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6"/>
  </p:notesMasterIdLst>
  <p:sldIdLst>
    <p:sldId id="292" r:id="rId5"/>
    <p:sldId id="345" r:id="rId6"/>
    <p:sldId id="414" r:id="rId7"/>
    <p:sldId id="346" r:id="rId8"/>
    <p:sldId id="347" r:id="rId9"/>
    <p:sldId id="352" r:id="rId10"/>
    <p:sldId id="353" r:id="rId11"/>
    <p:sldId id="355" r:id="rId12"/>
    <p:sldId id="381" r:id="rId13"/>
    <p:sldId id="385" r:id="rId14"/>
    <p:sldId id="335" r:id="rId15"/>
    <p:sldId id="350" r:id="rId16"/>
    <p:sldId id="348" r:id="rId17"/>
    <p:sldId id="373" r:id="rId18"/>
    <p:sldId id="349" r:id="rId19"/>
    <p:sldId id="376" r:id="rId20"/>
    <p:sldId id="371" r:id="rId21"/>
    <p:sldId id="383" r:id="rId22"/>
    <p:sldId id="372" r:id="rId23"/>
    <p:sldId id="377" r:id="rId24"/>
    <p:sldId id="393" r:id="rId25"/>
    <p:sldId id="354" r:id="rId26"/>
    <p:sldId id="384" r:id="rId27"/>
    <p:sldId id="375" r:id="rId28"/>
    <p:sldId id="386" r:id="rId29"/>
    <p:sldId id="387" r:id="rId30"/>
    <p:sldId id="388" r:id="rId31"/>
    <p:sldId id="389" r:id="rId32"/>
    <p:sldId id="390" r:id="rId33"/>
    <p:sldId id="382" r:id="rId34"/>
    <p:sldId id="391" r:id="rId35"/>
    <p:sldId id="392" r:id="rId36"/>
    <p:sldId id="394" r:id="rId37"/>
    <p:sldId id="397" r:id="rId38"/>
    <p:sldId id="399" r:id="rId39"/>
    <p:sldId id="398" r:id="rId40"/>
    <p:sldId id="400" r:id="rId41"/>
    <p:sldId id="395" r:id="rId42"/>
    <p:sldId id="401" r:id="rId43"/>
    <p:sldId id="409" r:id="rId44"/>
    <p:sldId id="402" r:id="rId45"/>
    <p:sldId id="403" r:id="rId46"/>
    <p:sldId id="404" r:id="rId47"/>
    <p:sldId id="405" r:id="rId48"/>
    <p:sldId id="406" r:id="rId49"/>
    <p:sldId id="407" r:id="rId50"/>
    <p:sldId id="415" r:id="rId51"/>
    <p:sldId id="411" r:id="rId52"/>
    <p:sldId id="408" r:id="rId53"/>
    <p:sldId id="413" r:id="rId54"/>
    <p:sldId id="412" r:id="rId55"/>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JNAF Information Meeting" id="{B2EC5570-6E44-4B0F-B752-7CF63441FCE3}">
          <p14:sldIdLst>
            <p14:sldId id="292"/>
            <p14:sldId id="345"/>
            <p14:sldId id="414"/>
            <p14:sldId id="346"/>
            <p14:sldId id="347"/>
            <p14:sldId id="352"/>
            <p14:sldId id="353"/>
            <p14:sldId id="355"/>
            <p14:sldId id="381"/>
            <p14:sldId id="385"/>
            <p14:sldId id="335"/>
            <p14:sldId id="350"/>
            <p14:sldId id="348"/>
            <p14:sldId id="373"/>
            <p14:sldId id="349"/>
            <p14:sldId id="376"/>
            <p14:sldId id="371"/>
            <p14:sldId id="383"/>
            <p14:sldId id="372"/>
            <p14:sldId id="377"/>
            <p14:sldId id="393"/>
            <p14:sldId id="354"/>
            <p14:sldId id="384"/>
            <p14:sldId id="375"/>
            <p14:sldId id="386"/>
            <p14:sldId id="387"/>
            <p14:sldId id="388"/>
            <p14:sldId id="389"/>
            <p14:sldId id="390"/>
            <p14:sldId id="382"/>
            <p14:sldId id="391"/>
            <p14:sldId id="392"/>
            <p14:sldId id="394"/>
            <p14:sldId id="397"/>
            <p14:sldId id="399"/>
            <p14:sldId id="398"/>
            <p14:sldId id="400"/>
            <p14:sldId id="395"/>
            <p14:sldId id="401"/>
            <p14:sldId id="409"/>
            <p14:sldId id="402"/>
            <p14:sldId id="403"/>
            <p14:sldId id="404"/>
            <p14:sldId id="405"/>
            <p14:sldId id="406"/>
            <p14:sldId id="407"/>
            <p14:sldId id="415"/>
            <p14:sldId id="411"/>
            <p14:sldId id="408"/>
            <p14:sldId id="413"/>
            <p14:sldId id="4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1E1A0C-325D-2718-028C-2EF09A114F58}" name="Church, Michael (CONTR)" initials="C(" userId="S::michael.church@science.doe.gov::479f6357-057b-45eb-85ae-b0563a2bd212" providerId="AD"/>
  <p188:author id="{EE763D2C-6E50-3F1E-3DA4-74C71D065911}" name="Foley, Bryan" initials="FB" userId="S::bryan.foley@science.doe.gov::db03f635-ed93-48a9-84b1-68129df8f2d2" providerId="AD"/>
  <p188:author id="{198ECD4D-A920-15A7-992C-640B9BE48EA1}" name="Davis, Donte" initials="DD" userId="S::donte.davis@science.doe.gov::7b05c07e-56e6-4360-afc8-0ce7c167d2aa" providerId="AD"/>
  <p188:author id="{246F786B-FCDF-1919-4FE6-B6E91F74E9A6}" name="Houston, Karyn (EXT)" initials="HK(" userId="S::Karyn.Houston@science.doe.gov::9349e374-4c09-49c7-a2cb-2b4b72d75c3e" providerId="AD"/>
  <p188:author id="{C034EADE-F057-9E0E-4987-90EC67665423}" name="Michael Church" initials="MC" userId="S::Michael.Church@science.doe.gov::479f6357-057b-45eb-85ae-b0563a2bd2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36A"/>
    <a:srgbClr val="555555"/>
    <a:srgbClr val="3B5458"/>
    <a:srgbClr val="541D14"/>
    <a:srgbClr val="072815"/>
    <a:srgbClr val="0D212F"/>
    <a:srgbClr val="0B2C45"/>
    <a:srgbClr val="F8F8F8"/>
    <a:srgbClr val="162822"/>
    <a:srgbClr val="1EA0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89B85F-98E5-4F1B-B7A5-149F3D3CB5BD}" v="1" dt="2024-03-26T18:41:26.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notesViewPr>
    <p:cSldViewPr snapToGrid="0">
      <p:cViewPr>
        <p:scale>
          <a:sx n="1" d="2"/>
          <a:sy n="1" d="2"/>
        </p:scale>
        <p:origin x="4434" y="9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F3604AAC-AABB-4199-9EB4-05C09D18F960}" type="datetimeFigureOut">
              <a:rPr lang="en-US" smtClean="0"/>
              <a:t>3/28/2024</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F793856A-75D2-42A6-90A7-46D3019DB1E5}" type="slidenum">
              <a:rPr lang="en-US" smtClean="0"/>
              <a:t>‹#›</a:t>
            </a:fld>
            <a:endParaRPr lang="en-US"/>
          </a:p>
        </p:txBody>
      </p:sp>
    </p:spTree>
    <p:extLst>
      <p:ext uri="{BB962C8B-B14F-4D97-AF65-F5344CB8AC3E}">
        <p14:creationId xmlns:p14="http://schemas.microsoft.com/office/powerpoint/2010/main" val="3539773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F793856A-75D2-42A6-90A7-46D3019DB1E5}" type="slidenum">
              <a:rPr lang="en-US" smtClean="0"/>
              <a:t>1</a:t>
            </a:fld>
            <a:endParaRPr lang="en-US"/>
          </a:p>
        </p:txBody>
      </p:sp>
    </p:spTree>
    <p:extLst>
      <p:ext uri="{BB962C8B-B14F-4D97-AF65-F5344CB8AC3E}">
        <p14:creationId xmlns:p14="http://schemas.microsoft.com/office/powerpoint/2010/main" val="945800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10</a:t>
            </a:fld>
            <a:endParaRPr lang="en-US"/>
          </a:p>
        </p:txBody>
      </p:sp>
    </p:spTree>
    <p:extLst>
      <p:ext uri="{BB962C8B-B14F-4D97-AF65-F5344CB8AC3E}">
        <p14:creationId xmlns:p14="http://schemas.microsoft.com/office/powerpoint/2010/main" val="176583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cap="all">
              <a:cs typeface="Calibri"/>
            </a:endParaRPr>
          </a:p>
        </p:txBody>
      </p:sp>
      <p:sp>
        <p:nvSpPr>
          <p:cNvPr id="4" name="Slide Number Placeholder 3"/>
          <p:cNvSpPr>
            <a:spLocks noGrp="1"/>
          </p:cNvSpPr>
          <p:nvPr>
            <p:ph type="sldNum" sz="quarter" idx="5"/>
          </p:nvPr>
        </p:nvSpPr>
        <p:spPr/>
        <p:txBody>
          <a:bodyPr/>
          <a:lstStyle/>
          <a:p>
            <a:fld id="{F793856A-75D2-42A6-90A7-46D3019DB1E5}" type="slidenum">
              <a:rPr lang="en-US" smtClean="0"/>
              <a:t>11</a:t>
            </a:fld>
            <a:endParaRPr lang="en-US"/>
          </a:p>
        </p:txBody>
      </p:sp>
    </p:spTree>
    <p:extLst>
      <p:ext uri="{BB962C8B-B14F-4D97-AF65-F5344CB8AC3E}">
        <p14:creationId xmlns:p14="http://schemas.microsoft.com/office/powerpoint/2010/main" val="2169778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12</a:t>
            </a:fld>
            <a:endParaRPr lang="en-US"/>
          </a:p>
        </p:txBody>
      </p:sp>
    </p:spTree>
    <p:extLst>
      <p:ext uri="{BB962C8B-B14F-4D97-AF65-F5344CB8AC3E}">
        <p14:creationId xmlns:p14="http://schemas.microsoft.com/office/powerpoint/2010/main" val="2283043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13</a:t>
            </a:fld>
            <a:endParaRPr lang="en-US"/>
          </a:p>
        </p:txBody>
      </p:sp>
    </p:spTree>
    <p:extLst>
      <p:ext uri="{BB962C8B-B14F-4D97-AF65-F5344CB8AC3E}">
        <p14:creationId xmlns:p14="http://schemas.microsoft.com/office/powerpoint/2010/main" val="2111861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14</a:t>
            </a:fld>
            <a:endParaRPr lang="en-US"/>
          </a:p>
        </p:txBody>
      </p:sp>
    </p:spTree>
    <p:extLst>
      <p:ext uri="{BB962C8B-B14F-4D97-AF65-F5344CB8AC3E}">
        <p14:creationId xmlns:p14="http://schemas.microsoft.com/office/powerpoint/2010/main" val="1833478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15</a:t>
            </a:fld>
            <a:endParaRPr lang="en-US"/>
          </a:p>
        </p:txBody>
      </p:sp>
    </p:spTree>
    <p:extLst>
      <p:ext uri="{BB962C8B-B14F-4D97-AF65-F5344CB8AC3E}">
        <p14:creationId xmlns:p14="http://schemas.microsoft.com/office/powerpoint/2010/main" val="1862574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16</a:t>
            </a:fld>
            <a:endParaRPr lang="en-US"/>
          </a:p>
        </p:txBody>
      </p:sp>
    </p:spTree>
    <p:extLst>
      <p:ext uri="{BB962C8B-B14F-4D97-AF65-F5344CB8AC3E}">
        <p14:creationId xmlns:p14="http://schemas.microsoft.com/office/powerpoint/2010/main" val="2854886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17</a:t>
            </a:fld>
            <a:endParaRPr lang="en-US"/>
          </a:p>
        </p:txBody>
      </p:sp>
    </p:spTree>
    <p:extLst>
      <p:ext uri="{BB962C8B-B14F-4D97-AF65-F5344CB8AC3E}">
        <p14:creationId xmlns:p14="http://schemas.microsoft.com/office/powerpoint/2010/main" val="597322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18</a:t>
            </a:fld>
            <a:endParaRPr lang="en-US"/>
          </a:p>
        </p:txBody>
      </p:sp>
    </p:spTree>
    <p:extLst>
      <p:ext uri="{BB962C8B-B14F-4D97-AF65-F5344CB8AC3E}">
        <p14:creationId xmlns:p14="http://schemas.microsoft.com/office/powerpoint/2010/main" val="1105678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19</a:t>
            </a:fld>
            <a:endParaRPr lang="en-US"/>
          </a:p>
        </p:txBody>
      </p:sp>
    </p:spTree>
    <p:extLst>
      <p:ext uri="{BB962C8B-B14F-4D97-AF65-F5344CB8AC3E}">
        <p14:creationId xmlns:p14="http://schemas.microsoft.com/office/powerpoint/2010/main" val="295847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2</a:t>
            </a:fld>
            <a:endParaRPr lang="en-US"/>
          </a:p>
        </p:txBody>
      </p:sp>
    </p:spTree>
    <p:extLst>
      <p:ext uri="{BB962C8B-B14F-4D97-AF65-F5344CB8AC3E}">
        <p14:creationId xmlns:p14="http://schemas.microsoft.com/office/powerpoint/2010/main" val="1558362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20</a:t>
            </a:fld>
            <a:endParaRPr lang="en-US"/>
          </a:p>
        </p:txBody>
      </p:sp>
    </p:spTree>
    <p:extLst>
      <p:ext uri="{BB962C8B-B14F-4D97-AF65-F5344CB8AC3E}">
        <p14:creationId xmlns:p14="http://schemas.microsoft.com/office/powerpoint/2010/main" val="202156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21</a:t>
            </a:fld>
            <a:endParaRPr lang="en-US"/>
          </a:p>
        </p:txBody>
      </p:sp>
    </p:spTree>
    <p:extLst>
      <p:ext uri="{BB962C8B-B14F-4D97-AF65-F5344CB8AC3E}">
        <p14:creationId xmlns:p14="http://schemas.microsoft.com/office/powerpoint/2010/main" val="3342449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22</a:t>
            </a:fld>
            <a:endParaRPr lang="en-US"/>
          </a:p>
        </p:txBody>
      </p:sp>
    </p:spTree>
    <p:extLst>
      <p:ext uri="{BB962C8B-B14F-4D97-AF65-F5344CB8AC3E}">
        <p14:creationId xmlns:p14="http://schemas.microsoft.com/office/powerpoint/2010/main" val="3200465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23</a:t>
            </a:fld>
            <a:endParaRPr lang="en-US"/>
          </a:p>
        </p:txBody>
      </p:sp>
    </p:spTree>
    <p:extLst>
      <p:ext uri="{BB962C8B-B14F-4D97-AF65-F5344CB8AC3E}">
        <p14:creationId xmlns:p14="http://schemas.microsoft.com/office/powerpoint/2010/main" val="1924785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24</a:t>
            </a:fld>
            <a:endParaRPr lang="en-US"/>
          </a:p>
        </p:txBody>
      </p:sp>
    </p:spTree>
    <p:extLst>
      <p:ext uri="{BB962C8B-B14F-4D97-AF65-F5344CB8AC3E}">
        <p14:creationId xmlns:p14="http://schemas.microsoft.com/office/powerpoint/2010/main" val="2590075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25</a:t>
            </a:fld>
            <a:endParaRPr lang="en-US"/>
          </a:p>
        </p:txBody>
      </p:sp>
    </p:spTree>
    <p:extLst>
      <p:ext uri="{BB962C8B-B14F-4D97-AF65-F5344CB8AC3E}">
        <p14:creationId xmlns:p14="http://schemas.microsoft.com/office/powerpoint/2010/main" val="2713399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26</a:t>
            </a:fld>
            <a:endParaRPr lang="en-US"/>
          </a:p>
        </p:txBody>
      </p:sp>
    </p:spTree>
    <p:extLst>
      <p:ext uri="{BB962C8B-B14F-4D97-AF65-F5344CB8AC3E}">
        <p14:creationId xmlns:p14="http://schemas.microsoft.com/office/powerpoint/2010/main" val="4101478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27</a:t>
            </a:fld>
            <a:endParaRPr lang="en-US"/>
          </a:p>
        </p:txBody>
      </p:sp>
    </p:spTree>
    <p:extLst>
      <p:ext uri="{BB962C8B-B14F-4D97-AF65-F5344CB8AC3E}">
        <p14:creationId xmlns:p14="http://schemas.microsoft.com/office/powerpoint/2010/main" val="1386504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28</a:t>
            </a:fld>
            <a:endParaRPr lang="en-US"/>
          </a:p>
        </p:txBody>
      </p:sp>
    </p:spTree>
    <p:extLst>
      <p:ext uri="{BB962C8B-B14F-4D97-AF65-F5344CB8AC3E}">
        <p14:creationId xmlns:p14="http://schemas.microsoft.com/office/powerpoint/2010/main" val="3122081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29</a:t>
            </a:fld>
            <a:endParaRPr lang="en-US"/>
          </a:p>
        </p:txBody>
      </p:sp>
    </p:spTree>
    <p:extLst>
      <p:ext uri="{BB962C8B-B14F-4D97-AF65-F5344CB8AC3E}">
        <p14:creationId xmlns:p14="http://schemas.microsoft.com/office/powerpoint/2010/main" val="128388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3</a:t>
            </a:fld>
            <a:endParaRPr lang="en-US"/>
          </a:p>
        </p:txBody>
      </p:sp>
    </p:spTree>
    <p:extLst>
      <p:ext uri="{BB962C8B-B14F-4D97-AF65-F5344CB8AC3E}">
        <p14:creationId xmlns:p14="http://schemas.microsoft.com/office/powerpoint/2010/main" val="501986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30</a:t>
            </a:fld>
            <a:endParaRPr lang="en-US"/>
          </a:p>
        </p:txBody>
      </p:sp>
    </p:spTree>
    <p:extLst>
      <p:ext uri="{BB962C8B-B14F-4D97-AF65-F5344CB8AC3E}">
        <p14:creationId xmlns:p14="http://schemas.microsoft.com/office/powerpoint/2010/main" val="4130963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31</a:t>
            </a:fld>
            <a:endParaRPr lang="en-US"/>
          </a:p>
        </p:txBody>
      </p:sp>
    </p:spTree>
    <p:extLst>
      <p:ext uri="{BB962C8B-B14F-4D97-AF65-F5344CB8AC3E}">
        <p14:creationId xmlns:p14="http://schemas.microsoft.com/office/powerpoint/2010/main" val="4216582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32</a:t>
            </a:fld>
            <a:endParaRPr lang="en-US"/>
          </a:p>
        </p:txBody>
      </p:sp>
    </p:spTree>
    <p:extLst>
      <p:ext uri="{BB962C8B-B14F-4D97-AF65-F5344CB8AC3E}">
        <p14:creationId xmlns:p14="http://schemas.microsoft.com/office/powerpoint/2010/main" val="1782060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33</a:t>
            </a:fld>
            <a:endParaRPr lang="en-US"/>
          </a:p>
        </p:txBody>
      </p:sp>
    </p:spTree>
    <p:extLst>
      <p:ext uri="{BB962C8B-B14F-4D97-AF65-F5344CB8AC3E}">
        <p14:creationId xmlns:p14="http://schemas.microsoft.com/office/powerpoint/2010/main" val="2792021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34</a:t>
            </a:fld>
            <a:endParaRPr lang="en-US"/>
          </a:p>
        </p:txBody>
      </p:sp>
    </p:spTree>
    <p:extLst>
      <p:ext uri="{BB962C8B-B14F-4D97-AF65-F5344CB8AC3E}">
        <p14:creationId xmlns:p14="http://schemas.microsoft.com/office/powerpoint/2010/main" val="484470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35</a:t>
            </a:fld>
            <a:endParaRPr lang="en-US"/>
          </a:p>
        </p:txBody>
      </p:sp>
    </p:spTree>
    <p:extLst>
      <p:ext uri="{BB962C8B-B14F-4D97-AF65-F5344CB8AC3E}">
        <p14:creationId xmlns:p14="http://schemas.microsoft.com/office/powerpoint/2010/main" val="289959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36</a:t>
            </a:fld>
            <a:endParaRPr lang="en-US"/>
          </a:p>
        </p:txBody>
      </p:sp>
    </p:spTree>
    <p:extLst>
      <p:ext uri="{BB962C8B-B14F-4D97-AF65-F5344CB8AC3E}">
        <p14:creationId xmlns:p14="http://schemas.microsoft.com/office/powerpoint/2010/main" val="1312893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37</a:t>
            </a:fld>
            <a:endParaRPr lang="en-US"/>
          </a:p>
        </p:txBody>
      </p:sp>
    </p:spTree>
    <p:extLst>
      <p:ext uri="{BB962C8B-B14F-4D97-AF65-F5344CB8AC3E}">
        <p14:creationId xmlns:p14="http://schemas.microsoft.com/office/powerpoint/2010/main" val="2259974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38</a:t>
            </a:fld>
            <a:endParaRPr lang="en-US"/>
          </a:p>
        </p:txBody>
      </p:sp>
    </p:spTree>
    <p:extLst>
      <p:ext uri="{BB962C8B-B14F-4D97-AF65-F5344CB8AC3E}">
        <p14:creationId xmlns:p14="http://schemas.microsoft.com/office/powerpoint/2010/main" val="2251593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39</a:t>
            </a:fld>
            <a:endParaRPr lang="en-US"/>
          </a:p>
        </p:txBody>
      </p:sp>
    </p:spTree>
    <p:extLst>
      <p:ext uri="{BB962C8B-B14F-4D97-AF65-F5344CB8AC3E}">
        <p14:creationId xmlns:p14="http://schemas.microsoft.com/office/powerpoint/2010/main" val="2847219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4</a:t>
            </a:fld>
            <a:endParaRPr lang="en-US"/>
          </a:p>
        </p:txBody>
      </p:sp>
    </p:spTree>
    <p:extLst>
      <p:ext uri="{BB962C8B-B14F-4D97-AF65-F5344CB8AC3E}">
        <p14:creationId xmlns:p14="http://schemas.microsoft.com/office/powerpoint/2010/main" val="294981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40</a:t>
            </a:fld>
            <a:endParaRPr lang="en-US"/>
          </a:p>
        </p:txBody>
      </p:sp>
    </p:spTree>
    <p:extLst>
      <p:ext uri="{BB962C8B-B14F-4D97-AF65-F5344CB8AC3E}">
        <p14:creationId xmlns:p14="http://schemas.microsoft.com/office/powerpoint/2010/main" val="3903390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41</a:t>
            </a:fld>
            <a:endParaRPr lang="en-US"/>
          </a:p>
        </p:txBody>
      </p:sp>
    </p:spTree>
    <p:extLst>
      <p:ext uri="{BB962C8B-B14F-4D97-AF65-F5344CB8AC3E}">
        <p14:creationId xmlns:p14="http://schemas.microsoft.com/office/powerpoint/2010/main" val="2321357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42</a:t>
            </a:fld>
            <a:endParaRPr lang="en-US"/>
          </a:p>
        </p:txBody>
      </p:sp>
    </p:spTree>
    <p:extLst>
      <p:ext uri="{BB962C8B-B14F-4D97-AF65-F5344CB8AC3E}">
        <p14:creationId xmlns:p14="http://schemas.microsoft.com/office/powerpoint/2010/main" val="35603175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43</a:t>
            </a:fld>
            <a:endParaRPr lang="en-US"/>
          </a:p>
        </p:txBody>
      </p:sp>
    </p:spTree>
    <p:extLst>
      <p:ext uri="{BB962C8B-B14F-4D97-AF65-F5344CB8AC3E}">
        <p14:creationId xmlns:p14="http://schemas.microsoft.com/office/powerpoint/2010/main" val="3559781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44</a:t>
            </a:fld>
            <a:endParaRPr lang="en-US"/>
          </a:p>
        </p:txBody>
      </p:sp>
    </p:spTree>
    <p:extLst>
      <p:ext uri="{BB962C8B-B14F-4D97-AF65-F5344CB8AC3E}">
        <p14:creationId xmlns:p14="http://schemas.microsoft.com/office/powerpoint/2010/main" val="2352994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45</a:t>
            </a:fld>
            <a:endParaRPr lang="en-US"/>
          </a:p>
        </p:txBody>
      </p:sp>
    </p:spTree>
    <p:extLst>
      <p:ext uri="{BB962C8B-B14F-4D97-AF65-F5344CB8AC3E}">
        <p14:creationId xmlns:p14="http://schemas.microsoft.com/office/powerpoint/2010/main" val="1093781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46</a:t>
            </a:fld>
            <a:endParaRPr lang="en-US"/>
          </a:p>
        </p:txBody>
      </p:sp>
    </p:spTree>
    <p:extLst>
      <p:ext uri="{BB962C8B-B14F-4D97-AF65-F5344CB8AC3E}">
        <p14:creationId xmlns:p14="http://schemas.microsoft.com/office/powerpoint/2010/main" val="24859454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47</a:t>
            </a:fld>
            <a:endParaRPr lang="en-US"/>
          </a:p>
        </p:txBody>
      </p:sp>
    </p:spTree>
    <p:extLst>
      <p:ext uri="{BB962C8B-B14F-4D97-AF65-F5344CB8AC3E}">
        <p14:creationId xmlns:p14="http://schemas.microsoft.com/office/powerpoint/2010/main" val="1789661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48</a:t>
            </a:fld>
            <a:endParaRPr lang="en-US"/>
          </a:p>
        </p:txBody>
      </p:sp>
    </p:spTree>
    <p:extLst>
      <p:ext uri="{BB962C8B-B14F-4D97-AF65-F5344CB8AC3E}">
        <p14:creationId xmlns:p14="http://schemas.microsoft.com/office/powerpoint/2010/main" val="32672509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51</a:t>
            </a:fld>
            <a:endParaRPr lang="en-US"/>
          </a:p>
        </p:txBody>
      </p:sp>
    </p:spTree>
    <p:extLst>
      <p:ext uri="{BB962C8B-B14F-4D97-AF65-F5344CB8AC3E}">
        <p14:creationId xmlns:p14="http://schemas.microsoft.com/office/powerpoint/2010/main" val="126766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5</a:t>
            </a:fld>
            <a:endParaRPr lang="en-US"/>
          </a:p>
        </p:txBody>
      </p:sp>
    </p:spTree>
    <p:extLst>
      <p:ext uri="{BB962C8B-B14F-4D97-AF65-F5344CB8AC3E}">
        <p14:creationId xmlns:p14="http://schemas.microsoft.com/office/powerpoint/2010/main" val="2808902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93856A-75D2-42A6-90A7-46D3019DB1E5}" type="slidenum">
              <a:rPr lang="en-US" smtClean="0"/>
              <a:t>6</a:t>
            </a:fld>
            <a:endParaRPr lang="en-US"/>
          </a:p>
        </p:txBody>
      </p:sp>
    </p:spTree>
    <p:extLst>
      <p:ext uri="{BB962C8B-B14F-4D97-AF65-F5344CB8AC3E}">
        <p14:creationId xmlns:p14="http://schemas.microsoft.com/office/powerpoint/2010/main" val="3941963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7</a:t>
            </a:fld>
            <a:endParaRPr lang="en-US"/>
          </a:p>
        </p:txBody>
      </p:sp>
    </p:spTree>
    <p:extLst>
      <p:ext uri="{BB962C8B-B14F-4D97-AF65-F5344CB8AC3E}">
        <p14:creationId xmlns:p14="http://schemas.microsoft.com/office/powerpoint/2010/main" val="416005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8</a:t>
            </a:fld>
            <a:endParaRPr lang="en-US"/>
          </a:p>
        </p:txBody>
      </p:sp>
    </p:spTree>
    <p:extLst>
      <p:ext uri="{BB962C8B-B14F-4D97-AF65-F5344CB8AC3E}">
        <p14:creationId xmlns:p14="http://schemas.microsoft.com/office/powerpoint/2010/main" val="4115226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9</a:t>
            </a:fld>
            <a:endParaRPr lang="en-US"/>
          </a:p>
        </p:txBody>
      </p:sp>
    </p:spTree>
    <p:extLst>
      <p:ext uri="{BB962C8B-B14F-4D97-AF65-F5344CB8AC3E}">
        <p14:creationId xmlns:p14="http://schemas.microsoft.com/office/powerpoint/2010/main" val="2886992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title </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a:xfrm>
            <a:off x="2928257" y="6413161"/>
            <a:ext cx="968829" cy="365125"/>
          </a:xfrm>
          <a:prstGeom prst="rect">
            <a:avLst/>
          </a:prstGeom>
        </p:spPr>
        <p:txBody>
          <a:bodyPr/>
          <a:lstStyle>
            <a:lvl1pPr algn="r">
              <a:defRPr sz="1100"/>
            </a:lvl1pPr>
          </a:lstStyle>
          <a:p>
            <a:fld id="{8F182ACA-94E5-43E6-83F8-799916BA6B59}" type="datetime1">
              <a:rPr lang="en-US" smtClean="0"/>
              <a:pPr/>
              <a:t>3/28/2024</a:t>
            </a:fld>
            <a:endParaRPr lang="en-US"/>
          </a:p>
        </p:txBody>
      </p:sp>
      <p:sp>
        <p:nvSpPr>
          <p:cNvPr id="5" name="Footer Placeholder 4"/>
          <p:cNvSpPr>
            <a:spLocks noGrp="1"/>
          </p:cNvSpPr>
          <p:nvPr>
            <p:ph type="ftr" sz="quarter" idx="11"/>
          </p:nvPr>
        </p:nvSpPr>
        <p:spPr>
          <a:xfrm>
            <a:off x="4038600" y="6413160"/>
            <a:ext cx="4114800" cy="365125"/>
          </a:xfrm>
          <a:prstGeom prst="rect">
            <a:avLst/>
          </a:prstGeom>
        </p:spPr>
        <p:txBody>
          <a:bodyPr/>
          <a:lstStyle>
            <a:lvl1pPr>
              <a:defRPr sz="1100"/>
            </a:lvl1pPr>
          </a:lstStyle>
          <a:p>
            <a:endParaRPr lang="en-US"/>
          </a:p>
        </p:txBody>
      </p:sp>
      <p:sp>
        <p:nvSpPr>
          <p:cNvPr id="6" name="Rectangle 5"/>
          <p:cNvSpPr/>
          <p:nvPr userDrawn="1"/>
        </p:nvSpPr>
        <p:spPr>
          <a:xfrm>
            <a:off x="0" y="5622878"/>
            <a:ext cx="12192000"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289" y="5815220"/>
            <a:ext cx="4894439" cy="901108"/>
          </a:xfrm>
          <a:prstGeom prst="rect">
            <a:avLst/>
          </a:prstGeom>
        </p:spPr>
      </p:pic>
      <p:sp>
        <p:nvSpPr>
          <p:cNvPr id="8" name="TextBox 7"/>
          <p:cNvSpPr txBox="1"/>
          <p:nvPr userDrawn="1"/>
        </p:nvSpPr>
        <p:spPr>
          <a:xfrm>
            <a:off x="7162800" y="5917273"/>
            <a:ext cx="5029200" cy="646331"/>
          </a:xfrm>
          <a:prstGeom prst="rect">
            <a:avLst/>
          </a:prstGeom>
          <a:noFill/>
        </p:spPr>
        <p:txBody>
          <a:bodyPr wrap="square" rtlCol="0">
            <a:spAutoFit/>
          </a:bodyPr>
          <a:lstStyle/>
          <a:p>
            <a:pPr algn="ctr"/>
            <a:r>
              <a:rPr lang="en-US" sz="3600">
                <a:solidFill>
                  <a:schemeClr val="accent1"/>
                </a:solidFill>
                <a:latin typeface="+mj-lt"/>
              </a:rPr>
              <a:t>Energy.gov/science</a:t>
            </a:r>
          </a:p>
        </p:txBody>
      </p:sp>
    </p:spTree>
    <p:extLst>
      <p:ext uri="{BB962C8B-B14F-4D97-AF65-F5344CB8AC3E}">
        <p14:creationId xmlns:p14="http://schemas.microsoft.com/office/powerpoint/2010/main" val="396370745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8" name="Rectangle 7">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1" name="TextBox 10"/>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141171849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0" name="TextBox 9"/>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413042442"/>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p:nvPr>
        </p:nvSpPr>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1" name="TextBox 10"/>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3034386707"/>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conten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6" name="TextBox 5"/>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35B6AD7-18B8-4C9C-AA70-ABD830A869AC}" type="slidenum">
              <a:rPr lang="en-US" smtClean="0"/>
              <a:pPr/>
              <a:t>‹#›</a:t>
            </a:fld>
            <a:endParaRPr lang="en-US"/>
          </a:p>
        </p:txBody>
      </p:sp>
      <p:sp>
        <p:nvSpPr>
          <p:cNvPr id="11" name="Content Placeholder 10"/>
          <p:cNvSpPr>
            <a:spLocks noGrp="1"/>
          </p:cNvSpPr>
          <p:nvPr>
            <p:ph sz="quarter" idx="11"/>
          </p:nvPr>
        </p:nvSpPr>
        <p:spPr>
          <a:xfrm>
            <a:off x="439738" y="1681163"/>
            <a:ext cx="5430484" cy="4143375"/>
          </a:xfrm>
          <a:solidFill>
            <a:schemeClr val="accent1"/>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6333067" y="1681163"/>
            <a:ext cx="5454121" cy="4143375"/>
          </a:xfrm>
          <a:solidFill>
            <a:schemeClr val="accent2">
              <a:lumMod val="5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99249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6" name="TextBox 5"/>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35B6AD7-18B8-4C9C-AA70-ABD830A869AC}" type="slidenum">
              <a:rPr lang="en-US" smtClean="0"/>
              <a:pPr/>
              <a:t>‹#›</a:t>
            </a:fld>
            <a:endParaRPr lang="en-US"/>
          </a:p>
        </p:txBody>
      </p:sp>
      <p:sp>
        <p:nvSpPr>
          <p:cNvPr id="11" name="Content Placeholder 10"/>
          <p:cNvSpPr>
            <a:spLocks noGrp="1"/>
          </p:cNvSpPr>
          <p:nvPr>
            <p:ph sz="quarter" idx="11"/>
          </p:nvPr>
        </p:nvSpPr>
        <p:spPr>
          <a:xfrm>
            <a:off x="439738" y="1681163"/>
            <a:ext cx="3578225" cy="4143375"/>
          </a:xfrm>
          <a:solidFill>
            <a:schemeClr val="accent1"/>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327525" y="1681163"/>
            <a:ext cx="3576638" cy="4143375"/>
          </a:xfrm>
          <a:solidFill>
            <a:schemeClr val="accent4"/>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8212138" y="1681163"/>
            <a:ext cx="3575050" cy="4143375"/>
          </a:xfrm>
          <a:solidFill>
            <a:schemeClr val="accent2">
              <a:lumMod val="5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928812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picture (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7" name="TextBox 6"/>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
        <p:nvSpPr>
          <p:cNvPr id="12" name="Picture Placeholder 11"/>
          <p:cNvSpPr>
            <a:spLocks noGrp="1"/>
          </p:cNvSpPr>
          <p:nvPr>
            <p:ph type="pic" sz="quarter" idx="10"/>
          </p:nvPr>
        </p:nvSpPr>
        <p:spPr>
          <a:xfrm>
            <a:off x="6920089" y="1045804"/>
            <a:ext cx="5271912" cy="5274034"/>
          </a:xfrm>
          <a:custGeom>
            <a:avLst/>
            <a:gdLst>
              <a:gd name="connsiteX0" fmla="*/ 3962270 w 5375563"/>
              <a:gd name="connsiteY0" fmla="*/ 0 h 5377727"/>
              <a:gd name="connsiteX1" fmla="*/ 5140529 w 5375563"/>
              <a:gd name="connsiteY1" fmla="*/ 168208 h 5377727"/>
              <a:gd name="connsiteX2" fmla="*/ 5375563 w 5375563"/>
              <a:gd name="connsiteY2" fmla="*/ 249437 h 5377727"/>
              <a:gd name="connsiteX3" fmla="*/ 5375563 w 5375563"/>
              <a:gd name="connsiteY3" fmla="*/ 5377727 h 5377727"/>
              <a:gd name="connsiteX4" fmla="*/ 398434 w 5375563"/>
              <a:gd name="connsiteY4" fmla="*/ 5377727 h 5377727"/>
              <a:gd name="connsiteX5" fmla="*/ 390724 w 5375563"/>
              <a:gd name="connsiteY5" fmla="*/ 5363513 h 5377727"/>
              <a:gd name="connsiteX6" fmla="*/ 0 w 5375563"/>
              <a:gd name="connsiteY6" fmla="*/ 3741443 h 5377727"/>
              <a:gd name="connsiteX7" fmla="*/ 3962270 w 5375563"/>
              <a:gd name="connsiteY7" fmla="*/ 0 h 537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5563" h="5377727">
                <a:moveTo>
                  <a:pt x="3962270" y="0"/>
                </a:moveTo>
                <a:cubicBezTo>
                  <a:pt x="4372577" y="0"/>
                  <a:pt x="4768317" y="58891"/>
                  <a:pt x="5140529" y="168208"/>
                </a:cubicBezTo>
                <a:lnTo>
                  <a:pt x="5375563" y="249437"/>
                </a:lnTo>
                <a:lnTo>
                  <a:pt x="5375563" y="5377727"/>
                </a:lnTo>
                <a:lnTo>
                  <a:pt x="398434" y="5377727"/>
                </a:lnTo>
                <a:lnTo>
                  <a:pt x="390724" y="5363513"/>
                </a:lnTo>
                <a:cubicBezTo>
                  <a:pt x="140324" y="4872813"/>
                  <a:pt x="0" y="4322602"/>
                  <a:pt x="0" y="3741443"/>
                </a:cubicBezTo>
                <a:cubicBezTo>
                  <a:pt x="0" y="1675101"/>
                  <a:pt x="1773969" y="0"/>
                  <a:pt x="3962270" y="0"/>
                </a:cubicBezTo>
                <a:close/>
              </a:path>
            </a:pathLst>
          </a:custGeom>
          <a:noFill/>
        </p:spPr>
        <p:txBody>
          <a:bodyPr wrap="square" anchor="ctr" anchorCtr="1">
            <a:noAutofit/>
          </a:bodyPr>
          <a:lstStyle>
            <a:lvl1pPr marL="0" indent="0">
              <a:buNone/>
              <a:defRPr/>
            </a:lvl1pPr>
          </a:lstStyle>
          <a:p>
            <a:r>
              <a:rPr lang="en-US"/>
              <a:t>Click icon to add picture</a:t>
            </a:r>
          </a:p>
        </p:txBody>
      </p:sp>
      <p:sp>
        <p:nvSpPr>
          <p:cNvPr id="14" name="Text Placeholder 13"/>
          <p:cNvSpPr>
            <a:spLocks noGrp="1"/>
          </p:cNvSpPr>
          <p:nvPr>
            <p:ph type="body" sz="quarter" idx="11"/>
          </p:nvPr>
        </p:nvSpPr>
        <p:spPr>
          <a:xfrm>
            <a:off x="409575" y="1389063"/>
            <a:ext cx="6227763"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0795038"/>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icture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791" y="177283"/>
            <a:ext cx="8668421" cy="801663"/>
          </a:xfrm>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7" name="TextBox 6"/>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
        <p:nvSpPr>
          <p:cNvPr id="14" name="Text Placeholder 13"/>
          <p:cNvSpPr>
            <a:spLocks noGrp="1"/>
          </p:cNvSpPr>
          <p:nvPr>
            <p:ph type="body" sz="quarter" idx="11"/>
          </p:nvPr>
        </p:nvSpPr>
        <p:spPr>
          <a:xfrm>
            <a:off x="409575" y="1389063"/>
            <a:ext cx="4580089"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2"/>
          </p:nvPr>
        </p:nvSpPr>
        <p:spPr>
          <a:xfrm>
            <a:off x="6164263" y="1320659"/>
            <a:ext cx="1543050" cy="1543191"/>
          </a:xfrm>
          <a:prstGeom prst="ellipse">
            <a:avLst/>
          </a:prstGeom>
        </p:spPr>
        <p:txBody>
          <a:bodyPr>
            <a:normAutofit/>
          </a:bodyPr>
          <a:lstStyle>
            <a:lvl1pPr>
              <a:defRPr sz="1400"/>
            </a:lvl1pPr>
          </a:lstStyle>
          <a:p>
            <a:r>
              <a:rPr lang="en-US"/>
              <a:t>Click icon to add picture</a:t>
            </a:r>
          </a:p>
        </p:txBody>
      </p:sp>
      <p:sp>
        <p:nvSpPr>
          <p:cNvPr id="17" name="Picture Placeholder 16"/>
          <p:cNvSpPr>
            <a:spLocks noGrp="1"/>
          </p:cNvSpPr>
          <p:nvPr>
            <p:ph type="pic" sz="quarter" idx="13"/>
          </p:nvPr>
        </p:nvSpPr>
        <p:spPr>
          <a:xfrm>
            <a:off x="8918700" y="529330"/>
            <a:ext cx="2835150" cy="2834583"/>
          </a:xfrm>
          <a:prstGeom prst="ellipse">
            <a:avLst/>
          </a:prstGeom>
        </p:spPr>
        <p:txBody>
          <a:bodyPr/>
          <a:lstStyle/>
          <a:p>
            <a:r>
              <a:rPr lang="en-US"/>
              <a:t>Click icon to add picture</a:t>
            </a:r>
          </a:p>
        </p:txBody>
      </p:sp>
      <p:sp>
        <p:nvSpPr>
          <p:cNvPr id="20" name="Picture Placeholder 19"/>
          <p:cNvSpPr>
            <a:spLocks noGrp="1"/>
          </p:cNvSpPr>
          <p:nvPr>
            <p:ph type="pic" sz="quarter" idx="14"/>
          </p:nvPr>
        </p:nvSpPr>
        <p:spPr>
          <a:xfrm>
            <a:off x="7245351" y="2667000"/>
            <a:ext cx="1831861" cy="1833563"/>
          </a:xfrm>
          <a:prstGeom prst="ellipse">
            <a:avLst/>
          </a:prstGeom>
        </p:spPr>
        <p:txBody>
          <a:bodyPr>
            <a:normAutofit/>
          </a:bodyPr>
          <a:lstStyle>
            <a:lvl1pPr>
              <a:defRPr sz="1800"/>
            </a:lvl1pPr>
          </a:lstStyle>
          <a:p>
            <a:r>
              <a:rPr lang="en-US"/>
              <a:t>Click icon to add picture</a:t>
            </a:r>
          </a:p>
        </p:txBody>
      </p:sp>
      <p:sp>
        <p:nvSpPr>
          <p:cNvPr id="22" name="Picture Placeholder 21"/>
          <p:cNvSpPr>
            <a:spLocks noGrp="1"/>
          </p:cNvSpPr>
          <p:nvPr>
            <p:ph type="pic" sz="quarter" idx="15"/>
          </p:nvPr>
        </p:nvSpPr>
        <p:spPr>
          <a:xfrm>
            <a:off x="5463822" y="4007983"/>
            <a:ext cx="2210192" cy="2210466"/>
          </a:xfrm>
          <a:prstGeom prst="ellipse">
            <a:avLst/>
          </a:prstGeom>
        </p:spPr>
        <p:txBody>
          <a:bodyPr/>
          <a:lstStyle/>
          <a:p>
            <a:r>
              <a:rPr lang="en-US"/>
              <a:t>Click icon to add picture</a:t>
            </a:r>
          </a:p>
        </p:txBody>
      </p:sp>
      <p:sp>
        <p:nvSpPr>
          <p:cNvPr id="24" name="Picture Placeholder 23"/>
          <p:cNvSpPr>
            <a:spLocks noGrp="1"/>
          </p:cNvSpPr>
          <p:nvPr>
            <p:ph type="pic" sz="quarter" idx="16"/>
          </p:nvPr>
        </p:nvSpPr>
        <p:spPr>
          <a:xfrm>
            <a:off x="9218855" y="3630613"/>
            <a:ext cx="2392119" cy="2392362"/>
          </a:xfrm>
          <a:prstGeom prst="ellipse">
            <a:avLst/>
          </a:prstGeom>
        </p:spPr>
        <p:txBody>
          <a:bodyPr/>
          <a:lstStyle/>
          <a:p>
            <a:r>
              <a:rPr lang="en-US"/>
              <a:t>Click icon to add picture</a:t>
            </a:r>
          </a:p>
        </p:txBody>
      </p:sp>
    </p:spTree>
    <p:extLst>
      <p:ext uri="{BB962C8B-B14F-4D97-AF65-F5344CB8AC3E}">
        <p14:creationId xmlns:p14="http://schemas.microsoft.com/office/powerpoint/2010/main" val="4204917205"/>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icture (stri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7" name="TextBox 6"/>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
        <p:nvSpPr>
          <p:cNvPr id="14" name="Text Placeholder 13"/>
          <p:cNvSpPr>
            <a:spLocks noGrp="1"/>
          </p:cNvSpPr>
          <p:nvPr>
            <p:ph type="body" sz="quarter" idx="11"/>
          </p:nvPr>
        </p:nvSpPr>
        <p:spPr>
          <a:xfrm>
            <a:off x="409576" y="1389063"/>
            <a:ext cx="5212292"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p:cNvSpPr>
            <a:spLocks noGrp="1"/>
          </p:cNvSpPr>
          <p:nvPr>
            <p:ph type="pic" sz="quarter" idx="12"/>
          </p:nvPr>
        </p:nvSpPr>
        <p:spPr>
          <a:xfrm>
            <a:off x="5947085" y="1446839"/>
            <a:ext cx="6244914" cy="4481287"/>
          </a:xfrm>
          <a:custGeom>
            <a:avLst/>
            <a:gdLst>
              <a:gd name="connsiteX0" fmla="*/ 743081 w 6244914"/>
              <a:gd name="connsiteY0" fmla="*/ 3021747 h 4481287"/>
              <a:gd name="connsiteX1" fmla="*/ 6244914 w 6244914"/>
              <a:gd name="connsiteY1" fmla="*/ 3021747 h 4481287"/>
              <a:gd name="connsiteX2" fmla="*/ 6244914 w 6244914"/>
              <a:gd name="connsiteY2" fmla="*/ 4481287 h 4481287"/>
              <a:gd name="connsiteX3" fmla="*/ 1475626 w 6244914"/>
              <a:gd name="connsiteY3" fmla="*/ 4481287 h 4481287"/>
              <a:gd name="connsiteX4" fmla="*/ 0 w 6244914"/>
              <a:gd name="connsiteY4" fmla="*/ 1510873 h 4481287"/>
              <a:gd name="connsiteX5" fmla="*/ 6244914 w 6244914"/>
              <a:gd name="connsiteY5" fmla="*/ 1510873 h 4481287"/>
              <a:gd name="connsiteX6" fmla="*/ 6244914 w 6244914"/>
              <a:gd name="connsiteY6" fmla="*/ 2970413 h 4481287"/>
              <a:gd name="connsiteX7" fmla="*/ 733392 w 6244914"/>
              <a:gd name="connsiteY7" fmla="*/ 2970413 h 4481287"/>
              <a:gd name="connsiteX8" fmla="*/ 723088 w 6244914"/>
              <a:gd name="connsiteY8" fmla="*/ 0 h 4481287"/>
              <a:gd name="connsiteX9" fmla="*/ 6244914 w 6244914"/>
              <a:gd name="connsiteY9" fmla="*/ 0 h 4481287"/>
              <a:gd name="connsiteX10" fmla="*/ 6244914 w 6244914"/>
              <a:gd name="connsiteY10" fmla="*/ 1459540 h 4481287"/>
              <a:gd name="connsiteX11" fmla="*/ 0 w 6244914"/>
              <a:gd name="connsiteY11" fmla="*/ 1459540 h 448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4914" h="4481287">
                <a:moveTo>
                  <a:pt x="743081" y="3021747"/>
                </a:moveTo>
                <a:lnTo>
                  <a:pt x="6244914" y="3021747"/>
                </a:lnTo>
                <a:lnTo>
                  <a:pt x="6244914" y="4481287"/>
                </a:lnTo>
                <a:lnTo>
                  <a:pt x="1475626" y="4481287"/>
                </a:lnTo>
                <a:close/>
                <a:moveTo>
                  <a:pt x="0" y="1510873"/>
                </a:moveTo>
                <a:lnTo>
                  <a:pt x="6244914" y="1510873"/>
                </a:lnTo>
                <a:lnTo>
                  <a:pt x="6244914" y="2970413"/>
                </a:lnTo>
                <a:lnTo>
                  <a:pt x="733392" y="2970413"/>
                </a:lnTo>
                <a:close/>
                <a:moveTo>
                  <a:pt x="723088" y="0"/>
                </a:moveTo>
                <a:lnTo>
                  <a:pt x="6244914" y="0"/>
                </a:lnTo>
                <a:lnTo>
                  <a:pt x="6244914" y="1459540"/>
                </a:lnTo>
                <a:lnTo>
                  <a:pt x="0" y="1459540"/>
                </a:lnTo>
                <a:close/>
              </a:path>
            </a:pathLst>
          </a:custGeom>
        </p:spPr>
        <p:txBody>
          <a:bodyPr wrap="square" anchor="ctr" anchorCtr="1">
            <a:noAutofit/>
          </a:bodyPr>
          <a:lstStyle>
            <a:lvl1pPr marL="0" indent="0">
              <a:buNone/>
              <a:defRPr/>
            </a:lvl1pPr>
          </a:lstStyle>
          <a:p>
            <a:r>
              <a:rPr lang="en-US"/>
              <a:t>Click icon to add picture</a:t>
            </a:r>
          </a:p>
        </p:txBody>
      </p:sp>
    </p:spTree>
    <p:extLst>
      <p:ext uri="{BB962C8B-B14F-4D97-AF65-F5344CB8AC3E}">
        <p14:creationId xmlns:p14="http://schemas.microsoft.com/office/powerpoint/2010/main" val="385963837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with picture (stri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791" y="177283"/>
            <a:ext cx="8723920" cy="801663"/>
          </a:xfrm>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7" name="TextBox 6"/>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
        <p:nvSpPr>
          <p:cNvPr id="14" name="Text Placeholder 13"/>
          <p:cNvSpPr>
            <a:spLocks noGrp="1"/>
          </p:cNvSpPr>
          <p:nvPr>
            <p:ph type="body" sz="quarter" idx="11"/>
          </p:nvPr>
        </p:nvSpPr>
        <p:spPr>
          <a:xfrm>
            <a:off x="409576" y="1389063"/>
            <a:ext cx="5212292"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2"/>
          </p:nvPr>
        </p:nvSpPr>
        <p:spPr>
          <a:xfrm>
            <a:off x="5856088" y="1"/>
            <a:ext cx="6335912" cy="6263859"/>
          </a:xfrm>
          <a:custGeom>
            <a:avLst/>
            <a:gdLst>
              <a:gd name="connsiteX0" fmla="*/ 6335911 w 6335912"/>
              <a:gd name="connsiteY0" fmla="*/ 2555883 h 6263859"/>
              <a:gd name="connsiteX1" fmla="*/ 6335911 w 6335912"/>
              <a:gd name="connsiteY1" fmla="*/ 4093940 h 6263859"/>
              <a:gd name="connsiteX2" fmla="*/ 2473897 w 6335912"/>
              <a:gd name="connsiteY2" fmla="*/ 6182304 h 6263859"/>
              <a:gd name="connsiteX3" fmla="*/ 1634032 w 6335912"/>
              <a:gd name="connsiteY3" fmla="*/ 6022415 h 6263859"/>
              <a:gd name="connsiteX4" fmla="*/ 1557097 w 6335912"/>
              <a:gd name="connsiteY4" fmla="*/ 5909031 h 6263859"/>
              <a:gd name="connsiteX5" fmla="*/ 1504339 w 6335912"/>
              <a:gd name="connsiteY5" fmla="*/ 5782574 h 6263859"/>
              <a:gd name="connsiteX6" fmla="*/ 1830371 w 6335912"/>
              <a:gd name="connsiteY6" fmla="*/ 4992231 h 6263859"/>
              <a:gd name="connsiteX7" fmla="*/ 6335912 w 6335912"/>
              <a:gd name="connsiteY7" fmla="*/ 1016220 h 6263859"/>
              <a:gd name="connsiteX8" fmla="*/ 6335912 w 6335912"/>
              <a:gd name="connsiteY8" fmla="*/ 2459009 h 6263859"/>
              <a:gd name="connsiteX9" fmla="*/ 936517 w 6335912"/>
              <a:gd name="connsiteY9" fmla="*/ 5378703 h 6263859"/>
              <a:gd name="connsiteX10" fmla="*/ 148674 w 6335912"/>
              <a:gd name="connsiteY10" fmla="*/ 5228717 h 6263859"/>
              <a:gd name="connsiteX11" fmla="*/ 76504 w 6335912"/>
              <a:gd name="connsiteY11" fmla="*/ 5122356 h 6263859"/>
              <a:gd name="connsiteX12" fmla="*/ 27015 w 6335912"/>
              <a:gd name="connsiteY12" fmla="*/ 5003733 h 6263859"/>
              <a:gd name="connsiteX13" fmla="*/ 332851 w 6335912"/>
              <a:gd name="connsiteY13" fmla="*/ 4262345 h 6263859"/>
              <a:gd name="connsiteX14" fmla="*/ 5370853 w 6335912"/>
              <a:gd name="connsiteY14" fmla="*/ 0 h 6263859"/>
              <a:gd name="connsiteX15" fmla="*/ 6335912 w 6335912"/>
              <a:gd name="connsiteY15" fmla="*/ 0 h 6263859"/>
              <a:gd name="connsiteX16" fmla="*/ 6335910 w 6335912"/>
              <a:gd name="connsiteY16" fmla="*/ 920939 h 6263859"/>
              <a:gd name="connsiteX17" fmla="*/ 1426128 w 6335912"/>
              <a:gd name="connsiteY17" fmla="*/ 3575878 h 6263859"/>
              <a:gd name="connsiteX18" fmla="*/ 638286 w 6335912"/>
              <a:gd name="connsiteY18" fmla="*/ 3425891 h 6263859"/>
              <a:gd name="connsiteX19" fmla="*/ 566116 w 6335912"/>
              <a:gd name="connsiteY19" fmla="*/ 3319531 h 6263859"/>
              <a:gd name="connsiteX20" fmla="*/ 516627 w 6335912"/>
              <a:gd name="connsiteY20" fmla="*/ 3200907 h 6263859"/>
              <a:gd name="connsiteX21" fmla="*/ 822463 w 6335912"/>
              <a:gd name="connsiteY21" fmla="*/ 2459519 h 626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35912" h="6263859">
                <a:moveTo>
                  <a:pt x="6335911" y="2555883"/>
                </a:moveTo>
                <a:lnTo>
                  <a:pt x="6335911" y="4093940"/>
                </a:lnTo>
                <a:lnTo>
                  <a:pt x="2473897" y="6182304"/>
                </a:lnTo>
                <a:cubicBezTo>
                  <a:pt x="2186346" y="6337796"/>
                  <a:pt x="1836138" y="6263560"/>
                  <a:pt x="1634032" y="6022415"/>
                </a:cubicBezTo>
                <a:lnTo>
                  <a:pt x="1557097" y="5909031"/>
                </a:lnTo>
                <a:lnTo>
                  <a:pt x="1504339" y="5782574"/>
                </a:lnTo>
                <a:cubicBezTo>
                  <a:pt x="1413202" y="5481421"/>
                  <a:pt x="1542819" y="5147723"/>
                  <a:pt x="1830371" y="4992231"/>
                </a:cubicBezTo>
                <a:close/>
                <a:moveTo>
                  <a:pt x="6335912" y="1016220"/>
                </a:moveTo>
                <a:lnTo>
                  <a:pt x="6335912" y="2459009"/>
                </a:lnTo>
                <a:lnTo>
                  <a:pt x="936517" y="5378703"/>
                </a:lnTo>
                <a:cubicBezTo>
                  <a:pt x="666777" y="5524564"/>
                  <a:pt x="338262" y="5454925"/>
                  <a:pt x="148674" y="5228717"/>
                </a:cubicBezTo>
                <a:lnTo>
                  <a:pt x="76504" y="5122356"/>
                </a:lnTo>
                <a:lnTo>
                  <a:pt x="27015" y="5003733"/>
                </a:lnTo>
                <a:cubicBezTo>
                  <a:pt x="-58478" y="4721235"/>
                  <a:pt x="63112" y="4408205"/>
                  <a:pt x="332851" y="4262345"/>
                </a:cubicBezTo>
                <a:close/>
                <a:moveTo>
                  <a:pt x="5370853" y="0"/>
                </a:moveTo>
                <a:lnTo>
                  <a:pt x="6335912" y="0"/>
                </a:lnTo>
                <a:lnTo>
                  <a:pt x="6335910" y="920939"/>
                </a:lnTo>
                <a:lnTo>
                  <a:pt x="1426128" y="3575878"/>
                </a:lnTo>
                <a:cubicBezTo>
                  <a:pt x="1156389" y="3721738"/>
                  <a:pt x="827875" y="3652099"/>
                  <a:pt x="638286" y="3425891"/>
                </a:cubicBezTo>
                <a:lnTo>
                  <a:pt x="566116" y="3319531"/>
                </a:lnTo>
                <a:lnTo>
                  <a:pt x="516627" y="3200907"/>
                </a:lnTo>
                <a:cubicBezTo>
                  <a:pt x="431135" y="2918409"/>
                  <a:pt x="552724" y="2605379"/>
                  <a:pt x="822463" y="2459519"/>
                </a:cubicBezTo>
                <a:close/>
              </a:path>
            </a:pathLst>
          </a:custGeom>
        </p:spPr>
        <p:txBody>
          <a:bodyPr wrap="square" anchor="ctr" anchorCtr="1">
            <a:noAutofit/>
          </a:bodyPr>
          <a:lstStyle>
            <a:lvl1pPr marL="0" indent="0">
              <a:buNone/>
              <a:defRPr/>
            </a:lvl1pPr>
          </a:lstStyle>
          <a:p>
            <a:r>
              <a:rPr lang="en-US"/>
              <a:t>Click icon to add picture</a:t>
            </a:r>
          </a:p>
        </p:txBody>
      </p:sp>
    </p:spTree>
    <p:extLst>
      <p:ext uri="{BB962C8B-B14F-4D97-AF65-F5344CB8AC3E}">
        <p14:creationId xmlns:p14="http://schemas.microsoft.com/office/powerpoint/2010/main" val="407962601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1"/>
            <a:ext cx="6095999" cy="6324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hasCustomPrompt="1"/>
          </p:nvPr>
        </p:nvSpPr>
        <p:spPr>
          <a:xfrm>
            <a:off x="361950" y="352977"/>
            <a:ext cx="5448300" cy="1418889"/>
          </a:xfrm>
        </p:spPr>
        <p:txBody>
          <a:bodyPr anchor="b"/>
          <a:lstStyle>
            <a:lvl1pPr algn="ctr">
              <a:defRPr sz="3200"/>
            </a:lvl1pPr>
          </a:lstStyle>
          <a:p>
            <a:r>
              <a:rPr lang="en-US"/>
              <a:t>Click to edit title</a:t>
            </a:r>
          </a:p>
        </p:txBody>
      </p:sp>
      <p:sp>
        <p:nvSpPr>
          <p:cNvPr id="4" name="Text Placeholder 3"/>
          <p:cNvSpPr>
            <a:spLocks noGrp="1"/>
          </p:cNvSpPr>
          <p:nvPr>
            <p:ph type="body" sz="half" idx="2"/>
          </p:nvPr>
        </p:nvSpPr>
        <p:spPr>
          <a:xfrm>
            <a:off x="361950" y="2043953"/>
            <a:ext cx="5448300" cy="3825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3" name="TextBox 12"/>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3182681965"/>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8791" y="177283"/>
            <a:ext cx="11317044" cy="801663"/>
          </a:xfrm>
          <a:prstGeom prst="rect">
            <a:avLst/>
          </a:prstGeom>
        </p:spPr>
        <p:txBody>
          <a:bodyPr vert="horz" lIns="91440" tIns="45720" rIns="91440" bIns="45720" rtlCol="0" anchor="ctr">
            <a:normAutofit/>
          </a:bodyPr>
          <a:lstStyle/>
          <a:p>
            <a:r>
              <a:rPr lang="en-US"/>
              <a:t>Click to edit title</a:t>
            </a:r>
          </a:p>
        </p:txBody>
      </p:sp>
      <p:sp>
        <p:nvSpPr>
          <p:cNvPr id="3" name="Text Placeholder 2"/>
          <p:cNvSpPr>
            <a:spLocks noGrp="1"/>
          </p:cNvSpPr>
          <p:nvPr>
            <p:ph type="body" idx="1"/>
          </p:nvPr>
        </p:nvSpPr>
        <p:spPr>
          <a:xfrm>
            <a:off x="408791" y="1194099"/>
            <a:ext cx="11317044" cy="49828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spTree>
    <p:extLst>
      <p:ext uri="{BB962C8B-B14F-4D97-AF65-F5344CB8AC3E}">
        <p14:creationId xmlns:p14="http://schemas.microsoft.com/office/powerpoint/2010/main" val="3805706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58" r:id="rId5"/>
    <p:sldLayoutId id="2147483663" r:id="rId6"/>
    <p:sldLayoutId id="2147483659" r:id="rId7"/>
    <p:sldLayoutId id="2147483660" r:id="rId8"/>
    <p:sldLayoutId id="2147483657" r:id="rId9"/>
    <p:sldLayoutId id="2147483654" r:id="rId10"/>
    <p:sldLayoutId id="2147483655" r:id="rId1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Segoe UI Black" panose="020B0A02040204020203" pitchFamily="34" charset="0"/>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ClrTx/>
        <a:buFontTx/>
        <a:buChar char="◦"/>
        <a:defRPr sz="20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3" Type="http://schemas.openxmlformats.org/officeDocument/2006/relationships/hyperlink" Target="https://science.osti.gov/Acquisition-Management/M-and-O-Competitions/TJNAF"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s://science.osti.gov/SW-DEI/SC-Statement-of-Commitment"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s://science.osti.gov/Acquisition-Management/M-and-O-Competitions/TJNAF" TargetMode="External"/><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hyperlink" Target="mailto:TJNAFcompetition@science.doe.gov"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mailto:TJNAFcompetition@science.doe.gov" TargetMode="External"/><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cid:image001.png@01DA7A1A.E92C3DA0" TargetMode="External"/><Relationship Id="rId5" Type="http://schemas.openxmlformats.org/officeDocument/2006/relationships/image" Target="../media/image4.png"/><Relationship Id="rId4" Type="http://schemas.openxmlformats.org/officeDocument/2006/relationships/hyperlink" Target="https://doeosc365.sharepoint.com/:v:/r/sites/SC-3_1/Site%20Collection%20Images%20Pt%202/Video/1.%20Kung%20Video%20Edits/Dr.%20Harriet%20Kung%20Thomas%20Jefferson%20Lab%20Remarks.mp4?csf=1&amp;web=1&amp;e=SRt71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26315"/>
            <a:ext cx="9144000" cy="1649412"/>
          </a:xfrm>
        </p:spPr>
        <p:txBody>
          <a:bodyPr>
            <a:normAutofit fontScale="90000"/>
          </a:bodyPr>
          <a:lstStyle/>
          <a:p>
            <a:r>
              <a:rPr lang="en-US" dirty="0">
                <a:ea typeface="Segoe UI Black"/>
              </a:rPr>
              <a:t>Welcome to Thomas Jefferson National Accelerator Facility</a:t>
            </a:r>
            <a:br>
              <a:rPr lang="en-US" dirty="0">
                <a:ea typeface="Segoe UI Black"/>
              </a:rPr>
            </a:br>
            <a:r>
              <a:rPr lang="en-US" dirty="0">
                <a:ea typeface="Segoe UI Black"/>
              </a:rPr>
              <a:t>(Jefferson Lab)</a:t>
            </a:r>
            <a:endParaRPr lang="en-US" dirty="0"/>
          </a:p>
        </p:txBody>
      </p:sp>
      <p:sp>
        <p:nvSpPr>
          <p:cNvPr id="3" name="Subtitle 2"/>
          <p:cNvSpPr>
            <a:spLocks noGrp="1"/>
          </p:cNvSpPr>
          <p:nvPr>
            <p:ph type="subTitle" idx="1"/>
          </p:nvPr>
        </p:nvSpPr>
        <p:spPr>
          <a:xfrm>
            <a:off x="1524000" y="3886200"/>
            <a:ext cx="9144000" cy="1371600"/>
          </a:xfrm>
        </p:spPr>
        <p:txBody>
          <a:bodyPr/>
          <a:lstStyle/>
          <a:p>
            <a:r>
              <a:rPr lang="en-US"/>
              <a:t>Craig Ferguson, Site Office Manager</a:t>
            </a:r>
          </a:p>
          <a:p>
            <a:r>
              <a:rPr lang="en-US"/>
              <a:t>March 27, 2024</a:t>
            </a:r>
          </a:p>
        </p:txBody>
      </p:sp>
    </p:spTree>
    <p:extLst>
      <p:ext uri="{BB962C8B-B14F-4D97-AF65-F5344CB8AC3E}">
        <p14:creationId xmlns:p14="http://schemas.microsoft.com/office/powerpoint/2010/main" val="3485507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F111-0229-82DB-FCB4-75317DCECB69}"/>
              </a:ext>
            </a:extLst>
          </p:cNvPr>
          <p:cNvSpPr>
            <a:spLocks noGrp="1"/>
          </p:cNvSpPr>
          <p:nvPr>
            <p:ph type="title"/>
          </p:nvPr>
        </p:nvSpPr>
        <p:spPr>
          <a:xfrm>
            <a:off x="408791" y="130148"/>
            <a:ext cx="11317044" cy="801663"/>
          </a:xfrm>
        </p:spPr>
        <p:txBody>
          <a:bodyPr/>
          <a:lstStyle/>
          <a:p>
            <a:r>
              <a:rPr lang="en-US" dirty="0"/>
              <a:t>Property Lines</a:t>
            </a:r>
          </a:p>
        </p:txBody>
      </p:sp>
      <p:sp>
        <p:nvSpPr>
          <p:cNvPr id="3" name="Slide Number Placeholder 2">
            <a:extLst>
              <a:ext uri="{FF2B5EF4-FFF2-40B4-BE49-F238E27FC236}">
                <a16:creationId xmlns:a16="http://schemas.microsoft.com/office/drawing/2014/main" id="{01DFB6ED-03D8-F703-B310-86E0CF9EBEA2}"/>
              </a:ext>
            </a:extLst>
          </p:cNvPr>
          <p:cNvSpPr>
            <a:spLocks noGrp="1"/>
          </p:cNvSpPr>
          <p:nvPr>
            <p:ph type="sldNum" sz="quarter" idx="4"/>
          </p:nvPr>
        </p:nvSpPr>
        <p:spPr/>
        <p:txBody>
          <a:bodyPr/>
          <a:lstStyle/>
          <a:p>
            <a:fld id="{835B6AD7-18B8-4C9C-AA70-ABD830A869AC}" type="slidenum">
              <a:rPr lang="en-US" smtClean="0"/>
              <a:pPr/>
              <a:t>10</a:t>
            </a:fld>
            <a:endParaRPr lang="en-US"/>
          </a:p>
        </p:txBody>
      </p:sp>
      <p:grpSp>
        <p:nvGrpSpPr>
          <p:cNvPr id="6" name="Group 5">
            <a:extLst>
              <a:ext uri="{FF2B5EF4-FFF2-40B4-BE49-F238E27FC236}">
                <a16:creationId xmlns:a16="http://schemas.microsoft.com/office/drawing/2014/main" id="{E0705340-A4A2-F8A5-27E3-E56A76098195}"/>
              </a:ext>
            </a:extLst>
          </p:cNvPr>
          <p:cNvGrpSpPr/>
          <p:nvPr/>
        </p:nvGrpSpPr>
        <p:grpSpPr>
          <a:xfrm>
            <a:off x="1847849" y="650409"/>
            <a:ext cx="7620001" cy="5664666"/>
            <a:chOff x="1847849" y="650409"/>
            <a:chExt cx="7620001" cy="5664666"/>
          </a:xfrm>
        </p:grpSpPr>
        <p:pic>
          <p:nvPicPr>
            <p:cNvPr id="5" name="Picture 4" descr="Aerial view of a large area&#10;&#10;Description automatically generated">
              <a:extLst>
                <a:ext uri="{FF2B5EF4-FFF2-40B4-BE49-F238E27FC236}">
                  <a16:creationId xmlns:a16="http://schemas.microsoft.com/office/drawing/2014/main" id="{D6928DED-7694-CFF8-3180-A05A07B8A2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16" t="5853" r="5935" b="5565"/>
            <a:stretch/>
          </p:blipFill>
          <p:spPr>
            <a:xfrm>
              <a:off x="1847849" y="814854"/>
              <a:ext cx="7620001" cy="5500221"/>
            </a:xfrm>
            <a:prstGeom prst="rect">
              <a:avLst/>
            </a:prstGeom>
          </p:spPr>
        </p:pic>
        <p:sp>
          <p:nvSpPr>
            <p:cNvPr id="4" name="TextBox 3">
              <a:extLst>
                <a:ext uri="{FF2B5EF4-FFF2-40B4-BE49-F238E27FC236}">
                  <a16:creationId xmlns:a16="http://schemas.microsoft.com/office/drawing/2014/main" id="{3B240EED-39EF-E3BD-F762-03FFECC39D6E}"/>
                </a:ext>
              </a:extLst>
            </p:cNvPr>
            <p:cNvSpPr txBox="1"/>
            <p:nvPr/>
          </p:nvSpPr>
          <p:spPr>
            <a:xfrm>
              <a:off x="3694589" y="650409"/>
              <a:ext cx="1425020" cy="738664"/>
            </a:xfrm>
            <a:prstGeom prst="rect">
              <a:avLst/>
            </a:prstGeom>
            <a:solidFill>
              <a:schemeClr val="tx1">
                <a:lumMod val="65000"/>
                <a:lumOff val="35000"/>
              </a:schemeClr>
            </a:solidFill>
          </p:spPr>
          <p:txBody>
            <a:bodyPr wrap="square" rtlCol="0">
              <a:spAutoFit/>
            </a:bodyPr>
            <a:lstStyle/>
            <a:p>
              <a:pPr algn="ctr"/>
              <a:r>
                <a:rPr lang="en-US" sz="1400" dirty="0">
                  <a:solidFill>
                    <a:schemeClr val="bg1"/>
                  </a:solidFill>
                </a:rPr>
                <a:t>Commonwealth of Virginia</a:t>
              </a:r>
            </a:p>
            <a:p>
              <a:pPr algn="ctr"/>
              <a:r>
                <a:rPr lang="en-US" sz="1400" dirty="0">
                  <a:solidFill>
                    <a:schemeClr val="bg1"/>
                  </a:solidFill>
                </a:rPr>
                <a:t>5  ac</a:t>
              </a:r>
            </a:p>
          </p:txBody>
        </p:sp>
      </p:grpSp>
      <p:sp>
        <p:nvSpPr>
          <p:cNvPr id="7" name="TextBox 6">
            <a:extLst>
              <a:ext uri="{FF2B5EF4-FFF2-40B4-BE49-F238E27FC236}">
                <a16:creationId xmlns:a16="http://schemas.microsoft.com/office/drawing/2014/main" id="{018D8113-5809-4AC5-78AA-72818BD79246}"/>
              </a:ext>
            </a:extLst>
          </p:cNvPr>
          <p:cNvSpPr txBox="1"/>
          <p:nvPr/>
        </p:nvSpPr>
        <p:spPr>
          <a:xfrm>
            <a:off x="5238467" y="726924"/>
            <a:ext cx="1425020" cy="738664"/>
          </a:xfrm>
          <a:prstGeom prst="rect">
            <a:avLst/>
          </a:prstGeom>
          <a:solidFill>
            <a:schemeClr val="tx1">
              <a:lumMod val="65000"/>
              <a:lumOff val="35000"/>
            </a:schemeClr>
          </a:solidFill>
        </p:spPr>
        <p:txBody>
          <a:bodyPr wrap="square" rtlCol="0">
            <a:spAutoFit/>
          </a:bodyPr>
          <a:lstStyle/>
          <a:p>
            <a:pPr algn="ctr"/>
            <a:r>
              <a:rPr lang="en-US" sz="1400" dirty="0">
                <a:solidFill>
                  <a:schemeClr val="bg1"/>
                </a:solidFill>
              </a:rPr>
              <a:t>City of Newport News</a:t>
            </a:r>
          </a:p>
          <a:p>
            <a:pPr algn="ctr"/>
            <a:r>
              <a:rPr lang="en-US" sz="1400">
                <a:solidFill>
                  <a:schemeClr val="bg1"/>
                </a:solidFill>
              </a:rPr>
              <a:t>1</a:t>
            </a:r>
            <a:r>
              <a:rPr lang="en-US" sz="1400" dirty="0">
                <a:solidFill>
                  <a:schemeClr val="bg1"/>
                </a:solidFill>
              </a:rPr>
              <a:t>6</a:t>
            </a:r>
            <a:r>
              <a:rPr lang="en-US" sz="1400">
                <a:solidFill>
                  <a:schemeClr val="bg1"/>
                </a:solidFill>
              </a:rPr>
              <a:t>  </a:t>
            </a:r>
            <a:r>
              <a:rPr lang="en-US" sz="1400" dirty="0">
                <a:solidFill>
                  <a:schemeClr val="bg1"/>
                </a:solidFill>
              </a:rPr>
              <a:t>ac</a:t>
            </a:r>
          </a:p>
        </p:txBody>
      </p:sp>
    </p:spTree>
    <p:extLst>
      <p:ext uri="{BB962C8B-B14F-4D97-AF65-F5344CB8AC3E}">
        <p14:creationId xmlns:p14="http://schemas.microsoft.com/office/powerpoint/2010/main" val="733656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hidden="1">
            <a:extLst>
              <a:ext uri="{FF2B5EF4-FFF2-40B4-BE49-F238E27FC236}">
                <a16:creationId xmlns:a16="http://schemas.microsoft.com/office/drawing/2014/main" id="{B4D4EE41-31E2-2C6F-B19A-14A7332396FC}"/>
              </a:ext>
            </a:extLst>
          </p:cNvPr>
          <p:cNvPicPr>
            <a:picLocks noChangeAspect="1"/>
          </p:cNvPicPr>
          <p:nvPr/>
        </p:nvPicPr>
        <p:blipFill>
          <a:blip r:embed="rId3"/>
          <a:stretch>
            <a:fillRect/>
          </a:stretch>
        </p:blipFill>
        <p:spPr>
          <a:xfrm>
            <a:off x="259518" y="132305"/>
            <a:ext cx="11672963" cy="6226292"/>
          </a:xfrm>
          <a:prstGeom prst="rect">
            <a:avLst/>
          </a:prstGeom>
        </p:spPr>
      </p:pic>
      <p:sp>
        <p:nvSpPr>
          <p:cNvPr id="3" name="Rectangle 2"/>
          <p:cNvSpPr/>
          <p:nvPr/>
        </p:nvSpPr>
        <p:spPr>
          <a:xfrm>
            <a:off x="4250267" y="288062"/>
            <a:ext cx="3691466" cy="73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Director (Acting)</a:t>
            </a:r>
          </a:p>
          <a:p>
            <a:pPr algn="ctr"/>
            <a:r>
              <a:rPr lang="en-US" dirty="0"/>
              <a:t>Harriet Kung</a:t>
            </a:r>
          </a:p>
        </p:txBody>
      </p:sp>
      <p:grpSp>
        <p:nvGrpSpPr>
          <p:cNvPr id="119" name="Group 118"/>
          <p:cNvGrpSpPr/>
          <p:nvPr/>
        </p:nvGrpSpPr>
        <p:grpSpPr>
          <a:xfrm>
            <a:off x="347133" y="1407486"/>
            <a:ext cx="5741808" cy="4858866"/>
            <a:chOff x="347133" y="1407486"/>
            <a:chExt cx="5741808" cy="4858866"/>
          </a:xfrm>
        </p:grpSpPr>
        <p:sp>
          <p:nvSpPr>
            <p:cNvPr id="4" name="Rectangle 3"/>
            <p:cNvSpPr/>
            <p:nvPr/>
          </p:nvSpPr>
          <p:spPr>
            <a:xfrm>
              <a:off x="347133" y="1407486"/>
              <a:ext cx="5741808"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Deputy Director for Science Programs</a:t>
              </a:r>
            </a:p>
            <a:p>
              <a:pPr algn="ctr"/>
              <a:r>
                <a:rPr lang="en-US" sz="1400"/>
                <a:t>Harriet Kung</a:t>
              </a:r>
            </a:p>
          </p:txBody>
        </p:sp>
        <p:grpSp>
          <p:nvGrpSpPr>
            <p:cNvPr id="47" name="Group 46"/>
            <p:cNvGrpSpPr/>
            <p:nvPr/>
          </p:nvGrpSpPr>
          <p:grpSpPr>
            <a:xfrm>
              <a:off x="558797" y="2305651"/>
              <a:ext cx="1464736" cy="3807282"/>
              <a:chOff x="558797" y="2305651"/>
              <a:chExt cx="1464736" cy="3807282"/>
            </a:xfrm>
          </p:grpSpPr>
          <p:sp>
            <p:nvSpPr>
              <p:cNvPr id="6" name="Rectangle 5"/>
              <p:cNvSpPr/>
              <p:nvPr/>
            </p:nvSpPr>
            <p:spPr>
              <a:xfrm>
                <a:off x="558800" y="2305651"/>
                <a:ext cx="1464733" cy="5249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Advanced Scientific Computing Research</a:t>
                </a:r>
              </a:p>
            </p:txBody>
          </p:sp>
          <p:sp>
            <p:nvSpPr>
              <p:cNvPr id="7" name="Rectangle 6"/>
              <p:cNvSpPr/>
              <p:nvPr/>
            </p:nvSpPr>
            <p:spPr>
              <a:xfrm>
                <a:off x="558799" y="2934901"/>
                <a:ext cx="1464733" cy="39363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Basic Energy Sciences</a:t>
                </a:r>
              </a:p>
            </p:txBody>
          </p:sp>
          <p:sp>
            <p:nvSpPr>
              <p:cNvPr id="8" name="Rectangle 7"/>
              <p:cNvSpPr/>
              <p:nvPr/>
            </p:nvSpPr>
            <p:spPr>
              <a:xfrm>
                <a:off x="558799" y="3435127"/>
                <a:ext cx="1464733" cy="5249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Biological &amp; Environmental Research</a:t>
                </a:r>
              </a:p>
            </p:txBody>
          </p:sp>
          <p:sp>
            <p:nvSpPr>
              <p:cNvPr id="9" name="Rectangle 8"/>
              <p:cNvSpPr/>
              <p:nvPr/>
            </p:nvSpPr>
            <p:spPr>
              <a:xfrm>
                <a:off x="558799" y="4062295"/>
                <a:ext cx="1464733" cy="4014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Fusion Energy Sciences</a:t>
                </a:r>
              </a:p>
            </p:txBody>
          </p:sp>
          <p:sp>
            <p:nvSpPr>
              <p:cNvPr id="10" name="Rectangle 9"/>
              <p:cNvSpPr/>
              <p:nvPr/>
            </p:nvSpPr>
            <p:spPr>
              <a:xfrm>
                <a:off x="558798" y="4566004"/>
                <a:ext cx="1464733" cy="40392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High Energy Physics</a:t>
                </a:r>
              </a:p>
            </p:txBody>
          </p:sp>
          <p:sp>
            <p:nvSpPr>
              <p:cNvPr id="11" name="Rectangle 10"/>
              <p:cNvSpPr/>
              <p:nvPr/>
            </p:nvSpPr>
            <p:spPr>
              <a:xfrm>
                <a:off x="558798" y="5072168"/>
                <a:ext cx="1464733" cy="4226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Nuclear Physics</a:t>
                </a:r>
              </a:p>
            </p:txBody>
          </p:sp>
          <p:sp>
            <p:nvSpPr>
              <p:cNvPr id="12" name="Rectangle 11"/>
              <p:cNvSpPr/>
              <p:nvPr/>
            </p:nvSpPr>
            <p:spPr>
              <a:xfrm>
                <a:off x="558797" y="5602510"/>
                <a:ext cx="1464733" cy="51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Accelerator R&amp;D and Production</a:t>
                </a:r>
              </a:p>
            </p:txBody>
          </p:sp>
        </p:grpSp>
        <p:grpSp>
          <p:nvGrpSpPr>
            <p:cNvPr id="45" name="Group 44"/>
            <p:cNvGrpSpPr/>
            <p:nvPr/>
          </p:nvGrpSpPr>
          <p:grpSpPr>
            <a:xfrm>
              <a:off x="4461673" y="2674709"/>
              <a:ext cx="1627268" cy="1160756"/>
              <a:chOff x="4400999" y="2674709"/>
              <a:chExt cx="1627268" cy="1160756"/>
            </a:xfrm>
          </p:grpSpPr>
          <p:sp>
            <p:nvSpPr>
              <p:cNvPr id="14" name="Rectangle 13"/>
              <p:cNvSpPr/>
              <p:nvPr/>
            </p:nvSpPr>
            <p:spPr>
              <a:xfrm>
                <a:off x="4401000" y="2674709"/>
                <a:ext cx="1627267" cy="5249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Workforce Development for Teachers &amp; Scientists</a:t>
                </a:r>
              </a:p>
            </p:txBody>
          </p:sp>
          <p:sp>
            <p:nvSpPr>
              <p:cNvPr id="15" name="Rectangle 14"/>
              <p:cNvSpPr/>
              <p:nvPr/>
            </p:nvSpPr>
            <p:spPr>
              <a:xfrm>
                <a:off x="4400999" y="3310532"/>
                <a:ext cx="1627267" cy="5249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Scientific Workforce Diversity, Equity &amp; Inclusion</a:t>
                </a:r>
              </a:p>
            </p:txBody>
          </p:sp>
        </p:grpSp>
        <p:grpSp>
          <p:nvGrpSpPr>
            <p:cNvPr id="46" name="Group 45"/>
            <p:cNvGrpSpPr/>
            <p:nvPr/>
          </p:nvGrpSpPr>
          <p:grpSpPr>
            <a:xfrm>
              <a:off x="2413490" y="2305651"/>
              <a:ext cx="1703465" cy="3960701"/>
              <a:chOff x="2480733" y="2305651"/>
              <a:chExt cx="1703465" cy="3960701"/>
            </a:xfrm>
          </p:grpSpPr>
          <p:sp>
            <p:nvSpPr>
              <p:cNvPr id="13" name="Rectangle 12"/>
              <p:cNvSpPr/>
              <p:nvPr/>
            </p:nvSpPr>
            <p:spPr>
              <a:xfrm>
                <a:off x="2480733" y="2305651"/>
                <a:ext cx="1701801" cy="5799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Equity and Workforce Development</a:t>
                </a:r>
              </a:p>
            </p:txBody>
          </p:sp>
          <p:sp>
            <p:nvSpPr>
              <p:cNvPr id="16" name="Rectangle 15"/>
              <p:cNvSpPr/>
              <p:nvPr/>
            </p:nvSpPr>
            <p:spPr>
              <a:xfrm>
                <a:off x="2480733" y="2999528"/>
                <a:ext cx="1703465" cy="68774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International Activities, Research Security, and Interagency Coordination</a:t>
                </a:r>
              </a:p>
            </p:txBody>
          </p:sp>
          <p:sp>
            <p:nvSpPr>
              <p:cNvPr id="17" name="Rectangle 16"/>
              <p:cNvSpPr/>
              <p:nvPr/>
            </p:nvSpPr>
            <p:spPr>
              <a:xfrm>
                <a:off x="2480733" y="3801183"/>
                <a:ext cx="1702635" cy="5486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Communications &amp; Public Affairs</a:t>
                </a:r>
              </a:p>
            </p:txBody>
          </p:sp>
          <p:sp>
            <p:nvSpPr>
              <p:cNvPr id="18" name="Rectangle 17"/>
              <p:cNvSpPr/>
              <p:nvPr/>
            </p:nvSpPr>
            <p:spPr>
              <a:xfrm>
                <a:off x="2480733" y="4463733"/>
                <a:ext cx="1702635" cy="5249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Scientific &amp; Technical Information</a:t>
                </a:r>
              </a:p>
            </p:txBody>
          </p:sp>
          <p:sp>
            <p:nvSpPr>
              <p:cNvPr id="19" name="Rectangle 18"/>
              <p:cNvSpPr/>
              <p:nvPr/>
            </p:nvSpPr>
            <p:spPr>
              <a:xfrm>
                <a:off x="2480733" y="5102576"/>
                <a:ext cx="1702635" cy="5249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Sponsored Activities</a:t>
                </a:r>
              </a:p>
            </p:txBody>
          </p:sp>
          <p:sp>
            <p:nvSpPr>
              <p:cNvPr id="20" name="Rectangle 19"/>
              <p:cNvSpPr/>
              <p:nvPr/>
            </p:nvSpPr>
            <p:spPr>
              <a:xfrm>
                <a:off x="2480733" y="5741419"/>
                <a:ext cx="1702635" cy="5249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chemeClr val="tx1"/>
                    </a:solidFill>
                  </a:rPr>
                  <a:t>Office of Small Business Innovation Research and Small Business Technology Transfer</a:t>
                </a:r>
              </a:p>
            </p:txBody>
          </p:sp>
        </p:grpSp>
        <p:grpSp>
          <p:nvGrpSpPr>
            <p:cNvPr id="87" name="Group 86"/>
            <p:cNvGrpSpPr/>
            <p:nvPr/>
          </p:nvGrpSpPr>
          <p:grpSpPr>
            <a:xfrm>
              <a:off x="4115291" y="2576594"/>
              <a:ext cx="346380" cy="973310"/>
              <a:chOff x="4115291" y="2576594"/>
              <a:chExt cx="346380" cy="973310"/>
            </a:xfrm>
          </p:grpSpPr>
          <p:cxnSp>
            <p:nvCxnSpPr>
              <p:cNvPr id="65" name="Straight Connector 64"/>
              <p:cNvCxnSpPr/>
              <p:nvPr/>
            </p:nvCxnSpPr>
            <p:spPr>
              <a:xfrm flipH="1">
                <a:off x="4252930" y="2921254"/>
                <a:ext cx="20874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52930" y="3549904"/>
                <a:ext cx="20874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115291" y="2576594"/>
                <a:ext cx="142384"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252930" y="2580818"/>
                <a:ext cx="0" cy="969086"/>
              </a:xfrm>
              <a:prstGeom prst="line">
                <a:avLst/>
              </a:prstGeom>
              <a:ln w="15875" cap="sq"/>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347133" y="2017086"/>
              <a:ext cx="2963334" cy="3957430"/>
              <a:chOff x="347133" y="2017086"/>
              <a:chExt cx="2963334" cy="3957430"/>
            </a:xfrm>
          </p:grpSpPr>
          <p:cxnSp>
            <p:nvCxnSpPr>
              <p:cNvPr id="49" name="Straight Connector 48"/>
              <p:cNvCxnSpPr/>
              <p:nvPr/>
            </p:nvCxnSpPr>
            <p:spPr>
              <a:xfrm>
                <a:off x="347133" y="2235202"/>
                <a:ext cx="2963334" cy="0"/>
              </a:xfrm>
              <a:prstGeom prst="line">
                <a:avLst/>
              </a:prstGeom>
              <a:ln w="28575" cap="sq">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47133" y="2235202"/>
                <a:ext cx="0" cy="3610442"/>
              </a:xfrm>
              <a:prstGeom prst="line">
                <a:avLst/>
              </a:prstGeom>
              <a:ln w="28575" cap="sq">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6" idx="1"/>
              </p:cNvCxnSpPr>
              <p:nvPr/>
            </p:nvCxnSpPr>
            <p:spPr>
              <a:xfrm flipH="1">
                <a:off x="347133" y="2568118"/>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47133" y="3160380"/>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347133" y="3692260"/>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47133" y="4267270"/>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347133" y="4773269"/>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347133" y="5296520"/>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347133" y="5851994"/>
                <a:ext cx="211667" cy="0"/>
              </a:xfrm>
              <a:prstGeom prst="line">
                <a:avLst/>
              </a:prstGeom>
              <a:ln w="15875" cap="fla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2201823" y="2576340"/>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2201823" y="3310484"/>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2201823" y="4064237"/>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2201823" y="4730691"/>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2201823" y="5361892"/>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2201823" y="5974516"/>
                <a:ext cx="211667" cy="0"/>
              </a:xfrm>
              <a:prstGeom prst="line">
                <a:avLst/>
              </a:prstGeom>
              <a:ln w="15875" cap="fla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193356" y="2235202"/>
                <a:ext cx="0" cy="3732964"/>
              </a:xfrm>
              <a:prstGeom prst="line">
                <a:avLst/>
              </a:prstGeom>
              <a:ln w="28575" cap="sq">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3310467" y="2017086"/>
                <a:ext cx="0" cy="218116"/>
              </a:xfrm>
              <a:prstGeom prst="line">
                <a:avLst/>
              </a:prstGeom>
              <a:ln w="28575" cap="sq"/>
            </p:spPr>
            <p:style>
              <a:lnRef idx="1">
                <a:schemeClr val="accent1"/>
              </a:lnRef>
              <a:fillRef idx="0">
                <a:schemeClr val="accent1"/>
              </a:fillRef>
              <a:effectRef idx="0">
                <a:schemeClr val="accent1"/>
              </a:effectRef>
              <a:fontRef idx="minor">
                <a:schemeClr val="tx1"/>
              </a:fontRef>
            </p:style>
          </p:cxnSp>
        </p:grpSp>
      </p:grpSp>
      <p:grpSp>
        <p:nvGrpSpPr>
          <p:cNvPr id="120" name="Group 119"/>
          <p:cNvGrpSpPr/>
          <p:nvPr/>
        </p:nvGrpSpPr>
        <p:grpSpPr>
          <a:xfrm>
            <a:off x="6311885" y="1407486"/>
            <a:ext cx="5486035" cy="4514506"/>
            <a:chOff x="6311885" y="1407486"/>
            <a:chExt cx="5486035" cy="4514506"/>
          </a:xfrm>
        </p:grpSpPr>
        <p:sp>
          <p:nvSpPr>
            <p:cNvPr id="5" name="Rectangle 4"/>
            <p:cNvSpPr/>
            <p:nvPr/>
          </p:nvSpPr>
          <p:spPr>
            <a:xfrm>
              <a:off x="6311886" y="1407486"/>
              <a:ext cx="5486034"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Deputy Director for Operations</a:t>
              </a:r>
            </a:p>
            <a:p>
              <a:pPr algn="ctr"/>
              <a:r>
                <a:rPr lang="en-US" sz="1400"/>
                <a:t>Juston Fontaine</a:t>
              </a:r>
            </a:p>
          </p:txBody>
        </p:sp>
        <p:grpSp>
          <p:nvGrpSpPr>
            <p:cNvPr id="44" name="Group 43"/>
            <p:cNvGrpSpPr/>
            <p:nvPr/>
          </p:nvGrpSpPr>
          <p:grpSpPr>
            <a:xfrm>
              <a:off x="6524137" y="2305652"/>
              <a:ext cx="1624316" cy="3616340"/>
              <a:chOff x="6630684" y="2305652"/>
              <a:chExt cx="1624316" cy="3616340"/>
            </a:xfrm>
          </p:grpSpPr>
          <p:sp>
            <p:nvSpPr>
              <p:cNvPr id="21" name="Rectangle 20"/>
              <p:cNvSpPr/>
              <p:nvPr/>
            </p:nvSpPr>
            <p:spPr>
              <a:xfrm>
                <a:off x="6630684" y="2305652"/>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Ames Site Office</a:t>
                </a:r>
              </a:p>
            </p:txBody>
          </p:sp>
          <p:sp>
            <p:nvSpPr>
              <p:cNvPr id="22" name="Rectangle 21"/>
              <p:cNvSpPr/>
              <p:nvPr/>
            </p:nvSpPr>
            <p:spPr>
              <a:xfrm>
                <a:off x="6630684" y="2648502"/>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Argonne Site Office</a:t>
                </a:r>
              </a:p>
            </p:txBody>
          </p:sp>
          <p:sp>
            <p:nvSpPr>
              <p:cNvPr id="23" name="Rectangle 22"/>
              <p:cNvSpPr/>
              <p:nvPr/>
            </p:nvSpPr>
            <p:spPr>
              <a:xfrm>
                <a:off x="6630684" y="2991352"/>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Berkeley Site Office</a:t>
                </a:r>
              </a:p>
            </p:txBody>
          </p:sp>
          <p:sp>
            <p:nvSpPr>
              <p:cNvPr id="24" name="Rectangle 23"/>
              <p:cNvSpPr/>
              <p:nvPr/>
            </p:nvSpPr>
            <p:spPr>
              <a:xfrm>
                <a:off x="6630684" y="3334202"/>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Brookhaven Site Office</a:t>
                </a:r>
              </a:p>
            </p:txBody>
          </p:sp>
          <p:sp>
            <p:nvSpPr>
              <p:cNvPr id="25" name="Rectangle 24"/>
              <p:cNvSpPr/>
              <p:nvPr/>
            </p:nvSpPr>
            <p:spPr>
              <a:xfrm>
                <a:off x="6630684" y="3677052"/>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Fermi Site Office</a:t>
                </a:r>
              </a:p>
            </p:txBody>
          </p:sp>
          <p:sp>
            <p:nvSpPr>
              <p:cNvPr id="26" name="Rectangle 25"/>
              <p:cNvSpPr/>
              <p:nvPr/>
            </p:nvSpPr>
            <p:spPr>
              <a:xfrm>
                <a:off x="6630684" y="4019902"/>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ORNL Site Office</a:t>
                </a:r>
              </a:p>
            </p:txBody>
          </p:sp>
          <p:sp>
            <p:nvSpPr>
              <p:cNvPr id="27" name="Rectangle 26"/>
              <p:cNvSpPr/>
              <p:nvPr/>
            </p:nvSpPr>
            <p:spPr>
              <a:xfrm>
                <a:off x="6630684" y="4362752"/>
                <a:ext cx="1624316" cy="4392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Pacific Northwest Site Office</a:t>
                </a:r>
              </a:p>
            </p:txBody>
          </p:sp>
          <p:sp>
            <p:nvSpPr>
              <p:cNvPr id="28" name="Rectangle 27"/>
              <p:cNvSpPr/>
              <p:nvPr/>
            </p:nvSpPr>
            <p:spPr>
              <a:xfrm>
                <a:off x="6630684" y="4870531"/>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Princeton Site Office</a:t>
                </a:r>
              </a:p>
            </p:txBody>
          </p:sp>
          <p:sp>
            <p:nvSpPr>
              <p:cNvPr id="29" name="Rectangle 28"/>
              <p:cNvSpPr/>
              <p:nvPr/>
            </p:nvSpPr>
            <p:spPr>
              <a:xfrm>
                <a:off x="6630684" y="5213381"/>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SLAC Site Office</a:t>
                </a:r>
              </a:p>
            </p:txBody>
          </p:sp>
          <p:sp>
            <p:nvSpPr>
              <p:cNvPr id="30" name="Rectangle 29"/>
              <p:cNvSpPr/>
              <p:nvPr/>
            </p:nvSpPr>
            <p:spPr>
              <a:xfrm>
                <a:off x="6630684" y="5556232"/>
                <a:ext cx="1624316" cy="36576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Thomas Jefferson Site Office</a:t>
                </a:r>
              </a:p>
            </p:txBody>
          </p:sp>
        </p:grpSp>
        <p:grpSp>
          <p:nvGrpSpPr>
            <p:cNvPr id="43" name="Group 42"/>
            <p:cNvGrpSpPr/>
            <p:nvPr/>
          </p:nvGrpSpPr>
          <p:grpSpPr>
            <a:xfrm>
              <a:off x="8538410" y="2374232"/>
              <a:ext cx="1624316" cy="3315120"/>
              <a:chOff x="8504385" y="2374232"/>
              <a:chExt cx="1624316" cy="3315120"/>
            </a:xfrm>
          </p:grpSpPr>
          <p:sp>
            <p:nvSpPr>
              <p:cNvPr id="31" name="Rectangle 30"/>
              <p:cNvSpPr/>
              <p:nvPr/>
            </p:nvSpPr>
            <p:spPr>
              <a:xfrm>
                <a:off x="8504385" y="2374232"/>
                <a:ext cx="1624316" cy="411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Science Laboratories Infrastructure</a:t>
                </a:r>
              </a:p>
            </p:txBody>
          </p:sp>
          <p:sp>
            <p:nvSpPr>
              <p:cNvPr id="32" name="Rectangle 31"/>
              <p:cNvSpPr/>
              <p:nvPr/>
            </p:nvSpPr>
            <p:spPr>
              <a:xfrm>
                <a:off x="8504385" y="2858172"/>
                <a:ext cx="1624316" cy="411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Isotope R&amp;D and Production</a:t>
                </a:r>
              </a:p>
            </p:txBody>
          </p:sp>
          <p:sp>
            <p:nvSpPr>
              <p:cNvPr id="33" name="Rectangle 32"/>
              <p:cNvSpPr/>
              <p:nvPr/>
            </p:nvSpPr>
            <p:spPr>
              <a:xfrm>
                <a:off x="8504385" y="3342112"/>
                <a:ext cx="1624316" cy="411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Safety &amp; Security</a:t>
                </a:r>
              </a:p>
            </p:txBody>
          </p:sp>
          <p:sp>
            <p:nvSpPr>
              <p:cNvPr id="34" name="Rectangle 33"/>
              <p:cNvSpPr/>
              <p:nvPr/>
            </p:nvSpPr>
            <p:spPr>
              <a:xfrm>
                <a:off x="8504385" y="3826052"/>
                <a:ext cx="1624316" cy="411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Acquisition Management</a:t>
                </a:r>
              </a:p>
            </p:txBody>
          </p:sp>
          <p:sp>
            <p:nvSpPr>
              <p:cNvPr id="35" name="Rectangle 34"/>
              <p:cNvSpPr/>
              <p:nvPr/>
            </p:nvSpPr>
            <p:spPr>
              <a:xfrm>
                <a:off x="8504385" y="4309992"/>
                <a:ext cx="1624316" cy="411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Laboratory Policy</a:t>
                </a:r>
              </a:p>
            </p:txBody>
          </p:sp>
          <p:sp>
            <p:nvSpPr>
              <p:cNvPr id="36" name="Rectangle 35"/>
              <p:cNvSpPr/>
              <p:nvPr/>
            </p:nvSpPr>
            <p:spPr>
              <a:xfrm>
                <a:off x="8504385" y="4793932"/>
                <a:ext cx="1624316" cy="411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Consolidated Service Center</a:t>
                </a:r>
              </a:p>
            </p:txBody>
          </p:sp>
          <p:sp>
            <p:nvSpPr>
              <p:cNvPr id="37" name="Rectangle 36"/>
              <p:cNvSpPr/>
              <p:nvPr/>
            </p:nvSpPr>
            <p:spPr>
              <a:xfrm>
                <a:off x="8504385" y="5277872"/>
                <a:ext cx="1624316" cy="411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Corporate Business Operations</a:t>
                </a:r>
              </a:p>
            </p:txBody>
          </p:sp>
        </p:grpSp>
        <p:grpSp>
          <p:nvGrpSpPr>
            <p:cNvPr id="42" name="Group 41"/>
            <p:cNvGrpSpPr/>
            <p:nvPr/>
          </p:nvGrpSpPr>
          <p:grpSpPr>
            <a:xfrm>
              <a:off x="10517759" y="3162934"/>
              <a:ext cx="1280160" cy="2313908"/>
              <a:chOff x="10552684" y="3162934"/>
              <a:chExt cx="1280160" cy="2313908"/>
            </a:xfrm>
          </p:grpSpPr>
          <p:sp>
            <p:nvSpPr>
              <p:cNvPr id="38" name="Rectangle 37"/>
              <p:cNvSpPr/>
              <p:nvPr/>
            </p:nvSpPr>
            <p:spPr>
              <a:xfrm>
                <a:off x="10552684" y="3162934"/>
                <a:ext cx="1280160" cy="5269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Information Management</a:t>
                </a:r>
              </a:p>
            </p:txBody>
          </p:sp>
          <p:sp>
            <p:nvSpPr>
              <p:cNvPr id="39" name="Rectangle 38"/>
              <p:cNvSpPr/>
              <p:nvPr/>
            </p:nvSpPr>
            <p:spPr>
              <a:xfrm>
                <a:off x="10552684" y="3781837"/>
                <a:ext cx="1280160" cy="4572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Budget</a:t>
                </a:r>
              </a:p>
            </p:txBody>
          </p:sp>
          <p:sp>
            <p:nvSpPr>
              <p:cNvPr id="40" name="Rectangle 39"/>
              <p:cNvSpPr/>
              <p:nvPr/>
            </p:nvSpPr>
            <p:spPr>
              <a:xfrm>
                <a:off x="10552684" y="4331018"/>
                <a:ext cx="1280160" cy="5269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Resource Management</a:t>
                </a:r>
              </a:p>
            </p:txBody>
          </p:sp>
          <p:sp>
            <p:nvSpPr>
              <p:cNvPr id="41" name="Rectangle 40"/>
              <p:cNvSpPr/>
              <p:nvPr/>
            </p:nvSpPr>
            <p:spPr>
              <a:xfrm>
                <a:off x="10552684" y="4949920"/>
                <a:ext cx="1280160" cy="5269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Office of Project Assessment</a:t>
                </a:r>
              </a:p>
            </p:txBody>
          </p:sp>
        </p:grpSp>
        <p:grpSp>
          <p:nvGrpSpPr>
            <p:cNvPr id="92" name="Group 91"/>
            <p:cNvGrpSpPr/>
            <p:nvPr/>
          </p:nvGrpSpPr>
          <p:grpSpPr>
            <a:xfrm>
              <a:off x="10162726" y="3435127"/>
              <a:ext cx="351040" cy="2052574"/>
              <a:chOff x="10162726" y="3435127"/>
              <a:chExt cx="351040" cy="2052574"/>
            </a:xfrm>
          </p:grpSpPr>
          <p:cxnSp>
            <p:nvCxnSpPr>
              <p:cNvPr id="83" name="Straight Connector 82"/>
              <p:cNvCxnSpPr/>
              <p:nvPr/>
            </p:nvCxnSpPr>
            <p:spPr>
              <a:xfrm flipH="1">
                <a:off x="10305025" y="4008659"/>
                <a:ext cx="208741"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0305025" y="4599209"/>
                <a:ext cx="208741"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10162726" y="5487701"/>
                <a:ext cx="142384"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0305025" y="3435127"/>
                <a:ext cx="0" cy="2052574"/>
              </a:xfrm>
              <a:prstGeom prst="line">
                <a:avLst/>
              </a:prstGeom>
              <a:ln w="15875" cap="sq">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0305025" y="3435127"/>
                <a:ext cx="208741"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0305025" y="5200871"/>
                <a:ext cx="208741"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6311885" y="2017086"/>
              <a:ext cx="2963334" cy="3729498"/>
              <a:chOff x="6311885" y="2017086"/>
              <a:chExt cx="2963334" cy="3729498"/>
            </a:xfrm>
          </p:grpSpPr>
          <p:cxnSp>
            <p:nvCxnSpPr>
              <p:cNvPr id="94" name="Straight Connector 93"/>
              <p:cNvCxnSpPr/>
              <p:nvPr/>
            </p:nvCxnSpPr>
            <p:spPr>
              <a:xfrm>
                <a:off x="6311885" y="2235202"/>
                <a:ext cx="2963334" cy="0"/>
              </a:xfrm>
              <a:prstGeom prst="line">
                <a:avLst/>
              </a:prstGeom>
              <a:ln w="28575" cap="sq">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311885" y="2235202"/>
                <a:ext cx="0" cy="3503910"/>
              </a:xfrm>
              <a:prstGeom prst="line">
                <a:avLst/>
              </a:prstGeom>
              <a:ln w="28575" cap="sq">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6311885" y="2453818"/>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6311885" y="3129900"/>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6311885" y="3798940"/>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6311885" y="4168210"/>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6311885" y="4590389"/>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6311885" y="5342240"/>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6311885" y="5746584"/>
                <a:ext cx="211667" cy="0"/>
              </a:xfrm>
              <a:prstGeom prst="line">
                <a:avLst/>
              </a:prstGeom>
              <a:ln w="15875" cap="flat">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8326595" y="2576340"/>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8326595" y="3066644"/>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8326595" y="4064237"/>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8326595" y="4517331"/>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8326595" y="5003752"/>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8326595" y="5482391"/>
                <a:ext cx="211667" cy="0"/>
              </a:xfrm>
              <a:prstGeom prst="line">
                <a:avLst/>
              </a:prstGeom>
              <a:ln w="15875" cap="flat">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8318128" y="2235202"/>
                <a:ext cx="0" cy="3241640"/>
              </a:xfrm>
              <a:prstGeom prst="line">
                <a:avLst/>
              </a:prstGeom>
              <a:ln w="28575" cap="sq">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9275219" y="2017086"/>
                <a:ext cx="0" cy="218116"/>
              </a:xfrm>
              <a:prstGeom prst="line">
                <a:avLst/>
              </a:prstGeom>
              <a:ln w="28575" cap="sq">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6311885" y="2785662"/>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6311885" y="3471362"/>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6311885" y="5010840"/>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326595" y="3547852"/>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26" name="Left Brace 125"/>
          <p:cNvSpPr/>
          <p:nvPr/>
        </p:nvSpPr>
        <p:spPr>
          <a:xfrm rot="5400000">
            <a:off x="6107636" y="-1760097"/>
            <a:ext cx="370414" cy="5964752"/>
          </a:xfrm>
          <a:prstGeom prst="leftBrace">
            <a:avLst>
              <a:gd name="adj1" fmla="val 0"/>
              <a:gd name="adj2" fmla="val 5413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lide Number Placeholder 47">
            <a:extLst>
              <a:ext uri="{FF2B5EF4-FFF2-40B4-BE49-F238E27FC236}">
                <a16:creationId xmlns:a16="http://schemas.microsoft.com/office/drawing/2014/main" id="{6A96A59C-5EC2-8801-242A-1AA0F5224D3A}"/>
              </a:ext>
            </a:extLst>
          </p:cNvPr>
          <p:cNvSpPr>
            <a:spLocks noGrp="1"/>
          </p:cNvSpPr>
          <p:nvPr>
            <p:ph type="sldNum" sz="quarter" idx="4"/>
          </p:nvPr>
        </p:nvSpPr>
        <p:spPr/>
        <p:txBody>
          <a:bodyPr/>
          <a:lstStyle/>
          <a:p>
            <a:fld id="{835B6AD7-18B8-4C9C-AA70-ABD830A869AC}" type="slidenum">
              <a:rPr lang="en-US" smtClean="0"/>
              <a:pPr/>
              <a:t>11</a:t>
            </a:fld>
            <a:endParaRPr lang="en-US"/>
          </a:p>
        </p:txBody>
      </p:sp>
      <p:sp>
        <p:nvSpPr>
          <p:cNvPr id="51" name="Oval 50">
            <a:extLst>
              <a:ext uri="{FF2B5EF4-FFF2-40B4-BE49-F238E27FC236}">
                <a16:creationId xmlns:a16="http://schemas.microsoft.com/office/drawing/2014/main" id="{14CB8291-F886-90F5-093D-2950373F0A13}"/>
              </a:ext>
            </a:extLst>
          </p:cNvPr>
          <p:cNvSpPr/>
          <p:nvPr/>
        </p:nvSpPr>
        <p:spPr>
          <a:xfrm>
            <a:off x="1492740" y="1196230"/>
            <a:ext cx="3543299" cy="9144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D42673D-4E5A-17AC-C427-997ED65EB22D}"/>
              </a:ext>
            </a:extLst>
          </p:cNvPr>
          <p:cNvSpPr/>
          <p:nvPr/>
        </p:nvSpPr>
        <p:spPr>
          <a:xfrm>
            <a:off x="7295206" y="1225287"/>
            <a:ext cx="3543299" cy="9144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AB4E4F4-14CA-BC6D-C71D-506AA3292F19}"/>
              </a:ext>
            </a:extLst>
          </p:cNvPr>
          <p:cNvSpPr/>
          <p:nvPr/>
        </p:nvSpPr>
        <p:spPr>
          <a:xfrm>
            <a:off x="6151574" y="5463305"/>
            <a:ext cx="2279160" cy="60700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101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object 7">
            <a:extLst>
              <a:ext uri="{FF2B5EF4-FFF2-40B4-BE49-F238E27FC236}">
                <a16:creationId xmlns:a16="http://schemas.microsoft.com/office/drawing/2014/main" id="{71043B9D-3B2C-B6FA-8D62-BCF46454ABDD}"/>
              </a:ext>
            </a:extLst>
          </p:cNvPr>
          <p:cNvGrpSpPr/>
          <p:nvPr/>
        </p:nvGrpSpPr>
        <p:grpSpPr>
          <a:xfrm>
            <a:off x="1548193" y="1941702"/>
            <a:ext cx="5380355" cy="4319905"/>
            <a:chOff x="1548193" y="2275077"/>
            <a:chExt cx="5380355" cy="4319905"/>
          </a:xfrm>
          <a:solidFill>
            <a:schemeClr val="accent6">
              <a:lumMod val="20000"/>
              <a:lumOff val="80000"/>
            </a:schemeClr>
          </a:solidFill>
        </p:grpSpPr>
        <p:sp>
          <p:nvSpPr>
            <p:cNvPr id="112" name="object 8">
              <a:extLst>
                <a:ext uri="{FF2B5EF4-FFF2-40B4-BE49-F238E27FC236}">
                  <a16:creationId xmlns:a16="http://schemas.microsoft.com/office/drawing/2014/main" id="{9EA9849C-DD93-A2AE-0042-F41DA27EB7F9}"/>
                </a:ext>
              </a:extLst>
            </p:cNvPr>
            <p:cNvSpPr/>
            <p:nvPr/>
          </p:nvSpPr>
          <p:spPr>
            <a:xfrm>
              <a:off x="2923031" y="3465575"/>
              <a:ext cx="0" cy="700405"/>
            </a:xfrm>
            <a:custGeom>
              <a:avLst/>
              <a:gdLst/>
              <a:ahLst/>
              <a:cxnLst/>
              <a:rect l="l" t="t" r="r" b="b"/>
              <a:pathLst>
                <a:path h="700404">
                  <a:moveTo>
                    <a:pt x="0" y="0"/>
                  </a:moveTo>
                  <a:lnTo>
                    <a:pt x="0" y="700151"/>
                  </a:lnTo>
                </a:path>
              </a:pathLst>
            </a:custGeom>
            <a:grpFill/>
            <a:ln w="12700">
              <a:solidFill>
                <a:srgbClr val="000000"/>
              </a:solidFill>
            </a:ln>
          </p:spPr>
          <p:txBody>
            <a:bodyPr wrap="square" lIns="0" tIns="0" rIns="0" bIns="0" rtlCol="0"/>
            <a:lstStyle/>
            <a:p>
              <a:endParaRPr/>
            </a:p>
          </p:txBody>
        </p:sp>
        <p:sp>
          <p:nvSpPr>
            <p:cNvPr id="113" name="object 9">
              <a:extLst>
                <a:ext uri="{FF2B5EF4-FFF2-40B4-BE49-F238E27FC236}">
                  <a16:creationId xmlns:a16="http://schemas.microsoft.com/office/drawing/2014/main" id="{11AFBFDD-CBD9-ADD3-572A-E9E74DCCA337}"/>
                </a:ext>
              </a:extLst>
            </p:cNvPr>
            <p:cNvSpPr/>
            <p:nvPr/>
          </p:nvSpPr>
          <p:spPr>
            <a:xfrm>
              <a:off x="6132576" y="2281427"/>
              <a:ext cx="0" cy="1766570"/>
            </a:xfrm>
            <a:custGeom>
              <a:avLst/>
              <a:gdLst/>
              <a:ahLst/>
              <a:cxnLst/>
              <a:rect l="l" t="t" r="r" b="b"/>
              <a:pathLst>
                <a:path h="1766570">
                  <a:moveTo>
                    <a:pt x="0" y="0"/>
                  </a:moveTo>
                  <a:lnTo>
                    <a:pt x="0" y="1766189"/>
                  </a:lnTo>
                </a:path>
              </a:pathLst>
            </a:custGeom>
            <a:grpFill/>
            <a:ln w="12700">
              <a:solidFill>
                <a:srgbClr val="000000"/>
              </a:solidFill>
            </a:ln>
          </p:spPr>
          <p:txBody>
            <a:bodyPr wrap="square" lIns="0" tIns="0" rIns="0" bIns="0" rtlCol="0"/>
            <a:lstStyle/>
            <a:p>
              <a:endParaRPr/>
            </a:p>
          </p:txBody>
        </p:sp>
        <p:sp>
          <p:nvSpPr>
            <p:cNvPr id="114" name="object 10">
              <a:extLst>
                <a:ext uri="{FF2B5EF4-FFF2-40B4-BE49-F238E27FC236}">
                  <a16:creationId xmlns:a16="http://schemas.microsoft.com/office/drawing/2014/main" id="{EED22FE4-3F41-519E-6EEC-AE56D757286A}"/>
                </a:ext>
              </a:extLst>
            </p:cNvPr>
            <p:cNvSpPr/>
            <p:nvPr/>
          </p:nvSpPr>
          <p:spPr>
            <a:xfrm>
              <a:off x="6912102" y="5743193"/>
              <a:ext cx="2540" cy="12065"/>
            </a:xfrm>
            <a:custGeom>
              <a:avLst/>
              <a:gdLst/>
              <a:ahLst/>
              <a:cxnLst/>
              <a:rect l="l" t="t" r="r" b="b"/>
              <a:pathLst>
                <a:path w="2540" h="12064">
                  <a:moveTo>
                    <a:pt x="0" y="0"/>
                  </a:moveTo>
                  <a:lnTo>
                    <a:pt x="1016" y="0"/>
                  </a:lnTo>
                  <a:lnTo>
                    <a:pt x="1016" y="11556"/>
                  </a:lnTo>
                  <a:lnTo>
                    <a:pt x="2031" y="11556"/>
                  </a:lnTo>
                </a:path>
              </a:pathLst>
            </a:custGeom>
            <a:grpFill/>
            <a:ln w="28574">
              <a:solidFill>
                <a:srgbClr val="000000"/>
              </a:solidFill>
            </a:ln>
          </p:spPr>
          <p:txBody>
            <a:bodyPr wrap="square" lIns="0" tIns="0" rIns="0" bIns="0" rtlCol="0"/>
            <a:lstStyle/>
            <a:p>
              <a:endParaRPr/>
            </a:p>
          </p:txBody>
        </p:sp>
        <p:sp>
          <p:nvSpPr>
            <p:cNvPr id="115" name="object 11">
              <a:extLst>
                <a:ext uri="{FF2B5EF4-FFF2-40B4-BE49-F238E27FC236}">
                  <a16:creationId xmlns:a16="http://schemas.microsoft.com/office/drawing/2014/main" id="{15FAA06C-B23C-B6FA-6B02-C204E2BC0ED8}"/>
                </a:ext>
              </a:extLst>
            </p:cNvPr>
            <p:cNvSpPr/>
            <p:nvPr/>
          </p:nvSpPr>
          <p:spPr>
            <a:xfrm>
              <a:off x="1552955" y="3995927"/>
              <a:ext cx="2787650" cy="2593975"/>
            </a:xfrm>
            <a:custGeom>
              <a:avLst/>
              <a:gdLst/>
              <a:ahLst/>
              <a:cxnLst/>
              <a:rect l="l" t="t" r="r" b="b"/>
              <a:pathLst>
                <a:path w="2787650" h="2593975">
                  <a:moveTo>
                    <a:pt x="2355088" y="0"/>
                  </a:moveTo>
                  <a:lnTo>
                    <a:pt x="432307" y="0"/>
                  </a:lnTo>
                  <a:lnTo>
                    <a:pt x="385202" y="2536"/>
                  </a:lnTo>
                  <a:lnTo>
                    <a:pt x="339566" y="9970"/>
                  </a:lnTo>
                  <a:lnTo>
                    <a:pt x="295664" y="22039"/>
                  </a:lnTo>
                  <a:lnTo>
                    <a:pt x="253758" y="38477"/>
                  </a:lnTo>
                  <a:lnTo>
                    <a:pt x="214112" y="59022"/>
                  </a:lnTo>
                  <a:lnTo>
                    <a:pt x="176991" y="83409"/>
                  </a:lnTo>
                  <a:lnTo>
                    <a:pt x="142657" y="111376"/>
                  </a:lnTo>
                  <a:lnTo>
                    <a:pt x="111376" y="142657"/>
                  </a:lnTo>
                  <a:lnTo>
                    <a:pt x="83409" y="176991"/>
                  </a:lnTo>
                  <a:lnTo>
                    <a:pt x="59022" y="214112"/>
                  </a:lnTo>
                  <a:lnTo>
                    <a:pt x="38477" y="253758"/>
                  </a:lnTo>
                  <a:lnTo>
                    <a:pt x="22039" y="295664"/>
                  </a:lnTo>
                  <a:lnTo>
                    <a:pt x="9970" y="339566"/>
                  </a:lnTo>
                  <a:lnTo>
                    <a:pt x="2536" y="385202"/>
                  </a:lnTo>
                  <a:lnTo>
                    <a:pt x="0" y="432308"/>
                  </a:lnTo>
                  <a:lnTo>
                    <a:pt x="0" y="2161527"/>
                  </a:lnTo>
                  <a:lnTo>
                    <a:pt x="2536" y="2208632"/>
                  </a:lnTo>
                  <a:lnTo>
                    <a:pt x="9970" y="2254268"/>
                  </a:lnTo>
                  <a:lnTo>
                    <a:pt x="22039" y="2298172"/>
                  </a:lnTo>
                  <a:lnTo>
                    <a:pt x="38477" y="2340079"/>
                  </a:lnTo>
                  <a:lnTo>
                    <a:pt x="59022" y="2379726"/>
                  </a:lnTo>
                  <a:lnTo>
                    <a:pt x="83409" y="2416848"/>
                  </a:lnTo>
                  <a:lnTo>
                    <a:pt x="111376" y="2451183"/>
                  </a:lnTo>
                  <a:lnTo>
                    <a:pt x="142657" y="2482466"/>
                  </a:lnTo>
                  <a:lnTo>
                    <a:pt x="176991" y="2510433"/>
                  </a:lnTo>
                  <a:lnTo>
                    <a:pt x="214112" y="2534822"/>
                  </a:lnTo>
                  <a:lnTo>
                    <a:pt x="253758" y="2555368"/>
                  </a:lnTo>
                  <a:lnTo>
                    <a:pt x="295664" y="2571807"/>
                  </a:lnTo>
                  <a:lnTo>
                    <a:pt x="339566" y="2583876"/>
                  </a:lnTo>
                  <a:lnTo>
                    <a:pt x="385202" y="2591311"/>
                  </a:lnTo>
                  <a:lnTo>
                    <a:pt x="432307" y="2593848"/>
                  </a:lnTo>
                  <a:lnTo>
                    <a:pt x="2355088" y="2593848"/>
                  </a:lnTo>
                  <a:lnTo>
                    <a:pt x="2402193" y="2591311"/>
                  </a:lnTo>
                  <a:lnTo>
                    <a:pt x="2447829" y="2583876"/>
                  </a:lnTo>
                  <a:lnTo>
                    <a:pt x="2491731" y="2571807"/>
                  </a:lnTo>
                  <a:lnTo>
                    <a:pt x="2533637" y="2555368"/>
                  </a:lnTo>
                  <a:lnTo>
                    <a:pt x="2573283" y="2534822"/>
                  </a:lnTo>
                  <a:lnTo>
                    <a:pt x="2610404" y="2510433"/>
                  </a:lnTo>
                  <a:lnTo>
                    <a:pt x="2644738" y="2482466"/>
                  </a:lnTo>
                  <a:lnTo>
                    <a:pt x="2676019" y="2451183"/>
                  </a:lnTo>
                  <a:lnTo>
                    <a:pt x="2703986" y="2416848"/>
                  </a:lnTo>
                  <a:lnTo>
                    <a:pt x="2728373" y="2379726"/>
                  </a:lnTo>
                  <a:lnTo>
                    <a:pt x="2748918" y="2340079"/>
                  </a:lnTo>
                  <a:lnTo>
                    <a:pt x="2765356" y="2298172"/>
                  </a:lnTo>
                  <a:lnTo>
                    <a:pt x="2777425" y="2254268"/>
                  </a:lnTo>
                  <a:lnTo>
                    <a:pt x="2784859" y="2208632"/>
                  </a:lnTo>
                  <a:lnTo>
                    <a:pt x="2787396" y="2161527"/>
                  </a:lnTo>
                  <a:lnTo>
                    <a:pt x="2787396" y="432308"/>
                  </a:lnTo>
                  <a:lnTo>
                    <a:pt x="2784859" y="385202"/>
                  </a:lnTo>
                  <a:lnTo>
                    <a:pt x="2777425" y="339566"/>
                  </a:lnTo>
                  <a:lnTo>
                    <a:pt x="2765356" y="295664"/>
                  </a:lnTo>
                  <a:lnTo>
                    <a:pt x="2748918" y="253758"/>
                  </a:lnTo>
                  <a:lnTo>
                    <a:pt x="2728373" y="214112"/>
                  </a:lnTo>
                  <a:lnTo>
                    <a:pt x="2703986" y="176991"/>
                  </a:lnTo>
                  <a:lnTo>
                    <a:pt x="2676019" y="142657"/>
                  </a:lnTo>
                  <a:lnTo>
                    <a:pt x="2644738" y="111376"/>
                  </a:lnTo>
                  <a:lnTo>
                    <a:pt x="2610404" y="83409"/>
                  </a:lnTo>
                  <a:lnTo>
                    <a:pt x="2573283" y="59022"/>
                  </a:lnTo>
                  <a:lnTo>
                    <a:pt x="2533637" y="38477"/>
                  </a:lnTo>
                  <a:lnTo>
                    <a:pt x="2491731" y="22039"/>
                  </a:lnTo>
                  <a:lnTo>
                    <a:pt x="2447829" y="9970"/>
                  </a:lnTo>
                  <a:lnTo>
                    <a:pt x="2402193" y="2536"/>
                  </a:lnTo>
                  <a:lnTo>
                    <a:pt x="2355088" y="0"/>
                  </a:lnTo>
                  <a:close/>
                </a:path>
              </a:pathLst>
            </a:custGeom>
            <a:grpFill/>
          </p:spPr>
          <p:txBody>
            <a:bodyPr wrap="square" lIns="0" tIns="0" rIns="0" bIns="0" rtlCol="0"/>
            <a:lstStyle/>
            <a:p>
              <a:endParaRPr/>
            </a:p>
          </p:txBody>
        </p:sp>
        <p:sp>
          <p:nvSpPr>
            <p:cNvPr id="116" name="object 12">
              <a:extLst>
                <a:ext uri="{FF2B5EF4-FFF2-40B4-BE49-F238E27FC236}">
                  <a16:creationId xmlns:a16="http://schemas.microsoft.com/office/drawing/2014/main" id="{45B588D1-B1F8-0DB9-53CA-11E9B488975C}"/>
                </a:ext>
              </a:extLst>
            </p:cNvPr>
            <p:cNvSpPr/>
            <p:nvPr/>
          </p:nvSpPr>
          <p:spPr>
            <a:xfrm>
              <a:off x="1552955" y="3995927"/>
              <a:ext cx="2787650" cy="2593975"/>
            </a:xfrm>
            <a:custGeom>
              <a:avLst/>
              <a:gdLst/>
              <a:ahLst/>
              <a:cxnLst/>
              <a:rect l="l" t="t" r="r" b="b"/>
              <a:pathLst>
                <a:path w="2787650" h="2593975">
                  <a:moveTo>
                    <a:pt x="0" y="432308"/>
                  </a:moveTo>
                  <a:lnTo>
                    <a:pt x="2536" y="385202"/>
                  </a:lnTo>
                  <a:lnTo>
                    <a:pt x="9970" y="339566"/>
                  </a:lnTo>
                  <a:lnTo>
                    <a:pt x="22039" y="295664"/>
                  </a:lnTo>
                  <a:lnTo>
                    <a:pt x="38477" y="253758"/>
                  </a:lnTo>
                  <a:lnTo>
                    <a:pt x="59022" y="214112"/>
                  </a:lnTo>
                  <a:lnTo>
                    <a:pt x="83409" y="176991"/>
                  </a:lnTo>
                  <a:lnTo>
                    <a:pt x="111376" y="142657"/>
                  </a:lnTo>
                  <a:lnTo>
                    <a:pt x="142657" y="111376"/>
                  </a:lnTo>
                  <a:lnTo>
                    <a:pt x="176991" y="83409"/>
                  </a:lnTo>
                  <a:lnTo>
                    <a:pt x="214112" y="59022"/>
                  </a:lnTo>
                  <a:lnTo>
                    <a:pt x="253758" y="38477"/>
                  </a:lnTo>
                  <a:lnTo>
                    <a:pt x="295664" y="22039"/>
                  </a:lnTo>
                  <a:lnTo>
                    <a:pt x="339566" y="9970"/>
                  </a:lnTo>
                  <a:lnTo>
                    <a:pt x="385202" y="2536"/>
                  </a:lnTo>
                  <a:lnTo>
                    <a:pt x="432307" y="0"/>
                  </a:lnTo>
                  <a:lnTo>
                    <a:pt x="2355088" y="0"/>
                  </a:lnTo>
                  <a:lnTo>
                    <a:pt x="2402193" y="2536"/>
                  </a:lnTo>
                  <a:lnTo>
                    <a:pt x="2447829" y="9970"/>
                  </a:lnTo>
                  <a:lnTo>
                    <a:pt x="2491731" y="22039"/>
                  </a:lnTo>
                  <a:lnTo>
                    <a:pt x="2533637" y="38477"/>
                  </a:lnTo>
                  <a:lnTo>
                    <a:pt x="2573283" y="59022"/>
                  </a:lnTo>
                  <a:lnTo>
                    <a:pt x="2610404" y="83409"/>
                  </a:lnTo>
                  <a:lnTo>
                    <a:pt x="2644738" y="111376"/>
                  </a:lnTo>
                  <a:lnTo>
                    <a:pt x="2676019" y="142657"/>
                  </a:lnTo>
                  <a:lnTo>
                    <a:pt x="2703986" y="176991"/>
                  </a:lnTo>
                  <a:lnTo>
                    <a:pt x="2728373" y="214112"/>
                  </a:lnTo>
                  <a:lnTo>
                    <a:pt x="2748918" y="253758"/>
                  </a:lnTo>
                  <a:lnTo>
                    <a:pt x="2765356" y="295664"/>
                  </a:lnTo>
                  <a:lnTo>
                    <a:pt x="2777425" y="339566"/>
                  </a:lnTo>
                  <a:lnTo>
                    <a:pt x="2784859" y="385202"/>
                  </a:lnTo>
                  <a:lnTo>
                    <a:pt x="2787396" y="432308"/>
                  </a:lnTo>
                  <a:lnTo>
                    <a:pt x="2787396" y="2161527"/>
                  </a:lnTo>
                  <a:lnTo>
                    <a:pt x="2784859" y="2208632"/>
                  </a:lnTo>
                  <a:lnTo>
                    <a:pt x="2777425" y="2254268"/>
                  </a:lnTo>
                  <a:lnTo>
                    <a:pt x="2765356" y="2298172"/>
                  </a:lnTo>
                  <a:lnTo>
                    <a:pt x="2748918" y="2340079"/>
                  </a:lnTo>
                  <a:lnTo>
                    <a:pt x="2728373" y="2379726"/>
                  </a:lnTo>
                  <a:lnTo>
                    <a:pt x="2703986" y="2416848"/>
                  </a:lnTo>
                  <a:lnTo>
                    <a:pt x="2676019" y="2451183"/>
                  </a:lnTo>
                  <a:lnTo>
                    <a:pt x="2644738" y="2482466"/>
                  </a:lnTo>
                  <a:lnTo>
                    <a:pt x="2610404" y="2510433"/>
                  </a:lnTo>
                  <a:lnTo>
                    <a:pt x="2573283" y="2534822"/>
                  </a:lnTo>
                  <a:lnTo>
                    <a:pt x="2533637" y="2555368"/>
                  </a:lnTo>
                  <a:lnTo>
                    <a:pt x="2491731" y="2571807"/>
                  </a:lnTo>
                  <a:lnTo>
                    <a:pt x="2447829" y="2583876"/>
                  </a:lnTo>
                  <a:lnTo>
                    <a:pt x="2402193" y="2591311"/>
                  </a:lnTo>
                  <a:lnTo>
                    <a:pt x="2355088" y="2593848"/>
                  </a:lnTo>
                  <a:lnTo>
                    <a:pt x="432307" y="2593848"/>
                  </a:lnTo>
                  <a:lnTo>
                    <a:pt x="385202" y="2591311"/>
                  </a:lnTo>
                  <a:lnTo>
                    <a:pt x="339566" y="2583876"/>
                  </a:lnTo>
                  <a:lnTo>
                    <a:pt x="295664" y="2571807"/>
                  </a:lnTo>
                  <a:lnTo>
                    <a:pt x="253758" y="2555368"/>
                  </a:lnTo>
                  <a:lnTo>
                    <a:pt x="214112" y="2534822"/>
                  </a:lnTo>
                  <a:lnTo>
                    <a:pt x="176991" y="2510433"/>
                  </a:lnTo>
                  <a:lnTo>
                    <a:pt x="142657" y="2482466"/>
                  </a:lnTo>
                  <a:lnTo>
                    <a:pt x="111376" y="2451183"/>
                  </a:lnTo>
                  <a:lnTo>
                    <a:pt x="83409" y="2416848"/>
                  </a:lnTo>
                  <a:lnTo>
                    <a:pt x="59022" y="2379726"/>
                  </a:lnTo>
                  <a:lnTo>
                    <a:pt x="38477" y="2340079"/>
                  </a:lnTo>
                  <a:lnTo>
                    <a:pt x="22039" y="2298172"/>
                  </a:lnTo>
                  <a:lnTo>
                    <a:pt x="9970" y="2254268"/>
                  </a:lnTo>
                  <a:lnTo>
                    <a:pt x="2536" y="2208632"/>
                  </a:lnTo>
                  <a:lnTo>
                    <a:pt x="0" y="2161527"/>
                  </a:lnTo>
                  <a:lnTo>
                    <a:pt x="0" y="432308"/>
                  </a:lnTo>
                  <a:close/>
                </a:path>
              </a:pathLst>
            </a:custGeom>
            <a:grpFill/>
            <a:ln w="9525">
              <a:solidFill>
                <a:srgbClr val="000000"/>
              </a:solidFill>
            </a:ln>
          </p:spPr>
          <p:txBody>
            <a:bodyPr wrap="square" lIns="0" tIns="0" rIns="0" bIns="0" rtlCol="0"/>
            <a:lstStyle/>
            <a:p>
              <a:endParaRPr/>
            </a:p>
          </p:txBody>
        </p:sp>
      </p:grpSp>
      <p:grpSp>
        <p:nvGrpSpPr>
          <p:cNvPr id="107" name="object 3">
            <a:extLst>
              <a:ext uri="{FF2B5EF4-FFF2-40B4-BE49-F238E27FC236}">
                <a16:creationId xmlns:a16="http://schemas.microsoft.com/office/drawing/2014/main" id="{90132E9F-E35D-27BF-04F5-845FF91CC51B}"/>
              </a:ext>
            </a:extLst>
          </p:cNvPr>
          <p:cNvGrpSpPr/>
          <p:nvPr/>
        </p:nvGrpSpPr>
        <p:grpSpPr>
          <a:xfrm>
            <a:off x="8040496" y="1257245"/>
            <a:ext cx="2382520" cy="721360"/>
            <a:chOff x="1763141" y="1561972"/>
            <a:chExt cx="2382520" cy="721360"/>
          </a:xfrm>
          <a:solidFill>
            <a:schemeClr val="accent6">
              <a:lumMod val="20000"/>
              <a:lumOff val="80000"/>
            </a:schemeClr>
          </a:solidFill>
        </p:grpSpPr>
        <p:sp>
          <p:nvSpPr>
            <p:cNvPr id="108" name="object 4">
              <a:extLst>
                <a:ext uri="{FF2B5EF4-FFF2-40B4-BE49-F238E27FC236}">
                  <a16:creationId xmlns:a16="http://schemas.microsoft.com/office/drawing/2014/main" id="{B7510A5C-F836-CDE3-A5CA-E54F0939E989}"/>
                </a:ext>
              </a:extLst>
            </p:cNvPr>
            <p:cNvSpPr/>
            <p:nvPr/>
          </p:nvSpPr>
          <p:spPr>
            <a:xfrm>
              <a:off x="1766316" y="1565147"/>
              <a:ext cx="2376170" cy="715010"/>
            </a:xfrm>
            <a:custGeom>
              <a:avLst/>
              <a:gdLst/>
              <a:ahLst/>
              <a:cxnLst/>
              <a:rect l="l" t="t" r="r" b="b"/>
              <a:pathLst>
                <a:path w="2376170" h="715010">
                  <a:moveTo>
                    <a:pt x="2256789" y="0"/>
                  </a:moveTo>
                  <a:lnTo>
                    <a:pt x="119125" y="0"/>
                  </a:lnTo>
                  <a:lnTo>
                    <a:pt x="72759" y="9362"/>
                  </a:lnTo>
                  <a:lnTo>
                    <a:pt x="34893" y="34893"/>
                  </a:lnTo>
                  <a:lnTo>
                    <a:pt x="9362" y="72759"/>
                  </a:lnTo>
                  <a:lnTo>
                    <a:pt x="0" y="119125"/>
                  </a:lnTo>
                  <a:lnTo>
                    <a:pt x="0" y="595629"/>
                  </a:lnTo>
                  <a:lnTo>
                    <a:pt x="9362" y="641996"/>
                  </a:lnTo>
                  <a:lnTo>
                    <a:pt x="34893" y="679862"/>
                  </a:lnTo>
                  <a:lnTo>
                    <a:pt x="72759" y="705393"/>
                  </a:lnTo>
                  <a:lnTo>
                    <a:pt x="119125" y="714755"/>
                  </a:lnTo>
                  <a:lnTo>
                    <a:pt x="2256789" y="714755"/>
                  </a:lnTo>
                  <a:lnTo>
                    <a:pt x="2303156" y="705393"/>
                  </a:lnTo>
                  <a:lnTo>
                    <a:pt x="2341022" y="679862"/>
                  </a:lnTo>
                  <a:lnTo>
                    <a:pt x="2366553" y="641996"/>
                  </a:lnTo>
                  <a:lnTo>
                    <a:pt x="2375916" y="595629"/>
                  </a:lnTo>
                  <a:lnTo>
                    <a:pt x="2375916" y="119125"/>
                  </a:lnTo>
                  <a:lnTo>
                    <a:pt x="2366553" y="72759"/>
                  </a:lnTo>
                  <a:lnTo>
                    <a:pt x="2341022" y="34893"/>
                  </a:lnTo>
                  <a:lnTo>
                    <a:pt x="2303156" y="9362"/>
                  </a:lnTo>
                  <a:lnTo>
                    <a:pt x="2256789" y="0"/>
                  </a:lnTo>
                  <a:close/>
                </a:path>
              </a:pathLst>
            </a:custGeom>
            <a:grpFill/>
          </p:spPr>
          <p:txBody>
            <a:bodyPr wrap="square" lIns="0" tIns="0" rIns="0" bIns="0" rtlCol="0"/>
            <a:lstStyle/>
            <a:p>
              <a:endParaRPr/>
            </a:p>
          </p:txBody>
        </p:sp>
        <p:sp>
          <p:nvSpPr>
            <p:cNvPr id="109" name="object 5">
              <a:extLst>
                <a:ext uri="{FF2B5EF4-FFF2-40B4-BE49-F238E27FC236}">
                  <a16:creationId xmlns:a16="http://schemas.microsoft.com/office/drawing/2014/main" id="{440D3BB9-AE83-59AE-ABCF-F423C71E38F6}"/>
                </a:ext>
              </a:extLst>
            </p:cNvPr>
            <p:cNvSpPr/>
            <p:nvPr/>
          </p:nvSpPr>
          <p:spPr>
            <a:xfrm>
              <a:off x="1766316" y="1565147"/>
              <a:ext cx="2376170" cy="715010"/>
            </a:xfrm>
            <a:custGeom>
              <a:avLst/>
              <a:gdLst/>
              <a:ahLst/>
              <a:cxnLst/>
              <a:rect l="l" t="t" r="r" b="b"/>
              <a:pathLst>
                <a:path w="2376170" h="715010">
                  <a:moveTo>
                    <a:pt x="0" y="119125"/>
                  </a:moveTo>
                  <a:lnTo>
                    <a:pt x="9362" y="72759"/>
                  </a:lnTo>
                  <a:lnTo>
                    <a:pt x="34893" y="34893"/>
                  </a:lnTo>
                  <a:lnTo>
                    <a:pt x="72759" y="9362"/>
                  </a:lnTo>
                  <a:lnTo>
                    <a:pt x="119125" y="0"/>
                  </a:lnTo>
                  <a:lnTo>
                    <a:pt x="2256789" y="0"/>
                  </a:lnTo>
                  <a:lnTo>
                    <a:pt x="2303156" y="9362"/>
                  </a:lnTo>
                  <a:lnTo>
                    <a:pt x="2341022" y="34893"/>
                  </a:lnTo>
                  <a:lnTo>
                    <a:pt x="2366553" y="72759"/>
                  </a:lnTo>
                  <a:lnTo>
                    <a:pt x="2375916" y="119125"/>
                  </a:lnTo>
                  <a:lnTo>
                    <a:pt x="2375916" y="595629"/>
                  </a:lnTo>
                  <a:lnTo>
                    <a:pt x="2366553" y="641996"/>
                  </a:lnTo>
                  <a:lnTo>
                    <a:pt x="2341022" y="679862"/>
                  </a:lnTo>
                  <a:lnTo>
                    <a:pt x="2303156" y="705393"/>
                  </a:lnTo>
                  <a:lnTo>
                    <a:pt x="2256789" y="714755"/>
                  </a:lnTo>
                  <a:lnTo>
                    <a:pt x="119125" y="714755"/>
                  </a:lnTo>
                  <a:lnTo>
                    <a:pt x="72759" y="705393"/>
                  </a:lnTo>
                  <a:lnTo>
                    <a:pt x="34893" y="679862"/>
                  </a:lnTo>
                  <a:lnTo>
                    <a:pt x="9362" y="641996"/>
                  </a:lnTo>
                  <a:lnTo>
                    <a:pt x="0" y="595629"/>
                  </a:lnTo>
                  <a:lnTo>
                    <a:pt x="0" y="119125"/>
                  </a:lnTo>
                  <a:close/>
                </a:path>
              </a:pathLst>
            </a:custGeom>
            <a:grpFill/>
            <a:ln w="6350">
              <a:solidFill>
                <a:srgbClr val="000000"/>
              </a:solidFill>
            </a:ln>
          </p:spPr>
          <p:txBody>
            <a:bodyPr wrap="square" lIns="0" tIns="0" rIns="0" bIns="0" rtlCol="0"/>
            <a:lstStyle/>
            <a:p>
              <a:endParaRPr/>
            </a:p>
          </p:txBody>
        </p:sp>
      </p:grpSp>
      <p:sp>
        <p:nvSpPr>
          <p:cNvPr id="2" name="Title 1"/>
          <p:cNvSpPr>
            <a:spLocks noGrp="1"/>
          </p:cNvSpPr>
          <p:nvPr>
            <p:ph type="title"/>
          </p:nvPr>
        </p:nvSpPr>
        <p:spPr>
          <a:xfrm>
            <a:off x="0" y="0"/>
            <a:ext cx="12192000" cy="1513406"/>
          </a:xfrm>
        </p:spPr>
        <p:txBody>
          <a:bodyPr/>
          <a:lstStyle/>
          <a:p>
            <a:pPr algn="ctr"/>
            <a:r>
              <a:rPr lang="en-US"/>
              <a:t>Thomas Jefferson Site Office</a:t>
            </a:r>
          </a:p>
        </p:txBody>
      </p:sp>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12</a:t>
            </a:fld>
            <a:endParaRPr lang="en-US"/>
          </a:p>
        </p:txBody>
      </p:sp>
      <p:sp>
        <p:nvSpPr>
          <p:cNvPr id="75" name="object 2">
            <a:extLst>
              <a:ext uri="{FF2B5EF4-FFF2-40B4-BE49-F238E27FC236}">
                <a16:creationId xmlns:a16="http://schemas.microsoft.com/office/drawing/2014/main" id="{F80214B2-06FD-2B3B-6243-FF2293830D9A}"/>
              </a:ext>
            </a:extLst>
          </p:cNvPr>
          <p:cNvSpPr txBox="1"/>
          <p:nvPr/>
        </p:nvSpPr>
        <p:spPr>
          <a:xfrm>
            <a:off x="8757031" y="1479930"/>
            <a:ext cx="950594" cy="346710"/>
          </a:xfrm>
          <a:prstGeom prst="rect">
            <a:avLst/>
          </a:prstGeom>
        </p:spPr>
        <p:txBody>
          <a:bodyPr vert="horz" wrap="square" lIns="0" tIns="13335" rIns="0" bIns="0" rtlCol="0">
            <a:spAutoFit/>
          </a:bodyPr>
          <a:lstStyle/>
          <a:p>
            <a:pPr marL="12700">
              <a:lnSpc>
                <a:spcPct val="100000"/>
              </a:lnSpc>
              <a:spcBef>
                <a:spcPts val="105"/>
              </a:spcBef>
            </a:pPr>
            <a:r>
              <a:rPr sz="1050" b="1">
                <a:latin typeface="Arial"/>
                <a:cs typeface="Arial"/>
              </a:rPr>
              <a:t>Monique</a:t>
            </a:r>
            <a:r>
              <a:rPr sz="1050" b="1" spc="-40">
                <a:latin typeface="Arial"/>
                <a:cs typeface="Arial"/>
              </a:rPr>
              <a:t> </a:t>
            </a:r>
            <a:r>
              <a:rPr sz="1050" b="1" spc="-10">
                <a:latin typeface="Arial"/>
                <a:cs typeface="Arial"/>
              </a:rPr>
              <a:t>Perry</a:t>
            </a:r>
            <a:endParaRPr sz="1050">
              <a:latin typeface="Arial"/>
              <a:cs typeface="Arial"/>
            </a:endParaRPr>
          </a:p>
          <a:p>
            <a:pPr marL="17145">
              <a:lnSpc>
                <a:spcPct val="100000"/>
              </a:lnSpc>
            </a:pPr>
            <a:r>
              <a:rPr sz="1050">
                <a:latin typeface="Arial"/>
                <a:cs typeface="Arial"/>
              </a:rPr>
              <a:t>Office</a:t>
            </a:r>
            <a:r>
              <a:rPr sz="1050" spc="-35">
                <a:latin typeface="Arial"/>
                <a:cs typeface="Arial"/>
              </a:rPr>
              <a:t> </a:t>
            </a:r>
            <a:r>
              <a:rPr sz="1050" spc="-10">
                <a:latin typeface="Arial"/>
                <a:cs typeface="Arial"/>
              </a:rPr>
              <a:t>Manager</a:t>
            </a:r>
            <a:endParaRPr sz="1050">
              <a:latin typeface="Arial"/>
              <a:cs typeface="Arial"/>
            </a:endParaRPr>
          </a:p>
        </p:txBody>
      </p:sp>
      <p:grpSp>
        <p:nvGrpSpPr>
          <p:cNvPr id="76" name="object 3">
            <a:extLst>
              <a:ext uri="{FF2B5EF4-FFF2-40B4-BE49-F238E27FC236}">
                <a16:creationId xmlns:a16="http://schemas.microsoft.com/office/drawing/2014/main" id="{59C35881-0618-AB7C-E152-70338F1CF2FE}"/>
              </a:ext>
            </a:extLst>
          </p:cNvPr>
          <p:cNvGrpSpPr/>
          <p:nvPr/>
        </p:nvGrpSpPr>
        <p:grpSpPr>
          <a:xfrm>
            <a:off x="1763141" y="1228597"/>
            <a:ext cx="2382520" cy="721360"/>
            <a:chOff x="1763141" y="1561972"/>
            <a:chExt cx="2382520" cy="721360"/>
          </a:xfrm>
          <a:solidFill>
            <a:schemeClr val="accent6">
              <a:lumMod val="20000"/>
              <a:lumOff val="80000"/>
            </a:schemeClr>
          </a:solidFill>
        </p:grpSpPr>
        <p:sp>
          <p:nvSpPr>
            <p:cNvPr id="77" name="object 4">
              <a:extLst>
                <a:ext uri="{FF2B5EF4-FFF2-40B4-BE49-F238E27FC236}">
                  <a16:creationId xmlns:a16="http://schemas.microsoft.com/office/drawing/2014/main" id="{26D97000-DCC3-A6C1-8A96-BD2D47809A93}"/>
                </a:ext>
              </a:extLst>
            </p:cNvPr>
            <p:cNvSpPr/>
            <p:nvPr/>
          </p:nvSpPr>
          <p:spPr>
            <a:xfrm>
              <a:off x="1766316" y="1565147"/>
              <a:ext cx="2376170" cy="715010"/>
            </a:xfrm>
            <a:custGeom>
              <a:avLst/>
              <a:gdLst/>
              <a:ahLst/>
              <a:cxnLst/>
              <a:rect l="l" t="t" r="r" b="b"/>
              <a:pathLst>
                <a:path w="2376170" h="715010">
                  <a:moveTo>
                    <a:pt x="2256789" y="0"/>
                  </a:moveTo>
                  <a:lnTo>
                    <a:pt x="119125" y="0"/>
                  </a:lnTo>
                  <a:lnTo>
                    <a:pt x="72759" y="9362"/>
                  </a:lnTo>
                  <a:lnTo>
                    <a:pt x="34893" y="34893"/>
                  </a:lnTo>
                  <a:lnTo>
                    <a:pt x="9362" y="72759"/>
                  </a:lnTo>
                  <a:lnTo>
                    <a:pt x="0" y="119125"/>
                  </a:lnTo>
                  <a:lnTo>
                    <a:pt x="0" y="595629"/>
                  </a:lnTo>
                  <a:lnTo>
                    <a:pt x="9362" y="641996"/>
                  </a:lnTo>
                  <a:lnTo>
                    <a:pt x="34893" y="679862"/>
                  </a:lnTo>
                  <a:lnTo>
                    <a:pt x="72759" y="705393"/>
                  </a:lnTo>
                  <a:lnTo>
                    <a:pt x="119125" y="714755"/>
                  </a:lnTo>
                  <a:lnTo>
                    <a:pt x="2256789" y="714755"/>
                  </a:lnTo>
                  <a:lnTo>
                    <a:pt x="2303156" y="705393"/>
                  </a:lnTo>
                  <a:lnTo>
                    <a:pt x="2341022" y="679862"/>
                  </a:lnTo>
                  <a:lnTo>
                    <a:pt x="2366553" y="641996"/>
                  </a:lnTo>
                  <a:lnTo>
                    <a:pt x="2375916" y="595629"/>
                  </a:lnTo>
                  <a:lnTo>
                    <a:pt x="2375916" y="119125"/>
                  </a:lnTo>
                  <a:lnTo>
                    <a:pt x="2366553" y="72759"/>
                  </a:lnTo>
                  <a:lnTo>
                    <a:pt x="2341022" y="34893"/>
                  </a:lnTo>
                  <a:lnTo>
                    <a:pt x="2303156" y="9362"/>
                  </a:lnTo>
                  <a:lnTo>
                    <a:pt x="2256789" y="0"/>
                  </a:lnTo>
                  <a:close/>
                </a:path>
              </a:pathLst>
            </a:custGeom>
            <a:grpFill/>
          </p:spPr>
          <p:txBody>
            <a:bodyPr wrap="square" lIns="0" tIns="0" rIns="0" bIns="0" rtlCol="0"/>
            <a:lstStyle/>
            <a:p>
              <a:endParaRPr/>
            </a:p>
          </p:txBody>
        </p:sp>
        <p:sp>
          <p:nvSpPr>
            <p:cNvPr id="78" name="object 5">
              <a:extLst>
                <a:ext uri="{FF2B5EF4-FFF2-40B4-BE49-F238E27FC236}">
                  <a16:creationId xmlns:a16="http://schemas.microsoft.com/office/drawing/2014/main" id="{D41D76FF-9DFE-93B7-1417-76CEE61F91AB}"/>
                </a:ext>
              </a:extLst>
            </p:cNvPr>
            <p:cNvSpPr/>
            <p:nvPr/>
          </p:nvSpPr>
          <p:spPr>
            <a:xfrm>
              <a:off x="1766316" y="1565147"/>
              <a:ext cx="2376170" cy="715010"/>
            </a:xfrm>
            <a:custGeom>
              <a:avLst/>
              <a:gdLst/>
              <a:ahLst/>
              <a:cxnLst/>
              <a:rect l="l" t="t" r="r" b="b"/>
              <a:pathLst>
                <a:path w="2376170" h="715010">
                  <a:moveTo>
                    <a:pt x="0" y="119125"/>
                  </a:moveTo>
                  <a:lnTo>
                    <a:pt x="9362" y="72759"/>
                  </a:lnTo>
                  <a:lnTo>
                    <a:pt x="34893" y="34893"/>
                  </a:lnTo>
                  <a:lnTo>
                    <a:pt x="72759" y="9362"/>
                  </a:lnTo>
                  <a:lnTo>
                    <a:pt x="119125" y="0"/>
                  </a:lnTo>
                  <a:lnTo>
                    <a:pt x="2256789" y="0"/>
                  </a:lnTo>
                  <a:lnTo>
                    <a:pt x="2303156" y="9362"/>
                  </a:lnTo>
                  <a:lnTo>
                    <a:pt x="2341022" y="34893"/>
                  </a:lnTo>
                  <a:lnTo>
                    <a:pt x="2366553" y="72759"/>
                  </a:lnTo>
                  <a:lnTo>
                    <a:pt x="2375916" y="119125"/>
                  </a:lnTo>
                  <a:lnTo>
                    <a:pt x="2375916" y="595629"/>
                  </a:lnTo>
                  <a:lnTo>
                    <a:pt x="2366553" y="641996"/>
                  </a:lnTo>
                  <a:lnTo>
                    <a:pt x="2341022" y="679862"/>
                  </a:lnTo>
                  <a:lnTo>
                    <a:pt x="2303156" y="705393"/>
                  </a:lnTo>
                  <a:lnTo>
                    <a:pt x="2256789" y="714755"/>
                  </a:lnTo>
                  <a:lnTo>
                    <a:pt x="119125" y="714755"/>
                  </a:lnTo>
                  <a:lnTo>
                    <a:pt x="72759" y="705393"/>
                  </a:lnTo>
                  <a:lnTo>
                    <a:pt x="34893" y="679862"/>
                  </a:lnTo>
                  <a:lnTo>
                    <a:pt x="9362" y="641996"/>
                  </a:lnTo>
                  <a:lnTo>
                    <a:pt x="0" y="595629"/>
                  </a:lnTo>
                  <a:lnTo>
                    <a:pt x="0" y="119125"/>
                  </a:lnTo>
                  <a:close/>
                </a:path>
              </a:pathLst>
            </a:custGeom>
            <a:grpFill/>
            <a:ln w="6350">
              <a:solidFill>
                <a:srgbClr val="000000"/>
              </a:solidFill>
            </a:ln>
          </p:spPr>
          <p:txBody>
            <a:bodyPr wrap="square" lIns="0" tIns="0" rIns="0" bIns="0" rtlCol="0"/>
            <a:lstStyle/>
            <a:p>
              <a:endParaRPr/>
            </a:p>
          </p:txBody>
        </p:sp>
      </p:grpSp>
      <p:sp>
        <p:nvSpPr>
          <p:cNvPr id="79" name="object 6">
            <a:extLst>
              <a:ext uri="{FF2B5EF4-FFF2-40B4-BE49-F238E27FC236}">
                <a16:creationId xmlns:a16="http://schemas.microsoft.com/office/drawing/2014/main" id="{339D312F-3BDD-E05F-B623-B6762F2290E7}"/>
              </a:ext>
            </a:extLst>
          </p:cNvPr>
          <p:cNvSpPr txBox="1"/>
          <p:nvPr/>
        </p:nvSpPr>
        <p:spPr>
          <a:xfrm>
            <a:off x="2038857" y="1431035"/>
            <a:ext cx="1831975" cy="346710"/>
          </a:xfrm>
          <a:prstGeom prst="rect">
            <a:avLst/>
          </a:prstGeom>
        </p:spPr>
        <p:txBody>
          <a:bodyPr vert="horz" wrap="square" lIns="0" tIns="13335" rIns="0" bIns="0" rtlCol="0">
            <a:spAutoFit/>
          </a:bodyPr>
          <a:lstStyle/>
          <a:p>
            <a:pPr marL="635" algn="ctr">
              <a:lnSpc>
                <a:spcPct val="100000"/>
              </a:lnSpc>
              <a:spcBef>
                <a:spcPts val="105"/>
              </a:spcBef>
            </a:pPr>
            <a:r>
              <a:rPr lang="en-US" sz="1050" b="1" spc="-10" dirty="0">
                <a:latin typeface="Arial"/>
                <a:cs typeface="Arial"/>
              </a:rPr>
              <a:t>Brandi Elmore</a:t>
            </a:r>
            <a:endParaRPr sz="1050" dirty="0">
              <a:latin typeface="Arial"/>
              <a:cs typeface="Arial"/>
            </a:endParaRPr>
          </a:p>
          <a:p>
            <a:pPr algn="ctr">
              <a:lnSpc>
                <a:spcPct val="100000"/>
              </a:lnSpc>
            </a:pPr>
            <a:r>
              <a:rPr sz="1050" spc="-10" dirty="0">
                <a:latin typeface="Arial"/>
                <a:cs typeface="Arial"/>
              </a:rPr>
              <a:t>Management/Program</a:t>
            </a:r>
            <a:r>
              <a:rPr sz="1050" spc="90" dirty="0">
                <a:latin typeface="Arial"/>
                <a:cs typeface="Arial"/>
              </a:rPr>
              <a:t> </a:t>
            </a:r>
            <a:r>
              <a:rPr sz="1050" spc="-10" dirty="0">
                <a:latin typeface="Arial"/>
                <a:cs typeface="Arial"/>
              </a:rPr>
              <a:t>Analyst</a:t>
            </a:r>
            <a:endParaRPr sz="1050" dirty="0">
              <a:latin typeface="Arial"/>
              <a:cs typeface="Arial"/>
            </a:endParaRPr>
          </a:p>
        </p:txBody>
      </p:sp>
      <p:sp>
        <p:nvSpPr>
          <p:cNvPr id="80" name="object 13">
            <a:extLst>
              <a:ext uri="{FF2B5EF4-FFF2-40B4-BE49-F238E27FC236}">
                <a16:creationId xmlns:a16="http://schemas.microsoft.com/office/drawing/2014/main" id="{3C5A33D0-8978-A0CD-1240-B0140BB27B1F}"/>
              </a:ext>
            </a:extLst>
          </p:cNvPr>
          <p:cNvSpPr txBox="1"/>
          <p:nvPr/>
        </p:nvSpPr>
        <p:spPr>
          <a:xfrm>
            <a:off x="2068195" y="4062729"/>
            <a:ext cx="1755775" cy="186690"/>
          </a:xfrm>
          <a:prstGeom prst="rect">
            <a:avLst/>
          </a:prstGeom>
        </p:spPr>
        <p:txBody>
          <a:bodyPr vert="horz" wrap="square" lIns="0" tIns="13335" rIns="0" bIns="0" rtlCol="0">
            <a:spAutoFit/>
          </a:bodyPr>
          <a:lstStyle/>
          <a:p>
            <a:pPr marL="12700">
              <a:lnSpc>
                <a:spcPct val="100000"/>
              </a:lnSpc>
              <a:spcBef>
                <a:spcPts val="105"/>
              </a:spcBef>
            </a:pPr>
            <a:r>
              <a:rPr sz="1050" b="1">
                <a:latin typeface="Arial"/>
                <a:cs typeface="Arial"/>
              </a:rPr>
              <a:t>BUSINESS</a:t>
            </a:r>
            <a:r>
              <a:rPr sz="1050" b="1" spc="210">
                <a:latin typeface="Arial"/>
                <a:cs typeface="Arial"/>
              </a:rPr>
              <a:t> </a:t>
            </a:r>
            <a:r>
              <a:rPr sz="1050" b="1" spc="-10">
                <a:latin typeface="Arial"/>
                <a:cs typeface="Arial"/>
              </a:rPr>
              <a:t>MANAGEMENT</a:t>
            </a:r>
            <a:endParaRPr sz="1050">
              <a:latin typeface="Arial"/>
              <a:cs typeface="Arial"/>
            </a:endParaRPr>
          </a:p>
        </p:txBody>
      </p:sp>
      <p:sp>
        <p:nvSpPr>
          <p:cNvPr id="81" name="object 14">
            <a:extLst>
              <a:ext uri="{FF2B5EF4-FFF2-40B4-BE49-F238E27FC236}">
                <a16:creationId xmlns:a16="http://schemas.microsoft.com/office/drawing/2014/main" id="{1551E6F4-DB94-3571-4A6D-88B447E575B4}"/>
              </a:ext>
            </a:extLst>
          </p:cNvPr>
          <p:cNvSpPr txBox="1"/>
          <p:nvPr/>
        </p:nvSpPr>
        <p:spPr>
          <a:xfrm>
            <a:off x="1804542" y="4459223"/>
            <a:ext cx="2282190" cy="346710"/>
          </a:xfrm>
          <a:prstGeom prst="rect">
            <a:avLst/>
          </a:prstGeom>
        </p:spPr>
        <p:txBody>
          <a:bodyPr vert="horz" wrap="square" lIns="0" tIns="13335" rIns="0" bIns="0" rtlCol="0">
            <a:spAutoFit/>
          </a:bodyPr>
          <a:lstStyle/>
          <a:p>
            <a:pPr algn="ctr">
              <a:lnSpc>
                <a:spcPct val="100000"/>
              </a:lnSpc>
              <a:spcBef>
                <a:spcPts val="105"/>
              </a:spcBef>
            </a:pPr>
            <a:r>
              <a:rPr sz="1050" b="1">
                <a:latin typeface="Arial"/>
                <a:cs typeface="Arial"/>
              </a:rPr>
              <a:t>Wayne</a:t>
            </a:r>
            <a:r>
              <a:rPr sz="1050" b="1" spc="-45">
                <a:latin typeface="Arial"/>
                <a:cs typeface="Arial"/>
              </a:rPr>
              <a:t> </a:t>
            </a:r>
            <a:r>
              <a:rPr sz="1050" b="1" spc="-10">
                <a:latin typeface="Arial"/>
                <a:cs typeface="Arial"/>
              </a:rPr>
              <a:t>Skinner</a:t>
            </a:r>
            <a:endParaRPr sz="1050">
              <a:latin typeface="Arial"/>
              <a:cs typeface="Arial"/>
            </a:endParaRPr>
          </a:p>
          <a:p>
            <a:pPr algn="ctr">
              <a:lnSpc>
                <a:spcPct val="100000"/>
              </a:lnSpc>
            </a:pPr>
            <a:r>
              <a:rPr sz="1050">
                <a:latin typeface="Arial"/>
                <a:cs typeface="Arial"/>
              </a:rPr>
              <a:t>Contracting</a:t>
            </a:r>
            <a:r>
              <a:rPr sz="1050" spc="30">
                <a:latin typeface="Arial"/>
                <a:cs typeface="Arial"/>
              </a:rPr>
              <a:t> </a:t>
            </a:r>
            <a:r>
              <a:rPr sz="1050" spc="-10">
                <a:latin typeface="Arial"/>
                <a:cs typeface="Arial"/>
              </a:rPr>
              <a:t>Officer/Business</a:t>
            </a:r>
            <a:r>
              <a:rPr sz="1050" spc="-5">
                <a:latin typeface="Arial"/>
                <a:cs typeface="Arial"/>
              </a:rPr>
              <a:t> </a:t>
            </a:r>
            <a:r>
              <a:rPr sz="1050" spc="-10">
                <a:latin typeface="Arial"/>
                <a:cs typeface="Arial"/>
              </a:rPr>
              <a:t>Manager</a:t>
            </a:r>
            <a:endParaRPr sz="1050">
              <a:latin typeface="Arial"/>
              <a:cs typeface="Arial"/>
            </a:endParaRPr>
          </a:p>
        </p:txBody>
      </p:sp>
      <p:sp>
        <p:nvSpPr>
          <p:cNvPr id="82" name="object 15">
            <a:extLst>
              <a:ext uri="{FF2B5EF4-FFF2-40B4-BE49-F238E27FC236}">
                <a16:creationId xmlns:a16="http://schemas.microsoft.com/office/drawing/2014/main" id="{1B911BB5-1372-3CC4-D1DC-2F4221E5BF38}"/>
              </a:ext>
            </a:extLst>
          </p:cNvPr>
          <p:cNvSpPr txBox="1"/>
          <p:nvPr/>
        </p:nvSpPr>
        <p:spPr>
          <a:xfrm>
            <a:off x="1749679" y="4939284"/>
            <a:ext cx="2395220" cy="346710"/>
          </a:xfrm>
          <a:prstGeom prst="rect">
            <a:avLst/>
          </a:prstGeom>
        </p:spPr>
        <p:txBody>
          <a:bodyPr vert="horz" wrap="square" lIns="0" tIns="13335" rIns="0" bIns="0" rtlCol="0">
            <a:spAutoFit/>
          </a:bodyPr>
          <a:lstStyle/>
          <a:p>
            <a:pPr algn="ctr">
              <a:lnSpc>
                <a:spcPct val="100000"/>
              </a:lnSpc>
              <a:spcBef>
                <a:spcPts val="105"/>
              </a:spcBef>
            </a:pPr>
            <a:r>
              <a:rPr sz="1050" b="1">
                <a:latin typeface="Arial"/>
                <a:cs typeface="Arial"/>
              </a:rPr>
              <a:t>André</a:t>
            </a:r>
            <a:r>
              <a:rPr sz="1050" b="1" spc="-35">
                <a:latin typeface="Arial"/>
                <a:cs typeface="Arial"/>
              </a:rPr>
              <a:t> </a:t>
            </a:r>
            <a:r>
              <a:rPr sz="1050" b="1" spc="-10">
                <a:latin typeface="Arial"/>
                <a:cs typeface="Arial"/>
              </a:rPr>
              <a:t>Bethea</a:t>
            </a:r>
            <a:endParaRPr sz="1050">
              <a:latin typeface="Arial"/>
              <a:cs typeface="Arial"/>
            </a:endParaRPr>
          </a:p>
          <a:p>
            <a:pPr algn="ctr">
              <a:lnSpc>
                <a:spcPct val="100000"/>
              </a:lnSpc>
            </a:pPr>
            <a:r>
              <a:rPr sz="1050">
                <a:latin typeface="Arial"/>
                <a:cs typeface="Arial"/>
              </a:rPr>
              <a:t>Business</a:t>
            </a:r>
            <a:r>
              <a:rPr sz="1050" spc="-10">
                <a:latin typeface="Arial"/>
                <a:cs typeface="Arial"/>
              </a:rPr>
              <a:t> </a:t>
            </a:r>
            <a:r>
              <a:rPr sz="1050">
                <a:latin typeface="Arial"/>
                <a:cs typeface="Arial"/>
              </a:rPr>
              <a:t>Mgt</a:t>
            </a:r>
            <a:r>
              <a:rPr sz="1050" spc="10">
                <a:latin typeface="Arial"/>
                <a:cs typeface="Arial"/>
              </a:rPr>
              <a:t> </a:t>
            </a:r>
            <a:r>
              <a:rPr sz="1050" spc="-10">
                <a:latin typeface="Arial"/>
                <a:cs typeface="Arial"/>
              </a:rPr>
              <a:t>Specialist/Cyber</a:t>
            </a:r>
            <a:r>
              <a:rPr sz="1050" spc="-5">
                <a:latin typeface="Arial"/>
                <a:cs typeface="Arial"/>
              </a:rPr>
              <a:t> </a:t>
            </a:r>
            <a:r>
              <a:rPr sz="1050" spc="-10">
                <a:latin typeface="Arial"/>
                <a:cs typeface="Arial"/>
              </a:rPr>
              <a:t>Manager</a:t>
            </a:r>
            <a:endParaRPr sz="1050">
              <a:latin typeface="Arial"/>
              <a:cs typeface="Arial"/>
            </a:endParaRPr>
          </a:p>
        </p:txBody>
      </p:sp>
      <p:sp>
        <p:nvSpPr>
          <p:cNvPr id="83" name="object 16">
            <a:extLst>
              <a:ext uri="{FF2B5EF4-FFF2-40B4-BE49-F238E27FC236}">
                <a16:creationId xmlns:a16="http://schemas.microsoft.com/office/drawing/2014/main" id="{D68E1E4D-ED77-A057-ECF2-4B6EAEF04F10}"/>
              </a:ext>
            </a:extLst>
          </p:cNvPr>
          <p:cNvSpPr txBox="1"/>
          <p:nvPr/>
        </p:nvSpPr>
        <p:spPr>
          <a:xfrm>
            <a:off x="1784730" y="5419369"/>
            <a:ext cx="2324100" cy="346710"/>
          </a:xfrm>
          <a:prstGeom prst="rect">
            <a:avLst/>
          </a:prstGeom>
        </p:spPr>
        <p:txBody>
          <a:bodyPr vert="horz" wrap="square" lIns="0" tIns="13335" rIns="0" bIns="0" rtlCol="0">
            <a:spAutoFit/>
          </a:bodyPr>
          <a:lstStyle/>
          <a:p>
            <a:pPr algn="ctr">
              <a:lnSpc>
                <a:spcPct val="100000"/>
              </a:lnSpc>
              <a:spcBef>
                <a:spcPts val="105"/>
              </a:spcBef>
            </a:pPr>
            <a:r>
              <a:rPr sz="1050" b="1">
                <a:latin typeface="Arial"/>
                <a:cs typeface="Arial"/>
              </a:rPr>
              <a:t>Latisha</a:t>
            </a:r>
            <a:r>
              <a:rPr sz="1050" b="1" spc="-55">
                <a:latin typeface="Arial"/>
                <a:cs typeface="Arial"/>
              </a:rPr>
              <a:t> </a:t>
            </a:r>
            <a:r>
              <a:rPr sz="1050" b="1" spc="-10">
                <a:latin typeface="Arial"/>
                <a:cs typeface="Arial"/>
              </a:rPr>
              <a:t>Blake</a:t>
            </a:r>
            <a:endParaRPr sz="1050">
              <a:latin typeface="Arial"/>
              <a:cs typeface="Arial"/>
            </a:endParaRPr>
          </a:p>
          <a:p>
            <a:pPr algn="ctr">
              <a:lnSpc>
                <a:spcPct val="100000"/>
              </a:lnSpc>
            </a:pPr>
            <a:r>
              <a:rPr sz="1050">
                <a:latin typeface="Arial"/>
                <a:cs typeface="Arial"/>
              </a:rPr>
              <a:t>Contracting</a:t>
            </a:r>
            <a:r>
              <a:rPr sz="1050" spc="10">
                <a:latin typeface="Arial"/>
                <a:cs typeface="Arial"/>
              </a:rPr>
              <a:t> </a:t>
            </a:r>
            <a:r>
              <a:rPr sz="1050" spc="-10">
                <a:latin typeface="Arial"/>
                <a:cs typeface="Arial"/>
              </a:rPr>
              <a:t>Officer/Financial</a:t>
            </a:r>
            <a:r>
              <a:rPr sz="1050" spc="5">
                <a:latin typeface="Arial"/>
                <a:cs typeface="Arial"/>
              </a:rPr>
              <a:t> </a:t>
            </a:r>
            <a:r>
              <a:rPr sz="1050" spc="-10">
                <a:latin typeface="Arial"/>
                <a:cs typeface="Arial"/>
              </a:rPr>
              <a:t>Specialist</a:t>
            </a:r>
            <a:endParaRPr sz="1050">
              <a:latin typeface="Arial"/>
              <a:cs typeface="Arial"/>
            </a:endParaRPr>
          </a:p>
        </p:txBody>
      </p:sp>
      <p:grpSp>
        <p:nvGrpSpPr>
          <p:cNvPr id="84" name="object 17">
            <a:extLst>
              <a:ext uri="{FF2B5EF4-FFF2-40B4-BE49-F238E27FC236}">
                <a16:creationId xmlns:a16="http://schemas.microsoft.com/office/drawing/2014/main" id="{028A44AA-F63B-0670-A19F-8DB7AE1B9A1E}"/>
              </a:ext>
            </a:extLst>
          </p:cNvPr>
          <p:cNvGrpSpPr/>
          <p:nvPr/>
        </p:nvGrpSpPr>
        <p:grpSpPr>
          <a:xfrm>
            <a:off x="4696777" y="1070038"/>
            <a:ext cx="2795905" cy="1059815"/>
            <a:chOff x="4696777" y="1403413"/>
            <a:chExt cx="2795905" cy="1059815"/>
          </a:xfrm>
          <a:solidFill>
            <a:schemeClr val="accent6">
              <a:lumMod val="20000"/>
              <a:lumOff val="80000"/>
            </a:schemeClr>
          </a:solidFill>
        </p:grpSpPr>
        <p:sp>
          <p:nvSpPr>
            <p:cNvPr id="85" name="object 18">
              <a:extLst>
                <a:ext uri="{FF2B5EF4-FFF2-40B4-BE49-F238E27FC236}">
                  <a16:creationId xmlns:a16="http://schemas.microsoft.com/office/drawing/2014/main" id="{4795E239-A1D3-2B3B-D947-315A7EEA8C9F}"/>
                </a:ext>
              </a:extLst>
            </p:cNvPr>
            <p:cNvSpPr/>
            <p:nvPr/>
          </p:nvSpPr>
          <p:spPr>
            <a:xfrm>
              <a:off x="4701540" y="1408175"/>
              <a:ext cx="2786380" cy="1050290"/>
            </a:xfrm>
            <a:custGeom>
              <a:avLst/>
              <a:gdLst/>
              <a:ahLst/>
              <a:cxnLst/>
              <a:rect l="l" t="t" r="r" b="b"/>
              <a:pathLst>
                <a:path w="2786379" h="1050289">
                  <a:moveTo>
                    <a:pt x="2704211" y="0"/>
                  </a:moveTo>
                  <a:lnTo>
                    <a:pt x="81661" y="0"/>
                  </a:lnTo>
                  <a:lnTo>
                    <a:pt x="49881" y="6419"/>
                  </a:lnTo>
                  <a:lnTo>
                    <a:pt x="23923" y="23923"/>
                  </a:lnTo>
                  <a:lnTo>
                    <a:pt x="6419" y="49881"/>
                  </a:lnTo>
                  <a:lnTo>
                    <a:pt x="0" y="81661"/>
                  </a:lnTo>
                  <a:lnTo>
                    <a:pt x="0" y="968375"/>
                  </a:lnTo>
                  <a:lnTo>
                    <a:pt x="6419" y="1000154"/>
                  </a:lnTo>
                  <a:lnTo>
                    <a:pt x="23923" y="1026112"/>
                  </a:lnTo>
                  <a:lnTo>
                    <a:pt x="49881" y="1043616"/>
                  </a:lnTo>
                  <a:lnTo>
                    <a:pt x="81661" y="1050036"/>
                  </a:lnTo>
                  <a:lnTo>
                    <a:pt x="2704211" y="1050036"/>
                  </a:lnTo>
                  <a:lnTo>
                    <a:pt x="2735990" y="1043616"/>
                  </a:lnTo>
                  <a:lnTo>
                    <a:pt x="2761948" y="1026112"/>
                  </a:lnTo>
                  <a:lnTo>
                    <a:pt x="2779452" y="1000154"/>
                  </a:lnTo>
                  <a:lnTo>
                    <a:pt x="2785871" y="968375"/>
                  </a:lnTo>
                  <a:lnTo>
                    <a:pt x="2785871" y="81661"/>
                  </a:lnTo>
                  <a:lnTo>
                    <a:pt x="2779452" y="49881"/>
                  </a:lnTo>
                  <a:lnTo>
                    <a:pt x="2761948" y="23923"/>
                  </a:lnTo>
                  <a:lnTo>
                    <a:pt x="2735990" y="6419"/>
                  </a:lnTo>
                  <a:lnTo>
                    <a:pt x="2704211" y="0"/>
                  </a:lnTo>
                  <a:close/>
                </a:path>
              </a:pathLst>
            </a:custGeom>
            <a:grpFill/>
          </p:spPr>
          <p:txBody>
            <a:bodyPr wrap="square" lIns="0" tIns="0" rIns="0" bIns="0" rtlCol="0"/>
            <a:lstStyle/>
            <a:p>
              <a:endParaRPr/>
            </a:p>
          </p:txBody>
        </p:sp>
        <p:sp>
          <p:nvSpPr>
            <p:cNvPr id="86" name="object 19">
              <a:extLst>
                <a:ext uri="{FF2B5EF4-FFF2-40B4-BE49-F238E27FC236}">
                  <a16:creationId xmlns:a16="http://schemas.microsoft.com/office/drawing/2014/main" id="{9605FCA2-BB9F-79CE-8891-36876E24E2C8}"/>
                </a:ext>
              </a:extLst>
            </p:cNvPr>
            <p:cNvSpPr/>
            <p:nvPr/>
          </p:nvSpPr>
          <p:spPr>
            <a:xfrm>
              <a:off x="4701540" y="1408175"/>
              <a:ext cx="2786380" cy="1050290"/>
            </a:xfrm>
            <a:custGeom>
              <a:avLst/>
              <a:gdLst/>
              <a:ahLst/>
              <a:cxnLst/>
              <a:rect l="l" t="t" r="r" b="b"/>
              <a:pathLst>
                <a:path w="2786379" h="1050289">
                  <a:moveTo>
                    <a:pt x="0" y="81661"/>
                  </a:moveTo>
                  <a:lnTo>
                    <a:pt x="6419" y="49881"/>
                  </a:lnTo>
                  <a:lnTo>
                    <a:pt x="23923" y="23923"/>
                  </a:lnTo>
                  <a:lnTo>
                    <a:pt x="49881" y="6419"/>
                  </a:lnTo>
                  <a:lnTo>
                    <a:pt x="81661" y="0"/>
                  </a:lnTo>
                  <a:lnTo>
                    <a:pt x="2704211" y="0"/>
                  </a:lnTo>
                  <a:lnTo>
                    <a:pt x="2735990" y="6419"/>
                  </a:lnTo>
                  <a:lnTo>
                    <a:pt x="2761948" y="23923"/>
                  </a:lnTo>
                  <a:lnTo>
                    <a:pt x="2779452" y="49881"/>
                  </a:lnTo>
                  <a:lnTo>
                    <a:pt x="2785871" y="81661"/>
                  </a:lnTo>
                  <a:lnTo>
                    <a:pt x="2785871" y="968375"/>
                  </a:lnTo>
                  <a:lnTo>
                    <a:pt x="2779452" y="1000154"/>
                  </a:lnTo>
                  <a:lnTo>
                    <a:pt x="2761948" y="1026112"/>
                  </a:lnTo>
                  <a:lnTo>
                    <a:pt x="2735990" y="1043616"/>
                  </a:lnTo>
                  <a:lnTo>
                    <a:pt x="2704211" y="1050036"/>
                  </a:lnTo>
                  <a:lnTo>
                    <a:pt x="81661" y="1050036"/>
                  </a:lnTo>
                  <a:lnTo>
                    <a:pt x="49881" y="1043616"/>
                  </a:lnTo>
                  <a:lnTo>
                    <a:pt x="23923" y="1026112"/>
                  </a:lnTo>
                  <a:lnTo>
                    <a:pt x="6419" y="1000154"/>
                  </a:lnTo>
                  <a:lnTo>
                    <a:pt x="0" y="968375"/>
                  </a:lnTo>
                  <a:lnTo>
                    <a:pt x="0" y="81661"/>
                  </a:lnTo>
                  <a:close/>
                </a:path>
              </a:pathLst>
            </a:custGeom>
            <a:grpFill/>
            <a:ln w="9525">
              <a:solidFill>
                <a:srgbClr val="000000"/>
              </a:solidFill>
            </a:ln>
          </p:spPr>
          <p:txBody>
            <a:bodyPr wrap="square" lIns="0" tIns="0" rIns="0" bIns="0" rtlCol="0"/>
            <a:lstStyle/>
            <a:p>
              <a:endParaRPr/>
            </a:p>
          </p:txBody>
        </p:sp>
      </p:grpSp>
      <p:sp>
        <p:nvSpPr>
          <p:cNvPr id="87" name="object 20">
            <a:extLst>
              <a:ext uri="{FF2B5EF4-FFF2-40B4-BE49-F238E27FC236}">
                <a16:creationId xmlns:a16="http://schemas.microsoft.com/office/drawing/2014/main" id="{495531F5-9693-1F88-8A20-AE3E2C59191F}"/>
              </a:ext>
            </a:extLst>
          </p:cNvPr>
          <p:cNvSpPr txBox="1"/>
          <p:nvPr/>
        </p:nvSpPr>
        <p:spPr>
          <a:xfrm>
            <a:off x="5493258" y="1228852"/>
            <a:ext cx="1204595" cy="346710"/>
          </a:xfrm>
          <a:prstGeom prst="rect">
            <a:avLst/>
          </a:prstGeom>
        </p:spPr>
        <p:txBody>
          <a:bodyPr vert="horz" wrap="square" lIns="0" tIns="13335" rIns="0" bIns="0" rtlCol="0">
            <a:spAutoFit/>
          </a:bodyPr>
          <a:lstStyle/>
          <a:p>
            <a:pPr algn="ctr">
              <a:lnSpc>
                <a:spcPct val="100000"/>
              </a:lnSpc>
              <a:spcBef>
                <a:spcPts val="105"/>
              </a:spcBef>
            </a:pPr>
            <a:r>
              <a:rPr sz="1050" b="1">
                <a:latin typeface="Arial"/>
                <a:cs typeface="Arial"/>
              </a:rPr>
              <a:t>Craig</a:t>
            </a:r>
            <a:r>
              <a:rPr sz="1050" b="1" spc="-30">
                <a:latin typeface="Arial"/>
                <a:cs typeface="Arial"/>
              </a:rPr>
              <a:t> </a:t>
            </a:r>
            <a:r>
              <a:rPr sz="1050" b="1" spc="-10">
                <a:latin typeface="Arial"/>
                <a:cs typeface="Arial"/>
              </a:rPr>
              <a:t>Ferguson</a:t>
            </a:r>
            <a:endParaRPr sz="1050">
              <a:latin typeface="Arial"/>
              <a:cs typeface="Arial"/>
            </a:endParaRPr>
          </a:p>
          <a:p>
            <a:pPr algn="ctr">
              <a:lnSpc>
                <a:spcPct val="100000"/>
              </a:lnSpc>
            </a:pPr>
            <a:r>
              <a:rPr sz="1050">
                <a:latin typeface="Arial"/>
                <a:cs typeface="Arial"/>
              </a:rPr>
              <a:t>Site</a:t>
            </a:r>
            <a:r>
              <a:rPr sz="1050" spc="-25">
                <a:latin typeface="Arial"/>
                <a:cs typeface="Arial"/>
              </a:rPr>
              <a:t> </a:t>
            </a:r>
            <a:r>
              <a:rPr sz="1050">
                <a:latin typeface="Arial"/>
                <a:cs typeface="Arial"/>
              </a:rPr>
              <a:t>Office</a:t>
            </a:r>
            <a:r>
              <a:rPr sz="1050" spc="-40">
                <a:latin typeface="Arial"/>
                <a:cs typeface="Arial"/>
              </a:rPr>
              <a:t> </a:t>
            </a:r>
            <a:r>
              <a:rPr sz="1050" spc="-10">
                <a:latin typeface="Arial"/>
                <a:cs typeface="Arial"/>
              </a:rPr>
              <a:t>Manager</a:t>
            </a:r>
            <a:endParaRPr sz="1050">
              <a:latin typeface="Arial"/>
              <a:cs typeface="Arial"/>
            </a:endParaRPr>
          </a:p>
        </p:txBody>
      </p:sp>
      <p:sp>
        <p:nvSpPr>
          <p:cNvPr id="88" name="object 21">
            <a:extLst>
              <a:ext uri="{FF2B5EF4-FFF2-40B4-BE49-F238E27FC236}">
                <a16:creationId xmlns:a16="http://schemas.microsoft.com/office/drawing/2014/main" id="{C2AC1E70-70E8-6978-C44C-BBBE37CC770A}"/>
              </a:ext>
            </a:extLst>
          </p:cNvPr>
          <p:cNvSpPr txBox="1"/>
          <p:nvPr/>
        </p:nvSpPr>
        <p:spPr>
          <a:xfrm>
            <a:off x="5587746" y="1701291"/>
            <a:ext cx="1014730" cy="346710"/>
          </a:xfrm>
          <a:prstGeom prst="rect">
            <a:avLst/>
          </a:prstGeom>
        </p:spPr>
        <p:txBody>
          <a:bodyPr vert="horz" wrap="square" lIns="0" tIns="13335" rIns="0" bIns="0" rtlCol="0">
            <a:spAutoFit/>
          </a:bodyPr>
          <a:lstStyle/>
          <a:p>
            <a:pPr marL="635" algn="ctr">
              <a:lnSpc>
                <a:spcPct val="100000"/>
              </a:lnSpc>
              <a:spcBef>
                <a:spcPts val="105"/>
              </a:spcBef>
            </a:pPr>
            <a:r>
              <a:rPr sz="1050" b="1">
                <a:latin typeface="Arial"/>
                <a:cs typeface="Arial"/>
              </a:rPr>
              <a:t>Donte</a:t>
            </a:r>
            <a:r>
              <a:rPr sz="1050" b="1" spc="-40">
                <a:latin typeface="Arial"/>
                <a:cs typeface="Arial"/>
              </a:rPr>
              <a:t> </a:t>
            </a:r>
            <a:r>
              <a:rPr sz="1050" b="1" spc="-10">
                <a:latin typeface="Arial"/>
                <a:cs typeface="Arial"/>
              </a:rPr>
              <a:t>Davis</a:t>
            </a:r>
            <a:endParaRPr sz="1050">
              <a:latin typeface="Arial"/>
              <a:cs typeface="Arial"/>
            </a:endParaRPr>
          </a:p>
          <a:p>
            <a:pPr algn="ctr">
              <a:lnSpc>
                <a:spcPct val="100000"/>
              </a:lnSpc>
            </a:pPr>
            <a:r>
              <a:rPr sz="1050">
                <a:latin typeface="Arial"/>
                <a:cs typeface="Arial"/>
              </a:rPr>
              <a:t>Deputy</a:t>
            </a:r>
            <a:r>
              <a:rPr sz="1050" spc="-30">
                <a:latin typeface="Arial"/>
                <a:cs typeface="Arial"/>
              </a:rPr>
              <a:t> </a:t>
            </a:r>
            <a:r>
              <a:rPr sz="1050" spc="-10">
                <a:latin typeface="Arial"/>
                <a:cs typeface="Arial"/>
              </a:rPr>
              <a:t>Manager</a:t>
            </a:r>
            <a:endParaRPr sz="1050">
              <a:latin typeface="Arial"/>
              <a:cs typeface="Arial"/>
            </a:endParaRPr>
          </a:p>
        </p:txBody>
      </p:sp>
      <p:grpSp>
        <p:nvGrpSpPr>
          <p:cNvPr id="89" name="object 22">
            <a:extLst>
              <a:ext uri="{FF2B5EF4-FFF2-40B4-BE49-F238E27FC236}">
                <a16:creationId xmlns:a16="http://schemas.microsoft.com/office/drawing/2014/main" id="{3CFC89BD-B191-EEDE-2F40-41CB41F87188}"/>
              </a:ext>
            </a:extLst>
          </p:cNvPr>
          <p:cNvGrpSpPr/>
          <p:nvPr/>
        </p:nvGrpSpPr>
        <p:grpSpPr>
          <a:xfrm>
            <a:off x="2918205" y="3125851"/>
            <a:ext cx="6354445" cy="3138805"/>
            <a:chOff x="2918205" y="3459226"/>
            <a:chExt cx="6354445" cy="3138805"/>
          </a:xfrm>
          <a:solidFill>
            <a:schemeClr val="accent6">
              <a:lumMod val="20000"/>
              <a:lumOff val="80000"/>
            </a:schemeClr>
          </a:solidFill>
        </p:grpSpPr>
        <p:sp>
          <p:nvSpPr>
            <p:cNvPr id="90" name="object 23">
              <a:extLst>
                <a:ext uri="{FF2B5EF4-FFF2-40B4-BE49-F238E27FC236}">
                  <a16:creationId xmlns:a16="http://schemas.microsoft.com/office/drawing/2014/main" id="{F7904430-0E0C-8C21-EDDC-52262838FDD9}"/>
                </a:ext>
              </a:extLst>
            </p:cNvPr>
            <p:cNvSpPr/>
            <p:nvPr/>
          </p:nvSpPr>
          <p:spPr>
            <a:xfrm>
              <a:off x="2924555" y="3465576"/>
              <a:ext cx="6332855" cy="0"/>
            </a:xfrm>
            <a:custGeom>
              <a:avLst/>
              <a:gdLst/>
              <a:ahLst/>
              <a:cxnLst/>
              <a:rect l="l" t="t" r="r" b="b"/>
              <a:pathLst>
                <a:path w="6332855">
                  <a:moveTo>
                    <a:pt x="0" y="0"/>
                  </a:moveTo>
                  <a:lnTo>
                    <a:pt x="6332474" y="0"/>
                  </a:lnTo>
                </a:path>
              </a:pathLst>
            </a:custGeom>
            <a:grpFill/>
            <a:ln w="12700">
              <a:solidFill>
                <a:srgbClr val="000000"/>
              </a:solidFill>
            </a:ln>
          </p:spPr>
          <p:txBody>
            <a:bodyPr wrap="square" lIns="0" tIns="0" rIns="0" bIns="0" rtlCol="0"/>
            <a:lstStyle/>
            <a:p>
              <a:endParaRPr/>
            </a:p>
          </p:txBody>
        </p:sp>
        <p:sp>
          <p:nvSpPr>
            <p:cNvPr id="91" name="object 24">
              <a:extLst>
                <a:ext uri="{FF2B5EF4-FFF2-40B4-BE49-F238E27FC236}">
                  <a16:creationId xmlns:a16="http://schemas.microsoft.com/office/drawing/2014/main" id="{A44F19CB-2069-225C-9D77-E02BE837D932}"/>
                </a:ext>
              </a:extLst>
            </p:cNvPr>
            <p:cNvSpPr/>
            <p:nvPr/>
          </p:nvSpPr>
          <p:spPr>
            <a:xfrm>
              <a:off x="2941129" y="3991165"/>
              <a:ext cx="9525" cy="9525"/>
            </a:xfrm>
            <a:custGeom>
              <a:avLst/>
              <a:gdLst/>
              <a:ahLst/>
              <a:cxnLst/>
              <a:rect l="l" t="t" r="r" b="b"/>
              <a:pathLst>
                <a:path w="9525" h="9525">
                  <a:moveTo>
                    <a:pt x="0" y="4762"/>
                  </a:moveTo>
                  <a:lnTo>
                    <a:pt x="1394" y="1394"/>
                  </a:lnTo>
                  <a:lnTo>
                    <a:pt x="4762" y="0"/>
                  </a:lnTo>
                  <a:lnTo>
                    <a:pt x="8130" y="1394"/>
                  </a:lnTo>
                  <a:lnTo>
                    <a:pt x="9525" y="4762"/>
                  </a:lnTo>
                  <a:lnTo>
                    <a:pt x="8130" y="8130"/>
                  </a:lnTo>
                  <a:lnTo>
                    <a:pt x="4762" y="9525"/>
                  </a:lnTo>
                  <a:lnTo>
                    <a:pt x="1394" y="8130"/>
                  </a:lnTo>
                  <a:lnTo>
                    <a:pt x="0" y="4762"/>
                  </a:lnTo>
                  <a:close/>
                </a:path>
              </a:pathLst>
            </a:custGeom>
            <a:grpFill/>
          </p:spPr>
          <p:txBody>
            <a:bodyPr wrap="square" lIns="0" tIns="0" rIns="0" bIns="0" rtlCol="0"/>
            <a:lstStyle/>
            <a:p>
              <a:endParaRPr/>
            </a:p>
          </p:txBody>
        </p:sp>
        <p:sp>
          <p:nvSpPr>
            <p:cNvPr id="92" name="object 25">
              <a:extLst>
                <a:ext uri="{FF2B5EF4-FFF2-40B4-BE49-F238E27FC236}">
                  <a16:creationId xmlns:a16="http://schemas.microsoft.com/office/drawing/2014/main" id="{7F0C9045-A31E-1B22-056F-66A5634E0415}"/>
                </a:ext>
              </a:extLst>
            </p:cNvPr>
            <p:cNvSpPr/>
            <p:nvPr/>
          </p:nvSpPr>
          <p:spPr>
            <a:xfrm>
              <a:off x="9265920" y="3465576"/>
              <a:ext cx="0" cy="687070"/>
            </a:xfrm>
            <a:custGeom>
              <a:avLst/>
              <a:gdLst/>
              <a:ahLst/>
              <a:cxnLst/>
              <a:rect l="l" t="t" r="r" b="b"/>
              <a:pathLst>
                <a:path h="687070">
                  <a:moveTo>
                    <a:pt x="0" y="0"/>
                  </a:moveTo>
                  <a:lnTo>
                    <a:pt x="0" y="686816"/>
                  </a:lnTo>
                </a:path>
              </a:pathLst>
            </a:custGeom>
            <a:grpFill/>
            <a:ln w="12700">
              <a:solidFill>
                <a:srgbClr val="000000"/>
              </a:solidFill>
            </a:ln>
          </p:spPr>
          <p:txBody>
            <a:bodyPr wrap="square" lIns="0" tIns="0" rIns="0" bIns="0" rtlCol="0"/>
            <a:lstStyle/>
            <a:p>
              <a:endParaRPr/>
            </a:p>
          </p:txBody>
        </p:sp>
        <p:sp>
          <p:nvSpPr>
            <p:cNvPr id="93" name="object 26">
              <a:extLst>
                <a:ext uri="{FF2B5EF4-FFF2-40B4-BE49-F238E27FC236}">
                  <a16:creationId xmlns:a16="http://schemas.microsoft.com/office/drawing/2014/main" id="{95ABC642-E151-09B0-F2A1-9E112A7F57F7}"/>
                </a:ext>
              </a:extLst>
            </p:cNvPr>
            <p:cNvSpPr/>
            <p:nvPr/>
          </p:nvSpPr>
          <p:spPr>
            <a:xfrm>
              <a:off x="4701539" y="3986784"/>
              <a:ext cx="2786380" cy="2606040"/>
            </a:xfrm>
            <a:custGeom>
              <a:avLst/>
              <a:gdLst/>
              <a:ahLst/>
              <a:cxnLst/>
              <a:rect l="l" t="t" r="r" b="b"/>
              <a:pathLst>
                <a:path w="2786379" h="2606040">
                  <a:moveTo>
                    <a:pt x="2351532" y="0"/>
                  </a:moveTo>
                  <a:lnTo>
                    <a:pt x="434339" y="0"/>
                  </a:lnTo>
                  <a:lnTo>
                    <a:pt x="387009" y="2548"/>
                  </a:lnTo>
                  <a:lnTo>
                    <a:pt x="341156" y="10016"/>
                  </a:lnTo>
                  <a:lnTo>
                    <a:pt x="297045" y="22140"/>
                  </a:lnTo>
                  <a:lnTo>
                    <a:pt x="254941" y="38654"/>
                  </a:lnTo>
                  <a:lnTo>
                    <a:pt x="215109" y="59294"/>
                  </a:lnTo>
                  <a:lnTo>
                    <a:pt x="177814" y="83795"/>
                  </a:lnTo>
                  <a:lnTo>
                    <a:pt x="143320" y="111892"/>
                  </a:lnTo>
                  <a:lnTo>
                    <a:pt x="111892" y="143320"/>
                  </a:lnTo>
                  <a:lnTo>
                    <a:pt x="83795" y="177814"/>
                  </a:lnTo>
                  <a:lnTo>
                    <a:pt x="59294" y="215109"/>
                  </a:lnTo>
                  <a:lnTo>
                    <a:pt x="38654" y="254941"/>
                  </a:lnTo>
                  <a:lnTo>
                    <a:pt x="22140" y="297045"/>
                  </a:lnTo>
                  <a:lnTo>
                    <a:pt x="10016" y="341156"/>
                  </a:lnTo>
                  <a:lnTo>
                    <a:pt x="2548" y="387009"/>
                  </a:lnTo>
                  <a:lnTo>
                    <a:pt x="0" y="434340"/>
                  </a:lnTo>
                  <a:lnTo>
                    <a:pt x="0" y="2171687"/>
                  </a:lnTo>
                  <a:lnTo>
                    <a:pt x="2548" y="2219015"/>
                  </a:lnTo>
                  <a:lnTo>
                    <a:pt x="10016" y="2264867"/>
                  </a:lnTo>
                  <a:lnTo>
                    <a:pt x="22140" y="2308977"/>
                  </a:lnTo>
                  <a:lnTo>
                    <a:pt x="38654" y="2351082"/>
                  </a:lnTo>
                  <a:lnTo>
                    <a:pt x="59294" y="2390915"/>
                  </a:lnTo>
                  <a:lnTo>
                    <a:pt x="83795" y="2428212"/>
                  </a:lnTo>
                  <a:lnTo>
                    <a:pt x="111892" y="2462707"/>
                  </a:lnTo>
                  <a:lnTo>
                    <a:pt x="143320" y="2494137"/>
                  </a:lnTo>
                  <a:lnTo>
                    <a:pt x="177814" y="2522236"/>
                  </a:lnTo>
                  <a:lnTo>
                    <a:pt x="215109" y="2546738"/>
                  </a:lnTo>
                  <a:lnTo>
                    <a:pt x="254941" y="2567380"/>
                  </a:lnTo>
                  <a:lnTo>
                    <a:pt x="297045" y="2583896"/>
                  </a:lnTo>
                  <a:lnTo>
                    <a:pt x="341156" y="2596021"/>
                  </a:lnTo>
                  <a:lnTo>
                    <a:pt x="387009" y="2603491"/>
                  </a:lnTo>
                  <a:lnTo>
                    <a:pt x="434339" y="2606040"/>
                  </a:lnTo>
                  <a:lnTo>
                    <a:pt x="2351532" y="2606040"/>
                  </a:lnTo>
                  <a:lnTo>
                    <a:pt x="2398862" y="2603491"/>
                  </a:lnTo>
                  <a:lnTo>
                    <a:pt x="2444715" y="2596021"/>
                  </a:lnTo>
                  <a:lnTo>
                    <a:pt x="2488826" y="2583896"/>
                  </a:lnTo>
                  <a:lnTo>
                    <a:pt x="2530930" y="2567380"/>
                  </a:lnTo>
                  <a:lnTo>
                    <a:pt x="2570762" y="2546738"/>
                  </a:lnTo>
                  <a:lnTo>
                    <a:pt x="2608057" y="2522236"/>
                  </a:lnTo>
                  <a:lnTo>
                    <a:pt x="2642551" y="2494137"/>
                  </a:lnTo>
                  <a:lnTo>
                    <a:pt x="2673979" y="2462707"/>
                  </a:lnTo>
                  <a:lnTo>
                    <a:pt x="2702076" y="2428212"/>
                  </a:lnTo>
                  <a:lnTo>
                    <a:pt x="2726577" y="2390915"/>
                  </a:lnTo>
                  <a:lnTo>
                    <a:pt x="2747217" y="2351082"/>
                  </a:lnTo>
                  <a:lnTo>
                    <a:pt x="2763731" y="2308977"/>
                  </a:lnTo>
                  <a:lnTo>
                    <a:pt x="2775855" y="2264867"/>
                  </a:lnTo>
                  <a:lnTo>
                    <a:pt x="2783323" y="2219015"/>
                  </a:lnTo>
                  <a:lnTo>
                    <a:pt x="2785871" y="2171687"/>
                  </a:lnTo>
                  <a:lnTo>
                    <a:pt x="2785871" y="434340"/>
                  </a:lnTo>
                  <a:lnTo>
                    <a:pt x="2783323" y="387009"/>
                  </a:lnTo>
                  <a:lnTo>
                    <a:pt x="2775855" y="341156"/>
                  </a:lnTo>
                  <a:lnTo>
                    <a:pt x="2763731" y="297045"/>
                  </a:lnTo>
                  <a:lnTo>
                    <a:pt x="2747217" y="254941"/>
                  </a:lnTo>
                  <a:lnTo>
                    <a:pt x="2726577" y="215109"/>
                  </a:lnTo>
                  <a:lnTo>
                    <a:pt x="2702076" y="177814"/>
                  </a:lnTo>
                  <a:lnTo>
                    <a:pt x="2673979" y="143320"/>
                  </a:lnTo>
                  <a:lnTo>
                    <a:pt x="2642551" y="111892"/>
                  </a:lnTo>
                  <a:lnTo>
                    <a:pt x="2608057" y="83795"/>
                  </a:lnTo>
                  <a:lnTo>
                    <a:pt x="2570762" y="59294"/>
                  </a:lnTo>
                  <a:lnTo>
                    <a:pt x="2530930" y="38654"/>
                  </a:lnTo>
                  <a:lnTo>
                    <a:pt x="2488826" y="22140"/>
                  </a:lnTo>
                  <a:lnTo>
                    <a:pt x="2444715" y="10016"/>
                  </a:lnTo>
                  <a:lnTo>
                    <a:pt x="2398862" y="2548"/>
                  </a:lnTo>
                  <a:lnTo>
                    <a:pt x="2351532" y="0"/>
                  </a:lnTo>
                  <a:close/>
                </a:path>
              </a:pathLst>
            </a:custGeom>
            <a:grpFill/>
          </p:spPr>
          <p:txBody>
            <a:bodyPr wrap="square" lIns="0" tIns="0" rIns="0" bIns="0" rtlCol="0"/>
            <a:lstStyle/>
            <a:p>
              <a:endParaRPr/>
            </a:p>
          </p:txBody>
        </p:sp>
        <p:sp>
          <p:nvSpPr>
            <p:cNvPr id="94" name="object 27">
              <a:extLst>
                <a:ext uri="{FF2B5EF4-FFF2-40B4-BE49-F238E27FC236}">
                  <a16:creationId xmlns:a16="http://schemas.microsoft.com/office/drawing/2014/main" id="{D0EE71BB-101C-F500-990B-2DE61E760B7D}"/>
                </a:ext>
              </a:extLst>
            </p:cNvPr>
            <p:cNvSpPr/>
            <p:nvPr/>
          </p:nvSpPr>
          <p:spPr>
            <a:xfrm>
              <a:off x="4701539" y="3986784"/>
              <a:ext cx="2786380" cy="2606040"/>
            </a:xfrm>
            <a:custGeom>
              <a:avLst/>
              <a:gdLst/>
              <a:ahLst/>
              <a:cxnLst/>
              <a:rect l="l" t="t" r="r" b="b"/>
              <a:pathLst>
                <a:path w="2786379" h="2606040">
                  <a:moveTo>
                    <a:pt x="0" y="434340"/>
                  </a:moveTo>
                  <a:lnTo>
                    <a:pt x="2548" y="387009"/>
                  </a:lnTo>
                  <a:lnTo>
                    <a:pt x="10016" y="341156"/>
                  </a:lnTo>
                  <a:lnTo>
                    <a:pt x="22140" y="297045"/>
                  </a:lnTo>
                  <a:lnTo>
                    <a:pt x="38654" y="254941"/>
                  </a:lnTo>
                  <a:lnTo>
                    <a:pt x="59294" y="215109"/>
                  </a:lnTo>
                  <a:lnTo>
                    <a:pt x="83795" y="177814"/>
                  </a:lnTo>
                  <a:lnTo>
                    <a:pt x="111892" y="143320"/>
                  </a:lnTo>
                  <a:lnTo>
                    <a:pt x="143320" y="111892"/>
                  </a:lnTo>
                  <a:lnTo>
                    <a:pt x="177814" y="83795"/>
                  </a:lnTo>
                  <a:lnTo>
                    <a:pt x="215109" y="59294"/>
                  </a:lnTo>
                  <a:lnTo>
                    <a:pt x="254941" y="38654"/>
                  </a:lnTo>
                  <a:lnTo>
                    <a:pt x="297045" y="22140"/>
                  </a:lnTo>
                  <a:lnTo>
                    <a:pt x="341156" y="10016"/>
                  </a:lnTo>
                  <a:lnTo>
                    <a:pt x="387009" y="2548"/>
                  </a:lnTo>
                  <a:lnTo>
                    <a:pt x="434339" y="0"/>
                  </a:lnTo>
                  <a:lnTo>
                    <a:pt x="2351532" y="0"/>
                  </a:lnTo>
                  <a:lnTo>
                    <a:pt x="2398862" y="2548"/>
                  </a:lnTo>
                  <a:lnTo>
                    <a:pt x="2444715" y="10016"/>
                  </a:lnTo>
                  <a:lnTo>
                    <a:pt x="2488826" y="22140"/>
                  </a:lnTo>
                  <a:lnTo>
                    <a:pt x="2530930" y="38654"/>
                  </a:lnTo>
                  <a:lnTo>
                    <a:pt x="2570762" y="59294"/>
                  </a:lnTo>
                  <a:lnTo>
                    <a:pt x="2608057" y="83795"/>
                  </a:lnTo>
                  <a:lnTo>
                    <a:pt x="2642551" y="111892"/>
                  </a:lnTo>
                  <a:lnTo>
                    <a:pt x="2673979" y="143320"/>
                  </a:lnTo>
                  <a:lnTo>
                    <a:pt x="2702076" y="177814"/>
                  </a:lnTo>
                  <a:lnTo>
                    <a:pt x="2726577" y="215109"/>
                  </a:lnTo>
                  <a:lnTo>
                    <a:pt x="2747217" y="254941"/>
                  </a:lnTo>
                  <a:lnTo>
                    <a:pt x="2763731" y="297045"/>
                  </a:lnTo>
                  <a:lnTo>
                    <a:pt x="2775855" y="341156"/>
                  </a:lnTo>
                  <a:lnTo>
                    <a:pt x="2783323" y="387009"/>
                  </a:lnTo>
                  <a:lnTo>
                    <a:pt x="2785871" y="434340"/>
                  </a:lnTo>
                  <a:lnTo>
                    <a:pt x="2785871" y="2171687"/>
                  </a:lnTo>
                  <a:lnTo>
                    <a:pt x="2783323" y="2219015"/>
                  </a:lnTo>
                  <a:lnTo>
                    <a:pt x="2775855" y="2264867"/>
                  </a:lnTo>
                  <a:lnTo>
                    <a:pt x="2763731" y="2308977"/>
                  </a:lnTo>
                  <a:lnTo>
                    <a:pt x="2747217" y="2351082"/>
                  </a:lnTo>
                  <a:lnTo>
                    <a:pt x="2726577" y="2390915"/>
                  </a:lnTo>
                  <a:lnTo>
                    <a:pt x="2702076" y="2428212"/>
                  </a:lnTo>
                  <a:lnTo>
                    <a:pt x="2673979" y="2462707"/>
                  </a:lnTo>
                  <a:lnTo>
                    <a:pt x="2642551" y="2494137"/>
                  </a:lnTo>
                  <a:lnTo>
                    <a:pt x="2608057" y="2522236"/>
                  </a:lnTo>
                  <a:lnTo>
                    <a:pt x="2570762" y="2546738"/>
                  </a:lnTo>
                  <a:lnTo>
                    <a:pt x="2530930" y="2567380"/>
                  </a:lnTo>
                  <a:lnTo>
                    <a:pt x="2488826" y="2583896"/>
                  </a:lnTo>
                  <a:lnTo>
                    <a:pt x="2444715" y="2596021"/>
                  </a:lnTo>
                  <a:lnTo>
                    <a:pt x="2398862" y="2603491"/>
                  </a:lnTo>
                  <a:lnTo>
                    <a:pt x="2351532" y="2606040"/>
                  </a:lnTo>
                  <a:lnTo>
                    <a:pt x="434339" y="2606040"/>
                  </a:lnTo>
                  <a:lnTo>
                    <a:pt x="387009" y="2603491"/>
                  </a:lnTo>
                  <a:lnTo>
                    <a:pt x="341156" y="2596021"/>
                  </a:lnTo>
                  <a:lnTo>
                    <a:pt x="297045" y="2583896"/>
                  </a:lnTo>
                  <a:lnTo>
                    <a:pt x="254941" y="2567380"/>
                  </a:lnTo>
                  <a:lnTo>
                    <a:pt x="215109" y="2546738"/>
                  </a:lnTo>
                  <a:lnTo>
                    <a:pt x="177814" y="2522236"/>
                  </a:lnTo>
                  <a:lnTo>
                    <a:pt x="143320" y="2494137"/>
                  </a:lnTo>
                  <a:lnTo>
                    <a:pt x="111892" y="2462707"/>
                  </a:lnTo>
                  <a:lnTo>
                    <a:pt x="83795" y="2428212"/>
                  </a:lnTo>
                  <a:lnTo>
                    <a:pt x="59294" y="2390915"/>
                  </a:lnTo>
                  <a:lnTo>
                    <a:pt x="38654" y="2351082"/>
                  </a:lnTo>
                  <a:lnTo>
                    <a:pt x="22140" y="2308977"/>
                  </a:lnTo>
                  <a:lnTo>
                    <a:pt x="10016" y="2264867"/>
                  </a:lnTo>
                  <a:lnTo>
                    <a:pt x="2548" y="2219015"/>
                  </a:lnTo>
                  <a:lnTo>
                    <a:pt x="0" y="2171687"/>
                  </a:lnTo>
                  <a:lnTo>
                    <a:pt x="0" y="434340"/>
                  </a:lnTo>
                  <a:close/>
                </a:path>
              </a:pathLst>
            </a:custGeom>
            <a:grpFill/>
            <a:ln w="9525">
              <a:solidFill>
                <a:srgbClr val="000000"/>
              </a:solidFill>
            </a:ln>
          </p:spPr>
          <p:txBody>
            <a:bodyPr wrap="square" lIns="0" tIns="0" rIns="0" bIns="0" rtlCol="0"/>
            <a:lstStyle/>
            <a:p>
              <a:endParaRPr/>
            </a:p>
          </p:txBody>
        </p:sp>
      </p:grpSp>
      <p:sp>
        <p:nvSpPr>
          <p:cNvPr id="95" name="object 28">
            <a:extLst>
              <a:ext uri="{FF2B5EF4-FFF2-40B4-BE49-F238E27FC236}">
                <a16:creationId xmlns:a16="http://schemas.microsoft.com/office/drawing/2014/main" id="{06F4346B-54FF-6D9E-141B-2B7E77285D7A}"/>
              </a:ext>
            </a:extLst>
          </p:cNvPr>
          <p:cNvSpPr txBox="1"/>
          <p:nvPr/>
        </p:nvSpPr>
        <p:spPr>
          <a:xfrm>
            <a:off x="5639815" y="4004309"/>
            <a:ext cx="908685" cy="186690"/>
          </a:xfrm>
          <a:prstGeom prst="rect">
            <a:avLst/>
          </a:prstGeom>
        </p:spPr>
        <p:txBody>
          <a:bodyPr vert="horz" wrap="square" lIns="0" tIns="13335" rIns="0" bIns="0" rtlCol="0">
            <a:spAutoFit/>
          </a:bodyPr>
          <a:lstStyle/>
          <a:p>
            <a:pPr marL="12700">
              <a:lnSpc>
                <a:spcPct val="100000"/>
              </a:lnSpc>
              <a:spcBef>
                <a:spcPts val="105"/>
              </a:spcBef>
            </a:pPr>
            <a:r>
              <a:rPr sz="1050" b="1" spc="-10">
                <a:latin typeface="Arial"/>
                <a:cs typeface="Arial"/>
              </a:rPr>
              <a:t>OPERATIONS</a:t>
            </a:r>
            <a:endParaRPr sz="1050">
              <a:latin typeface="Arial"/>
              <a:cs typeface="Arial"/>
            </a:endParaRPr>
          </a:p>
        </p:txBody>
      </p:sp>
      <p:sp>
        <p:nvSpPr>
          <p:cNvPr id="96" name="object 29">
            <a:extLst>
              <a:ext uri="{FF2B5EF4-FFF2-40B4-BE49-F238E27FC236}">
                <a16:creationId xmlns:a16="http://schemas.microsoft.com/office/drawing/2014/main" id="{40D639B9-9966-1C1A-A8DF-B6B38D04D7E2}"/>
              </a:ext>
            </a:extLst>
          </p:cNvPr>
          <p:cNvSpPr txBox="1"/>
          <p:nvPr/>
        </p:nvSpPr>
        <p:spPr>
          <a:xfrm>
            <a:off x="5208523" y="4324350"/>
            <a:ext cx="1771014" cy="506730"/>
          </a:xfrm>
          <a:prstGeom prst="rect">
            <a:avLst/>
          </a:prstGeom>
        </p:spPr>
        <p:txBody>
          <a:bodyPr vert="horz" wrap="square" lIns="0" tIns="13335" rIns="0" bIns="0" rtlCol="0">
            <a:spAutoFit/>
          </a:bodyPr>
          <a:lstStyle/>
          <a:p>
            <a:pPr marL="635" algn="ctr">
              <a:lnSpc>
                <a:spcPct val="100000"/>
              </a:lnSpc>
              <a:spcBef>
                <a:spcPts val="105"/>
              </a:spcBef>
            </a:pPr>
            <a:r>
              <a:rPr sz="1050" b="1">
                <a:latin typeface="Arial"/>
                <a:cs typeface="Arial"/>
              </a:rPr>
              <a:t>Tom</a:t>
            </a:r>
            <a:r>
              <a:rPr sz="1050" b="1" spc="-25">
                <a:latin typeface="Arial"/>
                <a:cs typeface="Arial"/>
              </a:rPr>
              <a:t> </a:t>
            </a:r>
            <a:r>
              <a:rPr sz="1050" b="1" spc="-10">
                <a:latin typeface="Arial"/>
                <a:cs typeface="Arial"/>
              </a:rPr>
              <a:t>Featsent</a:t>
            </a:r>
            <a:endParaRPr sz="1050">
              <a:latin typeface="Arial"/>
              <a:cs typeface="Arial"/>
            </a:endParaRPr>
          </a:p>
          <a:p>
            <a:pPr marL="12700" marR="5080" algn="ctr">
              <a:lnSpc>
                <a:spcPct val="100000"/>
              </a:lnSpc>
            </a:pPr>
            <a:r>
              <a:rPr sz="1050">
                <a:latin typeface="Arial"/>
                <a:cs typeface="Arial"/>
              </a:rPr>
              <a:t>Safety</a:t>
            </a:r>
            <a:r>
              <a:rPr sz="1050" spc="-50">
                <a:latin typeface="Arial"/>
                <a:cs typeface="Arial"/>
              </a:rPr>
              <a:t> </a:t>
            </a:r>
            <a:r>
              <a:rPr sz="1050">
                <a:latin typeface="Arial"/>
                <a:cs typeface="Arial"/>
              </a:rPr>
              <a:t>&amp;</a:t>
            </a:r>
            <a:r>
              <a:rPr sz="1050" spc="-35">
                <a:latin typeface="Arial"/>
                <a:cs typeface="Arial"/>
              </a:rPr>
              <a:t> </a:t>
            </a:r>
            <a:r>
              <a:rPr sz="1050">
                <a:latin typeface="Arial"/>
                <a:cs typeface="Arial"/>
              </a:rPr>
              <a:t>Occupational</a:t>
            </a:r>
            <a:r>
              <a:rPr sz="1050" spc="-35">
                <a:latin typeface="Arial"/>
                <a:cs typeface="Arial"/>
              </a:rPr>
              <a:t> </a:t>
            </a:r>
            <a:r>
              <a:rPr sz="1050" spc="-10">
                <a:latin typeface="Arial"/>
                <a:cs typeface="Arial"/>
              </a:rPr>
              <a:t>Health </a:t>
            </a:r>
            <a:r>
              <a:rPr sz="1050">
                <a:latin typeface="Arial"/>
                <a:cs typeface="Arial"/>
              </a:rPr>
              <a:t>Program</a:t>
            </a:r>
            <a:r>
              <a:rPr sz="1050" spc="-30">
                <a:latin typeface="Arial"/>
                <a:cs typeface="Arial"/>
              </a:rPr>
              <a:t> </a:t>
            </a:r>
            <a:r>
              <a:rPr sz="1050" spc="-10">
                <a:latin typeface="Arial"/>
                <a:cs typeface="Arial"/>
              </a:rPr>
              <a:t>Manager</a:t>
            </a:r>
            <a:endParaRPr sz="1050">
              <a:latin typeface="Arial"/>
              <a:cs typeface="Arial"/>
            </a:endParaRPr>
          </a:p>
        </p:txBody>
      </p:sp>
      <p:sp>
        <p:nvSpPr>
          <p:cNvPr id="97" name="object 30">
            <a:extLst>
              <a:ext uri="{FF2B5EF4-FFF2-40B4-BE49-F238E27FC236}">
                <a16:creationId xmlns:a16="http://schemas.microsoft.com/office/drawing/2014/main" id="{951CEE36-2112-9066-59B4-384E2303739E}"/>
              </a:ext>
            </a:extLst>
          </p:cNvPr>
          <p:cNvSpPr txBox="1"/>
          <p:nvPr/>
        </p:nvSpPr>
        <p:spPr>
          <a:xfrm>
            <a:off x="5245100" y="4964684"/>
            <a:ext cx="1700530" cy="506730"/>
          </a:xfrm>
          <a:prstGeom prst="rect">
            <a:avLst/>
          </a:prstGeom>
        </p:spPr>
        <p:txBody>
          <a:bodyPr vert="horz" wrap="square" lIns="0" tIns="13335" rIns="0" bIns="0" rtlCol="0">
            <a:spAutoFit/>
          </a:bodyPr>
          <a:lstStyle/>
          <a:p>
            <a:pPr marL="12700" marR="5080" indent="-1270" algn="ctr">
              <a:lnSpc>
                <a:spcPct val="100000"/>
              </a:lnSpc>
              <a:spcBef>
                <a:spcPts val="105"/>
              </a:spcBef>
            </a:pPr>
            <a:r>
              <a:rPr sz="1050" b="1">
                <a:latin typeface="Arial"/>
                <a:cs typeface="Arial"/>
              </a:rPr>
              <a:t>David</a:t>
            </a:r>
            <a:r>
              <a:rPr sz="1050" b="1" spc="-55">
                <a:latin typeface="Arial"/>
                <a:cs typeface="Arial"/>
              </a:rPr>
              <a:t> </a:t>
            </a:r>
            <a:r>
              <a:rPr sz="1050" b="1" spc="-10">
                <a:latin typeface="Arial"/>
                <a:cs typeface="Arial"/>
              </a:rPr>
              <a:t>Campbell </a:t>
            </a:r>
            <a:r>
              <a:rPr sz="1050">
                <a:latin typeface="Arial"/>
                <a:cs typeface="Arial"/>
              </a:rPr>
              <a:t>Environmental</a:t>
            </a:r>
            <a:r>
              <a:rPr sz="1050" spc="-65">
                <a:latin typeface="Arial"/>
                <a:cs typeface="Arial"/>
              </a:rPr>
              <a:t> </a:t>
            </a:r>
            <a:r>
              <a:rPr sz="1050" spc="-10">
                <a:latin typeface="Arial"/>
                <a:cs typeface="Arial"/>
              </a:rPr>
              <a:t>Management </a:t>
            </a:r>
            <a:r>
              <a:rPr sz="1050">
                <a:latin typeface="Arial"/>
                <a:cs typeface="Arial"/>
              </a:rPr>
              <a:t>Program</a:t>
            </a:r>
            <a:r>
              <a:rPr sz="1050" spc="-30">
                <a:latin typeface="Arial"/>
                <a:cs typeface="Arial"/>
              </a:rPr>
              <a:t> </a:t>
            </a:r>
            <a:r>
              <a:rPr sz="1050" spc="-10">
                <a:latin typeface="Arial"/>
                <a:cs typeface="Arial"/>
              </a:rPr>
              <a:t>Manager</a:t>
            </a:r>
            <a:endParaRPr sz="1050">
              <a:latin typeface="Arial"/>
              <a:cs typeface="Arial"/>
            </a:endParaRPr>
          </a:p>
        </p:txBody>
      </p:sp>
      <p:sp>
        <p:nvSpPr>
          <p:cNvPr id="98" name="object 31">
            <a:extLst>
              <a:ext uri="{FF2B5EF4-FFF2-40B4-BE49-F238E27FC236}">
                <a16:creationId xmlns:a16="http://schemas.microsoft.com/office/drawing/2014/main" id="{A026E32E-6D40-A9CC-43CA-599BC3501F72}"/>
              </a:ext>
            </a:extLst>
          </p:cNvPr>
          <p:cNvSpPr txBox="1"/>
          <p:nvPr/>
        </p:nvSpPr>
        <p:spPr>
          <a:xfrm>
            <a:off x="5405120" y="5604764"/>
            <a:ext cx="1379220" cy="346710"/>
          </a:xfrm>
          <a:prstGeom prst="rect">
            <a:avLst/>
          </a:prstGeom>
        </p:spPr>
        <p:txBody>
          <a:bodyPr vert="horz" wrap="square" lIns="0" tIns="13335" rIns="0" bIns="0" rtlCol="0">
            <a:spAutoFit/>
          </a:bodyPr>
          <a:lstStyle/>
          <a:p>
            <a:pPr marL="1270" algn="ctr">
              <a:lnSpc>
                <a:spcPct val="100000"/>
              </a:lnSpc>
              <a:spcBef>
                <a:spcPts val="105"/>
              </a:spcBef>
            </a:pPr>
            <a:r>
              <a:rPr sz="1050" b="1" spc="-10">
                <a:latin typeface="Arial"/>
                <a:cs typeface="Arial"/>
              </a:rPr>
              <a:t>Vacant</a:t>
            </a:r>
            <a:endParaRPr sz="1050">
              <a:latin typeface="Arial"/>
              <a:cs typeface="Arial"/>
            </a:endParaRPr>
          </a:p>
          <a:p>
            <a:pPr algn="ctr">
              <a:lnSpc>
                <a:spcPct val="100000"/>
              </a:lnSpc>
            </a:pPr>
            <a:r>
              <a:rPr sz="1050">
                <a:latin typeface="Arial"/>
                <a:cs typeface="Arial"/>
              </a:rPr>
              <a:t>Facility</a:t>
            </a:r>
            <a:r>
              <a:rPr sz="1050" spc="-55">
                <a:latin typeface="Arial"/>
                <a:cs typeface="Arial"/>
              </a:rPr>
              <a:t> </a:t>
            </a:r>
            <a:r>
              <a:rPr sz="1050" spc="-10">
                <a:latin typeface="Arial"/>
                <a:cs typeface="Arial"/>
              </a:rPr>
              <a:t>Representative</a:t>
            </a:r>
            <a:endParaRPr sz="1050">
              <a:latin typeface="Arial"/>
              <a:cs typeface="Arial"/>
            </a:endParaRPr>
          </a:p>
        </p:txBody>
      </p:sp>
      <p:grpSp>
        <p:nvGrpSpPr>
          <p:cNvPr id="99" name="object 32">
            <a:extLst>
              <a:ext uri="{FF2B5EF4-FFF2-40B4-BE49-F238E27FC236}">
                <a16:creationId xmlns:a16="http://schemas.microsoft.com/office/drawing/2014/main" id="{84F7CEFC-8C2E-C67A-BD97-4545CB4F0CC5}"/>
              </a:ext>
            </a:extLst>
          </p:cNvPr>
          <p:cNvGrpSpPr/>
          <p:nvPr/>
        </p:nvGrpSpPr>
        <p:grpSpPr>
          <a:xfrm>
            <a:off x="7834693" y="3657790"/>
            <a:ext cx="2743835" cy="2603500"/>
            <a:chOff x="7834693" y="3991165"/>
            <a:chExt cx="2743835" cy="2603500"/>
          </a:xfrm>
          <a:solidFill>
            <a:schemeClr val="accent6">
              <a:lumMod val="20000"/>
              <a:lumOff val="80000"/>
            </a:schemeClr>
          </a:solidFill>
        </p:grpSpPr>
        <p:sp>
          <p:nvSpPr>
            <p:cNvPr id="100" name="object 33">
              <a:extLst>
                <a:ext uri="{FF2B5EF4-FFF2-40B4-BE49-F238E27FC236}">
                  <a16:creationId xmlns:a16="http://schemas.microsoft.com/office/drawing/2014/main" id="{1B261B00-34C7-F321-FFE6-F062FE807CCB}"/>
                </a:ext>
              </a:extLst>
            </p:cNvPr>
            <p:cNvSpPr/>
            <p:nvPr/>
          </p:nvSpPr>
          <p:spPr>
            <a:xfrm>
              <a:off x="7839456" y="3995928"/>
              <a:ext cx="2734310" cy="2593975"/>
            </a:xfrm>
            <a:custGeom>
              <a:avLst/>
              <a:gdLst/>
              <a:ahLst/>
              <a:cxnLst/>
              <a:rect l="l" t="t" r="r" b="b"/>
              <a:pathLst>
                <a:path w="2734309" h="2593975">
                  <a:moveTo>
                    <a:pt x="2301748" y="0"/>
                  </a:moveTo>
                  <a:lnTo>
                    <a:pt x="432308" y="0"/>
                  </a:lnTo>
                  <a:lnTo>
                    <a:pt x="385202" y="2536"/>
                  </a:lnTo>
                  <a:lnTo>
                    <a:pt x="339566" y="9970"/>
                  </a:lnTo>
                  <a:lnTo>
                    <a:pt x="295664" y="22039"/>
                  </a:lnTo>
                  <a:lnTo>
                    <a:pt x="253758" y="38477"/>
                  </a:lnTo>
                  <a:lnTo>
                    <a:pt x="214112" y="59022"/>
                  </a:lnTo>
                  <a:lnTo>
                    <a:pt x="176991" y="83409"/>
                  </a:lnTo>
                  <a:lnTo>
                    <a:pt x="142657" y="111376"/>
                  </a:lnTo>
                  <a:lnTo>
                    <a:pt x="111376" y="142657"/>
                  </a:lnTo>
                  <a:lnTo>
                    <a:pt x="83409" y="176991"/>
                  </a:lnTo>
                  <a:lnTo>
                    <a:pt x="59022" y="214112"/>
                  </a:lnTo>
                  <a:lnTo>
                    <a:pt x="38477" y="253758"/>
                  </a:lnTo>
                  <a:lnTo>
                    <a:pt x="22039" y="295664"/>
                  </a:lnTo>
                  <a:lnTo>
                    <a:pt x="9970" y="339566"/>
                  </a:lnTo>
                  <a:lnTo>
                    <a:pt x="2536" y="385202"/>
                  </a:lnTo>
                  <a:lnTo>
                    <a:pt x="0" y="432308"/>
                  </a:lnTo>
                  <a:lnTo>
                    <a:pt x="0" y="2161527"/>
                  </a:lnTo>
                  <a:lnTo>
                    <a:pt x="2536" y="2208632"/>
                  </a:lnTo>
                  <a:lnTo>
                    <a:pt x="9970" y="2254268"/>
                  </a:lnTo>
                  <a:lnTo>
                    <a:pt x="22039" y="2298172"/>
                  </a:lnTo>
                  <a:lnTo>
                    <a:pt x="38477" y="2340079"/>
                  </a:lnTo>
                  <a:lnTo>
                    <a:pt x="59022" y="2379726"/>
                  </a:lnTo>
                  <a:lnTo>
                    <a:pt x="83409" y="2416848"/>
                  </a:lnTo>
                  <a:lnTo>
                    <a:pt x="111376" y="2451183"/>
                  </a:lnTo>
                  <a:lnTo>
                    <a:pt x="142657" y="2482466"/>
                  </a:lnTo>
                  <a:lnTo>
                    <a:pt x="176991" y="2510433"/>
                  </a:lnTo>
                  <a:lnTo>
                    <a:pt x="214112" y="2534822"/>
                  </a:lnTo>
                  <a:lnTo>
                    <a:pt x="253758" y="2555368"/>
                  </a:lnTo>
                  <a:lnTo>
                    <a:pt x="295664" y="2571807"/>
                  </a:lnTo>
                  <a:lnTo>
                    <a:pt x="339566" y="2583876"/>
                  </a:lnTo>
                  <a:lnTo>
                    <a:pt x="385202" y="2591311"/>
                  </a:lnTo>
                  <a:lnTo>
                    <a:pt x="432308" y="2593848"/>
                  </a:lnTo>
                  <a:lnTo>
                    <a:pt x="2301748" y="2593848"/>
                  </a:lnTo>
                  <a:lnTo>
                    <a:pt x="2348853" y="2591311"/>
                  </a:lnTo>
                  <a:lnTo>
                    <a:pt x="2394489" y="2583876"/>
                  </a:lnTo>
                  <a:lnTo>
                    <a:pt x="2438391" y="2571807"/>
                  </a:lnTo>
                  <a:lnTo>
                    <a:pt x="2480297" y="2555368"/>
                  </a:lnTo>
                  <a:lnTo>
                    <a:pt x="2519943" y="2534822"/>
                  </a:lnTo>
                  <a:lnTo>
                    <a:pt x="2557064" y="2510433"/>
                  </a:lnTo>
                  <a:lnTo>
                    <a:pt x="2591398" y="2482466"/>
                  </a:lnTo>
                  <a:lnTo>
                    <a:pt x="2622679" y="2451183"/>
                  </a:lnTo>
                  <a:lnTo>
                    <a:pt x="2650646" y="2416848"/>
                  </a:lnTo>
                  <a:lnTo>
                    <a:pt x="2675033" y="2379726"/>
                  </a:lnTo>
                  <a:lnTo>
                    <a:pt x="2695578" y="2340079"/>
                  </a:lnTo>
                  <a:lnTo>
                    <a:pt x="2712016" y="2298172"/>
                  </a:lnTo>
                  <a:lnTo>
                    <a:pt x="2724085" y="2254268"/>
                  </a:lnTo>
                  <a:lnTo>
                    <a:pt x="2731519" y="2208632"/>
                  </a:lnTo>
                  <a:lnTo>
                    <a:pt x="2734055" y="2161527"/>
                  </a:lnTo>
                  <a:lnTo>
                    <a:pt x="2734055" y="432308"/>
                  </a:lnTo>
                  <a:lnTo>
                    <a:pt x="2731519" y="385202"/>
                  </a:lnTo>
                  <a:lnTo>
                    <a:pt x="2724085" y="339566"/>
                  </a:lnTo>
                  <a:lnTo>
                    <a:pt x="2712016" y="295664"/>
                  </a:lnTo>
                  <a:lnTo>
                    <a:pt x="2695578" y="253758"/>
                  </a:lnTo>
                  <a:lnTo>
                    <a:pt x="2675033" y="214112"/>
                  </a:lnTo>
                  <a:lnTo>
                    <a:pt x="2650646" y="176991"/>
                  </a:lnTo>
                  <a:lnTo>
                    <a:pt x="2622679" y="142657"/>
                  </a:lnTo>
                  <a:lnTo>
                    <a:pt x="2591398" y="111376"/>
                  </a:lnTo>
                  <a:lnTo>
                    <a:pt x="2557064" y="83409"/>
                  </a:lnTo>
                  <a:lnTo>
                    <a:pt x="2519943" y="59022"/>
                  </a:lnTo>
                  <a:lnTo>
                    <a:pt x="2480297" y="38477"/>
                  </a:lnTo>
                  <a:lnTo>
                    <a:pt x="2438391" y="22039"/>
                  </a:lnTo>
                  <a:lnTo>
                    <a:pt x="2394489" y="9970"/>
                  </a:lnTo>
                  <a:lnTo>
                    <a:pt x="2348853" y="2536"/>
                  </a:lnTo>
                  <a:lnTo>
                    <a:pt x="2301748" y="0"/>
                  </a:lnTo>
                  <a:close/>
                </a:path>
              </a:pathLst>
            </a:custGeom>
            <a:grpFill/>
          </p:spPr>
          <p:txBody>
            <a:bodyPr wrap="square" lIns="0" tIns="0" rIns="0" bIns="0" rtlCol="0"/>
            <a:lstStyle/>
            <a:p>
              <a:endParaRPr/>
            </a:p>
          </p:txBody>
        </p:sp>
        <p:sp>
          <p:nvSpPr>
            <p:cNvPr id="101" name="object 34">
              <a:extLst>
                <a:ext uri="{FF2B5EF4-FFF2-40B4-BE49-F238E27FC236}">
                  <a16:creationId xmlns:a16="http://schemas.microsoft.com/office/drawing/2014/main" id="{94A3ED6A-2677-150D-E097-54EF8815D5DC}"/>
                </a:ext>
              </a:extLst>
            </p:cNvPr>
            <p:cNvSpPr/>
            <p:nvPr/>
          </p:nvSpPr>
          <p:spPr>
            <a:xfrm>
              <a:off x="7839456" y="3995928"/>
              <a:ext cx="2734310" cy="2593975"/>
            </a:xfrm>
            <a:custGeom>
              <a:avLst/>
              <a:gdLst/>
              <a:ahLst/>
              <a:cxnLst/>
              <a:rect l="l" t="t" r="r" b="b"/>
              <a:pathLst>
                <a:path w="2734309" h="2593975">
                  <a:moveTo>
                    <a:pt x="0" y="432308"/>
                  </a:moveTo>
                  <a:lnTo>
                    <a:pt x="2536" y="385202"/>
                  </a:lnTo>
                  <a:lnTo>
                    <a:pt x="9970" y="339566"/>
                  </a:lnTo>
                  <a:lnTo>
                    <a:pt x="22039" y="295664"/>
                  </a:lnTo>
                  <a:lnTo>
                    <a:pt x="38477" y="253758"/>
                  </a:lnTo>
                  <a:lnTo>
                    <a:pt x="59022" y="214112"/>
                  </a:lnTo>
                  <a:lnTo>
                    <a:pt x="83409" y="176991"/>
                  </a:lnTo>
                  <a:lnTo>
                    <a:pt x="111376" y="142657"/>
                  </a:lnTo>
                  <a:lnTo>
                    <a:pt x="142657" y="111376"/>
                  </a:lnTo>
                  <a:lnTo>
                    <a:pt x="176991" y="83409"/>
                  </a:lnTo>
                  <a:lnTo>
                    <a:pt x="214112" y="59022"/>
                  </a:lnTo>
                  <a:lnTo>
                    <a:pt x="253758" y="38477"/>
                  </a:lnTo>
                  <a:lnTo>
                    <a:pt x="295664" y="22039"/>
                  </a:lnTo>
                  <a:lnTo>
                    <a:pt x="339566" y="9970"/>
                  </a:lnTo>
                  <a:lnTo>
                    <a:pt x="385202" y="2536"/>
                  </a:lnTo>
                  <a:lnTo>
                    <a:pt x="432308" y="0"/>
                  </a:lnTo>
                  <a:lnTo>
                    <a:pt x="2301748" y="0"/>
                  </a:lnTo>
                  <a:lnTo>
                    <a:pt x="2348853" y="2536"/>
                  </a:lnTo>
                  <a:lnTo>
                    <a:pt x="2394489" y="9970"/>
                  </a:lnTo>
                  <a:lnTo>
                    <a:pt x="2438391" y="22039"/>
                  </a:lnTo>
                  <a:lnTo>
                    <a:pt x="2480297" y="38477"/>
                  </a:lnTo>
                  <a:lnTo>
                    <a:pt x="2519943" y="59022"/>
                  </a:lnTo>
                  <a:lnTo>
                    <a:pt x="2557064" y="83409"/>
                  </a:lnTo>
                  <a:lnTo>
                    <a:pt x="2591398" y="111376"/>
                  </a:lnTo>
                  <a:lnTo>
                    <a:pt x="2622679" y="142657"/>
                  </a:lnTo>
                  <a:lnTo>
                    <a:pt x="2650646" y="176991"/>
                  </a:lnTo>
                  <a:lnTo>
                    <a:pt x="2675033" y="214112"/>
                  </a:lnTo>
                  <a:lnTo>
                    <a:pt x="2695578" y="253758"/>
                  </a:lnTo>
                  <a:lnTo>
                    <a:pt x="2712016" y="295664"/>
                  </a:lnTo>
                  <a:lnTo>
                    <a:pt x="2724085" y="339566"/>
                  </a:lnTo>
                  <a:lnTo>
                    <a:pt x="2731519" y="385202"/>
                  </a:lnTo>
                  <a:lnTo>
                    <a:pt x="2734055" y="432308"/>
                  </a:lnTo>
                  <a:lnTo>
                    <a:pt x="2734055" y="2161527"/>
                  </a:lnTo>
                  <a:lnTo>
                    <a:pt x="2731519" y="2208632"/>
                  </a:lnTo>
                  <a:lnTo>
                    <a:pt x="2724085" y="2254268"/>
                  </a:lnTo>
                  <a:lnTo>
                    <a:pt x="2712016" y="2298172"/>
                  </a:lnTo>
                  <a:lnTo>
                    <a:pt x="2695578" y="2340079"/>
                  </a:lnTo>
                  <a:lnTo>
                    <a:pt x="2675033" y="2379726"/>
                  </a:lnTo>
                  <a:lnTo>
                    <a:pt x="2650646" y="2416848"/>
                  </a:lnTo>
                  <a:lnTo>
                    <a:pt x="2622679" y="2451183"/>
                  </a:lnTo>
                  <a:lnTo>
                    <a:pt x="2591398" y="2482466"/>
                  </a:lnTo>
                  <a:lnTo>
                    <a:pt x="2557064" y="2510433"/>
                  </a:lnTo>
                  <a:lnTo>
                    <a:pt x="2519943" y="2534822"/>
                  </a:lnTo>
                  <a:lnTo>
                    <a:pt x="2480297" y="2555368"/>
                  </a:lnTo>
                  <a:lnTo>
                    <a:pt x="2438391" y="2571807"/>
                  </a:lnTo>
                  <a:lnTo>
                    <a:pt x="2394489" y="2583876"/>
                  </a:lnTo>
                  <a:lnTo>
                    <a:pt x="2348853" y="2591311"/>
                  </a:lnTo>
                  <a:lnTo>
                    <a:pt x="2301748" y="2593848"/>
                  </a:lnTo>
                  <a:lnTo>
                    <a:pt x="432308" y="2593848"/>
                  </a:lnTo>
                  <a:lnTo>
                    <a:pt x="385202" y="2591311"/>
                  </a:lnTo>
                  <a:lnTo>
                    <a:pt x="339566" y="2583876"/>
                  </a:lnTo>
                  <a:lnTo>
                    <a:pt x="295664" y="2571807"/>
                  </a:lnTo>
                  <a:lnTo>
                    <a:pt x="253758" y="2555368"/>
                  </a:lnTo>
                  <a:lnTo>
                    <a:pt x="214112" y="2534822"/>
                  </a:lnTo>
                  <a:lnTo>
                    <a:pt x="176991" y="2510433"/>
                  </a:lnTo>
                  <a:lnTo>
                    <a:pt x="142657" y="2482466"/>
                  </a:lnTo>
                  <a:lnTo>
                    <a:pt x="111376" y="2451183"/>
                  </a:lnTo>
                  <a:lnTo>
                    <a:pt x="83409" y="2416848"/>
                  </a:lnTo>
                  <a:lnTo>
                    <a:pt x="59022" y="2379726"/>
                  </a:lnTo>
                  <a:lnTo>
                    <a:pt x="38477" y="2340079"/>
                  </a:lnTo>
                  <a:lnTo>
                    <a:pt x="22039" y="2298172"/>
                  </a:lnTo>
                  <a:lnTo>
                    <a:pt x="9970" y="2254268"/>
                  </a:lnTo>
                  <a:lnTo>
                    <a:pt x="2536" y="2208632"/>
                  </a:lnTo>
                  <a:lnTo>
                    <a:pt x="0" y="2161527"/>
                  </a:lnTo>
                  <a:lnTo>
                    <a:pt x="0" y="432308"/>
                  </a:lnTo>
                  <a:close/>
                </a:path>
              </a:pathLst>
            </a:custGeom>
            <a:grpFill/>
            <a:ln w="9525">
              <a:solidFill>
                <a:srgbClr val="000000"/>
              </a:solidFill>
            </a:ln>
          </p:spPr>
          <p:txBody>
            <a:bodyPr wrap="square" lIns="0" tIns="0" rIns="0" bIns="0" rtlCol="0"/>
            <a:lstStyle/>
            <a:p>
              <a:endParaRPr/>
            </a:p>
          </p:txBody>
        </p:sp>
      </p:grpSp>
      <p:sp>
        <p:nvSpPr>
          <p:cNvPr id="102" name="object 35">
            <a:extLst>
              <a:ext uri="{FF2B5EF4-FFF2-40B4-BE49-F238E27FC236}">
                <a16:creationId xmlns:a16="http://schemas.microsoft.com/office/drawing/2014/main" id="{11C67FDC-CFD4-59AD-5812-B43E60889604}"/>
              </a:ext>
            </a:extLst>
          </p:cNvPr>
          <p:cNvSpPr txBox="1"/>
          <p:nvPr/>
        </p:nvSpPr>
        <p:spPr>
          <a:xfrm>
            <a:off x="7991347" y="4001770"/>
            <a:ext cx="2434590" cy="186690"/>
          </a:xfrm>
          <a:prstGeom prst="rect">
            <a:avLst/>
          </a:prstGeom>
        </p:spPr>
        <p:txBody>
          <a:bodyPr vert="horz" wrap="square" lIns="0" tIns="13335" rIns="0" bIns="0" rtlCol="0">
            <a:spAutoFit/>
          </a:bodyPr>
          <a:lstStyle/>
          <a:p>
            <a:pPr marL="12700">
              <a:lnSpc>
                <a:spcPct val="100000"/>
              </a:lnSpc>
              <a:spcBef>
                <a:spcPts val="105"/>
              </a:spcBef>
            </a:pPr>
            <a:r>
              <a:rPr sz="1050" b="1">
                <a:latin typeface="Arial"/>
                <a:cs typeface="Arial"/>
              </a:rPr>
              <a:t>MISSION</a:t>
            </a:r>
            <a:r>
              <a:rPr sz="1050" b="1" spc="-25">
                <a:latin typeface="Arial"/>
                <a:cs typeface="Arial"/>
              </a:rPr>
              <a:t> </a:t>
            </a:r>
            <a:r>
              <a:rPr sz="1050" b="1" spc="-10">
                <a:latin typeface="Arial"/>
                <a:cs typeface="Arial"/>
              </a:rPr>
              <a:t>INTEGRATION</a:t>
            </a:r>
            <a:r>
              <a:rPr sz="1050" b="1" spc="-20">
                <a:latin typeface="Arial"/>
                <a:cs typeface="Arial"/>
              </a:rPr>
              <a:t> </a:t>
            </a:r>
            <a:r>
              <a:rPr sz="1050" b="1">
                <a:latin typeface="Arial"/>
                <a:cs typeface="Arial"/>
              </a:rPr>
              <a:t>&amp;</a:t>
            </a:r>
            <a:r>
              <a:rPr sz="1050" b="1" spc="-5">
                <a:latin typeface="Arial"/>
                <a:cs typeface="Arial"/>
              </a:rPr>
              <a:t> </a:t>
            </a:r>
            <a:r>
              <a:rPr sz="1050" b="1" spc="-10">
                <a:latin typeface="Arial"/>
                <a:cs typeface="Arial"/>
              </a:rPr>
              <a:t>PROJECTS</a:t>
            </a:r>
            <a:endParaRPr sz="1050">
              <a:latin typeface="Arial"/>
              <a:cs typeface="Arial"/>
            </a:endParaRPr>
          </a:p>
        </p:txBody>
      </p:sp>
      <p:sp>
        <p:nvSpPr>
          <p:cNvPr id="103" name="object 36">
            <a:extLst>
              <a:ext uri="{FF2B5EF4-FFF2-40B4-BE49-F238E27FC236}">
                <a16:creationId xmlns:a16="http://schemas.microsoft.com/office/drawing/2014/main" id="{C657E97F-69CF-7397-EC43-6634EB4856D1}"/>
              </a:ext>
            </a:extLst>
          </p:cNvPr>
          <p:cNvSpPr txBox="1"/>
          <p:nvPr/>
        </p:nvSpPr>
        <p:spPr>
          <a:xfrm>
            <a:off x="8459216" y="4321809"/>
            <a:ext cx="1496060" cy="666750"/>
          </a:xfrm>
          <a:prstGeom prst="rect">
            <a:avLst/>
          </a:prstGeom>
        </p:spPr>
        <p:txBody>
          <a:bodyPr vert="horz" wrap="square" lIns="0" tIns="13335" rIns="0" bIns="0" rtlCol="0">
            <a:spAutoFit/>
          </a:bodyPr>
          <a:lstStyle/>
          <a:p>
            <a:pPr marL="2540" algn="ctr">
              <a:lnSpc>
                <a:spcPct val="100000"/>
              </a:lnSpc>
              <a:spcBef>
                <a:spcPts val="105"/>
              </a:spcBef>
            </a:pPr>
            <a:r>
              <a:rPr sz="1050" b="1">
                <a:latin typeface="Arial"/>
                <a:cs typeface="Arial"/>
              </a:rPr>
              <a:t>Bryan</a:t>
            </a:r>
            <a:r>
              <a:rPr sz="1050" b="1" spc="-50">
                <a:latin typeface="Arial"/>
                <a:cs typeface="Arial"/>
              </a:rPr>
              <a:t> </a:t>
            </a:r>
            <a:r>
              <a:rPr sz="1050" b="1" spc="-10">
                <a:latin typeface="Arial"/>
                <a:cs typeface="Arial"/>
              </a:rPr>
              <a:t>Foley</a:t>
            </a:r>
            <a:endParaRPr sz="1050">
              <a:latin typeface="Arial"/>
              <a:cs typeface="Arial"/>
            </a:endParaRPr>
          </a:p>
          <a:p>
            <a:pPr marL="12065" marR="5080" algn="ctr">
              <a:lnSpc>
                <a:spcPct val="100000"/>
              </a:lnSpc>
            </a:pPr>
            <a:r>
              <a:rPr sz="1050">
                <a:latin typeface="Arial"/>
                <a:cs typeface="Arial"/>
              </a:rPr>
              <a:t>Facilities</a:t>
            </a:r>
            <a:r>
              <a:rPr sz="1050" spc="-45">
                <a:latin typeface="Arial"/>
                <a:cs typeface="Arial"/>
              </a:rPr>
              <a:t> </a:t>
            </a:r>
            <a:r>
              <a:rPr sz="1050">
                <a:latin typeface="Arial"/>
                <a:cs typeface="Arial"/>
              </a:rPr>
              <a:t>&amp;</a:t>
            </a:r>
            <a:r>
              <a:rPr sz="1050" spc="-30">
                <a:latin typeface="Arial"/>
                <a:cs typeface="Arial"/>
              </a:rPr>
              <a:t> </a:t>
            </a:r>
            <a:r>
              <a:rPr sz="1050" spc="-10">
                <a:latin typeface="Arial"/>
                <a:cs typeface="Arial"/>
              </a:rPr>
              <a:t>Infrastructure </a:t>
            </a:r>
            <a:r>
              <a:rPr sz="1050">
                <a:latin typeface="Arial"/>
                <a:cs typeface="Arial"/>
              </a:rPr>
              <a:t>Program</a:t>
            </a:r>
            <a:r>
              <a:rPr sz="1050" spc="-50">
                <a:latin typeface="Arial"/>
                <a:cs typeface="Arial"/>
              </a:rPr>
              <a:t> </a:t>
            </a:r>
            <a:r>
              <a:rPr sz="1050">
                <a:latin typeface="Arial"/>
                <a:cs typeface="Arial"/>
              </a:rPr>
              <a:t>Manager</a:t>
            </a:r>
            <a:r>
              <a:rPr sz="1050" spc="-35">
                <a:latin typeface="Arial"/>
                <a:cs typeface="Arial"/>
              </a:rPr>
              <a:t> </a:t>
            </a:r>
            <a:r>
              <a:rPr sz="1050" spc="-50">
                <a:latin typeface="Arial"/>
                <a:cs typeface="Arial"/>
              </a:rPr>
              <a:t>&amp; </a:t>
            </a:r>
            <a:r>
              <a:rPr sz="1050">
                <a:latin typeface="Arial"/>
                <a:cs typeface="Arial"/>
              </a:rPr>
              <a:t>Federal</a:t>
            </a:r>
            <a:r>
              <a:rPr sz="1050" spc="-50">
                <a:latin typeface="Arial"/>
                <a:cs typeface="Arial"/>
              </a:rPr>
              <a:t> </a:t>
            </a:r>
            <a:r>
              <a:rPr sz="1050">
                <a:latin typeface="Arial"/>
                <a:cs typeface="Arial"/>
              </a:rPr>
              <a:t>Project</a:t>
            </a:r>
            <a:r>
              <a:rPr sz="1050" spc="-55">
                <a:latin typeface="Arial"/>
                <a:cs typeface="Arial"/>
              </a:rPr>
              <a:t> </a:t>
            </a:r>
            <a:r>
              <a:rPr sz="1050" spc="-10">
                <a:latin typeface="Arial"/>
                <a:cs typeface="Arial"/>
              </a:rPr>
              <a:t>Director</a:t>
            </a:r>
            <a:endParaRPr sz="1050">
              <a:latin typeface="Arial"/>
              <a:cs typeface="Arial"/>
            </a:endParaRPr>
          </a:p>
        </p:txBody>
      </p:sp>
      <p:sp>
        <p:nvSpPr>
          <p:cNvPr id="104" name="object 37">
            <a:extLst>
              <a:ext uri="{FF2B5EF4-FFF2-40B4-BE49-F238E27FC236}">
                <a16:creationId xmlns:a16="http://schemas.microsoft.com/office/drawing/2014/main" id="{769EBE73-314F-1636-CC2B-6F408E51DEB5}"/>
              </a:ext>
            </a:extLst>
          </p:cNvPr>
          <p:cNvSpPr txBox="1"/>
          <p:nvPr/>
        </p:nvSpPr>
        <p:spPr>
          <a:xfrm>
            <a:off x="8488171" y="5114544"/>
            <a:ext cx="1438275" cy="346710"/>
          </a:xfrm>
          <a:prstGeom prst="rect">
            <a:avLst/>
          </a:prstGeom>
        </p:spPr>
        <p:txBody>
          <a:bodyPr vert="horz" wrap="square" lIns="0" tIns="13335" rIns="0" bIns="0" rtlCol="0">
            <a:spAutoFit/>
          </a:bodyPr>
          <a:lstStyle/>
          <a:p>
            <a:pPr marL="414655">
              <a:lnSpc>
                <a:spcPct val="100000"/>
              </a:lnSpc>
              <a:spcBef>
                <a:spcPts val="105"/>
              </a:spcBef>
            </a:pPr>
            <a:r>
              <a:rPr sz="1050" b="1">
                <a:latin typeface="Arial"/>
                <a:cs typeface="Arial"/>
              </a:rPr>
              <a:t>K.Y.</a:t>
            </a:r>
            <a:r>
              <a:rPr sz="1050" b="1" spc="-30">
                <a:latin typeface="Arial"/>
                <a:cs typeface="Arial"/>
              </a:rPr>
              <a:t> </a:t>
            </a:r>
            <a:r>
              <a:rPr sz="1050" b="1" spc="-10">
                <a:latin typeface="Arial"/>
                <a:cs typeface="Arial"/>
              </a:rPr>
              <a:t>Craft</a:t>
            </a:r>
            <a:endParaRPr sz="1050">
              <a:latin typeface="Arial"/>
              <a:cs typeface="Arial"/>
            </a:endParaRPr>
          </a:p>
          <a:p>
            <a:pPr marL="12700">
              <a:lnSpc>
                <a:spcPct val="100000"/>
              </a:lnSpc>
            </a:pPr>
            <a:r>
              <a:rPr sz="1050">
                <a:latin typeface="Arial"/>
                <a:cs typeface="Arial"/>
              </a:rPr>
              <a:t>Federal</a:t>
            </a:r>
            <a:r>
              <a:rPr sz="1050" spc="-50">
                <a:latin typeface="Arial"/>
                <a:cs typeface="Arial"/>
              </a:rPr>
              <a:t> </a:t>
            </a:r>
            <a:r>
              <a:rPr sz="1050">
                <a:latin typeface="Arial"/>
                <a:cs typeface="Arial"/>
              </a:rPr>
              <a:t>Project</a:t>
            </a:r>
            <a:r>
              <a:rPr sz="1050" spc="-55">
                <a:latin typeface="Arial"/>
                <a:cs typeface="Arial"/>
              </a:rPr>
              <a:t> </a:t>
            </a:r>
            <a:r>
              <a:rPr sz="1050" spc="-10">
                <a:latin typeface="Arial"/>
                <a:cs typeface="Arial"/>
              </a:rPr>
              <a:t>Director</a:t>
            </a:r>
            <a:endParaRPr sz="1050">
              <a:latin typeface="Arial"/>
              <a:cs typeface="Arial"/>
            </a:endParaRPr>
          </a:p>
        </p:txBody>
      </p:sp>
      <p:sp>
        <p:nvSpPr>
          <p:cNvPr id="105" name="object 38">
            <a:extLst>
              <a:ext uri="{FF2B5EF4-FFF2-40B4-BE49-F238E27FC236}">
                <a16:creationId xmlns:a16="http://schemas.microsoft.com/office/drawing/2014/main" id="{F4798515-220E-6DBF-6B72-37164B820D65}"/>
              </a:ext>
            </a:extLst>
          </p:cNvPr>
          <p:cNvSpPr txBox="1"/>
          <p:nvPr/>
        </p:nvSpPr>
        <p:spPr>
          <a:xfrm>
            <a:off x="8616188" y="5594629"/>
            <a:ext cx="1148715" cy="506730"/>
          </a:xfrm>
          <a:prstGeom prst="rect">
            <a:avLst/>
          </a:prstGeom>
        </p:spPr>
        <p:txBody>
          <a:bodyPr vert="horz" wrap="square" lIns="0" tIns="13335" rIns="0" bIns="0" rtlCol="0">
            <a:spAutoFit/>
          </a:bodyPr>
          <a:lstStyle/>
          <a:p>
            <a:pPr marL="12700" marR="5080" indent="33655" algn="ctr">
              <a:lnSpc>
                <a:spcPct val="100000"/>
              </a:lnSpc>
              <a:spcBef>
                <a:spcPts val="105"/>
              </a:spcBef>
            </a:pPr>
            <a:r>
              <a:rPr sz="1050" b="1">
                <a:latin typeface="Arial"/>
                <a:cs typeface="Arial"/>
              </a:rPr>
              <a:t>John</a:t>
            </a:r>
            <a:r>
              <a:rPr sz="1050" b="1" spc="-25">
                <a:latin typeface="Arial"/>
                <a:cs typeface="Arial"/>
              </a:rPr>
              <a:t> </a:t>
            </a:r>
            <a:r>
              <a:rPr sz="1050" b="1" spc="-10">
                <a:latin typeface="Arial"/>
                <a:cs typeface="Arial"/>
              </a:rPr>
              <a:t>Presgraves </a:t>
            </a:r>
            <a:r>
              <a:rPr sz="1050" spc="-10">
                <a:latin typeface="Arial"/>
                <a:cs typeface="Arial"/>
              </a:rPr>
              <a:t>Technical</a:t>
            </a:r>
            <a:r>
              <a:rPr sz="1050" spc="5">
                <a:latin typeface="Arial"/>
                <a:cs typeface="Arial"/>
              </a:rPr>
              <a:t> </a:t>
            </a:r>
            <a:r>
              <a:rPr sz="1050" spc="-10">
                <a:latin typeface="Arial"/>
                <a:cs typeface="Arial"/>
              </a:rPr>
              <a:t>Program Manager</a:t>
            </a:r>
            <a:endParaRPr sz="1050">
              <a:latin typeface="Arial"/>
              <a:cs typeface="Arial"/>
            </a:endParaRPr>
          </a:p>
        </p:txBody>
      </p:sp>
      <p:cxnSp>
        <p:nvCxnSpPr>
          <p:cNvPr id="118" name="Straight Connector 117">
            <a:extLst>
              <a:ext uri="{FF2B5EF4-FFF2-40B4-BE49-F238E27FC236}">
                <a16:creationId xmlns:a16="http://schemas.microsoft.com/office/drawing/2014/main" id="{910CDB41-3FD2-214B-3CD1-B21884914441}"/>
              </a:ext>
            </a:extLst>
          </p:cNvPr>
          <p:cNvCxnSpPr/>
          <p:nvPr/>
        </p:nvCxnSpPr>
        <p:spPr>
          <a:xfrm>
            <a:off x="4142486" y="1615566"/>
            <a:ext cx="559053"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9" name="Straight Connector 118">
            <a:extLst>
              <a:ext uri="{FF2B5EF4-FFF2-40B4-BE49-F238E27FC236}">
                <a16:creationId xmlns:a16="http://schemas.microsoft.com/office/drawing/2014/main" id="{148F7CCC-955C-20D2-E793-0244899F36CC}"/>
              </a:ext>
            </a:extLst>
          </p:cNvPr>
          <p:cNvCxnSpPr/>
          <p:nvPr/>
        </p:nvCxnSpPr>
        <p:spPr>
          <a:xfrm>
            <a:off x="7487919" y="1659507"/>
            <a:ext cx="55905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475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13406"/>
          </a:xfrm>
        </p:spPr>
        <p:txBody>
          <a:bodyPr/>
          <a:lstStyle/>
          <a:p>
            <a:pPr algn="ctr"/>
            <a:r>
              <a:rPr lang="en-US"/>
              <a:t>Jefferson Lab Within the National Laboratory System</a:t>
            </a:r>
          </a:p>
        </p:txBody>
      </p:sp>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13</a:t>
            </a:fld>
            <a:endParaRPr lang="en-US"/>
          </a:p>
        </p:txBody>
      </p:sp>
      <p:pic>
        <p:nvPicPr>
          <p:cNvPr id="6" name="Picture 5">
            <a:extLst>
              <a:ext uri="{FF2B5EF4-FFF2-40B4-BE49-F238E27FC236}">
                <a16:creationId xmlns:a16="http://schemas.microsoft.com/office/drawing/2014/main" id="{75665EF3-E7E0-7318-37F2-A327E82FA7AA}"/>
              </a:ext>
            </a:extLst>
          </p:cNvPr>
          <p:cNvPicPr>
            <a:picLocks noChangeAspect="1"/>
          </p:cNvPicPr>
          <p:nvPr/>
        </p:nvPicPr>
        <p:blipFill rotWithShape="1">
          <a:blip r:embed="rId3"/>
          <a:srcRect l="14918" t="2031" r="17408" b="7898"/>
          <a:stretch/>
        </p:blipFill>
        <p:spPr>
          <a:xfrm>
            <a:off x="1804109" y="1527801"/>
            <a:ext cx="7892858" cy="4648410"/>
          </a:xfrm>
          <a:prstGeom prst="rect">
            <a:avLst/>
          </a:prstGeom>
        </p:spPr>
      </p:pic>
      <p:sp>
        <p:nvSpPr>
          <p:cNvPr id="8" name="TextBox 7">
            <a:extLst>
              <a:ext uri="{FF2B5EF4-FFF2-40B4-BE49-F238E27FC236}">
                <a16:creationId xmlns:a16="http://schemas.microsoft.com/office/drawing/2014/main" id="{85EA80C7-0AED-0490-0699-399A178C7086}"/>
              </a:ext>
            </a:extLst>
          </p:cNvPr>
          <p:cNvSpPr txBox="1"/>
          <p:nvPr/>
        </p:nvSpPr>
        <p:spPr>
          <a:xfrm>
            <a:off x="3671569" y="1189247"/>
            <a:ext cx="4614078" cy="338554"/>
          </a:xfrm>
          <a:prstGeom prst="rect">
            <a:avLst/>
          </a:prstGeom>
          <a:solidFill>
            <a:schemeClr val="accent1">
              <a:lumMod val="40000"/>
              <a:lumOff val="60000"/>
            </a:schemeClr>
          </a:solidFill>
        </p:spPr>
        <p:txBody>
          <a:bodyPr wrap="square" lIns="91440" tIns="45720" rIns="91440" bIns="45720" rtlCol="0" anchor="t">
            <a:spAutoFit/>
          </a:bodyPr>
          <a:lstStyle/>
          <a:p>
            <a:pPr>
              <a:defRPr/>
            </a:pPr>
            <a:r>
              <a:rPr lang="en-US" sz="1600" dirty="0">
                <a:solidFill>
                  <a:srgbClr val="000000"/>
                </a:solidFill>
                <a:latin typeface="Avenir"/>
              </a:rPr>
              <a:t>Evolving from single-program to multi-purpose Lab</a:t>
            </a:r>
            <a:endParaRPr lang="en-US" sz="1600" dirty="0">
              <a:solidFill>
                <a:srgbClr val="797979"/>
              </a:solidFill>
              <a:latin typeface="Avenir"/>
            </a:endParaRPr>
          </a:p>
        </p:txBody>
      </p:sp>
    </p:spTree>
    <p:extLst>
      <p:ext uri="{BB962C8B-B14F-4D97-AF65-F5344CB8AC3E}">
        <p14:creationId xmlns:p14="http://schemas.microsoft.com/office/powerpoint/2010/main" val="1876247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99FFA-833B-A04B-C30B-574EC0008060}"/>
              </a:ext>
            </a:extLst>
          </p:cNvPr>
          <p:cNvSpPr>
            <a:spLocks noGrp="1"/>
          </p:cNvSpPr>
          <p:nvPr>
            <p:ph type="title"/>
          </p:nvPr>
        </p:nvSpPr>
        <p:spPr/>
        <p:txBody>
          <a:bodyPr/>
          <a:lstStyle/>
          <a:p>
            <a:r>
              <a:rPr lang="en-US"/>
              <a:t>Jefferson Lab at a Glance</a:t>
            </a:r>
          </a:p>
        </p:txBody>
      </p:sp>
      <p:sp>
        <p:nvSpPr>
          <p:cNvPr id="3" name="Slide Number Placeholder 2">
            <a:extLst>
              <a:ext uri="{FF2B5EF4-FFF2-40B4-BE49-F238E27FC236}">
                <a16:creationId xmlns:a16="http://schemas.microsoft.com/office/drawing/2014/main" id="{25DE5490-BA5C-8ED1-DB36-2015DF404CEC}"/>
              </a:ext>
            </a:extLst>
          </p:cNvPr>
          <p:cNvSpPr>
            <a:spLocks noGrp="1"/>
          </p:cNvSpPr>
          <p:nvPr>
            <p:ph type="sldNum" sz="quarter" idx="4"/>
          </p:nvPr>
        </p:nvSpPr>
        <p:spPr/>
        <p:txBody>
          <a:bodyPr/>
          <a:lstStyle/>
          <a:p>
            <a:fld id="{835B6AD7-18B8-4C9C-AA70-ABD830A869AC}" type="slidenum">
              <a:rPr lang="en-US" smtClean="0"/>
              <a:pPr/>
              <a:t>14</a:t>
            </a:fld>
            <a:endParaRPr lang="en-US"/>
          </a:p>
        </p:txBody>
      </p:sp>
      <p:pic>
        <p:nvPicPr>
          <p:cNvPr id="4" name="Image 2">
            <a:extLst>
              <a:ext uri="{FF2B5EF4-FFF2-40B4-BE49-F238E27FC236}">
                <a16:creationId xmlns:a16="http://schemas.microsoft.com/office/drawing/2014/main" id="{150C5901-5FD7-9E4C-09AD-AF80C7BC2D9B}"/>
              </a:ext>
            </a:extLst>
          </p:cNvPr>
          <p:cNvPicPr>
            <a:picLocks/>
          </p:cNvPicPr>
          <p:nvPr/>
        </p:nvPicPr>
        <p:blipFill>
          <a:blip r:embed="rId3" cstate="print">
            <a:alphaModFix amt="35000"/>
          </a:blip>
          <a:stretch>
            <a:fillRect/>
          </a:stretch>
        </p:blipFill>
        <p:spPr>
          <a:xfrm>
            <a:off x="0" y="177283"/>
            <a:ext cx="12126669" cy="6028254"/>
          </a:xfrm>
          <a:prstGeom prst="rect">
            <a:avLst/>
          </a:prstGeom>
          <a:ln>
            <a:noFill/>
          </a:ln>
          <a:effectLst>
            <a:softEdge rad="112500"/>
          </a:effectLst>
        </p:spPr>
      </p:pic>
      <p:sp>
        <p:nvSpPr>
          <p:cNvPr id="6" name="TextBox 5">
            <a:extLst>
              <a:ext uri="{FF2B5EF4-FFF2-40B4-BE49-F238E27FC236}">
                <a16:creationId xmlns:a16="http://schemas.microsoft.com/office/drawing/2014/main" id="{21005337-EFC1-8FEE-FE27-42E949034773}"/>
              </a:ext>
            </a:extLst>
          </p:cNvPr>
          <p:cNvSpPr txBox="1"/>
          <p:nvPr/>
        </p:nvSpPr>
        <p:spPr>
          <a:xfrm>
            <a:off x="66675" y="978946"/>
            <a:ext cx="12249150" cy="1384995"/>
          </a:xfrm>
          <a:prstGeom prst="rect">
            <a:avLst/>
          </a:prstGeom>
          <a:noFill/>
        </p:spPr>
        <p:txBody>
          <a:bodyPr wrap="square">
            <a:spAutoFit/>
          </a:bodyPr>
          <a:lstStyle/>
          <a:p>
            <a:pPr algn="l"/>
            <a:r>
              <a:rPr lang="en-US" sz="1400" b="1" i="0" u="sng" dirty="0">
                <a:effectLst/>
                <a:latin typeface="avenir-light"/>
              </a:rPr>
              <a:t>Mission</a:t>
            </a:r>
          </a:p>
          <a:p>
            <a:pPr algn="l"/>
            <a:endParaRPr lang="en-US" sz="1400" b="1" i="0" dirty="0">
              <a:effectLst/>
              <a:latin typeface="avenir-light"/>
            </a:endParaRPr>
          </a:p>
          <a:p>
            <a:pPr algn="l">
              <a:buFont typeface="Arial" panose="020B0604020202020204" pitchFamily="34" charset="0"/>
              <a:buChar char="•"/>
            </a:pPr>
            <a:r>
              <a:rPr lang="en-US" sz="1400" b="1" i="0" dirty="0">
                <a:effectLst/>
                <a:latin typeface="avenir-light"/>
              </a:rPr>
              <a:t>deliver discovery-caliber research by exploring the atomic nucleus and its fundamental constituents, including precise tests of their interactions; </a:t>
            </a:r>
          </a:p>
          <a:p>
            <a:pPr algn="l">
              <a:buFont typeface="Arial" panose="020B0604020202020204" pitchFamily="34" charset="0"/>
              <a:buChar char="•"/>
            </a:pPr>
            <a:r>
              <a:rPr lang="en-US" sz="1400" b="1" i="0" dirty="0">
                <a:effectLst/>
                <a:latin typeface="avenir-light"/>
              </a:rPr>
              <a:t>apply advanced particle accelerator, detector and other technologies to develop new basic research capabilities and to address the challenges of modern society; </a:t>
            </a:r>
          </a:p>
          <a:p>
            <a:pPr algn="l">
              <a:buFont typeface="Arial" panose="020B0604020202020204" pitchFamily="34" charset="0"/>
              <a:buChar char="•"/>
            </a:pPr>
            <a:r>
              <a:rPr lang="en-US" sz="1400" b="1" i="0" dirty="0">
                <a:effectLst/>
                <a:latin typeface="avenir-light"/>
              </a:rPr>
              <a:t>advance knowledge of science and technology through education and public outreach, and; </a:t>
            </a:r>
          </a:p>
          <a:p>
            <a:pPr algn="l">
              <a:buFont typeface="Arial" panose="020B0604020202020204" pitchFamily="34" charset="0"/>
              <a:buChar char="•"/>
            </a:pPr>
            <a:r>
              <a:rPr lang="en-US" sz="1400" b="1" i="0" dirty="0">
                <a:effectLst/>
                <a:latin typeface="avenir-light"/>
              </a:rPr>
              <a:t>provide responsible and effective stewardship of resources.</a:t>
            </a:r>
            <a:endParaRPr lang="en-US" sz="1400" b="1" dirty="0"/>
          </a:p>
        </p:txBody>
      </p:sp>
      <p:graphicFrame>
        <p:nvGraphicFramePr>
          <p:cNvPr id="7" name="Table 6">
            <a:extLst>
              <a:ext uri="{FF2B5EF4-FFF2-40B4-BE49-F238E27FC236}">
                <a16:creationId xmlns:a16="http://schemas.microsoft.com/office/drawing/2014/main" id="{CABA3BA0-73F7-F29B-03B4-15EC116B0771}"/>
              </a:ext>
            </a:extLst>
          </p:cNvPr>
          <p:cNvGraphicFramePr>
            <a:graphicFrameLocks noGrp="1"/>
          </p:cNvGraphicFramePr>
          <p:nvPr>
            <p:extLst>
              <p:ext uri="{D42A27DB-BD31-4B8C-83A1-F6EECF244321}">
                <p14:modId xmlns:p14="http://schemas.microsoft.com/office/powerpoint/2010/main" val="100215690"/>
              </p:ext>
            </p:extLst>
          </p:nvPr>
        </p:nvGraphicFramePr>
        <p:xfrm>
          <a:off x="200024" y="2599449"/>
          <a:ext cx="11525810" cy="1737360"/>
        </p:xfrm>
        <a:graphic>
          <a:graphicData uri="http://schemas.openxmlformats.org/drawingml/2006/table">
            <a:tbl>
              <a:tblPr firstRow="1" bandRow="1">
                <a:tableStyleId>{5C22544A-7EE6-4342-B048-85BDC9FD1C3A}</a:tableStyleId>
              </a:tblPr>
              <a:tblGrid>
                <a:gridCol w="2305162">
                  <a:extLst>
                    <a:ext uri="{9D8B030D-6E8A-4147-A177-3AD203B41FA5}">
                      <a16:colId xmlns:a16="http://schemas.microsoft.com/office/drawing/2014/main" val="3131633157"/>
                    </a:ext>
                  </a:extLst>
                </a:gridCol>
                <a:gridCol w="2305162">
                  <a:extLst>
                    <a:ext uri="{9D8B030D-6E8A-4147-A177-3AD203B41FA5}">
                      <a16:colId xmlns:a16="http://schemas.microsoft.com/office/drawing/2014/main" val="556670693"/>
                    </a:ext>
                  </a:extLst>
                </a:gridCol>
                <a:gridCol w="1970324">
                  <a:extLst>
                    <a:ext uri="{9D8B030D-6E8A-4147-A177-3AD203B41FA5}">
                      <a16:colId xmlns:a16="http://schemas.microsoft.com/office/drawing/2014/main" val="1297788647"/>
                    </a:ext>
                  </a:extLst>
                </a:gridCol>
                <a:gridCol w="2787098">
                  <a:extLst>
                    <a:ext uri="{9D8B030D-6E8A-4147-A177-3AD203B41FA5}">
                      <a16:colId xmlns:a16="http://schemas.microsoft.com/office/drawing/2014/main" val="3497250297"/>
                    </a:ext>
                  </a:extLst>
                </a:gridCol>
                <a:gridCol w="2158064">
                  <a:extLst>
                    <a:ext uri="{9D8B030D-6E8A-4147-A177-3AD203B41FA5}">
                      <a16:colId xmlns:a16="http://schemas.microsoft.com/office/drawing/2014/main" val="2688041803"/>
                    </a:ext>
                  </a:extLst>
                </a:gridCol>
              </a:tblGrid>
              <a:tr h="370840">
                <a:tc>
                  <a:txBody>
                    <a:bodyPr/>
                    <a:lstStyle/>
                    <a:p>
                      <a:r>
                        <a:rPr lang="en-US" sz="1200">
                          <a:solidFill>
                            <a:schemeClr val="tx1"/>
                          </a:solidFill>
                        </a:rPr>
                        <a:t>Single program laboratory in Newport News, Virginia, managed by Jefferson Science Associates, LLC, and overseen by DOE’s Thomas Jefferson Site Office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solidFill>
                            <a:schemeClr val="tx1"/>
                          </a:solidFill>
                        </a:rPr>
                        <a:t>Physical Assets</a:t>
                      </a:r>
                    </a:p>
                    <a:p>
                      <a:r>
                        <a:rPr lang="en-US" sz="1200" b="0">
                          <a:solidFill>
                            <a:schemeClr val="tx1"/>
                          </a:solidFill>
                        </a:rPr>
                        <a:t>179 acres and 71 buildings</a:t>
                      </a:r>
                    </a:p>
                    <a:p>
                      <a:r>
                        <a:rPr lang="en-US" sz="1200" b="0">
                          <a:solidFill>
                            <a:schemeClr val="tx1"/>
                          </a:solidFill>
                        </a:rPr>
                        <a:t>~1M GSF in buildings</a:t>
                      </a:r>
                    </a:p>
                    <a:p>
                      <a:r>
                        <a:rPr lang="en-US" sz="1200" b="0">
                          <a:solidFill>
                            <a:schemeClr val="tx1"/>
                          </a:solidFill>
                        </a:rPr>
                        <a:t>Replacement Plant Value: ~$1.3 B</a:t>
                      </a:r>
                    </a:p>
                    <a:p>
                      <a:endParaRPr lang="en-US" sz="12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solidFill>
                            <a:schemeClr val="tx1"/>
                          </a:solidFill>
                        </a:rPr>
                        <a:t>FY23 Human Capital</a:t>
                      </a:r>
                    </a:p>
                    <a:p>
                      <a:r>
                        <a:rPr lang="en-US" sz="1200" b="0">
                          <a:solidFill>
                            <a:schemeClr val="tx1"/>
                          </a:solidFill>
                        </a:rPr>
                        <a:t>873 FTEs</a:t>
                      </a:r>
                    </a:p>
                    <a:p>
                      <a:r>
                        <a:rPr lang="en-US" sz="1200" b="0">
                          <a:solidFill>
                            <a:schemeClr val="tx1"/>
                          </a:solidFill>
                        </a:rPr>
                        <a:t>1904 scientific facility users</a:t>
                      </a:r>
                    </a:p>
                    <a:p>
                      <a:r>
                        <a:rPr lang="en-US" sz="1200" b="0">
                          <a:solidFill>
                            <a:schemeClr val="tx1"/>
                          </a:solidFill>
                        </a:rPr>
                        <a:t>1770 visiting scientists</a:t>
                      </a:r>
                    </a:p>
                    <a:p>
                      <a:r>
                        <a:rPr lang="en-US" sz="1200" b="0">
                          <a:solidFill>
                            <a:schemeClr val="tx1"/>
                          </a:solidFill>
                        </a:rPr>
                        <a:t>22 joint faculty with 12 universities</a:t>
                      </a:r>
                    </a:p>
                    <a:p>
                      <a:endParaRPr lang="en-US" sz="1200" b="0">
                        <a:solidFill>
                          <a:schemeClr val="tx1"/>
                        </a:solidFill>
                      </a:endParaRPr>
                    </a:p>
                    <a:p>
                      <a:endParaRPr lang="en-US" sz="12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solidFill>
                            <a:schemeClr val="tx1"/>
                          </a:solidFill>
                        </a:rPr>
                        <a:t>FY23 Costs</a:t>
                      </a:r>
                      <a:endParaRPr lang="en-US" sz="1200" b="0" dirty="0">
                        <a:solidFill>
                          <a:schemeClr val="tx1"/>
                        </a:solidFill>
                      </a:endParaRPr>
                    </a:p>
                    <a:p>
                      <a:r>
                        <a:rPr lang="en-US" sz="1200" b="0" dirty="0">
                          <a:solidFill>
                            <a:schemeClr val="tx1"/>
                          </a:solidFill>
                        </a:rPr>
                        <a:t>Lab Operating Costs: $204.8M</a:t>
                      </a:r>
                    </a:p>
                    <a:p>
                      <a:r>
                        <a:rPr lang="en-US" sz="1200" b="0" dirty="0">
                          <a:solidFill>
                            <a:schemeClr val="tx1"/>
                          </a:solidFill>
                        </a:rPr>
                        <a:t>DOE Costs: $202.1M</a:t>
                      </a:r>
                    </a:p>
                    <a:p>
                      <a:r>
                        <a:rPr lang="en-US" sz="1200" b="0" dirty="0">
                          <a:solidFill>
                            <a:schemeClr val="tx1"/>
                          </a:solidFill>
                        </a:rPr>
                        <a:t>SPP (non-DOE/Non-DHS) Costs: $2.7M</a:t>
                      </a:r>
                    </a:p>
                    <a:p>
                      <a:r>
                        <a:rPr lang="en-US" sz="1200" b="0" dirty="0">
                          <a:solidFill>
                            <a:schemeClr val="tx1"/>
                          </a:solidFill>
                        </a:rPr>
                        <a:t>DHS Costs: $0</a:t>
                      </a:r>
                    </a:p>
                    <a:p>
                      <a:r>
                        <a:rPr lang="en-US" sz="1200" b="0" dirty="0">
                          <a:solidFill>
                            <a:schemeClr val="tx1"/>
                          </a:solidFill>
                        </a:rPr>
                        <a:t>SPP as % Total Lab Operating Costs: 1.3 %</a:t>
                      </a:r>
                    </a:p>
                    <a:p>
                      <a:endParaRPr lang="en-US" sz="1200" b="0" dirty="0">
                        <a:solidFill>
                          <a:schemeClr val="tx1"/>
                        </a:solidFill>
                      </a:endParaRPr>
                    </a:p>
                    <a:p>
                      <a:endParaRPr lang="en-US" sz="1200" b="0" dirty="0">
                        <a:solidFill>
                          <a:schemeClr val="tx1"/>
                        </a:solidFill>
                      </a:endParaRPr>
                    </a:p>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3376495"/>
                  </a:ext>
                </a:extLst>
              </a:tr>
            </a:tbl>
          </a:graphicData>
        </a:graphic>
      </p:graphicFrame>
      <p:sp>
        <p:nvSpPr>
          <p:cNvPr id="8" name="TextBox 7">
            <a:extLst>
              <a:ext uri="{FF2B5EF4-FFF2-40B4-BE49-F238E27FC236}">
                <a16:creationId xmlns:a16="http://schemas.microsoft.com/office/drawing/2014/main" id="{4871707B-B27A-719F-DE01-BC38E47511E0}"/>
              </a:ext>
            </a:extLst>
          </p:cNvPr>
          <p:cNvSpPr txBox="1"/>
          <p:nvPr/>
        </p:nvSpPr>
        <p:spPr>
          <a:xfrm>
            <a:off x="709685" y="5274863"/>
            <a:ext cx="10963129" cy="646331"/>
          </a:xfrm>
          <a:prstGeom prst="rect">
            <a:avLst/>
          </a:prstGeom>
          <a:noFill/>
        </p:spPr>
        <p:txBody>
          <a:bodyPr wrap="none" rtlCol="0">
            <a:spAutoFit/>
          </a:bodyPr>
          <a:lstStyle/>
          <a:p>
            <a:r>
              <a:rPr lang="en-US"/>
              <a:t>In general, key mission roles….NP User Facility (CEBAF), SRF and accelerator technology development/deployment, </a:t>
            </a:r>
          </a:p>
          <a:p>
            <a:r>
              <a:rPr lang="en-US"/>
              <a:t>scientific computing, other physics, STEM…</a:t>
            </a:r>
          </a:p>
        </p:txBody>
      </p:sp>
      <p:pic>
        <p:nvPicPr>
          <p:cNvPr id="5" name="Picture 4">
            <a:extLst>
              <a:ext uri="{FF2B5EF4-FFF2-40B4-BE49-F238E27FC236}">
                <a16:creationId xmlns:a16="http://schemas.microsoft.com/office/drawing/2014/main" id="{F9316350-2898-B313-D395-5FD93B3643FA}"/>
              </a:ext>
            </a:extLst>
          </p:cNvPr>
          <p:cNvPicPr>
            <a:picLocks noChangeAspect="1"/>
          </p:cNvPicPr>
          <p:nvPr/>
        </p:nvPicPr>
        <p:blipFill>
          <a:blip r:embed="rId4"/>
          <a:stretch>
            <a:fillRect/>
          </a:stretch>
        </p:blipFill>
        <p:spPr>
          <a:xfrm>
            <a:off x="9553581" y="2351951"/>
            <a:ext cx="2438395" cy="2634880"/>
          </a:xfrm>
          <a:prstGeom prst="rect">
            <a:avLst/>
          </a:prstGeom>
        </p:spPr>
      </p:pic>
    </p:spTree>
    <p:extLst>
      <p:ext uri="{BB962C8B-B14F-4D97-AF65-F5344CB8AC3E}">
        <p14:creationId xmlns:p14="http://schemas.microsoft.com/office/powerpoint/2010/main" val="3936231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13406"/>
          </a:xfrm>
        </p:spPr>
        <p:txBody>
          <a:bodyPr/>
          <a:lstStyle/>
          <a:p>
            <a:pPr algn="ctr"/>
            <a:r>
              <a:rPr lang="en-US"/>
              <a:t>Current Prime Contract</a:t>
            </a:r>
          </a:p>
        </p:txBody>
      </p:sp>
      <p:sp>
        <p:nvSpPr>
          <p:cNvPr id="4" name="TextBox 3"/>
          <p:cNvSpPr txBox="1"/>
          <p:nvPr/>
        </p:nvSpPr>
        <p:spPr>
          <a:xfrm>
            <a:off x="751424" y="1128044"/>
            <a:ext cx="10841355" cy="5355312"/>
          </a:xfrm>
          <a:prstGeom prst="rect">
            <a:avLst/>
          </a:prstGeom>
          <a:noFill/>
        </p:spPr>
        <p:txBody>
          <a:bodyPr wrap="square" lIns="91440" tIns="45720" rIns="91440" bIns="45720" rtlCol="0" anchor="t">
            <a:spAutoFit/>
          </a:bodyPr>
          <a:lstStyle/>
          <a:p>
            <a:pPr algn="l"/>
            <a:endParaRPr lang="en-US" b="0" i="0" u="none" strike="noStrike" baseline="0" dirty="0">
              <a:solidFill>
                <a:srgbClr val="000000"/>
              </a:solidFill>
            </a:endParaRPr>
          </a:p>
          <a:p>
            <a:pPr marR="6060" algn="l"/>
            <a:r>
              <a:rPr lang="en-US" u="sng" dirty="0"/>
              <a:t>Type:</a:t>
            </a:r>
            <a:r>
              <a:rPr lang="en-US" dirty="0"/>
              <a:t>		Cost Reimbursable with performance fee and award term incentive Management and 			Operating (M&amp;O) as a Federally Funded Research and Development Center (FFRDC)</a:t>
            </a:r>
          </a:p>
          <a:p>
            <a:pPr marR="6060" algn="l"/>
            <a:endParaRPr lang="en-US" dirty="0"/>
          </a:p>
          <a:p>
            <a:pPr marR="6060" algn="l"/>
            <a:r>
              <a:rPr lang="en-US" u="sng" dirty="0"/>
              <a:t>Current Operator:</a:t>
            </a:r>
            <a:r>
              <a:rPr lang="en-US" dirty="0"/>
              <a:t>	Jefferson Science Associates, LLC (JSA)</a:t>
            </a:r>
          </a:p>
          <a:p>
            <a:pPr marR="6060" algn="l"/>
            <a:endParaRPr lang="en-US" dirty="0"/>
          </a:p>
          <a:p>
            <a:pPr marR="5715"/>
            <a:r>
              <a:rPr lang="en-US" u="sng" dirty="0"/>
              <a:t>Available Fee:</a:t>
            </a:r>
            <a:r>
              <a:rPr lang="en-US" dirty="0"/>
              <a:t>	$3,345,296</a:t>
            </a:r>
          </a:p>
          <a:p>
            <a:pPr marR="6060" algn="l"/>
            <a:r>
              <a:rPr lang="en-US" dirty="0"/>
              <a:t>		All fee at risk</a:t>
            </a:r>
          </a:p>
          <a:p>
            <a:pPr marR="6060" algn="l"/>
            <a:r>
              <a:rPr lang="en-US" dirty="0"/>
              <a:t>		Evaluated per SC Standard Performance Evaluation Measurement Plan</a:t>
            </a:r>
          </a:p>
          <a:p>
            <a:pPr marR="6060" algn="l"/>
            <a:endParaRPr lang="en-US" dirty="0"/>
          </a:p>
          <a:p>
            <a:pPr marR="6060" algn="l"/>
            <a:r>
              <a:rPr lang="en-US" u="sng" dirty="0"/>
              <a:t>Award Term:</a:t>
            </a:r>
            <a:r>
              <a:rPr lang="en-US" dirty="0"/>
              <a:t>	No longer eligible – award term not awarded 2 times</a:t>
            </a:r>
          </a:p>
          <a:p>
            <a:pPr marR="6060" algn="l"/>
            <a:endParaRPr lang="en-US" dirty="0"/>
          </a:p>
          <a:p>
            <a:pPr marR="6060" algn="l"/>
            <a:r>
              <a:rPr lang="en-US" u="sng" dirty="0"/>
              <a:t>Period of Performance:</a:t>
            </a:r>
            <a:r>
              <a:rPr lang="en-US" dirty="0"/>
              <a:t>	June 1, 2006 to May 31, 2024 – </a:t>
            </a:r>
          </a:p>
          <a:p>
            <a:pPr marR="6060" algn="l"/>
            <a:r>
              <a:rPr lang="en-US" dirty="0"/>
              <a:t>			Secretary authorized a 1 year extension to current contract with JSA</a:t>
            </a:r>
          </a:p>
          <a:p>
            <a:pPr marR="6060" algn="l"/>
            <a:r>
              <a:rPr lang="en-US" dirty="0"/>
              <a:t>			without competition through May 31, 2025, in conjunction with full and open</a:t>
            </a:r>
          </a:p>
          <a:p>
            <a:pPr marR="6060" algn="l"/>
            <a:r>
              <a:rPr lang="en-US" dirty="0"/>
              <a:t>			competition for the Management and Operation of TJNAF.</a:t>
            </a:r>
          </a:p>
          <a:p>
            <a:pPr marR="6060" algn="l"/>
            <a:endParaRPr lang="en-US" u="sng" dirty="0"/>
          </a:p>
          <a:p>
            <a:pPr marR="6060" algn="l"/>
            <a:r>
              <a:rPr lang="en-US" u="sng" dirty="0"/>
              <a:t>Sponsor/Steward:</a:t>
            </a:r>
            <a:r>
              <a:rPr lang="en-US" dirty="0"/>
              <a:t>	Office of Science</a:t>
            </a:r>
          </a:p>
          <a:p>
            <a:pPr marR="6060" algn="l"/>
            <a:endParaRPr lang="en-US" dirty="0"/>
          </a:p>
        </p:txBody>
      </p:sp>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15</a:t>
            </a:fld>
            <a:endParaRPr lang="en-US"/>
          </a:p>
        </p:txBody>
      </p:sp>
    </p:spTree>
    <p:extLst>
      <p:ext uri="{BB962C8B-B14F-4D97-AF65-F5344CB8AC3E}">
        <p14:creationId xmlns:p14="http://schemas.microsoft.com/office/powerpoint/2010/main" val="3233078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2CF3-684B-F2E1-CC3D-701DC7BC11E3}"/>
              </a:ext>
            </a:extLst>
          </p:cNvPr>
          <p:cNvSpPr>
            <a:spLocks noGrp="1"/>
          </p:cNvSpPr>
          <p:nvPr>
            <p:ph type="title"/>
          </p:nvPr>
        </p:nvSpPr>
        <p:spPr/>
        <p:txBody>
          <a:bodyPr/>
          <a:lstStyle/>
          <a:p>
            <a:r>
              <a:rPr lang="en-US"/>
              <a:t>The Jefferson Lab research community</a:t>
            </a:r>
          </a:p>
        </p:txBody>
      </p:sp>
      <p:sp>
        <p:nvSpPr>
          <p:cNvPr id="3" name="Slide Number Placeholder 2">
            <a:extLst>
              <a:ext uri="{FF2B5EF4-FFF2-40B4-BE49-F238E27FC236}">
                <a16:creationId xmlns:a16="http://schemas.microsoft.com/office/drawing/2014/main" id="{4E101C27-1635-C096-1256-95FBBD3CFA2B}"/>
              </a:ext>
            </a:extLst>
          </p:cNvPr>
          <p:cNvSpPr>
            <a:spLocks noGrp="1"/>
          </p:cNvSpPr>
          <p:nvPr>
            <p:ph type="sldNum" sz="quarter" idx="4"/>
          </p:nvPr>
        </p:nvSpPr>
        <p:spPr/>
        <p:txBody>
          <a:bodyPr/>
          <a:lstStyle/>
          <a:p>
            <a:fld id="{835B6AD7-18B8-4C9C-AA70-ABD830A869AC}" type="slidenum">
              <a:rPr lang="en-US" smtClean="0"/>
              <a:pPr/>
              <a:t>16</a:t>
            </a:fld>
            <a:endParaRPr lang="en-US"/>
          </a:p>
        </p:txBody>
      </p:sp>
      <p:sp>
        <p:nvSpPr>
          <p:cNvPr id="4" name="TextBox 3">
            <a:extLst>
              <a:ext uri="{FF2B5EF4-FFF2-40B4-BE49-F238E27FC236}">
                <a16:creationId xmlns:a16="http://schemas.microsoft.com/office/drawing/2014/main" id="{D27BF88D-34AC-A872-22B1-7D60FC873E92}"/>
              </a:ext>
            </a:extLst>
          </p:cNvPr>
          <p:cNvSpPr txBox="1"/>
          <p:nvPr/>
        </p:nvSpPr>
        <p:spPr>
          <a:xfrm>
            <a:off x="800100" y="1676400"/>
            <a:ext cx="4200525" cy="4247317"/>
          </a:xfrm>
          <a:prstGeom prst="rect">
            <a:avLst/>
          </a:prstGeom>
          <a:solidFill>
            <a:schemeClr val="accent6">
              <a:lumMod val="20000"/>
              <a:lumOff val="80000"/>
            </a:schemeClr>
          </a:solidFill>
        </p:spPr>
        <p:txBody>
          <a:bodyPr wrap="square" lIns="91440" tIns="45720" rIns="91440" bIns="45720" rtlCol="0" anchor="t">
            <a:spAutoFit/>
          </a:bodyPr>
          <a:lstStyle/>
          <a:p>
            <a:pPr marL="285750" indent="-285750">
              <a:buFont typeface="Arial" panose="020B0604020202020204" pitchFamily="34" charset="0"/>
              <a:buChar char="•"/>
            </a:pPr>
            <a:r>
              <a:rPr lang="en-US"/>
              <a:t>More than 1900 Users from 324 Institutions in 39 countries</a:t>
            </a:r>
          </a:p>
          <a:p>
            <a:pPr marL="285750" indent="-285750">
              <a:buFont typeface="Arial" panose="020B0604020202020204" pitchFamily="34" charset="0"/>
              <a:buChar char="•"/>
            </a:pPr>
            <a:r>
              <a:rPr lang="en-US"/>
              <a:t>Includes more than 1200 domestic Users</a:t>
            </a:r>
          </a:p>
          <a:p>
            <a:pPr marL="285750" indent="-285750">
              <a:buFont typeface="Arial" panose="020B0604020202020204" pitchFamily="34" charset="0"/>
              <a:buChar char="•"/>
            </a:pPr>
            <a:r>
              <a:rPr lang="en-US"/>
              <a:t>1/3 of US PhDs in Nuclear Physics carried out their research here</a:t>
            </a:r>
          </a:p>
          <a:p>
            <a:pPr marL="285750" indent="-285750">
              <a:buFont typeface="Arial" panose="020B0604020202020204" pitchFamily="34" charset="0"/>
              <a:buChar char="•"/>
            </a:pPr>
            <a:r>
              <a:rPr lang="en-US"/>
              <a:t>35 postdoctoral researchers</a:t>
            </a:r>
          </a:p>
          <a:p>
            <a:pPr marL="285750" indent="-285750">
              <a:buFont typeface="Arial" panose="020B0604020202020204" pitchFamily="34" charset="0"/>
              <a:buChar char="•"/>
            </a:pPr>
            <a:r>
              <a:rPr lang="en-US"/>
              <a:t>20 undergraduate and 56 graduate students</a:t>
            </a:r>
          </a:p>
          <a:p>
            <a:pPr marL="285750" indent="-285750">
              <a:buFont typeface="Arial" panose="020B0604020202020204" pitchFamily="34" charset="0"/>
              <a:buChar char="•"/>
            </a:pPr>
            <a:r>
              <a:rPr lang="en-US"/>
              <a:t>Jefferson Lab scientists collaborate across multiple institutions</a:t>
            </a:r>
          </a:p>
          <a:p>
            <a:pPr marL="285750" indent="-285750">
              <a:buFont typeface="Arial" panose="020B0604020202020204" pitchFamily="34" charset="0"/>
              <a:buChar char="•"/>
            </a:pPr>
            <a:r>
              <a:rPr lang="en-US"/>
              <a:t>STEM – Jefferson Lab K-12 STEM programs reach more than 13,000 students and 1200 teachers annually</a:t>
            </a:r>
          </a:p>
          <a:p>
            <a:pPr marL="285750" indent="-285750">
              <a:buFont typeface="Arial" panose="020B0604020202020204" pitchFamily="34" charset="0"/>
              <a:buChar char="•"/>
            </a:pPr>
            <a:endParaRPr lang="en-US"/>
          </a:p>
        </p:txBody>
      </p:sp>
      <p:pic>
        <p:nvPicPr>
          <p:cNvPr id="5" name="object 4">
            <a:extLst>
              <a:ext uri="{FF2B5EF4-FFF2-40B4-BE49-F238E27FC236}">
                <a16:creationId xmlns:a16="http://schemas.microsoft.com/office/drawing/2014/main" id="{D3CD11BC-0085-3C0B-2CD1-F47C24709A70}"/>
              </a:ext>
            </a:extLst>
          </p:cNvPr>
          <p:cNvPicPr/>
          <p:nvPr/>
        </p:nvPicPr>
        <p:blipFill rotWithShape="1">
          <a:blip r:embed="rId3" cstate="print"/>
          <a:srcRect b="15322"/>
          <a:stretch/>
        </p:blipFill>
        <p:spPr>
          <a:xfrm>
            <a:off x="5105400" y="1676400"/>
            <a:ext cx="6908561" cy="3659819"/>
          </a:xfrm>
          <a:prstGeom prst="rect">
            <a:avLst/>
          </a:prstGeom>
          <a:ln>
            <a:noFill/>
          </a:ln>
          <a:effectLst>
            <a:softEdge rad="112500"/>
          </a:effectLst>
        </p:spPr>
      </p:pic>
    </p:spTree>
    <p:extLst>
      <p:ext uri="{BB962C8B-B14F-4D97-AF65-F5344CB8AC3E}">
        <p14:creationId xmlns:p14="http://schemas.microsoft.com/office/powerpoint/2010/main" val="2546128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5E2A-AB23-D78A-73D1-017B718FB311}"/>
              </a:ext>
            </a:extLst>
          </p:cNvPr>
          <p:cNvSpPr>
            <a:spLocks noGrp="1"/>
          </p:cNvSpPr>
          <p:nvPr>
            <p:ph type="title"/>
          </p:nvPr>
        </p:nvSpPr>
        <p:spPr>
          <a:xfrm>
            <a:off x="437478" y="530338"/>
            <a:ext cx="11317044" cy="801663"/>
          </a:xfrm>
        </p:spPr>
        <p:txBody>
          <a:bodyPr>
            <a:normAutofit fontScale="90000"/>
          </a:bodyPr>
          <a:lstStyle/>
          <a:p>
            <a:r>
              <a:rPr kumimoji="0" lang="en-US" sz="4000" b="1" i="0" u="none" strike="noStrike" kern="1200" cap="none" spc="0" normalizeH="0" baseline="0" noProof="0">
                <a:ln>
                  <a:noFill/>
                </a:ln>
                <a:solidFill>
                  <a:srgbClr val="1F497D">
                    <a:lumMod val="75000"/>
                  </a:srgbClr>
                </a:solidFill>
                <a:effectLst/>
                <a:uLnTx/>
                <a:uFillTx/>
                <a:latin typeface="Calibri"/>
                <a:ea typeface="+mj-ea"/>
                <a:cs typeface="+mj-cs"/>
              </a:rPr>
              <a:t>CEBAF: A National Scientific User Facility</a:t>
            </a:r>
            <a:br>
              <a:rPr kumimoji="0" lang="en-US" sz="4000" b="1" i="0" u="none" strike="noStrike" kern="1200" cap="none" spc="0" normalizeH="0" baseline="0" noProof="0">
                <a:ln>
                  <a:noFill/>
                </a:ln>
                <a:solidFill>
                  <a:srgbClr val="1F497D">
                    <a:lumMod val="75000"/>
                  </a:srgbClr>
                </a:solidFill>
                <a:effectLst/>
                <a:uLnTx/>
                <a:uFillTx/>
                <a:latin typeface="Calibri"/>
                <a:ea typeface="+mj-ea"/>
                <a:cs typeface="+mj-cs"/>
              </a:rPr>
            </a:br>
            <a:r>
              <a:rPr kumimoji="0" lang="en-US" sz="2700" i="0" u="none" strike="noStrike" kern="1200" cap="none" spc="0" normalizeH="0" baseline="0" noProof="0">
                <a:ln>
                  <a:noFill/>
                </a:ln>
                <a:solidFill>
                  <a:srgbClr val="1F497D">
                    <a:lumMod val="75000"/>
                  </a:srgbClr>
                </a:solidFill>
                <a:effectLst/>
                <a:uLnTx/>
                <a:uFillTx/>
                <a:latin typeface="Calibri"/>
                <a:ea typeface="+mj-ea"/>
                <a:cs typeface="+mj-cs"/>
              </a:rPr>
              <a:t>The world’s most advanced high-energy electron microscope</a:t>
            </a:r>
            <a:br>
              <a:rPr kumimoji="0" lang="en-US" sz="4000" i="0" u="none" strike="noStrike" kern="1200" cap="none" spc="0" normalizeH="0" baseline="0" noProof="0">
                <a:ln>
                  <a:noFill/>
                </a:ln>
                <a:solidFill>
                  <a:srgbClr val="1F497D">
                    <a:lumMod val="75000"/>
                  </a:srgbClr>
                </a:solidFill>
                <a:effectLst/>
                <a:uLnTx/>
                <a:uFillTx/>
                <a:latin typeface="Calibri"/>
                <a:ea typeface="+mj-ea"/>
                <a:cs typeface="+mj-cs"/>
              </a:rPr>
            </a:br>
            <a:endParaRPr lang="en-US"/>
          </a:p>
        </p:txBody>
      </p:sp>
      <p:sp>
        <p:nvSpPr>
          <p:cNvPr id="3" name="Slide Number Placeholder 2">
            <a:extLst>
              <a:ext uri="{FF2B5EF4-FFF2-40B4-BE49-F238E27FC236}">
                <a16:creationId xmlns:a16="http://schemas.microsoft.com/office/drawing/2014/main" id="{4717350C-CD15-4412-D993-3406033C2851}"/>
              </a:ext>
            </a:extLst>
          </p:cNvPr>
          <p:cNvSpPr>
            <a:spLocks noGrp="1"/>
          </p:cNvSpPr>
          <p:nvPr>
            <p:ph type="sldNum" sz="quarter" idx="4"/>
          </p:nvPr>
        </p:nvSpPr>
        <p:spPr/>
        <p:txBody>
          <a:bodyPr/>
          <a:lstStyle/>
          <a:p>
            <a:fld id="{835B6AD7-18B8-4C9C-AA70-ABD830A869AC}" type="slidenum">
              <a:rPr lang="en-US" smtClean="0"/>
              <a:pPr/>
              <a:t>17</a:t>
            </a:fld>
            <a:endParaRPr lang="en-US"/>
          </a:p>
        </p:txBody>
      </p:sp>
      <p:pic>
        <p:nvPicPr>
          <p:cNvPr id="4" name="Picture 3">
            <a:extLst>
              <a:ext uri="{FF2B5EF4-FFF2-40B4-BE49-F238E27FC236}">
                <a16:creationId xmlns:a16="http://schemas.microsoft.com/office/drawing/2014/main" id="{48AE3015-FF2F-4239-3909-3AA2E2E6D4EA}"/>
              </a:ext>
            </a:extLst>
          </p:cNvPr>
          <p:cNvPicPr>
            <a:picLocks noChangeAspect="1"/>
          </p:cNvPicPr>
          <p:nvPr/>
        </p:nvPicPr>
        <p:blipFill>
          <a:blip r:embed="rId3"/>
          <a:stretch>
            <a:fillRect/>
          </a:stretch>
        </p:blipFill>
        <p:spPr>
          <a:xfrm>
            <a:off x="400049" y="1406657"/>
            <a:ext cx="10312400" cy="4921005"/>
          </a:xfrm>
          <a:prstGeom prst="rect">
            <a:avLst/>
          </a:prstGeom>
        </p:spPr>
      </p:pic>
    </p:spTree>
    <p:extLst>
      <p:ext uri="{BB962C8B-B14F-4D97-AF65-F5344CB8AC3E}">
        <p14:creationId xmlns:p14="http://schemas.microsoft.com/office/powerpoint/2010/main" val="3668853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D434C1-3349-F2CD-8C42-0B6B63131BD6}"/>
              </a:ext>
            </a:extLst>
          </p:cNvPr>
          <p:cNvSpPr txBox="1"/>
          <p:nvPr/>
        </p:nvSpPr>
        <p:spPr>
          <a:xfrm>
            <a:off x="161925" y="3735879"/>
            <a:ext cx="10429876" cy="2554545"/>
          </a:xfrm>
          <a:prstGeom prst="rect">
            <a:avLst/>
          </a:prstGeom>
          <a:solidFill>
            <a:schemeClr val="accent6">
              <a:lumMod val="20000"/>
              <a:lumOff val="80000"/>
            </a:schemeClr>
          </a:solidFill>
        </p:spPr>
        <p:txBody>
          <a:bodyPr wrap="square" lIns="91440" tIns="45720" rIns="91440" bIns="45720" rtlCol="0" anchor="t">
            <a:spAutoFit/>
          </a:bodyPr>
          <a:lstStyle/>
          <a:p>
            <a:r>
              <a:rPr lang="en-US" sz="1600" b="1" i="1"/>
              <a:t>User Facility:</a:t>
            </a:r>
          </a:p>
          <a:p>
            <a:pPr marL="285750" indent="-285750">
              <a:buFont typeface="Arial" panose="020B0604020202020204" pitchFamily="34" charset="0"/>
              <a:buChar char="•"/>
            </a:pPr>
            <a:r>
              <a:rPr lang="en-US" sz="1600"/>
              <a:t>Accelerator  - 12 GeV electrons</a:t>
            </a:r>
          </a:p>
          <a:p>
            <a:pPr marL="285750" indent="-285750">
              <a:buFont typeface="Arial" panose="020B0604020202020204" pitchFamily="34" charset="0"/>
              <a:buChar char="•"/>
            </a:pPr>
            <a:r>
              <a:rPr lang="en-US" sz="1600"/>
              <a:t>World's most powerful electron microscope</a:t>
            </a:r>
          </a:p>
          <a:p>
            <a:pPr marL="285750" indent="-285750">
              <a:buFont typeface="Arial" panose="020B0604020202020204" pitchFamily="34" charset="0"/>
              <a:buChar char="•"/>
            </a:pPr>
            <a:r>
              <a:rPr lang="en-US" sz="1600"/>
              <a:t>Nearly 2500 magnets of more than 81 different varieties focus and steer electron beam</a:t>
            </a:r>
          </a:p>
          <a:p>
            <a:pPr marL="285750" indent="-285750">
              <a:buFont typeface="Arial" panose="020B0604020202020204" pitchFamily="34" charset="0"/>
              <a:buChar char="•"/>
            </a:pPr>
            <a:r>
              <a:rPr lang="en-US" sz="1600"/>
              <a:t>25 feet below ground, shaped like an oval racetrack ~ 7/8 mile around</a:t>
            </a:r>
          </a:p>
          <a:p>
            <a:pPr marL="285750" indent="-285750">
              <a:buFont typeface="Arial" panose="020B0604020202020204" pitchFamily="34" charset="0"/>
              <a:buChar char="•"/>
            </a:pPr>
            <a:r>
              <a:rPr lang="en-US" sz="1600"/>
              <a:t>Operates at 2 Kelvin, using ~16,500 gallons of liquified helium</a:t>
            </a:r>
          </a:p>
          <a:p>
            <a:pPr marL="285750" indent="-285750">
              <a:buFont typeface="Arial" panose="020B0604020202020204" pitchFamily="34" charset="0"/>
              <a:buChar char="•"/>
            </a:pPr>
            <a:r>
              <a:rPr lang="en-US" sz="1600"/>
              <a:t>Electron beam may be split for simultaneous use in four experimental halls</a:t>
            </a:r>
          </a:p>
          <a:p>
            <a:pPr marL="285750" indent="-285750">
              <a:buFont typeface="Arial" panose="020B0604020202020204" pitchFamily="34" charset="0"/>
              <a:buChar char="•"/>
            </a:pPr>
            <a:r>
              <a:rPr lang="en-US" sz="1600"/>
              <a:t>Giant particle detectors record interactions between incoming beam and quarks, protons, other particles inside target nuclei</a:t>
            </a:r>
          </a:p>
          <a:p>
            <a:pPr marL="285750" indent="-285750">
              <a:buFont typeface="Arial" panose="020B0604020202020204" pitchFamily="34" charset="0"/>
              <a:buChar char="•"/>
            </a:pPr>
            <a:r>
              <a:rPr lang="en-US" sz="1600"/>
              <a:t>Experimental Halls collect 45 Terabytes of data per day</a:t>
            </a:r>
          </a:p>
        </p:txBody>
      </p:sp>
      <p:sp>
        <p:nvSpPr>
          <p:cNvPr id="2" name="Title 1">
            <a:extLst>
              <a:ext uri="{FF2B5EF4-FFF2-40B4-BE49-F238E27FC236}">
                <a16:creationId xmlns:a16="http://schemas.microsoft.com/office/drawing/2014/main" id="{780C6AD4-4E5E-FB65-1677-D57DEC308ACD}"/>
              </a:ext>
            </a:extLst>
          </p:cNvPr>
          <p:cNvSpPr>
            <a:spLocks noGrp="1"/>
          </p:cNvSpPr>
          <p:nvPr>
            <p:ph type="title"/>
          </p:nvPr>
        </p:nvSpPr>
        <p:spPr/>
        <p:txBody>
          <a:bodyPr/>
          <a:lstStyle/>
          <a:p>
            <a:r>
              <a:rPr lang="en-US"/>
              <a:t>CEBAF Overview</a:t>
            </a:r>
          </a:p>
        </p:txBody>
      </p:sp>
      <p:sp>
        <p:nvSpPr>
          <p:cNvPr id="3" name="Slide Number Placeholder 2">
            <a:extLst>
              <a:ext uri="{FF2B5EF4-FFF2-40B4-BE49-F238E27FC236}">
                <a16:creationId xmlns:a16="http://schemas.microsoft.com/office/drawing/2014/main" id="{482A738B-A6DC-F966-AEF2-B2CC7812E805}"/>
              </a:ext>
            </a:extLst>
          </p:cNvPr>
          <p:cNvSpPr>
            <a:spLocks noGrp="1"/>
          </p:cNvSpPr>
          <p:nvPr>
            <p:ph type="sldNum" sz="quarter" idx="4"/>
          </p:nvPr>
        </p:nvSpPr>
        <p:spPr/>
        <p:txBody>
          <a:bodyPr/>
          <a:lstStyle/>
          <a:p>
            <a:fld id="{835B6AD7-18B8-4C9C-AA70-ABD830A869AC}" type="slidenum">
              <a:rPr lang="en-US" smtClean="0"/>
              <a:pPr/>
              <a:t>18</a:t>
            </a:fld>
            <a:endParaRPr lang="en-US"/>
          </a:p>
        </p:txBody>
      </p:sp>
      <p:grpSp>
        <p:nvGrpSpPr>
          <p:cNvPr id="4" name="object 2">
            <a:extLst>
              <a:ext uri="{FF2B5EF4-FFF2-40B4-BE49-F238E27FC236}">
                <a16:creationId xmlns:a16="http://schemas.microsoft.com/office/drawing/2014/main" id="{81DCF932-CBAA-014C-9B6C-BF472FDC774F}"/>
              </a:ext>
            </a:extLst>
          </p:cNvPr>
          <p:cNvGrpSpPr/>
          <p:nvPr/>
        </p:nvGrpSpPr>
        <p:grpSpPr>
          <a:xfrm>
            <a:off x="4562475" y="476249"/>
            <a:ext cx="7067550" cy="4000501"/>
            <a:chOff x="76200" y="838200"/>
            <a:chExt cx="9028430" cy="5577205"/>
          </a:xfrm>
        </p:grpSpPr>
        <p:pic>
          <p:nvPicPr>
            <p:cNvPr id="5" name="object 3">
              <a:extLst>
                <a:ext uri="{FF2B5EF4-FFF2-40B4-BE49-F238E27FC236}">
                  <a16:creationId xmlns:a16="http://schemas.microsoft.com/office/drawing/2014/main" id="{9F5E6FD0-849C-F0EB-B105-D699D1DA188D}"/>
                </a:ext>
              </a:extLst>
            </p:cNvPr>
            <p:cNvPicPr/>
            <p:nvPr/>
          </p:nvPicPr>
          <p:blipFill>
            <a:blip r:embed="rId3" cstate="print"/>
            <a:stretch>
              <a:fillRect/>
            </a:stretch>
          </p:blipFill>
          <p:spPr>
            <a:xfrm>
              <a:off x="76200" y="838200"/>
              <a:ext cx="9027972" cy="5576887"/>
            </a:xfrm>
            <a:prstGeom prst="rect">
              <a:avLst/>
            </a:prstGeom>
          </p:spPr>
        </p:pic>
        <p:pic>
          <p:nvPicPr>
            <p:cNvPr id="6" name="object 4">
              <a:extLst>
                <a:ext uri="{FF2B5EF4-FFF2-40B4-BE49-F238E27FC236}">
                  <a16:creationId xmlns:a16="http://schemas.microsoft.com/office/drawing/2014/main" id="{220399B0-FE5A-A5C0-EF53-BADDEC318F89}"/>
                </a:ext>
              </a:extLst>
            </p:cNvPr>
            <p:cNvPicPr/>
            <p:nvPr/>
          </p:nvPicPr>
          <p:blipFill>
            <a:blip r:embed="rId4" cstate="print"/>
            <a:stretch>
              <a:fillRect/>
            </a:stretch>
          </p:blipFill>
          <p:spPr>
            <a:xfrm>
              <a:off x="7289589" y="2133281"/>
              <a:ext cx="903825" cy="968297"/>
            </a:xfrm>
            <a:prstGeom prst="rect">
              <a:avLst/>
            </a:prstGeom>
          </p:spPr>
        </p:pic>
      </p:grpSp>
    </p:spTree>
    <p:extLst>
      <p:ext uri="{BB962C8B-B14F-4D97-AF65-F5344CB8AC3E}">
        <p14:creationId xmlns:p14="http://schemas.microsoft.com/office/powerpoint/2010/main" val="1620685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70862C-C4F6-D6EC-6A03-ADAA264F5E99}"/>
              </a:ext>
            </a:extLst>
          </p:cNvPr>
          <p:cNvSpPr>
            <a:spLocks noGrp="1"/>
          </p:cNvSpPr>
          <p:nvPr>
            <p:ph type="sldNum" sz="quarter" idx="4"/>
          </p:nvPr>
        </p:nvSpPr>
        <p:spPr/>
        <p:txBody>
          <a:bodyPr/>
          <a:lstStyle/>
          <a:p>
            <a:fld id="{835B6AD7-18B8-4C9C-AA70-ABD830A869AC}" type="slidenum">
              <a:rPr lang="en-US" smtClean="0"/>
              <a:pPr/>
              <a:t>19</a:t>
            </a:fld>
            <a:endParaRPr lang="en-US"/>
          </a:p>
        </p:txBody>
      </p:sp>
      <p:sp>
        <p:nvSpPr>
          <p:cNvPr id="8" name="Title 1">
            <a:extLst>
              <a:ext uri="{FF2B5EF4-FFF2-40B4-BE49-F238E27FC236}">
                <a16:creationId xmlns:a16="http://schemas.microsoft.com/office/drawing/2014/main" id="{4147D0B1-BFB1-5D07-53D8-A9FE0184B9C2}"/>
              </a:ext>
            </a:extLst>
          </p:cNvPr>
          <p:cNvSpPr>
            <a:spLocks noGrp="1"/>
          </p:cNvSpPr>
          <p:nvPr>
            <p:ph type="title"/>
          </p:nvPr>
        </p:nvSpPr>
        <p:spPr>
          <a:xfrm>
            <a:off x="409575" y="177800"/>
            <a:ext cx="11315700" cy="801688"/>
          </a:xfrm>
        </p:spPr>
        <p:txBody>
          <a:bodyPr/>
          <a:lstStyle/>
          <a:p>
            <a:r>
              <a:rPr lang="en-US"/>
              <a:t>Accelerator Operations</a:t>
            </a:r>
          </a:p>
        </p:txBody>
      </p:sp>
      <p:sp>
        <p:nvSpPr>
          <p:cNvPr id="13" name="TextBox 12">
            <a:extLst>
              <a:ext uri="{FF2B5EF4-FFF2-40B4-BE49-F238E27FC236}">
                <a16:creationId xmlns:a16="http://schemas.microsoft.com/office/drawing/2014/main" id="{F5DC6EB5-72FB-C3A3-9C0B-505FDD68EBFD}"/>
              </a:ext>
            </a:extLst>
          </p:cNvPr>
          <p:cNvSpPr txBox="1"/>
          <p:nvPr/>
        </p:nvSpPr>
        <p:spPr>
          <a:xfrm>
            <a:off x="280350" y="2028616"/>
            <a:ext cx="7305674" cy="2800767"/>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sz="1600"/>
              <a:t>Driven by DOE O 420.2D, Safety of Accelerator Facilities</a:t>
            </a:r>
          </a:p>
          <a:p>
            <a:pPr marL="742950" lvl="1" indent="-285750">
              <a:buFont typeface="Arial" panose="020B0604020202020204" pitchFamily="34" charset="0"/>
              <a:buChar char="•"/>
            </a:pPr>
            <a:r>
              <a:rPr lang="en-US" sz="1600"/>
              <a:t>Implementing this new revision now</a:t>
            </a:r>
          </a:p>
          <a:p>
            <a:pPr marL="285750" indent="-285750">
              <a:buFont typeface="Arial" panose="020B0604020202020204" pitchFamily="34" charset="0"/>
              <a:buChar char="•"/>
            </a:pPr>
            <a:r>
              <a:rPr lang="en-US" sz="1600"/>
              <a:t>One Safety Analysis Document (SAD) covering all accelerators, </a:t>
            </a:r>
          </a:p>
          <a:p>
            <a:r>
              <a:rPr lang="en-US" sz="1600"/>
              <a:t>      including CEBAF</a:t>
            </a:r>
          </a:p>
          <a:p>
            <a:pPr marL="742950" lvl="1" indent="-285750">
              <a:buFont typeface="Arial" panose="020B0604020202020204" pitchFamily="34" charset="0"/>
              <a:buChar char="•"/>
            </a:pPr>
            <a:r>
              <a:rPr lang="en-US" sz="1600"/>
              <a:t>Additional accelerators include:</a:t>
            </a:r>
          </a:p>
          <a:p>
            <a:pPr marL="1200150" lvl="2" indent="-285750">
              <a:buFont typeface="Arial" panose="020B0604020202020204" pitchFamily="34" charset="0"/>
              <a:buChar char="•"/>
            </a:pPr>
            <a:r>
              <a:rPr lang="en-US" sz="1600"/>
              <a:t>Low Energy </a:t>
            </a:r>
            <a:r>
              <a:rPr lang="en-US" sz="1600" err="1"/>
              <a:t>Recirculator</a:t>
            </a:r>
            <a:r>
              <a:rPr lang="en-US" sz="1600"/>
              <a:t> Facility</a:t>
            </a:r>
          </a:p>
          <a:p>
            <a:pPr marL="1200150" lvl="2" indent="-285750">
              <a:buFont typeface="Arial" panose="020B0604020202020204" pitchFamily="34" charset="0"/>
              <a:buChar char="•"/>
            </a:pPr>
            <a:r>
              <a:rPr lang="en-US" sz="1600"/>
              <a:t>Upgraded Injector Test Facility</a:t>
            </a:r>
          </a:p>
          <a:p>
            <a:pPr marL="1200150" lvl="2" indent="-285750">
              <a:buFont typeface="Arial" panose="020B0604020202020204" pitchFamily="34" charset="0"/>
              <a:buChar char="•"/>
            </a:pPr>
            <a:r>
              <a:rPr lang="en-US" sz="1600"/>
              <a:t>Gun Test Stand</a:t>
            </a:r>
          </a:p>
          <a:p>
            <a:pPr marL="1200150" lvl="2" indent="-285750">
              <a:buFont typeface="Arial" panose="020B0604020202020204" pitchFamily="34" charset="0"/>
              <a:buChar char="•"/>
            </a:pPr>
            <a:r>
              <a:rPr lang="en-US" sz="1600"/>
              <a:t>Vertical Test Area</a:t>
            </a:r>
          </a:p>
          <a:p>
            <a:pPr marL="1200150" lvl="2" indent="-285750">
              <a:buFont typeface="Arial" panose="020B0604020202020204" pitchFamily="34" charset="0"/>
              <a:buChar char="•"/>
            </a:pPr>
            <a:r>
              <a:rPr lang="en-US" sz="1600"/>
              <a:t>Cryomodule Test Facility</a:t>
            </a:r>
          </a:p>
          <a:p>
            <a:pPr marL="285750" indent="-285750">
              <a:buFont typeface="Arial" panose="020B0604020202020204" pitchFamily="34" charset="0"/>
              <a:buChar char="•"/>
            </a:pPr>
            <a:r>
              <a:rPr lang="en-US" sz="1600"/>
              <a:t>One DOE-approved Accelerator Safety Envelope for all accelerators</a:t>
            </a:r>
          </a:p>
        </p:txBody>
      </p:sp>
      <p:pic>
        <p:nvPicPr>
          <p:cNvPr id="4" name="Picture 3">
            <a:extLst>
              <a:ext uri="{FF2B5EF4-FFF2-40B4-BE49-F238E27FC236}">
                <a16:creationId xmlns:a16="http://schemas.microsoft.com/office/drawing/2014/main" id="{EB4C3A09-17D5-167B-CF3D-80D5C2B85590}"/>
              </a:ext>
            </a:extLst>
          </p:cNvPr>
          <p:cNvPicPr>
            <a:picLocks noChangeAspect="1"/>
          </p:cNvPicPr>
          <p:nvPr/>
        </p:nvPicPr>
        <p:blipFill>
          <a:blip r:embed="rId3"/>
          <a:stretch>
            <a:fillRect/>
          </a:stretch>
        </p:blipFill>
        <p:spPr>
          <a:xfrm>
            <a:off x="7894366" y="786409"/>
            <a:ext cx="3316559" cy="2206787"/>
          </a:xfrm>
          <a:prstGeom prst="rect">
            <a:avLst/>
          </a:prstGeom>
        </p:spPr>
      </p:pic>
      <p:pic>
        <p:nvPicPr>
          <p:cNvPr id="9" name="Picture 8">
            <a:extLst>
              <a:ext uri="{FF2B5EF4-FFF2-40B4-BE49-F238E27FC236}">
                <a16:creationId xmlns:a16="http://schemas.microsoft.com/office/drawing/2014/main" id="{DED44644-AA8F-6780-8C73-6645B7DA284B}"/>
              </a:ext>
            </a:extLst>
          </p:cNvPr>
          <p:cNvPicPr>
            <a:picLocks noChangeAspect="1"/>
          </p:cNvPicPr>
          <p:nvPr/>
        </p:nvPicPr>
        <p:blipFill>
          <a:blip r:embed="rId4"/>
          <a:stretch>
            <a:fillRect/>
          </a:stretch>
        </p:blipFill>
        <p:spPr>
          <a:xfrm>
            <a:off x="7924567" y="3321437"/>
            <a:ext cx="3256156" cy="2062976"/>
          </a:xfrm>
          <a:prstGeom prst="rect">
            <a:avLst/>
          </a:prstGeom>
        </p:spPr>
      </p:pic>
    </p:spTree>
    <p:extLst>
      <p:ext uri="{BB962C8B-B14F-4D97-AF65-F5344CB8AC3E}">
        <p14:creationId xmlns:p14="http://schemas.microsoft.com/office/powerpoint/2010/main" val="145515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13406"/>
          </a:xfrm>
        </p:spPr>
        <p:txBody>
          <a:bodyPr/>
          <a:lstStyle/>
          <a:p>
            <a:pPr algn="ctr"/>
            <a:r>
              <a:rPr lang="en-US"/>
              <a:t>General Information</a:t>
            </a:r>
          </a:p>
        </p:txBody>
      </p:sp>
      <p:sp>
        <p:nvSpPr>
          <p:cNvPr id="4" name="TextBox 3"/>
          <p:cNvSpPr txBox="1"/>
          <p:nvPr/>
        </p:nvSpPr>
        <p:spPr>
          <a:xfrm>
            <a:off x="675322" y="1151453"/>
            <a:ext cx="10841355" cy="5016758"/>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US" sz="2000" dirty="0"/>
              <a:t>Building and Site Safety Awareness</a:t>
            </a:r>
          </a:p>
          <a:p>
            <a:pPr marL="342900" indent="-342900">
              <a:spcAft>
                <a:spcPts val="1200"/>
              </a:spcAft>
              <a:buFont typeface="Arial" panose="020B0604020202020204" pitchFamily="34" charset="0"/>
              <a:buChar char="•"/>
            </a:pPr>
            <a:r>
              <a:rPr lang="en-US" sz="2000" dirty="0"/>
              <a:t>Protocol for the Day</a:t>
            </a:r>
          </a:p>
          <a:p>
            <a:pPr marL="800100" lvl="1" indent="-342900">
              <a:spcAft>
                <a:spcPts val="1200"/>
              </a:spcAft>
              <a:buFont typeface="Courier New" panose="02070309020205020404" pitchFamily="49" charset="0"/>
              <a:buChar char="o"/>
            </a:pPr>
            <a:r>
              <a:rPr lang="en-US" sz="2000" dirty="0"/>
              <a:t>All slides will be posted online</a:t>
            </a:r>
          </a:p>
          <a:p>
            <a:pPr marL="1257300" lvl="2" indent="-342900">
              <a:spcAft>
                <a:spcPts val="1200"/>
              </a:spcAft>
              <a:buFont typeface="Courier New" panose="02070309020205020404" pitchFamily="49" charset="0"/>
              <a:buChar char="o"/>
            </a:pPr>
            <a:r>
              <a:rPr lang="en-US" sz="2000" dirty="0">
                <a:hlinkClick r:id="rId3"/>
              </a:rPr>
              <a:t>https://science.osti.gov/Acquisition-Management/M-and-O-Competitions/TJNAF</a:t>
            </a:r>
            <a:endParaRPr lang="en-US" sz="2000" dirty="0"/>
          </a:p>
          <a:p>
            <a:pPr marL="800100" lvl="1" indent="-342900">
              <a:spcAft>
                <a:spcPts val="1200"/>
              </a:spcAft>
              <a:buFont typeface="Courier New" panose="02070309020205020404" pitchFamily="49" charset="0"/>
              <a:buChar char="o"/>
            </a:pPr>
            <a:r>
              <a:rPr lang="en-US" sz="2000" dirty="0"/>
              <a:t>This session is intended to provide additional background</a:t>
            </a:r>
          </a:p>
          <a:p>
            <a:pPr marL="800100" lvl="1" indent="-342900">
              <a:spcAft>
                <a:spcPts val="1200"/>
              </a:spcAft>
              <a:buFont typeface="Courier New" panose="02070309020205020404" pitchFamily="49" charset="0"/>
              <a:buChar char="o"/>
            </a:pPr>
            <a:r>
              <a:rPr lang="en-US" sz="2000" dirty="0"/>
              <a:t>Informational purposes only</a:t>
            </a:r>
          </a:p>
          <a:p>
            <a:pPr marL="1257300" lvl="2" indent="-342900">
              <a:spcAft>
                <a:spcPts val="1200"/>
              </a:spcAft>
              <a:buFont typeface="Arial" panose="020B0604020202020204" pitchFamily="34" charset="0"/>
              <a:buChar char="•"/>
            </a:pPr>
            <a:r>
              <a:rPr lang="en-US" sz="2000" dirty="0"/>
              <a:t>Not intended to supersede anything in the SOW or RFP or Q&amp;As</a:t>
            </a:r>
          </a:p>
          <a:p>
            <a:pPr marL="800100" lvl="1" indent="-342900">
              <a:spcAft>
                <a:spcPts val="1200"/>
              </a:spcAft>
              <a:buFont typeface="Courier New" panose="02070309020205020404" pitchFamily="49" charset="0"/>
              <a:buChar char="o"/>
            </a:pPr>
            <a:r>
              <a:rPr lang="en-US" sz="2000" dirty="0"/>
              <a:t>Breaks are planned if on schedule</a:t>
            </a:r>
          </a:p>
          <a:p>
            <a:pPr marL="800100" lvl="1" indent="-342900">
              <a:spcAft>
                <a:spcPts val="1200"/>
              </a:spcAft>
              <a:buFont typeface="Courier New" panose="02070309020205020404" pitchFamily="49" charset="0"/>
              <a:buChar char="o"/>
            </a:pPr>
            <a:r>
              <a:rPr lang="en-US" sz="2000" dirty="0"/>
              <a:t>In general, no live Q&amp;A in these sessions</a:t>
            </a:r>
          </a:p>
          <a:p>
            <a:pPr marL="800100" lvl="1" indent="-342900">
              <a:spcAft>
                <a:spcPts val="1200"/>
              </a:spcAft>
              <a:buFont typeface="Courier New" panose="02070309020205020404" pitchFamily="49" charset="0"/>
              <a:buChar char="o"/>
            </a:pPr>
            <a:r>
              <a:rPr lang="en-US" sz="2000" dirty="0"/>
              <a:t>Interchangeable terms: Thomas Jefferson National Accelerator Facility, TJNAF, Jefferson Lab</a:t>
            </a:r>
          </a:p>
          <a:p>
            <a:pPr marL="800100" lvl="1" indent="-342900">
              <a:spcAft>
                <a:spcPts val="1200"/>
              </a:spcAft>
              <a:buFont typeface="Courier New" panose="02070309020205020404" pitchFamily="49" charset="0"/>
              <a:buChar char="o"/>
            </a:pPr>
            <a:r>
              <a:rPr lang="en-US" sz="2000" dirty="0"/>
              <a:t>Please leave the site promptly upon completion of the tour (no other onsite business)</a:t>
            </a:r>
          </a:p>
        </p:txBody>
      </p:sp>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2</a:t>
            </a:fld>
            <a:endParaRPr lang="en-US"/>
          </a:p>
        </p:txBody>
      </p:sp>
    </p:spTree>
    <p:extLst>
      <p:ext uri="{BB962C8B-B14F-4D97-AF65-F5344CB8AC3E}">
        <p14:creationId xmlns:p14="http://schemas.microsoft.com/office/powerpoint/2010/main" val="3475504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1CA8-249A-97B5-A8E1-5A56CAF23510}"/>
              </a:ext>
            </a:extLst>
          </p:cNvPr>
          <p:cNvSpPr>
            <a:spLocks noGrp="1"/>
          </p:cNvSpPr>
          <p:nvPr>
            <p:ph type="title"/>
          </p:nvPr>
        </p:nvSpPr>
        <p:spPr/>
        <p:txBody>
          <a:bodyPr/>
          <a:lstStyle/>
          <a:p>
            <a:r>
              <a:rPr lang="en-US"/>
              <a:t>Noted Features of TJNAF</a:t>
            </a:r>
          </a:p>
        </p:txBody>
      </p:sp>
      <p:sp>
        <p:nvSpPr>
          <p:cNvPr id="3" name="Slide Number Placeholder 2">
            <a:extLst>
              <a:ext uri="{FF2B5EF4-FFF2-40B4-BE49-F238E27FC236}">
                <a16:creationId xmlns:a16="http://schemas.microsoft.com/office/drawing/2014/main" id="{C7C66996-1E99-28BC-85D2-6AD4E513271D}"/>
              </a:ext>
            </a:extLst>
          </p:cNvPr>
          <p:cNvSpPr>
            <a:spLocks noGrp="1"/>
          </p:cNvSpPr>
          <p:nvPr>
            <p:ph type="sldNum" sz="quarter" idx="4"/>
          </p:nvPr>
        </p:nvSpPr>
        <p:spPr/>
        <p:txBody>
          <a:bodyPr/>
          <a:lstStyle/>
          <a:p>
            <a:fld id="{835B6AD7-18B8-4C9C-AA70-ABD830A869AC}" type="slidenum">
              <a:rPr lang="en-US" smtClean="0"/>
              <a:pPr/>
              <a:t>20</a:t>
            </a:fld>
            <a:endParaRPr lang="en-US"/>
          </a:p>
        </p:txBody>
      </p:sp>
      <p:sp>
        <p:nvSpPr>
          <p:cNvPr id="6" name="TextBox 5">
            <a:extLst>
              <a:ext uri="{FF2B5EF4-FFF2-40B4-BE49-F238E27FC236}">
                <a16:creationId xmlns:a16="http://schemas.microsoft.com/office/drawing/2014/main" id="{EF870212-A43D-A2EF-9CFC-986D5F375015}"/>
              </a:ext>
            </a:extLst>
          </p:cNvPr>
          <p:cNvSpPr txBox="1"/>
          <p:nvPr/>
        </p:nvSpPr>
        <p:spPr>
          <a:xfrm>
            <a:off x="1285874" y="1695450"/>
            <a:ext cx="9282665" cy="3693319"/>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dirty="0"/>
              <a:t>CEBAF, the world’s most powerful electron microscope, funded by Office of Nuclear Physics</a:t>
            </a:r>
          </a:p>
          <a:p>
            <a:pPr marL="285750" indent="-285750">
              <a:buFont typeface="Arial" panose="020B0604020202020204" pitchFamily="34" charset="0"/>
              <a:buChar char="•"/>
            </a:pPr>
            <a:r>
              <a:rPr lang="en-US" dirty="0"/>
              <a:t>Jefferson Laboratory selected by the Office of Advanced Scientific Computing Research to lead the High Performance Data Facility Hub, a $300-$500M effort, in partnership with Lawrence Berkeley National Laboratory</a:t>
            </a:r>
          </a:p>
          <a:p>
            <a:pPr marL="285750" indent="-285750">
              <a:buFont typeface="Arial" panose="020B0604020202020204" pitchFamily="34" charset="0"/>
              <a:buChar char="•"/>
            </a:pPr>
            <a:r>
              <a:rPr lang="en-US" dirty="0"/>
              <a:t>Solid support from and partnership with stakeholders (local, regional, state)</a:t>
            </a:r>
          </a:p>
          <a:p>
            <a:pPr marL="742950" lvl="1" indent="-285750">
              <a:buFont typeface="Arial" panose="020B0604020202020204" pitchFamily="34" charset="0"/>
              <a:buChar char="•"/>
            </a:pPr>
            <a:r>
              <a:rPr lang="en-US" dirty="0"/>
              <a:t>Applied Research Center recently gifted to the DOE by City of Newport News</a:t>
            </a:r>
          </a:p>
          <a:p>
            <a:pPr marL="742950" lvl="1" indent="-285750">
              <a:buFont typeface="Arial" panose="020B0604020202020204" pitchFamily="34" charset="0"/>
              <a:buChar char="•"/>
            </a:pPr>
            <a:r>
              <a:rPr lang="en-US" dirty="0"/>
              <a:t>Commonwealth of Virginia supporting with over $45M to build the Jefferson Laboratory Data Center (JLDC) which will house the High Performance Data Facility (HPDF)</a:t>
            </a:r>
          </a:p>
          <a:p>
            <a:pPr marL="285750" indent="-285750">
              <a:buFont typeface="Arial" panose="020B0604020202020204" pitchFamily="34" charset="0"/>
              <a:buChar char="•"/>
            </a:pPr>
            <a:r>
              <a:rPr lang="en-US" dirty="0"/>
              <a:t>Partner lab on the Electron-Ion Collider being built at Brookhaven National Laboratory with $500M of scope at Jefferson Lab</a:t>
            </a:r>
          </a:p>
          <a:p>
            <a:pPr marL="285750" indent="-285750">
              <a:buFont typeface="Arial" panose="020B0604020202020204" pitchFamily="34" charset="0"/>
              <a:buChar char="•"/>
            </a:pPr>
            <a:r>
              <a:rPr lang="en-US" dirty="0"/>
              <a:t>Future renovation of Applied Research Center (ARC) and CEBAF Center </a:t>
            </a:r>
          </a:p>
          <a:p>
            <a:pPr marL="285750" indent="-285750">
              <a:buFont typeface="Arial" panose="020B0604020202020204" pitchFamily="34" charset="0"/>
              <a:buChar char="•"/>
            </a:pPr>
            <a:r>
              <a:rPr lang="en-US" dirty="0"/>
              <a:t>Moving toward becoming a multi program laboratory  </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584958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EF92-952B-7363-3E0F-DABCD2A15E39}"/>
              </a:ext>
            </a:extLst>
          </p:cNvPr>
          <p:cNvSpPr>
            <a:spLocks noGrp="1"/>
          </p:cNvSpPr>
          <p:nvPr>
            <p:ph type="title"/>
          </p:nvPr>
        </p:nvSpPr>
        <p:spPr/>
        <p:txBody>
          <a:bodyPr/>
          <a:lstStyle/>
          <a:p>
            <a:r>
              <a:rPr lang="en-US" dirty="0"/>
              <a:t>High Performance Data Facility (HPDF)</a:t>
            </a:r>
          </a:p>
        </p:txBody>
      </p:sp>
      <p:sp>
        <p:nvSpPr>
          <p:cNvPr id="3" name="Slide Number Placeholder 2">
            <a:extLst>
              <a:ext uri="{FF2B5EF4-FFF2-40B4-BE49-F238E27FC236}">
                <a16:creationId xmlns:a16="http://schemas.microsoft.com/office/drawing/2014/main" id="{770C6CFA-3A4B-2068-F1D0-5A9BFA215C8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5B6AD7-18B8-4C9C-AA70-ABD830A869AC}" type="slidenum">
              <a:rPr kumimoji="0" lang="en-US" sz="1400" b="0" i="0" u="none" strike="noStrike" kern="1200" cap="none" spc="0" normalizeH="0" baseline="0" noProof="0" smtClean="0">
                <a:ln>
                  <a:noFill/>
                </a:ln>
                <a:solidFill>
                  <a:prstClr val="white"/>
                </a:solidFill>
                <a:effectLst/>
                <a:uLnTx/>
                <a:uFillTx/>
                <a:latin typeface="AvenirNext LT Pro Regular" panose="020B05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a:ln>
                <a:noFill/>
              </a:ln>
              <a:solidFill>
                <a:prstClr val="white"/>
              </a:solidFill>
              <a:effectLst/>
              <a:uLnTx/>
              <a:uFillTx/>
              <a:latin typeface="AvenirNext LT Pro Regular" panose="020B0504020202020204" pitchFamily="34" charset="0"/>
              <a:ea typeface="+mn-ea"/>
              <a:cs typeface="+mn-cs"/>
            </a:endParaRPr>
          </a:p>
        </p:txBody>
      </p:sp>
      <p:sp>
        <p:nvSpPr>
          <p:cNvPr id="4" name="Title 4">
            <a:extLst>
              <a:ext uri="{FF2B5EF4-FFF2-40B4-BE49-F238E27FC236}">
                <a16:creationId xmlns:a16="http://schemas.microsoft.com/office/drawing/2014/main" id="{08349011-A034-06C0-A0B1-737CD1AC8720}"/>
              </a:ext>
            </a:extLst>
          </p:cNvPr>
          <p:cNvSpPr txBox="1">
            <a:spLocks/>
          </p:cNvSpPr>
          <p:nvPr/>
        </p:nvSpPr>
        <p:spPr>
          <a:xfrm>
            <a:off x="408791" y="897509"/>
            <a:ext cx="11391487" cy="492443"/>
          </a:xfrm>
          <a:prstGeom prst="rect">
            <a:avLst/>
          </a:prstGeom>
          <a:solidFill>
            <a:schemeClr val="accent6">
              <a:lumMod val="20000"/>
              <a:lumOff val="80000"/>
            </a:schemeClr>
          </a:solidFill>
        </p:spPr>
        <p:txBody>
          <a:bodyPr wrap="square" lIns="0" tIns="0" rIns="0" bIns="0">
            <a:spAutoFit/>
          </a:bodyPr>
          <a:lstStyle>
            <a:lvl1pPr>
              <a:defRPr sz="3200" b="1" i="0">
                <a:solidFill>
                  <a:srgbClr val="17375E"/>
                </a:solidFill>
                <a:latin typeface="Calibri"/>
                <a:ea typeface="+mj-ea"/>
                <a:cs typeface="Calibri"/>
              </a:defRPr>
            </a:lvl1pPr>
          </a:lstStyle>
          <a:p>
            <a:pPr marL="230188" marR="0" lvl="1" algn="l" defTabSz="914400" rtl="0" eaLnBrk="1" fontAlgn="auto" latinLnBrk="0" hangingPunct="1">
              <a:lnSpc>
                <a:spcPct val="100000"/>
              </a:lnSpc>
              <a:spcBef>
                <a:spcPts val="600"/>
              </a:spcBef>
              <a:spcAft>
                <a:spcPts val="600"/>
              </a:spcAft>
              <a:buClrTx/>
              <a:buSzTx/>
              <a:buFontTx/>
              <a:buNone/>
              <a:tabLst/>
              <a:defRPr/>
            </a:pPr>
            <a:r>
              <a:rPr kumimoji="0" lang="en-US" sz="1600" i="1" strike="noStrike" kern="1200" cap="none" spc="0" normalizeH="0" baseline="0" noProof="0" dirty="0">
                <a:ln>
                  <a:noFill/>
                </a:ln>
                <a:solidFill>
                  <a:prstClr val="black"/>
                </a:solidFill>
                <a:effectLst/>
                <a:uLnTx/>
                <a:uFillTx/>
                <a:ea typeface="+mn-ea"/>
                <a:cs typeface="+mn-cs"/>
              </a:rPr>
              <a:t>HPDF is a project under SC’s Advanced Scientific Computing Research (ASCR) program.  </a:t>
            </a:r>
            <a:r>
              <a:rPr kumimoji="0" lang="en-US" sz="1600" b="0" i="1" strike="noStrike" kern="1200" cap="none" spc="0" normalizeH="0" baseline="0" noProof="0" dirty="0">
                <a:ln>
                  <a:noFill/>
                </a:ln>
                <a:solidFill>
                  <a:prstClr val="black"/>
                </a:solidFill>
                <a:effectLst/>
                <a:uLnTx/>
                <a:uFillTx/>
                <a:ea typeface="+mn-ea"/>
                <a:cs typeface="+mn-cs"/>
              </a:rPr>
              <a:t>HPDF’s mission </a:t>
            </a:r>
            <a:r>
              <a:rPr kumimoji="0" lang="en-US" sz="1600" b="0" i="1" u="none" strike="noStrike" kern="1200" cap="none" spc="0" normalizeH="0" baseline="0" noProof="0" dirty="0">
                <a:ln>
                  <a:noFill/>
                </a:ln>
                <a:solidFill>
                  <a:prstClr val="black"/>
                </a:solidFill>
                <a:effectLst/>
                <a:uLnTx/>
                <a:uFillTx/>
                <a:ea typeface="+mn-ea"/>
                <a:cs typeface="+mn-cs"/>
              </a:rPr>
              <a:t>will be to enable and accelerate scientific discovery by delivering state-of-the-art data management infrastructure, capabilities, and tools. </a:t>
            </a:r>
          </a:p>
        </p:txBody>
      </p:sp>
      <p:sp>
        <p:nvSpPr>
          <p:cNvPr id="6" name="TextBox 5">
            <a:extLst>
              <a:ext uri="{FF2B5EF4-FFF2-40B4-BE49-F238E27FC236}">
                <a16:creationId xmlns:a16="http://schemas.microsoft.com/office/drawing/2014/main" id="{6F3B2B0F-8A02-D084-5834-15EAEC4B1C40}"/>
              </a:ext>
            </a:extLst>
          </p:cNvPr>
          <p:cNvSpPr txBox="1"/>
          <p:nvPr/>
        </p:nvSpPr>
        <p:spPr>
          <a:xfrm>
            <a:off x="408791" y="1567513"/>
            <a:ext cx="6082562" cy="3785652"/>
          </a:xfrm>
          <a:prstGeom prst="rect">
            <a:avLst/>
          </a:prstGeom>
          <a:solidFill>
            <a:schemeClr val="accent2">
              <a:lumMod val="20000"/>
              <a:lumOff val="80000"/>
            </a:schemeClr>
          </a:solidFill>
        </p:spPr>
        <p:txBody>
          <a:bodyPr wrap="square">
            <a:spAutoFit/>
          </a:bodyPr>
          <a:lstStyle/>
          <a:p>
            <a:pPr marL="173038" marR="0" lvl="0" indent="-169863">
              <a:spcBef>
                <a:spcPts val="0"/>
              </a:spcBef>
              <a:spcAft>
                <a:spcPts val="0"/>
              </a:spcAft>
              <a:buFont typeface="Arial" panose="020B0604020202020204" pitchFamily="34" charset="0"/>
              <a:buChar char="•"/>
              <a:tabLst>
                <a:tab pos="457200" algn="l"/>
              </a:tabLst>
            </a:pPr>
            <a:r>
              <a:rPr lang="en-US" sz="1600" b="1" dirty="0">
                <a:solidFill>
                  <a:srgbClr val="000000"/>
                </a:solidFill>
                <a:ea typeface="Times New Roman" panose="02020603050405020304" pitchFamily="18" charset="0"/>
                <a:cs typeface="Times New Roman" panose="02020603050405020304" pitchFamily="18" charset="0"/>
              </a:rPr>
              <a:t>JLab is the lead for the HPDF project in partnership with LBNL.</a:t>
            </a:r>
          </a:p>
          <a:p>
            <a:pPr marL="173038" marR="0" lvl="0" indent="-169863">
              <a:spcBef>
                <a:spcPts val="0"/>
              </a:spcBef>
              <a:spcAft>
                <a:spcPts val="0"/>
              </a:spcAft>
              <a:buFont typeface="Arial" panose="020B0604020202020204" pitchFamily="34" charset="0"/>
              <a:buChar char="•"/>
              <a:tabLst>
                <a:tab pos="457200" algn="l"/>
              </a:tabLst>
            </a:pPr>
            <a:r>
              <a:rPr lang="en-US" sz="1600" b="1" dirty="0">
                <a:solidFill>
                  <a:srgbClr val="000000"/>
                </a:solidFill>
                <a:ea typeface="Times New Roman" panose="02020603050405020304" pitchFamily="18" charset="0"/>
                <a:cs typeface="Times New Roman" panose="02020603050405020304" pitchFamily="18" charset="0"/>
              </a:rPr>
              <a:t>The project (TPC at CD-0 is $300M to $500M) will build a new </a:t>
            </a:r>
            <a:r>
              <a:rPr lang="en-US" sz="1600" b="1" kern="1200" dirty="0">
                <a:solidFill>
                  <a:srgbClr val="000000"/>
                </a:solidFill>
                <a:effectLst/>
                <a:ea typeface="Times New Roman" panose="02020603050405020304" pitchFamily="18" charset="0"/>
                <a:cs typeface="Times New Roman" panose="02020603050405020304" pitchFamily="18" charset="0"/>
              </a:rPr>
              <a:t>scientific user facility </a:t>
            </a:r>
            <a:r>
              <a:rPr lang="en-US" sz="1600" kern="1200" dirty="0">
                <a:solidFill>
                  <a:srgbClr val="000000"/>
                </a:solidFill>
                <a:effectLst/>
                <a:ea typeface="Times New Roman" panose="02020603050405020304" pitchFamily="18" charset="0"/>
                <a:cs typeface="Times New Roman" panose="02020603050405020304" pitchFamily="18" charset="0"/>
              </a:rPr>
              <a:t>specializing in advanced infrastructure for data-intensive science</a:t>
            </a:r>
            <a:r>
              <a:rPr lang="en-US" sz="1600" dirty="0">
                <a:solidFill>
                  <a:srgbClr val="000000"/>
                </a:solidFill>
                <a:ea typeface="Times New Roman" panose="02020603050405020304" pitchFamily="18" charset="0"/>
                <a:cs typeface="Times New Roman" panose="02020603050405020304" pitchFamily="18" charset="0"/>
              </a:rPr>
              <a:t>, serving SC, DOE, and the nation.  </a:t>
            </a:r>
          </a:p>
          <a:p>
            <a:pPr marL="173038" marR="0" lvl="0" indent="-169863">
              <a:spcBef>
                <a:spcPts val="0"/>
              </a:spcBef>
              <a:spcAft>
                <a:spcPts val="0"/>
              </a:spcAft>
              <a:buFont typeface="Arial" panose="020B0604020202020204" pitchFamily="34" charset="0"/>
              <a:buChar char="•"/>
              <a:tabLst>
                <a:tab pos="457200" algn="l"/>
              </a:tabLst>
            </a:pPr>
            <a:r>
              <a:rPr lang="en-US" sz="1600" b="1" dirty="0">
                <a:solidFill>
                  <a:srgbClr val="000000"/>
                </a:solidFill>
                <a:ea typeface="Times New Roman" panose="02020603050405020304" pitchFamily="18" charset="0"/>
                <a:cs typeface="Times New Roman" panose="02020603050405020304" pitchFamily="18" charset="0"/>
              </a:rPr>
              <a:t>HPDF will be an essential element of the ASCR User Facilities ecosystem with ESnet, NERSC, and the Argonne and Oak Ridge LCFs.</a:t>
            </a:r>
            <a:endParaRPr lang="en-US" sz="1600" b="1" dirty="0">
              <a:effectLst/>
              <a:ea typeface="Times New Roman" panose="02020603050405020304" pitchFamily="18" charset="0"/>
              <a:cs typeface="Times New Roman" panose="02020603050405020304" pitchFamily="18" charset="0"/>
            </a:endParaRPr>
          </a:p>
          <a:p>
            <a:pPr marL="173038" marR="0" lvl="0" indent="-169863">
              <a:spcBef>
                <a:spcPts val="0"/>
              </a:spcBef>
              <a:spcAft>
                <a:spcPts val="0"/>
              </a:spcAft>
              <a:buFont typeface="Arial" panose="020B0604020202020204" pitchFamily="34" charset="0"/>
              <a:buChar char="•"/>
              <a:tabLst>
                <a:tab pos="457200" algn="l"/>
              </a:tabLst>
            </a:pPr>
            <a:r>
              <a:rPr lang="en-US" sz="1600" dirty="0">
                <a:solidFill>
                  <a:srgbClr val="000000"/>
                </a:solidFill>
                <a:ea typeface="Calibri" panose="020F0502020204030204" pitchFamily="34" charset="0"/>
              </a:rPr>
              <a:t>HPDF will </a:t>
            </a:r>
            <a:r>
              <a:rPr lang="en-US" sz="1600" dirty="0">
                <a:solidFill>
                  <a:srgbClr val="000000"/>
                </a:solidFill>
                <a:effectLst/>
                <a:ea typeface="Calibri" panose="020F0502020204030204" pitchFamily="34" charset="0"/>
              </a:rPr>
              <a:t>advance DOE’s Integrated Research Infrastructure (IRI) program to seamlessly meld DOE’s unique data, user facilities, and advanced computing resources to accelerate the pace of discovery. </a:t>
            </a:r>
          </a:p>
          <a:p>
            <a:pPr marL="173038" marR="0" lvl="0" indent="-169863">
              <a:spcBef>
                <a:spcPts val="0"/>
              </a:spcBef>
              <a:spcAft>
                <a:spcPts val="0"/>
              </a:spcAft>
              <a:buFont typeface="Arial" panose="020B0604020202020204" pitchFamily="34" charset="0"/>
              <a:buChar char="•"/>
              <a:tabLst>
                <a:tab pos="457200" algn="l"/>
              </a:tabLst>
            </a:pPr>
            <a:r>
              <a:rPr lang="en-US" sz="1600" kern="1200" dirty="0">
                <a:solidFill>
                  <a:srgbClr val="000000"/>
                </a:solidFill>
                <a:effectLst/>
                <a:ea typeface="Times New Roman" panose="02020603050405020304" pitchFamily="18" charset="0"/>
                <a:cs typeface="Times New Roman" panose="02020603050405020304" pitchFamily="18" charset="0"/>
              </a:rPr>
              <a:t>HPDF will have a hub-and-spoke model (see figure at right) with both centralized and distributed computing and data infrastructure.  </a:t>
            </a:r>
          </a:p>
          <a:p>
            <a:pPr marL="630238" lvl="1" indent="-169863">
              <a:buFont typeface="Arial" panose="020B0604020202020204" pitchFamily="34" charset="0"/>
              <a:buChar char="•"/>
              <a:tabLst>
                <a:tab pos="457200" algn="l"/>
              </a:tabLst>
            </a:pPr>
            <a:r>
              <a:rPr lang="en-US" sz="1600" kern="1200" dirty="0">
                <a:solidFill>
                  <a:srgbClr val="000000"/>
                </a:solidFill>
                <a:effectLst/>
                <a:ea typeface="Times New Roman" panose="02020603050405020304" pitchFamily="18" charset="0"/>
                <a:cs typeface="Times New Roman" panose="02020603050405020304" pitchFamily="18" charset="0"/>
              </a:rPr>
              <a:t>The centralized Hub infrastructure will primarily reside at JLab, with backup resilience infrastructure at LBNL.  </a:t>
            </a:r>
          </a:p>
          <a:p>
            <a:pPr marL="630238" lvl="1" indent="-169863">
              <a:buFont typeface="Arial" panose="020B0604020202020204" pitchFamily="34" charset="0"/>
              <a:buChar char="•"/>
              <a:tabLst>
                <a:tab pos="457200" algn="l"/>
              </a:tabLst>
            </a:pPr>
            <a:r>
              <a:rPr lang="en-US" sz="1600" dirty="0">
                <a:solidFill>
                  <a:srgbClr val="000000"/>
                </a:solidFill>
                <a:ea typeface="Times New Roman" panose="02020603050405020304" pitchFamily="18" charset="0"/>
                <a:cs typeface="Times New Roman" panose="02020603050405020304" pitchFamily="18" charset="0"/>
              </a:rPr>
              <a:t>Spokes partners and users will access seamless data lifecycle </a:t>
            </a:r>
            <a:r>
              <a:rPr lang="en-US" sz="1600" kern="1200" dirty="0">
                <a:solidFill>
                  <a:srgbClr val="000000"/>
                </a:solidFill>
                <a:effectLst/>
                <a:ea typeface="Times New Roman" panose="02020603050405020304" pitchFamily="18" charset="0"/>
                <a:cs typeface="Times New Roman" panose="02020603050405020304" pitchFamily="18" charset="0"/>
              </a:rPr>
              <a:t>services customized to their needs.</a:t>
            </a:r>
          </a:p>
        </p:txBody>
      </p:sp>
      <p:sp>
        <p:nvSpPr>
          <p:cNvPr id="8" name="TextBox 7">
            <a:extLst>
              <a:ext uri="{FF2B5EF4-FFF2-40B4-BE49-F238E27FC236}">
                <a16:creationId xmlns:a16="http://schemas.microsoft.com/office/drawing/2014/main" id="{31CC44DE-91AD-9286-FB9F-F9C656596EBC}"/>
              </a:ext>
            </a:extLst>
          </p:cNvPr>
          <p:cNvSpPr txBox="1"/>
          <p:nvPr/>
        </p:nvSpPr>
        <p:spPr>
          <a:xfrm>
            <a:off x="400256" y="5419629"/>
            <a:ext cx="11552847" cy="646331"/>
          </a:xfrm>
          <a:prstGeom prst="rect">
            <a:avLst/>
          </a:prstGeom>
          <a:solidFill>
            <a:schemeClr val="accent5">
              <a:lumMod val="60000"/>
              <a:lumOff val="40000"/>
            </a:schemeClr>
          </a:solidFill>
        </p:spPr>
        <p:txBody>
          <a:bodyPr wrap="square" rtlCol="0">
            <a:spAutoFit/>
          </a:bodyPr>
          <a:lstStyle/>
          <a:p>
            <a:r>
              <a:rPr lang="en-US" dirty="0"/>
              <a:t>The HPDF project places Jefferson Laboratory on the path to becoming a multi-program national laboratory with two major Science programs, NP and ASCR, funding the operation of two SC User Facilities, CEBAF and HPDF, respectively.</a:t>
            </a:r>
          </a:p>
        </p:txBody>
      </p:sp>
      <p:pic>
        <p:nvPicPr>
          <p:cNvPr id="7" name="Picture 6">
            <a:extLst>
              <a:ext uri="{FF2B5EF4-FFF2-40B4-BE49-F238E27FC236}">
                <a16:creationId xmlns:a16="http://schemas.microsoft.com/office/drawing/2014/main" id="{176D107D-499D-009E-9391-5EC13F37BAFE}"/>
              </a:ext>
            </a:extLst>
          </p:cNvPr>
          <p:cNvPicPr>
            <a:picLocks noChangeAspect="1"/>
          </p:cNvPicPr>
          <p:nvPr/>
        </p:nvPicPr>
        <p:blipFill>
          <a:blip r:embed="rId3"/>
          <a:stretch>
            <a:fillRect/>
          </a:stretch>
        </p:blipFill>
        <p:spPr>
          <a:xfrm>
            <a:off x="6533542" y="1857023"/>
            <a:ext cx="5419561" cy="3096892"/>
          </a:xfrm>
          <a:prstGeom prst="rect">
            <a:avLst/>
          </a:prstGeom>
        </p:spPr>
      </p:pic>
    </p:spTree>
    <p:extLst>
      <p:ext uri="{BB962C8B-B14F-4D97-AF65-F5344CB8AC3E}">
        <p14:creationId xmlns:p14="http://schemas.microsoft.com/office/powerpoint/2010/main" val="2601128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2497" y="4204126"/>
            <a:ext cx="10841355" cy="830997"/>
          </a:xfrm>
          <a:prstGeom prst="rect">
            <a:avLst/>
          </a:prstGeom>
          <a:noFill/>
        </p:spPr>
        <p:txBody>
          <a:bodyPr wrap="square" lIns="91440" tIns="45720" rIns="91440" bIns="45720" rtlCol="0" anchor="t">
            <a:spAutoFit/>
          </a:bodyPr>
          <a:lstStyle/>
          <a:p>
            <a:pPr algn="l"/>
            <a:endParaRPr lang="en-US" sz="2400" b="0" i="0" u="none" strike="noStrike" baseline="0">
              <a:solidFill>
                <a:srgbClr val="000000"/>
              </a:solidFill>
              <a:latin typeface="Calibri" panose="020F0502020204030204" pitchFamily="34" charset="0"/>
            </a:endParaRPr>
          </a:p>
          <a:p>
            <a:pPr marR="6060" algn="l"/>
            <a:r>
              <a:rPr lang="en-US" sz="2400">
                <a:latin typeface="Calibri" panose="020F0502020204030204" pitchFamily="34" charset="0"/>
              </a:rPr>
              <a:t> </a:t>
            </a:r>
            <a:endParaRPr lang="en-US" sz="2400" b="0" i="0" u="none" strike="noStrike" baseline="0">
              <a:latin typeface="Calibri" panose="020F0502020204030204" pitchFamily="34" charset="0"/>
            </a:endParaRPr>
          </a:p>
        </p:txBody>
      </p:sp>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22</a:t>
            </a:fld>
            <a:endParaRPr lang="en-US"/>
          </a:p>
        </p:txBody>
      </p:sp>
      <p:pic>
        <p:nvPicPr>
          <p:cNvPr id="3" name="Content Placeholder 9" descr="A picture containing aerial photography, aerial, bird's-eye view, house">
            <a:extLst>
              <a:ext uri="{FF2B5EF4-FFF2-40B4-BE49-F238E27FC236}">
                <a16:creationId xmlns:a16="http://schemas.microsoft.com/office/drawing/2014/main" id="{D3898E80-B122-9285-4F97-0CFEF5497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250" y="1184783"/>
            <a:ext cx="7903350" cy="3377495"/>
          </a:xfrm>
          <a:prstGeom prst="rect">
            <a:avLst/>
          </a:prstGeom>
        </p:spPr>
      </p:pic>
      <p:sp>
        <p:nvSpPr>
          <p:cNvPr id="7" name="TextBox 6">
            <a:extLst>
              <a:ext uri="{FF2B5EF4-FFF2-40B4-BE49-F238E27FC236}">
                <a16:creationId xmlns:a16="http://schemas.microsoft.com/office/drawing/2014/main" id="{188FE8C0-DF33-80B7-8F56-246FDE9F3D6D}"/>
              </a:ext>
            </a:extLst>
          </p:cNvPr>
          <p:cNvSpPr txBox="1"/>
          <p:nvPr/>
        </p:nvSpPr>
        <p:spPr>
          <a:xfrm>
            <a:off x="1850250" y="4710969"/>
            <a:ext cx="7712850" cy="1446550"/>
          </a:xfrm>
          <a:prstGeom prst="rect">
            <a:avLst/>
          </a:prstGeom>
          <a:noFill/>
        </p:spPr>
        <p:txBody>
          <a:bodyPr wrap="square">
            <a:spAutoFit/>
          </a:bodyPr>
          <a:lstStyle/>
          <a:p>
            <a:pPr marR="12860" algn="ctr"/>
            <a:r>
              <a:rPr lang="en-US" sz="8800" b="1" i="0" u="none" strike="noStrike" baseline="0">
                <a:latin typeface="AvenirNext LT Pro Regular" panose="020B0504020202020204"/>
              </a:rPr>
              <a:t>BREAK</a:t>
            </a:r>
            <a:endParaRPr lang="en-US" sz="8800">
              <a:latin typeface="AvenirNext LT Pro Regular" panose="020B0504020202020204"/>
            </a:endParaRPr>
          </a:p>
        </p:txBody>
      </p:sp>
    </p:spTree>
    <p:extLst>
      <p:ext uri="{BB962C8B-B14F-4D97-AF65-F5344CB8AC3E}">
        <p14:creationId xmlns:p14="http://schemas.microsoft.com/office/powerpoint/2010/main" val="2482275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13406"/>
          </a:xfrm>
        </p:spPr>
        <p:txBody>
          <a:bodyPr/>
          <a:lstStyle/>
          <a:p>
            <a:pPr algn="ctr"/>
            <a:r>
              <a:rPr lang="en-US"/>
              <a:t>Major Projects &amp; Status</a:t>
            </a:r>
            <a:br>
              <a:rPr lang="en-US"/>
            </a:br>
            <a:r>
              <a:rPr lang="en-US" sz="3200" b="0" i="1"/>
              <a:t>Focus on a Mission Enabling Campus</a:t>
            </a:r>
          </a:p>
        </p:txBody>
      </p:sp>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23</a:t>
            </a:fld>
            <a:endParaRPr lang="en-US"/>
          </a:p>
        </p:txBody>
      </p:sp>
      <p:pic>
        <p:nvPicPr>
          <p:cNvPr id="3" name="Content Placeholder 9" descr="A picture containing aerial photography, aerial, bird's-eye view, house">
            <a:extLst>
              <a:ext uri="{FF2B5EF4-FFF2-40B4-BE49-F238E27FC236}">
                <a16:creationId xmlns:a16="http://schemas.microsoft.com/office/drawing/2014/main" id="{D3898E80-B122-9285-4F97-0CFEF5497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250" y="1365758"/>
            <a:ext cx="7903350" cy="3377495"/>
          </a:xfrm>
          <a:prstGeom prst="rect">
            <a:avLst/>
          </a:prstGeom>
        </p:spPr>
      </p:pic>
      <p:sp>
        <p:nvSpPr>
          <p:cNvPr id="7" name="TextBox 6">
            <a:extLst>
              <a:ext uri="{FF2B5EF4-FFF2-40B4-BE49-F238E27FC236}">
                <a16:creationId xmlns:a16="http://schemas.microsoft.com/office/drawing/2014/main" id="{188FE8C0-DF33-80B7-8F56-246FDE9F3D6D}"/>
              </a:ext>
            </a:extLst>
          </p:cNvPr>
          <p:cNvSpPr txBox="1"/>
          <p:nvPr/>
        </p:nvSpPr>
        <p:spPr>
          <a:xfrm>
            <a:off x="1850250" y="4710969"/>
            <a:ext cx="7712850" cy="830997"/>
          </a:xfrm>
          <a:prstGeom prst="rect">
            <a:avLst/>
          </a:prstGeom>
          <a:noFill/>
        </p:spPr>
        <p:txBody>
          <a:bodyPr wrap="square">
            <a:spAutoFit/>
          </a:bodyPr>
          <a:lstStyle/>
          <a:p>
            <a:pPr algn="ctr"/>
            <a:endParaRPr lang="en-US" sz="2400" b="0" i="0" u="none" strike="noStrike" baseline="0">
              <a:latin typeface="AvenirNext LT Pro Regular" panose="020B0504020202020204"/>
            </a:endParaRPr>
          </a:p>
          <a:p>
            <a:pPr marR="12860" algn="ctr"/>
            <a:r>
              <a:rPr lang="en-US" sz="2400" b="1" i="0" u="none" strike="noStrike" baseline="0">
                <a:latin typeface="AvenirNext LT Pro Regular" panose="020B0504020202020204"/>
              </a:rPr>
              <a:t>Bryan Foley, Federal Project Director</a:t>
            </a:r>
            <a:endParaRPr lang="en-US" sz="2400">
              <a:latin typeface="AvenirNext LT Pro Regular" panose="020B0504020202020204"/>
            </a:endParaRPr>
          </a:p>
        </p:txBody>
      </p:sp>
    </p:spTree>
    <p:extLst>
      <p:ext uri="{BB962C8B-B14F-4D97-AF65-F5344CB8AC3E}">
        <p14:creationId xmlns:p14="http://schemas.microsoft.com/office/powerpoint/2010/main" val="3470932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E2404-7900-149F-C418-660CCE6EE33F}"/>
              </a:ext>
            </a:extLst>
          </p:cNvPr>
          <p:cNvSpPr>
            <a:spLocks noGrp="1"/>
          </p:cNvSpPr>
          <p:nvPr>
            <p:ph type="title"/>
          </p:nvPr>
        </p:nvSpPr>
        <p:spPr/>
        <p:txBody>
          <a:bodyPr/>
          <a:lstStyle/>
          <a:p>
            <a:r>
              <a:rPr lang="en-US"/>
              <a:t>“Critical Decision” per DOE Order 413.3B</a:t>
            </a:r>
          </a:p>
        </p:txBody>
      </p:sp>
      <p:sp>
        <p:nvSpPr>
          <p:cNvPr id="3" name="Slide Number Placeholder 2">
            <a:extLst>
              <a:ext uri="{FF2B5EF4-FFF2-40B4-BE49-F238E27FC236}">
                <a16:creationId xmlns:a16="http://schemas.microsoft.com/office/drawing/2014/main" id="{DE04F922-6D41-B892-D94B-51987BB2ADF1}"/>
              </a:ext>
            </a:extLst>
          </p:cNvPr>
          <p:cNvSpPr>
            <a:spLocks noGrp="1"/>
          </p:cNvSpPr>
          <p:nvPr>
            <p:ph type="sldNum" sz="quarter" idx="4"/>
          </p:nvPr>
        </p:nvSpPr>
        <p:spPr/>
        <p:txBody>
          <a:bodyPr/>
          <a:lstStyle/>
          <a:p>
            <a:fld id="{835B6AD7-18B8-4C9C-AA70-ABD830A869AC}" type="slidenum">
              <a:rPr lang="en-US" smtClean="0"/>
              <a:pPr/>
              <a:t>24</a:t>
            </a:fld>
            <a:endParaRPr lang="en-US"/>
          </a:p>
        </p:txBody>
      </p:sp>
      <p:pic>
        <p:nvPicPr>
          <p:cNvPr id="6" name="object 5">
            <a:extLst>
              <a:ext uri="{FF2B5EF4-FFF2-40B4-BE49-F238E27FC236}">
                <a16:creationId xmlns:a16="http://schemas.microsoft.com/office/drawing/2014/main" id="{1CC41E1F-781C-2FC9-CD3D-11A015DE322C}"/>
              </a:ext>
            </a:extLst>
          </p:cNvPr>
          <p:cNvPicPr/>
          <p:nvPr/>
        </p:nvPicPr>
        <p:blipFill>
          <a:blip r:embed="rId3" cstate="print"/>
          <a:stretch>
            <a:fillRect/>
          </a:stretch>
        </p:blipFill>
        <p:spPr>
          <a:xfrm>
            <a:off x="1560576" y="2191512"/>
            <a:ext cx="8773667" cy="2726435"/>
          </a:xfrm>
          <a:prstGeom prst="rect">
            <a:avLst/>
          </a:prstGeom>
        </p:spPr>
      </p:pic>
    </p:spTree>
    <p:extLst>
      <p:ext uri="{BB962C8B-B14F-4D97-AF65-F5344CB8AC3E}">
        <p14:creationId xmlns:p14="http://schemas.microsoft.com/office/powerpoint/2010/main" val="1011378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BADE7C-AF4C-74D3-49F7-94E1B89B84FF}"/>
              </a:ext>
            </a:extLst>
          </p:cNvPr>
          <p:cNvSpPr>
            <a:spLocks noGrp="1"/>
          </p:cNvSpPr>
          <p:nvPr>
            <p:ph type="sldNum" sz="quarter" idx="4"/>
          </p:nvPr>
        </p:nvSpPr>
        <p:spPr/>
        <p:txBody>
          <a:bodyPr/>
          <a:lstStyle/>
          <a:p>
            <a:fld id="{835B6AD7-18B8-4C9C-AA70-ABD830A869AC}" type="slidenum">
              <a:rPr lang="en-US" smtClean="0"/>
              <a:pPr/>
              <a:t>25</a:t>
            </a:fld>
            <a:endParaRPr lang="en-US"/>
          </a:p>
        </p:txBody>
      </p:sp>
      <p:sp>
        <p:nvSpPr>
          <p:cNvPr id="18" name="object 2">
            <a:extLst>
              <a:ext uri="{FF2B5EF4-FFF2-40B4-BE49-F238E27FC236}">
                <a16:creationId xmlns:a16="http://schemas.microsoft.com/office/drawing/2014/main" id="{09B23691-5266-7B01-2F9F-7B75E319A9E9}"/>
              </a:ext>
            </a:extLst>
          </p:cNvPr>
          <p:cNvSpPr txBox="1">
            <a:spLocks noGrp="1"/>
          </p:cNvSpPr>
          <p:nvPr>
            <p:ph type="title"/>
          </p:nvPr>
        </p:nvSpPr>
        <p:spPr>
          <a:xfrm>
            <a:off x="152400" y="123110"/>
            <a:ext cx="11734800" cy="1135003"/>
          </a:xfrm>
          <a:prstGeom prst="rect">
            <a:avLst/>
          </a:prstGeom>
          <a:solidFill>
            <a:schemeClr val="bg1">
              <a:lumMod val="95000"/>
            </a:schemeClr>
          </a:solidFill>
        </p:spPr>
        <p:txBody>
          <a:bodyPr vert="horz" wrap="square" lIns="0" tIns="392506" rIns="0" bIns="0" rtlCol="0">
            <a:spAutoFit/>
          </a:bodyPr>
          <a:lstStyle/>
          <a:p>
            <a:pPr marL="156845">
              <a:lnSpc>
                <a:spcPct val="100000"/>
              </a:lnSpc>
              <a:spcBef>
                <a:spcPts val="95"/>
              </a:spcBef>
            </a:pPr>
            <a:r>
              <a:rPr lang="en-US" sz="2400" spc="-25"/>
              <a:t>E</a:t>
            </a:r>
            <a:r>
              <a:rPr sz="2400" spc="-25"/>
              <a:t>lectron-</a:t>
            </a:r>
            <a:r>
              <a:rPr sz="2400"/>
              <a:t>Ion</a:t>
            </a:r>
            <a:r>
              <a:rPr sz="2400" spc="-55"/>
              <a:t> </a:t>
            </a:r>
            <a:r>
              <a:rPr sz="2400"/>
              <a:t>Collider</a:t>
            </a:r>
            <a:r>
              <a:rPr sz="2400" spc="-90"/>
              <a:t> </a:t>
            </a:r>
            <a:r>
              <a:rPr sz="2400"/>
              <a:t>(EIC)</a:t>
            </a:r>
            <a:r>
              <a:rPr lang="en-US" sz="2400"/>
              <a:t> Project  Partnership w/ Brookhaven National Lab (BNL)</a:t>
            </a:r>
            <a:br>
              <a:rPr lang="en-US" sz="2400" spc="-25"/>
            </a:br>
            <a:r>
              <a:rPr lang="en-US" sz="2400" spc="-25"/>
              <a:t>Jefferson Lab scope: $526M</a:t>
            </a:r>
            <a:endParaRPr sz="2400" spc="-25"/>
          </a:p>
        </p:txBody>
      </p:sp>
      <p:pic>
        <p:nvPicPr>
          <p:cNvPr id="20" name="object 4">
            <a:extLst>
              <a:ext uri="{FF2B5EF4-FFF2-40B4-BE49-F238E27FC236}">
                <a16:creationId xmlns:a16="http://schemas.microsoft.com/office/drawing/2014/main" id="{DC22E02F-AC49-662E-5F4D-ACF1E6268A12}"/>
              </a:ext>
            </a:extLst>
          </p:cNvPr>
          <p:cNvPicPr/>
          <p:nvPr/>
        </p:nvPicPr>
        <p:blipFill>
          <a:blip r:embed="rId3" cstate="print"/>
          <a:stretch>
            <a:fillRect/>
          </a:stretch>
        </p:blipFill>
        <p:spPr>
          <a:xfrm>
            <a:off x="457199" y="1219200"/>
            <a:ext cx="5259071" cy="2317242"/>
          </a:xfrm>
          <a:prstGeom prst="rect">
            <a:avLst/>
          </a:prstGeom>
        </p:spPr>
      </p:pic>
      <p:sp>
        <p:nvSpPr>
          <p:cNvPr id="21" name="object 9">
            <a:extLst>
              <a:ext uri="{FF2B5EF4-FFF2-40B4-BE49-F238E27FC236}">
                <a16:creationId xmlns:a16="http://schemas.microsoft.com/office/drawing/2014/main" id="{29C89315-14FB-28FC-F7D8-590728E01C59}"/>
              </a:ext>
            </a:extLst>
          </p:cNvPr>
          <p:cNvSpPr txBox="1">
            <a:spLocks/>
          </p:cNvSpPr>
          <p:nvPr/>
        </p:nvSpPr>
        <p:spPr>
          <a:xfrm>
            <a:off x="11074654" y="6639255"/>
            <a:ext cx="241300" cy="177800"/>
          </a:xfrm>
          <a:prstGeom prst="rect">
            <a:avLst/>
          </a:prstGeom>
        </p:spPr>
        <p:txBody>
          <a:bodyPr vert="horz" wrap="square" lIns="0" tIns="571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45"/>
              </a:spcBef>
            </a:pPr>
            <a:fld id="{81D60167-4931-47E6-BA6A-407CBD079E47}" type="slidenum">
              <a:rPr lang="en-US" spc="-25" smtClean="0"/>
              <a:pPr marL="38100">
                <a:spcBef>
                  <a:spcPts val="45"/>
                </a:spcBef>
              </a:pPr>
              <a:t>25</a:t>
            </a:fld>
            <a:endParaRPr lang="en-US" spc="-25"/>
          </a:p>
        </p:txBody>
      </p:sp>
      <p:sp>
        <p:nvSpPr>
          <p:cNvPr id="22" name="object 3">
            <a:extLst>
              <a:ext uri="{FF2B5EF4-FFF2-40B4-BE49-F238E27FC236}">
                <a16:creationId xmlns:a16="http://schemas.microsoft.com/office/drawing/2014/main" id="{84A9BFDA-34DE-5683-A548-C17D8920DA29}"/>
              </a:ext>
            </a:extLst>
          </p:cNvPr>
          <p:cNvSpPr txBox="1"/>
          <p:nvPr/>
        </p:nvSpPr>
        <p:spPr>
          <a:xfrm>
            <a:off x="6096000" y="880364"/>
            <a:ext cx="5791200" cy="262636"/>
          </a:xfrm>
          <a:prstGeom prst="rect">
            <a:avLst/>
          </a:prstGeom>
          <a:solidFill>
            <a:schemeClr val="accent2"/>
          </a:solidFill>
        </p:spPr>
        <p:txBody>
          <a:bodyPr vert="horz" wrap="square" lIns="0" tIns="40640" rIns="0" bIns="0" rtlCol="0">
            <a:spAutoFit/>
          </a:bodyPr>
          <a:lstStyle/>
          <a:p>
            <a:pPr marL="91440" marR="89535" indent="2540" algn="l">
              <a:lnSpc>
                <a:spcPct val="90100"/>
              </a:lnSpc>
              <a:spcBef>
                <a:spcPts val="320"/>
              </a:spcBef>
            </a:pPr>
            <a:r>
              <a:rPr lang="en-US" sz="1600" b="1">
                <a:solidFill>
                  <a:srgbClr val="FFFFFF"/>
                </a:solidFill>
                <a:latin typeface="Arial"/>
                <a:cs typeface="Arial"/>
              </a:rPr>
              <a:t>PROGRAM, MISSION, SCOPE, ACQUISITION STRATEGY</a:t>
            </a:r>
            <a:endParaRPr sz="1600" b="1">
              <a:solidFill>
                <a:srgbClr val="FFFFFF"/>
              </a:solidFill>
              <a:latin typeface="Arial"/>
              <a:cs typeface="Arial"/>
            </a:endParaRPr>
          </a:p>
        </p:txBody>
      </p:sp>
      <p:sp>
        <p:nvSpPr>
          <p:cNvPr id="23" name="object 3">
            <a:extLst>
              <a:ext uri="{FF2B5EF4-FFF2-40B4-BE49-F238E27FC236}">
                <a16:creationId xmlns:a16="http://schemas.microsoft.com/office/drawing/2014/main" id="{65825BF6-3C43-26C0-E92C-86FD0B873885}"/>
              </a:ext>
            </a:extLst>
          </p:cNvPr>
          <p:cNvSpPr txBox="1"/>
          <p:nvPr/>
        </p:nvSpPr>
        <p:spPr>
          <a:xfrm>
            <a:off x="6096000" y="1143000"/>
            <a:ext cx="5791200" cy="262636"/>
          </a:xfrm>
          <a:prstGeom prst="rect">
            <a:avLst/>
          </a:prstGeom>
          <a:solidFill>
            <a:schemeClr val="accent2">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600" b="1">
                <a:solidFill>
                  <a:schemeClr val="tx2"/>
                </a:solidFill>
                <a:latin typeface="Arial"/>
                <a:cs typeface="Arial"/>
              </a:rPr>
              <a:t>PROGRAM: </a:t>
            </a:r>
            <a:r>
              <a:rPr lang="en-US" sz="1600">
                <a:solidFill>
                  <a:schemeClr val="tx2"/>
                </a:solidFill>
                <a:latin typeface="Arial"/>
                <a:cs typeface="Arial"/>
              </a:rPr>
              <a:t>Nuclear Physics (NP) </a:t>
            </a:r>
            <a:r>
              <a:rPr lang="en-US" sz="1600" b="1">
                <a:solidFill>
                  <a:schemeClr val="tx2"/>
                </a:solidFill>
                <a:latin typeface="Arial"/>
                <a:cs typeface="Arial"/>
              </a:rPr>
              <a:t>LOCATION: </a:t>
            </a:r>
            <a:r>
              <a:rPr lang="en-US" sz="1600">
                <a:solidFill>
                  <a:schemeClr val="tx2"/>
                </a:solidFill>
                <a:latin typeface="Arial"/>
                <a:cs typeface="Arial"/>
              </a:rPr>
              <a:t>BNL</a:t>
            </a:r>
            <a:endParaRPr sz="1600">
              <a:solidFill>
                <a:schemeClr val="tx2"/>
              </a:solidFill>
              <a:latin typeface="Arial"/>
              <a:cs typeface="Arial"/>
            </a:endParaRPr>
          </a:p>
        </p:txBody>
      </p:sp>
      <p:sp>
        <p:nvSpPr>
          <p:cNvPr id="24" name="object 3">
            <a:extLst>
              <a:ext uri="{FF2B5EF4-FFF2-40B4-BE49-F238E27FC236}">
                <a16:creationId xmlns:a16="http://schemas.microsoft.com/office/drawing/2014/main" id="{3CEC9DCB-6139-2E3F-24D4-683AE8C5D4D0}"/>
              </a:ext>
            </a:extLst>
          </p:cNvPr>
          <p:cNvSpPr txBox="1"/>
          <p:nvPr/>
        </p:nvSpPr>
        <p:spPr>
          <a:xfrm>
            <a:off x="6095999" y="1491922"/>
            <a:ext cx="5791200" cy="1364476"/>
          </a:xfrm>
          <a:prstGeom prst="rect">
            <a:avLst/>
          </a:prstGeom>
          <a:solidFill>
            <a:schemeClr val="accent2">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600" b="1" dirty="0">
                <a:solidFill>
                  <a:schemeClr val="tx2"/>
                </a:solidFill>
                <a:latin typeface="Arial"/>
                <a:cs typeface="Arial"/>
              </a:rPr>
              <a:t>PROJECT SCOPE</a:t>
            </a:r>
            <a:r>
              <a:rPr lang="en-US" sz="1600" dirty="0">
                <a:solidFill>
                  <a:schemeClr val="tx2"/>
                </a:solidFill>
                <a:latin typeface="Arial"/>
                <a:cs typeface="Arial"/>
              </a:rPr>
              <a:t>: </a:t>
            </a:r>
            <a:r>
              <a:rPr lang="en-US" sz="1400" dirty="0">
                <a:solidFill>
                  <a:schemeClr val="tx2"/>
                </a:solidFill>
                <a:latin typeface="Arial"/>
                <a:cs typeface="Arial"/>
              </a:rPr>
              <a:t>A unique, high-energy, high-luminosity, polarized beam collider; one of the most challenging and exciting accelerator complexes ever built. Scope includes the infrastructure, accelerators, and the detector required to meet facility requirements.</a:t>
            </a:r>
          </a:p>
          <a:p>
            <a:pPr marL="91440" marR="89535" indent="2540" algn="l">
              <a:lnSpc>
                <a:spcPct val="90100"/>
              </a:lnSpc>
              <a:spcBef>
                <a:spcPts val="320"/>
              </a:spcBef>
            </a:pPr>
            <a:endParaRPr lang="en-US" sz="1600" dirty="0">
              <a:solidFill>
                <a:schemeClr val="tx2"/>
              </a:solidFill>
              <a:latin typeface="Arial"/>
              <a:cs typeface="Arial"/>
            </a:endParaRPr>
          </a:p>
          <a:p>
            <a:pPr marL="91440" marR="89535" indent="2540" algn="l">
              <a:lnSpc>
                <a:spcPct val="90100"/>
              </a:lnSpc>
              <a:spcBef>
                <a:spcPts val="320"/>
              </a:spcBef>
            </a:pPr>
            <a:endParaRPr lang="en-US" sz="1600" dirty="0">
              <a:solidFill>
                <a:schemeClr val="tx2"/>
              </a:solidFill>
              <a:latin typeface="Arial"/>
              <a:cs typeface="Arial"/>
            </a:endParaRPr>
          </a:p>
        </p:txBody>
      </p:sp>
      <p:sp>
        <p:nvSpPr>
          <p:cNvPr id="26" name="object 3">
            <a:extLst>
              <a:ext uri="{FF2B5EF4-FFF2-40B4-BE49-F238E27FC236}">
                <a16:creationId xmlns:a16="http://schemas.microsoft.com/office/drawing/2014/main" id="{86AE49AE-AAE1-CE30-AE4B-7D8278E299EF}"/>
              </a:ext>
            </a:extLst>
          </p:cNvPr>
          <p:cNvSpPr txBox="1"/>
          <p:nvPr/>
        </p:nvSpPr>
        <p:spPr>
          <a:xfrm>
            <a:off x="6096000" y="3237321"/>
            <a:ext cx="5791199" cy="262636"/>
          </a:xfrm>
          <a:prstGeom prst="rect">
            <a:avLst/>
          </a:prstGeom>
          <a:solidFill>
            <a:schemeClr val="tx2"/>
          </a:solidFill>
        </p:spPr>
        <p:txBody>
          <a:bodyPr vert="horz" wrap="square" lIns="0" tIns="40640" rIns="0" bIns="0" rtlCol="0">
            <a:spAutoFit/>
          </a:bodyPr>
          <a:lstStyle/>
          <a:p>
            <a:pPr marL="91440" marR="89535" indent="2540" algn="l">
              <a:lnSpc>
                <a:spcPct val="90100"/>
              </a:lnSpc>
              <a:spcBef>
                <a:spcPts val="320"/>
              </a:spcBef>
            </a:pPr>
            <a:r>
              <a:rPr lang="en-US" sz="1600" b="1">
                <a:solidFill>
                  <a:schemeClr val="bg1"/>
                </a:solidFill>
                <a:latin typeface="Arial"/>
                <a:cs typeface="Arial"/>
              </a:rPr>
              <a:t>EIC’s TOP TAKE-AWAYS</a:t>
            </a:r>
            <a:r>
              <a:rPr lang="en-US" sz="1600" b="1">
                <a:solidFill>
                  <a:schemeClr val="tx2"/>
                </a:solidFill>
                <a:latin typeface="Arial"/>
                <a:cs typeface="Arial"/>
              </a:rPr>
              <a:t>:</a:t>
            </a:r>
            <a:endParaRPr sz="1600">
              <a:solidFill>
                <a:schemeClr val="tx2"/>
              </a:solidFill>
              <a:latin typeface="Arial"/>
              <a:cs typeface="Arial"/>
            </a:endParaRPr>
          </a:p>
        </p:txBody>
      </p:sp>
      <p:sp>
        <p:nvSpPr>
          <p:cNvPr id="27" name="object 3">
            <a:extLst>
              <a:ext uri="{FF2B5EF4-FFF2-40B4-BE49-F238E27FC236}">
                <a16:creationId xmlns:a16="http://schemas.microsoft.com/office/drawing/2014/main" id="{7F4C8020-1FAB-B17E-7B00-8419A1AC77DD}"/>
              </a:ext>
            </a:extLst>
          </p:cNvPr>
          <p:cNvSpPr txBox="1"/>
          <p:nvPr/>
        </p:nvSpPr>
        <p:spPr>
          <a:xfrm>
            <a:off x="6096000" y="3616222"/>
            <a:ext cx="5791199" cy="2046714"/>
          </a:xfrm>
          <a:prstGeom prst="rect">
            <a:avLst/>
          </a:prstGeom>
          <a:solidFill>
            <a:schemeClr val="accent1">
              <a:lumMod val="40000"/>
              <a:lumOff val="60000"/>
            </a:schemeClr>
          </a:solidFill>
        </p:spPr>
        <p:txBody>
          <a:bodyPr vert="horz" wrap="square" lIns="0" tIns="40640" rIns="0" bIns="0" rtlCol="0" anchor="t">
            <a:spAutoFit/>
          </a:bodyPr>
          <a:lstStyle/>
          <a:p>
            <a:pPr marL="12700">
              <a:lnSpc>
                <a:spcPct val="100000"/>
              </a:lnSpc>
              <a:spcBef>
                <a:spcPts val="480"/>
              </a:spcBef>
            </a:pPr>
            <a:r>
              <a:rPr lang="en-US" sz="1400" b="1" dirty="0">
                <a:solidFill>
                  <a:schemeClr val="tx2"/>
                </a:solidFill>
                <a:latin typeface="Arial"/>
                <a:cs typeface="Arial"/>
              </a:rPr>
              <a:t>BNL &amp; </a:t>
            </a:r>
            <a:r>
              <a:rPr lang="en-US" sz="1400" b="1" dirty="0" err="1">
                <a:solidFill>
                  <a:schemeClr val="tx2"/>
                </a:solidFill>
                <a:latin typeface="Arial"/>
                <a:cs typeface="Arial"/>
              </a:rPr>
              <a:t>JLab</a:t>
            </a:r>
            <a:r>
              <a:rPr lang="en-US" sz="1400" b="1" dirty="0">
                <a:solidFill>
                  <a:schemeClr val="tx2"/>
                </a:solidFill>
                <a:latin typeface="Arial"/>
                <a:cs typeface="Arial"/>
              </a:rPr>
              <a:t> are Full Partners:</a:t>
            </a:r>
          </a:p>
          <a:p>
            <a:pPr marL="298450" indent="-285750">
              <a:lnSpc>
                <a:spcPct val="100000"/>
              </a:lnSpc>
              <a:spcBef>
                <a:spcPts val="480"/>
              </a:spcBef>
              <a:buFont typeface="Arial" panose="020B0604020202020204" pitchFamily="34" charset="0"/>
              <a:buChar char="•"/>
            </a:pPr>
            <a:r>
              <a:rPr lang="en-US" sz="1400" dirty="0">
                <a:solidFill>
                  <a:schemeClr val="tx2"/>
                </a:solidFill>
                <a:latin typeface="Arial"/>
                <a:cs typeface="Arial"/>
              </a:rPr>
              <a:t>Integrated project management at all levels</a:t>
            </a:r>
          </a:p>
          <a:p>
            <a:pPr marL="298450" indent="-285750">
              <a:spcBef>
                <a:spcPts val="480"/>
              </a:spcBef>
              <a:buFont typeface="Arial" panose="020B0604020202020204" pitchFamily="34" charset="0"/>
              <a:buChar char="•"/>
            </a:pPr>
            <a:r>
              <a:rPr lang="en-US" sz="1400" dirty="0">
                <a:solidFill>
                  <a:schemeClr val="tx2"/>
                </a:solidFill>
                <a:latin typeface="Arial"/>
                <a:cs typeface="Arial"/>
              </a:rPr>
              <a:t>Of the $89M that the project is seeking CD-3A approval for, 3 items are </a:t>
            </a:r>
            <a:r>
              <a:rPr lang="en-US" sz="1400" dirty="0" err="1">
                <a:solidFill>
                  <a:schemeClr val="tx2"/>
                </a:solidFill>
                <a:latin typeface="Arial"/>
                <a:cs typeface="Arial"/>
              </a:rPr>
              <a:t>JLab</a:t>
            </a:r>
            <a:r>
              <a:rPr lang="en-US" sz="1400" dirty="0">
                <a:solidFill>
                  <a:schemeClr val="tx2"/>
                </a:solidFill>
                <a:latin typeface="Arial"/>
                <a:cs typeface="Arial"/>
              </a:rPr>
              <a:t> scope with a total cost of </a:t>
            </a:r>
            <a:r>
              <a:rPr lang="en-US" sz="1400">
                <a:solidFill>
                  <a:schemeClr val="tx2"/>
                </a:solidFill>
                <a:latin typeface="Arial"/>
                <a:cs typeface="Arial"/>
              </a:rPr>
              <a:t>$44M</a:t>
            </a:r>
            <a:r>
              <a:rPr lang="en-US" sz="1400" dirty="0">
                <a:solidFill>
                  <a:schemeClr val="tx2"/>
                </a:solidFill>
                <a:latin typeface="Arial"/>
                <a:cs typeface="Arial"/>
              </a:rPr>
              <a:t>.</a:t>
            </a:r>
          </a:p>
          <a:p>
            <a:pPr marL="298450" indent="-285750">
              <a:lnSpc>
                <a:spcPct val="100000"/>
              </a:lnSpc>
              <a:spcBef>
                <a:spcPts val="480"/>
              </a:spcBef>
              <a:buFont typeface="Arial" panose="020B0604020202020204" pitchFamily="34" charset="0"/>
              <a:buChar char="•"/>
            </a:pPr>
            <a:r>
              <a:rPr lang="en-US" sz="1400" dirty="0" err="1">
                <a:solidFill>
                  <a:schemeClr val="tx2"/>
                </a:solidFill>
                <a:latin typeface="Arial"/>
                <a:cs typeface="Arial"/>
              </a:rPr>
              <a:t>JLab</a:t>
            </a:r>
            <a:r>
              <a:rPr lang="en-US" sz="1400" dirty="0">
                <a:solidFill>
                  <a:schemeClr val="tx2"/>
                </a:solidFill>
                <a:latin typeface="Arial"/>
                <a:cs typeface="Arial"/>
              </a:rPr>
              <a:t> core expertise guided scope assignments</a:t>
            </a:r>
          </a:p>
          <a:p>
            <a:pPr marL="12700" lvl="1">
              <a:spcBef>
                <a:spcPts val="480"/>
              </a:spcBef>
            </a:pPr>
            <a:r>
              <a:rPr lang="en-US" sz="1400" dirty="0">
                <a:solidFill>
                  <a:schemeClr val="tx2"/>
                </a:solidFill>
                <a:latin typeface="Arial"/>
                <a:cs typeface="Arial"/>
              </a:rPr>
              <a:t>	- SRF technology ; Cryogenics ; Magnets</a:t>
            </a:r>
          </a:p>
          <a:p>
            <a:pPr marL="927100">
              <a:spcBef>
                <a:spcPts val="120"/>
              </a:spcBef>
              <a:tabLst>
                <a:tab pos="1155700" algn="l"/>
              </a:tabLst>
            </a:pPr>
            <a:r>
              <a:rPr lang="en-US" sz="1400" dirty="0">
                <a:solidFill>
                  <a:schemeClr val="tx2"/>
                </a:solidFill>
                <a:latin typeface="Arial"/>
                <a:cs typeface="Arial"/>
              </a:rPr>
              <a:t>- Particle detectors ; Electronics ; Computing</a:t>
            </a:r>
          </a:p>
          <a:p>
            <a:pPr marL="927100">
              <a:spcBef>
                <a:spcPts val="95"/>
              </a:spcBef>
              <a:tabLst>
                <a:tab pos="1155700" algn="l"/>
              </a:tabLst>
            </a:pPr>
            <a:r>
              <a:rPr lang="en-US" sz="1400" dirty="0">
                <a:solidFill>
                  <a:schemeClr val="tx2"/>
                </a:solidFill>
                <a:latin typeface="Arial"/>
                <a:cs typeface="Arial"/>
              </a:rPr>
              <a:t>- Accelerator physics and design</a:t>
            </a:r>
            <a:endParaRPr sz="1600" dirty="0">
              <a:solidFill>
                <a:schemeClr val="tx2"/>
              </a:solidFill>
              <a:latin typeface="Arial"/>
              <a:cs typeface="Arial"/>
            </a:endParaRPr>
          </a:p>
        </p:txBody>
      </p:sp>
      <p:sp>
        <p:nvSpPr>
          <p:cNvPr id="28" name="object 3">
            <a:extLst>
              <a:ext uri="{FF2B5EF4-FFF2-40B4-BE49-F238E27FC236}">
                <a16:creationId xmlns:a16="http://schemas.microsoft.com/office/drawing/2014/main" id="{E1F2796A-233B-BF00-ED73-C9584259D058}"/>
              </a:ext>
            </a:extLst>
          </p:cNvPr>
          <p:cNvSpPr txBox="1"/>
          <p:nvPr/>
        </p:nvSpPr>
        <p:spPr>
          <a:xfrm>
            <a:off x="228601" y="3657600"/>
            <a:ext cx="5791199" cy="844334"/>
          </a:xfrm>
          <a:prstGeom prst="rect">
            <a:avLst/>
          </a:prstGeom>
          <a:solidFill>
            <a:schemeClr val="accent3">
              <a:lumMod val="40000"/>
              <a:lumOff val="60000"/>
            </a:schemeClr>
          </a:solidFill>
        </p:spPr>
        <p:txBody>
          <a:bodyPr vert="horz" wrap="square" lIns="0" tIns="40640" rIns="0" bIns="0" rtlCol="0">
            <a:spAutoFit/>
          </a:bodyPr>
          <a:lstStyle/>
          <a:p>
            <a:pPr marL="91440" marR="89535" indent="2540" algn="l">
              <a:lnSpc>
                <a:spcPct val="90100"/>
              </a:lnSpc>
              <a:spcBef>
                <a:spcPts val="320"/>
              </a:spcBef>
            </a:pPr>
            <a:r>
              <a:rPr lang="en-US" sz="1600" b="1" dirty="0">
                <a:solidFill>
                  <a:schemeClr val="tx2"/>
                </a:solidFill>
                <a:latin typeface="Arial"/>
                <a:cs typeface="Arial"/>
              </a:rPr>
              <a:t>PROJECT STATUS: </a:t>
            </a:r>
            <a:r>
              <a:rPr lang="en-US" sz="1400" dirty="0">
                <a:solidFill>
                  <a:schemeClr val="tx2"/>
                </a:solidFill>
                <a:latin typeface="Arial"/>
                <a:cs typeface="Arial"/>
              </a:rPr>
              <a:t>CD-1 was approved in 2021. Conceptual design is complete. Technical design is underway, and the project is preparing for CD-3a approval. </a:t>
            </a:r>
            <a:r>
              <a:rPr lang="en-US" sz="1400" dirty="0" err="1">
                <a:solidFill>
                  <a:schemeClr val="tx2"/>
                </a:solidFill>
                <a:latin typeface="Arial"/>
                <a:cs typeface="Arial"/>
              </a:rPr>
              <a:t>JLab</a:t>
            </a:r>
            <a:r>
              <a:rPr lang="en-US" sz="1400" dirty="0">
                <a:solidFill>
                  <a:schemeClr val="tx2"/>
                </a:solidFill>
                <a:latin typeface="Arial"/>
                <a:cs typeface="Arial"/>
              </a:rPr>
              <a:t> scope at CD-2 currently estimated at $526M. </a:t>
            </a:r>
          </a:p>
        </p:txBody>
      </p:sp>
      <p:sp>
        <p:nvSpPr>
          <p:cNvPr id="29" name="object 3">
            <a:extLst>
              <a:ext uri="{FF2B5EF4-FFF2-40B4-BE49-F238E27FC236}">
                <a16:creationId xmlns:a16="http://schemas.microsoft.com/office/drawing/2014/main" id="{C79F2B43-35DD-E3F9-F6E1-229984E82B50}"/>
              </a:ext>
            </a:extLst>
          </p:cNvPr>
          <p:cNvSpPr txBox="1"/>
          <p:nvPr/>
        </p:nvSpPr>
        <p:spPr>
          <a:xfrm>
            <a:off x="228601" y="4495800"/>
            <a:ext cx="5791199" cy="1124410"/>
          </a:xfrm>
          <a:prstGeom prst="rect">
            <a:avLst/>
          </a:prstGeom>
          <a:solidFill>
            <a:schemeClr val="accent3">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600" b="1" dirty="0">
                <a:solidFill>
                  <a:schemeClr val="tx2"/>
                </a:solidFill>
                <a:latin typeface="Arial"/>
                <a:cs typeface="Arial"/>
              </a:rPr>
              <a:t>CURRENT CHALLENGES/ISSUES/RISKS</a:t>
            </a:r>
          </a:p>
          <a:p>
            <a:r>
              <a:rPr lang="en-US" sz="1400" dirty="0">
                <a:solidFill>
                  <a:schemeClr val="tx2"/>
                </a:solidFill>
                <a:latin typeface="Arial"/>
                <a:cs typeface="Arial"/>
              </a:rPr>
              <a:t>The annual funding profile will remain uncertain until CD-2 when the Performance Baseline is established; CD-2 requires a complete understanding of EIC Project dependencies, including in kind contributions, and risk.</a:t>
            </a:r>
          </a:p>
        </p:txBody>
      </p:sp>
      <p:sp>
        <p:nvSpPr>
          <p:cNvPr id="30" name="object 3">
            <a:extLst>
              <a:ext uri="{FF2B5EF4-FFF2-40B4-BE49-F238E27FC236}">
                <a16:creationId xmlns:a16="http://schemas.microsoft.com/office/drawing/2014/main" id="{9CDAE992-A8B5-EAAD-2633-9EF57ADB1808}"/>
              </a:ext>
            </a:extLst>
          </p:cNvPr>
          <p:cNvSpPr txBox="1"/>
          <p:nvPr/>
        </p:nvSpPr>
        <p:spPr>
          <a:xfrm>
            <a:off x="228600" y="3429000"/>
            <a:ext cx="5791200" cy="262636"/>
          </a:xfrm>
          <a:prstGeom prst="rect">
            <a:avLst/>
          </a:prstGeom>
          <a:solidFill>
            <a:schemeClr val="accent3">
              <a:lumMod val="75000"/>
            </a:schemeClr>
          </a:solidFill>
        </p:spPr>
        <p:txBody>
          <a:bodyPr vert="horz" wrap="square" lIns="0" tIns="40640" rIns="0" bIns="0" rtlCol="0">
            <a:spAutoFit/>
          </a:bodyPr>
          <a:lstStyle/>
          <a:p>
            <a:pPr marL="91440" marR="89535" indent="2540" algn="l">
              <a:lnSpc>
                <a:spcPct val="90100"/>
              </a:lnSpc>
              <a:spcBef>
                <a:spcPts val="320"/>
              </a:spcBef>
            </a:pPr>
            <a:r>
              <a:rPr lang="en-US" sz="1600" b="1">
                <a:solidFill>
                  <a:srgbClr val="FFFFFF"/>
                </a:solidFill>
                <a:latin typeface="Arial"/>
                <a:cs typeface="Arial"/>
              </a:rPr>
              <a:t>STATUS &amp; ACTIONS</a:t>
            </a:r>
            <a:endParaRPr sz="1600" b="1">
              <a:solidFill>
                <a:srgbClr val="FFFFFF"/>
              </a:solidFill>
              <a:latin typeface="Arial"/>
              <a:cs typeface="Arial"/>
            </a:endParaRPr>
          </a:p>
        </p:txBody>
      </p:sp>
      <p:graphicFrame>
        <p:nvGraphicFramePr>
          <p:cNvPr id="31" name="Table 30">
            <a:extLst>
              <a:ext uri="{FF2B5EF4-FFF2-40B4-BE49-F238E27FC236}">
                <a16:creationId xmlns:a16="http://schemas.microsoft.com/office/drawing/2014/main" id="{62F9C6D1-B877-80CA-C153-B30C1D18A4C9}"/>
              </a:ext>
            </a:extLst>
          </p:cNvPr>
          <p:cNvGraphicFramePr>
            <a:graphicFrameLocks noGrp="1"/>
          </p:cNvGraphicFramePr>
          <p:nvPr>
            <p:extLst>
              <p:ext uri="{D42A27DB-BD31-4B8C-83A1-F6EECF244321}">
                <p14:modId xmlns:p14="http://schemas.microsoft.com/office/powerpoint/2010/main" val="2311946896"/>
              </p:ext>
            </p:extLst>
          </p:nvPr>
        </p:nvGraphicFramePr>
        <p:xfrm>
          <a:off x="152400" y="5638800"/>
          <a:ext cx="5867400" cy="1097280"/>
        </p:xfrm>
        <a:graphic>
          <a:graphicData uri="http://schemas.openxmlformats.org/drawingml/2006/table">
            <a:tbl>
              <a:tblPr firstRow="1" bandRow="1">
                <a:tableStyleId>{5C22544A-7EE6-4342-B048-85BDC9FD1C3A}</a:tableStyleId>
              </a:tblPr>
              <a:tblGrid>
                <a:gridCol w="1173480">
                  <a:extLst>
                    <a:ext uri="{9D8B030D-6E8A-4147-A177-3AD203B41FA5}">
                      <a16:colId xmlns:a16="http://schemas.microsoft.com/office/drawing/2014/main" val="3414316946"/>
                    </a:ext>
                  </a:extLst>
                </a:gridCol>
                <a:gridCol w="1173480">
                  <a:extLst>
                    <a:ext uri="{9D8B030D-6E8A-4147-A177-3AD203B41FA5}">
                      <a16:colId xmlns:a16="http://schemas.microsoft.com/office/drawing/2014/main" val="3118154113"/>
                    </a:ext>
                  </a:extLst>
                </a:gridCol>
                <a:gridCol w="1173480">
                  <a:extLst>
                    <a:ext uri="{9D8B030D-6E8A-4147-A177-3AD203B41FA5}">
                      <a16:colId xmlns:a16="http://schemas.microsoft.com/office/drawing/2014/main" val="4022911652"/>
                    </a:ext>
                  </a:extLst>
                </a:gridCol>
                <a:gridCol w="1173480">
                  <a:extLst>
                    <a:ext uri="{9D8B030D-6E8A-4147-A177-3AD203B41FA5}">
                      <a16:colId xmlns:a16="http://schemas.microsoft.com/office/drawing/2014/main" val="3115604843"/>
                    </a:ext>
                  </a:extLst>
                </a:gridCol>
                <a:gridCol w="1173480">
                  <a:extLst>
                    <a:ext uri="{9D8B030D-6E8A-4147-A177-3AD203B41FA5}">
                      <a16:colId xmlns:a16="http://schemas.microsoft.com/office/drawing/2014/main" val="1085972464"/>
                    </a:ext>
                  </a:extLst>
                </a:gridCol>
              </a:tblGrid>
              <a:tr h="355600">
                <a:tc gridSpan="5">
                  <a:txBody>
                    <a:bodyPr/>
                    <a:lstStyle/>
                    <a:p>
                      <a:r>
                        <a:rPr lang="en-US" dirty="0"/>
                        <a:t>PLANNED CDs (FY Dates)</a:t>
                      </a:r>
                    </a:p>
                  </a:txBody>
                  <a:tcP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solidFill>
                      <a:schemeClr val="tx1"/>
                    </a:solidFill>
                  </a:tcPr>
                </a:tc>
                <a:extLst>
                  <a:ext uri="{0D108BD9-81ED-4DB2-BD59-A6C34878D82A}">
                    <a16:rowId xmlns:a16="http://schemas.microsoft.com/office/drawing/2014/main" val="4072073524"/>
                  </a:ext>
                </a:extLst>
              </a:tr>
              <a:tr h="355600">
                <a:tc>
                  <a:txBody>
                    <a:bodyPr/>
                    <a:lstStyle/>
                    <a:p>
                      <a:r>
                        <a:rPr lang="en-US" sz="1800"/>
                        <a:t>CD-3a</a:t>
                      </a:r>
                    </a:p>
                  </a:txBody>
                  <a:tcPr/>
                </a:tc>
                <a:tc>
                  <a:txBody>
                    <a:bodyPr/>
                    <a:lstStyle/>
                    <a:p>
                      <a:r>
                        <a:rPr lang="en-US" sz="1800"/>
                        <a:t>CD-3b</a:t>
                      </a:r>
                    </a:p>
                  </a:txBody>
                  <a:tcPr/>
                </a:tc>
                <a:tc>
                  <a:txBody>
                    <a:bodyPr/>
                    <a:lstStyle/>
                    <a:p>
                      <a:r>
                        <a:rPr lang="en-US" sz="1800"/>
                        <a:t>CD-2</a:t>
                      </a:r>
                    </a:p>
                  </a:txBody>
                  <a:tcPr/>
                </a:tc>
                <a:tc>
                  <a:txBody>
                    <a:bodyPr/>
                    <a:lstStyle/>
                    <a:p>
                      <a:r>
                        <a:rPr lang="en-US" sz="1800"/>
                        <a:t>CD-3</a:t>
                      </a:r>
                    </a:p>
                  </a:txBody>
                  <a:tcPr/>
                </a:tc>
                <a:tc>
                  <a:txBody>
                    <a:bodyPr/>
                    <a:lstStyle/>
                    <a:p>
                      <a:r>
                        <a:rPr lang="en-US" sz="1800"/>
                        <a:t>CD-4</a:t>
                      </a:r>
                    </a:p>
                  </a:txBody>
                  <a:tcPr/>
                </a:tc>
                <a:extLst>
                  <a:ext uri="{0D108BD9-81ED-4DB2-BD59-A6C34878D82A}">
                    <a16:rowId xmlns:a16="http://schemas.microsoft.com/office/drawing/2014/main" val="2247731152"/>
                  </a:ext>
                </a:extLst>
              </a:tr>
              <a:tr h="355600">
                <a:tc>
                  <a:txBody>
                    <a:bodyPr/>
                    <a:lstStyle/>
                    <a:p>
                      <a:pPr marL="0"/>
                      <a:r>
                        <a:rPr lang="en-US" sz="1800">
                          <a:solidFill>
                            <a:schemeClr val="dk1"/>
                          </a:solidFill>
                          <a:latin typeface="+mn-lt"/>
                          <a:ea typeface="+mn-ea"/>
                          <a:cs typeface="+mn-cs"/>
                        </a:rPr>
                        <a:t>2</a:t>
                      </a:r>
                      <a:r>
                        <a:rPr lang="en-US" sz="1800" baseline="30000">
                          <a:solidFill>
                            <a:schemeClr val="dk1"/>
                          </a:solidFill>
                          <a:latin typeface="+mn-lt"/>
                          <a:ea typeface="+mn-ea"/>
                          <a:cs typeface="+mn-cs"/>
                        </a:rPr>
                        <a:t>nd</a:t>
                      </a:r>
                      <a:r>
                        <a:rPr lang="en-US" sz="1800">
                          <a:solidFill>
                            <a:schemeClr val="dk1"/>
                          </a:solidFill>
                          <a:latin typeface="+mn-lt"/>
                          <a:ea typeface="+mn-ea"/>
                          <a:cs typeface="+mn-cs"/>
                        </a:rPr>
                        <a:t> QFY24</a:t>
                      </a:r>
                    </a:p>
                  </a:txBody>
                  <a:tcPr/>
                </a:tc>
                <a:tc>
                  <a:txBody>
                    <a:bodyPr/>
                    <a:lstStyle/>
                    <a:p>
                      <a:r>
                        <a:rPr lang="en-US" sz="1800"/>
                        <a:t>1</a:t>
                      </a:r>
                      <a:r>
                        <a:rPr lang="en-US" sz="1800" baseline="30000"/>
                        <a:t>st</a:t>
                      </a:r>
                      <a:r>
                        <a:rPr lang="en-US" sz="1800"/>
                        <a:t> QFY25</a:t>
                      </a:r>
                    </a:p>
                  </a:txBody>
                  <a:tcPr/>
                </a:tc>
                <a:tc>
                  <a:txBody>
                    <a:bodyPr/>
                    <a:lstStyle/>
                    <a:p>
                      <a:r>
                        <a:rPr lang="en-US" sz="1800"/>
                        <a:t>3</a:t>
                      </a:r>
                      <a:r>
                        <a:rPr lang="en-US" sz="1800" baseline="30000"/>
                        <a:t>rd</a:t>
                      </a:r>
                      <a:r>
                        <a:rPr lang="en-US" sz="1800"/>
                        <a:t> QFY25</a:t>
                      </a:r>
                    </a:p>
                  </a:txBody>
                  <a:tcPr/>
                </a:tc>
                <a:tc>
                  <a:txBody>
                    <a:bodyPr/>
                    <a:lstStyle/>
                    <a:p>
                      <a:r>
                        <a:rPr lang="en-US" sz="1800"/>
                        <a:t>3</a:t>
                      </a:r>
                      <a:r>
                        <a:rPr lang="en-US" sz="1800" baseline="30000"/>
                        <a:t>rd</a:t>
                      </a:r>
                      <a:r>
                        <a:rPr lang="en-US" sz="1800"/>
                        <a:t> QFY25</a:t>
                      </a:r>
                    </a:p>
                  </a:txBody>
                  <a:tcPr/>
                </a:tc>
                <a:tc>
                  <a:txBody>
                    <a:bodyPr/>
                    <a:lstStyle/>
                    <a:p>
                      <a:r>
                        <a:rPr lang="en-US" sz="1800" dirty="0"/>
                        <a:t>1</a:t>
                      </a:r>
                      <a:r>
                        <a:rPr lang="en-US" sz="1800" baseline="30000" dirty="0"/>
                        <a:t>st</a:t>
                      </a:r>
                      <a:r>
                        <a:rPr lang="en-US" sz="1800" dirty="0"/>
                        <a:t> QFY35</a:t>
                      </a:r>
                    </a:p>
                  </a:txBody>
                  <a:tcPr/>
                </a:tc>
                <a:extLst>
                  <a:ext uri="{0D108BD9-81ED-4DB2-BD59-A6C34878D82A}">
                    <a16:rowId xmlns:a16="http://schemas.microsoft.com/office/drawing/2014/main" val="3710721006"/>
                  </a:ext>
                </a:extLst>
              </a:tr>
            </a:tbl>
          </a:graphicData>
        </a:graphic>
      </p:graphicFrame>
    </p:spTree>
    <p:extLst>
      <p:ext uri="{BB962C8B-B14F-4D97-AF65-F5344CB8AC3E}">
        <p14:creationId xmlns:p14="http://schemas.microsoft.com/office/powerpoint/2010/main" val="298005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45783D-117C-12E0-75FA-A37E9F8B732B}"/>
              </a:ext>
            </a:extLst>
          </p:cNvPr>
          <p:cNvSpPr>
            <a:spLocks noGrp="1"/>
          </p:cNvSpPr>
          <p:nvPr>
            <p:ph type="sldNum" sz="quarter" idx="4"/>
          </p:nvPr>
        </p:nvSpPr>
        <p:spPr/>
        <p:txBody>
          <a:bodyPr/>
          <a:lstStyle/>
          <a:p>
            <a:fld id="{835B6AD7-18B8-4C9C-AA70-ABD830A869AC}" type="slidenum">
              <a:rPr lang="en-US" smtClean="0"/>
              <a:pPr/>
              <a:t>26</a:t>
            </a:fld>
            <a:endParaRPr lang="en-US"/>
          </a:p>
        </p:txBody>
      </p:sp>
      <p:sp>
        <p:nvSpPr>
          <p:cNvPr id="4" name="object 2">
            <a:extLst>
              <a:ext uri="{FF2B5EF4-FFF2-40B4-BE49-F238E27FC236}">
                <a16:creationId xmlns:a16="http://schemas.microsoft.com/office/drawing/2014/main" id="{B369E6AF-A277-0088-1A4E-54B3C33D5D78}"/>
              </a:ext>
            </a:extLst>
          </p:cNvPr>
          <p:cNvSpPr txBox="1">
            <a:spLocks noGrp="1"/>
          </p:cNvSpPr>
          <p:nvPr>
            <p:ph type="title"/>
          </p:nvPr>
        </p:nvSpPr>
        <p:spPr>
          <a:xfrm>
            <a:off x="152400" y="0"/>
            <a:ext cx="11734800" cy="1381224"/>
          </a:xfrm>
          <a:prstGeom prst="rect">
            <a:avLst/>
          </a:prstGeom>
          <a:solidFill>
            <a:schemeClr val="bg1">
              <a:lumMod val="95000"/>
            </a:schemeClr>
          </a:solidFill>
        </p:spPr>
        <p:txBody>
          <a:bodyPr vert="horz" wrap="square" lIns="0" tIns="392506" rIns="0" bIns="0" rtlCol="0">
            <a:spAutoFit/>
          </a:bodyPr>
          <a:lstStyle/>
          <a:p>
            <a:pPr marL="156845">
              <a:lnSpc>
                <a:spcPct val="100000"/>
              </a:lnSpc>
              <a:spcBef>
                <a:spcPts val="95"/>
              </a:spcBef>
            </a:pPr>
            <a:r>
              <a:rPr lang="en-US" sz="3200" spc="-25"/>
              <a:t>CEBAF Renovation and Expansion (CRE) Project</a:t>
            </a:r>
            <a:br>
              <a:rPr lang="en-US" sz="3200" spc="-25"/>
            </a:br>
            <a:r>
              <a:rPr lang="en-US" sz="3200" spc="-25"/>
              <a:t>TPC: $90.3M</a:t>
            </a:r>
            <a:endParaRPr sz="3200" spc="-25"/>
          </a:p>
        </p:txBody>
      </p:sp>
      <p:sp>
        <p:nvSpPr>
          <p:cNvPr id="6" name="object 3">
            <a:extLst>
              <a:ext uri="{FF2B5EF4-FFF2-40B4-BE49-F238E27FC236}">
                <a16:creationId xmlns:a16="http://schemas.microsoft.com/office/drawing/2014/main" id="{653AE778-4B1D-2A46-A2CF-4AF8E0CCC64E}"/>
              </a:ext>
            </a:extLst>
          </p:cNvPr>
          <p:cNvSpPr txBox="1"/>
          <p:nvPr/>
        </p:nvSpPr>
        <p:spPr>
          <a:xfrm>
            <a:off x="6096000" y="1447800"/>
            <a:ext cx="5791200" cy="262636"/>
          </a:xfrm>
          <a:prstGeom prst="rect">
            <a:avLst/>
          </a:prstGeom>
          <a:solidFill>
            <a:schemeClr val="accent2"/>
          </a:solidFill>
        </p:spPr>
        <p:txBody>
          <a:bodyPr vert="horz" wrap="square" lIns="0" tIns="40640" rIns="0" bIns="0" rtlCol="0">
            <a:spAutoFit/>
          </a:bodyPr>
          <a:lstStyle/>
          <a:p>
            <a:pPr marL="91440" marR="89535" indent="2540" algn="l">
              <a:lnSpc>
                <a:spcPct val="90100"/>
              </a:lnSpc>
              <a:spcBef>
                <a:spcPts val="320"/>
              </a:spcBef>
            </a:pPr>
            <a:r>
              <a:rPr lang="en-US" sz="1600" b="1">
                <a:solidFill>
                  <a:srgbClr val="FFFFFF"/>
                </a:solidFill>
                <a:latin typeface="Arial"/>
                <a:cs typeface="Arial"/>
              </a:rPr>
              <a:t>PROGRAM, MISSION, SCOPE, ACQUISITION STRATEGY</a:t>
            </a:r>
            <a:endParaRPr sz="1600" b="1">
              <a:solidFill>
                <a:srgbClr val="FFFFFF"/>
              </a:solidFill>
              <a:latin typeface="Arial"/>
              <a:cs typeface="Arial"/>
            </a:endParaRPr>
          </a:p>
        </p:txBody>
      </p:sp>
      <p:sp>
        <p:nvSpPr>
          <p:cNvPr id="7" name="object 3">
            <a:extLst>
              <a:ext uri="{FF2B5EF4-FFF2-40B4-BE49-F238E27FC236}">
                <a16:creationId xmlns:a16="http://schemas.microsoft.com/office/drawing/2014/main" id="{786CE8B9-A5E1-A23B-F9F3-D15E586CDC0A}"/>
              </a:ext>
            </a:extLst>
          </p:cNvPr>
          <p:cNvSpPr txBox="1"/>
          <p:nvPr/>
        </p:nvSpPr>
        <p:spPr>
          <a:xfrm>
            <a:off x="6096000" y="1676400"/>
            <a:ext cx="5791200" cy="428835"/>
          </a:xfrm>
          <a:prstGeom prst="rect">
            <a:avLst/>
          </a:prstGeom>
          <a:solidFill>
            <a:schemeClr val="accent2">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400" b="1">
                <a:solidFill>
                  <a:schemeClr val="tx2"/>
                </a:solidFill>
                <a:latin typeface="Arial"/>
                <a:cs typeface="Arial"/>
              </a:rPr>
              <a:t>PROGRAM :</a:t>
            </a:r>
            <a:r>
              <a:rPr lang="en-US" sz="1400">
                <a:solidFill>
                  <a:schemeClr val="tx2"/>
                </a:solidFill>
                <a:latin typeface="Arial"/>
                <a:cs typeface="Arial"/>
              </a:rPr>
              <a:t>Science Laboratory Infrastructure (SLI) </a:t>
            </a:r>
            <a:r>
              <a:rPr lang="en-US" sz="1400" b="1">
                <a:solidFill>
                  <a:schemeClr val="tx2"/>
                </a:solidFill>
                <a:latin typeface="Arial"/>
                <a:cs typeface="Arial"/>
              </a:rPr>
              <a:t>LOCATION:</a:t>
            </a:r>
            <a:r>
              <a:rPr lang="en-US" sz="1400">
                <a:solidFill>
                  <a:schemeClr val="tx2"/>
                </a:solidFill>
                <a:latin typeface="Arial"/>
                <a:cs typeface="Arial"/>
              </a:rPr>
              <a:t> Thomas Jefferson National Accelerator Facility (TJNAF)</a:t>
            </a:r>
            <a:endParaRPr sz="1400">
              <a:solidFill>
                <a:schemeClr val="tx2"/>
              </a:solidFill>
              <a:latin typeface="Arial"/>
              <a:cs typeface="Arial"/>
            </a:endParaRPr>
          </a:p>
        </p:txBody>
      </p:sp>
      <p:sp>
        <p:nvSpPr>
          <p:cNvPr id="8" name="object 3">
            <a:extLst>
              <a:ext uri="{FF2B5EF4-FFF2-40B4-BE49-F238E27FC236}">
                <a16:creationId xmlns:a16="http://schemas.microsoft.com/office/drawing/2014/main" id="{0A7D761E-D729-4330-444E-504D7FCBA910}"/>
              </a:ext>
            </a:extLst>
          </p:cNvPr>
          <p:cNvSpPr txBox="1"/>
          <p:nvPr/>
        </p:nvSpPr>
        <p:spPr>
          <a:xfrm>
            <a:off x="6095999" y="2261992"/>
            <a:ext cx="5791200" cy="1298304"/>
          </a:xfrm>
          <a:prstGeom prst="rect">
            <a:avLst/>
          </a:prstGeom>
          <a:solidFill>
            <a:schemeClr val="accent2">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600" b="1" dirty="0">
                <a:solidFill>
                  <a:schemeClr val="tx2"/>
                </a:solidFill>
                <a:latin typeface="Arial"/>
                <a:cs typeface="Arial"/>
              </a:rPr>
              <a:t>PROJECT SCOPE</a:t>
            </a:r>
            <a:r>
              <a:rPr lang="en-US" sz="1600" dirty="0">
                <a:solidFill>
                  <a:schemeClr val="tx2"/>
                </a:solidFill>
                <a:latin typeface="Arial"/>
                <a:cs typeface="Arial"/>
              </a:rPr>
              <a:t>: </a:t>
            </a:r>
            <a:r>
              <a:rPr lang="en-US" sz="1400" dirty="0">
                <a:solidFill>
                  <a:schemeClr val="tx2"/>
                </a:solidFill>
                <a:latin typeface="Arial"/>
                <a:cs typeface="Arial"/>
              </a:rPr>
              <a:t>The scope of this project includes renovation of the CEBAF Center, and acquisition and renovation of the ARC building. The key performance parameters (KPPs) for the project are based on a combination of renovated and expanded offices, collaboration and conference space, and recapitalization of building.</a:t>
            </a:r>
          </a:p>
          <a:p>
            <a:pPr marL="91440" marR="89535" indent="2540" algn="l">
              <a:lnSpc>
                <a:spcPct val="90100"/>
              </a:lnSpc>
              <a:spcBef>
                <a:spcPts val="320"/>
              </a:spcBef>
            </a:pPr>
            <a:endParaRPr lang="en-US" sz="1600" dirty="0">
              <a:solidFill>
                <a:schemeClr val="tx2"/>
              </a:solidFill>
              <a:latin typeface="Arial"/>
              <a:cs typeface="Arial"/>
            </a:endParaRPr>
          </a:p>
        </p:txBody>
      </p:sp>
      <p:sp>
        <p:nvSpPr>
          <p:cNvPr id="10" name="object 3">
            <a:extLst>
              <a:ext uri="{FF2B5EF4-FFF2-40B4-BE49-F238E27FC236}">
                <a16:creationId xmlns:a16="http://schemas.microsoft.com/office/drawing/2014/main" id="{80E6EC03-65B6-FF7E-312C-6118C8B41012}"/>
              </a:ext>
            </a:extLst>
          </p:cNvPr>
          <p:cNvSpPr txBox="1"/>
          <p:nvPr/>
        </p:nvSpPr>
        <p:spPr>
          <a:xfrm>
            <a:off x="6095999" y="3921219"/>
            <a:ext cx="5791199" cy="262636"/>
          </a:xfrm>
          <a:prstGeom prst="rect">
            <a:avLst/>
          </a:prstGeom>
          <a:solidFill>
            <a:schemeClr val="tx2"/>
          </a:solidFill>
        </p:spPr>
        <p:txBody>
          <a:bodyPr vert="horz" wrap="square" lIns="0" tIns="40640" rIns="0" bIns="0" rtlCol="0">
            <a:spAutoFit/>
          </a:bodyPr>
          <a:lstStyle/>
          <a:p>
            <a:pPr marL="91440" marR="89535" indent="2540" algn="l">
              <a:lnSpc>
                <a:spcPct val="90100"/>
              </a:lnSpc>
              <a:spcBef>
                <a:spcPts val="320"/>
              </a:spcBef>
            </a:pPr>
            <a:r>
              <a:rPr lang="en-US" sz="1600" b="1">
                <a:solidFill>
                  <a:schemeClr val="bg1"/>
                </a:solidFill>
                <a:latin typeface="Arial"/>
                <a:cs typeface="Arial"/>
              </a:rPr>
              <a:t>CRE’s TOP TAKE-AWAYS</a:t>
            </a:r>
            <a:r>
              <a:rPr lang="en-US" sz="1600" b="1">
                <a:solidFill>
                  <a:schemeClr val="tx2"/>
                </a:solidFill>
                <a:latin typeface="Arial"/>
                <a:cs typeface="Arial"/>
              </a:rPr>
              <a:t>:</a:t>
            </a:r>
            <a:endParaRPr sz="1600">
              <a:solidFill>
                <a:schemeClr val="tx2"/>
              </a:solidFill>
              <a:latin typeface="Arial"/>
              <a:cs typeface="Arial"/>
            </a:endParaRPr>
          </a:p>
        </p:txBody>
      </p:sp>
      <p:sp>
        <p:nvSpPr>
          <p:cNvPr id="11" name="object 3">
            <a:extLst>
              <a:ext uri="{FF2B5EF4-FFF2-40B4-BE49-F238E27FC236}">
                <a16:creationId xmlns:a16="http://schemas.microsoft.com/office/drawing/2014/main" id="{1BA3C5D3-147D-82C9-B8D7-3D8192C13744}"/>
              </a:ext>
            </a:extLst>
          </p:cNvPr>
          <p:cNvSpPr txBox="1"/>
          <p:nvPr/>
        </p:nvSpPr>
        <p:spPr>
          <a:xfrm>
            <a:off x="6095998" y="4294038"/>
            <a:ext cx="5791199" cy="1506566"/>
          </a:xfrm>
          <a:prstGeom prst="rect">
            <a:avLst/>
          </a:prstGeom>
          <a:solidFill>
            <a:schemeClr val="accent1">
              <a:lumMod val="40000"/>
              <a:lumOff val="60000"/>
            </a:schemeClr>
          </a:solidFill>
        </p:spPr>
        <p:txBody>
          <a:bodyPr vert="horz" wrap="square" lIns="0" tIns="40640" rIns="0" bIns="0" rtlCol="0">
            <a:spAutoFit/>
          </a:bodyPr>
          <a:lstStyle/>
          <a:p>
            <a:pPr marL="298450" indent="-285750">
              <a:lnSpc>
                <a:spcPct val="100000"/>
              </a:lnSpc>
              <a:spcBef>
                <a:spcPts val="480"/>
              </a:spcBef>
              <a:buFont typeface="Arial" panose="020B0604020202020204" pitchFamily="34" charset="0"/>
              <a:buChar char="•"/>
            </a:pPr>
            <a:r>
              <a:rPr lang="en-US" sz="1400" dirty="0">
                <a:solidFill>
                  <a:schemeClr val="tx2"/>
                </a:solidFill>
                <a:latin typeface="Arial"/>
                <a:cs typeface="Arial"/>
              </a:rPr>
              <a:t>Received $10M in February 2024 for a total of $49M</a:t>
            </a:r>
          </a:p>
          <a:p>
            <a:pPr marL="298450" indent="-285750">
              <a:lnSpc>
                <a:spcPct val="100000"/>
              </a:lnSpc>
              <a:spcBef>
                <a:spcPts val="480"/>
              </a:spcBef>
              <a:buFont typeface="Arial" panose="020B0604020202020204" pitchFamily="34" charset="0"/>
              <a:buChar char="•"/>
            </a:pPr>
            <a:r>
              <a:rPr lang="en-US" sz="1400" dirty="0">
                <a:solidFill>
                  <a:schemeClr val="tx2"/>
                </a:solidFill>
                <a:latin typeface="Arial"/>
                <a:cs typeface="Arial"/>
              </a:rPr>
              <a:t>Complete ARC renovation first; transition staff into ARC and then complete renovation of CEBAF Center</a:t>
            </a:r>
          </a:p>
          <a:p>
            <a:pPr marL="298450" indent="-285750">
              <a:lnSpc>
                <a:spcPct val="100000"/>
              </a:lnSpc>
              <a:spcBef>
                <a:spcPts val="480"/>
              </a:spcBef>
              <a:buFont typeface="Arial" panose="020B0604020202020204" pitchFamily="34" charset="0"/>
              <a:buChar char="•"/>
            </a:pPr>
            <a:r>
              <a:rPr lang="en-US" sz="1400" dirty="0">
                <a:solidFill>
                  <a:schemeClr val="tx2"/>
                </a:solidFill>
                <a:latin typeface="Arial"/>
                <a:cs typeface="Arial"/>
              </a:rPr>
              <a:t>Maintaining excellent safety posture throughout the duration of the construction work is critical</a:t>
            </a:r>
          </a:p>
          <a:p>
            <a:pPr marL="91440" marR="89535" indent="2540" algn="l">
              <a:lnSpc>
                <a:spcPct val="90100"/>
              </a:lnSpc>
              <a:spcBef>
                <a:spcPts val="320"/>
              </a:spcBef>
            </a:pPr>
            <a:endParaRPr sz="1600" dirty="0">
              <a:solidFill>
                <a:schemeClr val="tx2"/>
              </a:solidFill>
              <a:latin typeface="Arial"/>
              <a:cs typeface="Arial"/>
            </a:endParaRPr>
          </a:p>
        </p:txBody>
      </p:sp>
      <p:sp>
        <p:nvSpPr>
          <p:cNvPr id="12" name="object 3">
            <a:extLst>
              <a:ext uri="{FF2B5EF4-FFF2-40B4-BE49-F238E27FC236}">
                <a16:creationId xmlns:a16="http://schemas.microsoft.com/office/drawing/2014/main" id="{B6B6437A-BF6C-793B-EFCB-3462EBBEF714}"/>
              </a:ext>
            </a:extLst>
          </p:cNvPr>
          <p:cNvSpPr txBox="1"/>
          <p:nvPr/>
        </p:nvSpPr>
        <p:spPr>
          <a:xfrm>
            <a:off x="228601" y="3686167"/>
            <a:ext cx="5791199" cy="1038233"/>
          </a:xfrm>
          <a:prstGeom prst="rect">
            <a:avLst/>
          </a:prstGeom>
          <a:solidFill>
            <a:schemeClr val="accent3">
              <a:lumMod val="40000"/>
              <a:lumOff val="60000"/>
            </a:schemeClr>
          </a:solidFill>
        </p:spPr>
        <p:txBody>
          <a:bodyPr vert="horz" wrap="square" lIns="0" tIns="40640" rIns="0" bIns="0" rtlCol="0">
            <a:spAutoFit/>
          </a:bodyPr>
          <a:lstStyle/>
          <a:p>
            <a:pPr marL="91440" marR="89535" indent="2540" algn="l">
              <a:lnSpc>
                <a:spcPct val="90100"/>
              </a:lnSpc>
              <a:spcBef>
                <a:spcPts val="320"/>
              </a:spcBef>
            </a:pPr>
            <a:r>
              <a:rPr lang="en-US" sz="1600" b="1" dirty="0">
                <a:solidFill>
                  <a:schemeClr val="tx2"/>
                </a:solidFill>
                <a:latin typeface="Arial"/>
                <a:cs typeface="Arial"/>
              </a:rPr>
              <a:t>PROJECT STATUS: </a:t>
            </a:r>
            <a:r>
              <a:rPr lang="en-US" sz="1400" dirty="0">
                <a:solidFill>
                  <a:schemeClr val="tx2"/>
                </a:solidFill>
                <a:latin typeface="Arial"/>
                <a:cs typeface="Arial"/>
              </a:rPr>
              <a:t>CD-1 was approved in 2020. Applied Research Center (ARC) acquisition was completed in October 2023. Redesign of the ARC for Carbon Free Energy (building electrification) to be completed in June 2024. CEBAF 35% design to begin final design in August 2024.</a:t>
            </a:r>
            <a:endParaRPr sz="1400" dirty="0">
              <a:solidFill>
                <a:schemeClr val="tx2"/>
              </a:solidFill>
              <a:latin typeface="Arial"/>
              <a:cs typeface="Arial"/>
            </a:endParaRPr>
          </a:p>
        </p:txBody>
      </p:sp>
      <p:sp>
        <p:nvSpPr>
          <p:cNvPr id="13" name="object 3">
            <a:extLst>
              <a:ext uri="{FF2B5EF4-FFF2-40B4-BE49-F238E27FC236}">
                <a16:creationId xmlns:a16="http://schemas.microsoft.com/office/drawing/2014/main" id="{F83987F9-3BD3-53F2-70F0-F67174414E9D}"/>
              </a:ext>
            </a:extLst>
          </p:cNvPr>
          <p:cNvSpPr txBox="1"/>
          <p:nvPr/>
        </p:nvSpPr>
        <p:spPr>
          <a:xfrm>
            <a:off x="228601" y="4716677"/>
            <a:ext cx="5791199" cy="693523"/>
          </a:xfrm>
          <a:prstGeom prst="rect">
            <a:avLst/>
          </a:prstGeom>
          <a:solidFill>
            <a:schemeClr val="accent3">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600" b="1">
                <a:solidFill>
                  <a:schemeClr val="tx2"/>
                </a:solidFill>
                <a:latin typeface="Arial"/>
                <a:cs typeface="Arial"/>
              </a:rPr>
              <a:t>CURRENT CHALLENGES/ISSUES/RISKS</a:t>
            </a:r>
          </a:p>
          <a:p>
            <a:r>
              <a:rPr lang="en-US" sz="1400">
                <a:solidFill>
                  <a:schemeClr val="tx2"/>
                </a:solidFill>
                <a:latin typeface="Arial"/>
                <a:cs typeface="Arial"/>
              </a:rPr>
              <a:t>Current top schedule risks are associated with long lead procurements, staffing, supply chain and equipment delays</a:t>
            </a:r>
          </a:p>
        </p:txBody>
      </p:sp>
      <p:sp>
        <p:nvSpPr>
          <p:cNvPr id="14" name="object 3">
            <a:extLst>
              <a:ext uri="{FF2B5EF4-FFF2-40B4-BE49-F238E27FC236}">
                <a16:creationId xmlns:a16="http://schemas.microsoft.com/office/drawing/2014/main" id="{9BE63908-0A62-D8A9-7042-B6C790EE927B}"/>
              </a:ext>
            </a:extLst>
          </p:cNvPr>
          <p:cNvSpPr txBox="1"/>
          <p:nvPr/>
        </p:nvSpPr>
        <p:spPr>
          <a:xfrm>
            <a:off x="228600" y="3429000"/>
            <a:ext cx="5791200" cy="262636"/>
          </a:xfrm>
          <a:prstGeom prst="rect">
            <a:avLst/>
          </a:prstGeom>
          <a:solidFill>
            <a:schemeClr val="accent3">
              <a:lumMod val="75000"/>
            </a:schemeClr>
          </a:solidFill>
        </p:spPr>
        <p:txBody>
          <a:bodyPr vert="horz" wrap="square" lIns="0" tIns="40640" rIns="0" bIns="0" rtlCol="0">
            <a:spAutoFit/>
          </a:bodyPr>
          <a:lstStyle/>
          <a:p>
            <a:pPr marL="91440" marR="89535" indent="2540" algn="l">
              <a:lnSpc>
                <a:spcPct val="90100"/>
              </a:lnSpc>
              <a:spcBef>
                <a:spcPts val="320"/>
              </a:spcBef>
            </a:pPr>
            <a:r>
              <a:rPr lang="en-US" sz="1600" b="1">
                <a:solidFill>
                  <a:srgbClr val="FFFFFF"/>
                </a:solidFill>
                <a:latin typeface="Arial"/>
                <a:cs typeface="Arial"/>
              </a:rPr>
              <a:t>STATUS &amp; ACTIONS</a:t>
            </a:r>
            <a:endParaRPr sz="1600" b="1">
              <a:solidFill>
                <a:srgbClr val="FFFFFF"/>
              </a:solidFill>
              <a:latin typeface="Arial"/>
              <a:cs typeface="Arial"/>
            </a:endParaRPr>
          </a:p>
        </p:txBody>
      </p:sp>
      <p:graphicFrame>
        <p:nvGraphicFramePr>
          <p:cNvPr id="15" name="Table 14">
            <a:extLst>
              <a:ext uri="{FF2B5EF4-FFF2-40B4-BE49-F238E27FC236}">
                <a16:creationId xmlns:a16="http://schemas.microsoft.com/office/drawing/2014/main" id="{59B6B6C8-B02F-B5D7-D676-42E79F9EC5D8}"/>
              </a:ext>
            </a:extLst>
          </p:cNvPr>
          <p:cNvGraphicFramePr>
            <a:graphicFrameLocks noGrp="1"/>
          </p:cNvGraphicFramePr>
          <p:nvPr>
            <p:extLst>
              <p:ext uri="{D42A27DB-BD31-4B8C-83A1-F6EECF244321}">
                <p14:modId xmlns:p14="http://schemas.microsoft.com/office/powerpoint/2010/main" val="2534800086"/>
              </p:ext>
            </p:extLst>
          </p:nvPr>
        </p:nvGraphicFramePr>
        <p:xfrm>
          <a:off x="1127760" y="5455920"/>
          <a:ext cx="3520440" cy="1097280"/>
        </p:xfrm>
        <a:graphic>
          <a:graphicData uri="http://schemas.openxmlformats.org/drawingml/2006/table">
            <a:tbl>
              <a:tblPr firstRow="1" bandRow="1">
                <a:tableStyleId>{5C22544A-7EE6-4342-B048-85BDC9FD1C3A}</a:tableStyleId>
              </a:tblPr>
              <a:tblGrid>
                <a:gridCol w="1173480">
                  <a:extLst>
                    <a:ext uri="{9D8B030D-6E8A-4147-A177-3AD203B41FA5}">
                      <a16:colId xmlns:a16="http://schemas.microsoft.com/office/drawing/2014/main" val="3414316946"/>
                    </a:ext>
                  </a:extLst>
                </a:gridCol>
                <a:gridCol w="1173480">
                  <a:extLst>
                    <a:ext uri="{9D8B030D-6E8A-4147-A177-3AD203B41FA5}">
                      <a16:colId xmlns:a16="http://schemas.microsoft.com/office/drawing/2014/main" val="3118154113"/>
                    </a:ext>
                  </a:extLst>
                </a:gridCol>
                <a:gridCol w="1173480">
                  <a:extLst>
                    <a:ext uri="{9D8B030D-6E8A-4147-A177-3AD203B41FA5}">
                      <a16:colId xmlns:a16="http://schemas.microsoft.com/office/drawing/2014/main" val="1085972464"/>
                    </a:ext>
                  </a:extLst>
                </a:gridCol>
              </a:tblGrid>
              <a:tr h="355600">
                <a:tc gridSpan="3">
                  <a:txBody>
                    <a:bodyPr/>
                    <a:lstStyle/>
                    <a:p>
                      <a:r>
                        <a:rPr lang="en-US" dirty="0"/>
                        <a:t>PLANNED CDs (FY Dates)</a:t>
                      </a:r>
                    </a:p>
                  </a:txBody>
                  <a:tcPr>
                    <a:solidFill>
                      <a:schemeClr val="tx1"/>
                    </a:solidFill>
                  </a:tcPr>
                </a:tc>
                <a:tc hMerge="1">
                  <a:txBody>
                    <a:bodyPr/>
                    <a:lstStyle/>
                    <a:p>
                      <a:endParaRPr lang="en-US"/>
                    </a:p>
                  </a:txBody>
                  <a:tcPr/>
                </a:tc>
                <a:tc hMerge="1">
                  <a:txBody>
                    <a:bodyPr/>
                    <a:lstStyle/>
                    <a:p>
                      <a:endParaRPr lang="en-US"/>
                    </a:p>
                  </a:txBody>
                  <a:tcPr>
                    <a:solidFill>
                      <a:schemeClr val="tx1"/>
                    </a:solidFill>
                  </a:tcPr>
                </a:tc>
                <a:extLst>
                  <a:ext uri="{0D108BD9-81ED-4DB2-BD59-A6C34878D82A}">
                    <a16:rowId xmlns:a16="http://schemas.microsoft.com/office/drawing/2014/main" val="4072073524"/>
                  </a:ext>
                </a:extLst>
              </a:tr>
              <a:tr h="355600">
                <a:tc>
                  <a:txBody>
                    <a:bodyPr/>
                    <a:lstStyle/>
                    <a:p>
                      <a:r>
                        <a:rPr lang="en-US" sz="1800"/>
                        <a:t>CD-2/3a</a:t>
                      </a:r>
                    </a:p>
                  </a:txBody>
                  <a:tcPr/>
                </a:tc>
                <a:tc>
                  <a:txBody>
                    <a:bodyPr/>
                    <a:lstStyle/>
                    <a:p>
                      <a:r>
                        <a:rPr lang="en-US" sz="1800"/>
                        <a:t>CD-3</a:t>
                      </a:r>
                    </a:p>
                  </a:txBody>
                  <a:tcPr/>
                </a:tc>
                <a:tc>
                  <a:txBody>
                    <a:bodyPr/>
                    <a:lstStyle/>
                    <a:p>
                      <a:r>
                        <a:rPr lang="en-US" sz="1800"/>
                        <a:t>CD-4</a:t>
                      </a:r>
                    </a:p>
                  </a:txBody>
                  <a:tcPr/>
                </a:tc>
                <a:extLst>
                  <a:ext uri="{0D108BD9-81ED-4DB2-BD59-A6C34878D82A}">
                    <a16:rowId xmlns:a16="http://schemas.microsoft.com/office/drawing/2014/main" val="2247731152"/>
                  </a:ext>
                </a:extLst>
              </a:tr>
              <a:tr h="355600">
                <a:tc>
                  <a:txBody>
                    <a:bodyPr/>
                    <a:lstStyle/>
                    <a:p>
                      <a:pPr marL="0"/>
                      <a:r>
                        <a:rPr lang="en-US" sz="1800">
                          <a:solidFill>
                            <a:schemeClr val="dk1"/>
                          </a:solidFill>
                          <a:latin typeface="+mn-lt"/>
                          <a:ea typeface="+mn-ea"/>
                          <a:cs typeface="+mn-cs"/>
                        </a:rPr>
                        <a:t>2</a:t>
                      </a:r>
                      <a:r>
                        <a:rPr lang="en-US" sz="1800" baseline="30000">
                          <a:solidFill>
                            <a:schemeClr val="dk1"/>
                          </a:solidFill>
                          <a:latin typeface="+mn-lt"/>
                          <a:ea typeface="+mn-ea"/>
                          <a:cs typeface="+mn-cs"/>
                        </a:rPr>
                        <a:t>nd</a:t>
                      </a:r>
                      <a:r>
                        <a:rPr lang="en-US" sz="1800">
                          <a:solidFill>
                            <a:schemeClr val="dk1"/>
                          </a:solidFill>
                          <a:latin typeface="+mn-lt"/>
                          <a:ea typeface="+mn-ea"/>
                          <a:cs typeface="+mn-cs"/>
                        </a:rPr>
                        <a:t> QFY25</a:t>
                      </a:r>
                    </a:p>
                  </a:txBody>
                  <a:tcPr/>
                </a:tc>
                <a:tc>
                  <a:txBody>
                    <a:bodyPr/>
                    <a:lstStyle/>
                    <a:p>
                      <a:r>
                        <a:rPr lang="en-US" sz="1800"/>
                        <a:t>3</a:t>
                      </a:r>
                      <a:r>
                        <a:rPr lang="en-US" sz="1800" baseline="30000"/>
                        <a:t>rd</a:t>
                      </a:r>
                      <a:r>
                        <a:rPr lang="en-US" sz="1800"/>
                        <a:t> QFY26</a:t>
                      </a:r>
                    </a:p>
                  </a:txBody>
                  <a:tcPr/>
                </a:tc>
                <a:tc>
                  <a:txBody>
                    <a:bodyPr/>
                    <a:lstStyle/>
                    <a:p>
                      <a:r>
                        <a:rPr lang="en-US" sz="1800" dirty="0"/>
                        <a:t>3</a:t>
                      </a:r>
                      <a:r>
                        <a:rPr lang="en-US" sz="1800" baseline="30000" dirty="0"/>
                        <a:t>rd</a:t>
                      </a:r>
                      <a:r>
                        <a:rPr lang="en-US" sz="1800" dirty="0"/>
                        <a:t> QFY31</a:t>
                      </a:r>
                    </a:p>
                  </a:txBody>
                  <a:tcPr/>
                </a:tc>
                <a:extLst>
                  <a:ext uri="{0D108BD9-81ED-4DB2-BD59-A6C34878D82A}">
                    <a16:rowId xmlns:a16="http://schemas.microsoft.com/office/drawing/2014/main" val="3710721006"/>
                  </a:ext>
                </a:extLst>
              </a:tr>
            </a:tbl>
          </a:graphicData>
        </a:graphic>
      </p:graphicFrame>
      <p:pic>
        <p:nvPicPr>
          <p:cNvPr id="16" name="Picture 15">
            <a:extLst>
              <a:ext uri="{FF2B5EF4-FFF2-40B4-BE49-F238E27FC236}">
                <a16:creationId xmlns:a16="http://schemas.microsoft.com/office/drawing/2014/main" id="{1D602D49-4084-1921-1A05-1754BB61EAEA}"/>
              </a:ext>
            </a:extLst>
          </p:cNvPr>
          <p:cNvPicPr>
            <a:picLocks noChangeAspect="1"/>
          </p:cNvPicPr>
          <p:nvPr/>
        </p:nvPicPr>
        <p:blipFill>
          <a:blip r:embed="rId3"/>
          <a:stretch>
            <a:fillRect/>
          </a:stretch>
        </p:blipFill>
        <p:spPr>
          <a:xfrm>
            <a:off x="228600" y="1447801"/>
            <a:ext cx="2514600" cy="1975766"/>
          </a:xfrm>
          <a:prstGeom prst="rect">
            <a:avLst/>
          </a:prstGeom>
        </p:spPr>
      </p:pic>
      <p:pic>
        <p:nvPicPr>
          <p:cNvPr id="17" name="Picture 16">
            <a:extLst>
              <a:ext uri="{FF2B5EF4-FFF2-40B4-BE49-F238E27FC236}">
                <a16:creationId xmlns:a16="http://schemas.microsoft.com/office/drawing/2014/main" id="{B7F499EC-F46C-F6B1-F10C-7C0D0CBA7A25}"/>
              </a:ext>
            </a:extLst>
          </p:cNvPr>
          <p:cNvPicPr>
            <a:picLocks noChangeAspect="1"/>
          </p:cNvPicPr>
          <p:nvPr/>
        </p:nvPicPr>
        <p:blipFill>
          <a:blip r:embed="rId4"/>
          <a:stretch>
            <a:fillRect/>
          </a:stretch>
        </p:blipFill>
        <p:spPr>
          <a:xfrm>
            <a:off x="2819400" y="1473146"/>
            <a:ext cx="3200400" cy="1950421"/>
          </a:xfrm>
          <a:prstGeom prst="rect">
            <a:avLst/>
          </a:prstGeom>
        </p:spPr>
      </p:pic>
    </p:spTree>
    <p:extLst>
      <p:ext uri="{BB962C8B-B14F-4D97-AF65-F5344CB8AC3E}">
        <p14:creationId xmlns:p14="http://schemas.microsoft.com/office/powerpoint/2010/main" val="4134116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01CA53-1CF6-9D13-F312-CED944DA48E5}"/>
              </a:ext>
            </a:extLst>
          </p:cNvPr>
          <p:cNvSpPr>
            <a:spLocks noGrp="1"/>
          </p:cNvSpPr>
          <p:nvPr>
            <p:ph type="sldNum" sz="quarter" idx="4"/>
          </p:nvPr>
        </p:nvSpPr>
        <p:spPr/>
        <p:txBody>
          <a:bodyPr/>
          <a:lstStyle/>
          <a:p>
            <a:fld id="{835B6AD7-18B8-4C9C-AA70-ABD830A869AC}" type="slidenum">
              <a:rPr lang="en-US" smtClean="0"/>
              <a:pPr/>
              <a:t>27</a:t>
            </a:fld>
            <a:endParaRPr lang="en-US"/>
          </a:p>
        </p:txBody>
      </p:sp>
      <p:sp>
        <p:nvSpPr>
          <p:cNvPr id="4" name="object 2">
            <a:extLst>
              <a:ext uri="{FF2B5EF4-FFF2-40B4-BE49-F238E27FC236}">
                <a16:creationId xmlns:a16="http://schemas.microsoft.com/office/drawing/2014/main" id="{8794492B-3BD6-4E8D-4082-9AE674D7DD71}"/>
              </a:ext>
            </a:extLst>
          </p:cNvPr>
          <p:cNvSpPr txBox="1">
            <a:spLocks noGrp="1"/>
          </p:cNvSpPr>
          <p:nvPr>
            <p:ph type="title"/>
          </p:nvPr>
        </p:nvSpPr>
        <p:spPr>
          <a:xfrm>
            <a:off x="152400" y="-172080"/>
            <a:ext cx="11734800" cy="1381224"/>
          </a:xfrm>
          <a:prstGeom prst="rect">
            <a:avLst/>
          </a:prstGeom>
          <a:solidFill>
            <a:schemeClr val="bg1">
              <a:lumMod val="95000"/>
            </a:schemeClr>
          </a:solidFill>
        </p:spPr>
        <p:txBody>
          <a:bodyPr vert="horz" wrap="square" lIns="0" tIns="392506" rIns="0" bIns="0" rtlCol="0">
            <a:spAutoFit/>
          </a:bodyPr>
          <a:lstStyle/>
          <a:p>
            <a:pPr marL="156845">
              <a:lnSpc>
                <a:spcPct val="100000"/>
              </a:lnSpc>
              <a:spcBef>
                <a:spcPts val="95"/>
              </a:spcBef>
            </a:pPr>
            <a:r>
              <a:rPr lang="en-US" sz="3200" spc="-25"/>
              <a:t>Thomas Jefferson Infrastructure Improvement (TJII) Project</a:t>
            </a:r>
            <a:br>
              <a:rPr lang="en-US" sz="3200" spc="-25"/>
            </a:br>
            <a:r>
              <a:rPr lang="en-US" sz="3200" spc="-25"/>
              <a:t>Cost Range at CD-0: $77M - $98M</a:t>
            </a:r>
            <a:endParaRPr sz="3200" spc="-25"/>
          </a:p>
        </p:txBody>
      </p:sp>
      <p:sp>
        <p:nvSpPr>
          <p:cNvPr id="6" name="object 3">
            <a:extLst>
              <a:ext uri="{FF2B5EF4-FFF2-40B4-BE49-F238E27FC236}">
                <a16:creationId xmlns:a16="http://schemas.microsoft.com/office/drawing/2014/main" id="{3B5480FC-8546-FA37-4DCD-DDE2847D0728}"/>
              </a:ext>
            </a:extLst>
          </p:cNvPr>
          <p:cNvSpPr txBox="1"/>
          <p:nvPr/>
        </p:nvSpPr>
        <p:spPr>
          <a:xfrm>
            <a:off x="6096000" y="1447800"/>
            <a:ext cx="5791200" cy="262636"/>
          </a:xfrm>
          <a:prstGeom prst="rect">
            <a:avLst/>
          </a:prstGeom>
          <a:solidFill>
            <a:schemeClr val="accent2"/>
          </a:solidFill>
        </p:spPr>
        <p:txBody>
          <a:bodyPr vert="horz" wrap="square" lIns="0" tIns="40640" rIns="0" bIns="0" rtlCol="0">
            <a:spAutoFit/>
          </a:bodyPr>
          <a:lstStyle/>
          <a:p>
            <a:pPr marL="91440" marR="89535" indent="2540" algn="l">
              <a:lnSpc>
                <a:spcPct val="90100"/>
              </a:lnSpc>
              <a:spcBef>
                <a:spcPts val="320"/>
              </a:spcBef>
            </a:pPr>
            <a:r>
              <a:rPr lang="en-US" sz="1600" b="1">
                <a:solidFill>
                  <a:srgbClr val="FFFFFF"/>
                </a:solidFill>
                <a:latin typeface="Arial"/>
                <a:cs typeface="Arial"/>
              </a:rPr>
              <a:t>PROGRAM, MISSION, SCOPE</a:t>
            </a:r>
            <a:endParaRPr sz="1600" b="1">
              <a:solidFill>
                <a:srgbClr val="FFFFFF"/>
              </a:solidFill>
              <a:latin typeface="Arial"/>
              <a:cs typeface="Arial"/>
            </a:endParaRPr>
          </a:p>
        </p:txBody>
      </p:sp>
      <p:sp>
        <p:nvSpPr>
          <p:cNvPr id="7" name="object 3">
            <a:extLst>
              <a:ext uri="{FF2B5EF4-FFF2-40B4-BE49-F238E27FC236}">
                <a16:creationId xmlns:a16="http://schemas.microsoft.com/office/drawing/2014/main" id="{20DCF2C9-0F79-5361-C81C-5F94873EDEBE}"/>
              </a:ext>
            </a:extLst>
          </p:cNvPr>
          <p:cNvSpPr txBox="1"/>
          <p:nvPr/>
        </p:nvSpPr>
        <p:spPr>
          <a:xfrm>
            <a:off x="6096000" y="1746264"/>
            <a:ext cx="5791200" cy="234936"/>
          </a:xfrm>
          <a:prstGeom prst="rect">
            <a:avLst/>
          </a:prstGeom>
          <a:solidFill>
            <a:schemeClr val="accent2">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400" b="1">
                <a:solidFill>
                  <a:schemeClr val="tx2"/>
                </a:solidFill>
                <a:latin typeface="Arial"/>
                <a:cs typeface="Arial"/>
              </a:rPr>
              <a:t>PROGRAM : </a:t>
            </a:r>
            <a:r>
              <a:rPr lang="en-US" sz="1400">
                <a:solidFill>
                  <a:schemeClr val="tx2"/>
                </a:solidFill>
                <a:latin typeface="Arial"/>
                <a:cs typeface="Arial"/>
              </a:rPr>
              <a:t>SLI	 </a:t>
            </a:r>
            <a:r>
              <a:rPr lang="en-US" sz="1400" b="1">
                <a:solidFill>
                  <a:schemeClr val="tx2"/>
                </a:solidFill>
                <a:latin typeface="Arial"/>
                <a:cs typeface="Arial"/>
              </a:rPr>
              <a:t>LOCATION:</a:t>
            </a:r>
            <a:r>
              <a:rPr lang="en-US" sz="1400">
                <a:solidFill>
                  <a:schemeClr val="tx2"/>
                </a:solidFill>
                <a:latin typeface="Arial"/>
                <a:cs typeface="Arial"/>
              </a:rPr>
              <a:t> TJNAF</a:t>
            </a:r>
          </a:p>
        </p:txBody>
      </p:sp>
      <p:sp>
        <p:nvSpPr>
          <p:cNvPr id="8" name="object 3">
            <a:extLst>
              <a:ext uri="{FF2B5EF4-FFF2-40B4-BE49-F238E27FC236}">
                <a16:creationId xmlns:a16="http://schemas.microsoft.com/office/drawing/2014/main" id="{E17434BF-5789-FA6F-1DFD-388AB0CAB097}"/>
              </a:ext>
            </a:extLst>
          </p:cNvPr>
          <p:cNvSpPr txBox="1"/>
          <p:nvPr/>
        </p:nvSpPr>
        <p:spPr>
          <a:xfrm>
            <a:off x="6104641" y="2146164"/>
            <a:ext cx="5791200" cy="3550331"/>
          </a:xfrm>
          <a:prstGeom prst="rect">
            <a:avLst/>
          </a:prstGeom>
          <a:solidFill>
            <a:schemeClr val="accent2">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600" b="1" dirty="0">
                <a:solidFill>
                  <a:schemeClr val="tx2"/>
                </a:solidFill>
                <a:latin typeface="Arial"/>
                <a:cs typeface="Arial"/>
              </a:rPr>
              <a:t>PROJECT SCOPE</a:t>
            </a:r>
            <a:r>
              <a:rPr lang="en-US" sz="1600" dirty="0">
                <a:solidFill>
                  <a:schemeClr val="tx2"/>
                </a:solidFill>
                <a:latin typeface="Arial"/>
                <a:cs typeface="Arial"/>
              </a:rPr>
              <a:t>:</a:t>
            </a:r>
          </a:p>
          <a:p>
            <a:pPr marL="0" marR="0">
              <a:lnSpc>
                <a:spcPct val="107000"/>
              </a:lnSpc>
              <a:spcBef>
                <a:spcPts val="0"/>
              </a:spcBef>
              <a:spcAft>
                <a:spcPts val="800"/>
              </a:spcAft>
              <a:tabLst>
                <a:tab pos="457200" algn="l"/>
              </a:tabLst>
            </a:pPr>
            <a:r>
              <a:rPr lang="en-US" sz="1400" b="1" dirty="0">
                <a:solidFill>
                  <a:schemeClr val="tx2"/>
                </a:solidFill>
                <a:latin typeface="Arial"/>
                <a:cs typeface="Arial"/>
              </a:rPr>
              <a:t>Test Lab High Bay Annex (TLHBA)</a:t>
            </a:r>
            <a:r>
              <a:rPr lang="en-US" sz="1400" dirty="0">
                <a:solidFill>
                  <a:schemeClr val="tx2"/>
                </a:solidFill>
                <a:latin typeface="Arial"/>
                <a:cs typeface="Arial"/>
              </a:rPr>
              <a:t>: Construct a new two-story facility to increase high bay space capability for Physics Large Scale Assembly and Testing. </a:t>
            </a:r>
          </a:p>
          <a:p>
            <a:pPr marL="0" marR="0">
              <a:lnSpc>
                <a:spcPct val="107000"/>
              </a:lnSpc>
              <a:spcBef>
                <a:spcPts val="0"/>
              </a:spcBef>
              <a:spcAft>
                <a:spcPts val="800"/>
              </a:spcAft>
              <a:tabLst>
                <a:tab pos="457200" algn="l"/>
              </a:tabLst>
            </a:pPr>
            <a:r>
              <a:rPr lang="en-US" sz="1400" b="1" dirty="0">
                <a:solidFill>
                  <a:schemeClr val="tx2"/>
                </a:solidFill>
                <a:latin typeface="Arial"/>
                <a:cs typeface="Arial"/>
              </a:rPr>
              <a:t>Water Loop Expansion</a:t>
            </a:r>
            <a:r>
              <a:rPr lang="en-US" sz="1400" dirty="0">
                <a:solidFill>
                  <a:schemeClr val="tx2"/>
                </a:solidFill>
                <a:latin typeface="Arial"/>
                <a:cs typeface="Arial"/>
              </a:rPr>
              <a:t>: Required to supply water to the new TLHBA building and provide upgrades to the potable water utility including construction of a potable water loop and additional valves to allow isolation of the system facilitating connection of new buildings and repair of system leaks.</a:t>
            </a:r>
          </a:p>
          <a:p>
            <a:pPr marL="0" marR="0">
              <a:lnSpc>
                <a:spcPct val="107000"/>
              </a:lnSpc>
              <a:spcBef>
                <a:spcPts val="0"/>
              </a:spcBef>
              <a:spcAft>
                <a:spcPts val="800"/>
              </a:spcAft>
              <a:tabLst>
                <a:tab pos="457200" algn="l"/>
              </a:tabLst>
            </a:pPr>
            <a:r>
              <a:rPr lang="en-US" sz="1400" b="1" dirty="0">
                <a:solidFill>
                  <a:schemeClr val="tx2"/>
                </a:solidFill>
                <a:latin typeface="Arial"/>
                <a:cs typeface="Arial"/>
              </a:rPr>
              <a:t>Stormwater Upgrade</a:t>
            </a:r>
            <a:r>
              <a:rPr lang="en-US" sz="1400" dirty="0">
                <a:solidFill>
                  <a:schemeClr val="tx2"/>
                </a:solidFill>
                <a:latin typeface="Arial"/>
                <a:cs typeface="Arial"/>
              </a:rPr>
              <a:t>: Increase conveyance capacity of existing stormwater infrastructure and construct retention basin necessary to address historical flooding in experimental halls A, B, &amp; C.</a:t>
            </a:r>
          </a:p>
          <a:p>
            <a:pPr marL="0" marR="0">
              <a:lnSpc>
                <a:spcPct val="107000"/>
              </a:lnSpc>
              <a:spcBef>
                <a:spcPts val="0"/>
              </a:spcBef>
              <a:spcAft>
                <a:spcPts val="800"/>
              </a:spcAft>
            </a:pPr>
            <a:r>
              <a:rPr lang="en-US" sz="1400" b="1" dirty="0">
                <a:solidFill>
                  <a:schemeClr val="tx2"/>
                </a:solidFill>
                <a:latin typeface="Arial"/>
                <a:cs typeface="Arial"/>
              </a:rPr>
              <a:t>Potable Water Improvements</a:t>
            </a:r>
            <a:r>
              <a:rPr lang="en-US" sz="1400" dirty="0">
                <a:solidFill>
                  <a:schemeClr val="tx2"/>
                </a:solidFill>
                <a:latin typeface="Arial"/>
                <a:cs typeface="Arial"/>
              </a:rPr>
              <a:t>: Add supply redundancy in several locations.</a:t>
            </a:r>
            <a:endParaRPr lang="en-US" sz="1600" dirty="0">
              <a:solidFill>
                <a:schemeClr val="tx2"/>
              </a:solidFill>
              <a:latin typeface="Arial"/>
              <a:cs typeface="Arial"/>
            </a:endParaRPr>
          </a:p>
        </p:txBody>
      </p:sp>
      <p:sp>
        <p:nvSpPr>
          <p:cNvPr id="9" name="object 3">
            <a:extLst>
              <a:ext uri="{FF2B5EF4-FFF2-40B4-BE49-F238E27FC236}">
                <a16:creationId xmlns:a16="http://schemas.microsoft.com/office/drawing/2014/main" id="{06B0556C-60B6-8294-C5F3-688794EB0FA2}"/>
              </a:ext>
            </a:extLst>
          </p:cNvPr>
          <p:cNvSpPr txBox="1"/>
          <p:nvPr/>
        </p:nvSpPr>
        <p:spPr>
          <a:xfrm>
            <a:off x="228601" y="3581400"/>
            <a:ext cx="5791199" cy="1038233"/>
          </a:xfrm>
          <a:prstGeom prst="rect">
            <a:avLst/>
          </a:prstGeom>
          <a:solidFill>
            <a:schemeClr val="accent3">
              <a:lumMod val="40000"/>
              <a:lumOff val="60000"/>
            </a:schemeClr>
          </a:solidFill>
        </p:spPr>
        <p:txBody>
          <a:bodyPr vert="horz" wrap="square" lIns="0" tIns="40640" rIns="0" bIns="0" rtlCol="0">
            <a:spAutoFit/>
          </a:bodyPr>
          <a:lstStyle/>
          <a:p>
            <a:pPr marL="91440" marR="89535" indent="2540" algn="l">
              <a:lnSpc>
                <a:spcPct val="90100"/>
              </a:lnSpc>
              <a:spcBef>
                <a:spcPts val="320"/>
              </a:spcBef>
            </a:pPr>
            <a:r>
              <a:rPr lang="en-US" sz="1600" b="1">
                <a:solidFill>
                  <a:schemeClr val="tx2"/>
                </a:solidFill>
                <a:latin typeface="Arial"/>
                <a:cs typeface="Arial"/>
              </a:rPr>
              <a:t>PROJECT STATUS: </a:t>
            </a:r>
            <a:r>
              <a:rPr lang="en-US" sz="1400">
                <a:solidFill>
                  <a:schemeClr val="tx2"/>
                </a:solidFill>
                <a:latin typeface="Arial"/>
                <a:cs typeface="Arial"/>
              </a:rPr>
              <a:t>CD-0 was approved in 2020. Completed DOE Independent Peer Review of the Analysis of Alternatives in February 2023. Project scope reduced in late FY23 due to escalation of construction costs. TLHBA final conceptual design received from A-E firm in February 2023.</a:t>
            </a:r>
            <a:endParaRPr sz="1400">
              <a:solidFill>
                <a:schemeClr val="tx2"/>
              </a:solidFill>
              <a:latin typeface="Arial"/>
              <a:cs typeface="Arial"/>
            </a:endParaRPr>
          </a:p>
        </p:txBody>
      </p:sp>
      <p:sp>
        <p:nvSpPr>
          <p:cNvPr id="10" name="object 3">
            <a:extLst>
              <a:ext uri="{FF2B5EF4-FFF2-40B4-BE49-F238E27FC236}">
                <a16:creationId xmlns:a16="http://schemas.microsoft.com/office/drawing/2014/main" id="{4F0CF2E6-F9C9-972A-0703-C11615CB677D}"/>
              </a:ext>
            </a:extLst>
          </p:cNvPr>
          <p:cNvSpPr txBox="1"/>
          <p:nvPr/>
        </p:nvSpPr>
        <p:spPr>
          <a:xfrm>
            <a:off x="228600" y="4603594"/>
            <a:ext cx="5791199" cy="882806"/>
          </a:xfrm>
          <a:prstGeom prst="rect">
            <a:avLst/>
          </a:prstGeom>
          <a:solidFill>
            <a:schemeClr val="accent3">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600" b="1">
                <a:solidFill>
                  <a:schemeClr val="tx2"/>
                </a:solidFill>
                <a:latin typeface="Arial"/>
                <a:cs typeface="Arial"/>
              </a:rPr>
              <a:t>CURRENT CHALLENGES/ISSUES/RISKS</a:t>
            </a:r>
          </a:p>
          <a:p>
            <a:pPr marL="91440" marR="89535" indent="2540" algn="l">
              <a:lnSpc>
                <a:spcPct val="90100"/>
              </a:lnSpc>
              <a:spcBef>
                <a:spcPts val="320"/>
              </a:spcBef>
            </a:pPr>
            <a:r>
              <a:rPr lang="en-US" sz="1400">
                <a:solidFill>
                  <a:schemeClr val="tx2"/>
                </a:solidFill>
                <a:latin typeface="Arial"/>
                <a:cs typeface="Arial"/>
              </a:rPr>
              <a:t>The continued expansion of the SRF mission exceeds the current space and is encroaching on the Physics High Bay area and necessitating the use of off-site leased warehouse space.</a:t>
            </a:r>
          </a:p>
        </p:txBody>
      </p:sp>
      <p:sp>
        <p:nvSpPr>
          <p:cNvPr id="11" name="object 3">
            <a:extLst>
              <a:ext uri="{FF2B5EF4-FFF2-40B4-BE49-F238E27FC236}">
                <a16:creationId xmlns:a16="http://schemas.microsoft.com/office/drawing/2014/main" id="{B2958009-86CB-9197-A666-DA1B9EF81B6F}"/>
              </a:ext>
            </a:extLst>
          </p:cNvPr>
          <p:cNvSpPr txBox="1"/>
          <p:nvPr/>
        </p:nvSpPr>
        <p:spPr>
          <a:xfrm>
            <a:off x="228600" y="3352800"/>
            <a:ext cx="5791200" cy="262636"/>
          </a:xfrm>
          <a:prstGeom prst="rect">
            <a:avLst/>
          </a:prstGeom>
          <a:solidFill>
            <a:schemeClr val="accent3">
              <a:lumMod val="75000"/>
            </a:schemeClr>
          </a:solidFill>
        </p:spPr>
        <p:txBody>
          <a:bodyPr vert="horz" wrap="square" lIns="0" tIns="40640" rIns="0" bIns="0" rtlCol="0">
            <a:spAutoFit/>
          </a:bodyPr>
          <a:lstStyle/>
          <a:p>
            <a:pPr marL="91440" marR="89535" indent="2540" algn="l">
              <a:lnSpc>
                <a:spcPct val="90100"/>
              </a:lnSpc>
              <a:spcBef>
                <a:spcPts val="320"/>
              </a:spcBef>
            </a:pPr>
            <a:r>
              <a:rPr lang="en-US" sz="1600" b="1">
                <a:solidFill>
                  <a:srgbClr val="FFFFFF"/>
                </a:solidFill>
                <a:latin typeface="Arial"/>
                <a:cs typeface="Arial"/>
              </a:rPr>
              <a:t>STATUS &amp; ACTIONS</a:t>
            </a:r>
            <a:endParaRPr sz="1600" b="1">
              <a:solidFill>
                <a:srgbClr val="FFFFFF"/>
              </a:solidFill>
              <a:latin typeface="Arial"/>
              <a:cs typeface="Arial"/>
            </a:endParaRPr>
          </a:p>
        </p:txBody>
      </p:sp>
      <p:graphicFrame>
        <p:nvGraphicFramePr>
          <p:cNvPr id="12" name="Table 11">
            <a:extLst>
              <a:ext uri="{FF2B5EF4-FFF2-40B4-BE49-F238E27FC236}">
                <a16:creationId xmlns:a16="http://schemas.microsoft.com/office/drawing/2014/main" id="{B3E6DE03-FA5C-FE7C-9996-54E7F2CDB42C}"/>
              </a:ext>
            </a:extLst>
          </p:cNvPr>
          <p:cNvGraphicFramePr>
            <a:graphicFrameLocks noGrp="1"/>
          </p:cNvGraphicFramePr>
          <p:nvPr>
            <p:extLst>
              <p:ext uri="{D42A27DB-BD31-4B8C-83A1-F6EECF244321}">
                <p14:modId xmlns:p14="http://schemas.microsoft.com/office/powerpoint/2010/main" val="1864319095"/>
              </p:ext>
            </p:extLst>
          </p:nvPr>
        </p:nvGraphicFramePr>
        <p:xfrm>
          <a:off x="304800" y="5455920"/>
          <a:ext cx="4876800" cy="10972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3414316946"/>
                    </a:ext>
                  </a:extLst>
                </a:gridCol>
                <a:gridCol w="1219200">
                  <a:extLst>
                    <a:ext uri="{9D8B030D-6E8A-4147-A177-3AD203B41FA5}">
                      <a16:colId xmlns:a16="http://schemas.microsoft.com/office/drawing/2014/main" val="3118154113"/>
                    </a:ext>
                  </a:extLst>
                </a:gridCol>
                <a:gridCol w="1219200">
                  <a:extLst>
                    <a:ext uri="{9D8B030D-6E8A-4147-A177-3AD203B41FA5}">
                      <a16:colId xmlns:a16="http://schemas.microsoft.com/office/drawing/2014/main" val="1085972464"/>
                    </a:ext>
                  </a:extLst>
                </a:gridCol>
                <a:gridCol w="1219200">
                  <a:extLst>
                    <a:ext uri="{9D8B030D-6E8A-4147-A177-3AD203B41FA5}">
                      <a16:colId xmlns:a16="http://schemas.microsoft.com/office/drawing/2014/main" val="112373665"/>
                    </a:ext>
                  </a:extLst>
                </a:gridCol>
              </a:tblGrid>
              <a:tr h="326440">
                <a:tc gridSpan="4">
                  <a:txBody>
                    <a:bodyPr/>
                    <a:lstStyle/>
                    <a:p>
                      <a:r>
                        <a:rPr lang="en-US" dirty="0"/>
                        <a:t>PLANNED CDs (Preliminary FY Dates)</a:t>
                      </a:r>
                    </a:p>
                  </a:txBody>
                  <a:tcPr>
                    <a:solidFill>
                      <a:schemeClr val="tx1"/>
                    </a:solidFill>
                  </a:tcPr>
                </a:tc>
                <a:tc hMerge="1">
                  <a:txBody>
                    <a:bodyPr/>
                    <a:lstStyle/>
                    <a:p>
                      <a:endParaRPr lang="en-US"/>
                    </a:p>
                  </a:txBody>
                  <a:tcPr/>
                </a:tc>
                <a:tc hMerge="1">
                  <a:txBody>
                    <a:bodyPr/>
                    <a:lstStyle/>
                    <a:p>
                      <a:endParaRPr lang="en-US"/>
                    </a:p>
                  </a:txBody>
                  <a:tcPr>
                    <a:solidFill>
                      <a:schemeClr val="tx1"/>
                    </a:solidFill>
                  </a:tcPr>
                </a:tc>
                <a:tc hMerge="1">
                  <a:txBody>
                    <a:bodyPr/>
                    <a:lstStyle/>
                    <a:p>
                      <a:endParaRPr lang="en-US"/>
                    </a:p>
                  </a:txBody>
                  <a:tcPr>
                    <a:solidFill>
                      <a:schemeClr val="tx1"/>
                    </a:solidFill>
                  </a:tcPr>
                </a:tc>
                <a:extLst>
                  <a:ext uri="{0D108BD9-81ED-4DB2-BD59-A6C34878D82A}">
                    <a16:rowId xmlns:a16="http://schemas.microsoft.com/office/drawing/2014/main" val="4072073524"/>
                  </a:ext>
                </a:extLst>
              </a:tr>
              <a:tr h="326440">
                <a:tc>
                  <a:txBody>
                    <a:bodyPr/>
                    <a:lstStyle/>
                    <a:p>
                      <a:r>
                        <a:rPr lang="en-US" sz="1800"/>
                        <a:t>CD-1</a:t>
                      </a:r>
                    </a:p>
                  </a:txBody>
                  <a:tcPr/>
                </a:tc>
                <a:tc>
                  <a:txBody>
                    <a:bodyPr/>
                    <a:lstStyle/>
                    <a:p>
                      <a:r>
                        <a:rPr lang="en-US" sz="1800"/>
                        <a:t>CD-2</a:t>
                      </a:r>
                    </a:p>
                  </a:txBody>
                  <a:tcPr/>
                </a:tc>
                <a:tc>
                  <a:txBody>
                    <a:bodyPr/>
                    <a:lstStyle/>
                    <a:p>
                      <a:r>
                        <a:rPr lang="en-US" sz="1800"/>
                        <a:t>CD-3</a:t>
                      </a:r>
                    </a:p>
                  </a:txBody>
                  <a:tcPr/>
                </a:tc>
                <a:tc>
                  <a:txBody>
                    <a:bodyPr/>
                    <a:lstStyle/>
                    <a:p>
                      <a:r>
                        <a:rPr lang="en-US" sz="1800"/>
                        <a:t>CD-4</a:t>
                      </a:r>
                    </a:p>
                  </a:txBody>
                  <a:tcPr/>
                </a:tc>
                <a:extLst>
                  <a:ext uri="{0D108BD9-81ED-4DB2-BD59-A6C34878D82A}">
                    <a16:rowId xmlns:a16="http://schemas.microsoft.com/office/drawing/2014/main" val="2247731152"/>
                  </a:ext>
                </a:extLst>
              </a:tr>
              <a:tr h="326440">
                <a:tc>
                  <a:txBody>
                    <a:bodyPr/>
                    <a:lstStyle/>
                    <a:p>
                      <a:pPr marL="0"/>
                      <a:r>
                        <a:rPr lang="en-US" sz="1800">
                          <a:solidFill>
                            <a:schemeClr val="dk1"/>
                          </a:solidFill>
                          <a:latin typeface="+mn-lt"/>
                          <a:ea typeface="+mn-ea"/>
                          <a:cs typeface="+mn-cs"/>
                        </a:rPr>
                        <a:t>2</a:t>
                      </a:r>
                      <a:r>
                        <a:rPr lang="en-US" sz="1800" baseline="30000">
                          <a:solidFill>
                            <a:schemeClr val="dk1"/>
                          </a:solidFill>
                          <a:latin typeface="+mn-lt"/>
                          <a:ea typeface="+mn-ea"/>
                          <a:cs typeface="+mn-cs"/>
                        </a:rPr>
                        <a:t>nd</a:t>
                      </a:r>
                      <a:r>
                        <a:rPr lang="en-US" sz="1800">
                          <a:solidFill>
                            <a:schemeClr val="dk1"/>
                          </a:solidFill>
                          <a:latin typeface="+mn-lt"/>
                          <a:ea typeface="+mn-ea"/>
                          <a:cs typeface="+mn-cs"/>
                        </a:rPr>
                        <a:t> QFY25</a:t>
                      </a:r>
                    </a:p>
                  </a:txBody>
                  <a:tcPr/>
                </a:tc>
                <a:tc>
                  <a:txBody>
                    <a:bodyPr/>
                    <a:lstStyle/>
                    <a:p>
                      <a:r>
                        <a:rPr lang="en-US" sz="1800"/>
                        <a:t>4</a:t>
                      </a:r>
                      <a:r>
                        <a:rPr lang="en-US" sz="1800" baseline="30000"/>
                        <a:t>th</a:t>
                      </a:r>
                      <a:r>
                        <a:rPr lang="en-US" sz="1800"/>
                        <a:t> QFY27</a:t>
                      </a:r>
                    </a:p>
                  </a:txBody>
                  <a:tcPr/>
                </a:tc>
                <a:tc>
                  <a:txBody>
                    <a:bodyPr/>
                    <a:lstStyle/>
                    <a:p>
                      <a:r>
                        <a:rPr lang="en-US" sz="1800"/>
                        <a:t>4</a:t>
                      </a:r>
                      <a:r>
                        <a:rPr lang="en-US" sz="1800" baseline="30000"/>
                        <a:t>th</a:t>
                      </a:r>
                      <a:r>
                        <a:rPr lang="en-US" sz="1800"/>
                        <a:t> QFY28</a:t>
                      </a:r>
                    </a:p>
                  </a:txBody>
                  <a:tcPr/>
                </a:tc>
                <a:tc>
                  <a:txBody>
                    <a:bodyPr/>
                    <a:lstStyle/>
                    <a:p>
                      <a:r>
                        <a:rPr lang="en-US" sz="1800" dirty="0"/>
                        <a:t>4</a:t>
                      </a:r>
                      <a:r>
                        <a:rPr lang="en-US" sz="1800" baseline="30000" dirty="0"/>
                        <a:t>th</a:t>
                      </a:r>
                      <a:r>
                        <a:rPr lang="en-US" sz="1800" dirty="0"/>
                        <a:t> QFY30</a:t>
                      </a:r>
                    </a:p>
                  </a:txBody>
                  <a:tcPr/>
                </a:tc>
                <a:extLst>
                  <a:ext uri="{0D108BD9-81ED-4DB2-BD59-A6C34878D82A}">
                    <a16:rowId xmlns:a16="http://schemas.microsoft.com/office/drawing/2014/main" val="3710721006"/>
                  </a:ext>
                </a:extLst>
              </a:tr>
            </a:tbl>
          </a:graphicData>
        </a:graphic>
      </p:graphicFrame>
      <p:pic>
        <p:nvPicPr>
          <p:cNvPr id="13" name="Picture 12">
            <a:extLst>
              <a:ext uri="{FF2B5EF4-FFF2-40B4-BE49-F238E27FC236}">
                <a16:creationId xmlns:a16="http://schemas.microsoft.com/office/drawing/2014/main" id="{3F494D3F-CAA8-0093-D0EC-FD054CAEF4FF}"/>
              </a:ext>
            </a:extLst>
          </p:cNvPr>
          <p:cNvPicPr>
            <a:picLocks noChangeAspect="1"/>
          </p:cNvPicPr>
          <p:nvPr/>
        </p:nvPicPr>
        <p:blipFill>
          <a:blip r:embed="rId3"/>
          <a:stretch>
            <a:fillRect/>
          </a:stretch>
        </p:blipFill>
        <p:spPr>
          <a:xfrm>
            <a:off x="2971800" y="1219200"/>
            <a:ext cx="3047998" cy="2116318"/>
          </a:xfrm>
          <a:prstGeom prst="rect">
            <a:avLst/>
          </a:prstGeom>
        </p:spPr>
      </p:pic>
      <p:pic>
        <p:nvPicPr>
          <p:cNvPr id="14" name="Picture 13">
            <a:extLst>
              <a:ext uri="{FF2B5EF4-FFF2-40B4-BE49-F238E27FC236}">
                <a16:creationId xmlns:a16="http://schemas.microsoft.com/office/drawing/2014/main" id="{FF42A6B2-316A-F039-8E2D-570DAB83A08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305024"/>
            <a:ext cx="2743197" cy="1963042"/>
          </a:xfrm>
          <a:prstGeom prst="rect">
            <a:avLst/>
          </a:prstGeom>
          <a:noFill/>
          <a:ln>
            <a:noFill/>
          </a:ln>
        </p:spPr>
      </p:pic>
      <p:sp>
        <p:nvSpPr>
          <p:cNvPr id="15" name="object 7">
            <a:extLst>
              <a:ext uri="{FF2B5EF4-FFF2-40B4-BE49-F238E27FC236}">
                <a16:creationId xmlns:a16="http://schemas.microsoft.com/office/drawing/2014/main" id="{775B5255-17AF-66EC-AC68-3F3F1DD087CB}"/>
              </a:ext>
            </a:extLst>
          </p:cNvPr>
          <p:cNvSpPr txBox="1"/>
          <p:nvPr/>
        </p:nvSpPr>
        <p:spPr>
          <a:xfrm>
            <a:off x="304800" y="1371600"/>
            <a:ext cx="1663064" cy="300355"/>
          </a:xfrm>
          <a:prstGeom prst="rect">
            <a:avLst/>
          </a:prstGeom>
        </p:spPr>
        <p:txBody>
          <a:bodyPr vert="horz" wrap="square" lIns="0" tIns="12700" rIns="0" bIns="0" rtlCol="0">
            <a:spAutoFit/>
          </a:bodyPr>
          <a:lstStyle/>
          <a:p>
            <a:pPr marL="12700">
              <a:lnSpc>
                <a:spcPct val="100000"/>
              </a:lnSpc>
              <a:spcBef>
                <a:spcPts val="100"/>
              </a:spcBef>
            </a:pPr>
            <a:r>
              <a:rPr sz="1800" spc="-10">
                <a:solidFill>
                  <a:schemeClr val="tx1"/>
                </a:solidFill>
                <a:latin typeface="Calibri"/>
                <a:cs typeface="Calibri"/>
              </a:rPr>
              <a:t>Artist’s</a:t>
            </a:r>
            <a:r>
              <a:rPr sz="1800" spc="-35">
                <a:solidFill>
                  <a:schemeClr val="tx1"/>
                </a:solidFill>
                <a:latin typeface="Calibri"/>
                <a:cs typeface="Calibri"/>
              </a:rPr>
              <a:t> </a:t>
            </a:r>
            <a:r>
              <a:rPr sz="1800" spc="-10">
                <a:solidFill>
                  <a:schemeClr val="tx1"/>
                </a:solidFill>
                <a:latin typeface="Calibri"/>
                <a:cs typeface="Calibri"/>
              </a:rPr>
              <a:t>Rendering</a:t>
            </a:r>
            <a:endParaRPr sz="1800">
              <a:solidFill>
                <a:schemeClr val="tx1"/>
              </a:solidFill>
              <a:latin typeface="Calibri"/>
              <a:cs typeface="Calibri"/>
            </a:endParaRPr>
          </a:p>
        </p:txBody>
      </p:sp>
    </p:spTree>
    <p:extLst>
      <p:ext uri="{BB962C8B-B14F-4D97-AF65-F5344CB8AC3E}">
        <p14:creationId xmlns:p14="http://schemas.microsoft.com/office/powerpoint/2010/main" val="1164452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549D58-80FA-A728-EAF0-348BB5D12770}"/>
              </a:ext>
            </a:extLst>
          </p:cNvPr>
          <p:cNvSpPr>
            <a:spLocks noGrp="1"/>
          </p:cNvSpPr>
          <p:nvPr>
            <p:ph type="sldNum" sz="quarter" idx="4"/>
          </p:nvPr>
        </p:nvSpPr>
        <p:spPr/>
        <p:txBody>
          <a:bodyPr/>
          <a:lstStyle/>
          <a:p>
            <a:fld id="{835B6AD7-18B8-4C9C-AA70-ABD830A869AC}" type="slidenum">
              <a:rPr lang="en-US" smtClean="0"/>
              <a:pPr/>
              <a:t>28</a:t>
            </a:fld>
            <a:endParaRPr lang="en-US"/>
          </a:p>
        </p:txBody>
      </p:sp>
      <p:sp>
        <p:nvSpPr>
          <p:cNvPr id="4" name="object 2">
            <a:extLst>
              <a:ext uri="{FF2B5EF4-FFF2-40B4-BE49-F238E27FC236}">
                <a16:creationId xmlns:a16="http://schemas.microsoft.com/office/drawing/2014/main" id="{874ECC4A-4395-00D4-8527-9C514DDE3817}"/>
              </a:ext>
            </a:extLst>
          </p:cNvPr>
          <p:cNvSpPr txBox="1">
            <a:spLocks noGrp="1"/>
          </p:cNvSpPr>
          <p:nvPr>
            <p:ph type="title"/>
          </p:nvPr>
        </p:nvSpPr>
        <p:spPr>
          <a:xfrm>
            <a:off x="152400" y="-61555"/>
            <a:ext cx="11734800" cy="1504335"/>
          </a:xfrm>
          <a:prstGeom prst="rect">
            <a:avLst/>
          </a:prstGeom>
          <a:solidFill>
            <a:schemeClr val="bg1">
              <a:lumMod val="95000"/>
            </a:schemeClr>
          </a:solidFill>
        </p:spPr>
        <p:txBody>
          <a:bodyPr vert="horz" wrap="square" lIns="0" tIns="392506" rIns="0" bIns="0" rtlCol="0">
            <a:spAutoFit/>
          </a:bodyPr>
          <a:lstStyle/>
          <a:p>
            <a:pPr marL="156845">
              <a:lnSpc>
                <a:spcPct val="100000"/>
              </a:lnSpc>
              <a:spcBef>
                <a:spcPts val="95"/>
              </a:spcBef>
            </a:pPr>
            <a:r>
              <a:rPr lang="en-US" sz="3600" spc="-25"/>
              <a:t>Measurement of Lepton-Lepton Electroweak Reactions (Moller) Project          TPC: $48.66M</a:t>
            </a:r>
            <a:endParaRPr sz="3600" spc="-25"/>
          </a:p>
        </p:txBody>
      </p:sp>
      <p:sp>
        <p:nvSpPr>
          <p:cNvPr id="6" name="object 9">
            <a:extLst>
              <a:ext uri="{FF2B5EF4-FFF2-40B4-BE49-F238E27FC236}">
                <a16:creationId xmlns:a16="http://schemas.microsoft.com/office/drawing/2014/main" id="{DBAD723C-BA30-41DD-AF71-91224967DC42}"/>
              </a:ext>
            </a:extLst>
          </p:cNvPr>
          <p:cNvSpPr txBox="1">
            <a:spLocks/>
          </p:cNvSpPr>
          <p:nvPr/>
        </p:nvSpPr>
        <p:spPr>
          <a:xfrm>
            <a:off x="11074654" y="6639255"/>
            <a:ext cx="241300" cy="177800"/>
          </a:xfrm>
          <a:prstGeom prst="rect">
            <a:avLst/>
          </a:prstGeom>
        </p:spPr>
        <p:txBody>
          <a:bodyPr vert="horz" wrap="square" lIns="0" tIns="571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45"/>
              </a:spcBef>
            </a:pPr>
            <a:fld id="{81D60167-4931-47E6-BA6A-407CBD079E47}" type="slidenum">
              <a:rPr lang="en-US" spc="-25" smtClean="0"/>
              <a:pPr marL="38100">
                <a:spcBef>
                  <a:spcPts val="45"/>
                </a:spcBef>
              </a:pPr>
              <a:t>28</a:t>
            </a:fld>
            <a:endParaRPr lang="en-US" spc="-25"/>
          </a:p>
        </p:txBody>
      </p:sp>
      <p:sp>
        <p:nvSpPr>
          <p:cNvPr id="7" name="object 3">
            <a:extLst>
              <a:ext uri="{FF2B5EF4-FFF2-40B4-BE49-F238E27FC236}">
                <a16:creationId xmlns:a16="http://schemas.microsoft.com/office/drawing/2014/main" id="{C3B84906-D6C0-AC34-0A14-A0AAB9A381E5}"/>
              </a:ext>
            </a:extLst>
          </p:cNvPr>
          <p:cNvSpPr txBox="1"/>
          <p:nvPr/>
        </p:nvSpPr>
        <p:spPr>
          <a:xfrm>
            <a:off x="6096000" y="1447800"/>
            <a:ext cx="5791200" cy="262636"/>
          </a:xfrm>
          <a:prstGeom prst="rect">
            <a:avLst/>
          </a:prstGeom>
          <a:solidFill>
            <a:schemeClr val="accent2"/>
          </a:solidFill>
        </p:spPr>
        <p:txBody>
          <a:bodyPr vert="horz" wrap="square" lIns="0" tIns="40640" rIns="0" bIns="0" rtlCol="0">
            <a:spAutoFit/>
          </a:bodyPr>
          <a:lstStyle/>
          <a:p>
            <a:pPr marL="91440" marR="89535" indent="2540" algn="l">
              <a:lnSpc>
                <a:spcPct val="90100"/>
              </a:lnSpc>
              <a:spcBef>
                <a:spcPts val="320"/>
              </a:spcBef>
            </a:pPr>
            <a:r>
              <a:rPr lang="en-US" sz="1600" b="1">
                <a:solidFill>
                  <a:srgbClr val="FFFFFF"/>
                </a:solidFill>
                <a:latin typeface="Arial"/>
                <a:cs typeface="Arial"/>
              </a:rPr>
              <a:t>PROGRAM, MISSION, SCOPE, ACQUISITION STRATEGY</a:t>
            </a:r>
            <a:endParaRPr sz="1600" b="1">
              <a:solidFill>
                <a:srgbClr val="FFFFFF"/>
              </a:solidFill>
              <a:latin typeface="Arial"/>
              <a:cs typeface="Arial"/>
            </a:endParaRPr>
          </a:p>
        </p:txBody>
      </p:sp>
      <p:sp>
        <p:nvSpPr>
          <p:cNvPr id="8" name="object 3">
            <a:extLst>
              <a:ext uri="{FF2B5EF4-FFF2-40B4-BE49-F238E27FC236}">
                <a16:creationId xmlns:a16="http://schemas.microsoft.com/office/drawing/2014/main" id="{74296DD4-210C-D00C-9AB7-0EA025A0E03F}"/>
              </a:ext>
            </a:extLst>
          </p:cNvPr>
          <p:cNvSpPr txBox="1"/>
          <p:nvPr/>
        </p:nvSpPr>
        <p:spPr>
          <a:xfrm>
            <a:off x="6096000" y="1746264"/>
            <a:ext cx="5791200" cy="234936"/>
          </a:xfrm>
          <a:prstGeom prst="rect">
            <a:avLst/>
          </a:prstGeom>
          <a:solidFill>
            <a:schemeClr val="accent2">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400" b="1">
                <a:solidFill>
                  <a:schemeClr val="tx2"/>
                </a:solidFill>
                <a:latin typeface="Arial"/>
                <a:cs typeface="Arial"/>
              </a:rPr>
              <a:t>PROGRAM: </a:t>
            </a:r>
            <a:r>
              <a:rPr lang="en-US" sz="1400">
                <a:solidFill>
                  <a:schemeClr val="tx2"/>
                </a:solidFill>
                <a:latin typeface="Arial"/>
                <a:cs typeface="Arial"/>
              </a:rPr>
              <a:t>NP </a:t>
            </a:r>
            <a:r>
              <a:rPr lang="en-US" sz="1400" b="1">
                <a:solidFill>
                  <a:schemeClr val="tx2"/>
                </a:solidFill>
                <a:latin typeface="Arial"/>
                <a:cs typeface="Arial"/>
              </a:rPr>
              <a:t>   LOCATION: </a:t>
            </a:r>
            <a:r>
              <a:rPr lang="en-US" sz="1400">
                <a:solidFill>
                  <a:schemeClr val="tx2"/>
                </a:solidFill>
                <a:latin typeface="Arial"/>
                <a:cs typeface="Arial"/>
              </a:rPr>
              <a:t>TJNAF</a:t>
            </a:r>
            <a:endParaRPr sz="1400">
              <a:solidFill>
                <a:schemeClr val="tx2"/>
              </a:solidFill>
              <a:latin typeface="Arial"/>
              <a:cs typeface="Arial"/>
            </a:endParaRPr>
          </a:p>
        </p:txBody>
      </p:sp>
      <p:sp>
        <p:nvSpPr>
          <p:cNvPr id="9" name="object 3">
            <a:extLst>
              <a:ext uri="{FF2B5EF4-FFF2-40B4-BE49-F238E27FC236}">
                <a16:creationId xmlns:a16="http://schemas.microsoft.com/office/drawing/2014/main" id="{EF032CB7-29C7-59BC-07C1-14883CEF9C70}"/>
              </a:ext>
            </a:extLst>
          </p:cNvPr>
          <p:cNvSpPr txBox="1"/>
          <p:nvPr/>
        </p:nvSpPr>
        <p:spPr>
          <a:xfrm>
            <a:off x="6096000" y="2256892"/>
            <a:ext cx="5791200" cy="1724575"/>
          </a:xfrm>
          <a:prstGeom prst="rect">
            <a:avLst/>
          </a:prstGeom>
          <a:solidFill>
            <a:schemeClr val="accent2">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600" b="1" dirty="0">
                <a:solidFill>
                  <a:schemeClr val="tx2"/>
                </a:solidFill>
                <a:latin typeface="Arial"/>
                <a:cs typeface="Arial"/>
              </a:rPr>
              <a:t>PROJECT SCOPE</a:t>
            </a:r>
            <a:r>
              <a:rPr lang="en-US" sz="1400" dirty="0">
                <a:solidFill>
                  <a:schemeClr val="tx2"/>
                </a:solidFill>
                <a:latin typeface="Arial"/>
                <a:cs typeface="Arial"/>
              </a:rPr>
              <a:t>: The MOLLER Major Item of Equipment (MIE) scope is to design, construct, and install the experimental equipment in Jefferson Lab’s Hall A, and to make modifications to existing Hall A systems. It has the following principal scope elements: liquid hydrogen target, spectrometer, integrating detectors, tracking detectors, Hall A infrastructure and integration, data acquisition and trigger.</a:t>
            </a:r>
          </a:p>
          <a:p>
            <a:pPr marL="91440" marR="89535" indent="2540" algn="l">
              <a:lnSpc>
                <a:spcPct val="90100"/>
              </a:lnSpc>
              <a:spcBef>
                <a:spcPts val="320"/>
              </a:spcBef>
            </a:pPr>
            <a:endParaRPr lang="en-US" sz="1400" dirty="0">
              <a:solidFill>
                <a:schemeClr val="tx2"/>
              </a:solidFill>
              <a:latin typeface="Arial"/>
              <a:cs typeface="Arial"/>
            </a:endParaRPr>
          </a:p>
          <a:p>
            <a:pPr marL="91440" marR="89535" indent="2540" algn="l">
              <a:lnSpc>
                <a:spcPct val="90100"/>
              </a:lnSpc>
              <a:spcBef>
                <a:spcPts val="320"/>
              </a:spcBef>
            </a:pPr>
            <a:endParaRPr lang="en-US" sz="1600" dirty="0">
              <a:solidFill>
                <a:schemeClr val="tx2"/>
              </a:solidFill>
              <a:latin typeface="Arial"/>
              <a:cs typeface="Arial"/>
            </a:endParaRPr>
          </a:p>
        </p:txBody>
      </p:sp>
      <p:sp>
        <p:nvSpPr>
          <p:cNvPr id="11" name="object 3">
            <a:extLst>
              <a:ext uri="{FF2B5EF4-FFF2-40B4-BE49-F238E27FC236}">
                <a16:creationId xmlns:a16="http://schemas.microsoft.com/office/drawing/2014/main" id="{5FF31642-DB3B-88A6-22B8-A54DAE7A69F2}"/>
              </a:ext>
            </a:extLst>
          </p:cNvPr>
          <p:cNvSpPr txBox="1"/>
          <p:nvPr/>
        </p:nvSpPr>
        <p:spPr>
          <a:xfrm>
            <a:off x="6096000" y="4124296"/>
            <a:ext cx="5791199" cy="262636"/>
          </a:xfrm>
          <a:prstGeom prst="rect">
            <a:avLst/>
          </a:prstGeom>
          <a:solidFill>
            <a:schemeClr val="tx2"/>
          </a:solidFill>
        </p:spPr>
        <p:txBody>
          <a:bodyPr vert="horz" wrap="square" lIns="0" tIns="40640" rIns="0" bIns="0" rtlCol="0">
            <a:spAutoFit/>
          </a:bodyPr>
          <a:lstStyle/>
          <a:p>
            <a:pPr marL="91440" marR="89535" indent="2540" algn="l">
              <a:lnSpc>
                <a:spcPct val="90100"/>
              </a:lnSpc>
              <a:spcBef>
                <a:spcPts val="320"/>
              </a:spcBef>
            </a:pPr>
            <a:r>
              <a:rPr lang="en-US" sz="1600" b="1">
                <a:solidFill>
                  <a:schemeClr val="bg1"/>
                </a:solidFill>
                <a:latin typeface="Arial"/>
                <a:cs typeface="Arial"/>
              </a:rPr>
              <a:t>MOLLER’s TOP TAKE-AWAYS</a:t>
            </a:r>
            <a:r>
              <a:rPr lang="en-US" sz="1600" b="1">
                <a:solidFill>
                  <a:schemeClr val="tx2"/>
                </a:solidFill>
                <a:latin typeface="Arial"/>
                <a:cs typeface="Arial"/>
              </a:rPr>
              <a:t>:</a:t>
            </a:r>
            <a:endParaRPr sz="1600">
              <a:solidFill>
                <a:schemeClr val="tx2"/>
              </a:solidFill>
              <a:latin typeface="Arial"/>
              <a:cs typeface="Arial"/>
            </a:endParaRPr>
          </a:p>
        </p:txBody>
      </p:sp>
      <p:sp>
        <p:nvSpPr>
          <p:cNvPr id="12" name="object 3">
            <a:extLst>
              <a:ext uri="{FF2B5EF4-FFF2-40B4-BE49-F238E27FC236}">
                <a16:creationId xmlns:a16="http://schemas.microsoft.com/office/drawing/2014/main" id="{2CE85B06-D87B-4594-534A-9F622341A225}"/>
              </a:ext>
            </a:extLst>
          </p:cNvPr>
          <p:cNvSpPr txBox="1"/>
          <p:nvPr/>
        </p:nvSpPr>
        <p:spPr>
          <a:xfrm>
            <a:off x="6096000" y="4395843"/>
            <a:ext cx="5791199" cy="1291123"/>
          </a:xfrm>
          <a:prstGeom prst="rect">
            <a:avLst/>
          </a:prstGeom>
          <a:solidFill>
            <a:schemeClr val="accent1">
              <a:lumMod val="40000"/>
              <a:lumOff val="60000"/>
            </a:schemeClr>
          </a:solidFill>
        </p:spPr>
        <p:txBody>
          <a:bodyPr vert="horz" wrap="square" lIns="0" tIns="40640" rIns="0" bIns="0" rtlCol="0">
            <a:spAutoFit/>
          </a:bodyPr>
          <a:lstStyle/>
          <a:p>
            <a:pPr marL="298450" indent="-285750">
              <a:lnSpc>
                <a:spcPct val="100000"/>
              </a:lnSpc>
              <a:spcBef>
                <a:spcPts val="480"/>
              </a:spcBef>
              <a:buFont typeface="Arial" panose="020B0604020202020204" pitchFamily="34" charset="0"/>
              <a:buChar char="•"/>
            </a:pPr>
            <a:r>
              <a:rPr lang="en-US" sz="1400" dirty="0">
                <a:solidFill>
                  <a:schemeClr val="tx2"/>
                </a:solidFill>
                <a:latin typeface="Arial"/>
                <a:cs typeface="Arial"/>
              </a:rPr>
              <a:t>Received CD-3a approval in 2</a:t>
            </a:r>
            <a:r>
              <a:rPr lang="en-US" sz="1400" baseline="30000" dirty="0">
                <a:solidFill>
                  <a:schemeClr val="tx2"/>
                </a:solidFill>
                <a:latin typeface="Arial"/>
                <a:cs typeface="Arial"/>
              </a:rPr>
              <a:t>nd</a:t>
            </a:r>
            <a:r>
              <a:rPr lang="en-US" sz="1400" dirty="0">
                <a:solidFill>
                  <a:schemeClr val="tx2"/>
                </a:solidFill>
                <a:latin typeface="Arial"/>
                <a:cs typeface="Arial"/>
              </a:rPr>
              <a:t> QFY23 for $9.14M in long lead procurements to be completed in 4</a:t>
            </a:r>
            <a:r>
              <a:rPr lang="en-US" sz="1400" baseline="30000" dirty="0">
                <a:solidFill>
                  <a:schemeClr val="tx2"/>
                </a:solidFill>
                <a:latin typeface="Arial"/>
                <a:cs typeface="Arial"/>
              </a:rPr>
              <a:t>th</a:t>
            </a:r>
            <a:r>
              <a:rPr lang="en-US" sz="1400" dirty="0">
                <a:solidFill>
                  <a:schemeClr val="tx2"/>
                </a:solidFill>
                <a:latin typeface="Arial"/>
                <a:cs typeface="Arial"/>
              </a:rPr>
              <a:t> QFY25.</a:t>
            </a:r>
          </a:p>
          <a:p>
            <a:pPr marL="298450" indent="-285750">
              <a:lnSpc>
                <a:spcPct val="100000"/>
              </a:lnSpc>
              <a:spcBef>
                <a:spcPts val="480"/>
              </a:spcBef>
              <a:buFont typeface="Arial" panose="020B0604020202020204" pitchFamily="34" charset="0"/>
              <a:buChar char="•"/>
            </a:pPr>
            <a:r>
              <a:rPr lang="en-US" sz="1400" dirty="0">
                <a:solidFill>
                  <a:schemeClr val="tx2"/>
                </a:solidFill>
                <a:latin typeface="Arial"/>
                <a:cs typeface="Arial"/>
              </a:rPr>
              <a:t>All funding to execute the TPC of $48.66M has been received.</a:t>
            </a:r>
          </a:p>
          <a:p>
            <a:pPr marL="298450" indent="-285750">
              <a:lnSpc>
                <a:spcPct val="100000"/>
              </a:lnSpc>
              <a:spcBef>
                <a:spcPts val="480"/>
              </a:spcBef>
              <a:buFont typeface="Arial" panose="020B0604020202020204" pitchFamily="34" charset="0"/>
              <a:buChar char="•"/>
            </a:pPr>
            <a:r>
              <a:rPr lang="en-US" sz="1400" dirty="0">
                <a:solidFill>
                  <a:schemeClr val="tx2"/>
                </a:solidFill>
                <a:latin typeface="Arial"/>
                <a:cs typeface="Arial"/>
              </a:rPr>
              <a:t>Will be installed in Hall A for multi-year experimental program.</a:t>
            </a:r>
          </a:p>
          <a:p>
            <a:pPr marL="91440" marR="89535" indent="2540" algn="l">
              <a:lnSpc>
                <a:spcPct val="90100"/>
              </a:lnSpc>
              <a:spcBef>
                <a:spcPts val="320"/>
              </a:spcBef>
            </a:pPr>
            <a:endParaRPr sz="1600" dirty="0">
              <a:solidFill>
                <a:schemeClr val="tx2"/>
              </a:solidFill>
              <a:latin typeface="Arial"/>
              <a:cs typeface="Arial"/>
            </a:endParaRPr>
          </a:p>
        </p:txBody>
      </p:sp>
      <p:sp>
        <p:nvSpPr>
          <p:cNvPr id="13" name="object 3">
            <a:extLst>
              <a:ext uri="{FF2B5EF4-FFF2-40B4-BE49-F238E27FC236}">
                <a16:creationId xmlns:a16="http://schemas.microsoft.com/office/drawing/2014/main" id="{84787A69-2B67-2C0E-9D8F-AE1A07B83E6F}"/>
              </a:ext>
            </a:extLst>
          </p:cNvPr>
          <p:cNvSpPr txBox="1"/>
          <p:nvPr/>
        </p:nvSpPr>
        <p:spPr>
          <a:xfrm>
            <a:off x="228601" y="3686167"/>
            <a:ext cx="5791199" cy="1038233"/>
          </a:xfrm>
          <a:prstGeom prst="rect">
            <a:avLst/>
          </a:prstGeom>
          <a:solidFill>
            <a:schemeClr val="accent3">
              <a:lumMod val="40000"/>
              <a:lumOff val="60000"/>
            </a:schemeClr>
          </a:solidFill>
        </p:spPr>
        <p:txBody>
          <a:bodyPr vert="horz" wrap="square" lIns="0" tIns="40640" rIns="0" bIns="0" rtlCol="0">
            <a:spAutoFit/>
          </a:bodyPr>
          <a:lstStyle/>
          <a:p>
            <a:pPr marL="91440" marR="89535" indent="2540" algn="l">
              <a:lnSpc>
                <a:spcPct val="90100"/>
              </a:lnSpc>
              <a:spcBef>
                <a:spcPts val="320"/>
              </a:spcBef>
            </a:pPr>
            <a:r>
              <a:rPr lang="en-US" sz="1600" b="1" dirty="0">
                <a:solidFill>
                  <a:schemeClr val="tx2"/>
                </a:solidFill>
                <a:latin typeface="Arial"/>
                <a:cs typeface="Arial"/>
              </a:rPr>
              <a:t>PROJECT STATUS: </a:t>
            </a:r>
            <a:r>
              <a:rPr lang="en-US" sz="1400" dirty="0">
                <a:solidFill>
                  <a:schemeClr val="tx2"/>
                </a:solidFill>
                <a:latin typeface="Arial"/>
                <a:cs typeface="Arial"/>
              </a:rPr>
              <a:t>The team is currently focused on closing out eight recommendations from the October 2023 Independent Project Review (IPR), which includes refining the overall schedule and determining remaining cost and schedule contingency. Current forecast for CD-2/3 approval in 3</a:t>
            </a:r>
            <a:r>
              <a:rPr lang="en-US" sz="1400" baseline="30000" dirty="0">
                <a:solidFill>
                  <a:schemeClr val="tx2"/>
                </a:solidFill>
                <a:latin typeface="Arial"/>
                <a:cs typeface="Arial"/>
              </a:rPr>
              <a:t>rd</a:t>
            </a:r>
            <a:r>
              <a:rPr lang="en-US" sz="1400" dirty="0">
                <a:solidFill>
                  <a:schemeClr val="tx2"/>
                </a:solidFill>
                <a:latin typeface="Arial"/>
                <a:cs typeface="Arial"/>
              </a:rPr>
              <a:t> QFY24. CD-3a scope behind schedule.</a:t>
            </a:r>
          </a:p>
        </p:txBody>
      </p:sp>
      <p:sp>
        <p:nvSpPr>
          <p:cNvPr id="14" name="object 3">
            <a:extLst>
              <a:ext uri="{FF2B5EF4-FFF2-40B4-BE49-F238E27FC236}">
                <a16:creationId xmlns:a16="http://schemas.microsoft.com/office/drawing/2014/main" id="{47E56723-5C64-4174-F51E-180F6DB28D80}"/>
              </a:ext>
            </a:extLst>
          </p:cNvPr>
          <p:cNvSpPr txBox="1"/>
          <p:nvPr/>
        </p:nvSpPr>
        <p:spPr>
          <a:xfrm>
            <a:off x="228601" y="4716677"/>
            <a:ext cx="5791199" cy="1412181"/>
          </a:xfrm>
          <a:prstGeom prst="rect">
            <a:avLst/>
          </a:prstGeom>
          <a:solidFill>
            <a:schemeClr val="accent3">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600" b="1">
                <a:solidFill>
                  <a:schemeClr val="tx2"/>
                </a:solidFill>
                <a:latin typeface="Arial"/>
                <a:cs typeface="Arial"/>
              </a:rPr>
              <a:t>CURRENT CHALLENGES/ISSUES/RISKS</a:t>
            </a:r>
            <a:r>
              <a:rPr lang="en-US" sz="180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400">
                <a:solidFill>
                  <a:schemeClr val="tx2"/>
                </a:solidFill>
                <a:latin typeface="Arial"/>
                <a:cs typeface="Arial"/>
              </a:rPr>
              <a:t>Ensuring the availability of key resources to successfully complete the project and manage ongoing water intrusion problems in Hall A (and other halls) that must be mitigated to provide adequate stewardship of DOE and its investments.</a:t>
            </a:r>
          </a:p>
          <a:p>
            <a:pPr marL="91440" marR="89535" indent="2540" algn="l">
              <a:lnSpc>
                <a:spcPct val="90100"/>
              </a:lnSpc>
              <a:spcBef>
                <a:spcPts val="320"/>
              </a:spcBef>
            </a:pPr>
            <a:endParaRPr lang="en-US" sz="1600" b="1">
              <a:solidFill>
                <a:schemeClr val="tx2"/>
              </a:solidFill>
              <a:latin typeface="Arial"/>
              <a:cs typeface="Arial"/>
            </a:endParaRPr>
          </a:p>
        </p:txBody>
      </p:sp>
      <p:sp>
        <p:nvSpPr>
          <p:cNvPr id="15" name="object 3">
            <a:extLst>
              <a:ext uri="{FF2B5EF4-FFF2-40B4-BE49-F238E27FC236}">
                <a16:creationId xmlns:a16="http://schemas.microsoft.com/office/drawing/2014/main" id="{979137A3-2F1C-CBD9-FB5B-0362D58D0CEF}"/>
              </a:ext>
            </a:extLst>
          </p:cNvPr>
          <p:cNvSpPr txBox="1"/>
          <p:nvPr/>
        </p:nvSpPr>
        <p:spPr>
          <a:xfrm>
            <a:off x="228600" y="3429000"/>
            <a:ext cx="5791200" cy="262636"/>
          </a:xfrm>
          <a:prstGeom prst="rect">
            <a:avLst/>
          </a:prstGeom>
          <a:solidFill>
            <a:schemeClr val="accent3">
              <a:lumMod val="75000"/>
            </a:schemeClr>
          </a:solidFill>
        </p:spPr>
        <p:txBody>
          <a:bodyPr vert="horz" wrap="square" lIns="0" tIns="40640" rIns="0" bIns="0" rtlCol="0">
            <a:spAutoFit/>
          </a:bodyPr>
          <a:lstStyle/>
          <a:p>
            <a:pPr marL="91440" marR="89535" indent="2540" algn="l">
              <a:lnSpc>
                <a:spcPct val="90100"/>
              </a:lnSpc>
              <a:spcBef>
                <a:spcPts val="320"/>
              </a:spcBef>
            </a:pPr>
            <a:r>
              <a:rPr lang="en-US" sz="1600" b="1">
                <a:solidFill>
                  <a:srgbClr val="FFFFFF"/>
                </a:solidFill>
                <a:latin typeface="Arial"/>
                <a:cs typeface="Arial"/>
              </a:rPr>
              <a:t>STATUS &amp; ACTIONS</a:t>
            </a:r>
            <a:endParaRPr sz="1600" b="1">
              <a:solidFill>
                <a:srgbClr val="FFFFFF"/>
              </a:solidFill>
              <a:latin typeface="Arial"/>
              <a:cs typeface="Arial"/>
            </a:endParaRPr>
          </a:p>
        </p:txBody>
      </p:sp>
      <p:pic>
        <p:nvPicPr>
          <p:cNvPr id="16" name="Picture 15">
            <a:extLst>
              <a:ext uri="{FF2B5EF4-FFF2-40B4-BE49-F238E27FC236}">
                <a16:creationId xmlns:a16="http://schemas.microsoft.com/office/drawing/2014/main" id="{6F7E83DA-B4A9-CCDD-86A8-32DD12B5A291}"/>
              </a:ext>
            </a:extLst>
          </p:cNvPr>
          <p:cNvPicPr>
            <a:picLocks noChangeAspect="1"/>
          </p:cNvPicPr>
          <p:nvPr/>
        </p:nvPicPr>
        <p:blipFill>
          <a:blip r:embed="rId3"/>
          <a:stretch>
            <a:fillRect/>
          </a:stretch>
        </p:blipFill>
        <p:spPr>
          <a:xfrm>
            <a:off x="152400" y="1371600"/>
            <a:ext cx="5791199" cy="2040691"/>
          </a:xfrm>
          <a:prstGeom prst="rect">
            <a:avLst/>
          </a:prstGeom>
        </p:spPr>
      </p:pic>
      <p:graphicFrame>
        <p:nvGraphicFramePr>
          <p:cNvPr id="17" name="Table 16">
            <a:extLst>
              <a:ext uri="{FF2B5EF4-FFF2-40B4-BE49-F238E27FC236}">
                <a16:creationId xmlns:a16="http://schemas.microsoft.com/office/drawing/2014/main" id="{4DA026D5-BBFA-B97F-A148-9C67341EA563}"/>
              </a:ext>
            </a:extLst>
          </p:cNvPr>
          <p:cNvGraphicFramePr>
            <a:graphicFrameLocks noGrp="1"/>
          </p:cNvGraphicFramePr>
          <p:nvPr>
            <p:extLst>
              <p:ext uri="{D42A27DB-BD31-4B8C-83A1-F6EECF244321}">
                <p14:modId xmlns:p14="http://schemas.microsoft.com/office/powerpoint/2010/main" val="2517963239"/>
              </p:ext>
            </p:extLst>
          </p:nvPr>
        </p:nvGraphicFramePr>
        <p:xfrm>
          <a:off x="2336800" y="5669280"/>
          <a:ext cx="3378200" cy="1112520"/>
        </p:xfrm>
        <a:graphic>
          <a:graphicData uri="http://schemas.openxmlformats.org/drawingml/2006/table">
            <a:tbl>
              <a:tblPr firstRow="1" bandRow="1">
                <a:tableStyleId>{5C22544A-7EE6-4342-B048-85BDC9FD1C3A}</a:tableStyleId>
              </a:tblPr>
              <a:tblGrid>
                <a:gridCol w="1211493">
                  <a:extLst>
                    <a:ext uri="{9D8B030D-6E8A-4147-A177-3AD203B41FA5}">
                      <a16:colId xmlns:a16="http://schemas.microsoft.com/office/drawing/2014/main" val="3924190938"/>
                    </a:ext>
                  </a:extLst>
                </a:gridCol>
                <a:gridCol w="2166707">
                  <a:extLst>
                    <a:ext uri="{9D8B030D-6E8A-4147-A177-3AD203B41FA5}">
                      <a16:colId xmlns:a16="http://schemas.microsoft.com/office/drawing/2014/main" val="3777837908"/>
                    </a:ext>
                  </a:extLst>
                </a:gridCol>
              </a:tblGrid>
              <a:tr h="370840">
                <a:tc gridSpan="2">
                  <a:txBody>
                    <a:bodyPr/>
                    <a:lstStyle/>
                    <a:p>
                      <a:r>
                        <a:rPr lang="en-US" dirty="0">
                          <a:solidFill>
                            <a:schemeClr val="bg1"/>
                          </a:solidFill>
                        </a:rPr>
                        <a:t>PLANNED CDs (FY Dates)</a:t>
                      </a:r>
                    </a:p>
                  </a:txBody>
                  <a:tcPr>
                    <a:solidFill>
                      <a:schemeClr val="tx1"/>
                    </a:solidFill>
                  </a:tcPr>
                </a:tc>
                <a:tc hMerge="1">
                  <a:txBody>
                    <a:bodyPr/>
                    <a:lstStyle/>
                    <a:p>
                      <a:endParaRPr lang="en-US"/>
                    </a:p>
                  </a:txBody>
                  <a:tcPr/>
                </a:tc>
                <a:extLst>
                  <a:ext uri="{0D108BD9-81ED-4DB2-BD59-A6C34878D82A}">
                    <a16:rowId xmlns:a16="http://schemas.microsoft.com/office/drawing/2014/main" val="4257015018"/>
                  </a:ext>
                </a:extLst>
              </a:tr>
              <a:tr h="370840">
                <a:tc>
                  <a:txBody>
                    <a:bodyPr/>
                    <a:lstStyle/>
                    <a:p>
                      <a:r>
                        <a:rPr lang="en-US"/>
                        <a:t>CD-2/3</a:t>
                      </a:r>
                    </a:p>
                  </a:txBody>
                  <a:tcPr/>
                </a:tc>
                <a:tc>
                  <a:txBody>
                    <a:bodyPr/>
                    <a:lstStyle/>
                    <a:p>
                      <a:r>
                        <a:rPr lang="en-US"/>
                        <a:t>CD-4</a:t>
                      </a:r>
                    </a:p>
                  </a:txBody>
                  <a:tcPr/>
                </a:tc>
                <a:extLst>
                  <a:ext uri="{0D108BD9-81ED-4DB2-BD59-A6C34878D82A}">
                    <a16:rowId xmlns:a16="http://schemas.microsoft.com/office/drawing/2014/main" val="1897743658"/>
                  </a:ext>
                </a:extLst>
              </a:tr>
              <a:tr h="370840">
                <a:tc>
                  <a:txBody>
                    <a:bodyPr/>
                    <a:lstStyle/>
                    <a:p>
                      <a:r>
                        <a:rPr lang="en-US" baseline="0" dirty="0"/>
                        <a:t>3</a:t>
                      </a:r>
                      <a:r>
                        <a:rPr lang="en-US" baseline="30000" dirty="0"/>
                        <a:t>rd</a:t>
                      </a:r>
                      <a:r>
                        <a:rPr lang="en-US" dirty="0"/>
                        <a:t> QFY24</a:t>
                      </a:r>
                    </a:p>
                  </a:txBody>
                  <a:tcPr/>
                </a:tc>
                <a:tc>
                  <a:txBody>
                    <a:bodyPr/>
                    <a:lstStyle/>
                    <a:p>
                      <a:r>
                        <a:rPr lang="en-US" dirty="0"/>
                        <a:t>2</a:t>
                      </a:r>
                      <a:r>
                        <a:rPr lang="en-US" baseline="30000" dirty="0"/>
                        <a:t>nd</a:t>
                      </a:r>
                      <a:r>
                        <a:rPr lang="en-US" dirty="0"/>
                        <a:t> QFY28</a:t>
                      </a:r>
                    </a:p>
                  </a:txBody>
                  <a:tcPr/>
                </a:tc>
                <a:extLst>
                  <a:ext uri="{0D108BD9-81ED-4DB2-BD59-A6C34878D82A}">
                    <a16:rowId xmlns:a16="http://schemas.microsoft.com/office/drawing/2014/main" val="3025537098"/>
                  </a:ext>
                </a:extLst>
              </a:tr>
            </a:tbl>
          </a:graphicData>
        </a:graphic>
      </p:graphicFrame>
    </p:spTree>
    <p:extLst>
      <p:ext uri="{BB962C8B-B14F-4D97-AF65-F5344CB8AC3E}">
        <p14:creationId xmlns:p14="http://schemas.microsoft.com/office/powerpoint/2010/main" val="925425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5CDC54-0902-FCB1-4240-303641B61A21}"/>
              </a:ext>
            </a:extLst>
          </p:cNvPr>
          <p:cNvSpPr>
            <a:spLocks noGrp="1"/>
          </p:cNvSpPr>
          <p:nvPr>
            <p:ph type="sldNum" sz="quarter" idx="4"/>
          </p:nvPr>
        </p:nvSpPr>
        <p:spPr/>
        <p:txBody>
          <a:bodyPr/>
          <a:lstStyle/>
          <a:p>
            <a:fld id="{835B6AD7-18B8-4C9C-AA70-ABD830A869AC}" type="slidenum">
              <a:rPr lang="en-US" smtClean="0"/>
              <a:pPr/>
              <a:t>29</a:t>
            </a:fld>
            <a:endParaRPr lang="en-US"/>
          </a:p>
        </p:txBody>
      </p:sp>
      <p:sp>
        <p:nvSpPr>
          <p:cNvPr id="4" name="object 2">
            <a:extLst>
              <a:ext uri="{FF2B5EF4-FFF2-40B4-BE49-F238E27FC236}">
                <a16:creationId xmlns:a16="http://schemas.microsoft.com/office/drawing/2014/main" id="{29A2704E-A37E-7879-88CF-0A613B762106}"/>
              </a:ext>
            </a:extLst>
          </p:cNvPr>
          <p:cNvSpPr txBox="1">
            <a:spLocks noGrp="1"/>
          </p:cNvSpPr>
          <p:nvPr>
            <p:ph type="title"/>
          </p:nvPr>
        </p:nvSpPr>
        <p:spPr>
          <a:xfrm>
            <a:off x="152400" y="-152400"/>
            <a:ext cx="11734800" cy="1565890"/>
          </a:xfrm>
          <a:prstGeom prst="rect">
            <a:avLst/>
          </a:prstGeom>
          <a:solidFill>
            <a:schemeClr val="bg1">
              <a:lumMod val="95000"/>
            </a:schemeClr>
          </a:solidFill>
        </p:spPr>
        <p:txBody>
          <a:bodyPr vert="horz" wrap="square" lIns="0" tIns="392506" rIns="0" bIns="0" rtlCol="0">
            <a:spAutoFit/>
          </a:bodyPr>
          <a:lstStyle/>
          <a:p>
            <a:pPr marL="156845">
              <a:lnSpc>
                <a:spcPct val="100000"/>
              </a:lnSpc>
              <a:spcBef>
                <a:spcPts val="95"/>
              </a:spcBef>
            </a:pPr>
            <a:r>
              <a:rPr lang="en-US" sz="2800" spc="-25"/>
              <a:t>HIGH PERFORMANCE DATA FACILITY (HPDF) Project: </a:t>
            </a:r>
            <a:r>
              <a:rPr lang="en-US" sz="2000"/>
              <a:t>Partnership w/ Lawrence Berkeley National Lab (LBNL)</a:t>
            </a:r>
            <a:r>
              <a:rPr lang="en-US" sz="2000" spc="-25"/>
              <a:t> </a:t>
            </a:r>
            <a:br>
              <a:rPr lang="en-US" sz="2800" spc="-25"/>
            </a:br>
            <a:r>
              <a:rPr lang="en-US" sz="2800" spc="-25"/>
              <a:t>Cost Range at CD-0: $300M - $500M</a:t>
            </a:r>
            <a:endParaRPr sz="2800" spc="-25"/>
          </a:p>
        </p:txBody>
      </p:sp>
      <p:sp>
        <p:nvSpPr>
          <p:cNvPr id="6" name="object 3">
            <a:extLst>
              <a:ext uri="{FF2B5EF4-FFF2-40B4-BE49-F238E27FC236}">
                <a16:creationId xmlns:a16="http://schemas.microsoft.com/office/drawing/2014/main" id="{6A92D512-3A33-1845-78B8-5F68087B5994}"/>
              </a:ext>
            </a:extLst>
          </p:cNvPr>
          <p:cNvSpPr txBox="1"/>
          <p:nvPr/>
        </p:nvSpPr>
        <p:spPr>
          <a:xfrm>
            <a:off x="6096000" y="1371600"/>
            <a:ext cx="5791200" cy="262636"/>
          </a:xfrm>
          <a:prstGeom prst="rect">
            <a:avLst/>
          </a:prstGeom>
          <a:solidFill>
            <a:schemeClr val="accent2"/>
          </a:solidFill>
        </p:spPr>
        <p:txBody>
          <a:bodyPr vert="horz" wrap="square" lIns="0" tIns="40640" rIns="0" bIns="0" rtlCol="0">
            <a:spAutoFit/>
          </a:bodyPr>
          <a:lstStyle/>
          <a:p>
            <a:pPr marL="91440" marR="89535" indent="2540" algn="l">
              <a:lnSpc>
                <a:spcPct val="90100"/>
              </a:lnSpc>
              <a:spcBef>
                <a:spcPts val="320"/>
              </a:spcBef>
            </a:pPr>
            <a:r>
              <a:rPr lang="en-US" sz="1600" b="1">
                <a:solidFill>
                  <a:srgbClr val="FFFFFF"/>
                </a:solidFill>
                <a:latin typeface="Arial"/>
                <a:cs typeface="Arial"/>
              </a:rPr>
              <a:t>PROGRAM, MISSION, SCOPE</a:t>
            </a:r>
            <a:endParaRPr sz="1600" b="1">
              <a:solidFill>
                <a:srgbClr val="FFFFFF"/>
              </a:solidFill>
              <a:latin typeface="Arial"/>
              <a:cs typeface="Arial"/>
            </a:endParaRPr>
          </a:p>
        </p:txBody>
      </p:sp>
      <p:sp>
        <p:nvSpPr>
          <p:cNvPr id="7" name="object 3">
            <a:extLst>
              <a:ext uri="{FF2B5EF4-FFF2-40B4-BE49-F238E27FC236}">
                <a16:creationId xmlns:a16="http://schemas.microsoft.com/office/drawing/2014/main" id="{A11DD619-FC1F-FBE5-9E81-DCFF3D7FCAC2}"/>
              </a:ext>
            </a:extLst>
          </p:cNvPr>
          <p:cNvSpPr txBox="1"/>
          <p:nvPr/>
        </p:nvSpPr>
        <p:spPr>
          <a:xfrm>
            <a:off x="6096000" y="1600200"/>
            <a:ext cx="5791200" cy="428835"/>
          </a:xfrm>
          <a:prstGeom prst="rect">
            <a:avLst/>
          </a:prstGeom>
          <a:solidFill>
            <a:schemeClr val="accent2">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400" b="1">
                <a:solidFill>
                  <a:schemeClr val="tx2"/>
                </a:solidFill>
                <a:latin typeface="Arial"/>
                <a:cs typeface="Arial"/>
              </a:rPr>
              <a:t>PROGRAM : </a:t>
            </a:r>
            <a:r>
              <a:rPr lang="en-US" sz="1400">
                <a:solidFill>
                  <a:schemeClr val="tx2"/>
                </a:solidFill>
                <a:latin typeface="Arial"/>
                <a:cs typeface="Arial"/>
              </a:rPr>
              <a:t>Advanced Scientific Computing Research (ASCR) </a:t>
            </a:r>
            <a:r>
              <a:rPr lang="en-US" sz="1400" b="1">
                <a:solidFill>
                  <a:schemeClr val="tx2"/>
                </a:solidFill>
                <a:latin typeface="Arial"/>
                <a:cs typeface="Arial"/>
              </a:rPr>
              <a:t>Location:</a:t>
            </a:r>
            <a:r>
              <a:rPr lang="en-US" sz="1400">
                <a:solidFill>
                  <a:schemeClr val="tx2"/>
                </a:solidFill>
                <a:latin typeface="Arial"/>
                <a:cs typeface="Arial"/>
              </a:rPr>
              <a:t> Thomas Jefferson National Accelerator Facility (TJNAF)</a:t>
            </a:r>
          </a:p>
        </p:txBody>
      </p:sp>
      <p:sp>
        <p:nvSpPr>
          <p:cNvPr id="8" name="object 3">
            <a:extLst>
              <a:ext uri="{FF2B5EF4-FFF2-40B4-BE49-F238E27FC236}">
                <a16:creationId xmlns:a16="http://schemas.microsoft.com/office/drawing/2014/main" id="{37161D8C-07AE-F685-0849-CF599BFC15C3}"/>
              </a:ext>
            </a:extLst>
          </p:cNvPr>
          <p:cNvSpPr txBox="1"/>
          <p:nvPr/>
        </p:nvSpPr>
        <p:spPr>
          <a:xfrm>
            <a:off x="6095999" y="2216678"/>
            <a:ext cx="5791200" cy="844334"/>
          </a:xfrm>
          <a:prstGeom prst="rect">
            <a:avLst/>
          </a:prstGeom>
          <a:solidFill>
            <a:schemeClr val="accent2">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600" b="1" dirty="0">
                <a:solidFill>
                  <a:schemeClr val="tx2"/>
                </a:solidFill>
                <a:latin typeface="Arial"/>
                <a:cs typeface="Arial"/>
              </a:rPr>
              <a:t>PROJECT SCOPE</a:t>
            </a:r>
            <a:r>
              <a:rPr lang="en-US" sz="1600" dirty="0">
                <a:solidFill>
                  <a:schemeClr val="tx2"/>
                </a:solidFill>
                <a:latin typeface="Arial"/>
                <a:cs typeface="Arial"/>
              </a:rPr>
              <a:t>: </a:t>
            </a:r>
            <a:r>
              <a:rPr lang="en-US" sz="1400" dirty="0">
                <a:solidFill>
                  <a:schemeClr val="tx2"/>
                </a:solidFill>
                <a:latin typeface="Arial"/>
                <a:cs typeface="Arial"/>
              </a:rPr>
              <a:t>HPDF will be a unique facility that combines computation, including computational accelerators and programmable logic devices, with tiered storage and wide area networking resources to accommodate experimental workloads. </a:t>
            </a:r>
            <a:endParaRPr lang="en-US" sz="1600" dirty="0">
              <a:solidFill>
                <a:schemeClr val="tx2"/>
              </a:solidFill>
              <a:latin typeface="Arial"/>
              <a:cs typeface="Arial"/>
            </a:endParaRPr>
          </a:p>
        </p:txBody>
      </p:sp>
      <p:sp>
        <p:nvSpPr>
          <p:cNvPr id="9" name="object 3">
            <a:extLst>
              <a:ext uri="{FF2B5EF4-FFF2-40B4-BE49-F238E27FC236}">
                <a16:creationId xmlns:a16="http://schemas.microsoft.com/office/drawing/2014/main" id="{BAD5E021-7D9B-BDF8-3137-2FFC5005213A}"/>
              </a:ext>
            </a:extLst>
          </p:cNvPr>
          <p:cNvSpPr txBox="1"/>
          <p:nvPr/>
        </p:nvSpPr>
        <p:spPr>
          <a:xfrm>
            <a:off x="6095999" y="3461509"/>
            <a:ext cx="5791199" cy="262636"/>
          </a:xfrm>
          <a:prstGeom prst="rect">
            <a:avLst/>
          </a:prstGeom>
          <a:solidFill>
            <a:schemeClr val="tx2"/>
          </a:solidFill>
        </p:spPr>
        <p:txBody>
          <a:bodyPr vert="horz" wrap="square" lIns="0" tIns="40640" rIns="0" bIns="0" rtlCol="0">
            <a:spAutoFit/>
          </a:bodyPr>
          <a:lstStyle/>
          <a:p>
            <a:pPr marL="91440" marR="89535" indent="2540" algn="l">
              <a:lnSpc>
                <a:spcPct val="90100"/>
              </a:lnSpc>
              <a:spcBef>
                <a:spcPts val="320"/>
              </a:spcBef>
            </a:pPr>
            <a:r>
              <a:rPr lang="en-US" sz="1600" b="1">
                <a:solidFill>
                  <a:schemeClr val="bg1"/>
                </a:solidFill>
                <a:latin typeface="Arial"/>
                <a:cs typeface="Arial"/>
              </a:rPr>
              <a:t>HPDF’s TOP TAKE-AWAYS</a:t>
            </a:r>
            <a:r>
              <a:rPr lang="en-US" sz="1600" b="1">
                <a:solidFill>
                  <a:schemeClr val="tx2"/>
                </a:solidFill>
                <a:latin typeface="Arial"/>
                <a:cs typeface="Arial"/>
              </a:rPr>
              <a:t>:</a:t>
            </a:r>
            <a:endParaRPr sz="1600">
              <a:solidFill>
                <a:schemeClr val="tx2"/>
              </a:solidFill>
              <a:latin typeface="Arial"/>
              <a:cs typeface="Arial"/>
            </a:endParaRPr>
          </a:p>
        </p:txBody>
      </p:sp>
      <p:sp>
        <p:nvSpPr>
          <p:cNvPr id="10" name="object 3">
            <a:extLst>
              <a:ext uri="{FF2B5EF4-FFF2-40B4-BE49-F238E27FC236}">
                <a16:creationId xmlns:a16="http://schemas.microsoft.com/office/drawing/2014/main" id="{8AB57BB4-65EC-773D-77AB-192FD978356B}"/>
              </a:ext>
            </a:extLst>
          </p:cNvPr>
          <p:cNvSpPr txBox="1"/>
          <p:nvPr/>
        </p:nvSpPr>
        <p:spPr>
          <a:xfrm>
            <a:off x="6095998" y="3741294"/>
            <a:ext cx="5791199" cy="1182375"/>
          </a:xfrm>
          <a:prstGeom prst="rect">
            <a:avLst/>
          </a:prstGeom>
          <a:solidFill>
            <a:schemeClr val="accent1">
              <a:lumMod val="40000"/>
              <a:lumOff val="60000"/>
            </a:schemeClr>
          </a:solidFill>
        </p:spPr>
        <p:txBody>
          <a:bodyPr vert="horz" wrap="square" lIns="0" tIns="40640" rIns="0" bIns="0" rtlCol="0">
            <a:spAutoFit/>
          </a:bodyPr>
          <a:lstStyle/>
          <a:p>
            <a:pPr marL="298450" indent="-285750">
              <a:lnSpc>
                <a:spcPct val="100000"/>
              </a:lnSpc>
              <a:spcBef>
                <a:spcPts val="480"/>
              </a:spcBef>
              <a:buFont typeface="Arial" panose="020B0604020202020204" pitchFamily="34" charset="0"/>
              <a:buChar char="•"/>
            </a:pPr>
            <a:r>
              <a:rPr lang="en-US" sz="1400" dirty="0">
                <a:solidFill>
                  <a:schemeClr val="bg2">
                    <a:lumMod val="25000"/>
                  </a:schemeClr>
                </a:solidFill>
                <a:latin typeface="Arial" panose="020B0604020202020204" pitchFamily="34" charset="0"/>
                <a:cs typeface="Arial" panose="020B0604020202020204" pitchFamily="34" charset="0"/>
              </a:rPr>
              <a:t>Adds a key </a:t>
            </a:r>
            <a:r>
              <a:rPr lang="en-US" sz="1400" b="1" kern="1200" dirty="0">
                <a:solidFill>
                  <a:schemeClr val="bg2">
                    <a:lumMod val="25000"/>
                  </a:schemeClr>
                </a:solidFill>
                <a:effectLst/>
                <a:latin typeface="Arial" panose="020B0604020202020204" pitchFamily="34" charset="0"/>
                <a:ea typeface="Times New Roman" panose="02020603050405020304" pitchFamily="18" charset="0"/>
                <a:cs typeface="Arial" panose="020B0604020202020204" pitchFamily="34" charset="0"/>
              </a:rPr>
              <a:t>scientific user facility </a:t>
            </a:r>
            <a:r>
              <a:rPr lang="en-US" sz="1400" kern="1200" dirty="0">
                <a:solidFill>
                  <a:schemeClr val="bg2">
                    <a:lumMod val="25000"/>
                  </a:schemeClr>
                </a:solidFill>
                <a:effectLst/>
                <a:latin typeface="Arial" panose="020B0604020202020204" pitchFamily="34" charset="0"/>
                <a:ea typeface="Times New Roman" panose="02020603050405020304" pitchFamily="18" charset="0"/>
                <a:cs typeface="Arial" panose="020B0604020202020204" pitchFamily="34" charset="0"/>
              </a:rPr>
              <a:t>specializing in advanced infrastructure for data-intensive science</a:t>
            </a:r>
            <a:r>
              <a:rPr lang="en-US" sz="1400" dirty="0">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 serving SC, DOE, and the nation.</a:t>
            </a:r>
            <a:r>
              <a:rPr lang="en-US" sz="1400" dirty="0">
                <a:solidFill>
                  <a:schemeClr val="bg2">
                    <a:lumMod val="25000"/>
                  </a:schemeClr>
                </a:solidFill>
                <a:latin typeface="Arial" panose="020B0604020202020204" pitchFamily="34" charset="0"/>
                <a:cs typeface="Arial" panose="020B0604020202020204" pitchFamily="34" charset="0"/>
              </a:rPr>
              <a:t> </a:t>
            </a:r>
          </a:p>
          <a:p>
            <a:pPr marL="298450" indent="-285750">
              <a:lnSpc>
                <a:spcPct val="100000"/>
              </a:lnSpc>
              <a:spcBef>
                <a:spcPts val="480"/>
              </a:spcBef>
              <a:buFont typeface="Arial" panose="020B0604020202020204" pitchFamily="34" charset="0"/>
              <a:buChar char="•"/>
            </a:pPr>
            <a:r>
              <a:rPr lang="en-US" sz="1400" dirty="0">
                <a:solidFill>
                  <a:schemeClr val="bg2">
                    <a:lumMod val="25000"/>
                  </a:schemeClr>
                </a:solidFill>
                <a:latin typeface="Arial" panose="020B0604020202020204" pitchFamily="34" charset="0"/>
                <a:cs typeface="Arial" panose="020B0604020202020204" pitchFamily="34" charset="0"/>
              </a:rPr>
              <a:t>Introduces the opportunity </a:t>
            </a:r>
            <a:r>
              <a:rPr lang="en-US" sz="1400" dirty="0">
                <a:solidFill>
                  <a:schemeClr val="bg2">
                    <a:lumMod val="25000"/>
                  </a:schemeClr>
                </a:solidFill>
                <a:latin typeface="Arial"/>
                <a:cs typeface="Arial"/>
              </a:rPr>
              <a:t>for </a:t>
            </a:r>
            <a:r>
              <a:rPr lang="en-US" sz="1400" dirty="0" err="1">
                <a:solidFill>
                  <a:schemeClr val="bg2">
                    <a:lumMod val="25000"/>
                  </a:schemeClr>
                </a:solidFill>
                <a:latin typeface="Arial"/>
                <a:cs typeface="Arial"/>
              </a:rPr>
              <a:t>JLab</a:t>
            </a:r>
            <a:r>
              <a:rPr lang="en-US" sz="1400" dirty="0">
                <a:solidFill>
                  <a:schemeClr val="bg2">
                    <a:lumMod val="25000"/>
                  </a:schemeClr>
                </a:solidFill>
                <a:latin typeface="Arial"/>
                <a:cs typeface="Arial"/>
              </a:rPr>
              <a:t> to move beyond being a single purpose lab to a becoming a multi-program laboratory.</a:t>
            </a:r>
          </a:p>
        </p:txBody>
      </p:sp>
      <p:sp>
        <p:nvSpPr>
          <p:cNvPr id="11" name="object 3">
            <a:extLst>
              <a:ext uri="{FF2B5EF4-FFF2-40B4-BE49-F238E27FC236}">
                <a16:creationId xmlns:a16="http://schemas.microsoft.com/office/drawing/2014/main" id="{8BAA7BDF-97E6-73DF-9D82-BAC42E3F278D}"/>
              </a:ext>
            </a:extLst>
          </p:cNvPr>
          <p:cNvSpPr txBox="1"/>
          <p:nvPr/>
        </p:nvSpPr>
        <p:spPr>
          <a:xfrm>
            <a:off x="228601" y="3686167"/>
            <a:ext cx="5791199" cy="1270604"/>
          </a:xfrm>
          <a:prstGeom prst="rect">
            <a:avLst/>
          </a:prstGeom>
          <a:solidFill>
            <a:schemeClr val="accent3">
              <a:lumMod val="40000"/>
              <a:lumOff val="60000"/>
            </a:schemeClr>
          </a:solidFill>
        </p:spPr>
        <p:txBody>
          <a:bodyPr vert="horz" wrap="square" lIns="0" tIns="40640" rIns="0" bIns="0" rtlCol="0">
            <a:spAutoFit/>
          </a:bodyPr>
          <a:lstStyle/>
          <a:p>
            <a:pPr marL="91440" marR="89535" indent="2540" algn="l" rtl="0">
              <a:lnSpc>
                <a:spcPct val="90100"/>
              </a:lnSpc>
              <a:spcBef>
                <a:spcPts val="320"/>
              </a:spcBef>
            </a:pPr>
            <a:r>
              <a:rPr lang="en-US" sz="1600" b="1">
                <a:solidFill>
                  <a:schemeClr val="tx2"/>
                </a:solidFill>
                <a:latin typeface="Arial"/>
                <a:cs typeface="Arial"/>
              </a:rPr>
              <a:t>PROJECT STATUS: </a:t>
            </a:r>
            <a:r>
              <a:rPr lang="en-US" sz="1400">
                <a:solidFill>
                  <a:schemeClr val="tx2"/>
                </a:solidFill>
                <a:latin typeface="Arial"/>
                <a:cs typeface="Arial"/>
              </a:rPr>
              <a:t>CD-0 was approved in 2020. The Jefferson Lab Data Center (JLDC) is a critical project dependency to be built with Virginia State Funding (~$43M) to house the HPDF Hub. Conducted initial discussions with NERSC, ORNL, and SNL on their data center design features and best practices.  </a:t>
            </a:r>
          </a:p>
          <a:p>
            <a:pPr marL="91440" marR="89535" indent="2540" algn="l">
              <a:lnSpc>
                <a:spcPct val="90100"/>
              </a:lnSpc>
              <a:spcBef>
                <a:spcPts val="320"/>
              </a:spcBef>
            </a:pPr>
            <a:endParaRPr sz="1400">
              <a:solidFill>
                <a:schemeClr val="tx2"/>
              </a:solidFill>
              <a:latin typeface="Arial"/>
              <a:cs typeface="Arial"/>
            </a:endParaRPr>
          </a:p>
        </p:txBody>
      </p:sp>
      <p:sp>
        <p:nvSpPr>
          <p:cNvPr id="12" name="object 3">
            <a:extLst>
              <a:ext uri="{FF2B5EF4-FFF2-40B4-BE49-F238E27FC236}">
                <a16:creationId xmlns:a16="http://schemas.microsoft.com/office/drawing/2014/main" id="{1B91DDAB-6607-F271-523B-4C83CE9B23C4}"/>
              </a:ext>
            </a:extLst>
          </p:cNvPr>
          <p:cNvSpPr txBox="1"/>
          <p:nvPr/>
        </p:nvSpPr>
        <p:spPr>
          <a:xfrm>
            <a:off x="228601" y="4793823"/>
            <a:ext cx="5791199" cy="1225977"/>
          </a:xfrm>
          <a:prstGeom prst="rect">
            <a:avLst/>
          </a:prstGeom>
          <a:solidFill>
            <a:schemeClr val="accent3">
              <a:lumMod val="20000"/>
              <a:lumOff val="80000"/>
            </a:schemeClr>
          </a:solidFill>
        </p:spPr>
        <p:txBody>
          <a:bodyPr vert="horz" wrap="square" lIns="0" tIns="40640" rIns="0" bIns="0" rtlCol="0">
            <a:spAutoFit/>
          </a:bodyPr>
          <a:lstStyle/>
          <a:p>
            <a:pPr marL="91440" marR="89535" indent="2540" algn="l">
              <a:lnSpc>
                <a:spcPct val="90100"/>
              </a:lnSpc>
              <a:spcBef>
                <a:spcPts val="320"/>
              </a:spcBef>
            </a:pPr>
            <a:r>
              <a:rPr lang="en-US" sz="1600" b="1">
                <a:solidFill>
                  <a:schemeClr val="tx2"/>
                </a:solidFill>
                <a:latin typeface="Arial"/>
                <a:cs typeface="Arial"/>
              </a:rPr>
              <a:t>CURRENT CHALLENGES/ISSUES/RISKS</a:t>
            </a:r>
          </a:p>
          <a:p>
            <a:pPr marL="91440" marR="89535" indent="2540" algn="l">
              <a:lnSpc>
                <a:spcPct val="90100"/>
              </a:lnSpc>
              <a:spcBef>
                <a:spcPts val="320"/>
              </a:spcBef>
            </a:pPr>
            <a:r>
              <a:rPr lang="en-US" sz="1600">
                <a:solidFill>
                  <a:schemeClr val="tx2"/>
                </a:solidFill>
                <a:latin typeface="Arial"/>
                <a:cs typeface="Arial"/>
              </a:rPr>
              <a:t>Requires a robust process to translate requirements into the design; additional power and cooling needed decoupled from the CEBAF.</a:t>
            </a:r>
          </a:p>
          <a:p>
            <a:pPr marL="91440" marR="89535" indent="2540" algn="l">
              <a:lnSpc>
                <a:spcPct val="90100"/>
              </a:lnSpc>
              <a:spcBef>
                <a:spcPts val="320"/>
              </a:spcBef>
            </a:pPr>
            <a:endParaRPr lang="en-US" sz="1600" b="1">
              <a:solidFill>
                <a:schemeClr val="tx2"/>
              </a:solidFill>
              <a:latin typeface="Arial"/>
              <a:cs typeface="Arial"/>
            </a:endParaRPr>
          </a:p>
        </p:txBody>
      </p:sp>
      <p:sp>
        <p:nvSpPr>
          <p:cNvPr id="13" name="object 3">
            <a:extLst>
              <a:ext uri="{FF2B5EF4-FFF2-40B4-BE49-F238E27FC236}">
                <a16:creationId xmlns:a16="http://schemas.microsoft.com/office/drawing/2014/main" id="{91EB2C99-882B-9D41-7FBA-4668E2422954}"/>
              </a:ext>
            </a:extLst>
          </p:cNvPr>
          <p:cNvSpPr txBox="1"/>
          <p:nvPr/>
        </p:nvSpPr>
        <p:spPr>
          <a:xfrm>
            <a:off x="228600" y="3429000"/>
            <a:ext cx="5791200" cy="262636"/>
          </a:xfrm>
          <a:prstGeom prst="rect">
            <a:avLst/>
          </a:prstGeom>
          <a:solidFill>
            <a:schemeClr val="accent3">
              <a:lumMod val="75000"/>
            </a:schemeClr>
          </a:solidFill>
        </p:spPr>
        <p:txBody>
          <a:bodyPr vert="horz" wrap="square" lIns="0" tIns="40640" rIns="0" bIns="0" rtlCol="0">
            <a:spAutoFit/>
          </a:bodyPr>
          <a:lstStyle/>
          <a:p>
            <a:pPr marL="91440" marR="89535" indent="2540" algn="l">
              <a:lnSpc>
                <a:spcPct val="90100"/>
              </a:lnSpc>
              <a:spcBef>
                <a:spcPts val="320"/>
              </a:spcBef>
            </a:pPr>
            <a:r>
              <a:rPr lang="en-US" sz="1600" b="1">
                <a:solidFill>
                  <a:srgbClr val="FFFFFF"/>
                </a:solidFill>
                <a:latin typeface="Arial"/>
                <a:cs typeface="Arial"/>
              </a:rPr>
              <a:t>STATUS &amp; ACTIONS</a:t>
            </a:r>
            <a:endParaRPr sz="1600" b="1">
              <a:solidFill>
                <a:srgbClr val="FFFFFF"/>
              </a:solidFill>
              <a:latin typeface="Arial"/>
              <a:cs typeface="Arial"/>
            </a:endParaRPr>
          </a:p>
        </p:txBody>
      </p:sp>
      <p:pic>
        <p:nvPicPr>
          <p:cNvPr id="14" name="Picture 13">
            <a:extLst>
              <a:ext uri="{FF2B5EF4-FFF2-40B4-BE49-F238E27FC236}">
                <a16:creationId xmlns:a16="http://schemas.microsoft.com/office/drawing/2014/main" id="{54FD326B-CEF7-045B-93B4-43E3C89255A8}"/>
              </a:ext>
            </a:extLst>
          </p:cNvPr>
          <p:cNvPicPr>
            <a:picLocks noChangeAspect="1"/>
          </p:cNvPicPr>
          <p:nvPr/>
        </p:nvPicPr>
        <p:blipFill rotWithShape="1">
          <a:blip r:embed="rId3"/>
          <a:srcRect r="9761"/>
          <a:stretch/>
        </p:blipFill>
        <p:spPr>
          <a:xfrm>
            <a:off x="228599" y="1371600"/>
            <a:ext cx="5791201" cy="2057400"/>
          </a:xfrm>
          <a:prstGeom prst="rect">
            <a:avLst/>
          </a:prstGeom>
        </p:spPr>
      </p:pic>
      <p:sp>
        <p:nvSpPr>
          <p:cNvPr id="15" name="object 7">
            <a:extLst>
              <a:ext uri="{FF2B5EF4-FFF2-40B4-BE49-F238E27FC236}">
                <a16:creationId xmlns:a16="http://schemas.microsoft.com/office/drawing/2014/main" id="{85BF3168-1EF3-C717-977A-6ABEB3069AF2}"/>
              </a:ext>
            </a:extLst>
          </p:cNvPr>
          <p:cNvSpPr txBox="1"/>
          <p:nvPr/>
        </p:nvSpPr>
        <p:spPr>
          <a:xfrm>
            <a:off x="304800" y="1371600"/>
            <a:ext cx="1663064" cy="300355"/>
          </a:xfrm>
          <a:prstGeom prst="rect">
            <a:avLst/>
          </a:prstGeom>
        </p:spPr>
        <p:txBody>
          <a:bodyPr vert="horz" wrap="square" lIns="0" tIns="12700" rIns="0" bIns="0" rtlCol="0">
            <a:spAutoFit/>
          </a:bodyPr>
          <a:lstStyle/>
          <a:p>
            <a:pPr marL="12700">
              <a:lnSpc>
                <a:spcPct val="100000"/>
              </a:lnSpc>
              <a:spcBef>
                <a:spcPts val="100"/>
              </a:spcBef>
            </a:pPr>
            <a:r>
              <a:rPr sz="1800" spc="-10">
                <a:solidFill>
                  <a:srgbClr val="FFFFFF"/>
                </a:solidFill>
                <a:latin typeface="Calibri"/>
                <a:cs typeface="Calibri"/>
              </a:rPr>
              <a:t>Artist’s</a:t>
            </a:r>
            <a:r>
              <a:rPr sz="1800" spc="-35">
                <a:solidFill>
                  <a:srgbClr val="FFFFFF"/>
                </a:solidFill>
                <a:latin typeface="Calibri"/>
                <a:cs typeface="Calibri"/>
              </a:rPr>
              <a:t> </a:t>
            </a:r>
            <a:r>
              <a:rPr sz="1800" spc="-10">
                <a:solidFill>
                  <a:srgbClr val="FFFFFF"/>
                </a:solidFill>
                <a:latin typeface="Calibri"/>
                <a:cs typeface="Calibri"/>
              </a:rPr>
              <a:t>Rendering</a:t>
            </a:r>
            <a:endParaRPr sz="1800">
              <a:latin typeface="Calibri"/>
              <a:cs typeface="Calibri"/>
            </a:endParaRPr>
          </a:p>
        </p:txBody>
      </p:sp>
    </p:spTree>
    <p:extLst>
      <p:ext uri="{BB962C8B-B14F-4D97-AF65-F5344CB8AC3E}">
        <p14:creationId xmlns:p14="http://schemas.microsoft.com/office/powerpoint/2010/main" val="2659765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881CE-94FE-C717-D101-00306515C028}"/>
              </a:ext>
            </a:extLst>
          </p:cNvPr>
          <p:cNvSpPr>
            <a:spLocks noGrp="1"/>
          </p:cNvSpPr>
          <p:nvPr>
            <p:ph type="title"/>
          </p:nvPr>
        </p:nvSpPr>
        <p:spPr/>
        <p:txBody>
          <a:bodyPr/>
          <a:lstStyle/>
          <a:p>
            <a:r>
              <a:rPr lang="en-US" dirty="0"/>
              <a:t>DOE Office of Science Statement of Commitment</a:t>
            </a:r>
          </a:p>
        </p:txBody>
      </p:sp>
      <p:sp>
        <p:nvSpPr>
          <p:cNvPr id="3" name="Slide Number Placeholder 2">
            <a:extLst>
              <a:ext uri="{FF2B5EF4-FFF2-40B4-BE49-F238E27FC236}">
                <a16:creationId xmlns:a16="http://schemas.microsoft.com/office/drawing/2014/main" id="{71F5626F-1D1C-D856-05EC-81385C80C1D6}"/>
              </a:ext>
            </a:extLst>
          </p:cNvPr>
          <p:cNvSpPr>
            <a:spLocks noGrp="1"/>
          </p:cNvSpPr>
          <p:nvPr>
            <p:ph type="sldNum" sz="quarter" idx="4"/>
          </p:nvPr>
        </p:nvSpPr>
        <p:spPr/>
        <p:txBody>
          <a:bodyPr/>
          <a:lstStyle/>
          <a:p>
            <a:fld id="{835B6AD7-18B8-4C9C-AA70-ABD830A869AC}" type="slidenum">
              <a:rPr lang="en-US" smtClean="0"/>
              <a:pPr/>
              <a:t>3</a:t>
            </a:fld>
            <a:endParaRPr lang="en-US"/>
          </a:p>
        </p:txBody>
      </p:sp>
      <p:sp>
        <p:nvSpPr>
          <p:cNvPr id="5" name="TextBox 4">
            <a:extLst>
              <a:ext uri="{FF2B5EF4-FFF2-40B4-BE49-F238E27FC236}">
                <a16:creationId xmlns:a16="http://schemas.microsoft.com/office/drawing/2014/main" id="{29EBC569-C4D7-6A77-C123-656D2FD5FA37}"/>
              </a:ext>
            </a:extLst>
          </p:cNvPr>
          <p:cNvSpPr txBox="1"/>
          <p:nvPr/>
        </p:nvSpPr>
        <p:spPr>
          <a:xfrm>
            <a:off x="867266" y="1863133"/>
            <a:ext cx="10237509" cy="1477328"/>
          </a:xfrm>
          <a:prstGeom prst="rect">
            <a:avLst/>
          </a:prstGeom>
          <a:noFill/>
        </p:spPr>
        <p:txBody>
          <a:bodyPr wrap="square">
            <a:spAutoFit/>
          </a:bodyPr>
          <a:lstStyle/>
          <a:p>
            <a:r>
              <a:rPr lang="en-US" b="0" i="0" dirty="0">
                <a:effectLst/>
                <a:latin typeface="Arial" panose="020B0604020202020204" pitchFamily="34" charset="0"/>
              </a:rPr>
              <a:t>The DOE Office of Science (SC) is fully and unconditionally committed to fostering safe, diverse, equitable, inclusive, and accessible work, research, and funding environments that value mutual respect and personal integrity. </a:t>
            </a:r>
          </a:p>
          <a:p>
            <a:endParaRPr lang="en-US" dirty="0">
              <a:latin typeface="Arial" panose="020B0604020202020204" pitchFamily="34" charset="0"/>
            </a:endParaRPr>
          </a:p>
          <a:p>
            <a:pPr algn="ctr"/>
            <a:r>
              <a:rPr lang="en-US" dirty="0">
                <a:latin typeface="Arial" panose="020B0604020202020204" pitchFamily="34" charset="0"/>
              </a:rPr>
              <a:t>Full Statement of Commitment found </a:t>
            </a:r>
            <a:r>
              <a:rPr lang="en-US" dirty="0">
                <a:latin typeface="Arial" panose="020B0604020202020204" pitchFamily="34" charset="0"/>
                <a:hlinkClick r:id="rId3">
                  <a:extLst>
                    <a:ext uri="{A12FA001-AC4F-418D-AE19-62706E023703}">
                      <ahyp:hlinkClr xmlns:ahyp="http://schemas.microsoft.com/office/drawing/2018/hyperlinkcolor" val="tx"/>
                    </a:ext>
                  </a:extLst>
                </a:hlinkClick>
              </a:rPr>
              <a:t>here</a:t>
            </a:r>
            <a:endParaRPr lang="en-US" dirty="0"/>
          </a:p>
        </p:txBody>
      </p:sp>
    </p:spTree>
    <p:extLst>
      <p:ext uri="{BB962C8B-B14F-4D97-AF65-F5344CB8AC3E}">
        <p14:creationId xmlns:p14="http://schemas.microsoft.com/office/powerpoint/2010/main" val="2007008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C973-20CB-000B-C963-A3303C9723C6}"/>
              </a:ext>
            </a:extLst>
          </p:cNvPr>
          <p:cNvSpPr>
            <a:spLocks noGrp="1"/>
          </p:cNvSpPr>
          <p:nvPr>
            <p:ph type="title"/>
          </p:nvPr>
        </p:nvSpPr>
        <p:spPr/>
        <p:txBody>
          <a:bodyPr>
            <a:normAutofit/>
          </a:bodyPr>
          <a:lstStyle/>
          <a:p>
            <a:r>
              <a:rPr lang="en-US" sz="2800"/>
              <a:t>General Plant Projects (GPPs)/Accelerator Improvement Projects (AIPs)</a:t>
            </a:r>
          </a:p>
        </p:txBody>
      </p:sp>
      <p:sp>
        <p:nvSpPr>
          <p:cNvPr id="3" name="Slide Number Placeholder 2">
            <a:extLst>
              <a:ext uri="{FF2B5EF4-FFF2-40B4-BE49-F238E27FC236}">
                <a16:creationId xmlns:a16="http://schemas.microsoft.com/office/drawing/2014/main" id="{F6DE6876-D78E-3986-1E28-4B63A93AF178}"/>
              </a:ext>
            </a:extLst>
          </p:cNvPr>
          <p:cNvSpPr>
            <a:spLocks noGrp="1"/>
          </p:cNvSpPr>
          <p:nvPr>
            <p:ph type="sldNum" sz="quarter" idx="4"/>
          </p:nvPr>
        </p:nvSpPr>
        <p:spPr/>
        <p:txBody>
          <a:bodyPr/>
          <a:lstStyle/>
          <a:p>
            <a:fld id="{835B6AD7-18B8-4C9C-AA70-ABD830A869AC}" type="slidenum">
              <a:rPr lang="en-US" smtClean="0"/>
              <a:pPr/>
              <a:t>30</a:t>
            </a:fld>
            <a:endParaRPr lang="en-US"/>
          </a:p>
        </p:txBody>
      </p:sp>
      <p:sp>
        <p:nvSpPr>
          <p:cNvPr id="4" name="Title 4">
            <a:extLst>
              <a:ext uri="{FF2B5EF4-FFF2-40B4-BE49-F238E27FC236}">
                <a16:creationId xmlns:a16="http://schemas.microsoft.com/office/drawing/2014/main" id="{C4CB3903-D237-0EF7-6B8C-C0073413F956}"/>
              </a:ext>
            </a:extLst>
          </p:cNvPr>
          <p:cNvSpPr txBox="1">
            <a:spLocks/>
          </p:cNvSpPr>
          <p:nvPr/>
        </p:nvSpPr>
        <p:spPr>
          <a:xfrm>
            <a:off x="483235" y="1081385"/>
            <a:ext cx="11556365" cy="4924425"/>
          </a:xfrm>
          <a:prstGeom prst="rect">
            <a:avLst/>
          </a:prstGeom>
          <a:solidFill>
            <a:schemeClr val="accent6">
              <a:lumMod val="20000"/>
              <a:lumOff val="80000"/>
            </a:schemeClr>
          </a:solidFill>
        </p:spPr>
        <p:txBody>
          <a:bodyPr wrap="square" lIns="0" tIns="0" rIns="0" bIns="0">
            <a:spAutoFit/>
          </a:bodyPr>
          <a:lstStyle>
            <a:lvl1pPr>
              <a:defRPr sz="3200" b="1" i="0">
                <a:solidFill>
                  <a:srgbClr val="17375E"/>
                </a:solidFill>
                <a:latin typeface="Calibri"/>
                <a:ea typeface="+mj-ea"/>
                <a:cs typeface="Calibri"/>
              </a:defRPr>
            </a:lvl1pPr>
          </a:lstStyle>
          <a:p>
            <a:pPr marR="7440" algn="l"/>
            <a:endParaRPr lang="en-US" sz="2000" b="1" i="0" u="none" strike="noStrike" baseline="0" dirty="0">
              <a:solidFill>
                <a:schemeClr val="tx1"/>
              </a:solidFill>
              <a:latin typeface="+mn-lt"/>
            </a:endParaRPr>
          </a:p>
          <a:p>
            <a:pPr marR="7440" algn="l"/>
            <a:r>
              <a:rPr lang="en-US" sz="2000" b="1" i="0" u="none" strike="noStrike" baseline="0" dirty="0">
                <a:solidFill>
                  <a:schemeClr val="tx1"/>
                </a:solidFill>
                <a:latin typeface="+mn-lt"/>
              </a:rPr>
              <a:t>All AIPs/GPP’s are direct funded by Programs (no Institutional GPPs)</a:t>
            </a:r>
            <a:br>
              <a:rPr lang="en-US" sz="2000" b="1" i="0" u="none" strike="noStrike" baseline="0" dirty="0">
                <a:solidFill>
                  <a:schemeClr val="tx1"/>
                </a:solidFill>
                <a:latin typeface="+mn-lt"/>
              </a:rPr>
            </a:br>
            <a:r>
              <a:rPr lang="en-US" sz="2000" b="1" i="0" u="none" strike="noStrike" baseline="0" dirty="0">
                <a:solidFill>
                  <a:schemeClr val="tx1"/>
                </a:solidFill>
                <a:latin typeface="+mn-lt"/>
              </a:rPr>
              <a:t>	</a:t>
            </a:r>
            <a:r>
              <a:rPr lang="en-US" sz="2000" b="0" i="0" u="none" strike="noStrike" baseline="0" dirty="0">
                <a:solidFill>
                  <a:schemeClr val="tx1"/>
                </a:solidFill>
                <a:latin typeface="+mn-lt"/>
              </a:rPr>
              <a:t>Current portfolio (all but 2 completed before 2025) includes Science Laboratories Infrastructure (SLI),</a:t>
            </a:r>
          </a:p>
          <a:p>
            <a:pPr marR="0" lvl="2" algn="l"/>
            <a:r>
              <a:rPr lang="en-US" sz="2000" b="0" i="0" u="none" strike="noStrike" baseline="0" dirty="0"/>
              <a:t>Nuclear Physics (NP) and Jefferson Lab (</a:t>
            </a:r>
            <a:r>
              <a:rPr lang="en-US" sz="2000" b="0" i="0" u="none" strike="noStrike" baseline="0" dirty="0" err="1"/>
              <a:t>JLab</a:t>
            </a:r>
            <a:r>
              <a:rPr lang="en-US" sz="2000" b="0" i="0" u="none" strike="noStrike" baseline="0" dirty="0"/>
              <a:t>).</a:t>
            </a:r>
          </a:p>
          <a:p>
            <a:pPr marR="0" lvl="2" algn="l"/>
            <a:endParaRPr lang="en-US" sz="2000" b="0" i="0" u="none" strike="noStrike" baseline="0" dirty="0"/>
          </a:p>
          <a:p>
            <a:pPr marR="98700" algn="l"/>
            <a:r>
              <a:rPr lang="en-US" sz="2000" b="1" i="0" u="none" strike="noStrike" baseline="0" dirty="0">
                <a:solidFill>
                  <a:schemeClr val="tx1"/>
                </a:solidFill>
                <a:latin typeface="+mn-lt"/>
              </a:rPr>
              <a:t>Shift in GPP strategy</a:t>
            </a:r>
            <a:endParaRPr lang="en-US" sz="2000" b="0" i="0" u="none" strike="noStrike" baseline="0" dirty="0">
              <a:solidFill>
                <a:schemeClr val="tx1"/>
              </a:solidFill>
              <a:latin typeface="+mn-lt"/>
            </a:endParaRPr>
          </a:p>
          <a:p>
            <a:pPr marR="0" lvl="1" algn="l"/>
            <a:r>
              <a:rPr lang="en-US" sz="2000" b="0" i="0" u="none" strike="noStrike" baseline="0" dirty="0"/>
              <a:t>	Over the past </a:t>
            </a:r>
            <a:r>
              <a:rPr lang="en-US" sz="2000" dirty="0"/>
              <a:t>couple of years, the </a:t>
            </a:r>
            <a:r>
              <a:rPr lang="en-US" sz="2000" b="0" i="0" u="none" strike="noStrike" baseline="0" dirty="0"/>
              <a:t>GPP portfolio focus has shifted towards ensuring a capable and more 	resilient infrastructure to enhance mission accomplishment.</a:t>
            </a:r>
          </a:p>
          <a:p>
            <a:endParaRPr lang="en-US" sz="2000" b="0" i="0" u="none" strike="noStrike" baseline="0" dirty="0">
              <a:solidFill>
                <a:schemeClr val="tx1"/>
              </a:solidFill>
              <a:latin typeface="+mn-lt"/>
            </a:endParaRPr>
          </a:p>
          <a:p>
            <a:pPr marR="43770" algn="l"/>
            <a:r>
              <a:rPr lang="en-US" sz="2000" b="1" i="0" u="none" strike="noStrike" baseline="0" dirty="0">
                <a:solidFill>
                  <a:schemeClr val="tx1"/>
                </a:solidFill>
                <a:latin typeface="+mn-lt"/>
              </a:rPr>
              <a:t>Transparent interface with TJSO is essential</a:t>
            </a:r>
          </a:p>
          <a:p>
            <a:pPr marR="43770" algn="l"/>
            <a:r>
              <a:rPr lang="en-US" sz="2000" b="0" dirty="0">
                <a:solidFill>
                  <a:schemeClr val="tx1"/>
                </a:solidFill>
                <a:latin typeface="+mn-lt"/>
              </a:rPr>
              <a:t>	Expectations are to deliver projects as proposed and maintain an effective and transparent interface 	between TJSO and the Lab in developing, proposing and delivering future projects.</a:t>
            </a:r>
          </a:p>
          <a:p>
            <a:pPr marR="43770" algn="l"/>
            <a:endParaRPr lang="en-US" sz="2000" dirty="0">
              <a:solidFill>
                <a:schemeClr val="tx1"/>
              </a:solidFill>
              <a:latin typeface="+mn-lt"/>
            </a:endParaRPr>
          </a:p>
          <a:p>
            <a:pPr marR="43770" algn="l"/>
            <a:r>
              <a:rPr lang="en-US" sz="2000" b="1" i="0" u="none" strike="noStrike" baseline="0" dirty="0">
                <a:solidFill>
                  <a:schemeClr val="tx1"/>
                </a:solidFill>
                <a:latin typeface="+mn-lt"/>
              </a:rPr>
              <a:t>SC is moving toward 2-3 year execution windows</a:t>
            </a:r>
            <a:endParaRPr lang="en-US" sz="2000" b="0" i="0" u="none" strike="noStrike" baseline="0" dirty="0">
              <a:solidFill>
                <a:schemeClr val="tx1"/>
              </a:solidFill>
              <a:latin typeface="+mn-lt"/>
            </a:endParaRPr>
          </a:p>
          <a:p>
            <a:pPr marR="0" lvl="2" algn="l"/>
            <a:r>
              <a:rPr lang="en-US" sz="2000" b="0" i="0" u="none" strike="noStrike" baseline="0" dirty="0"/>
              <a:t>Recent </a:t>
            </a:r>
            <a:r>
              <a:rPr lang="en-US" sz="2000" b="0" i="0" u="none" strike="noStrike" baseline="0" dirty="0" err="1"/>
              <a:t>JLab</a:t>
            </a:r>
            <a:r>
              <a:rPr lang="en-US" sz="2000" b="0" i="0" u="none" strike="noStrike" baseline="0" dirty="0"/>
              <a:t> experience has been 2-4 years</a:t>
            </a:r>
          </a:p>
          <a:p>
            <a:pPr marR="0" lvl="2" algn="l"/>
            <a:r>
              <a:rPr lang="en-US" sz="2000" b="0" i="0" u="none" strike="noStrike" baseline="0" dirty="0"/>
              <a:t>Cost and schedule performance in the completion of GPPs has been a concern</a:t>
            </a:r>
            <a:endParaRPr lang="en-US" sz="2000" dirty="0"/>
          </a:p>
        </p:txBody>
      </p:sp>
    </p:spTree>
    <p:extLst>
      <p:ext uri="{BB962C8B-B14F-4D97-AF65-F5344CB8AC3E}">
        <p14:creationId xmlns:p14="http://schemas.microsoft.com/office/powerpoint/2010/main" val="633789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E6E7-CB2F-525B-3E6A-0D6F6B668A6B}"/>
              </a:ext>
            </a:extLst>
          </p:cNvPr>
          <p:cNvSpPr>
            <a:spLocks noGrp="1"/>
          </p:cNvSpPr>
          <p:nvPr>
            <p:ph type="title"/>
          </p:nvPr>
        </p:nvSpPr>
        <p:spPr/>
        <p:txBody>
          <a:bodyPr/>
          <a:lstStyle/>
          <a:p>
            <a:r>
              <a:rPr lang="en-US"/>
              <a:t>General Plant Projects Active after FY24</a:t>
            </a:r>
          </a:p>
        </p:txBody>
      </p:sp>
      <p:sp>
        <p:nvSpPr>
          <p:cNvPr id="3" name="Slide Number Placeholder 2">
            <a:extLst>
              <a:ext uri="{FF2B5EF4-FFF2-40B4-BE49-F238E27FC236}">
                <a16:creationId xmlns:a16="http://schemas.microsoft.com/office/drawing/2014/main" id="{EB902C1F-FE2D-0ED0-EDED-7AD8B3FFCAE6}"/>
              </a:ext>
            </a:extLst>
          </p:cNvPr>
          <p:cNvSpPr>
            <a:spLocks noGrp="1"/>
          </p:cNvSpPr>
          <p:nvPr>
            <p:ph type="sldNum" sz="quarter" idx="4"/>
          </p:nvPr>
        </p:nvSpPr>
        <p:spPr/>
        <p:txBody>
          <a:bodyPr/>
          <a:lstStyle/>
          <a:p>
            <a:fld id="{835B6AD7-18B8-4C9C-AA70-ABD830A869AC}" type="slidenum">
              <a:rPr lang="en-US" smtClean="0"/>
              <a:pPr/>
              <a:t>31</a:t>
            </a:fld>
            <a:endParaRPr lang="en-US"/>
          </a:p>
        </p:txBody>
      </p:sp>
      <p:sp>
        <p:nvSpPr>
          <p:cNvPr id="4" name="Title 4">
            <a:extLst>
              <a:ext uri="{FF2B5EF4-FFF2-40B4-BE49-F238E27FC236}">
                <a16:creationId xmlns:a16="http://schemas.microsoft.com/office/drawing/2014/main" id="{246CF551-81CF-CCF1-4C5E-E97EE38F228C}"/>
              </a:ext>
            </a:extLst>
          </p:cNvPr>
          <p:cNvSpPr txBox="1">
            <a:spLocks/>
          </p:cNvSpPr>
          <p:nvPr/>
        </p:nvSpPr>
        <p:spPr>
          <a:xfrm>
            <a:off x="3581400" y="1328739"/>
            <a:ext cx="8127997" cy="5148261"/>
          </a:xfrm>
          <a:prstGeom prst="rect">
            <a:avLst/>
          </a:prstGeom>
        </p:spPr>
        <p:txBody>
          <a:bodyPr vert="horz" lIns="91440" tIns="45720" rIns="91440" bIns="45720" rtlCol="0" anchor="t">
            <a:normAutofit fontScale="85000" lnSpcReduction="20000"/>
          </a:bodyPr>
          <a:lstStyle>
            <a:lvl1pPr>
              <a:defRPr sz="3200" b="1" i="0">
                <a:solidFill>
                  <a:srgbClr val="17375E"/>
                </a:solidFill>
                <a:latin typeface="Calibri"/>
                <a:ea typeface="+mj-ea"/>
                <a:cs typeface="Calibri"/>
              </a:defRPr>
            </a:lvl1pPr>
          </a:lstStyle>
          <a:p>
            <a:pPr indent="-228600" algn="l" rtl="0">
              <a:lnSpc>
                <a:spcPct val="90000"/>
              </a:lnSpc>
              <a:spcAft>
                <a:spcPts val="600"/>
              </a:spcAft>
              <a:buFont typeface="Arial" panose="020B0604020202020204" pitchFamily="34" charset="0"/>
              <a:buChar char="•"/>
            </a:pPr>
            <a:r>
              <a:rPr lang="en-US" sz="2400" dirty="0">
                <a:solidFill>
                  <a:schemeClr val="tx1"/>
                </a:solidFill>
              </a:rPr>
              <a:t>Cryogenic Test Facility Upgrade Project (SLI-Funded)</a:t>
            </a:r>
          </a:p>
          <a:p>
            <a:pPr indent="-228600" algn="l" rtl="0">
              <a:lnSpc>
                <a:spcPct val="90000"/>
              </a:lnSpc>
              <a:spcAft>
                <a:spcPts val="600"/>
              </a:spcAft>
              <a:buFont typeface="Arial" panose="020B0604020202020204" pitchFamily="34" charset="0"/>
              <a:buChar char="•"/>
            </a:pPr>
            <a:r>
              <a:rPr lang="en-US" sz="1800" u="sng" dirty="0">
                <a:solidFill>
                  <a:schemeClr val="tx1"/>
                </a:solidFill>
              </a:rPr>
              <a:t>Mission Need: </a:t>
            </a:r>
            <a:r>
              <a:rPr lang="en-US" sz="1800" b="0" dirty="0">
                <a:solidFill>
                  <a:schemeClr val="tx1"/>
                </a:solidFill>
              </a:rPr>
              <a:t>The TJNAF cryogenic systems are experiencing failure at increasing frequencies. This system capability gap jeopardizes TJNAF’s ability to deliver its mission, perform a complementary role within the DOE laboratory system, and attain the vision for scientific excellence and pre-eminence in the structure of nuclear building blocks, the underlying quark-gluon structure of the nucleus.</a:t>
            </a:r>
            <a:br>
              <a:rPr lang="en-US" sz="1800" u="sng" dirty="0"/>
            </a:br>
            <a:endParaRPr lang="en-US" sz="1800" u="sng" dirty="0">
              <a:solidFill>
                <a:schemeClr val="tx1"/>
              </a:solidFill>
            </a:endParaRPr>
          </a:p>
          <a:p>
            <a:pPr indent="-228600">
              <a:lnSpc>
                <a:spcPct val="90000"/>
              </a:lnSpc>
              <a:spcAft>
                <a:spcPts val="600"/>
              </a:spcAft>
              <a:buFont typeface="Arial" panose="020B0604020202020204" pitchFamily="34" charset="0"/>
              <a:buChar char="•"/>
            </a:pPr>
            <a:r>
              <a:rPr lang="en-US" sz="1800" u="sng" dirty="0">
                <a:solidFill>
                  <a:schemeClr val="tx1"/>
                </a:solidFill>
              </a:rPr>
              <a:t>Scope: </a:t>
            </a:r>
            <a:r>
              <a:rPr lang="en-US" sz="1800" b="0" dirty="0">
                <a:solidFill>
                  <a:schemeClr val="tx1"/>
                </a:solidFill>
              </a:rPr>
              <a:t>The upgrade of the CTF equipment will consist of the replacement of the CTF Shield Refrigerator (CB1N) and the upgrade of the CTF Cryogenics Distribution System including the Valve Box (VB), Junction Box (JB), and Transfer Line (TL).  The Cryogenics Test Facility Building that will house this equipment already exists. Engineering, design, equipment lead-time and installation will take approximately three years.</a:t>
            </a:r>
            <a:br>
              <a:rPr lang="en-US" sz="1800" b="0" dirty="0"/>
            </a:br>
            <a:endParaRPr lang="en-US" sz="1800" b="0" dirty="0">
              <a:solidFill>
                <a:schemeClr val="tx1"/>
              </a:solidFill>
            </a:endParaRPr>
          </a:p>
          <a:p>
            <a:pPr indent="-228600" algn="l" rtl="0">
              <a:lnSpc>
                <a:spcPct val="90000"/>
              </a:lnSpc>
              <a:spcAft>
                <a:spcPts val="600"/>
              </a:spcAft>
              <a:buFont typeface="Arial" panose="020B0604020202020204" pitchFamily="34" charset="0"/>
              <a:buChar char="•"/>
            </a:pPr>
            <a:r>
              <a:rPr lang="en-US" sz="1800" u="sng" dirty="0">
                <a:solidFill>
                  <a:schemeClr val="tx1"/>
                </a:solidFill>
              </a:rPr>
              <a:t>Drivers: </a:t>
            </a:r>
            <a:r>
              <a:rPr lang="en-US" sz="1800" b="0" dirty="0">
                <a:solidFill>
                  <a:schemeClr val="tx1"/>
                </a:solidFill>
              </a:rPr>
              <a:t>This facility contributes to TJNAF’s capability to support enabling technologies and emerging fields in photon science and electron-light ion colliders, 2K cryogenic engineering technology, photon science, advanced high-power free electron lasers, energy recovering linear accelerators (ERLs), and electron-light ion collisions at ultra-high luminosity. The CTF Upgrade GPP will help to address this capability and performance gap in the TJNAF cryogenic system which is critical to supporting Superconducting Radio Frequency activities in the Test Lab.</a:t>
            </a:r>
          </a:p>
          <a:p>
            <a:pPr indent="-228600" algn="l" rtl="0">
              <a:lnSpc>
                <a:spcPct val="90000"/>
              </a:lnSpc>
              <a:spcAft>
                <a:spcPts val="600"/>
              </a:spcAft>
              <a:buFont typeface="Arial" panose="020B0604020202020204" pitchFamily="34" charset="0"/>
              <a:buChar char="•"/>
            </a:pPr>
            <a:endParaRPr lang="en-US" sz="1800" u="sng" dirty="0">
              <a:solidFill>
                <a:schemeClr val="tx1"/>
              </a:solidFill>
            </a:endParaRPr>
          </a:p>
          <a:p>
            <a:pPr indent="-228600" algn="l" rtl="0">
              <a:lnSpc>
                <a:spcPct val="90000"/>
              </a:lnSpc>
              <a:spcAft>
                <a:spcPts val="600"/>
              </a:spcAft>
              <a:buFont typeface="Arial" panose="020B0604020202020204" pitchFamily="34" charset="0"/>
              <a:buChar char="•"/>
            </a:pPr>
            <a:r>
              <a:rPr lang="en-US" sz="1800" u="sng" dirty="0">
                <a:solidFill>
                  <a:schemeClr val="tx1"/>
                </a:solidFill>
              </a:rPr>
              <a:t>TPC/Planned Completion: </a:t>
            </a:r>
            <a:r>
              <a:rPr lang="en-US" sz="1800" b="0" dirty="0">
                <a:solidFill>
                  <a:schemeClr val="tx1"/>
                </a:solidFill>
              </a:rPr>
              <a:t>$5.2M/ 1st QFY25</a:t>
            </a:r>
          </a:p>
          <a:p>
            <a:pPr indent="-228600" algn="l" rtl="0">
              <a:lnSpc>
                <a:spcPct val="90000"/>
              </a:lnSpc>
              <a:spcAft>
                <a:spcPts val="600"/>
              </a:spcAft>
              <a:buFont typeface="Arial" panose="020B0604020202020204" pitchFamily="34" charset="0"/>
              <a:buChar char="•"/>
            </a:pPr>
            <a:endParaRPr lang="en-US" sz="1800" u="sng" dirty="0">
              <a:solidFill>
                <a:schemeClr val="tx1"/>
              </a:solidFill>
            </a:endParaRPr>
          </a:p>
          <a:p>
            <a:pPr marL="57150" indent="-228600">
              <a:lnSpc>
                <a:spcPct val="90000"/>
              </a:lnSpc>
              <a:spcAft>
                <a:spcPts val="600"/>
              </a:spcAft>
              <a:buFont typeface="Arial" panose="020B0604020202020204" pitchFamily="34" charset="0"/>
              <a:buChar char="•"/>
            </a:pPr>
            <a:r>
              <a:rPr lang="en-US" sz="1800" u="sng" dirty="0">
                <a:solidFill>
                  <a:schemeClr val="tx1"/>
                </a:solidFill>
              </a:rPr>
              <a:t>Status:  </a:t>
            </a:r>
            <a:r>
              <a:rPr lang="en-US" sz="1800" b="0" dirty="0">
                <a:solidFill>
                  <a:schemeClr val="tx1"/>
                </a:solidFill>
              </a:rPr>
              <a:t>Plate &amp; Fin Heat Exchanger fabrication once completed will be shipped to Cold Box fabricator by July 31, 2024; awaiting Plate &amp; Fin Heat Exchanger shop drawings to complete definitive design of Cold Box 1. Once design is complete, the Cold Box fabrication contract RFP will be issued with expected award in April 2024; Distribution Box system Factory Acceptance Test (FAT) complete with expected arrival at </a:t>
            </a:r>
            <a:r>
              <a:rPr lang="en-US" sz="1800" b="0" dirty="0" err="1">
                <a:solidFill>
                  <a:schemeClr val="tx1"/>
                </a:solidFill>
              </a:rPr>
              <a:t>JLab</a:t>
            </a:r>
            <a:r>
              <a:rPr lang="en-US" sz="1800" b="0" dirty="0">
                <a:solidFill>
                  <a:schemeClr val="tx1"/>
                </a:solidFill>
              </a:rPr>
              <a:t> in March 2024.</a:t>
            </a:r>
          </a:p>
          <a:p>
            <a:pPr indent="-228600" algn="l" rtl="0">
              <a:lnSpc>
                <a:spcPct val="90000"/>
              </a:lnSpc>
              <a:spcAft>
                <a:spcPts val="600"/>
              </a:spcAft>
              <a:buFont typeface="Arial" panose="020B0604020202020204" pitchFamily="34" charset="0"/>
              <a:buChar char="•"/>
            </a:pPr>
            <a:endParaRPr lang="en-US" sz="700" kern="1200" dirty="0">
              <a:solidFill>
                <a:schemeClr val="tx1"/>
              </a:solidFill>
              <a:latin typeface="+mn-lt"/>
              <a:ea typeface="+mn-ea"/>
              <a:cs typeface="+mn-cs"/>
            </a:endParaRPr>
          </a:p>
        </p:txBody>
      </p:sp>
      <p:pic>
        <p:nvPicPr>
          <p:cNvPr id="5" name="Picture 4">
            <a:extLst>
              <a:ext uri="{FF2B5EF4-FFF2-40B4-BE49-F238E27FC236}">
                <a16:creationId xmlns:a16="http://schemas.microsoft.com/office/drawing/2014/main" id="{1E6D216F-6C48-F5B5-CE1B-A33E31F2A8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4030571"/>
            <a:ext cx="3047999" cy="2446429"/>
          </a:xfrm>
          <a:prstGeom prst="rect">
            <a:avLst/>
          </a:prstGeom>
        </p:spPr>
      </p:pic>
      <p:pic>
        <p:nvPicPr>
          <p:cNvPr id="6" name="Picture 5">
            <a:extLst>
              <a:ext uri="{FF2B5EF4-FFF2-40B4-BE49-F238E27FC236}">
                <a16:creationId xmlns:a16="http://schemas.microsoft.com/office/drawing/2014/main" id="{15B075B4-DF4A-B04D-27EA-4599AA0F4C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4180" y="1363569"/>
            <a:ext cx="3011020" cy="2598831"/>
          </a:xfrm>
          <a:prstGeom prst="rect">
            <a:avLst/>
          </a:prstGeom>
        </p:spPr>
      </p:pic>
    </p:spTree>
    <p:extLst>
      <p:ext uri="{BB962C8B-B14F-4D97-AF65-F5344CB8AC3E}">
        <p14:creationId xmlns:p14="http://schemas.microsoft.com/office/powerpoint/2010/main" val="987992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EF92-952B-7363-3E0F-DABCD2A15E39}"/>
              </a:ext>
            </a:extLst>
          </p:cNvPr>
          <p:cNvSpPr>
            <a:spLocks noGrp="1"/>
          </p:cNvSpPr>
          <p:nvPr>
            <p:ph type="title"/>
          </p:nvPr>
        </p:nvSpPr>
        <p:spPr/>
        <p:txBody>
          <a:bodyPr/>
          <a:lstStyle/>
          <a:p>
            <a:r>
              <a:rPr lang="en-US"/>
              <a:t>General Plant Projects Active after FY24</a:t>
            </a:r>
          </a:p>
        </p:txBody>
      </p:sp>
      <p:sp>
        <p:nvSpPr>
          <p:cNvPr id="3" name="Slide Number Placeholder 2">
            <a:extLst>
              <a:ext uri="{FF2B5EF4-FFF2-40B4-BE49-F238E27FC236}">
                <a16:creationId xmlns:a16="http://schemas.microsoft.com/office/drawing/2014/main" id="{770C6CFA-3A4B-2068-F1D0-5A9BFA215C8C}"/>
              </a:ext>
            </a:extLst>
          </p:cNvPr>
          <p:cNvSpPr>
            <a:spLocks noGrp="1"/>
          </p:cNvSpPr>
          <p:nvPr>
            <p:ph type="sldNum" sz="quarter" idx="4"/>
          </p:nvPr>
        </p:nvSpPr>
        <p:spPr/>
        <p:txBody>
          <a:bodyPr/>
          <a:lstStyle/>
          <a:p>
            <a:fld id="{835B6AD7-18B8-4C9C-AA70-ABD830A869AC}" type="slidenum">
              <a:rPr lang="en-US" smtClean="0"/>
              <a:pPr/>
              <a:t>32</a:t>
            </a:fld>
            <a:endParaRPr lang="en-US"/>
          </a:p>
        </p:txBody>
      </p:sp>
      <p:sp>
        <p:nvSpPr>
          <p:cNvPr id="4" name="Title 4">
            <a:extLst>
              <a:ext uri="{FF2B5EF4-FFF2-40B4-BE49-F238E27FC236}">
                <a16:creationId xmlns:a16="http://schemas.microsoft.com/office/drawing/2014/main" id="{08349011-A034-06C0-A0B1-737CD1AC8720}"/>
              </a:ext>
            </a:extLst>
          </p:cNvPr>
          <p:cNvSpPr txBox="1">
            <a:spLocks/>
          </p:cNvSpPr>
          <p:nvPr/>
        </p:nvSpPr>
        <p:spPr>
          <a:xfrm>
            <a:off x="483235" y="1395710"/>
            <a:ext cx="11556365" cy="5170646"/>
          </a:xfrm>
          <a:prstGeom prst="rect">
            <a:avLst/>
          </a:prstGeom>
        </p:spPr>
        <p:txBody>
          <a:bodyPr wrap="square" lIns="0" tIns="0" rIns="0" bIns="0">
            <a:spAutoFit/>
          </a:bodyPr>
          <a:lstStyle>
            <a:lvl1pPr>
              <a:defRPr sz="3200" b="1" i="0">
                <a:solidFill>
                  <a:srgbClr val="17375E"/>
                </a:solidFill>
                <a:latin typeface="Calibri"/>
                <a:ea typeface="+mj-ea"/>
                <a:cs typeface="Calibri"/>
              </a:defRPr>
            </a:lvl1pPr>
          </a:lstStyle>
          <a:p>
            <a:r>
              <a:rPr lang="en-US" sz="2800">
                <a:solidFill>
                  <a:schemeClr val="tx1"/>
                </a:solidFill>
              </a:rPr>
              <a:t>Central Utility Plant (CUP) Chiller Upgrade Project (</a:t>
            </a:r>
            <a:r>
              <a:rPr lang="en-US" sz="2800" err="1">
                <a:solidFill>
                  <a:schemeClr val="tx1"/>
                </a:solidFill>
              </a:rPr>
              <a:t>JLab</a:t>
            </a:r>
            <a:r>
              <a:rPr lang="en-US" sz="2800">
                <a:solidFill>
                  <a:schemeClr val="tx1"/>
                </a:solidFill>
              </a:rPr>
              <a:t> Funded)</a:t>
            </a:r>
            <a:br>
              <a:rPr lang="en-US" sz="2800">
                <a:solidFill>
                  <a:schemeClr val="tx1"/>
                </a:solidFill>
              </a:rPr>
            </a:br>
            <a:endParaRPr lang="en-US" sz="2800">
              <a:solidFill>
                <a:schemeClr val="tx1"/>
              </a:solidFill>
            </a:endParaRPr>
          </a:p>
          <a:p>
            <a:r>
              <a:rPr lang="en-US" sz="1800" u="sng">
                <a:solidFill>
                  <a:schemeClr val="tx1"/>
                </a:solidFill>
              </a:rPr>
              <a:t>Mission Need: </a:t>
            </a:r>
            <a:r>
              <a:rPr lang="en-US" sz="1800" b="0">
                <a:solidFill>
                  <a:schemeClr val="tx1"/>
                </a:solidFill>
              </a:rPr>
              <a:t>The CUP chiller upgrade project will increase chiller plant cooling capacity.</a:t>
            </a:r>
            <a:br>
              <a:rPr lang="en-US" sz="1400">
                <a:solidFill>
                  <a:schemeClr val="tx1"/>
                </a:solidFill>
              </a:rPr>
            </a:br>
            <a:endParaRPr lang="en-US" sz="1400">
              <a:solidFill>
                <a:schemeClr val="tx1"/>
              </a:solidFill>
            </a:endParaRPr>
          </a:p>
          <a:p>
            <a:r>
              <a:rPr lang="en-US" sz="1800" u="sng">
                <a:solidFill>
                  <a:schemeClr val="tx1"/>
                </a:solidFill>
              </a:rPr>
              <a:t>Scope: </a:t>
            </a:r>
            <a:r>
              <a:rPr lang="en-US" sz="1800" b="0">
                <a:solidFill>
                  <a:schemeClr val="tx1"/>
                </a:solidFill>
              </a:rPr>
              <a:t>Decommission 3 chillers in the Test Lab basement with an additional 800-ton chiller to the CUP. Add a fourth 800-ton chiller to provide redundancy while responding to casualties and maintenance. Removal of the Test Lab chillers is Scope Contingency and will be included as an additive bid item.</a:t>
            </a:r>
          </a:p>
          <a:p>
            <a:endParaRPr lang="en-US" sz="1400">
              <a:solidFill>
                <a:schemeClr val="tx1"/>
              </a:solidFill>
            </a:endParaRPr>
          </a:p>
          <a:p>
            <a:r>
              <a:rPr lang="en-US" sz="1800" u="sng">
                <a:solidFill>
                  <a:schemeClr val="tx1"/>
                </a:solidFill>
              </a:rPr>
              <a:t>Drivers</a:t>
            </a:r>
            <a:r>
              <a:rPr lang="en-US" sz="1800">
                <a:solidFill>
                  <a:schemeClr val="tx1"/>
                </a:solidFill>
              </a:rPr>
              <a:t>: </a:t>
            </a:r>
            <a:r>
              <a:rPr lang="en-US" sz="1800" b="0">
                <a:solidFill>
                  <a:schemeClr val="tx1"/>
                </a:solidFill>
              </a:rPr>
              <a:t>The TJNAF need for increased system resiliency and reliability</a:t>
            </a:r>
          </a:p>
          <a:p>
            <a:endParaRPr lang="en-US" sz="1800">
              <a:solidFill>
                <a:schemeClr val="tx1"/>
              </a:solidFill>
            </a:endParaRPr>
          </a:p>
          <a:p>
            <a:r>
              <a:rPr lang="en-US" sz="1800" u="sng">
                <a:solidFill>
                  <a:schemeClr val="tx1"/>
                </a:solidFill>
              </a:rPr>
              <a:t>TPC/Planned Completion</a:t>
            </a:r>
            <a:r>
              <a:rPr lang="en-US" sz="1800">
                <a:solidFill>
                  <a:schemeClr val="tx1"/>
                </a:solidFill>
              </a:rPr>
              <a:t>:</a:t>
            </a:r>
            <a:r>
              <a:rPr lang="en-US" sz="1800" b="0">
                <a:solidFill>
                  <a:schemeClr val="tx1"/>
                </a:solidFill>
              </a:rPr>
              <a:t> $4.2M/ 2</a:t>
            </a:r>
            <a:r>
              <a:rPr lang="en-US" sz="1800" b="0" baseline="30000">
                <a:solidFill>
                  <a:schemeClr val="tx1"/>
                </a:solidFill>
              </a:rPr>
              <a:t>nd</a:t>
            </a:r>
            <a:r>
              <a:rPr lang="en-US" sz="1800" b="0">
                <a:solidFill>
                  <a:schemeClr val="tx1"/>
                </a:solidFill>
              </a:rPr>
              <a:t> QFY25</a:t>
            </a:r>
          </a:p>
          <a:p>
            <a:endParaRPr lang="en-US" sz="1800" b="0">
              <a:solidFill>
                <a:schemeClr val="tx1"/>
              </a:solidFill>
            </a:endParaRPr>
          </a:p>
          <a:p>
            <a:pPr lvl="1"/>
            <a:r>
              <a:rPr lang="en-US" b="1" u="sng">
                <a:latin typeface="Calibri"/>
                <a:ea typeface="+mj-ea"/>
                <a:cs typeface="Calibri"/>
              </a:rPr>
              <a:t>Status: </a:t>
            </a:r>
            <a:r>
              <a:rPr lang="en-US"/>
              <a:t>I</a:t>
            </a:r>
            <a:r>
              <a:rPr lang="en-US">
                <a:latin typeface="+mj-lt"/>
              </a:rPr>
              <a:t>n procurement phase; long lead items (transformer, interior square D switchboard, exterior Eaton switchgear, exterior switchboard, and chillers) have been purchased as GFE to be delivered to </a:t>
            </a:r>
            <a:r>
              <a:rPr lang="en-US" err="1">
                <a:latin typeface="+mj-lt"/>
              </a:rPr>
              <a:t>JLab</a:t>
            </a:r>
            <a:r>
              <a:rPr lang="en-US">
                <a:latin typeface="+mj-lt"/>
              </a:rPr>
              <a:t> between October 2024 and January 2025. Construction award projected at the beginning of 3</a:t>
            </a:r>
            <a:r>
              <a:rPr lang="en-US" baseline="30000">
                <a:latin typeface="+mj-lt"/>
              </a:rPr>
              <a:t>rd</a:t>
            </a:r>
            <a:r>
              <a:rPr lang="en-US">
                <a:latin typeface="+mj-lt"/>
              </a:rPr>
              <a:t> QFY24. Chillers to be demolished in basement of Test Lab (optional bid).</a:t>
            </a:r>
          </a:p>
          <a:p>
            <a:pPr lvl="1"/>
            <a:endParaRPr lang="en-US">
              <a:latin typeface="+mj-lt"/>
            </a:endParaRPr>
          </a:p>
          <a:p>
            <a:pPr lvl="1"/>
            <a:endParaRPr lang="en-US" sz="1800"/>
          </a:p>
        </p:txBody>
      </p:sp>
    </p:spTree>
    <p:extLst>
      <p:ext uri="{BB962C8B-B14F-4D97-AF65-F5344CB8AC3E}">
        <p14:creationId xmlns:p14="http://schemas.microsoft.com/office/powerpoint/2010/main" val="3704454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0538-D1A6-1E9A-F6C1-6C687812E3CB}"/>
              </a:ext>
            </a:extLst>
          </p:cNvPr>
          <p:cNvSpPr>
            <a:spLocks noGrp="1"/>
          </p:cNvSpPr>
          <p:nvPr>
            <p:ph type="title"/>
          </p:nvPr>
        </p:nvSpPr>
        <p:spPr/>
        <p:txBody>
          <a:bodyPr/>
          <a:lstStyle/>
          <a:p>
            <a:r>
              <a:rPr lang="en-US"/>
              <a:t>Summarizing Line Item, MIE, GPP projects</a:t>
            </a:r>
          </a:p>
        </p:txBody>
      </p:sp>
      <p:sp>
        <p:nvSpPr>
          <p:cNvPr id="3" name="Slide Number Placeholder 2">
            <a:extLst>
              <a:ext uri="{FF2B5EF4-FFF2-40B4-BE49-F238E27FC236}">
                <a16:creationId xmlns:a16="http://schemas.microsoft.com/office/drawing/2014/main" id="{BF006D1C-4320-6ED4-BB3E-F162F0C46E93}"/>
              </a:ext>
            </a:extLst>
          </p:cNvPr>
          <p:cNvSpPr>
            <a:spLocks noGrp="1"/>
          </p:cNvSpPr>
          <p:nvPr>
            <p:ph type="sldNum" sz="quarter" idx="4"/>
          </p:nvPr>
        </p:nvSpPr>
        <p:spPr/>
        <p:txBody>
          <a:bodyPr/>
          <a:lstStyle/>
          <a:p>
            <a:fld id="{835B6AD7-18B8-4C9C-AA70-ABD830A869AC}" type="slidenum">
              <a:rPr lang="en-US" smtClean="0"/>
              <a:pPr/>
              <a:t>33</a:t>
            </a:fld>
            <a:endParaRPr lang="en-US"/>
          </a:p>
        </p:txBody>
      </p:sp>
      <p:sp>
        <p:nvSpPr>
          <p:cNvPr id="4" name="TextBox 3">
            <a:extLst>
              <a:ext uri="{FF2B5EF4-FFF2-40B4-BE49-F238E27FC236}">
                <a16:creationId xmlns:a16="http://schemas.microsoft.com/office/drawing/2014/main" id="{B7AAC017-4412-483E-4A0E-431DA4D04555}"/>
              </a:ext>
            </a:extLst>
          </p:cNvPr>
          <p:cNvSpPr txBox="1"/>
          <p:nvPr/>
        </p:nvSpPr>
        <p:spPr>
          <a:xfrm>
            <a:off x="716803" y="2717762"/>
            <a:ext cx="10758394" cy="3108543"/>
          </a:xfrm>
          <a:prstGeom prst="rect">
            <a:avLst/>
          </a:prstGeom>
          <a:solidFill>
            <a:schemeClr val="accent6">
              <a:lumMod val="20000"/>
              <a:lumOff val="80000"/>
            </a:schemeClr>
          </a:solidFill>
        </p:spPr>
        <p:txBody>
          <a:bodyPr wrap="none" rtlCol="0">
            <a:spAutoFit/>
          </a:bodyPr>
          <a:lstStyle/>
          <a:p>
            <a:r>
              <a:rPr lang="en-US" sz="2800" u="sng"/>
              <a:t>Common themes of challenges</a:t>
            </a:r>
          </a:p>
          <a:p>
            <a:pPr marL="457200" indent="-457200">
              <a:buFont typeface="Arial" panose="020B0604020202020204" pitchFamily="34" charset="0"/>
              <a:buChar char="•"/>
            </a:pPr>
            <a:r>
              <a:rPr lang="en-US" sz="2800"/>
              <a:t>Annual funding constraints</a:t>
            </a:r>
          </a:p>
          <a:p>
            <a:pPr marL="457200" indent="-457200">
              <a:buFont typeface="Arial" panose="020B0604020202020204" pitchFamily="34" charset="0"/>
              <a:buChar char="•"/>
            </a:pPr>
            <a:r>
              <a:rPr lang="en-US" sz="2800"/>
              <a:t>Economic risks (inflation, supply chain)</a:t>
            </a:r>
          </a:p>
          <a:p>
            <a:pPr marL="457200" indent="-457200">
              <a:buFont typeface="Arial" panose="020B0604020202020204" pitchFamily="34" charset="0"/>
              <a:buChar char="•"/>
            </a:pPr>
            <a:r>
              <a:rPr lang="en-US" sz="2800"/>
              <a:t>Talent to successfully execute projects with discipline </a:t>
            </a:r>
          </a:p>
          <a:p>
            <a:r>
              <a:rPr lang="en-US" sz="2800"/>
              <a:t>	(direct project staff and support staff)</a:t>
            </a:r>
          </a:p>
          <a:p>
            <a:pPr marL="457200" indent="-457200">
              <a:buFont typeface="Arial" panose="020B0604020202020204" pitchFamily="34" charset="0"/>
              <a:buChar char="•"/>
            </a:pPr>
            <a:r>
              <a:rPr lang="en-US" sz="2800">
                <a:cs typeface="Arial"/>
              </a:rPr>
              <a:t>Ensuring</a:t>
            </a:r>
            <a:r>
              <a:rPr lang="en-US" sz="2800" spc="-25">
                <a:cs typeface="Arial"/>
              </a:rPr>
              <a:t> </a:t>
            </a:r>
            <a:r>
              <a:rPr lang="en-US" sz="2800">
                <a:cs typeface="Arial"/>
              </a:rPr>
              <a:t>business</a:t>
            </a:r>
            <a:r>
              <a:rPr lang="en-US" sz="2800" spc="-30">
                <a:cs typeface="Arial"/>
              </a:rPr>
              <a:t> </a:t>
            </a:r>
            <a:r>
              <a:rPr lang="en-US" sz="2800">
                <a:cs typeface="Arial"/>
              </a:rPr>
              <a:t>and</a:t>
            </a:r>
            <a:r>
              <a:rPr lang="en-US" sz="2800" spc="-40">
                <a:cs typeface="Arial"/>
              </a:rPr>
              <a:t> </a:t>
            </a:r>
            <a:r>
              <a:rPr lang="en-US" sz="2800">
                <a:cs typeface="Arial"/>
              </a:rPr>
              <a:t>other</a:t>
            </a:r>
            <a:r>
              <a:rPr lang="en-US" sz="2800" spc="-35">
                <a:cs typeface="Arial"/>
              </a:rPr>
              <a:t> </a:t>
            </a:r>
            <a:r>
              <a:rPr lang="en-US" sz="2800">
                <a:cs typeface="Arial"/>
              </a:rPr>
              <a:t>support</a:t>
            </a:r>
            <a:r>
              <a:rPr lang="en-US" sz="2800" spc="-45">
                <a:cs typeface="Arial"/>
              </a:rPr>
              <a:t> </a:t>
            </a:r>
            <a:r>
              <a:rPr lang="en-US" sz="2800">
                <a:cs typeface="Arial"/>
              </a:rPr>
              <a:t>functions</a:t>
            </a:r>
            <a:r>
              <a:rPr lang="en-US" sz="2800" spc="-45">
                <a:cs typeface="Arial"/>
              </a:rPr>
              <a:t> </a:t>
            </a:r>
            <a:r>
              <a:rPr lang="en-US" sz="2800">
                <a:cs typeface="Arial"/>
              </a:rPr>
              <a:t>address</a:t>
            </a:r>
            <a:r>
              <a:rPr lang="en-US" sz="2800" spc="-30">
                <a:cs typeface="Arial"/>
              </a:rPr>
              <a:t> </a:t>
            </a:r>
            <a:r>
              <a:rPr lang="en-US" sz="2800">
                <a:cs typeface="Arial"/>
              </a:rPr>
              <a:t>the</a:t>
            </a:r>
            <a:r>
              <a:rPr lang="en-US" sz="2800" spc="-50">
                <a:cs typeface="Arial"/>
              </a:rPr>
              <a:t> </a:t>
            </a:r>
            <a:r>
              <a:rPr lang="en-US" sz="2800" spc="-10">
                <a:cs typeface="Arial"/>
              </a:rPr>
              <a:t>challenges</a:t>
            </a:r>
          </a:p>
          <a:p>
            <a:r>
              <a:rPr lang="en-US" sz="2800" spc="-10">
                <a:cs typeface="Arial"/>
              </a:rPr>
              <a:t> 	</a:t>
            </a:r>
            <a:r>
              <a:rPr lang="en-US" sz="2800">
                <a:cs typeface="Arial"/>
              </a:rPr>
              <a:t>of</a:t>
            </a:r>
            <a:r>
              <a:rPr lang="en-US" sz="2800" spc="-25">
                <a:cs typeface="Arial"/>
              </a:rPr>
              <a:t> </a:t>
            </a:r>
            <a:r>
              <a:rPr lang="en-US" sz="2800">
                <a:cs typeface="Arial"/>
              </a:rPr>
              <a:t>a</a:t>
            </a:r>
            <a:r>
              <a:rPr lang="en-US" sz="2800" spc="-15">
                <a:cs typeface="Arial"/>
              </a:rPr>
              <a:t> </a:t>
            </a:r>
            <a:r>
              <a:rPr lang="en-US" sz="2800">
                <a:cs typeface="Arial"/>
              </a:rPr>
              <a:t>large</a:t>
            </a:r>
            <a:r>
              <a:rPr lang="en-US" sz="2800" spc="-40">
                <a:cs typeface="Arial"/>
              </a:rPr>
              <a:t> </a:t>
            </a:r>
            <a:r>
              <a:rPr lang="en-US" sz="2800">
                <a:cs typeface="Arial"/>
              </a:rPr>
              <a:t>and</a:t>
            </a:r>
            <a:r>
              <a:rPr lang="en-US" sz="2800" spc="-15">
                <a:cs typeface="Arial"/>
              </a:rPr>
              <a:t> </a:t>
            </a:r>
            <a:r>
              <a:rPr lang="en-US" sz="2800">
                <a:cs typeface="Arial"/>
              </a:rPr>
              <a:t>complex</a:t>
            </a:r>
            <a:r>
              <a:rPr lang="en-US" sz="2800" spc="-25">
                <a:cs typeface="Arial"/>
              </a:rPr>
              <a:t> </a:t>
            </a:r>
            <a:r>
              <a:rPr lang="en-US" sz="2800">
                <a:cs typeface="Arial"/>
              </a:rPr>
              <a:t>project</a:t>
            </a:r>
            <a:r>
              <a:rPr lang="en-US" sz="2800" spc="-35">
                <a:cs typeface="Arial"/>
              </a:rPr>
              <a:t> </a:t>
            </a:r>
            <a:r>
              <a:rPr lang="en-US" sz="2800" spc="-10">
                <a:cs typeface="Arial"/>
              </a:rPr>
              <a:t>portfolio</a:t>
            </a:r>
            <a:endParaRPr lang="en-US" sz="2800">
              <a:cs typeface="Arial"/>
            </a:endParaRPr>
          </a:p>
        </p:txBody>
      </p:sp>
      <p:sp>
        <p:nvSpPr>
          <p:cNvPr id="5" name="TextBox 4">
            <a:extLst>
              <a:ext uri="{FF2B5EF4-FFF2-40B4-BE49-F238E27FC236}">
                <a16:creationId xmlns:a16="http://schemas.microsoft.com/office/drawing/2014/main" id="{A26F6E87-39B2-ACD7-BF6C-5B717C54539A}"/>
              </a:ext>
            </a:extLst>
          </p:cNvPr>
          <p:cNvSpPr txBox="1"/>
          <p:nvPr/>
        </p:nvSpPr>
        <p:spPr>
          <a:xfrm>
            <a:off x="776249" y="1495425"/>
            <a:ext cx="10582128" cy="584775"/>
          </a:xfrm>
          <a:prstGeom prst="rect">
            <a:avLst/>
          </a:prstGeom>
          <a:solidFill>
            <a:schemeClr val="accent6">
              <a:lumMod val="20000"/>
              <a:lumOff val="80000"/>
            </a:schemeClr>
          </a:solidFill>
        </p:spPr>
        <p:txBody>
          <a:bodyPr wrap="none" rtlCol="0">
            <a:spAutoFit/>
          </a:bodyPr>
          <a:lstStyle/>
          <a:p>
            <a:r>
              <a:rPr lang="en-US" sz="3200"/>
              <a:t>Total project portfolio over next 5-10 years expected to be ~1B</a:t>
            </a:r>
          </a:p>
        </p:txBody>
      </p:sp>
    </p:spTree>
    <p:extLst>
      <p:ext uri="{BB962C8B-B14F-4D97-AF65-F5344CB8AC3E}">
        <p14:creationId xmlns:p14="http://schemas.microsoft.com/office/powerpoint/2010/main" val="2629140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610A8-4008-4AF7-6AE9-11C9AE6A9B09}"/>
              </a:ext>
            </a:extLst>
          </p:cNvPr>
          <p:cNvSpPr>
            <a:spLocks noGrp="1"/>
          </p:cNvSpPr>
          <p:nvPr>
            <p:ph type="title"/>
          </p:nvPr>
        </p:nvSpPr>
        <p:spPr/>
        <p:txBody>
          <a:bodyPr/>
          <a:lstStyle/>
          <a:p>
            <a:r>
              <a:rPr lang="en-US" dirty="0"/>
              <a:t>Opportunities for Continuous Improvement</a:t>
            </a:r>
          </a:p>
        </p:txBody>
      </p:sp>
      <p:sp>
        <p:nvSpPr>
          <p:cNvPr id="3" name="Slide Number Placeholder 2">
            <a:extLst>
              <a:ext uri="{FF2B5EF4-FFF2-40B4-BE49-F238E27FC236}">
                <a16:creationId xmlns:a16="http://schemas.microsoft.com/office/drawing/2014/main" id="{FD2D3151-3506-B577-6A66-24EAC036C04A}"/>
              </a:ext>
            </a:extLst>
          </p:cNvPr>
          <p:cNvSpPr>
            <a:spLocks noGrp="1"/>
          </p:cNvSpPr>
          <p:nvPr>
            <p:ph type="sldNum" sz="quarter" idx="4"/>
          </p:nvPr>
        </p:nvSpPr>
        <p:spPr/>
        <p:txBody>
          <a:bodyPr/>
          <a:lstStyle/>
          <a:p>
            <a:fld id="{835B6AD7-18B8-4C9C-AA70-ABD830A869AC}" type="slidenum">
              <a:rPr lang="en-US" smtClean="0"/>
              <a:pPr/>
              <a:t>34</a:t>
            </a:fld>
            <a:endParaRPr lang="en-US"/>
          </a:p>
        </p:txBody>
      </p:sp>
      <p:sp>
        <p:nvSpPr>
          <p:cNvPr id="4" name="TextBox 3">
            <a:extLst>
              <a:ext uri="{FF2B5EF4-FFF2-40B4-BE49-F238E27FC236}">
                <a16:creationId xmlns:a16="http://schemas.microsoft.com/office/drawing/2014/main" id="{1382A1D6-855A-D852-F4AA-627A066279FC}"/>
              </a:ext>
            </a:extLst>
          </p:cNvPr>
          <p:cNvSpPr txBox="1"/>
          <p:nvPr/>
        </p:nvSpPr>
        <p:spPr>
          <a:xfrm>
            <a:off x="766582" y="1562100"/>
            <a:ext cx="10420470" cy="3970318"/>
          </a:xfrm>
          <a:prstGeom prst="rect">
            <a:avLst/>
          </a:prstGeom>
          <a:solidFill>
            <a:schemeClr val="accent6">
              <a:lumMod val="20000"/>
              <a:lumOff val="80000"/>
            </a:schemeClr>
          </a:solidFill>
        </p:spPr>
        <p:txBody>
          <a:bodyPr wrap="square" lIns="91440" tIns="45720" rIns="91440" bIns="45720" rtlCol="0" anchor="t">
            <a:spAutoFit/>
          </a:bodyPr>
          <a:lstStyle/>
          <a:p>
            <a:endParaRPr lang="en-US" dirty="0"/>
          </a:p>
          <a:p>
            <a:r>
              <a:rPr kumimoji="0" lang="en-US" sz="1800" b="0" i="0" u="none" strike="noStrike" kern="1200" cap="none" spc="0" normalizeH="0" baseline="0" noProof="0" dirty="0">
                <a:ln>
                  <a:noFill/>
                </a:ln>
                <a:effectLst/>
                <a:uLnTx/>
                <a:uFillTx/>
                <a:ea typeface="+mn-ea"/>
                <a:cs typeface="+mn-cs"/>
              </a:rPr>
              <a:t>M&amp;O Contractor that understands and acts upon Contractor Assurance System implementation, including rigorous self-assessment of management systems </a:t>
            </a:r>
            <a:r>
              <a:rPr kumimoji="0" lang="en-US" sz="1800" b="0" i="0" u="sng" strike="noStrike" kern="1200" cap="none" spc="0" normalizeH="0" baseline="0" noProof="0" dirty="0">
                <a:ln>
                  <a:noFill/>
                </a:ln>
                <a:effectLst/>
                <a:uLnTx/>
                <a:uFillTx/>
                <a:ea typeface="+mn-ea"/>
                <a:cs typeface="+mn-cs"/>
              </a:rPr>
              <a:t>and follow through</a:t>
            </a:r>
            <a:r>
              <a:rPr lang="en-US" u="sng" dirty="0"/>
              <a:t>.</a:t>
            </a:r>
            <a:endParaRPr lang="en-US" sz="1800" b="0" i="0" u="sng" strike="noStrike" kern="1200" cap="none" spc="0" normalizeH="0" baseline="0" noProof="0" dirty="0">
              <a:ln>
                <a:noFill/>
              </a:ln>
              <a:effectLst/>
              <a:uLnTx/>
              <a:uFillTx/>
            </a:endParaRPr>
          </a:p>
          <a:p>
            <a:endParaRPr lang="en-US" u="sng" dirty="0"/>
          </a:p>
          <a:p>
            <a:r>
              <a:rPr lang="en-US" dirty="0"/>
              <a:t>M&amp;O corporate reach-back capacity that is timely to help lab leadership both identify and address risks across operations, ES&amp;H, project management, human capital, etc.</a:t>
            </a:r>
            <a:endParaRPr kumimoji="0" lang="en-US" sz="1800" b="0" i="0" u="sng" strike="noStrike" kern="1200" cap="none" spc="0" normalizeH="0" baseline="0" noProof="0" dirty="0">
              <a:ln>
                <a:noFill/>
              </a:ln>
              <a:effectLst/>
              <a:uLnTx/>
              <a:uFillTx/>
              <a:ea typeface="+mn-ea"/>
              <a:cs typeface="+mn-cs"/>
            </a:endParaRPr>
          </a:p>
          <a:p>
            <a:endParaRPr lang="en-US" dirty="0"/>
          </a:p>
          <a:p>
            <a:r>
              <a:rPr lang="en-US" dirty="0"/>
              <a:t>Establish a culture of accountability and stewardship</a:t>
            </a:r>
          </a:p>
          <a:p>
            <a:pPr marL="285750" indent="-285750">
              <a:buFont typeface="Arial" panose="020B0604020202020204" pitchFamily="34" charset="0"/>
              <a:buChar char="•"/>
            </a:pPr>
            <a:r>
              <a:rPr lang="en-US" dirty="0"/>
              <a:t>Emphasis on “normalization of excellence” versus “normalization of deviation”</a:t>
            </a:r>
          </a:p>
          <a:p>
            <a:pPr marL="285750" indent="-285750">
              <a:buFont typeface="Arial" panose="020B0604020202020204" pitchFamily="34" charset="0"/>
              <a:buChar char="•"/>
            </a:pPr>
            <a:r>
              <a:rPr lang="en-US" dirty="0"/>
              <a:t>Focus on effective field implementation of ISM and work planning and control</a:t>
            </a:r>
          </a:p>
          <a:p>
            <a:pPr marL="285750" indent="-285750">
              <a:buFont typeface="Arial" panose="020B0604020202020204" pitchFamily="34" charset="0"/>
              <a:buChar char="•"/>
            </a:pPr>
            <a:r>
              <a:rPr lang="en-US" dirty="0"/>
              <a:t>Emphasis on questioning attitude throughout organization vs. acceptance of past practices</a:t>
            </a:r>
          </a:p>
          <a:p>
            <a:pPr marL="285750" indent="-285750">
              <a:buFont typeface="Arial" panose="020B0604020202020204" pitchFamily="34" charset="0"/>
              <a:buChar char="•"/>
            </a:pPr>
            <a:r>
              <a:rPr lang="en-US" dirty="0"/>
              <a:t>Instill “Pride of the Lab” in all activities</a:t>
            </a:r>
          </a:p>
          <a:p>
            <a:pPr marL="285750" indent="-285750">
              <a:buFont typeface="Arial" panose="020B0604020202020204" pitchFamily="34" charset="0"/>
              <a:buChar char="•"/>
            </a:pPr>
            <a:r>
              <a:rPr lang="en-US" dirty="0"/>
              <a:t>More thorough causal analysis to understand issues and extent of conditions resulting in continuous improvement. </a:t>
            </a:r>
          </a:p>
        </p:txBody>
      </p:sp>
      <p:sp>
        <p:nvSpPr>
          <p:cNvPr id="5" name="TextBox 4">
            <a:extLst>
              <a:ext uri="{FF2B5EF4-FFF2-40B4-BE49-F238E27FC236}">
                <a16:creationId xmlns:a16="http://schemas.microsoft.com/office/drawing/2014/main" id="{B5F0641C-EFFD-93F5-E596-0477E8360D33}"/>
              </a:ext>
            </a:extLst>
          </p:cNvPr>
          <p:cNvSpPr txBox="1"/>
          <p:nvPr/>
        </p:nvSpPr>
        <p:spPr>
          <a:xfrm>
            <a:off x="3143250" y="5783045"/>
            <a:ext cx="5830379" cy="369332"/>
          </a:xfrm>
          <a:prstGeom prst="rect">
            <a:avLst/>
          </a:prstGeom>
          <a:solidFill>
            <a:srgbClr val="FFC000"/>
          </a:solidFill>
        </p:spPr>
        <p:txBody>
          <a:bodyPr wrap="none" rtlCol="0">
            <a:spAutoFit/>
          </a:bodyPr>
          <a:lstStyle/>
          <a:p>
            <a:pPr marL="114300" lvl="1">
              <a:buClr>
                <a:srgbClr val="1F497D">
                  <a:lumMod val="75000"/>
                </a:srgbClr>
              </a:buClr>
              <a:buSzPct val="65000"/>
              <a:defRPr/>
            </a:pPr>
            <a:r>
              <a:rPr lang="en-US">
                <a:solidFill>
                  <a:srgbClr val="1F497D">
                    <a:lumMod val="75000"/>
                  </a:srgbClr>
                </a:solidFill>
                <a:latin typeface="Calibri"/>
              </a:rPr>
              <a:t>Over 400 staff (almost half the lab) are new in past 3 years</a:t>
            </a:r>
          </a:p>
        </p:txBody>
      </p:sp>
    </p:spTree>
    <p:extLst>
      <p:ext uri="{BB962C8B-B14F-4D97-AF65-F5344CB8AC3E}">
        <p14:creationId xmlns:p14="http://schemas.microsoft.com/office/powerpoint/2010/main" val="1550401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610A8-4008-4AF7-6AE9-11C9AE6A9B09}"/>
              </a:ext>
            </a:extLst>
          </p:cNvPr>
          <p:cNvSpPr>
            <a:spLocks noGrp="1"/>
          </p:cNvSpPr>
          <p:nvPr>
            <p:ph type="title"/>
          </p:nvPr>
        </p:nvSpPr>
        <p:spPr/>
        <p:txBody>
          <a:bodyPr/>
          <a:lstStyle/>
          <a:p>
            <a:r>
              <a:rPr lang="en-US" dirty="0"/>
              <a:t>Opportunities for Continuous Improvement</a:t>
            </a:r>
          </a:p>
        </p:txBody>
      </p:sp>
      <p:sp>
        <p:nvSpPr>
          <p:cNvPr id="3" name="Slide Number Placeholder 2">
            <a:extLst>
              <a:ext uri="{FF2B5EF4-FFF2-40B4-BE49-F238E27FC236}">
                <a16:creationId xmlns:a16="http://schemas.microsoft.com/office/drawing/2014/main" id="{FD2D3151-3506-B577-6A66-24EAC036C04A}"/>
              </a:ext>
            </a:extLst>
          </p:cNvPr>
          <p:cNvSpPr>
            <a:spLocks noGrp="1"/>
          </p:cNvSpPr>
          <p:nvPr>
            <p:ph type="sldNum" sz="quarter" idx="4"/>
          </p:nvPr>
        </p:nvSpPr>
        <p:spPr/>
        <p:txBody>
          <a:bodyPr/>
          <a:lstStyle/>
          <a:p>
            <a:fld id="{835B6AD7-18B8-4C9C-AA70-ABD830A869AC}" type="slidenum">
              <a:rPr lang="en-US" smtClean="0"/>
              <a:pPr/>
              <a:t>35</a:t>
            </a:fld>
            <a:endParaRPr lang="en-US"/>
          </a:p>
        </p:txBody>
      </p:sp>
      <p:sp>
        <p:nvSpPr>
          <p:cNvPr id="4" name="TextBox 3">
            <a:extLst>
              <a:ext uri="{FF2B5EF4-FFF2-40B4-BE49-F238E27FC236}">
                <a16:creationId xmlns:a16="http://schemas.microsoft.com/office/drawing/2014/main" id="{1382A1D6-855A-D852-F4AA-627A066279FC}"/>
              </a:ext>
            </a:extLst>
          </p:cNvPr>
          <p:cNvSpPr txBox="1"/>
          <p:nvPr/>
        </p:nvSpPr>
        <p:spPr>
          <a:xfrm>
            <a:off x="930557" y="1031594"/>
            <a:ext cx="10904434" cy="4801314"/>
          </a:xfrm>
          <a:prstGeom prst="rect">
            <a:avLst/>
          </a:prstGeom>
          <a:solidFill>
            <a:schemeClr val="accent6">
              <a:lumMod val="20000"/>
              <a:lumOff val="80000"/>
            </a:schemeClr>
          </a:solidFill>
        </p:spPr>
        <p:txBody>
          <a:bodyPr wrap="square" lIns="91440" tIns="45720" rIns="91440" bIns="45720" rtlCol="0" anchor="t">
            <a:spAutoFit/>
          </a:bodyPr>
          <a:lstStyle/>
          <a:p>
            <a:pPr eaLnBrk="0" fontAlgn="base" hangingPunct="0">
              <a:spcBef>
                <a:spcPct val="20000"/>
              </a:spcBef>
              <a:spcAft>
                <a:spcPct val="0"/>
              </a:spcAft>
              <a:buClr>
                <a:srgbClr val="1F497D">
                  <a:lumMod val="75000"/>
                </a:srgbClr>
              </a:buClr>
              <a:buSzPct val="65000"/>
              <a:defRPr/>
            </a:pPr>
            <a:r>
              <a:rPr lang="en-US" dirty="0"/>
              <a:t>Stewardship of the Laboratory, protecting and preserving DOE assets</a:t>
            </a:r>
          </a:p>
          <a:p>
            <a:pPr marL="400050" lvl="1" indent="-285750">
              <a:buClr>
                <a:srgbClr val="1F497D">
                  <a:lumMod val="75000"/>
                </a:srgbClr>
              </a:buClr>
              <a:buSzPct val="65000"/>
              <a:buFont typeface="Arial" panose="020B0604020202020204" pitchFamily="34" charset="0"/>
              <a:buChar char="•"/>
              <a:defRPr/>
            </a:pPr>
            <a:r>
              <a:rPr kumimoji="0" lang="en-US" b="0" i="0" u="none" strike="noStrike" kern="1200" cap="none" spc="0" normalizeH="0" baseline="0" noProof="0" dirty="0">
                <a:ln>
                  <a:noFill/>
                </a:ln>
                <a:effectLst/>
                <a:uLnTx/>
                <a:uFillTx/>
                <a:ea typeface="+mn-ea"/>
                <a:cs typeface="+mn-cs"/>
              </a:rPr>
              <a:t>From experimental halls to sidewalks</a:t>
            </a:r>
            <a:r>
              <a:rPr lang="en-US" dirty="0"/>
              <a:t> </a:t>
            </a:r>
            <a:endParaRPr lang="en-US" b="0" i="0" u="none" strike="noStrike" kern="1200" cap="none" spc="0" normalizeH="0" baseline="0" noProof="0" dirty="0">
              <a:ln>
                <a:noFill/>
              </a:ln>
              <a:effectLst/>
              <a:uLnTx/>
              <a:uFillTx/>
            </a:endParaRPr>
          </a:p>
          <a:p>
            <a:pPr marL="400050" lvl="1" indent="-285750">
              <a:buClr>
                <a:srgbClr val="1F497D">
                  <a:lumMod val="75000"/>
                </a:srgbClr>
              </a:buClr>
              <a:buSzPct val="65000"/>
              <a:buFont typeface="Arial" panose="020B0604020202020204" pitchFamily="34" charset="0"/>
              <a:buChar char="•"/>
              <a:defRPr/>
            </a:pPr>
            <a:r>
              <a:rPr kumimoji="0" lang="en-US" b="0" i="0" u="none" strike="noStrike" kern="1200" cap="none" spc="0" normalizeH="0" baseline="0" noProof="0" dirty="0">
                <a:ln>
                  <a:noFill/>
                </a:ln>
                <a:effectLst/>
                <a:uLnTx/>
                <a:uFillTx/>
                <a:ea typeface="+mn-ea"/>
                <a:cs typeface="+mn-cs"/>
              </a:rPr>
              <a:t>Chronic under investment in ma</a:t>
            </a:r>
            <a:r>
              <a:rPr lang="en-US" dirty="0" err="1"/>
              <a:t>intenance</a:t>
            </a:r>
            <a:r>
              <a:rPr lang="en-US" dirty="0"/>
              <a:t> and modernization</a:t>
            </a:r>
          </a:p>
          <a:p>
            <a:pPr marL="400050" lvl="1" indent="-285750">
              <a:buClr>
                <a:srgbClr val="1F497D">
                  <a:lumMod val="75000"/>
                </a:srgbClr>
              </a:buClr>
              <a:buSzPct val="65000"/>
              <a:buFont typeface="Arial" panose="020B0604020202020204" pitchFamily="34" charset="0"/>
              <a:buChar char="•"/>
              <a:defRPr/>
            </a:pPr>
            <a:r>
              <a:rPr lang="en-US" dirty="0"/>
              <a:t>Personal property management needs improvement</a:t>
            </a:r>
          </a:p>
          <a:p>
            <a:pPr marL="400050" lvl="1" indent="-285750">
              <a:buClr>
                <a:srgbClr val="1F497D">
                  <a:lumMod val="75000"/>
                </a:srgbClr>
              </a:buClr>
              <a:buSzPct val="65000"/>
              <a:buFont typeface="Arial" panose="020B0604020202020204" pitchFamily="34" charset="0"/>
              <a:buChar char="•"/>
              <a:defRPr/>
            </a:pPr>
            <a:r>
              <a:rPr lang="en-US" dirty="0"/>
              <a:t>Meeting sustainability goals</a:t>
            </a:r>
          </a:p>
          <a:p>
            <a:pPr marL="114300" lvl="1">
              <a:buClr>
                <a:srgbClr val="1F497D">
                  <a:lumMod val="75000"/>
                </a:srgbClr>
              </a:buClr>
              <a:buSzPct val="65000"/>
              <a:defRPr/>
            </a:pPr>
            <a:endParaRPr lang="en-US" dirty="0"/>
          </a:p>
          <a:p>
            <a:pPr marL="114300" lvl="1">
              <a:buClr>
                <a:srgbClr val="1F497D">
                  <a:lumMod val="75000"/>
                </a:srgbClr>
              </a:buClr>
              <a:buSzPct val="65000"/>
              <a:defRPr/>
            </a:pPr>
            <a:r>
              <a:rPr lang="en-US" dirty="0"/>
              <a:t>Business systems</a:t>
            </a:r>
          </a:p>
          <a:p>
            <a:pPr marL="400050" lvl="1" indent="-285750">
              <a:buClr>
                <a:srgbClr val="1F497D">
                  <a:lumMod val="75000"/>
                </a:srgbClr>
              </a:buClr>
              <a:buSzPct val="65000"/>
              <a:buFont typeface="Arial" panose="020B0604020202020204" pitchFamily="34" charset="0"/>
              <a:buChar char="•"/>
              <a:defRPr/>
            </a:pPr>
            <a:r>
              <a:rPr lang="en-US" dirty="0"/>
              <a:t>Need for robust procurement system to support growth plus day to day </a:t>
            </a:r>
          </a:p>
          <a:p>
            <a:pPr marL="400050" lvl="1" indent="-285750">
              <a:buFont typeface="Arial"/>
              <a:buChar char="•"/>
              <a:defRPr/>
            </a:pPr>
            <a:r>
              <a:rPr lang="en-US" dirty="0"/>
              <a:t>Human Capital Management System improvements </a:t>
            </a:r>
          </a:p>
          <a:p>
            <a:pPr marL="400050" lvl="1" indent="-285750">
              <a:buFont typeface="Arial"/>
              <a:buChar char="•"/>
              <a:defRPr/>
            </a:pPr>
            <a:r>
              <a:rPr lang="en-US" dirty="0"/>
              <a:t>Support transition to multi-program laboratory – processes, systems, technology</a:t>
            </a:r>
          </a:p>
          <a:p>
            <a:pPr marL="400050" lvl="1" indent="-285750">
              <a:buFont typeface="Arial"/>
              <a:buChar char="•"/>
              <a:defRPr/>
            </a:pPr>
            <a:endParaRPr lang="en-US" dirty="0"/>
          </a:p>
          <a:p>
            <a:pPr marL="114300" lvl="1">
              <a:buClr>
                <a:srgbClr val="1F497D">
                  <a:lumMod val="75000"/>
                </a:srgbClr>
              </a:buClr>
              <a:buSzPct val="65000"/>
              <a:defRPr/>
            </a:pPr>
            <a:r>
              <a:rPr lang="en-US" dirty="0"/>
              <a:t>Security</a:t>
            </a:r>
          </a:p>
          <a:p>
            <a:pPr marL="400050" lvl="1" indent="-285750">
              <a:buClr>
                <a:srgbClr val="1F497D">
                  <a:lumMod val="75000"/>
                </a:srgbClr>
              </a:buClr>
              <a:buSzPct val="65000"/>
              <a:buFont typeface="Arial" panose="020B0604020202020204" pitchFamily="34" charset="0"/>
              <a:buChar char="•"/>
              <a:defRPr/>
            </a:pPr>
            <a:r>
              <a:rPr lang="en-US" dirty="0"/>
              <a:t>Science and Technology security - keeping up with growing requirements, especially with open science culture</a:t>
            </a:r>
          </a:p>
          <a:p>
            <a:pPr marL="400050" lvl="1" indent="-285750">
              <a:buClr>
                <a:srgbClr val="1F497D">
                  <a:lumMod val="75000"/>
                </a:srgbClr>
              </a:buClr>
              <a:buSzPct val="65000"/>
              <a:buFont typeface="Arial" panose="020B0604020202020204" pitchFamily="34" charset="0"/>
              <a:buChar char="•"/>
              <a:defRPr/>
            </a:pPr>
            <a:r>
              <a:rPr lang="en-US" dirty="0"/>
              <a:t>Continuing challenge to maintain robust cyber security program with limited (but capable) staff</a:t>
            </a:r>
          </a:p>
          <a:p>
            <a:pPr marL="400050" lvl="1" indent="-285750">
              <a:buClr>
                <a:srgbClr val="1F497D">
                  <a:lumMod val="75000"/>
                </a:srgbClr>
              </a:buClr>
              <a:buSzPct val="65000"/>
              <a:buFont typeface="Arial" panose="020B0604020202020204" pitchFamily="34" charset="0"/>
              <a:buChar char="•"/>
              <a:defRPr/>
            </a:pPr>
            <a:r>
              <a:rPr lang="en-US" dirty="0"/>
              <a:t>Reinvigorate and balance physical security posture and access control</a:t>
            </a:r>
          </a:p>
          <a:p>
            <a:pPr marL="857250" lvl="2" indent="-285750">
              <a:buClr>
                <a:srgbClr val="1F497D">
                  <a:lumMod val="75000"/>
                </a:srgbClr>
              </a:buClr>
              <a:buSzPct val="65000"/>
              <a:buFont typeface="Arial" panose="020B0604020202020204" pitchFamily="34" charset="0"/>
              <a:buChar char="•"/>
              <a:defRPr/>
            </a:pPr>
            <a:r>
              <a:rPr lang="en-US" dirty="0"/>
              <a:t>The City of Newport News has expanded and encircled the lab on all sides increasing potential for unauthorized access </a:t>
            </a:r>
          </a:p>
        </p:txBody>
      </p:sp>
    </p:spTree>
    <p:extLst>
      <p:ext uri="{BB962C8B-B14F-4D97-AF65-F5344CB8AC3E}">
        <p14:creationId xmlns:p14="http://schemas.microsoft.com/office/powerpoint/2010/main" val="537449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610A8-4008-4AF7-6AE9-11C9AE6A9B09}"/>
              </a:ext>
            </a:extLst>
          </p:cNvPr>
          <p:cNvSpPr>
            <a:spLocks noGrp="1"/>
          </p:cNvSpPr>
          <p:nvPr>
            <p:ph type="title"/>
          </p:nvPr>
        </p:nvSpPr>
        <p:spPr/>
        <p:txBody>
          <a:bodyPr>
            <a:normAutofit/>
          </a:bodyPr>
          <a:lstStyle/>
          <a:p>
            <a:r>
              <a:rPr lang="en-US" dirty="0"/>
              <a:t>Key Operational Deliverables</a:t>
            </a:r>
          </a:p>
        </p:txBody>
      </p:sp>
      <p:sp>
        <p:nvSpPr>
          <p:cNvPr id="3" name="Slide Number Placeholder 2">
            <a:extLst>
              <a:ext uri="{FF2B5EF4-FFF2-40B4-BE49-F238E27FC236}">
                <a16:creationId xmlns:a16="http://schemas.microsoft.com/office/drawing/2014/main" id="{FD2D3151-3506-B577-6A66-24EAC036C04A}"/>
              </a:ext>
            </a:extLst>
          </p:cNvPr>
          <p:cNvSpPr>
            <a:spLocks noGrp="1"/>
          </p:cNvSpPr>
          <p:nvPr>
            <p:ph type="sldNum" sz="quarter" idx="4"/>
          </p:nvPr>
        </p:nvSpPr>
        <p:spPr/>
        <p:txBody>
          <a:bodyPr/>
          <a:lstStyle/>
          <a:p>
            <a:fld id="{835B6AD7-18B8-4C9C-AA70-ABD830A869AC}" type="slidenum">
              <a:rPr lang="en-US" smtClean="0"/>
              <a:pPr/>
              <a:t>36</a:t>
            </a:fld>
            <a:endParaRPr lang="en-US"/>
          </a:p>
        </p:txBody>
      </p:sp>
      <p:sp>
        <p:nvSpPr>
          <p:cNvPr id="4" name="TextBox 3">
            <a:extLst>
              <a:ext uri="{FF2B5EF4-FFF2-40B4-BE49-F238E27FC236}">
                <a16:creationId xmlns:a16="http://schemas.microsoft.com/office/drawing/2014/main" id="{1382A1D6-855A-D852-F4AA-627A066279FC}"/>
              </a:ext>
            </a:extLst>
          </p:cNvPr>
          <p:cNvSpPr txBox="1"/>
          <p:nvPr/>
        </p:nvSpPr>
        <p:spPr>
          <a:xfrm>
            <a:off x="408791" y="978946"/>
            <a:ext cx="6849259" cy="4247317"/>
          </a:xfrm>
          <a:prstGeom prst="rect">
            <a:avLst/>
          </a:prstGeom>
          <a:solidFill>
            <a:schemeClr val="accent6">
              <a:lumMod val="20000"/>
              <a:lumOff val="80000"/>
            </a:schemeClr>
          </a:solidFill>
        </p:spPr>
        <p:txBody>
          <a:bodyPr wrap="square" lIns="91440" tIns="45720" rIns="91440" bIns="45720" rtlCol="0" anchor="t">
            <a:spAutoFit/>
          </a:bodyPr>
          <a:lstStyle/>
          <a:p>
            <a:endParaRPr lang="en-US" dirty="0"/>
          </a:p>
          <a:p>
            <a:pPr marR="0" lvl="0" algn="l" defTabSz="914400" rtl="0" eaLnBrk="0" fontAlgn="base" latinLnBrk="0" hangingPunct="0">
              <a:lnSpc>
                <a:spcPct val="100000"/>
              </a:lnSpc>
              <a:spcBef>
                <a:spcPct val="20000"/>
              </a:spcBef>
              <a:spcAft>
                <a:spcPct val="0"/>
              </a:spcAft>
              <a:buClr>
                <a:srgbClr val="1F497D">
                  <a:lumMod val="75000"/>
                </a:srgbClr>
              </a:buClr>
              <a:buSzPct val="65000"/>
              <a:tabLst/>
              <a:defRPr/>
            </a:pPr>
            <a:endParaRPr lang="en-US" dirty="0"/>
          </a:p>
          <a:p>
            <a:pPr marL="285750" marR="0" lvl="0" indent="-285750" algn="l" defTabSz="914400" rtl="0" eaLnBrk="0" fontAlgn="base" latinLnBrk="0" hangingPunct="0">
              <a:lnSpc>
                <a:spcPct val="100000"/>
              </a:lnSpc>
              <a:spcBef>
                <a:spcPct val="20000"/>
              </a:spcBef>
              <a:spcAft>
                <a:spcPct val="0"/>
              </a:spcAft>
              <a:buClr>
                <a:srgbClr val="1F497D">
                  <a:lumMod val="75000"/>
                </a:srgbClr>
              </a:buClr>
              <a:buSzPct val="65000"/>
              <a:buFont typeface="Arial" panose="020B0604020202020204" pitchFamily="34" charset="0"/>
              <a:buChar char="•"/>
              <a:tabLst/>
              <a:defRPr/>
            </a:pPr>
            <a:r>
              <a:rPr lang="en-US" dirty="0"/>
              <a:t>Reliable CEBAF Operations</a:t>
            </a:r>
          </a:p>
          <a:p>
            <a:pPr marL="742950" lvl="1" indent="-285750" eaLnBrk="0" fontAlgn="base" hangingPunct="0">
              <a:spcBef>
                <a:spcPct val="20000"/>
              </a:spcBef>
              <a:spcAft>
                <a:spcPct val="0"/>
              </a:spcAft>
              <a:buClr>
                <a:srgbClr val="1F497D">
                  <a:lumMod val="75000"/>
                </a:srgbClr>
              </a:buClr>
              <a:buSzPct val="65000"/>
              <a:buFont typeface="Arial" panose="020B0604020202020204" pitchFamily="34" charset="0"/>
              <a:buChar char="•"/>
              <a:defRPr/>
            </a:pPr>
            <a:r>
              <a:rPr lang="en-US" dirty="0"/>
              <a:t>I</a:t>
            </a:r>
            <a:r>
              <a:rPr lang="en-US" sz="1800" dirty="0">
                <a:effectLst/>
              </a:rPr>
              <a:t>ncreased beam availability and overall energy reach</a:t>
            </a:r>
            <a:endParaRPr lang="en-US" dirty="0"/>
          </a:p>
          <a:p>
            <a:pPr marL="285750" marR="0" lvl="0" indent="-285750" algn="l" defTabSz="914400" rtl="0" eaLnBrk="0" fontAlgn="base" latinLnBrk="0" hangingPunct="0">
              <a:lnSpc>
                <a:spcPct val="100000"/>
              </a:lnSpc>
              <a:spcBef>
                <a:spcPct val="20000"/>
              </a:spcBef>
              <a:spcAft>
                <a:spcPct val="0"/>
              </a:spcAft>
              <a:buClr>
                <a:srgbClr val="1F497D">
                  <a:lumMod val="75000"/>
                </a:srgbClr>
              </a:buClr>
              <a:buSzPct val="65000"/>
              <a:buFont typeface="Arial" panose="020B0604020202020204" pitchFamily="34" charset="0"/>
              <a:buChar char="•"/>
              <a:tabLst/>
              <a:defRPr/>
            </a:pPr>
            <a:r>
              <a:rPr lang="en-US" dirty="0"/>
              <a:t>Deliver on up to $1B in projects over the next few years</a:t>
            </a:r>
          </a:p>
          <a:p>
            <a:pPr marL="742950" lvl="1" indent="-285750" eaLnBrk="0" fontAlgn="base" hangingPunct="0">
              <a:spcBef>
                <a:spcPct val="20000"/>
              </a:spcBef>
              <a:spcAft>
                <a:spcPct val="0"/>
              </a:spcAft>
              <a:buClr>
                <a:srgbClr val="1F497D">
                  <a:lumMod val="75000"/>
                </a:srgbClr>
              </a:buClr>
              <a:buSzPct val="65000"/>
              <a:buFont typeface="Arial" panose="020B0604020202020204" pitchFamily="34" charset="0"/>
              <a:buChar char="•"/>
              <a:defRPr/>
            </a:pPr>
            <a:r>
              <a:rPr lang="en-US" dirty="0"/>
              <a:t>Electron-Ion Collider - $500M, CD-1 approved</a:t>
            </a:r>
          </a:p>
          <a:p>
            <a:pPr marL="742950" lvl="1" indent="-285750" eaLnBrk="0" fontAlgn="base" hangingPunct="0">
              <a:spcBef>
                <a:spcPct val="20000"/>
              </a:spcBef>
              <a:spcAft>
                <a:spcPct val="0"/>
              </a:spcAft>
              <a:buClr>
                <a:srgbClr val="1F497D">
                  <a:lumMod val="75000"/>
                </a:srgbClr>
              </a:buClr>
              <a:buSzPct val="65000"/>
              <a:buFont typeface="Arial" panose="020B0604020202020204" pitchFamily="34" charset="0"/>
              <a:buChar char="•"/>
              <a:defRPr/>
            </a:pPr>
            <a:r>
              <a:rPr lang="en-US" dirty="0"/>
              <a:t>HPDF – $300M – $500M – siting at </a:t>
            </a:r>
            <a:r>
              <a:rPr lang="en-US" dirty="0" err="1"/>
              <a:t>Jlab</a:t>
            </a:r>
            <a:r>
              <a:rPr lang="en-US" dirty="0"/>
              <a:t> and LBNL announced ($45M in Virginia funds)</a:t>
            </a:r>
          </a:p>
          <a:p>
            <a:pPr marL="742950" lvl="1" indent="-285750" eaLnBrk="0" fontAlgn="base" hangingPunct="0">
              <a:spcBef>
                <a:spcPct val="20000"/>
              </a:spcBef>
              <a:spcAft>
                <a:spcPct val="0"/>
              </a:spcAft>
              <a:buClr>
                <a:srgbClr val="1F497D">
                  <a:lumMod val="75000"/>
                </a:srgbClr>
              </a:buClr>
              <a:buSzPct val="65000"/>
              <a:buFont typeface="Arial" panose="020B0604020202020204" pitchFamily="34" charset="0"/>
              <a:buChar char="•"/>
              <a:defRPr/>
            </a:pPr>
            <a:r>
              <a:rPr lang="en-US" dirty="0"/>
              <a:t>Supporting other national labs (SRF, </a:t>
            </a:r>
            <a:r>
              <a:rPr lang="en-US" dirty="0" err="1"/>
              <a:t>cryo</a:t>
            </a:r>
            <a:r>
              <a:rPr lang="en-US" dirty="0"/>
              <a:t>, etc.)</a:t>
            </a:r>
          </a:p>
          <a:p>
            <a:pPr marL="742950" lvl="1" indent="-285750" eaLnBrk="0" fontAlgn="base" hangingPunct="0">
              <a:spcBef>
                <a:spcPct val="20000"/>
              </a:spcBef>
              <a:spcAft>
                <a:spcPct val="0"/>
              </a:spcAft>
              <a:buClr>
                <a:srgbClr val="1F497D">
                  <a:lumMod val="75000"/>
                </a:srgbClr>
              </a:buClr>
              <a:buSzPct val="65000"/>
              <a:buFont typeface="Arial" panose="020B0604020202020204" pitchFamily="34" charset="0"/>
              <a:buChar char="•"/>
              <a:defRPr/>
            </a:pPr>
            <a:r>
              <a:rPr lang="en-US" dirty="0"/>
              <a:t>CEBAF Renovation and Expansion - ~$90M, CD-1 approved</a:t>
            </a:r>
          </a:p>
          <a:p>
            <a:pPr marL="742950" lvl="1" indent="-285750" eaLnBrk="0" fontAlgn="base" hangingPunct="0">
              <a:spcBef>
                <a:spcPct val="20000"/>
              </a:spcBef>
              <a:spcAft>
                <a:spcPct val="0"/>
              </a:spcAft>
              <a:buClr>
                <a:srgbClr val="1F497D">
                  <a:lumMod val="75000"/>
                </a:srgbClr>
              </a:buClr>
              <a:buSzPct val="65000"/>
              <a:buFont typeface="Arial" panose="020B0604020202020204" pitchFamily="34" charset="0"/>
              <a:buChar char="•"/>
              <a:defRPr/>
            </a:pPr>
            <a:r>
              <a:rPr lang="en-US" dirty="0"/>
              <a:t>Thomas Jefferson Infrastructure Improvement - ~$90M, CD-0 approved</a:t>
            </a:r>
          </a:p>
          <a:p>
            <a:pPr marL="742950" lvl="1" indent="-285750" eaLnBrk="0" fontAlgn="base" hangingPunct="0">
              <a:spcBef>
                <a:spcPct val="20000"/>
              </a:spcBef>
              <a:spcAft>
                <a:spcPct val="0"/>
              </a:spcAft>
              <a:buClr>
                <a:srgbClr val="1F497D">
                  <a:lumMod val="75000"/>
                </a:srgbClr>
              </a:buClr>
              <a:buSzPct val="65000"/>
              <a:buFont typeface="Arial" panose="020B0604020202020204" pitchFamily="34" charset="0"/>
              <a:buChar char="•"/>
              <a:defRPr/>
            </a:pPr>
            <a:r>
              <a:rPr lang="en-US" dirty="0"/>
              <a:t>Other GPP </a:t>
            </a:r>
          </a:p>
        </p:txBody>
      </p:sp>
      <p:sp>
        <p:nvSpPr>
          <p:cNvPr id="6" name="Right Brace 5">
            <a:extLst>
              <a:ext uri="{FF2B5EF4-FFF2-40B4-BE49-F238E27FC236}">
                <a16:creationId xmlns:a16="http://schemas.microsoft.com/office/drawing/2014/main" id="{109C4D99-51A3-E244-D7CA-CD6530DFC79B}"/>
              </a:ext>
            </a:extLst>
          </p:cNvPr>
          <p:cNvSpPr/>
          <p:nvPr/>
        </p:nvSpPr>
        <p:spPr>
          <a:xfrm>
            <a:off x="7258050" y="2611443"/>
            <a:ext cx="209550" cy="1276350"/>
          </a:xfrm>
          <a:prstGeom prst="rightBrace">
            <a:avLst/>
          </a:prstGeom>
          <a:noFill/>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14079F6E-9FC8-958A-16C8-142C53D5B428}"/>
              </a:ext>
            </a:extLst>
          </p:cNvPr>
          <p:cNvSpPr txBox="1"/>
          <p:nvPr/>
        </p:nvSpPr>
        <p:spPr>
          <a:xfrm>
            <a:off x="7487826" y="3028890"/>
            <a:ext cx="2276842" cy="400110"/>
          </a:xfrm>
          <a:prstGeom prst="rect">
            <a:avLst/>
          </a:prstGeom>
          <a:noFill/>
        </p:spPr>
        <p:txBody>
          <a:bodyPr wrap="none" rtlCol="0">
            <a:spAutoFit/>
          </a:bodyPr>
          <a:lstStyle/>
          <a:p>
            <a:r>
              <a:rPr lang="en-US" sz="2000" dirty="0">
                <a:solidFill>
                  <a:schemeClr val="accent3">
                    <a:lumMod val="75000"/>
                  </a:schemeClr>
                </a:solidFill>
              </a:rPr>
              <a:t>Multi-lab endeavors</a:t>
            </a:r>
          </a:p>
        </p:txBody>
      </p:sp>
    </p:spTree>
    <p:extLst>
      <p:ext uri="{BB962C8B-B14F-4D97-AF65-F5344CB8AC3E}">
        <p14:creationId xmlns:p14="http://schemas.microsoft.com/office/powerpoint/2010/main" val="2979931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2C48-ADD9-0C17-73AB-7388DD14F546}"/>
              </a:ext>
            </a:extLst>
          </p:cNvPr>
          <p:cNvSpPr>
            <a:spLocks noGrp="1"/>
          </p:cNvSpPr>
          <p:nvPr>
            <p:ph type="title"/>
          </p:nvPr>
        </p:nvSpPr>
        <p:spPr/>
        <p:txBody>
          <a:bodyPr/>
          <a:lstStyle/>
          <a:p>
            <a:r>
              <a:rPr lang="en-US"/>
              <a:t>Conclusions and Take-Aways</a:t>
            </a:r>
          </a:p>
        </p:txBody>
      </p:sp>
      <p:sp>
        <p:nvSpPr>
          <p:cNvPr id="3" name="Slide Number Placeholder 2">
            <a:extLst>
              <a:ext uri="{FF2B5EF4-FFF2-40B4-BE49-F238E27FC236}">
                <a16:creationId xmlns:a16="http://schemas.microsoft.com/office/drawing/2014/main" id="{3B98D9E9-62F6-A471-900F-57B3378110D7}"/>
              </a:ext>
            </a:extLst>
          </p:cNvPr>
          <p:cNvSpPr>
            <a:spLocks noGrp="1"/>
          </p:cNvSpPr>
          <p:nvPr>
            <p:ph type="sldNum" sz="quarter" idx="4"/>
          </p:nvPr>
        </p:nvSpPr>
        <p:spPr/>
        <p:txBody>
          <a:bodyPr/>
          <a:lstStyle/>
          <a:p>
            <a:fld id="{835B6AD7-18B8-4C9C-AA70-ABD830A869AC}" type="slidenum">
              <a:rPr lang="en-US" smtClean="0"/>
              <a:pPr/>
              <a:t>37</a:t>
            </a:fld>
            <a:endParaRPr lang="en-US"/>
          </a:p>
        </p:txBody>
      </p:sp>
      <p:sp>
        <p:nvSpPr>
          <p:cNvPr id="4" name="TextBox 3">
            <a:extLst>
              <a:ext uri="{FF2B5EF4-FFF2-40B4-BE49-F238E27FC236}">
                <a16:creationId xmlns:a16="http://schemas.microsoft.com/office/drawing/2014/main" id="{8EE8F6AB-5834-1817-9FE0-43EA24B6B0F4}"/>
              </a:ext>
            </a:extLst>
          </p:cNvPr>
          <p:cNvSpPr txBox="1"/>
          <p:nvPr/>
        </p:nvSpPr>
        <p:spPr>
          <a:xfrm>
            <a:off x="971550" y="1762125"/>
            <a:ext cx="9675259" cy="4154984"/>
          </a:xfrm>
          <a:prstGeom prst="rect">
            <a:avLst/>
          </a:prstGeom>
          <a:noFill/>
        </p:spPr>
        <p:txBody>
          <a:bodyPr wrap="square" lIns="91440" tIns="45720" rIns="91440" bIns="45720" rtlCol="0" anchor="t">
            <a:spAutoFit/>
          </a:bodyPr>
          <a:lstStyle/>
          <a:p>
            <a:r>
              <a:rPr lang="en-US" sz="2400" dirty="0"/>
              <a:t>Exciting time for Jefferson Lab!</a:t>
            </a:r>
          </a:p>
          <a:p>
            <a:endParaRPr lang="en-US" sz="2400" dirty="0"/>
          </a:p>
          <a:p>
            <a:r>
              <a:rPr lang="en-US" sz="2400" dirty="0"/>
              <a:t>Partnership among M&amp;O, Lab, and DOE are necessary to deliver mission and address challenges and risks</a:t>
            </a:r>
          </a:p>
          <a:p>
            <a:endParaRPr lang="en-US" sz="2400" dirty="0"/>
          </a:p>
          <a:p>
            <a:r>
              <a:rPr lang="en-US" sz="2400" dirty="0"/>
              <a:t>Most investment since Laboratory’s inception</a:t>
            </a:r>
          </a:p>
          <a:p>
            <a:endParaRPr lang="en-US" sz="2400" dirty="0"/>
          </a:p>
          <a:p>
            <a:r>
              <a:rPr lang="en-US" sz="2400" dirty="0" err="1">
                <a:effectLst/>
              </a:rPr>
              <a:t>JLab</a:t>
            </a:r>
            <a:r>
              <a:rPr lang="en-US" sz="2400" dirty="0">
                <a:effectLst/>
              </a:rPr>
              <a:t> is transitioning to a multi-program lab (NP and ASCR) and that is a major multi-year opportunity and challenge</a:t>
            </a:r>
            <a:endParaRPr lang="en-US" sz="2400" dirty="0"/>
          </a:p>
          <a:p>
            <a:r>
              <a:rPr lang="en-US" sz="2400" dirty="0"/>
              <a:t> </a:t>
            </a:r>
          </a:p>
          <a:p>
            <a:r>
              <a:rPr lang="en-US" sz="2400" dirty="0"/>
              <a:t>DOE and key stakeholders are committed to the Laboratory’s success</a:t>
            </a:r>
          </a:p>
        </p:txBody>
      </p:sp>
    </p:spTree>
    <p:extLst>
      <p:ext uri="{BB962C8B-B14F-4D97-AF65-F5344CB8AC3E}">
        <p14:creationId xmlns:p14="http://schemas.microsoft.com/office/powerpoint/2010/main" val="147584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38</a:t>
            </a:fld>
            <a:endParaRPr lang="en-US"/>
          </a:p>
        </p:txBody>
      </p:sp>
      <p:pic>
        <p:nvPicPr>
          <p:cNvPr id="3" name="Content Placeholder 9" descr="A picture containing aerial photography, aerial, bird's-eye view, house">
            <a:extLst>
              <a:ext uri="{FF2B5EF4-FFF2-40B4-BE49-F238E27FC236}">
                <a16:creationId xmlns:a16="http://schemas.microsoft.com/office/drawing/2014/main" id="{D3898E80-B122-9285-4F97-0CFEF5497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250" y="1184783"/>
            <a:ext cx="7903350" cy="3377495"/>
          </a:xfrm>
          <a:prstGeom prst="rect">
            <a:avLst/>
          </a:prstGeom>
        </p:spPr>
      </p:pic>
      <p:sp>
        <p:nvSpPr>
          <p:cNvPr id="7" name="TextBox 6">
            <a:extLst>
              <a:ext uri="{FF2B5EF4-FFF2-40B4-BE49-F238E27FC236}">
                <a16:creationId xmlns:a16="http://schemas.microsoft.com/office/drawing/2014/main" id="{188FE8C0-DF33-80B7-8F56-246FDE9F3D6D}"/>
              </a:ext>
            </a:extLst>
          </p:cNvPr>
          <p:cNvSpPr txBox="1"/>
          <p:nvPr/>
        </p:nvSpPr>
        <p:spPr>
          <a:xfrm>
            <a:off x="1850250" y="4710969"/>
            <a:ext cx="7712850" cy="1446550"/>
          </a:xfrm>
          <a:prstGeom prst="rect">
            <a:avLst/>
          </a:prstGeom>
          <a:noFill/>
        </p:spPr>
        <p:txBody>
          <a:bodyPr wrap="square">
            <a:spAutoFit/>
          </a:bodyPr>
          <a:lstStyle/>
          <a:p>
            <a:pPr marR="12860" algn="ctr"/>
            <a:r>
              <a:rPr lang="en-US" sz="8800" b="1" i="0" u="none" strike="noStrike" baseline="0">
                <a:latin typeface="AvenirNext LT Pro Regular" panose="020B0504020202020204"/>
              </a:rPr>
              <a:t>BREAK</a:t>
            </a:r>
            <a:endParaRPr lang="en-US" sz="8800">
              <a:latin typeface="AvenirNext LT Pro Regular" panose="020B0504020202020204"/>
            </a:endParaRPr>
          </a:p>
        </p:txBody>
      </p:sp>
    </p:spTree>
    <p:extLst>
      <p:ext uri="{BB962C8B-B14F-4D97-AF65-F5344CB8AC3E}">
        <p14:creationId xmlns:p14="http://schemas.microsoft.com/office/powerpoint/2010/main" val="1243926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13406"/>
          </a:xfrm>
        </p:spPr>
        <p:txBody>
          <a:bodyPr/>
          <a:lstStyle/>
          <a:p>
            <a:pPr algn="ctr"/>
            <a:r>
              <a:rPr lang="en-US"/>
              <a:t>Procurement Process</a:t>
            </a:r>
          </a:p>
        </p:txBody>
      </p:sp>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39</a:t>
            </a:fld>
            <a:endParaRPr lang="en-US"/>
          </a:p>
        </p:txBody>
      </p:sp>
      <p:pic>
        <p:nvPicPr>
          <p:cNvPr id="3" name="Content Placeholder 9" descr="A picture containing aerial photography, aerial, bird's-eye view, house">
            <a:extLst>
              <a:ext uri="{FF2B5EF4-FFF2-40B4-BE49-F238E27FC236}">
                <a16:creationId xmlns:a16="http://schemas.microsoft.com/office/drawing/2014/main" id="{D3898E80-B122-9285-4F97-0CFEF5497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250" y="1184783"/>
            <a:ext cx="7903350" cy="3377495"/>
          </a:xfrm>
          <a:prstGeom prst="rect">
            <a:avLst/>
          </a:prstGeom>
        </p:spPr>
      </p:pic>
      <p:sp>
        <p:nvSpPr>
          <p:cNvPr id="7" name="TextBox 6">
            <a:extLst>
              <a:ext uri="{FF2B5EF4-FFF2-40B4-BE49-F238E27FC236}">
                <a16:creationId xmlns:a16="http://schemas.microsoft.com/office/drawing/2014/main" id="{188FE8C0-DF33-80B7-8F56-246FDE9F3D6D}"/>
              </a:ext>
            </a:extLst>
          </p:cNvPr>
          <p:cNvSpPr txBox="1"/>
          <p:nvPr/>
        </p:nvSpPr>
        <p:spPr>
          <a:xfrm>
            <a:off x="1850250" y="4710969"/>
            <a:ext cx="7712850" cy="830997"/>
          </a:xfrm>
          <a:prstGeom prst="rect">
            <a:avLst/>
          </a:prstGeom>
          <a:noFill/>
        </p:spPr>
        <p:txBody>
          <a:bodyPr wrap="square">
            <a:spAutoFit/>
          </a:bodyPr>
          <a:lstStyle/>
          <a:p>
            <a:pPr algn="ctr"/>
            <a:endParaRPr lang="en-US" sz="2400" b="0" i="0" u="none" strike="noStrike" baseline="0">
              <a:latin typeface="AvenirNext LT Pro Regular" panose="020B0504020202020204"/>
            </a:endParaRPr>
          </a:p>
          <a:p>
            <a:pPr marR="12860" algn="ctr"/>
            <a:r>
              <a:rPr lang="en-US" sz="2400" b="1" i="0" u="none" strike="noStrike" baseline="0">
                <a:latin typeface="AvenirNext LT Pro Regular" panose="020B0504020202020204"/>
              </a:rPr>
              <a:t>John Motz, Source Evaluation Board Lead</a:t>
            </a:r>
            <a:endParaRPr lang="en-US" sz="2400">
              <a:latin typeface="AvenirNext LT Pro Regular" panose="020B0504020202020204"/>
            </a:endParaRPr>
          </a:p>
        </p:txBody>
      </p:sp>
    </p:spTree>
    <p:extLst>
      <p:ext uri="{BB962C8B-B14F-4D97-AF65-F5344CB8AC3E}">
        <p14:creationId xmlns:p14="http://schemas.microsoft.com/office/powerpoint/2010/main" val="2876141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13406"/>
          </a:xfrm>
        </p:spPr>
        <p:txBody>
          <a:bodyPr/>
          <a:lstStyle/>
          <a:p>
            <a:pPr algn="ctr"/>
            <a:r>
              <a:rPr lang="en-US" dirty="0"/>
              <a:t>Disclaimer</a:t>
            </a:r>
          </a:p>
        </p:txBody>
      </p:sp>
      <p:sp>
        <p:nvSpPr>
          <p:cNvPr id="4" name="TextBox 3"/>
          <p:cNvSpPr txBox="1"/>
          <p:nvPr/>
        </p:nvSpPr>
        <p:spPr>
          <a:xfrm>
            <a:off x="741997" y="1448556"/>
            <a:ext cx="10841355" cy="3785652"/>
          </a:xfrm>
          <a:prstGeom prst="rect">
            <a:avLst/>
          </a:prstGeom>
          <a:noFill/>
        </p:spPr>
        <p:txBody>
          <a:bodyPr wrap="square" lIns="91440" tIns="45720" rIns="91440" bIns="45720" rtlCol="0" anchor="t">
            <a:spAutoFit/>
          </a:bodyPr>
          <a:lstStyle/>
          <a:p>
            <a:pPr algn="l"/>
            <a:endParaRPr lang="en-US" sz="2400" b="0" i="0" u="none" strike="noStrike" baseline="0" dirty="0">
              <a:solidFill>
                <a:srgbClr val="000000"/>
              </a:solidFill>
              <a:latin typeface="AvenirNext LT Pro Regular" panose="020B0504020202020204"/>
            </a:endParaRPr>
          </a:p>
          <a:p>
            <a:pPr marR="6060" algn="l"/>
            <a:r>
              <a:rPr lang="en-US" sz="2400" b="0" i="0" u="none" strike="noStrike" baseline="0" dirty="0">
                <a:latin typeface="AvenirNext LT Pro Regular" panose="020B0504020202020204"/>
              </a:rPr>
              <a:t>By signing into this meeting, you consent the right of the U.S. Department of Energy to take sound, photographic, and film recordings of you while you are on-site, for internal use only. In addition, you are entering an operating research site with associated mechanical, electrical, chemical, and radiation exposure hazards inside and outside of the facilities. Areas with higher hazards are generally posted. For your safety, please stay within the authorized areas and observe all signs and postings.</a:t>
            </a:r>
          </a:p>
          <a:p>
            <a:pPr marR="6060" algn="l"/>
            <a:r>
              <a:rPr lang="en-US" sz="2400" dirty="0">
                <a:latin typeface="AvenirNext LT Pro Regular" panose="020B0504020202020204"/>
              </a:rPr>
              <a:t> </a:t>
            </a:r>
            <a:endParaRPr lang="en-US" sz="2400" b="0" i="0" u="none" strike="noStrike" baseline="0" dirty="0">
              <a:latin typeface="AvenirNext LT Pro Regular" panose="020B0504020202020204"/>
            </a:endParaRPr>
          </a:p>
          <a:p>
            <a:pPr marR="3130" algn="l"/>
            <a:r>
              <a:rPr lang="en-US" sz="2400" b="0" i="0" u="none" strike="noStrike" baseline="0" dirty="0">
                <a:latin typeface="AvenirNext LT Pro Regular" panose="020B0504020202020204"/>
              </a:rPr>
              <a:t>Tour will involve stairs, attention to tripping and other hazards, as well as close  proximity to operating hardware and controls.</a:t>
            </a:r>
            <a:endParaRPr lang="en-US" sz="2400" dirty="0">
              <a:latin typeface="AvenirNext LT Pro Regular" panose="020B0504020202020204"/>
            </a:endParaRPr>
          </a:p>
        </p:txBody>
      </p:sp>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4</a:t>
            </a:fld>
            <a:endParaRPr lang="en-US"/>
          </a:p>
        </p:txBody>
      </p:sp>
    </p:spTree>
    <p:extLst>
      <p:ext uri="{BB962C8B-B14F-4D97-AF65-F5344CB8AC3E}">
        <p14:creationId xmlns:p14="http://schemas.microsoft.com/office/powerpoint/2010/main" val="1903905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D6FE3-88A4-5811-DEF2-923CF87CCB19}"/>
              </a:ext>
            </a:extLst>
          </p:cNvPr>
          <p:cNvSpPr>
            <a:spLocks noGrp="1"/>
          </p:cNvSpPr>
          <p:nvPr>
            <p:ph type="title"/>
          </p:nvPr>
        </p:nvSpPr>
        <p:spPr/>
        <p:txBody>
          <a:bodyPr/>
          <a:lstStyle/>
          <a:p>
            <a:r>
              <a:rPr lang="en-US"/>
              <a:t>Procurement Process</a:t>
            </a:r>
          </a:p>
        </p:txBody>
      </p:sp>
      <p:sp>
        <p:nvSpPr>
          <p:cNvPr id="3" name="Slide Number Placeholder 2">
            <a:extLst>
              <a:ext uri="{FF2B5EF4-FFF2-40B4-BE49-F238E27FC236}">
                <a16:creationId xmlns:a16="http://schemas.microsoft.com/office/drawing/2014/main" id="{19F3F5DF-A0BD-D61D-17E0-B3BA0D58A423}"/>
              </a:ext>
            </a:extLst>
          </p:cNvPr>
          <p:cNvSpPr>
            <a:spLocks noGrp="1"/>
          </p:cNvSpPr>
          <p:nvPr>
            <p:ph type="sldNum" sz="quarter" idx="4"/>
          </p:nvPr>
        </p:nvSpPr>
        <p:spPr/>
        <p:txBody>
          <a:bodyPr/>
          <a:lstStyle/>
          <a:p>
            <a:fld id="{835B6AD7-18B8-4C9C-AA70-ABD830A869AC}" type="slidenum">
              <a:rPr lang="en-US" smtClean="0"/>
              <a:pPr/>
              <a:t>40</a:t>
            </a:fld>
            <a:endParaRPr lang="en-US"/>
          </a:p>
        </p:txBody>
      </p:sp>
      <p:sp>
        <p:nvSpPr>
          <p:cNvPr id="5" name="TextBox 4">
            <a:extLst>
              <a:ext uri="{FF2B5EF4-FFF2-40B4-BE49-F238E27FC236}">
                <a16:creationId xmlns:a16="http://schemas.microsoft.com/office/drawing/2014/main" id="{46EB3FB6-903C-BFB2-571A-0FE378AF1B22}"/>
              </a:ext>
            </a:extLst>
          </p:cNvPr>
          <p:cNvSpPr txBox="1"/>
          <p:nvPr/>
        </p:nvSpPr>
        <p:spPr>
          <a:xfrm>
            <a:off x="812005" y="1391136"/>
            <a:ext cx="10570369" cy="2944396"/>
          </a:xfrm>
          <a:prstGeom prst="rect">
            <a:avLst/>
          </a:prstGeom>
          <a:noFill/>
        </p:spPr>
        <p:txBody>
          <a:bodyPr wrap="square">
            <a:spAutoFit/>
          </a:bodyPr>
          <a:lstStyle/>
          <a:p>
            <a:pPr marL="355600" marR="5080" indent="-342900">
              <a:lnSpc>
                <a:spcPct val="100000"/>
              </a:lnSpc>
              <a:spcBef>
                <a:spcPts val="100"/>
              </a:spcBef>
              <a:buClr>
                <a:srgbClr val="505050"/>
              </a:buClr>
              <a:buFont typeface="Arial"/>
              <a:buChar char="•"/>
              <a:tabLst>
                <a:tab pos="355600" algn="l"/>
              </a:tabLst>
            </a:pPr>
            <a:r>
              <a:rPr lang="en-US" sz="2400" dirty="0">
                <a:solidFill>
                  <a:srgbClr val="505050"/>
                </a:solidFill>
                <a:cs typeface="Arial"/>
              </a:rPr>
              <a:t>The</a:t>
            </a:r>
            <a:r>
              <a:rPr lang="en-US" sz="2400" spc="-55" dirty="0">
                <a:solidFill>
                  <a:srgbClr val="505050"/>
                </a:solidFill>
                <a:cs typeface="Arial"/>
              </a:rPr>
              <a:t> </a:t>
            </a:r>
            <a:r>
              <a:rPr lang="en-US" sz="2400" dirty="0">
                <a:solidFill>
                  <a:srgbClr val="505050"/>
                </a:solidFill>
                <a:cs typeface="Arial"/>
              </a:rPr>
              <a:t>Office</a:t>
            </a:r>
            <a:r>
              <a:rPr lang="en-US" sz="2400" spc="-80" dirty="0">
                <a:solidFill>
                  <a:srgbClr val="505050"/>
                </a:solidFill>
                <a:cs typeface="Arial"/>
              </a:rPr>
              <a:t> </a:t>
            </a:r>
            <a:r>
              <a:rPr lang="en-US" sz="2400" dirty="0">
                <a:solidFill>
                  <a:srgbClr val="505050"/>
                </a:solidFill>
                <a:cs typeface="Arial"/>
              </a:rPr>
              <a:t>of</a:t>
            </a:r>
            <a:r>
              <a:rPr lang="en-US" sz="2400" spc="-60" dirty="0">
                <a:solidFill>
                  <a:srgbClr val="505050"/>
                </a:solidFill>
                <a:cs typeface="Arial"/>
              </a:rPr>
              <a:t> </a:t>
            </a:r>
            <a:r>
              <a:rPr lang="en-US" sz="2400" dirty="0">
                <a:solidFill>
                  <a:srgbClr val="505050"/>
                </a:solidFill>
                <a:cs typeface="Arial"/>
              </a:rPr>
              <a:t>Science</a:t>
            </a:r>
            <a:r>
              <a:rPr lang="en-US" sz="2400" spc="-30" dirty="0">
                <a:solidFill>
                  <a:srgbClr val="505050"/>
                </a:solidFill>
                <a:cs typeface="Arial"/>
              </a:rPr>
              <a:t> </a:t>
            </a:r>
            <a:r>
              <a:rPr lang="en-US" sz="2400" dirty="0">
                <a:solidFill>
                  <a:srgbClr val="505050"/>
                </a:solidFill>
                <a:cs typeface="Arial"/>
              </a:rPr>
              <a:t>is</a:t>
            </a:r>
            <a:r>
              <a:rPr lang="en-US" sz="2400" spc="-50" dirty="0">
                <a:solidFill>
                  <a:srgbClr val="505050"/>
                </a:solidFill>
                <a:cs typeface="Arial"/>
              </a:rPr>
              <a:t> </a:t>
            </a:r>
            <a:r>
              <a:rPr lang="en-US" sz="2400" dirty="0">
                <a:solidFill>
                  <a:srgbClr val="505050"/>
                </a:solidFill>
                <a:cs typeface="Arial"/>
              </a:rPr>
              <a:t>committed</a:t>
            </a:r>
            <a:r>
              <a:rPr lang="en-US" sz="2400" spc="-65" dirty="0">
                <a:solidFill>
                  <a:srgbClr val="505050"/>
                </a:solidFill>
                <a:cs typeface="Arial"/>
              </a:rPr>
              <a:t> </a:t>
            </a:r>
            <a:r>
              <a:rPr lang="en-US" sz="2400" dirty="0">
                <a:solidFill>
                  <a:srgbClr val="505050"/>
                </a:solidFill>
                <a:cs typeface="Arial"/>
              </a:rPr>
              <a:t>to</a:t>
            </a:r>
            <a:r>
              <a:rPr lang="en-US" sz="2400" spc="-60" dirty="0">
                <a:solidFill>
                  <a:srgbClr val="505050"/>
                </a:solidFill>
                <a:cs typeface="Arial"/>
              </a:rPr>
              <a:t> </a:t>
            </a:r>
            <a:r>
              <a:rPr lang="en-US" sz="2400" dirty="0">
                <a:solidFill>
                  <a:srgbClr val="505050"/>
                </a:solidFill>
                <a:cs typeface="Arial"/>
              </a:rPr>
              <a:t>ensuring</a:t>
            </a:r>
            <a:r>
              <a:rPr lang="en-US" sz="2400" spc="-35" dirty="0">
                <a:solidFill>
                  <a:srgbClr val="505050"/>
                </a:solidFill>
                <a:cs typeface="Arial"/>
              </a:rPr>
              <a:t> </a:t>
            </a:r>
            <a:r>
              <a:rPr lang="en-US" sz="2400" dirty="0">
                <a:solidFill>
                  <a:srgbClr val="505050"/>
                </a:solidFill>
                <a:cs typeface="Arial"/>
              </a:rPr>
              <a:t>a</a:t>
            </a:r>
            <a:r>
              <a:rPr lang="en-US" sz="2400" spc="-50" dirty="0">
                <a:solidFill>
                  <a:srgbClr val="505050"/>
                </a:solidFill>
                <a:cs typeface="Arial"/>
              </a:rPr>
              <a:t> </a:t>
            </a:r>
            <a:r>
              <a:rPr lang="en-US" sz="2400" spc="-10" dirty="0">
                <a:solidFill>
                  <a:srgbClr val="505050"/>
                </a:solidFill>
                <a:cs typeface="Arial"/>
              </a:rPr>
              <a:t>fair,</a:t>
            </a:r>
            <a:r>
              <a:rPr lang="en-US" sz="2400" spc="-70" dirty="0">
                <a:solidFill>
                  <a:srgbClr val="505050"/>
                </a:solidFill>
                <a:cs typeface="Arial"/>
              </a:rPr>
              <a:t> </a:t>
            </a:r>
            <a:r>
              <a:rPr lang="en-US" sz="2400" dirty="0">
                <a:solidFill>
                  <a:srgbClr val="505050"/>
                </a:solidFill>
                <a:cs typeface="Arial"/>
              </a:rPr>
              <a:t>full</a:t>
            </a:r>
            <a:r>
              <a:rPr lang="en-US" sz="2400" spc="-45" dirty="0">
                <a:solidFill>
                  <a:srgbClr val="505050"/>
                </a:solidFill>
                <a:cs typeface="Arial"/>
              </a:rPr>
              <a:t> </a:t>
            </a:r>
            <a:r>
              <a:rPr lang="en-US" sz="2400" spc="-25" dirty="0">
                <a:solidFill>
                  <a:srgbClr val="505050"/>
                </a:solidFill>
                <a:cs typeface="Arial"/>
              </a:rPr>
              <a:t>and </a:t>
            </a:r>
            <a:r>
              <a:rPr lang="en-US" sz="2400" dirty="0">
                <a:solidFill>
                  <a:srgbClr val="505050"/>
                </a:solidFill>
                <a:cs typeface="Arial"/>
              </a:rPr>
              <a:t>open,</a:t>
            </a:r>
            <a:r>
              <a:rPr lang="en-US" sz="2400" spc="-90" dirty="0">
                <a:solidFill>
                  <a:srgbClr val="505050"/>
                </a:solidFill>
                <a:cs typeface="Arial"/>
              </a:rPr>
              <a:t> </a:t>
            </a:r>
            <a:r>
              <a:rPr lang="en-US" sz="2400" dirty="0">
                <a:solidFill>
                  <a:srgbClr val="505050"/>
                </a:solidFill>
                <a:cs typeface="Arial"/>
              </a:rPr>
              <a:t>collaborative,</a:t>
            </a:r>
            <a:r>
              <a:rPr lang="en-US" sz="2400" spc="-60" dirty="0">
                <a:solidFill>
                  <a:srgbClr val="505050"/>
                </a:solidFill>
                <a:cs typeface="Arial"/>
              </a:rPr>
              <a:t> </a:t>
            </a:r>
            <a:r>
              <a:rPr lang="en-US" sz="2400" dirty="0">
                <a:solidFill>
                  <a:srgbClr val="505050"/>
                </a:solidFill>
                <a:cs typeface="Arial"/>
              </a:rPr>
              <a:t>and</a:t>
            </a:r>
            <a:r>
              <a:rPr lang="en-US" sz="2400" spc="-95" dirty="0">
                <a:solidFill>
                  <a:srgbClr val="505050"/>
                </a:solidFill>
                <a:cs typeface="Arial"/>
              </a:rPr>
              <a:t> </a:t>
            </a:r>
            <a:r>
              <a:rPr lang="en-US" sz="2400" dirty="0">
                <a:solidFill>
                  <a:srgbClr val="505050"/>
                </a:solidFill>
                <a:cs typeface="Arial"/>
              </a:rPr>
              <a:t>transparent</a:t>
            </a:r>
            <a:r>
              <a:rPr lang="en-US" sz="2400" spc="-90" dirty="0">
                <a:solidFill>
                  <a:srgbClr val="505050"/>
                </a:solidFill>
                <a:cs typeface="Arial"/>
              </a:rPr>
              <a:t> </a:t>
            </a:r>
            <a:r>
              <a:rPr lang="en-US" sz="2400" spc="-10" dirty="0">
                <a:solidFill>
                  <a:srgbClr val="505050"/>
                </a:solidFill>
                <a:cs typeface="Arial"/>
              </a:rPr>
              <a:t>process.</a:t>
            </a:r>
            <a:endParaRPr lang="en-US" sz="2400" dirty="0">
              <a:cs typeface="Arial"/>
            </a:endParaRPr>
          </a:p>
          <a:p>
            <a:pPr>
              <a:lnSpc>
                <a:spcPct val="100000"/>
              </a:lnSpc>
              <a:spcBef>
                <a:spcPts val="1270"/>
              </a:spcBef>
              <a:buClr>
                <a:srgbClr val="505050"/>
              </a:buClr>
              <a:buFont typeface="Arial"/>
              <a:buChar char="•"/>
            </a:pPr>
            <a:endParaRPr lang="en-US" sz="2400" dirty="0">
              <a:cs typeface="Arial"/>
            </a:endParaRPr>
          </a:p>
          <a:p>
            <a:pPr marL="354965" indent="-342265">
              <a:lnSpc>
                <a:spcPct val="100000"/>
              </a:lnSpc>
              <a:buChar char="•"/>
              <a:tabLst>
                <a:tab pos="354965" algn="l"/>
              </a:tabLst>
            </a:pPr>
            <a:r>
              <a:rPr lang="en-US" sz="2400" dirty="0">
                <a:solidFill>
                  <a:srgbClr val="505050"/>
                </a:solidFill>
                <a:cs typeface="Arial"/>
              </a:rPr>
              <a:t>Major</a:t>
            </a:r>
            <a:r>
              <a:rPr lang="en-US" sz="2400" spc="-75" dirty="0">
                <a:solidFill>
                  <a:srgbClr val="505050"/>
                </a:solidFill>
                <a:cs typeface="Arial"/>
              </a:rPr>
              <a:t> </a:t>
            </a:r>
            <a:r>
              <a:rPr lang="en-US" sz="2400" spc="-20" dirty="0">
                <a:solidFill>
                  <a:srgbClr val="505050"/>
                </a:solidFill>
                <a:cs typeface="Arial"/>
              </a:rPr>
              <a:t>Goals</a:t>
            </a:r>
            <a:endParaRPr lang="en-US" sz="2400" dirty="0">
              <a:cs typeface="Arial"/>
            </a:endParaRPr>
          </a:p>
          <a:p>
            <a:pPr marL="756285" lvl="1" indent="-286385">
              <a:spcBef>
                <a:spcPts val="525"/>
              </a:spcBef>
              <a:buFontTx/>
              <a:buChar char="–"/>
              <a:tabLst>
                <a:tab pos="756285" algn="l"/>
              </a:tabLst>
            </a:pPr>
            <a:r>
              <a:rPr lang="en-US" sz="2200" dirty="0">
                <a:solidFill>
                  <a:srgbClr val="505050"/>
                </a:solidFill>
                <a:cs typeface="Arial"/>
              </a:rPr>
              <a:t>Maximize</a:t>
            </a:r>
            <a:r>
              <a:rPr lang="en-US" sz="2200" spc="-85" dirty="0">
                <a:solidFill>
                  <a:srgbClr val="505050"/>
                </a:solidFill>
                <a:cs typeface="Arial"/>
              </a:rPr>
              <a:t> </a:t>
            </a:r>
            <a:r>
              <a:rPr lang="en-US" sz="2200" spc="-10" dirty="0">
                <a:solidFill>
                  <a:srgbClr val="505050"/>
                </a:solidFill>
                <a:cs typeface="Arial"/>
              </a:rPr>
              <a:t>competition</a:t>
            </a:r>
            <a:endParaRPr lang="en-US" sz="2200" dirty="0">
              <a:cs typeface="Arial"/>
            </a:endParaRPr>
          </a:p>
          <a:p>
            <a:pPr marL="756285" lvl="1" indent="-286385">
              <a:lnSpc>
                <a:spcPct val="100000"/>
              </a:lnSpc>
              <a:spcBef>
                <a:spcPts val="525"/>
              </a:spcBef>
              <a:buChar char="–"/>
              <a:tabLst>
                <a:tab pos="756285" algn="l"/>
              </a:tabLst>
            </a:pPr>
            <a:r>
              <a:rPr lang="en-US" sz="2200" dirty="0">
                <a:solidFill>
                  <a:srgbClr val="505050"/>
                </a:solidFill>
                <a:cs typeface="Arial"/>
              </a:rPr>
              <a:t>Select</a:t>
            </a:r>
            <a:r>
              <a:rPr lang="en-US" sz="2200" spc="-50" dirty="0">
                <a:solidFill>
                  <a:srgbClr val="505050"/>
                </a:solidFill>
                <a:cs typeface="Arial"/>
              </a:rPr>
              <a:t> </a:t>
            </a:r>
            <a:r>
              <a:rPr lang="en-US" sz="2200" dirty="0">
                <a:solidFill>
                  <a:srgbClr val="505050"/>
                </a:solidFill>
                <a:cs typeface="Arial"/>
              </a:rPr>
              <a:t>the</a:t>
            </a:r>
            <a:r>
              <a:rPr lang="en-US" sz="2200" spc="-30" dirty="0">
                <a:solidFill>
                  <a:srgbClr val="505050"/>
                </a:solidFill>
                <a:cs typeface="Arial"/>
              </a:rPr>
              <a:t> </a:t>
            </a:r>
            <a:r>
              <a:rPr lang="en-US" sz="2200" dirty="0">
                <a:solidFill>
                  <a:srgbClr val="505050"/>
                </a:solidFill>
                <a:cs typeface="Arial"/>
              </a:rPr>
              <a:t>best</a:t>
            </a:r>
            <a:r>
              <a:rPr lang="en-US" sz="2200" spc="-35" dirty="0">
                <a:solidFill>
                  <a:srgbClr val="505050"/>
                </a:solidFill>
                <a:cs typeface="Arial"/>
              </a:rPr>
              <a:t> </a:t>
            </a:r>
            <a:r>
              <a:rPr lang="en-US" sz="2200" spc="-10" dirty="0">
                <a:solidFill>
                  <a:srgbClr val="505050"/>
                </a:solidFill>
                <a:cs typeface="Arial"/>
              </a:rPr>
              <a:t>contractor</a:t>
            </a:r>
            <a:endParaRPr lang="en-US" sz="2200" dirty="0">
              <a:cs typeface="Arial"/>
            </a:endParaRPr>
          </a:p>
          <a:p>
            <a:pPr marL="756285" lvl="1" indent="-286385">
              <a:lnSpc>
                <a:spcPct val="100000"/>
              </a:lnSpc>
              <a:spcBef>
                <a:spcPts val="530"/>
              </a:spcBef>
              <a:buChar char="–"/>
              <a:tabLst>
                <a:tab pos="756285" algn="l"/>
              </a:tabLst>
            </a:pPr>
            <a:r>
              <a:rPr lang="en-US" sz="2200" dirty="0">
                <a:solidFill>
                  <a:srgbClr val="505050"/>
                </a:solidFill>
                <a:cs typeface="Arial"/>
              </a:rPr>
              <a:t>Improve</a:t>
            </a:r>
            <a:r>
              <a:rPr lang="en-US" sz="2200" spc="-35" dirty="0">
                <a:solidFill>
                  <a:srgbClr val="505050"/>
                </a:solidFill>
                <a:cs typeface="Arial"/>
              </a:rPr>
              <a:t> </a:t>
            </a:r>
            <a:r>
              <a:rPr lang="en-US" sz="2200" dirty="0">
                <a:solidFill>
                  <a:srgbClr val="505050"/>
                </a:solidFill>
                <a:cs typeface="Arial"/>
              </a:rPr>
              <a:t>the</a:t>
            </a:r>
            <a:r>
              <a:rPr lang="en-US" sz="2200" spc="-65" dirty="0">
                <a:solidFill>
                  <a:srgbClr val="505050"/>
                </a:solidFill>
                <a:cs typeface="Arial"/>
              </a:rPr>
              <a:t> </a:t>
            </a:r>
            <a:r>
              <a:rPr lang="en-US" sz="2200" spc="-10" dirty="0">
                <a:solidFill>
                  <a:srgbClr val="505050"/>
                </a:solidFill>
                <a:cs typeface="Arial"/>
              </a:rPr>
              <a:t>process</a:t>
            </a:r>
            <a:endParaRPr lang="en-US" sz="2200" dirty="0">
              <a:cs typeface="Arial"/>
            </a:endParaRPr>
          </a:p>
        </p:txBody>
      </p:sp>
    </p:spTree>
    <p:extLst>
      <p:ext uri="{BB962C8B-B14F-4D97-AF65-F5344CB8AC3E}">
        <p14:creationId xmlns:p14="http://schemas.microsoft.com/office/powerpoint/2010/main" val="2048332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FAC2-6612-6F4A-07CF-4585538A4B13}"/>
              </a:ext>
            </a:extLst>
          </p:cNvPr>
          <p:cNvSpPr>
            <a:spLocks noGrp="1"/>
          </p:cNvSpPr>
          <p:nvPr>
            <p:ph type="title"/>
          </p:nvPr>
        </p:nvSpPr>
        <p:spPr/>
        <p:txBody>
          <a:bodyPr/>
          <a:lstStyle/>
          <a:p>
            <a:r>
              <a:rPr lang="en-US"/>
              <a:t>Source Evaluation Board</a:t>
            </a:r>
          </a:p>
        </p:txBody>
      </p:sp>
      <p:sp>
        <p:nvSpPr>
          <p:cNvPr id="3" name="Slide Number Placeholder 2">
            <a:extLst>
              <a:ext uri="{FF2B5EF4-FFF2-40B4-BE49-F238E27FC236}">
                <a16:creationId xmlns:a16="http://schemas.microsoft.com/office/drawing/2014/main" id="{DC41FD90-B294-8092-D3D2-7E4BB3D52DF7}"/>
              </a:ext>
            </a:extLst>
          </p:cNvPr>
          <p:cNvSpPr>
            <a:spLocks noGrp="1"/>
          </p:cNvSpPr>
          <p:nvPr>
            <p:ph type="sldNum" sz="quarter" idx="4"/>
          </p:nvPr>
        </p:nvSpPr>
        <p:spPr/>
        <p:txBody>
          <a:bodyPr/>
          <a:lstStyle/>
          <a:p>
            <a:fld id="{835B6AD7-18B8-4C9C-AA70-ABD830A869AC}" type="slidenum">
              <a:rPr lang="en-US" smtClean="0"/>
              <a:pPr/>
              <a:t>41</a:t>
            </a:fld>
            <a:endParaRPr lang="en-US"/>
          </a:p>
        </p:txBody>
      </p:sp>
      <p:sp>
        <p:nvSpPr>
          <p:cNvPr id="4" name="object 3">
            <a:extLst>
              <a:ext uri="{FF2B5EF4-FFF2-40B4-BE49-F238E27FC236}">
                <a16:creationId xmlns:a16="http://schemas.microsoft.com/office/drawing/2014/main" id="{F10C1496-1C97-26C8-0855-46B1B80AE7FD}"/>
              </a:ext>
            </a:extLst>
          </p:cNvPr>
          <p:cNvSpPr txBox="1"/>
          <p:nvPr/>
        </p:nvSpPr>
        <p:spPr>
          <a:xfrm>
            <a:off x="402590" y="983615"/>
            <a:ext cx="8643620" cy="4890770"/>
          </a:xfrm>
          <a:prstGeom prst="rect">
            <a:avLst/>
          </a:prstGeom>
        </p:spPr>
        <p:txBody>
          <a:bodyPr vert="horz" wrap="square" lIns="0" tIns="85725" rIns="0" bIns="0" rtlCol="0">
            <a:spAutoFit/>
          </a:bodyPr>
          <a:lstStyle/>
          <a:p>
            <a:pPr marL="354965" indent="-342265">
              <a:lnSpc>
                <a:spcPct val="100000"/>
              </a:lnSpc>
              <a:spcBef>
                <a:spcPts val="675"/>
              </a:spcBef>
              <a:buClr>
                <a:srgbClr val="505050"/>
              </a:buClr>
              <a:buFont typeface="Arial"/>
              <a:buChar char="•"/>
              <a:tabLst>
                <a:tab pos="354965" algn="l"/>
              </a:tabLst>
            </a:pPr>
            <a:r>
              <a:rPr sz="2400">
                <a:solidFill>
                  <a:srgbClr val="505050"/>
                </a:solidFill>
                <a:cs typeface="Arial"/>
              </a:rPr>
              <a:t>Source</a:t>
            </a:r>
            <a:r>
              <a:rPr sz="2400" spc="-65">
                <a:solidFill>
                  <a:srgbClr val="505050"/>
                </a:solidFill>
                <a:cs typeface="Arial"/>
              </a:rPr>
              <a:t> </a:t>
            </a:r>
            <a:r>
              <a:rPr sz="2400">
                <a:solidFill>
                  <a:srgbClr val="505050"/>
                </a:solidFill>
                <a:cs typeface="Arial"/>
              </a:rPr>
              <a:t>Evaluation</a:t>
            </a:r>
            <a:r>
              <a:rPr sz="2400" spc="-45">
                <a:solidFill>
                  <a:srgbClr val="505050"/>
                </a:solidFill>
                <a:cs typeface="Arial"/>
              </a:rPr>
              <a:t> </a:t>
            </a:r>
            <a:r>
              <a:rPr sz="2400">
                <a:solidFill>
                  <a:srgbClr val="505050"/>
                </a:solidFill>
                <a:cs typeface="Arial"/>
              </a:rPr>
              <a:t>Board</a:t>
            </a:r>
            <a:r>
              <a:rPr sz="2400" spc="-60">
                <a:solidFill>
                  <a:srgbClr val="505050"/>
                </a:solidFill>
                <a:cs typeface="Arial"/>
              </a:rPr>
              <a:t> </a:t>
            </a:r>
            <a:r>
              <a:rPr sz="2400">
                <a:solidFill>
                  <a:srgbClr val="505050"/>
                </a:solidFill>
                <a:cs typeface="Arial"/>
              </a:rPr>
              <a:t>(SEB)</a:t>
            </a:r>
            <a:r>
              <a:rPr sz="2400" spc="-75">
                <a:solidFill>
                  <a:srgbClr val="505050"/>
                </a:solidFill>
                <a:cs typeface="Arial"/>
              </a:rPr>
              <a:t> </a:t>
            </a:r>
            <a:r>
              <a:rPr sz="2400" spc="-10">
                <a:solidFill>
                  <a:srgbClr val="505050"/>
                </a:solidFill>
                <a:cs typeface="Arial"/>
              </a:rPr>
              <a:t>appointed</a:t>
            </a:r>
            <a:endParaRPr sz="2400">
              <a:cs typeface="Arial"/>
            </a:endParaRPr>
          </a:p>
          <a:p>
            <a:pPr marL="756285" lvl="1" indent="-286385">
              <a:lnSpc>
                <a:spcPct val="100000"/>
              </a:lnSpc>
              <a:spcBef>
                <a:spcPts val="525"/>
              </a:spcBef>
              <a:buChar char="–"/>
              <a:tabLst>
                <a:tab pos="756285" algn="l"/>
              </a:tabLst>
            </a:pPr>
            <a:r>
              <a:rPr sz="2200">
                <a:solidFill>
                  <a:srgbClr val="505050"/>
                </a:solidFill>
                <a:cs typeface="Arial"/>
              </a:rPr>
              <a:t>DOE</a:t>
            </a:r>
            <a:r>
              <a:rPr sz="2200" spc="-35">
                <a:solidFill>
                  <a:srgbClr val="505050"/>
                </a:solidFill>
                <a:cs typeface="Arial"/>
              </a:rPr>
              <a:t> </a:t>
            </a:r>
            <a:r>
              <a:rPr sz="2200" spc="-10">
                <a:solidFill>
                  <a:srgbClr val="505050"/>
                </a:solidFill>
                <a:cs typeface="Arial"/>
              </a:rPr>
              <a:t>employees</a:t>
            </a:r>
            <a:endParaRPr sz="2200">
              <a:cs typeface="Arial"/>
            </a:endParaRPr>
          </a:p>
          <a:p>
            <a:pPr marL="756285" lvl="1" indent="-286385">
              <a:lnSpc>
                <a:spcPct val="100000"/>
              </a:lnSpc>
              <a:spcBef>
                <a:spcPts val="530"/>
              </a:spcBef>
              <a:buChar char="–"/>
              <a:tabLst>
                <a:tab pos="756285" algn="l"/>
              </a:tabLst>
            </a:pPr>
            <a:r>
              <a:rPr sz="2200" spc="-10">
                <a:solidFill>
                  <a:srgbClr val="505050"/>
                </a:solidFill>
                <a:cs typeface="Arial"/>
              </a:rPr>
              <a:t>Voting</a:t>
            </a:r>
            <a:r>
              <a:rPr sz="2200" spc="-65">
                <a:solidFill>
                  <a:srgbClr val="505050"/>
                </a:solidFill>
                <a:cs typeface="Arial"/>
              </a:rPr>
              <a:t> </a:t>
            </a:r>
            <a:r>
              <a:rPr sz="2200">
                <a:solidFill>
                  <a:srgbClr val="505050"/>
                </a:solidFill>
                <a:cs typeface="Arial"/>
              </a:rPr>
              <a:t>and</a:t>
            </a:r>
            <a:r>
              <a:rPr sz="2200" spc="-60">
                <a:solidFill>
                  <a:srgbClr val="505050"/>
                </a:solidFill>
                <a:cs typeface="Arial"/>
              </a:rPr>
              <a:t> </a:t>
            </a:r>
            <a:r>
              <a:rPr sz="2200" spc="-20">
                <a:solidFill>
                  <a:srgbClr val="505050"/>
                </a:solidFill>
                <a:cs typeface="Arial"/>
              </a:rPr>
              <a:t>non-</a:t>
            </a:r>
            <a:r>
              <a:rPr sz="2200">
                <a:solidFill>
                  <a:srgbClr val="505050"/>
                </a:solidFill>
                <a:cs typeface="Arial"/>
              </a:rPr>
              <a:t>voting</a:t>
            </a:r>
            <a:r>
              <a:rPr sz="2200" spc="-50">
                <a:solidFill>
                  <a:srgbClr val="505050"/>
                </a:solidFill>
                <a:cs typeface="Arial"/>
              </a:rPr>
              <a:t> </a:t>
            </a:r>
            <a:r>
              <a:rPr sz="2200" spc="-10">
                <a:solidFill>
                  <a:srgbClr val="505050"/>
                </a:solidFill>
                <a:cs typeface="Arial"/>
              </a:rPr>
              <a:t>members</a:t>
            </a:r>
            <a:endParaRPr sz="2200">
              <a:cs typeface="Arial"/>
            </a:endParaRPr>
          </a:p>
          <a:p>
            <a:pPr marL="354965" indent="-342265">
              <a:lnSpc>
                <a:spcPct val="100000"/>
              </a:lnSpc>
              <a:spcBef>
                <a:spcPts val="580"/>
              </a:spcBef>
              <a:buChar char="•"/>
              <a:tabLst>
                <a:tab pos="354965" algn="l"/>
              </a:tabLst>
            </a:pPr>
            <a:r>
              <a:rPr sz="2400">
                <a:solidFill>
                  <a:srgbClr val="505050"/>
                </a:solidFill>
                <a:cs typeface="Arial"/>
              </a:rPr>
              <a:t>SEB</a:t>
            </a:r>
            <a:r>
              <a:rPr sz="2400" spc="-45">
                <a:solidFill>
                  <a:srgbClr val="505050"/>
                </a:solidFill>
                <a:cs typeface="Arial"/>
              </a:rPr>
              <a:t> </a:t>
            </a:r>
            <a:r>
              <a:rPr sz="2400">
                <a:solidFill>
                  <a:srgbClr val="505050"/>
                </a:solidFill>
                <a:cs typeface="Arial"/>
              </a:rPr>
              <a:t>is</a:t>
            </a:r>
            <a:r>
              <a:rPr sz="2400" spc="-40">
                <a:solidFill>
                  <a:srgbClr val="505050"/>
                </a:solidFill>
                <a:cs typeface="Arial"/>
              </a:rPr>
              <a:t> </a:t>
            </a:r>
            <a:r>
              <a:rPr sz="2400">
                <a:solidFill>
                  <a:srgbClr val="505050"/>
                </a:solidFill>
                <a:cs typeface="Arial"/>
              </a:rPr>
              <a:t>responsible</a:t>
            </a:r>
            <a:r>
              <a:rPr sz="2400" spc="-10">
                <a:solidFill>
                  <a:srgbClr val="505050"/>
                </a:solidFill>
                <a:cs typeface="Arial"/>
              </a:rPr>
              <a:t> </a:t>
            </a:r>
            <a:r>
              <a:rPr sz="2400">
                <a:solidFill>
                  <a:srgbClr val="505050"/>
                </a:solidFill>
                <a:cs typeface="Arial"/>
              </a:rPr>
              <a:t>for</a:t>
            </a:r>
            <a:r>
              <a:rPr sz="2400" spc="-50">
                <a:solidFill>
                  <a:srgbClr val="505050"/>
                </a:solidFill>
                <a:cs typeface="Arial"/>
              </a:rPr>
              <a:t> </a:t>
            </a:r>
            <a:r>
              <a:rPr sz="2400">
                <a:solidFill>
                  <a:srgbClr val="505050"/>
                </a:solidFill>
                <a:cs typeface="Arial"/>
              </a:rPr>
              <a:t>all</a:t>
            </a:r>
            <a:r>
              <a:rPr sz="2400" spc="-35">
                <a:solidFill>
                  <a:srgbClr val="505050"/>
                </a:solidFill>
                <a:cs typeface="Arial"/>
              </a:rPr>
              <a:t> </a:t>
            </a:r>
            <a:r>
              <a:rPr sz="2400">
                <a:solidFill>
                  <a:srgbClr val="505050"/>
                </a:solidFill>
                <a:cs typeface="Arial"/>
              </a:rPr>
              <a:t>aspects</a:t>
            </a:r>
            <a:r>
              <a:rPr sz="2400" spc="-40">
                <a:solidFill>
                  <a:srgbClr val="505050"/>
                </a:solidFill>
                <a:cs typeface="Arial"/>
              </a:rPr>
              <a:t> </a:t>
            </a:r>
            <a:r>
              <a:rPr sz="2400">
                <a:solidFill>
                  <a:srgbClr val="505050"/>
                </a:solidFill>
                <a:cs typeface="Arial"/>
              </a:rPr>
              <a:t>of</a:t>
            </a:r>
            <a:r>
              <a:rPr sz="2400" spc="-50">
                <a:solidFill>
                  <a:srgbClr val="505050"/>
                </a:solidFill>
                <a:cs typeface="Arial"/>
              </a:rPr>
              <a:t> </a:t>
            </a:r>
            <a:r>
              <a:rPr sz="2400">
                <a:solidFill>
                  <a:srgbClr val="505050"/>
                </a:solidFill>
                <a:cs typeface="Arial"/>
              </a:rPr>
              <a:t>the</a:t>
            </a:r>
            <a:r>
              <a:rPr sz="2400" spc="-50">
                <a:solidFill>
                  <a:srgbClr val="505050"/>
                </a:solidFill>
                <a:cs typeface="Arial"/>
              </a:rPr>
              <a:t> </a:t>
            </a:r>
            <a:r>
              <a:rPr sz="2400" spc="-10">
                <a:solidFill>
                  <a:srgbClr val="505050"/>
                </a:solidFill>
                <a:cs typeface="Arial"/>
              </a:rPr>
              <a:t>procurement</a:t>
            </a:r>
            <a:endParaRPr sz="2400">
              <a:cs typeface="Arial"/>
            </a:endParaRPr>
          </a:p>
          <a:p>
            <a:pPr marL="756285" lvl="1" indent="-286385">
              <a:lnSpc>
                <a:spcPct val="100000"/>
              </a:lnSpc>
              <a:spcBef>
                <a:spcPts val="520"/>
              </a:spcBef>
              <a:buChar char="–"/>
              <a:tabLst>
                <a:tab pos="756285" algn="l"/>
              </a:tabLst>
            </a:pPr>
            <a:r>
              <a:rPr sz="2200">
                <a:solidFill>
                  <a:srgbClr val="505050"/>
                </a:solidFill>
                <a:cs typeface="Arial"/>
              </a:rPr>
              <a:t>Developing</a:t>
            </a:r>
            <a:r>
              <a:rPr sz="2200" spc="-55">
                <a:solidFill>
                  <a:srgbClr val="505050"/>
                </a:solidFill>
                <a:cs typeface="Arial"/>
              </a:rPr>
              <a:t> </a:t>
            </a:r>
            <a:r>
              <a:rPr sz="2200">
                <a:solidFill>
                  <a:srgbClr val="505050"/>
                </a:solidFill>
                <a:cs typeface="Arial"/>
              </a:rPr>
              <a:t>and</a:t>
            </a:r>
            <a:r>
              <a:rPr sz="2200" spc="-60">
                <a:solidFill>
                  <a:srgbClr val="505050"/>
                </a:solidFill>
                <a:cs typeface="Arial"/>
              </a:rPr>
              <a:t> </a:t>
            </a:r>
            <a:r>
              <a:rPr sz="2200">
                <a:solidFill>
                  <a:srgbClr val="505050"/>
                </a:solidFill>
                <a:cs typeface="Arial"/>
              </a:rPr>
              <a:t>issuing</a:t>
            </a:r>
            <a:r>
              <a:rPr sz="2200" spc="-70">
                <a:solidFill>
                  <a:srgbClr val="505050"/>
                </a:solidFill>
                <a:cs typeface="Arial"/>
              </a:rPr>
              <a:t> </a:t>
            </a:r>
            <a:r>
              <a:rPr sz="2200">
                <a:solidFill>
                  <a:srgbClr val="505050"/>
                </a:solidFill>
                <a:cs typeface="Arial"/>
              </a:rPr>
              <a:t>the</a:t>
            </a:r>
            <a:r>
              <a:rPr sz="2200" spc="-65">
                <a:solidFill>
                  <a:srgbClr val="505050"/>
                </a:solidFill>
                <a:cs typeface="Arial"/>
              </a:rPr>
              <a:t> </a:t>
            </a:r>
            <a:r>
              <a:rPr sz="2200" spc="-25">
                <a:solidFill>
                  <a:srgbClr val="505050"/>
                </a:solidFill>
                <a:cs typeface="Arial"/>
              </a:rPr>
              <a:t>RFP</a:t>
            </a:r>
            <a:endParaRPr sz="2200">
              <a:cs typeface="Arial"/>
            </a:endParaRPr>
          </a:p>
          <a:p>
            <a:pPr marL="756285" lvl="1" indent="-286385">
              <a:lnSpc>
                <a:spcPct val="100000"/>
              </a:lnSpc>
              <a:spcBef>
                <a:spcPts val="530"/>
              </a:spcBef>
              <a:buChar char="–"/>
              <a:tabLst>
                <a:tab pos="756285" algn="l"/>
              </a:tabLst>
            </a:pPr>
            <a:r>
              <a:rPr sz="2200">
                <a:solidFill>
                  <a:srgbClr val="505050"/>
                </a:solidFill>
                <a:cs typeface="Arial"/>
              </a:rPr>
              <a:t>Responding</a:t>
            </a:r>
            <a:r>
              <a:rPr sz="2200" spc="-70">
                <a:solidFill>
                  <a:srgbClr val="505050"/>
                </a:solidFill>
                <a:cs typeface="Arial"/>
              </a:rPr>
              <a:t> </a:t>
            </a:r>
            <a:r>
              <a:rPr sz="2200">
                <a:solidFill>
                  <a:srgbClr val="505050"/>
                </a:solidFill>
                <a:cs typeface="Arial"/>
              </a:rPr>
              <a:t>to</a:t>
            </a:r>
            <a:r>
              <a:rPr sz="2200" spc="-70">
                <a:solidFill>
                  <a:srgbClr val="505050"/>
                </a:solidFill>
                <a:cs typeface="Arial"/>
              </a:rPr>
              <a:t> </a:t>
            </a:r>
            <a:r>
              <a:rPr sz="2200" spc="-10">
                <a:solidFill>
                  <a:srgbClr val="505050"/>
                </a:solidFill>
                <a:cs typeface="Arial"/>
              </a:rPr>
              <a:t>questions</a:t>
            </a:r>
            <a:endParaRPr sz="2200">
              <a:cs typeface="Arial"/>
            </a:endParaRPr>
          </a:p>
          <a:p>
            <a:pPr marL="756285" lvl="1" indent="-286385">
              <a:lnSpc>
                <a:spcPct val="100000"/>
              </a:lnSpc>
              <a:spcBef>
                <a:spcPts val="530"/>
              </a:spcBef>
              <a:buChar char="–"/>
              <a:tabLst>
                <a:tab pos="756285" algn="l"/>
              </a:tabLst>
            </a:pPr>
            <a:r>
              <a:rPr sz="2200">
                <a:solidFill>
                  <a:srgbClr val="505050"/>
                </a:solidFill>
                <a:cs typeface="Arial"/>
              </a:rPr>
              <a:t>Evaluating</a:t>
            </a:r>
            <a:r>
              <a:rPr sz="2200" spc="-70">
                <a:solidFill>
                  <a:srgbClr val="505050"/>
                </a:solidFill>
                <a:cs typeface="Arial"/>
              </a:rPr>
              <a:t> </a:t>
            </a:r>
            <a:r>
              <a:rPr sz="2200">
                <a:solidFill>
                  <a:srgbClr val="505050"/>
                </a:solidFill>
                <a:cs typeface="Arial"/>
              </a:rPr>
              <a:t>the</a:t>
            </a:r>
            <a:r>
              <a:rPr sz="2200" spc="-55">
                <a:solidFill>
                  <a:srgbClr val="505050"/>
                </a:solidFill>
                <a:cs typeface="Arial"/>
              </a:rPr>
              <a:t> </a:t>
            </a:r>
            <a:r>
              <a:rPr sz="2200" spc="-10">
                <a:solidFill>
                  <a:srgbClr val="505050"/>
                </a:solidFill>
                <a:cs typeface="Arial"/>
              </a:rPr>
              <a:t>proposals</a:t>
            </a:r>
            <a:endParaRPr sz="2200">
              <a:cs typeface="Arial"/>
            </a:endParaRPr>
          </a:p>
          <a:p>
            <a:pPr marL="354965" indent="-342265">
              <a:lnSpc>
                <a:spcPct val="100000"/>
              </a:lnSpc>
              <a:spcBef>
                <a:spcPts val="580"/>
              </a:spcBef>
              <a:buChar char="•"/>
              <a:tabLst>
                <a:tab pos="354965" algn="l"/>
              </a:tabLst>
            </a:pPr>
            <a:r>
              <a:rPr sz="2400">
                <a:solidFill>
                  <a:srgbClr val="505050"/>
                </a:solidFill>
                <a:cs typeface="Arial"/>
              </a:rPr>
              <a:t>Source</a:t>
            </a:r>
            <a:r>
              <a:rPr sz="2400" spc="-55">
                <a:solidFill>
                  <a:srgbClr val="505050"/>
                </a:solidFill>
                <a:cs typeface="Arial"/>
              </a:rPr>
              <a:t> </a:t>
            </a:r>
            <a:r>
              <a:rPr sz="2400" spc="-10">
                <a:solidFill>
                  <a:srgbClr val="505050"/>
                </a:solidFill>
                <a:cs typeface="Arial"/>
              </a:rPr>
              <a:t>Selection</a:t>
            </a:r>
            <a:r>
              <a:rPr sz="2400" spc="-155">
                <a:solidFill>
                  <a:srgbClr val="505050"/>
                </a:solidFill>
                <a:cs typeface="Arial"/>
              </a:rPr>
              <a:t> </a:t>
            </a:r>
            <a:r>
              <a:rPr sz="2400">
                <a:solidFill>
                  <a:srgbClr val="505050"/>
                </a:solidFill>
                <a:cs typeface="Arial"/>
              </a:rPr>
              <a:t>Authority</a:t>
            </a:r>
            <a:r>
              <a:rPr sz="2400" spc="-50">
                <a:solidFill>
                  <a:srgbClr val="505050"/>
                </a:solidFill>
                <a:cs typeface="Arial"/>
              </a:rPr>
              <a:t> </a:t>
            </a:r>
            <a:r>
              <a:rPr sz="2400">
                <a:solidFill>
                  <a:srgbClr val="505050"/>
                </a:solidFill>
                <a:cs typeface="Arial"/>
              </a:rPr>
              <a:t>(SSA)</a:t>
            </a:r>
            <a:r>
              <a:rPr sz="2400" spc="-65">
                <a:solidFill>
                  <a:srgbClr val="505050"/>
                </a:solidFill>
                <a:cs typeface="Arial"/>
              </a:rPr>
              <a:t> </a:t>
            </a:r>
            <a:r>
              <a:rPr sz="2400">
                <a:solidFill>
                  <a:srgbClr val="505050"/>
                </a:solidFill>
                <a:cs typeface="Arial"/>
              </a:rPr>
              <a:t>will</a:t>
            </a:r>
            <a:r>
              <a:rPr sz="2400" spc="-35">
                <a:solidFill>
                  <a:srgbClr val="505050"/>
                </a:solidFill>
                <a:cs typeface="Arial"/>
              </a:rPr>
              <a:t> </a:t>
            </a:r>
            <a:r>
              <a:rPr sz="2400">
                <a:solidFill>
                  <a:srgbClr val="505050"/>
                </a:solidFill>
                <a:cs typeface="Arial"/>
              </a:rPr>
              <a:t>make</a:t>
            </a:r>
            <a:r>
              <a:rPr sz="2400" spc="-60">
                <a:solidFill>
                  <a:srgbClr val="505050"/>
                </a:solidFill>
                <a:cs typeface="Arial"/>
              </a:rPr>
              <a:t> </a:t>
            </a:r>
            <a:r>
              <a:rPr sz="2400" spc="-10">
                <a:solidFill>
                  <a:srgbClr val="505050"/>
                </a:solidFill>
                <a:cs typeface="Arial"/>
              </a:rPr>
              <a:t>selection</a:t>
            </a:r>
            <a:endParaRPr sz="2400">
              <a:cs typeface="Arial"/>
            </a:endParaRPr>
          </a:p>
          <a:p>
            <a:pPr marL="355600" marR="5080" indent="-342900">
              <a:lnSpc>
                <a:spcPct val="100000"/>
              </a:lnSpc>
              <a:spcBef>
                <a:spcPts val="575"/>
              </a:spcBef>
              <a:buChar char="•"/>
              <a:tabLst>
                <a:tab pos="355600" algn="l"/>
              </a:tabLst>
            </a:pPr>
            <a:r>
              <a:rPr sz="2400">
                <a:solidFill>
                  <a:srgbClr val="505050"/>
                </a:solidFill>
                <a:cs typeface="Arial"/>
              </a:rPr>
              <a:t>We</a:t>
            </a:r>
            <a:r>
              <a:rPr sz="2400" spc="-45">
                <a:solidFill>
                  <a:srgbClr val="505050"/>
                </a:solidFill>
                <a:cs typeface="Arial"/>
              </a:rPr>
              <a:t> </a:t>
            </a:r>
            <a:r>
              <a:rPr sz="2400">
                <a:solidFill>
                  <a:srgbClr val="505050"/>
                </a:solidFill>
                <a:cs typeface="Arial"/>
              </a:rPr>
              <a:t>are</a:t>
            </a:r>
            <a:r>
              <a:rPr sz="2400" spc="-55">
                <a:solidFill>
                  <a:srgbClr val="505050"/>
                </a:solidFill>
                <a:cs typeface="Arial"/>
              </a:rPr>
              <a:t> </a:t>
            </a:r>
            <a:r>
              <a:rPr sz="2400">
                <a:solidFill>
                  <a:srgbClr val="505050"/>
                </a:solidFill>
                <a:cs typeface="Arial"/>
              </a:rPr>
              <a:t>in</a:t>
            </a:r>
            <a:r>
              <a:rPr sz="2400" spc="-35">
                <a:solidFill>
                  <a:srgbClr val="505050"/>
                </a:solidFill>
                <a:cs typeface="Arial"/>
              </a:rPr>
              <a:t> </a:t>
            </a:r>
            <a:r>
              <a:rPr sz="2400">
                <a:solidFill>
                  <a:srgbClr val="505050"/>
                </a:solidFill>
                <a:cs typeface="Arial"/>
              </a:rPr>
              <a:t>the</a:t>
            </a:r>
            <a:r>
              <a:rPr sz="2400" spc="-50">
                <a:solidFill>
                  <a:srgbClr val="505050"/>
                </a:solidFill>
                <a:cs typeface="Arial"/>
              </a:rPr>
              <a:t> </a:t>
            </a:r>
            <a:r>
              <a:rPr sz="2400">
                <a:solidFill>
                  <a:srgbClr val="505050"/>
                </a:solidFill>
                <a:cs typeface="Arial"/>
              </a:rPr>
              <a:t>midst</a:t>
            </a:r>
            <a:r>
              <a:rPr sz="2400" spc="-35">
                <a:solidFill>
                  <a:srgbClr val="505050"/>
                </a:solidFill>
                <a:cs typeface="Arial"/>
              </a:rPr>
              <a:t> </a:t>
            </a:r>
            <a:r>
              <a:rPr sz="2400">
                <a:solidFill>
                  <a:srgbClr val="505050"/>
                </a:solidFill>
                <a:cs typeface="Arial"/>
              </a:rPr>
              <a:t>of</a:t>
            </a:r>
            <a:r>
              <a:rPr sz="2400" spc="-60">
                <a:solidFill>
                  <a:srgbClr val="505050"/>
                </a:solidFill>
                <a:cs typeface="Arial"/>
              </a:rPr>
              <a:t> </a:t>
            </a:r>
            <a:r>
              <a:rPr sz="2400">
                <a:solidFill>
                  <a:srgbClr val="505050"/>
                </a:solidFill>
                <a:cs typeface="Arial"/>
              </a:rPr>
              <a:t>an</a:t>
            </a:r>
            <a:r>
              <a:rPr sz="2400" spc="-35">
                <a:solidFill>
                  <a:srgbClr val="505050"/>
                </a:solidFill>
                <a:cs typeface="Arial"/>
              </a:rPr>
              <a:t> </a:t>
            </a:r>
            <a:r>
              <a:rPr sz="2400">
                <a:solidFill>
                  <a:srgbClr val="505050"/>
                </a:solidFill>
                <a:cs typeface="Arial"/>
              </a:rPr>
              <a:t>active</a:t>
            </a:r>
            <a:r>
              <a:rPr sz="2400" spc="-40">
                <a:solidFill>
                  <a:srgbClr val="505050"/>
                </a:solidFill>
                <a:cs typeface="Arial"/>
              </a:rPr>
              <a:t> </a:t>
            </a:r>
            <a:r>
              <a:rPr sz="2400">
                <a:solidFill>
                  <a:srgbClr val="505050"/>
                </a:solidFill>
                <a:cs typeface="Arial"/>
              </a:rPr>
              <a:t>contract</a:t>
            </a:r>
            <a:r>
              <a:rPr sz="2400" spc="-60">
                <a:solidFill>
                  <a:srgbClr val="505050"/>
                </a:solidFill>
                <a:cs typeface="Arial"/>
              </a:rPr>
              <a:t> </a:t>
            </a:r>
            <a:r>
              <a:rPr sz="2400" spc="-10">
                <a:solidFill>
                  <a:srgbClr val="505050"/>
                </a:solidFill>
                <a:cs typeface="Arial"/>
              </a:rPr>
              <a:t>competition. </a:t>
            </a:r>
            <a:r>
              <a:rPr sz="2400">
                <a:solidFill>
                  <a:srgbClr val="505050"/>
                </a:solidFill>
                <a:cs typeface="Arial"/>
              </a:rPr>
              <a:t>Conversations</a:t>
            </a:r>
            <a:r>
              <a:rPr sz="2400" spc="-80">
                <a:solidFill>
                  <a:srgbClr val="505050"/>
                </a:solidFill>
                <a:cs typeface="Arial"/>
              </a:rPr>
              <a:t> </a:t>
            </a:r>
            <a:r>
              <a:rPr sz="2400">
                <a:solidFill>
                  <a:srgbClr val="505050"/>
                </a:solidFill>
                <a:cs typeface="Arial"/>
              </a:rPr>
              <a:t>and</a:t>
            </a:r>
            <a:r>
              <a:rPr sz="2400" spc="-95">
                <a:solidFill>
                  <a:srgbClr val="505050"/>
                </a:solidFill>
                <a:cs typeface="Arial"/>
              </a:rPr>
              <a:t> </a:t>
            </a:r>
            <a:r>
              <a:rPr sz="2400">
                <a:solidFill>
                  <a:srgbClr val="505050"/>
                </a:solidFill>
                <a:cs typeface="Arial"/>
              </a:rPr>
              <a:t>communications</a:t>
            </a:r>
            <a:r>
              <a:rPr sz="2400" spc="-75">
                <a:solidFill>
                  <a:srgbClr val="505050"/>
                </a:solidFill>
                <a:cs typeface="Arial"/>
              </a:rPr>
              <a:t> </a:t>
            </a:r>
            <a:r>
              <a:rPr sz="2400">
                <a:solidFill>
                  <a:srgbClr val="505050"/>
                </a:solidFill>
                <a:cs typeface="Arial"/>
              </a:rPr>
              <a:t>between</a:t>
            </a:r>
            <a:r>
              <a:rPr sz="2400" spc="-80">
                <a:solidFill>
                  <a:srgbClr val="505050"/>
                </a:solidFill>
                <a:cs typeface="Arial"/>
              </a:rPr>
              <a:t> </a:t>
            </a:r>
            <a:r>
              <a:rPr sz="2400">
                <a:solidFill>
                  <a:srgbClr val="505050"/>
                </a:solidFill>
                <a:cs typeface="Arial"/>
              </a:rPr>
              <a:t>members</a:t>
            </a:r>
            <a:r>
              <a:rPr sz="2400" spc="-110">
                <a:solidFill>
                  <a:srgbClr val="505050"/>
                </a:solidFill>
                <a:cs typeface="Arial"/>
              </a:rPr>
              <a:t> </a:t>
            </a:r>
            <a:r>
              <a:rPr sz="2400">
                <a:solidFill>
                  <a:srgbClr val="505050"/>
                </a:solidFill>
                <a:cs typeface="Arial"/>
              </a:rPr>
              <a:t>of</a:t>
            </a:r>
            <a:r>
              <a:rPr sz="2400" spc="-105">
                <a:solidFill>
                  <a:srgbClr val="505050"/>
                </a:solidFill>
                <a:cs typeface="Arial"/>
              </a:rPr>
              <a:t> </a:t>
            </a:r>
            <a:r>
              <a:rPr sz="2400" spc="-25">
                <a:solidFill>
                  <a:srgbClr val="505050"/>
                </a:solidFill>
                <a:cs typeface="Arial"/>
              </a:rPr>
              <a:t>the </a:t>
            </a:r>
            <a:r>
              <a:rPr sz="2400">
                <a:solidFill>
                  <a:srgbClr val="505050"/>
                </a:solidFill>
                <a:cs typeface="Arial"/>
              </a:rPr>
              <a:t>SEB</a:t>
            </a:r>
            <a:r>
              <a:rPr sz="2400" spc="-70">
                <a:solidFill>
                  <a:srgbClr val="505050"/>
                </a:solidFill>
                <a:cs typeface="Arial"/>
              </a:rPr>
              <a:t> </a:t>
            </a:r>
            <a:r>
              <a:rPr sz="2400">
                <a:solidFill>
                  <a:srgbClr val="505050"/>
                </a:solidFill>
                <a:cs typeface="Arial"/>
              </a:rPr>
              <a:t>and</a:t>
            </a:r>
            <a:r>
              <a:rPr sz="2400" spc="-55">
                <a:solidFill>
                  <a:srgbClr val="505050"/>
                </a:solidFill>
                <a:cs typeface="Arial"/>
              </a:rPr>
              <a:t> </a:t>
            </a:r>
            <a:r>
              <a:rPr sz="2400">
                <a:solidFill>
                  <a:srgbClr val="505050"/>
                </a:solidFill>
                <a:cs typeface="Arial"/>
              </a:rPr>
              <a:t>prospective</a:t>
            </a:r>
            <a:r>
              <a:rPr sz="2400" spc="-55">
                <a:solidFill>
                  <a:srgbClr val="505050"/>
                </a:solidFill>
                <a:cs typeface="Arial"/>
              </a:rPr>
              <a:t> </a:t>
            </a:r>
            <a:r>
              <a:rPr sz="2400">
                <a:solidFill>
                  <a:srgbClr val="505050"/>
                </a:solidFill>
                <a:cs typeface="Arial"/>
              </a:rPr>
              <a:t>offerors</a:t>
            </a:r>
            <a:r>
              <a:rPr sz="2400" spc="-75">
                <a:solidFill>
                  <a:srgbClr val="505050"/>
                </a:solidFill>
                <a:cs typeface="Arial"/>
              </a:rPr>
              <a:t> </a:t>
            </a:r>
            <a:r>
              <a:rPr sz="2400">
                <a:solidFill>
                  <a:srgbClr val="505050"/>
                </a:solidFill>
                <a:cs typeface="Arial"/>
              </a:rPr>
              <a:t>or</a:t>
            </a:r>
            <a:r>
              <a:rPr sz="2400" spc="-70">
                <a:solidFill>
                  <a:srgbClr val="505050"/>
                </a:solidFill>
                <a:cs typeface="Arial"/>
              </a:rPr>
              <a:t> </a:t>
            </a:r>
            <a:r>
              <a:rPr sz="2400">
                <a:solidFill>
                  <a:srgbClr val="505050"/>
                </a:solidFill>
                <a:cs typeface="Arial"/>
              </a:rPr>
              <a:t>other</a:t>
            </a:r>
            <a:r>
              <a:rPr sz="2400" spc="-70">
                <a:solidFill>
                  <a:srgbClr val="505050"/>
                </a:solidFill>
                <a:cs typeface="Arial"/>
              </a:rPr>
              <a:t> </a:t>
            </a:r>
            <a:r>
              <a:rPr sz="2400">
                <a:solidFill>
                  <a:srgbClr val="505050"/>
                </a:solidFill>
                <a:cs typeface="Arial"/>
              </a:rPr>
              <a:t>interested</a:t>
            </a:r>
            <a:r>
              <a:rPr sz="2400" spc="-55">
                <a:solidFill>
                  <a:srgbClr val="505050"/>
                </a:solidFill>
                <a:cs typeface="Arial"/>
              </a:rPr>
              <a:t> </a:t>
            </a:r>
            <a:r>
              <a:rPr sz="2400" spc="-10">
                <a:solidFill>
                  <a:srgbClr val="505050"/>
                </a:solidFill>
                <a:cs typeface="Arial"/>
              </a:rPr>
              <a:t>parties </a:t>
            </a:r>
            <a:r>
              <a:rPr sz="2400">
                <a:solidFill>
                  <a:srgbClr val="505050"/>
                </a:solidFill>
                <a:cs typeface="Arial"/>
              </a:rPr>
              <a:t>outside</a:t>
            </a:r>
            <a:r>
              <a:rPr sz="2400" spc="-65">
                <a:solidFill>
                  <a:srgbClr val="505050"/>
                </a:solidFill>
                <a:cs typeface="Arial"/>
              </a:rPr>
              <a:t> </a:t>
            </a:r>
            <a:r>
              <a:rPr sz="2400">
                <a:solidFill>
                  <a:srgbClr val="505050"/>
                </a:solidFill>
                <a:cs typeface="Arial"/>
              </a:rPr>
              <a:t>of</a:t>
            </a:r>
            <a:r>
              <a:rPr sz="2400" spc="-75">
                <a:solidFill>
                  <a:srgbClr val="505050"/>
                </a:solidFill>
                <a:cs typeface="Arial"/>
              </a:rPr>
              <a:t> </a:t>
            </a:r>
            <a:r>
              <a:rPr sz="2400">
                <a:solidFill>
                  <a:srgbClr val="505050"/>
                </a:solidFill>
                <a:cs typeface="Arial"/>
              </a:rPr>
              <a:t>the</a:t>
            </a:r>
            <a:r>
              <a:rPr sz="2400" spc="-85">
                <a:solidFill>
                  <a:srgbClr val="505050"/>
                </a:solidFill>
                <a:cs typeface="Arial"/>
              </a:rPr>
              <a:t> </a:t>
            </a:r>
            <a:r>
              <a:rPr sz="2400">
                <a:solidFill>
                  <a:srgbClr val="505050"/>
                </a:solidFill>
                <a:cs typeface="Arial"/>
              </a:rPr>
              <a:t>official</a:t>
            </a:r>
            <a:r>
              <a:rPr sz="2400" spc="-55">
                <a:solidFill>
                  <a:srgbClr val="505050"/>
                </a:solidFill>
                <a:cs typeface="Arial"/>
              </a:rPr>
              <a:t> </a:t>
            </a:r>
            <a:r>
              <a:rPr sz="2400">
                <a:solidFill>
                  <a:srgbClr val="505050"/>
                </a:solidFill>
                <a:cs typeface="Arial"/>
              </a:rPr>
              <a:t>procurement</a:t>
            </a:r>
            <a:r>
              <a:rPr sz="2400" spc="-60">
                <a:solidFill>
                  <a:srgbClr val="505050"/>
                </a:solidFill>
                <a:cs typeface="Arial"/>
              </a:rPr>
              <a:t> </a:t>
            </a:r>
            <a:r>
              <a:rPr sz="2400">
                <a:solidFill>
                  <a:srgbClr val="505050"/>
                </a:solidFill>
                <a:cs typeface="Arial"/>
              </a:rPr>
              <a:t>process</a:t>
            </a:r>
            <a:r>
              <a:rPr sz="2400" spc="-70">
                <a:solidFill>
                  <a:srgbClr val="505050"/>
                </a:solidFill>
                <a:cs typeface="Arial"/>
              </a:rPr>
              <a:t> </a:t>
            </a:r>
            <a:r>
              <a:rPr sz="2400">
                <a:solidFill>
                  <a:srgbClr val="505050"/>
                </a:solidFill>
                <a:cs typeface="Arial"/>
              </a:rPr>
              <a:t>are</a:t>
            </a:r>
            <a:r>
              <a:rPr sz="2400" spc="-70">
                <a:solidFill>
                  <a:srgbClr val="505050"/>
                </a:solidFill>
                <a:cs typeface="Arial"/>
              </a:rPr>
              <a:t> </a:t>
            </a:r>
            <a:r>
              <a:rPr sz="2400" spc="-10">
                <a:solidFill>
                  <a:srgbClr val="505050"/>
                </a:solidFill>
                <a:cs typeface="Arial"/>
              </a:rPr>
              <a:t>prohibited.</a:t>
            </a:r>
            <a:endParaRPr sz="2400">
              <a:cs typeface="Arial"/>
            </a:endParaRPr>
          </a:p>
        </p:txBody>
      </p:sp>
    </p:spTree>
    <p:extLst>
      <p:ext uri="{BB962C8B-B14F-4D97-AF65-F5344CB8AC3E}">
        <p14:creationId xmlns:p14="http://schemas.microsoft.com/office/powerpoint/2010/main" val="3690647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5FDD-ED37-37AF-17C2-D951A3018EE0}"/>
              </a:ext>
            </a:extLst>
          </p:cNvPr>
          <p:cNvSpPr>
            <a:spLocks noGrp="1"/>
          </p:cNvSpPr>
          <p:nvPr>
            <p:ph type="title"/>
          </p:nvPr>
        </p:nvSpPr>
        <p:spPr/>
        <p:txBody>
          <a:bodyPr/>
          <a:lstStyle/>
          <a:p>
            <a:r>
              <a:rPr lang="en-US"/>
              <a:t>What We’ve Done</a:t>
            </a:r>
          </a:p>
        </p:txBody>
      </p:sp>
      <p:sp>
        <p:nvSpPr>
          <p:cNvPr id="3" name="Slide Number Placeholder 2">
            <a:extLst>
              <a:ext uri="{FF2B5EF4-FFF2-40B4-BE49-F238E27FC236}">
                <a16:creationId xmlns:a16="http://schemas.microsoft.com/office/drawing/2014/main" id="{6A8D4BE3-B114-A003-9946-84452CA24DC5}"/>
              </a:ext>
            </a:extLst>
          </p:cNvPr>
          <p:cNvSpPr>
            <a:spLocks noGrp="1"/>
          </p:cNvSpPr>
          <p:nvPr>
            <p:ph type="sldNum" sz="quarter" idx="4"/>
          </p:nvPr>
        </p:nvSpPr>
        <p:spPr/>
        <p:txBody>
          <a:bodyPr/>
          <a:lstStyle/>
          <a:p>
            <a:fld id="{835B6AD7-18B8-4C9C-AA70-ABD830A869AC}" type="slidenum">
              <a:rPr lang="en-US" smtClean="0"/>
              <a:pPr/>
              <a:t>42</a:t>
            </a:fld>
            <a:endParaRPr lang="en-US"/>
          </a:p>
        </p:txBody>
      </p:sp>
      <p:sp>
        <p:nvSpPr>
          <p:cNvPr id="5" name="TextBox 4">
            <a:extLst>
              <a:ext uri="{FF2B5EF4-FFF2-40B4-BE49-F238E27FC236}">
                <a16:creationId xmlns:a16="http://schemas.microsoft.com/office/drawing/2014/main" id="{2756C04E-3E68-71D3-618B-83FA1E4BCFB4}"/>
              </a:ext>
            </a:extLst>
          </p:cNvPr>
          <p:cNvSpPr txBox="1"/>
          <p:nvPr/>
        </p:nvSpPr>
        <p:spPr>
          <a:xfrm>
            <a:off x="602456" y="1350421"/>
            <a:ext cx="9722644" cy="3367589"/>
          </a:xfrm>
          <a:prstGeom prst="rect">
            <a:avLst/>
          </a:prstGeom>
          <a:noFill/>
        </p:spPr>
        <p:txBody>
          <a:bodyPr wrap="square">
            <a:spAutoFit/>
          </a:bodyPr>
          <a:lstStyle/>
          <a:p>
            <a:pPr marL="354965" indent="-342265">
              <a:lnSpc>
                <a:spcPct val="100000"/>
              </a:lnSpc>
              <a:spcBef>
                <a:spcPts val="100"/>
              </a:spcBef>
              <a:buClr>
                <a:srgbClr val="505050"/>
              </a:buClr>
              <a:buFont typeface="Arial"/>
              <a:buChar char="•"/>
              <a:tabLst>
                <a:tab pos="354965" algn="l"/>
              </a:tabLst>
            </a:pPr>
            <a:r>
              <a:rPr lang="en-US" sz="2400" dirty="0">
                <a:solidFill>
                  <a:srgbClr val="505050"/>
                </a:solidFill>
                <a:cs typeface="Arial"/>
              </a:rPr>
              <a:t>Announced</a:t>
            </a:r>
            <a:r>
              <a:rPr lang="en-US" sz="2400" spc="-30" dirty="0">
                <a:solidFill>
                  <a:srgbClr val="505050"/>
                </a:solidFill>
                <a:cs typeface="Arial"/>
              </a:rPr>
              <a:t> </a:t>
            </a:r>
            <a:r>
              <a:rPr lang="en-US" sz="2400" dirty="0">
                <a:solidFill>
                  <a:srgbClr val="505050"/>
                </a:solidFill>
                <a:cs typeface="Arial"/>
              </a:rPr>
              <a:t>the</a:t>
            </a:r>
            <a:r>
              <a:rPr lang="en-US" sz="2400" spc="-65" dirty="0">
                <a:solidFill>
                  <a:srgbClr val="505050"/>
                </a:solidFill>
                <a:cs typeface="Arial"/>
              </a:rPr>
              <a:t> </a:t>
            </a:r>
            <a:r>
              <a:rPr lang="en-US" sz="2400" dirty="0">
                <a:solidFill>
                  <a:srgbClr val="505050"/>
                </a:solidFill>
                <a:cs typeface="Arial"/>
              </a:rPr>
              <a:t>intent</a:t>
            </a:r>
            <a:r>
              <a:rPr lang="en-US" sz="2400" spc="-50" dirty="0">
                <a:solidFill>
                  <a:srgbClr val="505050"/>
                </a:solidFill>
                <a:cs typeface="Arial"/>
              </a:rPr>
              <a:t> </a:t>
            </a:r>
            <a:r>
              <a:rPr lang="en-US" sz="2400" dirty="0">
                <a:solidFill>
                  <a:srgbClr val="505050"/>
                </a:solidFill>
                <a:cs typeface="Arial"/>
              </a:rPr>
              <a:t>to</a:t>
            </a:r>
            <a:r>
              <a:rPr lang="en-US" sz="2400" spc="-70" dirty="0">
                <a:solidFill>
                  <a:srgbClr val="505050"/>
                </a:solidFill>
                <a:cs typeface="Arial"/>
              </a:rPr>
              <a:t> </a:t>
            </a:r>
            <a:r>
              <a:rPr lang="en-US" sz="2400" dirty="0">
                <a:solidFill>
                  <a:srgbClr val="505050"/>
                </a:solidFill>
                <a:cs typeface="Arial"/>
              </a:rPr>
              <a:t>compete</a:t>
            </a:r>
            <a:r>
              <a:rPr lang="en-US" sz="2400" spc="-60" dirty="0">
                <a:solidFill>
                  <a:srgbClr val="505050"/>
                </a:solidFill>
                <a:cs typeface="Arial"/>
              </a:rPr>
              <a:t> </a:t>
            </a:r>
            <a:r>
              <a:rPr lang="en-US" sz="2400" dirty="0">
                <a:solidFill>
                  <a:srgbClr val="505050"/>
                </a:solidFill>
                <a:cs typeface="Arial"/>
              </a:rPr>
              <a:t>–</a:t>
            </a:r>
            <a:r>
              <a:rPr lang="en-US" sz="2400" spc="-70" dirty="0">
                <a:solidFill>
                  <a:srgbClr val="505050"/>
                </a:solidFill>
                <a:cs typeface="Arial"/>
              </a:rPr>
              <a:t> October 24, 2023</a:t>
            </a:r>
          </a:p>
          <a:p>
            <a:pPr marL="354965" indent="-342265">
              <a:lnSpc>
                <a:spcPct val="100000"/>
              </a:lnSpc>
              <a:spcBef>
                <a:spcPts val="100"/>
              </a:spcBef>
              <a:buClr>
                <a:srgbClr val="505050"/>
              </a:buClr>
              <a:buFont typeface="Arial"/>
              <a:buChar char="•"/>
              <a:tabLst>
                <a:tab pos="354965" algn="l"/>
              </a:tabLst>
            </a:pPr>
            <a:endParaRPr lang="en-US" sz="2400" dirty="0">
              <a:cs typeface="Arial"/>
            </a:endParaRPr>
          </a:p>
          <a:p>
            <a:pPr marL="354965" indent="-342265">
              <a:lnSpc>
                <a:spcPct val="100000"/>
              </a:lnSpc>
              <a:buChar char="•"/>
              <a:tabLst>
                <a:tab pos="354965" algn="l"/>
              </a:tabLst>
            </a:pPr>
            <a:r>
              <a:rPr lang="en-US" sz="2400" dirty="0">
                <a:solidFill>
                  <a:srgbClr val="505050"/>
                </a:solidFill>
                <a:cs typeface="Arial"/>
              </a:rPr>
              <a:t>Launched</a:t>
            </a:r>
            <a:r>
              <a:rPr lang="en-US" sz="2400" spc="-65" dirty="0">
                <a:solidFill>
                  <a:srgbClr val="505050"/>
                </a:solidFill>
                <a:cs typeface="Arial"/>
              </a:rPr>
              <a:t> </a:t>
            </a:r>
            <a:r>
              <a:rPr lang="en-US" sz="2400" dirty="0">
                <a:solidFill>
                  <a:srgbClr val="505050"/>
                </a:solidFill>
                <a:cs typeface="Arial"/>
              </a:rPr>
              <a:t>competition</a:t>
            </a:r>
            <a:r>
              <a:rPr lang="en-US" sz="2400" spc="-60" dirty="0">
                <a:solidFill>
                  <a:srgbClr val="505050"/>
                </a:solidFill>
                <a:cs typeface="Arial"/>
              </a:rPr>
              <a:t> </a:t>
            </a:r>
            <a:r>
              <a:rPr lang="en-US" sz="2400" dirty="0">
                <a:solidFill>
                  <a:srgbClr val="505050"/>
                </a:solidFill>
                <a:cs typeface="Arial"/>
              </a:rPr>
              <a:t>website</a:t>
            </a:r>
            <a:r>
              <a:rPr lang="en-US" sz="2400" spc="-70" dirty="0">
                <a:solidFill>
                  <a:srgbClr val="505050"/>
                </a:solidFill>
                <a:cs typeface="Arial"/>
              </a:rPr>
              <a:t> </a:t>
            </a:r>
            <a:r>
              <a:rPr lang="en-US" sz="2400" dirty="0">
                <a:solidFill>
                  <a:srgbClr val="505050"/>
                </a:solidFill>
                <a:cs typeface="Arial"/>
              </a:rPr>
              <a:t>–</a:t>
            </a:r>
            <a:r>
              <a:rPr lang="en-US" sz="2400" spc="-85" dirty="0">
                <a:solidFill>
                  <a:srgbClr val="505050"/>
                </a:solidFill>
                <a:cs typeface="Arial"/>
              </a:rPr>
              <a:t> February 6, 2024</a:t>
            </a:r>
          </a:p>
          <a:p>
            <a:pPr marL="12700">
              <a:lnSpc>
                <a:spcPct val="100000"/>
              </a:lnSpc>
              <a:tabLst>
                <a:tab pos="354965" algn="l"/>
              </a:tabLst>
            </a:pPr>
            <a:endParaRPr lang="en-US" sz="2400" dirty="0">
              <a:cs typeface="Arial"/>
            </a:endParaRPr>
          </a:p>
          <a:p>
            <a:pPr marL="354965" indent="-342265">
              <a:lnSpc>
                <a:spcPct val="100000"/>
              </a:lnSpc>
              <a:spcBef>
                <a:spcPts val="5"/>
              </a:spcBef>
              <a:buChar char="•"/>
              <a:tabLst>
                <a:tab pos="354965" algn="l"/>
              </a:tabLst>
            </a:pPr>
            <a:r>
              <a:rPr lang="en-US" sz="2400" dirty="0">
                <a:solidFill>
                  <a:srgbClr val="505050"/>
                </a:solidFill>
                <a:cs typeface="Arial"/>
              </a:rPr>
              <a:t>Issued</a:t>
            </a:r>
            <a:r>
              <a:rPr lang="en-US" sz="2400" spc="-60" dirty="0">
                <a:solidFill>
                  <a:srgbClr val="505050"/>
                </a:solidFill>
                <a:cs typeface="Arial"/>
              </a:rPr>
              <a:t> </a:t>
            </a:r>
            <a:r>
              <a:rPr lang="en-US" sz="2400" dirty="0">
                <a:solidFill>
                  <a:srgbClr val="505050"/>
                </a:solidFill>
                <a:cs typeface="Arial"/>
              </a:rPr>
              <a:t>Request</a:t>
            </a:r>
            <a:r>
              <a:rPr lang="en-US" sz="2400" spc="-35" dirty="0">
                <a:solidFill>
                  <a:srgbClr val="505050"/>
                </a:solidFill>
                <a:cs typeface="Arial"/>
              </a:rPr>
              <a:t> </a:t>
            </a:r>
            <a:r>
              <a:rPr lang="en-US" sz="2400" dirty="0">
                <a:solidFill>
                  <a:srgbClr val="505050"/>
                </a:solidFill>
                <a:cs typeface="Arial"/>
              </a:rPr>
              <a:t>for</a:t>
            </a:r>
            <a:r>
              <a:rPr lang="en-US" sz="2400" spc="-70" dirty="0">
                <a:solidFill>
                  <a:srgbClr val="505050"/>
                </a:solidFill>
                <a:cs typeface="Arial"/>
              </a:rPr>
              <a:t> </a:t>
            </a:r>
            <a:r>
              <a:rPr lang="en-US" sz="2400" dirty="0">
                <a:solidFill>
                  <a:srgbClr val="505050"/>
                </a:solidFill>
                <a:cs typeface="Arial"/>
              </a:rPr>
              <a:t>Information</a:t>
            </a:r>
            <a:r>
              <a:rPr lang="en-US" sz="2400" spc="-55" dirty="0">
                <a:solidFill>
                  <a:srgbClr val="505050"/>
                </a:solidFill>
                <a:cs typeface="Arial"/>
              </a:rPr>
              <a:t> </a:t>
            </a:r>
            <a:r>
              <a:rPr lang="en-US" sz="2400" dirty="0">
                <a:solidFill>
                  <a:srgbClr val="505050"/>
                </a:solidFill>
                <a:cs typeface="Arial"/>
              </a:rPr>
              <a:t>(RFI)</a:t>
            </a:r>
            <a:r>
              <a:rPr lang="en-US" sz="2400" spc="-75" dirty="0">
                <a:solidFill>
                  <a:srgbClr val="505050"/>
                </a:solidFill>
                <a:cs typeface="Arial"/>
              </a:rPr>
              <a:t> </a:t>
            </a:r>
            <a:r>
              <a:rPr lang="en-US" sz="2400" dirty="0">
                <a:solidFill>
                  <a:srgbClr val="505050"/>
                </a:solidFill>
                <a:cs typeface="Arial"/>
              </a:rPr>
              <a:t>– February 13, 2024</a:t>
            </a:r>
          </a:p>
          <a:p>
            <a:pPr marL="354965" indent="-342265">
              <a:lnSpc>
                <a:spcPct val="100000"/>
              </a:lnSpc>
              <a:spcBef>
                <a:spcPts val="5"/>
              </a:spcBef>
              <a:buChar char="•"/>
              <a:tabLst>
                <a:tab pos="354965" algn="l"/>
              </a:tabLst>
            </a:pPr>
            <a:endParaRPr lang="en-US" sz="2200" dirty="0">
              <a:cs typeface="Arial"/>
            </a:endParaRPr>
          </a:p>
          <a:p>
            <a:pPr marL="354965" indent="-342265">
              <a:lnSpc>
                <a:spcPct val="100000"/>
              </a:lnSpc>
              <a:spcBef>
                <a:spcPts val="5"/>
              </a:spcBef>
              <a:buChar char="•"/>
              <a:tabLst>
                <a:tab pos="354965" algn="l"/>
              </a:tabLst>
            </a:pPr>
            <a:r>
              <a:rPr lang="en-US" sz="2400" dirty="0">
                <a:solidFill>
                  <a:srgbClr val="505050"/>
                </a:solidFill>
                <a:cs typeface="Arial"/>
              </a:rPr>
              <a:t>Issued</a:t>
            </a:r>
            <a:r>
              <a:rPr lang="en-US" sz="2400" spc="-50" dirty="0">
                <a:solidFill>
                  <a:srgbClr val="505050"/>
                </a:solidFill>
                <a:cs typeface="Arial"/>
              </a:rPr>
              <a:t> </a:t>
            </a:r>
            <a:r>
              <a:rPr lang="en-US" sz="2400" dirty="0">
                <a:solidFill>
                  <a:srgbClr val="505050"/>
                </a:solidFill>
                <a:cs typeface="Arial"/>
              </a:rPr>
              <a:t>Expression</a:t>
            </a:r>
            <a:r>
              <a:rPr lang="en-US" sz="2400" spc="-15" dirty="0">
                <a:solidFill>
                  <a:srgbClr val="505050"/>
                </a:solidFill>
                <a:cs typeface="Arial"/>
              </a:rPr>
              <a:t> </a:t>
            </a:r>
            <a:r>
              <a:rPr lang="en-US" sz="2400" dirty="0">
                <a:solidFill>
                  <a:srgbClr val="505050"/>
                </a:solidFill>
                <a:cs typeface="Arial"/>
              </a:rPr>
              <a:t>of</a:t>
            </a:r>
            <a:r>
              <a:rPr lang="en-US" sz="2400" spc="-50" dirty="0">
                <a:solidFill>
                  <a:srgbClr val="505050"/>
                </a:solidFill>
                <a:cs typeface="Arial"/>
              </a:rPr>
              <a:t> </a:t>
            </a:r>
            <a:r>
              <a:rPr lang="en-US" sz="2400" dirty="0">
                <a:solidFill>
                  <a:srgbClr val="505050"/>
                </a:solidFill>
                <a:cs typeface="Arial"/>
              </a:rPr>
              <a:t>Interest</a:t>
            </a:r>
            <a:r>
              <a:rPr lang="en-US" sz="2400" spc="-80" dirty="0">
                <a:solidFill>
                  <a:srgbClr val="505050"/>
                </a:solidFill>
                <a:cs typeface="Arial"/>
              </a:rPr>
              <a:t> </a:t>
            </a:r>
            <a:r>
              <a:rPr lang="en-US" sz="2400" dirty="0">
                <a:solidFill>
                  <a:srgbClr val="505050"/>
                </a:solidFill>
                <a:cs typeface="Arial"/>
              </a:rPr>
              <a:t>(EOI)</a:t>
            </a:r>
            <a:r>
              <a:rPr lang="en-US" sz="2400" spc="-60" dirty="0">
                <a:solidFill>
                  <a:srgbClr val="505050"/>
                </a:solidFill>
                <a:cs typeface="Arial"/>
              </a:rPr>
              <a:t> </a:t>
            </a:r>
            <a:r>
              <a:rPr lang="en-US" sz="2400" dirty="0">
                <a:solidFill>
                  <a:srgbClr val="505050"/>
                </a:solidFill>
                <a:cs typeface="Arial"/>
              </a:rPr>
              <a:t>notice</a:t>
            </a:r>
            <a:r>
              <a:rPr lang="en-US" sz="2400" spc="-50" dirty="0">
                <a:solidFill>
                  <a:srgbClr val="505050"/>
                </a:solidFill>
                <a:cs typeface="Arial"/>
              </a:rPr>
              <a:t> </a:t>
            </a:r>
            <a:r>
              <a:rPr lang="en-US" sz="2400" dirty="0">
                <a:solidFill>
                  <a:srgbClr val="505050"/>
                </a:solidFill>
                <a:cs typeface="Arial"/>
              </a:rPr>
              <a:t>–</a:t>
            </a:r>
            <a:r>
              <a:rPr lang="en-US" sz="2400" spc="-50" dirty="0">
                <a:solidFill>
                  <a:srgbClr val="505050"/>
                </a:solidFill>
                <a:cs typeface="Arial"/>
              </a:rPr>
              <a:t> February 28, 2024</a:t>
            </a:r>
          </a:p>
          <a:p>
            <a:pPr marL="354965" indent="-342265">
              <a:lnSpc>
                <a:spcPct val="100000"/>
              </a:lnSpc>
              <a:spcBef>
                <a:spcPts val="5"/>
              </a:spcBef>
              <a:buChar char="•"/>
              <a:tabLst>
                <a:tab pos="354965" algn="l"/>
              </a:tabLst>
            </a:pPr>
            <a:endParaRPr lang="en-US" sz="2200" dirty="0">
              <a:cs typeface="Arial"/>
            </a:endParaRPr>
          </a:p>
          <a:p>
            <a:pPr marL="354965" indent="-342265">
              <a:lnSpc>
                <a:spcPct val="100000"/>
              </a:lnSpc>
              <a:spcBef>
                <a:spcPts val="5"/>
              </a:spcBef>
              <a:buChar char="•"/>
              <a:tabLst>
                <a:tab pos="354965" algn="l"/>
              </a:tabLst>
            </a:pPr>
            <a:r>
              <a:rPr lang="en-US" sz="2400" dirty="0">
                <a:solidFill>
                  <a:srgbClr val="505050"/>
                </a:solidFill>
                <a:cs typeface="Arial"/>
              </a:rPr>
              <a:t>Held</a:t>
            </a:r>
            <a:r>
              <a:rPr lang="en-US" sz="2400" spc="-40" dirty="0">
                <a:solidFill>
                  <a:srgbClr val="505050"/>
                </a:solidFill>
                <a:cs typeface="Arial"/>
              </a:rPr>
              <a:t> </a:t>
            </a:r>
            <a:r>
              <a:rPr lang="en-US" sz="2400" dirty="0">
                <a:solidFill>
                  <a:srgbClr val="505050"/>
                </a:solidFill>
                <a:cs typeface="Arial"/>
              </a:rPr>
              <a:t>Informational</a:t>
            </a:r>
            <a:r>
              <a:rPr lang="en-US" sz="2400" spc="-65" dirty="0">
                <a:solidFill>
                  <a:srgbClr val="505050"/>
                </a:solidFill>
                <a:cs typeface="Arial"/>
              </a:rPr>
              <a:t> </a:t>
            </a:r>
            <a:r>
              <a:rPr lang="en-US" sz="2400" dirty="0">
                <a:solidFill>
                  <a:srgbClr val="505050"/>
                </a:solidFill>
                <a:cs typeface="Arial"/>
              </a:rPr>
              <a:t>Meeting</a:t>
            </a:r>
            <a:r>
              <a:rPr lang="en-US" sz="2400" spc="-50" dirty="0">
                <a:solidFill>
                  <a:srgbClr val="505050"/>
                </a:solidFill>
                <a:cs typeface="Arial"/>
              </a:rPr>
              <a:t> </a:t>
            </a:r>
            <a:r>
              <a:rPr lang="en-US" sz="2400" dirty="0">
                <a:solidFill>
                  <a:srgbClr val="505050"/>
                </a:solidFill>
                <a:cs typeface="Arial"/>
              </a:rPr>
              <a:t>–</a:t>
            </a:r>
            <a:r>
              <a:rPr lang="en-US" sz="2400" spc="-60" dirty="0">
                <a:solidFill>
                  <a:srgbClr val="505050"/>
                </a:solidFill>
                <a:cs typeface="Arial"/>
              </a:rPr>
              <a:t> </a:t>
            </a:r>
            <a:r>
              <a:rPr lang="en-US" sz="2400" dirty="0">
                <a:solidFill>
                  <a:srgbClr val="505050"/>
                </a:solidFill>
                <a:cs typeface="Arial"/>
              </a:rPr>
              <a:t>March</a:t>
            </a:r>
            <a:r>
              <a:rPr lang="en-US" sz="2400" spc="-70" dirty="0">
                <a:solidFill>
                  <a:srgbClr val="505050"/>
                </a:solidFill>
                <a:cs typeface="Arial"/>
              </a:rPr>
              <a:t> 27</a:t>
            </a:r>
            <a:r>
              <a:rPr lang="en-US" sz="2400" dirty="0">
                <a:solidFill>
                  <a:srgbClr val="505050"/>
                </a:solidFill>
                <a:cs typeface="Arial"/>
              </a:rPr>
              <a:t>,</a:t>
            </a:r>
            <a:r>
              <a:rPr lang="en-US" sz="2400" spc="-70" dirty="0">
                <a:solidFill>
                  <a:srgbClr val="505050"/>
                </a:solidFill>
                <a:cs typeface="Arial"/>
              </a:rPr>
              <a:t> </a:t>
            </a:r>
            <a:r>
              <a:rPr lang="en-US" sz="2400" spc="-20" dirty="0">
                <a:solidFill>
                  <a:srgbClr val="505050"/>
                </a:solidFill>
                <a:cs typeface="Arial"/>
              </a:rPr>
              <a:t>2024</a:t>
            </a:r>
            <a:endParaRPr lang="en-US" sz="2400" dirty="0">
              <a:cs typeface="Arial"/>
            </a:endParaRPr>
          </a:p>
        </p:txBody>
      </p:sp>
    </p:spTree>
    <p:extLst>
      <p:ext uri="{BB962C8B-B14F-4D97-AF65-F5344CB8AC3E}">
        <p14:creationId xmlns:p14="http://schemas.microsoft.com/office/powerpoint/2010/main" val="1427588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77AFC-C1D3-C4E0-09FE-AA99F9A8CB71}"/>
              </a:ext>
            </a:extLst>
          </p:cNvPr>
          <p:cNvSpPr>
            <a:spLocks noGrp="1"/>
          </p:cNvSpPr>
          <p:nvPr>
            <p:ph type="title"/>
          </p:nvPr>
        </p:nvSpPr>
        <p:spPr/>
        <p:txBody>
          <a:bodyPr/>
          <a:lstStyle/>
          <a:p>
            <a:r>
              <a:rPr lang="en-US"/>
              <a:t>Competition Website</a:t>
            </a:r>
          </a:p>
        </p:txBody>
      </p:sp>
      <p:sp>
        <p:nvSpPr>
          <p:cNvPr id="3" name="Slide Number Placeholder 2">
            <a:extLst>
              <a:ext uri="{FF2B5EF4-FFF2-40B4-BE49-F238E27FC236}">
                <a16:creationId xmlns:a16="http://schemas.microsoft.com/office/drawing/2014/main" id="{D39917FB-33B0-B391-E9CC-3DD7BC72D585}"/>
              </a:ext>
            </a:extLst>
          </p:cNvPr>
          <p:cNvSpPr>
            <a:spLocks noGrp="1"/>
          </p:cNvSpPr>
          <p:nvPr>
            <p:ph type="sldNum" sz="quarter" idx="4"/>
          </p:nvPr>
        </p:nvSpPr>
        <p:spPr/>
        <p:txBody>
          <a:bodyPr/>
          <a:lstStyle/>
          <a:p>
            <a:fld id="{835B6AD7-18B8-4C9C-AA70-ABD830A869AC}" type="slidenum">
              <a:rPr lang="en-US" smtClean="0"/>
              <a:pPr/>
              <a:t>43</a:t>
            </a:fld>
            <a:endParaRPr lang="en-US"/>
          </a:p>
        </p:txBody>
      </p:sp>
      <p:sp>
        <p:nvSpPr>
          <p:cNvPr id="6" name="TextBox 5">
            <a:extLst>
              <a:ext uri="{FF2B5EF4-FFF2-40B4-BE49-F238E27FC236}">
                <a16:creationId xmlns:a16="http://schemas.microsoft.com/office/drawing/2014/main" id="{1B6C2AFB-1140-BF3C-E3BF-24060162B098}"/>
              </a:ext>
            </a:extLst>
          </p:cNvPr>
          <p:cNvSpPr txBox="1"/>
          <p:nvPr/>
        </p:nvSpPr>
        <p:spPr>
          <a:xfrm>
            <a:off x="723899" y="1216511"/>
            <a:ext cx="10220325" cy="4455066"/>
          </a:xfrm>
          <a:prstGeom prst="rect">
            <a:avLst/>
          </a:prstGeom>
          <a:noFill/>
        </p:spPr>
        <p:txBody>
          <a:bodyPr wrap="square">
            <a:spAutoFit/>
          </a:bodyPr>
          <a:lstStyle/>
          <a:p>
            <a:pPr marL="355600" marR="1271270" indent="-342900">
              <a:lnSpc>
                <a:spcPct val="100000"/>
              </a:lnSpc>
              <a:spcBef>
                <a:spcPts val="100"/>
              </a:spcBef>
              <a:buClr>
                <a:srgbClr val="505050"/>
              </a:buClr>
              <a:buFont typeface="Arial"/>
              <a:buChar char="•"/>
              <a:tabLst>
                <a:tab pos="355600" algn="l"/>
              </a:tabLst>
            </a:pPr>
            <a:r>
              <a:rPr lang="en-US" sz="2400" dirty="0">
                <a:hlinkClick r:id="rId3"/>
              </a:rPr>
              <a:t>https://science.osti.gov/Acquisition-Management/M-and-O-Competitions/TJNAF</a:t>
            </a:r>
            <a:endParaRPr lang="en-US" sz="2400" dirty="0">
              <a:solidFill>
                <a:srgbClr val="505050"/>
              </a:solidFill>
              <a:cs typeface="Arial"/>
            </a:endParaRPr>
          </a:p>
          <a:p>
            <a:pPr marL="355600" marR="1271270" indent="-342900">
              <a:lnSpc>
                <a:spcPct val="100000"/>
              </a:lnSpc>
              <a:spcBef>
                <a:spcPts val="100"/>
              </a:spcBef>
              <a:buClr>
                <a:srgbClr val="505050"/>
              </a:buClr>
              <a:buFont typeface="Arial"/>
              <a:buChar char="•"/>
              <a:tabLst>
                <a:tab pos="355600" algn="l"/>
              </a:tabLst>
            </a:pPr>
            <a:r>
              <a:rPr lang="en-US" sz="2400" dirty="0">
                <a:solidFill>
                  <a:srgbClr val="505050"/>
                </a:solidFill>
                <a:cs typeface="Arial"/>
              </a:rPr>
              <a:t>Official</a:t>
            </a:r>
            <a:r>
              <a:rPr lang="en-US" sz="2400" spc="-70" dirty="0">
                <a:solidFill>
                  <a:srgbClr val="505050"/>
                </a:solidFill>
                <a:cs typeface="Arial"/>
              </a:rPr>
              <a:t> </a:t>
            </a:r>
            <a:r>
              <a:rPr lang="en-US" sz="2400" dirty="0">
                <a:solidFill>
                  <a:srgbClr val="505050"/>
                </a:solidFill>
                <a:cs typeface="Arial"/>
              </a:rPr>
              <a:t>source</a:t>
            </a:r>
            <a:r>
              <a:rPr lang="en-US" sz="2400" spc="-70" dirty="0">
                <a:solidFill>
                  <a:srgbClr val="505050"/>
                </a:solidFill>
                <a:cs typeface="Arial"/>
              </a:rPr>
              <a:t> </a:t>
            </a:r>
            <a:r>
              <a:rPr lang="en-US" sz="2400" dirty="0">
                <a:solidFill>
                  <a:srgbClr val="505050"/>
                </a:solidFill>
                <a:cs typeface="Arial"/>
              </a:rPr>
              <a:t>of</a:t>
            </a:r>
            <a:r>
              <a:rPr lang="en-US" sz="2400" spc="-70" dirty="0">
                <a:solidFill>
                  <a:srgbClr val="505050"/>
                </a:solidFill>
                <a:cs typeface="Arial"/>
              </a:rPr>
              <a:t> </a:t>
            </a:r>
            <a:r>
              <a:rPr lang="en-US" sz="2400" dirty="0">
                <a:solidFill>
                  <a:srgbClr val="505050"/>
                </a:solidFill>
                <a:cs typeface="Arial"/>
              </a:rPr>
              <a:t>information</a:t>
            </a:r>
            <a:r>
              <a:rPr lang="en-US" sz="2400" spc="-60" dirty="0">
                <a:solidFill>
                  <a:srgbClr val="505050"/>
                </a:solidFill>
                <a:cs typeface="Arial"/>
              </a:rPr>
              <a:t> </a:t>
            </a:r>
            <a:r>
              <a:rPr lang="en-US" sz="2400" dirty="0">
                <a:solidFill>
                  <a:srgbClr val="505050"/>
                </a:solidFill>
                <a:cs typeface="Arial"/>
              </a:rPr>
              <a:t>and</a:t>
            </a:r>
            <a:r>
              <a:rPr lang="en-US" sz="2400" spc="-60" dirty="0">
                <a:solidFill>
                  <a:srgbClr val="505050"/>
                </a:solidFill>
                <a:cs typeface="Arial"/>
              </a:rPr>
              <a:t> </a:t>
            </a:r>
            <a:r>
              <a:rPr lang="en-US" sz="2400" dirty="0">
                <a:solidFill>
                  <a:srgbClr val="505050"/>
                </a:solidFill>
                <a:cs typeface="Arial"/>
              </a:rPr>
              <a:t>primary</a:t>
            </a:r>
            <a:r>
              <a:rPr lang="en-US" sz="2400" spc="-65" dirty="0">
                <a:solidFill>
                  <a:srgbClr val="505050"/>
                </a:solidFill>
                <a:cs typeface="Arial"/>
              </a:rPr>
              <a:t> </a:t>
            </a:r>
            <a:r>
              <a:rPr lang="en-US" sz="2400" dirty="0">
                <a:solidFill>
                  <a:srgbClr val="505050"/>
                </a:solidFill>
                <a:cs typeface="Arial"/>
              </a:rPr>
              <a:t>means</a:t>
            </a:r>
            <a:r>
              <a:rPr lang="en-US" sz="2400" spc="-65" dirty="0">
                <a:solidFill>
                  <a:srgbClr val="505050"/>
                </a:solidFill>
                <a:cs typeface="Arial"/>
              </a:rPr>
              <a:t> </a:t>
            </a:r>
            <a:r>
              <a:rPr lang="en-US" sz="2400" spc="-25" dirty="0">
                <a:solidFill>
                  <a:srgbClr val="505050"/>
                </a:solidFill>
                <a:cs typeface="Arial"/>
              </a:rPr>
              <a:t>of </a:t>
            </a:r>
            <a:r>
              <a:rPr lang="en-US" sz="2400" spc="-10" dirty="0">
                <a:solidFill>
                  <a:srgbClr val="505050"/>
                </a:solidFill>
                <a:cs typeface="Arial"/>
              </a:rPr>
              <a:t>communication</a:t>
            </a:r>
            <a:endParaRPr lang="en-US" sz="2400" dirty="0">
              <a:cs typeface="Arial"/>
            </a:endParaRPr>
          </a:p>
          <a:p>
            <a:pPr marL="355600" marR="95250" indent="-342900">
              <a:lnSpc>
                <a:spcPct val="100000"/>
              </a:lnSpc>
              <a:spcBef>
                <a:spcPts val="575"/>
              </a:spcBef>
              <a:buChar char="•"/>
              <a:tabLst>
                <a:tab pos="355600" algn="l"/>
              </a:tabLst>
            </a:pPr>
            <a:r>
              <a:rPr lang="en-US" sz="2400" dirty="0">
                <a:solidFill>
                  <a:srgbClr val="505050"/>
                </a:solidFill>
                <a:cs typeface="Arial"/>
              </a:rPr>
              <a:t>Contains</a:t>
            </a:r>
            <a:r>
              <a:rPr lang="en-US" sz="2400" spc="-50" dirty="0">
                <a:solidFill>
                  <a:srgbClr val="505050"/>
                </a:solidFill>
                <a:cs typeface="Arial"/>
              </a:rPr>
              <a:t> </a:t>
            </a:r>
            <a:r>
              <a:rPr lang="en-US" sz="2400" dirty="0">
                <a:solidFill>
                  <a:srgbClr val="505050"/>
                </a:solidFill>
                <a:cs typeface="Arial"/>
              </a:rPr>
              <a:t>information</a:t>
            </a:r>
            <a:r>
              <a:rPr lang="en-US" sz="2400" spc="-60" dirty="0">
                <a:solidFill>
                  <a:srgbClr val="505050"/>
                </a:solidFill>
                <a:cs typeface="Arial"/>
              </a:rPr>
              <a:t> </a:t>
            </a:r>
            <a:r>
              <a:rPr lang="en-US" sz="2400" dirty="0">
                <a:solidFill>
                  <a:srgbClr val="505050"/>
                </a:solidFill>
                <a:cs typeface="Arial"/>
              </a:rPr>
              <a:t>and</a:t>
            </a:r>
            <a:r>
              <a:rPr lang="en-US" sz="2400" spc="-70" dirty="0">
                <a:solidFill>
                  <a:srgbClr val="505050"/>
                </a:solidFill>
                <a:cs typeface="Arial"/>
              </a:rPr>
              <a:t> </a:t>
            </a:r>
            <a:r>
              <a:rPr lang="en-US" sz="2400" dirty="0">
                <a:solidFill>
                  <a:srgbClr val="505050"/>
                </a:solidFill>
                <a:cs typeface="Arial"/>
              </a:rPr>
              <a:t>direction</a:t>
            </a:r>
            <a:r>
              <a:rPr lang="en-US" sz="2400" spc="-50" dirty="0">
                <a:solidFill>
                  <a:srgbClr val="505050"/>
                </a:solidFill>
                <a:cs typeface="Arial"/>
              </a:rPr>
              <a:t> </a:t>
            </a:r>
            <a:r>
              <a:rPr lang="en-US" sz="2400" dirty="0">
                <a:solidFill>
                  <a:srgbClr val="505050"/>
                </a:solidFill>
                <a:cs typeface="Arial"/>
              </a:rPr>
              <a:t>critical</a:t>
            </a:r>
            <a:r>
              <a:rPr lang="en-US" sz="2400" spc="-60" dirty="0">
                <a:solidFill>
                  <a:srgbClr val="505050"/>
                </a:solidFill>
                <a:cs typeface="Arial"/>
              </a:rPr>
              <a:t> </a:t>
            </a:r>
            <a:r>
              <a:rPr lang="en-US" sz="2400" dirty="0">
                <a:solidFill>
                  <a:srgbClr val="505050"/>
                </a:solidFill>
                <a:cs typeface="Arial"/>
              </a:rPr>
              <a:t>to</a:t>
            </a:r>
            <a:r>
              <a:rPr lang="en-US" sz="2400" spc="-80" dirty="0">
                <a:solidFill>
                  <a:srgbClr val="505050"/>
                </a:solidFill>
                <a:cs typeface="Arial"/>
              </a:rPr>
              <a:t> </a:t>
            </a:r>
            <a:r>
              <a:rPr lang="en-US" sz="2400" dirty="0">
                <a:solidFill>
                  <a:srgbClr val="505050"/>
                </a:solidFill>
                <a:cs typeface="Arial"/>
              </a:rPr>
              <a:t>the</a:t>
            </a:r>
            <a:r>
              <a:rPr lang="en-US" sz="2400" spc="-80" dirty="0">
                <a:solidFill>
                  <a:srgbClr val="505050"/>
                </a:solidFill>
                <a:cs typeface="Arial"/>
              </a:rPr>
              <a:t> </a:t>
            </a:r>
            <a:r>
              <a:rPr lang="en-US" sz="2400" spc="-10" dirty="0">
                <a:solidFill>
                  <a:srgbClr val="505050"/>
                </a:solidFill>
                <a:cs typeface="Arial"/>
              </a:rPr>
              <a:t>competition </a:t>
            </a:r>
            <a:r>
              <a:rPr lang="en-US" sz="2400" dirty="0">
                <a:solidFill>
                  <a:srgbClr val="505050"/>
                </a:solidFill>
                <a:cs typeface="Arial"/>
              </a:rPr>
              <a:t>and</a:t>
            </a:r>
            <a:r>
              <a:rPr lang="en-US" sz="2400" spc="-55" dirty="0">
                <a:solidFill>
                  <a:srgbClr val="505050"/>
                </a:solidFill>
                <a:cs typeface="Arial"/>
              </a:rPr>
              <a:t> </a:t>
            </a:r>
            <a:r>
              <a:rPr lang="en-US" sz="2400" dirty="0">
                <a:solidFill>
                  <a:srgbClr val="505050"/>
                </a:solidFill>
                <a:cs typeface="Arial"/>
              </a:rPr>
              <a:t>all</a:t>
            </a:r>
            <a:r>
              <a:rPr lang="en-US" sz="2400" spc="-55" dirty="0">
                <a:solidFill>
                  <a:srgbClr val="505050"/>
                </a:solidFill>
                <a:cs typeface="Arial"/>
              </a:rPr>
              <a:t> </a:t>
            </a:r>
            <a:r>
              <a:rPr lang="en-US" sz="2400" dirty="0">
                <a:solidFill>
                  <a:srgbClr val="505050"/>
                </a:solidFill>
                <a:cs typeface="Arial"/>
              </a:rPr>
              <a:t>official</a:t>
            </a:r>
            <a:r>
              <a:rPr lang="en-US" sz="2400" spc="-50" dirty="0">
                <a:solidFill>
                  <a:srgbClr val="505050"/>
                </a:solidFill>
                <a:cs typeface="Arial"/>
              </a:rPr>
              <a:t> </a:t>
            </a:r>
            <a:r>
              <a:rPr lang="en-US" sz="2400" spc="-10" dirty="0">
                <a:solidFill>
                  <a:srgbClr val="505050"/>
                </a:solidFill>
                <a:cs typeface="Arial"/>
              </a:rPr>
              <a:t>documents</a:t>
            </a:r>
            <a:endParaRPr lang="en-US" sz="2400" dirty="0">
              <a:cs typeface="Arial"/>
            </a:endParaRPr>
          </a:p>
          <a:p>
            <a:pPr marL="756285" lvl="1" indent="-286385">
              <a:lnSpc>
                <a:spcPct val="100000"/>
              </a:lnSpc>
              <a:spcBef>
                <a:spcPts val="525"/>
              </a:spcBef>
              <a:buChar char="–"/>
              <a:tabLst>
                <a:tab pos="756285" algn="l"/>
              </a:tabLst>
            </a:pPr>
            <a:r>
              <a:rPr lang="en-US" sz="2200" dirty="0">
                <a:solidFill>
                  <a:srgbClr val="505050"/>
                </a:solidFill>
                <a:cs typeface="Arial"/>
              </a:rPr>
              <a:t>RFP</a:t>
            </a:r>
            <a:r>
              <a:rPr lang="en-US" sz="2200" spc="-85" dirty="0">
                <a:solidFill>
                  <a:srgbClr val="505050"/>
                </a:solidFill>
                <a:cs typeface="Arial"/>
              </a:rPr>
              <a:t> </a:t>
            </a:r>
            <a:r>
              <a:rPr lang="en-US" sz="2200" dirty="0">
                <a:solidFill>
                  <a:srgbClr val="505050"/>
                </a:solidFill>
                <a:cs typeface="Arial"/>
              </a:rPr>
              <a:t>and</a:t>
            </a:r>
            <a:r>
              <a:rPr lang="en-US" sz="2200" spc="-35" dirty="0">
                <a:solidFill>
                  <a:srgbClr val="505050"/>
                </a:solidFill>
                <a:cs typeface="Arial"/>
              </a:rPr>
              <a:t> </a:t>
            </a:r>
            <a:r>
              <a:rPr lang="en-US" sz="2200" spc="-10" dirty="0">
                <a:solidFill>
                  <a:srgbClr val="505050"/>
                </a:solidFill>
                <a:cs typeface="Arial"/>
              </a:rPr>
              <a:t>amendments</a:t>
            </a:r>
            <a:endParaRPr lang="en-US" sz="2200" dirty="0">
              <a:cs typeface="Arial"/>
            </a:endParaRPr>
          </a:p>
          <a:p>
            <a:pPr marL="756285" lvl="1" indent="-286385">
              <a:lnSpc>
                <a:spcPct val="100000"/>
              </a:lnSpc>
              <a:spcBef>
                <a:spcPts val="525"/>
              </a:spcBef>
              <a:buChar char="–"/>
              <a:tabLst>
                <a:tab pos="756285" algn="l"/>
              </a:tabLst>
            </a:pPr>
            <a:r>
              <a:rPr lang="en-US" sz="2200" dirty="0">
                <a:solidFill>
                  <a:srgbClr val="505050"/>
                </a:solidFill>
                <a:cs typeface="Arial"/>
              </a:rPr>
              <a:t>Questions</a:t>
            </a:r>
            <a:r>
              <a:rPr lang="en-US" sz="2200" spc="-80" dirty="0">
                <a:solidFill>
                  <a:srgbClr val="505050"/>
                </a:solidFill>
                <a:cs typeface="Arial"/>
              </a:rPr>
              <a:t> </a:t>
            </a:r>
            <a:r>
              <a:rPr lang="en-US" sz="2200" spc="-10" dirty="0">
                <a:solidFill>
                  <a:srgbClr val="505050"/>
                </a:solidFill>
                <a:cs typeface="Arial"/>
              </a:rPr>
              <a:t>and</a:t>
            </a:r>
            <a:r>
              <a:rPr lang="en-US" sz="2200" spc="-145" dirty="0">
                <a:solidFill>
                  <a:srgbClr val="505050"/>
                </a:solidFill>
                <a:cs typeface="Arial"/>
              </a:rPr>
              <a:t> </a:t>
            </a:r>
            <a:r>
              <a:rPr lang="en-US" sz="2200" spc="-10" dirty="0">
                <a:solidFill>
                  <a:srgbClr val="505050"/>
                </a:solidFill>
                <a:cs typeface="Arial"/>
              </a:rPr>
              <a:t>Answers</a:t>
            </a:r>
            <a:endParaRPr lang="en-US" sz="2200" dirty="0">
              <a:cs typeface="Arial"/>
            </a:endParaRPr>
          </a:p>
          <a:p>
            <a:pPr marL="756285" marR="5080" lvl="1" indent="-287020">
              <a:lnSpc>
                <a:spcPct val="100000"/>
              </a:lnSpc>
              <a:spcBef>
                <a:spcPts val="530"/>
              </a:spcBef>
              <a:buChar char="–"/>
              <a:tabLst>
                <a:tab pos="756285" algn="l"/>
              </a:tabLst>
            </a:pPr>
            <a:r>
              <a:rPr lang="en-US" sz="2200" dirty="0">
                <a:solidFill>
                  <a:srgbClr val="505050"/>
                </a:solidFill>
                <a:cs typeface="Arial"/>
              </a:rPr>
              <a:t>Event</a:t>
            </a:r>
            <a:r>
              <a:rPr lang="en-US" sz="2200" spc="-75" dirty="0">
                <a:solidFill>
                  <a:srgbClr val="505050"/>
                </a:solidFill>
                <a:cs typeface="Arial"/>
              </a:rPr>
              <a:t> </a:t>
            </a:r>
            <a:r>
              <a:rPr lang="en-US" sz="2200" dirty="0">
                <a:solidFill>
                  <a:srgbClr val="505050"/>
                </a:solidFill>
                <a:cs typeface="Arial"/>
              </a:rPr>
              <a:t>information</a:t>
            </a:r>
            <a:r>
              <a:rPr lang="en-US" sz="2200" spc="-75" dirty="0">
                <a:solidFill>
                  <a:srgbClr val="505050"/>
                </a:solidFill>
                <a:cs typeface="Arial"/>
              </a:rPr>
              <a:t> </a:t>
            </a:r>
            <a:r>
              <a:rPr lang="en-US" sz="2200" dirty="0">
                <a:solidFill>
                  <a:srgbClr val="505050"/>
                </a:solidFill>
                <a:cs typeface="Arial"/>
              </a:rPr>
              <a:t>(e.g.,</a:t>
            </a:r>
            <a:r>
              <a:rPr lang="en-US" sz="2200" spc="-70" dirty="0">
                <a:solidFill>
                  <a:srgbClr val="505050"/>
                </a:solidFill>
                <a:cs typeface="Arial"/>
              </a:rPr>
              <a:t> </a:t>
            </a:r>
            <a:r>
              <a:rPr lang="en-US" sz="2200" dirty="0">
                <a:solidFill>
                  <a:srgbClr val="505050"/>
                </a:solidFill>
                <a:cs typeface="Arial"/>
              </a:rPr>
              <a:t>registration</a:t>
            </a:r>
            <a:r>
              <a:rPr lang="en-US" sz="2200" spc="-80" dirty="0">
                <a:solidFill>
                  <a:srgbClr val="505050"/>
                </a:solidFill>
                <a:cs typeface="Arial"/>
              </a:rPr>
              <a:t> </a:t>
            </a:r>
            <a:r>
              <a:rPr lang="en-US" sz="2200" dirty="0">
                <a:solidFill>
                  <a:srgbClr val="505050"/>
                </a:solidFill>
                <a:cs typeface="Arial"/>
              </a:rPr>
              <a:t>instructions,</a:t>
            </a:r>
            <a:r>
              <a:rPr lang="en-US" sz="2200" spc="-85" dirty="0">
                <a:solidFill>
                  <a:srgbClr val="505050"/>
                </a:solidFill>
                <a:cs typeface="Arial"/>
              </a:rPr>
              <a:t> </a:t>
            </a:r>
            <a:r>
              <a:rPr lang="en-US" sz="2200" spc="-10" dirty="0">
                <a:solidFill>
                  <a:srgbClr val="505050"/>
                </a:solidFill>
                <a:cs typeface="Arial"/>
              </a:rPr>
              <a:t>presentations, </a:t>
            </a:r>
            <a:r>
              <a:rPr lang="en-US" sz="2200" dirty="0">
                <a:solidFill>
                  <a:srgbClr val="505050"/>
                </a:solidFill>
                <a:cs typeface="Arial"/>
              </a:rPr>
              <a:t>attendee</a:t>
            </a:r>
            <a:r>
              <a:rPr lang="en-US" sz="2200" spc="-45" dirty="0">
                <a:solidFill>
                  <a:srgbClr val="505050"/>
                </a:solidFill>
                <a:cs typeface="Arial"/>
              </a:rPr>
              <a:t> </a:t>
            </a:r>
            <a:r>
              <a:rPr lang="en-US" sz="2200" dirty="0">
                <a:solidFill>
                  <a:srgbClr val="505050"/>
                </a:solidFill>
                <a:cs typeface="Arial"/>
              </a:rPr>
              <a:t>list,</a:t>
            </a:r>
            <a:r>
              <a:rPr lang="en-US" sz="2200" spc="-60" dirty="0">
                <a:solidFill>
                  <a:srgbClr val="505050"/>
                </a:solidFill>
                <a:cs typeface="Arial"/>
              </a:rPr>
              <a:t> </a:t>
            </a:r>
            <a:r>
              <a:rPr lang="en-US" sz="2200" spc="-20" dirty="0">
                <a:solidFill>
                  <a:srgbClr val="505050"/>
                </a:solidFill>
                <a:cs typeface="Arial"/>
              </a:rPr>
              <a:t>etc.)</a:t>
            </a:r>
            <a:endParaRPr lang="en-US" sz="2200" dirty="0">
              <a:cs typeface="Arial"/>
            </a:endParaRPr>
          </a:p>
          <a:p>
            <a:pPr marL="756285" lvl="1" indent="-286385">
              <a:lnSpc>
                <a:spcPct val="100000"/>
              </a:lnSpc>
              <a:spcBef>
                <a:spcPts val="525"/>
              </a:spcBef>
              <a:buChar char="–"/>
              <a:tabLst>
                <a:tab pos="756285" algn="l"/>
              </a:tabLst>
            </a:pPr>
            <a:r>
              <a:rPr lang="en-US" sz="2200" dirty="0">
                <a:solidFill>
                  <a:srgbClr val="505050"/>
                </a:solidFill>
                <a:cs typeface="Arial"/>
              </a:rPr>
              <a:t>Document</a:t>
            </a:r>
            <a:r>
              <a:rPr lang="en-US" sz="2200" spc="-100" dirty="0">
                <a:solidFill>
                  <a:srgbClr val="505050"/>
                </a:solidFill>
                <a:cs typeface="Arial"/>
              </a:rPr>
              <a:t> </a:t>
            </a:r>
            <a:r>
              <a:rPr lang="en-US" sz="2200" spc="-10" dirty="0">
                <a:solidFill>
                  <a:srgbClr val="505050"/>
                </a:solidFill>
                <a:cs typeface="Arial"/>
              </a:rPr>
              <a:t>library</a:t>
            </a:r>
            <a:endParaRPr lang="en-US" sz="2200" dirty="0">
              <a:cs typeface="Arial"/>
            </a:endParaRPr>
          </a:p>
          <a:p>
            <a:pPr marL="355600" marR="638175" indent="-342900">
              <a:lnSpc>
                <a:spcPct val="100000"/>
              </a:lnSpc>
              <a:spcBef>
                <a:spcPts val="585"/>
              </a:spcBef>
              <a:buFont typeface="Arial"/>
              <a:buChar char="•"/>
              <a:tabLst>
                <a:tab pos="355600" algn="l"/>
              </a:tabLst>
            </a:pPr>
            <a:r>
              <a:rPr lang="en-US" sz="2400" b="1" dirty="0">
                <a:solidFill>
                  <a:srgbClr val="505050"/>
                </a:solidFill>
                <a:cs typeface="Arial"/>
              </a:rPr>
              <a:t>Interested</a:t>
            </a:r>
            <a:r>
              <a:rPr lang="en-US" sz="2400" b="1" spc="-65" dirty="0">
                <a:solidFill>
                  <a:srgbClr val="505050"/>
                </a:solidFill>
                <a:cs typeface="Arial"/>
              </a:rPr>
              <a:t> </a:t>
            </a:r>
            <a:r>
              <a:rPr lang="en-US" sz="2400" b="1" dirty="0">
                <a:solidFill>
                  <a:srgbClr val="505050"/>
                </a:solidFill>
                <a:cs typeface="Arial"/>
              </a:rPr>
              <a:t>parties</a:t>
            </a:r>
            <a:r>
              <a:rPr lang="en-US" sz="2400" b="1" spc="-50" dirty="0">
                <a:solidFill>
                  <a:srgbClr val="505050"/>
                </a:solidFill>
                <a:cs typeface="Arial"/>
              </a:rPr>
              <a:t> </a:t>
            </a:r>
            <a:r>
              <a:rPr lang="en-US" sz="2400" b="1" dirty="0">
                <a:solidFill>
                  <a:srgbClr val="505050"/>
                </a:solidFill>
                <a:cs typeface="Arial"/>
              </a:rPr>
              <a:t>are</a:t>
            </a:r>
            <a:r>
              <a:rPr lang="en-US" sz="2400" b="1" spc="-50" dirty="0">
                <a:solidFill>
                  <a:srgbClr val="505050"/>
                </a:solidFill>
                <a:cs typeface="Arial"/>
              </a:rPr>
              <a:t> </a:t>
            </a:r>
            <a:r>
              <a:rPr lang="en-US" sz="2400" b="1" dirty="0">
                <a:solidFill>
                  <a:srgbClr val="505050"/>
                </a:solidFill>
                <a:cs typeface="Arial"/>
              </a:rPr>
              <a:t>responsible</a:t>
            </a:r>
            <a:r>
              <a:rPr lang="en-US" sz="2400" b="1" spc="-65" dirty="0">
                <a:solidFill>
                  <a:srgbClr val="505050"/>
                </a:solidFill>
                <a:cs typeface="Arial"/>
              </a:rPr>
              <a:t> </a:t>
            </a:r>
            <a:r>
              <a:rPr lang="en-US" sz="2400" b="1" dirty="0">
                <a:solidFill>
                  <a:srgbClr val="505050"/>
                </a:solidFill>
                <a:cs typeface="Arial"/>
              </a:rPr>
              <a:t>for</a:t>
            </a:r>
            <a:r>
              <a:rPr lang="en-US" sz="2400" b="1" spc="-55" dirty="0">
                <a:solidFill>
                  <a:srgbClr val="505050"/>
                </a:solidFill>
                <a:cs typeface="Arial"/>
              </a:rPr>
              <a:t> </a:t>
            </a:r>
            <a:r>
              <a:rPr lang="en-US" sz="2400" b="1" spc="-10" dirty="0">
                <a:solidFill>
                  <a:srgbClr val="505050"/>
                </a:solidFill>
                <a:cs typeface="Arial"/>
              </a:rPr>
              <a:t>frequently </a:t>
            </a:r>
            <a:r>
              <a:rPr lang="en-US" sz="2400" b="1" dirty="0">
                <a:solidFill>
                  <a:srgbClr val="505050"/>
                </a:solidFill>
                <a:cs typeface="Arial"/>
              </a:rPr>
              <a:t>monitoring</a:t>
            </a:r>
            <a:r>
              <a:rPr lang="en-US" sz="2400" b="1" spc="-70" dirty="0">
                <a:solidFill>
                  <a:srgbClr val="505050"/>
                </a:solidFill>
                <a:cs typeface="Arial"/>
              </a:rPr>
              <a:t> </a:t>
            </a:r>
            <a:r>
              <a:rPr lang="en-US" sz="2400" b="1" dirty="0">
                <a:solidFill>
                  <a:srgbClr val="505050"/>
                </a:solidFill>
                <a:cs typeface="Arial"/>
              </a:rPr>
              <a:t>the</a:t>
            </a:r>
            <a:r>
              <a:rPr lang="en-US" sz="2400" b="1" spc="-45" dirty="0">
                <a:solidFill>
                  <a:srgbClr val="505050"/>
                </a:solidFill>
                <a:cs typeface="Arial"/>
              </a:rPr>
              <a:t> </a:t>
            </a:r>
            <a:r>
              <a:rPr lang="en-US" sz="2400" b="1" dirty="0">
                <a:solidFill>
                  <a:srgbClr val="505050"/>
                </a:solidFill>
                <a:cs typeface="Arial"/>
              </a:rPr>
              <a:t>website</a:t>
            </a:r>
            <a:r>
              <a:rPr lang="en-US" sz="2400" b="1" spc="-65" dirty="0">
                <a:solidFill>
                  <a:srgbClr val="505050"/>
                </a:solidFill>
                <a:cs typeface="Arial"/>
              </a:rPr>
              <a:t> </a:t>
            </a:r>
            <a:r>
              <a:rPr lang="en-US" sz="2400" b="1" dirty="0">
                <a:solidFill>
                  <a:srgbClr val="505050"/>
                </a:solidFill>
                <a:cs typeface="Arial"/>
              </a:rPr>
              <a:t>for</a:t>
            </a:r>
            <a:r>
              <a:rPr lang="en-US" sz="2400" b="1" spc="-40" dirty="0">
                <a:solidFill>
                  <a:srgbClr val="505050"/>
                </a:solidFill>
                <a:cs typeface="Arial"/>
              </a:rPr>
              <a:t> </a:t>
            </a:r>
            <a:r>
              <a:rPr lang="en-US" sz="2400" b="1" dirty="0">
                <a:solidFill>
                  <a:srgbClr val="505050"/>
                </a:solidFill>
                <a:cs typeface="Arial"/>
              </a:rPr>
              <a:t>information,</a:t>
            </a:r>
            <a:r>
              <a:rPr lang="en-US" sz="2400" b="1" spc="-70" dirty="0">
                <a:solidFill>
                  <a:srgbClr val="505050"/>
                </a:solidFill>
                <a:cs typeface="Arial"/>
              </a:rPr>
              <a:t> </a:t>
            </a:r>
            <a:r>
              <a:rPr lang="en-US" sz="2400" b="1" dirty="0">
                <a:solidFill>
                  <a:srgbClr val="505050"/>
                </a:solidFill>
                <a:cs typeface="Arial"/>
              </a:rPr>
              <a:t>notices,</a:t>
            </a:r>
            <a:r>
              <a:rPr lang="en-US" sz="2400" b="1" spc="-50" dirty="0">
                <a:solidFill>
                  <a:srgbClr val="505050"/>
                </a:solidFill>
                <a:cs typeface="Arial"/>
              </a:rPr>
              <a:t> </a:t>
            </a:r>
            <a:r>
              <a:rPr lang="en-US" sz="2400" b="1" spc="-25" dirty="0">
                <a:solidFill>
                  <a:srgbClr val="505050"/>
                </a:solidFill>
                <a:cs typeface="Arial"/>
              </a:rPr>
              <a:t>and </a:t>
            </a:r>
            <a:r>
              <a:rPr lang="en-US" sz="2400" b="1" dirty="0">
                <a:solidFill>
                  <a:srgbClr val="505050"/>
                </a:solidFill>
                <a:cs typeface="Arial"/>
              </a:rPr>
              <a:t>updates</a:t>
            </a:r>
            <a:r>
              <a:rPr lang="en-US" sz="2400" b="1" spc="-50" dirty="0">
                <a:solidFill>
                  <a:srgbClr val="505050"/>
                </a:solidFill>
                <a:cs typeface="Arial"/>
              </a:rPr>
              <a:t> </a:t>
            </a:r>
            <a:r>
              <a:rPr lang="en-US" sz="2400" b="1" dirty="0">
                <a:solidFill>
                  <a:srgbClr val="505050"/>
                </a:solidFill>
                <a:cs typeface="Arial"/>
              </a:rPr>
              <a:t>regarding</a:t>
            </a:r>
            <a:r>
              <a:rPr lang="en-US" sz="2400" b="1" spc="-60" dirty="0">
                <a:solidFill>
                  <a:srgbClr val="505050"/>
                </a:solidFill>
                <a:cs typeface="Arial"/>
              </a:rPr>
              <a:t> </a:t>
            </a:r>
            <a:r>
              <a:rPr lang="en-US" sz="2400" b="1" dirty="0">
                <a:solidFill>
                  <a:srgbClr val="505050"/>
                </a:solidFill>
                <a:cs typeface="Arial"/>
              </a:rPr>
              <a:t>the</a:t>
            </a:r>
            <a:r>
              <a:rPr lang="en-US" sz="2400" b="1" spc="-55" dirty="0">
                <a:solidFill>
                  <a:srgbClr val="505050"/>
                </a:solidFill>
                <a:cs typeface="Arial"/>
              </a:rPr>
              <a:t> </a:t>
            </a:r>
            <a:r>
              <a:rPr lang="en-US" sz="2400" b="1" spc="-10" dirty="0">
                <a:solidFill>
                  <a:srgbClr val="505050"/>
                </a:solidFill>
                <a:cs typeface="Arial"/>
              </a:rPr>
              <a:t>solicitation.</a:t>
            </a:r>
            <a:endParaRPr lang="en-US" sz="2400" dirty="0">
              <a:cs typeface="Arial"/>
            </a:endParaRPr>
          </a:p>
        </p:txBody>
      </p:sp>
    </p:spTree>
    <p:extLst>
      <p:ext uri="{BB962C8B-B14F-4D97-AF65-F5344CB8AC3E}">
        <p14:creationId xmlns:p14="http://schemas.microsoft.com/office/powerpoint/2010/main" val="4107808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3B977-3963-B169-E232-F021A28F3F18}"/>
              </a:ext>
            </a:extLst>
          </p:cNvPr>
          <p:cNvSpPr>
            <a:spLocks noGrp="1"/>
          </p:cNvSpPr>
          <p:nvPr>
            <p:ph type="title"/>
          </p:nvPr>
        </p:nvSpPr>
        <p:spPr/>
        <p:txBody>
          <a:bodyPr/>
          <a:lstStyle/>
          <a:p>
            <a:r>
              <a:rPr lang="en-US"/>
              <a:t>Question and Answer Protocol</a:t>
            </a:r>
          </a:p>
        </p:txBody>
      </p:sp>
      <p:sp>
        <p:nvSpPr>
          <p:cNvPr id="3" name="Slide Number Placeholder 2">
            <a:extLst>
              <a:ext uri="{FF2B5EF4-FFF2-40B4-BE49-F238E27FC236}">
                <a16:creationId xmlns:a16="http://schemas.microsoft.com/office/drawing/2014/main" id="{8BA05427-5FB1-EB7B-DECA-4D6B9B2C056B}"/>
              </a:ext>
            </a:extLst>
          </p:cNvPr>
          <p:cNvSpPr>
            <a:spLocks noGrp="1"/>
          </p:cNvSpPr>
          <p:nvPr>
            <p:ph type="sldNum" sz="quarter" idx="4"/>
          </p:nvPr>
        </p:nvSpPr>
        <p:spPr/>
        <p:txBody>
          <a:bodyPr/>
          <a:lstStyle/>
          <a:p>
            <a:fld id="{835B6AD7-18B8-4C9C-AA70-ABD830A869AC}" type="slidenum">
              <a:rPr lang="en-US" smtClean="0"/>
              <a:pPr/>
              <a:t>44</a:t>
            </a:fld>
            <a:endParaRPr lang="en-US"/>
          </a:p>
        </p:txBody>
      </p:sp>
      <p:sp>
        <p:nvSpPr>
          <p:cNvPr id="4" name="object 3">
            <a:extLst>
              <a:ext uri="{FF2B5EF4-FFF2-40B4-BE49-F238E27FC236}">
                <a16:creationId xmlns:a16="http://schemas.microsoft.com/office/drawing/2014/main" id="{FE29ED1D-5E9D-2F86-A0EC-EA9CD659B5C7}"/>
              </a:ext>
            </a:extLst>
          </p:cNvPr>
          <p:cNvSpPr txBox="1"/>
          <p:nvPr/>
        </p:nvSpPr>
        <p:spPr>
          <a:xfrm>
            <a:off x="511175" y="1331277"/>
            <a:ext cx="8745220" cy="4246675"/>
          </a:xfrm>
          <a:prstGeom prst="rect">
            <a:avLst/>
          </a:prstGeom>
        </p:spPr>
        <p:txBody>
          <a:bodyPr vert="horz" wrap="square" lIns="0" tIns="85725" rIns="0" bIns="0" rtlCol="0">
            <a:spAutoFit/>
          </a:bodyPr>
          <a:lstStyle/>
          <a:p>
            <a:pPr marL="354965" indent="-342265">
              <a:lnSpc>
                <a:spcPct val="100000"/>
              </a:lnSpc>
              <a:spcBef>
                <a:spcPts val="675"/>
              </a:spcBef>
              <a:buClr>
                <a:srgbClr val="505050"/>
              </a:buClr>
              <a:buFont typeface="Arial"/>
              <a:buChar char="•"/>
              <a:tabLst>
                <a:tab pos="354965" algn="l"/>
              </a:tabLst>
            </a:pPr>
            <a:r>
              <a:rPr sz="2400" dirty="0">
                <a:solidFill>
                  <a:srgbClr val="505050"/>
                </a:solidFill>
                <a:latin typeface="Arial"/>
                <a:cs typeface="Arial"/>
              </a:rPr>
              <a:t>Questions</a:t>
            </a:r>
            <a:r>
              <a:rPr sz="2400" spc="-70" dirty="0">
                <a:solidFill>
                  <a:srgbClr val="505050"/>
                </a:solidFill>
                <a:latin typeface="Arial"/>
                <a:cs typeface="Arial"/>
              </a:rPr>
              <a:t> </a:t>
            </a:r>
            <a:r>
              <a:rPr sz="2400" dirty="0">
                <a:solidFill>
                  <a:srgbClr val="505050"/>
                </a:solidFill>
                <a:latin typeface="Arial"/>
                <a:cs typeface="Arial"/>
              </a:rPr>
              <a:t>will</a:t>
            </a:r>
            <a:r>
              <a:rPr sz="2400" spc="-45" dirty="0">
                <a:solidFill>
                  <a:srgbClr val="505050"/>
                </a:solidFill>
                <a:latin typeface="Arial"/>
                <a:cs typeface="Arial"/>
              </a:rPr>
              <a:t> </a:t>
            </a:r>
            <a:r>
              <a:rPr sz="2400" dirty="0">
                <a:solidFill>
                  <a:srgbClr val="505050"/>
                </a:solidFill>
                <a:latin typeface="Arial"/>
                <a:cs typeface="Arial"/>
              </a:rPr>
              <a:t>not</a:t>
            </a:r>
            <a:r>
              <a:rPr sz="2400" spc="-75" dirty="0">
                <a:solidFill>
                  <a:srgbClr val="505050"/>
                </a:solidFill>
                <a:latin typeface="Arial"/>
                <a:cs typeface="Arial"/>
              </a:rPr>
              <a:t> </a:t>
            </a:r>
            <a:r>
              <a:rPr sz="2400" dirty="0">
                <a:solidFill>
                  <a:srgbClr val="505050"/>
                </a:solidFill>
                <a:latin typeface="Arial"/>
                <a:cs typeface="Arial"/>
              </a:rPr>
              <a:t>be</a:t>
            </a:r>
            <a:r>
              <a:rPr sz="2400" spc="-75" dirty="0">
                <a:solidFill>
                  <a:srgbClr val="505050"/>
                </a:solidFill>
                <a:latin typeface="Arial"/>
                <a:cs typeface="Arial"/>
              </a:rPr>
              <a:t> </a:t>
            </a:r>
            <a:r>
              <a:rPr sz="2400" dirty="0">
                <a:solidFill>
                  <a:srgbClr val="505050"/>
                </a:solidFill>
                <a:latin typeface="Arial"/>
                <a:cs typeface="Arial"/>
              </a:rPr>
              <a:t>answered</a:t>
            </a:r>
            <a:r>
              <a:rPr sz="2400" spc="-50" dirty="0">
                <a:solidFill>
                  <a:srgbClr val="505050"/>
                </a:solidFill>
                <a:latin typeface="Arial"/>
                <a:cs typeface="Arial"/>
              </a:rPr>
              <a:t> </a:t>
            </a:r>
            <a:r>
              <a:rPr sz="2400" spc="-10" dirty="0">
                <a:solidFill>
                  <a:srgbClr val="505050"/>
                </a:solidFill>
                <a:latin typeface="Arial"/>
                <a:cs typeface="Arial"/>
              </a:rPr>
              <a:t>verbally</a:t>
            </a:r>
            <a:endParaRPr sz="2400" dirty="0">
              <a:latin typeface="Arial"/>
              <a:cs typeface="Arial"/>
            </a:endParaRPr>
          </a:p>
          <a:p>
            <a:pPr marL="354965" indent="-342265">
              <a:lnSpc>
                <a:spcPct val="100000"/>
              </a:lnSpc>
              <a:spcBef>
                <a:spcPts val="575"/>
              </a:spcBef>
              <a:buChar char="•"/>
              <a:tabLst>
                <a:tab pos="354965" algn="l"/>
              </a:tabLst>
            </a:pPr>
            <a:r>
              <a:rPr sz="2400" dirty="0">
                <a:solidFill>
                  <a:srgbClr val="505050"/>
                </a:solidFill>
                <a:latin typeface="Arial"/>
                <a:cs typeface="Arial"/>
              </a:rPr>
              <a:t>A</a:t>
            </a:r>
            <a:r>
              <a:rPr sz="2400" spc="-170" dirty="0">
                <a:solidFill>
                  <a:srgbClr val="505050"/>
                </a:solidFill>
                <a:latin typeface="Arial"/>
                <a:cs typeface="Arial"/>
              </a:rPr>
              <a:t> </a:t>
            </a:r>
            <a:r>
              <a:rPr sz="2400" dirty="0">
                <a:solidFill>
                  <a:srgbClr val="505050"/>
                </a:solidFill>
                <a:latin typeface="Arial"/>
                <a:cs typeface="Arial"/>
              </a:rPr>
              <a:t>careful</a:t>
            </a:r>
            <a:r>
              <a:rPr sz="2400" spc="-114" dirty="0">
                <a:solidFill>
                  <a:srgbClr val="505050"/>
                </a:solidFill>
                <a:latin typeface="Arial"/>
                <a:cs typeface="Arial"/>
              </a:rPr>
              <a:t> </a:t>
            </a:r>
            <a:r>
              <a:rPr sz="2400" dirty="0">
                <a:solidFill>
                  <a:srgbClr val="505050"/>
                </a:solidFill>
                <a:latin typeface="Arial"/>
                <a:cs typeface="Arial"/>
              </a:rPr>
              <a:t>and</a:t>
            </a:r>
            <a:r>
              <a:rPr sz="2400" spc="-65" dirty="0">
                <a:solidFill>
                  <a:srgbClr val="505050"/>
                </a:solidFill>
                <a:latin typeface="Arial"/>
                <a:cs typeface="Arial"/>
              </a:rPr>
              <a:t> </a:t>
            </a:r>
            <a:r>
              <a:rPr sz="2400" dirty="0">
                <a:solidFill>
                  <a:srgbClr val="505050"/>
                </a:solidFill>
                <a:latin typeface="Arial"/>
                <a:cs typeface="Arial"/>
              </a:rPr>
              <a:t>deliberate</a:t>
            </a:r>
            <a:r>
              <a:rPr sz="2400" spc="-35" dirty="0">
                <a:solidFill>
                  <a:srgbClr val="505050"/>
                </a:solidFill>
                <a:latin typeface="Arial"/>
                <a:cs typeface="Arial"/>
              </a:rPr>
              <a:t> </a:t>
            </a:r>
            <a:r>
              <a:rPr sz="2400" dirty="0">
                <a:solidFill>
                  <a:srgbClr val="505050"/>
                </a:solidFill>
                <a:latin typeface="Arial"/>
                <a:cs typeface="Arial"/>
              </a:rPr>
              <a:t>Q&amp;A</a:t>
            </a:r>
            <a:r>
              <a:rPr sz="2400" spc="-165" dirty="0">
                <a:solidFill>
                  <a:srgbClr val="505050"/>
                </a:solidFill>
                <a:latin typeface="Arial"/>
                <a:cs typeface="Arial"/>
              </a:rPr>
              <a:t> </a:t>
            </a:r>
            <a:r>
              <a:rPr sz="2400" dirty="0">
                <a:solidFill>
                  <a:srgbClr val="505050"/>
                </a:solidFill>
                <a:latin typeface="Arial"/>
                <a:cs typeface="Arial"/>
              </a:rPr>
              <a:t>process</a:t>
            </a:r>
            <a:r>
              <a:rPr sz="2400" spc="-65" dirty="0">
                <a:solidFill>
                  <a:srgbClr val="505050"/>
                </a:solidFill>
                <a:latin typeface="Arial"/>
                <a:cs typeface="Arial"/>
              </a:rPr>
              <a:t> </a:t>
            </a:r>
            <a:r>
              <a:rPr sz="2400" dirty="0">
                <a:solidFill>
                  <a:srgbClr val="505050"/>
                </a:solidFill>
                <a:latin typeface="Arial"/>
                <a:cs typeface="Arial"/>
              </a:rPr>
              <a:t>has</a:t>
            </a:r>
            <a:r>
              <a:rPr sz="2400" spc="-60" dirty="0">
                <a:solidFill>
                  <a:srgbClr val="505050"/>
                </a:solidFill>
                <a:latin typeface="Arial"/>
                <a:cs typeface="Arial"/>
              </a:rPr>
              <a:t> </a:t>
            </a:r>
            <a:r>
              <a:rPr sz="2400" dirty="0">
                <a:solidFill>
                  <a:srgbClr val="505050"/>
                </a:solidFill>
                <a:latin typeface="Arial"/>
                <a:cs typeface="Arial"/>
              </a:rPr>
              <a:t>been</a:t>
            </a:r>
            <a:r>
              <a:rPr sz="2400" spc="-55" dirty="0">
                <a:solidFill>
                  <a:srgbClr val="505050"/>
                </a:solidFill>
                <a:latin typeface="Arial"/>
                <a:cs typeface="Arial"/>
              </a:rPr>
              <a:t> </a:t>
            </a:r>
            <a:r>
              <a:rPr sz="2400" dirty="0">
                <a:solidFill>
                  <a:srgbClr val="505050"/>
                </a:solidFill>
                <a:latin typeface="Arial"/>
                <a:cs typeface="Arial"/>
              </a:rPr>
              <a:t>established</a:t>
            </a:r>
            <a:r>
              <a:rPr sz="2400" spc="-35" dirty="0">
                <a:solidFill>
                  <a:srgbClr val="505050"/>
                </a:solidFill>
                <a:latin typeface="Arial"/>
                <a:cs typeface="Arial"/>
              </a:rPr>
              <a:t> </a:t>
            </a:r>
            <a:r>
              <a:rPr sz="2400" spc="-25" dirty="0">
                <a:solidFill>
                  <a:srgbClr val="505050"/>
                </a:solidFill>
                <a:latin typeface="Arial"/>
                <a:cs typeface="Arial"/>
              </a:rPr>
              <a:t>to</a:t>
            </a:r>
            <a:endParaRPr sz="2400" dirty="0">
              <a:latin typeface="Arial"/>
              <a:cs typeface="Arial"/>
            </a:endParaRPr>
          </a:p>
          <a:p>
            <a:pPr marL="756285" lvl="1" indent="-286385">
              <a:lnSpc>
                <a:spcPct val="100000"/>
              </a:lnSpc>
              <a:spcBef>
                <a:spcPts val="525"/>
              </a:spcBef>
              <a:buChar char="–"/>
              <a:tabLst>
                <a:tab pos="756285" algn="l"/>
              </a:tabLst>
            </a:pPr>
            <a:r>
              <a:rPr sz="2200" dirty="0">
                <a:solidFill>
                  <a:srgbClr val="505050"/>
                </a:solidFill>
                <a:latin typeface="Arial"/>
                <a:cs typeface="Arial"/>
              </a:rPr>
              <a:t>Protect</a:t>
            </a:r>
            <a:r>
              <a:rPr sz="2200" spc="-55" dirty="0">
                <a:solidFill>
                  <a:srgbClr val="505050"/>
                </a:solidFill>
                <a:latin typeface="Arial"/>
                <a:cs typeface="Arial"/>
              </a:rPr>
              <a:t> </a:t>
            </a:r>
            <a:r>
              <a:rPr sz="2200" dirty="0">
                <a:solidFill>
                  <a:srgbClr val="505050"/>
                </a:solidFill>
                <a:latin typeface="Arial"/>
                <a:cs typeface="Arial"/>
              </a:rPr>
              <a:t>the</a:t>
            </a:r>
            <a:r>
              <a:rPr sz="2200" spc="-45" dirty="0">
                <a:solidFill>
                  <a:srgbClr val="505050"/>
                </a:solidFill>
                <a:latin typeface="Arial"/>
                <a:cs typeface="Arial"/>
              </a:rPr>
              <a:t> </a:t>
            </a:r>
            <a:r>
              <a:rPr sz="2200" dirty="0">
                <a:solidFill>
                  <a:srgbClr val="505050"/>
                </a:solidFill>
                <a:latin typeface="Arial"/>
                <a:cs typeface="Arial"/>
              </a:rPr>
              <a:t>integrity</a:t>
            </a:r>
            <a:r>
              <a:rPr sz="2200" spc="-60" dirty="0">
                <a:solidFill>
                  <a:srgbClr val="505050"/>
                </a:solidFill>
                <a:latin typeface="Arial"/>
                <a:cs typeface="Arial"/>
              </a:rPr>
              <a:t> </a:t>
            </a:r>
            <a:r>
              <a:rPr sz="2200" dirty="0">
                <a:solidFill>
                  <a:srgbClr val="505050"/>
                </a:solidFill>
                <a:latin typeface="Arial"/>
                <a:cs typeface="Arial"/>
              </a:rPr>
              <a:t>of</a:t>
            </a:r>
            <a:r>
              <a:rPr sz="2200" spc="-55" dirty="0">
                <a:solidFill>
                  <a:srgbClr val="505050"/>
                </a:solidFill>
                <a:latin typeface="Arial"/>
                <a:cs typeface="Arial"/>
              </a:rPr>
              <a:t> </a:t>
            </a:r>
            <a:r>
              <a:rPr sz="2200" dirty="0">
                <a:solidFill>
                  <a:srgbClr val="505050"/>
                </a:solidFill>
                <a:latin typeface="Arial"/>
                <a:cs typeface="Arial"/>
              </a:rPr>
              <a:t>the</a:t>
            </a:r>
            <a:r>
              <a:rPr sz="2200" spc="-45" dirty="0">
                <a:solidFill>
                  <a:srgbClr val="505050"/>
                </a:solidFill>
                <a:latin typeface="Arial"/>
                <a:cs typeface="Arial"/>
              </a:rPr>
              <a:t> </a:t>
            </a:r>
            <a:r>
              <a:rPr sz="2200" dirty="0">
                <a:solidFill>
                  <a:srgbClr val="505050"/>
                </a:solidFill>
                <a:latin typeface="Arial"/>
                <a:cs typeface="Arial"/>
              </a:rPr>
              <a:t>procurement</a:t>
            </a:r>
            <a:r>
              <a:rPr sz="2200" spc="-35" dirty="0">
                <a:solidFill>
                  <a:srgbClr val="505050"/>
                </a:solidFill>
                <a:latin typeface="Arial"/>
                <a:cs typeface="Arial"/>
              </a:rPr>
              <a:t> </a:t>
            </a:r>
            <a:r>
              <a:rPr sz="2200" spc="-10" dirty="0">
                <a:solidFill>
                  <a:srgbClr val="505050"/>
                </a:solidFill>
                <a:latin typeface="Arial"/>
                <a:cs typeface="Arial"/>
              </a:rPr>
              <a:t>process</a:t>
            </a:r>
            <a:endParaRPr sz="2200" dirty="0">
              <a:latin typeface="Arial"/>
              <a:cs typeface="Arial"/>
            </a:endParaRPr>
          </a:p>
          <a:p>
            <a:pPr marL="756285" lvl="1" indent="-286385">
              <a:lnSpc>
                <a:spcPct val="100000"/>
              </a:lnSpc>
              <a:spcBef>
                <a:spcPts val="525"/>
              </a:spcBef>
              <a:buChar char="–"/>
              <a:tabLst>
                <a:tab pos="756285" algn="l"/>
              </a:tabLst>
            </a:pPr>
            <a:r>
              <a:rPr sz="2200" dirty="0">
                <a:solidFill>
                  <a:srgbClr val="505050"/>
                </a:solidFill>
                <a:latin typeface="Arial"/>
                <a:cs typeface="Arial"/>
              </a:rPr>
              <a:t>Ensure</a:t>
            </a:r>
            <a:r>
              <a:rPr sz="2200" spc="-55" dirty="0">
                <a:solidFill>
                  <a:srgbClr val="505050"/>
                </a:solidFill>
                <a:latin typeface="Arial"/>
                <a:cs typeface="Arial"/>
              </a:rPr>
              <a:t> </a:t>
            </a:r>
            <a:r>
              <a:rPr sz="2200" dirty="0">
                <a:solidFill>
                  <a:srgbClr val="505050"/>
                </a:solidFill>
                <a:latin typeface="Arial"/>
                <a:cs typeface="Arial"/>
              </a:rPr>
              <a:t>the</a:t>
            </a:r>
            <a:r>
              <a:rPr sz="2200" spc="-40" dirty="0">
                <a:solidFill>
                  <a:srgbClr val="505050"/>
                </a:solidFill>
                <a:latin typeface="Arial"/>
                <a:cs typeface="Arial"/>
              </a:rPr>
              <a:t> </a:t>
            </a:r>
            <a:r>
              <a:rPr sz="2200" dirty="0">
                <a:solidFill>
                  <a:srgbClr val="505050"/>
                </a:solidFill>
                <a:latin typeface="Arial"/>
                <a:cs typeface="Arial"/>
              </a:rPr>
              <a:t>consistent</a:t>
            </a:r>
            <a:r>
              <a:rPr sz="2200" spc="-60" dirty="0">
                <a:solidFill>
                  <a:srgbClr val="505050"/>
                </a:solidFill>
                <a:latin typeface="Arial"/>
                <a:cs typeface="Arial"/>
              </a:rPr>
              <a:t> </a:t>
            </a:r>
            <a:r>
              <a:rPr sz="2200" dirty="0">
                <a:solidFill>
                  <a:srgbClr val="505050"/>
                </a:solidFill>
                <a:latin typeface="Arial"/>
                <a:cs typeface="Arial"/>
              </a:rPr>
              <a:t>transfer</a:t>
            </a:r>
            <a:r>
              <a:rPr sz="2200" spc="-40" dirty="0">
                <a:solidFill>
                  <a:srgbClr val="505050"/>
                </a:solidFill>
                <a:latin typeface="Arial"/>
                <a:cs typeface="Arial"/>
              </a:rPr>
              <a:t> </a:t>
            </a:r>
            <a:r>
              <a:rPr sz="2200" dirty="0">
                <a:solidFill>
                  <a:srgbClr val="505050"/>
                </a:solidFill>
                <a:latin typeface="Arial"/>
                <a:cs typeface="Arial"/>
              </a:rPr>
              <a:t>of</a:t>
            </a:r>
            <a:r>
              <a:rPr sz="2200" spc="-50" dirty="0">
                <a:solidFill>
                  <a:srgbClr val="505050"/>
                </a:solidFill>
                <a:latin typeface="Arial"/>
                <a:cs typeface="Arial"/>
              </a:rPr>
              <a:t> </a:t>
            </a:r>
            <a:r>
              <a:rPr sz="2200" spc="-10" dirty="0">
                <a:solidFill>
                  <a:srgbClr val="505050"/>
                </a:solidFill>
                <a:latin typeface="Arial"/>
                <a:cs typeface="Arial"/>
              </a:rPr>
              <a:t>information</a:t>
            </a:r>
            <a:endParaRPr sz="2200" dirty="0">
              <a:latin typeface="Arial"/>
              <a:cs typeface="Arial"/>
            </a:endParaRPr>
          </a:p>
          <a:p>
            <a:pPr marL="354965" indent="-342265">
              <a:lnSpc>
                <a:spcPct val="100000"/>
              </a:lnSpc>
              <a:spcBef>
                <a:spcPts val="585"/>
              </a:spcBef>
              <a:buChar char="•"/>
              <a:tabLst>
                <a:tab pos="354965" algn="l"/>
              </a:tabLst>
            </a:pPr>
            <a:r>
              <a:rPr sz="2400" dirty="0">
                <a:solidFill>
                  <a:srgbClr val="505050"/>
                </a:solidFill>
                <a:latin typeface="Arial"/>
                <a:cs typeface="Arial"/>
              </a:rPr>
              <a:t>Questions</a:t>
            </a:r>
            <a:r>
              <a:rPr sz="2400" spc="-65" dirty="0">
                <a:solidFill>
                  <a:srgbClr val="505050"/>
                </a:solidFill>
                <a:latin typeface="Arial"/>
                <a:cs typeface="Arial"/>
              </a:rPr>
              <a:t> </a:t>
            </a:r>
            <a:r>
              <a:rPr sz="2400" dirty="0">
                <a:solidFill>
                  <a:srgbClr val="505050"/>
                </a:solidFill>
                <a:latin typeface="Arial"/>
                <a:cs typeface="Arial"/>
              </a:rPr>
              <a:t>may</a:t>
            </a:r>
            <a:r>
              <a:rPr sz="2400" spc="-65" dirty="0">
                <a:solidFill>
                  <a:srgbClr val="505050"/>
                </a:solidFill>
                <a:latin typeface="Arial"/>
                <a:cs typeface="Arial"/>
              </a:rPr>
              <a:t> </a:t>
            </a:r>
            <a:r>
              <a:rPr sz="2400" dirty="0">
                <a:solidFill>
                  <a:srgbClr val="505050"/>
                </a:solidFill>
                <a:latin typeface="Arial"/>
                <a:cs typeface="Arial"/>
              </a:rPr>
              <a:t>be</a:t>
            </a:r>
            <a:r>
              <a:rPr sz="2400" spc="-65" dirty="0">
                <a:solidFill>
                  <a:srgbClr val="505050"/>
                </a:solidFill>
                <a:latin typeface="Arial"/>
                <a:cs typeface="Arial"/>
              </a:rPr>
              <a:t> </a:t>
            </a:r>
            <a:r>
              <a:rPr sz="2400" dirty="0">
                <a:solidFill>
                  <a:srgbClr val="505050"/>
                </a:solidFill>
                <a:latin typeface="Arial"/>
                <a:cs typeface="Arial"/>
              </a:rPr>
              <a:t>summarized</a:t>
            </a:r>
            <a:r>
              <a:rPr sz="2400" spc="-60" dirty="0">
                <a:solidFill>
                  <a:srgbClr val="505050"/>
                </a:solidFill>
                <a:latin typeface="Arial"/>
                <a:cs typeface="Arial"/>
              </a:rPr>
              <a:t> </a:t>
            </a:r>
            <a:r>
              <a:rPr sz="2400" dirty="0">
                <a:solidFill>
                  <a:srgbClr val="505050"/>
                </a:solidFill>
                <a:latin typeface="Arial"/>
                <a:cs typeface="Arial"/>
              </a:rPr>
              <a:t>or</a:t>
            </a:r>
            <a:r>
              <a:rPr sz="2400" spc="-70" dirty="0">
                <a:solidFill>
                  <a:srgbClr val="505050"/>
                </a:solidFill>
                <a:latin typeface="Arial"/>
                <a:cs typeface="Arial"/>
              </a:rPr>
              <a:t> </a:t>
            </a:r>
            <a:r>
              <a:rPr sz="2400" spc="-10" dirty="0">
                <a:solidFill>
                  <a:srgbClr val="505050"/>
                </a:solidFill>
                <a:latin typeface="Arial"/>
                <a:cs typeface="Arial"/>
              </a:rPr>
              <a:t>synopsized</a:t>
            </a:r>
            <a:endParaRPr sz="2400" dirty="0">
              <a:latin typeface="Arial"/>
              <a:cs typeface="Arial"/>
            </a:endParaRPr>
          </a:p>
          <a:p>
            <a:pPr marL="354965" indent="-342265">
              <a:lnSpc>
                <a:spcPct val="100000"/>
              </a:lnSpc>
              <a:spcBef>
                <a:spcPts val="575"/>
              </a:spcBef>
              <a:buChar char="•"/>
              <a:tabLst>
                <a:tab pos="354965" algn="l"/>
              </a:tabLst>
            </a:pPr>
            <a:r>
              <a:rPr sz="2400" dirty="0">
                <a:solidFill>
                  <a:srgbClr val="505050"/>
                </a:solidFill>
                <a:latin typeface="Arial"/>
                <a:cs typeface="Arial"/>
              </a:rPr>
              <a:t>Duplicative</a:t>
            </a:r>
            <a:r>
              <a:rPr sz="2400" spc="-45" dirty="0">
                <a:solidFill>
                  <a:srgbClr val="505050"/>
                </a:solidFill>
                <a:latin typeface="Arial"/>
                <a:cs typeface="Arial"/>
              </a:rPr>
              <a:t> </a:t>
            </a:r>
            <a:r>
              <a:rPr sz="2400" dirty="0">
                <a:solidFill>
                  <a:srgbClr val="505050"/>
                </a:solidFill>
                <a:latin typeface="Arial"/>
                <a:cs typeface="Arial"/>
              </a:rPr>
              <a:t>questions</a:t>
            </a:r>
            <a:r>
              <a:rPr sz="2400" spc="-55" dirty="0">
                <a:solidFill>
                  <a:srgbClr val="505050"/>
                </a:solidFill>
                <a:latin typeface="Arial"/>
                <a:cs typeface="Arial"/>
              </a:rPr>
              <a:t> </a:t>
            </a:r>
            <a:r>
              <a:rPr sz="2400" dirty="0">
                <a:solidFill>
                  <a:srgbClr val="505050"/>
                </a:solidFill>
                <a:latin typeface="Arial"/>
                <a:cs typeface="Arial"/>
              </a:rPr>
              <a:t>will</a:t>
            </a:r>
            <a:r>
              <a:rPr sz="2400" spc="-55" dirty="0">
                <a:solidFill>
                  <a:srgbClr val="505050"/>
                </a:solidFill>
                <a:latin typeface="Arial"/>
                <a:cs typeface="Arial"/>
              </a:rPr>
              <a:t> </a:t>
            </a:r>
            <a:r>
              <a:rPr sz="2400" dirty="0">
                <a:solidFill>
                  <a:srgbClr val="505050"/>
                </a:solidFill>
                <a:latin typeface="Arial"/>
                <a:cs typeface="Arial"/>
              </a:rPr>
              <a:t>not</a:t>
            </a:r>
            <a:r>
              <a:rPr sz="2400" spc="-65" dirty="0">
                <a:solidFill>
                  <a:srgbClr val="505050"/>
                </a:solidFill>
                <a:latin typeface="Arial"/>
                <a:cs typeface="Arial"/>
              </a:rPr>
              <a:t> </a:t>
            </a:r>
            <a:r>
              <a:rPr sz="2400" dirty="0">
                <a:solidFill>
                  <a:srgbClr val="505050"/>
                </a:solidFill>
                <a:latin typeface="Arial"/>
                <a:cs typeface="Arial"/>
              </a:rPr>
              <a:t>be</a:t>
            </a:r>
            <a:r>
              <a:rPr sz="2400" spc="-75" dirty="0">
                <a:solidFill>
                  <a:srgbClr val="505050"/>
                </a:solidFill>
                <a:latin typeface="Arial"/>
                <a:cs typeface="Arial"/>
              </a:rPr>
              <a:t> </a:t>
            </a:r>
            <a:r>
              <a:rPr sz="2400" spc="-10" dirty="0">
                <a:solidFill>
                  <a:srgbClr val="505050"/>
                </a:solidFill>
                <a:latin typeface="Arial"/>
                <a:cs typeface="Arial"/>
              </a:rPr>
              <a:t>repeated</a:t>
            </a:r>
            <a:endParaRPr sz="2400" dirty="0">
              <a:latin typeface="Arial"/>
              <a:cs typeface="Arial"/>
            </a:endParaRPr>
          </a:p>
          <a:p>
            <a:pPr marL="355600" marR="3535045" indent="-342900">
              <a:lnSpc>
                <a:spcPct val="100000"/>
              </a:lnSpc>
              <a:spcBef>
                <a:spcPts val="575"/>
              </a:spcBef>
              <a:buChar char="•"/>
              <a:tabLst>
                <a:tab pos="355600" algn="l"/>
              </a:tabLst>
            </a:pPr>
            <a:r>
              <a:rPr sz="2400" dirty="0">
                <a:solidFill>
                  <a:srgbClr val="505050"/>
                </a:solidFill>
                <a:latin typeface="Arial"/>
                <a:cs typeface="Arial"/>
              </a:rPr>
              <a:t>Questions</a:t>
            </a:r>
            <a:r>
              <a:rPr sz="2400" spc="-70" dirty="0">
                <a:solidFill>
                  <a:srgbClr val="505050"/>
                </a:solidFill>
                <a:latin typeface="Arial"/>
                <a:cs typeface="Arial"/>
              </a:rPr>
              <a:t> </a:t>
            </a:r>
            <a:r>
              <a:rPr sz="2400" dirty="0">
                <a:solidFill>
                  <a:srgbClr val="505050"/>
                </a:solidFill>
                <a:latin typeface="Arial"/>
                <a:cs typeface="Arial"/>
              </a:rPr>
              <a:t>must</a:t>
            </a:r>
            <a:r>
              <a:rPr sz="2400" spc="-70" dirty="0">
                <a:solidFill>
                  <a:srgbClr val="505050"/>
                </a:solidFill>
                <a:latin typeface="Arial"/>
                <a:cs typeface="Arial"/>
              </a:rPr>
              <a:t> </a:t>
            </a:r>
            <a:r>
              <a:rPr sz="2400" dirty="0">
                <a:solidFill>
                  <a:srgbClr val="505050"/>
                </a:solidFill>
                <a:latin typeface="Arial"/>
                <a:cs typeface="Arial"/>
              </a:rPr>
              <a:t>be</a:t>
            </a:r>
            <a:r>
              <a:rPr sz="2400" spc="-70" dirty="0">
                <a:solidFill>
                  <a:srgbClr val="505050"/>
                </a:solidFill>
                <a:latin typeface="Arial"/>
                <a:cs typeface="Arial"/>
              </a:rPr>
              <a:t> </a:t>
            </a:r>
            <a:r>
              <a:rPr sz="2400" dirty="0">
                <a:solidFill>
                  <a:srgbClr val="505050"/>
                </a:solidFill>
                <a:latin typeface="Arial"/>
                <a:cs typeface="Arial"/>
              </a:rPr>
              <a:t>submitted</a:t>
            </a:r>
            <a:r>
              <a:rPr sz="2400" spc="-70" dirty="0">
                <a:solidFill>
                  <a:srgbClr val="505050"/>
                </a:solidFill>
                <a:latin typeface="Arial"/>
                <a:cs typeface="Arial"/>
              </a:rPr>
              <a:t> </a:t>
            </a:r>
            <a:r>
              <a:rPr sz="2400" spc="-25" dirty="0">
                <a:solidFill>
                  <a:srgbClr val="505050"/>
                </a:solidFill>
                <a:latin typeface="Arial"/>
                <a:cs typeface="Arial"/>
              </a:rPr>
              <a:t>to</a:t>
            </a:r>
            <a:endParaRPr lang="en-US" sz="2400" spc="-25" dirty="0">
              <a:solidFill>
                <a:srgbClr val="505050"/>
              </a:solidFill>
              <a:latin typeface="Arial"/>
              <a:cs typeface="Arial"/>
            </a:endParaRPr>
          </a:p>
          <a:p>
            <a:pPr marL="469900" marR="3535045" lvl="1">
              <a:spcBef>
                <a:spcPts val="575"/>
              </a:spcBef>
              <a:tabLst>
                <a:tab pos="355600" algn="l"/>
              </a:tabLst>
            </a:pPr>
            <a:r>
              <a:rPr lang="en-US" sz="2000" spc="-25" dirty="0">
                <a:solidFill>
                  <a:srgbClr val="505050"/>
                </a:solidFill>
                <a:latin typeface="Arial"/>
                <a:cs typeface="Arial"/>
                <a:hlinkClick r:id="rId3"/>
              </a:rPr>
              <a:t>TJNAFcompetition@science.doe.gov</a:t>
            </a:r>
            <a:endParaRPr sz="2000" dirty="0">
              <a:highlight>
                <a:srgbClr val="FFFF00"/>
              </a:highlight>
              <a:latin typeface="Arial"/>
              <a:cs typeface="Arial"/>
            </a:endParaRPr>
          </a:p>
          <a:p>
            <a:pPr marL="355600" marR="175895" indent="-342900">
              <a:lnSpc>
                <a:spcPct val="100000"/>
              </a:lnSpc>
              <a:spcBef>
                <a:spcPts val="575"/>
              </a:spcBef>
              <a:buChar char="•"/>
              <a:tabLst>
                <a:tab pos="355600" algn="l"/>
              </a:tabLst>
            </a:pPr>
            <a:r>
              <a:rPr sz="2400" dirty="0">
                <a:solidFill>
                  <a:srgbClr val="505050"/>
                </a:solidFill>
                <a:latin typeface="Arial"/>
                <a:cs typeface="Arial"/>
              </a:rPr>
              <a:t>All</a:t>
            </a:r>
            <a:r>
              <a:rPr sz="2400" spc="-45" dirty="0">
                <a:solidFill>
                  <a:srgbClr val="505050"/>
                </a:solidFill>
                <a:latin typeface="Arial"/>
                <a:cs typeface="Arial"/>
              </a:rPr>
              <a:t> </a:t>
            </a:r>
            <a:r>
              <a:rPr sz="2400" dirty="0">
                <a:solidFill>
                  <a:srgbClr val="505050"/>
                </a:solidFill>
                <a:latin typeface="Arial"/>
                <a:cs typeface="Arial"/>
              </a:rPr>
              <a:t>responses</a:t>
            </a:r>
            <a:r>
              <a:rPr sz="2400" spc="-45" dirty="0">
                <a:solidFill>
                  <a:srgbClr val="505050"/>
                </a:solidFill>
                <a:latin typeface="Arial"/>
                <a:cs typeface="Arial"/>
              </a:rPr>
              <a:t> </a:t>
            </a:r>
            <a:r>
              <a:rPr sz="2400" dirty="0">
                <a:solidFill>
                  <a:srgbClr val="505050"/>
                </a:solidFill>
                <a:latin typeface="Arial"/>
                <a:cs typeface="Arial"/>
              </a:rPr>
              <a:t>will</a:t>
            </a:r>
            <a:r>
              <a:rPr sz="2400" spc="-20" dirty="0">
                <a:solidFill>
                  <a:srgbClr val="505050"/>
                </a:solidFill>
                <a:latin typeface="Arial"/>
                <a:cs typeface="Arial"/>
              </a:rPr>
              <a:t> </a:t>
            </a:r>
            <a:r>
              <a:rPr sz="2400" dirty="0">
                <a:solidFill>
                  <a:srgbClr val="505050"/>
                </a:solidFill>
                <a:latin typeface="Arial"/>
                <a:cs typeface="Arial"/>
              </a:rPr>
              <a:t>be</a:t>
            </a:r>
            <a:r>
              <a:rPr sz="2400" spc="-55" dirty="0">
                <a:solidFill>
                  <a:srgbClr val="505050"/>
                </a:solidFill>
                <a:latin typeface="Arial"/>
                <a:cs typeface="Arial"/>
              </a:rPr>
              <a:t> </a:t>
            </a:r>
            <a:r>
              <a:rPr sz="2400" dirty="0">
                <a:solidFill>
                  <a:srgbClr val="505050"/>
                </a:solidFill>
                <a:latin typeface="Arial"/>
                <a:cs typeface="Arial"/>
              </a:rPr>
              <a:t>prepared</a:t>
            </a:r>
            <a:r>
              <a:rPr sz="2400" spc="-45" dirty="0">
                <a:solidFill>
                  <a:srgbClr val="505050"/>
                </a:solidFill>
                <a:latin typeface="Arial"/>
                <a:cs typeface="Arial"/>
              </a:rPr>
              <a:t> </a:t>
            </a:r>
            <a:r>
              <a:rPr sz="2400" dirty="0">
                <a:solidFill>
                  <a:srgbClr val="505050"/>
                </a:solidFill>
                <a:latin typeface="Arial"/>
                <a:cs typeface="Arial"/>
              </a:rPr>
              <a:t>by</a:t>
            </a:r>
            <a:r>
              <a:rPr sz="2400" spc="-50" dirty="0">
                <a:solidFill>
                  <a:srgbClr val="505050"/>
                </a:solidFill>
                <a:latin typeface="Arial"/>
                <a:cs typeface="Arial"/>
              </a:rPr>
              <a:t> </a:t>
            </a:r>
            <a:r>
              <a:rPr sz="2400" dirty="0">
                <a:solidFill>
                  <a:srgbClr val="505050"/>
                </a:solidFill>
                <a:latin typeface="Arial"/>
                <a:cs typeface="Arial"/>
              </a:rPr>
              <a:t>the</a:t>
            </a:r>
            <a:r>
              <a:rPr sz="2400" spc="-60" dirty="0">
                <a:solidFill>
                  <a:srgbClr val="505050"/>
                </a:solidFill>
                <a:latin typeface="Arial"/>
                <a:cs typeface="Arial"/>
              </a:rPr>
              <a:t> </a:t>
            </a:r>
            <a:r>
              <a:rPr sz="2400" dirty="0">
                <a:solidFill>
                  <a:srgbClr val="505050"/>
                </a:solidFill>
                <a:latin typeface="Arial"/>
                <a:cs typeface="Arial"/>
              </a:rPr>
              <a:t>SEB</a:t>
            </a:r>
            <a:r>
              <a:rPr sz="2400" spc="-55" dirty="0">
                <a:solidFill>
                  <a:srgbClr val="505050"/>
                </a:solidFill>
                <a:latin typeface="Arial"/>
                <a:cs typeface="Arial"/>
              </a:rPr>
              <a:t> </a:t>
            </a:r>
            <a:r>
              <a:rPr sz="2400" dirty="0">
                <a:solidFill>
                  <a:srgbClr val="505050"/>
                </a:solidFill>
                <a:latin typeface="Arial"/>
                <a:cs typeface="Arial"/>
              </a:rPr>
              <a:t>and</a:t>
            </a:r>
            <a:r>
              <a:rPr sz="2400" spc="-45" dirty="0">
                <a:solidFill>
                  <a:srgbClr val="505050"/>
                </a:solidFill>
                <a:latin typeface="Arial"/>
                <a:cs typeface="Arial"/>
              </a:rPr>
              <a:t> </a:t>
            </a:r>
            <a:r>
              <a:rPr sz="2400" dirty="0">
                <a:solidFill>
                  <a:srgbClr val="505050"/>
                </a:solidFill>
                <a:latin typeface="Arial"/>
                <a:cs typeface="Arial"/>
              </a:rPr>
              <a:t>posted</a:t>
            </a:r>
            <a:r>
              <a:rPr sz="2400" spc="-55" dirty="0">
                <a:solidFill>
                  <a:srgbClr val="505050"/>
                </a:solidFill>
                <a:latin typeface="Arial"/>
                <a:cs typeface="Arial"/>
              </a:rPr>
              <a:t> </a:t>
            </a:r>
            <a:r>
              <a:rPr sz="2400" dirty="0">
                <a:solidFill>
                  <a:srgbClr val="505050"/>
                </a:solidFill>
                <a:latin typeface="Arial"/>
                <a:cs typeface="Arial"/>
              </a:rPr>
              <a:t>on</a:t>
            </a:r>
            <a:r>
              <a:rPr sz="2400" spc="-55" dirty="0">
                <a:solidFill>
                  <a:srgbClr val="505050"/>
                </a:solidFill>
                <a:latin typeface="Arial"/>
                <a:cs typeface="Arial"/>
              </a:rPr>
              <a:t> </a:t>
            </a:r>
            <a:r>
              <a:rPr sz="2400" spc="-25" dirty="0">
                <a:solidFill>
                  <a:srgbClr val="505050"/>
                </a:solidFill>
                <a:latin typeface="Arial"/>
                <a:cs typeface="Arial"/>
              </a:rPr>
              <a:t>the </a:t>
            </a:r>
            <a:r>
              <a:rPr sz="2400" dirty="0">
                <a:solidFill>
                  <a:srgbClr val="505050"/>
                </a:solidFill>
                <a:latin typeface="Arial"/>
                <a:cs typeface="Arial"/>
              </a:rPr>
              <a:t>competition</a:t>
            </a:r>
            <a:r>
              <a:rPr sz="2400" spc="-125" dirty="0">
                <a:solidFill>
                  <a:srgbClr val="505050"/>
                </a:solidFill>
                <a:latin typeface="Arial"/>
                <a:cs typeface="Arial"/>
              </a:rPr>
              <a:t> </a:t>
            </a:r>
            <a:r>
              <a:rPr sz="2400" spc="-10" dirty="0">
                <a:solidFill>
                  <a:srgbClr val="505050"/>
                </a:solidFill>
                <a:latin typeface="Arial"/>
                <a:cs typeface="Arial"/>
              </a:rPr>
              <a:t>website</a:t>
            </a:r>
            <a:endParaRPr sz="2400" dirty="0">
              <a:latin typeface="Arial"/>
              <a:cs typeface="Arial"/>
            </a:endParaRPr>
          </a:p>
        </p:txBody>
      </p:sp>
    </p:spTree>
    <p:extLst>
      <p:ext uri="{BB962C8B-B14F-4D97-AF65-F5344CB8AC3E}">
        <p14:creationId xmlns:p14="http://schemas.microsoft.com/office/powerpoint/2010/main" val="1585786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CAB94-4114-E0E5-FD1C-2E9C27F23377}"/>
              </a:ext>
            </a:extLst>
          </p:cNvPr>
          <p:cNvSpPr>
            <a:spLocks noGrp="1"/>
          </p:cNvSpPr>
          <p:nvPr>
            <p:ph type="title"/>
          </p:nvPr>
        </p:nvSpPr>
        <p:spPr/>
        <p:txBody>
          <a:bodyPr/>
          <a:lstStyle/>
          <a:p>
            <a:r>
              <a:rPr lang="en-US"/>
              <a:t>RFP Highlights</a:t>
            </a:r>
          </a:p>
        </p:txBody>
      </p:sp>
      <p:sp>
        <p:nvSpPr>
          <p:cNvPr id="3" name="Slide Number Placeholder 2">
            <a:extLst>
              <a:ext uri="{FF2B5EF4-FFF2-40B4-BE49-F238E27FC236}">
                <a16:creationId xmlns:a16="http://schemas.microsoft.com/office/drawing/2014/main" id="{E6BCF3D7-5E4B-5C0D-9EFA-64EA01180B29}"/>
              </a:ext>
            </a:extLst>
          </p:cNvPr>
          <p:cNvSpPr>
            <a:spLocks noGrp="1"/>
          </p:cNvSpPr>
          <p:nvPr>
            <p:ph type="sldNum" sz="quarter" idx="4"/>
          </p:nvPr>
        </p:nvSpPr>
        <p:spPr/>
        <p:txBody>
          <a:bodyPr/>
          <a:lstStyle/>
          <a:p>
            <a:fld id="{835B6AD7-18B8-4C9C-AA70-ABD830A869AC}" type="slidenum">
              <a:rPr lang="en-US" smtClean="0"/>
              <a:pPr/>
              <a:t>45</a:t>
            </a:fld>
            <a:endParaRPr lang="en-US"/>
          </a:p>
        </p:txBody>
      </p:sp>
      <p:sp>
        <p:nvSpPr>
          <p:cNvPr id="5" name="object 3">
            <a:extLst>
              <a:ext uri="{FF2B5EF4-FFF2-40B4-BE49-F238E27FC236}">
                <a16:creationId xmlns:a16="http://schemas.microsoft.com/office/drawing/2014/main" id="{BA2E7CC8-628C-7B3F-0ABC-96DD0C04446E}"/>
              </a:ext>
            </a:extLst>
          </p:cNvPr>
          <p:cNvSpPr txBox="1"/>
          <p:nvPr/>
        </p:nvSpPr>
        <p:spPr>
          <a:xfrm>
            <a:off x="408791" y="1108206"/>
            <a:ext cx="11317043" cy="4784002"/>
          </a:xfrm>
          <a:prstGeom prst="rect">
            <a:avLst/>
          </a:prstGeom>
        </p:spPr>
        <p:txBody>
          <a:bodyPr vert="horz" wrap="square" lIns="0" tIns="13335" rIns="0" bIns="0" rtlCol="0">
            <a:spAutoFit/>
          </a:bodyPr>
          <a:lstStyle/>
          <a:p>
            <a:pPr marL="355600" marR="5080" indent="-342900">
              <a:lnSpc>
                <a:spcPct val="100000"/>
              </a:lnSpc>
              <a:spcBef>
                <a:spcPts val="105"/>
              </a:spcBef>
              <a:buClr>
                <a:srgbClr val="505050"/>
              </a:buClr>
              <a:buFont typeface="Arial"/>
              <a:buChar char="•"/>
              <a:tabLst>
                <a:tab pos="355600" algn="l"/>
              </a:tabLst>
            </a:pPr>
            <a:r>
              <a:rPr sz="2000" dirty="0">
                <a:solidFill>
                  <a:srgbClr val="505050"/>
                </a:solidFill>
                <a:cs typeface="Arial"/>
              </a:rPr>
              <a:t>Contract</a:t>
            </a:r>
            <a:r>
              <a:rPr sz="2000" spc="-55" dirty="0">
                <a:solidFill>
                  <a:srgbClr val="505050"/>
                </a:solidFill>
                <a:cs typeface="Arial"/>
              </a:rPr>
              <a:t> </a:t>
            </a:r>
            <a:r>
              <a:rPr sz="2000" dirty="0">
                <a:solidFill>
                  <a:srgbClr val="505050"/>
                </a:solidFill>
                <a:cs typeface="Arial"/>
              </a:rPr>
              <a:t>type</a:t>
            </a:r>
            <a:r>
              <a:rPr sz="2000" spc="-30" dirty="0">
                <a:solidFill>
                  <a:srgbClr val="505050"/>
                </a:solidFill>
                <a:cs typeface="Arial"/>
              </a:rPr>
              <a:t> </a:t>
            </a:r>
            <a:r>
              <a:rPr sz="2000" dirty="0">
                <a:solidFill>
                  <a:srgbClr val="505050"/>
                </a:solidFill>
                <a:cs typeface="Arial"/>
              </a:rPr>
              <a:t>–</a:t>
            </a:r>
            <a:r>
              <a:rPr sz="2000" spc="-10" dirty="0">
                <a:solidFill>
                  <a:srgbClr val="505050"/>
                </a:solidFill>
                <a:cs typeface="Arial"/>
              </a:rPr>
              <a:t> performance-</a:t>
            </a:r>
            <a:r>
              <a:rPr sz="2000" dirty="0">
                <a:solidFill>
                  <a:srgbClr val="505050"/>
                </a:solidFill>
                <a:cs typeface="Arial"/>
              </a:rPr>
              <a:t>based;</a:t>
            </a:r>
            <a:r>
              <a:rPr sz="2000" spc="-70" dirty="0">
                <a:solidFill>
                  <a:srgbClr val="505050"/>
                </a:solidFill>
                <a:cs typeface="Arial"/>
              </a:rPr>
              <a:t> </a:t>
            </a:r>
            <a:r>
              <a:rPr sz="2000" dirty="0">
                <a:solidFill>
                  <a:srgbClr val="505050"/>
                </a:solidFill>
                <a:cs typeface="Arial"/>
              </a:rPr>
              <a:t>cost-reimbursement</a:t>
            </a:r>
            <a:r>
              <a:rPr sz="2000" spc="-55" dirty="0">
                <a:solidFill>
                  <a:srgbClr val="505050"/>
                </a:solidFill>
                <a:cs typeface="Arial"/>
              </a:rPr>
              <a:t> </a:t>
            </a:r>
            <a:r>
              <a:rPr sz="2000" dirty="0">
                <a:solidFill>
                  <a:srgbClr val="505050"/>
                </a:solidFill>
                <a:cs typeface="Arial"/>
              </a:rPr>
              <a:t>w/</a:t>
            </a:r>
            <a:r>
              <a:rPr lang="en-US" sz="2000" spc="-15" dirty="0">
                <a:solidFill>
                  <a:srgbClr val="505050"/>
                </a:solidFill>
                <a:cs typeface="Arial"/>
              </a:rPr>
              <a:t>performance fee and </a:t>
            </a:r>
            <a:r>
              <a:rPr sz="2000" dirty="0">
                <a:solidFill>
                  <a:srgbClr val="505050"/>
                </a:solidFill>
                <a:cs typeface="Arial"/>
              </a:rPr>
              <a:t>award</a:t>
            </a:r>
            <a:r>
              <a:rPr sz="2000" spc="-40" dirty="0">
                <a:solidFill>
                  <a:srgbClr val="505050"/>
                </a:solidFill>
                <a:cs typeface="Arial"/>
              </a:rPr>
              <a:t> </a:t>
            </a:r>
            <a:r>
              <a:rPr sz="2000" spc="-20" dirty="0">
                <a:solidFill>
                  <a:srgbClr val="505050"/>
                </a:solidFill>
                <a:cs typeface="Arial"/>
              </a:rPr>
              <a:t>term </a:t>
            </a:r>
            <a:r>
              <a:rPr sz="2000" spc="-10" dirty="0">
                <a:solidFill>
                  <a:srgbClr val="505050"/>
                </a:solidFill>
                <a:cs typeface="Arial"/>
              </a:rPr>
              <a:t>incentive</a:t>
            </a:r>
            <a:endParaRPr sz="2000" dirty="0">
              <a:cs typeface="Arial"/>
            </a:endParaRPr>
          </a:p>
          <a:p>
            <a:pPr marL="756285" lvl="1" indent="-286385">
              <a:lnSpc>
                <a:spcPct val="100000"/>
              </a:lnSpc>
              <a:spcBef>
                <a:spcPts val="475"/>
              </a:spcBef>
              <a:buChar char="–"/>
              <a:tabLst>
                <a:tab pos="756285" algn="l"/>
              </a:tabLst>
            </a:pPr>
            <a:r>
              <a:rPr sz="2000" dirty="0">
                <a:solidFill>
                  <a:srgbClr val="505050"/>
                </a:solidFill>
                <a:cs typeface="Arial"/>
              </a:rPr>
              <a:t>5</a:t>
            </a:r>
            <a:r>
              <a:rPr lang="en-US" sz="2000" spc="-10" dirty="0">
                <a:solidFill>
                  <a:srgbClr val="505050"/>
                </a:solidFill>
                <a:cs typeface="Arial"/>
              </a:rPr>
              <a:t>-</a:t>
            </a:r>
            <a:r>
              <a:rPr sz="2000" dirty="0">
                <a:solidFill>
                  <a:srgbClr val="505050"/>
                </a:solidFill>
                <a:cs typeface="Arial"/>
              </a:rPr>
              <a:t>year</a:t>
            </a:r>
            <a:r>
              <a:rPr sz="2000" spc="-25" dirty="0">
                <a:solidFill>
                  <a:srgbClr val="505050"/>
                </a:solidFill>
                <a:cs typeface="Arial"/>
              </a:rPr>
              <a:t> </a:t>
            </a:r>
            <a:r>
              <a:rPr sz="2000" dirty="0">
                <a:solidFill>
                  <a:srgbClr val="505050"/>
                </a:solidFill>
                <a:cs typeface="Arial"/>
              </a:rPr>
              <a:t>base</a:t>
            </a:r>
            <a:r>
              <a:rPr sz="2000" spc="-15" dirty="0">
                <a:solidFill>
                  <a:srgbClr val="505050"/>
                </a:solidFill>
                <a:cs typeface="Arial"/>
              </a:rPr>
              <a:t> </a:t>
            </a:r>
            <a:r>
              <a:rPr sz="2000" spc="-10" dirty="0">
                <a:solidFill>
                  <a:srgbClr val="505050"/>
                </a:solidFill>
                <a:cs typeface="Arial"/>
              </a:rPr>
              <a:t>period</a:t>
            </a:r>
            <a:endParaRPr sz="2000" dirty="0">
              <a:cs typeface="Arial"/>
            </a:endParaRPr>
          </a:p>
          <a:p>
            <a:pPr marL="756285" lvl="1" indent="-286385">
              <a:lnSpc>
                <a:spcPct val="100000"/>
              </a:lnSpc>
              <a:spcBef>
                <a:spcPts val="484"/>
              </a:spcBef>
              <a:buChar char="–"/>
              <a:tabLst>
                <a:tab pos="756285" algn="l"/>
              </a:tabLst>
            </a:pPr>
            <a:r>
              <a:rPr sz="2000" dirty="0">
                <a:solidFill>
                  <a:srgbClr val="505050"/>
                </a:solidFill>
                <a:cs typeface="Arial"/>
              </a:rPr>
              <a:t>Potential</a:t>
            </a:r>
            <a:r>
              <a:rPr sz="2000" spc="-20" dirty="0">
                <a:solidFill>
                  <a:srgbClr val="505050"/>
                </a:solidFill>
                <a:cs typeface="Arial"/>
              </a:rPr>
              <a:t> </a:t>
            </a:r>
            <a:r>
              <a:rPr sz="2000" dirty="0">
                <a:solidFill>
                  <a:srgbClr val="505050"/>
                </a:solidFill>
                <a:cs typeface="Arial"/>
              </a:rPr>
              <a:t>to</a:t>
            </a:r>
            <a:r>
              <a:rPr sz="2000" spc="-25" dirty="0">
                <a:solidFill>
                  <a:srgbClr val="505050"/>
                </a:solidFill>
                <a:cs typeface="Arial"/>
              </a:rPr>
              <a:t> </a:t>
            </a:r>
            <a:r>
              <a:rPr sz="2000" dirty="0">
                <a:solidFill>
                  <a:srgbClr val="505050"/>
                </a:solidFill>
                <a:cs typeface="Arial"/>
              </a:rPr>
              <a:t>earn</a:t>
            </a:r>
            <a:r>
              <a:rPr sz="2000" spc="-40" dirty="0">
                <a:solidFill>
                  <a:srgbClr val="505050"/>
                </a:solidFill>
                <a:cs typeface="Arial"/>
              </a:rPr>
              <a:t> </a:t>
            </a:r>
            <a:r>
              <a:rPr sz="2000" dirty="0">
                <a:solidFill>
                  <a:srgbClr val="505050"/>
                </a:solidFill>
                <a:cs typeface="Arial"/>
              </a:rPr>
              <a:t>up</a:t>
            </a:r>
            <a:r>
              <a:rPr sz="2000" spc="-15" dirty="0">
                <a:solidFill>
                  <a:srgbClr val="505050"/>
                </a:solidFill>
                <a:cs typeface="Arial"/>
              </a:rPr>
              <a:t> </a:t>
            </a:r>
            <a:r>
              <a:rPr sz="2000" dirty="0">
                <a:solidFill>
                  <a:srgbClr val="505050"/>
                </a:solidFill>
                <a:cs typeface="Arial"/>
              </a:rPr>
              <a:t>to</a:t>
            </a:r>
            <a:r>
              <a:rPr sz="2000" spc="-30" dirty="0">
                <a:solidFill>
                  <a:srgbClr val="505050"/>
                </a:solidFill>
                <a:cs typeface="Arial"/>
              </a:rPr>
              <a:t> </a:t>
            </a:r>
            <a:r>
              <a:rPr sz="2000" dirty="0">
                <a:solidFill>
                  <a:srgbClr val="505050"/>
                </a:solidFill>
                <a:cs typeface="Arial"/>
              </a:rPr>
              <a:t>15</a:t>
            </a:r>
            <a:r>
              <a:rPr sz="2000" spc="-25" dirty="0">
                <a:solidFill>
                  <a:srgbClr val="505050"/>
                </a:solidFill>
                <a:cs typeface="Arial"/>
              </a:rPr>
              <a:t> </a:t>
            </a:r>
            <a:r>
              <a:rPr sz="2000" dirty="0">
                <a:solidFill>
                  <a:srgbClr val="505050"/>
                </a:solidFill>
                <a:cs typeface="Arial"/>
              </a:rPr>
              <a:t>additional</a:t>
            </a:r>
            <a:r>
              <a:rPr sz="2000" spc="-15" dirty="0">
                <a:solidFill>
                  <a:srgbClr val="505050"/>
                </a:solidFill>
                <a:cs typeface="Arial"/>
              </a:rPr>
              <a:t> </a:t>
            </a:r>
            <a:r>
              <a:rPr sz="2000" dirty="0">
                <a:solidFill>
                  <a:srgbClr val="505050"/>
                </a:solidFill>
                <a:cs typeface="Arial"/>
              </a:rPr>
              <a:t>years</a:t>
            </a:r>
            <a:r>
              <a:rPr sz="2000" spc="-35" dirty="0">
                <a:solidFill>
                  <a:srgbClr val="505050"/>
                </a:solidFill>
                <a:cs typeface="Arial"/>
              </a:rPr>
              <a:t> </a:t>
            </a:r>
            <a:r>
              <a:rPr sz="2000" dirty="0">
                <a:solidFill>
                  <a:srgbClr val="505050"/>
                </a:solidFill>
                <a:cs typeface="Arial"/>
              </a:rPr>
              <a:t>of</a:t>
            </a:r>
            <a:r>
              <a:rPr sz="2000" spc="-40" dirty="0">
                <a:solidFill>
                  <a:srgbClr val="505050"/>
                </a:solidFill>
                <a:cs typeface="Arial"/>
              </a:rPr>
              <a:t> </a:t>
            </a:r>
            <a:r>
              <a:rPr sz="2000" dirty="0">
                <a:solidFill>
                  <a:srgbClr val="505050"/>
                </a:solidFill>
                <a:cs typeface="Arial"/>
              </a:rPr>
              <a:t>award</a:t>
            </a:r>
            <a:r>
              <a:rPr sz="2000" spc="-40" dirty="0">
                <a:solidFill>
                  <a:srgbClr val="505050"/>
                </a:solidFill>
                <a:cs typeface="Arial"/>
              </a:rPr>
              <a:t> </a:t>
            </a:r>
            <a:r>
              <a:rPr sz="2000" spc="-20" dirty="0">
                <a:solidFill>
                  <a:srgbClr val="505050"/>
                </a:solidFill>
                <a:cs typeface="Arial"/>
              </a:rPr>
              <a:t>term</a:t>
            </a:r>
            <a:endParaRPr sz="2000" dirty="0">
              <a:cs typeface="Arial"/>
            </a:endParaRPr>
          </a:p>
          <a:p>
            <a:pPr marL="354965" indent="-342265">
              <a:lnSpc>
                <a:spcPct val="100000"/>
              </a:lnSpc>
              <a:spcBef>
                <a:spcPts val="475"/>
              </a:spcBef>
              <a:buChar char="•"/>
              <a:tabLst>
                <a:tab pos="354965" algn="l"/>
              </a:tabLst>
            </a:pPr>
            <a:r>
              <a:rPr sz="2000" dirty="0">
                <a:solidFill>
                  <a:srgbClr val="505050"/>
                </a:solidFill>
                <a:cs typeface="Arial"/>
              </a:rPr>
              <a:t>Current</a:t>
            </a:r>
            <a:r>
              <a:rPr sz="2000" spc="-55" dirty="0">
                <a:solidFill>
                  <a:srgbClr val="505050"/>
                </a:solidFill>
                <a:cs typeface="Arial"/>
              </a:rPr>
              <a:t> </a:t>
            </a:r>
            <a:r>
              <a:rPr sz="2000" dirty="0">
                <a:solidFill>
                  <a:srgbClr val="505050"/>
                </a:solidFill>
                <a:cs typeface="Arial"/>
              </a:rPr>
              <a:t>contract</a:t>
            </a:r>
            <a:r>
              <a:rPr sz="2000" spc="-55" dirty="0">
                <a:solidFill>
                  <a:srgbClr val="505050"/>
                </a:solidFill>
                <a:cs typeface="Arial"/>
              </a:rPr>
              <a:t> </a:t>
            </a:r>
            <a:r>
              <a:rPr sz="2000" dirty="0">
                <a:solidFill>
                  <a:srgbClr val="505050"/>
                </a:solidFill>
                <a:cs typeface="Arial"/>
              </a:rPr>
              <a:t>expires</a:t>
            </a:r>
            <a:r>
              <a:rPr sz="2000" spc="-35" dirty="0">
                <a:solidFill>
                  <a:srgbClr val="505050"/>
                </a:solidFill>
                <a:cs typeface="Arial"/>
              </a:rPr>
              <a:t> </a:t>
            </a:r>
            <a:r>
              <a:rPr lang="en-US" sz="2000" dirty="0">
                <a:solidFill>
                  <a:srgbClr val="505050"/>
                </a:solidFill>
                <a:cs typeface="Arial"/>
              </a:rPr>
              <a:t>May 31, 2024, will be extended one year to May 31, 2025</a:t>
            </a:r>
            <a:endParaRPr sz="2000" dirty="0">
              <a:cs typeface="Arial"/>
            </a:endParaRPr>
          </a:p>
          <a:p>
            <a:pPr marL="354965" indent="-342265">
              <a:lnSpc>
                <a:spcPct val="100000"/>
              </a:lnSpc>
              <a:spcBef>
                <a:spcPts val="484"/>
              </a:spcBef>
              <a:buChar char="•"/>
              <a:tabLst>
                <a:tab pos="354965" algn="l"/>
              </a:tabLst>
            </a:pPr>
            <a:r>
              <a:rPr sz="2000" dirty="0">
                <a:solidFill>
                  <a:srgbClr val="505050"/>
                </a:solidFill>
                <a:cs typeface="Arial"/>
              </a:rPr>
              <a:t>90-day</a:t>
            </a:r>
            <a:r>
              <a:rPr sz="2000" spc="-50" dirty="0">
                <a:solidFill>
                  <a:srgbClr val="505050"/>
                </a:solidFill>
                <a:cs typeface="Arial"/>
              </a:rPr>
              <a:t> </a:t>
            </a:r>
            <a:r>
              <a:rPr sz="2000" dirty="0">
                <a:solidFill>
                  <a:srgbClr val="505050"/>
                </a:solidFill>
                <a:cs typeface="Arial"/>
              </a:rPr>
              <a:t>transition</a:t>
            </a:r>
            <a:r>
              <a:rPr sz="2000" spc="-40" dirty="0">
                <a:solidFill>
                  <a:srgbClr val="505050"/>
                </a:solidFill>
                <a:cs typeface="Arial"/>
              </a:rPr>
              <a:t> </a:t>
            </a:r>
            <a:r>
              <a:rPr sz="2000" dirty="0">
                <a:solidFill>
                  <a:srgbClr val="505050"/>
                </a:solidFill>
                <a:cs typeface="Arial"/>
              </a:rPr>
              <a:t>period</a:t>
            </a:r>
            <a:r>
              <a:rPr sz="2000" spc="-45" dirty="0">
                <a:solidFill>
                  <a:srgbClr val="505050"/>
                </a:solidFill>
                <a:cs typeface="Arial"/>
              </a:rPr>
              <a:t> </a:t>
            </a:r>
            <a:r>
              <a:rPr sz="2000" spc="-10" dirty="0">
                <a:solidFill>
                  <a:srgbClr val="505050"/>
                </a:solidFill>
                <a:cs typeface="Arial"/>
              </a:rPr>
              <a:t>anticipated</a:t>
            </a:r>
            <a:endParaRPr sz="2000" dirty="0">
              <a:cs typeface="Arial"/>
            </a:endParaRPr>
          </a:p>
          <a:p>
            <a:pPr marL="354965" indent="-342265">
              <a:lnSpc>
                <a:spcPct val="100000"/>
              </a:lnSpc>
              <a:spcBef>
                <a:spcPts val="475"/>
              </a:spcBef>
              <a:buChar char="•"/>
              <a:tabLst>
                <a:tab pos="354965" algn="l"/>
              </a:tabLst>
            </a:pPr>
            <a:r>
              <a:rPr sz="2000" spc="-10" dirty="0">
                <a:solidFill>
                  <a:srgbClr val="505050"/>
                </a:solidFill>
                <a:cs typeface="Arial"/>
              </a:rPr>
              <a:t>Similar,</a:t>
            </a:r>
            <a:r>
              <a:rPr sz="2000" spc="-35" dirty="0">
                <a:solidFill>
                  <a:srgbClr val="505050"/>
                </a:solidFill>
                <a:cs typeface="Arial"/>
              </a:rPr>
              <a:t> </a:t>
            </a:r>
            <a:r>
              <a:rPr sz="2000" dirty="0">
                <a:solidFill>
                  <a:srgbClr val="505050"/>
                </a:solidFill>
                <a:cs typeface="Arial"/>
              </a:rPr>
              <a:t>but</a:t>
            </a:r>
            <a:r>
              <a:rPr sz="2000" spc="-50" dirty="0">
                <a:solidFill>
                  <a:srgbClr val="505050"/>
                </a:solidFill>
                <a:cs typeface="Arial"/>
              </a:rPr>
              <a:t> </a:t>
            </a:r>
            <a:r>
              <a:rPr sz="2000" dirty="0">
                <a:solidFill>
                  <a:srgbClr val="505050"/>
                </a:solidFill>
                <a:cs typeface="Arial"/>
              </a:rPr>
              <a:t>not</a:t>
            </a:r>
            <a:r>
              <a:rPr sz="2000" spc="-45" dirty="0">
                <a:solidFill>
                  <a:srgbClr val="505050"/>
                </a:solidFill>
                <a:cs typeface="Arial"/>
              </a:rPr>
              <a:t> </a:t>
            </a:r>
            <a:r>
              <a:rPr sz="2000" dirty="0">
                <a:solidFill>
                  <a:srgbClr val="505050"/>
                </a:solidFill>
                <a:cs typeface="Arial"/>
              </a:rPr>
              <a:t>identical,</a:t>
            </a:r>
            <a:r>
              <a:rPr sz="2000" spc="-50" dirty="0">
                <a:solidFill>
                  <a:srgbClr val="505050"/>
                </a:solidFill>
                <a:cs typeface="Arial"/>
              </a:rPr>
              <a:t> </a:t>
            </a:r>
            <a:r>
              <a:rPr sz="2000" dirty="0">
                <a:solidFill>
                  <a:srgbClr val="505050"/>
                </a:solidFill>
                <a:cs typeface="Arial"/>
              </a:rPr>
              <a:t>to</a:t>
            </a:r>
            <a:r>
              <a:rPr sz="2000" spc="-30" dirty="0">
                <a:solidFill>
                  <a:srgbClr val="505050"/>
                </a:solidFill>
                <a:cs typeface="Arial"/>
              </a:rPr>
              <a:t> </a:t>
            </a:r>
            <a:r>
              <a:rPr sz="2000" dirty="0">
                <a:solidFill>
                  <a:srgbClr val="505050"/>
                </a:solidFill>
                <a:cs typeface="Arial"/>
              </a:rPr>
              <a:t>the</a:t>
            </a:r>
            <a:r>
              <a:rPr sz="2000" spc="-35" dirty="0">
                <a:solidFill>
                  <a:srgbClr val="505050"/>
                </a:solidFill>
                <a:cs typeface="Arial"/>
              </a:rPr>
              <a:t> </a:t>
            </a:r>
            <a:r>
              <a:rPr lang="en-US" sz="2000" spc="-35" dirty="0">
                <a:solidFill>
                  <a:srgbClr val="505050"/>
                </a:solidFill>
                <a:cs typeface="Arial"/>
              </a:rPr>
              <a:t>FNAL</a:t>
            </a:r>
            <a:r>
              <a:rPr sz="2000" spc="-110" dirty="0">
                <a:solidFill>
                  <a:srgbClr val="505050"/>
                </a:solidFill>
                <a:cs typeface="Arial"/>
              </a:rPr>
              <a:t> </a:t>
            </a:r>
            <a:r>
              <a:rPr lang="en-US" sz="2000" spc="-110" dirty="0">
                <a:solidFill>
                  <a:srgbClr val="505050"/>
                </a:solidFill>
                <a:cs typeface="Arial"/>
              </a:rPr>
              <a:t>RFP</a:t>
            </a:r>
            <a:endParaRPr sz="2000" dirty="0">
              <a:cs typeface="Arial"/>
            </a:endParaRPr>
          </a:p>
          <a:p>
            <a:pPr marL="756285" lvl="1" indent="-286385">
              <a:lnSpc>
                <a:spcPct val="100000"/>
              </a:lnSpc>
              <a:spcBef>
                <a:spcPts val="484"/>
              </a:spcBef>
              <a:buChar char="–"/>
              <a:tabLst>
                <a:tab pos="756285" algn="l"/>
              </a:tabLst>
            </a:pPr>
            <a:r>
              <a:rPr sz="2000" spc="-25" dirty="0">
                <a:solidFill>
                  <a:srgbClr val="505050"/>
                </a:solidFill>
                <a:cs typeface="Arial"/>
              </a:rPr>
              <a:t>Tailored</a:t>
            </a:r>
            <a:r>
              <a:rPr sz="2000" spc="-50" dirty="0">
                <a:solidFill>
                  <a:srgbClr val="505050"/>
                </a:solidFill>
                <a:cs typeface="Arial"/>
              </a:rPr>
              <a:t> </a:t>
            </a:r>
            <a:r>
              <a:rPr sz="2000" dirty="0">
                <a:solidFill>
                  <a:srgbClr val="505050"/>
                </a:solidFill>
                <a:cs typeface="Arial"/>
              </a:rPr>
              <a:t>to</a:t>
            </a:r>
            <a:r>
              <a:rPr sz="2000" spc="-20" dirty="0">
                <a:solidFill>
                  <a:srgbClr val="505050"/>
                </a:solidFill>
                <a:cs typeface="Arial"/>
              </a:rPr>
              <a:t> </a:t>
            </a:r>
            <a:r>
              <a:rPr sz="2000" dirty="0">
                <a:solidFill>
                  <a:srgbClr val="505050"/>
                </a:solidFill>
                <a:cs typeface="Arial"/>
              </a:rPr>
              <a:t>the</a:t>
            </a:r>
            <a:r>
              <a:rPr sz="2000" spc="-30" dirty="0">
                <a:solidFill>
                  <a:srgbClr val="505050"/>
                </a:solidFill>
                <a:cs typeface="Arial"/>
              </a:rPr>
              <a:t> </a:t>
            </a:r>
            <a:r>
              <a:rPr sz="2000" dirty="0">
                <a:solidFill>
                  <a:srgbClr val="505050"/>
                </a:solidFill>
                <a:cs typeface="Arial"/>
              </a:rPr>
              <a:t>unique</a:t>
            </a:r>
            <a:r>
              <a:rPr sz="2000" spc="-35" dirty="0">
                <a:solidFill>
                  <a:srgbClr val="505050"/>
                </a:solidFill>
                <a:cs typeface="Arial"/>
              </a:rPr>
              <a:t> </a:t>
            </a:r>
            <a:r>
              <a:rPr sz="2000" dirty="0">
                <a:solidFill>
                  <a:srgbClr val="505050"/>
                </a:solidFill>
                <a:cs typeface="Arial"/>
              </a:rPr>
              <a:t>needs</a:t>
            </a:r>
            <a:r>
              <a:rPr sz="2000" spc="-40" dirty="0">
                <a:solidFill>
                  <a:srgbClr val="505050"/>
                </a:solidFill>
                <a:cs typeface="Arial"/>
              </a:rPr>
              <a:t> </a:t>
            </a:r>
            <a:r>
              <a:rPr sz="2000" dirty="0">
                <a:solidFill>
                  <a:srgbClr val="505050"/>
                </a:solidFill>
                <a:cs typeface="Arial"/>
              </a:rPr>
              <a:t>of</a:t>
            </a:r>
            <a:r>
              <a:rPr sz="2000" spc="-40" dirty="0">
                <a:solidFill>
                  <a:srgbClr val="505050"/>
                </a:solidFill>
                <a:cs typeface="Arial"/>
              </a:rPr>
              <a:t> </a:t>
            </a:r>
            <a:r>
              <a:rPr lang="en-US" sz="2000" spc="-20" dirty="0">
                <a:solidFill>
                  <a:srgbClr val="505050"/>
                </a:solidFill>
                <a:cs typeface="Arial"/>
              </a:rPr>
              <a:t>TJNAF</a:t>
            </a:r>
            <a:endParaRPr sz="2000" dirty="0">
              <a:cs typeface="Arial"/>
            </a:endParaRPr>
          </a:p>
          <a:p>
            <a:pPr marL="354965" indent="-342265">
              <a:lnSpc>
                <a:spcPct val="100000"/>
              </a:lnSpc>
              <a:spcBef>
                <a:spcPts val="475"/>
              </a:spcBef>
              <a:buChar char="•"/>
              <a:tabLst>
                <a:tab pos="354965" algn="l"/>
              </a:tabLst>
            </a:pPr>
            <a:r>
              <a:rPr sz="2000" dirty="0">
                <a:solidFill>
                  <a:srgbClr val="505050"/>
                </a:solidFill>
                <a:cs typeface="Arial"/>
              </a:rPr>
              <a:t>General</a:t>
            </a:r>
            <a:r>
              <a:rPr sz="2000" spc="-50" dirty="0">
                <a:solidFill>
                  <a:srgbClr val="505050"/>
                </a:solidFill>
                <a:cs typeface="Arial"/>
              </a:rPr>
              <a:t> </a:t>
            </a:r>
            <a:r>
              <a:rPr sz="2000" spc="-10" dirty="0">
                <a:solidFill>
                  <a:srgbClr val="505050"/>
                </a:solidFill>
                <a:cs typeface="Arial"/>
              </a:rPr>
              <a:t>themes</a:t>
            </a:r>
            <a:endParaRPr sz="2000" dirty="0">
              <a:cs typeface="Arial"/>
            </a:endParaRPr>
          </a:p>
          <a:p>
            <a:pPr marL="756285" lvl="1" indent="-286385">
              <a:lnSpc>
                <a:spcPct val="100000"/>
              </a:lnSpc>
              <a:spcBef>
                <a:spcPts val="480"/>
              </a:spcBef>
              <a:buChar char="–"/>
              <a:tabLst>
                <a:tab pos="756285" algn="l"/>
              </a:tabLst>
            </a:pPr>
            <a:r>
              <a:rPr sz="2000" dirty="0">
                <a:solidFill>
                  <a:srgbClr val="505050"/>
                </a:solidFill>
                <a:cs typeface="Arial"/>
              </a:rPr>
              <a:t>Offeror’s</a:t>
            </a:r>
            <a:r>
              <a:rPr sz="2000" spc="-75" dirty="0">
                <a:solidFill>
                  <a:srgbClr val="505050"/>
                </a:solidFill>
                <a:cs typeface="Arial"/>
              </a:rPr>
              <a:t> </a:t>
            </a:r>
            <a:r>
              <a:rPr sz="2000" dirty="0">
                <a:solidFill>
                  <a:srgbClr val="505050"/>
                </a:solidFill>
                <a:cs typeface="Arial"/>
              </a:rPr>
              <a:t>plan</a:t>
            </a:r>
            <a:r>
              <a:rPr sz="2000" spc="-30" dirty="0">
                <a:solidFill>
                  <a:srgbClr val="505050"/>
                </a:solidFill>
                <a:cs typeface="Arial"/>
              </a:rPr>
              <a:t> </a:t>
            </a:r>
            <a:r>
              <a:rPr sz="2000" dirty="0">
                <a:solidFill>
                  <a:srgbClr val="505050"/>
                </a:solidFill>
                <a:cs typeface="Arial"/>
              </a:rPr>
              <a:t>for</a:t>
            </a:r>
            <a:r>
              <a:rPr sz="2000" spc="-40" dirty="0">
                <a:solidFill>
                  <a:srgbClr val="505050"/>
                </a:solidFill>
                <a:cs typeface="Arial"/>
              </a:rPr>
              <a:t> </a:t>
            </a:r>
            <a:r>
              <a:rPr sz="2000" dirty="0">
                <a:solidFill>
                  <a:srgbClr val="505050"/>
                </a:solidFill>
                <a:cs typeface="Arial"/>
              </a:rPr>
              <a:t>implementing</a:t>
            </a:r>
            <a:r>
              <a:rPr sz="2000" spc="-55" dirty="0">
                <a:solidFill>
                  <a:srgbClr val="505050"/>
                </a:solidFill>
                <a:cs typeface="Arial"/>
              </a:rPr>
              <a:t> </a:t>
            </a:r>
            <a:r>
              <a:rPr sz="2000" dirty="0">
                <a:solidFill>
                  <a:srgbClr val="505050"/>
                </a:solidFill>
                <a:cs typeface="Arial"/>
              </a:rPr>
              <a:t>DOE</a:t>
            </a:r>
            <a:r>
              <a:rPr sz="2000" spc="-50" dirty="0">
                <a:solidFill>
                  <a:srgbClr val="505050"/>
                </a:solidFill>
                <a:cs typeface="Arial"/>
              </a:rPr>
              <a:t> </a:t>
            </a:r>
            <a:r>
              <a:rPr sz="2000" spc="-10" dirty="0">
                <a:solidFill>
                  <a:srgbClr val="505050"/>
                </a:solidFill>
                <a:cs typeface="Arial"/>
              </a:rPr>
              <a:t>vision</a:t>
            </a:r>
            <a:endParaRPr sz="2000" dirty="0">
              <a:cs typeface="Arial"/>
            </a:endParaRPr>
          </a:p>
          <a:p>
            <a:pPr marL="756285" lvl="1" indent="-286385">
              <a:lnSpc>
                <a:spcPct val="100000"/>
              </a:lnSpc>
              <a:spcBef>
                <a:spcPts val="480"/>
              </a:spcBef>
              <a:buChar char="–"/>
              <a:tabLst>
                <a:tab pos="756285" algn="l"/>
              </a:tabLst>
            </a:pPr>
            <a:r>
              <a:rPr sz="2000" dirty="0">
                <a:solidFill>
                  <a:srgbClr val="505050"/>
                </a:solidFill>
                <a:cs typeface="Arial"/>
              </a:rPr>
              <a:t>Laboratory</a:t>
            </a:r>
            <a:r>
              <a:rPr sz="2000" spc="-60" dirty="0">
                <a:solidFill>
                  <a:srgbClr val="505050"/>
                </a:solidFill>
                <a:cs typeface="Arial"/>
              </a:rPr>
              <a:t> </a:t>
            </a:r>
            <a:r>
              <a:rPr sz="2000" dirty="0">
                <a:solidFill>
                  <a:srgbClr val="505050"/>
                </a:solidFill>
                <a:cs typeface="Arial"/>
              </a:rPr>
              <a:t>operations,</a:t>
            </a:r>
            <a:r>
              <a:rPr sz="2000" spc="-85" dirty="0">
                <a:solidFill>
                  <a:srgbClr val="505050"/>
                </a:solidFill>
                <a:cs typeface="Arial"/>
              </a:rPr>
              <a:t> </a:t>
            </a:r>
            <a:r>
              <a:rPr sz="2000" dirty="0">
                <a:solidFill>
                  <a:srgbClr val="505050"/>
                </a:solidFill>
                <a:cs typeface="Arial"/>
              </a:rPr>
              <a:t>small</a:t>
            </a:r>
            <a:r>
              <a:rPr sz="2000" spc="-25" dirty="0">
                <a:solidFill>
                  <a:srgbClr val="505050"/>
                </a:solidFill>
                <a:cs typeface="Arial"/>
              </a:rPr>
              <a:t> </a:t>
            </a:r>
            <a:r>
              <a:rPr sz="2000" dirty="0">
                <a:solidFill>
                  <a:srgbClr val="505050"/>
                </a:solidFill>
                <a:cs typeface="Arial"/>
              </a:rPr>
              <a:t>business</a:t>
            </a:r>
            <a:r>
              <a:rPr sz="2000" spc="-60" dirty="0">
                <a:solidFill>
                  <a:srgbClr val="505050"/>
                </a:solidFill>
                <a:cs typeface="Arial"/>
              </a:rPr>
              <a:t> </a:t>
            </a:r>
            <a:r>
              <a:rPr sz="2000" dirty="0">
                <a:solidFill>
                  <a:srgbClr val="505050"/>
                </a:solidFill>
                <a:cs typeface="Arial"/>
              </a:rPr>
              <a:t>involvement,</a:t>
            </a:r>
            <a:r>
              <a:rPr sz="2000" spc="-50" dirty="0">
                <a:solidFill>
                  <a:srgbClr val="505050"/>
                </a:solidFill>
                <a:cs typeface="Arial"/>
              </a:rPr>
              <a:t> </a:t>
            </a:r>
            <a:r>
              <a:rPr sz="2000" spc="-25" dirty="0">
                <a:solidFill>
                  <a:srgbClr val="505050"/>
                </a:solidFill>
                <a:cs typeface="Arial"/>
              </a:rPr>
              <a:t>DEI</a:t>
            </a:r>
            <a:endParaRPr sz="2000" dirty="0">
              <a:cs typeface="Arial"/>
            </a:endParaRPr>
          </a:p>
          <a:p>
            <a:pPr marL="756285" lvl="1" indent="-286385">
              <a:lnSpc>
                <a:spcPct val="100000"/>
              </a:lnSpc>
              <a:spcBef>
                <a:spcPts val="480"/>
              </a:spcBef>
              <a:buChar char="–"/>
              <a:tabLst>
                <a:tab pos="756285" algn="l"/>
              </a:tabLst>
            </a:pPr>
            <a:r>
              <a:rPr sz="2000" dirty="0">
                <a:solidFill>
                  <a:srgbClr val="505050"/>
                </a:solidFill>
                <a:cs typeface="Arial"/>
              </a:rPr>
              <a:t>Lab</a:t>
            </a:r>
            <a:r>
              <a:rPr sz="2000" spc="-20" dirty="0">
                <a:solidFill>
                  <a:srgbClr val="505050"/>
                </a:solidFill>
                <a:cs typeface="Arial"/>
              </a:rPr>
              <a:t> </a:t>
            </a:r>
            <a:r>
              <a:rPr sz="2000" dirty="0">
                <a:solidFill>
                  <a:srgbClr val="505050"/>
                </a:solidFill>
                <a:cs typeface="Arial"/>
              </a:rPr>
              <a:t>Director</a:t>
            </a:r>
            <a:r>
              <a:rPr sz="2000" spc="-40" dirty="0">
                <a:solidFill>
                  <a:srgbClr val="505050"/>
                </a:solidFill>
                <a:cs typeface="Arial"/>
              </a:rPr>
              <a:t> </a:t>
            </a:r>
            <a:r>
              <a:rPr sz="2000" dirty="0">
                <a:solidFill>
                  <a:srgbClr val="505050"/>
                </a:solidFill>
                <a:cs typeface="Arial"/>
              </a:rPr>
              <a:t>and</a:t>
            </a:r>
            <a:r>
              <a:rPr sz="2000" spc="-20" dirty="0">
                <a:solidFill>
                  <a:srgbClr val="505050"/>
                </a:solidFill>
                <a:cs typeface="Arial"/>
              </a:rPr>
              <a:t> </a:t>
            </a:r>
            <a:r>
              <a:rPr sz="2000" dirty="0">
                <a:solidFill>
                  <a:srgbClr val="505050"/>
                </a:solidFill>
                <a:cs typeface="Arial"/>
              </a:rPr>
              <a:t>other</a:t>
            </a:r>
            <a:r>
              <a:rPr sz="2000" spc="-30" dirty="0">
                <a:solidFill>
                  <a:srgbClr val="505050"/>
                </a:solidFill>
                <a:cs typeface="Arial"/>
              </a:rPr>
              <a:t> </a:t>
            </a:r>
            <a:r>
              <a:rPr sz="2000" dirty="0">
                <a:solidFill>
                  <a:srgbClr val="505050"/>
                </a:solidFill>
                <a:cs typeface="Arial"/>
              </a:rPr>
              <a:t>key</a:t>
            </a:r>
            <a:r>
              <a:rPr sz="2000" spc="-30" dirty="0">
                <a:solidFill>
                  <a:srgbClr val="505050"/>
                </a:solidFill>
                <a:cs typeface="Arial"/>
              </a:rPr>
              <a:t> </a:t>
            </a:r>
            <a:r>
              <a:rPr sz="2000" spc="-10" dirty="0">
                <a:solidFill>
                  <a:srgbClr val="505050"/>
                </a:solidFill>
                <a:cs typeface="Arial"/>
              </a:rPr>
              <a:t>personnel</a:t>
            </a:r>
            <a:endParaRPr sz="2000" dirty="0">
              <a:cs typeface="Arial"/>
            </a:endParaRPr>
          </a:p>
          <a:p>
            <a:pPr marL="756285" lvl="1" indent="-286385">
              <a:lnSpc>
                <a:spcPct val="100000"/>
              </a:lnSpc>
              <a:spcBef>
                <a:spcPts val="480"/>
              </a:spcBef>
              <a:buChar char="–"/>
              <a:tabLst>
                <a:tab pos="756285" algn="l"/>
              </a:tabLst>
            </a:pPr>
            <a:r>
              <a:rPr sz="2000" dirty="0">
                <a:solidFill>
                  <a:srgbClr val="505050"/>
                </a:solidFill>
                <a:cs typeface="Arial"/>
              </a:rPr>
              <a:t>Experience</a:t>
            </a:r>
            <a:r>
              <a:rPr sz="2000" spc="-50" dirty="0">
                <a:solidFill>
                  <a:srgbClr val="505050"/>
                </a:solidFill>
                <a:cs typeface="Arial"/>
              </a:rPr>
              <a:t> </a:t>
            </a:r>
            <a:endParaRPr lang="en-US" sz="2000" spc="-50" dirty="0">
              <a:solidFill>
                <a:srgbClr val="505050"/>
              </a:solidFill>
              <a:cs typeface="Arial"/>
            </a:endParaRPr>
          </a:p>
          <a:p>
            <a:pPr marL="756285" lvl="1" indent="-286385">
              <a:lnSpc>
                <a:spcPct val="100000"/>
              </a:lnSpc>
              <a:spcBef>
                <a:spcPts val="480"/>
              </a:spcBef>
              <a:buChar char="–"/>
              <a:tabLst>
                <a:tab pos="756285" algn="l"/>
              </a:tabLst>
            </a:pPr>
            <a:r>
              <a:rPr lang="en-US" sz="2000" dirty="0">
                <a:solidFill>
                  <a:srgbClr val="505050"/>
                </a:solidFill>
                <a:cs typeface="Arial"/>
              </a:rPr>
              <a:t>P</a:t>
            </a:r>
            <a:r>
              <a:rPr sz="2000" dirty="0">
                <a:solidFill>
                  <a:srgbClr val="505050"/>
                </a:solidFill>
                <a:cs typeface="Arial"/>
              </a:rPr>
              <a:t>ast</a:t>
            </a:r>
            <a:r>
              <a:rPr sz="2000" spc="-50" dirty="0">
                <a:solidFill>
                  <a:srgbClr val="505050"/>
                </a:solidFill>
                <a:cs typeface="Arial"/>
              </a:rPr>
              <a:t> </a:t>
            </a:r>
            <a:r>
              <a:rPr sz="2000" spc="-10" dirty="0">
                <a:solidFill>
                  <a:srgbClr val="505050"/>
                </a:solidFill>
                <a:cs typeface="Arial"/>
              </a:rPr>
              <a:t>performance</a:t>
            </a:r>
            <a:endParaRPr sz="2000" dirty="0">
              <a:cs typeface="Arial"/>
            </a:endParaRPr>
          </a:p>
        </p:txBody>
      </p:sp>
    </p:spTree>
    <p:extLst>
      <p:ext uri="{BB962C8B-B14F-4D97-AF65-F5344CB8AC3E}">
        <p14:creationId xmlns:p14="http://schemas.microsoft.com/office/powerpoint/2010/main" val="3625803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06CC-131C-468B-03E1-83C7F9F6042D}"/>
              </a:ext>
            </a:extLst>
          </p:cNvPr>
          <p:cNvSpPr>
            <a:spLocks noGrp="1"/>
          </p:cNvSpPr>
          <p:nvPr>
            <p:ph type="title"/>
          </p:nvPr>
        </p:nvSpPr>
        <p:spPr/>
        <p:txBody>
          <a:bodyPr/>
          <a:lstStyle/>
          <a:p>
            <a:r>
              <a:rPr lang="en-US"/>
              <a:t>Tentative Schedule </a:t>
            </a:r>
            <a:r>
              <a:rPr lang="en-US">
                <a:solidFill>
                  <a:srgbClr val="FF0000"/>
                </a:solidFill>
              </a:rPr>
              <a:t>(Subject to Change)</a:t>
            </a:r>
          </a:p>
        </p:txBody>
      </p:sp>
      <p:sp>
        <p:nvSpPr>
          <p:cNvPr id="3" name="Slide Number Placeholder 2">
            <a:extLst>
              <a:ext uri="{FF2B5EF4-FFF2-40B4-BE49-F238E27FC236}">
                <a16:creationId xmlns:a16="http://schemas.microsoft.com/office/drawing/2014/main" id="{9FAB07A8-5161-44B8-B7B6-9915E4C30509}"/>
              </a:ext>
            </a:extLst>
          </p:cNvPr>
          <p:cNvSpPr>
            <a:spLocks noGrp="1"/>
          </p:cNvSpPr>
          <p:nvPr>
            <p:ph type="sldNum" sz="quarter" idx="4"/>
          </p:nvPr>
        </p:nvSpPr>
        <p:spPr/>
        <p:txBody>
          <a:bodyPr/>
          <a:lstStyle/>
          <a:p>
            <a:fld id="{835B6AD7-18B8-4C9C-AA70-ABD830A869AC}" type="slidenum">
              <a:rPr lang="en-US" smtClean="0"/>
              <a:pPr/>
              <a:t>46</a:t>
            </a:fld>
            <a:endParaRPr lang="en-US"/>
          </a:p>
        </p:txBody>
      </p:sp>
      <p:sp>
        <p:nvSpPr>
          <p:cNvPr id="5" name="object 3">
            <a:extLst>
              <a:ext uri="{FF2B5EF4-FFF2-40B4-BE49-F238E27FC236}">
                <a16:creationId xmlns:a16="http://schemas.microsoft.com/office/drawing/2014/main" id="{45C1F4D3-FFF9-1F52-534C-5F647D333880}"/>
              </a:ext>
            </a:extLst>
          </p:cNvPr>
          <p:cNvSpPr txBox="1"/>
          <p:nvPr/>
        </p:nvSpPr>
        <p:spPr>
          <a:xfrm>
            <a:off x="408791" y="1641648"/>
            <a:ext cx="10039350" cy="2995051"/>
          </a:xfrm>
          <a:prstGeom prst="rect">
            <a:avLst/>
          </a:prstGeom>
        </p:spPr>
        <p:txBody>
          <a:bodyPr vert="horz" wrap="square" lIns="0" tIns="85725" rIns="0" bIns="0" rtlCol="0">
            <a:spAutoFit/>
          </a:bodyPr>
          <a:lstStyle/>
          <a:p>
            <a:pPr marL="418465" indent="-342265">
              <a:lnSpc>
                <a:spcPct val="100000"/>
              </a:lnSpc>
              <a:spcBef>
                <a:spcPts val="580"/>
              </a:spcBef>
              <a:buChar char="•"/>
              <a:tabLst>
                <a:tab pos="418465" algn="l"/>
              </a:tabLst>
            </a:pPr>
            <a:r>
              <a:rPr sz="2400" dirty="0">
                <a:solidFill>
                  <a:srgbClr val="505050"/>
                </a:solidFill>
                <a:cs typeface="Arial"/>
              </a:rPr>
              <a:t>Release</a:t>
            </a:r>
            <a:r>
              <a:rPr sz="2400" spc="-30" dirty="0">
                <a:solidFill>
                  <a:srgbClr val="505050"/>
                </a:solidFill>
                <a:cs typeface="Arial"/>
              </a:rPr>
              <a:t> </a:t>
            </a:r>
            <a:r>
              <a:rPr sz="2400" dirty="0">
                <a:solidFill>
                  <a:srgbClr val="505050"/>
                </a:solidFill>
                <a:cs typeface="Arial"/>
              </a:rPr>
              <a:t>RFP</a:t>
            </a:r>
            <a:r>
              <a:rPr sz="2400" spc="-95" dirty="0">
                <a:solidFill>
                  <a:srgbClr val="505050"/>
                </a:solidFill>
                <a:cs typeface="Arial"/>
              </a:rPr>
              <a:t> </a:t>
            </a:r>
            <a:r>
              <a:rPr sz="2400" dirty="0">
                <a:solidFill>
                  <a:srgbClr val="505050"/>
                </a:solidFill>
                <a:cs typeface="Arial"/>
              </a:rPr>
              <a:t>–</a:t>
            </a:r>
            <a:r>
              <a:rPr lang="en-US" sz="2400" dirty="0">
                <a:solidFill>
                  <a:srgbClr val="505050"/>
                </a:solidFill>
                <a:cs typeface="Arial"/>
              </a:rPr>
              <a:t> June/July 2024</a:t>
            </a:r>
          </a:p>
          <a:p>
            <a:pPr marL="418465" indent="-342265">
              <a:lnSpc>
                <a:spcPct val="100000"/>
              </a:lnSpc>
              <a:spcBef>
                <a:spcPts val="580"/>
              </a:spcBef>
              <a:buChar char="•"/>
              <a:tabLst>
                <a:tab pos="418465" algn="l"/>
              </a:tabLst>
            </a:pPr>
            <a:r>
              <a:rPr sz="2400" spc="-10" dirty="0">
                <a:solidFill>
                  <a:srgbClr val="505050"/>
                </a:solidFill>
                <a:cs typeface="Arial"/>
              </a:rPr>
              <a:t>Pre-</a:t>
            </a:r>
            <a:r>
              <a:rPr sz="2400" dirty="0">
                <a:solidFill>
                  <a:srgbClr val="505050"/>
                </a:solidFill>
                <a:cs typeface="Arial"/>
              </a:rPr>
              <a:t>Proposal</a:t>
            </a:r>
            <a:r>
              <a:rPr sz="2400" spc="-60" dirty="0">
                <a:solidFill>
                  <a:srgbClr val="505050"/>
                </a:solidFill>
                <a:cs typeface="Arial"/>
              </a:rPr>
              <a:t> </a:t>
            </a:r>
            <a:r>
              <a:rPr sz="2400" dirty="0">
                <a:solidFill>
                  <a:srgbClr val="505050"/>
                </a:solidFill>
                <a:cs typeface="Arial"/>
              </a:rPr>
              <a:t>Conference</a:t>
            </a:r>
            <a:r>
              <a:rPr sz="2400" spc="-55" dirty="0">
                <a:solidFill>
                  <a:srgbClr val="505050"/>
                </a:solidFill>
                <a:cs typeface="Arial"/>
              </a:rPr>
              <a:t> </a:t>
            </a:r>
            <a:r>
              <a:rPr sz="2400" dirty="0">
                <a:solidFill>
                  <a:srgbClr val="505050"/>
                </a:solidFill>
                <a:cs typeface="Arial"/>
              </a:rPr>
              <a:t>–</a:t>
            </a:r>
            <a:r>
              <a:rPr sz="2400" spc="-90" dirty="0">
                <a:solidFill>
                  <a:srgbClr val="505050"/>
                </a:solidFill>
                <a:cs typeface="Arial"/>
              </a:rPr>
              <a:t> </a:t>
            </a:r>
            <a:r>
              <a:rPr sz="2400" dirty="0">
                <a:solidFill>
                  <a:srgbClr val="505050"/>
                </a:solidFill>
                <a:cs typeface="Arial"/>
              </a:rPr>
              <a:t>approximately</a:t>
            </a:r>
            <a:r>
              <a:rPr sz="2400" spc="-45" dirty="0">
                <a:solidFill>
                  <a:srgbClr val="505050"/>
                </a:solidFill>
                <a:cs typeface="Arial"/>
              </a:rPr>
              <a:t> </a:t>
            </a:r>
            <a:r>
              <a:rPr lang="en-US" sz="2400" spc="-45" dirty="0">
                <a:solidFill>
                  <a:srgbClr val="505050"/>
                </a:solidFill>
                <a:cs typeface="Arial"/>
              </a:rPr>
              <a:t>three</a:t>
            </a:r>
            <a:r>
              <a:rPr sz="2400" spc="-75" dirty="0">
                <a:solidFill>
                  <a:srgbClr val="505050"/>
                </a:solidFill>
                <a:cs typeface="Arial"/>
              </a:rPr>
              <a:t> </a:t>
            </a:r>
            <a:r>
              <a:rPr sz="2400" dirty="0">
                <a:solidFill>
                  <a:srgbClr val="505050"/>
                </a:solidFill>
                <a:cs typeface="Arial"/>
              </a:rPr>
              <a:t>weeks</a:t>
            </a:r>
            <a:r>
              <a:rPr sz="2400" spc="-65" dirty="0">
                <a:solidFill>
                  <a:srgbClr val="505050"/>
                </a:solidFill>
                <a:cs typeface="Arial"/>
              </a:rPr>
              <a:t> </a:t>
            </a:r>
            <a:r>
              <a:rPr sz="2400" dirty="0">
                <a:solidFill>
                  <a:srgbClr val="505050"/>
                </a:solidFill>
                <a:cs typeface="Arial"/>
              </a:rPr>
              <a:t>after</a:t>
            </a:r>
            <a:r>
              <a:rPr sz="2400" spc="-90" dirty="0">
                <a:solidFill>
                  <a:srgbClr val="505050"/>
                </a:solidFill>
                <a:cs typeface="Arial"/>
              </a:rPr>
              <a:t> </a:t>
            </a:r>
            <a:r>
              <a:rPr sz="2400" dirty="0">
                <a:solidFill>
                  <a:srgbClr val="505050"/>
                </a:solidFill>
                <a:cs typeface="Arial"/>
              </a:rPr>
              <a:t>RFP</a:t>
            </a:r>
            <a:r>
              <a:rPr sz="2400" spc="-75" dirty="0">
                <a:solidFill>
                  <a:srgbClr val="505050"/>
                </a:solidFill>
                <a:cs typeface="Arial"/>
              </a:rPr>
              <a:t> </a:t>
            </a:r>
            <a:r>
              <a:rPr sz="2400" spc="-10" dirty="0">
                <a:solidFill>
                  <a:srgbClr val="505050"/>
                </a:solidFill>
                <a:cs typeface="Arial"/>
              </a:rPr>
              <a:t>release</a:t>
            </a:r>
            <a:endParaRPr sz="2400" dirty="0">
              <a:cs typeface="Arial"/>
            </a:endParaRPr>
          </a:p>
          <a:p>
            <a:pPr marL="418465" indent="-342265">
              <a:lnSpc>
                <a:spcPct val="100000"/>
              </a:lnSpc>
              <a:spcBef>
                <a:spcPts val="575"/>
              </a:spcBef>
              <a:buChar char="•"/>
              <a:tabLst>
                <a:tab pos="418465" algn="l"/>
              </a:tabLst>
            </a:pPr>
            <a:r>
              <a:rPr sz="2400" dirty="0">
                <a:solidFill>
                  <a:srgbClr val="505050"/>
                </a:solidFill>
                <a:cs typeface="Arial"/>
              </a:rPr>
              <a:t>Receipt</a:t>
            </a:r>
            <a:r>
              <a:rPr sz="2400" spc="-30" dirty="0">
                <a:solidFill>
                  <a:srgbClr val="505050"/>
                </a:solidFill>
                <a:cs typeface="Arial"/>
              </a:rPr>
              <a:t> </a:t>
            </a:r>
            <a:r>
              <a:rPr sz="2400" dirty="0">
                <a:solidFill>
                  <a:srgbClr val="505050"/>
                </a:solidFill>
                <a:cs typeface="Arial"/>
              </a:rPr>
              <a:t>of</a:t>
            </a:r>
            <a:r>
              <a:rPr sz="2400" spc="-50" dirty="0">
                <a:solidFill>
                  <a:srgbClr val="505050"/>
                </a:solidFill>
                <a:cs typeface="Arial"/>
              </a:rPr>
              <a:t> </a:t>
            </a:r>
            <a:r>
              <a:rPr sz="2400" dirty="0">
                <a:solidFill>
                  <a:srgbClr val="505050"/>
                </a:solidFill>
                <a:cs typeface="Arial"/>
              </a:rPr>
              <a:t>Proposals</a:t>
            </a:r>
            <a:r>
              <a:rPr sz="2400" spc="-25" dirty="0">
                <a:solidFill>
                  <a:srgbClr val="505050"/>
                </a:solidFill>
                <a:cs typeface="Arial"/>
              </a:rPr>
              <a:t> </a:t>
            </a:r>
            <a:r>
              <a:rPr sz="2400" dirty="0">
                <a:solidFill>
                  <a:srgbClr val="505050"/>
                </a:solidFill>
                <a:cs typeface="Arial"/>
              </a:rPr>
              <a:t>–</a:t>
            </a:r>
            <a:r>
              <a:rPr sz="2400" spc="-50" dirty="0">
                <a:solidFill>
                  <a:srgbClr val="505050"/>
                </a:solidFill>
                <a:cs typeface="Arial"/>
              </a:rPr>
              <a:t> </a:t>
            </a:r>
            <a:r>
              <a:rPr lang="en-US" sz="2400" spc="-50" dirty="0">
                <a:solidFill>
                  <a:srgbClr val="505050"/>
                </a:solidFill>
                <a:cs typeface="Arial"/>
              </a:rPr>
              <a:t>9</a:t>
            </a:r>
            <a:r>
              <a:rPr sz="2400" dirty="0">
                <a:solidFill>
                  <a:srgbClr val="505050"/>
                </a:solidFill>
                <a:cs typeface="Arial"/>
              </a:rPr>
              <a:t>0</a:t>
            </a:r>
            <a:r>
              <a:rPr sz="2400" spc="-45" dirty="0">
                <a:solidFill>
                  <a:srgbClr val="505050"/>
                </a:solidFill>
                <a:cs typeface="Arial"/>
              </a:rPr>
              <a:t> </a:t>
            </a:r>
            <a:r>
              <a:rPr sz="2400" dirty="0">
                <a:solidFill>
                  <a:srgbClr val="505050"/>
                </a:solidFill>
                <a:cs typeface="Arial"/>
              </a:rPr>
              <a:t>days</a:t>
            </a:r>
            <a:r>
              <a:rPr sz="2400" spc="-40" dirty="0">
                <a:solidFill>
                  <a:srgbClr val="505050"/>
                </a:solidFill>
                <a:cs typeface="Arial"/>
              </a:rPr>
              <a:t> </a:t>
            </a:r>
            <a:r>
              <a:rPr sz="2400" dirty="0">
                <a:solidFill>
                  <a:srgbClr val="505050"/>
                </a:solidFill>
                <a:cs typeface="Arial"/>
              </a:rPr>
              <a:t>after</a:t>
            </a:r>
            <a:r>
              <a:rPr sz="2400" spc="-65" dirty="0">
                <a:solidFill>
                  <a:srgbClr val="505050"/>
                </a:solidFill>
                <a:cs typeface="Arial"/>
              </a:rPr>
              <a:t> </a:t>
            </a:r>
            <a:r>
              <a:rPr sz="2400" spc="-10" dirty="0">
                <a:solidFill>
                  <a:srgbClr val="505050"/>
                </a:solidFill>
                <a:cs typeface="Arial"/>
              </a:rPr>
              <a:t>release</a:t>
            </a:r>
            <a:endParaRPr sz="2400" dirty="0">
              <a:cs typeface="Arial"/>
            </a:endParaRPr>
          </a:p>
          <a:p>
            <a:pPr marL="419100" marR="403225" indent="-342900">
              <a:lnSpc>
                <a:spcPct val="100000"/>
              </a:lnSpc>
              <a:spcBef>
                <a:spcPts val="575"/>
              </a:spcBef>
              <a:buChar char="•"/>
              <a:tabLst>
                <a:tab pos="419100" algn="l"/>
              </a:tabLst>
            </a:pPr>
            <a:r>
              <a:rPr sz="2400" dirty="0">
                <a:solidFill>
                  <a:srgbClr val="505050"/>
                </a:solidFill>
                <a:cs typeface="Arial"/>
              </a:rPr>
              <a:t>Oral</a:t>
            </a:r>
            <a:r>
              <a:rPr sz="2400" spc="-85" dirty="0">
                <a:solidFill>
                  <a:srgbClr val="505050"/>
                </a:solidFill>
                <a:cs typeface="Arial"/>
              </a:rPr>
              <a:t> </a:t>
            </a:r>
            <a:r>
              <a:rPr sz="2400" dirty="0">
                <a:solidFill>
                  <a:srgbClr val="505050"/>
                </a:solidFill>
                <a:cs typeface="Arial"/>
              </a:rPr>
              <a:t>Presentations</a:t>
            </a:r>
            <a:r>
              <a:rPr sz="2400" spc="-45" dirty="0">
                <a:solidFill>
                  <a:srgbClr val="505050"/>
                </a:solidFill>
                <a:cs typeface="Arial"/>
              </a:rPr>
              <a:t> </a:t>
            </a:r>
            <a:r>
              <a:rPr sz="2400" dirty="0">
                <a:solidFill>
                  <a:srgbClr val="505050"/>
                </a:solidFill>
                <a:cs typeface="Arial"/>
              </a:rPr>
              <a:t>–</a:t>
            </a:r>
            <a:r>
              <a:rPr sz="2400" spc="-75" dirty="0">
                <a:solidFill>
                  <a:srgbClr val="505050"/>
                </a:solidFill>
                <a:cs typeface="Arial"/>
              </a:rPr>
              <a:t> </a:t>
            </a:r>
            <a:r>
              <a:rPr sz="2400" dirty="0">
                <a:solidFill>
                  <a:srgbClr val="505050"/>
                </a:solidFill>
                <a:cs typeface="Arial"/>
              </a:rPr>
              <a:t>approximately</a:t>
            </a:r>
            <a:r>
              <a:rPr sz="2400" spc="-30" dirty="0">
                <a:solidFill>
                  <a:srgbClr val="505050"/>
                </a:solidFill>
                <a:cs typeface="Arial"/>
              </a:rPr>
              <a:t> </a:t>
            </a:r>
            <a:r>
              <a:rPr lang="en-US" sz="2400" spc="-30" dirty="0">
                <a:solidFill>
                  <a:srgbClr val="505050"/>
                </a:solidFill>
                <a:cs typeface="Arial"/>
              </a:rPr>
              <a:t>four</a:t>
            </a:r>
            <a:r>
              <a:rPr sz="2400" spc="-70" dirty="0">
                <a:solidFill>
                  <a:srgbClr val="505050"/>
                </a:solidFill>
                <a:cs typeface="Arial"/>
              </a:rPr>
              <a:t> </a:t>
            </a:r>
            <a:r>
              <a:rPr sz="2400" dirty="0">
                <a:solidFill>
                  <a:srgbClr val="505050"/>
                </a:solidFill>
                <a:cs typeface="Arial"/>
              </a:rPr>
              <a:t>weeks</a:t>
            </a:r>
            <a:r>
              <a:rPr sz="2400" spc="-55" dirty="0">
                <a:solidFill>
                  <a:srgbClr val="505050"/>
                </a:solidFill>
                <a:cs typeface="Arial"/>
              </a:rPr>
              <a:t> </a:t>
            </a:r>
            <a:r>
              <a:rPr sz="2400" dirty="0">
                <a:solidFill>
                  <a:srgbClr val="505050"/>
                </a:solidFill>
                <a:cs typeface="Arial"/>
              </a:rPr>
              <a:t>after</a:t>
            </a:r>
            <a:r>
              <a:rPr sz="2400" spc="-80" dirty="0">
                <a:solidFill>
                  <a:srgbClr val="505050"/>
                </a:solidFill>
                <a:cs typeface="Arial"/>
              </a:rPr>
              <a:t> </a:t>
            </a:r>
            <a:r>
              <a:rPr sz="2400" dirty="0">
                <a:solidFill>
                  <a:srgbClr val="505050"/>
                </a:solidFill>
                <a:cs typeface="Arial"/>
              </a:rPr>
              <a:t>receipt</a:t>
            </a:r>
            <a:r>
              <a:rPr sz="2400" spc="-60" dirty="0">
                <a:solidFill>
                  <a:srgbClr val="505050"/>
                </a:solidFill>
                <a:cs typeface="Arial"/>
              </a:rPr>
              <a:t> </a:t>
            </a:r>
            <a:r>
              <a:rPr sz="2400" spc="-25" dirty="0">
                <a:solidFill>
                  <a:srgbClr val="505050"/>
                </a:solidFill>
                <a:cs typeface="Arial"/>
              </a:rPr>
              <a:t>of </a:t>
            </a:r>
            <a:r>
              <a:rPr sz="2400" spc="-10" dirty="0">
                <a:solidFill>
                  <a:srgbClr val="505050"/>
                </a:solidFill>
                <a:cs typeface="Arial"/>
              </a:rPr>
              <a:t>proposals</a:t>
            </a:r>
            <a:endParaRPr sz="2400" dirty="0">
              <a:cs typeface="Arial"/>
            </a:endParaRPr>
          </a:p>
          <a:p>
            <a:pPr marL="418465" indent="-342265">
              <a:lnSpc>
                <a:spcPct val="100000"/>
              </a:lnSpc>
              <a:spcBef>
                <a:spcPts val="575"/>
              </a:spcBef>
              <a:buChar char="•"/>
              <a:tabLst>
                <a:tab pos="418465" algn="l"/>
              </a:tabLst>
            </a:pPr>
            <a:r>
              <a:rPr sz="2400" dirty="0">
                <a:solidFill>
                  <a:srgbClr val="505050"/>
                </a:solidFill>
                <a:cs typeface="Arial"/>
              </a:rPr>
              <a:t>Award</a:t>
            </a:r>
            <a:r>
              <a:rPr sz="2400" spc="-55" dirty="0">
                <a:solidFill>
                  <a:srgbClr val="505050"/>
                </a:solidFill>
                <a:cs typeface="Arial"/>
              </a:rPr>
              <a:t> </a:t>
            </a:r>
            <a:r>
              <a:rPr sz="2400" dirty="0">
                <a:solidFill>
                  <a:srgbClr val="505050"/>
                </a:solidFill>
                <a:cs typeface="Arial"/>
              </a:rPr>
              <a:t>–</a:t>
            </a:r>
            <a:r>
              <a:rPr lang="en-US" sz="2400" dirty="0">
                <a:solidFill>
                  <a:srgbClr val="505050"/>
                </a:solidFill>
                <a:cs typeface="Arial"/>
              </a:rPr>
              <a:t> Early March, 2025</a:t>
            </a:r>
          </a:p>
          <a:p>
            <a:pPr marL="418465" indent="-342265">
              <a:lnSpc>
                <a:spcPct val="100000"/>
              </a:lnSpc>
              <a:spcBef>
                <a:spcPts val="575"/>
              </a:spcBef>
              <a:buChar char="•"/>
              <a:tabLst>
                <a:tab pos="418465" algn="l"/>
              </a:tabLst>
            </a:pPr>
            <a:r>
              <a:rPr lang="en-US" sz="2200" spc="-90" dirty="0">
                <a:solidFill>
                  <a:srgbClr val="505050"/>
                </a:solidFill>
                <a:cs typeface="Arial"/>
              </a:rPr>
              <a:t>Intend to </a:t>
            </a:r>
            <a:r>
              <a:rPr sz="2200" dirty="0">
                <a:solidFill>
                  <a:srgbClr val="505050"/>
                </a:solidFill>
                <a:cs typeface="Arial"/>
              </a:rPr>
              <a:t>award</a:t>
            </a:r>
            <a:r>
              <a:rPr sz="2200" spc="-70" dirty="0">
                <a:solidFill>
                  <a:srgbClr val="505050"/>
                </a:solidFill>
                <a:cs typeface="Arial"/>
              </a:rPr>
              <a:t> </a:t>
            </a:r>
            <a:r>
              <a:rPr sz="2200" dirty="0">
                <a:solidFill>
                  <a:srgbClr val="505050"/>
                </a:solidFill>
                <a:cs typeface="Arial"/>
              </a:rPr>
              <a:t>without</a:t>
            </a:r>
            <a:r>
              <a:rPr sz="2200" spc="-70" dirty="0">
                <a:solidFill>
                  <a:srgbClr val="505050"/>
                </a:solidFill>
                <a:cs typeface="Arial"/>
              </a:rPr>
              <a:t> </a:t>
            </a:r>
            <a:r>
              <a:rPr sz="2200" dirty="0">
                <a:solidFill>
                  <a:srgbClr val="505050"/>
                </a:solidFill>
                <a:cs typeface="Arial"/>
              </a:rPr>
              <a:t>discussion;</a:t>
            </a:r>
            <a:r>
              <a:rPr sz="2200" spc="-100" dirty="0">
                <a:solidFill>
                  <a:srgbClr val="505050"/>
                </a:solidFill>
                <a:cs typeface="Arial"/>
              </a:rPr>
              <a:t> </a:t>
            </a:r>
            <a:r>
              <a:rPr sz="2200" spc="-10" dirty="0">
                <a:solidFill>
                  <a:srgbClr val="505050"/>
                </a:solidFill>
                <a:cs typeface="Arial"/>
              </a:rPr>
              <a:t>however,</a:t>
            </a:r>
            <a:r>
              <a:rPr sz="2200" spc="-60" dirty="0">
                <a:solidFill>
                  <a:srgbClr val="505050"/>
                </a:solidFill>
                <a:cs typeface="Arial"/>
              </a:rPr>
              <a:t> </a:t>
            </a:r>
            <a:r>
              <a:rPr sz="2200" dirty="0">
                <a:solidFill>
                  <a:srgbClr val="505050"/>
                </a:solidFill>
                <a:cs typeface="Arial"/>
              </a:rPr>
              <a:t>DOE</a:t>
            </a:r>
            <a:r>
              <a:rPr sz="2200" spc="-70" dirty="0">
                <a:solidFill>
                  <a:srgbClr val="505050"/>
                </a:solidFill>
                <a:cs typeface="Arial"/>
              </a:rPr>
              <a:t> </a:t>
            </a:r>
            <a:r>
              <a:rPr sz="2200" spc="-10" dirty="0">
                <a:solidFill>
                  <a:srgbClr val="505050"/>
                </a:solidFill>
                <a:cs typeface="Arial"/>
              </a:rPr>
              <a:t>reserves </a:t>
            </a:r>
            <a:r>
              <a:rPr sz="2200" dirty="0">
                <a:solidFill>
                  <a:srgbClr val="505050"/>
                </a:solidFill>
                <a:cs typeface="Arial"/>
              </a:rPr>
              <a:t>the</a:t>
            </a:r>
            <a:r>
              <a:rPr sz="2200" spc="-45" dirty="0">
                <a:solidFill>
                  <a:srgbClr val="505050"/>
                </a:solidFill>
                <a:cs typeface="Arial"/>
              </a:rPr>
              <a:t> </a:t>
            </a:r>
            <a:r>
              <a:rPr sz="2200" dirty="0">
                <a:solidFill>
                  <a:srgbClr val="505050"/>
                </a:solidFill>
                <a:cs typeface="Arial"/>
              </a:rPr>
              <a:t>right</a:t>
            </a:r>
            <a:r>
              <a:rPr sz="2200" spc="-35" dirty="0">
                <a:solidFill>
                  <a:srgbClr val="505050"/>
                </a:solidFill>
                <a:cs typeface="Arial"/>
              </a:rPr>
              <a:t> </a:t>
            </a:r>
            <a:r>
              <a:rPr sz="2200" dirty="0">
                <a:solidFill>
                  <a:srgbClr val="505050"/>
                </a:solidFill>
                <a:cs typeface="Arial"/>
              </a:rPr>
              <a:t>to</a:t>
            </a:r>
            <a:r>
              <a:rPr sz="2200" spc="-40" dirty="0">
                <a:solidFill>
                  <a:srgbClr val="505050"/>
                </a:solidFill>
                <a:cs typeface="Arial"/>
              </a:rPr>
              <a:t> </a:t>
            </a:r>
            <a:r>
              <a:rPr sz="2200" dirty="0">
                <a:solidFill>
                  <a:srgbClr val="505050"/>
                </a:solidFill>
                <a:cs typeface="Arial"/>
              </a:rPr>
              <a:t>hold</a:t>
            </a:r>
            <a:r>
              <a:rPr sz="2200" spc="-45" dirty="0">
                <a:solidFill>
                  <a:srgbClr val="505050"/>
                </a:solidFill>
                <a:cs typeface="Arial"/>
              </a:rPr>
              <a:t> </a:t>
            </a:r>
            <a:r>
              <a:rPr sz="2200" dirty="0">
                <a:solidFill>
                  <a:srgbClr val="505050"/>
                </a:solidFill>
                <a:cs typeface="Arial"/>
              </a:rPr>
              <a:t>discussions</a:t>
            </a:r>
            <a:r>
              <a:rPr sz="2200" spc="-65" dirty="0">
                <a:solidFill>
                  <a:srgbClr val="505050"/>
                </a:solidFill>
                <a:cs typeface="Arial"/>
              </a:rPr>
              <a:t> </a:t>
            </a:r>
            <a:r>
              <a:rPr sz="2200" dirty="0">
                <a:solidFill>
                  <a:srgbClr val="505050"/>
                </a:solidFill>
                <a:cs typeface="Arial"/>
              </a:rPr>
              <a:t>if</a:t>
            </a:r>
            <a:r>
              <a:rPr sz="2200" spc="-55" dirty="0">
                <a:solidFill>
                  <a:srgbClr val="505050"/>
                </a:solidFill>
                <a:cs typeface="Arial"/>
              </a:rPr>
              <a:t> </a:t>
            </a:r>
            <a:r>
              <a:rPr sz="2200" dirty="0">
                <a:solidFill>
                  <a:srgbClr val="505050"/>
                </a:solidFill>
                <a:cs typeface="Arial"/>
              </a:rPr>
              <a:t>deemed</a:t>
            </a:r>
            <a:r>
              <a:rPr sz="2200" spc="-20" dirty="0">
                <a:solidFill>
                  <a:srgbClr val="505050"/>
                </a:solidFill>
                <a:cs typeface="Arial"/>
              </a:rPr>
              <a:t> </a:t>
            </a:r>
            <a:r>
              <a:rPr sz="2200" spc="-10" dirty="0">
                <a:solidFill>
                  <a:srgbClr val="505050"/>
                </a:solidFill>
                <a:cs typeface="Arial"/>
              </a:rPr>
              <a:t>necessary.</a:t>
            </a:r>
            <a:endParaRPr sz="2200" dirty="0">
              <a:cs typeface="Arial"/>
            </a:endParaRPr>
          </a:p>
        </p:txBody>
      </p:sp>
    </p:spTree>
    <p:extLst>
      <p:ext uri="{BB962C8B-B14F-4D97-AF65-F5344CB8AC3E}">
        <p14:creationId xmlns:p14="http://schemas.microsoft.com/office/powerpoint/2010/main" val="633362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D9912A-E507-3CAA-B65D-3591021F06B4}"/>
              </a:ext>
            </a:extLst>
          </p:cNvPr>
          <p:cNvSpPr>
            <a:spLocks noGrp="1"/>
          </p:cNvSpPr>
          <p:nvPr>
            <p:ph type="sldNum" sz="quarter" idx="4"/>
          </p:nvPr>
        </p:nvSpPr>
        <p:spPr/>
        <p:txBody>
          <a:bodyPr/>
          <a:lstStyle/>
          <a:p>
            <a:fld id="{835B6AD7-18B8-4C9C-AA70-ABD830A869AC}" type="slidenum">
              <a:rPr lang="en-US" smtClean="0"/>
              <a:pPr/>
              <a:t>47</a:t>
            </a:fld>
            <a:endParaRPr lang="en-US"/>
          </a:p>
        </p:txBody>
      </p:sp>
      <p:sp>
        <p:nvSpPr>
          <p:cNvPr id="4" name="object 2">
            <a:extLst>
              <a:ext uri="{FF2B5EF4-FFF2-40B4-BE49-F238E27FC236}">
                <a16:creationId xmlns:a16="http://schemas.microsoft.com/office/drawing/2014/main" id="{0DE31FF4-9D96-B5D0-3058-E3470A99D4B6}"/>
              </a:ext>
            </a:extLst>
          </p:cNvPr>
          <p:cNvSpPr txBox="1">
            <a:spLocks/>
          </p:cNvSpPr>
          <p:nvPr/>
        </p:nvSpPr>
        <p:spPr>
          <a:xfrm>
            <a:off x="1204278" y="2375575"/>
            <a:ext cx="9611360" cy="1120820"/>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000" b="1" kern="1200">
                <a:solidFill>
                  <a:schemeClr val="tx1"/>
                </a:solidFill>
                <a:latin typeface="+mj-lt"/>
                <a:ea typeface="Segoe UI Black" panose="020B0A02040204020203" pitchFamily="34" charset="0"/>
                <a:cs typeface="+mj-cs"/>
              </a:defRPr>
            </a:lvl1pPr>
          </a:lstStyle>
          <a:p>
            <a:pPr marL="41910" marR="5080" indent="-1905" algn="ctr">
              <a:lnSpc>
                <a:spcPct val="100000"/>
              </a:lnSpc>
              <a:spcBef>
                <a:spcPts val="100"/>
              </a:spcBef>
            </a:pPr>
            <a:r>
              <a:rPr lang="en-US" sz="2400" b="0">
                <a:solidFill>
                  <a:srgbClr val="202020"/>
                </a:solidFill>
              </a:rPr>
              <a:t>DOE</a:t>
            </a:r>
            <a:r>
              <a:rPr lang="en-US" sz="2400" b="0" spc="-65">
                <a:solidFill>
                  <a:srgbClr val="202020"/>
                </a:solidFill>
              </a:rPr>
              <a:t> </a:t>
            </a:r>
            <a:r>
              <a:rPr lang="en-US" sz="2400" b="0">
                <a:solidFill>
                  <a:srgbClr val="202020"/>
                </a:solidFill>
              </a:rPr>
              <a:t>looks</a:t>
            </a:r>
            <a:r>
              <a:rPr lang="en-US" sz="2400" b="0" spc="-55">
                <a:solidFill>
                  <a:srgbClr val="202020"/>
                </a:solidFill>
              </a:rPr>
              <a:t> </a:t>
            </a:r>
            <a:r>
              <a:rPr lang="en-US" sz="2400" b="0">
                <a:solidFill>
                  <a:srgbClr val="202020"/>
                </a:solidFill>
              </a:rPr>
              <a:t>forward</a:t>
            </a:r>
            <a:r>
              <a:rPr lang="en-US" sz="2400" b="0" spc="-60">
                <a:solidFill>
                  <a:srgbClr val="202020"/>
                </a:solidFill>
              </a:rPr>
              <a:t> </a:t>
            </a:r>
            <a:r>
              <a:rPr lang="en-US" sz="2400" b="0">
                <a:solidFill>
                  <a:srgbClr val="202020"/>
                </a:solidFill>
              </a:rPr>
              <a:t>to</a:t>
            </a:r>
            <a:r>
              <a:rPr lang="en-US" sz="2400" b="0" spc="-70">
                <a:solidFill>
                  <a:srgbClr val="202020"/>
                </a:solidFill>
              </a:rPr>
              <a:t> </a:t>
            </a:r>
            <a:r>
              <a:rPr lang="en-US" sz="2400" b="0">
                <a:solidFill>
                  <a:srgbClr val="202020"/>
                </a:solidFill>
              </a:rPr>
              <a:t>engaging</a:t>
            </a:r>
            <a:r>
              <a:rPr lang="en-US" sz="2400" b="0" spc="-25">
                <a:solidFill>
                  <a:srgbClr val="202020"/>
                </a:solidFill>
              </a:rPr>
              <a:t> </a:t>
            </a:r>
            <a:r>
              <a:rPr lang="en-US" sz="2400" b="0">
                <a:solidFill>
                  <a:srgbClr val="202020"/>
                </a:solidFill>
              </a:rPr>
              <a:t>with</a:t>
            </a:r>
            <a:r>
              <a:rPr lang="en-US" sz="2400" b="0" spc="-55">
                <a:solidFill>
                  <a:srgbClr val="202020"/>
                </a:solidFill>
              </a:rPr>
              <a:t> </a:t>
            </a:r>
            <a:r>
              <a:rPr lang="en-US" sz="2400" b="0">
                <a:solidFill>
                  <a:srgbClr val="202020"/>
                </a:solidFill>
              </a:rPr>
              <a:t>the</a:t>
            </a:r>
            <a:r>
              <a:rPr lang="en-US" sz="2400" b="0" spc="-65">
                <a:solidFill>
                  <a:srgbClr val="202020"/>
                </a:solidFill>
              </a:rPr>
              <a:t> </a:t>
            </a:r>
            <a:r>
              <a:rPr lang="en-US" sz="2400" b="0" spc="-20">
                <a:solidFill>
                  <a:srgbClr val="202020"/>
                </a:solidFill>
              </a:rPr>
              <a:t>community,</a:t>
            </a:r>
            <a:r>
              <a:rPr lang="en-US" sz="2400" b="0" spc="-55">
                <a:solidFill>
                  <a:srgbClr val="202020"/>
                </a:solidFill>
              </a:rPr>
              <a:t> </a:t>
            </a:r>
            <a:r>
              <a:rPr lang="en-US" sz="2400" b="0" spc="-10">
                <a:solidFill>
                  <a:srgbClr val="202020"/>
                </a:solidFill>
              </a:rPr>
              <a:t>industry, </a:t>
            </a:r>
            <a:r>
              <a:rPr lang="en-US" sz="2400" b="0">
                <a:solidFill>
                  <a:srgbClr val="202020"/>
                </a:solidFill>
              </a:rPr>
              <a:t>and</a:t>
            </a:r>
            <a:r>
              <a:rPr lang="en-US" sz="2400" b="0" spc="-55">
                <a:solidFill>
                  <a:srgbClr val="202020"/>
                </a:solidFill>
              </a:rPr>
              <a:t> </a:t>
            </a:r>
            <a:r>
              <a:rPr lang="en-US" sz="2400" b="0">
                <a:solidFill>
                  <a:srgbClr val="202020"/>
                </a:solidFill>
              </a:rPr>
              <a:t>other</a:t>
            </a:r>
            <a:r>
              <a:rPr lang="en-US" sz="2400" b="0" spc="-70">
                <a:solidFill>
                  <a:srgbClr val="202020"/>
                </a:solidFill>
              </a:rPr>
              <a:t> </a:t>
            </a:r>
            <a:r>
              <a:rPr lang="en-US" sz="2400" b="0">
                <a:solidFill>
                  <a:srgbClr val="202020"/>
                </a:solidFill>
              </a:rPr>
              <a:t>interested</a:t>
            </a:r>
            <a:r>
              <a:rPr lang="en-US" sz="2400" b="0" spc="-60">
                <a:solidFill>
                  <a:srgbClr val="202020"/>
                </a:solidFill>
              </a:rPr>
              <a:t> </a:t>
            </a:r>
            <a:r>
              <a:rPr lang="en-US" sz="2400" b="0">
                <a:solidFill>
                  <a:srgbClr val="202020"/>
                </a:solidFill>
              </a:rPr>
              <a:t>parties</a:t>
            </a:r>
            <a:r>
              <a:rPr lang="en-US" sz="2400" b="0" spc="-50">
                <a:solidFill>
                  <a:srgbClr val="202020"/>
                </a:solidFill>
              </a:rPr>
              <a:t> </a:t>
            </a:r>
            <a:r>
              <a:rPr lang="en-US" sz="2400" b="0">
                <a:solidFill>
                  <a:srgbClr val="202020"/>
                </a:solidFill>
              </a:rPr>
              <a:t>in</a:t>
            </a:r>
            <a:r>
              <a:rPr lang="en-US" sz="2400" b="0" spc="-65">
                <a:solidFill>
                  <a:srgbClr val="202020"/>
                </a:solidFill>
              </a:rPr>
              <a:t> </a:t>
            </a:r>
            <a:r>
              <a:rPr lang="en-US" sz="2400" b="0">
                <a:solidFill>
                  <a:srgbClr val="202020"/>
                </a:solidFill>
              </a:rPr>
              <a:t>a</a:t>
            </a:r>
            <a:r>
              <a:rPr lang="en-US" sz="2400" b="0" spc="-60">
                <a:solidFill>
                  <a:srgbClr val="202020"/>
                </a:solidFill>
              </a:rPr>
              <a:t> </a:t>
            </a:r>
            <a:r>
              <a:rPr lang="en-US" sz="2400" b="0">
                <a:solidFill>
                  <a:srgbClr val="202020"/>
                </a:solidFill>
              </a:rPr>
              <a:t>transparent</a:t>
            </a:r>
            <a:r>
              <a:rPr lang="en-US" sz="2400" b="0" spc="-55">
                <a:solidFill>
                  <a:srgbClr val="202020"/>
                </a:solidFill>
              </a:rPr>
              <a:t> </a:t>
            </a:r>
            <a:r>
              <a:rPr lang="en-US" sz="2400" b="0">
                <a:solidFill>
                  <a:srgbClr val="202020"/>
                </a:solidFill>
              </a:rPr>
              <a:t>and</a:t>
            </a:r>
            <a:r>
              <a:rPr lang="en-US" sz="2400" b="0" spc="-65">
                <a:solidFill>
                  <a:srgbClr val="202020"/>
                </a:solidFill>
              </a:rPr>
              <a:t> </a:t>
            </a:r>
            <a:r>
              <a:rPr lang="en-US" sz="2400" b="0" spc="-10">
                <a:solidFill>
                  <a:srgbClr val="202020"/>
                </a:solidFill>
              </a:rPr>
              <a:t>collaborative </a:t>
            </a:r>
            <a:r>
              <a:rPr lang="en-US" sz="2400" b="0">
                <a:solidFill>
                  <a:srgbClr val="202020"/>
                </a:solidFill>
              </a:rPr>
              <a:t>manner</a:t>
            </a:r>
            <a:r>
              <a:rPr lang="en-US" sz="2400" b="0" spc="-65">
                <a:solidFill>
                  <a:srgbClr val="202020"/>
                </a:solidFill>
              </a:rPr>
              <a:t> </a:t>
            </a:r>
            <a:r>
              <a:rPr lang="en-US" sz="2400" b="0">
                <a:solidFill>
                  <a:srgbClr val="202020"/>
                </a:solidFill>
              </a:rPr>
              <a:t>throughout</a:t>
            </a:r>
            <a:r>
              <a:rPr lang="en-US" sz="2400" b="0" spc="-55">
                <a:solidFill>
                  <a:srgbClr val="202020"/>
                </a:solidFill>
              </a:rPr>
              <a:t> </a:t>
            </a:r>
            <a:r>
              <a:rPr lang="en-US" sz="2400" b="0">
                <a:solidFill>
                  <a:srgbClr val="202020"/>
                </a:solidFill>
              </a:rPr>
              <a:t>the</a:t>
            </a:r>
            <a:r>
              <a:rPr lang="en-US" sz="2400" b="0" spc="-85">
                <a:solidFill>
                  <a:srgbClr val="202020"/>
                </a:solidFill>
              </a:rPr>
              <a:t> </a:t>
            </a:r>
            <a:r>
              <a:rPr lang="en-US" sz="2400" b="0">
                <a:solidFill>
                  <a:srgbClr val="202020"/>
                </a:solidFill>
              </a:rPr>
              <a:t>solicitation</a:t>
            </a:r>
            <a:r>
              <a:rPr lang="en-US" sz="2400" b="0" spc="-40">
                <a:solidFill>
                  <a:srgbClr val="202020"/>
                </a:solidFill>
              </a:rPr>
              <a:t> </a:t>
            </a:r>
            <a:r>
              <a:rPr lang="en-US" sz="2400" b="0">
                <a:solidFill>
                  <a:srgbClr val="202020"/>
                </a:solidFill>
              </a:rPr>
              <a:t>process</a:t>
            </a:r>
            <a:r>
              <a:rPr lang="en-US" sz="2400" b="0" spc="-70">
                <a:solidFill>
                  <a:srgbClr val="202020"/>
                </a:solidFill>
              </a:rPr>
              <a:t> </a:t>
            </a:r>
            <a:r>
              <a:rPr lang="en-US" sz="2400" b="0">
                <a:solidFill>
                  <a:srgbClr val="202020"/>
                </a:solidFill>
              </a:rPr>
              <a:t>for</a:t>
            </a:r>
            <a:r>
              <a:rPr lang="en-US" sz="2400" b="0" spc="-75">
                <a:solidFill>
                  <a:srgbClr val="202020"/>
                </a:solidFill>
              </a:rPr>
              <a:t> </a:t>
            </a:r>
            <a:r>
              <a:rPr lang="en-US" sz="2400" b="0">
                <a:solidFill>
                  <a:srgbClr val="202020"/>
                </a:solidFill>
              </a:rPr>
              <a:t>a</a:t>
            </a:r>
            <a:r>
              <a:rPr lang="en-US" sz="2400" b="0" spc="-85">
                <a:solidFill>
                  <a:srgbClr val="202020"/>
                </a:solidFill>
              </a:rPr>
              <a:t> </a:t>
            </a:r>
            <a:r>
              <a:rPr lang="en-US" sz="2400" b="0">
                <a:solidFill>
                  <a:srgbClr val="202020"/>
                </a:solidFill>
              </a:rPr>
              <a:t>contractor</a:t>
            </a:r>
            <a:r>
              <a:rPr lang="en-US" sz="2400" b="0" spc="-75">
                <a:solidFill>
                  <a:srgbClr val="202020"/>
                </a:solidFill>
              </a:rPr>
              <a:t> </a:t>
            </a:r>
            <a:r>
              <a:rPr lang="en-US" sz="2400" b="0" spc="-25">
                <a:solidFill>
                  <a:srgbClr val="202020"/>
                </a:solidFill>
              </a:rPr>
              <a:t>to </a:t>
            </a:r>
            <a:r>
              <a:rPr lang="en-US" sz="2400" b="0">
                <a:solidFill>
                  <a:srgbClr val="202020"/>
                </a:solidFill>
              </a:rPr>
              <a:t>manage</a:t>
            </a:r>
            <a:r>
              <a:rPr lang="en-US" sz="2400" b="0" spc="-70">
                <a:solidFill>
                  <a:srgbClr val="202020"/>
                </a:solidFill>
              </a:rPr>
              <a:t> </a:t>
            </a:r>
            <a:r>
              <a:rPr lang="en-US" sz="2400" b="0">
                <a:solidFill>
                  <a:srgbClr val="202020"/>
                </a:solidFill>
              </a:rPr>
              <a:t>and</a:t>
            </a:r>
            <a:r>
              <a:rPr lang="en-US" sz="2400" b="0" spc="-70">
                <a:solidFill>
                  <a:srgbClr val="202020"/>
                </a:solidFill>
              </a:rPr>
              <a:t> </a:t>
            </a:r>
            <a:r>
              <a:rPr lang="en-US" sz="2400" b="0">
                <a:solidFill>
                  <a:srgbClr val="202020"/>
                </a:solidFill>
              </a:rPr>
              <a:t>operate</a:t>
            </a:r>
            <a:r>
              <a:rPr lang="en-US" sz="2400" b="0" spc="-75">
                <a:solidFill>
                  <a:srgbClr val="202020"/>
                </a:solidFill>
              </a:rPr>
              <a:t> </a:t>
            </a:r>
            <a:r>
              <a:rPr lang="en-US" sz="2400" b="0" spc="-10">
                <a:solidFill>
                  <a:srgbClr val="202020"/>
                </a:solidFill>
              </a:rPr>
              <a:t>TJNAF.</a:t>
            </a:r>
            <a:endParaRPr lang="en-US" sz="2400" dirty="0"/>
          </a:p>
        </p:txBody>
      </p:sp>
      <p:sp>
        <p:nvSpPr>
          <p:cNvPr id="5" name="object 3">
            <a:extLst>
              <a:ext uri="{FF2B5EF4-FFF2-40B4-BE49-F238E27FC236}">
                <a16:creationId xmlns:a16="http://schemas.microsoft.com/office/drawing/2014/main" id="{C5078257-CC16-030D-7E75-18D92690C1DD}"/>
              </a:ext>
            </a:extLst>
          </p:cNvPr>
          <p:cNvSpPr txBox="1"/>
          <p:nvPr/>
        </p:nvSpPr>
        <p:spPr>
          <a:xfrm>
            <a:off x="1739901" y="5553709"/>
            <a:ext cx="8684259" cy="350737"/>
          </a:xfrm>
          <a:prstGeom prst="rect">
            <a:avLst/>
          </a:prstGeom>
        </p:spPr>
        <p:txBody>
          <a:bodyPr vert="horz" wrap="square" lIns="0" tIns="12065" rIns="0" bIns="0" rtlCol="0">
            <a:spAutoFit/>
          </a:bodyPr>
          <a:lstStyle/>
          <a:p>
            <a:pPr marL="12700">
              <a:spcBef>
                <a:spcPts val="95"/>
              </a:spcBef>
            </a:pPr>
            <a:r>
              <a:rPr sz="2200" dirty="0">
                <a:solidFill>
                  <a:srgbClr val="030303"/>
                </a:solidFill>
                <a:latin typeface="Arial"/>
                <a:cs typeface="Arial"/>
              </a:rPr>
              <a:t>Questions</a:t>
            </a:r>
            <a:r>
              <a:rPr sz="2200" spc="-55" dirty="0">
                <a:solidFill>
                  <a:srgbClr val="030303"/>
                </a:solidFill>
                <a:latin typeface="Arial"/>
                <a:cs typeface="Arial"/>
              </a:rPr>
              <a:t> </a:t>
            </a:r>
            <a:r>
              <a:rPr sz="2200" dirty="0">
                <a:solidFill>
                  <a:srgbClr val="030303"/>
                </a:solidFill>
                <a:latin typeface="Arial"/>
                <a:cs typeface="Arial"/>
              </a:rPr>
              <a:t>must</a:t>
            </a:r>
            <a:r>
              <a:rPr sz="2200" spc="-45" dirty="0">
                <a:solidFill>
                  <a:srgbClr val="030303"/>
                </a:solidFill>
                <a:latin typeface="Arial"/>
                <a:cs typeface="Arial"/>
              </a:rPr>
              <a:t> </a:t>
            </a:r>
            <a:r>
              <a:rPr sz="2200" dirty="0">
                <a:solidFill>
                  <a:srgbClr val="030303"/>
                </a:solidFill>
                <a:latin typeface="Arial"/>
                <a:cs typeface="Arial"/>
              </a:rPr>
              <a:t>be</a:t>
            </a:r>
            <a:r>
              <a:rPr sz="2200" spc="-55" dirty="0">
                <a:solidFill>
                  <a:srgbClr val="030303"/>
                </a:solidFill>
                <a:latin typeface="Arial"/>
                <a:cs typeface="Arial"/>
              </a:rPr>
              <a:t> </a:t>
            </a:r>
            <a:r>
              <a:rPr sz="2200" dirty="0">
                <a:solidFill>
                  <a:srgbClr val="030303"/>
                </a:solidFill>
                <a:latin typeface="Arial"/>
                <a:cs typeface="Arial"/>
              </a:rPr>
              <a:t>submitted</a:t>
            </a:r>
            <a:r>
              <a:rPr sz="2200" spc="-50" dirty="0">
                <a:solidFill>
                  <a:srgbClr val="030303"/>
                </a:solidFill>
                <a:latin typeface="Arial"/>
                <a:cs typeface="Arial"/>
              </a:rPr>
              <a:t> </a:t>
            </a:r>
            <a:r>
              <a:rPr sz="2200" dirty="0">
                <a:solidFill>
                  <a:srgbClr val="030303"/>
                </a:solidFill>
                <a:latin typeface="Arial"/>
                <a:cs typeface="Arial"/>
              </a:rPr>
              <a:t>to</a:t>
            </a:r>
            <a:r>
              <a:rPr lang="en-US" sz="2200" dirty="0">
                <a:solidFill>
                  <a:srgbClr val="030303"/>
                </a:solidFill>
                <a:latin typeface="Arial"/>
                <a:cs typeface="Arial"/>
              </a:rPr>
              <a:t>: </a:t>
            </a:r>
            <a:r>
              <a:rPr lang="en-US" sz="2200" b="0" i="0" u="none" strike="noStrike" dirty="0">
                <a:solidFill>
                  <a:srgbClr val="035189"/>
                </a:solidFill>
                <a:effectLst/>
                <a:latin typeface="Arial" panose="020B0604020202020204" pitchFamily="34" charset="0"/>
                <a:hlinkClick r:id="rId3"/>
              </a:rPr>
              <a:t>TJNAFcompetition@science.doe.gov</a:t>
            </a:r>
            <a:endParaRPr sz="2200" dirty="0">
              <a:latin typeface="Arial"/>
              <a:cs typeface="Arial"/>
            </a:endParaRPr>
          </a:p>
        </p:txBody>
      </p:sp>
    </p:spTree>
    <p:extLst>
      <p:ext uri="{BB962C8B-B14F-4D97-AF65-F5344CB8AC3E}">
        <p14:creationId xmlns:p14="http://schemas.microsoft.com/office/powerpoint/2010/main" val="2998126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13406"/>
          </a:xfrm>
        </p:spPr>
        <p:txBody>
          <a:bodyPr/>
          <a:lstStyle/>
          <a:p>
            <a:pPr algn="ctr"/>
            <a:r>
              <a:rPr lang="en-US"/>
              <a:t>Tour Overview</a:t>
            </a:r>
          </a:p>
        </p:txBody>
      </p:sp>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48</a:t>
            </a:fld>
            <a:endParaRPr lang="en-US"/>
          </a:p>
        </p:txBody>
      </p:sp>
      <p:pic>
        <p:nvPicPr>
          <p:cNvPr id="3" name="Content Placeholder 9" descr="A picture containing aerial photography, aerial, bird's-eye view, house">
            <a:extLst>
              <a:ext uri="{FF2B5EF4-FFF2-40B4-BE49-F238E27FC236}">
                <a16:creationId xmlns:a16="http://schemas.microsoft.com/office/drawing/2014/main" id="{D3898E80-B122-9285-4F97-0CFEF5497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250" y="1184783"/>
            <a:ext cx="7903350" cy="3377495"/>
          </a:xfrm>
          <a:prstGeom prst="rect">
            <a:avLst/>
          </a:prstGeom>
        </p:spPr>
      </p:pic>
      <p:sp>
        <p:nvSpPr>
          <p:cNvPr id="7" name="TextBox 6">
            <a:extLst>
              <a:ext uri="{FF2B5EF4-FFF2-40B4-BE49-F238E27FC236}">
                <a16:creationId xmlns:a16="http://schemas.microsoft.com/office/drawing/2014/main" id="{188FE8C0-DF33-80B7-8F56-246FDE9F3D6D}"/>
              </a:ext>
            </a:extLst>
          </p:cNvPr>
          <p:cNvSpPr txBox="1"/>
          <p:nvPr/>
        </p:nvSpPr>
        <p:spPr>
          <a:xfrm>
            <a:off x="1850250" y="4710969"/>
            <a:ext cx="7712850" cy="830997"/>
          </a:xfrm>
          <a:prstGeom prst="rect">
            <a:avLst/>
          </a:prstGeom>
          <a:noFill/>
        </p:spPr>
        <p:txBody>
          <a:bodyPr wrap="square">
            <a:spAutoFit/>
          </a:bodyPr>
          <a:lstStyle/>
          <a:p>
            <a:pPr algn="ctr"/>
            <a:endParaRPr lang="en-US" sz="2400" b="0" i="0" u="none" strike="noStrike" baseline="0">
              <a:latin typeface="AvenirNext LT Pro Regular" panose="020B0504020202020204"/>
            </a:endParaRPr>
          </a:p>
          <a:p>
            <a:pPr marR="12860" algn="ctr"/>
            <a:r>
              <a:rPr lang="en-US" sz="2400" b="1">
                <a:latin typeface="AvenirNext LT Pro Regular" panose="020B0504020202020204"/>
              </a:rPr>
              <a:t>Craig Ferguson</a:t>
            </a:r>
            <a:r>
              <a:rPr lang="en-US" sz="2400" b="1" i="0" u="none" strike="noStrike" baseline="0">
                <a:latin typeface="AvenirNext LT Pro Regular" panose="020B0504020202020204"/>
              </a:rPr>
              <a:t>, Site Office Manager</a:t>
            </a:r>
            <a:endParaRPr lang="en-US" sz="2400">
              <a:latin typeface="AvenirNext LT Pro Regular" panose="020B0504020202020204"/>
            </a:endParaRPr>
          </a:p>
        </p:txBody>
      </p:sp>
    </p:spTree>
    <p:extLst>
      <p:ext uri="{BB962C8B-B14F-4D97-AF65-F5344CB8AC3E}">
        <p14:creationId xmlns:p14="http://schemas.microsoft.com/office/powerpoint/2010/main" val="3895054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5309-996D-F6C1-3844-35CD7D7E21B7}"/>
              </a:ext>
            </a:extLst>
          </p:cNvPr>
          <p:cNvSpPr>
            <a:spLocks noGrp="1"/>
          </p:cNvSpPr>
          <p:nvPr>
            <p:ph type="title"/>
          </p:nvPr>
        </p:nvSpPr>
        <p:spPr/>
        <p:txBody>
          <a:bodyPr/>
          <a:lstStyle/>
          <a:p>
            <a:r>
              <a:rPr lang="en-US"/>
              <a:t>Tour Agenda</a:t>
            </a:r>
          </a:p>
        </p:txBody>
      </p:sp>
      <p:sp>
        <p:nvSpPr>
          <p:cNvPr id="3" name="Slide Number Placeholder 2">
            <a:extLst>
              <a:ext uri="{FF2B5EF4-FFF2-40B4-BE49-F238E27FC236}">
                <a16:creationId xmlns:a16="http://schemas.microsoft.com/office/drawing/2014/main" id="{3B08713D-D508-D5E5-22CD-01A59E83938E}"/>
              </a:ext>
            </a:extLst>
          </p:cNvPr>
          <p:cNvSpPr>
            <a:spLocks noGrp="1"/>
          </p:cNvSpPr>
          <p:nvPr>
            <p:ph type="sldNum" sz="quarter" idx="4"/>
          </p:nvPr>
        </p:nvSpPr>
        <p:spPr/>
        <p:txBody>
          <a:bodyPr/>
          <a:lstStyle/>
          <a:p>
            <a:fld id="{835B6AD7-18B8-4C9C-AA70-ABD830A869AC}" type="slidenum">
              <a:rPr lang="en-US" smtClean="0"/>
              <a:pPr/>
              <a:t>49</a:t>
            </a:fld>
            <a:endParaRPr lang="en-US"/>
          </a:p>
        </p:txBody>
      </p:sp>
      <p:sp>
        <p:nvSpPr>
          <p:cNvPr id="5" name="TextBox 4">
            <a:extLst>
              <a:ext uri="{FF2B5EF4-FFF2-40B4-BE49-F238E27FC236}">
                <a16:creationId xmlns:a16="http://schemas.microsoft.com/office/drawing/2014/main" id="{17765E88-1813-F3C0-D018-2F16AFF39096}"/>
              </a:ext>
            </a:extLst>
          </p:cNvPr>
          <p:cNvSpPr txBox="1"/>
          <p:nvPr/>
        </p:nvSpPr>
        <p:spPr>
          <a:xfrm>
            <a:off x="386615" y="1648532"/>
            <a:ext cx="3309085" cy="3139321"/>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Computing Center</a:t>
            </a:r>
          </a:p>
          <a:p>
            <a:pPr marL="285750" marR="0" indent="-285750">
              <a:spcBef>
                <a:spcPts val="0"/>
              </a:spcBef>
              <a:spcAft>
                <a:spcPts val="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Drive by ARC</a:t>
            </a:r>
          </a:p>
          <a:p>
            <a:pPr marL="285750" marR="0" indent="-285750">
              <a:spcBef>
                <a:spcPts val="0"/>
              </a:spcBef>
              <a:spcAft>
                <a:spcPts val="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Machine Control Center</a:t>
            </a:r>
          </a:p>
          <a:p>
            <a:pPr marL="285750" marR="0" indent="-285750">
              <a:spcBef>
                <a:spcPts val="0"/>
              </a:spcBef>
              <a:spcAft>
                <a:spcPts val="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North LINAC, electron gun</a:t>
            </a:r>
          </a:p>
          <a:p>
            <a:pPr marL="285750" marR="0" indent="-285750">
              <a:spcBef>
                <a:spcPts val="0"/>
              </a:spcBef>
              <a:spcAft>
                <a:spcPts val="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Counting House</a:t>
            </a:r>
          </a:p>
          <a:p>
            <a:pPr marL="285750" marR="0" indent="-285750">
              <a:spcBef>
                <a:spcPts val="0"/>
              </a:spcBef>
              <a:spcAft>
                <a:spcPts val="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Halls A and C</a:t>
            </a:r>
          </a:p>
          <a:p>
            <a:pPr marL="285750" marR="0" indent="-285750">
              <a:spcBef>
                <a:spcPts val="0"/>
              </a:spcBef>
              <a:spcAft>
                <a:spcPts val="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SRF</a:t>
            </a:r>
          </a:p>
          <a:p>
            <a:pPr marL="285750" marR="0" indent="-285750">
              <a:spcBef>
                <a:spcPts val="0"/>
              </a:spcBef>
              <a:spcAft>
                <a:spcPts val="0"/>
              </a:spcAft>
              <a:buFont typeface="Arial" panose="020B0604020202020204" pitchFamily="34" charset="0"/>
              <a:buChar char="•"/>
            </a:pPr>
            <a:r>
              <a:rPr lang="en-US" dirty="0">
                <a:latin typeface="Aptos" panose="020B0004020202020204" pitchFamily="34" charset="0"/>
                <a:ea typeface="Aptos" panose="020B0004020202020204" pitchFamily="34" charset="0"/>
                <a:cs typeface="Aptos" panose="020B0004020202020204" pitchFamily="34" charset="0"/>
              </a:rPr>
              <a:t>Exp. Equip. Lab (EEL)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spcBef>
                <a:spcPts val="0"/>
              </a:spcBef>
              <a:spcAft>
                <a:spcPts val="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End of Tour, disembark at CEBAF Center</a:t>
            </a:r>
          </a:p>
          <a:p>
            <a:pPr marL="285750" marR="0" indent="-285750">
              <a:spcBef>
                <a:spcPts val="0"/>
              </a:spcBef>
              <a:spcAft>
                <a:spcPts val="0"/>
              </a:spcAft>
              <a:buFont typeface="Arial" panose="020B0604020202020204" pitchFamily="34" charset="0"/>
              <a:buChar char="•"/>
            </a:pPr>
            <a:r>
              <a:rPr lang="en-US" dirty="0">
                <a:latin typeface="Aptos" panose="020B0004020202020204" pitchFamily="34" charset="0"/>
                <a:ea typeface="Aptos" panose="020B0004020202020204" pitchFamily="34" charset="0"/>
                <a:cs typeface="Aptos" panose="020B0004020202020204" pitchFamily="34" charset="0"/>
              </a:rPr>
              <a:t>Leave the Lab</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8" name="Picture 7" descr="Aerial view of a large area&#10;&#10;Description automatically generated">
            <a:extLst>
              <a:ext uri="{FF2B5EF4-FFF2-40B4-BE49-F238E27FC236}">
                <a16:creationId xmlns:a16="http://schemas.microsoft.com/office/drawing/2014/main" id="{356CF7D9-E673-7CC3-D9FB-4BBE29EDA5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79" t="6485" r="5633" b="5744"/>
          <a:stretch/>
        </p:blipFill>
        <p:spPr>
          <a:xfrm>
            <a:off x="3714749" y="232917"/>
            <a:ext cx="8201025" cy="5842941"/>
          </a:xfrm>
          <a:prstGeom prst="rect">
            <a:avLst/>
          </a:prstGeom>
        </p:spPr>
      </p:pic>
      <p:sp>
        <p:nvSpPr>
          <p:cNvPr id="9" name="Star: 5 Points 8">
            <a:extLst>
              <a:ext uri="{FF2B5EF4-FFF2-40B4-BE49-F238E27FC236}">
                <a16:creationId xmlns:a16="http://schemas.microsoft.com/office/drawing/2014/main" id="{9E590A71-A9AB-6F1E-5AE9-3BA2CB463F02}"/>
              </a:ext>
            </a:extLst>
          </p:cNvPr>
          <p:cNvSpPr/>
          <p:nvPr/>
        </p:nvSpPr>
        <p:spPr>
          <a:xfrm>
            <a:off x="5537934" y="1924050"/>
            <a:ext cx="171450" cy="19983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542BA8D1-FD17-A958-0546-700DA4EA4615}"/>
              </a:ext>
            </a:extLst>
          </p:cNvPr>
          <p:cNvSpPr/>
          <p:nvPr/>
        </p:nvSpPr>
        <p:spPr>
          <a:xfrm>
            <a:off x="4467225" y="1052128"/>
            <a:ext cx="171450" cy="19983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8D61C435-673A-3139-F62C-53985B9BA014}"/>
              </a:ext>
            </a:extLst>
          </p:cNvPr>
          <p:cNvSpPr/>
          <p:nvPr/>
        </p:nvSpPr>
        <p:spPr>
          <a:xfrm>
            <a:off x="8620125" y="3054471"/>
            <a:ext cx="171450" cy="19983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C6924E70-9EBC-10D4-2DBC-B14DB5F8C7A3}"/>
              </a:ext>
            </a:extLst>
          </p:cNvPr>
          <p:cNvSpPr/>
          <p:nvPr/>
        </p:nvSpPr>
        <p:spPr>
          <a:xfrm>
            <a:off x="8073292" y="3132660"/>
            <a:ext cx="171450" cy="19983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CF4898E2-50DE-5B39-A4E5-924B7403851E}"/>
              </a:ext>
            </a:extLst>
          </p:cNvPr>
          <p:cNvSpPr/>
          <p:nvPr/>
        </p:nvSpPr>
        <p:spPr>
          <a:xfrm>
            <a:off x="7023834" y="4248150"/>
            <a:ext cx="171450" cy="19983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FCEF7592-5966-B2BE-6704-BBB73DF3E4B2}"/>
              </a:ext>
            </a:extLst>
          </p:cNvPr>
          <p:cNvSpPr/>
          <p:nvPr/>
        </p:nvSpPr>
        <p:spPr>
          <a:xfrm>
            <a:off x="7381875" y="4787853"/>
            <a:ext cx="171450" cy="19983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A431832B-BEFA-F2B1-E1A8-B317C2D74BBF}"/>
              </a:ext>
            </a:extLst>
          </p:cNvPr>
          <p:cNvSpPr/>
          <p:nvPr/>
        </p:nvSpPr>
        <p:spPr>
          <a:xfrm>
            <a:off x="6693267" y="3127801"/>
            <a:ext cx="171450" cy="19983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CCB5A1-295D-F4B5-F4E6-AE52E907F98F}"/>
              </a:ext>
            </a:extLst>
          </p:cNvPr>
          <p:cNvSpPr txBox="1"/>
          <p:nvPr/>
        </p:nvSpPr>
        <p:spPr>
          <a:xfrm>
            <a:off x="5684539" y="183720"/>
            <a:ext cx="1425020" cy="738664"/>
          </a:xfrm>
          <a:prstGeom prst="rect">
            <a:avLst/>
          </a:prstGeom>
          <a:solidFill>
            <a:schemeClr val="tx1">
              <a:lumMod val="65000"/>
              <a:lumOff val="35000"/>
            </a:schemeClr>
          </a:solidFill>
        </p:spPr>
        <p:txBody>
          <a:bodyPr wrap="square" rtlCol="0">
            <a:spAutoFit/>
          </a:bodyPr>
          <a:lstStyle/>
          <a:p>
            <a:pPr algn="ctr"/>
            <a:r>
              <a:rPr lang="en-US" sz="1400" dirty="0">
                <a:solidFill>
                  <a:schemeClr val="bg1"/>
                </a:solidFill>
              </a:rPr>
              <a:t>Commonwealth of Virginia</a:t>
            </a:r>
          </a:p>
          <a:p>
            <a:pPr algn="ctr"/>
            <a:r>
              <a:rPr lang="en-US" sz="1400" dirty="0">
                <a:solidFill>
                  <a:schemeClr val="bg1"/>
                </a:solidFill>
              </a:rPr>
              <a:t>5  ac</a:t>
            </a:r>
          </a:p>
        </p:txBody>
      </p:sp>
      <p:sp>
        <p:nvSpPr>
          <p:cNvPr id="6" name="TextBox 5">
            <a:extLst>
              <a:ext uri="{FF2B5EF4-FFF2-40B4-BE49-F238E27FC236}">
                <a16:creationId xmlns:a16="http://schemas.microsoft.com/office/drawing/2014/main" id="{17F125A2-BD28-3D28-CBED-B6FE57E43507}"/>
              </a:ext>
            </a:extLst>
          </p:cNvPr>
          <p:cNvSpPr txBox="1"/>
          <p:nvPr/>
        </p:nvSpPr>
        <p:spPr>
          <a:xfrm>
            <a:off x="7256066" y="185781"/>
            <a:ext cx="1425020" cy="738664"/>
          </a:xfrm>
          <a:prstGeom prst="rect">
            <a:avLst/>
          </a:prstGeom>
          <a:solidFill>
            <a:schemeClr val="tx1">
              <a:lumMod val="65000"/>
              <a:lumOff val="35000"/>
            </a:schemeClr>
          </a:solidFill>
        </p:spPr>
        <p:txBody>
          <a:bodyPr wrap="square" rtlCol="0">
            <a:spAutoFit/>
          </a:bodyPr>
          <a:lstStyle/>
          <a:p>
            <a:pPr algn="ctr"/>
            <a:r>
              <a:rPr lang="en-US" sz="1400" dirty="0">
                <a:solidFill>
                  <a:schemeClr val="bg1"/>
                </a:solidFill>
              </a:rPr>
              <a:t>City of Newport News</a:t>
            </a:r>
          </a:p>
          <a:p>
            <a:pPr algn="ctr"/>
            <a:r>
              <a:rPr lang="en-US" sz="1400">
                <a:solidFill>
                  <a:schemeClr val="bg1"/>
                </a:solidFill>
              </a:rPr>
              <a:t>1</a:t>
            </a:r>
            <a:r>
              <a:rPr lang="en-US" sz="1400" dirty="0">
                <a:solidFill>
                  <a:schemeClr val="bg1"/>
                </a:solidFill>
              </a:rPr>
              <a:t>6</a:t>
            </a:r>
            <a:r>
              <a:rPr lang="en-US" sz="1400">
                <a:solidFill>
                  <a:schemeClr val="bg1"/>
                </a:solidFill>
              </a:rPr>
              <a:t>  </a:t>
            </a:r>
            <a:r>
              <a:rPr lang="en-US" sz="1400" dirty="0">
                <a:solidFill>
                  <a:schemeClr val="bg1"/>
                </a:solidFill>
              </a:rPr>
              <a:t>ac</a:t>
            </a:r>
          </a:p>
        </p:txBody>
      </p:sp>
      <p:sp>
        <p:nvSpPr>
          <p:cNvPr id="7" name="Star: 5 Points 6">
            <a:extLst>
              <a:ext uri="{FF2B5EF4-FFF2-40B4-BE49-F238E27FC236}">
                <a16:creationId xmlns:a16="http://schemas.microsoft.com/office/drawing/2014/main" id="{EE8D5918-23B1-07A0-1826-EBCFD6E773FD}"/>
              </a:ext>
            </a:extLst>
          </p:cNvPr>
          <p:cNvSpPr/>
          <p:nvPr/>
        </p:nvSpPr>
        <p:spPr>
          <a:xfrm>
            <a:off x="6067313" y="2513632"/>
            <a:ext cx="171450" cy="19983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727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86409"/>
          </a:xfrm>
        </p:spPr>
        <p:txBody>
          <a:bodyPr>
            <a:normAutofit/>
          </a:bodyPr>
          <a:lstStyle/>
          <a:p>
            <a:pPr algn="ctr"/>
            <a:r>
              <a:rPr lang="en-US" sz="3200" dirty="0"/>
              <a:t>Information Meeting Agenda</a:t>
            </a:r>
          </a:p>
        </p:txBody>
      </p:sp>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5</a:t>
            </a:fld>
            <a:endParaRPr lang="en-US"/>
          </a:p>
        </p:txBody>
      </p:sp>
      <p:graphicFrame>
        <p:nvGraphicFramePr>
          <p:cNvPr id="4" name="Table 3">
            <a:extLst>
              <a:ext uri="{FF2B5EF4-FFF2-40B4-BE49-F238E27FC236}">
                <a16:creationId xmlns:a16="http://schemas.microsoft.com/office/drawing/2014/main" id="{B62ADB5F-92A6-DB0B-29A2-A3C4FCDD11F7}"/>
              </a:ext>
            </a:extLst>
          </p:cNvPr>
          <p:cNvGraphicFramePr>
            <a:graphicFrameLocks noGrp="1"/>
          </p:cNvGraphicFramePr>
          <p:nvPr>
            <p:extLst>
              <p:ext uri="{D42A27DB-BD31-4B8C-83A1-F6EECF244321}">
                <p14:modId xmlns:p14="http://schemas.microsoft.com/office/powerpoint/2010/main" val="3460502028"/>
              </p:ext>
            </p:extLst>
          </p:nvPr>
        </p:nvGraphicFramePr>
        <p:xfrm>
          <a:off x="486298" y="757249"/>
          <a:ext cx="11049133" cy="5343501"/>
        </p:xfrm>
        <a:graphic>
          <a:graphicData uri="http://schemas.openxmlformats.org/drawingml/2006/table">
            <a:tbl>
              <a:tblPr firstRow="1" bandRow="1">
                <a:tableStyleId>{5940675A-B579-460E-94D1-54222C63F5DA}</a:tableStyleId>
              </a:tblPr>
              <a:tblGrid>
                <a:gridCol w="839812">
                  <a:extLst>
                    <a:ext uri="{9D8B030D-6E8A-4147-A177-3AD203B41FA5}">
                      <a16:colId xmlns:a16="http://schemas.microsoft.com/office/drawing/2014/main" val="2513835998"/>
                    </a:ext>
                  </a:extLst>
                </a:gridCol>
                <a:gridCol w="851073">
                  <a:extLst>
                    <a:ext uri="{9D8B030D-6E8A-4147-A177-3AD203B41FA5}">
                      <a16:colId xmlns:a16="http://schemas.microsoft.com/office/drawing/2014/main" val="78205440"/>
                    </a:ext>
                  </a:extLst>
                </a:gridCol>
                <a:gridCol w="3272127">
                  <a:extLst>
                    <a:ext uri="{9D8B030D-6E8A-4147-A177-3AD203B41FA5}">
                      <a16:colId xmlns:a16="http://schemas.microsoft.com/office/drawing/2014/main" val="3616557436"/>
                    </a:ext>
                  </a:extLst>
                </a:gridCol>
                <a:gridCol w="1285500">
                  <a:extLst>
                    <a:ext uri="{9D8B030D-6E8A-4147-A177-3AD203B41FA5}">
                      <a16:colId xmlns:a16="http://schemas.microsoft.com/office/drawing/2014/main" val="2592509968"/>
                    </a:ext>
                  </a:extLst>
                </a:gridCol>
                <a:gridCol w="2761246">
                  <a:extLst>
                    <a:ext uri="{9D8B030D-6E8A-4147-A177-3AD203B41FA5}">
                      <a16:colId xmlns:a16="http://schemas.microsoft.com/office/drawing/2014/main" val="3964402776"/>
                    </a:ext>
                  </a:extLst>
                </a:gridCol>
                <a:gridCol w="2039375">
                  <a:extLst>
                    <a:ext uri="{9D8B030D-6E8A-4147-A177-3AD203B41FA5}">
                      <a16:colId xmlns:a16="http://schemas.microsoft.com/office/drawing/2014/main" val="3865821711"/>
                    </a:ext>
                  </a:extLst>
                </a:gridCol>
              </a:tblGrid>
              <a:tr h="346119">
                <a:tc>
                  <a:txBody>
                    <a:bodyPr/>
                    <a:lstStyle/>
                    <a:p>
                      <a:pPr marL="0" marR="0">
                        <a:spcBef>
                          <a:spcPts val="0"/>
                        </a:spcBef>
                        <a:spcAft>
                          <a:spcPts val="0"/>
                        </a:spcAft>
                      </a:pPr>
                      <a:r>
                        <a:rPr lang="en-US" sz="1400" kern="1200" dirty="0">
                          <a:effectLst/>
                          <a:latin typeface="+mn-lt"/>
                        </a:rPr>
                        <a:t>8:00</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dirty="0">
                          <a:effectLst/>
                          <a:latin typeface="+mn-lt"/>
                          <a:ea typeface="Aptos" panose="020B0004020202020204" pitchFamily="34" charset="0"/>
                          <a:cs typeface="Aptos" panose="020B0004020202020204" pitchFamily="34" charset="0"/>
                        </a:rPr>
                        <a:t>8:30</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Check in</a:t>
                      </a:r>
                      <a:endParaRPr lang="en-US" sz="1400">
                        <a:effectLst/>
                        <a:latin typeface="+mn-lt"/>
                        <a:ea typeface="Aptos" panose="020B0004020202020204" pitchFamily="34" charset="0"/>
                        <a:cs typeface="Aptos" panose="020B0004020202020204" pitchFamily="34" charset="0"/>
                      </a:endParaRPr>
                    </a:p>
                  </a:txBody>
                  <a:tcPr marL="85344" marR="85344" marT="42672" marB="42672"/>
                </a:tc>
                <a:tc gridSpan="2">
                  <a:txBody>
                    <a:bodyPr/>
                    <a:lstStyle/>
                    <a:p>
                      <a:pPr marL="0" marR="0" algn="ctr">
                        <a:spcBef>
                          <a:spcPts val="0"/>
                        </a:spcBef>
                        <a:spcAft>
                          <a:spcPts val="0"/>
                        </a:spcAft>
                      </a:pPr>
                      <a:r>
                        <a:rPr lang="en-US" sz="1400" kern="1200">
                          <a:effectLst/>
                          <a:latin typeface="+mn-lt"/>
                        </a:rPr>
                        <a:t>Attendees</a:t>
                      </a:r>
                      <a:endParaRPr lang="en-US" sz="1400">
                        <a:effectLst/>
                        <a:latin typeface="+mn-lt"/>
                        <a:ea typeface="Aptos" panose="020B0004020202020204" pitchFamily="34" charset="0"/>
                        <a:cs typeface="Aptos" panose="020B0004020202020204" pitchFamily="34" charset="0"/>
                      </a:endParaRPr>
                    </a:p>
                  </a:txBody>
                  <a:tcPr marL="85344" marR="85344" marT="42672" marB="42672"/>
                </a:tc>
                <a:tc hMerge="1">
                  <a:txBody>
                    <a:bodyPr/>
                    <a:lstStyle/>
                    <a:p>
                      <a:endParaRPr lang="en-US"/>
                    </a:p>
                  </a:txBody>
                  <a:tcPr/>
                </a:tc>
                <a:tc>
                  <a:txBody>
                    <a:bodyPr/>
                    <a:lstStyle/>
                    <a:p>
                      <a:pPr marL="0" marR="0" algn="ctr">
                        <a:spcBef>
                          <a:spcPts val="0"/>
                        </a:spcBef>
                        <a:spcAft>
                          <a:spcPts val="0"/>
                        </a:spcAft>
                      </a:pPr>
                      <a:r>
                        <a:rPr lang="en-US" sz="1400" kern="1200">
                          <a:effectLst/>
                          <a:latin typeface="+mn-lt"/>
                        </a:rPr>
                        <a:t>CEBAF Center Lobby</a:t>
                      </a:r>
                      <a:endParaRPr lang="en-US" sz="1400">
                        <a:effectLst/>
                        <a:latin typeface="+mn-lt"/>
                        <a:ea typeface="Aptos" panose="020B0004020202020204" pitchFamily="34" charset="0"/>
                        <a:cs typeface="Aptos" panose="020B0004020202020204" pitchFamily="34" charset="0"/>
                      </a:endParaRPr>
                    </a:p>
                  </a:txBody>
                  <a:tcPr marL="0" marR="0" marT="0" marB="0"/>
                </a:tc>
                <a:extLst>
                  <a:ext uri="{0D108BD9-81ED-4DB2-BD59-A6C34878D82A}">
                    <a16:rowId xmlns:a16="http://schemas.microsoft.com/office/drawing/2014/main" val="4181690293"/>
                  </a:ext>
                </a:extLst>
              </a:tr>
              <a:tr h="346119">
                <a:tc>
                  <a:txBody>
                    <a:bodyPr/>
                    <a:lstStyle/>
                    <a:p>
                      <a:pPr marL="0" marR="0">
                        <a:spcBef>
                          <a:spcPts val="0"/>
                        </a:spcBef>
                        <a:spcAft>
                          <a:spcPts val="0"/>
                        </a:spcAft>
                      </a:pPr>
                      <a:r>
                        <a:rPr lang="en-US" sz="1400" kern="1200" dirty="0">
                          <a:effectLst/>
                          <a:latin typeface="+mn-lt"/>
                          <a:ea typeface="Aptos" panose="020B0004020202020204" pitchFamily="34" charset="0"/>
                          <a:cs typeface="Aptos" panose="020B0004020202020204" pitchFamily="34" charset="0"/>
                        </a:rPr>
                        <a:t>8:30</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dirty="0">
                          <a:effectLst/>
                          <a:latin typeface="+mn-lt"/>
                          <a:ea typeface="Aptos" panose="020B0004020202020204" pitchFamily="34" charset="0"/>
                          <a:cs typeface="Aptos" panose="020B0004020202020204" pitchFamily="34" charset="0"/>
                        </a:rPr>
                        <a:t>8:40</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dirty="0">
                          <a:effectLst/>
                          <a:latin typeface="+mn-lt"/>
                        </a:rPr>
                        <a:t>Welcome</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Craig Ferguson</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Site Office Manager</a:t>
                      </a:r>
                      <a:endParaRPr lang="en-US" sz="1400">
                        <a:effectLst/>
                        <a:latin typeface="+mn-lt"/>
                        <a:ea typeface="Aptos" panose="020B0004020202020204" pitchFamily="34" charset="0"/>
                        <a:cs typeface="Aptos" panose="020B0004020202020204" pitchFamily="34" charset="0"/>
                      </a:endParaRPr>
                    </a:p>
                  </a:txBody>
                  <a:tcPr marL="85344" marR="85344" marT="42672" marB="42672"/>
                </a:tc>
                <a:tc rowSpan="11">
                  <a:txBody>
                    <a:bodyPr/>
                    <a:lstStyle/>
                    <a:p>
                      <a:pPr marL="0" marR="0" algn="ctr">
                        <a:spcBef>
                          <a:spcPts val="0"/>
                        </a:spcBef>
                        <a:spcAft>
                          <a:spcPts val="0"/>
                        </a:spcAft>
                      </a:pPr>
                      <a:r>
                        <a:rPr lang="en-US" sz="1400" kern="1200" dirty="0">
                          <a:effectLst/>
                          <a:latin typeface="+mn-lt"/>
                        </a:rPr>
                        <a:t>Auditorium</a:t>
                      </a:r>
                    </a:p>
                  </a:txBody>
                  <a:tcPr marL="0" marR="0" marT="0" marB="0" anchor="ctr"/>
                </a:tc>
                <a:extLst>
                  <a:ext uri="{0D108BD9-81ED-4DB2-BD59-A6C34878D82A}">
                    <a16:rowId xmlns:a16="http://schemas.microsoft.com/office/drawing/2014/main" val="3328048596"/>
                  </a:ext>
                </a:extLst>
              </a:tr>
              <a:tr h="346119">
                <a:tc>
                  <a:txBody>
                    <a:bodyPr/>
                    <a:lstStyle/>
                    <a:p>
                      <a:pPr marL="0" marR="0">
                        <a:spcBef>
                          <a:spcPts val="0"/>
                        </a:spcBef>
                        <a:spcAft>
                          <a:spcPts val="0"/>
                        </a:spcAft>
                      </a:pPr>
                      <a:r>
                        <a:rPr lang="en-US" sz="1400" kern="1200" dirty="0">
                          <a:effectLst/>
                          <a:latin typeface="+mn-lt"/>
                        </a:rPr>
                        <a:t>8:40</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dirty="0">
                          <a:effectLst/>
                          <a:latin typeface="+mn-lt"/>
                        </a:rPr>
                        <a:t>8:50</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Welcome/Mission of Jefferson Lab</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Dr. Harriet Kung</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Deputy Director for Science Programs</a:t>
                      </a:r>
                      <a:endParaRPr lang="en-US" sz="1400">
                        <a:effectLst/>
                        <a:latin typeface="+mn-lt"/>
                        <a:ea typeface="Aptos" panose="020B0004020202020204" pitchFamily="34" charset="0"/>
                        <a:cs typeface="Aptos" panose="020B0004020202020204" pitchFamily="34" charset="0"/>
                      </a:endParaRPr>
                    </a:p>
                  </a:txBody>
                  <a:tcPr marL="85344" marR="85344" marT="42672" marB="42672"/>
                </a:tc>
                <a:tc vMerge="1">
                  <a:txBody>
                    <a:bodyPr/>
                    <a:lstStyle/>
                    <a:p>
                      <a:endParaRPr lang="en-US"/>
                    </a:p>
                  </a:txBody>
                  <a:tcPr/>
                </a:tc>
                <a:extLst>
                  <a:ext uri="{0D108BD9-81ED-4DB2-BD59-A6C34878D82A}">
                    <a16:rowId xmlns:a16="http://schemas.microsoft.com/office/drawing/2014/main" val="1078977682"/>
                  </a:ext>
                </a:extLst>
              </a:tr>
              <a:tr h="346119">
                <a:tc>
                  <a:txBody>
                    <a:bodyPr/>
                    <a:lstStyle/>
                    <a:p>
                      <a:pPr marL="0" marR="0">
                        <a:spcBef>
                          <a:spcPts val="0"/>
                        </a:spcBef>
                        <a:spcAft>
                          <a:spcPts val="0"/>
                        </a:spcAft>
                      </a:pPr>
                      <a:r>
                        <a:rPr lang="en-US" sz="1400" kern="1200" dirty="0">
                          <a:effectLst/>
                          <a:latin typeface="+mn-lt"/>
                        </a:rPr>
                        <a:t>8:50</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dirty="0">
                          <a:effectLst/>
                          <a:latin typeface="+mn-lt"/>
                        </a:rPr>
                        <a:t>9:05</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Welcome/Objectives</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Juston Fontaine</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Deputy Director for Operations</a:t>
                      </a:r>
                      <a:endParaRPr lang="en-US" sz="1400">
                        <a:effectLst/>
                        <a:latin typeface="+mn-lt"/>
                        <a:ea typeface="Aptos" panose="020B0004020202020204" pitchFamily="34" charset="0"/>
                        <a:cs typeface="Aptos" panose="020B0004020202020204" pitchFamily="34" charset="0"/>
                      </a:endParaRPr>
                    </a:p>
                  </a:txBody>
                  <a:tcPr marL="85344" marR="85344" marT="42672" marB="42672"/>
                </a:tc>
                <a:tc vMerge="1">
                  <a:txBody>
                    <a:bodyPr/>
                    <a:lstStyle/>
                    <a:p>
                      <a:endParaRPr lang="en-US"/>
                    </a:p>
                  </a:txBody>
                  <a:tcPr/>
                </a:tc>
                <a:extLst>
                  <a:ext uri="{0D108BD9-81ED-4DB2-BD59-A6C34878D82A}">
                    <a16:rowId xmlns:a16="http://schemas.microsoft.com/office/drawing/2014/main" val="405270975"/>
                  </a:ext>
                </a:extLst>
              </a:tr>
              <a:tr h="346119">
                <a:tc>
                  <a:txBody>
                    <a:bodyPr/>
                    <a:lstStyle/>
                    <a:p>
                      <a:pPr marL="0" marR="0">
                        <a:spcBef>
                          <a:spcPts val="0"/>
                        </a:spcBef>
                        <a:spcAft>
                          <a:spcPts val="0"/>
                        </a:spcAft>
                      </a:pPr>
                      <a:r>
                        <a:rPr lang="en-US" sz="1400" kern="1200" dirty="0">
                          <a:effectLst/>
                          <a:latin typeface="+mn-lt"/>
                        </a:rPr>
                        <a:t>9:05</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dirty="0">
                          <a:effectLst/>
                          <a:latin typeface="+mn-lt"/>
                          <a:ea typeface="Aptos" panose="020B0004020202020204" pitchFamily="34" charset="0"/>
                          <a:cs typeface="Aptos" panose="020B0004020202020204" pitchFamily="34" charset="0"/>
                        </a:rPr>
                        <a:t>9:45</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DOE and Jefferson Lab overview</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Craig Ferguson</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Site Office Manager</a:t>
                      </a:r>
                      <a:endParaRPr lang="en-US" sz="1400">
                        <a:effectLst/>
                        <a:latin typeface="+mn-lt"/>
                        <a:ea typeface="Aptos" panose="020B0004020202020204" pitchFamily="34" charset="0"/>
                        <a:cs typeface="Aptos" panose="020B0004020202020204" pitchFamily="34" charset="0"/>
                      </a:endParaRPr>
                    </a:p>
                  </a:txBody>
                  <a:tcPr marL="85344" marR="85344" marT="42672" marB="42672"/>
                </a:tc>
                <a:tc vMerge="1">
                  <a:txBody>
                    <a:bodyPr/>
                    <a:lstStyle/>
                    <a:p>
                      <a:pPr marL="0" marR="0" algn="ctr">
                        <a:spcBef>
                          <a:spcPts val="0"/>
                        </a:spcBef>
                        <a:spcAft>
                          <a:spcPts val="0"/>
                        </a:spcAft>
                      </a:pPr>
                      <a:endParaRPr lang="en-US" sz="1400" dirty="0">
                        <a:effectLst/>
                        <a:latin typeface="+mn-lt"/>
                        <a:ea typeface="Aptos" panose="020B0004020202020204" pitchFamily="34" charset="0"/>
                        <a:cs typeface="Aptos" panose="020B0004020202020204" pitchFamily="34" charset="0"/>
                      </a:endParaRPr>
                    </a:p>
                  </a:txBody>
                  <a:tcPr marL="0" marR="0" marT="0" marB="0" anchor="ctr"/>
                </a:tc>
                <a:extLst>
                  <a:ext uri="{0D108BD9-81ED-4DB2-BD59-A6C34878D82A}">
                    <a16:rowId xmlns:a16="http://schemas.microsoft.com/office/drawing/2014/main" val="2838569964"/>
                  </a:ext>
                </a:extLst>
              </a:tr>
              <a:tr h="346119">
                <a:tc>
                  <a:txBody>
                    <a:bodyPr/>
                    <a:lstStyle/>
                    <a:p>
                      <a:pPr marL="0" marR="0">
                        <a:spcBef>
                          <a:spcPts val="0"/>
                        </a:spcBef>
                        <a:spcAft>
                          <a:spcPts val="0"/>
                        </a:spcAft>
                      </a:pPr>
                      <a:r>
                        <a:rPr lang="en-US" sz="1400" kern="1200" dirty="0">
                          <a:effectLst/>
                          <a:latin typeface="+mn-lt"/>
                        </a:rPr>
                        <a:t>9:45</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dirty="0">
                          <a:effectLst/>
                          <a:latin typeface="+mn-lt"/>
                          <a:ea typeface="Aptos" panose="020B0004020202020204" pitchFamily="34" charset="0"/>
                          <a:cs typeface="Aptos" panose="020B0004020202020204" pitchFamily="34" charset="0"/>
                        </a:rPr>
                        <a:t>9:55</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gridSpan="3">
                  <a:txBody>
                    <a:bodyPr/>
                    <a:lstStyle/>
                    <a:p>
                      <a:pPr marL="0" marR="0">
                        <a:spcBef>
                          <a:spcPts val="0"/>
                        </a:spcBef>
                        <a:spcAft>
                          <a:spcPts val="0"/>
                        </a:spcAft>
                      </a:pPr>
                      <a:r>
                        <a:rPr lang="en-US" sz="1400" kern="1200" dirty="0">
                          <a:effectLst/>
                          <a:latin typeface="+mn-lt"/>
                        </a:rPr>
                        <a:t>Break (if on schedule)</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hMerge="1">
                  <a:txBody>
                    <a:bodyPr/>
                    <a:lstStyle/>
                    <a:p>
                      <a:endParaRPr lang="en-US" sz="1400" dirty="0">
                        <a:effectLst/>
                        <a:latin typeface="+mn-lt"/>
                      </a:endParaRPr>
                    </a:p>
                  </a:txBody>
                  <a:tcPr marL="85344" marR="85344" marT="42672" marB="42672"/>
                </a:tc>
                <a:tc hMerge="1">
                  <a:txBody>
                    <a:bodyPr/>
                    <a:lstStyle/>
                    <a:p>
                      <a:endParaRPr lang="en-US" sz="1400" dirty="0">
                        <a:effectLst/>
                        <a:latin typeface="+mn-lt"/>
                      </a:endParaRPr>
                    </a:p>
                  </a:txBody>
                  <a:tcPr marL="85344" marR="85344" marT="42672" marB="42672"/>
                </a:tc>
                <a:tc vMerge="1">
                  <a:txBody>
                    <a:bodyPr/>
                    <a:lstStyle/>
                    <a:p>
                      <a:pPr marL="0" marR="0">
                        <a:spcBef>
                          <a:spcPts val="0"/>
                        </a:spcBef>
                        <a:spcAft>
                          <a:spcPts val="0"/>
                        </a:spcAft>
                      </a:pPr>
                      <a:r>
                        <a:rPr lang="en-US" sz="1400" dirty="0">
                          <a:effectLst/>
                          <a:latin typeface="+mn-lt"/>
                        </a:rPr>
                        <a:t> </a:t>
                      </a:r>
                      <a:endParaRPr lang="en-US" sz="1400" dirty="0">
                        <a:effectLst/>
                        <a:latin typeface="+mn-lt"/>
                        <a:ea typeface="Aptos" panose="020B0004020202020204" pitchFamily="34" charset="0"/>
                        <a:cs typeface="Aptos" panose="020B0004020202020204" pitchFamily="34" charset="0"/>
                      </a:endParaRPr>
                    </a:p>
                  </a:txBody>
                  <a:tcPr marL="0" marR="0" marT="0" marB="0"/>
                </a:tc>
                <a:extLst>
                  <a:ext uri="{0D108BD9-81ED-4DB2-BD59-A6C34878D82A}">
                    <a16:rowId xmlns:a16="http://schemas.microsoft.com/office/drawing/2014/main" val="14969128"/>
                  </a:ext>
                </a:extLst>
              </a:tr>
              <a:tr h="346119">
                <a:tc>
                  <a:txBody>
                    <a:bodyPr/>
                    <a:lstStyle/>
                    <a:p>
                      <a:pPr marL="0" marR="0">
                        <a:spcBef>
                          <a:spcPts val="0"/>
                        </a:spcBef>
                        <a:spcAft>
                          <a:spcPts val="0"/>
                        </a:spcAft>
                      </a:pPr>
                      <a:r>
                        <a:rPr lang="en-US" sz="1400" dirty="0">
                          <a:effectLst/>
                          <a:latin typeface="+mn-lt"/>
                          <a:ea typeface="Aptos" panose="020B0004020202020204" pitchFamily="34" charset="0"/>
                          <a:cs typeface="Aptos" panose="020B0004020202020204" pitchFamily="34" charset="0"/>
                        </a:rPr>
                        <a:t>9:55</a:t>
                      </a:r>
                    </a:p>
                  </a:txBody>
                  <a:tcPr marL="85344" marR="85344" marT="42672" marB="42672"/>
                </a:tc>
                <a:tc>
                  <a:txBody>
                    <a:bodyPr/>
                    <a:lstStyle/>
                    <a:p>
                      <a:pPr marL="0" marR="0">
                        <a:spcBef>
                          <a:spcPts val="0"/>
                        </a:spcBef>
                        <a:spcAft>
                          <a:spcPts val="0"/>
                        </a:spcAft>
                      </a:pPr>
                      <a:r>
                        <a:rPr lang="en-US" sz="1400" dirty="0">
                          <a:effectLst/>
                          <a:latin typeface="+mn-lt"/>
                          <a:ea typeface="Aptos" panose="020B0004020202020204" pitchFamily="34" charset="0"/>
                          <a:cs typeface="Aptos" panose="020B0004020202020204" pitchFamily="34" charset="0"/>
                        </a:rPr>
                        <a:t>10:15</a:t>
                      </a:r>
                    </a:p>
                  </a:txBody>
                  <a:tcPr marL="85344" marR="85344" marT="42672" marB="42672"/>
                </a:tc>
                <a:tc>
                  <a:txBody>
                    <a:bodyPr/>
                    <a:lstStyle/>
                    <a:p>
                      <a:pPr marL="0" marR="0">
                        <a:spcBef>
                          <a:spcPts val="0"/>
                        </a:spcBef>
                        <a:spcAft>
                          <a:spcPts val="0"/>
                        </a:spcAft>
                      </a:pPr>
                      <a:r>
                        <a:rPr lang="en-US" sz="1400" dirty="0">
                          <a:effectLst/>
                          <a:latin typeface="+mn-lt"/>
                          <a:ea typeface="Aptos" panose="020B0004020202020204" pitchFamily="34" charset="0"/>
                          <a:cs typeface="Aptos" panose="020B0004020202020204" pitchFamily="34" charset="0"/>
                        </a:rPr>
                        <a:t>Major Projects Overview</a:t>
                      </a:r>
                    </a:p>
                  </a:txBody>
                  <a:tcPr marL="85344" marR="85344" marT="42672" marB="42672"/>
                </a:tc>
                <a:tc>
                  <a:txBody>
                    <a:bodyPr/>
                    <a:lstStyle/>
                    <a:p>
                      <a:pPr marL="0" marR="0">
                        <a:spcBef>
                          <a:spcPts val="0"/>
                        </a:spcBef>
                        <a:spcAft>
                          <a:spcPts val="0"/>
                        </a:spcAft>
                      </a:pPr>
                      <a:r>
                        <a:rPr lang="en-US" sz="1400" dirty="0">
                          <a:effectLst/>
                          <a:latin typeface="+mn-lt"/>
                          <a:ea typeface="Aptos" panose="020B0004020202020204" pitchFamily="34" charset="0"/>
                          <a:cs typeface="Aptos" panose="020B0004020202020204" pitchFamily="34" charset="0"/>
                        </a:rPr>
                        <a:t>Bryan Foley</a:t>
                      </a:r>
                    </a:p>
                  </a:txBody>
                  <a:tcPr marL="85344" marR="85344" marT="42672" marB="42672"/>
                </a:tc>
                <a:tc>
                  <a:txBody>
                    <a:bodyPr/>
                    <a:lstStyle/>
                    <a:p>
                      <a:pPr marL="0" marR="0">
                        <a:spcBef>
                          <a:spcPts val="0"/>
                        </a:spcBef>
                        <a:spcAft>
                          <a:spcPts val="0"/>
                        </a:spcAft>
                      </a:pPr>
                      <a:r>
                        <a:rPr lang="en-US" sz="1400" dirty="0">
                          <a:effectLst/>
                          <a:latin typeface="+mn-lt"/>
                          <a:ea typeface="Aptos" panose="020B0004020202020204" pitchFamily="34" charset="0"/>
                          <a:cs typeface="Aptos" panose="020B0004020202020204" pitchFamily="34" charset="0"/>
                        </a:rPr>
                        <a:t>Federal Project Director</a:t>
                      </a:r>
                    </a:p>
                  </a:txBody>
                  <a:tcPr marL="85344" marR="85344" marT="42672" marB="42672"/>
                </a:tc>
                <a:tc vMerge="1">
                  <a:txBody>
                    <a:bodyPr/>
                    <a:lstStyle/>
                    <a:p>
                      <a:pPr marL="0" marR="0" algn="ctr">
                        <a:spcBef>
                          <a:spcPts val="0"/>
                        </a:spcBef>
                        <a:spcAft>
                          <a:spcPts val="0"/>
                        </a:spcAft>
                      </a:pPr>
                      <a:r>
                        <a:rPr lang="en-US" sz="1400" kern="1200" dirty="0">
                          <a:effectLst/>
                          <a:latin typeface="+mn-lt"/>
                        </a:rPr>
                        <a:t>Auditorium</a:t>
                      </a:r>
                      <a:endParaRPr lang="en-US" sz="1400" dirty="0">
                        <a:effectLst/>
                        <a:latin typeface="+mn-lt"/>
                      </a:endParaRPr>
                    </a:p>
                  </a:txBody>
                  <a:tcPr marL="0" marR="0" marT="0" marB="0" anchor="ctr"/>
                </a:tc>
                <a:extLst>
                  <a:ext uri="{0D108BD9-81ED-4DB2-BD59-A6C34878D82A}">
                    <a16:rowId xmlns:a16="http://schemas.microsoft.com/office/drawing/2014/main" val="576111592"/>
                  </a:ext>
                </a:extLst>
              </a:tr>
              <a:tr h="346119">
                <a:tc>
                  <a:txBody>
                    <a:bodyPr/>
                    <a:lstStyle/>
                    <a:p>
                      <a:pPr marL="0" marR="0">
                        <a:spcBef>
                          <a:spcPts val="0"/>
                        </a:spcBef>
                        <a:spcAft>
                          <a:spcPts val="0"/>
                        </a:spcAft>
                      </a:pPr>
                      <a:r>
                        <a:rPr lang="en-US" sz="1400" kern="1200" dirty="0">
                          <a:effectLst/>
                          <a:latin typeface="+mn-lt"/>
                        </a:rPr>
                        <a:t>10:15</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dirty="0">
                          <a:effectLst/>
                          <a:latin typeface="+mn-lt"/>
                        </a:rPr>
                        <a:t>10:30</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300" kern="1200" dirty="0">
                          <a:effectLst/>
                          <a:latin typeface="+mn-lt"/>
                          <a:ea typeface="Aptos" panose="020B0004020202020204" pitchFamily="34" charset="0"/>
                          <a:cs typeface="Aptos" panose="020B0004020202020204" pitchFamily="34" charset="0"/>
                        </a:rPr>
                        <a:t>Opportunities for Continuous Improvement</a:t>
                      </a:r>
                      <a:endParaRPr lang="en-US" sz="13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Donte Davis</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Deputy Site Office Manager</a:t>
                      </a:r>
                      <a:endParaRPr lang="en-US" sz="1400">
                        <a:effectLst/>
                        <a:latin typeface="+mn-lt"/>
                        <a:ea typeface="Aptos" panose="020B0004020202020204" pitchFamily="34" charset="0"/>
                        <a:cs typeface="Aptos" panose="020B0004020202020204" pitchFamily="34" charset="0"/>
                      </a:endParaRPr>
                    </a:p>
                  </a:txBody>
                  <a:tcPr marL="85344" marR="85344" marT="42672" marB="42672"/>
                </a:tc>
                <a:tc vMerge="1">
                  <a:txBody>
                    <a:bodyPr/>
                    <a:lstStyle/>
                    <a:p>
                      <a:pPr marL="0" marR="0" algn="ctr">
                        <a:spcBef>
                          <a:spcPts val="0"/>
                        </a:spcBef>
                        <a:spcAft>
                          <a:spcPts val="0"/>
                        </a:spcAft>
                      </a:pPr>
                      <a:r>
                        <a:rPr lang="en-US" sz="1400" kern="1200" dirty="0">
                          <a:effectLst/>
                          <a:latin typeface="+mn-lt"/>
                        </a:rPr>
                        <a:t>Auditorium</a:t>
                      </a:r>
                      <a:endParaRPr lang="en-US" sz="1400" dirty="0">
                        <a:effectLst/>
                        <a:latin typeface="+mn-lt"/>
                        <a:ea typeface="Aptos" panose="020B0004020202020204" pitchFamily="34" charset="0"/>
                        <a:cs typeface="Aptos" panose="020B0004020202020204" pitchFamily="34" charset="0"/>
                      </a:endParaRPr>
                    </a:p>
                  </a:txBody>
                  <a:tcPr marL="0" marR="0" marT="0" marB="0" anchor="ctr"/>
                </a:tc>
                <a:extLst>
                  <a:ext uri="{0D108BD9-81ED-4DB2-BD59-A6C34878D82A}">
                    <a16:rowId xmlns:a16="http://schemas.microsoft.com/office/drawing/2014/main" val="3621586251"/>
                  </a:ext>
                </a:extLst>
              </a:tr>
              <a:tr h="346119">
                <a:tc>
                  <a:txBody>
                    <a:bodyPr/>
                    <a:lstStyle/>
                    <a:p>
                      <a:pPr marL="0" marR="0">
                        <a:spcBef>
                          <a:spcPts val="0"/>
                        </a:spcBef>
                        <a:spcAft>
                          <a:spcPts val="0"/>
                        </a:spcAft>
                      </a:pPr>
                      <a:r>
                        <a:rPr lang="en-US" sz="1400" dirty="0">
                          <a:effectLst/>
                          <a:latin typeface="+mn-lt"/>
                          <a:ea typeface="Aptos" panose="020B0004020202020204" pitchFamily="34" charset="0"/>
                          <a:cs typeface="Aptos" panose="020B0004020202020204" pitchFamily="34" charset="0"/>
                        </a:rPr>
                        <a:t>10:30</a:t>
                      </a:r>
                    </a:p>
                  </a:txBody>
                  <a:tcPr marL="85344" marR="85344" marT="42672" marB="42672"/>
                </a:tc>
                <a:tc>
                  <a:txBody>
                    <a:bodyPr/>
                    <a:lstStyle/>
                    <a:p>
                      <a:pPr marL="0" marR="0">
                        <a:spcBef>
                          <a:spcPts val="0"/>
                        </a:spcBef>
                        <a:spcAft>
                          <a:spcPts val="0"/>
                        </a:spcAft>
                      </a:pPr>
                      <a:r>
                        <a:rPr lang="en-US" sz="1400" dirty="0">
                          <a:effectLst/>
                          <a:latin typeface="+mn-lt"/>
                          <a:ea typeface="Aptos" panose="020B0004020202020204" pitchFamily="34" charset="0"/>
                          <a:cs typeface="Aptos" panose="020B0004020202020204" pitchFamily="34" charset="0"/>
                        </a:rPr>
                        <a:t>10:45</a:t>
                      </a:r>
                    </a:p>
                  </a:txBody>
                  <a:tcPr marL="85344" marR="85344" marT="42672" marB="42672"/>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effectLst/>
                          <a:latin typeface="+mn-lt"/>
                        </a:rPr>
                        <a:t>Break (if on schedule)</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hMerge="1">
                  <a:txBody>
                    <a:bodyPr/>
                    <a:lstStyle/>
                    <a:p>
                      <a:pPr marL="0" marR="0">
                        <a:spcBef>
                          <a:spcPts val="0"/>
                        </a:spcBef>
                        <a:spcAft>
                          <a:spcPts val="0"/>
                        </a:spcAft>
                      </a:pP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hMerge="1">
                  <a:txBody>
                    <a:bodyPr/>
                    <a:lstStyle/>
                    <a:p>
                      <a:pPr marL="0" marR="0">
                        <a:spcBef>
                          <a:spcPts val="0"/>
                        </a:spcBef>
                        <a:spcAft>
                          <a:spcPts val="0"/>
                        </a:spcAft>
                      </a:pP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vMerge="1">
                  <a:txBody>
                    <a:bodyPr/>
                    <a:lstStyle/>
                    <a:p>
                      <a:endParaRPr lang="en-US"/>
                    </a:p>
                  </a:txBody>
                  <a:tcPr/>
                </a:tc>
                <a:extLst>
                  <a:ext uri="{0D108BD9-81ED-4DB2-BD59-A6C34878D82A}">
                    <a16:rowId xmlns:a16="http://schemas.microsoft.com/office/drawing/2014/main" val="4189232014"/>
                  </a:ext>
                </a:extLst>
              </a:tr>
              <a:tr h="346119">
                <a:tc>
                  <a:txBody>
                    <a:bodyPr/>
                    <a:lstStyle/>
                    <a:p>
                      <a:pPr marL="0" marR="0">
                        <a:spcBef>
                          <a:spcPts val="0"/>
                        </a:spcBef>
                        <a:spcAft>
                          <a:spcPts val="0"/>
                        </a:spcAft>
                      </a:pPr>
                      <a:r>
                        <a:rPr lang="en-US" sz="1400" kern="1200" dirty="0">
                          <a:effectLst/>
                          <a:latin typeface="+mn-lt"/>
                        </a:rPr>
                        <a:t>10:45</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dirty="0">
                          <a:effectLst/>
                          <a:latin typeface="+mn-lt"/>
                        </a:rPr>
                        <a:t>11:00</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Procurement Process</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John Motz</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dirty="0">
                          <a:effectLst/>
                          <a:latin typeface="+mn-lt"/>
                        </a:rPr>
                        <a:t>Source Evaluation Board Lead</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vMerge="1">
                  <a:txBody>
                    <a:bodyPr/>
                    <a:lstStyle/>
                    <a:p>
                      <a:endParaRPr lang="en-US"/>
                    </a:p>
                  </a:txBody>
                  <a:tcPr/>
                </a:tc>
                <a:extLst>
                  <a:ext uri="{0D108BD9-81ED-4DB2-BD59-A6C34878D82A}">
                    <a16:rowId xmlns:a16="http://schemas.microsoft.com/office/drawing/2014/main" val="270309051"/>
                  </a:ext>
                </a:extLst>
              </a:tr>
              <a:tr h="346119">
                <a:tc>
                  <a:txBody>
                    <a:bodyPr/>
                    <a:lstStyle/>
                    <a:p>
                      <a:pPr marL="0" marR="0">
                        <a:spcBef>
                          <a:spcPts val="0"/>
                        </a:spcBef>
                        <a:spcAft>
                          <a:spcPts val="0"/>
                        </a:spcAft>
                      </a:pPr>
                      <a:r>
                        <a:rPr lang="en-US" sz="1400" kern="1200" dirty="0">
                          <a:effectLst/>
                          <a:latin typeface="+mn-lt"/>
                        </a:rPr>
                        <a:t>11:00</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dirty="0">
                          <a:effectLst/>
                          <a:latin typeface="+mn-lt"/>
                        </a:rPr>
                        <a:t>11:10</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Overview of Tour</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Craig Ferguson</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Site Office Manager</a:t>
                      </a:r>
                      <a:endParaRPr lang="en-US" sz="1400">
                        <a:effectLst/>
                        <a:latin typeface="+mn-lt"/>
                        <a:ea typeface="Aptos" panose="020B0004020202020204" pitchFamily="34" charset="0"/>
                        <a:cs typeface="Aptos" panose="020B0004020202020204" pitchFamily="34" charset="0"/>
                      </a:endParaRPr>
                    </a:p>
                  </a:txBody>
                  <a:tcPr marL="85344" marR="85344" marT="42672" marB="42672"/>
                </a:tc>
                <a:tc vMerge="1">
                  <a:txBody>
                    <a:bodyPr/>
                    <a:lstStyle/>
                    <a:p>
                      <a:endParaRPr lang="en-US"/>
                    </a:p>
                  </a:txBody>
                  <a:tcPr/>
                </a:tc>
                <a:extLst>
                  <a:ext uri="{0D108BD9-81ED-4DB2-BD59-A6C34878D82A}">
                    <a16:rowId xmlns:a16="http://schemas.microsoft.com/office/drawing/2014/main" val="1004098000"/>
                  </a:ext>
                </a:extLst>
              </a:tr>
              <a:tr h="346119">
                <a:tc>
                  <a:txBody>
                    <a:bodyPr/>
                    <a:lstStyle/>
                    <a:p>
                      <a:pPr marL="0" marR="0">
                        <a:spcBef>
                          <a:spcPts val="0"/>
                        </a:spcBef>
                        <a:spcAft>
                          <a:spcPts val="0"/>
                        </a:spcAft>
                      </a:pPr>
                      <a:r>
                        <a:rPr lang="en-US" sz="1400" kern="1200" dirty="0">
                          <a:effectLst/>
                          <a:latin typeface="+mn-lt"/>
                        </a:rPr>
                        <a:t>11:10</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dirty="0">
                          <a:effectLst/>
                          <a:latin typeface="+mn-lt"/>
                        </a:rPr>
                        <a:t>11:20</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gridSpan="3">
                  <a:txBody>
                    <a:bodyPr/>
                    <a:lstStyle/>
                    <a:p>
                      <a:pPr marL="0" marR="0">
                        <a:spcBef>
                          <a:spcPts val="0"/>
                        </a:spcBef>
                        <a:spcAft>
                          <a:spcPts val="0"/>
                        </a:spcAft>
                      </a:pPr>
                      <a:r>
                        <a:rPr lang="en-US" sz="1400" kern="1200" dirty="0">
                          <a:effectLst/>
                          <a:latin typeface="+mn-lt"/>
                        </a:rPr>
                        <a:t>Break (if on schedule)</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hMerge="1">
                  <a:txBody>
                    <a:bodyPr/>
                    <a:lstStyle/>
                    <a:p>
                      <a:endParaRPr lang="en-US" sz="1400" dirty="0">
                        <a:effectLst/>
                        <a:latin typeface="+mn-lt"/>
                      </a:endParaRPr>
                    </a:p>
                  </a:txBody>
                  <a:tcPr marL="85344" marR="85344" marT="42672" marB="42672"/>
                </a:tc>
                <a:tc hMerge="1">
                  <a:txBody>
                    <a:bodyPr/>
                    <a:lstStyle/>
                    <a:p>
                      <a:endParaRPr lang="en-US" sz="1400" dirty="0">
                        <a:effectLst/>
                        <a:latin typeface="+mn-lt"/>
                      </a:endParaRPr>
                    </a:p>
                  </a:txBody>
                  <a:tcPr marL="85344" marR="85344" marT="42672" marB="42672"/>
                </a:tc>
                <a:tc vMerge="1">
                  <a:txBody>
                    <a:bodyPr/>
                    <a:lstStyle/>
                    <a:p>
                      <a:pPr marL="0" marR="0">
                        <a:spcBef>
                          <a:spcPts val="0"/>
                        </a:spcBef>
                        <a:spcAft>
                          <a:spcPts val="0"/>
                        </a:spcAft>
                      </a:pPr>
                      <a:r>
                        <a:rPr lang="en-US" sz="1400" dirty="0">
                          <a:effectLst/>
                          <a:latin typeface="+mn-lt"/>
                        </a:rPr>
                        <a:t> </a:t>
                      </a:r>
                      <a:endParaRPr lang="en-US" sz="1400" dirty="0">
                        <a:effectLst/>
                        <a:latin typeface="+mn-lt"/>
                        <a:ea typeface="Aptos" panose="020B0004020202020204" pitchFamily="34" charset="0"/>
                        <a:cs typeface="Aptos" panose="020B0004020202020204" pitchFamily="34" charset="0"/>
                      </a:endParaRPr>
                    </a:p>
                  </a:txBody>
                  <a:tcPr marL="0" marR="0" marT="0" marB="0"/>
                </a:tc>
                <a:extLst>
                  <a:ext uri="{0D108BD9-81ED-4DB2-BD59-A6C34878D82A}">
                    <a16:rowId xmlns:a16="http://schemas.microsoft.com/office/drawing/2014/main" val="3597242708"/>
                  </a:ext>
                </a:extLst>
              </a:tr>
              <a:tr h="483618">
                <a:tc>
                  <a:txBody>
                    <a:bodyPr/>
                    <a:lstStyle/>
                    <a:p>
                      <a:pPr marL="0" marR="0">
                        <a:spcBef>
                          <a:spcPts val="0"/>
                        </a:spcBef>
                        <a:spcAft>
                          <a:spcPts val="0"/>
                        </a:spcAft>
                      </a:pPr>
                      <a:r>
                        <a:rPr lang="en-US" sz="1400" kern="1200">
                          <a:effectLst/>
                          <a:latin typeface="+mn-lt"/>
                        </a:rPr>
                        <a:t>11:30</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a:effectLst/>
                          <a:latin typeface="+mn-lt"/>
                        </a:rPr>
                        <a:t>1:30</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spcBef>
                          <a:spcPts val="0"/>
                        </a:spcBef>
                        <a:spcAft>
                          <a:spcPts val="0"/>
                        </a:spcAft>
                      </a:pPr>
                      <a:r>
                        <a:rPr lang="en-US" sz="1400" kern="1200" dirty="0">
                          <a:effectLst/>
                          <a:latin typeface="+mn-lt"/>
                        </a:rPr>
                        <a:t>Tour – </a:t>
                      </a:r>
                      <a:r>
                        <a:rPr lang="en-US" sz="1400" b="1" kern="1200" dirty="0">
                          <a:effectLst/>
                          <a:latin typeface="+mn-lt"/>
                        </a:rPr>
                        <a:t>bus departs at 11:30 </a:t>
                      </a:r>
                      <a:r>
                        <a:rPr lang="en-US" sz="1400" kern="1200" dirty="0">
                          <a:effectLst/>
                          <a:latin typeface="+mn-lt"/>
                        </a:rPr>
                        <a:t>after Computer Ctr overview</a:t>
                      </a:r>
                      <a:endParaRPr lang="en-US" sz="1400" dirty="0">
                        <a:effectLst/>
                        <a:latin typeface="+mn-lt"/>
                        <a:ea typeface="Aptos" panose="020B0004020202020204" pitchFamily="34" charset="0"/>
                        <a:cs typeface="Aptos" panose="020B0004020202020204" pitchFamily="34" charset="0"/>
                      </a:endParaRPr>
                    </a:p>
                  </a:txBody>
                  <a:tcPr marL="85344" marR="85344" marT="42672" marB="42672"/>
                </a:tc>
                <a:tc>
                  <a:txBody>
                    <a:bodyPr/>
                    <a:lstStyle/>
                    <a:p>
                      <a:endParaRPr lang="en-US" sz="1400">
                        <a:effectLst/>
                        <a:latin typeface="+mn-lt"/>
                      </a:endParaRPr>
                    </a:p>
                  </a:txBody>
                  <a:tcPr marL="85344" marR="85344" marT="42672" marB="42672"/>
                </a:tc>
                <a:tc>
                  <a:txBody>
                    <a:bodyPr/>
                    <a:lstStyle/>
                    <a:p>
                      <a:pPr marL="0" marR="0">
                        <a:spcBef>
                          <a:spcPts val="0"/>
                        </a:spcBef>
                        <a:spcAft>
                          <a:spcPts val="0"/>
                        </a:spcAft>
                      </a:pPr>
                      <a:r>
                        <a:rPr lang="en-US" sz="1400" kern="1200">
                          <a:effectLst/>
                          <a:latin typeface="+mn-lt"/>
                        </a:rPr>
                        <a:t>DOE Staff</a:t>
                      </a:r>
                      <a:endParaRPr lang="en-US" sz="1400">
                        <a:effectLst/>
                        <a:latin typeface="+mn-lt"/>
                        <a:ea typeface="Aptos" panose="020B0004020202020204" pitchFamily="34" charset="0"/>
                        <a:cs typeface="Aptos" panose="020B0004020202020204" pitchFamily="34" charset="0"/>
                      </a:endParaRPr>
                    </a:p>
                  </a:txBody>
                  <a:tcPr marL="85344" marR="85344" marT="42672" marB="42672"/>
                </a:tc>
                <a:tc>
                  <a:txBody>
                    <a:bodyPr/>
                    <a:lstStyle/>
                    <a:p>
                      <a:pPr marL="0" marR="0" algn="ctr">
                        <a:spcBef>
                          <a:spcPts val="0"/>
                        </a:spcBef>
                        <a:spcAft>
                          <a:spcPts val="0"/>
                        </a:spcAft>
                      </a:pPr>
                      <a:r>
                        <a:rPr lang="en-US" sz="1400" kern="1200">
                          <a:effectLst/>
                          <a:latin typeface="+mn-lt"/>
                        </a:rPr>
                        <a:t>Bus departs from CEBAF Center traffic circle</a:t>
                      </a:r>
                      <a:endParaRPr lang="en-US" sz="1400">
                        <a:effectLst/>
                        <a:latin typeface="+mn-lt"/>
                        <a:ea typeface="Aptos" panose="020B0004020202020204" pitchFamily="34" charset="0"/>
                        <a:cs typeface="Aptos" panose="020B0004020202020204" pitchFamily="34" charset="0"/>
                      </a:endParaRPr>
                    </a:p>
                  </a:txBody>
                  <a:tcPr marL="0" marR="0" marT="0" marB="0"/>
                </a:tc>
                <a:extLst>
                  <a:ext uri="{0D108BD9-81ED-4DB2-BD59-A6C34878D82A}">
                    <a16:rowId xmlns:a16="http://schemas.microsoft.com/office/drawing/2014/main" val="792330495"/>
                  </a:ext>
                </a:extLst>
              </a:tr>
              <a:tr h="346119">
                <a:tc gridSpan="2">
                  <a:txBody>
                    <a:bodyPr/>
                    <a:lstStyle/>
                    <a:p>
                      <a:pPr marL="0" marR="0" algn="ctr">
                        <a:spcBef>
                          <a:spcPts val="0"/>
                        </a:spcBef>
                        <a:spcAft>
                          <a:spcPts val="0"/>
                        </a:spcAft>
                      </a:pPr>
                      <a:r>
                        <a:rPr lang="en-US" sz="1400" kern="1200">
                          <a:effectLst/>
                          <a:latin typeface="+mn-lt"/>
                        </a:rPr>
                        <a:t>1:30 </a:t>
                      </a:r>
                      <a:endParaRPr lang="en-US" sz="1400">
                        <a:effectLst/>
                        <a:latin typeface="+mn-lt"/>
                        <a:ea typeface="Aptos" panose="020B0004020202020204" pitchFamily="34" charset="0"/>
                        <a:cs typeface="Aptos" panose="020B0004020202020204" pitchFamily="34" charset="0"/>
                      </a:endParaRPr>
                    </a:p>
                  </a:txBody>
                  <a:tcPr marL="85344" marR="85344" marT="42672" marB="42672"/>
                </a:tc>
                <a:tc hMerge="1">
                  <a:txBody>
                    <a:bodyPr/>
                    <a:lstStyle/>
                    <a:p>
                      <a:endParaRPr lang="en-US"/>
                    </a:p>
                  </a:txBody>
                  <a:tcPr/>
                </a:tc>
                <a:tc>
                  <a:txBody>
                    <a:bodyPr/>
                    <a:lstStyle/>
                    <a:p>
                      <a:pPr marL="0" marR="0">
                        <a:spcBef>
                          <a:spcPts val="0"/>
                        </a:spcBef>
                        <a:spcAft>
                          <a:spcPts val="0"/>
                        </a:spcAft>
                      </a:pPr>
                      <a:r>
                        <a:rPr lang="en-US" sz="1400" kern="1200">
                          <a:effectLst/>
                          <a:latin typeface="+mn-lt"/>
                        </a:rPr>
                        <a:t>Depart site</a:t>
                      </a:r>
                      <a:endParaRPr lang="en-US" sz="1400">
                        <a:effectLst/>
                        <a:latin typeface="+mn-lt"/>
                        <a:ea typeface="Aptos" panose="020B0004020202020204" pitchFamily="34" charset="0"/>
                        <a:cs typeface="Aptos" panose="020B0004020202020204" pitchFamily="34" charset="0"/>
                      </a:endParaRPr>
                    </a:p>
                  </a:txBody>
                  <a:tcPr marL="85344" marR="85344" marT="42672" marB="42672"/>
                </a:tc>
                <a:tc gridSpan="2">
                  <a:txBody>
                    <a:bodyPr/>
                    <a:lstStyle/>
                    <a:p>
                      <a:pPr marL="0" marR="0" algn="ctr">
                        <a:spcBef>
                          <a:spcPts val="0"/>
                        </a:spcBef>
                        <a:spcAft>
                          <a:spcPts val="0"/>
                        </a:spcAft>
                      </a:pPr>
                      <a:r>
                        <a:rPr lang="en-US" sz="1400" kern="1200">
                          <a:effectLst/>
                          <a:latin typeface="+mn-lt"/>
                        </a:rPr>
                        <a:t>Attendees</a:t>
                      </a:r>
                      <a:endParaRPr lang="en-US" sz="1400">
                        <a:effectLst/>
                        <a:latin typeface="+mn-lt"/>
                        <a:ea typeface="Aptos" panose="020B0004020202020204" pitchFamily="34" charset="0"/>
                        <a:cs typeface="Aptos" panose="020B0004020202020204" pitchFamily="34" charset="0"/>
                      </a:endParaRPr>
                    </a:p>
                  </a:txBody>
                  <a:tcPr marL="85344" marR="85344" marT="42672" marB="42672"/>
                </a:tc>
                <a:tc hMerge="1">
                  <a:txBody>
                    <a:bodyPr/>
                    <a:lstStyle/>
                    <a:p>
                      <a:endParaRPr lang="en-US"/>
                    </a:p>
                  </a:txBody>
                  <a:tcPr/>
                </a:tc>
                <a:tc>
                  <a:txBody>
                    <a:bodyPr/>
                    <a:lstStyle/>
                    <a:p>
                      <a:pPr marL="0" marR="0">
                        <a:spcBef>
                          <a:spcPts val="0"/>
                        </a:spcBef>
                        <a:spcAft>
                          <a:spcPts val="0"/>
                        </a:spcAft>
                      </a:pPr>
                      <a:r>
                        <a:rPr lang="en-US" sz="1400" dirty="0">
                          <a:effectLst/>
                          <a:latin typeface="+mn-lt"/>
                        </a:rPr>
                        <a:t> </a:t>
                      </a:r>
                      <a:endParaRPr lang="en-US" sz="1400" dirty="0">
                        <a:effectLst/>
                        <a:latin typeface="+mn-lt"/>
                        <a:ea typeface="Aptos" panose="020B0004020202020204" pitchFamily="34" charset="0"/>
                        <a:cs typeface="Aptos" panose="020B0004020202020204" pitchFamily="34" charset="0"/>
                      </a:endParaRPr>
                    </a:p>
                  </a:txBody>
                  <a:tcPr marL="0" marR="0" marT="0" marB="0"/>
                </a:tc>
                <a:extLst>
                  <a:ext uri="{0D108BD9-81ED-4DB2-BD59-A6C34878D82A}">
                    <a16:rowId xmlns:a16="http://schemas.microsoft.com/office/drawing/2014/main" val="1010889068"/>
                  </a:ext>
                </a:extLst>
              </a:tr>
            </a:tbl>
          </a:graphicData>
        </a:graphic>
      </p:graphicFrame>
    </p:spTree>
    <p:extLst>
      <p:ext uri="{BB962C8B-B14F-4D97-AF65-F5344CB8AC3E}">
        <p14:creationId xmlns:p14="http://schemas.microsoft.com/office/powerpoint/2010/main" val="581694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0803-647D-860C-98B4-BAFDAA372807}"/>
              </a:ext>
            </a:extLst>
          </p:cNvPr>
          <p:cNvSpPr>
            <a:spLocks noGrp="1"/>
          </p:cNvSpPr>
          <p:nvPr>
            <p:ph type="title"/>
          </p:nvPr>
        </p:nvSpPr>
        <p:spPr/>
        <p:txBody>
          <a:bodyPr/>
          <a:lstStyle/>
          <a:p>
            <a:r>
              <a:rPr lang="en-US"/>
              <a:t>Safety Briefing</a:t>
            </a:r>
          </a:p>
        </p:txBody>
      </p:sp>
      <p:sp>
        <p:nvSpPr>
          <p:cNvPr id="3" name="Slide Number Placeholder 2">
            <a:extLst>
              <a:ext uri="{FF2B5EF4-FFF2-40B4-BE49-F238E27FC236}">
                <a16:creationId xmlns:a16="http://schemas.microsoft.com/office/drawing/2014/main" id="{681FCC95-5593-9A61-7A90-48397FABB3BD}"/>
              </a:ext>
            </a:extLst>
          </p:cNvPr>
          <p:cNvSpPr>
            <a:spLocks noGrp="1"/>
          </p:cNvSpPr>
          <p:nvPr>
            <p:ph type="sldNum" sz="quarter" idx="4"/>
          </p:nvPr>
        </p:nvSpPr>
        <p:spPr/>
        <p:txBody>
          <a:bodyPr/>
          <a:lstStyle/>
          <a:p>
            <a:fld id="{835B6AD7-18B8-4C9C-AA70-ABD830A869AC}" type="slidenum">
              <a:rPr lang="en-US" smtClean="0"/>
              <a:pPr/>
              <a:t>50</a:t>
            </a:fld>
            <a:endParaRPr lang="en-US"/>
          </a:p>
        </p:txBody>
      </p:sp>
      <p:sp>
        <p:nvSpPr>
          <p:cNvPr id="4" name="TextBox 3">
            <a:extLst>
              <a:ext uri="{FF2B5EF4-FFF2-40B4-BE49-F238E27FC236}">
                <a16:creationId xmlns:a16="http://schemas.microsoft.com/office/drawing/2014/main" id="{2F7445CD-B9EB-310E-E4DD-6DE8E84E2BEF}"/>
              </a:ext>
            </a:extLst>
          </p:cNvPr>
          <p:cNvSpPr txBox="1"/>
          <p:nvPr/>
        </p:nvSpPr>
        <p:spPr>
          <a:xfrm>
            <a:off x="188695" y="1333677"/>
            <a:ext cx="11621002" cy="3597460"/>
          </a:xfrm>
          <a:prstGeom prst="rect">
            <a:avLst/>
          </a:prstGeom>
          <a:noFill/>
        </p:spPr>
        <p:txBody>
          <a:bodyPr wrap="none" rtlCol="0">
            <a:spAutoFit/>
          </a:bodyPr>
          <a:lstStyle/>
          <a:p>
            <a:pPr marL="342900" marR="0" lvl="0" indent="-342900">
              <a:lnSpc>
                <a:spcPct val="105000"/>
              </a:lnSpc>
              <a:spcBef>
                <a:spcPts val="0"/>
              </a:spcBef>
              <a:spcAft>
                <a:spcPts val="800"/>
              </a:spcAft>
              <a:buSzPts val="1000"/>
              <a:buFont typeface="Symbol" panose="05050102010706020507" pitchFamily="18" charset="2"/>
              <a:buChar char=""/>
              <a:tabLst>
                <a:tab pos="457200" algn="l"/>
              </a:tabLst>
            </a:pPr>
            <a:r>
              <a:rPr lang="en-US" sz="1400" dirty="0">
                <a:effectLst/>
                <a:ea typeface="Times New Roman" panose="02020603050405020304" pitchFamily="18" charset="0"/>
              </a:rPr>
              <a:t>The tour enters radiologically controlled areas. </a:t>
            </a:r>
            <a:endParaRPr lang="en-US" sz="1400" dirty="0">
              <a:effectLst/>
              <a:ea typeface="Aptos" panose="020B0004020202020204" pitchFamily="34" charset="0"/>
            </a:endParaRPr>
          </a:p>
          <a:p>
            <a:pPr marL="742950" marR="0" lvl="1" indent="-285750">
              <a:lnSpc>
                <a:spcPct val="105000"/>
              </a:lnSpc>
              <a:spcBef>
                <a:spcPts val="0"/>
              </a:spcBef>
              <a:spcAft>
                <a:spcPts val="800"/>
              </a:spcAft>
              <a:buSzPts val="1000"/>
              <a:buFont typeface="Symbol" panose="05050102010706020507" pitchFamily="18" charset="2"/>
              <a:buChar char=""/>
              <a:tabLst>
                <a:tab pos="914400" algn="l"/>
              </a:tabLst>
            </a:pPr>
            <a:r>
              <a:rPr lang="en-US" sz="1400" dirty="0">
                <a:effectLst/>
                <a:ea typeface="Times New Roman" panose="02020603050405020304" pitchFamily="18" charset="0"/>
              </a:rPr>
              <a:t>Escort carry an additional dosimeter called a Self Reading Pocket Dosimeter to monitor </a:t>
            </a:r>
            <a:r>
              <a:rPr lang="en-US" sz="1400" dirty="0">
                <a:ea typeface="Times New Roman" panose="02020603050405020304" pitchFamily="18" charset="0"/>
              </a:rPr>
              <a:t>radiation </a:t>
            </a:r>
            <a:r>
              <a:rPr lang="en-US" sz="1400" dirty="0">
                <a:effectLst/>
                <a:ea typeface="Times New Roman" panose="02020603050405020304" pitchFamily="18" charset="0"/>
              </a:rPr>
              <a:t>dose</a:t>
            </a:r>
            <a:endParaRPr lang="en-US" sz="1400" dirty="0">
              <a:effectLst/>
              <a:ea typeface="Aptos" panose="020B0004020202020204" pitchFamily="34" charset="0"/>
            </a:endParaRPr>
          </a:p>
          <a:p>
            <a:pPr marL="742950" marR="0" lvl="1" indent="-285750">
              <a:lnSpc>
                <a:spcPct val="105000"/>
              </a:lnSpc>
              <a:spcBef>
                <a:spcPts val="0"/>
              </a:spcBef>
              <a:spcAft>
                <a:spcPts val="800"/>
              </a:spcAft>
              <a:buSzPts val="1000"/>
              <a:buFont typeface="Symbol" panose="05050102010706020507" pitchFamily="18" charset="2"/>
              <a:buChar char=""/>
              <a:tabLst>
                <a:tab pos="914400" algn="l"/>
              </a:tabLst>
            </a:pPr>
            <a:r>
              <a:rPr lang="en-US" sz="1400" dirty="0">
                <a:effectLst/>
                <a:ea typeface="Times New Roman" panose="02020603050405020304" pitchFamily="18" charset="0"/>
              </a:rPr>
              <a:t>The risk for radiation exposure is minimal to none.</a:t>
            </a:r>
            <a:endParaRPr lang="en-US" sz="1400" dirty="0">
              <a:effectLst/>
              <a:ea typeface="Aptos" panose="020B0004020202020204" pitchFamily="34" charset="0"/>
            </a:endParaRPr>
          </a:p>
          <a:p>
            <a:pPr marL="342900" marR="0" lvl="0" indent="-342900">
              <a:lnSpc>
                <a:spcPct val="105000"/>
              </a:lnSpc>
              <a:spcBef>
                <a:spcPts val="0"/>
              </a:spcBef>
              <a:spcAft>
                <a:spcPts val="800"/>
              </a:spcAft>
              <a:buSzPts val="1000"/>
              <a:buFont typeface="Symbol" panose="05050102010706020507" pitchFamily="18" charset="2"/>
              <a:buChar char=""/>
              <a:tabLst>
                <a:tab pos="457200" algn="l"/>
              </a:tabLst>
            </a:pPr>
            <a:r>
              <a:rPr lang="en-US" sz="1400" dirty="0">
                <a:effectLst/>
                <a:ea typeface="Times New Roman" panose="02020603050405020304" pitchFamily="18" charset="0"/>
              </a:rPr>
              <a:t>We will also enter areas designated as Oxygen Deficiency Hazard (ODH) areas. </a:t>
            </a:r>
            <a:r>
              <a:rPr lang="en-US" sz="1400" dirty="0" err="1">
                <a:effectLst/>
                <a:ea typeface="Times New Roman" panose="02020603050405020304" pitchFamily="18" charset="0"/>
              </a:rPr>
              <a:t>JLab</a:t>
            </a:r>
            <a:r>
              <a:rPr lang="en-US" sz="1400" dirty="0">
                <a:effectLst/>
                <a:ea typeface="Times New Roman" panose="02020603050405020304" pitchFamily="18" charset="0"/>
              </a:rPr>
              <a:t> uses cryogens to cool superconducting devices and systems.</a:t>
            </a:r>
            <a:endParaRPr lang="en-US" sz="1400" dirty="0">
              <a:effectLst/>
              <a:ea typeface="Aptos" panose="020B0004020202020204" pitchFamily="34" charset="0"/>
            </a:endParaRPr>
          </a:p>
          <a:p>
            <a:pPr marL="742950" marR="0" lvl="1" indent="-285750">
              <a:lnSpc>
                <a:spcPct val="105000"/>
              </a:lnSpc>
              <a:spcBef>
                <a:spcPts val="0"/>
              </a:spcBef>
              <a:spcAft>
                <a:spcPts val="800"/>
              </a:spcAft>
              <a:buSzPts val="1000"/>
              <a:buFont typeface="Symbol" panose="05050102010706020507" pitchFamily="18" charset="2"/>
              <a:buChar char=""/>
              <a:tabLst>
                <a:tab pos="914400" algn="l"/>
              </a:tabLst>
            </a:pPr>
            <a:r>
              <a:rPr lang="en-US" sz="1400" dirty="0">
                <a:effectLst/>
                <a:ea typeface="Times New Roman" panose="02020603050405020304" pitchFamily="18" charset="0"/>
              </a:rPr>
              <a:t>If there is an ODH situation, you will hear a loud, klaxon sounding alarm and see a blue flashing light. If this happens, </a:t>
            </a:r>
          </a:p>
          <a:p>
            <a:pPr marR="0" lvl="1">
              <a:lnSpc>
                <a:spcPct val="105000"/>
              </a:lnSpc>
              <a:spcBef>
                <a:spcPts val="0"/>
              </a:spcBef>
              <a:spcAft>
                <a:spcPts val="800"/>
              </a:spcAft>
              <a:buSzPts val="1000"/>
              <a:tabLst>
                <a:tab pos="914400" algn="l"/>
              </a:tabLst>
            </a:pPr>
            <a:r>
              <a:rPr lang="en-US" sz="1400" dirty="0">
                <a:effectLst/>
                <a:ea typeface="Times New Roman" panose="02020603050405020304" pitchFamily="18" charset="0"/>
              </a:rPr>
              <a:t>please follow a tour escort out the nearest exit.</a:t>
            </a:r>
            <a:endParaRPr lang="en-US" sz="1400" dirty="0">
              <a:effectLst/>
              <a:ea typeface="Aptos" panose="020B0004020202020204" pitchFamily="34" charset="0"/>
            </a:endParaRPr>
          </a:p>
          <a:p>
            <a:pPr marL="742950" marR="0" lvl="1" indent="-285750">
              <a:lnSpc>
                <a:spcPct val="105000"/>
              </a:lnSpc>
              <a:spcBef>
                <a:spcPts val="0"/>
              </a:spcBef>
              <a:spcAft>
                <a:spcPts val="800"/>
              </a:spcAft>
              <a:buSzPts val="1000"/>
              <a:buFont typeface="Symbol" panose="05050102010706020507" pitchFamily="18" charset="2"/>
              <a:buChar char=""/>
              <a:tabLst>
                <a:tab pos="914400" algn="l"/>
              </a:tabLst>
            </a:pPr>
            <a:r>
              <a:rPr lang="en-US" sz="1400" dirty="0">
                <a:effectLst/>
                <a:ea typeface="Times New Roman" panose="02020603050405020304" pitchFamily="18" charset="0"/>
              </a:rPr>
              <a:t>Additionally, never attempt to walk or run through a cloud or fog bank. This indicates where the </a:t>
            </a:r>
            <a:r>
              <a:rPr lang="en-US" sz="1400" dirty="0" err="1">
                <a:effectLst/>
                <a:ea typeface="Times New Roman" panose="02020603050405020304" pitchFamily="18" charset="0"/>
              </a:rPr>
              <a:t>cryo</a:t>
            </a:r>
            <a:r>
              <a:rPr lang="en-US" sz="1400" dirty="0">
                <a:effectLst/>
                <a:ea typeface="Times New Roman" panose="02020603050405020304" pitchFamily="18" charset="0"/>
              </a:rPr>
              <a:t> leak is.</a:t>
            </a:r>
          </a:p>
          <a:p>
            <a:pPr marL="342900" marR="0" lvl="0" indent="-342900">
              <a:lnSpc>
                <a:spcPct val="105000"/>
              </a:lnSpc>
              <a:spcBef>
                <a:spcPts val="0"/>
              </a:spcBef>
              <a:spcAft>
                <a:spcPts val="800"/>
              </a:spcAft>
              <a:buSzPts val="1000"/>
              <a:buFont typeface="Symbol" panose="05050102010706020507" pitchFamily="18" charset="2"/>
              <a:buChar char=""/>
              <a:tabLst>
                <a:tab pos="457200" algn="l"/>
              </a:tabLst>
            </a:pPr>
            <a:r>
              <a:rPr lang="en-US" sz="1400" dirty="0">
                <a:effectLst/>
                <a:ea typeface="Times New Roman" panose="02020603050405020304" pitchFamily="18" charset="0"/>
              </a:rPr>
              <a:t>Remain within 15 feet and line of sight to tour escorts at all times. Please do not allow large pieces of equipment to get between yourself and the group.</a:t>
            </a:r>
            <a:endParaRPr lang="en-US" sz="1400" dirty="0">
              <a:effectLst/>
              <a:ea typeface="Aptos" panose="020B0004020202020204" pitchFamily="34" charset="0"/>
            </a:endParaRPr>
          </a:p>
          <a:p>
            <a:pPr marL="342900" marR="0" lvl="0" indent="-342900">
              <a:lnSpc>
                <a:spcPct val="105000"/>
              </a:lnSpc>
              <a:spcBef>
                <a:spcPts val="0"/>
              </a:spcBef>
              <a:spcAft>
                <a:spcPts val="800"/>
              </a:spcAft>
              <a:buSzPts val="1000"/>
              <a:buFont typeface="Symbol" panose="05050102010706020507" pitchFamily="18" charset="2"/>
              <a:buChar char=""/>
              <a:tabLst>
                <a:tab pos="457200" algn="l"/>
              </a:tabLst>
            </a:pPr>
            <a:r>
              <a:rPr lang="en-US" sz="1400" dirty="0">
                <a:effectLst/>
                <a:ea typeface="Times New Roman" panose="02020603050405020304" pitchFamily="18" charset="0"/>
              </a:rPr>
              <a:t>No food or drink allowed on the tour.</a:t>
            </a:r>
            <a:endParaRPr lang="en-US" sz="1400" dirty="0">
              <a:effectLst/>
              <a:ea typeface="Aptos" panose="020B0004020202020204" pitchFamily="34" charset="0"/>
            </a:endParaRPr>
          </a:p>
          <a:p>
            <a:pPr marL="342900" marR="0" lvl="0" indent="-342900">
              <a:lnSpc>
                <a:spcPct val="105000"/>
              </a:lnSpc>
              <a:spcBef>
                <a:spcPts val="0"/>
              </a:spcBef>
              <a:spcAft>
                <a:spcPts val="800"/>
              </a:spcAft>
              <a:buSzPts val="1000"/>
              <a:buFont typeface="Symbol" panose="05050102010706020507" pitchFamily="18" charset="2"/>
              <a:buChar char=""/>
              <a:tabLst>
                <a:tab pos="457200" algn="l"/>
              </a:tabLst>
            </a:pPr>
            <a:r>
              <a:rPr lang="en-US" sz="1400" dirty="0">
                <a:effectLst/>
                <a:ea typeface="Times New Roman" panose="02020603050405020304" pitchFamily="18" charset="0"/>
              </a:rPr>
              <a:t>Closed-toed shoes and long pants are required.</a:t>
            </a:r>
            <a:endParaRPr lang="en-US" sz="1400" dirty="0">
              <a:effectLst/>
              <a:ea typeface="Aptos" panose="020B0004020202020204" pitchFamily="34" charset="0"/>
            </a:endParaRPr>
          </a:p>
          <a:p>
            <a:pPr marL="342900" marR="0" lvl="0" indent="-342900">
              <a:lnSpc>
                <a:spcPct val="105000"/>
              </a:lnSpc>
              <a:spcBef>
                <a:spcPts val="0"/>
              </a:spcBef>
              <a:spcAft>
                <a:spcPts val="800"/>
              </a:spcAft>
              <a:buSzPts val="1000"/>
              <a:buFont typeface="Symbol" panose="05050102010706020507" pitchFamily="18" charset="2"/>
              <a:buChar char=""/>
              <a:tabLst>
                <a:tab pos="457200" algn="l"/>
              </a:tabLst>
            </a:pPr>
            <a:r>
              <a:rPr lang="en-US" sz="1400" dirty="0">
                <a:effectLst/>
                <a:ea typeface="Times New Roman" panose="02020603050405020304" pitchFamily="18" charset="0"/>
              </a:rPr>
              <a:t>Photography is allowed.</a:t>
            </a:r>
            <a:endParaRPr lang="en-US" sz="1400" dirty="0"/>
          </a:p>
        </p:txBody>
      </p:sp>
    </p:spTree>
    <p:extLst>
      <p:ext uri="{BB962C8B-B14F-4D97-AF65-F5344CB8AC3E}">
        <p14:creationId xmlns:p14="http://schemas.microsoft.com/office/powerpoint/2010/main" val="419382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51</a:t>
            </a:fld>
            <a:endParaRPr lang="en-US"/>
          </a:p>
        </p:txBody>
      </p:sp>
      <p:pic>
        <p:nvPicPr>
          <p:cNvPr id="3" name="Content Placeholder 9" descr="A picture containing aerial photography, aerial, bird's-eye view, house">
            <a:extLst>
              <a:ext uri="{FF2B5EF4-FFF2-40B4-BE49-F238E27FC236}">
                <a16:creationId xmlns:a16="http://schemas.microsoft.com/office/drawing/2014/main" id="{D3898E80-B122-9285-4F97-0CFEF5497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250" y="1184783"/>
            <a:ext cx="7903350" cy="3377495"/>
          </a:xfrm>
          <a:prstGeom prst="rect">
            <a:avLst/>
          </a:prstGeom>
        </p:spPr>
      </p:pic>
      <p:sp>
        <p:nvSpPr>
          <p:cNvPr id="7" name="TextBox 6">
            <a:extLst>
              <a:ext uri="{FF2B5EF4-FFF2-40B4-BE49-F238E27FC236}">
                <a16:creationId xmlns:a16="http://schemas.microsoft.com/office/drawing/2014/main" id="{188FE8C0-DF33-80B7-8F56-246FDE9F3D6D}"/>
              </a:ext>
            </a:extLst>
          </p:cNvPr>
          <p:cNvSpPr txBox="1"/>
          <p:nvPr/>
        </p:nvSpPr>
        <p:spPr>
          <a:xfrm>
            <a:off x="638175" y="4749887"/>
            <a:ext cx="10172700" cy="1323439"/>
          </a:xfrm>
          <a:prstGeom prst="rect">
            <a:avLst/>
          </a:prstGeom>
          <a:noFill/>
        </p:spPr>
        <p:txBody>
          <a:bodyPr wrap="square">
            <a:spAutoFit/>
          </a:bodyPr>
          <a:lstStyle/>
          <a:p>
            <a:pPr marR="12860" algn="ctr"/>
            <a:r>
              <a:rPr lang="en-US" sz="4000" b="1" dirty="0">
                <a:latin typeface="AvenirNext LT Pro Regular" panose="020B0504020202020204"/>
              </a:rPr>
              <a:t>BREAK – Bus Departs at 11:30 am after Computer Center Stop in F-wing</a:t>
            </a:r>
            <a:endParaRPr lang="en-US" sz="4000" dirty="0">
              <a:latin typeface="AvenirNext LT Pro Regular" panose="020B0504020202020204"/>
            </a:endParaRPr>
          </a:p>
        </p:txBody>
      </p:sp>
    </p:spTree>
    <p:extLst>
      <p:ext uri="{BB962C8B-B14F-4D97-AF65-F5344CB8AC3E}">
        <p14:creationId xmlns:p14="http://schemas.microsoft.com/office/powerpoint/2010/main" val="610877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13406"/>
          </a:xfrm>
        </p:spPr>
        <p:txBody>
          <a:bodyPr/>
          <a:lstStyle/>
          <a:p>
            <a:pPr algn="ctr"/>
            <a:r>
              <a:rPr lang="en-US" dirty="0"/>
              <a:t>Welcome and Missions of Jefferson Lab</a:t>
            </a:r>
          </a:p>
        </p:txBody>
      </p:sp>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6</a:t>
            </a:fld>
            <a:endParaRPr lang="en-US"/>
          </a:p>
        </p:txBody>
      </p:sp>
      <p:pic>
        <p:nvPicPr>
          <p:cNvPr id="3" name="Content Placeholder 9" descr="A picture containing aerial photography, aerial, bird's-eye view, house">
            <a:extLst>
              <a:ext uri="{FF2B5EF4-FFF2-40B4-BE49-F238E27FC236}">
                <a16:creationId xmlns:a16="http://schemas.microsoft.com/office/drawing/2014/main" id="{D3898E80-B122-9285-4F97-0CFEF5497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250" y="1184783"/>
            <a:ext cx="7903350" cy="3377495"/>
          </a:xfrm>
          <a:prstGeom prst="rect">
            <a:avLst/>
          </a:prstGeom>
        </p:spPr>
      </p:pic>
      <p:sp>
        <p:nvSpPr>
          <p:cNvPr id="7" name="TextBox 6">
            <a:extLst>
              <a:ext uri="{FF2B5EF4-FFF2-40B4-BE49-F238E27FC236}">
                <a16:creationId xmlns:a16="http://schemas.microsoft.com/office/drawing/2014/main" id="{188FE8C0-DF33-80B7-8F56-246FDE9F3D6D}"/>
              </a:ext>
            </a:extLst>
          </p:cNvPr>
          <p:cNvSpPr txBox="1"/>
          <p:nvPr/>
        </p:nvSpPr>
        <p:spPr>
          <a:xfrm>
            <a:off x="1850250" y="4760019"/>
            <a:ext cx="7712850" cy="1200329"/>
          </a:xfrm>
          <a:prstGeom prst="rect">
            <a:avLst/>
          </a:prstGeom>
          <a:noFill/>
        </p:spPr>
        <p:txBody>
          <a:bodyPr wrap="square">
            <a:spAutoFit/>
          </a:bodyPr>
          <a:lstStyle/>
          <a:p>
            <a:pPr algn="ctr"/>
            <a:endParaRPr lang="en-US" sz="2400" b="0" i="0" u="none" strike="noStrike" baseline="0" dirty="0">
              <a:latin typeface="AvenirNext LT Pro Regular" panose="020B0504020202020204"/>
            </a:endParaRPr>
          </a:p>
          <a:p>
            <a:pPr marR="12860" algn="ctr"/>
            <a:r>
              <a:rPr lang="en-US" sz="2400" b="1" i="0" u="none" strike="noStrike" baseline="0" dirty="0">
                <a:latin typeface="AvenirNext LT Pro Regular" panose="020B0504020202020204"/>
                <a:hlinkClick r:id="rId4"/>
              </a:rPr>
              <a:t>Dr. Harriet Kung</a:t>
            </a:r>
            <a:r>
              <a:rPr lang="en-US" sz="2400" b="1" i="0" u="none" strike="noStrike" baseline="0" dirty="0">
                <a:latin typeface="AvenirNext LT Pro Regular" panose="020B0504020202020204"/>
              </a:rPr>
              <a:t>, Deputy Director for Science Programs</a:t>
            </a:r>
          </a:p>
          <a:p>
            <a:pPr marR="12860" algn="ctr"/>
            <a:endParaRPr lang="en-US" sz="2400" dirty="0">
              <a:latin typeface="AvenirNext LT Pro Regular" panose="020B0504020202020204"/>
            </a:endParaRPr>
          </a:p>
        </p:txBody>
      </p:sp>
      <p:sp>
        <p:nvSpPr>
          <p:cNvPr id="4" name="Rectangle 2">
            <a:extLst>
              <a:ext uri="{FF2B5EF4-FFF2-40B4-BE49-F238E27FC236}">
                <a16:creationId xmlns:a16="http://schemas.microsoft.com/office/drawing/2014/main" id="{CB40BA47-E802-6F68-FFB6-2B4AC4D8E5F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mp4 icon">
            <a:extLst>
              <a:ext uri="{FF2B5EF4-FFF2-40B4-BE49-F238E27FC236}">
                <a16:creationId xmlns:a16="http://schemas.microsoft.com/office/drawing/2014/main" id="{0182436C-5B97-66A5-5D83-39DE814ABB8E}"/>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524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160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13406"/>
          </a:xfrm>
        </p:spPr>
        <p:txBody>
          <a:bodyPr/>
          <a:lstStyle/>
          <a:p>
            <a:pPr algn="ctr"/>
            <a:r>
              <a:rPr lang="en-US"/>
              <a:t>Welcome and Objectives</a:t>
            </a:r>
          </a:p>
        </p:txBody>
      </p:sp>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7</a:t>
            </a:fld>
            <a:endParaRPr lang="en-US"/>
          </a:p>
        </p:txBody>
      </p:sp>
      <p:pic>
        <p:nvPicPr>
          <p:cNvPr id="3" name="Content Placeholder 9" descr="A picture containing aerial photography, aerial, bird's-eye view, house">
            <a:extLst>
              <a:ext uri="{FF2B5EF4-FFF2-40B4-BE49-F238E27FC236}">
                <a16:creationId xmlns:a16="http://schemas.microsoft.com/office/drawing/2014/main" id="{D3898E80-B122-9285-4F97-0CFEF5497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250" y="1184783"/>
            <a:ext cx="7903350" cy="3377495"/>
          </a:xfrm>
          <a:prstGeom prst="rect">
            <a:avLst/>
          </a:prstGeom>
        </p:spPr>
      </p:pic>
      <p:sp>
        <p:nvSpPr>
          <p:cNvPr id="7" name="TextBox 6">
            <a:extLst>
              <a:ext uri="{FF2B5EF4-FFF2-40B4-BE49-F238E27FC236}">
                <a16:creationId xmlns:a16="http://schemas.microsoft.com/office/drawing/2014/main" id="{188FE8C0-DF33-80B7-8F56-246FDE9F3D6D}"/>
              </a:ext>
            </a:extLst>
          </p:cNvPr>
          <p:cNvSpPr txBox="1"/>
          <p:nvPr/>
        </p:nvSpPr>
        <p:spPr>
          <a:xfrm>
            <a:off x="1850250" y="4710969"/>
            <a:ext cx="7712850" cy="830997"/>
          </a:xfrm>
          <a:prstGeom prst="rect">
            <a:avLst/>
          </a:prstGeom>
          <a:noFill/>
        </p:spPr>
        <p:txBody>
          <a:bodyPr wrap="square">
            <a:spAutoFit/>
          </a:bodyPr>
          <a:lstStyle/>
          <a:p>
            <a:pPr algn="ctr"/>
            <a:endParaRPr lang="en-US" sz="2400" b="0" i="0" u="none" strike="noStrike" baseline="0">
              <a:latin typeface="AvenirNext LT Pro Regular" panose="020B0504020202020204"/>
            </a:endParaRPr>
          </a:p>
          <a:p>
            <a:pPr marR="12860" algn="ctr"/>
            <a:r>
              <a:rPr lang="en-US" sz="2400" b="1">
                <a:latin typeface="AvenirNext LT Pro Regular" panose="020B0504020202020204"/>
              </a:rPr>
              <a:t>Juston Fontaine</a:t>
            </a:r>
            <a:r>
              <a:rPr lang="en-US" sz="2400" b="1" i="0" u="none" strike="noStrike" baseline="0">
                <a:latin typeface="AvenirNext LT Pro Regular" panose="020B0504020202020204"/>
              </a:rPr>
              <a:t>, Deputy Director for Operations</a:t>
            </a:r>
            <a:endParaRPr lang="en-US" sz="2400">
              <a:latin typeface="AvenirNext LT Pro Regular" panose="020B0504020202020204"/>
            </a:endParaRPr>
          </a:p>
        </p:txBody>
      </p:sp>
    </p:spTree>
    <p:extLst>
      <p:ext uri="{BB962C8B-B14F-4D97-AF65-F5344CB8AC3E}">
        <p14:creationId xmlns:p14="http://schemas.microsoft.com/office/powerpoint/2010/main" val="2184289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13406"/>
          </a:xfrm>
        </p:spPr>
        <p:txBody>
          <a:bodyPr/>
          <a:lstStyle/>
          <a:p>
            <a:pPr algn="ctr"/>
            <a:r>
              <a:rPr lang="en-US"/>
              <a:t>DOE/Jefferson Lab Overview</a:t>
            </a:r>
          </a:p>
        </p:txBody>
      </p:sp>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8</a:t>
            </a:fld>
            <a:endParaRPr lang="en-US"/>
          </a:p>
        </p:txBody>
      </p:sp>
      <p:pic>
        <p:nvPicPr>
          <p:cNvPr id="3" name="Content Placeholder 9" descr="A picture containing aerial photography, aerial, bird's-eye view, house">
            <a:extLst>
              <a:ext uri="{FF2B5EF4-FFF2-40B4-BE49-F238E27FC236}">
                <a16:creationId xmlns:a16="http://schemas.microsoft.com/office/drawing/2014/main" id="{D3898E80-B122-9285-4F97-0CFEF5497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250" y="1184783"/>
            <a:ext cx="7903350" cy="3377495"/>
          </a:xfrm>
          <a:prstGeom prst="rect">
            <a:avLst/>
          </a:prstGeom>
        </p:spPr>
      </p:pic>
      <p:sp>
        <p:nvSpPr>
          <p:cNvPr id="7" name="TextBox 6">
            <a:extLst>
              <a:ext uri="{FF2B5EF4-FFF2-40B4-BE49-F238E27FC236}">
                <a16:creationId xmlns:a16="http://schemas.microsoft.com/office/drawing/2014/main" id="{188FE8C0-DF33-80B7-8F56-246FDE9F3D6D}"/>
              </a:ext>
            </a:extLst>
          </p:cNvPr>
          <p:cNvSpPr txBox="1"/>
          <p:nvPr/>
        </p:nvSpPr>
        <p:spPr>
          <a:xfrm>
            <a:off x="1850250" y="4710969"/>
            <a:ext cx="7712850" cy="830997"/>
          </a:xfrm>
          <a:prstGeom prst="rect">
            <a:avLst/>
          </a:prstGeom>
          <a:noFill/>
        </p:spPr>
        <p:txBody>
          <a:bodyPr wrap="square">
            <a:spAutoFit/>
          </a:bodyPr>
          <a:lstStyle/>
          <a:p>
            <a:pPr algn="ctr"/>
            <a:endParaRPr lang="en-US" sz="2400" b="0" i="0" u="none" strike="noStrike" baseline="0">
              <a:latin typeface="AvenirNext LT Pro Regular" panose="020B0504020202020204"/>
            </a:endParaRPr>
          </a:p>
          <a:p>
            <a:pPr marR="12860" algn="ctr"/>
            <a:r>
              <a:rPr lang="en-US" sz="2400" b="1" i="0" u="none" strike="noStrike" baseline="0">
                <a:latin typeface="AvenirNext LT Pro Regular" panose="020B0504020202020204"/>
              </a:rPr>
              <a:t>Craig Ferguson, Site Office Manager</a:t>
            </a:r>
            <a:endParaRPr lang="en-US" sz="2400">
              <a:latin typeface="AvenirNext LT Pro Regular" panose="020B0504020202020204"/>
            </a:endParaRPr>
          </a:p>
        </p:txBody>
      </p:sp>
    </p:spTree>
    <p:extLst>
      <p:ext uri="{BB962C8B-B14F-4D97-AF65-F5344CB8AC3E}">
        <p14:creationId xmlns:p14="http://schemas.microsoft.com/office/powerpoint/2010/main" val="3360552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41D0-4140-290C-43BF-3E828D83E2B6}"/>
              </a:ext>
            </a:extLst>
          </p:cNvPr>
          <p:cNvSpPr>
            <a:spLocks noGrp="1"/>
          </p:cNvSpPr>
          <p:nvPr>
            <p:ph type="title"/>
          </p:nvPr>
        </p:nvSpPr>
        <p:spPr/>
        <p:txBody>
          <a:bodyPr/>
          <a:lstStyle/>
          <a:p>
            <a:r>
              <a:rPr lang="en-US"/>
              <a:t>Jefferson Lab History</a:t>
            </a:r>
          </a:p>
        </p:txBody>
      </p:sp>
      <p:sp>
        <p:nvSpPr>
          <p:cNvPr id="3" name="Slide Number Placeholder 2">
            <a:extLst>
              <a:ext uri="{FF2B5EF4-FFF2-40B4-BE49-F238E27FC236}">
                <a16:creationId xmlns:a16="http://schemas.microsoft.com/office/drawing/2014/main" id="{AEDF434F-832E-F35E-B65E-BBD70AA8533D}"/>
              </a:ext>
            </a:extLst>
          </p:cNvPr>
          <p:cNvSpPr>
            <a:spLocks noGrp="1"/>
          </p:cNvSpPr>
          <p:nvPr>
            <p:ph type="sldNum" sz="quarter" idx="4"/>
          </p:nvPr>
        </p:nvSpPr>
        <p:spPr/>
        <p:txBody>
          <a:bodyPr/>
          <a:lstStyle/>
          <a:p>
            <a:fld id="{835B6AD7-18B8-4C9C-AA70-ABD830A869AC}" type="slidenum">
              <a:rPr lang="en-US" smtClean="0"/>
              <a:pPr/>
              <a:t>9</a:t>
            </a:fld>
            <a:endParaRPr lang="en-US"/>
          </a:p>
        </p:txBody>
      </p:sp>
      <p:sp>
        <p:nvSpPr>
          <p:cNvPr id="4" name="object 2">
            <a:extLst>
              <a:ext uri="{FF2B5EF4-FFF2-40B4-BE49-F238E27FC236}">
                <a16:creationId xmlns:a16="http://schemas.microsoft.com/office/drawing/2014/main" id="{3AA5C4A6-BAB2-7FB0-CFC6-CAE87C416E29}"/>
              </a:ext>
            </a:extLst>
          </p:cNvPr>
          <p:cNvSpPr/>
          <p:nvPr/>
        </p:nvSpPr>
        <p:spPr>
          <a:xfrm>
            <a:off x="408791" y="1157858"/>
            <a:ext cx="11271145" cy="777776"/>
          </a:xfrm>
          <a:custGeom>
            <a:avLst/>
            <a:gdLst/>
            <a:ahLst/>
            <a:cxnLst/>
            <a:rect l="l" t="t" r="r" b="b"/>
            <a:pathLst>
              <a:path w="11186160" h="338455">
                <a:moveTo>
                  <a:pt x="11186160" y="0"/>
                </a:moveTo>
                <a:lnTo>
                  <a:pt x="0" y="0"/>
                </a:lnTo>
                <a:lnTo>
                  <a:pt x="0" y="338327"/>
                </a:lnTo>
                <a:lnTo>
                  <a:pt x="11186160" y="338327"/>
                </a:lnTo>
                <a:lnTo>
                  <a:pt x="11186160" y="0"/>
                </a:lnTo>
                <a:close/>
              </a:path>
            </a:pathLst>
          </a:custGeom>
          <a:solidFill>
            <a:srgbClr val="3183AA"/>
          </a:solidFill>
        </p:spPr>
        <p:txBody>
          <a:bodyPr wrap="square" lIns="0" tIns="0" rIns="0" bIns="0" rtlCol="0"/>
          <a:lstStyle/>
          <a:p>
            <a:endParaRPr/>
          </a:p>
        </p:txBody>
      </p:sp>
      <p:sp>
        <p:nvSpPr>
          <p:cNvPr id="5" name="object 3">
            <a:extLst>
              <a:ext uri="{FF2B5EF4-FFF2-40B4-BE49-F238E27FC236}">
                <a16:creationId xmlns:a16="http://schemas.microsoft.com/office/drawing/2014/main" id="{DACCB914-881C-7EB5-4ED8-FE4640494BFD}"/>
              </a:ext>
            </a:extLst>
          </p:cNvPr>
          <p:cNvSpPr txBox="1"/>
          <p:nvPr/>
        </p:nvSpPr>
        <p:spPr>
          <a:xfrm>
            <a:off x="895252" y="1149740"/>
            <a:ext cx="10887957" cy="777777"/>
          </a:xfrm>
          <a:prstGeom prst="rect">
            <a:avLst/>
          </a:prstGeom>
        </p:spPr>
        <p:txBody>
          <a:bodyPr vert="horz" wrap="square" lIns="0" tIns="13335" rIns="0" bIns="0" rtlCol="0">
            <a:spAutoFit/>
          </a:bodyPr>
          <a:lstStyle/>
          <a:p>
            <a:pPr marL="12700">
              <a:lnSpc>
                <a:spcPct val="100000"/>
              </a:lnSpc>
              <a:spcBef>
                <a:spcPts val="105"/>
              </a:spcBef>
            </a:pPr>
            <a:r>
              <a:rPr lang="en-US" sz="1600" dirty="0">
                <a:solidFill>
                  <a:srgbClr val="FFFFFF"/>
                </a:solidFill>
                <a:latin typeface="Arial"/>
                <a:cs typeface="Arial"/>
              </a:rPr>
              <a:t>Continuous Electron Beam Accelerator Facility (</a:t>
            </a:r>
            <a:r>
              <a:rPr sz="1600" dirty="0">
                <a:solidFill>
                  <a:srgbClr val="FFFFFF"/>
                </a:solidFill>
                <a:latin typeface="Arial"/>
                <a:cs typeface="Arial"/>
              </a:rPr>
              <a:t>CEBAF</a:t>
            </a:r>
            <a:r>
              <a:rPr lang="en-US" sz="1600" dirty="0">
                <a:solidFill>
                  <a:srgbClr val="FFFFFF"/>
                </a:solidFill>
                <a:latin typeface="Arial"/>
                <a:cs typeface="Arial"/>
              </a:rPr>
              <a:t>)</a:t>
            </a:r>
            <a:r>
              <a:rPr sz="1600" spc="-75" dirty="0">
                <a:solidFill>
                  <a:srgbClr val="FFFFFF"/>
                </a:solidFill>
                <a:latin typeface="Arial"/>
                <a:cs typeface="Arial"/>
              </a:rPr>
              <a:t> </a:t>
            </a:r>
            <a:r>
              <a:rPr sz="1600" dirty="0">
                <a:solidFill>
                  <a:srgbClr val="FFFFFF"/>
                </a:solidFill>
                <a:latin typeface="Arial"/>
                <a:cs typeface="Arial"/>
              </a:rPr>
              <a:t>was</a:t>
            </a:r>
            <a:r>
              <a:rPr sz="1600" spc="10" dirty="0">
                <a:solidFill>
                  <a:srgbClr val="FFFFFF"/>
                </a:solidFill>
                <a:latin typeface="Arial"/>
                <a:cs typeface="Arial"/>
              </a:rPr>
              <a:t> </a:t>
            </a:r>
            <a:r>
              <a:rPr sz="1600" dirty="0">
                <a:solidFill>
                  <a:srgbClr val="FFFFFF"/>
                </a:solidFill>
                <a:latin typeface="Arial"/>
                <a:cs typeface="Arial"/>
              </a:rPr>
              <a:t>built</a:t>
            </a:r>
            <a:r>
              <a:rPr sz="1600" spc="-15" dirty="0">
                <a:solidFill>
                  <a:srgbClr val="FFFFFF"/>
                </a:solidFill>
                <a:latin typeface="Arial"/>
                <a:cs typeface="Arial"/>
              </a:rPr>
              <a:t> </a:t>
            </a:r>
            <a:r>
              <a:rPr sz="1600" dirty="0">
                <a:solidFill>
                  <a:srgbClr val="FFFFFF"/>
                </a:solidFill>
                <a:latin typeface="Arial"/>
                <a:cs typeface="Arial"/>
              </a:rPr>
              <a:t>on</a:t>
            </a:r>
            <a:r>
              <a:rPr sz="1600" spc="-35" dirty="0">
                <a:solidFill>
                  <a:srgbClr val="FFFFFF"/>
                </a:solidFill>
                <a:latin typeface="Arial"/>
                <a:cs typeface="Arial"/>
              </a:rPr>
              <a:t> </a:t>
            </a:r>
            <a:r>
              <a:rPr sz="1600" dirty="0">
                <a:solidFill>
                  <a:srgbClr val="FFFFFF"/>
                </a:solidFill>
                <a:latin typeface="Arial"/>
                <a:cs typeface="Arial"/>
              </a:rPr>
              <a:t>former</a:t>
            </a:r>
            <a:r>
              <a:rPr sz="1600" spc="-30" dirty="0">
                <a:solidFill>
                  <a:srgbClr val="FFFFFF"/>
                </a:solidFill>
                <a:latin typeface="Arial"/>
                <a:cs typeface="Arial"/>
              </a:rPr>
              <a:t> </a:t>
            </a:r>
            <a:r>
              <a:rPr sz="1600" dirty="0">
                <a:solidFill>
                  <a:srgbClr val="FFFFFF"/>
                </a:solidFill>
                <a:latin typeface="Arial"/>
                <a:cs typeface="Arial"/>
              </a:rPr>
              <a:t>NASA</a:t>
            </a:r>
            <a:r>
              <a:rPr sz="1600" spc="-125" dirty="0">
                <a:solidFill>
                  <a:srgbClr val="FFFFFF"/>
                </a:solidFill>
                <a:latin typeface="Arial"/>
                <a:cs typeface="Arial"/>
              </a:rPr>
              <a:t> </a:t>
            </a:r>
            <a:r>
              <a:rPr sz="1600" dirty="0">
                <a:solidFill>
                  <a:srgbClr val="FFFFFF"/>
                </a:solidFill>
                <a:latin typeface="Arial"/>
                <a:cs typeface="Arial"/>
              </a:rPr>
              <a:t>space</a:t>
            </a:r>
            <a:r>
              <a:rPr sz="1600" spc="-30" dirty="0">
                <a:solidFill>
                  <a:srgbClr val="FFFFFF"/>
                </a:solidFill>
                <a:latin typeface="Arial"/>
                <a:cs typeface="Arial"/>
              </a:rPr>
              <a:t> </a:t>
            </a:r>
            <a:r>
              <a:rPr sz="1600" dirty="0">
                <a:solidFill>
                  <a:srgbClr val="FFFFFF"/>
                </a:solidFill>
                <a:latin typeface="Arial"/>
                <a:cs typeface="Arial"/>
              </a:rPr>
              <a:t>radiation</a:t>
            </a:r>
            <a:r>
              <a:rPr sz="1600" spc="-30" dirty="0">
                <a:solidFill>
                  <a:srgbClr val="FFFFFF"/>
                </a:solidFill>
                <a:latin typeface="Arial"/>
                <a:cs typeface="Arial"/>
              </a:rPr>
              <a:t> </a:t>
            </a:r>
            <a:r>
              <a:rPr sz="1600" dirty="0">
                <a:solidFill>
                  <a:srgbClr val="FFFFFF"/>
                </a:solidFill>
                <a:latin typeface="Arial"/>
                <a:cs typeface="Arial"/>
              </a:rPr>
              <a:t>lab</a:t>
            </a:r>
            <a:r>
              <a:rPr sz="1600" spc="-30" dirty="0">
                <a:solidFill>
                  <a:srgbClr val="FFFFFF"/>
                </a:solidFill>
                <a:latin typeface="Arial"/>
                <a:cs typeface="Arial"/>
              </a:rPr>
              <a:t> </a:t>
            </a:r>
            <a:r>
              <a:rPr sz="1600" spc="-20" dirty="0">
                <a:solidFill>
                  <a:srgbClr val="FFFFFF"/>
                </a:solidFill>
                <a:latin typeface="Arial"/>
                <a:cs typeface="Arial"/>
              </a:rPr>
              <a:t>site</a:t>
            </a:r>
            <a:endParaRPr lang="en-US" sz="1600" spc="-20" dirty="0">
              <a:solidFill>
                <a:srgbClr val="FFFFFF"/>
              </a:solidFill>
              <a:latin typeface="Arial"/>
              <a:cs typeface="Arial"/>
            </a:endParaRPr>
          </a:p>
          <a:p>
            <a:pPr marL="12700" algn="ctr">
              <a:lnSpc>
                <a:spcPct val="100000"/>
              </a:lnSpc>
              <a:spcBef>
                <a:spcPts val="105"/>
              </a:spcBef>
            </a:pPr>
            <a:r>
              <a:rPr lang="en-US" sz="1600" spc="-20" dirty="0">
                <a:solidFill>
                  <a:srgbClr val="FFFFFF"/>
                </a:solidFill>
                <a:latin typeface="Arial"/>
                <a:cs typeface="Arial"/>
              </a:rPr>
              <a:t>Renamed </a:t>
            </a:r>
            <a:r>
              <a:rPr lang="en-US" sz="1600" i="1" spc="-20" dirty="0">
                <a:solidFill>
                  <a:srgbClr val="FFFFFF"/>
                </a:solidFill>
                <a:latin typeface="Arial"/>
                <a:cs typeface="Arial"/>
              </a:rPr>
              <a:t>Thomas Jefferson National Accelerator Facility </a:t>
            </a:r>
            <a:r>
              <a:rPr lang="en-US" sz="1600" spc="-20" dirty="0">
                <a:solidFill>
                  <a:srgbClr val="FFFFFF"/>
                </a:solidFill>
                <a:latin typeface="Arial"/>
                <a:cs typeface="Arial"/>
              </a:rPr>
              <a:t>in 1996</a:t>
            </a:r>
          </a:p>
          <a:p>
            <a:pPr marL="12700" algn="ctr">
              <a:lnSpc>
                <a:spcPct val="100000"/>
              </a:lnSpc>
              <a:spcBef>
                <a:spcPts val="105"/>
              </a:spcBef>
            </a:pPr>
            <a:r>
              <a:rPr lang="en-US" sz="1600" spc="-20" dirty="0">
                <a:solidFill>
                  <a:srgbClr val="FFFFFF"/>
                </a:solidFill>
                <a:latin typeface="Arial"/>
                <a:cs typeface="Arial"/>
              </a:rPr>
              <a:t>“CEBAF” refers to the accelerator</a:t>
            </a:r>
            <a:endParaRPr sz="1600" dirty="0">
              <a:latin typeface="Arial"/>
              <a:cs typeface="Arial"/>
            </a:endParaRPr>
          </a:p>
        </p:txBody>
      </p:sp>
      <p:grpSp>
        <p:nvGrpSpPr>
          <p:cNvPr id="6" name="object 4">
            <a:extLst>
              <a:ext uri="{FF2B5EF4-FFF2-40B4-BE49-F238E27FC236}">
                <a16:creationId xmlns:a16="http://schemas.microsoft.com/office/drawing/2014/main" id="{70BEFCF2-BB40-0845-02AD-0E3C45843E6D}"/>
              </a:ext>
            </a:extLst>
          </p:cNvPr>
          <p:cNvGrpSpPr/>
          <p:nvPr/>
        </p:nvGrpSpPr>
        <p:grpSpPr>
          <a:xfrm>
            <a:off x="4559363" y="2077973"/>
            <a:ext cx="7489825" cy="3841750"/>
            <a:chOff x="4559363" y="2316098"/>
            <a:chExt cx="7489825" cy="3841750"/>
          </a:xfrm>
        </p:grpSpPr>
        <p:pic>
          <p:nvPicPr>
            <p:cNvPr id="7" name="object 5">
              <a:extLst>
                <a:ext uri="{FF2B5EF4-FFF2-40B4-BE49-F238E27FC236}">
                  <a16:creationId xmlns:a16="http://schemas.microsoft.com/office/drawing/2014/main" id="{A97B0AB3-293B-1066-D1A4-39616D08236B}"/>
                </a:ext>
              </a:extLst>
            </p:cNvPr>
            <p:cNvPicPr/>
            <p:nvPr/>
          </p:nvPicPr>
          <p:blipFill>
            <a:blip r:embed="rId3" cstate="print"/>
            <a:stretch>
              <a:fillRect/>
            </a:stretch>
          </p:blipFill>
          <p:spPr>
            <a:xfrm>
              <a:off x="7345680" y="2325623"/>
              <a:ext cx="4693920" cy="3822191"/>
            </a:xfrm>
            <a:prstGeom prst="rect">
              <a:avLst/>
            </a:prstGeom>
          </p:spPr>
        </p:pic>
        <p:sp>
          <p:nvSpPr>
            <p:cNvPr id="8" name="object 6">
              <a:extLst>
                <a:ext uri="{FF2B5EF4-FFF2-40B4-BE49-F238E27FC236}">
                  <a16:creationId xmlns:a16="http://schemas.microsoft.com/office/drawing/2014/main" id="{D814F936-8657-1C5F-1201-0F643E25C038}"/>
                </a:ext>
              </a:extLst>
            </p:cNvPr>
            <p:cNvSpPr/>
            <p:nvPr/>
          </p:nvSpPr>
          <p:spPr>
            <a:xfrm>
              <a:off x="7340854" y="2320861"/>
              <a:ext cx="4703445" cy="3832225"/>
            </a:xfrm>
            <a:custGeom>
              <a:avLst/>
              <a:gdLst/>
              <a:ahLst/>
              <a:cxnLst/>
              <a:rect l="l" t="t" r="r" b="b"/>
              <a:pathLst>
                <a:path w="4703445" h="3832225">
                  <a:moveTo>
                    <a:pt x="0" y="3831716"/>
                  </a:moveTo>
                  <a:lnTo>
                    <a:pt x="4703445" y="3831716"/>
                  </a:lnTo>
                  <a:lnTo>
                    <a:pt x="4703445" y="0"/>
                  </a:lnTo>
                  <a:lnTo>
                    <a:pt x="0" y="0"/>
                  </a:lnTo>
                  <a:lnTo>
                    <a:pt x="0" y="3831716"/>
                  </a:lnTo>
                  <a:close/>
                </a:path>
              </a:pathLst>
            </a:custGeom>
            <a:ln w="9525">
              <a:solidFill>
                <a:srgbClr val="000000"/>
              </a:solidFill>
            </a:ln>
          </p:spPr>
          <p:txBody>
            <a:bodyPr wrap="square" lIns="0" tIns="0" rIns="0" bIns="0" rtlCol="0"/>
            <a:lstStyle/>
            <a:p>
              <a:endParaRPr/>
            </a:p>
          </p:txBody>
        </p:sp>
        <p:sp>
          <p:nvSpPr>
            <p:cNvPr id="9" name="object 7">
              <a:extLst>
                <a:ext uri="{FF2B5EF4-FFF2-40B4-BE49-F238E27FC236}">
                  <a16:creationId xmlns:a16="http://schemas.microsoft.com/office/drawing/2014/main" id="{3D07372D-4197-3F6E-422D-0503E6D969DA}"/>
                </a:ext>
              </a:extLst>
            </p:cNvPr>
            <p:cNvSpPr/>
            <p:nvPr/>
          </p:nvSpPr>
          <p:spPr>
            <a:xfrm>
              <a:off x="7347204" y="3113531"/>
              <a:ext cx="4013200" cy="2021205"/>
            </a:xfrm>
            <a:custGeom>
              <a:avLst/>
              <a:gdLst/>
              <a:ahLst/>
              <a:cxnLst/>
              <a:rect l="l" t="t" r="r" b="b"/>
              <a:pathLst>
                <a:path w="4013200" h="2021204">
                  <a:moveTo>
                    <a:pt x="4011676" y="2020823"/>
                  </a:moveTo>
                  <a:lnTo>
                    <a:pt x="0" y="2020823"/>
                  </a:lnTo>
                </a:path>
                <a:path w="4013200" h="2021204">
                  <a:moveTo>
                    <a:pt x="4012692" y="1990978"/>
                  </a:moveTo>
                  <a:lnTo>
                    <a:pt x="3569207" y="0"/>
                  </a:lnTo>
                </a:path>
                <a:path w="4013200" h="2021204">
                  <a:moveTo>
                    <a:pt x="3546348" y="0"/>
                  </a:moveTo>
                  <a:lnTo>
                    <a:pt x="0" y="1769236"/>
                  </a:lnTo>
                </a:path>
              </a:pathLst>
            </a:custGeom>
            <a:ln w="38100">
              <a:solidFill>
                <a:srgbClr val="FF0000"/>
              </a:solidFill>
            </a:ln>
          </p:spPr>
          <p:txBody>
            <a:bodyPr wrap="square" lIns="0" tIns="0" rIns="0" bIns="0" rtlCol="0"/>
            <a:lstStyle/>
            <a:p>
              <a:endParaRPr/>
            </a:p>
          </p:txBody>
        </p:sp>
        <p:pic>
          <p:nvPicPr>
            <p:cNvPr id="10" name="object 8">
              <a:extLst>
                <a:ext uri="{FF2B5EF4-FFF2-40B4-BE49-F238E27FC236}">
                  <a16:creationId xmlns:a16="http://schemas.microsoft.com/office/drawing/2014/main" id="{70332656-FA5C-0C6F-C631-3879610452CF}"/>
                </a:ext>
              </a:extLst>
            </p:cNvPr>
            <p:cNvPicPr/>
            <p:nvPr/>
          </p:nvPicPr>
          <p:blipFill>
            <a:blip r:embed="rId4" cstate="print"/>
            <a:stretch>
              <a:fillRect/>
            </a:stretch>
          </p:blipFill>
          <p:spPr>
            <a:xfrm>
              <a:off x="4568952" y="4450079"/>
              <a:ext cx="2724911" cy="1682495"/>
            </a:xfrm>
            <a:prstGeom prst="rect">
              <a:avLst/>
            </a:prstGeom>
          </p:spPr>
        </p:pic>
        <p:sp>
          <p:nvSpPr>
            <p:cNvPr id="11" name="object 9">
              <a:extLst>
                <a:ext uri="{FF2B5EF4-FFF2-40B4-BE49-F238E27FC236}">
                  <a16:creationId xmlns:a16="http://schemas.microsoft.com/office/drawing/2014/main" id="{360A084E-E405-5C87-88FF-23FEFEBD12C8}"/>
                </a:ext>
              </a:extLst>
            </p:cNvPr>
            <p:cNvSpPr/>
            <p:nvPr/>
          </p:nvSpPr>
          <p:spPr>
            <a:xfrm>
              <a:off x="4564126" y="4445317"/>
              <a:ext cx="2734945" cy="1692275"/>
            </a:xfrm>
            <a:custGeom>
              <a:avLst/>
              <a:gdLst/>
              <a:ahLst/>
              <a:cxnLst/>
              <a:rect l="l" t="t" r="r" b="b"/>
              <a:pathLst>
                <a:path w="2734945" h="1692275">
                  <a:moveTo>
                    <a:pt x="0" y="1692021"/>
                  </a:moveTo>
                  <a:lnTo>
                    <a:pt x="2734437" y="1692021"/>
                  </a:lnTo>
                  <a:lnTo>
                    <a:pt x="2734437" y="0"/>
                  </a:lnTo>
                  <a:lnTo>
                    <a:pt x="0" y="0"/>
                  </a:lnTo>
                  <a:lnTo>
                    <a:pt x="0" y="1692021"/>
                  </a:lnTo>
                  <a:close/>
                </a:path>
              </a:pathLst>
            </a:custGeom>
            <a:ln w="9525">
              <a:solidFill>
                <a:srgbClr val="000000"/>
              </a:solidFill>
            </a:ln>
          </p:spPr>
          <p:txBody>
            <a:bodyPr wrap="square" lIns="0" tIns="0" rIns="0" bIns="0" rtlCol="0"/>
            <a:lstStyle/>
            <a:p>
              <a:endParaRPr/>
            </a:p>
          </p:txBody>
        </p:sp>
      </p:grpSp>
      <p:grpSp>
        <p:nvGrpSpPr>
          <p:cNvPr id="12" name="object 10">
            <a:extLst>
              <a:ext uri="{FF2B5EF4-FFF2-40B4-BE49-F238E27FC236}">
                <a16:creationId xmlns:a16="http://schemas.microsoft.com/office/drawing/2014/main" id="{CD0570E1-FEB8-BAD0-811E-B3F43121760C}"/>
              </a:ext>
            </a:extLst>
          </p:cNvPr>
          <p:cNvGrpSpPr/>
          <p:nvPr/>
        </p:nvGrpSpPr>
        <p:grpSpPr>
          <a:xfrm>
            <a:off x="4568507" y="2019998"/>
            <a:ext cx="2655570" cy="2137410"/>
            <a:chOff x="4568507" y="2258123"/>
            <a:chExt cx="2655570" cy="2137410"/>
          </a:xfrm>
        </p:grpSpPr>
        <p:pic>
          <p:nvPicPr>
            <p:cNvPr id="13" name="object 11">
              <a:extLst>
                <a:ext uri="{FF2B5EF4-FFF2-40B4-BE49-F238E27FC236}">
                  <a16:creationId xmlns:a16="http://schemas.microsoft.com/office/drawing/2014/main" id="{5C8F9D71-9EB7-614A-FA57-89B18CD2D812}"/>
                </a:ext>
              </a:extLst>
            </p:cNvPr>
            <p:cNvPicPr/>
            <p:nvPr/>
          </p:nvPicPr>
          <p:blipFill>
            <a:blip r:embed="rId5" cstate="print"/>
            <a:stretch>
              <a:fillRect/>
            </a:stretch>
          </p:blipFill>
          <p:spPr>
            <a:xfrm>
              <a:off x="4578096" y="2267711"/>
              <a:ext cx="2636520" cy="2118360"/>
            </a:xfrm>
            <a:prstGeom prst="rect">
              <a:avLst/>
            </a:prstGeom>
          </p:spPr>
        </p:pic>
        <p:sp>
          <p:nvSpPr>
            <p:cNvPr id="14" name="object 12">
              <a:extLst>
                <a:ext uri="{FF2B5EF4-FFF2-40B4-BE49-F238E27FC236}">
                  <a16:creationId xmlns:a16="http://schemas.microsoft.com/office/drawing/2014/main" id="{A86AC948-4E5E-777C-C3A2-FF8EE555ACAC}"/>
                </a:ext>
              </a:extLst>
            </p:cNvPr>
            <p:cNvSpPr/>
            <p:nvPr/>
          </p:nvSpPr>
          <p:spPr>
            <a:xfrm>
              <a:off x="4573270" y="2262885"/>
              <a:ext cx="2646045" cy="2127885"/>
            </a:xfrm>
            <a:custGeom>
              <a:avLst/>
              <a:gdLst/>
              <a:ahLst/>
              <a:cxnLst/>
              <a:rect l="l" t="t" r="r" b="b"/>
              <a:pathLst>
                <a:path w="2646045" h="2127885">
                  <a:moveTo>
                    <a:pt x="0" y="2127885"/>
                  </a:moveTo>
                  <a:lnTo>
                    <a:pt x="2646045" y="2127885"/>
                  </a:lnTo>
                  <a:lnTo>
                    <a:pt x="2646045" y="0"/>
                  </a:lnTo>
                  <a:lnTo>
                    <a:pt x="0" y="0"/>
                  </a:lnTo>
                  <a:lnTo>
                    <a:pt x="0" y="2127885"/>
                  </a:lnTo>
                  <a:close/>
                </a:path>
              </a:pathLst>
            </a:custGeom>
            <a:ln w="9525">
              <a:solidFill>
                <a:srgbClr val="000000"/>
              </a:solidFill>
            </a:ln>
          </p:spPr>
          <p:txBody>
            <a:bodyPr wrap="square" lIns="0" tIns="0" rIns="0" bIns="0" rtlCol="0"/>
            <a:lstStyle/>
            <a:p>
              <a:endParaRPr/>
            </a:p>
          </p:txBody>
        </p:sp>
      </p:grpSp>
      <p:grpSp>
        <p:nvGrpSpPr>
          <p:cNvPr id="15" name="object 14">
            <a:extLst>
              <a:ext uri="{FF2B5EF4-FFF2-40B4-BE49-F238E27FC236}">
                <a16:creationId xmlns:a16="http://schemas.microsoft.com/office/drawing/2014/main" id="{167DBCC5-09A2-E75C-DE7C-9C3ABEC92A41}"/>
              </a:ext>
            </a:extLst>
          </p:cNvPr>
          <p:cNvGrpSpPr/>
          <p:nvPr/>
        </p:nvGrpSpPr>
        <p:grpSpPr>
          <a:xfrm>
            <a:off x="188976" y="2087498"/>
            <a:ext cx="4310380" cy="4081779"/>
            <a:chOff x="188976" y="2325623"/>
            <a:chExt cx="4310380" cy="4081779"/>
          </a:xfrm>
        </p:grpSpPr>
        <p:pic>
          <p:nvPicPr>
            <p:cNvPr id="16" name="object 15">
              <a:extLst>
                <a:ext uri="{FF2B5EF4-FFF2-40B4-BE49-F238E27FC236}">
                  <a16:creationId xmlns:a16="http://schemas.microsoft.com/office/drawing/2014/main" id="{023B5AEC-BA54-C426-C836-95AF6BAF9361}"/>
                </a:ext>
              </a:extLst>
            </p:cNvPr>
            <p:cNvPicPr/>
            <p:nvPr/>
          </p:nvPicPr>
          <p:blipFill>
            <a:blip r:embed="rId6" cstate="print"/>
            <a:stretch>
              <a:fillRect/>
            </a:stretch>
          </p:blipFill>
          <p:spPr>
            <a:xfrm>
              <a:off x="188976" y="2325623"/>
              <a:ext cx="4309872" cy="4081272"/>
            </a:xfrm>
            <a:prstGeom prst="rect">
              <a:avLst/>
            </a:prstGeom>
          </p:spPr>
        </p:pic>
        <p:sp>
          <p:nvSpPr>
            <p:cNvPr id="17" name="object 16">
              <a:extLst>
                <a:ext uri="{FF2B5EF4-FFF2-40B4-BE49-F238E27FC236}">
                  <a16:creationId xmlns:a16="http://schemas.microsoft.com/office/drawing/2014/main" id="{1F856BDF-2DA2-80BD-C23F-1F179DF9AD01}"/>
                </a:ext>
              </a:extLst>
            </p:cNvPr>
            <p:cNvSpPr/>
            <p:nvPr/>
          </p:nvSpPr>
          <p:spPr>
            <a:xfrm>
              <a:off x="1022603" y="4411979"/>
              <a:ext cx="3347085" cy="1436370"/>
            </a:xfrm>
            <a:custGeom>
              <a:avLst/>
              <a:gdLst/>
              <a:ahLst/>
              <a:cxnLst/>
              <a:rect l="l" t="t" r="r" b="b"/>
              <a:pathLst>
                <a:path w="3347085" h="1436370">
                  <a:moveTo>
                    <a:pt x="1388998" y="1434553"/>
                  </a:moveTo>
                  <a:lnTo>
                    <a:pt x="0" y="0"/>
                  </a:lnTo>
                </a:path>
                <a:path w="3347085" h="1436370">
                  <a:moveTo>
                    <a:pt x="3345688" y="280162"/>
                  </a:moveTo>
                  <a:lnTo>
                    <a:pt x="0" y="0"/>
                  </a:lnTo>
                </a:path>
                <a:path w="3347085" h="1436370">
                  <a:moveTo>
                    <a:pt x="3346577" y="640080"/>
                  </a:moveTo>
                  <a:lnTo>
                    <a:pt x="1389888" y="1436001"/>
                  </a:lnTo>
                </a:path>
              </a:pathLst>
            </a:custGeom>
            <a:ln w="38100">
              <a:solidFill>
                <a:srgbClr val="FF0000"/>
              </a:solidFill>
            </a:ln>
          </p:spPr>
          <p:txBody>
            <a:bodyPr wrap="square" lIns="0" tIns="0" rIns="0" bIns="0" rtlCol="0"/>
            <a:lstStyle/>
            <a:p>
              <a:endParaRPr/>
            </a:p>
          </p:txBody>
        </p:sp>
      </p:grpSp>
      <p:sp>
        <p:nvSpPr>
          <p:cNvPr id="18" name="object 17">
            <a:extLst>
              <a:ext uri="{FF2B5EF4-FFF2-40B4-BE49-F238E27FC236}">
                <a16:creationId xmlns:a16="http://schemas.microsoft.com/office/drawing/2014/main" id="{E8FCE6F7-F0A1-E7D9-982D-B91EBB9075D2}"/>
              </a:ext>
            </a:extLst>
          </p:cNvPr>
          <p:cNvSpPr txBox="1">
            <a:spLocks/>
          </p:cNvSpPr>
          <p:nvPr/>
        </p:nvSpPr>
        <p:spPr>
          <a:xfrm>
            <a:off x="1041298" y="2275662"/>
            <a:ext cx="2685415" cy="329565"/>
          </a:xfrm>
          <a:prstGeom prst="rect">
            <a:avLst/>
          </a:prstGeom>
        </p:spPr>
        <p:txBody>
          <a:bodyPr vert="horz" wrap="square" lIns="0" tIns="12065" rIns="0" bIns="0" rtlCol="0" anchor="ctr">
            <a:spAutoFit/>
          </a:bodyPr>
          <a:lstStyle>
            <a:lvl1pPr algn="l" defTabSz="914400" rtl="0" eaLnBrk="1" latinLnBrk="0" hangingPunct="1">
              <a:lnSpc>
                <a:spcPct val="90000"/>
              </a:lnSpc>
              <a:spcBef>
                <a:spcPct val="0"/>
              </a:spcBef>
              <a:buNone/>
              <a:defRPr sz="4000" b="1" kern="1200">
                <a:solidFill>
                  <a:schemeClr val="tx1"/>
                </a:solidFill>
                <a:latin typeface="+mj-lt"/>
                <a:ea typeface="Segoe UI Black" panose="020B0A02040204020203" pitchFamily="34" charset="0"/>
                <a:cs typeface="+mj-cs"/>
              </a:defRPr>
            </a:lvl1pPr>
          </a:lstStyle>
          <a:p>
            <a:pPr marL="12700">
              <a:lnSpc>
                <a:spcPct val="100000"/>
              </a:lnSpc>
              <a:spcBef>
                <a:spcPts val="95"/>
              </a:spcBef>
            </a:pPr>
            <a:r>
              <a:rPr lang="en-US" sz="2000">
                <a:solidFill>
                  <a:srgbClr val="FFFFFF"/>
                </a:solidFill>
                <a:latin typeface="Arial"/>
                <a:cs typeface="Arial"/>
              </a:rPr>
              <a:t>1983</a:t>
            </a:r>
            <a:r>
              <a:rPr lang="en-US" sz="2000" spc="-15">
                <a:solidFill>
                  <a:srgbClr val="FFFFFF"/>
                </a:solidFill>
                <a:latin typeface="Arial"/>
                <a:cs typeface="Arial"/>
              </a:rPr>
              <a:t> </a:t>
            </a:r>
            <a:r>
              <a:rPr lang="en-US" sz="2000" spc="-20">
                <a:solidFill>
                  <a:srgbClr val="FFFFFF"/>
                </a:solidFill>
                <a:latin typeface="Arial"/>
                <a:cs typeface="Arial"/>
              </a:rPr>
              <a:t>Pre-</a:t>
            </a:r>
            <a:r>
              <a:rPr lang="en-US" sz="2000" spc="-10">
                <a:solidFill>
                  <a:srgbClr val="FFFFFF"/>
                </a:solidFill>
                <a:latin typeface="Arial"/>
                <a:cs typeface="Arial"/>
              </a:rPr>
              <a:t>construction</a:t>
            </a:r>
            <a:endParaRPr lang="en-US" sz="2000">
              <a:latin typeface="Arial"/>
              <a:cs typeface="Arial"/>
            </a:endParaRPr>
          </a:p>
        </p:txBody>
      </p:sp>
      <p:sp>
        <p:nvSpPr>
          <p:cNvPr id="19" name="object 18">
            <a:extLst>
              <a:ext uri="{FF2B5EF4-FFF2-40B4-BE49-F238E27FC236}">
                <a16:creationId xmlns:a16="http://schemas.microsoft.com/office/drawing/2014/main" id="{4941A62D-9636-B9D5-26E1-E90D2F81216A}"/>
              </a:ext>
            </a:extLst>
          </p:cNvPr>
          <p:cNvSpPr txBox="1"/>
          <p:nvPr/>
        </p:nvSpPr>
        <p:spPr>
          <a:xfrm>
            <a:off x="8637523" y="2489276"/>
            <a:ext cx="1955800" cy="329565"/>
          </a:xfrm>
          <a:prstGeom prst="rect">
            <a:avLst/>
          </a:prstGeom>
        </p:spPr>
        <p:txBody>
          <a:bodyPr vert="horz" wrap="square" lIns="0" tIns="12065" rIns="0" bIns="0" rtlCol="0">
            <a:spAutoFit/>
          </a:bodyPr>
          <a:lstStyle/>
          <a:p>
            <a:pPr marL="12700">
              <a:lnSpc>
                <a:spcPct val="100000"/>
              </a:lnSpc>
              <a:spcBef>
                <a:spcPts val="95"/>
              </a:spcBef>
            </a:pPr>
            <a:r>
              <a:rPr sz="2000" b="1">
                <a:solidFill>
                  <a:srgbClr val="FFFFFF"/>
                </a:solidFill>
                <a:latin typeface="Arial"/>
                <a:cs typeface="Arial"/>
              </a:rPr>
              <a:t>CEBAF</a:t>
            </a:r>
            <a:r>
              <a:rPr sz="2000" b="1" spc="10">
                <a:solidFill>
                  <a:srgbClr val="FFFFFF"/>
                </a:solidFill>
                <a:latin typeface="Arial"/>
                <a:cs typeface="Arial"/>
              </a:rPr>
              <a:t> </a:t>
            </a:r>
            <a:r>
              <a:rPr sz="2000" b="1">
                <a:solidFill>
                  <a:srgbClr val="FFFFFF"/>
                </a:solidFill>
                <a:latin typeface="Arial"/>
                <a:cs typeface="Arial"/>
              </a:rPr>
              <a:t>ca.</a:t>
            </a:r>
            <a:r>
              <a:rPr sz="2000" b="1" spc="-95">
                <a:solidFill>
                  <a:srgbClr val="FFFFFF"/>
                </a:solidFill>
                <a:latin typeface="Arial"/>
                <a:cs typeface="Arial"/>
              </a:rPr>
              <a:t> </a:t>
            </a:r>
            <a:r>
              <a:rPr sz="2000" b="1" spc="-20">
                <a:solidFill>
                  <a:srgbClr val="FFFFFF"/>
                </a:solidFill>
                <a:latin typeface="Arial"/>
                <a:cs typeface="Arial"/>
              </a:rPr>
              <a:t>1995</a:t>
            </a:r>
            <a:endParaRPr sz="2000">
              <a:latin typeface="Arial"/>
              <a:cs typeface="Arial"/>
            </a:endParaRPr>
          </a:p>
        </p:txBody>
      </p:sp>
    </p:spTree>
    <p:extLst>
      <p:ext uri="{BB962C8B-B14F-4D97-AF65-F5344CB8AC3E}">
        <p14:creationId xmlns:p14="http://schemas.microsoft.com/office/powerpoint/2010/main" val="1486711262"/>
      </p:ext>
    </p:extLst>
  </p:cSld>
  <p:clrMapOvr>
    <a:masterClrMapping/>
  </p:clrMapOvr>
</p:sld>
</file>

<file path=ppt/theme/theme1.xml><?xml version="1.0" encoding="utf-8"?>
<a:theme xmlns:a="http://schemas.openxmlformats.org/drawingml/2006/main" name="Office Theme">
  <a:themeElements>
    <a:clrScheme name="New Science">
      <a:dk1>
        <a:sysClr val="windowText" lastClr="000000"/>
      </a:dk1>
      <a:lt1>
        <a:sysClr val="window" lastClr="FFFFFF"/>
      </a:lt1>
      <a:dk2>
        <a:srgbClr val="44546A"/>
      </a:dk2>
      <a:lt2>
        <a:srgbClr val="E7E6E6"/>
      </a:lt2>
      <a:accent1>
        <a:srgbClr val="10436A"/>
      </a:accent1>
      <a:accent2>
        <a:srgbClr val="92DCE5"/>
      </a:accent2>
      <a:accent3>
        <a:srgbClr val="D64933"/>
      </a:accent3>
      <a:accent4>
        <a:srgbClr val="7C7C7C"/>
      </a:accent4>
      <a:accent5>
        <a:srgbClr val="EFCB68"/>
      </a:accent5>
      <a:accent6>
        <a:srgbClr val="70AD47"/>
      </a:accent6>
      <a:hlink>
        <a:srgbClr val="0563C1"/>
      </a:hlink>
      <a:folHlink>
        <a:srgbClr val="954F72"/>
      </a:folHlink>
    </a:clrScheme>
    <a:fontScheme name="SC new">
      <a:majorFont>
        <a:latin typeface="AvenirNext LT Pro Bold"/>
        <a:ea typeface=""/>
        <a:cs typeface=""/>
      </a:majorFont>
      <a:minorFont>
        <a:latin typeface="AvenirNext LT Pr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C PowerPoint base template for staff.potx" id="{4612F961-56E9-4EB7-9A44-11671DE64C64}" vid="{D4CA479C-CAD5-4C1B-93CE-2627735869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C91532B0EA0944850455528C36D935" ma:contentTypeVersion="11" ma:contentTypeDescription="Create a new document." ma:contentTypeScope="" ma:versionID="99a6313d35a64707b8cac79acfe7c767">
  <xsd:schema xmlns:xsd="http://www.w3.org/2001/XMLSchema" xmlns:xs="http://www.w3.org/2001/XMLSchema" xmlns:p="http://schemas.microsoft.com/office/2006/metadata/properties" xmlns:ns1="http://schemas.microsoft.com/sharepoint/v3" xmlns:ns2="d6bb2bc5-495b-42d4-a8cb-6aa8f8d0335a" targetNamespace="http://schemas.microsoft.com/office/2006/metadata/properties" ma:root="true" ma:fieldsID="a4c5b8ad38b82bda8cfc5681c1132229" ns1:_="" ns2:_="">
    <xsd:import namespace="http://schemas.microsoft.com/sharepoint/v3"/>
    <xsd:import namespace="d6bb2bc5-495b-42d4-a8cb-6aa8f8d0335a"/>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6bb2bc5-495b-42d4-a8cb-6aa8f8d0335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d6bb2bc5-495b-42d4-a8cb-6aa8f8d0335a"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80CAE8D-F4EE-47B5-8732-556FABB3ECAB}">
  <ds:schemaRefs>
    <ds:schemaRef ds:uri="d6bb2bc5-495b-42d4-a8cb-6aa8f8d033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521C20-9E33-48A5-B56C-6DBE0ADA37F3}">
  <ds:schemaRefs>
    <ds:schemaRef ds:uri="http://schemas.microsoft.com/sharepoint/v3/contenttype/forms"/>
  </ds:schemaRefs>
</ds:datastoreItem>
</file>

<file path=customXml/itemProps3.xml><?xml version="1.0" encoding="utf-8"?>
<ds:datastoreItem xmlns:ds="http://schemas.openxmlformats.org/officeDocument/2006/customXml" ds:itemID="{8779A9CC-1221-4480-B719-A3FDECFA9433}">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microsoft.com/sharepoint/v3"/>
    <ds:schemaRef ds:uri="d6bb2bc5-495b-42d4-a8cb-6aa8f8d0335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SC PowerPoint base template for staff</Template>
  <TotalTime>2143</TotalTime>
  <Words>5101</Words>
  <Application>Microsoft Office PowerPoint</Application>
  <PresentationFormat>Widescreen</PresentationFormat>
  <Paragraphs>680</Paragraphs>
  <Slides>51</Slides>
  <Notes>49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51</vt:i4>
      </vt:variant>
    </vt:vector>
  </HeadingPairs>
  <TitlesOfParts>
    <vt:vector size="65" baseType="lpstr">
      <vt:lpstr>Aptos</vt:lpstr>
      <vt:lpstr>Arial</vt:lpstr>
      <vt:lpstr>Avenir</vt:lpstr>
      <vt:lpstr>Avenir Next LT Pro</vt:lpstr>
      <vt:lpstr>avenir-light</vt:lpstr>
      <vt:lpstr>AvenirNext LT Pro Bold</vt:lpstr>
      <vt:lpstr>AvenirNext LT Pro Regular</vt:lpstr>
      <vt:lpstr>Calibri</vt:lpstr>
      <vt:lpstr>Courier New</vt:lpstr>
      <vt:lpstr>Segoe UI Black</vt:lpstr>
      <vt:lpstr>Symbol</vt:lpstr>
      <vt:lpstr>Times New Roman</vt:lpstr>
      <vt:lpstr>Wingdings</vt:lpstr>
      <vt:lpstr>Office Theme</vt:lpstr>
      <vt:lpstr>Welcome to Thomas Jefferson National Accelerator Facility (Jefferson Lab)</vt:lpstr>
      <vt:lpstr>General Information</vt:lpstr>
      <vt:lpstr>DOE Office of Science Statement of Commitment</vt:lpstr>
      <vt:lpstr>Disclaimer</vt:lpstr>
      <vt:lpstr>Information Meeting Agenda</vt:lpstr>
      <vt:lpstr>Welcome and Missions of Jefferson Lab</vt:lpstr>
      <vt:lpstr>Welcome and Objectives</vt:lpstr>
      <vt:lpstr>DOE/Jefferson Lab Overview</vt:lpstr>
      <vt:lpstr>Jefferson Lab History</vt:lpstr>
      <vt:lpstr>Property Lines</vt:lpstr>
      <vt:lpstr>PowerPoint Presentation</vt:lpstr>
      <vt:lpstr>Thomas Jefferson Site Office</vt:lpstr>
      <vt:lpstr>Jefferson Lab Within the National Laboratory System</vt:lpstr>
      <vt:lpstr>Jefferson Lab at a Glance</vt:lpstr>
      <vt:lpstr>Current Prime Contract</vt:lpstr>
      <vt:lpstr>The Jefferson Lab research community</vt:lpstr>
      <vt:lpstr>CEBAF: A National Scientific User Facility The world’s most advanced high-energy electron microscope </vt:lpstr>
      <vt:lpstr>CEBAF Overview</vt:lpstr>
      <vt:lpstr>Accelerator Operations</vt:lpstr>
      <vt:lpstr>Noted Features of TJNAF</vt:lpstr>
      <vt:lpstr>High Performance Data Facility (HPDF)</vt:lpstr>
      <vt:lpstr>PowerPoint Presentation</vt:lpstr>
      <vt:lpstr>Major Projects &amp; Status Focus on a Mission Enabling Campus</vt:lpstr>
      <vt:lpstr>“Critical Decision” per DOE Order 413.3B</vt:lpstr>
      <vt:lpstr>Electron-Ion Collider (EIC) Project  Partnership w/ Brookhaven National Lab (BNL) Jefferson Lab scope: $526M</vt:lpstr>
      <vt:lpstr>CEBAF Renovation and Expansion (CRE) Project TPC: $90.3M</vt:lpstr>
      <vt:lpstr>Thomas Jefferson Infrastructure Improvement (TJII) Project Cost Range at CD-0: $77M - $98M</vt:lpstr>
      <vt:lpstr>Measurement of Lepton-Lepton Electroweak Reactions (Moller) Project          TPC: $48.66M</vt:lpstr>
      <vt:lpstr>HIGH PERFORMANCE DATA FACILITY (HPDF) Project: Partnership w/ Lawrence Berkeley National Lab (LBNL)  Cost Range at CD-0: $300M - $500M</vt:lpstr>
      <vt:lpstr>General Plant Projects (GPPs)/Accelerator Improvement Projects (AIPs)</vt:lpstr>
      <vt:lpstr>General Plant Projects Active after FY24</vt:lpstr>
      <vt:lpstr>General Plant Projects Active after FY24</vt:lpstr>
      <vt:lpstr>Summarizing Line Item, MIE, GPP projects</vt:lpstr>
      <vt:lpstr>Opportunities for Continuous Improvement</vt:lpstr>
      <vt:lpstr>Opportunities for Continuous Improvement</vt:lpstr>
      <vt:lpstr>Key Operational Deliverables</vt:lpstr>
      <vt:lpstr>Conclusions and Take-Aways</vt:lpstr>
      <vt:lpstr>PowerPoint Presentation</vt:lpstr>
      <vt:lpstr>Procurement Process</vt:lpstr>
      <vt:lpstr>Procurement Process</vt:lpstr>
      <vt:lpstr>Source Evaluation Board</vt:lpstr>
      <vt:lpstr>What We’ve Done</vt:lpstr>
      <vt:lpstr>Competition Website</vt:lpstr>
      <vt:lpstr>Question and Answer Protocol</vt:lpstr>
      <vt:lpstr>RFP Highlights</vt:lpstr>
      <vt:lpstr>Tentative Schedule (Subject to Change)</vt:lpstr>
      <vt:lpstr>PowerPoint Presentation</vt:lpstr>
      <vt:lpstr>Tour Overview</vt:lpstr>
      <vt:lpstr>Tour Agenda</vt:lpstr>
      <vt:lpstr>Safety Briefing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Houston, Karyn (EXT)</dc:creator>
  <cp:lastModifiedBy>Motz, John</cp:lastModifiedBy>
  <cp:revision>21</cp:revision>
  <cp:lastPrinted>2024-03-21T16:29:09Z</cp:lastPrinted>
  <dcterms:created xsi:type="dcterms:W3CDTF">2023-07-20T14:08:23Z</dcterms:created>
  <dcterms:modified xsi:type="dcterms:W3CDTF">2024-03-28T20:18:13Z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0x0101003BC91532B0EA0944850455528C36D935</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{"FileActivityType":"9","FileActivityTimeStamp":"2023-08-30T15:28:56.170Z","FileActivityUsersOnPage":[{"DisplayName":"Houston, Karyn (EXT)","Id":"karyn.houston@science.doe.gov"},{"DisplayName":"Klausing, Kathleen","Id":"kathleen.klausing@science.doe.gov"}],"FileActivityNavigationId":null}</vt:lpwstr>
  </property>
  <property fmtid="{D5CDD505-2E9C-101B-9397-08002B2CF9AE}" pid="7" name="TriggerFlowInfo">
    <vt:lpwstr/>
  </property>
</Properties>
</file>