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74" r:id="rId3"/>
    <p:sldId id="259" r:id="rId4"/>
    <p:sldId id="315" r:id="rId5"/>
    <p:sldId id="305" r:id="rId6"/>
    <p:sldId id="329" r:id="rId7"/>
    <p:sldId id="321" r:id="rId8"/>
    <p:sldId id="262" r:id="rId9"/>
    <p:sldId id="312" r:id="rId10"/>
    <p:sldId id="299" r:id="rId11"/>
    <p:sldId id="309" r:id="rId12"/>
    <p:sldId id="310" r:id="rId13"/>
    <p:sldId id="304" r:id="rId14"/>
    <p:sldId id="303" r:id="rId15"/>
    <p:sldId id="286" r:id="rId16"/>
    <p:sldId id="297" r:id="rId17"/>
    <p:sldId id="332" r:id="rId18"/>
    <p:sldId id="322" r:id="rId19"/>
    <p:sldId id="283" r:id="rId20"/>
    <p:sldId id="280" r:id="rId21"/>
    <p:sldId id="296" r:id="rId22"/>
    <p:sldId id="318" r:id="rId23"/>
    <p:sldId id="330" r:id="rId24"/>
    <p:sldId id="278" r:id="rId25"/>
    <p:sldId id="324" r:id="rId26"/>
    <p:sldId id="323" r:id="rId27"/>
    <p:sldId id="325" r:id="rId28"/>
    <p:sldId id="338" r:id="rId29"/>
    <p:sldId id="339" r:id="rId30"/>
    <p:sldId id="295" r:id="rId31"/>
    <p:sldId id="327" r:id="rId32"/>
    <p:sldId id="328" r:id="rId33"/>
    <p:sldId id="314" r:id="rId34"/>
    <p:sldId id="326" r:id="rId35"/>
    <p:sldId id="319" r:id="rId36"/>
    <p:sldId id="320" r:id="rId37"/>
    <p:sldId id="335" r:id="rId38"/>
    <p:sldId id="273" r:id="rId3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6130" autoAdjust="0"/>
    <p:restoredTop sz="94709" autoAdjust="0"/>
  </p:normalViewPr>
  <p:slideViewPr>
    <p:cSldViewPr>
      <p:cViewPr varScale="1">
        <p:scale>
          <a:sx n="70" d="100"/>
          <a:sy n="70" d="100"/>
        </p:scale>
        <p:origin x="-126" y="-102"/>
      </p:cViewPr>
      <p:guideLst>
        <p:guide orient="horz" pos="2160"/>
        <p:guide pos="2880"/>
      </p:guideLst>
    </p:cSldViewPr>
  </p:slideViewPr>
  <p:outlineViewPr>
    <p:cViewPr>
      <p:scale>
        <a:sx n="33" d="100"/>
        <a:sy n="33" d="100"/>
      </p:scale>
      <p:origin x="0" y="4806"/>
    </p:cViewPr>
  </p:outlineViewPr>
  <p:notesTextViewPr>
    <p:cViewPr>
      <p:scale>
        <a:sx n="100" d="100"/>
        <a:sy n="100" d="100"/>
      </p:scale>
      <p:origin x="0" y="0"/>
    </p:cViewPr>
  </p:notesTextViewPr>
  <p:sorterViewPr>
    <p:cViewPr>
      <p:scale>
        <a:sx n="66" d="100"/>
        <a:sy n="66" d="100"/>
      </p:scale>
      <p:origin x="0" y="409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BF00766-9B50-455A-B818-1AF6DDDCBFD5}" type="datetimeFigureOut">
              <a:rPr lang="en-US" smtClean="0"/>
              <a:pPr/>
              <a:t>10/5/2011</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72B25ABC-E83E-430F-9F6B-A3FEC401289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gu.org/journals/gl/gl1107/2011GL047069/"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7DADA20-7ADA-4BAF-BECF-A1A6DC3E1B7A}" type="slidenum">
              <a:rPr lang="en-US" smtClean="0"/>
              <a:pPr/>
              <a:t>1</a:t>
            </a:fld>
            <a:endParaRPr lang="en-US" smtClean="0"/>
          </a:p>
        </p:txBody>
      </p:sp>
      <p:sp>
        <p:nvSpPr>
          <p:cNvPr id="20483" name="Rectangle 2"/>
          <p:cNvSpPr>
            <a:spLocks noGrp="1" noRot="1" noChangeAspect="1" noChangeArrowheads="1" noTextEdit="1"/>
          </p:cNvSpPr>
          <p:nvPr>
            <p:ph type="sldImg"/>
          </p:nvPr>
        </p:nvSpPr>
        <p:spPr>
          <a:xfrm>
            <a:off x="1104900" y="696913"/>
            <a:ext cx="4648200" cy="3486150"/>
          </a:xfrm>
          <a:ln/>
        </p:spPr>
      </p:sp>
      <p:sp>
        <p:nvSpPr>
          <p:cNvPr id="20484" name="Rectangle 3"/>
          <p:cNvSpPr>
            <a:spLocks noGrp="1" noChangeArrowheads="1"/>
          </p:cNvSpPr>
          <p:nvPr>
            <p:ph type="body" idx="1"/>
          </p:nvPr>
        </p:nvSpPr>
        <p:spPr>
          <a:xfrm>
            <a:off x="686113" y="4415790"/>
            <a:ext cx="5487333" cy="4183380"/>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5EDED5A0-FBD3-4736-94B6-F7A7F1D4D2A8}" type="slidenum">
              <a:rPr lang="en-US"/>
              <a:pPr/>
              <a:t>20</a:t>
            </a:fld>
            <a:endParaRPr lang="en-US"/>
          </a:p>
        </p:txBody>
      </p:sp>
      <p:sp>
        <p:nvSpPr>
          <p:cNvPr id="16386" name="Rectangle 2"/>
          <p:cNvSpPr>
            <a:spLocks noGrp="1" noRot="1" noChangeAspect="1" noChangeArrowheads="1" noTextEdit="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p:spPr>
        <p:txBody>
          <a:bodyPr/>
          <a:lstStyle/>
          <a:p>
            <a:pPr marL="117475" indent="-117475" defTabSz="339725" eaLnBrk="0" hangingPunct="0">
              <a:spcAft>
                <a:spcPct val="50000"/>
              </a:spcAft>
            </a:pPr>
            <a:r>
              <a:rPr lang="en-US" sz="1200" b="1" u="sng" dirty="0" smtClean="0">
                <a:latin typeface="Cambria" pitchFamily="18" charset="0"/>
              </a:rPr>
              <a:t>Publication</a:t>
            </a:r>
          </a:p>
          <a:p>
            <a:pPr marL="117475" indent="-117475" defTabSz="339725" eaLnBrk="0" hangingPunct="0"/>
            <a:r>
              <a:rPr lang="en-US" sz="1200" dirty="0" err="1" smtClean="0"/>
              <a:t>Cetrone</a:t>
            </a:r>
            <a:r>
              <a:rPr lang="en-US" sz="1200" dirty="0" smtClean="0"/>
              <a:t>, J., and R. A. </a:t>
            </a:r>
            <a:r>
              <a:rPr lang="en-US" sz="1200" dirty="0" err="1" smtClean="0"/>
              <a:t>Houze</a:t>
            </a:r>
            <a:r>
              <a:rPr lang="en-US" sz="1200" dirty="0" smtClean="0"/>
              <a:t>, Jr., 2011: Leading and trailing anvil clouds of West African squall lines</a:t>
            </a:r>
            <a:r>
              <a:rPr lang="en-US" sz="1200" i="1" dirty="0" smtClean="0"/>
              <a:t>. J. Atmos. Sci., </a:t>
            </a:r>
            <a:r>
              <a:rPr lang="en-US" sz="1200" b="1" dirty="0" smtClean="0"/>
              <a:t>68</a:t>
            </a:r>
            <a:r>
              <a:rPr lang="en-US" sz="1200" dirty="0" smtClean="0"/>
              <a:t>, 1114-1123.</a:t>
            </a:r>
            <a:endParaRPr lang="en-US" sz="1200" smtClean="0"/>
          </a:p>
          <a:p>
            <a:pPr eaLnBrk="1" hangingPunct="1">
              <a:lnSpc>
                <a:spcPct val="80000"/>
              </a:lnSpc>
            </a:pPr>
            <a:endParaRPr lang="en-US" smtClean="0">
              <a:latin typeface="Times New Roman" pitchFamily="18"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5BF9F86F-1B2A-4452-8ED5-A54C020AB15C}" type="slidenum">
              <a:rPr lang="en-US"/>
              <a:pPr/>
              <a:t>21</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r>
              <a:rPr lang="en-US" sz="1000" kern="1200" baseline="0" dirty="0" smtClean="0">
                <a:solidFill>
                  <a:schemeClr val="tx1"/>
                </a:solidFill>
                <a:latin typeface="+mn-lt"/>
                <a:ea typeface="+mn-ea"/>
                <a:cs typeface="+mn-cs"/>
              </a:rPr>
              <a:t>Rapid economic growth over the last 30 years in China has led to a significant increase in aerosol loading, which is mainly due to the increased emissions of its precursors such as SO2 and </a:t>
            </a:r>
            <a:r>
              <a:rPr lang="en-US" sz="1000" kern="1200" baseline="0" dirty="0" err="1" smtClean="0">
                <a:solidFill>
                  <a:schemeClr val="tx1"/>
                </a:solidFill>
                <a:latin typeface="+mn-lt"/>
                <a:ea typeface="+mn-ea"/>
                <a:cs typeface="+mn-cs"/>
              </a:rPr>
              <a:t>NOx</a:t>
            </a:r>
            <a:r>
              <a:rPr lang="en-US" sz="1000" kern="1200" baseline="0" dirty="0" smtClean="0">
                <a:solidFill>
                  <a:schemeClr val="tx1"/>
                </a:solidFill>
                <a:latin typeface="+mn-lt"/>
                <a:ea typeface="+mn-ea"/>
                <a:cs typeface="+mn-cs"/>
              </a:rPr>
              <a:t>. Here it is shown that these changes significantly affect wintertime clouds and precipitation over the East China Sea downwind of major emission sources. Satellite observations show an increase of cloud droplet number concentration from less than 200 cm−3 in the 1980s to more than 300 cm−3 in 2005. In the same time period, precipitation frequency reported by voluntary ship observers was reduced from more than 30% to less than 20% of the time.</a:t>
            </a:r>
          </a:p>
          <a:p>
            <a:endParaRPr lang="en-US" sz="1000" kern="1200" baseline="0" dirty="0" smtClean="0">
              <a:solidFill>
                <a:schemeClr val="tx1"/>
              </a:solidFill>
              <a:latin typeface="+mn-lt"/>
              <a:ea typeface="+mn-ea"/>
              <a:cs typeface="+mn-cs"/>
            </a:endParaRPr>
          </a:p>
          <a:p>
            <a:r>
              <a:rPr lang="en-US" sz="1000" kern="1200" baseline="0" dirty="0" smtClean="0">
                <a:solidFill>
                  <a:schemeClr val="tx1"/>
                </a:solidFill>
                <a:latin typeface="+mn-lt"/>
                <a:ea typeface="+mn-ea"/>
                <a:cs typeface="+mn-cs"/>
              </a:rPr>
              <a:t>A back trajectory analysis showed the pollution in the investigation area to originate from the Shanghai‐Nanjing and Jinan industrial areas. A model sensitivity study was performed, isolating the effects of changes in emissions of the aerosol precursors SO2 and </a:t>
            </a:r>
            <a:r>
              <a:rPr lang="en-US" sz="1000" kern="1200" baseline="0" dirty="0" err="1" smtClean="0">
                <a:solidFill>
                  <a:schemeClr val="tx1"/>
                </a:solidFill>
                <a:latin typeface="+mn-lt"/>
                <a:ea typeface="+mn-ea"/>
                <a:cs typeface="+mn-cs"/>
              </a:rPr>
              <a:t>NOx</a:t>
            </a:r>
            <a:r>
              <a:rPr lang="en-US" sz="1000" kern="1200" baseline="0" dirty="0" smtClean="0">
                <a:solidFill>
                  <a:schemeClr val="tx1"/>
                </a:solidFill>
                <a:latin typeface="+mn-lt"/>
                <a:ea typeface="+mn-ea"/>
                <a:cs typeface="+mn-cs"/>
              </a:rPr>
              <a:t> on clouds and precipitation using a state‐of‐the‐art </a:t>
            </a:r>
            <a:r>
              <a:rPr lang="en-US" sz="1000" kern="1200" baseline="0" dirty="0" err="1" smtClean="0">
                <a:solidFill>
                  <a:schemeClr val="tx1"/>
                </a:solidFill>
                <a:latin typeface="+mn-lt"/>
                <a:ea typeface="+mn-ea"/>
                <a:cs typeface="+mn-cs"/>
              </a:rPr>
              <a:t>mesocale</a:t>
            </a:r>
            <a:r>
              <a:rPr lang="en-US" sz="1000" kern="1200" baseline="0" dirty="0" smtClean="0">
                <a:solidFill>
                  <a:schemeClr val="tx1"/>
                </a:solidFill>
                <a:latin typeface="+mn-lt"/>
                <a:ea typeface="+mn-ea"/>
                <a:cs typeface="+mn-cs"/>
              </a:rPr>
              <a:t> model including chemistry and aerosol indirect effects. Similar changes in cloud droplet number concentration over the East China Sea were obtained when the current industrial emissions in China were reduced to the 1980s levels. Simulated changes in precipitation were somewhat smaller than the observed changes but still significant</a:t>
            </a:r>
            <a:endParaRPr lang="en-US" sz="10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174C473-D665-4470-8A96-E0B11FF58E6A}" type="slidenum">
              <a:rPr lang="en-US" smtClean="0"/>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Contact: Philip Cameron-Smith,</a:t>
            </a:r>
            <a:r>
              <a:rPr lang="en-US" baseline="0" dirty="0" smtClean="0"/>
              <a:t> pjc@llnl.gov</a:t>
            </a:r>
            <a:endParaRPr lang="en-US" dirty="0" smtClean="0"/>
          </a:p>
          <a:p>
            <a:r>
              <a:rPr lang="en-US" dirty="0" smtClean="0"/>
              <a:t>Published paper: </a:t>
            </a:r>
            <a:r>
              <a:rPr lang="en-US" u="sng" dirty="0" smtClean="0">
                <a:hlinkClick r:id="rId3"/>
              </a:rPr>
              <a:t>http://www.agu.org/journals/gl/gl1107/2011GL047069/</a:t>
            </a:r>
            <a:endParaRPr lang="en-US" dirty="0"/>
          </a:p>
        </p:txBody>
      </p:sp>
      <p:sp>
        <p:nvSpPr>
          <p:cNvPr id="4" name="Slide Number Placeholder 3"/>
          <p:cNvSpPr>
            <a:spLocks noGrp="1"/>
          </p:cNvSpPr>
          <p:nvPr>
            <p:ph type="sldNum" sz="quarter" idx="10"/>
          </p:nvPr>
        </p:nvSpPr>
        <p:spPr/>
        <p:txBody>
          <a:bodyPr/>
          <a:lstStyle/>
          <a:p>
            <a:fld id="{2BC80B9A-C993-4CEA-8A39-3AFD6A021F27}" type="slidenum">
              <a:rPr lang="en-US" smtClean="0"/>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 band shown in lower right </a:t>
            </a:r>
            <a:r>
              <a:rPr lang="en-US" smtClean="0"/>
              <a:t>hand</a:t>
            </a:r>
            <a:r>
              <a:rPr lang="en-US" baseline="0" smtClean="0"/>
              <a:t> corner</a:t>
            </a:r>
            <a:endParaRPr lang="en-US"/>
          </a:p>
        </p:txBody>
      </p:sp>
      <p:sp>
        <p:nvSpPr>
          <p:cNvPr id="4" name="Slide Number Placeholder 3"/>
          <p:cNvSpPr>
            <a:spLocks noGrp="1"/>
          </p:cNvSpPr>
          <p:nvPr>
            <p:ph type="sldNum" sz="quarter" idx="10"/>
          </p:nvPr>
        </p:nvSpPr>
        <p:spPr/>
        <p:txBody>
          <a:bodyPr/>
          <a:lstStyle/>
          <a:p>
            <a:fld id="{F118CC3C-1C28-48BC-8A05-040E03772A76}" type="slidenum">
              <a:rPr lang="en-US" smtClean="0"/>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C331FFA7-D060-4315-A23A-CFB28F619C18}" type="slidenum">
              <a:rPr lang="en-US"/>
              <a:pPr/>
              <a:t>25</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C331FFA7-D060-4315-A23A-CFB28F619C18}" type="slidenum">
              <a:rPr lang="en-US"/>
              <a:pPr/>
              <a:t>26</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C331FFA7-D060-4315-A23A-CFB28F619C18}" type="slidenum">
              <a:rPr lang="en-US"/>
              <a:pPr/>
              <a:t>27</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smtClean="0">
                <a:solidFill>
                  <a:schemeClr val="tx1"/>
                </a:solidFill>
                <a:latin typeface="+mn-lt"/>
                <a:ea typeface="+mn-ea"/>
                <a:cs typeface="+mn-cs"/>
              </a:rPr>
              <a:t>Embargoed</a:t>
            </a:r>
            <a:r>
              <a:rPr lang="en-US" sz="1200" b="1" kern="1200" baseline="0" dirty="0" smtClean="0">
                <a:solidFill>
                  <a:schemeClr val="tx1"/>
                </a:solidFill>
                <a:latin typeface="+mn-lt"/>
                <a:ea typeface="+mn-ea"/>
                <a:cs typeface="+mn-cs"/>
              </a:rPr>
              <a:t> article:</a:t>
            </a:r>
            <a:r>
              <a:rPr lang="en-US" sz="1200" b="1"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Where heat goes when the surface temperature trend is flat:   </a:t>
            </a:r>
            <a:r>
              <a:rPr lang="en-US" sz="1200" kern="1200" dirty="0" smtClean="0">
                <a:solidFill>
                  <a:schemeClr val="tx1"/>
                </a:solidFill>
                <a:latin typeface="+mn-lt"/>
                <a:ea typeface="+mn-ea"/>
                <a:cs typeface="+mn-cs"/>
              </a:rPr>
              <a:t>There have been decades, such as 2000 to 2009, when the observed globally averaged surface temperature time series shows little or even slightly negative  trend (a hiatus period).  However, the observed energy imbalance at the top-of-atmosphere for this recent decade indicates that a net energy flux into the climate system of about 1 Wm</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a:t>
            </a:r>
            <a:r>
              <a:rPr lang="en-US" sz="1200" kern="1200" baseline="300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should be producing warming somewhere in the system.  In a recent paper, BER-funded scientists at the National Center for Atmospheric Research analyzed 21</a:t>
            </a:r>
            <a:r>
              <a:rPr lang="en-US" sz="1200" kern="1200" baseline="30000" dirty="0" smtClean="0">
                <a:solidFill>
                  <a:schemeClr val="tx1"/>
                </a:solidFill>
                <a:latin typeface="+mn-lt"/>
                <a:ea typeface="+mn-ea"/>
                <a:cs typeface="+mn-cs"/>
              </a:rPr>
              <a:t>st</a:t>
            </a:r>
            <a:r>
              <a:rPr lang="en-US" sz="1200" kern="1200" dirty="0" smtClean="0">
                <a:solidFill>
                  <a:schemeClr val="tx1"/>
                </a:solidFill>
                <a:latin typeface="+mn-lt"/>
                <a:ea typeface="+mn-ea"/>
                <a:cs typeface="+mn-cs"/>
              </a:rPr>
              <a:t> century climate model simulations which maintain a consistent </a:t>
            </a:r>
            <a:r>
              <a:rPr lang="en-US" sz="1200" kern="1200" dirty="0" err="1" smtClean="0">
                <a:solidFill>
                  <a:schemeClr val="tx1"/>
                </a:solidFill>
                <a:latin typeface="+mn-lt"/>
                <a:ea typeface="+mn-ea"/>
                <a:cs typeface="+mn-cs"/>
              </a:rPr>
              <a:t>radiative</a:t>
            </a:r>
            <a:r>
              <a:rPr lang="en-US" sz="1200" kern="1200" dirty="0" smtClean="0">
                <a:solidFill>
                  <a:schemeClr val="tx1"/>
                </a:solidFill>
                <a:latin typeface="+mn-lt"/>
                <a:ea typeface="+mn-ea"/>
                <a:cs typeface="+mn-cs"/>
              </a:rPr>
              <a:t> imbalance at the top-of-atmosphere of about 1 Wm</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as observed for the past decade.  Eight decades with a slightly negative global mean surface temperature trend show the ocean above 300m takes up significantly less heat while the ocean below 300 m takes up significantly more compared to non-hiatus decades.  The model provides a plausible depiction of processes in the climate system causing the hiatus periods, and indicates that a hiatus period is a relatively common climate phenomenon and may be linked to La Niña-like conditions.  Thus, a hiatus period is consistent with our physical picture of how the climate system works, and does not invalidate our basic understanding of greenhouse-gas-induced warming or the models used to simulate such warming.</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Reference: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Meehl</a:t>
            </a:r>
            <a:r>
              <a:rPr lang="en-US" sz="1200" kern="1200" dirty="0" smtClean="0">
                <a:solidFill>
                  <a:schemeClr val="tx1"/>
                </a:solidFill>
                <a:latin typeface="+mn-lt"/>
                <a:ea typeface="+mn-ea"/>
                <a:cs typeface="+mn-cs"/>
              </a:rPr>
              <a:t>, G.A., J.M. </a:t>
            </a:r>
            <a:r>
              <a:rPr lang="en-US" sz="1200" kern="1200" dirty="0" err="1" smtClean="0">
                <a:solidFill>
                  <a:schemeClr val="tx1"/>
                </a:solidFill>
                <a:latin typeface="+mn-lt"/>
                <a:ea typeface="+mn-ea"/>
                <a:cs typeface="+mn-cs"/>
              </a:rPr>
              <a:t>Arblaster</a:t>
            </a:r>
            <a:r>
              <a:rPr lang="en-US" sz="1200" kern="1200" dirty="0" smtClean="0">
                <a:solidFill>
                  <a:schemeClr val="tx1"/>
                </a:solidFill>
                <a:latin typeface="+mn-lt"/>
                <a:ea typeface="+mn-ea"/>
                <a:cs typeface="+mn-cs"/>
              </a:rPr>
              <a:t>, J.T. </a:t>
            </a:r>
            <a:r>
              <a:rPr lang="en-US" sz="1200" kern="1200" dirty="0" err="1" smtClean="0">
                <a:solidFill>
                  <a:schemeClr val="tx1"/>
                </a:solidFill>
                <a:latin typeface="+mn-lt"/>
                <a:ea typeface="+mn-ea"/>
                <a:cs typeface="+mn-cs"/>
              </a:rPr>
              <a:t>Fasullo</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Hu</a:t>
            </a:r>
            <a:r>
              <a:rPr lang="en-US" sz="1200" kern="1200" dirty="0" smtClean="0">
                <a:solidFill>
                  <a:schemeClr val="tx1"/>
                </a:solidFill>
                <a:latin typeface="+mn-lt"/>
                <a:ea typeface="+mn-ea"/>
                <a:cs typeface="+mn-cs"/>
              </a:rPr>
              <a:t>, and K.E. </a:t>
            </a:r>
            <a:r>
              <a:rPr lang="en-US" sz="1200" kern="1200" dirty="0" err="1" smtClean="0">
                <a:solidFill>
                  <a:schemeClr val="tx1"/>
                </a:solidFill>
                <a:latin typeface="+mn-lt"/>
                <a:ea typeface="+mn-ea"/>
                <a:cs typeface="+mn-cs"/>
              </a:rPr>
              <a:t>Trenberth</a:t>
            </a:r>
            <a:r>
              <a:rPr lang="en-US" sz="1200" kern="1200" dirty="0" smtClean="0">
                <a:solidFill>
                  <a:schemeClr val="tx1"/>
                </a:solidFill>
                <a:latin typeface="+mn-lt"/>
                <a:ea typeface="+mn-ea"/>
                <a:cs typeface="+mn-cs"/>
              </a:rPr>
              <a:t>, 2011:  Model-based estimates of deep-ocean heat uptake during surface-temperature hiatus periods.  </a:t>
            </a:r>
            <a:r>
              <a:rPr lang="en-US" sz="1200" b="1"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Nature Climate Change</a:t>
            </a:r>
            <a:r>
              <a:rPr lang="en-US" sz="1200" kern="1200" dirty="0" smtClean="0">
                <a:solidFill>
                  <a:schemeClr val="tx1"/>
                </a:solidFill>
                <a:latin typeface="+mn-lt"/>
                <a:ea typeface="+mn-ea"/>
                <a:cs typeface="+mn-cs"/>
              </a:rPr>
              <a:t>, doi:10.1038/NCLIMATE1229. </a:t>
            </a:r>
          </a:p>
          <a:p>
            <a:r>
              <a:rPr lang="en-US" sz="1200" kern="1200" dirty="0" smtClean="0">
                <a:solidFill>
                  <a:schemeClr val="tx1"/>
                </a:solidFill>
                <a:latin typeface="+mn-lt"/>
                <a:ea typeface="+mn-ea"/>
                <a:cs typeface="+mn-cs"/>
              </a:rPr>
              <a:t> </a:t>
            </a:r>
          </a:p>
          <a:p>
            <a:r>
              <a:rPr lang="en-US" dirty="0" smtClean="0"/>
              <a:t>When you discuss this slide, note-</a:t>
            </a:r>
            <a:r>
              <a:rPr lang="en-US" baseline="0" dirty="0" smtClean="0"/>
              <a:t> This is part of the UCAR cooperative agreement- a very productive group – </a:t>
            </a:r>
            <a:r>
              <a:rPr lang="en-US" b="1" baseline="0" dirty="0" smtClean="0"/>
              <a:t>has more than 30 publications in FY11</a:t>
            </a:r>
            <a:r>
              <a:rPr lang="en-US" baseline="0" dirty="0" smtClean="0"/>
              <a:t> – Results are from the latest model CCSM4. </a:t>
            </a:r>
            <a:endParaRPr lang="en-US" dirty="0"/>
          </a:p>
        </p:txBody>
      </p:sp>
      <p:sp>
        <p:nvSpPr>
          <p:cNvPr id="4" name="Slide Number Placeholder 3"/>
          <p:cNvSpPr>
            <a:spLocks noGrp="1"/>
          </p:cNvSpPr>
          <p:nvPr>
            <p:ph type="sldNum" sz="quarter" idx="10"/>
          </p:nvPr>
        </p:nvSpPr>
        <p:spPr/>
        <p:txBody>
          <a:bodyPr/>
          <a:lstStyle/>
          <a:p>
            <a:fld id="{61C740D2-C6BC-4A09-9725-9E4E93F90C32}" type="slidenum">
              <a:rPr lang="en-US" smtClean="0"/>
              <a:pPr/>
              <a:t>30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174C473-D665-4470-8A96-E0B11FF58E6A}"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Terrestrial Ecosystem Sciences program supports </a:t>
            </a:r>
            <a:r>
              <a:rPr lang="en-US" sz="1200" dirty="0" smtClean="0">
                <a:cs typeface="Arial" pitchFamily="34" charset="0"/>
              </a:rPr>
              <a:t>foundational science to improve our predictive understanding of terrestrial ecosystems in the context of a changing climate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cs typeface="Arial" pitchFamily="34" charset="0"/>
              </a:rPr>
              <a:t>TES</a:t>
            </a:r>
            <a:r>
              <a:rPr lang="en-US" sz="1200" baseline="0" dirty="0" smtClean="0">
                <a:cs typeface="Arial" pitchFamily="34" charset="0"/>
              </a:rPr>
              <a:t> follows the CESD template of evaluating gaps and needs in ecosystem to Earth system scale models and then directing coupled process research/modeling activities to provide improvements to the identified needs.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cs typeface="Arial" pitchFamily="34" charset="0"/>
              </a:rPr>
              <a:t>They manage a program of university research awards that are solicited annually and evaluated through peer panels; and National Laboratory SFA programs that are reviewed triennially by external peer panels.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cs typeface="Arial" pitchFamily="34" charset="0"/>
              </a:rPr>
              <a:t>The Next Generation Ecosystem Experiment (NGEE) for arctic permafrost is moving forward with a team lead by ORNL and including LANL, LBNL, BNL, SNL, University of Alaska- Fairbanks and the University of New Hampshire.  FY 12 funding was approved based on a recent review of the program’s Phase I science plan.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cs typeface="Arial" pitchFamily="34" charset="0"/>
              </a:rPr>
              <a:t>The first annual TES PI meeting will take place in the downtown DC area on April 23 &amp; 24.  More information to follow.</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cs typeface="Arial" pitchFamily="34" charset="0"/>
              </a:rPr>
              <a:t>TES conducted a successful town hall meeting at ESA in August. And has a second town hall accepted for AGU in December.</a:t>
            </a:r>
            <a:endParaRPr lang="en-US" sz="1200" dirty="0" smtClean="0">
              <a:cs typeface="Arial" pitchFamily="34" charset="0"/>
            </a:endParaRP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5BF4890D-0C37-4FC4-8AD4-F384F0E07C0B}"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b="0" dirty="0" smtClean="0"/>
              <a:t>The major</a:t>
            </a:r>
            <a:r>
              <a:rPr lang="en-US" b="0" baseline="0" dirty="0" smtClean="0"/>
              <a:t> challenge for developing a robust predictive understanding of complex subsurface systems is characterizing and modeling the relevant processes that span from molecular to field (km) scales. The HPC models and approaches that have been developed through these two five-year </a:t>
            </a:r>
            <a:r>
              <a:rPr lang="en-US" b="0" baseline="0" dirty="0" err="1" smtClean="0"/>
              <a:t>SciDAC</a:t>
            </a:r>
            <a:r>
              <a:rPr lang="en-US" b="0" baseline="0" dirty="0" smtClean="0"/>
              <a:t> projects, led by Tim Scheibe at PNNL and Peter Lichtner at LANL, have significantly advanced our ability to incorporate coupled physical, chemical and biological processes into reactive transport models and to use these models to guide experimentation and observation from laboratory to field scales. The SBR program intends to issue a new </a:t>
            </a:r>
            <a:r>
              <a:rPr lang="en-US" b="0" baseline="0" dirty="0" err="1" smtClean="0"/>
              <a:t>SciDAC</a:t>
            </a:r>
            <a:r>
              <a:rPr lang="en-US" b="0" baseline="0" dirty="0" smtClean="0"/>
              <a:t> notice for FY12 funding this year.</a:t>
            </a:r>
          </a:p>
          <a:p>
            <a:endParaRPr lang="en-US" b="0" baseline="0" dirty="0" smtClean="0"/>
          </a:p>
          <a:p>
            <a:r>
              <a:rPr lang="en-US" b="1" dirty="0" err="1" smtClean="0"/>
              <a:t>SciDAC</a:t>
            </a:r>
            <a:r>
              <a:rPr lang="en-US" b="1" dirty="0" smtClean="0"/>
              <a:t> Project Title:</a:t>
            </a:r>
            <a:r>
              <a:rPr lang="en-US" dirty="0" smtClean="0"/>
              <a:t> Modeling </a:t>
            </a:r>
            <a:r>
              <a:rPr lang="en-US" dirty="0" err="1" smtClean="0"/>
              <a:t>Multiscale</a:t>
            </a:r>
            <a:r>
              <a:rPr lang="en-US" dirty="0" smtClean="0"/>
              <a:t>-Multiphase-</a:t>
            </a:r>
            <a:r>
              <a:rPr lang="en-US" dirty="0" err="1" smtClean="0"/>
              <a:t>Multicomponent</a:t>
            </a:r>
            <a:r>
              <a:rPr lang="en-US" dirty="0" smtClean="0"/>
              <a:t> Subsurface Reactive Flows using Advanced Computing </a:t>
            </a:r>
          </a:p>
          <a:p>
            <a:r>
              <a:rPr lang="en-US" dirty="0" smtClean="0"/>
              <a:t>PI: Peter C. Lichtner (Los Alamos National Laboratory); Five Year Project: 2006 to 2011 (13 publications)</a:t>
            </a:r>
          </a:p>
          <a:p>
            <a:endParaRPr lang="en-US" dirty="0" smtClean="0"/>
          </a:p>
          <a:p>
            <a:r>
              <a:rPr lang="en-US" dirty="0" smtClean="0"/>
              <a:t>Developed the </a:t>
            </a:r>
            <a:r>
              <a:rPr lang="en-US" dirty="0" err="1" smtClean="0"/>
              <a:t>petascale</a:t>
            </a:r>
            <a:r>
              <a:rPr lang="en-US" baseline="0" dirty="0" smtClean="0"/>
              <a:t> code PFLOTRAN to model reactive transport using </a:t>
            </a:r>
            <a:r>
              <a:rPr lang="en-US" baseline="0" dirty="0" err="1" smtClean="0"/>
              <a:t>multiscale</a:t>
            </a:r>
            <a:r>
              <a:rPr lang="en-US" baseline="0" dirty="0" smtClean="0"/>
              <a:t> methodologies. </a:t>
            </a:r>
            <a:r>
              <a:rPr lang="en-US" dirty="0" smtClean="0"/>
              <a:t>These enhanced modeling capabilities have been used to model uranium</a:t>
            </a:r>
            <a:r>
              <a:rPr lang="en-US" baseline="0" dirty="0" smtClean="0"/>
              <a:t> fate and transport at the plume scale at the Hanford 300 Area. The EM funded ASCEM project has incorporated many aspects of PFLOTRAN in its architecture. </a:t>
            </a:r>
          </a:p>
          <a:p>
            <a:r>
              <a:rPr lang="en-US" dirty="0" smtClean="0"/>
              <a:t/>
            </a:r>
            <a:br>
              <a:rPr lang="en-US" dirty="0" smtClean="0"/>
            </a:br>
            <a:r>
              <a:rPr lang="en-US" b="1" dirty="0" err="1" smtClean="0"/>
              <a:t>SciDAC</a:t>
            </a:r>
            <a:r>
              <a:rPr lang="en-US" b="1" dirty="0" smtClean="0"/>
              <a:t> Project Title:</a:t>
            </a:r>
            <a:r>
              <a:rPr lang="en-US" dirty="0" smtClean="0"/>
              <a:t> Hybrid Numerical Methods for </a:t>
            </a:r>
            <a:r>
              <a:rPr lang="en-US" dirty="0" err="1" smtClean="0"/>
              <a:t>Multiscale</a:t>
            </a:r>
            <a:r>
              <a:rPr lang="en-US" dirty="0" smtClean="0"/>
              <a:t> Simulations of Subsurface Biogeochemical Processes</a:t>
            </a:r>
          </a:p>
          <a:p>
            <a:r>
              <a:rPr lang="en-US" dirty="0" smtClean="0"/>
              <a:t>PI: Timothy D. Scheibe (Pacific Northwest National Laboratory); Five Year Project: 2006 to 2011 (20 publications)</a:t>
            </a:r>
          </a:p>
          <a:p>
            <a:endParaRPr lang="en-US" dirty="0" smtClean="0"/>
          </a:p>
          <a:p>
            <a:r>
              <a:rPr lang="en-US" dirty="0" smtClean="0"/>
              <a:t>Biogeochemical reactions occurring at very small scales often control the subsurface mobility of contaminant metals and </a:t>
            </a:r>
            <a:r>
              <a:rPr lang="en-US" dirty="0" err="1" smtClean="0"/>
              <a:t>radionuclides</a:t>
            </a:r>
            <a:r>
              <a:rPr lang="en-US" dirty="0" smtClean="0"/>
              <a:t> but are poorly simulated at the field scale. Hybrid modeling methodologies adapted for use on high performance computers that address issues of scale will be developed and evaluated against benchmark data to provide more accurate descriptions of subsurface processes controlling the mobility of contaminants at DOE facilities. </a:t>
            </a:r>
            <a:endParaRPr lang="en-US" dirty="0"/>
          </a:p>
        </p:txBody>
      </p:sp>
      <p:sp>
        <p:nvSpPr>
          <p:cNvPr id="4" name="Slide Number Placeholder 3"/>
          <p:cNvSpPr>
            <a:spLocks noGrp="1"/>
          </p:cNvSpPr>
          <p:nvPr>
            <p:ph type="sldNum" sz="quarter" idx="10"/>
          </p:nvPr>
        </p:nvSpPr>
        <p:spPr/>
        <p:txBody>
          <a:bodyPr/>
          <a:lstStyle/>
          <a:p>
            <a:fld id="{7FDAAEDB-AF08-4978-B458-E0A197F0F76E}" type="slidenum">
              <a:rPr lang="en-US" smtClean="0"/>
              <a:pPr/>
              <a:t>34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174C473-D665-4470-8A96-E0B11FF58E6A}" type="slidenum">
              <a:rPr lang="en-US" smtClean="0"/>
              <a:pPr/>
              <a:t>35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174C473-D665-4470-8A96-E0B11FF58E6A}"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Terrestrial Ecosystem Sciences program supports </a:t>
            </a:r>
            <a:r>
              <a:rPr lang="en-US" sz="1200" dirty="0" smtClean="0">
                <a:cs typeface="Arial" pitchFamily="34" charset="0"/>
              </a:rPr>
              <a:t>foundational science to improve our predictive understanding of terrestrial ecosystems in the context of a changing climate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cs typeface="Arial" pitchFamily="34" charset="0"/>
              </a:rPr>
              <a:t>TES</a:t>
            </a:r>
            <a:r>
              <a:rPr lang="en-US" sz="1200" baseline="0" dirty="0" smtClean="0">
                <a:cs typeface="Arial" pitchFamily="34" charset="0"/>
              </a:rPr>
              <a:t> follows the CESD template of evaluating gaps and needs in ecosystem to Earth system scale models and then directing coupled process research/modeling activities to provide improvements to the identified needs.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cs typeface="Arial" pitchFamily="34" charset="0"/>
              </a:rPr>
              <a:t>They manage a program of university research awards that are solicited annually and evaluated through peer panels; and National Laboratory SFA programs that are reviewed triennially by external peer panels.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cs typeface="Arial" pitchFamily="34" charset="0"/>
              </a:rPr>
              <a:t>The Next Generation Ecosystem Experiment (NGEE) for arctic permafrost is moving forward with a team lead by ORNL and including LANL, LBNL, BNL, SNL, University of Alaska- Fairbanks and the University of New Hampshire.  FY 12 funding was approved based on a recent review of the program’s Phase I science plan.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cs typeface="Arial" pitchFamily="34" charset="0"/>
              </a:rPr>
              <a:t>The first annual TES PI meeting will take place in the downtown DC area on April 23 &amp; 24.  More information to follow.</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smtClean="0">
                <a:cs typeface="Arial" pitchFamily="34" charset="0"/>
              </a:rPr>
              <a:t>TES conducted a successful town hall meeting at ESA in August. And has a second town hall accepted for AGU in December.</a:t>
            </a:r>
            <a:endParaRPr lang="en-US" sz="1200" dirty="0" smtClean="0">
              <a:cs typeface="Arial" pitchFamily="34" charset="0"/>
            </a:endParaRP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5BF4890D-0C37-4FC4-8AD4-F384F0E07C0B}"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C80B9A-C993-4CEA-8A39-3AFD6A021F27}"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pPr lvl="2">
              <a:lnSpc>
                <a:spcPct val="90000"/>
              </a:lnSpc>
              <a:spcBef>
                <a:spcPct val="60000"/>
              </a:spcBef>
              <a:buClr>
                <a:schemeClr val="tx1"/>
              </a:buClr>
              <a:buFontTx/>
              <a:buChar char="•"/>
            </a:pPr>
            <a:endParaRPr lang="en-US" b="1" dirty="0" smtClean="0">
              <a:solidFill>
                <a:srgbClr val="000000"/>
              </a:solidFill>
              <a:latin typeface="Arial" charset="0"/>
            </a:endParaRPr>
          </a:p>
          <a:p>
            <a:endParaRPr lang="en-US"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purpose of this slide is to indicate</a:t>
            </a:r>
            <a:r>
              <a:rPr lang="en-US" baseline="0" dirty="0" smtClean="0"/>
              <a:t> : 1) we do a joint solicitations with other agencies – We are currently working on the next </a:t>
            </a:r>
            <a:r>
              <a:rPr lang="en-US" baseline="0" dirty="0" err="1" smtClean="0"/>
              <a:t>EaSM</a:t>
            </a:r>
            <a:r>
              <a:rPr lang="en-US" baseline="0" dirty="0" smtClean="0"/>
              <a:t> solicitation 2) This is primarily a effort – indicates diversity 3) It is a good project that will provide and indicate processes  that need special attention in the global models</a:t>
            </a:r>
            <a:endParaRPr lang="en-US" dirty="0"/>
          </a:p>
        </p:txBody>
      </p:sp>
      <p:sp>
        <p:nvSpPr>
          <p:cNvPr id="4" name="Slide Number Placeholder 3"/>
          <p:cNvSpPr>
            <a:spLocks noGrp="1"/>
          </p:cNvSpPr>
          <p:nvPr>
            <p:ph type="sldNum" sz="quarter" idx="10"/>
          </p:nvPr>
        </p:nvSpPr>
        <p:spPr/>
        <p:txBody>
          <a:bodyPr/>
          <a:lstStyle/>
          <a:p>
            <a:fld id="{61C740D2-C6BC-4A09-9725-9E4E93F90C32}"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C80B9A-C993-4CEA-8A39-3AFD6A021F27}"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Projections of Future Drought in the Continental United States and Mexico.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abilities of global climate models to reproduce the Palmer Drought Severity Index in North America are investigated in a forthcoming paper in the </a:t>
            </a:r>
            <a:r>
              <a:rPr lang="en-US" sz="1200" i="1" kern="1200" dirty="0" smtClean="0">
                <a:solidFill>
                  <a:schemeClr val="tx1"/>
                </a:solidFill>
                <a:latin typeface="+mn-lt"/>
                <a:ea typeface="+mn-ea"/>
                <a:cs typeface="+mn-cs"/>
              </a:rPr>
              <a:t>Journal of Hydrometeorology</a:t>
            </a:r>
            <a:r>
              <a:rPr lang="en-US" sz="1200" kern="1200" dirty="0" smtClean="0">
                <a:solidFill>
                  <a:schemeClr val="tx1"/>
                </a:solidFill>
                <a:latin typeface="+mn-lt"/>
                <a:ea typeface="+mn-ea"/>
                <a:cs typeface="+mn-cs"/>
              </a:rPr>
              <a:t> by BER-sponsored PI Michael </a:t>
            </a:r>
            <a:r>
              <a:rPr lang="en-US" sz="1200" kern="1200" dirty="0" err="1" smtClean="0">
                <a:solidFill>
                  <a:schemeClr val="tx1"/>
                </a:solidFill>
                <a:latin typeface="+mn-lt"/>
                <a:ea typeface="+mn-ea"/>
                <a:cs typeface="+mn-cs"/>
              </a:rPr>
              <a:t>Wehner</a:t>
            </a:r>
            <a:r>
              <a:rPr lang="en-US" sz="1200" kern="1200" dirty="0" smtClean="0">
                <a:solidFill>
                  <a:schemeClr val="tx1"/>
                </a:solidFill>
                <a:latin typeface="+mn-lt"/>
                <a:ea typeface="+mn-ea"/>
                <a:cs typeface="+mn-cs"/>
              </a:rPr>
              <a:t> at the Lawrence Berkeley National Laboratory.  Co-authors include David </a:t>
            </a:r>
            <a:r>
              <a:rPr lang="en-US" sz="1200" kern="1200" dirty="0" err="1" smtClean="0">
                <a:solidFill>
                  <a:schemeClr val="tx1"/>
                </a:solidFill>
                <a:latin typeface="+mn-lt"/>
                <a:ea typeface="+mn-ea"/>
                <a:cs typeface="+mn-cs"/>
              </a:rPr>
              <a:t>Easterling</a:t>
            </a:r>
            <a:r>
              <a:rPr lang="en-US" sz="1200" kern="1200" dirty="0" smtClean="0">
                <a:solidFill>
                  <a:schemeClr val="tx1"/>
                </a:solidFill>
                <a:latin typeface="+mn-lt"/>
                <a:ea typeface="+mn-ea"/>
                <a:cs typeface="+mn-cs"/>
              </a:rPr>
              <a:t>, Jay </a:t>
            </a:r>
            <a:r>
              <a:rPr lang="en-US" sz="1200" kern="1200" dirty="0" err="1" smtClean="0">
                <a:solidFill>
                  <a:schemeClr val="tx1"/>
                </a:solidFill>
                <a:latin typeface="+mn-lt"/>
                <a:ea typeface="+mn-ea"/>
                <a:cs typeface="+mn-cs"/>
              </a:rPr>
              <a:t>Lawrimore</a:t>
            </a:r>
            <a:r>
              <a:rPr lang="en-US" sz="1200" kern="1200" dirty="0" smtClean="0">
                <a:solidFill>
                  <a:schemeClr val="tx1"/>
                </a:solidFill>
                <a:latin typeface="+mn-lt"/>
                <a:ea typeface="+mn-ea"/>
                <a:cs typeface="+mn-cs"/>
              </a:rPr>
              <a:t>, Richard Heim Jr., Russell </a:t>
            </a:r>
            <a:r>
              <a:rPr lang="en-US" sz="1200" kern="1200" dirty="0" err="1" smtClean="0">
                <a:solidFill>
                  <a:schemeClr val="tx1"/>
                </a:solidFill>
                <a:latin typeface="+mn-lt"/>
                <a:ea typeface="+mn-ea"/>
                <a:cs typeface="+mn-cs"/>
              </a:rPr>
              <a:t>Vose</a:t>
            </a:r>
            <a:r>
              <a:rPr lang="en-US" sz="1200" kern="1200" dirty="0" smtClean="0">
                <a:solidFill>
                  <a:schemeClr val="tx1"/>
                </a:solidFill>
                <a:latin typeface="+mn-lt"/>
                <a:ea typeface="+mn-ea"/>
                <a:cs typeface="+mn-cs"/>
              </a:rPr>
              <a:t> at NOAA’s National Climatic Data Center and Benjamin </a:t>
            </a:r>
            <a:r>
              <a:rPr lang="en-US" sz="1200" kern="1200" dirty="0" err="1" smtClean="0">
                <a:solidFill>
                  <a:schemeClr val="tx1"/>
                </a:solidFill>
                <a:latin typeface="+mn-lt"/>
                <a:ea typeface="+mn-ea"/>
                <a:cs typeface="+mn-cs"/>
              </a:rPr>
              <a:t>Santer</a:t>
            </a:r>
            <a:r>
              <a:rPr lang="en-US" sz="1200" kern="1200" dirty="0" smtClean="0">
                <a:solidFill>
                  <a:schemeClr val="tx1"/>
                </a:solidFill>
                <a:latin typeface="+mn-lt"/>
                <a:ea typeface="+mn-ea"/>
                <a:cs typeface="+mn-cs"/>
              </a:rPr>
              <a:t> at Lawrence Livermore National Laboratory. The models vary widely in their ability to simulate drought statistics of the recent past and benefit from a bias correction procedure. Future projections of drought towards the end of the 21</a:t>
            </a:r>
            <a:r>
              <a:rPr lang="en-US" sz="1200" kern="1200" baseline="30000" dirty="0" smtClean="0">
                <a:solidFill>
                  <a:schemeClr val="tx1"/>
                </a:solidFill>
                <a:latin typeface="+mn-lt"/>
                <a:ea typeface="+mn-ea"/>
                <a:cs typeface="+mn-cs"/>
              </a:rPr>
              <a:t>st</a:t>
            </a:r>
            <a:r>
              <a:rPr lang="en-US" sz="1200" kern="1200" dirty="0" smtClean="0">
                <a:solidFill>
                  <a:schemeClr val="tx1"/>
                </a:solidFill>
                <a:latin typeface="+mn-lt"/>
                <a:ea typeface="+mn-ea"/>
                <a:cs typeface="+mn-cs"/>
              </a:rPr>
              <a:t> century under the IPCC SRES A1B emissions scenario are severe. The dust bowl conditions of the 1930s would become the normal condition for most of the western US and Mexico in this projection. This dramatic change is attributed to substantial increases in </a:t>
            </a:r>
            <a:r>
              <a:rPr lang="en-US" sz="1200" kern="1200" dirty="0" err="1" smtClean="0">
                <a:solidFill>
                  <a:schemeClr val="tx1"/>
                </a:solidFill>
                <a:latin typeface="+mn-lt"/>
                <a:ea typeface="+mn-ea"/>
                <a:cs typeface="+mn-cs"/>
              </a:rPr>
              <a:t>evapotranspiration</a:t>
            </a:r>
            <a:r>
              <a:rPr lang="en-US" sz="1200" kern="1200" dirty="0" smtClean="0">
                <a:solidFill>
                  <a:schemeClr val="tx1"/>
                </a:solidFill>
                <a:latin typeface="+mn-lt"/>
                <a:ea typeface="+mn-ea"/>
                <a:cs typeface="+mn-cs"/>
              </a:rPr>
              <a:t> due to elevated surface temperatures. Even in many regions where precipitation is projected to increase, this measure of drought shows increases in severity because of this effect.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Reference:</a:t>
            </a:r>
          </a:p>
          <a:p>
            <a:r>
              <a:rPr lang="en-US" sz="1200" kern="1200" dirty="0" smtClean="0">
                <a:solidFill>
                  <a:schemeClr val="tx1"/>
                </a:solidFill>
                <a:latin typeface="+mn-lt"/>
                <a:ea typeface="+mn-ea"/>
                <a:cs typeface="+mn-cs"/>
              </a:rPr>
              <a:t>Michael </a:t>
            </a:r>
            <a:r>
              <a:rPr lang="en-US" sz="1200" kern="1200" dirty="0" err="1" smtClean="0">
                <a:solidFill>
                  <a:schemeClr val="tx1"/>
                </a:solidFill>
                <a:latin typeface="+mn-lt"/>
                <a:ea typeface="+mn-ea"/>
                <a:cs typeface="+mn-cs"/>
              </a:rPr>
              <a:t>Wehner</a:t>
            </a:r>
            <a:r>
              <a:rPr lang="en-US" sz="1200" kern="1200" dirty="0" smtClean="0">
                <a:solidFill>
                  <a:schemeClr val="tx1"/>
                </a:solidFill>
                <a:latin typeface="+mn-lt"/>
                <a:ea typeface="+mn-ea"/>
                <a:cs typeface="+mn-cs"/>
              </a:rPr>
              <a:t>, David R. </a:t>
            </a:r>
            <a:r>
              <a:rPr lang="en-US" sz="1200" kern="1200" dirty="0" err="1" smtClean="0">
                <a:solidFill>
                  <a:schemeClr val="tx1"/>
                </a:solidFill>
                <a:latin typeface="+mn-lt"/>
                <a:ea typeface="+mn-ea"/>
                <a:cs typeface="+mn-cs"/>
              </a:rPr>
              <a:t>Easterling</a:t>
            </a:r>
            <a:r>
              <a:rPr lang="en-US" sz="1200" kern="1200" dirty="0" smtClean="0">
                <a:solidFill>
                  <a:schemeClr val="tx1"/>
                </a:solidFill>
                <a:latin typeface="+mn-lt"/>
                <a:ea typeface="+mn-ea"/>
                <a:cs typeface="+mn-cs"/>
              </a:rPr>
              <a:t>, Jay H. </a:t>
            </a:r>
            <a:r>
              <a:rPr lang="en-US" sz="1200" kern="1200" dirty="0" err="1" smtClean="0">
                <a:solidFill>
                  <a:schemeClr val="tx1"/>
                </a:solidFill>
                <a:latin typeface="+mn-lt"/>
                <a:ea typeface="+mn-ea"/>
                <a:cs typeface="+mn-cs"/>
              </a:rPr>
              <a:t>Lawrimore</a:t>
            </a:r>
            <a:r>
              <a:rPr lang="en-US" sz="1200" kern="1200" dirty="0" smtClean="0">
                <a:solidFill>
                  <a:schemeClr val="tx1"/>
                </a:solidFill>
                <a:latin typeface="+mn-lt"/>
                <a:ea typeface="+mn-ea"/>
                <a:cs typeface="+mn-cs"/>
              </a:rPr>
              <a:t>, Richard R. Heim Jr., Russell S. </a:t>
            </a:r>
            <a:r>
              <a:rPr lang="en-US" sz="1200" kern="1200" dirty="0" err="1" smtClean="0">
                <a:solidFill>
                  <a:schemeClr val="tx1"/>
                </a:solidFill>
                <a:latin typeface="+mn-lt"/>
                <a:ea typeface="+mn-ea"/>
                <a:cs typeface="+mn-cs"/>
              </a:rPr>
              <a:t>Vose</a:t>
            </a:r>
            <a:r>
              <a:rPr lang="en-US" sz="1200" kern="1200" dirty="0" smtClean="0">
                <a:solidFill>
                  <a:schemeClr val="tx1"/>
                </a:solidFill>
                <a:latin typeface="+mn-lt"/>
                <a:ea typeface="+mn-ea"/>
                <a:cs typeface="+mn-cs"/>
              </a:rPr>
              <a:t>, Benjamin </a:t>
            </a:r>
            <a:r>
              <a:rPr lang="en-US" sz="1200" kern="1200" dirty="0" err="1" smtClean="0">
                <a:solidFill>
                  <a:schemeClr val="tx1"/>
                </a:solidFill>
                <a:latin typeface="+mn-lt"/>
                <a:ea typeface="+mn-ea"/>
                <a:cs typeface="+mn-cs"/>
              </a:rPr>
              <a:t>Santer</a:t>
            </a:r>
            <a:r>
              <a:rPr lang="en-US" sz="1200" kern="1200" dirty="0" smtClean="0">
                <a:solidFill>
                  <a:schemeClr val="tx1"/>
                </a:solidFill>
                <a:latin typeface="+mn-lt"/>
                <a:ea typeface="+mn-ea"/>
                <a:cs typeface="+mn-cs"/>
              </a:rPr>
              <a:t> (2011) Projections of Future Drought in the Continental United States and Mexico. Journal of </a:t>
            </a:r>
            <a:r>
              <a:rPr lang="en-US" sz="1200" kern="1200" dirty="0" err="1" smtClean="0">
                <a:solidFill>
                  <a:schemeClr val="tx1"/>
                </a:solidFill>
                <a:latin typeface="+mn-lt"/>
                <a:ea typeface="+mn-ea"/>
                <a:cs typeface="+mn-cs"/>
              </a:rPr>
              <a:t>Hydrometeorolgy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doi</a:t>
            </a:r>
            <a:r>
              <a:rPr lang="en-US" sz="1200" kern="1200" dirty="0" smtClean="0">
                <a:solidFill>
                  <a:schemeClr val="tx1"/>
                </a:solidFill>
                <a:latin typeface="+mn-lt"/>
                <a:ea typeface="+mn-ea"/>
                <a:cs typeface="+mn-cs"/>
              </a:rPr>
              <a:t>: 10.1175/2011JHM1351.1 </a:t>
            </a:r>
          </a:p>
          <a:p>
            <a:r>
              <a:rPr lang="en-US" sz="1200" kern="1200" dirty="0" smtClean="0">
                <a:solidFill>
                  <a:schemeClr val="tx1"/>
                </a:solidFill>
                <a:latin typeface="+mn-lt"/>
                <a:ea typeface="+mn-ea"/>
                <a:cs typeface="+mn-cs"/>
              </a:rPr>
              <a:t>Available via early release at http://journals.ametsoc.org/doi/abs/10.1175/2011JHM1351.1</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BC80B9A-C993-4CEA-8A39-3AFD6A021F27}"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88CA67-AB28-403F-BE94-7C1D8106689E}" type="slidenum">
              <a:rPr lang="en-US" smtClean="0"/>
              <a:pPr>
                <a:defRPr/>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9DB4DD-4DF1-4FA6-A607-3EFBD43C1814}"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DB4DD-4DF1-4FA6-A607-3EFBD43C1814}"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DB4DD-4DF1-4FA6-A607-3EFBD43C1814}"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A6798B-64F1-4B4B-BB11-287A1D43D85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5" name="Rectangle 7"/>
          <p:cNvSpPr/>
          <p:nvPr userDrawn="1"/>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6" name="Rectangle 8"/>
          <p:cNvSpPr/>
          <p:nvPr userDrawn="1"/>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7" name="Rectangle 235"/>
          <p:cNvSpPr>
            <a:spLocks noChangeArrowheads="1"/>
          </p:cNvSpPr>
          <p:nvPr/>
        </p:nvSpPr>
        <p:spPr bwMode="auto">
          <a:xfrm>
            <a:off x="2398713" y="6646863"/>
            <a:ext cx="6588125" cy="211137"/>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2" name="Title 1"/>
          <p:cNvSpPr>
            <a:spLocks noGrp="1"/>
          </p:cNvSpPr>
          <p:nvPr>
            <p:ph type="title"/>
          </p:nvPr>
        </p:nvSpPr>
        <p:spPr>
          <a:xfrm>
            <a:off x="457200" y="3810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00200"/>
            <a:ext cx="38481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38700" y="1600200"/>
            <a:ext cx="3848100" cy="4525963"/>
          </a:xfrm>
        </p:spPr>
        <p:txBody>
          <a:bodyPr/>
          <a:lstStyle/>
          <a:p>
            <a:pPr lvl="0"/>
            <a:endParaRPr lang="en-US" noProof="0"/>
          </a:p>
        </p:txBody>
      </p:sp>
      <p:sp>
        <p:nvSpPr>
          <p:cNvPr id="9" name="Slide Number Placeholder 4"/>
          <p:cNvSpPr>
            <a:spLocks noGrp="1"/>
          </p:cNvSpPr>
          <p:nvPr>
            <p:ph type="sldNum" sz="quarter" idx="10"/>
          </p:nvPr>
        </p:nvSpPr>
        <p:spPr/>
        <p:txBody>
          <a:bodyPr/>
          <a:lstStyle>
            <a:lvl1pPr eaLnBrk="0" hangingPunct="0">
              <a:defRPr>
                <a:latin typeface="Arial" charset="0"/>
              </a:defRPr>
            </a:lvl1pPr>
          </a:lstStyle>
          <a:p>
            <a:pPr>
              <a:defRPr/>
            </a:pPr>
            <a:fld id="{2113C00A-46C3-4695-A1BF-A4D51761E616}" type="slidenum">
              <a:rPr lang="en-US"/>
              <a:pPr>
                <a:defRPr/>
              </a:pPr>
              <a:t>‹#›</a:t>
            </a:fld>
            <a:endParaRPr lang="en-US"/>
          </a:p>
        </p:txBody>
      </p:sp>
      <p:sp>
        <p:nvSpPr>
          <p:cNvPr id="10" name="Rectangle 235"/>
          <p:cNvSpPr>
            <a:spLocks noChangeArrowheads="1"/>
          </p:cNvSpPr>
          <p:nvPr userDrawn="1"/>
        </p:nvSpPr>
        <p:spPr bwMode="auto">
          <a:xfrm>
            <a:off x="-34926" y="6646863"/>
            <a:ext cx="2320925" cy="274637"/>
          </a:xfrm>
          <a:prstGeom prst="rect">
            <a:avLst/>
          </a:prstGeom>
          <a:noFill/>
          <a:ln w="9525" algn="ctr">
            <a:noFill/>
            <a:miter lim="800000"/>
            <a:headEnd/>
            <a:tailEnd/>
          </a:ln>
          <a:effectLst/>
        </p:spPr>
        <p:txBody>
          <a:bodyPr/>
          <a:lstStyle/>
          <a:p>
            <a:pPr marL="171450" indent="-171450" eaLnBrk="0" hangingPunct="0">
              <a:lnSpc>
                <a:spcPct val="90000"/>
              </a:lnSpc>
              <a:defRPr/>
            </a:pPr>
            <a:fld id="{3CF22588-4ED6-4D73-B710-A92B6386A90D}" type="slidenum">
              <a:rPr lang="en-US" sz="1000">
                <a:solidFill>
                  <a:schemeClr val="bg1"/>
                </a:solidFill>
                <a:ea typeface="Rod"/>
                <a:cs typeface="Rod"/>
              </a:rPr>
              <a:pPr marL="171450" indent="-171450" eaLnBrk="0" hangingPunct="0">
                <a:lnSpc>
                  <a:spcPct val="90000"/>
                </a:lnSpc>
                <a:defRPr/>
              </a:pPr>
              <a:t>‹#›</a:t>
            </a:fld>
            <a:r>
              <a:rPr lang="en-US" sz="1000" dirty="0">
                <a:solidFill>
                  <a:schemeClr val="bg1"/>
                </a:solidFill>
                <a:ea typeface="Rod"/>
                <a:cs typeface="Rod"/>
              </a:rPr>
              <a:t>	 </a:t>
            </a:r>
            <a:r>
              <a:rPr lang="en-US" sz="1200" b="1" dirty="0" smtClean="0">
                <a:solidFill>
                  <a:schemeClr val="bg1"/>
                </a:solidFill>
                <a:ea typeface="Rod"/>
                <a:cs typeface="Rod"/>
              </a:rPr>
              <a:t>BER Climate Research</a:t>
            </a:r>
            <a:endParaRPr lang="en-US" sz="1200" b="1" dirty="0">
              <a:solidFill>
                <a:schemeClr val="bg1"/>
              </a:solidFill>
              <a:ea typeface="Rod"/>
              <a:cs typeface="Rod"/>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5" name="Rectangle 7"/>
          <p:cNvSpPr/>
          <p:nvPr userDrawn="1"/>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6" name="Rectangle 8"/>
          <p:cNvSpPr/>
          <p:nvPr userDrawn="1"/>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7" name="Rectangle 235"/>
          <p:cNvSpPr>
            <a:spLocks noChangeArrowheads="1"/>
          </p:cNvSpPr>
          <p:nvPr/>
        </p:nvSpPr>
        <p:spPr bwMode="auto">
          <a:xfrm>
            <a:off x="2422525" y="6634163"/>
            <a:ext cx="6564313" cy="223837"/>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8" name="Rectangle 235"/>
          <p:cNvSpPr>
            <a:spLocks noChangeArrowheads="1"/>
          </p:cNvSpPr>
          <p:nvPr userDrawn="1"/>
        </p:nvSpPr>
        <p:spPr bwMode="auto">
          <a:xfrm>
            <a:off x="-34925" y="6646863"/>
            <a:ext cx="1481138" cy="274637"/>
          </a:xfrm>
          <a:prstGeom prst="rect">
            <a:avLst/>
          </a:prstGeom>
          <a:noFill/>
          <a:ln w="9525" algn="ctr">
            <a:noFill/>
            <a:miter lim="800000"/>
            <a:headEnd/>
            <a:tailEnd/>
          </a:ln>
          <a:effectLst/>
        </p:spPr>
        <p:txBody>
          <a:bodyPr/>
          <a:lstStyle/>
          <a:p>
            <a:pPr marL="171450" indent="-171450" eaLnBrk="0" hangingPunct="0">
              <a:lnSpc>
                <a:spcPct val="90000"/>
              </a:lnSpc>
              <a:defRPr/>
            </a:pPr>
            <a:fld id="{2027521E-4263-4860-B6D5-87386EC2580B}" type="slidenum">
              <a:rPr lang="en-US" sz="1000">
                <a:solidFill>
                  <a:schemeClr val="bg1"/>
                </a:solidFill>
                <a:ea typeface="Rod"/>
                <a:cs typeface="Rod"/>
              </a:rPr>
              <a:pPr marL="171450" indent="-171450" eaLnBrk="0" hangingPunct="0">
                <a:lnSpc>
                  <a:spcPct val="90000"/>
                </a:lnSpc>
                <a:defRPr/>
              </a:pPr>
              <a:t>‹#›</a:t>
            </a:fld>
            <a:r>
              <a:rPr lang="en-US" sz="1000" dirty="0">
                <a:solidFill>
                  <a:schemeClr val="bg1"/>
                </a:solidFill>
                <a:ea typeface="Rod"/>
                <a:cs typeface="Rod"/>
              </a:rPr>
              <a:t>	 </a:t>
            </a:r>
            <a:r>
              <a:rPr lang="en-US" sz="1200" b="1" dirty="0">
                <a:solidFill>
                  <a:schemeClr val="bg1"/>
                </a:solidFill>
                <a:ea typeface="Rod"/>
                <a:cs typeface="Rod"/>
              </a:rPr>
              <a:t>BER Overview</a:t>
            </a:r>
          </a:p>
        </p:txBody>
      </p:sp>
      <p:sp>
        <p:nvSpPr>
          <p:cNvPr id="2" name="Title 1"/>
          <p:cNvSpPr>
            <a:spLocks noGrp="1"/>
          </p:cNvSpPr>
          <p:nvPr>
            <p:ph type="title"/>
          </p:nvPr>
        </p:nvSpPr>
        <p:spPr>
          <a:xfrm>
            <a:off x="457200" y="3810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00200"/>
            <a:ext cx="38481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38700" y="1600200"/>
            <a:ext cx="38481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4"/>
          <p:cNvSpPr>
            <a:spLocks noGrp="1"/>
          </p:cNvSpPr>
          <p:nvPr>
            <p:ph type="sldNum" sz="quarter" idx="10"/>
          </p:nvPr>
        </p:nvSpPr>
        <p:spPr/>
        <p:txBody>
          <a:bodyPr/>
          <a:lstStyle>
            <a:lvl1pPr eaLnBrk="0" hangingPunct="0">
              <a:defRPr>
                <a:latin typeface="Arial" charset="0"/>
              </a:defRPr>
            </a:lvl1pPr>
          </a:lstStyle>
          <a:p>
            <a:pPr>
              <a:defRPr/>
            </a:pPr>
            <a:fld id="{9FA60605-02DE-40FC-BC25-C6A67E79238B}" type="slidenum">
              <a:rPr lang="en-US"/>
              <a:pPr>
                <a:defRPr/>
              </a:pPr>
              <a:t>‹#›</a:t>
            </a:fld>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9DB4DD-4DF1-4FA6-A607-3EFBD43C1814}"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9DB4DD-4DF1-4FA6-A607-3EFBD43C1814}" type="datetimeFigureOut">
              <a:rPr lang="en-US" smtClean="0"/>
              <a:pPr/>
              <a:t>10/5/2011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9DB4DD-4DF1-4FA6-A607-3EFBD43C1814}"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9DB4DD-4DF1-4FA6-A607-3EFBD43C1814}" type="datetimeFigureOut">
              <a:rPr lang="en-US" smtClean="0"/>
              <a:pPr/>
              <a:t>10/5/2011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9DB4DD-4DF1-4FA6-A607-3EFBD43C1814}" type="datetimeFigureOut">
              <a:rPr lang="en-US" smtClean="0"/>
              <a:pPr/>
              <a:t>10/5/2011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DB4DD-4DF1-4FA6-A607-3EFBD43C1814}" type="datetimeFigureOut">
              <a:rPr lang="en-US" smtClean="0"/>
              <a:pPr/>
              <a:t>10/5/2011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9DB4DD-4DF1-4FA6-A607-3EFBD43C1814}"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9DB4DD-4DF1-4FA6-A607-3EFBD43C1814}" type="datetimeFigureOut">
              <a:rPr lang="en-US" smtClean="0"/>
              <a:pPr/>
              <a:t>10/5/2011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F50DAA-F718-4073-AEB4-4BA7D879B9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DB4DD-4DF1-4FA6-A607-3EFBD43C1814}" type="datetimeFigureOut">
              <a:rPr lang="en-US" smtClean="0"/>
              <a:pPr/>
              <a:t>10/5/2011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50DAA-F718-4073-AEB4-4BA7D879B9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png"/><Relationship Id="rId9" Type="http://schemas.openxmlformats.org/officeDocument/2006/relationships/image" Target="../media/image32.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blogs.discovery.com/.a/6a00d8341bf67c53ef014e8b6911a7970d-popup"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63.emf"/></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371600" y="2590800"/>
            <a:ext cx="6477000" cy="1323439"/>
          </a:xfrm>
          <a:prstGeom prst="rect">
            <a:avLst/>
          </a:prstGeom>
          <a:noFill/>
          <a:ln w="6350">
            <a:noFill/>
            <a:miter lim="800000"/>
            <a:headEnd/>
            <a:tailEnd/>
          </a:ln>
        </p:spPr>
        <p:txBody>
          <a:bodyPr>
            <a:spAutoFit/>
          </a:bodyPr>
          <a:lstStyle/>
          <a:p>
            <a:pPr eaLnBrk="0" hangingPunct="0"/>
            <a:r>
              <a:rPr lang="en-US" sz="2000" dirty="0" smtClean="0">
                <a:latin typeface="Myriad Web Pro Condensed" pitchFamily="34" charset="0"/>
              </a:rPr>
              <a:t>Gary Geernaert, Ph.D.</a:t>
            </a:r>
          </a:p>
          <a:p>
            <a:pPr eaLnBrk="0" hangingPunct="0"/>
            <a:r>
              <a:rPr lang="en-US" sz="2000" dirty="0" smtClean="0">
                <a:latin typeface="Myriad Web Pro Condensed" pitchFamily="34" charset="0"/>
              </a:rPr>
              <a:t>Director, Climate and Environmental Sciences Division</a:t>
            </a:r>
          </a:p>
          <a:p>
            <a:pPr eaLnBrk="0" hangingPunct="0"/>
            <a:endParaRPr lang="en-US" sz="2000" dirty="0" smtClean="0">
              <a:latin typeface="Myriad Web Pro Condensed" pitchFamily="34" charset="0"/>
            </a:endParaRPr>
          </a:p>
          <a:p>
            <a:pPr eaLnBrk="0" hangingPunct="0"/>
            <a:r>
              <a:rPr lang="en-US" sz="2000" dirty="0" smtClean="0">
                <a:latin typeface="Myriad Web Pro Condensed" pitchFamily="34" charset="0"/>
              </a:rPr>
              <a:t>October 6, 2011</a:t>
            </a:r>
            <a:endParaRPr lang="en-US" sz="2000" dirty="0">
              <a:latin typeface="Myriad Web Pro Condensed" pitchFamily="34" charset="0"/>
            </a:endParaRPr>
          </a:p>
        </p:txBody>
      </p:sp>
      <p:sp>
        <p:nvSpPr>
          <p:cNvPr id="23555" name="Rectangle 3"/>
          <p:cNvSpPr>
            <a:spLocks noGrp="1" noChangeArrowheads="1"/>
          </p:cNvSpPr>
          <p:nvPr>
            <p:ph type="body" idx="1"/>
          </p:nvPr>
        </p:nvSpPr>
        <p:spPr bwMode="auto">
          <a:xfrm>
            <a:off x="762000" y="533400"/>
            <a:ext cx="8382000" cy="1676400"/>
          </a:xfrm>
          <a:ln>
            <a:miter lim="800000"/>
            <a:headEnd/>
            <a:tailEnd/>
          </a:ln>
        </p:spPr>
        <p:txBody>
          <a:bodyPr vert="horz" wrap="square" lIns="91440" tIns="45720" rIns="91440" bIns="45720" numCol="1" anchor="t" anchorCtr="0" compatLnSpc="1">
            <a:prstTxWarp prst="textNoShape">
              <a:avLst/>
            </a:prstTxWarp>
            <a:normAutofit fontScale="32500" lnSpcReduction="20000"/>
          </a:bodyPr>
          <a:lstStyle/>
          <a:p>
            <a:pPr>
              <a:buNone/>
              <a:defRPr/>
            </a:pPr>
            <a:r>
              <a:rPr lang="en-US" sz="2400" b="1" dirty="0" smtClean="0">
                <a:solidFill>
                  <a:schemeClr val="accent2"/>
                </a:solidFill>
                <a:effectLst>
                  <a:outerShdw blurRad="38100" dist="38100" dir="2700000" algn="tl">
                    <a:srgbClr val="C0C0C0"/>
                  </a:outerShdw>
                </a:effectLst>
              </a:rPr>
              <a:t/>
            </a:r>
            <a:br>
              <a:rPr lang="en-US" sz="2400" b="1" dirty="0" smtClean="0">
                <a:solidFill>
                  <a:schemeClr val="accent2"/>
                </a:solidFill>
                <a:effectLst>
                  <a:outerShdw blurRad="38100" dist="38100" dir="2700000" algn="tl">
                    <a:srgbClr val="C0C0C0"/>
                  </a:outerShdw>
                </a:effectLst>
              </a:rPr>
            </a:br>
            <a:r>
              <a:rPr lang="en-US" sz="8000" b="1" dirty="0">
                <a:solidFill>
                  <a:srgbClr val="000066"/>
                </a:solidFill>
                <a:effectLst>
                  <a:outerShdw blurRad="38100" dist="38100" dir="2700000" algn="tl">
                    <a:srgbClr val="C0C0C0"/>
                  </a:outerShdw>
                </a:effectLst>
              </a:rPr>
              <a:t>BERAC Meeting</a:t>
            </a:r>
            <a:r>
              <a:rPr lang="en-US" sz="8000" b="1" dirty="0">
                <a:solidFill>
                  <a:schemeClr val="accent2"/>
                </a:solidFill>
                <a:effectLst>
                  <a:outerShdw blurRad="38100" dist="38100" dir="2700000" algn="tl">
                    <a:srgbClr val="C0C0C0"/>
                  </a:outerShdw>
                </a:effectLst>
              </a:rPr>
              <a:t> </a:t>
            </a:r>
            <a:br>
              <a:rPr lang="en-US" sz="8000" b="1" dirty="0">
                <a:solidFill>
                  <a:schemeClr val="accent2"/>
                </a:solidFill>
                <a:effectLst>
                  <a:outerShdw blurRad="38100" dist="38100" dir="2700000" algn="tl">
                    <a:srgbClr val="C0C0C0"/>
                  </a:outerShdw>
                </a:effectLst>
              </a:rPr>
            </a:br>
            <a:r>
              <a:rPr lang="en-US" sz="8000" b="1" dirty="0">
                <a:solidFill>
                  <a:schemeClr val="accent2"/>
                </a:solidFill>
                <a:effectLst>
                  <a:outerShdw blurRad="38100" dist="38100" dir="2700000" algn="tl">
                    <a:srgbClr val="C0C0C0"/>
                  </a:outerShdw>
                </a:effectLst>
              </a:rPr>
              <a:t/>
            </a:r>
            <a:br>
              <a:rPr lang="en-US" sz="8000" b="1" dirty="0">
                <a:solidFill>
                  <a:schemeClr val="accent2"/>
                </a:solidFill>
                <a:effectLst>
                  <a:outerShdw blurRad="38100" dist="38100" dir="2700000" algn="tl">
                    <a:srgbClr val="C0C0C0"/>
                  </a:outerShdw>
                </a:effectLst>
              </a:rPr>
            </a:br>
            <a:r>
              <a:rPr lang="en-US" sz="8000" b="1" dirty="0">
                <a:solidFill>
                  <a:srgbClr val="000066"/>
                </a:solidFill>
                <a:effectLst>
                  <a:outerShdw blurRad="38100" dist="38100" dir="2700000" algn="tl">
                    <a:srgbClr val="C0C0C0"/>
                  </a:outerShdw>
                </a:effectLst>
              </a:rPr>
              <a:t>Climate and Environmental Sciences Division Update</a:t>
            </a:r>
            <a:br>
              <a:rPr lang="en-US" sz="8000" b="1" dirty="0">
                <a:solidFill>
                  <a:srgbClr val="000066"/>
                </a:solidFill>
                <a:effectLst>
                  <a:outerShdw blurRad="38100" dist="38100" dir="2700000" algn="tl">
                    <a:srgbClr val="C0C0C0"/>
                  </a:outerShdw>
                </a:effectLst>
              </a:rPr>
            </a:br>
            <a:r>
              <a:rPr lang="en-US" sz="2400" b="1" dirty="0">
                <a:solidFill>
                  <a:srgbClr val="000066"/>
                </a:solidFill>
                <a:effectLst>
                  <a:outerShdw blurRad="38100" dist="38100" dir="2700000" algn="tl">
                    <a:srgbClr val="C0C0C0"/>
                  </a:outerShdw>
                </a:effectLst>
              </a:rPr>
              <a:t/>
            </a:r>
            <a:br>
              <a:rPr lang="en-US" sz="2400" b="1" dirty="0">
                <a:solidFill>
                  <a:srgbClr val="000066"/>
                </a:solidFill>
                <a:effectLst>
                  <a:outerShdw blurRad="38100" dist="38100" dir="2700000" algn="tl">
                    <a:srgbClr val="C0C0C0"/>
                  </a:outerShdw>
                </a:effectLst>
              </a:rPr>
            </a:br>
            <a:endParaRPr lang="en-US" sz="2400" b="1" dirty="0">
              <a:solidFill>
                <a:srgbClr val="000066"/>
              </a:solidFill>
              <a:effectLst>
                <a:outerShdw blurRad="38100" dist="38100" dir="2700000" algn="tl">
                  <a:srgbClr val="C0C0C0"/>
                </a:outerShdw>
              </a:effectLst>
            </a:endParaRPr>
          </a:p>
          <a:p>
            <a:pPr eaLnBrk="1" hangingPunct="1">
              <a:buFontTx/>
              <a:buNone/>
              <a:defRPr/>
            </a:pPr>
            <a:r>
              <a:rPr lang="en-US" sz="2400" b="1" dirty="0" smtClean="0">
                <a:solidFill>
                  <a:srgbClr val="000066"/>
                </a:solidFill>
                <a:effectLst>
                  <a:outerShdw blurRad="38100" dist="38100" dir="2700000" algn="tl">
                    <a:srgbClr val="C0C0C0"/>
                  </a:outerShdw>
                </a:effectLst>
              </a:rPr>
              <a:t/>
            </a:r>
            <a:br>
              <a:rPr lang="en-US" sz="2400" b="1" dirty="0" smtClean="0">
                <a:solidFill>
                  <a:srgbClr val="000066"/>
                </a:solidFill>
                <a:effectLst>
                  <a:outerShdw blurRad="38100" dist="38100" dir="2700000" algn="tl">
                    <a:srgbClr val="C0C0C0"/>
                  </a:outerShdw>
                </a:effectLst>
              </a:rPr>
            </a:br>
            <a:endParaRPr lang="en-US" sz="2400" b="1" dirty="0" smtClean="0">
              <a:solidFill>
                <a:srgbClr val="000066"/>
              </a:solidFill>
              <a:effectLst>
                <a:outerShdw blurRad="38100" dist="38100" dir="2700000" algn="tl">
                  <a:srgbClr val="C0C0C0"/>
                </a:outerShdw>
              </a:effectLst>
            </a:endParaRPr>
          </a:p>
        </p:txBody>
      </p:sp>
      <p:grpSp>
        <p:nvGrpSpPr>
          <p:cNvPr id="4" name="Group 4"/>
          <p:cNvGrpSpPr>
            <a:grpSpLocks/>
          </p:cNvGrpSpPr>
          <p:nvPr/>
        </p:nvGrpSpPr>
        <p:grpSpPr bwMode="auto">
          <a:xfrm>
            <a:off x="0" y="0"/>
            <a:ext cx="9145588" cy="6862763"/>
            <a:chOff x="0" y="0"/>
            <a:chExt cx="5761" cy="4323"/>
          </a:xfrm>
        </p:grpSpPr>
        <p:grpSp>
          <p:nvGrpSpPr>
            <p:cNvPr id="5" name="Group 17"/>
            <p:cNvGrpSpPr>
              <a:grpSpLocks/>
            </p:cNvGrpSpPr>
            <p:nvPr/>
          </p:nvGrpSpPr>
          <p:grpSpPr bwMode="auto">
            <a:xfrm>
              <a:off x="0" y="3815"/>
              <a:ext cx="5761" cy="508"/>
              <a:chOff x="0" y="6634186"/>
              <a:chExt cx="9145770" cy="228600"/>
            </a:xfrm>
          </p:grpSpPr>
          <p:sp>
            <p:nvSpPr>
              <p:cNvPr id="2" name="Rectangle 15"/>
              <p:cNvSpPr/>
              <p:nvPr/>
            </p:nvSpPr>
            <p:spPr bwMode="auto">
              <a:xfrm>
                <a:off x="2360660" y="6634186"/>
                <a:ext cx="6785110"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3" name="Rectangle 16"/>
              <p:cNvSpPr/>
              <p:nvPr/>
            </p:nvSpPr>
            <p:spPr bwMode="auto">
              <a:xfrm>
                <a:off x="0" y="6634186"/>
                <a:ext cx="2333671"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grpSp>
        <p:sp>
          <p:nvSpPr>
            <p:cNvPr id="2060" name="TextBox 44"/>
            <p:cNvSpPr txBox="1">
              <a:spLocks noChangeArrowheads="1"/>
            </p:cNvSpPr>
            <p:nvPr/>
          </p:nvSpPr>
          <p:spPr bwMode="auto">
            <a:xfrm>
              <a:off x="1488" y="3888"/>
              <a:ext cx="948" cy="372"/>
            </a:xfrm>
            <a:prstGeom prst="rect">
              <a:avLst/>
            </a:prstGeom>
            <a:noFill/>
            <a:ln w="9525">
              <a:noFill/>
              <a:miter lim="800000"/>
              <a:headEnd/>
              <a:tailEnd/>
            </a:ln>
          </p:spPr>
          <p:txBody>
            <a:bodyPr>
              <a:spAutoFit/>
            </a:bodyPr>
            <a:lstStyle/>
            <a:p>
              <a:pPr eaLnBrk="0" hangingPunct="0">
                <a:lnSpc>
                  <a:spcPct val="90000"/>
                </a:lnSpc>
              </a:pPr>
              <a:r>
                <a:rPr lang="en-US">
                  <a:solidFill>
                    <a:schemeClr val="bg1"/>
                  </a:solidFill>
                </a:rPr>
                <a:t>Office </a:t>
              </a:r>
              <a:br>
                <a:rPr lang="en-US">
                  <a:solidFill>
                    <a:schemeClr val="bg1"/>
                  </a:solidFill>
                </a:rPr>
              </a:br>
              <a:r>
                <a:rPr lang="en-US">
                  <a:solidFill>
                    <a:schemeClr val="bg1"/>
                  </a:solidFill>
                </a:rPr>
                <a:t>of Science</a:t>
              </a:r>
            </a:p>
          </p:txBody>
        </p:sp>
        <p:sp>
          <p:nvSpPr>
            <p:cNvPr id="2061" name="TextBox 46"/>
            <p:cNvSpPr txBox="1">
              <a:spLocks noChangeArrowheads="1"/>
            </p:cNvSpPr>
            <p:nvPr/>
          </p:nvSpPr>
          <p:spPr bwMode="auto">
            <a:xfrm>
              <a:off x="3378" y="3972"/>
              <a:ext cx="2286" cy="268"/>
            </a:xfrm>
            <a:prstGeom prst="rect">
              <a:avLst/>
            </a:prstGeom>
            <a:noFill/>
            <a:ln w="9525">
              <a:noFill/>
              <a:miter lim="800000"/>
              <a:headEnd/>
              <a:tailEnd/>
            </a:ln>
          </p:spPr>
          <p:txBody>
            <a:bodyPr>
              <a:spAutoFit/>
            </a:bodyPr>
            <a:lstStyle/>
            <a:p>
              <a:pPr algn="r" eaLnBrk="0" hangingPunct="0">
                <a:lnSpc>
                  <a:spcPct val="90000"/>
                </a:lnSpc>
              </a:pPr>
              <a:r>
                <a:rPr lang="en-US" sz="1200">
                  <a:solidFill>
                    <a:schemeClr val="bg1"/>
                  </a:solidFill>
                </a:rPr>
                <a:t>Office of Biological </a:t>
              </a:r>
              <a:br>
                <a:rPr lang="en-US" sz="1200">
                  <a:solidFill>
                    <a:schemeClr val="bg1"/>
                  </a:solidFill>
                </a:rPr>
              </a:br>
              <a:r>
                <a:rPr lang="en-US" sz="1200">
                  <a:solidFill>
                    <a:schemeClr val="bg1"/>
                  </a:solidFill>
                </a:rPr>
                <a:t>and Environmental Research</a:t>
              </a:r>
            </a:p>
          </p:txBody>
        </p:sp>
        <p:pic>
          <p:nvPicPr>
            <p:cNvPr id="2062" name="Picture 18" descr="New_DOE_Logo_BLACK.png"/>
            <p:cNvPicPr>
              <a:picLocks noChangeAspect="1"/>
            </p:cNvPicPr>
            <p:nvPr/>
          </p:nvPicPr>
          <p:blipFill>
            <a:blip r:embed="rId3" cstate="print"/>
            <a:srcRect/>
            <a:stretch>
              <a:fillRect/>
            </a:stretch>
          </p:blipFill>
          <p:spPr bwMode="auto">
            <a:xfrm>
              <a:off x="95" y="3924"/>
              <a:ext cx="1304" cy="314"/>
            </a:xfrm>
            <a:prstGeom prst="rect">
              <a:avLst/>
            </a:prstGeom>
            <a:noFill/>
            <a:ln w="9525">
              <a:noFill/>
              <a:miter lim="800000"/>
              <a:headEnd/>
              <a:tailEnd/>
            </a:ln>
          </p:spPr>
        </p:pic>
        <p:grpSp>
          <p:nvGrpSpPr>
            <p:cNvPr id="6" name="Group 11"/>
            <p:cNvGrpSpPr>
              <a:grpSpLocks/>
            </p:cNvGrpSpPr>
            <p:nvPr/>
          </p:nvGrpSpPr>
          <p:grpSpPr bwMode="auto">
            <a:xfrm>
              <a:off x="0" y="0"/>
              <a:ext cx="732" cy="3792"/>
              <a:chOff x="0" y="0"/>
              <a:chExt cx="732" cy="3792"/>
            </a:xfrm>
          </p:grpSpPr>
          <p:pic>
            <p:nvPicPr>
              <p:cNvPr id="2064" name="Picture 23" descr="129762-97_face.png"/>
              <p:cNvPicPr>
                <a:picLocks noChangeAspect="1"/>
              </p:cNvPicPr>
              <p:nvPr/>
            </p:nvPicPr>
            <p:blipFill>
              <a:blip r:embed="rId4" cstate="print"/>
              <a:srcRect l="33418" t="12767" r="33000" b="52560"/>
              <a:stretch>
                <a:fillRect/>
              </a:stretch>
            </p:blipFill>
            <p:spPr bwMode="auto">
              <a:xfrm>
                <a:off x="0" y="1527"/>
                <a:ext cx="729" cy="744"/>
              </a:xfrm>
              <a:prstGeom prst="rect">
                <a:avLst/>
              </a:prstGeom>
              <a:noFill/>
              <a:ln w="9525">
                <a:noFill/>
                <a:miter lim="800000"/>
                <a:headEnd/>
                <a:tailEnd/>
              </a:ln>
            </p:spPr>
          </p:pic>
          <p:pic>
            <p:nvPicPr>
              <p:cNvPr id="2065" name="Picture 21" descr="clouds.png"/>
              <p:cNvPicPr>
                <a:picLocks noChangeAspect="1"/>
              </p:cNvPicPr>
              <p:nvPr/>
            </p:nvPicPr>
            <p:blipFill>
              <a:blip r:embed="rId5" cstate="print"/>
              <a:srcRect l="19649" t="20390" r="16382" b="14767"/>
              <a:stretch>
                <a:fillRect/>
              </a:stretch>
            </p:blipFill>
            <p:spPr bwMode="auto">
              <a:xfrm>
                <a:off x="0" y="763"/>
                <a:ext cx="725" cy="746"/>
              </a:xfrm>
              <a:prstGeom prst="rect">
                <a:avLst/>
              </a:prstGeom>
              <a:noFill/>
              <a:ln w="9525">
                <a:noFill/>
                <a:miter lim="800000"/>
                <a:headEnd/>
                <a:tailEnd/>
              </a:ln>
            </p:spPr>
          </p:pic>
          <p:pic>
            <p:nvPicPr>
              <p:cNvPr id="2066" name="Picture 38" descr="pict1.png"/>
              <p:cNvPicPr>
                <a:picLocks noChangeAspect="1"/>
              </p:cNvPicPr>
              <p:nvPr/>
            </p:nvPicPr>
            <p:blipFill>
              <a:blip r:embed="rId6" cstate="print"/>
              <a:srcRect l="9306" b="6178"/>
              <a:stretch>
                <a:fillRect/>
              </a:stretch>
            </p:blipFill>
            <p:spPr bwMode="auto">
              <a:xfrm>
                <a:off x="0" y="0"/>
                <a:ext cx="727" cy="745"/>
              </a:xfrm>
              <a:prstGeom prst="rect">
                <a:avLst/>
              </a:prstGeom>
              <a:noFill/>
              <a:ln w="9525">
                <a:noFill/>
                <a:miter lim="800000"/>
                <a:headEnd/>
                <a:tailEnd/>
              </a:ln>
            </p:spPr>
          </p:pic>
          <p:pic>
            <p:nvPicPr>
              <p:cNvPr id="2067" name="Picture 40" descr="pict3.png"/>
              <p:cNvPicPr>
                <a:picLocks noChangeAspect="1"/>
              </p:cNvPicPr>
              <p:nvPr/>
            </p:nvPicPr>
            <p:blipFill>
              <a:blip r:embed="rId7" cstate="print">
                <a:lum bright="14000" contrast="38000"/>
              </a:blip>
              <a:srcRect l="9306" b="6711"/>
              <a:stretch>
                <a:fillRect/>
              </a:stretch>
            </p:blipFill>
            <p:spPr bwMode="auto">
              <a:xfrm>
                <a:off x="0" y="2289"/>
                <a:ext cx="732" cy="740"/>
              </a:xfrm>
              <a:prstGeom prst="rect">
                <a:avLst/>
              </a:prstGeom>
              <a:noFill/>
              <a:ln w="9525">
                <a:noFill/>
                <a:miter lim="800000"/>
                <a:headEnd/>
                <a:tailEnd/>
              </a:ln>
            </p:spPr>
          </p:pic>
          <p:pic>
            <p:nvPicPr>
              <p:cNvPr id="2068" name="Picture 14" descr="procholorococcus marinus cropped.tif"/>
              <p:cNvPicPr>
                <a:picLocks noChangeAspect="1"/>
              </p:cNvPicPr>
              <p:nvPr/>
            </p:nvPicPr>
            <p:blipFill>
              <a:blip r:embed="rId8" cstate="print"/>
              <a:srcRect l="40152" t="17851" r="5042" b="1501"/>
              <a:stretch>
                <a:fillRect/>
              </a:stretch>
            </p:blipFill>
            <p:spPr bwMode="auto">
              <a:xfrm>
                <a:off x="0" y="3051"/>
                <a:ext cx="731" cy="741"/>
              </a:xfrm>
              <a:prstGeom prst="rect">
                <a:avLst/>
              </a:prstGeom>
              <a:noFill/>
              <a:ln w="9525">
                <a:noFill/>
                <a:miter lim="800000"/>
                <a:headEnd/>
                <a:tailEnd/>
              </a:ln>
            </p:spPr>
          </p:pic>
        </p:grpSp>
      </p:grpSp>
      <p:grpSp>
        <p:nvGrpSpPr>
          <p:cNvPr id="7" name="Group 17"/>
          <p:cNvGrpSpPr>
            <a:grpSpLocks/>
          </p:cNvGrpSpPr>
          <p:nvPr/>
        </p:nvGrpSpPr>
        <p:grpSpPr bwMode="auto">
          <a:xfrm>
            <a:off x="-1588" y="6051550"/>
            <a:ext cx="9145588" cy="806450"/>
            <a:chOff x="0" y="6634186"/>
            <a:chExt cx="9145770" cy="228600"/>
          </a:xfrm>
        </p:grpSpPr>
        <p:sp>
          <p:nvSpPr>
            <p:cNvPr id="8" name="Rectangle 15"/>
            <p:cNvSpPr/>
            <p:nvPr/>
          </p:nvSpPr>
          <p:spPr bwMode="auto">
            <a:xfrm>
              <a:off x="2360660" y="6634186"/>
              <a:ext cx="6785110"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9" name="Rectangle 16"/>
            <p:cNvSpPr/>
            <p:nvPr/>
          </p:nvSpPr>
          <p:spPr bwMode="auto">
            <a:xfrm>
              <a:off x="0" y="6634186"/>
              <a:ext cx="2333672"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grpSp>
      <p:sp>
        <p:nvSpPr>
          <p:cNvPr id="2054" name="TextBox 44"/>
          <p:cNvSpPr txBox="1">
            <a:spLocks noChangeArrowheads="1"/>
          </p:cNvSpPr>
          <p:nvPr/>
        </p:nvSpPr>
        <p:spPr bwMode="auto">
          <a:xfrm>
            <a:off x="2362200" y="6172200"/>
            <a:ext cx="1504950" cy="587375"/>
          </a:xfrm>
          <a:prstGeom prst="rect">
            <a:avLst/>
          </a:prstGeom>
          <a:noFill/>
          <a:ln w="9525">
            <a:noFill/>
            <a:miter lim="800000"/>
            <a:headEnd/>
            <a:tailEnd/>
          </a:ln>
        </p:spPr>
        <p:txBody>
          <a:bodyPr>
            <a:spAutoFit/>
          </a:bodyPr>
          <a:lstStyle/>
          <a:p>
            <a:pPr eaLnBrk="0" hangingPunct="0">
              <a:lnSpc>
                <a:spcPct val="90000"/>
              </a:lnSpc>
            </a:pPr>
            <a:r>
              <a:rPr lang="en-US">
                <a:solidFill>
                  <a:schemeClr val="bg1"/>
                </a:solidFill>
              </a:rPr>
              <a:t>Office </a:t>
            </a:r>
            <a:br>
              <a:rPr lang="en-US">
                <a:solidFill>
                  <a:schemeClr val="bg1"/>
                </a:solidFill>
              </a:rPr>
            </a:br>
            <a:r>
              <a:rPr lang="en-US">
                <a:solidFill>
                  <a:schemeClr val="bg1"/>
                </a:solidFill>
              </a:rPr>
              <a:t>of Science</a:t>
            </a:r>
          </a:p>
        </p:txBody>
      </p:sp>
      <p:pic>
        <p:nvPicPr>
          <p:cNvPr id="2055" name="Picture 18" descr="New_DOE_Logo_BLACK.png"/>
          <p:cNvPicPr>
            <a:picLocks noChangeAspect="1"/>
          </p:cNvPicPr>
          <p:nvPr/>
        </p:nvPicPr>
        <p:blipFill>
          <a:blip r:embed="rId3" cstate="print"/>
          <a:srcRect/>
          <a:stretch>
            <a:fillRect/>
          </a:stretch>
        </p:blipFill>
        <p:spPr bwMode="auto">
          <a:xfrm>
            <a:off x="150813" y="6229350"/>
            <a:ext cx="2070100" cy="498475"/>
          </a:xfrm>
          <a:prstGeom prst="rect">
            <a:avLst/>
          </a:prstGeom>
          <a:noFill/>
          <a:ln w="9525">
            <a:noFill/>
            <a:miter lim="800000"/>
            <a:headEnd/>
            <a:tailEnd/>
          </a:ln>
        </p:spPr>
      </p:pic>
      <p:sp>
        <p:nvSpPr>
          <p:cNvPr id="2056" name="TextBox 46"/>
          <p:cNvSpPr txBox="1">
            <a:spLocks noChangeArrowheads="1"/>
          </p:cNvSpPr>
          <p:nvPr/>
        </p:nvSpPr>
        <p:spPr bwMode="auto">
          <a:xfrm>
            <a:off x="5438775" y="6248400"/>
            <a:ext cx="3629025" cy="422275"/>
          </a:xfrm>
          <a:prstGeom prst="rect">
            <a:avLst/>
          </a:prstGeom>
          <a:noFill/>
          <a:ln w="9525">
            <a:noFill/>
            <a:miter lim="800000"/>
            <a:headEnd/>
            <a:tailEnd/>
          </a:ln>
        </p:spPr>
        <p:txBody>
          <a:bodyPr>
            <a:spAutoFit/>
          </a:bodyPr>
          <a:lstStyle/>
          <a:p>
            <a:pPr algn="r" eaLnBrk="0" hangingPunct="0">
              <a:lnSpc>
                <a:spcPct val="90000"/>
              </a:lnSpc>
            </a:pPr>
            <a:r>
              <a:rPr lang="en-US" sz="1200">
                <a:solidFill>
                  <a:schemeClr val="bg1"/>
                </a:solidFill>
              </a:rPr>
              <a:t>Office of Biological </a:t>
            </a:r>
            <a:br>
              <a:rPr lang="en-US" sz="1200">
                <a:solidFill>
                  <a:schemeClr val="bg1"/>
                </a:solidFill>
              </a:rPr>
            </a:br>
            <a:r>
              <a:rPr lang="en-US" sz="1200">
                <a:solidFill>
                  <a:schemeClr val="bg1"/>
                </a:solidFill>
              </a:rPr>
              <a:t>and Environmental Research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500"/>
                                        <p:tgtEl>
                                          <p:spTgt spid="235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p:cNvSpPr>
          <p:nvPr>
            <p:ph type="ctrTitle"/>
          </p:nvPr>
        </p:nvSpPr>
        <p:spPr>
          <a:xfrm>
            <a:off x="0" y="0"/>
            <a:ext cx="7616825" cy="635000"/>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sz="3200" b="1" dirty="0" smtClean="0">
                <a:solidFill>
                  <a:schemeClr val="bg1"/>
                </a:solidFill>
                <a:ea typeface="ＭＳ Ｐゴシック" pitchFamily="34" charset="-128"/>
              </a:rPr>
              <a:t>Regional Arctic System Model (RASM)</a:t>
            </a:r>
          </a:p>
        </p:txBody>
      </p:sp>
      <p:sp>
        <p:nvSpPr>
          <p:cNvPr id="3077" name="Text Box 5"/>
          <p:cNvSpPr txBox="1">
            <a:spLocks noChangeArrowheads="1"/>
          </p:cNvSpPr>
          <p:nvPr/>
        </p:nvSpPr>
        <p:spPr bwMode="auto">
          <a:xfrm>
            <a:off x="533400" y="685800"/>
            <a:ext cx="6934200" cy="1015663"/>
          </a:xfrm>
          <a:prstGeom prst="rect">
            <a:avLst/>
          </a:prstGeom>
          <a:solidFill>
            <a:schemeClr val="tx2">
              <a:lumMod val="20000"/>
              <a:lumOff val="80000"/>
            </a:schemeClr>
          </a:solidFill>
          <a:ln w="9525">
            <a:noFill/>
            <a:miter lim="800000"/>
            <a:headEnd/>
            <a:tailEnd/>
          </a:ln>
        </p:spPr>
        <p:txBody>
          <a:bodyPr wrap="square">
            <a:spAutoFit/>
          </a:bodyPr>
          <a:lstStyle/>
          <a:p>
            <a:pPr eaLnBrk="0" hangingPunct="0"/>
            <a:r>
              <a:rPr lang="en-US" sz="2000" b="1" dirty="0" smtClean="0">
                <a:latin typeface="Times" charset="0"/>
              </a:rPr>
              <a:t>A 4-year (2011-2015) project funded through the NSF-DOE-USDA joint solicitation “Decadal and Regional Climate Prediction Using Earth System Models”</a:t>
            </a:r>
            <a:endParaRPr lang="en-US" sz="2000" b="1" dirty="0">
              <a:latin typeface="Times" charset="0"/>
            </a:endParaRPr>
          </a:p>
        </p:txBody>
      </p:sp>
      <p:pic>
        <p:nvPicPr>
          <p:cNvPr id="3078" name="Picture 6" descr="RASMv1.0.png"/>
          <p:cNvPicPr>
            <a:picLocks noChangeAspect="1"/>
          </p:cNvPicPr>
          <p:nvPr/>
        </p:nvPicPr>
        <p:blipFill>
          <a:blip r:embed="rId3" cstate="print"/>
          <a:srcRect l="9427" t="14775" r="16190" b="27386"/>
          <a:stretch>
            <a:fillRect/>
          </a:stretch>
        </p:blipFill>
        <p:spPr bwMode="auto">
          <a:xfrm>
            <a:off x="7864475" y="-22225"/>
            <a:ext cx="1279525" cy="1287463"/>
          </a:xfrm>
          <a:prstGeom prst="rect">
            <a:avLst/>
          </a:prstGeom>
          <a:noFill/>
          <a:ln w="9525">
            <a:noFill/>
            <a:miter lim="800000"/>
            <a:headEnd/>
            <a:tailEnd/>
          </a:ln>
        </p:spPr>
      </p:pic>
      <p:sp>
        <p:nvSpPr>
          <p:cNvPr id="45" name="Rectangle 3"/>
          <p:cNvSpPr txBox="1">
            <a:spLocks noChangeArrowheads="1"/>
          </p:cNvSpPr>
          <p:nvPr/>
        </p:nvSpPr>
        <p:spPr bwMode="auto">
          <a:xfrm>
            <a:off x="381000" y="4419600"/>
            <a:ext cx="7924800" cy="2133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0" indent="0" algn="ctr" defTabSz="457200" rtl="0" eaLnBrk="0" fontAlgn="base" hangingPunct="0">
              <a:spcBef>
                <a:spcPct val="20000"/>
              </a:spcBef>
              <a:spcAft>
                <a:spcPct val="0"/>
              </a:spcAft>
              <a:buFont typeface="Arial" pitchFamily="34" charset="0"/>
              <a:buNone/>
              <a:defRPr sz="3200" kern="1200">
                <a:solidFill>
                  <a:schemeClr val="tx1">
                    <a:tint val="75000"/>
                  </a:schemeClr>
                </a:solidFill>
                <a:latin typeface="+mn-lt"/>
                <a:ea typeface="ＭＳ Ｐゴシック" pitchFamily="-65" charset="-128"/>
                <a:cs typeface="ＭＳ Ｐゴシック" pitchFamily="-65" charset="-128"/>
              </a:defRPr>
            </a:lvl1pPr>
            <a:lvl2pPr marL="457200" indent="0" algn="ctr" defTabSz="457200" rtl="0" eaLnBrk="0" fontAlgn="base" hangingPunct="0">
              <a:spcBef>
                <a:spcPct val="20000"/>
              </a:spcBef>
              <a:spcAft>
                <a:spcPct val="0"/>
              </a:spcAft>
              <a:buFont typeface="Arial" pitchFamily="34" charset="0"/>
              <a:buNone/>
              <a:defRPr sz="2800" kern="1200">
                <a:solidFill>
                  <a:schemeClr val="tx1">
                    <a:tint val="75000"/>
                  </a:schemeClr>
                </a:solidFill>
                <a:latin typeface="+mn-lt"/>
                <a:ea typeface="ＭＳ Ｐゴシック" pitchFamily="-65" charset="-128"/>
                <a:cs typeface="+mn-cs"/>
              </a:defRPr>
            </a:lvl2pPr>
            <a:lvl3pPr marL="914400" indent="0" algn="ctr" defTabSz="457200" rtl="0" eaLnBrk="0" fontAlgn="base" hangingPunct="0">
              <a:spcBef>
                <a:spcPct val="20000"/>
              </a:spcBef>
              <a:spcAft>
                <a:spcPct val="0"/>
              </a:spcAft>
              <a:buFont typeface="Arial" pitchFamily="34" charset="0"/>
              <a:buNone/>
              <a:defRPr sz="2400" kern="1200">
                <a:solidFill>
                  <a:schemeClr val="tx1">
                    <a:tint val="75000"/>
                  </a:schemeClr>
                </a:solidFill>
                <a:latin typeface="+mn-lt"/>
                <a:ea typeface="ＭＳ Ｐゴシック" pitchFamily="-65" charset="-128"/>
                <a:cs typeface="+mn-cs"/>
              </a:defRPr>
            </a:lvl3pPr>
            <a:lvl4pPr marL="13716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pitchFamily="-65" charset="-128"/>
                <a:cs typeface="+mn-cs"/>
              </a:defRPr>
            </a:lvl4pPr>
            <a:lvl5pPr marL="1828800" indent="0" algn="ctr" defTabSz="457200" rtl="0" eaLnBrk="0" fontAlgn="base" hangingPunct="0">
              <a:spcBef>
                <a:spcPct val="20000"/>
              </a:spcBef>
              <a:spcAft>
                <a:spcPct val="0"/>
              </a:spcAft>
              <a:buFont typeface="Arial" pitchFamily="34" charset="0"/>
              <a:buNone/>
              <a:defRPr sz="2000" kern="1200">
                <a:solidFill>
                  <a:schemeClr val="tx1">
                    <a:tint val="75000"/>
                  </a:schemeClr>
                </a:solidFill>
                <a:latin typeface="+mn-lt"/>
                <a:ea typeface="ＭＳ Ｐゴシック" pitchFamily="-65"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eaLnBrk="1" hangingPunct="1">
              <a:spcBef>
                <a:spcPts val="0"/>
              </a:spcBef>
              <a:buFont typeface="Arial" pitchFamily="34" charset="0"/>
              <a:buChar char="•"/>
              <a:defRPr/>
            </a:pPr>
            <a:r>
              <a:rPr lang="en-US" sz="2000" b="1" dirty="0" smtClean="0">
                <a:solidFill>
                  <a:schemeClr val="accent1">
                    <a:lumMod val="75000"/>
                  </a:schemeClr>
                </a:solidFill>
                <a:ea typeface="ＭＳ Ｐゴシック" pitchFamily="34" charset="-128"/>
              </a:rPr>
              <a:t>Atmosphere - Polar WRF</a:t>
            </a:r>
            <a:r>
              <a:rPr lang="en-US" sz="2000" dirty="0" smtClean="0">
                <a:solidFill>
                  <a:schemeClr val="accent1">
                    <a:lumMod val="75000"/>
                  </a:schemeClr>
                </a:solidFill>
                <a:ea typeface="ＭＳ Ｐゴシック" pitchFamily="34" charset="-128"/>
              </a:rPr>
              <a:t> (≤50km)	-</a:t>
            </a:r>
          </a:p>
          <a:p>
            <a:pPr marL="342900" indent="-342900" algn="l" eaLnBrk="1" hangingPunct="1">
              <a:spcBef>
                <a:spcPts val="0"/>
              </a:spcBef>
              <a:buFont typeface="Arial" pitchFamily="34" charset="0"/>
              <a:buChar char="•"/>
              <a:defRPr/>
            </a:pPr>
            <a:r>
              <a:rPr lang="en-US" sz="2000" b="1" dirty="0" smtClean="0">
                <a:solidFill>
                  <a:schemeClr val="accent1">
                    <a:lumMod val="75000"/>
                  </a:schemeClr>
                </a:solidFill>
                <a:ea typeface="ＭＳ Ｐゴシック" pitchFamily="34" charset="-128"/>
              </a:rPr>
              <a:t>Land Hydrology – VIC	</a:t>
            </a:r>
            <a:r>
              <a:rPr lang="en-US" sz="2000" dirty="0" smtClean="0">
                <a:solidFill>
                  <a:schemeClr val="accent1">
                    <a:lumMod val="75000"/>
                  </a:schemeClr>
                </a:solidFill>
                <a:ea typeface="ＭＳ Ｐゴシック" pitchFamily="34" charset="-128"/>
              </a:rPr>
              <a:t>(same as WRF)	</a:t>
            </a:r>
          </a:p>
          <a:p>
            <a:pPr marL="342900" indent="-342900" algn="l" eaLnBrk="1" hangingPunct="1">
              <a:spcBef>
                <a:spcPts val="0"/>
              </a:spcBef>
              <a:buFont typeface="Arial" pitchFamily="34" charset="0"/>
              <a:buChar char="•"/>
              <a:defRPr/>
            </a:pPr>
            <a:r>
              <a:rPr lang="en-US" sz="2000" b="1" dirty="0" smtClean="0">
                <a:solidFill>
                  <a:schemeClr val="accent1">
                    <a:lumMod val="75000"/>
                  </a:schemeClr>
                </a:solidFill>
                <a:ea typeface="ＭＳ Ｐゴシック" pitchFamily="34" charset="-128"/>
              </a:rPr>
              <a:t>Ocean - LANL/POP 	</a:t>
            </a:r>
            <a:r>
              <a:rPr lang="en-US" sz="2000" dirty="0" smtClean="0">
                <a:solidFill>
                  <a:schemeClr val="accent1">
                    <a:lumMod val="75000"/>
                  </a:schemeClr>
                </a:solidFill>
                <a:ea typeface="ＭＳ Ｐゴシック" pitchFamily="34" charset="-128"/>
              </a:rPr>
              <a:t>(</a:t>
            </a:r>
            <a:r>
              <a:rPr lang="en-US" sz="2000" dirty="0" err="1" smtClean="0">
                <a:solidFill>
                  <a:schemeClr val="accent1">
                    <a:lumMod val="75000"/>
                  </a:schemeClr>
                </a:solidFill>
                <a:ea typeface="ＭＳ Ｐゴシック" pitchFamily="34" charset="-128"/>
              </a:rPr>
              <a:t>gridcell</a:t>
            </a:r>
            <a:r>
              <a:rPr lang="en-US" sz="2000" dirty="0" smtClean="0">
                <a:solidFill>
                  <a:schemeClr val="accent1">
                    <a:lumMod val="75000"/>
                  </a:schemeClr>
                </a:solidFill>
                <a:ea typeface="ＭＳ Ｐゴシック" pitchFamily="34" charset="-128"/>
              </a:rPr>
              <a:t> ≤10km)</a:t>
            </a:r>
          </a:p>
          <a:p>
            <a:pPr marL="342900" indent="-342900" algn="l" eaLnBrk="1" hangingPunct="1">
              <a:spcBef>
                <a:spcPts val="0"/>
              </a:spcBef>
              <a:buFont typeface="Arial" pitchFamily="34" charset="0"/>
              <a:buChar char="•"/>
              <a:defRPr/>
            </a:pPr>
            <a:r>
              <a:rPr lang="en-US" sz="2000" b="1" dirty="0" smtClean="0">
                <a:solidFill>
                  <a:schemeClr val="accent1">
                    <a:lumMod val="75000"/>
                  </a:schemeClr>
                </a:solidFill>
                <a:ea typeface="ＭＳ Ｐゴシック" pitchFamily="34" charset="-128"/>
              </a:rPr>
              <a:t>Sea Ice - LANL/CICE</a:t>
            </a:r>
            <a:r>
              <a:rPr lang="en-US" sz="2000" dirty="0" smtClean="0">
                <a:solidFill>
                  <a:schemeClr val="accent1">
                    <a:lumMod val="75000"/>
                  </a:schemeClr>
                </a:solidFill>
                <a:ea typeface="ＭＳ Ｐゴシック" pitchFamily="34" charset="-128"/>
              </a:rPr>
              <a:t> 	(same as POP)	</a:t>
            </a:r>
          </a:p>
          <a:p>
            <a:pPr marL="342900" indent="-342900" algn="l" eaLnBrk="1" hangingPunct="1">
              <a:spcBef>
                <a:spcPts val="0"/>
              </a:spcBef>
              <a:buFont typeface="Arial" pitchFamily="34" charset="0"/>
              <a:buChar char="•"/>
              <a:defRPr/>
            </a:pPr>
            <a:r>
              <a:rPr lang="en-US" sz="2000" b="1" dirty="0" smtClean="0">
                <a:solidFill>
                  <a:schemeClr val="accent1">
                    <a:lumMod val="75000"/>
                  </a:schemeClr>
                </a:solidFill>
                <a:ea typeface="ＭＳ Ｐゴシック" pitchFamily="34" charset="-128"/>
              </a:rPr>
              <a:t>Flux Coupler – NCAR CPL7		</a:t>
            </a:r>
          </a:p>
          <a:p>
            <a:pPr marL="342900" indent="-342900" algn="l" eaLnBrk="1" hangingPunct="1">
              <a:spcBef>
                <a:spcPts val="0"/>
              </a:spcBef>
              <a:buFont typeface="Arial" pitchFamily="34" charset="0"/>
              <a:buChar char="•"/>
              <a:defRPr/>
            </a:pPr>
            <a:r>
              <a:rPr lang="en-US" sz="2000" b="1" dirty="0" smtClean="0">
                <a:solidFill>
                  <a:srgbClr val="C00000"/>
                </a:solidFill>
                <a:ea typeface="ＭＳ Ｐゴシック" pitchFamily="34" charset="-128"/>
              </a:rPr>
              <a:t>Dynamic Vegetation – VIC(4.1.1) &amp;CLM(4.0)	</a:t>
            </a:r>
          </a:p>
          <a:p>
            <a:pPr marL="342900" indent="-342900" algn="l" eaLnBrk="1" hangingPunct="1">
              <a:spcBef>
                <a:spcPts val="0"/>
              </a:spcBef>
              <a:buFont typeface="Arial" pitchFamily="34" charset="0"/>
              <a:buChar char="•"/>
              <a:defRPr/>
            </a:pPr>
            <a:r>
              <a:rPr lang="en-US" sz="2000" b="1" dirty="0" smtClean="0">
                <a:solidFill>
                  <a:srgbClr val="C00000"/>
                </a:solidFill>
                <a:ea typeface="ＭＳ Ｐゴシック" pitchFamily="34" charset="-128"/>
              </a:rPr>
              <a:t>Dynamic Ice Sheet – Glimmer-CISM with</a:t>
            </a:r>
            <a:r>
              <a:rPr lang="en-US" sz="2000" dirty="0" smtClean="0">
                <a:solidFill>
                  <a:srgbClr val="C00000"/>
                </a:solidFill>
                <a:ea typeface="ＭＳ Ｐゴシック" pitchFamily="34" charset="-128"/>
              </a:rPr>
              <a:t> </a:t>
            </a:r>
            <a:r>
              <a:rPr lang="en-US" sz="2000" b="1" dirty="0" smtClean="0">
                <a:solidFill>
                  <a:srgbClr val="C00000"/>
                </a:solidFill>
                <a:ea typeface="ＭＳ Ｐゴシック" pitchFamily="34" charset="-128"/>
              </a:rPr>
              <a:t>Glacier and Ice Caps (GIC)</a:t>
            </a:r>
          </a:p>
          <a:p>
            <a:pPr eaLnBrk="1" hangingPunct="1">
              <a:lnSpc>
                <a:spcPct val="90000"/>
              </a:lnSpc>
              <a:buFontTx/>
              <a:buNone/>
              <a:defRPr/>
            </a:pPr>
            <a:endParaRPr lang="en-US" sz="2400" b="1" dirty="0" smtClean="0">
              <a:solidFill>
                <a:schemeClr val="accent1">
                  <a:lumMod val="75000"/>
                </a:schemeClr>
              </a:solidFill>
              <a:ea typeface="ＭＳ Ｐゴシック" pitchFamily="34" charset="-128"/>
            </a:endParaRPr>
          </a:p>
        </p:txBody>
      </p:sp>
      <p:pic>
        <p:nvPicPr>
          <p:cNvPr id="8" name="Picture 7" descr="racm_domains"/>
          <p:cNvPicPr>
            <a:picLocks noChangeAspect="1" noChangeArrowheads="1"/>
          </p:cNvPicPr>
          <p:nvPr/>
        </p:nvPicPr>
        <p:blipFill>
          <a:blip r:embed="rId4" cstate="print"/>
          <a:srcRect t="3461"/>
          <a:stretch>
            <a:fillRect/>
          </a:stretch>
        </p:blipFill>
        <p:spPr bwMode="auto">
          <a:xfrm>
            <a:off x="5486400" y="2590800"/>
            <a:ext cx="3460750" cy="3047223"/>
          </a:xfrm>
          <a:prstGeom prst="rect">
            <a:avLst/>
          </a:prstGeom>
          <a:noFill/>
          <a:ln w="9525">
            <a:noFill/>
            <a:miter lim="800000"/>
            <a:headEnd/>
            <a:tailEnd/>
          </a:ln>
        </p:spPr>
      </p:pic>
      <p:sp>
        <p:nvSpPr>
          <p:cNvPr id="9" name="Rectangle 8"/>
          <p:cNvSpPr/>
          <p:nvPr/>
        </p:nvSpPr>
        <p:spPr>
          <a:xfrm>
            <a:off x="152400" y="1905000"/>
            <a:ext cx="5334000" cy="26407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640080" indent="-640080" eaLnBrk="0" hangingPunct="0">
              <a:lnSpc>
                <a:spcPct val="80000"/>
              </a:lnSpc>
              <a:spcBef>
                <a:spcPct val="10000"/>
              </a:spcBef>
              <a:defRPr/>
            </a:pPr>
            <a:r>
              <a:rPr lang="en-US" dirty="0"/>
              <a:t>Develop a state-of-the-art Regional Arctic </a:t>
            </a:r>
            <a:r>
              <a:rPr lang="en-US" dirty="0" smtClean="0"/>
              <a:t>System Model </a:t>
            </a:r>
            <a:r>
              <a:rPr lang="en-US" dirty="0"/>
              <a:t>(</a:t>
            </a:r>
            <a:r>
              <a:rPr lang="en-US" dirty="0" smtClean="0"/>
              <a:t>RASM)</a:t>
            </a:r>
          </a:p>
          <a:p>
            <a:pPr marL="640080" indent="-640080" eaLnBrk="0" hangingPunct="0">
              <a:lnSpc>
                <a:spcPct val="80000"/>
              </a:lnSpc>
              <a:spcBef>
                <a:spcPct val="10000"/>
              </a:spcBef>
              <a:defRPr/>
            </a:pPr>
            <a:r>
              <a:rPr lang="en-US" dirty="0" smtClean="0"/>
              <a:t>To simulate regional features that cannot be done in Global Model</a:t>
            </a:r>
            <a:endParaRPr lang="en-US" dirty="0"/>
          </a:p>
          <a:p>
            <a:pPr marL="640080" indent="-640080" eaLnBrk="0" hangingPunct="0">
              <a:lnSpc>
                <a:spcPct val="80000"/>
              </a:lnSpc>
              <a:spcBef>
                <a:spcPct val="10000"/>
              </a:spcBef>
              <a:defRPr/>
            </a:pPr>
            <a:r>
              <a:rPr lang="en-US" dirty="0"/>
              <a:t>Facilitate focused regional studies of the Arctic climate</a:t>
            </a:r>
          </a:p>
          <a:p>
            <a:pPr marL="640080" indent="-640080" eaLnBrk="0" hangingPunct="0">
              <a:lnSpc>
                <a:spcPct val="80000"/>
              </a:lnSpc>
              <a:spcBef>
                <a:spcPct val="10000"/>
              </a:spcBef>
              <a:defRPr/>
            </a:pPr>
            <a:r>
              <a:rPr lang="en-US" dirty="0"/>
              <a:t>Improve representation of local physical processes &amp; feedbacks (e.g. forcing &amp; deformation of sea ice)</a:t>
            </a:r>
          </a:p>
          <a:p>
            <a:pPr marL="640080" indent="-640080" eaLnBrk="0" hangingPunct="0">
              <a:lnSpc>
                <a:spcPct val="80000"/>
              </a:lnSpc>
              <a:spcBef>
                <a:spcPct val="10000"/>
              </a:spcBef>
              <a:defRPr/>
            </a:pPr>
            <a:r>
              <a:rPr lang="en-US" dirty="0"/>
              <a:t>Minimize uncertainties and improve predictions of climate </a:t>
            </a:r>
            <a:r>
              <a:rPr lang="en-US" dirty="0" smtClean="0"/>
              <a:t>change in </a:t>
            </a:r>
            <a:r>
              <a:rPr lang="en-US" dirty="0"/>
              <a:t>the pan-Arctic region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xmlns=""/>
              </a:ext>
            </a:extLst>
          </a:blip>
          <a:srcRect/>
          <a:stretch/>
        </p:blipFill>
        <p:spPr>
          <a:xfrm>
            <a:off x="766741" y="898629"/>
            <a:ext cx="7823168" cy="5951090"/>
          </a:xfrm>
          <a:prstGeom prst="rect">
            <a:avLst/>
          </a:prstGeom>
        </p:spPr>
      </p:pic>
      <p:sp>
        <p:nvSpPr>
          <p:cNvPr id="6" name="Title 5"/>
          <p:cNvSpPr>
            <a:spLocks noGrp="1"/>
          </p:cNvSpPr>
          <p:nvPr>
            <p:ph type="title"/>
          </p:nvPr>
        </p:nvSpPr>
        <p:spPr>
          <a:xfrm>
            <a:off x="457200" y="202746"/>
            <a:ext cx="8229600" cy="851638"/>
          </a:xfrm>
        </p:spPr>
        <p:txBody>
          <a:bodyPr>
            <a:normAutofit/>
          </a:bodyPr>
          <a:lstStyle/>
          <a:p>
            <a:r>
              <a:rPr lang="en-US" sz="4000" b="1" dirty="0">
                <a:solidFill>
                  <a:srgbClr val="006600"/>
                </a:solidFill>
              </a:rPr>
              <a:t>Challenges of </a:t>
            </a:r>
            <a:r>
              <a:rPr lang="en-US" sz="4000" b="1" dirty="0" smtClean="0">
                <a:solidFill>
                  <a:srgbClr val="006600"/>
                </a:solidFill>
              </a:rPr>
              <a:t>Scale</a:t>
            </a:r>
            <a:endParaRPr lang="en-US" sz="4000" b="1" dirty="0">
              <a:solidFill>
                <a:srgbClr val="006600"/>
              </a:solidFill>
            </a:endParaRPr>
          </a:p>
        </p:txBody>
      </p:sp>
    </p:spTree>
    <p:extLst>
      <p:ext uri="{BB962C8B-B14F-4D97-AF65-F5344CB8AC3E}">
        <p14:creationId xmlns:p14="http://schemas.microsoft.com/office/powerpoint/2010/main" xmlns="" val="3338191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083" y="148087"/>
            <a:ext cx="8665029" cy="484748"/>
          </a:xfrm>
        </p:spPr>
        <p:txBody>
          <a:bodyPr>
            <a:normAutofit fontScale="90000"/>
          </a:bodyPr>
          <a:lstStyle/>
          <a:p>
            <a:r>
              <a:rPr lang="en-US" b="1" dirty="0" smtClean="0">
                <a:solidFill>
                  <a:srgbClr val="006600"/>
                </a:solidFill>
              </a:rPr>
              <a:t>NGEE-Arctic - Status</a:t>
            </a:r>
            <a:endParaRPr lang="en-US" b="1" dirty="0">
              <a:solidFill>
                <a:srgbClr val="006600"/>
              </a:solidFill>
            </a:endParaRPr>
          </a:p>
        </p:txBody>
      </p:sp>
      <p:sp>
        <p:nvSpPr>
          <p:cNvPr id="6" name="Content Placeholder 5"/>
          <p:cNvSpPr>
            <a:spLocks noGrp="1"/>
          </p:cNvSpPr>
          <p:nvPr>
            <p:ph idx="1"/>
          </p:nvPr>
        </p:nvSpPr>
        <p:spPr>
          <a:xfrm>
            <a:off x="163820" y="3932631"/>
            <a:ext cx="8306286" cy="2489536"/>
          </a:xfrm>
        </p:spPr>
        <p:txBody>
          <a:bodyPr>
            <a:normAutofit/>
          </a:bodyPr>
          <a:lstStyle/>
          <a:p>
            <a:pPr>
              <a:spcBef>
                <a:spcPts val="1200"/>
              </a:spcBef>
              <a:buNone/>
            </a:pPr>
            <a:r>
              <a:rPr lang="en-US" sz="2000" b="1" dirty="0" smtClean="0">
                <a:solidFill>
                  <a:srgbClr val="000000"/>
                </a:solidFill>
                <a:cs typeface="Arial"/>
              </a:rPr>
              <a:t>Approach</a:t>
            </a:r>
          </a:p>
          <a:p>
            <a:pPr lvl="1">
              <a:spcBef>
                <a:spcPts val="1200"/>
              </a:spcBef>
              <a:buClrTx/>
              <a:buFont typeface="Arial" pitchFamily="34" charset="0"/>
              <a:buChar char="•"/>
            </a:pPr>
            <a:r>
              <a:rPr lang="en-US" sz="2000" dirty="0" smtClean="0">
                <a:solidFill>
                  <a:srgbClr val="000000"/>
                </a:solidFill>
                <a:cs typeface="Arial"/>
              </a:rPr>
              <a:t>Collaborative effort among DOE National Laboratories and universities, led by Oak Ridge National Laboratory</a:t>
            </a:r>
          </a:p>
          <a:p>
            <a:pPr lvl="1">
              <a:spcBef>
                <a:spcPts val="1200"/>
              </a:spcBef>
              <a:buClrTx/>
              <a:buFont typeface="Arial" pitchFamily="34" charset="0"/>
              <a:buChar char="•"/>
            </a:pPr>
            <a:r>
              <a:rPr lang="en-US" sz="2000" dirty="0" smtClean="0">
                <a:solidFill>
                  <a:srgbClr val="000000"/>
                </a:solidFill>
                <a:cs typeface="Arial"/>
              </a:rPr>
              <a:t>Opportunities for leveraging through external collaboration  (DOE and other agencies)</a:t>
            </a:r>
          </a:p>
          <a:p>
            <a:pPr lvl="1">
              <a:spcBef>
                <a:spcPts val="1200"/>
              </a:spcBef>
              <a:buClrTx/>
              <a:buFont typeface="Arial" pitchFamily="34" charset="0"/>
              <a:buChar char="•"/>
            </a:pPr>
            <a:r>
              <a:rPr lang="en-US" sz="2000" dirty="0" smtClean="0">
                <a:solidFill>
                  <a:srgbClr val="000000"/>
                </a:solidFill>
                <a:cs typeface="Arial"/>
              </a:rPr>
              <a:t>Collaborative opportunities will be an emphasis for NGEE</a:t>
            </a:r>
          </a:p>
        </p:txBody>
      </p:sp>
      <p:sp>
        <p:nvSpPr>
          <p:cNvPr id="4" name="Rectangle 3"/>
          <p:cNvSpPr/>
          <p:nvPr/>
        </p:nvSpPr>
        <p:spPr>
          <a:xfrm>
            <a:off x="163819" y="846471"/>
            <a:ext cx="4906945" cy="2862322"/>
          </a:xfrm>
          <a:prstGeom prst="rect">
            <a:avLst/>
          </a:prstGeom>
        </p:spPr>
        <p:txBody>
          <a:bodyPr wrap="square">
            <a:spAutoFit/>
          </a:bodyPr>
          <a:lstStyle/>
          <a:p>
            <a:pPr>
              <a:spcBef>
                <a:spcPts val="1200"/>
              </a:spcBef>
            </a:pPr>
            <a:r>
              <a:rPr lang="en-US" sz="2000" dirty="0" smtClean="0">
                <a:cs typeface="Arial"/>
              </a:rPr>
              <a:t>A 3-year, Phase I proposal was accepted (with revisions pending) last month for funding in FY-12</a:t>
            </a:r>
          </a:p>
          <a:p>
            <a:pPr>
              <a:spcBef>
                <a:spcPts val="1200"/>
              </a:spcBef>
            </a:pPr>
            <a:r>
              <a:rPr lang="en-US" sz="2000" dirty="0" smtClean="0">
                <a:cs typeface="Arial"/>
              </a:rPr>
              <a:t>A mid-term review will be conducted in approximately 18 months</a:t>
            </a:r>
          </a:p>
          <a:p>
            <a:pPr>
              <a:spcBef>
                <a:spcPts val="1200"/>
              </a:spcBef>
            </a:pPr>
            <a:r>
              <a:rPr lang="en-US" sz="2000" dirty="0" smtClean="0">
                <a:cs typeface="Arial"/>
              </a:rPr>
              <a:t>The result will include science advances as well as a peer-reviewable proposal for Phase II (currently envisioned as 10 years)</a:t>
            </a:r>
            <a:endParaRPr lang="en-US" sz="2000" dirty="0">
              <a:cs typeface="Arial"/>
            </a:endParaRPr>
          </a:p>
        </p:txBody>
      </p:sp>
      <p:pic>
        <p:nvPicPr>
          <p:cNvPr id="10" name="Picture 2"/>
          <p:cNvPicPr>
            <a:picLocks noChangeAspect="1" noChangeArrowheads="1"/>
          </p:cNvPicPr>
          <p:nvPr/>
        </p:nvPicPr>
        <p:blipFill>
          <a:blip r:embed="rId2" cstate="print"/>
          <a:srcRect/>
          <a:stretch>
            <a:fillRect/>
          </a:stretch>
        </p:blipFill>
        <p:spPr bwMode="auto">
          <a:xfrm>
            <a:off x="5070765" y="856869"/>
            <a:ext cx="3953984" cy="2854776"/>
          </a:xfrm>
          <a:prstGeom prst="rect">
            <a:avLst/>
          </a:prstGeom>
          <a:noFill/>
          <a:ln w="38100">
            <a:solidFill>
              <a:srgbClr val="006600"/>
            </a:solid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344"/>
            <a:ext cx="8229600" cy="1143000"/>
          </a:xfrm>
        </p:spPr>
        <p:txBody>
          <a:bodyPr>
            <a:normAutofit fontScale="90000"/>
          </a:bodyPr>
          <a:lstStyle/>
          <a:p>
            <a:r>
              <a:rPr lang="en-US" b="1" dirty="0" smtClean="0">
                <a:solidFill>
                  <a:srgbClr val="008000"/>
                </a:solidFill>
              </a:rPr>
              <a:t>Soil Carbon Not as Protected as Previously Thought</a:t>
            </a:r>
            <a:endParaRPr lang="en-US" b="1" dirty="0">
              <a:solidFill>
                <a:srgbClr val="008000"/>
              </a:solidFill>
            </a:endParaRPr>
          </a:p>
        </p:txBody>
      </p:sp>
      <p:sp>
        <p:nvSpPr>
          <p:cNvPr id="3" name="Content Placeholder 2"/>
          <p:cNvSpPr>
            <a:spLocks noGrp="1"/>
          </p:cNvSpPr>
          <p:nvPr>
            <p:ph idx="1"/>
          </p:nvPr>
        </p:nvSpPr>
        <p:spPr>
          <a:xfrm>
            <a:off x="264696" y="1503948"/>
            <a:ext cx="8229600" cy="2907631"/>
          </a:xfrm>
        </p:spPr>
        <p:txBody>
          <a:bodyPr>
            <a:normAutofit/>
          </a:bodyPr>
          <a:lstStyle/>
          <a:p>
            <a:pPr marL="365760">
              <a:spcBef>
                <a:spcPts val="0"/>
              </a:spcBef>
            </a:pPr>
            <a:r>
              <a:rPr lang="en-US" sz="2600" dirty="0" smtClean="0"/>
              <a:t>Traditional view of soil carbon suggested that large fractions exist as complex (and thus recalcitrant) macromolecules</a:t>
            </a:r>
          </a:p>
          <a:p>
            <a:pPr marL="365760">
              <a:spcBef>
                <a:spcPts val="0"/>
              </a:spcBef>
            </a:pPr>
            <a:r>
              <a:rPr lang="en-US" sz="2600" dirty="0" smtClean="0"/>
              <a:t>Recent analytical advances dispute this assumption suggesting a need for changes in model assumptions regarding soil carbon</a:t>
            </a:r>
          </a:p>
        </p:txBody>
      </p:sp>
      <p:pic>
        <p:nvPicPr>
          <p:cNvPr id="1026" name="Picture 2"/>
          <p:cNvPicPr>
            <a:picLocks noChangeAspect="1" noChangeArrowheads="1"/>
          </p:cNvPicPr>
          <p:nvPr/>
        </p:nvPicPr>
        <p:blipFill>
          <a:blip r:embed="rId2" cstate="screen"/>
          <a:srcRect/>
          <a:stretch>
            <a:fillRect/>
          </a:stretch>
        </p:blipFill>
        <p:spPr bwMode="auto">
          <a:xfrm>
            <a:off x="4636169" y="3647771"/>
            <a:ext cx="4395537" cy="3113977"/>
          </a:xfrm>
          <a:prstGeom prst="rect">
            <a:avLst/>
          </a:prstGeom>
          <a:noFill/>
          <a:ln w="57150">
            <a:solidFill>
              <a:schemeClr val="accent3">
                <a:lumMod val="50000"/>
              </a:schemeClr>
            </a:solidFill>
            <a:miter lim="800000"/>
            <a:headEnd/>
            <a:tailEnd/>
          </a:ln>
        </p:spPr>
      </p:pic>
      <p:sp>
        <p:nvSpPr>
          <p:cNvPr id="5" name="TextBox 4"/>
          <p:cNvSpPr txBox="1"/>
          <p:nvPr/>
        </p:nvSpPr>
        <p:spPr>
          <a:xfrm>
            <a:off x="224589" y="6288502"/>
            <a:ext cx="4379496" cy="461665"/>
          </a:xfrm>
          <a:prstGeom prst="rect">
            <a:avLst/>
          </a:prstGeom>
          <a:noFill/>
        </p:spPr>
        <p:txBody>
          <a:bodyPr wrap="square" rtlCol="0">
            <a:spAutoFit/>
          </a:bodyPr>
          <a:lstStyle/>
          <a:p>
            <a:r>
              <a:rPr lang="en-US" sz="1200" dirty="0" smtClean="0"/>
              <a:t>Schmidt et al., </a:t>
            </a:r>
            <a:r>
              <a:rPr lang="en-GB" sz="1200" dirty="0" smtClean="0"/>
              <a:t>Persistence of soil organic matter as an ecosystem property, </a:t>
            </a:r>
            <a:r>
              <a:rPr lang="en-US" sz="1200" dirty="0" smtClean="0"/>
              <a:t>Nature Perspectives, September 2011 (in press)</a:t>
            </a:r>
            <a:endParaRPr lang="en-US" sz="1200" dirty="0"/>
          </a:p>
        </p:txBody>
      </p:sp>
      <p:sp>
        <p:nvSpPr>
          <p:cNvPr id="6" name="Rectangle 5"/>
          <p:cNvSpPr/>
          <p:nvPr/>
        </p:nvSpPr>
        <p:spPr>
          <a:xfrm>
            <a:off x="264696" y="3962403"/>
            <a:ext cx="4572000" cy="2092881"/>
          </a:xfrm>
          <a:prstGeom prst="rect">
            <a:avLst/>
          </a:prstGeom>
        </p:spPr>
        <p:txBody>
          <a:bodyPr wrap="square">
            <a:spAutoFit/>
          </a:bodyPr>
          <a:lstStyle/>
          <a:p>
            <a:pPr marL="365760" indent="-342900">
              <a:buFont typeface="Arial"/>
              <a:buChar char="•"/>
            </a:pPr>
            <a:r>
              <a:rPr lang="en-GB" sz="2600" dirty="0" smtClean="0"/>
              <a:t>New understanding that persistence of soil organic carbon is more of an ecosystem than a molecular mechanism</a:t>
            </a:r>
            <a:endParaRPr lang="en-US" sz="260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5795158" y="4270182"/>
            <a:ext cx="3336674" cy="2587818"/>
          </a:xfrm>
          <a:prstGeom prst="rect">
            <a:avLst/>
          </a:prstGeom>
          <a:noFill/>
          <a:ln w="28575">
            <a:noFill/>
            <a:miter lim="800000"/>
            <a:headEnd/>
            <a:tailEnd/>
          </a:ln>
        </p:spPr>
      </p:pic>
      <p:sp>
        <p:nvSpPr>
          <p:cNvPr id="2" name="Title 1"/>
          <p:cNvSpPr>
            <a:spLocks noGrp="1"/>
          </p:cNvSpPr>
          <p:nvPr>
            <p:ph type="title"/>
          </p:nvPr>
        </p:nvSpPr>
        <p:spPr>
          <a:xfrm>
            <a:off x="457200" y="216888"/>
            <a:ext cx="8229600" cy="1143000"/>
          </a:xfrm>
        </p:spPr>
        <p:txBody>
          <a:bodyPr>
            <a:normAutofit/>
          </a:bodyPr>
          <a:lstStyle/>
          <a:p>
            <a:r>
              <a:rPr lang="en-US" sz="4000" b="1" dirty="0" smtClean="0">
                <a:solidFill>
                  <a:srgbClr val="008000"/>
                </a:solidFill>
              </a:rPr>
              <a:t>Soil Warming Alters C-N Budgets </a:t>
            </a:r>
            <a:endParaRPr lang="en-US" sz="4000" b="1" dirty="0">
              <a:solidFill>
                <a:srgbClr val="008000"/>
              </a:solidFill>
            </a:endParaRPr>
          </a:p>
        </p:txBody>
      </p:sp>
      <p:sp>
        <p:nvSpPr>
          <p:cNvPr id="3" name="Content Placeholder 2"/>
          <p:cNvSpPr>
            <a:spLocks noGrp="1"/>
          </p:cNvSpPr>
          <p:nvPr>
            <p:ph idx="1"/>
          </p:nvPr>
        </p:nvSpPr>
        <p:spPr>
          <a:xfrm>
            <a:off x="134754" y="1359888"/>
            <a:ext cx="8997078" cy="5153689"/>
          </a:xfrm>
        </p:spPr>
        <p:txBody>
          <a:bodyPr>
            <a:noAutofit/>
          </a:bodyPr>
          <a:lstStyle/>
          <a:p>
            <a:r>
              <a:rPr lang="en-US" sz="2400" dirty="0" smtClean="0"/>
              <a:t>A 7-yr, 5⁰C artificial soil warming study at the Harvard Forest site (MA) found </a:t>
            </a:r>
            <a:r>
              <a:rPr lang="en-US" sz="2400" dirty="0" smtClean="0">
                <a:sym typeface="Symbol"/>
              </a:rPr>
              <a:t>increased </a:t>
            </a:r>
            <a:r>
              <a:rPr lang="en-US" sz="2400" dirty="0" smtClean="0"/>
              <a:t>soil C flux (13 Mg C ha</a:t>
            </a:r>
            <a:r>
              <a:rPr lang="en-US" sz="2400" baseline="30000" dirty="0" smtClean="0"/>
              <a:t>-1</a:t>
            </a:r>
            <a:r>
              <a:rPr lang="en-US" sz="2400" dirty="0" smtClean="0"/>
              <a:t>) to the atmosphere</a:t>
            </a:r>
          </a:p>
          <a:p>
            <a:r>
              <a:rPr lang="en-US" sz="2400" dirty="0" smtClean="0"/>
              <a:t>This flux declined due to tree uptake of 54% of soil respired C</a:t>
            </a:r>
          </a:p>
          <a:p>
            <a:r>
              <a:rPr lang="en-US" sz="2400" dirty="0" smtClean="0"/>
              <a:t>C gain (7 Mg C ha</a:t>
            </a:r>
            <a:r>
              <a:rPr lang="en-US" sz="2400" baseline="30000" dirty="0" smtClean="0"/>
              <a:t>-1</a:t>
            </a:r>
            <a:r>
              <a:rPr lang="en-US" sz="2400" dirty="0" smtClean="0"/>
              <a:t>) by trees was due to 45% increase in N mineralization induced by warming</a:t>
            </a:r>
          </a:p>
          <a:p>
            <a:r>
              <a:rPr lang="en-US" sz="2400" dirty="0" smtClean="0"/>
              <a:t>By year 7, C loss was almost compensated by tree C gains</a:t>
            </a:r>
          </a:p>
          <a:p>
            <a:r>
              <a:rPr lang="en-US" sz="2400" dirty="0" smtClean="0"/>
              <a:t>First empirical support of warming-induced 			    redistribution of soil N to plants, altering 				</a:t>
            </a:r>
          </a:p>
          <a:p>
            <a:pPr>
              <a:buNone/>
            </a:pPr>
            <a:r>
              <a:rPr lang="en-US" sz="2400" dirty="0" smtClean="0"/>
              <a:t>	C-budgets in N limited forests</a:t>
            </a:r>
          </a:p>
          <a:p>
            <a:endParaRPr lang="en-US" sz="2400" dirty="0" smtClean="0"/>
          </a:p>
          <a:p>
            <a:pPr>
              <a:buNone/>
            </a:pPr>
            <a:r>
              <a:rPr lang="en-US" sz="2000" b="1" dirty="0" smtClean="0">
                <a:solidFill>
                  <a:srgbClr val="C00000"/>
                </a:solidFill>
              </a:rPr>
              <a:t>Melillo et </a:t>
            </a:r>
            <a:r>
              <a:rPr lang="en-US" sz="2000" b="1" dirty="0" smtClean="0">
                <a:solidFill>
                  <a:srgbClr val="C00000"/>
                </a:solidFill>
              </a:rPr>
              <a:t>al., 2011</a:t>
            </a:r>
            <a:r>
              <a:rPr lang="en-US" sz="2000" b="1" dirty="0" smtClean="0">
                <a:solidFill>
                  <a:srgbClr val="C00000"/>
                </a:solidFill>
              </a:rPr>
              <a:t>, </a:t>
            </a:r>
            <a:r>
              <a:rPr lang="en-US" sz="2000" b="1" dirty="0" smtClean="0">
                <a:solidFill>
                  <a:srgbClr val="C00000"/>
                </a:solidFill>
              </a:rPr>
              <a:t>Carbon-Nitrogen </a:t>
            </a:r>
            <a:r>
              <a:rPr lang="en-US" sz="2000" b="1" dirty="0" smtClean="0">
                <a:solidFill>
                  <a:srgbClr val="C00000"/>
                </a:solidFill>
              </a:rPr>
              <a:t>Interactions, </a:t>
            </a:r>
          </a:p>
          <a:p>
            <a:pPr>
              <a:buNone/>
            </a:pPr>
            <a:r>
              <a:rPr lang="en-US" sz="2000" b="1" dirty="0" smtClean="0">
                <a:solidFill>
                  <a:srgbClr val="C00000"/>
                </a:solidFill>
              </a:rPr>
              <a:t>and forest carbon budgets, </a:t>
            </a:r>
            <a:r>
              <a:rPr lang="en-US" sz="2000" b="1" dirty="0" smtClean="0">
                <a:solidFill>
                  <a:srgbClr val="C00000"/>
                </a:solidFill>
              </a:rPr>
              <a:t>PNAS</a:t>
            </a:r>
            <a:endParaRPr lang="en-US" sz="2000" b="1" dirty="0" smtClean="0">
              <a:solidFill>
                <a:srgbClr val="C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444500" y="3759200"/>
            <a:ext cx="184150" cy="369888"/>
          </a:xfrm>
          <a:prstGeom prst="rect">
            <a:avLst/>
          </a:prstGeom>
          <a:noFill/>
          <a:ln w="9525">
            <a:noFill/>
            <a:miter lim="800000"/>
            <a:headEnd/>
            <a:tailEnd/>
          </a:ln>
        </p:spPr>
        <p:txBody>
          <a:bodyPr wrap="none">
            <a:spAutoFit/>
          </a:bodyPr>
          <a:lstStyle/>
          <a:p>
            <a:endParaRPr lang="en-US"/>
          </a:p>
        </p:txBody>
      </p:sp>
      <p:sp>
        <p:nvSpPr>
          <p:cNvPr id="18" name="TextBox 17"/>
          <p:cNvSpPr txBox="1"/>
          <p:nvPr/>
        </p:nvSpPr>
        <p:spPr>
          <a:xfrm>
            <a:off x="0" y="609600"/>
            <a:ext cx="4495800" cy="532453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buFont typeface="Arial" pitchFamily="34" charset="0"/>
              <a:buChar char="•"/>
            </a:pPr>
            <a:r>
              <a:rPr lang="en-US" dirty="0" smtClean="0"/>
              <a:t> </a:t>
            </a:r>
            <a:r>
              <a:rPr lang="en-US" sz="2000" dirty="0" smtClean="0"/>
              <a:t>Terrestrial CH</a:t>
            </a:r>
            <a:r>
              <a:rPr lang="en-US" sz="2000" baseline="-25000" dirty="0" smtClean="0"/>
              <a:t>4</a:t>
            </a:r>
            <a:r>
              <a:rPr lang="en-US" sz="2000" dirty="0" smtClean="0"/>
              <a:t> emissions are  uncertain, particularly for high-latitude systems. </a:t>
            </a:r>
          </a:p>
          <a:p>
            <a:pPr>
              <a:buFont typeface="Arial" pitchFamily="34" charset="0"/>
              <a:buChar char="•"/>
            </a:pPr>
            <a:r>
              <a:rPr lang="en-US" sz="2000" dirty="0" smtClean="0"/>
              <a:t> A new global CH</a:t>
            </a:r>
            <a:r>
              <a:rPr lang="en-US" sz="2000" baseline="-25000" dirty="0" smtClean="0"/>
              <a:t>4</a:t>
            </a:r>
            <a:r>
              <a:rPr lang="en-US" sz="2000" dirty="0" smtClean="0"/>
              <a:t> biogeochemistry model (CLM4Me) was developed and tested in CESM to identify uncertainties and predict future CH</a:t>
            </a:r>
            <a:r>
              <a:rPr lang="en-US" sz="2000" baseline="-25000" dirty="0" smtClean="0"/>
              <a:t>4</a:t>
            </a:r>
            <a:r>
              <a:rPr lang="en-US" sz="2000" dirty="0" smtClean="0"/>
              <a:t> emissions.</a:t>
            </a:r>
          </a:p>
          <a:p>
            <a:pPr>
              <a:buFont typeface="Arial" pitchFamily="34" charset="0"/>
              <a:buChar char="•"/>
            </a:pPr>
            <a:r>
              <a:rPr lang="en-US" sz="2000" dirty="0" smtClean="0"/>
              <a:t> Model CH</a:t>
            </a:r>
            <a:r>
              <a:rPr lang="en-US" sz="2000" baseline="-25000" dirty="0" smtClean="0"/>
              <a:t>4</a:t>
            </a:r>
            <a:r>
              <a:rPr lang="en-US" sz="2000" dirty="0" smtClean="0"/>
              <a:t> emissions were compared to site observations and atmospheric inversions</a:t>
            </a:r>
          </a:p>
          <a:p>
            <a:pPr>
              <a:buFont typeface="Arial" pitchFamily="34" charset="0"/>
              <a:buChar char="•"/>
            </a:pPr>
            <a:r>
              <a:rPr lang="en-US" sz="2000" dirty="0" smtClean="0"/>
              <a:t> Methane emission is most sensitive to chemistry and temperature effects on its production </a:t>
            </a:r>
          </a:p>
          <a:p>
            <a:pPr>
              <a:buFont typeface="Arial" pitchFamily="34" charset="0"/>
              <a:buChar char="•"/>
            </a:pPr>
            <a:r>
              <a:rPr lang="en-US" sz="2000" dirty="0" smtClean="0"/>
              <a:t> In a 21</a:t>
            </a:r>
            <a:r>
              <a:rPr lang="en-US" sz="2000" baseline="30000" dirty="0" smtClean="0"/>
              <a:t>st</a:t>
            </a:r>
            <a:r>
              <a:rPr lang="en-US" sz="2000" dirty="0" smtClean="0"/>
              <a:t> century simulation, predicted declines in high-latitude inundation may </a:t>
            </a:r>
            <a:r>
              <a:rPr lang="en-US" sz="2000" smtClean="0"/>
              <a:t>limit increase </a:t>
            </a:r>
            <a:r>
              <a:rPr lang="en-US" sz="2000" dirty="0" smtClean="0"/>
              <a:t>in CH</a:t>
            </a:r>
            <a:r>
              <a:rPr lang="en-US" sz="2000" baseline="-25000" dirty="0" smtClean="0"/>
              <a:t>4</a:t>
            </a:r>
            <a:r>
              <a:rPr lang="en-US" sz="2000" dirty="0" smtClean="0"/>
              <a:t> emissions. However this and other model processes are not well-known or simulated. </a:t>
            </a:r>
            <a:endParaRPr lang="en-US" sz="2000" u="sng" dirty="0" smtClean="0"/>
          </a:p>
        </p:txBody>
      </p:sp>
      <p:sp>
        <p:nvSpPr>
          <p:cNvPr id="12" name="TextBox 11"/>
          <p:cNvSpPr txBox="1"/>
          <p:nvPr/>
        </p:nvSpPr>
        <p:spPr>
          <a:xfrm>
            <a:off x="228600" y="6248400"/>
            <a:ext cx="89154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1000" b="1" dirty="0" smtClean="0"/>
              <a:t>Reference: </a:t>
            </a:r>
            <a:r>
              <a:rPr lang="en-US" sz="1000" dirty="0" smtClean="0"/>
              <a:t>Riley, W. J., Z. M. </a:t>
            </a:r>
            <a:r>
              <a:rPr lang="en-US" sz="1000" dirty="0" err="1" smtClean="0"/>
              <a:t>Subin</a:t>
            </a:r>
            <a:r>
              <a:rPr lang="en-US" sz="1000" dirty="0" smtClean="0"/>
              <a:t>, D. M. Lawrence, S. C. Swenson, M. S. Torn, L. </a:t>
            </a:r>
            <a:r>
              <a:rPr lang="en-US" sz="1000" dirty="0" err="1" smtClean="0"/>
              <a:t>Meng</a:t>
            </a:r>
            <a:r>
              <a:rPr lang="en-US" sz="1000" dirty="0" smtClean="0"/>
              <a:t>, N. M. </a:t>
            </a:r>
            <a:r>
              <a:rPr lang="en-US" sz="1000" dirty="0" err="1" smtClean="0"/>
              <a:t>Mahowald</a:t>
            </a:r>
            <a:r>
              <a:rPr lang="en-US" sz="1000" dirty="0" smtClean="0"/>
              <a:t>, and P. Hess (2011): Barriers to Predicting Changes in Global Terrestrial Methane Fluxes: Analyses Using a Methane Biogeochemistry Model Integrated in CESM. </a:t>
            </a:r>
            <a:r>
              <a:rPr lang="en-US" sz="1000" dirty="0" err="1" smtClean="0"/>
              <a:t>Biogeosciences</a:t>
            </a:r>
            <a:r>
              <a:rPr lang="en-US" sz="1000" dirty="0" smtClean="0"/>
              <a:t>, 8, Pages: 1925–1953, doi:10.5194/bg-8-1925-2011. </a:t>
            </a:r>
            <a:endParaRPr lang="en-US" sz="1000" i="1" dirty="0"/>
          </a:p>
        </p:txBody>
      </p:sp>
      <p:pic>
        <p:nvPicPr>
          <p:cNvPr id="13" name="Picture 12"/>
          <p:cNvPicPr/>
          <p:nvPr/>
        </p:nvPicPr>
        <p:blipFill>
          <a:blip r:embed="rId3" cstate="print"/>
          <a:srcRect/>
          <a:stretch>
            <a:fillRect/>
          </a:stretch>
        </p:blipFill>
        <p:spPr bwMode="auto">
          <a:xfrm>
            <a:off x="4724400" y="533400"/>
            <a:ext cx="4114800" cy="2438400"/>
          </a:xfrm>
          <a:prstGeom prst="rect">
            <a:avLst/>
          </a:prstGeom>
          <a:noFill/>
          <a:ln w="9525">
            <a:noFill/>
            <a:miter lim="800000"/>
            <a:headEnd/>
            <a:tailEnd/>
          </a:ln>
        </p:spPr>
      </p:pic>
      <p:pic>
        <p:nvPicPr>
          <p:cNvPr id="14" name="Picture 13"/>
          <p:cNvPicPr/>
          <p:nvPr/>
        </p:nvPicPr>
        <p:blipFill>
          <a:blip r:embed="rId4" cstate="print"/>
          <a:srcRect/>
          <a:stretch>
            <a:fillRect/>
          </a:stretch>
        </p:blipFill>
        <p:spPr bwMode="auto">
          <a:xfrm>
            <a:off x="4800600" y="3581400"/>
            <a:ext cx="4038600" cy="2288590"/>
          </a:xfrm>
          <a:prstGeom prst="rect">
            <a:avLst/>
          </a:prstGeom>
          <a:noFill/>
          <a:ln w="9525">
            <a:noFill/>
            <a:miter lim="800000"/>
            <a:headEnd/>
            <a:tailEnd/>
          </a:ln>
        </p:spPr>
      </p:pic>
      <p:sp>
        <p:nvSpPr>
          <p:cNvPr id="16" name="TextBox 15"/>
          <p:cNvSpPr txBox="1"/>
          <p:nvPr/>
        </p:nvSpPr>
        <p:spPr>
          <a:xfrm>
            <a:off x="4724400" y="5867400"/>
            <a:ext cx="4419600" cy="338554"/>
          </a:xfrm>
          <a:prstGeom prst="rect">
            <a:avLst/>
          </a:prstGeom>
          <a:noFill/>
        </p:spPr>
        <p:txBody>
          <a:bodyPr wrap="square" rtlCol="0">
            <a:spAutoFit/>
          </a:bodyPr>
          <a:lstStyle/>
          <a:p>
            <a:r>
              <a:rPr lang="en-US" sz="1600" b="1" dirty="0" smtClean="0"/>
              <a:t>Predicted current annual-average CH</a:t>
            </a:r>
            <a:r>
              <a:rPr lang="en-US" sz="1600" b="1" baseline="-25000" dirty="0" smtClean="0"/>
              <a:t>4</a:t>
            </a:r>
            <a:r>
              <a:rPr lang="en-US" sz="1600" b="1" dirty="0" smtClean="0"/>
              <a:t> emissions.</a:t>
            </a:r>
            <a:endParaRPr lang="en-US" sz="1600" b="1" dirty="0"/>
          </a:p>
        </p:txBody>
      </p:sp>
      <p:sp>
        <p:nvSpPr>
          <p:cNvPr id="17" name="TextBox 16"/>
          <p:cNvSpPr txBox="1"/>
          <p:nvPr/>
        </p:nvSpPr>
        <p:spPr>
          <a:xfrm>
            <a:off x="4724400" y="3048000"/>
            <a:ext cx="4419600" cy="584775"/>
          </a:xfrm>
          <a:prstGeom prst="rect">
            <a:avLst/>
          </a:prstGeom>
          <a:noFill/>
        </p:spPr>
        <p:txBody>
          <a:bodyPr wrap="square" rtlCol="0">
            <a:spAutoFit/>
          </a:bodyPr>
          <a:lstStyle/>
          <a:p>
            <a:r>
              <a:rPr lang="en-US" sz="1600" b="1" dirty="0" smtClean="0"/>
              <a:t>CH</a:t>
            </a:r>
            <a:r>
              <a:rPr lang="en-US" sz="1600" b="1" baseline="-25000" dirty="0" smtClean="0"/>
              <a:t>4</a:t>
            </a:r>
            <a:r>
              <a:rPr lang="en-US" sz="1600" b="1" dirty="0" smtClean="0"/>
              <a:t> emissions from  CLM4Me and atmospheric inversions.</a:t>
            </a:r>
            <a:endParaRPr lang="en-US" sz="1600" b="1" dirty="0"/>
          </a:p>
        </p:txBody>
      </p:sp>
      <p:sp>
        <p:nvSpPr>
          <p:cNvPr id="5" name="TextBox 4"/>
          <p:cNvSpPr txBox="1"/>
          <p:nvPr/>
        </p:nvSpPr>
        <p:spPr>
          <a:xfrm>
            <a:off x="1371600" y="0"/>
            <a:ext cx="66294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sz="2400" b="1" dirty="0" smtClean="0"/>
              <a:t>Global Methane Emission Model and Predictions </a:t>
            </a:r>
            <a:endParaRPr lang="en-US" sz="2400" dirty="0" smtClean="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444500" y="3759200"/>
            <a:ext cx="184150" cy="369888"/>
          </a:xfrm>
          <a:prstGeom prst="rect">
            <a:avLst/>
          </a:prstGeom>
          <a:noFill/>
          <a:ln w="9525">
            <a:noFill/>
            <a:miter lim="800000"/>
            <a:headEnd/>
            <a:tailEnd/>
          </a:ln>
        </p:spPr>
        <p:txBody>
          <a:bodyPr wrap="none">
            <a:spAutoFit/>
          </a:bodyPr>
          <a:lstStyle/>
          <a:p>
            <a:endParaRPr lang="en-US"/>
          </a:p>
        </p:txBody>
      </p:sp>
      <p:sp>
        <p:nvSpPr>
          <p:cNvPr id="5" name="TextBox 4"/>
          <p:cNvSpPr txBox="1"/>
          <p:nvPr/>
        </p:nvSpPr>
        <p:spPr>
          <a:xfrm>
            <a:off x="0" y="0"/>
            <a:ext cx="891540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2000" b="1" dirty="0" smtClean="0"/>
              <a:t>Projections</a:t>
            </a:r>
            <a:r>
              <a:rPr lang="en-US" sz="2400" b="1" dirty="0" smtClean="0"/>
              <a:t> of </a:t>
            </a:r>
            <a:r>
              <a:rPr lang="en-US" sz="2400" b="1" dirty="0" smtClean="0">
                <a:latin typeface="+mn-lt"/>
              </a:rPr>
              <a:t>Future</a:t>
            </a:r>
            <a:r>
              <a:rPr lang="en-US" sz="2400" b="1" dirty="0" smtClean="0"/>
              <a:t> Drought in the Continental United States and Mexico.</a:t>
            </a:r>
            <a:endParaRPr lang="en-US" sz="2400" dirty="0"/>
          </a:p>
        </p:txBody>
      </p:sp>
      <p:sp>
        <p:nvSpPr>
          <p:cNvPr id="18" name="TextBox 17"/>
          <p:cNvSpPr txBox="1"/>
          <p:nvPr/>
        </p:nvSpPr>
        <p:spPr>
          <a:xfrm>
            <a:off x="304800" y="838200"/>
            <a:ext cx="3962400" cy="2554545"/>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u="sng" dirty="0" smtClean="0"/>
              <a:t>Objective:</a:t>
            </a:r>
            <a:r>
              <a:rPr lang="en-US" sz="2000" dirty="0" smtClean="0"/>
              <a:t> A warmer climate in the future is very likely to lead to major changes in water availability. This study quantifies the ability of climate models to simulate North American agricultural drought conditions and presents a projection of future conditions.</a:t>
            </a:r>
            <a:endParaRPr lang="en-US" sz="2000" u="sng" dirty="0" smtClean="0"/>
          </a:p>
        </p:txBody>
      </p:sp>
      <p:sp>
        <p:nvSpPr>
          <p:cNvPr id="19" name="TextBox 18"/>
          <p:cNvSpPr txBox="1"/>
          <p:nvPr/>
        </p:nvSpPr>
        <p:spPr>
          <a:xfrm>
            <a:off x="152400" y="3465255"/>
            <a:ext cx="4191000" cy="2554545"/>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u="sng" dirty="0" smtClean="0"/>
              <a:t>Research:</a:t>
            </a:r>
            <a:r>
              <a:rPr lang="en-US" sz="2000" dirty="0" smtClean="0"/>
              <a:t> Nineteen climate models were compared to observed 20</a:t>
            </a:r>
            <a:r>
              <a:rPr lang="en-US" sz="2000" baseline="30000" dirty="0" smtClean="0"/>
              <a:t>th</a:t>
            </a:r>
            <a:r>
              <a:rPr lang="en-US" sz="2000" dirty="0" smtClean="0"/>
              <a:t> century US and Mexico drought statistics using the Palmer Drought Severity Index (PDSI). Model performance and projections were improved by bias correcting temperature and precipitation.</a:t>
            </a:r>
            <a:endParaRPr lang="en-US" sz="2000" u="sng" dirty="0" smtClean="0"/>
          </a:p>
        </p:txBody>
      </p:sp>
      <p:sp>
        <p:nvSpPr>
          <p:cNvPr id="20" name="TextBox 19"/>
          <p:cNvSpPr txBox="1"/>
          <p:nvPr/>
        </p:nvSpPr>
        <p:spPr>
          <a:xfrm>
            <a:off x="4572000" y="3505200"/>
            <a:ext cx="4572000" cy="2554545"/>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u="sng" dirty="0" smtClean="0"/>
              <a:t>Impact: </a:t>
            </a:r>
            <a:r>
              <a:rPr lang="en-US" sz="2000" dirty="0" smtClean="0"/>
              <a:t>Due to substantial increases in </a:t>
            </a:r>
            <a:r>
              <a:rPr lang="en-US" sz="2000" dirty="0" err="1" smtClean="0"/>
              <a:t>evapotranspiration</a:t>
            </a:r>
            <a:r>
              <a:rPr lang="en-US" sz="2000" dirty="0" smtClean="0"/>
              <a:t>, conditions in the US that are currently considered “severe drought” will likely become the normal condition as measured by the Palmer Drought Severity Index. Droughts reminiscent of the 1930s Dust Bowl will be frequent by the end of the 21</a:t>
            </a:r>
            <a:r>
              <a:rPr lang="en-US" sz="2000" baseline="30000" dirty="0" smtClean="0"/>
              <a:t>st</a:t>
            </a:r>
            <a:r>
              <a:rPr lang="en-US" sz="2000" dirty="0" smtClean="0"/>
              <a:t> century.</a:t>
            </a:r>
            <a:endParaRPr lang="en-US" sz="2000" u="sng" dirty="0" smtClean="0"/>
          </a:p>
        </p:txBody>
      </p:sp>
      <p:sp>
        <p:nvSpPr>
          <p:cNvPr id="12" name="TextBox 11"/>
          <p:cNvSpPr txBox="1"/>
          <p:nvPr/>
        </p:nvSpPr>
        <p:spPr>
          <a:xfrm>
            <a:off x="0" y="6096001"/>
            <a:ext cx="9144000"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defRPr/>
            </a:pPr>
            <a:r>
              <a:rPr lang="en-US" sz="1400" dirty="0" smtClean="0"/>
              <a:t>Michael Wehner, David R. </a:t>
            </a:r>
            <a:r>
              <a:rPr lang="en-US" sz="1400" dirty="0" err="1" smtClean="0"/>
              <a:t>Easterling</a:t>
            </a:r>
            <a:r>
              <a:rPr lang="en-US" sz="1400" dirty="0" smtClean="0"/>
              <a:t>, Jay H. </a:t>
            </a:r>
            <a:r>
              <a:rPr lang="en-US" sz="1400" dirty="0" err="1" smtClean="0"/>
              <a:t>Lawrimore</a:t>
            </a:r>
            <a:r>
              <a:rPr lang="en-US" sz="1400" dirty="0" smtClean="0"/>
              <a:t>, Richard R. Heim Jr., Russell S. </a:t>
            </a:r>
            <a:r>
              <a:rPr lang="en-US" sz="1400" dirty="0" err="1" smtClean="0"/>
              <a:t>Vose</a:t>
            </a:r>
            <a:r>
              <a:rPr lang="en-US" sz="1400" dirty="0" smtClean="0"/>
              <a:t>, Benjamin Santer (2011) Projections of Future Drought in the Continental United States and Mexico. Journal of Hydrometeorology. </a:t>
            </a:r>
            <a:r>
              <a:rPr lang="en-US" sz="1400" dirty="0" err="1" smtClean="0"/>
              <a:t>doi</a:t>
            </a:r>
            <a:r>
              <a:rPr lang="en-US" sz="1400" dirty="0" smtClean="0"/>
              <a:t>: 10.1175/2011JHM1351.1 </a:t>
            </a:r>
          </a:p>
          <a:p>
            <a:pPr>
              <a:defRPr/>
            </a:pPr>
            <a:endParaRPr lang="en-US" sz="1400" i="1" dirty="0"/>
          </a:p>
        </p:txBody>
      </p:sp>
      <p:pic>
        <p:nvPicPr>
          <p:cNvPr id="11" name="Picture 10" descr="figure6.tif"/>
          <p:cNvPicPr>
            <a:picLocks noChangeAspect="1"/>
          </p:cNvPicPr>
          <p:nvPr/>
        </p:nvPicPr>
        <p:blipFill>
          <a:blip r:embed="rId3" cstate="print"/>
          <a:srcRect b="49499"/>
          <a:stretch>
            <a:fillRect/>
          </a:stretch>
        </p:blipFill>
        <p:spPr>
          <a:xfrm>
            <a:off x="6276645" y="1066800"/>
            <a:ext cx="2867355" cy="2524258"/>
          </a:xfrm>
          <a:prstGeom prst="rect">
            <a:avLst/>
          </a:prstGeom>
        </p:spPr>
      </p:pic>
      <p:sp>
        <p:nvSpPr>
          <p:cNvPr id="13" name="TextBox 12"/>
          <p:cNvSpPr txBox="1"/>
          <p:nvPr/>
        </p:nvSpPr>
        <p:spPr>
          <a:xfrm>
            <a:off x="4419600" y="1600200"/>
            <a:ext cx="2057400" cy="938719"/>
          </a:xfrm>
          <a:prstGeom prst="rect">
            <a:avLst/>
          </a:prstGeom>
          <a:noFill/>
        </p:spPr>
        <p:txBody>
          <a:bodyPr wrap="square" rtlCol="0">
            <a:spAutoFit/>
          </a:bodyPr>
          <a:lstStyle/>
          <a:p>
            <a:r>
              <a:rPr lang="en-US" sz="1100" dirty="0" smtClean="0"/>
              <a:t>Multi-model projection of PDSI at the end of the 21</a:t>
            </a:r>
            <a:r>
              <a:rPr lang="en-US" sz="1100" baseline="30000" dirty="0" smtClean="0"/>
              <a:t>st</a:t>
            </a:r>
            <a:r>
              <a:rPr lang="en-US" sz="1100" dirty="0" smtClean="0"/>
              <a:t> century. PDSI&lt;-2 indicates “moderate drought”. PDSI&lt;-3 indicates “severe drought”.</a:t>
            </a:r>
            <a:endParaRPr lang="en-US" sz="1100" dirty="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png"/>
          <p:cNvPicPr>
            <a:picLocks noGrp="1" noChangeAspect="1"/>
          </p:cNvPicPr>
          <p:nvPr isPhoto="1"/>
        </p:nvPicPr>
        <p:blipFill>
          <a:blip r:embed="rId2" cstate="print">
            <a:lum/>
          </a:blip>
          <a:stretch>
            <a:fillRect/>
          </a:stretch>
        </p:blipFill>
        <p:spPr>
          <a:xfrm>
            <a:off x="5791200" y="450875"/>
            <a:ext cx="3166830" cy="1978341"/>
          </a:xfrm>
          <a:prstGeom prst="rect">
            <a:avLst/>
          </a:prstGeom>
          <a:noFill/>
          <a:ln>
            <a:noFill/>
          </a:ln>
        </p:spPr>
      </p:pic>
      <p:sp>
        <p:nvSpPr>
          <p:cNvPr id="4" name="Title 3"/>
          <p:cNvSpPr>
            <a:spLocks noGrp="1"/>
          </p:cNvSpPr>
          <p:nvPr>
            <p:ph type="title"/>
          </p:nvPr>
        </p:nvSpPr>
        <p:spPr>
          <a:xfrm>
            <a:off x="-713432" y="-53898"/>
            <a:ext cx="8686799" cy="978572"/>
          </a:xfrm>
        </p:spPr>
        <p:txBody>
          <a:bodyPr>
            <a:normAutofit fontScale="90000"/>
          </a:bodyPr>
          <a:lstStyle/>
          <a:p>
            <a:r>
              <a:rPr lang="en-US" dirty="0" smtClean="0"/>
              <a:t>Integrated Assessment News: </a:t>
            </a:r>
            <a:br>
              <a:rPr lang="en-US" dirty="0" smtClean="0"/>
            </a:br>
            <a:r>
              <a:rPr lang="en-US" sz="3100" dirty="0" err="1" smtClean="0"/>
              <a:t>iESM</a:t>
            </a:r>
            <a:r>
              <a:rPr lang="en-US" sz="3100" dirty="0" smtClean="0"/>
              <a:t> Preliminary Results</a:t>
            </a:r>
            <a:endParaRPr lang="en-US" sz="3100" dirty="0"/>
          </a:p>
        </p:txBody>
      </p:sp>
      <p:pic>
        <p:nvPicPr>
          <p:cNvPr id="5" name="Picture 1"/>
          <p:cNvPicPr>
            <a:picLocks noChangeAspect="1" noChangeArrowheads="1"/>
          </p:cNvPicPr>
          <p:nvPr/>
        </p:nvPicPr>
        <p:blipFill>
          <a:blip r:embed="rId3" cstate="print"/>
          <a:srcRect/>
          <a:stretch>
            <a:fillRect/>
          </a:stretch>
        </p:blipFill>
        <p:spPr bwMode="auto">
          <a:xfrm>
            <a:off x="1457011" y="1089101"/>
            <a:ext cx="3195376" cy="2477363"/>
          </a:xfrm>
          <a:prstGeom prst="rect">
            <a:avLst/>
          </a:prstGeom>
          <a:noFill/>
          <a:ln w="9525">
            <a:noFill/>
            <a:miter lim="800000"/>
            <a:headEnd/>
            <a:tailEnd/>
          </a:ln>
          <a:effectLst/>
        </p:spPr>
      </p:pic>
      <p:pic>
        <p:nvPicPr>
          <p:cNvPr id="7" name="Picture 6" descr="6.png"/>
          <p:cNvPicPr>
            <a:picLocks noGrp="1" noChangeAspect="1"/>
          </p:cNvPicPr>
          <p:nvPr isPhoto="1"/>
        </p:nvPicPr>
        <p:blipFill>
          <a:blip r:embed="rId4" cstate="print">
            <a:lum/>
          </a:blip>
          <a:stretch>
            <a:fillRect/>
          </a:stretch>
        </p:blipFill>
        <p:spPr>
          <a:xfrm>
            <a:off x="5867401" y="2276297"/>
            <a:ext cx="3077400" cy="2037430"/>
          </a:xfrm>
          <a:prstGeom prst="rect">
            <a:avLst/>
          </a:prstGeom>
          <a:noFill/>
          <a:ln>
            <a:noFill/>
          </a:ln>
        </p:spPr>
      </p:pic>
      <p:pic>
        <p:nvPicPr>
          <p:cNvPr id="8" name="Picture 1"/>
          <p:cNvPicPr>
            <a:picLocks noChangeAspect="1" noChangeArrowheads="1"/>
          </p:cNvPicPr>
          <p:nvPr/>
        </p:nvPicPr>
        <p:blipFill>
          <a:blip r:embed="rId5" cstate="print"/>
          <a:srcRect/>
          <a:stretch>
            <a:fillRect/>
          </a:stretch>
        </p:blipFill>
        <p:spPr bwMode="auto">
          <a:xfrm>
            <a:off x="5715001" y="4343400"/>
            <a:ext cx="3243030" cy="2439092"/>
          </a:xfrm>
          <a:prstGeom prst="rect">
            <a:avLst/>
          </a:prstGeom>
          <a:noFill/>
          <a:ln w="12700" cap="flat">
            <a:noFill/>
            <a:miter lim="800000"/>
            <a:headEnd/>
            <a:tailEnd/>
          </a:ln>
        </p:spPr>
      </p:pic>
      <p:cxnSp>
        <p:nvCxnSpPr>
          <p:cNvPr id="9" name="Straight Connector 8"/>
          <p:cNvCxnSpPr/>
          <p:nvPr/>
        </p:nvCxnSpPr>
        <p:spPr>
          <a:xfrm>
            <a:off x="4813049" y="2429216"/>
            <a:ext cx="1336393" cy="615435"/>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4813049" y="1778558"/>
            <a:ext cx="1336393" cy="650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44985" y="3689688"/>
            <a:ext cx="5733656" cy="3323987"/>
          </a:xfrm>
          <a:prstGeom prst="rect">
            <a:avLst/>
          </a:prstGeom>
          <a:noFill/>
        </p:spPr>
        <p:txBody>
          <a:bodyPr wrap="square" rtlCol="0">
            <a:spAutoFit/>
          </a:bodyPr>
          <a:lstStyle/>
          <a:p>
            <a:pPr>
              <a:buFont typeface="Arial" pitchFamily="34" charset="0"/>
              <a:buChar char="•"/>
            </a:pPr>
            <a:r>
              <a:rPr lang="en-US" sz="1600" dirty="0" smtClean="0"/>
              <a:t>Testing early results from “experiment 0” of an Integrated Earth Systems Model- combining an IA Model with an Earth System Model</a:t>
            </a:r>
          </a:p>
          <a:p>
            <a:pPr>
              <a:buFont typeface="Arial" pitchFamily="34" charset="0"/>
              <a:buChar char="•"/>
            </a:pPr>
            <a:r>
              <a:rPr lang="en-US" sz="1600" dirty="0" smtClean="0"/>
              <a:t>Reflects one-way only coupling at this point, without return feedbacks of climate to land-use.   </a:t>
            </a:r>
          </a:p>
          <a:p>
            <a:pPr>
              <a:buFont typeface="Arial" pitchFamily="34" charset="0"/>
              <a:buChar char="•"/>
            </a:pPr>
            <a:r>
              <a:rPr lang="en-US" sz="1600" dirty="0" smtClean="0"/>
              <a:t>Example illustrates differences in how carbon management strategies can have large, sometimes unpredictable climate impacts when land is considered.</a:t>
            </a:r>
          </a:p>
          <a:p>
            <a:pPr>
              <a:buFont typeface="Arial" pitchFamily="34" charset="0"/>
              <a:buChar char="•"/>
            </a:pPr>
            <a:r>
              <a:rPr lang="en-US" sz="1600" dirty="0" smtClean="0"/>
              <a:t>In  case where only fossil fuel carbon is valued, shift toward deforestation creates a higher land-surface albedo, resulting in 1 degree </a:t>
            </a:r>
            <a:r>
              <a:rPr lang="en-US" sz="1600" b="1" dirty="0" smtClean="0"/>
              <a:t>cooling</a:t>
            </a:r>
            <a:r>
              <a:rPr lang="en-US" sz="1600" dirty="0" smtClean="0"/>
              <a:t> compared to the RCP simulation, but both are significantly warmer than the reference case (not shown).   </a:t>
            </a:r>
          </a:p>
          <a:p>
            <a:pPr>
              <a:buFont typeface="Arial" pitchFamily="34" charset="0"/>
              <a:buChar char="•"/>
            </a:pPr>
            <a:endParaRPr lang="en-US" dirty="0"/>
          </a:p>
        </p:txBody>
      </p:sp>
      <p:cxnSp>
        <p:nvCxnSpPr>
          <p:cNvPr id="37" name="Straight Connector 36"/>
          <p:cNvCxnSpPr/>
          <p:nvPr/>
        </p:nvCxnSpPr>
        <p:spPr>
          <a:xfrm rot="16200000" flipH="1">
            <a:off x="7518079" y="4241478"/>
            <a:ext cx="336985" cy="19258"/>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_arm_site_labels.png"/>
          <p:cNvPicPr>
            <a:picLocks noChangeAspect="1"/>
          </p:cNvPicPr>
          <p:nvPr/>
        </p:nvPicPr>
        <p:blipFill>
          <a:blip r:embed="rId2" cstate="print"/>
          <a:srcRect l="5714" t="5378" r="4762" b="7115"/>
          <a:stretch>
            <a:fillRect/>
          </a:stretch>
        </p:blipFill>
        <p:spPr>
          <a:xfrm>
            <a:off x="914400" y="609600"/>
            <a:ext cx="7667223" cy="5791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76200" y="1298575"/>
            <a:ext cx="3468688" cy="304800"/>
          </a:xfrm>
          <a:prstGeom prst="rect">
            <a:avLst/>
          </a:prstGeom>
          <a:noFill/>
          <a:ln w="9525">
            <a:noFill/>
            <a:miter lim="800000"/>
            <a:headEnd/>
            <a:tailEnd/>
          </a:ln>
        </p:spPr>
        <p:txBody>
          <a:bodyPr>
            <a:spAutoFit/>
          </a:bodyPr>
          <a:lstStyle/>
          <a:p>
            <a:pPr eaLnBrk="0" hangingPunct="0"/>
            <a:r>
              <a:rPr lang="en-US" sz="1400" b="1" u="sng">
                <a:latin typeface="Cambria" pitchFamily="18" charset="0"/>
              </a:rPr>
              <a:t>Science Question</a:t>
            </a:r>
          </a:p>
        </p:txBody>
      </p:sp>
      <p:sp>
        <p:nvSpPr>
          <p:cNvPr id="16387" name="Rectangle 6"/>
          <p:cNvSpPr>
            <a:spLocks noChangeArrowheads="1"/>
          </p:cNvSpPr>
          <p:nvPr/>
        </p:nvSpPr>
        <p:spPr bwMode="auto">
          <a:xfrm>
            <a:off x="76200" y="1603375"/>
            <a:ext cx="3810000" cy="503238"/>
          </a:xfrm>
          <a:prstGeom prst="rect">
            <a:avLst/>
          </a:prstGeom>
          <a:noFill/>
          <a:ln w="9525">
            <a:noFill/>
            <a:miter lim="800000"/>
            <a:headEnd/>
            <a:tailEnd/>
          </a:ln>
        </p:spPr>
        <p:txBody>
          <a:bodyPr>
            <a:spAutoFit/>
          </a:bodyPr>
          <a:lstStyle/>
          <a:p>
            <a:pPr marL="117475" indent="-117475" eaLnBrk="0" hangingPunct="0">
              <a:lnSpc>
                <a:spcPct val="95000"/>
              </a:lnSpc>
              <a:spcBef>
                <a:spcPct val="50000"/>
              </a:spcBef>
              <a:buSzPct val="100000"/>
              <a:buFont typeface="Times" charset="0"/>
              <a:buNone/>
            </a:pPr>
            <a:r>
              <a:rPr lang="en-US" sz="1400">
                <a:latin typeface="Cambria" pitchFamily="18" charset="0"/>
              </a:rPr>
              <a:t>How can the scattering of realistically shaped ice crystals be determined and represented?  </a:t>
            </a:r>
          </a:p>
        </p:txBody>
      </p:sp>
      <p:sp>
        <p:nvSpPr>
          <p:cNvPr id="16389" name="Text Box 8"/>
          <p:cNvSpPr txBox="1">
            <a:spLocks noChangeArrowheads="1"/>
          </p:cNvSpPr>
          <p:nvPr/>
        </p:nvSpPr>
        <p:spPr bwMode="auto">
          <a:xfrm>
            <a:off x="4343400" y="5943600"/>
            <a:ext cx="4495800" cy="846138"/>
          </a:xfrm>
          <a:prstGeom prst="rect">
            <a:avLst/>
          </a:prstGeom>
          <a:noFill/>
          <a:ln w="9525">
            <a:noFill/>
            <a:miter lim="800000"/>
            <a:headEnd/>
            <a:tailEnd/>
          </a:ln>
        </p:spPr>
        <p:txBody>
          <a:bodyPr>
            <a:spAutoFit/>
          </a:bodyPr>
          <a:lstStyle/>
          <a:p>
            <a:pPr marL="117475" indent="-117475" defTabSz="339725" eaLnBrk="0" hangingPunct="0">
              <a:spcAft>
                <a:spcPct val="50000"/>
              </a:spcAft>
            </a:pPr>
            <a:r>
              <a:rPr lang="en-US" sz="1400" b="1" u="sng" dirty="0">
                <a:latin typeface="Cambria" pitchFamily="18" charset="0"/>
              </a:rPr>
              <a:t>Publications</a:t>
            </a:r>
          </a:p>
          <a:p>
            <a:pPr marL="117475" indent="-117475" defTabSz="339725" eaLnBrk="0" hangingPunct="0">
              <a:spcAft>
                <a:spcPct val="50000"/>
              </a:spcAft>
            </a:pPr>
            <a:r>
              <a:rPr lang="en-US" sz="1400" dirty="0">
                <a:latin typeface="Cambria" pitchFamily="18" charset="0"/>
              </a:rPr>
              <a:t>Um and McFarquhar, JAMC (2007), QJRMS (2009), ACP (2011)</a:t>
            </a:r>
          </a:p>
        </p:txBody>
      </p:sp>
      <p:sp>
        <p:nvSpPr>
          <p:cNvPr id="16390" name="Text Box 16"/>
          <p:cNvSpPr txBox="1">
            <a:spLocks noChangeArrowheads="1"/>
          </p:cNvSpPr>
          <p:nvPr/>
        </p:nvSpPr>
        <p:spPr bwMode="auto">
          <a:xfrm>
            <a:off x="4343400" y="4265613"/>
            <a:ext cx="4572000" cy="1677987"/>
          </a:xfrm>
          <a:prstGeom prst="rect">
            <a:avLst/>
          </a:prstGeom>
          <a:noFill/>
          <a:ln w="9525">
            <a:noFill/>
            <a:miter lim="800000"/>
            <a:headEnd/>
            <a:tailEnd/>
          </a:ln>
        </p:spPr>
        <p:txBody>
          <a:bodyPr>
            <a:spAutoFit/>
          </a:bodyPr>
          <a:lstStyle/>
          <a:p>
            <a:pPr eaLnBrk="0" hangingPunct="0">
              <a:spcAft>
                <a:spcPts val="600"/>
              </a:spcAft>
            </a:pPr>
            <a:r>
              <a:rPr lang="en-US" sz="1400" b="1" u="sng">
                <a:latin typeface="Cambria" pitchFamily="18" charset="0"/>
              </a:rPr>
              <a:t>Key Accomplishment</a:t>
            </a:r>
          </a:p>
          <a:p>
            <a:pPr eaLnBrk="0" hangingPunct="0"/>
            <a:r>
              <a:rPr lang="en-US" sz="1400" b="1">
                <a:latin typeface="Cambria" pitchFamily="18" charset="0"/>
              </a:rPr>
              <a:t>Idealized models of realistic ice crystals were developed and their scattering properties calculated. This will improve the representation of cirrus radiative properties in climate models and in algorithms that retrieve ice cloud properties from ground- and satellite-based remote sensors.</a:t>
            </a:r>
          </a:p>
        </p:txBody>
      </p:sp>
      <p:sp>
        <p:nvSpPr>
          <p:cNvPr id="16391" name="Rectangle 22"/>
          <p:cNvSpPr>
            <a:spLocks noGrp="1" noChangeArrowheads="1"/>
          </p:cNvSpPr>
          <p:nvPr>
            <p:ph type="title"/>
          </p:nvPr>
        </p:nvSpPr>
        <p:spPr>
          <a:xfrm>
            <a:off x="3048000" y="152400"/>
            <a:ext cx="4191000" cy="685800"/>
          </a:xfrm>
          <a:noFill/>
        </p:spPr>
        <p:txBody>
          <a:bodyPr/>
          <a:lstStyle/>
          <a:p>
            <a:pPr eaLnBrk="1" hangingPunct="1"/>
            <a:r>
              <a:rPr lang="en-US" sz="1800" b="1" dirty="0" smtClean="0">
                <a:latin typeface="Cambria" pitchFamily="18" charset="0"/>
              </a:rPr>
              <a:t>Determining how realistically shaped ice crystals scatter radiation</a:t>
            </a:r>
          </a:p>
        </p:txBody>
      </p:sp>
      <p:sp>
        <p:nvSpPr>
          <p:cNvPr id="16392" name="Line 28"/>
          <p:cNvSpPr>
            <a:spLocks noChangeShapeType="1"/>
          </p:cNvSpPr>
          <p:nvPr/>
        </p:nvSpPr>
        <p:spPr bwMode="auto">
          <a:xfrm>
            <a:off x="276225" y="1000125"/>
            <a:ext cx="8610600" cy="0"/>
          </a:xfrm>
          <a:prstGeom prst="line">
            <a:avLst/>
          </a:prstGeom>
          <a:noFill/>
          <a:ln w="28575">
            <a:solidFill>
              <a:schemeClr val="accent2"/>
            </a:solidFill>
            <a:round/>
            <a:headEnd/>
            <a:tailEnd/>
          </a:ln>
        </p:spPr>
        <p:txBody>
          <a:bodyPr wrap="none" anchor="ctr"/>
          <a:lstStyle/>
          <a:p>
            <a:endParaRPr lang="en-US"/>
          </a:p>
        </p:txBody>
      </p:sp>
      <p:sp>
        <p:nvSpPr>
          <p:cNvPr id="16393" name="Text Box 30"/>
          <p:cNvSpPr txBox="1">
            <a:spLocks noChangeArrowheads="1"/>
          </p:cNvSpPr>
          <p:nvPr/>
        </p:nvSpPr>
        <p:spPr bwMode="auto">
          <a:xfrm>
            <a:off x="101600" y="2209800"/>
            <a:ext cx="3743325" cy="1955800"/>
          </a:xfrm>
          <a:prstGeom prst="rect">
            <a:avLst/>
          </a:prstGeom>
          <a:noFill/>
          <a:ln w="9525">
            <a:noFill/>
            <a:miter lim="800000"/>
            <a:headEnd/>
            <a:tailEnd/>
          </a:ln>
        </p:spPr>
        <p:txBody>
          <a:bodyPr>
            <a:spAutoFit/>
          </a:bodyPr>
          <a:lstStyle/>
          <a:p>
            <a:pPr eaLnBrk="0" hangingPunct="0"/>
            <a:r>
              <a:rPr lang="en-US" sz="1400" b="1" u="sng">
                <a:latin typeface="Cambria" pitchFamily="18" charset="0"/>
              </a:rPr>
              <a:t>Approach</a:t>
            </a:r>
          </a:p>
          <a:p>
            <a:pPr eaLnBrk="0" hangingPunct="0"/>
            <a:endParaRPr lang="en-US" sz="1200" b="1" u="sng">
              <a:latin typeface="Cambria" pitchFamily="18" charset="0"/>
            </a:endParaRPr>
          </a:p>
          <a:p>
            <a:pPr eaLnBrk="0" hangingPunct="0">
              <a:lnSpc>
                <a:spcPct val="75000"/>
              </a:lnSpc>
              <a:spcBef>
                <a:spcPct val="50000"/>
              </a:spcBef>
              <a:buFont typeface="Times" charset="0"/>
              <a:buChar char="•"/>
            </a:pPr>
            <a:r>
              <a:rPr lang="en-US" sz="1400">
                <a:latin typeface="Cambria" pitchFamily="18" charset="0"/>
              </a:rPr>
              <a:t> Use high resolution images of ice crystals acquired by state-of-the-art cloud probes installed on aircraft flying through ice clouds </a:t>
            </a:r>
          </a:p>
          <a:p>
            <a:pPr eaLnBrk="0" hangingPunct="0">
              <a:lnSpc>
                <a:spcPct val="75000"/>
              </a:lnSpc>
              <a:spcBef>
                <a:spcPct val="50000"/>
              </a:spcBef>
              <a:buFont typeface="Times" charset="0"/>
              <a:buChar char="•"/>
            </a:pPr>
            <a:r>
              <a:rPr lang="en-US" sz="1400">
                <a:latin typeface="Cambria" pitchFamily="18" charset="0"/>
              </a:rPr>
              <a:t>Develop idealized geometries of models resembling ice crystals</a:t>
            </a:r>
          </a:p>
          <a:p>
            <a:pPr eaLnBrk="0" hangingPunct="0">
              <a:lnSpc>
                <a:spcPct val="75000"/>
              </a:lnSpc>
              <a:spcBef>
                <a:spcPct val="50000"/>
              </a:spcBef>
              <a:buFont typeface="Times" charset="0"/>
              <a:buChar char="•"/>
            </a:pPr>
            <a:r>
              <a:rPr lang="en-US" sz="1400">
                <a:latin typeface="Cambria" pitchFamily="18" charset="0"/>
              </a:rPr>
              <a:t> Calculate scattering properties of models using geometric ray tracing codes</a:t>
            </a:r>
          </a:p>
        </p:txBody>
      </p:sp>
      <p:sp>
        <p:nvSpPr>
          <p:cNvPr id="14" name="Title 1"/>
          <p:cNvSpPr txBox="1">
            <a:spLocks/>
          </p:cNvSpPr>
          <p:nvPr/>
        </p:nvSpPr>
        <p:spPr bwMode="auto">
          <a:xfrm>
            <a:off x="76200" y="4267200"/>
            <a:ext cx="3886200" cy="381000"/>
          </a:xfrm>
          <a:prstGeom prst="rect">
            <a:avLst/>
          </a:prstGeom>
          <a:noFill/>
          <a:ln>
            <a:noFill/>
          </a:ln>
          <a:extLst>
            <a:ext uri="{909E8E84-426E-40dd-AFC4-6F175D3DCCD1}"/>
            <a:ext uri="{91240B29-F687-4f45-9708-019B960494DF}"/>
            <a:ext uri="{FAA26D3D-D897-4be2-8F04-BA451C77F1D7}"/>
          </a:extLst>
        </p:spPr>
        <p:txBody>
          <a:bodyPr anchor="ctr"/>
          <a:lstStyle/>
          <a:p>
            <a:pPr>
              <a:defRPr/>
            </a:pPr>
            <a:r>
              <a:rPr lang="en-US" sz="1400" b="1" u="sng">
                <a:effectLst>
                  <a:outerShdw blurRad="38100" dist="38100" dir="2700000" algn="tl">
                    <a:srgbClr val="DDDDDD"/>
                  </a:outerShdw>
                </a:effectLst>
                <a:latin typeface="Cambria" charset="0"/>
                <a:ea typeface="Arial" charset="0"/>
                <a:cs typeface="Arial" charset="0"/>
              </a:rPr>
              <a:t>Realistically shaped ice crystals studied</a:t>
            </a:r>
          </a:p>
        </p:txBody>
      </p:sp>
      <p:pic>
        <p:nvPicPr>
          <p:cNvPr id="16395" name="Picture 9" descr="asr-logo-final-small.png"/>
          <p:cNvPicPr>
            <a:picLocks noChangeAspect="1"/>
          </p:cNvPicPr>
          <p:nvPr/>
        </p:nvPicPr>
        <p:blipFill>
          <a:blip r:embed="rId3" cstate="print"/>
          <a:srcRect/>
          <a:stretch>
            <a:fillRect/>
          </a:stretch>
        </p:blipFill>
        <p:spPr bwMode="auto">
          <a:xfrm>
            <a:off x="0" y="0"/>
            <a:ext cx="2125663" cy="930275"/>
          </a:xfrm>
          <a:prstGeom prst="rect">
            <a:avLst/>
          </a:prstGeom>
          <a:noFill/>
          <a:ln w="9525">
            <a:noFill/>
            <a:miter lim="800000"/>
            <a:headEnd/>
            <a:tailEnd/>
          </a:ln>
        </p:spPr>
      </p:pic>
      <p:sp>
        <p:nvSpPr>
          <p:cNvPr id="18" name="Title 1"/>
          <p:cNvSpPr txBox="1">
            <a:spLocks/>
          </p:cNvSpPr>
          <p:nvPr/>
        </p:nvSpPr>
        <p:spPr bwMode="auto">
          <a:xfrm>
            <a:off x="304800" y="4495800"/>
            <a:ext cx="2971800" cy="381000"/>
          </a:xfrm>
          <a:prstGeom prst="rect">
            <a:avLst/>
          </a:prstGeom>
          <a:noFill/>
          <a:ln>
            <a:noFill/>
          </a:ln>
          <a:extLst>
            <a:ext uri="{909E8E84-426E-40dd-AFC4-6F175D3DCCD1}"/>
            <a:ext uri="{91240B29-F687-4f45-9708-019B960494DF}"/>
            <a:ext uri="{FAA26D3D-D897-4be2-8F04-BA451C77F1D7}"/>
          </a:extLst>
        </p:spPr>
        <p:txBody>
          <a:bodyPr anchor="ctr"/>
          <a:lstStyle/>
          <a:p>
            <a:pPr>
              <a:defRPr/>
            </a:pPr>
            <a:r>
              <a:rPr lang="en-US" sz="1400" dirty="0">
                <a:effectLst>
                  <a:outerShdw blurRad="38100" dist="38100" dir="2700000" algn="tl">
                    <a:srgbClr val="DDDDDD"/>
                  </a:outerShdw>
                </a:effectLst>
                <a:latin typeface="Cambria" charset="0"/>
                <a:ea typeface="Arial" charset="0"/>
                <a:cs typeface="Arial" charset="0"/>
              </a:rPr>
              <a:t>1. Aggregates of bullet rosettes</a:t>
            </a:r>
          </a:p>
        </p:txBody>
      </p:sp>
      <p:grpSp>
        <p:nvGrpSpPr>
          <p:cNvPr id="2" name="Group 188"/>
          <p:cNvGrpSpPr>
            <a:grpSpLocks noChangeAspect="1"/>
          </p:cNvGrpSpPr>
          <p:nvPr/>
        </p:nvGrpSpPr>
        <p:grpSpPr bwMode="auto">
          <a:xfrm>
            <a:off x="533400" y="4876800"/>
            <a:ext cx="2608263" cy="1646238"/>
            <a:chOff x="2122" y="1536"/>
            <a:chExt cx="2054" cy="1296"/>
          </a:xfrm>
        </p:grpSpPr>
        <p:pic>
          <p:nvPicPr>
            <p:cNvPr id="16411" name="Picture 189" descr="aggregate"/>
            <p:cNvPicPr>
              <a:picLocks noChangeAspect="1" noChangeArrowheads="1"/>
            </p:cNvPicPr>
            <p:nvPr/>
          </p:nvPicPr>
          <p:blipFill>
            <a:blip r:embed="rId4" cstate="print">
              <a:lum bright="-2000"/>
              <a:grayscl/>
            </a:blip>
            <a:srcRect r="70486"/>
            <a:stretch>
              <a:fillRect/>
            </a:stretch>
          </p:blipFill>
          <p:spPr bwMode="auto">
            <a:xfrm>
              <a:off x="3140" y="1536"/>
              <a:ext cx="1036" cy="1296"/>
            </a:xfrm>
            <a:prstGeom prst="rect">
              <a:avLst/>
            </a:prstGeom>
            <a:noFill/>
            <a:ln w="9525">
              <a:noFill/>
              <a:miter lim="800000"/>
              <a:headEnd/>
              <a:tailEnd/>
            </a:ln>
          </p:spPr>
        </p:pic>
        <p:pic>
          <p:nvPicPr>
            <p:cNvPr id="16412" name="Picture 190" descr="aggregates"/>
            <p:cNvPicPr>
              <a:picLocks noChangeAspect="1" noChangeArrowheads="1"/>
            </p:cNvPicPr>
            <p:nvPr/>
          </p:nvPicPr>
          <p:blipFill>
            <a:blip r:embed="rId5" cstate="print"/>
            <a:srcRect l="48952" r="316" b="-2"/>
            <a:stretch>
              <a:fillRect/>
            </a:stretch>
          </p:blipFill>
          <p:spPr bwMode="auto">
            <a:xfrm>
              <a:off x="2122" y="1581"/>
              <a:ext cx="1007" cy="1200"/>
            </a:xfrm>
            <a:prstGeom prst="rect">
              <a:avLst/>
            </a:prstGeom>
            <a:noFill/>
            <a:ln w="9525">
              <a:noFill/>
              <a:miter lim="800000"/>
              <a:headEnd/>
              <a:tailEnd/>
            </a:ln>
          </p:spPr>
        </p:pic>
      </p:grpSp>
      <p:grpSp>
        <p:nvGrpSpPr>
          <p:cNvPr id="3" name="Group 36"/>
          <p:cNvGrpSpPr>
            <a:grpSpLocks noChangeAspect="1"/>
          </p:cNvGrpSpPr>
          <p:nvPr/>
        </p:nvGrpSpPr>
        <p:grpSpPr bwMode="auto">
          <a:xfrm>
            <a:off x="4800600" y="1295400"/>
            <a:ext cx="2238375" cy="1300163"/>
            <a:chOff x="4419600" y="1676400"/>
            <a:chExt cx="3141847" cy="1825625"/>
          </a:xfrm>
        </p:grpSpPr>
        <p:pic>
          <p:nvPicPr>
            <p:cNvPr id="16409" name="Picture 28" descr="AI_0.61.eps"/>
            <p:cNvPicPr>
              <a:picLocks noChangeAspect="1"/>
            </p:cNvPicPr>
            <p:nvPr/>
          </p:nvPicPr>
          <p:blipFill>
            <a:blip r:embed="rId6" cstate="print"/>
            <a:srcRect l="35864" t="29311" r="34293" b="29311"/>
            <a:stretch>
              <a:fillRect/>
            </a:stretch>
          </p:blipFill>
          <p:spPr bwMode="auto">
            <a:xfrm>
              <a:off x="5867399" y="1684868"/>
              <a:ext cx="1694048" cy="1783148"/>
            </a:xfrm>
            <a:prstGeom prst="rect">
              <a:avLst/>
            </a:prstGeom>
            <a:noFill/>
            <a:ln w="9525">
              <a:noFill/>
              <a:miter lim="800000"/>
              <a:headEnd/>
              <a:tailEnd/>
            </a:ln>
          </p:spPr>
        </p:pic>
        <p:pic>
          <p:nvPicPr>
            <p:cNvPr id="16410" name="Picture 3" descr="APs_image"/>
            <p:cNvPicPr>
              <a:picLocks noChangeAspect="1" noChangeArrowheads="1"/>
            </p:cNvPicPr>
            <p:nvPr/>
          </p:nvPicPr>
          <p:blipFill>
            <a:blip r:embed="rId7" cstate="print"/>
            <a:srcRect l="67654" t="58278" r="21001" b="28441"/>
            <a:stretch>
              <a:fillRect/>
            </a:stretch>
          </p:blipFill>
          <p:spPr bwMode="auto">
            <a:xfrm>
              <a:off x="4419600" y="1676400"/>
              <a:ext cx="1503362" cy="1825625"/>
            </a:xfrm>
            <a:prstGeom prst="rect">
              <a:avLst/>
            </a:prstGeom>
            <a:noFill/>
            <a:ln w="9525">
              <a:noFill/>
              <a:miter lim="800000"/>
              <a:headEnd/>
              <a:tailEnd/>
            </a:ln>
          </p:spPr>
        </p:pic>
      </p:grpSp>
      <p:grpSp>
        <p:nvGrpSpPr>
          <p:cNvPr id="4" name="Group 44"/>
          <p:cNvGrpSpPr>
            <a:grpSpLocks/>
          </p:cNvGrpSpPr>
          <p:nvPr/>
        </p:nvGrpSpPr>
        <p:grpSpPr bwMode="auto">
          <a:xfrm>
            <a:off x="4572000" y="2971800"/>
            <a:ext cx="2819400" cy="1219200"/>
            <a:chOff x="4495800" y="3124200"/>
            <a:chExt cx="2819400" cy="1219200"/>
          </a:xfrm>
        </p:grpSpPr>
        <p:grpSp>
          <p:nvGrpSpPr>
            <p:cNvPr id="5" name="Group 33"/>
            <p:cNvGrpSpPr>
              <a:grpSpLocks/>
            </p:cNvGrpSpPr>
            <p:nvPr/>
          </p:nvGrpSpPr>
          <p:grpSpPr bwMode="auto">
            <a:xfrm>
              <a:off x="6096000" y="3124200"/>
              <a:ext cx="1219200" cy="1219200"/>
              <a:chOff x="7467600" y="1828800"/>
              <a:chExt cx="1219200" cy="1219200"/>
            </a:xfrm>
          </p:grpSpPr>
          <p:pic>
            <p:nvPicPr>
              <p:cNvPr id="16407" name="Picture 14"/>
              <p:cNvPicPr>
                <a:picLocks noChangeAspect="1"/>
              </p:cNvPicPr>
              <p:nvPr/>
            </p:nvPicPr>
            <p:blipFill>
              <a:blip r:embed="rId8" cstate="print"/>
              <a:srcRect/>
              <a:stretch>
                <a:fillRect/>
              </a:stretch>
            </p:blipFill>
            <p:spPr bwMode="auto">
              <a:xfrm>
                <a:off x="7467600" y="1843898"/>
                <a:ext cx="1219200" cy="1204102"/>
              </a:xfrm>
              <a:prstGeom prst="rect">
                <a:avLst/>
              </a:prstGeom>
              <a:noFill/>
              <a:ln w="9525">
                <a:noFill/>
                <a:miter lim="800000"/>
                <a:headEnd/>
                <a:tailEnd/>
              </a:ln>
            </p:spPr>
          </p:pic>
          <p:sp>
            <p:nvSpPr>
              <p:cNvPr id="33" name="Rectangle 32"/>
              <p:cNvSpPr/>
              <p:nvPr/>
            </p:nvSpPr>
            <p:spPr>
              <a:xfrm>
                <a:off x="7467600" y="1828800"/>
                <a:ext cx="1524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16406" name="Picture 10"/>
            <p:cNvPicPr>
              <a:picLocks noChangeAspect="1" noChangeArrowheads="1"/>
            </p:cNvPicPr>
            <p:nvPr/>
          </p:nvPicPr>
          <p:blipFill>
            <a:blip r:embed="rId9" cstate="print">
              <a:lum bright="16000"/>
            </a:blip>
            <a:srcRect/>
            <a:stretch>
              <a:fillRect/>
            </a:stretch>
          </p:blipFill>
          <p:spPr bwMode="auto">
            <a:xfrm>
              <a:off x="4495800" y="3124200"/>
              <a:ext cx="1525275" cy="1219200"/>
            </a:xfrm>
            <a:prstGeom prst="rect">
              <a:avLst/>
            </a:prstGeom>
            <a:noFill/>
            <a:ln w="9525">
              <a:noFill/>
              <a:miter lim="800000"/>
              <a:headEnd/>
              <a:tailEnd/>
            </a:ln>
          </p:spPr>
        </p:pic>
      </p:grpSp>
      <p:sp>
        <p:nvSpPr>
          <p:cNvPr id="40" name="Title 1"/>
          <p:cNvSpPr txBox="1">
            <a:spLocks/>
          </p:cNvSpPr>
          <p:nvPr/>
        </p:nvSpPr>
        <p:spPr bwMode="auto">
          <a:xfrm>
            <a:off x="4419600" y="922338"/>
            <a:ext cx="2971800" cy="381000"/>
          </a:xfrm>
          <a:prstGeom prst="rect">
            <a:avLst/>
          </a:prstGeom>
          <a:noFill/>
          <a:ln>
            <a:noFill/>
          </a:ln>
          <a:extLst>
            <a:ext uri="{909E8E84-426E-40dd-AFC4-6F175D3DCCD1}"/>
            <a:ext uri="{91240B29-F687-4f45-9708-019B960494DF}"/>
            <a:ext uri="{FAA26D3D-D897-4be2-8F04-BA451C77F1D7}"/>
          </a:extLst>
        </p:spPr>
        <p:txBody>
          <a:bodyPr anchor="ctr"/>
          <a:lstStyle/>
          <a:p>
            <a:pPr>
              <a:defRPr/>
            </a:pPr>
            <a:r>
              <a:rPr lang="en-US" sz="1400">
                <a:effectLst>
                  <a:outerShdw blurRad="38100" dist="38100" dir="2700000" algn="tl">
                    <a:srgbClr val="DDDDDD"/>
                  </a:outerShdw>
                </a:effectLst>
                <a:latin typeface="Cambria" charset="0"/>
                <a:ea typeface="Arial" charset="0"/>
                <a:cs typeface="Arial" charset="0"/>
              </a:rPr>
              <a:t>2. Aggregates of plates</a:t>
            </a:r>
          </a:p>
        </p:txBody>
      </p:sp>
      <p:sp>
        <p:nvSpPr>
          <p:cNvPr id="41" name="Title 1"/>
          <p:cNvSpPr txBox="1">
            <a:spLocks/>
          </p:cNvSpPr>
          <p:nvPr/>
        </p:nvSpPr>
        <p:spPr bwMode="auto">
          <a:xfrm>
            <a:off x="4419600" y="2590800"/>
            <a:ext cx="3505200" cy="381000"/>
          </a:xfrm>
          <a:prstGeom prst="rect">
            <a:avLst/>
          </a:prstGeom>
          <a:noFill/>
          <a:ln>
            <a:noFill/>
          </a:ln>
          <a:extLst>
            <a:ext uri="{909E8E84-426E-40dd-AFC4-6F175D3DCCD1}"/>
            <a:ext uri="{91240B29-F687-4f45-9708-019B960494DF}"/>
            <a:ext uri="{FAA26D3D-D897-4be2-8F04-BA451C77F1D7}"/>
          </a:extLst>
        </p:spPr>
        <p:txBody>
          <a:bodyPr anchor="ctr"/>
          <a:lstStyle/>
          <a:p>
            <a:pPr>
              <a:defRPr/>
            </a:pPr>
            <a:r>
              <a:rPr lang="en-US" sz="1400" dirty="0">
                <a:effectLst>
                  <a:outerShdw blurRad="38100" dist="38100" dir="2700000" algn="tl">
                    <a:srgbClr val="DDDDDD"/>
                  </a:outerShdw>
                </a:effectLst>
                <a:latin typeface="Cambria" charset="0"/>
                <a:ea typeface="Arial" charset="0"/>
                <a:cs typeface="Arial" charset="0"/>
              </a:rPr>
              <a:t>3. Budding Bucky ball for small ice crystals</a:t>
            </a:r>
          </a:p>
        </p:txBody>
      </p:sp>
      <p:sp>
        <p:nvSpPr>
          <p:cNvPr id="42" name="Title 1"/>
          <p:cNvSpPr txBox="1">
            <a:spLocks/>
          </p:cNvSpPr>
          <p:nvPr/>
        </p:nvSpPr>
        <p:spPr bwMode="auto">
          <a:xfrm>
            <a:off x="3200400" y="5257800"/>
            <a:ext cx="1066800" cy="1143000"/>
          </a:xfrm>
          <a:prstGeom prst="rect">
            <a:avLst/>
          </a:prstGeom>
          <a:noFill/>
          <a:ln>
            <a:noFill/>
          </a:ln>
          <a:extLst>
            <a:ext uri="{909E8E84-426E-40dd-AFC4-6F175D3DCCD1}"/>
            <a:ext uri="{91240B29-F687-4f45-9708-019B960494DF}"/>
            <a:ext uri="{FAA26D3D-D897-4be2-8F04-BA451C77F1D7}"/>
          </a:extLst>
        </p:spPr>
        <p:txBody>
          <a:bodyPr anchor="ctr"/>
          <a:lstStyle/>
          <a:p>
            <a:pPr>
              <a:defRPr/>
            </a:pPr>
            <a:r>
              <a:rPr lang="en-US" sz="1400" dirty="0">
                <a:effectLst>
                  <a:outerShdw blurRad="38100" dist="38100" dir="2700000" algn="tl">
                    <a:srgbClr val="DDDDDD"/>
                  </a:outerShdw>
                </a:effectLst>
                <a:latin typeface="Cambria" charset="0"/>
                <a:ea typeface="Arial" charset="0"/>
                <a:cs typeface="Arial" charset="0"/>
              </a:rPr>
              <a:t>Left: </a:t>
            </a:r>
          </a:p>
          <a:p>
            <a:pPr>
              <a:defRPr/>
            </a:pPr>
            <a:r>
              <a:rPr lang="en-US" sz="1400" dirty="0">
                <a:effectLst>
                  <a:outerShdw blurRad="38100" dist="38100" dir="2700000" algn="tl">
                    <a:srgbClr val="DDDDDD"/>
                  </a:outerShdw>
                </a:effectLst>
                <a:latin typeface="Cambria" charset="0"/>
                <a:ea typeface="Arial" charset="0"/>
                <a:cs typeface="Arial" charset="0"/>
              </a:rPr>
              <a:t>Real image</a:t>
            </a:r>
          </a:p>
          <a:p>
            <a:pPr>
              <a:defRPr/>
            </a:pPr>
            <a:r>
              <a:rPr lang="en-US" sz="1400" dirty="0">
                <a:effectLst>
                  <a:outerShdw blurRad="38100" dist="38100" dir="2700000" algn="tl">
                    <a:srgbClr val="DDDDDD"/>
                  </a:outerShdw>
                </a:effectLst>
                <a:latin typeface="Cambria" charset="0"/>
                <a:ea typeface="Arial" charset="0"/>
                <a:cs typeface="Arial" charset="0"/>
              </a:rPr>
              <a:t>Right:</a:t>
            </a:r>
          </a:p>
          <a:p>
            <a:pPr>
              <a:defRPr/>
            </a:pPr>
            <a:r>
              <a:rPr lang="en-US" sz="1400" dirty="0">
                <a:effectLst>
                  <a:outerShdw blurRad="38100" dist="38100" dir="2700000" algn="tl">
                    <a:srgbClr val="DDDDDD"/>
                  </a:outerShdw>
                </a:effectLst>
                <a:latin typeface="Cambria" charset="0"/>
                <a:ea typeface="Arial" charset="0"/>
                <a:cs typeface="Arial" charset="0"/>
              </a:rPr>
              <a:t>Idealized</a:t>
            </a:r>
          </a:p>
          <a:p>
            <a:pPr>
              <a:defRPr/>
            </a:pPr>
            <a:r>
              <a:rPr lang="en-US" sz="1400" dirty="0">
                <a:effectLst>
                  <a:outerShdw blurRad="38100" dist="38100" dir="2700000" algn="tl">
                    <a:srgbClr val="DDDDDD"/>
                  </a:outerShdw>
                </a:effectLst>
                <a:latin typeface="Cambria" charset="0"/>
                <a:ea typeface="Arial" charset="0"/>
                <a:cs typeface="Arial" charset="0"/>
              </a:rPr>
              <a:t>model</a:t>
            </a:r>
          </a:p>
        </p:txBody>
      </p:sp>
      <p:sp>
        <p:nvSpPr>
          <p:cNvPr id="43" name="Title 1"/>
          <p:cNvSpPr txBox="1">
            <a:spLocks/>
          </p:cNvSpPr>
          <p:nvPr/>
        </p:nvSpPr>
        <p:spPr bwMode="auto">
          <a:xfrm>
            <a:off x="7315200" y="1447800"/>
            <a:ext cx="1066800" cy="1143000"/>
          </a:xfrm>
          <a:prstGeom prst="rect">
            <a:avLst/>
          </a:prstGeom>
          <a:noFill/>
          <a:ln>
            <a:noFill/>
          </a:ln>
          <a:extLst>
            <a:ext uri="{909E8E84-426E-40dd-AFC4-6F175D3DCCD1}"/>
            <a:ext uri="{91240B29-F687-4f45-9708-019B960494DF}"/>
            <a:ext uri="{FAA26D3D-D897-4be2-8F04-BA451C77F1D7}"/>
          </a:extLst>
        </p:spPr>
        <p:txBody>
          <a:bodyPr anchor="ctr"/>
          <a:lstStyle/>
          <a:p>
            <a:pPr>
              <a:defRPr/>
            </a:pPr>
            <a:r>
              <a:rPr lang="en-US" sz="1400" dirty="0">
                <a:effectLst>
                  <a:outerShdw blurRad="38100" dist="38100" dir="2700000" algn="tl">
                    <a:srgbClr val="DDDDDD"/>
                  </a:outerShdw>
                </a:effectLst>
                <a:latin typeface="Cambria" charset="0"/>
                <a:ea typeface="Arial" charset="0"/>
                <a:cs typeface="Arial" charset="0"/>
              </a:rPr>
              <a:t>Left: </a:t>
            </a:r>
          </a:p>
          <a:p>
            <a:pPr>
              <a:defRPr/>
            </a:pPr>
            <a:r>
              <a:rPr lang="en-US" sz="1400" dirty="0">
                <a:effectLst>
                  <a:outerShdw blurRad="38100" dist="38100" dir="2700000" algn="tl">
                    <a:srgbClr val="DDDDDD"/>
                  </a:outerShdw>
                </a:effectLst>
                <a:latin typeface="Cambria" charset="0"/>
                <a:ea typeface="Arial" charset="0"/>
                <a:cs typeface="Arial" charset="0"/>
              </a:rPr>
              <a:t>Real image</a:t>
            </a:r>
          </a:p>
          <a:p>
            <a:pPr>
              <a:defRPr/>
            </a:pPr>
            <a:r>
              <a:rPr lang="en-US" sz="1400" dirty="0">
                <a:effectLst>
                  <a:outerShdw blurRad="38100" dist="38100" dir="2700000" algn="tl">
                    <a:srgbClr val="DDDDDD"/>
                  </a:outerShdw>
                </a:effectLst>
                <a:latin typeface="Cambria" charset="0"/>
                <a:ea typeface="Arial" charset="0"/>
                <a:cs typeface="Arial" charset="0"/>
              </a:rPr>
              <a:t>Right:</a:t>
            </a:r>
          </a:p>
          <a:p>
            <a:pPr>
              <a:defRPr/>
            </a:pPr>
            <a:r>
              <a:rPr lang="en-US" sz="1400" dirty="0">
                <a:effectLst>
                  <a:outerShdw blurRad="38100" dist="38100" dir="2700000" algn="tl">
                    <a:srgbClr val="DDDDDD"/>
                  </a:outerShdw>
                </a:effectLst>
                <a:latin typeface="Cambria" charset="0"/>
                <a:ea typeface="Arial" charset="0"/>
                <a:cs typeface="Arial" charset="0"/>
              </a:rPr>
              <a:t>Idealized</a:t>
            </a:r>
          </a:p>
          <a:p>
            <a:pPr>
              <a:defRPr/>
            </a:pPr>
            <a:r>
              <a:rPr lang="en-US" sz="1400" dirty="0">
                <a:effectLst>
                  <a:outerShdw blurRad="38100" dist="38100" dir="2700000" algn="tl">
                    <a:srgbClr val="DDDDDD"/>
                  </a:outerShdw>
                </a:effectLst>
                <a:latin typeface="Cambria" charset="0"/>
                <a:ea typeface="Arial" charset="0"/>
                <a:cs typeface="Arial" charset="0"/>
              </a:rPr>
              <a:t>model</a:t>
            </a:r>
          </a:p>
        </p:txBody>
      </p:sp>
      <p:sp>
        <p:nvSpPr>
          <p:cNvPr id="44" name="Title 1"/>
          <p:cNvSpPr txBox="1">
            <a:spLocks/>
          </p:cNvSpPr>
          <p:nvPr/>
        </p:nvSpPr>
        <p:spPr bwMode="auto">
          <a:xfrm>
            <a:off x="7391400" y="3048000"/>
            <a:ext cx="1066800" cy="1143000"/>
          </a:xfrm>
          <a:prstGeom prst="rect">
            <a:avLst/>
          </a:prstGeom>
          <a:noFill/>
          <a:ln>
            <a:noFill/>
          </a:ln>
          <a:extLst>
            <a:ext uri="{909E8E84-426E-40dd-AFC4-6F175D3DCCD1}"/>
            <a:ext uri="{91240B29-F687-4f45-9708-019B960494DF}"/>
            <a:ext uri="{FAA26D3D-D897-4be2-8F04-BA451C77F1D7}"/>
          </a:extLst>
        </p:spPr>
        <p:txBody>
          <a:bodyPr anchor="ctr"/>
          <a:lstStyle/>
          <a:p>
            <a:pPr>
              <a:defRPr/>
            </a:pPr>
            <a:r>
              <a:rPr lang="en-US" sz="1400" dirty="0">
                <a:effectLst>
                  <a:outerShdw blurRad="38100" dist="38100" dir="2700000" algn="tl">
                    <a:srgbClr val="DDDDDD"/>
                  </a:outerShdw>
                </a:effectLst>
                <a:latin typeface="Cambria" charset="0"/>
                <a:ea typeface="Arial" charset="0"/>
                <a:cs typeface="Arial" charset="0"/>
              </a:rPr>
              <a:t>Left: </a:t>
            </a:r>
          </a:p>
          <a:p>
            <a:pPr>
              <a:defRPr/>
            </a:pPr>
            <a:r>
              <a:rPr lang="en-US" sz="1400" dirty="0">
                <a:effectLst>
                  <a:outerShdw blurRad="38100" dist="38100" dir="2700000" algn="tl">
                    <a:srgbClr val="DDDDDD"/>
                  </a:outerShdw>
                </a:effectLst>
                <a:latin typeface="Cambria" charset="0"/>
                <a:ea typeface="Arial" charset="0"/>
                <a:cs typeface="Arial" charset="0"/>
              </a:rPr>
              <a:t>Real image</a:t>
            </a:r>
          </a:p>
          <a:p>
            <a:pPr>
              <a:defRPr/>
            </a:pPr>
            <a:r>
              <a:rPr lang="en-US" sz="1400" dirty="0">
                <a:effectLst>
                  <a:outerShdw blurRad="38100" dist="38100" dir="2700000" algn="tl">
                    <a:srgbClr val="DDDDDD"/>
                  </a:outerShdw>
                </a:effectLst>
                <a:latin typeface="Cambria" charset="0"/>
                <a:ea typeface="Arial" charset="0"/>
                <a:cs typeface="Arial" charset="0"/>
              </a:rPr>
              <a:t>Right:</a:t>
            </a:r>
          </a:p>
          <a:p>
            <a:pPr>
              <a:defRPr/>
            </a:pPr>
            <a:r>
              <a:rPr lang="en-US" sz="1400" dirty="0">
                <a:effectLst>
                  <a:outerShdw blurRad="38100" dist="38100" dir="2700000" algn="tl">
                    <a:srgbClr val="DDDDDD"/>
                  </a:outerShdw>
                </a:effectLst>
                <a:latin typeface="Cambria" charset="0"/>
                <a:ea typeface="Arial" charset="0"/>
                <a:cs typeface="Arial" charset="0"/>
              </a:rPr>
              <a:t>Idealized</a:t>
            </a:r>
          </a:p>
          <a:p>
            <a:pPr>
              <a:defRPr/>
            </a:pPr>
            <a:r>
              <a:rPr lang="en-US" sz="1400" dirty="0">
                <a:effectLst>
                  <a:outerShdw blurRad="38100" dist="38100" dir="2700000" algn="tl">
                    <a:srgbClr val="DDDDDD"/>
                  </a:outerShdw>
                </a:effectLst>
                <a:latin typeface="Cambria" charset="0"/>
                <a:ea typeface="Arial" charset="0"/>
                <a:cs typeface="Arial" charset="0"/>
              </a:rPr>
              <a:t>model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xfrm>
            <a:off x="457200" y="304800"/>
            <a:ext cx="8229600" cy="1143000"/>
          </a:xfrm>
          <a:ln>
            <a:miter lim="800000"/>
            <a:headEnd/>
            <a:tailEnd/>
          </a:ln>
        </p:spPr>
        <p:txBody>
          <a:bodyPr vert="horz" wrap="square" lIns="91440" tIns="45720" rIns="91440" bIns="45720" numCol="1" anchor="t" anchorCtr="0" compatLnSpc="1">
            <a:prstTxWarp prst="textNoShape">
              <a:avLst/>
            </a:prstTxWarp>
          </a:bodyPr>
          <a:lstStyle/>
          <a:p>
            <a:pPr>
              <a:defRPr/>
            </a:pPr>
            <a:r>
              <a:rPr lang="en-US" sz="4000" b="1" i="1" dirty="0" smtClean="0">
                <a:solidFill>
                  <a:srgbClr val="002060"/>
                </a:solidFill>
                <a:effectLst>
                  <a:outerShdw blurRad="38100" dist="38100" dir="2700000" algn="tl">
                    <a:srgbClr val="000000">
                      <a:alpha val="43137"/>
                    </a:srgbClr>
                  </a:outerShdw>
                </a:effectLst>
              </a:rPr>
              <a:t>During the past year</a:t>
            </a:r>
          </a:p>
        </p:txBody>
      </p:sp>
      <p:sp>
        <p:nvSpPr>
          <p:cNvPr id="3075" name="Content Placeholder 2"/>
          <p:cNvSpPr>
            <a:spLocks noGrp="1"/>
          </p:cNvSpPr>
          <p:nvPr>
            <p:ph idx="1"/>
          </p:nvPr>
        </p:nvSpPr>
        <p:spPr bwMode="auto">
          <a:xfrm>
            <a:off x="609600" y="1600200"/>
            <a:ext cx="8305800" cy="4525963"/>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r>
              <a:rPr lang="en-US" dirty="0" smtClean="0">
                <a:solidFill>
                  <a:srgbClr val="C00000"/>
                </a:solidFill>
              </a:rPr>
              <a:t>Sense of the nation’s need for climate science</a:t>
            </a:r>
          </a:p>
          <a:p>
            <a:r>
              <a:rPr lang="en-US" dirty="0" smtClean="0">
                <a:solidFill>
                  <a:srgbClr val="C00000"/>
                </a:solidFill>
              </a:rPr>
              <a:t>Listen to labs, universities, and others</a:t>
            </a:r>
          </a:p>
          <a:p>
            <a:r>
              <a:rPr lang="en-US" dirty="0" smtClean="0">
                <a:solidFill>
                  <a:srgbClr val="C00000"/>
                </a:solidFill>
              </a:rPr>
              <a:t>Establish an integrating core Division goal</a:t>
            </a:r>
          </a:p>
          <a:p>
            <a:r>
              <a:rPr lang="en-US" dirty="0" smtClean="0">
                <a:solidFill>
                  <a:srgbClr val="C00000"/>
                </a:solidFill>
              </a:rPr>
              <a:t>Establish linkages to DOE applied offices</a:t>
            </a:r>
          </a:p>
          <a:p>
            <a:r>
              <a:rPr lang="en-US" dirty="0" smtClean="0">
                <a:solidFill>
                  <a:srgbClr val="C00000"/>
                </a:solidFill>
              </a:rPr>
              <a:t>Presence and serious player in USGCRP</a:t>
            </a:r>
          </a:p>
          <a:p>
            <a:r>
              <a:rPr lang="en-US" dirty="0" smtClean="0">
                <a:solidFill>
                  <a:srgbClr val="C00000"/>
                </a:solidFill>
              </a:rPr>
              <a:t>Visibility at scientific conferences:  town halls..</a:t>
            </a:r>
          </a:p>
          <a:p>
            <a:r>
              <a:rPr lang="en-US" dirty="0" smtClean="0">
                <a:solidFill>
                  <a:srgbClr val="C00000"/>
                </a:solidFill>
              </a:rPr>
              <a:t>Build “science value” as part of outputs</a:t>
            </a:r>
          </a:p>
          <a:p>
            <a:r>
              <a:rPr lang="en-US" dirty="0" smtClean="0">
                <a:solidFill>
                  <a:srgbClr val="C00000"/>
                </a:solidFill>
              </a:rPr>
              <a:t>Explore efficient management paradigms</a:t>
            </a:r>
          </a:p>
          <a:p>
            <a:endParaRPr lang="en-US" dirty="0"/>
          </a:p>
        </p:txBody>
      </p:sp>
      <p:grpSp>
        <p:nvGrpSpPr>
          <p:cNvPr id="2" name="Group 25"/>
          <p:cNvGrpSpPr>
            <a:grpSpLocks/>
          </p:cNvGrpSpPr>
          <p:nvPr/>
        </p:nvGrpSpPr>
        <p:grpSpPr bwMode="auto">
          <a:xfrm>
            <a:off x="0" y="6553200"/>
            <a:ext cx="9145588" cy="233363"/>
            <a:chOff x="0" y="6629401"/>
            <a:chExt cx="9145588" cy="233362"/>
          </a:xfrm>
        </p:grpSpPr>
        <p:sp>
          <p:nvSpPr>
            <p:cNvPr id="3077" name="Rectangle 26"/>
            <p:cNvSpPr>
              <a:spLocks noChangeArrowheads="1"/>
            </p:cNvSpPr>
            <p:nvPr/>
          </p:nvSpPr>
          <p:spPr bwMode="auto">
            <a:xfrm>
              <a:off x="2360613" y="6634163"/>
              <a:ext cx="6784975" cy="228600"/>
            </a:xfrm>
            <a:prstGeom prst="rect">
              <a:avLst/>
            </a:prstGeom>
            <a:solidFill>
              <a:srgbClr val="92D050"/>
            </a:solidFill>
            <a:ln w="9525" algn="ctr">
              <a:noFill/>
              <a:round/>
              <a:headEnd/>
              <a:tailEnd/>
            </a:ln>
          </p:spPr>
          <p:txBody>
            <a:bodyPr/>
            <a:lstStyle/>
            <a:p>
              <a:pPr eaLnBrk="0" hangingPunct="0"/>
              <a:endParaRPr lang="en-US"/>
            </a:p>
          </p:txBody>
        </p:sp>
        <p:sp>
          <p:nvSpPr>
            <p:cNvPr id="3078" name="Rectangle 27"/>
            <p:cNvSpPr>
              <a:spLocks noChangeArrowheads="1"/>
            </p:cNvSpPr>
            <p:nvPr/>
          </p:nvSpPr>
          <p:spPr bwMode="auto">
            <a:xfrm>
              <a:off x="0" y="6634163"/>
              <a:ext cx="2333625" cy="228600"/>
            </a:xfrm>
            <a:prstGeom prst="rect">
              <a:avLst/>
            </a:prstGeom>
            <a:solidFill>
              <a:srgbClr val="92D050"/>
            </a:solidFill>
            <a:ln w="9525" algn="ctr">
              <a:noFill/>
              <a:round/>
              <a:headEnd/>
              <a:tailEnd/>
            </a:ln>
          </p:spPr>
          <p:txBody>
            <a:bodyPr/>
            <a:lstStyle/>
            <a:p>
              <a:pPr eaLnBrk="0" hangingPunct="0"/>
              <a:endParaRPr lang="en-US"/>
            </a:p>
          </p:txBody>
        </p:sp>
        <p:sp>
          <p:nvSpPr>
            <p:cNvPr id="3079" name="Rectangle 235"/>
            <p:cNvSpPr>
              <a:spLocks noChangeArrowheads="1"/>
            </p:cNvSpPr>
            <p:nvPr/>
          </p:nvSpPr>
          <p:spPr bwMode="auto">
            <a:xfrm>
              <a:off x="2433638" y="6635750"/>
              <a:ext cx="6553200" cy="222250"/>
            </a:xfrm>
            <a:prstGeom prst="rect">
              <a:avLst/>
            </a:prstGeom>
            <a:solidFill>
              <a:srgbClr val="92D050"/>
            </a:solidFill>
            <a:ln w="9525" algn="ctr">
              <a:noFill/>
              <a:miter lim="800000"/>
              <a:headEnd/>
              <a:tailEnd/>
            </a:ln>
          </p:spPr>
          <p:txBody>
            <a:bodyPr/>
            <a:lstStyle/>
            <a:p>
              <a:pPr marL="171450" indent="-171450" algn="r" eaLnBrk="0" hangingPunct="0">
                <a:lnSpc>
                  <a:spcPct val="90000"/>
                </a:lnSpc>
              </a:pPr>
              <a:r>
                <a:rPr lang="en-US" sz="1200">
                  <a:solidFill>
                    <a:schemeClr val="bg1"/>
                  </a:solidFill>
                  <a:ea typeface="Rod"/>
                  <a:cs typeface="Rod"/>
                </a:rPr>
                <a:t>Department of Energy  •  Office of Science  •  Biological and Environmental Research</a:t>
              </a:r>
            </a:p>
          </p:txBody>
        </p:sp>
        <p:sp>
          <p:nvSpPr>
            <p:cNvPr id="3080" name="Rectangle 235"/>
            <p:cNvSpPr>
              <a:spLocks noChangeArrowheads="1"/>
            </p:cNvSpPr>
            <p:nvPr/>
          </p:nvSpPr>
          <p:spPr bwMode="auto">
            <a:xfrm>
              <a:off x="117474" y="6629401"/>
              <a:ext cx="2016125" cy="228600"/>
            </a:xfrm>
            <a:prstGeom prst="rect">
              <a:avLst/>
            </a:prstGeom>
            <a:noFill/>
            <a:ln w="9525" algn="ctr">
              <a:noFill/>
              <a:miter lim="800000"/>
              <a:headEnd/>
              <a:tailEnd/>
            </a:ln>
          </p:spPr>
          <p:txBody>
            <a:bodyPr/>
            <a:lstStyle/>
            <a:p>
              <a:pPr marL="171450" indent="-171450" eaLnBrk="0" hangingPunct="0">
                <a:lnSpc>
                  <a:spcPct val="90000"/>
                </a:lnSpc>
              </a:pPr>
              <a:fld id="{9B419A09-7422-4BCD-B1E4-015F9F47489C}" type="slidenum">
                <a:rPr lang="en-US" sz="1000">
                  <a:solidFill>
                    <a:schemeClr val="bg1"/>
                  </a:solidFill>
                  <a:ea typeface="Rod"/>
                  <a:cs typeface="Rod"/>
                </a:rPr>
                <a:pPr marL="171450" indent="-171450" eaLnBrk="0" hangingPunct="0">
                  <a:lnSpc>
                    <a:spcPct val="90000"/>
                  </a:lnSpc>
                </a:pPr>
                <a:t>2</a:t>
              </a:fld>
              <a:r>
                <a:rPr lang="en-US" sz="1000" dirty="0">
                  <a:solidFill>
                    <a:schemeClr val="bg1"/>
                  </a:solidFill>
                  <a:ea typeface="Rod"/>
                  <a:cs typeface="Rod"/>
                </a:rPr>
                <a:t>	 </a:t>
              </a:r>
              <a:r>
                <a:rPr lang="en-US" sz="1200" dirty="0">
                  <a:solidFill>
                    <a:schemeClr val="bg1"/>
                  </a:solidFill>
                  <a:ea typeface="Rod"/>
                  <a:cs typeface="Rod"/>
                </a:rPr>
                <a:t>BERAC Sep </a:t>
              </a:r>
              <a:r>
                <a:rPr lang="en-US" sz="1200" dirty="0" smtClean="0">
                  <a:solidFill>
                    <a:schemeClr val="bg1"/>
                  </a:solidFill>
                  <a:ea typeface="Rod"/>
                  <a:cs typeface="Rod"/>
                </a:rPr>
                <a:t>2011</a:t>
              </a:r>
              <a:endParaRPr lang="en-US" sz="1200" dirty="0">
                <a:solidFill>
                  <a:schemeClr val="bg1"/>
                </a:solidFill>
                <a:ea typeface="Rod"/>
                <a:cs typeface="Rod"/>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4"/>
          <p:cNvSpPr txBox="1">
            <a:spLocks noChangeArrowheads="1"/>
          </p:cNvSpPr>
          <p:nvPr/>
        </p:nvSpPr>
        <p:spPr bwMode="auto">
          <a:xfrm>
            <a:off x="76200" y="1219200"/>
            <a:ext cx="3468688" cy="304800"/>
          </a:xfrm>
          <a:prstGeom prst="rect">
            <a:avLst/>
          </a:prstGeom>
          <a:noFill/>
          <a:ln w="9525">
            <a:noFill/>
            <a:miter lim="800000"/>
            <a:headEnd/>
            <a:tailEnd/>
          </a:ln>
        </p:spPr>
        <p:txBody>
          <a:bodyPr>
            <a:spAutoFit/>
          </a:bodyPr>
          <a:lstStyle/>
          <a:p>
            <a:pPr eaLnBrk="0" hangingPunct="0"/>
            <a:r>
              <a:rPr lang="en-US" sz="1400" b="1" u="sng">
                <a:latin typeface="Cambria" pitchFamily="18" charset="0"/>
              </a:rPr>
              <a:t>Science Question</a:t>
            </a:r>
          </a:p>
        </p:txBody>
      </p:sp>
      <p:sp>
        <p:nvSpPr>
          <p:cNvPr id="15362" name="Rectangle 6"/>
          <p:cNvSpPr>
            <a:spLocks noChangeArrowheads="1"/>
          </p:cNvSpPr>
          <p:nvPr/>
        </p:nvSpPr>
        <p:spPr bwMode="auto">
          <a:xfrm>
            <a:off x="76200" y="1600200"/>
            <a:ext cx="3810000" cy="708025"/>
          </a:xfrm>
          <a:prstGeom prst="rect">
            <a:avLst/>
          </a:prstGeom>
          <a:noFill/>
          <a:ln w="12700">
            <a:noFill/>
            <a:miter lim="800000"/>
            <a:headEnd/>
            <a:tailEnd/>
          </a:ln>
        </p:spPr>
        <p:txBody>
          <a:bodyPr>
            <a:spAutoFit/>
          </a:bodyPr>
          <a:lstStyle/>
          <a:p>
            <a:pPr marL="117475" indent="-117475" eaLnBrk="0" hangingPunct="0">
              <a:lnSpc>
                <a:spcPct val="95000"/>
              </a:lnSpc>
              <a:spcBef>
                <a:spcPct val="50000"/>
              </a:spcBef>
              <a:buSzPct val="100000"/>
              <a:buFont typeface="Times" charset="0"/>
              <a:buNone/>
            </a:pPr>
            <a:r>
              <a:rPr lang="en-US" sz="1400" dirty="0">
                <a:latin typeface="Cambria" pitchFamily="18" charset="0"/>
              </a:rPr>
              <a:t>How do tropical </a:t>
            </a:r>
            <a:r>
              <a:rPr lang="en-US" sz="1400" dirty="0" err="1">
                <a:latin typeface="Cambria" pitchFamily="18" charset="0"/>
              </a:rPr>
              <a:t>mesoscale</a:t>
            </a:r>
            <a:r>
              <a:rPr lang="en-US" sz="1400" dirty="0">
                <a:latin typeface="Cambria" pitchFamily="18" charset="0"/>
              </a:rPr>
              <a:t> convective systems, produce the extensive upper-level anvil clouds that dominate cloudiness in the tropics?</a:t>
            </a:r>
            <a:endParaRPr lang="en-US" sz="1200" dirty="0">
              <a:latin typeface="Comic Sans MS" pitchFamily="66" charset="0"/>
            </a:endParaRPr>
          </a:p>
        </p:txBody>
      </p:sp>
      <p:sp>
        <p:nvSpPr>
          <p:cNvPr id="15365" name="Text Box 16"/>
          <p:cNvSpPr txBox="1">
            <a:spLocks noChangeArrowheads="1"/>
          </p:cNvSpPr>
          <p:nvPr/>
        </p:nvSpPr>
        <p:spPr bwMode="auto">
          <a:xfrm>
            <a:off x="4190999" y="4649788"/>
            <a:ext cx="4716463" cy="1554272"/>
          </a:xfrm>
          <a:prstGeom prst="rect">
            <a:avLst/>
          </a:prstGeom>
          <a:noFill/>
          <a:ln w="9525">
            <a:noFill/>
            <a:miter lim="800000"/>
            <a:headEnd/>
            <a:tailEnd/>
          </a:ln>
        </p:spPr>
        <p:txBody>
          <a:bodyPr wrap="square">
            <a:spAutoFit/>
          </a:bodyPr>
          <a:lstStyle/>
          <a:p>
            <a:pPr eaLnBrk="0" hangingPunct="0">
              <a:spcAft>
                <a:spcPts val="600"/>
              </a:spcAft>
            </a:pPr>
            <a:r>
              <a:rPr lang="en-US" b="1" u="sng" dirty="0">
                <a:latin typeface="Cambria" pitchFamily="18" charset="0"/>
              </a:rPr>
              <a:t>Key Accomplishment</a:t>
            </a:r>
          </a:p>
          <a:p>
            <a:pPr eaLnBrk="0" hangingPunct="0"/>
            <a:r>
              <a:rPr lang="en-US" b="1" dirty="0">
                <a:latin typeface="Cambria" pitchFamily="18" charset="0"/>
              </a:rPr>
              <a:t>Showed microphysical differences between anvils produced directly by convective regions and anvils produced by </a:t>
            </a:r>
            <a:r>
              <a:rPr lang="en-US" b="1" dirty="0" err="1">
                <a:latin typeface="Cambria" pitchFamily="18" charset="0"/>
              </a:rPr>
              <a:t>stratiform</a:t>
            </a:r>
            <a:r>
              <a:rPr lang="en-US" b="1" dirty="0">
                <a:latin typeface="Cambria" pitchFamily="18" charset="0"/>
              </a:rPr>
              <a:t> regions.  </a:t>
            </a:r>
          </a:p>
        </p:txBody>
      </p:sp>
      <p:sp>
        <p:nvSpPr>
          <p:cNvPr id="15366" name="Rectangle 22"/>
          <p:cNvSpPr>
            <a:spLocks noGrp="1" noChangeArrowheads="1"/>
          </p:cNvSpPr>
          <p:nvPr>
            <p:ph type="title"/>
          </p:nvPr>
        </p:nvSpPr>
        <p:spPr>
          <a:xfrm>
            <a:off x="914400" y="304800"/>
            <a:ext cx="7391400" cy="381000"/>
          </a:xfrm>
          <a:noFill/>
        </p:spPr>
        <p:txBody>
          <a:bodyPr>
            <a:normAutofit fontScale="90000"/>
          </a:bodyPr>
          <a:lstStyle/>
          <a:p>
            <a:pPr eaLnBrk="1" hangingPunct="1"/>
            <a:r>
              <a:rPr lang="en-US" sz="1800" b="1" dirty="0" smtClean="0">
                <a:latin typeface="Cambria" pitchFamily="18" charset="0"/>
                <a:ea typeface="ＭＳ Ｐゴシック" charset="-128"/>
              </a:rPr>
              <a:t>Observations of Anvil Clouds of Tropical </a:t>
            </a:r>
            <a:r>
              <a:rPr lang="en-US" sz="1800" b="1" dirty="0" err="1" smtClean="0">
                <a:latin typeface="Cambria" pitchFamily="18" charset="0"/>
                <a:ea typeface="ＭＳ Ｐゴシック" charset="-128"/>
              </a:rPr>
              <a:t>Mesoscale</a:t>
            </a:r>
            <a:r>
              <a:rPr lang="en-US" sz="1800" b="1" dirty="0" smtClean="0">
                <a:latin typeface="Cambria" pitchFamily="18" charset="0"/>
                <a:ea typeface="ＭＳ Ｐゴシック" charset="-128"/>
              </a:rPr>
              <a:t> Convective Systems</a:t>
            </a:r>
          </a:p>
        </p:txBody>
      </p:sp>
      <p:sp>
        <p:nvSpPr>
          <p:cNvPr id="15367" name="Line 28"/>
          <p:cNvSpPr>
            <a:spLocks noChangeShapeType="1"/>
          </p:cNvSpPr>
          <p:nvPr/>
        </p:nvSpPr>
        <p:spPr bwMode="auto">
          <a:xfrm>
            <a:off x="276225" y="1000125"/>
            <a:ext cx="8610600" cy="0"/>
          </a:xfrm>
          <a:prstGeom prst="line">
            <a:avLst/>
          </a:prstGeom>
          <a:noFill/>
          <a:ln w="28575">
            <a:solidFill>
              <a:schemeClr val="accent2"/>
            </a:solidFill>
            <a:round/>
            <a:headEnd/>
            <a:tailEnd/>
          </a:ln>
        </p:spPr>
        <p:txBody>
          <a:bodyPr wrap="none" anchor="ctr"/>
          <a:lstStyle/>
          <a:p>
            <a:endParaRPr lang="en-US"/>
          </a:p>
        </p:txBody>
      </p:sp>
      <p:sp>
        <p:nvSpPr>
          <p:cNvPr id="15372" name="Text Box 30"/>
          <p:cNvSpPr txBox="1">
            <a:spLocks noChangeArrowheads="1"/>
          </p:cNvSpPr>
          <p:nvPr/>
        </p:nvSpPr>
        <p:spPr bwMode="auto">
          <a:xfrm>
            <a:off x="152400" y="2514600"/>
            <a:ext cx="3743325" cy="187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400" b="1" u="sng" dirty="0" smtClean="0">
                <a:latin typeface="Cambria" charset="0"/>
              </a:rPr>
              <a:t>Approach</a:t>
            </a:r>
          </a:p>
          <a:p>
            <a:pPr marL="117475" indent="-117475">
              <a:lnSpc>
                <a:spcPct val="75000"/>
              </a:lnSpc>
              <a:spcBef>
                <a:spcPct val="50000"/>
              </a:spcBef>
              <a:buFont typeface="Times" charset="0"/>
              <a:buChar char="•"/>
              <a:tabLst>
                <a:tab pos="4054475" algn="r"/>
              </a:tabLst>
              <a:defRPr/>
            </a:pPr>
            <a:r>
              <a:rPr lang="en-US" sz="1600" dirty="0" smtClean="0">
                <a:latin typeface="Cambria" charset="0"/>
              </a:rPr>
              <a:t>Used vertically pointing ARM cloud radar at Niamey in conjunction with scanning C-band precipitation radar</a:t>
            </a:r>
          </a:p>
          <a:p>
            <a:pPr marL="117475" indent="-117475">
              <a:lnSpc>
                <a:spcPct val="75000"/>
              </a:lnSpc>
              <a:spcBef>
                <a:spcPct val="50000"/>
              </a:spcBef>
              <a:buFont typeface="Times" charset="0"/>
              <a:buChar char="•"/>
              <a:tabLst>
                <a:tab pos="4054475" algn="r"/>
              </a:tabLst>
              <a:defRPr/>
            </a:pPr>
            <a:r>
              <a:rPr lang="en-US" sz="1600" dirty="0" smtClean="0">
                <a:latin typeface="Cambria" charset="0"/>
              </a:rPr>
              <a:t>Used ARM cloud radar to characterize the structure of the anvils of squall-line systems moving over Niamey</a:t>
            </a:r>
          </a:p>
          <a:p>
            <a:pPr>
              <a:defRPr/>
            </a:pPr>
            <a:endParaRPr lang="en-US" sz="1400" b="1" u="sng" dirty="0" smtClean="0">
              <a:latin typeface="Cambria" charset="0"/>
            </a:endParaRPr>
          </a:p>
        </p:txBody>
      </p:sp>
      <p:pic>
        <p:nvPicPr>
          <p:cNvPr id="15370" name="Picture 4"/>
          <p:cNvPicPr>
            <a:picLocks noChangeAspect="1"/>
          </p:cNvPicPr>
          <p:nvPr/>
        </p:nvPicPr>
        <p:blipFill>
          <a:blip r:embed="rId3" cstate="print"/>
          <a:srcRect t="34537" r="5675" b="35861"/>
          <a:stretch>
            <a:fillRect/>
          </a:stretch>
        </p:blipFill>
        <p:spPr bwMode="auto">
          <a:xfrm>
            <a:off x="3830638" y="1673225"/>
            <a:ext cx="5160962" cy="1890713"/>
          </a:xfrm>
          <a:prstGeom prst="rect">
            <a:avLst/>
          </a:prstGeom>
          <a:noFill/>
          <a:ln w="9525">
            <a:noFill/>
            <a:miter lim="800000"/>
            <a:headEnd/>
            <a:tailEnd/>
          </a:ln>
        </p:spPr>
      </p:pic>
      <p:pic>
        <p:nvPicPr>
          <p:cNvPr id="15371" name="Picture 4"/>
          <p:cNvPicPr>
            <a:picLocks noChangeAspect="1"/>
          </p:cNvPicPr>
          <p:nvPr/>
        </p:nvPicPr>
        <p:blipFill>
          <a:blip r:embed="rId3" cstate="print"/>
          <a:srcRect l="3032" t="208" r="5484" b="65649"/>
          <a:stretch>
            <a:fillRect/>
          </a:stretch>
        </p:blipFill>
        <p:spPr bwMode="auto">
          <a:xfrm>
            <a:off x="4049713" y="1447800"/>
            <a:ext cx="5018087" cy="2185988"/>
          </a:xfrm>
          <a:prstGeom prst="rect">
            <a:avLst/>
          </a:prstGeom>
          <a:noFill/>
          <a:ln w="9525">
            <a:noFill/>
            <a:miter lim="800000"/>
            <a:headEnd/>
            <a:tailEnd/>
          </a:ln>
        </p:spPr>
      </p:pic>
      <p:sp>
        <p:nvSpPr>
          <p:cNvPr id="16" name="Rectangle 15"/>
          <p:cNvSpPr/>
          <p:nvPr/>
        </p:nvSpPr>
        <p:spPr>
          <a:xfrm>
            <a:off x="3910013" y="2425700"/>
            <a:ext cx="187325" cy="6635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5373" name="TextBox 1"/>
          <p:cNvSpPr txBox="1">
            <a:spLocks noChangeArrowheads="1"/>
          </p:cNvSpPr>
          <p:nvPr/>
        </p:nvSpPr>
        <p:spPr bwMode="auto">
          <a:xfrm rot="-5400000">
            <a:off x="3407569" y="2386806"/>
            <a:ext cx="1112838" cy="307975"/>
          </a:xfrm>
          <a:prstGeom prst="rect">
            <a:avLst/>
          </a:prstGeom>
          <a:noFill/>
          <a:ln w="9525">
            <a:noFill/>
            <a:miter lim="800000"/>
            <a:headEnd/>
            <a:tailEnd/>
          </a:ln>
        </p:spPr>
        <p:txBody>
          <a:bodyPr wrap="none">
            <a:spAutoFit/>
          </a:bodyPr>
          <a:lstStyle/>
          <a:p>
            <a:r>
              <a:rPr lang="en-US" sz="1400">
                <a:solidFill>
                  <a:srgbClr val="404040"/>
                </a:solidFill>
                <a:latin typeface="Arial" pitchFamily="34" charset="0"/>
              </a:rPr>
              <a:t>Height (km)</a:t>
            </a:r>
          </a:p>
        </p:txBody>
      </p:sp>
      <p:sp>
        <p:nvSpPr>
          <p:cNvPr id="15374" name="TextBox 11"/>
          <p:cNvSpPr txBox="1">
            <a:spLocks noChangeArrowheads="1"/>
          </p:cNvSpPr>
          <p:nvPr/>
        </p:nvSpPr>
        <p:spPr bwMode="auto">
          <a:xfrm>
            <a:off x="6019800" y="3584575"/>
            <a:ext cx="1550988" cy="307975"/>
          </a:xfrm>
          <a:prstGeom prst="rect">
            <a:avLst/>
          </a:prstGeom>
          <a:noFill/>
          <a:ln w="9525">
            <a:noFill/>
            <a:miter lim="800000"/>
            <a:headEnd/>
            <a:tailEnd/>
          </a:ln>
        </p:spPr>
        <p:txBody>
          <a:bodyPr wrap="none">
            <a:spAutoFit/>
          </a:bodyPr>
          <a:lstStyle/>
          <a:p>
            <a:r>
              <a:rPr lang="en-US" sz="1400">
                <a:solidFill>
                  <a:srgbClr val="404040"/>
                </a:solidFill>
                <a:latin typeface="Arial" pitchFamily="34" charset="0"/>
              </a:rPr>
              <a:t>Reflectivity (dBZ)</a:t>
            </a:r>
          </a:p>
        </p:txBody>
      </p:sp>
      <p:sp>
        <p:nvSpPr>
          <p:cNvPr id="20" name="Title 1"/>
          <p:cNvSpPr txBox="1">
            <a:spLocks/>
          </p:cNvSpPr>
          <p:nvPr/>
        </p:nvSpPr>
        <p:spPr bwMode="auto">
          <a:xfrm>
            <a:off x="4267200" y="1146175"/>
            <a:ext cx="459422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p>
            <a:pPr algn="ctr"/>
            <a:r>
              <a:rPr lang="en-US" sz="1600">
                <a:effectLst>
                  <a:outerShdw blurRad="38100" dist="38100" dir="2700000" algn="tl">
                    <a:srgbClr val="C0C0C0"/>
                  </a:outerShdw>
                </a:effectLst>
                <a:latin typeface="Cambria" pitchFamily="18" charset="0"/>
                <a:cs typeface="Arial" pitchFamily="34" charset="0"/>
              </a:rPr>
              <a:t>Probability distributions of reflectivity in</a:t>
            </a:r>
            <a:br>
              <a:rPr lang="en-US" sz="1600">
                <a:effectLst>
                  <a:outerShdw blurRad="38100" dist="38100" dir="2700000" algn="tl">
                    <a:srgbClr val="C0C0C0"/>
                  </a:outerShdw>
                </a:effectLst>
                <a:latin typeface="Cambria" pitchFamily="18" charset="0"/>
                <a:cs typeface="Arial" pitchFamily="34" charset="0"/>
              </a:rPr>
            </a:br>
            <a:r>
              <a:rPr lang="en-US" sz="1600">
                <a:effectLst>
                  <a:outerShdw blurRad="38100" dist="38100" dir="2700000" algn="tl">
                    <a:srgbClr val="C0C0C0"/>
                  </a:outerShdw>
                </a:effectLst>
                <a:latin typeface="Cambria" pitchFamily="18" charset="0"/>
                <a:cs typeface="Arial" pitchFamily="34" charset="0"/>
              </a:rPr>
              <a:t>thin anvils (&lt;2 km deep)</a:t>
            </a:r>
          </a:p>
        </p:txBody>
      </p:sp>
      <p:sp>
        <p:nvSpPr>
          <p:cNvPr id="25" name="Title 1"/>
          <p:cNvSpPr txBox="1">
            <a:spLocks/>
          </p:cNvSpPr>
          <p:nvPr/>
        </p:nvSpPr>
        <p:spPr bwMode="auto">
          <a:xfrm>
            <a:off x="4067175" y="3752850"/>
            <a:ext cx="50419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14300" indent="-114300" algn="l" eaLnBrk="1" hangingPunct="1">
              <a:buFont typeface="Arial"/>
              <a:buChar char="•"/>
              <a:defRPr/>
            </a:pPr>
            <a:r>
              <a:rPr lang="en-US" sz="1200" dirty="0" smtClean="0">
                <a:solidFill>
                  <a:schemeClr val="tx1"/>
                </a:solidFill>
                <a:effectLst>
                  <a:outerShdw blurRad="38100" dist="38100" dir="2700000" algn="tl">
                    <a:srgbClr val="DDDDDD"/>
                  </a:outerShdw>
                </a:effectLst>
                <a:latin typeface="Cambria"/>
                <a:ea typeface="ＭＳ Ｐゴシック" charset="0"/>
                <a:cs typeface="Arial" charset="0"/>
              </a:rPr>
              <a:t>Thin anvils are concentrated at high levels in leading convective anvils &amp; are at lower &amp; more varied altitudes in stratiform anvils</a:t>
            </a:r>
          </a:p>
          <a:p>
            <a:pPr marL="114300" indent="-114300" algn="l" eaLnBrk="1" hangingPunct="1">
              <a:buFont typeface="Arial"/>
              <a:buChar char="•"/>
              <a:defRPr/>
            </a:pPr>
            <a:r>
              <a:rPr lang="en-US" sz="1200" dirty="0" smtClean="0">
                <a:solidFill>
                  <a:schemeClr val="tx1"/>
                </a:solidFill>
                <a:effectLst>
                  <a:outerShdw blurRad="38100" dist="38100" dir="2700000" algn="tl">
                    <a:srgbClr val="DDDDDD"/>
                  </a:outerShdw>
                </a:effectLst>
                <a:latin typeface="Cambria"/>
                <a:ea typeface="ＭＳ Ｐゴシック" charset="0"/>
                <a:cs typeface="Arial" charset="0"/>
              </a:rPr>
              <a:t>Results for thick anvils (not shown) indicate graupel dominates in leading convective anvils &amp; snow dominates in stratiform anvils</a:t>
            </a:r>
          </a:p>
          <a:p>
            <a:pPr algn="l" eaLnBrk="1" hangingPunct="1">
              <a:defRPr/>
            </a:pPr>
            <a:endParaRPr lang="en-US" sz="1200" dirty="0">
              <a:solidFill>
                <a:schemeClr val="tx1"/>
              </a:solidFill>
              <a:effectLst>
                <a:outerShdw blurRad="38100" dist="38100" dir="2700000" algn="tl">
                  <a:srgbClr val="DDDDDD"/>
                </a:outerShdw>
              </a:effectLst>
              <a:latin typeface="Cambria"/>
              <a:ea typeface="ＭＳ Ｐゴシック" charset="0"/>
              <a:cs typeface="Arial" charset="0"/>
            </a:endParaRPr>
          </a:p>
        </p:txBody>
      </p:sp>
      <p:grpSp>
        <p:nvGrpSpPr>
          <p:cNvPr id="2" name="Group 9"/>
          <p:cNvGrpSpPr>
            <a:grpSpLocks/>
          </p:cNvGrpSpPr>
          <p:nvPr/>
        </p:nvGrpSpPr>
        <p:grpSpPr bwMode="auto">
          <a:xfrm>
            <a:off x="92075" y="4181475"/>
            <a:ext cx="4175125" cy="1993625"/>
            <a:chOff x="92075" y="3974521"/>
            <a:chExt cx="4175125" cy="1994169"/>
          </a:xfrm>
        </p:grpSpPr>
        <p:pic>
          <p:nvPicPr>
            <p:cNvPr id="15378" name="Picture 9"/>
            <p:cNvPicPr>
              <a:picLocks noChangeAspect="1"/>
            </p:cNvPicPr>
            <p:nvPr/>
          </p:nvPicPr>
          <p:blipFill>
            <a:blip r:embed="rId4" cstate="print"/>
            <a:srcRect l="7547" r="4582" b="10350"/>
            <a:stretch>
              <a:fillRect/>
            </a:stretch>
          </p:blipFill>
          <p:spPr bwMode="auto">
            <a:xfrm flipH="1">
              <a:off x="92075" y="4271455"/>
              <a:ext cx="4175125" cy="1528763"/>
            </a:xfrm>
            <a:prstGeom prst="rect">
              <a:avLst/>
            </a:prstGeom>
            <a:noFill/>
            <a:ln w="9525">
              <a:noFill/>
              <a:miter lim="800000"/>
              <a:headEnd/>
              <a:tailEnd/>
            </a:ln>
          </p:spPr>
        </p:pic>
        <p:sp>
          <p:nvSpPr>
            <p:cNvPr id="21" name="Title 1"/>
            <p:cNvSpPr txBox="1">
              <a:spLocks/>
            </p:cNvSpPr>
            <p:nvPr/>
          </p:nvSpPr>
          <p:spPr bwMode="auto">
            <a:xfrm>
              <a:off x="184150" y="3974521"/>
              <a:ext cx="2927350" cy="414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p>
              <a:pPr algn="ctr"/>
              <a:r>
                <a:rPr lang="en-US" sz="1800">
                  <a:effectLst>
                    <a:outerShdw blurRad="38100" dist="38100" dir="2700000" algn="tl">
                      <a:srgbClr val="C0C0C0"/>
                    </a:outerShdw>
                  </a:effectLst>
                  <a:latin typeface="Cambria" pitchFamily="18" charset="0"/>
                  <a:cs typeface="Arial" pitchFamily="34" charset="0"/>
                </a:rPr>
                <a:t>Conceptual Model</a:t>
              </a:r>
            </a:p>
          </p:txBody>
        </p:sp>
        <p:grpSp>
          <p:nvGrpSpPr>
            <p:cNvPr id="3" name="Group 15368"/>
            <p:cNvGrpSpPr>
              <a:grpSpLocks/>
            </p:cNvGrpSpPr>
            <p:nvPr/>
          </p:nvGrpSpPr>
          <p:grpSpPr bwMode="auto">
            <a:xfrm>
              <a:off x="609600" y="5638796"/>
              <a:ext cx="1325563" cy="329888"/>
              <a:chOff x="609657" y="6101579"/>
              <a:chExt cx="1326317" cy="329881"/>
            </a:xfrm>
          </p:grpSpPr>
          <p:sp>
            <p:nvSpPr>
              <p:cNvPr id="15388" name="TextBox 4"/>
              <p:cNvSpPr txBox="1">
                <a:spLocks noChangeArrowheads="1"/>
              </p:cNvSpPr>
              <p:nvPr/>
            </p:nvSpPr>
            <p:spPr bwMode="auto">
              <a:xfrm>
                <a:off x="609657" y="6123683"/>
                <a:ext cx="1326317" cy="307777"/>
              </a:xfrm>
              <a:prstGeom prst="rect">
                <a:avLst/>
              </a:prstGeom>
              <a:noFill/>
              <a:ln w="9525">
                <a:noFill/>
                <a:miter lim="800000"/>
                <a:headEnd/>
                <a:tailEnd/>
              </a:ln>
            </p:spPr>
            <p:txBody>
              <a:bodyPr wrap="none">
                <a:spAutoFit/>
              </a:bodyPr>
              <a:lstStyle/>
              <a:p>
                <a:r>
                  <a:rPr lang="en-US" sz="1400" dirty="0"/>
                  <a:t>convective rain</a:t>
                </a:r>
              </a:p>
            </p:txBody>
          </p:sp>
          <p:cxnSp>
            <p:nvCxnSpPr>
              <p:cNvPr id="26" name="Straight Arrow Connector 25"/>
              <p:cNvCxnSpPr>
                <a:cxnSpLocks noChangeShapeType="1"/>
              </p:cNvCxnSpPr>
              <p:nvPr/>
            </p:nvCxnSpPr>
            <p:spPr bwMode="auto">
              <a:xfrm flipV="1">
                <a:off x="1513453" y="6101579"/>
                <a:ext cx="0" cy="220658"/>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grpSp>
        <p:grpSp>
          <p:nvGrpSpPr>
            <p:cNvPr id="4" name="Group 15370"/>
            <p:cNvGrpSpPr>
              <a:grpSpLocks/>
            </p:cNvGrpSpPr>
            <p:nvPr/>
          </p:nvGrpSpPr>
          <p:grpSpPr bwMode="auto">
            <a:xfrm>
              <a:off x="2430462" y="5638801"/>
              <a:ext cx="1225549" cy="329889"/>
              <a:chOff x="2430490" y="6151255"/>
              <a:chExt cx="1224580" cy="329881"/>
            </a:xfrm>
          </p:grpSpPr>
          <p:sp>
            <p:nvSpPr>
              <p:cNvPr id="15386" name="TextBox 41"/>
              <p:cNvSpPr txBox="1">
                <a:spLocks noChangeArrowheads="1"/>
              </p:cNvSpPr>
              <p:nvPr/>
            </p:nvSpPr>
            <p:spPr bwMode="auto">
              <a:xfrm>
                <a:off x="2438421" y="6173359"/>
                <a:ext cx="1216649" cy="307777"/>
              </a:xfrm>
              <a:prstGeom prst="rect">
                <a:avLst/>
              </a:prstGeom>
              <a:noFill/>
              <a:ln w="9525">
                <a:noFill/>
                <a:miter lim="800000"/>
                <a:headEnd/>
                <a:tailEnd/>
              </a:ln>
            </p:spPr>
            <p:txBody>
              <a:bodyPr wrap="none">
                <a:spAutoFit/>
              </a:bodyPr>
              <a:lstStyle/>
              <a:p>
                <a:pPr algn="ctr"/>
                <a:r>
                  <a:rPr lang="en-US" sz="1400" dirty="0" err="1"/>
                  <a:t>stratiform</a:t>
                </a:r>
                <a:r>
                  <a:rPr lang="en-US" sz="1400" dirty="0"/>
                  <a:t> rain</a:t>
                </a:r>
              </a:p>
            </p:txBody>
          </p:sp>
          <p:cxnSp>
            <p:nvCxnSpPr>
              <p:cNvPr id="43" name="Straight Arrow Connector 42"/>
              <p:cNvCxnSpPr>
                <a:cxnSpLocks noChangeShapeType="1"/>
              </p:cNvCxnSpPr>
              <p:nvPr/>
            </p:nvCxnSpPr>
            <p:spPr bwMode="auto">
              <a:xfrm flipV="1">
                <a:off x="2430490" y="6151255"/>
                <a:ext cx="0" cy="220658"/>
              </a:xfrm>
              <a:prstGeom prst="straightConnector1">
                <a:avLst/>
              </a:prstGeom>
              <a:noFill/>
              <a:ln w="25400">
                <a:solidFill>
                  <a:srgbClr val="000000"/>
                </a:solidFill>
                <a:round/>
                <a:headEnd/>
                <a:tailEnd type="arrow" w="med" len="med"/>
              </a:ln>
              <a:effectLst>
                <a:outerShdw dist="20000" dir="5400000" rotWithShape="0">
                  <a:srgbClr val="808080">
                    <a:alpha val="37999"/>
                  </a:srgbClr>
                </a:outerShdw>
              </a:effectLst>
            </p:spPr>
          </p:cxnSp>
        </p:grpSp>
        <p:sp>
          <p:nvSpPr>
            <p:cNvPr id="15382" name="TextBox 4"/>
            <p:cNvSpPr txBox="1">
              <a:spLocks noChangeArrowheads="1"/>
            </p:cNvSpPr>
            <p:nvPr/>
          </p:nvSpPr>
          <p:spPr bwMode="auto">
            <a:xfrm>
              <a:off x="120612" y="4914328"/>
              <a:ext cx="723013" cy="307777"/>
            </a:xfrm>
            <a:prstGeom prst="rect">
              <a:avLst/>
            </a:prstGeom>
            <a:noFill/>
            <a:ln w="9525">
              <a:noFill/>
              <a:miter lim="800000"/>
              <a:headEnd/>
              <a:tailEnd/>
            </a:ln>
          </p:spPr>
          <p:txBody>
            <a:bodyPr wrap="none">
              <a:spAutoFit/>
            </a:bodyPr>
            <a:lstStyle/>
            <a:p>
              <a:r>
                <a:rPr lang="en-US" sz="1400"/>
                <a:t>graupel</a:t>
              </a:r>
            </a:p>
          </p:txBody>
        </p:sp>
        <p:sp>
          <p:nvSpPr>
            <p:cNvPr id="15383" name="TextBox 4"/>
            <p:cNvSpPr txBox="1">
              <a:spLocks noChangeArrowheads="1"/>
            </p:cNvSpPr>
            <p:nvPr/>
          </p:nvSpPr>
          <p:spPr bwMode="auto">
            <a:xfrm>
              <a:off x="197424" y="5181600"/>
              <a:ext cx="569388" cy="307777"/>
            </a:xfrm>
            <a:prstGeom prst="rect">
              <a:avLst/>
            </a:prstGeom>
            <a:noFill/>
            <a:ln w="9525">
              <a:noFill/>
              <a:miter lim="800000"/>
              <a:headEnd/>
              <a:tailEnd/>
            </a:ln>
          </p:spPr>
          <p:txBody>
            <a:bodyPr wrap="none">
              <a:spAutoFit/>
            </a:bodyPr>
            <a:lstStyle/>
            <a:p>
              <a:r>
                <a:rPr lang="en-US" sz="1400"/>
                <a:t>snow</a:t>
              </a:r>
            </a:p>
          </p:txBody>
        </p:sp>
        <p:sp>
          <p:nvSpPr>
            <p:cNvPr id="9" name="Isosceles Triangle 8"/>
            <p:cNvSpPr>
              <a:spLocks noChangeArrowheads="1"/>
            </p:cNvSpPr>
            <p:nvPr/>
          </p:nvSpPr>
          <p:spPr bwMode="auto">
            <a:xfrm>
              <a:off x="444490" y="4955992"/>
              <a:ext cx="75256" cy="64876"/>
            </a:xfrm>
            <a:prstGeom prst="triangle">
              <a:avLst>
                <a:gd name="adj" fmla="val 50000"/>
              </a:avLst>
            </a:prstGeom>
            <a:solidFill>
              <a:srgbClr val="B3B3B3"/>
            </a:solidFill>
            <a:ln w="9525">
              <a:solidFill>
                <a:srgbClr val="000080"/>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15385" name="Picture 9"/>
            <p:cNvPicPr>
              <a:picLocks noChangeAspect="1"/>
            </p:cNvPicPr>
            <p:nvPr/>
          </p:nvPicPr>
          <p:blipFill>
            <a:blip r:embed="rId5" cstate="print"/>
            <a:srcRect l="39268" t="57047" r="56511" b="38858"/>
            <a:stretch>
              <a:fillRect/>
            </a:stretch>
          </p:blipFill>
          <p:spPr bwMode="auto">
            <a:xfrm flipH="1">
              <a:off x="349754" y="5199474"/>
              <a:ext cx="264729" cy="92216"/>
            </a:xfrm>
            <a:prstGeom prst="rect">
              <a:avLst/>
            </a:prstGeom>
            <a:noFill/>
            <a:ln w="9525">
              <a:noFill/>
              <a:miter lim="800000"/>
              <a:headEnd/>
              <a:tailEnd/>
            </a:ln>
          </p:spPr>
        </p:pic>
      </p:grpSp>
      <p:grpSp>
        <p:nvGrpSpPr>
          <p:cNvPr id="5" name="Group 25"/>
          <p:cNvGrpSpPr/>
          <p:nvPr/>
        </p:nvGrpSpPr>
        <p:grpSpPr>
          <a:xfrm>
            <a:off x="0" y="6629401"/>
            <a:ext cx="9145588" cy="233362"/>
            <a:chOff x="0" y="6629401"/>
            <a:chExt cx="9145588" cy="233362"/>
          </a:xfrm>
        </p:grpSpPr>
        <p:sp>
          <p:nvSpPr>
            <p:cNvPr id="33" name="Rectangle 32"/>
            <p:cNvSpPr/>
            <p:nvPr/>
          </p:nvSpPr>
          <p:spPr bwMode="auto">
            <a:xfrm>
              <a:off x="2360613" y="6634163"/>
              <a:ext cx="6784975" cy="228600"/>
            </a:xfrm>
            <a:prstGeom prst="rect">
              <a:avLst/>
            </a:prstGeom>
            <a:solidFill>
              <a:srgbClr val="92D050"/>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34" name="Rectangle 33"/>
            <p:cNvSpPr/>
            <p:nvPr/>
          </p:nvSpPr>
          <p:spPr bwMode="auto">
            <a:xfrm>
              <a:off x="0" y="6634163"/>
              <a:ext cx="2333625" cy="228600"/>
            </a:xfrm>
            <a:prstGeom prst="rect">
              <a:avLst/>
            </a:prstGeom>
            <a:solidFill>
              <a:srgbClr val="92D050"/>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35" name="Rectangle 235"/>
            <p:cNvSpPr>
              <a:spLocks noChangeArrowheads="1"/>
            </p:cNvSpPr>
            <p:nvPr/>
          </p:nvSpPr>
          <p:spPr bwMode="auto">
            <a:xfrm>
              <a:off x="2433638" y="6635750"/>
              <a:ext cx="6553200" cy="222250"/>
            </a:xfrm>
            <a:prstGeom prst="rect">
              <a:avLst/>
            </a:prstGeom>
            <a:solidFill>
              <a:srgbClr val="92D050"/>
            </a:solid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36" name="Rectangle 235"/>
            <p:cNvSpPr>
              <a:spLocks noChangeArrowheads="1"/>
            </p:cNvSpPr>
            <p:nvPr/>
          </p:nvSpPr>
          <p:spPr bwMode="auto">
            <a:xfrm>
              <a:off x="117474" y="6629401"/>
              <a:ext cx="2016125" cy="228600"/>
            </a:xfrm>
            <a:prstGeom prst="rect">
              <a:avLst/>
            </a:prstGeom>
            <a:noFill/>
            <a:ln w="9525" algn="ctr">
              <a:noFill/>
              <a:miter lim="800000"/>
              <a:headEnd/>
              <a:tailEnd/>
            </a:ln>
            <a:effectLst/>
          </p:spPr>
          <p:txBody>
            <a:bodyPr/>
            <a:lstStyle/>
            <a:p>
              <a:pPr marL="171450" indent="-171450" eaLnBrk="0" hangingPunct="0">
                <a:lnSpc>
                  <a:spcPct val="90000"/>
                </a:lnSpc>
                <a:defRPr/>
              </a:pPr>
              <a:fld id="{797398DD-3765-4CAF-A947-70115095717E}" type="slidenum">
                <a:rPr lang="en-US" sz="1000">
                  <a:solidFill>
                    <a:schemeClr val="bg1"/>
                  </a:solidFill>
                  <a:ea typeface="Rod"/>
                  <a:cs typeface="Rod"/>
                </a:rPr>
                <a:pPr marL="171450" indent="-171450" eaLnBrk="0" hangingPunct="0">
                  <a:lnSpc>
                    <a:spcPct val="90000"/>
                  </a:lnSpc>
                  <a:defRPr/>
                </a:pPr>
                <a:t>20</a:t>
              </a:fld>
              <a:r>
                <a:rPr lang="en-US" sz="1000" dirty="0">
                  <a:solidFill>
                    <a:schemeClr val="bg1"/>
                  </a:solidFill>
                  <a:ea typeface="Rod"/>
                  <a:cs typeface="Rod"/>
                </a:rPr>
                <a:t>	 </a:t>
              </a:r>
              <a:r>
                <a:rPr lang="en-US" sz="1200" dirty="0" smtClean="0">
                  <a:solidFill>
                    <a:schemeClr val="bg1"/>
                  </a:solidFill>
                  <a:ea typeface="Rod"/>
                  <a:cs typeface="Rod"/>
                </a:rPr>
                <a:t>BERAC</a:t>
              </a:r>
              <a:endParaRPr lang="en-US" sz="1200" b="1" dirty="0">
                <a:solidFill>
                  <a:schemeClr val="bg1"/>
                </a:solidFill>
                <a:ea typeface="Rod"/>
                <a:cs typeface="Rod"/>
              </a:endParaRPr>
            </a:p>
          </p:txBody>
        </p:sp>
      </p:grpSp>
      <p:sp>
        <p:nvSpPr>
          <p:cNvPr id="37" name="TextBox 36"/>
          <p:cNvSpPr txBox="1"/>
          <p:nvPr/>
        </p:nvSpPr>
        <p:spPr>
          <a:xfrm>
            <a:off x="0" y="6096001"/>
            <a:ext cx="9144000" cy="492443"/>
          </a:xfrm>
          <a:prstGeom prst="rect">
            <a:avLst/>
          </a:prstGeom>
          <a:solidFill>
            <a:schemeClr val="accent5">
              <a:lumMod val="60000"/>
              <a:lumOff val="40000"/>
            </a:schemeClr>
          </a:solidFill>
        </p:spPr>
        <p:txBody>
          <a:bodyPr wrap="square" rtlCol="0">
            <a:spAutoFit/>
          </a:bodyPr>
          <a:lstStyle/>
          <a:p>
            <a:r>
              <a:rPr lang="en-US" sz="1200" b="1" dirty="0" err="1" smtClean="0">
                <a:solidFill>
                  <a:srgbClr val="002060"/>
                </a:solidFill>
              </a:rPr>
              <a:t>Cetrone</a:t>
            </a:r>
            <a:r>
              <a:rPr lang="en-US" sz="1200" b="1" dirty="0" smtClean="0">
                <a:solidFill>
                  <a:srgbClr val="002060"/>
                </a:solidFill>
              </a:rPr>
              <a:t>, J., and R. A. </a:t>
            </a:r>
            <a:r>
              <a:rPr lang="en-US" sz="1200" b="1" dirty="0" err="1" smtClean="0">
                <a:solidFill>
                  <a:srgbClr val="002060"/>
                </a:solidFill>
              </a:rPr>
              <a:t>Houze</a:t>
            </a:r>
            <a:r>
              <a:rPr lang="en-US" sz="1200" b="1" dirty="0" smtClean="0">
                <a:solidFill>
                  <a:srgbClr val="002060"/>
                </a:solidFill>
              </a:rPr>
              <a:t>, Jr., 2011: Leading and trailing anvil clouds of West African squall lines</a:t>
            </a:r>
            <a:r>
              <a:rPr lang="en-US" sz="1200" b="1" i="1" dirty="0" smtClean="0">
                <a:solidFill>
                  <a:srgbClr val="002060"/>
                </a:solidFill>
              </a:rPr>
              <a:t>. J. Atmos. Sci., </a:t>
            </a:r>
            <a:r>
              <a:rPr lang="en-US" sz="1200" b="1" dirty="0" smtClean="0">
                <a:solidFill>
                  <a:srgbClr val="002060"/>
                </a:solidFill>
              </a:rPr>
              <a:t>68, 1114-1123.</a:t>
            </a:r>
          </a:p>
          <a:p>
            <a:endParaRPr lang="en-US" sz="1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0" y="2819400"/>
            <a:ext cx="4648200" cy="2209800"/>
          </a:xfrm>
          <a:prstGeom prst="rect">
            <a:avLst/>
          </a:prstGeom>
          <a:noFill/>
          <a:ln w="9525">
            <a:noFill/>
            <a:miter lim="800000"/>
            <a:headEnd/>
            <a:tailEnd/>
          </a:ln>
        </p:spPr>
        <p:txBody>
          <a:bodyPr/>
          <a:lstStyle/>
          <a:p>
            <a:pPr marL="231775" indent="-231775" algn="ctr">
              <a:spcBef>
                <a:spcPct val="15000"/>
              </a:spcBef>
            </a:pPr>
            <a:r>
              <a:rPr lang="en-US" sz="1600" b="1" dirty="0" smtClean="0"/>
              <a:t>Research</a:t>
            </a:r>
          </a:p>
          <a:p>
            <a:pPr marL="231775" indent="-231775">
              <a:spcBef>
                <a:spcPct val="15000"/>
              </a:spcBef>
              <a:buFontTx/>
              <a:buChar char="•"/>
            </a:pPr>
            <a:r>
              <a:rPr lang="en-US" sz="1400" dirty="0" smtClean="0"/>
              <a:t>Satellite derived cloud droplet number concentration (CDNC) and precipitation frequency from ship measurements over the East China Sea were analyzed.</a:t>
            </a:r>
          </a:p>
          <a:p>
            <a:pPr marL="231775" indent="-231775">
              <a:spcBef>
                <a:spcPct val="15000"/>
              </a:spcBef>
              <a:buFontTx/>
              <a:buChar char="•"/>
            </a:pPr>
            <a:r>
              <a:rPr lang="en-US" sz="1400" dirty="0" smtClean="0"/>
              <a:t>Back trajectory analysis was performed to determine the source regions of the pollution</a:t>
            </a:r>
          </a:p>
          <a:p>
            <a:pPr marL="231775" indent="-231775">
              <a:spcBef>
                <a:spcPct val="15000"/>
              </a:spcBef>
              <a:buFontTx/>
              <a:buChar char="•"/>
            </a:pPr>
            <a:r>
              <a:rPr lang="en-US" sz="1400" dirty="0" smtClean="0"/>
              <a:t>A regional climate model was used to simulate aerosol effects on clouds and precipitation.</a:t>
            </a:r>
          </a:p>
          <a:p>
            <a:pPr marL="231775" indent="-231775">
              <a:spcBef>
                <a:spcPct val="15000"/>
              </a:spcBef>
              <a:buFontTx/>
              <a:buChar char="•"/>
            </a:pPr>
            <a:endParaRPr lang="en-US" sz="1400" dirty="0" smtClean="0"/>
          </a:p>
        </p:txBody>
      </p:sp>
      <p:sp>
        <p:nvSpPr>
          <p:cNvPr id="10244" name="Rectangle 4"/>
          <p:cNvSpPr>
            <a:spLocks noChangeArrowheads="1"/>
          </p:cNvSpPr>
          <p:nvPr/>
        </p:nvSpPr>
        <p:spPr bwMode="auto">
          <a:xfrm>
            <a:off x="0" y="1143000"/>
            <a:ext cx="4648200" cy="1676400"/>
          </a:xfrm>
          <a:prstGeom prst="rect">
            <a:avLst/>
          </a:prstGeom>
          <a:noFill/>
          <a:ln w="9525">
            <a:noFill/>
            <a:miter lim="800000"/>
            <a:headEnd/>
            <a:tailEnd/>
          </a:ln>
        </p:spPr>
        <p:txBody>
          <a:bodyPr/>
          <a:lstStyle/>
          <a:p>
            <a:pPr marL="231775" indent="-231775" algn="ctr">
              <a:spcBef>
                <a:spcPct val="15000"/>
              </a:spcBef>
            </a:pPr>
            <a:r>
              <a:rPr lang="en-US" sz="1600" b="1" dirty="0"/>
              <a:t>Objective</a:t>
            </a:r>
            <a:endParaRPr lang="en-US" sz="1600" b="1" dirty="0" smtClean="0"/>
          </a:p>
          <a:p>
            <a:pPr marL="231775" indent="-231775">
              <a:spcBef>
                <a:spcPct val="15000"/>
              </a:spcBef>
              <a:buFontTx/>
              <a:buChar char="•"/>
            </a:pPr>
            <a:r>
              <a:rPr lang="en-US" sz="1400" dirty="0" smtClean="0"/>
              <a:t>Significant increase in aerosol loadings over the last 30 years in China due to due </a:t>
            </a:r>
            <a:r>
              <a:rPr lang="en-US" sz="1400" dirty="0"/>
              <a:t>increased emissions of its precursors such as SO2 and </a:t>
            </a:r>
            <a:r>
              <a:rPr lang="en-US" sz="1400" dirty="0" err="1" smtClean="0"/>
              <a:t>Nox</a:t>
            </a:r>
            <a:r>
              <a:rPr lang="en-US" sz="1400" dirty="0" smtClean="0"/>
              <a:t> may affect winter clouds and precipitation over the East China Sea downwind. This study combined data and modeling to assess such effects.</a:t>
            </a:r>
            <a:endParaRPr lang="en-US" sz="1400" dirty="0"/>
          </a:p>
        </p:txBody>
      </p:sp>
      <p:sp>
        <p:nvSpPr>
          <p:cNvPr id="10245" name="Rectangle 5"/>
          <p:cNvSpPr>
            <a:spLocks noChangeArrowheads="1"/>
          </p:cNvSpPr>
          <p:nvPr/>
        </p:nvSpPr>
        <p:spPr bwMode="auto">
          <a:xfrm>
            <a:off x="152400" y="76200"/>
            <a:ext cx="8610600" cy="830997"/>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2400" b="1" dirty="0">
                <a:latin typeface="+mn-lt"/>
              </a:rPr>
              <a:t>Pollution from China increases cloud droplet number, suppresses rain over the East China Sea</a:t>
            </a:r>
          </a:p>
        </p:txBody>
      </p:sp>
      <p:sp>
        <p:nvSpPr>
          <p:cNvPr id="10246" name="Text Box 6"/>
          <p:cNvSpPr txBox="1">
            <a:spLocks noChangeArrowheads="1"/>
          </p:cNvSpPr>
          <p:nvPr/>
        </p:nvSpPr>
        <p:spPr bwMode="auto">
          <a:xfrm>
            <a:off x="152400" y="6334780"/>
            <a:ext cx="8991600" cy="52322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1400" dirty="0" err="1" smtClean="0"/>
              <a:t>Bennartz</a:t>
            </a:r>
            <a:r>
              <a:rPr lang="en-US" sz="1400" dirty="0"/>
              <a:t>, R., J. Fan, J. Rausch, L.R. </a:t>
            </a:r>
            <a:r>
              <a:rPr lang="en-US" sz="1400" b="1" dirty="0"/>
              <a:t>Leung</a:t>
            </a:r>
            <a:r>
              <a:rPr lang="en-US" sz="1400" dirty="0"/>
              <a:t>, and A.K. </a:t>
            </a:r>
            <a:r>
              <a:rPr lang="en-US" sz="1400" dirty="0" err="1"/>
              <a:t>Heidinger</a:t>
            </a:r>
            <a:r>
              <a:rPr lang="en-US" sz="1400" dirty="0"/>
              <a:t>. 2011. “Pollution From China Increases Cloud Droplet Number, Suppresses Rain Over the East China Sea</a:t>
            </a:r>
            <a:r>
              <a:rPr lang="en-US" sz="1400" dirty="0" smtClean="0"/>
              <a:t>.” </a:t>
            </a:r>
            <a:r>
              <a:rPr lang="en-US" sz="1400" u="sng" dirty="0" err="1" smtClean="0"/>
              <a:t>Geophys</a:t>
            </a:r>
            <a:r>
              <a:rPr lang="en-US" sz="1400" u="sng" dirty="0"/>
              <a:t>. Res. </a:t>
            </a:r>
            <a:r>
              <a:rPr lang="en-US" sz="1400" u="sng" dirty="0" err="1"/>
              <a:t>Lett</a:t>
            </a:r>
            <a:r>
              <a:rPr lang="en-US" sz="1400" u="sng" dirty="0"/>
              <a:t>.,</a:t>
            </a:r>
            <a:r>
              <a:rPr lang="en-US" sz="1400" dirty="0"/>
              <a:t> 38, L09704, doi:10.1029/2011GL047235 </a:t>
            </a:r>
            <a:endParaRPr lang="en-US" sz="1400" dirty="0" smtClean="0"/>
          </a:p>
        </p:txBody>
      </p:sp>
      <p:sp>
        <p:nvSpPr>
          <p:cNvPr id="13" name="Rectangle 3"/>
          <p:cNvSpPr>
            <a:spLocks noChangeArrowheads="1"/>
          </p:cNvSpPr>
          <p:nvPr/>
        </p:nvSpPr>
        <p:spPr bwMode="auto">
          <a:xfrm>
            <a:off x="0" y="5029200"/>
            <a:ext cx="4876800" cy="1219200"/>
          </a:xfrm>
          <a:prstGeom prst="rect">
            <a:avLst/>
          </a:prstGeom>
          <a:noFill/>
          <a:ln w="9525">
            <a:noFill/>
            <a:miter lim="800000"/>
            <a:headEnd/>
            <a:tailEnd/>
          </a:ln>
        </p:spPr>
        <p:txBody>
          <a:bodyPr/>
          <a:lstStyle/>
          <a:p>
            <a:pPr marL="231775" indent="-231775" algn="ctr">
              <a:spcBef>
                <a:spcPct val="15000"/>
              </a:spcBef>
            </a:pPr>
            <a:r>
              <a:rPr lang="en-US" sz="1600" b="1" dirty="0" smtClean="0"/>
              <a:t>Impact</a:t>
            </a:r>
          </a:p>
          <a:p>
            <a:pPr marL="231775" indent="-231775">
              <a:spcBef>
                <a:spcPct val="15000"/>
              </a:spcBef>
              <a:buFontTx/>
              <a:buChar char="•"/>
            </a:pPr>
            <a:r>
              <a:rPr lang="en-US" sz="1400" dirty="0" smtClean="0"/>
              <a:t>Data analysis and numerical modeling found that Increasing CDNC and decreasing rain frequency in the East China Sea during winter are related to pollution from the </a:t>
            </a:r>
            <a:r>
              <a:rPr lang="en-US" sz="1400" dirty="0"/>
              <a:t>Shanghai‐Nanjing and Jinan industrial areas. </a:t>
            </a:r>
            <a:endParaRPr lang="en-US" sz="1400" dirty="0" smtClean="0"/>
          </a:p>
        </p:txBody>
      </p:sp>
      <p:sp>
        <p:nvSpPr>
          <p:cNvPr id="15" name="TextBox 7"/>
          <p:cNvSpPr txBox="1">
            <a:spLocks noChangeArrowheads="1"/>
          </p:cNvSpPr>
          <p:nvPr/>
        </p:nvSpPr>
        <p:spPr bwMode="auto">
          <a:xfrm>
            <a:off x="4876800" y="1066800"/>
            <a:ext cx="4038600" cy="461665"/>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200" b="1" dirty="0" smtClean="0">
                <a:solidFill>
                  <a:srgbClr val="0000FF"/>
                </a:solidFill>
              </a:rPr>
              <a:t>Winter CDNC (upper) and rain frequency (lower) in the 1980s (left) and 2000s (right)</a:t>
            </a:r>
            <a:endParaRPr lang="en-US" sz="1200" b="1" dirty="0">
              <a:solidFill>
                <a:srgbClr val="0000FF"/>
              </a:solidFill>
            </a:endParaRPr>
          </a:p>
        </p:txBody>
      </p:sp>
      <p:pic>
        <p:nvPicPr>
          <p:cNvPr id="4" name="Picture 3"/>
          <p:cNvPicPr>
            <a:picLocks noChangeAspect="1"/>
          </p:cNvPicPr>
          <p:nvPr/>
        </p:nvPicPr>
        <p:blipFill>
          <a:blip r:embed="rId3" cstate="print"/>
          <a:stretch>
            <a:fillRect/>
          </a:stretch>
        </p:blipFill>
        <p:spPr>
          <a:xfrm>
            <a:off x="4618284" y="1600200"/>
            <a:ext cx="4544875" cy="463089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28600" y="2057400"/>
            <a:ext cx="7162800" cy="1728788"/>
          </a:xfrm>
          <a:prstGeom prst="rect">
            <a:avLst/>
          </a:prstGeom>
          <a:noFill/>
          <a:ln w="9525">
            <a:noFill/>
            <a:miter lim="800000"/>
            <a:headEnd/>
            <a:tailEnd/>
          </a:ln>
          <a:effectLst/>
        </p:spPr>
        <p:txBody>
          <a:bodyPr/>
          <a:lstStyle/>
          <a:p>
            <a:pPr marL="231775" indent="-231775">
              <a:spcBef>
                <a:spcPct val="20000"/>
              </a:spcBef>
            </a:pPr>
            <a:r>
              <a:rPr lang="en-US" sz="2000" b="1" dirty="0" smtClean="0">
                <a:latin typeface="Times New Roman" pitchFamily="18" charset="0"/>
                <a:cs typeface="Times New Roman" pitchFamily="18" charset="0"/>
              </a:rPr>
              <a:t>New Science</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Unlike the surface of aqueous (deliquesced) sea salt particles, dry (effloresced) particles have a coating that changes the ability of the particle to absorb moisture.</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Changes in the sea salt particles occur at two specific relative </a:t>
            </a:r>
            <a:r>
              <a:rPr lang="en-US" dirty="0" err="1" smtClean="0">
                <a:solidFill>
                  <a:srgbClr val="000000"/>
                </a:solidFill>
                <a:latin typeface="Times New Roman" pitchFamily="18" charset="0"/>
                <a:cs typeface="Times New Roman" pitchFamily="18" charset="0"/>
              </a:rPr>
              <a:t>humidities</a:t>
            </a:r>
            <a:r>
              <a:rPr lang="en-US" dirty="0" smtClean="0">
                <a:solidFill>
                  <a:srgbClr val="000000"/>
                </a:solidFill>
                <a:latin typeface="Times New Roman" pitchFamily="18" charset="0"/>
                <a:cs typeface="Times New Roman" pitchFamily="18" charset="0"/>
              </a:rPr>
              <a:t>.</a:t>
            </a:r>
          </a:p>
          <a:p>
            <a:pPr marL="231775" indent="-231775">
              <a:spcBef>
                <a:spcPct val="20000"/>
              </a:spcBef>
            </a:pPr>
            <a:endParaRPr lang="en-US" b="1" i="1" dirty="0" smtClean="0">
              <a:solidFill>
                <a:srgbClr val="000000"/>
              </a:solidFill>
              <a:latin typeface="Times New Roman" pitchFamily="18" charset="0"/>
              <a:ea typeface="ＭＳ Ｐゴシック" pitchFamily="34" charset="-128"/>
              <a:cs typeface="Times New Roman" pitchFamily="18" charset="0"/>
            </a:endParaRPr>
          </a:p>
          <a:p>
            <a:pPr marL="231775" indent="-231775"/>
            <a:endParaRPr lang="en-US" b="1" dirty="0"/>
          </a:p>
          <a:p>
            <a:pPr marL="231775" indent="-231775">
              <a:buFontTx/>
              <a:buChar char="•"/>
            </a:pPr>
            <a:endParaRPr lang="en-US" sz="1600" b="1" dirty="0"/>
          </a:p>
        </p:txBody>
      </p:sp>
      <p:sp>
        <p:nvSpPr>
          <p:cNvPr id="12294" name="Rectangle 6"/>
          <p:cNvSpPr>
            <a:spLocks noChangeArrowheads="1"/>
          </p:cNvSpPr>
          <p:nvPr/>
        </p:nvSpPr>
        <p:spPr bwMode="auto">
          <a:xfrm>
            <a:off x="228600" y="1371600"/>
            <a:ext cx="7162800" cy="762000"/>
          </a:xfrm>
          <a:prstGeom prst="rect">
            <a:avLst/>
          </a:prstGeom>
          <a:noFill/>
          <a:ln w="9525">
            <a:noFill/>
            <a:miter lim="800000"/>
            <a:headEnd/>
            <a:tailEnd/>
          </a:ln>
          <a:effectLst/>
        </p:spPr>
        <p:txBody>
          <a:bodyPr/>
          <a:lstStyle/>
          <a:p>
            <a:pPr marL="231775" indent="-231775">
              <a:spcBef>
                <a:spcPct val="20000"/>
              </a:spcBef>
            </a:pPr>
            <a:r>
              <a:rPr lang="en-US" sz="2000" b="1" dirty="0">
                <a:latin typeface="Times New Roman" pitchFamily="18" charset="0"/>
                <a:cs typeface="Times New Roman" pitchFamily="18" charset="0"/>
              </a:rPr>
              <a:t>Objective</a:t>
            </a:r>
          </a:p>
          <a:p>
            <a:pPr marL="231775" indent="-231775">
              <a:buFontTx/>
              <a:buChar char="•"/>
            </a:pPr>
            <a:r>
              <a:rPr lang="en-US" dirty="0" smtClean="0">
                <a:solidFill>
                  <a:srgbClr val="000000"/>
                </a:solidFill>
                <a:latin typeface="Times New Roman" pitchFamily="18" charset="0"/>
                <a:ea typeface="ＭＳ Ｐゴシック" pitchFamily="34" charset="-128"/>
                <a:cs typeface="Times New Roman" pitchFamily="18" charset="0"/>
              </a:rPr>
              <a:t>Understand the influence of anthropogenic oxidants on sea salt aerosols.</a:t>
            </a:r>
            <a:endParaRPr lang="en-US" sz="2000" i="1" dirty="0">
              <a:latin typeface="Times New Roman" pitchFamily="18" charset="0"/>
              <a:cs typeface="Times New Roman" pitchFamily="18" charset="0"/>
            </a:endParaRPr>
          </a:p>
        </p:txBody>
      </p:sp>
      <p:sp>
        <p:nvSpPr>
          <p:cNvPr id="12301" name="Rectangle 13"/>
          <p:cNvSpPr>
            <a:spLocks noChangeArrowheads="1"/>
          </p:cNvSpPr>
          <p:nvPr/>
        </p:nvSpPr>
        <p:spPr bwMode="auto">
          <a:xfrm>
            <a:off x="0" y="152400"/>
            <a:ext cx="8839200" cy="1261884"/>
          </a:xfrm>
          <a:prstGeom prst="rect">
            <a:avLst/>
          </a:prstGeom>
          <a:noFill/>
          <a:ln w="9525">
            <a:noFill/>
            <a:miter lim="800000"/>
            <a:headEnd/>
            <a:tailEnd/>
          </a:ln>
          <a:effectLst/>
        </p:spPr>
        <p:txBody>
          <a:bodyPr wrap="square">
            <a:spAutoFit/>
          </a:bodyPr>
          <a:lstStyle/>
          <a:p>
            <a:pPr algn="ctr"/>
            <a:r>
              <a:rPr lang="en-US" sz="2800" b="1" dirty="0" smtClean="0">
                <a:solidFill>
                  <a:srgbClr val="0000FF"/>
                </a:solidFill>
                <a:latin typeface="Times New Roman" pitchFamily="18" charset="0"/>
                <a:cs typeface="Times New Roman" pitchFamily="18" charset="0"/>
              </a:rPr>
              <a:t>Experimentation and Simulation Used to Understand the Surfactant Properties of Sea Salt Particles</a:t>
            </a:r>
          </a:p>
          <a:p>
            <a:pPr algn="ctr"/>
            <a:r>
              <a:rPr lang="en-US" sz="2000" b="1" dirty="0" smtClean="0">
                <a:solidFill>
                  <a:srgbClr val="0000FF"/>
                </a:solidFill>
                <a:latin typeface="Times New Roman" pitchFamily="18" charset="0"/>
                <a:cs typeface="Times New Roman" pitchFamily="18" charset="0"/>
              </a:rPr>
              <a:t>Particle structure influences reactivity  </a:t>
            </a:r>
            <a:endParaRPr lang="en-US" sz="2000" b="1" dirty="0">
              <a:solidFill>
                <a:srgbClr val="0000FF"/>
              </a:solidFill>
              <a:latin typeface="Times New Roman" pitchFamily="18" charset="0"/>
              <a:cs typeface="Times New Roman" pitchFamily="18" charset="0"/>
            </a:endParaRPr>
          </a:p>
        </p:txBody>
      </p:sp>
      <p:sp>
        <p:nvSpPr>
          <p:cNvPr id="5" name="Rectangle 7"/>
          <p:cNvSpPr/>
          <p:nvPr/>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6" name="Rectangle 8"/>
          <p:cNvSpPr/>
          <p:nvPr/>
        </p:nvSpPr>
        <p:spPr bwMode="auto">
          <a:xfrm>
            <a:off x="0" y="6629400"/>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7" name="Rectangle 235"/>
          <p:cNvSpPr>
            <a:spLocks noChangeArrowheads="1"/>
          </p:cNvSpPr>
          <p:nvPr/>
        </p:nvSpPr>
        <p:spPr bwMode="auto">
          <a:xfrm>
            <a:off x="2422525" y="6634163"/>
            <a:ext cx="6564313" cy="223837"/>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latin typeface="Arial" charset="0"/>
                <a:ea typeface="Rod"/>
                <a:cs typeface="Rod"/>
              </a:rPr>
              <a:t>Department of Energy  •  Office of Science  •  Biological and Environmental Research</a:t>
            </a:r>
          </a:p>
        </p:txBody>
      </p:sp>
      <p:sp>
        <p:nvSpPr>
          <p:cNvPr id="8" name="Rectangle 235"/>
          <p:cNvSpPr>
            <a:spLocks noChangeArrowheads="1"/>
          </p:cNvSpPr>
          <p:nvPr/>
        </p:nvSpPr>
        <p:spPr bwMode="auto">
          <a:xfrm>
            <a:off x="-34925" y="6646863"/>
            <a:ext cx="1481138" cy="274637"/>
          </a:xfrm>
          <a:prstGeom prst="rect">
            <a:avLst/>
          </a:prstGeom>
          <a:noFill/>
          <a:ln w="9525" algn="ctr">
            <a:noFill/>
            <a:miter lim="800000"/>
            <a:headEnd/>
            <a:tailEnd/>
          </a:ln>
          <a:effectLst/>
        </p:spPr>
        <p:txBody>
          <a:bodyPr/>
          <a:lstStyle/>
          <a:p>
            <a:pPr marL="171450" indent="-171450" eaLnBrk="0" hangingPunct="0">
              <a:lnSpc>
                <a:spcPct val="90000"/>
              </a:lnSpc>
              <a:defRPr/>
            </a:pPr>
            <a:r>
              <a:rPr lang="en-US" sz="1200" b="1" dirty="0" smtClean="0">
                <a:solidFill>
                  <a:schemeClr val="bg1"/>
                </a:solidFill>
                <a:latin typeface="Arial" charset="0"/>
                <a:ea typeface="Rod"/>
                <a:cs typeface="Rod"/>
              </a:rPr>
              <a:t>CESD Update</a:t>
            </a:r>
            <a:endParaRPr lang="en-US" sz="1200" b="1" dirty="0">
              <a:solidFill>
                <a:schemeClr val="bg1"/>
              </a:solidFill>
              <a:latin typeface="Arial" charset="0"/>
              <a:ea typeface="Rod"/>
              <a:cs typeface="Rod"/>
            </a:endParaRPr>
          </a:p>
        </p:txBody>
      </p:sp>
      <p:sp>
        <p:nvSpPr>
          <p:cNvPr id="22" name="TextBox 21"/>
          <p:cNvSpPr txBox="1"/>
          <p:nvPr/>
        </p:nvSpPr>
        <p:spPr>
          <a:xfrm>
            <a:off x="152400" y="5943600"/>
            <a:ext cx="8686800" cy="646331"/>
          </a:xfrm>
          <a:prstGeom prst="rect">
            <a:avLst/>
          </a:prstGeom>
          <a:noFill/>
        </p:spPr>
        <p:txBody>
          <a:bodyPr wrap="square" rtlCol="0">
            <a:spAutoFit/>
          </a:bodyPr>
          <a:lstStyle/>
          <a:p>
            <a:r>
              <a:rPr lang="en-US" sz="1200" dirty="0" smtClean="0"/>
              <a:t> </a:t>
            </a:r>
          </a:p>
          <a:p>
            <a:r>
              <a:rPr lang="en-US" sz="1200" dirty="0" smtClean="0">
                <a:latin typeface="Times New Roman" pitchFamily="18" charset="0"/>
                <a:cs typeface="Times New Roman" pitchFamily="18" charset="0"/>
              </a:rPr>
              <a:t>Liu, Y et al. 2011, “Internal Structure, Hygroscopic and Reactive Properties of Mixed Sodium </a:t>
            </a:r>
            <a:r>
              <a:rPr lang="en-US" sz="1200" dirty="0" err="1" smtClean="0">
                <a:latin typeface="Times New Roman" pitchFamily="18" charset="0"/>
                <a:cs typeface="Times New Roman" pitchFamily="18" charset="0"/>
              </a:rPr>
              <a:t>Methanesulfonate</a:t>
            </a:r>
            <a:r>
              <a:rPr lang="en-US" sz="1200" dirty="0" smtClean="0">
                <a:latin typeface="Times New Roman" pitchFamily="18" charset="0"/>
                <a:cs typeface="Times New Roman" pitchFamily="18" charset="0"/>
              </a:rPr>
              <a:t>-Sodium Chloride Particles.” </a:t>
            </a:r>
            <a:r>
              <a:rPr lang="en-US" sz="1200" b="1" i="1" dirty="0" smtClean="0">
                <a:latin typeface="Times New Roman" pitchFamily="18" charset="0"/>
                <a:cs typeface="Times New Roman" pitchFamily="18" charset="0"/>
              </a:rPr>
              <a:t>PCCP</a:t>
            </a:r>
            <a:r>
              <a:rPr lang="en-US" sz="1200" dirty="0" smtClean="0">
                <a:latin typeface="Times New Roman" pitchFamily="18" charset="0"/>
                <a:cs typeface="Times New Roman" pitchFamily="18" charset="0"/>
              </a:rPr>
              <a:t>  13:  `11846-11857.</a:t>
            </a:r>
          </a:p>
        </p:txBody>
      </p:sp>
      <p:sp>
        <p:nvSpPr>
          <p:cNvPr id="12" name="TextBox 11"/>
          <p:cNvSpPr txBox="1"/>
          <p:nvPr/>
        </p:nvSpPr>
        <p:spPr>
          <a:xfrm>
            <a:off x="228600" y="3706368"/>
            <a:ext cx="8001000" cy="3151632"/>
          </a:xfrm>
          <a:prstGeom prst="rect">
            <a:avLst/>
          </a:prstGeom>
          <a:noFill/>
        </p:spPr>
        <p:txBody>
          <a:bodyPr wrap="square" rtlCol="0">
            <a:spAutoFit/>
          </a:bodyPr>
          <a:lstStyle/>
          <a:p>
            <a:r>
              <a:rPr lang="en-US" sz="2000" b="1" dirty="0" smtClean="0">
                <a:latin typeface="Times New Roman" pitchFamily="18" charset="0"/>
                <a:ea typeface="ＭＳ Ｐゴシック" pitchFamily="34" charset="-128"/>
                <a:cs typeface="Times New Roman" pitchFamily="18" charset="0"/>
              </a:rPr>
              <a:t>Significance</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Depending on the chemical composition of sea salt aerosols, select anthropogenic oxidants can cause these particles to absorb atmospheric moisture, which can influence Earth’s </a:t>
            </a:r>
            <a:r>
              <a:rPr lang="en-US" dirty="0" err="1" smtClean="0">
                <a:solidFill>
                  <a:srgbClr val="000000"/>
                </a:solidFill>
                <a:latin typeface="Times New Roman" pitchFamily="18" charset="0"/>
                <a:cs typeface="Times New Roman" pitchFamily="18" charset="0"/>
              </a:rPr>
              <a:t>radiative</a:t>
            </a:r>
            <a:r>
              <a:rPr lang="en-US" dirty="0" smtClean="0">
                <a:solidFill>
                  <a:srgbClr val="000000"/>
                </a:solidFill>
                <a:latin typeface="Times New Roman" pitchFamily="18" charset="0"/>
                <a:cs typeface="Times New Roman" pitchFamily="18" charset="0"/>
              </a:rPr>
              <a:t> balance.</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The findings required a team approach involving scientists from the University of Southern California, the Czech Republic Academy of Sciences, LBNL, and EMSL who made use of multiple experimental techniques (SEM, TOF-SIMS, synchrotron-based x-ray </a:t>
            </a:r>
            <a:r>
              <a:rPr lang="en-US" dirty="0" err="1" smtClean="0">
                <a:solidFill>
                  <a:srgbClr val="000000"/>
                </a:solidFill>
                <a:latin typeface="Times New Roman" pitchFamily="18" charset="0"/>
                <a:cs typeface="Times New Roman" pitchFamily="18" charset="0"/>
              </a:rPr>
              <a:t>microspectroscopy</a:t>
            </a:r>
            <a:r>
              <a:rPr lang="en-US" dirty="0" smtClean="0">
                <a:solidFill>
                  <a:srgbClr val="000000"/>
                </a:solidFill>
                <a:latin typeface="Times New Roman" pitchFamily="18" charset="0"/>
                <a:cs typeface="Times New Roman" pitchFamily="18" charset="0"/>
              </a:rPr>
              <a:t>), and molecular dynamics simulation.</a:t>
            </a:r>
          </a:p>
          <a:p>
            <a:endParaRPr lang="en-US" sz="2400" b="1" dirty="0" smtClean="0">
              <a:latin typeface="Times New Roman" pitchFamily="18" charset="0"/>
              <a:ea typeface="ＭＳ Ｐゴシック" pitchFamily="34" charset="-128"/>
              <a:cs typeface="Times New Roman" pitchFamily="18" charset="0"/>
            </a:endParaRPr>
          </a:p>
          <a:p>
            <a:pPr marL="231775" indent="-231775">
              <a:spcBef>
                <a:spcPct val="20000"/>
              </a:spcBef>
              <a:buFont typeface="Arial" pitchFamily="34" charset="0"/>
              <a:buChar char="•"/>
            </a:pPr>
            <a:endParaRPr lang="en-US" b="1" dirty="0" smtClean="0">
              <a:solidFill>
                <a:srgbClr val="000000"/>
              </a:solidFill>
              <a:latin typeface="Times New Roman" pitchFamily="18" charset="0"/>
              <a:cs typeface="Times New Roman" pitchFamily="18" charset="0"/>
            </a:endParaRPr>
          </a:p>
        </p:txBody>
      </p:sp>
      <p:sp>
        <p:nvSpPr>
          <p:cNvPr id="18" name="TextBox 17"/>
          <p:cNvSpPr txBox="1"/>
          <p:nvPr/>
        </p:nvSpPr>
        <p:spPr>
          <a:xfrm>
            <a:off x="7162800" y="3352800"/>
            <a:ext cx="1981200" cy="461665"/>
          </a:xfrm>
          <a:prstGeom prst="rect">
            <a:avLst/>
          </a:prstGeom>
          <a:noFill/>
        </p:spPr>
        <p:txBody>
          <a:bodyPr wrap="square" rtlCol="0">
            <a:spAutoFit/>
          </a:bodyPr>
          <a:lstStyle/>
          <a:p>
            <a:pPr algn="ctr"/>
            <a:r>
              <a:rPr lang="en-US" sz="1200" dirty="0" smtClean="0">
                <a:latin typeface="Times New Roman" pitchFamily="18" charset="0"/>
                <a:cs typeface="Times New Roman" pitchFamily="18" charset="0"/>
              </a:rPr>
              <a:t>Chemical imaging of sea salt, </a:t>
            </a:r>
            <a:r>
              <a:rPr lang="en-US" sz="1200" i="1" dirty="0" smtClean="0">
                <a:latin typeface="Times New Roman" pitchFamily="18" charset="0"/>
                <a:cs typeface="Times New Roman" pitchFamily="18" charset="0"/>
              </a:rPr>
              <a:t>PCCP,</a:t>
            </a:r>
            <a:r>
              <a:rPr lang="en-US" sz="1200" dirty="0" smtClean="0">
                <a:latin typeface="Times New Roman" pitchFamily="18" charset="0"/>
                <a:cs typeface="Times New Roman" pitchFamily="18" charset="0"/>
              </a:rPr>
              <a:t> July 7, 2011 </a:t>
            </a:r>
            <a:endParaRPr lang="en-US" sz="1200" i="1" dirty="0">
              <a:latin typeface="Times New Roman" pitchFamily="18" charset="0"/>
              <a:cs typeface="Times New Roman" pitchFamily="18" charset="0"/>
            </a:endParaRPr>
          </a:p>
        </p:txBody>
      </p:sp>
      <p:pic>
        <p:nvPicPr>
          <p:cNvPr id="20482" name="Picture 2" descr="http://www.emsl.pnl.gov/upload/1312218655139/pccp_cover.jpg"/>
          <p:cNvPicPr>
            <a:picLocks noChangeAspect="1" noChangeArrowheads="1"/>
          </p:cNvPicPr>
          <p:nvPr/>
        </p:nvPicPr>
        <p:blipFill>
          <a:blip r:embed="rId3" cstate="print"/>
          <a:srcRect/>
          <a:stretch>
            <a:fillRect/>
          </a:stretch>
        </p:blipFill>
        <p:spPr bwMode="auto">
          <a:xfrm>
            <a:off x="7543800" y="1447800"/>
            <a:ext cx="1219200" cy="1828800"/>
          </a:xfrm>
          <a:prstGeom prst="rect">
            <a:avLst/>
          </a:prstGeom>
          <a:noFill/>
        </p:spPr>
      </p:pic>
      <p:pic>
        <p:nvPicPr>
          <p:cNvPr id="20483" name="Picture 3"/>
          <p:cNvPicPr>
            <a:picLocks noChangeAspect="1" noChangeArrowheads="1"/>
          </p:cNvPicPr>
          <p:nvPr/>
        </p:nvPicPr>
        <p:blipFill>
          <a:blip r:embed="rId4" cstate="print"/>
          <a:srcRect/>
          <a:stretch>
            <a:fillRect/>
          </a:stretch>
        </p:blipFill>
        <p:spPr bwMode="auto">
          <a:xfrm>
            <a:off x="8077200" y="4038600"/>
            <a:ext cx="685800" cy="854514"/>
          </a:xfrm>
          <a:prstGeom prst="rect">
            <a:avLst/>
          </a:prstGeom>
          <a:noFill/>
          <a:ln w="9525">
            <a:noFill/>
            <a:miter lim="800000"/>
            <a:headEnd/>
            <a:tailEnd/>
          </a:ln>
        </p:spPr>
      </p:pic>
      <p:pic>
        <p:nvPicPr>
          <p:cNvPr id="20484" name="Picture 4"/>
          <p:cNvPicPr>
            <a:picLocks noChangeAspect="1" noChangeArrowheads="1"/>
          </p:cNvPicPr>
          <p:nvPr/>
        </p:nvPicPr>
        <p:blipFill>
          <a:blip r:embed="rId5" cstate="print"/>
          <a:srcRect/>
          <a:stretch>
            <a:fillRect/>
          </a:stretch>
        </p:blipFill>
        <p:spPr bwMode="auto">
          <a:xfrm>
            <a:off x="8077200" y="5105400"/>
            <a:ext cx="847201"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444500" y="3759200"/>
            <a:ext cx="184150" cy="369888"/>
          </a:xfrm>
          <a:prstGeom prst="rect">
            <a:avLst/>
          </a:prstGeom>
          <a:noFill/>
          <a:ln w="9525">
            <a:noFill/>
            <a:miter lim="800000"/>
            <a:headEnd/>
            <a:tailEnd/>
          </a:ln>
        </p:spPr>
        <p:txBody>
          <a:bodyPr wrap="none">
            <a:spAutoFit/>
          </a:bodyPr>
          <a:lstStyle/>
          <a:p>
            <a:endParaRPr lang="en-US"/>
          </a:p>
        </p:txBody>
      </p:sp>
      <p:sp>
        <p:nvSpPr>
          <p:cNvPr id="5" name="TextBox 4"/>
          <p:cNvSpPr txBox="1"/>
          <p:nvPr/>
        </p:nvSpPr>
        <p:spPr>
          <a:xfrm>
            <a:off x="228600" y="152400"/>
            <a:ext cx="8686800" cy="400110"/>
          </a:xfrm>
          <a:prstGeom prst="rect">
            <a:avLst/>
          </a:prstGeom>
          <a:solidFill>
            <a:schemeClr val="accent3">
              <a:lumMod val="40000"/>
              <a:lumOff val="60000"/>
            </a:schemeClr>
          </a:solidFill>
        </p:spPr>
        <p:txBody>
          <a:bodyPr wrap="square">
            <a:spAutoFit/>
          </a:bodyPr>
          <a:lstStyle/>
          <a:p>
            <a:pPr algn="ctr">
              <a:defRPr/>
            </a:pPr>
            <a:r>
              <a:rPr lang="en-US" sz="2000" b="1" dirty="0" smtClean="0"/>
              <a:t>Climate warming enhances </a:t>
            </a:r>
            <a:r>
              <a:rPr lang="en-US" sz="2000" b="1" dirty="0" err="1" smtClean="0"/>
              <a:t>Dimethyl</a:t>
            </a:r>
            <a:r>
              <a:rPr lang="en-US" sz="2000" b="1" dirty="0" smtClean="0"/>
              <a:t> Sulfide (DMS): more sulfate cools South</a:t>
            </a:r>
          </a:p>
        </p:txBody>
      </p:sp>
      <p:sp>
        <p:nvSpPr>
          <p:cNvPr id="12" name="TextBox 11"/>
          <p:cNvSpPr txBox="1"/>
          <p:nvPr/>
        </p:nvSpPr>
        <p:spPr>
          <a:xfrm>
            <a:off x="1143000" y="6096000"/>
            <a:ext cx="6858000" cy="4308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1100" b="1" dirty="0" smtClean="0"/>
              <a:t>Reference: </a:t>
            </a:r>
            <a:r>
              <a:rPr lang="en-US" sz="1100" dirty="0" smtClean="0"/>
              <a:t>Cameron-Smith, P., S. Elliott, M. Maltrud, D. Erickson, and O. Wingenter (2011), Changes in dimethyl sulfide oceanic distribution due to climate change, </a:t>
            </a:r>
            <a:r>
              <a:rPr lang="en-US" sz="1100" dirty="0" err="1" smtClean="0"/>
              <a:t>Geophys</a:t>
            </a:r>
            <a:r>
              <a:rPr lang="en-US" sz="1100" dirty="0" smtClean="0"/>
              <a:t>. Res. </a:t>
            </a:r>
            <a:r>
              <a:rPr lang="en-US" sz="1100" dirty="0" err="1" smtClean="0"/>
              <a:t>Lett</a:t>
            </a:r>
            <a:r>
              <a:rPr lang="en-US" sz="1100" dirty="0" smtClean="0"/>
              <a:t>., </a:t>
            </a:r>
            <a:r>
              <a:rPr lang="en-US" sz="1100" b="1" dirty="0" smtClean="0"/>
              <a:t>38</a:t>
            </a:r>
            <a:r>
              <a:rPr lang="en-US" sz="1100" dirty="0" smtClean="0"/>
              <a:t>, L07704, doi:10.1029/2011GL047069.</a:t>
            </a:r>
            <a:endParaRPr lang="en-US" sz="1100" i="1" dirty="0"/>
          </a:p>
        </p:txBody>
      </p:sp>
      <p:pic>
        <p:nvPicPr>
          <p:cNvPr id="11" name="Picture 10" descr="2011GL047069-fig1 side-by-side.png"/>
          <p:cNvPicPr>
            <a:picLocks noChangeAspect="1"/>
          </p:cNvPicPr>
          <p:nvPr/>
        </p:nvPicPr>
        <p:blipFill>
          <a:blip r:embed="rId3" cstate="print"/>
          <a:stretch>
            <a:fillRect/>
          </a:stretch>
        </p:blipFill>
        <p:spPr>
          <a:xfrm>
            <a:off x="2717420" y="685800"/>
            <a:ext cx="6236309" cy="2667000"/>
          </a:xfrm>
          <a:prstGeom prst="rect">
            <a:avLst/>
          </a:prstGeom>
        </p:spPr>
      </p:pic>
      <p:sp>
        <p:nvSpPr>
          <p:cNvPr id="13" name="TextBox 12"/>
          <p:cNvSpPr txBox="1"/>
          <p:nvPr/>
        </p:nvSpPr>
        <p:spPr>
          <a:xfrm>
            <a:off x="2743200" y="3657600"/>
            <a:ext cx="6019800" cy="646331"/>
          </a:xfrm>
          <a:prstGeom prst="rect">
            <a:avLst/>
          </a:prstGeom>
          <a:noFill/>
          <a:ln>
            <a:solidFill>
              <a:schemeClr val="tx2"/>
            </a:solidFill>
          </a:ln>
        </p:spPr>
        <p:txBody>
          <a:bodyPr wrap="square" rtlCol="0">
            <a:spAutoFit/>
          </a:bodyPr>
          <a:lstStyle/>
          <a:p>
            <a:r>
              <a:rPr lang="en-US" dirty="0" smtClean="0"/>
              <a:t>2000 to 2100 change in DMS flux: </a:t>
            </a:r>
          </a:p>
          <a:p>
            <a:r>
              <a:rPr lang="en-US" dirty="0" smtClean="0"/>
              <a:t>abs increase </a:t>
            </a:r>
            <a:r>
              <a:rPr lang="en-US" dirty="0" err="1" smtClean="0"/>
              <a:t>nmol</a:t>
            </a:r>
            <a:r>
              <a:rPr lang="en-US" dirty="0" smtClean="0"/>
              <a:t>/m</a:t>
            </a:r>
            <a:r>
              <a:rPr lang="en-US" baseline="30000" dirty="0" smtClean="0"/>
              <a:t>2</a:t>
            </a:r>
            <a:r>
              <a:rPr lang="en-US" dirty="0" smtClean="0"/>
              <a:t>/s (left) , percentage increase (right)</a:t>
            </a:r>
            <a:endParaRPr lang="en-US" dirty="0"/>
          </a:p>
        </p:txBody>
      </p:sp>
      <p:sp>
        <p:nvSpPr>
          <p:cNvPr id="14" name="TextBox 13"/>
          <p:cNvSpPr txBox="1"/>
          <p:nvPr/>
        </p:nvSpPr>
        <p:spPr>
          <a:xfrm>
            <a:off x="0" y="609600"/>
            <a:ext cx="2362200" cy="4878259"/>
          </a:xfrm>
          <a:prstGeom prst="rect">
            <a:avLst/>
          </a:prstGeom>
          <a:solidFill>
            <a:schemeClr val="accent1">
              <a:lumMod val="20000"/>
              <a:lumOff val="80000"/>
            </a:schemeClr>
          </a:solidFill>
        </p:spPr>
        <p:txBody>
          <a:bodyPr wrap="square" rtlCol="0">
            <a:spAutoFit/>
          </a:bodyPr>
          <a:lstStyle/>
          <a:p>
            <a:pPr marL="274320" indent="-274320">
              <a:spcAft>
                <a:spcPts val="600"/>
              </a:spcAft>
              <a:buFont typeface="Arial" pitchFamily="34" charset="0"/>
              <a:buChar char="•"/>
            </a:pPr>
            <a:r>
              <a:rPr lang="en-US" dirty="0" smtClean="0"/>
              <a:t>Coupled ocean biogeochemical Community Earth System Model: climate warming from 2000 to 2100, DMS increases 200% around Antarctica due to ocean temperature change and sea-ice loss.</a:t>
            </a:r>
          </a:p>
          <a:p>
            <a:pPr marL="274320" indent="-274320">
              <a:spcAft>
                <a:spcPts val="600"/>
              </a:spcAft>
              <a:buFont typeface="Arial" pitchFamily="34" charset="0"/>
              <a:buChar char="•"/>
            </a:pPr>
            <a:r>
              <a:rPr lang="en-US" dirty="0" smtClean="0"/>
              <a:t>Increased DMS will increase atmospheric sulfate and clouds to cool the South.</a:t>
            </a:r>
          </a:p>
        </p:txBody>
      </p:sp>
      <p:sp>
        <p:nvSpPr>
          <p:cNvPr id="15" name="TextBox 14"/>
          <p:cNvSpPr txBox="1"/>
          <p:nvPr/>
        </p:nvSpPr>
        <p:spPr>
          <a:xfrm>
            <a:off x="2438400" y="4572000"/>
            <a:ext cx="6553200" cy="1431161"/>
          </a:xfrm>
          <a:prstGeom prst="rect">
            <a:avLst/>
          </a:prstGeom>
          <a:solidFill>
            <a:schemeClr val="accent6">
              <a:lumMod val="40000"/>
              <a:lumOff val="60000"/>
            </a:schemeClr>
          </a:solidFill>
        </p:spPr>
        <p:txBody>
          <a:bodyPr wrap="square" rtlCol="0">
            <a:spAutoFit/>
          </a:bodyPr>
          <a:lstStyle/>
          <a:p>
            <a:pPr marL="274320" indent="-274320">
              <a:spcAft>
                <a:spcPts val="600"/>
              </a:spcAft>
              <a:buFont typeface="Arial" pitchFamily="34" charset="0"/>
              <a:buChar char="•"/>
            </a:pPr>
            <a:r>
              <a:rPr lang="en-US" dirty="0" err="1" smtClean="0"/>
              <a:t>Poleward</a:t>
            </a:r>
            <a:r>
              <a:rPr lang="en-US" dirty="0" smtClean="0"/>
              <a:t> shift in DMS emission by 2100.</a:t>
            </a:r>
          </a:p>
          <a:p>
            <a:pPr marL="274320" indent="-274320">
              <a:spcAft>
                <a:spcPts val="600"/>
              </a:spcAft>
              <a:buFont typeface="Arial" pitchFamily="34" charset="0"/>
              <a:buChar char="•"/>
            </a:pPr>
            <a:r>
              <a:rPr lang="en-US" dirty="0" smtClean="0"/>
              <a:t>DMS more sensitive to climate change than previously thought.</a:t>
            </a:r>
          </a:p>
          <a:p>
            <a:pPr marL="274320" indent="-274320">
              <a:spcAft>
                <a:spcPts val="600"/>
              </a:spcAft>
              <a:buFont typeface="Arial" pitchFamily="34" charset="0"/>
              <a:buChar char="•"/>
            </a:pPr>
            <a:r>
              <a:rPr lang="en-US" dirty="0" smtClean="0"/>
              <a:t>Potential for important local CLAW/Gaia climate feedbacks.</a:t>
            </a:r>
          </a:p>
          <a:p>
            <a:pPr marL="274320" indent="-274320">
              <a:spcAft>
                <a:spcPts val="600"/>
              </a:spcAft>
              <a:buFont typeface="Arial" pitchFamily="34" charset="0"/>
              <a:buChar char="•"/>
            </a:pPr>
            <a:r>
              <a:rPr lang="en-US" dirty="0" smtClean="0"/>
              <a:t>Highlighted in </a:t>
            </a:r>
            <a:r>
              <a:rPr lang="en-US" i="1" dirty="0" smtClean="0"/>
              <a:t>Nature Geosciences </a:t>
            </a:r>
            <a:r>
              <a:rPr lang="en-US" dirty="0" smtClean="0"/>
              <a:t>News &amp; Views.</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0" name="Text Box 16"/>
          <p:cNvSpPr txBox="1">
            <a:spLocks noChangeArrowheads="1"/>
          </p:cNvSpPr>
          <p:nvPr/>
        </p:nvSpPr>
        <p:spPr bwMode="auto">
          <a:xfrm>
            <a:off x="381000" y="4811286"/>
            <a:ext cx="4725988" cy="2046714"/>
          </a:xfrm>
          <a:prstGeom prst="rect">
            <a:avLst/>
          </a:prstGeom>
          <a:noFill/>
          <a:ln w="9525">
            <a:noFill/>
            <a:miter lim="800000"/>
            <a:headEnd/>
            <a:tailEnd/>
          </a:ln>
        </p:spPr>
        <p:txBody>
          <a:bodyPr>
            <a:spAutoFit/>
          </a:bodyPr>
          <a:lstStyle/>
          <a:p>
            <a:pPr eaLnBrk="0" hangingPunct="0">
              <a:spcAft>
                <a:spcPts val="600"/>
              </a:spcAft>
            </a:pPr>
            <a:r>
              <a:rPr lang="en-US" b="1" u="sng" dirty="0">
                <a:latin typeface="Cambria" pitchFamily="-105" charset="0"/>
              </a:rPr>
              <a:t>Key Accomplishment</a:t>
            </a:r>
          </a:p>
          <a:p>
            <a:pPr eaLnBrk="0" hangingPunct="0"/>
            <a:r>
              <a:rPr lang="en-US" b="1" dirty="0">
                <a:latin typeface="Cambria" pitchFamily="-105" charset="0"/>
              </a:rPr>
              <a:t>The collection of an important multi-platform, multi-agency dataset over a variety of conditions that will be useful for improving the representation of convective clouds in large-scale models.</a:t>
            </a:r>
          </a:p>
          <a:p>
            <a:pPr eaLnBrk="0" hangingPunct="0"/>
            <a:endParaRPr lang="en-US" sz="1400" b="1" dirty="0">
              <a:latin typeface="Cambria" pitchFamily="-105" charset="0"/>
            </a:endParaRPr>
          </a:p>
        </p:txBody>
      </p:sp>
      <p:sp>
        <p:nvSpPr>
          <p:cNvPr id="175111" name="Rectangle 22"/>
          <p:cNvSpPr txBox="1">
            <a:spLocks noChangeArrowheads="1"/>
          </p:cNvSpPr>
          <p:nvPr/>
        </p:nvSpPr>
        <p:spPr bwMode="auto">
          <a:xfrm>
            <a:off x="609600" y="304800"/>
            <a:ext cx="7391400" cy="381000"/>
          </a:xfrm>
          <a:prstGeom prst="rect">
            <a:avLst/>
          </a:prstGeom>
          <a:noFill/>
          <a:ln w="9525">
            <a:noFill/>
            <a:miter lim="800000"/>
            <a:headEnd/>
            <a:tailEnd/>
          </a:ln>
        </p:spPr>
        <p:txBody>
          <a:bodyPr anchor="ctr"/>
          <a:lstStyle/>
          <a:p>
            <a:pPr algn="ctr"/>
            <a:r>
              <a:rPr lang="en-US" sz="2000" b="1" dirty="0" smtClean="0">
                <a:latin typeface="Cambria" pitchFamily="-105" charset="0"/>
              </a:rPr>
              <a:t>Joint ARM/NASA Campaign</a:t>
            </a:r>
            <a:endParaRPr lang="en-US" sz="2000" b="1" dirty="0">
              <a:latin typeface="Cambria" pitchFamily="-105" charset="0"/>
            </a:endParaRPr>
          </a:p>
        </p:txBody>
      </p:sp>
      <p:sp>
        <p:nvSpPr>
          <p:cNvPr id="175112" name="Line 28"/>
          <p:cNvSpPr>
            <a:spLocks noChangeShapeType="1"/>
          </p:cNvSpPr>
          <p:nvPr/>
        </p:nvSpPr>
        <p:spPr bwMode="auto">
          <a:xfrm>
            <a:off x="276225" y="1000125"/>
            <a:ext cx="8610600" cy="0"/>
          </a:xfrm>
          <a:prstGeom prst="line">
            <a:avLst/>
          </a:prstGeom>
          <a:noFill/>
          <a:ln w="28575">
            <a:solidFill>
              <a:schemeClr val="accent2"/>
            </a:solidFill>
            <a:round/>
            <a:headEnd/>
            <a:tailEnd/>
          </a:ln>
        </p:spPr>
        <p:txBody>
          <a:bodyPr wrap="none" anchor="ctr"/>
          <a:lstStyle/>
          <a:p>
            <a:endParaRPr lang="en-US"/>
          </a:p>
        </p:txBody>
      </p:sp>
      <p:sp>
        <p:nvSpPr>
          <p:cNvPr id="73" name="Rectangle 72"/>
          <p:cNvSpPr/>
          <p:nvPr/>
        </p:nvSpPr>
        <p:spPr>
          <a:xfrm>
            <a:off x="3910013" y="2425700"/>
            <a:ext cx="187325" cy="6635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5116" name="Rectangle 6"/>
          <p:cNvSpPr>
            <a:spLocks noChangeArrowheads="1"/>
          </p:cNvSpPr>
          <p:nvPr/>
        </p:nvSpPr>
        <p:spPr bwMode="auto">
          <a:xfrm>
            <a:off x="228600" y="1219200"/>
            <a:ext cx="3810000" cy="3527119"/>
          </a:xfrm>
          <a:prstGeom prst="rect">
            <a:avLst/>
          </a:prstGeom>
          <a:noFill/>
          <a:ln w="9525">
            <a:noFill/>
            <a:miter lim="800000"/>
            <a:headEnd/>
            <a:tailEnd/>
          </a:ln>
        </p:spPr>
        <p:txBody>
          <a:bodyPr>
            <a:spAutoFit/>
          </a:bodyPr>
          <a:lstStyle/>
          <a:p>
            <a:pPr marL="117475" indent="-117475" eaLnBrk="0" hangingPunct="0">
              <a:lnSpc>
                <a:spcPct val="95000"/>
              </a:lnSpc>
              <a:spcBef>
                <a:spcPct val="50000"/>
              </a:spcBef>
              <a:buSzPct val="100000"/>
              <a:buFont typeface="Arial" charset="0"/>
              <a:buChar char="•"/>
            </a:pPr>
            <a:r>
              <a:rPr lang="en-US" dirty="0" err="1" smtClean="0"/>
              <a:t>Midlatitude</a:t>
            </a:r>
            <a:r>
              <a:rPr lang="en-US" dirty="0" smtClean="0"/>
              <a:t> Continental Convective Clouds Experiment (MC3E)</a:t>
            </a:r>
            <a:r>
              <a:rPr lang="en-US" dirty="0" smtClean="0">
                <a:latin typeface="Cambria" pitchFamily="-105" charset="0"/>
              </a:rPr>
              <a:t>, </a:t>
            </a:r>
            <a:r>
              <a:rPr lang="en-US" dirty="0">
                <a:latin typeface="Cambria" pitchFamily="-105" charset="0"/>
              </a:rPr>
              <a:t>a joint DOE and NASA field campaign, took place from 22 April – 6 June 2001 at the ARM Southern Great Plains site</a:t>
            </a:r>
          </a:p>
          <a:p>
            <a:pPr marL="117475" indent="-117475" eaLnBrk="0" hangingPunct="0">
              <a:lnSpc>
                <a:spcPct val="95000"/>
              </a:lnSpc>
              <a:spcBef>
                <a:spcPct val="50000"/>
              </a:spcBef>
              <a:buSzPct val="100000"/>
              <a:buFont typeface="Arial" charset="0"/>
              <a:buChar char="•"/>
            </a:pPr>
            <a:r>
              <a:rPr lang="en-US" dirty="0">
                <a:latin typeface="Cambria" pitchFamily="-105" charset="0"/>
              </a:rPr>
              <a:t> Coordinated surface (particularly radar and </a:t>
            </a:r>
            <a:r>
              <a:rPr lang="en-US" dirty="0" err="1">
                <a:latin typeface="Cambria" pitchFamily="-105" charset="0"/>
              </a:rPr>
              <a:t>radiosonde</a:t>
            </a:r>
            <a:r>
              <a:rPr lang="en-US" dirty="0">
                <a:latin typeface="Cambria" pitchFamily="-105" charset="0"/>
              </a:rPr>
              <a:t>), aircraft (ER-2 and UND Citation) and satellite observations</a:t>
            </a:r>
          </a:p>
          <a:p>
            <a:pPr marL="117475" indent="-117475" eaLnBrk="0" hangingPunct="0">
              <a:lnSpc>
                <a:spcPct val="95000"/>
              </a:lnSpc>
              <a:spcBef>
                <a:spcPct val="50000"/>
              </a:spcBef>
              <a:buSzPct val="100000"/>
              <a:buFont typeface="Arial" charset="0"/>
              <a:buChar char="•"/>
            </a:pPr>
            <a:r>
              <a:rPr lang="en-US" dirty="0">
                <a:latin typeface="Cambria" pitchFamily="-105" charset="0"/>
              </a:rPr>
              <a:t> First detailed observations from many of the new </a:t>
            </a:r>
            <a:r>
              <a:rPr lang="en-US" dirty="0" smtClean="0">
                <a:latin typeface="Cambria" pitchFamily="-105" charset="0"/>
              </a:rPr>
              <a:t>Recovery Act instrumentation</a:t>
            </a:r>
            <a:endParaRPr lang="en-US" dirty="0">
              <a:latin typeface="Cambria" pitchFamily="-105" charset="0"/>
            </a:endParaRPr>
          </a:p>
        </p:txBody>
      </p:sp>
      <p:pic>
        <p:nvPicPr>
          <p:cNvPr id="175118" name="Picture 15" descr="May23_HookEcho.png"/>
          <p:cNvPicPr>
            <a:picLocks noChangeAspect="1"/>
          </p:cNvPicPr>
          <p:nvPr/>
        </p:nvPicPr>
        <p:blipFill>
          <a:blip r:embed="rId3" cstate="print"/>
          <a:srcRect/>
          <a:stretch>
            <a:fillRect/>
          </a:stretch>
        </p:blipFill>
        <p:spPr bwMode="auto">
          <a:xfrm>
            <a:off x="4556125" y="1066800"/>
            <a:ext cx="3444875" cy="2611438"/>
          </a:xfrm>
          <a:prstGeom prst="rect">
            <a:avLst/>
          </a:prstGeom>
          <a:noFill/>
          <a:ln w="9525">
            <a:noFill/>
            <a:miter lim="800000"/>
            <a:headEnd/>
            <a:tailEnd/>
          </a:ln>
        </p:spPr>
      </p:pic>
      <p:sp>
        <p:nvSpPr>
          <p:cNvPr id="175119" name="TextBox 16"/>
          <p:cNvSpPr txBox="1">
            <a:spLocks noChangeArrowheads="1"/>
          </p:cNvSpPr>
          <p:nvPr/>
        </p:nvSpPr>
        <p:spPr bwMode="auto">
          <a:xfrm>
            <a:off x="4419600" y="3657600"/>
            <a:ext cx="3962400" cy="523875"/>
          </a:xfrm>
          <a:prstGeom prst="rect">
            <a:avLst/>
          </a:prstGeom>
          <a:noFill/>
          <a:ln w="9525">
            <a:noFill/>
            <a:miter lim="800000"/>
            <a:headEnd/>
            <a:tailEnd/>
          </a:ln>
        </p:spPr>
        <p:txBody>
          <a:bodyPr>
            <a:spAutoFit/>
          </a:bodyPr>
          <a:lstStyle/>
          <a:p>
            <a:r>
              <a:rPr lang="en-US" sz="1400">
                <a:latin typeface="Cambria" pitchFamily="-105" charset="0"/>
              </a:rPr>
              <a:t>Hook echo (tornado signature) observed by the new ARM C-band radar on 23 May 2011.</a:t>
            </a:r>
          </a:p>
        </p:txBody>
      </p:sp>
      <p:pic>
        <p:nvPicPr>
          <p:cNvPr id="16" name="Picture 15" descr="c band sgp.jpg"/>
          <p:cNvPicPr>
            <a:picLocks noChangeAspect="1"/>
          </p:cNvPicPr>
          <p:nvPr/>
        </p:nvPicPr>
        <p:blipFill>
          <a:blip r:embed="rId4" cstate="print"/>
          <a:srcRect t="10490" r="13287" b="18182"/>
          <a:stretch>
            <a:fillRect/>
          </a:stretch>
        </p:blipFill>
        <p:spPr>
          <a:xfrm>
            <a:off x="6172200" y="4267200"/>
            <a:ext cx="2133600" cy="2340077"/>
          </a:xfrm>
          <a:prstGeom prst="rect">
            <a:avLst/>
          </a:prstGeom>
        </p:spPr>
      </p:pic>
      <p:grpSp>
        <p:nvGrpSpPr>
          <p:cNvPr id="2" name="Group 25"/>
          <p:cNvGrpSpPr/>
          <p:nvPr/>
        </p:nvGrpSpPr>
        <p:grpSpPr>
          <a:xfrm>
            <a:off x="0" y="6629400"/>
            <a:ext cx="9145588" cy="233363"/>
            <a:chOff x="0" y="6629400"/>
            <a:chExt cx="9145588" cy="233363"/>
          </a:xfrm>
        </p:grpSpPr>
        <p:sp>
          <p:nvSpPr>
            <p:cNvPr id="11" name="Rectangle 10"/>
            <p:cNvSpPr/>
            <p:nvPr/>
          </p:nvSpPr>
          <p:spPr bwMode="auto">
            <a:xfrm>
              <a:off x="2360613" y="6634163"/>
              <a:ext cx="6784975" cy="228600"/>
            </a:xfrm>
            <a:prstGeom prst="rect">
              <a:avLst/>
            </a:prstGeom>
            <a:solidFill>
              <a:srgbClr val="92D050"/>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12" name="Rectangle 11"/>
            <p:cNvSpPr/>
            <p:nvPr/>
          </p:nvSpPr>
          <p:spPr bwMode="auto">
            <a:xfrm>
              <a:off x="0" y="6629400"/>
              <a:ext cx="2333625" cy="228600"/>
            </a:xfrm>
            <a:prstGeom prst="rect">
              <a:avLst/>
            </a:prstGeom>
            <a:solidFill>
              <a:srgbClr val="92D050"/>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13" name="Rectangle 235"/>
            <p:cNvSpPr>
              <a:spLocks noChangeArrowheads="1"/>
            </p:cNvSpPr>
            <p:nvPr/>
          </p:nvSpPr>
          <p:spPr bwMode="auto">
            <a:xfrm>
              <a:off x="2433638" y="6635750"/>
              <a:ext cx="6553200" cy="222250"/>
            </a:xfrm>
            <a:prstGeom prst="rect">
              <a:avLst/>
            </a:prstGeom>
            <a:solidFill>
              <a:srgbClr val="92D050"/>
            </a:solid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14" name="Rectangle 235"/>
            <p:cNvSpPr>
              <a:spLocks noChangeArrowheads="1"/>
            </p:cNvSpPr>
            <p:nvPr/>
          </p:nvSpPr>
          <p:spPr bwMode="auto">
            <a:xfrm>
              <a:off x="117474" y="6629401"/>
              <a:ext cx="2016125" cy="228600"/>
            </a:xfrm>
            <a:prstGeom prst="rect">
              <a:avLst/>
            </a:prstGeom>
            <a:noFill/>
            <a:ln w="9525" algn="ctr">
              <a:noFill/>
              <a:miter lim="800000"/>
              <a:headEnd/>
              <a:tailEnd/>
            </a:ln>
            <a:effectLst/>
          </p:spPr>
          <p:txBody>
            <a:bodyPr/>
            <a:lstStyle/>
            <a:p>
              <a:pPr marL="171450" indent="-171450" eaLnBrk="0" hangingPunct="0">
                <a:lnSpc>
                  <a:spcPct val="90000"/>
                </a:lnSpc>
                <a:defRPr/>
              </a:pPr>
              <a:fld id="{797398DD-3765-4CAF-A947-70115095717E}" type="slidenum">
                <a:rPr lang="en-US" sz="1000">
                  <a:solidFill>
                    <a:schemeClr val="bg1"/>
                  </a:solidFill>
                  <a:ea typeface="Rod"/>
                  <a:cs typeface="Rod"/>
                </a:rPr>
                <a:pPr marL="171450" indent="-171450" eaLnBrk="0" hangingPunct="0">
                  <a:lnSpc>
                    <a:spcPct val="90000"/>
                  </a:lnSpc>
                  <a:defRPr/>
                </a:pPr>
                <a:t>24</a:t>
              </a:fld>
              <a:r>
                <a:rPr lang="en-US" sz="1000" dirty="0">
                  <a:solidFill>
                    <a:schemeClr val="bg1"/>
                  </a:solidFill>
                  <a:ea typeface="Rod"/>
                  <a:cs typeface="Rod"/>
                </a:rPr>
                <a:t>	 </a:t>
              </a:r>
              <a:r>
                <a:rPr lang="en-US" sz="1200" dirty="0" smtClean="0">
                  <a:solidFill>
                    <a:schemeClr val="bg1"/>
                  </a:solidFill>
                  <a:ea typeface="Rod"/>
                  <a:cs typeface="Rod"/>
                </a:rPr>
                <a:t>BERAC</a:t>
              </a:r>
              <a:endParaRPr lang="en-US" sz="1200" b="1" dirty="0">
                <a:solidFill>
                  <a:schemeClr val="bg1"/>
                </a:solidFill>
                <a:ea typeface="Rod"/>
                <a:cs typeface="Rod"/>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6" name="Rectangle 8"/>
          <p:cNvSpPr/>
          <p:nvPr/>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13316" name="Rectangle 235"/>
          <p:cNvSpPr>
            <a:spLocks noChangeArrowheads="1"/>
          </p:cNvSpPr>
          <p:nvPr/>
        </p:nvSpPr>
        <p:spPr bwMode="auto">
          <a:xfrm>
            <a:off x="2422525" y="6634163"/>
            <a:ext cx="6564313" cy="223837"/>
          </a:xfrm>
          <a:prstGeom prst="rect">
            <a:avLst/>
          </a:prstGeom>
          <a:noFill/>
          <a:ln w="9525" algn="ctr">
            <a:noFill/>
            <a:miter lim="800000"/>
            <a:headEnd/>
            <a:tailEnd/>
          </a:ln>
        </p:spPr>
        <p:txBody>
          <a:bodyPr/>
          <a:lstStyle/>
          <a:p>
            <a:pPr marL="171450" indent="-171450" algn="r" eaLnBrk="0" hangingPunct="0">
              <a:lnSpc>
                <a:spcPct val="90000"/>
              </a:lnSpc>
            </a:pPr>
            <a:r>
              <a:rPr lang="en-US" sz="1200">
                <a:solidFill>
                  <a:schemeClr val="bg1"/>
                </a:solidFill>
                <a:ea typeface="Rod"/>
                <a:cs typeface="Rod"/>
              </a:rPr>
              <a:t>Department of Energy  •  Office of Science  •  Biological and Environmental Research</a:t>
            </a:r>
          </a:p>
        </p:txBody>
      </p:sp>
      <p:sp>
        <p:nvSpPr>
          <p:cNvPr id="13317" name="Rectangle 235"/>
          <p:cNvSpPr>
            <a:spLocks noChangeArrowheads="1"/>
          </p:cNvSpPr>
          <p:nvPr/>
        </p:nvSpPr>
        <p:spPr bwMode="auto">
          <a:xfrm>
            <a:off x="-34925" y="6646863"/>
            <a:ext cx="1481138" cy="274637"/>
          </a:xfrm>
          <a:prstGeom prst="rect">
            <a:avLst/>
          </a:prstGeom>
          <a:noFill/>
          <a:ln w="9525" algn="ctr">
            <a:noFill/>
            <a:miter lim="800000"/>
            <a:headEnd/>
            <a:tailEnd/>
          </a:ln>
        </p:spPr>
        <p:txBody>
          <a:bodyPr/>
          <a:lstStyle/>
          <a:p>
            <a:pPr marL="171450" indent="-171450" eaLnBrk="0" hangingPunct="0">
              <a:lnSpc>
                <a:spcPct val="90000"/>
              </a:lnSpc>
            </a:pPr>
            <a:fld id="{DE9FE988-7DAB-42C0-86D2-77B93A36C536}" type="slidenum">
              <a:rPr lang="en-US" sz="1000" b="0">
                <a:solidFill>
                  <a:schemeClr val="bg1"/>
                </a:solidFill>
                <a:ea typeface="Rod"/>
                <a:cs typeface="Rod"/>
              </a:rPr>
              <a:pPr marL="171450" indent="-171450" eaLnBrk="0" hangingPunct="0">
                <a:lnSpc>
                  <a:spcPct val="90000"/>
                </a:lnSpc>
              </a:pPr>
              <a:t>25</a:t>
            </a:fld>
            <a:r>
              <a:rPr lang="en-US" sz="1000" b="0">
                <a:solidFill>
                  <a:schemeClr val="bg1"/>
                </a:solidFill>
                <a:ea typeface="Rod"/>
                <a:cs typeface="Rod"/>
              </a:rPr>
              <a:t>	 </a:t>
            </a:r>
            <a:r>
              <a:rPr lang="en-US" sz="1200">
                <a:solidFill>
                  <a:schemeClr val="bg1"/>
                </a:solidFill>
                <a:ea typeface="Rod"/>
                <a:cs typeface="Rod"/>
              </a:rPr>
              <a:t>BER BSSD</a:t>
            </a:r>
          </a:p>
        </p:txBody>
      </p:sp>
      <p:grpSp>
        <p:nvGrpSpPr>
          <p:cNvPr id="4" name="Group 23"/>
          <p:cNvGrpSpPr>
            <a:grpSpLocks/>
          </p:cNvGrpSpPr>
          <p:nvPr/>
        </p:nvGrpSpPr>
        <p:grpSpPr bwMode="auto">
          <a:xfrm>
            <a:off x="0" y="6659563"/>
            <a:ext cx="9144000" cy="274637"/>
            <a:chOff x="0" y="4147"/>
            <a:chExt cx="5760" cy="173"/>
          </a:xfrm>
        </p:grpSpPr>
        <p:sp>
          <p:nvSpPr>
            <p:cNvPr id="2" name="Rectangle 8"/>
            <p:cNvSpPr/>
            <p:nvPr/>
          </p:nvSpPr>
          <p:spPr bwMode="auto">
            <a:xfrm>
              <a:off x="0" y="4147"/>
              <a:ext cx="1470" cy="144"/>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13337" name="Rectangle 235"/>
            <p:cNvSpPr>
              <a:spLocks noChangeArrowheads="1"/>
            </p:cNvSpPr>
            <p:nvPr/>
          </p:nvSpPr>
          <p:spPr bwMode="auto">
            <a:xfrm>
              <a:off x="75" y="4147"/>
              <a:ext cx="933" cy="173"/>
            </a:xfrm>
            <a:prstGeom prst="rect">
              <a:avLst/>
            </a:prstGeom>
            <a:noFill/>
            <a:ln w="9525" algn="ctr">
              <a:noFill/>
              <a:miter lim="800000"/>
              <a:headEnd/>
              <a:tailEnd/>
            </a:ln>
          </p:spPr>
          <p:txBody>
            <a:bodyPr/>
            <a:lstStyle/>
            <a:p>
              <a:pPr marL="171450" indent="-171450" eaLnBrk="0" hangingPunct="0">
                <a:lnSpc>
                  <a:spcPct val="90000"/>
                </a:lnSpc>
              </a:pPr>
              <a:fld id="{D2FBB675-F8A1-4375-853E-63C2B7CC9763}" type="slidenum">
                <a:rPr lang="en-US" sz="1000" b="0">
                  <a:solidFill>
                    <a:schemeClr val="bg1"/>
                  </a:solidFill>
                  <a:ea typeface="Rod"/>
                  <a:cs typeface="Rod"/>
                </a:rPr>
                <a:pPr marL="171450" indent="-171450" eaLnBrk="0" hangingPunct="0">
                  <a:lnSpc>
                    <a:spcPct val="90000"/>
                  </a:lnSpc>
                </a:pPr>
                <a:t>25</a:t>
              </a:fld>
              <a:r>
                <a:rPr lang="en-US" sz="1000" b="0">
                  <a:solidFill>
                    <a:schemeClr val="bg1"/>
                  </a:solidFill>
                  <a:ea typeface="Rod"/>
                  <a:cs typeface="Rod"/>
                </a:rPr>
                <a:t>	 </a:t>
              </a:r>
              <a:r>
                <a:rPr lang="en-US" sz="1200">
                  <a:solidFill>
                    <a:schemeClr val="bg1"/>
                  </a:solidFill>
                  <a:ea typeface="Rod"/>
                  <a:cs typeface="Rod"/>
                </a:rPr>
                <a:t>BER BSSD</a:t>
              </a:r>
            </a:p>
          </p:txBody>
        </p:sp>
        <p:sp>
          <p:nvSpPr>
            <p:cNvPr id="3" name="Rectangle 7"/>
            <p:cNvSpPr/>
            <p:nvPr/>
          </p:nvSpPr>
          <p:spPr bwMode="auto">
            <a:xfrm>
              <a:off x="1486" y="4147"/>
              <a:ext cx="4274" cy="144"/>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7" name="Rectangle 235"/>
            <p:cNvSpPr>
              <a:spLocks noChangeArrowheads="1"/>
            </p:cNvSpPr>
            <p:nvPr/>
          </p:nvSpPr>
          <p:spPr bwMode="auto">
            <a:xfrm>
              <a:off x="1584" y="4150"/>
              <a:ext cx="4135" cy="141"/>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dirty="0">
                  <a:solidFill>
                    <a:schemeClr val="bg1"/>
                  </a:solidFill>
                  <a:latin typeface="Arial" charset="0"/>
                  <a:ea typeface="Rod"/>
                  <a:cs typeface="Rod"/>
                </a:rPr>
                <a:t>Department of Energy  •  Office of Science  •  Biological and Environmental Research</a:t>
              </a:r>
            </a:p>
          </p:txBody>
        </p:sp>
      </p:grpSp>
      <p:grpSp>
        <p:nvGrpSpPr>
          <p:cNvPr id="8" name="Group 25"/>
          <p:cNvGrpSpPr/>
          <p:nvPr/>
        </p:nvGrpSpPr>
        <p:grpSpPr>
          <a:xfrm>
            <a:off x="0" y="6629400"/>
            <a:ext cx="9145588" cy="233363"/>
            <a:chOff x="0" y="6629400"/>
            <a:chExt cx="9145588" cy="233363"/>
          </a:xfrm>
        </p:grpSpPr>
        <p:sp>
          <p:nvSpPr>
            <p:cNvPr id="27" name="Rectangle 26"/>
            <p:cNvSpPr/>
            <p:nvPr/>
          </p:nvSpPr>
          <p:spPr bwMode="auto">
            <a:xfrm>
              <a:off x="2360613" y="6634163"/>
              <a:ext cx="6784975" cy="228600"/>
            </a:xfrm>
            <a:prstGeom prst="rect">
              <a:avLst/>
            </a:prstGeom>
            <a:solidFill>
              <a:srgbClr val="92D050"/>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28" name="Rectangle 27"/>
            <p:cNvSpPr/>
            <p:nvPr/>
          </p:nvSpPr>
          <p:spPr bwMode="auto">
            <a:xfrm>
              <a:off x="0" y="6629400"/>
              <a:ext cx="2333625" cy="228600"/>
            </a:xfrm>
            <a:prstGeom prst="rect">
              <a:avLst/>
            </a:prstGeom>
            <a:solidFill>
              <a:srgbClr val="92D050"/>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29" name="Rectangle 235"/>
            <p:cNvSpPr>
              <a:spLocks noChangeArrowheads="1"/>
            </p:cNvSpPr>
            <p:nvPr/>
          </p:nvSpPr>
          <p:spPr bwMode="auto">
            <a:xfrm>
              <a:off x="2433638" y="6635750"/>
              <a:ext cx="6553200" cy="222250"/>
            </a:xfrm>
            <a:prstGeom prst="rect">
              <a:avLst/>
            </a:prstGeom>
            <a:solidFill>
              <a:srgbClr val="92D050"/>
            </a:solid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30" name="Rectangle 235"/>
            <p:cNvSpPr>
              <a:spLocks noChangeArrowheads="1"/>
            </p:cNvSpPr>
            <p:nvPr/>
          </p:nvSpPr>
          <p:spPr bwMode="auto">
            <a:xfrm>
              <a:off x="117474" y="6629401"/>
              <a:ext cx="2016125" cy="228600"/>
            </a:xfrm>
            <a:prstGeom prst="rect">
              <a:avLst/>
            </a:prstGeom>
            <a:noFill/>
            <a:ln w="9525" algn="ctr">
              <a:noFill/>
              <a:miter lim="800000"/>
              <a:headEnd/>
              <a:tailEnd/>
            </a:ln>
            <a:effectLst/>
          </p:spPr>
          <p:txBody>
            <a:bodyPr/>
            <a:lstStyle/>
            <a:p>
              <a:pPr marL="171450" indent="-171450" eaLnBrk="0" hangingPunct="0">
                <a:lnSpc>
                  <a:spcPct val="90000"/>
                </a:lnSpc>
                <a:defRPr/>
              </a:pPr>
              <a:fld id="{797398DD-3765-4CAF-A947-70115095717E}" type="slidenum">
                <a:rPr lang="en-US" sz="1000">
                  <a:solidFill>
                    <a:schemeClr val="bg1"/>
                  </a:solidFill>
                  <a:ea typeface="Rod"/>
                  <a:cs typeface="Rod"/>
                </a:rPr>
                <a:pPr marL="171450" indent="-171450" eaLnBrk="0" hangingPunct="0">
                  <a:lnSpc>
                    <a:spcPct val="90000"/>
                  </a:lnSpc>
                  <a:defRPr/>
                </a:pPr>
                <a:t>25</a:t>
              </a:fld>
              <a:r>
                <a:rPr lang="en-US" sz="1000" dirty="0">
                  <a:solidFill>
                    <a:schemeClr val="bg1"/>
                  </a:solidFill>
                  <a:ea typeface="Rod"/>
                  <a:cs typeface="Rod"/>
                </a:rPr>
                <a:t>	</a:t>
              </a:r>
              <a:r>
                <a:rPr lang="en-US" sz="1000" dirty="0" smtClean="0">
                  <a:solidFill>
                    <a:schemeClr val="bg1"/>
                  </a:solidFill>
                  <a:ea typeface="Rod"/>
                  <a:cs typeface="Rod"/>
                </a:rPr>
                <a:t>BERAC</a:t>
              </a:r>
              <a:endParaRPr lang="en-US" sz="1200" b="1" dirty="0">
                <a:solidFill>
                  <a:schemeClr val="bg1"/>
                </a:solidFill>
                <a:ea typeface="Rod"/>
                <a:cs typeface="Rod"/>
              </a:endParaRPr>
            </a:p>
          </p:txBody>
        </p:sp>
      </p:grpSp>
      <p:sp>
        <p:nvSpPr>
          <p:cNvPr id="19" name="TextBox 18"/>
          <p:cNvSpPr txBox="1"/>
          <p:nvPr/>
        </p:nvSpPr>
        <p:spPr>
          <a:xfrm>
            <a:off x="304800" y="152400"/>
            <a:ext cx="7543800" cy="461665"/>
          </a:xfrm>
          <a:prstGeom prst="rect">
            <a:avLst/>
          </a:prstGeom>
          <a:noFill/>
        </p:spPr>
        <p:txBody>
          <a:bodyPr wrap="square" rtlCol="0">
            <a:spAutoFit/>
          </a:bodyPr>
          <a:lstStyle/>
          <a:p>
            <a:pPr algn="ctr"/>
            <a:r>
              <a:rPr lang="en-US" sz="2400" b="1" dirty="0" smtClean="0">
                <a:solidFill>
                  <a:schemeClr val="accent2"/>
                </a:solidFill>
              </a:rPr>
              <a:t>AMF - Ganges Valley Aerosol Experiment (GVAX)</a:t>
            </a:r>
            <a:endParaRPr lang="en-US" sz="2400" b="1" dirty="0">
              <a:solidFill>
                <a:schemeClr val="accent2"/>
              </a:solidFill>
            </a:endParaRPr>
          </a:p>
        </p:txBody>
      </p:sp>
      <p:sp>
        <p:nvSpPr>
          <p:cNvPr id="20" name="TextBox 19"/>
          <p:cNvSpPr txBox="1"/>
          <p:nvPr/>
        </p:nvSpPr>
        <p:spPr>
          <a:xfrm>
            <a:off x="228600" y="838200"/>
            <a:ext cx="4191000" cy="4893647"/>
          </a:xfrm>
          <a:prstGeom prst="rect">
            <a:avLst/>
          </a:prstGeom>
          <a:noFill/>
        </p:spPr>
        <p:txBody>
          <a:bodyPr wrap="square" rtlCol="0">
            <a:spAutoFit/>
          </a:bodyPr>
          <a:lstStyle/>
          <a:p>
            <a:pPr marL="511175" indent="-511175">
              <a:buFont typeface="Arial" pitchFamily="34" charset="0"/>
              <a:buChar char="•"/>
            </a:pPr>
            <a:endParaRPr lang="en-US" sz="2400" b="0" dirty="0" smtClean="0"/>
          </a:p>
          <a:p>
            <a:r>
              <a:rPr lang="en-US" sz="2400" dirty="0" smtClean="0">
                <a:solidFill>
                  <a:srgbClr val="C00000"/>
                </a:solidFill>
              </a:rPr>
              <a:t>Objective</a:t>
            </a:r>
            <a:r>
              <a:rPr lang="en-US" sz="2400" dirty="0" smtClean="0"/>
              <a:t> - obtain measurements of clouds, precipitation, and complex aerosols to study their impact on cloud formation and monsoon activity in the region.</a:t>
            </a:r>
          </a:p>
          <a:p>
            <a:endParaRPr lang="en-US" sz="2400" dirty="0" smtClean="0"/>
          </a:p>
          <a:p>
            <a:r>
              <a:rPr lang="en-US" sz="2400" dirty="0" smtClean="0">
                <a:solidFill>
                  <a:srgbClr val="7030A0"/>
                </a:solidFill>
              </a:rPr>
              <a:t>AMF</a:t>
            </a:r>
            <a:r>
              <a:rPr lang="en-US" sz="2400" dirty="0" smtClean="0"/>
              <a:t>:  June 2011 – March 2012</a:t>
            </a:r>
          </a:p>
          <a:p>
            <a:endParaRPr lang="en-US" sz="2400" dirty="0" smtClean="0"/>
          </a:p>
          <a:p>
            <a:r>
              <a:rPr lang="en-US" sz="2400" dirty="0" smtClean="0">
                <a:solidFill>
                  <a:srgbClr val="7030A0"/>
                </a:solidFill>
              </a:rPr>
              <a:t>Aerosol measurement sites: </a:t>
            </a:r>
            <a:r>
              <a:rPr lang="en-US" sz="2400" dirty="0" smtClean="0"/>
              <a:t> January – March 2012</a:t>
            </a:r>
          </a:p>
          <a:p>
            <a:pPr marL="465138" indent="-465138"/>
            <a:endParaRPr lang="en-US" sz="2400" b="0" dirty="0" smtClean="0"/>
          </a:p>
        </p:txBody>
      </p:sp>
      <p:pic>
        <p:nvPicPr>
          <p:cNvPr id="23" name="Picture 22" descr="GVAX.jpg"/>
          <p:cNvPicPr>
            <a:picLocks noChangeAspect="1"/>
          </p:cNvPicPr>
          <p:nvPr/>
        </p:nvPicPr>
        <p:blipFill>
          <a:blip r:embed="rId3" cstate="print"/>
          <a:stretch>
            <a:fillRect/>
          </a:stretch>
        </p:blipFill>
        <p:spPr>
          <a:xfrm>
            <a:off x="4267200" y="1143000"/>
            <a:ext cx="4876801" cy="3333902"/>
          </a:xfrm>
          <a:prstGeom prst="rect">
            <a:avLst/>
          </a:prstGeom>
        </p:spPr>
      </p:pic>
      <p:sp>
        <p:nvSpPr>
          <p:cNvPr id="25" name="TextBox 24"/>
          <p:cNvSpPr txBox="1"/>
          <p:nvPr/>
        </p:nvSpPr>
        <p:spPr>
          <a:xfrm>
            <a:off x="4267200" y="4648200"/>
            <a:ext cx="4876800" cy="1200329"/>
          </a:xfrm>
          <a:prstGeom prst="rect">
            <a:avLst/>
          </a:prstGeom>
          <a:noFill/>
        </p:spPr>
        <p:txBody>
          <a:bodyPr wrap="square" rtlCol="0">
            <a:spAutoFit/>
          </a:bodyPr>
          <a:lstStyle/>
          <a:p>
            <a:pPr marL="176213" indent="-176213">
              <a:buFont typeface="Arial" pitchFamily="34" charset="0"/>
              <a:buChar char="•"/>
            </a:pPr>
            <a:r>
              <a:rPr lang="en-US" dirty="0" smtClean="0"/>
              <a:t>AMF in </a:t>
            </a:r>
            <a:r>
              <a:rPr lang="en-US" dirty="0" err="1" smtClean="0"/>
              <a:t>Naini</a:t>
            </a:r>
            <a:r>
              <a:rPr lang="en-US" dirty="0" smtClean="0"/>
              <a:t> Tal</a:t>
            </a:r>
          </a:p>
          <a:p>
            <a:pPr marL="176213" indent="-176213">
              <a:buFont typeface="Arial" pitchFamily="34" charset="0"/>
              <a:buChar char="•"/>
            </a:pPr>
            <a:r>
              <a:rPr lang="en-US" dirty="0" smtClean="0"/>
              <a:t>Mobile Aerosol Observing System in </a:t>
            </a:r>
            <a:r>
              <a:rPr lang="en-US" dirty="0" err="1" smtClean="0"/>
              <a:t>Lucknow</a:t>
            </a:r>
            <a:endParaRPr lang="en-US" dirty="0" smtClean="0"/>
          </a:p>
          <a:p>
            <a:pPr marL="176213" indent="-176213">
              <a:buFont typeface="Arial" pitchFamily="34" charset="0"/>
              <a:buChar char="•"/>
            </a:pPr>
            <a:r>
              <a:rPr lang="en-US" dirty="0" smtClean="0"/>
              <a:t>Additional aerosol measurements In </a:t>
            </a:r>
            <a:r>
              <a:rPr lang="en-US" dirty="0" err="1" smtClean="0"/>
              <a:t>Pantanagar</a:t>
            </a:r>
            <a:endParaRPr lang="en-US"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6" name="Rectangle 8"/>
          <p:cNvSpPr/>
          <p:nvPr/>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13316" name="Rectangle 235"/>
          <p:cNvSpPr>
            <a:spLocks noChangeArrowheads="1"/>
          </p:cNvSpPr>
          <p:nvPr/>
        </p:nvSpPr>
        <p:spPr bwMode="auto">
          <a:xfrm>
            <a:off x="2422525" y="6634163"/>
            <a:ext cx="6564313" cy="223837"/>
          </a:xfrm>
          <a:prstGeom prst="rect">
            <a:avLst/>
          </a:prstGeom>
          <a:noFill/>
          <a:ln w="9525" algn="ctr">
            <a:noFill/>
            <a:miter lim="800000"/>
            <a:headEnd/>
            <a:tailEnd/>
          </a:ln>
        </p:spPr>
        <p:txBody>
          <a:bodyPr/>
          <a:lstStyle/>
          <a:p>
            <a:pPr marL="171450" indent="-171450" algn="r" eaLnBrk="0" hangingPunct="0">
              <a:lnSpc>
                <a:spcPct val="90000"/>
              </a:lnSpc>
            </a:pPr>
            <a:r>
              <a:rPr lang="en-US" sz="1200">
                <a:solidFill>
                  <a:schemeClr val="bg1"/>
                </a:solidFill>
                <a:ea typeface="Rod"/>
                <a:cs typeface="Rod"/>
              </a:rPr>
              <a:t>Department of Energy  •  Office of Science  •  Biological and Environmental Research</a:t>
            </a:r>
          </a:p>
        </p:txBody>
      </p:sp>
      <p:sp>
        <p:nvSpPr>
          <p:cNvPr id="13317" name="Rectangle 235"/>
          <p:cNvSpPr>
            <a:spLocks noChangeArrowheads="1"/>
          </p:cNvSpPr>
          <p:nvPr/>
        </p:nvSpPr>
        <p:spPr bwMode="auto">
          <a:xfrm>
            <a:off x="-34925" y="6646863"/>
            <a:ext cx="1481138" cy="274637"/>
          </a:xfrm>
          <a:prstGeom prst="rect">
            <a:avLst/>
          </a:prstGeom>
          <a:noFill/>
          <a:ln w="9525" algn="ctr">
            <a:noFill/>
            <a:miter lim="800000"/>
            <a:headEnd/>
            <a:tailEnd/>
          </a:ln>
        </p:spPr>
        <p:txBody>
          <a:bodyPr/>
          <a:lstStyle/>
          <a:p>
            <a:pPr marL="171450" indent="-171450" eaLnBrk="0" hangingPunct="0">
              <a:lnSpc>
                <a:spcPct val="90000"/>
              </a:lnSpc>
            </a:pPr>
            <a:fld id="{DE9FE988-7DAB-42C0-86D2-77B93A36C536}" type="slidenum">
              <a:rPr lang="en-US" sz="1000" b="0">
                <a:solidFill>
                  <a:schemeClr val="bg1"/>
                </a:solidFill>
                <a:ea typeface="Rod"/>
                <a:cs typeface="Rod"/>
              </a:rPr>
              <a:pPr marL="171450" indent="-171450" eaLnBrk="0" hangingPunct="0">
                <a:lnSpc>
                  <a:spcPct val="90000"/>
                </a:lnSpc>
              </a:pPr>
              <a:t>26</a:t>
            </a:fld>
            <a:r>
              <a:rPr lang="en-US" sz="1000" b="0">
                <a:solidFill>
                  <a:schemeClr val="bg1"/>
                </a:solidFill>
                <a:ea typeface="Rod"/>
                <a:cs typeface="Rod"/>
              </a:rPr>
              <a:t>	 </a:t>
            </a:r>
            <a:r>
              <a:rPr lang="en-US" sz="1200">
                <a:solidFill>
                  <a:schemeClr val="bg1"/>
                </a:solidFill>
                <a:ea typeface="Rod"/>
                <a:cs typeface="Rod"/>
              </a:rPr>
              <a:t>BER BSSD</a:t>
            </a:r>
          </a:p>
        </p:txBody>
      </p:sp>
      <p:grpSp>
        <p:nvGrpSpPr>
          <p:cNvPr id="4" name="Group 23"/>
          <p:cNvGrpSpPr>
            <a:grpSpLocks/>
          </p:cNvGrpSpPr>
          <p:nvPr/>
        </p:nvGrpSpPr>
        <p:grpSpPr bwMode="auto">
          <a:xfrm>
            <a:off x="0" y="6659563"/>
            <a:ext cx="9144000" cy="274637"/>
            <a:chOff x="0" y="4147"/>
            <a:chExt cx="5760" cy="173"/>
          </a:xfrm>
        </p:grpSpPr>
        <p:sp>
          <p:nvSpPr>
            <p:cNvPr id="2" name="Rectangle 8"/>
            <p:cNvSpPr/>
            <p:nvPr/>
          </p:nvSpPr>
          <p:spPr bwMode="auto">
            <a:xfrm>
              <a:off x="0" y="4147"/>
              <a:ext cx="1470" cy="144"/>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13337" name="Rectangle 235"/>
            <p:cNvSpPr>
              <a:spLocks noChangeArrowheads="1"/>
            </p:cNvSpPr>
            <p:nvPr/>
          </p:nvSpPr>
          <p:spPr bwMode="auto">
            <a:xfrm>
              <a:off x="75" y="4147"/>
              <a:ext cx="933" cy="173"/>
            </a:xfrm>
            <a:prstGeom prst="rect">
              <a:avLst/>
            </a:prstGeom>
            <a:noFill/>
            <a:ln w="9525" algn="ctr">
              <a:noFill/>
              <a:miter lim="800000"/>
              <a:headEnd/>
              <a:tailEnd/>
            </a:ln>
          </p:spPr>
          <p:txBody>
            <a:bodyPr/>
            <a:lstStyle/>
            <a:p>
              <a:pPr marL="171450" indent="-171450" eaLnBrk="0" hangingPunct="0">
                <a:lnSpc>
                  <a:spcPct val="90000"/>
                </a:lnSpc>
              </a:pPr>
              <a:fld id="{D2FBB675-F8A1-4375-853E-63C2B7CC9763}" type="slidenum">
                <a:rPr lang="en-US" sz="1000" b="0">
                  <a:solidFill>
                    <a:schemeClr val="bg1"/>
                  </a:solidFill>
                  <a:ea typeface="Rod"/>
                  <a:cs typeface="Rod"/>
                </a:rPr>
                <a:pPr marL="171450" indent="-171450" eaLnBrk="0" hangingPunct="0">
                  <a:lnSpc>
                    <a:spcPct val="90000"/>
                  </a:lnSpc>
                </a:pPr>
                <a:t>26</a:t>
              </a:fld>
              <a:r>
                <a:rPr lang="en-US" sz="1000" b="0">
                  <a:solidFill>
                    <a:schemeClr val="bg1"/>
                  </a:solidFill>
                  <a:ea typeface="Rod"/>
                  <a:cs typeface="Rod"/>
                </a:rPr>
                <a:t>	 </a:t>
              </a:r>
              <a:r>
                <a:rPr lang="en-US" sz="1200">
                  <a:solidFill>
                    <a:schemeClr val="bg1"/>
                  </a:solidFill>
                  <a:ea typeface="Rod"/>
                  <a:cs typeface="Rod"/>
                </a:rPr>
                <a:t>BER BSSD</a:t>
              </a:r>
            </a:p>
          </p:txBody>
        </p:sp>
        <p:sp>
          <p:nvSpPr>
            <p:cNvPr id="3" name="Rectangle 7"/>
            <p:cNvSpPr/>
            <p:nvPr/>
          </p:nvSpPr>
          <p:spPr bwMode="auto">
            <a:xfrm>
              <a:off x="1486" y="4147"/>
              <a:ext cx="4274" cy="144"/>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7" name="Rectangle 235"/>
            <p:cNvSpPr>
              <a:spLocks noChangeArrowheads="1"/>
            </p:cNvSpPr>
            <p:nvPr/>
          </p:nvSpPr>
          <p:spPr bwMode="auto">
            <a:xfrm>
              <a:off x="1584" y="4150"/>
              <a:ext cx="4135" cy="141"/>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dirty="0">
                  <a:solidFill>
                    <a:schemeClr val="bg1"/>
                  </a:solidFill>
                  <a:latin typeface="Arial" charset="0"/>
                  <a:ea typeface="Rod"/>
                  <a:cs typeface="Rod"/>
                </a:rPr>
                <a:t>Department of Energy  •  Office of Science  •  Biological and Environmental Research</a:t>
              </a:r>
            </a:p>
          </p:txBody>
        </p:sp>
      </p:grpSp>
      <p:grpSp>
        <p:nvGrpSpPr>
          <p:cNvPr id="8" name="Group 25"/>
          <p:cNvGrpSpPr/>
          <p:nvPr/>
        </p:nvGrpSpPr>
        <p:grpSpPr>
          <a:xfrm>
            <a:off x="0" y="6629400"/>
            <a:ext cx="9145588" cy="233363"/>
            <a:chOff x="0" y="6629400"/>
            <a:chExt cx="9145588" cy="233363"/>
          </a:xfrm>
        </p:grpSpPr>
        <p:sp>
          <p:nvSpPr>
            <p:cNvPr id="27" name="Rectangle 26"/>
            <p:cNvSpPr/>
            <p:nvPr/>
          </p:nvSpPr>
          <p:spPr bwMode="auto">
            <a:xfrm>
              <a:off x="2360613" y="6634163"/>
              <a:ext cx="6784975" cy="228600"/>
            </a:xfrm>
            <a:prstGeom prst="rect">
              <a:avLst/>
            </a:prstGeom>
            <a:solidFill>
              <a:srgbClr val="92D050"/>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28" name="Rectangle 27"/>
            <p:cNvSpPr/>
            <p:nvPr/>
          </p:nvSpPr>
          <p:spPr bwMode="auto">
            <a:xfrm>
              <a:off x="0" y="6629400"/>
              <a:ext cx="2333625" cy="228600"/>
            </a:xfrm>
            <a:prstGeom prst="rect">
              <a:avLst/>
            </a:prstGeom>
            <a:solidFill>
              <a:srgbClr val="92D050"/>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29" name="Rectangle 235"/>
            <p:cNvSpPr>
              <a:spLocks noChangeArrowheads="1"/>
            </p:cNvSpPr>
            <p:nvPr/>
          </p:nvSpPr>
          <p:spPr bwMode="auto">
            <a:xfrm>
              <a:off x="2433638" y="6635750"/>
              <a:ext cx="6553200" cy="222250"/>
            </a:xfrm>
            <a:prstGeom prst="rect">
              <a:avLst/>
            </a:prstGeom>
            <a:solidFill>
              <a:srgbClr val="92D050"/>
            </a:solid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30" name="Rectangle 235"/>
            <p:cNvSpPr>
              <a:spLocks noChangeArrowheads="1"/>
            </p:cNvSpPr>
            <p:nvPr/>
          </p:nvSpPr>
          <p:spPr bwMode="auto">
            <a:xfrm>
              <a:off x="117474" y="6629401"/>
              <a:ext cx="2016125" cy="228600"/>
            </a:xfrm>
            <a:prstGeom prst="rect">
              <a:avLst/>
            </a:prstGeom>
            <a:noFill/>
            <a:ln w="9525" algn="ctr">
              <a:noFill/>
              <a:miter lim="800000"/>
              <a:headEnd/>
              <a:tailEnd/>
            </a:ln>
            <a:effectLst/>
          </p:spPr>
          <p:txBody>
            <a:bodyPr/>
            <a:lstStyle/>
            <a:p>
              <a:pPr marL="171450" indent="-171450" eaLnBrk="0" hangingPunct="0">
                <a:lnSpc>
                  <a:spcPct val="90000"/>
                </a:lnSpc>
                <a:defRPr/>
              </a:pPr>
              <a:fld id="{797398DD-3765-4CAF-A947-70115095717E}" type="slidenum">
                <a:rPr lang="en-US" sz="1000">
                  <a:solidFill>
                    <a:schemeClr val="bg1"/>
                  </a:solidFill>
                  <a:ea typeface="Rod"/>
                  <a:cs typeface="Rod"/>
                </a:rPr>
                <a:pPr marL="171450" indent="-171450" eaLnBrk="0" hangingPunct="0">
                  <a:lnSpc>
                    <a:spcPct val="90000"/>
                  </a:lnSpc>
                  <a:defRPr/>
                </a:pPr>
                <a:t>26</a:t>
              </a:fld>
              <a:r>
                <a:rPr lang="en-US" sz="1000" dirty="0">
                  <a:solidFill>
                    <a:schemeClr val="bg1"/>
                  </a:solidFill>
                  <a:ea typeface="Rod"/>
                  <a:cs typeface="Rod"/>
                </a:rPr>
                <a:t>	</a:t>
              </a:r>
              <a:r>
                <a:rPr lang="en-US" sz="1000" dirty="0" smtClean="0">
                  <a:solidFill>
                    <a:schemeClr val="bg1"/>
                  </a:solidFill>
                  <a:ea typeface="Rod"/>
                  <a:cs typeface="Rod"/>
                </a:rPr>
                <a:t>BERAC</a:t>
              </a:r>
              <a:endParaRPr lang="en-US" sz="1200" b="1" dirty="0">
                <a:solidFill>
                  <a:schemeClr val="bg1"/>
                </a:solidFill>
                <a:ea typeface="Rod"/>
                <a:cs typeface="Rod"/>
              </a:endParaRPr>
            </a:p>
          </p:txBody>
        </p:sp>
      </p:grpSp>
      <p:sp>
        <p:nvSpPr>
          <p:cNvPr id="19" name="TextBox 18"/>
          <p:cNvSpPr txBox="1"/>
          <p:nvPr/>
        </p:nvSpPr>
        <p:spPr>
          <a:xfrm>
            <a:off x="304800" y="152400"/>
            <a:ext cx="8534400" cy="461665"/>
          </a:xfrm>
          <a:prstGeom prst="rect">
            <a:avLst/>
          </a:prstGeom>
          <a:noFill/>
        </p:spPr>
        <p:txBody>
          <a:bodyPr wrap="square" rtlCol="0">
            <a:spAutoFit/>
          </a:bodyPr>
          <a:lstStyle/>
          <a:p>
            <a:pPr algn="ctr"/>
            <a:r>
              <a:rPr lang="en-US" sz="2400" b="1" dirty="0" smtClean="0">
                <a:solidFill>
                  <a:schemeClr val="accent2"/>
                </a:solidFill>
              </a:rPr>
              <a:t>ARM / AMF / TWP - DYNAMO</a:t>
            </a:r>
            <a:endParaRPr lang="en-US" sz="2400" b="1" dirty="0">
              <a:solidFill>
                <a:schemeClr val="accent2"/>
              </a:solidFill>
            </a:endParaRPr>
          </a:p>
        </p:txBody>
      </p:sp>
      <p:sp>
        <p:nvSpPr>
          <p:cNvPr id="20" name="TextBox 19"/>
          <p:cNvSpPr txBox="1"/>
          <p:nvPr/>
        </p:nvSpPr>
        <p:spPr>
          <a:xfrm>
            <a:off x="0" y="838200"/>
            <a:ext cx="4724400" cy="6001643"/>
          </a:xfrm>
          <a:prstGeom prst="rect">
            <a:avLst/>
          </a:prstGeom>
          <a:noFill/>
        </p:spPr>
        <p:txBody>
          <a:bodyPr wrap="square" rtlCol="0">
            <a:spAutoFit/>
          </a:bodyPr>
          <a:lstStyle/>
          <a:p>
            <a:pPr marL="511175" indent="-511175">
              <a:buFont typeface="Arial" pitchFamily="34" charset="0"/>
              <a:buChar char="•"/>
            </a:pPr>
            <a:endParaRPr lang="en-US" sz="2400" b="0" dirty="0" smtClean="0"/>
          </a:p>
          <a:p>
            <a:pPr marL="176213"/>
            <a:r>
              <a:rPr lang="en-US" sz="2800" b="0" dirty="0" smtClean="0">
                <a:solidFill>
                  <a:srgbClr val="C00000"/>
                </a:solidFill>
              </a:rPr>
              <a:t>Objective</a:t>
            </a:r>
            <a:r>
              <a:rPr lang="en-US" sz="2800" b="0" dirty="0" smtClean="0"/>
              <a:t>:  understand </a:t>
            </a:r>
            <a:r>
              <a:rPr lang="en-US" sz="2800" dirty="0" smtClean="0"/>
              <a:t>dynamics of the Madden-Julian Oscillation.  </a:t>
            </a:r>
          </a:p>
          <a:p>
            <a:pPr marL="176213"/>
            <a:r>
              <a:rPr lang="en-US" sz="2800" b="0" dirty="0" smtClean="0">
                <a:solidFill>
                  <a:srgbClr val="C00000"/>
                </a:solidFill>
              </a:rPr>
              <a:t>Sites</a:t>
            </a:r>
            <a:r>
              <a:rPr lang="en-US" sz="2800" b="0" dirty="0" smtClean="0"/>
              <a:t>:  AMF on In October 2011, the second mobile facility begins operations on </a:t>
            </a:r>
            <a:r>
              <a:rPr lang="en-US" sz="2800" b="0" dirty="0" err="1" smtClean="0"/>
              <a:t>Gan</a:t>
            </a:r>
            <a:r>
              <a:rPr lang="en-US" sz="2800" b="0" dirty="0" smtClean="0"/>
              <a:t> for the interagency, international campaign, DYNAMO for study of Madden Julian Oscillation. </a:t>
            </a:r>
            <a:r>
              <a:rPr lang="en-US" sz="2800" b="0" dirty="0" err="1" smtClean="0"/>
              <a:t>A</a:t>
            </a:r>
            <a:r>
              <a:rPr lang="en-US" sz="2800" b="0" dirty="0" smtClean="0"/>
              <a:t> companion experiment will be conducted in Manus.</a:t>
            </a:r>
          </a:p>
          <a:p>
            <a:pPr marL="465138" indent="-465138">
              <a:buFont typeface="Arial" pitchFamily="34" charset="0"/>
              <a:buChar char="•"/>
            </a:pPr>
            <a:endParaRPr lang="en-US" sz="2400" b="0" dirty="0" smtClean="0"/>
          </a:p>
        </p:txBody>
      </p:sp>
      <p:pic>
        <p:nvPicPr>
          <p:cNvPr id="21" name="Picture 2" descr="http://www.arm.gov/images/cms/10-5819-LONG-21.jpg"/>
          <p:cNvPicPr>
            <a:picLocks noChangeAspect="1" noChangeArrowheads="1"/>
          </p:cNvPicPr>
          <p:nvPr/>
        </p:nvPicPr>
        <p:blipFill>
          <a:blip r:embed="rId3" cstate="print"/>
          <a:srcRect/>
          <a:stretch>
            <a:fillRect/>
          </a:stretch>
        </p:blipFill>
        <p:spPr bwMode="auto">
          <a:xfrm>
            <a:off x="4554062" y="1447800"/>
            <a:ext cx="4374329" cy="2586597"/>
          </a:xfrm>
          <a:prstGeom prst="rect">
            <a:avLst/>
          </a:prstGeom>
          <a:noFill/>
        </p:spPr>
      </p:pic>
      <p:sp>
        <p:nvSpPr>
          <p:cNvPr id="22" name="TextBox 21"/>
          <p:cNvSpPr txBox="1"/>
          <p:nvPr/>
        </p:nvSpPr>
        <p:spPr>
          <a:xfrm>
            <a:off x="5029200" y="4114800"/>
            <a:ext cx="3886200" cy="3139321"/>
          </a:xfrm>
          <a:prstGeom prst="rect">
            <a:avLst/>
          </a:prstGeom>
          <a:noFill/>
        </p:spPr>
        <p:txBody>
          <a:bodyPr wrap="square" rtlCol="0">
            <a:spAutoFit/>
          </a:bodyPr>
          <a:lstStyle/>
          <a:p>
            <a:r>
              <a:rPr lang="en-US" dirty="0" smtClean="0"/>
              <a:t>Sponsoring Organizations: </a:t>
            </a:r>
          </a:p>
          <a:p>
            <a:pPr marL="236538" indent="-236538">
              <a:buFont typeface="Arial" pitchFamily="34" charset="0"/>
              <a:buChar char="•"/>
            </a:pPr>
            <a:r>
              <a:rPr lang="en-US" dirty="0" smtClean="0"/>
              <a:t>National Science Foundation</a:t>
            </a:r>
          </a:p>
          <a:p>
            <a:pPr marL="236538" indent="-236538">
              <a:buFont typeface="Arial" pitchFamily="34" charset="0"/>
              <a:buChar char="•"/>
            </a:pPr>
            <a:r>
              <a:rPr lang="en-US" dirty="0" smtClean="0"/>
              <a:t>Department of Energy</a:t>
            </a:r>
          </a:p>
          <a:p>
            <a:pPr marL="236538" indent="-236538">
              <a:buFont typeface="Arial" pitchFamily="34" charset="0"/>
              <a:buChar char="•"/>
            </a:pPr>
            <a:r>
              <a:rPr lang="en-US" dirty="0" smtClean="0"/>
              <a:t>Office of Naval Research</a:t>
            </a:r>
          </a:p>
          <a:p>
            <a:pPr marL="236538" indent="-236538">
              <a:buFont typeface="Arial" pitchFamily="34" charset="0"/>
              <a:buChar char="•"/>
            </a:pPr>
            <a:r>
              <a:rPr lang="en-US" dirty="0" smtClean="0"/>
              <a:t>National Oceanic and Atmospheric Administration</a:t>
            </a:r>
          </a:p>
          <a:p>
            <a:pPr marL="236538" indent="-236538">
              <a:buFont typeface="Arial" pitchFamily="34" charset="0"/>
              <a:buChar char="•"/>
            </a:pPr>
            <a:r>
              <a:rPr lang="en-US" dirty="0" smtClean="0"/>
              <a:t>National Aeronautics and Space Administration </a:t>
            </a:r>
          </a:p>
          <a:p>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6" name="Rectangle 8"/>
          <p:cNvSpPr/>
          <p:nvPr/>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13316" name="Rectangle 235"/>
          <p:cNvSpPr>
            <a:spLocks noChangeArrowheads="1"/>
          </p:cNvSpPr>
          <p:nvPr/>
        </p:nvSpPr>
        <p:spPr bwMode="auto">
          <a:xfrm>
            <a:off x="2422525" y="6634163"/>
            <a:ext cx="6564313" cy="223837"/>
          </a:xfrm>
          <a:prstGeom prst="rect">
            <a:avLst/>
          </a:prstGeom>
          <a:noFill/>
          <a:ln w="9525" algn="ctr">
            <a:noFill/>
            <a:miter lim="800000"/>
            <a:headEnd/>
            <a:tailEnd/>
          </a:ln>
        </p:spPr>
        <p:txBody>
          <a:bodyPr/>
          <a:lstStyle/>
          <a:p>
            <a:pPr marL="171450" indent="-171450" algn="r" eaLnBrk="0" hangingPunct="0">
              <a:lnSpc>
                <a:spcPct val="90000"/>
              </a:lnSpc>
            </a:pPr>
            <a:r>
              <a:rPr lang="en-US" sz="1200">
                <a:solidFill>
                  <a:schemeClr val="bg1"/>
                </a:solidFill>
                <a:ea typeface="Rod"/>
                <a:cs typeface="Rod"/>
              </a:rPr>
              <a:t>Department of Energy  •  Office of Science  •  Biological and Environmental Research</a:t>
            </a:r>
          </a:p>
        </p:txBody>
      </p:sp>
      <p:sp>
        <p:nvSpPr>
          <p:cNvPr id="13317" name="Rectangle 235"/>
          <p:cNvSpPr>
            <a:spLocks noChangeArrowheads="1"/>
          </p:cNvSpPr>
          <p:nvPr/>
        </p:nvSpPr>
        <p:spPr bwMode="auto">
          <a:xfrm>
            <a:off x="-34925" y="6646863"/>
            <a:ext cx="1481138" cy="274637"/>
          </a:xfrm>
          <a:prstGeom prst="rect">
            <a:avLst/>
          </a:prstGeom>
          <a:noFill/>
          <a:ln w="9525" algn="ctr">
            <a:noFill/>
            <a:miter lim="800000"/>
            <a:headEnd/>
            <a:tailEnd/>
          </a:ln>
        </p:spPr>
        <p:txBody>
          <a:bodyPr/>
          <a:lstStyle/>
          <a:p>
            <a:pPr marL="171450" indent="-171450" eaLnBrk="0" hangingPunct="0">
              <a:lnSpc>
                <a:spcPct val="90000"/>
              </a:lnSpc>
            </a:pPr>
            <a:fld id="{DE9FE988-7DAB-42C0-86D2-77B93A36C536}" type="slidenum">
              <a:rPr lang="en-US" sz="1000" b="0">
                <a:solidFill>
                  <a:schemeClr val="bg1"/>
                </a:solidFill>
                <a:ea typeface="Rod"/>
                <a:cs typeface="Rod"/>
              </a:rPr>
              <a:pPr marL="171450" indent="-171450" eaLnBrk="0" hangingPunct="0">
                <a:lnSpc>
                  <a:spcPct val="90000"/>
                </a:lnSpc>
              </a:pPr>
              <a:t>27</a:t>
            </a:fld>
            <a:r>
              <a:rPr lang="en-US" sz="1000" b="0">
                <a:solidFill>
                  <a:schemeClr val="bg1"/>
                </a:solidFill>
                <a:ea typeface="Rod"/>
                <a:cs typeface="Rod"/>
              </a:rPr>
              <a:t>	 </a:t>
            </a:r>
            <a:r>
              <a:rPr lang="en-US" sz="1200">
                <a:solidFill>
                  <a:schemeClr val="bg1"/>
                </a:solidFill>
                <a:ea typeface="Rod"/>
                <a:cs typeface="Rod"/>
              </a:rPr>
              <a:t>BER BSSD</a:t>
            </a:r>
          </a:p>
        </p:txBody>
      </p:sp>
      <p:grpSp>
        <p:nvGrpSpPr>
          <p:cNvPr id="4" name="Group 23"/>
          <p:cNvGrpSpPr>
            <a:grpSpLocks/>
          </p:cNvGrpSpPr>
          <p:nvPr/>
        </p:nvGrpSpPr>
        <p:grpSpPr bwMode="auto">
          <a:xfrm>
            <a:off x="0" y="6659563"/>
            <a:ext cx="9144000" cy="274637"/>
            <a:chOff x="0" y="4147"/>
            <a:chExt cx="5760" cy="173"/>
          </a:xfrm>
        </p:grpSpPr>
        <p:sp>
          <p:nvSpPr>
            <p:cNvPr id="2" name="Rectangle 8"/>
            <p:cNvSpPr/>
            <p:nvPr/>
          </p:nvSpPr>
          <p:spPr bwMode="auto">
            <a:xfrm>
              <a:off x="0" y="4147"/>
              <a:ext cx="1470" cy="144"/>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13337" name="Rectangle 235"/>
            <p:cNvSpPr>
              <a:spLocks noChangeArrowheads="1"/>
            </p:cNvSpPr>
            <p:nvPr/>
          </p:nvSpPr>
          <p:spPr bwMode="auto">
            <a:xfrm>
              <a:off x="75" y="4147"/>
              <a:ext cx="933" cy="173"/>
            </a:xfrm>
            <a:prstGeom prst="rect">
              <a:avLst/>
            </a:prstGeom>
            <a:noFill/>
            <a:ln w="9525" algn="ctr">
              <a:noFill/>
              <a:miter lim="800000"/>
              <a:headEnd/>
              <a:tailEnd/>
            </a:ln>
          </p:spPr>
          <p:txBody>
            <a:bodyPr/>
            <a:lstStyle/>
            <a:p>
              <a:pPr marL="171450" indent="-171450" eaLnBrk="0" hangingPunct="0">
                <a:lnSpc>
                  <a:spcPct val="90000"/>
                </a:lnSpc>
              </a:pPr>
              <a:fld id="{D2FBB675-F8A1-4375-853E-63C2B7CC9763}" type="slidenum">
                <a:rPr lang="en-US" sz="1000" b="0">
                  <a:solidFill>
                    <a:schemeClr val="bg1"/>
                  </a:solidFill>
                  <a:ea typeface="Rod"/>
                  <a:cs typeface="Rod"/>
                </a:rPr>
                <a:pPr marL="171450" indent="-171450" eaLnBrk="0" hangingPunct="0">
                  <a:lnSpc>
                    <a:spcPct val="90000"/>
                  </a:lnSpc>
                </a:pPr>
                <a:t>27</a:t>
              </a:fld>
              <a:r>
                <a:rPr lang="en-US" sz="1000" b="0">
                  <a:solidFill>
                    <a:schemeClr val="bg1"/>
                  </a:solidFill>
                  <a:ea typeface="Rod"/>
                  <a:cs typeface="Rod"/>
                </a:rPr>
                <a:t>	 </a:t>
              </a:r>
              <a:r>
                <a:rPr lang="en-US" sz="1200">
                  <a:solidFill>
                    <a:schemeClr val="bg1"/>
                  </a:solidFill>
                  <a:ea typeface="Rod"/>
                  <a:cs typeface="Rod"/>
                </a:rPr>
                <a:t>BER BSSD</a:t>
              </a:r>
            </a:p>
          </p:txBody>
        </p:sp>
        <p:sp>
          <p:nvSpPr>
            <p:cNvPr id="3" name="Rectangle 7"/>
            <p:cNvSpPr/>
            <p:nvPr/>
          </p:nvSpPr>
          <p:spPr bwMode="auto">
            <a:xfrm>
              <a:off x="1486" y="4147"/>
              <a:ext cx="4274" cy="144"/>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b="0"/>
            </a:p>
          </p:txBody>
        </p:sp>
        <p:sp>
          <p:nvSpPr>
            <p:cNvPr id="7" name="Rectangle 235"/>
            <p:cNvSpPr>
              <a:spLocks noChangeArrowheads="1"/>
            </p:cNvSpPr>
            <p:nvPr/>
          </p:nvSpPr>
          <p:spPr bwMode="auto">
            <a:xfrm>
              <a:off x="1584" y="4150"/>
              <a:ext cx="4135" cy="141"/>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dirty="0">
                  <a:solidFill>
                    <a:schemeClr val="bg1"/>
                  </a:solidFill>
                  <a:latin typeface="Arial" charset="0"/>
                  <a:ea typeface="Rod"/>
                  <a:cs typeface="Rod"/>
                </a:rPr>
                <a:t>Department of Energy  •  Office of Science  •  Biological and Environmental Research</a:t>
              </a:r>
            </a:p>
          </p:txBody>
        </p:sp>
      </p:grpSp>
      <p:grpSp>
        <p:nvGrpSpPr>
          <p:cNvPr id="8" name="Group 25"/>
          <p:cNvGrpSpPr/>
          <p:nvPr/>
        </p:nvGrpSpPr>
        <p:grpSpPr>
          <a:xfrm>
            <a:off x="0" y="6629400"/>
            <a:ext cx="9145588" cy="233363"/>
            <a:chOff x="0" y="6629400"/>
            <a:chExt cx="9145588" cy="233363"/>
          </a:xfrm>
        </p:grpSpPr>
        <p:sp>
          <p:nvSpPr>
            <p:cNvPr id="27" name="Rectangle 26"/>
            <p:cNvSpPr/>
            <p:nvPr/>
          </p:nvSpPr>
          <p:spPr bwMode="auto">
            <a:xfrm>
              <a:off x="2360613" y="6634163"/>
              <a:ext cx="6784975" cy="228600"/>
            </a:xfrm>
            <a:prstGeom prst="rect">
              <a:avLst/>
            </a:prstGeom>
            <a:solidFill>
              <a:srgbClr val="92D050"/>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28" name="Rectangle 27"/>
            <p:cNvSpPr/>
            <p:nvPr/>
          </p:nvSpPr>
          <p:spPr bwMode="auto">
            <a:xfrm>
              <a:off x="0" y="6629400"/>
              <a:ext cx="2333625" cy="228600"/>
            </a:xfrm>
            <a:prstGeom prst="rect">
              <a:avLst/>
            </a:prstGeom>
            <a:solidFill>
              <a:srgbClr val="92D050"/>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pitchFamily="34" charset="0"/>
              </a:endParaRPr>
            </a:p>
          </p:txBody>
        </p:sp>
        <p:sp>
          <p:nvSpPr>
            <p:cNvPr id="29" name="Rectangle 235"/>
            <p:cNvSpPr>
              <a:spLocks noChangeArrowheads="1"/>
            </p:cNvSpPr>
            <p:nvPr/>
          </p:nvSpPr>
          <p:spPr bwMode="auto">
            <a:xfrm>
              <a:off x="2433638" y="6635750"/>
              <a:ext cx="6553200" cy="222250"/>
            </a:xfrm>
            <a:prstGeom prst="rect">
              <a:avLst/>
            </a:prstGeom>
            <a:solidFill>
              <a:srgbClr val="92D050"/>
            </a:solid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ea typeface="Rod"/>
                  <a:cs typeface="Rod"/>
                </a:rPr>
                <a:t>Department of Energy  •  Office of Science  •  Biological and Environmental Research</a:t>
              </a:r>
            </a:p>
          </p:txBody>
        </p:sp>
        <p:sp>
          <p:nvSpPr>
            <p:cNvPr id="30" name="Rectangle 235"/>
            <p:cNvSpPr>
              <a:spLocks noChangeArrowheads="1"/>
            </p:cNvSpPr>
            <p:nvPr/>
          </p:nvSpPr>
          <p:spPr bwMode="auto">
            <a:xfrm>
              <a:off x="117474" y="6629401"/>
              <a:ext cx="2016125" cy="228600"/>
            </a:xfrm>
            <a:prstGeom prst="rect">
              <a:avLst/>
            </a:prstGeom>
            <a:noFill/>
            <a:ln w="9525" algn="ctr">
              <a:noFill/>
              <a:miter lim="800000"/>
              <a:headEnd/>
              <a:tailEnd/>
            </a:ln>
            <a:effectLst/>
          </p:spPr>
          <p:txBody>
            <a:bodyPr/>
            <a:lstStyle/>
            <a:p>
              <a:pPr marL="171450" indent="-171450" eaLnBrk="0" hangingPunct="0">
                <a:lnSpc>
                  <a:spcPct val="90000"/>
                </a:lnSpc>
                <a:defRPr/>
              </a:pPr>
              <a:fld id="{797398DD-3765-4CAF-A947-70115095717E}" type="slidenum">
                <a:rPr lang="en-US" sz="1000" smtClean="0">
                  <a:solidFill>
                    <a:schemeClr val="bg1"/>
                  </a:solidFill>
                  <a:ea typeface="Rod"/>
                  <a:cs typeface="Rod"/>
                </a:rPr>
                <a:pPr marL="171450" indent="-171450" eaLnBrk="0" hangingPunct="0">
                  <a:lnSpc>
                    <a:spcPct val="90000"/>
                  </a:lnSpc>
                  <a:defRPr/>
                </a:pPr>
                <a:t>27</a:t>
              </a:fld>
              <a:r>
                <a:rPr lang="en-US" sz="1000" dirty="0">
                  <a:solidFill>
                    <a:schemeClr val="bg1"/>
                  </a:solidFill>
                  <a:ea typeface="Rod"/>
                  <a:cs typeface="Rod"/>
                </a:rPr>
                <a:t> </a:t>
              </a:r>
              <a:r>
                <a:rPr lang="en-US" sz="1000" dirty="0" smtClean="0">
                  <a:solidFill>
                    <a:schemeClr val="bg1"/>
                  </a:solidFill>
                  <a:ea typeface="Rod"/>
                  <a:cs typeface="Rod"/>
                </a:rPr>
                <a:t>BERAC</a:t>
              </a:r>
              <a:endParaRPr lang="en-US" sz="1200" b="1" dirty="0">
                <a:solidFill>
                  <a:schemeClr val="bg1"/>
                </a:solidFill>
                <a:ea typeface="Rod"/>
                <a:cs typeface="Rod"/>
              </a:endParaRPr>
            </a:p>
          </p:txBody>
        </p:sp>
      </p:grpSp>
      <p:sp>
        <p:nvSpPr>
          <p:cNvPr id="19" name="TextBox 18"/>
          <p:cNvSpPr txBox="1"/>
          <p:nvPr/>
        </p:nvSpPr>
        <p:spPr>
          <a:xfrm>
            <a:off x="304800" y="152400"/>
            <a:ext cx="7543800" cy="830997"/>
          </a:xfrm>
          <a:prstGeom prst="rect">
            <a:avLst/>
          </a:prstGeom>
          <a:noFill/>
        </p:spPr>
        <p:txBody>
          <a:bodyPr wrap="square" rtlCol="0">
            <a:spAutoFit/>
          </a:bodyPr>
          <a:lstStyle/>
          <a:p>
            <a:pPr algn="ctr"/>
            <a:r>
              <a:rPr lang="en-US" sz="2400" b="1" dirty="0" smtClean="0">
                <a:solidFill>
                  <a:schemeClr val="accent2"/>
                </a:solidFill>
              </a:rPr>
              <a:t>ARM Climate Research Facility</a:t>
            </a:r>
          </a:p>
          <a:p>
            <a:pPr algn="ctr"/>
            <a:r>
              <a:rPr lang="en-US" sz="2400" b="1" dirty="0" smtClean="0">
                <a:solidFill>
                  <a:schemeClr val="accent2"/>
                </a:solidFill>
              </a:rPr>
              <a:t>Future Campaigns (Land, air &amp; sea)</a:t>
            </a:r>
            <a:endParaRPr lang="en-US" sz="2400" b="1" dirty="0">
              <a:solidFill>
                <a:schemeClr val="accent2"/>
              </a:solidFill>
            </a:endParaRPr>
          </a:p>
        </p:txBody>
      </p:sp>
      <p:sp>
        <p:nvSpPr>
          <p:cNvPr id="20" name="TextBox 19"/>
          <p:cNvSpPr txBox="1"/>
          <p:nvPr/>
        </p:nvSpPr>
        <p:spPr>
          <a:xfrm>
            <a:off x="0" y="1084957"/>
            <a:ext cx="4876800" cy="6001643"/>
          </a:xfrm>
          <a:prstGeom prst="rect">
            <a:avLst/>
          </a:prstGeom>
          <a:noFill/>
        </p:spPr>
        <p:txBody>
          <a:bodyPr wrap="square" rtlCol="0">
            <a:spAutoFit/>
          </a:bodyPr>
          <a:lstStyle/>
          <a:p>
            <a:pPr marL="511175" indent="-511175">
              <a:buFont typeface="Arial" pitchFamily="34" charset="0"/>
              <a:buChar char="•"/>
            </a:pPr>
            <a:endParaRPr lang="en-US" sz="2400" b="0" dirty="0" smtClean="0"/>
          </a:p>
          <a:p>
            <a:pPr marL="236538" indent="-236538">
              <a:buFont typeface="Arial" pitchFamily="34" charset="0"/>
              <a:buChar char="•"/>
            </a:pPr>
            <a:r>
              <a:rPr lang="en-US" sz="2000" b="1" dirty="0" smtClean="0">
                <a:solidFill>
                  <a:srgbClr val="C00000"/>
                </a:solidFill>
              </a:rPr>
              <a:t>Cape Cod</a:t>
            </a:r>
            <a:r>
              <a:rPr lang="en-US" sz="2000" b="0" dirty="0" smtClean="0"/>
              <a:t>.   The mobile facility and G-1.  Objective:  investigate aerosol indirect effect (June 2012-May 2013)</a:t>
            </a:r>
          </a:p>
          <a:p>
            <a:pPr marL="236538" indent="-236538">
              <a:buFont typeface="Arial" pitchFamily="34" charset="0"/>
              <a:buChar char="•"/>
            </a:pPr>
            <a:r>
              <a:rPr lang="en-US" sz="2000" b="1" dirty="0" smtClean="0">
                <a:solidFill>
                  <a:srgbClr val="C00000"/>
                </a:solidFill>
              </a:rPr>
              <a:t>Pacific transects (LA to HNL)</a:t>
            </a:r>
            <a:r>
              <a:rPr lang="en-US" sz="2000" b="1" dirty="0" smtClean="0"/>
              <a:t>.  </a:t>
            </a:r>
            <a:r>
              <a:rPr lang="en-US" sz="2000" b="0" dirty="0" smtClean="0"/>
              <a:t>Mobile facility on  cargo ship </a:t>
            </a:r>
          </a:p>
          <a:p>
            <a:pPr marL="236538" indent="-236538"/>
            <a:r>
              <a:rPr lang="en-US" sz="2000" dirty="0" smtClean="0"/>
              <a:t>	Objective:  </a:t>
            </a:r>
            <a:r>
              <a:rPr lang="en-US" sz="2000" b="0" dirty="0" smtClean="0"/>
              <a:t>to understand and parameterize clouds and precipitation, aerosols, and radiation and the interactions among them</a:t>
            </a:r>
            <a:r>
              <a:rPr lang="en-US" sz="2000" dirty="0" smtClean="0"/>
              <a:t>.</a:t>
            </a:r>
            <a:r>
              <a:rPr lang="en-US" sz="2000" b="0" dirty="0" smtClean="0"/>
              <a:t> </a:t>
            </a:r>
          </a:p>
          <a:p>
            <a:pPr marL="236538" indent="-236538"/>
            <a:r>
              <a:rPr lang="en-US" sz="2000" dirty="0" smtClean="0"/>
              <a:t>	</a:t>
            </a:r>
            <a:r>
              <a:rPr lang="en-US" sz="2000" b="0" dirty="0" smtClean="0"/>
              <a:t>October 2012 – Sept 2013) </a:t>
            </a:r>
          </a:p>
          <a:p>
            <a:pPr marL="236538" indent="-236538">
              <a:buFont typeface="Arial" pitchFamily="34" charset="0"/>
              <a:buChar char="•"/>
            </a:pPr>
            <a:r>
              <a:rPr lang="en-US" sz="2000" b="1" dirty="0" err="1" smtClean="0">
                <a:solidFill>
                  <a:srgbClr val="C00000"/>
                </a:solidFill>
              </a:rPr>
              <a:t>GOAmazon</a:t>
            </a:r>
            <a:r>
              <a:rPr lang="en-US" sz="2000" b="1" dirty="0" smtClean="0">
                <a:solidFill>
                  <a:srgbClr val="C00000"/>
                </a:solidFill>
              </a:rPr>
              <a:t>.</a:t>
            </a:r>
            <a:r>
              <a:rPr lang="en-US" sz="2000" b="0" dirty="0" smtClean="0">
                <a:solidFill>
                  <a:srgbClr val="C00000"/>
                </a:solidFill>
              </a:rPr>
              <a:t> </a:t>
            </a:r>
            <a:r>
              <a:rPr lang="en-US" sz="2000" b="0" dirty="0" smtClean="0"/>
              <a:t>Mobile Facility.  </a:t>
            </a:r>
          </a:p>
          <a:p>
            <a:pPr marL="236538" indent="-236538"/>
            <a:r>
              <a:rPr lang="en-US" sz="2000" dirty="0" smtClean="0"/>
              <a:t>	Objective:  examine coupling of land and atmosphere in tropics.</a:t>
            </a:r>
            <a:endParaRPr lang="en-US" sz="2000" b="0" dirty="0" smtClean="0"/>
          </a:p>
          <a:p>
            <a:pPr marL="236538" indent="-236538"/>
            <a:r>
              <a:rPr lang="en-US" sz="2000" dirty="0" smtClean="0"/>
              <a:t>	(</a:t>
            </a:r>
            <a:r>
              <a:rPr lang="en-US" sz="2000" b="0" dirty="0" smtClean="0"/>
              <a:t>Jan1-Dec 31, 2014)</a:t>
            </a:r>
          </a:p>
          <a:p>
            <a:pPr marL="236538" indent="-236538">
              <a:buFont typeface="Arial" pitchFamily="34" charset="0"/>
              <a:buChar char="•"/>
            </a:pPr>
            <a:endParaRPr lang="en-US" sz="2000" b="0" dirty="0" smtClean="0"/>
          </a:p>
          <a:p>
            <a:r>
              <a:rPr lang="en-US" sz="2000" b="0" dirty="0" smtClean="0"/>
              <a:t> </a:t>
            </a:r>
          </a:p>
          <a:p>
            <a:pPr marL="457200" indent="-457200">
              <a:buAutoNum type="arabicParenR"/>
            </a:pPr>
            <a:endParaRPr lang="en-US" sz="2000" b="0" dirty="0" smtClean="0"/>
          </a:p>
          <a:p>
            <a:pPr marL="465138" indent="-465138">
              <a:buFont typeface="Arial" pitchFamily="34" charset="0"/>
              <a:buChar char="•"/>
            </a:pPr>
            <a:endParaRPr lang="en-US" sz="2000" b="0" dirty="0" smtClean="0"/>
          </a:p>
        </p:txBody>
      </p:sp>
      <p:pic>
        <p:nvPicPr>
          <p:cNvPr id="10241" name="Picture 1"/>
          <p:cNvPicPr>
            <a:picLocks noChangeAspect="1" noChangeArrowheads="1"/>
          </p:cNvPicPr>
          <p:nvPr/>
        </p:nvPicPr>
        <p:blipFill>
          <a:blip r:embed="rId3" cstate="print"/>
          <a:srcRect l="6200" t="4169" r="13950"/>
          <a:stretch>
            <a:fillRect/>
          </a:stretch>
        </p:blipFill>
        <p:spPr bwMode="auto">
          <a:xfrm>
            <a:off x="4648200" y="1143000"/>
            <a:ext cx="4495800" cy="2286000"/>
          </a:xfrm>
          <a:prstGeom prst="rect">
            <a:avLst/>
          </a:prstGeom>
          <a:noFill/>
          <a:ln w="9525">
            <a:noFill/>
            <a:miter lim="800000"/>
            <a:headEnd/>
            <a:tailEnd/>
          </a:ln>
        </p:spPr>
      </p:pic>
      <p:pic>
        <p:nvPicPr>
          <p:cNvPr id="10242" name="Picture 3"/>
          <p:cNvPicPr>
            <a:picLocks noChangeAspect="1" noChangeArrowheads="1"/>
          </p:cNvPicPr>
          <p:nvPr/>
        </p:nvPicPr>
        <p:blipFill>
          <a:blip r:embed="rId4" cstate="print"/>
          <a:srcRect/>
          <a:stretch>
            <a:fillRect/>
          </a:stretch>
        </p:blipFill>
        <p:spPr bwMode="auto">
          <a:xfrm>
            <a:off x="4648201" y="3505200"/>
            <a:ext cx="4495800" cy="319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3675" y="0"/>
            <a:ext cx="8680450" cy="682625"/>
          </a:xfrm>
          <a:solidFill>
            <a:schemeClr val="accent4">
              <a:lumMod val="20000"/>
              <a:lumOff val="80000"/>
            </a:schemeClr>
          </a:solidFill>
          <a:ln>
            <a:solidFill>
              <a:schemeClr val="accent4">
                <a:lumMod val="50000"/>
              </a:schemeClr>
            </a:solidFill>
          </a:ln>
        </p:spPr>
        <p:txBody>
          <a:bodyPr rtlCol="0">
            <a:normAutofit/>
          </a:bodyPr>
          <a:lstStyle/>
          <a:p>
            <a:pPr eaLnBrk="1" fontAlgn="auto" hangingPunct="1">
              <a:spcAft>
                <a:spcPts val="0"/>
              </a:spcAft>
              <a:defRPr/>
            </a:pPr>
            <a:r>
              <a:rPr lang="en-US" sz="2800" b="1" dirty="0" smtClean="0"/>
              <a:t>Climate Science for a Sustainable Energy Future</a:t>
            </a:r>
            <a:endParaRPr lang="en-US" sz="2800" b="1" dirty="0"/>
          </a:p>
        </p:txBody>
      </p:sp>
      <p:sp>
        <p:nvSpPr>
          <p:cNvPr id="4" name="TextBox 3"/>
          <p:cNvSpPr txBox="1"/>
          <p:nvPr/>
        </p:nvSpPr>
        <p:spPr>
          <a:xfrm>
            <a:off x="373063" y="1579563"/>
            <a:ext cx="3611562" cy="1570037"/>
          </a:xfrm>
          <a:prstGeom prst="rect">
            <a:avLst/>
          </a:prstGeom>
          <a:solidFill>
            <a:schemeClr val="tx2">
              <a:lumMod val="20000"/>
              <a:lumOff val="80000"/>
            </a:schemeClr>
          </a:solidFill>
          <a:ln>
            <a:solidFill>
              <a:schemeClr val="tx2"/>
            </a:solidFill>
          </a:ln>
        </p:spPr>
        <p:txBody>
          <a:bodyPr wrap="none">
            <a:spAutoFit/>
          </a:bodyPr>
          <a:lstStyle/>
          <a:p>
            <a:pPr fontAlgn="auto">
              <a:spcBef>
                <a:spcPts val="0"/>
              </a:spcBef>
              <a:spcAft>
                <a:spcPts val="0"/>
              </a:spcAft>
              <a:defRPr/>
            </a:pPr>
            <a:r>
              <a:rPr lang="en-US" sz="2400" b="1" dirty="0">
                <a:latin typeface="+mn-lt"/>
              </a:rPr>
              <a:t>3 Science Themes:</a:t>
            </a:r>
          </a:p>
          <a:p>
            <a:pPr fontAlgn="auto">
              <a:spcBef>
                <a:spcPts val="0"/>
              </a:spcBef>
              <a:spcAft>
                <a:spcPts val="0"/>
              </a:spcAft>
              <a:buFont typeface="Arial" pitchFamily="34" charset="0"/>
              <a:buChar char="•"/>
              <a:defRPr/>
            </a:pPr>
            <a:r>
              <a:rPr lang="en-US" sz="2400" dirty="0" err="1">
                <a:latin typeface="+mn-lt"/>
              </a:rPr>
              <a:t>Numerics</a:t>
            </a:r>
            <a:endParaRPr lang="en-US" sz="2400" dirty="0">
              <a:latin typeface="+mn-lt"/>
            </a:endParaRPr>
          </a:p>
          <a:p>
            <a:pPr fontAlgn="auto">
              <a:spcBef>
                <a:spcPts val="0"/>
              </a:spcBef>
              <a:spcAft>
                <a:spcPts val="0"/>
              </a:spcAft>
              <a:buFont typeface="Arial" pitchFamily="34" charset="0"/>
              <a:buChar char="•"/>
              <a:defRPr/>
            </a:pPr>
            <a:r>
              <a:rPr lang="en-US" sz="2400" dirty="0" err="1">
                <a:latin typeface="+mn-lt"/>
              </a:rPr>
              <a:t>Testbeds</a:t>
            </a:r>
            <a:endParaRPr lang="en-US" sz="2400" dirty="0">
              <a:latin typeface="+mn-lt"/>
            </a:endParaRPr>
          </a:p>
          <a:p>
            <a:pPr fontAlgn="auto">
              <a:spcBef>
                <a:spcPts val="0"/>
              </a:spcBef>
              <a:spcAft>
                <a:spcPts val="0"/>
              </a:spcAft>
              <a:buFont typeface="Arial" pitchFamily="34" charset="0"/>
              <a:buChar char="•"/>
              <a:defRPr/>
            </a:pPr>
            <a:r>
              <a:rPr lang="en-US" sz="2400" dirty="0">
                <a:latin typeface="+mn-lt"/>
              </a:rPr>
              <a:t>Uncertainty Quantification</a:t>
            </a:r>
          </a:p>
        </p:txBody>
      </p:sp>
      <p:sp>
        <p:nvSpPr>
          <p:cNvPr id="5" name="TextBox 4"/>
          <p:cNvSpPr txBox="1"/>
          <p:nvPr/>
        </p:nvSpPr>
        <p:spPr>
          <a:xfrm>
            <a:off x="373063" y="3241675"/>
            <a:ext cx="2595562" cy="1570038"/>
          </a:xfrm>
          <a:prstGeom prst="rect">
            <a:avLst/>
          </a:prstGeom>
          <a:solidFill>
            <a:schemeClr val="accent2">
              <a:lumMod val="40000"/>
              <a:lumOff val="60000"/>
            </a:schemeClr>
          </a:solidFill>
          <a:ln>
            <a:solidFill>
              <a:schemeClr val="accent2">
                <a:lumMod val="50000"/>
              </a:schemeClr>
            </a:solidFill>
          </a:ln>
        </p:spPr>
        <p:txBody>
          <a:bodyPr wrap="none">
            <a:spAutoFit/>
          </a:bodyPr>
          <a:lstStyle/>
          <a:p>
            <a:pPr fontAlgn="auto">
              <a:spcBef>
                <a:spcPts val="0"/>
              </a:spcBef>
              <a:spcAft>
                <a:spcPts val="0"/>
              </a:spcAft>
              <a:defRPr/>
            </a:pPr>
            <a:r>
              <a:rPr lang="en-US" sz="2400" b="1" dirty="0">
                <a:latin typeface="+mn-lt"/>
              </a:rPr>
              <a:t>3 Components:</a:t>
            </a:r>
          </a:p>
          <a:p>
            <a:pPr fontAlgn="auto">
              <a:spcBef>
                <a:spcPts val="0"/>
              </a:spcBef>
              <a:spcAft>
                <a:spcPts val="0"/>
              </a:spcAft>
              <a:buFont typeface="Arial" pitchFamily="34" charset="0"/>
              <a:buChar char="•"/>
              <a:defRPr/>
            </a:pPr>
            <a:r>
              <a:rPr lang="en-US" sz="2400" dirty="0">
                <a:latin typeface="+mn-lt"/>
              </a:rPr>
              <a:t>Atmosphere</a:t>
            </a:r>
          </a:p>
          <a:p>
            <a:pPr fontAlgn="auto">
              <a:spcBef>
                <a:spcPts val="0"/>
              </a:spcBef>
              <a:spcAft>
                <a:spcPts val="0"/>
              </a:spcAft>
              <a:buFont typeface="Arial" pitchFamily="34" charset="0"/>
              <a:buChar char="•"/>
              <a:defRPr/>
            </a:pPr>
            <a:r>
              <a:rPr lang="en-US" sz="2400" dirty="0">
                <a:latin typeface="+mn-lt"/>
              </a:rPr>
              <a:t>Land</a:t>
            </a:r>
          </a:p>
          <a:p>
            <a:pPr fontAlgn="auto">
              <a:spcBef>
                <a:spcPts val="0"/>
              </a:spcBef>
              <a:spcAft>
                <a:spcPts val="0"/>
              </a:spcAft>
              <a:buFont typeface="Arial" pitchFamily="34" charset="0"/>
              <a:buChar char="•"/>
              <a:defRPr/>
            </a:pPr>
            <a:r>
              <a:rPr lang="en-US" sz="2400" dirty="0">
                <a:latin typeface="+mn-lt"/>
              </a:rPr>
              <a:t>Ocean and Sea-Ice</a:t>
            </a:r>
          </a:p>
        </p:txBody>
      </p:sp>
      <p:sp>
        <p:nvSpPr>
          <p:cNvPr id="6" name="TextBox 5"/>
          <p:cNvSpPr txBox="1"/>
          <p:nvPr/>
        </p:nvSpPr>
        <p:spPr>
          <a:xfrm>
            <a:off x="7810500" y="974725"/>
            <a:ext cx="1063625" cy="3416300"/>
          </a:xfrm>
          <a:prstGeom prst="rect">
            <a:avLst/>
          </a:prstGeom>
          <a:solidFill>
            <a:schemeClr val="accent6">
              <a:lumMod val="60000"/>
              <a:lumOff val="40000"/>
            </a:schemeClr>
          </a:solidFill>
          <a:ln>
            <a:solidFill>
              <a:schemeClr val="accent6">
                <a:lumMod val="50000"/>
              </a:schemeClr>
            </a:solidFill>
          </a:ln>
        </p:spPr>
        <p:txBody>
          <a:bodyPr wrap="none">
            <a:spAutoFit/>
          </a:bodyPr>
          <a:lstStyle/>
          <a:p>
            <a:pPr fontAlgn="auto">
              <a:spcBef>
                <a:spcPts val="0"/>
              </a:spcBef>
              <a:spcAft>
                <a:spcPts val="0"/>
              </a:spcAft>
              <a:defRPr/>
            </a:pPr>
            <a:r>
              <a:rPr lang="en-US" sz="2400" b="1" dirty="0">
                <a:latin typeface="+mn-lt"/>
              </a:rPr>
              <a:t>8 Labs:</a:t>
            </a:r>
          </a:p>
          <a:p>
            <a:pPr fontAlgn="auto">
              <a:spcBef>
                <a:spcPts val="0"/>
              </a:spcBef>
              <a:spcAft>
                <a:spcPts val="0"/>
              </a:spcAft>
              <a:defRPr/>
            </a:pPr>
            <a:r>
              <a:rPr lang="en-US" sz="2400" dirty="0">
                <a:latin typeface="+mn-lt"/>
              </a:rPr>
              <a:t>ANL</a:t>
            </a:r>
          </a:p>
          <a:p>
            <a:pPr fontAlgn="auto">
              <a:spcBef>
                <a:spcPts val="0"/>
              </a:spcBef>
              <a:spcAft>
                <a:spcPts val="0"/>
              </a:spcAft>
              <a:defRPr/>
            </a:pPr>
            <a:r>
              <a:rPr lang="en-US" sz="2400" dirty="0">
                <a:latin typeface="+mn-lt"/>
              </a:rPr>
              <a:t>BNL</a:t>
            </a:r>
          </a:p>
          <a:p>
            <a:pPr fontAlgn="auto">
              <a:spcBef>
                <a:spcPts val="0"/>
              </a:spcBef>
              <a:spcAft>
                <a:spcPts val="0"/>
              </a:spcAft>
              <a:defRPr/>
            </a:pPr>
            <a:r>
              <a:rPr lang="en-US" sz="2400" dirty="0">
                <a:latin typeface="+mn-lt"/>
              </a:rPr>
              <a:t>LANL</a:t>
            </a:r>
          </a:p>
          <a:p>
            <a:pPr fontAlgn="auto">
              <a:spcBef>
                <a:spcPts val="0"/>
              </a:spcBef>
              <a:spcAft>
                <a:spcPts val="0"/>
              </a:spcAft>
              <a:defRPr/>
            </a:pPr>
            <a:r>
              <a:rPr lang="en-US" sz="2400" dirty="0">
                <a:latin typeface="+mn-lt"/>
              </a:rPr>
              <a:t>LBNL</a:t>
            </a:r>
          </a:p>
          <a:p>
            <a:pPr fontAlgn="auto">
              <a:spcBef>
                <a:spcPts val="0"/>
              </a:spcBef>
              <a:spcAft>
                <a:spcPts val="0"/>
              </a:spcAft>
              <a:defRPr/>
            </a:pPr>
            <a:r>
              <a:rPr lang="en-US" sz="2400" dirty="0">
                <a:latin typeface="+mn-lt"/>
              </a:rPr>
              <a:t>LLNL</a:t>
            </a:r>
          </a:p>
          <a:p>
            <a:pPr fontAlgn="auto">
              <a:spcBef>
                <a:spcPts val="0"/>
              </a:spcBef>
              <a:spcAft>
                <a:spcPts val="0"/>
              </a:spcAft>
              <a:defRPr/>
            </a:pPr>
            <a:r>
              <a:rPr lang="en-US" sz="2400" dirty="0">
                <a:latin typeface="+mn-lt"/>
              </a:rPr>
              <a:t>ORNL</a:t>
            </a:r>
          </a:p>
          <a:p>
            <a:pPr fontAlgn="auto">
              <a:spcBef>
                <a:spcPts val="0"/>
              </a:spcBef>
              <a:spcAft>
                <a:spcPts val="0"/>
              </a:spcAft>
              <a:defRPr/>
            </a:pPr>
            <a:r>
              <a:rPr lang="en-US" sz="2400" dirty="0">
                <a:latin typeface="+mn-lt"/>
              </a:rPr>
              <a:t>PNNL</a:t>
            </a:r>
          </a:p>
          <a:p>
            <a:pPr fontAlgn="auto">
              <a:spcBef>
                <a:spcPts val="0"/>
              </a:spcBef>
              <a:spcAft>
                <a:spcPts val="0"/>
              </a:spcAft>
              <a:defRPr/>
            </a:pPr>
            <a:r>
              <a:rPr lang="en-US" sz="2400" dirty="0">
                <a:latin typeface="+mn-lt"/>
              </a:rPr>
              <a:t>SNL</a:t>
            </a:r>
          </a:p>
        </p:txBody>
      </p:sp>
      <p:sp>
        <p:nvSpPr>
          <p:cNvPr id="7" name="TextBox 6"/>
          <p:cNvSpPr txBox="1"/>
          <p:nvPr/>
        </p:nvSpPr>
        <p:spPr>
          <a:xfrm>
            <a:off x="373063" y="5010150"/>
            <a:ext cx="5162550" cy="1570038"/>
          </a:xfrm>
          <a:prstGeom prst="rect">
            <a:avLst/>
          </a:prstGeom>
          <a:solidFill>
            <a:schemeClr val="accent3">
              <a:lumMod val="60000"/>
              <a:lumOff val="40000"/>
            </a:schemeClr>
          </a:solidFill>
          <a:ln>
            <a:solidFill>
              <a:schemeClr val="accent3">
                <a:lumMod val="50000"/>
              </a:schemeClr>
            </a:solidFill>
          </a:ln>
        </p:spPr>
        <p:txBody>
          <a:bodyPr wrap="none">
            <a:spAutoFit/>
          </a:bodyPr>
          <a:lstStyle/>
          <a:p>
            <a:pPr fontAlgn="auto">
              <a:spcBef>
                <a:spcPts val="0"/>
              </a:spcBef>
              <a:spcAft>
                <a:spcPts val="0"/>
              </a:spcAft>
              <a:defRPr/>
            </a:pPr>
            <a:r>
              <a:rPr lang="en-US" sz="2400" b="1" dirty="0">
                <a:latin typeface="+mn-lt"/>
              </a:rPr>
              <a:t>3 Research Directions:</a:t>
            </a:r>
          </a:p>
          <a:p>
            <a:pPr fontAlgn="auto">
              <a:spcBef>
                <a:spcPts val="0"/>
              </a:spcBef>
              <a:spcAft>
                <a:spcPts val="0"/>
              </a:spcAft>
              <a:buFont typeface="Arial" pitchFamily="34" charset="0"/>
              <a:buChar char="•"/>
              <a:defRPr/>
            </a:pPr>
            <a:r>
              <a:rPr lang="en-US" sz="2400" dirty="0">
                <a:latin typeface="+mn-lt"/>
              </a:rPr>
              <a:t>Hydrologic simulation improvement</a:t>
            </a:r>
          </a:p>
          <a:p>
            <a:pPr fontAlgn="auto">
              <a:spcBef>
                <a:spcPts val="0"/>
              </a:spcBef>
              <a:spcAft>
                <a:spcPts val="0"/>
              </a:spcAft>
              <a:buFont typeface="Arial" pitchFamily="34" charset="0"/>
              <a:buChar char="•"/>
              <a:defRPr/>
            </a:pPr>
            <a:r>
              <a:rPr lang="en-US" sz="2400" dirty="0">
                <a:latin typeface="+mn-lt"/>
              </a:rPr>
              <a:t>Variable-resolution numerical methods</a:t>
            </a:r>
          </a:p>
          <a:p>
            <a:pPr fontAlgn="auto">
              <a:spcBef>
                <a:spcPts val="0"/>
              </a:spcBef>
              <a:spcAft>
                <a:spcPts val="0"/>
              </a:spcAft>
              <a:buFont typeface="Arial" pitchFamily="34" charset="0"/>
              <a:buChar char="•"/>
              <a:defRPr/>
            </a:pPr>
            <a:r>
              <a:rPr lang="en-US" sz="2400" dirty="0">
                <a:latin typeface="+mn-lt"/>
              </a:rPr>
              <a:t>Carbon cycle uncertainty reduction</a:t>
            </a:r>
          </a:p>
        </p:txBody>
      </p:sp>
      <p:sp>
        <p:nvSpPr>
          <p:cNvPr id="13318" name="TextBox 7"/>
          <p:cNvSpPr txBox="1">
            <a:spLocks noChangeArrowheads="1"/>
          </p:cNvSpPr>
          <p:nvPr/>
        </p:nvSpPr>
        <p:spPr bwMode="auto">
          <a:xfrm>
            <a:off x="193675" y="749300"/>
            <a:ext cx="8950325" cy="830263"/>
          </a:xfrm>
          <a:prstGeom prst="rect">
            <a:avLst/>
          </a:prstGeom>
          <a:noFill/>
          <a:ln w="9525">
            <a:noFill/>
            <a:miter lim="800000"/>
            <a:headEnd/>
            <a:tailEnd/>
          </a:ln>
        </p:spPr>
        <p:txBody>
          <a:bodyPr>
            <a:spAutoFit/>
          </a:bodyPr>
          <a:lstStyle/>
          <a:p>
            <a:r>
              <a:rPr lang="en-US" sz="2400">
                <a:latin typeface="Calibri" pitchFamily="34" charset="0"/>
              </a:rPr>
              <a:t>Cross-cutting Themes and Labs to advance CESM </a:t>
            </a:r>
          </a:p>
          <a:p>
            <a:r>
              <a:rPr lang="en-US" sz="2400">
                <a:latin typeface="Calibri" pitchFamily="34" charset="0"/>
              </a:rPr>
              <a:t>to address high priority DOE climate research</a:t>
            </a:r>
          </a:p>
        </p:txBody>
      </p:sp>
      <p:pic>
        <p:nvPicPr>
          <p:cNvPr id="13319" name="Picture 2"/>
          <p:cNvPicPr>
            <a:picLocks noChangeAspect="1" noChangeArrowheads="1"/>
          </p:cNvPicPr>
          <p:nvPr/>
        </p:nvPicPr>
        <p:blipFill>
          <a:blip r:embed="rId2" cstate="print"/>
          <a:srcRect/>
          <a:stretch>
            <a:fillRect/>
          </a:stretch>
        </p:blipFill>
        <p:spPr bwMode="auto">
          <a:xfrm>
            <a:off x="4970463" y="3241675"/>
            <a:ext cx="2451100" cy="1539875"/>
          </a:xfrm>
          <a:prstGeom prst="rect">
            <a:avLst/>
          </a:prstGeom>
          <a:noFill/>
          <a:ln w="9525">
            <a:noFill/>
            <a:miter lim="800000"/>
            <a:headEnd/>
            <a:tailEnd/>
          </a:ln>
        </p:spPr>
      </p:pic>
      <p:pic>
        <p:nvPicPr>
          <p:cNvPr id="13320" name="Picture 2" descr="http://www.techworld.com/cmsdata/features/3221356/Cloud.jpg"/>
          <p:cNvPicPr>
            <a:picLocks noChangeAspect="1" noChangeArrowheads="1"/>
          </p:cNvPicPr>
          <p:nvPr/>
        </p:nvPicPr>
        <p:blipFill>
          <a:blip r:embed="rId3" cstate="print"/>
          <a:srcRect/>
          <a:stretch>
            <a:fillRect/>
          </a:stretch>
        </p:blipFill>
        <p:spPr bwMode="auto">
          <a:xfrm>
            <a:off x="4970463" y="1579563"/>
            <a:ext cx="2157412" cy="1423987"/>
          </a:xfrm>
          <a:prstGeom prst="rect">
            <a:avLst/>
          </a:prstGeom>
          <a:noFill/>
          <a:ln w="9525">
            <a:noFill/>
            <a:miter lim="800000"/>
            <a:headEnd/>
            <a:tailEnd/>
          </a:ln>
        </p:spPr>
      </p:pic>
      <p:pic>
        <p:nvPicPr>
          <p:cNvPr id="13321" name="Picture 11" descr="new-forest05.jpg"/>
          <p:cNvPicPr>
            <a:picLocks noChangeAspect="1"/>
          </p:cNvPicPr>
          <p:nvPr/>
        </p:nvPicPr>
        <p:blipFill>
          <a:blip r:embed="rId4" cstate="print"/>
          <a:srcRect/>
          <a:stretch>
            <a:fillRect/>
          </a:stretch>
        </p:blipFill>
        <p:spPr bwMode="auto">
          <a:xfrm>
            <a:off x="6256338" y="5010150"/>
            <a:ext cx="2887662" cy="1847850"/>
          </a:xfrm>
          <a:prstGeom prst="rect">
            <a:avLst/>
          </a:prstGeom>
          <a:noFill/>
          <a:ln w="9525">
            <a:noFill/>
            <a:miter lim="800000"/>
            <a:headEnd/>
            <a:tailEnd/>
          </a:ln>
        </p:spPr>
      </p:pic>
      <p:cxnSp>
        <p:nvCxnSpPr>
          <p:cNvPr id="14" name="Straight Arrow Connector 13"/>
          <p:cNvCxnSpPr/>
          <p:nvPr/>
        </p:nvCxnSpPr>
        <p:spPr>
          <a:xfrm rot="5400000" flipH="1" flipV="1">
            <a:off x="3121025" y="3576638"/>
            <a:ext cx="2422525" cy="12763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rot="5400000" flipH="1" flipV="1">
            <a:off x="5028406" y="4876007"/>
            <a:ext cx="1052513" cy="863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4979988" y="6407150"/>
            <a:ext cx="127635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6596063" y="2205038"/>
            <a:ext cx="2595562" cy="2633662"/>
            <a:chOff x="371475" y="3234268"/>
            <a:chExt cx="3955315" cy="3448025"/>
          </a:xfrm>
        </p:grpSpPr>
        <p:sp>
          <p:nvSpPr>
            <p:cNvPr id="20" name="Rectangle 19"/>
            <p:cNvSpPr/>
            <p:nvPr/>
          </p:nvSpPr>
          <p:spPr>
            <a:xfrm>
              <a:off x="2577743" y="3363127"/>
              <a:ext cx="1511970" cy="1662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p>
          </p:txBody>
        </p:sp>
        <p:pic>
          <p:nvPicPr>
            <p:cNvPr id="14369" name="Picture 5"/>
            <p:cNvPicPr>
              <a:picLocks noChangeAspect="1" noChangeArrowheads="1"/>
            </p:cNvPicPr>
            <p:nvPr/>
          </p:nvPicPr>
          <p:blipFill>
            <a:blip r:embed="rId2" cstate="print"/>
            <a:srcRect/>
            <a:stretch>
              <a:fillRect/>
            </a:stretch>
          </p:blipFill>
          <p:spPr bwMode="auto">
            <a:xfrm>
              <a:off x="371475" y="3359150"/>
              <a:ext cx="3463533" cy="3323143"/>
            </a:xfrm>
            <a:prstGeom prst="rect">
              <a:avLst/>
            </a:prstGeom>
            <a:noFill/>
            <a:ln w="9525">
              <a:noFill/>
              <a:miter lim="800000"/>
              <a:headEnd/>
              <a:tailEnd/>
            </a:ln>
          </p:spPr>
        </p:pic>
        <p:sp>
          <p:nvSpPr>
            <p:cNvPr id="6" name="Rectangle 1"/>
            <p:cNvSpPr/>
            <p:nvPr/>
          </p:nvSpPr>
          <p:spPr>
            <a:xfrm>
              <a:off x="2364857" y="5013358"/>
              <a:ext cx="1514390" cy="1662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1600">
                <a:solidFill>
                  <a:srgbClr val="FFFFFF"/>
                </a:solidFill>
                <a:latin typeface="Arial" charset="0"/>
                <a:ea typeface="ＭＳ Ｐゴシック" charset="-128"/>
              </a:endParaRPr>
            </a:p>
          </p:txBody>
        </p:sp>
        <p:sp>
          <p:nvSpPr>
            <p:cNvPr id="19" name="Rectangle 18"/>
            <p:cNvSpPr/>
            <p:nvPr/>
          </p:nvSpPr>
          <p:spPr>
            <a:xfrm>
              <a:off x="809341" y="3319481"/>
              <a:ext cx="1511972" cy="1662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p>
          </p:txBody>
        </p:sp>
        <p:sp>
          <p:nvSpPr>
            <p:cNvPr id="21" name="Rectangle 20"/>
            <p:cNvSpPr/>
            <p:nvPr/>
          </p:nvSpPr>
          <p:spPr>
            <a:xfrm>
              <a:off x="860144" y="5005044"/>
              <a:ext cx="1511970" cy="1662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p>
          </p:txBody>
        </p:sp>
        <p:sp>
          <p:nvSpPr>
            <p:cNvPr id="14373" name="TextBox 3"/>
            <p:cNvSpPr txBox="1">
              <a:spLocks noChangeArrowheads="1"/>
            </p:cNvSpPr>
            <p:nvPr/>
          </p:nvSpPr>
          <p:spPr bwMode="auto">
            <a:xfrm>
              <a:off x="831114" y="3521084"/>
              <a:ext cx="1567611" cy="299286"/>
            </a:xfrm>
            <a:prstGeom prst="rect">
              <a:avLst/>
            </a:prstGeom>
            <a:noFill/>
            <a:ln w="9525">
              <a:noFill/>
              <a:miter lim="800000"/>
              <a:headEnd/>
              <a:tailEnd/>
            </a:ln>
          </p:spPr>
          <p:txBody>
            <a:bodyPr wrap="none">
              <a:spAutoFit/>
            </a:bodyPr>
            <a:lstStyle/>
            <a:p>
              <a:pPr defTabSz="914400"/>
              <a:r>
                <a:rPr lang="en-US" sz="900" b="1">
                  <a:ea typeface="ＭＳ Ｐゴシック"/>
                  <a:cs typeface="ＭＳ Ｐゴシック"/>
                </a:rPr>
                <a:t>Latent heat flux</a:t>
              </a:r>
            </a:p>
          </p:txBody>
        </p:sp>
        <p:sp>
          <p:nvSpPr>
            <p:cNvPr id="14374" name="TextBox 22"/>
            <p:cNvSpPr txBox="1">
              <a:spLocks noChangeArrowheads="1"/>
            </p:cNvSpPr>
            <p:nvPr/>
          </p:nvSpPr>
          <p:spPr bwMode="auto">
            <a:xfrm>
              <a:off x="2565647" y="3531476"/>
              <a:ext cx="1761143" cy="299286"/>
            </a:xfrm>
            <a:prstGeom prst="rect">
              <a:avLst/>
            </a:prstGeom>
            <a:noFill/>
            <a:ln w="9525">
              <a:noFill/>
              <a:miter lim="800000"/>
              <a:headEnd/>
              <a:tailEnd/>
            </a:ln>
          </p:spPr>
          <p:txBody>
            <a:bodyPr wrap="none">
              <a:spAutoFit/>
            </a:bodyPr>
            <a:lstStyle/>
            <a:p>
              <a:pPr defTabSz="914400"/>
              <a:r>
                <a:rPr lang="en-US" sz="900" b="1">
                  <a:ea typeface="ＭＳ Ｐゴシック"/>
                  <a:cs typeface="ＭＳ Ｐゴシック"/>
                </a:rPr>
                <a:t>Sensible heat flux</a:t>
              </a:r>
            </a:p>
          </p:txBody>
        </p:sp>
        <p:sp>
          <p:nvSpPr>
            <p:cNvPr id="14375" name="TextBox 23"/>
            <p:cNvSpPr txBox="1">
              <a:spLocks noChangeArrowheads="1"/>
            </p:cNvSpPr>
            <p:nvPr/>
          </p:nvSpPr>
          <p:spPr bwMode="auto">
            <a:xfrm>
              <a:off x="1099640" y="5088179"/>
              <a:ext cx="841865" cy="299286"/>
            </a:xfrm>
            <a:prstGeom prst="rect">
              <a:avLst/>
            </a:prstGeom>
            <a:noFill/>
            <a:ln w="9525">
              <a:noFill/>
              <a:miter lim="800000"/>
              <a:headEnd/>
              <a:tailEnd/>
            </a:ln>
          </p:spPr>
          <p:txBody>
            <a:bodyPr wrap="none">
              <a:spAutoFit/>
            </a:bodyPr>
            <a:lstStyle/>
            <a:p>
              <a:pPr defTabSz="914400"/>
              <a:r>
                <a:rPr lang="en-US" sz="900" b="1">
                  <a:ea typeface="ＭＳ Ｐゴシック"/>
                  <a:cs typeface="ＭＳ Ｐゴシック"/>
                </a:rPr>
                <a:t>Runoff</a:t>
              </a:r>
            </a:p>
          </p:txBody>
        </p:sp>
        <p:sp>
          <p:nvSpPr>
            <p:cNvPr id="25" name="Rectangle 24"/>
            <p:cNvSpPr/>
            <p:nvPr/>
          </p:nvSpPr>
          <p:spPr>
            <a:xfrm>
              <a:off x="2212450" y="5115198"/>
              <a:ext cx="1782917" cy="156501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p>
          </p:txBody>
        </p:sp>
        <p:sp>
          <p:nvSpPr>
            <p:cNvPr id="14377" name="TextBox 1"/>
            <p:cNvSpPr txBox="1">
              <a:spLocks noChangeArrowheads="1"/>
            </p:cNvSpPr>
            <p:nvPr/>
          </p:nvSpPr>
          <p:spPr bwMode="auto">
            <a:xfrm>
              <a:off x="2422917" y="5156766"/>
              <a:ext cx="1531324" cy="1192987"/>
            </a:xfrm>
            <a:prstGeom prst="rect">
              <a:avLst/>
            </a:prstGeom>
            <a:noFill/>
            <a:ln w="9525">
              <a:noFill/>
              <a:miter lim="800000"/>
              <a:headEnd/>
              <a:tailEnd/>
            </a:ln>
          </p:spPr>
          <p:txBody>
            <a:bodyPr>
              <a:spAutoFit/>
            </a:bodyPr>
            <a:lstStyle/>
            <a:p>
              <a:pPr defTabSz="914400"/>
              <a:r>
                <a:rPr lang="en-US" sz="900" b="1">
                  <a:solidFill>
                    <a:srgbClr val="FF0000"/>
                  </a:solidFill>
                  <a:ea typeface="ＭＳ Ｐゴシック"/>
                  <a:cs typeface="ＭＳ Ｐゴシック"/>
                </a:rPr>
                <a:t>Surface fluxes and runoff are very sensitive to model parameters at ARM-SGP</a:t>
              </a:r>
              <a:endParaRPr lang="en-US" sz="800" b="1">
                <a:solidFill>
                  <a:srgbClr val="FF0000"/>
                </a:solidFill>
                <a:ea typeface="ＭＳ Ｐゴシック"/>
                <a:cs typeface="ＭＳ Ｐゴシック"/>
              </a:endParaRPr>
            </a:p>
          </p:txBody>
        </p:sp>
        <p:sp>
          <p:nvSpPr>
            <p:cNvPr id="28" name="Rectangle 27"/>
            <p:cNvSpPr/>
            <p:nvPr/>
          </p:nvSpPr>
          <p:spPr>
            <a:xfrm>
              <a:off x="2611611" y="3371441"/>
              <a:ext cx="1511970" cy="16627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p>
          </p:txBody>
        </p:sp>
        <p:sp>
          <p:nvSpPr>
            <p:cNvPr id="14379" name="TextBox 25"/>
            <p:cNvSpPr txBox="1">
              <a:spLocks noChangeArrowheads="1"/>
            </p:cNvSpPr>
            <p:nvPr/>
          </p:nvSpPr>
          <p:spPr bwMode="auto">
            <a:xfrm>
              <a:off x="1227855" y="3234268"/>
              <a:ext cx="2169980" cy="320070"/>
            </a:xfrm>
            <a:prstGeom prst="rect">
              <a:avLst/>
            </a:prstGeom>
            <a:noFill/>
            <a:ln w="9525">
              <a:noFill/>
              <a:miter lim="800000"/>
              <a:headEnd/>
              <a:tailEnd/>
            </a:ln>
          </p:spPr>
          <p:txBody>
            <a:bodyPr wrap="none">
              <a:spAutoFit/>
            </a:bodyPr>
            <a:lstStyle/>
            <a:p>
              <a:pPr defTabSz="914400"/>
              <a:r>
                <a:rPr lang="en-US" sz="1000" b="1">
                  <a:ea typeface="ＭＳ Ｐゴシック"/>
                  <a:cs typeface="ＭＳ Ｐゴシック"/>
                </a:rPr>
                <a:t>Results at ARM-SGP</a:t>
              </a:r>
            </a:p>
          </p:txBody>
        </p:sp>
      </p:grpSp>
      <p:sp>
        <p:nvSpPr>
          <p:cNvPr id="2" name="Title 1"/>
          <p:cNvSpPr>
            <a:spLocks noGrp="1"/>
          </p:cNvSpPr>
          <p:nvPr>
            <p:ph type="ctrTitle"/>
          </p:nvPr>
        </p:nvSpPr>
        <p:spPr>
          <a:xfrm>
            <a:off x="193675" y="0"/>
            <a:ext cx="3963988" cy="495300"/>
          </a:xfrm>
          <a:solidFill>
            <a:schemeClr val="accent4">
              <a:lumMod val="20000"/>
              <a:lumOff val="80000"/>
            </a:schemeClr>
          </a:solidFill>
          <a:ln>
            <a:solidFill>
              <a:schemeClr val="accent4">
                <a:lumMod val="50000"/>
              </a:schemeClr>
            </a:solidFill>
          </a:ln>
        </p:spPr>
        <p:txBody>
          <a:bodyPr rtlCol="0">
            <a:normAutofit fontScale="90000"/>
          </a:bodyPr>
          <a:lstStyle/>
          <a:p>
            <a:pPr eaLnBrk="1" fontAlgn="auto" hangingPunct="1">
              <a:spcAft>
                <a:spcPts val="0"/>
              </a:spcAft>
              <a:defRPr/>
            </a:pPr>
            <a:r>
              <a:rPr lang="en-US" sz="2800" b="1" dirty="0" smtClean="0"/>
              <a:t>CSSEF: Early result</a:t>
            </a:r>
            <a:endParaRPr lang="en-US" sz="2800" b="1" dirty="0"/>
          </a:p>
        </p:txBody>
      </p:sp>
      <p:sp>
        <p:nvSpPr>
          <p:cNvPr id="14339" name="TextBox 3"/>
          <p:cNvSpPr txBox="1">
            <a:spLocks noChangeArrowheads="1"/>
          </p:cNvSpPr>
          <p:nvPr/>
        </p:nvSpPr>
        <p:spPr bwMode="auto">
          <a:xfrm>
            <a:off x="185738" y="585788"/>
            <a:ext cx="2473325" cy="346075"/>
          </a:xfrm>
          <a:prstGeom prst="rect">
            <a:avLst/>
          </a:prstGeom>
          <a:solidFill>
            <a:srgbClr val="C6D9F1"/>
          </a:solidFill>
          <a:ln w="9525">
            <a:solidFill>
              <a:schemeClr val="tx2"/>
            </a:solidFill>
            <a:miter lim="800000"/>
            <a:headEnd/>
            <a:tailEnd/>
          </a:ln>
        </p:spPr>
        <p:txBody>
          <a:bodyPr>
            <a:spAutoFit/>
          </a:bodyPr>
          <a:lstStyle/>
          <a:p>
            <a:r>
              <a:rPr lang="en-US" sz="1600">
                <a:latin typeface="Calibri" pitchFamily="34" charset="0"/>
              </a:rPr>
              <a:t>Uncertainty Quantification</a:t>
            </a:r>
          </a:p>
        </p:txBody>
      </p:sp>
      <p:sp>
        <p:nvSpPr>
          <p:cNvPr id="5" name="TextBox 4"/>
          <p:cNvSpPr txBox="1"/>
          <p:nvPr/>
        </p:nvSpPr>
        <p:spPr>
          <a:xfrm>
            <a:off x="185738" y="1050925"/>
            <a:ext cx="588962" cy="346075"/>
          </a:xfrm>
          <a:prstGeom prst="rect">
            <a:avLst/>
          </a:prstGeom>
          <a:solidFill>
            <a:schemeClr val="accent2">
              <a:lumMod val="40000"/>
              <a:lumOff val="60000"/>
            </a:schemeClr>
          </a:solidFill>
          <a:ln>
            <a:solidFill>
              <a:schemeClr val="accent2">
                <a:lumMod val="50000"/>
              </a:schemeClr>
            </a:solidFill>
          </a:ln>
        </p:spPr>
        <p:txBody>
          <a:bodyPr wrap="none">
            <a:spAutoFit/>
          </a:bodyPr>
          <a:lstStyle/>
          <a:p>
            <a:pPr>
              <a:defRPr/>
            </a:pPr>
            <a:r>
              <a:rPr lang="en-US" sz="1600">
                <a:latin typeface="Calibri" pitchFamily="34" charset="0"/>
              </a:rPr>
              <a:t>Land</a:t>
            </a:r>
          </a:p>
        </p:txBody>
      </p:sp>
      <p:sp>
        <p:nvSpPr>
          <p:cNvPr id="7" name="TextBox 6"/>
          <p:cNvSpPr txBox="1"/>
          <p:nvPr/>
        </p:nvSpPr>
        <p:spPr>
          <a:xfrm>
            <a:off x="4486275" y="200025"/>
            <a:ext cx="1778000" cy="314325"/>
          </a:xfrm>
          <a:prstGeom prst="rect">
            <a:avLst/>
          </a:prstGeom>
          <a:solidFill>
            <a:schemeClr val="accent3">
              <a:lumMod val="60000"/>
              <a:lumOff val="40000"/>
            </a:schemeClr>
          </a:solidFill>
          <a:ln>
            <a:solidFill>
              <a:schemeClr val="accent3">
                <a:lumMod val="50000"/>
              </a:schemeClr>
            </a:solidFill>
          </a:ln>
        </p:spPr>
        <p:txBody>
          <a:bodyPr wrap="none">
            <a:spAutoFit/>
          </a:bodyPr>
          <a:lstStyle/>
          <a:p>
            <a:pPr>
              <a:defRPr/>
            </a:pPr>
            <a:r>
              <a:rPr lang="en-US" sz="1400">
                <a:latin typeface="Calibri" pitchFamily="34" charset="0"/>
              </a:rPr>
              <a:t>Land Carbon cycle UQ</a:t>
            </a:r>
          </a:p>
        </p:txBody>
      </p:sp>
      <p:pic>
        <p:nvPicPr>
          <p:cNvPr id="14342" name="Picture 11" descr="new-forest05.jpg"/>
          <p:cNvPicPr>
            <a:picLocks noChangeAspect="1"/>
          </p:cNvPicPr>
          <p:nvPr/>
        </p:nvPicPr>
        <p:blipFill>
          <a:blip r:embed="rId3" cstate="print"/>
          <a:srcRect/>
          <a:stretch>
            <a:fillRect/>
          </a:stretch>
        </p:blipFill>
        <p:spPr bwMode="auto">
          <a:xfrm>
            <a:off x="7142163" y="200025"/>
            <a:ext cx="1727200" cy="1106488"/>
          </a:xfrm>
          <a:prstGeom prst="rect">
            <a:avLst/>
          </a:prstGeom>
          <a:noFill/>
          <a:ln w="9525">
            <a:noFill/>
            <a:miter lim="800000"/>
            <a:headEnd/>
            <a:tailEnd/>
          </a:ln>
        </p:spPr>
      </p:pic>
      <p:pic>
        <p:nvPicPr>
          <p:cNvPr id="14343" name="Picture 3"/>
          <p:cNvPicPr>
            <a:picLocks noChangeAspect="1" noChangeArrowheads="1"/>
          </p:cNvPicPr>
          <p:nvPr/>
        </p:nvPicPr>
        <p:blipFill>
          <a:blip r:embed="rId4" cstate="print"/>
          <a:srcRect/>
          <a:stretch>
            <a:fillRect/>
          </a:stretch>
        </p:blipFill>
        <p:spPr bwMode="auto">
          <a:xfrm>
            <a:off x="4117975" y="585788"/>
            <a:ext cx="2563813" cy="1957387"/>
          </a:xfrm>
          <a:prstGeom prst="rect">
            <a:avLst/>
          </a:prstGeom>
          <a:noFill/>
          <a:ln w="9525">
            <a:noFill/>
            <a:miter lim="800000"/>
            <a:headEnd/>
            <a:tailEnd/>
          </a:ln>
        </p:spPr>
      </p:pic>
      <p:pic>
        <p:nvPicPr>
          <p:cNvPr id="14344" name="Picture 12" descr="basis"/>
          <p:cNvPicPr>
            <a:picLocks noChangeAspect="1" noChangeArrowheads="1"/>
          </p:cNvPicPr>
          <p:nvPr/>
        </p:nvPicPr>
        <p:blipFill>
          <a:blip r:embed="rId5" cstate="print"/>
          <a:srcRect/>
          <a:stretch>
            <a:fillRect/>
          </a:stretch>
        </p:blipFill>
        <p:spPr bwMode="auto">
          <a:xfrm>
            <a:off x="4071938" y="2513013"/>
            <a:ext cx="2609850" cy="2192337"/>
          </a:xfrm>
          <a:prstGeom prst="rect">
            <a:avLst/>
          </a:prstGeom>
          <a:noFill/>
          <a:ln w="9525">
            <a:noFill/>
            <a:miter lim="800000"/>
            <a:headEnd/>
            <a:tailEnd/>
          </a:ln>
        </p:spPr>
      </p:pic>
      <p:pic>
        <p:nvPicPr>
          <p:cNvPr id="14345" name="Picture 14" descr="veg_run_sorted"/>
          <p:cNvPicPr>
            <a:picLocks noChangeAspect="1" noChangeArrowheads="1"/>
          </p:cNvPicPr>
          <p:nvPr/>
        </p:nvPicPr>
        <p:blipFill>
          <a:blip r:embed="rId6" cstate="print"/>
          <a:srcRect/>
          <a:stretch>
            <a:fillRect/>
          </a:stretch>
        </p:blipFill>
        <p:spPr bwMode="auto">
          <a:xfrm>
            <a:off x="4071938" y="4654550"/>
            <a:ext cx="2524125" cy="2017713"/>
          </a:xfrm>
          <a:prstGeom prst="rect">
            <a:avLst/>
          </a:prstGeom>
          <a:noFill/>
          <a:ln w="9525">
            <a:noFill/>
            <a:miter lim="800000"/>
            <a:headEnd/>
            <a:tailEnd/>
          </a:ln>
        </p:spPr>
      </p:pic>
      <p:sp>
        <p:nvSpPr>
          <p:cNvPr id="14346" name="Text Box 16"/>
          <p:cNvSpPr txBox="1">
            <a:spLocks noChangeArrowheads="1"/>
          </p:cNvSpPr>
          <p:nvPr/>
        </p:nvSpPr>
        <p:spPr bwMode="auto">
          <a:xfrm>
            <a:off x="185738" y="2036763"/>
            <a:ext cx="3556000" cy="476250"/>
          </a:xfrm>
          <a:prstGeom prst="rect">
            <a:avLst/>
          </a:prstGeom>
          <a:noFill/>
          <a:ln w="19050">
            <a:solidFill>
              <a:schemeClr val="tx1"/>
            </a:solidFill>
            <a:miter lim="800000"/>
            <a:headEnd/>
            <a:tailEnd/>
          </a:ln>
        </p:spPr>
        <p:txBody>
          <a:bodyPr>
            <a:spAutoFit/>
          </a:bodyPr>
          <a:lstStyle/>
          <a:p>
            <a:pPr defTabSz="914400"/>
            <a:r>
              <a:rPr lang="en-US" sz="1200"/>
              <a:t>Initial simulations: multi-parameter perturbations</a:t>
            </a:r>
          </a:p>
          <a:p>
            <a:pPr defTabSz="914400"/>
            <a:r>
              <a:rPr lang="en-US" sz="1200"/>
              <a:t>(~1000 runs, uniform parameter distributions)</a:t>
            </a:r>
          </a:p>
        </p:txBody>
      </p:sp>
      <p:sp>
        <p:nvSpPr>
          <p:cNvPr id="14347" name="Text Box 17"/>
          <p:cNvSpPr txBox="1">
            <a:spLocks noChangeArrowheads="1"/>
          </p:cNvSpPr>
          <p:nvPr/>
        </p:nvSpPr>
        <p:spPr bwMode="auto">
          <a:xfrm>
            <a:off x="185738" y="2811463"/>
            <a:ext cx="3556000" cy="476250"/>
          </a:xfrm>
          <a:prstGeom prst="rect">
            <a:avLst/>
          </a:prstGeom>
          <a:noFill/>
          <a:ln w="19050">
            <a:solidFill>
              <a:schemeClr val="tx1"/>
            </a:solidFill>
            <a:miter lim="800000"/>
            <a:headEnd/>
            <a:tailEnd/>
          </a:ln>
        </p:spPr>
        <p:txBody>
          <a:bodyPr>
            <a:spAutoFit/>
          </a:bodyPr>
          <a:lstStyle/>
          <a:p>
            <a:r>
              <a:rPr lang="en-US" sz="1200"/>
              <a:t>Bayesian compressive sensing</a:t>
            </a:r>
          </a:p>
          <a:p>
            <a:r>
              <a:rPr lang="en-US" sz="1200"/>
              <a:t>(reduced number of linear and interaction terms)</a:t>
            </a:r>
          </a:p>
        </p:txBody>
      </p:sp>
      <p:sp>
        <p:nvSpPr>
          <p:cNvPr id="14348" name="Text Box 18"/>
          <p:cNvSpPr txBox="1">
            <a:spLocks noChangeArrowheads="1"/>
          </p:cNvSpPr>
          <p:nvPr/>
        </p:nvSpPr>
        <p:spPr bwMode="auto">
          <a:xfrm>
            <a:off x="185738" y="3586163"/>
            <a:ext cx="3556000" cy="293687"/>
          </a:xfrm>
          <a:prstGeom prst="rect">
            <a:avLst/>
          </a:prstGeom>
          <a:noFill/>
          <a:ln w="19050">
            <a:solidFill>
              <a:schemeClr val="tx1"/>
            </a:solidFill>
            <a:miter lim="800000"/>
            <a:headEnd/>
            <a:tailEnd/>
          </a:ln>
        </p:spPr>
        <p:txBody>
          <a:bodyPr>
            <a:spAutoFit/>
          </a:bodyPr>
          <a:lstStyle/>
          <a:p>
            <a:r>
              <a:rPr lang="en-US" sz="1200"/>
              <a:t>Sparse polynomial surrogate model</a:t>
            </a:r>
          </a:p>
        </p:txBody>
      </p:sp>
      <p:sp>
        <p:nvSpPr>
          <p:cNvPr id="14349" name="Text Box 19"/>
          <p:cNvSpPr txBox="1">
            <a:spLocks noChangeArrowheads="1"/>
          </p:cNvSpPr>
          <p:nvPr/>
        </p:nvSpPr>
        <p:spPr bwMode="auto">
          <a:xfrm>
            <a:off x="185738" y="4178300"/>
            <a:ext cx="3556000" cy="476250"/>
          </a:xfrm>
          <a:prstGeom prst="rect">
            <a:avLst/>
          </a:prstGeom>
          <a:noFill/>
          <a:ln w="19050">
            <a:solidFill>
              <a:schemeClr val="tx1"/>
            </a:solidFill>
            <a:miter lim="800000"/>
            <a:headEnd/>
            <a:tailEnd/>
          </a:ln>
        </p:spPr>
        <p:txBody>
          <a:bodyPr>
            <a:spAutoFit/>
          </a:bodyPr>
          <a:lstStyle/>
          <a:p>
            <a:r>
              <a:rPr lang="en-US" sz="1200" dirty="0"/>
              <a:t>Sparse </a:t>
            </a:r>
            <a:r>
              <a:rPr lang="en-US" sz="1200" dirty="0" err="1"/>
              <a:t>quadrature</a:t>
            </a:r>
            <a:r>
              <a:rPr lang="en-US" sz="1200" dirty="0"/>
              <a:t> parameter sampling</a:t>
            </a:r>
          </a:p>
          <a:p>
            <a:r>
              <a:rPr lang="en-US" sz="1200" dirty="0"/>
              <a:t>(~300 runs, targeted parameter distribution)</a:t>
            </a:r>
          </a:p>
        </p:txBody>
      </p:sp>
      <p:sp>
        <p:nvSpPr>
          <p:cNvPr id="14350" name="Text Box 20"/>
          <p:cNvSpPr txBox="1">
            <a:spLocks noChangeArrowheads="1"/>
          </p:cNvSpPr>
          <p:nvPr/>
        </p:nvSpPr>
        <p:spPr bwMode="auto">
          <a:xfrm>
            <a:off x="185738" y="4953000"/>
            <a:ext cx="3556000" cy="276999"/>
          </a:xfrm>
          <a:prstGeom prst="rect">
            <a:avLst/>
          </a:prstGeom>
          <a:noFill/>
          <a:ln w="19050">
            <a:solidFill>
              <a:schemeClr val="tx1"/>
            </a:solidFill>
            <a:miter lim="800000"/>
            <a:headEnd/>
            <a:tailEnd/>
          </a:ln>
        </p:spPr>
        <p:txBody>
          <a:bodyPr>
            <a:spAutoFit/>
          </a:bodyPr>
          <a:lstStyle/>
          <a:p>
            <a:r>
              <a:rPr lang="en-US" sz="1200" dirty="0"/>
              <a:t>Refined coefficients for surrogate model</a:t>
            </a:r>
          </a:p>
        </p:txBody>
      </p:sp>
      <p:sp>
        <p:nvSpPr>
          <p:cNvPr id="14351" name="Text Box 21"/>
          <p:cNvSpPr txBox="1">
            <a:spLocks noChangeArrowheads="1"/>
          </p:cNvSpPr>
          <p:nvPr/>
        </p:nvSpPr>
        <p:spPr bwMode="auto">
          <a:xfrm>
            <a:off x="185738" y="5546725"/>
            <a:ext cx="3556000" cy="476250"/>
          </a:xfrm>
          <a:prstGeom prst="rect">
            <a:avLst/>
          </a:prstGeom>
          <a:noFill/>
          <a:ln w="19050">
            <a:solidFill>
              <a:schemeClr val="tx1"/>
            </a:solidFill>
            <a:miter lim="800000"/>
            <a:headEnd/>
            <a:tailEnd/>
          </a:ln>
        </p:spPr>
        <p:txBody>
          <a:bodyPr>
            <a:spAutoFit/>
          </a:bodyPr>
          <a:lstStyle/>
          <a:p>
            <a:r>
              <a:rPr lang="en-US" sz="1200" dirty="0"/>
              <a:t>Application of surrogate model for rapid assessment of input/output uncertainty</a:t>
            </a:r>
          </a:p>
        </p:txBody>
      </p:sp>
      <p:sp>
        <p:nvSpPr>
          <p:cNvPr id="14352" name="Line 22"/>
          <p:cNvSpPr>
            <a:spLocks noChangeShapeType="1"/>
          </p:cNvSpPr>
          <p:nvPr/>
        </p:nvSpPr>
        <p:spPr bwMode="auto">
          <a:xfrm>
            <a:off x="495300" y="2513013"/>
            <a:ext cx="0" cy="298450"/>
          </a:xfrm>
          <a:prstGeom prst="line">
            <a:avLst/>
          </a:prstGeom>
          <a:noFill/>
          <a:ln w="19050">
            <a:solidFill>
              <a:schemeClr val="tx1"/>
            </a:solidFill>
            <a:round/>
            <a:headEnd/>
            <a:tailEnd type="triangle" w="med" len="med"/>
          </a:ln>
        </p:spPr>
        <p:txBody>
          <a:bodyPr/>
          <a:lstStyle/>
          <a:p>
            <a:endParaRPr lang="en-US"/>
          </a:p>
        </p:txBody>
      </p:sp>
      <p:sp>
        <p:nvSpPr>
          <p:cNvPr id="14353" name="Line 23"/>
          <p:cNvSpPr>
            <a:spLocks noChangeShapeType="1"/>
          </p:cNvSpPr>
          <p:nvPr/>
        </p:nvSpPr>
        <p:spPr bwMode="auto">
          <a:xfrm>
            <a:off x="495300" y="3287713"/>
            <a:ext cx="0" cy="298450"/>
          </a:xfrm>
          <a:prstGeom prst="line">
            <a:avLst/>
          </a:prstGeom>
          <a:noFill/>
          <a:ln w="19050">
            <a:solidFill>
              <a:schemeClr val="tx1"/>
            </a:solidFill>
            <a:round/>
            <a:headEnd/>
            <a:tailEnd type="triangle" w="med" len="med"/>
          </a:ln>
        </p:spPr>
        <p:txBody>
          <a:bodyPr/>
          <a:lstStyle/>
          <a:p>
            <a:endParaRPr lang="en-US"/>
          </a:p>
        </p:txBody>
      </p:sp>
      <p:sp>
        <p:nvSpPr>
          <p:cNvPr id="14354" name="Line 24"/>
          <p:cNvSpPr>
            <a:spLocks noChangeShapeType="1"/>
          </p:cNvSpPr>
          <p:nvPr/>
        </p:nvSpPr>
        <p:spPr bwMode="auto">
          <a:xfrm>
            <a:off x="495300" y="3879850"/>
            <a:ext cx="0" cy="298450"/>
          </a:xfrm>
          <a:prstGeom prst="line">
            <a:avLst/>
          </a:prstGeom>
          <a:noFill/>
          <a:ln w="19050">
            <a:solidFill>
              <a:schemeClr val="tx1"/>
            </a:solidFill>
            <a:round/>
            <a:headEnd/>
            <a:tailEnd type="triangle" w="med" len="med"/>
          </a:ln>
        </p:spPr>
        <p:txBody>
          <a:bodyPr/>
          <a:lstStyle/>
          <a:p>
            <a:endParaRPr lang="en-US"/>
          </a:p>
        </p:txBody>
      </p:sp>
      <p:sp>
        <p:nvSpPr>
          <p:cNvPr id="14355" name="Line 25"/>
          <p:cNvSpPr>
            <a:spLocks noChangeShapeType="1"/>
          </p:cNvSpPr>
          <p:nvPr/>
        </p:nvSpPr>
        <p:spPr bwMode="auto">
          <a:xfrm>
            <a:off x="495300" y="4654550"/>
            <a:ext cx="0" cy="298450"/>
          </a:xfrm>
          <a:prstGeom prst="line">
            <a:avLst/>
          </a:prstGeom>
          <a:noFill/>
          <a:ln w="19050">
            <a:solidFill>
              <a:schemeClr val="tx1"/>
            </a:solidFill>
            <a:round/>
            <a:headEnd/>
            <a:tailEnd type="triangle" w="med" len="med"/>
          </a:ln>
        </p:spPr>
        <p:txBody>
          <a:bodyPr/>
          <a:lstStyle/>
          <a:p>
            <a:endParaRPr lang="en-US"/>
          </a:p>
        </p:txBody>
      </p:sp>
      <p:sp>
        <p:nvSpPr>
          <p:cNvPr id="14356" name="Line 26"/>
          <p:cNvSpPr>
            <a:spLocks noChangeShapeType="1"/>
          </p:cNvSpPr>
          <p:nvPr/>
        </p:nvSpPr>
        <p:spPr bwMode="auto">
          <a:xfrm>
            <a:off x="495300" y="5246688"/>
            <a:ext cx="0" cy="298450"/>
          </a:xfrm>
          <a:prstGeom prst="line">
            <a:avLst/>
          </a:prstGeom>
          <a:noFill/>
          <a:ln w="19050">
            <a:solidFill>
              <a:schemeClr val="tx1"/>
            </a:solidFill>
            <a:round/>
            <a:headEnd/>
            <a:tailEnd type="triangle" w="med" len="med"/>
          </a:ln>
        </p:spPr>
        <p:txBody>
          <a:bodyPr/>
          <a:lstStyle/>
          <a:p>
            <a:endParaRPr lang="en-US"/>
          </a:p>
        </p:txBody>
      </p:sp>
      <p:sp>
        <p:nvSpPr>
          <p:cNvPr id="14357" name="Line 27"/>
          <p:cNvSpPr>
            <a:spLocks noChangeShapeType="1"/>
          </p:cNvSpPr>
          <p:nvPr/>
        </p:nvSpPr>
        <p:spPr bwMode="auto">
          <a:xfrm flipV="1">
            <a:off x="3741738" y="2036763"/>
            <a:ext cx="539750" cy="236537"/>
          </a:xfrm>
          <a:prstGeom prst="line">
            <a:avLst/>
          </a:prstGeom>
          <a:noFill/>
          <a:ln w="19050">
            <a:solidFill>
              <a:schemeClr val="tx1"/>
            </a:solidFill>
            <a:round/>
            <a:headEnd/>
            <a:tailEnd type="triangle" w="med" len="med"/>
          </a:ln>
        </p:spPr>
        <p:txBody>
          <a:bodyPr/>
          <a:lstStyle/>
          <a:p>
            <a:endParaRPr lang="en-US"/>
          </a:p>
        </p:txBody>
      </p:sp>
      <p:sp>
        <p:nvSpPr>
          <p:cNvPr id="14358" name="Line 28"/>
          <p:cNvSpPr>
            <a:spLocks noChangeShapeType="1"/>
          </p:cNvSpPr>
          <p:nvPr/>
        </p:nvSpPr>
        <p:spPr bwMode="auto">
          <a:xfrm>
            <a:off x="3741738" y="3008313"/>
            <a:ext cx="539750" cy="161925"/>
          </a:xfrm>
          <a:prstGeom prst="line">
            <a:avLst/>
          </a:prstGeom>
          <a:noFill/>
          <a:ln w="19050">
            <a:solidFill>
              <a:schemeClr val="tx1"/>
            </a:solidFill>
            <a:round/>
            <a:headEnd/>
            <a:tailEnd type="triangle" w="med" len="med"/>
          </a:ln>
        </p:spPr>
        <p:txBody>
          <a:bodyPr/>
          <a:lstStyle/>
          <a:p>
            <a:endParaRPr lang="en-US"/>
          </a:p>
        </p:txBody>
      </p:sp>
      <p:sp>
        <p:nvSpPr>
          <p:cNvPr id="14360" name="Oval 30"/>
          <p:cNvSpPr>
            <a:spLocks noChangeArrowheads="1"/>
          </p:cNvSpPr>
          <p:nvPr/>
        </p:nvSpPr>
        <p:spPr bwMode="auto">
          <a:xfrm>
            <a:off x="5799138" y="3530600"/>
            <a:ext cx="179387" cy="179388"/>
          </a:xfrm>
          <a:prstGeom prst="ellipse">
            <a:avLst/>
          </a:prstGeom>
          <a:noFill/>
          <a:ln w="12700">
            <a:solidFill>
              <a:schemeClr val="bg1"/>
            </a:solidFill>
            <a:round/>
            <a:headEnd/>
            <a:tailEnd/>
          </a:ln>
        </p:spPr>
        <p:txBody>
          <a:bodyPr wrap="none" anchor="ctr"/>
          <a:lstStyle/>
          <a:p>
            <a:endParaRPr lang="en-US"/>
          </a:p>
        </p:txBody>
      </p:sp>
      <p:sp>
        <p:nvSpPr>
          <p:cNvPr id="14361" name="Line 32"/>
          <p:cNvSpPr>
            <a:spLocks noChangeShapeType="1"/>
          </p:cNvSpPr>
          <p:nvPr/>
        </p:nvSpPr>
        <p:spPr bwMode="auto">
          <a:xfrm flipH="1" flipV="1">
            <a:off x="5464175" y="1722438"/>
            <a:ext cx="376238" cy="1808162"/>
          </a:xfrm>
          <a:prstGeom prst="line">
            <a:avLst/>
          </a:prstGeom>
          <a:noFill/>
          <a:ln w="19050">
            <a:solidFill>
              <a:srgbClr val="FF0000"/>
            </a:solidFill>
            <a:round/>
            <a:headEnd type="triangle" w="med" len="med"/>
            <a:tailEnd type="triangle" w="med" len="med"/>
          </a:ln>
        </p:spPr>
        <p:txBody>
          <a:bodyPr/>
          <a:lstStyle/>
          <a:p>
            <a:endParaRPr lang="en-US"/>
          </a:p>
        </p:txBody>
      </p:sp>
      <p:grpSp>
        <p:nvGrpSpPr>
          <p:cNvPr id="9" name="Group 50"/>
          <p:cNvGrpSpPr>
            <a:grpSpLocks/>
          </p:cNvGrpSpPr>
          <p:nvPr/>
        </p:nvGrpSpPr>
        <p:grpSpPr bwMode="auto">
          <a:xfrm>
            <a:off x="6677025" y="5024438"/>
            <a:ext cx="2260600" cy="1524000"/>
            <a:chOff x="2598" y="2486"/>
            <a:chExt cx="3104" cy="1652"/>
          </a:xfrm>
        </p:grpSpPr>
        <p:pic>
          <p:nvPicPr>
            <p:cNvPr id="14364" name="Picture 58"/>
            <p:cNvPicPr>
              <a:picLocks noChangeAspect="1" noChangeArrowheads="1"/>
            </p:cNvPicPr>
            <p:nvPr/>
          </p:nvPicPr>
          <p:blipFill>
            <a:blip r:embed="rId7" cstate="print"/>
            <a:srcRect/>
            <a:stretch>
              <a:fillRect/>
            </a:stretch>
          </p:blipFill>
          <p:spPr bwMode="auto">
            <a:xfrm>
              <a:off x="2598" y="2657"/>
              <a:ext cx="3013" cy="1481"/>
            </a:xfrm>
            <a:prstGeom prst="rect">
              <a:avLst/>
            </a:prstGeom>
            <a:noFill/>
            <a:ln w="9525">
              <a:noFill/>
              <a:miter lim="800000"/>
              <a:headEnd/>
              <a:tailEnd/>
            </a:ln>
          </p:spPr>
        </p:pic>
        <p:grpSp>
          <p:nvGrpSpPr>
            <p:cNvPr id="10" name="Group 4"/>
            <p:cNvGrpSpPr>
              <a:grpSpLocks/>
            </p:cNvGrpSpPr>
            <p:nvPr/>
          </p:nvGrpSpPr>
          <p:grpSpPr bwMode="auto">
            <a:xfrm>
              <a:off x="3710" y="2486"/>
              <a:ext cx="1992" cy="762"/>
              <a:chOff x="5920622" y="3947073"/>
              <a:chExt cx="3359461" cy="1208573"/>
            </a:xfrm>
          </p:grpSpPr>
          <p:sp>
            <p:nvSpPr>
              <p:cNvPr id="14366" name="TextBox 14"/>
              <p:cNvSpPr txBox="1">
                <a:spLocks noChangeArrowheads="1"/>
              </p:cNvSpPr>
              <p:nvPr/>
            </p:nvSpPr>
            <p:spPr bwMode="auto">
              <a:xfrm>
                <a:off x="7229121" y="3947073"/>
                <a:ext cx="2050962" cy="1208573"/>
              </a:xfrm>
              <a:prstGeom prst="rect">
                <a:avLst/>
              </a:prstGeom>
              <a:noFill/>
              <a:ln w="9525">
                <a:noFill/>
                <a:miter lim="800000"/>
                <a:headEnd/>
                <a:tailEnd/>
              </a:ln>
            </p:spPr>
            <p:txBody>
              <a:bodyPr>
                <a:spAutoFit/>
              </a:bodyPr>
              <a:lstStyle/>
              <a:p>
                <a:pPr defTabSz="914400"/>
                <a:r>
                  <a:rPr lang="en-US" sz="800" b="1">
                    <a:solidFill>
                      <a:srgbClr val="FF0000"/>
                    </a:solidFill>
                    <a:ea typeface="ＭＳ Ｐゴシック"/>
                    <a:cs typeface="ＭＳ Ｐゴシック"/>
                  </a:rPr>
                  <a:t>Larger sensitivity to parameters of subsurface processes</a:t>
                </a:r>
                <a:endParaRPr lang="en-US" sz="700" b="1">
                  <a:solidFill>
                    <a:srgbClr val="FF0000"/>
                  </a:solidFill>
                  <a:ea typeface="ＭＳ Ｐゴシック"/>
                  <a:cs typeface="ＭＳ Ｐゴシック"/>
                </a:endParaRPr>
              </a:p>
            </p:txBody>
          </p:sp>
          <p:sp>
            <p:nvSpPr>
              <p:cNvPr id="3" name="Oval 2"/>
              <p:cNvSpPr/>
              <p:nvPr/>
            </p:nvSpPr>
            <p:spPr>
              <a:xfrm>
                <a:off x="5920092" y="4075351"/>
                <a:ext cx="1297678" cy="876117"/>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srgbClr val="FFFFFF"/>
                  </a:solidFill>
                  <a:latin typeface="Arial" charset="0"/>
                  <a:ea typeface="ＭＳ Ｐゴシック" charset="0"/>
                  <a:cs typeface="ＭＳ Ｐゴシック" charset="0"/>
                </a:endParaRPr>
              </a:p>
            </p:txBody>
          </p:sp>
        </p:grpSp>
      </p:grpSp>
      <p:sp>
        <p:nvSpPr>
          <p:cNvPr id="8" name="TextBox 6"/>
          <p:cNvSpPr txBox="1"/>
          <p:nvPr/>
        </p:nvSpPr>
        <p:spPr>
          <a:xfrm>
            <a:off x="7051675" y="1722438"/>
            <a:ext cx="1595438" cy="314325"/>
          </a:xfrm>
          <a:prstGeom prst="rect">
            <a:avLst/>
          </a:prstGeom>
          <a:solidFill>
            <a:schemeClr val="accent3">
              <a:lumMod val="60000"/>
              <a:lumOff val="40000"/>
            </a:schemeClr>
          </a:solidFill>
          <a:ln>
            <a:solidFill>
              <a:schemeClr val="accent3">
                <a:lumMod val="50000"/>
              </a:schemeClr>
            </a:solidFill>
          </a:ln>
        </p:spPr>
        <p:txBody>
          <a:bodyPr wrap="none">
            <a:spAutoFit/>
          </a:bodyPr>
          <a:lstStyle/>
          <a:p>
            <a:pPr>
              <a:defRPr/>
            </a:pPr>
            <a:r>
              <a:rPr lang="en-US" sz="1400">
                <a:latin typeface="Calibri" pitchFamily="34" charset="0"/>
              </a:rPr>
              <a:t>Land Hydrology UQ</a:t>
            </a:r>
          </a:p>
        </p:txBody>
      </p:sp>
      <p:sp>
        <p:nvSpPr>
          <p:cNvPr id="14381" name="Text Box 45"/>
          <p:cNvSpPr txBox="1">
            <a:spLocks noChangeArrowheads="1"/>
          </p:cNvSpPr>
          <p:nvPr/>
        </p:nvSpPr>
        <p:spPr bwMode="auto">
          <a:xfrm rot="16200000">
            <a:off x="3455988" y="5568950"/>
            <a:ext cx="1476375" cy="244475"/>
          </a:xfrm>
          <a:prstGeom prst="rect">
            <a:avLst/>
          </a:prstGeom>
          <a:solidFill>
            <a:schemeClr val="bg1"/>
          </a:solidFill>
          <a:ln w="9525">
            <a:noFill/>
            <a:miter lim="800000"/>
            <a:headEnd/>
            <a:tailEnd/>
          </a:ln>
          <a:effectLst/>
        </p:spPr>
        <p:txBody>
          <a:bodyPr wrap="none">
            <a:spAutoFit/>
          </a:bodyPr>
          <a:lstStyle/>
          <a:p>
            <a:pPr defTabSz="914400"/>
            <a:r>
              <a:rPr lang="en-US" sz="1000" b="1"/>
              <a:t>Vegetation C (gC m</a:t>
            </a:r>
            <a:r>
              <a:rPr lang="en-US" sz="1000" b="1" baseline="30000"/>
              <a:t>-2</a:t>
            </a:r>
            <a:r>
              <a:rPr lang="en-US" sz="1000" b="1"/>
              <a:t>)</a:t>
            </a:r>
          </a:p>
        </p:txBody>
      </p:sp>
      <p:sp>
        <p:nvSpPr>
          <p:cNvPr id="14359" name="Line 29"/>
          <p:cNvSpPr>
            <a:spLocks noChangeShapeType="1"/>
          </p:cNvSpPr>
          <p:nvPr/>
        </p:nvSpPr>
        <p:spPr bwMode="auto">
          <a:xfrm>
            <a:off x="3741738" y="3717925"/>
            <a:ext cx="539750" cy="1235075"/>
          </a:xfrm>
          <a:prstGeom prst="line">
            <a:avLst/>
          </a:prstGeom>
          <a:noFill/>
          <a:ln w="190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bwMode="auto">
          <a:xfrm>
            <a:off x="457200" y="274638"/>
            <a:ext cx="8229600" cy="487362"/>
          </a:xfrm>
          <a:ln>
            <a:miter lim="800000"/>
            <a:headEnd/>
            <a:tailEnd/>
          </a:ln>
        </p:spPr>
        <p:txBody>
          <a:bodyPr vert="horz" wrap="square" lIns="91440" tIns="45720" rIns="91440" bIns="45720" numCol="1" anchor="t" anchorCtr="0" compatLnSpc="1">
            <a:prstTxWarp prst="textNoShape">
              <a:avLst/>
            </a:prstTxWarp>
            <a:normAutofit fontScale="90000"/>
          </a:bodyPr>
          <a:lstStyle/>
          <a:p>
            <a:pPr>
              <a:defRPr/>
            </a:pPr>
            <a:r>
              <a:rPr lang="en-US" b="1" i="1" dirty="0" smtClean="0">
                <a:solidFill>
                  <a:srgbClr val="002060"/>
                </a:solidFill>
                <a:effectLst>
                  <a:outerShdw blurRad="38100" dist="38100" dir="2700000" algn="tl">
                    <a:srgbClr val="000000">
                      <a:alpha val="43137"/>
                    </a:srgbClr>
                  </a:outerShdw>
                </a:effectLst>
              </a:rPr>
              <a:t>Unifying goal, strategic planning</a:t>
            </a:r>
          </a:p>
        </p:txBody>
      </p:sp>
      <p:sp>
        <p:nvSpPr>
          <p:cNvPr id="4099" name="Content Placeholder 2"/>
          <p:cNvSpPr>
            <a:spLocks noGrp="1"/>
          </p:cNvSpPr>
          <p:nvPr>
            <p:ph idx="1"/>
          </p:nvPr>
        </p:nvSpPr>
        <p:spPr bwMode="auto">
          <a:xfrm>
            <a:off x="457200" y="990600"/>
            <a:ext cx="8458200" cy="5562600"/>
          </a:xfrm>
          <a:noFill/>
          <a:ln>
            <a:miter lim="800000"/>
            <a:headEnd/>
            <a:tailEnd/>
          </a:ln>
        </p:spPr>
        <p:txBody>
          <a:bodyPr vert="horz" wrap="square" lIns="91440" tIns="45720" rIns="91440" bIns="45720" numCol="1" anchor="t" anchorCtr="0" compatLnSpc="1">
            <a:prstTxWarp prst="textNoShape">
              <a:avLst/>
            </a:prstTxWarp>
            <a:normAutofit fontScale="62500" lnSpcReduction="20000"/>
          </a:bodyPr>
          <a:lstStyle/>
          <a:p>
            <a:pPr>
              <a:buFontTx/>
              <a:buNone/>
            </a:pPr>
            <a:r>
              <a:rPr lang="en-US" b="1" dirty="0" smtClean="0">
                <a:solidFill>
                  <a:srgbClr val="002060"/>
                </a:solidFill>
              </a:rPr>
              <a:t>Goal</a:t>
            </a:r>
            <a:r>
              <a:rPr lang="en-US" dirty="0" smtClean="0">
                <a:solidFill>
                  <a:srgbClr val="002060"/>
                </a:solidFill>
              </a:rPr>
              <a:t>:  </a:t>
            </a:r>
            <a:r>
              <a:rPr lang="en-US" b="1" dirty="0" smtClean="0">
                <a:solidFill>
                  <a:srgbClr val="C00000"/>
                </a:solidFill>
              </a:rPr>
              <a:t>Advance science to increase system predictability</a:t>
            </a:r>
          </a:p>
          <a:p>
            <a:pPr>
              <a:buFont typeface="Arial" charset="0"/>
              <a:buChar char="•"/>
            </a:pPr>
            <a:r>
              <a:rPr lang="en-US" u="sng" dirty="0" smtClean="0">
                <a:solidFill>
                  <a:srgbClr val="002060"/>
                </a:solidFill>
              </a:rPr>
              <a:t>Unifying themes</a:t>
            </a:r>
          </a:p>
          <a:p>
            <a:pPr lvl="1">
              <a:buFont typeface="Arial" charset="0"/>
              <a:buChar char="•"/>
            </a:pPr>
            <a:r>
              <a:rPr lang="en-US" dirty="0" smtClean="0">
                <a:solidFill>
                  <a:srgbClr val="002060"/>
                </a:solidFill>
              </a:rPr>
              <a:t>(Extremes, thresholds, tipping points)</a:t>
            </a:r>
          </a:p>
          <a:p>
            <a:pPr lvl="1">
              <a:buFont typeface="Arial" charset="0"/>
              <a:buChar char="•"/>
            </a:pPr>
            <a:r>
              <a:rPr lang="en-US" dirty="0" smtClean="0">
                <a:solidFill>
                  <a:srgbClr val="002060"/>
                </a:solidFill>
              </a:rPr>
              <a:t>Attribution to anthropogenic versus naturally varying signal</a:t>
            </a:r>
          </a:p>
          <a:p>
            <a:pPr lvl="1">
              <a:buFont typeface="Arial" charset="0"/>
              <a:buChar char="•"/>
            </a:pPr>
            <a:r>
              <a:rPr lang="en-US" dirty="0" smtClean="0">
                <a:solidFill>
                  <a:srgbClr val="002060"/>
                </a:solidFill>
              </a:rPr>
              <a:t>Sensitive geographies</a:t>
            </a:r>
          </a:p>
          <a:p>
            <a:pPr lvl="1">
              <a:buFont typeface="Arial" charset="0"/>
              <a:buChar char="•"/>
            </a:pPr>
            <a:r>
              <a:rPr lang="en-US" dirty="0" smtClean="0">
                <a:solidFill>
                  <a:srgbClr val="002060"/>
                </a:solidFill>
              </a:rPr>
              <a:t>Higher resolution with uncertainty characterization</a:t>
            </a:r>
          </a:p>
          <a:p>
            <a:pPr lvl="1">
              <a:buFont typeface="Arial" charset="0"/>
              <a:buChar char="•"/>
            </a:pPr>
            <a:r>
              <a:rPr lang="en-US" dirty="0" smtClean="0">
                <a:solidFill>
                  <a:srgbClr val="002060"/>
                </a:solidFill>
              </a:rPr>
              <a:t>Science gaps that limit predictability</a:t>
            </a:r>
          </a:p>
          <a:p>
            <a:pPr lvl="2">
              <a:buFont typeface="Arial" charset="0"/>
              <a:buChar char="•"/>
            </a:pPr>
            <a:r>
              <a:rPr lang="en-US" dirty="0" smtClean="0">
                <a:solidFill>
                  <a:srgbClr val="002060"/>
                </a:solidFill>
              </a:rPr>
              <a:t>Hydrology:  (clouds, aerosols, precipitation, drought, ecology)</a:t>
            </a:r>
          </a:p>
          <a:p>
            <a:pPr lvl="2">
              <a:buFont typeface="Arial" charset="0"/>
              <a:buChar char="•"/>
            </a:pPr>
            <a:r>
              <a:rPr lang="en-US" dirty="0" smtClean="0">
                <a:solidFill>
                  <a:srgbClr val="002060"/>
                </a:solidFill>
              </a:rPr>
              <a:t>Clouds, aerosols</a:t>
            </a:r>
          </a:p>
          <a:p>
            <a:pPr lvl="2">
              <a:buFont typeface="Arial" charset="0"/>
              <a:buChar char="•"/>
            </a:pPr>
            <a:r>
              <a:rPr lang="en-US" dirty="0" err="1" smtClean="0">
                <a:solidFill>
                  <a:srgbClr val="002060"/>
                </a:solidFill>
              </a:rPr>
              <a:t>Cryosphere</a:t>
            </a:r>
            <a:endParaRPr lang="en-US" dirty="0" smtClean="0">
              <a:solidFill>
                <a:srgbClr val="002060"/>
              </a:solidFill>
            </a:endParaRPr>
          </a:p>
          <a:p>
            <a:pPr lvl="2">
              <a:buFont typeface="Arial" charset="0"/>
              <a:buChar char="•"/>
            </a:pPr>
            <a:r>
              <a:rPr lang="en-US" dirty="0" smtClean="0">
                <a:solidFill>
                  <a:srgbClr val="002060"/>
                </a:solidFill>
              </a:rPr>
              <a:t>Carbon, heavy metals</a:t>
            </a:r>
          </a:p>
          <a:p>
            <a:pPr lvl="1">
              <a:buFont typeface="Arial" charset="0"/>
              <a:buChar char="•"/>
            </a:pPr>
            <a:r>
              <a:rPr lang="en-US" dirty="0" smtClean="0">
                <a:solidFill>
                  <a:srgbClr val="002060"/>
                </a:solidFill>
              </a:rPr>
              <a:t>Data/model management:  </a:t>
            </a:r>
            <a:r>
              <a:rPr lang="en-US" dirty="0" err="1" smtClean="0">
                <a:solidFill>
                  <a:srgbClr val="002060"/>
                </a:solidFill>
              </a:rPr>
              <a:t>testbeds</a:t>
            </a:r>
            <a:r>
              <a:rPr lang="en-US" dirty="0" smtClean="0">
                <a:solidFill>
                  <a:srgbClr val="002060"/>
                </a:solidFill>
              </a:rPr>
              <a:t>, diagnostics, UQ</a:t>
            </a:r>
          </a:p>
          <a:p>
            <a:pPr lvl="1"/>
            <a:endParaRPr lang="en-US" dirty="0" smtClean="0">
              <a:solidFill>
                <a:srgbClr val="C00000"/>
              </a:solidFill>
            </a:endParaRPr>
          </a:p>
          <a:p>
            <a:pPr>
              <a:buFont typeface="Arial" charset="0"/>
              <a:buChar char="•"/>
            </a:pPr>
            <a:r>
              <a:rPr lang="en-US" u="sng" dirty="0" smtClean="0">
                <a:solidFill>
                  <a:srgbClr val="002060"/>
                </a:solidFill>
              </a:rPr>
              <a:t>Strategy principles</a:t>
            </a:r>
          </a:p>
          <a:p>
            <a:pPr lvl="1"/>
            <a:r>
              <a:rPr lang="en-US" dirty="0" smtClean="0">
                <a:solidFill>
                  <a:srgbClr val="002060"/>
                </a:solidFill>
              </a:rPr>
              <a:t>Exploit unique DOE assets (ARM, EMSL, HPC, national laboratories)</a:t>
            </a:r>
          </a:p>
          <a:p>
            <a:pPr lvl="1"/>
            <a:r>
              <a:rPr lang="en-US" dirty="0" smtClean="0">
                <a:solidFill>
                  <a:srgbClr val="002060"/>
                </a:solidFill>
              </a:rPr>
              <a:t>Tap into the largest talent pool possible</a:t>
            </a:r>
          </a:p>
          <a:p>
            <a:pPr lvl="1"/>
            <a:r>
              <a:rPr lang="en-US" dirty="0" smtClean="0">
                <a:solidFill>
                  <a:srgbClr val="002060"/>
                </a:solidFill>
              </a:rPr>
              <a:t>Leverage other agency assets where possible</a:t>
            </a:r>
          </a:p>
          <a:p>
            <a:pPr lvl="1"/>
            <a:r>
              <a:rPr lang="en-US" dirty="0" smtClean="0">
                <a:solidFill>
                  <a:srgbClr val="002060"/>
                </a:solidFill>
              </a:rPr>
              <a:t>Coordinate via e.g. USGCRP</a:t>
            </a:r>
          </a:p>
          <a:p>
            <a:pPr lvl="1"/>
            <a:r>
              <a:rPr lang="en-US" dirty="0" smtClean="0">
                <a:solidFill>
                  <a:srgbClr val="002060"/>
                </a:solidFill>
              </a:rPr>
              <a:t>Create career opportunities for staff</a:t>
            </a:r>
          </a:p>
          <a:p>
            <a:pPr>
              <a:buFontTx/>
              <a:buNone/>
            </a:pPr>
            <a:endParaRPr lang="en-US" dirty="0" smtClean="0"/>
          </a:p>
        </p:txBody>
      </p:sp>
      <p:grpSp>
        <p:nvGrpSpPr>
          <p:cNvPr id="2" name="Group 25"/>
          <p:cNvGrpSpPr>
            <a:grpSpLocks/>
          </p:cNvGrpSpPr>
          <p:nvPr/>
        </p:nvGrpSpPr>
        <p:grpSpPr bwMode="auto">
          <a:xfrm>
            <a:off x="0" y="6624638"/>
            <a:ext cx="9145588" cy="233362"/>
            <a:chOff x="0" y="6629401"/>
            <a:chExt cx="9145588" cy="233362"/>
          </a:xfrm>
        </p:grpSpPr>
        <p:sp>
          <p:nvSpPr>
            <p:cNvPr id="4101" name="Rectangle 26"/>
            <p:cNvSpPr>
              <a:spLocks noChangeArrowheads="1"/>
            </p:cNvSpPr>
            <p:nvPr/>
          </p:nvSpPr>
          <p:spPr bwMode="auto">
            <a:xfrm>
              <a:off x="2360613" y="6634163"/>
              <a:ext cx="6784975" cy="228600"/>
            </a:xfrm>
            <a:prstGeom prst="rect">
              <a:avLst/>
            </a:prstGeom>
            <a:solidFill>
              <a:srgbClr val="92D050"/>
            </a:solidFill>
            <a:ln w="9525" algn="ctr">
              <a:noFill/>
              <a:round/>
              <a:headEnd/>
              <a:tailEnd/>
            </a:ln>
          </p:spPr>
          <p:txBody>
            <a:bodyPr/>
            <a:lstStyle/>
            <a:p>
              <a:pPr eaLnBrk="0" hangingPunct="0"/>
              <a:endParaRPr lang="en-US"/>
            </a:p>
          </p:txBody>
        </p:sp>
        <p:sp>
          <p:nvSpPr>
            <p:cNvPr id="4102" name="Rectangle 27"/>
            <p:cNvSpPr>
              <a:spLocks noChangeArrowheads="1"/>
            </p:cNvSpPr>
            <p:nvPr/>
          </p:nvSpPr>
          <p:spPr bwMode="auto">
            <a:xfrm>
              <a:off x="0" y="6634163"/>
              <a:ext cx="2333625" cy="228600"/>
            </a:xfrm>
            <a:prstGeom prst="rect">
              <a:avLst/>
            </a:prstGeom>
            <a:solidFill>
              <a:srgbClr val="92D050"/>
            </a:solidFill>
            <a:ln w="9525" algn="ctr">
              <a:noFill/>
              <a:round/>
              <a:headEnd/>
              <a:tailEnd/>
            </a:ln>
          </p:spPr>
          <p:txBody>
            <a:bodyPr/>
            <a:lstStyle/>
            <a:p>
              <a:pPr eaLnBrk="0" hangingPunct="0"/>
              <a:endParaRPr lang="en-US"/>
            </a:p>
          </p:txBody>
        </p:sp>
        <p:sp>
          <p:nvSpPr>
            <p:cNvPr id="4103" name="Rectangle 235"/>
            <p:cNvSpPr>
              <a:spLocks noChangeArrowheads="1"/>
            </p:cNvSpPr>
            <p:nvPr/>
          </p:nvSpPr>
          <p:spPr bwMode="auto">
            <a:xfrm>
              <a:off x="2433638" y="6635750"/>
              <a:ext cx="6553200" cy="222250"/>
            </a:xfrm>
            <a:prstGeom prst="rect">
              <a:avLst/>
            </a:prstGeom>
            <a:solidFill>
              <a:srgbClr val="92D050"/>
            </a:solidFill>
            <a:ln w="9525" algn="ctr">
              <a:noFill/>
              <a:miter lim="800000"/>
              <a:headEnd/>
              <a:tailEnd/>
            </a:ln>
          </p:spPr>
          <p:txBody>
            <a:bodyPr/>
            <a:lstStyle/>
            <a:p>
              <a:pPr marL="171450" indent="-171450" algn="r" eaLnBrk="0" hangingPunct="0">
                <a:lnSpc>
                  <a:spcPct val="90000"/>
                </a:lnSpc>
              </a:pPr>
              <a:r>
                <a:rPr lang="en-US" sz="1200">
                  <a:solidFill>
                    <a:schemeClr val="bg1"/>
                  </a:solidFill>
                  <a:ea typeface="Rod"/>
                  <a:cs typeface="Rod"/>
                </a:rPr>
                <a:t>Department of Energy  •  Office of Science  •  Biological and Environmental Research</a:t>
              </a:r>
            </a:p>
          </p:txBody>
        </p:sp>
        <p:sp>
          <p:nvSpPr>
            <p:cNvPr id="4104" name="Rectangle 235"/>
            <p:cNvSpPr>
              <a:spLocks noChangeArrowheads="1"/>
            </p:cNvSpPr>
            <p:nvPr/>
          </p:nvSpPr>
          <p:spPr bwMode="auto">
            <a:xfrm>
              <a:off x="117474" y="6629401"/>
              <a:ext cx="2016125" cy="228600"/>
            </a:xfrm>
            <a:prstGeom prst="rect">
              <a:avLst/>
            </a:prstGeom>
            <a:noFill/>
            <a:ln w="9525" algn="ctr">
              <a:noFill/>
              <a:miter lim="800000"/>
              <a:headEnd/>
              <a:tailEnd/>
            </a:ln>
          </p:spPr>
          <p:txBody>
            <a:bodyPr/>
            <a:lstStyle/>
            <a:p>
              <a:pPr marL="171450" indent="-171450" eaLnBrk="0" hangingPunct="0">
                <a:lnSpc>
                  <a:spcPct val="90000"/>
                </a:lnSpc>
              </a:pPr>
              <a:fld id="{B0A4BA51-4773-4BDE-8657-6BE23ED44D67}" type="slidenum">
                <a:rPr lang="en-US" sz="1000">
                  <a:solidFill>
                    <a:schemeClr val="bg1"/>
                  </a:solidFill>
                  <a:ea typeface="Rod"/>
                  <a:cs typeface="Rod"/>
                </a:rPr>
                <a:pPr marL="171450" indent="-171450" eaLnBrk="0" hangingPunct="0">
                  <a:lnSpc>
                    <a:spcPct val="90000"/>
                  </a:lnSpc>
                </a:pPr>
                <a:t>3</a:t>
              </a:fld>
              <a:r>
                <a:rPr lang="en-US" sz="1000" dirty="0">
                  <a:solidFill>
                    <a:schemeClr val="bg1"/>
                  </a:solidFill>
                  <a:ea typeface="Rod"/>
                  <a:cs typeface="Rod"/>
                </a:rPr>
                <a:t>	 </a:t>
              </a:r>
              <a:r>
                <a:rPr lang="en-US" sz="1200" dirty="0">
                  <a:solidFill>
                    <a:schemeClr val="bg1"/>
                  </a:solidFill>
                  <a:ea typeface="Rod"/>
                  <a:cs typeface="Rod"/>
                </a:rPr>
                <a:t>BERAC Sep </a:t>
              </a:r>
              <a:r>
                <a:rPr lang="en-US" sz="1200" dirty="0" smtClean="0">
                  <a:solidFill>
                    <a:schemeClr val="bg1"/>
                  </a:solidFill>
                  <a:ea typeface="Rod"/>
                  <a:cs typeface="Rod"/>
                </a:rPr>
                <a:t>2011</a:t>
              </a:r>
              <a:endParaRPr lang="en-US" sz="1200" dirty="0">
                <a:solidFill>
                  <a:schemeClr val="bg1"/>
                </a:solidFill>
                <a:ea typeface="Rod"/>
                <a:cs typeface="Rod"/>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
          <p:cNvPicPr>
            <a:picLocks noChangeAspect="1" noChangeArrowheads="1"/>
          </p:cNvPicPr>
          <p:nvPr/>
        </p:nvPicPr>
        <p:blipFill>
          <a:blip r:embed="rId3" cstate="print"/>
          <a:srcRect l="6897" r="8621" b="28429"/>
          <a:stretch>
            <a:fillRect/>
          </a:stretch>
        </p:blipFill>
        <p:spPr bwMode="auto">
          <a:xfrm>
            <a:off x="0" y="685800"/>
            <a:ext cx="3588596" cy="4419600"/>
          </a:xfrm>
          <a:prstGeom prst="rect">
            <a:avLst/>
          </a:prstGeom>
          <a:noFill/>
          <a:ln w="9525">
            <a:noFill/>
            <a:miter lim="800000"/>
            <a:headEnd/>
            <a:tailEnd/>
          </a:ln>
        </p:spPr>
      </p:pic>
      <p:sp>
        <p:nvSpPr>
          <p:cNvPr id="2052" name="TextBox 5"/>
          <p:cNvSpPr txBox="1">
            <a:spLocks noChangeArrowheads="1"/>
          </p:cNvSpPr>
          <p:nvPr/>
        </p:nvSpPr>
        <p:spPr bwMode="auto">
          <a:xfrm>
            <a:off x="0" y="6334780"/>
            <a:ext cx="9144000" cy="52322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1400" dirty="0" err="1">
                <a:latin typeface="Calibri" pitchFamily="34" charset="0"/>
              </a:rPr>
              <a:t>Meehl</a:t>
            </a:r>
            <a:r>
              <a:rPr lang="en-US" sz="1400" dirty="0">
                <a:latin typeface="Calibri" pitchFamily="34" charset="0"/>
              </a:rPr>
              <a:t>, G.A., J.M. </a:t>
            </a:r>
            <a:r>
              <a:rPr lang="en-US" sz="1400" dirty="0" err="1">
                <a:latin typeface="Calibri" pitchFamily="34" charset="0"/>
              </a:rPr>
              <a:t>Arblaster</a:t>
            </a:r>
            <a:r>
              <a:rPr lang="en-US" sz="1400" dirty="0">
                <a:latin typeface="Calibri" pitchFamily="34" charset="0"/>
              </a:rPr>
              <a:t>, J.T. </a:t>
            </a:r>
            <a:r>
              <a:rPr lang="en-US" sz="1400" dirty="0" err="1">
                <a:latin typeface="Calibri" pitchFamily="34" charset="0"/>
              </a:rPr>
              <a:t>Fasullo</a:t>
            </a:r>
            <a:r>
              <a:rPr lang="en-US" sz="1400" dirty="0">
                <a:latin typeface="Calibri" pitchFamily="34" charset="0"/>
              </a:rPr>
              <a:t>, A. </a:t>
            </a:r>
            <a:r>
              <a:rPr lang="en-US" sz="1400" dirty="0" err="1">
                <a:latin typeface="Calibri" pitchFamily="34" charset="0"/>
              </a:rPr>
              <a:t>Hu</a:t>
            </a:r>
            <a:r>
              <a:rPr lang="en-US" sz="1400" dirty="0">
                <a:latin typeface="Calibri" pitchFamily="34" charset="0"/>
              </a:rPr>
              <a:t>, and K.E. </a:t>
            </a:r>
            <a:r>
              <a:rPr lang="en-US" sz="1400" dirty="0" err="1">
                <a:latin typeface="Calibri" pitchFamily="34" charset="0"/>
              </a:rPr>
              <a:t>Trenberth</a:t>
            </a:r>
            <a:r>
              <a:rPr lang="en-US" sz="1400" dirty="0">
                <a:latin typeface="Calibri" pitchFamily="34" charset="0"/>
              </a:rPr>
              <a:t>, 2011:  Model-based estimates of deep-ocean heat uptake during surface-temperature hiatus periods.  </a:t>
            </a:r>
            <a:r>
              <a:rPr lang="en-US" sz="1400" b="1" dirty="0">
                <a:latin typeface="Calibri" pitchFamily="34" charset="0"/>
              </a:rPr>
              <a:t> </a:t>
            </a:r>
            <a:r>
              <a:rPr lang="en-US" sz="1400" i="1" dirty="0">
                <a:solidFill>
                  <a:srgbClr val="FFFF00"/>
                </a:solidFill>
                <a:latin typeface="Calibri" pitchFamily="34" charset="0"/>
              </a:rPr>
              <a:t>Nature Climate Change</a:t>
            </a:r>
            <a:r>
              <a:rPr lang="en-US" sz="1400" dirty="0">
                <a:solidFill>
                  <a:srgbClr val="FFFF00"/>
                </a:solidFill>
                <a:latin typeface="Calibri" pitchFamily="34" charset="0"/>
              </a:rPr>
              <a:t>, doi:10.1038/NCLIMATE1229.</a:t>
            </a:r>
          </a:p>
        </p:txBody>
      </p:sp>
      <p:sp>
        <p:nvSpPr>
          <p:cNvPr id="2053" name="TextBox 6"/>
          <p:cNvSpPr txBox="1">
            <a:spLocks noChangeArrowheads="1"/>
          </p:cNvSpPr>
          <p:nvPr/>
        </p:nvSpPr>
        <p:spPr bwMode="auto">
          <a:xfrm>
            <a:off x="0" y="152400"/>
            <a:ext cx="8991600" cy="461665"/>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r>
              <a:rPr lang="en-US" sz="2400" b="1" dirty="0" smtClean="0">
                <a:latin typeface="Calibri" pitchFamily="34" charset="0"/>
              </a:rPr>
              <a:t>Where does heat go when the surface temperature trend is flat? </a:t>
            </a:r>
            <a:endParaRPr lang="en-US" dirty="0">
              <a:latin typeface="Calibri" pitchFamily="34" charset="0"/>
            </a:endParaRPr>
          </a:p>
        </p:txBody>
      </p:sp>
      <p:sp>
        <p:nvSpPr>
          <p:cNvPr id="8" name="TextBox 3"/>
          <p:cNvSpPr txBox="1">
            <a:spLocks noChangeArrowheads="1"/>
          </p:cNvSpPr>
          <p:nvPr/>
        </p:nvSpPr>
        <p:spPr bwMode="auto">
          <a:xfrm>
            <a:off x="3733800" y="2057400"/>
            <a:ext cx="5410200" cy="2585323"/>
          </a:xfrm>
          <a:prstGeom prst="rect">
            <a:avLst/>
          </a:prstGeom>
          <a:noFill/>
          <a:ln w="9525">
            <a:noFill/>
            <a:miter lim="800000"/>
            <a:headEnd/>
            <a:tailEnd/>
          </a:ln>
        </p:spPr>
        <p:txBody>
          <a:bodyPr wrap="square">
            <a:spAutoFit/>
          </a:bodyPr>
          <a:lstStyle/>
          <a:p>
            <a:r>
              <a:rPr lang="en-US" b="1" dirty="0" smtClean="0">
                <a:latin typeface="Calibri" pitchFamily="34" charset="0"/>
              </a:rPr>
              <a:t>Approach</a:t>
            </a:r>
            <a:r>
              <a:rPr lang="en-US" b="1" dirty="0">
                <a:latin typeface="Calibri" pitchFamily="34" charset="0"/>
              </a:rPr>
              <a:t>:</a:t>
            </a:r>
            <a:r>
              <a:rPr lang="en-US" dirty="0">
                <a:latin typeface="Calibri" pitchFamily="34" charset="0"/>
              </a:rPr>
              <a:t>  *</a:t>
            </a:r>
            <a:r>
              <a:rPr lang="en-US" dirty="0" smtClean="0">
                <a:latin typeface="Calibri" pitchFamily="34" charset="0"/>
              </a:rPr>
              <a:t> Analyzed ensemble </a:t>
            </a:r>
            <a:r>
              <a:rPr lang="en-US" dirty="0">
                <a:latin typeface="Calibri" pitchFamily="34" charset="0"/>
              </a:rPr>
              <a:t>of future climate simulations with CCSM4 </a:t>
            </a:r>
            <a:r>
              <a:rPr lang="en-US" dirty="0" smtClean="0">
                <a:latin typeface="Calibri" pitchFamily="34" charset="0"/>
              </a:rPr>
              <a:t>with </a:t>
            </a:r>
            <a:r>
              <a:rPr lang="en-US" dirty="0">
                <a:latin typeface="Calibri" pitchFamily="34" charset="0"/>
              </a:rPr>
              <a:t>the RCP4.5 scenario and pick eight hiatus periods (top panel) with a net excess of energy  (about 1 Wm</a:t>
            </a:r>
            <a:r>
              <a:rPr lang="en-US" baseline="30000" dirty="0">
                <a:latin typeface="Calibri" pitchFamily="34" charset="0"/>
              </a:rPr>
              <a:t>-2</a:t>
            </a:r>
            <a:r>
              <a:rPr lang="en-US" dirty="0">
                <a:latin typeface="Calibri" pitchFamily="34" charset="0"/>
              </a:rPr>
              <a:t> ) retained by the climate </a:t>
            </a:r>
            <a:r>
              <a:rPr lang="en-US" dirty="0" smtClean="0">
                <a:latin typeface="Calibri" pitchFamily="34" charset="0"/>
              </a:rPr>
              <a:t>system.</a:t>
            </a:r>
          </a:p>
          <a:p>
            <a:r>
              <a:rPr lang="en-US" dirty="0" smtClean="0">
                <a:latin typeface="Calibri" pitchFamily="34" charset="0"/>
              </a:rPr>
              <a:t>  </a:t>
            </a:r>
          </a:p>
          <a:p>
            <a:r>
              <a:rPr lang="en-US" dirty="0" smtClean="0">
                <a:latin typeface="Calibri" pitchFamily="34" charset="0"/>
              </a:rPr>
              <a:t>* This </a:t>
            </a:r>
            <a:r>
              <a:rPr lang="en-US" dirty="0">
                <a:latin typeface="Calibri" pitchFamily="34" charset="0"/>
              </a:rPr>
              <a:t>excess energy does not warm surface temperatures or significantly warm the upper ocean, but mostly goes into the deep ocean (larger red bars than green bars at right of middle panel</a:t>
            </a:r>
            <a:r>
              <a:rPr lang="en-US" dirty="0" smtClean="0">
                <a:latin typeface="Calibri" pitchFamily="34" charset="0"/>
              </a:rPr>
              <a:t>).</a:t>
            </a:r>
            <a:endParaRPr lang="en-US" dirty="0">
              <a:latin typeface="Calibri" pitchFamily="34" charset="0"/>
            </a:endParaRPr>
          </a:p>
        </p:txBody>
      </p:sp>
      <p:sp>
        <p:nvSpPr>
          <p:cNvPr id="10" name="Rectangle 9"/>
          <p:cNvSpPr/>
          <p:nvPr/>
        </p:nvSpPr>
        <p:spPr>
          <a:xfrm>
            <a:off x="3733800" y="838200"/>
            <a:ext cx="5181600" cy="1200329"/>
          </a:xfrm>
          <a:prstGeom prst="rect">
            <a:avLst/>
          </a:prstGeom>
        </p:spPr>
        <p:txBody>
          <a:bodyPr wrap="square">
            <a:spAutoFit/>
          </a:bodyPr>
          <a:lstStyle/>
          <a:p>
            <a:r>
              <a:rPr lang="en-US" b="1" dirty="0" smtClean="0">
                <a:latin typeface="Calibri" pitchFamily="34" charset="0"/>
              </a:rPr>
              <a:t>Objective: </a:t>
            </a:r>
            <a:r>
              <a:rPr lang="en-US" dirty="0" smtClean="0">
                <a:latin typeface="Calibri" pitchFamily="34" charset="0"/>
              </a:rPr>
              <a:t>Examine Hiatus periods in climate models when the observed surface air temperature trend shows little increase  such as the recent 2000-2009 period</a:t>
            </a:r>
            <a:endParaRPr lang="en-US" b="1" dirty="0">
              <a:latin typeface="Calibri" pitchFamily="34" charset="0"/>
            </a:endParaRPr>
          </a:p>
        </p:txBody>
      </p:sp>
      <p:sp>
        <p:nvSpPr>
          <p:cNvPr id="13" name="TextBox 3"/>
          <p:cNvSpPr txBox="1">
            <a:spLocks noChangeArrowheads="1"/>
          </p:cNvSpPr>
          <p:nvPr/>
        </p:nvSpPr>
        <p:spPr bwMode="auto">
          <a:xfrm>
            <a:off x="0" y="5105400"/>
            <a:ext cx="8839200" cy="923330"/>
          </a:xfrm>
          <a:prstGeom prst="rect">
            <a:avLst/>
          </a:prstGeom>
          <a:noFill/>
          <a:ln w="9525">
            <a:noFill/>
            <a:miter lim="800000"/>
            <a:headEnd/>
            <a:tailEnd/>
          </a:ln>
        </p:spPr>
        <p:txBody>
          <a:bodyPr wrap="square">
            <a:spAutoFit/>
          </a:bodyPr>
          <a:lstStyle/>
          <a:p>
            <a:r>
              <a:rPr lang="en-US" b="1" dirty="0" smtClean="0">
                <a:latin typeface="Calibri" pitchFamily="34" charset="0"/>
              </a:rPr>
              <a:t>Impact</a:t>
            </a:r>
            <a:r>
              <a:rPr lang="en-US" b="1" dirty="0">
                <a:latin typeface="Calibri" pitchFamily="34" charset="0"/>
              </a:rPr>
              <a:t>:</a:t>
            </a:r>
            <a:r>
              <a:rPr lang="en-US" dirty="0">
                <a:latin typeface="Calibri" pitchFamily="34" charset="0"/>
              </a:rPr>
              <a:t>  </a:t>
            </a:r>
            <a:r>
              <a:rPr lang="en-US" dirty="0" smtClean="0">
                <a:latin typeface="Calibri" pitchFamily="34" charset="0"/>
              </a:rPr>
              <a:t>A </a:t>
            </a:r>
            <a:r>
              <a:rPr lang="en-US" dirty="0">
                <a:latin typeface="Calibri" pitchFamily="34" charset="0"/>
              </a:rPr>
              <a:t>hiatus period is consistent with our physical picture of how the climate system works, and does not invalidate our basic understanding of greenhouse-gas-induced warming or the models used to simulate such warming. </a:t>
            </a:r>
          </a:p>
        </p:txBody>
      </p:sp>
      <p:sp>
        <p:nvSpPr>
          <p:cNvPr id="14" name="TextBox 13"/>
          <p:cNvSpPr txBox="1"/>
          <p:nvPr/>
        </p:nvSpPr>
        <p:spPr>
          <a:xfrm>
            <a:off x="5029200" y="5867400"/>
            <a:ext cx="332661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UCAR Cooperative Agreement</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219200"/>
          </a:xfrm>
        </p:spPr>
        <p:txBody>
          <a:bodyPr>
            <a:normAutofit fontScale="90000"/>
          </a:bodyPr>
          <a:lstStyle/>
          <a:p>
            <a:r>
              <a:rPr lang="en-US" sz="2800" dirty="0" smtClean="0">
                <a:solidFill>
                  <a:srgbClr val="C00000"/>
                </a:solidFill>
              </a:rPr>
              <a:t/>
            </a:r>
            <a:br>
              <a:rPr lang="en-US" sz="2800" dirty="0" smtClean="0">
                <a:solidFill>
                  <a:srgbClr val="C00000"/>
                </a:solidFill>
              </a:rPr>
            </a:br>
            <a:r>
              <a:rPr lang="en-US" sz="2800" dirty="0" smtClean="0">
                <a:solidFill>
                  <a:srgbClr val="C00000"/>
                </a:solidFill>
              </a:rPr>
              <a:t/>
            </a:r>
            <a:br>
              <a:rPr lang="en-US" sz="2800" dirty="0" smtClean="0">
                <a:solidFill>
                  <a:srgbClr val="C00000"/>
                </a:solidFill>
              </a:rPr>
            </a:br>
            <a:r>
              <a:rPr lang="en-US" sz="2800" dirty="0" smtClean="0">
                <a:solidFill>
                  <a:srgbClr val="C00000"/>
                </a:solidFill>
              </a:rPr>
              <a:t/>
            </a:r>
            <a:br>
              <a:rPr lang="en-US" sz="2800" dirty="0" smtClean="0">
                <a:solidFill>
                  <a:srgbClr val="C00000"/>
                </a:solidFill>
              </a:rPr>
            </a:br>
            <a:r>
              <a:rPr lang="en-US" sz="2800" dirty="0" smtClean="0">
                <a:solidFill>
                  <a:srgbClr val="C00000"/>
                </a:solidFill>
              </a:rPr>
              <a:t/>
            </a:r>
            <a:br>
              <a:rPr lang="en-US" sz="2800" dirty="0" smtClean="0">
                <a:solidFill>
                  <a:srgbClr val="C00000"/>
                </a:solidFill>
              </a:rPr>
            </a:br>
            <a:r>
              <a:rPr lang="en-US" sz="2800" dirty="0" smtClean="0">
                <a:solidFill>
                  <a:srgbClr val="C00000"/>
                </a:solidFill>
              </a:rPr>
              <a:t/>
            </a:r>
            <a:br>
              <a:rPr lang="en-US" sz="2800" dirty="0" smtClean="0">
                <a:solidFill>
                  <a:srgbClr val="C00000"/>
                </a:solidFill>
              </a:rPr>
            </a:br>
            <a:r>
              <a:rPr lang="en-US" sz="2800" u="sng" dirty="0" smtClean="0">
                <a:solidFill>
                  <a:srgbClr val="C00000"/>
                </a:solidFill>
              </a:rPr>
              <a:t>Higher resolution, scale interactions, HPC</a:t>
            </a:r>
            <a:r>
              <a:rPr lang="en-US" sz="2800" dirty="0" smtClean="0">
                <a:solidFill>
                  <a:srgbClr val="C00000"/>
                </a:solidFill>
              </a:rPr>
              <a:t/>
            </a:r>
            <a:br>
              <a:rPr lang="en-US" sz="2800" dirty="0" smtClean="0">
                <a:solidFill>
                  <a:srgbClr val="C00000"/>
                </a:solidFill>
              </a:rPr>
            </a:br>
            <a:r>
              <a:rPr lang="en-US" sz="2800" dirty="0" smtClean="0">
                <a:solidFill>
                  <a:srgbClr val="C00000"/>
                </a:solidFill>
              </a:rPr>
              <a:t>Two dimensional surface vortices (Williams, et al., </a:t>
            </a:r>
            <a:r>
              <a:rPr lang="en-US" sz="2400" b="1" dirty="0" smtClean="0">
                <a:solidFill>
                  <a:srgbClr val="C00000"/>
                </a:solidFill>
              </a:rPr>
              <a:t>IEEE </a:t>
            </a:r>
            <a:r>
              <a:rPr lang="en-US" sz="2400" b="1" dirty="0" err="1" smtClean="0">
                <a:solidFill>
                  <a:srgbClr val="C00000"/>
                </a:solidFill>
              </a:rPr>
              <a:t>Symp</a:t>
            </a:r>
            <a:r>
              <a:rPr lang="en-US" sz="2400" b="1" dirty="0" smtClean="0">
                <a:solidFill>
                  <a:srgbClr val="C00000"/>
                </a:solidFill>
              </a:rPr>
              <a:t>. on Visualization 2011; DOI: 10.1111/j.1467-8659.2011.01948.x)</a:t>
            </a:r>
            <a:r>
              <a:rPr lang="en-US" sz="2400" dirty="0" smtClean="0"/>
              <a:t/>
            </a:r>
            <a:br>
              <a:rPr lang="en-US" sz="2400" dirty="0" smtClean="0"/>
            </a:br>
            <a:r>
              <a:rPr lang="en-US" sz="2400" b="1" dirty="0" smtClean="0"/>
              <a:t> </a:t>
            </a:r>
            <a:r>
              <a:rPr lang="en-US" sz="2400" dirty="0" smtClean="0"/>
              <a:t/>
            </a:r>
            <a:br>
              <a:rPr lang="en-US" sz="2400" dirty="0" smtClean="0"/>
            </a:br>
            <a:r>
              <a:rPr lang="en-US" sz="2400" dirty="0" smtClean="0"/>
              <a:t> </a:t>
            </a:r>
            <a:br>
              <a:rPr lang="en-US" sz="2400" dirty="0" smtClean="0"/>
            </a:br>
            <a:r>
              <a:rPr lang="en-US" sz="2400" dirty="0" smtClean="0"/>
              <a:t>S. Williams, M. Hecht, M. Petersen, R. </a:t>
            </a:r>
            <a:r>
              <a:rPr lang="en-US" sz="2400" dirty="0" err="1" smtClean="0"/>
              <a:t>Strelitz</a:t>
            </a:r>
            <a:r>
              <a:rPr lang="en-US" sz="2400" dirty="0" smtClean="0"/>
              <a:t>, M. </a:t>
            </a:r>
            <a:r>
              <a:rPr lang="en-US" sz="2400" dirty="0" err="1" smtClean="0"/>
              <a:t>Maltrud</a:t>
            </a:r>
            <a:r>
              <a:rPr lang="en-US" sz="2400" dirty="0" smtClean="0"/>
              <a:t>, J. Ahrens1, M. </a:t>
            </a:r>
            <a:r>
              <a:rPr lang="en-US" sz="2400" dirty="0" err="1" smtClean="0"/>
              <a:t>Hlawitschka</a:t>
            </a:r>
            <a:r>
              <a:rPr lang="en-US" sz="2400" dirty="0" smtClean="0"/>
              <a:t>, and B. </a:t>
            </a:r>
            <a:r>
              <a:rPr lang="en-US" sz="2400" dirty="0" err="1" smtClean="0"/>
              <a:t>Hamann</a:t>
            </a:r>
            <a:r>
              <a:rPr lang="en-US" sz="2400" dirty="0" smtClean="0"/>
              <a:t/>
            </a:r>
            <a:br>
              <a:rPr lang="en-US" sz="2400" dirty="0" smtClean="0"/>
            </a:br>
            <a:r>
              <a:rPr lang="en-US" sz="2800" dirty="0" smtClean="0">
                <a:solidFill>
                  <a:srgbClr val="C00000"/>
                </a:solidFill>
              </a:rPr>
              <a:t>)</a:t>
            </a:r>
          </a:p>
        </p:txBody>
      </p:sp>
      <p:pic>
        <p:nvPicPr>
          <p:cNvPr id="8195" name="Picture 2"/>
          <p:cNvPicPr>
            <a:picLocks noGrp="1" noChangeAspect="1" noChangeArrowheads="1"/>
          </p:cNvPicPr>
          <p:nvPr>
            <p:ph idx="1"/>
          </p:nvPr>
        </p:nvPicPr>
        <p:blipFill>
          <a:blip r:embed="rId2" cstate="print"/>
          <a:srcRect/>
          <a:stretch>
            <a:fillRect/>
          </a:stretch>
        </p:blipFill>
        <p:spPr>
          <a:xfrm>
            <a:off x="457200" y="1371600"/>
            <a:ext cx="8153400" cy="54102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990600"/>
          </a:xfrm>
        </p:spPr>
        <p:txBody>
          <a:bodyPr>
            <a:normAutofit fontScale="90000"/>
          </a:bodyPr>
          <a:lstStyle/>
          <a:p>
            <a:pPr>
              <a:defRPr/>
            </a:pPr>
            <a:r>
              <a:rPr lang="en-US" sz="3200" dirty="0" smtClean="0">
                <a:solidFill>
                  <a:srgbClr val="C00000"/>
                </a:solidFill>
              </a:rPr>
              <a:t>Higher resolution, scale interactions, HPC:  </a:t>
            </a:r>
            <a:br>
              <a:rPr lang="en-US" sz="3200" dirty="0" smtClean="0">
                <a:solidFill>
                  <a:srgbClr val="C00000"/>
                </a:solidFill>
              </a:rPr>
            </a:br>
            <a:r>
              <a:rPr lang="en-US" sz="3200" dirty="0" smtClean="0">
                <a:solidFill>
                  <a:srgbClr val="C00000"/>
                </a:solidFill>
              </a:rPr>
              <a:t>Larger 3D eddies at depth (Williams, et al., 2011)</a:t>
            </a:r>
            <a:endParaRPr lang="en-US" sz="3200" dirty="0">
              <a:solidFill>
                <a:srgbClr val="C00000"/>
              </a:solidFill>
            </a:endParaRPr>
          </a:p>
        </p:txBody>
      </p:sp>
      <p:pic>
        <p:nvPicPr>
          <p:cNvPr id="9219" name="Picture 2"/>
          <p:cNvPicPr>
            <a:picLocks noGrp="1" noChangeAspect="1" noChangeArrowheads="1"/>
          </p:cNvPicPr>
          <p:nvPr>
            <p:ph idx="1"/>
          </p:nvPr>
        </p:nvPicPr>
        <p:blipFill>
          <a:blip r:embed="rId2" cstate="print"/>
          <a:srcRect/>
          <a:stretch>
            <a:fillRect/>
          </a:stretch>
        </p:blipFill>
        <p:spPr>
          <a:xfrm>
            <a:off x="381000" y="914400"/>
            <a:ext cx="8534400" cy="56388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76200" y="1852612"/>
            <a:ext cx="4572000" cy="2338388"/>
          </a:xfrm>
          <a:prstGeom prst="rect">
            <a:avLst/>
          </a:prstGeom>
          <a:noFill/>
          <a:ln w="9525">
            <a:noFill/>
            <a:miter lim="800000"/>
            <a:headEnd/>
            <a:tailEnd/>
          </a:ln>
          <a:effectLst/>
        </p:spPr>
        <p:txBody>
          <a:bodyPr/>
          <a:lstStyle/>
          <a:p>
            <a:pPr marL="231775" indent="-231775" algn="ctr">
              <a:spcBef>
                <a:spcPct val="20000"/>
              </a:spcBef>
            </a:pPr>
            <a:r>
              <a:rPr lang="en-US" sz="24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New Science</a:t>
            </a:r>
          </a:p>
          <a:p>
            <a:pPr marL="231775" indent="-231775">
              <a:spcBef>
                <a:spcPct val="20000"/>
              </a:spcBef>
              <a:buFont typeface="Arial" pitchFamily="34" charset="0"/>
              <a:buChar char="•"/>
            </a:pPr>
            <a:r>
              <a:rPr lang="en-US" b="1" i="1" dirty="0" smtClean="0">
                <a:solidFill>
                  <a:srgbClr val="000000"/>
                </a:solidFill>
                <a:latin typeface="Times New Roman" pitchFamily="18" charset="0"/>
                <a:cs typeface="Times New Roman" pitchFamily="18" charset="0"/>
              </a:rPr>
              <a:t>Protein structures (</a:t>
            </a:r>
            <a:r>
              <a:rPr lang="en-US" b="1" i="1" dirty="0" err="1" smtClean="0">
                <a:solidFill>
                  <a:srgbClr val="000000"/>
                </a:solidFill>
                <a:latin typeface="Times New Roman" pitchFamily="18" charset="0"/>
                <a:cs typeface="Times New Roman" pitchFamily="18" charset="0"/>
              </a:rPr>
              <a:t>pili</a:t>
            </a:r>
            <a:r>
              <a:rPr lang="en-US" b="1" i="1" dirty="0" smtClean="0">
                <a:solidFill>
                  <a:srgbClr val="000000"/>
                </a:solidFill>
                <a:latin typeface="Times New Roman" pitchFamily="18" charset="0"/>
                <a:cs typeface="Times New Roman" pitchFamily="18" charset="0"/>
              </a:rPr>
              <a:t>) composed of amino acids  behave like metal conductors.</a:t>
            </a:r>
          </a:p>
          <a:p>
            <a:pPr marL="231775" indent="-231775">
              <a:spcBef>
                <a:spcPct val="20000"/>
              </a:spcBef>
              <a:buFont typeface="Arial" pitchFamily="34" charset="0"/>
              <a:buChar char="•"/>
            </a:pPr>
            <a:r>
              <a:rPr lang="en-US" b="1" i="1" dirty="0" err="1" smtClean="0">
                <a:solidFill>
                  <a:srgbClr val="000000"/>
                </a:solidFill>
                <a:latin typeface="Times New Roman" pitchFamily="18" charset="0"/>
                <a:cs typeface="Times New Roman" pitchFamily="18" charset="0"/>
              </a:rPr>
              <a:t>Pili</a:t>
            </a:r>
            <a:r>
              <a:rPr lang="en-US" b="1" i="1" dirty="0" smtClean="0">
                <a:solidFill>
                  <a:srgbClr val="000000"/>
                </a:solidFill>
                <a:latin typeface="Times New Roman" pitchFamily="18" charset="0"/>
                <a:cs typeface="Times New Roman" pitchFamily="18" charset="0"/>
              </a:rPr>
              <a:t> structures facilitate extracellular reduction of toxic metals such as uranium.</a:t>
            </a:r>
          </a:p>
          <a:p>
            <a:pPr marL="231775" indent="-231775">
              <a:spcBef>
                <a:spcPct val="20000"/>
              </a:spcBef>
              <a:buFont typeface="Arial" pitchFamily="34" charset="0"/>
              <a:buChar char="•"/>
            </a:pPr>
            <a:r>
              <a:rPr lang="en-US" b="1" i="1" dirty="0" smtClean="0">
                <a:solidFill>
                  <a:srgbClr val="000000"/>
                </a:solidFill>
                <a:latin typeface="Times New Roman" pitchFamily="18" charset="0"/>
                <a:cs typeface="Times New Roman" pitchFamily="18" charset="0"/>
              </a:rPr>
              <a:t>Multi-</a:t>
            </a:r>
            <a:r>
              <a:rPr lang="en-US" b="1" i="1" dirty="0" err="1" smtClean="0">
                <a:solidFill>
                  <a:srgbClr val="000000"/>
                </a:solidFill>
                <a:latin typeface="Times New Roman" pitchFamily="18" charset="0"/>
                <a:cs typeface="Times New Roman" pitchFamily="18" charset="0"/>
              </a:rPr>
              <a:t>heme</a:t>
            </a:r>
            <a:r>
              <a:rPr lang="en-US" b="1" i="1" dirty="0" smtClean="0">
                <a:solidFill>
                  <a:srgbClr val="000000"/>
                </a:solidFill>
                <a:latin typeface="Times New Roman" pitchFamily="18" charset="0"/>
                <a:cs typeface="Times New Roman" pitchFamily="18" charset="0"/>
              </a:rPr>
              <a:t> </a:t>
            </a:r>
            <a:r>
              <a:rPr lang="en-US" b="1" i="1" dirty="0" err="1" smtClean="0">
                <a:solidFill>
                  <a:srgbClr val="000000"/>
                </a:solidFill>
                <a:latin typeface="Times New Roman" pitchFamily="18" charset="0"/>
                <a:cs typeface="Times New Roman" pitchFamily="18" charset="0"/>
              </a:rPr>
              <a:t>cytochromes</a:t>
            </a:r>
            <a:r>
              <a:rPr lang="en-US" b="1" i="1" dirty="0" smtClean="0">
                <a:solidFill>
                  <a:srgbClr val="000000"/>
                </a:solidFill>
                <a:latin typeface="Times New Roman" pitchFamily="18" charset="0"/>
                <a:cs typeface="Times New Roman" pitchFamily="18" charset="0"/>
              </a:rPr>
              <a:t> facilitate electron transfer in outer cell membranes.</a:t>
            </a:r>
          </a:p>
          <a:p>
            <a:pPr marL="231775" indent="-231775">
              <a:spcBef>
                <a:spcPct val="20000"/>
              </a:spcBef>
            </a:pPr>
            <a:endParaRPr lang="en-US" b="1" i="1" dirty="0" smtClean="0">
              <a:solidFill>
                <a:srgbClr val="000000"/>
              </a:solidFill>
              <a:latin typeface="Times New Roman" pitchFamily="18" charset="0"/>
              <a:ea typeface="ＭＳ Ｐゴシック" pitchFamily="34" charset="-128"/>
              <a:cs typeface="Times New Roman" pitchFamily="18" charset="0"/>
            </a:endParaRPr>
          </a:p>
          <a:p>
            <a:pPr marL="231775" indent="-231775"/>
            <a:endParaRPr lang="en-US" b="1" dirty="0"/>
          </a:p>
          <a:p>
            <a:pPr marL="231775" indent="-231775">
              <a:buFontTx/>
              <a:buChar char="•"/>
            </a:pPr>
            <a:endParaRPr lang="en-US" sz="1600" b="1" dirty="0"/>
          </a:p>
        </p:txBody>
      </p:sp>
      <p:sp>
        <p:nvSpPr>
          <p:cNvPr id="12294" name="Rectangle 6"/>
          <p:cNvSpPr>
            <a:spLocks noChangeArrowheads="1"/>
          </p:cNvSpPr>
          <p:nvPr/>
        </p:nvSpPr>
        <p:spPr bwMode="auto">
          <a:xfrm>
            <a:off x="76200" y="914400"/>
            <a:ext cx="4343400" cy="1295400"/>
          </a:xfrm>
          <a:prstGeom prst="rect">
            <a:avLst/>
          </a:prstGeom>
          <a:noFill/>
          <a:ln w="9525">
            <a:noFill/>
            <a:miter lim="800000"/>
            <a:headEnd/>
            <a:tailEnd/>
          </a:ln>
          <a:effectLst/>
        </p:spPr>
        <p:txBody>
          <a:bodyPr/>
          <a:lstStyle/>
          <a:p>
            <a:pPr marL="231775" indent="-231775" algn="ctr">
              <a:spcBef>
                <a:spcPct val="20000"/>
              </a:spcBef>
            </a:pPr>
            <a:r>
              <a:rPr lang="en-US" sz="2400" b="1" i="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Objective</a:t>
            </a:r>
          </a:p>
          <a:p>
            <a:pPr marL="231775" indent="-231775">
              <a:buFontTx/>
              <a:buChar char="•"/>
            </a:pPr>
            <a:r>
              <a:rPr lang="en-US" b="1" i="1" dirty="0" smtClean="0">
                <a:solidFill>
                  <a:srgbClr val="000000"/>
                </a:solidFill>
                <a:latin typeface="Times New Roman" pitchFamily="18" charset="0"/>
                <a:ea typeface="ＭＳ Ｐゴシック" pitchFamily="34" charset="-128"/>
                <a:cs typeface="Times New Roman" pitchFamily="18" charset="0"/>
              </a:rPr>
              <a:t>Understand electron transport  processes in dissimilatory metal-reducing bacteria.</a:t>
            </a:r>
          </a:p>
          <a:p>
            <a:pPr marL="231775" indent="-231775">
              <a:buFontTx/>
              <a:buChar char="•"/>
            </a:pPr>
            <a:endParaRPr lang="en-US" sz="2000" b="1" i="1" dirty="0">
              <a:latin typeface="Times New Roman" pitchFamily="18" charset="0"/>
              <a:cs typeface="Times New Roman" pitchFamily="18" charset="0"/>
            </a:endParaRPr>
          </a:p>
        </p:txBody>
      </p:sp>
      <p:sp>
        <p:nvSpPr>
          <p:cNvPr id="12301" name="Rectangle 13"/>
          <p:cNvSpPr>
            <a:spLocks noChangeArrowheads="1"/>
          </p:cNvSpPr>
          <p:nvPr/>
        </p:nvSpPr>
        <p:spPr bwMode="auto">
          <a:xfrm>
            <a:off x="76200" y="24825"/>
            <a:ext cx="8839200" cy="892552"/>
          </a:xfrm>
          <a:prstGeom prst="rect">
            <a:avLst/>
          </a:prstGeom>
          <a:noFill/>
          <a:ln w="9525">
            <a:noFill/>
            <a:miter lim="800000"/>
            <a:headEnd/>
            <a:tailEnd/>
          </a:ln>
          <a:effectLst/>
        </p:spPr>
        <p:txBody>
          <a:bodyPr wrap="square">
            <a:spAutoFit/>
          </a:bodyPr>
          <a:lstStyle/>
          <a:p>
            <a:pPr algn="ctr"/>
            <a:r>
              <a:rPr lang="en-US" sz="32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New Insights into Microbial Metal Reduction</a:t>
            </a:r>
          </a:p>
          <a:p>
            <a:pPr algn="ctr"/>
            <a:r>
              <a:rPr lang="en-US" sz="2000" b="1" i="1" dirty="0" err="1"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Nanowires</a:t>
            </a:r>
            <a:r>
              <a:rPr lang="en-US" sz="20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conductive </a:t>
            </a:r>
            <a:r>
              <a:rPr lang="en-US" sz="2000" b="1" i="1" dirty="0" err="1"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pili</a:t>
            </a:r>
            <a:r>
              <a:rPr lang="en-US" sz="20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and conduits  </a:t>
            </a:r>
            <a:endParaRPr lang="en-US" sz="2000" b="1" i="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7"/>
          <p:cNvSpPr/>
          <p:nvPr/>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6" name="Rectangle 8"/>
          <p:cNvSpPr/>
          <p:nvPr/>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7" name="Rectangle 235"/>
          <p:cNvSpPr>
            <a:spLocks noChangeArrowheads="1"/>
          </p:cNvSpPr>
          <p:nvPr/>
        </p:nvSpPr>
        <p:spPr bwMode="auto">
          <a:xfrm>
            <a:off x="2422525" y="6634163"/>
            <a:ext cx="6564313" cy="223837"/>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latin typeface="Arial" charset="0"/>
                <a:ea typeface="Rod"/>
                <a:cs typeface="Rod"/>
              </a:rPr>
              <a:t>Department of Energy  •  Office of Science  •  Biological and Environmental Research</a:t>
            </a:r>
          </a:p>
        </p:txBody>
      </p:sp>
      <p:sp>
        <p:nvSpPr>
          <p:cNvPr id="8" name="Rectangle 235"/>
          <p:cNvSpPr>
            <a:spLocks noChangeArrowheads="1"/>
          </p:cNvSpPr>
          <p:nvPr/>
        </p:nvSpPr>
        <p:spPr bwMode="auto">
          <a:xfrm>
            <a:off x="-34925" y="6646863"/>
            <a:ext cx="1481138" cy="274637"/>
          </a:xfrm>
          <a:prstGeom prst="rect">
            <a:avLst/>
          </a:prstGeom>
          <a:noFill/>
          <a:ln w="9525" algn="ctr">
            <a:noFill/>
            <a:miter lim="800000"/>
            <a:headEnd/>
            <a:tailEnd/>
          </a:ln>
          <a:effectLst/>
        </p:spPr>
        <p:txBody>
          <a:bodyPr/>
          <a:lstStyle/>
          <a:p>
            <a:pPr marL="171450" indent="-171450" eaLnBrk="0" hangingPunct="0">
              <a:lnSpc>
                <a:spcPct val="90000"/>
              </a:lnSpc>
              <a:defRPr/>
            </a:pPr>
            <a:fld id="{45EF9CD0-5DB3-4D7C-868A-F0A9A1E3C8C9}" type="slidenum">
              <a:rPr lang="en-US" sz="1000">
                <a:solidFill>
                  <a:schemeClr val="bg1"/>
                </a:solidFill>
                <a:latin typeface="Arial" charset="0"/>
                <a:ea typeface="Rod"/>
                <a:cs typeface="Rod"/>
              </a:rPr>
              <a:pPr marL="171450" indent="-171450" eaLnBrk="0" hangingPunct="0">
                <a:lnSpc>
                  <a:spcPct val="90000"/>
                </a:lnSpc>
                <a:defRPr/>
              </a:pPr>
              <a:t>33</a:t>
            </a:fld>
            <a:r>
              <a:rPr lang="en-US" sz="1000" dirty="0">
                <a:solidFill>
                  <a:schemeClr val="bg1"/>
                </a:solidFill>
                <a:latin typeface="Arial" charset="0"/>
                <a:ea typeface="Rod"/>
                <a:cs typeface="Rod"/>
              </a:rPr>
              <a:t>	 </a:t>
            </a:r>
            <a:r>
              <a:rPr lang="en-US" sz="1200" b="1" dirty="0" smtClean="0">
                <a:solidFill>
                  <a:schemeClr val="bg1"/>
                </a:solidFill>
                <a:latin typeface="Arial" charset="0"/>
                <a:ea typeface="Rod"/>
                <a:cs typeface="Rod"/>
              </a:rPr>
              <a:t>SBR Highlight</a:t>
            </a:r>
            <a:endParaRPr lang="en-US" sz="1200" b="1" dirty="0">
              <a:solidFill>
                <a:schemeClr val="bg1"/>
              </a:solidFill>
              <a:latin typeface="Arial" charset="0"/>
              <a:ea typeface="Rod"/>
              <a:cs typeface="Rod"/>
            </a:endParaRPr>
          </a:p>
        </p:txBody>
      </p:sp>
      <p:sp>
        <p:nvSpPr>
          <p:cNvPr id="22" name="TextBox 21"/>
          <p:cNvSpPr txBox="1"/>
          <p:nvPr/>
        </p:nvSpPr>
        <p:spPr>
          <a:xfrm>
            <a:off x="0" y="5791200"/>
            <a:ext cx="9144000" cy="830997"/>
          </a:xfrm>
          <a:prstGeom prst="rect">
            <a:avLst/>
          </a:prstGeom>
          <a:noFill/>
        </p:spPr>
        <p:txBody>
          <a:bodyPr wrap="square" rtlCol="0">
            <a:spAutoFit/>
          </a:bodyPr>
          <a:lstStyle/>
          <a:p>
            <a:r>
              <a:rPr lang="en-US" sz="1200" dirty="0" err="1" smtClean="0"/>
              <a:t>Cologgi</a:t>
            </a:r>
            <a:r>
              <a:rPr lang="en-US" sz="1200" dirty="0" smtClean="0"/>
              <a:t>, DL, et. al. (2011)  “Extracellular reduction of uranium via </a:t>
            </a:r>
            <a:r>
              <a:rPr lang="en-US" sz="1200" i="1" dirty="0" err="1" smtClean="0"/>
              <a:t>Geobacter</a:t>
            </a:r>
            <a:r>
              <a:rPr lang="en-US" sz="1200" dirty="0" smtClean="0"/>
              <a:t> conductive </a:t>
            </a:r>
            <a:r>
              <a:rPr lang="en-US" sz="1200" dirty="0" err="1" smtClean="0"/>
              <a:t>pili</a:t>
            </a:r>
            <a:r>
              <a:rPr lang="en-US" sz="1200" dirty="0" smtClean="0"/>
              <a:t> as a protective cellular mechanism”,  </a:t>
            </a:r>
            <a:r>
              <a:rPr lang="en-US" sz="1200" b="1" i="1" dirty="0" smtClean="0"/>
              <a:t>PNAS </a:t>
            </a:r>
            <a:r>
              <a:rPr lang="en-US" sz="1200" i="1" dirty="0" smtClean="0"/>
              <a:t>; published online September 6, 2011, doi:10.1073/pnas.1108616108 </a:t>
            </a:r>
            <a:r>
              <a:rPr lang="en-US" sz="1200" dirty="0" smtClean="0"/>
              <a:t>. </a:t>
            </a:r>
          </a:p>
          <a:p>
            <a:r>
              <a:rPr lang="en-US" sz="1200" dirty="0" err="1" smtClean="0"/>
              <a:t>Malvankar</a:t>
            </a:r>
            <a:r>
              <a:rPr lang="en-US" sz="1200" dirty="0" smtClean="0"/>
              <a:t>, NS, et. al. (2011), “Tunable metallic-like conductivity in microbial </a:t>
            </a:r>
            <a:r>
              <a:rPr lang="en-US" sz="1200" dirty="0" err="1" smtClean="0"/>
              <a:t>nanowire</a:t>
            </a:r>
            <a:r>
              <a:rPr lang="en-US" sz="1200" dirty="0" smtClean="0"/>
              <a:t> networks,”  </a:t>
            </a:r>
            <a:r>
              <a:rPr lang="en-US" sz="1200" b="1" i="1" dirty="0" smtClean="0"/>
              <a:t>Nature Nanotechnology</a:t>
            </a:r>
            <a:r>
              <a:rPr lang="en-US" sz="1200" dirty="0" smtClean="0"/>
              <a:t>, 6:573–579.  </a:t>
            </a:r>
          </a:p>
          <a:p>
            <a:r>
              <a:rPr lang="en-US" sz="1200" dirty="0" smtClean="0"/>
              <a:t>Clarke, TA et. al., (2011) “Structure of a bacterial cell surface </a:t>
            </a:r>
            <a:r>
              <a:rPr lang="en-US" sz="1200" dirty="0" err="1" smtClean="0"/>
              <a:t>decaheme</a:t>
            </a:r>
            <a:r>
              <a:rPr lang="en-US" sz="1200" dirty="0" smtClean="0"/>
              <a:t> electron conduit,” </a:t>
            </a:r>
            <a:r>
              <a:rPr lang="en-US" sz="1200" b="1" i="1" dirty="0" smtClean="0"/>
              <a:t>PNAS,</a:t>
            </a:r>
            <a:r>
              <a:rPr lang="en-US" sz="1200" dirty="0" smtClean="0"/>
              <a:t> </a:t>
            </a:r>
            <a:r>
              <a:rPr lang="es-ES" sz="1200" dirty="0" smtClean="0"/>
              <a:t>108 (23):9384-9389</a:t>
            </a:r>
            <a:endParaRPr lang="en-US" sz="1200" dirty="0" smtClean="0"/>
          </a:p>
        </p:txBody>
      </p:sp>
      <p:sp>
        <p:nvSpPr>
          <p:cNvPr id="12" name="TextBox 11"/>
          <p:cNvSpPr txBox="1"/>
          <p:nvPr/>
        </p:nvSpPr>
        <p:spPr>
          <a:xfrm>
            <a:off x="76200" y="4166140"/>
            <a:ext cx="8991600" cy="1625060"/>
          </a:xfrm>
          <a:prstGeom prst="rect">
            <a:avLst/>
          </a:prstGeom>
          <a:noFill/>
        </p:spPr>
        <p:txBody>
          <a:bodyPr wrap="square" rtlCol="0">
            <a:spAutoFit/>
          </a:bodyPr>
          <a:lstStyle/>
          <a:p>
            <a:r>
              <a:rPr lang="en-US" sz="2400" b="1" i="1" dirty="0" smtClean="0">
                <a:solidFill>
                  <a:schemeClr val="tx2"/>
                </a:solidFill>
                <a:effectLst>
                  <a:outerShdw blurRad="38100" dist="38100" dir="2700000" algn="tl">
                    <a:srgbClr val="000000">
                      <a:alpha val="43137"/>
                    </a:srgbClr>
                  </a:outerShdw>
                </a:effectLst>
                <a:latin typeface="Times New Roman" pitchFamily="18" charset="0"/>
                <a:ea typeface="ＭＳ Ｐゴシック" pitchFamily="34" charset="-128"/>
                <a:cs typeface="Times New Roman" pitchFamily="18" charset="0"/>
              </a:rPr>
              <a:t>	     Significance</a:t>
            </a:r>
          </a:p>
          <a:p>
            <a:pPr marL="231775" indent="-231775">
              <a:spcBef>
                <a:spcPct val="20000"/>
              </a:spcBef>
              <a:buFont typeface="Arial" pitchFamily="34" charset="0"/>
              <a:buChar char="•"/>
            </a:pPr>
            <a:r>
              <a:rPr lang="en-US" b="1" i="1" dirty="0" smtClean="0">
                <a:solidFill>
                  <a:srgbClr val="000000"/>
                </a:solidFill>
                <a:latin typeface="Times New Roman" pitchFamily="18" charset="0"/>
                <a:cs typeface="Times New Roman" pitchFamily="18" charset="0"/>
              </a:rPr>
              <a:t>New insights from three manuscripts demonstrate how metal-reducing bacteria transport electrons from the oxidation of electron donors in the cell interior to the cell exterior to reduce iron oxide minerals and/or contaminants such as uranium. The results inform efforts to simulate, predict and/or control the activity of bacteria in the environment.</a:t>
            </a:r>
          </a:p>
        </p:txBody>
      </p:sp>
      <p:pic>
        <p:nvPicPr>
          <p:cNvPr id="4099" name="Picture 3" descr="Bacteria-622x505">
            <a:hlinkClick r:id="rId3"/>
          </p:cNvPr>
          <p:cNvPicPr>
            <a:picLocks noChangeAspect="1" noChangeArrowheads="1"/>
          </p:cNvPicPr>
          <p:nvPr/>
        </p:nvPicPr>
        <p:blipFill>
          <a:blip r:embed="rId4" cstate="print"/>
          <a:srcRect/>
          <a:stretch>
            <a:fillRect/>
          </a:stretch>
        </p:blipFill>
        <p:spPr bwMode="auto">
          <a:xfrm>
            <a:off x="4800600" y="880110"/>
            <a:ext cx="4265676" cy="3463290"/>
          </a:xfrm>
          <a:prstGeom prst="rect">
            <a:avLst/>
          </a:prstGeom>
          <a:noFill/>
          <a:ln w="19050">
            <a:solidFill>
              <a:schemeClr val="tx1"/>
            </a:solidFill>
          </a:ln>
        </p:spPr>
      </p:pic>
      <p:sp>
        <p:nvSpPr>
          <p:cNvPr id="18" name="TextBox 17"/>
          <p:cNvSpPr txBox="1"/>
          <p:nvPr/>
        </p:nvSpPr>
        <p:spPr>
          <a:xfrm>
            <a:off x="4191000" y="4355068"/>
            <a:ext cx="4951164" cy="276999"/>
          </a:xfrm>
          <a:prstGeom prst="rect">
            <a:avLst/>
          </a:prstGeom>
          <a:noFill/>
        </p:spPr>
        <p:txBody>
          <a:bodyPr wrap="none" rtlCol="0">
            <a:spAutoFit/>
          </a:bodyPr>
          <a:lstStyle/>
          <a:p>
            <a:r>
              <a:rPr lang="en-US" sz="1200" dirty="0" err="1" smtClean="0"/>
              <a:t>Pili</a:t>
            </a:r>
            <a:r>
              <a:rPr lang="en-US" sz="1200" dirty="0" smtClean="0"/>
              <a:t> with reduced uranium and </a:t>
            </a:r>
            <a:r>
              <a:rPr lang="en-US" sz="1200" i="1" dirty="0" smtClean="0"/>
              <a:t>G. </a:t>
            </a:r>
            <a:r>
              <a:rPr lang="en-US" sz="1200" i="1" dirty="0" err="1" smtClean="0"/>
              <a:t>sulfurreducens</a:t>
            </a:r>
            <a:r>
              <a:rPr lang="en-US" sz="1200" i="1" dirty="0" smtClean="0"/>
              <a:t>. </a:t>
            </a:r>
            <a:r>
              <a:rPr lang="en-US" sz="1200" i="1" dirty="0" err="1" smtClean="0"/>
              <a:t>Cologgi</a:t>
            </a:r>
            <a:r>
              <a:rPr lang="en-US" sz="1200" i="1" dirty="0" smtClean="0"/>
              <a:t>  and Reguera (MSU)</a:t>
            </a:r>
            <a:endParaRPr lang="en-US" sz="1200"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rmAutofit fontScale="90000"/>
          </a:bodyPr>
          <a:lstStyle/>
          <a:p>
            <a:r>
              <a:rPr lang="en-US" sz="36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HPC Modeling of Coupled Biogeochemical Processes in Subsurface Systems </a:t>
            </a:r>
            <a:br>
              <a:rPr lang="en-US" sz="36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br>
            <a:r>
              <a:rPr lang="en-US" sz="2700"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Models enable robust testing of understanding across scales  </a:t>
            </a:r>
            <a:r>
              <a:rPr lang="en-US"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
            </a:r>
            <a:br>
              <a:rPr lang="en-US" b="1" i="1" dirty="0" smtClean="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br>
            <a:endParaRPr lang="en-US" dirty="0"/>
          </a:p>
        </p:txBody>
      </p:sp>
      <p:pic>
        <p:nvPicPr>
          <p:cNvPr id="2050" name="Picture 2" descr="http://subsurface.pnl.gov/images/pnl0012.jpg"/>
          <p:cNvPicPr>
            <a:picLocks noGrp="1" noChangeAspect="1" noChangeArrowheads="1"/>
          </p:cNvPicPr>
          <p:nvPr>
            <p:ph type="tbl" idx="1"/>
          </p:nvPr>
        </p:nvPicPr>
        <p:blipFill>
          <a:blip r:embed="rId3" cstate="print"/>
          <a:srcRect/>
          <a:stretch>
            <a:fillRect/>
          </a:stretch>
        </p:blipFill>
        <p:spPr bwMode="auto">
          <a:xfrm>
            <a:off x="1600200" y="1295400"/>
            <a:ext cx="2895600" cy="2106025"/>
          </a:xfrm>
          <a:prstGeom prst="rect">
            <a:avLst/>
          </a:prstGeom>
          <a:noFill/>
        </p:spPr>
      </p:pic>
      <p:pic>
        <p:nvPicPr>
          <p:cNvPr id="5" name="Picture 5"/>
          <p:cNvPicPr>
            <a:picLocks noChangeAspect="1"/>
          </p:cNvPicPr>
          <p:nvPr/>
        </p:nvPicPr>
        <p:blipFill>
          <a:blip r:embed="rId4" cstate="print"/>
          <a:srcRect/>
          <a:stretch>
            <a:fillRect/>
          </a:stretch>
        </p:blipFill>
        <p:spPr bwMode="auto">
          <a:xfrm>
            <a:off x="5486400" y="1295400"/>
            <a:ext cx="3239299" cy="350520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52401" y="3810000"/>
            <a:ext cx="5257800" cy="1219200"/>
          </a:xfrm>
          <a:prstGeom prst="rect">
            <a:avLst/>
          </a:prstGeom>
          <a:noFill/>
          <a:ln w="9525">
            <a:noFill/>
            <a:miter lim="800000"/>
            <a:headEnd/>
            <a:tailEnd/>
          </a:ln>
        </p:spPr>
      </p:pic>
      <p:sp>
        <p:nvSpPr>
          <p:cNvPr id="7" name="TextBox 6"/>
          <p:cNvSpPr txBox="1"/>
          <p:nvPr/>
        </p:nvSpPr>
        <p:spPr>
          <a:xfrm>
            <a:off x="609600" y="5440740"/>
            <a:ext cx="8140947" cy="1569660"/>
          </a:xfrm>
          <a:prstGeom prst="rect">
            <a:avLst/>
          </a:prstGeom>
          <a:noFill/>
        </p:spPr>
        <p:txBody>
          <a:bodyPr wrap="none" rtlCol="0">
            <a:spAutoFit/>
          </a:bodyPr>
          <a:lstStyle/>
          <a:p>
            <a:r>
              <a:rPr lang="en-US" sz="1200" b="1" dirty="0" err="1" smtClean="0"/>
              <a:t>SciDAC</a:t>
            </a:r>
            <a:r>
              <a:rPr lang="en-US" sz="1200" b="1" dirty="0" smtClean="0"/>
              <a:t> Project Title:</a:t>
            </a:r>
            <a:r>
              <a:rPr lang="en-US" sz="1200" dirty="0" smtClean="0"/>
              <a:t> Hybrid Numerical Methods for </a:t>
            </a:r>
            <a:r>
              <a:rPr lang="en-US" sz="1200" dirty="0" err="1" smtClean="0"/>
              <a:t>Multiscale</a:t>
            </a:r>
            <a:r>
              <a:rPr lang="en-US" sz="1200" dirty="0" smtClean="0"/>
              <a:t> Simulations of Subsurface Biogeochemical Processes</a:t>
            </a:r>
          </a:p>
          <a:p>
            <a:r>
              <a:rPr lang="en-US" sz="1200" dirty="0" smtClean="0"/>
              <a:t>PI: Timothy D. Scheibe (Pacific Northwest National Laboratory); Five Year Project: 2006 to 2011 (20 publications)</a:t>
            </a:r>
          </a:p>
          <a:p>
            <a:endParaRPr lang="en-US" sz="1200" dirty="0" smtClean="0"/>
          </a:p>
          <a:p>
            <a:r>
              <a:rPr lang="en-US" sz="1200" b="1" dirty="0" err="1" smtClean="0"/>
              <a:t>SciDAC</a:t>
            </a:r>
            <a:r>
              <a:rPr lang="en-US" sz="1200" b="1" dirty="0" smtClean="0"/>
              <a:t> Project Title:</a:t>
            </a:r>
            <a:r>
              <a:rPr lang="en-US" sz="1200" dirty="0" smtClean="0"/>
              <a:t> Modeling </a:t>
            </a:r>
            <a:r>
              <a:rPr lang="en-US" sz="1200" dirty="0" err="1" smtClean="0"/>
              <a:t>Multiscale</a:t>
            </a:r>
            <a:r>
              <a:rPr lang="en-US" sz="1200" dirty="0" smtClean="0"/>
              <a:t>-Multiphase-</a:t>
            </a:r>
            <a:r>
              <a:rPr lang="en-US" sz="1200" dirty="0" err="1" smtClean="0"/>
              <a:t>Multicomponent</a:t>
            </a:r>
            <a:r>
              <a:rPr lang="en-US" sz="1200" dirty="0" smtClean="0"/>
              <a:t> Subsurface Reactive Flows using Advanced Computing </a:t>
            </a:r>
          </a:p>
          <a:p>
            <a:r>
              <a:rPr lang="en-US" sz="1200" dirty="0" smtClean="0"/>
              <a:t>PI: Peter C. Lichtner (Los Alamos National Laboratory); Five Year Project: 2006 to 2011 (13 publications)</a:t>
            </a:r>
          </a:p>
          <a:p>
            <a:endParaRPr lang="en-US" sz="1200" dirty="0" smtClean="0"/>
          </a:p>
          <a:p>
            <a:r>
              <a:rPr lang="en-US" sz="1200" b="1" dirty="0" smtClean="0"/>
              <a:t>The Subsurface Biogeochemical Research Program plans to release a </a:t>
            </a:r>
            <a:r>
              <a:rPr lang="en-US" sz="1200" b="1" dirty="0" err="1" smtClean="0"/>
              <a:t>SciDAC</a:t>
            </a:r>
            <a:r>
              <a:rPr lang="en-US" sz="1200" b="1" dirty="0" smtClean="0"/>
              <a:t> solicitation this year for 2012 funding.</a:t>
            </a:r>
          </a:p>
          <a:p>
            <a:endParaRPr lang="en-US" sz="1200" dirty="0"/>
          </a:p>
        </p:txBody>
      </p:sp>
      <p:sp>
        <p:nvSpPr>
          <p:cNvPr id="8" name="TextBox 7"/>
          <p:cNvSpPr txBox="1"/>
          <p:nvPr/>
        </p:nvSpPr>
        <p:spPr>
          <a:xfrm>
            <a:off x="5562600" y="4876800"/>
            <a:ext cx="3315331" cy="600164"/>
          </a:xfrm>
          <a:prstGeom prst="rect">
            <a:avLst/>
          </a:prstGeom>
          <a:noFill/>
        </p:spPr>
        <p:txBody>
          <a:bodyPr wrap="none" rtlCol="0">
            <a:spAutoFit/>
          </a:bodyPr>
          <a:lstStyle/>
          <a:p>
            <a:r>
              <a:rPr lang="en-US" sz="1100" dirty="0" smtClean="0"/>
              <a:t>PFLOTRAN modeling of the Hanford 300 Area</a:t>
            </a:r>
          </a:p>
          <a:p>
            <a:r>
              <a:rPr lang="en-US" sz="1100" dirty="0" smtClean="0"/>
              <a:t>- 100 year simulations of </a:t>
            </a:r>
            <a:r>
              <a:rPr lang="en-US" sz="1100" dirty="0" err="1" smtClean="0"/>
              <a:t>uramium</a:t>
            </a:r>
            <a:r>
              <a:rPr lang="en-US" sz="1100" dirty="0" smtClean="0"/>
              <a:t> reactive transport.</a:t>
            </a:r>
          </a:p>
          <a:p>
            <a:r>
              <a:rPr lang="en-US" sz="1100" i="1" dirty="0" smtClean="0"/>
              <a:t>Lichtner et al</a:t>
            </a:r>
            <a:r>
              <a:rPr lang="en-US" sz="1100" dirty="0" smtClean="0"/>
              <a:t>.</a:t>
            </a:r>
            <a:endParaRPr lang="en-US" sz="1100" dirty="0"/>
          </a:p>
        </p:txBody>
      </p:sp>
      <p:sp>
        <p:nvSpPr>
          <p:cNvPr id="9" name="TextBox 8"/>
          <p:cNvSpPr txBox="1"/>
          <p:nvPr/>
        </p:nvSpPr>
        <p:spPr>
          <a:xfrm>
            <a:off x="228600" y="4953000"/>
            <a:ext cx="5334000" cy="430887"/>
          </a:xfrm>
          <a:prstGeom prst="rect">
            <a:avLst/>
          </a:prstGeom>
          <a:noFill/>
        </p:spPr>
        <p:txBody>
          <a:bodyPr wrap="square" rtlCol="0">
            <a:spAutoFit/>
          </a:bodyPr>
          <a:lstStyle/>
          <a:p>
            <a:r>
              <a:rPr lang="en-US" sz="1100" dirty="0" smtClean="0"/>
              <a:t>Incorporating microbial metabolic models into reactive transport codes</a:t>
            </a:r>
          </a:p>
          <a:p>
            <a:r>
              <a:rPr lang="en-US" sz="1100" dirty="0" smtClean="0"/>
              <a:t> </a:t>
            </a:r>
            <a:r>
              <a:rPr lang="en-US" sz="1100" i="1" dirty="0" smtClean="0"/>
              <a:t>Scheibe et al</a:t>
            </a:r>
            <a:endParaRPr lang="en-US" sz="1100" dirty="0"/>
          </a:p>
        </p:txBody>
      </p:sp>
      <p:sp>
        <p:nvSpPr>
          <p:cNvPr id="10" name="TextBox 9"/>
          <p:cNvSpPr txBox="1"/>
          <p:nvPr/>
        </p:nvSpPr>
        <p:spPr>
          <a:xfrm>
            <a:off x="0" y="3429000"/>
            <a:ext cx="5334000" cy="430887"/>
          </a:xfrm>
          <a:prstGeom prst="rect">
            <a:avLst/>
          </a:prstGeom>
          <a:noFill/>
        </p:spPr>
        <p:txBody>
          <a:bodyPr wrap="square" rtlCol="0">
            <a:spAutoFit/>
          </a:bodyPr>
          <a:lstStyle/>
          <a:p>
            <a:r>
              <a:rPr lang="en-US" sz="1100" dirty="0" smtClean="0"/>
              <a:t>Pore-scale fluid flow computed using the parallel Smoothed Particle Hydrodynamics code </a:t>
            </a:r>
            <a:r>
              <a:rPr lang="en-US" sz="1100" i="1" dirty="0" smtClean="0"/>
              <a:t>Scheibe et al</a:t>
            </a:r>
            <a:endParaRPr lang="en-US" sz="11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304800" y="2514600"/>
            <a:ext cx="8153400" cy="762000"/>
          </a:xfrm>
          <a:prstGeom prst="rect">
            <a:avLst/>
          </a:prstGeom>
          <a:noFill/>
          <a:ln w="9525">
            <a:noFill/>
            <a:miter lim="800000"/>
            <a:headEnd/>
            <a:tailEnd/>
          </a:ln>
          <a:effectLst/>
        </p:spPr>
        <p:txBody>
          <a:bodyPr/>
          <a:lstStyle/>
          <a:p>
            <a:pPr marL="231775" indent="-231775">
              <a:spcBef>
                <a:spcPct val="20000"/>
              </a:spcBef>
            </a:pPr>
            <a:r>
              <a:rPr lang="en-US" sz="2000" b="1" dirty="0" smtClean="0">
                <a:latin typeface="Times New Roman" pitchFamily="18" charset="0"/>
                <a:cs typeface="Times New Roman" pitchFamily="18" charset="0"/>
              </a:rPr>
              <a:t>Triennial Science and Operations Review of EMSL</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October 17-19, 2011, on-site.</a:t>
            </a:r>
            <a:endParaRPr lang="en-US" sz="1600" b="1" dirty="0"/>
          </a:p>
        </p:txBody>
      </p:sp>
      <p:sp>
        <p:nvSpPr>
          <p:cNvPr id="12294" name="Rectangle 6"/>
          <p:cNvSpPr>
            <a:spLocks noChangeArrowheads="1"/>
          </p:cNvSpPr>
          <p:nvPr/>
        </p:nvSpPr>
        <p:spPr bwMode="auto">
          <a:xfrm>
            <a:off x="304800" y="990600"/>
            <a:ext cx="7010400" cy="1524000"/>
          </a:xfrm>
          <a:prstGeom prst="rect">
            <a:avLst/>
          </a:prstGeom>
          <a:noFill/>
          <a:ln w="9525">
            <a:noFill/>
            <a:miter lim="800000"/>
            <a:headEnd/>
            <a:tailEnd/>
          </a:ln>
          <a:effectLst/>
        </p:spPr>
        <p:txBody>
          <a:bodyPr/>
          <a:lstStyle/>
          <a:p>
            <a:pPr marL="231775" indent="-231775">
              <a:spcBef>
                <a:spcPct val="20000"/>
              </a:spcBef>
            </a:pPr>
            <a:r>
              <a:rPr lang="en-US" sz="2000" b="1" dirty="0" smtClean="0">
                <a:latin typeface="Times New Roman" pitchFamily="18" charset="0"/>
                <a:cs typeface="Times New Roman" pitchFamily="18" charset="0"/>
              </a:rPr>
              <a:t>2011 Meetings and Workshops</a:t>
            </a:r>
            <a:endParaRPr lang="en-US" sz="2000" b="1" dirty="0">
              <a:latin typeface="Times New Roman" pitchFamily="18" charset="0"/>
              <a:cs typeface="Times New Roman" pitchFamily="18" charset="0"/>
            </a:endParaRPr>
          </a:p>
          <a:p>
            <a:pPr marL="231775" indent="-231775">
              <a:buFontTx/>
              <a:buChar char="•"/>
            </a:pPr>
            <a:r>
              <a:rPr lang="en-US" dirty="0" smtClean="0">
                <a:solidFill>
                  <a:srgbClr val="000000"/>
                </a:solidFill>
                <a:latin typeface="Times New Roman" pitchFamily="18" charset="0"/>
                <a:ea typeface="ＭＳ Ｐゴシック" pitchFamily="34" charset="-128"/>
                <a:cs typeface="Times New Roman" pitchFamily="18" charset="0"/>
              </a:rPr>
              <a:t>Pore Scale Modeling Workshop (Aug 9-10, 2011) - Research needs for colloid and contaminant transport.</a:t>
            </a:r>
          </a:p>
          <a:p>
            <a:pPr marL="231775" indent="-231775">
              <a:buFontTx/>
              <a:buChar char="•"/>
            </a:pPr>
            <a:r>
              <a:rPr lang="en-US" dirty="0" smtClean="0">
                <a:solidFill>
                  <a:srgbClr val="000000"/>
                </a:solidFill>
                <a:latin typeface="Times New Roman" pitchFamily="18" charset="0"/>
                <a:ea typeface="ＭＳ Ｐゴシック" pitchFamily="34" charset="-128"/>
                <a:cs typeface="Times New Roman" pitchFamily="18" charset="0"/>
              </a:rPr>
              <a:t>User Meeting focused on Microscopy (Sept 13-14, 2011) – Parallel sessions, posters and tutorial.</a:t>
            </a:r>
            <a:endParaRPr lang="en-US" dirty="0">
              <a:latin typeface="Times New Roman" pitchFamily="18" charset="0"/>
              <a:cs typeface="Times New Roman" pitchFamily="18" charset="0"/>
            </a:endParaRPr>
          </a:p>
        </p:txBody>
      </p:sp>
      <p:sp>
        <p:nvSpPr>
          <p:cNvPr id="12301" name="Rectangle 13"/>
          <p:cNvSpPr>
            <a:spLocks noChangeArrowheads="1"/>
          </p:cNvSpPr>
          <p:nvPr/>
        </p:nvSpPr>
        <p:spPr bwMode="auto">
          <a:xfrm>
            <a:off x="0" y="228600"/>
            <a:ext cx="8839200" cy="584775"/>
          </a:xfrm>
          <a:prstGeom prst="rect">
            <a:avLst/>
          </a:prstGeom>
          <a:noFill/>
          <a:ln w="9525">
            <a:noFill/>
            <a:miter lim="800000"/>
            <a:headEnd/>
            <a:tailEnd/>
          </a:ln>
          <a:effectLst/>
        </p:spPr>
        <p:txBody>
          <a:bodyPr wrap="square">
            <a:spAutoFit/>
          </a:bodyPr>
          <a:lstStyle/>
          <a:p>
            <a:pPr algn="ctr"/>
            <a:r>
              <a:rPr lang="en-US" sz="3200" b="1" dirty="0" smtClean="0">
                <a:solidFill>
                  <a:srgbClr val="0000FF"/>
                </a:solidFill>
                <a:latin typeface="Times New Roman" pitchFamily="18" charset="0"/>
                <a:cs typeface="Times New Roman" pitchFamily="18" charset="0"/>
              </a:rPr>
              <a:t>Recent and Upcoming Activities at EMSL</a:t>
            </a:r>
            <a:r>
              <a:rPr lang="en-US" sz="2000" b="1" dirty="0" smtClean="0">
                <a:solidFill>
                  <a:srgbClr val="0000FF"/>
                </a:solidFill>
                <a:latin typeface="Times New Roman" pitchFamily="18" charset="0"/>
                <a:cs typeface="Times New Roman" pitchFamily="18" charset="0"/>
              </a:rPr>
              <a:t> </a:t>
            </a:r>
            <a:endParaRPr lang="en-US" sz="2000" b="1" dirty="0">
              <a:solidFill>
                <a:srgbClr val="0000FF"/>
              </a:solidFill>
              <a:latin typeface="Times New Roman" pitchFamily="18" charset="0"/>
              <a:cs typeface="Times New Roman" pitchFamily="18" charset="0"/>
            </a:endParaRPr>
          </a:p>
        </p:txBody>
      </p:sp>
      <p:sp>
        <p:nvSpPr>
          <p:cNvPr id="5" name="Rectangle 7"/>
          <p:cNvSpPr/>
          <p:nvPr/>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6" name="Rectangle 8"/>
          <p:cNvSpPr/>
          <p:nvPr/>
        </p:nvSpPr>
        <p:spPr bwMode="auto">
          <a:xfrm>
            <a:off x="0" y="6629400"/>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7" name="Rectangle 235"/>
          <p:cNvSpPr>
            <a:spLocks noChangeArrowheads="1"/>
          </p:cNvSpPr>
          <p:nvPr/>
        </p:nvSpPr>
        <p:spPr bwMode="auto">
          <a:xfrm>
            <a:off x="2422525" y="6634163"/>
            <a:ext cx="6564313" cy="223837"/>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latin typeface="Arial" charset="0"/>
                <a:ea typeface="Rod"/>
                <a:cs typeface="Rod"/>
              </a:rPr>
              <a:t>Department of Energy  •  Office of Science  •  Biological and Environmental Research</a:t>
            </a:r>
          </a:p>
        </p:txBody>
      </p:sp>
      <p:sp>
        <p:nvSpPr>
          <p:cNvPr id="8" name="Rectangle 235"/>
          <p:cNvSpPr>
            <a:spLocks noChangeArrowheads="1"/>
          </p:cNvSpPr>
          <p:nvPr/>
        </p:nvSpPr>
        <p:spPr bwMode="auto">
          <a:xfrm>
            <a:off x="-34925" y="6646863"/>
            <a:ext cx="1481138" cy="274637"/>
          </a:xfrm>
          <a:prstGeom prst="rect">
            <a:avLst/>
          </a:prstGeom>
          <a:noFill/>
          <a:ln w="9525" algn="ctr">
            <a:noFill/>
            <a:miter lim="800000"/>
            <a:headEnd/>
            <a:tailEnd/>
          </a:ln>
          <a:effectLst/>
        </p:spPr>
        <p:txBody>
          <a:bodyPr/>
          <a:lstStyle/>
          <a:p>
            <a:pPr marL="171450" indent="-171450" eaLnBrk="0" hangingPunct="0">
              <a:lnSpc>
                <a:spcPct val="90000"/>
              </a:lnSpc>
              <a:defRPr/>
            </a:pPr>
            <a:r>
              <a:rPr lang="en-US" sz="1200" b="1" dirty="0" smtClean="0">
                <a:solidFill>
                  <a:schemeClr val="bg1"/>
                </a:solidFill>
                <a:latin typeface="Arial" charset="0"/>
                <a:ea typeface="Rod"/>
                <a:cs typeface="Rod"/>
              </a:rPr>
              <a:t>CESD Update</a:t>
            </a:r>
            <a:endParaRPr lang="en-US" sz="1200" b="1" dirty="0">
              <a:solidFill>
                <a:schemeClr val="bg1"/>
              </a:solidFill>
              <a:latin typeface="Arial" charset="0"/>
              <a:ea typeface="Rod"/>
              <a:cs typeface="Rod"/>
            </a:endParaRPr>
          </a:p>
        </p:txBody>
      </p:sp>
      <p:sp>
        <p:nvSpPr>
          <p:cNvPr id="12" name="TextBox 11"/>
          <p:cNvSpPr txBox="1"/>
          <p:nvPr/>
        </p:nvSpPr>
        <p:spPr>
          <a:xfrm>
            <a:off x="304800" y="4038600"/>
            <a:ext cx="7162800" cy="2536079"/>
          </a:xfrm>
          <a:prstGeom prst="rect">
            <a:avLst/>
          </a:prstGeom>
          <a:noFill/>
        </p:spPr>
        <p:txBody>
          <a:bodyPr wrap="square" rtlCol="0">
            <a:spAutoFit/>
          </a:bodyPr>
          <a:lstStyle/>
          <a:p>
            <a:r>
              <a:rPr lang="en-US" sz="2000" b="1" dirty="0" smtClean="0">
                <a:latin typeface="Times New Roman" pitchFamily="18" charset="0"/>
                <a:ea typeface="ＭＳ Ｐゴシック" pitchFamily="34" charset="-128"/>
                <a:cs typeface="Times New Roman" pitchFamily="18" charset="0"/>
              </a:rPr>
              <a:t>High Resolution and Mass Accuracy Capability (HRMAC) Development Project</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Development of a transformational mass spectrometry capability with unparalleled resolution and mass accuracy (110mm bore superconducting magnet and unique mass spectrometry system)</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For </a:t>
            </a:r>
            <a:r>
              <a:rPr lang="en-US" dirty="0" err="1" smtClean="0">
                <a:solidFill>
                  <a:srgbClr val="000000"/>
                </a:solidFill>
                <a:latin typeface="Times New Roman" pitchFamily="18" charset="0"/>
                <a:cs typeface="Times New Roman" pitchFamily="18" charset="0"/>
              </a:rPr>
              <a:t>biofuels</a:t>
            </a:r>
            <a:r>
              <a:rPr lang="en-US" dirty="0" smtClean="0">
                <a:solidFill>
                  <a:srgbClr val="000000"/>
                </a:solidFill>
                <a:latin typeface="Times New Roman" pitchFamily="18" charset="0"/>
                <a:cs typeface="Times New Roman" pitchFamily="18" charset="0"/>
              </a:rPr>
              <a:t> and </a:t>
            </a:r>
            <a:r>
              <a:rPr lang="en-US" dirty="0" err="1" smtClean="0">
                <a:solidFill>
                  <a:srgbClr val="000000"/>
                </a:solidFill>
                <a:latin typeface="Times New Roman" pitchFamily="18" charset="0"/>
                <a:cs typeface="Times New Roman" pitchFamily="18" charset="0"/>
              </a:rPr>
              <a:t>bioproducts</a:t>
            </a:r>
            <a:r>
              <a:rPr lang="en-US" dirty="0" smtClean="0">
                <a:solidFill>
                  <a:srgbClr val="000000"/>
                </a:solidFill>
                <a:latin typeface="Times New Roman" pitchFamily="18" charset="0"/>
                <a:cs typeface="Times New Roman" pitchFamily="18" charset="0"/>
              </a:rPr>
              <a:t> characterization, aerosol particle characterization, proteomics, and microbial community analyses.</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$17.5M Total Project Cost - Available 2015.</a:t>
            </a:r>
            <a:endParaRPr lang="en-US" b="1" dirty="0" smtClean="0">
              <a:solidFill>
                <a:srgbClr val="000000"/>
              </a:solidFill>
              <a:latin typeface="Times New Roman" pitchFamily="18" charset="0"/>
              <a:cs typeface="Times New Roman" pitchFamily="18" charset="0"/>
            </a:endParaRPr>
          </a:p>
        </p:txBody>
      </p:sp>
      <p:grpSp>
        <p:nvGrpSpPr>
          <p:cNvPr id="2" name="Group 12"/>
          <p:cNvGrpSpPr/>
          <p:nvPr/>
        </p:nvGrpSpPr>
        <p:grpSpPr>
          <a:xfrm>
            <a:off x="4953000" y="2362200"/>
            <a:ext cx="3276600" cy="2743199"/>
            <a:chOff x="4635702" y="4094312"/>
            <a:chExt cx="6991576" cy="4035071"/>
          </a:xfrm>
        </p:grpSpPr>
        <p:sp>
          <p:nvSpPr>
            <p:cNvPr id="14" name="Title 1"/>
            <p:cNvSpPr>
              <a:spLocks/>
            </p:cNvSpPr>
            <p:nvPr/>
          </p:nvSpPr>
          <p:spPr bwMode="auto">
            <a:xfrm>
              <a:off x="4635702" y="4094312"/>
              <a:ext cx="2122085" cy="207530"/>
            </a:xfrm>
            <a:prstGeom prst="rect">
              <a:avLst/>
            </a:prstGeom>
            <a:noFill/>
            <a:ln w="9525">
              <a:noFill/>
              <a:miter lim="800000"/>
              <a:headEnd/>
              <a:tailEnd/>
            </a:ln>
          </p:spPr>
          <p:txBody>
            <a:bodyPr lIns="0" tIns="0" rIns="0" bIns="0"/>
            <a:lstStyle/>
            <a:p>
              <a:pPr eaLnBrk="0" hangingPunct="0">
                <a:lnSpc>
                  <a:spcPct val="85000"/>
                </a:lnSpc>
              </a:pPr>
              <a:endParaRPr lang="en-US" sz="2800" b="1" dirty="0"/>
            </a:p>
          </p:txBody>
        </p:sp>
        <p:pic>
          <p:nvPicPr>
            <p:cNvPr id="15" name="Picture 10"/>
            <p:cNvPicPr>
              <a:picLocks noChangeAspect="1"/>
            </p:cNvPicPr>
            <p:nvPr/>
          </p:nvPicPr>
          <p:blipFill>
            <a:blip r:embed="rId3" cstate="print"/>
            <a:srcRect/>
            <a:stretch>
              <a:fillRect/>
            </a:stretch>
          </p:blipFill>
          <p:spPr bwMode="auto">
            <a:xfrm>
              <a:off x="10304629" y="7182884"/>
              <a:ext cx="1322649" cy="946499"/>
            </a:xfrm>
            <a:prstGeom prst="rect">
              <a:avLst/>
            </a:prstGeom>
            <a:noFill/>
            <a:ln w="9525">
              <a:noFill/>
              <a:miter lim="800000"/>
              <a:headEnd/>
              <a:tailEnd/>
            </a:ln>
          </p:spPr>
        </p:pic>
      </p:grpSp>
      <p:sp>
        <p:nvSpPr>
          <p:cNvPr id="16" name="Freeform 13"/>
          <p:cNvSpPr>
            <a:spLocks/>
          </p:cNvSpPr>
          <p:nvPr/>
        </p:nvSpPr>
        <p:spPr bwMode="auto">
          <a:xfrm>
            <a:off x="7543800" y="5181600"/>
            <a:ext cx="1295400" cy="1066800"/>
          </a:xfrm>
          <a:custGeom>
            <a:avLst/>
            <a:gdLst>
              <a:gd name="T0" fmla="*/ 2147483647 w 704"/>
              <a:gd name="T1" fmla="*/ 2147483647 h 326"/>
              <a:gd name="T2" fmla="*/ 2147483647 w 704"/>
              <a:gd name="T3" fmla="*/ 2147483647 h 326"/>
              <a:gd name="T4" fmla="*/ 2147483647 w 704"/>
              <a:gd name="T5" fmla="*/ 2147483647 h 326"/>
              <a:gd name="T6" fmla="*/ 2147483647 w 704"/>
              <a:gd name="T7" fmla="*/ 2147483647 h 326"/>
              <a:gd name="T8" fmla="*/ 2147483647 w 704"/>
              <a:gd name="T9" fmla="*/ 2147483647 h 326"/>
              <a:gd name="T10" fmla="*/ 2147483647 w 704"/>
              <a:gd name="T11" fmla="*/ 2147483647 h 326"/>
              <a:gd name="T12" fmla="*/ 2147483647 w 704"/>
              <a:gd name="T13" fmla="*/ 2147483647 h 326"/>
              <a:gd name="T14" fmla="*/ 2147483647 w 704"/>
              <a:gd name="T15" fmla="*/ 2147483647 h 326"/>
              <a:gd name="T16" fmla="*/ 2147483647 w 704"/>
              <a:gd name="T17" fmla="*/ 2147483647 h 326"/>
              <a:gd name="T18" fmla="*/ 2147483647 w 704"/>
              <a:gd name="T19" fmla="*/ 2147483647 h 326"/>
              <a:gd name="T20" fmla="*/ 2147483647 w 704"/>
              <a:gd name="T21" fmla="*/ 2147483647 h 326"/>
              <a:gd name="T22" fmla="*/ 2147483647 w 704"/>
              <a:gd name="T23" fmla="*/ 2147483647 h 326"/>
              <a:gd name="T24" fmla="*/ 2147483647 w 704"/>
              <a:gd name="T25" fmla="*/ 2147483647 h 326"/>
              <a:gd name="T26" fmla="*/ 2147483647 w 704"/>
              <a:gd name="T27" fmla="*/ 2147483647 h 326"/>
              <a:gd name="T28" fmla="*/ 2147483647 w 704"/>
              <a:gd name="T29" fmla="*/ 2147483647 h 326"/>
              <a:gd name="T30" fmla="*/ 2147483647 w 704"/>
              <a:gd name="T31" fmla="*/ 2147483647 h 326"/>
              <a:gd name="T32" fmla="*/ 2147483647 w 704"/>
              <a:gd name="T33" fmla="*/ 2147483647 h 326"/>
              <a:gd name="T34" fmla="*/ 2147483647 w 704"/>
              <a:gd name="T35" fmla="*/ 2147483647 h 326"/>
              <a:gd name="T36" fmla="*/ 2147483647 w 704"/>
              <a:gd name="T37" fmla="*/ 2147483647 h 326"/>
              <a:gd name="T38" fmla="*/ 2147483647 w 704"/>
              <a:gd name="T39" fmla="*/ 2147483647 h 326"/>
              <a:gd name="T40" fmla="*/ 2147483647 w 704"/>
              <a:gd name="T41" fmla="*/ 2147483647 h 326"/>
              <a:gd name="T42" fmla="*/ 2147483647 w 704"/>
              <a:gd name="T43" fmla="*/ 2147483647 h 326"/>
              <a:gd name="T44" fmla="*/ 2147483647 w 704"/>
              <a:gd name="T45" fmla="*/ 2147483647 h 326"/>
              <a:gd name="T46" fmla="*/ 2147483647 w 704"/>
              <a:gd name="T47" fmla="*/ 2147483647 h 326"/>
              <a:gd name="T48" fmla="*/ 2147483647 w 704"/>
              <a:gd name="T49" fmla="*/ 2147483647 h 326"/>
              <a:gd name="T50" fmla="*/ 2147483647 w 704"/>
              <a:gd name="T51" fmla="*/ 2147483647 h 326"/>
              <a:gd name="T52" fmla="*/ 2147483647 w 704"/>
              <a:gd name="T53" fmla="*/ 2147483647 h 326"/>
              <a:gd name="T54" fmla="*/ 2147483647 w 704"/>
              <a:gd name="T55" fmla="*/ 2147483647 h 326"/>
              <a:gd name="T56" fmla="*/ 2147483647 w 704"/>
              <a:gd name="T57" fmla="*/ 2147483647 h 326"/>
              <a:gd name="T58" fmla="*/ 2147483647 w 704"/>
              <a:gd name="T59" fmla="*/ 2147483647 h 326"/>
              <a:gd name="T60" fmla="*/ 2147483647 w 704"/>
              <a:gd name="T61" fmla="*/ 2147483647 h 326"/>
              <a:gd name="T62" fmla="*/ 2147483647 w 704"/>
              <a:gd name="T63" fmla="*/ 2147483647 h 326"/>
              <a:gd name="T64" fmla="*/ 2147483647 w 704"/>
              <a:gd name="T65" fmla="*/ 2147483647 h 326"/>
              <a:gd name="T66" fmla="*/ 2147483647 w 704"/>
              <a:gd name="T67" fmla="*/ 2147483647 h 326"/>
              <a:gd name="T68" fmla="*/ 2147483647 w 704"/>
              <a:gd name="T69" fmla="*/ 2147483647 h 326"/>
              <a:gd name="T70" fmla="*/ 2147483647 w 704"/>
              <a:gd name="T71" fmla="*/ 2147483647 h 326"/>
              <a:gd name="T72" fmla="*/ 2147483647 w 704"/>
              <a:gd name="T73" fmla="*/ 2147483647 h 326"/>
              <a:gd name="T74" fmla="*/ 2147483647 w 704"/>
              <a:gd name="T75" fmla="*/ 2147483647 h 326"/>
              <a:gd name="T76" fmla="*/ 2147483647 w 704"/>
              <a:gd name="T77" fmla="*/ 2147483647 h 326"/>
              <a:gd name="T78" fmla="*/ 2147483647 w 704"/>
              <a:gd name="T79" fmla="*/ 2147483647 h 326"/>
              <a:gd name="T80" fmla="*/ 2147483647 w 704"/>
              <a:gd name="T81" fmla="*/ 2147483647 h 326"/>
              <a:gd name="T82" fmla="*/ 2147483647 w 704"/>
              <a:gd name="T83" fmla="*/ 2147483647 h 326"/>
              <a:gd name="T84" fmla="*/ 2147483647 w 704"/>
              <a:gd name="T85" fmla="*/ 2147483647 h 326"/>
              <a:gd name="T86" fmla="*/ 2147483647 w 704"/>
              <a:gd name="T87" fmla="*/ 2147483647 h 326"/>
              <a:gd name="T88" fmla="*/ 2147483647 w 704"/>
              <a:gd name="T89" fmla="*/ 2147483647 h 326"/>
              <a:gd name="T90" fmla="*/ 2147483647 w 704"/>
              <a:gd name="T91" fmla="*/ 2147483647 h 326"/>
              <a:gd name="T92" fmla="*/ 2147483647 w 704"/>
              <a:gd name="T93" fmla="*/ 2147483647 h 326"/>
              <a:gd name="T94" fmla="*/ 2147483647 w 704"/>
              <a:gd name="T95" fmla="*/ 2147483647 h 326"/>
              <a:gd name="T96" fmla="*/ 2147483647 w 704"/>
              <a:gd name="T97" fmla="*/ 2147483647 h 326"/>
              <a:gd name="T98" fmla="*/ 2147483647 w 704"/>
              <a:gd name="T99" fmla="*/ 2147483647 h 326"/>
              <a:gd name="T100" fmla="*/ 2147483647 w 704"/>
              <a:gd name="T101" fmla="*/ 2147483647 h 326"/>
              <a:gd name="T102" fmla="*/ 2147483647 w 704"/>
              <a:gd name="T103" fmla="*/ 2147483647 h 326"/>
              <a:gd name="T104" fmla="*/ 2147483647 w 704"/>
              <a:gd name="T105" fmla="*/ 2147483647 h 326"/>
              <a:gd name="T106" fmla="*/ 2147483647 w 704"/>
              <a:gd name="T107" fmla="*/ 2147483647 h 326"/>
              <a:gd name="T108" fmla="*/ 2147483647 w 704"/>
              <a:gd name="T109" fmla="*/ 2147483647 h 326"/>
              <a:gd name="T110" fmla="*/ 2147483647 w 704"/>
              <a:gd name="T111" fmla="*/ 2147483647 h 326"/>
              <a:gd name="T112" fmla="*/ 2147483647 w 704"/>
              <a:gd name="T113" fmla="*/ 2147483647 h 326"/>
              <a:gd name="T114" fmla="*/ 2147483647 w 704"/>
              <a:gd name="T115" fmla="*/ 2147483647 h 326"/>
              <a:gd name="T116" fmla="*/ 2147483647 w 704"/>
              <a:gd name="T117" fmla="*/ 2147483647 h 3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04"/>
              <a:gd name="T178" fmla="*/ 0 h 326"/>
              <a:gd name="T179" fmla="*/ 704 w 704"/>
              <a:gd name="T180" fmla="*/ 326 h 3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04" h="326">
                <a:moveTo>
                  <a:pt x="0" y="323"/>
                </a:moveTo>
                <a:lnTo>
                  <a:pt x="2" y="324"/>
                </a:lnTo>
                <a:lnTo>
                  <a:pt x="5" y="324"/>
                </a:lnTo>
                <a:lnTo>
                  <a:pt x="7" y="324"/>
                </a:lnTo>
                <a:lnTo>
                  <a:pt x="10" y="324"/>
                </a:lnTo>
                <a:lnTo>
                  <a:pt x="12" y="323"/>
                </a:lnTo>
                <a:lnTo>
                  <a:pt x="14" y="323"/>
                </a:lnTo>
                <a:lnTo>
                  <a:pt x="17" y="323"/>
                </a:lnTo>
                <a:lnTo>
                  <a:pt x="19" y="322"/>
                </a:lnTo>
                <a:lnTo>
                  <a:pt x="21" y="321"/>
                </a:lnTo>
                <a:lnTo>
                  <a:pt x="24" y="321"/>
                </a:lnTo>
                <a:lnTo>
                  <a:pt x="26" y="321"/>
                </a:lnTo>
                <a:lnTo>
                  <a:pt x="28" y="322"/>
                </a:lnTo>
                <a:lnTo>
                  <a:pt x="31" y="322"/>
                </a:lnTo>
                <a:lnTo>
                  <a:pt x="33" y="323"/>
                </a:lnTo>
                <a:lnTo>
                  <a:pt x="35" y="324"/>
                </a:lnTo>
                <a:lnTo>
                  <a:pt x="38" y="324"/>
                </a:lnTo>
                <a:lnTo>
                  <a:pt x="40" y="324"/>
                </a:lnTo>
                <a:lnTo>
                  <a:pt x="43" y="322"/>
                </a:lnTo>
                <a:lnTo>
                  <a:pt x="45" y="321"/>
                </a:lnTo>
                <a:lnTo>
                  <a:pt x="47" y="320"/>
                </a:lnTo>
                <a:lnTo>
                  <a:pt x="50" y="319"/>
                </a:lnTo>
                <a:lnTo>
                  <a:pt x="52" y="319"/>
                </a:lnTo>
                <a:lnTo>
                  <a:pt x="54" y="320"/>
                </a:lnTo>
                <a:lnTo>
                  <a:pt x="57" y="320"/>
                </a:lnTo>
                <a:lnTo>
                  <a:pt x="59" y="321"/>
                </a:lnTo>
                <a:lnTo>
                  <a:pt x="61" y="320"/>
                </a:lnTo>
                <a:lnTo>
                  <a:pt x="64" y="317"/>
                </a:lnTo>
                <a:lnTo>
                  <a:pt x="66" y="314"/>
                </a:lnTo>
                <a:lnTo>
                  <a:pt x="69" y="314"/>
                </a:lnTo>
                <a:lnTo>
                  <a:pt x="71" y="316"/>
                </a:lnTo>
                <a:lnTo>
                  <a:pt x="73" y="319"/>
                </a:lnTo>
                <a:lnTo>
                  <a:pt x="76" y="322"/>
                </a:lnTo>
                <a:lnTo>
                  <a:pt x="78" y="324"/>
                </a:lnTo>
                <a:lnTo>
                  <a:pt x="80" y="325"/>
                </a:lnTo>
                <a:lnTo>
                  <a:pt x="83" y="323"/>
                </a:lnTo>
                <a:lnTo>
                  <a:pt x="85" y="320"/>
                </a:lnTo>
                <a:lnTo>
                  <a:pt x="87" y="318"/>
                </a:lnTo>
                <a:lnTo>
                  <a:pt x="90" y="319"/>
                </a:lnTo>
                <a:lnTo>
                  <a:pt x="92" y="321"/>
                </a:lnTo>
                <a:lnTo>
                  <a:pt x="95" y="322"/>
                </a:lnTo>
                <a:lnTo>
                  <a:pt x="97" y="321"/>
                </a:lnTo>
                <a:lnTo>
                  <a:pt x="99" y="320"/>
                </a:lnTo>
                <a:lnTo>
                  <a:pt x="102" y="318"/>
                </a:lnTo>
                <a:lnTo>
                  <a:pt x="104" y="318"/>
                </a:lnTo>
                <a:lnTo>
                  <a:pt x="106" y="321"/>
                </a:lnTo>
                <a:lnTo>
                  <a:pt x="109" y="322"/>
                </a:lnTo>
                <a:lnTo>
                  <a:pt x="111" y="319"/>
                </a:lnTo>
                <a:lnTo>
                  <a:pt x="113" y="317"/>
                </a:lnTo>
                <a:lnTo>
                  <a:pt x="116" y="317"/>
                </a:lnTo>
                <a:lnTo>
                  <a:pt x="118" y="320"/>
                </a:lnTo>
                <a:lnTo>
                  <a:pt x="120" y="323"/>
                </a:lnTo>
                <a:lnTo>
                  <a:pt x="123" y="324"/>
                </a:lnTo>
                <a:lnTo>
                  <a:pt x="125" y="322"/>
                </a:lnTo>
                <a:lnTo>
                  <a:pt x="128" y="319"/>
                </a:lnTo>
                <a:lnTo>
                  <a:pt x="130" y="316"/>
                </a:lnTo>
                <a:lnTo>
                  <a:pt x="132" y="314"/>
                </a:lnTo>
                <a:lnTo>
                  <a:pt x="135" y="315"/>
                </a:lnTo>
                <a:lnTo>
                  <a:pt x="137" y="318"/>
                </a:lnTo>
                <a:lnTo>
                  <a:pt x="139" y="321"/>
                </a:lnTo>
                <a:lnTo>
                  <a:pt x="142" y="319"/>
                </a:lnTo>
                <a:lnTo>
                  <a:pt x="144" y="316"/>
                </a:lnTo>
                <a:lnTo>
                  <a:pt x="146" y="317"/>
                </a:lnTo>
                <a:lnTo>
                  <a:pt x="149" y="320"/>
                </a:lnTo>
                <a:lnTo>
                  <a:pt x="151" y="321"/>
                </a:lnTo>
                <a:lnTo>
                  <a:pt x="154" y="321"/>
                </a:lnTo>
                <a:lnTo>
                  <a:pt x="156" y="322"/>
                </a:lnTo>
                <a:lnTo>
                  <a:pt x="158" y="324"/>
                </a:lnTo>
                <a:lnTo>
                  <a:pt x="161" y="325"/>
                </a:lnTo>
                <a:lnTo>
                  <a:pt x="163" y="326"/>
                </a:lnTo>
                <a:lnTo>
                  <a:pt x="165" y="325"/>
                </a:lnTo>
                <a:lnTo>
                  <a:pt x="168" y="324"/>
                </a:lnTo>
                <a:lnTo>
                  <a:pt x="170" y="323"/>
                </a:lnTo>
                <a:lnTo>
                  <a:pt x="172" y="323"/>
                </a:lnTo>
                <a:lnTo>
                  <a:pt x="175" y="323"/>
                </a:lnTo>
                <a:lnTo>
                  <a:pt x="177" y="322"/>
                </a:lnTo>
                <a:lnTo>
                  <a:pt x="179" y="320"/>
                </a:lnTo>
                <a:lnTo>
                  <a:pt x="182" y="320"/>
                </a:lnTo>
                <a:lnTo>
                  <a:pt x="184" y="322"/>
                </a:lnTo>
                <a:lnTo>
                  <a:pt x="187" y="323"/>
                </a:lnTo>
                <a:lnTo>
                  <a:pt x="189" y="322"/>
                </a:lnTo>
                <a:lnTo>
                  <a:pt x="191" y="322"/>
                </a:lnTo>
                <a:lnTo>
                  <a:pt x="194" y="322"/>
                </a:lnTo>
                <a:lnTo>
                  <a:pt x="196" y="322"/>
                </a:lnTo>
                <a:lnTo>
                  <a:pt x="198" y="321"/>
                </a:lnTo>
                <a:lnTo>
                  <a:pt x="201" y="319"/>
                </a:lnTo>
                <a:lnTo>
                  <a:pt x="203" y="317"/>
                </a:lnTo>
                <a:lnTo>
                  <a:pt x="206" y="316"/>
                </a:lnTo>
                <a:lnTo>
                  <a:pt x="208" y="317"/>
                </a:lnTo>
                <a:lnTo>
                  <a:pt x="210" y="320"/>
                </a:lnTo>
                <a:lnTo>
                  <a:pt x="213" y="322"/>
                </a:lnTo>
                <a:lnTo>
                  <a:pt x="215" y="323"/>
                </a:lnTo>
                <a:lnTo>
                  <a:pt x="217" y="324"/>
                </a:lnTo>
                <a:lnTo>
                  <a:pt x="220" y="324"/>
                </a:lnTo>
                <a:lnTo>
                  <a:pt x="222" y="322"/>
                </a:lnTo>
                <a:lnTo>
                  <a:pt x="224" y="320"/>
                </a:lnTo>
                <a:lnTo>
                  <a:pt x="227" y="321"/>
                </a:lnTo>
                <a:lnTo>
                  <a:pt x="229" y="323"/>
                </a:lnTo>
                <a:lnTo>
                  <a:pt x="231" y="325"/>
                </a:lnTo>
                <a:lnTo>
                  <a:pt x="234" y="325"/>
                </a:lnTo>
                <a:lnTo>
                  <a:pt x="236" y="323"/>
                </a:lnTo>
                <a:lnTo>
                  <a:pt x="239" y="321"/>
                </a:lnTo>
                <a:lnTo>
                  <a:pt x="241" y="321"/>
                </a:lnTo>
                <a:lnTo>
                  <a:pt x="243" y="321"/>
                </a:lnTo>
                <a:lnTo>
                  <a:pt x="246" y="321"/>
                </a:lnTo>
                <a:lnTo>
                  <a:pt x="248" y="321"/>
                </a:lnTo>
                <a:lnTo>
                  <a:pt x="250" y="315"/>
                </a:lnTo>
                <a:lnTo>
                  <a:pt x="253" y="284"/>
                </a:lnTo>
                <a:lnTo>
                  <a:pt x="255" y="240"/>
                </a:lnTo>
                <a:lnTo>
                  <a:pt x="258" y="209"/>
                </a:lnTo>
                <a:lnTo>
                  <a:pt x="260" y="211"/>
                </a:lnTo>
                <a:lnTo>
                  <a:pt x="262" y="246"/>
                </a:lnTo>
                <a:lnTo>
                  <a:pt x="264" y="291"/>
                </a:lnTo>
                <a:lnTo>
                  <a:pt x="267" y="322"/>
                </a:lnTo>
                <a:lnTo>
                  <a:pt x="269" y="320"/>
                </a:lnTo>
                <a:lnTo>
                  <a:pt x="272" y="322"/>
                </a:lnTo>
                <a:lnTo>
                  <a:pt x="274" y="326"/>
                </a:lnTo>
                <a:lnTo>
                  <a:pt x="276" y="325"/>
                </a:lnTo>
                <a:lnTo>
                  <a:pt x="279" y="325"/>
                </a:lnTo>
                <a:lnTo>
                  <a:pt x="281" y="325"/>
                </a:lnTo>
                <a:lnTo>
                  <a:pt x="283" y="324"/>
                </a:lnTo>
                <a:lnTo>
                  <a:pt x="286" y="324"/>
                </a:lnTo>
                <a:lnTo>
                  <a:pt x="288" y="323"/>
                </a:lnTo>
                <a:lnTo>
                  <a:pt x="291" y="322"/>
                </a:lnTo>
                <a:lnTo>
                  <a:pt x="293" y="322"/>
                </a:lnTo>
                <a:lnTo>
                  <a:pt x="295" y="323"/>
                </a:lnTo>
                <a:lnTo>
                  <a:pt x="298" y="321"/>
                </a:lnTo>
                <a:lnTo>
                  <a:pt x="300" y="319"/>
                </a:lnTo>
                <a:lnTo>
                  <a:pt x="302" y="319"/>
                </a:lnTo>
                <a:lnTo>
                  <a:pt x="305" y="321"/>
                </a:lnTo>
                <a:lnTo>
                  <a:pt x="307" y="323"/>
                </a:lnTo>
                <a:lnTo>
                  <a:pt x="309" y="325"/>
                </a:lnTo>
                <a:lnTo>
                  <a:pt x="312" y="324"/>
                </a:lnTo>
                <a:lnTo>
                  <a:pt x="314" y="322"/>
                </a:lnTo>
                <a:lnTo>
                  <a:pt x="316" y="322"/>
                </a:lnTo>
                <a:lnTo>
                  <a:pt x="319" y="323"/>
                </a:lnTo>
                <a:lnTo>
                  <a:pt x="321" y="324"/>
                </a:lnTo>
                <a:lnTo>
                  <a:pt x="324" y="321"/>
                </a:lnTo>
                <a:lnTo>
                  <a:pt x="326" y="319"/>
                </a:lnTo>
                <a:lnTo>
                  <a:pt x="328" y="316"/>
                </a:lnTo>
                <a:lnTo>
                  <a:pt x="331" y="315"/>
                </a:lnTo>
                <a:lnTo>
                  <a:pt x="333" y="316"/>
                </a:lnTo>
                <a:lnTo>
                  <a:pt x="335" y="318"/>
                </a:lnTo>
                <a:lnTo>
                  <a:pt x="338" y="320"/>
                </a:lnTo>
                <a:lnTo>
                  <a:pt x="340" y="322"/>
                </a:lnTo>
                <a:lnTo>
                  <a:pt x="343" y="325"/>
                </a:lnTo>
                <a:lnTo>
                  <a:pt x="345" y="322"/>
                </a:lnTo>
                <a:lnTo>
                  <a:pt x="347" y="321"/>
                </a:lnTo>
                <a:lnTo>
                  <a:pt x="350" y="311"/>
                </a:lnTo>
                <a:lnTo>
                  <a:pt x="352" y="261"/>
                </a:lnTo>
                <a:lnTo>
                  <a:pt x="354" y="196"/>
                </a:lnTo>
                <a:lnTo>
                  <a:pt x="357" y="151"/>
                </a:lnTo>
                <a:lnTo>
                  <a:pt x="359" y="157"/>
                </a:lnTo>
                <a:lnTo>
                  <a:pt x="361" y="208"/>
                </a:lnTo>
                <a:lnTo>
                  <a:pt x="364" y="272"/>
                </a:lnTo>
                <a:lnTo>
                  <a:pt x="366" y="318"/>
                </a:lnTo>
                <a:lnTo>
                  <a:pt x="368" y="310"/>
                </a:lnTo>
                <a:lnTo>
                  <a:pt x="371" y="294"/>
                </a:lnTo>
                <a:lnTo>
                  <a:pt x="373" y="285"/>
                </a:lnTo>
                <a:lnTo>
                  <a:pt x="376" y="288"/>
                </a:lnTo>
                <a:lnTo>
                  <a:pt x="378" y="300"/>
                </a:lnTo>
                <a:lnTo>
                  <a:pt x="380" y="314"/>
                </a:lnTo>
                <a:lnTo>
                  <a:pt x="383" y="322"/>
                </a:lnTo>
                <a:lnTo>
                  <a:pt x="385" y="323"/>
                </a:lnTo>
                <a:lnTo>
                  <a:pt x="387" y="323"/>
                </a:lnTo>
                <a:lnTo>
                  <a:pt x="390" y="322"/>
                </a:lnTo>
                <a:lnTo>
                  <a:pt x="392" y="321"/>
                </a:lnTo>
                <a:lnTo>
                  <a:pt x="395" y="321"/>
                </a:lnTo>
                <a:lnTo>
                  <a:pt x="397" y="323"/>
                </a:lnTo>
                <a:lnTo>
                  <a:pt x="399" y="325"/>
                </a:lnTo>
                <a:lnTo>
                  <a:pt x="401" y="325"/>
                </a:lnTo>
                <a:lnTo>
                  <a:pt x="404" y="322"/>
                </a:lnTo>
                <a:lnTo>
                  <a:pt x="406" y="320"/>
                </a:lnTo>
                <a:lnTo>
                  <a:pt x="409" y="319"/>
                </a:lnTo>
                <a:lnTo>
                  <a:pt x="411" y="321"/>
                </a:lnTo>
                <a:lnTo>
                  <a:pt x="413" y="323"/>
                </a:lnTo>
                <a:lnTo>
                  <a:pt x="416" y="324"/>
                </a:lnTo>
                <a:lnTo>
                  <a:pt x="418" y="324"/>
                </a:lnTo>
                <a:lnTo>
                  <a:pt x="420" y="308"/>
                </a:lnTo>
                <a:lnTo>
                  <a:pt x="423" y="249"/>
                </a:lnTo>
                <a:lnTo>
                  <a:pt x="425" y="163"/>
                </a:lnTo>
                <a:lnTo>
                  <a:pt x="428" y="95"/>
                </a:lnTo>
                <a:lnTo>
                  <a:pt x="430" y="91"/>
                </a:lnTo>
                <a:lnTo>
                  <a:pt x="432" y="152"/>
                </a:lnTo>
                <a:lnTo>
                  <a:pt x="435" y="239"/>
                </a:lnTo>
                <a:lnTo>
                  <a:pt x="437" y="302"/>
                </a:lnTo>
                <a:lnTo>
                  <a:pt x="439" y="322"/>
                </a:lnTo>
                <a:lnTo>
                  <a:pt x="442" y="323"/>
                </a:lnTo>
                <a:lnTo>
                  <a:pt x="444" y="324"/>
                </a:lnTo>
                <a:lnTo>
                  <a:pt x="446" y="319"/>
                </a:lnTo>
                <a:lnTo>
                  <a:pt x="449" y="315"/>
                </a:lnTo>
                <a:lnTo>
                  <a:pt x="451" y="314"/>
                </a:lnTo>
                <a:lnTo>
                  <a:pt x="453" y="315"/>
                </a:lnTo>
                <a:lnTo>
                  <a:pt x="456" y="313"/>
                </a:lnTo>
                <a:lnTo>
                  <a:pt x="458" y="318"/>
                </a:lnTo>
                <a:lnTo>
                  <a:pt x="461" y="285"/>
                </a:lnTo>
                <a:lnTo>
                  <a:pt x="463" y="185"/>
                </a:lnTo>
                <a:lnTo>
                  <a:pt x="465" y="67"/>
                </a:lnTo>
                <a:lnTo>
                  <a:pt x="468" y="0"/>
                </a:lnTo>
                <a:lnTo>
                  <a:pt x="470" y="28"/>
                </a:lnTo>
                <a:lnTo>
                  <a:pt x="472" y="131"/>
                </a:lnTo>
                <a:lnTo>
                  <a:pt x="475" y="242"/>
                </a:lnTo>
                <a:lnTo>
                  <a:pt x="477" y="308"/>
                </a:lnTo>
                <a:lnTo>
                  <a:pt x="480" y="322"/>
                </a:lnTo>
                <a:lnTo>
                  <a:pt x="482" y="325"/>
                </a:lnTo>
                <a:lnTo>
                  <a:pt x="484" y="324"/>
                </a:lnTo>
                <a:lnTo>
                  <a:pt x="487" y="323"/>
                </a:lnTo>
                <a:lnTo>
                  <a:pt x="489" y="320"/>
                </a:lnTo>
                <a:lnTo>
                  <a:pt x="491" y="321"/>
                </a:lnTo>
                <a:lnTo>
                  <a:pt x="494" y="321"/>
                </a:lnTo>
                <a:lnTo>
                  <a:pt x="496" y="320"/>
                </a:lnTo>
                <a:lnTo>
                  <a:pt x="498" y="319"/>
                </a:lnTo>
                <a:lnTo>
                  <a:pt x="501" y="319"/>
                </a:lnTo>
                <a:lnTo>
                  <a:pt x="503" y="321"/>
                </a:lnTo>
                <a:lnTo>
                  <a:pt x="505" y="324"/>
                </a:lnTo>
                <a:lnTo>
                  <a:pt x="508" y="325"/>
                </a:lnTo>
                <a:lnTo>
                  <a:pt x="510" y="325"/>
                </a:lnTo>
                <a:lnTo>
                  <a:pt x="513" y="325"/>
                </a:lnTo>
                <a:lnTo>
                  <a:pt x="515" y="325"/>
                </a:lnTo>
                <a:lnTo>
                  <a:pt x="517" y="323"/>
                </a:lnTo>
                <a:lnTo>
                  <a:pt x="520" y="321"/>
                </a:lnTo>
                <a:lnTo>
                  <a:pt x="522" y="317"/>
                </a:lnTo>
                <a:lnTo>
                  <a:pt x="524" y="314"/>
                </a:lnTo>
                <a:lnTo>
                  <a:pt x="527" y="313"/>
                </a:lnTo>
                <a:lnTo>
                  <a:pt x="529" y="316"/>
                </a:lnTo>
                <a:lnTo>
                  <a:pt x="532" y="320"/>
                </a:lnTo>
                <a:lnTo>
                  <a:pt x="534" y="323"/>
                </a:lnTo>
                <a:lnTo>
                  <a:pt x="536" y="324"/>
                </a:lnTo>
                <a:lnTo>
                  <a:pt x="539" y="326"/>
                </a:lnTo>
                <a:lnTo>
                  <a:pt x="541" y="323"/>
                </a:lnTo>
                <a:lnTo>
                  <a:pt x="543" y="321"/>
                </a:lnTo>
                <a:lnTo>
                  <a:pt x="546" y="321"/>
                </a:lnTo>
                <a:lnTo>
                  <a:pt x="548" y="322"/>
                </a:lnTo>
                <a:lnTo>
                  <a:pt x="550" y="323"/>
                </a:lnTo>
                <a:lnTo>
                  <a:pt x="553" y="322"/>
                </a:lnTo>
                <a:lnTo>
                  <a:pt x="555" y="323"/>
                </a:lnTo>
                <a:lnTo>
                  <a:pt x="557" y="323"/>
                </a:lnTo>
                <a:lnTo>
                  <a:pt x="560" y="322"/>
                </a:lnTo>
                <a:lnTo>
                  <a:pt x="562" y="322"/>
                </a:lnTo>
                <a:lnTo>
                  <a:pt x="565" y="324"/>
                </a:lnTo>
                <a:lnTo>
                  <a:pt x="567" y="324"/>
                </a:lnTo>
                <a:lnTo>
                  <a:pt x="569" y="324"/>
                </a:lnTo>
                <a:lnTo>
                  <a:pt x="572" y="324"/>
                </a:lnTo>
                <a:lnTo>
                  <a:pt x="574" y="322"/>
                </a:lnTo>
                <a:lnTo>
                  <a:pt x="576" y="320"/>
                </a:lnTo>
                <a:lnTo>
                  <a:pt x="579" y="320"/>
                </a:lnTo>
                <a:lnTo>
                  <a:pt x="581" y="320"/>
                </a:lnTo>
                <a:lnTo>
                  <a:pt x="584" y="320"/>
                </a:lnTo>
                <a:lnTo>
                  <a:pt x="586" y="318"/>
                </a:lnTo>
                <a:lnTo>
                  <a:pt x="588" y="318"/>
                </a:lnTo>
                <a:lnTo>
                  <a:pt x="590" y="320"/>
                </a:lnTo>
                <a:lnTo>
                  <a:pt x="593" y="323"/>
                </a:lnTo>
                <a:lnTo>
                  <a:pt x="595" y="326"/>
                </a:lnTo>
                <a:lnTo>
                  <a:pt x="598" y="325"/>
                </a:lnTo>
                <a:lnTo>
                  <a:pt x="600" y="324"/>
                </a:lnTo>
                <a:lnTo>
                  <a:pt x="602" y="324"/>
                </a:lnTo>
                <a:lnTo>
                  <a:pt x="605" y="321"/>
                </a:lnTo>
                <a:lnTo>
                  <a:pt x="607" y="319"/>
                </a:lnTo>
                <a:lnTo>
                  <a:pt x="609" y="318"/>
                </a:lnTo>
                <a:lnTo>
                  <a:pt x="612" y="318"/>
                </a:lnTo>
                <a:lnTo>
                  <a:pt x="614" y="321"/>
                </a:lnTo>
                <a:lnTo>
                  <a:pt x="617" y="324"/>
                </a:lnTo>
                <a:lnTo>
                  <a:pt x="619" y="324"/>
                </a:lnTo>
                <a:lnTo>
                  <a:pt x="621" y="321"/>
                </a:lnTo>
                <a:lnTo>
                  <a:pt x="624" y="319"/>
                </a:lnTo>
                <a:lnTo>
                  <a:pt x="626" y="318"/>
                </a:lnTo>
                <a:lnTo>
                  <a:pt x="628" y="318"/>
                </a:lnTo>
                <a:lnTo>
                  <a:pt x="631" y="318"/>
                </a:lnTo>
                <a:lnTo>
                  <a:pt x="633" y="319"/>
                </a:lnTo>
                <a:lnTo>
                  <a:pt x="635" y="321"/>
                </a:lnTo>
                <a:lnTo>
                  <a:pt x="638" y="322"/>
                </a:lnTo>
                <a:lnTo>
                  <a:pt x="640" y="323"/>
                </a:lnTo>
                <a:lnTo>
                  <a:pt x="642" y="322"/>
                </a:lnTo>
                <a:lnTo>
                  <a:pt x="645" y="322"/>
                </a:lnTo>
                <a:lnTo>
                  <a:pt x="647" y="324"/>
                </a:lnTo>
                <a:lnTo>
                  <a:pt x="650" y="325"/>
                </a:lnTo>
                <a:lnTo>
                  <a:pt x="652" y="325"/>
                </a:lnTo>
                <a:lnTo>
                  <a:pt x="654" y="323"/>
                </a:lnTo>
                <a:lnTo>
                  <a:pt x="657" y="322"/>
                </a:lnTo>
                <a:lnTo>
                  <a:pt x="659" y="321"/>
                </a:lnTo>
                <a:lnTo>
                  <a:pt x="661" y="319"/>
                </a:lnTo>
                <a:lnTo>
                  <a:pt x="664" y="317"/>
                </a:lnTo>
                <a:lnTo>
                  <a:pt x="666" y="317"/>
                </a:lnTo>
                <a:lnTo>
                  <a:pt x="669" y="318"/>
                </a:lnTo>
                <a:lnTo>
                  <a:pt x="671" y="320"/>
                </a:lnTo>
                <a:lnTo>
                  <a:pt x="673" y="321"/>
                </a:lnTo>
                <a:lnTo>
                  <a:pt x="676" y="321"/>
                </a:lnTo>
                <a:lnTo>
                  <a:pt x="678" y="321"/>
                </a:lnTo>
                <a:lnTo>
                  <a:pt x="680" y="322"/>
                </a:lnTo>
                <a:lnTo>
                  <a:pt x="683" y="323"/>
                </a:lnTo>
                <a:lnTo>
                  <a:pt x="685" y="321"/>
                </a:lnTo>
                <a:lnTo>
                  <a:pt x="687" y="318"/>
                </a:lnTo>
                <a:lnTo>
                  <a:pt x="690" y="317"/>
                </a:lnTo>
                <a:lnTo>
                  <a:pt x="692" y="320"/>
                </a:lnTo>
                <a:lnTo>
                  <a:pt x="694" y="324"/>
                </a:lnTo>
                <a:lnTo>
                  <a:pt x="697" y="324"/>
                </a:lnTo>
                <a:lnTo>
                  <a:pt x="699" y="321"/>
                </a:lnTo>
                <a:lnTo>
                  <a:pt x="702" y="319"/>
                </a:lnTo>
                <a:lnTo>
                  <a:pt x="704" y="320"/>
                </a:lnTo>
              </a:path>
            </a:pathLst>
          </a:custGeom>
          <a:noFill/>
          <a:ln w="19050">
            <a:solidFill>
              <a:srgbClr val="006699"/>
            </a:solidFill>
            <a:round/>
            <a:headEnd/>
            <a:tailEnd/>
          </a:ln>
        </p:spPr>
        <p:txBody>
          <a:bodyPr/>
          <a:lstStyle/>
          <a:p>
            <a:endParaRPr lang="en-US"/>
          </a:p>
        </p:txBody>
      </p:sp>
      <p:grpSp>
        <p:nvGrpSpPr>
          <p:cNvPr id="3" name="Group 30"/>
          <p:cNvGrpSpPr>
            <a:grpSpLocks/>
          </p:cNvGrpSpPr>
          <p:nvPr/>
        </p:nvGrpSpPr>
        <p:grpSpPr bwMode="auto">
          <a:xfrm>
            <a:off x="6858000" y="5486400"/>
            <a:ext cx="555625" cy="1057275"/>
            <a:chOff x="1386840" y="2055870"/>
            <a:chExt cx="1456036" cy="2084480"/>
          </a:xfrm>
        </p:grpSpPr>
        <p:pic>
          <p:nvPicPr>
            <p:cNvPr id="19" name="Picture 5" descr="Untitled-1.emf"/>
            <p:cNvPicPr>
              <a:picLocks noChangeAspect="1"/>
            </p:cNvPicPr>
            <p:nvPr/>
          </p:nvPicPr>
          <p:blipFill>
            <a:blip r:embed="rId4" cstate="print"/>
            <a:srcRect/>
            <a:stretch>
              <a:fillRect/>
            </a:stretch>
          </p:blipFill>
          <p:spPr bwMode="auto">
            <a:xfrm>
              <a:off x="1641376" y="2055870"/>
              <a:ext cx="1201500" cy="1638000"/>
            </a:xfrm>
            <a:prstGeom prst="rect">
              <a:avLst/>
            </a:prstGeom>
            <a:noFill/>
            <a:ln w="9525">
              <a:noFill/>
              <a:miter lim="800000"/>
              <a:headEnd/>
              <a:tailEnd/>
            </a:ln>
          </p:spPr>
        </p:pic>
        <p:sp>
          <p:nvSpPr>
            <p:cNvPr id="20" name="TextBox 22"/>
            <p:cNvSpPr txBox="1">
              <a:spLocks noChangeArrowheads="1"/>
            </p:cNvSpPr>
            <p:nvPr/>
          </p:nvSpPr>
          <p:spPr bwMode="auto">
            <a:xfrm>
              <a:off x="2034540" y="3863340"/>
              <a:ext cx="184971" cy="277010"/>
            </a:xfrm>
            <a:prstGeom prst="rect">
              <a:avLst/>
            </a:prstGeom>
            <a:noFill/>
            <a:ln w="9525">
              <a:noFill/>
              <a:miter lim="800000"/>
              <a:headEnd/>
              <a:tailEnd/>
            </a:ln>
          </p:spPr>
          <p:txBody>
            <a:bodyPr wrap="none">
              <a:spAutoFit/>
            </a:bodyPr>
            <a:lstStyle/>
            <a:p>
              <a:endParaRPr lang="en-US" i="1"/>
            </a:p>
          </p:txBody>
        </p:sp>
        <p:sp>
          <p:nvSpPr>
            <p:cNvPr id="21" name="TextBox 23"/>
            <p:cNvSpPr txBox="1">
              <a:spLocks noChangeArrowheads="1"/>
            </p:cNvSpPr>
            <p:nvPr/>
          </p:nvSpPr>
          <p:spPr bwMode="auto">
            <a:xfrm>
              <a:off x="1386840" y="2724150"/>
              <a:ext cx="184971" cy="277010"/>
            </a:xfrm>
            <a:prstGeom prst="rect">
              <a:avLst/>
            </a:prstGeom>
            <a:noFill/>
            <a:ln w="9525">
              <a:noFill/>
              <a:miter lim="800000"/>
              <a:headEnd/>
              <a:tailEnd/>
            </a:ln>
          </p:spPr>
          <p:txBody>
            <a:bodyPr wrap="none">
              <a:spAutoFit/>
            </a:bodyPr>
            <a:lstStyle/>
            <a:p>
              <a:endParaRPr lang="en-US" i="1"/>
            </a:p>
          </p:txBody>
        </p:sp>
      </p:grpSp>
      <p:cxnSp>
        <p:nvCxnSpPr>
          <p:cNvPr id="24" name="Straight Arrow Connector 23"/>
          <p:cNvCxnSpPr/>
          <p:nvPr/>
        </p:nvCxnSpPr>
        <p:spPr>
          <a:xfrm>
            <a:off x="7315200" y="58674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4"/>
          <p:cNvSpPr>
            <a:spLocks noChangeArrowheads="1"/>
          </p:cNvSpPr>
          <p:nvPr/>
        </p:nvSpPr>
        <p:spPr bwMode="auto">
          <a:xfrm>
            <a:off x="304800" y="3276600"/>
            <a:ext cx="8153400" cy="762000"/>
          </a:xfrm>
          <a:prstGeom prst="rect">
            <a:avLst/>
          </a:prstGeom>
          <a:noFill/>
          <a:ln w="9525">
            <a:noFill/>
            <a:miter lim="800000"/>
            <a:headEnd/>
            <a:tailEnd/>
          </a:ln>
          <a:effectLst/>
        </p:spPr>
        <p:txBody>
          <a:bodyPr/>
          <a:lstStyle/>
          <a:p>
            <a:pPr marL="231775" indent="-231775">
              <a:spcBef>
                <a:spcPct val="20000"/>
              </a:spcBef>
            </a:pPr>
            <a:r>
              <a:rPr lang="en-US" sz="2000" b="1" dirty="0" smtClean="0">
                <a:latin typeface="Times New Roman" pitchFamily="18" charset="0"/>
                <a:cs typeface="Times New Roman" pitchFamily="18" charset="0"/>
              </a:rPr>
              <a:t>New Instrumentation Arriving Fall /Winter 2011</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Environmental TEM, </a:t>
            </a:r>
            <a:r>
              <a:rPr lang="en-US" dirty="0" err="1" smtClean="0">
                <a:solidFill>
                  <a:srgbClr val="000000"/>
                </a:solidFill>
                <a:latin typeface="Times New Roman" pitchFamily="18" charset="0"/>
                <a:cs typeface="Times New Roman" pitchFamily="18" charset="0"/>
              </a:rPr>
              <a:t>NanoSIMS</a:t>
            </a:r>
            <a:endParaRPr lang="en-US" sz="1600" b="1" dirty="0"/>
          </a:p>
        </p:txBody>
      </p:sp>
      <p:pic>
        <p:nvPicPr>
          <p:cNvPr id="2049" name="Picture 1"/>
          <p:cNvPicPr>
            <a:picLocks noChangeAspect="1" noChangeArrowheads="1"/>
          </p:cNvPicPr>
          <p:nvPr/>
        </p:nvPicPr>
        <p:blipFill>
          <a:blip r:embed="rId5" cstate="print"/>
          <a:srcRect/>
          <a:stretch>
            <a:fillRect/>
          </a:stretch>
        </p:blipFill>
        <p:spPr bwMode="auto">
          <a:xfrm>
            <a:off x="6629400" y="2514600"/>
            <a:ext cx="1244660" cy="150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152400" y="2209800"/>
            <a:ext cx="5638800" cy="1728788"/>
          </a:xfrm>
          <a:prstGeom prst="rect">
            <a:avLst/>
          </a:prstGeom>
          <a:noFill/>
          <a:ln w="9525">
            <a:noFill/>
            <a:miter lim="800000"/>
            <a:headEnd/>
            <a:tailEnd/>
          </a:ln>
          <a:effectLst/>
        </p:spPr>
        <p:txBody>
          <a:bodyPr/>
          <a:lstStyle/>
          <a:p>
            <a:pPr marL="231775" indent="-231775">
              <a:spcBef>
                <a:spcPct val="20000"/>
              </a:spcBef>
            </a:pPr>
            <a:r>
              <a:rPr lang="en-US" sz="2400" b="1" dirty="0" smtClean="0">
                <a:latin typeface="Times New Roman" pitchFamily="18" charset="0"/>
                <a:cs typeface="Times New Roman" pitchFamily="18" charset="0"/>
              </a:rPr>
              <a:t>Science Enabled</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S/TEM, Environmental TEM, Helium Ion Microscope, Ultra High Vacuum Low and Variable Temp Scanning Probe Microscopes.</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Sub-</a:t>
            </a:r>
            <a:r>
              <a:rPr lang="en-US" dirty="0" err="1" smtClean="0">
                <a:solidFill>
                  <a:srgbClr val="000000"/>
                </a:solidFill>
                <a:latin typeface="Times New Roman" pitchFamily="18" charset="0"/>
                <a:cs typeface="Times New Roman" pitchFamily="18" charset="0"/>
              </a:rPr>
              <a:t>Ångstrom</a:t>
            </a:r>
            <a:r>
              <a:rPr lang="en-US" dirty="0" smtClean="0">
                <a:solidFill>
                  <a:srgbClr val="000000"/>
                </a:solidFill>
                <a:latin typeface="Times New Roman" pitchFamily="18" charset="0"/>
                <a:cs typeface="Times New Roman" pitchFamily="18" charset="0"/>
              </a:rPr>
              <a:t> resolution at 1-10 second exposure times.</a:t>
            </a:r>
            <a:endParaRPr lang="en-US" dirty="0"/>
          </a:p>
          <a:p>
            <a:pPr marL="231775" indent="-231775">
              <a:buFontTx/>
              <a:buChar char="•"/>
            </a:pPr>
            <a:endParaRPr lang="en-US" sz="1600" dirty="0"/>
          </a:p>
        </p:txBody>
      </p:sp>
      <p:sp>
        <p:nvSpPr>
          <p:cNvPr id="12294" name="Rectangle 6"/>
          <p:cNvSpPr>
            <a:spLocks noChangeArrowheads="1"/>
          </p:cNvSpPr>
          <p:nvPr/>
        </p:nvSpPr>
        <p:spPr bwMode="auto">
          <a:xfrm>
            <a:off x="152400" y="990600"/>
            <a:ext cx="6019800" cy="1524000"/>
          </a:xfrm>
          <a:prstGeom prst="rect">
            <a:avLst/>
          </a:prstGeom>
          <a:noFill/>
          <a:ln w="9525">
            <a:noFill/>
            <a:miter lim="800000"/>
            <a:headEnd/>
            <a:tailEnd/>
          </a:ln>
          <a:effectLst/>
        </p:spPr>
        <p:txBody>
          <a:bodyPr/>
          <a:lstStyle/>
          <a:p>
            <a:pPr marL="231775" indent="-231775">
              <a:spcBef>
                <a:spcPct val="20000"/>
              </a:spcBef>
            </a:pPr>
            <a:r>
              <a:rPr lang="en-US" sz="2400" b="1" dirty="0" smtClean="0">
                <a:latin typeface="Times New Roman" pitchFamily="18" charset="0"/>
                <a:cs typeface="Times New Roman" pitchFamily="18" charset="0"/>
              </a:rPr>
              <a:t>Quiet Wing Need</a:t>
            </a:r>
            <a:endParaRPr lang="en-US" sz="2400" b="1" dirty="0">
              <a:latin typeface="Times New Roman" pitchFamily="18" charset="0"/>
              <a:cs typeface="Times New Roman" pitchFamily="18" charset="0"/>
            </a:endParaRPr>
          </a:p>
          <a:p>
            <a:pPr marL="231775" indent="-231775">
              <a:buFontTx/>
              <a:buChar char="•"/>
            </a:pPr>
            <a:r>
              <a:rPr lang="en-US" dirty="0" smtClean="0">
                <a:solidFill>
                  <a:srgbClr val="000000"/>
                </a:solidFill>
                <a:latin typeface="Times New Roman" pitchFamily="18" charset="0"/>
                <a:ea typeface="ＭＳ Ｐゴシック" pitchFamily="34" charset="-128"/>
                <a:cs typeface="Times New Roman" pitchFamily="18" charset="0"/>
              </a:rPr>
              <a:t>Ultra-high resolution imaging instruments require extremely low electromagnetic field and </a:t>
            </a:r>
            <a:r>
              <a:rPr lang="en-US" dirty="0" err="1" smtClean="0">
                <a:solidFill>
                  <a:srgbClr val="000000"/>
                </a:solidFill>
                <a:latin typeface="Times New Roman" pitchFamily="18" charset="0"/>
                <a:ea typeface="ＭＳ Ｐゴシック" pitchFamily="34" charset="-128"/>
                <a:cs typeface="Times New Roman" pitchFamily="18" charset="0"/>
              </a:rPr>
              <a:t>vibrational</a:t>
            </a:r>
            <a:r>
              <a:rPr lang="en-US" dirty="0" smtClean="0">
                <a:solidFill>
                  <a:srgbClr val="000000"/>
                </a:solidFill>
                <a:latin typeface="Times New Roman" pitchFamily="18" charset="0"/>
                <a:ea typeface="ＭＳ Ｐゴシック" pitchFamily="34" charset="-128"/>
                <a:cs typeface="Times New Roman" pitchFamily="18" charset="0"/>
              </a:rPr>
              <a:t> interference as well as high temperature stability.</a:t>
            </a:r>
          </a:p>
          <a:p>
            <a:pPr marL="231775" indent="-231775">
              <a:buFontTx/>
              <a:buChar char="•"/>
            </a:pPr>
            <a:endParaRPr lang="en-US" sz="2000" b="1" i="1" dirty="0">
              <a:latin typeface="Times New Roman" pitchFamily="18" charset="0"/>
              <a:cs typeface="Times New Roman" pitchFamily="18" charset="0"/>
            </a:endParaRPr>
          </a:p>
        </p:txBody>
      </p:sp>
      <p:sp>
        <p:nvSpPr>
          <p:cNvPr id="12301" name="Rectangle 13"/>
          <p:cNvSpPr>
            <a:spLocks noChangeArrowheads="1"/>
          </p:cNvSpPr>
          <p:nvPr/>
        </p:nvSpPr>
        <p:spPr bwMode="auto">
          <a:xfrm>
            <a:off x="76200" y="24825"/>
            <a:ext cx="8839200" cy="892552"/>
          </a:xfrm>
          <a:prstGeom prst="rect">
            <a:avLst/>
          </a:prstGeom>
          <a:noFill/>
          <a:ln w="9525">
            <a:noFill/>
            <a:miter lim="800000"/>
            <a:headEnd/>
            <a:tailEnd/>
          </a:ln>
          <a:effectLst/>
        </p:spPr>
        <p:txBody>
          <a:bodyPr wrap="square">
            <a:spAutoFit/>
          </a:bodyPr>
          <a:lstStyle/>
          <a:p>
            <a:pPr algn="ctr"/>
            <a:r>
              <a:rPr lang="en-US" sz="3200" b="1" dirty="0" smtClean="0">
                <a:solidFill>
                  <a:srgbClr val="0000FF"/>
                </a:solidFill>
                <a:latin typeface="Times New Roman" pitchFamily="18" charset="0"/>
                <a:cs typeface="Times New Roman" pitchFamily="18" charset="0"/>
              </a:rPr>
              <a:t>EMSL “Quiet Wing” Near Completion</a:t>
            </a:r>
          </a:p>
          <a:p>
            <a:pPr algn="ctr"/>
            <a:r>
              <a:rPr lang="en-US" sz="2000" b="1" dirty="0" smtClean="0">
                <a:solidFill>
                  <a:srgbClr val="0000FF"/>
                </a:solidFill>
                <a:latin typeface="Times New Roman" pitchFamily="18" charset="0"/>
                <a:cs typeface="Times New Roman" pitchFamily="18" charset="0"/>
              </a:rPr>
              <a:t>Lab space for ultra-sensitive scientific research  </a:t>
            </a:r>
            <a:endParaRPr lang="en-US" sz="2000" b="1" dirty="0">
              <a:solidFill>
                <a:srgbClr val="0000FF"/>
              </a:solidFill>
              <a:latin typeface="Times New Roman" pitchFamily="18" charset="0"/>
              <a:cs typeface="Times New Roman" pitchFamily="18" charset="0"/>
            </a:endParaRPr>
          </a:p>
        </p:txBody>
      </p:sp>
      <p:sp>
        <p:nvSpPr>
          <p:cNvPr id="5" name="Rectangle 7"/>
          <p:cNvSpPr/>
          <p:nvPr/>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6" name="Rectangle 8"/>
          <p:cNvSpPr/>
          <p:nvPr/>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p>
        </p:txBody>
      </p:sp>
      <p:sp>
        <p:nvSpPr>
          <p:cNvPr id="7" name="Rectangle 235"/>
          <p:cNvSpPr>
            <a:spLocks noChangeArrowheads="1"/>
          </p:cNvSpPr>
          <p:nvPr/>
        </p:nvSpPr>
        <p:spPr bwMode="auto">
          <a:xfrm>
            <a:off x="2422525" y="6634163"/>
            <a:ext cx="6564313" cy="223837"/>
          </a:xfrm>
          <a:prstGeom prst="rect">
            <a:avLst/>
          </a:prstGeom>
          <a:noFill/>
          <a:ln w="9525" algn="ctr">
            <a:noFill/>
            <a:miter lim="800000"/>
            <a:headEnd/>
            <a:tailEnd/>
          </a:ln>
          <a:effectLst/>
        </p:spPr>
        <p:txBody>
          <a:bodyPr/>
          <a:lstStyle/>
          <a:p>
            <a:pPr marL="171450" indent="-171450" algn="r" eaLnBrk="0" hangingPunct="0">
              <a:lnSpc>
                <a:spcPct val="90000"/>
              </a:lnSpc>
              <a:defRPr/>
            </a:pPr>
            <a:r>
              <a:rPr lang="en-US" sz="1200" b="1" dirty="0">
                <a:solidFill>
                  <a:schemeClr val="bg1"/>
                </a:solidFill>
                <a:latin typeface="Arial" charset="0"/>
                <a:ea typeface="Rod"/>
                <a:cs typeface="Rod"/>
              </a:rPr>
              <a:t>Department of Energy  •  Office of Science  •  Biological and Environmental Research</a:t>
            </a:r>
          </a:p>
        </p:txBody>
      </p:sp>
      <p:sp>
        <p:nvSpPr>
          <p:cNvPr id="8" name="Rectangle 235"/>
          <p:cNvSpPr>
            <a:spLocks noChangeArrowheads="1"/>
          </p:cNvSpPr>
          <p:nvPr/>
        </p:nvSpPr>
        <p:spPr bwMode="auto">
          <a:xfrm>
            <a:off x="-34925" y="6646863"/>
            <a:ext cx="1481138" cy="274637"/>
          </a:xfrm>
          <a:prstGeom prst="rect">
            <a:avLst/>
          </a:prstGeom>
          <a:noFill/>
          <a:ln w="9525" algn="ctr">
            <a:noFill/>
            <a:miter lim="800000"/>
            <a:headEnd/>
            <a:tailEnd/>
          </a:ln>
          <a:effectLst/>
        </p:spPr>
        <p:txBody>
          <a:bodyPr/>
          <a:lstStyle/>
          <a:p>
            <a:pPr marL="171450" indent="-171450" eaLnBrk="0" hangingPunct="0">
              <a:lnSpc>
                <a:spcPct val="90000"/>
              </a:lnSpc>
              <a:defRPr/>
            </a:pPr>
            <a:r>
              <a:rPr lang="en-US" sz="1200" b="1" dirty="0" smtClean="0">
                <a:solidFill>
                  <a:schemeClr val="bg1"/>
                </a:solidFill>
                <a:latin typeface="Arial" charset="0"/>
                <a:ea typeface="Rod"/>
                <a:cs typeface="Rod"/>
              </a:rPr>
              <a:t>CESD Update</a:t>
            </a:r>
            <a:endParaRPr lang="en-US" sz="1200" b="1" dirty="0">
              <a:solidFill>
                <a:schemeClr val="bg1"/>
              </a:solidFill>
              <a:latin typeface="Arial" charset="0"/>
              <a:ea typeface="Rod"/>
              <a:cs typeface="Rod"/>
            </a:endParaRPr>
          </a:p>
        </p:txBody>
      </p:sp>
      <p:sp>
        <p:nvSpPr>
          <p:cNvPr id="22" name="TextBox 21"/>
          <p:cNvSpPr txBox="1"/>
          <p:nvPr/>
        </p:nvSpPr>
        <p:spPr>
          <a:xfrm>
            <a:off x="152400" y="6019800"/>
            <a:ext cx="6705600" cy="461665"/>
          </a:xfrm>
          <a:prstGeom prst="rect">
            <a:avLst/>
          </a:prstGeom>
          <a:noFill/>
        </p:spPr>
        <p:txBody>
          <a:bodyPr wrap="square" rtlCol="0">
            <a:spAutoFit/>
          </a:bodyPr>
          <a:lstStyle/>
          <a:p>
            <a:r>
              <a:rPr lang="en-US" sz="1200" dirty="0" smtClean="0"/>
              <a:t>Lea, S, et. al.  2011 “Quietly Building Capabilities:  New Instruments, Expertise, “Quiet Wing” Available at DOE User Facility.”  </a:t>
            </a:r>
            <a:r>
              <a:rPr lang="en-US" sz="1200" b="1" i="1" dirty="0" smtClean="0"/>
              <a:t>Microscopy Today</a:t>
            </a:r>
            <a:r>
              <a:rPr lang="en-US" sz="1200" dirty="0" smtClean="0"/>
              <a:t>, 19(5): 48–53.</a:t>
            </a:r>
          </a:p>
        </p:txBody>
      </p:sp>
      <p:sp>
        <p:nvSpPr>
          <p:cNvPr id="12" name="TextBox 11"/>
          <p:cNvSpPr txBox="1"/>
          <p:nvPr/>
        </p:nvSpPr>
        <p:spPr>
          <a:xfrm>
            <a:off x="152400" y="5181600"/>
            <a:ext cx="6705600" cy="794064"/>
          </a:xfrm>
          <a:prstGeom prst="rect">
            <a:avLst/>
          </a:prstGeom>
          <a:noFill/>
        </p:spPr>
        <p:txBody>
          <a:bodyPr wrap="square" rtlCol="0">
            <a:spAutoFit/>
          </a:bodyPr>
          <a:lstStyle/>
          <a:p>
            <a:r>
              <a:rPr lang="en-US" sz="2400" b="1" dirty="0" smtClean="0">
                <a:latin typeface="Times New Roman" pitchFamily="18" charset="0"/>
                <a:ea typeface="ＭＳ Ｐゴシック" pitchFamily="34" charset="-128"/>
                <a:cs typeface="Times New Roman" pitchFamily="18" charset="0"/>
              </a:rPr>
              <a:t>Significance</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Featured in September 2011 issue of </a:t>
            </a:r>
            <a:r>
              <a:rPr lang="en-US" i="1" dirty="0" smtClean="0">
                <a:solidFill>
                  <a:srgbClr val="000000"/>
                </a:solidFill>
                <a:latin typeface="Times New Roman" pitchFamily="18" charset="0"/>
                <a:cs typeface="Times New Roman" pitchFamily="18" charset="0"/>
              </a:rPr>
              <a:t>Microscopy Today</a:t>
            </a:r>
            <a:r>
              <a:rPr lang="en-US" dirty="0" smtClean="0">
                <a:solidFill>
                  <a:srgbClr val="000000"/>
                </a:solidFill>
                <a:latin typeface="Times New Roman" pitchFamily="18" charset="0"/>
                <a:cs typeface="Times New Roman" pitchFamily="18" charset="0"/>
              </a:rPr>
              <a:t>.</a:t>
            </a:r>
          </a:p>
        </p:txBody>
      </p:sp>
      <p:pic>
        <p:nvPicPr>
          <p:cNvPr id="4098" name="Picture 2" descr="http://www.microscopy-today.com/image;jsessionid=08E5FBBE688816D2F8E0CD4C2B02BA6C?volume=19&amp;issue=05">
            <a:hlinkClick r:id=""/>
          </p:cNvPr>
          <p:cNvPicPr>
            <a:picLocks noChangeAspect="1" noChangeArrowheads="1"/>
          </p:cNvPicPr>
          <p:nvPr/>
        </p:nvPicPr>
        <p:blipFill>
          <a:blip r:embed="rId3" cstate="print"/>
          <a:srcRect/>
          <a:stretch>
            <a:fillRect/>
          </a:stretch>
        </p:blipFill>
        <p:spPr bwMode="auto">
          <a:xfrm>
            <a:off x="7315200" y="4724400"/>
            <a:ext cx="1371600" cy="1788568"/>
          </a:xfrm>
          <a:prstGeom prst="rect">
            <a:avLst/>
          </a:prstGeom>
          <a:noFill/>
        </p:spPr>
      </p:pic>
      <p:pic>
        <p:nvPicPr>
          <p:cNvPr id="4099" name="Picture 3"/>
          <p:cNvPicPr>
            <a:picLocks noChangeAspect="1" noChangeArrowheads="1"/>
          </p:cNvPicPr>
          <p:nvPr/>
        </p:nvPicPr>
        <p:blipFill>
          <a:blip r:embed="rId4" cstate="print"/>
          <a:srcRect/>
          <a:stretch>
            <a:fillRect/>
          </a:stretch>
        </p:blipFill>
        <p:spPr bwMode="auto">
          <a:xfrm>
            <a:off x="5867400" y="4648200"/>
            <a:ext cx="1371600" cy="1115568"/>
          </a:xfrm>
          <a:prstGeom prst="rect">
            <a:avLst/>
          </a:prstGeom>
          <a:noFill/>
          <a:ln w="9525">
            <a:noFill/>
            <a:miter lim="800000"/>
            <a:headEnd/>
            <a:tailEnd/>
          </a:ln>
        </p:spPr>
      </p:pic>
      <p:pic>
        <p:nvPicPr>
          <p:cNvPr id="4102" name="Picture 6"/>
          <p:cNvPicPr>
            <a:picLocks noChangeAspect="1" noChangeArrowheads="1"/>
          </p:cNvPicPr>
          <p:nvPr/>
        </p:nvPicPr>
        <p:blipFill>
          <a:blip r:embed="rId5" cstate="print"/>
          <a:srcRect/>
          <a:stretch>
            <a:fillRect/>
          </a:stretch>
        </p:blipFill>
        <p:spPr bwMode="auto">
          <a:xfrm>
            <a:off x="6019800" y="1295400"/>
            <a:ext cx="2539078" cy="1905000"/>
          </a:xfrm>
          <a:prstGeom prst="rect">
            <a:avLst/>
          </a:prstGeom>
          <a:noFill/>
          <a:ln w="9525">
            <a:noFill/>
            <a:miter lim="800000"/>
            <a:headEnd/>
            <a:tailEnd/>
          </a:ln>
        </p:spPr>
      </p:pic>
      <p:pic>
        <p:nvPicPr>
          <p:cNvPr id="4103" name="Picture 7"/>
          <p:cNvPicPr>
            <a:picLocks noChangeAspect="1" noChangeArrowheads="1"/>
          </p:cNvPicPr>
          <p:nvPr/>
        </p:nvPicPr>
        <p:blipFill>
          <a:blip r:embed="rId6" cstate="print"/>
          <a:srcRect/>
          <a:stretch>
            <a:fillRect/>
          </a:stretch>
        </p:blipFill>
        <p:spPr bwMode="auto">
          <a:xfrm>
            <a:off x="5943600" y="3581400"/>
            <a:ext cx="1905000" cy="1070266"/>
          </a:xfrm>
          <a:prstGeom prst="rect">
            <a:avLst/>
          </a:prstGeom>
          <a:noFill/>
          <a:ln w="9525">
            <a:noFill/>
            <a:miter lim="800000"/>
            <a:headEnd/>
            <a:tailEnd/>
          </a:ln>
        </p:spPr>
      </p:pic>
      <p:sp>
        <p:nvSpPr>
          <p:cNvPr id="23" name="Rectangle 4"/>
          <p:cNvSpPr>
            <a:spLocks noChangeArrowheads="1"/>
          </p:cNvSpPr>
          <p:nvPr/>
        </p:nvSpPr>
        <p:spPr bwMode="auto">
          <a:xfrm>
            <a:off x="152400" y="3810000"/>
            <a:ext cx="5638800" cy="1447800"/>
          </a:xfrm>
          <a:prstGeom prst="rect">
            <a:avLst/>
          </a:prstGeom>
          <a:noFill/>
          <a:ln w="9525">
            <a:noFill/>
            <a:miter lim="800000"/>
            <a:headEnd/>
            <a:tailEnd/>
          </a:ln>
          <a:effectLst/>
        </p:spPr>
        <p:txBody>
          <a:bodyPr/>
          <a:lstStyle/>
          <a:p>
            <a:pPr marL="231775" indent="-231775">
              <a:spcBef>
                <a:spcPct val="20000"/>
              </a:spcBef>
            </a:pPr>
            <a:r>
              <a:rPr lang="en-US" sz="2400" b="1" dirty="0" smtClean="0">
                <a:latin typeface="Times New Roman" pitchFamily="18" charset="0"/>
                <a:cs typeface="Times New Roman" pitchFamily="18" charset="0"/>
              </a:rPr>
              <a:t>Infrastructure Advances</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Three-foot thick isolation slabs for each lab cell.</a:t>
            </a:r>
          </a:p>
          <a:p>
            <a:pPr marL="231775" indent="-231775">
              <a:spcBef>
                <a:spcPct val="20000"/>
              </a:spcBef>
              <a:buFont typeface="Arial" pitchFamily="34" charset="0"/>
              <a:buChar char="•"/>
            </a:pPr>
            <a:r>
              <a:rPr lang="en-US" dirty="0" smtClean="0">
                <a:solidFill>
                  <a:srgbClr val="000000"/>
                </a:solidFill>
                <a:latin typeface="Times New Roman" pitchFamily="18" charset="0"/>
                <a:cs typeface="Times New Roman" pitchFamily="18" charset="0"/>
              </a:rPr>
              <a:t>Two-inch thick foam barrier in the floor separates each lab cell from everything else.</a:t>
            </a:r>
            <a:endParaRPr lang="en-US" dirty="0"/>
          </a:p>
          <a:p>
            <a:pPr marL="231775" indent="-231775">
              <a:buFontTx/>
              <a:buChar char="•"/>
            </a:pPr>
            <a:endParaRPr lang="en-US"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Next steps</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solidFill>
                  <a:srgbClr val="002060"/>
                </a:solidFill>
              </a:rPr>
              <a:t>Strategic plan, with specifics</a:t>
            </a:r>
          </a:p>
          <a:p>
            <a:r>
              <a:rPr lang="en-US" dirty="0" smtClean="0">
                <a:solidFill>
                  <a:srgbClr val="002060"/>
                </a:solidFill>
              </a:rPr>
              <a:t>Major projects that integrate across division</a:t>
            </a:r>
          </a:p>
          <a:p>
            <a:r>
              <a:rPr lang="en-US" dirty="0" smtClean="0">
                <a:solidFill>
                  <a:srgbClr val="002060"/>
                </a:solidFill>
              </a:rPr>
              <a:t>Concrete science and capability targets to guide investments</a:t>
            </a:r>
          </a:p>
          <a:p>
            <a:r>
              <a:rPr lang="en-US" dirty="0" smtClean="0">
                <a:solidFill>
                  <a:srgbClr val="002060"/>
                </a:solidFill>
              </a:rPr>
              <a:t>Serious player in USGCRP</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p:nvPr>
        </p:nvSpPr>
        <p:spPr bwMode="auto">
          <a:noFill/>
          <a:ln>
            <a:miter lim="800000"/>
            <a:headEnd/>
            <a:tailEnd/>
          </a:ln>
        </p:spPr>
        <p:txBody>
          <a:bodyPr vert="horz" wrap="square" lIns="91440" tIns="45720" rIns="91440" bIns="45720" numCol="1" anchor="t" anchorCtr="0" compatLnSpc="1">
            <a:prstTxWarp prst="textNoShape">
              <a:avLst/>
            </a:prstTxWarp>
          </a:bodyPr>
          <a:lstStyle/>
          <a:p>
            <a:pPr>
              <a:buFontTx/>
              <a:buNone/>
            </a:pPr>
            <a:endParaRPr lang="en-US" dirty="0" smtClean="0"/>
          </a:p>
          <a:p>
            <a:pPr algn="ctr">
              <a:buFontTx/>
              <a:buNone/>
            </a:pPr>
            <a:endParaRPr lang="en-US" sz="6000" dirty="0" smtClean="0">
              <a:solidFill>
                <a:srgbClr val="002060"/>
              </a:solidFill>
            </a:endParaRPr>
          </a:p>
          <a:p>
            <a:pPr algn="ctr">
              <a:buFontTx/>
              <a:buNone/>
            </a:pPr>
            <a:r>
              <a:rPr lang="en-US" sz="6000" dirty="0" smtClean="0">
                <a:solidFill>
                  <a:srgbClr val="002060"/>
                </a:solidFill>
              </a:rPr>
              <a:t>Thank you!</a:t>
            </a:r>
          </a:p>
        </p:txBody>
      </p:sp>
      <p:grpSp>
        <p:nvGrpSpPr>
          <p:cNvPr id="2" name="Group 25"/>
          <p:cNvGrpSpPr>
            <a:grpSpLocks/>
          </p:cNvGrpSpPr>
          <p:nvPr/>
        </p:nvGrpSpPr>
        <p:grpSpPr bwMode="auto">
          <a:xfrm>
            <a:off x="0" y="6629400"/>
            <a:ext cx="9145588" cy="233363"/>
            <a:chOff x="0" y="6629401"/>
            <a:chExt cx="9145588" cy="233362"/>
          </a:xfrm>
        </p:grpSpPr>
        <p:sp>
          <p:nvSpPr>
            <p:cNvPr id="18436" name="Rectangle 26"/>
            <p:cNvSpPr>
              <a:spLocks noChangeArrowheads="1"/>
            </p:cNvSpPr>
            <p:nvPr/>
          </p:nvSpPr>
          <p:spPr bwMode="auto">
            <a:xfrm>
              <a:off x="2360613" y="6634163"/>
              <a:ext cx="6784975" cy="228600"/>
            </a:xfrm>
            <a:prstGeom prst="rect">
              <a:avLst/>
            </a:prstGeom>
            <a:solidFill>
              <a:srgbClr val="92D050"/>
            </a:solidFill>
            <a:ln w="9525" algn="ctr">
              <a:noFill/>
              <a:round/>
              <a:headEnd/>
              <a:tailEnd/>
            </a:ln>
          </p:spPr>
          <p:txBody>
            <a:bodyPr/>
            <a:lstStyle/>
            <a:p>
              <a:pPr eaLnBrk="0" hangingPunct="0"/>
              <a:endParaRPr lang="en-US"/>
            </a:p>
          </p:txBody>
        </p:sp>
        <p:sp>
          <p:nvSpPr>
            <p:cNvPr id="18437" name="Rectangle 27"/>
            <p:cNvSpPr>
              <a:spLocks noChangeArrowheads="1"/>
            </p:cNvSpPr>
            <p:nvPr/>
          </p:nvSpPr>
          <p:spPr bwMode="auto">
            <a:xfrm>
              <a:off x="0" y="6634163"/>
              <a:ext cx="2333625" cy="228600"/>
            </a:xfrm>
            <a:prstGeom prst="rect">
              <a:avLst/>
            </a:prstGeom>
            <a:solidFill>
              <a:srgbClr val="92D050"/>
            </a:solidFill>
            <a:ln w="9525" algn="ctr">
              <a:noFill/>
              <a:round/>
              <a:headEnd/>
              <a:tailEnd/>
            </a:ln>
          </p:spPr>
          <p:txBody>
            <a:bodyPr/>
            <a:lstStyle/>
            <a:p>
              <a:pPr eaLnBrk="0" hangingPunct="0"/>
              <a:endParaRPr lang="en-US"/>
            </a:p>
          </p:txBody>
        </p:sp>
        <p:sp>
          <p:nvSpPr>
            <p:cNvPr id="18438" name="Rectangle 235"/>
            <p:cNvSpPr>
              <a:spLocks noChangeArrowheads="1"/>
            </p:cNvSpPr>
            <p:nvPr/>
          </p:nvSpPr>
          <p:spPr bwMode="auto">
            <a:xfrm>
              <a:off x="2433638" y="6635750"/>
              <a:ext cx="6553200" cy="222250"/>
            </a:xfrm>
            <a:prstGeom prst="rect">
              <a:avLst/>
            </a:prstGeom>
            <a:solidFill>
              <a:srgbClr val="92D050"/>
            </a:solidFill>
            <a:ln w="9525" algn="ctr">
              <a:noFill/>
              <a:miter lim="800000"/>
              <a:headEnd/>
              <a:tailEnd/>
            </a:ln>
          </p:spPr>
          <p:txBody>
            <a:bodyPr/>
            <a:lstStyle/>
            <a:p>
              <a:pPr marL="171450" indent="-171450" algn="r" eaLnBrk="0" hangingPunct="0">
                <a:lnSpc>
                  <a:spcPct val="90000"/>
                </a:lnSpc>
              </a:pPr>
              <a:r>
                <a:rPr lang="en-US" sz="1200">
                  <a:solidFill>
                    <a:schemeClr val="bg1"/>
                  </a:solidFill>
                  <a:ea typeface="Rod"/>
                  <a:cs typeface="Rod"/>
                </a:rPr>
                <a:t>Department of Energy  •  Office of Science  •  Biological and Environmental Research</a:t>
              </a:r>
            </a:p>
          </p:txBody>
        </p:sp>
        <p:sp>
          <p:nvSpPr>
            <p:cNvPr id="18439" name="Rectangle 235"/>
            <p:cNvSpPr>
              <a:spLocks noChangeArrowheads="1"/>
            </p:cNvSpPr>
            <p:nvPr/>
          </p:nvSpPr>
          <p:spPr bwMode="auto">
            <a:xfrm>
              <a:off x="117474" y="6629401"/>
              <a:ext cx="2016125" cy="228600"/>
            </a:xfrm>
            <a:prstGeom prst="rect">
              <a:avLst/>
            </a:prstGeom>
            <a:noFill/>
            <a:ln w="9525" algn="ctr">
              <a:noFill/>
              <a:miter lim="800000"/>
              <a:headEnd/>
              <a:tailEnd/>
            </a:ln>
          </p:spPr>
          <p:txBody>
            <a:bodyPr/>
            <a:lstStyle/>
            <a:p>
              <a:pPr marL="171450" indent="-171450" eaLnBrk="0" hangingPunct="0">
                <a:lnSpc>
                  <a:spcPct val="90000"/>
                </a:lnSpc>
              </a:pPr>
              <a:fld id="{901099F8-441A-4270-8048-5204CFD879CB}" type="slidenum">
                <a:rPr lang="en-US" sz="1000">
                  <a:solidFill>
                    <a:schemeClr val="bg1"/>
                  </a:solidFill>
                  <a:ea typeface="Rod"/>
                  <a:cs typeface="Rod"/>
                </a:rPr>
                <a:pPr marL="171450" indent="-171450" eaLnBrk="0" hangingPunct="0">
                  <a:lnSpc>
                    <a:spcPct val="90000"/>
                  </a:lnSpc>
                </a:pPr>
                <a:t>38</a:t>
              </a:fld>
              <a:r>
                <a:rPr lang="en-US" sz="1000" dirty="0">
                  <a:solidFill>
                    <a:schemeClr val="bg1"/>
                  </a:solidFill>
                  <a:ea typeface="Rod"/>
                  <a:cs typeface="Rod"/>
                </a:rPr>
                <a:t>	 </a:t>
              </a:r>
              <a:r>
                <a:rPr lang="en-US" sz="1200" dirty="0">
                  <a:solidFill>
                    <a:schemeClr val="bg1"/>
                  </a:solidFill>
                  <a:ea typeface="Rod"/>
                  <a:cs typeface="Rod"/>
                </a:rPr>
                <a:t>BERAC Sep </a:t>
              </a:r>
              <a:r>
                <a:rPr lang="en-US" sz="1200" dirty="0" smtClean="0">
                  <a:solidFill>
                    <a:schemeClr val="bg1"/>
                  </a:solidFill>
                  <a:ea typeface="Rod"/>
                  <a:cs typeface="Rod"/>
                </a:rPr>
                <a:t>2011</a:t>
              </a:r>
              <a:endParaRPr lang="en-US" sz="1200" dirty="0">
                <a:solidFill>
                  <a:schemeClr val="bg1"/>
                </a:solidFill>
                <a:ea typeface="Rod"/>
                <a:cs typeface="Rod"/>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4000" b="1" dirty="0" smtClean="0">
                <a:solidFill>
                  <a:srgbClr val="008000"/>
                </a:solidFill>
              </a:rPr>
              <a:t>Management updates</a:t>
            </a:r>
            <a:endParaRPr lang="en-US" sz="4000" b="1" dirty="0">
              <a:solidFill>
                <a:srgbClr val="008000"/>
              </a:solidFill>
            </a:endParaRPr>
          </a:p>
        </p:txBody>
      </p:sp>
      <p:sp>
        <p:nvSpPr>
          <p:cNvPr id="3" name="Content Placeholder 2"/>
          <p:cNvSpPr>
            <a:spLocks noGrp="1"/>
          </p:cNvSpPr>
          <p:nvPr>
            <p:ph idx="1"/>
          </p:nvPr>
        </p:nvSpPr>
        <p:spPr>
          <a:xfrm>
            <a:off x="457200" y="1219200"/>
            <a:ext cx="8229600" cy="5245768"/>
          </a:xfrm>
        </p:spPr>
        <p:txBody>
          <a:bodyPr>
            <a:normAutofit fontScale="92500" lnSpcReduction="10000"/>
          </a:bodyPr>
          <a:lstStyle/>
          <a:p>
            <a:r>
              <a:rPr lang="en-US" dirty="0" smtClean="0">
                <a:solidFill>
                  <a:srgbClr val="C00000"/>
                </a:solidFill>
              </a:rPr>
              <a:t>Reviews of facilities</a:t>
            </a:r>
          </a:p>
          <a:p>
            <a:pPr lvl="1"/>
            <a:r>
              <a:rPr lang="en-US" dirty="0" smtClean="0">
                <a:solidFill>
                  <a:schemeClr val="accent1">
                    <a:lumMod val="75000"/>
                  </a:schemeClr>
                </a:solidFill>
              </a:rPr>
              <a:t>ARM facility review (April 2011)</a:t>
            </a:r>
          </a:p>
          <a:p>
            <a:pPr lvl="1"/>
            <a:r>
              <a:rPr lang="en-US" dirty="0" smtClean="0">
                <a:solidFill>
                  <a:schemeClr val="accent1">
                    <a:lumMod val="75000"/>
                  </a:schemeClr>
                </a:solidFill>
              </a:rPr>
              <a:t>ARM data quality (Nov 2011)</a:t>
            </a:r>
          </a:p>
          <a:p>
            <a:pPr lvl="1"/>
            <a:r>
              <a:rPr lang="en-US" dirty="0" smtClean="0">
                <a:solidFill>
                  <a:schemeClr val="accent1">
                    <a:lumMod val="75000"/>
                  </a:schemeClr>
                </a:solidFill>
              </a:rPr>
              <a:t>EMSL review (Oct 2011)</a:t>
            </a:r>
          </a:p>
          <a:p>
            <a:r>
              <a:rPr lang="en-US" dirty="0" smtClean="0">
                <a:solidFill>
                  <a:srgbClr val="C00000"/>
                </a:solidFill>
              </a:rPr>
              <a:t>More significant player</a:t>
            </a:r>
          </a:p>
          <a:p>
            <a:pPr lvl="1"/>
            <a:r>
              <a:rPr lang="en-US" dirty="0" smtClean="0">
                <a:solidFill>
                  <a:schemeClr val="accent1">
                    <a:lumMod val="75000"/>
                  </a:schemeClr>
                </a:solidFill>
              </a:rPr>
              <a:t>USGCRP:  vice chair, principal</a:t>
            </a:r>
          </a:p>
          <a:p>
            <a:pPr lvl="1"/>
            <a:r>
              <a:rPr lang="en-US" dirty="0" smtClean="0">
                <a:solidFill>
                  <a:schemeClr val="accent1">
                    <a:lumMod val="75000"/>
                  </a:schemeClr>
                </a:solidFill>
              </a:rPr>
              <a:t>Stronger intra-agency and interagency collaborations</a:t>
            </a:r>
          </a:p>
          <a:p>
            <a:r>
              <a:rPr lang="en-US" dirty="0" smtClean="0">
                <a:solidFill>
                  <a:srgbClr val="C00000"/>
                </a:solidFill>
              </a:rPr>
              <a:t>Outreach at scientific societies</a:t>
            </a:r>
          </a:p>
          <a:p>
            <a:pPr lvl="1"/>
            <a:r>
              <a:rPr lang="en-US" dirty="0" smtClean="0">
                <a:solidFill>
                  <a:srgbClr val="0070C0"/>
                </a:solidFill>
              </a:rPr>
              <a:t>ESA town hall (August 2011)</a:t>
            </a:r>
          </a:p>
          <a:p>
            <a:pPr lvl="1"/>
            <a:r>
              <a:rPr lang="en-US" dirty="0" smtClean="0">
                <a:solidFill>
                  <a:srgbClr val="0070C0"/>
                </a:solidFill>
              </a:rPr>
              <a:t>AGU town halls (Dec 2011):  diagnostics, GOAMAZON</a:t>
            </a:r>
          </a:p>
          <a:p>
            <a:pPr lvl="1"/>
            <a:r>
              <a:rPr lang="en-US" dirty="0" smtClean="0">
                <a:solidFill>
                  <a:srgbClr val="0070C0"/>
                </a:solidFill>
              </a:rPr>
              <a:t>AMS town hall (Jan 2012):  AR6 and AR7</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b="1" dirty="0" smtClean="0">
                <a:solidFill>
                  <a:srgbClr val="008000"/>
                </a:solidFill>
              </a:rPr>
              <a:t>Management updates</a:t>
            </a:r>
            <a:endParaRPr lang="en-US" sz="4000" b="1" dirty="0">
              <a:solidFill>
                <a:srgbClr val="008000"/>
              </a:solidFill>
            </a:endParaRPr>
          </a:p>
        </p:txBody>
      </p:sp>
      <p:sp>
        <p:nvSpPr>
          <p:cNvPr id="3" name="Content Placeholder 2"/>
          <p:cNvSpPr>
            <a:spLocks noGrp="1"/>
          </p:cNvSpPr>
          <p:nvPr>
            <p:ph idx="1"/>
          </p:nvPr>
        </p:nvSpPr>
        <p:spPr>
          <a:xfrm>
            <a:off x="533400" y="1219200"/>
            <a:ext cx="8229600" cy="4864768"/>
          </a:xfrm>
        </p:spPr>
        <p:txBody>
          <a:bodyPr>
            <a:normAutofit fontScale="85000" lnSpcReduction="20000"/>
          </a:bodyPr>
          <a:lstStyle/>
          <a:p>
            <a:r>
              <a:rPr lang="en-US" dirty="0" smtClean="0">
                <a:solidFill>
                  <a:srgbClr val="C00000"/>
                </a:solidFill>
              </a:rPr>
              <a:t>SFA reviews</a:t>
            </a:r>
          </a:p>
          <a:p>
            <a:pPr lvl="1"/>
            <a:r>
              <a:rPr lang="en-US" dirty="0" smtClean="0"/>
              <a:t>PNNL / Subsurface</a:t>
            </a:r>
          </a:p>
          <a:p>
            <a:pPr lvl="1"/>
            <a:r>
              <a:rPr lang="en-US" dirty="0" smtClean="0"/>
              <a:t>SLAC/Subsurface</a:t>
            </a:r>
          </a:p>
          <a:p>
            <a:pPr lvl="1"/>
            <a:r>
              <a:rPr lang="en-US" dirty="0" smtClean="0"/>
              <a:t>LANL / COSIM</a:t>
            </a:r>
          </a:p>
          <a:p>
            <a:r>
              <a:rPr lang="en-US" dirty="0" smtClean="0">
                <a:solidFill>
                  <a:srgbClr val="C00000"/>
                </a:solidFill>
              </a:rPr>
              <a:t>NGEE Phase 1 proposal</a:t>
            </a:r>
          </a:p>
          <a:p>
            <a:pPr lvl="1"/>
            <a:r>
              <a:rPr lang="en-US" dirty="0" smtClean="0"/>
              <a:t>Accepted, with revisions</a:t>
            </a:r>
          </a:p>
          <a:p>
            <a:r>
              <a:rPr lang="en-US" dirty="0" smtClean="0">
                <a:solidFill>
                  <a:srgbClr val="C00000"/>
                </a:solidFill>
              </a:rPr>
              <a:t>Solicitations</a:t>
            </a:r>
          </a:p>
          <a:p>
            <a:pPr lvl="1"/>
            <a:r>
              <a:rPr lang="en-US" dirty="0" smtClean="0">
                <a:solidFill>
                  <a:srgbClr val="C00000"/>
                </a:solidFill>
              </a:rPr>
              <a:t>TES Annual university solicitation (9/12):  </a:t>
            </a:r>
            <a:r>
              <a:rPr lang="en-US" dirty="0" smtClean="0"/>
              <a:t>141 proposals received</a:t>
            </a:r>
          </a:p>
          <a:p>
            <a:pPr lvl="1"/>
            <a:r>
              <a:rPr lang="en-US" dirty="0" smtClean="0">
                <a:solidFill>
                  <a:srgbClr val="C00000"/>
                </a:solidFill>
              </a:rPr>
              <a:t>SBIR:</a:t>
            </a:r>
            <a:r>
              <a:rPr lang="en-US" dirty="0" smtClean="0"/>
              <a:t>  106 </a:t>
            </a:r>
            <a:r>
              <a:rPr lang="en-US" dirty="0" err="1" smtClean="0"/>
              <a:t>preproposals</a:t>
            </a:r>
            <a:r>
              <a:rPr lang="en-US" dirty="0" smtClean="0"/>
              <a:t> received</a:t>
            </a:r>
          </a:p>
          <a:p>
            <a:pPr lvl="1"/>
            <a:r>
              <a:rPr lang="en-US" dirty="0" smtClean="0">
                <a:solidFill>
                  <a:srgbClr val="C00000"/>
                </a:solidFill>
              </a:rPr>
              <a:t>Early Career </a:t>
            </a:r>
            <a:r>
              <a:rPr lang="en-US" dirty="0" err="1" smtClean="0"/>
              <a:t>preproposals</a:t>
            </a:r>
            <a:r>
              <a:rPr lang="en-US" dirty="0" smtClean="0"/>
              <a:t>:  46 proposals encouraged</a:t>
            </a:r>
          </a:p>
          <a:p>
            <a:pPr lvl="1"/>
            <a:r>
              <a:rPr lang="en-US" dirty="0" smtClean="0">
                <a:solidFill>
                  <a:srgbClr val="C00000"/>
                </a:solidFill>
              </a:rPr>
              <a:t>SCIDAC</a:t>
            </a:r>
            <a:r>
              <a:rPr lang="en-US" dirty="0" smtClean="0"/>
              <a:t> : Lab call just released</a:t>
            </a:r>
          </a:p>
          <a:p>
            <a:pPr lvl="1"/>
            <a:r>
              <a:rPr lang="en-US" dirty="0" err="1" smtClean="0">
                <a:solidFill>
                  <a:srgbClr val="C00000"/>
                </a:solidFill>
              </a:rPr>
              <a:t>AmeriFlux</a:t>
            </a:r>
            <a:r>
              <a:rPr lang="en-US" dirty="0" smtClean="0">
                <a:solidFill>
                  <a:srgbClr val="C00000"/>
                </a:solidFill>
              </a:rPr>
              <a:t> </a:t>
            </a:r>
            <a:r>
              <a:rPr lang="en-US" dirty="0" smtClean="0"/>
              <a:t>operations call for white papers to be released</a:t>
            </a:r>
          </a:p>
          <a:p>
            <a:pPr lvl="1"/>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444500" y="3759200"/>
            <a:ext cx="184150" cy="369888"/>
          </a:xfrm>
          <a:prstGeom prst="rect">
            <a:avLst/>
          </a:prstGeom>
          <a:noFill/>
          <a:ln w="9525">
            <a:noFill/>
            <a:miter lim="800000"/>
            <a:headEnd/>
            <a:tailEnd/>
          </a:ln>
        </p:spPr>
        <p:txBody>
          <a:bodyPr wrap="none">
            <a:spAutoFit/>
          </a:bodyPr>
          <a:lstStyle/>
          <a:p>
            <a:endParaRPr lang="en-US"/>
          </a:p>
        </p:txBody>
      </p:sp>
      <p:sp>
        <p:nvSpPr>
          <p:cNvPr id="5" name="TextBox 4"/>
          <p:cNvSpPr txBox="1"/>
          <p:nvPr/>
        </p:nvSpPr>
        <p:spPr>
          <a:xfrm>
            <a:off x="0" y="533400"/>
            <a:ext cx="9144000" cy="538609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defRPr/>
            </a:pPr>
            <a:r>
              <a:rPr lang="en-US" sz="2800" b="1" dirty="0" err="1" smtClean="0"/>
              <a:t>SciDAC</a:t>
            </a:r>
            <a:r>
              <a:rPr lang="en-US" sz="2800" b="1" dirty="0" smtClean="0"/>
              <a:t> Laboratory Announcement: September 16, 2011</a:t>
            </a:r>
          </a:p>
          <a:p>
            <a:pPr algn="ctr">
              <a:defRPr/>
            </a:pPr>
            <a:r>
              <a:rPr lang="en-US" sz="2800" b="1" dirty="0" smtClean="0"/>
              <a:t>BER Climate modeling – ASCR partnership</a:t>
            </a:r>
          </a:p>
          <a:p>
            <a:pPr algn="ctr">
              <a:defRPr/>
            </a:pPr>
            <a:endParaRPr lang="en-US" sz="2400" b="1" dirty="0" smtClean="0"/>
          </a:p>
          <a:p>
            <a:pPr>
              <a:defRPr/>
            </a:pPr>
            <a:r>
              <a:rPr lang="en-US" sz="2400" b="1" u="sng" dirty="0" smtClean="0"/>
              <a:t>Topics:</a:t>
            </a:r>
          </a:p>
          <a:p>
            <a:pPr>
              <a:buFont typeface="Arial" charset="0"/>
              <a:buChar char="•"/>
              <a:defRPr/>
            </a:pPr>
            <a:r>
              <a:rPr lang="en-US" sz="2400" b="1" dirty="0" smtClean="0"/>
              <a:t>Development of physics and dynamics for atmosphere, ocean and land-ice to run efficiently and accurately using high resolution or </a:t>
            </a:r>
            <a:r>
              <a:rPr lang="en-US" sz="2400" b="1" i="1" dirty="0" smtClean="0"/>
              <a:t>unstructured grids</a:t>
            </a:r>
          </a:p>
          <a:p>
            <a:pPr>
              <a:buFont typeface="Arial" charset="0"/>
              <a:buChar char="•"/>
              <a:defRPr/>
            </a:pPr>
            <a:r>
              <a:rPr lang="en-US" sz="2400" b="1" dirty="0" smtClean="0"/>
              <a:t>Development of efficient and accurate schemes for simulating </a:t>
            </a:r>
            <a:r>
              <a:rPr lang="en-US" sz="2400" b="1" i="1" dirty="0" smtClean="0"/>
              <a:t>atmospheric or oceanic chemical or biogeochemical tracers</a:t>
            </a:r>
          </a:p>
          <a:p>
            <a:pPr>
              <a:defRPr/>
            </a:pPr>
            <a:endParaRPr lang="en-US" sz="2400" b="1" dirty="0" smtClean="0"/>
          </a:p>
          <a:p>
            <a:pPr>
              <a:defRPr/>
            </a:pPr>
            <a:r>
              <a:rPr lang="en-US" sz="2400" b="1" u="sng" dirty="0" smtClean="0"/>
              <a:t>Should also utilize:</a:t>
            </a:r>
          </a:p>
          <a:p>
            <a:pPr>
              <a:buFont typeface="Arial" pitchFamily="34" charset="0"/>
              <a:buChar char="•"/>
              <a:defRPr/>
            </a:pPr>
            <a:r>
              <a:rPr lang="en-US" sz="2400" b="1" dirty="0" smtClean="0"/>
              <a:t>New </a:t>
            </a:r>
            <a:r>
              <a:rPr lang="en-US" sz="2400" b="1" dirty="0" err="1" smtClean="0"/>
              <a:t>SciDAC</a:t>
            </a:r>
            <a:r>
              <a:rPr lang="en-US" sz="2400" b="1" dirty="0" smtClean="0"/>
              <a:t> Institutes</a:t>
            </a:r>
          </a:p>
          <a:p>
            <a:pPr>
              <a:buFont typeface="Arial" pitchFamily="34" charset="0"/>
              <a:buChar char="•"/>
              <a:defRPr/>
            </a:pPr>
            <a:r>
              <a:rPr lang="en-US" sz="2400" b="1" dirty="0" smtClean="0"/>
              <a:t>UQ and model validation methods</a:t>
            </a:r>
          </a:p>
          <a:p>
            <a:pPr>
              <a:buFont typeface="Arial" pitchFamily="34" charset="0"/>
              <a:buChar char="•"/>
              <a:defRPr/>
            </a:pPr>
            <a:r>
              <a:rPr lang="en-US" sz="2400" b="1" dirty="0" smtClean="0"/>
              <a:t>Develop community model</a:t>
            </a:r>
            <a:endParaRPr lang="en-US" sz="2400" dirty="0" smtClean="0"/>
          </a:p>
        </p:txBody>
      </p:sp>
      <p:pic>
        <p:nvPicPr>
          <p:cNvPr id="10" name="Picture 9" descr="newSciDAC.jpg"/>
          <p:cNvPicPr>
            <a:picLocks noChangeAspect="1"/>
          </p:cNvPicPr>
          <p:nvPr/>
        </p:nvPicPr>
        <p:blipFill>
          <a:blip r:embed="rId3" cstate="print"/>
          <a:stretch>
            <a:fillRect/>
          </a:stretch>
        </p:blipFill>
        <p:spPr>
          <a:xfrm>
            <a:off x="4826000" y="4953000"/>
            <a:ext cx="4318000" cy="1295400"/>
          </a:xfrm>
          <a:prstGeom prst="rect">
            <a:avLst/>
          </a:prstGeom>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idx="4294967295"/>
          </p:nvPr>
        </p:nvSpPr>
        <p:spPr>
          <a:xfrm>
            <a:off x="685800" y="381000"/>
            <a:ext cx="7700963" cy="852487"/>
          </a:xfrm>
        </p:spPr>
        <p:txBody>
          <a:bodyPr>
            <a:normAutofit/>
          </a:bodyPr>
          <a:lstStyle/>
          <a:p>
            <a:r>
              <a:rPr lang="en-US" sz="3200" b="1" dirty="0" smtClean="0">
                <a:solidFill>
                  <a:srgbClr val="0000FF"/>
                </a:solidFill>
                <a:latin typeface="Times New Roman" pitchFamily="18" charset="0"/>
                <a:cs typeface="Times New Roman" pitchFamily="18" charset="0"/>
              </a:rPr>
              <a:t>Status of CESD Recovery Act Projects</a:t>
            </a:r>
          </a:p>
        </p:txBody>
      </p:sp>
      <p:sp>
        <p:nvSpPr>
          <p:cNvPr id="17410" name="Rectangle 3"/>
          <p:cNvSpPr>
            <a:spLocks noGrp="1" noChangeArrowheads="1"/>
          </p:cNvSpPr>
          <p:nvPr>
            <p:ph type="body" idx="4294967295"/>
          </p:nvPr>
        </p:nvSpPr>
        <p:spPr>
          <a:xfrm>
            <a:off x="304800" y="1524000"/>
            <a:ext cx="6934200" cy="4648200"/>
          </a:xfrm>
        </p:spPr>
        <p:txBody>
          <a:bodyPr>
            <a:normAutofit fontScale="92500" lnSpcReduction="10000"/>
          </a:bodyPr>
          <a:lstStyle/>
          <a:p>
            <a:pPr marL="293688" indent="-236538"/>
            <a:r>
              <a:rPr lang="en-US" sz="2400" b="1" dirty="0" smtClean="0">
                <a:latin typeface="Times New Roman" pitchFamily="18" charset="0"/>
                <a:cs typeface="Times New Roman" pitchFamily="18" charset="0"/>
              </a:rPr>
              <a:t>Atmospheric Radiation Measurement (ARM) Climate Research Facility - $60M</a:t>
            </a:r>
          </a:p>
          <a:p>
            <a:pPr marL="693738" lvl="1" indent="-236538"/>
            <a:r>
              <a:rPr lang="en-US" sz="2000" dirty="0" smtClean="0">
                <a:latin typeface="Times New Roman" pitchFamily="18" charset="0"/>
                <a:cs typeface="Times New Roman" pitchFamily="18" charset="0"/>
              </a:rPr>
              <a:t>Project nearly complete.</a:t>
            </a:r>
          </a:p>
          <a:p>
            <a:pPr marL="693738" lvl="1" indent="-236538"/>
            <a:r>
              <a:rPr lang="en-US" sz="2000" dirty="0" smtClean="0">
                <a:latin typeface="Times New Roman" pitchFamily="18" charset="0"/>
                <a:cs typeface="Times New Roman" pitchFamily="18" charset="0"/>
              </a:rPr>
              <a:t>99% of planned instruments available and in use. </a:t>
            </a:r>
          </a:p>
          <a:p>
            <a:pPr marL="693738" lvl="1" indent="-236538"/>
            <a:r>
              <a:rPr lang="en-US" sz="2000" dirty="0" smtClean="0">
                <a:latin typeface="Times New Roman" pitchFamily="18" charset="0"/>
                <a:cs typeface="Times New Roman" pitchFamily="18" charset="0"/>
              </a:rPr>
              <a:t>Wanda Ferrell</a:t>
            </a:r>
          </a:p>
          <a:p>
            <a:pPr marL="236538" indent="-236538"/>
            <a:r>
              <a:rPr lang="en-US" sz="2400" b="1" dirty="0" smtClean="0">
                <a:latin typeface="Times New Roman" pitchFamily="18" charset="0"/>
                <a:cs typeface="Times New Roman" pitchFamily="18" charset="0"/>
              </a:rPr>
              <a:t>Environmental Molecular Sciences Laboratory (EMSL) - $60M</a:t>
            </a:r>
            <a:endParaRPr lang="en-US" sz="2400" dirty="0" smtClean="0">
              <a:latin typeface="Times New Roman" pitchFamily="18" charset="0"/>
              <a:cs typeface="Times New Roman" pitchFamily="18" charset="0"/>
            </a:endParaRPr>
          </a:p>
          <a:p>
            <a:pPr marL="636588" lvl="1" indent="-236538"/>
            <a:r>
              <a:rPr lang="en-US" sz="2000" dirty="0" smtClean="0">
                <a:latin typeface="Times New Roman" pitchFamily="18" charset="0"/>
                <a:cs typeface="Times New Roman" pitchFamily="18" charset="0"/>
              </a:rPr>
              <a:t>Project nearly complete.</a:t>
            </a:r>
          </a:p>
          <a:p>
            <a:pPr marL="636588" lvl="1" indent="-236538"/>
            <a:r>
              <a:rPr lang="en-US" sz="2000" dirty="0" smtClean="0">
                <a:latin typeface="Times New Roman" pitchFamily="18" charset="0"/>
                <a:cs typeface="Times New Roman" pitchFamily="18" charset="0"/>
              </a:rPr>
              <a:t>All 36 experimental systems available and in use.</a:t>
            </a:r>
          </a:p>
          <a:p>
            <a:pPr marL="636588" lvl="1" indent="-236538"/>
            <a:r>
              <a:rPr lang="en-US" sz="2000" dirty="0" smtClean="0">
                <a:latin typeface="Times New Roman" pitchFamily="18" charset="0"/>
                <a:cs typeface="Times New Roman" pitchFamily="18" charset="0"/>
              </a:rPr>
              <a:t>Paul Bayer</a:t>
            </a:r>
          </a:p>
          <a:p>
            <a:pPr marL="293688" indent="-236538"/>
            <a:r>
              <a:rPr lang="en-US" sz="2400" b="1" dirty="0" smtClean="0">
                <a:latin typeface="Times New Roman" pitchFamily="18" charset="0"/>
                <a:cs typeface="Times New Roman" pitchFamily="18" charset="0"/>
              </a:rPr>
              <a:t>Integrated Assessment Research Program - $4.9M</a:t>
            </a:r>
          </a:p>
          <a:p>
            <a:pPr marL="693738" lvl="1" indent="-236538"/>
            <a:r>
              <a:rPr lang="en-US" sz="2000" dirty="0" smtClean="0">
                <a:latin typeface="Times New Roman" pitchFamily="18" charset="0"/>
                <a:cs typeface="Times New Roman" pitchFamily="18" charset="0"/>
              </a:rPr>
              <a:t>Project complete.</a:t>
            </a:r>
          </a:p>
          <a:p>
            <a:pPr marL="693738" lvl="1" indent="-236538"/>
            <a:r>
              <a:rPr lang="en-US" sz="2000" dirty="0" smtClean="0">
                <a:latin typeface="Times New Roman" pitchFamily="18" charset="0"/>
                <a:cs typeface="Times New Roman" pitchFamily="18" charset="0"/>
              </a:rPr>
              <a:t>Mid-size cluster (</a:t>
            </a:r>
            <a:r>
              <a:rPr lang="en-US" sz="2000" i="1" dirty="0" smtClean="0">
                <a:latin typeface="Times New Roman" pitchFamily="18" charset="0"/>
                <a:cs typeface="Times New Roman" pitchFamily="18" charset="0"/>
              </a:rPr>
              <a:t>Evergreen</a:t>
            </a:r>
            <a:r>
              <a:rPr lang="en-US" sz="2000" dirty="0" smtClean="0">
                <a:latin typeface="Times New Roman" pitchFamily="18" charset="0"/>
                <a:cs typeface="Times New Roman" pitchFamily="18" charset="0"/>
              </a:rPr>
              <a:t>) supporting research.</a:t>
            </a:r>
          </a:p>
          <a:p>
            <a:pPr marL="693738" lvl="1" indent="-236538"/>
            <a:r>
              <a:rPr lang="en-US" sz="2000" dirty="0" smtClean="0">
                <a:latin typeface="Times New Roman" pitchFamily="18" charset="0"/>
                <a:cs typeface="Times New Roman" pitchFamily="18" charset="0"/>
              </a:rPr>
              <a:t>Bob Vallario</a:t>
            </a:r>
          </a:p>
        </p:txBody>
      </p:sp>
      <p:sp>
        <p:nvSpPr>
          <p:cNvPr id="5" name="Rectangle 7"/>
          <p:cNvSpPr/>
          <p:nvPr/>
        </p:nvSpPr>
        <p:spPr bwMode="auto">
          <a:xfrm>
            <a:off x="2360613" y="6634163"/>
            <a:ext cx="678497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6" name="Rectangle 8"/>
          <p:cNvSpPr/>
          <p:nvPr/>
        </p:nvSpPr>
        <p:spPr bwMode="auto">
          <a:xfrm>
            <a:off x="0" y="6634163"/>
            <a:ext cx="2333625" cy="228600"/>
          </a:xfrm>
          <a:prstGeom prst="rect">
            <a:avLst/>
          </a:prstGeom>
          <a:solidFill>
            <a:schemeClr val="accent3"/>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34" charset="0"/>
            </a:endParaRPr>
          </a:p>
        </p:txBody>
      </p:sp>
      <p:sp>
        <p:nvSpPr>
          <p:cNvPr id="17413" name="Rectangle 235"/>
          <p:cNvSpPr>
            <a:spLocks noChangeArrowheads="1"/>
          </p:cNvSpPr>
          <p:nvPr/>
        </p:nvSpPr>
        <p:spPr bwMode="auto">
          <a:xfrm>
            <a:off x="2422525" y="6634163"/>
            <a:ext cx="6564313" cy="223837"/>
          </a:xfrm>
          <a:prstGeom prst="rect">
            <a:avLst/>
          </a:prstGeom>
          <a:noFill/>
          <a:ln w="9525" algn="ctr">
            <a:noFill/>
            <a:miter lim="800000"/>
            <a:headEnd/>
            <a:tailEnd/>
          </a:ln>
        </p:spPr>
        <p:txBody>
          <a:bodyPr/>
          <a:lstStyle/>
          <a:p>
            <a:pPr marL="171450" indent="-171450" algn="r" eaLnBrk="0" hangingPunct="0">
              <a:lnSpc>
                <a:spcPct val="90000"/>
              </a:lnSpc>
            </a:pPr>
            <a:r>
              <a:rPr lang="en-US" sz="1200" b="1" dirty="0">
                <a:solidFill>
                  <a:schemeClr val="bg1"/>
                </a:solidFill>
                <a:latin typeface="Arial" pitchFamily="34" charset="0"/>
                <a:ea typeface="Rod"/>
                <a:cs typeface="Arial" pitchFamily="34" charset="0"/>
              </a:rPr>
              <a:t>Department of Energy  •  Office of Science  •  Biological and Environmental Research</a:t>
            </a:r>
          </a:p>
        </p:txBody>
      </p:sp>
      <p:sp>
        <p:nvSpPr>
          <p:cNvPr id="17414" name="Rectangle 235"/>
          <p:cNvSpPr>
            <a:spLocks noChangeArrowheads="1"/>
          </p:cNvSpPr>
          <p:nvPr/>
        </p:nvSpPr>
        <p:spPr bwMode="auto">
          <a:xfrm>
            <a:off x="0" y="6629400"/>
            <a:ext cx="1481138" cy="228600"/>
          </a:xfrm>
          <a:prstGeom prst="rect">
            <a:avLst/>
          </a:prstGeom>
          <a:noFill/>
          <a:ln w="9525" algn="ctr">
            <a:noFill/>
            <a:miter lim="800000"/>
            <a:headEnd/>
            <a:tailEnd/>
          </a:ln>
        </p:spPr>
        <p:txBody>
          <a:bodyPr/>
          <a:lstStyle/>
          <a:p>
            <a:pPr marL="171450" indent="-171450" eaLnBrk="0" hangingPunct="0">
              <a:lnSpc>
                <a:spcPct val="90000"/>
              </a:lnSpc>
            </a:pPr>
            <a:r>
              <a:rPr lang="en-US" sz="1200" b="1" dirty="0" smtClean="0">
                <a:solidFill>
                  <a:schemeClr val="bg1"/>
                </a:solidFill>
                <a:latin typeface="Arial" pitchFamily="34" charset="0"/>
                <a:ea typeface="Rod"/>
                <a:cs typeface="Arial" pitchFamily="34" charset="0"/>
              </a:rPr>
              <a:t>CESD Update</a:t>
            </a:r>
            <a:endParaRPr lang="en-US" sz="1200" b="1" dirty="0">
              <a:solidFill>
                <a:schemeClr val="bg1"/>
              </a:solidFill>
              <a:latin typeface="Arial" pitchFamily="34" charset="0"/>
              <a:ea typeface="Rod"/>
              <a:cs typeface="Arial" pitchFamily="34" charset="0"/>
            </a:endParaRPr>
          </a:p>
        </p:txBody>
      </p:sp>
      <p:sp>
        <p:nvSpPr>
          <p:cNvPr id="17415" name="Slide Number Placeholder 4"/>
          <p:cNvSpPr>
            <a:spLocks/>
          </p:cNvSpPr>
          <p:nvPr/>
        </p:nvSpPr>
        <p:spPr bwMode="auto">
          <a:xfrm>
            <a:off x="6553200" y="6400800"/>
            <a:ext cx="76200" cy="76200"/>
          </a:xfrm>
          <a:prstGeom prst="rect">
            <a:avLst/>
          </a:prstGeom>
          <a:noFill/>
          <a:ln w="9525">
            <a:noFill/>
            <a:miter lim="800000"/>
            <a:headEnd/>
            <a:tailEnd/>
          </a:ln>
        </p:spPr>
        <p:txBody>
          <a:bodyPr/>
          <a:lstStyle/>
          <a:p>
            <a:pPr eaLnBrk="0" hangingPunct="0"/>
            <a:endParaRPr lang="en-US"/>
          </a:p>
        </p:txBody>
      </p:sp>
      <p:pic>
        <p:nvPicPr>
          <p:cNvPr id="1028" name="Picture 4" descr="helium ion microscope (HIM), photo"/>
          <p:cNvPicPr>
            <a:picLocks noChangeAspect="1" noChangeArrowheads="1"/>
          </p:cNvPicPr>
          <p:nvPr/>
        </p:nvPicPr>
        <p:blipFill>
          <a:blip r:embed="rId3" cstate="print"/>
          <a:srcRect/>
          <a:stretch>
            <a:fillRect/>
          </a:stretch>
        </p:blipFill>
        <p:spPr bwMode="auto">
          <a:xfrm>
            <a:off x="6400800" y="3505200"/>
            <a:ext cx="1182414" cy="1143000"/>
          </a:xfrm>
          <a:prstGeom prst="rect">
            <a:avLst/>
          </a:prstGeom>
          <a:noFill/>
        </p:spPr>
      </p:pic>
      <p:pic>
        <p:nvPicPr>
          <p:cNvPr id="17" name="Picture 2" descr="bba44488-bdd4-4631-ac92-bca14e941291"/>
          <p:cNvPicPr>
            <a:picLocks noChangeAspect="1" noChangeArrowheads="1"/>
          </p:cNvPicPr>
          <p:nvPr/>
        </p:nvPicPr>
        <p:blipFill>
          <a:blip r:embed="rId4" cstate="print"/>
          <a:srcRect/>
          <a:stretch>
            <a:fillRect/>
          </a:stretch>
        </p:blipFill>
        <p:spPr bwMode="auto">
          <a:xfrm>
            <a:off x="6172200" y="5257800"/>
            <a:ext cx="2438401" cy="710952"/>
          </a:xfrm>
          <a:prstGeom prst="rect">
            <a:avLst/>
          </a:prstGeom>
          <a:noFill/>
          <a:ln w="9525">
            <a:noFill/>
            <a:miter lim="800000"/>
            <a:headEnd/>
            <a:tailEnd/>
          </a:ln>
        </p:spPr>
      </p:pic>
      <p:pic>
        <p:nvPicPr>
          <p:cNvPr id="19" name="Picture 20" descr="image2.png"/>
          <p:cNvPicPr>
            <a:picLocks noChangeAspect="1"/>
          </p:cNvPicPr>
          <p:nvPr/>
        </p:nvPicPr>
        <p:blipFill>
          <a:blip r:embed="rId5" cstate="print"/>
          <a:srcRect/>
          <a:stretch>
            <a:fillRect/>
          </a:stretch>
        </p:blipFill>
        <p:spPr bwMode="auto">
          <a:xfrm>
            <a:off x="6781800" y="2057400"/>
            <a:ext cx="1219200" cy="116742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ln>
            <a:miter lim="800000"/>
            <a:headEnd/>
            <a:tailEnd/>
          </a:ln>
        </p:spPr>
        <p:txBody>
          <a:bodyPr vert="horz" wrap="square" lIns="91440" tIns="45720" rIns="91440" bIns="45720" numCol="1" anchor="t" anchorCtr="0" compatLnSpc="1">
            <a:prstTxWarp prst="textNoShape">
              <a:avLst/>
            </a:prstTxWarp>
          </a:bodyPr>
          <a:lstStyle/>
          <a:p>
            <a:pPr>
              <a:defRPr/>
            </a:pPr>
            <a:r>
              <a:rPr lang="en-US" b="1" i="1" dirty="0" smtClean="0">
                <a:solidFill>
                  <a:srgbClr val="C00000"/>
                </a:solidFill>
                <a:effectLst>
                  <a:outerShdw blurRad="38100" dist="38100" dir="2700000" algn="tl">
                    <a:srgbClr val="000000">
                      <a:alpha val="43137"/>
                    </a:srgbClr>
                  </a:outerShdw>
                </a:effectLst>
              </a:rPr>
              <a:t>Science updates</a:t>
            </a:r>
          </a:p>
        </p:txBody>
      </p:sp>
      <p:sp>
        <p:nvSpPr>
          <p:cNvPr id="7171" name="Content Placeholder 2"/>
          <p:cNvSpPr>
            <a:spLocks noGrp="1"/>
          </p:cNvSpPr>
          <p:nvPr>
            <p:ph idx="1"/>
          </p:nvPr>
        </p:nvSpPr>
        <p:spPr bwMode="auto">
          <a:xfrm>
            <a:off x="457200" y="1600200"/>
            <a:ext cx="8305800" cy="43434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smtClean="0">
                <a:solidFill>
                  <a:srgbClr val="7030A0"/>
                </a:solidFill>
              </a:rPr>
              <a:t>High latitude:  RASM, NGEE, …</a:t>
            </a:r>
          </a:p>
          <a:p>
            <a:r>
              <a:rPr lang="en-US" dirty="0" smtClean="0">
                <a:solidFill>
                  <a:srgbClr val="7030A0"/>
                </a:solidFill>
              </a:rPr>
              <a:t>Land surface:  Carbon, Nitrogen, Water</a:t>
            </a:r>
          </a:p>
          <a:p>
            <a:r>
              <a:rPr lang="en-US" dirty="0" smtClean="0">
                <a:solidFill>
                  <a:srgbClr val="7030A0"/>
                </a:solidFill>
              </a:rPr>
              <a:t>Atmosphere:  clouds, aerosols, </a:t>
            </a:r>
            <a:r>
              <a:rPr lang="en-US" dirty="0" err="1" smtClean="0">
                <a:solidFill>
                  <a:srgbClr val="7030A0"/>
                </a:solidFill>
              </a:rPr>
              <a:t>ppt</a:t>
            </a:r>
            <a:r>
              <a:rPr lang="en-US" dirty="0" smtClean="0">
                <a:solidFill>
                  <a:srgbClr val="7030A0"/>
                </a:solidFill>
              </a:rPr>
              <a:t>, dynamics</a:t>
            </a:r>
          </a:p>
          <a:p>
            <a:r>
              <a:rPr lang="en-US" dirty="0" smtClean="0">
                <a:solidFill>
                  <a:srgbClr val="7030A0"/>
                </a:solidFill>
              </a:rPr>
              <a:t>Modeling:  physics, visualization, dynamics</a:t>
            </a:r>
          </a:p>
          <a:p>
            <a:r>
              <a:rPr lang="en-US" dirty="0" smtClean="0">
                <a:solidFill>
                  <a:srgbClr val="7030A0"/>
                </a:solidFill>
              </a:rPr>
              <a:t>Subsurface</a:t>
            </a:r>
          </a:p>
          <a:p>
            <a:r>
              <a:rPr lang="en-US" dirty="0" smtClean="0">
                <a:solidFill>
                  <a:srgbClr val="7030A0"/>
                </a:solidFill>
              </a:rPr>
              <a:t>EMSL</a:t>
            </a:r>
          </a:p>
          <a:p>
            <a:pPr>
              <a:buNone/>
            </a:pPr>
            <a:endParaRPr lang="en-US" dirty="0" smtClean="0">
              <a:solidFill>
                <a:srgbClr val="7030A0"/>
              </a:solidFill>
            </a:endParaRPr>
          </a:p>
          <a:p>
            <a:pPr>
              <a:buNone/>
            </a:pPr>
            <a:endParaRPr lang="en-US" dirty="0" smtClean="0"/>
          </a:p>
        </p:txBody>
      </p:sp>
      <p:grpSp>
        <p:nvGrpSpPr>
          <p:cNvPr id="2" name="Group 25"/>
          <p:cNvGrpSpPr>
            <a:grpSpLocks/>
          </p:cNvGrpSpPr>
          <p:nvPr/>
        </p:nvGrpSpPr>
        <p:grpSpPr bwMode="auto">
          <a:xfrm>
            <a:off x="0" y="6629400"/>
            <a:ext cx="9145588" cy="233363"/>
            <a:chOff x="0" y="6629401"/>
            <a:chExt cx="9145588" cy="233362"/>
          </a:xfrm>
        </p:grpSpPr>
        <p:sp>
          <p:nvSpPr>
            <p:cNvPr id="7173" name="Rectangle 26"/>
            <p:cNvSpPr>
              <a:spLocks noChangeArrowheads="1"/>
            </p:cNvSpPr>
            <p:nvPr/>
          </p:nvSpPr>
          <p:spPr bwMode="auto">
            <a:xfrm>
              <a:off x="2360613" y="6634163"/>
              <a:ext cx="6784975" cy="228600"/>
            </a:xfrm>
            <a:prstGeom prst="rect">
              <a:avLst/>
            </a:prstGeom>
            <a:solidFill>
              <a:srgbClr val="92D050"/>
            </a:solidFill>
            <a:ln w="9525" algn="ctr">
              <a:noFill/>
              <a:round/>
              <a:headEnd/>
              <a:tailEnd/>
            </a:ln>
          </p:spPr>
          <p:txBody>
            <a:bodyPr/>
            <a:lstStyle/>
            <a:p>
              <a:pPr eaLnBrk="0" hangingPunct="0"/>
              <a:endParaRPr lang="en-US"/>
            </a:p>
          </p:txBody>
        </p:sp>
        <p:sp>
          <p:nvSpPr>
            <p:cNvPr id="7174" name="Rectangle 27"/>
            <p:cNvSpPr>
              <a:spLocks noChangeArrowheads="1"/>
            </p:cNvSpPr>
            <p:nvPr/>
          </p:nvSpPr>
          <p:spPr bwMode="auto">
            <a:xfrm>
              <a:off x="0" y="6634163"/>
              <a:ext cx="2333625" cy="228600"/>
            </a:xfrm>
            <a:prstGeom prst="rect">
              <a:avLst/>
            </a:prstGeom>
            <a:solidFill>
              <a:srgbClr val="92D050"/>
            </a:solidFill>
            <a:ln w="9525" algn="ctr">
              <a:noFill/>
              <a:round/>
              <a:headEnd/>
              <a:tailEnd/>
            </a:ln>
          </p:spPr>
          <p:txBody>
            <a:bodyPr/>
            <a:lstStyle/>
            <a:p>
              <a:pPr eaLnBrk="0" hangingPunct="0"/>
              <a:endParaRPr lang="en-US"/>
            </a:p>
          </p:txBody>
        </p:sp>
        <p:sp>
          <p:nvSpPr>
            <p:cNvPr id="7175" name="Rectangle 235"/>
            <p:cNvSpPr>
              <a:spLocks noChangeArrowheads="1"/>
            </p:cNvSpPr>
            <p:nvPr/>
          </p:nvSpPr>
          <p:spPr bwMode="auto">
            <a:xfrm>
              <a:off x="2433638" y="6635750"/>
              <a:ext cx="6553200" cy="222250"/>
            </a:xfrm>
            <a:prstGeom prst="rect">
              <a:avLst/>
            </a:prstGeom>
            <a:solidFill>
              <a:srgbClr val="92D050"/>
            </a:solidFill>
            <a:ln w="9525" algn="ctr">
              <a:noFill/>
              <a:miter lim="800000"/>
              <a:headEnd/>
              <a:tailEnd/>
            </a:ln>
          </p:spPr>
          <p:txBody>
            <a:bodyPr/>
            <a:lstStyle/>
            <a:p>
              <a:pPr marL="171450" indent="-171450" algn="r" eaLnBrk="0" hangingPunct="0">
                <a:lnSpc>
                  <a:spcPct val="90000"/>
                </a:lnSpc>
              </a:pPr>
              <a:r>
                <a:rPr lang="en-US" sz="1200">
                  <a:solidFill>
                    <a:schemeClr val="bg1"/>
                  </a:solidFill>
                  <a:ea typeface="Rod"/>
                  <a:cs typeface="Rod"/>
                </a:rPr>
                <a:t>Department of Energy  •  Office of Science  •  Biological and Environmental Research</a:t>
              </a:r>
            </a:p>
          </p:txBody>
        </p:sp>
        <p:sp>
          <p:nvSpPr>
            <p:cNvPr id="7176" name="Rectangle 235"/>
            <p:cNvSpPr>
              <a:spLocks noChangeArrowheads="1"/>
            </p:cNvSpPr>
            <p:nvPr/>
          </p:nvSpPr>
          <p:spPr bwMode="auto">
            <a:xfrm>
              <a:off x="117474" y="6629401"/>
              <a:ext cx="2016125" cy="228600"/>
            </a:xfrm>
            <a:prstGeom prst="rect">
              <a:avLst/>
            </a:prstGeom>
            <a:noFill/>
            <a:ln w="9525" algn="ctr">
              <a:noFill/>
              <a:miter lim="800000"/>
              <a:headEnd/>
              <a:tailEnd/>
            </a:ln>
          </p:spPr>
          <p:txBody>
            <a:bodyPr/>
            <a:lstStyle/>
            <a:p>
              <a:pPr marL="171450" indent="-171450" eaLnBrk="0" hangingPunct="0">
                <a:lnSpc>
                  <a:spcPct val="90000"/>
                </a:lnSpc>
              </a:pPr>
              <a:fld id="{24BF35E6-A228-41D8-9503-344E23C3DE7A}" type="slidenum">
                <a:rPr lang="en-US" sz="1000">
                  <a:solidFill>
                    <a:schemeClr val="bg1"/>
                  </a:solidFill>
                  <a:ea typeface="Rod"/>
                  <a:cs typeface="Rod"/>
                </a:rPr>
                <a:pPr marL="171450" indent="-171450" eaLnBrk="0" hangingPunct="0">
                  <a:lnSpc>
                    <a:spcPct val="90000"/>
                  </a:lnSpc>
                </a:pPr>
                <a:t>8</a:t>
              </a:fld>
              <a:r>
                <a:rPr lang="en-US" sz="1000" dirty="0">
                  <a:solidFill>
                    <a:schemeClr val="bg1"/>
                  </a:solidFill>
                  <a:ea typeface="Rod"/>
                  <a:cs typeface="Rod"/>
                </a:rPr>
                <a:t>	 </a:t>
              </a:r>
              <a:r>
                <a:rPr lang="en-US" sz="1200" dirty="0">
                  <a:solidFill>
                    <a:schemeClr val="bg1"/>
                  </a:solidFill>
                  <a:ea typeface="Rod"/>
                  <a:cs typeface="Rod"/>
                </a:rPr>
                <a:t>BERAC Sep </a:t>
              </a:r>
              <a:r>
                <a:rPr lang="en-US" sz="1200" dirty="0" smtClean="0">
                  <a:solidFill>
                    <a:schemeClr val="bg1"/>
                  </a:solidFill>
                  <a:ea typeface="Rod"/>
                  <a:cs typeface="Rod"/>
                </a:rPr>
                <a:t>2011</a:t>
              </a:r>
              <a:endParaRPr lang="en-US" sz="1200" dirty="0">
                <a:solidFill>
                  <a:schemeClr val="bg1"/>
                </a:solidFill>
                <a:ea typeface="Rod"/>
                <a:cs typeface="Rod"/>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sidc.org/data/seaice_index/images/daily_images/N_stdev_timeseries.png"/>
          <p:cNvPicPr>
            <a:picLocks noChangeAspect="1" noChangeArrowheads="1"/>
          </p:cNvPicPr>
          <p:nvPr/>
        </p:nvPicPr>
        <p:blipFill>
          <a:blip r:embed="rId2" cstate="print"/>
          <a:srcRect/>
          <a:stretch>
            <a:fillRect/>
          </a:stretch>
        </p:blipFill>
        <p:spPr bwMode="auto">
          <a:xfrm>
            <a:off x="457200" y="1143000"/>
            <a:ext cx="8305800" cy="5715000"/>
          </a:xfrm>
          <a:prstGeom prst="rect">
            <a:avLst/>
          </a:prstGeom>
          <a:noFill/>
        </p:spPr>
      </p:pic>
      <p:sp>
        <p:nvSpPr>
          <p:cNvPr id="3" name="TextBox 2"/>
          <p:cNvSpPr txBox="1"/>
          <p:nvPr/>
        </p:nvSpPr>
        <p:spPr>
          <a:xfrm>
            <a:off x="1143000" y="838200"/>
            <a:ext cx="6656630" cy="1077218"/>
          </a:xfrm>
          <a:prstGeom prst="rect">
            <a:avLst/>
          </a:prstGeom>
          <a:solidFill>
            <a:schemeClr val="bg1">
              <a:lumMod val="85000"/>
            </a:schemeClr>
          </a:solidFill>
        </p:spPr>
        <p:txBody>
          <a:bodyPr wrap="square" rtlCol="0">
            <a:spAutoFit/>
          </a:bodyPr>
          <a:lstStyle/>
          <a:p>
            <a:pPr algn="ctr"/>
            <a:r>
              <a:rPr lang="en-US" sz="3200" dirty="0" smtClean="0"/>
              <a:t>Arctic Sea Ice Extent – summer 2011</a:t>
            </a:r>
          </a:p>
          <a:p>
            <a:pPr algn="ctr"/>
            <a:r>
              <a:rPr lang="en-US" sz="3200" dirty="0" smtClean="0"/>
              <a:t>Area of ocean with at least 15% sea ice</a:t>
            </a:r>
            <a:endParaRPr lang="en-US"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TotalTime>
  <Words>4840</Words>
  <Application>Microsoft Office PowerPoint</Application>
  <PresentationFormat>On-screen Show (4:3)</PresentationFormat>
  <Paragraphs>505</Paragraphs>
  <Slides>38</Slides>
  <Notes>22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During the past year</vt:lpstr>
      <vt:lpstr>Unifying goal, strategic planning</vt:lpstr>
      <vt:lpstr>Management updates</vt:lpstr>
      <vt:lpstr>Management updates</vt:lpstr>
      <vt:lpstr>Slide 6</vt:lpstr>
      <vt:lpstr>Status of CESD Recovery Act Projects</vt:lpstr>
      <vt:lpstr>Science updates</vt:lpstr>
      <vt:lpstr>Slide 9</vt:lpstr>
      <vt:lpstr>Regional Arctic System Model (RASM)</vt:lpstr>
      <vt:lpstr>Challenges of Scale</vt:lpstr>
      <vt:lpstr>NGEE-Arctic - Status</vt:lpstr>
      <vt:lpstr>Soil Carbon Not as Protected as Previously Thought</vt:lpstr>
      <vt:lpstr>Soil Warming Alters C-N Budgets </vt:lpstr>
      <vt:lpstr>Slide 15</vt:lpstr>
      <vt:lpstr>Slide 16</vt:lpstr>
      <vt:lpstr>Integrated Assessment News:  iESM Preliminary Results</vt:lpstr>
      <vt:lpstr>Slide 18</vt:lpstr>
      <vt:lpstr>Determining how realistically shaped ice crystals scatter radiation</vt:lpstr>
      <vt:lpstr>Observations of Anvil Clouds of Tropical Mesoscale Convective Systems</vt:lpstr>
      <vt:lpstr>Slide 21</vt:lpstr>
      <vt:lpstr>Slide 22</vt:lpstr>
      <vt:lpstr>Slide 23</vt:lpstr>
      <vt:lpstr>Slide 24</vt:lpstr>
      <vt:lpstr>Slide 25</vt:lpstr>
      <vt:lpstr>Slide 26</vt:lpstr>
      <vt:lpstr>Slide 27</vt:lpstr>
      <vt:lpstr>Climate Science for a Sustainable Energy Future</vt:lpstr>
      <vt:lpstr>CSSEF: Early result</vt:lpstr>
      <vt:lpstr>Slide 30</vt:lpstr>
      <vt:lpstr>     Higher resolution, scale interactions, HPC Two dimensional surface vortices (Williams, et al., IEEE Symp. on Visualization 2011; DOI: 10.1111/j.1467-8659.2011.01948.x)     S. Williams, M. Hecht, M. Petersen, R. Strelitz, M. Maltrud, J. Ahrens1, M. Hlawitschka, and B. Hamann )</vt:lpstr>
      <vt:lpstr>Higher resolution, scale interactions, HPC:   Larger 3D eddies at depth (Williams, et al., 2011)</vt:lpstr>
      <vt:lpstr>Slide 33</vt:lpstr>
      <vt:lpstr>HPC Modeling of Coupled Biogeochemical Processes in Subsurface Systems  Models enable robust testing of understanding across scales   </vt:lpstr>
      <vt:lpstr>Slide 35</vt:lpstr>
      <vt:lpstr>Slide 36</vt:lpstr>
      <vt:lpstr>Next steps</vt:lpstr>
      <vt:lpstr>Slide 38</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Eileen Knox</dc:creator>
  <cp:lastModifiedBy>Gary Geernaert</cp:lastModifiedBy>
  <cp:revision>110</cp:revision>
  <dcterms:created xsi:type="dcterms:W3CDTF">2010-09-14T15:52:08Z</dcterms:created>
  <dcterms:modified xsi:type="dcterms:W3CDTF">2011-10-05T16:05:06Z</dcterms:modified>
</cp:coreProperties>
</file>