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93" r:id="rId3"/>
    <p:sldId id="273" r:id="rId4"/>
    <p:sldId id="292" r:id="rId5"/>
    <p:sldId id="284" r:id="rId6"/>
    <p:sldId id="283" r:id="rId7"/>
    <p:sldId id="281" r:id="rId8"/>
    <p:sldId id="275" r:id="rId9"/>
    <p:sldId id="296" r:id="rId10"/>
    <p:sldId id="297" r:id="rId11"/>
    <p:sldId id="276" r:id="rId12"/>
    <p:sldId id="298" r:id="rId13"/>
    <p:sldId id="299" r:id="rId14"/>
    <p:sldId id="282" r:id="rId15"/>
    <p:sldId id="274" r:id="rId16"/>
    <p:sldId id="277" r:id="rId17"/>
    <p:sldId id="300" r:id="rId18"/>
    <p:sldId id="301" r:id="rId19"/>
    <p:sldId id="278" r:id="rId20"/>
    <p:sldId id="302" r:id="rId21"/>
    <p:sldId id="286" r:id="rId22"/>
    <p:sldId id="279" r:id="rId23"/>
    <p:sldId id="303" r:id="rId24"/>
    <p:sldId id="280" r:id="rId25"/>
    <p:sldId id="304" r:id="rId26"/>
    <p:sldId id="305" r:id="rId27"/>
    <p:sldId id="306" r:id="rId2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660"/>
  </p:normalViewPr>
  <p:slideViewPr>
    <p:cSldViewPr>
      <p:cViewPr varScale="1">
        <p:scale>
          <a:sx n="70" d="100"/>
          <a:sy n="70" d="100"/>
        </p:scale>
        <p:origin x="-53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20"/>
    </p:cViewPr>
  </p:sorterViewPr>
  <p:notesViewPr>
    <p:cSldViewPr>
      <p:cViewPr>
        <p:scale>
          <a:sx n="100" d="100"/>
          <a:sy n="100" d="100"/>
        </p:scale>
        <p:origin x="-816" y="24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BF00766-9B50-455A-B818-1AF6DDDCBFD5}" type="datetimeFigureOut">
              <a:rPr lang="en-US" smtClean="0"/>
              <a:pPr/>
              <a:t>3/21/2011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B25ABC-E83E-430F-9F6B-A3FEC40128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7DADA20-7ADA-4BAF-BECF-A1A6DC3E1B7A}" type="slidenum">
              <a:rPr lang="en-US" smtClean="0"/>
              <a:pPr/>
              <a:t>1</a:t>
            </a:fld>
            <a:endParaRPr lang="en-US" smtClean="0"/>
          </a:p>
        </p:txBody>
      </p:sp>
      <p:sp>
        <p:nvSpPr>
          <p:cNvPr id="20483" name="Rectangle 2"/>
          <p:cNvSpPr>
            <a:spLocks noGrp="1" noRot="1" noChangeAspect="1" noChangeArrowheads="1" noTextEdit="1"/>
          </p:cNvSpPr>
          <p:nvPr>
            <p:ph type="sldImg"/>
          </p:nvPr>
        </p:nvSpPr>
        <p:spPr>
          <a:xfrm>
            <a:off x="1181100" y="696913"/>
            <a:ext cx="4648200" cy="3486150"/>
          </a:xfrm>
          <a:ln/>
        </p:spPr>
      </p:sp>
      <p:sp>
        <p:nvSpPr>
          <p:cNvPr id="20484" name="Rectangle 3"/>
          <p:cNvSpPr>
            <a:spLocks noGrp="1" noChangeArrowheads="1"/>
          </p:cNvSpPr>
          <p:nvPr>
            <p:ph type="body" idx="1"/>
          </p:nvPr>
        </p:nvSpPr>
        <p:spPr>
          <a:xfrm>
            <a:off x="701359" y="4415790"/>
            <a:ext cx="5609274" cy="4183380"/>
          </a:xfrm>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2B25ABC-E83E-430F-9F6B-A3FEC401289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r>
            <a:br>
              <a:rPr lang="en-US" dirty="0" smtClean="0"/>
            </a:b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2B25ABC-E83E-430F-9F6B-A3FEC401289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B25ABC-E83E-430F-9F6B-A3FEC401289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B25ABC-E83E-430F-9F6B-A3FEC4012893}"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B25ABC-E83E-430F-9F6B-A3FEC401289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B25ABC-E83E-430F-9F6B-A3FEC401289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B25ABC-E83E-430F-9F6B-A3FEC401289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B25ABC-E83E-430F-9F6B-A3FEC401289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B25ABC-E83E-430F-9F6B-A3FEC4012893}"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72B25ABC-E83E-430F-9F6B-A3FEC401289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2B25ABC-E83E-430F-9F6B-A3FEC40128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9DB4DD-4DF1-4FA6-A607-3EFBD43C181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DB4DD-4DF1-4FA6-A607-3EFBD43C181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DB4DD-4DF1-4FA6-A607-3EFBD43C181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A6798B-64F1-4B4B-BB11-287A1D43D85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defRPr/>
            </a:pPr>
            <a:endParaRPr lang="en-US"/>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fontAlgn="auto" hangingPunct="0">
              <a:lnSpc>
                <a:spcPct val="90000"/>
              </a:lnSpc>
              <a:spcBef>
                <a:spcPts val="0"/>
              </a:spcBef>
              <a:spcAft>
                <a:spcPts val="0"/>
              </a:spcAft>
              <a:defRPr/>
            </a:pPr>
            <a:r>
              <a:rPr lang="en-US" sz="1200" b="1" dirty="0">
                <a:solidFill>
                  <a:schemeClr val="bg1"/>
                </a:solidFill>
                <a:latin typeface="+mn-lt"/>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2320925" cy="274637"/>
          </a:xfrm>
          <a:prstGeom prst="rect">
            <a:avLst/>
          </a:prstGeom>
          <a:noFill/>
          <a:ln w="9525" algn="ctr">
            <a:noFill/>
            <a:miter lim="800000"/>
            <a:headEnd/>
            <a:tailEnd/>
          </a:ln>
          <a:effectLst/>
        </p:spPr>
        <p:txBody>
          <a:bodyPr/>
          <a:lstStyle/>
          <a:p>
            <a:pPr marL="171450" indent="-171450" eaLnBrk="0" fontAlgn="auto" hangingPunct="0">
              <a:lnSpc>
                <a:spcPct val="90000"/>
              </a:lnSpc>
              <a:spcBef>
                <a:spcPts val="0"/>
              </a:spcBef>
              <a:spcAft>
                <a:spcPts val="0"/>
              </a:spcAft>
              <a:defRPr/>
            </a:pPr>
            <a:fld id="{AE7439A7-F103-4B58-A3E9-038DBB5404D3}" type="slidenum">
              <a:rPr lang="en-US" sz="1000">
                <a:solidFill>
                  <a:schemeClr val="bg1"/>
                </a:solidFill>
                <a:latin typeface="+mn-lt"/>
                <a:ea typeface="Rod"/>
                <a:cs typeface="Rod"/>
              </a:rPr>
              <a:pPr marL="171450" indent="-171450" eaLnBrk="0" fontAlgn="auto" hangingPunct="0">
                <a:lnSpc>
                  <a:spcPct val="90000"/>
                </a:lnSpc>
                <a:spcBef>
                  <a:spcPts val="0"/>
                </a:spcBef>
                <a:spcAft>
                  <a:spcPts val="0"/>
                </a:spcAft>
                <a:defRPr/>
              </a:pPr>
              <a:t>‹#›</a:t>
            </a:fld>
            <a:r>
              <a:rPr lang="en-US" sz="1000" dirty="0">
                <a:solidFill>
                  <a:schemeClr val="bg1"/>
                </a:solidFill>
                <a:latin typeface="+mn-lt"/>
                <a:ea typeface="Rod"/>
                <a:cs typeface="Rod"/>
              </a:rPr>
              <a:t>	 </a:t>
            </a:r>
            <a:r>
              <a:rPr lang="en-US" sz="1200" b="1" dirty="0">
                <a:solidFill>
                  <a:schemeClr val="bg1"/>
                </a:solidFill>
                <a:latin typeface="+mn-lt"/>
                <a:ea typeface="Rod"/>
                <a:cs typeface="Rod"/>
              </a:rPr>
              <a:t>BERAC  February 2010</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38700" y="1600200"/>
            <a:ext cx="3848100" cy="4525963"/>
          </a:xfrm>
        </p:spPr>
        <p:txBody>
          <a:bodyPr rtlCol="0">
            <a:normAutofit/>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EA724C46-C21B-4198-B382-066F86581C0F}"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9DB4DD-4DF1-4FA6-A607-3EFBD43C181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9DB4DD-4DF1-4FA6-A607-3EFBD43C1814}" type="datetimeFigureOut">
              <a:rPr lang="en-US" smtClean="0"/>
              <a:pPr/>
              <a:t>3/21/2011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9DB4DD-4DF1-4FA6-A607-3EFBD43C181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9DB4DD-4DF1-4FA6-A607-3EFBD43C1814}" type="datetimeFigureOut">
              <a:rPr lang="en-US" smtClean="0"/>
              <a:pPr/>
              <a:t>3/21/2011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9DB4DD-4DF1-4FA6-A607-3EFBD43C1814}" type="datetimeFigureOut">
              <a:rPr lang="en-US" smtClean="0"/>
              <a:pPr/>
              <a:t>3/21/2011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DB4DD-4DF1-4FA6-A607-3EFBD43C1814}" type="datetimeFigureOut">
              <a:rPr lang="en-US" smtClean="0"/>
              <a:pPr/>
              <a:t>3/21/2011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DB4DD-4DF1-4FA6-A607-3EFBD43C181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9DB4DD-4DF1-4FA6-A607-3EFBD43C1814}" type="datetimeFigureOut">
              <a:rPr lang="en-US" smtClean="0"/>
              <a:pPr/>
              <a:t>3/21/2011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F50DAA-F718-4073-AEB4-4BA7D879B9C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9DB4DD-4DF1-4FA6-A607-3EFBD43C1814}" type="datetimeFigureOut">
              <a:rPr lang="en-US" smtClean="0"/>
              <a:pPr/>
              <a:t>3/21/2011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F50DAA-F718-4073-AEB4-4BA7D879B9C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http://www.sciencemag.org.proxy.osti.gov/content/current"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science.doe.gov/SC-2/COV-BER/BER_Reviews.htm"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www.science.doe.gov/SC-2/COV-BER/BER_Reviews.htm"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www.science.doe.gov/ober/sfareview.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hyperlink" Target="http://asr.science.energy.gov/publication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371600" y="4312384"/>
            <a:ext cx="6477000" cy="1631216"/>
          </a:xfrm>
          <a:prstGeom prst="rect">
            <a:avLst/>
          </a:prstGeom>
          <a:noFill/>
          <a:ln w="6350">
            <a:noFill/>
            <a:miter lim="800000"/>
            <a:headEnd/>
            <a:tailEnd/>
          </a:ln>
        </p:spPr>
        <p:txBody>
          <a:bodyPr>
            <a:spAutoFit/>
          </a:bodyPr>
          <a:lstStyle/>
          <a:p>
            <a:pPr eaLnBrk="0" hangingPunct="0"/>
            <a:r>
              <a:rPr lang="en-US" sz="2000" dirty="0" smtClean="0">
                <a:latin typeface="Times New Roman" pitchFamily="18" charset="0"/>
                <a:cs typeface="Times New Roman" pitchFamily="18" charset="0"/>
              </a:rPr>
              <a:t>R. Todd Anderson, Ph.D.</a:t>
            </a:r>
          </a:p>
          <a:p>
            <a:pPr eaLnBrk="0" hangingPunct="0"/>
            <a:r>
              <a:rPr lang="en-US" sz="2000" dirty="0" smtClean="0">
                <a:latin typeface="Times New Roman" pitchFamily="18" charset="0"/>
                <a:cs typeface="Times New Roman" pitchFamily="18" charset="0"/>
              </a:rPr>
              <a:t>Program Manager</a:t>
            </a:r>
          </a:p>
          <a:p>
            <a:pPr eaLnBrk="0" hangingPunct="0"/>
            <a:r>
              <a:rPr lang="en-US" sz="2000" dirty="0" smtClean="0">
                <a:latin typeface="Times New Roman" pitchFamily="18" charset="0"/>
                <a:cs typeface="Times New Roman" pitchFamily="18" charset="0"/>
              </a:rPr>
              <a:t>Climate and Environmental Sciences Division</a:t>
            </a:r>
          </a:p>
          <a:p>
            <a:pPr eaLnBrk="0" hangingPunct="0"/>
            <a:endParaRPr lang="en-US" sz="2000" dirty="0" smtClean="0">
              <a:latin typeface="Times New Roman" pitchFamily="18" charset="0"/>
              <a:cs typeface="Times New Roman" pitchFamily="18" charset="0"/>
            </a:endParaRPr>
          </a:p>
          <a:p>
            <a:pPr eaLnBrk="0" hangingPunct="0"/>
            <a:r>
              <a:rPr lang="en-US" sz="2000" dirty="0" smtClean="0">
                <a:latin typeface="Times New Roman" pitchFamily="18" charset="0"/>
                <a:cs typeface="Times New Roman" pitchFamily="18" charset="0"/>
              </a:rPr>
              <a:t>March  9,  2011</a:t>
            </a:r>
            <a:endParaRPr lang="en-US" sz="2000" dirty="0">
              <a:latin typeface="Times New Roman" pitchFamily="18" charset="0"/>
              <a:cs typeface="Times New Roman" pitchFamily="18" charset="0"/>
            </a:endParaRPr>
          </a:p>
        </p:txBody>
      </p:sp>
      <p:sp>
        <p:nvSpPr>
          <p:cNvPr id="23555" name="Rectangle 3"/>
          <p:cNvSpPr>
            <a:spLocks noGrp="1" noChangeArrowheads="1"/>
          </p:cNvSpPr>
          <p:nvPr>
            <p:ph type="body" idx="1"/>
          </p:nvPr>
        </p:nvSpPr>
        <p:spPr bwMode="auto">
          <a:xfrm>
            <a:off x="1143000" y="304800"/>
            <a:ext cx="7924800" cy="1676400"/>
          </a:xfrm>
          <a:ln>
            <a:miter lim="800000"/>
            <a:headEnd/>
            <a:tailEnd/>
          </a:ln>
        </p:spPr>
        <p:txBody>
          <a:bodyPr vert="horz" wrap="square" lIns="91440" tIns="45720" rIns="91440" bIns="45720" numCol="1" anchor="t" anchorCtr="0" compatLnSpc="1">
            <a:prstTxWarp prst="textNoShape">
              <a:avLst/>
            </a:prstTxWarp>
            <a:normAutofit fontScale="25000" lnSpcReduction="20000"/>
          </a:bodyPr>
          <a:lstStyle/>
          <a:p>
            <a:pPr>
              <a:buNone/>
              <a:defRPr/>
            </a:pPr>
            <a:endParaRPr lang="en-US" sz="9600" b="1" dirty="0" smtClean="0">
              <a:solidFill>
                <a:srgbClr val="000066"/>
              </a:solidFill>
              <a:effectLst>
                <a:outerShdw blurRad="38100" dist="38100" dir="2700000" algn="tl">
                  <a:srgbClr val="C0C0C0"/>
                </a:outerShdw>
              </a:effectLst>
              <a:latin typeface="Times New Roman" pitchFamily="18" charset="0"/>
              <a:cs typeface="Times New Roman" pitchFamily="18" charset="0"/>
            </a:endParaRPr>
          </a:p>
          <a:p>
            <a:pPr>
              <a:buNone/>
              <a:defRPr/>
            </a:pPr>
            <a:r>
              <a:rPr lang="en-US" sz="9600" b="1" dirty="0">
                <a:solidFill>
                  <a:schemeClr val="accent2"/>
                </a:solidFill>
                <a:effectLst>
                  <a:outerShdw blurRad="38100" dist="38100" dir="2700000" algn="tl">
                    <a:srgbClr val="C0C0C0"/>
                  </a:outerShdw>
                </a:effectLst>
                <a:latin typeface="Times New Roman" pitchFamily="18" charset="0"/>
                <a:cs typeface="Times New Roman" pitchFamily="18" charset="0"/>
              </a:rPr>
              <a:t/>
            </a:r>
            <a:br>
              <a:rPr lang="en-US" sz="9600" b="1" dirty="0">
                <a:solidFill>
                  <a:schemeClr val="accent2"/>
                </a:solidFill>
                <a:effectLst>
                  <a:outerShdw blurRad="38100" dist="38100" dir="2700000" algn="tl">
                    <a:srgbClr val="C0C0C0"/>
                  </a:outerShdw>
                </a:effectLst>
                <a:latin typeface="Times New Roman" pitchFamily="18" charset="0"/>
                <a:cs typeface="Times New Roman" pitchFamily="18" charset="0"/>
              </a:rPr>
            </a:br>
            <a:r>
              <a:rPr lang="en-US" sz="11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2010 Committee of Visitors (COV) Review of the Climate and Environmental Sciences Division </a:t>
            </a:r>
          </a:p>
          <a:p>
            <a:pPr>
              <a:buNone/>
              <a:defRPr/>
            </a:pPr>
            <a:r>
              <a:rPr lang="en-US" sz="11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p>
          <a:p>
            <a:pPr>
              <a:buNone/>
              <a:defRPr/>
            </a:pPr>
            <a:r>
              <a:rPr lang="en-US" sz="11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BER Response</a:t>
            </a:r>
            <a:r>
              <a:rPr lang="en-US" sz="11200" b="1" dirty="0">
                <a:solidFill>
                  <a:srgbClr val="000066"/>
                </a:solidFill>
                <a:effectLst>
                  <a:outerShdw blurRad="38100" dist="38100" dir="2700000" algn="tl">
                    <a:srgbClr val="C0C0C0"/>
                  </a:outerShdw>
                </a:effectLst>
                <a:latin typeface="Times New Roman" pitchFamily="18" charset="0"/>
                <a:cs typeface="Times New Roman" pitchFamily="18" charset="0"/>
              </a:rPr>
              <a:t/>
            </a:r>
            <a:br>
              <a:rPr lang="en-US" sz="11200" b="1" dirty="0">
                <a:solidFill>
                  <a:srgbClr val="000066"/>
                </a:solidFill>
                <a:effectLst>
                  <a:outerShdw blurRad="38100" dist="38100" dir="2700000" algn="tl">
                    <a:srgbClr val="C0C0C0"/>
                  </a:outerShdw>
                </a:effectLst>
                <a:latin typeface="Times New Roman" pitchFamily="18" charset="0"/>
                <a:cs typeface="Times New Roman" pitchFamily="18" charset="0"/>
              </a:rPr>
            </a:br>
            <a:r>
              <a:rPr lang="en-US" sz="11200" b="1" dirty="0">
                <a:solidFill>
                  <a:srgbClr val="000066"/>
                </a:solidFill>
                <a:effectLst>
                  <a:outerShdw blurRad="38100" dist="38100" dir="2700000" algn="tl">
                    <a:srgbClr val="C0C0C0"/>
                  </a:outerShdw>
                </a:effectLst>
                <a:latin typeface="Times New Roman" pitchFamily="18" charset="0"/>
                <a:cs typeface="Times New Roman" pitchFamily="18" charset="0"/>
              </a:rPr>
              <a:t/>
            </a:r>
            <a:br>
              <a:rPr lang="en-US" sz="11200" b="1" dirty="0">
                <a:solidFill>
                  <a:srgbClr val="000066"/>
                </a:solidFill>
                <a:effectLst>
                  <a:outerShdw blurRad="38100" dist="38100" dir="2700000" algn="tl">
                    <a:srgbClr val="C0C0C0"/>
                  </a:outerShdw>
                </a:effectLst>
                <a:latin typeface="Times New Roman" pitchFamily="18" charset="0"/>
                <a:cs typeface="Times New Roman" pitchFamily="18" charset="0"/>
              </a:rPr>
            </a:br>
            <a:endParaRPr lang="en-US" sz="11200" b="1" dirty="0">
              <a:solidFill>
                <a:srgbClr val="000066"/>
              </a:solidFill>
              <a:effectLst>
                <a:outerShdw blurRad="38100" dist="38100" dir="2700000" algn="tl">
                  <a:srgbClr val="C0C0C0"/>
                </a:outerShdw>
              </a:effectLst>
              <a:latin typeface="Times New Roman" pitchFamily="18" charset="0"/>
              <a:cs typeface="Times New Roman" pitchFamily="18" charset="0"/>
            </a:endParaRPr>
          </a:p>
          <a:p>
            <a:pPr eaLnBrk="1" hangingPunct="1">
              <a:buFontTx/>
              <a:buNone/>
              <a:defRPr/>
            </a:pPr>
            <a:r>
              <a:rPr lang="en-US" sz="2400" b="1" dirty="0" smtClean="0">
                <a:solidFill>
                  <a:srgbClr val="000066"/>
                </a:solidFill>
                <a:effectLst>
                  <a:outerShdw blurRad="38100" dist="38100" dir="2700000" algn="tl">
                    <a:srgbClr val="C0C0C0"/>
                  </a:outerShdw>
                </a:effectLst>
              </a:rPr>
              <a:t/>
            </a:r>
            <a:br>
              <a:rPr lang="en-US" sz="2400" b="1" dirty="0" smtClean="0">
                <a:solidFill>
                  <a:srgbClr val="000066"/>
                </a:solidFill>
                <a:effectLst>
                  <a:outerShdw blurRad="38100" dist="38100" dir="2700000" algn="tl">
                    <a:srgbClr val="C0C0C0"/>
                  </a:outerShdw>
                </a:effectLst>
              </a:rPr>
            </a:br>
            <a:endParaRPr lang="en-US" sz="2400" b="1" dirty="0" smtClean="0">
              <a:solidFill>
                <a:srgbClr val="000066"/>
              </a:solidFill>
              <a:effectLst>
                <a:outerShdw blurRad="38100" dist="38100" dir="2700000" algn="tl">
                  <a:srgbClr val="C0C0C0"/>
                </a:outerShdw>
              </a:effectLst>
            </a:endParaRPr>
          </a:p>
        </p:txBody>
      </p:sp>
      <p:grpSp>
        <p:nvGrpSpPr>
          <p:cNvPr id="4" name="Group 4"/>
          <p:cNvGrpSpPr>
            <a:grpSpLocks/>
          </p:cNvGrpSpPr>
          <p:nvPr/>
        </p:nvGrpSpPr>
        <p:grpSpPr bwMode="auto">
          <a:xfrm>
            <a:off x="0" y="0"/>
            <a:ext cx="9145588" cy="6862763"/>
            <a:chOff x="0" y="0"/>
            <a:chExt cx="5761" cy="4323"/>
          </a:xfrm>
        </p:grpSpPr>
        <p:grpSp>
          <p:nvGrpSpPr>
            <p:cNvPr id="5" name="Group 17"/>
            <p:cNvGrpSpPr>
              <a:grpSpLocks/>
            </p:cNvGrpSpPr>
            <p:nvPr/>
          </p:nvGrpSpPr>
          <p:grpSpPr bwMode="auto">
            <a:xfrm>
              <a:off x="0" y="3815"/>
              <a:ext cx="5761" cy="508"/>
              <a:chOff x="0" y="6634186"/>
              <a:chExt cx="9145770" cy="228600"/>
            </a:xfrm>
          </p:grpSpPr>
          <p:sp>
            <p:nvSpPr>
              <p:cNvPr id="2" name="Rectangle 15"/>
              <p:cNvSpPr/>
              <p:nvPr/>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3" name="Rectangle 16"/>
              <p:cNvSpPr/>
              <p:nvPr/>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grpSp>
        <p:sp>
          <p:nvSpPr>
            <p:cNvPr id="2060" name="TextBox 44"/>
            <p:cNvSpPr txBox="1">
              <a:spLocks noChangeArrowheads="1"/>
            </p:cNvSpPr>
            <p:nvPr/>
          </p:nvSpPr>
          <p:spPr bwMode="auto">
            <a:xfrm>
              <a:off x="1488" y="3888"/>
              <a:ext cx="948" cy="372"/>
            </a:xfrm>
            <a:prstGeom prst="rect">
              <a:avLst/>
            </a:prstGeom>
            <a:noFill/>
            <a:ln w="9525">
              <a:noFill/>
              <a:miter lim="800000"/>
              <a:headEnd/>
              <a:tailEnd/>
            </a:ln>
          </p:spPr>
          <p:txBody>
            <a:bodyPr>
              <a:spAutoFit/>
            </a:bodyPr>
            <a:lstStyle/>
            <a:p>
              <a:pPr eaLnBrk="0" hangingPunct="0">
                <a:lnSpc>
                  <a:spcPct val="90000"/>
                </a:lnSpc>
              </a:pPr>
              <a:r>
                <a:rPr lang="en-US">
                  <a:solidFill>
                    <a:schemeClr val="bg1"/>
                  </a:solidFill>
                </a:rPr>
                <a:t>Office </a:t>
              </a:r>
              <a:br>
                <a:rPr lang="en-US">
                  <a:solidFill>
                    <a:schemeClr val="bg1"/>
                  </a:solidFill>
                </a:rPr>
              </a:br>
              <a:r>
                <a:rPr lang="en-US">
                  <a:solidFill>
                    <a:schemeClr val="bg1"/>
                  </a:solidFill>
                </a:rPr>
                <a:t>of Science</a:t>
              </a:r>
            </a:p>
          </p:txBody>
        </p:sp>
        <p:sp>
          <p:nvSpPr>
            <p:cNvPr id="2061" name="TextBox 46"/>
            <p:cNvSpPr txBox="1">
              <a:spLocks noChangeArrowheads="1"/>
            </p:cNvSpPr>
            <p:nvPr/>
          </p:nvSpPr>
          <p:spPr bwMode="auto">
            <a:xfrm>
              <a:off x="3378" y="3972"/>
              <a:ext cx="2286" cy="268"/>
            </a:xfrm>
            <a:prstGeom prst="rect">
              <a:avLst/>
            </a:prstGeom>
            <a:noFill/>
            <a:ln w="9525">
              <a:noFill/>
              <a:miter lim="800000"/>
              <a:headEnd/>
              <a:tailEnd/>
            </a:ln>
          </p:spPr>
          <p:txBody>
            <a:bodyPr>
              <a:spAutoFit/>
            </a:bodyPr>
            <a:lstStyle/>
            <a:p>
              <a:pPr algn="r" eaLnBrk="0" hangingPunct="0">
                <a:lnSpc>
                  <a:spcPct val="90000"/>
                </a:lnSpc>
              </a:pPr>
              <a:r>
                <a:rPr lang="en-US" sz="1200">
                  <a:solidFill>
                    <a:schemeClr val="bg1"/>
                  </a:solidFill>
                </a:rPr>
                <a:t>Office of Biological </a:t>
              </a:r>
              <a:br>
                <a:rPr lang="en-US" sz="1200">
                  <a:solidFill>
                    <a:schemeClr val="bg1"/>
                  </a:solidFill>
                </a:rPr>
              </a:br>
              <a:r>
                <a:rPr lang="en-US" sz="1200">
                  <a:solidFill>
                    <a:schemeClr val="bg1"/>
                  </a:solidFill>
                </a:rPr>
                <a:t>and Environmental Research</a:t>
              </a:r>
            </a:p>
          </p:txBody>
        </p:sp>
        <p:pic>
          <p:nvPicPr>
            <p:cNvPr id="2062" name="Picture 18" descr="New_DOE_Logo_BLACK.png"/>
            <p:cNvPicPr>
              <a:picLocks noChangeAspect="1"/>
            </p:cNvPicPr>
            <p:nvPr/>
          </p:nvPicPr>
          <p:blipFill>
            <a:blip r:embed="rId3" cstate="print"/>
            <a:srcRect/>
            <a:stretch>
              <a:fillRect/>
            </a:stretch>
          </p:blipFill>
          <p:spPr bwMode="auto">
            <a:xfrm>
              <a:off x="95" y="3924"/>
              <a:ext cx="1304" cy="314"/>
            </a:xfrm>
            <a:prstGeom prst="rect">
              <a:avLst/>
            </a:prstGeom>
            <a:noFill/>
            <a:ln w="9525">
              <a:noFill/>
              <a:miter lim="800000"/>
              <a:headEnd/>
              <a:tailEnd/>
            </a:ln>
          </p:spPr>
        </p:pic>
        <p:grpSp>
          <p:nvGrpSpPr>
            <p:cNvPr id="6" name="Group 11"/>
            <p:cNvGrpSpPr>
              <a:grpSpLocks/>
            </p:cNvGrpSpPr>
            <p:nvPr/>
          </p:nvGrpSpPr>
          <p:grpSpPr bwMode="auto">
            <a:xfrm>
              <a:off x="0" y="0"/>
              <a:ext cx="732" cy="3792"/>
              <a:chOff x="0" y="0"/>
              <a:chExt cx="732" cy="3792"/>
            </a:xfrm>
          </p:grpSpPr>
          <p:pic>
            <p:nvPicPr>
              <p:cNvPr id="2064" name="Picture 23" descr="129762-97_face.png"/>
              <p:cNvPicPr>
                <a:picLocks noChangeAspect="1"/>
              </p:cNvPicPr>
              <p:nvPr/>
            </p:nvPicPr>
            <p:blipFill>
              <a:blip r:embed="rId4" cstate="print"/>
              <a:srcRect l="33418" t="12767" r="33000" b="52560"/>
              <a:stretch>
                <a:fillRect/>
              </a:stretch>
            </p:blipFill>
            <p:spPr bwMode="auto">
              <a:xfrm>
                <a:off x="0" y="1527"/>
                <a:ext cx="729" cy="744"/>
              </a:xfrm>
              <a:prstGeom prst="rect">
                <a:avLst/>
              </a:prstGeom>
              <a:noFill/>
              <a:ln w="9525">
                <a:noFill/>
                <a:miter lim="800000"/>
                <a:headEnd/>
                <a:tailEnd/>
              </a:ln>
            </p:spPr>
          </p:pic>
          <p:pic>
            <p:nvPicPr>
              <p:cNvPr id="2065" name="Picture 21" descr="clouds.png"/>
              <p:cNvPicPr>
                <a:picLocks noChangeAspect="1"/>
              </p:cNvPicPr>
              <p:nvPr/>
            </p:nvPicPr>
            <p:blipFill>
              <a:blip r:embed="rId5" cstate="print"/>
              <a:srcRect l="19649" t="20390" r="16382" b="14767"/>
              <a:stretch>
                <a:fillRect/>
              </a:stretch>
            </p:blipFill>
            <p:spPr bwMode="auto">
              <a:xfrm>
                <a:off x="0" y="763"/>
                <a:ext cx="725" cy="746"/>
              </a:xfrm>
              <a:prstGeom prst="rect">
                <a:avLst/>
              </a:prstGeom>
              <a:noFill/>
              <a:ln w="9525">
                <a:noFill/>
                <a:miter lim="800000"/>
                <a:headEnd/>
                <a:tailEnd/>
              </a:ln>
            </p:spPr>
          </p:pic>
          <p:pic>
            <p:nvPicPr>
              <p:cNvPr id="2066" name="Picture 38" descr="pict1.png"/>
              <p:cNvPicPr>
                <a:picLocks noChangeAspect="1"/>
              </p:cNvPicPr>
              <p:nvPr/>
            </p:nvPicPr>
            <p:blipFill>
              <a:blip r:embed="rId6" cstate="print"/>
              <a:srcRect l="9306" b="6178"/>
              <a:stretch>
                <a:fillRect/>
              </a:stretch>
            </p:blipFill>
            <p:spPr bwMode="auto">
              <a:xfrm>
                <a:off x="0" y="0"/>
                <a:ext cx="727" cy="745"/>
              </a:xfrm>
              <a:prstGeom prst="rect">
                <a:avLst/>
              </a:prstGeom>
              <a:noFill/>
              <a:ln w="9525">
                <a:noFill/>
                <a:miter lim="800000"/>
                <a:headEnd/>
                <a:tailEnd/>
              </a:ln>
            </p:spPr>
          </p:pic>
          <p:pic>
            <p:nvPicPr>
              <p:cNvPr id="2067" name="Picture 40" descr="pict3.png"/>
              <p:cNvPicPr>
                <a:picLocks noChangeAspect="1"/>
              </p:cNvPicPr>
              <p:nvPr/>
            </p:nvPicPr>
            <p:blipFill>
              <a:blip r:embed="rId7" cstate="print">
                <a:lum bright="14000" contrast="38000"/>
              </a:blip>
              <a:srcRect l="9306" b="6711"/>
              <a:stretch>
                <a:fillRect/>
              </a:stretch>
            </p:blipFill>
            <p:spPr bwMode="auto">
              <a:xfrm>
                <a:off x="0" y="2289"/>
                <a:ext cx="732" cy="740"/>
              </a:xfrm>
              <a:prstGeom prst="rect">
                <a:avLst/>
              </a:prstGeom>
              <a:noFill/>
              <a:ln w="9525">
                <a:noFill/>
                <a:miter lim="800000"/>
                <a:headEnd/>
                <a:tailEnd/>
              </a:ln>
            </p:spPr>
          </p:pic>
          <p:pic>
            <p:nvPicPr>
              <p:cNvPr id="2068" name="Picture 14" descr="procholorococcus marinus cropped.tif"/>
              <p:cNvPicPr>
                <a:picLocks noChangeAspect="1"/>
              </p:cNvPicPr>
              <p:nvPr/>
            </p:nvPicPr>
            <p:blipFill>
              <a:blip r:embed="rId8" cstate="print"/>
              <a:srcRect l="40152" t="17851" r="5042" b="1501"/>
              <a:stretch>
                <a:fillRect/>
              </a:stretch>
            </p:blipFill>
            <p:spPr bwMode="auto">
              <a:xfrm>
                <a:off x="0" y="3051"/>
                <a:ext cx="731" cy="741"/>
              </a:xfrm>
              <a:prstGeom prst="rect">
                <a:avLst/>
              </a:prstGeom>
              <a:noFill/>
              <a:ln w="9525">
                <a:noFill/>
                <a:miter lim="800000"/>
                <a:headEnd/>
                <a:tailEnd/>
              </a:ln>
            </p:spPr>
          </p:pic>
        </p:grpSp>
      </p:grpSp>
      <p:grpSp>
        <p:nvGrpSpPr>
          <p:cNvPr id="7" name="Group 17"/>
          <p:cNvGrpSpPr>
            <a:grpSpLocks/>
          </p:cNvGrpSpPr>
          <p:nvPr/>
        </p:nvGrpSpPr>
        <p:grpSpPr bwMode="auto">
          <a:xfrm>
            <a:off x="-1588" y="6051550"/>
            <a:ext cx="9145588" cy="806450"/>
            <a:chOff x="0" y="6634186"/>
            <a:chExt cx="9145770" cy="228600"/>
          </a:xfrm>
        </p:grpSpPr>
        <p:sp>
          <p:nvSpPr>
            <p:cNvPr id="8" name="Rectangle 15"/>
            <p:cNvSpPr/>
            <p:nvPr/>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sp>
          <p:nvSpPr>
            <p:cNvPr id="9" name="Rectangle 16"/>
            <p:cNvSpPr/>
            <p:nvPr/>
          </p:nvSpPr>
          <p:spPr bwMode="auto">
            <a:xfrm>
              <a:off x="0" y="6634186"/>
              <a:ext cx="2333672"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b="0"/>
            </a:p>
          </p:txBody>
        </p:sp>
      </p:grpSp>
      <p:sp>
        <p:nvSpPr>
          <p:cNvPr id="2054" name="TextBox 44"/>
          <p:cNvSpPr txBox="1">
            <a:spLocks noChangeArrowheads="1"/>
          </p:cNvSpPr>
          <p:nvPr/>
        </p:nvSpPr>
        <p:spPr bwMode="auto">
          <a:xfrm>
            <a:off x="2362200" y="6172200"/>
            <a:ext cx="1504950" cy="587375"/>
          </a:xfrm>
          <a:prstGeom prst="rect">
            <a:avLst/>
          </a:prstGeom>
          <a:noFill/>
          <a:ln w="9525">
            <a:noFill/>
            <a:miter lim="800000"/>
            <a:headEnd/>
            <a:tailEnd/>
          </a:ln>
        </p:spPr>
        <p:txBody>
          <a:bodyPr>
            <a:spAutoFit/>
          </a:bodyPr>
          <a:lstStyle/>
          <a:p>
            <a:pPr eaLnBrk="0" hangingPunct="0">
              <a:lnSpc>
                <a:spcPct val="90000"/>
              </a:lnSpc>
            </a:pPr>
            <a:r>
              <a:rPr lang="en-US">
                <a:solidFill>
                  <a:schemeClr val="bg1"/>
                </a:solidFill>
              </a:rPr>
              <a:t>Office </a:t>
            </a:r>
            <a:br>
              <a:rPr lang="en-US">
                <a:solidFill>
                  <a:schemeClr val="bg1"/>
                </a:solidFill>
              </a:rPr>
            </a:br>
            <a:r>
              <a:rPr lang="en-US">
                <a:solidFill>
                  <a:schemeClr val="bg1"/>
                </a:solidFill>
              </a:rPr>
              <a:t>of Science</a:t>
            </a:r>
          </a:p>
        </p:txBody>
      </p:sp>
      <p:pic>
        <p:nvPicPr>
          <p:cNvPr id="2055" name="Picture 18" descr="New_DOE_Logo_BLACK.png"/>
          <p:cNvPicPr>
            <a:picLocks noChangeAspect="1"/>
          </p:cNvPicPr>
          <p:nvPr/>
        </p:nvPicPr>
        <p:blipFill>
          <a:blip r:embed="rId3" cstate="print"/>
          <a:srcRect/>
          <a:stretch>
            <a:fillRect/>
          </a:stretch>
        </p:blipFill>
        <p:spPr bwMode="auto">
          <a:xfrm>
            <a:off x="150813" y="6229350"/>
            <a:ext cx="2070100" cy="498475"/>
          </a:xfrm>
          <a:prstGeom prst="rect">
            <a:avLst/>
          </a:prstGeom>
          <a:noFill/>
          <a:ln w="9525">
            <a:noFill/>
            <a:miter lim="800000"/>
            <a:headEnd/>
            <a:tailEnd/>
          </a:ln>
        </p:spPr>
      </p:pic>
      <p:sp>
        <p:nvSpPr>
          <p:cNvPr id="2056" name="TextBox 46"/>
          <p:cNvSpPr txBox="1">
            <a:spLocks noChangeArrowheads="1"/>
          </p:cNvSpPr>
          <p:nvPr/>
        </p:nvSpPr>
        <p:spPr bwMode="auto">
          <a:xfrm>
            <a:off x="5438775" y="6248400"/>
            <a:ext cx="3629025" cy="422275"/>
          </a:xfrm>
          <a:prstGeom prst="rect">
            <a:avLst/>
          </a:prstGeom>
          <a:noFill/>
          <a:ln w="9525">
            <a:noFill/>
            <a:miter lim="800000"/>
            <a:headEnd/>
            <a:tailEnd/>
          </a:ln>
        </p:spPr>
        <p:txBody>
          <a:bodyPr>
            <a:spAutoFit/>
          </a:bodyPr>
          <a:lstStyle/>
          <a:p>
            <a:pPr algn="r" eaLnBrk="0" hangingPunct="0">
              <a:lnSpc>
                <a:spcPct val="90000"/>
              </a:lnSpc>
            </a:pPr>
            <a:r>
              <a:rPr lang="en-US" sz="1200">
                <a:solidFill>
                  <a:schemeClr val="bg1"/>
                </a:solidFill>
              </a:rPr>
              <a:t>Office of Biological </a:t>
            </a:r>
            <a:br>
              <a:rPr lang="en-US" sz="1200">
                <a:solidFill>
                  <a:schemeClr val="bg1"/>
                </a:solidFill>
              </a:rPr>
            </a:br>
            <a:r>
              <a:rPr lang="en-US" sz="1200">
                <a:solidFill>
                  <a:schemeClr val="bg1"/>
                </a:solidFill>
              </a:rPr>
              <a:t>and Environmental Research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fade">
                                      <p:cBhvr>
                                        <p:cTn id="7" dur="500"/>
                                        <p:tgtEl>
                                          <p:spTgt spid="2355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3554"/>
                                        </p:tgtEl>
                                        <p:attrNameLst>
                                          <p:attrName>style.visibility</p:attrName>
                                        </p:attrNameLst>
                                      </p:cBhvr>
                                      <p:to>
                                        <p:strVal val="visible"/>
                                      </p:to>
                                    </p:set>
                                    <p:animEffect transition="in" filter="fade">
                                      <p:cBhvr>
                                        <p:cTn id="11"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10</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TextBox 8"/>
          <p:cNvSpPr txBox="1"/>
          <p:nvPr/>
        </p:nvSpPr>
        <p:spPr>
          <a:xfrm>
            <a:off x="0" y="762000"/>
            <a:ext cx="9184309" cy="646331"/>
          </a:xfrm>
          <a:prstGeom prst="rect">
            <a:avLst/>
          </a:prstGeom>
          <a:noFill/>
        </p:spPr>
        <p:txBody>
          <a:bodyPr wrap="none" rtlCol="0">
            <a:spAutoFit/>
          </a:bodyPr>
          <a:lstStyle/>
          <a:p>
            <a:r>
              <a:rPr lang="en-US" b="1" u="sng" dirty="0" smtClean="0">
                <a:solidFill>
                  <a:srgbClr val="FF0000"/>
                </a:solidFill>
              </a:rPr>
              <a:t>Recommendation:</a:t>
            </a:r>
            <a:r>
              <a:rPr lang="en-US" b="1" dirty="0" smtClean="0">
                <a:solidFill>
                  <a:srgbClr val="FF0000"/>
                </a:solidFill>
              </a:rPr>
              <a:t> </a:t>
            </a:r>
            <a:r>
              <a:rPr lang="en-US" b="1" i="1" dirty="0" smtClean="0"/>
              <a:t>Increasing attention to PI diversity and balance across career development </a:t>
            </a:r>
          </a:p>
          <a:p>
            <a:r>
              <a:rPr lang="en-US" b="1" i="1" dirty="0" smtClean="0"/>
              <a:t>is strongly encouraged. </a:t>
            </a:r>
            <a:r>
              <a:rPr lang="en-US" b="1" dirty="0" smtClean="0"/>
              <a:t>	</a:t>
            </a:r>
          </a:p>
        </p:txBody>
      </p:sp>
      <p:sp>
        <p:nvSpPr>
          <p:cNvPr id="10" name="TextBox 9"/>
          <p:cNvSpPr txBox="1"/>
          <p:nvPr/>
        </p:nvSpPr>
        <p:spPr>
          <a:xfrm>
            <a:off x="39767" y="3657600"/>
            <a:ext cx="9104233" cy="646331"/>
          </a:xfrm>
          <a:prstGeom prst="rect">
            <a:avLst/>
          </a:prstGeom>
          <a:noFill/>
        </p:spPr>
        <p:txBody>
          <a:bodyPr wrap="square" rtlCol="0">
            <a:spAutoFit/>
          </a:bodyPr>
          <a:lstStyle/>
          <a:p>
            <a:r>
              <a:rPr lang="en-US" b="1" u="sng" dirty="0" smtClean="0">
                <a:solidFill>
                  <a:srgbClr val="FF0000"/>
                </a:solidFill>
              </a:rPr>
              <a:t>Recommendation:</a:t>
            </a:r>
            <a:r>
              <a:rPr lang="en-US" b="1" dirty="0" smtClean="0">
                <a:solidFill>
                  <a:srgbClr val="FF0000"/>
                </a:solidFill>
              </a:rPr>
              <a:t> </a:t>
            </a:r>
            <a:r>
              <a:rPr lang="en-US" b="1" i="1" dirty="0" smtClean="0"/>
              <a:t>The definitions of conflict of interest should be more formally defined. </a:t>
            </a:r>
            <a:r>
              <a:rPr lang="en-US" b="1" dirty="0" smtClean="0"/>
              <a:t>	</a:t>
            </a:r>
          </a:p>
        </p:txBody>
      </p:sp>
      <p:sp>
        <p:nvSpPr>
          <p:cNvPr id="11" name="TextBox 10"/>
          <p:cNvSpPr txBox="1"/>
          <p:nvPr/>
        </p:nvSpPr>
        <p:spPr>
          <a:xfrm>
            <a:off x="228600" y="1524000"/>
            <a:ext cx="9094990" cy="1754326"/>
          </a:xfrm>
          <a:prstGeom prst="rect">
            <a:avLst/>
          </a:prstGeom>
          <a:noFill/>
        </p:spPr>
        <p:txBody>
          <a:bodyPr wrap="none" rtlCol="0">
            <a:spAutoFit/>
          </a:bodyPr>
          <a:lstStyle/>
          <a:p>
            <a:r>
              <a:rPr lang="en-US" b="1" u="sng" dirty="0" smtClean="0"/>
              <a:t>Response: </a:t>
            </a:r>
            <a:r>
              <a:rPr lang="en-US" dirty="0" smtClean="0"/>
              <a:t>Diversity is an objective of the ASR, implementation of policies on diversity is</a:t>
            </a:r>
          </a:p>
          <a:p>
            <a:r>
              <a:rPr lang="en-US" dirty="0" smtClean="0"/>
              <a:t>directed by the Office of Science rather than the individual programs.</a:t>
            </a:r>
          </a:p>
          <a:p>
            <a:r>
              <a:rPr lang="en-US" b="1" u="sng" dirty="0" smtClean="0"/>
              <a:t>Action:</a:t>
            </a:r>
            <a:r>
              <a:rPr lang="en-US" u="sng" dirty="0" smtClean="0"/>
              <a:t>  </a:t>
            </a:r>
            <a:r>
              <a:rPr lang="en-US" dirty="0" smtClean="0"/>
              <a:t>Career development is a strong focus in ASR funding activities. ASR has four post-</a:t>
            </a:r>
          </a:p>
          <a:p>
            <a:r>
              <a:rPr lang="en-US" dirty="0" smtClean="0"/>
              <a:t>doctoral fellows at national and international modeling centers and a fifth under consideration.</a:t>
            </a:r>
          </a:p>
          <a:p>
            <a:r>
              <a:rPr lang="en-US" dirty="0" smtClean="0"/>
              <a:t>ASR (and BER In general) also participates in the Early Career Research program managed by </a:t>
            </a:r>
          </a:p>
          <a:p>
            <a:r>
              <a:rPr lang="en-US" dirty="0" smtClean="0"/>
              <a:t>the Office of Science.</a:t>
            </a:r>
          </a:p>
        </p:txBody>
      </p:sp>
      <p:sp>
        <p:nvSpPr>
          <p:cNvPr id="12" name="TextBox 11"/>
          <p:cNvSpPr txBox="1"/>
          <p:nvPr/>
        </p:nvSpPr>
        <p:spPr>
          <a:xfrm>
            <a:off x="228600" y="4191000"/>
            <a:ext cx="8686800" cy="1200329"/>
          </a:xfrm>
          <a:prstGeom prst="rect">
            <a:avLst/>
          </a:prstGeom>
          <a:noFill/>
        </p:spPr>
        <p:txBody>
          <a:bodyPr wrap="square" rtlCol="0">
            <a:spAutoFit/>
          </a:bodyPr>
          <a:lstStyle/>
          <a:p>
            <a:r>
              <a:rPr lang="en-US" b="1" u="sng" dirty="0" smtClean="0"/>
              <a:t>Response:</a:t>
            </a:r>
            <a:r>
              <a:rPr lang="en-US" dirty="0" smtClean="0"/>
              <a:t> DOE policies and rules on conflict of interest are set at the Office of Science </a:t>
            </a:r>
          </a:p>
          <a:p>
            <a:r>
              <a:rPr lang="en-US" dirty="0" smtClean="0"/>
              <a:t>level.</a:t>
            </a:r>
          </a:p>
          <a:p>
            <a:r>
              <a:rPr lang="en-US" b="1" u="sng" dirty="0" smtClean="0"/>
              <a:t>Action: </a:t>
            </a:r>
            <a:r>
              <a:rPr lang="en-US" dirty="0" smtClean="0"/>
              <a:t>ASR will continue to articulate and implement these rules as clearly as possible </a:t>
            </a:r>
          </a:p>
          <a:p>
            <a:r>
              <a:rPr lang="en-US" dirty="0" smtClean="0"/>
              <a:t>with reviewers and panelists in the review process.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11</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Rectangle 8"/>
          <p:cNvSpPr/>
          <p:nvPr/>
        </p:nvSpPr>
        <p:spPr>
          <a:xfrm>
            <a:off x="228600" y="76200"/>
            <a:ext cx="8458200" cy="1569660"/>
          </a:xfrm>
          <a:prstGeom prst="rect">
            <a:avLst/>
          </a:prstGeom>
        </p:spPr>
        <p:txBody>
          <a:bodyPr wrap="square">
            <a:spAutoFit/>
          </a:bodyPr>
          <a:lstStyle/>
          <a:p>
            <a:pPr>
              <a:buFont typeface="Wingdings" pitchFamily="2" charset="2"/>
              <a:buChar char="Ø"/>
            </a:pPr>
            <a:r>
              <a:rPr lang="en-US" sz="3200" b="1" i="1" dirty="0" smtClean="0">
                <a:solidFill>
                  <a:schemeClr val="tx2"/>
                </a:solidFill>
                <a:effectLst>
                  <a:outerShdw blurRad="38100" dist="38100" dir="2700000" algn="tl">
                    <a:srgbClr val="000000">
                      <a:alpha val="43137"/>
                    </a:srgbClr>
                  </a:outerShdw>
                </a:effectLst>
              </a:rPr>
              <a:t>Terrestrial Ecosystem Science/</a:t>
            </a:r>
          </a:p>
          <a:p>
            <a:r>
              <a:rPr lang="en-US" sz="3200" b="1" i="1" dirty="0" smtClean="0">
                <a:solidFill>
                  <a:schemeClr val="tx2"/>
                </a:solidFill>
                <a:effectLst>
                  <a:outerShdw blurRad="38100" dist="38100" dir="2700000" algn="tl">
                    <a:srgbClr val="000000">
                      <a:alpha val="43137"/>
                    </a:srgbClr>
                  </a:outerShdw>
                </a:effectLst>
              </a:rPr>
              <a:t>Terrestrial Carbon Sequestration </a:t>
            </a:r>
          </a:p>
          <a:p>
            <a:r>
              <a:rPr lang="en-US" sz="3200" b="1" i="1" dirty="0" smtClean="0">
                <a:solidFill>
                  <a:schemeClr val="tx2"/>
                </a:solidFill>
                <a:effectLst>
                  <a:outerShdw blurRad="38100" dist="38100" dir="2700000" algn="tl">
                    <a:srgbClr val="000000">
                      <a:alpha val="43137"/>
                    </a:srgbClr>
                  </a:outerShdw>
                </a:effectLst>
              </a:rPr>
              <a:t>Research </a:t>
            </a:r>
            <a:endParaRPr lang="en-US" sz="3200" i="1"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0" y="1827074"/>
            <a:ext cx="6705600" cy="1754326"/>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 COV lauds the enthusiasm of the PM for the newly consolidated program for terrestrial systems research. To strengthen the new program, the COV would encourage the PM to reduce the number of non-reviewed renewals so that awards would be guided  by competitive processes that are transparent, rigorous and well documented. </a:t>
            </a:r>
            <a:r>
              <a:rPr lang="en-US" b="1" dirty="0" smtClean="0"/>
              <a:t>	</a:t>
            </a:r>
          </a:p>
        </p:txBody>
      </p:sp>
      <p:grpSp>
        <p:nvGrpSpPr>
          <p:cNvPr id="17" name="Group 16"/>
          <p:cNvGrpSpPr/>
          <p:nvPr/>
        </p:nvGrpSpPr>
        <p:grpSpPr>
          <a:xfrm>
            <a:off x="7154832" y="0"/>
            <a:ext cx="1912968" cy="2545080"/>
            <a:chOff x="7010400" y="76200"/>
            <a:chExt cx="1912968" cy="2545080"/>
          </a:xfrm>
        </p:grpSpPr>
        <p:pic>
          <p:nvPicPr>
            <p:cNvPr id="13" name="Picture 3"/>
            <p:cNvPicPr>
              <a:picLocks noChangeAspect="1" noChangeArrowheads="1"/>
            </p:cNvPicPr>
            <p:nvPr/>
          </p:nvPicPr>
          <p:blipFill>
            <a:blip r:embed="rId3" cstate="print"/>
            <a:srcRect/>
            <a:stretch>
              <a:fillRect/>
            </a:stretch>
          </p:blipFill>
          <p:spPr bwMode="auto">
            <a:xfrm>
              <a:off x="7010400" y="152400"/>
              <a:ext cx="1912968" cy="2468880"/>
            </a:xfrm>
            <a:prstGeom prst="rect">
              <a:avLst/>
            </a:prstGeom>
            <a:noFill/>
            <a:ln w="9525">
              <a:solidFill>
                <a:schemeClr val="tx1"/>
              </a:solidFill>
              <a:miter lim="800000"/>
              <a:headEnd/>
              <a:tailEnd/>
            </a:ln>
          </p:spPr>
        </p:pic>
        <p:sp>
          <p:nvSpPr>
            <p:cNvPr id="15" name="Oval 14"/>
            <p:cNvSpPr/>
            <p:nvPr/>
          </p:nvSpPr>
          <p:spPr>
            <a:xfrm>
              <a:off x="7246114" y="1654336"/>
              <a:ext cx="1441207" cy="9826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10400" y="76200"/>
              <a:ext cx="862159" cy="369332"/>
            </a:xfrm>
            <a:prstGeom prst="rect">
              <a:avLst/>
            </a:prstGeom>
            <a:noFill/>
          </p:spPr>
          <p:txBody>
            <a:bodyPr wrap="none" rtlCol="0">
              <a:spAutoFit/>
            </a:bodyPr>
            <a:lstStyle/>
            <a:p>
              <a:r>
                <a:rPr lang="en-US" b="1" u="sng" dirty="0" smtClean="0"/>
                <a:t>Page  4</a:t>
              </a:r>
              <a:endParaRPr lang="en-US" b="1" u="sng" dirty="0"/>
            </a:p>
          </p:txBody>
        </p:sp>
      </p:grpSp>
      <p:sp>
        <p:nvSpPr>
          <p:cNvPr id="18" name="TextBox 17"/>
          <p:cNvSpPr txBox="1"/>
          <p:nvPr/>
        </p:nvSpPr>
        <p:spPr>
          <a:xfrm>
            <a:off x="152400" y="3657600"/>
            <a:ext cx="8933086" cy="2031325"/>
          </a:xfrm>
          <a:prstGeom prst="rect">
            <a:avLst/>
          </a:prstGeom>
          <a:noFill/>
        </p:spPr>
        <p:txBody>
          <a:bodyPr wrap="none" rtlCol="0">
            <a:spAutoFit/>
          </a:bodyPr>
          <a:lstStyle/>
          <a:p>
            <a:r>
              <a:rPr lang="en-US" b="1" u="sng" dirty="0" smtClean="0"/>
              <a:t>Response:</a:t>
            </a:r>
            <a:r>
              <a:rPr lang="en-US" dirty="0" smtClean="0"/>
              <a:t>  Project renewals are not made without peer review. The committee may be</a:t>
            </a:r>
          </a:p>
          <a:p>
            <a:r>
              <a:rPr lang="en-US" dirty="0" smtClean="0"/>
              <a:t>referring to 1-year extensions (adding a fourth year of funding to a previously reviewed </a:t>
            </a:r>
          </a:p>
          <a:p>
            <a:r>
              <a:rPr lang="en-US" dirty="0" smtClean="0"/>
              <a:t>and awarded three-year project). One year extensions have been used in the past  when </a:t>
            </a:r>
          </a:p>
          <a:p>
            <a:r>
              <a:rPr lang="en-US" dirty="0" smtClean="0"/>
              <a:t>an additional year of funding is judged by the program manager to be justified. This approach</a:t>
            </a:r>
          </a:p>
          <a:p>
            <a:r>
              <a:rPr lang="en-US" dirty="0" smtClean="0"/>
              <a:t>is used judiciously and is not a routine funding mechanism.</a:t>
            </a:r>
          </a:p>
          <a:p>
            <a:endParaRPr lang="en-US" dirty="0" smtClean="0"/>
          </a:p>
          <a:p>
            <a:r>
              <a:rPr lang="en-US" b="1" u="sng" dirty="0" smtClean="0"/>
              <a:t>Action: </a:t>
            </a:r>
            <a:r>
              <a:rPr lang="en-US" dirty="0" smtClean="0"/>
              <a:t>Project renewals are not made without peer review and this practice will continue.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12</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TextBox 8"/>
          <p:cNvSpPr txBox="1"/>
          <p:nvPr/>
        </p:nvSpPr>
        <p:spPr>
          <a:xfrm>
            <a:off x="0" y="3352800"/>
            <a:ext cx="9155288" cy="2031325"/>
          </a:xfrm>
          <a:prstGeom prst="rect">
            <a:avLst/>
          </a:prstGeom>
          <a:noFill/>
        </p:spPr>
        <p:txBody>
          <a:bodyPr wrap="square" rtlCol="0">
            <a:spAutoFit/>
          </a:bodyPr>
          <a:lstStyle/>
          <a:p>
            <a:r>
              <a:rPr lang="en-US" b="1" dirty="0" smtClean="0">
                <a:solidFill>
                  <a:srgbClr val="FF0000"/>
                </a:solidFill>
              </a:rPr>
              <a:t>Recommendation: </a:t>
            </a:r>
            <a:r>
              <a:rPr lang="en-US" b="1" i="1" dirty="0" smtClean="0"/>
              <a:t>We recommend that the program rapidly transition to a system of solicitations for non-National Laboratory science that includes (1) an annual solicitation, (2) for the proposals that clearly have a term longer than three years, there should be fewer renewal proposals and more longer-term awards, and (3) funding for synthesis activities. We believe that such a system would better engage a broader research community in the program and improve  the quality of the science. Additionally, funding synthesis activities is extremely worthwhile,  especially in ecosystem science, and is very cost-effective research. 	</a:t>
            </a:r>
          </a:p>
        </p:txBody>
      </p:sp>
      <p:sp>
        <p:nvSpPr>
          <p:cNvPr id="11" name="TextBox 10"/>
          <p:cNvSpPr txBox="1"/>
          <p:nvPr/>
        </p:nvSpPr>
        <p:spPr>
          <a:xfrm>
            <a:off x="152400" y="152400"/>
            <a:ext cx="8763000" cy="1200329"/>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 COV recommends that the Terrestrial Ecosystem Science (TES) program consider bringing the state-of-the-art ecosystem models and climate modelers together to determine how ecosystem models can be better interfaced with climate models. </a:t>
            </a:r>
            <a:r>
              <a:rPr lang="en-US" b="1" dirty="0" smtClean="0"/>
              <a:t>	</a:t>
            </a:r>
          </a:p>
        </p:txBody>
      </p:sp>
      <p:sp>
        <p:nvSpPr>
          <p:cNvPr id="12" name="TextBox 11"/>
          <p:cNvSpPr txBox="1"/>
          <p:nvPr/>
        </p:nvSpPr>
        <p:spPr>
          <a:xfrm>
            <a:off x="327126" y="1295400"/>
            <a:ext cx="8506881" cy="2031325"/>
          </a:xfrm>
          <a:prstGeom prst="rect">
            <a:avLst/>
          </a:prstGeom>
          <a:noFill/>
        </p:spPr>
        <p:txBody>
          <a:bodyPr wrap="none" rtlCol="0">
            <a:spAutoFit/>
          </a:bodyPr>
          <a:lstStyle/>
          <a:p>
            <a:r>
              <a:rPr lang="en-US" b="1" u="sng" dirty="0" smtClean="0"/>
              <a:t>Response: </a:t>
            </a:r>
            <a:r>
              <a:rPr lang="en-US" dirty="0" smtClean="0"/>
              <a:t>BER agrees.</a:t>
            </a:r>
          </a:p>
          <a:p>
            <a:r>
              <a:rPr lang="en-US" b="1" u="sng" dirty="0" smtClean="0"/>
              <a:t>Action:</a:t>
            </a:r>
            <a:r>
              <a:rPr lang="en-US" dirty="0" smtClean="0"/>
              <a:t> The program will develop plans to conduct such a meeting, potentially in </a:t>
            </a:r>
          </a:p>
          <a:p>
            <a:r>
              <a:rPr lang="en-US" dirty="0" smtClean="0"/>
              <a:t>conjunction with the next PI meeting.</a:t>
            </a:r>
          </a:p>
          <a:p>
            <a:r>
              <a:rPr lang="en-US" i="1" dirty="0" smtClean="0"/>
              <a:t>Note: </a:t>
            </a:r>
            <a:r>
              <a:rPr lang="en-US" dirty="0" smtClean="0"/>
              <a:t>Program managers within CESD continue to discuss science integration within the </a:t>
            </a:r>
          </a:p>
          <a:p>
            <a:r>
              <a:rPr lang="en-US" dirty="0" smtClean="0"/>
              <a:t>Division’s programs  to foster exploration at the interfaces of our disciplines and </a:t>
            </a:r>
          </a:p>
          <a:p>
            <a:r>
              <a:rPr lang="en-US" dirty="0" smtClean="0"/>
              <a:t>to promote collaboration among CESD PIs in large(r) environmental studies like the NGEE</a:t>
            </a:r>
          </a:p>
          <a:p>
            <a:r>
              <a:rPr lang="en-US" dirty="0" smtClean="0"/>
              <a:t>project.  </a:t>
            </a:r>
            <a:endParaRPr lang="en-US" dirty="0"/>
          </a:p>
        </p:txBody>
      </p:sp>
      <p:sp>
        <p:nvSpPr>
          <p:cNvPr id="13" name="TextBox 12"/>
          <p:cNvSpPr txBox="1"/>
          <p:nvPr/>
        </p:nvSpPr>
        <p:spPr>
          <a:xfrm>
            <a:off x="228600" y="5410200"/>
            <a:ext cx="8950335" cy="923330"/>
          </a:xfrm>
          <a:prstGeom prst="rect">
            <a:avLst/>
          </a:prstGeom>
          <a:noFill/>
        </p:spPr>
        <p:txBody>
          <a:bodyPr wrap="none" rtlCol="0">
            <a:spAutoFit/>
          </a:bodyPr>
          <a:lstStyle/>
          <a:p>
            <a:r>
              <a:rPr lang="en-US" b="1" u="sng" dirty="0" smtClean="0"/>
              <a:t>Response: </a:t>
            </a:r>
            <a:r>
              <a:rPr lang="en-US" dirty="0" smtClean="0"/>
              <a:t>BER agrees</a:t>
            </a:r>
          </a:p>
          <a:p>
            <a:r>
              <a:rPr lang="en-US" b="1" u="sng" dirty="0" smtClean="0"/>
              <a:t>Action: </a:t>
            </a:r>
            <a:r>
              <a:rPr lang="en-US" dirty="0" smtClean="0"/>
              <a:t>TES will follow general BER practice of soliciting 3-year projects from the academic </a:t>
            </a:r>
          </a:p>
          <a:p>
            <a:r>
              <a:rPr lang="en-US" dirty="0" smtClean="0"/>
              <a:t>community, explore the use of longer term projects and promote science synthesis activities.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13</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TextBox 8"/>
          <p:cNvSpPr txBox="1"/>
          <p:nvPr/>
        </p:nvSpPr>
        <p:spPr>
          <a:xfrm>
            <a:off x="0" y="152400"/>
            <a:ext cx="8991600" cy="923330"/>
          </a:xfrm>
          <a:prstGeom prst="rect">
            <a:avLst/>
          </a:prstGeom>
          <a:noFill/>
        </p:spPr>
        <p:txBody>
          <a:bodyPr wrap="square" rtlCol="0">
            <a:spAutoFit/>
          </a:bodyPr>
          <a:lstStyle/>
          <a:p>
            <a:r>
              <a:rPr lang="en-US" b="1" u="sng" dirty="0" smtClean="0">
                <a:solidFill>
                  <a:srgbClr val="FF0000"/>
                </a:solidFill>
              </a:rPr>
              <a:t>Recommendation: </a:t>
            </a:r>
            <a:r>
              <a:rPr lang="en-US" b="1" i="1" dirty="0" smtClean="0"/>
              <a:t>We recommend the program consider a solicitation to fund collaborative work with the Spruce and </a:t>
            </a:r>
            <a:r>
              <a:rPr lang="en-US" b="1" i="1" dirty="0" err="1" smtClean="0"/>
              <a:t>Peatland</a:t>
            </a:r>
            <a:r>
              <a:rPr lang="en-US" b="1" i="1" dirty="0" smtClean="0"/>
              <a:t> Responses Under Climatic and Environmental Change (SPRUCE) and  NGEE (Next Generation Ecosystem Experiment). 	</a:t>
            </a:r>
          </a:p>
        </p:txBody>
      </p:sp>
      <p:sp>
        <p:nvSpPr>
          <p:cNvPr id="10" name="TextBox 9"/>
          <p:cNvSpPr txBox="1"/>
          <p:nvPr/>
        </p:nvSpPr>
        <p:spPr>
          <a:xfrm>
            <a:off x="381000" y="1066800"/>
            <a:ext cx="8700459" cy="1200329"/>
          </a:xfrm>
          <a:prstGeom prst="rect">
            <a:avLst/>
          </a:prstGeom>
          <a:noFill/>
        </p:spPr>
        <p:txBody>
          <a:bodyPr wrap="none" rtlCol="0">
            <a:spAutoFit/>
          </a:bodyPr>
          <a:lstStyle/>
          <a:p>
            <a:r>
              <a:rPr lang="en-US" b="1" u="sng" dirty="0" smtClean="0"/>
              <a:t>Response: </a:t>
            </a:r>
            <a:r>
              <a:rPr lang="en-US" dirty="0" smtClean="0"/>
              <a:t>BER agrees</a:t>
            </a:r>
          </a:p>
          <a:p>
            <a:r>
              <a:rPr lang="en-US" b="1" u="sng" dirty="0" smtClean="0"/>
              <a:t>Action: </a:t>
            </a:r>
            <a:r>
              <a:rPr lang="en-US" dirty="0" smtClean="0"/>
              <a:t>Both projects are intended to support external collaborators in addition to the core</a:t>
            </a:r>
          </a:p>
          <a:p>
            <a:r>
              <a:rPr lang="en-US" dirty="0" smtClean="0"/>
              <a:t>experiment. TES solicitations will provide funding opportunities to  participate on these </a:t>
            </a:r>
          </a:p>
          <a:p>
            <a:r>
              <a:rPr lang="en-US" dirty="0" smtClean="0"/>
              <a:t>projects.</a:t>
            </a:r>
          </a:p>
        </p:txBody>
      </p:sp>
      <p:sp>
        <p:nvSpPr>
          <p:cNvPr id="11" name="TextBox 10"/>
          <p:cNvSpPr txBox="1"/>
          <p:nvPr/>
        </p:nvSpPr>
        <p:spPr>
          <a:xfrm>
            <a:off x="0" y="2286000"/>
            <a:ext cx="9062353" cy="923330"/>
          </a:xfrm>
          <a:prstGeom prst="rect">
            <a:avLst/>
          </a:prstGeom>
          <a:noFill/>
        </p:spPr>
        <p:txBody>
          <a:bodyPr wrap="none" rtlCol="0">
            <a:spAutoFit/>
          </a:bodyPr>
          <a:lstStyle/>
          <a:p>
            <a:r>
              <a:rPr lang="en-US" b="1" u="sng" dirty="0" smtClean="0">
                <a:solidFill>
                  <a:srgbClr val="FF0000"/>
                </a:solidFill>
              </a:rPr>
              <a:t>Recommendation: </a:t>
            </a:r>
            <a:r>
              <a:rPr lang="en-US" b="1" i="1" dirty="0" smtClean="0"/>
              <a:t>The program should consider an emphasis on model needs or deficiencies </a:t>
            </a:r>
          </a:p>
          <a:p>
            <a:r>
              <a:rPr lang="en-US" b="1" i="1" dirty="0" smtClean="0"/>
              <a:t>as a selection criterion for proposals. This emphasis is an excellent tool for discrimination </a:t>
            </a:r>
          </a:p>
          <a:p>
            <a:r>
              <a:rPr lang="en-US" b="1" i="1" dirty="0" smtClean="0"/>
              <a:t>among proposals and for steering the program. </a:t>
            </a:r>
            <a:r>
              <a:rPr lang="en-US" b="1" dirty="0" smtClean="0"/>
              <a:t>	</a:t>
            </a:r>
          </a:p>
        </p:txBody>
      </p:sp>
      <p:sp>
        <p:nvSpPr>
          <p:cNvPr id="12" name="TextBox 11"/>
          <p:cNvSpPr txBox="1"/>
          <p:nvPr/>
        </p:nvSpPr>
        <p:spPr>
          <a:xfrm>
            <a:off x="381000" y="3152001"/>
            <a:ext cx="8651343" cy="1200329"/>
          </a:xfrm>
          <a:prstGeom prst="rect">
            <a:avLst/>
          </a:prstGeom>
          <a:noFill/>
        </p:spPr>
        <p:txBody>
          <a:bodyPr wrap="none" rtlCol="0">
            <a:spAutoFit/>
          </a:bodyPr>
          <a:lstStyle/>
          <a:p>
            <a:r>
              <a:rPr lang="en-US" b="1" u="sng" dirty="0" smtClean="0"/>
              <a:t>Response: </a:t>
            </a:r>
            <a:r>
              <a:rPr lang="en-US" dirty="0" smtClean="0"/>
              <a:t>BER agrees</a:t>
            </a:r>
          </a:p>
          <a:p>
            <a:r>
              <a:rPr lang="en-US" b="1" u="sng" dirty="0" smtClean="0"/>
              <a:t>Action: </a:t>
            </a:r>
            <a:r>
              <a:rPr lang="en-US" dirty="0" smtClean="0"/>
              <a:t>This was highlighted in the program’s most recent (FY2010) solicitation and was an </a:t>
            </a:r>
          </a:p>
          <a:p>
            <a:r>
              <a:rPr lang="en-US" dirty="0" smtClean="0"/>
              <a:t>important criteria for making funding decisions. This emphasis will continue in future </a:t>
            </a:r>
          </a:p>
          <a:p>
            <a:r>
              <a:rPr lang="en-US" dirty="0" smtClean="0"/>
              <a:t>solicitations.</a:t>
            </a:r>
          </a:p>
        </p:txBody>
      </p:sp>
      <p:sp>
        <p:nvSpPr>
          <p:cNvPr id="13" name="TextBox 12"/>
          <p:cNvSpPr txBox="1"/>
          <p:nvPr/>
        </p:nvSpPr>
        <p:spPr>
          <a:xfrm>
            <a:off x="0" y="4611469"/>
            <a:ext cx="8915400" cy="646331"/>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 program should consider soliciting shorter, lower cost proposals for high risk-high reward ideas for proof of concept. </a:t>
            </a:r>
            <a:r>
              <a:rPr lang="en-US" b="1" dirty="0" smtClean="0"/>
              <a:t>	</a:t>
            </a:r>
          </a:p>
        </p:txBody>
      </p:sp>
      <p:sp>
        <p:nvSpPr>
          <p:cNvPr id="14" name="TextBox 13"/>
          <p:cNvSpPr txBox="1"/>
          <p:nvPr/>
        </p:nvSpPr>
        <p:spPr>
          <a:xfrm>
            <a:off x="381000" y="5200471"/>
            <a:ext cx="8607036" cy="923330"/>
          </a:xfrm>
          <a:prstGeom prst="rect">
            <a:avLst/>
          </a:prstGeom>
          <a:noFill/>
        </p:spPr>
        <p:txBody>
          <a:bodyPr wrap="none" rtlCol="0">
            <a:spAutoFit/>
          </a:bodyPr>
          <a:lstStyle/>
          <a:p>
            <a:r>
              <a:rPr lang="en-US" b="1" u="sng" dirty="0" smtClean="0"/>
              <a:t>Response: </a:t>
            </a:r>
            <a:r>
              <a:rPr lang="en-US" dirty="0" smtClean="0"/>
              <a:t>BER agrees</a:t>
            </a:r>
          </a:p>
          <a:p>
            <a:r>
              <a:rPr lang="en-US" b="1" u="sng" dirty="0" smtClean="0"/>
              <a:t>Action: </a:t>
            </a:r>
            <a:r>
              <a:rPr lang="en-US" dirty="0" smtClean="0"/>
              <a:t>Shorter term Exploratory proposals ($150k total, up to 2 years) were a component</a:t>
            </a:r>
          </a:p>
          <a:p>
            <a:r>
              <a:rPr lang="en-US" dirty="0" smtClean="0"/>
              <a:t>of the program’s most recent solicitation (FY2010).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14</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TextBox 8"/>
          <p:cNvSpPr txBox="1"/>
          <p:nvPr/>
        </p:nvSpPr>
        <p:spPr>
          <a:xfrm>
            <a:off x="10012" y="152400"/>
            <a:ext cx="9133988" cy="1200329"/>
          </a:xfrm>
          <a:prstGeom prst="rect">
            <a:avLst/>
          </a:prstGeom>
          <a:noFill/>
        </p:spPr>
        <p:txBody>
          <a:bodyPr wrap="square" rtlCol="0">
            <a:spAutoFit/>
          </a:bodyPr>
          <a:lstStyle/>
          <a:p>
            <a:r>
              <a:rPr lang="en-US" b="1" u="sng" dirty="0" smtClean="0">
                <a:solidFill>
                  <a:srgbClr val="FF0000"/>
                </a:solidFill>
              </a:rPr>
              <a:t>Recommendation: </a:t>
            </a:r>
            <a:r>
              <a:rPr lang="en-US" b="1" i="1" dirty="0" smtClean="0"/>
              <a:t>Progress (publication and particularly syntheses) often occurs after final progress reports  have been submitted. To keep the program informed on publications, a system such as  electronic search capacity (Web of Science) or providing some incentive for funded scientists to contribute information should be considered. 	</a:t>
            </a:r>
          </a:p>
        </p:txBody>
      </p:sp>
      <p:sp>
        <p:nvSpPr>
          <p:cNvPr id="10" name="TextBox 9"/>
          <p:cNvSpPr txBox="1"/>
          <p:nvPr/>
        </p:nvSpPr>
        <p:spPr>
          <a:xfrm>
            <a:off x="0" y="2590800"/>
            <a:ext cx="9144000" cy="923330"/>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 development of web pages that document the program and continue to update its impact should be considered a high priority while balanced with resource allocation needs. </a:t>
            </a:r>
          </a:p>
        </p:txBody>
      </p:sp>
      <p:sp>
        <p:nvSpPr>
          <p:cNvPr id="11" name="TextBox 10"/>
          <p:cNvSpPr txBox="1"/>
          <p:nvPr/>
        </p:nvSpPr>
        <p:spPr>
          <a:xfrm>
            <a:off x="0" y="4114800"/>
            <a:ext cx="9144000" cy="1524000"/>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 program is growing in stature and impact. That trajectory will be encouraged by continuing the transition from projects that are renewed with little review, to funding based on periodic solicitations for proposals and rigorous transparent reviews that are carefully organized to minimize bias and conflicts. The TES has made tremendous progress in this regard and should be encouraged to continue strides in this direction. </a:t>
            </a:r>
            <a:r>
              <a:rPr lang="en-US" b="1" dirty="0" smtClean="0"/>
              <a:t>	</a:t>
            </a:r>
          </a:p>
        </p:txBody>
      </p:sp>
      <p:sp>
        <p:nvSpPr>
          <p:cNvPr id="14" name="TextBox 13"/>
          <p:cNvSpPr txBox="1"/>
          <p:nvPr/>
        </p:nvSpPr>
        <p:spPr>
          <a:xfrm>
            <a:off x="381000" y="1295400"/>
            <a:ext cx="8804783" cy="1200329"/>
          </a:xfrm>
          <a:prstGeom prst="rect">
            <a:avLst/>
          </a:prstGeom>
          <a:noFill/>
        </p:spPr>
        <p:txBody>
          <a:bodyPr wrap="none" rtlCol="0">
            <a:spAutoFit/>
          </a:bodyPr>
          <a:lstStyle/>
          <a:p>
            <a:r>
              <a:rPr lang="en-US" b="1" u="sng" dirty="0" smtClean="0"/>
              <a:t>Response: </a:t>
            </a:r>
            <a:r>
              <a:rPr lang="en-US" dirty="0" smtClean="0"/>
              <a:t>BER recognizes this challenge and agrees with the committee’s recommendation.</a:t>
            </a:r>
          </a:p>
          <a:p>
            <a:r>
              <a:rPr lang="en-US" b="1" u="sng" dirty="0" smtClean="0"/>
              <a:t>Action: </a:t>
            </a:r>
            <a:r>
              <a:rPr lang="en-US" dirty="0" smtClean="0"/>
              <a:t> With an additional TES program manager in place (Dan Stover) and a science </a:t>
            </a:r>
          </a:p>
          <a:p>
            <a:r>
              <a:rPr lang="en-US" dirty="0" smtClean="0"/>
              <a:t>program specialist coming on-board (Patrick Horan) , TES should be able to allocate more </a:t>
            </a:r>
          </a:p>
          <a:p>
            <a:r>
              <a:rPr lang="en-US" dirty="0" smtClean="0"/>
              <a:t>time to tracking progress/publications and program accomplishments.</a:t>
            </a:r>
          </a:p>
        </p:txBody>
      </p:sp>
      <p:sp>
        <p:nvSpPr>
          <p:cNvPr id="15" name="TextBox 14"/>
          <p:cNvSpPr txBox="1"/>
          <p:nvPr/>
        </p:nvSpPr>
        <p:spPr>
          <a:xfrm>
            <a:off x="381000" y="3392269"/>
            <a:ext cx="7020448" cy="646331"/>
          </a:xfrm>
          <a:prstGeom prst="rect">
            <a:avLst/>
          </a:prstGeom>
          <a:noFill/>
        </p:spPr>
        <p:txBody>
          <a:bodyPr wrap="none" rtlCol="0">
            <a:spAutoFit/>
          </a:bodyPr>
          <a:lstStyle/>
          <a:p>
            <a:r>
              <a:rPr lang="en-US" b="1" u="sng" dirty="0" smtClean="0"/>
              <a:t>Response: </a:t>
            </a:r>
            <a:r>
              <a:rPr lang="en-US" dirty="0" smtClean="0"/>
              <a:t>BER agrees with this recommendation.</a:t>
            </a:r>
          </a:p>
          <a:p>
            <a:r>
              <a:rPr lang="en-US" b="1" u="sng" dirty="0" smtClean="0"/>
              <a:t>Action: </a:t>
            </a:r>
            <a:r>
              <a:rPr lang="en-US" dirty="0" smtClean="0"/>
              <a:t> Web-based information about the TES program will be a priority.</a:t>
            </a:r>
          </a:p>
        </p:txBody>
      </p:sp>
      <p:sp>
        <p:nvSpPr>
          <p:cNvPr id="16" name="TextBox 15"/>
          <p:cNvSpPr txBox="1"/>
          <p:nvPr/>
        </p:nvSpPr>
        <p:spPr>
          <a:xfrm>
            <a:off x="381000" y="5562600"/>
            <a:ext cx="8812477" cy="923330"/>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BER intends that renewals will be an exception in the future. Yearly solicitations and</a:t>
            </a:r>
          </a:p>
          <a:p>
            <a:r>
              <a:rPr lang="en-US" dirty="0" smtClean="0"/>
              <a:t>new awards will be the norm for university funding. All renewals undergo peer review.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15</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TextBox 8"/>
          <p:cNvSpPr txBox="1"/>
          <p:nvPr/>
        </p:nvSpPr>
        <p:spPr>
          <a:xfrm>
            <a:off x="0" y="457200"/>
            <a:ext cx="9144000" cy="923330"/>
          </a:xfrm>
          <a:prstGeom prst="rect">
            <a:avLst/>
          </a:prstGeom>
          <a:noFill/>
        </p:spPr>
        <p:txBody>
          <a:bodyPr wrap="square" rtlCol="0">
            <a:spAutoFit/>
          </a:bodyPr>
          <a:lstStyle/>
          <a:p>
            <a:r>
              <a:rPr lang="en-US" b="1" u="sng" dirty="0" smtClean="0">
                <a:solidFill>
                  <a:srgbClr val="FF0000"/>
                </a:solidFill>
              </a:rPr>
              <a:t>Recommendation: </a:t>
            </a:r>
            <a:r>
              <a:rPr lang="en-US" b="1" i="1" dirty="0" smtClean="0"/>
              <a:t>We recommend the program continue to solicit research on important topics in ecosystem response to global change that cannot be accomplished outside of the program. </a:t>
            </a:r>
          </a:p>
        </p:txBody>
      </p:sp>
      <p:sp>
        <p:nvSpPr>
          <p:cNvPr id="10" name="TextBox 9"/>
          <p:cNvSpPr txBox="1"/>
          <p:nvPr/>
        </p:nvSpPr>
        <p:spPr>
          <a:xfrm>
            <a:off x="0" y="2895600"/>
            <a:ext cx="9144000" cy="646331"/>
          </a:xfrm>
          <a:prstGeom prst="rect">
            <a:avLst/>
          </a:prstGeom>
          <a:noFill/>
        </p:spPr>
        <p:txBody>
          <a:bodyPr wrap="square" rtlCol="0">
            <a:spAutoFit/>
          </a:bodyPr>
          <a:lstStyle/>
          <a:p>
            <a:r>
              <a:rPr lang="en-US" b="1" u="sng" dirty="0" smtClean="0">
                <a:solidFill>
                  <a:srgbClr val="FF0000"/>
                </a:solidFill>
              </a:rPr>
              <a:t>Recommendation: </a:t>
            </a:r>
            <a:r>
              <a:rPr lang="en-US" b="1" i="1" dirty="0" smtClean="0"/>
              <a:t>We recommend that a greater effort be made to recruit more highly qualified reviewers from outside the U.S., perhaps 20%. </a:t>
            </a:r>
            <a:r>
              <a:rPr lang="en-US" b="1" dirty="0" smtClean="0"/>
              <a:t>	</a:t>
            </a:r>
          </a:p>
        </p:txBody>
      </p:sp>
      <p:sp>
        <p:nvSpPr>
          <p:cNvPr id="11" name="TextBox 10"/>
          <p:cNvSpPr txBox="1"/>
          <p:nvPr/>
        </p:nvSpPr>
        <p:spPr>
          <a:xfrm>
            <a:off x="152400" y="1295400"/>
            <a:ext cx="8812477" cy="1200329"/>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BER works closely with other Federal agencies through the Global Change Research</a:t>
            </a:r>
          </a:p>
          <a:p>
            <a:r>
              <a:rPr lang="en-US" dirty="0" smtClean="0"/>
              <a:t>Program to ensure that its programs are appropriately integrated with and distinct form those of other agencies.</a:t>
            </a:r>
          </a:p>
        </p:txBody>
      </p:sp>
      <p:sp>
        <p:nvSpPr>
          <p:cNvPr id="12" name="TextBox 11"/>
          <p:cNvSpPr txBox="1"/>
          <p:nvPr/>
        </p:nvSpPr>
        <p:spPr>
          <a:xfrm>
            <a:off x="152400" y="3600271"/>
            <a:ext cx="8812477" cy="1477328"/>
          </a:xfrm>
          <a:prstGeom prst="rect">
            <a:avLst/>
          </a:prstGeom>
          <a:noFill/>
        </p:spPr>
        <p:txBody>
          <a:bodyPr wrap="square" rtlCol="0">
            <a:spAutoFit/>
          </a:bodyPr>
          <a:lstStyle/>
          <a:p>
            <a:r>
              <a:rPr lang="en-US" b="1" u="sng" dirty="0" smtClean="0"/>
              <a:t>Response: </a:t>
            </a:r>
            <a:r>
              <a:rPr lang="en-US" dirty="0" smtClean="0"/>
              <a:t>BER will continue to strive to recruit reviewers  of the highest caliber regardless</a:t>
            </a:r>
          </a:p>
          <a:p>
            <a:r>
              <a:rPr lang="en-US" dirty="0" smtClean="0"/>
              <a:t>of national origin.</a:t>
            </a:r>
          </a:p>
          <a:p>
            <a:r>
              <a:rPr lang="en-US" b="1" u="sng" dirty="0" smtClean="0"/>
              <a:t>Action: </a:t>
            </a:r>
            <a:r>
              <a:rPr lang="en-US" dirty="0" smtClean="0"/>
              <a:t> Recruiting qualified </a:t>
            </a:r>
            <a:r>
              <a:rPr lang="en-US" dirty="0" err="1" smtClean="0"/>
              <a:t>unconflicted</a:t>
            </a:r>
            <a:r>
              <a:rPr lang="en-US" dirty="0" smtClean="0"/>
              <a:t> reviewers is an ongoing and recognized challenge . BER seeks to achieve balance in its panels (gender, age, institution, etc.). Program managers will be encouraged to seek international representation as a form of review panel diversity.</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3400" y="152400"/>
            <a:ext cx="5141151" cy="1077218"/>
          </a:xfrm>
          <a:prstGeom prst="rect">
            <a:avLst/>
          </a:prstGeom>
        </p:spPr>
        <p:txBody>
          <a:bodyPr wrap="none">
            <a:spAutoFit/>
          </a:bodyPr>
          <a:lstStyle/>
          <a:p>
            <a:pPr>
              <a:buFont typeface="Wingdings" pitchFamily="2" charset="2"/>
              <a:buChar char="Ø"/>
            </a:pPr>
            <a:r>
              <a:rPr lang="en-US" sz="3200" b="1" i="1" dirty="0" smtClean="0">
                <a:solidFill>
                  <a:schemeClr val="tx2"/>
                </a:solidFill>
                <a:effectLst>
                  <a:outerShdw blurRad="38100" dist="38100" dir="2700000" algn="tl">
                    <a:srgbClr val="000000">
                      <a:alpha val="43137"/>
                    </a:srgbClr>
                  </a:outerShdw>
                </a:effectLst>
              </a:rPr>
              <a:t>Subsurface Biogeochemical</a:t>
            </a:r>
          </a:p>
          <a:p>
            <a:r>
              <a:rPr lang="en-US" sz="3200" b="1" i="1" dirty="0" smtClean="0">
                <a:solidFill>
                  <a:schemeClr val="tx2"/>
                </a:solidFill>
                <a:effectLst>
                  <a:outerShdw blurRad="38100" dist="38100" dir="2700000" algn="tl">
                    <a:srgbClr val="000000">
                      <a:alpha val="43137"/>
                    </a:srgbClr>
                  </a:outerShdw>
                </a:effectLst>
              </a:rPr>
              <a:t>   Research (SBR)</a:t>
            </a:r>
            <a:endParaRPr lang="en-US" sz="3200" i="1"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76200" y="1295400"/>
            <a:ext cx="6781800" cy="1200329"/>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 language dealing with the linkage between existing DOE field sites and DOE collaborators could be strengthened to emphasize the importance of this connection in the decision process. 	</a:t>
            </a:r>
          </a:p>
        </p:txBody>
      </p:sp>
      <p:sp>
        <p:nvSpPr>
          <p:cNvPr id="10" name="TextBox 9"/>
          <p:cNvSpPr txBox="1"/>
          <p:nvPr/>
        </p:nvSpPr>
        <p:spPr>
          <a:xfrm>
            <a:off x="0" y="3962400"/>
            <a:ext cx="8839200" cy="923330"/>
          </a:xfrm>
          <a:prstGeom prst="rect">
            <a:avLst/>
          </a:prstGeom>
          <a:noFill/>
        </p:spPr>
        <p:txBody>
          <a:bodyPr wrap="square" rtlCol="0">
            <a:spAutoFit/>
          </a:bodyPr>
          <a:lstStyle/>
          <a:p>
            <a:r>
              <a:rPr lang="en-US" b="1" u="sng" dirty="0" smtClean="0">
                <a:solidFill>
                  <a:srgbClr val="FF0000"/>
                </a:solidFill>
              </a:rPr>
              <a:t>Recommendation:</a:t>
            </a:r>
            <a:r>
              <a:rPr lang="en-US" b="1" dirty="0" smtClean="0">
                <a:solidFill>
                  <a:srgbClr val="FF0000"/>
                </a:solidFill>
              </a:rPr>
              <a:t> </a:t>
            </a:r>
            <a:r>
              <a:rPr lang="en-US" b="1" i="1" dirty="0" smtClean="0"/>
              <a:t>The COV requests more consistent format and content of the annual SBR SFA progress reports to ensure that the reports are useful to all stakeholders. The COV encourages use of videoconferencing for progress reporting where possible. 	</a:t>
            </a:r>
          </a:p>
        </p:txBody>
      </p:sp>
      <p:grpSp>
        <p:nvGrpSpPr>
          <p:cNvPr id="18" name="Group 17"/>
          <p:cNvGrpSpPr/>
          <p:nvPr/>
        </p:nvGrpSpPr>
        <p:grpSpPr>
          <a:xfrm>
            <a:off x="7001512" y="133588"/>
            <a:ext cx="1913888" cy="2533412"/>
            <a:chOff x="6934200" y="164068"/>
            <a:chExt cx="1913888" cy="2533412"/>
          </a:xfrm>
        </p:grpSpPr>
        <p:pic>
          <p:nvPicPr>
            <p:cNvPr id="15" name="Picture 3"/>
            <p:cNvPicPr>
              <a:picLocks noChangeAspect="1" noChangeArrowheads="1"/>
            </p:cNvPicPr>
            <p:nvPr/>
          </p:nvPicPr>
          <p:blipFill>
            <a:blip r:embed="rId3" cstate="print"/>
            <a:srcRect/>
            <a:stretch>
              <a:fillRect/>
            </a:stretch>
          </p:blipFill>
          <p:spPr bwMode="auto">
            <a:xfrm>
              <a:off x="6934200" y="228600"/>
              <a:ext cx="1913888" cy="2468880"/>
            </a:xfrm>
            <a:prstGeom prst="rect">
              <a:avLst/>
            </a:prstGeom>
            <a:noFill/>
            <a:ln w="9525">
              <a:solidFill>
                <a:schemeClr val="tx1"/>
              </a:solidFill>
              <a:miter lim="800000"/>
              <a:headEnd/>
              <a:tailEnd/>
            </a:ln>
          </p:spPr>
        </p:pic>
        <p:sp>
          <p:nvSpPr>
            <p:cNvPr id="16" name="Oval 15"/>
            <p:cNvSpPr/>
            <p:nvPr/>
          </p:nvSpPr>
          <p:spPr>
            <a:xfrm>
              <a:off x="7162800" y="457200"/>
              <a:ext cx="1441207"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10400" y="164068"/>
              <a:ext cx="862159" cy="369332"/>
            </a:xfrm>
            <a:prstGeom prst="rect">
              <a:avLst/>
            </a:prstGeom>
            <a:noFill/>
          </p:spPr>
          <p:txBody>
            <a:bodyPr wrap="none" rtlCol="0">
              <a:spAutoFit/>
            </a:bodyPr>
            <a:lstStyle/>
            <a:p>
              <a:r>
                <a:rPr lang="en-US" b="1" u="sng" dirty="0" smtClean="0"/>
                <a:t>Page  8</a:t>
              </a:r>
              <a:endParaRPr lang="en-US" b="1" u="sng" dirty="0"/>
            </a:p>
          </p:txBody>
        </p:sp>
      </p:grpSp>
      <p:sp>
        <p:nvSpPr>
          <p:cNvPr id="19" name="TextBox 18"/>
          <p:cNvSpPr txBox="1"/>
          <p:nvPr/>
        </p:nvSpPr>
        <p:spPr>
          <a:xfrm>
            <a:off x="152401" y="2457271"/>
            <a:ext cx="6858000" cy="1200329"/>
          </a:xfrm>
          <a:prstGeom prst="rect">
            <a:avLst/>
          </a:prstGeom>
          <a:noFill/>
        </p:spPr>
        <p:txBody>
          <a:bodyPr wrap="square" rtlCol="0">
            <a:spAutoFit/>
          </a:bodyPr>
          <a:lstStyle/>
          <a:p>
            <a:r>
              <a:rPr lang="en-US" b="1" u="sng" dirty="0" smtClean="0"/>
              <a:t>Response: </a:t>
            </a:r>
            <a:r>
              <a:rPr lang="en-US" dirty="0" smtClean="0"/>
              <a:t>While many funded projects do not have a direct connection  to a field project, all projects must provide an explanation of the environmental relevance of the proposed research.</a:t>
            </a:r>
          </a:p>
          <a:p>
            <a:r>
              <a:rPr lang="en-US" b="1" u="sng" dirty="0" smtClean="0"/>
              <a:t>Action: </a:t>
            </a:r>
            <a:r>
              <a:rPr lang="en-US" dirty="0" smtClean="0"/>
              <a:t> The language will be clarified in future solicitations.</a:t>
            </a:r>
          </a:p>
        </p:txBody>
      </p:sp>
      <p:sp>
        <p:nvSpPr>
          <p:cNvPr id="20" name="TextBox 19"/>
          <p:cNvSpPr txBox="1"/>
          <p:nvPr/>
        </p:nvSpPr>
        <p:spPr>
          <a:xfrm>
            <a:off x="152400" y="4819471"/>
            <a:ext cx="8686800" cy="1200329"/>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Guidance on report generation is provided in the SFA management documents but a review of the report format and utility is appropriate and will inform future submissions. BER will consider the videoconferencing. Facilities are available in-house.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17</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grpSp>
        <p:nvGrpSpPr>
          <p:cNvPr id="8" name="Group 25"/>
          <p:cNvGrpSpPr>
            <a:grpSpLocks/>
          </p:cNvGrpSpPr>
          <p:nvPr/>
        </p:nvGrpSpPr>
        <p:grpSpPr bwMode="auto">
          <a:xfrm>
            <a:off x="0" y="6629400"/>
            <a:ext cx="9145588" cy="233363"/>
            <a:chOff x="0" y="6629401"/>
            <a:chExt cx="9145588" cy="233362"/>
          </a:xfrm>
        </p:grpSpPr>
        <p:sp>
          <p:nvSpPr>
            <p:cNvPr id="9"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0"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1"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2"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17</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13" name="TextBox 12"/>
          <p:cNvSpPr txBox="1"/>
          <p:nvPr/>
        </p:nvSpPr>
        <p:spPr>
          <a:xfrm>
            <a:off x="0" y="381000"/>
            <a:ext cx="9144000" cy="923330"/>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 new SBR strategic plan has the potential to broaden the scope of the portfolio  and link to the climate change and carbon-cycling efforts in CESD. This would allow SBR to contribute to additional DOE goals and critical societal needs. 	</a:t>
            </a:r>
          </a:p>
        </p:txBody>
      </p:sp>
      <p:sp>
        <p:nvSpPr>
          <p:cNvPr id="14" name="TextBox 13"/>
          <p:cNvSpPr txBox="1"/>
          <p:nvPr/>
        </p:nvSpPr>
        <p:spPr>
          <a:xfrm>
            <a:off x="1" y="2685871"/>
            <a:ext cx="8915400" cy="1200329"/>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There is a need for development of a comprehensive data management plan for all  IFRCs. Apparently, a workshop is scheduled where this issue will be discussed. Any plan should  include arrangements for data-sharing outside the IFRC-funded team within a reasonable time. 	</a:t>
            </a:r>
          </a:p>
        </p:txBody>
      </p:sp>
      <p:pic>
        <p:nvPicPr>
          <p:cNvPr id="16" name="Picture 2" descr="Cover of Current Issue of Science">
            <a:hlinkClick r:id="rId3" tooltip="Go to the latest issue of Science"/>
          </p:cNvPr>
          <p:cNvPicPr>
            <a:picLocks noChangeAspect="1" noChangeArrowheads="1"/>
          </p:cNvPicPr>
          <p:nvPr/>
        </p:nvPicPr>
        <p:blipFill>
          <a:blip r:embed="rId4" cstate="print"/>
          <a:srcRect/>
          <a:stretch>
            <a:fillRect/>
          </a:stretch>
        </p:blipFill>
        <p:spPr bwMode="auto">
          <a:xfrm>
            <a:off x="7848600" y="4876800"/>
            <a:ext cx="1219200" cy="1447800"/>
          </a:xfrm>
          <a:prstGeom prst="rect">
            <a:avLst/>
          </a:prstGeom>
          <a:noFill/>
        </p:spPr>
      </p:pic>
      <p:pic>
        <p:nvPicPr>
          <p:cNvPr id="17" name="Picture 3"/>
          <p:cNvPicPr>
            <a:picLocks noChangeAspect="1" noChangeArrowheads="1"/>
          </p:cNvPicPr>
          <p:nvPr/>
        </p:nvPicPr>
        <p:blipFill>
          <a:blip r:embed="rId5" cstate="print"/>
          <a:srcRect/>
          <a:stretch>
            <a:fillRect/>
          </a:stretch>
        </p:blipFill>
        <p:spPr bwMode="auto">
          <a:xfrm>
            <a:off x="6638925" y="4876800"/>
            <a:ext cx="1133475" cy="1466850"/>
          </a:xfrm>
          <a:prstGeom prst="rect">
            <a:avLst/>
          </a:prstGeom>
          <a:noFill/>
          <a:ln w="9525">
            <a:solidFill>
              <a:schemeClr val="tx1"/>
            </a:solidFill>
            <a:miter lim="800000"/>
            <a:headEnd/>
            <a:tailEnd/>
          </a:ln>
        </p:spPr>
      </p:pic>
      <p:sp>
        <p:nvSpPr>
          <p:cNvPr id="18" name="TextBox 17"/>
          <p:cNvSpPr txBox="1"/>
          <p:nvPr/>
        </p:nvSpPr>
        <p:spPr>
          <a:xfrm>
            <a:off x="152400" y="1295400"/>
            <a:ext cx="8686800" cy="1200329"/>
          </a:xfrm>
          <a:prstGeom prst="rect">
            <a:avLst/>
          </a:prstGeom>
          <a:noFill/>
        </p:spPr>
        <p:txBody>
          <a:bodyPr wrap="square" rtlCol="0">
            <a:spAutoFit/>
          </a:bodyPr>
          <a:lstStyle/>
          <a:p>
            <a:r>
              <a:rPr lang="en-US" b="1" u="sng" dirty="0" smtClean="0"/>
              <a:t>Response: </a:t>
            </a:r>
            <a:r>
              <a:rPr lang="en-US" dirty="0" smtClean="0"/>
              <a:t>BER appreciates the finding</a:t>
            </a:r>
          </a:p>
          <a:p>
            <a:r>
              <a:rPr lang="en-US" b="1" u="sng" dirty="0" smtClean="0"/>
              <a:t>Action: </a:t>
            </a:r>
            <a:r>
              <a:rPr lang="en-US" dirty="0" smtClean="0"/>
              <a:t> Broadening the scope of the program is intended to allow for more effective  integration within CESD, enabling BER to develop new initiatives across programs. This is a part of the new strategic planning process within CESD.</a:t>
            </a:r>
          </a:p>
        </p:txBody>
      </p:sp>
      <p:sp>
        <p:nvSpPr>
          <p:cNvPr id="19" name="TextBox 18"/>
          <p:cNvSpPr txBox="1"/>
          <p:nvPr/>
        </p:nvSpPr>
        <p:spPr>
          <a:xfrm>
            <a:off x="152400" y="3836075"/>
            <a:ext cx="6324600" cy="2031325"/>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Preliminary workshop plans are being developed. A mini-workshop will be conducted on this topic immediately following the SBR PI meeting April 26-28, 2011. This topic obviously extends well beyond SBR and could include several other programs within BER, including the ARM program, TES field sites and the Knowledgebase effort in BSSD.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18</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8" name="TextBox 7"/>
          <p:cNvSpPr txBox="1"/>
          <p:nvPr/>
        </p:nvSpPr>
        <p:spPr>
          <a:xfrm>
            <a:off x="152400" y="609600"/>
            <a:ext cx="7571303" cy="369332"/>
          </a:xfrm>
          <a:prstGeom prst="rect">
            <a:avLst/>
          </a:prstGeom>
          <a:noFill/>
        </p:spPr>
        <p:txBody>
          <a:bodyPr wrap="none" rtlCol="0">
            <a:spAutoFit/>
          </a:bodyPr>
          <a:lstStyle/>
          <a:p>
            <a:r>
              <a:rPr lang="en-US" b="1" u="sng" dirty="0" smtClean="0">
                <a:solidFill>
                  <a:srgbClr val="FF0000"/>
                </a:solidFill>
              </a:rPr>
              <a:t>Recommendation: </a:t>
            </a:r>
            <a:r>
              <a:rPr lang="en-US" b="1" i="1" dirty="0" smtClean="0"/>
              <a:t>Plans for re-competing IFRCs should be developed soon. 	</a:t>
            </a:r>
          </a:p>
        </p:txBody>
      </p:sp>
      <p:sp>
        <p:nvSpPr>
          <p:cNvPr id="9" name="TextBox 8"/>
          <p:cNvSpPr txBox="1"/>
          <p:nvPr/>
        </p:nvSpPr>
        <p:spPr>
          <a:xfrm>
            <a:off x="152400" y="1066800"/>
            <a:ext cx="8686800" cy="1200329"/>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After successful mid-term reviews, the IFRC projects have been extended a year to complete ongoing projects. The program will request proposals for new research in FY12 for FY13 funds.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19</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Rectangle 8"/>
          <p:cNvSpPr/>
          <p:nvPr/>
        </p:nvSpPr>
        <p:spPr>
          <a:xfrm>
            <a:off x="152400" y="177225"/>
            <a:ext cx="5724644" cy="584775"/>
          </a:xfrm>
          <a:prstGeom prst="rect">
            <a:avLst/>
          </a:prstGeom>
        </p:spPr>
        <p:txBody>
          <a:bodyPr wrap="none">
            <a:spAutoFit/>
          </a:bodyPr>
          <a:lstStyle/>
          <a:p>
            <a:pPr>
              <a:buFont typeface="Wingdings" pitchFamily="2" charset="2"/>
              <a:buChar char="Ø"/>
            </a:pPr>
            <a:r>
              <a:rPr lang="en-US" sz="3200" b="1" i="1" dirty="0" smtClean="0">
                <a:solidFill>
                  <a:schemeClr val="tx2"/>
                </a:solidFill>
                <a:effectLst>
                  <a:outerShdw blurRad="38100" dist="38100" dir="2700000" algn="tl">
                    <a:srgbClr val="000000">
                      <a:alpha val="43137"/>
                    </a:srgbClr>
                  </a:outerShdw>
                </a:effectLst>
              </a:rPr>
              <a:t>Climate Modeling Programs </a:t>
            </a:r>
            <a:r>
              <a:rPr lang="en-US" sz="3200" b="1" dirty="0" smtClean="0"/>
              <a:t>	</a:t>
            </a:r>
            <a:endParaRPr lang="en-US" sz="3200" dirty="0"/>
          </a:p>
        </p:txBody>
      </p:sp>
      <p:sp>
        <p:nvSpPr>
          <p:cNvPr id="8" name="TextBox 7"/>
          <p:cNvSpPr txBox="1"/>
          <p:nvPr/>
        </p:nvSpPr>
        <p:spPr>
          <a:xfrm>
            <a:off x="0" y="838200"/>
            <a:ext cx="6781800" cy="1200329"/>
          </a:xfrm>
          <a:prstGeom prst="rect">
            <a:avLst/>
          </a:prstGeom>
          <a:noFill/>
        </p:spPr>
        <p:txBody>
          <a:bodyPr wrap="square" rtlCol="0">
            <a:spAutoFit/>
          </a:bodyPr>
          <a:lstStyle/>
          <a:p>
            <a:r>
              <a:rPr lang="en-US" b="1" u="sng" dirty="0" smtClean="0">
                <a:solidFill>
                  <a:srgbClr val="FF0000"/>
                </a:solidFill>
              </a:rPr>
              <a:t>Recommendation: </a:t>
            </a:r>
            <a:r>
              <a:rPr lang="en-US" b="1" i="1" dirty="0" smtClean="0"/>
              <a:t>Given the high importance and national and international prominence of the activities of the Climate Modeling Program and the extensive responsibilities of its PMs, a program of mentoring for new PMs would be appropriate. 	</a:t>
            </a:r>
          </a:p>
        </p:txBody>
      </p:sp>
      <p:sp>
        <p:nvSpPr>
          <p:cNvPr id="10" name="TextBox 9"/>
          <p:cNvSpPr txBox="1"/>
          <p:nvPr/>
        </p:nvSpPr>
        <p:spPr>
          <a:xfrm>
            <a:off x="0" y="3352800"/>
            <a:ext cx="8839200" cy="1477328"/>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 allocation of high-performance computing resources is decoupled from Climate  Modeling projects. This procedure has been successful to date because of the expansion of  available resources and the good will of the participants. However, as demands increase, it would be prudent to install a more systematic method for the allocation of high-performance computer resources coupled to the funding of the project. </a:t>
            </a:r>
            <a:endParaRPr lang="en-US" b="1" dirty="0" smtClean="0"/>
          </a:p>
        </p:txBody>
      </p:sp>
      <p:grpSp>
        <p:nvGrpSpPr>
          <p:cNvPr id="15" name="Group 14"/>
          <p:cNvGrpSpPr/>
          <p:nvPr/>
        </p:nvGrpSpPr>
        <p:grpSpPr>
          <a:xfrm>
            <a:off x="7010400" y="76200"/>
            <a:ext cx="1920240" cy="2545080"/>
            <a:chOff x="7010400" y="76200"/>
            <a:chExt cx="1920240" cy="2545080"/>
          </a:xfrm>
        </p:grpSpPr>
        <p:pic>
          <p:nvPicPr>
            <p:cNvPr id="12" name="Picture 2"/>
            <p:cNvPicPr>
              <a:picLocks noChangeAspect="1" noChangeArrowheads="1"/>
            </p:cNvPicPr>
            <p:nvPr/>
          </p:nvPicPr>
          <p:blipFill>
            <a:blip r:embed="rId3" cstate="print"/>
            <a:srcRect/>
            <a:stretch>
              <a:fillRect/>
            </a:stretch>
          </p:blipFill>
          <p:spPr bwMode="auto">
            <a:xfrm>
              <a:off x="7010400" y="152400"/>
              <a:ext cx="1920240" cy="2468880"/>
            </a:xfrm>
            <a:prstGeom prst="rect">
              <a:avLst/>
            </a:prstGeom>
            <a:noFill/>
            <a:ln w="9525">
              <a:solidFill>
                <a:schemeClr val="tx1"/>
              </a:solidFill>
              <a:miter lim="800000"/>
              <a:headEnd/>
              <a:tailEnd/>
            </a:ln>
          </p:spPr>
        </p:pic>
        <p:sp>
          <p:nvSpPr>
            <p:cNvPr id="13" name="Oval 12"/>
            <p:cNvSpPr/>
            <p:nvPr/>
          </p:nvSpPr>
          <p:spPr>
            <a:xfrm>
              <a:off x="7230112" y="609600"/>
              <a:ext cx="1441207" cy="1524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077712" y="76200"/>
              <a:ext cx="862159" cy="369332"/>
            </a:xfrm>
            <a:prstGeom prst="rect">
              <a:avLst/>
            </a:prstGeom>
            <a:noFill/>
          </p:spPr>
          <p:txBody>
            <a:bodyPr wrap="none" rtlCol="0">
              <a:spAutoFit/>
            </a:bodyPr>
            <a:lstStyle/>
            <a:p>
              <a:r>
                <a:rPr lang="en-US" b="1" u="sng" dirty="0" smtClean="0"/>
                <a:t>Page  9</a:t>
              </a:r>
              <a:endParaRPr lang="en-US" b="1" u="sng" dirty="0"/>
            </a:p>
          </p:txBody>
        </p:sp>
      </p:grpSp>
      <p:sp>
        <p:nvSpPr>
          <p:cNvPr id="16" name="TextBox 15"/>
          <p:cNvSpPr txBox="1"/>
          <p:nvPr/>
        </p:nvSpPr>
        <p:spPr>
          <a:xfrm>
            <a:off x="152400" y="2076271"/>
            <a:ext cx="6781800" cy="1200329"/>
          </a:xfrm>
          <a:prstGeom prst="rect">
            <a:avLst/>
          </a:prstGeom>
          <a:noFill/>
        </p:spPr>
        <p:txBody>
          <a:bodyPr wrap="square" rtlCol="0">
            <a:spAutoFit/>
          </a:bodyPr>
          <a:lstStyle/>
          <a:p>
            <a:r>
              <a:rPr lang="en-US" b="1" u="sng" dirty="0" smtClean="0"/>
              <a:t>Response: </a:t>
            </a:r>
            <a:r>
              <a:rPr lang="en-US" dirty="0" smtClean="0"/>
              <a:t>BER agrees with this recommendation</a:t>
            </a:r>
          </a:p>
          <a:p>
            <a:r>
              <a:rPr lang="en-US" b="1" u="sng" dirty="0" smtClean="0"/>
              <a:t>Action: </a:t>
            </a:r>
            <a:r>
              <a:rPr lang="en-US" dirty="0" smtClean="0"/>
              <a:t> Mentoring of relatively new program management staff for this program is ongoing.  Similar mentoring efforts will be made with future new hires.</a:t>
            </a:r>
          </a:p>
        </p:txBody>
      </p:sp>
      <p:sp>
        <p:nvSpPr>
          <p:cNvPr id="17" name="TextBox 16"/>
          <p:cNvSpPr txBox="1"/>
          <p:nvPr/>
        </p:nvSpPr>
        <p:spPr>
          <a:xfrm>
            <a:off x="152400" y="4895671"/>
            <a:ext cx="8839200" cy="1477328"/>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BER understands the intent of this recommendation and is working with the  Office of Advanced Scientific Computing Research (ASCR) to explore ways to more closely align the allocation of resources from these two Office of Science programs.</a:t>
            </a:r>
          </a:p>
          <a:p>
            <a:r>
              <a:rPr lang="en-US" i="1" dirty="0" smtClean="0"/>
              <a:t>Note:</a:t>
            </a:r>
            <a:r>
              <a:rPr lang="en-US" dirty="0" smtClean="0"/>
              <a:t> BER does actively manage (with ASCR) allocations  at the NERSC facility at LBNL.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14"/>
          <p:cNvSpPr txBox="1">
            <a:spLocks noChangeArrowheads="1"/>
          </p:cNvSpPr>
          <p:nvPr/>
        </p:nvSpPr>
        <p:spPr bwMode="auto">
          <a:xfrm>
            <a:off x="228600" y="162580"/>
            <a:ext cx="7759700" cy="523220"/>
          </a:xfrm>
          <a:prstGeom prst="rect">
            <a:avLst/>
          </a:prstGeom>
          <a:noFill/>
          <a:ln w="9525">
            <a:noFill/>
            <a:miter lim="800000"/>
            <a:headEnd/>
            <a:tailEnd/>
          </a:ln>
        </p:spPr>
        <p:txBody>
          <a:bodyPr>
            <a:spAutoFit/>
          </a:bodyPr>
          <a:lstStyle/>
          <a:p>
            <a:r>
              <a:rPr lang="en-US" sz="2800" b="1" i="1" dirty="0">
                <a:solidFill>
                  <a:schemeClr val="tx2"/>
                </a:solidFill>
                <a:effectLst>
                  <a:outerShdw blurRad="38100" dist="38100" dir="2700000" algn="tl">
                    <a:srgbClr val="000000">
                      <a:alpha val="43137"/>
                    </a:srgbClr>
                  </a:outerShdw>
                </a:effectLst>
                <a:latin typeface="Calibri" pitchFamily="34" charset="0"/>
              </a:rPr>
              <a:t>Committee of Visitors (COV) </a:t>
            </a:r>
            <a:r>
              <a:rPr lang="en-US" sz="2800" b="1" i="1" dirty="0" smtClean="0">
                <a:solidFill>
                  <a:schemeClr val="tx2"/>
                </a:solidFill>
                <a:effectLst>
                  <a:outerShdw blurRad="38100" dist="38100" dir="2700000" algn="tl">
                    <a:srgbClr val="000000">
                      <a:alpha val="43137"/>
                    </a:srgbClr>
                  </a:outerShdw>
                </a:effectLst>
                <a:latin typeface="Calibri" pitchFamily="34" charset="0"/>
              </a:rPr>
              <a:t>Reviews</a:t>
            </a:r>
            <a:endParaRPr lang="en-US" sz="2800" b="1" i="1" dirty="0">
              <a:solidFill>
                <a:schemeClr val="tx2"/>
              </a:solidFill>
              <a:effectLst>
                <a:outerShdw blurRad="38100" dist="38100" dir="2700000" algn="tl">
                  <a:srgbClr val="000000">
                    <a:alpha val="43137"/>
                  </a:srgbClr>
                </a:outerShdw>
              </a:effectLst>
              <a:latin typeface="Calibri" pitchFamily="34" charset="0"/>
            </a:endParaRPr>
          </a:p>
        </p:txBody>
      </p:sp>
      <p:sp>
        <p:nvSpPr>
          <p:cNvPr id="78850" name="TextBox 2"/>
          <p:cNvSpPr txBox="1">
            <a:spLocks noChangeArrowheads="1"/>
          </p:cNvSpPr>
          <p:nvPr/>
        </p:nvSpPr>
        <p:spPr bwMode="auto">
          <a:xfrm>
            <a:off x="342900" y="762000"/>
            <a:ext cx="8801100" cy="1938992"/>
          </a:xfrm>
          <a:prstGeom prst="rect">
            <a:avLst/>
          </a:prstGeom>
          <a:noFill/>
          <a:ln w="9525">
            <a:noFill/>
            <a:miter lim="800000"/>
            <a:headEnd/>
            <a:tailEnd/>
          </a:ln>
        </p:spPr>
        <p:txBody>
          <a:bodyPr>
            <a:spAutoFit/>
          </a:bodyPr>
          <a:lstStyle/>
          <a:p>
            <a:pPr>
              <a:buFont typeface="Wingdings" pitchFamily="2" charset="2"/>
              <a:buChar char="Ø"/>
            </a:pPr>
            <a:r>
              <a:rPr lang="en-US" sz="2000" dirty="0" smtClean="0">
                <a:latin typeface="Calibri" pitchFamily="34" charset="0"/>
              </a:rPr>
              <a:t>BERAC – led review of BER programs (every 3 three years)</a:t>
            </a:r>
          </a:p>
          <a:p>
            <a:pPr>
              <a:buFont typeface="Wingdings" pitchFamily="2" charset="2"/>
              <a:buChar char="Ø"/>
            </a:pPr>
            <a:r>
              <a:rPr lang="en-US" sz="2000" dirty="0" smtClean="0">
                <a:latin typeface="Calibri" pitchFamily="34" charset="0"/>
              </a:rPr>
              <a:t>Charged </a:t>
            </a:r>
            <a:r>
              <a:rPr lang="en-US" sz="2000" dirty="0">
                <a:latin typeface="Calibri" pitchFamily="34" charset="0"/>
              </a:rPr>
              <a:t>by the Director of the Office of Science to assess:</a:t>
            </a:r>
          </a:p>
          <a:p>
            <a:pPr lvl="2">
              <a:buFont typeface="Wingdings" pitchFamily="2" charset="2"/>
              <a:buChar char="§"/>
            </a:pPr>
            <a:r>
              <a:rPr lang="en-US" sz="2000" dirty="0">
                <a:latin typeface="Calibri" pitchFamily="34" charset="0"/>
              </a:rPr>
              <a:t>  processes used to solicit, review, recommend and monitor     </a:t>
            </a:r>
          </a:p>
          <a:p>
            <a:pPr lvl="2"/>
            <a:r>
              <a:rPr lang="en-US" sz="2000" dirty="0">
                <a:latin typeface="Calibri" pitchFamily="34" charset="0"/>
              </a:rPr>
              <a:t>    proposals for research in Office of Science programs</a:t>
            </a:r>
          </a:p>
          <a:p>
            <a:pPr lvl="2">
              <a:buFont typeface="Wingdings" pitchFamily="2" charset="2"/>
              <a:buChar char="§"/>
            </a:pPr>
            <a:r>
              <a:rPr lang="en-US" sz="2000" dirty="0">
                <a:latin typeface="Calibri" pitchFamily="34" charset="0"/>
              </a:rPr>
              <a:t>  the breadth, depth and national/international standing of portfolios</a:t>
            </a:r>
          </a:p>
          <a:p>
            <a:pPr lvl="2">
              <a:buFont typeface="Wingdings" pitchFamily="2" charset="2"/>
              <a:buChar char="§"/>
            </a:pPr>
            <a:r>
              <a:rPr lang="en-US" sz="2000" dirty="0">
                <a:latin typeface="Calibri" pitchFamily="34" charset="0"/>
              </a:rPr>
              <a:t>  management and oversight of DOE national user </a:t>
            </a:r>
            <a:r>
              <a:rPr lang="en-US" sz="2000" dirty="0" smtClean="0">
                <a:latin typeface="Calibri" pitchFamily="34" charset="0"/>
              </a:rPr>
              <a:t>facilities</a:t>
            </a:r>
            <a:endParaRPr lang="en-US" sz="2000" dirty="0">
              <a:latin typeface="Calibri" pitchFamily="34" charset="0"/>
            </a:endParaRPr>
          </a:p>
        </p:txBody>
      </p:sp>
      <p:sp>
        <p:nvSpPr>
          <p:cNvPr id="78851"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78852" name="TextBox 4"/>
          <p:cNvSpPr txBox="1">
            <a:spLocks noChangeArrowheads="1"/>
          </p:cNvSpPr>
          <p:nvPr/>
        </p:nvSpPr>
        <p:spPr bwMode="auto">
          <a:xfrm>
            <a:off x="304800" y="2667000"/>
            <a:ext cx="8675688" cy="2923877"/>
          </a:xfrm>
          <a:prstGeom prst="rect">
            <a:avLst/>
          </a:prstGeom>
          <a:noFill/>
          <a:ln w="9525">
            <a:noFill/>
            <a:miter lim="800000"/>
            <a:headEnd/>
            <a:tailEnd/>
          </a:ln>
        </p:spPr>
        <p:txBody>
          <a:bodyPr>
            <a:spAutoFit/>
          </a:bodyPr>
          <a:lstStyle/>
          <a:p>
            <a:pPr>
              <a:buFont typeface="Wingdings" pitchFamily="2" charset="2"/>
              <a:buChar char="Ø"/>
            </a:pPr>
            <a:r>
              <a:rPr lang="en-US" sz="2000" dirty="0" smtClean="0">
                <a:latin typeface="Calibri" pitchFamily="34" charset="0"/>
              </a:rPr>
              <a:t> </a:t>
            </a:r>
            <a:r>
              <a:rPr lang="en-US" sz="2000" dirty="0">
                <a:latin typeface="Calibri" pitchFamily="34" charset="0"/>
              </a:rPr>
              <a:t>Review all </a:t>
            </a:r>
            <a:r>
              <a:rPr lang="en-US" sz="2000" dirty="0" smtClean="0">
                <a:latin typeface="Calibri" pitchFamily="34" charset="0"/>
              </a:rPr>
              <a:t>program </a:t>
            </a:r>
            <a:r>
              <a:rPr lang="en-US" sz="2000" dirty="0">
                <a:latin typeface="Calibri" pitchFamily="34" charset="0"/>
              </a:rPr>
              <a:t>and facility management activities </a:t>
            </a:r>
            <a:r>
              <a:rPr lang="en-US" sz="2000" b="1" dirty="0" smtClean="0">
                <a:latin typeface="Calibri" pitchFamily="34" charset="0"/>
              </a:rPr>
              <a:t>FY2007 – FY2009</a:t>
            </a:r>
          </a:p>
          <a:p>
            <a:r>
              <a:rPr lang="en-US" sz="2000" b="1" dirty="0" smtClean="0">
                <a:latin typeface="Calibri" pitchFamily="34" charset="0"/>
              </a:rPr>
              <a:t>	</a:t>
            </a:r>
            <a:r>
              <a:rPr lang="en-US" sz="2000" dirty="0" smtClean="0">
                <a:latin typeface="Calibri" pitchFamily="34" charset="0"/>
              </a:rPr>
              <a:t>( 14 Notices to Labs and Universities, &gt;600 unique proposals)</a:t>
            </a:r>
            <a:endParaRPr lang="en-US" sz="2000" b="1" dirty="0">
              <a:latin typeface="Calibri" pitchFamily="34" charset="0"/>
            </a:endParaRPr>
          </a:p>
          <a:p>
            <a:pPr>
              <a:buFont typeface="Wingdings" pitchFamily="2" charset="2"/>
              <a:buChar char="Ø"/>
            </a:pPr>
            <a:r>
              <a:rPr lang="en-US" sz="2000" dirty="0">
                <a:latin typeface="Calibri" pitchFamily="34" charset="0"/>
              </a:rPr>
              <a:t> Provided access to all program-related and facility documentation,  including previous COV </a:t>
            </a:r>
            <a:r>
              <a:rPr lang="en-US" sz="2000" dirty="0" smtClean="0">
                <a:latin typeface="Calibri" pitchFamily="34" charset="0"/>
              </a:rPr>
              <a:t>findings</a:t>
            </a:r>
          </a:p>
          <a:p>
            <a:pPr>
              <a:buFont typeface="Wingdings" pitchFamily="2" charset="2"/>
              <a:buChar char="Ø"/>
            </a:pPr>
            <a:endParaRPr lang="en-US" sz="2000" dirty="0" smtClean="0">
              <a:latin typeface="Calibri" pitchFamily="34" charset="0"/>
            </a:endParaRPr>
          </a:p>
          <a:p>
            <a:r>
              <a:rPr lang="en-US" sz="2400" b="1" i="1" dirty="0" smtClean="0">
                <a:solidFill>
                  <a:schemeClr val="tx2"/>
                </a:solidFill>
                <a:effectLst>
                  <a:outerShdw blurRad="38100" dist="38100" dir="2700000" algn="tl">
                    <a:srgbClr val="000000">
                      <a:alpha val="43137"/>
                    </a:srgbClr>
                  </a:outerShdw>
                </a:effectLst>
                <a:latin typeface="Calibri" pitchFamily="34" charset="0"/>
              </a:rPr>
              <a:t>COV Review Findings and Responses</a:t>
            </a:r>
            <a:endParaRPr lang="en-US" sz="2400" b="1" i="1" dirty="0">
              <a:solidFill>
                <a:schemeClr val="tx2"/>
              </a:solidFill>
              <a:effectLst>
                <a:outerShdw blurRad="38100" dist="38100" dir="2700000" algn="tl">
                  <a:srgbClr val="000000">
                    <a:alpha val="43137"/>
                  </a:srgbClr>
                </a:outerShdw>
              </a:effectLst>
              <a:latin typeface="Calibri" pitchFamily="34" charset="0"/>
            </a:endParaRPr>
          </a:p>
          <a:p>
            <a:pPr>
              <a:buFont typeface="Wingdings" pitchFamily="2" charset="2"/>
              <a:buChar char="Ø"/>
            </a:pPr>
            <a:r>
              <a:rPr lang="en-US" sz="2000" dirty="0">
                <a:latin typeface="Calibri" pitchFamily="34" charset="0"/>
              </a:rPr>
              <a:t> COV </a:t>
            </a:r>
            <a:r>
              <a:rPr lang="en-US" sz="2000" dirty="0" smtClean="0">
                <a:latin typeface="Calibri" pitchFamily="34" charset="0"/>
              </a:rPr>
              <a:t>Report </a:t>
            </a:r>
            <a:r>
              <a:rPr lang="en-US" sz="2000" dirty="0">
                <a:latin typeface="Calibri" pitchFamily="34" charset="0"/>
              </a:rPr>
              <a:t>presented </a:t>
            </a:r>
            <a:r>
              <a:rPr lang="en-US" sz="2000" dirty="0" smtClean="0">
                <a:latin typeface="Calibri" pitchFamily="34" charset="0"/>
              </a:rPr>
              <a:t>to and approved by BERAC Sept 16, 2010</a:t>
            </a:r>
            <a:endParaRPr lang="en-US" sz="2000" dirty="0">
              <a:latin typeface="Calibri" pitchFamily="34" charset="0"/>
            </a:endParaRPr>
          </a:p>
          <a:p>
            <a:pPr>
              <a:buFont typeface="Wingdings" pitchFamily="2" charset="2"/>
              <a:buChar char="Ø"/>
            </a:pPr>
            <a:r>
              <a:rPr lang="en-US" sz="2000" dirty="0" smtClean="0">
                <a:latin typeface="Calibri" pitchFamily="34" charset="0"/>
              </a:rPr>
              <a:t> BER Response submitted to Office of Science Nov 1, 2010</a:t>
            </a:r>
          </a:p>
          <a:p>
            <a:pPr>
              <a:buFont typeface="Wingdings" pitchFamily="2" charset="2"/>
              <a:buChar char="Ø"/>
            </a:pPr>
            <a:r>
              <a:rPr lang="en-US" sz="2000" dirty="0" smtClean="0">
                <a:latin typeface="Calibri" pitchFamily="34" charset="0"/>
              </a:rPr>
              <a:t> COV Report and BER Response posted to Office of Science website at:</a:t>
            </a:r>
            <a:endParaRPr lang="en-US" sz="2000" dirty="0">
              <a:latin typeface="Calibri" pitchFamily="34" charset="0"/>
            </a:endParaRPr>
          </a:p>
        </p:txBody>
      </p:sp>
      <p:sp>
        <p:nvSpPr>
          <p:cNvPr id="78853" name="TextBox 6"/>
          <p:cNvSpPr txBox="1">
            <a:spLocks noChangeArrowheads="1"/>
          </p:cNvSpPr>
          <p:nvPr/>
        </p:nvSpPr>
        <p:spPr bwMode="auto">
          <a:xfrm>
            <a:off x="774700" y="5574268"/>
            <a:ext cx="8140700" cy="369332"/>
          </a:xfrm>
          <a:prstGeom prst="rect">
            <a:avLst/>
          </a:prstGeom>
          <a:noFill/>
          <a:ln w="9525">
            <a:noFill/>
            <a:miter lim="800000"/>
            <a:headEnd/>
            <a:tailEnd/>
          </a:ln>
        </p:spPr>
        <p:txBody>
          <a:bodyPr>
            <a:spAutoFit/>
          </a:bodyPr>
          <a:lstStyle/>
          <a:p>
            <a:r>
              <a:rPr lang="en-US" dirty="0" smtClean="0">
                <a:latin typeface="Calibri" pitchFamily="34" charset="0"/>
                <a:hlinkClick r:id="rId3"/>
              </a:rPr>
              <a:t>http://www.science.doe.gov/SC-2/COV-BER/BER_Reviews.htm</a:t>
            </a:r>
            <a:endParaRPr lang="en-US" dirty="0" smtClean="0">
              <a:latin typeface="Calibri" pitchFamily="34" charset="0"/>
            </a:endParaRPr>
          </a:p>
        </p:txBody>
      </p:sp>
      <p:grpSp>
        <p:nvGrpSpPr>
          <p:cNvPr id="10" name="Group 9"/>
          <p:cNvGrpSpPr/>
          <p:nvPr/>
        </p:nvGrpSpPr>
        <p:grpSpPr>
          <a:xfrm>
            <a:off x="152400" y="6019800"/>
            <a:ext cx="8915400" cy="533400"/>
            <a:chOff x="228600" y="5943600"/>
            <a:chExt cx="8915400" cy="533400"/>
          </a:xfrm>
        </p:grpSpPr>
        <p:sp>
          <p:nvSpPr>
            <p:cNvPr id="8" name="TextBox 7"/>
            <p:cNvSpPr txBox="1"/>
            <p:nvPr/>
          </p:nvSpPr>
          <p:spPr>
            <a:xfrm>
              <a:off x="731954" y="5953780"/>
              <a:ext cx="8412046" cy="523220"/>
            </a:xfrm>
            <a:prstGeom prst="rect">
              <a:avLst/>
            </a:prstGeom>
            <a:noFill/>
          </p:spPr>
          <p:txBody>
            <a:bodyPr wrap="none" rtlCol="0">
              <a:spAutoFit/>
            </a:bodyPr>
            <a:lstStyle/>
            <a:p>
              <a:r>
                <a:rPr lang="en-US" sz="2800" b="1" i="1" dirty="0" smtClean="0">
                  <a:solidFill>
                    <a:schemeClr val="tx2"/>
                  </a:solidFill>
                  <a:effectLst>
                    <a:outerShdw blurRad="38100" dist="38100" dir="2700000" algn="tl">
                      <a:srgbClr val="000000">
                        <a:alpha val="43137"/>
                      </a:srgbClr>
                    </a:outerShdw>
                  </a:effectLst>
                </a:rPr>
                <a:t>BERAC Briefing on the BER Response to the COV Report</a:t>
              </a:r>
              <a:endParaRPr lang="en-US" sz="2800" b="1" i="1" dirty="0">
                <a:solidFill>
                  <a:schemeClr val="tx2"/>
                </a:solidFill>
                <a:effectLst>
                  <a:outerShdw blurRad="38100" dist="38100" dir="2700000" algn="tl">
                    <a:srgbClr val="000000">
                      <a:alpha val="43137"/>
                    </a:srgbClr>
                  </a:outerShdw>
                </a:effectLst>
              </a:endParaRPr>
            </a:p>
          </p:txBody>
        </p:sp>
        <p:sp>
          <p:nvSpPr>
            <p:cNvPr id="9" name="Right Arrow 8"/>
            <p:cNvSpPr/>
            <p:nvPr/>
          </p:nvSpPr>
          <p:spPr>
            <a:xfrm>
              <a:off x="228600" y="5943600"/>
              <a:ext cx="5334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20</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8" name="TextBox 7"/>
          <p:cNvSpPr txBox="1"/>
          <p:nvPr/>
        </p:nvSpPr>
        <p:spPr>
          <a:xfrm>
            <a:off x="0" y="789801"/>
            <a:ext cx="9217946" cy="1754326"/>
          </a:xfrm>
          <a:prstGeom prst="rect">
            <a:avLst/>
          </a:prstGeom>
          <a:noFill/>
        </p:spPr>
        <p:txBody>
          <a:bodyPr wrap="square" rtlCol="0">
            <a:spAutoFit/>
          </a:bodyPr>
          <a:lstStyle/>
          <a:p>
            <a:r>
              <a:rPr lang="en-US" b="1" dirty="0" smtClean="0">
                <a:solidFill>
                  <a:srgbClr val="FF0000"/>
                </a:solidFill>
              </a:rPr>
              <a:t>Recommendation: </a:t>
            </a:r>
            <a:r>
              <a:rPr lang="en-US" b="1" i="1" dirty="0" smtClean="0"/>
              <a:t>The COV recommends an increase in the number of Program managers for Climate Modeling to accommodate the size and complexity of the program element. With </a:t>
            </a:r>
          </a:p>
          <a:p>
            <a:r>
              <a:rPr lang="en-US" b="1" i="1" dirty="0" smtClean="0"/>
              <a:t>addition of a third PM, the number of PMs will possibly be sufficient, but we suggest </a:t>
            </a:r>
          </a:p>
          <a:p>
            <a:r>
              <a:rPr lang="en-US" b="1" i="1" dirty="0" smtClean="0"/>
              <a:t>that one-to-two additional (4-5 total) managers would allow for PMs to have more time </a:t>
            </a:r>
          </a:p>
          <a:p>
            <a:r>
              <a:rPr lang="en-US" b="1" i="1" dirty="0" smtClean="0"/>
              <a:t>to interact with PIs, stay up to date in the science, allow engagement in long-range </a:t>
            </a:r>
          </a:p>
          <a:p>
            <a:r>
              <a:rPr lang="en-US" b="1" i="1" dirty="0" smtClean="0"/>
              <a:t>planning activities, and participate in interagency activities.</a:t>
            </a:r>
          </a:p>
        </p:txBody>
      </p:sp>
      <p:sp>
        <p:nvSpPr>
          <p:cNvPr id="9" name="TextBox 8"/>
          <p:cNvSpPr txBox="1"/>
          <p:nvPr/>
        </p:nvSpPr>
        <p:spPr>
          <a:xfrm>
            <a:off x="304800" y="2667000"/>
            <a:ext cx="8382000" cy="1524000"/>
          </a:xfrm>
          <a:prstGeom prst="rect">
            <a:avLst/>
          </a:prstGeom>
          <a:noFill/>
        </p:spPr>
        <p:txBody>
          <a:bodyPr wrap="square" rtlCol="0">
            <a:spAutoFit/>
          </a:bodyPr>
          <a:lstStyle/>
          <a:p>
            <a:r>
              <a:rPr lang="en-US" b="1" u="sng" dirty="0" smtClean="0"/>
              <a:t>Response: </a:t>
            </a:r>
            <a:r>
              <a:rPr lang="en-US" dirty="0" smtClean="0"/>
              <a:t>BER appreciates the comments.</a:t>
            </a:r>
          </a:p>
          <a:p>
            <a:r>
              <a:rPr lang="en-US" b="1" u="sng" dirty="0" smtClean="0"/>
              <a:t>Action: </a:t>
            </a:r>
            <a:r>
              <a:rPr lang="en-US" dirty="0" smtClean="0"/>
              <a:t> As mentioned earlier, BER recently hired two full time program managers (PM) for Climate Modeling, Renu Joseph and Dorothy Koch (net gain of one PM). BER is continuously evaluating its staffing needs and will share these needs with the Office of Science.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21</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7" name="TextBox 6"/>
          <p:cNvSpPr txBox="1"/>
          <p:nvPr/>
        </p:nvSpPr>
        <p:spPr>
          <a:xfrm>
            <a:off x="0" y="228600"/>
            <a:ext cx="9144000" cy="3416320"/>
          </a:xfrm>
          <a:prstGeom prst="rect">
            <a:avLst/>
          </a:prstGeom>
          <a:noFill/>
        </p:spPr>
        <p:txBody>
          <a:bodyPr wrap="square" rtlCol="0">
            <a:spAutoFit/>
          </a:bodyPr>
          <a:lstStyle/>
          <a:p>
            <a:r>
              <a:rPr lang="en-US" b="1" dirty="0" smtClean="0">
                <a:solidFill>
                  <a:srgbClr val="FF0000"/>
                </a:solidFill>
              </a:rPr>
              <a:t>Recommendation : </a:t>
            </a:r>
            <a:r>
              <a:rPr lang="en-US" b="1" i="1" dirty="0" smtClean="0"/>
              <a:t>Long-term support for vital high-profile activities is needed but lacking. </a:t>
            </a:r>
          </a:p>
          <a:p>
            <a:r>
              <a:rPr lang="en-US" i="1" dirty="0" smtClean="0"/>
              <a:t>	o </a:t>
            </a:r>
            <a:r>
              <a:rPr lang="en-US" b="1" i="1" dirty="0" smtClean="0"/>
              <a:t>PCMDI: Serving of climate model results and the maintenance and development </a:t>
            </a:r>
          </a:p>
          <a:p>
            <a:r>
              <a:rPr lang="en-US" b="1" i="1" dirty="0" smtClean="0"/>
              <a:t>	of associated software are crucial activities, vital for national and international </a:t>
            </a:r>
          </a:p>
          <a:p>
            <a:r>
              <a:rPr lang="en-US" b="1" i="1" dirty="0" smtClean="0"/>
              <a:t>	climate research. Support for this project is moving from </a:t>
            </a:r>
            <a:r>
              <a:rPr lang="en-US" b="1" i="1" dirty="0" err="1" smtClean="0"/>
              <a:t>SciDAC</a:t>
            </a:r>
            <a:r>
              <a:rPr lang="en-US" b="1" i="1" dirty="0" smtClean="0"/>
              <a:t> to the Climate </a:t>
            </a:r>
          </a:p>
          <a:p>
            <a:r>
              <a:rPr lang="en-US" b="1" i="1" dirty="0" smtClean="0"/>
              <a:t>	Modeling Program, which reduces funds available for other program activities and </a:t>
            </a:r>
          </a:p>
          <a:p>
            <a:r>
              <a:rPr lang="en-US" b="1" i="1" dirty="0" smtClean="0"/>
              <a:t>	has the potential to reduce the stability of PCMDI support. International partners </a:t>
            </a:r>
          </a:p>
          <a:p>
            <a:r>
              <a:rPr lang="en-US" b="1" i="1" dirty="0" smtClean="0"/>
              <a:t>	are seeking a decadal commitment to support for the availability of climate model 	output.</a:t>
            </a:r>
          </a:p>
          <a:p>
            <a:r>
              <a:rPr lang="en-US" i="1" dirty="0" smtClean="0"/>
              <a:t>	o </a:t>
            </a:r>
            <a:r>
              <a:rPr lang="en-US" b="1" i="1" dirty="0" smtClean="0"/>
              <a:t>Computing for IPCC and Coupled Model </a:t>
            </a:r>
            <a:r>
              <a:rPr lang="en-US" b="1" i="1" dirty="0" err="1" smtClean="0"/>
              <a:t>Intercomparison</a:t>
            </a:r>
            <a:r>
              <a:rPr lang="en-US" b="1" i="1" dirty="0" smtClean="0"/>
              <a:t> Project (CMIP): The </a:t>
            </a:r>
          </a:p>
          <a:p>
            <a:r>
              <a:rPr lang="en-US" b="1" i="1" dirty="0" smtClean="0"/>
              <a:t>	development and integration of climate models takes several years. In order to plan </a:t>
            </a:r>
          </a:p>
          <a:p>
            <a:r>
              <a:rPr lang="en-US" b="1" i="1" dirty="0" smtClean="0"/>
              <a:t>	effectively, climate modelers must know what computing resources will be available. </a:t>
            </a:r>
          </a:p>
          <a:p>
            <a:r>
              <a:rPr lang="en-US" b="1" i="1" dirty="0" smtClean="0"/>
              <a:t>	For example, planning for CMIP6/IPCC AR6 should be underway now. </a:t>
            </a:r>
          </a:p>
        </p:txBody>
      </p:sp>
      <p:sp>
        <p:nvSpPr>
          <p:cNvPr id="8" name="TextBox 7"/>
          <p:cNvSpPr txBox="1"/>
          <p:nvPr/>
        </p:nvSpPr>
        <p:spPr>
          <a:xfrm>
            <a:off x="381000" y="3628072"/>
            <a:ext cx="8382000" cy="2862322"/>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The comment about PCMDI (Program for Climate Model Diagnosis and </a:t>
            </a:r>
            <a:r>
              <a:rPr lang="en-US" dirty="0" err="1" smtClean="0"/>
              <a:t>Intercomparison</a:t>
            </a:r>
            <a:r>
              <a:rPr lang="en-US" dirty="0" smtClean="0"/>
              <a:t>)  is related to the Earth System Grid (ESG) program. BER agrees with comment and is working with ASCR to identify mechanisms to maintain ESG without negatively impacting CESD modeling programs.</a:t>
            </a:r>
          </a:p>
          <a:p>
            <a:endParaRPr lang="en-US" dirty="0" smtClean="0"/>
          </a:p>
          <a:p>
            <a:r>
              <a:rPr lang="en-US" dirty="0" smtClean="0"/>
              <a:t>BER also agrees with the need for advanced planning to support national and international modeling needs. It is anticipated that BER will work together with other Federal and international agencies to insure that effective planning for future modeling needs is in place.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22</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Rectangle 8"/>
          <p:cNvSpPr/>
          <p:nvPr/>
        </p:nvSpPr>
        <p:spPr>
          <a:xfrm>
            <a:off x="76200" y="335340"/>
            <a:ext cx="6781800" cy="1569660"/>
          </a:xfrm>
          <a:prstGeom prst="rect">
            <a:avLst/>
          </a:prstGeom>
        </p:spPr>
        <p:txBody>
          <a:bodyPr wrap="square">
            <a:spAutoFit/>
          </a:bodyPr>
          <a:lstStyle/>
          <a:p>
            <a:pPr>
              <a:buFont typeface="Wingdings" pitchFamily="2" charset="2"/>
              <a:buChar char="Ø"/>
            </a:pPr>
            <a:r>
              <a:rPr lang="en-US" sz="3200" b="1" i="1" dirty="0" smtClean="0">
                <a:solidFill>
                  <a:schemeClr val="tx2"/>
                </a:solidFill>
                <a:effectLst>
                  <a:outerShdw blurRad="38100" dist="38100" dir="2700000" algn="tl">
                    <a:srgbClr val="000000">
                      <a:alpha val="43137"/>
                    </a:srgbClr>
                  </a:outerShdw>
                </a:effectLst>
              </a:rPr>
              <a:t>Atmospheric Radiation Measurement (ARM) Climate Research Facility (ACRF) </a:t>
            </a:r>
            <a:endParaRPr lang="en-US" sz="3200" i="1"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76200" y="1981200"/>
            <a:ext cx="6934200" cy="1200329"/>
          </a:xfrm>
          <a:prstGeom prst="rect">
            <a:avLst/>
          </a:prstGeom>
          <a:noFill/>
        </p:spPr>
        <p:txBody>
          <a:bodyPr wrap="square" rtlCol="0">
            <a:spAutoFit/>
          </a:bodyPr>
          <a:lstStyle/>
          <a:p>
            <a:r>
              <a:rPr lang="en-US" b="1" u="sng" dirty="0" smtClean="0">
                <a:solidFill>
                  <a:srgbClr val="FF0000"/>
                </a:solidFill>
              </a:rPr>
              <a:t>Recommendation: </a:t>
            </a:r>
            <a:r>
              <a:rPr lang="en-US" b="1" i="1" dirty="0" smtClean="0"/>
              <a:t>ACRF is now managed separately from the science that uses data generated by the Facility. A reliable mechanism for frequent communication exchanges with the modeling </a:t>
            </a:r>
          </a:p>
          <a:p>
            <a:r>
              <a:rPr lang="en-US" b="1" i="1" dirty="0" smtClean="0"/>
              <a:t>scientists needs to be established. </a:t>
            </a:r>
            <a:r>
              <a:rPr lang="en-US" b="1" dirty="0" smtClean="0"/>
              <a:t>	</a:t>
            </a:r>
          </a:p>
        </p:txBody>
      </p:sp>
      <p:sp>
        <p:nvSpPr>
          <p:cNvPr id="10" name="TextBox 9"/>
          <p:cNvSpPr txBox="1"/>
          <p:nvPr/>
        </p:nvSpPr>
        <p:spPr>
          <a:xfrm>
            <a:off x="0" y="5020270"/>
            <a:ext cx="8991600" cy="923330"/>
          </a:xfrm>
          <a:prstGeom prst="rect">
            <a:avLst/>
          </a:prstGeom>
          <a:noFill/>
        </p:spPr>
        <p:txBody>
          <a:bodyPr wrap="square" rtlCol="0">
            <a:spAutoFit/>
          </a:bodyPr>
          <a:lstStyle/>
          <a:p>
            <a:r>
              <a:rPr lang="en-US" b="1" u="sng" dirty="0" smtClean="0">
                <a:solidFill>
                  <a:srgbClr val="FF0000"/>
                </a:solidFill>
              </a:rPr>
              <a:t>Recommendation: </a:t>
            </a:r>
            <a:r>
              <a:rPr lang="en-US" b="1" i="1" dirty="0" smtClean="0"/>
              <a:t>Consider convening a face-to-face meeting or </a:t>
            </a:r>
            <a:r>
              <a:rPr lang="en-US" b="1" i="1" dirty="0" err="1" smtClean="0"/>
              <a:t>telecon</a:t>
            </a:r>
            <a:r>
              <a:rPr lang="en-US" b="1" i="1" dirty="0" smtClean="0"/>
              <a:t> for the technical merit review  panel to discuss disparate proposal evaluations. There are advantages and disadvantages to  this approach. </a:t>
            </a:r>
            <a:r>
              <a:rPr lang="en-US" b="1" dirty="0" smtClean="0"/>
              <a:t>	</a:t>
            </a:r>
          </a:p>
        </p:txBody>
      </p:sp>
      <p:sp>
        <p:nvSpPr>
          <p:cNvPr id="14" name="TextBox 13"/>
          <p:cNvSpPr txBox="1"/>
          <p:nvPr/>
        </p:nvSpPr>
        <p:spPr>
          <a:xfrm>
            <a:off x="55057" y="0"/>
            <a:ext cx="2367571" cy="369332"/>
          </a:xfrm>
          <a:prstGeom prst="rect">
            <a:avLst/>
          </a:prstGeom>
          <a:noFill/>
        </p:spPr>
        <p:txBody>
          <a:bodyPr wrap="none" rtlCol="0">
            <a:spAutoFit/>
          </a:bodyPr>
          <a:lstStyle/>
          <a:p>
            <a:r>
              <a:rPr lang="en-US" b="1" u="sng" dirty="0" smtClean="0"/>
              <a:t>National User Facilities</a:t>
            </a:r>
            <a:endParaRPr lang="en-US" b="1" u="sng" dirty="0"/>
          </a:p>
        </p:txBody>
      </p:sp>
      <p:pic>
        <p:nvPicPr>
          <p:cNvPr id="15" name="Picture 2"/>
          <p:cNvPicPr>
            <a:picLocks noChangeAspect="1" noChangeArrowheads="1"/>
          </p:cNvPicPr>
          <p:nvPr/>
        </p:nvPicPr>
        <p:blipFill>
          <a:blip r:embed="rId3" cstate="print"/>
          <a:srcRect/>
          <a:stretch>
            <a:fillRect/>
          </a:stretch>
        </p:blipFill>
        <p:spPr bwMode="auto">
          <a:xfrm>
            <a:off x="6934200" y="228600"/>
            <a:ext cx="1912968" cy="2468880"/>
          </a:xfrm>
          <a:prstGeom prst="rect">
            <a:avLst/>
          </a:prstGeom>
          <a:noFill/>
          <a:ln w="9525">
            <a:solidFill>
              <a:schemeClr val="tx1"/>
            </a:solidFill>
            <a:miter lim="800000"/>
            <a:headEnd/>
            <a:tailEnd/>
          </a:ln>
        </p:spPr>
      </p:pic>
      <p:sp>
        <p:nvSpPr>
          <p:cNvPr id="16" name="Oval 15"/>
          <p:cNvSpPr/>
          <p:nvPr/>
        </p:nvSpPr>
        <p:spPr>
          <a:xfrm>
            <a:off x="7162800" y="990600"/>
            <a:ext cx="1441207"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010400" y="164068"/>
            <a:ext cx="979179" cy="369332"/>
          </a:xfrm>
          <a:prstGeom prst="rect">
            <a:avLst/>
          </a:prstGeom>
          <a:noFill/>
        </p:spPr>
        <p:txBody>
          <a:bodyPr wrap="none" rtlCol="0">
            <a:spAutoFit/>
          </a:bodyPr>
          <a:lstStyle/>
          <a:p>
            <a:r>
              <a:rPr lang="en-US" b="1" u="sng" dirty="0" smtClean="0"/>
              <a:t>Page  11</a:t>
            </a:r>
            <a:endParaRPr lang="en-US" b="1" u="sng" dirty="0"/>
          </a:p>
        </p:txBody>
      </p:sp>
      <p:sp>
        <p:nvSpPr>
          <p:cNvPr id="18" name="TextBox 17"/>
          <p:cNvSpPr txBox="1"/>
          <p:nvPr/>
        </p:nvSpPr>
        <p:spPr>
          <a:xfrm>
            <a:off x="228600" y="3170872"/>
            <a:ext cx="8915400" cy="1754326"/>
          </a:xfrm>
          <a:prstGeom prst="rect">
            <a:avLst/>
          </a:prstGeom>
          <a:noFill/>
        </p:spPr>
        <p:txBody>
          <a:bodyPr wrap="square" rtlCol="0">
            <a:spAutoFit/>
          </a:bodyPr>
          <a:lstStyle/>
          <a:p>
            <a:r>
              <a:rPr lang="en-US" b="1" u="sng" dirty="0" smtClean="0"/>
              <a:t>Response: </a:t>
            </a:r>
            <a:r>
              <a:rPr lang="en-US" dirty="0" smtClean="0"/>
              <a:t>BER disagrees with the premise that  the relationship between ACRF and the supporting research programs (now known as ASR) has changed.</a:t>
            </a:r>
          </a:p>
          <a:p>
            <a:r>
              <a:rPr lang="en-US" b="1" u="sng" dirty="0" smtClean="0"/>
              <a:t>Action: </a:t>
            </a:r>
            <a:r>
              <a:rPr lang="en-US" dirty="0" smtClean="0"/>
              <a:t> ARM program managers attend ASR Working group and Science and Infrastructure Steering Committee (SISC) meetings with ASR program managers. Mechanisms are in place to routinely solicit scientific input from ASR scientists, the ASR working groups and the SISC. These mechanisms are long standing, time-tested and proven to be effective.</a:t>
            </a:r>
          </a:p>
        </p:txBody>
      </p:sp>
      <p:sp>
        <p:nvSpPr>
          <p:cNvPr id="19" name="TextBox 18"/>
          <p:cNvSpPr txBox="1"/>
          <p:nvPr/>
        </p:nvSpPr>
        <p:spPr>
          <a:xfrm>
            <a:off x="381000" y="5906869"/>
            <a:ext cx="8382000" cy="646331"/>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This program is implementing face-to-face meetings for its merit review panels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23</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TextBox 8"/>
          <p:cNvSpPr txBox="1"/>
          <p:nvPr/>
        </p:nvSpPr>
        <p:spPr>
          <a:xfrm>
            <a:off x="0" y="152400"/>
            <a:ext cx="9177192" cy="923330"/>
          </a:xfrm>
          <a:prstGeom prst="rect">
            <a:avLst/>
          </a:prstGeom>
          <a:noFill/>
        </p:spPr>
        <p:txBody>
          <a:bodyPr wrap="none" rtlCol="0">
            <a:spAutoFit/>
          </a:bodyPr>
          <a:lstStyle/>
          <a:p>
            <a:r>
              <a:rPr lang="en-US" b="1" i="1" u="sng" dirty="0" smtClean="0">
                <a:solidFill>
                  <a:srgbClr val="FF0000"/>
                </a:solidFill>
              </a:rPr>
              <a:t>Recommendation: </a:t>
            </a:r>
            <a:r>
              <a:rPr lang="en-US" b="1" i="1" dirty="0" smtClean="0"/>
              <a:t>The COV recommends that “best estimate” data set development activity </a:t>
            </a:r>
          </a:p>
          <a:p>
            <a:r>
              <a:rPr lang="en-US" b="1" i="1" dirty="0" smtClean="0"/>
              <a:t>should be continued and broadened to include measurements/data from other areas of earth </a:t>
            </a:r>
          </a:p>
          <a:p>
            <a:r>
              <a:rPr lang="en-US" b="1" i="1" dirty="0" smtClean="0"/>
              <a:t>science research. </a:t>
            </a:r>
          </a:p>
        </p:txBody>
      </p:sp>
      <p:sp>
        <p:nvSpPr>
          <p:cNvPr id="10" name="TextBox 9"/>
          <p:cNvSpPr txBox="1"/>
          <p:nvPr/>
        </p:nvSpPr>
        <p:spPr>
          <a:xfrm>
            <a:off x="0" y="2057400"/>
            <a:ext cx="9005029" cy="1200329"/>
          </a:xfrm>
          <a:prstGeom prst="rect">
            <a:avLst/>
          </a:prstGeom>
          <a:noFill/>
        </p:spPr>
        <p:txBody>
          <a:bodyPr wrap="none" rtlCol="0">
            <a:spAutoFit/>
          </a:bodyPr>
          <a:lstStyle/>
          <a:p>
            <a:r>
              <a:rPr lang="en-US" b="1" i="1" u="sng" dirty="0" smtClean="0">
                <a:solidFill>
                  <a:srgbClr val="FF0000"/>
                </a:solidFill>
              </a:rPr>
              <a:t>Recommendation </a:t>
            </a:r>
            <a:r>
              <a:rPr lang="en-US" b="1" dirty="0" smtClean="0">
                <a:solidFill>
                  <a:srgbClr val="FF0000"/>
                </a:solidFill>
              </a:rPr>
              <a:t>: </a:t>
            </a:r>
            <a:r>
              <a:rPr lang="en-US" b="1" i="1" dirty="0" smtClean="0"/>
              <a:t>Assess whether the ACRF measurement suites deliver sufficient chemical </a:t>
            </a:r>
          </a:p>
          <a:p>
            <a:r>
              <a:rPr lang="en-US" b="1" i="1" dirty="0" smtClean="0"/>
              <a:t>and biogeochemical data to support the “basic development of climate model components, </a:t>
            </a:r>
          </a:p>
          <a:p>
            <a:r>
              <a:rPr lang="en-US" b="1" i="1" dirty="0" smtClean="0"/>
              <a:t>with an emphasis on incorporating missing physical and biogeochemical processes in Earth </a:t>
            </a:r>
          </a:p>
          <a:p>
            <a:r>
              <a:rPr lang="en-US" b="1" i="1" dirty="0" smtClean="0"/>
              <a:t>System Models”. 	</a:t>
            </a:r>
          </a:p>
        </p:txBody>
      </p:sp>
      <p:sp>
        <p:nvSpPr>
          <p:cNvPr id="11" name="TextBox 10"/>
          <p:cNvSpPr txBox="1"/>
          <p:nvPr/>
        </p:nvSpPr>
        <p:spPr>
          <a:xfrm>
            <a:off x="0" y="4466272"/>
            <a:ext cx="8944821" cy="1477328"/>
          </a:xfrm>
          <a:prstGeom prst="rect">
            <a:avLst/>
          </a:prstGeom>
          <a:noFill/>
        </p:spPr>
        <p:txBody>
          <a:bodyPr wrap="none" rtlCol="0">
            <a:spAutoFit/>
          </a:bodyPr>
          <a:lstStyle/>
          <a:p>
            <a:r>
              <a:rPr lang="en-US" b="1" i="1" u="sng" dirty="0" smtClean="0">
                <a:solidFill>
                  <a:srgbClr val="FF0000"/>
                </a:solidFill>
              </a:rPr>
              <a:t>Recommendation </a:t>
            </a:r>
            <a:r>
              <a:rPr lang="en-US" b="1" dirty="0" smtClean="0">
                <a:solidFill>
                  <a:srgbClr val="FF0000"/>
                </a:solidFill>
              </a:rPr>
              <a:t>: </a:t>
            </a:r>
            <a:r>
              <a:rPr lang="en-US" b="1" i="1" dirty="0" smtClean="0"/>
              <a:t>We recommend that ARM implement an agreement (“terms of use”) on </a:t>
            </a:r>
          </a:p>
          <a:p>
            <a:r>
              <a:rPr lang="en-US" b="1" i="1" dirty="0" smtClean="0"/>
              <a:t>the data registration web page to include a standard one-sentence acknowledgment </a:t>
            </a:r>
          </a:p>
          <a:p>
            <a:r>
              <a:rPr lang="en-US" b="1" i="1" dirty="0" smtClean="0"/>
              <a:t>statement in all publications or presentations that make use of ARM/ACRF data. The </a:t>
            </a:r>
          </a:p>
          <a:p>
            <a:r>
              <a:rPr lang="en-US" b="1" i="1" dirty="0" smtClean="0"/>
              <a:t>statement should include “ARM/ACRF” and/or other unique keywords to facilitate citation </a:t>
            </a:r>
          </a:p>
          <a:p>
            <a:r>
              <a:rPr lang="en-US" b="1" i="1" dirty="0" smtClean="0"/>
              <a:t>searches and assessment of the stature and scientific impact of ACRF. </a:t>
            </a:r>
            <a:r>
              <a:rPr lang="en-US" b="1" dirty="0" smtClean="0"/>
              <a:t>	</a:t>
            </a:r>
          </a:p>
        </p:txBody>
      </p:sp>
      <p:sp>
        <p:nvSpPr>
          <p:cNvPr id="12" name="TextBox 11"/>
          <p:cNvSpPr txBox="1"/>
          <p:nvPr/>
        </p:nvSpPr>
        <p:spPr>
          <a:xfrm>
            <a:off x="304800" y="990600"/>
            <a:ext cx="8382000" cy="923330"/>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Input will be solicited from the community to identify candidate sets and establish priorities for their development.</a:t>
            </a:r>
          </a:p>
        </p:txBody>
      </p:sp>
      <p:sp>
        <p:nvSpPr>
          <p:cNvPr id="13" name="TextBox 12"/>
          <p:cNvSpPr txBox="1"/>
          <p:nvPr/>
        </p:nvSpPr>
        <p:spPr>
          <a:xfrm>
            <a:off x="304800" y="3267670"/>
            <a:ext cx="8382000" cy="923330"/>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This will be accomplished through a workshop (TBA) and developed jointly with ARM, ASR and Climate Modeling program  managers.</a:t>
            </a:r>
          </a:p>
        </p:txBody>
      </p:sp>
      <p:sp>
        <p:nvSpPr>
          <p:cNvPr id="14" name="TextBox 13"/>
          <p:cNvSpPr txBox="1"/>
          <p:nvPr/>
        </p:nvSpPr>
        <p:spPr>
          <a:xfrm>
            <a:off x="304800" y="5906869"/>
            <a:ext cx="8382000" cy="646331"/>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The recommendation will be implemented as soon as possible.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24</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Rectangle 8"/>
          <p:cNvSpPr/>
          <p:nvPr/>
        </p:nvSpPr>
        <p:spPr>
          <a:xfrm>
            <a:off x="152400" y="152400"/>
            <a:ext cx="8991600" cy="1077218"/>
          </a:xfrm>
          <a:prstGeom prst="rect">
            <a:avLst/>
          </a:prstGeom>
        </p:spPr>
        <p:txBody>
          <a:bodyPr wrap="square">
            <a:spAutoFit/>
          </a:bodyPr>
          <a:lstStyle/>
          <a:p>
            <a:pPr>
              <a:buFont typeface="Wingdings" pitchFamily="2" charset="2"/>
              <a:buChar char="Ø"/>
            </a:pPr>
            <a:r>
              <a:rPr lang="en-US" sz="3200" b="1" i="1" dirty="0" smtClean="0">
                <a:solidFill>
                  <a:schemeClr val="tx2"/>
                </a:solidFill>
                <a:effectLst>
                  <a:outerShdw blurRad="38100" dist="38100" dir="2700000" algn="tl">
                    <a:srgbClr val="000000">
                      <a:alpha val="43137"/>
                    </a:srgbClr>
                  </a:outerShdw>
                </a:effectLst>
              </a:rPr>
              <a:t>Environmental Molecular </a:t>
            </a:r>
          </a:p>
          <a:p>
            <a:r>
              <a:rPr lang="en-US" sz="3200" b="1" i="1" dirty="0" smtClean="0">
                <a:solidFill>
                  <a:schemeClr val="tx2"/>
                </a:solidFill>
                <a:effectLst>
                  <a:outerShdw blurRad="38100" dist="38100" dir="2700000" algn="tl">
                    <a:srgbClr val="000000">
                      <a:alpha val="43137"/>
                    </a:srgbClr>
                  </a:outerShdw>
                </a:effectLst>
              </a:rPr>
              <a:t>Sciences Laboratory (EMSL) </a:t>
            </a:r>
            <a:endParaRPr lang="en-US" sz="3200" i="1" dirty="0">
              <a:solidFill>
                <a:schemeClr val="tx2"/>
              </a:solidFill>
              <a:effectLst>
                <a:outerShdw blurRad="38100" dist="38100" dir="2700000" algn="tl">
                  <a:srgbClr val="000000">
                    <a:alpha val="43137"/>
                  </a:srgbClr>
                </a:outerShdw>
              </a:effectLst>
            </a:endParaRPr>
          </a:p>
        </p:txBody>
      </p:sp>
      <p:sp>
        <p:nvSpPr>
          <p:cNvPr id="8" name="TextBox 7"/>
          <p:cNvSpPr txBox="1"/>
          <p:nvPr/>
        </p:nvSpPr>
        <p:spPr>
          <a:xfrm>
            <a:off x="76200" y="1295400"/>
            <a:ext cx="6781800" cy="1754326"/>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 users of the Environmental Molecular Sciences Laboratory (EMSL) facilities write short proposals to obtain access to the sophisticated instrumentation and expert  guidance of EMSL personnel. The COV strongly recommends that proposal guidelines be firmly enforced to prevent the perception of, or actual, inequitable treatment.</a:t>
            </a:r>
          </a:p>
        </p:txBody>
      </p:sp>
      <p:sp>
        <p:nvSpPr>
          <p:cNvPr id="10" name="TextBox 9"/>
          <p:cNvSpPr txBox="1"/>
          <p:nvPr/>
        </p:nvSpPr>
        <p:spPr>
          <a:xfrm>
            <a:off x="0" y="3048000"/>
            <a:ext cx="9148606" cy="923330"/>
          </a:xfrm>
          <a:prstGeom prst="rect">
            <a:avLst/>
          </a:prstGeom>
          <a:noFill/>
        </p:spPr>
        <p:txBody>
          <a:bodyPr wrap="square" rtlCol="0">
            <a:spAutoFit/>
          </a:bodyPr>
          <a:lstStyle/>
          <a:p>
            <a:r>
              <a:rPr lang="en-US" b="1" u="sng" dirty="0" smtClean="0">
                <a:solidFill>
                  <a:srgbClr val="FF0000"/>
                </a:solidFill>
              </a:rPr>
              <a:t>Recommendation: </a:t>
            </a:r>
            <a:r>
              <a:rPr lang="en-US" b="1" i="1" dirty="0" smtClean="0"/>
              <a:t>The program is effective with an appropriate external and internal review process which, if conducted in the future in a manner that enforces the proposal requirements, will make the appropriate allocation of facilities time.</a:t>
            </a:r>
          </a:p>
        </p:txBody>
      </p:sp>
      <p:pic>
        <p:nvPicPr>
          <p:cNvPr id="16" name="Picture 3"/>
          <p:cNvPicPr>
            <a:picLocks noChangeAspect="1" noChangeArrowheads="1"/>
          </p:cNvPicPr>
          <p:nvPr/>
        </p:nvPicPr>
        <p:blipFill>
          <a:blip r:embed="rId3" cstate="print"/>
          <a:srcRect/>
          <a:stretch>
            <a:fillRect/>
          </a:stretch>
        </p:blipFill>
        <p:spPr bwMode="auto">
          <a:xfrm>
            <a:off x="6934200" y="228600"/>
            <a:ext cx="1906661" cy="2468880"/>
          </a:xfrm>
          <a:prstGeom prst="rect">
            <a:avLst/>
          </a:prstGeom>
          <a:noFill/>
          <a:ln w="9525">
            <a:solidFill>
              <a:schemeClr val="tx1"/>
            </a:solidFill>
            <a:miter lim="800000"/>
            <a:headEnd/>
            <a:tailEnd/>
          </a:ln>
        </p:spPr>
      </p:pic>
      <p:sp>
        <p:nvSpPr>
          <p:cNvPr id="17" name="Oval 16"/>
          <p:cNvSpPr/>
          <p:nvPr/>
        </p:nvSpPr>
        <p:spPr>
          <a:xfrm>
            <a:off x="7162800" y="1905000"/>
            <a:ext cx="1441207"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7010400" y="164068"/>
            <a:ext cx="979179" cy="369332"/>
          </a:xfrm>
          <a:prstGeom prst="rect">
            <a:avLst/>
          </a:prstGeom>
          <a:noFill/>
        </p:spPr>
        <p:txBody>
          <a:bodyPr wrap="none" rtlCol="0">
            <a:spAutoFit/>
          </a:bodyPr>
          <a:lstStyle/>
          <a:p>
            <a:r>
              <a:rPr lang="en-US" b="1" u="sng" dirty="0" smtClean="0"/>
              <a:t>Page  12</a:t>
            </a:r>
            <a:endParaRPr lang="en-US" b="1" u="sng" dirty="0"/>
          </a:p>
        </p:txBody>
      </p:sp>
      <p:sp>
        <p:nvSpPr>
          <p:cNvPr id="19" name="TextBox 18"/>
          <p:cNvSpPr txBox="1"/>
          <p:nvPr/>
        </p:nvSpPr>
        <p:spPr>
          <a:xfrm>
            <a:off x="228600" y="4267200"/>
            <a:ext cx="8382000" cy="646331"/>
          </a:xfrm>
          <a:prstGeom prst="rect">
            <a:avLst/>
          </a:prstGeom>
          <a:noFill/>
        </p:spPr>
        <p:txBody>
          <a:bodyPr wrap="square" rtlCol="0">
            <a:spAutoFit/>
          </a:bodyPr>
          <a:lstStyle/>
          <a:p>
            <a:r>
              <a:rPr lang="en-US" b="1" u="sng" dirty="0" smtClean="0"/>
              <a:t>Response: </a:t>
            </a:r>
            <a:r>
              <a:rPr lang="en-US" dirty="0" smtClean="0"/>
              <a:t>BER agrees with both of these recommendations</a:t>
            </a:r>
          </a:p>
          <a:p>
            <a:r>
              <a:rPr lang="en-US" b="1" u="sng" dirty="0" smtClean="0"/>
              <a:t>Action: </a:t>
            </a:r>
            <a:r>
              <a:rPr lang="en-US" dirty="0" smtClean="0"/>
              <a:t> Guidance has been transmitted to enforce the proposal guidelines.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25</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TextBox 8"/>
          <p:cNvSpPr txBox="1"/>
          <p:nvPr/>
        </p:nvSpPr>
        <p:spPr>
          <a:xfrm>
            <a:off x="0" y="381000"/>
            <a:ext cx="9144000" cy="646331"/>
          </a:xfrm>
          <a:prstGeom prst="rect">
            <a:avLst/>
          </a:prstGeom>
          <a:noFill/>
        </p:spPr>
        <p:txBody>
          <a:bodyPr wrap="square" rtlCol="0">
            <a:spAutoFit/>
          </a:bodyPr>
          <a:lstStyle/>
          <a:p>
            <a:r>
              <a:rPr lang="en-US" b="1" u="sng" dirty="0" smtClean="0">
                <a:solidFill>
                  <a:srgbClr val="FF0000"/>
                </a:solidFill>
              </a:rPr>
              <a:t>Recommendation:</a:t>
            </a:r>
            <a:r>
              <a:rPr lang="en-US" b="1" dirty="0" smtClean="0">
                <a:solidFill>
                  <a:srgbClr val="FF0000"/>
                </a:solidFill>
              </a:rPr>
              <a:t> </a:t>
            </a:r>
            <a:r>
              <a:rPr lang="en-US" b="1" i="1" dirty="0" smtClean="0"/>
              <a:t>The definition of “distinguished” user should clearly indicate recognition of the highest level of scholarship and research accomplishment. </a:t>
            </a:r>
            <a:r>
              <a:rPr lang="en-US" b="1" dirty="0" smtClean="0"/>
              <a:t>	</a:t>
            </a:r>
          </a:p>
        </p:txBody>
      </p:sp>
      <p:sp>
        <p:nvSpPr>
          <p:cNvPr id="10" name="TextBox 9"/>
          <p:cNvSpPr txBox="1"/>
          <p:nvPr/>
        </p:nvSpPr>
        <p:spPr>
          <a:xfrm>
            <a:off x="0" y="2362200"/>
            <a:ext cx="9144426" cy="923330"/>
          </a:xfrm>
          <a:prstGeom prst="rect">
            <a:avLst/>
          </a:prstGeom>
          <a:noFill/>
        </p:spPr>
        <p:txBody>
          <a:bodyPr wrap="none" rtlCol="0">
            <a:spAutoFit/>
          </a:bodyPr>
          <a:lstStyle/>
          <a:p>
            <a:r>
              <a:rPr lang="en-US" b="1" u="sng" dirty="0" smtClean="0">
                <a:solidFill>
                  <a:srgbClr val="FF0000"/>
                </a:solidFill>
              </a:rPr>
              <a:t>Recommendation:</a:t>
            </a:r>
            <a:r>
              <a:rPr lang="en-US" b="1" dirty="0" smtClean="0">
                <a:solidFill>
                  <a:srgbClr val="FF0000"/>
                </a:solidFill>
              </a:rPr>
              <a:t> </a:t>
            </a:r>
            <a:r>
              <a:rPr lang="en-US" b="1" i="1" dirty="0" smtClean="0"/>
              <a:t>BER and EMSL are encouraged to attempt to attract more industrial users. </a:t>
            </a:r>
          </a:p>
          <a:p>
            <a:r>
              <a:rPr lang="en-US" b="1" i="1" dirty="0" smtClean="0"/>
              <a:t>The panel recommends that the facility work hard and encourage more “partner proposals” </a:t>
            </a:r>
          </a:p>
          <a:p>
            <a:r>
              <a:rPr lang="en-US" b="1" i="1" dirty="0" smtClean="0"/>
              <a:t>with individuals and groups of users. </a:t>
            </a:r>
            <a:r>
              <a:rPr lang="en-US" b="1" dirty="0" smtClean="0"/>
              <a:t>	</a:t>
            </a:r>
          </a:p>
        </p:txBody>
      </p:sp>
      <p:sp>
        <p:nvSpPr>
          <p:cNvPr id="11" name="TextBox 10"/>
          <p:cNvSpPr txBox="1"/>
          <p:nvPr/>
        </p:nvSpPr>
        <p:spPr>
          <a:xfrm>
            <a:off x="0" y="4800600"/>
            <a:ext cx="9144000" cy="646331"/>
          </a:xfrm>
          <a:prstGeom prst="rect">
            <a:avLst/>
          </a:prstGeom>
          <a:noFill/>
        </p:spPr>
        <p:txBody>
          <a:bodyPr wrap="square" rtlCol="0">
            <a:spAutoFit/>
          </a:bodyPr>
          <a:lstStyle/>
          <a:p>
            <a:r>
              <a:rPr lang="en-US" b="1" u="sng" dirty="0" smtClean="0">
                <a:solidFill>
                  <a:srgbClr val="FF0000"/>
                </a:solidFill>
              </a:rPr>
              <a:t>Recommendation:</a:t>
            </a:r>
            <a:r>
              <a:rPr lang="en-US" b="1" dirty="0" smtClean="0">
                <a:solidFill>
                  <a:srgbClr val="FF0000"/>
                </a:solidFill>
              </a:rPr>
              <a:t> </a:t>
            </a:r>
            <a:r>
              <a:rPr lang="en-US" b="1" i="1" dirty="0" smtClean="0"/>
              <a:t>Continue to maintain support to allow continued acquisition of state-of-the-art equipment. </a:t>
            </a:r>
            <a:r>
              <a:rPr lang="en-US" b="1" dirty="0" smtClean="0"/>
              <a:t>	</a:t>
            </a:r>
          </a:p>
        </p:txBody>
      </p:sp>
      <p:sp>
        <p:nvSpPr>
          <p:cNvPr id="14" name="TextBox 13"/>
          <p:cNvSpPr txBox="1"/>
          <p:nvPr/>
        </p:nvSpPr>
        <p:spPr>
          <a:xfrm>
            <a:off x="152400" y="1066800"/>
            <a:ext cx="8382000" cy="923330"/>
          </a:xfrm>
          <a:prstGeom prst="rect">
            <a:avLst/>
          </a:prstGeom>
          <a:noFill/>
        </p:spPr>
        <p:txBody>
          <a:bodyPr wrap="square" rtlCol="0">
            <a:spAutoFit/>
          </a:bodyPr>
          <a:lstStyle/>
          <a:p>
            <a:r>
              <a:rPr lang="en-US" b="1" u="sng" dirty="0" smtClean="0"/>
              <a:t>Response: </a:t>
            </a:r>
            <a:r>
              <a:rPr lang="en-US" dirty="0" smtClean="0"/>
              <a:t>BER agrees with the spirit of this recommendation.</a:t>
            </a:r>
          </a:p>
          <a:p>
            <a:r>
              <a:rPr lang="en-US" b="1" u="sng" dirty="0" smtClean="0"/>
              <a:t>Action: </a:t>
            </a:r>
            <a:r>
              <a:rPr lang="en-US" dirty="0" smtClean="0"/>
              <a:t> BER will work with EMSL to evaluate a way to clearly distinguish scientific from organizational recognition.</a:t>
            </a:r>
          </a:p>
        </p:txBody>
      </p:sp>
      <p:sp>
        <p:nvSpPr>
          <p:cNvPr id="15" name="TextBox 14"/>
          <p:cNvSpPr txBox="1"/>
          <p:nvPr/>
        </p:nvSpPr>
        <p:spPr>
          <a:xfrm>
            <a:off x="152400" y="3267670"/>
            <a:ext cx="8382000" cy="923330"/>
          </a:xfrm>
          <a:prstGeom prst="rect">
            <a:avLst/>
          </a:prstGeom>
          <a:noFill/>
        </p:spPr>
        <p:txBody>
          <a:bodyPr wrap="square" rtlCol="0">
            <a:spAutoFit/>
          </a:bodyPr>
          <a:lstStyle/>
          <a:p>
            <a:r>
              <a:rPr lang="en-US" b="1" u="sng" dirty="0" smtClean="0"/>
              <a:t>Response: </a:t>
            </a:r>
            <a:r>
              <a:rPr lang="en-US" dirty="0" smtClean="0"/>
              <a:t>BER agrees with this recommendation.</a:t>
            </a:r>
          </a:p>
          <a:p>
            <a:r>
              <a:rPr lang="en-US" b="1" u="sng" dirty="0" smtClean="0"/>
              <a:t>Action: </a:t>
            </a:r>
            <a:r>
              <a:rPr lang="en-US" dirty="0" smtClean="0"/>
              <a:t> BER has asked EMSL to propose outreach mechanisms and/or incentives that would increase the potential for industrial users.</a:t>
            </a:r>
          </a:p>
        </p:txBody>
      </p:sp>
      <p:sp>
        <p:nvSpPr>
          <p:cNvPr id="16" name="TextBox 15"/>
          <p:cNvSpPr txBox="1"/>
          <p:nvPr/>
        </p:nvSpPr>
        <p:spPr>
          <a:xfrm>
            <a:off x="152400" y="5325070"/>
            <a:ext cx="8382000" cy="923330"/>
          </a:xfrm>
          <a:prstGeom prst="rect">
            <a:avLst/>
          </a:prstGeom>
          <a:noFill/>
        </p:spPr>
        <p:txBody>
          <a:bodyPr wrap="square" rtlCol="0">
            <a:spAutoFit/>
          </a:bodyPr>
          <a:lstStyle/>
          <a:p>
            <a:r>
              <a:rPr lang="en-US" b="1" u="sng" dirty="0" smtClean="0"/>
              <a:t>Response: </a:t>
            </a:r>
            <a:r>
              <a:rPr lang="en-US" dirty="0" smtClean="0"/>
              <a:t>BER agrees</a:t>
            </a:r>
          </a:p>
          <a:p>
            <a:r>
              <a:rPr lang="en-US" b="1" u="sng" dirty="0" smtClean="0"/>
              <a:t>Action: </a:t>
            </a:r>
            <a:r>
              <a:rPr lang="en-US" dirty="0" smtClean="0"/>
              <a:t> BER will continue to develop capitalization plans for EMSL and maintain support for state-of-the-art equipment.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26</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TextBox 8"/>
          <p:cNvSpPr txBox="1"/>
          <p:nvPr/>
        </p:nvSpPr>
        <p:spPr>
          <a:xfrm>
            <a:off x="0" y="914400"/>
            <a:ext cx="9144000" cy="646331"/>
          </a:xfrm>
          <a:prstGeom prst="rect">
            <a:avLst/>
          </a:prstGeom>
          <a:noFill/>
        </p:spPr>
        <p:txBody>
          <a:bodyPr wrap="square" rtlCol="0">
            <a:spAutoFit/>
          </a:bodyPr>
          <a:lstStyle/>
          <a:p>
            <a:r>
              <a:rPr lang="en-US" b="1" u="sng" dirty="0" smtClean="0">
                <a:solidFill>
                  <a:srgbClr val="FF0000"/>
                </a:solidFill>
              </a:rPr>
              <a:t>Recommendation:</a:t>
            </a:r>
            <a:r>
              <a:rPr lang="en-US" b="1" dirty="0" smtClean="0">
                <a:solidFill>
                  <a:srgbClr val="FF0000"/>
                </a:solidFill>
              </a:rPr>
              <a:t> </a:t>
            </a:r>
            <a:r>
              <a:rPr lang="en-US" b="1" i="1" dirty="0" smtClean="0"/>
              <a:t>Include in the FY2011 science and operational review of EMSL a comprehensive assessment of ES&amp;H. </a:t>
            </a:r>
            <a:r>
              <a:rPr lang="en-US" b="1" dirty="0" smtClean="0"/>
              <a:t>	</a:t>
            </a:r>
          </a:p>
        </p:txBody>
      </p:sp>
      <p:sp>
        <p:nvSpPr>
          <p:cNvPr id="10" name="TextBox 9"/>
          <p:cNvSpPr txBox="1"/>
          <p:nvPr/>
        </p:nvSpPr>
        <p:spPr>
          <a:xfrm>
            <a:off x="0" y="3048000"/>
            <a:ext cx="8494633" cy="923330"/>
          </a:xfrm>
          <a:prstGeom prst="rect">
            <a:avLst/>
          </a:prstGeom>
          <a:noFill/>
        </p:spPr>
        <p:txBody>
          <a:bodyPr wrap="none" rtlCol="0">
            <a:spAutoFit/>
          </a:bodyPr>
          <a:lstStyle/>
          <a:p>
            <a:r>
              <a:rPr lang="en-US" b="1" u="sng" dirty="0" smtClean="0">
                <a:solidFill>
                  <a:srgbClr val="FF0000"/>
                </a:solidFill>
              </a:rPr>
              <a:t>Recommendation:</a:t>
            </a:r>
            <a:r>
              <a:rPr lang="en-US" b="1" dirty="0" smtClean="0">
                <a:solidFill>
                  <a:srgbClr val="FF0000"/>
                </a:solidFill>
              </a:rPr>
              <a:t> </a:t>
            </a:r>
            <a:r>
              <a:rPr lang="en-US" b="1" i="1" dirty="0" smtClean="0"/>
              <a:t>The travel budget for the program manager should be increased by </a:t>
            </a:r>
          </a:p>
          <a:p>
            <a:r>
              <a:rPr lang="en-US" b="1" i="1" dirty="0" smtClean="0"/>
              <a:t>50% to allow travel to scientific meetings as well as additional travel to EMSL. 	</a:t>
            </a:r>
          </a:p>
          <a:p>
            <a:endParaRPr lang="en-US" dirty="0"/>
          </a:p>
        </p:txBody>
      </p:sp>
      <p:sp>
        <p:nvSpPr>
          <p:cNvPr id="11" name="TextBox 10"/>
          <p:cNvSpPr txBox="1"/>
          <p:nvPr/>
        </p:nvSpPr>
        <p:spPr>
          <a:xfrm>
            <a:off x="152400" y="1600200"/>
            <a:ext cx="8382000" cy="646331"/>
          </a:xfrm>
          <a:prstGeom prst="rect">
            <a:avLst/>
          </a:prstGeom>
          <a:noFill/>
        </p:spPr>
        <p:txBody>
          <a:bodyPr wrap="square" rtlCol="0">
            <a:spAutoFit/>
          </a:bodyPr>
          <a:lstStyle/>
          <a:p>
            <a:r>
              <a:rPr lang="en-US" b="1" u="sng" dirty="0" smtClean="0"/>
              <a:t>Response: </a:t>
            </a:r>
            <a:r>
              <a:rPr lang="en-US" dirty="0" smtClean="0"/>
              <a:t>BER agrees with this recommendation.</a:t>
            </a:r>
          </a:p>
          <a:p>
            <a:r>
              <a:rPr lang="en-US" b="1" u="sng" dirty="0" smtClean="0"/>
              <a:t>Action: </a:t>
            </a:r>
            <a:r>
              <a:rPr lang="en-US" dirty="0" smtClean="0"/>
              <a:t> The next EMSL review will include an ES&amp;H component.</a:t>
            </a:r>
          </a:p>
        </p:txBody>
      </p:sp>
      <p:sp>
        <p:nvSpPr>
          <p:cNvPr id="12" name="TextBox 11"/>
          <p:cNvSpPr txBox="1"/>
          <p:nvPr/>
        </p:nvSpPr>
        <p:spPr>
          <a:xfrm>
            <a:off x="152400" y="3733800"/>
            <a:ext cx="8382000" cy="1754326"/>
          </a:xfrm>
          <a:prstGeom prst="rect">
            <a:avLst/>
          </a:prstGeom>
          <a:noFill/>
        </p:spPr>
        <p:txBody>
          <a:bodyPr wrap="square" rtlCol="0">
            <a:spAutoFit/>
          </a:bodyPr>
          <a:lstStyle/>
          <a:p>
            <a:r>
              <a:rPr lang="en-US" b="1" u="sng" dirty="0" smtClean="0"/>
              <a:t>Response: </a:t>
            </a:r>
            <a:r>
              <a:rPr lang="en-US" dirty="0" smtClean="0"/>
              <a:t>BER recognizes the potential travel needs of program managers with responsibilities for facilities.</a:t>
            </a:r>
          </a:p>
          <a:p>
            <a:r>
              <a:rPr lang="en-US" b="1" u="sng" dirty="0" smtClean="0"/>
              <a:t>Action: </a:t>
            </a:r>
            <a:r>
              <a:rPr lang="en-US" dirty="0" smtClean="0"/>
              <a:t> Each division within BER holds a reserve for travel needs beyond a standard allocation. Facility program managers are given higher priority in travel allocation from this reserve. To date, BER has been able to accommodate all necessary travel through this mechanism.</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27</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TextBox 8"/>
          <p:cNvSpPr txBox="1"/>
          <p:nvPr/>
        </p:nvSpPr>
        <p:spPr>
          <a:xfrm>
            <a:off x="2745119" y="228600"/>
            <a:ext cx="3655681" cy="1015663"/>
          </a:xfrm>
          <a:prstGeom prst="rect">
            <a:avLst/>
          </a:prstGeom>
          <a:noFill/>
        </p:spPr>
        <p:txBody>
          <a:bodyPr wrap="none" rtlCol="0">
            <a:spAutoFit/>
          </a:bodyPr>
          <a:lstStyle/>
          <a:p>
            <a:r>
              <a:rPr lang="en-US" sz="6000" b="1" i="1" dirty="0" smtClean="0">
                <a:solidFill>
                  <a:schemeClr val="tx2"/>
                </a:solidFill>
                <a:effectLst>
                  <a:outerShdw blurRad="38100" dist="38100" dir="2700000" algn="tl">
                    <a:srgbClr val="000000">
                      <a:alpha val="43137"/>
                    </a:srgbClr>
                  </a:outerShdw>
                </a:effectLst>
              </a:rPr>
              <a:t>Thank You </a:t>
            </a:r>
            <a:endParaRPr lang="en-US" sz="6000" b="1" i="1" dirty="0">
              <a:solidFill>
                <a:schemeClr val="tx2"/>
              </a:solidFill>
              <a:effectLst>
                <a:outerShdw blurRad="38100" dist="38100" dir="2700000" algn="tl">
                  <a:srgbClr val="000000">
                    <a:alpha val="43137"/>
                  </a:srgbClr>
                </a:outerShdw>
              </a:effectLst>
            </a:endParaRPr>
          </a:p>
        </p:txBody>
      </p:sp>
      <p:sp>
        <p:nvSpPr>
          <p:cNvPr id="8" name="Rectangle 7"/>
          <p:cNvSpPr/>
          <p:nvPr/>
        </p:nvSpPr>
        <p:spPr>
          <a:xfrm>
            <a:off x="1676400" y="1992868"/>
            <a:ext cx="6172200" cy="369332"/>
          </a:xfrm>
          <a:prstGeom prst="rect">
            <a:avLst/>
          </a:prstGeom>
        </p:spPr>
        <p:txBody>
          <a:bodyPr wrap="square">
            <a:spAutoFit/>
          </a:bodyPr>
          <a:lstStyle/>
          <a:p>
            <a:r>
              <a:rPr lang="en-US" dirty="0" smtClean="0">
                <a:hlinkClick r:id="rId3"/>
              </a:rPr>
              <a:t>http://www.science.doe.gov/SC-2/COV-BER/BER_Reviews.htm</a:t>
            </a:r>
            <a:endParaRPr lang="en-US" dirty="0">
              <a:hlinkClick r:id="rId3"/>
            </a:endParaRPr>
          </a:p>
        </p:txBody>
      </p:sp>
      <p:sp>
        <p:nvSpPr>
          <p:cNvPr id="10" name="TextBox 9"/>
          <p:cNvSpPr txBox="1"/>
          <p:nvPr/>
        </p:nvSpPr>
        <p:spPr>
          <a:xfrm>
            <a:off x="1676400" y="1676400"/>
            <a:ext cx="5418343"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COV report and BER response posted to the SC website</a:t>
            </a:r>
            <a:endParaRPr lang="en-US"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4" cstate="print"/>
          <a:srcRect l="11250" t="20000" r="13125" b="7500"/>
          <a:stretch>
            <a:fillRect/>
          </a:stretch>
        </p:blipFill>
        <p:spPr bwMode="auto">
          <a:xfrm>
            <a:off x="1676400" y="2438400"/>
            <a:ext cx="5723319" cy="4114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3</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Rectangle 8"/>
          <p:cNvSpPr/>
          <p:nvPr/>
        </p:nvSpPr>
        <p:spPr>
          <a:xfrm>
            <a:off x="76200" y="1905000"/>
            <a:ext cx="3962400" cy="4124206"/>
          </a:xfrm>
          <a:prstGeom prst="rect">
            <a:avLst/>
          </a:prstGeom>
        </p:spPr>
        <p:txBody>
          <a:bodyPr wrap="square">
            <a:spAutoFit/>
          </a:bodyPr>
          <a:lstStyle/>
          <a:p>
            <a:r>
              <a:rPr lang="en-US" sz="2800" b="1" i="1" dirty="0" smtClean="0">
                <a:solidFill>
                  <a:schemeClr val="tx2"/>
                </a:solidFill>
                <a:effectLst>
                  <a:outerShdw blurRad="38100" dist="38100" dir="2700000" algn="tl">
                    <a:srgbClr val="000000">
                      <a:alpha val="43137"/>
                    </a:srgbClr>
                  </a:outerShdw>
                </a:effectLst>
              </a:rPr>
              <a:t>Organized into Sections </a:t>
            </a:r>
          </a:p>
          <a:p>
            <a:r>
              <a:rPr lang="en-US" b="1" dirty="0" smtClean="0"/>
              <a:t>General CESD (and BER) Issues </a:t>
            </a:r>
          </a:p>
          <a:p>
            <a:endParaRPr lang="en-US" b="1" dirty="0" smtClean="0"/>
          </a:p>
          <a:p>
            <a:r>
              <a:rPr lang="en-US" b="1" dirty="0" smtClean="0"/>
              <a:t>Research Programs</a:t>
            </a:r>
          </a:p>
          <a:p>
            <a:pPr>
              <a:buFont typeface="Wingdings" pitchFamily="2" charset="2"/>
              <a:buChar char="Ø"/>
            </a:pPr>
            <a:r>
              <a:rPr lang="en-US" sz="1600" b="1" dirty="0" smtClean="0"/>
              <a:t> Atmospheric Systems Research	</a:t>
            </a:r>
          </a:p>
          <a:p>
            <a:pPr>
              <a:buFont typeface="Wingdings" pitchFamily="2" charset="2"/>
              <a:buChar char="Ø"/>
            </a:pPr>
            <a:r>
              <a:rPr lang="en-US" sz="1600" b="1" dirty="0" smtClean="0"/>
              <a:t> Terrestrial Ecosystem Science/Terrestrial </a:t>
            </a:r>
          </a:p>
          <a:p>
            <a:r>
              <a:rPr lang="en-US" sz="1600" b="1" dirty="0" smtClean="0"/>
              <a:t>     Carbon Sequestration  Research 	</a:t>
            </a:r>
          </a:p>
          <a:p>
            <a:pPr>
              <a:buFont typeface="Wingdings" pitchFamily="2" charset="2"/>
              <a:buChar char="Ø"/>
            </a:pPr>
            <a:r>
              <a:rPr lang="en-US" sz="1600" b="1" dirty="0" smtClean="0"/>
              <a:t> Subsurface Biogeochemistry  Research</a:t>
            </a:r>
          </a:p>
          <a:p>
            <a:pPr>
              <a:buFont typeface="Wingdings" pitchFamily="2" charset="2"/>
              <a:buChar char="Ø"/>
            </a:pPr>
            <a:r>
              <a:rPr lang="en-US" sz="1600" b="1" dirty="0" smtClean="0"/>
              <a:t> Climate Modeling Programs 	</a:t>
            </a:r>
          </a:p>
          <a:p>
            <a:endParaRPr lang="en-US" b="1" dirty="0" smtClean="0"/>
          </a:p>
          <a:p>
            <a:r>
              <a:rPr lang="en-US" b="1" dirty="0" smtClean="0"/>
              <a:t>User Facilities</a:t>
            </a:r>
          </a:p>
          <a:p>
            <a:pPr>
              <a:buFont typeface="Wingdings" pitchFamily="2" charset="2"/>
              <a:buChar char="Ø"/>
            </a:pPr>
            <a:r>
              <a:rPr lang="en-US" sz="1600" b="1" dirty="0" smtClean="0"/>
              <a:t>Atmospheric Radiation Measurement </a:t>
            </a:r>
          </a:p>
          <a:p>
            <a:r>
              <a:rPr lang="en-US" sz="1600" b="1" dirty="0" smtClean="0"/>
              <a:t>    (ARM) Climate Research Facility (ACRF) </a:t>
            </a:r>
          </a:p>
          <a:p>
            <a:pPr>
              <a:buFont typeface="Wingdings" pitchFamily="2" charset="2"/>
              <a:buChar char="Ø"/>
            </a:pPr>
            <a:r>
              <a:rPr lang="en-US" sz="1600" b="1" dirty="0" smtClean="0"/>
              <a:t>Environmental Molecular Sciences </a:t>
            </a:r>
          </a:p>
          <a:p>
            <a:r>
              <a:rPr lang="en-US" sz="1600" b="1" dirty="0" smtClean="0"/>
              <a:t>    Laboratory (EMSL) </a:t>
            </a:r>
          </a:p>
        </p:txBody>
      </p:sp>
      <p:sp>
        <p:nvSpPr>
          <p:cNvPr id="11" name="TextBox 10"/>
          <p:cNvSpPr txBox="1"/>
          <p:nvPr/>
        </p:nvSpPr>
        <p:spPr>
          <a:xfrm>
            <a:off x="552882" y="152400"/>
            <a:ext cx="2266518" cy="523220"/>
          </a:xfrm>
          <a:prstGeom prst="rect">
            <a:avLst/>
          </a:prstGeom>
          <a:noFill/>
        </p:spPr>
        <p:txBody>
          <a:bodyPr wrap="none" rtlCol="0">
            <a:spAutoFit/>
          </a:bodyPr>
          <a:lstStyle/>
          <a:p>
            <a:r>
              <a:rPr lang="en-US" sz="2800" b="1" i="1" dirty="0" smtClean="0">
                <a:solidFill>
                  <a:schemeClr val="tx2"/>
                </a:solidFill>
                <a:effectLst>
                  <a:outerShdw blurRad="38100" dist="38100" dir="2700000" algn="tl">
                    <a:srgbClr val="000000">
                      <a:alpha val="43137"/>
                    </a:srgbClr>
                  </a:outerShdw>
                </a:effectLst>
              </a:rPr>
              <a:t>BER Response</a:t>
            </a:r>
          </a:p>
        </p:txBody>
      </p:sp>
      <p:pic>
        <p:nvPicPr>
          <p:cNvPr id="10" name="Picture 6"/>
          <p:cNvPicPr>
            <a:picLocks noChangeAspect="1" noChangeArrowheads="1"/>
          </p:cNvPicPr>
          <p:nvPr/>
        </p:nvPicPr>
        <p:blipFill>
          <a:blip r:embed="rId3" cstate="print"/>
          <a:srcRect/>
          <a:stretch>
            <a:fillRect/>
          </a:stretch>
        </p:blipFill>
        <p:spPr bwMode="auto">
          <a:xfrm>
            <a:off x="3962400" y="76200"/>
            <a:ext cx="5105400" cy="6477000"/>
          </a:xfrm>
          <a:prstGeom prst="rect">
            <a:avLst/>
          </a:prstGeom>
          <a:noFill/>
          <a:ln w="9525">
            <a:solidFill>
              <a:schemeClr val="tx1"/>
            </a:solidFill>
            <a:miter lim="800000"/>
            <a:headEnd/>
            <a:tailEnd/>
          </a:ln>
        </p:spPr>
      </p:pic>
      <p:sp>
        <p:nvSpPr>
          <p:cNvPr id="12" name="TextBox 11"/>
          <p:cNvSpPr txBox="1"/>
          <p:nvPr/>
        </p:nvSpPr>
        <p:spPr>
          <a:xfrm>
            <a:off x="633788" y="685800"/>
            <a:ext cx="2585131" cy="1015663"/>
          </a:xfrm>
          <a:prstGeom prst="rect">
            <a:avLst/>
          </a:prstGeom>
          <a:noFill/>
        </p:spPr>
        <p:txBody>
          <a:bodyPr wrap="none" rtlCol="0">
            <a:spAutoFit/>
          </a:bodyPr>
          <a:lstStyle/>
          <a:p>
            <a:r>
              <a:rPr lang="en-US" sz="2000" b="1" i="1" dirty="0" smtClean="0"/>
              <a:t>COV Recommendation</a:t>
            </a:r>
          </a:p>
          <a:p>
            <a:r>
              <a:rPr lang="en-US" sz="2000" b="1" i="1" dirty="0" smtClean="0"/>
              <a:t>Program Response</a:t>
            </a:r>
          </a:p>
          <a:p>
            <a:r>
              <a:rPr lang="en-US" sz="2000" b="1" i="1" dirty="0" smtClean="0"/>
              <a:t>Action Plan</a:t>
            </a:r>
            <a:endParaRPr lang="en-US" sz="2000" b="1" i="1" dirty="0"/>
          </a:p>
        </p:txBody>
      </p:sp>
      <p:sp>
        <p:nvSpPr>
          <p:cNvPr id="13" name="Oval 12"/>
          <p:cNvSpPr/>
          <p:nvPr/>
        </p:nvSpPr>
        <p:spPr>
          <a:xfrm>
            <a:off x="4572000" y="4114800"/>
            <a:ext cx="1219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16200000" flipH="1">
            <a:off x="2781300" y="1866900"/>
            <a:ext cx="2743200" cy="14478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a:off x="3048000" y="685800"/>
            <a:ext cx="304800" cy="990600"/>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Oval 16"/>
          <p:cNvSpPr/>
          <p:nvPr/>
        </p:nvSpPr>
        <p:spPr>
          <a:xfrm>
            <a:off x="5867400" y="41148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239000" y="4114800"/>
            <a:ext cx="11430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572000" y="4419600"/>
            <a:ext cx="3886200"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rot="16200000" flipH="1">
            <a:off x="2819400" y="2819400"/>
            <a:ext cx="1905000" cy="129540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4</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Rectangle 8"/>
          <p:cNvSpPr/>
          <p:nvPr/>
        </p:nvSpPr>
        <p:spPr>
          <a:xfrm>
            <a:off x="457200" y="152400"/>
            <a:ext cx="5850448" cy="584775"/>
          </a:xfrm>
          <a:prstGeom prst="rect">
            <a:avLst/>
          </a:prstGeom>
        </p:spPr>
        <p:txBody>
          <a:bodyPr wrap="none">
            <a:spAutoFit/>
          </a:bodyPr>
          <a:lstStyle/>
          <a:p>
            <a:pPr>
              <a:buFont typeface="Wingdings" pitchFamily="2" charset="2"/>
              <a:buChar char="Ø"/>
            </a:pPr>
            <a:r>
              <a:rPr lang="en-US" sz="3200" b="1" i="1" dirty="0" smtClean="0">
                <a:solidFill>
                  <a:schemeClr val="tx2"/>
                </a:solidFill>
                <a:effectLst>
                  <a:outerShdw blurRad="38100" dist="38100" dir="2700000" algn="tl">
                    <a:srgbClr val="000000">
                      <a:alpha val="43137"/>
                    </a:srgbClr>
                  </a:outerShdw>
                </a:effectLst>
              </a:rPr>
              <a:t> General CESD (and BER) Issues </a:t>
            </a:r>
          </a:p>
        </p:txBody>
      </p:sp>
      <p:sp>
        <p:nvSpPr>
          <p:cNvPr id="10" name="TextBox 9"/>
          <p:cNvSpPr txBox="1"/>
          <p:nvPr/>
        </p:nvSpPr>
        <p:spPr>
          <a:xfrm>
            <a:off x="174660" y="838200"/>
            <a:ext cx="8825878" cy="1323439"/>
          </a:xfrm>
          <a:prstGeom prst="rect">
            <a:avLst/>
          </a:prstGeom>
          <a:noFill/>
        </p:spPr>
        <p:txBody>
          <a:bodyPr wrap="none" rtlCol="0">
            <a:spAutoFit/>
          </a:bodyPr>
          <a:lstStyle/>
          <a:p>
            <a:r>
              <a:rPr lang="en-US" sz="2000" b="1" u="sng" dirty="0" smtClean="0">
                <a:solidFill>
                  <a:srgbClr val="FF0000"/>
                </a:solidFill>
              </a:rPr>
              <a:t>Recommendation:</a:t>
            </a:r>
            <a:r>
              <a:rPr lang="en-US" sz="2000" b="1" dirty="0" smtClean="0">
                <a:solidFill>
                  <a:srgbClr val="FF0000"/>
                </a:solidFill>
              </a:rPr>
              <a:t> </a:t>
            </a:r>
            <a:r>
              <a:rPr lang="en-US" sz="2000" b="1" i="1" dirty="0" smtClean="0"/>
              <a:t>The COV recommends that more support staff be made </a:t>
            </a:r>
          </a:p>
          <a:p>
            <a:r>
              <a:rPr lang="en-US" sz="2000" b="1" i="1" dirty="0" smtClean="0"/>
              <a:t>available for, for example, workshop and review planning and reviewer database </a:t>
            </a:r>
          </a:p>
          <a:p>
            <a:r>
              <a:rPr lang="en-US" sz="2000" b="1" i="1" dirty="0" smtClean="0"/>
              <a:t>maintenance. Additional PMs are needed as well as increased assistance for </a:t>
            </a:r>
          </a:p>
          <a:p>
            <a:r>
              <a:rPr lang="en-US" sz="2000" b="1" i="1" dirty="0" smtClean="0"/>
              <a:t>financial guidance document preparation for successful proposals.</a:t>
            </a:r>
          </a:p>
        </p:txBody>
      </p:sp>
      <p:sp>
        <p:nvSpPr>
          <p:cNvPr id="12" name="Rectangle 11"/>
          <p:cNvSpPr/>
          <p:nvPr/>
        </p:nvSpPr>
        <p:spPr>
          <a:xfrm>
            <a:off x="152400" y="4459069"/>
            <a:ext cx="8763000" cy="646331"/>
          </a:xfrm>
          <a:prstGeom prst="rect">
            <a:avLst/>
          </a:prstGeom>
        </p:spPr>
        <p:txBody>
          <a:bodyPr wrap="square">
            <a:spAutoFit/>
          </a:bodyPr>
          <a:lstStyle/>
          <a:p>
            <a:r>
              <a:rPr lang="en-US" b="1" u="sng" dirty="0" smtClean="0">
                <a:solidFill>
                  <a:srgbClr val="FF0000"/>
                </a:solidFill>
              </a:rPr>
              <a:t>Recommendation: </a:t>
            </a:r>
            <a:r>
              <a:rPr lang="en-US" b="1" dirty="0" smtClean="0"/>
              <a:t>The COV recommends that more informative statements be included in declination letters. </a:t>
            </a:r>
          </a:p>
        </p:txBody>
      </p:sp>
      <p:sp>
        <p:nvSpPr>
          <p:cNvPr id="14" name="TextBox 13"/>
          <p:cNvSpPr txBox="1"/>
          <p:nvPr/>
        </p:nvSpPr>
        <p:spPr>
          <a:xfrm>
            <a:off x="850530" y="2286000"/>
            <a:ext cx="8004692" cy="1754326"/>
          </a:xfrm>
          <a:prstGeom prst="rect">
            <a:avLst/>
          </a:prstGeom>
          <a:noFill/>
        </p:spPr>
        <p:txBody>
          <a:bodyPr wrap="none" rtlCol="0">
            <a:spAutoFit/>
          </a:bodyPr>
          <a:lstStyle/>
          <a:p>
            <a:r>
              <a:rPr lang="en-US" b="1" i="1" u="sng" dirty="0" smtClean="0"/>
              <a:t>Response</a:t>
            </a:r>
            <a:r>
              <a:rPr lang="en-US" i="1" u="sng" dirty="0" smtClean="0"/>
              <a:t>: </a:t>
            </a:r>
            <a:r>
              <a:rPr lang="en-US" i="1" dirty="0" smtClean="0"/>
              <a:t>BER is actively recruiting/hiring new  Program Staff</a:t>
            </a:r>
          </a:p>
          <a:p>
            <a:r>
              <a:rPr lang="en-US" b="1" i="1" u="sng" dirty="0" smtClean="0"/>
              <a:t>Action:</a:t>
            </a:r>
            <a:r>
              <a:rPr lang="en-US" i="1" dirty="0" smtClean="0"/>
              <a:t> New hires in Climate Modeling Programs: </a:t>
            </a:r>
            <a:r>
              <a:rPr lang="en-US" b="1" i="1" dirty="0" smtClean="0"/>
              <a:t>Renu Joseph </a:t>
            </a:r>
            <a:r>
              <a:rPr lang="en-US" i="1" dirty="0" smtClean="0"/>
              <a:t>and </a:t>
            </a:r>
            <a:r>
              <a:rPr lang="en-US" b="1" i="1" dirty="0" smtClean="0"/>
              <a:t>Dorothy Koch</a:t>
            </a:r>
          </a:p>
          <a:p>
            <a:r>
              <a:rPr lang="en-US" i="1" dirty="0" smtClean="0"/>
              <a:t>New hire in Terrestrial Ecosystem Science: </a:t>
            </a:r>
            <a:r>
              <a:rPr lang="en-US" b="1" i="1" dirty="0" smtClean="0"/>
              <a:t>Dan Stover</a:t>
            </a:r>
          </a:p>
          <a:p>
            <a:r>
              <a:rPr lang="en-US" i="1" dirty="0" smtClean="0"/>
              <a:t>New MS-level Physical Scientist hired :  </a:t>
            </a:r>
            <a:r>
              <a:rPr lang="en-US" b="1" i="1" dirty="0" smtClean="0"/>
              <a:t>Patrick Horan</a:t>
            </a:r>
          </a:p>
          <a:p>
            <a:r>
              <a:rPr lang="en-US" i="1" dirty="0" smtClean="0"/>
              <a:t>Position description for a new program manager in Atmospheric Systems Research </a:t>
            </a:r>
          </a:p>
          <a:p>
            <a:r>
              <a:rPr lang="en-US" i="1" dirty="0" smtClean="0"/>
              <a:t>is pending</a:t>
            </a:r>
            <a:endParaRPr lang="en-US" i="1" dirty="0"/>
          </a:p>
        </p:txBody>
      </p:sp>
      <p:sp>
        <p:nvSpPr>
          <p:cNvPr id="15" name="TextBox 14"/>
          <p:cNvSpPr txBox="1"/>
          <p:nvPr/>
        </p:nvSpPr>
        <p:spPr>
          <a:xfrm>
            <a:off x="880167" y="5105400"/>
            <a:ext cx="7171387" cy="1200329"/>
          </a:xfrm>
          <a:prstGeom prst="rect">
            <a:avLst/>
          </a:prstGeom>
          <a:noFill/>
        </p:spPr>
        <p:txBody>
          <a:bodyPr wrap="none" rtlCol="0">
            <a:spAutoFit/>
          </a:bodyPr>
          <a:lstStyle/>
          <a:p>
            <a:r>
              <a:rPr lang="en-US" b="1" i="1" u="sng" dirty="0" smtClean="0"/>
              <a:t>Response: </a:t>
            </a:r>
            <a:r>
              <a:rPr lang="en-US" i="1" dirty="0" smtClean="0"/>
              <a:t>BER Agrees </a:t>
            </a:r>
          </a:p>
          <a:p>
            <a:r>
              <a:rPr lang="en-US" b="1" i="1" u="sng" dirty="0" smtClean="0"/>
              <a:t>Action:</a:t>
            </a:r>
            <a:r>
              <a:rPr lang="en-US" i="1" dirty="0" smtClean="0"/>
              <a:t>  BER recently adopted an Office-wide measure to provide a short </a:t>
            </a:r>
          </a:p>
          <a:p>
            <a:r>
              <a:rPr lang="en-US" i="1" dirty="0" smtClean="0"/>
              <a:t>summary of  program decisions  in declination letters to applicants.</a:t>
            </a:r>
          </a:p>
          <a:p>
            <a:r>
              <a:rPr lang="en-US" i="1" dirty="0" smtClean="0"/>
              <a:t>This was discussed at the latest BER All Hand’s Meeting on Feb 1, 2011.</a:t>
            </a:r>
            <a:endParaRPr lang="en-US"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5</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7" name="TextBox 6"/>
          <p:cNvSpPr txBox="1"/>
          <p:nvPr/>
        </p:nvSpPr>
        <p:spPr>
          <a:xfrm>
            <a:off x="152400" y="381000"/>
            <a:ext cx="8915400" cy="1200329"/>
          </a:xfrm>
          <a:prstGeom prst="rect">
            <a:avLst/>
          </a:prstGeom>
          <a:noFill/>
        </p:spPr>
        <p:txBody>
          <a:bodyPr wrap="square" rtlCol="0">
            <a:spAutoFit/>
          </a:bodyPr>
          <a:lstStyle/>
          <a:p>
            <a:r>
              <a:rPr lang="en-US" b="1" u="sng" dirty="0" smtClean="0">
                <a:solidFill>
                  <a:srgbClr val="FF0000"/>
                </a:solidFill>
              </a:rPr>
              <a:t>Recommendation: </a:t>
            </a:r>
            <a:r>
              <a:rPr lang="en-US" b="1" i="1" dirty="0" smtClean="0"/>
              <a:t>Experience of other agencies, in particular NSF, suggests that the productivity of PMs and support staff can be enhanced by a well designed and maintained electronic grants information system. There appears to be room for improvement in the system in place at DOE. 	</a:t>
            </a:r>
          </a:p>
        </p:txBody>
      </p:sp>
      <p:sp>
        <p:nvSpPr>
          <p:cNvPr id="8" name="Rectangle 7"/>
          <p:cNvSpPr/>
          <p:nvPr/>
        </p:nvSpPr>
        <p:spPr>
          <a:xfrm>
            <a:off x="609600" y="2477393"/>
            <a:ext cx="8305800" cy="3293209"/>
          </a:xfrm>
          <a:prstGeom prst="rect">
            <a:avLst/>
          </a:prstGeom>
        </p:spPr>
        <p:txBody>
          <a:bodyPr wrap="square">
            <a:spAutoFit/>
          </a:bodyPr>
          <a:lstStyle/>
          <a:p>
            <a:r>
              <a:rPr lang="en-US" sz="2400" b="1" i="1" dirty="0" smtClean="0"/>
              <a:t> </a:t>
            </a:r>
            <a:r>
              <a:rPr lang="en-US" sz="2800" b="1" u="sng" dirty="0" smtClean="0">
                <a:solidFill>
                  <a:schemeClr val="accent1"/>
                </a:solidFill>
              </a:rPr>
              <a:t>Portfolio Analysis and Management System (PAMS)</a:t>
            </a:r>
          </a:p>
          <a:p>
            <a:r>
              <a:rPr lang="en-US" dirty="0" smtClean="0"/>
              <a:t>• Web-based software in use at several Federal agencies including:</a:t>
            </a:r>
          </a:p>
          <a:p>
            <a:r>
              <a:rPr lang="en-US" dirty="0" smtClean="0"/>
              <a:t>	– Grants Management Support for DHS/FEMA, HHS/HRSA, 	Department </a:t>
            </a:r>
          </a:p>
          <a:p>
            <a:r>
              <a:rPr lang="en-US" dirty="0" smtClean="0"/>
              <a:t>	    of Justice, Treasury</a:t>
            </a:r>
          </a:p>
          <a:p>
            <a:r>
              <a:rPr lang="en-US" dirty="0" smtClean="0"/>
              <a:t>	– Contracts and Loans Support for NASA and Overseas Private Investment </a:t>
            </a:r>
          </a:p>
          <a:p>
            <a:r>
              <a:rPr lang="en-US" dirty="0" smtClean="0"/>
              <a:t>	    Corporation</a:t>
            </a:r>
          </a:p>
          <a:p>
            <a:r>
              <a:rPr lang="en-US" dirty="0" smtClean="0"/>
              <a:t>	– SBIR/STTR Support for NASA and DHS Science &amp; Technology Directorate</a:t>
            </a:r>
          </a:p>
          <a:p>
            <a:r>
              <a:rPr lang="en-US" dirty="0" smtClean="0"/>
              <a:t>• Support grants generated by Program Offices, SBIR/STTR, and the</a:t>
            </a:r>
          </a:p>
          <a:p>
            <a:r>
              <a:rPr lang="en-US" dirty="0" smtClean="0"/>
              <a:t>    National Labs funding process</a:t>
            </a:r>
          </a:p>
          <a:p>
            <a:r>
              <a:rPr lang="en-US" dirty="0" smtClean="0"/>
              <a:t>• Automates the grant and lab funding processes</a:t>
            </a:r>
          </a:p>
          <a:p>
            <a:r>
              <a:rPr lang="en-US" dirty="0" smtClean="0"/>
              <a:t>• Fully integrated with Grants.gov and STARS, STRIPES, etc</a:t>
            </a:r>
            <a:endParaRPr lang="en-US" dirty="0"/>
          </a:p>
        </p:txBody>
      </p:sp>
      <p:sp>
        <p:nvSpPr>
          <p:cNvPr id="9" name="TextBox 8"/>
          <p:cNvSpPr txBox="1"/>
          <p:nvPr/>
        </p:nvSpPr>
        <p:spPr>
          <a:xfrm>
            <a:off x="762000" y="1639669"/>
            <a:ext cx="4930645" cy="923330"/>
          </a:xfrm>
          <a:prstGeom prst="rect">
            <a:avLst/>
          </a:prstGeom>
          <a:noFill/>
        </p:spPr>
        <p:txBody>
          <a:bodyPr wrap="none" rtlCol="0">
            <a:spAutoFit/>
          </a:bodyPr>
          <a:lstStyle/>
          <a:p>
            <a:r>
              <a:rPr lang="en-US" b="1" i="1" u="sng" dirty="0" smtClean="0"/>
              <a:t>Response:</a:t>
            </a:r>
            <a:r>
              <a:rPr lang="en-US" b="1" i="1" dirty="0" smtClean="0"/>
              <a:t> </a:t>
            </a:r>
            <a:r>
              <a:rPr lang="en-US" dirty="0" smtClean="0"/>
              <a:t>BER appreciates the  finding of the COV.</a:t>
            </a:r>
          </a:p>
          <a:p>
            <a:endParaRPr lang="en-US" b="1" i="1" u="sng" dirty="0" smtClean="0"/>
          </a:p>
          <a:p>
            <a:r>
              <a:rPr lang="en-US" b="1" i="1" u="sng" dirty="0" smtClean="0"/>
              <a:t>Action:</a:t>
            </a:r>
            <a:r>
              <a:rPr lang="en-US" b="1" i="1" dirty="0" smtClean="0"/>
              <a:t> </a:t>
            </a:r>
            <a:endParaRPr lang="en-US"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6</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7" name="TextBox 6"/>
          <p:cNvSpPr txBox="1"/>
          <p:nvPr/>
        </p:nvSpPr>
        <p:spPr>
          <a:xfrm>
            <a:off x="76201" y="304800"/>
            <a:ext cx="8839200" cy="1754326"/>
          </a:xfrm>
          <a:prstGeom prst="rect">
            <a:avLst/>
          </a:prstGeom>
          <a:noFill/>
        </p:spPr>
        <p:txBody>
          <a:bodyPr wrap="square" rtlCol="0">
            <a:spAutoFit/>
          </a:bodyPr>
          <a:lstStyle/>
          <a:p>
            <a:r>
              <a:rPr lang="en-US" b="1" u="sng" dirty="0" smtClean="0">
                <a:solidFill>
                  <a:srgbClr val="FF0000"/>
                </a:solidFill>
              </a:rPr>
              <a:t>Recommendation: </a:t>
            </a:r>
            <a:r>
              <a:rPr lang="en-US" b="1" i="1" dirty="0" smtClean="0"/>
              <a:t>Because the SFA is a large program of research, its size may inhibit a nimble response of the National Lab to current and changing needs for information. Accountability of all scientists associated with an SFA must be carefully monitored. Because this structure is in its infancy,  discrete deadlines and mechanisms for reapplication will prevent complacency. The COV  recommends a plan for </a:t>
            </a:r>
            <a:r>
              <a:rPr lang="en-US" b="1" i="1" dirty="0" err="1" smtClean="0"/>
              <a:t>recompeting</a:t>
            </a:r>
            <a:r>
              <a:rPr lang="en-US" b="1" i="1" dirty="0" smtClean="0"/>
              <a:t> SFAs be put in place as soon as conveniently possible. </a:t>
            </a:r>
            <a:r>
              <a:rPr lang="en-US" b="1" dirty="0" smtClean="0"/>
              <a:t>	</a:t>
            </a:r>
          </a:p>
        </p:txBody>
      </p:sp>
      <p:sp>
        <p:nvSpPr>
          <p:cNvPr id="9" name="TextBox 8"/>
          <p:cNvSpPr txBox="1"/>
          <p:nvPr/>
        </p:nvSpPr>
        <p:spPr>
          <a:xfrm>
            <a:off x="304800" y="2133600"/>
            <a:ext cx="8605176" cy="646331"/>
          </a:xfrm>
          <a:prstGeom prst="rect">
            <a:avLst/>
          </a:prstGeom>
          <a:noFill/>
        </p:spPr>
        <p:txBody>
          <a:bodyPr wrap="none" rtlCol="0">
            <a:spAutoFit/>
          </a:bodyPr>
          <a:lstStyle/>
          <a:p>
            <a:r>
              <a:rPr lang="en-US" b="1" u="sng" dirty="0" smtClean="0"/>
              <a:t>Response:</a:t>
            </a:r>
            <a:r>
              <a:rPr lang="en-US" b="1" dirty="0" smtClean="0"/>
              <a:t> </a:t>
            </a:r>
            <a:r>
              <a:rPr lang="en-US" dirty="0" smtClean="0"/>
              <a:t>BER agrees that vigorous oversight of the  SFA programs at the Labs is required </a:t>
            </a:r>
          </a:p>
          <a:p>
            <a:r>
              <a:rPr lang="en-US" dirty="0" smtClean="0"/>
              <a:t>to ensure accountability and prevent complacency.</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324600" y="3657600"/>
            <a:ext cx="2743200" cy="2819400"/>
          </a:xfrm>
          <a:prstGeom prst="rect">
            <a:avLst/>
          </a:prstGeom>
          <a:noFill/>
          <a:ln w="9525">
            <a:solidFill>
              <a:schemeClr val="tx1"/>
            </a:solidFill>
            <a:miter lim="800000"/>
            <a:headEnd/>
            <a:tailEnd/>
          </a:ln>
        </p:spPr>
      </p:pic>
      <p:sp>
        <p:nvSpPr>
          <p:cNvPr id="11" name="Rectangle 10"/>
          <p:cNvSpPr/>
          <p:nvPr/>
        </p:nvSpPr>
        <p:spPr>
          <a:xfrm>
            <a:off x="76200" y="5100935"/>
            <a:ext cx="6248400" cy="461665"/>
          </a:xfrm>
          <a:prstGeom prst="rect">
            <a:avLst/>
          </a:prstGeom>
        </p:spPr>
        <p:txBody>
          <a:bodyPr wrap="square">
            <a:spAutoFit/>
          </a:bodyPr>
          <a:lstStyle/>
          <a:p>
            <a:r>
              <a:rPr lang="en-US" sz="2400" dirty="0" smtClean="0">
                <a:hlinkClick r:id="rId4"/>
              </a:rPr>
              <a:t>http://www.science.doe.gov/ober/sfareview.pdf</a:t>
            </a:r>
            <a:endParaRPr lang="en-US" sz="2400" dirty="0" smtClean="0"/>
          </a:p>
        </p:txBody>
      </p:sp>
      <p:sp>
        <p:nvSpPr>
          <p:cNvPr id="12" name="TextBox 11"/>
          <p:cNvSpPr txBox="1"/>
          <p:nvPr/>
        </p:nvSpPr>
        <p:spPr>
          <a:xfrm>
            <a:off x="304800" y="2743200"/>
            <a:ext cx="8534400" cy="2308324"/>
          </a:xfrm>
          <a:prstGeom prst="rect">
            <a:avLst/>
          </a:prstGeom>
          <a:noFill/>
        </p:spPr>
        <p:txBody>
          <a:bodyPr wrap="square" rtlCol="0">
            <a:spAutoFit/>
          </a:bodyPr>
          <a:lstStyle/>
          <a:p>
            <a:r>
              <a:rPr lang="en-US" b="1" u="sng" dirty="0" smtClean="0"/>
              <a:t>Action:</a:t>
            </a:r>
            <a:r>
              <a:rPr lang="en-US" b="1" dirty="0" smtClean="0"/>
              <a:t> </a:t>
            </a:r>
            <a:r>
              <a:rPr lang="en-US" dirty="0" smtClean="0"/>
              <a:t>Re-competition of Lab programs is not the main intent  of the SFA process. </a:t>
            </a:r>
          </a:p>
          <a:p>
            <a:r>
              <a:rPr lang="en-US" dirty="0" smtClean="0"/>
              <a:t>Rather, BER  is challenging the Labs to stand-up and maintain long-term, team-oriented,</a:t>
            </a:r>
          </a:p>
          <a:p>
            <a:r>
              <a:rPr lang="en-US" dirty="0" smtClean="0"/>
              <a:t>mission-focused science within these programs that is distinct from financial assistance </a:t>
            </a:r>
          </a:p>
          <a:p>
            <a:r>
              <a:rPr lang="en-US" dirty="0" smtClean="0"/>
              <a:t>awarded to academic and/or private research institutions.</a:t>
            </a:r>
          </a:p>
          <a:p>
            <a:pPr lvl="1">
              <a:buFontTx/>
              <a:buChar char="-"/>
            </a:pPr>
            <a:r>
              <a:rPr lang="en-US" dirty="0" smtClean="0"/>
              <a:t> SFA programs are reviewed every 3 years</a:t>
            </a:r>
          </a:p>
          <a:p>
            <a:pPr lvl="1">
              <a:buFontTx/>
              <a:buChar char="-"/>
            </a:pPr>
            <a:r>
              <a:rPr lang="en-US" dirty="0" smtClean="0"/>
              <a:t> Prospective and retrospective in scope</a:t>
            </a:r>
          </a:p>
          <a:p>
            <a:pPr lvl="1">
              <a:buFontTx/>
              <a:buChar char="-"/>
            </a:pPr>
            <a:r>
              <a:rPr lang="en-US" dirty="0" smtClean="0"/>
              <a:t> Review results are consequential (Accept, Accept with </a:t>
            </a:r>
          </a:p>
          <a:p>
            <a:pPr lvl="1"/>
            <a:r>
              <a:rPr lang="en-US" dirty="0" smtClean="0"/>
              <a:t>  Revisions, Partially Accept, Reject)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7</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8" name="TextBox 7"/>
          <p:cNvSpPr txBox="1"/>
          <p:nvPr/>
        </p:nvSpPr>
        <p:spPr>
          <a:xfrm>
            <a:off x="76201" y="457200"/>
            <a:ext cx="8839200" cy="646331"/>
          </a:xfrm>
          <a:prstGeom prst="rect">
            <a:avLst/>
          </a:prstGeom>
          <a:noFill/>
        </p:spPr>
        <p:txBody>
          <a:bodyPr wrap="square" rtlCol="0">
            <a:spAutoFit/>
          </a:bodyPr>
          <a:lstStyle/>
          <a:p>
            <a:r>
              <a:rPr lang="en-US" b="1" u="sng" dirty="0" smtClean="0">
                <a:solidFill>
                  <a:srgbClr val="FF0000"/>
                </a:solidFill>
              </a:rPr>
              <a:t>Recommendation:</a:t>
            </a:r>
            <a:r>
              <a:rPr lang="en-US" b="1" dirty="0" smtClean="0">
                <a:solidFill>
                  <a:srgbClr val="FF0000"/>
                </a:solidFill>
              </a:rPr>
              <a:t> </a:t>
            </a:r>
            <a:r>
              <a:rPr lang="en-US" b="1" i="1" dirty="0" smtClean="0"/>
              <a:t>The COV would encourage more effort to showcase the contributions of DOE to the public. </a:t>
            </a:r>
            <a:r>
              <a:rPr lang="en-US" b="1" dirty="0" smtClean="0"/>
              <a:t>	</a:t>
            </a:r>
          </a:p>
        </p:txBody>
      </p:sp>
      <p:sp>
        <p:nvSpPr>
          <p:cNvPr id="9" name="TextBox 8"/>
          <p:cNvSpPr txBox="1"/>
          <p:nvPr/>
        </p:nvSpPr>
        <p:spPr>
          <a:xfrm>
            <a:off x="381000" y="1219200"/>
            <a:ext cx="8280728" cy="646331"/>
          </a:xfrm>
          <a:prstGeom prst="rect">
            <a:avLst/>
          </a:prstGeom>
          <a:noFill/>
        </p:spPr>
        <p:txBody>
          <a:bodyPr wrap="none" rtlCol="0">
            <a:spAutoFit/>
          </a:bodyPr>
          <a:lstStyle/>
          <a:p>
            <a:r>
              <a:rPr lang="en-US" b="1" u="sng" dirty="0" smtClean="0"/>
              <a:t>Response:</a:t>
            </a:r>
            <a:r>
              <a:rPr lang="en-US" u="sng" dirty="0" smtClean="0"/>
              <a:t> </a:t>
            </a:r>
            <a:r>
              <a:rPr lang="en-US" dirty="0" smtClean="0"/>
              <a:t>BER agrees with the COV and is in the process of developing more effective </a:t>
            </a:r>
          </a:p>
          <a:p>
            <a:r>
              <a:rPr lang="en-US" dirty="0" smtClean="0"/>
              <a:t>communications and public relations materials.</a:t>
            </a:r>
            <a:endParaRPr lang="en-US" dirty="0"/>
          </a:p>
        </p:txBody>
      </p:sp>
      <p:sp>
        <p:nvSpPr>
          <p:cNvPr id="10" name="TextBox 9"/>
          <p:cNvSpPr txBox="1"/>
          <p:nvPr/>
        </p:nvSpPr>
        <p:spPr>
          <a:xfrm>
            <a:off x="381000" y="1828800"/>
            <a:ext cx="8800551" cy="923330"/>
          </a:xfrm>
          <a:prstGeom prst="rect">
            <a:avLst/>
          </a:prstGeom>
          <a:noFill/>
        </p:spPr>
        <p:txBody>
          <a:bodyPr wrap="none" rtlCol="0">
            <a:spAutoFit/>
          </a:bodyPr>
          <a:lstStyle/>
          <a:p>
            <a:r>
              <a:rPr lang="en-US" b="1" u="sng" dirty="0" smtClean="0"/>
              <a:t>Action:</a:t>
            </a:r>
            <a:r>
              <a:rPr lang="en-US" b="1" dirty="0" smtClean="0"/>
              <a:t>  </a:t>
            </a:r>
            <a:r>
              <a:rPr lang="en-US" dirty="0" smtClean="0"/>
              <a:t>An internal communications team has been assembled within BER lead by the Chief</a:t>
            </a:r>
          </a:p>
          <a:p>
            <a:r>
              <a:rPr lang="en-US" dirty="0" smtClean="0"/>
              <a:t>Scientist composed of program managers from across the BER programs to developing new</a:t>
            </a:r>
          </a:p>
          <a:p>
            <a:r>
              <a:rPr lang="en-US" dirty="0" smtClean="0"/>
              <a:t>methods and communications products to showcase BER science. </a:t>
            </a:r>
            <a:endParaRPr lang="en-US" dirty="0"/>
          </a:p>
        </p:txBody>
      </p:sp>
      <p:sp>
        <p:nvSpPr>
          <p:cNvPr id="11" name="TextBox 10"/>
          <p:cNvSpPr txBox="1"/>
          <p:nvPr/>
        </p:nvSpPr>
        <p:spPr>
          <a:xfrm>
            <a:off x="228600" y="2743200"/>
            <a:ext cx="7949933" cy="2308324"/>
          </a:xfrm>
          <a:prstGeom prst="rect">
            <a:avLst/>
          </a:prstGeom>
          <a:noFill/>
        </p:spPr>
        <p:txBody>
          <a:bodyPr wrap="none" rtlCol="0">
            <a:spAutoFit/>
          </a:bodyPr>
          <a:lstStyle/>
          <a:p>
            <a:pPr lvl="1">
              <a:buFontTx/>
              <a:buChar char="-"/>
            </a:pPr>
            <a:r>
              <a:rPr lang="en-US" dirty="0" smtClean="0"/>
              <a:t>Highlights of BER-funded research collected weekly for transmittal within SC, </a:t>
            </a:r>
          </a:p>
          <a:p>
            <a:pPr lvl="1"/>
            <a:r>
              <a:rPr lang="en-US" dirty="0" smtClean="0"/>
              <a:t>  DOE and the to the public.</a:t>
            </a:r>
          </a:p>
          <a:p>
            <a:endParaRPr lang="en-US" dirty="0" smtClean="0"/>
          </a:p>
          <a:p>
            <a:r>
              <a:rPr lang="en-US" dirty="0" smtClean="0"/>
              <a:t>         -Increasing  BER visibility at National Meetings</a:t>
            </a:r>
          </a:p>
          <a:p>
            <a:r>
              <a:rPr lang="en-US" dirty="0" smtClean="0"/>
              <a:t>          (e.g. hosting symposia, co-locating booths, etc.)</a:t>
            </a:r>
          </a:p>
          <a:p>
            <a:endParaRPr lang="en-US" dirty="0" smtClean="0"/>
          </a:p>
          <a:p>
            <a:r>
              <a:rPr lang="en-US" dirty="0" smtClean="0"/>
              <a:t>          -Taking leadership roles in Interagency </a:t>
            </a:r>
          </a:p>
          <a:p>
            <a:r>
              <a:rPr lang="en-US" dirty="0" smtClean="0"/>
              <a:t>           activities</a:t>
            </a:r>
            <a:endParaRPr lang="en-US" dirty="0"/>
          </a:p>
        </p:txBody>
      </p:sp>
      <p:pic>
        <p:nvPicPr>
          <p:cNvPr id="2050" name="Picture 2"/>
          <p:cNvPicPr>
            <a:picLocks noChangeAspect="1" noChangeArrowheads="1"/>
          </p:cNvPicPr>
          <p:nvPr/>
        </p:nvPicPr>
        <p:blipFill>
          <a:blip r:embed="rId3" cstate="print"/>
          <a:srcRect l="10313" t="21250" r="11250" b="7500"/>
          <a:stretch>
            <a:fillRect/>
          </a:stretch>
        </p:blipFill>
        <p:spPr bwMode="auto">
          <a:xfrm>
            <a:off x="5410200" y="3810000"/>
            <a:ext cx="3657600" cy="2743200"/>
          </a:xfrm>
          <a:prstGeom prst="rect">
            <a:avLst/>
          </a:prstGeom>
          <a:noFill/>
          <a:ln w="9525">
            <a:solidFill>
              <a:schemeClr val="tx1"/>
            </a:solidFill>
            <a:miter lim="800000"/>
            <a:headEnd/>
            <a:tailEnd/>
          </a:ln>
        </p:spPr>
      </p:pic>
      <p:cxnSp>
        <p:nvCxnSpPr>
          <p:cNvPr id="14" name="Straight Arrow Connector 13"/>
          <p:cNvCxnSpPr/>
          <p:nvPr/>
        </p:nvCxnSpPr>
        <p:spPr>
          <a:xfrm rot="16200000" flipH="1">
            <a:off x="4724400" y="3733800"/>
            <a:ext cx="2819400" cy="160020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8</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9" name="Rectangle 8"/>
          <p:cNvSpPr/>
          <p:nvPr/>
        </p:nvSpPr>
        <p:spPr>
          <a:xfrm>
            <a:off x="0" y="304800"/>
            <a:ext cx="6705600" cy="584775"/>
          </a:xfrm>
          <a:prstGeom prst="rect">
            <a:avLst/>
          </a:prstGeom>
        </p:spPr>
        <p:txBody>
          <a:bodyPr wrap="square">
            <a:spAutoFit/>
          </a:bodyPr>
          <a:lstStyle/>
          <a:p>
            <a:pPr>
              <a:buFont typeface="Wingdings" pitchFamily="2" charset="2"/>
              <a:buChar char="Ø"/>
            </a:pPr>
            <a:r>
              <a:rPr lang="en-US" sz="3200" b="1" i="1" dirty="0" smtClean="0">
                <a:solidFill>
                  <a:schemeClr val="tx2"/>
                </a:solidFill>
                <a:effectLst>
                  <a:outerShdw blurRad="38100" dist="38100" dir="2700000" algn="tl">
                    <a:srgbClr val="000000">
                      <a:alpha val="43137"/>
                    </a:srgbClr>
                  </a:outerShdw>
                </a:effectLst>
              </a:rPr>
              <a:t>Atmospheric Systems Research (ASR) </a:t>
            </a:r>
            <a:endParaRPr lang="en-US" sz="3200" b="1" dirty="0" smtClean="0"/>
          </a:p>
        </p:txBody>
      </p:sp>
      <p:sp>
        <p:nvSpPr>
          <p:cNvPr id="8" name="TextBox 7"/>
          <p:cNvSpPr txBox="1"/>
          <p:nvPr/>
        </p:nvSpPr>
        <p:spPr>
          <a:xfrm>
            <a:off x="0" y="1066800"/>
            <a:ext cx="6096000" cy="1754326"/>
          </a:xfrm>
          <a:prstGeom prst="rect">
            <a:avLst/>
          </a:prstGeom>
          <a:noFill/>
        </p:spPr>
        <p:txBody>
          <a:bodyPr wrap="square" rtlCol="0">
            <a:spAutoFit/>
          </a:bodyPr>
          <a:lstStyle/>
          <a:p>
            <a:r>
              <a:rPr lang="en-US" b="1" u="sng" dirty="0" smtClean="0">
                <a:solidFill>
                  <a:srgbClr val="FF0000"/>
                </a:solidFill>
              </a:rPr>
              <a:t>Recommendation: </a:t>
            </a:r>
            <a:r>
              <a:rPr lang="en-US" b="1" i="1" dirty="0" smtClean="0"/>
              <a:t>To assess the quality and standing of the research supported through the solicitation  process in the Atmospheric System Research (ASR) program, it is suggested that quantitative  metrics of the output publications be considered. These metrics could also contribute to the  identification of future research areas in the program. 	</a:t>
            </a:r>
          </a:p>
        </p:txBody>
      </p:sp>
      <p:grpSp>
        <p:nvGrpSpPr>
          <p:cNvPr id="20" name="Group 19"/>
          <p:cNvGrpSpPr/>
          <p:nvPr/>
        </p:nvGrpSpPr>
        <p:grpSpPr>
          <a:xfrm>
            <a:off x="7010400" y="152400"/>
            <a:ext cx="1916150" cy="2517906"/>
            <a:chOff x="6400800" y="2206494"/>
            <a:chExt cx="1916150" cy="2517906"/>
          </a:xfrm>
        </p:grpSpPr>
        <p:grpSp>
          <p:nvGrpSpPr>
            <p:cNvPr id="16" name="Group 15"/>
            <p:cNvGrpSpPr>
              <a:grpSpLocks noChangeAspect="1"/>
            </p:cNvGrpSpPr>
            <p:nvPr/>
          </p:nvGrpSpPr>
          <p:grpSpPr>
            <a:xfrm>
              <a:off x="6400800" y="2255521"/>
              <a:ext cx="1916150" cy="2468879"/>
              <a:chOff x="6775306" y="809625"/>
              <a:chExt cx="4457701" cy="5743575"/>
            </a:xfrm>
          </p:grpSpPr>
          <p:pic>
            <p:nvPicPr>
              <p:cNvPr id="14" name="Picture 2"/>
              <p:cNvPicPr>
                <a:picLocks noChangeAspect="1" noChangeArrowheads="1"/>
              </p:cNvPicPr>
              <p:nvPr/>
            </p:nvPicPr>
            <p:blipFill>
              <a:blip r:embed="rId3" cstate="print"/>
              <a:srcRect/>
              <a:stretch>
                <a:fillRect/>
              </a:stretch>
            </p:blipFill>
            <p:spPr bwMode="auto">
              <a:xfrm>
                <a:off x="6775306" y="809625"/>
                <a:ext cx="4457701" cy="5743575"/>
              </a:xfrm>
              <a:prstGeom prst="rect">
                <a:avLst/>
              </a:prstGeom>
              <a:noFill/>
              <a:ln w="9525">
                <a:solidFill>
                  <a:schemeClr val="tx1"/>
                </a:solidFill>
                <a:miter lim="800000"/>
                <a:headEnd/>
                <a:tailEnd/>
              </a:ln>
            </p:spPr>
          </p:pic>
          <p:sp>
            <p:nvSpPr>
              <p:cNvPr id="15" name="Oval 14"/>
              <p:cNvSpPr/>
              <p:nvPr/>
            </p:nvSpPr>
            <p:spPr>
              <a:xfrm>
                <a:off x="7323667" y="2895600"/>
                <a:ext cx="3352802" cy="228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6400800" y="2206494"/>
              <a:ext cx="862159" cy="369332"/>
            </a:xfrm>
            <a:prstGeom prst="rect">
              <a:avLst/>
            </a:prstGeom>
            <a:noFill/>
          </p:spPr>
          <p:txBody>
            <a:bodyPr wrap="none" rtlCol="0">
              <a:spAutoFit/>
            </a:bodyPr>
            <a:lstStyle/>
            <a:p>
              <a:r>
                <a:rPr lang="en-US" b="1" u="sng" dirty="0" smtClean="0"/>
                <a:t>Page  3</a:t>
              </a:r>
              <a:endParaRPr lang="en-US" b="1" u="sng" dirty="0"/>
            </a:p>
          </p:txBody>
        </p:sp>
      </p:grpSp>
      <p:sp>
        <p:nvSpPr>
          <p:cNvPr id="19" name="TextBox 18"/>
          <p:cNvSpPr txBox="1"/>
          <p:nvPr/>
        </p:nvSpPr>
        <p:spPr>
          <a:xfrm>
            <a:off x="55057" y="0"/>
            <a:ext cx="2002343" cy="369332"/>
          </a:xfrm>
          <a:prstGeom prst="rect">
            <a:avLst/>
          </a:prstGeom>
          <a:noFill/>
        </p:spPr>
        <p:txBody>
          <a:bodyPr wrap="none" rtlCol="0">
            <a:spAutoFit/>
          </a:bodyPr>
          <a:lstStyle/>
          <a:p>
            <a:r>
              <a:rPr lang="en-US" b="1" u="sng" dirty="0" smtClean="0"/>
              <a:t>Research Programs</a:t>
            </a:r>
            <a:endParaRPr lang="en-US" b="1" u="sng" dirty="0"/>
          </a:p>
        </p:txBody>
      </p:sp>
      <p:sp>
        <p:nvSpPr>
          <p:cNvPr id="21" name="TextBox 20"/>
          <p:cNvSpPr txBox="1"/>
          <p:nvPr/>
        </p:nvSpPr>
        <p:spPr>
          <a:xfrm>
            <a:off x="0" y="3048000"/>
            <a:ext cx="5635710" cy="1754326"/>
          </a:xfrm>
          <a:prstGeom prst="rect">
            <a:avLst/>
          </a:prstGeom>
          <a:noFill/>
        </p:spPr>
        <p:txBody>
          <a:bodyPr wrap="none" rtlCol="0">
            <a:spAutoFit/>
          </a:bodyPr>
          <a:lstStyle/>
          <a:p>
            <a:r>
              <a:rPr lang="en-US" b="1" u="sng" dirty="0" smtClean="0"/>
              <a:t>Response: </a:t>
            </a:r>
            <a:r>
              <a:rPr lang="en-US" dirty="0" smtClean="0"/>
              <a:t>The ASR website does provide a list of all </a:t>
            </a:r>
          </a:p>
          <a:p>
            <a:r>
              <a:rPr lang="en-US" dirty="0" smtClean="0"/>
              <a:t>publications with options to search on particular topics to </a:t>
            </a:r>
          </a:p>
          <a:p>
            <a:r>
              <a:rPr lang="en-US" dirty="0" smtClean="0"/>
              <a:t>track program performance.</a:t>
            </a:r>
          </a:p>
          <a:p>
            <a:endParaRPr lang="en-US" dirty="0" smtClean="0">
              <a:hlinkClick r:id="rId4"/>
            </a:endParaRPr>
          </a:p>
          <a:p>
            <a:r>
              <a:rPr lang="en-US" dirty="0" smtClean="0">
                <a:hlinkClick r:id="rId4"/>
              </a:rPr>
              <a:t>http://asr.science.energy.gov/publications/</a:t>
            </a:r>
            <a:endParaRPr lang="en-US" dirty="0" smtClean="0"/>
          </a:p>
          <a:p>
            <a:endParaRPr lang="en-US" dirty="0" smtClean="0"/>
          </a:p>
        </p:txBody>
      </p:sp>
      <p:sp>
        <p:nvSpPr>
          <p:cNvPr id="25" name="TextBox 24"/>
          <p:cNvSpPr txBox="1"/>
          <p:nvPr/>
        </p:nvSpPr>
        <p:spPr>
          <a:xfrm>
            <a:off x="0" y="4819471"/>
            <a:ext cx="5770041" cy="1200329"/>
          </a:xfrm>
          <a:prstGeom prst="rect">
            <a:avLst/>
          </a:prstGeom>
          <a:noFill/>
        </p:spPr>
        <p:txBody>
          <a:bodyPr wrap="none" rtlCol="0">
            <a:spAutoFit/>
          </a:bodyPr>
          <a:lstStyle/>
          <a:p>
            <a:r>
              <a:rPr lang="en-US" b="1" u="sng" dirty="0" smtClean="0"/>
              <a:t>Action: </a:t>
            </a:r>
            <a:r>
              <a:rPr lang="en-US" dirty="0" smtClean="0"/>
              <a:t>BER agrees that a well designed set of metrics </a:t>
            </a:r>
          </a:p>
          <a:p>
            <a:r>
              <a:rPr lang="en-US" dirty="0" smtClean="0"/>
              <a:t>would potentially be useful in identifying new science areas</a:t>
            </a:r>
          </a:p>
          <a:p>
            <a:r>
              <a:rPr lang="en-US" dirty="0" smtClean="0"/>
              <a:t>but broad input the scientific community in the form of </a:t>
            </a:r>
          </a:p>
          <a:p>
            <a:r>
              <a:rPr lang="en-US" dirty="0" smtClean="0"/>
              <a:t>workshops is also important.</a:t>
            </a:r>
            <a:endParaRPr lang="en-US" dirty="0"/>
          </a:p>
        </p:txBody>
      </p:sp>
      <p:pic>
        <p:nvPicPr>
          <p:cNvPr id="3075" name="Picture 3"/>
          <p:cNvPicPr>
            <a:picLocks noChangeAspect="1" noChangeArrowheads="1"/>
          </p:cNvPicPr>
          <p:nvPr/>
        </p:nvPicPr>
        <p:blipFill>
          <a:blip r:embed="rId5" cstate="print"/>
          <a:srcRect/>
          <a:stretch>
            <a:fillRect/>
          </a:stretch>
        </p:blipFill>
        <p:spPr bwMode="auto">
          <a:xfrm>
            <a:off x="5943600" y="2895600"/>
            <a:ext cx="284346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0" y="6629400"/>
            <a:ext cx="9145588" cy="233363"/>
            <a:chOff x="0" y="6629401"/>
            <a:chExt cx="9145588" cy="233362"/>
          </a:xfrm>
        </p:grpSpPr>
        <p:sp>
          <p:nvSpPr>
            <p:cNvPr id="18436" name="Rectangle 26"/>
            <p:cNvSpPr>
              <a:spLocks noChangeArrowheads="1"/>
            </p:cNvSpPr>
            <p:nvPr/>
          </p:nvSpPr>
          <p:spPr bwMode="auto">
            <a:xfrm>
              <a:off x="2360613" y="6634163"/>
              <a:ext cx="6784975" cy="228600"/>
            </a:xfrm>
            <a:prstGeom prst="rect">
              <a:avLst/>
            </a:prstGeom>
            <a:solidFill>
              <a:srgbClr val="92D050"/>
            </a:solidFill>
            <a:ln w="9525" algn="ctr">
              <a:noFill/>
              <a:round/>
              <a:headEnd/>
              <a:tailEnd/>
            </a:ln>
          </p:spPr>
          <p:txBody>
            <a:bodyPr/>
            <a:lstStyle/>
            <a:p>
              <a:pPr eaLnBrk="0" hangingPunct="0"/>
              <a:endParaRPr lang="en-US"/>
            </a:p>
          </p:txBody>
        </p:sp>
        <p:sp>
          <p:nvSpPr>
            <p:cNvPr id="18437" name="Rectangle 27"/>
            <p:cNvSpPr>
              <a:spLocks noChangeArrowheads="1"/>
            </p:cNvSpPr>
            <p:nvPr/>
          </p:nvSpPr>
          <p:spPr bwMode="auto">
            <a:xfrm>
              <a:off x="0" y="6634163"/>
              <a:ext cx="2333625" cy="228600"/>
            </a:xfrm>
            <a:prstGeom prst="rect">
              <a:avLst/>
            </a:prstGeom>
            <a:solidFill>
              <a:srgbClr val="92D050"/>
            </a:solidFill>
            <a:ln w="9525" algn="ctr">
              <a:noFill/>
              <a:round/>
              <a:headEnd/>
              <a:tailEnd/>
            </a:ln>
          </p:spPr>
          <p:txBody>
            <a:bodyPr/>
            <a:lstStyle/>
            <a:p>
              <a:pPr eaLnBrk="0" hangingPunct="0"/>
              <a:endParaRPr lang="en-US"/>
            </a:p>
          </p:txBody>
        </p:sp>
        <p:sp>
          <p:nvSpPr>
            <p:cNvPr id="18438" name="Rectangle 235"/>
            <p:cNvSpPr>
              <a:spLocks noChangeArrowheads="1"/>
            </p:cNvSpPr>
            <p:nvPr/>
          </p:nvSpPr>
          <p:spPr bwMode="auto">
            <a:xfrm>
              <a:off x="2433638" y="6635750"/>
              <a:ext cx="6553200" cy="222250"/>
            </a:xfrm>
            <a:prstGeom prst="rect">
              <a:avLst/>
            </a:prstGeom>
            <a:solidFill>
              <a:srgbClr val="92D050"/>
            </a:solidFill>
            <a:ln w="9525" algn="ctr">
              <a:noFill/>
              <a:miter lim="800000"/>
              <a:headEnd/>
              <a:tailEnd/>
            </a:ln>
          </p:spPr>
          <p:txBody>
            <a:bodyPr/>
            <a:lstStyle/>
            <a:p>
              <a:pPr marL="171450" indent="-171450" algn="r" eaLnBrk="0" hangingPunct="0">
                <a:lnSpc>
                  <a:spcPct val="90000"/>
                </a:lnSpc>
              </a:pPr>
              <a:r>
                <a:rPr lang="en-US" sz="1200">
                  <a:solidFill>
                    <a:schemeClr val="bg1"/>
                  </a:solidFill>
                  <a:ea typeface="Rod"/>
                  <a:cs typeface="Rod"/>
                </a:rPr>
                <a:t>Department of Energy  •  Office of Science  •  Biological and Environmental Research</a:t>
              </a:r>
            </a:p>
          </p:txBody>
        </p:sp>
        <p:sp>
          <p:nvSpPr>
            <p:cNvPr id="18439" name="Rectangle 235"/>
            <p:cNvSpPr>
              <a:spLocks noChangeArrowheads="1"/>
            </p:cNvSpPr>
            <p:nvPr/>
          </p:nvSpPr>
          <p:spPr bwMode="auto">
            <a:xfrm>
              <a:off x="117474" y="6629401"/>
              <a:ext cx="2016125" cy="228600"/>
            </a:xfrm>
            <a:prstGeom prst="rect">
              <a:avLst/>
            </a:prstGeom>
            <a:noFill/>
            <a:ln w="9525" algn="ctr">
              <a:noFill/>
              <a:miter lim="800000"/>
              <a:headEnd/>
              <a:tailEnd/>
            </a:ln>
          </p:spPr>
          <p:txBody>
            <a:bodyPr/>
            <a:lstStyle/>
            <a:p>
              <a:pPr marL="171450" indent="-171450" eaLnBrk="0" hangingPunct="0">
                <a:lnSpc>
                  <a:spcPct val="90000"/>
                </a:lnSpc>
              </a:pPr>
              <a:fld id="{901099F8-441A-4270-8048-5204CFD879CB}" type="slidenum">
                <a:rPr lang="en-US" sz="1000">
                  <a:solidFill>
                    <a:schemeClr val="bg1"/>
                  </a:solidFill>
                  <a:ea typeface="Rod"/>
                  <a:cs typeface="Rod"/>
                </a:rPr>
                <a:pPr marL="171450" indent="-171450" eaLnBrk="0" hangingPunct="0">
                  <a:lnSpc>
                    <a:spcPct val="90000"/>
                  </a:lnSpc>
                </a:pPr>
                <a:t>9</a:t>
              </a:fld>
              <a:r>
                <a:rPr lang="en-US" sz="1000" dirty="0">
                  <a:solidFill>
                    <a:schemeClr val="bg1"/>
                  </a:solidFill>
                  <a:ea typeface="Rod"/>
                  <a:cs typeface="Rod"/>
                </a:rPr>
                <a:t>	 </a:t>
              </a:r>
              <a:r>
                <a:rPr lang="en-US" sz="1200" dirty="0">
                  <a:solidFill>
                    <a:schemeClr val="bg1"/>
                  </a:solidFill>
                  <a:ea typeface="Rod"/>
                  <a:cs typeface="Rod"/>
                </a:rPr>
                <a:t>BERAC </a:t>
              </a:r>
              <a:r>
                <a:rPr lang="en-US" sz="1200" dirty="0" smtClean="0">
                  <a:solidFill>
                    <a:schemeClr val="bg1"/>
                  </a:solidFill>
                  <a:ea typeface="Rod"/>
                  <a:cs typeface="Rod"/>
                </a:rPr>
                <a:t>Mar 2011</a:t>
              </a:r>
              <a:endParaRPr lang="en-US" sz="1200" dirty="0">
                <a:solidFill>
                  <a:schemeClr val="bg1"/>
                </a:solidFill>
                <a:ea typeface="Rod"/>
                <a:cs typeface="Rod"/>
              </a:endParaRPr>
            </a:p>
          </p:txBody>
        </p:sp>
      </p:grpSp>
      <p:sp>
        <p:nvSpPr>
          <p:cNvPr id="10" name="TextBox 9"/>
          <p:cNvSpPr txBox="1"/>
          <p:nvPr/>
        </p:nvSpPr>
        <p:spPr>
          <a:xfrm>
            <a:off x="0" y="762000"/>
            <a:ext cx="9128266" cy="646331"/>
          </a:xfrm>
          <a:prstGeom prst="rect">
            <a:avLst/>
          </a:prstGeom>
          <a:noFill/>
        </p:spPr>
        <p:txBody>
          <a:bodyPr wrap="square" rtlCol="0">
            <a:spAutoFit/>
          </a:bodyPr>
          <a:lstStyle/>
          <a:p>
            <a:r>
              <a:rPr lang="en-US" b="1" u="sng" dirty="0" smtClean="0">
                <a:solidFill>
                  <a:srgbClr val="FF0000"/>
                </a:solidFill>
              </a:rPr>
              <a:t>Recommendation: </a:t>
            </a:r>
            <a:r>
              <a:rPr lang="en-US" b="1" i="1" dirty="0" smtClean="0"/>
              <a:t>A requirement to include accomplishments from prior support from the Program (including ARM and ASP) as part of the proposal process.</a:t>
            </a:r>
            <a:r>
              <a:rPr lang="en-US" b="1" dirty="0" smtClean="0"/>
              <a:t>	</a:t>
            </a:r>
          </a:p>
        </p:txBody>
      </p:sp>
      <p:sp>
        <p:nvSpPr>
          <p:cNvPr id="11" name="TextBox 10"/>
          <p:cNvSpPr txBox="1"/>
          <p:nvPr/>
        </p:nvSpPr>
        <p:spPr>
          <a:xfrm>
            <a:off x="0" y="3429000"/>
            <a:ext cx="9144000" cy="646331"/>
          </a:xfrm>
          <a:prstGeom prst="rect">
            <a:avLst/>
          </a:prstGeom>
          <a:noFill/>
        </p:spPr>
        <p:txBody>
          <a:bodyPr wrap="square" rtlCol="0">
            <a:spAutoFit/>
          </a:bodyPr>
          <a:lstStyle/>
          <a:p>
            <a:r>
              <a:rPr lang="en-US" b="1" u="sng" dirty="0" smtClean="0">
                <a:solidFill>
                  <a:srgbClr val="FF0000"/>
                </a:solidFill>
              </a:rPr>
              <a:t>Recommendation: </a:t>
            </a:r>
            <a:r>
              <a:rPr lang="en-US" b="1" dirty="0" smtClean="0"/>
              <a:t>The programmatic issues used in funding decisions should be fully documented and suitably articulated. 	</a:t>
            </a:r>
          </a:p>
        </p:txBody>
      </p:sp>
      <p:sp>
        <p:nvSpPr>
          <p:cNvPr id="14" name="TextBox 13"/>
          <p:cNvSpPr txBox="1"/>
          <p:nvPr/>
        </p:nvSpPr>
        <p:spPr>
          <a:xfrm>
            <a:off x="228600" y="1371600"/>
            <a:ext cx="8437823" cy="646331"/>
          </a:xfrm>
          <a:prstGeom prst="rect">
            <a:avLst/>
          </a:prstGeom>
          <a:noFill/>
        </p:spPr>
        <p:txBody>
          <a:bodyPr wrap="none" rtlCol="0">
            <a:spAutoFit/>
          </a:bodyPr>
          <a:lstStyle/>
          <a:p>
            <a:r>
              <a:rPr lang="en-US" b="1" u="sng" dirty="0" smtClean="0"/>
              <a:t>Response:</a:t>
            </a:r>
            <a:r>
              <a:rPr lang="en-US" dirty="0" smtClean="0"/>
              <a:t> All renewal applicants were requested to include results obtained from prior</a:t>
            </a:r>
          </a:p>
          <a:p>
            <a:r>
              <a:rPr lang="en-US" dirty="0" smtClean="0"/>
              <a:t>support. Reviewers were asked to consider prior progress when evaluating renewals.</a:t>
            </a:r>
            <a:endParaRPr lang="en-US" dirty="0"/>
          </a:p>
        </p:txBody>
      </p:sp>
      <p:sp>
        <p:nvSpPr>
          <p:cNvPr id="15" name="TextBox 14"/>
          <p:cNvSpPr txBox="1"/>
          <p:nvPr/>
        </p:nvSpPr>
        <p:spPr>
          <a:xfrm>
            <a:off x="228600" y="1944469"/>
            <a:ext cx="7963783" cy="646331"/>
          </a:xfrm>
          <a:prstGeom prst="rect">
            <a:avLst/>
          </a:prstGeom>
          <a:noFill/>
        </p:spPr>
        <p:txBody>
          <a:bodyPr wrap="none" rtlCol="0">
            <a:spAutoFit/>
          </a:bodyPr>
          <a:lstStyle/>
          <a:p>
            <a:r>
              <a:rPr lang="en-US" b="1" u="sng" dirty="0" smtClean="0"/>
              <a:t>Action: </a:t>
            </a:r>
            <a:r>
              <a:rPr lang="en-US" dirty="0" smtClean="0"/>
              <a:t>Renewal applicants will continue to be asked to provide a summary of past </a:t>
            </a:r>
          </a:p>
          <a:p>
            <a:r>
              <a:rPr lang="en-US" dirty="0" smtClean="0"/>
              <a:t>research progress.  </a:t>
            </a:r>
            <a:endParaRPr lang="en-US" dirty="0"/>
          </a:p>
        </p:txBody>
      </p:sp>
      <p:sp>
        <p:nvSpPr>
          <p:cNvPr id="16" name="TextBox 15"/>
          <p:cNvSpPr txBox="1"/>
          <p:nvPr/>
        </p:nvSpPr>
        <p:spPr>
          <a:xfrm>
            <a:off x="318507" y="4038600"/>
            <a:ext cx="8825493" cy="369332"/>
          </a:xfrm>
          <a:prstGeom prst="rect">
            <a:avLst/>
          </a:prstGeom>
          <a:noFill/>
        </p:spPr>
        <p:txBody>
          <a:bodyPr wrap="none" rtlCol="0">
            <a:spAutoFit/>
          </a:bodyPr>
          <a:lstStyle/>
          <a:p>
            <a:r>
              <a:rPr lang="en-US" b="1" u="sng" dirty="0" smtClean="0"/>
              <a:t>Response: </a:t>
            </a:r>
            <a:r>
              <a:rPr lang="en-US" dirty="0" smtClean="0"/>
              <a:t>BER agrees that more detail could be provided on documenting funding decisions.</a:t>
            </a:r>
            <a:endParaRPr lang="en-US" dirty="0"/>
          </a:p>
        </p:txBody>
      </p:sp>
      <p:sp>
        <p:nvSpPr>
          <p:cNvPr id="17" name="TextBox 16"/>
          <p:cNvSpPr txBox="1"/>
          <p:nvPr/>
        </p:nvSpPr>
        <p:spPr>
          <a:xfrm>
            <a:off x="304800" y="4362271"/>
            <a:ext cx="8520218" cy="1200329"/>
          </a:xfrm>
          <a:prstGeom prst="rect">
            <a:avLst/>
          </a:prstGeom>
          <a:noFill/>
        </p:spPr>
        <p:txBody>
          <a:bodyPr wrap="none" rtlCol="0">
            <a:spAutoFit/>
          </a:bodyPr>
          <a:lstStyle/>
          <a:p>
            <a:r>
              <a:rPr lang="en-US" b="1" u="sng" dirty="0" smtClean="0"/>
              <a:t>Action: </a:t>
            </a:r>
            <a:r>
              <a:rPr lang="en-US" dirty="0" smtClean="0"/>
              <a:t>BER will more fully document the funding decision-making process. All applicants</a:t>
            </a:r>
          </a:p>
          <a:p>
            <a:r>
              <a:rPr lang="en-US" dirty="0" smtClean="0"/>
              <a:t>will receive reviewer comments and abbreviated discussion in the formal decision letter. </a:t>
            </a:r>
          </a:p>
          <a:p>
            <a:r>
              <a:rPr lang="en-US" dirty="0" smtClean="0"/>
              <a:t>Program managers commonly communicate with applicants on declined proposals via </a:t>
            </a:r>
          </a:p>
          <a:p>
            <a:r>
              <a:rPr lang="en-US" dirty="0" smtClean="0"/>
              <a:t>telephone</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1408</TotalTime>
  <Words>4184</Words>
  <Application>Microsoft Office PowerPoint</Application>
  <PresentationFormat>On-screen Show (4:3)</PresentationFormat>
  <Paragraphs>388</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vector>
  </TitlesOfParts>
  <Company>US Department of Energy (SC)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Eileen Knox</dc:creator>
  <cp:lastModifiedBy>helpdesk</cp:lastModifiedBy>
  <cp:revision>137</cp:revision>
  <dcterms:created xsi:type="dcterms:W3CDTF">2010-09-14T15:52:08Z</dcterms:created>
  <dcterms:modified xsi:type="dcterms:W3CDTF">2011-03-21T19:42:12Z</dcterms:modified>
</cp:coreProperties>
</file>