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tiff" ContentType="image/tiff"/>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432" r:id="rId3"/>
    <p:sldId id="514" r:id="rId4"/>
    <p:sldId id="509" r:id="rId5"/>
    <p:sldId id="510" r:id="rId6"/>
    <p:sldId id="512" r:id="rId7"/>
    <p:sldId id="610" r:id="rId8"/>
    <p:sldId id="611" r:id="rId9"/>
    <p:sldId id="593" r:id="rId10"/>
    <p:sldId id="609" r:id="rId11"/>
    <p:sldId id="602" r:id="rId12"/>
    <p:sldId id="603" r:id="rId13"/>
    <p:sldId id="601" r:id="rId14"/>
    <p:sldId id="599" r:id="rId15"/>
    <p:sldId id="529" r:id="rId16"/>
    <p:sldId id="586" r:id="rId17"/>
    <p:sldId id="476" r:id="rId18"/>
    <p:sldId id="594" r:id="rId19"/>
    <p:sldId id="595" r:id="rId20"/>
    <p:sldId id="596" r:id="rId21"/>
    <p:sldId id="597" r:id="rId22"/>
    <p:sldId id="444" r:id="rId23"/>
    <p:sldId id="565" r:id="rId24"/>
    <p:sldId id="566" r:id="rId25"/>
    <p:sldId id="567" r:id="rId26"/>
    <p:sldId id="489" r:id="rId27"/>
    <p:sldId id="570" r:id="rId28"/>
    <p:sldId id="517" r:id="rId29"/>
    <p:sldId id="592" r:id="rId30"/>
    <p:sldId id="587" r:id="rId31"/>
    <p:sldId id="571" r:id="rId32"/>
    <p:sldId id="530" r:id="rId33"/>
    <p:sldId id="531" r:id="rId34"/>
    <p:sldId id="562" r:id="rId35"/>
    <p:sldId id="608" r:id="rId36"/>
    <p:sldId id="532" r:id="rId37"/>
    <p:sldId id="524" r:id="rId38"/>
    <p:sldId id="525" r:id="rId39"/>
    <p:sldId id="572" r:id="rId40"/>
    <p:sldId id="465" r:id="rId41"/>
    <p:sldId id="574" r:id="rId42"/>
    <p:sldId id="563" r:id="rId43"/>
    <p:sldId id="527" r:id="rId44"/>
    <p:sldId id="528" r:id="rId45"/>
    <p:sldId id="557" r:id="rId46"/>
    <p:sldId id="607" r:id="rId47"/>
    <p:sldId id="589" r:id="rId48"/>
    <p:sldId id="561" r:id="rId49"/>
    <p:sldId id="590" r:id="rId50"/>
    <p:sldId id="576" r:id="rId51"/>
    <p:sldId id="577" r:id="rId52"/>
    <p:sldId id="579" r:id="rId53"/>
    <p:sldId id="605" r:id="rId54"/>
    <p:sldId id="606" r:id="rId55"/>
    <p:sldId id="581" r:id="rId56"/>
    <p:sldId id="582" r:id="rId57"/>
    <p:sldId id="583" r:id="rId58"/>
    <p:sldId id="584" r:id="rId59"/>
    <p:sldId id="454" r:id="rId60"/>
    <p:sldId id="469" r:id="rId61"/>
    <p:sldId id="554" r:id="rId62"/>
    <p:sldId id="555" r:id="rId63"/>
    <p:sldId id="505" r:id="rId64"/>
    <p:sldId id="612" r:id="rId65"/>
    <p:sldId id="613" r:id="rId6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66FF"/>
    <a:srgbClr val="FFFFCC"/>
    <a:srgbClr val="FFFFFF"/>
    <a:srgbClr val="106636"/>
    <a:srgbClr val="FFF3DD"/>
    <a:srgbClr val="FFF6DD"/>
    <a:srgbClr val="FFFCF3"/>
    <a:srgbClr val="FFF3FD"/>
    <a:srgbClr val="FDFFE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86167" autoAdjust="0"/>
  </p:normalViewPr>
  <p:slideViewPr>
    <p:cSldViewPr snapToGrid="0">
      <p:cViewPr varScale="1">
        <p:scale>
          <a:sx n="64" d="100"/>
          <a:sy n="64" d="100"/>
        </p:scale>
        <p:origin x="-690" y="-96"/>
      </p:cViewPr>
      <p:guideLst>
        <p:guide orient="horz" pos="321"/>
        <p:guide pos="2880"/>
      </p:guideLst>
    </p:cSldViewPr>
  </p:slideViewPr>
  <p:notesTextViewPr>
    <p:cViewPr>
      <p:scale>
        <a:sx n="100" d="100"/>
        <a:sy n="100" d="100"/>
      </p:scale>
      <p:origin x="0" y="0"/>
    </p:cViewPr>
  </p:notesTextViewPr>
  <p:sorterViewPr>
    <p:cViewPr>
      <p:scale>
        <a:sx n="62" d="100"/>
        <a:sy n="62" d="100"/>
      </p:scale>
      <p:origin x="0" y="5376"/>
    </p:cViewPr>
  </p:sorterViewPr>
  <p:notesViewPr>
    <p:cSldViewPr snapToGrid="0" showGuides="1">
      <p:cViewPr>
        <p:scale>
          <a:sx n="100" d="100"/>
          <a:sy n="100" d="100"/>
        </p:scale>
        <p:origin x="-816" y="24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820"/>
          </a:xfrm>
          <a:prstGeom prst="rect">
            <a:avLst/>
          </a:prstGeom>
        </p:spPr>
        <p:txBody>
          <a:bodyPr vert="horz" lIns="92489" tIns="46245" rIns="92489" bIns="4624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184" y="0"/>
            <a:ext cx="3037628" cy="464820"/>
          </a:xfrm>
          <a:prstGeom prst="rect">
            <a:avLst/>
          </a:prstGeom>
        </p:spPr>
        <p:txBody>
          <a:bodyPr vert="horz" lIns="92489" tIns="46245" rIns="92489" bIns="46245"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3/22/2011</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89" tIns="46245" rIns="92489" bIns="46245" rtlCol="0" anchor="ctr"/>
          <a:lstStyle/>
          <a:p>
            <a:pPr lvl="0"/>
            <a:endParaRPr lang="en-US" noProof="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2489" tIns="46245" rIns="92489" bIns="4624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89"/>
            <a:ext cx="3037628" cy="464820"/>
          </a:xfrm>
          <a:prstGeom prst="rect">
            <a:avLst/>
          </a:prstGeom>
        </p:spPr>
        <p:txBody>
          <a:bodyPr vert="horz" lIns="92489" tIns="46245" rIns="92489" bIns="4624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184" y="8829989"/>
            <a:ext cx="3037628" cy="464820"/>
          </a:xfrm>
          <a:prstGeom prst="rect">
            <a:avLst/>
          </a:prstGeom>
        </p:spPr>
        <p:txBody>
          <a:bodyPr vert="horz" lIns="92489" tIns="46245" rIns="92489" bIns="46245"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02C06C-D314-4CDF-9FB8-C7370FFE1ED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02C06C-D314-4CDF-9FB8-C7370FFE1ED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795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968001" y="8829989"/>
            <a:ext cx="3040809"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17</a:t>
            </a:fld>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23</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endParaRPr lang="en-US" sz="600" b="0" dirty="0" smtClean="0">
              <a:latin typeface="Arial" pitchFamily="34" charset="0"/>
              <a:cs typeface="Arial" pitchFamily="34" charset="0"/>
            </a:endParaRPr>
          </a:p>
          <a:p>
            <a:pPr>
              <a:defRPr/>
            </a:pPr>
            <a:endParaRPr lang="en-US" sz="600" dirty="0"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24</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80000"/>
              </a:lnSpc>
              <a:spcBef>
                <a:spcPts val="0"/>
              </a:spcBef>
              <a:defRPr/>
            </a:pPr>
            <a:endParaRPr lang="en-US" sz="600" b="0" i="0" kern="1200" dirty="0" smtClean="0">
              <a:solidFill>
                <a:schemeClr val="tx1"/>
              </a:solidFill>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25</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a:bodyPr>
          <a:lstStyle/>
          <a:p>
            <a:endParaRPr lang="en-US" sz="1000" dirty="0" smtClean="0"/>
          </a:p>
          <a:p>
            <a:pPr>
              <a:defRPr/>
            </a:pPr>
            <a:endParaRPr lang="en-US" sz="1000" b="0" i="0" kern="1200" dirty="0" smtClean="0">
              <a:solidFill>
                <a:schemeClr val="tx1"/>
              </a:solidFill>
              <a:latin typeface="+mn-lt"/>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795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968001" y="8829989"/>
            <a:ext cx="3040809"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27</a:t>
            </a:fld>
            <a:endParaRPr 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b="0" baseline="0" dirty="0" smtClean="0"/>
          </a:p>
        </p:txBody>
      </p:sp>
      <p:sp>
        <p:nvSpPr>
          <p:cNvPr id="10244" name="Slide Number Placeholder 3"/>
          <p:cNvSpPr>
            <a:spLocks noGrp="1"/>
          </p:cNvSpPr>
          <p:nvPr>
            <p:ph type="sldNum" sz="quarter" idx="5"/>
          </p:nvPr>
        </p:nvSpPr>
        <p:spPr>
          <a:noFill/>
        </p:spPr>
        <p:txBody>
          <a:bodyPr/>
          <a:lstStyle/>
          <a:p>
            <a:fld id="{5CC2E476-7E45-4FB1-8E28-61170DBBDA74}" type="slidenum">
              <a:rPr lang="en-US" smtClean="0">
                <a:solidFill>
                  <a:prstClr val="black"/>
                </a:solidFill>
                <a:latin typeface="Times New Roman" pitchFamily="18" charset="0"/>
                <a:ea typeface="ＭＳ Ｐゴシック" pitchFamily="34" charset="-128"/>
              </a:rPr>
              <a:pPr/>
              <a:t>29</a:t>
            </a:fld>
            <a:endParaRPr lang="en-US" smtClean="0">
              <a:solidFill>
                <a:prstClr val="black"/>
              </a:solidFill>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pPr>
            <a:endParaRPr lang="en-US" dirty="0" smtClean="0"/>
          </a:p>
        </p:txBody>
      </p:sp>
      <p:sp>
        <p:nvSpPr>
          <p:cNvPr id="10244" name="Slide Number Placeholder 3"/>
          <p:cNvSpPr>
            <a:spLocks noGrp="1"/>
          </p:cNvSpPr>
          <p:nvPr>
            <p:ph type="sldNum" sz="quarter" idx="5"/>
          </p:nvPr>
        </p:nvSpPr>
        <p:spPr>
          <a:noFill/>
        </p:spPr>
        <p:txBody>
          <a:bodyPr/>
          <a:lstStyle/>
          <a:p>
            <a:fld id="{5CC2E476-7E45-4FB1-8E28-61170DBBDA74}" type="slidenum">
              <a:rPr lang="en-US" smtClean="0">
                <a:solidFill>
                  <a:prstClr val="black"/>
                </a:solidFill>
                <a:latin typeface="Times New Roman" pitchFamily="18" charset="0"/>
                <a:ea typeface="ＭＳ Ｐゴシック" pitchFamily="34" charset="-128"/>
              </a:rPr>
              <a:pPr/>
              <a:t>30</a:t>
            </a:fld>
            <a:endParaRPr lang="en-US" smtClean="0">
              <a:solidFill>
                <a:prstClr val="black"/>
              </a:solidFill>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35</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80000"/>
              </a:lnSpc>
              <a:spcBef>
                <a:spcPts val="0"/>
              </a:spcBef>
              <a:defRPr/>
            </a:pPr>
            <a:endParaRPr lang="en-US" sz="600" b="0" i="0" kern="1200" dirty="0" smtClean="0">
              <a:solidFill>
                <a:schemeClr val="tx1"/>
              </a:solidFill>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w="9525"/>
        </p:spPr>
        <p:txBody>
          <a:bodyPr>
            <a:normAutofit/>
          </a:bodyPr>
          <a:lstStyle/>
          <a:p>
            <a:endParaRPr lang="en-US" dirty="0" smtClean="0"/>
          </a:p>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w="9525"/>
        </p:spPr>
        <p:txBody>
          <a:bodyPr>
            <a:normAutofit/>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a:bodyPr>
          <a:lstStyle/>
          <a:p>
            <a:endParaRPr lang="en-US" sz="1000" dirty="0"/>
          </a:p>
          <a:p>
            <a:pPr>
              <a:buFont typeface="Arial" pitchFamily="34" charset="0"/>
              <a:buChar char="•"/>
            </a:pPr>
            <a:endParaRPr lang="en-US" dirty="0" smtClean="0"/>
          </a:p>
          <a:p>
            <a:endParaRPr lang="en-US" dirty="0" smtClean="0"/>
          </a:p>
          <a:p>
            <a:endParaRPr 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920750"/>
            <a:fld id="{889C870E-2EE1-47E8-BCA9-E5BAAF986EF2}" type="slidenum">
              <a:rPr lang="en-US" smtClean="0"/>
              <a:pPr defTabSz="920750"/>
              <a:t>49</a:t>
            </a:fld>
            <a:endParaRPr lang="en-US" smtClean="0"/>
          </a:p>
        </p:txBody>
      </p:sp>
      <p:sp>
        <p:nvSpPr>
          <p:cNvPr id="23555" name="Rectangle 2"/>
          <p:cNvSpPr>
            <a:spLocks noGrp="1" noRot="1" noChangeAspect="1" noChangeArrowheads="1" noTextEdit="1"/>
          </p:cNvSpPr>
          <p:nvPr>
            <p:ph type="sldImg"/>
          </p:nvPr>
        </p:nvSpPr>
        <p:spPr>
          <a:xfrm>
            <a:off x="1181100" y="696913"/>
            <a:ext cx="4648200" cy="3486150"/>
          </a:xfrm>
          <a:ln/>
        </p:spPr>
      </p:sp>
      <p:sp>
        <p:nvSpPr>
          <p:cNvPr id="23556" name="Rectangle 3"/>
          <p:cNvSpPr>
            <a:spLocks noGrp="1" noChangeArrowheads="1"/>
          </p:cNvSpPr>
          <p:nvPr>
            <p:ph type="body" idx="1"/>
          </p:nvPr>
        </p:nvSpPr>
        <p:spPr>
          <a:xfrm>
            <a:off x="934725" y="4414838"/>
            <a:ext cx="5140960" cy="4184650"/>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i="1" dirty="0" smtClean="0"/>
              <a:t> </a:t>
            </a: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6609" y="4415790"/>
            <a:ext cx="5607684" cy="4183380"/>
          </a:xfrm>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2803841" cy="4183380"/>
          </a:xfrm>
        </p:spPr>
        <p:txBody>
          <a:bodyPr>
            <a:normAutofit/>
          </a:bodyPr>
          <a:lstStyle/>
          <a:p>
            <a:r>
              <a:rPr lang="en-US" sz="800" dirty="0" smtClean="0"/>
              <a:t>A multidisciplinary team of physicists, chemists, materials scientists, and computer scientists made innovations in simulation methods and parallel computing technologies to perform the largest-ever (48 million atoms), chemically reactive molecular dynamics simulation on 65,536 IBM Blue Gene/P processors at the Argonne Leadership Computing Facility. The team answered a fundamental question encompassing chemistry, mechanics, and materials science: How a minute amount of impurities segregated to grain boundaries of a material essentially alters its fracture behavior. The researchers simulated the introduction of small amounts of sulfur into the boundaries between nickel grains to investigate a material property known as “</a:t>
            </a:r>
            <a:r>
              <a:rPr lang="en-US" sz="800" dirty="0" err="1" smtClean="0"/>
              <a:t>embrittlement</a:t>
            </a:r>
            <a:r>
              <a:rPr lang="en-US" sz="800" dirty="0" smtClean="0"/>
              <a:t>.” Seeing how different configurations of nickel function at these exceptionally small scales helps them understand the basic chemistry that will expedite the development of next-generation nuclear reactors. The study was published in Physical Review Letters (April 2010).</a:t>
            </a:r>
          </a:p>
          <a:p>
            <a:r>
              <a:rPr lang="en-US" sz="800" dirty="0" smtClean="0"/>
              <a:t>Figure Caption:  </a:t>
            </a:r>
            <a:r>
              <a:rPr lang="en-US" sz="800" dirty="0" err="1" smtClean="0"/>
              <a:t>Closeups</a:t>
            </a:r>
            <a:r>
              <a:rPr lang="en-US" sz="800" dirty="0" smtClean="0"/>
              <a:t> of fracture simulations for </a:t>
            </a:r>
            <a:r>
              <a:rPr lang="en-US" sz="800" dirty="0" err="1" smtClean="0"/>
              <a:t>nanocrystalline</a:t>
            </a:r>
            <a:r>
              <a:rPr lang="en-US" sz="800" dirty="0" smtClean="0"/>
              <a:t> nickel without and with amorphous sulfide grain- boundary phases, where red, blue, and yellow colors represent nickel atoms inside grains (&gt;0.5 nanometers from grain boundaries), nickel atoms within 0.5 nm from grain boundaries, and sulfur atoms, respectively. The figure shows a transition from ductile, </a:t>
            </a:r>
            <a:r>
              <a:rPr lang="en-US" sz="800" dirty="0" err="1" smtClean="0"/>
              <a:t>transgranular</a:t>
            </a:r>
            <a:r>
              <a:rPr lang="en-US" sz="800" dirty="0" smtClean="0"/>
              <a:t> tearing to brittle, </a:t>
            </a:r>
            <a:r>
              <a:rPr lang="en-US" sz="800" dirty="0" err="1" smtClean="0"/>
              <a:t>intergranular</a:t>
            </a:r>
            <a:r>
              <a:rPr lang="en-US" sz="800" dirty="0" smtClean="0"/>
              <a:t> cleavage. White arrows point to </a:t>
            </a:r>
            <a:r>
              <a:rPr lang="en-US" sz="800" dirty="0" err="1" smtClean="0"/>
              <a:t>transgranular</a:t>
            </a:r>
            <a:r>
              <a:rPr lang="en-US" sz="800" dirty="0" smtClean="0"/>
              <a:t> fracture surfaces.</a:t>
            </a:r>
            <a:endParaRPr lang="en-US" sz="800" dirty="0">
              <a:latin typeface="Arial Narrow" pitchFamily="34" charset="0"/>
            </a:endParaRPr>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7</a:t>
            </a:fld>
            <a:endParaRPr lang="en-US"/>
          </a:p>
        </p:txBody>
      </p:sp>
      <p:pic>
        <p:nvPicPr>
          <p:cNvPr id="83969" name="Picture 1"/>
          <p:cNvPicPr>
            <a:picLocks noChangeAspect="1" noChangeArrowheads="1"/>
          </p:cNvPicPr>
          <p:nvPr/>
        </p:nvPicPr>
        <p:blipFill>
          <a:blip r:embed="rId3"/>
          <a:srcRect/>
          <a:stretch>
            <a:fillRect/>
          </a:stretch>
        </p:blipFill>
        <p:spPr bwMode="auto">
          <a:xfrm>
            <a:off x="3505200" y="4511499"/>
            <a:ext cx="2889978" cy="3187159"/>
          </a:xfrm>
          <a:prstGeom prst="rect">
            <a:avLst/>
          </a:prstGeom>
          <a:noFill/>
          <a:ln w="9525">
            <a:noFill/>
            <a:miter lim="800000"/>
            <a:headEnd/>
            <a:tailEnd/>
          </a:ln>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hyperlink" Target="http://solarfuelshub.org/_media/split250.png?cach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emf"/></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10" Type="http://schemas.openxmlformats.org/officeDocument/2006/relationships/image" Target="../media/image62.png"/><Relationship Id="rId4" Type="http://schemas.openxmlformats.org/officeDocument/2006/relationships/image" Target="../media/image56.emf"/><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gif"/><Relationship Id="rId5" Type="http://schemas.openxmlformats.org/officeDocument/2006/relationships/image" Target="../media/image85.gif"/><Relationship Id="rId4" Type="http://schemas.openxmlformats.org/officeDocument/2006/relationships/image" Target="../media/image84.gif"/></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1.tiff"/></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0.gif"/><Relationship Id="rId5" Type="http://schemas.openxmlformats.org/officeDocument/2006/relationships/image" Target="../media/image109.gif"/><Relationship Id="rId4" Type="http://schemas.openxmlformats.org/officeDocument/2006/relationships/image" Target="../media/image108.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9.gif"/><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gif"/><Relationship Id="rId4" Type="http://schemas.openxmlformats.org/officeDocument/2006/relationships/image" Target="../media/image121.gif"/></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2.gif"/><Relationship Id="rId5" Type="http://schemas.openxmlformats.org/officeDocument/2006/relationships/image" Target="../media/image131.gif"/><Relationship Id="rId4" Type="http://schemas.openxmlformats.org/officeDocument/2006/relationships/image" Target="../media/image130.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notesSlide" Target="../notesSlides/notesSlide48.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14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8.gif"/><Relationship Id="rId5" Type="http://schemas.openxmlformats.org/officeDocument/2006/relationships/image" Target="../media/image147.gif"/><Relationship Id="rId4" Type="http://schemas.openxmlformats.org/officeDocument/2006/relationships/image" Target="../media/image146.gif"/></Relationships>
</file>

<file path=ppt/slides/_rels/slide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2.gif"/><Relationship Id="rId5" Type="http://schemas.openxmlformats.org/officeDocument/2006/relationships/image" Target="../media/image151.jpeg"/><Relationship Id="rId4" Type="http://schemas.openxmlformats.org/officeDocument/2006/relationships/image" Target="../media/image150.jpe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1.wmf"/><Relationship Id="rId5" Type="http://schemas.openxmlformats.org/officeDocument/2006/relationships/image" Target="../media/image160.jpeg"/><Relationship Id="rId4" Type="http://schemas.openxmlformats.org/officeDocument/2006/relationships/image" Target="../media/image159.jpeg"/></Relationships>
</file>

<file path=ppt/slides/_rels/slide5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59.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67.gif"/><Relationship Id="rId5" Type="http://schemas.openxmlformats.org/officeDocument/2006/relationships/image" Target="../media/image166.gif"/><Relationship Id="rId4" Type="http://schemas.openxmlformats.org/officeDocument/2006/relationships/image" Target="../media/image165.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61.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w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457200" y="2166938"/>
            <a:ext cx="8229600" cy="1143000"/>
          </a:xfrm>
        </p:spPr>
        <p:txBody>
          <a:bodyPr>
            <a:noAutofit/>
          </a:bodyPr>
          <a:lstStyle/>
          <a:p>
            <a:pPr eaLnBrk="1" hangingPunct="1">
              <a:defRPr/>
            </a:pPr>
            <a:r>
              <a:rPr lang="en-US" dirty="0" smtClean="0">
                <a:latin typeface="+mn-lt"/>
                <a:cs typeface="Arial" charset="0"/>
              </a:rPr>
              <a:t>FY 2012 budget Presentation</a:t>
            </a:r>
            <a:br>
              <a:rPr lang="en-US" dirty="0" smtClean="0">
                <a:latin typeface="+mn-lt"/>
                <a:cs typeface="Arial" charset="0"/>
              </a:rPr>
            </a:br>
            <a:r>
              <a:rPr lang="en-US" dirty="0" smtClean="0">
                <a:latin typeface="+mn-lt"/>
                <a:cs typeface="Arial" charset="0"/>
              </a:rPr>
              <a:t>for DOE’s Office of Science</a:t>
            </a:r>
          </a:p>
        </p:txBody>
      </p:sp>
      <p:sp>
        <p:nvSpPr>
          <p:cNvPr id="6" name="Subtitle 4"/>
          <p:cNvSpPr>
            <a:spLocks noGrp="1"/>
          </p:cNvSpPr>
          <p:nvPr>
            <p:ph type="subTitle" idx="1"/>
          </p:nvPr>
        </p:nvSpPr>
        <p:spPr>
          <a:xfrm>
            <a:off x="1371600" y="4124325"/>
            <a:ext cx="6400800" cy="457200"/>
          </a:xfrm>
        </p:spPr>
        <p:txBody>
          <a:bodyPr rtlCol="0">
            <a:normAutofit/>
          </a:bodyPr>
          <a:lstStyle/>
          <a:p>
            <a:pPr eaLnBrk="1" fontAlgn="auto" hangingPunct="1">
              <a:spcAft>
                <a:spcPts val="0"/>
              </a:spcAft>
              <a:defRPr/>
            </a:pPr>
            <a:r>
              <a:rPr lang="en-US" sz="2000" dirty="0" smtClean="0">
                <a:solidFill>
                  <a:srgbClr val="1C1C1C"/>
                </a:solidFill>
              </a:rPr>
              <a:t>March 9, 2011</a:t>
            </a:r>
          </a:p>
        </p:txBody>
      </p:sp>
      <p:sp>
        <p:nvSpPr>
          <p:cNvPr id="7" name="Rectangle 4"/>
          <p:cNvSpPr>
            <a:spLocks noChangeArrowheads="1"/>
          </p:cNvSpPr>
          <p:nvPr/>
        </p:nvSpPr>
        <p:spPr bwMode="auto">
          <a:xfrm>
            <a:off x="2286000" y="5367338"/>
            <a:ext cx="4572000" cy="1285875"/>
          </a:xfrm>
          <a:prstGeom prst="rect">
            <a:avLst/>
          </a:prstGeom>
          <a:noFill/>
          <a:ln w="9525">
            <a:noFill/>
            <a:miter lim="800000"/>
            <a:headEnd/>
            <a:tailEnd/>
          </a:ln>
        </p:spPr>
        <p:txBody>
          <a:bodyPr>
            <a:spAutoFit/>
          </a:bodyPr>
          <a:lstStyle/>
          <a:p>
            <a:pPr algn="ctr">
              <a:spcBef>
                <a:spcPct val="10000"/>
              </a:spcBef>
            </a:pPr>
            <a:r>
              <a:rPr lang="en-US" sz="2000" dirty="0">
                <a:solidFill>
                  <a:srgbClr val="1C1C1C"/>
                </a:solidFill>
                <a:cs typeface="Arial" charset="0"/>
              </a:rPr>
              <a:t>Dr. W. F. Brinkman</a:t>
            </a:r>
            <a:br>
              <a:rPr lang="en-US" sz="2000" dirty="0">
                <a:solidFill>
                  <a:srgbClr val="1C1C1C"/>
                </a:solidFill>
                <a:cs typeface="Arial" charset="0"/>
              </a:rPr>
            </a:br>
            <a:r>
              <a:rPr lang="en-US" sz="2000" dirty="0">
                <a:solidFill>
                  <a:srgbClr val="1C1C1C"/>
                </a:solidFill>
                <a:cs typeface="Arial" charset="0"/>
              </a:rPr>
              <a:t>Director, Office of Science</a:t>
            </a:r>
            <a:br>
              <a:rPr lang="en-US" sz="2000" dirty="0">
                <a:solidFill>
                  <a:srgbClr val="1C1C1C"/>
                </a:solidFill>
                <a:cs typeface="Arial" charset="0"/>
              </a:rPr>
            </a:br>
            <a:r>
              <a:rPr lang="en-US" sz="2000" dirty="0">
                <a:solidFill>
                  <a:srgbClr val="1C1C1C"/>
                </a:solidFill>
                <a:cs typeface="Arial" charset="0"/>
              </a:rPr>
              <a:t>U.S. Department of Energy</a:t>
            </a:r>
          </a:p>
          <a:p>
            <a:pPr algn="ctr">
              <a:spcBef>
                <a:spcPct val="10000"/>
              </a:spcBef>
            </a:pPr>
            <a:r>
              <a:rPr lang="en-US" sz="1600" i="1" dirty="0">
                <a:solidFill>
                  <a:srgbClr val="1C1C1C"/>
                </a:solidFill>
                <a:cs typeface="Arial" charset="0"/>
              </a:rPr>
              <a:t>www.science.doe.gov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10</a:t>
            </a:fld>
            <a:endParaRPr lang="en-US"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r>
              <a:rPr lang="en-US" dirty="0" smtClean="0">
                <a:latin typeface="Arial" charset="0"/>
                <a:cs typeface="Arial" charset="0"/>
              </a:rPr>
              <a:t>Office of Science FY 2012 Budget Request to Congress</a:t>
            </a:r>
          </a:p>
        </p:txBody>
      </p:sp>
      <p:pic>
        <p:nvPicPr>
          <p:cNvPr id="2" name="Picture 1"/>
          <p:cNvPicPr>
            <a:picLocks noChangeAspect="1" noChangeArrowheads="1"/>
          </p:cNvPicPr>
          <p:nvPr/>
        </p:nvPicPr>
        <p:blipFill>
          <a:blip r:embed="rId3" cstate="print"/>
          <a:srcRect l="6148" t="20369"/>
          <a:stretch>
            <a:fillRect/>
          </a:stretch>
        </p:blipFill>
        <p:spPr bwMode="auto">
          <a:xfrm>
            <a:off x="0" y="1032789"/>
            <a:ext cx="9143999" cy="4339687"/>
          </a:xfrm>
          <a:prstGeom prst="rect">
            <a:avLst/>
          </a:prstGeom>
          <a:noFill/>
          <a:ln w="9525">
            <a:noFill/>
            <a:miter lim="800000"/>
            <a:headEnd/>
            <a:tailEnd/>
          </a:ln>
        </p:spPr>
      </p:pic>
      <p:sp>
        <p:nvSpPr>
          <p:cNvPr id="7" name="TextBox 6"/>
          <p:cNvSpPr txBox="1"/>
          <p:nvPr/>
        </p:nvSpPr>
        <p:spPr>
          <a:xfrm>
            <a:off x="1101774" y="5861155"/>
            <a:ext cx="6745573" cy="307777"/>
          </a:xfrm>
          <a:prstGeom prst="rect">
            <a:avLst/>
          </a:prstGeom>
          <a:noFill/>
          <a:ln>
            <a:noFill/>
          </a:ln>
        </p:spPr>
        <p:txBody>
          <a:bodyPr wrap="square" rtlCol="0">
            <a:spAutoFit/>
          </a:bodyPr>
          <a:lstStyle/>
          <a:p>
            <a:r>
              <a:rPr lang="en-US" sz="700" dirty="0" smtClean="0"/>
              <a:t>Continuing Resolution (CR) column reflects the current CR (P.L. 111-322), annualized to a full year.  Funding amounts reflect the FY 2010 appropriation level prior to the SBIR/STTR transfer.  Funding on the undistributed line reflects FY 2010 Congressionally directed project funding prior to the SBIR/STTR transfer.</a:t>
            </a:r>
            <a:endParaRPr lang="en-US" sz="7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Slide Number Placeholder 3"/>
          <p:cNvSpPr txBox="1">
            <a:spLocks/>
          </p:cNvSpPr>
          <p:nvPr/>
        </p:nvSpPr>
        <p:spPr>
          <a:xfrm>
            <a:off x="8426276" y="6391547"/>
            <a:ext cx="381000" cy="365125"/>
          </a:xfrm>
          <a:prstGeom prst="rect">
            <a:avLst/>
          </a:prstGeom>
        </p:spPr>
        <p:txBody>
          <a:bodyPr/>
          <a:lstStyle/>
          <a:p>
            <a:pPr algn="ctr">
              <a:defRPr/>
            </a:pPr>
            <a:fld id="{26CA2777-A89F-4130-B308-73BB65955918}" type="slidenum">
              <a:rPr lang="en-US" sz="1200" smtClean="0">
                <a:solidFill>
                  <a:srgbClr val="106636"/>
                </a:solidFill>
              </a:rPr>
              <a:pPr algn="ctr">
                <a:defRPr/>
              </a:pPr>
              <a:t>11</a:t>
            </a:fld>
            <a:endParaRPr lang="en-US" sz="1200" dirty="0">
              <a:solidFill>
                <a:srgbClr val="106636"/>
              </a:solidFill>
            </a:endParaRPr>
          </a:p>
        </p:txBody>
      </p:sp>
      <p:sp>
        <p:nvSpPr>
          <p:cNvPr id="3" name="Text Box 4"/>
          <p:cNvSpPr txBox="1">
            <a:spLocks noChangeArrowheads="1"/>
          </p:cNvSpPr>
          <p:nvPr/>
        </p:nvSpPr>
        <p:spPr bwMode="auto">
          <a:xfrm>
            <a:off x="258180" y="964348"/>
            <a:ext cx="8190360" cy="3462464"/>
          </a:xfrm>
          <a:prstGeom prst="rect">
            <a:avLst/>
          </a:prstGeom>
          <a:noFill/>
          <a:ln w="9525">
            <a:noFill/>
            <a:miter lim="800000"/>
            <a:headEnd/>
            <a:tailEnd/>
          </a:ln>
          <a:effectLst/>
        </p:spPr>
        <p:txBody>
          <a:bodyPr wrap="square" lIns="91417" tIns="45709" rIns="91417" bIns="45709">
            <a:spAutoFit/>
          </a:bodyPr>
          <a:lstStyle/>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to establish materials design rules to launch </a:t>
            </a:r>
            <a:r>
              <a:rPr lang="en-US" sz="1600" dirty="0" smtClean="0"/>
              <a:t>an era of predictive modeling, changing the paradigm of materials discovery from serendipity to rational design. </a:t>
            </a:r>
            <a:endParaRPr lang="en-US" sz="1600" dirty="0" smtClean="0">
              <a:solidFill>
                <a:prstClr val="black"/>
              </a:solidFill>
              <a:latin typeface="Arial" pitchFamily="34" charset="0"/>
              <a:cs typeface="Arial" pitchFamily="34" charset="0"/>
            </a:endParaRPr>
          </a:p>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Discovery of new materials has been the engine driving science frontiers and fueling technology innovations. The U.S. has the world’s most powerful suite of tools for materials synthesis, characterization, and computation.  </a:t>
            </a:r>
            <a:endParaRPr lang="en-US" sz="1050" dirty="0" smtClean="0">
              <a:solidFill>
                <a:prstClr val="black"/>
              </a:solidFill>
              <a:latin typeface="Arial" pitchFamily="34" charset="0"/>
              <a:cs typeface="Arial" pitchFamily="34" charset="0"/>
            </a:endParaRPr>
          </a:p>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Focus:</a:t>
            </a: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spcAft>
                <a:spcPts val="1200"/>
              </a:spcAft>
              <a:buFont typeface="Wingdings" pitchFamily="2" charset="2"/>
              <a:buChar char="§"/>
            </a:pPr>
            <a:endParaRPr lang="en-US" dirty="0">
              <a:solidFill>
                <a:prstClr val="black"/>
              </a:solidFill>
              <a:latin typeface="Arial" pitchFamily="34" charset="0"/>
              <a:cs typeface="Arial" pitchFamily="34" charset="0"/>
            </a:endParaRPr>
          </a:p>
        </p:txBody>
      </p:sp>
      <p:sp>
        <p:nvSpPr>
          <p:cNvPr id="10" name="Title 2"/>
          <p:cNvSpPr txBox="1">
            <a:spLocks/>
          </p:cNvSpPr>
          <p:nvPr/>
        </p:nvSpPr>
        <p:spPr>
          <a:xfrm>
            <a:off x="0" y="154376"/>
            <a:ext cx="9144000" cy="605646"/>
          </a:xfrm>
          <a:prstGeom prst="rect">
            <a:avLst/>
          </a:prstGeom>
        </p:spPr>
        <p:txBody>
          <a:bodyPr/>
          <a:lstStyle/>
          <a:p>
            <a:pPr algn="ctr" eaLnBrk="0" hangingPunct="0">
              <a:defRPr/>
            </a:pPr>
            <a:r>
              <a:rPr lang="en-US" sz="2400" dirty="0" smtClean="0">
                <a:solidFill>
                  <a:srgbClr val="106636"/>
                </a:solidFill>
                <a:cs typeface="Arial" charset="0"/>
              </a:rPr>
              <a:t>Science for Clean Energy: Materials by Design</a:t>
            </a:r>
          </a:p>
        </p:txBody>
      </p:sp>
      <p:grpSp>
        <p:nvGrpSpPr>
          <p:cNvPr id="2" name="Grupper 3"/>
          <p:cNvGrpSpPr/>
          <p:nvPr/>
        </p:nvGrpSpPr>
        <p:grpSpPr>
          <a:xfrm>
            <a:off x="5181582" y="2665142"/>
            <a:ext cx="3393705" cy="3434575"/>
            <a:chOff x="5033963" y="1636713"/>
            <a:chExt cx="3789362" cy="3775075"/>
          </a:xfrm>
        </p:grpSpPr>
        <p:pic>
          <p:nvPicPr>
            <p:cNvPr id="14" name="Picture 5"/>
            <p:cNvPicPr>
              <a:picLocks noChangeAspect="1" noChangeArrowheads="1"/>
            </p:cNvPicPr>
            <p:nvPr/>
          </p:nvPicPr>
          <p:blipFill>
            <a:blip r:embed="rId3" cstate="print"/>
            <a:srcRect l="31831" t="33469" r="27321" b="7159"/>
            <a:stretch>
              <a:fillRect/>
            </a:stretch>
          </p:blipFill>
          <p:spPr bwMode="auto">
            <a:xfrm>
              <a:off x="5033963" y="1636713"/>
              <a:ext cx="3789362" cy="3775075"/>
            </a:xfrm>
            <a:prstGeom prst="rect">
              <a:avLst/>
            </a:prstGeom>
            <a:noFill/>
            <a:ln w="9525">
              <a:noFill/>
              <a:miter lim="800000"/>
              <a:headEnd/>
              <a:tailEnd/>
            </a:ln>
          </p:spPr>
        </p:pic>
        <p:pic>
          <p:nvPicPr>
            <p:cNvPr id="15" name="Billede 9" descr="DSC00234II.jpg"/>
            <p:cNvPicPr>
              <a:picLocks noChangeAspect="1"/>
            </p:cNvPicPr>
            <p:nvPr/>
          </p:nvPicPr>
          <p:blipFill>
            <a:blip r:embed="rId4" cstate="print"/>
            <a:srcRect l="2316" t="6079" b="20844"/>
            <a:stretch>
              <a:fillRect/>
            </a:stretch>
          </p:blipFill>
          <p:spPr bwMode="auto">
            <a:xfrm>
              <a:off x="6927850" y="3516313"/>
              <a:ext cx="1890713" cy="1885950"/>
            </a:xfrm>
            <a:prstGeom prst="rect">
              <a:avLst/>
            </a:prstGeom>
            <a:noFill/>
            <a:ln w="9525">
              <a:noFill/>
              <a:miter lim="800000"/>
              <a:headEnd/>
              <a:tailEnd/>
            </a:ln>
          </p:spPr>
        </p:pic>
      </p:grpSp>
      <p:sp>
        <p:nvSpPr>
          <p:cNvPr id="19" name="TextBox 18"/>
          <p:cNvSpPr txBox="1"/>
          <p:nvPr/>
        </p:nvSpPr>
        <p:spPr>
          <a:xfrm>
            <a:off x="7397085" y="4722116"/>
            <a:ext cx="642035" cy="369332"/>
          </a:xfrm>
          <a:prstGeom prst="rect">
            <a:avLst/>
          </a:prstGeom>
          <a:noFill/>
        </p:spPr>
        <p:txBody>
          <a:bodyPr wrap="none" rtlCol="0">
            <a:spAutoFit/>
          </a:bodyPr>
          <a:lstStyle/>
          <a:p>
            <a:r>
              <a:rPr lang="en-US" b="1" dirty="0" smtClean="0">
                <a:solidFill>
                  <a:schemeClr val="bg1"/>
                </a:solidFill>
              </a:rPr>
              <a:t>Test</a:t>
            </a:r>
            <a:endParaRPr lang="en-US" b="1" dirty="0">
              <a:solidFill>
                <a:schemeClr val="bg1"/>
              </a:solidFill>
            </a:endParaRPr>
          </a:p>
        </p:txBody>
      </p:sp>
      <p:grpSp>
        <p:nvGrpSpPr>
          <p:cNvPr id="4" name="Group 12"/>
          <p:cNvGrpSpPr/>
          <p:nvPr/>
        </p:nvGrpSpPr>
        <p:grpSpPr>
          <a:xfrm rot="1191106">
            <a:off x="6057244" y="3541040"/>
            <a:ext cx="1597149" cy="1415505"/>
            <a:chOff x="1830607" y="4113362"/>
            <a:chExt cx="1536732" cy="1476375"/>
          </a:xfrm>
        </p:grpSpPr>
        <p:sp>
          <p:nvSpPr>
            <p:cNvPr id="21" name="Oval 20"/>
            <p:cNvSpPr>
              <a:spLocks noChangeArrowheads="1"/>
            </p:cNvSpPr>
            <p:nvPr/>
          </p:nvSpPr>
          <p:spPr bwMode="auto">
            <a:xfrm rot="20332962">
              <a:off x="1861461" y="4113362"/>
              <a:ext cx="1462087" cy="1476375"/>
            </a:xfrm>
            <a:prstGeom prst="ellipse">
              <a:avLst/>
            </a:prstGeom>
            <a:noFill/>
            <a:ln w="38100">
              <a:solidFill>
                <a:srgbClr val="FF0000"/>
              </a:solidFill>
              <a:round/>
              <a:headEnd/>
              <a:tailEnd/>
            </a:ln>
            <a:effectLst>
              <a:outerShdw blurRad="50800" dist="25400" dir="6000000" algn="ctr" rotWithShape="0">
                <a:schemeClr val="bg1">
                  <a:lumMod val="75000"/>
                </a:schemeClr>
              </a:outerShdw>
            </a:effectLst>
          </p:spPr>
          <p:txBody>
            <a:bodyPr wrap="none" anchor="ctr"/>
            <a:lstStyle/>
            <a:p>
              <a:pPr>
                <a:spcBef>
                  <a:spcPct val="20000"/>
                </a:spcBef>
                <a:defRPr/>
              </a:pPr>
              <a:endParaRPr lang="en-US">
                <a:solidFill>
                  <a:srgbClr val="FF0000"/>
                </a:solidFill>
                <a:effectLst>
                  <a:outerShdw blurRad="38100" dist="38100" dir="2700000" algn="tl">
                    <a:srgbClr val="000000">
                      <a:alpha val="43137"/>
                    </a:srgbClr>
                  </a:outerShdw>
                </a:effectLst>
              </a:endParaRPr>
            </a:p>
          </p:txBody>
        </p:sp>
        <p:sp>
          <p:nvSpPr>
            <p:cNvPr id="22" name="AutoShape 21"/>
            <p:cNvSpPr>
              <a:spLocks noChangeArrowheads="1"/>
            </p:cNvSpPr>
            <p:nvPr/>
          </p:nvSpPr>
          <p:spPr bwMode="auto">
            <a:xfrm rot="6732774" flipH="1" flipV="1">
              <a:off x="3161758" y="4503753"/>
              <a:ext cx="200025" cy="211137"/>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a:solidFill>
                  <a:srgbClr val="FF0000"/>
                </a:solidFill>
                <a:effectLst>
                  <a:outerShdw blurRad="38100" dist="38100" dir="2700000" algn="tl">
                    <a:srgbClr val="000000">
                      <a:alpha val="43137"/>
                    </a:srgbClr>
                  </a:outerShdw>
                </a:effectLst>
              </a:endParaRPr>
            </a:p>
          </p:txBody>
        </p:sp>
        <p:sp>
          <p:nvSpPr>
            <p:cNvPr id="23" name="AutoShape 21"/>
            <p:cNvSpPr>
              <a:spLocks noChangeArrowheads="1"/>
            </p:cNvSpPr>
            <p:nvPr/>
          </p:nvSpPr>
          <p:spPr bwMode="auto">
            <a:xfrm rot="6732774">
              <a:off x="1836163" y="5067345"/>
              <a:ext cx="200025" cy="211137"/>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endParaRPr>
            </a:p>
          </p:txBody>
        </p:sp>
      </p:grpSp>
      <p:sp>
        <p:nvSpPr>
          <p:cNvPr id="17" name="TextBox 16"/>
          <p:cNvSpPr txBox="1"/>
          <p:nvPr/>
        </p:nvSpPr>
        <p:spPr>
          <a:xfrm>
            <a:off x="425808" y="2774918"/>
            <a:ext cx="4378012" cy="3508653"/>
          </a:xfrm>
          <a:prstGeom prst="rect">
            <a:avLst/>
          </a:prstGeom>
          <a:noFill/>
        </p:spPr>
        <p:txBody>
          <a:bodyPr wrap="square" rtlCol="0">
            <a:spAutoFit/>
          </a:bodyPr>
          <a:lstStyle/>
          <a:p>
            <a:pPr marL="0" lvl="1">
              <a:spcBef>
                <a:spcPts val="600"/>
              </a:spcBef>
            </a:pPr>
            <a:r>
              <a:rPr lang="en-US" sz="1400" b="1" dirty="0" smtClean="0">
                <a:solidFill>
                  <a:srgbClr val="106636"/>
                </a:solidFill>
                <a:latin typeface="Arial" pitchFamily="34" charset="0"/>
                <a:cs typeface="Arial" pitchFamily="34" charset="0"/>
              </a:rPr>
              <a:t>Synthesis:  </a:t>
            </a:r>
            <a:r>
              <a:rPr lang="en-US" sz="1400" dirty="0" smtClean="0">
                <a:solidFill>
                  <a:prstClr val="black"/>
                </a:solidFill>
                <a:latin typeface="Arial" pitchFamily="34" charset="0"/>
                <a:cs typeface="Arial" pitchFamily="34" charset="0"/>
              </a:rPr>
              <a:t>Rational molecular-scale design guided by simulation. </a:t>
            </a:r>
          </a:p>
          <a:p>
            <a:pPr marL="0" lvl="1">
              <a:spcBef>
                <a:spcPts val="600"/>
              </a:spcBef>
            </a:pPr>
            <a:r>
              <a:rPr lang="en-US" sz="1400" b="1" dirty="0" smtClean="0">
                <a:solidFill>
                  <a:srgbClr val="106636"/>
                </a:solidFill>
                <a:latin typeface="Arial" pitchFamily="34" charset="0"/>
                <a:cs typeface="Arial" pitchFamily="34" charset="0"/>
              </a:rPr>
              <a:t>Characterization and Testing:  </a:t>
            </a:r>
            <a:r>
              <a:rPr lang="en-US" sz="1400" dirty="0" smtClean="0">
                <a:solidFill>
                  <a:prstClr val="black"/>
                </a:solidFill>
                <a:latin typeface="Arial" pitchFamily="34" charset="0"/>
                <a:cs typeface="Arial" pitchFamily="34" charset="0"/>
              </a:rPr>
              <a:t>Verify &amp; validate computational designs and software, including in situ measurements using x-ray, neutron, microscopy, and </a:t>
            </a:r>
            <a:r>
              <a:rPr lang="en-US" sz="1400" dirty="0" err="1" smtClean="0">
                <a:solidFill>
                  <a:prstClr val="black"/>
                </a:solidFill>
                <a:latin typeface="Arial" pitchFamily="34" charset="0"/>
                <a:cs typeface="Arial" pitchFamily="34" charset="0"/>
              </a:rPr>
              <a:t>nanoscience</a:t>
            </a:r>
            <a:r>
              <a:rPr lang="en-US" sz="1400" dirty="0" smtClean="0">
                <a:solidFill>
                  <a:prstClr val="black"/>
                </a:solidFill>
                <a:latin typeface="Arial" pitchFamily="34" charset="0"/>
                <a:cs typeface="Arial" pitchFamily="34" charset="0"/>
              </a:rPr>
              <a:t> facilities. </a:t>
            </a:r>
          </a:p>
          <a:p>
            <a:pPr marL="0" lvl="1">
              <a:spcBef>
                <a:spcPts val="600"/>
              </a:spcBef>
            </a:pPr>
            <a:r>
              <a:rPr lang="en-US" sz="1400" b="1" dirty="0" smtClean="0">
                <a:solidFill>
                  <a:srgbClr val="106636"/>
                </a:solidFill>
                <a:latin typeface="Arial" pitchFamily="34" charset="0"/>
                <a:cs typeface="Arial" pitchFamily="34" charset="0"/>
              </a:rPr>
              <a:t>Theory/Simulation:  </a:t>
            </a:r>
            <a:r>
              <a:rPr lang="en-US" sz="1400" dirty="0" smtClean="0">
                <a:solidFill>
                  <a:prstClr val="black"/>
                </a:solidFill>
                <a:latin typeface="Arial" pitchFamily="34" charset="0"/>
                <a:cs typeface="Arial" pitchFamily="34" charset="0"/>
              </a:rPr>
              <a:t>New methods and algorithms for complex, multi-scale systems.  Development of software and toolkits through a networked, broad community. Emphasis areas include: catalysis, light-weight materials, and materials for energy applications including radiation-resistant materials, carbon capture, batteries, liquid fuels, and </a:t>
            </a:r>
            <a:r>
              <a:rPr lang="en-US" sz="1400" dirty="0" err="1" smtClean="0">
                <a:solidFill>
                  <a:prstClr val="black"/>
                </a:solidFill>
                <a:latin typeface="Arial" pitchFamily="34" charset="0"/>
                <a:cs typeface="Arial" pitchFamily="34" charset="0"/>
              </a:rPr>
              <a:t>photocatalysis</a:t>
            </a:r>
            <a:r>
              <a:rPr lang="en-US" sz="1400" dirty="0" smtClean="0">
                <a:solidFill>
                  <a:prstClr val="black"/>
                </a:solidFill>
                <a:latin typeface="Arial" pitchFamily="34" charset="0"/>
                <a:cs typeface="Arial" pitchFamily="34" charset="0"/>
              </a:rPr>
              <a:t>. </a:t>
            </a:r>
          </a:p>
          <a:p>
            <a:endParaRPr lang="en-US" sz="1600" dirty="0">
              <a:solidFill>
                <a:prstClr val="black"/>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pic>
        <p:nvPicPr>
          <p:cNvPr id="3" name="Picture 4" descr="C:\Documents and Settings\weatherw\Local Settings\Temporary Internet Files\Content.IE5\0O5OXSZU\MP900390113[1].jpg"/>
          <p:cNvPicPr>
            <a:picLocks noChangeAspect="1" noChangeArrowheads="1"/>
          </p:cNvPicPr>
          <p:nvPr/>
        </p:nvPicPr>
        <p:blipFill>
          <a:blip r:embed="rId3" cstate="print"/>
          <a:srcRect/>
          <a:stretch>
            <a:fillRect/>
          </a:stretch>
        </p:blipFill>
        <p:spPr bwMode="auto">
          <a:xfrm>
            <a:off x="6027313" y="2568304"/>
            <a:ext cx="2673776" cy="3587845"/>
          </a:xfrm>
          <a:prstGeom prst="rect">
            <a:avLst/>
          </a:prstGeom>
          <a:noFill/>
        </p:spPr>
      </p:pic>
      <p:sp>
        <p:nvSpPr>
          <p:cNvPr id="10" name="Title 2"/>
          <p:cNvSpPr>
            <a:spLocks noGrp="1"/>
          </p:cNvSpPr>
          <p:nvPr>
            <p:ph type="title" idx="4294967295"/>
          </p:nvPr>
        </p:nvSpPr>
        <p:spPr>
          <a:xfrm>
            <a:off x="0" y="-34365"/>
            <a:ext cx="9144000" cy="1143001"/>
          </a:xfrm>
        </p:spPr>
        <p:txBody>
          <a:bodyPr/>
          <a:lstStyle/>
          <a:p>
            <a:pPr>
              <a:lnSpc>
                <a:spcPct val="90000"/>
              </a:lnSpc>
            </a:pPr>
            <a:r>
              <a:rPr lang="en-US" dirty="0" smtClean="0">
                <a:latin typeface="Arial" charset="0"/>
                <a:cs typeface="Arial" charset="0"/>
              </a:rPr>
              <a:t>Science for Clean Energy: </a:t>
            </a:r>
            <a:r>
              <a:rPr lang="en-US" dirty="0" err="1" smtClean="0">
                <a:latin typeface="Arial" charset="0"/>
                <a:cs typeface="Arial" charset="0"/>
              </a:rPr>
              <a:t>Biosystems</a:t>
            </a:r>
            <a:r>
              <a:rPr lang="en-US" dirty="0" smtClean="0">
                <a:latin typeface="Arial" charset="0"/>
                <a:cs typeface="Arial" charset="0"/>
              </a:rPr>
              <a:t> by Design</a:t>
            </a:r>
            <a:br>
              <a:rPr lang="en-US" dirty="0" smtClean="0">
                <a:latin typeface="Arial" charset="0"/>
                <a:cs typeface="Arial" charset="0"/>
              </a:rPr>
            </a:br>
            <a:endParaRPr lang="en-US" sz="1800" i="1" dirty="0" smtClean="0">
              <a:latin typeface="Arial" charset="0"/>
              <a:cs typeface="Arial" charset="0"/>
            </a:endParaRPr>
          </a:p>
        </p:txBody>
      </p:sp>
      <p:sp>
        <p:nvSpPr>
          <p:cNvPr id="8" name="Text Box 4"/>
          <p:cNvSpPr txBox="1">
            <a:spLocks noChangeArrowheads="1"/>
          </p:cNvSpPr>
          <p:nvPr/>
        </p:nvSpPr>
        <p:spPr bwMode="auto">
          <a:xfrm>
            <a:off x="167428" y="3032569"/>
            <a:ext cx="5615186" cy="2765108"/>
          </a:xfrm>
          <a:prstGeom prst="rect">
            <a:avLst/>
          </a:prstGeom>
          <a:noFill/>
          <a:ln w="9525">
            <a:noFill/>
            <a:miter lim="800000"/>
            <a:headEnd/>
            <a:tailEnd/>
          </a:ln>
          <a:effectLst/>
        </p:spPr>
        <p:txBody>
          <a:bodyPr wrap="square" lIns="101845" tIns="50923" rIns="101845" bIns="50923">
            <a:spAutoFit/>
          </a:bodyPr>
          <a:lstStyle/>
          <a:p>
            <a:pPr marL="230188" eaLnBrk="0" hangingPunct="0">
              <a:spcAft>
                <a:spcPts val="600"/>
              </a:spcAft>
            </a:pPr>
            <a:r>
              <a:rPr lang="en-US" sz="1400" b="1" dirty="0" smtClean="0">
                <a:solidFill>
                  <a:srgbClr val="106636"/>
                </a:solidFill>
                <a:latin typeface="Arial" pitchFamily="34" charset="0"/>
                <a:cs typeface="Arial" pitchFamily="34" charset="0"/>
              </a:rPr>
              <a:t>Synthesis: </a:t>
            </a:r>
            <a:r>
              <a:rPr lang="en-US" sz="1400" dirty="0" smtClean="0">
                <a:latin typeface="Arial" pitchFamily="34" charset="0"/>
                <a:cs typeface="Arial" pitchFamily="34" charset="0"/>
              </a:rPr>
              <a:t>New methods for h</a:t>
            </a:r>
            <a:r>
              <a:rPr lang="en-US" sz="1400" u="none" dirty="0" smtClean="0">
                <a:latin typeface="Arial" pitchFamily="34" charset="0"/>
                <a:cs typeface="Arial" pitchFamily="34" charset="0"/>
              </a:rPr>
              <a:t>igh-throughput data acquisition to catalogue components of biological systems. Develop genetic toolkits to measure rates and magnitudes of processes</a:t>
            </a:r>
            <a:r>
              <a:rPr lang="en-US" sz="1400" dirty="0" smtClean="0">
                <a:latin typeface="Arial" pitchFamily="34" charset="0"/>
                <a:cs typeface="Arial" pitchFamily="34" charset="0"/>
              </a:rPr>
              <a:t>, and identify regulatory control points in </a:t>
            </a:r>
            <a:r>
              <a:rPr lang="en-US" sz="1400" u="none" dirty="0" smtClean="0">
                <a:latin typeface="Arial" pitchFamily="34" charset="0"/>
                <a:cs typeface="Arial" pitchFamily="34" charset="0"/>
              </a:rPr>
              <a:t>metabolic pathways and cellular networks. </a:t>
            </a:r>
            <a:r>
              <a:rPr lang="en-US" sz="1400" dirty="0" smtClean="0">
                <a:latin typeface="Arial" pitchFamily="34" charset="0"/>
                <a:cs typeface="Arial" pitchFamily="34" charset="0"/>
              </a:rPr>
              <a:t>Apply fundamental biological design rules for predictive integration of components and processes, including potentially new cellular functions. </a:t>
            </a:r>
          </a:p>
          <a:p>
            <a:pPr marL="230188" algn="l" eaLnBrk="0" hangingPunct="0">
              <a:spcAft>
                <a:spcPts val="600"/>
              </a:spcAft>
            </a:pPr>
            <a:r>
              <a:rPr lang="en-US" sz="1400" b="1" u="none" dirty="0" smtClean="0">
                <a:solidFill>
                  <a:srgbClr val="106636"/>
                </a:solidFill>
                <a:latin typeface="Arial" pitchFamily="34" charset="0"/>
                <a:cs typeface="Arial" pitchFamily="34" charset="0"/>
              </a:rPr>
              <a:t>Characterization &amp; Testing: </a:t>
            </a:r>
            <a:r>
              <a:rPr lang="en-US" sz="1400" u="none" dirty="0" smtClean="0">
                <a:latin typeface="Arial" pitchFamily="34" charset="0"/>
                <a:cs typeface="Arial" pitchFamily="34" charset="0"/>
              </a:rPr>
              <a:t>Verify &amp; validate computer-aided design toolkits for improved genetic manipulation of plants and microbes and design of hybrid </a:t>
            </a:r>
            <a:r>
              <a:rPr lang="en-US" sz="1400" u="none" dirty="0" err="1" smtClean="0">
                <a:latin typeface="Arial" pitchFamily="34" charset="0"/>
                <a:cs typeface="Arial" pitchFamily="34" charset="0"/>
              </a:rPr>
              <a:t>biosystems</a:t>
            </a:r>
            <a:r>
              <a:rPr lang="en-US" sz="1400" u="none" dirty="0" smtClean="0">
                <a:latin typeface="Arial" pitchFamily="34" charset="0"/>
                <a:cs typeface="Arial" pitchFamily="34" charset="0"/>
              </a:rPr>
              <a:t> , building on knowledge of the natural world.  Develop new </a:t>
            </a:r>
            <a:r>
              <a:rPr lang="en-US" sz="1400" u="none" dirty="0" err="1" smtClean="0">
                <a:latin typeface="Arial" pitchFamily="34" charset="0"/>
                <a:cs typeface="Arial" pitchFamily="34" charset="0"/>
              </a:rPr>
              <a:t>testbeds</a:t>
            </a:r>
            <a:r>
              <a:rPr lang="en-US" sz="1400" u="none" dirty="0" smtClean="0">
                <a:latin typeface="Arial" pitchFamily="34" charset="0"/>
                <a:cs typeface="Arial" pitchFamily="34" charset="0"/>
              </a:rPr>
              <a:t> to prototype and validate performance and function.</a:t>
            </a:r>
            <a:endParaRPr lang="en-US" sz="1400" dirty="0" smtClean="0">
              <a:latin typeface="Arial" pitchFamily="34" charset="0"/>
              <a:cs typeface="Arial" pitchFamily="34" charset="0"/>
            </a:endParaRPr>
          </a:p>
        </p:txBody>
      </p:sp>
      <p:sp>
        <p:nvSpPr>
          <p:cNvPr id="11" name="TextBox 10"/>
          <p:cNvSpPr txBox="1"/>
          <p:nvPr/>
        </p:nvSpPr>
        <p:spPr>
          <a:xfrm>
            <a:off x="254117" y="954869"/>
            <a:ext cx="8462242" cy="2554545"/>
          </a:xfrm>
          <a:prstGeom prst="rect">
            <a:avLst/>
          </a:prstGeom>
          <a:noFill/>
        </p:spPr>
        <p:txBody>
          <a:bodyPr wrap="square" rtlCol="0">
            <a:spAutoFit/>
          </a:bodyPr>
          <a:lstStyle/>
          <a:p>
            <a:pPr marL="166688" indent="-166688">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to establish biological design rules </a:t>
            </a:r>
            <a:r>
              <a:rPr lang="en-US" sz="1600" dirty="0" smtClean="0"/>
              <a:t>to enable the predictive design of innovative natural and hybrid systems for clean energy production. </a:t>
            </a:r>
          </a:p>
          <a:p>
            <a:pPr marL="166688" indent="-166688">
              <a:spcAft>
                <a:spcPts val="1200"/>
              </a:spcAft>
              <a:buFont typeface="Wingdings" pitchFamily="2" charset="2"/>
              <a:buChar char="§"/>
            </a:pPr>
            <a:r>
              <a:rPr lang="en-US" sz="1600" dirty="0" smtClean="0"/>
              <a:t>Discovery and synthetic redesign of plant and microbial systems pushes science frontiers and paves the way for sustainable production of advanced </a:t>
            </a:r>
            <a:r>
              <a:rPr lang="en-US" sz="1600" dirty="0" err="1" smtClean="0"/>
              <a:t>biofuels</a:t>
            </a:r>
            <a:r>
              <a:rPr lang="en-US" sz="1600" dirty="0" smtClean="0"/>
              <a:t> and </a:t>
            </a:r>
            <a:r>
              <a:rPr lang="en-US" sz="1600" dirty="0" err="1" smtClean="0"/>
              <a:t>bioproducts</a:t>
            </a:r>
            <a:r>
              <a:rPr lang="en-US" sz="1600" dirty="0" smtClean="0"/>
              <a:t>. Leverages strong U.S. resources and leadership in fundamental biological research and industrial biotechnology.  </a:t>
            </a:r>
          </a:p>
          <a:p>
            <a:pPr marL="166688" indent="-166688">
              <a:spcAft>
                <a:spcPts val="1200"/>
              </a:spcAft>
              <a:buFont typeface="Wingdings" pitchFamily="2" charset="2"/>
              <a:buChar char="§"/>
            </a:pPr>
            <a:r>
              <a:rPr lang="en-US" sz="1600" dirty="0" smtClean="0"/>
              <a:t>Research focus:</a:t>
            </a:r>
          </a:p>
          <a:p>
            <a:pPr>
              <a:spcAft>
                <a:spcPts val="1200"/>
              </a:spcAft>
            </a:pPr>
            <a:endParaRPr lang="en-US"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
            <a:ext cx="9144000" cy="762000"/>
          </a:xfrm>
        </p:spPr>
        <p:txBody>
          <a:bodyPr>
            <a:noAutofit/>
          </a:bodyPr>
          <a:lstStyle/>
          <a:p>
            <a:r>
              <a:rPr lang="en-US" dirty="0" smtClean="0"/>
              <a:t>JCAP Collaborating Energy Frontier Research Centers</a:t>
            </a:r>
            <a:endParaRPr lang="en-US" dirty="0"/>
          </a:p>
        </p:txBody>
      </p:sp>
      <p:pic>
        <p:nvPicPr>
          <p:cNvPr id="18" name="Picture 6" descr="157-primaryorange200.gif"/>
          <p:cNvPicPr>
            <a:picLocks noChangeAspect="1"/>
          </p:cNvPicPr>
          <p:nvPr/>
        </p:nvPicPr>
        <p:blipFill>
          <a:blip r:embed="rId3" cstate="print"/>
          <a:srcRect/>
          <a:stretch>
            <a:fillRect/>
          </a:stretch>
        </p:blipFill>
        <p:spPr bwMode="auto">
          <a:xfrm>
            <a:off x="5183076" y="5437790"/>
            <a:ext cx="762000" cy="786362"/>
          </a:xfrm>
          <a:prstGeom prst="rect">
            <a:avLst/>
          </a:prstGeom>
          <a:noFill/>
          <a:ln w="9525">
            <a:noFill/>
            <a:miter lim="800000"/>
            <a:headEnd/>
            <a:tailEnd/>
          </a:ln>
        </p:spPr>
      </p:pic>
      <p:pic>
        <p:nvPicPr>
          <p:cNvPr id="19" name="Picture 5" descr="LBL_logo.jpg"/>
          <p:cNvPicPr>
            <a:picLocks noChangeAspect="1"/>
          </p:cNvPicPr>
          <p:nvPr/>
        </p:nvPicPr>
        <p:blipFill>
          <a:blip r:embed="rId4" cstate="print"/>
          <a:srcRect/>
          <a:stretch>
            <a:fillRect/>
          </a:stretch>
        </p:blipFill>
        <p:spPr bwMode="auto">
          <a:xfrm>
            <a:off x="6220629" y="5452724"/>
            <a:ext cx="858813" cy="756494"/>
          </a:xfrm>
          <a:prstGeom prst="rect">
            <a:avLst/>
          </a:prstGeom>
          <a:noFill/>
          <a:ln w="9525">
            <a:noFill/>
            <a:miter lim="800000"/>
            <a:headEnd/>
            <a:tailEnd/>
          </a:ln>
        </p:spPr>
      </p:pic>
      <p:graphicFrame>
        <p:nvGraphicFramePr>
          <p:cNvPr id="20" name="Table 19"/>
          <p:cNvGraphicFramePr>
            <a:graphicFrameLocks noGrp="1"/>
          </p:cNvGraphicFramePr>
          <p:nvPr/>
        </p:nvGraphicFramePr>
        <p:xfrm>
          <a:off x="342899" y="874689"/>
          <a:ext cx="8458201" cy="4414520"/>
        </p:xfrm>
        <a:graphic>
          <a:graphicData uri="http://schemas.openxmlformats.org/drawingml/2006/table">
            <a:tbl>
              <a:tblPr/>
              <a:tblGrid>
                <a:gridCol w="1295400"/>
                <a:gridCol w="4711990"/>
                <a:gridCol w="2450811"/>
              </a:tblGrid>
              <a:tr h="0">
                <a:tc>
                  <a:txBody>
                    <a:bodyPr/>
                    <a:lstStyle/>
                    <a:p>
                      <a:pPr algn="l" fontAlgn="ctr">
                        <a:lnSpc>
                          <a:spcPts val="1000"/>
                        </a:lnSpc>
                      </a:pPr>
                      <a:r>
                        <a:rPr lang="en-US" sz="1000" b="0" i="0" u="none" strike="noStrike" dirty="0">
                          <a:latin typeface="Arial" pitchFamily="34" charset="0"/>
                          <a:cs typeface="Arial" pitchFamily="34" charset="0"/>
                        </a:rPr>
                        <a:t>Harry Atwater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Light-Material Interactions in Energy Conversion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California Institute of Technolog, Pasadena,CA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Friedric</a:t>
                      </a:r>
                      <a:r>
                        <a:rPr lang="en-US" sz="1000" b="0" i="0" u="none" strike="noStrike" dirty="0">
                          <a:latin typeface="Arial" pitchFamily="34" charset="0"/>
                          <a:cs typeface="Arial" pitchFamily="34" charset="0"/>
                        </a:rPr>
                        <a:t> B. Prinz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on </a:t>
                      </a:r>
                      <a:r>
                        <a:rPr lang="en-US" sz="1000" b="0" i="0" u="none" strike="noStrike" dirty="0" err="1">
                          <a:latin typeface="Arial" pitchFamily="34" charset="0"/>
                          <a:cs typeface="Arial" pitchFamily="34" charset="0"/>
                        </a:rPr>
                        <a:t>Nanostructuring</a:t>
                      </a:r>
                      <a:r>
                        <a:rPr lang="en-US" sz="1000" b="0" i="0" u="none" strike="noStrike" dirty="0">
                          <a:latin typeface="Arial" pitchFamily="34" charset="0"/>
                          <a:cs typeface="Arial" pitchFamily="34" charset="0"/>
                        </a:rPr>
                        <a:t> for Efficient Energy Conversion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Stanford University, Stanford,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Berend</a:t>
                      </a:r>
                      <a:r>
                        <a:rPr lang="en-US" sz="1000" b="0" i="0" u="none" strike="noStrike" dirty="0">
                          <a:latin typeface="Arial" pitchFamily="34" charset="0"/>
                          <a:cs typeface="Arial" pitchFamily="34" charset="0"/>
                        </a:rPr>
                        <a:t> </a:t>
                      </a:r>
                      <a:r>
                        <a:rPr lang="en-US" sz="1000" b="0" i="0" u="none" strike="noStrike" dirty="0" err="1">
                          <a:latin typeface="Arial" pitchFamily="34" charset="0"/>
                          <a:cs typeface="Arial" pitchFamily="34" charset="0"/>
                        </a:rPr>
                        <a:t>Smit</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Gas Separations Relevant to Clean Energy Technologies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UC Berkeley, Berkeley, 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John Bowers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on Materials for Energy Efficiency Applications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UC Santa Barbara, Santa Barbara, 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James Spivey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Computational Catalysis and Atomic-Level Synthesis of Materials: Building Effective Catalysts from First Principles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Louisiana State University, Baton Rouge, LA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Thomas Russell</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smtClean="0">
                          <a:latin typeface="Arial" pitchFamily="34" charset="0"/>
                          <a:cs typeface="Arial" pitchFamily="34" charset="0"/>
                        </a:rPr>
                        <a:t>Polymer-Based </a:t>
                      </a:r>
                      <a:r>
                        <a:rPr lang="en-US" sz="1000" b="0" i="0" u="none" strike="noStrike" dirty="0">
                          <a:latin typeface="Arial" pitchFamily="34" charset="0"/>
                          <a:cs typeface="Arial" pitchFamily="34" charset="0"/>
                        </a:rPr>
                        <a:t>Materials for Harvesting Solar Energy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Massachusetts, Amherst, MA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Peter Green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Solar Energy Conversion in Complex Materials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Michigan, Ann Arbor, MI</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Victor Klimov</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The Center for Advanced Solar </a:t>
                      </a:r>
                      <a:r>
                        <a:rPr lang="en-US" sz="1000" b="0" i="0" u="none" strike="noStrike" dirty="0" err="1">
                          <a:latin typeface="Arial" pitchFamily="34" charset="0"/>
                          <a:cs typeface="Arial" pitchFamily="34" charset="0"/>
                        </a:rPr>
                        <a:t>Photophysics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Los Alamos National Labs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Hector Abruna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err="1">
                          <a:latin typeface="Arial" pitchFamily="34" charset="0"/>
                          <a:cs typeface="Arial" pitchFamily="34" charset="0"/>
                        </a:rPr>
                        <a:t>Nanostructured</a:t>
                      </a:r>
                      <a:r>
                        <a:rPr lang="en-US" sz="1000" b="0" i="0" u="none" strike="noStrike" dirty="0">
                          <a:latin typeface="Arial" pitchFamily="34" charset="0"/>
                          <a:cs typeface="Arial" pitchFamily="34" charset="0"/>
                        </a:rPr>
                        <a:t> Interfaces for Energy Generation, Conversion, and Storage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Cornell University, Ithaca, NY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Kenneth </a:t>
                      </a:r>
                      <a:r>
                        <a:rPr lang="en-US" sz="1000" b="0" i="0" u="none" strike="noStrike" dirty="0" err="1">
                          <a:latin typeface="Arial" pitchFamily="34" charset="0"/>
                          <a:cs typeface="Arial" pitchFamily="34" charset="0"/>
                        </a:rPr>
                        <a:t>Reifsnider</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Science Based </a:t>
                      </a:r>
                      <a:r>
                        <a:rPr lang="en-US" sz="1000" b="0" i="0" u="none" strike="noStrike" dirty="0" err="1">
                          <a:latin typeface="Arial" pitchFamily="34" charset="0"/>
                          <a:cs typeface="Arial" pitchFamily="34" charset="0"/>
                        </a:rPr>
                        <a:t>Nano</a:t>
                      </a:r>
                      <a:r>
                        <a:rPr lang="en-US" sz="1000" b="0" i="0" u="none" strike="noStrike" dirty="0">
                          <a:latin typeface="Arial" pitchFamily="34" charset="0"/>
                          <a:cs typeface="Arial" pitchFamily="34" charset="0"/>
                        </a:rPr>
                        <a:t>-Structure Design and Synthesis of Heterogeneous Functional Materials for Energy Systems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University of South Carolina, Columbia, SC</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Devens</a:t>
                      </a:r>
                      <a:r>
                        <a:rPr lang="en-US" sz="1000" b="0" i="0" u="none" strike="noStrike" dirty="0">
                          <a:latin typeface="Arial" pitchFamily="34" charset="0"/>
                          <a:cs typeface="Arial" pitchFamily="34" charset="0"/>
                        </a:rPr>
                        <a:t> Gust</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EFRC Center for Bio-Inspired Solar Fuel Production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Arizona State University, Tempe, AZ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Neal R. Armstrong</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Interface Science: Hybrid Solar Electric Materials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Arizona, Tucson, AZ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Vidvuds</a:t>
                      </a:r>
                      <a:r>
                        <a:rPr lang="en-US" sz="1000" b="0" i="0" u="none" strike="noStrike" dirty="0">
                          <a:latin typeface="Arial" pitchFamily="34" charset="0"/>
                          <a:cs typeface="Arial" pitchFamily="34" charset="0"/>
                        </a:rPr>
                        <a:t>, </a:t>
                      </a:r>
                      <a:r>
                        <a:rPr lang="en-US" sz="1000" b="0" i="0" u="none" strike="noStrike" dirty="0" err="1">
                          <a:latin typeface="Arial" pitchFamily="34" charset="0"/>
                          <a:cs typeface="Arial" pitchFamily="34" charset="0"/>
                        </a:rPr>
                        <a:t>Ozolins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Molecularly Assembled Material Architectures for Solar Energy Production, Storage, and Carbon Capture</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s-ES" sz="1000" b="0" i="0" u="none" strike="noStrike" dirty="0">
                          <a:latin typeface="Arial" pitchFamily="34" charset="0"/>
                          <a:cs typeface="Arial" pitchFamily="34" charset="0"/>
                        </a:rPr>
                        <a:t>UC Los </a:t>
                      </a:r>
                      <a:r>
                        <a:rPr lang="es-ES" sz="1000" b="0" i="0" u="none" strike="noStrike" dirty="0" err="1">
                          <a:latin typeface="Arial" pitchFamily="34" charset="0"/>
                          <a:cs typeface="Arial" pitchFamily="34" charset="0"/>
                        </a:rPr>
                        <a:t>Angeles</a:t>
                      </a:r>
                      <a:r>
                        <a:rPr lang="es-ES" sz="1000" b="0" i="0" u="none" strike="noStrike" dirty="0">
                          <a:latin typeface="Arial" pitchFamily="34" charset="0"/>
                          <a:cs typeface="Arial" pitchFamily="34" charset="0"/>
                        </a:rPr>
                        <a:t>, Los </a:t>
                      </a:r>
                      <a:r>
                        <a:rPr lang="es-ES" sz="1000" b="0" i="0" u="none" strike="noStrike" dirty="0" err="1">
                          <a:latin typeface="Arial" pitchFamily="34" charset="0"/>
                          <a:cs typeface="Arial" pitchFamily="34" charset="0"/>
                        </a:rPr>
                        <a:t>Angeles</a:t>
                      </a:r>
                      <a:r>
                        <a:rPr lang="es-ES" sz="1000" b="0" i="0" u="none" strike="noStrike" dirty="0">
                          <a:latin typeface="Arial" pitchFamily="34" charset="0"/>
                          <a:cs typeface="Arial" pitchFamily="34" charset="0"/>
                        </a:rPr>
                        <a:t>,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Daniel </a:t>
                      </a:r>
                      <a:r>
                        <a:rPr lang="en-US" sz="1000" b="0" i="0" u="none" strike="noStrike" dirty="0" err="1">
                          <a:latin typeface="Arial" pitchFamily="34" charset="0"/>
                          <a:cs typeface="Arial" pitchFamily="34" charset="0"/>
                        </a:rPr>
                        <a:t>Dapkus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Emerging Materials for Solar Energy </a:t>
                      </a:r>
                      <a:r>
                        <a:rPr lang="en-US" sz="1000" b="0" i="0" u="none" strike="noStrike" dirty="0" smtClean="0">
                          <a:latin typeface="Arial" pitchFamily="34" charset="0"/>
                          <a:cs typeface="Arial" pitchFamily="34" charset="0"/>
                        </a:rPr>
                        <a:t>Conversion </a:t>
                      </a:r>
                      <a:r>
                        <a:rPr lang="en-US" sz="1000" b="0" i="0" u="none" strike="noStrike" dirty="0">
                          <a:latin typeface="Arial" pitchFamily="34" charset="0"/>
                          <a:cs typeface="Arial" pitchFamily="34" charset="0"/>
                        </a:rPr>
                        <a:t>and Solid State Lighting</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Southern California, Los Angeles,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Alex </a:t>
                      </a:r>
                      <a:r>
                        <a:rPr lang="en-US" sz="1000" b="0" i="0" u="none" strike="noStrike" dirty="0" err="1">
                          <a:latin typeface="Arial" pitchFamily="34" charset="0"/>
                          <a:cs typeface="Arial" pitchFamily="34" charset="0"/>
                        </a:rPr>
                        <a:t>Zunger</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Inverse Design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National Renewable Energy Laboratory, Golden, CO</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Michael Thackeray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Electrical Energy Storage: Tailored Interfaces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it-IT" sz="1000" b="0" i="0" u="none" strike="noStrike" dirty="0">
                          <a:latin typeface="Arial" pitchFamily="34" charset="0"/>
                          <a:cs typeface="Arial" pitchFamily="34" charset="0"/>
                        </a:rPr>
                        <a:t>Argonne Nat'l Labs, Argonne, IL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Michael </a:t>
                      </a:r>
                      <a:r>
                        <a:rPr lang="en-US" sz="1000" b="0" i="0" u="none" strike="noStrike" dirty="0" err="1">
                          <a:latin typeface="Arial" pitchFamily="34" charset="0"/>
                          <a:cs typeface="Arial" pitchFamily="34" charset="0"/>
                        </a:rPr>
                        <a:t>Wasielewski</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Argonne-Northwestern Solar Energy Research Center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smtClean="0">
                          <a:latin typeface="Arial" pitchFamily="34" charset="0"/>
                          <a:cs typeface="Arial" pitchFamily="34" charset="0"/>
                        </a:rPr>
                        <a:t>Northwestern </a:t>
                      </a:r>
                      <a:r>
                        <a:rPr lang="en-US" sz="1000" b="0" i="0" u="none" strike="noStrike" dirty="0">
                          <a:latin typeface="Arial" pitchFamily="34" charset="0"/>
                          <a:cs typeface="Arial" pitchFamily="34" charset="0"/>
                        </a:rPr>
                        <a:t>University, Evanston, IL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Thomas Meyer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Solar Fuels and Next Generation </a:t>
                      </a:r>
                      <a:r>
                        <a:rPr lang="en-US" sz="1000" b="0" i="0" u="none" strike="noStrike" dirty="0" err="1">
                          <a:latin typeface="Arial" pitchFamily="34" charset="0"/>
                          <a:cs typeface="Arial" pitchFamily="34" charset="0"/>
                        </a:rPr>
                        <a:t>Photovoltaics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University of North Carolina, Chapel Hill, NC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David </a:t>
                      </a:r>
                      <a:r>
                        <a:rPr lang="en-US" sz="1000" b="0" i="0" u="none" strike="noStrike" dirty="0" err="1">
                          <a:latin typeface="Arial" pitchFamily="34" charset="0"/>
                          <a:cs typeface="Arial" pitchFamily="34" charset="0"/>
                        </a:rPr>
                        <a:t>Wesolowski</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Fluid Interface Reactions, Structures and Transport Center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Oak Ridge National Labs, Oak Ridge, TN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Morris Bullock</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Molecular </a:t>
                      </a:r>
                      <a:r>
                        <a:rPr lang="en-US" sz="1000" b="0" i="0" u="none" strike="noStrike" dirty="0" err="1">
                          <a:latin typeface="Arial" pitchFamily="34" charset="0"/>
                          <a:cs typeface="Arial" pitchFamily="34" charset="0"/>
                        </a:rPr>
                        <a:t>Electrocatalysis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Pacific Northwest National Laboratory, Richland, WA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Picture 2"/>
          <p:cNvPicPr>
            <a:picLocks noChangeAspect="1" noChangeArrowheads="1"/>
          </p:cNvPicPr>
          <p:nvPr/>
        </p:nvPicPr>
        <p:blipFill>
          <a:blip r:embed="rId5" cstate="print"/>
          <a:srcRect/>
          <a:stretch>
            <a:fillRect/>
          </a:stretch>
        </p:blipFill>
        <p:spPr bwMode="auto">
          <a:xfrm>
            <a:off x="1714930" y="5491002"/>
            <a:ext cx="2133600" cy="679938"/>
          </a:xfrm>
          <a:prstGeom prst="rect">
            <a:avLst/>
          </a:prstGeom>
          <a:noFill/>
          <a:ln w="9525">
            <a:noFill/>
            <a:miter lim="800000"/>
            <a:headEnd/>
            <a:tailEnd/>
          </a:ln>
        </p:spPr>
      </p:pic>
      <p:sp>
        <p:nvSpPr>
          <p:cNvPr id="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035639"/>
            <a:ext cx="9144000" cy="182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47625"/>
            <a:ext cx="9144000" cy="762000"/>
          </a:xfrm>
        </p:spPr>
        <p:txBody>
          <a:bodyPr>
            <a:noAutofit/>
          </a:bodyPr>
          <a:lstStyle/>
          <a:p>
            <a:pPr>
              <a:lnSpc>
                <a:spcPct val="80000"/>
              </a:lnSpc>
            </a:pPr>
            <a:r>
              <a:rPr lang="en-US" dirty="0" smtClean="0"/>
              <a:t>Fuels from Sunlight Energy Innovation Hub: </a:t>
            </a:r>
            <a:br>
              <a:rPr lang="en-US" dirty="0" smtClean="0"/>
            </a:br>
            <a:r>
              <a:rPr lang="en-US" sz="1800" dirty="0" smtClean="0"/>
              <a:t>Joint Center for Artificial Photosynthesis (JCAP)  </a:t>
            </a:r>
            <a:endParaRPr lang="en-US" sz="1800" dirty="0"/>
          </a:p>
        </p:txBody>
      </p:sp>
      <p:sp>
        <p:nvSpPr>
          <p:cNvPr id="10" name="Text Box 4"/>
          <p:cNvSpPr txBox="1">
            <a:spLocks noChangeArrowheads="1"/>
          </p:cNvSpPr>
          <p:nvPr/>
        </p:nvSpPr>
        <p:spPr bwMode="auto">
          <a:xfrm>
            <a:off x="528034" y="951963"/>
            <a:ext cx="7956747" cy="3985684"/>
          </a:xfrm>
          <a:prstGeom prst="rect">
            <a:avLst/>
          </a:prstGeom>
          <a:noFill/>
          <a:ln w="9525" algn="ctr">
            <a:noFill/>
            <a:miter lim="800000"/>
            <a:headEnd/>
            <a:tailEnd/>
          </a:ln>
          <a:effectLst/>
        </p:spPr>
        <p:txBody>
          <a:bodyPr wrap="square" lIns="91418" tIns="45709" rIns="91418" bIns="45709">
            <a:spAutoFit/>
          </a:bodyPr>
          <a:lstStyle/>
          <a:p>
            <a:pPr marL="169863" indent="-169863">
              <a:spcAft>
                <a:spcPts val="600"/>
              </a:spcAft>
              <a:buFont typeface="Wingdings" pitchFamily="2" charset="2"/>
              <a:buChar char="§"/>
            </a:pPr>
            <a:r>
              <a:rPr lang="en-US" sz="1600" dirty="0" smtClean="0">
                <a:solidFill>
                  <a:schemeClr val="tx1">
                    <a:lumMod val="85000"/>
                    <a:lumOff val="15000"/>
                  </a:schemeClr>
                </a:solidFill>
              </a:rPr>
              <a:t>The design of highly efficient, non‐biological, molecular‐level “machines” that generate fuels directly from sunlight, water, and carbon dioxide is the challenge. </a:t>
            </a:r>
          </a:p>
          <a:p>
            <a:pPr marL="169863" indent="-169863">
              <a:spcAft>
                <a:spcPts val="600"/>
              </a:spcAft>
              <a:buFont typeface="Wingdings" pitchFamily="2" charset="2"/>
              <a:buChar char="§"/>
            </a:pPr>
            <a:r>
              <a:rPr lang="en-US" sz="1600" dirty="0" smtClean="0">
                <a:solidFill>
                  <a:schemeClr val="tx1">
                    <a:lumMod val="85000"/>
                    <a:lumOff val="15000"/>
                  </a:schemeClr>
                </a:solidFill>
              </a:rPr>
              <a:t>Basic research has provided an understanding of the complex photochemistry of the natural photosynthetic system and the use of inorganic photo‐catalytic methods to split water or reduce carbon dioxide – key steps in photosynthesis. </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JCAP Mission:  To demonstrate a scalable, </a:t>
            </a:r>
            <a:r>
              <a:rPr lang="en-US" sz="1600" b="1" dirty="0" err="1" smtClean="0">
                <a:solidFill>
                  <a:schemeClr val="tx1">
                    <a:lumMod val="85000"/>
                    <a:lumOff val="15000"/>
                  </a:schemeClr>
                </a:solidFill>
                <a:latin typeface="Arial" pitchFamily="34" charset="0"/>
                <a:cs typeface="Arial" pitchFamily="34" charset="0"/>
              </a:rPr>
              <a:t>manufacturable</a:t>
            </a:r>
            <a:r>
              <a:rPr lang="en-US" sz="1600" b="1" dirty="0" smtClean="0">
                <a:solidFill>
                  <a:schemeClr val="tx1">
                    <a:lumMod val="85000"/>
                    <a:lumOff val="15000"/>
                  </a:schemeClr>
                </a:solidFill>
                <a:latin typeface="Arial" pitchFamily="34" charset="0"/>
                <a:cs typeface="Arial" pitchFamily="34" charset="0"/>
              </a:rPr>
              <a:t> solar-fuels generator using Earth-abundant elements, that, with no wires, robustly produces fuel from the sun 10 times more efficiently than (current) crops.</a:t>
            </a:r>
          </a:p>
          <a:p>
            <a:pPr marL="228600" indent="-228600">
              <a:spcAft>
                <a:spcPts val="200"/>
              </a:spcAft>
              <a:buFont typeface="Wingdings" pitchFamily="2" charset="2"/>
              <a:buChar char="§"/>
            </a:pPr>
            <a:r>
              <a:rPr lang="en-US" sz="1600" dirty="0" smtClean="0">
                <a:solidFill>
                  <a:schemeClr val="tx1">
                    <a:lumMod val="85000"/>
                    <a:lumOff val="15000"/>
                  </a:schemeClr>
                </a:solidFill>
                <a:latin typeface="Arial" pitchFamily="34" charset="0"/>
                <a:cs typeface="Arial" pitchFamily="34" charset="0"/>
              </a:rPr>
              <a:t>JCAP R&amp;D focuses on:</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Accelerating the rate of catalyst discovery for solar fuel reactions</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Discovering earth-abundant, robust, inorganic light absorbers with optimal band gap</a:t>
            </a:r>
          </a:p>
          <a:p>
            <a:pPr marL="627063" lvl="3" indent="-169863">
              <a:spcAft>
                <a:spcPts val="6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Providing system integration and scale-up</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Begun in FY 2010, JCAP serves as an integrative focal point for the solar fuels R&amp;D community – formal collaborations have been established with 20 Energy Frontier Research Centers.</a:t>
            </a:r>
          </a:p>
        </p:txBody>
      </p:sp>
      <p:grpSp>
        <p:nvGrpSpPr>
          <p:cNvPr id="14" name="Group 13"/>
          <p:cNvGrpSpPr/>
          <p:nvPr/>
        </p:nvGrpSpPr>
        <p:grpSpPr>
          <a:xfrm>
            <a:off x="1418141" y="4997611"/>
            <a:ext cx="6310894" cy="1860389"/>
            <a:chOff x="1326525" y="4284718"/>
            <a:chExt cx="6310894" cy="1860389"/>
          </a:xfrm>
        </p:grpSpPr>
        <p:pic>
          <p:nvPicPr>
            <p:cNvPr id="169986" name="Picture 2" descr="split250.png">
              <a:hlinkClick r:id="rId3"/>
            </p:cNvPr>
            <p:cNvPicPr>
              <a:picLocks noChangeAspect="1" noChangeArrowheads="1"/>
            </p:cNvPicPr>
            <p:nvPr/>
          </p:nvPicPr>
          <p:blipFill>
            <a:blip r:embed="rId4" cstate="print"/>
            <a:srcRect/>
            <a:stretch>
              <a:fillRect/>
            </a:stretch>
          </p:blipFill>
          <p:spPr bwMode="auto">
            <a:xfrm>
              <a:off x="5256169" y="4352088"/>
              <a:ext cx="2381250" cy="1495426"/>
            </a:xfrm>
            <a:prstGeom prst="rect">
              <a:avLst/>
            </a:prstGeom>
            <a:noFill/>
          </p:spPr>
        </p:pic>
        <p:pic>
          <p:nvPicPr>
            <p:cNvPr id="137218" name="Picture 2" descr="http://upload.wikimedia.org/wikipedia/commons/1/18/Thylakoid_membrane.png"/>
            <p:cNvPicPr>
              <a:picLocks noChangeAspect="1" noChangeArrowheads="1"/>
            </p:cNvPicPr>
            <p:nvPr/>
          </p:nvPicPr>
          <p:blipFill>
            <a:blip r:embed="rId5" cstate="print"/>
            <a:srcRect/>
            <a:stretch>
              <a:fillRect/>
            </a:stretch>
          </p:blipFill>
          <p:spPr bwMode="auto">
            <a:xfrm>
              <a:off x="1326525" y="4284718"/>
              <a:ext cx="2859110" cy="1630166"/>
            </a:xfrm>
            <a:prstGeom prst="rect">
              <a:avLst/>
            </a:prstGeom>
            <a:noFill/>
          </p:spPr>
        </p:pic>
        <p:sp>
          <p:nvSpPr>
            <p:cNvPr id="11" name="Right Arrow 10"/>
            <p:cNvSpPr/>
            <p:nvPr/>
          </p:nvSpPr>
          <p:spPr>
            <a:xfrm>
              <a:off x="4316012" y="5012720"/>
              <a:ext cx="875763" cy="174163"/>
            </a:xfrm>
            <a:prstGeom prst="rightArrow">
              <a:avLst>
                <a:gd name="adj1" fmla="val 35902"/>
                <a:gd name="adj2" fmla="val 13149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TextBox 11"/>
            <p:cNvSpPr txBox="1"/>
            <p:nvPr/>
          </p:nvSpPr>
          <p:spPr>
            <a:xfrm>
              <a:off x="1879878" y="5883497"/>
              <a:ext cx="1752403"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Natural photosynthesis</a:t>
              </a:r>
              <a:endParaRPr lang="en-US" sz="1100" b="1" dirty="0">
                <a:solidFill>
                  <a:schemeClr val="tx1">
                    <a:lumMod val="85000"/>
                    <a:lumOff val="15000"/>
                  </a:schemeClr>
                </a:solidFill>
              </a:endParaRPr>
            </a:p>
          </p:txBody>
        </p:sp>
        <p:sp>
          <p:nvSpPr>
            <p:cNvPr id="13" name="TextBox 12"/>
            <p:cNvSpPr txBox="1"/>
            <p:nvPr/>
          </p:nvSpPr>
          <p:spPr>
            <a:xfrm>
              <a:off x="5532922" y="5883497"/>
              <a:ext cx="1827744"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Artificial photosynthesis</a:t>
              </a:r>
              <a:endParaRPr lang="en-US" sz="1100" b="1" dirty="0">
                <a:solidFill>
                  <a:schemeClr val="tx1">
                    <a:lumMod val="85000"/>
                    <a:lumOff val="15000"/>
                  </a:schemeClr>
                </a:solidFill>
              </a:endParaRPr>
            </a:p>
          </p:txBody>
        </p:sp>
      </p:grpSp>
      <p:sp>
        <p:nvSpPr>
          <p:cNvPr id="15"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15</a:t>
            </a:fld>
            <a:endParaRPr lang="en-US" smtClean="0">
              <a:latin typeface="Arial" charset="0"/>
              <a:cs typeface="Arial" charset="0"/>
            </a:endParaRPr>
          </a:p>
        </p:txBody>
      </p:sp>
      <p:sp>
        <p:nvSpPr>
          <p:cNvPr id="6146" name="Title 2"/>
          <p:cNvSpPr>
            <a:spLocks noGrp="1"/>
          </p:cNvSpPr>
          <p:nvPr>
            <p:ph type="title" idx="4294967295"/>
          </p:nvPr>
        </p:nvSpPr>
        <p:spPr>
          <a:xfrm>
            <a:off x="0" y="-188913"/>
            <a:ext cx="9144000" cy="1143001"/>
          </a:xfrm>
        </p:spPr>
        <p:txBody>
          <a:bodyPr/>
          <a:lstStyle/>
          <a:p>
            <a:pPr>
              <a:lnSpc>
                <a:spcPct val="90000"/>
              </a:lnSpc>
            </a:pPr>
            <a:r>
              <a:rPr lang="en-US" dirty="0" smtClean="0"/>
              <a:t>Batteries and Energy Storage Energy Innovation Hub</a:t>
            </a:r>
            <a:br>
              <a:rPr lang="en-US" dirty="0" smtClean="0"/>
            </a:br>
            <a:r>
              <a:rPr lang="en-US" sz="1800" dirty="0" smtClean="0"/>
              <a:t> Transform the Grid and Electrify Transportation</a:t>
            </a:r>
            <a:r>
              <a:rPr lang="en-US" sz="1800" dirty="0" smtClean="0">
                <a:latin typeface="Arial" charset="0"/>
                <a:cs typeface="Arial" charset="0"/>
              </a:rPr>
              <a:t> </a:t>
            </a:r>
            <a:endParaRPr lang="en-US" dirty="0" smtClean="0">
              <a:latin typeface="Arial" charset="0"/>
              <a:cs typeface="Arial" charset="0"/>
            </a:endParaRPr>
          </a:p>
        </p:txBody>
      </p:sp>
      <p:sp>
        <p:nvSpPr>
          <p:cNvPr id="6"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7" name="Text Box 4"/>
          <p:cNvSpPr txBox="1">
            <a:spLocks noChangeArrowheads="1"/>
          </p:cNvSpPr>
          <p:nvPr/>
        </p:nvSpPr>
        <p:spPr bwMode="auto">
          <a:xfrm>
            <a:off x="901873" y="989771"/>
            <a:ext cx="7377831" cy="5178318"/>
          </a:xfrm>
          <a:prstGeom prst="rect">
            <a:avLst/>
          </a:prstGeom>
          <a:noFill/>
          <a:ln w="9525" algn="ctr">
            <a:noFill/>
            <a:miter lim="800000"/>
            <a:headEnd/>
            <a:tailEnd/>
          </a:ln>
          <a:effectLst/>
        </p:spPr>
        <p:txBody>
          <a:bodyPr wrap="square" lIns="91418" tIns="45709" rIns="91418" bIns="45709">
            <a:spAutoFit/>
          </a:bodyPr>
          <a:lstStyle/>
          <a:p>
            <a:pPr marL="231775" indent="-231775">
              <a:spcAft>
                <a:spcPts val="1200"/>
              </a:spcAft>
              <a:buFont typeface="Wingdings" pitchFamily="2" charset="2"/>
              <a:buChar char="§"/>
            </a:pPr>
            <a:r>
              <a:rPr lang="en-US" dirty="0" smtClean="0"/>
              <a:t>Improved energy storage is critical for the widespread use of intermittent renewable energy, electric vehicles, and efficient and reliable smart electric grid technologies. </a:t>
            </a:r>
          </a:p>
          <a:p>
            <a:pPr marL="231775" indent="-231775">
              <a:spcAft>
                <a:spcPts val="1200"/>
              </a:spcAft>
              <a:buFont typeface="Wingdings" pitchFamily="2" charset="2"/>
              <a:buChar char="§"/>
            </a:pPr>
            <a:r>
              <a:rPr lang="en-US" dirty="0" smtClean="0"/>
              <a:t>The Hub, proposed for FY 2012, will develop electrochemical energy storage systems that safely approach theoretical energy and power densities with very high cycle life. </a:t>
            </a:r>
          </a:p>
          <a:p>
            <a:pPr marL="231775" indent="-231775">
              <a:spcAft>
                <a:spcPts val="1200"/>
              </a:spcAft>
              <a:buFont typeface="Wingdings" pitchFamily="2" charset="2"/>
              <a:buChar char="§"/>
            </a:pPr>
            <a:r>
              <a:rPr lang="en-US" dirty="0" smtClean="0"/>
              <a:t>These are systemic challenges requiring new materials, systems, and knowledge. </a:t>
            </a:r>
          </a:p>
          <a:p>
            <a:pPr marL="231775" indent="-231775">
              <a:spcAft>
                <a:spcPts val="300"/>
              </a:spcAft>
              <a:buFont typeface="Wingdings" pitchFamily="2" charset="2"/>
              <a:buChar char="§"/>
            </a:pPr>
            <a:r>
              <a:rPr lang="en-US" dirty="0" smtClean="0">
                <a:solidFill>
                  <a:srgbClr val="000000"/>
                </a:solidFill>
                <a:latin typeface="Arial" pitchFamily="34" charset="0"/>
                <a:cs typeface="Arial" pitchFamily="34" charset="0"/>
              </a:rPr>
              <a:t>The Hub will address key fundamental questions in energy storage including:</a:t>
            </a:r>
          </a:p>
          <a:p>
            <a:pPr marL="747713" lvl="1" indent="-290513">
              <a:spcAft>
                <a:spcPts val="0"/>
              </a:spcAft>
              <a:buFont typeface="Wingdings" pitchFamily="2" charset="2"/>
              <a:buChar char="Ø"/>
            </a:pPr>
            <a:r>
              <a:rPr lang="en-US" dirty="0" smtClean="0">
                <a:latin typeface="Arial" pitchFamily="34" charset="0"/>
                <a:cs typeface="Arial" pitchFamily="34" charset="0"/>
              </a:rPr>
              <a:t>Can we approach theoretical energy density? </a:t>
            </a:r>
          </a:p>
          <a:p>
            <a:pPr marL="747713" lvl="1" indent="-290513">
              <a:spcAft>
                <a:spcPts val="0"/>
              </a:spcAft>
              <a:buFont typeface="Wingdings" pitchFamily="2" charset="2"/>
              <a:buChar char="Ø"/>
            </a:pPr>
            <a:r>
              <a:rPr lang="en-US" dirty="0" smtClean="0">
                <a:latin typeface="Arial" pitchFamily="34" charset="0"/>
                <a:cs typeface="Arial" pitchFamily="34" charset="0"/>
              </a:rPr>
              <a:t>Can we safely increase the rate of energy utilization?  </a:t>
            </a:r>
          </a:p>
          <a:p>
            <a:pPr marL="747713" lvl="1" indent="-290513">
              <a:spcAft>
                <a:spcPts val="1200"/>
              </a:spcAft>
              <a:buFont typeface="Wingdings" pitchFamily="2" charset="2"/>
              <a:buChar char="Ø"/>
            </a:pPr>
            <a:r>
              <a:rPr lang="en-US" dirty="0" smtClean="0">
                <a:latin typeface="Arial" pitchFamily="34" charset="0"/>
                <a:cs typeface="Arial" pitchFamily="34" charset="0"/>
              </a:rPr>
              <a:t>Can we create a reversible system with minimal energy loss?  </a:t>
            </a:r>
          </a:p>
          <a:p>
            <a:pPr marL="231775" indent="-231775">
              <a:spcAft>
                <a:spcPts val="1200"/>
              </a:spcAft>
              <a:buFont typeface="Wingdings" pitchFamily="2" charset="2"/>
              <a:buChar char="§"/>
            </a:pPr>
            <a:r>
              <a:rPr lang="en-US" dirty="0" smtClean="0">
                <a:latin typeface="Arial" pitchFamily="34" charset="0"/>
                <a:cs typeface="Arial" pitchFamily="34" charset="0"/>
              </a:rPr>
              <a:t>The Hub will link fundamental science, technology, and end-users, and it will collaborate with relevant Energy Frontier Research Centers, ARPA-E and EERE</a:t>
            </a:r>
            <a:endParaRPr lang="en-US" dirty="0"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16</a:t>
            </a:fld>
            <a:endParaRPr lang="en-US" smtClean="0">
              <a:latin typeface="Arial" charset="0"/>
              <a:cs typeface="Arial" charset="0"/>
            </a:endParaRPr>
          </a:p>
        </p:txBody>
      </p:sp>
      <p:sp>
        <p:nvSpPr>
          <p:cNvPr id="6146" name="Title 2"/>
          <p:cNvSpPr>
            <a:spLocks noGrp="1"/>
          </p:cNvSpPr>
          <p:nvPr>
            <p:ph type="title" idx="4294967295"/>
          </p:nvPr>
        </p:nvSpPr>
        <p:spPr>
          <a:xfrm>
            <a:off x="0" y="-181598"/>
            <a:ext cx="9144000" cy="1143001"/>
          </a:xfrm>
        </p:spPr>
        <p:txBody>
          <a:bodyPr/>
          <a:lstStyle/>
          <a:p>
            <a:r>
              <a:rPr lang="en-US" dirty="0" smtClean="0">
                <a:latin typeface="Arial" charset="0"/>
                <a:cs typeface="Arial" charset="0"/>
              </a:rPr>
              <a:t>R&amp;D Coordination</a:t>
            </a:r>
          </a:p>
        </p:txBody>
      </p:sp>
      <p:sp>
        <p:nvSpPr>
          <p:cNvPr id="4" name="TextBox 3"/>
          <p:cNvSpPr txBox="1"/>
          <p:nvPr/>
        </p:nvSpPr>
        <p:spPr>
          <a:xfrm>
            <a:off x="728907" y="1170451"/>
            <a:ext cx="7702062" cy="5324535"/>
          </a:xfrm>
          <a:prstGeom prst="rect">
            <a:avLst/>
          </a:prstGeom>
          <a:noFill/>
        </p:spPr>
        <p:txBody>
          <a:bodyPr wrap="square" rtlCol="0">
            <a:spAutoFit/>
          </a:bodyPr>
          <a:lstStyle/>
          <a:p>
            <a:pPr marL="230188" lvl="1" indent="-230188">
              <a:spcAft>
                <a:spcPts val="2400"/>
              </a:spcAft>
              <a:buFont typeface="Wingdings" pitchFamily="2" charset="2"/>
              <a:buChar char="§"/>
            </a:pPr>
            <a:r>
              <a:rPr lang="en-US" sz="2000" dirty="0" smtClean="0"/>
              <a:t>The FY 2012 budget request includes funding for integrated R&amp;D activities across the </a:t>
            </a:r>
            <a:r>
              <a:rPr lang="en-US" sz="2000" b="1" dirty="0" smtClean="0"/>
              <a:t>Office of Science </a:t>
            </a:r>
            <a:r>
              <a:rPr lang="en-US" sz="2000" dirty="0" smtClean="0"/>
              <a:t>and the DOE </a:t>
            </a:r>
            <a:r>
              <a:rPr lang="en-US" sz="2000" b="1" dirty="0" smtClean="0"/>
              <a:t>technology programs</a:t>
            </a:r>
            <a:r>
              <a:rPr lang="en-US" sz="2000" dirty="0" smtClean="0"/>
              <a:t>.  </a:t>
            </a:r>
          </a:p>
          <a:p>
            <a:pPr marL="230188" lvl="1" indent="-230188">
              <a:spcAft>
                <a:spcPts val="2400"/>
              </a:spcAft>
              <a:buFont typeface="Wingdings" pitchFamily="2" charset="2"/>
              <a:buChar char="§"/>
            </a:pPr>
            <a:r>
              <a:rPr lang="en-US" sz="2000" dirty="0" smtClean="0"/>
              <a:t>The </a:t>
            </a:r>
            <a:r>
              <a:rPr lang="en-US" sz="2000" b="1" dirty="0" smtClean="0"/>
              <a:t>Office of Science </a:t>
            </a:r>
            <a:r>
              <a:rPr lang="en-US" sz="2000" dirty="0" smtClean="0"/>
              <a:t>will address topics for which an understanding of fundamental phenomena is required to achieve game-changing discoveries for mid-to-long-term technological innovation. </a:t>
            </a:r>
          </a:p>
          <a:p>
            <a:pPr marL="230188" lvl="1" indent="-230188">
              <a:spcAft>
                <a:spcPts val="2400"/>
              </a:spcAft>
              <a:buFont typeface="Wingdings" pitchFamily="2" charset="2"/>
              <a:buChar char="§"/>
            </a:pPr>
            <a:r>
              <a:rPr lang="en-US" sz="2000" dirty="0" smtClean="0"/>
              <a:t>The DOE</a:t>
            </a:r>
            <a:r>
              <a:rPr lang="en-US" sz="2000" b="1" dirty="0" smtClean="0"/>
              <a:t> technology programs </a:t>
            </a:r>
            <a:r>
              <a:rPr lang="en-US" sz="2000" dirty="0" smtClean="0"/>
              <a:t>will address topics in applied research, development, and deployment to gain and apply knowledge to achieve identified near-to-mid-term clean energy goals.  </a:t>
            </a:r>
          </a:p>
          <a:p>
            <a:pPr marL="171450" lvl="1" indent="-171450">
              <a:spcAft>
                <a:spcPts val="2400"/>
              </a:spcAft>
              <a:buFont typeface="Wingdings" pitchFamily="2" charset="2"/>
              <a:buChar char="§"/>
            </a:pPr>
            <a:endParaRPr lang="en-US" sz="2000" dirty="0" smtClean="0"/>
          </a:p>
          <a:p>
            <a:pPr>
              <a:spcAft>
                <a:spcPts val="2400"/>
              </a:spcAft>
              <a:buFont typeface="Wingdings" pitchFamily="2" charset="2"/>
              <a:buChar char="§"/>
            </a:pPr>
            <a:endParaRPr lang="en-US" sz="2000" dirty="0"/>
          </a:p>
        </p:txBody>
      </p:sp>
      <p:sp>
        <p:nvSpPr>
          <p:cNvPr id="6"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2788338" y="2590799"/>
            <a:ext cx="3707351" cy="3771901"/>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w="28575"/>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8" name="Rectangle 7"/>
          <p:cNvSpPr/>
          <p:nvPr/>
        </p:nvSpPr>
        <p:spPr>
          <a:xfrm>
            <a:off x="3683000" y="304800"/>
            <a:ext cx="1752600" cy="990600"/>
          </a:xfrm>
          <a:prstGeom prst="rect">
            <a:avLst/>
          </a:prstGeom>
          <a:noFill/>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en-US" sz="1000" b="1">
              <a:latin typeface="Arial" pitchFamily="34" charset="0"/>
            </a:endParaRPr>
          </a:p>
        </p:txBody>
      </p:sp>
      <p:sp>
        <p:nvSpPr>
          <p:cNvPr id="26630" name="TextBox 8"/>
          <p:cNvSpPr txBox="1">
            <a:spLocks noChangeArrowheads="1"/>
          </p:cNvSpPr>
          <p:nvPr/>
        </p:nvSpPr>
        <p:spPr bwMode="auto">
          <a:xfrm>
            <a:off x="3530600" y="374650"/>
            <a:ext cx="2057400" cy="1016000"/>
          </a:xfrm>
          <a:prstGeom prst="rect">
            <a:avLst/>
          </a:prstGeom>
          <a:noFill/>
          <a:ln w="9525">
            <a:noFill/>
            <a:miter lim="800000"/>
            <a:headEnd/>
            <a:tailEnd/>
          </a:ln>
        </p:spPr>
        <p:txBody>
          <a:bodyPr>
            <a:spAutoFit/>
          </a:bodyPr>
          <a:lstStyle/>
          <a:p>
            <a:pPr algn="ctr"/>
            <a:r>
              <a:rPr lang="en-US" sz="1000" b="1"/>
              <a:t>Secretary</a:t>
            </a:r>
          </a:p>
          <a:p>
            <a:pPr algn="ctr"/>
            <a:r>
              <a:rPr lang="en-US" sz="1000" b="1">
                <a:solidFill>
                  <a:srgbClr val="146737"/>
                </a:solidFill>
              </a:rPr>
              <a:t>Steven Chu</a:t>
            </a:r>
          </a:p>
          <a:p>
            <a:pPr algn="ctr"/>
            <a:endParaRPr lang="en-US" sz="1000" b="1"/>
          </a:p>
          <a:p>
            <a:pPr algn="ctr"/>
            <a:r>
              <a:rPr lang="en-US" sz="1000" b="1"/>
              <a:t>Deputy Secretary</a:t>
            </a:r>
          </a:p>
          <a:p>
            <a:pPr algn="ctr"/>
            <a:r>
              <a:rPr lang="en-US" sz="1000" b="1">
                <a:solidFill>
                  <a:srgbClr val="146737"/>
                </a:solidFill>
              </a:rPr>
              <a:t>Daniel B. Poneman</a:t>
            </a:r>
          </a:p>
          <a:p>
            <a:pPr algn="ctr"/>
            <a:endParaRPr lang="en-US" sz="1000" b="1"/>
          </a:p>
        </p:txBody>
      </p:sp>
      <p:sp>
        <p:nvSpPr>
          <p:cNvPr id="26635" name="TextBox 13"/>
          <p:cNvSpPr txBox="1">
            <a:spLocks noChangeArrowheads="1"/>
          </p:cNvSpPr>
          <p:nvPr/>
        </p:nvSpPr>
        <p:spPr bwMode="auto">
          <a:xfrm>
            <a:off x="3543300" y="1692275"/>
            <a:ext cx="2057400" cy="708025"/>
          </a:xfrm>
          <a:prstGeom prst="rect">
            <a:avLst/>
          </a:prstGeom>
          <a:noFill/>
          <a:ln w="9525">
            <a:noFill/>
            <a:miter lim="800000"/>
            <a:headEnd/>
            <a:tailEnd/>
          </a:ln>
        </p:spPr>
        <p:txBody>
          <a:bodyPr>
            <a:spAutoFit/>
          </a:bodyPr>
          <a:lstStyle/>
          <a:p>
            <a:pPr algn="ctr"/>
            <a:r>
              <a:rPr lang="en-US" sz="1000" b="1"/>
              <a:t>Under Secretary</a:t>
            </a:r>
          </a:p>
          <a:p>
            <a:pPr algn="ctr"/>
            <a:r>
              <a:rPr lang="en-US" sz="1000" b="1"/>
              <a:t>for Science</a:t>
            </a:r>
          </a:p>
          <a:p>
            <a:pPr algn="ctr"/>
            <a:endParaRPr lang="en-US" sz="1000" b="1"/>
          </a:p>
          <a:p>
            <a:pPr algn="ctr"/>
            <a:r>
              <a:rPr lang="en-US" sz="1000" b="1">
                <a:solidFill>
                  <a:srgbClr val="146737"/>
                </a:solidFill>
              </a:rPr>
              <a:t>Steven E. Koonin</a:t>
            </a:r>
          </a:p>
        </p:txBody>
      </p:sp>
      <p:grpSp>
        <p:nvGrpSpPr>
          <p:cNvPr id="2" name="Group 42"/>
          <p:cNvGrpSpPr/>
          <p:nvPr/>
        </p:nvGrpSpPr>
        <p:grpSpPr>
          <a:xfrm>
            <a:off x="6864718" y="503238"/>
            <a:ext cx="1762125" cy="640080"/>
            <a:chOff x="6705600" y="2955925"/>
            <a:chExt cx="1762125" cy="640080"/>
          </a:xfrm>
        </p:grpSpPr>
        <p:sp>
          <p:nvSpPr>
            <p:cNvPr id="12" name="Rectangle 11"/>
            <p:cNvSpPr/>
            <p:nvPr/>
          </p:nvSpPr>
          <p:spPr>
            <a:xfrm>
              <a:off x="6705600" y="2955925"/>
              <a:ext cx="1752600" cy="64008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000" b="1">
                <a:latin typeface="Arial" pitchFamily="34" charset="0"/>
                <a:cs typeface="Arial" pitchFamily="34" charset="0"/>
              </a:endParaRPr>
            </a:p>
          </p:txBody>
        </p:sp>
        <p:sp>
          <p:nvSpPr>
            <p:cNvPr id="26636" name="TextBox 14"/>
            <p:cNvSpPr txBox="1">
              <a:spLocks noChangeArrowheads="1"/>
            </p:cNvSpPr>
            <p:nvPr/>
          </p:nvSpPr>
          <p:spPr bwMode="auto">
            <a:xfrm>
              <a:off x="6715125" y="2990850"/>
              <a:ext cx="1752600" cy="553998"/>
            </a:xfrm>
            <a:prstGeom prst="rect">
              <a:avLst/>
            </a:prstGeom>
            <a:noFill/>
            <a:ln w="9525">
              <a:noFill/>
              <a:miter lim="800000"/>
              <a:headEnd/>
              <a:tailEnd/>
            </a:ln>
          </p:spPr>
          <p:txBody>
            <a:bodyPr>
              <a:spAutoFit/>
            </a:bodyPr>
            <a:lstStyle/>
            <a:p>
              <a:pPr algn="ctr"/>
              <a:r>
                <a:rPr lang="en-US" sz="1000" b="1" dirty="0"/>
                <a:t>Advanced Research Projects Agency – Energy </a:t>
              </a:r>
            </a:p>
            <a:p>
              <a:pPr algn="ctr"/>
              <a:r>
                <a:rPr lang="en-US" sz="1000" b="1" dirty="0" err="1">
                  <a:solidFill>
                    <a:srgbClr val="146737"/>
                  </a:solidFill>
                </a:rPr>
                <a:t>Arun</a:t>
              </a:r>
              <a:r>
                <a:rPr lang="en-US" sz="1000" b="1" dirty="0">
                  <a:solidFill>
                    <a:srgbClr val="146737"/>
                  </a:solidFill>
                </a:rPr>
                <a:t> </a:t>
              </a:r>
              <a:r>
                <a:rPr lang="en-US" sz="1000" b="1" dirty="0" err="1">
                  <a:solidFill>
                    <a:srgbClr val="146737"/>
                  </a:solidFill>
                </a:rPr>
                <a:t>Majumdar</a:t>
              </a:r>
              <a:endParaRPr lang="en-US" sz="1000" b="1" dirty="0">
                <a:solidFill>
                  <a:srgbClr val="146737"/>
                </a:solidFill>
              </a:endParaRPr>
            </a:p>
          </p:txBody>
        </p:sp>
      </p:grpSp>
      <p:cxnSp>
        <p:nvCxnSpPr>
          <p:cNvPr id="28" name="Straight Connector 27"/>
          <p:cNvCxnSpPr/>
          <p:nvPr/>
        </p:nvCxnSpPr>
        <p:spPr>
          <a:xfrm>
            <a:off x="1351150" y="1447800"/>
            <a:ext cx="6400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419600" y="1447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59287" y="2563813"/>
            <a:ext cx="219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304123" y="4580836"/>
            <a:ext cx="2691021" cy="0"/>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419600" y="4511675"/>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5225993"/>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cxnSp>
        <p:nvCxnSpPr>
          <p:cNvPr id="60" name="Straight Connector 59"/>
          <p:cNvCxnSpPr/>
          <p:nvPr/>
        </p:nvCxnSpPr>
        <p:spPr>
          <a:xfrm>
            <a:off x="4325824" y="5924914"/>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1" name="TextBox 22"/>
          <p:cNvSpPr txBox="1">
            <a:spLocks noChangeArrowheads="1"/>
          </p:cNvSpPr>
          <p:nvPr/>
        </p:nvSpPr>
        <p:spPr bwMode="auto">
          <a:xfrm>
            <a:off x="3886200" y="2673350"/>
            <a:ext cx="1645920" cy="707886"/>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000" b="1" dirty="0">
                <a:latin typeface="Arial" pitchFamily="34" charset="0"/>
                <a:cs typeface="Arial" pitchFamily="34" charset="0"/>
              </a:rPr>
              <a:t>Office of Science</a:t>
            </a:r>
          </a:p>
          <a:p>
            <a:pPr algn="ctr">
              <a:defRPr/>
            </a:pPr>
            <a:endParaRPr lang="en-US" sz="1000" b="1" dirty="0">
              <a:latin typeface="Arial" pitchFamily="34" charset="0"/>
              <a:cs typeface="Arial" pitchFamily="34" charset="0"/>
            </a:endParaRPr>
          </a:p>
          <a:p>
            <a:pPr algn="ctr">
              <a:defRPr/>
            </a:pPr>
            <a:r>
              <a:rPr lang="en-US" sz="1000" b="1" dirty="0">
                <a:solidFill>
                  <a:srgbClr val="146737"/>
                </a:solidFill>
                <a:latin typeface="Arial" pitchFamily="34" charset="0"/>
                <a:cs typeface="Arial" pitchFamily="34" charset="0"/>
              </a:rPr>
              <a:t>William Brinkman</a:t>
            </a:r>
          </a:p>
          <a:p>
            <a:pPr algn="ctr">
              <a:defRPr/>
            </a:pPr>
            <a:r>
              <a:rPr lang="en-US" sz="1000" b="1" dirty="0" smtClean="0">
                <a:solidFill>
                  <a:srgbClr val="146737"/>
                </a:solidFill>
                <a:latin typeface="Arial" pitchFamily="34" charset="0"/>
                <a:cs typeface="Arial" pitchFamily="34" charset="0"/>
              </a:rPr>
              <a:t>Patricia Dehmer</a:t>
            </a:r>
            <a:endParaRPr lang="en-US" sz="1000" b="1" dirty="0">
              <a:solidFill>
                <a:srgbClr val="146737"/>
              </a:solidFill>
              <a:latin typeface="Arial" pitchFamily="34" charset="0"/>
              <a:cs typeface="Arial" pitchFamily="34" charset="0"/>
            </a:endParaRPr>
          </a:p>
        </p:txBody>
      </p:sp>
      <p:sp>
        <p:nvSpPr>
          <p:cNvPr id="26637" name="TextBox 15"/>
          <p:cNvSpPr txBox="1">
            <a:spLocks noChangeArrowheads="1"/>
          </p:cNvSpPr>
          <p:nvPr/>
        </p:nvSpPr>
        <p:spPr bwMode="auto">
          <a:xfrm>
            <a:off x="4724400"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Workforce </a:t>
            </a:r>
            <a:r>
              <a:rPr lang="en-US" sz="1000" b="1" dirty="0" smtClean="0"/>
              <a:t>Develop. </a:t>
            </a:r>
            <a:r>
              <a:rPr lang="en-US" sz="1000" b="1" dirty="0"/>
              <a:t>for Teachers &amp; Scientists</a:t>
            </a:r>
          </a:p>
          <a:p>
            <a:pPr algn="ctr"/>
            <a:r>
              <a:rPr lang="en-US" sz="1000" b="1" dirty="0">
                <a:solidFill>
                  <a:srgbClr val="146737"/>
                </a:solidFill>
              </a:rPr>
              <a:t>Bill Valdez</a:t>
            </a:r>
          </a:p>
        </p:txBody>
      </p:sp>
      <p:sp>
        <p:nvSpPr>
          <p:cNvPr id="26638" name="TextBox 16"/>
          <p:cNvSpPr txBox="1">
            <a:spLocks noChangeArrowheads="1"/>
          </p:cNvSpPr>
          <p:nvPr/>
        </p:nvSpPr>
        <p:spPr bwMode="auto">
          <a:xfrm>
            <a:off x="4724400" y="4933101"/>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Fusion Energy Sciences</a:t>
            </a:r>
          </a:p>
          <a:p>
            <a:pPr algn="ctr"/>
            <a:endParaRPr lang="en-US" sz="600" b="1" dirty="0" smtClean="0">
              <a:solidFill>
                <a:srgbClr val="146737"/>
              </a:solidFill>
            </a:endParaRPr>
          </a:p>
          <a:p>
            <a:pPr algn="ctr"/>
            <a:r>
              <a:rPr lang="en-US" sz="1000" b="1" dirty="0" smtClean="0">
                <a:solidFill>
                  <a:srgbClr val="146737"/>
                </a:solidFill>
              </a:rPr>
              <a:t>Ed Synakowski</a:t>
            </a:r>
            <a:endParaRPr lang="en-US" sz="1000" b="1" dirty="0">
              <a:solidFill>
                <a:srgbClr val="146737"/>
              </a:solidFill>
            </a:endParaRPr>
          </a:p>
        </p:txBody>
      </p:sp>
      <p:sp>
        <p:nvSpPr>
          <p:cNvPr id="26639" name="TextBox 17"/>
          <p:cNvSpPr txBox="1">
            <a:spLocks noChangeArrowheads="1"/>
          </p:cNvSpPr>
          <p:nvPr/>
        </p:nvSpPr>
        <p:spPr bwMode="auto">
          <a:xfrm>
            <a:off x="4724400"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Nuclear Physics</a:t>
            </a:r>
          </a:p>
          <a:p>
            <a:pPr algn="ctr"/>
            <a:endParaRPr lang="en-US" sz="600" b="1" dirty="0"/>
          </a:p>
          <a:p>
            <a:pPr algn="ctr"/>
            <a:r>
              <a:rPr lang="en-US" sz="1000" b="1" dirty="0">
                <a:solidFill>
                  <a:srgbClr val="146737"/>
                </a:solidFill>
              </a:rPr>
              <a:t>Tim Hallman</a:t>
            </a:r>
          </a:p>
        </p:txBody>
      </p:sp>
      <p:sp>
        <p:nvSpPr>
          <p:cNvPr id="26641" name="TextBox 19"/>
          <p:cNvSpPr txBox="1">
            <a:spLocks noChangeArrowheads="1"/>
          </p:cNvSpPr>
          <p:nvPr/>
        </p:nvSpPr>
        <p:spPr bwMode="auto">
          <a:xfrm>
            <a:off x="2911634" y="4933100"/>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950" b="1" dirty="0"/>
              <a:t>Biological &amp; </a:t>
            </a:r>
            <a:r>
              <a:rPr lang="en-US" sz="950" b="1" dirty="0" smtClean="0"/>
              <a:t>Environmental </a:t>
            </a:r>
            <a:r>
              <a:rPr lang="en-US" sz="950" b="1" dirty="0"/>
              <a:t>Research</a:t>
            </a:r>
          </a:p>
          <a:p>
            <a:pPr algn="ctr"/>
            <a:r>
              <a:rPr lang="en-US" sz="950" b="1" dirty="0" smtClean="0">
                <a:solidFill>
                  <a:srgbClr val="146737"/>
                </a:solidFill>
              </a:rPr>
              <a:t>Sharlene Weatherwax (A)</a:t>
            </a:r>
            <a:endParaRPr lang="en-US" sz="950" b="1" dirty="0">
              <a:solidFill>
                <a:srgbClr val="146737"/>
              </a:solidFill>
            </a:endParaRPr>
          </a:p>
        </p:txBody>
      </p:sp>
      <p:sp>
        <p:nvSpPr>
          <p:cNvPr id="26642" name="TextBox 20"/>
          <p:cNvSpPr txBox="1">
            <a:spLocks noChangeArrowheads="1"/>
          </p:cNvSpPr>
          <p:nvPr/>
        </p:nvSpPr>
        <p:spPr bwMode="auto">
          <a:xfrm>
            <a:off x="2911634"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Advanced Scientific Computing Research</a:t>
            </a:r>
          </a:p>
          <a:p>
            <a:pPr algn="ctr"/>
            <a:r>
              <a:rPr lang="en-US" sz="1000" b="1" dirty="0" smtClean="0">
                <a:solidFill>
                  <a:srgbClr val="146737"/>
                </a:solidFill>
              </a:rPr>
              <a:t>Dan Hitchcock (A)</a:t>
            </a:r>
            <a:endParaRPr lang="en-US" sz="1000" b="1" dirty="0">
              <a:solidFill>
                <a:srgbClr val="146737"/>
              </a:solidFill>
            </a:endParaRPr>
          </a:p>
        </p:txBody>
      </p:sp>
      <p:sp>
        <p:nvSpPr>
          <p:cNvPr id="51" name="TextBox 16"/>
          <p:cNvSpPr txBox="1">
            <a:spLocks noChangeArrowheads="1"/>
          </p:cNvSpPr>
          <p:nvPr/>
        </p:nvSpPr>
        <p:spPr bwMode="auto">
          <a:xfrm>
            <a:off x="2911634"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smtClean="0"/>
              <a:t>SBIR/STTR</a:t>
            </a:r>
            <a:endParaRPr lang="en-US" sz="1000" b="1" dirty="0"/>
          </a:p>
          <a:p>
            <a:pPr algn="ctr"/>
            <a:endParaRPr lang="en-US" sz="600" b="1" dirty="0" smtClean="0">
              <a:solidFill>
                <a:srgbClr val="146737"/>
              </a:solidFill>
            </a:endParaRPr>
          </a:p>
          <a:p>
            <a:pPr algn="ctr"/>
            <a:r>
              <a:rPr lang="en-US" sz="1000" b="1" dirty="0" smtClean="0">
                <a:solidFill>
                  <a:srgbClr val="146737"/>
                </a:solidFill>
              </a:rPr>
              <a:t>Manny Oliver</a:t>
            </a:r>
            <a:endParaRPr lang="en-US" sz="1000" b="1" dirty="0">
              <a:solidFill>
                <a:srgbClr val="146737"/>
              </a:solidFill>
            </a:endParaRPr>
          </a:p>
        </p:txBody>
      </p:sp>
      <p:sp>
        <p:nvSpPr>
          <p:cNvPr id="10" name="Rectangle 9"/>
          <p:cNvSpPr/>
          <p:nvPr/>
        </p:nvSpPr>
        <p:spPr>
          <a:xfrm>
            <a:off x="3695700" y="1608371"/>
            <a:ext cx="1752600" cy="850900"/>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11" name="Rectangle 10"/>
          <p:cNvSpPr/>
          <p:nvPr/>
        </p:nvSpPr>
        <p:spPr>
          <a:xfrm>
            <a:off x="6866964"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26634" name="TextBox 12"/>
          <p:cNvSpPr txBox="1">
            <a:spLocks noChangeArrowheads="1"/>
          </p:cNvSpPr>
          <p:nvPr/>
        </p:nvSpPr>
        <p:spPr bwMode="auto">
          <a:xfrm>
            <a:off x="6714564" y="1757082"/>
            <a:ext cx="2057400" cy="553998"/>
          </a:xfrm>
          <a:prstGeom prst="rect">
            <a:avLst/>
          </a:prstGeom>
          <a:noFill/>
          <a:ln w="9525">
            <a:noFill/>
            <a:miter lim="800000"/>
            <a:headEnd/>
            <a:tailEnd/>
          </a:ln>
        </p:spPr>
        <p:txBody>
          <a:bodyPr>
            <a:spAutoFit/>
          </a:bodyPr>
          <a:lstStyle/>
          <a:p>
            <a:pPr algn="ctr"/>
            <a:r>
              <a:rPr lang="en-US" sz="1000" b="1" dirty="0"/>
              <a:t>Under Secretary</a:t>
            </a:r>
          </a:p>
          <a:p>
            <a:pPr algn="ctr"/>
            <a:endParaRPr lang="en-US" sz="1000" b="1" dirty="0"/>
          </a:p>
          <a:p>
            <a:pPr algn="ctr"/>
            <a:r>
              <a:rPr lang="en-US" sz="1000" b="1" dirty="0" smtClean="0">
                <a:solidFill>
                  <a:srgbClr val="146737"/>
                </a:solidFill>
              </a:rPr>
              <a:t>Cathy Zoi (A)</a:t>
            </a:r>
            <a:endParaRPr lang="en-US" sz="1000" b="1" dirty="0">
              <a:solidFill>
                <a:srgbClr val="146737"/>
              </a:solidFill>
            </a:endParaRPr>
          </a:p>
        </p:txBody>
      </p:sp>
      <p:cxnSp>
        <p:nvCxnSpPr>
          <p:cNvPr id="38" name="Straight Connector 37"/>
          <p:cNvCxnSpPr/>
          <p:nvPr/>
        </p:nvCxnSpPr>
        <p:spPr>
          <a:xfrm rot="5400000">
            <a:off x="5580938" y="3892701"/>
            <a:ext cx="28768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019364" y="4044722"/>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7019364" y="463950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7019364" y="5323866"/>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019364" y="3348191"/>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2" name="TextBox 23"/>
          <p:cNvSpPr txBox="1">
            <a:spLocks noChangeArrowheads="1"/>
          </p:cNvSpPr>
          <p:nvPr/>
        </p:nvSpPr>
        <p:spPr bwMode="auto">
          <a:xfrm>
            <a:off x="7212715" y="4444680"/>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Nuclear </a:t>
            </a:r>
            <a:r>
              <a:rPr lang="en-US" sz="1000" b="1" dirty="0">
                <a:latin typeface="Arial" pitchFamily="34" charset="0"/>
                <a:cs typeface="Arial" pitchFamily="34" charset="0"/>
              </a:rPr>
              <a:t>Energy</a:t>
            </a:r>
          </a:p>
          <a:p>
            <a:pPr algn="ctr">
              <a:defRPr/>
            </a:pPr>
            <a:r>
              <a:rPr lang="en-US" sz="1000" b="1" dirty="0">
                <a:solidFill>
                  <a:srgbClr val="146737"/>
                </a:solidFill>
                <a:latin typeface="Arial" pitchFamily="34" charset="0"/>
                <a:cs typeface="Arial" pitchFamily="34" charset="0"/>
              </a:rPr>
              <a:t>Pete </a:t>
            </a:r>
            <a:r>
              <a:rPr lang="en-US" sz="1000" b="1" dirty="0" smtClean="0">
                <a:solidFill>
                  <a:srgbClr val="146737"/>
                </a:solidFill>
                <a:latin typeface="Arial" pitchFamily="34" charset="0"/>
                <a:cs typeface="Arial" pitchFamily="34" charset="0"/>
              </a:rPr>
              <a:t>Lyons (A)</a:t>
            </a:r>
            <a:endParaRPr lang="en-US" sz="1000" b="1" dirty="0">
              <a:solidFill>
                <a:srgbClr val="146737"/>
              </a:solidFill>
              <a:latin typeface="Arial" pitchFamily="34" charset="0"/>
              <a:cs typeface="Arial" pitchFamily="34" charset="0"/>
            </a:endParaRPr>
          </a:p>
        </p:txBody>
      </p:sp>
      <p:sp>
        <p:nvSpPr>
          <p:cNvPr id="13333" name="TextBox 24"/>
          <p:cNvSpPr txBox="1">
            <a:spLocks noChangeArrowheads="1"/>
          </p:cNvSpPr>
          <p:nvPr/>
        </p:nvSpPr>
        <p:spPr bwMode="auto">
          <a:xfrm>
            <a:off x="7212715" y="3833305"/>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Fossil </a:t>
            </a:r>
            <a:r>
              <a:rPr lang="en-US" sz="1000" b="1" dirty="0">
                <a:latin typeface="Arial" pitchFamily="34" charset="0"/>
                <a:cs typeface="Arial" pitchFamily="34" charset="0"/>
              </a:rPr>
              <a:t>Energy</a:t>
            </a:r>
          </a:p>
          <a:p>
            <a:pPr algn="ctr">
              <a:defRPr/>
            </a:pPr>
            <a:r>
              <a:rPr lang="en-US" sz="1000" b="1" dirty="0" smtClean="0">
                <a:solidFill>
                  <a:srgbClr val="146737"/>
                </a:solidFill>
                <a:latin typeface="Arial" pitchFamily="34" charset="0"/>
                <a:cs typeface="Arial" pitchFamily="34" charset="0"/>
              </a:rPr>
              <a:t>Victor </a:t>
            </a:r>
            <a:r>
              <a:rPr lang="en-US" sz="1000" b="1" dirty="0" err="1" smtClean="0">
                <a:solidFill>
                  <a:srgbClr val="146737"/>
                </a:solidFill>
                <a:latin typeface="Arial" pitchFamily="34" charset="0"/>
                <a:cs typeface="Arial" pitchFamily="34" charset="0"/>
              </a:rPr>
              <a:t>Der</a:t>
            </a:r>
            <a:r>
              <a:rPr lang="en-US" sz="1000" b="1" dirty="0" smtClean="0">
                <a:solidFill>
                  <a:srgbClr val="146737"/>
                </a:solidFill>
                <a:latin typeface="Arial" pitchFamily="34" charset="0"/>
                <a:cs typeface="Arial" pitchFamily="34" charset="0"/>
              </a:rPr>
              <a:t> (A)</a:t>
            </a:r>
            <a:endParaRPr lang="en-US" sz="1000" b="1" dirty="0">
              <a:solidFill>
                <a:srgbClr val="146737"/>
              </a:solidFill>
              <a:latin typeface="Arial" pitchFamily="34" charset="0"/>
              <a:cs typeface="Arial" pitchFamily="34" charset="0"/>
            </a:endParaRPr>
          </a:p>
        </p:txBody>
      </p:sp>
      <p:sp>
        <p:nvSpPr>
          <p:cNvPr id="13334" name="TextBox 25"/>
          <p:cNvSpPr txBox="1">
            <a:spLocks noChangeArrowheads="1"/>
          </p:cNvSpPr>
          <p:nvPr/>
        </p:nvSpPr>
        <p:spPr bwMode="auto">
          <a:xfrm>
            <a:off x="7212715" y="3073400"/>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Energy </a:t>
            </a:r>
            <a:r>
              <a:rPr lang="en-US" sz="1000" b="1" dirty="0">
                <a:latin typeface="Arial" pitchFamily="34" charset="0"/>
                <a:cs typeface="Arial" pitchFamily="34" charset="0"/>
              </a:rPr>
              <a:t>Efficiency &amp; Renewable Energy</a:t>
            </a:r>
          </a:p>
          <a:p>
            <a:pPr algn="ctr">
              <a:defRPr/>
            </a:pPr>
            <a:r>
              <a:rPr lang="en-US" sz="1000" b="1" dirty="0">
                <a:solidFill>
                  <a:srgbClr val="146737"/>
                </a:solidFill>
                <a:latin typeface="Arial" pitchFamily="34" charset="0"/>
                <a:cs typeface="Arial" pitchFamily="34" charset="0"/>
              </a:rPr>
              <a:t>Cathy </a:t>
            </a:r>
            <a:r>
              <a:rPr lang="en-US" sz="1000" b="1" dirty="0" err="1">
                <a:solidFill>
                  <a:srgbClr val="146737"/>
                </a:solidFill>
                <a:latin typeface="Arial" pitchFamily="34" charset="0"/>
                <a:cs typeface="Arial" pitchFamily="34" charset="0"/>
              </a:rPr>
              <a:t>Zoi</a:t>
            </a:r>
            <a:endParaRPr lang="en-US" sz="1000" b="1" dirty="0">
              <a:solidFill>
                <a:srgbClr val="146737"/>
              </a:solidFill>
              <a:latin typeface="Arial" pitchFamily="34" charset="0"/>
              <a:cs typeface="Arial" pitchFamily="34" charset="0"/>
            </a:endParaRPr>
          </a:p>
        </p:txBody>
      </p:sp>
      <p:sp>
        <p:nvSpPr>
          <p:cNvPr id="13335" name="TextBox 26"/>
          <p:cNvSpPr txBox="1">
            <a:spLocks noChangeArrowheads="1"/>
          </p:cNvSpPr>
          <p:nvPr/>
        </p:nvSpPr>
        <p:spPr bwMode="auto">
          <a:xfrm>
            <a:off x="7212715" y="5056056"/>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Electricity </a:t>
            </a:r>
            <a:r>
              <a:rPr lang="en-US" sz="1000" b="1" dirty="0">
                <a:latin typeface="Arial" pitchFamily="34" charset="0"/>
                <a:cs typeface="Arial" pitchFamily="34" charset="0"/>
              </a:rPr>
              <a:t>Delivery</a:t>
            </a:r>
          </a:p>
          <a:p>
            <a:pPr algn="ctr">
              <a:defRPr/>
            </a:pPr>
            <a:r>
              <a:rPr lang="en-US" sz="1000" b="1" dirty="0" smtClean="0">
                <a:latin typeface="Arial" pitchFamily="34" charset="0"/>
                <a:cs typeface="Arial" pitchFamily="34" charset="0"/>
              </a:rPr>
              <a:t>&amp; Energy </a:t>
            </a:r>
            <a:r>
              <a:rPr lang="en-US" sz="1000" b="1" dirty="0">
                <a:latin typeface="Arial" pitchFamily="34" charset="0"/>
                <a:cs typeface="Arial" pitchFamily="34" charset="0"/>
              </a:rPr>
              <a:t>Reliability</a:t>
            </a:r>
          </a:p>
          <a:p>
            <a:pPr algn="ctr">
              <a:defRPr/>
            </a:pPr>
            <a:r>
              <a:rPr lang="en-US" sz="1000" b="1" dirty="0">
                <a:solidFill>
                  <a:srgbClr val="146737"/>
                </a:solidFill>
                <a:latin typeface="Arial" pitchFamily="34" charset="0"/>
                <a:cs typeface="Arial" pitchFamily="34" charset="0"/>
              </a:rPr>
              <a:t>Pat </a:t>
            </a:r>
            <a:r>
              <a:rPr lang="en-US" sz="1000" b="1" dirty="0" smtClean="0">
                <a:solidFill>
                  <a:srgbClr val="146737"/>
                </a:solidFill>
                <a:latin typeface="Arial" pitchFamily="34" charset="0"/>
                <a:cs typeface="Arial" pitchFamily="34" charset="0"/>
              </a:rPr>
              <a:t>Hoffman</a:t>
            </a:r>
            <a:endParaRPr lang="en-US" sz="1000" b="1" dirty="0">
              <a:solidFill>
                <a:srgbClr val="146737"/>
              </a:solidFill>
              <a:latin typeface="Arial" pitchFamily="34" charset="0"/>
              <a:cs typeface="Arial" pitchFamily="34" charset="0"/>
            </a:endParaRPr>
          </a:p>
        </p:txBody>
      </p:sp>
      <p:sp>
        <p:nvSpPr>
          <p:cNvPr id="46" name="Rectangle 45"/>
          <p:cNvSpPr/>
          <p:nvPr/>
        </p:nvSpPr>
        <p:spPr>
          <a:xfrm>
            <a:off x="470648"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48" name="TextBox 12"/>
          <p:cNvSpPr txBox="1">
            <a:spLocks noChangeArrowheads="1"/>
          </p:cNvSpPr>
          <p:nvPr/>
        </p:nvSpPr>
        <p:spPr bwMode="auto">
          <a:xfrm>
            <a:off x="318248" y="1596886"/>
            <a:ext cx="2057400" cy="861774"/>
          </a:xfrm>
          <a:prstGeom prst="rect">
            <a:avLst/>
          </a:prstGeom>
          <a:noFill/>
          <a:ln w="9525">
            <a:noFill/>
            <a:miter lim="800000"/>
            <a:headEnd/>
            <a:tailEnd/>
          </a:ln>
        </p:spPr>
        <p:txBody>
          <a:bodyPr>
            <a:spAutoFit/>
          </a:bodyPr>
          <a:lstStyle/>
          <a:p>
            <a:pPr algn="ctr"/>
            <a:r>
              <a:rPr lang="en-US" sz="1000" b="1" dirty="0"/>
              <a:t>Under </a:t>
            </a:r>
            <a:r>
              <a:rPr lang="en-US" sz="1000" b="1" dirty="0" smtClean="0"/>
              <a:t>Secretary for Nuclear Security/Administrator for National Nuclear Security Administration</a:t>
            </a:r>
            <a:endParaRPr lang="en-US" sz="1000" b="1" dirty="0"/>
          </a:p>
          <a:p>
            <a:pPr algn="ctr"/>
            <a:r>
              <a:rPr lang="en-US" sz="1000" b="1" dirty="0" smtClean="0">
                <a:solidFill>
                  <a:srgbClr val="146737"/>
                </a:solidFill>
              </a:rPr>
              <a:t>Thomas P. </a:t>
            </a:r>
            <a:r>
              <a:rPr lang="en-US" sz="1000" b="1" dirty="0" err="1" smtClean="0">
                <a:solidFill>
                  <a:srgbClr val="146737"/>
                </a:solidFill>
              </a:rPr>
              <a:t>D’Agostino</a:t>
            </a:r>
            <a:endParaRPr lang="en-US" sz="1000" b="1" dirty="0">
              <a:solidFill>
                <a:srgbClr val="146737"/>
              </a:solidFill>
            </a:endParaRPr>
          </a:p>
        </p:txBody>
      </p:sp>
      <p:cxnSp>
        <p:nvCxnSpPr>
          <p:cNvPr id="49" name="Straight Connector 48"/>
          <p:cNvCxnSpPr/>
          <p:nvPr/>
        </p:nvCxnSpPr>
        <p:spPr>
          <a:xfrm rot="5400000" flipH="1" flipV="1">
            <a:off x="1262811" y="1541929"/>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539920" y="4627245"/>
            <a:ext cx="1564951" cy="400110"/>
            <a:chOff x="905435" y="4462609"/>
            <a:chExt cx="1564951" cy="400110"/>
          </a:xfrm>
        </p:grpSpPr>
        <p:cxnSp>
          <p:nvCxnSpPr>
            <p:cNvPr id="53" name="Straight Connector 52"/>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Security</a:t>
              </a:r>
              <a:endParaRPr lang="en-US" sz="1000" b="1" dirty="0">
                <a:solidFill>
                  <a:srgbClr val="146737"/>
                </a:solidFill>
                <a:latin typeface="Arial" pitchFamily="34" charset="0"/>
                <a:cs typeface="Arial" pitchFamily="34" charset="0"/>
              </a:endParaRPr>
            </a:p>
          </p:txBody>
        </p:sp>
      </p:grpSp>
      <p:grpSp>
        <p:nvGrpSpPr>
          <p:cNvPr id="4" name="Group 63"/>
          <p:cNvGrpSpPr/>
          <p:nvPr/>
        </p:nvGrpSpPr>
        <p:grpSpPr>
          <a:xfrm>
            <a:off x="539920" y="3728419"/>
            <a:ext cx="1564951" cy="246221"/>
            <a:chOff x="905435" y="3198109"/>
            <a:chExt cx="1564951" cy="246221"/>
          </a:xfrm>
        </p:grpSpPr>
        <p:cxnSp>
          <p:nvCxnSpPr>
            <p:cNvPr id="52" name="Straight Connector 51"/>
            <p:cNvCxnSpPr/>
            <p:nvPr/>
          </p:nvCxnSpPr>
          <p:spPr>
            <a:xfrm rot="10800000">
              <a:off x="905435" y="3302651"/>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4"/>
            <p:cNvSpPr txBox="1">
              <a:spLocks noChangeArrowheads="1"/>
            </p:cNvSpPr>
            <p:nvPr/>
          </p:nvSpPr>
          <p:spPr bwMode="auto">
            <a:xfrm>
              <a:off x="1098786" y="3198109"/>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Naval Reactors</a:t>
              </a:r>
              <a:endParaRPr lang="en-US" sz="1000" b="1" dirty="0">
                <a:solidFill>
                  <a:srgbClr val="146737"/>
                </a:solidFill>
                <a:latin typeface="Arial" pitchFamily="34" charset="0"/>
                <a:cs typeface="Arial" pitchFamily="34" charset="0"/>
              </a:endParaRPr>
            </a:p>
          </p:txBody>
        </p:sp>
      </p:grpSp>
      <p:grpSp>
        <p:nvGrpSpPr>
          <p:cNvPr id="6" name="Group 62"/>
          <p:cNvGrpSpPr/>
          <p:nvPr/>
        </p:nvGrpSpPr>
        <p:grpSpPr>
          <a:xfrm>
            <a:off x="539920" y="2675704"/>
            <a:ext cx="1564951" cy="400110"/>
            <a:chOff x="905435" y="2675704"/>
            <a:chExt cx="1564951" cy="400110"/>
          </a:xfrm>
        </p:grpSpPr>
        <p:cxnSp>
          <p:nvCxnSpPr>
            <p:cNvPr id="55" name="Straight Connector 54"/>
            <p:cNvCxnSpPr/>
            <p:nvPr/>
          </p:nvCxnSpPr>
          <p:spPr>
            <a:xfrm rot="10800000">
              <a:off x="905435" y="2867370"/>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25"/>
            <p:cNvSpPr txBox="1">
              <a:spLocks noChangeArrowheads="1"/>
            </p:cNvSpPr>
            <p:nvPr/>
          </p:nvSpPr>
          <p:spPr bwMode="auto">
            <a:xfrm>
              <a:off x="1098786" y="2675704"/>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Nonproliferation</a:t>
              </a:r>
              <a:endParaRPr lang="en-US" sz="1000" b="1" dirty="0">
                <a:solidFill>
                  <a:srgbClr val="146737"/>
                </a:solidFill>
                <a:latin typeface="Arial" pitchFamily="34" charset="0"/>
                <a:cs typeface="Arial" pitchFamily="34" charset="0"/>
              </a:endParaRPr>
            </a:p>
          </p:txBody>
        </p:sp>
      </p:grpSp>
      <p:grpSp>
        <p:nvGrpSpPr>
          <p:cNvPr id="7" name="Group 64"/>
          <p:cNvGrpSpPr/>
          <p:nvPr/>
        </p:nvGrpSpPr>
        <p:grpSpPr>
          <a:xfrm>
            <a:off x="539920" y="3279006"/>
            <a:ext cx="1564951" cy="246221"/>
            <a:chOff x="905435" y="5073985"/>
            <a:chExt cx="1564951" cy="246221"/>
          </a:xfrm>
        </p:grpSpPr>
        <p:cxnSp>
          <p:nvCxnSpPr>
            <p:cNvPr id="54" name="Straight Connector 53"/>
            <p:cNvCxnSpPr/>
            <p:nvPr/>
          </p:nvCxnSpPr>
          <p:spPr>
            <a:xfrm rot="10800000">
              <a:off x="905435" y="518742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26"/>
            <p:cNvSpPr txBox="1">
              <a:spLocks noChangeArrowheads="1"/>
            </p:cNvSpPr>
            <p:nvPr/>
          </p:nvSpPr>
          <p:spPr bwMode="auto">
            <a:xfrm>
              <a:off x="1098786" y="5073985"/>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Programs</a:t>
              </a:r>
              <a:endParaRPr lang="en-US" sz="1000" b="1" dirty="0">
                <a:solidFill>
                  <a:srgbClr val="146737"/>
                </a:solidFill>
                <a:latin typeface="Arial" pitchFamily="34" charset="0"/>
                <a:cs typeface="Arial" pitchFamily="34" charset="0"/>
              </a:endParaRPr>
            </a:p>
          </p:txBody>
        </p:sp>
      </p:grpSp>
      <p:grpSp>
        <p:nvGrpSpPr>
          <p:cNvPr id="9" name="Group 72"/>
          <p:cNvGrpSpPr/>
          <p:nvPr/>
        </p:nvGrpSpPr>
        <p:grpSpPr>
          <a:xfrm>
            <a:off x="539920" y="4177832"/>
            <a:ext cx="1564951" cy="246221"/>
            <a:chOff x="879705" y="3938116"/>
            <a:chExt cx="1564951" cy="246221"/>
          </a:xfrm>
        </p:grpSpPr>
        <p:cxnSp>
          <p:nvCxnSpPr>
            <p:cNvPr id="68" name="Straight Connector 67"/>
            <p:cNvCxnSpPr/>
            <p:nvPr/>
          </p:nvCxnSpPr>
          <p:spPr>
            <a:xfrm rot="10800000">
              <a:off x="879705" y="4060433"/>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23"/>
            <p:cNvSpPr txBox="1">
              <a:spLocks noChangeArrowheads="1"/>
            </p:cNvSpPr>
            <p:nvPr/>
          </p:nvSpPr>
          <p:spPr bwMode="auto">
            <a:xfrm>
              <a:off x="1073056" y="3938116"/>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Counter-terrorism</a:t>
              </a:r>
              <a:endParaRPr lang="en-US" sz="1000" b="1" dirty="0">
                <a:solidFill>
                  <a:srgbClr val="146737"/>
                </a:solidFill>
                <a:latin typeface="Arial" pitchFamily="34" charset="0"/>
                <a:cs typeface="Arial" pitchFamily="34" charset="0"/>
              </a:endParaRPr>
            </a:p>
          </p:txBody>
        </p:sp>
      </p:grpSp>
      <p:grpSp>
        <p:nvGrpSpPr>
          <p:cNvPr id="13" name="Group 69"/>
          <p:cNvGrpSpPr/>
          <p:nvPr/>
        </p:nvGrpSpPr>
        <p:grpSpPr>
          <a:xfrm>
            <a:off x="539920" y="5230548"/>
            <a:ext cx="1564951" cy="400110"/>
            <a:chOff x="905435" y="4462609"/>
            <a:chExt cx="1564951" cy="400110"/>
          </a:xfrm>
        </p:grpSpPr>
        <p:cxnSp>
          <p:nvCxnSpPr>
            <p:cNvPr id="71" name="Straight Connector 70"/>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Emergency Operations</a:t>
              </a:r>
              <a:endParaRPr lang="en-US" sz="1000" b="1" dirty="0">
                <a:solidFill>
                  <a:srgbClr val="146737"/>
                </a:solidFill>
                <a:latin typeface="Arial" pitchFamily="34" charset="0"/>
                <a:cs typeface="Arial" pitchFamily="34" charset="0"/>
              </a:endParaRPr>
            </a:p>
          </p:txBody>
        </p:sp>
      </p:grpSp>
      <p:cxnSp>
        <p:nvCxnSpPr>
          <p:cNvPr id="50" name="Straight Connector 49"/>
          <p:cNvCxnSpPr/>
          <p:nvPr/>
        </p:nvCxnSpPr>
        <p:spPr>
          <a:xfrm rot="5400000">
            <a:off x="-923120" y="3947118"/>
            <a:ext cx="2926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11" idx="0"/>
          </p:cNvCxnSpPr>
          <p:nvPr/>
        </p:nvCxnSpPr>
        <p:spPr>
          <a:xfrm rot="16200000" flipH="1">
            <a:off x="7509218" y="1375118"/>
            <a:ext cx="465847" cy="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20320" y="3774827"/>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0" name="TextBox 18"/>
          <p:cNvSpPr txBox="1">
            <a:spLocks noChangeArrowheads="1"/>
          </p:cNvSpPr>
          <p:nvPr/>
        </p:nvSpPr>
        <p:spPr bwMode="auto">
          <a:xfrm>
            <a:off x="4724400" y="3518109"/>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High Energy Physics</a:t>
            </a:r>
          </a:p>
          <a:p>
            <a:pPr algn="ctr"/>
            <a:endParaRPr lang="en-US" sz="600" b="1" dirty="0"/>
          </a:p>
          <a:p>
            <a:pPr algn="ctr"/>
            <a:r>
              <a:rPr lang="en-US" sz="1000" b="1" dirty="0" smtClean="0">
                <a:solidFill>
                  <a:srgbClr val="146737"/>
                </a:solidFill>
              </a:rPr>
              <a:t>Mike Procario (A)</a:t>
            </a:r>
            <a:endParaRPr lang="en-US" sz="1000" b="1" dirty="0">
              <a:solidFill>
                <a:srgbClr val="146737"/>
              </a:solidFill>
            </a:endParaRPr>
          </a:p>
        </p:txBody>
      </p:sp>
      <p:sp>
        <p:nvSpPr>
          <p:cNvPr id="26643" name="TextBox 21"/>
          <p:cNvSpPr txBox="1">
            <a:spLocks noChangeArrowheads="1"/>
          </p:cNvSpPr>
          <p:nvPr/>
        </p:nvSpPr>
        <p:spPr bwMode="auto">
          <a:xfrm>
            <a:off x="2911634" y="3518109"/>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Basic Energy Sciences</a:t>
            </a:r>
          </a:p>
          <a:p>
            <a:pPr algn="ctr"/>
            <a:endParaRPr lang="en-US" sz="600" b="1" dirty="0" smtClean="0">
              <a:solidFill>
                <a:srgbClr val="146737"/>
              </a:solidFill>
            </a:endParaRPr>
          </a:p>
          <a:p>
            <a:pPr algn="ctr"/>
            <a:r>
              <a:rPr lang="en-US" sz="1000" b="1" dirty="0" smtClean="0">
                <a:solidFill>
                  <a:srgbClr val="146737"/>
                </a:solidFill>
              </a:rPr>
              <a:t>Harriet </a:t>
            </a:r>
            <a:r>
              <a:rPr lang="en-US" sz="1000" b="1" dirty="0">
                <a:solidFill>
                  <a:srgbClr val="146737"/>
                </a:solidFill>
              </a:rPr>
              <a:t>Kung</a:t>
            </a:r>
          </a:p>
        </p:txBody>
      </p:sp>
      <p:sp>
        <p:nvSpPr>
          <p:cNvPr id="66" name="Slide Number Placeholder 4"/>
          <p:cNvSpPr>
            <a:spLocks noGrp="1"/>
          </p:cNvSpPr>
          <p:nvPr>
            <p:ph type="sldNum" sz="quarter" idx="11"/>
          </p:nvPr>
        </p:nvSpPr>
        <p:spPr bwMode="auto">
          <a:xfrm>
            <a:off x="8413750" y="6351588"/>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17</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1639570" y="3657600"/>
            <a:ext cx="1463040" cy="2128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rPr>
              <a:t>Basic research for fundamental new understanding on materials or systems that may revolutionize or transform today’s energy technologies  </a:t>
            </a:r>
          </a:p>
          <a:p>
            <a:pPr marL="139700" indent="-139700" algn="l" defTabSz="820738">
              <a:lnSpc>
                <a:spcPct val="90000"/>
              </a:lnSpc>
              <a:spcBef>
                <a:spcPct val="35000"/>
              </a:spcBef>
              <a:buFont typeface="Wingdings" pitchFamily="2" charset="2"/>
              <a:buChar char="§"/>
            </a:pPr>
            <a:endParaRPr lang="en-US" sz="1300" dirty="0">
              <a:latin typeface="Arial Narrow" pitchFamily="34" charset="0"/>
            </a:endParaRPr>
          </a:p>
        </p:txBody>
      </p:sp>
      <p:sp>
        <p:nvSpPr>
          <p:cNvPr id="301060" name="Text Box 4"/>
          <p:cNvSpPr txBox="1">
            <a:spLocks noChangeArrowheads="1"/>
          </p:cNvSpPr>
          <p:nvPr/>
        </p:nvSpPr>
        <p:spPr bwMode="auto">
          <a:xfrm>
            <a:off x="3126740" y="3657600"/>
            <a:ext cx="1463040" cy="19812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a:latin typeface="Arial Narrow" pitchFamily="34" charset="0"/>
                <a:ea typeface="ＭＳ Ｐゴシック" charset="-128"/>
              </a:rPr>
              <a:t>Basic research for fundamental new understanding, usually with the goal of addressing </a:t>
            </a:r>
            <a:r>
              <a:rPr lang="en-US" altLang="ja-JP" sz="1300" dirty="0" smtClean="0">
                <a:latin typeface="Arial Narrow" pitchFamily="34" charset="0"/>
                <a:ea typeface="ＭＳ Ｐゴシック" charset="-128"/>
              </a:rPr>
              <a:t>scientific showstoppers </a:t>
            </a:r>
            <a:r>
              <a:rPr lang="en-US" altLang="ja-JP" sz="1300" dirty="0">
                <a:latin typeface="Arial Narrow" pitchFamily="34" charset="0"/>
                <a:ea typeface="ＭＳ Ｐゴシック" charset="-128"/>
              </a:rPr>
              <a:t>on real-world applications in the energy technologies</a:t>
            </a:r>
          </a:p>
        </p:txBody>
      </p:sp>
      <p:sp>
        <p:nvSpPr>
          <p:cNvPr id="301061" name="Text Box 5"/>
          <p:cNvSpPr txBox="1">
            <a:spLocks noChangeArrowheads="1"/>
          </p:cNvSpPr>
          <p:nvPr/>
        </p:nvSpPr>
        <p:spPr bwMode="auto">
          <a:xfrm>
            <a:off x="6101080" y="3657600"/>
            <a:ext cx="1463040" cy="25146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a:latin typeface="Arial Narrow" pitchFamily="34" charset="0"/>
                <a:ea typeface="ＭＳ Ｐゴシック" charset="-128"/>
              </a:rPr>
              <a:t>Research with the goal of meeting </a:t>
            </a:r>
            <a:r>
              <a:rPr lang="en-US" altLang="ja-JP" sz="1300" i="1" u="sng" dirty="0">
                <a:latin typeface="Arial Narrow" pitchFamily="34" charset="0"/>
                <a:ea typeface="ＭＳ Ｐゴシック" charset="-128"/>
              </a:rPr>
              <a:t>technical milestones</a:t>
            </a:r>
            <a:r>
              <a:rPr lang="en-US" altLang="ja-JP" sz="1300" dirty="0">
                <a:latin typeface="Arial Narrow" pitchFamily="34" charset="0"/>
                <a:ea typeface="ＭＳ Ｐゴシック" charset="-128"/>
              </a:rPr>
              <a:t>, with emphasis on the </a:t>
            </a:r>
            <a:r>
              <a:rPr lang="en-US" sz="1300" dirty="0">
                <a:latin typeface="Arial Narrow" pitchFamily="34" charset="0"/>
                <a:ea typeface="ＭＳ Ｐゴシック" charset="-128"/>
              </a:rPr>
              <a:t>development, performance, cost reduction, and durability of materials and components or on efficient </a:t>
            </a:r>
            <a:r>
              <a:rPr lang="en-US" sz="1300" dirty="0" smtClean="0">
                <a:latin typeface="Arial Narrow" pitchFamily="34" charset="0"/>
                <a:ea typeface="ＭＳ Ｐゴシック" charset="-128"/>
              </a:rPr>
              <a:t>processes</a:t>
            </a:r>
            <a:endParaRPr lang="en-US" altLang="ja-JP" sz="1300" dirty="0">
              <a:latin typeface="Arial Narrow" pitchFamily="34" charset="0"/>
              <a:ea typeface="ＭＳ Ｐゴシック" charset="-128"/>
            </a:endParaRPr>
          </a:p>
        </p:txBody>
      </p:sp>
      <p:sp>
        <p:nvSpPr>
          <p:cNvPr id="301062" name="Text Box 6"/>
          <p:cNvSpPr txBox="1">
            <a:spLocks noChangeArrowheads="1"/>
          </p:cNvSpPr>
          <p:nvPr/>
        </p:nvSpPr>
        <p:spPr bwMode="auto">
          <a:xfrm>
            <a:off x="7588250" y="3657600"/>
            <a:ext cx="1463040" cy="2255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ea typeface="ＭＳ Ｐゴシック" charset="-128"/>
              </a:rPr>
              <a:t>Scale-up research </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Small-scale and at-scale </a:t>
            </a:r>
            <a:r>
              <a:rPr lang="en-US" sz="1300" dirty="0">
                <a:latin typeface="Arial Narrow" pitchFamily="34" charset="0"/>
                <a:ea typeface="ＭＳ Ｐゴシック" charset="-128"/>
              </a:rPr>
              <a:t>demonstration</a:t>
            </a:r>
          </a:p>
          <a:p>
            <a:pPr marL="139700" indent="-139700" algn="l" defTabSz="820738">
              <a:lnSpc>
                <a:spcPct val="90000"/>
              </a:lnSpc>
              <a:spcBef>
                <a:spcPct val="35000"/>
              </a:spcBef>
              <a:buFont typeface="Wingdings" pitchFamily="2" charset="2"/>
              <a:buChar char="§"/>
            </a:pPr>
            <a:r>
              <a:rPr lang="en-US" sz="1300" dirty="0">
                <a:latin typeface="Arial Narrow" pitchFamily="34" charset="0"/>
                <a:ea typeface="ＭＳ Ｐゴシック" charset="-128"/>
              </a:rPr>
              <a:t>Cost reduction</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Manufacturing </a:t>
            </a:r>
            <a:r>
              <a:rPr lang="en-US" sz="1300" dirty="0">
                <a:latin typeface="Arial Narrow" pitchFamily="34" charset="0"/>
                <a:ea typeface="ＭＳ Ｐゴシック" charset="-128"/>
              </a:rPr>
              <a:t>R&amp;D</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Deployment support, leading to market adoption</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High cost-sharing with industry partners</a:t>
            </a:r>
            <a:endParaRPr lang="en-US" sz="1300" dirty="0">
              <a:latin typeface="Arial Narrow" pitchFamily="34" charset="0"/>
              <a:ea typeface="ＭＳ Ｐゴシック" charset="-128"/>
            </a:endParaRPr>
          </a:p>
        </p:txBody>
      </p:sp>
      <p:sp>
        <p:nvSpPr>
          <p:cNvPr id="301063" name="Text Box 7"/>
          <p:cNvSpPr txBox="1">
            <a:spLocks noChangeArrowheads="1"/>
          </p:cNvSpPr>
          <p:nvPr/>
        </p:nvSpPr>
        <p:spPr bwMode="auto">
          <a:xfrm>
            <a:off x="152400" y="3657600"/>
            <a:ext cx="1463040" cy="2128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rPr>
              <a:t>Basic research to address fundamental limitations of current theories and descriptions of matter in the energy range important to everyday life – typically energies up to those required to break chemical bonds.</a:t>
            </a:r>
          </a:p>
          <a:p>
            <a:pPr marL="139700" indent="-139700" algn="l" defTabSz="820738">
              <a:lnSpc>
                <a:spcPct val="90000"/>
              </a:lnSpc>
              <a:spcBef>
                <a:spcPct val="35000"/>
              </a:spcBef>
              <a:buFont typeface="Wingdings" pitchFamily="2" charset="2"/>
              <a:buChar char="§"/>
            </a:pPr>
            <a:endParaRPr lang="en-US" sz="1300" dirty="0">
              <a:latin typeface="Arial Narrow" pitchFamily="34" charset="0"/>
            </a:endParaRPr>
          </a:p>
        </p:txBody>
      </p:sp>
      <p:sp>
        <p:nvSpPr>
          <p:cNvPr id="301064" name="AutoShape 8"/>
          <p:cNvSpPr>
            <a:spLocks noChangeArrowheads="1"/>
          </p:cNvSpPr>
          <p:nvPr/>
        </p:nvSpPr>
        <p:spPr bwMode="auto">
          <a:xfrm>
            <a:off x="152400" y="2590800"/>
            <a:ext cx="4191000" cy="914400"/>
          </a:xfrm>
          <a:prstGeom prst="bevel">
            <a:avLst>
              <a:gd name="adj" fmla="val 12500"/>
            </a:avLst>
          </a:prstGeom>
          <a:solidFill>
            <a:srgbClr val="DDDDDD"/>
          </a:solidFill>
          <a:ln w="9525">
            <a:solidFill>
              <a:srgbClr val="1C1C1C"/>
            </a:solidFill>
            <a:miter lim="800000"/>
            <a:headEnd/>
            <a:tailEnd/>
          </a:ln>
          <a:effectLst/>
        </p:spPr>
        <p:txBody>
          <a:bodyPr wrap="none" lIns="82058" tIns="41029" rIns="82058" bIns="41029" anchor="ctr"/>
          <a:lstStyle/>
          <a:p>
            <a:pPr algn="l" eaLnBrk="1" hangingPunct="1"/>
            <a:r>
              <a:rPr lang="en-US" sz="1400" b="1" dirty="0">
                <a:latin typeface="Arial" pitchFamily="34" charset="0"/>
                <a:cs typeface="Arial" pitchFamily="34" charset="0"/>
              </a:rPr>
              <a:t>Goal:</a:t>
            </a:r>
            <a:r>
              <a:rPr lang="en-US" sz="1400" dirty="0">
                <a:latin typeface="Arial" pitchFamily="34" charset="0"/>
                <a:cs typeface="Arial" pitchFamily="34" charset="0"/>
              </a:rPr>
              <a:t> new knowledge / understanding</a:t>
            </a:r>
          </a:p>
          <a:p>
            <a:pPr algn="l" eaLnBrk="1" hangingPunct="1"/>
            <a:r>
              <a:rPr lang="en-US" sz="1400" b="1" dirty="0">
                <a:latin typeface="Arial" pitchFamily="34" charset="0"/>
                <a:cs typeface="Arial" pitchFamily="34" charset="0"/>
              </a:rPr>
              <a:t>Focus:</a:t>
            </a:r>
            <a:r>
              <a:rPr lang="en-US" sz="1400" dirty="0">
                <a:latin typeface="Arial" pitchFamily="34" charset="0"/>
                <a:cs typeface="Arial" pitchFamily="34" charset="0"/>
              </a:rPr>
              <a:t> phenomena</a:t>
            </a:r>
          </a:p>
          <a:p>
            <a:pPr algn="l" eaLnBrk="1" hangingPunct="1"/>
            <a:r>
              <a:rPr lang="en-US" sz="1400" b="1" dirty="0">
                <a:latin typeface="Arial" pitchFamily="34" charset="0"/>
                <a:cs typeface="Arial" pitchFamily="34" charset="0"/>
              </a:rPr>
              <a:t>Metric:</a:t>
            </a:r>
            <a:r>
              <a:rPr lang="en-US" sz="1400" dirty="0">
                <a:latin typeface="Arial" pitchFamily="34" charset="0"/>
                <a:cs typeface="Arial" pitchFamily="34" charset="0"/>
              </a:rPr>
              <a:t> knowledge generation</a:t>
            </a:r>
          </a:p>
        </p:txBody>
      </p:sp>
      <p:sp>
        <p:nvSpPr>
          <p:cNvPr id="301065" name="AutoShape 9"/>
          <p:cNvSpPr>
            <a:spLocks noChangeArrowheads="1"/>
          </p:cNvSpPr>
          <p:nvPr/>
        </p:nvSpPr>
        <p:spPr bwMode="auto">
          <a:xfrm>
            <a:off x="4343400" y="2590800"/>
            <a:ext cx="4572000" cy="914400"/>
          </a:xfrm>
          <a:prstGeom prst="bevel">
            <a:avLst>
              <a:gd name="adj" fmla="val 12500"/>
            </a:avLst>
          </a:prstGeom>
          <a:solidFill>
            <a:srgbClr val="DDDDDD"/>
          </a:solidFill>
          <a:ln w="9525">
            <a:solidFill>
              <a:srgbClr val="1C1C1C"/>
            </a:solidFill>
            <a:miter lim="800000"/>
            <a:headEnd/>
            <a:tailEnd/>
          </a:ln>
          <a:effectLst/>
        </p:spPr>
        <p:txBody>
          <a:bodyPr wrap="none" lIns="82058" tIns="41029" rIns="82058" bIns="41029" anchor="ctr"/>
          <a:lstStyle/>
          <a:p>
            <a:pPr algn="l" eaLnBrk="1" hangingPunct="1"/>
            <a:r>
              <a:rPr lang="en-US" sz="1400" b="1" dirty="0">
                <a:latin typeface="Arial" pitchFamily="34" charset="0"/>
                <a:cs typeface="Arial" pitchFamily="34" charset="0"/>
              </a:rPr>
              <a:t>Goal:</a:t>
            </a:r>
            <a:r>
              <a:rPr lang="en-US" sz="1400" dirty="0">
                <a:latin typeface="Arial" pitchFamily="34" charset="0"/>
                <a:cs typeface="Arial" pitchFamily="34" charset="0"/>
              </a:rPr>
              <a:t> practical targets</a:t>
            </a:r>
          </a:p>
          <a:p>
            <a:pPr algn="l" eaLnBrk="1" hangingPunct="1"/>
            <a:r>
              <a:rPr lang="en-US" sz="1400" b="1" dirty="0">
                <a:latin typeface="Arial" pitchFamily="34" charset="0"/>
                <a:cs typeface="Arial" pitchFamily="34" charset="0"/>
              </a:rPr>
              <a:t>Focus:</a:t>
            </a:r>
            <a:r>
              <a:rPr lang="en-US" sz="1400" dirty="0">
                <a:latin typeface="Arial" pitchFamily="34" charset="0"/>
                <a:cs typeface="Arial" pitchFamily="34" charset="0"/>
              </a:rPr>
              <a:t> performance</a:t>
            </a:r>
          </a:p>
          <a:p>
            <a:pPr algn="l" eaLnBrk="1" hangingPunct="1"/>
            <a:r>
              <a:rPr lang="en-US" sz="1400" b="1" dirty="0">
                <a:latin typeface="Arial" pitchFamily="34" charset="0"/>
                <a:cs typeface="Arial" pitchFamily="34" charset="0"/>
              </a:rPr>
              <a:t>Metric:</a:t>
            </a:r>
            <a:r>
              <a:rPr lang="en-US" sz="1400" dirty="0">
                <a:latin typeface="Arial" pitchFamily="34" charset="0"/>
                <a:cs typeface="Arial" pitchFamily="34" charset="0"/>
              </a:rPr>
              <a:t> milestone achievement</a:t>
            </a:r>
          </a:p>
        </p:txBody>
      </p:sp>
      <p:sp>
        <p:nvSpPr>
          <p:cNvPr id="301066" name="AutoShape 10"/>
          <p:cNvSpPr>
            <a:spLocks noChangeArrowheads="1"/>
          </p:cNvSpPr>
          <p:nvPr/>
        </p:nvSpPr>
        <p:spPr bwMode="auto">
          <a:xfrm>
            <a:off x="6705601" y="683248"/>
            <a:ext cx="243840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252413" eaLnBrk="1" hangingPunct="1">
              <a:lnSpc>
                <a:spcPct val="90000"/>
              </a:lnSpc>
            </a:pPr>
            <a:r>
              <a:rPr lang="en-US" dirty="0">
                <a:solidFill>
                  <a:schemeClr val="tx1"/>
                </a:solidFill>
                <a:latin typeface="Arial" pitchFamily="34" charset="0"/>
                <a:cs typeface="Arial" pitchFamily="34" charset="0"/>
              </a:rPr>
              <a:t>Technology</a:t>
            </a:r>
          </a:p>
          <a:p>
            <a:pPr marL="204788" indent="252413" eaLnBrk="1" hangingPunct="1">
              <a:lnSpc>
                <a:spcPct val="90000"/>
              </a:lnSpc>
            </a:pPr>
            <a:r>
              <a:rPr lang="en-US" dirty="0">
                <a:solidFill>
                  <a:schemeClr val="tx1"/>
                </a:solidFill>
                <a:latin typeface="Arial" pitchFamily="34" charset="0"/>
                <a:cs typeface="Arial" pitchFamily="34" charset="0"/>
              </a:rPr>
              <a:t>Maturation</a:t>
            </a:r>
          </a:p>
          <a:p>
            <a:pPr marL="204788" indent="252413" eaLnBrk="1" hangingPunct="1">
              <a:lnSpc>
                <a:spcPct val="90000"/>
              </a:lnSpc>
            </a:pPr>
            <a:r>
              <a:rPr lang="en-US" dirty="0" smtClean="0">
                <a:solidFill>
                  <a:schemeClr val="tx1"/>
                </a:solidFill>
                <a:latin typeface="Arial" pitchFamily="34" charset="0"/>
                <a:cs typeface="Arial" pitchFamily="34" charset="0"/>
              </a:rPr>
              <a:t>&amp; </a:t>
            </a:r>
            <a:r>
              <a:rPr lang="en-US" dirty="0">
                <a:solidFill>
                  <a:schemeClr val="tx1"/>
                </a:solidFill>
                <a:latin typeface="Arial" pitchFamily="34" charset="0"/>
                <a:cs typeface="Arial" pitchFamily="34" charset="0"/>
              </a:rPr>
              <a:t>Deployment</a:t>
            </a:r>
          </a:p>
        </p:txBody>
      </p:sp>
      <p:sp>
        <p:nvSpPr>
          <p:cNvPr id="301067" name="AutoShape 11"/>
          <p:cNvSpPr>
            <a:spLocks noChangeArrowheads="1"/>
          </p:cNvSpPr>
          <p:nvPr/>
        </p:nvSpPr>
        <p:spPr bwMode="auto">
          <a:xfrm>
            <a:off x="4343400" y="685800"/>
            <a:ext cx="2667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690563" eaLnBrk="1" hangingPunct="1">
              <a:lnSpc>
                <a:spcPct val="90000"/>
              </a:lnSpc>
            </a:pPr>
            <a:r>
              <a:rPr lang="en-US" dirty="0">
                <a:solidFill>
                  <a:schemeClr val="tx1"/>
                </a:solidFill>
                <a:latin typeface="Arial" pitchFamily="34" charset="0"/>
                <a:cs typeface="Arial" pitchFamily="34" charset="0"/>
              </a:rPr>
              <a:t>Applied</a:t>
            </a:r>
          </a:p>
          <a:p>
            <a:pPr marL="690563" eaLnBrk="1" hangingPunct="1">
              <a:lnSpc>
                <a:spcPct val="90000"/>
              </a:lnSpc>
            </a:pPr>
            <a:r>
              <a:rPr lang="en-US" dirty="0">
                <a:solidFill>
                  <a:schemeClr val="tx1"/>
                </a:solidFill>
                <a:latin typeface="Arial" pitchFamily="34" charset="0"/>
                <a:cs typeface="Arial" pitchFamily="34" charset="0"/>
              </a:rPr>
              <a:t>Research</a:t>
            </a:r>
          </a:p>
        </p:txBody>
      </p:sp>
      <p:sp>
        <p:nvSpPr>
          <p:cNvPr id="23"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rPr>
              <a:pPr/>
              <a:t>18</a:t>
            </a:fld>
            <a:endParaRPr lang="en-US" sz="1200" dirty="0">
              <a:solidFill>
                <a:schemeClr val="tx1">
                  <a:lumMod val="75000"/>
                  <a:lumOff val="25000"/>
                </a:schemeClr>
              </a:solidFill>
            </a:endParaRPr>
          </a:p>
        </p:txBody>
      </p:sp>
      <p:sp>
        <p:nvSpPr>
          <p:cNvPr id="301072" name="Rectangle 16"/>
          <p:cNvSpPr>
            <a:spLocks noGrp="1" noChangeArrowheads="1"/>
          </p:cNvSpPr>
          <p:nvPr>
            <p:ph type="title" idx="4294967295"/>
          </p:nvPr>
        </p:nvSpPr>
        <p:spPr bwMode="auto">
          <a:xfrm>
            <a:off x="0" y="134938"/>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a:t>
            </a:r>
            <a:r>
              <a:rPr lang="en-US" dirty="0">
                <a:latin typeface="Arial" charset="0"/>
                <a:cs typeface="Arial" charset="0"/>
              </a:rPr>
              <a:t>Continuum of Research, Development, and Deployment</a:t>
            </a:r>
          </a:p>
        </p:txBody>
      </p:sp>
      <p:sp>
        <p:nvSpPr>
          <p:cNvPr id="301068" name="AutoShape 12"/>
          <p:cNvSpPr>
            <a:spLocks noChangeArrowheads="1"/>
          </p:cNvSpPr>
          <p:nvPr/>
        </p:nvSpPr>
        <p:spPr bwMode="auto">
          <a:xfrm>
            <a:off x="0" y="685800"/>
            <a:ext cx="4648200" cy="1143000"/>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dirty="0">
              <a:solidFill>
                <a:schemeClr val="tx1"/>
              </a:solidFill>
              <a:latin typeface="Arial" pitchFamily="34" charset="0"/>
              <a:cs typeface="Arial" pitchFamily="34" charset="0"/>
            </a:endParaRPr>
          </a:p>
        </p:txBody>
      </p:sp>
      <p:sp>
        <p:nvSpPr>
          <p:cNvPr id="301070" name="Text Box 14"/>
          <p:cNvSpPr txBox="1">
            <a:spLocks noChangeArrowheads="1"/>
          </p:cNvSpPr>
          <p:nvPr/>
        </p:nvSpPr>
        <p:spPr bwMode="auto">
          <a:xfrm>
            <a:off x="867081" y="938872"/>
            <a:ext cx="1178817" cy="636857"/>
          </a:xfrm>
          <a:prstGeom prst="rect">
            <a:avLst/>
          </a:prstGeom>
          <a:noFill/>
          <a:ln w="9525">
            <a:noFill/>
            <a:miter lim="800000"/>
            <a:headEnd/>
            <a:tailEnd/>
          </a:ln>
          <a:effectLst/>
        </p:spPr>
        <p:txBody>
          <a:bodyPr wrap="none" lIns="82058" tIns="41029" rIns="82058" bIns="41029">
            <a:spAutoFit/>
          </a:bodyPr>
          <a:lstStyle/>
          <a:p>
            <a:pPr eaLnBrk="1" hangingPunct="1"/>
            <a:r>
              <a:rPr lang="en-US" dirty="0">
                <a:solidFill>
                  <a:schemeClr val="tx1"/>
                </a:solidFill>
                <a:latin typeface="Arial" pitchFamily="34" charset="0"/>
                <a:cs typeface="Arial" pitchFamily="34" charset="0"/>
              </a:rPr>
              <a:t>Discovery</a:t>
            </a:r>
          </a:p>
          <a:p>
            <a:pPr eaLnBrk="1" hangingPunct="1"/>
            <a:r>
              <a:rPr lang="en-US" dirty="0">
                <a:solidFill>
                  <a:schemeClr val="tx1"/>
                </a:solidFill>
                <a:latin typeface="Arial" pitchFamily="34" charset="0"/>
                <a:cs typeface="Arial" pitchFamily="34" charset="0"/>
              </a:rPr>
              <a:t>Research</a:t>
            </a:r>
          </a:p>
        </p:txBody>
      </p:sp>
      <p:sp>
        <p:nvSpPr>
          <p:cNvPr id="301071" name="Text Box 15"/>
          <p:cNvSpPr txBox="1">
            <a:spLocks noChangeArrowheads="1"/>
          </p:cNvSpPr>
          <p:nvPr/>
        </p:nvSpPr>
        <p:spPr bwMode="auto">
          <a:xfrm>
            <a:off x="2624143" y="938872"/>
            <a:ext cx="1781546" cy="636857"/>
          </a:xfrm>
          <a:prstGeom prst="rect">
            <a:avLst/>
          </a:prstGeom>
          <a:noFill/>
          <a:ln w="9525">
            <a:noFill/>
            <a:miter lim="800000"/>
            <a:headEnd/>
            <a:tailEnd/>
          </a:ln>
          <a:effectLst/>
        </p:spPr>
        <p:txBody>
          <a:bodyPr wrap="none" lIns="82058" tIns="41029" rIns="82058" bIns="41029">
            <a:spAutoFit/>
          </a:bodyPr>
          <a:lstStyle/>
          <a:p>
            <a:pPr eaLnBrk="1" hangingPunct="1"/>
            <a:r>
              <a:rPr lang="en-US" dirty="0">
                <a:solidFill>
                  <a:schemeClr val="tx1"/>
                </a:solidFill>
                <a:latin typeface="Arial" pitchFamily="34" charset="0"/>
                <a:cs typeface="Arial" pitchFamily="34" charset="0"/>
              </a:rPr>
              <a:t>Use-Inspired</a:t>
            </a:r>
          </a:p>
          <a:p>
            <a:pPr eaLnBrk="1" hangingPunct="1"/>
            <a:r>
              <a:rPr lang="en-US" dirty="0" smtClean="0">
                <a:solidFill>
                  <a:schemeClr val="tx1"/>
                </a:solidFill>
                <a:latin typeface="Arial" pitchFamily="34" charset="0"/>
                <a:cs typeface="Arial" pitchFamily="34" charset="0"/>
              </a:rPr>
              <a:t>Basic Research</a:t>
            </a:r>
            <a:endParaRPr lang="en-US" dirty="0">
              <a:solidFill>
                <a:schemeClr val="tx1"/>
              </a:solidFill>
              <a:latin typeface="Arial" pitchFamily="34" charset="0"/>
              <a:cs typeface="Arial" pitchFamily="34" charset="0"/>
            </a:endParaRPr>
          </a:p>
        </p:txBody>
      </p:sp>
      <p:sp>
        <p:nvSpPr>
          <p:cNvPr id="20" name="Text Box 5"/>
          <p:cNvSpPr txBox="1">
            <a:spLocks noChangeArrowheads="1"/>
          </p:cNvSpPr>
          <p:nvPr/>
        </p:nvSpPr>
        <p:spPr bwMode="auto">
          <a:xfrm>
            <a:off x="4613910" y="3657600"/>
            <a:ext cx="1463040" cy="2209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smtClean="0">
                <a:latin typeface="Arial Narrow" pitchFamily="34" charset="0"/>
                <a:ea typeface="ＭＳ Ｐゴシック" charset="-128"/>
              </a:rPr>
              <a:t>Proof </a:t>
            </a:r>
            <a:r>
              <a:rPr lang="en-US" altLang="ja-JP" sz="1300" dirty="0">
                <a:latin typeface="Arial Narrow" pitchFamily="34" charset="0"/>
                <a:ea typeface="ＭＳ Ｐゴシック" charset="-128"/>
              </a:rPr>
              <a:t>of </a:t>
            </a:r>
            <a:r>
              <a:rPr lang="en-US" altLang="ja-JP" sz="1300" dirty="0" smtClean="0">
                <a:latin typeface="Arial Narrow" pitchFamily="34" charset="0"/>
                <a:ea typeface="ＭＳ Ｐゴシック" charset="-128"/>
              </a:rPr>
              <a:t>new, higher-risk concepts</a:t>
            </a:r>
          </a:p>
          <a:p>
            <a:pPr marL="139700" indent="-139700"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Prototyping of new technology concepts</a:t>
            </a:r>
            <a:endParaRPr lang="en-US" altLang="ja-JP" sz="1300" dirty="0" smtClean="0">
              <a:latin typeface="Arial Narrow" pitchFamily="34" charset="0"/>
              <a:ea typeface="ＭＳ Ｐゴシック" charset="-128"/>
            </a:endParaRPr>
          </a:p>
          <a:p>
            <a:pPr marL="139700" indent="-139700"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Explore feasibility of scale-up of demonstrated technology concepts in a “quick-hit” fashion.</a:t>
            </a:r>
          </a:p>
        </p:txBody>
      </p:sp>
      <p:sp>
        <p:nvSpPr>
          <p:cNvPr id="21" name="Rectangle 20"/>
          <p:cNvSpPr/>
          <p:nvPr/>
        </p:nvSpPr>
        <p:spPr>
          <a:xfrm>
            <a:off x="152400" y="1905000"/>
            <a:ext cx="4191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25" name="Rectangle 24"/>
          <p:cNvSpPr/>
          <p:nvPr/>
        </p:nvSpPr>
        <p:spPr>
          <a:xfrm>
            <a:off x="4343400" y="1905000"/>
            <a:ext cx="45720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22" name="Footer Placeholder 4"/>
          <p:cNvSpPr txBox="1">
            <a:spLocks/>
          </p:cNvSpPr>
          <p:nvPr/>
        </p:nvSpPr>
        <p:spPr>
          <a:xfrm>
            <a:off x="2895600" y="6400800"/>
            <a:ext cx="5638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cs typeface="Arial" pitchFamily="34" charset="0"/>
              </a:rPr>
              <a:t>* ARPA-E: targets technology gaps, high-risk</a:t>
            </a:r>
            <a:r>
              <a:rPr kumimoji="0" lang="en-US" sz="1400" b="0" i="0" u="none" strike="noStrike" kern="1200" cap="none" spc="0" normalizeH="0" noProof="0" dirty="0" smtClean="0">
                <a:ln>
                  <a:noFill/>
                </a:ln>
                <a:solidFill>
                  <a:schemeClr val="tx1">
                    <a:lumMod val="75000"/>
                    <a:lumOff val="25000"/>
                  </a:schemeClr>
                </a:solidFill>
                <a:effectLst/>
                <a:uLnTx/>
                <a:uFillTx/>
                <a:latin typeface="Arial Narrow" pitchFamily="34" charset="0"/>
                <a:cs typeface="Arial" pitchFamily="34" charset="0"/>
              </a:rPr>
              <a:t> concepts, aggressive delivery times  </a:t>
            </a:r>
            <a:endParaRPr kumimoji="0" lang="en-US" sz="1400" b="0" i="0" u="none" strike="noStrike" kern="1200" cap="none" spc="0" normalizeH="0" baseline="0" noProof="0" dirty="0">
              <a:ln>
                <a:noFill/>
              </a:ln>
              <a:solidFill>
                <a:schemeClr val="tx1">
                  <a:lumMod val="75000"/>
                  <a:lumOff val="25000"/>
                </a:schemeClr>
              </a:solidFill>
              <a:effectLst/>
              <a:uLnTx/>
              <a:uFillTx/>
              <a:latin typeface="Arial Narrow" pitchFamily="34" charset="0"/>
              <a:cs typeface="Arial" pitchFamily="34" charset="0"/>
            </a:endParaRPr>
          </a:p>
        </p:txBody>
      </p:sp>
      <p:sp>
        <p:nvSpPr>
          <p:cNvPr id="26" name="Right Triangle 25"/>
          <p:cNvSpPr/>
          <p:nvPr/>
        </p:nvSpPr>
        <p:spPr>
          <a:xfrm>
            <a:off x="4191000" y="1904999"/>
            <a:ext cx="3200400" cy="600075"/>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31" name="Text Box 14"/>
          <p:cNvSpPr txBox="1">
            <a:spLocks noChangeArrowheads="1"/>
          </p:cNvSpPr>
          <p:nvPr/>
        </p:nvSpPr>
        <p:spPr bwMode="auto">
          <a:xfrm>
            <a:off x="4343400" y="2057400"/>
            <a:ext cx="1097577" cy="359858"/>
          </a:xfrm>
          <a:prstGeom prst="rect">
            <a:avLst/>
          </a:prstGeom>
          <a:noFill/>
          <a:ln w="9525">
            <a:noFill/>
            <a:miter lim="800000"/>
            <a:headEnd/>
            <a:tailEnd/>
          </a:ln>
          <a:effectLst/>
        </p:spPr>
        <p:txBody>
          <a:bodyPr wrap="non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Rectangle 47"/>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8600" y="6172200"/>
            <a:ext cx="861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sz="1200" b="1">
              <a:latin typeface="Arial" pitchFamily="34" charset="0"/>
              <a:cs typeface="Arial" pitchFamily="34" charset="0"/>
            </a:endParaRPr>
          </a:p>
        </p:txBody>
      </p:sp>
      <p:sp>
        <p:nvSpPr>
          <p:cNvPr id="301059" name="Text Box 3"/>
          <p:cNvSpPr txBox="1">
            <a:spLocks noChangeArrowheads="1"/>
          </p:cNvSpPr>
          <p:nvPr/>
        </p:nvSpPr>
        <p:spPr bwMode="auto">
          <a:xfrm>
            <a:off x="1752600" y="1752600"/>
            <a:ext cx="2209800" cy="31242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buFont typeface="Wingdings" pitchFamily="2" charset="2"/>
              <a:buChar char="§"/>
            </a:pPr>
            <a:r>
              <a:rPr lang="en-US" altLang="ja-JP" sz="1100" b="1" dirty="0" err="1" smtClean="0">
                <a:latin typeface="Arial Narrow" pitchFamily="34" charset="0"/>
                <a:ea typeface="ＭＳ Ｐゴシック" pitchFamily="96" charset="-128"/>
              </a:rPr>
              <a:t>Retrosynthetic</a:t>
            </a:r>
            <a:r>
              <a:rPr lang="en-US" altLang="ja-JP" sz="1100" b="1" dirty="0" smtClean="0">
                <a:latin typeface="Arial Narrow" pitchFamily="34" charset="0"/>
                <a:ea typeface="ＭＳ Ｐゴシック" pitchFamily="96" charset="-128"/>
              </a:rPr>
              <a:t> approaches to high performance new materials </a:t>
            </a:r>
          </a:p>
          <a:p>
            <a:pPr marL="125413" indent="-125413" defTabSz="736600">
              <a:spcBef>
                <a:spcPct val="20000"/>
              </a:spcBef>
              <a:buFont typeface="Wingdings" pitchFamily="2" charset="2"/>
              <a:buChar char="§"/>
            </a:pPr>
            <a:r>
              <a:rPr lang="en-US" sz="1100" b="1" dirty="0" smtClean="0">
                <a:latin typeface="Arial Narrow" pitchFamily="34" charset="0"/>
                <a:ea typeface="ＭＳ Ｐゴシック" pitchFamily="96" charset="-128"/>
              </a:rPr>
              <a:t>Design of new materials capable of multi-electron storage per </a:t>
            </a:r>
            <a:r>
              <a:rPr lang="en-US" sz="1100" b="1" dirty="0" err="1" smtClean="0">
                <a:latin typeface="Arial Narrow" pitchFamily="34" charset="0"/>
                <a:ea typeface="ＭＳ Ｐゴシック" pitchFamily="96" charset="-128"/>
              </a:rPr>
              <a:t>redox</a:t>
            </a:r>
            <a:r>
              <a:rPr lang="en-US" sz="1100" b="1" dirty="0" smtClean="0">
                <a:latin typeface="Arial Narrow" pitchFamily="34" charset="0"/>
                <a:ea typeface="ＭＳ Ｐゴシック" pitchFamily="96" charset="-128"/>
              </a:rPr>
              <a:t> center</a:t>
            </a:r>
          </a:p>
          <a:p>
            <a:pPr marL="125413" indent="-125413" defTabSz="736600">
              <a:spcBef>
                <a:spcPct val="20000"/>
              </a:spcBef>
              <a:buFont typeface="Wingdings" pitchFamily="2" charset="2"/>
              <a:buChar char="§"/>
            </a:pPr>
            <a:r>
              <a:rPr lang="en-US" sz="1100" b="1" dirty="0" smtClean="0">
                <a:latin typeface="Arial Narrow" pitchFamily="34" charset="0"/>
              </a:rPr>
              <a:t>Understand design criteria for electrolytes that enable higher voltages</a:t>
            </a:r>
          </a:p>
          <a:p>
            <a:pPr marL="125413" indent="-125413" defTabSz="736600">
              <a:spcBef>
                <a:spcPct val="20000"/>
              </a:spcBef>
              <a:buFont typeface="Wingdings" pitchFamily="2" charset="2"/>
              <a:buChar char="§"/>
            </a:pPr>
            <a:r>
              <a:rPr lang="en-US" sz="1100" b="1" dirty="0" smtClean="0">
                <a:latin typeface="Arial Narrow" pitchFamily="34" charset="0"/>
              </a:rPr>
              <a:t>Tailor nanoscale electrode architectures for optimal transport </a:t>
            </a:r>
          </a:p>
          <a:p>
            <a:pPr marL="125413" indent="-125413" defTabSz="736600">
              <a:spcBef>
                <a:spcPct val="20000"/>
              </a:spcBef>
              <a:buFont typeface="Wingdings" pitchFamily="2" charset="2"/>
              <a:buChar char="§"/>
            </a:pPr>
            <a:r>
              <a:rPr lang="en-US" sz="1100" b="1" dirty="0" smtClean="0">
                <a:latin typeface="Arial Narrow" pitchFamily="34" charset="0"/>
              </a:rPr>
              <a:t>Novel chemistries for scavenging impurities and self-healing </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Generation of knowledge and computational and experimental tools to predict properties, performance evolution, and lifetime of materials</a:t>
            </a:r>
            <a:endParaRPr lang="en-US" altLang="ja-JP" sz="11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562600" y="1752600"/>
            <a:ext cx="3048000" cy="28194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altLang="ja-JP" sz="1200" b="1" dirty="0" smtClean="0">
                <a:latin typeface="Arial" pitchFamily="34" charset="0"/>
                <a:ea typeface="ＭＳ Ｐゴシック" pitchFamily="96" charset="-128"/>
                <a:cs typeface="Arial" pitchFamily="34" charset="0"/>
              </a:rPr>
              <a:t>EERE:</a:t>
            </a:r>
            <a:r>
              <a:rPr lang="en-US" altLang="ja-JP" sz="1200" b="1" dirty="0" smtClean="0">
                <a:latin typeface="Arial Narrow" pitchFamily="34" charset="0"/>
                <a:ea typeface="ＭＳ Ｐゴシック" pitchFamily="96" charset="-128"/>
              </a:rPr>
              <a:t> </a:t>
            </a:r>
            <a:r>
              <a:rPr lang="en-US" altLang="ja-JP" sz="1100" b="1" dirty="0" smtClean="0">
                <a:latin typeface="Arial" pitchFamily="34" charset="0"/>
                <a:ea typeface="ＭＳ Ｐゴシック" pitchFamily="96" charset="-128"/>
                <a:cs typeface="Arial" pitchFamily="34" charset="0"/>
              </a:rPr>
              <a:t>Significant focus on batteries and capacitors for vehicle applications </a:t>
            </a:r>
          </a:p>
          <a:p>
            <a:pPr marL="125413" indent="-125413" defTabSz="736600">
              <a:spcBef>
                <a:spcPct val="20000"/>
              </a:spcBef>
              <a:buFont typeface="Wingdings" pitchFamily="2" charset="2"/>
              <a:buChar char="§"/>
            </a:pPr>
            <a:r>
              <a:rPr lang="en-US" sz="1100" b="1" dirty="0" smtClean="0">
                <a:latin typeface="Arial Narrow" pitchFamily="34" charset="0"/>
              </a:rPr>
              <a:t>Development of full battery systems and advanced materials for those systems</a:t>
            </a:r>
          </a:p>
          <a:p>
            <a:pPr marL="125413" indent="-125413" defTabSz="736600">
              <a:spcBef>
                <a:spcPct val="20000"/>
              </a:spcBef>
              <a:buFont typeface="Wingdings" pitchFamily="2" charset="2"/>
              <a:buChar char="§"/>
            </a:pPr>
            <a:r>
              <a:rPr lang="en-US" sz="1100" b="1" dirty="0" smtClean="0">
                <a:latin typeface="Arial Narrow" pitchFamily="34" charset="0"/>
              </a:rPr>
              <a:t>Systems analysis which includes thermal analysis and simulation, various simulations to determine battery requirements, life modeling, and recycling studies</a:t>
            </a:r>
          </a:p>
          <a:p>
            <a:pPr marL="125413" indent="-125413" defTabSz="736600">
              <a:spcBef>
                <a:spcPct val="20000"/>
              </a:spcBef>
              <a:buFont typeface="Wingdings" pitchFamily="2" charset="2"/>
              <a:buChar char="§"/>
            </a:pPr>
            <a:r>
              <a:rPr lang="en-US" sz="1100" b="1" dirty="0" smtClean="0">
                <a:latin typeface="Arial Narrow" pitchFamily="34" charset="0"/>
              </a:rPr>
              <a:t>Research, development, and engineering of higher energy advanced materials and cell chemistries that simultaneously address the life, performance, abuse tolerance, and cost issues.</a:t>
            </a:r>
          </a:p>
          <a:p>
            <a:pPr marL="125413" indent="-125413" defTabSz="736600">
              <a:spcBef>
                <a:spcPct val="20000"/>
              </a:spcBef>
              <a:buFont typeface="Wingdings" pitchFamily="2" charset="2"/>
              <a:buChar char="§"/>
            </a:pPr>
            <a:r>
              <a:rPr lang="en-US" sz="1100" b="1" dirty="0" smtClean="0">
                <a:latin typeface="Arial Narrow" pitchFamily="34" charset="0"/>
              </a:rPr>
              <a:t>Research on inherent thermal and overcharge abuse tolerance of different Li-ion cell materials, components, and cell chemistries.</a:t>
            </a:r>
          </a:p>
        </p:txBody>
      </p:sp>
      <p:sp>
        <p:nvSpPr>
          <p:cNvPr id="301063" name="Text Box 7"/>
          <p:cNvSpPr txBox="1">
            <a:spLocks noChangeArrowheads="1"/>
          </p:cNvSpPr>
          <p:nvPr/>
        </p:nvSpPr>
        <p:spPr bwMode="auto">
          <a:xfrm>
            <a:off x="152400" y="1752600"/>
            <a:ext cx="1524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cs typeface="Arial" pitchFamily="34" charset="0"/>
              </a:rPr>
              <a:t>BES</a:t>
            </a:r>
          </a:p>
          <a:p>
            <a:pPr marL="125413" indent="-125413" defTabSz="736600">
              <a:spcBef>
                <a:spcPct val="20000"/>
              </a:spcBef>
              <a:buFont typeface="Wingdings" pitchFamily="2" charset="2"/>
              <a:buChar char="§"/>
            </a:pPr>
            <a:r>
              <a:rPr lang="en-US" sz="1100" b="1" dirty="0" smtClean="0">
                <a:latin typeface="Arial Narrow" pitchFamily="34" charset="0"/>
              </a:rPr>
              <a:t>Understand and predict interfacial charge transfer and multi-body effects</a:t>
            </a:r>
          </a:p>
          <a:p>
            <a:pPr marL="125413" indent="-125413" defTabSz="736600">
              <a:spcBef>
                <a:spcPct val="20000"/>
              </a:spcBef>
              <a:buFont typeface="Wingdings" pitchFamily="2" charset="2"/>
              <a:buChar char="§"/>
            </a:pPr>
            <a:r>
              <a:rPr lang="en-US" sz="1100" b="1" dirty="0" smtClean="0">
                <a:latin typeface="Arial Narrow" pitchFamily="34" charset="0"/>
              </a:rPr>
              <a:t>Predict and control dynamics of phase transitions</a:t>
            </a:r>
          </a:p>
          <a:p>
            <a:pPr marL="125413" indent="-125413" defTabSz="736600">
              <a:spcBef>
                <a:spcPct val="20000"/>
              </a:spcBef>
              <a:buFont typeface="Wingdings" pitchFamily="2" charset="2"/>
              <a:buChar char="§"/>
            </a:pPr>
            <a:r>
              <a:rPr lang="en-US" sz="1100" b="1" dirty="0" smtClean="0">
                <a:latin typeface="Arial Narrow" pitchFamily="34" charset="0"/>
              </a:rPr>
              <a:t>Control of chemistry and its dynamics at electrified interfaces</a:t>
            </a:r>
          </a:p>
          <a:p>
            <a:pPr marL="125413" indent="-125413" defTabSz="736600">
              <a:spcBef>
                <a:spcPct val="20000"/>
              </a:spcBef>
              <a:buFont typeface="Wingdings" pitchFamily="2" charset="2"/>
              <a:buChar char="§"/>
            </a:pPr>
            <a:r>
              <a:rPr lang="en-US" sz="1100" b="1" dirty="0" smtClean="0">
                <a:latin typeface="Arial Narrow" pitchFamily="34" charset="0"/>
              </a:rPr>
              <a:t>Physicochemical consequences of </a:t>
            </a:r>
            <a:r>
              <a:rPr lang="en-US" sz="1100" b="1" dirty="0" err="1" smtClean="0">
                <a:latin typeface="Arial Narrow" pitchFamily="34" charset="0"/>
              </a:rPr>
              <a:t>nano</a:t>
            </a:r>
            <a:r>
              <a:rPr lang="en-US" sz="1100" b="1" dirty="0" smtClean="0">
                <a:latin typeface="Arial Narrow" pitchFamily="34" charset="0"/>
              </a:rPr>
              <a:t>-dimensions</a:t>
            </a:r>
          </a:p>
          <a:p>
            <a:pPr marL="125413" indent="-125413" defTabSz="736600">
              <a:spcBef>
                <a:spcPct val="20000"/>
              </a:spcBef>
              <a:buFont typeface="Wingdings" pitchFamily="2" charset="2"/>
              <a:buChar char="§"/>
            </a:pPr>
            <a:r>
              <a:rPr lang="en-US" sz="1100" b="1" dirty="0" smtClean="0">
                <a:latin typeface="Arial Narrow" pitchFamily="34" charset="0"/>
              </a:rPr>
              <a:t>Fundamentals of </a:t>
            </a:r>
            <a:r>
              <a:rPr lang="en-US" sz="1100" b="1" dirty="0" err="1" smtClean="0">
                <a:latin typeface="Arial Narrow" pitchFamily="34" charset="0"/>
              </a:rPr>
              <a:t>solvation</a:t>
            </a:r>
            <a:r>
              <a:rPr lang="en-US" sz="1100" b="1" dirty="0" smtClean="0">
                <a:latin typeface="Arial Narrow" pitchFamily="34" charset="0"/>
              </a:rPr>
              <a:t> dynamics and ionic transport</a:t>
            </a: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34"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19</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0" y="127000"/>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t> R&amp;D Continuum for Energy Storage (Batteries/Vehicles)</a:t>
            </a:r>
            <a:endParaRPr lang="en-US" dirty="0"/>
          </a:p>
        </p:txBody>
      </p:sp>
      <p:grpSp>
        <p:nvGrpSpPr>
          <p:cNvPr id="2" name="Group 22"/>
          <p:cNvGrpSpPr/>
          <p:nvPr/>
        </p:nvGrpSpPr>
        <p:grpSpPr>
          <a:xfrm>
            <a:off x="152400" y="609600"/>
            <a:ext cx="8945881" cy="685799"/>
            <a:chOff x="228600" y="685800"/>
            <a:chExt cx="8915401" cy="1143000"/>
          </a:xfrm>
        </p:grpSpPr>
        <p:sp>
          <p:nvSpPr>
            <p:cNvPr id="301066"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301067"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301068"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301069"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20" name="Text Box 5"/>
          <p:cNvSpPr txBox="1">
            <a:spLocks noChangeArrowheads="1"/>
          </p:cNvSpPr>
          <p:nvPr/>
        </p:nvSpPr>
        <p:spPr bwMode="auto">
          <a:xfrm>
            <a:off x="3962400" y="1752600"/>
            <a:ext cx="1447800" cy="2057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200" b="1" dirty="0" smtClean="0">
                <a:latin typeface="Arial" pitchFamily="34" charset="0"/>
                <a:ea typeface="ＭＳ Ｐゴシック" charset="-128"/>
                <a:cs typeface="Arial" pitchFamily="34" charset="0"/>
              </a:rPr>
              <a:t>ARPA-E</a:t>
            </a:r>
          </a:p>
          <a:p>
            <a:pPr marL="139700" indent="-139700" algn="l"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charset="-128"/>
              </a:rPr>
              <a:t>Quick scale-up feasibility tests of demonstrated  new-generation battery technology concepts </a:t>
            </a:r>
            <a:endParaRPr lang="en-US" altLang="ja-JP" sz="1100" b="1" dirty="0" smtClean="0">
              <a:solidFill>
                <a:schemeClr val="tx1"/>
              </a:solidFill>
              <a:latin typeface="Arial Narrow" pitchFamily="34" charset="0"/>
              <a:ea typeface="ＭＳ Ｐゴシック" charset="-128"/>
            </a:endParaRPr>
          </a:p>
          <a:p>
            <a:pPr marL="139700" indent="-139700" defTabSz="820738">
              <a:lnSpc>
                <a:spcPct val="90000"/>
              </a:lnSpc>
              <a:spcBef>
                <a:spcPct val="35000"/>
              </a:spcBef>
              <a:buFont typeface="Wingdings" pitchFamily="2" charset="2"/>
              <a:buChar char="§"/>
            </a:pPr>
            <a:r>
              <a:rPr lang="en-US" sz="1100" b="1" dirty="0" smtClean="0">
                <a:latin typeface="Arial Narrow" pitchFamily="34" charset="0"/>
                <a:ea typeface="ＭＳ Ｐゴシック" charset="-128"/>
              </a:rPr>
              <a:t>Rapid development of new technology concepts—demonstration within 1-2 years</a:t>
            </a:r>
          </a:p>
        </p:txBody>
      </p:sp>
      <p:sp>
        <p:nvSpPr>
          <p:cNvPr id="26" name="AutoShape 14"/>
          <p:cNvSpPr>
            <a:spLocks noChangeArrowheads="1"/>
          </p:cNvSpPr>
          <p:nvPr/>
        </p:nvSpPr>
        <p:spPr bwMode="auto">
          <a:xfrm>
            <a:off x="13335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228600" y="4800600"/>
            <a:ext cx="5715000" cy="457200"/>
          </a:xfrm>
          <a:prstGeom prst="leftRightArrow">
            <a:avLst>
              <a:gd name="adj1" fmla="val 58667"/>
              <a:gd name="adj2" fmla="val 90185"/>
            </a:avLst>
          </a:prstGeom>
          <a:solidFill>
            <a:schemeClr val="accent1">
              <a:lumMod val="20000"/>
              <a:lumOff val="80000"/>
            </a:schemeClr>
          </a:solidFill>
          <a:ln w="9525" algn="ctr">
            <a:solidFill>
              <a:schemeClr val="tx1"/>
            </a:solidFill>
            <a:miter lim="800000"/>
            <a:headEnd/>
            <a:tailEnd/>
          </a:ln>
          <a:effectLst/>
          <a:scene3d>
            <a:camera prst="orthographicFront"/>
            <a:lightRig rig="threePt" dir="t"/>
          </a:scene3d>
          <a:sp3d>
            <a:bevelT w="114300" prst="artDeco"/>
          </a:sp3d>
        </p:spPr>
        <p:txBody>
          <a:bodyPr wrap="none" lIns="82048" tIns="41025" rIns="82048" bIns="41025" anchor="ctr"/>
          <a:lstStyle/>
          <a:p>
            <a:pPr algn="ctr" defTabSz="820738" eaLnBrk="0" hangingPunct="0"/>
            <a:r>
              <a:rPr lang="en-US" sz="1200" b="1" dirty="0" smtClean="0">
                <a:solidFill>
                  <a:schemeClr val="accent1"/>
                </a:solidFill>
                <a:latin typeface="Arial" pitchFamily="34" charset="0"/>
                <a:cs typeface="Arial" pitchFamily="34" charset="0"/>
              </a:rPr>
              <a:t>Battery and Energy Storage Hub*</a:t>
            </a:r>
            <a:endParaRPr lang="en-US" sz="1200" b="1" dirty="0">
              <a:solidFill>
                <a:schemeClr val="accent1"/>
              </a:solidFill>
              <a:latin typeface="Arial" pitchFamily="34" charset="0"/>
              <a:cs typeface="Arial" pitchFamily="34" charset="0"/>
            </a:endParaRPr>
          </a:p>
        </p:txBody>
      </p:sp>
      <p:sp>
        <p:nvSpPr>
          <p:cNvPr id="29" name="AutoShape 15"/>
          <p:cNvSpPr>
            <a:spLocks noChangeArrowheads="1"/>
          </p:cNvSpPr>
          <p:nvPr/>
        </p:nvSpPr>
        <p:spPr bwMode="auto">
          <a:xfrm>
            <a:off x="5486400" y="6477000"/>
            <a:ext cx="3124200" cy="381000"/>
          </a:xfrm>
          <a:prstGeom prst="leftRightArrow">
            <a:avLst>
              <a:gd name="adj1" fmla="val 58667"/>
              <a:gd name="adj2" fmla="val 91778"/>
            </a:avLst>
          </a:prstGeom>
          <a:solidFill>
            <a:schemeClr val="accent2">
              <a:lumMod val="60000"/>
              <a:lumOff val="40000"/>
            </a:schemeClr>
          </a:solidFill>
          <a:ln w="9525" algn="ctr">
            <a:solidFill>
              <a:schemeClr val="accent2">
                <a:lumMod val="75000"/>
              </a:schemeClr>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Development &amp; Test Facilities</a:t>
            </a:r>
            <a:endParaRPr lang="en-US" sz="1200" b="1" dirty="0">
              <a:solidFill>
                <a:schemeClr val="accent2">
                  <a:lumMod val="75000"/>
                </a:schemeClr>
              </a:solidFill>
              <a:latin typeface="Arial" pitchFamily="34" charset="0"/>
              <a:cs typeface="Arial" pitchFamily="34" charset="0"/>
            </a:endParaRPr>
          </a:p>
        </p:txBody>
      </p:sp>
      <p:sp>
        <p:nvSpPr>
          <p:cNvPr id="30" name="AutoShape 14"/>
          <p:cNvSpPr>
            <a:spLocks noChangeArrowheads="1"/>
          </p:cNvSpPr>
          <p:nvPr/>
        </p:nvSpPr>
        <p:spPr bwMode="auto">
          <a:xfrm>
            <a:off x="1590675"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304800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3" name="Rectangle 32"/>
          <p:cNvSpPr/>
          <p:nvPr/>
        </p:nvSpPr>
        <p:spPr>
          <a:xfrm rot="5400000">
            <a:off x="6700266" y="3815334"/>
            <a:ext cx="4419600" cy="294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Batteries/ Vehicle Energy Storage</a:t>
            </a:r>
            <a:endParaRPr lang="en-US" dirty="0">
              <a:solidFill>
                <a:schemeClr val="tx1"/>
              </a:solidFill>
              <a:latin typeface="Arial" pitchFamily="34" charset="0"/>
              <a:cs typeface="Arial" pitchFamily="34" charset="0"/>
            </a:endParaRPr>
          </a:p>
        </p:txBody>
      </p:sp>
      <p:sp>
        <p:nvSpPr>
          <p:cNvPr id="38" name="AutoShape 14"/>
          <p:cNvSpPr>
            <a:spLocks noChangeArrowheads="1"/>
          </p:cNvSpPr>
          <p:nvPr/>
        </p:nvSpPr>
        <p:spPr bwMode="auto">
          <a:xfrm>
            <a:off x="4152900" y="5181600"/>
            <a:ext cx="32004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 Awards)</a:t>
            </a:r>
            <a:endParaRPr lang="en-US" sz="1200" b="1" dirty="0">
              <a:solidFill>
                <a:srgbClr val="106636"/>
              </a:solidFill>
              <a:latin typeface="Arial" pitchFamily="34" charset="0"/>
              <a:cs typeface="Arial" pitchFamily="34" charset="0"/>
            </a:endParaRPr>
          </a:p>
        </p:txBody>
      </p:sp>
      <p:sp>
        <p:nvSpPr>
          <p:cNvPr id="39" name="AutoShape 13"/>
          <p:cNvSpPr>
            <a:spLocks noChangeArrowheads="1"/>
          </p:cNvSpPr>
          <p:nvPr/>
        </p:nvSpPr>
        <p:spPr bwMode="auto">
          <a:xfrm>
            <a:off x="0" y="6477000"/>
            <a:ext cx="41148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BES User Facilities: New tools &amp; techniques</a:t>
            </a:r>
            <a:endParaRPr lang="en-US" sz="1200" b="1" dirty="0">
              <a:solidFill>
                <a:schemeClr val="tx2"/>
              </a:solidFill>
              <a:latin typeface="Arial" pitchFamily="34" charset="0"/>
              <a:cs typeface="Arial" pitchFamily="34" charset="0"/>
            </a:endParaRPr>
          </a:p>
        </p:txBody>
      </p:sp>
      <p:sp>
        <p:nvSpPr>
          <p:cNvPr id="40" name="Text Box 5"/>
          <p:cNvSpPr txBox="1">
            <a:spLocks noChangeArrowheads="1"/>
          </p:cNvSpPr>
          <p:nvPr/>
        </p:nvSpPr>
        <p:spPr bwMode="auto">
          <a:xfrm>
            <a:off x="4191000" y="6553200"/>
            <a:ext cx="1219200" cy="304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sz="1100" b="1" dirty="0" smtClean="0">
                <a:latin typeface="Arial" pitchFamily="34" charset="0"/>
                <a:ea typeface="ＭＳ Ｐゴシック" charset="-128"/>
                <a:cs typeface="Arial" pitchFamily="34" charset="0"/>
              </a:rPr>
              <a:t> </a:t>
            </a:r>
            <a:r>
              <a:rPr lang="en-US" sz="1400" dirty="0" smtClean="0">
                <a:solidFill>
                  <a:schemeClr val="tx1">
                    <a:lumMod val="65000"/>
                    <a:lumOff val="35000"/>
                  </a:schemeClr>
                </a:solidFill>
                <a:latin typeface="Arial" pitchFamily="34" charset="0"/>
                <a:ea typeface="ＭＳ Ｐゴシック" charset="-128"/>
                <a:cs typeface="Arial" pitchFamily="34" charset="0"/>
              </a:rPr>
              <a:t>* Proposed</a:t>
            </a:r>
          </a:p>
        </p:txBody>
      </p:sp>
      <p:sp>
        <p:nvSpPr>
          <p:cNvPr id="41" name="AutoShape 14"/>
          <p:cNvSpPr>
            <a:spLocks noChangeArrowheads="1"/>
          </p:cNvSpPr>
          <p:nvPr/>
        </p:nvSpPr>
        <p:spPr bwMode="auto">
          <a:xfrm>
            <a:off x="4933950" y="5638800"/>
            <a:ext cx="20574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 Awards</a:t>
            </a:r>
            <a:endParaRPr lang="en-US" sz="1200" b="1" dirty="0">
              <a:solidFill>
                <a:schemeClr val="accent2">
                  <a:lumMod val="75000"/>
                </a:schemeClr>
              </a:solidFill>
              <a:latin typeface="Arial" pitchFamily="34" charset="0"/>
              <a:cs typeface="Arial" pitchFamily="34" charset="0"/>
            </a:endParaRPr>
          </a:p>
        </p:txBody>
      </p:sp>
      <p:sp>
        <p:nvSpPr>
          <p:cNvPr id="42" name="AutoShape 14"/>
          <p:cNvSpPr>
            <a:spLocks noChangeArrowheads="1"/>
          </p:cNvSpPr>
          <p:nvPr/>
        </p:nvSpPr>
        <p:spPr bwMode="auto">
          <a:xfrm>
            <a:off x="7010400" y="5638800"/>
            <a:ext cx="16002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 Awards</a:t>
            </a:r>
            <a:endParaRPr lang="en-US" sz="1200" b="1" dirty="0">
              <a:solidFill>
                <a:schemeClr val="accent2">
                  <a:lumMod val="75000"/>
                </a:schemeClr>
              </a:solidFill>
              <a:latin typeface="Arial" pitchFamily="34" charset="0"/>
              <a:cs typeface="Arial" pitchFamily="34" charset="0"/>
            </a:endParaRPr>
          </a:p>
        </p:txBody>
      </p:sp>
      <p:sp>
        <p:nvSpPr>
          <p:cNvPr id="43" name="AutoShape 14"/>
          <p:cNvSpPr>
            <a:spLocks noChangeArrowheads="1"/>
          </p:cNvSpPr>
          <p:nvPr/>
        </p:nvSpPr>
        <p:spPr bwMode="auto">
          <a:xfrm>
            <a:off x="5486400" y="6019800"/>
            <a:ext cx="2209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Small Group Awards</a:t>
            </a:r>
            <a:endParaRPr lang="en-US" sz="1200" b="1" dirty="0">
              <a:solidFill>
                <a:schemeClr val="accent2">
                  <a:lumMod val="75000"/>
                </a:schemeClr>
              </a:solidFill>
              <a:latin typeface="Arial" pitchFamily="34" charset="0"/>
              <a:cs typeface="Arial" pitchFamily="34" charset="0"/>
            </a:endParaRPr>
          </a:p>
        </p:txBody>
      </p:sp>
      <p:sp>
        <p:nvSpPr>
          <p:cNvPr id="31" name="AutoShape 14"/>
          <p:cNvSpPr>
            <a:spLocks noChangeArrowheads="1"/>
          </p:cNvSpPr>
          <p:nvPr/>
        </p:nvSpPr>
        <p:spPr bwMode="auto">
          <a:xfrm>
            <a:off x="685800" y="6076950"/>
            <a:ext cx="30480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Small Groups: EFRCs</a:t>
            </a:r>
            <a:endParaRPr lang="en-US" sz="1200" b="1" dirty="0">
              <a:solidFill>
                <a:schemeClr val="tx2"/>
              </a:solidFill>
              <a:latin typeface="Arial" pitchFamily="34" charset="0"/>
              <a:cs typeface="Arial" pitchFamily="34" charset="0"/>
            </a:endParaRPr>
          </a:p>
        </p:txBody>
      </p:sp>
      <p:sp>
        <p:nvSpPr>
          <p:cNvPr id="35"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36" name="AutoShape 14"/>
          <p:cNvSpPr>
            <a:spLocks noChangeArrowheads="1"/>
          </p:cNvSpPr>
          <p:nvPr/>
        </p:nvSpPr>
        <p:spPr bwMode="auto">
          <a:xfrm>
            <a:off x="7372350" y="5200650"/>
            <a:ext cx="1371600" cy="504825"/>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sp>
        <p:nvSpPr>
          <p:cNvPr id="37" name="Rectangle 36"/>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44" name="Rectangle 43"/>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45" name="Right Triangle 44"/>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46"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8"/>
          <p:cNvSpPr>
            <a:spLocks noChangeArrowheads="1"/>
          </p:cNvSpPr>
          <p:nvPr/>
        </p:nvSpPr>
        <p:spPr bwMode="auto">
          <a:xfrm>
            <a:off x="0" y="6261100"/>
            <a:ext cx="9144000" cy="5969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1" name="Rectangle 10"/>
          <p:cNvSpPr/>
          <p:nvPr/>
        </p:nvSpPr>
        <p:spPr>
          <a:xfrm>
            <a:off x="0" y="-1944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106636"/>
                </a:solidFill>
                <a:cs typeface="Arial" charset="0"/>
              </a:rPr>
              <a:t>Office of Science</a:t>
            </a:r>
            <a:r>
              <a:rPr lang="en-US" sz="2300" dirty="0" smtClean="0">
                <a:solidFill>
                  <a:srgbClr val="106636"/>
                </a:solidFill>
                <a:cs typeface="Arial" charset="0"/>
              </a:rPr>
              <a:t/>
            </a:r>
            <a:br>
              <a:rPr lang="en-US" sz="2300" dirty="0" smtClean="0">
                <a:solidFill>
                  <a:srgbClr val="106636"/>
                </a:solidFill>
                <a:cs typeface="Arial" charset="0"/>
              </a:rPr>
            </a:br>
            <a:r>
              <a:rPr lang="en-US" dirty="0" smtClean="0">
                <a:solidFill>
                  <a:srgbClr val="106636"/>
                </a:solidFill>
                <a:cs typeface="Arial" charset="0"/>
              </a:rPr>
              <a:t>Science to Meet the Nation’s Challenges Today and into the 21</a:t>
            </a:r>
            <a:r>
              <a:rPr lang="en-US" baseline="30000" dirty="0" smtClean="0">
                <a:solidFill>
                  <a:srgbClr val="106636"/>
                </a:solidFill>
                <a:cs typeface="Arial" charset="0"/>
              </a:rPr>
              <a:t>st</a:t>
            </a:r>
            <a:r>
              <a:rPr lang="en-US" dirty="0" smtClean="0">
                <a:solidFill>
                  <a:srgbClr val="106636"/>
                </a:solidFill>
                <a:cs typeface="Arial" charset="0"/>
              </a:rPr>
              <a:t> Century</a:t>
            </a:r>
            <a:endParaRPr lang="en-US" sz="2300" dirty="0" smtClean="0">
              <a:solidFill>
                <a:srgbClr val="106636"/>
              </a:solidFill>
              <a:cs typeface="Arial" charset="0"/>
            </a:endParaRPr>
          </a:p>
        </p:txBody>
      </p:sp>
      <p:sp>
        <p:nvSpPr>
          <p:cNvPr id="13" name="Rectangle 8"/>
          <p:cNvSpPr>
            <a:spLocks noChangeArrowheads="1"/>
          </p:cNvSpPr>
          <p:nvPr/>
        </p:nvSpPr>
        <p:spPr bwMode="auto">
          <a:xfrm>
            <a:off x="0" y="774699"/>
            <a:ext cx="9144000" cy="1221525"/>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4" name="Rectangle 8"/>
          <p:cNvSpPr>
            <a:spLocks noChangeArrowheads="1"/>
          </p:cNvSpPr>
          <p:nvPr/>
        </p:nvSpPr>
        <p:spPr bwMode="auto">
          <a:xfrm rot="5400000">
            <a:off x="5454753" y="2567866"/>
            <a:ext cx="5408023" cy="1970467"/>
          </a:xfrm>
          <a:prstGeom prst="rect">
            <a:avLst/>
          </a:prstGeom>
          <a:solidFill>
            <a:schemeClr val="tx1"/>
          </a:solidFill>
          <a:ln w="9525">
            <a:solidFill>
              <a:schemeClr val="tx1"/>
            </a:solidFill>
            <a:miter lim="800000"/>
            <a:headEnd/>
            <a:tailEnd/>
          </a:ln>
        </p:spPr>
        <p:txBody>
          <a:bodyPr wrap="none" anchor="ctr"/>
          <a:lstStyle/>
          <a:p>
            <a:endParaRPr lang="en-US" dirty="0"/>
          </a:p>
        </p:txBody>
      </p:sp>
      <p:pic>
        <p:nvPicPr>
          <p:cNvPr id="2060" name="Picture 12" descr="iStock_000007294255XXLarge"/>
          <p:cNvPicPr>
            <a:picLocks noChangeAspect="1" noChangeArrowheads="1"/>
          </p:cNvPicPr>
          <p:nvPr/>
        </p:nvPicPr>
        <p:blipFill>
          <a:blip r:embed="rId3" cstate="print"/>
          <a:srcRect l="20981" t="13474" b="24820"/>
          <a:stretch>
            <a:fillRect/>
          </a:stretch>
        </p:blipFill>
        <p:spPr bwMode="auto">
          <a:xfrm>
            <a:off x="-1" y="791826"/>
            <a:ext cx="8925059" cy="6066174"/>
          </a:xfrm>
          <a:prstGeom prst="rect">
            <a:avLst/>
          </a:prstGeom>
          <a:noFill/>
          <a:ln w="9525">
            <a:noFill/>
            <a:miter lim="800000"/>
            <a:headEnd/>
            <a:tailEnd/>
          </a:ln>
        </p:spPr>
      </p:pic>
      <p:sp>
        <p:nvSpPr>
          <p:cNvPr id="12" name="Text Box 3"/>
          <p:cNvSpPr txBox="1">
            <a:spLocks noChangeArrowheads="1"/>
          </p:cNvSpPr>
          <p:nvPr/>
        </p:nvSpPr>
        <p:spPr bwMode="auto">
          <a:xfrm>
            <a:off x="5331854" y="1098645"/>
            <a:ext cx="3812145" cy="5289405"/>
          </a:xfrm>
          <a:prstGeom prst="rect">
            <a:avLst/>
          </a:prstGeom>
          <a:noFill/>
          <a:ln w="9525">
            <a:noFill/>
            <a:miter lim="800000"/>
            <a:headEnd/>
            <a:tailEnd/>
          </a:ln>
          <a:effectLst/>
        </p:spPr>
        <p:txBody>
          <a:bodyPr wrap="square" lIns="82048" tIns="41025" rIns="82048" bIns="41025">
            <a:spAutoFit/>
          </a:bodyPr>
          <a:lstStyle/>
          <a:p>
            <a:pPr defTabSz="914608">
              <a:lnSpc>
                <a:spcPts val="2000"/>
              </a:lnSpc>
              <a:spcAft>
                <a:spcPts val="1200"/>
              </a:spcAft>
              <a:buClr>
                <a:schemeClr val="bg1"/>
              </a:buClr>
            </a:pPr>
            <a:r>
              <a:rPr lang="en-US" sz="2400" u="sng" dirty="0" smtClean="0">
                <a:solidFill>
                  <a:schemeClr val="bg1"/>
                </a:solidFill>
                <a:latin typeface="+mj-lt"/>
              </a:rPr>
              <a:t>The Frontiers of Science</a:t>
            </a:r>
          </a:p>
          <a:p>
            <a:pPr marL="509588" lvl="1" indent="-177800">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Supporting research that led to over 100 Nobel Prizes during the past 6 decades—22 in the past decade alone</a:t>
            </a:r>
          </a:p>
          <a:p>
            <a:pPr marL="509588" lvl="1" indent="-177800">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a:t>
            </a:r>
            <a:r>
              <a:rPr lang="en-US" sz="2000" dirty="0" smtClean="0">
                <a:solidFill>
                  <a:schemeClr val="bg1"/>
                </a:solidFill>
                <a:latin typeface="+mj-lt"/>
                <a:cs typeface="Arial" pitchFamily="34" charset="0"/>
              </a:rPr>
              <a:t>45%</a:t>
            </a:r>
            <a:r>
              <a:rPr lang="en-US" sz="1600" dirty="0" smtClean="0">
                <a:solidFill>
                  <a:schemeClr val="bg1"/>
                </a:solidFill>
                <a:latin typeface="+mj-lt"/>
                <a:cs typeface="Arial" pitchFamily="34" charset="0"/>
              </a:rPr>
              <a:t> of Federal support of basic research in the physical sciences and </a:t>
            </a:r>
            <a:r>
              <a:rPr lang="en-US" sz="1600" dirty="0" smtClean="0">
                <a:solidFill>
                  <a:schemeClr val="bg1"/>
                </a:solidFill>
                <a:latin typeface="+mj-lt"/>
              </a:rPr>
              <a:t>key components of the Nation’s basic research in biology and computing</a:t>
            </a:r>
            <a:endParaRPr lang="en-US" sz="1600" dirty="0" smtClean="0">
              <a:solidFill>
                <a:schemeClr val="bg1"/>
              </a:solidFill>
              <a:latin typeface="+mj-lt"/>
              <a:cs typeface="Arial" pitchFamily="34" charset="0"/>
            </a:endParaRPr>
          </a:p>
          <a:p>
            <a:pPr marL="509588" lvl="1" indent="-177800">
              <a:lnSpc>
                <a:spcPts val="2000"/>
              </a:lnSpc>
              <a:spcAft>
                <a:spcPts val="1800"/>
              </a:spcAft>
              <a:buClr>
                <a:schemeClr val="bg1"/>
              </a:buClr>
              <a:buFont typeface="Wingdings" pitchFamily="2" charset="2"/>
              <a:buChar char="§"/>
            </a:pPr>
            <a:r>
              <a:rPr lang="en-US" sz="1600" dirty="0" smtClean="0">
                <a:solidFill>
                  <a:schemeClr val="bg1"/>
                </a:solidFill>
                <a:latin typeface="+mj-lt"/>
                <a:cs typeface="Arial" pitchFamily="34" charset="0"/>
              </a:rPr>
              <a:t>Supporting over </a:t>
            </a:r>
            <a:r>
              <a:rPr lang="en-US" sz="2000" dirty="0" smtClean="0">
                <a:solidFill>
                  <a:schemeClr val="bg1"/>
                </a:solidFill>
                <a:latin typeface="+mj-lt"/>
                <a:cs typeface="Arial" pitchFamily="34" charset="0"/>
              </a:rPr>
              <a:t>27,000</a:t>
            </a:r>
            <a:r>
              <a:rPr lang="en-US" sz="1600" dirty="0" smtClean="0">
                <a:solidFill>
                  <a:schemeClr val="bg1"/>
                </a:solidFill>
                <a:latin typeface="+mj-lt"/>
                <a:cs typeface="Arial" pitchFamily="34" charset="0"/>
              </a:rPr>
              <a:t> Ph.D.s, graduate students, undergraduates, engineers, and support staff at more than 300 institutions</a:t>
            </a:r>
            <a:endParaRPr lang="en-US" sz="800" dirty="0" smtClean="0">
              <a:solidFill>
                <a:schemeClr val="bg1"/>
              </a:solidFill>
              <a:latin typeface="+mj-lt"/>
            </a:endParaRPr>
          </a:p>
          <a:p>
            <a:pPr marL="228600" indent="-228600" defTabSz="914608">
              <a:lnSpc>
                <a:spcPts val="2000"/>
              </a:lnSpc>
              <a:spcAft>
                <a:spcPts val="1200"/>
              </a:spcAft>
              <a:buClr>
                <a:schemeClr val="bg1"/>
              </a:buClr>
            </a:pPr>
            <a:r>
              <a:rPr lang="en-US" sz="2400" u="sng" dirty="0" smtClean="0">
                <a:solidFill>
                  <a:schemeClr val="bg1"/>
                </a:solidFill>
                <a:latin typeface="+mj-lt"/>
              </a:rPr>
              <a:t>21</a:t>
            </a:r>
            <a:r>
              <a:rPr lang="en-US" sz="2400" u="sng" baseline="30000" dirty="0" smtClean="0">
                <a:solidFill>
                  <a:schemeClr val="bg1"/>
                </a:solidFill>
                <a:latin typeface="+mj-lt"/>
              </a:rPr>
              <a:t>st</a:t>
            </a:r>
            <a:r>
              <a:rPr lang="en-US" sz="2400" u="sng" dirty="0" smtClean="0">
                <a:solidFill>
                  <a:schemeClr val="bg1"/>
                </a:solidFill>
                <a:latin typeface="+mj-lt"/>
              </a:rPr>
              <a:t> Century Tools of Science</a:t>
            </a:r>
          </a:p>
          <a:p>
            <a:pPr marL="509588" lvl="1" indent="-177800" defTabSz="914608">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the world’s largest collection of  scientific user facilities to over </a:t>
            </a:r>
            <a:r>
              <a:rPr lang="en-US" sz="2000" dirty="0" smtClean="0">
                <a:solidFill>
                  <a:schemeClr val="bg1"/>
                </a:solidFill>
                <a:latin typeface="+mj-lt"/>
                <a:cs typeface="Arial" pitchFamily="34" charset="0"/>
              </a:rPr>
              <a:t>26,000</a:t>
            </a:r>
            <a:r>
              <a:rPr lang="en-US" sz="1600" dirty="0" smtClean="0">
                <a:solidFill>
                  <a:schemeClr val="bg1"/>
                </a:solidFill>
                <a:latin typeface="+mj-lt"/>
                <a:cs typeface="Arial" pitchFamily="34" charset="0"/>
              </a:rPr>
              <a:t> users each year</a:t>
            </a:r>
            <a:endParaRPr lang="en-US" sz="1600" dirty="0">
              <a:solidFill>
                <a:schemeClr val="bg1"/>
              </a:solidFill>
              <a:latin typeface="+mj-lt"/>
            </a:endParaRPr>
          </a:p>
        </p:txBody>
      </p:sp>
      <p:sp>
        <p:nvSpPr>
          <p:cNvPr id="10" name="Slide Number Placeholder 3"/>
          <p:cNvSpPr>
            <a:spLocks noGrp="1"/>
          </p:cNvSpPr>
          <p:nvPr>
            <p:ph type="sldNum" sz="quarter" idx="12"/>
          </p:nvPr>
        </p:nvSpPr>
        <p:spPr/>
        <p:txBody>
          <a:bodyPr/>
          <a:lstStyle/>
          <a:p>
            <a:pPr>
              <a:defRPr/>
            </a:pPr>
            <a:fld id="{6EEA275D-5A49-48A8-817D-44C3EA0A3A2F}"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36"/>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8600" y="6172200"/>
            <a:ext cx="861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sz="1200" b="1">
              <a:latin typeface="Arial" pitchFamily="34" charset="0"/>
              <a:cs typeface="Arial" pitchFamily="34" charset="0"/>
            </a:endParaRPr>
          </a:p>
        </p:txBody>
      </p:sp>
      <p:sp>
        <p:nvSpPr>
          <p:cNvPr id="301059" name="Text Box 3"/>
          <p:cNvSpPr txBox="1">
            <a:spLocks noChangeArrowheads="1"/>
          </p:cNvSpPr>
          <p:nvPr/>
        </p:nvSpPr>
        <p:spPr bwMode="auto">
          <a:xfrm>
            <a:off x="1752600" y="1752600"/>
            <a:ext cx="2209800" cy="31242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buFont typeface="Wingdings" pitchFamily="2" charset="2"/>
              <a:buChar char="§"/>
            </a:pPr>
            <a:r>
              <a:rPr lang="en-US" altLang="ja-JP" sz="1100" b="1" dirty="0" err="1" smtClean="0">
                <a:latin typeface="Arial Narrow" pitchFamily="34" charset="0"/>
                <a:ea typeface="ＭＳ Ｐゴシック" pitchFamily="96" charset="-128"/>
              </a:rPr>
              <a:t>Retrosynthetic</a:t>
            </a:r>
            <a:r>
              <a:rPr lang="en-US" altLang="ja-JP" sz="1100" b="1" dirty="0" smtClean="0">
                <a:latin typeface="Arial Narrow" pitchFamily="34" charset="0"/>
                <a:ea typeface="ＭＳ Ｐゴシック" pitchFamily="96" charset="-128"/>
              </a:rPr>
              <a:t> approaches to high performance new materials </a:t>
            </a:r>
          </a:p>
          <a:p>
            <a:pPr marL="125413" indent="-125413" defTabSz="736600">
              <a:spcBef>
                <a:spcPct val="20000"/>
              </a:spcBef>
              <a:buFont typeface="Wingdings" pitchFamily="2" charset="2"/>
              <a:buChar char="§"/>
            </a:pPr>
            <a:r>
              <a:rPr lang="en-US" sz="1100" b="1" dirty="0" smtClean="0">
                <a:latin typeface="Arial Narrow" pitchFamily="34" charset="0"/>
                <a:ea typeface="ＭＳ Ｐゴシック" pitchFamily="96" charset="-128"/>
              </a:rPr>
              <a:t>Design of new materials capable of multi-electron storage per </a:t>
            </a:r>
            <a:r>
              <a:rPr lang="en-US" sz="1100" b="1" dirty="0" err="1" smtClean="0">
                <a:latin typeface="Arial Narrow" pitchFamily="34" charset="0"/>
                <a:ea typeface="ＭＳ Ｐゴシック" pitchFamily="96" charset="-128"/>
              </a:rPr>
              <a:t>redox</a:t>
            </a:r>
            <a:r>
              <a:rPr lang="en-US" sz="1100" b="1" dirty="0" smtClean="0">
                <a:latin typeface="Arial Narrow" pitchFamily="34" charset="0"/>
                <a:ea typeface="ＭＳ Ｐゴシック" pitchFamily="96" charset="-128"/>
              </a:rPr>
              <a:t> center</a:t>
            </a:r>
          </a:p>
          <a:p>
            <a:pPr marL="125413" indent="-125413" defTabSz="736600">
              <a:spcBef>
                <a:spcPct val="20000"/>
              </a:spcBef>
              <a:buFont typeface="Wingdings" pitchFamily="2" charset="2"/>
              <a:buChar char="§"/>
            </a:pPr>
            <a:r>
              <a:rPr lang="en-US" sz="1100" b="1" dirty="0" smtClean="0">
                <a:latin typeface="Arial Narrow" pitchFamily="34" charset="0"/>
              </a:rPr>
              <a:t>Understand design criteria for electrolytes that enable higher voltages</a:t>
            </a:r>
          </a:p>
          <a:p>
            <a:pPr marL="125413" indent="-125413" defTabSz="736600">
              <a:spcBef>
                <a:spcPct val="20000"/>
              </a:spcBef>
              <a:buFont typeface="Wingdings" pitchFamily="2" charset="2"/>
              <a:buChar char="§"/>
            </a:pPr>
            <a:r>
              <a:rPr lang="en-US" sz="1100" b="1" dirty="0" smtClean="0">
                <a:latin typeface="Arial Narrow" pitchFamily="34" charset="0"/>
              </a:rPr>
              <a:t>Tailor nanoscale electrode architectures for optimal transport </a:t>
            </a:r>
          </a:p>
          <a:p>
            <a:pPr marL="125413" indent="-125413" defTabSz="736600">
              <a:spcBef>
                <a:spcPct val="20000"/>
              </a:spcBef>
              <a:buFont typeface="Wingdings" pitchFamily="2" charset="2"/>
              <a:buChar char="§"/>
            </a:pPr>
            <a:r>
              <a:rPr lang="en-US" sz="1100" b="1" dirty="0" smtClean="0">
                <a:latin typeface="Arial Narrow" pitchFamily="34" charset="0"/>
              </a:rPr>
              <a:t>Novel chemistries for scavenging impurities and self-healing </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Generation of knowledge and computational and experimental tools to predict properties, performance evolution, and lifetime of materials</a:t>
            </a:r>
            <a:endParaRPr lang="en-US" altLang="ja-JP" sz="11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562600" y="1752600"/>
            <a:ext cx="3048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ea typeface="ＭＳ Ｐゴシック" pitchFamily="96" charset="-128"/>
                <a:cs typeface="Arial" pitchFamily="34" charset="0"/>
              </a:rPr>
              <a:t>OE: </a:t>
            </a:r>
            <a:r>
              <a:rPr lang="en-US" sz="1200" b="1" dirty="0" smtClean="0">
                <a:latin typeface="Arial Narrow" pitchFamily="34" charset="0"/>
                <a:ea typeface="ＭＳ Ｐゴシック" pitchFamily="96" charset="-128"/>
                <a:cs typeface="Arial" pitchFamily="34" charset="0"/>
              </a:rPr>
              <a:t>Focus on decreasing cost and size while increasing performance of storage systems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Advanced research in new or scaled batteries systems, flywheels, electrochemical capacitors, superconducting magnet energy storage, power electronics, and control systems, working closely with industry partners.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 Collaborative projects with utilities and state energy organizations on pioneering storage installations at the several megawatt size</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Analytical studies on technical and economic performance of grid storage technologies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Demonstration of storage technologies on intermittency issues. </a:t>
            </a:r>
            <a:endParaRPr lang="en-US" altLang="ja-JP" sz="1100" b="1" dirty="0">
              <a:latin typeface="Arial Narrow" pitchFamily="34" charset="0"/>
              <a:ea typeface="ＭＳ Ｐゴシック" pitchFamily="96" charset="-128"/>
            </a:endParaRPr>
          </a:p>
        </p:txBody>
      </p:sp>
      <p:sp>
        <p:nvSpPr>
          <p:cNvPr id="301063" name="Text Box 7"/>
          <p:cNvSpPr txBox="1">
            <a:spLocks noChangeArrowheads="1"/>
          </p:cNvSpPr>
          <p:nvPr/>
        </p:nvSpPr>
        <p:spPr bwMode="auto">
          <a:xfrm>
            <a:off x="152400" y="1752600"/>
            <a:ext cx="1524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cs typeface="Arial" pitchFamily="34" charset="0"/>
              </a:rPr>
              <a:t>BES</a:t>
            </a:r>
          </a:p>
          <a:p>
            <a:pPr marL="125413" indent="-125413" defTabSz="736600">
              <a:spcBef>
                <a:spcPct val="20000"/>
              </a:spcBef>
              <a:buFont typeface="Wingdings" pitchFamily="2" charset="2"/>
              <a:buChar char="§"/>
            </a:pPr>
            <a:r>
              <a:rPr lang="en-US" sz="1100" b="1" dirty="0" smtClean="0">
                <a:latin typeface="Arial Narrow" pitchFamily="34" charset="0"/>
              </a:rPr>
              <a:t>Understand and predict interfacial charge transfer and multi-body effects</a:t>
            </a:r>
          </a:p>
          <a:p>
            <a:pPr marL="125413" indent="-125413" defTabSz="736600">
              <a:spcBef>
                <a:spcPct val="20000"/>
              </a:spcBef>
              <a:buFont typeface="Wingdings" pitchFamily="2" charset="2"/>
              <a:buChar char="§"/>
            </a:pPr>
            <a:r>
              <a:rPr lang="en-US" sz="1100" b="1" dirty="0" smtClean="0">
                <a:latin typeface="Arial Narrow" pitchFamily="34" charset="0"/>
              </a:rPr>
              <a:t>Predict and control dynamics of phase transitions</a:t>
            </a:r>
          </a:p>
          <a:p>
            <a:pPr marL="125413" indent="-125413" defTabSz="736600">
              <a:spcBef>
                <a:spcPct val="20000"/>
              </a:spcBef>
              <a:buFont typeface="Wingdings" pitchFamily="2" charset="2"/>
              <a:buChar char="§"/>
            </a:pPr>
            <a:r>
              <a:rPr lang="en-US" sz="1100" b="1" dirty="0" smtClean="0">
                <a:latin typeface="Arial Narrow" pitchFamily="34" charset="0"/>
              </a:rPr>
              <a:t>Control of chemistry and its dynamics at electrified interfaces</a:t>
            </a:r>
          </a:p>
          <a:p>
            <a:pPr marL="125413" indent="-125413" defTabSz="736600">
              <a:spcBef>
                <a:spcPct val="20000"/>
              </a:spcBef>
              <a:buFont typeface="Wingdings" pitchFamily="2" charset="2"/>
              <a:buChar char="§"/>
            </a:pPr>
            <a:r>
              <a:rPr lang="en-US" sz="1100" b="1" dirty="0" smtClean="0">
                <a:latin typeface="Arial Narrow" pitchFamily="34" charset="0"/>
              </a:rPr>
              <a:t>Physicochemical consequences of </a:t>
            </a:r>
            <a:r>
              <a:rPr lang="en-US" sz="1100" b="1" dirty="0" err="1" smtClean="0">
                <a:latin typeface="Arial Narrow" pitchFamily="34" charset="0"/>
              </a:rPr>
              <a:t>nano</a:t>
            </a:r>
            <a:r>
              <a:rPr lang="en-US" sz="1100" b="1" dirty="0" smtClean="0">
                <a:latin typeface="Arial Narrow" pitchFamily="34" charset="0"/>
              </a:rPr>
              <a:t>-dimensions</a:t>
            </a:r>
          </a:p>
          <a:p>
            <a:pPr marL="125413" indent="-125413" defTabSz="736600">
              <a:spcBef>
                <a:spcPct val="20000"/>
              </a:spcBef>
              <a:buFont typeface="Wingdings" pitchFamily="2" charset="2"/>
              <a:buChar char="§"/>
            </a:pPr>
            <a:r>
              <a:rPr lang="en-US" sz="1100" b="1" dirty="0" smtClean="0">
                <a:latin typeface="Arial Narrow" pitchFamily="34" charset="0"/>
              </a:rPr>
              <a:t>Fundamentals of </a:t>
            </a:r>
            <a:r>
              <a:rPr lang="en-US" sz="1100" b="1" dirty="0" err="1" smtClean="0">
                <a:latin typeface="Arial Narrow" pitchFamily="34" charset="0"/>
              </a:rPr>
              <a:t>solvation</a:t>
            </a:r>
            <a:r>
              <a:rPr lang="en-US" sz="1100" b="1" dirty="0" smtClean="0">
                <a:latin typeface="Arial Narrow" pitchFamily="34" charset="0"/>
              </a:rPr>
              <a:t> dynamics and ionic transport</a:t>
            </a: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34"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20</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23813" y="114300"/>
            <a:ext cx="9120187"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R&amp;D Continuum for Energy Storage (Grid)</a:t>
            </a:r>
            <a:endParaRPr lang="en-US" dirty="0">
              <a:latin typeface="Arial" charset="0"/>
              <a:cs typeface="Arial" charset="0"/>
            </a:endParaRPr>
          </a:p>
        </p:txBody>
      </p:sp>
      <p:sp>
        <p:nvSpPr>
          <p:cNvPr id="20" name="Text Box 5"/>
          <p:cNvSpPr txBox="1">
            <a:spLocks noChangeArrowheads="1"/>
          </p:cNvSpPr>
          <p:nvPr/>
        </p:nvSpPr>
        <p:spPr bwMode="auto">
          <a:xfrm>
            <a:off x="3962400" y="1752600"/>
            <a:ext cx="1447800" cy="2057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200" b="1" dirty="0" smtClean="0">
                <a:latin typeface="Arial" pitchFamily="34" charset="0"/>
                <a:ea typeface="ＭＳ Ｐゴシック" charset="-128"/>
                <a:cs typeface="Arial" pitchFamily="34" charset="0"/>
              </a:rPr>
              <a:t>ARPA-E</a:t>
            </a:r>
          </a:p>
          <a:p>
            <a:pPr marL="139700" indent="-139700"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pitchFamily="96" charset="-128"/>
              </a:rPr>
              <a:t>Focus on storage technology for short-duration variability in renewable generation.</a:t>
            </a:r>
          </a:p>
          <a:p>
            <a:pPr marL="139700" indent="-139700"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pitchFamily="96" charset="-128"/>
              </a:rPr>
              <a:t>Proof of concept storage-component projects; advanced system prototypes  that address known shortcomings of existing systems</a:t>
            </a:r>
          </a:p>
        </p:txBody>
      </p:sp>
      <p:sp>
        <p:nvSpPr>
          <p:cNvPr id="26" name="AutoShape 14"/>
          <p:cNvSpPr>
            <a:spLocks noChangeArrowheads="1"/>
          </p:cNvSpPr>
          <p:nvPr/>
        </p:nvSpPr>
        <p:spPr bwMode="auto">
          <a:xfrm>
            <a:off x="13335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228600" y="4800600"/>
            <a:ext cx="5715000" cy="457200"/>
          </a:xfrm>
          <a:prstGeom prst="leftRightArrow">
            <a:avLst>
              <a:gd name="adj1" fmla="val 58667"/>
              <a:gd name="adj2" fmla="val 90185"/>
            </a:avLst>
          </a:prstGeom>
          <a:solidFill>
            <a:schemeClr val="accent1">
              <a:lumMod val="20000"/>
              <a:lumOff val="80000"/>
            </a:schemeClr>
          </a:solidFill>
          <a:ln w="9525" algn="ctr">
            <a:solidFill>
              <a:schemeClr val="tx1"/>
            </a:solidFill>
            <a:miter lim="800000"/>
            <a:headEnd/>
            <a:tailEnd/>
          </a:ln>
          <a:effectLst/>
          <a:scene3d>
            <a:camera prst="orthographicFront"/>
            <a:lightRig rig="threePt" dir="t"/>
          </a:scene3d>
          <a:sp3d>
            <a:bevelT w="114300" prst="artDeco"/>
          </a:sp3d>
        </p:spPr>
        <p:txBody>
          <a:bodyPr wrap="none" lIns="82048" tIns="41025" rIns="82048" bIns="41025" anchor="ctr"/>
          <a:lstStyle/>
          <a:p>
            <a:pPr algn="ctr" defTabSz="820738" eaLnBrk="0" hangingPunct="0"/>
            <a:r>
              <a:rPr lang="en-US" sz="1200" b="1" dirty="0" smtClean="0">
                <a:solidFill>
                  <a:schemeClr val="accent1"/>
                </a:solidFill>
                <a:latin typeface="Arial" pitchFamily="34" charset="0"/>
                <a:cs typeface="Arial" pitchFamily="34" charset="0"/>
              </a:rPr>
              <a:t>Battery and Energy Storage Hub*</a:t>
            </a:r>
            <a:endParaRPr lang="en-US" sz="1200" b="1" dirty="0">
              <a:solidFill>
                <a:schemeClr val="accent1"/>
              </a:solidFill>
              <a:latin typeface="Arial" pitchFamily="34" charset="0"/>
              <a:cs typeface="Arial" pitchFamily="34" charset="0"/>
            </a:endParaRPr>
          </a:p>
        </p:txBody>
      </p:sp>
      <p:sp>
        <p:nvSpPr>
          <p:cNvPr id="30" name="AutoShape 14"/>
          <p:cNvSpPr>
            <a:spLocks noChangeArrowheads="1"/>
          </p:cNvSpPr>
          <p:nvPr/>
        </p:nvSpPr>
        <p:spPr bwMode="auto">
          <a:xfrm>
            <a:off x="1590675"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304800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3" name="Rectangle 32"/>
          <p:cNvSpPr/>
          <p:nvPr/>
        </p:nvSpPr>
        <p:spPr>
          <a:xfrm rot="5400000">
            <a:off x="6700266" y="3815334"/>
            <a:ext cx="4419600" cy="294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Grid Energy Storage</a:t>
            </a:r>
            <a:endParaRPr lang="en-US" dirty="0">
              <a:solidFill>
                <a:schemeClr val="tx1"/>
              </a:solidFill>
              <a:latin typeface="Arial" pitchFamily="34" charset="0"/>
              <a:cs typeface="Arial" pitchFamily="34" charset="0"/>
            </a:endParaRPr>
          </a:p>
        </p:txBody>
      </p:sp>
      <p:sp>
        <p:nvSpPr>
          <p:cNvPr id="38" name="AutoShape 14"/>
          <p:cNvSpPr>
            <a:spLocks noChangeArrowheads="1"/>
          </p:cNvSpPr>
          <p:nvPr/>
        </p:nvSpPr>
        <p:spPr bwMode="auto">
          <a:xfrm>
            <a:off x="4152900" y="5181600"/>
            <a:ext cx="32004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 Awards)</a:t>
            </a:r>
            <a:endParaRPr lang="en-US" sz="1200" b="1" dirty="0">
              <a:solidFill>
                <a:srgbClr val="106636"/>
              </a:solidFill>
              <a:latin typeface="Arial" pitchFamily="34" charset="0"/>
              <a:cs typeface="Arial" pitchFamily="34" charset="0"/>
            </a:endParaRPr>
          </a:p>
        </p:txBody>
      </p:sp>
      <p:sp>
        <p:nvSpPr>
          <p:cNvPr id="39" name="AutoShape 13"/>
          <p:cNvSpPr>
            <a:spLocks noChangeArrowheads="1"/>
          </p:cNvSpPr>
          <p:nvPr/>
        </p:nvSpPr>
        <p:spPr bwMode="auto">
          <a:xfrm>
            <a:off x="0" y="6477000"/>
            <a:ext cx="41148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BES User Facilities: New tools &amp; techniques</a:t>
            </a:r>
            <a:endParaRPr lang="en-US" sz="1200" b="1" dirty="0">
              <a:solidFill>
                <a:schemeClr val="tx2"/>
              </a:solidFill>
              <a:latin typeface="Arial" pitchFamily="34" charset="0"/>
              <a:cs typeface="Arial" pitchFamily="34" charset="0"/>
            </a:endParaRPr>
          </a:p>
        </p:txBody>
      </p:sp>
      <p:sp>
        <p:nvSpPr>
          <p:cNvPr id="40" name="Text Box 5"/>
          <p:cNvSpPr txBox="1">
            <a:spLocks noChangeArrowheads="1"/>
          </p:cNvSpPr>
          <p:nvPr/>
        </p:nvSpPr>
        <p:spPr bwMode="auto">
          <a:xfrm>
            <a:off x="4191000" y="6553200"/>
            <a:ext cx="1219200" cy="304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sz="1100" b="1" dirty="0" smtClean="0">
                <a:latin typeface="Arial" pitchFamily="34" charset="0"/>
                <a:ea typeface="ＭＳ Ｐゴシック" charset="-128"/>
                <a:cs typeface="Arial" pitchFamily="34" charset="0"/>
              </a:rPr>
              <a:t> </a:t>
            </a:r>
            <a:r>
              <a:rPr lang="en-US" sz="1400" dirty="0" smtClean="0">
                <a:solidFill>
                  <a:schemeClr val="tx1">
                    <a:lumMod val="65000"/>
                    <a:lumOff val="35000"/>
                  </a:schemeClr>
                </a:solidFill>
                <a:latin typeface="Arial" pitchFamily="34" charset="0"/>
                <a:ea typeface="ＭＳ Ｐゴシック" charset="-128"/>
                <a:cs typeface="Arial" pitchFamily="34" charset="0"/>
              </a:rPr>
              <a:t>* Proposed</a:t>
            </a:r>
          </a:p>
        </p:txBody>
      </p:sp>
      <p:sp>
        <p:nvSpPr>
          <p:cNvPr id="31" name="AutoShape 14"/>
          <p:cNvSpPr>
            <a:spLocks noChangeArrowheads="1"/>
          </p:cNvSpPr>
          <p:nvPr/>
        </p:nvSpPr>
        <p:spPr bwMode="auto">
          <a:xfrm>
            <a:off x="685800" y="6076950"/>
            <a:ext cx="30480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Small Groups: EFRCs</a:t>
            </a:r>
            <a:endParaRPr lang="en-US" sz="1200" b="1" dirty="0">
              <a:solidFill>
                <a:schemeClr val="tx2"/>
              </a:solidFill>
              <a:latin typeface="Arial" pitchFamily="34" charset="0"/>
              <a:cs typeface="Arial" pitchFamily="34" charset="0"/>
            </a:endParaRPr>
          </a:p>
        </p:txBody>
      </p:sp>
      <p:sp>
        <p:nvSpPr>
          <p:cNvPr id="36" name="AutoShape 14"/>
          <p:cNvSpPr>
            <a:spLocks noChangeArrowheads="1"/>
          </p:cNvSpPr>
          <p:nvPr/>
        </p:nvSpPr>
        <p:spPr bwMode="auto">
          <a:xfrm>
            <a:off x="7372350" y="5200650"/>
            <a:ext cx="1371600" cy="504825"/>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sp>
        <p:nvSpPr>
          <p:cNvPr id="48" name="AutoShape 14"/>
          <p:cNvSpPr>
            <a:spLocks noChangeArrowheads="1"/>
          </p:cNvSpPr>
          <p:nvPr/>
        </p:nvSpPr>
        <p:spPr bwMode="auto">
          <a:xfrm>
            <a:off x="6705600" y="5791200"/>
            <a:ext cx="19050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49" name="AutoShape 14"/>
          <p:cNvSpPr>
            <a:spLocks noChangeArrowheads="1"/>
          </p:cNvSpPr>
          <p:nvPr/>
        </p:nvSpPr>
        <p:spPr bwMode="auto">
          <a:xfrm>
            <a:off x="6248400" y="6324600"/>
            <a:ext cx="2362200" cy="5334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Large-Scale Demonstration</a:t>
            </a:r>
            <a:endParaRPr lang="en-US" sz="1200" b="1" dirty="0">
              <a:solidFill>
                <a:schemeClr val="accent2">
                  <a:lumMod val="75000"/>
                </a:schemeClr>
              </a:solidFill>
              <a:latin typeface="Arial" pitchFamily="34" charset="0"/>
              <a:cs typeface="Arial" pitchFamily="34" charset="0"/>
            </a:endParaRPr>
          </a:p>
        </p:txBody>
      </p:sp>
      <p:sp>
        <p:nvSpPr>
          <p:cNvPr id="50" name="AutoShape 14"/>
          <p:cNvSpPr>
            <a:spLocks noChangeArrowheads="1"/>
          </p:cNvSpPr>
          <p:nvPr/>
        </p:nvSpPr>
        <p:spPr bwMode="auto">
          <a:xfrm>
            <a:off x="5029200" y="5791200"/>
            <a:ext cx="16764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grpSp>
        <p:nvGrpSpPr>
          <p:cNvPr id="35" name="Group 22"/>
          <p:cNvGrpSpPr/>
          <p:nvPr/>
        </p:nvGrpSpPr>
        <p:grpSpPr>
          <a:xfrm>
            <a:off x="152400" y="609600"/>
            <a:ext cx="8945881" cy="685799"/>
            <a:chOff x="228600" y="685800"/>
            <a:chExt cx="8915401" cy="1143000"/>
          </a:xfrm>
        </p:grpSpPr>
        <p:sp>
          <p:nvSpPr>
            <p:cNvPr id="41"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54"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55"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56"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57"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58" name="Rectangle 57"/>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59" name="Rectangle 58"/>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60" name="Right Triangle 59"/>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61"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ectangle 45"/>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0" y="6172200"/>
            <a:ext cx="8915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dirty="0"/>
          </a:p>
        </p:txBody>
      </p:sp>
      <p:sp>
        <p:nvSpPr>
          <p:cNvPr id="301059" name="Text Box 3"/>
          <p:cNvSpPr txBox="1">
            <a:spLocks noChangeArrowheads="1"/>
          </p:cNvSpPr>
          <p:nvPr/>
        </p:nvSpPr>
        <p:spPr bwMode="auto">
          <a:xfrm>
            <a:off x="1752600" y="1676400"/>
            <a:ext cx="2514600" cy="3657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altLang="ja-JP" sz="1000" b="1" dirty="0" smtClean="0">
                <a:latin typeface="Arial Narrow" pitchFamily="34" charset="0"/>
                <a:ea typeface="ＭＳ Ｐゴシック" pitchFamily="96" charset="-128"/>
              </a:rPr>
              <a:t>BER: </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Genetic properties, molecular and regulatory mechanisms and resulting functional potential of microbes &amp; plants for novel approaches to new </a:t>
            </a:r>
            <a:r>
              <a:rPr lang="en-US" altLang="ja-JP" sz="1050" b="1" dirty="0" err="1" smtClean="0">
                <a:latin typeface="Arial Narrow" pitchFamily="34" charset="0"/>
                <a:ea typeface="ＭＳ Ｐゴシック" pitchFamily="96" charset="-128"/>
              </a:rPr>
              <a:t>biofuels</a:t>
            </a:r>
            <a:endParaRPr lang="en-US" altLang="ja-JP" sz="1050" b="1" dirty="0" smtClean="0">
              <a:latin typeface="Arial Narrow" pitchFamily="34" charset="0"/>
              <a:ea typeface="ＭＳ Ｐゴシック" pitchFamily="96" charset="-128"/>
            </a:endParaRP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Mining for natural environments for new biological catalysts.</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Characterization of microbial soil communities</a:t>
            </a:r>
          </a:p>
          <a:p>
            <a:pPr marL="125413" indent="-125413" defTabSz="736600">
              <a:spcBef>
                <a:spcPct val="20000"/>
              </a:spcBef>
            </a:pPr>
            <a:endParaRPr lang="en-US" altLang="ja-JP" sz="200" b="1" dirty="0" smtClean="0">
              <a:latin typeface="Arial Narrow" pitchFamily="34" charset="0"/>
              <a:ea typeface="ＭＳ Ｐゴシック" pitchFamily="96" charset="-128"/>
            </a:endParaRPr>
          </a:p>
          <a:p>
            <a:pPr marL="125413" indent="-125413" defTabSz="736600">
              <a:spcBef>
                <a:spcPct val="20000"/>
              </a:spcBef>
            </a:pPr>
            <a:r>
              <a:rPr lang="en-US" altLang="ja-JP" sz="1000" b="1" dirty="0" smtClean="0">
                <a:latin typeface="Arial Narrow" pitchFamily="34" charset="0"/>
                <a:ea typeface="ＭＳ Ｐゴシック" pitchFamily="96" charset="-128"/>
              </a:rPr>
              <a:t>BES: </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Biochemical and biophysical principles determining assembly and architecture of biopolymers and protein complexes</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Mechanisms of biological energy transduction, </a:t>
            </a:r>
            <a:r>
              <a:rPr lang="en-US" sz="1050" b="1" dirty="0" err="1" smtClean="0">
                <a:latin typeface="Arial Narrow" pitchFamily="34" charset="0"/>
                <a:cs typeface="Times New Roman" pitchFamily="18" charset="0"/>
              </a:rPr>
              <a:t>bioinspired</a:t>
            </a:r>
            <a:r>
              <a:rPr lang="en-US" sz="1050" b="1" dirty="0" smtClean="0">
                <a:latin typeface="Arial Narrow" pitchFamily="34" charset="0"/>
                <a:cs typeface="Times New Roman" pitchFamily="18" charset="0"/>
              </a:rPr>
              <a:t> solar energy conversion</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Synthesis of robust,  functional catalysts that mimic biological processes </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Solar conversion into oils and biofuels in plant  and algal systems</a:t>
            </a:r>
          </a:p>
          <a:p>
            <a:pPr marL="125413" indent="-125413" defTabSz="736600">
              <a:spcBef>
                <a:spcPct val="20000"/>
              </a:spcBef>
              <a:buFont typeface="Wingdings" pitchFamily="2" charset="2"/>
              <a:buChar char="§"/>
            </a:pPr>
            <a:endParaRPr lang="en-US" sz="1000" b="1" dirty="0" smtClean="0">
              <a:latin typeface="Arial Narrow" pitchFamily="34" charset="0"/>
              <a:cs typeface="Times New Roman" pitchFamily="18" charset="0"/>
            </a:endParaRPr>
          </a:p>
          <a:p>
            <a:pPr marL="125413" indent="-125413" defTabSz="736600">
              <a:spcBef>
                <a:spcPct val="20000"/>
              </a:spcBef>
            </a:pPr>
            <a:endParaRPr lang="en-US" altLang="ja-JP" sz="10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715000" y="1676400"/>
            <a:ext cx="3200400" cy="3276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100" b="1" dirty="0" smtClean="0">
                <a:latin typeface="Arial Narrow" pitchFamily="34" charset="0"/>
                <a:ea typeface="ＭＳ Ｐゴシック" pitchFamily="96" charset="-128"/>
              </a:rPr>
              <a:t>EERE:</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Validate and demonstrate </a:t>
            </a:r>
            <a:r>
              <a:rPr lang="en-US" sz="1050" b="1" dirty="0" err="1" smtClean="0">
                <a:latin typeface="Arial Narrow" pitchFamily="34" charset="0"/>
                <a:ea typeface="ＭＳ Ｐゴシック" pitchFamily="96" charset="-128"/>
              </a:rPr>
              <a:t>biorefinery</a:t>
            </a:r>
            <a:r>
              <a:rPr lang="en-US" sz="1050" b="1" dirty="0" smtClean="0">
                <a:latin typeface="Arial Narrow" pitchFamily="34" charset="0"/>
                <a:ea typeface="ＭＳ Ｐゴシック" pitchFamily="96" charset="-128"/>
              </a:rPr>
              <a:t> technologies at pilot through commercial scale; integrated </a:t>
            </a:r>
            <a:r>
              <a:rPr lang="en-US" sz="1050" b="1" dirty="0" err="1" smtClean="0">
                <a:latin typeface="Arial Narrow" pitchFamily="34" charset="0"/>
                <a:ea typeface="ＭＳ Ｐゴシック" pitchFamily="96" charset="-128"/>
              </a:rPr>
              <a:t>biorefineries</a:t>
            </a:r>
            <a:r>
              <a:rPr lang="en-US" sz="1050" b="1" dirty="0" smtClean="0">
                <a:latin typeface="Arial Narrow" pitchFamily="34" charset="0"/>
                <a:ea typeface="ＭＳ Ｐゴシック" pitchFamily="96" charset="-128"/>
              </a:rPr>
              <a:t> employing combinations of </a:t>
            </a:r>
            <a:r>
              <a:rPr lang="en-US" sz="1050" b="1" dirty="0" err="1" smtClean="0">
                <a:latin typeface="Arial Narrow" pitchFamily="34" charset="0"/>
                <a:ea typeface="ＭＳ Ｐゴシック" pitchFamily="96" charset="-128"/>
              </a:rPr>
              <a:t>feedstocks</a:t>
            </a:r>
            <a:r>
              <a:rPr lang="en-US" sz="1050" b="1" dirty="0" smtClean="0">
                <a:latin typeface="Arial Narrow" pitchFamily="34" charset="0"/>
                <a:ea typeface="ＭＳ Ｐゴシック" pitchFamily="96" charset="-128"/>
              </a:rPr>
              <a:t> and conversion technologies, main focus is </a:t>
            </a:r>
            <a:r>
              <a:rPr lang="en-US" sz="1050" b="1" dirty="0" err="1" smtClean="0">
                <a:latin typeface="Arial Narrow" pitchFamily="34" charset="0"/>
                <a:ea typeface="ＭＳ Ｐゴシック" pitchFamily="96" charset="-128"/>
              </a:rPr>
              <a:t>biofuels</a:t>
            </a:r>
            <a:r>
              <a:rPr lang="en-US" sz="1050" b="1" dirty="0" smtClean="0">
                <a:latin typeface="Arial Narrow" pitchFamily="34" charset="0"/>
                <a:ea typeface="ＭＳ Ｐゴシック" pitchFamily="96" charset="-128"/>
              </a:rPr>
              <a:t>, but side products (chemicals, heat, power) allowed</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Sustainable feedstock production; cellulosic </a:t>
            </a:r>
            <a:r>
              <a:rPr lang="en-US" sz="1050" b="1" dirty="0" err="1" smtClean="0">
                <a:latin typeface="Arial Narrow" pitchFamily="34" charset="0"/>
                <a:ea typeface="ＭＳ Ｐゴシック" pitchFamily="96" charset="-128"/>
              </a:rPr>
              <a:t>bioenergy</a:t>
            </a:r>
            <a:r>
              <a:rPr lang="en-US" sz="1050" b="1" dirty="0" smtClean="0">
                <a:latin typeface="Arial Narrow" pitchFamily="34" charset="0"/>
                <a:ea typeface="ＭＳ Ｐゴシック" pitchFamily="96" charset="-128"/>
              </a:rPr>
              <a:t> crop selection and inventory – updating the “Billion Ton Study,” replicated field trials</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New technologies for sustainable commercialization of algal </a:t>
            </a:r>
            <a:r>
              <a:rPr lang="en-US" sz="1050" b="1" dirty="0" err="1" smtClean="0">
                <a:latin typeface="Arial Narrow" pitchFamily="34" charset="0"/>
                <a:ea typeface="ＭＳ Ｐゴシック" pitchFamily="96" charset="-128"/>
              </a:rPr>
              <a:t>biofuel</a:t>
            </a:r>
            <a:endParaRPr lang="en-US" sz="1050" b="1" dirty="0" smtClean="0">
              <a:latin typeface="Arial Narrow" pitchFamily="34" charset="0"/>
              <a:ea typeface="ＭＳ Ｐゴシック" pitchFamily="96" charset="-128"/>
            </a:endParaRP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Process improvement of industrial enzymes and microbial </a:t>
            </a:r>
            <a:r>
              <a:rPr lang="en-US" sz="1050" b="1" dirty="0" err="1" smtClean="0">
                <a:latin typeface="Arial Narrow" pitchFamily="34" charset="0"/>
                <a:ea typeface="ＭＳ Ｐゴシック" pitchFamily="96" charset="-128"/>
              </a:rPr>
              <a:t>biofuel</a:t>
            </a:r>
            <a:r>
              <a:rPr lang="en-US" sz="1050" b="1" dirty="0" smtClean="0">
                <a:latin typeface="Arial Narrow" pitchFamily="34" charset="0"/>
                <a:ea typeface="ＭＳ Ｐゴシック" pitchFamily="96" charset="-128"/>
              </a:rPr>
              <a:t> fermentation; performers take strains to a commercial scale and have a business strategy to market the organism/process.</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Development and testing of </a:t>
            </a:r>
            <a:r>
              <a:rPr lang="en-US" sz="1050" b="1" dirty="0" err="1" smtClean="0">
                <a:latin typeface="Arial Narrow" pitchFamily="34" charset="0"/>
                <a:ea typeface="ＭＳ Ｐゴシック" pitchFamily="96" charset="-128"/>
              </a:rPr>
              <a:t>biofuels</a:t>
            </a:r>
            <a:r>
              <a:rPr lang="en-US" sz="1050" b="1" dirty="0" smtClean="0">
                <a:latin typeface="Arial Narrow" pitchFamily="34" charset="0"/>
                <a:ea typeface="ＭＳ Ｐゴシック" pitchFamily="96" charset="-128"/>
              </a:rPr>
              <a:t> and fuel mixes for performance, emissions, engine longevity, also combined with different vehicle technologies</a:t>
            </a:r>
          </a:p>
          <a:p>
            <a:pPr marL="125413" indent="-125413" defTabSz="736600">
              <a:spcBef>
                <a:spcPct val="20000"/>
              </a:spcBef>
              <a:buFont typeface="Wingdings" pitchFamily="2" charset="2"/>
              <a:buChar char="§"/>
            </a:pPr>
            <a:endParaRPr lang="en-US" sz="1100" b="1" dirty="0">
              <a:latin typeface="Arial Narrow" pitchFamily="34" charset="0"/>
              <a:ea typeface="ＭＳ Ｐゴシック" pitchFamily="96" charset="-128"/>
            </a:endParaRPr>
          </a:p>
        </p:txBody>
      </p:sp>
      <p:sp>
        <p:nvSpPr>
          <p:cNvPr id="301063" name="Text Box 7"/>
          <p:cNvSpPr txBox="1">
            <a:spLocks noChangeArrowheads="1"/>
          </p:cNvSpPr>
          <p:nvPr/>
        </p:nvSpPr>
        <p:spPr bwMode="auto">
          <a:xfrm>
            <a:off x="152400" y="1676400"/>
            <a:ext cx="1642872" cy="3657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000" b="1" dirty="0" smtClean="0">
                <a:latin typeface="Arial Narrow" pitchFamily="34" charset="0"/>
              </a:rPr>
              <a:t>BER: </a:t>
            </a:r>
          </a:p>
          <a:p>
            <a:pPr marL="125413" indent="-125413" defTabSz="736600">
              <a:spcBef>
                <a:spcPct val="20000"/>
              </a:spcBef>
              <a:buFont typeface="Wingdings" pitchFamily="2" charset="2"/>
              <a:buChar char="§"/>
            </a:pPr>
            <a:r>
              <a:rPr lang="en-US" sz="1050" b="1" dirty="0" smtClean="0">
                <a:latin typeface="Arial Narrow" pitchFamily="34" charset="0"/>
              </a:rPr>
              <a:t>Systems biology towards understanding the principles underlying the structural and functional design of living systems</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Predictive capability to model and engineer optimized plants, microorganisms and enzymes</a:t>
            </a:r>
            <a:endParaRPr lang="en-US" sz="1050" b="1" dirty="0" smtClean="0">
              <a:latin typeface="Arial Narrow" pitchFamily="34" charset="0"/>
            </a:endParaRPr>
          </a:p>
          <a:p>
            <a:pPr marL="125413" indent="-125413" defTabSz="736600">
              <a:spcBef>
                <a:spcPct val="20000"/>
              </a:spcBef>
            </a:pPr>
            <a:r>
              <a:rPr lang="en-US" sz="1000" b="1" dirty="0" smtClean="0">
                <a:latin typeface="Arial Narrow" pitchFamily="34" charset="0"/>
              </a:rPr>
              <a:t>BES:</a:t>
            </a:r>
          </a:p>
          <a:p>
            <a:pPr marL="125413" indent="-125413" defTabSz="736600">
              <a:spcBef>
                <a:spcPct val="20000"/>
              </a:spcBef>
              <a:buFont typeface="Wingdings" pitchFamily="2" charset="2"/>
              <a:buChar char="§"/>
            </a:pPr>
            <a:r>
              <a:rPr lang="en-US" sz="1050" b="1" dirty="0" smtClean="0">
                <a:latin typeface="Arial Narrow" pitchFamily="34" charset="0"/>
              </a:rPr>
              <a:t>Rational catalyst design and chemical transformation control</a:t>
            </a:r>
          </a:p>
          <a:p>
            <a:pPr marL="125413" indent="-125413" defTabSz="736600">
              <a:spcBef>
                <a:spcPct val="20000"/>
              </a:spcBef>
              <a:buFont typeface="Wingdings" pitchFamily="2" charset="2"/>
              <a:buChar char="§"/>
            </a:pPr>
            <a:r>
              <a:rPr lang="en-US" sz="1050" b="1" dirty="0" smtClean="0">
                <a:latin typeface="Arial Narrow" pitchFamily="34" charset="0"/>
              </a:rPr>
              <a:t>Structure-activity relationships of inorganic, organic, and hybrid catalytic materials in solution or solids</a:t>
            </a:r>
          </a:p>
          <a:p>
            <a:pPr marL="125413" indent="-125413" defTabSz="736600">
              <a:spcBef>
                <a:spcPct val="20000"/>
              </a:spcBef>
              <a:buFont typeface="Wingdings" pitchFamily="2" charset="2"/>
              <a:buChar char="§"/>
            </a:pPr>
            <a:endParaRPr lang="en-US" sz="1000" b="1" dirty="0" smtClean="0">
              <a:latin typeface="Arial Narrow" pitchFamily="34" charset="0"/>
            </a:endParaRPr>
          </a:p>
          <a:p>
            <a:pPr marL="125413" indent="-125413" defTabSz="736600">
              <a:spcBef>
                <a:spcPct val="20000"/>
              </a:spcBef>
              <a:buFont typeface="Wingdings" pitchFamily="2" charset="2"/>
              <a:buChar char="§"/>
            </a:pPr>
            <a:endParaRPr lang="en-US" sz="1000" b="1" dirty="0" smtClean="0">
              <a:latin typeface="Arial Narrow" pitchFamily="34" charset="0"/>
            </a:endParaRPr>
          </a:p>
          <a:p>
            <a:pPr marL="125413" indent="-125413" defTabSz="736600">
              <a:spcBef>
                <a:spcPct val="20000"/>
              </a:spcBef>
              <a:buFont typeface="Wingdings" pitchFamily="2" charset="2"/>
              <a:buChar char="§"/>
            </a:pPr>
            <a:endParaRPr lang="en-US" sz="1000" b="1" dirty="0" smtClean="0">
              <a:latin typeface="Arial Narrow" pitchFamily="34" charset="0"/>
            </a:endParaRP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42"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21</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0" y="127000"/>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R&amp;D Continuum for </a:t>
            </a:r>
            <a:r>
              <a:rPr lang="en-US" dirty="0" err="1" smtClean="0">
                <a:latin typeface="Arial" charset="0"/>
                <a:cs typeface="Arial" charset="0"/>
              </a:rPr>
              <a:t>Biofuels</a:t>
            </a:r>
            <a:endParaRPr lang="en-US" dirty="0">
              <a:latin typeface="Arial" charset="0"/>
              <a:cs typeface="Arial" charset="0"/>
            </a:endParaRPr>
          </a:p>
        </p:txBody>
      </p:sp>
      <p:sp>
        <p:nvSpPr>
          <p:cNvPr id="20" name="Text Box 5"/>
          <p:cNvSpPr txBox="1">
            <a:spLocks noChangeArrowheads="1"/>
          </p:cNvSpPr>
          <p:nvPr/>
        </p:nvSpPr>
        <p:spPr bwMode="auto">
          <a:xfrm>
            <a:off x="4191000" y="1676400"/>
            <a:ext cx="1524000" cy="3200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050" b="1" dirty="0" smtClean="0">
                <a:latin typeface="Arial Narrow" pitchFamily="34" charset="0"/>
                <a:ea typeface="ＭＳ Ｐゴシック" charset="-128"/>
              </a:rPr>
              <a:t>ARPA-E</a:t>
            </a:r>
          </a:p>
          <a:p>
            <a:pPr marL="139700" indent="-139700" algn="l" defTabSz="820738">
              <a:lnSpc>
                <a:spcPct val="90000"/>
              </a:lnSpc>
              <a:spcBef>
                <a:spcPct val="35000"/>
              </a:spcBef>
              <a:buFont typeface="Wingdings" pitchFamily="2" charset="2"/>
              <a:buChar char="§"/>
            </a:pPr>
            <a:r>
              <a:rPr lang="en-US" altLang="ja-JP" sz="1050" b="1" dirty="0" smtClean="0">
                <a:latin typeface="Arial Narrow" pitchFamily="34" charset="0"/>
                <a:ea typeface="ＭＳ Ｐゴシック" charset="-128"/>
              </a:rPr>
              <a:t>Non-photosynthetic </a:t>
            </a:r>
            <a:r>
              <a:rPr lang="en-US" altLang="ja-JP" sz="1050" b="1" dirty="0" err="1" smtClean="0">
                <a:latin typeface="Arial Narrow" pitchFamily="34" charset="0"/>
                <a:ea typeface="ＭＳ Ｐゴシック" charset="-128"/>
              </a:rPr>
              <a:t>electrofuels</a:t>
            </a:r>
            <a:r>
              <a:rPr lang="en-US" altLang="ja-JP" sz="1050" b="1" dirty="0" smtClean="0">
                <a:latin typeface="Arial Narrow" pitchFamily="34" charset="0"/>
                <a:ea typeface="ＭＳ Ｐゴシック" charset="-128"/>
              </a:rPr>
              <a:t> – using microbial use of electric currents (from solar PV) to convert CO</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 &amp; H</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O to fuels; engineering of H</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-using microbes to convert CO</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 liquid fuels and other hydrocarbons</a:t>
            </a:r>
          </a:p>
          <a:p>
            <a:pPr marL="139700" indent="-139700" algn="l" defTabSz="820738">
              <a:lnSpc>
                <a:spcPct val="90000"/>
              </a:lnSpc>
              <a:spcBef>
                <a:spcPct val="35000"/>
              </a:spcBef>
              <a:buFont typeface="Wingdings" pitchFamily="2" charset="2"/>
              <a:buChar char="§"/>
            </a:pPr>
            <a:r>
              <a:rPr lang="en-US" altLang="ja-JP" sz="1050" b="1" dirty="0" smtClean="0">
                <a:solidFill>
                  <a:schemeClr val="tx1"/>
                </a:solidFill>
                <a:latin typeface="Arial Narrow" pitchFamily="34" charset="0"/>
                <a:ea typeface="ＭＳ Ｐゴシック" charset="-128"/>
              </a:rPr>
              <a:t>Production of </a:t>
            </a:r>
            <a:r>
              <a:rPr lang="en-US" altLang="ja-JP" sz="1050" b="1" dirty="0" err="1" smtClean="0">
                <a:solidFill>
                  <a:schemeClr val="tx1"/>
                </a:solidFill>
                <a:latin typeface="Arial Narrow" pitchFamily="34" charset="0"/>
                <a:ea typeface="ＭＳ Ｐゴシック" charset="-128"/>
              </a:rPr>
              <a:t>isobutanol</a:t>
            </a:r>
            <a:r>
              <a:rPr lang="en-US" altLang="ja-JP" sz="1050" b="1" dirty="0" smtClean="0">
                <a:solidFill>
                  <a:schemeClr val="tx1"/>
                </a:solidFill>
                <a:latin typeface="Arial Narrow" pitchFamily="34" charset="0"/>
                <a:ea typeface="ＭＳ Ｐゴシック" charset="-128"/>
              </a:rPr>
              <a:t> from seaweed</a:t>
            </a:r>
          </a:p>
        </p:txBody>
      </p:sp>
      <p:sp>
        <p:nvSpPr>
          <p:cNvPr id="26" name="AutoShape 14"/>
          <p:cNvSpPr>
            <a:spLocks noChangeArrowheads="1"/>
          </p:cNvSpPr>
          <p:nvPr/>
        </p:nvSpPr>
        <p:spPr bwMode="auto">
          <a:xfrm>
            <a:off x="152400" y="5334000"/>
            <a:ext cx="14478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0" y="6096000"/>
            <a:ext cx="4191000" cy="42672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DOE Bioenergy Research Centers</a:t>
            </a:r>
            <a:endParaRPr lang="en-US" sz="1400" b="1" dirty="0">
              <a:solidFill>
                <a:schemeClr val="tx2"/>
              </a:solidFill>
              <a:latin typeface="Arial" pitchFamily="34" charset="0"/>
              <a:cs typeface="Arial" pitchFamily="34" charset="0"/>
            </a:endParaRPr>
          </a:p>
        </p:txBody>
      </p:sp>
      <p:sp>
        <p:nvSpPr>
          <p:cNvPr id="30" name="AutoShape 14"/>
          <p:cNvSpPr>
            <a:spLocks noChangeArrowheads="1"/>
          </p:cNvSpPr>
          <p:nvPr/>
        </p:nvSpPr>
        <p:spPr bwMode="auto">
          <a:xfrm>
            <a:off x="1600200" y="5334000"/>
            <a:ext cx="13716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2971800" y="5334000"/>
            <a:ext cx="13716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8" name="AutoShape 14"/>
          <p:cNvSpPr>
            <a:spLocks noChangeArrowheads="1"/>
          </p:cNvSpPr>
          <p:nvPr/>
        </p:nvSpPr>
        <p:spPr bwMode="auto">
          <a:xfrm>
            <a:off x="4495800" y="5029200"/>
            <a:ext cx="31242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a:t>
            </a:r>
            <a:r>
              <a:rPr lang="en-US" sz="1400" b="1" dirty="0" smtClean="0">
                <a:solidFill>
                  <a:srgbClr val="106636"/>
                </a:solidFill>
                <a:latin typeface="Arial Narrow" pitchFamily="34" charset="0"/>
              </a:rPr>
              <a:t> </a:t>
            </a:r>
            <a:r>
              <a:rPr lang="en-US" sz="1200" b="1" dirty="0" smtClean="0">
                <a:solidFill>
                  <a:srgbClr val="106636"/>
                </a:solidFill>
                <a:latin typeface="Arial" pitchFamily="34" charset="0"/>
                <a:cs typeface="Arial" pitchFamily="34" charset="0"/>
              </a:rPr>
              <a:t>Awards)</a:t>
            </a:r>
            <a:endParaRPr lang="en-US" sz="1200" b="1" dirty="0">
              <a:solidFill>
                <a:srgbClr val="106636"/>
              </a:solidFill>
              <a:latin typeface="Arial" pitchFamily="34" charset="0"/>
              <a:cs typeface="Arial" pitchFamily="34" charset="0"/>
            </a:endParaRPr>
          </a:p>
        </p:txBody>
      </p:sp>
      <p:sp>
        <p:nvSpPr>
          <p:cNvPr id="31" name="AutoShape 13"/>
          <p:cNvSpPr>
            <a:spLocks noChangeArrowheads="1"/>
          </p:cNvSpPr>
          <p:nvPr/>
        </p:nvSpPr>
        <p:spPr bwMode="auto">
          <a:xfrm>
            <a:off x="228600" y="6477000"/>
            <a:ext cx="26670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Joint Genome Institute</a:t>
            </a:r>
            <a:endParaRPr lang="en-US" sz="1400" b="1" dirty="0">
              <a:solidFill>
                <a:schemeClr val="tx2"/>
              </a:solidFill>
              <a:latin typeface="Arial" pitchFamily="34" charset="0"/>
              <a:cs typeface="Arial" pitchFamily="34" charset="0"/>
            </a:endParaRPr>
          </a:p>
        </p:txBody>
      </p:sp>
      <p:sp>
        <p:nvSpPr>
          <p:cNvPr id="33" name="AutoShape 15"/>
          <p:cNvSpPr>
            <a:spLocks noChangeArrowheads="1"/>
          </p:cNvSpPr>
          <p:nvPr/>
        </p:nvSpPr>
        <p:spPr bwMode="auto">
          <a:xfrm>
            <a:off x="5181600" y="6477000"/>
            <a:ext cx="3581400" cy="381000"/>
          </a:xfrm>
          <a:prstGeom prst="leftRightArrow">
            <a:avLst>
              <a:gd name="adj1" fmla="val 58667"/>
              <a:gd name="adj2" fmla="val 91778"/>
            </a:avLst>
          </a:prstGeom>
          <a:solidFill>
            <a:schemeClr val="accent2">
              <a:lumMod val="60000"/>
              <a:lumOff val="40000"/>
            </a:schemeClr>
          </a:solidFill>
          <a:ln w="9525" algn="ctr">
            <a:solidFill>
              <a:schemeClr val="accent2">
                <a:lumMod val="75000"/>
              </a:schemeClr>
            </a:solidFill>
            <a:miter lim="800000"/>
            <a:headEnd/>
            <a:tailEnd/>
          </a:ln>
          <a:effectLst/>
        </p:spPr>
        <p:txBody>
          <a:bodyPr wrap="none" lIns="82048" tIns="41025" rIns="82048" bIns="41025" anchor="ctr"/>
          <a:lstStyle/>
          <a:p>
            <a:pPr algn="ctr" defTabSz="820738" eaLnBrk="0" hangingPunct="0"/>
            <a:r>
              <a:rPr lang="en-US" sz="1400" b="1" dirty="0" smtClean="0">
                <a:solidFill>
                  <a:schemeClr val="accent2">
                    <a:lumMod val="75000"/>
                  </a:schemeClr>
                </a:solidFill>
                <a:latin typeface="Arial" pitchFamily="34" charset="0"/>
                <a:cs typeface="Arial" pitchFamily="34" charset="0"/>
              </a:rPr>
              <a:t>Development &amp; Test Facilities</a:t>
            </a:r>
            <a:endParaRPr lang="en-US" sz="1400" b="1" dirty="0">
              <a:solidFill>
                <a:schemeClr val="accent2">
                  <a:lumMod val="75000"/>
                </a:schemeClr>
              </a:solidFill>
              <a:latin typeface="Arial" pitchFamily="34" charset="0"/>
              <a:cs typeface="Arial" pitchFamily="34" charset="0"/>
            </a:endParaRPr>
          </a:p>
        </p:txBody>
      </p:sp>
      <p:sp>
        <p:nvSpPr>
          <p:cNvPr id="34" name="AutoShape 14"/>
          <p:cNvSpPr>
            <a:spLocks noChangeArrowheads="1"/>
          </p:cNvSpPr>
          <p:nvPr/>
        </p:nvSpPr>
        <p:spPr bwMode="auto">
          <a:xfrm>
            <a:off x="5867400" y="5562600"/>
            <a:ext cx="13716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35" name="AutoShape 14"/>
          <p:cNvSpPr>
            <a:spLocks noChangeArrowheads="1"/>
          </p:cNvSpPr>
          <p:nvPr/>
        </p:nvSpPr>
        <p:spPr bwMode="auto">
          <a:xfrm>
            <a:off x="7239000" y="5562600"/>
            <a:ext cx="1447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36" name="AutoShape 14"/>
          <p:cNvSpPr>
            <a:spLocks noChangeArrowheads="1"/>
          </p:cNvSpPr>
          <p:nvPr/>
        </p:nvSpPr>
        <p:spPr bwMode="auto">
          <a:xfrm>
            <a:off x="5486400" y="6019800"/>
            <a:ext cx="2209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Small Group Awards</a:t>
            </a:r>
            <a:endParaRPr lang="en-US" sz="1200" b="1" dirty="0">
              <a:solidFill>
                <a:schemeClr val="accent2">
                  <a:lumMod val="75000"/>
                </a:schemeClr>
              </a:solidFill>
              <a:latin typeface="Arial" pitchFamily="34" charset="0"/>
              <a:cs typeface="Arial" pitchFamily="34" charset="0"/>
            </a:endParaRPr>
          </a:p>
        </p:txBody>
      </p:sp>
      <p:sp>
        <p:nvSpPr>
          <p:cNvPr id="40" name="AutoShape 14"/>
          <p:cNvSpPr>
            <a:spLocks noChangeArrowheads="1"/>
          </p:cNvSpPr>
          <p:nvPr/>
        </p:nvSpPr>
        <p:spPr bwMode="auto">
          <a:xfrm>
            <a:off x="4419600" y="5562600"/>
            <a:ext cx="1447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41" name="AutoShape 14"/>
          <p:cNvSpPr>
            <a:spLocks noChangeArrowheads="1"/>
          </p:cNvSpPr>
          <p:nvPr/>
        </p:nvSpPr>
        <p:spPr bwMode="auto">
          <a:xfrm>
            <a:off x="762000" y="5715000"/>
            <a:ext cx="27432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Small Group Awards</a:t>
            </a:r>
            <a:endParaRPr lang="en-US" sz="1400" b="1" dirty="0">
              <a:solidFill>
                <a:schemeClr val="tx2"/>
              </a:solidFill>
              <a:latin typeface="Arial" pitchFamily="34" charset="0"/>
              <a:cs typeface="Arial" pitchFamily="34" charset="0"/>
            </a:endParaRPr>
          </a:p>
        </p:txBody>
      </p:sp>
      <p:sp>
        <p:nvSpPr>
          <p:cNvPr id="45" name="AutoShape 14"/>
          <p:cNvSpPr>
            <a:spLocks noChangeArrowheads="1"/>
          </p:cNvSpPr>
          <p:nvPr/>
        </p:nvSpPr>
        <p:spPr bwMode="auto">
          <a:xfrm>
            <a:off x="7620000" y="5029200"/>
            <a:ext cx="13716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grpSp>
        <p:nvGrpSpPr>
          <p:cNvPr id="37" name="Group 22"/>
          <p:cNvGrpSpPr/>
          <p:nvPr/>
        </p:nvGrpSpPr>
        <p:grpSpPr>
          <a:xfrm>
            <a:off x="152400" y="609600"/>
            <a:ext cx="8945881" cy="685799"/>
            <a:chOff x="228600" y="685800"/>
            <a:chExt cx="8915401" cy="1143000"/>
          </a:xfrm>
        </p:grpSpPr>
        <p:sp>
          <p:nvSpPr>
            <p:cNvPr id="43"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44"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50"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56"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57"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58" name="Rectangle 57"/>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59" name="Rectangle 58"/>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60" name="Right Triangle 59"/>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61"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22</a:t>
            </a:fld>
            <a:endParaRPr lang="en-US" dirty="0"/>
          </a:p>
        </p:txBody>
      </p:sp>
      <p:sp>
        <p:nvSpPr>
          <p:cNvPr id="3" name="Title 2"/>
          <p:cNvSpPr>
            <a:spLocks noGrp="1"/>
          </p:cNvSpPr>
          <p:nvPr>
            <p:ph type="title" idx="4294967295"/>
          </p:nvPr>
        </p:nvSpPr>
        <p:spPr>
          <a:xfrm>
            <a:off x="0" y="7315"/>
            <a:ext cx="9144000" cy="762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dirty="0" smtClean="0"/>
              <a:t>Funding Overview</a:t>
            </a:r>
            <a:endParaRPr lang="en-US" dirty="0"/>
          </a:p>
        </p:txBody>
      </p:sp>
      <p:sp>
        <p:nvSpPr>
          <p:cNvPr id="6" name="TextBox 5"/>
          <p:cNvSpPr txBox="1"/>
          <p:nvPr/>
        </p:nvSpPr>
        <p:spPr>
          <a:xfrm rot="-5400000">
            <a:off x="-474317" y="1541117"/>
            <a:ext cx="1744388"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Funding Source</a:t>
            </a:r>
            <a:endParaRPr lang="en-US" sz="1600" b="1" dirty="0">
              <a:solidFill>
                <a:prstClr val="white"/>
              </a:solidFill>
              <a:latin typeface="Arial" pitchFamily="34" charset="0"/>
              <a:cs typeface="Arial" pitchFamily="34" charset="0"/>
            </a:endParaRPr>
          </a:p>
        </p:txBody>
      </p:sp>
      <p:sp>
        <p:nvSpPr>
          <p:cNvPr id="9" name="TextBox 8"/>
          <p:cNvSpPr txBox="1"/>
          <p:nvPr/>
        </p:nvSpPr>
        <p:spPr>
          <a:xfrm rot="-5400000">
            <a:off x="-544047" y="3553948"/>
            <a:ext cx="1883849"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Funding Modality</a:t>
            </a:r>
            <a:endParaRPr lang="en-US" sz="1600" b="1" dirty="0">
              <a:solidFill>
                <a:prstClr val="white"/>
              </a:solidFill>
              <a:latin typeface="Arial" pitchFamily="34" charset="0"/>
              <a:cs typeface="Arial" pitchFamily="34" charset="0"/>
            </a:endParaRPr>
          </a:p>
        </p:txBody>
      </p:sp>
      <p:sp>
        <p:nvSpPr>
          <p:cNvPr id="10" name="TextBox 9"/>
          <p:cNvSpPr txBox="1"/>
          <p:nvPr/>
        </p:nvSpPr>
        <p:spPr>
          <a:xfrm rot="-5400000">
            <a:off x="-184975" y="5420071"/>
            <a:ext cx="1165704"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Performer</a:t>
            </a:r>
            <a:endParaRPr lang="en-US" sz="1600" b="1" dirty="0">
              <a:solidFill>
                <a:prstClr val="white"/>
              </a:solidFill>
              <a:latin typeface="Arial" pitchFamily="34" charset="0"/>
              <a:cs typeface="Arial" pitchFamily="34" charset="0"/>
            </a:endParaRPr>
          </a:p>
        </p:txBody>
      </p:sp>
      <p:sp>
        <p:nvSpPr>
          <p:cNvPr id="14" name="Rectangle 13"/>
          <p:cNvSpPr/>
          <p:nvPr/>
        </p:nvSpPr>
        <p:spPr>
          <a:xfrm>
            <a:off x="990600" y="838200"/>
            <a:ext cx="2667000" cy="1354669"/>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Office of Science</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ectangle 16"/>
          <p:cNvSpPr/>
          <p:nvPr/>
        </p:nvSpPr>
        <p:spPr>
          <a:xfrm>
            <a:off x="4114800" y="1371601"/>
            <a:ext cx="1066800" cy="609600"/>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ARPA-E</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ectangle 17"/>
          <p:cNvSpPr/>
          <p:nvPr/>
        </p:nvSpPr>
        <p:spPr>
          <a:xfrm>
            <a:off x="5638800" y="838200"/>
            <a:ext cx="3276600" cy="128693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Applied Programs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19" name="Rectangle 118"/>
          <p:cNvSpPr/>
          <p:nvPr/>
        </p:nvSpPr>
        <p:spPr>
          <a:xfrm>
            <a:off x="762000" y="5105400"/>
            <a:ext cx="1676400"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Universities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0" name="Rectangle 119"/>
          <p:cNvSpPr/>
          <p:nvPr/>
        </p:nvSpPr>
        <p:spPr>
          <a:xfrm>
            <a:off x="2743200" y="5105400"/>
            <a:ext cx="1828800"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National Labs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2" name="Rectangle 121"/>
          <p:cNvSpPr/>
          <p:nvPr/>
        </p:nvSpPr>
        <p:spPr>
          <a:xfrm>
            <a:off x="4876800" y="5105400"/>
            <a:ext cx="1819275"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Small Businesses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3" name="Rectangle 122"/>
          <p:cNvSpPr/>
          <p:nvPr/>
        </p:nvSpPr>
        <p:spPr>
          <a:xfrm>
            <a:off x="7010400" y="5105400"/>
            <a:ext cx="1819275"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Large Corporations/</a:t>
            </a:r>
          </a:p>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Utilities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27"/>
          <p:cNvGrpSpPr/>
          <p:nvPr/>
        </p:nvGrpSpPr>
        <p:grpSpPr>
          <a:xfrm>
            <a:off x="695325" y="2971800"/>
            <a:ext cx="8143875" cy="1371600"/>
            <a:chOff x="838200" y="2819400"/>
            <a:chExt cx="8143875" cy="1371600"/>
          </a:xfrm>
        </p:grpSpPr>
        <p:sp>
          <p:nvSpPr>
            <p:cNvPr id="25" name="Rectangle 24"/>
            <p:cNvSpPr/>
            <p:nvPr/>
          </p:nvSpPr>
          <p:spPr>
            <a:xfrm>
              <a:off x="838200" y="3276600"/>
              <a:ext cx="1447800" cy="533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Individual </a:t>
              </a:r>
            </a:p>
            <a:p>
              <a:pPr algn="ctr"/>
              <a:r>
                <a:rPr lang="en-US" sz="1600" dirty="0" smtClean="0">
                  <a:solidFill>
                    <a:prstClr val="black">
                      <a:lumMod val="75000"/>
                      <a:lumOff val="25000"/>
                    </a:prstClr>
                  </a:solidFill>
                  <a:latin typeface="Arial" pitchFamily="34" charset="0"/>
                  <a:cs typeface="Arial" pitchFamily="34" charset="0"/>
                </a:rPr>
                <a:t>Awards</a:t>
              </a:r>
              <a:endParaRPr lang="en-US" sz="1600" dirty="0">
                <a:solidFill>
                  <a:prstClr val="black">
                    <a:lumMod val="75000"/>
                    <a:lumOff val="25000"/>
                  </a:prstClr>
                </a:solidFill>
                <a:latin typeface="Arial" pitchFamily="34" charset="0"/>
                <a:cs typeface="Arial" pitchFamily="34" charset="0"/>
              </a:endParaRPr>
            </a:p>
          </p:txBody>
        </p:sp>
        <p:sp>
          <p:nvSpPr>
            <p:cNvPr id="80" name="Rectangle 79"/>
            <p:cNvSpPr/>
            <p:nvPr/>
          </p:nvSpPr>
          <p:spPr>
            <a:xfrm>
              <a:off x="2333625" y="3162300"/>
              <a:ext cx="1447800" cy="762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Small Groups </a:t>
              </a:r>
              <a:r>
                <a:rPr lang="en-US" sz="1400" dirty="0" smtClean="0">
                  <a:solidFill>
                    <a:prstClr val="black">
                      <a:lumMod val="75000"/>
                      <a:lumOff val="25000"/>
                    </a:prstClr>
                  </a:solidFill>
                  <a:latin typeface="Arial" pitchFamily="34" charset="0"/>
                  <a:cs typeface="Arial" pitchFamily="34" charset="0"/>
                </a:rPr>
                <a:t>[e.g., EFRCs]</a:t>
              </a:r>
              <a:endParaRPr lang="en-US" sz="1400" dirty="0">
                <a:solidFill>
                  <a:prstClr val="black">
                    <a:lumMod val="75000"/>
                    <a:lumOff val="25000"/>
                  </a:prstClr>
                </a:solidFill>
                <a:latin typeface="Arial" pitchFamily="34" charset="0"/>
                <a:cs typeface="Arial" pitchFamily="34" charset="0"/>
              </a:endParaRPr>
            </a:p>
          </p:txBody>
        </p:sp>
        <p:sp>
          <p:nvSpPr>
            <p:cNvPr id="81" name="Rectangle 80"/>
            <p:cNvSpPr/>
            <p:nvPr/>
          </p:nvSpPr>
          <p:spPr>
            <a:xfrm>
              <a:off x="3829050" y="3048000"/>
              <a:ext cx="1819275" cy="8001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Large, Multi-disciplinary Groups </a:t>
              </a:r>
              <a:r>
                <a:rPr lang="en-US" sz="1400" dirty="0" smtClean="0">
                  <a:solidFill>
                    <a:prstClr val="black">
                      <a:lumMod val="75000"/>
                      <a:lumOff val="25000"/>
                    </a:prstClr>
                  </a:solidFill>
                  <a:latin typeface="Arial" pitchFamily="34" charset="0"/>
                  <a:cs typeface="Arial" pitchFamily="34" charset="0"/>
                </a:rPr>
                <a:t>[e.g., Hubs]</a:t>
              </a:r>
              <a:endParaRPr lang="en-US" sz="1400" dirty="0">
                <a:solidFill>
                  <a:prstClr val="black">
                    <a:lumMod val="75000"/>
                    <a:lumOff val="25000"/>
                  </a:prstClr>
                </a:solidFill>
                <a:latin typeface="Arial" pitchFamily="34" charset="0"/>
                <a:cs typeface="Arial" pitchFamily="34" charset="0"/>
              </a:endParaRPr>
            </a:p>
          </p:txBody>
        </p:sp>
        <p:sp>
          <p:nvSpPr>
            <p:cNvPr id="82" name="Rectangle 81"/>
            <p:cNvSpPr/>
            <p:nvPr/>
          </p:nvSpPr>
          <p:spPr>
            <a:xfrm>
              <a:off x="5766417" y="3176588"/>
              <a:ext cx="1306867" cy="5810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Facilities</a:t>
              </a:r>
              <a:endParaRPr lang="en-US" sz="1600" dirty="0">
                <a:solidFill>
                  <a:prstClr val="black">
                    <a:lumMod val="75000"/>
                    <a:lumOff val="25000"/>
                  </a:prstClr>
                </a:solidFill>
                <a:latin typeface="Arial" pitchFamily="34" charset="0"/>
                <a:cs typeface="Arial" pitchFamily="34" charset="0"/>
              </a:endParaRPr>
            </a:p>
          </p:txBody>
        </p:sp>
        <p:sp>
          <p:nvSpPr>
            <p:cNvPr id="83" name="Rectangle 82"/>
            <p:cNvSpPr/>
            <p:nvPr/>
          </p:nvSpPr>
          <p:spPr>
            <a:xfrm>
              <a:off x="7162800" y="3067050"/>
              <a:ext cx="1819275" cy="8001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Large-Scale Demonstrations</a:t>
              </a:r>
              <a:endParaRPr lang="en-US" sz="1600" dirty="0">
                <a:solidFill>
                  <a:prstClr val="black">
                    <a:lumMod val="75000"/>
                    <a:lumOff val="25000"/>
                  </a:prstClr>
                </a:solidFill>
                <a:latin typeface="Arial" pitchFamily="34" charset="0"/>
                <a:cs typeface="Arial" pitchFamily="34" charset="0"/>
              </a:endParaRPr>
            </a:p>
          </p:txBody>
        </p:sp>
        <p:sp>
          <p:nvSpPr>
            <p:cNvPr id="121" name="Oval 120"/>
            <p:cNvSpPr/>
            <p:nvPr/>
          </p:nvSpPr>
          <p:spPr>
            <a:xfrm>
              <a:off x="876300" y="28956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4" name="Oval 123"/>
            <p:cNvSpPr/>
            <p:nvPr/>
          </p:nvSpPr>
          <p:spPr>
            <a:xfrm>
              <a:off x="2371725" y="28956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Oval 124"/>
            <p:cNvSpPr/>
            <p:nvPr/>
          </p:nvSpPr>
          <p:spPr>
            <a:xfrm>
              <a:off x="3871912" y="2819400"/>
              <a:ext cx="17526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6" name="Oval 125"/>
            <p:cNvSpPr/>
            <p:nvPr/>
          </p:nvSpPr>
          <p:spPr>
            <a:xfrm>
              <a:off x="5734050" y="28194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Oval 126"/>
            <p:cNvSpPr/>
            <p:nvPr/>
          </p:nvSpPr>
          <p:spPr>
            <a:xfrm>
              <a:off x="7234237" y="2819400"/>
              <a:ext cx="16764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0" name="Down Arrow 39"/>
          <p:cNvSpPr/>
          <p:nvPr/>
        </p:nvSpPr>
        <p:spPr>
          <a:xfrm>
            <a:off x="2209800" y="4495800"/>
            <a:ext cx="5029200" cy="457200"/>
          </a:xfrm>
          <a:prstGeom prst="down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Funding</a:t>
            </a:r>
            <a:endParaRPr lang="en-US" dirty="0">
              <a:solidFill>
                <a:prstClr val="black"/>
              </a:solidFill>
            </a:endParaRPr>
          </a:p>
        </p:txBody>
      </p:sp>
      <p:sp>
        <p:nvSpPr>
          <p:cNvPr id="41" name="Down Arrow 40"/>
          <p:cNvSpPr/>
          <p:nvPr/>
        </p:nvSpPr>
        <p:spPr>
          <a:xfrm>
            <a:off x="2209800" y="2362200"/>
            <a:ext cx="5029200" cy="457200"/>
          </a:xfrm>
          <a:prstGeom prst="downArrow">
            <a:avLst>
              <a:gd name="adj1" fmla="val 50000"/>
              <a:gd name="adj2" fmla="val 59639"/>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Funding</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a:solidFill>
                  <a:srgbClr val="4F8D69"/>
                </a:solidFill>
                <a:cs typeface="Arial" charset="0"/>
              </a:rPr>
              <a:t>Manufacturing/</a:t>
            </a:r>
          </a:p>
          <a:p>
            <a:pPr algn="ctr">
              <a:lnSpc>
                <a:spcPct val="85000"/>
              </a:lnSpc>
            </a:pPr>
            <a:r>
              <a:rPr lang="en-US">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sp>
        <p:nvSpPr>
          <p:cNvPr id="11289" name="Text Box 7"/>
          <p:cNvSpPr>
            <a:spLocks noGrp="1" noChangeArrowheads="1"/>
          </p:cNvSpPr>
          <p:nvPr>
            <p:ph type="title" idx="4294967295"/>
          </p:nvPr>
        </p:nvSpPr>
        <p:spPr>
          <a:xfrm>
            <a:off x="0" y="66172"/>
            <a:ext cx="9144000" cy="682625"/>
          </a:xfrm>
        </p:spPr>
        <p:txBody>
          <a:bodyPr>
            <a:spAutoFit/>
          </a:bodyPr>
          <a:lstStyle/>
          <a:p>
            <a:pPr>
              <a:lnSpc>
                <a:spcPct val="80000"/>
              </a:lnSpc>
            </a:pPr>
            <a:r>
              <a:rPr lang="en-US" dirty="0" smtClean="0"/>
              <a:t>Low Cost Solar Cells:</a:t>
            </a:r>
            <a:br>
              <a:rPr lang="en-US" dirty="0" smtClean="0"/>
            </a:br>
            <a:r>
              <a:rPr lang="en-US" dirty="0" smtClean="0"/>
              <a:t> </a:t>
            </a:r>
            <a:r>
              <a:rPr lang="en-US" sz="1800" dirty="0" smtClean="0"/>
              <a:t>From Fundamental Research to Commercialization</a:t>
            </a:r>
          </a:p>
        </p:txBody>
      </p:sp>
      <p:pic>
        <p:nvPicPr>
          <p:cNvPr id="754" name="Picture 2" descr="http://rogers.matse.illinois.edu/images/research02.jpg"/>
          <p:cNvPicPr>
            <a:picLocks noChangeAspect="1" noChangeArrowheads="1"/>
          </p:cNvPicPr>
          <p:nvPr/>
        </p:nvPicPr>
        <p:blipFill>
          <a:blip r:embed="rId3" cstate="print"/>
          <a:srcRect/>
          <a:stretch>
            <a:fillRect/>
          </a:stretch>
        </p:blipFill>
        <p:spPr bwMode="auto">
          <a:xfrm>
            <a:off x="152400" y="1905000"/>
            <a:ext cx="2452908" cy="1905000"/>
          </a:xfrm>
          <a:prstGeom prst="rect">
            <a:avLst/>
          </a:prstGeom>
          <a:noFill/>
          <a:ln w="9525">
            <a:noFill/>
            <a:miter lim="800000"/>
            <a:headEnd/>
            <a:tailEnd/>
          </a:ln>
        </p:spPr>
      </p:pic>
      <p:sp>
        <p:nvSpPr>
          <p:cNvPr id="755" name="TextBox 4"/>
          <p:cNvSpPr txBox="1">
            <a:spLocks noChangeArrowheads="1"/>
          </p:cNvSpPr>
          <p:nvPr/>
        </p:nvSpPr>
        <p:spPr bwMode="auto">
          <a:xfrm>
            <a:off x="0" y="3886200"/>
            <a:ext cx="2819400" cy="2041869"/>
          </a:xfrm>
          <a:prstGeom prst="rect">
            <a:avLst/>
          </a:prstGeom>
          <a:noFill/>
          <a:ln w="3175">
            <a:noFill/>
            <a:round/>
            <a:headEnd/>
            <a:tailEnd/>
          </a:ln>
        </p:spPr>
        <p:txBody>
          <a:bodyPr wrap="square" lIns="101882" tIns="50941" rIns="101882" bIns="50941">
            <a:spAutoFit/>
          </a:bodyPr>
          <a:lstStyle/>
          <a:p>
            <a:pPr marL="168275" defTabSz="509588"/>
            <a:r>
              <a:rPr lang="en-US" dirty="0" smtClean="0">
                <a:latin typeface="Arial Narrow" pitchFamily="34" charset="0"/>
                <a:ea typeface="ＭＳ Ｐゴシック" pitchFamily="1" charset="-128"/>
              </a:rPr>
              <a:t>Basic </a:t>
            </a:r>
            <a:r>
              <a:rPr lang="en-US" dirty="0">
                <a:latin typeface="Arial Narrow" pitchFamily="34" charset="0"/>
                <a:ea typeface="ＭＳ Ｐゴシック" pitchFamily="1" charset="-128"/>
              </a:rPr>
              <a:t>research </a:t>
            </a:r>
            <a:r>
              <a:rPr lang="en-US" dirty="0" smtClean="0">
                <a:latin typeface="Arial Narrow" pitchFamily="34" charset="0"/>
                <a:ea typeface="ＭＳ Ｐゴシック" pitchFamily="1" charset="-128"/>
              </a:rPr>
              <a:t>focused on  </a:t>
            </a:r>
            <a:r>
              <a:rPr lang="en-US" dirty="0">
                <a:latin typeface="Arial Narrow" pitchFamily="34" charset="0"/>
                <a:ea typeface="ＭＳ Ｐゴシック" pitchFamily="1" charset="-128"/>
              </a:rPr>
              <a:t>materials-centric aspects of a micro-transfer printing process for single crystalline silicon and other semiconductors, dielectrics and metals.</a:t>
            </a:r>
          </a:p>
        </p:txBody>
      </p:sp>
      <p:grpSp>
        <p:nvGrpSpPr>
          <p:cNvPr id="2" name="Group 55"/>
          <p:cNvGrpSpPr>
            <a:grpSpLocks/>
          </p:cNvGrpSpPr>
          <p:nvPr/>
        </p:nvGrpSpPr>
        <p:grpSpPr bwMode="auto">
          <a:xfrm>
            <a:off x="2931234" y="3591507"/>
            <a:ext cx="3268648" cy="2733090"/>
            <a:chOff x="261" y="951"/>
            <a:chExt cx="2952" cy="2109"/>
          </a:xfrm>
        </p:grpSpPr>
        <p:pic>
          <p:nvPicPr>
            <p:cNvPr id="759" name="Picture 25" descr="7 layer MESFET.tif"/>
            <p:cNvPicPr>
              <a:picLocks noChangeAspect="1"/>
            </p:cNvPicPr>
            <p:nvPr/>
          </p:nvPicPr>
          <p:blipFill>
            <a:blip r:embed="rId4" cstate="print"/>
            <a:srcRect l="20471" r="21706"/>
            <a:stretch>
              <a:fillRect/>
            </a:stretch>
          </p:blipFill>
          <p:spPr bwMode="auto">
            <a:xfrm>
              <a:off x="313" y="1535"/>
              <a:ext cx="1289" cy="1525"/>
            </a:xfrm>
            <a:prstGeom prst="rect">
              <a:avLst/>
            </a:prstGeom>
            <a:noFill/>
            <a:ln w="9525">
              <a:noFill/>
              <a:miter lim="800000"/>
              <a:headEnd/>
              <a:tailEnd/>
            </a:ln>
          </p:spPr>
        </p:pic>
        <p:sp>
          <p:nvSpPr>
            <p:cNvPr id="760" name="Text Box 11"/>
            <p:cNvSpPr txBox="1">
              <a:spLocks noChangeAspect="1" noChangeArrowheads="1"/>
            </p:cNvSpPr>
            <p:nvPr/>
          </p:nvSpPr>
          <p:spPr bwMode="auto">
            <a:xfrm>
              <a:off x="261" y="2590"/>
              <a:ext cx="1561" cy="235"/>
            </a:xfrm>
            <a:prstGeom prst="rect">
              <a:avLst/>
            </a:prstGeom>
            <a:noFill/>
            <a:ln w="9525">
              <a:noFill/>
              <a:miter lim="800000"/>
              <a:headEnd/>
              <a:tailEnd/>
            </a:ln>
          </p:spPr>
          <p:txBody>
            <a:bodyPr wrap="square">
              <a:spAutoFit/>
            </a:bodyPr>
            <a:lstStyle/>
            <a:p>
              <a:pPr algn="ctr"/>
              <a:r>
                <a:rPr lang="en-US" altLang="ko-KR" sz="1400" dirty="0" err="1">
                  <a:latin typeface="Arial Narrow" pitchFamily="34" charset="0"/>
                  <a:ea typeface="굴림" charset="-127"/>
                </a:rPr>
                <a:t>GaAs</a:t>
              </a:r>
              <a:r>
                <a:rPr lang="en-US" altLang="ko-KR" sz="1400" dirty="0">
                  <a:latin typeface="Arial Narrow" pitchFamily="34" charset="0"/>
                  <a:ea typeface="굴림" charset="-127"/>
                </a:rPr>
                <a:t> wafer</a:t>
              </a:r>
            </a:p>
          </p:txBody>
        </p:sp>
        <p:sp>
          <p:nvSpPr>
            <p:cNvPr id="761" name="Text Box 10"/>
            <p:cNvSpPr txBox="1">
              <a:spLocks noChangeAspect="1" noChangeArrowheads="1"/>
            </p:cNvSpPr>
            <p:nvPr/>
          </p:nvSpPr>
          <p:spPr bwMode="auto">
            <a:xfrm>
              <a:off x="504" y="1480"/>
              <a:ext cx="966" cy="404"/>
            </a:xfrm>
            <a:prstGeom prst="rect">
              <a:avLst/>
            </a:prstGeom>
            <a:noFill/>
            <a:ln w="9525">
              <a:noFill/>
              <a:miter lim="800000"/>
              <a:headEnd/>
              <a:tailEnd/>
            </a:ln>
          </p:spPr>
          <p:txBody>
            <a:bodyPr wrap="none">
              <a:spAutoFit/>
            </a:bodyPr>
            <a:lstStyle/>
            <a:p>
              <a:pPr algn="ctr"/>
              <a:r>
                <a:rPr lang="en-US" altLang="ko-KR" sz="1400" b="1" dirty="0" err="1">
                  <a:latin typeface="Arial Narrow" pitchFamily="34" charset="0"/>
                  <a:ea typeface="굴림" charset="-127"/>
                </a:rPr>
                <a:t>AlAs</a:t>
              </a:r>
              <a:r>
                <a:rPr lang="en-US" altLang="ko-KR" sz="1400" b="1" dirty="0">
                  <a:latin typeface="Arial Narrow" pitchFamily="34" charset="0"/>
                  <a:ea typeface="굴림" charset="-127"/>
                </a:rPr>
                <a:t> release</a:t>
              </a:r>
            </a:p>
            <a:p>
              <a:pPr algn="ctr"/>
              <a:r>
                <a:rPr lang="en-US" altLang="ko-KR" sz="1400" b="1" dirty="0">
                  <a:latin typeface="Arial Narrow" pitchFamily="34" charset="0"/>
                  <a:ea typeface="굴림" charset="-127"/>
                </a:rPr>
                <a:t>layers</a:t>
              </a:r>
            </a:p>
          </p:txBody>
        </p:sp>
        <p:sp>
          <p:nvSpPr>
            <p:cNvPr id="762" name="Line 44"/>
            <p:cNvSpPr>
              <a:spLocks noChangeAspect="1" noChangeShapeType="1"/>
            </p:cNvSpPr>
            <p:nvPr/>
          </p:nvSpPr>
          <p:spPr bwMode="auto">
            <a:xfrm>
              <a:off x="421" y="1703"/>
              <a:ext cx="43" cy="192"/>
            </a:xfrm>
            <a:prstGeom prst="line">
              <a:avLst/>
            </a:prstGeom>
            <a:noFill/>
            <a:ln w="19050">
              <a:solidFill>
                <a:schemeClr val="tx1"/>
              </a:solidFill>
              <a:round/>
              <a:headEnd/>
              <a:tailEnd type="triangle" w="sm" len="sm"/>
            </a:ln>
          </p:spPr>
          <p:txBody>
            <a:bodyPr/>
            <a:lstStyle/>
            <a:p>
              <a:endParaRPr lang="en-US"/>
            </a:p>
          </p:txBody>
        </p:sp>
        <p:sp>
          <p:nvSpPr>
            <p:cNvPr id="763" name="Line 45"/>
            <p:cNvSpPr>
              <a:spLocks noChangeAspect="1" noChangeShapeType="1"/>
            </p:cNvSpPr>
            <p:nvPr/>
          </p:nvSpPr>
          <p:spPr bwMode="auto">
            <a:xfrm flipH="1">
              <a:off x="1360" y="1708"/>
              <a:ext cx="136" cy="184"/>
            </a:xfrm>
            <a:prstGeom prst="line">
              <a:avLst/>
            </a:prstGeom>
            <a:noFill/>
            <a:ln w="19050">
              <a:solidFill>
                <a:schemeClr val="tx1"/>
              </a:solidFill>
              <a:round/>
              <a:headEnd/>
              <a:tailEnd type="triangle" w="sm" len="sm"/>
            </a:ln>
          </p:spPr>
          <p:txBody>
            <a:bodyPr/>
            <a:lstStyle/>
            <a:p>
              <a:endParaRPr lang="en-US"/>
            </a:p>
          </p:txBody>
        </p:sp>
        <p:pic>
          <p:nvPicPr>
            <p:cNvPr id="764" name="Picture 56" descr="7 layer MESFET2.tif"/>
            <p:cNvPicPr>
              <a:picLocks noChangeAspect="1"/>
            </p:cNvPicPr>
            <p:nvPr/>
          </p:nvPicPr>
          <p:blipFill>
            <a:blip r:embed="rId5" cstate="print"/>
            <a:srcRect l="20886" r="21858"/>
            <a:stretch>
              <a:fillRect/>
            </a:stretch>
          </p:blipFill>
          <p:spPr bwMode="auto">
            <a:xfrm>
              <a:off x="1657" y="1511"/>
              <a:ext cx="1272" cy="1520"/>
            </a:xfrm>
            <a:prstGeom prst="rect">
              <a:avLst/>
            </a:prstGeom>
            <a:noFill/>
            <a:ln w="9525">
              <a:noFill/>
              <a:miter lim="800000"/>
              <a:headEnd/>
              <a:tailEnd/>
            </a:ln>
          </p:spPr>
        </p:pic>
        <p:sp>
          <p:nvSpPr>
            <p:cNvPr id="765" name="Arc 764"/>
            <p:cNvSpPr/>
            <p:nvPr/>
          </p:nvSpPr>
          <p:spPr>
            <a:xfrm>
              <a:off x="1945" y="1463"/>
              <a:ext cx="720" cy="865"/>
            </a:xfrm>
            <a:prstGeom prst="arc">
              <a:avLst>
                <a:gd name="adj1" fmla="val 17718086"/>
                <a:gd name="adj2" fmla="val 814228"/>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tLang="ko-KR">
                <a:ea typeface="굴림" pitchFamily="50" charset="-127"/>
              </a:endParaRPr>
            </a:p>
          </p:txBody>
        </p:sp>
        <p:sp>
          <p:nvSpPr>
            <p:cNvPr id="766" name="Line 45"/>
            <p:cNvSpPr>
              <a:spLocks noChangeAspect="1" noChangeShapeType="1"/>
            </p:cNvSpPr>
            <p:nvPr/>
          </p:nvSpPr>
          <p:spPr bwMode="auto">
            <a:xfrm>
              <a:off x="1698" y="1639"/>
              <a:ext cx="111" cy="216"/>
            </a:xfrm>
            <a:prstGeom prst="line">
              <a:avLst/>
            </a:prstGeom>
            <a:noFill/>
            <a:ln w="19050">
              <a:solidFill>
                <a:schemeClr val="tx1"/>
              </a:solidFill>
              <a:round/>
              <a:headEnd/>
              <a:tailEnd type="triangle" w="sm" len="sm"/>
            </a:ln>
          </p:spPr>
          <p:txBody>
            <a:bodyPr/>
            <a:lstStyle/>
            <a:p>
              <a:endParaRPr lang="en-US"/>
            </a:p>
          </p:txBody>
        </p:sp>
        <p:sp>
          <p:nvSpPr>
            <p:cNvPr id="767" name="Text Box 9"/>
            <p:cNvSpPr txBox="1">
              <a:spLocks noChangeAspect="1" noChangeArrowheads="1"/>
            </p:cNvSpPr>
            <p:nvPr/>
          </p:nvSpPr>
          <p:spPr bwMode="auto">
            <a:xfrm>
              <a:off x="917" y="951"/>
              <a:ext cx="1514" cy="404"/>
            </a:xfrm>
            <a:prstGeom prst="rect">
              <a:avLst/>
            </a:prstGeom>
            <a:noFill/>
            <a:ln w="9525">
              <a:noFill/>
              <a:miter lim="800000"/>
              <a:headEnd/>
              <a:tailEnd/>
            </a:ln>
          </p:spPr>
          <p:txBody>
            <a:bodyPr wrap="square">
              <a:spAutoFit/>
            </a:bodyPr>
            <a:lstStyle/>
            <a:p>
              <a:r>
                <a:rPr lang="en-US" altLang="ko-KR" sz="1400" b="1" dirty="0" err="1">
                  <a:latin typeface="Arial Narrow" pitchFamily="34" charset="0"/>
                  <a:ea typeface="굴림" charset="-127"/>
                </a:rPr>
                <a:t>GaAs</a:t>
              </a:r>
              <a:r>
                <a:rPr lang="en-US" altLang="ko-KR" sz="1400" b="1" dirty="0">
                  <a:latin typeface="Arial Narrow" pitchFamily="34" charset="0"/>
                  <a:ea typeface="굴림" charset="-127"/>
                </a:rPr>
                <a:t> </a:t>
              </a:r>
              <a:r>
                <a:rPr lang="en-US" altLang="ko-KR" sz="1400" b="1" dirty="0" err="1">
                  <a:latin typeface="Arial Narrow" pitchFamily="34" charset="0"/>
                  <a:ea typeface="굴림" charset="-127"/>
                </a:rPr>
                <a:t>epi</a:t>
              </a:r>
              <a:r>
                <a:rPr lang="en-US" altLang="ko-KR" sz="1400" b="1" dirty="0">
                  <a:latin typeface="Arial Narrow" pitchFamily="34" charset="0"/>
                  <a:ea typeface="굴림" charset="-127"/>
                </a:rPr>
                <a:t>-stacks for</a:t>
              </a:r>
            </a:p>
            <a:p>
              <a:r>
                <a:rPr lang="en-US" altLang="ko-KR" sz="1400" b="1" dirty="0">
                  <a:latin typeface="Arial Narrow" pitchFamily="34" charset="0"/>
                  <a:ea typeface="굴림" charset="-127"/>
                </a:rPr>
                <a:t>solar microcells</a:t>
              </a:r>
            </a:p>
          </p:txBody>
        </p:sp>
        <p:sp>
          <p:nvSpPr>
            <p:cNvPr id="768" name="Text Box 9"/>
            <p:cNvSpPr txBox="1">
              <a:spLocks noChangeAspect="1" noChangeArrowheads="1"/>
            </p:cNvSpPr>
            <p:nvPr/>
          </p:nvSpPr>
          <p:spPr bwMode="auto">
            <a:xfrm>
              <a:off x="1347" y="2795"/>
              <a:ext cx="572"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etch in HF</a:t>
              </a:r>
            </a:p>
          </p:txBody>
        </p:sp>
        <p:cxnSp>
          <p:nvCxnSpPr>
            <p:cNvPr id="769" name="Straight Arrow Connector 768"/>
            <p:cNvCxnSpPr/>
            <p:nvPr/>
          </p:nvCxnSpPr>
          <p:spPr>
            <a:xfrm>
              <a:off x="1369" y="2973"/>
              <a:ext cx="50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0" name="Text Box 9"/>
            <p:cNvSpPr txBox="1">
              <a:spLocks noChangeAspect="1" noChangeArrowheads="1"/>
            </p:cNvSpPr>
            <p:nvPr/>
          </p:nvSpPr>
          <p:spPr bwMode="auto">
            <a:xfrm>
              <a:off x="1674" y="1296"/>
              <a:ext cx="1539" cy="237"/>
            </a:xfrm>
            <a:prstGeom prst="rect">
              <a:avLst/>
            </a:prstGeom>
            <a:noFill/>
            <a:ln w="9525">
              <a:noFill/>
              <a:miter lim="800000"/>
              <a:headEnd/>
              <a:tailEnd/>
            </a:ln>
          </p:spPr>
          <p:txBody>
            <a:bodyPr wrap="none">
              <a:spAutoFit/>
            </a:bodyPr>
            <a:lstStyle/>
            <a:p>
              <a:r>
                <a:rPr lang="en-US" altLang="ko-KR" sz="1400" b="1" dirty="0">
                  <a:latin typeface="Arial Narrow" pitchFamily="34" charset="0"/>
                  <a:ea typeface="굴림" charset="-127"/>
                </a:rPr>
                <a:t>release; transfer print</a:t>
              </a:r>
            </a:p>
          </p:txBody>
        </p:sp>
        <p:sp>
          <p:nvSpPr>
            <p:cNvPr id="771" name="Text Box 9"/>
            <p:cNvSpPr txBox="1">
              <a:spLocks noChangeAspect="1" noChangeArrowheads="1"/>
            </p:cNvSpPr>
            <p:nvPr/>
          </p:nvSpPr>
          <p:spPr bwMode="auto">
            <a:xfrm>
              <a:off x="2545" y="2787"/>
              <a:ext cx="425"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regrow</a:t>
              </a:r>
            </a:p>
          </p:txBody>
        </p:sp>
        <p:cxnSp>
          <p:nvCxnSpPr>
            <p:cNvPr id="772" name="Straight Arrow Connector 64"/>
            <p:cNvCxnSpPr/>
            <p:nvPr/>
          </p:nvCxnSpPr>
          <p:spPr>
            <a:xfrm>
              <a:off x="2566" y="2973"/>
              <a:ext cx="397"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3" name="Rectangle 772"/>
          <p:cNvSpPr/>
          <p:nvPr/>
        </p:nvSpPr>
        <p:spPr>
          <a:xfrm>
            <a:off x="2895600" y="1600200"/>
            <a:ext cx="2743200" cy="1754326"/>
          </a:xfrm>
          <a:prstGeom prst="rect">
            <a:avLst/>
          </a:prstGeom>
        </p:spPr>
        <p:txBody>
          <a:bodyPr wrap="square">
            <a:spAutoFit/>
          </a:bodyPr>
          <a:lstStyle/>
          <a:p>
            <a:pPr marL="168275" indent="-168275"/>
            <a:r>
              <a:rPr lang="en-US" u="sng" dirty="0" smtClean="0">
                <a:effectLst>
                  <a:outerShdw blurRad="38100" dist="38100" dir="2700000" algn="tl">
                    <a:srgbClr val="C0C0C0"/>
                  </a:outerShdw>
                </a:effectLst>
                <a:latin typeface="Arial Narrow" pitchFamily="34" charset="0"/>
              </a:rPr>
              <a:t>EERE Solar America Initiative</a:t>
            </a:r>
            <a:r>
              <a:rPr lang="en-US" dirty="0" smtClean="0">
                <a:effectLst>
                  <a:outerShdw blurRad="38100" dist="38100" dir="2700000" algn="tl">
                    <a:srgbClr val="C0C0C0"/>
                  </a:outerShdw>
                </a:effectLst>
                <a:latin typeface="Arial Narrow" pitchFamily="34" charset="0"/>
              </a:rPr>
              <a:t>:  </a:t>
            </a:r>
            <a:r>
              <a:rPr lang="en-US" dirty="0" smtClean="0">
                <a:solidFill>
                  <a:srgbClr val="000000"/>
                </a:solidFill>
                <a:effectLst>
                  <a:outerShdw blurRad="38100" dist="38100" dir="2700000" algn="tl">
                    <a:srgbClr val="C0C0C0"/>
                  </a:outerShdw>
                </a:effectLst>
                <a:latin typeface="Arial Narrow" pitchFamily="34" charset="0"/>
                <a:cs typeface="Arial" charset="0"/>
              </a:rPr>
              <a:t>E</a:t>
            </a:r>
            <a:r>
              <a:rPr lang="en-US" dirty="0" smtClean="0">
                <a:solidFill>
                  <a:srgbClr val="000000"/>
                </a:solidFill>
                <a:latin typeface="Arial Narrow" pitchFamily="34" charset="0"/>
                <a:cs typeface="Arial" charset="0"/>
              </a:rPr>
              <a:t>stablished new materials strategies &amp; manufacturing methods for low-cost, high performance photovoltaic modules</a:t>
            </a:r>
            <a:endParaRPr lang="en-US" dirty="0">
              <a:solidFill>
                <a:srgbClr val="000000"/>
              </a:solidFill>
              <a:latin typeface="Arial Narrow" pitchFamily="34" charset="0"/>
              <a:cs typeface="Arial" charset="0"/>
            </a:endParaRPr>
          </a:p>
        </p:txBody>
      </p:sp>
      <p:sp>
        <p:nvSpPr>
          <p:cNvPr id="774" name="Rectangle 773"/>
          <p:cNvSpPr/>
          <p:nvPr/>
        </p:nvSpPr>
        <p:spPr>
          <a:xfrm>
            <a:off x="6248400" y="2797516"/>
            <a:ext cx="2667000" cy="1040285"/>
          </a:xfrm>
          <a:prstGeom prst="rect">
            <a:avLst/>
          </a:prstGeom>
        </p:spPr>
        <p:txBody>
          <a:bodyPr wrap="square">
            <a:spAutoFit/>
          </a:bodyPr>
          <a:lstStyle/>
          <a:p>
            <a:pPr algn="ctr">
              <a:spcBef>
                <a:spcPct val="20000"/>
              </a:spcBef>
            </a:pPr>
            <a:r>
              <a:rPr lang="en-US" sz="2000" b="1" i="1" dirty="0" smtClean="0">
                <a:solidFill>
                  <a:schemeClr val="accent3">
                    <a:lumMod val="50000"/>
                  </a:schemeClr>
                </a:solidFill>
                <a:latin typeface="Arial Narrow" pitchFamily="34" charset="0"/>
              </a:rPr>
              <a:t>Micro-Contact Printed Solar Cells</a:t>
            </a:r>
            <a:endParaRPr lang="en-US" sz="2000" b="1" dirty="0" smtClean="0">
              <a:solidFill>
                <a:schemeClr val="accent3">
                  <a:lumMod val="50000"/>
                </a:schemeClr>
              </a:solidFill>
              <a:latin typeface="Arial Narrow" pitchFamily="34" charset="0"/>
            </a:endParaRPr>
          </a:p>
          <a:p>
            <a:pPr algn="ctr">
              <a:spcBef>
                <a:spcPct val="20000"/>
              </a:spcBef>
            </a:pPr>
            <a:r>
              <a:rPr lang="en-US" b="1" i="1" dirty="0" smtClean="0">
                <a:solidFill>
                  <a:schemeClr val="accent3">
                    <a:lumMod val="50000"/>
                  </a:schemeClr>
                </a:solidFill>
                <a:latin typeface="Arial Narrow" pitchFamily="34" charset="0"/>
              </a:rPr>
              <a:t>Industrial collaborations</a:t>
            </a:r>
            <a:endParaRPr lang="en-US" b="1" i="1" dirty="0">
              <a:solidFill>
                <a:schemeClr val="accent3">
                  <a:lumMod val="50000"/>
                </a:schemeClr>
              </a:solidFill>
              <a:latin typeface="Arial Narrow" pitchFamily="34" charset="0"/>
            </a:endParaRPr>
          </a:p>
        </p:txBody>
      </p:sp>
      <p:pic>
        <p:nvPicPr>
          <p:cNvPr id="775" name="Picture 7"/>
          <p:cNvPicPr>
            <a:picLocks noChangeAspect="1"/>
          </p:cNvPicPr>
          <p:nvPr/>
        </p:nvPicPr>
        <p:blipFill>
          <a:blip r:embed="rId6" cstate="print"/>
          <a:srcRect/>
          <a:stretch>
            <a:fillRect/>
          </a:stretch>
        </p:blipFill>
        <p:spPr bwMode="auto">
          <a:xfrm>
            <a:off x="6172200" y="1447800"/>
            <a:ext cx="2451100" cy="711200"/>
          </a:xfrm>
          <a:prstGeom prst="rect">
            <a:avLst/>
          </a:prstGeom>
          <a:noFill/>
          <a:ln w="9525">
            <a:noFill/>
            <a:miter lim="800000"/>
            <a:headEnd/>
            <a:tailEnd/>
          </a:ln>
        </p:spPr>
      </p:pic>
      <p:sp>
        <p:nvSpPr>
          <p:cNvPr id="776" name="TextBox 775"/>
          <p:cNvSpPr txBox="1"/>
          <p:nvPr/>
        </p:nvSpPr>
        <p:spPr>
          <a:xfrm>
            <a:off x="6553200" y="2209800"/>
            <a:ext cx="1905000" cy="533400"/>
          </a:xfrm>
          <a:prstGeom prst="rect">
            <a:avLst/>
          </a:prstGeom>
          <a:noFill/>
          <a:effectLst>
            <a:outerShdw blurRad="50800" dist="38100" dir="2700000">
              <a:srgbClr val="000000">
                <a:alpha val="43000"/>
              </a:srgbClr>
            </a:outerShdw>
          </a:effectLst>
        </p:spPr>
        <p:txBody>
          <a:bodyPr wrap="square">
            <a:spAutoFit/>
          </a:bodyPr>
          <a:lstStyle/>
          <a:p>
            <a:r>
              <a:rPr lang="en-US" sz="1400" dirty="0">
                <a:latin typeface="Arial" pitchFamily="34" charset="0"/>
                <a:cs typeface="Arial" pitchFamily="34" charset="0"/>
              </a:rPr>
              <a:t>John Rogers, Ralph </a:t>
            </a:r>
            <a:r>
              <a:rPr lang="en-US" sz="1400" dirty="0" err="1">
                <a:latin typeface="Arial" pitchFamily="34" charset="0"/>
                <a:cs typeface="Arial" pitchFamily="34" charset="0"/>
              </a:rPr>
              <a:t>Nuzzo</a:t>
            </a:r>
            <a:r>
              <a:rPr lang="en-US" sz="1400" dirty="0">
                <a:latin typeface="Arial" pitchFamily="34" charset="0"/>
                <a:cs typeface="Arial" pitchFamily="34" charset="0"/>
              </a:rPr>
              <a:t> (co-founders)</a:t>
            </a:r>
          </a:p>
        </p:txBody>
      </p:sp>
      <p:pic>
        <p:nvPicPr>
          <p:cNvPr id="777" name="Picture 9"/>
          <p:cNvPicPr>
            <a:picLocks noChangeAspect="1"/>
          </p:cNvPicPr>
          <p:nvPr/>
        </p:nvPicPr>
        <p:blipFill>
          <a:blip r:embed="rId7" cstate="print"/>
          <a:srcRect/>
          <a:stretch>
            <a:fillRect/>
          </a:stretch>
        </p:blipFill>
        <p:spPr bwMode="auto">
          <a:xfrm>
            <a:off x="6172200" y="3962400"/>
            <a:ext cx="1282700" cy="484188"/>
          </a:xfrm>
          <a:prstGeom prst="rect">
            <a:avLst/>
          </a:prstGeom>
          <a:noFill/>
          <a:ln w="9525">
            <a:noFill/>
            <a:miter lim="800000"/>
            <a:headEnd/>
            <a:tailEnd/>
          </a:ln>
        </p:spPr>
      </p:pic>
      <p:pic>
        <p:nvPicPr>
          <p:cNvPr id="778" name="Picture 10"/>
          <p:cNvPicPr>
            <a:picLocks noChangeAspect="1"/>
          </p:cNvPicPr>
          <p:nvPr/>
        </p:nvPicPr>
        <p:blipFill>
          <a:blip r:embed="rId8" cstate="print"/>
          <a:srcRect/>
          <a:stretch>
            <a:fillRect/>
          </a:stretch>
        </p:blipFill>
        <p:spPr bwMode="auto">
          <a:xfrm>
            <a:off x="7493000" y="5715000"/>
            <a:ext cx="1651000" cy="469900"/>
          </a:xfrm>
          <a:prstGeom prst="rect">
            <a:avLst/>
          </a:prstGeom>
          <a:noFill/>
          <a:ln w="9525">
            <a:noFill/>
            <a:miter lim="800000"/>
            <a:headEnd/>
            <a:tailEnd/>
          </a:ln>
        </p:spPr>
      </p:pic>
      <p:pic>
        <p:nvPicPr>
          <p:cNvPr id="779" name="Picture 11"/>
          <p:cNvPicPr>
            <a:picLocks noChangeAspect="1"/>
          </p:cNvPicPr>
          <p:nvPr/>
        </p:nvPicPr>
        <p:blipFill>
          <a:blip r:embed="rId9" cstate="print"/>
          <a:srcRect/>
          <a:stretch>
            <a:fillRect/>
          </a:stretch>
        </p:blipFill>
        <p:spPr bwMode="auto">
          <a:xfrm>
            <a:off x="6324600" y="4648200"/>
            <a:ext cx="1222375" cy="742950"/>
          </a:xfrm>
          <a:prstGeom prst="rect">
            <a:avLst/>
          </a:prstGeom>
          <a:noFill/>
          <a:ln w="9525">
            <a:noFill/>
            <a:miter lim="800000"/>
            <a:headEnd/>
            <a:tailEnd/>
          </a:ln>
        </p:spPr>
      </p:pic>
      <p:pic>
        <p:nvPicPr>
          <p:cNvPr id="780" name="Picture 12"/>
          <p:cNvPicPr>
            <a:picLocks noChangeAspect="1"/>
          </p:cNvPicPr>
          <p:nvPr/>
        </p:nvPicPr>
        <p:blipFill>
          <a:blip r:embed="rId10" cstate="print"/>
          <a:srcRect/>
          <a:stretch>
            <a:fillRect/>
          </a:stretch>
        </p:blipFill>
        <p:spPr bwMode="auto">
          <a:xfrm>
            <a:off x="6172200" y="5638800"/>
            <a:ext cx="1254125" cy="781050"/>
          </a:xfrm>
          <a:prstGeom prst="rect">
            <a:avLst/>
          </a:prstGeom>
          <a:noFill/>
          <a:ln w="9525">
            <a:noFill/>
            <a:miter lim="800000"/>
            <a:headEnd/>
            <a:tailEnd/>
          </a:ln>
        </p:spPr>
      </p:pic>
      <p:pic>
        <p:nvPicPr>
          <p:cNvPr id="781" name="Picture 13"/>
          <p:cNvPicPr>
            <a:picLocks noChangeAspect="1"/>
          </p:cNvPicPr>
          <p:nvPr/>
        </p:nvPicPr>
        <p:blipFill>
          <a:blip r:embed="rId11" cstate="print"/>
          <a:srcRect/>
          <a:stretch>
            <a:fillRect/>
          </a:stretch>
        </p:blipFill>
        <p:spPr bwMode="auto">
          <a:xfrm>
            <a:off x="7543800" y="4114800"/>
            <a:ext cx="1435100" cy="508000"/>
          </a:xfrm>
          <a:prstGeom prst="rect">
            <a:avLst/>
          </a:prstGeom>
          <a:noFill/>
          <a:ln w="9525">
            <a:noFill/>
            <a:miter lim="800000"/>
            <a:headEnd/>
            <a:tailEnd/>
          </a:ln>
        </p:spPr>
      </p:pic>
      <p:pic>
        <p:nvPicPr>
          <p:cNvPr id="782" name="Picture 14"/>
          <p:cNvPicPr>
            <a:picLocks noChangeAspect="1"/>
          </p:cNvPicPr>
          <p:nvPr/>
        </p:nvPicPr>
        <p:blipFill>
          <a:blip r:embed="rId12" cstate="print"/>
          <a:srcRect/>
          <a:stretch>
            <a:fillRect/>
          </a:stretch>
        </p:blipFill>
        <p:spPr bwMode="auto">
          <a:xfrm>
            <a:off x="7924800" y="4876800"/>
            <a:ext cx="768350" cy="596900"/>
          </a:xfrm>
          <a:prstGeom prst="rect">
            <a:avLst/>
          </a:prstGeom>
          <a:noFill/>
          <a:ln w="9525">
            <a:noFill/>
            <a:miter lim="800000"/>
            <a:headEnd/>
            <a:tailEnd/>
          </a:ln>
        </p:spPr>
      </p:pic>
      <p:sp>
        <p:nvSpPr>
          <p:cNvPr id="3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pic>
        <p:nvPicPr>
          <p:cNvPr id="11270" name="Picture 18" descr="fig2-new-patent"/>
          <p:cNvPicPr>
            <a:picLocks noChangeAspect="1" noChangeArrowheads="1"/>
          </p:cNvPicPr>
          <p:nvPr/>
        </p:nvPicPr>
        <p:blipFill>
          <a:blip r:embed="rId3" cstate="print"/>
          <a:srcRect/>
          <a:stretch>
            <a:fillRect/>
          </a:stretch>
        </p:blipFill>
        <p:spPr bwMode="auto">
          <a:xfrm>
            <a:off x="76200" y="1524000"/>
            <a:ext cx="2623186" cy="1554480"/>
          </a:xfrm>
          <a:prstGeom prst="rect">
            <a:avLst/>
          </a:prstGeom>
          <a:noFill/>
          <a:ln w="9525">
            <a:solidFill>
              <a:srgbClr val="000000"/>
            </a:solidFill>
            <a:miter lim="800000"/>
            <a:headEnd/>
            <a:tailEnd/>
          </a:ln>
        </p:spPr>
      </p:pic>
      <p:sp>
        <p:nvSpPr>
          <p:cNvPr id="11271" name="Text Box 12"/>
          <p:cNvSpPr txBox="1">
            <a:spLocks noChangeArrowheads="1"/>
          </p:cNvSpPr>
          <p:nvPr/>
        </p:nvSpPr>
        <p:spPr bwMode="auto">
          <a:xfrm>
            <a:off x="228600" y="3101975"/>
            <a:ext cx="2971800" cy="777875"/>
          </a:xfrm>
          <a:prstGeom prst="rect">
            <a:avLst/>
          </a:prstGeom>
          <a:noFill/>
          <a:ln w="9525">
            <a:noFill/>
            <a:miter lim="800000"/>
            <a:headEnd/>
            <a:tailEnd/>
          </a:ln>
        </p:spPr>
        <p:txBody>
          <a:bodyPr>
            <a:spAutoFit/>
          </a:bodyPr>
          <a:lstStyle/>
          <a:p>
            <a:r>
              <a:rPr lang="en-US" sz="1500" b="1">
                <a:solidFill>
                  <a:prstClr val="black"/>
                </a:solidFill>
                <a:cs typeface="Arial" charset="0"/>
              </a:rPr>
              <a:t>Discovered new composite structures for </a:t>
            </a:r>
            <a:r>
              <a:rPr lang="en-US" sz="1500" b="1">
                <a:solidFill>
                  <a:srgbClr val="000000"/>
                </a:solidFill>
                <a:cs typeface="Arial" charset="0"/>
              </a:rPr>
              <a:t>stable, high-capacity cathodes</a:t>
            </a:r>
            <a:endParaRPr lang="en-US" sz="1600" b="1">
              <a:solidFill>
                <a:prstClr val="black"/>
              </a:solidFill>
              <a:cs typeface="Arial" charset="0"/>
            </a:endParaRPr>
          </a:p>
        </p:txBody>
      </p:sp>
      <p:grpSp>
        <p:nvGrpSpPr>
          <p:cNvPr id="4" name="Group 4"/>
          <p:cNvGrpSpPr>
            <a:grpSpLocks/>
          </p:cNvGrpSpPr>
          <p:nvPr/>
        </p:nvGrpSpPr>
        <p:grpSpPr bwMode="auto">
          <a:xfrm>
            <a:off x="3276600" y="1600200"/>
            <a:ext cx="2097087" cy="1447800"/>
            <a:chOff x="985" y="6"/>
            <a:chExt cx="3372" cy="2302"/>
          </a:xfrm>
        </p:grpSpPr>
        <p:sp>
          <p:nvSpPr>
            <p:cNvPr id="11293" name="Text Box 5"/>
            <p:cNvSpPr txBox="1">
              <a:spLocks noChangeArrowheads="1"/>
            </p:cNvSpPr>
            <p:nvPr/>
          </p:nvSpPr>
          <p:spPr bwMode="auto">
            <a:xfrm>
              <a:off x="985" y="6"/>
              <a:ext cx="921" cy="597"/>
            </a:xfrm>
            <a:prstGeom prst="rect">
              <a:avLst/>
            </a:prstGeom>
            <a:noFill/>
            <a:ln w="9525">
              <a:noFill/>
              <a:miter lim="800000"/>
              <a:headEnd/>
              <a:tailEnd/>
            </a:ln>
          </p:spPr>
          <p:txBody>
            <a:bodyPr wrap="none">
              <a:spAutoFit/>
            </a:bodyPr>
            <a:lstStyle/>
            <a:p>
              <a:pPr algn="ctr"/>
              <a:r>
                <a:rPr lang="en-US" sz="1200" b="1">
                  <a:solidFill>
                    <a:srgbClr val="010101"/>
                  </a:solidFill>
                  <a:ea typeface="ＭＳ Ｐゴシック" pitchFamily="34" charset="-128"/>
                  <a:cs typeface="Arial" charset="0"/>
                </a:rPr>
                <a:t>Li</a:t>
              </a:r>
              <a:r>
                <a:rPr lang="en-US" sz="1200" b="1" baseline="-25000">
                  <a:solidFill>
                    <a:srgbClr val="010101"/>
                  </a:solidFill>
                  <a:ea typeface="ＭＳ Ｐゴシック" pitchFamily="34" charset="-128"/>
                  <a:cs typeface="Arial" charset="0"/>
                </a:rPr>
                <a:t>x</a:t>
              </a:r>
              <a:r>
                <a:rPr lang="en-US" sz="1200" b="1">
                  <a:solidFill>
                    <a:srgbClr val="010101"/>
                  </a:solidFill>
                  <a:ea typeface="ＭＳ Ｐゴシック" pitchFamily="34" charset="-128"/>
                  <a:cs typeface="Arial" charset="0"/>
                </a:rPr>
                <a:t>C</a:t>
              </a:r>
              <a:r>
                <a:rPr lang="en-US" sz="1200" b="1" baseline="-25000">
                  <a:solidFill>
                    <a:srgbClr val="010101"/>
                  </a:solidFill>
                  <a:ea typeface="ＭＳ Ｐゴシック" pitchFamily="34" charset="-128"/>
                  <a:cs typeface="Arial" charset="0"/>
                </a:rPr>
                <a:t>6</a:t>
              </a:r>
              <a:endParaRPr lang="en-US" sz="1200" b="1">
                <a:solidFill>
                  <a:srgbClr val="010101"/>
                </a:solidFill>
                <a:ea typeface="ＭＳ Ｐゴシック" pitchFamily="34" charset="-128"/>
                <a:cs typeface="Arial" charset="0"/>
              </a:endParaRPr>
            </a:p>
            <a:p>
              <a:pPr algn="ctr"/>
              <a:r>
                <a:rPr lang="en-US" sz="1200" b="1">
                  <a:solidFill>
                    <a:srgbClr val="010101"/>
                  </a:solidFill>
                  <a:ea typeface="ＭＳ Ｐゴシック" pitchFamily="34" charset="-128"/>
                  <a:cs typeface="Arial" charset="0"/>
                </a:rPr>
                <a:t>(Anode)</a:t>
              </a:r>
            </a:p>
          </p:txBody>
        </p:sp>
        <p:sp>
          <p:nvSpPr>
            <p:cNvPr id="11294" name="Text Box 7"/>
            <p:cNvSpPr txBox="1">
              <a:spLocks noChangeArrowheads="1"/>
            </p:cNvSpPr>
            <p:nvPr/>
          </p:nvSpPr>
          <p:spPr bwMode="auto">
            <a:xfrm>
              <a:off x="2514" y="1829"/>
              <a:ext cx="469" cy="358"/>
            </a:xfrm>
            <a:prstGeom prst="rect">
              <a:avLst/>
            </a:prstGeom>
            <a:noFill/>
            <a:ln w="9525">
              <a:noFill/>
              <a:miter lim="800000"/>
              <a:headEnd/>
              <a:tailEnd/>
            </a:ln>
          </p:spPr>
          <p:txBody>
            <a:bodyPr wrap="none">
              <a:spAutoFit/>
            </a:bodyPr>
            <a:lstStyle/>
            <a:p>
              <a:r>
                <a:rPr lang="en-US" sz="1200" b="1">
                  <a:solidFill>
                    <a:srgbClr val="040404"/>
                  </a:solidFill>
                  <a:ea typeface="ＭＳ Ｐゴシック" pitchFamily="34" charset="-128"/>
                  <a:cs typeface="Arial" charset="0"/>
                </a:rPr>
                <a:t>Li</a:t>
              </a:r>
              <a:r>
                <a:rPr lang="en-US" sz="1200" b="1" baseline="30000">
                  <a:solidFill>
                    <a:srgbClr val="040404"/>
                  </a:solidFill>
                  <a:ea typeface="ＭＳ Ｐゴシック" pitchFamily="34" charset="-128"/>
                  <a:cs typeface="Arial" charset="0"/>
                </a:rPr>
                <a:t>+</a:t>
              </a:r>
              <a:endParaRPr lang="en-US" sz="1200" b="1">
                <a:solidFill>
                  <a:srgbClr val="040404"/>
                </a:solidFill>
                <a:ea typeface="ＭＳ Ｐゴシック" pitchFamily="34" charset="-128"/>
                <a:cs typeface="Arial" charset="0"/>
              </a:endParaRPr>
            </a:p>
          </p:txBody>
        </p:sp>
        <p:sp>
          <p:nvSpPr>
            <p:cNvPr id="11295" name="Text Box 8"/>
            <p:cNvSpPr txBox="1">
              <a:spLocks noChangeArrowheads="1"/>
            </p:cNvSpPr>
            <p:nvPr/>
          </p:nvSpPr>
          <p:spPr bwMode="auto">
            <a:xfrm>
              <a:off x="2277" y="718"/>
              <a:ext cx="244" cy="288"/>
            </a:xfrm>
            <a:prstGeom prst="rect">
              <a:avLst/>
            </a:prstGeom>
            <a:noFill/>
            <a:ln w="9525">
              <a:noFill/>
              <a:miter lim="800000"/>
              <a:headEnd/>
              <a:tailEnd/>
            </a:ln>
          </p:spPr>
          <p:txBody>
            <a:bodyPr wrap="none">
              <a:spAutoFit/>
            </a:bodyPr>
            <a:lstStyle/>
            <a:p>
              <a:r>
                <a:rPr lang="en-US">
                  <a:solidFill>
                    <a:prstClr val="black"/>
                  </a:solidFill>
                  <a:latin typeface="Times New Roman" pitchFamily="18" charset="0"/>
                  <a:ea typeface="ＭＳ Ｐゴシック" pitchFamily="34" charset="-128"/>
                  <a:cs typeface="Arial" charset="0"/>
                </a:rPr>
                <a:t>e</a:t>
              </a:r>
              <a:r>
                <a:rPr lang="en-US" baseline="30000">
                  <a:solidFill>
                    <a:prstClr val="black"/>
                  </a:solidFill>
                  <a:latin typeface="Times New Roman" pitchFamily="18" charset="0"/>
                  <a:ea typeface="ＭＳ Ｐゴシック" pitchFamily="34" charset="-128"/>
                  <a:cs typeface="Arial" charset="0"/>
                </a:rPr>
                <a:t>-</a:t>
              </a:r>
              <a:endParaRPr lang="en-US">
                <a:solidFill>
                  <a:prstClr val="black"/>
                </a:solidFill>
                <a:latin typeface="Times New Roman" pitchFamily="18" charset="0"/>
                <a:ea typeface="ＭＳ Ｐゴシック" pitchFamily="34" charset="-128"/>
                <a:cs typeface="Arial" charset="0"/>
              </a:endParaRPr>
            </a:p>
          </p:txBody>
        </p:sp>
        <p:pic>
          <p:nvPicPr>
            <p:cNvPr id="11296" name="Picture 9"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6" y="832"/>
              <a:ext cx="1344" cy="1418"/>
            </a:xfrm>
            <a:prstGeom prst="rect">
              <a:avLst/>
            </a:prstGeom>
            <a:noFill/>
            <a:ln w="9525">
              <a:noFill/>
              <a:miter lim="800000"/>
              <a:headEnd/>
              <a:tailEnd/>
            </a:ln>
          </p:spPr>
        </p:pic>
        <p:sp>
          <p:nvSpPr>
            <p:cNvPr id="11297" name="Oval 10"/>
            <p:cNvSpPr>
              <a:spLocks noChangeArrowheads="1"/>
            </p:cNvSpPr>
            <p:nvPr/>
          </p:nvSpPr>
          <p:spPr bwMode="auto">
            <a:xfrm>
              <a:off x="1868" y="1318"/>
              <a:ext cx="45"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8" name="Oval 11"/>
            <p:cNvSpPr>
              <a:spLocks noChangeArrowheads="1"/>
            </p:cNvSpPr>
            <p:nvPr/>
          </p:nvSpPr>
          <p:spPr bwMode="auto">
            <a:xfrm>
              <a:off x="1634"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9" name="Oval 12"/>
            <p:cNvSpPr>
              <a:spLocks noChangeArrowheads="1"/>
            </p:cNvSpPr>
            <p:nvPr/>
          </p:nvSpPr>
          <p:spPr bwMode="auto">
            <a:xfrm>
              <a:off x="1413" y="1325"/>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0" name="Oval 13"/>
            <p:cNvSpPr>
              <a:spLocks noChangeArrowheads="1"/>
            </p:cNvSpPr>
            <p:nvPr/>
          </p:nvSpPr>
          <p:spPr bwMode="auto">
            <a:xfrm>
              <a:off x="1387" y="1714"/>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1" name="Oval 14"/>
            <p:cNvSpPr>
              <a:spLocks noChangeArrowheads="1"/>
            </p:cNvSpPr>
            <p:nvPr/>
          </p:nvSpPr>
          <p:spPr bwMode="auto">
            <a:xfrm>
              <a:off x="1608" y="170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2" name="Oval 15"/>
            <p:cNvSpPr>
              <a:spLocks noChangeArrowheads="1"/>
            </p:cNvSpPr>
            <p:nvPr/>
          </p:nvSpPr>
          <p:spPr bwMode="auto">
            <a:xfrm>
              <a:off x="2471" y="1250"/>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3" name="Oval 16"/>
            <p:cNvSpPr>
              <a:spLocks noChangeArrowheads="1"/>
            </p:cNvSpPr>
            <p:nvPr/>
          </p:nvSpPr>
          <p:spPr bwMode="auto">
            <a:xfrm>
              <a:off x="1861" y="1700"/>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4" name="Oval 17"/>
            <p:cNvSpPr>
              <a:spLocks noChangeArrowheads="1"/>
            </p:cNvSpPr>
            <p:nvPr/>
          </p:nvSpPr>
          <p:spPr bwMode="auto">
            <a:xfrm>
              <a:off x="2095" y="168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5" name="Oval 18"/>
            <p:cNvSpPr>
              <a:spLocks noChangeArrowheads="1"/>
            </p:cNvSpPr>
            <p:nvPr/>
          </p:nvSpPr>
          <p:spPr bwMode="auto">
            <a:xfrm>
              <a:off x="2303" y="1687"/>
              <a:ext cx="45"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6" name="Oval 19"/>
            <p:cNvSpPr>
              <a:spLocks noChangeArrowheads="1"/>
            </p:cNvSpPr>
            <p:nvPr/>
          </p:nvSpPr>
          <p:spPr bwMode="auto">
            <a:xfrm>
              <a:off x="2069"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pic>
          <p:nvPicPr>
            <p:cNvPr id="11307" name="Picture 20"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34" y="890"/>
              <a:ext cx="1344" cy="1418"/>
            </a:xfrm>
            <a:prstGeom prst="rect">
              <a:avLst/>
            </a:prstGeom>
            <a:noFill/>
            <a:ln w="9525">
              <a:noFill/>
              <a:miter lim="800000"/>
              <a:headEnd/>
              <a:tailEnd/>
            </a:ln>
          </p:spPr>
        </p:pic>
        <p:sp>
          <p:nvSpPr>
            <p:cNvPr id="11308" name="Line 21"/>
            <p:cNvSpPr>
              <a:spLocks noChangeShapeType="1"/>
            </p:cNvSpPr>
            <p:nvPr/>
          </p:nvSpPr>
          <p:spPr bwMode="auto">
            <a:xfrm>
              <a:off x="1913" y="801"/>
              <a:ext cx="0" cy="24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6" name="Group 22"/>
            <p:cNvGrpSpPr>
              <a:grpSpLocks/>
            </p:cNvGrpSpPr>
            <p:nvPr/>
          </p:nvGrpSpPr>
          <p:grpSpPr bwMode="auto">
            <a:xfrm>
              <a:off x="3058" y="986"/>
              <a:ext cx="1299" cy="1176"/>
              <a:chOff x="3089" y="966"/>
              <a:chExt cx="1299" cy="1176"/>
            </a:xfrm>
          </p:grpSpPr>
          <p:sp>
            <p:nvSpPr>
              <p:cNvPr id="11317" name="Freeform 23"/>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18" name="Freeform 24"/>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grpSp>
            <p:nvGrpSpPr>
              <p:cNvPr id="7" name="Group 25"/>
              <p:cNvGrpSpPr>
                <a:grpSpLocks/>
              </p:cNvGrpSpPr>
              <p:nvPr/>
            </p:nvGrpSpPr>
            <p:grpSpPr bwMode="auto">
              <a:xfrm>
                <a:off x="3120" y="966"/>
                <a:ext cx="1268" cy="1176"/>
                <a:chOff x="3120" y="966"/>
                <a:chExt cx="1268" cy="1176"/>
              </a:xfrm>
            </p:grpSpPr>
            <p:sp>
              <p:nvSpPr>
                <p:cNvPr id="11320" name="Freeform 26"/>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1" name="Freeform 27"/>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2" name="Oval 28"/>
                <p:cNvSpPr>
                  <a:spLocks noChangeArrowheads="1"/>
                </p:cNvSpPr>
                <p:nvPr/>
              </p:nvSpPr>
              <p:spPr bwMode="auto">
                <a:xfrm>
                  <a:off x="3718" y="1698"/>
                  <a:ext cx="43" cy="4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23" name="Freeform 29"/>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4" name="Freeform 30"/>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5" name="Freeform 31"/>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6" name="Freeform 32"/>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7" name="Freeform 33"/>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8" name="Freeform 34"/>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9" name="Freeform 35"/>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0" name="Freeform 36"/>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1" name="Freeform 37"/>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2" name="Freeform 38"/>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3" name="Freeform 39"/>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34" name="Freeform 40"/>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35" name="Line 41"/>
                <p:cNvSpPr>
                  <a:spLocks noChangeShapeType="1"/>
                </p:cNvSpPr>
                <p:nvPr/>
              </p:nvSpPr>
              <p:spPr bwMode="auto">
                <a:xfrm flipH="1">
                  <a:off x="3624" y="1839"/>
                  <a:ext cx="8" cy="2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6" name="Line 42"/>
                <p:cNvSpPr>
                  <a:spLocks noChangeShapeType="1"/>
                </p:cNvSpPr>
                <p:nvPr/>
              </p:nvSpPr>
              <p:spPr bwMode="auto">
                <a:xfrm flipH="1">
                  <a:off x="3624" y="1847"/>
                  <a:ext cx="176"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7" name="Line 43"/>
                <p:cNvSpPr>
                  <a:spLocks noChangeShapeType="1"/>
                </p:cNvSpPr>
                <p:nvPr/>
              </p:nvSpPr>
              <p:spPr bwMode="auto">
                <a:xfrm flipV="1">
                  <a:off x="3575" y="1868"/>
                  <a:ext cx="49" cy="1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8" name="Line 44"/>
                <p:cNvSpPr>
                  <a:spLocks noChangeShapeType="1"/>
                </p:cNvSpPr>
                <p:nvPr/>
              </p:nvSpPr>
              <p:spPr bwMode="auto">
                <a:xfrm>
                  <a:off x="3624" y="1868"/>
                  <a:ext cx="124"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9" name="Freeform 45"/>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0" name="Freeform 46"/>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1" name="Freeform 47"/>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2" name="Freeform 48"/>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3" name="Oval 49"/>
                <p:cNvSpPr>
                  <a:spLocks noChangeArrowheads="1"/>
                </p:cNvSpPr>
                <p:nvPr/>
              </p:nvSpPr>
              <p:spPr bwMode="auto">
                <a:xfrm>
                  <a:off x="3544" y="1714"/>
                  <a:ext cx="44" cy="4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4" name="Oval 50"/>
                <p:cNvSpPr>
                  <a:spLocks noChangeArrowheads="1"/>
                </p:cNvSpPr>
                <p:nvPr/>
              </p:nvSpPr>
              <p:spPr bwMode="auto">
                <a:xfrm>
                  <a:off x="3890" y="1700"/>
                  <a:ext cx="44" cy="4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5" name="Freeform 51"/>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6" name="Freeform 52"/>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7" name="Freeform 53"/>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8" name="Freeform 54"/>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9" name="Freeform 55"/>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0" name="Freeform 56"/>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1" name="Freeform 57"/>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52" name="Freeform 58"/>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3" name="Oval 59"/>
                <p:cNvSpPr>
                  <a:spLocks noChangeArrowheads="1"/>
                </p:cNvSpPr>
                <p:nvPr/>
              </p:nvSpPr>
              <p:spPr bwMode="auto">
                <a:xfrm>
                  <a:off x="3646" y="1319"/>
                  <a:ext cx="45" cy="48"/>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54" name="Freeform 60"/>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5" name="Freeform 61"/>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6" name="Freeform 62"/>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7" name="Freeform 63"/>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8" name="Freeform 64"/>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9" name="Freeform 65"/>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0" name="Freeform 66"/>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1" name="Freeform 67"/>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2" name="Freeform 68"/>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3" name="Freeform 69"/>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4" name="Freeform 70"/>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5" name="Freeform 71"/>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6" name="Freeform 72"/>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7" name="Freeform 73"/>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8" name="Freeform 74"/>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9" name="Freeform 75"/>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0" name="Freeform 76"/>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1" name="Freeform 77"/>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2" name="Freeform 78"/>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3" name="Freeform 79"/>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4" name="Freeform 80"/>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5" name="Freeform 81"/>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6" name="Freeform 82"/>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77" name="Freeform 83"/>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8" name="Freeform 84"/>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379" name="Freeform 85"/>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380" name="Freeform 86"/>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1" name="Freeform 87"/>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2" name="Freeform 88"/>
                <p:cNvSpPr>
                  <a:spLocks/>
                </p:cNvSpPr>
                <p:nvPr/>
              </p:nvSpPr>
              <p:spPr bwMode="auto">
                <a:xfrm>
                  <a:off x="3778" y="1216"/>
                  <a:ext cx="62" cy="104"/>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3" name="Freeform 89"/>
                <p:cNvSpPr>
                  <a:spLocks/>
                </p:cNvSpPr>
                <p:nvPr/>
              </p:nvSpPr>
              <p:spPr bwMode="auto">
                <a:xfrm>
                  <a:off x="3785" y="1212"/>
                  <a:ext cx="62" cy="103"/>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4" name="Freeform 90"/>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5" name="Freeform 91"/>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6" name="Freeform 92"/>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7" name="Freeform 93"/>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8" name="Freeform 94"/>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9" name="Freeform 95"/>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0" name="Freeform 96"/>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1" name="Freeform 97"/>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2" name="Line 98"/>
                <p:cNvSpPr>
                  <a:spLocks noChangeShapeType="1"/>
                </p:cNvSpPr>
                <p:nvPr/>
              </p:nvSpPr>
              <p:spPr bwMode="auto">
                <a:xfrm flipH="1">
                  <a:off x="3433" y="1868"/>
                  <a:ext cx="191"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3" name="Line 99"/>
                <p:cNvSpPr>
                  <a:spLocks noChangeShapeType="1"/>
                </p:cNvSpPr>
                <p:nvPr/>
              </p:nvSpPr>
              <p:spPr bwMode="auto">
                <a:xfrm>
                  <a:off x="3433" y="1892"/>
                  <a:ext cx="130"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4" name="Freeform 100"/>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5" name="Freeform 101"/>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6" name="Line 102"/>
                <p:cNvSpPr>
                  <a:spLocks noChangeShapeType="1"/>
                </p:cNvSpPr>
                <p:nvPr/>
              </p:nvSpPr>
              <p:spPr bwMode="auto">
                <a:xfrm>
                  <a:off x="3800" y="1847"/>
                  <a:ext cx="6" cy="3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7" name="Line 103"/>
                <p:cNvSpPr>
                  <a:spLocks noChangeShapeType="1"/>
                </p:cNvSpPr>
                <p:nvPr/>
              </p:nvSpPr>
              <p:spPr bwMode="auto">
                <a:xfrm flipH="1">
                  <a:off x="3806" y="1855"/>
                  <a:ext cx="176" cy="2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8" name="Line 104"/>
                <p:cNvSpPr>
                  <a:spLocks noChangeShapeType="1"/>
                </p:cNvSpPr>
                <p:nvPr/>
              </p:nvSpPr>
              <p:spPr bwMode="auto">
                <a:xfrm flipV="1">
                  <a:off x="3748" y="1878"/>
                  <a:ext cx="58" cy="1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9" name="Line 105"/>
                <p:cNvSpPr>
                  <a:spLocks noChangeShapeType="1"/>
                </p:cNvSpPr>
                <p:nvPr/>
              </p:nvSpPr>
              <p:spPr bwMode="auto">
                <a:xfrm>
                  <a:off x="3806" y="1878"/>
                  <a:ext cx="128"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00" name="Oval 106"/>
                <p:cNvSpPr>
                  <a:spLocks noChangeArrowheads="1"/>
                </p:cNvSpPr>
                <p:nvPr/>
              </p:nvSpPr>
              <p:spPr bwMode="auto">
                <a:xfrm>
                  <a:off x="3357" y="1730"/>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1" name="Freeform 107"/>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2" name="Freeform 108"/>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3" name="Oval 109"/>
                <p:cNvSpPr>
                  <a:spLocks noChangeArrowheads="1"/>
                </p:cNvSpPr>
                <p:nvPr/>
              </p:nvSpPr>
              <p:spPr bwMode="auto">
                <a:xfrm>
                  <a:off x="4075" y="1703"/>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4" name="Freeform 110"/>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5" name="Freeform 111"/>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6" name="Freeform 112"/>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7" name="Freeform 113"/>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8" name="Freeform 114"/>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9" name="Freeform 115"/>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0" name="Freeform 116"/>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1" name="Freeform 117"/>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2" name="Freeform 118"/>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3" name="Freeform 119"/>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14" name="Line 120"/>
                <p:cNvSpPr>
                  <a:spLocks noChangeShapeType="1"/>
                </p:cNvSpPr>
                <p:nvPr/>
              </p:nvSpPr>
              <p:spPr bwMode="auto">
                <a:xfrm flipV="1">
                  <a:off x="3781" y="1202"/>
                  <a:ext cx="3"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5" name="Line 121"/>
                <p:cNvSpPr>
                  <a:spLocks noChangeShapeType="1"/>
                </p:cNvSpPr>
                <p:nvPr/>
              </p:nvSpPr>
              <p:spPr bwMode="auto">
                <a:xfrm flipV="1">
                  <a:off x="3602" y="1202"/>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6" name="Line 122"/>
                <p:cNvSpPr>
                  <a:spLocks noChangeShapeType="1"/>
                </p:cNvSpPr>
                <p:nvPr/>
              </p:nvSpPr>
              <p:spPr bwMode="auto">
                <a:xfrm flipV="1">
                  <a:off x="3784" y="1050"/>
                  <a:ext cx="53"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7" name="Line 123"/>
                <p:cNvSpPr>
                  <a:spLocks noChangeShapeType="1"/>
                </p:cNvSpPr>
                <p:nvPr/>
              </p:nvSpPr>
              <p:spPr bwMode="auto">
                <a:xfrm flipH="1" flipV="1">
                  <a:off x="3653" y="1042"/>
                  <a:ext cx="131" cy="16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8" name="Oval 124"/>
                <p:cNvSpPr>
                  <a:spLocks noChangeArrowheads="1"/>
                </p:cNvSpPr>
                <p:nvPr/>
              </p:nvSpPr>
              <p:spPr bwMode="auto">
                <a:xfrm>
                  <a:off x="3716" y="1716"/>
                  <a:ext cx="46"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19" name="Oval 125"/>
                <p:cNvSpPr>
                  <a:spLocks noChangeArrowheads="1"/>
                </p:cNvSpPr>
                <p:nvPr/>
              </p:nvSpPr>
              <p:spPr bwMode="auto">
                <a:xfrm>
                  <a:off x="3462" y="1321"/>
                  <a:ext cx="47"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20" name="Freeform 126"/>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1" name="Freeform 127"/>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2" name="Freeform 128"/>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3" name="Freeform 129"/>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24" name="Freeform 130"/>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5" name="Freeform 131"/>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6" name="Freeform 132"/>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7" name="Freeform 133"/>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8" name="Freeform 134"/>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29" name="Freeform 135"/>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30" name="Line 136"/>
                <p:cNvSpPr>
                  <a:spLocks noChangeShapeType="1"/>
                </p:cNvSpPr>
                <p:nvPr/>
              </p:nvSpPr>
              <p:spPr bwMode="auto">
                <a:xfrm flipV="1">
                  <a:off x="3673" y="1461"/>
                  <a:ext cx="57"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1" name="Line 137"/>
                <p:cNvSpPr>
                  <a:spLocks noChangeShapeType="1"/>
                </p:cNvSpPr>
                <p:nvPr/>
              </p:nvSpPr>
              <p:spPr bwMode="auto">
                <a:xfrm flipH="1" flipV="1">
                  <a:off x="3543" y="1469"/>
                  <a:ext cx="130" cy="15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2" name="Line 138"/>
                <p:cNvSpPr>
                  <a:spLocks noChangeShapeType="1"/>
                </p:cNvSpPr>
                <p:nvPr/>
              </p:nvSpPr>
              <p:spPr bwMode="auto">
                <a:xfrm flipH="1">
                  <a:off x="3543" y="1461"/>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3" name="Oval 139"/>
                <p:cNvSpPr>
                  <a:spLocks noChangeArrowheads="1"/>
                </p:cNvSpPr>
                <p:nvPr/>
              </p:nvSpPr>
              <p:spPr bwMode="auto">
                <a:xfrm>
                  <a:off x="3823" y="1308"/>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34" name="Freeform 140"/>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35" name="Freeform 141"/>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36" name="Freeform 142"/>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7" name="Freeform 143"/>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38" name="Freeform 144"/>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9" name="Freeform 145"/>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0" name="Freeform 146"/>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1" name="Freeform 147"/>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2" name="Freeform 148"/>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3" name="Freeform 149"/>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4" name="Freeform 150"/>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5" name="Freeform 151"/>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6" name="Freeform 152"/>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7" name="Freeform 153"/>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8" name="Freeform 154"/>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49" name="Freeform 155"/>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0" name="Freeform 156"/>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1" name="Freeform 157"/>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2" name="Freeform 158"/>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3" name="Freeform 159"/>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4" name="Freeform 160"/>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5" name="Freeform 161"/>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6" name="Freeform 162"/>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7" name="Freeform 163"/>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8" name="Freeform 164"/>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9" name="Freeform 165"/>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0" name="Freeform 166"/>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61" name="Freeform 167"/>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2" name="Freeform 168"/>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63" name="Freeform 169"/>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64" name="Line 170"/>
                <p:cNvSpPr>
                  <a:spLocks noChangeShapeType="1"/>
                </p:cNvSpPr>
                <p:nvPr/>
              </p:nvSpPr>
              <p:spPr bwMode="auto">
                <a:xfrm flipH="1">
                  <a:off x="3228" y="1892"/>
                  <a:ext cx="205"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5" name="Line 171"/>
                <p:cNvSpPr>
                  <a:spLocks noChangeShapeType="1"/>
                </p:cNvSpPr>
                <p:nvPr/>
              </p:nvSpPr>
              <p:spPr bwMode="auto">
                <a:xfrm flipH="1">
                  <a:off x="3363" y="1892"/>
                  <a:ext cx="70"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6" name="Line 172"/>
                <p:cNvSpPr>
                  <a:spLocks noChangeShapeType="1"/>
                </p:cNvSpPr>
                <p:nvPr/>
              </p:nvSpPr>
              <p:spPr bwMode="auto">
                <a:xfrm>
                  <a:off x="3228" y="1917"/>
                  <a:ext cx="135"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7" name="Freeform 173"/>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68" name="Freeform 174"/>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9" name="Freeform 175"/>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70" name="Freeform 176"/>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71" name="Freeform 177"/>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2" name="Freeform 178"/>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3" name="Freeform 179"/>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4" name="Freeform 180"/>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5" name="Freeform 181"/>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6" name="Freeform 182"/>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7" name="Freeform 183"/>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8" name="Freeform 184"/>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9" name="Freeform 185"/>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0" name="Freeform 186"/>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1" name="Freeform 187"/>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2" name="Freeform 188"/>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3" name="Freeform 189"/>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84" name="Freeform 190"/>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85" name="Freeform 191"/>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86" name="Freeform 192"/>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87" name="Freeform 193"/>
                <p:cNvSpPr>
                  <a:spLocks/>
                </p:cNvSpPr>
                <p:nvPr/>
              </p:nvSpPr>
              <p:spPr bwMode="auto">
                <a:xfrm>
                  <a:off x="3781" y="1200"/>
                  <a:ext cx="60" cy="118"/>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8" name="Freeform 194"/>
                <p:cNvSpPr>
                  <a:spLocks/>
                </p:cNvSpPr>
                <p:nvPr/>
              </p:nvSpPr>
              <p:spPr bwMode="auto">
                <a:xfrm>
                  <a:off x="3785" y="1212"/>
                  <a:ext cx="61" cy="117"/>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9" name="Freeform 195"/>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0" name="Freeform 196"/>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1" name="Freeform 197"/>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92" name="Freeform 198"/>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93" name="Freeform 199"/>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4" name="Freeform 200"/>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5" name="Freeform 201"/>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6" name="Freeform 202"/>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7" name="Line 203"/>
                <p:cNvSpPr>
                  <a:spLocks noChangeShapeType="1"/>
                </p:cNvSpPr>
                <p:nvPr/>
              </p:nvSpPr>
              <p:spPr bwMode="auto">
                <a:xfrm>
                  <a:off x="3982" y="1855"/>
                  <a:ext cx="19" cy="3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8" name="Line 204"/>
                <p:cNvSpPr>
                  <a:spLocks noChangeShapeType="1"/>
                </p:cNvSpPr>
                <p:nvPr/>
              </p:nvSpPr>
              <p:spPr bwMode="auto">
                <a:xfrm flipH="1">
                  <a:off x="4001" y="1864"/>
                  <a:ext cx="176"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9" name="Line 205"/>
                <p:cNvSpPr>
                  <a:spLocks noChangeShapeType="1"/>
                </p:cNvSpPr>
                <p:nvPr/>
              </p:nvSpPr>
              <p:spPr bwMode="auto">
                <a:xfrm flipV="1">
                  <a:off x="3934" y="1888"/>
                  <a:ext cx="67" cy="14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0" name="Line 206"/>
                <p:cNvSpPr>
                  <a:spLocks noChangeShapeType="1"/>
                </p:cNvSpPr>
                <p:nvPr/>
              </p:nvSpPr>
              <p:spPr bwMode="auto">
                <a:xfrm>
                  <a:off x="4001" y="1888"/>
                  <a:ext cx="134"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1" name="Freeform 207"/>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2" name="Freeform 208"/>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3" name="Freeform 209"/>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4" name="Freeform 210"/>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05" name="Freeform 211"/>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6" name="Freeform 212"/>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7" name="Line 213"/>
                <p:cNvSpPr>
                  <a:spLocks noChangeShapeType="1"/>
                </p:cNvSpPr>
                <p:nvPr/>
              </p:nvSpPr>
              <p:spPr bwMode="auto">
                <a:xfrm flipH="1">
                  <a:off x="3614" y="1868"/>
                  <a:ext cx="10"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8" name="Line 214"/>
                <p:cNvSpPr>
                  <a:spLocks noChangeShapeType="1"/>
                </p:cNvSpPr>
                <p:nvPr/>
              </p:nvSpPr>
              <p:spPr bwMode="auto">
                <a:xfrm flipH="1">
                  <a:off x="3614" y="1878"/>
                  <a:ext cx="192"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9" name="Line 215"/>
                <p:cNvSpPr>
                  <a:spLocks noChangeShapeType="1"/>
                </p:cNvSpPr>
                <p:nvPr/>
              </p:nvSpPr>
              <p:spPr bwMode="auto">
                <a:xfrm flipV="1">
                  <a:off x="3563" y="1903"/>
                  <a:ext cx="51" cy="14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0" name="Line 216"/>
                <p:cNvSpPr>
                  <a:spLocks noChangeShapeType="1"/>
                </p:cNvSpPr>
                <p:nvPr/>
              </p:nvSpPr>
              <p:spPr bwMode="auto">
                <a:xfrm>
                  <a:off x="3614" y="1903"/>
                  <a:ext cx="135" cy="16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1" name="Oval 217"/>
                <p:cNvSpPr>
                  <a:spLocks noChangeArrowheads="1"/>
                </p:cNvSpPr>
                <p:nvPr/>
              </p:nvSpPr>
              <p:spPr bwMode="auto">
                <a:xfrm>
                  <a:off x="3265" y="1324"/>
                  <a:ext cx="48"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12" name="Freeform 218"/>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13" name="Freeform 219"/>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4" name="Freeform 220"/>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5" name="Freeform 221"/>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6" name="Freeform 222"/>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17" name="Freeform 223"/>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18" name="Freeform 224"/>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9" name="Freeform 225"/>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0" name="Freeform 226"/>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21" name="Freeform 227"/>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2" name="Freeform 228"/>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23" name="Freeform 229"/>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24" name="Line 230"/>
                <p:cNvSpPr>
                  <a:spLocks noChangeShapeType="1"/>
                </p:cNvSpPr>
                <p:nvPr/>
              </p:nvSpPr>
              <p:spPr bwMode="auto">
                <a:xfrm flipH="1" flipV="1">
                  <a:off x="3591" y="1200"/>
                  <a:ext cx="11"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5" name="Line 231"/>
                <p:cNvSpPr>
                  <a:spLocks noChangeShapeType="1"/>
                </p:cNvSpPr>
                <p:nvPr/>
              </p:nvSpPr>
              <p:spPr bwMode="auto">
                <a:xfrm flipV="1">
                  <a:off x="3409" y="1200"/>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6" name="Line 232"/>
                <p:cNvSpPr>
                  <a:spLocks noChangeShapeType="1"/>
                </p:cNvSpPr>
                <p:nvPr/>
              </p:nvSpPr>
              <p:spPr bwMode="auto">
                <a:xfrm flipV="1">
                  <a:off x="3591" y="1042"/>
                  <a:ext cx="62"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7" name="Line 233"/>
                <p:cNvSpPr>
                  <a:spLocks noChangeShapeType="1"/>
                </p:cNvSpPr>
                <p:nvPr/>
              </p:nvSpPr>
              <p:spPr bwMode="auto">
                <a:xfrm flipH="1" flipV="1">
                  <a:off x="3455" y="1033"/>
                  <a:ext cx="136"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8" name="Oval 234"/>
                <p:cNvSpPr>
                  <a:spLocks noChangeArrowheads="1"/>
                </p:cNvSpPr>
                <p:nvPr/>
              </p:nvSpPr>
              <p:spPr bwMode="auto">
                <a:xfrm>
                  <a:off x="3529" y="1734"/>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29" name="Freeform 235"/>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30" name="Freeform 236"/>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31" name="Freeform 237"/>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2" name="Freeform 238"/>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3" name="Line 239"/>
                <p:cNvSpPr>
                  <a:spLocks noChangeShapeType="1"/>
                </p:cNvSpPr>
                <p:nvPr/>
              </p:nvSpPr>
              <p:spPr bwMode="auto">
                <a:xfrm flipV="1">
                  <a:off x="3784" y="1185"/>
                  <a:ext cx="196"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4" name="Line 240"/>
                <p:cNvSpPr>
                  <a:spLocks noChangeShapeType="1"/>
                </p:cNvSpPr>
                <p:nvPr/>
              </p:nvSpPr>
              <p:spPr bwMode="auto">
                <a:xfrm flipH="1" flipV="1">
                  <a:off x="3845" y="1019"/>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5" name="Oval 241"/>
                <p:cNvSpPr>
                  <a:spLocks noChangeArrowheads="1"/>
                </p:cNvSpPr>
                <p:nvPr/>
              </p:nvSpPr>
              <p:spPr bwMode="auto">
                <a:xfrm>
                  <a:off x="3901" y="1720"/>
                  <a:ext cx="49"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36" name="Freeform 242"/>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7" name="Freeform 243"/>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8" name="Line 244"/>
                <p:cNvSpPr>
                  <a:spLocks noChangeShapeType="1"/>
                </p:cNvSpPr>
                <p:nvPr/>
              </p:nvSpPr>
              <p:spPr bwMode="auto">
                <a:xfrm flipV="1">
                  <a:off x="3476" y="1469"/>
                  <a:ext cx="67"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9" name="Line 245"/>
                <p:cNvSpPr>
                  <a:spLocks noChangeShapeType="1"/>
                </p:cNvSpPr>
                <p:nvPr/>
              </p:nvSpPr>
              <p:spPr bwMode="auto">
                <a:xfrm flipH="1" flipV="1">
                  <a:off x="3341" y="1477"/>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0" name="Line 246"/>
                <p:cNvSpPr>
                  <a:spLocks noChangeShapeType="1"/>
                </p:cNvSpPr>
                <p:nvPr/>
              </p:nvSpPr>
              <p:spPr bwMode="auto">
                <a:xfrm flipH="1">
                  <a:off x="3341" y="1469"/>
                  <a:ext cx="202"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1" name="Oval 247"/>
                <p:cNvSpPr>
                  <a:spLocks noChangeArrowheads="1"/>
                </p:cNvSpPr>
                <p:nvPr/>
              </p:nvSpPr>
              <p:spPr bwMode="auto">
                <a:xfrm>
                  <a:off x="4013" y="1295"/>
                  <a:ext cx="49"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42" name="Freeform 248"/>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3" name="Freeform 249"/>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4" name="Freeform 250"/>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5" name="Freeform 251"/>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6" name="Freeform 252"/>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47" name="Freeform 253"/>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8" name="Freeform 254"/>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49" name="Freeform 255"/>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0" name="Freeform 256"/>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51" name="Freeform 257"/>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2" name="Freeform 258"/>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3" name="Freeform 259"/>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4" name="Oval 260"/>
                <p:cNvSpPr>
                  <a:spLocks noChangeArrowheads="1"/>
                </p:cNvSpPr>
                <p:nvPr/>
              </p:nvSpPr>
              <p:spPr bwMode="auto">
                <a:xfrm>
                  <a:off x="3639" y="1310"/>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55" name="Freeform 261"/>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6" name="Freeform 262"/>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7" name="Line 263"/>
                <p:cNvSpPr>
                  <a:spLocks noChangeShapeType="1"/>
                </p:cNvSpPr>
                <p:nvPr/>
              </p:nvSpPr>
              <p:spPr bwMode="auto">
                <a:xfrm flipH="1" flipV="1">
                  <a:off x="3729" y="1462"/>
                  <a:ext cx="136"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8" name="Line 264"/>
                <p:cNvSpPr>
                  <a:spLocks noChangeShapeType="1"/>
                </p:cNvSpPr>
                <p:nvPr/>
              </p:nvSpPr>
              <p:spPr bwMode="auto">
                <a:xfrm flipH="1">
                  <a:off x="3729" y="1455"/>
                  <a:ext cx="187" cy="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9" name="Freeform 265"/>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0" name="Freeform 266"/>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1" name="Freeform 267"/>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62" name="Freeform 268"/>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3" name="Freeform 269"/>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64" name="Freeform 270"/>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65" name="Freeform 271"/>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6" name="Freeform 272"/>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7" name="Freeform 273"/>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8" name="Freeform 274"/>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9" name="Freeform 275"/>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70" name="Freeform 276"/>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71" name="Freeform 277"/>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2" name="Freeform 278"/>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3" name="Freeform 279"/>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4" name="Freeform 280"/>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5" name="Line 281"/>
                <p:cNvSpPr>
                  <a:spLocks noChangeShapeType="1"/>
                </p:cNvSpPr>
                <p:nvPr/>
              </p:nvSpPr>
              <p:spPr bwMode="auto">
                <a:xfrm>
                  <a:off x="4177" y="1864"/>
                  <a:ext cx="36"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6" name="Line 282"/>
                <p:cNvSpPr>
                  <a:spLocks noChangeShapeType="1"/>
                </p:cNvSpPr>
                <p:nvPr/>
              </p:nvSpPr>
              <p:spPr bwMode="auto">
                <a:xfrm flipH="1">
                  <a:off x="4213" y="1873"/>
                  <a:ext cx="175"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7" name="Line 283"/>
                <p:cNvSpPr>
                  <a:spLocks noChangeShapeType="1"/>
                </p:cNvSpPr>
                <p:nvPr/>
              </p:nvSpPr>
              <p:spPr bwMode="auto">
                <a:xfrm flipV="1">
                  <a:off x="4135" y="1899"/>
                  <a:ext cx="78" cy="15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8" name="Line 284"/>
                <p:cNvSpPr>
                  <a:spLocks noChangeShapeType="1"/>
                </p:cNvSpPr>
                <p:nvPr/>
              </p:nvSpPr>
              <p:spPr bwMode="auto">
                <a:xfrm>
                  <a:off x="4213" y="1899"/>
                  <a:ext cx="139"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9" name="Freeform 285"/>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0" name="Freeform 286"/>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1" name="Freeform 287"/>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2" name="Freeform 288"/>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3" name="Freeform 289"/>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4" name="Freeform 290"/>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5" name="Freeform 291"/>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6" name="Freeform 292"/>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7" name="Freeform 293"/>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8" name="Freeform 294"/>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9" name="Freeform 295"/>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0" name="Freeform 296"/>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1" name="Freeform 297"/>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2" name="Freeform 298"/>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3" name="Freeform 299"/>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94" name="Freeform 300"/>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95" name="Freeform 301"/>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6" name="Freeform 302"/>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7" name="Freeform 303"/>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8" name="Freeform 304"/>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9" name="Freeform 305"/>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0" name="Freeform 306"/>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1" name="Freeform 307"/>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02" name="Freeform 308"/>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3" name="Freeform 309"/>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04" name="Freeform 310"/>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05" name="Freeform 311"/>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6" name="Freeform 312"/>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7" name="Freeform 313"/>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8" name="Freeform 314"/>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9" name="Freeform 315"/>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0" name="Freeform 316"/>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1" name="Freeform 317"/>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2" name="Freeform 318"/>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3" name="Freeform 319"/>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14" name="Freeform 320"/>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15" name="Freeform 321"/>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6" name="Freeform 322"/>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17" name="Freeform 323"/>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8" name="Freeform 324"/>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9" name="Freeform 325"/>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20" name="Freeform 326"/>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1" name="Freeform 327"/>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2" name="Freeform 328"/>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3" name="Freeform 329"/>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4" name="Freeform 330"/>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25" name="Freeform 331"/>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6" name="Freeform 332"/>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7" name="Freeform 333"/>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8" name="Freeform 334"/>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9" name="Line 335"/>
                <p:cNvSpPr>
                  <a:spLocks noChangeShapeType="1"/>
                </p:cNvSpPr>
                <p:nvPr/>
              </p:nvSpPr>
              <p:spPr bwMode="auto">
                <a:xfrm flipH="1">
                  <a:off x="3408" y="1903"/>
                  <a:ext cx="206"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0" name="Line 336"/>
                <p:cNvSpPr>
                  <a:spLocks noChangeShapeType="1"/>
                </p:cNvSpPr>
                <p:nvPr/>
              </p:nvSpPr>
              <p:spPr bwMode="auto">
                <a:xfrm>
                  <a:off x="3408" y="1929"/>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1" name="Line 337"/>
                <p:cNvSpPr>
                  <a:spLocks noChangeShapeType="1"/>
                </p:cNvSpPr>
                <p:nvPr/>
              </p:nvSpPr>
              <p:spPr bwMode="auto">
                <a:xfrm flipV="1">
                  <a:off x="3264" y="1477"/>
                  <a:ext cx="7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2" name="Line 338"/>
                <p:cNvSpPr>
                  <a:spLocks noChangeShapeType="1"/>
                </p:cNvSpPr>
                <p:nvPr/>
              </p:nvSpPr>
              <p:spPr bwMode="auto">
                <a:xfrm flipH="1" flipV="1">
                  <a:off x="3122" y="1487"/>
                  <a:ext cx="142"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3" name="Line 339"/>
                <p:cNvSpPr>
                  <a:spLocks noChangeShapeType="1"/>
                </p:cNvSpPr>
                <p:nvPr/>
              </p:nvSpPr>
              <p:spPr bwMode="auto">
                <a:xfrm flipH="1">
                  <a:off x="3122" y="1477"/>
                  <a:ext cx="219"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4" name="Freeform 340"/>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35" name="Freeform 341"/>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36" name="Line 342"/>
                <p:cNvSpPr>
                  <a:spLocks noChangeShapeType="1"/>
                </p:cNvSpPr>
                <p:nvPr/>
              </p:nvSpPr>
              <p:spPr bwMode="auto">
                <a:xfrm>
                  <a:off x="3806" y="1878"/>
                  <a:ext cx="4" cy="3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7" name="Line 343"/>
                <p:cNvSpPr>
                  <a:spLocks noChangeShapeType="1"/>
                </p:cNvSpPr>
                <p:nvPr/>
              </p:nvSpPr>
              <p:spPr bwMode="auto">
                <a:xfrm flipH="1">
                  <a:off x="3810" y="1888"/>
                  <a:ext cx="191"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8" name="Line 344"/>
                <p:cNvSpPr>
                  <a:spLocks noChangeShapeType="1"/>
                </p:cNvSpPr>
                <p:nvPr/>
              </p:nvSpPr>
              <p:spPr bwMode="auto">
                <a:xfrm flipV="1">
                  <a:off x="3749" y="1914"/>
                  <a:ext cx="61"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9" name="Line 345"/>
                <p:cNvSpPr>
                  <a:spLocks noChangeShapeType="1"/>
                </p:cNvSpPr>
                <p:nvPr/>
              </p:nvSpPr>
              <p:spPr bwMode="auto">
                <a:xfrm>
                  <a:off x="3810" y="1914"/>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0" name="Freeform 346"/>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41" name="Freeform 347"/>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42" name="Freeform 348"/>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43" name="Freeform 349"/>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44" name="Line 350"/>
                <p:cNvSpPr>
                  <a:spLocks noChangeShapeType="1"/>
                </p:cNvSpPr>
                <p:nvPr/>
              </p:nvSpPr>
              <p:spPr bwMode="auto">
                <a:xfrm flipH="1" flipV="1">
                  <a:off x="3382" y="1198"/>
                  <a:ext cx="27"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5" name="Line 351"/>
                <p:cNvSpPr>
                  <a:spLocks noChangeShapeType="1"/>
                </p:cNvSpPr>
                <p:nvPr/>
              </p:nvSpPr>
              <p:spPr bwMode="auto">
                <a:xfrm flipV="1">
                  <a:off x="3201" y="1198"/>
                  <a:ext cx="181"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6" name="Line 352"/>
                <p:cNvSpPr>
                  <a:spLocks noChangeShapeType="1"/>
                </p:cNvSpPr>
                <p:nvPr/>
              </p:nvSpPr>
              <p:spPr bwMode="auto">
                <a:xfrm flipV="1">
                  <a:off x="3382" y="1033"/>
                  <a:ext cx="73" cy="16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7" name="Line 353"/>
                <p:cNvSpPr>
                  <a:spLocks noChangeShapeType="1"/>
                </p:cNvSpPr>
                <p:nvPr/>
              </p:nvSpPr>
              <p:spPr bwMode="auto">
                <a:xfrm flipH="1" flipV="1">
                  <a:off x="3240" y="1024"/>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8" name="Oval 354"/>
                <p:cNvSpPr>
                  <a:spLocks noChangeArrowheads="1"/>
                </p:cNvSpPr>
                <p:nvPr/>
              </p:nvSpPr>
              <p:spPr bwMode="auto">
                <a:xfrm>
                  <a:off x="3327" y="1753"/>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49" name="Freeform 355"/>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0" name="Freeform 356"/>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1" name="Freeform 357"/>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52" name="Freeform 358"/>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53" name="Line 359"/>
                <p:cNvSpPr>
                  <a:spLocks noChangeShapeType="1"/>
                </p:cNvSpPr>
                <p:nvPr/>
              </p:nvSpPr>
              <p:spPr bwMode="auto">
                <a:xfrm flipV="1">
                  <a:off x="3980" y="1167"/>
                  <a:ext cx="214"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4" name="Line 360"/>
                <p:cNvSpPr>
                  <a:spLocks noChangeShapeType="1"/>
                </p:cNvSpPr>
                <p:nvPr/>
              </p:nvSpPr>
              <p:spPr bwMode="auto">
                <a:xfrm flipV="1">
                  <a:off x="3980" y="994"/>
                  <a:ext cx="73" cy="19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5" name="Line 361"/>
                <p:cNvSpPr>
                  <a:spLocks noChangeShapeType="1"/>
                </p:cNvSpPr>
                <p:nvPr/>
              </p:nvSpPr>
              <p:spPr bwMode="auto">
                <a:xfrm flipH="1" flipV="1">
                  <a:off x="4053" y="994"/>
                  <a:ext cx="141"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6" name="Oval 362"/>
                <p:cNvSpPr>
                  <a:spLocks noChangeArrowheads="1"/>
                </p:cNvSpPr>
                <p:nvPr/>
              </p:nvSpPr>
              <p:spPr bwMode="auto">
                <a:xfrm>
                  <a:off x="4102" y="1724"/>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57" name="Freeform 363"/>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8" name="Freeform 364"/>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9" name="Freeform 365"/>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0" name="Freeform 366"/>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1" name="Freeform 367"/>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2" name="Freeform 368"/>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3" name="Freeform 369"/>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4" name="Freeform 370"/>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5" name="Freeform 371"/>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6" name="Freeform 372"/>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67" name="Line 373"/>
                <p:cNvSpPr>
                  <a:spLocks noChangeShapeType="1"/>
                </p:cNvSpPr>
                <p:nvPr/>
              </p:nvSpPr>
              <p:spPr bwMode="auto">
                <a:xfrm flipV="1">
                  <a:off x="3784" y="1183"/>
                  <a:ext cx="4"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8" name="Line 374"/>
                <p:cNvSpPr>
                  <a:spLocks noChangeShapeType="1"/>
                </p:cNvSpPr>
                <p:nvPr/>
              </p:nvSpPr>
              <p:spPr bwMode="auto">
                <a:xfrm flipV="1">
                  <a:off x="3591" y="1183"/>
                  <a:ext cx="197"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9" name="Line 375"/>
                <p:cNvSpPr>
                  <a:spLocks noChangeShapeType="1"/>
                </p:cNvSpPr>
                <p:nvPr/>
              </p:nvSpPr>
              <p:spPr bwMode="auto">
                <a:xfrm flipV="1">
                  <a:off x="3788" y="1019"/>
                  <a:ext cx="57"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0" name="Line 376"/>
                <p:cNvSpPr>
                  <a:spLocks noChangeShapeType="1"/>
                </p:cNvSpPr>
                <p:nvPr/>
              </p:nvSpPr>
              <p:spPr bwMode="auto">
                <a:xfrm flipH="1" flipV="1">
                  <a:off x="3646" y="1009"/>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1" name="Oval 377"/>
                <p:cNvSpPr>
                  <a:spLocks noChangeArrowheads="1"/>
                </p:cNvSpPr>
                <p:nvPr/>
              </p:nvSpPr>
              <p:spPr bwMode="auto">
                <a:xfrm>
                  <a:off x="3714" y="1739"/>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2" name="Oval 378"/>
                <p:cNvSpPr>
                  <a:spLocks noChangeArrowheads="1"/>
                </p:cNvSpPr>
                <p:nvPr/>
              </p:nvSpPr>
              <p:spPr bwMode="auto">
                <a:xfrm>
                  <a:off x="3441" y="1312"/>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3" name="Freeform 379"/>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74" name="Freeform 380"/>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75" name="Freeform 381"/>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76" name="Freeform 382"/>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77" name="Line 383"/>
                <p:cNvSpPr>
                  <a:spLocks noChangeShapeType="1"/>
                </p:cNvSpPr>
                <p:nvPr/>
              </p:nvSpPr>
              <p:spPr bwMode="auto">
                <a:xfrm flipV="1">
                  <a:off x="3865" y="1456"/>
                  <a:ext cx="66"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8" name="Line 384"/>
                <p:cNvSpPr>
                  <a:spLocks noChangeShapeType="1"/>
                </p:cNvSpPr>
                <p:nvPr/>
              </p:nvSpPr>
              <p:spPr bwMode="auto">
                <a:xfrm>
                  <a:off x="3916" y="1455"/>
                  <a:ext cx="15"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9" name="Line 385"/>
                <p:cNvSpPr>
                  <a:spLocks noChangeShapeType="1"/>
                </p:cNvSpPr>
                <p:nvPr/>
              </p:nvSpPr>
              <p:spPr bwMode="auto">
                <a:xfrm flipH="1" flipV="1">
                  <a:off x="3931" y="1456"/>
                  <a:ext cx="140"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0" name="Line 386"/>
                <p:cNvSpPr>
                  <a:spLocks noChangeShapeType="1"/>
                </p:cNvSpPr>
                <p:nvPr/>
              </p:nvSpPr>
              <p:spPr bwMode="auto">
                <a:xfrm flipH="1">
                  <a:off x="3931" y="1448"/>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1" name="Freeform 387"/>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82" name="Freeform 388"/>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83" name="Freeform 389"/>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4" name="Freeform 390"/>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5" name="Freeform 391"/>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6" name="Freeform 392"/>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7" name="Freeform 393"/>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88" name="Freeform 394"/>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89" name="Line 395"/>
                <p:cNvSpPr>
                  <a:spLocks noChangeShapeType="1"/>
                </p:cNvSpPr>
                <p:nvPr/>
              </p:nvSpPr>
              <p:spPr bwMode="auto">
                <a:xfrm flipV="1">
                  <a:off x="3667" y="1462"/>
                  <a:ext cx="62"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0" name="Line 396"/>
                <p:cNvSpPr>
                  <a:spLocks noChangeShapeType="1"/>
                </p:cNvSpPr>
                <p:nvPr/>
              </p:nvSpPr>
              <p:spPr bwMode="auto">
                <a:xfrm flipH="1" flipV="1">
                  <a:off x="3527" y="1471"/>
                  <a:ext cx="140"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1" name="Line 397"/>
                <p:cNvSpPr>
                  <a:spLocks noChangeShapeType="1"/>
                </p:cNvSpPr>
                <p:nvPr/>
              </p:nvSpPr>
              <p:spPr bwMode="auto">
                <a:xfrm flipH="1">
                  <a:off x="3527" y="1462"/>
                  <a:ext cx="202"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2" name="Oval 398"/>
                <p:cNvSpPr>
                  <a:spLocks noChangeArrowheads="1"/>
                </p:cNvSpPr>
                <p:nvPr/>
              </p:nvSpPr>
              <p:spPr bwMode="auto">
                <a:xfrm>
                  <a:off x="3829" y="1297"/>
                  <a:ext cx="51"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93" name="Freeform 399"/>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94" name="Freeform 400"/>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95" name="Freeform 401"/>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6" name="Freeform 402"/>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7" name="Freeform 403"/>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8" name="Freeform 404"/>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9" name="Freeform 405"/>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00" name="Freeform 406"/>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1" name="Freeform 407"/>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2" name="Freeform 408"/>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3" name="Freeform 409"/>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4" name="Freeform 410"/>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5" name="Freeform 411"/>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6" name="Freeform 412"/>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7" name="Freeform 413"/>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8" name="Freeform 414"/>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9" name="Freeform 415"/>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0" name="Freeform 416"/>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1" name="Freeform 417"/>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2" name="Freeform 418"/>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3" name="Freeform 419"/>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4" name="Freeform 420"/>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5" name="Freeform 421"/>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6" name="Freeform 422"/>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7" name="Freeform 423"/>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8" name="Freeform 424"/>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9" name="Freeform 425"/>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0" name="Freeform 426"/>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1" name="Freeform 427"/>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2" name="Freeform 428"/>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3" name="Freeform 429"/>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4" name="Freeform 430"/>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5" name="Freeform 431"/>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6" name="Freeform 432"/>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7" name="Freeform 433"/>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28" name="Freeform 434"/>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29" name="Freeform 435"/>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0" name="Freeform 436"/>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1" name="Freeform 437"/>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32" name="Freeform 438"/>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3" name="Freeform 439"/>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4" name="Freeform 440"/>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5" name="Freeform 441"/>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6" name="Freeform 442"/>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7" name="Freeform 443"/>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8" name="Freeform 444"/>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9" name="Freeform 445"/>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0" name="Freeform 446"/>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41" name="Freeform 447"/>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2" name="Freeform 448"/>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3" name="Freeform 449"/>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4" name="Freeform 450"/>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5" name="Line 451"/>
                <p:cNvSpPr>
                  <a:spLocks noChangeShapeType="1"/>
                </p:cNvSpPr>
                <p:nvPr/>
              </p:nvSpPr>
              <p:spPr bwMode="auto">
                <a:xfrm>
                  <a:off x="4001" y="1888"/>
                  <a:ext cx="22" cy="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6" name="Line 452"/>
                <p:cNvSpPr>
                  <a:spLocks noChangeShapeType="1"/>
                </p:cNvSpPr>
                <p:nvPr/>
              </p:nvSpPr>
              <p:spPr bwMode="auto">
                <a:xfrm flipH="1">
                  <a:off x="4023" y="1899"/>
                  <a:ext cx="190" cy="2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7" name="Line 453"/>
                <p:cNvSpPr>
                  <a:spLocks noChangeShapeType="1"/>
                </p:cNvSpPr>
                <p:nvPr/>
              </p:nvSpPr>
              <p:spPr bwMode="auto">
                <a:xfrm flipV="1">
                  <a:off x="3950" y="1926"/>
                  <a:ext cx="73"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8" name="Line 454"/>
                <p:cNvSpPr>
                  <a:spLocks noChangeShapeType="1"/>
                </p:cNvSpPr>
                <p:nvPr/>
              </p:nvSpPr>
              <p:spPr bwMode="auto">
                <a:xfrm>
                  <a:off x="4023" y="1926"/>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9" name="Freeform 455"/>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0" name="Freeform 456"/>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51" name="Freeform 457"/>
                <p:cNvSpPr>
                  <a:spLocks/>
                </p:cNvSpPr>
                <p:nvPr/>
              </p:nvSpPr>
              <p:spPr bwMode="auto">
                <a:xfrm>
                  <a:off x="3784" y="1180"/>
                  <a:ext cx="65"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2" name="Freeform 458"/>
                <p:cNvSpPr>
                  <a:spLocks/>
                </p:cNvSpPr>
                <p:nvPr/>
              </p:nvSpPr>
              <p:spPr bwMode="auto">
                <a:xfrm>
                  <a:off x="3785" y="1184"/>
                  <a:ext cx="64"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3" name="Freeform 459"/>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4" name="Freeform 460"/>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5" name="Freeform 461"/>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6" name="Freeform 462"/>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7" name="Freeform 463"/>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8" name="Freeform 464"/>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9" name="Freeform 465"/>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60" name="Freeform 466"/>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61" name="Freeform 467"/>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2" name="Freeform 468"/>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63" name="Freeform 469"/>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4" name="Freeform 470"/>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65" name="Line 471"/>
                <p:cNvSpPr>
                  <a:spLocks noChangeShapeType="1"/>
                </p:cNvSpPr>
                <p:nvPr/>
              </p:nvSpPr>
              <p:spPr bwMode="auto">
                <a:xfrm flipH="1">
                  <a:off x="3604" y="1903"/>
                  <a:ext cx="10" cy="3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6" name="Line 472"/>
                <p:cNvSpPr>
                  <a:spLocks noChangeShapeType="1"/>
                </p:cNvSpPr>
                <p:nvPr/>
              </p:nvSpPr>
              <p:spPr bwMode="auto">
                <a:xfrm flipH="1">
                  <a:off x="3604" y="1914"/>
                  <a:ext cx="206" cy="2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7" name="Line 473"/>
                <p:cNvSpPr>
                  <a:spLocks noChangeShapeType="1"/>
                </p:cNvSpPr>
                <p:nvPr/>
              </p:nvSpPr>
              <p:spPr bwMode="auto">
                <a:xfrm flipV="1">
                  <a:off x="3548" y="1942"/>
                  <a:ext cx="56"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8" name="Line 474"/>
                <p:cNvSpPr>
                  <a:spLocks noChangeShapeType="1"/>
                </p:cNvSpPr>
                <p:nvPr/>
              </p:nvSpPr>
              <p:spPr bwMode="auto">
                <a:xfrm>
                  <a:off x="3604" y="1942"/>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9" name="Oval 475"/>
                <p:cNvSpPr>
                  <a:spLocks noChangeArrowheads="1"/>
                </p:cNvSpPr>
                <p:nvPr/>
              </p:nvSpPr>
              <p:spPr bwMode="auto">
                <a:xfrm>
                  <a:off x="3226" y="1315"/>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70" name="Freeform 476"/>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71" name="Freeform 477"/>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72" name="Freeform 478"/>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73" name="Freeform 479"/>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74" name="Line 480"/>
                <p:cNvSpPr>
                  <a:spLocks noChangeShapeType="1"/>
                </p:cNvSpPr>
                <p:nvPr/>
              </p:nvSpPr>
              <p:spPr bwMode="auto">
                <a:xfrm flipV="1">
                  <a:off x="4071" y="1449"/>
                  <a:ext cx="80"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5" name="Line 481"/>
                <p:cNvSpPr>
                  <a:spLocks noChangeShapeType="1"/>
                </p:cNvSpPr>
                <p:nvPr/>
              </p:nvSpPr>
              <p:spPr bwMode="auto">
                <a:xfrm>
                  <a:off x="4118" y="1448"/>
                  <a:ext cx="33"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6" name="Line 482"/>
                <p:cNvSpPr>
                  <a:spLocks noChangeShapeType="1"/>
                </p:cNvSpPr>
                <p:nvPr/>
              </p:nvSpPr>
              <p:spPr bwMode="auto">
                <a:xfrm flipH="1" flipV="1">
                  <a:off x="4151" y="1449"/>
                  <a:ext cx="145"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7" name="Line 483"/>
                <p:cNvSpPr>
                  <a:spLocks noChangeShapeType="1"/>
                </p:cNvSpPr>
                <p:nvPr/>
              </p:nvSpPr>
              <p:spPr bwMode="auto">
                <a:xfrm flipH="1">
                  <a:off x="4151" y="1441"/>
                  <a:ext cx="185"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8" name="Freeform 484"/>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79" name="Freeform 485"/>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0" name="Freeform 486"/>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1" name="Freeform 487"/>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2" name="Freeform 488"/>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3" name="Freeform 489"/>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4" name="Freeform 490"/>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5" name="Freeform 491"/>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6" name="Freeform 492"/>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7" name="Freeform 493"/>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8" name="Line 494"/>
                <p:cNvSpPr>
                  <a:spLocks noChangeShapeType="1"/>
                </p:cNvSpPr>
                <p:nvPr/>
              </p:nvSpPr>
              <p:spPr bwMode="auto">
                <a:xfrm flipH="1" flipV="1">
                  <a:off x="3578" y="1180"/>
                  <a:ext cx="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89" name="Line 495"/>
                <p:cNvSpPr>
                  <a:spLocks noChangeShapeType="1"/>
                </p:cNvSpPr>
                <p:nvPr/>
              </p:nvSpPr>
              <p:spPr bwMode="auto">
                <a:xfrm flipV="1">
                  <a:off x="3382" y="1180"/>
                  <a:ext cx="196"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0" name="Line 496"/>
                <p:cNvSpPr>
                  <a:spLocks noChangeShapeType="1"/>
                </p:cNvSpPr>
                <p:nvPr/>
              </p:nvSpPr>
              <p:spPr bwMode="auto">
                <a:xfrm flipV="1">
                  <a:off x="3578" y="1009"/>
                  <a:ext cx="68"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1" name="Line 497"/>
                <p:cNvSpPr>
                  <a:spLocks noChangeShapeType="1"/>
                </p:cNvSpPr>
                <p:nvPr/>
              </p:nvSpPr>
              <p:spPr bwMode="auto">
                <a:xfrm flipH="1" flipV="1">
                  <a:off x="3430" y="998"/>
                  <a:ext cx="148"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2" name="Oval 498"/>
                <p:cNvSpPr>
                  <a:spLocks noChangeArrowheads="1"/>
                </p:cNvSpPr>
                <p:nvPr/>
              </p:nvSpPr>
              <p:spPr bwMode="auto">
                <a:xfrm>
                  <a:off x="3512" y="1758"/>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93" name="Freeform 499"/>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94" name="Freeform 500"/>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95" name="Freeform 501"/>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96" name="Freeform 502"/>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97" name="Line 503"/>
                <p:cNvSpPr>
                  <a:spLocks noChangeShapeType="1"/>
                </p:cNvSpPr>
                <p:nvPr/>
              </p:nvSpPr>
              <p:spPr bwMode="auto">
                <a:xfrm flipV="1">
                  <a:off x="3788" y="1163"/>
                  <a:ext cx="2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8" name="Line 504"/>
                <p:cNvSpPr>
                  <a:spLocks noChangeShapeType="1"/>
                </p:cNvSpPr>
                <p:nvPr/>
              </p:nvSpPr>
              <p:spPr bwMode="auto">
                <a:xfrm flipH="1" flipV="1">
                  <a:off x="3854" y="982"/>
                  <a:ext cx="14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9" name="Oval 505"/>
                <p:cNvSpPr>
                  <a:spLocks noChangeArrowheads="1"/>
                </p:cNvSpPr>
                <p:nvPr/>
              </p:nvSpPr>
              <p:spPr bwMode="auto">
                <a:xfrm>
                  <a:off x="3915" y="1744"/>
                  <a:ext cx="51"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0" name="Freeform 506"/>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01" name="Freeform 507"/>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02" name="Line 508"/>
                <p:cNvSpPr>
                  <a:spLocks noChangeShapeType="1"/>
                </p:cNvSpPr>
                <p:nvPr/>
              </p:nvSpPr>
              <p:spPr bwMode="auto">
                <a:xfrm flipV="1">
                  <a:off x="3454" y="1471"/>
                  <a:ext cx="73" cy="19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3" name="Line 509"/>
                <p:cNvSpPr>
                  <a:spLocks noChangeShapeType="1"/>
                </p:cNvSpPr>
                <p:nvPr/>
              </p:nvSpPr>
              <p:spPr bwMode="auto">
                <a:xfrm flipH="1" flipV="1">
                  <a:off x="3306" y="1481"/>
                  <a:ext cx="148" cy="18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4" name="Line 510"/>
                <p:cNvSpPr>
                  <a:spLocks noChangeShapeType="1"/>
                </p:cNvSpPr>
                <p:nvPr/>
              </p:nvSpPr>
              <p:spPr bwMode="auto">
                <a:xfrm flipH="1">
                  <a:off x="3306" y="1471"/>
                  <a:ext cx="221"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5" name="Oval 511"/>
                <p:cNvSpPr>
                  <a:spLocks noChangeArrowheads="1"/>
                </p:cNvSpPr>
                <p:nvPr/>
              </p:nvSpPr>
              <p:spPr bwMode="auto">
                <a:xfrm>
                  <a:off x="4036" y="1284"/>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6" name="Freeform 512"/>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7" name="Freeform 513"/>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08" name="Freeform 514"/>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9" name="Freeform 515"/>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0" name="Freeform 516"/>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1" name="Freeform 517"/>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2" name="Freeform 518"/>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13" name="Freeform 519"/>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14" name="Freeform 520"/>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5" name="Freeform 521"/>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6" name="Freeform 522"/>
                <p:cNvSpPr>
                  <a:spLocks/>
                </p:cNvSpPr>
                <p:nvPr/>
              </p:nvSpPr>
              <p:spPr bwMode="auto">
                <a:xfrm>
                  <a:off x="3525" y="1348"/>
                  <a:ext cx="118"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17" name="Freeform 523"/>
                <p:cNvSpPr>
                  <a:spLocks/>
                </p:cNvSpPr>
                <p:nvPr/>
              </p:nvSpPr>
              <p:spPr bwMode="auto">
                <a:xfrm>
                  <a:off x="3524" y="1344"/>
                  <a:ext cx="117"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8" name="Oval 524"/>
                <p:cNvSpPr>
                  <a:spLocks noChangeArrowheads="1"/>
                </p:cNvSpPr>
                <p:nvPr/>
              </p:nvSpPr>
              <p:spPr bwMode="auto">
                <a:xfrm>
                  <a:off x="3631" y="1299"/>
                  <a:ext cx="52" cy="5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19" name="Freeform 525"/>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20" name="Freeform 526"/>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21" name="Line 527"/>
                <p:cNvSpPr>
                  <a:spLocks noChangeShapeType="1"/>
                </p:cNvSpPr>
                <p:nvPr/>
              </p:nvSpPr>
              <p:spPr bwMode="auto">
                <a:xfrm flipH="1" flipV="1">
                  <a:off x="3728" y="1465"/>
                  <a:ext cx="147"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2" name="Line 528"/>
                <p:cNvSpPr>
                  <a:spLocks noChangeShapeType="1"/>
                </p:cNvSpPr>
                <p:nvPr/>
              </p:nvSpPr>
              <p:spPr bwMode="auto">
                <a:xfrm flipH="1">
                  <a:off x="3728" y="1456"/>
                  <a:ext cx="203"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3" name="Freeform 529"/>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4" name="Freeform 530"/>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5" name="Freeform 531"/>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6" name="Freeform 532"/>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7" name="Freeform 533"/>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8" name="Freeform 534"/>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9" name="Freeform 535"/>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0" name="Freeform 536"/>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1" name="Freeform 537"/>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2" name="Freeform 538"/>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33" name="Freeform 539"/>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4" name="Freeform 540"/>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5" name="Freeform 541"/>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6" name="Freeform 542"/>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7" name="Freeform 543"/>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8" name="Freeform 544"/>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9" name="Freeform 545"/>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0" name="Freeform 546"/>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1" name="Freeform 547"/>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2" name="Freeform 548"/>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3" name="Freeform 549"/>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4" name="Freeform 550"/>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5" name="Freeform 551"/>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46" name="Freeform 552"/>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7" name="Freeform 553"/>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48" name="Freeform 554"/>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49" name="Freeform 555"/>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50" name="Freeform 556"/>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1" name="Freeform 557"/>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2" name="Freeform 558"/>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3" name="Freeform 559"/>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4" name="Freeform 560"/>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5" name="Freeform 561"/>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6" name="Freeform 562"/>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7" name="Freeform 563"/>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8" name="Freeform 564"/>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59" name="Freeform 565"/>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0" name="Freeform 566"/>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1" name="Freeform 567"/>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2" name="Freeform 568"/>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3" name="Freeform 569"/>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4" name="Freeform 570"/>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5" name="Freeform 571"/>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6" name="Freeform 572"/>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7" name="Freeform 573"/>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8" name="Freeform 574"/>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69" name="Freeform 575"/>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0" name="Freeform 576"/>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1" name="Freeform 577"/>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2" name="Freeform 578"/>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3" name="Freeform 579"/>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4" name="Freeform 580"/>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5" name="Freeform 581"/>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76" name="Freeform 582"/>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77" name="Freeform 583"/>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8" name="Freeform 584"/>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9" name="Freeform 585"/>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80" name="Freeform 586"/>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81" name="Line 587"/>
                <p:cNvSpPr>
                  <a:spLocks noChangeShapeType="1"/>
                </p:cNvSpPr>
                <p:nvPr/>
              </p:nvSpPr>
              <p:spPr bwMode="auto">
                <a:xfrm>
                  <a:off x="3810" y="1914"/>
                  <a:ext cx="7" cy="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2" name="Line 588"/>
                <p:cNvSpPr>
                  <a:spLocks noChangeShapeType="1"/>
                </p:cNvSpPr>
                <p:nvPr/>
              </p:nvSpPr>
              <p:spPr bwMode="auto">
                <a:xfrm flipH="1">
                  <a:off x="3817" y="1926"/>
                  <a:ext cx="206" cy="3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3" name="Line 589"/>
                <p:cNvSpPr>
                  <a:spLocks noChangeShapeType="1"/>
                </p:cNvSpPr>
                <p:nvPr/>
              </p:nvSpPr>
              <p:spPr bwMode="auto">
                <a:xfrm flipV="1">
                  <a:off x="3749" y="1956"/>
                  <a:ext cx="68"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4" name="Line 590"/>
                <p:cNvSpPr>
                  <a:spLocks noChangeShapeType="1"/>
                </p:cNvSpPr>
                <p:nvPr/>
              </p:nvSpPr>
              <p:spPr bwMode="auto">
                <a:xfrm>
                  <a:off x="3811" y="1948"/>
                  <a:ext cx="158" cy="19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5" name="Freeform 591"/>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6" name="Freeform 592"/>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87" name="Oval 593"/>
                <p:cNvSpPr>
                  <a:spLocks noChangeArrowheads="1"/>
                </p:cNvSpPr>
                <p:nvPr/>
              </p:nvSpPr>
              <p:spPr bwMode="auto">
                <a:xfrm>
                  <a:off x="3292" y="1780"/>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88" name="Freeform 594"/>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9" name="Freeform 595"/>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0" name="Oval 596"/>
                <p:cNvSpPr>
                  <a:spLocks noChangeArrowheads="1"/>
                </p:cNvSpPr>
                <p:nvPr/>
              </p:nvSpPr>
              <p:spPr bwMode="auto">
                <a:xfrm>
                  <a:off x="4132" y="1748"/>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91" name="Freeform 597"/>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2" name="Freeform 598"/>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3" name="Freeform 599"/>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4" name="Freeform 600"/>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5" name="Freeform 601"/>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6" name="Freeform 602"/>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7" name="Freeform 603"/>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98" name="Freeform 604"/>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9" name="Freeform 605"/>
                <p:cNvSpPr>
                  <a:spLocks/>
                </p:cNvSpPr>
                <p:nvPr/>
              </p:nvSpPr>
              <p:spPr bwMode="auto">
                <a:xfrm>
                  <a:off x="3578" y="970"/>
                  <a:ext cx="276"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00" name="Freeform 606"/>
                <p:cNvSpPr>
                  <a:spLocks/>
                </p:cNvSpPr>
                <p:nvPr/>
              </p:nvSpPr>
              <p:spPr bwMode="auto">
                <a:xfrm>
                  <a:off x="3577" y="966"/>
                  <a:ext cx="277"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01" name="Line 607"/>
                <p:cNvSpPr>
                  <a:spLocks noChangeShapeType="1"/>
                </p:cNvSpPr>
                <p:nvPr/>
              </p:nvSpPr>
              <p:spPr bwMode="auto">
                <a:xfrm flipV="1">
                  <a:off x="3788" y="1159"/>
                  <a:ext cx="4"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2" name="Line 608"/>
                <p:cNvSpPr>
                  <a:spLocks noChangeShapeType="1"/>
                </p:cNvSpPr>
                <p:nvPr/>
              </p:nvSpPr>
              <p:spPr bwMode="auto">
                <a:xfrm flipV="1">
                  <a:off x="3578" y="1159"/>
                  <a:ext cx="214"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3" name="Line 609"/>
                <p:cNvSpPr>
                  <a:spLocks noChangeShapeType="1"/>
                </p:cNvSpPr>
                <p:nvPr/>
              </p:nvSpPr>
              <p:spPr bwMode="auto">
                <a:xfrm flipV="1">
                  <a:off x="3792" y="982"/>
                  <a:ext cx="62" cy="17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4" name="Line 610"/>
                <p:cNvSpPr>
                  <a:spLocks noChangeShapeType="1"/>
                </p:cNvSpPr>
                <p:nvPr/>
              </p:nvSpPr>
              <p:spPr bwMode="auto">
                <a:xfrm flipH="1" flipV="1">
                  <a:off x="3638" y="970"/>
                  <a:ext cx="154"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5" name="Oval 611"/>
                <p:cNvSpPr>
                  <a:spLocks noChangeArrowheads="1"/>
                </p:cNvSpPr>
                <p:nvPr/>
              </p:nvSpPr>
              <p:spPr bwMode="auto">
                <a:xfrm>
                  <a:off x="3712" y="1764"/>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6" name="Oval 612"/>
                <p:cNvSpPr>
                  <a:spLocks noChangeArrowheads="1"/>
                </p:cNvSpPr>
                <p:nvPr/>
              </p:nvSpPr>
              <p:spPr bwMode="auto">
                <a:xfrm>
                  <a:off x="3415" y="1301"/>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7" name="Freeform 613"/>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08" name="Freeform 614"/>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09" name="Freeform 615"/>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10" name="Freeform 616"/>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11" name="Line 617"/>
                <p:cNvSpPr>
                  <a:spLocks noChangeShapeType="1"/>
                </p:cNvSpPr>
                <p:nvPr/>
              </p:nvSpPr>
              <p:spPr bwMode="auto">
                <a:xfrm flipV="1">
                  <a:off x="3875" y="1457"/>
                  <a:ext cx="73" cy="18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2" name="Line 618"/>
                <p:cNvSpPr>
                  <a:spLocks noChangeShapeType="1"/>
                </p:cNvSpPr>
                <p:nvPr/>
              </p:nvSpPr>
              <p:spPr bwMode="auto">
                <a:xfrm>
                  <a:off x="3931" y="1456"/>
                  <a:ext cx="17"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3" name="Line 619"/>
                <p:cNvSpPr>
                  <a:spLocks noChangeShapeType="1"/>
                </p:cNvSpPr>
                <p:nvPr/>
              </p:nvSpPr>
              <p:spPr bwMode="auto">
                <a:xfrm flipH="1" flipV="1">
                  <a:off x="3948" y="1457"/>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4" name="Line 620"/>
                <p:cNvSpPr>
                  <a:spLocks noChangeShapeType="1"/>
                </p:cNvSpPr>
                <p:nvPr/>
              </p:nvSpPr>
              <p:spPr bwMode="auto">
                <a:xfrm flipH="1">
                  <a:off x="3948" y="1449"/>
                  <a:ext cx="203"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5" name="Freeform 621"/>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16" name="Freeform 622"/>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7" name="Freeform 623"/>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18" name="Freeform 624"/>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9" name="Freeform 625"/>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20" name="Freeform 626"/>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21" name="Freeform 627"/>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22" name="Freeform 628"/>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23" name="Line 629"/>
                <p:cNvSpPr>
                  <a:spLocks noChangeShapeType="1"/>
                </p:cNvSpPr>
                <p:nvPr/>
              </p:nvSpPr>
              <p:spPr bwMode="auto">
                <a:xfrm flipV="1">
                  <a:off x="3661" y="1465"/>
                  <a:ext cx="67"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4" name="Line 630"/>
                <p:cNvSpPr>
                  <a:spLocks noChangeShapeType="1"/>
                </p:cNvSpPr>
                <p:nvPr/>
              </p:nvSpPr>
              <p:spPr bwMode="auto">
                <a:xfrm flipH="1" flipV="1">
                  <a:off x="3508" y="1474"/>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5" name="Line 631"/>
                <p:cNvSpPr>
                  <a:spLocks noChangeShapeType="1"/>
                </p:cNvSpPr>
                <p:nvPr/>
              </p:nvSpPr>
              <p:spPr bwMode="auto">
                <a:xfrm flipH="1">
                  <a:off x="3508" y="1465"/>
                  <a:ext cx="220"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6" name="Oval 632"/>
                <p:cNvSpPr>
                  <a:spLocks noChangeArrowheads="1"/>
                </p:cNvSpPr>
                <p:nvPr/>
              </p:nvSpPr>
              <p:spPr bwMode="auto">
                <a:xfrm>
                  <a:off x="3837" y="1285"/>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27" name="Freeform 633"/>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28" name="Freeform 634"/>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29" name="Freeform 635"/>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0" name="Freeform 636"/>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1" name="Freeform 637"/>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2" name="Freeform 638"/>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3" name="Freeform 639"/>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4" name="Freeform 640"/>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5" name="Freeform 641"/>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6" name="Freeform 642"/>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7" name="Freeform 643"/>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38" name="Freeform 644"/>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39" name="Freeform 645"/>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0" name="Freeform 646"/>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41" name="Freeform 647"/>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42" name="Freeform 648"/>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3" name="Freeform 649"/>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4" name="Freeform 650"/>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5" name="Freeform 651"/>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6" name="Freeform 652"/>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7" name="Freeform 653"/>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8" name="Freeform 654"/>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9" name="Freeform 655"/>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0" name="Freeform 656"/>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1" name="Freeform 657"/>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2" name="Freeform 658"/>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3" name="Freeform 659"/>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4" name="Freeform 660"/>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5" name="Freeform 661"/>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56" name="Freeform 662"/>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57" name="Freeform 663"/>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8" name="Freeform 664"/>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9" name="Freeform 665"/>
                <p:cNvSpPr>
                  <a:spLocks/>
                </p:cNvSpPr>
                <p:nvPr/>
              </p:nvSpPr>
              <p:spPr bwMode="auto">
                <a:xfrm>
                  <a:off x="3788"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0" name="Freeform 666"/>
                <p:cNvSpPr>
                  <a:spLocks/>
                </p:cNvSpPr>
                <p:nvPr/>
              </p:nvSpPr>
              <p:spPr bwMode="auto">
                <a:xfrm>
                  <a:off x="3785"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1" name="Freeform 667"/>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2" name="Freeform 668"/>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3" name="Freeform 669"/>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64" name="Freeform 670"/>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5" name="Freeform 671"/>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6" name="Freeform 672"/>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7" name="Freeform 673"/>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68" name="Freeform 674"/>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69" name="Freeform 675"/>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70" name="Freeform 676"/>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1" name="Oval 677"/>
                <p:cNvSpPr>
                  <a:spLocks noChangeArrowheads="1"/>
                </p:cNvSpPr>
                <p:nvPr/>
              </p:nvSpPr>
              <p:spPr bwMode="auto">
                <a:xfrm>
                  <a:off x="3491" y="1787"/>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2" name="Freeform 678"/>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3" name="Freeform 679"/>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4" name="Oval 680"/>
                <p:cNvSpPr>
                  <a:spLocks noChangeArrowheads="1"/>
                </p:cNvSpPr>
                <p:nvPr/>
              </p:nvSpPr>
              <p:spPr bwMode="auto">
                <a:xfrm>
                  <a:off x="3931" y="1771"/>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5" name="Oval 681"/>
                <p:cNvSpPr>
                  <a:spLocks noChangeArrowheads="1"/>
                </p:cNvSpPr>
                <p:nvPr/>
              </p:nvSpPr>
              <p:spPr bwMode="auto">
                <a:xfrm>
                  <a:off x="4063" y="1270"/>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6" name="Freeform 682"/>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7" name="Freeform 683"/>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8" name="Freeform 684"/>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9" name="Freeform 685"/>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0" name="Freeform 686"/>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1" name="Freeform 687"/>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2" name="Freeform 688"/>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83" name="Freeform 689"/>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84" name="Freeform 690"/>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5" name="Freeform 691"/>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6" name="Freeform 692"/>
                <p:cNvSpPr>
                  <a:spLocks/>
                </p:cNvSpPr>
                <p:nvPr/>
              </p:nvSpPr>
              <p:spPr bwMode="auto">
                <a:xfrm>
                  <a:off x="3505" y="1336"/>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87" name="Freeform 693"/>
                <p:cNvSpPr>
                  <a:spLocks/>
                </p:cNvSpPr>
                <p:nvPr/>
              </p:nvSpPr>
              <p:spPr bwMode="auto">
                <a:xfrm>
                  <a:off x="3499" y="1348"/>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8" name="Oval 694"/>
                <p:cNvSpPr>
                  <a:spLocks noChangeArrowheads="1"/>
                </p:cNvSpPr>
                <p:nvPr/>
              </p:nvSpPr>
              <p:spPr bwMode="auto">
                <a:xfrm>
                  <a:off x="3621" y="1286"/>
                  <a:ext cx="57" cy="6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89" name="Freeform 695"/>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90" name="Freeform 696"/>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91" name="Line 697"/>
                <p:cNvSpPr>
                  <a:spLocks noChangeShapeType="1"/>
                </p:cNvSpPr>
                <p:nvPr/>
              </p:nvSpPr>
              <p:spPr bwMode="auto">
                <a:xfrm flipH="1" flipV="1">
                  <a:off x="3728" y="1467"/>
                  <a:ext cx="159"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2" name="Line 698"/>
                <p:cNvSpPr>
                  <a:spLocks noChangeShapeType="1"/>
                </p:cNvSpPr>
                <p:nvPr/>
              </p:nvSpPr>
              <p:spPr bwMode="auto">
                <a:xfrm flipH="1">
                  <a:off x="3728" y="1457"/>
                  <a:ext cx="220"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3" name="Freeform 699"/>
                <p:cNvSpPr>
                  <a:spLocks/>
                </p:cNvSpPr>
                <p:nvPr/>
              </p:nvSpPr>
              <p:spPr bwMode="auto">
                <a:xfrm>
                  <a:off x="3748" y="1844"/>
                  <a:ext cx="73" cy="116"/>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4" name="Freeform 700"/>
                <p:cNvSpPr>
                  <a:spLocks/>
                </p:cNvSpPr>
                <p:nvPr/>
              </p:nvSpPr>
              <p:spPr bwMode="auto">
                <a:xfrm>
                  <a:off x="3759" y="1839"/>
                  <a:ext cx="74" cy="117"/>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5" name="Freeform 701"/>
                <p:cNvSpPr>
                  <a:spLocks/>
                </p:cNvSpPr>
                <p:nvPr/>
              </p:nvSpPr>
              <p:spPr bwMode="auto">
                <a:xfrm>
                  <a:off x="3889" y="1648"/>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6" name="Freeform 702"/>
                <p:cNvSpPr>
                  <a:spLocks/>
                </p:cNvSpPr>
                <p:nvPr/>
              </p:nvSpPr>
              <p:spPr bwMode="auto">
                <a:xfrm>
                  <a:off x="3884" y="1660"/>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7" name="Freeform 703"/>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8" name="Freeform 704"/>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9" name="Freeform 705"/>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0" name="Freeform 706"/>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1" name="Freeform 707"/>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2" name="Freeform 708"/>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3" name="Freeform 709"/>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4" name="Freeform 710"/>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5" name="Freeform 711"/>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6" name="Freeform 712"/>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7" name="Freeform 713"/>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2008" name="Freeform 714"/>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2009" name="Oval 715"/>
                <p:cNvSpPr>
                  <a:spLocks noChangeArrowheads="1"/>
                </p:cNvSpPr>
                <p:nvPr/>
              </p:nvSpPr>
              <p:spPr bwMode="auto">
                <a:xfrm>
                  <a:off x="3710" y="1795"/>
                  <a:ext cx="59" cy="6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0" name="Freeform 716"/>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1" name="Freeform 717"/>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2" name="Freeform 718"/>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3" name="Freeform 719"/>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4" name="Oval 720"/>
                <p:cNvSpPr>
                  <a:spLocks noChangeArrowheads="1"/>
                </p:cNvSpPr>
                <p:nvPr/>
              </p:nvSpPr>
              <p:spPr bwMode="auto">
                <a:xfrm>
                  <a:off x="3847" y="1270"/>
                  <a:ext cx="59" cy="65"/>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5" name="Freeform 721"/>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3" name="Freeform 722"/>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grpSp>
        </p:grpSp>
        <p:sp>
          <p:nvSpPr>
            <p:cNvPr id="11310" name="Line 723"/>
            <p:cNvSpPr>
              <a:spLocks noChangeShapeType="1"/>
            </p:cNvSpPr>
            <p:nvPr/>
          </p:nvSpPr>
          <p:spPr bwMode="auto">
            <a:xfrm flipH="1" flipV="1">
              <a:off x="3538" y="794"/>
              <a:ext cx="0" cy="192"/>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9" name="Group 724"/>
            <p:cNvGrpSpPr>
              <a:grpSpLocks/>
            </p:cNvGrpSpPr>
            <p:nvPr/>
          </p:nvGrpSpPr>
          <p:grpSpPr bwMode="auto">
            <a:xfrm>
              <a:off x="1914" y="746"/>
              <a:ext cx="1627" cy="54"/>
              <a:chOff x="1914" y="746"/>
              <a:chExt cx="1627" cy="54"/>
            </a:xfrm>
          </p:grpSpPr>
          <p:sp>
            <p:nvSpPr>
              <p:cNvPr id="11313" name="Line 725"/>
              <p:cNvSpPr>
                <a:spLocks noChangeShapeType="1"/>
              </p:cNvSpPr>
              <p:nvPr/>
            </p:nvSpPr>
            <p:spPr bwMode="auto">
              <a:xfrm flipH="1">
                <a:off x="1914" y="800"/>
                <a:ext cx="610"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4" name="Line 726"/>
              <p:cNvSpPr>
                <a:spLocks noChangeShapeType="1"/>
              </p:cNvSpPr>
              <p:nvPr/>
            </p:nvSpPr>
            <p:spPr bwMode="auto">
              <a:xfrm flipV="1">
                <a:off x="2524" y="746"/>
                <a:ext cx="52" cy="5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5" name="Line 727"/>
              <p:cNvSpPr>
                <a:spLocks noChangeShapeType="1"/>
              </p:cNvSpPr>
              <p:nvPr/>
            </p:nvSpPr>
            <p:spPr bwMode="auto">
              <a:xfrm>
                <a:off x="2242" y="800"/>
                <a:ext cx="48" cy="0"/>
              </a:xfrm>
              <a:prstGeom prst="line">
                <a:avLst/>
              </a:prstGeom>
              <a:noFill/>
              <a:ln w="38100">
                <a:solidFill>
                  <a:schemeClr val="tx1"/>
                </a:solidFill>
                <a:round/>
                <a:headEnd type="triangle" w="med" len="med"/>
                <a:tailEnd type="none" w="sm" len="sm"/>
              </a:ln>
            </p:spPr>
            <p:txBody>
              <a:bodyPr wrap="none" anchor="ctr"/>
              <a:lstStyle/>
              <a:p>
                <a:endParaRPr lang="en-US">
                  <a:solidFill>
                    <a:prstClr val="black"/>
                  </a:solidFill>
                  <a:cs typeface="Arial" charset="0"/>
                </a:endParaRPr>
              </a:p>
            </p:txBody>
          </p:sp>
          <p:sp>
            <p:nvSpPr>
              <p:cNvPr id="11316" name="Line 728"/>
              <p:cNvSpPr>
                <a:spLocks noChangeShapeType="1"/>
              </p:cNvSpPr>
              <p:nvPr/>
            </p:nvSpPr>
            <p:spPr bwMode="auto">
              <a:xfrm flipH="1">
                <a:off x="2626" y="794"/>
                <a:ext cx="915"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sp>
          <p:nvSpPr>
            <p:cNvPr id="11312" name="Freeform 729"/>
            <p:cNvSpPr>
              <a:spLocks/>
            </p:cNvSpPr>
            <p:nvPr/>
          </p:nvSpPr>
          <p:spPr bwMode="auto">
            <a:xfrm>
              <a:off x="2458" y="1343"/>
              <a:ext cx="603" cy="75"/>
            </a:xfrm>
            <a:custGeom>
              <a:avLst/>
              <a:gdLst>
                <a:gd name="T0" fmla="*/ 1 w 972"/>
                <a:gd name="T1" fmla="*/ 0 h 468"/>
                <a:gd name="T2" fmla="*/ 1 w 972"/>
                <a:gd name="T3" fmla="*/ 0 h 468"/>
                <a:gd name="T4" fmla="*/ 1 w 972"/>
                <a:gd name="T5" fmla="*/ 0 h 468"/>
                <a:gd name="T6" fmla="*/ 0 w 972"/>
                <a:gd name="T7" fmla="*/ 0 h 468"/>
                <a:gd name="T8" fmla="*/ 0 60000 65536"/>
                <a:gd name="T9" fmla="*/ 0 60000 65536"/>
                <a:gd name="T10" fmla="*/ 0 60000 65536"/>
                <a:gd name="T11" fmla="*/ 0 60000 65536"/>
                <a:gd name="T12" fmla="*/ 0 w 972"/>
                <a:gd name="T13" fmla="*/ 0 h 468"/>
                <a:gd name="T14" fmla="*/ 972 w 972"/>
                <a:gd name="T15" fmla="*/ 468 h 468"/>
              </a:gdLst>
              <a:ahLst/>
              <a:cxnLst>
                <a:cxn ang="T8">
                  <a:pos x="T0" y="T1"/>
                </a:cxn>
                <a:cxn ang="T9">
                  <a:pos x="T2" y="T3"/>
                </a:cxn>
                <a:cxn ang="T10">
                  <a:pos x="T4" y="T5"/>
                </a:cxn>
                <a:cxn ang="T11">
                  <a:pos x="T6" y="T7"/>
                </a:cxn>
              </a:cxnLst>
              <a:rect l="T12" t="T13" r="T14" b="T15"/>
              <a:pathLst>
                <a:path w="972" h="468">
                  <a:moveTo>
                    <a:pt x="972" y="0"/>
                  </a:moveTo>
                  <a:cubicBezTo>
                    <a:pt x="821" y="14"/>
                    <a:pt x="670" y="28"/>
                    <a:pt x="564" y="96"/>
                  </a:cubicBezTo>
                  <a:cubicBezTo>
                    <a:pt x="458" y="164"/>
                    <a:pt x="430" y="348"/>
                    <a:pt x="336" y="408"/>
                  </a:cubicBezTo>
                  <a:cubicBezTo>
                    <a:pt x="242" y="468"/>
                    <a:pt x="56" y="448"/>
                    <a:pt x="0" y="456"/>
                  </a:cubicBezTo>
                </a:path>
              </a:pathLst>
            </a:custGeom>
            <a:noFill/>
            <a:ln w="38100">
              <a:solidFill>
                <a:srgbClr val="010101"/>
              </a:solidFill>
              <a:round/>
              <a:headEnd type="triangle" w="med" len="med"/>
              <a:tailEnd type="triangle" w="med" len="med"/>
            </a:ln>
          </p:spPr>
          <p:txBody>
            <a:bodyPr anchor="ctr">
              <a:spAutoFit/>
            </a:bodyPr>
            <a:lstStyle/>
            <a:p>
              <a:endParaRPr lang="en-US">
                <a:solidFill>
                  <a:prstClr val="black"/>
                </a:solidFill>
                <a:cs typeface="Arial" charset="0"/>
              </a:endParaRPr>
            </a:p>
          </p:txBody>
        </p:sp>
      </p:grpSp>
      <p:sp>
        <p:nvSpPr>
          <p:cNvPr id="11273" name="Rectangle 733"/>
          <p:cNvSpPr>
            <a:spLocks noChangeArrowheads="1"/>
          </p:cNvSpPr>
          <p:nvPr/>
        </p:nvSpPr>
        <p:spPr bwMode="auto">
          <a:xfrm>
            <a:off x="4010025" y="1600200"/>
            <a:ext cx="1704975" cy="457200"/>
          </a:xfrm>
          <a:prstGeom prst="rect">
            <a:avLst/>
          </a:prstGeom>
          <a:noFill/>
          <a:ln w="9525">
            <a:noFill/>
            <a:miter lim="800000"/>
            <a:headEnd/>
            <a:tailEnd/>
          </a:ln>
        </p:spPr>
        <p:txBody>
          <a:bodyPr>
            <a:spAutoFit/>
          </a:bodyPr>
          <a:lstStyle/>
          <a:p>
            <a:pPr algn="ctr"/>
            <a:r>
              <a:rPr lang="en-US" sz="1200" b="1">
                <a:solidFill>
                  <a:prstClr val="black"/>
                </a:solidFill>
                <a:cs typeface="Arial" charset="0"/>
              </a:rPr>
              <a:t>xLi</a:t>
            </a:r>
            <a:r>
              <a:rPr lang="en-US" sz="1200" b="1" baseline="-25000">
                <a:solidFill>
                  <a:prstClr val="black"/>
                </a:solidFill>
                <a:cs typeface="Arial" charset="0"/>
              </a:rPr>
              <a:t>2</a:t>
            </a:r>
            <a:r>
              <a:rPr lang="en-US" sz="1200" b="1">
                <a:solidFill>
                  <a:prstClr val="black"/>
                </a:solidFill>
                <a:cs typeface="Arial" charset="0"/>
              </a:rPr>
              <a:t>MnO</a:t>
            </a:r>
            <a:r>
              <a:rPr lang="en-US" sz="1200" b="1" baseline="-25000">
                <a:solidFill>
                  <a:prstClr val="black"/>
                </a:solidFill>
                <a:cs typeface="Arial" charset="0"/>
              </a:rPr>
              <a:t>3</a:t>
            </a:r>
            <a:r>
              <a:rPr lang="en-US" sz="1200" b="1">
                <a:solidFill>
                  <a:prstClr val="black"/>
                </a:solidFill>
                <a:cs typeface="Arial" charset="0"/>
                <a:sym typeface="Symbol" pitchFamily="18" charset="2"/>
              </a:rPr>
              <a:t></a:t>
            </a:r>
            <a:r>
              <a:rPr lang="en-US" sz="1200" b="1">
                <a:solidFill>
                  <a:prstClr val="black"/>
                </a:solidFill>
                <a:cs typeface="Arial" charset="0"/>
              </a:rPr>
              <a:t>(1-x)LiMO</a:t>
            </a:r>
            <a:r>
              <a:rPr lang="en-US" sz="1200" b="1" baseline="-25000">
                <a:solidFill>
                  <a:prstClr val="black"/>
                </a:solidFill>
                <a:cs typeface="Arial" charset="0"/>
              </a:rPr>
              <a:t>2</a:t>
            </a:r>
          </a:p>
          <a:p>
            <a:pPr algn="ctr"/>
            <a:r>
              <a:rPr lang="en-US" sz="1200" b="1">
                <a:solidFill>
                  <a:prstClr val="black"/>
                </a:solidFill>
                <a:cs typeface="Arial" charset="0"/>
              </a:rPr>
              <a:t> (Cathode)</a:t>
            </a:r>
          </a:p>
        </p:txBody>
      </p:sp>
      <p:sp>
        <p:nvSpPr>
          <p:cNvPr id="11274" name="TextBox 2"/>
          <p:cNvSpPr txBox="1">
            <a:spLocks noChangeArrowheads="1"/>
          </p:cNvSpPr>
          <p:nvPr/>
        </p:nvSpPr>
        <p:spPr bwMode="auto">
          <a:xfrm>
            <a:off x="3200400" y="3276600"/>
            <a:ext cx="1524000" cy="1069975"/>
          </a:xfrm>
          <a:prstGeom prst="rect">
            <a:avLst/>
          </a:prstGeom>
          <a:noFill/>
          <a:ln w="9525">
            <a:noFill/>
            <a:miter lim="800000"/>
            <a:headEnd/>
            <a:tailEnd/>
          </a:ln>
        </p:spPr>
        <p:txBody>
          <a:bodyPr wrap="square">
            <a:spAutoFit/>
          </a:bodyPr>
          <a:lstStyle/>
          <a:p>
            <a:r>
              <a:rPr lang="en-US" sz="1600" b="1" dirty="0">
                <a:solidFill>
                  <a:srgbClr val="0D0D0D"/>
                </a:solidFill>
                <a:ea typeface="ＭＳ Ｐゴシック" pitchFamily="34" charset="-128"/>
                <a:cs typeface="Arial" charset="0"/>
              </a:rPr>
              <a:t>Created high </a:t>
            </a:r>
            <a:r>
              <a:rPr lang="en-US" sz="1600" b="1" dirty="0">
                <a:solidFill>
                  <a:prstClr val="black"/>
                </a:solidFill>
                <a:ea typeface="ＭＳ Ｐゴシック" pitchFamily="34" charset="-128"/>
                <a:cs typeface="Arial" charset="0"/>
              </a:rPr>
              <a:t>energy</a:t>
            </a:r>
            <a:r>
              <a:rPr lang="en-US" sz="1600" b="1" dirty="0">
                <a:solidFill>
                  <a:srgbClr val="FF0000"/>
                </a:solidFill>
                <a:ea typeface="ＭＳ Ｐゴシック" pitchFamily="34" charset="-128"/>
                <a:cs typeface="Arial" charset="0"/>
              </a:rPr>
              <a:t> </a:t>
            </a:r>
            <a:r>
              <a:rPr lang="en-US" sz="1600" b="1" dirty="0">
                <a:solidFill>
                  <a:srgbClr val="0D0D0D"/>
                </a:solidFill>
                <a:ea typeface="ＭＳ Ｐゴシック" pitchFamily="34" charset="-128"/>
                <a:cs typeface="Arial" charset="0"/>
              </a:rPr>
              <a:t>Li-ion cells…</a:t>
            </a:r>
          </a:p>
          <a:p>
            <a:endParaRPr lang="en-US" sz="1600" b="1" dirty="0">
              <a:solidFill>
                <a:srgbClr val="0D0D0D"/>
              </a:solidFill>
              <a:ea typeface="ＭＳ Ｐゴシック" pitchFamily="34" charset="-128"/>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pic>
        <p:nvPicPr>
          <p:cNvPr id="753" name="Picture 7"/>
          <p:cNvPicPr>
            <a:picLocks noChangeAspect="1" noChangeArrowheads="1"/>
          </p:cNvPicPr>
          <p:nvPr/>
        </p:nvPicPr>
        <p:blipFill>
          <a:blip r:embed="rId5" cstate="print"/>
          <a:srcRect/>
          <a:stretch>
            <a:fillRect/>
          </a:stretch>
        </p:blipFill>
        <p:spPr bwMode="auto">
          <a:xfrm>
            <a:off x="304800" y="4148138"/>
            <a:ext cx="1757363" cy="1719262"/>
          </a:xfrm>
          <a:prstGeom prst="rect">
            <a:avLst/>
          </a:prstGeom>
          <a:noFill/>
          <a:ln w="15875">
            <a:solidFill>
              <a:srgbClr val="010101"/>
            </a:solidFill>
            <a:miter lim="800000"/>
            <a:headEnd/>
            <a:tailEnd/>
          </a:ln>
          <a:effectLst>
            <a:outerShdw blurRad="63500" dist="38100" dir="2700000" algn="tl" rotWithShape="0">
              <a:srgbClr val="000000">
                <a:alpha val="39998"/>
              </a:srgbClr>
            </a:outerShdw>
          </a:effectLst>
          <a:extLst/>
        </p:spPr>
      </p:pic>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pic>
        <p:nvPicPr>
          <p:cNvPr id="10" name="Picture 9" descr="volt.jpg"/>
          <p:cNvPicPr>
            <a:picLocks noChangeAspect="1"/>
          </p:cNvPicPr>
          <p:nvPr/>
        </p:nvPicPr>
        <p:blipFill rotWithShape="1">
          <a:blip r:embed="rId6" cstate="print"/>
          <a:srcRect l="18482" t="9492" r="15990" b="13021"/>
          <a:stretch/>
        </p:blipFill>
        <p:spPr>
          <a:xfrm>
            <a:off x="6140450" y="3581400"/>
            <a:ext cx="2965450" cy="1525587"/>
          </a:xfrm>
          <a:prstGeom prst="rect">
            <a:avLst/>
          </a:prstGeom>
          <a:ln>
            <a:solidFill>
              <a:schemeClr val="tx1">
                <a:lumMod val="95000"/>
                <a:lumOff val="5000"/>
              </a:schemeClr>
            </a:solidFill>
          </a:ln>
        </p:spPr>
      </p:pic>
      <p:pic>
        <p:nvPicPr>
          <p:cNvPr id="11279" name="Picture 10" descr="volt-logo.jpg"/>
          <p:cNvPicPr>
            <a:picLocks noChangeAspect="1"/>
          </p:cNvPicPr>
          <p:nvPr/>
        </p:nvPicPr>
        <p:blipFill>
          <a:blip r:embed="rId7" cstate="print"/>
          <a:srcRect t="17366" b="21211"/>
          <a:stretch>
            <a:fillRect/>
          </a:stretch>
        </p:blipFill>
        <p:spPr bwMode="auto">
          <a:xfrm>
            <a:off x="6807200" y="5181600"/>
            <a:ext cx="2286000" cy="781050"/>
          </a:xfrm>
          <a:prstGeom prst="rect">
            <a:avLst/>
          </a:prstGeom>
          <a:noFill/>
          <a:ln w="9525">
            <a:solidFill>
              <a:schemeClr val="tx1"/>
            </a:solidFill>
            <a:miter lim="800000"/>
            <a:headEnd/>
            <a:tailEnd/>
          </a:ln>
        </p:spPr>
      </p:pic>
      <p:pic>
        <p:nvPicPr>
          <p:cNvPr id="1497" name="Picture 1496" descr="BASF.jpg"/>
          <p:cNvPicPr>
            <a:picLocks noChangeAspect="1"/>
          </p:cNvPicPr>
          <p:nvPr/>
        </p:nvPicPr>
        <p:blipFill>
          <a:blip r:embed="rId8" cstate="print"/>
          <a:stretch>
            <a:fillRect/>
          </a:stretch>
        </p:blipFill>
        <p:spPr>
          <a:xfrm>
            <a:off x="7467600" y="1447800"/>
            <a:ext cx="1371600" cy="685800"/>
          </a:xfrm>
          <a:prstGeom prst="rect">
            <a:avLst/>
          </a:prstGeom>
          <a:ln w="6350">
            <a:solidFill>
              <a:schemeClr val="tx1">
                <a:lumMod val="95000"/>
                <a:lumOff val="5000"/>
              </a:schemeClr>
            </a:solidFill>
            <a:miter lim="800000"/>
          </a:ln>
        </p:spPr>
      </p:pic>
      <p:pic>
        <p:nvPicPr>
          <p:cNvPr id="12" name="Picture 11" descr="lgchem.jpg"/>
          <p:cNvPicPr>
            <a:picLocks noChangeAspect="1"/>
          </p:cNvPicPr>
          <p:nvPr/>
        </p:nvPicPr>
        <p:blipFill>
          <a:blip r:embed="rId9" cstate="print"/>
          <a:stretch>
            <a:fillRect/>
          </a:stretch>
        </p:blipFill>
        <p:spPr>
          <a:xfrm>
            <a:off x="6410325" y="2743200"/>
            <a:ext cx="2428875" cy="762000"/>
          </a:xfrm>
          <a:prstGeom prst="rect">
            <a:avLst/>
          </a:prstGeom>
          <a:ln w="6350">
            <a:solidFill>
              <a:schemeClr val="tx1">
                <a:lumMod val="95000"/>
                <a:lumOff val="5000"/>
              </a:schemeClr>
            </a:solidFill>
            <a:miter lim="800000"/>
          </a:ln>
        </p:spPr>
      </p:pic>
      <p:sp>
        <p:nvSpPr>
          <p:cNvPr id="11282" name="Text Box 12"/>
          <p:cNvSpPr txBox="1">
            <a:spLocks noChangeArrowheads="1"/>
          </p:cNvSpPr>
          <p:nvPr/>
        </p:nvSpPr>
        <p:spPr bwMode="auto">
          <a:xfrm>
            <a:off x="381000" y="5921375"/>
            <a:ext cx="2514600" cy="784225"/>
          </a:xfrm>
          <a:prstGeom prst="rect">
            <a:avLst/>
          </a:prstGeom>
          <a:noFill/>
          <a:ln w="9525">
            <a:noFill/>
            <a:miter lim="800000"/>
            <a:headEnd/>
            <a:tailEnd/>
          </a:ln>
        </p:spPr>
        <p:txBody>
          <a:bodyPr>
            <a:spAutoFit/>
          </a:bodyPr>
          <a:lstStyle/>
          <a:p>
            <a:r>
              <a:rPr lang="en-US" sz="1500" b="1">
                <a:solidFill>
                  <a:prstClr val="black"/>
                </a:solidFill>
                <a:cs typeface="Arial" charset="0"/>
              </a:rPr>
              <a:t>Tailored electrode-electrolyte interface using nanotechnology</a:t>
            </a:r>
            <a:endParaRPr lang="en-US" sz="1600" b="1">
              <a:solidFill>
                <a:prstClr val="black"/>
              </a:solidFill>
              <a:cs typeface="Arial" charset="0"/>
            </a:endParaRPr>
          </a:p>
        </p:txBody>
      </p:sp>
      <p:sp>
        <p:nvSpPr>
          <p:cNvPr id="11283" name="TextBox 755"/>
          <p:cNvSpPr txBox="1">
            <a:spLocks noChangeArrowheads="1"/>
          </p:cNvSpPr>
          <p:nvPr/>
        </p:nvSpPr>
        <p:spPr bwMode="auto">
          <a:xfrm>
            <a:off x="3200400" y="4368800"/>
            <a:ext cx="3048000" cy="584200"/>
          </a:xfrm>
          <a:prstGeom prst="rect">
            <a:avLst/>
          </a:prstGeom>
          <a:noFill/>
          <a:ln w="9525">
            <a:noFill/>
            <a:miter lim="800000"/>
            <a:headEnd/>
            <a:tailEnd/>
          </a:ln>
        </p:spPr>
        <p:txBody>
          <a:bodyPr>
            <a:spAutoFit/>
          </a:bodyPr>
          <a:lstStyle/>
          <a:p>
            <a:r>
              <a:rPr lang="en-US" sz="1600" b="1" dirty="0">
                <a:solidFill>
                  <a:prstClr val="black"/>
                </a:solidFill>
                <a:ea typeface="ＭＳ Ｐゴシック" pitchFamily="34" charset="-128"/>
                <a:cs typeface="Arial" charset="0"/>
              </a:rPr>
              <a:t>…with double cathode capacity, enhanced stability</a:t>
            </a:r>
          </a:p>
        </p:txBody>
      </p:sp>
      <p:sp>
        <p:nvSpPr>
          <p:cNvPr id="758" name="TextBox 757"/>
          <p:cNvSpPr txBox="1"/>
          <p:nvPr/>
        </p:nvSpPr>
        <p:spPr>
          <a:xfrm>
            <a:off x="5867400" y="6084888"/>
            <a:ext cx="3200400" cy="830997"/>
          </a:xfrm>
          <a:prstGeom prst="rect">
            <a:avLst/>
          </a:prstGeom>
          <a:noFill/>
        </p:spPr>
        <p:txBody>
          <a:bodyPr>
            <a:spAutoFit/>
          </a:bodyPr>
          <a:lstStyle/>
          <a:p>
            <a:pPr algn="ctr">
              <a:defRPr/>
            </a:pPr>
            <a:r>
              <a:rPr lang="en-US" sz="1600" b="1" dirty="0">
                <a:solidFill>
                  <a:prstClr val="black">
                    <a:lumMod val="95000"/>
                    <a:lumOff val="5000"/>
                  </a:prstClr>
                </a:solidFill>
                <a:latin typeface="Arial"/>
                <a:ea typeface="ＭＳ Ｐゴシック" charset="0"/>
                <a:cs typeface="Arial"/>
              </a:rPr>
              <a:t>Licenses to materials and cell manufacturers and automobile </a:t>
            </a:r>
            <a:r>
              <a:rPr lang="en-US" sz="1600" b="1" dirty="0" smtClean="0">
                <a:solidFill>
                  <a:prstClr val="black">
                    <a:lumMod val="95000"/>
                    <a:lumOff val="5000"/>
                  </a:prstClr>
                </a:solidFill>
                <a:latin typeface="Arial"/>
                <a:ea typeface="ＭＳ Ｐゴシック" charset="0"/>
                <a:cs typeface="Arial"/>
              </a:rPr>
              <a:t>companies</a:t>
            </a:r>
            <a:endParaRPr lang="en-US" sz="1600" b="1" dirty="0">
              <a:solidFill>
                <a:prstClr val="black">
                  <a:lumMod val="95000"/>
                  <a:lumOff val="5000"/>
                </a:prstClr>
              </a:solidFill>
              <a:latin typeface="Arial"/>
              <a:cs typeface="Arial"/>
            </a:endParaRPr>
          </a:p>
        </p:txBody>
      </p:sp>
      <p:pic>
        <p:nvPicPr>
          <p:cNvPr id="11285" name="Picture 5" descr="Picture 010"/>
          <p:cNvPicPr>
            <a:picLocks noChangeAspect="1" noChangeArrowheads="1"/>
          </p:cNvPicPr>
          <p:nvPr/>
        </p:nvPicPr>
        <p:blipFill>
          <a:blip r:embed="rId10" cstate="print"/>
          <a:srcRect l="27777" t="29405" r="35185" b="11111"/>
          <a:stretch>
            <a:fillRect/>
          </a:stretch>
        </p:blipFill>
        <p:spPr bwMode="auto">
          <a:xfrm>
            <a:off x="4648200" y="3195638"/>
            <a:ext cx="1143000" cy="1223962"/>
          </a:xfrm>
          <a:prstGeom prst="rect">
            <a:avLst/>
          </a:prstGeom>
          <a:noFill/>
          <a:ln w="9525">
            <a:noFill/>
            <a:miter lim="800000"/>
            <a:headEnd/>
            <a:tailEnd/>
          </a:ln>
        </p:spPr>
      </p:pic>
      <p:pic>
        <p:nvPicPr>
          <p:cNvPr id="12016" name="Picture 752"/>
          <p:cNvPicPr>
            <a:picLocks noChangeAspect="1" noChangeArrowheads="1"/>
          </p:cNvPicPr>
          <p:nvPr/>
        </p:nvPicPr>
        <p:blipFill>
          <a:blip r:embed="rId11" cstate="print"/>
          <a:srcRect l="1500" r="53999" b="85001"/>
          <a:stretch>
            <a:fillRect/>
          </a:stretch>
        </p:blipFill>
        <p:spPr bwMode="auto">
          <a:xfrm>
            <a:off x="6858000" y="2205037"/>
            <a:ext cx="2286000" cy="461963"/>
          </a:xfrm>
          <a:prstGeom prst="rect">
            <a:avLst/>
          </a:prstGeom>
          <a:noFill/>
          <a:ln w="9525">
            <a:solidFill>
              <a:schemeClr val="tx1"/>
            </a:solidFill>
            <a:miter lim="800000"/>
            <a:headEnd/>
            <a:tailEnd/>
          </a:ln>
        </p:spPr>
      </p:pic>
      <p:pic>
        <p:nvPicPr>
          <p:cNvPr id="11287" name="Picture 1498" descr="envia.jpg"/>
          <p:cNvPicPr>
            <a:picLocks noChangeAspect="1"/>
          </p:cNvPicPr>
          <p:nvPr/>
        </p:nvPicPr>
        <p:blipFill>
          <a:blip r:embed="rId12" cstate="print"/>
          <a:srcRect/>
          <a:stretch>
            <a:fillRect/>
          </a:stretch>
        </p:blipFill>
        <p:spPr bwMode="auto">
          <a:xfrm>
            <a:off x="6096000" y="1600200"/>
            <a:ext cx="1204913" cy="709613"/>
          </a:xfrm>
          <a:prstGeom prst="rect">
            <a:avLst/>
          </a:prstGeom>
          <a:noFill/>
          <a:ln w="6350">
            <a:solidFill>
              <a:schemeClr val="tx1"/>
            </a:solidFill>
            <a:miter lim="800000"/>
            <a:headEnd/>
            <a:tailEnd/>
          </a:ln>
        </p:spPr>
      </p:pic>
      <p:pic>
        <p:nvPicPr>
          <p:cNvPr id="2" name="Picture 9"/>
          <p:cNvPicPr>
            <a:picLocks noChangeAspect="1"/>
          </p:cNvPicPr>
          <p:nvPr/>
        </p:nvPicPr>
        <p:blipFill>
          <a:blip r:embed="rId13" cstate="print"/>
          <a:srcRect/>
          <a:stretch>
            <a:fillRect/>
          </a:stretch>
        </p:blipFill>
        <p:spPr bwMode="auto">
          <a:xfrm>
            <a:off x="5791200" y="5181600"/>
            <a:ext cx="928688" cy="928687"/>
          </a:xfrm>
          <a:prstGeom prst="rect">
            <a:avLst/>
          </a:prstGeom>
          <a:noFill/>
          <a:ln w="9525">
            <a:noFill/>
            <a:miter lim="800000"/>
            <a:headEnd/>
            <a:tailEnd/>
          </a:ln>
        </p:spPr>
      </p:pic>
      <p:sp>
        <p:nvSpPr>
          <p:cNvPr id="11289" name="Text Box 7"/>
          <p:cNvSpPr>
            <a:spLocks noGrp="1" noChangeArrowheads="1"/>
          </p:cNvSpPr>
          <p:nvPr>
            <p:ph type="title" idx="4294967295"/>
          </p:nvPr>
        </p:nvSpPr>
        <p:spPr>
          <a:xfrm>
            <a:off x="450756" y="72948"/>
            <a:ext cx="8229600" cy="682625"/>
          </a:xfrm>
        </p:spPr>
        <p:txBody>
          <a:bodyPr>
            <a:spAutoFit/>
          </a:bodyPr>
          <a:lstStyle/>
          <a:p>
            <a:pPr>
              <a:lnSpc>
                <a:spcPct val="80000"/>
              </a:lnSpc>
            </a:pPr>
            <a:r>
              <a:rPr lang="en-US" dirty="0" smtClean="0">
                <a:latin typeface="Arial" charset="0"/>
                <a:cs typeface="Arial" charset="0"/>
              </a:rPr>
              <a:t>High-Energy Lithium Batteries:</a:t>
            </a:r>
            <a:br>
              <a:rPr lang="en-US" dirty="0" smtClean="0">
                <a:latin typeface="Arial" charset="0"/>
                <a:cs typeface="Arial" charset="0"/>
              </a:rPr>
            </a:br>
            <a:r>
              <a:rPr lang="en-US" dirty="0" smtClean="0">
                <a:latin typeface="Arial" charset="0"/>
                <a:cs typeface="Arial" charset="0"/>
              </a:rPr>
              <a:t> </a:t>
            </a:r>
            <a:r>
              <a:rPr lang="en-US" sz="1800" dirty="0" smtClean="0">
                <a:latin typeface="Arial" charset="0"/>
                <a:cs typeface="Arial" charset="0"/>
              </a:rPr>
              <a:t>From Fundamental Research to Cars on the Road</a:t>
            </a:r>
          </a:p>
        </p:txBody>
      </p:sp>
      <p:sp>
        <p:nvSpPr>
          <p:cNvPr id="11290" name="TextBox 755"/>
          <p:cNvSpPr txBox="1">
            <a:spLocks noChangeArrowheads="1"/>
          </p:cNvSpPr>
          <p:nvPr/>
        </p:nvSpPr>
        <p:spPr bwMode="auto">
          <a:xfrm>
            <a:off x="457200" y="4098925"/>
            <a:ext cx="2057400" cy="492125"/>
          </a:xfrm>
          <a:prstGeom prst="rect">
            <a:avLst/>
          </a:prstGeom>
          <a:noFill/>
          <a:ln w="9525">
            <a:noFill/>
            <a:miter lim="800000"/>
            <a:headEnd/>
            <a:tailEnd/>
          </a:ln>
        </p:spPr>
        <p:txBody>
          <a:bodyPr>
            <a:spAutoFit/>
          </a:bodyPr>
          <a:lstStyle/>
          <a:p>
            <a:r>
              <a:rPr lang="en-US" sz="1300" b="1">
                <a:solidFill>
                  <a:prstClr val="white"/>
                </a:solidFill>
                <a:ea typeface="ＭＳ Ｐゴシック" pitchFamily="34" charset="-128"/>
                <a:cs typeface="Arial" charset="0"/>
              </a:rPr>
              <a:t>Nanoparticle TiO</a:t>
            </a:r>
            <a:r>
              <a:rPr lang="en-US" sz="1300" b="1" baseline="-25000">
                <a:solidFill>
                  <a:prstClr val="white"/>
                </a:solidFill>
                <a:ea typeface="ＭＳ Ｐゴシック" pitchFamily="34" charset="-128"/>
                <a:cs typeface="Arial" charset="0"/>
              </a:rPr>
              <a:t>2</a:t>
            </a:r>
            <a:r>
              <a:rPr lang="en-US" sz="1300" b="1">
                <a:solidFill>
                  <a:prstClr val="white"/>
                </a:solidFill>
                <a:ea typeface="ＭＳ Ｐゴシック" pitchFamily="34" charset="-128"/>
                <a:cs typeface="Arial" charset="0"/>
              </a:rPr>
              <a:t> anode/C coating</a:t>
            </a:r>
          </a:p>
        </p:txBody>
      </p:sp>
      <p:sp>
        <p:nvSpPr>
          <p:cNvPr id="11291" name="Rectangle 3"/>
          <p:cNvSpPr>
            <a:spLocks noChangeArrowheads="1"/>
          </p:cNvSpPr>
          <p:nvPr/>
        </p:nvSpPr>
        <p:spPr bwMode="auto">
          <a:xfrm>
            <a:off x="2057400" y="4154488"/>
            <a:ext cx="1143000" cy="646112"/>
          </a:xfrm>
          <a:prstGeom prst="rect">
            <a:avLst/>
          </a:prstGeom>
          <a:noFill/>
          <a:ln w="9525">
            <a:noFill/>
            <a:miter lim="800000"/>
            <a:headEnd/>
            <a:tailEnd/>
          </a:ln>
        </p:spPr>
        <p:txBody>
          <a:bodyPr>
            <a:spAutoFit/>
          </a:bodyPr>
          <a:lstStyle/>
          <a:p>
            <a:r>
              <a:rPr lang="en-US" b="1">
                <a:solidFill>
                  <a:prstClr val="black"/>
                </a:solidFill>
                <a:cs typeface="Arial" charset="0"/>
              </a:rPr>
              <a:t>EFRC research</a:t>
            </a:r>
            <a:endParaRPr lang="en-US">
              <a:solidFill>
                <a:prstClr val="black"/>
              </a:solidFill>
              <a:cs typeface="Arial" charset="0"/>
            </a:endParaRPr>
          </a:p>
        </p:txBody>
      </p:sp>
      <p:pic>
        <p:nvPicPr>
          <p:cNvPr id="11292" name="Picture 783"/>
          <p:cNvPicPr>
            <a:picLocks noChangeAspect="1" noChangeArrowheads="1"/>
          </p:cNvPicPr>
          <p:nvPr/>
        </p:nvPicPr>
        <p:blipFill>
          <a:blip r:embed="rId14" cstate="print"/>
          <a:srcRect/>
          <a:stretch>
            <a:fillRect/>
          </a:stretch>
        </p:blipFill>
        <p:spPr bwMode="auto">
          <a:xfrm>
            <a:off x="3167063" y="5105400"/>
            <a:ext cx="2362200" cy="1570038"/>
          </a:xfrm>
          <a:prstGeom prst="rect">
            <a:avLst/>
          </a:prstGeom>
          <a:noFill/>
          <a:ln w="9525">
            <a:noFill/>
            <a:miter lim="800000"/>
            <a:headEnd/>
            <a:tailEnd/>
          </a:ln>
        </p:spPr>
      </p:pic>
      <p:sp>
        <p:nvSpPr>
          <p:cNvPr id="754"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a:t>
            </a:r>
            <a:r>
              <a:rPr lang="en-US" dirty="0" smtClean="0">
                <a:solidFill>
                  <a:srgbClr val="4F8D69"/>
                </a:solidFill>
                <a:cs typeface="Arial" charset="0"/>
              </a:rPr>
              <a:t>Science</a:t>
            </a:r>
          </a:p>
        </p:txBody>
      </p:sp>
      <p:sp>
        <p:nvSpPr>
          <p:cNvPr id="11277" name="Text Box 10"/>
          <p:cNvSpPr txBox="1">
            <a:spLocks noChangeArrowheads="1"/>
          </p:cNvSpPr>
          <p:nvPr/>
        </p:nvSpPr>
        <p:spPr bwMode="auto">
          <a:xfrm>
            <a:off x="2819400" y="990600"/>
            <a:ext cx="2600325" cy="327782"/>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a:t>
            </a:r>
            <a:r>
              <a:rPr lang="en-US" dirty="0" smtClean="0">
                <a:solidFill>
                  <a:srgbClr val="4F8D69"/>
                </a:solidFill>
                <a:cs typeface="Arial" charset="0"/>
              </a:rPr>
              <a:t>R&amp;D</a:t>
            </a:r>
          </a:p>
        </p:txBody>
      </p:sp>
      <p:sp>
        <p:nvSpPr>
          <p:cNvPr id="755" name="Title 1"/>
          <p:cNvSpPr txBox="1">
            <a:spLocks/>
          </p:cNvSpPr>
          <p:nvPr/>
        </p:nvSpPr>
        <p:spPr bwMode="auto">
          <a:xfrm>
            <a:off x="480203" y="110092"/>
            <a:ext cx="8387752" cy="598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i="0" u="none" strike="noStrike" kern="1200" cap="none" spc="0" normalizeH="0" noProof="0" dirty="0" smtClean="0">
                <a:ln>
                  <a:noFill/>
                </a:ln>
                <a:solidFill>
                  <a:srgbClr val="106636"/>
                </a:solidFill>
                <a:effectLst/>
                <a:uLnTx/>
                <a:uFillTx/>
                <a:latin typeface="Arial" pitchFamily="34" charset="0"/>
                <a:ea typeface="+mj-ea"/>
                <a:cs typeface="Arial" pitchFamily="34" charset="0"/>
              </a:rPr>
              <a:t>Platinum Monolayer Electro-Catalysts: </a:t>
            </a:r>
            <a:br>
              <a:rPr kumimoji="0" lang="en-US" sz="2400" i="0" u="none" strike="noStrike" kern="1200" cap="none" spc="0" normalizeH="0" noProof="0" dirty="0" smtClean="0">
                <a:ln>
                  <a:noFill/>
                </a:ln>
                <a:solidFill>
                  <a:srgbClr val="106636"/>
                </a:solidFill>
                <a:effectLst/>
                <a:uLnTx/>
                <a:uFillTx/>
                <a:latin typeface="Arial" pitchFamily="34" charset="0"/>
                <a:ea typeface="+mj-ea"/>
                <a:cs typeface="Arial" pitchFamily="34" charset="0"/>
              </a:rPr>
            </a:br>
            <a:r>
              <a:rPr kumimoji="0" lang="en-US" i="0" u="none" strike="noStrike" kern="1200" cap="none" spc="0" normalizeH="0" noProof="0" dirty="0" smtClean="0">
                <a:ln>
                  <a:noFill/>
                </a:ln>
                <a:solidFill>
                  <a:srgbClr val="106636"/>
                </a:solidFill>
                <a:effectLst/>
                <a:uLnTx/>
                <a:uFillTx/>
                <a:latin typeface="Arial" pitchFamily="34" charset="0"/>
                <a:ea typeface="+mj-ea"/>
                <a:cs typeface="Arial" pitchFamily="34" charset="0"/>
              </a:rPr>
              <a:t>Stationary and Automotive Fuel Cells</a:t>
            </a:r>
            <a:endParaRPr kumimoji="0" lang="en-US" sz="240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759" name="TextBox 25"/>
          <p:cNvSpPr txBox="1">
            <a:spLocks noChangeArrowheads="1"/>
          </p:cNvSpPr>
          <p:nvPr/>
        </p:nvSpPr>
        <p:spPr bwMode="auto">
          <a:xfrm>
            <a:off x="0" y="1752600"/>
            <a:ext cx="2895600" cy="339725"/>
          </a:xfrm>
          <a:prstGeom prst="rect">
            <a:avLst/>
          </a:prstGeom>
          <a:noFill/>
          <a:ln w="9525">
            <a:noFill/>
            <a:miter lim="800000"/>
            <a:headEnd/>
            <a:tailEnd/>
          </a:ln>
        </p:spPr>
        <p:txBody>
          <a:bodyPr>
            <a:spAutoFit/>
          </a:bodyPr>
          <a:lstStyle/>
          <a:p>
            <a:pPr algn="ctr"/>
            <a:r>
              <a:rPr lang="en-US" sz="1600" dirty="0" smtClean="0">
                <a:solidFill>
                  <a:srgbClr val="554C6D"/>
                </a:solidFill>
                <a:ea typeface="ＭＳ Ｐゴシック" pitchFamily="-112" charset="-128"/>
              </a:rPr>
              <a:t>Two research advances</a:t>
            </a:r>
            <a:endParaRPr lang="en-US" sz="1600" dirty="0">
              <a:solidFill>
                <a:srgbClr val="554C6D"/>
              </a:solidFill>
              <a:ea typeface="ＭＳ Ｐゴシック" pitchFamily="-112" charset="-128"/>
            </a:endParaRPr>
          </a:p>
        </p:txBody>
      </p:sp>
      <p:sp>
        <p:nvSpPr>
          <p:cNvPr id="760" name="Rectangle 759"/>
          <p:cNvSpPr>
            <a:spLocks noChangeArrowheads="1"/>
          </p:cNvSpPr>
          <p:nvPr/>
        </p:nvSpPr>
        <p:spPr bwMode="auto">
          <a:xfrm>
            <a:off x="8792" y="2057400"/>
            <a:ext cx="2895600" cy="381000"/>
          </a:xfrm>
          <a:prstGeom prst="rect">
            <a:avLst/>
          </a:prstGeom>
          <a:solidFill>
            <a:schemeClr val="bg1">
              <a:lumMod val="75000"/>
            </a:schemeClr>
          </a:solidFill>
          <a:ln w="3175">
            <a:solidFill>
              <a:schemeClr val="tx1"/>
            </a:solidFill>
            <a:round/>
            <a:headEnd/>
            <a:tailEnd/>
          </a:ln>
          <a:effectLst>
            <a:outerShdw dist="38100" dir="2700000" algn="tl" rotWithShape="0">
              <a:srgbClr val="808080">
                <a:alpha val="42999"/>
              </a:srgbClr>
            </a:outerShdw>
          </a:effectLst>
        </p:spPr>
        <p:txBody>
          <a:bodyPr/>
          <a:lstStyle/>
          <a:p>
            <a:pPr marL="342900" indent="-342900">
              <a:lnSpc>
                <a:spcPct val="75000"/>
              </a:lnSpc>
              <a:spcBef>
                <a:spcPct val="50000"/>
              </a:spcBef>
              <a:buFontTx/>
              <a:buAutoNum type="arabicPeriod"/>
              <a:defRPr/>
            </a:pP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Monolayer catalysis – high activity with ultralow </a:t>
            </a: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mass</a:t>
            </a:r>
            <a:endParaRPr lang="en-US" sz="1200" b="1" dirty="0">
              <a:solidFill>
                <a:srgbClr val="322F31"/>
              </a:solidFill>
              <a:latin typeface="Arial"/>
              <a:ea typeface="ＭＳ Ｐゴシック" pitchFamily="-112" charset="-128"/>
            </a:endParaRPr>
          </a:p>
        </p:txBody>
      </p:sp>
      <p:pic>
        <p:nvPicPr>
          <p:cNvPr id="761" name="Picture 259"/>
          <p:cNvPicPr>
            <a:picLocks noChangeAspect="1" noChangeArrowheads="1"/>
          </p:cNvPicPr>
          <p:nvPr/>
        </p:nvPicPr>
        <p:blipFill>
          <a:blip r:embed="rId3" cstate="print"/>
          <a:srcRect t="3999" b="9476"/>
          <a:stretch>
            <a:fillRect/>
          </a:stretch>
        </p:blipFill>
        <p:spPr bwMode="auto">
          <a:xfrm>
            <a:off x="228600" y="2438400"/>
            <a:ext cx="2438400" cy="1845236"/>
          </a:xfrm>
          <a:prstGeom prst="rect">
            <a:avLst/>
          </a:prstGeom>
          <a:noFill/>
          <a:ln w="12700" algn="ctr">
            <a:solidFill>
              <a:schemeClr val="tx1"/>
            </a:solidFill>
            <a:miter lim="800000"/>
            <a:headEnd/>
            <a:tailEnd/>
          </a:ln>
        </p:spPr>
      </p:pic>
      <p:sp>
        <p:nvSpPr>
          <p:cNvPr id="762" name="Rectangle 761"/>
          <p:cNvSpPr>
            <a:spLocks noChangeArrowheads="1"/>
          </p:cNvSpPr>
          <p:nvPr/>
        </p:nvSpPr>
        <p:spPr bwMode="auto">
          <a:xfrm>
            <a:off x="0" y="4495800"/>
            <a:ext cx="2895600" cy="381000"/>
          </a:xfrm>
          <a:prstGeom prst="rect">
            <a:avLst/>
          </a:prstGeom>
          <a:solidFill>
            <a:schemeClr val="bg1">
              <a:lumMod val="75000"/>
            </a:schemeClr>
          </a:solidFill>
          <a:ln w="3175">
            <a:solidFill>
              <a:schemeClr val="tx1"/>
            </a:solidFill>
            <a:round/>
            <a:headEnd/>
            <a:tailEnd/>
          </a:ln>
          <a:effectLst>
            <a:outerShdw dist="38100" dir="2700000" algn="tl" rotWithShape="0">
              <a:srgbClr val="808080">
                <a:alpha val="42999"/>
              </a:srgbClr>
            </a:outerShdw>
          </a:effectLst>
        </p:spPr>
        <p:txBody>
          <a:bodyPr/>
          <a:lstStyle/>
          <a:p>
            <a:pPr marL="228600" indent="-228600">
              <a:lnSpc>
                <a:spcPct val="75000"/>
              </a:lnSpc>
              <a:spcBef>
                <a:spcPct val="50000"/>
              </a:spcBef>
              <a:buFont typeface="+mj-lt"/>
              <a:buAutoNum type="arabicPeriod" startAt="2"/>
              <a:defRPr/>
            </a:pP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stabilized against corrosion in voltage cycling by Au clusters</a:t>
            </a:r>
            <a:endParaRPr lang="en-US" sz="1200" b="1" dirty="0">
              <a:solidFill>
                <a:srgbClr val="322F31"/>
              </a:solidFill>
              <a:latin typeface="Arial"/>
              <a:ea typeface="ＭＳ Ｐゴシック" pitchFamily="-112" charset="-128"/>
            </a:endParaRPr>
          </a:p>
        </p:txBody>
      </p:sp>
      <p:sp>
        <p:nvSpPr>
          <p:cNvPr id="763" name="Rectangle 762"/>
          <p:cNvSpPr/>
          <p:nvPr/>
        </p:nvSpPr>
        <p:spPr>
          <a:xfrm>
            <a:off x="0" y="6596390"/>
            <a:ext cx="2447109" cy="261610"/>
          </a:xfrm>
          <a:prstGeom prst="rect">
            <a:avLst/>
          </a:prstGeom>
          <a:solidFill>
            <a:schemeClr val="accent2">
              <a:lumMod val="60000"/>
              <a:lumOff val="40000"/>
            </a:schemeClr>
          </a:solidFill>
        </p:spPr>
        <p:txBody>
          <a:bodyPr wrap="square">
            <a:spAutoFit/>
          </a:bodyPr>
          <a:lstStyle/>
          <a:p>
            <a:pPr algn="ctr">
              <a:spcBef>
                <a:spcPct val="10000"/>
              </a:spcBef>
            </a:pPr>
            <a:r>
              <a:rPr lang="en-US" altLang="ja-JP" sz="1100" i="1" dirty="0" smtClean="0"/>
              <a:t>Science</a:t>
            </a:r>
            <a:r>
              <a:rPr lang="en-US" altLang="ja-JP" sz="1100" dirty="0" smtClean="0"/>
              <a:t> </a:t>
            </a:r>
            <a:r>
              <a:rPr lang="en-US" altLang="ja-JP" sz="1100" b="1" dirty="0"/>
              <a:t>315</a:t>
            </a:r>
            <a:r>
              <a:rPr lang="en-US" altLang="ja-JP" sz="1100" dirty="0"/>
              <a:t>, 220 (2007)</a:t>
            </a:r>
            <a:endParaRPr lang="en-US" sz="1100" dirty="0"/>
          </a:p>
        </p:txBody>
      </p:sp>
      <p:pic>
        <p:nvPicPr>
          <p:cNvPr id="76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953000"/>
            <a:ext cx="2285390" cy="1633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5" name="Picture 636"/>
          <p:cNvPicPr>
            <a:picLocks noChangeAspect="1" noChangeArrowheads="1"/>
          </p:cNvPicPr>
          <p:nvPr/>
        </p:nvPicPr>
        <p:blipFill>
          <a:blip r:embed="rId5" cstate="print">
            <a:extLst>
              <a:ext uri="{28A0092B-C50C-407E-A947-70E740481C1C}">
                <a14:useLocalDpi xmlns:a14="http://schemas.microsoft.com/office/drawing/2010/main" xmlns="" val="0"/>
              </a:ext>
            </a:extLst>
          </a:blip>
          <a:srcRect r="12500"/>
          <a:stretch>
            <a:fillRect/>
          </a:stretch>
        </p:blipFill>
        <p:spPr>
          <a:xfrm>
            <a:off x="1913792" y="5540470"/>
            <a:ext cx="1093788" cy="806983"/>
          </a:xfrm>
          <a:prstGeom prst="rect">
            <a:avLst/>
          </a:prstGeom>
          <a:noFill/>
          <a:ln/>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33"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766" name="TextBox 26"/>
          <p:cNvSpPr txBox="1">
            <a:spLocks noChangeArrowheads="1"/>
          </p:cNvSpPr>
          <p:nvPr/>
        </p:nvSpPr>
        <p:spPr bwMode="auto">
          <a:xfrm>
            <a:off x="2819400" y="1905000"/>
            <a:ext cx="2895600" cy="338554"/>
          </a:xfrm>
          <a:prstGeom prst="rect">
            <a:avLst/>
          </a:prstGeom>
          <a:noFill/>
          <a:ln w="9525">
            <a:noFill/>
            <a:miter lim="800000"/>
            <a:headEnd/>
            <a:tailEnd/>
          </a:ln>
        </p:spPr>
        <p:txBody>
          <a:bodyPr>
            <a:spAutoFit/>
          </a:bodyPr>
          <a:lstStyle/>
          <a:p>
            <a:pPr algn="ctr"/>
            <a:r>
              <a:rPr lang="en-US" sz="1600" dirty="0" smtClean="0">
                <a:solidFill>
                  <a:srgbClr val="275D7B"/>
                </a:solidFill>
                <a:ea typeface="ＭＳ Ｐゴシック" pitchFamily="-112" charset="-128"/>
              </a:rPr>
              <a:t>Core-Shell </a:t>
            </a:r>
            <a:r>
              <a:rPr lang="en-US" sz="1600" dirty="0" err="1" smtClean="0">
                <a:solidFill>
                  <a:srgbClr val="275D7B"/>
                </a:solidFill>
                <a:ea typeface="ＭＳ Ｐゴシック" pitchFamily="-112" charset="-128"/>
              </a:rPr>
              <a:t>Nanocatalysts</a:t>
            </a:r>
            <a:endParaRPr lang="en-US" sz="1600" dirty="0">
              <a:solidFill>
                <a:srgbClr val="275D7B"/>
              </a:solidFill>
              <a:ea typeface="ＭＳ Ｐゴシック" pitchFamily="-112" charset="-128"/>
            </a:endParaRPr>
          </a:p>
        </p:txBody>
      </p:sp>
      <p:sp>
        <p:nvSpPr>
          <p:cNvPr id="767" name="TextBox 50"/>
          <p:cNvSpPr txBox="1">
            <a:spLocks noChangeArrowheads="1"/>
          </p:cNvSpPr>
          <p:nvPr/>
        </p:nvSpPr>
        <p:spPr bwMode="auto">
          <a:xfrm>
            <a:off x="2819400" y="5917793"/>
            <a:ext cx="1143000" cy="1092607"/>
          </a:xfrm>
          <a:prstGeom prst="rect">
            <a:avLst/>
          </a:prstGeom>
          <a:noFill/>
          <a:ln w="9525">
            <a:noFill/>
            <a:miter lim="800000"/>
            <a:headEnd/>
            <a:tailEnd/>
          </a:ln>
        </p:spPr>
        <p:txBody>
          <a:bodyPr>
            <a:spAutoFit/>
          </a:bodyPr>
          <a:lstStyle/>
          <a:p>
            <a:pPr algn="ctr"/>
            <a:r>
              <a:rPr lang="en-US" sz="1300" dirty="0">
                <a:solidFill>
                  <a:srgbClr val="275D7B"/>
                </a:solidFill>
                <a:ea typeface="ＭＳ Ｐゴシック" pitchFamily="-112" charset="-128"/>
              </a:rPr>
              <a:t>3000 </a:t>
            </a:r>
            <a:r>
              <a:rPr lang="en-US" sz="1300" dirty="0" err="1">
                <a:solidFill>
                  <a:srgbClr val="275D7B"/>
                </a:solidFill>
                <a:ea typeface="ＭＳ Ｐゴシック" pitchFamily="-112" charset="-128"/>
              </a:rPr>
              <a:t>hr</a:t>
            </a:r>
            <a:r>
              <a:rPr lang="en-US" sz="1300" dirty="0">
                <a:solidFill>
                  <a:srgbClr val="275D7B"/>
                </a:solidFill>
                <a:ea typeface="ＭＳ Ｐゴシック" pitchFamily="-112" charset="-128"/>
              </a:rPr>
              <a:t> Fuel Cell Durability</a:t>
            </a:r>
          </a:p>
          <a:p>
            <a:pPr algn="ctr"/>
            <a:r>
              <a:rPr lang="en-US" sz="1300" dirty="0">
                <a:solidFill>
                  <a:srgbClr val="275D7B"/>
                </a:solidFill>
                <a:ea typeface="ＭＳ Ｐゴシック" pitchFamily="-112" charset="-128"/>
              </a:rPr>
              <a:t>Performance</a:t>
            </a:r>
          </a:p>
          <a:p>
            <a:pPr algn="ctr"/>
            <a:endParaRPr lang="en-US" sz="1300" dirty="0">
              <a:solidFill>
                <a:srgbClr val="275D7B"/>
              </a:solidFill>
              <a:ea typeface="ＭＳ Ｐゴシック" pitchFamily="-112" charset="-128"/>
            </a:endParaRPr>
          </a:p>
        </p:txBody>
      </p:sp>
      <p:sp>
        <p:nvSpPr>
          <p:cNvPr id="768" name="TextBox 51"/>
          <p:cNvSpPr txBox="1">
            <a:spLocks noChangeArrowheads="1"/>
          </p:cNvSpPr>
          <p:nvPr/>
        </p:nvSpPr>
        <p:spPr bwMode="auto">
          <a:xfrm>
            <a:off x="2895600" y="3048000"/>
            <a:ext cx="1371600" cy="842988"/>
          </a:xfrm>
          <a:prstGeom prst="rect">
            <a:avLst/>
          </a:prstGeom>
          <a:noFill/>
          <a:ln w="9525">
            <a:noFill/>
            <a:miter lim="800000"/>
            <a:headEnd/>
            <a:tailEnd/>
          </a:ln>
        </p:spPr>
        <p:txBody>
          <a:bodyPr>
            <a:spAutoFit/>
          </a:bodyPr>
          <a:lstStyle/>
          <a:p>
            <a:pPr algn="ctr">
              <a:lnSpc>
                <a:spcPct val="75000"/>
              </a:lnSpc>
              <a:spcBef>
                <a:spcPct val="50000"/>
              </a:spcBef>
              <a:defRPr/>
            </a:pPr>
            <a:r>
              <a:rPr lang="en-US" sz="1300" dirty="0">
                <a:solidFill>
                  <a:srgbClr val="322F31"/>
                </a:solidFill>
                <a:latin typeface="Arial"/>
                <a:ea typeface="ＭＳ Ｐゴシック" pitchFamily="-112" charset="-128"/>
              </a:rPr>
              <a:t>Model and HAADF image of a Pt Monolayer on Pd </a:t>
            </a:r>
            <a:r>
              <a:rPr lang="en-US" sz="1300" dirty="0" err="1">
                <a:solidFill>
                  <a:srgbClr val="322F31"/>
                </a:solidFill>
                <a:latin typeface="Arial"/>
                <a:ea typeface="ＭＳ Ｐゴシック" pitchFamily="-112" charset="-128"/>
              </a:rPr>
              <a:t>nanoparticle</a:t>
            </a:r>
            <a:endParaRPr lang="en-US" sz="1300" dirty="0">
              <a:solidFill>
                <a:srgbClr val="322F31"/>
              </a:solidFill>
              <a:latin typeface="Arial"/>
              <a:ea typeface="ＭＳ Ｐゴシック" pitchFamily="-112" charset="-128"/>
            </a:endParaRPr>
          </a:p>
        </p:txBody>
      </p:sp>
      <p:sp>
        <p:nvSpPr>
          <p:cNvPr id="769" name="TextBox 54"/>
          <p:cNvSpPr txBox="1">
            <a:spLocks noChangeArrowheads="1"/>
          </p:cNvSpPr>
          <p:nvPr/>
        </p:nvSpPr>
        <p:spPr bwMode="auto">
          <a:xfrm>
            <a:off x="4648200" y="4495800"/>
            <a:ext cx="1143000" cy="1092607"/>
          </a:xfrm>
          <a:prstGeom prst="rect">
            <a:avLst/>
          </a:prstGeom>
          <a:noFill/>
          <a:ln w="9525">
            <a:noFill/>
            <a:miter lim="800000"/>
            <a:headEnd/>
            <a:tailEnd/>
          </a:ln>
        </p:spPr>
        <p:txBody>
          <a:bodyPr>
            <a:spAutoFit/>
          </a:bodyPr>
          <a:lstStyle/>
          <a:p>
            <a:pPr algn="ctr"/>
            <a:r>
              <a:rPr lang="en-US" sz="1300" dirty="0" err="1" smtClean="0">
                <a:solidFill>
                  <a:srgbClr val="275D7B"/>
                </a:solidFill>
                <a:ea typeface="ＭＳ Ｐゴシック" pitchFamily="-112" charset="-128"/>
              </a:rPr>
              <a:t>Pt</a:t>
            </a:r>
            <a:r>
              <a:rPr lang="en-US" sz="1300" dirty="0" smtClean="0">
                <a:solidFill>
                  <a:srgbClr val="275D7B"/>
                </a:solidFill>
                <a:ea typeface="ＭＳ Ｐゴシック" pitchFamily="-112" charset="-128"/>
              </a:rPr>
              <a:t>-mass weighted activity enhanced </a:t>
            </a:r>
            <a:r>
              <a:rPr lang="en-US" sz="1300" dirty="0">
                <a:solidFill>
                  <a:srgbClr val="275D7B"/>
                </a:solidFill>
                <a:ea typeface="ＭＳ Ｐゴシック" pitchFamily="-112" charset="-128"/>
              </a:rPr>
              <a:t>20x</a:t>
            </a:r>
          </a:p>
        </p:txBody>
      </p:sp>
      <p:grpSp>
        <p:nvGrpSpPr>
          <p:cNvPr id="2" name="Group 64"/>
          <p:cNvGrpSpPr>
            <a:grpSpLocks/>
          </p:cNvGrpSpPr>
          <p:nvPr/>
        </p:nvGrpSpPr>
        <p:grpSpPr bwMode="auto">
          <a:xfrm>
            <a:off x="4572000" y="3581400"/>
            <a:ext cx="990600" cy="679409"/>
            <a:chOff x="4140" y="1190"/>
            <a:chExt cx="958" cy="663"/>
          </a:xfrm>
        </p:grpSpPr>
        <p:sp>
          <p:nvSpPr>
            <p:cNvPr id="771" name="Text Box 65"/>
            <p:cNvSpPr txBox="1">
              <a:spLocks noChangeArrowheads="1"/>
            </p:cNvSpPr>
            <p:nvPr/>
          </p:nvSpPr>
          <p:spPr bwMode="auto">
            <a:xfrm>
              <a:off x="4664" y="1190"/>
              <a:ext cx="432" cy="247"/>
            </a:xfrm>
            <a:prstGeom prst="rect">
              <a:avLst/>
            </a:prstGeom>
            <a:noFill/>
            <a:ln w="12700" algn="ctr">
              <a:noFill/>
              <a:miter lim="800000"/>
              <a:headEnd/>
              <a:tailEnd/>
            </a:ln>
          </p:spPr>
          <p:txBody>
            <a:bodyPr lIns="91046" tIns="45525" rIns="91046" bIns="45525">
              <a:spAutoFit/>
            </a:bodyPr>
            <a:lstStyle/>
            <a:p>
              <a:pPr algn="ctr">
                <a:spcBef>
                  <a:spcPct val="50000"/>
                </a:spcBef>
              </a:pPr>
              <a:r>
                <a:rPr lang="en-US" sz="1050" b="1">
                  <a:solidFill>
                    <a:srgbClr val="8071B4"/>
                  </a:solidFill>
                  <a:ea typeface="ＭＳ Ｐゴシック" pitchFamily="-112" charset="-128"/>
                </a:rPr>
                <a:t>Pt</a:t>
              </a:r>
            </a:p>
          </p:txBody>
        </p:sp>
        <p:sp>
          <p:nvSpPr>
            <p:cNvPr id="772" name="Text Box 66"/>
            <p:cNvSpPr txBox="1">
              <a:spLocks noChangeArrowheads="1"/>
            </p:cNvSpPr>
            <p:nvPr/>
          </p:nvSpPr>
          <p:spPr bwMode="auto">
            <a:xfrm>
              <a:off x="4664" y="1613"/>
              <a:ext cx="434" cy="240"/>
            </a:xfrm>
            <a:prstGeom prst="rect">
              <a:avLst/>
            </a:prstGeom>
            <a:noFill/>
            <a:ln w="12700" algn="ctr">
              <a:noFill/>
              <a:miter lim="800000"/>
              <a:headEnd/>
              <a:tailEnd/>
            </a:ln>
          </p:spPr>
          <p:txBody>
            <a:bodyPr lIns="91046" tIns="45525" rIns="91046" bIns="45525">
              <a:spAutoFit/>
            </a:bodyPr>
            <a:lstStyle/>
            <a:p>
              <a:pPr algn="ctr">
                <a:spcBef>
                  <a:spcPct val="50000"/>
                </a:spcBef>
              </a:pPr>
              <a:r>
                <a:rPr lang="en-US" sz="1000" b="1">
                  <a:solidFill>
                    <a:srgbClr val="009390"/>
                  </a:solidFill>
                  <a:ea typeface="ＭＳ Ｐゴシック" pitchFamily="-112" charset="-128"/>
                </a:rPr>
                <a:t>Pd</a:t>
              </a:r>
            </a:p>
          </p:txBody>
        </p:sp>
        <p:grpSp>
          <p:nvGrpSpPr>
            <p:cNvPr id="3" name="Group 67"/>
            <p:cNvGrpSpPr>
              <a:grpSpLocks/>
            </p:cNvGrpSpPr>
            <p:nvPr/>
          </p:nvGrpSpPr>
          <p:grpSpPr bwMode="auto">
            <a:xfrm>
              <a:off x="4140" y="1247"/>
              <a:ext cx="642" cy="538"/>
              <a:chOff x="4140" y="1247"/>
              <a:chExt cx="642" cy="538"/>
            </a:xfrm>
          </p:grpSpPr>
          <p:sp>
            <p:nvSpPr>
              <p:cNvPr id="776" name="Oval 68"/>
              <p:cNvSpPr>
                <a:spLocks noChangeArrowheads="1"/>
              </p:cNvSpPr>
              <p:nvPr/>
            </p:nvSpPr>
            <p:spPr bwMode="auto">
              <a:xfrm>
                <a:off x="4141"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7" name="Oval 69"/>
              <p:cNvSpPr>
                <a:spLocks noChangeArrowheads="1"/>
              </p:cNvSpPr>
              <p:nvPr/>
            </p:nvSpPr>
            <p:spPr bwMode="auto">
              <a:xfrm>
                <a:off x="4233"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8" name="Oval 70"/>
              <p:cNvSpPr>
                <a:spLocks noChangeArrowheads="1"/>
              </p:cNvSpPr>
              <p:nvPr/>
            </p:nvSpPr>
            <p:spPr bwMode="auto">
              <a:xfrm>
                <a:off x="4325"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9" name="Oval 71"/>
              <p:cNvSpPr>
                <a:spLocks noChangeArrowheads="1"/>
              </p:cNvSpPr>
              <p:nvPr/>
            </p:nvSpPr>
            <p:spPr bwMode="auto">
              <a:xfrm>
                <a:off x="4417"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0" name="Oval 72"/>
              <p:cNvSpPr>
                <a:spLocks noChangeArrowheads="1"/>
              </p:cNvSpPr>
              <p:nvPr/>
            </p:nvSpPr>
            <p:spPr bwMode="auto">
              <a:xfrm>
                <a:off x="4509"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1" name="Oval 73"/>
              <p:cNvSpPr>
                <a:spLocks noChangeArrowheads="1"/>
              </p:cNvSpPr>
              <p:nvPr/>
            </p:nvSpPr>
            <p:spPr bwMode="auto">
              <a:xfrm>
                <a:off x="4601"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2" name="Oval 74"/>
              <p:cNvSpPr>
                <a:spLocks noChangeArrowheads="1"/>
              </p:cNvSpPr>
              <p:nvPr/>
            </p:nvSpPr>
            <p:spPr bwMode="auto">
              <a:xfrm>
                <a:off x="4187"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3" name="Oval 75"/>
              <p:cNvSpPr>
                <a:spLocks noChangeArrowheads="1"/>
              </p:cNvSpPr>
              <p:nvPr/>
            </p:nvSpPr>
            <p:spPr bwMode="auto">
              <a:xfrm>
                <a:off x="4279" y="139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4" name="Oval 76"/>
              <p:cNvSpPr>
                <a:spLocks noChangeArrowheads="1"/>
              </p:cNvSpPr>
              <p:nvPr/>
            </p:nvSpPr>
            <p:spPr bwMode="auto">
              <a:xfrm>
                <a:off x="4371"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5" name="Oval 77"/>
              <p:cNvSpPr>
                <a:spLocks noChangeArrowheads="1"/>
              </p:cNvSpPr>
              <p:nvPr/>
            </p:nvSpPr>
            <p:spPr bwMode="auto">
              <a:xfrm>
                <a:off x="4463" y="139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6" name="Oval 78"/>
              <p:cNvSpPr>
                <a:spLocks noChangeArrowheads="1"/>
              </p:cNvSpPr>
              <p:nvPr/>
            </p:nvSpPr>
            <p:spPr bwMode="auto">
              <a:xfrm>
                <a:off x="4555"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7" name="Oval 79"/>
              <p:cNvSpPr>
                <a:spLocks noChangeArrowheads="1"/>
              </p:cNvSpPr>
              <p:nvPr/>
            </p:nvSpPr>
            <p:spPr bwMode="auto">
              <a:xfrm>
                <a:off x="4187"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8" name="Oval 80"/>
              <p:cNvSpPr>
                <a:spLocks noChangeArrowheads="1"/>
              </p:cNvSpPr>
              <p:nvPr/>
            </p:nvSpPr>
            <p:spPr bwMode="auto">
              <a:xfrm>
                <a:off x="4279"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9" name="Oval 81"/>
              <p:cNvSpPr>
                <a:spLocks noChangeArrowheads="1"/>
              </p:cNvSpPr>
              <p:nvPr/>
            </p:nvSpPr>
            <p:spPr bwMode="auto">
              <a:xfrm>
                <a:off x="4371"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0" name="Oval 82"/>
              <p:cNvSpPr>
                <a:spLocks noChangeArrowheads="1"/>
              </p:cNvSpPr>
              <p:nvPr/>
            </p:nvSpPr>
            <p:spPr bwMode="auto">
              <a:xfrm>
                <a:off x="4463"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1" name="Oval 83"/>
              <p:cNvSpPr>
                <a:spLocks noChangeArrowheads="1"/>
              </p:cNvSpPr>
              <p:nvPr/>
            </p:nvSpPr>
            <p:spPr bwMode="auto">
              <a:xfrm>
                <a:off x="4555"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2" name="Oval 84"/>
              <p:cNvSpPr>
                <a:spLocks noChangeArrowheads="1"/>
              </p:cNvSpPr>
              <p:nvPr/>
            </p:nvSpPr>
            <p:spPr bwMode="auto">
              <a:xfrm>
                <a:off x="4647"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3" name="Oval 85"/>
              <p:cNvSpPr>
                <a:spLocks noChangeArrowheads="1"/>
              </p:cNvSpPr>
              <p:nvPr/>
            </p:nvSpPr>
            <p:spPr bwMode="auto">
              <a:xfrm>
                <a:off x="4233"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4" name="Oval 86"/>
              <p:cNvSpPr>
                <a:spLocks noChangeArrowheads="1"/>
              </p:cNvSpPr>
              <p:nvPr/>
            </p:nvSpPr>
            <p:spPr bwMode="auto">
              <a:xfrm>
                <a:off x="4325" y="1324"/>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5" name="Oval 87"/>
              <p:cNvSpPr>
                <a:spLocks noChangeArrowheads="1"/>
              </p:cNvSpPr>
              <p:nvPr/>
            </p:nvSpPr>
            <p:spPr bwMode="auto">
              <a:xfrm>
                <a:off x="4417"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6" name="Oval 88"/>
              <p:cNvSpPr>
                <a:spLocks noChangeArrowheads="1"/>
              </p:cNvSpPr>
              <p:nvPr/>
            </p:nvSpPr>
            <p:spPr bwMode="auto">
              <a:xfrm>
                <a:off x="4509" y="1324"/>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7" name="Oval 89"/>
              <p:cNvSpPr>
                <a:spLocks noChangeArrowheads="1"/>
              </p:cNvSpPr>
              <p:nvPr/>
            </p:nvSpPr>
            <p:spPr bwMode="auto">
              <a:xfrm>
                <a:off x="4601"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8" name="Oval 90"/>
              <p:cNvSpPr>
                <a:spLocks noChangeArrowheads="1"/>
              </p:cNvSpPr>
              <p:nvPr/>
            </p:nvSpPr>
            <p:spPr bwMode="auto">
              <a:xfrm>
                <a:off x="4233"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9" name="Oval 91"/>
              <p:cNvSpPr>
                <a:spLocks noChangeArrowheads="1"/>
              </p:cNvSpPr>
              <p:nvPr/>
            </p:nvSpPr>
            <p:spPr bwMode="auto">
              <a:xfrm>
                <a:off x="4325" y="162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0" name="Oval 92"/>
              <p:cNvSpPr>
                <a:spLocks noChangeArrowheads="1"/>
              </p:cNvSpPr>
              <p:nvPr/>
            </p:nvSpPr>
            <p:spPr bwMode="auto">
              <a:xfrm>
                <a:off x="4417"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1" name="Oval 93"/>
              <p:cNvSpPr>
                <a:spLocks noChangeArrowheads="1"/>
              </p:cNvSpPr>
              <p:nvPr/>
            </p:nvSpPr>
            <p:spPr bwMode="auto">
              <a:xfrm>
                <a:off x="4509" y="162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2" name="Oval 94"/>
              <p:cNvSpPr>
                <a:spLocks noChangeArrowheads="1"/>
              </p:cNvSpPr>
              <p:nvPr/>
            </p:nvSpPr>
            <p:spPr bwMode="auto">
              <a:xfrm>
                <a:off x="4601"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3" name="Oval 95"/>
              <p:cNvSpPr>
                <a:spLocks noChangeArrowheads="1"/>
              </p:cNvSpPr>
              <p:nvPr/>
            </p:nvSpPr>
            <p:spPr bwMode="auto">
              <a:xfrm>
                <a:off x="4282" y="124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4" name="Oval 96"/>
              <p:cNvSpPr>
                <a:spLocks noChangeArrowheads="1"/>
              </p:cNvSpPr>
              <p:nvPr/>
            </p:nvSpPr>
            <p:spPr bwMode="auto">
              <a:xfrm>
                <a:off x="4374" y="12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5" name="Oval 97"/>
              <p:cNvSpPr>
                <a:spLocks noChangeArrowheads="1"/>
              </p:cNvSpPr>
              <p:nvPr/>
            </p:nvSpPr>
            <p:spPr bwMode="auto">
              <a:xfrm>
                <a:off x="4558" y="12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6" name="Oval 98"/>
              <p:cNvSpPr>
                <a:spLocks noChangeArrowheads="1"/>
              </p:cNvSpPr>
              <p:nvPr/>
            </p:nvSpPr>
            <p:spPr bwMode="auto">
              <a:xfrm>
                <a:off x="4276"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7" name="Oval 99"/>
              <p:cNvSpPr>
                <a:spLocks noChangeArrowheads="1"/>
              </p:cNvSpPr>
              <p:nvPr/>
            </p:nvSpPr>
            <p:spPr bwMode="auto">
              <a:xfrm>
                <a:off x="4368"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8" name="Oval 100"/>
              <p:cNvSpPr>
                <a:spLocks noChangeArrowheads="1"/>
              </p:cNvSpPr>
              <p:nvPr/>
            </p:nvSpPr>
            <p:spPr bwMode="auto">
              <a:xfrm>
                <a:off x="4460"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9" name="Oval 101"/>
              <p:cNvSpPr>
                <a:spLocks noChangeArrowheads="1"/>
              </p:cNvSpPr>
              <p:nvPr/>
            </p:nvSpPr>
            <p:spPr bwMode="auto">
              <a:xfrm>
                <a:off x="4552"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10" name="Oval 102"/>
              <p:cNvSpPr>
                <a:spLocks noChangeArrowheads="1"/>
              </p:cNvSpPr>
              <p:nvPr/>
            </p:nvSpPr>
            <p:spPr bwMode="auto">
              <a:xfrm>
                <a:off x="4278" y="170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1" name="Oval 103"/>
              <p:cNvSpPr>
                <a:spLocks noChangeArrowheads="1"/>
              </p:cNvSpPr>
              <p:nvPr/>
            </p:nvSpPr>
            <p:spPr bwMode="auto">
              <a:xfrm>
                <a:off x="4367" y="1700"/>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2" name="Oval 104"/>
              <p:cNvSpPr>
                <a:spLocks noChangeArrowheads="1"/>
              </p:cNvSpPr>
              <p:nvPr/>
            </p:nvSpPr>
            <p:spPr bwMode="auto">
              <a:xfrm>
                <a:off x="4462" y="170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3" name="Oval 105"/>
              <p:cNvSpPr>
                <a:spLocks noChangeArrowheads="1"/>
              </p:cNvSpPr>
              <p:nvPr/>
            </p:nvSpPr>
            <p:spPr bwMode="auto">
              <a:xfrm>
                <a:off x="4555" y="170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4" name="Oval 106"/>
              <p:cNvSpPr>
                <a:spLocks noChangeArrowheads="1"/>
              </p:cNvSpPr>
              <p:nvPr/>
            </p:nvSpPr>
            <p:spPr bwMode="auto">
              <a:xfrm>
                <a:off x="4602" y="1624"/>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5" name="Oval 107"/>
              <p:cNvSpPr>
                <a:spLocks noChangeArrowheads="1"/>
              </p:cNvSpPr>
              <p:nvPr/>
            </p:nvSpPr>
            <p:spPr bwMode="auto">
              <a:xfrm>
                <a:off x="4648" y="1546"/>
                <a:ext cx="92"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6" name="Oval 108"/>
              <p:cNvSpPr>
                <a:spLocks noChangeArrowheads="1"/>
              </p:cNvSpPr>
              <p:nvPr/>
            </p:nvSpPr>
            <p:spPr bwMode="auto">
              <a:xfrm>
                <a:off x="4691" y="146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7" name="Oval 109"/>
              <p:cNvSpPr>
                <a:spLocks noChangeArrowheads="1"/>
              </p:cNvSpPr>
              <p:nvPr/>
            </p:nvSpPr>
            <p:spPr bwMode="auto">
              <a:xfrm>
                <a:off x="4651" y="139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8" name="Oval 110"/>
              <p:cNvSpPr>
                <a:spLocks noChangeArrowheads="1"/>
              </p:cNvSpPr>
              <p:nvPr/>
            </p:nvSpPr>
            <p:spPr bwMode="auto">
              <a:xfrm>
                <a:off x="4559" y="1249"/>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9" name="Oval 111"/>
              <p:cNvSpPr>
                <a:spLocks noChangeArrowheads="1"/>
              </p:cNvSpPr>
              <p:nvPr/>
            </p:nvSpPr>
            <p:spPr bwMode="auto">
              <a:xfrm>
                <a:off x="4601" y="132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0" name="Oval 112"/>
              <p:cNvSpPr>
                <a:spLocks noChangeArrowheads="1"/>
              </p:cNvSpPr>
              <p:nvPr/>
            </p:nvSpPr>
            <p:spPr bwMode="auto">
              <a:xfrm>
                <a:off x="4281" y="124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1" name="Oval 113"/>
              <p:cNvSpPr>
                <a:spLocks noChangeArrowheads="1"/>
              </p:cNvSpPr>
              <p:nvPr/>
            </p:nvSpPr>
            <p:spPr bwMode="auto">
              <a:xfrm>
                <a:off x="4373" y="124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2" name="Oval 114"/>
              <p:cNvSpPr>
                <a:spLocks noChangeArrowheads="1"/>
              </p:cNvSpPr>
              <p:nvPr/>
            </p:nvSpPr>
            <p:spPr bwMode="auto">
              <a:xfrm>
                <a:off x="4462" y="1250"/>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3" name="Oval 115"/>
              <p:cNvSpPr>
                <a:spLocks noChangeArrowheads="1"/>
              </p:cNvSpPr>
              <p:nvPr/>
            </p:nvSpPr>
            <p:spPr bwMode="auto">
              <a:xfrm>
                <a:off x="4231" y="1628"/>
                <a:ext cx="91"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4" name="Oval 116"/>
              <p:cNvSpPr>
                <a:spLocks noChangeArrowheads="1"/>
              </p:cNvSpPr>
              <p:nvPr/>
            </p:nvSpPr>
            <p:spPr bwMode="auto">
              <a:xfrm>
                <a:off x="4188" y="1549"/>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5" name="Oval 117"/>
              <p:cNvSpPr>
                <a:spLocks noChangeArrowheads="1"/>
              </p:cNvSpPr>
              <p:nvPr/>
            </p:nvSpPr>
            <p:spPr bwMode="auto">
              <a:xfrm>
                <a:off x="4140" y="1473"/>
                <a:ext cx="91"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6" name="Oval 118"/>
              <p:cNvSpPr>
                <a:spLocks noChangeArrowheads="1"/>
              </p:cNvSpPr>
              <p:nvPr/>
            </p:nvSpPr>
            <p:spPr bwMode="auto">
              <a:xfrm>
                <a:off x="4185" y="1396"/>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7" name="Oval 119"/>
              <p:cNvSpPr>
                <a:spLocks noChangeArrowheads="1"/>
              </p:cNvSpPr>
              <p:nvPr/>
            </p:nvSpPr>
            <p:spPr bwMode="auto">
              <a:xfrm>
                <a:off x="4234" y="132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grpSp>
        <p:sp>
          <p:nvSpPr>
            <p:cNvPr id="774" name="Line 120"/>
            <p:cNvSpPr>
              <a:spLocks noChangeShapeType="1"/>
            </p:cNvSpPr>
            <p:nvPr/>
          </p:nvSpPr>
          <p:spPr bwMode="auto">
            <a:xfrm flipH="1" flipV="1">
              <a:off x="4558" y="1516"/>
              <a:ext cx="215" cy="190"/>
            </a:xfrm>
            <a:prstGeom prst="line">
              <a:avLst/>
            </a:prstGeom>
            <a:noFill/>
            <a:ln w="28575">
              <a:solidFill>
                <a:srgbClr val="009390"/>
              </a:solidFill>
              <a:round/>
              <a:headEnd/>
              <a:tailEnd type="triangle" w="med" len="med"/>
            </a:ln>
          </p:spPr>
          <p:txBody>
            <a:bodyPr/>
            <a:lstStyle/>
            <a:p>
              <a:endParaRPr lang="en-US" sz="2000">
                <a:solidFill>
                  <a:srgbClr val="322F31"/>
                </a:solidFill>
                <a:ea typeface="ＭＳ Ｐゴシック" pitchFamily="-112" charset="-128"/>
              </a:endParaRPr>
            </a:p>
          </p:txBody>
        </p:sp>
        <p:sp>
          <p:nvSpPr>
            <p:cNvPr id="775" name="Line 121"/>
            <p:cNvSpPr>
              <a:spLocks noChangeShapeType="1"/>
            </p:cNvSpPr>
            <p:nvPr/>
          </p:nvSpPr>
          <p:spPr bwMode="auto">
            <a:xfrm flipH="1" flipV="1">
              <a:off x="4609" y="1286"/>
              <a:ext cx="167" cy="1"/>
            </a:xfrm>
            <a:prstGeom prst="line">
              <a:avLst/>
            </a:prstGeom>
            <a:noFill/>
            <a:ln w="28575">
              <a:solidFill>
                <a:schemeClr val="accent1"/>
              </a:solidFill>
              <a:round/>
              <a:headEnd/>
              <a:tailEnd type="triangle" w="med" len="med"/>
            </a:ln>
          </p:spPr>
          <p:txBody>
            <a:bodyPr/>
            <a:lstStyle/>
            <a:p>
              <a:endParaRPr lang="en-US" sz="2000">
                <a:solidFill>
                  <a:srgbClr val="322F31"/>
                </a:solidFill>
                <a:ea typeface="ＭＳ Ｐゴシック" pitchFamily="-112" charset="-128"/>
              </a:endParaRPr>
            </a:p>
          </p:txBody>
        </p:sp>
      </p:grpSp>
      <p:pic>
        <p:nvPicPr>
          <p:cNvPr id="828" name="Picture 265"/>
          <p:cNvPicPr>
            <a:picLocks noChangeAspect="1" noChangeArrowheads="1"/>
          </p:cNvPicPr>
          <p:nvPr/>
        </p:nvPicPr>
        <p:blipFill>
          <a:blip r:embed="rId6" cstate="print"/>
          <a:srcRect/>
          <a:stretch>
            <a:fillRect/>
          </a:stretch>
        </p:blipFill>
        <p:spPr bwMode="auto">
          <a:xfrm>
            <a:off x="4495800" y="2743200"/>
            <a:ext cx="850900" cy="914400"/>
          </a:xfrm>
          <a:prstGeom prst="rect">
            <a:avLst/>
          </a:prstGeom>
          <a:noFill/>
          <a:ln w="9525">
            <a:noFill/>
            <a:miter lim="800000"/>
            <a:headEnd/>
            <a:tailEnd/>
          </a:ln>
        </p:spPr>
      </p:pic>
      <p:pic>
        <p:nvPicPr>
          <p:cNvPr id="829" name="Picture 252" descr="PtAuNi5C mass activity 052107"/>
          <p:cNvPicPr>
            <a:picLocks noChangeAspect="1" noChangeArrowheads="1"/>
          </p:cNvPicPr>
          <p:nvPr/>
        </p:nvPicPr>
        <p:blipFill>
          <a:blip r:embed="rId7" cstate="print"/>
          <a:srcRect l="6471" t="9091" r="8351"/>
          <a:stretch>
            <a:fillRect/>
          </a:stretch>
        </p:blipFill>
        <p:spPr bwMode="auto">
          <a:xfrm>
            <a:off x="2895600" y="4267200"/>
            <a:ext cx="1752600" cy="1289050"/>
          </a:xfrm>
          <a:prstGeom prst="rect">
            <a:avLst/>
          </a:prstGeom>
          <a:noFill/>
          <a:ln w="9525">
            <a:noFill/>
            <a:miter lim="800000"/>
            <a:headEnd/>
            <a:tailEnd/>
          </a:ln>
        </p:spPr>
      </p:pic>
      <p:pic>
        <p:nvPicPr>
          <p:cNvPr id="830" name="Picture 186"/>
          <p:cNvPicPr>
            <a:picLocks noChangeAspect="1" noChangeArrowheads="1"/>
          </p:cNvPicPr>
          <p:nvPr/>
        </p:nvPicPr>
        <p:blipFill>
          <a:blip r:embed="rId8" cstate="print"/>
          <a:srcRect/>
          <a:stretch>
            <a:fillRect/>
          </a:stretch>
        </p:blipFill>
        <p:spPr bwMode="auto">
          <a:xfrm>
            <a:off x="3886200" y="5691187"/>
            <a:ext cx="1573213" cy="1166813"/>
          </a:xfrm>
          <a:prstGeom prst="rect">
            <a:avLst/>
          </a:prstGeom>
          <a:noFill/>
          <a:ln w="9525">
            <a:noFill/>
            <a:miter lim="800000"/>
            <a:headEnd/>
            <a:tailEnd/>
          </a:ln>
        </p:spPr>
      </p:pic>
      <p:sp>
        <p:nvSpPr>
          <p:cNvPr id="831" name="TextBox 5"/>
          <p:cNvSpPr txBox="1">
            <a:spLocks noChangeArrowheads="1"/>
          </p:cNvSpPr>
          <p:nvPr/>
        </p:nvSpPr>
        <p:spPr bwMode="auto">
          <a:xfrm>
            <a:off x="2819400" y="2286000"/>
            <a:ext cx="2819401" cy="444994"/>
          </a:xfrm>
          <a:prstGeom prst="rect">
            <a:avLst/>
          </a:prstGeom>
          <a:noFill/>
          <a:ln w="25400">
            <a:noFill/>
            <a:miter lim="800000"/>
            <a:headEnd/>
            <a:tailEnd/>
          </a:ln>
        </p:spPr>
        <p:txBody>
          <a:bodyPr wrap="square">
            <a:spAutoFit/>
          </a:bodyPr>
          <a:lstStyle/>
          <a:p>
            <a:pPr algn="ctr">
              <a:lnSpc>
                <a:spcPct val="75000"/>
              </a:lnSpc>
              <a:spcBef>
                <a:spcPct val="50000"/>
              </a:spcBef>
              <a:defRPr/>
            </a:pPr>
            <a:r>
              <a:rPr lang="en-US" sz="1300" b="1" i="1" dirty="0" smtClean="0">
                <a:solidFill>
                  <a:srgbClr val="322F31"/>
                </a:solidFill>
                <a:latin typeface="Arial Narrow" pitchFamily="34" charset="0"/>
                <a:ea typeface="ＭＳ Ｐゴシック" pitchFamily="-112" charset="-128"/>
              </a:rPr>
              <a:t>Active </a:t>
            </a:r>
            <a:r>
              <a:rPr lang="en-US" sz="1300" b="1" i="1" dirty="0" err="1" smtClean="0">
                <a:solidFill>
                  <a:srgbClr val="322F31"/>
                </a:solidFill>
                <a:latin typeface="Arial Narrow" pitchFamily="34" charset="0"/>
                <a:ea typeface="ＭＳ Ｐゴシック" pitchFamily="-112" charset="-128"/>
              </a:rPr>
              <a:t>Pt</a:t>
            </a:r>
            <a:r>
              <a:rPr lang="en-US" sz="1300" b="1" i="1" dirty="0" smtClean="0">
                <a:solidFill>
                  <a:srgbClr val="322F31"/>
                </a:solidFill>
                <a:latin typeface="Arial Narrow" pitchFamily="34" charset="0"/>
                <a:ea typeface="ＭＳ Ｐゴシック" pitchFamily="-112" charset="-128"/>
              </a:rPr>
              <a:t> ML shell – Metal/alloy core</a:t>
            </a:r>
          </a:p>
          <a:p>
            <a:pPr algn="ctr">
              <a:lnSpc>
                <a:spcPts val="800"/>
              </a:lnSpc>
              <a:spcBef>
                <a:spcPct val="50000"/>
              </a:spcBef>
              <a:defRPr/>
            </a:pPr>
            <a:r>
              <a:rPr lang="en-US" sz="1300" b="1" i="1" dirty="0" smtClean="0">
                <a:solidFill>
                  <a:srgbClr val="322F31"/>
                </a:solidFill>
                <a:latin typeface="Arial Narrow" pitchFamily="34" charset="0"/>
                <a:ea typeface="ＭＳ Ｐゴシック" pitchFamily="-112" charset="-128"/>
              </a:rPr>
              <a:t>Core tunes activity &amp; durability of shell</a:t>
            </a:r>
          </a:p>
        </p:txBody>
      </p:sp>
      <p:sp>
        <p:nvSpPr>
          <p:cNvPr id="834" name="TextBox 21"/>
          <p:cNvSpPr txBox="1">
            <a:spLocks noChangeArrowheads="1"/>
          </p:cNvSpPr>
          <p:nvPr/>
        </p:nvSpPr>
        <p:spPr bwMode="auto">
          <a:xfrm>
            <a:off x="5943600" y="1524000"/>
            <a:ext cx="2895600" cy="276225"/>
          </a:xfrm>
          <a:prstGeom prst="rect">
            <a:avLst/>
          </a:prstGeom>
          <a:noFill/>
          <a:ln w="9525">
            <a:noFill/>
            <a:miter lim="800000"/>
            <a:headEnd/>
            <a:tailEnd/>
          </a:ln>
        </p:spPr>
        <p:txBody>
          <a:bodyPr>
            <a:spAutoFit/>
          </a:bodyPr>
          <a:lstStyle/>
          <a:p>
            <a:pPr algn="ctr">
              <a:lnSpc>
                <a:spcPct val="75000"/>
              </a:lnSpc>
              <a:spcBef>
                <a:spcPct val="50000"/>
              </a:spcBef>
              <a:defRPr/>
            </a:pPr>
            <a:r>
              <a:rPr lang="en-US" sz="1600" dirty="0">
                <a:solidFill>
                  <a:srgbClr val="008000"/>
                </a:solidFill>
                <a:latin typeface="Arial"/>
                <a:ea typeface="ＭＳ Ｐゴシック" pitchFamily="-112" charset="-128"/>
              </a:rPr>
              <a:t>BNL-Toyota CRADA</a:t>
            </a:r>
          </a:p>
        </p:txBody>
      </p:sp>
      <p:sp>
        <p:nvSpPr>
          <p:cNvPr id="836" name="TextBox 5"/>
          <p:cNvSpPr txBox="1">
            <a:spLocks noChangeArrowheads="1"/>
          </p:cNvSpPr>
          <p:nvPr/>
        </p:nvSpPr>
        <p:spPr bwMode="auto">
          <a:xfrm>
            <a:off x="6019800" y="1905000"/>
            <a:ext cx="2895600" cy="438582"/>
          </a:xfrm>
          <a:prstGeom prst="rect">
            <a:avLst/>
          </a:prstGeom>
          <a:noFill/>
          <a:ln w="25400">
            <a:noFill/>
            <a:miter lim="800000"/>
            <a:headEnd/>
            <a:tailEnd/>
          </a:ln>
        </p:spPr>
        <p:txBody>
          <a:bodyPr>
            <a:spAutoFit/>
          </a:bodyPr>
          <a:lstStyle/>
          <a:p>
            <a:pPr algn="ctr">
              <a:lnSpc>
                <a:spcPts val="900"/>
              </a:lnSpc>
              <a:spcBef>
                <a:spcPct val="50000"/>
              </a:spcBef>
              <a:defRPr/>
            </a:pPr>
            <a:r>
              <a:rPr lang="en-US" sz="1200" b="1" i="1" dirty="0" smtClean="0">
                <a:solidFill>
                  <a:srgbClr val="322F31"/>
                </a:solidFill>
                <a:latin typeface="Arial Narrow" pitchFamily="34" charset="0"/>
                <a:ea typeface="ＭＳ Ｐゴシック" pitchFamily="-112" charset="-128"/>
              </a:rPr>
              <a:t>Scale-up synthesis: </a:t>
            </a:r>
            <a:r>
              <a:rPr lang="en-US" sz="1200" b="1" dirty="0" err="1" smtClean="0"/>
              <a:t>Pt</a:t>
            </a:r>
            <a:r>
              <a:rPr lang="en-US" sz="1200" b="1" dirty="0" smtClean="0"/>
              <a:t>-ML/Pd</a:t>
            </a:r>
            <a:r>
              <a:rPr lang="en-US" sz="1200" b="1" baseline="-25000" dirty="0" smtClean="0"/>
              <a:t>9</a:t>
            </a:r>
            <a:r>
              <a:rPr lang="en-US" sz="1200" b="1" dirty="0" smtClean="0"/>
              <a:t>Au</a:t>
            </a:r>
            <a:r>
              <a:rPr lang="en-US" sz="1200" b="1" baseline="-25000" dirty="0" smtClean="0"/>
              <a:t>1</a:t>
            </a:r>
            <a:r>
              <a:rPr lang="en-US" sz="1200" b="1" dirty="0" smtClean="0"/>
              <a:t>/C</a:t>
            </a:r>
            <a:endParaRPr lang="en-US" sz="1200" b="1" i="1" dirty="0">
              <a:solidFill>
                <a:srgbClr val="322F31"/>
              </a:solidFill>
              <a:latin typeface="Arial Narrow" pitchFamily="34" charset="0"/>
              <a:ea typeface="ＭＳ Ｐゴシック" pitchFamily="-112" charset="-128"/>
            </a:endParaRPr>
          </a:p>
          <a:p>
            <a:pPr algn="ctr">
              <a:lnSpc>
                <a:spcPct val="75000"/>
              </a:lnSpc>
              <a:spcBef>
                <a:spcPct val="50000"/>
              </a:spcBef>
              <a:defRPr/>
            </a:pPr>
            <a:r>
              <a:rPr lang="en-US" sz="1200" b="1" i="1" dirty="0" smtClean="0">
                <a:solidFill>
                  <a:srgbClr val="322F31"/>
                </a:solidFill>
                <a:latin typeface="Arial Narrow" pitchFamily="34" charset="0"/>
                <a:ea typeface="ＭＳ Ｐゴシック" pitchFamily="-112" charset="-128"/>
              </a:rPr>
              <a:t>Excellent fuel </a:t>
            </a:r>
            <a:r>
              <a:rPr lang="en-US" sz="1200" b="1" i="1" dirty="0">
                <a:solidFill>
                  <a:srgbClr val="322F31"/>
                </a:solidFill>
                <a:latin typeface="Arial Narrow" pitchFamily="34" charset="0"/>
                <a:ea typeface="ＭＳ Ｐゴシック" pitchFamily="-112" charset="-128"/>
              </a:rPr>
              <a:t>Cell durability </a:t>
            </a:r>
            <a:r>
              <a:rPr lang="en-US" sz="1200" b="1" i="1" dirty="0" smtClean="0">
                <a:solidFill>
                  <a:srgbClr val="322F31"/>
                </a:solidFill>
                <a:latin typeface="Arial Narrow" pitchFamily="34" charset="0"/>
                <a:ea typeface="ＭＳ Ｐゴシック" pitchFamily="-112" charset="-128"/>
              </a:rPr>
              <a:t>200,000 cycles</a:t>
            </a:r>
            <a:endParaRPr lang="en-US" sz="1200" b="1" i="1" dirty="0">
              <a:solidFill>
                <a:srgbClr val="322F31"/>
              </a:solidFill>
              <a:latin typeface="Arial Narrow" pitchFamily="34" charset="0"/>
              <a:ea typeface="ＭＳ Ｐゴシック" pitchFamily="-112" charset="-128"/>
            </a:endParaRPr>
          </a:p>
        </p:txBody>
      </p:sp>
      <p:sp>
        <p:nvSpPr>
          <p:cNvPr id="837" name="TextBox 5"/>
          <p:cNvSpPr txBox="1">
            <a:spLocks noChangeArrowheads="1"/>
          </p:cNvSpPr>
          <p:nvPr/>
        </p:nvSpPr>
        <p:spPr bwMode="auto">
          <a:xfrm>
            <a:off x="6105536" y="3810000"/>
            <a:ext cx="3038464" cy="430887"/>
          </a:xfrm>
          <a:prstGeom prst="rect">
            <a:avLst/>
          </a:prstGeom>
          <a:noFill/>
          <a:ln w="25400">
            <a:noFill/>
            <a:miter lim="800000"/>
            <a:headEnd/>
            <a:tailEnd/>
          </a:ln>
        </p:spPr>
        <p:txBody>
          <a:bodyPr wrap="square">
            <a:spAutoFit/>
          </a:bodyPr>
          <a:lstStyle/>
          <a:p>
            <a:pPr marL="342900" indent="-342900" algn="ctr">
              <a:buClr>
                <a:srgbClr val="FF0000"/>
              </a:buClr>
              <a:buFont typeface="Wingdings" pitchFamily="2" charset="2"/>
              <a:buNone/>
              <a:defRPr/>
            </a:pPr>
            <a:r>
              <a:rPr lang="en-US" altLang="ja-JP" sz="1100" dirty="0">
                <a:solidFill>
                  <a:srgbClr val="275D7B"/>
                </a:solidFill>
                <a:latin typeface="Arial"/>
                <a:ea typeface="ＭＳ Ｐゴシック" pitchFamily="-112" charset="-128"/>
              </a:rPr>
              <a:t>Membrane Electrode </a:t>
            </a:r>
            <a:r>
              <a:rPr lang="en-US" altLang="ja-JP" sz="1100" dirty="0" smtClean="0">
                <a:solidFill>
                  <a:srgbClr val="275D7B"/>
                </a:solidFill>
                <a:latin typeface="Arial"/>
                <a:ea typeface="ＭＳ Ｐゴシック" pitchFamily="-112" charset="-128"/>
              </a:rPr>
              <a:t>Assembly &gt;200K cycles</a:t>
            </a:r>
          </a:p>
          <a:p>
            <a:pPr marL="342900" indent="-342900" algn="ctr">
              <a:buClr>
                <a:srgbClr val="FF0000"/>
              </a:buClr>
              <a:buFont typeface="Wingdings" pitchFamily="2" charset="2"/>
              <a:buNone/>
              <a:defRPr/>
            </a:pPr>
            <a:r>
              <a:rPr lang="en-US" altLang="ja-JP" sz="1100" dirty="0" smtClean="0">
                <a:solidFill>
                  <a:srgbClr val="275D7B"/>
                </a:solidFill>
                <a:latin typeface="Arial"/>
                <a:ea typeface="ＭＳ Ｐゴシック" pitchFamily="-112" charset="-128"/>
              </a:rPr>
              <a:t>Very small </a:t>
            </a:r>
            <a:r>
              <a:rPr lang="en-US" altLang="ja-JP" sz="1100" dirty="0" err="1" smtClean="0">
                <a:solidFill>
                  <a:srgbClr val="275D7B"/>
                </a:solidFill>
                <a:latin typeface="Arial"/>
                <a:ea typeface="ＭＳ Ｐゴシック" pitchFamily="-112" charset="-128"/>
              </a:rPr>
              <a:t>Pt</a:t>
            </a:r>
            <a:r>
              <a:rPr lang="en-US" altLang="ja-JP" sz="1100" dirty="0" smtClean="0">
                <a:solidFill>
                  <a:srgbClr val="275D7B"/>
                </a:solidFill>
                <a:latin typeface="Arial"/>
                <a:ea typeface="ＭＳ Ｐゴシック" pitchFamily="-112" charset="-128"/>
              </a:rPr>
              <a:t> diffusion &amp; small </a:t>
            </a:r>
            <a:r>
              <a:rPr lang="en-US" altLang="ja-JP" sz="1100" dirty="0" err="1" smtClean="0">
                <a:solidFill>
                  <a:srgbClr val="275D7B"/>
                </a:solidFill>
                <a:latin typeface="Arial"/>
                <a:ea typeface="ＭＳ Ｐゴシック" pitchFamily="-112" charset="-128"/>
              </a:rPr>
              <a:t>Pd</a:t>
            </a:r>
            <a:r>
              <a:rPr lang="en-US" altLang="ja-JP" sz="1100" dirty="0" smtClean="0">
                <a:solidFill>
                  <a:srgbClr val="275D7B"/>
                </a:solidFill>
                <a:latin typeface="Arial"/>
                <a:ea typeface="ＭＳ Ｐゴシック" pitchFamily="-112" charset="-128"/>
              </a:rPr>
              <a:t> diffusion</a:t>
            </a:r>
            <a:endParaRPr lang="en-US" altLang="ja-JP" sz="1100" dirty="0">
              <a:solidFill>
                <a:srgbClr val="275D7B"/>
              </a:solidFill>
              <a:latin typeface="Arial"/>
              <a:ea typeface="ＭＳ Ｐゴシック" pitchFamily="-112" charset="-128"/>
            </a:endParaRPr>
          </a:p>
        </p:txBody>
      </p:sp>
      <p:sp>
        <p:nvSpPr>
          <p:cNvPr id="838" name="Rectangle 276"/>
          <p:cNvSpPr>
            <a:spLocks noChangeArrowheads="1"/>
          </p:cNvSpPr>
          <p:nvPr/>
        </p:nvSpPr>
        <p:spPr bwMode="auto">
          <a:xfrm>
            <a:off x="6019800" y="6172200"/>
            <a:ext cx="2793267" cy="461665"/>
          </a:xfrm>
          <a:prstGeom prst="rect">
            <a:avLst/>
          </a:prstGeom>
          <a:solidFill>
            <a:schemeClr val="accent3">
              <a:lumMod val="95000"/>
            </a:schemeClr>
          </a:solidFill>
          <a:ln w="9525" algn="ctr">
            <a:solidFill>
              <a:schemeClr val="accent2"/>
            </a:solidFill>
            <a:miter lim="800000"/>
            <a:headEnd/>
            <a:tailEnd/>
          </a:ln>
          <a:effectLst/>
        </p:spPr>
        <p:txBody>
          <a:bodyPr wrap="square" anchor="ctr">
            <a:spAutoFit/>
          </a:bodyPr>
          <a:lstStyle/>
          <a:p>
            <a:pPr algn="ctr">
              <a:defRPr/>
            </a:pPr>
            <a:r>
              <a:rPr lang="en-US" altLang="ja-JP" sz="1200" b="1" dirty="0">
                <a:solidFill>
                  <a:srgbClr val="322F31"/>
                </a:solidFill>
                <a:latin typeface="Arial"/>
                <a:ea typeface="ＭＳ Ｐゴシック" pitchFamily="-112" charset="-128"/>
              </a:rPr>
              <a:t>Fuel Cell C</a:t>
            </a:r>
            <a:r>
              <a:rPr kumimoji="1" lang="en-US" altLang="ja-JP" sz="1200" b="1" dirty="0">
                <a:solidFill>
                  <a:srgbClr val="322F31"/>
                </a:solidFill>
                <a:latin typeface="Arial"/>
                <a:ea typeface="ＭＳ Ｐゴシック" pitchFamily="-112" charset="-128"/>
              </a:rPr>
              <a:t>atalyst </a:t>
            </a:r>
            <a:r>
              <a:rPr kumimoji="1" lang="en-US" altLang="ja-JP" sz="1200" b="1" dirty="0" smtClean="0">
                <a:solidFill>
                  <a:srgbClr val="322F31"/>
                </a:solidFill>
                <a:latin typeface="Arial"/>
                <a:ea typeface="ＭＳ Ｐゴシック" pitchFamily="-112" charset="-128"/>
              </a:rPr>
              <a:t>readied for automotive application</a:t>
            </a:r>
            <a:endParaRPr kumimoji="1" lang="en-US" altLang="ja-JP" sz="1200" dirty="0">
              <a:solidFill>
                <a:srgbClr val="322F31"/>
              </a:solidFill>
              <a:latin typeface="Arial"/>
              <a:ea typeface="ＭＳ Ｐゴシック" pitchFamily="-112" charset="-128"/>
            </a:endParaRPr>
          </a:p>
        </p:txBody>
      </p:sp>
      <p:pic>
        <p:nvPicPr>
          <p:cNvPr id="839"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24600" y="4343400"/>
            <a:ext cx="2175714" cy="1525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40"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238972" y="2438400"/>
            <a:ext cx="2132330" cy="1365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41" name="Rectangle 840"/>
          <p:cNvSpPr/>
          <p:nvPr/>
        </p:nvSpPr>
        <p:spPr>
          <a:xfrm>
            <a:off x="6172200" y="5867400"/>
            <a:ext cx="2614010" cy="261610"/>
          </a:xfrm>
          <a:prstGeom prst="rect">
            <a:avLst/>
          </a:prstGeom>
          <a:solidFill>
            <a:schemeClr val="accent2">
              <a:lumMod val="60000"/>
              <a:lumOff val="40000"/>
            </a:schemeClr>
          </a:solidFill>
        </p:spPr>
        <p:txBody>
          <a:bodyPr wrap="square">
            <a:spAutoFit/>
          </a:bodyPr>
          <a:lstStyle/>
          <a:p>
            <a:pPr algn="ctr">
              <a:spcBef>
                <a:spcPct val="10000"/>
              </a:spcBef>
            </a:pPr>
            <a:r>
              <a:rPr lang="en-US" altLang="ja-JP" sz="1100" i="1" dirty="0" err="1" smtClean="0"/>
              <a:t>Angewandte</a:t>
            </a:r>
            <a:r>
              <a:rPr lang="en-US" altLang="ja-JP" sz="1100" i="1" dirty="0" smtClean="0"/>
              <a:t> </a:t>
            </a:r>
            <a:r>
              <a:rPr lang="en-US" altLang="ja-JP" sz="1100" i="1" dirty="0" err="1" smtClean="0"/>
              <a:t>Chemie</a:t>
            </a:r>
            <a:r>
              <a:rPr lang="en-US" altLang="ja-JP" sz="1100" i="1" dirty="0" smtClean="0"/>
              <a:t> </a:t>
            </a:r>
            <a:r>
              <a:rPr lang="en-US" altLang="ja-JP" sz="1100" b="1" i="1" dirty="0" smtClean="0"/>
              <a:t>49</a:t>
            </a:r>
            <a:r>
              <a:rPr lang="en-US" altLang="ja-JP" sz="1100" i="1" dirty="0" smtClean="0"/>
              <a:t>, 8602 (2010)</a:t>
            </a:r>
            <a:endParaRPr lang="en-US" sz="1100" dirty="0"/>
          </a:p>
        </p:txBody>
      </p:sp>
      <p:sp>
        <p:nvSpPr>
          <p:cNvPr id="842" name="TextBox 50"/>
          <p:cNvSpPr txBox="1">
            <a:spLocks noChangeArrowheads="1"/>
          </p:cNvSpPr>
          <p:nvPr/>
        </p:nvSpPr>
        <p:spPr bwMode="auto">
          <a:xfrm>
            <a:off x="7872790" y="2599769"/>
            <a:ext cx="1271210" cy="246221"/>
          </a:xfrm>
          <a:prstGeom prst="rect">
            <a:avLst/>
          </a:prstGeom>
          <a:noFill/>
          <a:ln w="9525">
            <a:noFill/>
            <a:miter lim="800000"/>
            <a:headEnd/>
            <a:tailEnd/>
          </a:ln>
        </p:spPr>
        <p:txBody>
          <a:bodyPr wrap="square">
            <a:spAutoFit/>
          </a:bodyPr>
          <a:lstStyle/>
          <a:p>
            <a:r>
              <a:rPr lang="en-US" sz="1000" dirty="0" smtClean="0">
                <a:solidFill>
                  <a:srgbClr val="FF0000"/>
                </a:solidFill>
                <a:ea typeface="ＭＳ Ｐゴシック" pitchFamily="-112" charset="-128"/>
              </a:rPr>
              <a:t>Core-shell catalyst</a:t>
            </a:r>
            <a:endParaRPr lang="en-US" sz="1000" dirty="0">
              <a:solidFill>
                <a:srgbClr val="FF0000"/>
              </a:solidFill>
              <a:ea typeface="ＭＳ Ｐゴシック" pitchFamily="-112" charset="-128"/>
            </a:endParaRPr>
          </a:p>
        </p:txBody>
      </p:sp>
      <p:grpSp>
        <p:nvGrpSpPr>
          <p:cNvPr id="4" name="Group 97"/>
          <p:cNvGrpSpPr/>
          <p:nvPr/>
        </p:nvGrpSpPr>
        <p:grpSpPr>
          <a:xfrm>
            <a:off x="7019192" y="3332535"/>
            <a:ext cx="1868669" cy="246221"/>
            <a:chOff x="7162800" y="2893600"/>
            <a:chExt cx="1868669" cy="246221"/>
          </a:xfrm>
        </p:grpSpPr>
        <p:sp>
          <p:nvSpPr>
            <p:cNvPr id="844" name="TextBox 50"/>
            <p:cNvSpPr txBox="1">
              <a:spLocks noChangeArrowheads="1"/>
            </p:cNvSpPr>
            <p:nvPr/>
          </p:nvSpPr>
          <p:spPr bwMode="auto">
            <a:xfrm>
              <a:off x="7809476" y="2893600"/>
              <a:ext cx="1221993" cy="246221"/>
            </a:xfrm>
            <a:prstGeom prst="rect">
              <a:avLst/>
            </a:prstGeom>
            <a:noFill/>
            <a:ln w="9525">
              <a:noFill/>
              <a:miter lim="800000"/>
              <a:headEnd/>
              <a:tailEnd/>
            </a:ln>
          </p:spPr>
          <p:txBody>
            <a:bodyPr wrap="square">
              <a:spAutoFit/>
            </a:bodyPr>
            <a:lstStyle/>
            <a:p>
              <a:r>
                <a:rPr lang="en-US" sz="1000" dirty="0" smtClean="0">
                  <a:solidFill>
                    <a:srgbClr val="0C03C9"/>
                  </a:solidFill>
                  <a:ea typeface="ＭＳ Ｐゴシック" pitchFamily="-112" charset="-128"/>
                </a:rPr>
                <a:t>Standard catalyst</a:t>
              </a:r>
              <a:endParaRPr lang="en-US" sz="1000" dirty="0">
                <a:solidFill>
                  <a:srgbClr val="0C03C9"/>
                </a:solidFill>
                <a:ea typeface="ＭＳ Ｐゴシック" pitchFamily="-112" charset="-128"/>
              </a:endParaRPr>
            </a:p>
          </p:txBody>
        </p:sp>
        <p:cxnSp>
          <p:nvCxnSpPr>
            <p:cNvPr id="845" name="Straight Arrow Connector 844"/>
            <p:cNvCxnSpPr/>
            <p:nvPr/>
          </p:nvCxnSpPr>
          <p:spPr bwMode="auto">
            <a:xfrm flipH="1">
              <a:off x="7162800" y="3016710"/>
              <a:ext cx="646676" cy="0"/>
            </a:xfrm>
            <a:prstGeom prst="straightConnector1">
              <a:avLst/>
            </a:prstGeom>
            <a:solidFill>
              <a:schemeClr val="accent1"/>
            </a:solidFill>
            <a:ln w="19050" cap="flat" cmpd="sng" algn="ctr">
              <a:solidFill>
                <a:srgbClr val="0C03C9"/>
              </a:solidFill>
              <a:prstDash val="solid"/>
              <a:round/>
              <a:headEnd type="none" w="med" len="med"/>
              <a:tailEnd type="triangle" w="med" len="med"/>
            </a:ln>
            <a:effectLst/>
          </p:spPr>
        </p:cxnSp>
      </p:grpSp>
      <p:sp>
        <p:nvSpPr>
          <p:cNvPr id="846" name="TextBox 845"/>
          <p:cNvSpPr txBox="1"/>
          <p:nvPr/>
        </p:nvSpPr>
        <p:spPr>
          <a:xfrm>
            <a:off x="1066800" y="1447800"/>
            <a:ext cx="659155" cy="369332"/>
          </a:xfrm>
          <a:prstGeom prst="rect">
            <a:avLst/>
          </a:prstGeom>
          <a:noFill/>
        </p:spPr>
        <p:txBody>
          <a:bodyPr wrap="none" rtlCol="0">
            <a:spAutoFit/>
          </a:bodyPr>
          <a:lstStyle/>
          <a:p>
            <a:r>
              <a:rPr lang="en-US" dirty="0" smtClean="0">
                <a:solidFill>
                  <a:srgbClr val="008000"/>
                </a:solidFill>
              </a:rPr>
              <a:t>BES</a:t>
            </a:r>
            <a:endParaRPr lang="en-US" dirty="0">
              <a:solidFill>
                <a:srgbClr val="008000"/>
              </a:solidFill>
            </a:endParaRPr>
          </a:p>
        </p:txBody>
      </p:sp>
      <p:sp>
        <p:nvSpPr>
          <p:cNvPr id="847" name="TextBox 846"/>
          <p:cNvSpPr txBox="1"/>
          <p:nvPr/>
        </p:nvSpPr>
        <p:spPr>
          <a:xfrm>
            <a:off x="3429000" y="1524000"/>
            <a:ext cx="1628972" cy="369332"/>
          </a:xfrm>
          <a:prstGeom prst="rect">
            <a:avLst/>
          </a:prstGeom>
          <a:noFill/>
        </p:spPr>
        <p:txBody>
          <a:bodyPr wrap="none" rtlCol="0">
            <a:spAutoFit/>
          </a:bodyPr>
          <a:lstStyle/>
          <a:p>
            <a:r>
              <a:rPr lang="en-US" dirty="0" smtClean="0">
                <a:solidFill>
                  <a:srgbClr val="008000"/>
                </a:solidFill>
              </a:rPr>
              <a:t>BES </a:t>
            </a:r>
            <a:r>
              <a:rPr lang="en-US" dirty="0" smtClean="0">
                <a:solidFill>
                  <a:srgbClr val="008000"/>
                </a:solidFill>
                <a:sym typeface="Wingdings" pitchFamily="2" charset="2"/>
              </a:rPr>
              <a:t> EERE</a:t>
            </a:r>
            <a:endParaRPr lang="en-US" dirty="0">
              <a:solidFill>
                <a:srgbClr val="008000"/>
              </a:solidFill>
            </a:endParaRPr>
          </a:p>
        </p:txBody>
      </p:sp>
      <p:sp>
        <p:nvSpPr>
          <p:cNvPr id="95"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517650"/>
            <a:ext cx="9144000" cy="5340350"/>
          </a:xfrm>
          <a:prstGeom prst="rect">
            <a:avLst/>
          </a:prstGeom>
          <a:solidFill>
            <a:srgbClr val="CCCCFF">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6" name="Title 5"/>
          <p:cNvSpPr>
            <a:spLocks noGrp="1"/>
          </p:cNvSpPr>
          <p:nvPr>
            <p:ph type="title"/>
          </p:nvPr>
        </p:nvSpPr>
        <p:spPr/>
        <p:txBody>
          <a:bodyPr/>
          <a:lstStyle/>
          <a:p>
            <a:pPr eaLnBrk="1" hangingPunct="1"/>
            <a:r>
              <a:rPr lang="en-US" smtClean="0">
                <a:latin typeface="Arial" charset="0"/>
                <a:cs typeface="Arial" charset="0"/>
              </a:rPr>
              <a:t>Program Details</a:t>
            </a:r>
          </a:p>
        </p:txBody>
      </p:sp>
      <p:sp>
        <p:nvSpPr>
          <p:cNvPr id="2355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26</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sp>
        <p:nvSpPr>
          <p:cNvPr id="73" name="Slide Number Placeholder 4"/>
          <p:cNvSpPr>
            <a:spLocks noGrp="1"/>
          </p:cNvSpPr>
          <p:nvPr>
            <p:ph type="sldNum" sz="quarter" idx="11"/>
          </p:nvPr>
        </p:nvSpPr>
        <p:spPr bwMode="auto">
          <a:xfrm>
            <a:off x="8413750" y="6351588"/>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27</a:t>
            </a:fld>
            <a:endParaRPr lang="en-US" dirty="0" smtClean="0">
              <a:latin typeface="Arial" charset="0"/>
              <a:cs typeface="Arial" charset="0"/>
            </a:endParaRPr>
          </a:p>
        </p:txBody>
      </p:sp>
      <p:pic>
        <p:nvPicPr>
          <p:cNvPr id="65538" name="Picture 2"/>
          <p:cNvPicPr>
            <a:picLocks noChangeAspect="1" noChangeArrowheads="1"/>
          </p:cNvPicPr>
          <p:nvPr/>
        </p:nvPicPr>
        <p:blipFill>
          <a:blip r:embed="rId4" cstate="print"/>
          <a:srcRect l="4384" t="12082" r="6301" b="11397"/>
          <a:stretch>
            <a:fillRect/>
          </a:stretch>
        </p:blipFill>
        <p:spPr bwMode="auto">
          <a:xfrm>
            <a:off x="32398" y="789140"/>
            <a:ext cx="9088057" cy="55615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2838" y="6210300"/>
            <a:ext cx="8904962"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28</a:t>
            </a:fld>
            <a:endParaRPr lang="en-US" dirty="0"/>
          </a:p>
        </p:txBody>
      </p:sp>
      <p:sp>
        <p:nvSpPr>
          <p:cNvPr id="2" name="Title 1"/>
          <p:cNvSpPr>
            <a:spLocks noGrp="1"/>
          </p:cNvSpPr>
          <p:nvPr>
            <p:ph type="title" idx="4294967295"/>
          </p:nvPr>
        </p:nvSpPr>
        <p:spPr>
          <a:xfrm>
            <a:off x="0" y="93663"/>
            <a:ext cx="9144000" cy="600075"/>
          </a:xfrm>
        </p:spPr>
        <p:txBody>
          <a:bodyPr/>
          <a:lstStyle/>
          <a:p>
            <a:r>
              <a:rPr lang="en-US" dirty="0" smtClean="0"/>
              <a:t>Advanced Scientific Computing Research</a:t>
            </a:r>
            <a:endParaRPr lang="en-US" dirty="0"/>
          </a:p>
        </p:txBody>
      </p:sp>
      <p:sp>
        <p:nvSpPr>
          <p:cNvPr id="24" name="TextBox 23"/>
          <p:cNvSpPr txBox="1"/>
          <p:nvPr/>
        </p:nvSpPr>
        <p:spPr>
          <a:xfrm>
            <a:off x="419100" y="913847"/>
            <a:ext cx="8242299"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Delivering world leading computational and networking capabilities to extend the frontiers of science and technology</a:t>
            </a:r>
            <a:endParaRPr lang="en-US" dirty="0">
              <a:solidFill>
                <a:schemeClr val="tx1"/>
              </a:solidFill>
              <a:latin typeface="Arial" pitchFamily="34" charset="0"/>
              <a:cs typeface="Arial" pitchFamily="34" charset="0"/>
            </a:endParaRPr>
          </a:p>
        </p:txBody>
      </p:sp>
      <p:sp>
        <p:nvSpPr>
          <p:cNvPr id="7" name="Rectangle 6"/>
          <p:cNvSpPr/>
          <p:nvPr/>
        </p:nvSpPr>
        <p:spPr>
          <a:xfrm rot="5400000">
            <a:off x="48723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5079887"/>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5082746"/>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13" name="TextBox 12"/>
          <p:cNvSpPr txBox="1"/>
          <p:nvPr/>
        </p:nvSpPr>
        <p:spPr>
          <a:xfrm>
            <a:off x="452984" y="1764155"/>
            <a:ext cx="3948895" cy="3434786"/>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The Scientific Challenges:</a:t>
            </a:r>
            <a:endParaRPr lang="en-US" sz="1200" dirty="0" smtClean="0">
              <a:latin typeface="Arial" pitchFamily="34" charset="0"/>
              <a:cs typeface="Arial" pitchFamily="34" charset="0"/>
            </a:endParaRP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Deliver next-generation scientific applications using today’s </a:t>
            </a:r>
            <a:r>
              <a:rPr lang="en-US" sz="1400" dirty="0" err="1" smtClean="0">
                <a:latin typeface="Arial" pitchFamily="34" charset="0"/>
                <a:cs typeface="Arial" pitchFamily="34" charset="0"/>
              </a:rPr>
              <a:t>petascale</a:t>
            </a:r>
            <a:r>
              <a:rPr lang="en-US" sz="1400" dirty="0" smtClean="0">
                <a:latin typeface="Arial" pitchFamily="34" charset="0"/>
                <a:cs typeface="Arial" pitchFamily="34" charset="0"/>
              </a:rPr>
              <a:t> computers.</a:t>
            </a:r>
          </a:p>
          <a:p>
            <a:pPr marL="169863" indent="-169863">
              <a:lnSpc>
                <a:spcPct val="90000"/>
              </a:lnSpc>
              <a:spcBef>
                <a:spcPts val="0"/>
              </a:spcBef>
              <a:spcAft>
                <a:spcPts val="500"/>
              </a:spcAft>
              <a:buFont typeface="Wingdings" pitchFamily="2" charset="2"/>
              <a:buChar char="§"/>
            </a:pPr>
            <a:r>
              <a:rPr lang="en-US" sz="1400" dirty="0" smtClean="0">
                <a:solidFill>
                  <a:schemeClr val="tx1"/>
                </a:solidFill>
                <a:latin typeface="Arial" pitchFamily="34" charset="0"/>
                <a:cs typeface="Arial" pitchFamily="34" charset="0"/>
              </a:rPr>
              <a:t>Discover, develop and deploy tomorrow’s </a:t>
            </a:r>
            <a:r>
              <a:rPr lang="en-US" sz="1400" dirty="0" err="1" smtClean="0">
                <a:solidFill>
                  <a:schemeClr val="tx1"/>
                </a:solidFill>
                <a:latin typeface="Arial" pitchFamily="34" charset="0"/>
                <a:cs typeface="Arial" pitchFamily="34" charset="0"/>
              </a:rPr>
              <a:t>exascale</a:t>
            </a:r>
            <a:r>
              <a:rPr lang="en-US" sz="1400" dirty="0" smtClean="0">
                <a:solidFill>
                  <a:schemeClr val="tx1"/>
                </a:solidFill>
                <a:latin typeface="Arial" pitchFamily="34" charset="0"/>
                <a:cs typeface="Arial" pitchFamily="34" charset="0"/>
              </a:rPr>
              <a:t> computing and networking capabilities. </a:t>
            </a: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Develop, in partnership with U.S. industry, next generation computing hardware and tools for science.</a:t>
            </a:r>
          </a:p>
          <a:p>
            <a:pPr marL="169863" indent="-169863">
              <a:lnSpc>
                <a:spcPct val="90000"/>
              </a:lnSpc>
              <a:spcBef>
                <a:spcPts val="0"/>
              </a:spcBef>
              <a:spcAft>
                <a:spcPts val="500"/>
              </a:spcAft>
              <a:buFont typeface="Wingdings" pitchFamily="2" charset="2"/>
              <a:buChar char="§"/>
            </a:pPr>
            <a:r>
              <a:rPr lang="en-US" sz="1400" dirty="0" smtClean="0">
                <a:solidFill>
                  <a:schemeClr val="tx1"/>
                </a:solidFill>
                <a:latin typeface="Arial" pitchFamily="34" charset="0"/>
                <a:cs typeface="Arial" pitchFamily="34" charset="0"/>
              </a:rPr>
              <a:t>Discover new applied mathematics and computer science for the ultra-low power, </a:t>
            </a:r>
            <a:r>
              <a:rPr lang="en-US" sz="1400" dirty="0" err="1" smtClean="0">
                <a:solidFill>
                  <a:schemeClr val="tx1"/>
                </a:solidFill>
                <a:latin typeface="Arial" pitchFamily="34" charset="0"/>
                <a:cs typeface="Arial" pitchFamily="34" charset="0"/>
              </a:rPr>
              <a:t>multicore</a:t>
            </a:r>
            <a:r>
              <a:rPr lang="en-US" sz="1400" dirty="0" smtClean="0">
                <a:solidFill>
                  <a:schemeClr val="tx1"/>
                </a:solidFill>
                <a:latin typeface="Arial" pitchFamily="34" charset="0"/>
                <a:cs typeface="Arial" pitchFamily="34" charset="0"/>
              </a:rPr>
              <a:t>-computing  future.</a:t>
            </a:r>
            <a:endParaRPr lang="en-US" sz="1400" dirty="0" smtClean="0">
              <a:latin typeface="Arial" pitchFamily="34" charset="0"/>
              <a:cs typeface="Arial" pitchFamily="34" charset="0"/>
            </a:endParaRP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Provide technological innovations for U.S. leadership  in Information Technology to advance competitiveness.</a:t>
            </a:r>
          </a:p>
        </p:txBody>
      </p:sp>
      <p:sp>
        <p:nvSpPr>
          <p:cNvPr id="20" name="TextBox 19"/>
          <p:cNvSpPr txBox="1"/>
          <p:nvPr/>
        </p:nvSpPr>
        <p:spPr>
          <a:xfrm>
            <a:off x="4724245" y="1764155"/>
            <a:ext cx="3983820" cy="3296800"/>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400"/>
              </a:spcAft>
            </a:pPr>
            <a:r>
              <a:rPr lang="en-US" sz="1600" dirty="0" smtClean="0">
                <a:latin typeface="Arial" pitchFamily="34" charset="0"/>
                <a:cs typeface="Arial" pitchFamily="34" charset="0"/>
              </a:rPr>
              <a:t>FY 2012 Highlights:</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Research in uncertainty quantification for drawing predictive results from simulation</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Co-design centers to deliver next generation scientific applications by coupling application development with formulation of computer hardware architectures and system software. </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Investments in U.S. industry to address critical challenges in hardware and technologies on the path to </a:t>
            </a:r>
            <a:r>
              <a:rPr lang="en-US" sz="1400" dirty="0" err="1" smtClean="0">
                <a:latin typeface="Arial" pitchFamily="34" charset="0"/>
                <a:cs typeface="Arial" pitchFamily="34" charset="0"/>
              </a:rPr>
              <a:t>exascale</a:t>
            </a:r>
            <a:r>
              <a:rPr lang="en-US" sz="1400" dirty="0" smtClean="0">
                <a:latin typeface="Arial" pitchFamily="34" charset="0"/>
                <a:cs typeface="Arial" pitchFamily="34" charset="0"/>
              </a:rPr>
              <a:t> </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Installation of a 10 </a:t>
            </a:r>
            <a:r>
              <a:rPr lang="en-US" sz="1400" dirty="0" err="1" smtClean="0">
                <a:latin typeface="Arial" pitchFamily="34" charset="0"/>
                <a:cs typeface="Arial" pitchFamily="34" charset="0"/>
              </a:rPr>
              <a:t>petaflop</a:t>
            </a:r>
            <a:r>
              <a:rPr lang="en-US" sz="1400" dirty="0" smtClean="0">
                <a:latin typeface="Arial" pitchFamily="34" charset="0"/>
                <a:cs typeface="Arial" pitchFamily="34" charset="0"/>
              </a:rPr>
              <a:t> low-power IBM Blue Gene/Q at the Argonne Leadership Computing Facility and a hybrid, multi-core prototype computer at the Oak Ridge Leadership Computing Facility. </a:t>
            </a:r>
            <a:endParaRPr lang="en-US" sz="1400" dirty="0">
              <a:latin typeface="Arial" pitchFamily="34" charset="0"/>
              <a:cs typeface="Arial" pitchFamily="34" charset="0"/>
            </a:endParaRPr>
          </a:p>
        </p:txBody>
      </p:sp>
      <p:sp>
        <p:nvSpPr>
          <p:cNvPr id="21" name="Rectangle 20"/>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0" y="-117048"/>
            <a:ext cx="9144000" cy="1046691"/>
          </a:xfrm>
          <a:prstGeom prst="rect">
            <a:avLst/>
          </a:prstGeom>
        </p:spPr>
        <p:txBody>
          <a:bodyPr vert="horz" wrap="square" lIns="91440" tIns="45720" rIns="91440" bIns="45720" numCol="1" anchor="ctr" anchorCtr="0" compatLnSpc="1">
            <a:prstTxWarp prst="textNoShape">
              <a:avLst/>
            </a:prstTxWarp>
          </a:bodyPr>
          <a:lstStyle/>
          <a:p>
            <a:pPr algn="ctr" eaLnBrk="0" hangingPunct="0">
              <a:lnSpc>
                <a:spcPct val="80000"/>
              </a:lnSpc>
              <a:buSzPct val="100000"/>
            </a:pPr>
            <a:r>
              <a:rPr lang="en-US" sz="2400" dirty="0" smtClean="0">
                <a:solidFill>
                  <a:srgbClr val="106636"/>
                </a:solidFill>
                <a:ea typeface="+mj-ea"/>
                <a:cs typeface="Arial" charset="0"/>
              </a:rPr>
              <a:t>Investments for </a:t>
            </a:r>
            <a:r>
              <a:rPr lang="en-US" sz="2400" dirty="0" err="1" smtClean="0">
                <a:solidFill>
                  <a:srgbClr val="106636"/>
                </a:solidFill>
                <a:ea typeface="+mj-ea"/>
                <a:cs typeface="Arial" charset="0"/>
              </a:rPr>
              <a:t>Exascale</a:t>
            </a:r>
            <a:r>
              <a:rPr lang="en-US" sz="2400" dirty="0" smtClean="0">
                <a:solidFill>
                  <a:srgbClr val="106636"/>
                </a:solidFill>
                <a:ea typeface="+mj-ea"/>
                <a:cs typeface="Arial" charset="0"/>
              </a:rPr>
              <a:t> Computing</a:t>
            </a:r>
          </a:p>
          <a:p>
            <a:pPr algn="ctr" eaLnBrk="0" hangingPunct="0">
              <a:lnSpc>
                <a:spcPct val="80000"/>
              </a:lnSpc>
              <a:buSzPct val="100000"/>
            </a:pPr>
            <a:r>
              <a:rPr lang="en-US" dirty="0" smtClean="0">
                <a:solidFill>
                  <a:srgbClr val="106636"/>
                </a:solidFill>
                <a:ea typeface="+mj-ea"/>
                <a:cs typeface="Arial" charset="0"/>
              </a:rPr>
              <a:t>Opportunities to Accelerate the Frontiers of Science through HPC</a:t>
            </a:r>
          </a:p>
        </p:txBody>
      </p:sp>
      <p:sp>
        <p:nvSpPr>
          <p:cNvPr id="28" name="Slide Number Placeholder 3"/>
          <p:cNvSpPr>
            <a:spLocks noGrp="1"/>
          </p:cNvSpPr>
          <p:nvPr>
            <p:ph type="sldNum" sz="quarter" idx="12"/>
          </p:nvPr>
        </p:nvSpPr>
        <p:spPr/>
        <p:txBody>
          <a:bodyPr/>
          <a:lstStyle/>
          <a:p>
            <a:pPr>
              <a:defRPr/>
            </a:pPr>
            <a:fld id="{6EEA275D-5A49-48A8-817D-44C3EA0A3A2F}" type="slidenum">
              <a:rPr lang="en-US" smtClean="0"/>
              <a:pPr>
                <a:defRPr/>
              </a:pPr>
              <a:t>29</a:t>
            </a:fld>
            <a:endParaRPr lang="en-US" dirty="0"/>
          </a:p>
        </p:txBody>
      </p:sp>
      <p:sp>
        <p:nvSpPr>
          <p:cNvPr id="30" name="TextBox 29"/>
          <p:cNvSpPr txBox="1"/>
          <p:nvPr/>
        </p:nvSpPr>
        <p:spPr>
          <a:xfrm>
            <a:off x="426360" y="881234"/>
            <a:ext cx="3991094" cy="437299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Why </a:t>
            </a:r>
            <a:r>
              <a:rPr lang="en-US" sz="1600" dirty="0" err="1" smtClean="0">
                <a:latin typeface="Arial" pitchFamily="34" charset="0"/>
                <a:cs typeface="Arial" pitchFamily="34" charset="0"/>
              </a:rPr>
              <a:t>Exascale</a:t>
            </a:r>
            <a:r>
              <a:rPr lang="en-US" sz="1600" dirty="0" smtClean="0">
                <a:latin typeface="Arial" pitchFamily="34" charset="0"/>
                <a:cs typeface="Arial" pitchFamily="34" charset="0"/>
              </a:rPr>
              <a:t>?</a:t>
            </a:r>
            <a:endParaRPr lang="en-US" sz="1200" dirty="0" smtClean="0">
              <a:latin typeface="Arial" pitchFamily="34" charset="0"/>
              <a:cs typeface="Arial" pitchFamily="34" charset="0"/>
            </a:endParaRP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SCIENCE: Computation and simulation advance knowledge in science, energy, and national security; numerous S&amp;T communities and Federal Advisory groups have demon-</a:t>
            </a:r>
            <a:r>
              <a:rPr lang="en-US" sz="1400" dirty="0" err="1" smtClean="0">
                <a:latin typeface="Arial" pitchFamily="34" charset="0"/>
                <a:cs typeface="Arial" pitchFamily="34" charset="0"/>
              </a:rPr>
              <a:t>strated</a:t>
            </a:r>
            <a:r>
              <a:rPr lang="en-US" sz="1400" dirty="0" smtClean="0">
                <a:latin typeface="Arial" pitchFamily="34" charset="0"/>
                <a:cs typeface="Arial" pitchFamily="34" charset="0"/>
              </a:rPr>
              <a:t> the need for computing power 1,000 times greater than we have today.</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U.S. LEADERSHIP: The U.S. has been a leader in high performance computing for decades. U.S. researchers benefit from open access to advanced computing facilities, software, and programming tools.</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BROAD IMPACT: Achieving the power efficiency, reliability, and programmability goals for exascale will have dramatic impacts on computing at all scales–from PCs to mid-range computing and beyond.</a:t>
            </a:r>
          </a:p>
          <a:p>
            <a:pPr marL="169863" indent="-169863">
              <a:lnSpc>
                <a:spcPct val="90000"/>
              </a:lnSpc>
              <a:spcBef>
                <a:spcPts val="0"/>
              </a:spcBef>
              <a:spcAft>
                <a:spcPts val="500"/>
              </a:spcAft>
              <a:buFont typeface="Wingdings" pitchFamily="2" charset="2"/>
              <a:buChar char="§"/>
            </a:pPr>
            <a:endParaRPr lang="en-US" sz="1400" dirty="0" smtClean="0"/>
          </a:p>
          <a:p>
            <a:pPr marL="169863" indent="-169863">
              <a:lnSpc>
                <a:spcPct val="90000"/>
              </a:lnSpc>
              <a:spcBef>
                <a:spcPts val="0"/>
              </a:spcBef>
              <a:spcAft>
                <a:spcPts val="500"/>
              </a:spcAft>
              <a:buFont typeface="Wingdings" pitchFamily="2" charset="2"/>
              <a:buChar char="§"/>
            </a:pPr>
            <a:endParaRPr lang="en-US" sz="1400" dirty="0" smtClean="0">
              <a:latin typeface="Arial" pitchFamily="34" charset="0"/>
              <a:cs typeface="Arial" pitchFamily="34" charset="0"/>
            </a:endParaRPr>
          </a:p>
        </p:txBody>
      </p:sp>
      <p:sp>
        <p:nvSpPr>
          <p:cNvPr id="32" name="TextBox 31"/>
          <p:cNvSpPr txBox="1"/>
          <p:nvPr/>
        </p:nvSpPr>
        <p:spPr>
          <a:xfrm>
            <a:off x="4787901" y="932750"/>
            <a:ext cx="3763671" cy="3064429"/>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DOE Activities will:</a:t>
            </a:r>
            <a:endParaRPr lang="en-US" sz="1200" dirty="0" smtClean="0">
              <a:latin typeface="Arial" pitchFamily="34" charset="0"/>
              <a:cs typeface="Arial" pitchFamily="34" charset="0"/>
            </a:endParaRP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Leverage new chip technologies from the private sector to bring </a:t>
            </a:r>
            <a:r>
              <a:rPr lang="en-US" sz="1400" dirty="0" err="1" smtClean="0">
                <a:latin typeface="Arial" pitchFamily="34" charset="0"/>
                <a:cs typeface="Arial" pitchFamily="34" charset="0"/>
              </a:rPr>
              <a:t>exascale</a:t>
            </a:r>
            <a:r>
              <a:rPr lang="en-US" sz="1400" dirty="0" smtClean="0">
                <a:latin typeface="Arial" pitchFamily="34" charset="0"/>
                <a:cs typeface="Arial" pitchFamily="34" charset="0"/>
              </a:rPr>
              <a:t> capabilities within reach in terms of cost, feasibility, and energy utilization by the end of the decade;</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Support research efforts in applied mathematics and computer science to develop libraries, tools, and software for these new technologies;</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Create close partnerships with computational and computer scientists, applied mathematicians, and vendors to develop exascale platforms and codes cooperatively.  </a:t>
            </a:r>
          </a:p>
        </p:txBody>
      </p:sp>
      <p:pic>
        <p:nvPicPr>
          <p:cNvPr id="33" name="Picture 32" descr="ExtremeLogo2.jpg"/>
          <p:cNvPicPr>
            <a:picLocks noChangeAspect="1"/>
          </p:cNvPicPr>
          <p:nvPr/>
        </p:nvPicPr>
        <p:blipFill>
          <a:blip r:embed="rId3" cstate="print"/>
          <a:stretch>
            <a:fillRect/>
          </a:stretch>
        </p:blipFill>
        <p:spPr>
          <a:xfrm>
            <a:off x="557549" y="4906850"/>
            <a:ext cx="1905000" cy="1143000"/>
          </a:xfrm>
          <a:prstGeom prst="rect">
            <a:avLst/>
          </a:prstGeom>
          <a:ln w="19050">
            <a:solidFill>
              <a:schemeClr val="tx1"/>
            </a:solidFill>
          </a:ln>
        </p:spPr>
      </p:pic>
      <p:pic>
        <p:nvPicPr>
          <p:cNvPr id="9" name="Picture 8" descr="ge_global_lg.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233373" y="4906850"/>
            <a:ext cx="2489707" cy="1143000"/>
          </a:xfrm>
          <a:prstGeom prst="rect">
            <a:avLst/>
          </a:prstGeom>
          <a:ln w="19050">
            <a:solidFill>
              <a:schemeClr val="tx1"/>
            </a:solidFill>
          </a:ln>
        </p:spPr>
      </p:pic>
      <p:pic>
        <p:nvPicPr>
          <p:cNvPr id="10" name="Picture 9" descr="properties_of_water_high_res.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780515" y="4906850"/>
            <a:ext cx="983931" cy="1143000"/>
          </a:xfrm>
          <a:prstGeom prst="rect">
            <a:avLst/>
          </a:prstGeom>
          <a:ln w="19050">
            <a:solidFill>
              <a:schemeClr val="tx1"/>
            </a:solidFill>
          </a:ln>
        </p:spPr>
      </p:pic>
      <p:pic>
        <p:nvPicPr>
          <p:cNvPr id="91138" name="Picture 2" descr="http://computing.ornl.gov/gallery_images/nano2.jpg"/>
          <p:cNvPicPr>
            <a:picLocks noChangeAspect="1" noChangeArrowheads="1"/>
          </p:cNvPicPr>
          <p:nvPr/>
        </p:nvPicPr>
        <p:blipFill>
          <a:blip r:embed="rId6" cstate="print"/>
          <a:srcRect/>
          <a:stretch>
            <a:fillRect/>
          </a:stretch>
        </p:blipFill>
        <p:spPr bwMode="auto">
          <a:xfrm>
            <a:off x="2550032" y="4906850"/>
            <a:ext cx="1143000" cy="1143000"/>
          </a:xfrm>
          <a:prstGeom prst="rect">
            <a:avLst/>
          </a:prstGeom>
          <a:noFill/>
          <a:ln w="19050">
            <a:solidFill>
              <a:schemeClr val="tx1"/>
            </a:solidFill>
          </a:ln>
        </p:spPr>
      </p:pic>
      <p:pic>
        <p:nvPicPr>
          <p:cNvPr id="91139" name="Picture 3" descr="Lattice QCD"/>
          <p:cNvPicPr>
            <a:picLocks noChangeAspect="1" noChangeArrowheads="1"/>
          </p:cNvPicPr>
          <p:nvPr/>
        </p:nvPicPr>
        <p:blipFill>
          <a:blip r:embed="rId7" cstate="print"/>
          <a:srcRect/>
          <a:stretch>
            <a:fillRect/>
          </a:stretch>
        </p:blipFill>
        <p:spPr bwMode="auto">
          <a:xfrm>
            <a:off x="4851929" y="4906850"/>
            <a:ext cx="1293962" cy="1143000"/>
          </a:xfrm>
          <a:prstGeom prst="rect">
            <a:avLst/>
          </a:prstGeom>
          <a:noFill/>
          <a:ln w="19050">
            <a:solidFill>
              <a:schemeClr val="tx1"/>
            </a:solid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6146" name="Title 2"/>
          <p:cNvSpPr>
            <a:spLocks noGrp="1"/>
          </p:cNvSpPr>
          <p:nvPr>
            <p:ph type="title" idx="4294967295"/>
          </p:nvPr>
        </p:nvSpPr>
        <p:spPr>
          <a:xfrm>
            <a:off x="0" y="-176213"/>
            <a:ext cx="9144000" cy="1143001"/>
          </a:xfrm>
        </p:spPr>
        <p:txBody>
          <a:bodyPr/>
          <a:lstStyle/>
          <a:p>
            <a:r>
              <a:rPr lang="en-US" dirty="0" smtClean="0">
                <a:latin typeface="Arial" charset="0"/>
                <a:cs typeface="Arial" charset="0"/>
              </a:rPr>
              <a:t>Science, Innovation, and DOE’s Office of Science</a:t>
            </a:r>
          </a:p>
        </p:txBody>
      </p:sp>
      <p:sp>
        <p:nvSpPr>
          <p:cNvPr id="7" name="TextBox 6"/>
          <p:cNvSpPr txBox="1"/>
          <p:nvPr/>
        </p:nvSpPr>
        <p:spPr>
          <a:xfrm>
            <a:off x="808038" y="1233694"/>
            <a:ext cx="7543800" cy="4170372"/>
          </a:xfrm>
          <a:prstGeom prst="rect">
            <a:avLst/>
          </a:prstGeom>
          <a:noFill/>
        </p:spPr>
        <p:txBody>
          <a:bodyPr wrap="square" rtlCol="0">
            <a:spAutoFit/>
          </a:bodyPr>
          <a:lstStyle/>
          <a:p>
            <a:pPr marL="228600" lvl="1" indent="-222250">
              <a:spcAft>
                <a:spcPts val="1800"/>
              </a:spcAft>
              <a:buFont typeface="Wingdings" pitchFamily="2" charset="2"/>
              <a:buChar char="§"/>
            </a:pPr>
            <a:r>
              <a:rPr lang="en-US" sz="2000" dirty="0" smtClean="0"/>
              <a:t>Science is the basis of technology and underpins all of the work of DOE.  </a:t>
            </a:r>
          </a:p>
          <a:p>
            <a:pPr marL="228600" lvl="1" indent="-222250">
              <a:spcAft>
                <a:spcPts val="1800"/>
              </a:spcAft>
              <a:buFont typeface="Wingdings" pitchFamily="2" charset="2"/>
              <a:buChar char="§"/>
            </a:pPr>
            <a:r>
              <a:rPr lang="en-US" sz="2000" dirty="0" smtClean="0"/>
              <a:t>Science of the 20</a:t>
            </a:r>
            <a:r>
              <a:rPr lang="en-US" sz="2000" baseline="30000" dirty="0" smtClean="0"/>
              <a:t>th</a:t>
            </a:r>
            <a:r>
              <a:rPr lang="en-US" sz="2000" dirty="0" smtClean="0"/>
              <a:t> century brought us the high standard of living we now enjoy.  Today, we are laying the foundations for the new technologies of the coming decades.</a:t>
            </a:r>
          </a:p>
          <a:p>
            <a:pPr marL="228600" lvl="1" indent="-222250">
              <a:spcAft>
                <a:spcPts val="1800"/>
              </a:spcAft>
              <a:buFont typeface="Wingdings" pitchFamily="2" charset="2"/>
              <a:buChar char="§"/>
            </a:pPr>
            <a:r>
              <a:rPr lang="en-US" sz="2000" dirty="0" smtClean="0"/>
              <a:t>Progress in science and technology depends on continuing advances in, and replenishment from, basic research, which is the federal government’s—and SC’s—special role.  </a:t>
            </a:r>
          </a:p>
          <a:p>
            <a:pPr marL="228600" lvl="1" indent="-228600">
              <a:spcAft>
                <a:spcPts val="1800"/>
              </a:spcAft>
              <a:buFont typeface="Wingdings" pitchFamily="2" charset="2"/>
              <a:buChar char="§"/>
            </a:pPr>
            <a:r>
              <a:rPr lang="en-US" sz="2000" dirty="0" smtClean="0"/>
              <a:t>A highly trained work force is required to invent the future—scientists and engineers trained in the most modern science and technologies and with access to the best tools.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0" y="-117048"/>
            <a:ext cx="9144000" cy="1046691"/>
          </a:xfrm>
          <a:prstGeom prst="rect">
            <a:avLst/>
          </a:prstGeom>
        </p:spPr>
        <p:txBody>
          <a:bodyPr vert="horz" wrap="square" lIns="91440" tIns="45720" rIns="91440" bIns="45720" numCol="1" anchor="ctr" anchorCtr="0" compatLnSpc="1">
            <a:prstTxWarp prst="textNoShape">
              <a:avLst/>
            </a:prstTxWarp>
          </a:bodyPr>
          <a:lstStyle/>
          <a:p>
            <a:pPr algn="ctr" eaLnBrk="0" hangingPunct="0">
              <a:lnSpc>
                <a:spcPct val="80000"/>
              </a:lnSpc>
              <a:buSzPct val="100000"/>
            </a:pPr>
            <a:r>
              <a:rPr lang="en-US" sz="2400" dirty="0" smtClean="0">
                <a:solidFill>
                  <a:srgbClr val="106636"/>
                </a:solidFill>
                <a:ea typeface="+mj-ea"/>
                <a:cs typeface="Arial" charset="0"/>
              </a:rPr>
              <a:t>High </a:t>
            </a:r>
            <a:r>
              <a:rPr lang="en-US" sz="2400" dirty="0">
                <a:solidFill>
                  <a:srgbClr val="106636"/>
                </a:solidFill>
                <a:ea typeface="+mj-ea"/>
                <a:cs typeface="Arial" charset="0"/>
              </a:rPr>
              <a:t>Performance Computing: </a:t>
            </a:r>
            <a:r>
              <a:rPr lang="en-US" sz="2400" dirty="0" err="1">
                <a:solidFill>
                  <a:srgbClr val="106636"/>
                </a:solidFill>
                <a:ea typeface="+mj-ea"/>
                <a:cs typeface="Arial" charset="0"/>
              </a:rPr>
              <a:t>SmartTruck</a:t>
            </a:r>
            <a:r>
              <a:rPr lang="en-US" sz="2400" dirty="0">
                <a:solidFill>
                  <a:srgbClr val="106636"/>
                </a:solidFill>
                <a:ea typeface="+mj-ea"/>
                <a:cs typeface="Arial" charset="0"/>
              </a:rPr>
              <a:t>/DOE </a:t>
            </a:r>
            <a:r>
              <a:rPr lang="en-US" sz="2400" dirty="0" smtClean="0">
                <a:solidFill>
                  <a:srgbClr val="106636"/>
                </a:solidFill>
                <a:ea typeface="+mj-ea"/>
                <a:cs typeface="Arial" charset="0"/>
              </a:rPr>
              <a:t>Partnership</a:t>
            </a:r>
          </a:p>
          <a:p>
            <a:pPr algn="ctr" eaLnBrk="0" hangingPunct="0">
              <a:lnSpc>
                <a:spcPct val="80000"/>
              </a:lnSpc>
              <a:buSzPct val="100000"/>
            </a:pPr>
            <a:r>
              <a:rPr lang="en-US" dirty="0" smtClean="0">
                <a:solidFill>
                  <a:srgbClr val="106636"/>
                </a:solidFill>
                <a:ea typeface="+mj-ea"/>
                <a:cs typeface="Arial" charset="0"/>
              </a:rPr>
              <a:t>Aerodynamic forces account for ~53% of long haul truck fuel use.</a:t>
            </a:r>
            <a:endParaRPr lang="en-US" sz="2400" dirty="0">
              <a:solidFill>
                <a:srgbClr val="106636"/>
              </a:solidFill>
              <a:ea typeface="+mj-ea"/>
              <a:cs typeface="Arial" charset="0"/>
            </a:endParaRPr>
          </a:p>
        </p:txBody>
      </p:sp>
      <p:sp>
        <p:nvSpPr>
          <p:cNvPr id="11" name="TextBox 6"/>
          <p:cNvSpPr txBox="1">
            <a:spLocks noChangeArrowheads="1"/>
          </p:cNvSpPr>
          <p:nvPr/>
        </p:nvSpPr>
        <p:spPr bwMode="auto">
          <a:xfrm>
            <a:off x="0" y="1071682"/>
            <a:ext cx="4140820" cy="2554545"/>
          </a:xfrm>
          <a:prstGeom prst="rect">
            <a:avLst/>
          </a:prstGeom>
          <a:noFill/>
          <a:ln w="9525">
            <a:noFill/>
            <a:miter lim="800000"/>
            <a:headEnd/>
            <a:tailEnd/>
          </a:ln>
        </p:spPr>
        <p:txBody>
          <a:bodyPr wrap="square">
            <a:spAutoFit/>
          </a:bodyPr>
          <a:lstStyle/>
          <a:p>
            <a:pPr marL="177800" indent="-177800" eaLnBrk="0" fontAlgn="base" hangingPunct="0">
              <a:lnSpc>
                <a:spcPct val="90000"/>
              </a:lnSpc>
              <a:spcBef>
                <a:spcPts val="0"/>
              </a:spcBef>
              <a:spcAft>
                <a:spcPts val="1500"/>
              </a:spcAft>
              <a:buSzPct val="100000"/>
              <a:buFont typeface="Wingdings" pitchFamily="2" charset="2"/>
              <a:buChar char="§"/>
            </a:pPr>
            <a:r>
              <a:rPr lang="en-US" sz="1500" dirty="0" smtClean="0">
                <a:latin typeface="Arial" pitchFamily="34" charset="0"/>
                <a:cs typeface="Arial" pitchFamily="34" charset="0"/>
              </a:rPr>
              <a:t>Class 8 semi trucks (300,000 sold annually) have average fuel efficiency of 6.7 MPG</a:t>
            </a:r>
          </a:p>
          <a:p>
            <a:pPr marL="177800" indent="-177800" eaLnBrk="0" fontAlgn="base" hangingPunct="0">
              <a:lnSpc>
                <a:spcPct val="90000"/>
              </a:lnSpc>
              <a:spcBef>
                <a:spcPts val="0"/>
              </a:spcBef>
              <a:spcAft>
                <a:spcPts val="1500"/>
              </a:spcAft>
              <a:buSzPct val="100000"/>
              <a:buFont typeface="Wingdings" pitchFamily="2" charset="2"/>
              <a:buChar char="§"/>
            </a:pPr>
            <a:r>
              <a:rPr lang="en-US" sz="1500" dirty="0" smtClean="0">
                <a:latin typeface="Arial" pitchFamily="34" charset="0"/>
                <a:cs typeface="Arial" pitchFamily="34" charset="0"/>
              </a:rPr>
              <a:t>Used ORNL’s Jaguar </a:t>
            </a:r>
            <a:r>
              <a:rPr lang="en-US" sz="1500" dirty="0">
                <a:latin typeface="Arial" pitchFamily="34" charset="0"/>
                <a:cs typeface="Arial" pitchFamily="34" charset="0"/>
              </a:rPr>
              <a:t>Cray XT-5 </a:t>
            </a:r>
            <a:r>
              <a:rPr lang="en-US" sz="1500" dirty="0" smtClean="0">
                <a:latin typeface="Arial" pitchFamily="34" charset="0"/>
                <a:cs typeface="Arial" pitchFamily="34" charset="0"/>
              </a:rPr>
              <a:t>2.3 </a:t>
            </a:r>
            <a:r>
              <a:rPr lang="en-US" sz="1500" dirty="0">
                <a:latin typeface="Arial" pitchFamily="34" charset="0"/>
                <a:cs typeface="Arial" pitchFamily="34" charset="0"/>
              </a:rPr>
              <a:t>petaflop computer for complex fluid dynamics </a:t>
            </a:r>
            <a:r>
              <a:rPr lang="en-US" sz="1500" dirty="0" smtClean="0">
                <a:latin typeface="Arial" pitchFamily="34" charset="0"/>
                <a:cs typeface="Arial" pitchFamily="34" charset="0"/>
              </a:rPr>
              <a:t>analysis – cutting in half the time needed to go from concept to production design</a:t>
            </a:r>
            <a:endParaRPr lang="en-US" sz="1500" dirty="0">
              <a:latin typeface="Arial" pitchFamily="34" charset="0"/>
              <a:cs typeface="Arial" pitchFamily="34" charset="0"/>
            </a:endParaRPr>
          </a:p>
          <a:p>
            <a:pPr marL="177800" indent="-177800" eaLnBrk="0" hangingPunct="0">
              <a:lnSpc>
                <a:spcPct val="90000"/>
              </a:lnSpc>
              <a:spcBef>
                <a:spcPts val="0"/>
              </a:spcBef>
              <a:spcAft>
                <a:spcPts val="1500"/>
              </a:spcAft>
              <a:buSzPct val="100000"/>
              <a:buFont typeface="Wingdings" pitchFamily="2" charset="2"/>
              <a:buChar char="§"/>
            </a:pPr>
            <a:r>
              <a:rPr lang="en-US" sz="1500" dirty="0">
                <a:latin typeface="Arial" pitchFamily="34" charset="0"/>
                <a:cs typeface="Arial" pitchFamily="34" charset="0"/>
              </a:rPr>
              <a:t>Outcome: </a:t>
            </a:r>
            <a:r>
              <a:rPr lang="en-US" sz="1500" dirty="0" err="1" smtClean="0">
                <a:latin typeface="Arial" pitchFamily="34" charset="0"/>
                <a:cs typeface="Arial" pitchFamily="34" charset="0"/>
              </a:rPr>
              <a:t>SmartTruck</a:t>
            </a:r>
            <a:r>
              <a:rPr lang="en-US" sz="1500" dirty="0" smtClean="0">
                <a:latin typeface="Arial" pitchFamily="34" charset="0"/>
                <a:cs typeface="Arial" pitchFamily="34" charset="0"/>
              </a:rPr>
              <a:t> </a:t>
            </a:r>
            <a:r>
              <a:rPr lang="en-US" sz="1500" dirty="0" err="1" smtClean="0">
                <a:latin typeface="Arial" pitchFamily="34" charset="0"/>
                <a:cs typeface="Arial" pitchFamily="34" charset="0"/>
              </a:rPr>
              <a:t>UnderTray</a:t>
            </a:r>
            <a:r>
              <a:rPr lang="en-US" sz="1500" dirty="0" smtClean="0">
                <a:latin typeface="Arial" pitchFamily="34" charset="0"/>
                <a:cs typeface="Arial" pitchFamily="34" charset="0"/>
              </a:rPr>
              <a:t> add-on </a:t>
            </a:r>
            <a:r>
              <a:rPr lang="en-US" sz="1500" dirty="0">
                <a:latin typeface="Arial" pitchFamily="34" charset="0"/>
                <a:cs typeface="Arial" pitchFamily="34" charset="0"/>
              </a:rPr>
              <a:t>accessories predict reduction of drag </a:t>
            </a:r>
            <a:r>
              <a:rPr lang="en-US" sz="1500" dirty="0" smtClean="0">
                <a:latin typeface="Arial" pitchFamily="34" charset="0"/>
                <a:cs typeface="Arial" pitchFamily="34" charset="0"/>
              </a:rPr>
              <a:t>of 12% and yield EPA-certified 6.9% increase in fuel efficiency.</a:t>
            </a:r>
            <a:endParaRPr lang="en-US" sz="1500" dirty="0">
              <a:latin typeface="Arial" pitchFamily="34" charset="0"/>
              <a:cs typeface="Arial" pitchFamily="34" charset="0"/>
            </a:endParaRPr>
          </a:p>
        </p:txBody>
      </p:sp>
      <p:pic>
        <p:nvPicPr>
          <p:cNvPr id="16" name="Picture 2" descr="CFD: Streamlines on Tractor"/>
          <p:cNvPicPr>
            <a:picLocks noChangeAspect="1" noChangeArrowheads="1"/>
          </p:cNvPicPr>
          <p:nvPr/>
        </p:nvPicPr>
        <p:blipFill>
          <a:blip r:embed="rId3" cstate="print"/>
          <a:srcRect/>
          <a:stretch>
            <a:fillRect/>
          </a:stretch>
        </p:blipFill>
        <p:spPr bwMode="auto">
          <a:xfrm>
            <a:off x="4383410" y="1089966"/>
            <a:ext cx="4497676" cy="1990972"/>
          </a:xfrm>
          <a:prstGeom prst="rect">
            <a:avLst/>
          </a:prstGeom>
          <a:noFill/>
        </p:spPr>
      </p:pic>
      <p:pic>
        <p:nvPicPr>
          <p:cNvPr id="13" name="Picture 2"/>
          <p:cNvPicPr>
            <a:picLocks noChangeAspect="1" noChangeArrowheads="1"/>
          </p:cNvPicPr>
          <p:nvPr/>
        </p:nvPicPr>
        <p:blipFill>
          <a:blip r:embed="rId4" cstate="print"/>
          <a:srcRect/>
          <a:stretch>
            <a:fillRect/>
          </a:stretch>
        </p:blipFill>
        <p:spPr bwMode="auto">
          <a:xfrm>
            <a:off x="5145621" y="3794077"/>
            <a:ext cx="3977974" cy="2425075"/>
          </a:xfrm>
          <a:prstGeom prst="rect">
            <a:avLst/>
          </a:prstGeom>
          <a:noFill/>
          <a:ln w="9525">
            <a:noFill/>
            <a:miter lim="800000"/>
            <a:headEnd/>
            <a:tailEnd/>
          </a:ln>
        </p:spPr>
      </p:pic>
      <p:pic>
        <p:nvPicPr>
          <p:cNvPr id="17" name="Picture 1"/>
          <p:cNvPicPr>
            <a:picLocks noChangeAspect="1" noChangeArrowheads="1"/>
          </p:cNvPicPr>
          <p:nvPr/>
        </p:nvPicPr>
        <p:blipFill>
          <a:blip r:embed="rId5" cstate="print"/>
          <a:srcRect/>
          <a:stretch>
            <a:fillRect/>
          </a:stretch>
        </p:blipFill>
        <p:spPr bwMode="auto">
          <a:xfrm>
            <a:off x="3769066" y="3603009"/>
            <a:ext cx="2400938" cy="1561412"/>
          </a:xfrm>
          <a:prstGeom prst="roundRect">
            <a:avLst>
              <a:gd name="adj" fmla="val 9283"/>
            </a:avLst>
          </a:prstGeom>
          <a:ln/>
        </p:spPr>
        <p:style>
          <a:lnRef idx="2">
            <a:schemeClr val="dk1"/>
          </a:lnRef>
          <a:fillRef idx="1">
            <a:schemeClr val="lt1"/>
          </a:fillRef>
          <a:effectRef idx="0">
            <a:schemeClr val="dk1"/>
          </a:effectRef>
          <a:fontRef idx="minor">
            <a:schemeClr val="dk1"/>
          </a:fontRef>
        </p:style>
      </p:pic>
      <p:sp>
        <p:nvSpPr>
          <p:cNvPr id="19" name="TextBox 18"/>
          <p:cNvSpPr txBox="1"/>
          <p:nvPr/>
        </p:nvSpPr>
        <p:spPr>
          <a:xfrm>
            <a:off x="3811214" y="5186466"/>
            <a:ext cx="1811549" cy="101566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solidFill>
                  <a:schemeClr val="tx1"/>
                </a:solidFill>
                <a:latin typeface="Arial" pitchFamily="34" charset="0"/>
                <a:cs typeface="Arial" pitchFamily="34" charset="0"/>
              </a:rPr>
              <a:t>Con-way Freight Inc. is the first corporation to install the </a:t>
            </a:r>
            <a:r>
              <a:rPr lang="en-US" sz="1200" dirty="0" err="1">
                <a:solidFill>
                  <a:schemeClr val="tx1"/>
                </a:solidFill>
                <a:latin typeface="Arial" pitchFamily="34" charset="0"/>
                <a:cs typeface="Arial" pitchFamily="34" charset="0"/>
              </a:rPr>
              <a:t>SmartTruck</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UnderTray</a:t>
            </a:r>
            <a:r>
              <a:rPr lang="en-US" sz="1200" dirty="0">
                <a:solidFill>
                  <a:schemeClr val="tx1"/>
                </a:solidFill>
                <a:latin typeface="Arial" pitchFamily="34" charset="0"/>
                <a:cs typeface="Arial" pitchFamily="34" charset="0"/>
              </a:rPr>
              <a:t>  system</a:t>
            </a:r>
            <a:r>
              <a:rPr lang="en-US" sz="1200" dirty="0" smtClean="0">
                <a:solidFill>
                  <a:schemeClr val="tx1"/>
                </a:solidFill>
                <a:latin typeface="Arial" pitchFamily="34" charset="0"/>
                <a:cs typeface="Arial" pitchFamily="34" charset="0"/>
              </a:rPr>
              <a:t>.</a:t>
            </a:r>
          </a:p>
          <a:p>
            <a:endParaRPr lang="en-US" sz="1200" dirty="0">
              <a:solidFill>
                <a:schemeClr val="tx1"/>
              </a:solidFill>
              <a:latin typeface="Arial" pitchFamily="34" charset="0"/>
              <a:cs typeface="Arial" pitchFamily="34" charset="0"/>
            </a:endParaRPr>
          </a:p>
        </p:txBody>
      </p:sp>
      <p:sp>
        <p:nvSpPr>
          <p:cNvPr id="20" name="Rectangle 19"/>
          <p:cNvSpPr/>
          <p:nvPr/>
        </p:nvSpPr>
        <p:spPr>
          <a:xfrm>
            <a:off x="0" y="3662731"/>
            <a:ext cx="3137210" cy="215443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indent="-177800" eaLnBrk="0" hangingPunct="0">
              <a:lnSpc>
                <a:spcPct val="90000"/>
              </a:lnSpc>
              <a:spcBef>
                <a:spcPts val="0"/>
              </a:spcBef>
              <a:spcAft>
                <a:spcPts val="1500"/>
              </a:spcAft>
              <a:buSzPct val="100000"/>
              <a:buFont typeface="Wingdings" pitchFamily="2" charset="2"/>
              <a:buChar char="§"/>
            </a:pPr>
            <a:r>
              <a:rPr lang="en-US" sz="1500" dirty="0" smtClean="0">
                <a:solidFill>
                  <a:schemeClr val="tx1"/>
                </a:solidFill>
                <a:latin typeface="Arial" pitchFamily="34" charset="0"/>
                <a:cs typeface="Arial" pitchFamily="34" charset="0"/>
              </a:rPr>
              <a:t>If the 1.3 million Class 8 trucks in the U.S. had these components, we would save 1.5 billion gallons of diesel fuel annually (~$4.4B in costs and 16.4M tons of CO</a:t>
            </a:r>
            <a:r>
              <a:rPr lang="en-US" sz="1500" baseline="-25000" dirty="0" smtClean="0">
                <a:solidFill>
                  <a:schemeClr val="tx1"/>
                </a:solidFill>
                <a:latin typeface="Arial" pitchFamily="34" charset="0"/>
                <a:cs typeface="Arial" pitchFamily="34" charset="0"/>
              </a:rPr>
              <a:t>2</a:t>
            </a:r>
            <a:r>
              <a:rPr lang="en-US" sz="1500" dirty="0" smtClean="0">
                <a:solidFill>
                  <a:schemeClr val="tx1"/>
                </a:solidFill>
                <a:latin typeface="Arial" pitchFamily="34" charset="0"/>
                <a:cs typeface="Arial" pitchFamily="34" charset="0"/>
              </a:rPr>
              <a:t>)</a:t>
            </a:r>
          </a:p>
          <a:p>
            <a:pPr marL="177800" indent="-177800" eaLnBrk="0" hangingPunct="0">
              <a:lnSpc>
                <a:spcPct val="90000"/>
              </a:lnSpc>
              <a:spcBef>
                <a:spcPts val="0"/>
              </a:spcBef>
              <a:spcAft>
                <a:spcPts val="1500"/>
              </a:spcAft>
              <a:buSzPct val="100000"/>
              <a:buFont typeface="Wingdings" pitchFamily="2" charset="2"/>
              <a:buChar char="§"/>
            </a:pPr>
            <a:r>
              <a:rPr lang="en-US" sz="1500" dirty="0" smtClean="0">
                <a:solidFill>
                  <a:schemeClr val="tx1"/>
                </a:solidFill>
                <a:latin typeface="Arial" pitchFamily="34" charset="0"/>
                <a:cs typeface="Arial" pitchFamily="34" charset="0"/>
              </a:rPr>
              <a:t>Awarded as one of the “Top 20 products of 2010” from </a:t>
            </a:r>
            <a:r>
              <a:rPr lang="en-US" sz="1500" i="1" dirty="0" smtClean="0">
                <a:solidFill>
                  <a:schemeClr val="tx1"/>
                </a:solidFill>
                <a:latin typeface="Arial" pitchFamily="34" charset="0"/>
                <a:cs typeface="Arial" pitchFamily="34" charset="0"/>
              </a:rPr>
              <a:t>Heavy Duty Trucking </a:t>
            </a:r>
            <a:r>
              <a:rPr lang="en-US" sz="1500" dirty="0" smtClean="0">
                <a:solidFill>
                  <a:schemeClr val="tx1"/>
                </a:solidFill>
                <a:latin typeface="Arial" pitchFamily="34" charset="0"/>
                <a:cs typeface="Arial" pitchFamily="34" charset="0"/>
              </a:rPr>
              <a:t>magazine</a:t>
            </a:r>
          </a:p>
        </p:txBody>
      </p:sp>
      <p:grpSp>
        <p:nvGrpSpPr>
          <p:cNvPr id="2" name="Group 28"/>
          <p:cNvGrpSpPr/>
          <p:nvPr/>
        </p:nvGrpSpPr>
        <p:grpSpPr>
          <a:xfrm>
            <a:off x="4155033" y="6378855"/>
            <a:ext cx="4330598" cy="281632"/>
            <a:chOff x="0" y="6264323"/>
            <a:chExt cx="9142655" cy="593677"/>
          </a:xfrm>
        </p:grpSpPr>
        <p:pic>
          <p:nvPicPr>
            <p:cNvPr id="21" name="Picture 9"/>
            <p:cNvPicPr>
              <a:picLocks noChangeAspect="1"/>
            </p:cNvPicPr>
            <p:nvPr/>
          </p:nvPicPr>
          <p:blipFill>
            <a:blip r:embed="rId6" cstate="print"/>
            <a:srcRect/>
            <a:stretch>
              <a:fillRect/>
            </a:stretch>
          </p:blipFill>
          <p:spPr bwMode="auto">
            <a:xfrm>
              <a:off x="1474466" y="6424210"/>
              <a:ext cx="1796960" cy="420142"/>
            </a:xfrm>
            <a:prstGeom prst="rect">
              <a:avLst/>
            </a:prstGeom>
            <a:noFill/>
            <a:ln w="9525">
              <a:noFill/>
              <a:miter lim="800000"/>
              <a:headEnd/>
              <a:tailEnd/>
            </a:ln>
          </p:spPr>
        </p:pic>
        <p:pic>
          <p:nvPicPr>
            <p:cNvPr id="22" name="Picture 12"/>
            <p:cNvPicPr>
              <a:picLocks noChangeAspect="1"/>
            </p:cNvPicPr>
            <p:nvPr/>
          </p:nvPicPr>
          <p:blipFill>
            <a:blip r:embed="rId7" cstate="print"/>
            <a:srcRect t="39365" b="40163"/>
            <a:stretch>
              <a:fillRect/>
            </a:stretch>
          </p:blipFill>
          <p:spPr bwMode="auto">
            <a:xfrm>
              <a:off x="2919111" y="6264323"/>
              <a:ext cx="1832128" cy="374210"/>
            </a:xfrm>
            <a:prstGeom prst="rect">
              <a:avLst/>
            </a:prstGeom>
            <a:noFill/>
            <a:ln w="9525">
              <a:noFill/>
              <a:miter lim="800000"/>
              <a:headEnd/>
              <a:tailEnd/>
            </a:ln>
          </p:spPr>
        </p:pic>
        <p:pic>
          <p:nvPicPr>
            <p:cNvPr id="23" name="Picture 8"/>
            <p:cNvPicPr>
              <a:picLocks noChangeAspect="1"/>
            </p:cNvPicPr>
            <p:nvPr/>
          </p:nvPicPr>
          <p:blipFill>
            <a:blip r:embed="rId8" cstate="print"/>
            <a:srcRect/>
            <a:stretch>
              <a:fillRect/>
            </a:stretch>
          </p:blipFill>
          <p:spPr bwMode="auto">
            <a:xfrm>
              <a:off x="4708473" y="6432808"/>
              <a:ext cx="872861" cy="425192"/>
            </a:xfrm>
            <a:prstGeom prst="rect">
              <a:avLst/>
            </a:prstGeom>
            <a:noFill/>
            <a:ln w="9525">
              <a:noFill/>
              <a:miter lim="800000"/>
              <a:headEnd/>
              <a:tailEnd/>
            </a:ln>
          </p:spPr>
        </p:pic>
        <p:pic>
          <p:nvPicPr>
            <p:cNvPr id="24" name="Picture 6"/>
            <p:cNvPicPr>
              <a:picLocks noChangeAspect="1"/>
            </p:cNvPicPr>
            <p:nvPr/>
          </p:nvPicPr>
          <p:blipFill>
            <a:blip r:embed="rId9" cstate="print"/>
            <a:srcRect/>
            <a:stretch>
              <a:fillRect/>
            </a:stretch>
          </p:blipFill>
          <p:spPr bwMode="auto">
            <a:xfrm>
              <a:off x="5612783" y="6298444"/>
              <a:ext cx="858762" cy="320722"/>
            </a:xfrm>
            <a:prstGeom prst="rect">
              <a:avLst/>
            </a:prstGeom>
            <a:noFill/>
            <a:ln w="9525">
              <a:noFill/>
              <a:miter lim="800000"/>
              <a:headEnd/>
              <a:tailEnd/>
            </a:ln>
          </p:spPr>
        </p:pic>
        <p:pic>
          <p:nvPicPr>
            <p:cNvPr id="25" name="Picture 11"/>
            <p:cNvPicPr>
              <a:picLocks noChangeAspect="1"/>
            </p:cNvPicPr>
            <p:nvPr/>
          </p:nvPicPr>
          <p:blipFill>
            <a:blip r:embed="rId10" cstate="print"/>
            <a:srcRect/>
            <a:stretch>
              <a:fillRect/>
            </a:stretch>
          </p:blipFill>
          <p:spPr bwMode="auto">
            <a:xfrm>
              <a:off x="1941157" y="6276052"/>
              <a:ext cx="900113" cy="301625"/>
            </a:xfrm>
            <a:prstGeom prst="rect">
              <a:avLst/>
            </a:prstGeom>
            <a:noFill/>
            <a:ln w="9525">
              <a:noFill/>
              <a:miter lim="800000"/>
              <a:headEnd/>
              <a:tailEnd/>
            </a:ln>
          </p:spPr>
        </p:pic>
        <p:pic>
          <p:nvPicPr>
            <p:cNvPr id="26" name="Picture 10"/>
            <p:cNvPicPr>
              <a:picLocks noChangeAspect="1"/>
            </p:cNvPicPr>
            <p:nvPr/>
          </p:nvPicPr>
          <p:blipFill>
            <a:blip r:embed="rId11" cstate="print"/>
            <a:srcRect/>
            <a:stretch>
              <a:fillRect/>
            </a:stretch>
          </p:blipFill>
          <p:spPr bwMode="auto">
            <a:xfrm>
              <a:off x="0" y="6318913"/>
              <a:ext cx="1541336" cy="539087"/>
            </a:xfrm>
            <a:prstGeom prst="rect">
              <a:avLst/>
            </a:prstGeom>
            <a:noFill/>
            <a:ln w="9525">
              <a:noFill/>
              <a:miter lim="800000"/>
              <a:headEnd/>
              <a:tailEnd/>
            </a:ln>
          </p:spPr>
        </p:pic>
        <p:pic>
          <p:nvPicPr>
            <p:cNvPr id="27" name="Picture 7"/>
            <p:cNvPicPr>
              <a:picLocks noChangeAspect="1"/>
            </p:cNvPicPr>
            <p:nvPr/>
          </p:nvPicPr>
          <p:blipFill>
            <a:blip r:embed="rId12" cstate="print"/>
            <a:srcRect/>
            <a:stretch>
              <a:fillRect/>
            </a:stretch>
          </p:blipFill>
          <p:spPr bwMode="auto">
            <a:xfrm rot="21575984">
              <a:off x="6497568" y="6457651"/>
              <a:ext cx="2645087" cy="394023"/>
            </a:xfrm>
            <a:prstGeom prst="rect">
              <a:avLst/>
            </a:prstGeom>
            <a:noFill/>
            <a:ln w="9525">
              <a:noFill/>
              <a:miter lim="800000"/>
              <a:headEnd/>
              <a:tailEnd/>
            </a:ln>
          </p:spPr>
        </p:pic>
      </p:grpSp>
      <p:sp>
        <p:nvSpPr>
          <p:cNvPr id="28" name="Slide Number Placeholder 3"/>
          <p:cNvSpPr>
            <a:spLocks noGrp="1"/>
          </p:cNvSpPr>
          <p:nvPr>
            <p:ph type="sldNum" sz="quarter" idx="12"/>
          </p:nvPr>
        </p:nvSpPr>
        <p:spPr/>
        <p:txBody>
          <a:bodyPr/>
          <a:lstStyle/>
          <a:p>
            <a:fld id="{6EEA275D-5A49-48A8-817D-44C3EA0A3A2F}" type="slidenum">
              <a:rPr lang="en-US" smtClean="0"/>
              <a:pPr/>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1"/>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31</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Basic Energy Sciences</a:t>
            </a:r>
            <a:endParaRPr lang="en-US" dirty="0"/>
          </a:p>
        </p:txBody>
      </p:sp>
      <p:sp>
        <p:nvSpPr>
          <p:cNvPr id="24" name="TextBox 23"/>
          <p:cNvSpPr txBox="1"/>
          <p:nvPr/>
        </p:nvSpPr>
        <p:spPr>
          <a:xfrm>
            <a:off x="418482" y="913753"/>
            <a:ext cx="8218998"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predicting, and ultimately controlling matter and energy flow at the electronic, atomic, and molecular levels</a:t>
            </a:r>
            <a:endParaRPr lang="en-US" dirty="0">
              <a:solidFill>
                <a:schemeClr val="tx1"/>
              </a:solidFill>
              <a:latin typeface="Arial" pitchFamily="34" charset="0"/>
              <a:cs typeface="Arial" pitchFamily="34" charset="0"/>
            </a:endParaRPr>
          </a:p>
        </p:txBody>
      </p:sp>
      <p:grpSp>
        <p:nvGrpSpPr>
          <p:cNvPr id="5" name="Group 35"/>
          <p:cNvGrpSpPr/>
          <p:nvPr/>
        </p:nvGrpSpPr>
        <p:grpSpPr>
          <a:xfrm>
            <a:off x="578067" y="5339254"/>
            <a:ext cx="7935311" cy="1376961"/>
            <a:chOff x="567557" y="5234151"/>
            <a:chExt cx="7935311" cy="1376961"/>
          </a:xfrm>
        </p:grpSpPr>
        <p:sp>
          <p:nvSpPr>
            <p:cNvPr id="27" name="Rectangle 2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29" name="Rectangle 28"/>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1" name="Rectangle 30"/>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3" name="Rectangle 32"/>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4" name="Rectangle 13"/>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3897" y="1741675"/>
            <a:ext cx="3838575" cy="316240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The Scientific Challenges:</a:t>
            </a:r>
          </a:p>
          <a:p>
            <a:endParaRPr lang="en-US" sz="100" b="1" dirty="0" smtClean="0">
              <a:latin typeface="Arial" pitchFamily="34" charset="0"/>
              <a:cs typeface="Arial" pitchFamily="34" charset="0"/>
            </a:endParaRP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Synthesize, atom by atom, new forms of matter with tailored properties, including </a:t>
            </a:r>
            <a:r>
              <a:rPr lang="en-US" sz="1400" dirty="0" err="1" smtClean="0">
                <a:solidFill>
                  <a:schemeClr val="tx1"/>
                </a:solidFill>
                <a:latin typeface="Arial" pitchFamily="34" charset="0"/>
                <a:cs typeface="Arial" pitchFamily="34" charset="0"/>
              </a:rPr>
              <a:t>nano</a:t>
            </a:r>
            <a:r>
              <a:rPr lang="en-US" sz="1400" dirty="0" smtClean="0">
                <a:solidFill>
                  <a:schemeClr val="tx1"/>
                </a:solidFill>
                <a:latin typeface="Arial" pitchFamily="34" charset="0"/>
                <a:cs typeface="Arial" pitchFamily="34" charset="0"/>
              </a:rPr>
              <a:t>-scale objects with capabilities rivaling those of living things</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Direct and control matter and energy flow in materials and chemical assemblies over multiple length and time scales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materials functionalities and their connections to atomic, molecular, and electronic structures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basic research to achieve transformational discoveries for energy technologies</a:t>
            </a:r>
          </a:p>
        </p:txBody>
      </p:sp>
      <p:sp>
        <p:nvSpPr>
          <p:cNvPr id="18" name="TextBox 17"/>
          <p:cNvSpPr txBox="1"/>
          <p:nvPr/>
        </p:nvSpPr>
        <p:spPr>
          <a:xfrm>
            <a:off x="4757894" y="1741675"/>
            <a:ext cx="3911093" cy="337784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p>
          <a:p>
            <a:pPr marL="166688" lvl="1" indent="-166688">
              <a:lnSpc>
                <a:spcPts val="1500"/>
              </a:lnSpc>
              <a:spcBef>
                <a:spcPts val="0"/>
              </a:spcBef>
              <a:spcAft>
                <a:spcPts val="0"/>
              </a:spcAft>
              <a:buFont typeface="Wingdings" pitchFamily="2" charset="2"/>
              <a:buChar char="§"/>
            </a:pPr>
            <a:r>
              <a:rPr lang="en-US" sz="1400" dirty="0" smtClean="0">
                <a:solidFill>
                  <a:schemeClr val="tx1"/>
                </a:solidFill>
                <a:latin typeface="Arial" pitchFamily="34" charset="0"/>
                <a:cs typeface="Arial" pitchFamily="34" charset="0"/>
              </a:rPr>
              <a:t>Science for clean energy</a:t>
            </a:r>
          </a:p>
          <a:p>
            <a:pPr marL="285750" lvl="3" indent="-11906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Batteries and Energy Storage Hub</a:t>
            </a:r>
          </a:p>
          <a:p>
            <a:pPr marL="285750" lvl="3" indent="-11906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Interface sciences for high efficiency PV &amp; next- generation nuclear systems; molecular design for carbon capture and sequestration; enabling materials sciences for transmission and energy efficiency; predictive simulation for combustion</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Computational Materials and Chemistry by Design and </a:t>
            </a:r>
            <a:r>
              <a:rPr lang="en-US" sz="1400" dirty="0" err="1" smtClean="0">
                <a:solidFill>
                  <a:schemeClr val="tx1"/>
                </a:solidFill>
                <a:latin typeface="Arial" pitchFamily="34" charset="0"/>
                <a:cs typeface="Arial" pitchFamily="34" charset="0"/>
              </a:rPr>
              <a:t>Nanoelectronics</a:t>
            </a:r>
            <a:r>
              <a:rPr lang="en-US" sz="1400" dirty="0" smtClean="0">
                <a:solidFill>
                  <a:schemeClr val="tx1"/>
                </a:solidFill>
                <a:latin typeface="Arial" pitchFamily="34" charset="0"/>
                <a:cs typeface="Arial" pitchFamily="34" charset="0"/>
              </a:rPr>
              <a:t> research with inter-agency coordination.</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Enhancements at user facilities:</a:t>
            </a:r>
          </a:p>
          <a:p>
            <a:pPr marL="344488" lvl="1" indent="-17621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LCLS expansion (LCLS-II); NSLS-II </a:t>
            </a:r>
            <a:r>
              <a:rPr lang="en-US" sz="1200" dirty="0" err="1" smtClean="0">
                <a:solidFill>
                  <a:schemeClr val="tx1"/>
                </a:solidFill>
                <a:latin typeface="Arial" pitchFamily="34" charset="0"/>
                <a:cs typeface="Arial" pitchFamily="34" charset="0"/>
              </a:rPr>
              <a:t>EXperimental</a:t>
            </a:r>
            <a:r>
              <a:rPr lang="en-US" sz="1200" dirty="0" smtClean="0">
                <a:solidFill>
                  <a:schemeClr val="tx1"/>
                </a:solidFill>
                <a:latin typeface="Arial" pitchFamily="34" charset="0"/>
                <a:cs typeface="Arial" pitchFamily="34" charset="0"/>
              </a:rPr>
              <a:t> Tools (NEXT); APS Upgrade (APS-U); TEAM II (aberration-corrected microscope); upgraded </a:t>
            </a:r>
            <a:r>
              <a:rPr lang="en-US" sz="1200" dirty="0" err="1" smtClean="0">
                <a:solidFill>
                  <a:schemeClr val="tx1"/>
                </a:solidFill>
                <a:latin typeface="Arial" pitchFamily="34" charset="0"/>
                <a:cs typeface="Arial" pitchFamily="34" charset="0"/>
              </a:rPr>
              <a:t>beamlines</a:t>
            </a:r>
            <a:r>
              <a:rPr lang="en-US" sz="1200" dirty="0" smtClean="0">
                <a:solidFill>
                  <a:schemeClr val="tx1"/>
                </a:solidFill>
                <a:latin typeface="Arial" pitchFamily="34" charset="0"/>
                <a:cs typeface="Arial" pitchFamily="34" charset="0"/>
              </a:rPr>
              <a:t> and instruments at the major facilities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32</a:t>
            </a:fld>
            <a:endParaRPr lang="en-US" dirty="0"/>
          </a:p>
        </p:txBody>
      </p:sp>
      <p:sp>
        <p:nvSpPr>
          <p:cNvPr id="2" name="Title 1"/>
          <p:cNvSpPr>
            <a:spLocks noGrp="1"/>
          </p:cNvSpPr>
          <p:nvPr>
            <p:ph type="title" idx="4294967295"/>
          </p:nvPr>
        </p:nvSpPr>
        <p:spPr>
          <a:xfrm>
            <a:off x="0" y="112713"/>
            <a:ext cx="9144000" cy="598487"/>
          </a:xfrm>
        </p:spPr>
        <p:txBody>
          <a:bodyPr/>
          <a:lstStyle/>
          <a:p>
            <a:pPr>
              <a:lnSpc>
                <a:spcPct val="85000"/>
              </a:lnSpc>
            </a:pPr>
            <a:r>
              <a:rPr lang="en-US" dirty="0" smtClean="0"/>
              <a:t>Nature Publishes First Bioimaging Results from the LCLS</a:t>
            </a:r>
            <a:br>
              <a:rPr lang="en-US" dirty="0" smtClean="0"/>
            </a:br>
            <a:r>
              <a:rPr lang="en-US" sz="1800" dirty="0" smtClean="0"/>
              <a:t>The World’s First Hard X-ray Laser</a:t>
            </a:r>
            <a:endParaRPr lang="en-US" dirty="0"/>
          </a:p>
        </p:txBody>
      </p:sp>
      <p:sp>
        <p:nvSpPr>
          <p:cNvPr id="6" name="TextBox 5"/>
          <p:cNvSpPr txBox="1"/>
          <p:nvPr/>
        </p:nvSpPr>
        <p:spPr>
          <a:xfrm>
            <a:off x="4757539" y="1041657"/>
            <a:ext cx="3899576" cy="2554545"/>
          </a:xfrm>
          <a:prstGeom prst="rect">
            <a:avLst/>
          </a:prstGeom>
          <a:noFill/>
        </p:spPr>
        <p:txBody>
          <a:bodyPr wrap="square" rtlCol="0">
            <a:spAutoFit/>
          </a:bodyPr>
          <a:lstStyle/>
          <a:p>
            <a:pPr>
              <a:lnSpc>
                <a:spcPts val="1800"/>
              </a:lnSpc>
              <a:spcBef>
                <a:spcPts val="600"/>
              </a:spcBef>
            </a:pPr>
            <a:r>
              <a:rPr lang="en-US" sz="1600" dirty="0" smtClean="0">
                <a:latin typeface="Arial" pitchFamily="34" charset="0"/>
                <a:cs typeface="Arial" pitchFamily="34" charset="0"/>
              </a:rPr>
              <a:t>Within 6 months of completion, LCLS is being used to study a wide array of science topics, including:</a:t>
            </a:r>
          </a:p>
          <a:p>
            <a:pPr marL="285750" indent="-166688">
              <a:lnSpc>
                <a:spcPts val="1800"/>
              </a:lnSpc>
              <a:spcBef>
                <a:spcPts val="600"/>
              </a:spcBef>
              <a:buFont typeface="Wingdings" pitchFamily="2" charset="2"/>
              <a:buChar char="§"/>
            </a:pPr>
            <a:r>
              <a:rPr lang="en-US" sz="1600" dirty="0" smtClean="0">
                <a:latin typeface="Arial" pitchFamily="34" charset="0"/>
                <a:cs typeface="Arial" pitchFamily="34" charset="0"/>
              </a:rPr>
              <a:t>Hollow atoms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Magnetic materials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Structure of biomolecules in </a:t>
            </a:r>
            <a:r>
              <a:rPr lang="en-US" sz="1600" dirty="0" err="1" smtClean="0">
                <a:latin typeface="Arial" pitchFamily="34" charset="0"/>
                <a:cs typeface="Arial" pitchFamily="34" charset="0"/>
              </a:rPr>
              <a:t>nano</a:t>
            </a:r>
            <a:r>
              <a:rPr lang="en-US" sz="1600" dirty="0" smtClean="0">
                <a:latin typeface="Arial" pitchFamily="34" charset="0"/>
                <a:cs typeface="Arial" pitchFamily="34" charset="0"/>
              </a:rPr>
              <a:t>-crystals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Single shot images of viruses and whole cells</a:t>
            </a:r>
          </a:p>
          <a:p>
            <a:pPr>
              <a:lnSpc>
                <a:spcPts val="1800"/>
              </a:lnSpc>
              <a:spcBef>
                <a:spcPts val="600"/>
              </a:spcBef>
            </a:pPr>
            <a:endParaRPr lang="en-US" sz="1600" dirty="0" smtClean="0">
              <a:latin typeface="Arial" pitchFamily="34" charset="0"/>
              <a:cs typeface="Arial" pitchFamily="34" charset="0"/>
            </a:endParaRPr>
          </a:p>
        </p:txBody>
      </p:sp>
      <p:pic>
        <p:nvPicPr>
          <p:cNvPr id="7" name="Picture 5" descr="lcls-21-undulators"/>
          <p:cNvPicPr>
            <a:picLocks noChangeAspect="1" noChangeArrowheads="1"/>
          </p:cNvPicPr>
          <p:nvPr/>
        </p:nvPicPr>
        <p:blipFill>
          <a:blip r:embed="rId3" cstate="print">
            <a:lum bright="12000" contrast="30000"/>
          </a:blip>
          <a:srcRect/>
          <a:stretch>
            <a:fillRect/>
          </a:stretch>
        </p:blipFill>
        <p:spPr bwMode="auto">
          <a:xfrm>
            <a:off x="764754" y="894536"/>
            <a:ext cx="3779952" cy="2529297"/>
          </a:xfrm>
          <a:prstGeom prst="rect">
            <a:avLst/>
          </a:prstGeom>
          <a:noFill/>
          <a:ln w="19050" algn="ctr">
            <a:solidFill>
              <a:srgbClr val="000000"/>
            </a:solidFill>
            <a:miter lim="800000"/>
            <a:headEnd/>
            <a:tailEnd/>
          </a:ln>
          <a:effectLst/>
        </p:spPr>
      </p:pic>
      <p:pic>
        <p:nvPicPr>
          <p:cNvPr id="1026" name="Picture 2"/>
          <p:cNvPicPr>
            <a:picLocks noChangeAspect="1" noChangeArrowheads="1"/>
          </p:cNvPicPr>
          <p:nvPr/>
        </p:nvPicPr>
        <p:blipFill>
          <a:blip r:embed="rId4" cstate="print"/>
          <a:srcRect l="31946" t="43150" r="30651" b="31396"/>
          <a:stretch>
            <a:fillRect/>
          </a:stretch>
        </p:blipFill>
        <p:spPr bwMode="auto">
          <a:xfrm>
            <a:off x="760424" y="3602599"/>
            <a:ext cx="3801289" cy="2525066"/>
          </a:xfrm>
          <a:prstGeom prst="rect">
            <a:avLst/>
          </a:prstGeom>
          <a:noFill/>
          <a:ln w="19050">
            <a:solidFill>
              <a:srgbClr val="000000"/>
            </a:solidFill>
            <a:miter lim="800000"/>
            <a:headEnd/>
            <a:tailEnd/>
          </a:ln>
        </p:spPr>
      </p:pic>
      <p:sp>
        <p:nvSpPr>
          <p:cNvPr id="10" name="TextBox 9"/>
          <p:cNvSpPr txBox="1"/>
          <p:nvPr/>
        </p:nvSpPr>
        <p:spPr>
          <a:xfrm>
            <a:off x="4757539" y="3786015"/>
            <a:ext cx="3962398" cy="2092881"/>
          </a:xfrm>
          <a:prstGeom prst="rect">
            <a:avLst/>
          </a:prstGeom>
          <a:noFill/>
        </p:spPr>
        <p:txBody>
          <a:bodyPr wrap="square" rtlCol="0">
            <a:spAutoFit/>
          </a:bodyPr>
          <a:lstStyle/>
          <a:p>
            <a:pPr>
              <a:lnSpc>
                <a:spcPts val="1800"/>
              </a:lnSpc>
              <a:spcBef>
                <a:spcPts val="600"/>
              </a:spcBef>
            </a:pPr>
            <a:r>
              <a:rPr lang="en-US" sz="1600" dirty="0" smtClean="0">
                <a:latin typeface="Arial" pitchFamily="34" charset="0"/>
                <a:cs typeface="Arial" pitchFamily="34" charset="0"/>
              </a:rPr>
              <a:t>LCLS instruments provide new approach to x-ray bioimaging:</a:t>
            </a:r>
          </a:p>
          <a:p>
            <a:pPr marL="285750" indent="-166688">
              <a:lnSpc>
                <a:spcPts val="1800"/>
              </a:lnSpc>
              <a:spcBef>
                <a:spcPts val="600"/>
              </a:spcBef>
              <a:buFont typeface="Wingdings" pitchFamily="2" charset="2"/>
              <a:buChar char="§"/>
            </a:pPr>
            <a:r>
              <a:rPr lang="en-US" sz="1600" dirty="0" smtClean="0">
                <a:latin typeface="Arial" pitchFamily="34" charset="0"/>
                <a:cs typeface="Arial" pitchFamily="34" charset="0"/>
              </a:rPr>
              <a:t>Liquid or aerosol injection</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Very low noise, high-frame-rate CCD detectors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Integrated computing infrastructure to manage gigabytes of data per day</a:t>
            </a:r>
          </a:p>
          <a:p>
            <a:pPr>
              <a:lnSpc>
                <a:spcPts val="1800"/>
              </a:lnSpc>
              <a:spcBef>
                <a:spcPts val="600"/>
              </a:spcBef>
            </a:pPr>
            <a:endParaRPr lang="en-US" sz="16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33</a:t>
            </a:fld>
            <a:endParaRPr lang="en-US" dirty="0"/>
          </a:p>
        </p:txBody>
      </p:sp>
      <p:sp>
        <p:nvSpPr>
          <p:cNvPr id="2" name="Title 1"/>
          <p:cNvSpPr>
            <a:spLocks noGrp="1"/>
          </p:cNvSpPr>
          <p:nvPr>
            <p:ph type="title" idx="4294967295"/>
          </p:nvPr>
        </p:nvSpPr>
        <p:spPr>
          <a:xfrm>
            <a:off x="0" y="96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15" name="Rectangle 14"/>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25787" y="6002681"/>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pic>
        <p:nvPicPr>
          <p:cNvPr id="25601" name="Picture 1"/>
          <p:cNvPicPr>
            <a:picLocks noChangeAspect="1" noChangeArrowheads="1"/>
          </p:cNvPicPr>
          <p:nvPr/>
        </p:nvPicPr>
        <p:blipFill>
          <a:blip r:embed="rId3" cstate="print"/>
          <a:srcRect/>
          <a:stretch>
            <a:fillRect/>
          </a:stretch>
        </p:blipFill>
        <p:spPr bwMode="auto">
          <a:xfrm>
            <a:off x="558140" y="1199407"/>
            <a:ext cx="7386452" cy="4379578"/>
          </a:xfrm>
          <a:prstGeom prst="rect">
            <a:avLst/>
          </a:prstGeom>
          <a:noFill/>
          <a:ln w="9525">
            <a:noFill/>
            <a:miter lim="800000"/>
            <a:headEnd/>
            <a:tailEnd/>
          </a:ln>
        </p:spPr>
      </p:pic>
      <p:sp>
        <p:nvSpPr>
          <p:cNvPr id="14" name="Rectangle 13"/>
          <p:cNvSpPr/>
          <p:nvPr/>
        </p:nvSpPr>
        <p:spPr>
          <a:xfrm>
            <a:off x="898175" y="5481035"/>
            <a:ext cx="7350826" cy="523220"/>
          </a:xfrm>
          <a:prstGeom prst="rect">
            <a:avLst/>
          </a:prstGeom>
        </p:spPr>
        <p:txBody>
          <a:bodyPr wrap="square">
            <a:spAutoFit/>
          </a:bodyPr>
          <a:lstStyle/>
          <a:p>
            <a:r>
              <a:rPr lang="en-US" sz="1400" dirty="0" err="1" smtClean="0"/>
              <a:t>Nanocrystals</a:t>
            </a:r>
            <a:r>
              <a:rPr lang="en-US" sz="1400" dirty="0" smtClean="0"/>
              <a:t> flow in their buffer solution in a gas-focused, 4-</a:t>
            </a:r>
            <a:r>
              <a:rPr lang="en-US" sz="1400" dirty="0" smtClean="0">
                <a:latin typeface="Symbol" pitchFamily="18" charset="2"/>
              </a:rPr>
              <a:t>m</a:t>
            </a:r>
            <a:r>
              <a:rPr lang="en-US" sz="1400" dirty="0" smtClean="0"/>
              <a:t>m-diameter jet at a velocity of 10m/sec perpendicular to the pulsed X-ray FEL beam that is focused on the jet.</a:t>
            </a:r>
            <a:endParaRPr lang="en-US" sz="1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34</a:t>
            </a:fld>
            <a:endParaRPr lang="en-US" dirty="0"/>
          </a:p>
        </p:txBody>
      </p:sp>
      <p:sp>
        <p:nvSpPr>
          <p:cNvPr id="2" name="Title 1"/>
          <p:cNvSpPr>
            <a:spLocks noGrp="1"/>
          </p:cNvSpPr>
          <p:nvPr>
            <p:ph type="title" idx="4294967295"/>
          </p:nvPr>
        </p:nvSpPr>
        <p:spPr>
          <a:xfrm>
            <a:off x="0" y="96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15" name="Rectangle 14"/>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s nanocrystallpography figure.tiff"/>
          <p:cNvPicPr>
            <a:picLocks noChangeAspect="1"/>
          </p:cNvPicPr>
          <p:nvPr/>
        </p:nvPicPr>
        <p:blipFill>
          <a:blip r:embed="rId3" cstate="print"/>
          <a:srcRect t="57092" r="45565"/>
          <a:stretch>
            <a:fillRect/>
          </a:stretch>
        </p:blipFill>
        <p:spPr>
          <a:xfrm>
            <a:off x="228600" y="3451860"/>
            <a:ext cx="3337560" cy="2258643"/>
          </a:xfrm>
          <a:prstGeom prst="rect">
            <a:avLst/>
          </a:prstGeom>
        </p:spPr>
      </p:pic>
      <p:pic>
        <p:nvPicPr>
          <p:cNvPr id="7" name="Picture 6" descr="fs nanocrystallography.tiff"/>
          <p:cNvPicPr>
            <a:picLocks noChangeAspect="1"/>
          </p:cNvPicPr>
          <p:nvPr/>
        </p:nvPicPr>
        <p:blipFill>
          <a:blip r:embed="rId4" cstate="print"/>
          <a:srcRect t="51859" r="51769"/>
          <a:stretch>
            <a:fillRect/>
          </a:stretch>
        </p:blipFill>
        <p:spPr>
          <a:xfrm>
            <a:off x="188502" y="879410"/>
            <a:ext cx="2463258" cy="2408452"/>
          </a:xfrm>
          <a:prstGeom prst="rect">
            <a:avLst/>
          </a:prstGeom>
        </p:spPr>
      </p:pic>
      <p:sp>
        <p:nvSpPr>
          <p:cNvPr id="9" name="TextBox 8"/>
          <p:cNvSpPr txBox="1"/>
          <p:nvPr/>
        </p:nvSpPr>
        <p:spPr>
          <a:xfrm>
            <a:off x="6270172" y="1419989"/>
            <a:ext cx="2873828" cy="4154984"/>
          </a:xfrm>
          <a:prstGeom prst="rect">
            <a:avLst/>
          </a:prstGeom>
          <a:noFill/>
        </p:spPr>
        <p:txBody>
          <a:bodyPr wrap="square" rtlCol="0">
            <a:spAutoFit/>
          </a:bodyPr>
          <a:lstStyle/>
          <a:p>
            <a:pPr marL="174625" indent="-174625">
              <a:spcAft>
                <a:spcPts val="1200"/>
              </a:spcAft>
              <a:buSzPct val="120000"/>
              <a:buFont typeface="Wingdings" pitchFamily="2" charset="2"/>
              <a:buChar char="§"/>
            </a:pPr>
            <a:r>
              <a:rPr lang="en-US" dirty="0" smtClean="0"/>
              <a:t>Photosystem I plays key role in photosynthesis.</a:t>
            </a:r>
          </a:p>
          <a:p>
            <a:pPr marL="174625" indent="-174625">
              <a:spcAft>
                <a:spcPts val="1200"/>
              </a:spcAft>
              <a:buSzPct val="120000"/>
              <a:buFont typeface="Wingdings" pitchFamily="2" charset="2"/>
              <a:buChar char="§"/>
            </a:pPr>
            <a:r>
              <a:rPr lang="en-US" dirty="0" smtClean="0"/>
              <a:t>Difficult to crystallize and use standard x-ray crystallography to obtain structure.</a:t>
            </a:r>
          </a:p>
          <a:p>
            <a:pPr marL="174625" indent="-174625">
              <a:spcAft>
                <a:spcPts val="1200"/>
              </a:spcAft>
              <a:buSzPct val="120000"/>
              <a:buFont typeface="Wingdings" pitchFamily="2" charset="2"/>
              <a:buChar char="§"/>
            </a:pPr>
            <a:r>
              <a:rPr lang="en-US" dirty="0" smtClean="0"/>
              <a:t>Single shot images from LCLS of nanocrystals used to build up full 3-D diffraction pattern. </a:t>
            </a:r>
          </a:p>
          <a:p>
            <a:pPr marL="174625" indent="-174625">
              <a:spcAft>
                <a:spcPts val="1200"/>
              </a:spcAft>
              <a:buSzPct val="120000"/>
              <a:buFont typeface="Wingdings" pitchFamily="2" charset="2"/>
              <a:buChar char="§"/>
            </a:pPr>
            <a:r>
              <a:rPr lang="en-US" dirty="0" smtClean="0"/>
              <a:t>Low resolution (~9 Å) shows structural details (</a:t>
            </a:r>
            <a:r>
              <a:rPr lang="en-US" i="1" dirty="0" smtClean="0"/>
              <a:t>e.g</a:t>
            </a:r>
            <a:r>
              <a:rPr lang="en-US" dirty="0" smtClean="0"/>
              <a:t>., helix density).</a:t>
            </a:r>
          </a:p>
        </p:txBody>
      </p:sp>
      <p:pic>
        <p:nvPicPr>
          <p:cNvPr id="10" name="Picture 9" descr="fs nanocrystallpography figure.tiff"/>
          <p:cNvPicPr>
            <a:picLocks noChangeAspect="1"/>
          </p:cNvPicPr>
          <p:nvPr/>
        </p:nvPicPr>
        <p:blipFill>
          <a:blip r:embed="rId3" cstate="print"/>
          <a:srcRect l="47631" b="42484"/>
          <a:stretch>
            <a:fillRect/>
          </a:stretch>
        </p:blipFill>
        <p:spPr>
          <a:xfrm>
            <a:off x="3200400" y="1660790"/>
            <a:ext cx="3063240" cy="2888350"/>
          </a:xfrm>
          <a:prstGeom prst="rect">
            <a:avLst/>
          </a:prstGeom>
        </p:spPr>
      </p:pic>
      <p:sp>
        <p:nvSpPr>
          <p:cNvPr id="11" name="TextBox 10"/>
          <p:cNvSpPr txBox="1"/>
          <p:nvPr/>
        </p:nvSpPr>
        <p:spPr>
          <a:xfrm>
            <a:off x="396240" y="3200400"/>
            <a:ext cx="2169633" cy="276999"/>
          </a:xfrm>
          <a:prstGeom prst="rect">
            <a:avLst/>
          </a:prstGeom>
          <a:noFill/>
        </p:spPr>
        <p:txBody>
          <a:bodyPr wrap="none" rtlCol="0">
            <a:spAutoFit/>
          </a:bodyPr>
          <a:lstStyle/>
          <a:p>
            <a:r>
              <a:rPr lang="en-US" sz="1200" dirty="0" smtClean="0"/>
              <a:t>Single shot diffraction pattern</a:t>
            </a:r>
            <a:endParaRPr lang="en-US" sz="1200" dirty="0"/>
          </a:p>
        </p:txBody>
      </p:sp>
      <p:sp>
        <p:nvSpPr>
          <p:cNvPr id="12" name="TextBox 11"/>
          <p:cNvSpPr txBox="1"/>
          <p:nvPr/>
        </p:nvSpPr>
        <p:spPr>
          <a:xfrm>
            <a:off x="3528060" y="4503420"/>
            <a:ext cx="2347566" cy="276999"/>
          </a:xfrm>
          <a:prstGeom prst="rect">
            <a:avLst/>
          </a:prstGeom>
          <a:noFill/>
        </p:spPr>
        <p:txBody>
          <a:bodyPr wrap="none" rtlCol="0">
            <a:spAutoFit/>
          </a:bodyPr>
          <a:lstStyle/>
          <a:p>
            <a:r>
              <a:rPr lang="en-US" sz="1200" dirty="0" smtClean="0"/>
              <a:t>Combined 3D diffraction pattern</a:t>
            </a:r>
            <a:endParaRPr lang="en-US" sz="1200" dirty="0"/>
          </a:p>
        </p:txBody>
      </p:sp>
      <p:sp>
        <p:nvSpPr>
          <p:cNvPr id="13" name="TextBox 12"/>
          <p:cNvSpPr txBox="1"/>
          <p:nvPr/>
        </p:nvSpPr>
        <p:spPr>
          <a:xfrm>
            <a:off x="731520" y="5539740"/>
            <a:ext cx="2130711" cy="276999"/>
          </a:xfrm>
          <a:prstGeom prst="rect">
            <a:avLst/>
          </a:prstGeom>
          <a:noFill/>
        </p:spPr>
        <p:txBody>
          <a:bodyPr wrap="none" rtlCol="0">
            <a:spAutoFit/>
          </a:bodyPr>
          <a:lstStyle/>
          <a:p>
            <a:r>
              <a:rPr lang="en-US" sz="1200" dirty="0" smtClean="0"/>
              <a:t>Reconstructed 3-D Structure</a:t>
            </a:r>
            <a:endParaRPr lang="en-US" sz="1200" dirty="0"/>
          </a:p>
        </p:txBody>
      </p:sp>
      <p:sp>
        <p:nvSpPr>
          <p:cNvPr id="14" name="TextBox 13"/>
          <p:cNvSpPr txBox="1"/>
          <p:nvPr/>
        </p:nvSpPr>
        <p:spPr>
          <a:xfrm>
            <a:off x="2925787" y="5965103"/>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pic>
        <p:nvPicPr>
          <p:cNvPr id="11270" name="Picture 18" descr="fig2-new-patent"/>
          <p:cNvPicPr>
            <a:picLocks noChangeAspect="1" noChangeArrowheads="1"/>
          </p:cNvPicPr>
          <p:nvPr/>
        </p:nvPicPr>
        <p:blipFill>
          <a:blip r:embed="rId3" cstate="print"/>
          <a:srcRect/>
          <a:stretch>
            <a:fillRect/>
          </a:stretch>
        </p:blipFill>
        <p:spPr bwMode="auto">
          <a:xfrm>
            <a:off x="76200" y="1524000"/>
            <a:ext cx="2623186" cy="1554480"/>
          </a:xfrm>
          <a:prstGeom prst="rect">
            <a:avLst/>
          </a:prstGeom>
          <a:noFill/>
          <a:ln w="9525">
            <a:solidFill>
              <a:srgbClr val="000000"/>
            </a:solidFill>
            <a:miter lim="800000"/>
            <a:headEnd/>
            <a:tailEnd/>
          </a:ln>
        </p:spPr>
      </p:pic>
      <p:sp>
        <p:nvSpPr>
          <p:cNvPr id="11271" name="Text Box 12"/>
          <p:cNvSpPr txBox="1">
            <a:spLocks noChangeArrowheads="1"/>
          </p:cNvSpPr>
          <p:nvPr/>
        </p:nvSpPr>
        <p:spPr bwMode="auto">
          <a:xfrm>
            <a:off x="228600" y="3101975"/>
            <a:ext cx="2971800" cy="777875"/>
          </a:xfrm>
          <a:prstGeom prst="rect">
            <a:avLst/>
          </a:prstGeom>
          <a:noFill/>
          <a:ln w="9525">
            <a:noFill/>
            <a:miter lim="800000"/>
            <a:headEnd/>
            <a:tailEnd/>
          </a:ln>
        </p:spPr>
        <p:txBody>
          <a:bodyPr>
            <a:spAutoFit/>
          </a:bodyPr>
          <a:lstStyle/>
          <a:p>
            <a:r>
              <a:rPr lang="en-US" sz="1500" b="1">
                <a:solidFill>
                  <a:prstClr val="black"/>
                </a:solidFill>
                <a:cs typeface="Arial" charset="0"/>
              </a:rPr>
              <a:t>Discovered new composite structures for </a:t>
            </a:r>
            <a:r>
              <a:rPr lang="en-US" sz="1500" b="1">
                <a:solidFill>
                  <a:srgbClr val="000000"/>
                </a:solidFill>
                <a:cs typeface="Arial" charset="0"/>
              </a:rPr>
              <a:t>stable, high-capacity cathodes</a:t>
            </a:r>
            <a:endParaRPr lang="en-US" sz="1600" b="1">
              <a:solidFill>
                <a:prstClr val="black"/>
              </a:solidFill>
              <a:cs typeface="Arial" charset="0"/>
            </a:endParaRPr>
          </a:p>
        </p:txBody>
      </p:sp>
      <p:grpSp>
        <p:nvGrpSpPr>
          <p:cNvPr id="4" name="Group 4"/>
          <p:cNvGrpSpPr>
            <a:grpSpLocks/>
          </p:cNvGrpSpPr>
          <p:nvPr/>
        </p:nvGrpSpPr>
        <p:grpSpPr bwMode="auto">
          <a:xfrm>
            <a:off x="3276600" y="1600200"/>
            <a:ext cx="2097087" cy="1447800"/>
            <a:chOff x="985" y="6"/>
            <a:chExt cx="3372" cy="2302"/>
          </a:xfrm>
        </p:grpSpPr>
        <p:sp>
          <p:nvSpPr>
            <p:cNvPr id="11293" name="Text Box 5"/>
            <p:cNvSpPr txBox="1">
              <a:spLocks noChangeArrowheads="1"/>
            </p:cNvSpPr>
            <p:nvPr/>
          </p:nvSpPr>
          <p:spPr bwMode="auto">
            <a:xfrm>
              <a:off x="985" y="6"/>
              <a:ext cx="921" cy="597"/>
            </a:xfrm>
            <a:prstGeom prst="rect">
              <a:avLst/>
            </a:prstGeom>
            <a:noFill/>
            <a:ln w="9525">
              <a:noFill/>
              <a:miter lim="800000"/>
              <a:headEnd/>
              <a:tailEnd/>
            </a:ln>
          </p:spPr>
          <p:txBody>
            <a:bodyPr wrap="none">
              <a:spAutoFit/>
            </a:bodyPr>
            <a:lstStyle/>
            <a:p>
              <a:pPr algn="ctr"/>
              <a:r>
                <a:rPr lang="en-US" sz="1200" b="1">
                  <a:solidFill>
                    <a:srgbClr val="010101"/>
                  </a:solidFill>
                  <a:ea typeface="ＭＳ Ｐゴシック" pitchFamily="34" charset="-128"/>
                  <a:cs typeface="Arial" charset="0"/>
                </a:rPr>
                <a:t>Li</a:t>
              </a:r>
              <a:r>
                <a:rPr lang="en-US" sz="1200" b="1" baseline="-25000">
                  <a:solidFill>
                    <a:srgbClr val="010101"/>
                  </a:solidFill>
                  <a:ea typeface="ＭＳ Ｐゴシック" pitchFamily="34" charset="-128"/>
                  <a:cs typeface="Arial" charset="0"/>
                </a:rPr>
                <a:t>x</a:t>
              </a:r>
              <a:r>
                <a:rPr lang="en-US" sz="1200" b="1">
                  <a:solidFill>
                    <a:srgbClr val="010101"/>
                  </a:solidFill>
                  <a:ea typeface="ＭＳ Ｐゴシック" pitchFamily="34" charset="-128"/>
                  <a:cs typeface="Arial" charset="0"/>
                </a:rPr>
                <a:t>C</a:t>
              </a:r>
              <a:r>
                <a:rPr lang="en-US" sz="1200" b="1" baseline="-25000">
                  <a:solidFill>
                    <a:srgbClr val="010101"/>
                  </a:solidFill>
                  <a:ea typeface="ＭＳ Ｐゴシック" pitchFamily="34" charset="-128"/>
                  <a:cs typeface="Arial" charset="0"/>
                </a:rPr>
                <a:t>6</a:t>
              </a:r>
              <a:endParaRPr lang="en-US" sz="1200" b="1">
                <a:solidFill>
                  <a:srgbClr val="010101"/>
                </a:solidFill>
                <a:ea typeface="ＭＳ Ｐゴシック" pitchFamily="34" charset="-128"/>
                <a:cs typeface="Arial" charset="0"/>
              </a:endParaRPr>
            </a:p>
            <a:p>
              <a:pPr algn="ctr"/>
              <a:r>
                <a:rPr lang="en-US" sz="1200" b="1">
                  <a:solidFill>
                    <a:srgbClr val="010101"/>
                  </a:solidFill>
                  <a:ea typeface="ＭＳ Ｐゴシック" pitchFamily="34" charset="-128"/>
                  <a:cs typeface="Arial" charset="0"/>
                </a:rPr>
                <a:t>(Anode)</a:t>
              </a:r>
            </a:p>
          </p:txBody>
        </p:sp>
        <p:sp>
          <p:nvSpPr>
            <p:cNvPr id="11294" name="Text Box 7"/>
            <p:cNvSpPr txBox="1">
              <a:spLocks noChangeArrowheads="1"/>
            </p:cNvSpPr>
            <p:nvPr/>
          </p:nvSpPr>
          <p:spPr bwMode="auto">
            <a:xfrm>
              <a:off x="2514" y="1829"/>
              <a:ext cx="469" cy="358"/>
            </a:xfrm>
            <a:prstGeom prst="rect">
              <a:avLst/>
            </a:prstGeom>
            <a:noFill/>
            <a:ln w="9525">
              <a:noFill/>
              <a:miter lim="800000"/>
              <a:headEnd/>
              <a:tailEnd/>
            </a:ln>
          </p:spPr>
          <p:txBody>
            <a:bodyPr wrap="none">
              <a:spAutoFit/>
            </a:bodyPr>
            <a:lstStyle/>
            <a:p>
              <a:r>
                <a:rPr lang="en-US" sz="1200" b="1">
                  <a:solidFill>
                    <a:srgbClr val="040404"/>
                  </a:solidFill>
                  <a:ea typeface="ＭＳ Ｐゴシック" pitchFamily="34" charset="-128"/>
                  <a:cs typeface="Arial" charset="0"/>
                </a:rPr>
                <a:t>Li</a:t>
              </a:r>
              <a:r>
                <a:rPr lang="en-US" sz="1200" b="1" baseline="30000">
                  <a:solidFill>
                    <a:srgbClr val="040404"/>
                  </a:solidFill>
                  <a:ea typeface="ＭＳ Ｐゴシック" pitchFamily="34" charset="-128"/>
                  <a:cs typeface="Arial" charset="0"/>
                </a:rPr>
                <a:t>+</a:t>
              </a:r>
              <a:endParaRPr lang="en-US" sz="1200" b="1">
                <a:solidFill>
                  <a:srgbClr val="040404"/>
                </a:solidFill>
                <a:ea typeface="ＭＳ Ｐゴシック" pitchFamily="34" charset="-128"/>
                <a:cs typeface="Arial" charset="0"/>
              </a:endParaRPr>
            </a:p>
          </p:txBody>
        </p:sp>
        <p:sp>
          <p:nvSpPr>
            <p:cNvPr id="11295" name="Text Box 8"/>
            <p:cNvSpPr txBox="1">
              <a:spLocks noChangeArrowheads="1"/>
            </p:cNvSpPr>
            <p:nvPr/>
          </p:nvSpPr>
          <p:spPr bwMode="auto">
            <a:xfrm>
              <a:off x="2277" y="718"/>
              <a:ext cx="244" cy="288"/>
            </a:xfrm>
            <a:prstGeom prst="rect">
              <a:avLst/>
            </a:prstGeom>
            <a:noFill/>
            <a:ln w="9525">
              <a:noFill/>
              <a:miter lim="800000"/>
              <a:headEnd/>
              <a:tailEnd/>
            </a:ln>
          </p:spPr>
          <p:txBody>
            <a:bodyPr wrap="none">
              <a:spAutoFit/>
            </a:bodyPr>
            <a:lstStyle/>
            <a:p>
              <a:r>
                <a:rPr lang="en-US">
                  <a:solidFill>
                    <a:prstClr val="black"/>
                  </a:solidFill>
                  <a:latin typeface="Times New Roman" pitchFamily="18" charset="0"/>
                  <a:ea typeface="ＭＳ Ｐゴシック" pitchFamily="34" charset="-128"/>
                  <a:cs typeface="Arial" charset="0"/>
                </a:rPr>
                <a:t>e</a:t>
              </a:r>
              <a:r>
                <a:rPr lang="en-US" baseline="30000">
                  <a:solidFill>
                    <a:prstClr val="black"/>
                  </a:solidFill>
                  <a:latin typeface="Times New Roman" pitchFamily="18" charset="0"/>
                  <a:ea typeface="ＭＳ Ｐゴシック" pitchFamily="34" charset="-128"/>
                  <a:cs typeface="Arial" charset="0"/>
                </a:rPr>
                <a:t>-</a:t>
              </a:r>
              <a:endParaRPr lang="en-US">
                <a:solidFill>
                  <a:prstClr val="black"/>
                </a:solidFill>
                <a:latin typeface="Times New Roman" pitchFamily="18" charset="0"/>
                <a:ea typeface="ＭＳ Ｐゴシック" pitchFamily="34" charset="-128"/>
                <a:cs typeface="Arial" charset="0"/>
              </a:endParaRPr>
            </a:p>
          </p:txBody>
        </p:sp>
        <p:pic>
          <p:nvPicPr>
            <p:cNvPr id="11296" name="Picture 9"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6" y="832"/>
              <a:ext cx="1344" cy="1418"/>
            </a:xfrm>
            <a:prstGeom prst="rect">
              <a:avLst/>
            </a:prstGeom>
            <a:noFill/>
            <a:ln w="9525">
              <a:noFill/>
              <a:miter lim="800000"/>
              <a:headEnd/>
              <a:tailEnd/>
            </a:ln>
          </p:spPr>
        </p:pic>
        <p:sp>
          <p:nvSpPr>
            <p:cNvPr id="11297" name="Oval 10"/>
            <p:cNvSpPr>
              <a:spLocks noChangeArrowheads="1"/>
            </p:cNvSpPr>
            <p:nvPr/>
          </p:nvSpPr>
          <p:spPr bwMode="auto">
            <a:xfrm>
              <a:off x="1868" y="1318"/>
              <a:ext cx="45"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8" name="Oval 11"/>
            <p:cNvSpPr>
              <a:spLocks noChangeArrowheads="1"/>
            </p:cNvSpPr>
            <p:nvPr/>
          </p:nvSpPr>
          <p:spPr bwMode="auto">
            <a:xfrm>
              <a:off x="1634"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9" name="Oval 12"/>
            <p:cNvSpPr>
              <a:spLocks noChangeArrowheads="1"/>
            </p:cNvSpPr>
            <p:nvPr/>
          </p:nvSpPr>
          <p:spPr bwMode="auto">
            <a:xfrm>
              <a:off x="1413" y="1325"/>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0" name="Oval 13"/>
            <p:cNvSpPr>
              <a:spLocks noChangeArrowheads="1"/>
            </p:cNvSpPr>
            <p:nvPr/>
          </p:nvSpPr>
          <p:spPr bwMode="auto">
            <a:xfrm>
              <a:off x="1387" y="1714"/>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1" name="Oval 14"/>
            <p:cNvSpPr>
              <a:spLocks noChangeArrowheads="1"/>
            </p:cNvSpPr>
            <p:nvPr/>
          </p:nvSpPr>
          <p:spPr bwMode="auto">
            <a:xfrm>
              <a:off x="1608" y="170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2" name="Oval 15"/>
            <p:cNvSpPr>
              <a:spLocks noChangeArrowheads="1"/>
            </p:cNvSpPr>
            <p:nvPr/>
          </p:nvSpPr>
          <p:spPr bwMode="auto">
            <a:xfrm>
              <a:off x="2471" y="1250"/>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3" name="Oval 16"/>
            <p:cNvSpPr>
              <a:spLocks noChangeArrowheads="1"/>
            </p:cNvSpPr>
            <p:nvPr/>
          </p:nvSpPr>
          <p:spPr bwMode="auto">
            <a:xfrm>
              <a:off x="1861" y="1700"/>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4" name="Oval 17"/>
            <p:cNvSpPr>
              <a:spLocks noChangeArrowheads="1"/>
            </p:cNvSpPr>
            <p:nvPr/>
          </p:nvSpPr>
          <p:spPr bwMode="auto">
            <a:xfrm>
              <a:off x="2095" y="168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5" name="Oval 18"/>
            <p:cNvSpPr>
              <a:spLocks noChangeArrowheads="1"/>
            </p:cNvSpPr>
            <p:nvPr/>
          </p:nvSpPr>
          <p:spPr bwMode="auto">
            <a:xfrm>
              <a:off x="2303" y="1687"/>
              <a:ext cx="45"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6" name="Oval 19"/>
            <p:cNvSpPr>
              <a:spLocks noChangeArrowheads="1"/>
            </p:cNvSpPr>
            <p:nvPr/>
          </p:nvSpPr>
          <p:spPr bwMode="auto">
            <a:xfrm>
              <a:off x="2069"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pic>
          <p:nvPicPr>
            <p:cNvPr id="11307" name="Picture 20"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34" y="890"/>
              <a:ext cx="1344" cy="1418"/>
            </a:xfrm>
            <a:prstGeom prst="rect">
              <a:avLst/>
            </a:prstGeom>
            <a:noFill/>
            <a:ln w="9525">
              <a:noFill/>
              <a:miter lim="800000"/>
              <a:headEnd/>
              <a:tailEnd/>
            </a:ln>
          </p:spPr>
        </p:pic>
        <p:sp>
          <p:nvSpPr>
            <p:cNvPr id="11308" name="Line 21"/>
            <p:cNvSpPr>
              <a:spLocks noChangeShapeType="1"/>
            </p:cNvSpPr>
            <p:nvPr/>
          </p:nvSpPr>
          <p:spPr bwMode="auto">
            <a:xfrm>
              <a:off x="1913" y="801"/>
              <a:ext cx="0" cy="24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6" name="Group 22"/>
            <p:cNvGrpSpPr>
              <a:grpSpLocks/>
            </p:cNvGrpSpPr>
            <p:nvPr/>
          </p:nvGrpSpPr>
          <p:grpSpPr bwMode="auto">
            <a:xfrm>
              <a:off x="3058" y="986"/>
              <a:ext cx="1299" cy="1176"/>
              <a:chOff x="3089" y="966"/>
              <a:chExt cx="1299" cy="1176"/>
            </a:xfrm>
          </p:grpSpPr>
          <p:sp>
            <p:nvSpPr>
              <p:cNvPr id="11317" name="Freeform 23"/>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18" name="Freeform 24"/>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grpSp>
            <p:nvGrpSpPr>
              <p:cNvPr id="7" name="Group 25"/>
              <p:cNvGrpSpPr>
                <a:grpSpLocks/>
              </p:cNvGrpSpPr>
              <p:nvPr/>
            </p:nvGrpSpPr>
            <p:grpSpPr bwMode="auto">
              <a:xfrm>
                <a:off x="3120" y="966"/>
                <a:ext cx="1268" cy="1176"/>
                <a:chOff x="3120" y="966"/>
                <a:chExt cx="1268" cy="1176"/>
              </a:xfrm>
            </p:grpSpPr>
            <p:sp>
              <p:nvSpPr>
                <p:cNvPr id="11320" name="Freeform 26"/>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1" name="Freeform 27"/>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2" name="Oval 28"/>
                <p:cNvSpPr>
                  <a:spLocks noChangeArrowheads="1"/>
                </p:cNvSpPr>
                <p:nvPr/>
              </p:nvSpPr>
              <p:spPr bwMode="auto">
                <a:xfrm>
                  <a:off x="3718" y="1698"/>
                  <a:ext cx="43" cy="4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23" name="Freeform 29"/>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4" name="Freeform 30"/>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5" name="Freeform 31"/>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6" name="Freeform 32"/>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7" name="Freeform 33"/>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8" name="Freeform 34"/>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9" name="Freeform 35"/>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0" name="Freeform 36"/>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1" name="Freeform 37"/>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2" name="Freeform 38"/>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3" name="Freeform 39"/>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34" name="Freeform 40"/>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35" name="Line 41"/>
                <p:cNvSpPr>
                  <a:spLocks noChangeShapeType="1"/>
                </p:cNvSpPr>
                <p:nvPr/>
              </p:nvSpPr>
              <p:spPr bwMode="auto">
                <a:xfrm flipH="1">
                  <a:off x="3624" y="1839"/>
                  <a:ext cx="8" cy="2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6" name="Line 42"/>
                <p:cNvSpPr>
                  <a:spLocks noChangeShapeType="1"/>
                </p:cNvSpPr>
                <p:nvPr/>
              </p:nvSpPr>
              <p:spPr bwMode="auto">
                <a:xfrm flipH="1">
                  <a:off x="3624" y="1847"/>
                  <a:ext cx="176"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7" name="Line 43"/>
                <p:cNvSpPr>
                  <a:spLocks noChangeShapeType="1"/>
                </p:cNvSpPr>
                <p:nvPr/>
              </p:nvSpPr>
              <p:spPr bwMode="auto">
                <a:xfrm flipV="1">
                  <a:off x="3575" y="1868"/>
                  <a:ext cx="49" cy="1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8" name="Line 44"/>
                <p:cNvSpPr>
                  <a:spLocks noChangeShapeType="1"/>
                </p:cNvSpPr>
                <p:nvPr/>
              </p:nvSpPr>
              <p:spPr bwMode="auto">
                <a:xfrm>
                  <a:off x="3624" y="1868"/>
                  <a:ext cx="124"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9" name="Freeform 45"/>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0" name="Freeform 46"/>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1" name="Freeform 47"/>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2" name="Freeform 48"/>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3" name="Oval 49"/>
                <p:cNvSpPr>
                  <a:spLocks noChangeArrowheads="1"/>
                </p:cNvSpPr>
                <p:nvPr/>
              </p:nvSpPr>
              <p:spPr bwMode="auto">
                <a:xfrm>
                  <a:off x="3544" y="1714"/>
                  <a:ext cx="44" cy="4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4" name="Oval 50"/>
                <p:cNvSpPr>
                  <a:spLocks noChangeArrowheads="1"/>
                </p:cNvSpPr>
                <p:nvPr/>
              </p:nvSpPr>
              <p:spPr bwMode="auto">
                <a:xfrm>
                  <a:off x="3890" y="1700"/>
                  <a:ext cx="44" cy="4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5" name="Freeform 51"/>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6" name="Freeform 52"/>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7" name="Freeform 53"/>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8" name="Freeform 54"/>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9" name="Freeform 55"/>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0" name="Freeform 56"/>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1" name="Freeform 57"/>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52" name="Freeform 58"/>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3" name="Oval 59"/>
                <p:cNvSpPr>
                  <a:spLocks noChangeArrowheads="1"/>
                </p:cNvSpPr>
                <p:nvPr/>
              </p:nvSpPr>
              <p:spPr bwMode="auto">
                <a:xfrm>
                  <a:off x="3646" y="1319"/>
                  <a:ext cx="45" cy="48"/>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54" name="Freeform 60"/>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5" name="Freeform 61"/>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6" name="Freeform 62"/>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7" name="Freeform 63"/>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8" name="Freeform 64"/>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9" name="Freeform 65"/>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0" name="Freeform 66"/>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1" name="Freeform 67"/>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2" name="Freeform 68"/>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3" name="Freeform 69"/>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4" name="Freeform 70"/>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5" name="Freeform 71"/>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6" name="Freeform 72"/>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7" name="Freeform 73"/>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8" name="Freeform 74"/>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9" name="Freeform 75"/>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0" name="Freeform 76"/>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1" name="Freeform 77"/>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2" name="Freeform 78"/>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3" name="Freeform 79"/>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4" name="Freeform 80"/>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5" name="Freeform 81"/>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6" name="Freeform 82"/>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77" name="Freeform 83"/>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8" name="Freeform 84"/>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379" name="Freeform 85"/>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380" name="Freeform 86"/>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1" name="Freeform 87"/>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2" name="Freeform 88"/>
                <p:cNvSpPr>
                  <a:spLocks/>
                </p:cNvSpPr>
                <p:nvPr/>
              </p:nvSpPr>
              <p:spPr bwMode="auto">
                <a:xfrm>
                  <a:off x="3778" y="1216"/>
                  <a:ext cx="62" cy="104"/>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3" name="Freeform 89"/>
                <p:cNvSpPr>
                  <a:spLocks/>
                </p:cNvSpPr>
                <p:nvPr/>
              </p:nvSpPr>
              <p:spPr bwMode="auto">
                <a:xfrm>
                  <a:off x="3785" y="1212"/>
                  <a:ext cx="62" cy="103"/>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4" name="Freeform 90"/>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5" name="Freeform 91"/>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6" name="Freeform 92"/>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7" name="Freeform 93"/>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8" name="Freeform 94"/>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9" name="Freeform 95"/>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0" name="Freeform 96"/>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1" name="Freeform 97"/>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2" name="Line 98"/>
                <p:cNvSpPr>
                  <a:spLocks noChangeShapeType="1"/>
                </p:cNvSpPr>
                <p:nvPr/>
              </p:nvSpPr>
              <p:spPr bwMode="auto">
                <a:xfrm flipH="1">
                  <a:off x="3433" y="1868"/>
                  <a:ext cx="191"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3" name="Line 99"/>
                <p:cNvSpPr>
                  <a:spLocks noChangeShapeType="1"/>
                </p:cNvSpPr>
                <p:nvPr/>
              </p:nvSpPr>
              <p:spPr bwMode="auto">
                <a:xfrm>
                  <a:off x="3433" y="1892"/>
                  <a:ext cx="130"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4" name="Freeform 100"/>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5" name="Freeform 101"/>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6" name="Line 102"/>
                <p:cNvSpPr>
                  <a:spLocks noChangeShapeType="1"/>
                </p:cNvSpPr>
                <p:nvPr/>
              </p:nvSpPr>
              <p:spPr bwMode="auto">
                <a:xfrm>
                  <a:off x="3800" y="1847"/>
                  <a:ext cx="6" cy="3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7" name="Line 103"/>
                <p:cNvSpPr>
                  <a:spLocks noChangeShapeType="1"/>
                </p:cNvSpPr>
                <p:nvPr/>
              </p:nvSpPr>
              <p:spPr bwMode="auto">
                <a:xfrm flipH="1">
                  <a:off x="3806" y="1855"/>
                  <a:ext cx="176" cy="2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8" name="Line 104"/>
                <p:cNvSpPr>
                  <a:spLocks noChangeShapeType="1"/>
                </p:cNvSpPr>
                <p:nvPr/>
              </p:nvSpPr>
              <p:spPr bwMode="auto">
                <a:xfrm flipV="1">
                  <a:off x="3748" y="1878"/>
                  <a:ext cx="58" cy="1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9" name="Line 105"/>
                <p:cNvSpPr>
                  <a:spLocks noChangeShapeType="1"/>
                </p:cNvSpPr>
                <p:nvPr/>
              </p:nvSpPr>
              <p:spPr bwMode="auto">
                <a:xfrm>
                  <a:off x="3806" y="1878"/>
                  <a:ext cx="128"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00" name="Oval 106"/>
                <p:cNvSpPr>
                  <a:spLocks noChangeArrowheads="1"/>
                </p:cNvSpPr>
                <p:nvPr/>
              </p:nvSpPr>
              <p:spPr bwMode="auto">
                <a:xfrm>
                  <a:off x="3357" y="1730"/>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1" name="Freeform 107"/>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2" name="Freeform 108"/>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3" name="Oval 109"/>
                <p:cNvSpPr>
                  <a:spLocks noChangeArrowheads="1"/>
                </p:cNvSpPr>
                <p:nvPr/>
              </p:nvSpPr>
              <p:spPr bwMode="auto">
                <a:xfrm>
                  <a:off x="4075" y="1703"/>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4" name="Freeform 110"/>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5" name="Freeform 111"/>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6" name="Freeform 112"/>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7" name="Freeform 113"/>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8" name="Freeform 114"/>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9" name="Freeform 115"/>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0" name="Freeform 116"/>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1" name="Freeform 117"/>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2" name="Freeform 118"/>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3" name="Freeform 119"/>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14" name="Line 120"/>
                <p:cNvSpPr>
                  <a:spLocks noChangeShapeType="1"/>
                </p:cNvSpPr>
                <p:nvPr/>
              </p:nvSpPr>
              <p:spPr bwMode="auto">
                <a:xfrm flipV="1">
                  <a:off x="3781" y="1202"/>
                  <a:ext cx="3"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5" name="Line 121"/>
                <p:cNvSpPr>
                  <a:spLocks noChangeShapeType="1"/>
                </p:cNvSpPr>
                <p:nvPr/>
              </p:nvSpPr>
              <p:spPr bwMode="auto">
                <a:xfrm flipV="1">
                  <a:off x="3602" y="1202"/>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6" name="Line 122"/>
                <p:cNvSpPr>
                  <a:spLocks noChangeShapeType="1"/>
                </p:cNvSpPr>
                <p:nvPr/>
              </p:nvSpPr>
              <p:spPr bwMode="auto">
                <a:xfrm flipV="1">
                  <a:off x="3784" y="1050"/>
                  <a:ext cx="53"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7" name="Line 123"/>
                <p:cNvSpPr>
                  <a:spLocks noChangeShapeType="1"/>
                </p:cNvSpPr>
                <p:nvPr/>
              </p:nvSpPr>
              <p:spPr bwMode="auto">
                <a:xfrm flipH="1" flipV="1">
                  <a:off x="3653" y="1042"/>
                  <a:ext cx="131" cy="16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8" name="Oval 124"/>
                <p:cNvSpPr>
                  <a:spLocks noChangeArrowheads="1"/>
                </p:cNvSpPr>
                <p:nvPr/>
              </p:nvSpPr>
              <p:spPr bwMode="auto">
                <a:xfrm>
                  <a:off x="3716" y="1716"/>
                  <a:ext cx="46"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19" name="Oval 125"/>
                <p:cNvSpPr>
                  <a:spLocks noChangeArrowheads="1"/>
                </p:cNvSpPr>
                <p:nvPr/>
              </p:nvSpPr>
              <p:spPr bwMode="auto">
                <a:xfrm>
                  <a:off x="3462" y="1321"/>
                  <a:ext cx="47"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20" name="Freeform 126"/>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1" name="Freeform 127"/>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2" name="Freeform 128"/>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3" name="Freeform 129"/>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24" name="Freeform 130"/>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5" name="Freeform 131"/>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6" name="Freeform 132"/>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7" name="Freeform 133"/>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8" name="Freeform 134"/>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29" name="Freeform 135"/>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30" name="Line 136"/>
                <p:cNvSpPr>
                  <a:spLocks noChangeShapeType="1"/>
                </p:cNvSpPr>
                <p:nvPr/>
              </p:nvSpPr>
              <p:spPr bwMode="auto">
                <a:xfrm flipV="1">
                  <a:off x="3673" y="1461"/>
                  <a:ext cx="57"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1" name="Line 137"/>
                <p:cNvSpPr>
                  <a:spLocks noChangeShapeType="1"/>
                </p:cNvSpPr>
                <p:nvPr/>
              </p:nvSpPr>
              <p:spPr bwMode="auto">
                <a:xfrm flipH="1" flipV="1">
                  <a:off x="3543" y="1469"/>
                  <a:ext cx="130" cy="15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2" name="Line 138"/>
                <p:cNvSpPr>
                  <a:spLocks noChangeShapeType="1"/>
                </p:cNvSpPr>
                <p:nvPr/>
              </p:nvSpPr>
              <p:spPr bwMode="auto">
                <a:xfrm flipH="1">
                  <a:off x="3543" y="1461"/>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3" name="Oval 139"/>
                <p:cNvSpPr>
                  <a:spLocks noChangeArrowheads="1"/>
                </p:cNvSpPr>
                <p:nvPr/>
              </p:nvSpPr>
              <p:spPr bwMode="auto">
                <a:xfrm>
                  <a:off x="3823" y="1308"/>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34" name="Freeform 140"/>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35" name="Freeform 141"/>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36" name="Freeform 142"/>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7" name="Freeform 143"/>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38" name="Freeform 144"/>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9" name="Freeform 145"/>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0" name="Freeform 146"/>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1" name="Freeform 147"/>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2" name="Freeform 148"/>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3" name="Freeform 149"/>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4" name="Freeform 150"/>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5" name="Freeform 151"/>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6" name="Freeform 152"/>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7" name="Freeform 153"/>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8" name="Freeform 154"/>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49" name="Freeform 155"/>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0" name="Freeform 156"/>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1" name="Freeform 157"/>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2" name="Freeform 158"/>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3" name="Freeform 159"/>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4" name="Freeform 160"/>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5" name="Freeform 161"/>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6" name="Freeform 162"/>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7" name="Freeform 163"/>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8" name="Freeform 164"/>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9" name="Freeform 165"/>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0" name="Freeform 166"/>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61" name="Freeform 167"/>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2" name="Freeform 168"/>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63" name="Freeform 169"/>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64" name="Line 170"/>
                <p:cNvSpPr>
                  <a:spLocks noChangeShapeType="1"/>
                </p:cNvSpPr>
                <p:nvPr/>
              </p:nvSpPr>
              <p:spPr bwMode="auto">
                <a:xfrm flipH="1">
                  <a:off x="3228" y="1892"/>
                  <a:ext cx="205"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5" name="Line 171"/>
                <p:cNvSpPr>
                  <a:spLocks noChangeShapeType="1"/>
                </p:cNvSpPr>
                <p:nvPr/>
              </p:nvSpPr>
              <p:spPr bwMode="auto">
                <a:xfrm flipH="1">
                  <a:off x="3363" y="1892"/>
                  <a:ext cx="70"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6" name="Line 172"/>
                <p:cNvSpPr>
                  <a:spLocks noChangeShapeType="1"/>
                </p:cNvSpPr>
                <p:nvPr/>
              </p:nvSpPr>
              <p:spPr bwMode="auto">
                <a:xfrm>
                  <a:off x="3228" y="1917"/>
                  <a:ext cx="135"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7" name="Freeform 173"/>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68" name="Freeform 174"/>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9" name="Freeform 175"/>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70" name="Freeform 176"/>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71" name="Freeform 177"/>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2" name="Freeform 178"/>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3" name="Freeform 179"/>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4" name="Freeform 180"/>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5" name="Freeform 181"/>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6" name="Freeform 182"/>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7" name="Freeform 183"/>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8" name="Freeform 184"/>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9" name="Freeform 185"/>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0" name="Freeform 186"/>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1" name="Freeform 187"/>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2" name="Freeform 188"/>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3" name="Freeform 189"/>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84" name="Freeform 190"/>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85" name="Freeform 191"/>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86" name="Freeform 192"/>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87" name="Freeform 193"/>
                <p:cNvSpPr>
                  <a:spLocks/>
                </p:cNvSpPr>
                <p:nvPr/>
              </p:nvSpPr>
              <p:spPr bwMode="auto">
                <a:xfrm>
                  <a:off x="3781" y="1200"/>
                  <a:ext cx="60" cy="118"/>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8" name="Freeform 194"/>
                <p:cNvSpPr>
                  <a:spLocks/>
                </p:cNvSpPr>
                <p:nvPr/>
              </p:nvSpPr>
              <p:spPr bwMode="auto">
                <a:xfrm>
                  <a:off x="3785" y="1212"/>
                  <a:ext cx="61" cy="117"/>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9" name="Freeform 195"/>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0" name="Freeform 196"/>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1" name="Freeform 197"/>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92" name="Freeform 198"/>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93" name="Freeform 199"/>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4" name="Freeform 200"/>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5" name="Freeform 201"/>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6" name="Freeform 202"/>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7" name="Line 203"/>
                <p:cNvSpPr>
                  <a:spLocks noChangeShapeType="1"/>
                </p:cNvSpPr>
                <p:nvPr/>
              </p:nvSpPr>
              <p:spPr bwMode="auto">
                <a:xfrm>
                  <a:off x="3982" y="1855"/>
                  <a:ext cx="19" cy="3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8" name="Line 204"/>
                <p:cNvSpPr>
                  <a:spLocks noChangeShapeType="1"/>
                </p:cNvSpPr>
                <p:nvPr/>
              </p:nvSpPr>
              <p:spPr bwMode="auto">
                <a:xfrm flipH="1">
                  <a:off x="4001" y="1864"/>
                  <a:ext cx="176"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9" name="Line 205"/>
                <p:cNvSpPr>
                  <a:spLocks noChangeShapeType="1"/>
                </p:cNvSpPr>
                <p:nvPr/>
              </p:nvSpPr>
              <p:spPr bwMode="auto">
                <a:xfrm flipV="1">
                  <a:off x="3934" y="1888"/>
                  <a:ext cx="67" cy="14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0" name="Line 206"/>
                <p:cNvSpPr>
                  <a:spLocks noChangeShapeType="1"/>
                </p:cNvSpPr>
                <p:nvPr/>
              </p:nvSpPr>
              <p:spPr bwMode="auto">
                <a:xfrm>
                  <a:off x="4001" y="1888"/>
                  <a:ext cx="134"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1" name="Freeform 207"/>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2" name="Freeform 208"/>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3" name="Freeform 209"/>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4" name="Freeform 210"/>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05" name="Freeform 211"/>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6" name="Freeform 212"/>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7" name="Line 213"/>
                <p:cNvSpPr>
                  <a:spLocks noChangeShapeType="1"/>
                </p:cNvSpPr>
                <p:nvPr/>
              </p:nvSpPr>
              <p:spPr bwMode="auto">
                <a:xfrm flipH="1">
                  <a:off x="3614" y="1868"/>
                  <a:ext cx="10"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8" name="Line 214"/>
                <p:cNvSpPr>
                  <a:spLocks noChangeShapeType="1"/>
                </p:cNvSpPr>
                <p:nvPr/>
              </p:nvSpPr>
              <p:spPr bwMode="auto">
                <a:xfrm flipH="1">
                  <a:off x="3614" y="1878"/>
                  <a:ext cx="192"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9" name="Line 215"/>
                <p:cNvSpPr>
                  <a:spLocks noChangeShapeType="1"/>
                </p:cNvSpPr>
                <p:nvPr/>
              </p:nvSpPr>
              <p:spPr bwMode="auto">
                <a:xfrm flipV="1">
                  <a:off x="3563" y="1903"/>
                  <a:ext cx="51" cy="14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0" name="Line 216"/>
                <p:cNvSpPr>
                  <a:spLocks noChangeShapeType="1"/>
                </p:cNvSpPr>
                <p:nvPr/>
              </p:nvSpPr>
              <p:spPr bwMode="auto">
                <a:xfrm>
                  <a:off x="3614" y="1903"/>
                  <a:ext cx="135" cy="16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1" name="Oval 217"/>
                <p:cNvSpPr>
                  <a:spLocks noChangeArrowheads="1"/>
                </p:cNvSpPr>
                <p:nvPr/>
              </p:nvSpPr>
              <p:spPr bwMode="auto">
                <a:xfrm>
                  <a:off x="3265" y="1324"/>
                  <a:ext cx="48"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12" name="Freeform 218"/>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13" name="Freeform 219"/>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4" name="Freeform 220"/>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5" name="Freeform 221"/>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6" name="Freeform 222"/>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17" name="Freeform 223"/>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18" name="Freeform 224"/>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9" name="Freeform 225"/>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0" name="Freeform 226"/>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21" name="Freeform 227"/>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2" name="Freeform 228"/>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23" name="Freeform 229"/>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24" name="Line 230"/>
                <p:cNvSpPr>
                  <a:spLocks noChangeShapeType="1"/>
                </p:cNvSpPr>
                <p:nvPr/>
              </p:nvSpPr>
              <p:spPr bwMode="auto">
                <a:xfrm flipH="1" flipV="1">
                  <a:off x="3591" y="1200"/>
                  <a:ext cx="11"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5" name="Line 231"/>
                <p:cNvSpPr>
                  <a:spLocks noChangeShapeType="1"/>
                </p:cNvSpPr>
                <p:nvPr/>
              </p:nvSpPr>
              <p:spPr bwMode="auto">
                <a:xfrm flipV="1">
                  <a:off x="3409" y="1200"/>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6" name="Line 232"/>
                <p:cNvSpPr>
                  <a:spLocks noChangeShapeType="1"/>
                </p:cNvSpPr>
                <p:nvPr/>
              </p:nvSpPr>
              <p:spPr bwMode="auto">
                <a:xfrm flipV="1">
                  <a:off x="3591" y="1042"/>
                  <a:ext cx="62"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7" name="Line 233"/>
                <p:cNvSpPr>
                  <a:spLocks noChangeShapeType="1"/>
                </p:cNvSpPr>
                <p:nvPr/>
              </p:nvSpPr>
              <p:spPr bwMode="auto">
                <a:xfrm flipH="1" flipV="1">
                  <a:off x="3455" y="1033"/>
                  <a:ext cx="136"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8" name="Oval 234"/>
                <p:cNvSpPr>
                  <a:spLocks noChangeArrowheads="1"/>
                </p:cNvSpPr>
                <p:nvPr/>
              </p:nvSpPr>
              <p:spPr bwMode="auto">
                <a:xfrm>
                  <a:off x="3529" y="1734"/>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29" name="Freeform 235"/>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30" name="Freeform 236"/>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31" name="Freeform 237"/>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2" name="Freeform 238"/>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3" name="Line 239"/>
                <p:cNvSpPr>
                  <a:spLocks noChangeShapeType="1"/>
                </p:cNvSpPr>
                <p:nvPr/>
              </p:nvSpPr>
              <p:spPr bwMode="auto">
                <a:xfrm flipV="1">
                  <a:off x="3784" y="1185"/>
                  <a:ext cx="196"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4" name="Line 240"/>
                <p:cNvSpPr>
                  <a:spLocks noChangeShapeType="1"/>
                </p:cNvSpPr>
                <p:nvPr/>
              </p:nvSpPr>
              <p:spPr bwMode="auto">
                <a:xfrm flipH="1" flipV="1">
                  <a:off x="3845" y="1019"/>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5" name="Oval 241"/>
                <p:cNvSpPr>
                  <a:spLocks noChangeArrowheads="1"/>
                </p:cNvSpPr>
                <p:nvPr/>
              </p:nvSpPr>
              <p:spPr bwMode="auto">
                <a:xfrm>
                  <a:off x="3901" y="1720"/>
                  <a:ext cx="49"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36" name="Freeform 242"/>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7" name="Freeform 243"/>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8" name="Line 244"/>
                <p:cNvSpPr>
                  <a:spLocks noChangeShapeType="1"/>
                </p:cNvSpPr>
                <p:nvPr/>
              </p:nvSpPr>
              <p:spPr bwMode="auto">
                <a:xfrm flipV="1">
                  <a:off x="3476" y="1469"/>
                  <a:ext cx="67"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9" name="Line 245"/>
                <p:cNvSpPr>
                  <a:spLocks noChangeShapeType="1"/>
                </p:cNvSpPr>
                <p:nvPr/>
              </p:nvSpPr>
              <p:spPr bwMode="auto">
                <a:xfrm flipH="1" flipV="1">
                  <a:off x="3341" y="1477"/>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0" name="Line 246"/>
                <p:cNvSpPr>
                  <a:spLocks noChangeShapeType="1"/>
                </p:cNvSpPr>
                <p:nvPr/>
              </p:nvSpPr>
              <p:spPr bwMode="auto">
                <a:xfrm flipH="1">
                  <a:off x="3341" y="1469"/>
                  <a:ext cx="202"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1" name="Oval 247"/>
                <p:cNvSpPr>
                  <a:spLocks noChangeArrowheads="1"/>
                </p:cNvSpPr>
                <p:nvPr/>
              </p:nvSpPr>
              <p:spPr bwMode="auto">
                <a:xfrm>
                  <a:off x="4013" y="1295"/>
                  <a:ext cx="49"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42" name="Freeform 248"/>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3" name="Freeform 249"/>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4" name="Freeform 250"/>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5" name="Freeform 251"/>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6" name="Freeform 252"/>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47" name="Freeform 253"/>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8" name="Freeform 254"/>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49" name="Freeform 255"/>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0" name="Freeform 256"/>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51" name="Freeform 257"/>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2" name="Freeform 258"/>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3" name="Freeform 259"/>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4" name="Oval 260"/>
                <p:cNvSpPr>
                  <a:spLocks noChangeArrowheads="1"/>
                </p:cNvSpPr>
                <p:nvPr/>
              </p:nvSpPr>
              <p:spPr bwMode="auto">
                <a:xfrm>
                  <a:off x="3639" y="1310"/>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55" name="Freeform 261"/>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6" name="Freeform 262"/>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7" name="Line 263"/>
                <p:cNvSpPr>
                  <a:spLocks noChangeShapeType="1"/>
                </p:cNvSpPr>
                <p:nvPr/>
              </p:nvSpPr>
              <p:spPr bwMode="auto">
                <a:xfrm flipH="1" flipV="1">
                  <a:off x="3729" y="1462"/>
                  <a:ext cx="136"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8" name="Line 264"/>
                <p:cNvSpPr>
                  <a:spLocks noChangeShapeType="1"/>
                </p:cNvSpPr>
                <p:nvPr/>
              </p:nvSpPr>
              <p:spPr bwMode="auto">
                <a:xfrm flipH="1">
                  <a:off x="3729" y="1455"/>
                  <a:ext cx="187" cy="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9" name="Freeform 265"/>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0" name="Freeform 266"/>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1" name="Freeform 267"/>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62" name="Freeform 268"/>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3" name="Freeform 269"/>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64" name="Freeform 270"/>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65" name="Freeform 271"/>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6" name="Freeform 272"/>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7" name="Freeform 273"/>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8" name="Freeform 274"/>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9" name="Freeform 275"/>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70" name="Freeform 276"/>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71" name="Freeform 277"/>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2" name="Freeform 278"/>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3" name="Freeform 279"/>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4" name="Freeform 280"/>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5" name="Line 281"/>
                <p:cNvSpPr>
                  <a:spLocks noChangeShapeType="1"/>
                </p:cNvSpPr>
                <p:nvPr/>
              </p:nvSpPr>
              <p:spPr bwMode="auto">
                <a:xfrm>
                  <a:off x="4177" y="1864"/>
                  <a:ext cx="36"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6" name="Line 282"/>
                <p:cNvSpPr>
                  <a:spLocks noChangeShapeType="1"/>
                </p:cNvSpPr>
                <p:nvPr/>
              </p:nvSpPr>
              <p:spPr bwMode="auto">
                <a:xfrm flipH="1">
                  <a:off x="4213" y="1873"/>
                  <a:ext cx="175"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7" name="Line 283"/>
                <p:cNvSpPr>
                  <a:spLocks noChangeShapeType="1"/>
                </p:cNvSpPr>
                <p:nvPr/>
              </p:nvSpPr>
              <p:spPr bwMode="auto">
                <a:xfrm flipV="1">
                  <a:off x="4135" y="1899"/>
                  <a:ext cx="78" cy="15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8" name="Line 284"/>
                <p:cNvSpPr>
                  <a:spLocks noChangeShapeType="1"/>
                </p:cNvSpPr>
                <p:nvPr/>
              </p:nvSpPr>
              <p:spPr bwMode="auto">
                <a:xfrm>
                  <a:off x="4213" y="1899"/>
                  <a:ext cx="139"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9" name="Freeform 285"/>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0" name="Freeform 286"/>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1" name="Freeform 287"/>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2" name="Freeform 288"/>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3" name="Freeform 289"/>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4" name="Freeform 290"/>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5" name="Freeform 291"/>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6" name="Freeform 292"/>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7" name="Freeform 293"/>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8" name="Freeform 294"/>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9" name="Freeform 295"/>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0" name="Freeform 296"/>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1" name="Freeform 297"/>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2" name="Freeform 298"/>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3" name="Freeform 299"/>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94" name="Freeform 300"/>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95" name="Freeform 301"/>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6" name="Freeform 302"/>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7" name="Freeform 303"/>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8" name="Freeform 304"/>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9" name="Freeform 305"/>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0" name="Freeform 306"/>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1" name="Freeform 307"/>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02" name="Freeform 308"/>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3" name="Freeform 309"/>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04" name="Freeform 310"/>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05" name="Freeform 311"/>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6" name="Freeform 312"/>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7" name="Freeform 313"/>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8" name="Freeform 314"/>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9" name="Freeform 315"/>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0" name="Freeform 316"/>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1" name="Freeform 317"/>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2" name="Freeform 318"/>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3" name="Freeform 319"/>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14" name="Freeform 320"/>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15" name="Freeform 321"/>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6" name="Freeform 322"/>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17" name="Freeform 323"/>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8" name="Freeform 324"/>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9" name="Freeform 325"/>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20" name="Freeform 326"/>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1" name="Freeform 327"/>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2" name="Freeform 328"/>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3" name="Freeform 329"/>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4" name="Freeform 330"/>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25" name="Freeform 331"/>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6" name="Freeform 332"/>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7" name="Freeform 333"/>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8" name="Freeform 334"/>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9" name="Line 335"/>
                <p:cNvSpPr>
                  <a:spLocks noChangeShapeType="1"/>
                </p:cNvSpPr>
                <p:nvPr/>
              </p:nvSpPr>
              <p:spPr bwMode="auto">
                <a:xfrm flipH="1">
                  <a:off x="3408" y="1903"/>
                  <a:ext cx="206"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0" name="Line 336"/>
                <p:cNvSpPr>
                  <a:spLocks noChangeShapeType="1"/>
                </p:cNvSpPr>
                <p:nvPr/>
              </p:nvSpPr>
              <p:spPr bwMode="auto">
                <a:xfrm>
                  <a:off x="3408" y="1929"/>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1" name="Line 337"/>
                <p:cNvSpPr>
                  <a:spLocks noChangeShapeType="1"/>
                </p:cNvSpPr>
                <p:nvPr/>
              </p:nvSpPr>
              <p:spPr bwMode="auto">
                <a:xfrm flipV="1">
                  <a:off x="3264" y="1477"/>
                  <a:ext cx="7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2" name="Line 338"/>
                <p:cNvSpPr>
                  <a:spLocks noChangeShapeType="1"/>
                </p:cNvSpPr>
                <p:nvPr/>
              </p:nvSpPr>
              <p:spPr bwMode="auto">
                <a:xfrm flipH="1" flipV="1">
                  <a:off x="3122" y="1487"/>
                  <a:ext cx="142"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3" name="Line 339"/>
                <p:cNvSpPr>
                  <a:spLocks noChangeShapeType="1"/>
                </p:cNvSpPr>
                <p:nvPr/>
              </p:nvSpPr>
              <p:spPr bwMode="auto">
                <a:xfrm flipH="1">
                  <a:off x="3122" y="1477"/>
                  <a:ext cx="219"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4" name="Freeform 340"/>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35" name="Freeform 341"/>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36" name="Line 342"/>
                <p:cNvSpPr>
                  <a:spLocks noChangeShapeType="1"/>
                </p:cNvSpPr>
                <p:nvPr/>
              </p:nvSpPr>
              <p:spPr bwMode="auto">
                <a:xfrm>
                  <a:off x="3806" y="1878"/>
                  <a:ext cx="4" cy="3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7" name="Line 343"/>
                <p:cNvSpPr>
                  <a:spLocks noChangeShapeType="1"/>
                </p:cNvSpPr>
                <p:nvPr/>
              </p:nvSpPr>
              <p:spPr bwMode="auto">
                <a:xfrm flipH="1">
                  <a:off x="3810" y="1888"/>
                  <a:ext cx="191"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8" name="Line 344"/>
                <p:cNvSpPr>
                  <a:spLocks noChangeShapeType="1"/>
                </p:cNvSpPr>
                <p:nvPr/>
              </p:nvSpPr>
              <p:spPr bwMode="auto">
                <a:xfrm flipV="1">
                  <a:off x="3749" y="1914"/>
                  <a:ext cx="61"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9" name="Line 345"/>
                <p:cNvSpPr>
                  <a:spLocks noChangeShapeType="1"/>
                </p:cNvSpPr>
                <p:nvPr/>
              </p:nvSpPr>
              <p:spPr bwMode="auto">
                <a:xfrm>
                  <a:off x="3810" y="1914"/>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0" name="Freeform 346"/>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41" name="Freeform 347"/>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42" name="Freeform 348"/>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43" name="Freeform 349"/>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44" name="Line 350"/>
                <p:cNvSpPr>
                  <a:spLocks noChangeShapeType="1"/>
                </p:cNvSpPr>
                <p:nvPr/>
              </p:nvSpPr>
              <p:spPr bwMode="auto">
                <a:xfrm flipH="1" flipV="1">
                  <a:off x="3382" y="1198"/>
                  <a:ext cx="27"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5" name="Line 351"/>
                <p:cNvSpPr>
                  <a:spLocks noChangeShapeType="1"/>
                </p:cNvSpPr>
                <p:nvPr/>
              </p:nvSpPr>
              <p:spPr bwMode="auto">
                <a:xfrm flipV="1">
                  <a:off x="3201" y="1198"/>
                  <a:ext cx="181"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6" name="Line 352"/>
                <p:cNvSpPr>
                  <a:spLocks noChangeShapeType="1"/>
                </p:cNvSpPr>
                <p:nvPr/>
              </p:nvSpPr>
              <p:spPr bwMode="auto">
                <a:xfrm flipV="1">
                  <a:off x="3382" y="1033"/>
                  <a:ext cx="73" cy="16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7" name="Line 353"/>
                <p:cNvSpPr>
                  <a:spLocks noChangeShapeType="1"/>
                </p:cNvSpPr>
                <p:nvPr/>
              </p:nvSpPr>
              <p:spPr bwMode="auto">
                <a:xfrm flipH="1" flipV="1">
                  <a:off x="3240" y="1024"/>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8" name="Oval 354"/>
                <p:cNvSpPr>
                  <a:spLocks noChangeArrowheads="1"/>
                </p:cNvSpPr>
                <p:nvPr/>
              </p:nvSpPr>
              <p:spPr bwMode="auto">
                <a:xfrm>
                  <a:off x="3327" y="1753"/>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49" name="Freeform 355"/>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0" name="Freeform 356"/>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1" name="Freeform 357"/>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52" name="Freeform 358"/>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53" name="Line 359"/>
                <p:cNvSpPr>
                  <a:spLocks noChangeShapeType="1"/>
                </p:cNvSpPr>
                <p:nvPr/>
              </p:nvSpPr>
              <p:spPr bwMode="auto">
                <a:xfrm flipV="1">
                  <a:off x="3980" y="1167"/>
                  <a:ext cx="214"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4" name="Line 360"/>
                <p:cNvSpPr>
                  <a:spLocks noChangeShapeType="1"/>
                </p:cNvSpPr>
                <p:nvPr/>
              </p:nvSpPr>
              <p:spPr bwMode="auto">
                <a:xfrm flipV="1">
                  <a:off x="3980" y="994"/>
                  <a:ext cx="73" cy="19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5" name="Line 361"/>
                <p:cNvSpPr>
                  <a:spLocks noChangeShapeType="1"/>
                </p:cNvSpPr>
                <p:nvPr/>
              </p:nvSpPr>
              <p:spPr bwMode="auto">
                <a:xfrm flipH="1" flipV="1">
                  <a:off x="4053" y="994"/>
                  <a:ext cx="141"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6" name="Oval 362"/>
                <p:cNvSpPr>
                  <a:spLocks noChangeArrowheads="1"/>
                </p:cNvSpPr>
                <p:nvPr/>
              </p:nvSpPr>
              <p:spPr bwMode="auto">
                <a:xfrm>
                  <a:off x="4102" y="1724"/>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57" name="Freeform 363"/>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8" name="Freeform 364"/>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9" name="Freeform 365"/>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0" name="Freeform 366"/>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1" name="Freeform 367"/>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2" name="Freeform 368"/>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3" name="Freeform 369"/>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4" name="Freeform 370"/>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5" name="Freeform 371"/>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6" name="Freeform 372"/>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67" name="Line 373"/>
                <p:cNvSpPr>
                  <a:spLocks noChangeShapeType="1"/>
                </p:cNvSpPr>
                <p:nvPr/>
              </p:nvSpPr>
              <p:spPr bwMode="auto">
                <a:xfrm flipV="1">
                  <a:off x="3784" y="1183"/>
                  <a:ext cx="4"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8" name="Line 374"/>
                <p:cNvSpPr>
                  <a:spLocks noChangeShapeType="1"/>
                </p:cNvSpPr>
                <p:nvPr/>
              </p:nvSpPr>
              <p:spPr bwMode="auto">
                <a:xfrm flipV="1">
                  <a:off x="3591" y="1183"/>
                  <a:ext cx="197"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9" name="Line 375"/>
                <p:cNvSpPr>
                  <a:spLocks noChangeShapeType="1"/>
                </p:cNvSpPr>
                <p:nvPr/>
              </p:nvSpPr>
              <p:spPr bwMode="auto">
                <a:xfrm flipV="1">
                  <a:off x="3788" y="1019"/>
                  <a:ext cx="57"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0" name="Line 376"/>
                <p:cNvSpPr>
                  <a:spLocks noChangeShapeType="1"/>
                </p:cNvSpPr>
                <p:nvPr/>
              </p:nvSpPr>
              <p:spPr bwMode="auto">
                <a:xfrm flipH="1" flipV="1">
                  <a:off x="3646" y="1009"/>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1" name="Oval 377"/>
                <p:cNvSpPr>
                  <a:spLocks noChangeArrowheads="1"/>
                </p:cNvSpPr>
                <p:nvPr/>
              </p:nvSpPr>
              <p:spPr bwMode="auto">
                <a:xfrm>
                  <a:off x="3714" y="1739"/>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2" name="Oval 378"/>
                <p:cNvSpPr>
                  <a:spLocks noChangeArrowheads="1"/>
                </p:cNvSpPr>
                <p:nvPr/>
              </p:nvSpPr>
              <p:spPr bwMode="auto">
                <a:xfrm>
                  <a:off x="3441" y="1312"/>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3" name="Freeform 379"/>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74" name="Freeform 380"/>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75" name="Freeform 381"/>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76" name="Freeform 382"/>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77" name="Line 383"/>
                <p:cNvSpPr>
                  <a:spLocks noChangeShapeType="1"/>
                </p:cNvSpPr>
                <p:nvPr/>
              </p:nvSpPr>
              <p:spPr bwMode="auto">
                <a:xfrm flipV="1">
                  <a:off x="3865" y="1456"/>
                  <a:ext cx="66"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8" name="Line 384"/>
                <p:cNvSpPr>
                  <a:spLocks noChangeShapeType="1"/>
                </p:cNvSpPr>
                <p:nvPr/>
              </p:nvSpPr>
              <p:spPr bwMode="auto">
                <a:xfrm>
                  <a:off x="3916" y="1455"/>
                  <a:ext cx="15"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9" name="Line 385"/>
                <p:cNvSpPr>
                  <a:spLocks noChangeShapeType="1"/>
                </p:cNvSpPr>
                <p:nvPr/>
              </p:nvSpPr>
              <p:spPr bwMode="auto">
                <a:xfrm flipH="1" flipV="1">
                  <a:off x="3931" y="1456"/>
                  <a:ext cx="140"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0" name="Line 386"/>
                <p:cNvSpPr>
                  <a:spLocks noChangeShapeType="1"/>
                </p:cNvSpPr>
                <p:nvPr/>
              </p:nvSpPr>
              <p:spPr bwMode="auto">
                <a:xfrm flipH="1">
                  <a:off x="3931" y="1448"/>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1" name="Freeform 387"/>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82" name="Freeform 388"/>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83" name="Freeform 389"/>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4" name="Freeform 390"/>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5" name="Freeform 391"/>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6" name="Freeform 392"/>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7" name="Freeform 393"/>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88" name="Freeform 394"/>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89" name="Line 395"/>
                <p:cNvSpPr>
                  <a:spLocks noChangeShapeType="1"/>
                </p:cNvSpPr>
                <p:nvPr/>
              </p:nvSpPr>
              <p:spPr bwMode="auto">
                <a:xfrm flipV="1">
                  <a:off x="3667" y="1462"/>
                  <a:ext cx="62"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0" name="Line 396"/>
                <p:cNvSpPr>
                  <a:spLocks noChangeShapeType="1"/>
                </p:cNvSpPr>
                <p:nvPr/>
              </p:nvSpPr>
              <p:spPr bwMode="auto">
                <a:xfrm flipH="1" flipV="1">
                  <a:off x="3527" y="1471"/>
                  <a:ext cx="140"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1" name="Line 397"/>
                <p:cNvSpPr>
                  <a:spLocks noChangeShapeType="1"/>
                </p:cNvSpPr>
                <p:nvPr/>
              </p:nvSpPr>
              <p:spPr bwMode="auto">
                <a:xfrm flipH="1">
                  <a:off x="3527" y="1462"/>
                  <a:ext cx="202"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2" name="Oval 398"/>
                <p:cNvSpPr>
                  <a:spLocks noChangeArrowheads="1"/>
                </p:cNvSpPr>
                <p:nvPr/>
              </p:nvSpPr>
              <p:spPr bwMode="auto">
                <a:xfrm>
                  <a:off x="3829" y="1297"/>
                  <a:ext cx="51"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93" name="Freeform 399"/>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94" name="Freeform 400"/>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95" name="Freeform 401"/>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6" name="Freeform 402"/>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7" name="Freeform 403"/>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8" name="Freeform 404"/>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9" name="Freeform 405"/>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00" name="Freeform 406"/>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1" name="Freeform 407"/>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2" name="Freeform 408"/>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3" name="Freeform 409"/>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4" name="Freeform 410"/>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5" name="Freeform 411"/>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6" name="Freeform 412"/>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7" name="Freeform 413"/>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8" name="Freeform 414"/>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9" name="Freeform 415"/>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0" name="Freeform 416"/>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1" name="Freeform 417"/>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2" name="Freeform 418"/>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3" name="Freeform 419"/>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4" name="Freeform 420"/>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5" name="Freeform 421"/>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6" name="Freeform 422"/>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7" name="Freeform 423"/>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8" name="Freeform 424"/>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9" name="Freeform 425"/>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0" name="Freeform 426"/>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1" name="Freeform 427"/>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2" name="Freeform 428"/>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3" name="Freeform 429"/>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4" name="Freeform 430"/>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5" name="Freeform 431"/>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6" name="Freeform 432"/>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7" name="Freeform 433"/>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28" name="Freeform 434"/>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29" name="Freeform 435"/>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0" name="Freeform 436"/>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1" name="Freeform 437"/>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32" name="Freeform 438"/>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3" name="Freeform 439"/>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4" name="Freeform 440"/>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5" name="Freeform 441"/>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6" name="Freeform 442"/>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7" name="Freeform 443"/>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8" name="Freeform 444"/>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9" name="Freeform 445"/>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0" name="Freeform 446"/>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41" name="Freeform 447"/>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2" name="Freeform 448"/>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3" name="Freeform 449"/>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4" name="Freeform 450"/>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5" name="Line 451"/>
                <p:cNvSpPr>
                  <a:spLocks noChangeShapeType="1"/>
                </p:cNvSpPr>
                <p:nvPr/>
              </p:nvSpPr>
              <p:spPr bwMode="auto">
                <a:xfrm>
                  <a:off x="4001" y="1888"/>
                  <a:ext cx="22" cy="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6" name="Line 452"/>
                <p:cNvSpPr>
                  <a:spLocks noChangeShapeType="1"/>
                </p:cNvSpPr>
                <p:nvPr/>
              </p:nvSpPr>
              <p:spPr bwMode="auto">
                <a:xfrm flipH="1">
                  <a:off x="4023" y="1899"/>
                  <a:ext cx="190" cy="2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7" name="Line 453"/>
                <p:cNvSpPr>
                  <a:spLocks noChangeShapeType="1"/>
                </p:cNvSpPr>
                <p:nvPr/>
              </p:nvSpPr>
              <p:spPr bwMode="auto">
                <a:xfrm flipV="1">
                  <a:off x="3950" y="1926"/>
                  <a:ext cx="73"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8" name="Line 454"/>
                <p:cNvSpPr>
                  <a:spLocks noChangeShapeType="1"/>
                </p:cNvSpPr>
                <p:nvPr/>
              </p:nvSpPr>
              <p:spPr bwMode="auto">
                <a:xfrm>
                  <a:off x="4023" y="1926"/>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9" name="Freeform 455"/>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0" name="Freeform 456"/>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51" name="Freeform 457"/>
                <p:cNvSpPr>
                  <a:spLocks/>
                </p:cNvSpPr>
                <p:nvPr/>
              </p:nvSpPr>
              <p:spPr bwMode="auto">
                <a:xfrm>
                  <a:off x="3784" y="1180"/>
                  <a:ext cx="65"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2" name="Freeform 458"/>
                <p:cNvSpPr>
                  <a:spLocks/>
                </p:cNvSpPr>
                <p:nvPr/>
              </p:nvSpPr>
              <p:spPr bwMode="auto">
                <a:xfrm>
                  <a:off x="3785" y="1184"/>
                  <a:ext cx="64"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3" name="Freeform 459"/>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4" name="Freeform 460"/>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5" name="Freeform 461"/>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6" name="Freeform 462"/>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7" name="Freeform 463"/>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8" name="Freeform 464"/>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9" name="Freeform 465"/>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60" name="Freeform 466"/>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61" name="Freeform 467"/>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2" name="Freeform 468"/>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63" name="Freeform 469"/>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4" name="Freeform 470"/>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65" name="Line 471"/>
                <p:cNvSpPr>
                  <a:spLocks noChangeShapeType="1"/>
                </p:cNvSpPr>
                <p:nvPr/>
              </p:nvSpPr>
              <p:spPr bwMode="auto">
                <a:xfrm flipH="1">
                  <a:off x="3604" y="1903"/>
                  <a:ext cx="10" cy="3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6" name="Line 472"/>
                <p:cNvSpPr>
                  <a:spLocks noChangeShapeType="1"/>
                </p:cNvSpPr>
                <p:nvPr/>
              </p:nvSpPr>
              <p:spPr bwMode="auto">
                <a:xfrm flipH="1">
                  <a:off x="3604" y="1914"/>
                  <a:ext cx="206" cy="2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7" name="Line 473"/>
                <p:cNvSpPr>
                  <a:spLocks noChangeShapeType="1"/>
                </p:cNvSpPr>
                <p:nvPr/>
              </p:nvSpPr>
              <p:spPr bwMode="auto">
                <a:xfrm flipV="1">
                  <a:off x="3548" y="1942"/>
                  <a:ext cx="56"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8" name="Line 474"/>
                <p:cNvSpPr>
                  <a:spLocks noChangeShapeType="1"/>
                </p:cNvSpPr>
                <p:nvPr/>
              </p:nvSpPr>
              <p:spPr bwMode="auto">
                <a:xfrm>
                  <a:off x="3604" y="1942"/>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9" name="Oval 475"/>
                <p:cNvSpPr>
                  <a:spLocks noChangeArrowheads="1"/>
                </p:cNvSpPr>
                <p:nvPr/>
              </p:nvSpPr>
              <p:spPr bwMode="auto">
                <a:xfrm>
                  <a:off x="3226" y="1315"/>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70" name="Freeform 476"/>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71" name="Freeform 477"/>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72" name="Freeform 478"/>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73" name="Freeform 479"/>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74" name="Line 480"/>
                <p:cNvSpPr>
                  <a:spLocks noChangeShapeType="1"/>
                </p:cNvSpPr>
                <p:nvPr/>
              </p:nvSpPr>
              <p:spPr bwMode="auto">
                <a:xfrm flipV="1">
                  <a:off x="4071" y="1449"/>
                  <a:ext cx="80"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5" name="Line 481"/>
                <p:cNvSpPr>
                  <a:spLocks noChangeShapeType="1"/>
                </p:cNvSpPr>
                <p:nvPr/>
              </p:nvSpPr>
              <p:spPr bwMode="auto">
                <a:xfrm>
                  <a:off x="4118" y="1448"/>
                  <a:ext cx="33"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6" name="Line 482"/>
                <p:cNvSpPr>
                  <a:spLocks noChangeShapeType="1"/>
                </p:cNvSpPr>
                <p:nvPr/>
              </p:nvSpPr>
              <p:spPr bwMode="auto">
                <a:xfrm flipH="1" flipV="1">
                  <a:off x="4151" y="1449"/>
                  <a:ext cx="145"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7" name="Line 483"/>
                <p:cNvSpPr>
                  <a:spLocks noChangeShapeType="1"/>
                </p:cNvSpPr>
                <p:nvPr/>
              </p:nvSpPr>
              <p:spPr bwMode="auto">
                <a:xfrm flipH="1">
                  <a:off x="4151" y="1441"/>
                  <a:ext cx="185"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8" name="Freeform 484"/>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79" name="Freeform 485"/>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0" name="Freeform 486"/>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1" name="Freeform 487"/>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2" name="Freeform 488"/>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3" name="Freeform 489"/>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4" name="Freeform 490"/>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5" name="Freeform 491"/>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6" name="Freeform 492"/>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7" name="Freeform 493"/>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8" name="Line 494"/>
                <p:cNvSpPr>
                  <a:spLocks noChangeShapeType="1"/>
                </p:cNvSpPr>
                <p:nvPr/>
              </p:nvSpPr>
              <p:spPr bwMode="auto">
                <a:xfrm flipH="1" flipV="1">
                  <a:off x="3578" y="1180"/>
                  <a:ext cx="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89" name="Line 495"/>
                <p:cNvSpPr>
                  <a:spLocks noChangeShapeType="1"/>
                </p:cNvSpPr>
                <p:nvPr/>
              </p:nvSpPr>
              <p:spPr bwMode="auto">
                <a:xfrm flipV="1">
                  <a:off x="3382" y="1180"/>
                  <a:ext cx="196"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0" name="Line 496"/>
                <p:cNvSpPr>
                  <a:spLocks noChangeShapeType="1"/>
                </p:cNvSpPr>
                <p:nvPr/>
              </p:nvSpPr>
              <p:spPr bwMode="auto">
                <a:xfrm flipV="1">
                  <a:off x="3578" y="1009"/>
                  <a:ext cx="68"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1" name="Line 497"/>
                <p:cNvSpPr>
                  <a:spLocks noChangeShapeType="1"/>
                </p:cNvSpPr>
                <p:nvPr/>
              </p:nvSpPr>
              <p:spPr bwMode="auto">
                <a:xfrm flipH="1" flipV="1">
                  <a:off x="3430" y="998"/>
                  <a:ext cx="148"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2" name="Oval 498"/>
                <p:cNvSpPr>
                  <a:spLocks noChangeArrowheads="1"/>
                </p:cNvSpPr>
                <p:nvPr/>
              </p:nvSpPr>
              <p:spPr bwMode="auto">
                <a:xfrm>
                  <a:off x="3512" y="1758"/>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93" name="Freeform 499"/>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94" name="Freeform 500"/>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95" name="Freeform 501"/>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96" name="Freeform 502"/>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97" name="Line 503"/>
                <p:cNvSpPr>
                  <a:spLocks noChangeShapeType="1"/>
                </p:cNvSpPr>
                <p:nvPr/>
              </p:nvSpPr>
              <p:spPr bwMode="auto">
                <a:xfrm flipV="1">
                  <a:off x="3788" y="1163"/>
                  <a:ext cx="2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8" name="Line 504"/>
                <p:cNvSpPr>
                  <a:spLocks noChangeShapeType="1"/>
                </p:cNvSpPr>
                <p:nvPr/>
              </p:nvSpPr>
              <p:spPr bwMode="auto">
                <a:xfrm flipH="1" flipV="1">
                  <a:off x="3854" y="982"/>
                  <a:ext cx="14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9" name="Oval 505"/>
                <p:cNvSpPr>
                  <a:spLocks noChangeArrowheads="1"/>
                </p:cNvSpPr>
                <p:nvPr/>
              </p:nvSpPr>
              <p:spPr bwMode="auto">
                <a:xfrm>
                  <a:off x="3915" y="1744"/>
                  <a:ext cx="51"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0" name="Freeform 506"/>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01" name="Freeform 507"/>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02" name="Line 508"/>
                <p:cNvSpPr>
                  <a:spLocks noChangeShapeType="1"/>
                </p:cNvSpPr>
                <p:nvPr/>
              </p:nvSpPr>
              <p:spPr bwMode="auto">
                <a:xfrm flipV="1">
                  <a:off x="3454" y="1471"/>
                  <a:ext cx="73" cy="19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3" name="Line 509"/>
                <p:cNvSpPr>
                  <a:spLocks noChangeShapeType="1"/>
                </p:cNvSpPr>
                <p:nvPr/>
              </p:nvSpPr>
              <p:spPr bwMode="auto">
                <a:xfrm flipH="1" flipV="1">
                  <a:off x="3306" y="1481"/>
                  <a:ext cx="148" cy="18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4" name="Line 510"/>
                <p:cNvSpPr>
                  <a:spLocks noChangeShapeType="1"/>
                </p:cNvSpPr>
                <p:nvPr/>
              </p:nvSpPr>
              <p:spPr bwMode="auto">
                <a:xfrm flipH="1">
                  <a:off x="3306" y="1471"/>
                  <a:ext cx="221"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5" name="Oval 511"/>
                <p:cNvSpPr>
                  <a:spLocks noChangeArrowheads="1"/>
                </p:cNvSpPr>
                <p:nvPr/>
              </p:nvSpPr>
              <p:spPr bwMode="auto">
                <a:xfrm>
                  <a:off x="4036" y="1284"/>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6" name="Freeform 512"/>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7" name="Freeform 513"/>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08" name="Freeform 514"/>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9" name="Freeform 515"/>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0" name="Freeform 516"/>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1" name="Freeform 517"/>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2" name="Freeform 518"/>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13" name="Freeform 519"/>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14" name="Freeform 520"/>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5" name="Freeform 521"/>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6" name="Freeform 522"/>
                <p:cNvSpPr>
                  <a:spLocks/>
                </p:cNvSpPr>
                <p:nvPr/>
              </p:nvSpPr>
              <p:spPr bwMode="auto">
                <a:xfrm>
                  <a:off x="3525" y="1348"/>
                  <a:ext cx="118"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17" name="Freeform 523"/>
                <p:cNvSpPr>
                  <a:spLocks/>
                </p:cNvSpPr>
                <p:nvPr/>
              </p:nvSpPr>
              <p:spPr bwMode="auto">
                <a:xfrm>
                  <a:off x="3524" y="1344"/>
                  <a:ext cx="117"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8" name="Oval 524"/>
                <p:cNvSpPr>
                  <a:spLocks noChangeArrowheads="1"/>
                </p:cNvSpPr>
                <p:nvPr/>
              </p:nvSpPr>
              <p:spPr bwMode="auto">
                <a:xfrm>
                  <a:off x="3631" y="1299"/>
                  <a:ext cx="52" cy="5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19" name="Freeform 525"/>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20" name="Freeform 526"/>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21" name="Line 527"/>
                <p:cNvSpPr>
                  <a:spLocks noChangeShapeType="1"/>
                </p:cNvSpPr>
                <p:nvPr/>
              </p:nvSpPr>
              <p:spPr bwMode="auto">
                <a:xfrm flipH="1" flipV="1">
                  <a:off x="3728" y="1465"/>
                  <a:ext cx="147"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2" name="Line 528"/>
                <p:cNvSpPr>
                  <a:spLocks noChangeShapeType="1"/>
                </p:cNvSpPr>
                <p:nvPr/>
              </p:nvSpPr>
              <p:spPr bwMode="auto">
                <a:xfrm flipH="1">
                  <a:off x="3728" y="1456"/>
                  <a:ext cx="203"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3" name="Freeform 529"/>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4" name="Freeform 530"/>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5" name="Freeform 531"/>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6" name="Freeform 532"/>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7" name="Freeform 533"/>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8" name="Freeform 534"/>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9" name="Freeform 535"/>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0" name="Freeform 536"/>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1" name="Freeform 537"/>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2" name="Freeform 538"/>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33" name="Freeform 539"/>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4" name="Freeform 540"/>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5" name="Freeform 541"/>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6" name="Freeform 542"/>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7" name="Freeform 543"/>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8" name="Freeform 544"/>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9" name="Freeform 545"/>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0" name="Freeform 546"/>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1" name="Freeform 547"/>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2" name="Freeform 548"/>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3" name="Freeform 549"/>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4" name="Freeform 550"/>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5" name="Freeform 551"/>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46" name="Freeform 552"/>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7" name="Freeform 553"/>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48" name="Freeform 554"/>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49" name="Freeform 555"/>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50" name="Freeform 556"/>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1" name="Freeform 557"/>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2" name="Freeform 558"/>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3" name="Freeform 559"/>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4" name="Freeform 560"/>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5" name="Freeform 561"/>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6" name="Freeform 562"/>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7" name="Freeform 563"/>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8" name="Freeform 564"/>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59" name="Freeform 565"/>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0" name="Freeform 566"/>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1" name="Freeform 567"/>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2" name="Freeform 568"/>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3" name="Freeform 569"/>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4" name="Freeform 570"/>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5" name="Freeform 571"/>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6" name="Freeform 572"/>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7" name="Freeform 573"/>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8" name="Freeform 574"/>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69" name="Freeform 575"/>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0" name="Freeform 576"/>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1" name="Freeform 577"/>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2" name="Freeform 578"/>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3" name="Freeform 579"/>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4" name="Freeform 580"/>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5" name="Freeform 581"/>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76" name="Freeform 582"/>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77" name="Freeform 583"/>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8" name="Freeform 584"/>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9" name="Freeform 585"/>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80" name="Freeform 586"/>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81" name="Line 587"/>
                <p:cNvSpPr>
                  <a:spLocks noChangeShapeType="1"/>
                </p:cNvSpPr>
                <p:nvPr/>
              </p:nvSpPr>
              <p:spPr bwMode="auto">
                <a:xfrm>
                  <a:off x="3810" y="1914"/>
                  <a:ext cx="7" cy="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2" name="Line 588"/>
                <p:cNvSpPr>
                  <a:spLocks noChangeShapeType="1"/>
                </p:cNvSpPr>
                <p:nvPr/>
              </p:nvSpPr>
              <p:spPr bwMode="auto">
                <a:xfrm flipH="1">
                  <a:off x="3817" y="1926"/>
                  <a:ext cx="206" cy="3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3" name="Line 589"/>
                <p:cNvSpPr>
                  <a:spLocks noChangeShapeType="1"/>
                </p:cNvSpPr>
                <p:nvPr/>
              </p:nvSpPr>
              <p:spPr bwMode="auto">
                <a:xfrm flipV="1">
                  <a:off x="3749" y="1956"/>
                  <a:ext cx="68"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4" name="Line 590"/>
                <p:cNvSpPr>
                  <a:spLocks noChangeShapeType="1"/>
                </p:cNvSpPr>
                <p:nvPr/>
              </p:nvSpPr>
              <p:spPr bwMode="auto">
                <a:xfrm>
                  <a:off x="3811" y="1948"/>
                  <a:ext cx="158" cy="19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5" name="Freeform 591"/>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6" name="Freeform 592"/>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87" name="Oval 593"/>
                <p:cNvSpPr>
                  <a:spLocks noChangeArrowheads="1"/>
                </p:cNvSpPr>
                <p:nvPr/>
              </p:nvSpPr>
              <p:spPr bwMode="auto">
                <a:xfrm>
                  <a:off x="3292" y="1780"/>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88" name="Freeform 594"/>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9" name="Freeform 595"/>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0" name="Oval 596"/>
                <p:cNvSpPr>
                  <a:spLocks noChangeArrowheads="1"/>
                </p:cNvSpPr>
                <p:nvPr/>
              </p:nvSpPr>
              <p:spPr bwMode="auto">
                <a:xfrm>
                  <a:off x="4132" y="1748"/>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91" name="Freeform 597"/>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2" name="Freeform 598"/>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3" name="Freeform 599"/>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4" name="Freeform 600"/>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5" name="Freeform 601"/>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6" name="Freeform 602"/>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7" name="Freeform 603"/>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98" name="Freeform 604"/>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9" name="Freeform 605"/>
                <p:cNvSpPr>
                  <a:spLocks/>
                </p:cNvSpPr>
                <p:nvPr/>
              </p:nvSpPr>
              <p:spPr bwMode="auto">
                <a:xfrm>
                  <a:off x="3578" y="970"/>
                  <a:ext cx="276"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00" name="Freeform 606"/>
                <p:cNvSpPr>
                  <a:spLocks/>
                </p:cNvSpPr>
                <p:nvPr/>
              </p:nvSpPr>
              <p:spPr bwMode="auto">
                <a:xfrm>
                  <a:off x="3577" y="966"/>
                  <a:ext cx="277"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01" name="Line 607"/>
                <p:cNvSpPr>
                  <a:spLocks noChangeShapeType="1"/>
                </p:cNvSpPr>
                <p:nvPr/>
              </p:nvSpPr>
              <p:spPr bwMode="auto">
                <a:xfrm flipV="1">
                  <a:off x="3788" y="1159"/>
                  <a:ext cx="4"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2" name="Line 608"/>
                <p:cNvSpPr>
                  <a:spLocks noChangeShapeType="1"/>
                </p:cNvSpPr>
                <p:nvPr/>
              </p:nvSpPr>
              <p:spPr bwMode="auto">
                <a:xfrm flipV="1">
                  <a:off x="3578" y="1159"/>
                  <a:ext cx="214"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3" name="Line 609"/>
                <p:cNvSpPr>
                  <a:spLocks noChangeShapeType="1"/>
                </p:cNvSpPr>
                <p:nvPr/>
              </p:nvSpPr>
              <p:spPr bwMode="auto">
                <a:xfrm flipV="1">
                  <a:off x="3792" y="982"/>
                  <a:ext cx="62" cy="17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4" name="Line 610"/>
                <p:cNvSpPr>
                  <a:spLocks noChangeShapeType="1"/>
                </p:cNvSpPr>
                <p:nvPr/>
              </p:nvSpPr>
              <p:spPr bwMode="auto">
                <a:xfrm flipH="1" flipV="1">
                  <a:off x="3638" y="970"/>
                  <a:ext cx="154"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5" name="Oval 611"/>
                <p:cNvSpPr>
                  <a:spLocks noChangeArrowheads="1"/>
                </p:cNvSpPr>
                <p:nvPr/>
              </p:nvSpPr>
              <p:spPr bwMode="auto">
                <a:xfrm>
                  <a:off x="3712" y="1764"/>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6" name="Oval 612"/>
                <p:cNvSpPr>
                  <a:spLocks noChangeArrowheads="1"/>
                </p:cNvSpPr>
                <p:nvPr/>
              </p:nvSpPr>
              <p:spPr bwMode="auto">
                <a:xfrm>
                  <a:off x="3415" y="1301"/>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7" name="Freeform 613"/>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08" name="Freeform 614"/>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09" name="Freeform 615"/>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10" name="Freeform 616"/>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11" name="Line 617"/>
                <p:cNvSpPr>
                  <a:spLocks noChangeShapeType="1"/>
                </p:cNvSpPr>
                <p:nvPr/>
              </p:nvSpPr>
              <p:spPr bwMode="auto">
                <a:xfrm flipV="1">
                  <a:off x="3875" y="1457"/>
                  <a:ext cx="73" cy="18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2" name="Line 618"/>
                <p:cNvSpPr>
                  <a:spLocks noChangeShapeType="1"/>
                </p:cNvSpPr>
                <p:nvPr/>
              </p:nvSpPr>
              <p:spPr bwMode="auto">
                <a:xfrm>
                  <a:off x="3931" y="1456"/>
                  <a:ext cx="17"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3" name="Line 619"/>
                <p:cNvSpPr>
                  <a:spLocks noChangeShapeType="1"/>
                </p:cNvSpPr>
                <p:nvPr/>
              </p:nvSpPr>
              <p:spPr bwMode="auto">
                <a:xfrm flipH="1" flipV="1">
                  <a:off x="3948" y="1457"/>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4" name="Line 620"/>
                <p:cNvSpPr>
                  <a:spLocks noChangeShapeType="1"/>
                </p:cNvSpPr>
                <p:nvPr/>
              </p:nvSpPr>
              <p:spPr bwMode="auto">
                <a:xfrm flipH="1">
                  <a:off x="3948" y="1449"/>
                  <a:ext cx="203"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5" name="Freeform 621"/>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16" name="Freeform 622"/>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7" name="Freeform 623"/>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18" name="Freeform 624"/>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9" name="Freeform 625"/>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20" name="Freeform 626"/>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21" name="Freeform 627"/>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22" name="Freeform 628"/>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23" name="Line 629"/>
                <p:cNvSpPr>
                  <a:spLocks noChangeShapeType="1"/>
                </p:cNvSpPr>
                <p:nvPr/>
              </p:nvSpPr>
              <p:spPr bwMode="auto">
                <a:xfrm flipV="1">
                  <a:off x="3661" y="1465"/>
                  <a:ext cx="67"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4" name="Line 630"/>
                <p:cNvSpPr>
                  <a:spLocks noChangeShapeType="1"/>
                </p:cNvSpPr>
                <p:nvPr/>
              </p:nvSpPr>
              <p:spPr bwMode="auto">
                <a:xfrm flipH="1" flipV="1">
                  <a:off x="3508" y="1474"/>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5" name="Line 631"/>
                <p:cNvSpPr>
                  <a:spLocks noChangeShapeType="1"/>
                </p:cNvSpPr>
                <p:nvPr/>
              </p:nvSpPr>
              <p:spPr bwMode="auto">
                <a:xfrm flipH="1">
                  <a:off x="3508" y="1465"/>
                  <a:ext cx="220"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6" name="Oval 632"/>
                <p:cNvSpPr>
                  <a:spLocks noChangeArrowheads="1"/>
                </p:cNvSpPr>
                <p:nvPr/>
              </p:nvSpPr>
              <p:spPr bwMode="auto">
                <a:xfrm>
                  <a:off x="3837" y="1285"/>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27" name="Freeform 633"/>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28" name="Freeform 634"/>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29" name="Freeform 635"/>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0" name="Freeform 636"/>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1" name="Freeform 637"/>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2" name="Freeform 638"/>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3" name="Freeform 639"/>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4" name="Freeform 640"/>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5" name="Freeform 641"/>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6" name="Freeform 642"/>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7" name="Freeform 643"/>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38" name="Freeform 644"/>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39" name="Freeform 645"/>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0" name="Freeform 646"/>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41" name="Freeform 647"/>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42" name="Freeform 648"/>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3" name="Freeform 649"/>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4" name="Freeform 650"/>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5" name="Freeform 651"/>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6" name="Freeform 652"/>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7" name="Freeform 653"/>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8" name="Freeform 654"/>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9" name="Freeform 655"/>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0" name="Freeform 656"/>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1" name="Freeform 657"/>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2" name="Freeform 658"/>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3" name="Freeform 659"/>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4" name="Freeform 660"/>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5" name="Freeform 661"/>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56" name="Freeform 662"/>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57" name="Freeform 663"/>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8" name="Freeform 664"/>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9" name="Freeform 665"/>
                <p:cNvSpPr>
                  <a:spLocks/>
                </p:cNvSpPr>
                <p:nvPr/>
              </p:nvSpPr>
              <p:spPr bwMode="auto">
                <a:xfrm>
                  <a:off x="3788"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0" name="Freeform 666"/>
                <p:cNvSpPr>
                  <a:spLocks/>
                </p:cNvSpPr>
                <p:nvPr/>
              </p:nvSpPr>
              <p:spPr bwMode="auto">
                <a:xfrm>
                  <a:off x="3785"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1" name="Freeform 667"/>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2" name="Freeform 668"/>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3" name="Freeform 669"/>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64" name="Freeform 670"/>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5" name="Freeform 671"/>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6" name="Freeform 672"/>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7" name="Freeform 673"/>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68" name="Freeform 674"/>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69" name="Freeform 675"/>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70" name="Freeform 676"/>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1" name="Oval 677"/>
                <p:cNvSpPr>
                  <a:spLocks noChangeArrowheads="1"/>
                </p:cNvSpPr>
                <p:nvPr/>
              </p:nvSpPr>
              <p:spPr bwMode="auto">
                <a:xfrm>
                  <a:off x="3491" y="1787"/>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2" name="Freeform 678"/>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3" name="Freeform 679"/>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4" name="Oval 680"/>
                <p:cNvSpPr>
                  <a:spLocks noChangeArrowheads="1"/>
                </p:cNvSpPr>
                <p:nvPr/>
              </p:nvSpPr>
              <p:spPr bwMode="auto">
                <a:xfrm>
                  <a:off x="3931" y="1771"/>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5" name="Oval 681"/>
                <p:cNvSpPr>
                  <a:spLocks noChangeArrowheads="1"/>
                </p:cNvSpPr>
                <p:nvPr/>
              </p:nvSpPr>
              <p:spPr bwMode="auto">
                <a:xfrm>
                  <a:off x="4063" y="1270"/>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6" name="Freeform 682"/>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7" name="Freeform 683"/>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8" name="Freeform 684"/>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9" name="Freeform 685"/>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0" name="Freeform 686"/>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1" name="Freeform 687"/>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2" name="Freeform 688"/>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83" name="Freeform 689"/>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84" name="Freeform 690"/>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5" name="Freeform 691"/>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6" name="Freeform 692"/>
                <p:cNvSpPr>
                  <a:spLocks/>
                </p:cNvSpPr>
                <p:nvPr/>
              </p:nvSpPr>
              <p:spPr bwMode="auto">
                <a:xfrm>
                  <a:off x="3505" y="1336"/>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87" name="Freeform 693"/>
                <p:cNvSpPr>
                  <a:spLocks/>
                </p:cNvSpPr>
                <p:nvPr/>
              </p:nvSpPr>
              <p:spPr bwMode="auto">
                <a:xfrm>
                  <a:off x="3499" y="1348"/>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8" name="Oval 694"/>
                <p:cNvSpPr>
                  <a:spLocks noChangeArrowheads="1"/>
                </p:cNvSpPr>
                <p:nvPr/>
              </p:nvSpPr>
              <p:spPr bwMode="auto">
                <a:xfrm>
                  <a:off x="3621" y="1286"/>
                  <a:ext cx="57" cy="6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89" name="Freeform 695"/>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90" name="Freeform 696"/>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91" name="Line 697"/>
                <p:cNvSpPr>
                  <a:spLocks noChangeShapeType="1"/>
                </p:cNvSpPr>
                <p:nvPr/>
              </p:nvSpPr>
              <p:spPr bwMode="auto">
                <a:xfrm flipH="1" flipV="1">
                  <a:off x="3728" y="1467"/>
                  <a:ext cx="159"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2" name="Line 698"/>
                <p:cNvSpPr>
                  <a:spLocks noChangeShapeType="1"/>
                </p:cNvSpPr>
                <p:nvPr/>
              </p:nvSpPr>
              <p:spPr bwMode="auto">
                <a:xfrm flipH="1">
                  <a:off x="3728" y="1457"/>
                  <a:ext cx="220"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3" name="Freeform 699"/>
                <p:cNvSpPr>
                  <a:spLocks/>
                </p:cNvSpPr>
                <p:nvPr/>
              </p:nvSpPr>
              <p:spPr bwMode="auto">
                <a:xfrm>
                  <a:off x="3748" y="1844"/>
                  <a:ext cx="73" cy="116"/>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4" name="Freeform 700"/>
                <p:cNvSpPr>
                  <a:spLocks/>
                </p:cNvSpPr>
                <p:nvPr/>
              </p:nvSpPr>
              <p:spPr bwMode="auto">
                <a:xfrm>
                  <a:off x="3759" y="1839"/>
                  <a:ext cx="74" cy="117"/>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5" name="Freeform 701"/>
                <p:cNvSpPr>
                  <a:spLocks/>
                </p:cNvSpPr>
                <p:nvPr/>
              </p:nvSpPr>
              <p:spPr bwMode="auto">
                <a:xfrm>
                  <a:off x="3889" y="1648"/>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6" name="Freeform 702"/>
                <p:cNvSpPr>
                  <a:spLocks/>
                </p:cNvSpPr>
                <p:nvPr/>
              </p:nvSpPr>
              <p:spPr bwMode="auto">
                <a:xfrm>
                  <a:off x="3884" y="1660"/>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7" name="Freeform 703"/>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8" name="Freeform 704"/>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9" name="Freeform 705"/>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0" name="Freeform 706"/>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1" name="Freeform 707"/>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2" name="Freeform 708"/>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3" name="Freeform 709"/>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4" name="Freeform 710"/>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5" name="Freeform 711"/>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6" name="Freeform 712"/>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7" name="Freeform 713"/>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2008" name="Freeform 714"/>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2009" name="Oval 715"/>
                <p:cNvSpPr>
                  <a:spLocks noChangeArrowheads="1"/>
                </p:cNvSpPr>
                <p:nvPr/>
              </p:nvSpPr>
              <p:spPr bwMode="auto">
                <a:xfrm>
                  <a:off x="3710" y="1795"/>
                  <a:ext cx="59" cy="6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0" name="Freeform 716"/>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1" name="Freeform 717"/>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2" name="Freeform 718"/>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3" name="Freeform 719"/>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4" name="Oval 720"/>
                <p:cNvSpPr>
                  <a:spLocks noChangeArrowheads="1"/>
                </p:cNvSpPr>
                <p:nvPr/>
              </p:nvSpPr>
              <p:spPr bwMode="auto">
                <a:xfrm>
                  <a:off x="3847" y="1270"/>
                  <a:ext cx="59" cy="65"/>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5" name="Freeform 721"/>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3" name="Freeform 722"/>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grpSp>
        </p:grpSp>
        <p:sp>
          <p:nvSpPr>
            <p:cNvPr id="11310" name="Line 723"/>
            <p:cNvSpPr>
              <a:spLocks noChangeShapeType="1"/>
            </p:cNvSpPr>
            <p:nvPr/>
          </p:nvSpPr>
          <p:spPr bwMode="auto">
            <a:xfrm flipH="1" flipV="1">
              <a:off x="3538" y="794"/>
              <a:ext cx="0" cy="192"/>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9" name="Group 724"/>
            <p:cNvGrpSpPr>
              <a:grpSpLocks/>
            </p:cNvGrpSpPr>
            <p:nvPr/>
          </p:nvGrpSpPr>
          <p:grpSpPr bwMode="auto">
            <a:xfrm>
              <a:off x="1914" y="746"/>
              <a:ext cx="1627" cy="54"/>
              <a:chOff x="1914" y="746"/>
              <a:chExt cx="1627" cy="54"/>
            </a:xfrm>
          </p:grpSpPr>
          <p:sp>
            <p:nvSpPr>
              <p:cNvPr id="11313" name="Line 725"/>
              <p:cNvSpPr>
                <a:spLocks noChangeShapeType="1"/>
              </p:cNvSpPr>
              <p:nvPr/>
            </p:nvSpPr>
            <p:spPr bwMode="auto">
              <a:xfrm flipH="1">
                <a:off x="1914" y="800"/>
                <a:ext cx="610"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4" name="Line 726"/>
              <p:cNvSpPr>
                <a:spLocks noChangeShapeType="1"/>
              </p:cNvSpPr>
              <p:nvPr/>
            </p:nvSpPr>
            <p:spPr bwMode="auto">
              <a:xfrm flipV="1">
                <a:off x="2524" y="746"/>
                <a:ext cx="52" cy="5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5" name="Line 727"/>
              <p:cNvSpPr>
                <a:spLocks noChangeShapeType="1"/>
              </p:cNvSpPr>
              <p:nvPr/>
            </p:nvSpPr>
            <p:spPr bwMode="auto">
              <a:xfrm>
                <a:off x="2242" y="800"/>
                <a:ext cx="48" cy="0"/>
              </a:xfrm>
              <a:prstGeom prst="line">
                <a:avLst/>
              </a:prstGeom>
              <a:noFill/>
              <a:ln w="38100">
                <a:solidFill>
                  <a:schemeClr val="tx1"/>
                </a:solidFill>
                <a:round/>
                <a:headEnd type="triangle" w="med" len="med"/>
                <a:tailEnd type="none" w="sm" len="sm"/>
              </a:ln>
            </p:spPr>
            <p:txBody>
              <a:bodyPr wrap="none" anchor="ctr"/>
              <a:lstStyle/>
              <a:p>
                <a:endParaRPr lang="en-US">
                  <a:solidFill>
                    <a:prstClr val="black"/>
                  </a:solidFill>
                  <a:cs typeface="Arial" charset="0"/>
                </a:endParaRPr>
              </a:p>
            </p:txBody>
          </p:sp>
          <p:sp>
            <p:nvSpPr>
              <p:cNvPr id="11316" name="Line 728"/>
              <p:cNvSpPr>
                <a:spLocks noChangeShapeType="1"/>
              </p:cNvSpPr>
              <p:nvPr/>
            </p:nvSpPr>
            <p:spPr bwMode="auto">
              <a:xfrm flipH="1">
                <a:off x="2626" y="794"/>
                <a:ext cx="915"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sp>
          <p:nvSpPr>
            <p:cNvPr id="11312" name="Freeform 729"/>
            <p:cNvSpPr>
              <a:spLocks/>
            </p:cNvSpPr>
            <p:nvPr/>
          </p:nvSpPr>
          <p:spPr bwMode="auto">
            <a:xfrm>
              <a:off x="2458" y="1343"/>
              <a:ext cx="603" cy="75"/>
            </a:xfrm>
            <a:custGeom>
              <a:avLst/>
              <a:gdLst>
                <a:gd name="T0" fmla="*/ 1 w 972"/>
                <a:gd name="T1" fmla="*/ 0 h 468"/>
                <a:gd name="T2" fmla="*/ 1 w 972"/>
                <a:gd name="T3" fmla="*/ 0 h 468"/>
                <a:gd name="T4" fmla="*/ 1 w 972"/>
                <a:gd name="T5" fmla="*/ 0 h 468"/>
                <a:gd name="T6" fmla="*/ 0 w 972"/>
                <a:gd name="T7" fmla="*/ 0 h 468"/>
                <a:gd name="T8" fmla="*/ 0 60000 65536"/>
                <a:gd name="T9" fmla="*/ 0 60000 65536"/>
                <a:gd name="T10" fmla="*/ 0 60000 65536"/>
                <a:gd name="T11" fmla="*/ 0 60000 65536"/>
                <a:gd name="T12" fmla="*/ 0 w 972"/>
                <a:gd name="T13" fmla="*/ 0 h 468"/>
                <a:gd name="T14" fmla="*/ 972 w 972"/>
                <a:gd name="T15" fmla="*/ 468 h 468"/>
              </a:gdLst>
              <a:ahLst/>
              <a:cxnLst>
                <a:cxn ang="T8">
                  <a:pos x="T0" y="T1"/>
                </a:cxn>
                <a:cxn ang="T9">
                  <a:pos x="T2" y="T3"/>
                </a:cxn>
                <a:cxn ang="T10">
                  <a:pos x="T4" y="T5"/>
                </a:cxn>
                <a:cxn ang="T11">
                  <a:pos x="T6" y="T7"/>
                </a:cxn>
              </a:cxnLst>
              <a:rect l="T12" t="T13" r="T14" b="T15"/>
              <a:pathLst>
                <a:path w="972" h="468">
                  <a:moveTo>
                    <a:pt x="972" y="0"/>
                  </a:moveTo>
                  <a:cubicBezTo>
                    <a:pt x="821" y="14"/>
                    <a:pt x="670" y="28"/>
                    <a:pt x="564" y="96"/>
                  </a:cubicBezTo>
                  <a:cubicBezTo>
                    <a:pt x="458" y="164"/>
                    <a:pt x="430" y="348"/>
                    <a:pt x="336" y="408"/>
                  </a:cubicBezTo>
                  <a:cubicBezTo>
                    <a:pt x="242" y="468"/>
                    <a:pt x="56" y="448"/>
                    <a:pt x="0" y="456"/>
                  </a:cubicBezTo>
                </a:path>
              </a:pathLst>
            </a:custGeom>
            <a:noFill/>
            <a:ln w="38100">
              <a:solidFill>
                <a:srgbClr val="010101"/>
              </a:solidFill>
              <a:round/>
              <a:headEnd type="triangle" w="med" len="med"/>
              <a:tailEnd type="triangle" w="med" len="med"/>
            </a:ln>
          </p:spPr>
          <p:txBody>
            <a:bodyPr anchor="ctr">
              <a:spAutoFit/>
            </a:bodyPr>
            <a:lstStyle/>
            <a:p>
              <a:endParaRPr lang="en-US">
                <a:solidFill>
                  <a:prstClr val="black"/>
                </a:solidFill>
                <a:cs typeface="Arial" charset="0"/>
              </a:endParaRPr>
            </a:p>
          </p:txBody>
        </p:sp>
      </p:grpSp>
      <p:sp>
        <p:nvSpPr>
          <p:cNvPr id="11273" name="Rectangle 733"/>
          <p:cNvSpPr>
            <a:spLocks noChangeArrowheads="1"/>
          </p:cNvSpPr>
          <p:nvPr/>
        </p:nvSpPr>
        <p:spPr bwMode="auto">
          <a:xfrm>
            <a:off x="4010025" y="1600200"/>
            <a:ext cx="1704975" cy="457200"/>
          </a:xfrm>
          <a:prstGeom prst="rect">
            <a:avLst/>
          </a:prstGeom>
          <a:noFill/>
          <a:ln w="9525">
            <a:noFill/>
            <a:miter lim="800000"/>
            <a:headEnd/>
            <a:tailEnd/>
          </a:ln>
        </p:spPr>
        <p:txBody>
          <a:bodyPr>
            <a:spAutoFit/>
          </a:bodyPr>
          <a:lstStyle/>
          <a:p>
            <a:pPr algn="ctr"/>
            <a:r>
              <a:rPr lang="en-US" sz="1200" b="1">
                <a:solidFill>
                  <a:prstClr val="black"/>
                </a:solidFill>
                <a:cs typeface="Arial" charset="0"/>
              </a:rPr>
              <a:t>xLi</a:t>
            </a:r>
            <a:r>
              <a:rPr lang="en-US" sz="1200" b="1" baseline="-25000">
                <a:solidFill>
                  <a:prstClr val="black"/>
                </a:solidFill>
                <a:cs typeface="Arial" charset="0"/>
              </a:rPr>
              <a:t>2</a:t>
            </a:r>
            <a:r>
              <a:rPr lang="en-US" sz="1200" b="1">
                <a:solidFill>
                  <a:prstClr val="black"/>
                </a:solidFill>
                <a:cs typeface="Arial" charset="0"/>
              </a:rPr>
              <a:t>MnO</a:t>
            </a:r>
            <a:r>
              <a:rPr lang="en-US" sz="1200" b="1" baseline="-25000">
                <a:solidFill>
                  <a:prstClr val="black"/>
                </a:solidFill>
                <a:cs typeface="Arial" charset="0"/>
              </a:rPr>
              <a:t>3</a:t>
            </a:r>
            <a:r>
              <a:rPr lang="en-US" sz="1200" b="1">
                <a:solidFill>
                  <a:prstClr val="black"/>
                </a:solidFill>
                <a:cs typeface="Arial" charset="0"/>
                <a:sym typeface="Symbol" pitchFamily="18" charset="2"/>
              </a:rPr>
              <a:t></a:t>
            </a:r>
            <a:r>
              <a:rPr lang="en-US" sz="1200" b="1">
                <a:solidFill>
                  <a:prstClr val="black"/>
                </a:solidFill>
                <a:cs typeface="Arial" charset="0"/>
              </a:rPr>
              <a:t>(1-x)LiMO</a:t>
            </a:r>
            <a:r>
              <a:rPr lang="en-US" sz="1200" b="1" baseline="-25000">
                <a:solidFill>
                  <a:prstClr val="black"/>
                </a:solidFill>
                <a:cs typeface="Arial" charset="0"/>
              </a:rPr>
              <a:t>2</a:t>
            </a:r>
          </a:p>
          <a:p>
            <a:pPr algn="ctr"/>
            <a:r>
              <a:rPr lang="en-US" sz="1200" b="1">
                <a:solidFill>
                  <a:prstClr val="black"/>
                </a:solidFill>
                <a:cs typeface="Arial" charset="0"/>
              </a:rPr>
              <a:t> (Cathode)</a:t>
            </a:r>
          </a:p>
        </p:txBody>
      </p:sp>
      <p:sp>
        <p:nvSpPr>
          <p:cNvPr id="11274" name="TextBox 2"/>
          <p:cNvSpPr txBox="1">
            <a:spLocks noChangeArrowheads="1"/>
          </p:cNvSpPr>
          <p:nvPr/>
        </p:nvSpPr>
        <p:spPr bwMode="auto">
          <a:xfrm>
            <a:off x="3200400" y="3276600"/>
            <a:ext cx="1524000" cy="1069975"/>
          </a:xfrm>
          <a:prstGeom prst="rect">
            <a:avLst/>
          </a:prstGeom>
          <a:noFill/>
          <a:ln w="9525">
            <a:noFill/>
            <a:miter lim="800000"/>
            <a:headEnd/>
            <a:tailEnd/>
          </a:ln>
        </p:spPr>
        <p:txBody>
          <a:bodyPr wrap="square">
            <a:spAutoFit/>
          </a:bodyPr>
          <a:lstStyle/>
          <a:p>
            <a:r>
              <a:rPr lang="en-US" sz="1600" b="1" dirty="0">
                <a:solidFill>
                  <a:srgbClr val="0D0D0D"/>
                </a:solidFill>
                <a:ea typeface="ＭＳ Ｐゴシック" pitchFamily="34" charset="-128"/>
                <a:cs typeface="Arial" charset="0"/>
              </a:rPr>
              <a:t>Created high </a:t>
            </a:r>
            <a:r>
              <a:rPr lang="en-US" sz="1600" b="1" dirty="0">
                <a:solidFill>
                  <a:prstClr val="black"/>
                </a:solidFill>
                <a:ea typeface="ＭＳ Ｐゴシック" pitchFamily="34" charset="-128"/>
                <a:cs typeface="Arial" charset="0"/>
              </a:rPr>
              <a:t>energy</a:t>
            </a:r>
            <a:r>
              <a:rPr lang="en-US" sz="1600" b="1" dirty="0">
                <a:solidFill>
                  <a:srgbClr val="FF0000"/>
                </a:solidFill>
                <a:ea typeface="ＭＳ Ｐゴシック" pitchFamily="34" charset="-128"/>
                <a:cs typeface="Arial" charset="0"/>
              </a:rPr>
              <a:t> </a:t>
            </a:r>
            <a:r>
              <a:rPr lang="en-US" sz="1600" b="1" dirty="0">
                <a:solidFill>
                  <a:srgbClr val="0D0D0D"/>
                </a:solidFill>
                <a:ea typeface="ＭＳ Ｐゴシック" pitchFamily="34" charset="-128"/>
                <a:cs typeface="Arial" charset="0"/>
              </a:rPr>
              <a:t>Li-ion cells…</a:t>
            </a:r>
          </a:p>
          <a:p>
            <a:endParaRPr lang="en-US" sz="1600" b="1" dirty="0">
              <a:solidFill>
                <a:srgbClr val="0D0D0D"/>
              </a:solidFill>
              <a:ea typeface="ＭＳ Ｐゴシック" pitchFamily="34" charset="-128"/>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pic>
        <p:nvPicPr>
          <p:cNvPr id="753" name="Picture 7"/>
          <p:cNvPicPr>
            <a:picLocks noChangeAspect="1" noChangeArrowheads="1"/>
          </p:cNvPicPr>
          <p:nvPr/>
        </p:nvPicPr>
        <p:blipFill>
          <a:blip r:embed="rId5" cstate="print"/>
          <a:srcRect/>
          <a:stretch>
            <a:fillRect/>
          </a:stretch>
        </p:blipFill>
        <p:spPr bwMode="auto">
          <a:xfrm>
            <a:off x="304800" y="4148138"/>
            <a:ext cx="1757363" cy="1719262"/>
          </a:xfrm>
          <a:prstGeom prst="rect">
            <a:avLst/>
          </a:prstGeom>
          <a:noFill/>
          <a:ln w="15875">
            <a:solidFill>
              <a:srgbClr val="010101"/>
            </a:solidFill>
            <a:miter lim="800000"/>
            <a:headEnd/>
            <a:tailEnd/>
          </a:ln>
          <a:effectLst>
            <a:outerShdw blurRad="63500" dist="38100" dir="2700000" algn="tl" rotWithShape="0">
              <a:srgbClr val="000000">
                <a:alpha val="39998"/>
              </a:srgbClr>
            </a:outerShdw>
          </a:effectLst>
          <a:extLst/>
        </p:spPr>
      </p:pic>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pic>
        <p:nvPicPr>
          <p:cNvPr id="10" name="Picture 9" descr="volt.jpg"/>
          <p:cNvPicPr>
            <a:picLocks noChangeAspect="1"/>
          </p:cNvPicPr>
          <p:nvPr/>
        </p:nvPicPr>
        <p:blipFill rotWithShape="1">
          <a:blip r:embed="rId6" cstate="print"/>
          <a:srcRect l="18482" t="9492" r="15990" b="13021"/>
          <a:stretch/>
        </p:blipFill>
        <p:spPr>
          <a:xfrm>
            <a:off x="6140450" y="3581400"/>
            <a:ext cx="2965450" cy="1525587"/>
          </a:xfrm>
          <a:prstGeom prst="rect">
            <a:avLst/>
          </a:prstGeom>
          <a:ln>
            <a:solidFill>
              <a:schemeClr val="tx1">
                <a:lumMod val="95000"/>
                <a:lumOff val="5000"/>
              </a:schemeClr>
            </a:solidFill>
          </a:ln>
        </p:spPr>
      </p:pic>
      <p:pic>
        <p:nvPicPr>
          <p:cNvPr id="11279" name="Picture 10" descr="volt-logo.jpg"/>
          <p:cNvPicPr>
            <a:picLocks noChangeAspect="1"/>
          </p:cNvPicPr>
          <p:nvPr/>
        </p:nvPicPr>
        <p:blipFill>
          <a:blip r:embed="rId7" cstate="print"/>
          <a:srcRect t="17366" b="21211"/>
          <a:stretch>
            <a:fillRect/>
          </a:stretch>
        </p:blipFill>
        <p:spPr bwMode="auto">
          <a:xfrm>
            <a:off x="6807200" y="5181600"/>
            <a:ext cx="2286000" cy="781050"/>
          </a:xfrm>
          <a:prstGeom prst="rect">
            <a:avLst/>
          </a:prstGeom>
          <a:noFill/>
          <a:ln w="9525">
            <a:solidFill>
              <a:schemeClr val="tx1"/>
            </a:solidFill>
            <a:miter lim="800000"/>
            <a:headEnd/>
            <a:tailEnd/>
          </a:ln>
        </p:spPr>
      </p:pic>
      <p:pic>
        <p:nvPicPr>
          <p:cNvPr id="1497" name="Picture 1496" descr="BASF.jpg"/>
          <p:cNvPicPr>
            <a:picLocks noChangeAspect="1"/>
          </p:cNvPicPr>
          <p:nvPr/>
        </p:nvPicPr>
        <p:blipFill>
          <a:blip r:embed="rId8" cstate="print"/>
          <a:stretch>
            <a:fillRect/>
          </a:stretch>
        </p:blipFill>
        <p:spPr>
          <a:xfrm>
            <a:off x="7467600" y="1447800"/>
            <a:ext cx="1371600" cy="685800"/>
          </a:xfrm>
          <a:prstGeom prst="rect">
            <a:avLst/>
          </a:prstGeom>
          <a:ln w="6350">
            <a:solidFill>
              <a:schemeClr val="tx1">
                <a:lumMod val="95000"/>
                <a:lumOff val="5000"/>
              </a:schemeClr>
            </a:solidFill>
            <a:miter lim="800000"/>
          </a:ln>
        </p:spPr>
      </p:pic>
      <p:pic>
        <p:nvPicPr>
          <p:cNvPr id="12" name="Picture 11" descr="lgchem.jpg"/>
          <p:cNvPicPr>
            <a:picLocks noChangeAspect="1"/>
          </p:cNvPicPr>
          <p:nvPr/>
        </p:nvPicPr>
        <p:blipFill>
          <a:blip r:embed="rId9" cstate="print"/>
          <a:stretch>
            <a:fillRect/>
          </a:stretch>
        </p:blipFill>
        <p:spPr>
          <a:xfrm>
            <a:off x="6410325" y="2743200"/>
            <a:ext cx="2428875" cy="762000"/>
          </a:xfrm>
          <a:prstGeom prst="rect">
            <a:avLst/>
          </a:prstGeom>
          <a:ln w="6350">
            <a:solidFill>
              <a:schemeClr val="tx1">
                <a:lumMod val="95000"/>
                <a:lumOff val="5000"/>
              </a:schemeClr>
            </a:solidFill>
            <a:miter lim="800000"/>
          </a:ln>
        </p:spPr>
      </p:pic>
      <p:sp>
        <p:nvSpPr>
          <p:cNvPr id="11282" name="Text Box 12"/>
          <p:cNvSpPr txBox="1">
            <a:spLocks noChangeArrowheads="1"/>
          </p:cNvSpPr>
          <p:nvPr/>
        </p:nvSpPr>
        <p:spPr bwMode="auto">
          <a:xfrm>
            <a:off x="381000" y="5921375"/>
            <a:ext cx="2514600" cy="784225"/>
          </a:xfrm>
          <a:prstGeom prst="rect">
            <a:avLst/>
          </a:prstGeom>
          <a:noFill/>
          <a:ln w="9525">
            <a:noFill/>
            <a:miter lim="800000"/>
            <a:headEnd/>
            <a:tailEnd/>
          </a:ln>
        </p:spPr>
        <p:txBody>
          <a:bodyPr>
            <a:spAutoFit/>
          </a:bodyPr>
          <a:lstStyle/>
          <a:p>
            <a:r>
              <a:rPr lang="en-US" sz="1500" b="1">
                <a:solidFill>
                  <a:prstClr val="black"/>
                </a:solidFill>
                <a:cs typeface="Arial" charset="0"/>
              </a:rPr>
              <a:t>Tailored electrode-electrolyte interface using nanotechnology</a:t>
            </a:r>
            <a:endParaRPr lang="en-US" sz="1600" b="1">
              <a:solidFill>
                <a:prstClr val="black"/>
              </a:solidFill>
              <a:cs typeface="Arial" charset="0"/>
            </a:endParaRPr>
          </a:p>
        </p:txBody>
      </p:sp>
      <p:sp>
        <p:nvSpPr>
          <p:cNvPr id="11283" name="TextBox 755"/>
          <p:cNvSpPr txBox="1">
            <a:spLocks noChangeArrowheads="1"/>
          </p:cNvSpPr>
          <p:nvPr/>
        </p:nvSpPr>
        <p:spPr bwMode="auto">
          <a:xfrm>
            <a:off x="3200400" y="4368800"/>
            <a:ext cx="3048000" cy="584200"/>
          </a:xfrm>
          <a:prstGeom prst="rect">
            <a:avLst/>
          </a:prstGeom>
          <a:noFill/>
          <a:ln w="9525">
            <a:noFill/>
            <a:miter lim="800000"/>
            <a:headEnd/>
            <a:tailEnd/>
          </a:ln>
        </p:spPr>
        <p:txBody>
          <a:bodyPr>
            <a:spAutoFit/>
          </a:bodyPr>
          <a:lstStyle/>
          <a:p>
            <a:r>
              <a:rPr lang="en-US" sz="1600" b="1" dirty="0">
                <a:solidFill>
                  <a:prstClr val="black"/>
                </a:solidFill>
                <a:ea typeface="ＭＳ Ｐゴシック" pitchFamily="34" charset="-128"/>
                <a:cs typeface="Arial" charset="0"/>
              </a:rPr>
              <a:t>…with double cathode capacity, enhanced stability</a:t>
            </a:r>
          </a:p>
        </p:txBody>
      </p:sp>
      <p:sp>
        <p:nvSpPr>
          <p:cNvPr id="758" name="TextBox 757"/>
          <p:cNvSpPr txBox="1"/>
          <p:nvPr/>
        </p:nvSpPr>
        <p:spPr>
          <a:xfrm>
            <a:off x="5867400" y="6084888"/>
            <a:ext cx="3200400" cy="830997"/>
          </a:xfrm>
          <a:prstGeom prst="rect">
            <a:avLst/>
          </a:prstGeom>
          <a:noFill/>
        </p:spPr>
        <p:txBody>
          <a:bodyPr>
            <a:spAutoFit/>
          </a:bodyPr>
          <a:lstStyle/>
          <a:p>
            <a:pPr algn="ctr">
              <a:defRPr/>
            </a:pPr>
            <a:r>
              <a:rPr lang="en-US" sz="1600" b="1" dirty="0">
                <a:solidFill>
                  <a:prstClr val="black">
                    <a:lumMod val="95000"/>
                    <a:lumOff val="5000"/>
                  </a:prstClr>
                </a:solidFill>
                <a:latin typeface="Arial"/>
                <a:ea typeface="ＭＳ Ｐゴシック" charset="0"/>
                <a:cs typeface="Arial"/>
              </a:rPr>
              <a:t>Licenses to materials and cell manufacturers and automobile </a:t>
            </a:r>
            <a:r>
              <a:rPr lang="en-US" sz="1600" b="1" dirty="0" smtClean="0">
                <a:solidFill>
                  <a:prstClr val="black">
                    <a:lumMod val="95000"/>
                    <a:lumOff val="5000"/>
                  </a:prstClr>
                </a:solidFill>
                <a:latin typeface="Arial"/>
                <a:ea typeface="ＭＳ Ｐゴシック" charset="0"/>
                <a:cs typeface="Arial"/>
              </a:rPr>
              <a:t>companies</a:t>
            </a:r>
            <a:endParaRPr lang="en-US" sz="1600" b="1" dirty="0">
              <a:solidFill>
                <a:prstClr val="black">
                  <a:lumMod val="95000"/>
                  <a:lumOff val="5000"/>
                </a:prstClr>
              </a:solidFill>
              <a:latin typeface="Arial"/>
              <a:cs typeface="Arial"/>
            </a:endParaRPr>
          </a:p>
        </p:txBody>
      </p:sp>
      <p:pic>
        <p:nvPicPr>
          <p:cNvPr id="11285" name="Picture 5" descr="Picture 010"/>
          <p:cNvPicPr>
            <a:picLocks noChangeAspect="1" noChangeArrowheads="1"/>
          </p:cNvPicPr>
          <p:nvPr/>
        </p:nvPicPr>
        <p:blipFill>
          <a:blip r:embed="rId10" cstate="print"/>
          <a:srcRect l="27777" t="29405" r="35185" b="11111"/>
          <a:stretch>
            <a:fillRect/>
          </a:stretch>
        </p:blipFill>
        <p:spPr bwMode="auto">
          <a:xfrm>
            <a:off x="4648200" y="3195638"/>
            <a:ext cx="1143000" cy="1223962"/>
          </a:xfrm>
          <a:prstGeom prst="rect">
            <a:avLst/>
          </a:prstGeom>
          <a:noFill/>
          <a:ln w="9525">
            <a:noFill/>
            <a:miter lim="800000"/>
            <a:headEnd/>
            <a:tailEnd/>
          </a:ln>
        </p:spPr>
      </p:pic>
      <p:pic>
        <p:nvPicPr>
          <p:cNvPr id="12016" name="Picture 752"/>
          <p:cNvPicPr>
            <a:picLocks noChangeAspect="1" noChangeArrowheads="1"/>
          </p:cNvPicPr>
          <p:nvPr/>
        </p:nvPicPr>
        <p:blipFill>
          <a:blip r:embed="rId11" cstate="print"/>
          <a:srcRect l="1500" r="53999" b="85001"/>
          <a:stretch>
            <a:fillRect/>
          </a:stretch>
        </p:blipFill>
        <p:spPr bwMode="auto">
          <a:xfrm>
            <a:off x="6858000" y="2205037"/>
            <a:ext cx="2286000" cy="461963"/>
          </a:xfrm>
          <a:prstGeom prst="rect">
            <a:avLst/>
          </a:prstGeom>
          <a:noFill/>
          <a:ln w="9525">
            <a:solidFill>
              <a:schemeClr val="tx1"/>
            </a:solidFill>
            <a:miter lim="800000"/>
            <a:headEnd/>
            <a:tailEnd/>
          </a:ln>
        </p:spPr>
      </p:pic>
      <p:pic>
        <p:nvPicPr>
          <p:cNvPr id="11287" name="Picture 1498" descr="envia.jpg"/>
          <p:cNvPicPr>
            <a:picLocks noChangeAspect="1"/>
          </p:cNvPicPr>
          <p:nvPr/>
        </p:nvPicPr>
        <p:blipFill>
          <a:blip r:embed="rId12" cstate="print"/>
          <a:srcRect/>
          <a:stretch>
            <a:fillRect/>
          </a:stretch>
        </p:blipFill>
        <p:spPr bwMode="auto">
          <a:xfrm>
            <a:off x="6096000" y="1600200"/>
            <a:ext cx="1204913" cy="709613"/>
          </a:xfrm>
          <a:prstGeom prst="rect">
            <a:avLst/>
          </a:prstGeom>
          <a:noFill/>
          <a:ln w="6350">
            <a:solidFill>
              <a:schemeClr val="tx1"/>
            </a:solidFill>
            <a:miter lim="800000"/>
            <a:headEnd/>
            <a:tailEnd/>
          </a:ln>
        </p:spPr>
      </p:pic>
      <p:pic>
        <p:nvPicPr>
          <p:cNvPr id="2" name="Picture 9"/>
          <p:cNvPicPr>
            <a:picLocks noChangeAspect="1"/>
          </p:cNvPicPr>
          <p:nvPr/>
        </p:nvPicPr>
        <p:blipFill>
          <a:blip r:embed="rId13" cstate="print"/>
          <a:srcRect/>
          <a:stretch>
            <a:fillRect/>
          </a:stretch>
        </p:blipFill>
        <p:spPr bwMode="auto">
          <a:xfrm>
            <a:off x="5791200" y="5181600"/>
            <a:ext cx="928688" cy="928687"/>
          </a:xfrm>
          <a:prstGeom prst="rect">
            <a:avLst/>
          </a:prstGeom>
          <a:noFill/>
          <a:ln w="9525">
            <a:noFill/>
            <a:miter lim="800000"/>
            <a:headEnd/>
            <a:tailEnd/>
          </a:ln>
        </p:spPr>
      </p:pic>
      <p:sp>
        <p:nvSpPr>
          <p:cNvPr id="11289" name="Text Box 7"/>
          <p:cNvSpPr>
            <a:spLocks noGrp="1" noChangeArrowheads="1"/>
          </p:cNvSpPr>
          <p:nvPr>
            <p:ph type="title" idx="4294967295"/>
          </p:nvPr>
        </p:nvSpPr>
        <p:spPr>
          <a:xfrm>
            <a:off x="0" y="73025"/>
            <a:ext cx="8229600" cy="682625"/>
          </a:xfrm>
        </p:spPr>
        <p:txBody>
          <a:bodyPr>
            <a:spAutoFit/>
          </a:bodyPr>
          <a:lstStyle/>
          <a:p>
            <a:pPr>
              <a:lnSpc>
                <a:spcPct val="80000"/>
              </a:lnSpc>
            </a:pPr>
            <a:r>
              <a:rPr lang="en-US" dirty="0" smtClean="0">
                <a:latin typeface="Arial" charset="0"/>
                <a:cs typeface="Arial" charset="0"/>
              </a:rPr>
              <a:t>High-Energy Lithium Batteries:</a:t>
            </a:r>
            <a:br>
              <a:rPr lang="en-US" dirty="0" smtClean="0">
                <a:latin typeface="Arial" charset="0"/>
                <a:cs typeface="Arial" charset="0"/>
              </a:rPr>
            </a:br>
            <a:r>
              <a:rPr lang="en-US" dirty="0" smtClean="0">
                <a:latin typeface="Arial" charset="0"/>
                <a:cs typeface="Arial" charset="0"/>
              </a:rPr>
              <a:t> </a:t>
            </a:r>
            <a:r>
              <a:rPr lang="en-US" sz="1800" dirty="0" smtClean="0">
                <a:latin typeface="Arial" charset="0"/>
                <a:cs typeface="Arial" charset="0"/>
              </a:rPr>
              <a:t>From Fundamental Research to Cars on the Road</a:t>
            </a:r>
          </a:p>
        </p:txBody>
      </p:sp>
      <p:sp>
        <p:nvSpPr>
          <p:cNvPr id="11290" name="TextBox 755"/>
          <p:cNvSpPr txBox="1">
            <a:spLocks noChangeArrowheads="1"/>
          </p:cNvSpPr>
          <p:nvPr/>
        </p:nvSpPr>
        <p:spPr bwMode="auto">
          <a:xfrm>
            <a:off x="457200" y="4098925"/>
            <a:ext cx="2057400" cy="492125"/>
          </a:xfrm>
          <a:prstGeom prst="rect">
            <a:avLst/>
          </a:prstGeom>
          <a:noFill/>
          <a:ln w="9525">
            <a:noFill/>
            <a:miter lim="800000"/>
            <a:headEnd/>
            <a:tailEnd/>
          </a:ln>
        </p:spPr>
        <p:txBody>
          <a:bodyPr>
            <a:spAutoFit/>
          </a:bodyPr>
          <a:lstStyle/>
          <a:p>
            <a:r>
              <a:rPr lang="en-US" sz="1300" b="1">
                <a:solidFill>
                  <a:prstClr val="white"/>
                </a:solidFill>
                <a:ea typeface="ＭＳ Ｐゴシック" pitchFamily="34" charset="-128"/>
                <a:cs typeface="Arial" charset="0"/>
              </a:rPr>
              <a:t>Nanoparticle TiO</a:t>
            </a:r>
            <a:r>
              <a:rPr lang="en-US" sz="1300" b="1" baseline="-25000">
                <a:solidFill>
                  <a:prstClr val="white"/>
                </a:solidFill>
                <a:ea typeface="ＭＳ Ｐゴシック" pitchFamily="34" charset="-128"/>
                <a:cs typeface="Arial" charset="0"/>
              </a:rPr>
              <a:t>2</a:t>
            </a:r>
            <a:r>
              <a:rPr lang="en-US" sz="1300" b="1">
                <a:solidFill>
                  <a:prstClr val="white"/>
                </a:solidFill>
                <a:ea typeface="ＭＳ Ｐゴシック" pitchFamily="34" charset="-128"/>
                <a:cs typeface="Arial" charset="0"/>
              </a:rPr>
              <a:t> anode/C coating</a:t>
            </a:r>
          </a:p>
        </p:txBody>
      </p:sp>
      <p:sp>
        <p:nvSpPr>
          <p:cNvPr id="11291" name="Rectangle 3"/>
          <p:cNvSpPr>
            <a:spLocks noChangeArrowheads="1"/>
          </p:cNvSpPr>
          <p:nvPr/>
        </p:nvSpPr>
        <p:spPr bwMode="auto">
          <a:xfrm>
            <a:off x="2057400" y="4154488"/>
            <a:ext cx="1143000" cy="646112"/>
          </a:xfrm>
          <a:prstGeom prst="rect">
            <a:avLst/>
          </a:prstGeom>
          <a:noFill/>
          <a:ln w="9525">
            <a:noFill/>
            <a:miter lim="800000"/>
            <a:headEnd/>
            <a:tailEnd/>
          </a:ln>
        </p:spPr>
        <p:txBody>
          <a:bodyPr>
            <a:spAutoFit/>
          </a:bodyPr>
          <a:lstStyle/>
          <a:p>
            <a:r>
              <a:rPr lang="en-US" b="1">
                <a:solidFill>
                  <a:prstClr val="black"/>
                </a:solidFill>
                <a:cs typeface="Arial" charset="0"/>
              </a:rPr>
              <a:t>EFRC research</a:t>
            </a:r>
            <a:endParaRPr lang="en-US">
              <a:solidFill>
                <a:prstClr val="black"/>
              </a:solidFill>
              <a:cs typeface="Arial" charset="0"/>
            </a:endParaRPr>
          </a:p>
        </p:txBody>
      </p:sp>
      <p:pic>
        <p:nvPicPr>
          <p:cNvPr id="11292" name="Picture 783"/>
          <p:cNvPicPr>
            <a:picLocks noChangeAspect="1" noChangeArrowheads="1"/>
          </p:cNvPicPr>
          <p:nvPr/>
        </p:nvPicPr>
        <p:blipFill>
          <a:blip r:embed="rId14" cstate="print"/>
          <a:srcRect/>
          <a:stretch>
            <a:fillRect/>
          </a:stretch>
        </p:blipFill>
        <p:spPr bwMode="auto">
          <a:xfrm>
            <a:off x="3167063" y="5105400"/>
            <a:ext cx="2362200" cy="1570038"/>
          </a:xfrm>
          <a:prstGeom prst="rect">
            <a:avLst/>
          </a:prstGeom>
          <a:noFill/>
          <a:ln w="9525">
            <a:noFill/>
            <a:miter lim="800000"/>
            <a:headEnd/>
            <a:tailEnd/>
          </a:ln>
        </p:spPr>
      </p:pic>
      <p:sp>
        <p:nvSpPr>
          <p:cNvPr id="754"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36</a:t>
            </a:fld>
            <a:endParaRPr lang="en-US" dirty="0"/>
          </a:p>
        </p:txBody>
      </p:sp>
      <p:sp>
        <p:nvSpPr>
          <p:cNvPr id="2" name="Title 1"/>
          <p:cNvSpPr>
            <a:spLocks noGrp="1"/>
          </p:cNvSpPr>
          <p:nvPr>
            <p:ph type="title" idx="4294967295"/>
          </p:nvPr>
        </p:nvSpPr>
        <p:spPr>
          <a:xfrm>
            <a:off x="0" y="-38274"/>
            <a:ext cx="9144000" cy="600075"/>
          </a:xfrm>
        </p:spPr>
        <p:txBody>
          <a:bodyPr/>
          <a:lstStyle/>
          <a:p>
            <a:pPr>
              <a:lnSpc>
                <a:spcPct val="85000"/>
              </a:lnSpc>
            </a:pPr>
            <a:r>
              <a:rPr lang="en-US" dirty="0" smtClean="0"/>
              <a:t/>
            </a:r>
            <a:br>
              <a:rPr lang="en-US" dirty="0" smtClean="0"/>
            </a:br>
            <a:r>
              <a:rPr lang="en-US" dirty="0" smtClean="0"/>
              <a:t> Single Mimi Virus Particles Intercepted and Imaged </a:t>
            </a:r>
            <a:endParaRPr lang="en-US" dirty="0"/>
          </a:p>
        </p:txBody>
      </p:sp>
      <p:sp>
        <p:nvSpPr>
          <p:cNvPr id="15" name="Rectangle 14"/>
          <p:cNvSpPr/>
          <p:nvPr/>
        </p:nvSpPr>
        <p:spPr>
          <a:xfrm>
            <a:off x="47465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11834" y="5999605"/>
            <a:ext cx="332350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u="none" strike="noStrike" kern="0" cap="none" spc="0" normalizeH="0" baseline="0" noProof="0" dirty="0" smtClean="0">
                <a:ln>
                  <a:noFill/>
                </a:ln>
                <a:solidFill>
                  <a:sysClr val="windowText" lastClr="000000"/>
                </a:solidFill>
                <a:effectLst/>
                <a:uLnTx/>
                <a:uFillTx/>
              </a:rPr>
              <a:t>Seibert, M. M., et al. </a:t>
            </a:r>
            <a:r>
              <a:rPr kumimoji="0" lang="en-US" sz="1100" b="1" u="none" strike="noStrike" kern="0" cap="none" spc="0" normalizeH="0" baseline="0" noProof="0" dirty="0" smtClean="0">
                <a:ln>
                  <a:noFill/>
                </a:ln>
                <a:solidFill>
                  <a:sysClr val="windowText" lastClr="000000"/>
                </a:solidFill>
                <a:effectLst/>
                <a:uLnTx/>
                <a:uFillTx/>
              </a:rPr>
              <a:t>Nature</a:t>
            </a:r>
            <a:r>
              <a:rPr kumimoji="0" lang="en-US" sz="1100" b="0" u="none" strike="noStrike" kern="0" cap="none" spc="0" normalizeH="0" baseline="0" noProof="0" dirty="0" smtClean="0">
                <a:ln>
                  <a:noFill/>
                </a:ln>
                <a:solidFill>
                  <a:sysClr val="windowText" lastClr="000000"/>
                </a:solidFill>
                <a:effectLst/>
                <a:uLnTx/>
                <a:uFillTx/>
              </a:rPr>
              <a:t>, Feb 3</a:t>
            </a:r>
            <a:r>
              <a:rPr kumimoji="0" lang="en-US" sz="1100" b="0" u="none" strike="noStrike" kern="0" cap="none" spc="0" normalizeH="0" baseline="30000" noProof="0" dirty="0" smtClean="0">
                <a:ln>
                  <a:noFill/>
                </a:ln>
                <a:solidFill>
                  <a:sysClr val="windowText" lastClr="000000"/>
                </a:solidFill>
                <a:effectLst/>
                <a:uLnTx/>
                <a:uFillTx/>
              </a:rPr>
              <a:t>rd</a:t>
            </a:r>
            <a:r>
              <a:rPr kumimoji="0" lang="en-US" sz="1100" b="0" u="none" strike="noStrike" kern="0" cap="none" spc="0" normalizeH="0" baseline="0" noProof="0" dirty="0" smtClean="0">
                <a:ln>
                  <a:noFill/>
                </a:ln>
                <a:solidFill>
                  <a:sysClr val="windowText" lastClr="000000"/>
                </a:solidFill>
                <a:effectLst/>
                <a:uLnTx/>
                <a:uFillTx/>
              </a:rPr>
              <a:t>, 2011</a:t>
            </a:r>
          </a:p>
        </p:txBody>
      </p:sp>
      <p:sp>
        <p:nvSpPr>
          <p:cNvPr id="18" name="TextBox 17"/>
          <p:cNvSpPr txBox="1"/>
          <p:nvPr/>
        </p:nvSpPr>
        <p:spPr>
          <a:xfrm>
            <a:off x="5830786" y="1218904"/>
            <a:ext cx="3265714" cy="4924425"/>
          </a:xfrm>
          <a:prstGeom prst="rect">
            <a:avLst/>
          </a:prstGeom>
          <a:noFill/>
        </p:spPr>
        <p:txBody>
          <a:bodyPr wrap="square" rtlCol="0">
            <a:spAutoFit/>
          </a:bodyPr>
          <a:lstStyle/>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Mimi virus is the largest known virus. Its size is comparable to the size of the smallest living cells – 45</a:t>
            </a:r>
            <a:r>
              <a:rPr lang="en-US" sz="1600" dirty="0" smtClean="0">
                <a:latin typeface="Symbol" pitchFamily="18" charset="2"/>
                <a:cs typeface="Arial" pitchFamily="34" charset="0"/>
              </a:rPr>
              <a:t>m</a:t>
            </a:r>
            <a:r>
              <a:rPr lang="en-US" sz="1600" dirty="0" smtClean="0">
                <a:latin typeface="Arial" pitchFamily="34" charset="0"/>
                <a:cs typeface="Arial" pitchFamily="34" charset="0"/>
              </a:rPr>
              <a:t>m.</a:t>
            </a:r>
          </a:p>
          <a:p>
            <a:pPr marL="225425" indent="-225425">
              <a:spcAft>
                <a:spcPts val="1200"/>
              </a:spcAft>
              <a:buSzPct val="125000"/>
              <a:buFont typeface="Wingdings" pitchFamily="2" charset="2"/>
              <a:buChar char="§"/>
            </a:pPr>
            <a:r>
              <a:rPr lang="en-US" sz="1600" dirty="0" smtClean="0">
                <a:solidFill>
                  <a:srgbClr val="000000"/>
                </a:solidFill>
                <a:latin typeface="Arial" pitchFamily="34" charset="0"/>
                <a:cs typeface="Arial" pitchFamily="34" charset="0"/>
              </a:rPr>
              <a:t>Cannot be crystallized or imaged by conventional techniques.</a:t>
            </a:r>
            <a:endParaRPr lang="en-US" sz="1600" dirty="0" smtClean="0">
              <a:latin typeface="Arial" pitchFamily="34" charset="0"/>
              <a:cs typeface="Arial" pitchFamily="34" charset="0"/>
            </a:endParaRPr>
          </a:p>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Reconstructions of single shot images from LCLS (32 nm resolution) reveal inhomogeneous interior structure of </a:t>
            </a:r>
            <a:r>
              <a:rPr lang="en-US" sz="1600" dirty="0" err="1" smtClean="0">
                <a:latin typeface="Arial" pitchFamily="34" charset="0"/>
                <a:cs typeface="Arial" pitchFamily="34" charset="0"/>
              </a:rPr>
              <a:t>virion</a:t>
            </a:r>
            <a:r>
              <a:rPr lang="en-US" sz="1600" dirty="0" smtClean="0">
                <a:latin typeface="Arial" pitchFamily="34" charset="0"/>
                <a:cs typeface="Arial" pitchFamily="34" charset="0"/>
              </a:rPr>
              <a:t>.</a:t>
            </a:r>
          </a:p>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Future enhancements will improve resolution and enable visualization of contents of living cells.</a:t>
            </a:r>
          </a:p>
          <a:p>
            <a:endParaRPr lang="en-US" dirty="0">
              <a:latin typeface="Arial" pitchFamily="34" charset="0"/>
              <a:cs typeface="Arial" pitchFamily="34" charset="0"/>
            </a:endParaRPr>
          </a:p>
        </p:txBody>
      </p:sp>
      <p:pic>
        <p:nvPicPr>
          <p:cNvPr id="11" name="Picture 2"/>
          <p:cNvPicPr>
            <a:picLocks noChangeAspect="1" noChangeArrowheads="1"/>
          </p:cNvPicPr>
          <p:nvPr/>
        </p:nvPicPr>
        <p:blipFill>
          <a:blip r:embed="rId3" cstate="print"/>
          <a:srcRect l="39861" t="26977" r="17533" b="14431"/>
          <a:stretch>
            <a:fillRect/>
          </a:stretch>
        </p:blipFill>
        <p:spPr bwMode="auto">
          <a:xfrm>
            <a:off x="84021" y="1223884"/>
            <a:ext cx="5669797" cy="4212504"/>
          </a:xfrm>
          <a:prstGeom prst="rect">
            <a:avLst/>
          </a:prstGeom>
          <a:noFill/>
          <a:ln w="9525">
            <a:noFill/>
            <a:miter lim="800000"/>
            <a:headEnd/>
            <a:tailEnd/>
          </a:ln>
        </p:spPr>
      </p:pic>
      <p:sp>
        <p:nvSpPr>
          <p:cNvPr id="8" name="TextBox 7"/>
          <p:cNvSpPr txBox="1"/>
          <p:nvPr/>
        </p:nvSpPr>
        <p:spPr>
          <a:xfrm>
            <a:off x="369656" y="5572067"/>
            <a:ext cx="5165197" cy="276999"/>
          </a:xfrm>
          <a:prstGeom prst="rect">
            <a:avLst/>
          </a:prstGeom>
          <a:noFill/>
        </p:spPr>
        <p:txBody>
          <a:bodyPr wrap="none" rtlCol="0">
            <a:spAutoFit/>
          </a:bodyPr>
          <a:lstStyle/>
          <a:p>
            <a:r>
              <a:rPr lang="en-US" sz="1200" dirty="0" smtClean="0"/>
              <a:t>Single shot scattering patterns (above) and reconstructed images (below)</a:t>
            </a:r>
            <a:endParaRPr lang="en-US" sz="12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24"/>
          <p:cNvGrpSpPr/>
          <p:nvPr/>
        </p:nvGrpSpPr>
        <p:grpSpPr>
          <a:xfrm>
            <a:off x="5190185" y="811369"/>
            <a:ext cx="3750757" cy="5092523"/>
            <a:chOff x="4993783" y="811369"/>
            <a:chExt cx="3947160" cy="5092523"/>
          </a:xfrm>
        </p:grpSpPr>
        <p:sp>
          <p:nvSpPr>
            <p:cNvPr id="21526" name="Rectangle 34"/>
            <p:cNvSpPr>
              <a:spLocks noChangeArrowheads="1"/>
            </p:cNvSpPr>
            <p:nvPr/>
          </p:nvSpPr>
          <p:spPr bwMode="auto">
            <a:xfrm>
              <a:off x="5001244" y="2893083"/>
              <a:ext cx="3932238" cy="1253914"/>
            </a:xfrm>
            <a:prstGeom prst="rect">
              <a:avLst/>
            </a:prstGeom>
            <a:noFill/>
            <a:ln w="12700">
              <a:solidFill>
                <a:srgbClr val="0000FF"/>
              </a:solidFill>
              <a:round/>
              <a:headEnd/>
              <a:tailEnd/>
            </a:ln>
          </p:spPr>
          <p:txBody>
            <a:bodyPr/>
            <a:lstStyle/>
            <a:p>
              <a:pPr algn="r" eaLnBrk="0" hangingPunct="0"/>
              <a:endParaRPr lang="en-US" b="0" dirty="0"/>
            </a:p>
          </p:txBody>
        </p:sp>
        <p:grpSp>
          <p:nvGrpSpPr>
            <p:cNvPr id="24" name="Group 23"/>
            <p:cNvGrpSpPr/>
            <p:nvPr/>
          </p:nvGrpSpPr>
          <p:grpSpPr>
            <a:xfrm>
              <a:off x="4993783" y="811369"/>
              <a:ext cx="3947160" cy="5092523"/>
              <a:chOff x="4993783" y="811369"/>
              <a:chExt cx="3947160" cy="5092523"/>
            </a:xfrm>
          </p:grpSpPr>
          <p:pic>
            <p:nvPicPr>
              <p:cNvPr id="21509" name="Picture 9"/>
              <p:cNvPicPr>
                <a:picLocks noChangeAspect="1"/>
              </p:cNvPicPr>
              <p:nvPr/>
            </p:nvPicPr>
            <p:blipFill>
              <a:blip r:embed="rId3" cstate="print"/>
              <a:srcRect/>
              <a:stretch>
                <a:fillRect/>
              </a:stretch>
            </p:blipFill>
            <p:spPr bwMode="auto">
              <a:xfrm>
                <a:off x="5006007" y="2881970"/>
                <a:ext cx="3922712" cy="1277446"/>
              </a:xfrm>
              <a:prstGeom prst="rect">
                <a:avLst/>
              </a:prstGeom>
              <a:noFill/>
              <a:ln w="9525">
                <a:noFill/>
                <a:miter lim="800000"/>
                <a:headEnd/>
                <a:tailEnd/>
              </a:ln>
            </p:spPr>
          </p:pic>
          <p:grpSp>
            <p:nvGrpSpPr>
              <p:cNvPr id="23" name="Group 22"/>
              <p:cNvGrpSpPr/>
              <p:nvPr/>
            </p:nvGrpSpPr>
            <p:grpSpPr>
              <a:xfrm>
                <a:off x="4993783" y="4402305"/>
                <a:ext cx="3947160" cy="1501587"/>
                <a:chOff x="5003442" y="4209120"/>
                <a:chExt cx="3947160" cy="1501587"/>
              </a:xfrm>
            </p:grpSpPr>
            <p:pic>
              <p:nvPicPr>
                <p:cNvPr id="20" name="Picture 19" descr="Nanowire_with_Li_label.jpg"/>
                <p:cNvPicPr>
                  <a:picLocks noChangeAspect="1"/>
                </p:cNvPicPr>
                <p:nvPr/>
              </p:nvPicPr>
              <p:blipFill>
                <a:blip r:embed="rId4" cstate="print"/>
                <a:stretch>
                  <a:fillRect/>
                </a:stretch>
              </p:blipFill>
              <p:spPr>
                <a:xfrm>
                  <a:off x="5009539" y="4260543"/>
                  <a:ext cx="3941063" cy="1427921"/>
                </a:xfrm>
                <a:prstGeom prst="rect">
                  <a:avLst/>
                </a:prstGeom>
              </p:spPr>
            </p:pic>
            <p:sp>
              <p:nvSpPr>
                <p:cNvPr id="21525" name="Rectangle 33"/>
                <p:cNvSpPr>
                  <a:spLocks noChangeArrowheads="1"/>
                </p:cNvSpPr>
                <p:nvPr/>
              </p:nvSpPr>
              <p:spPr bwMode="auto">
                <a:xfrm>
                  <a:off x="5003442" y="4209120"/>
                  <a:ext cx="3932238" cy="1501587"/>
                </a:xfrm>
                <a:prstGeom prst="rect">
                  <a:avLst/>
                </a:prstGeom>
                <a:noFill/>
                <a:ln w="12700">
                  <a:solidFill>
                    <a:srgbClr val="0000FF"/>
                  </a:solidFill>
                  <a:round/>
                  <a:headEnd/>
                  <a:tailEnd/>
                </a:ln>
              </p:spPr>
              <p:txBody>
                <a:bodyPr/>
                <a:lstStyle/>
                <a:p>
                  <a:pPr algn="r" eaLnBrk="0" hangingPunct="0"/>
                  <a:endParaRPr lang="en-US" b="0" dirty="0"/>
                </a:p>
              </p:txBody>
            </p:sp>
          </p:grpSp>
          <p:grpSp>
            <p:nvGrpSpPr>
              <p:cNvPr id="22" name="Group 21"/>
              <p:cNvGrpSpPr/>
              <p:nvPr/>
            </p:nvGrpSpPr>
            <p:grpSpPr>
              <a:xfrm>
                <a:off x="5005975" y="811369"/>
                <a:ext cx="3922776" cy="1949951"/>
                <a:chOff x="4984124" y="811369"/>
                <a:chExt cx="3922776" cy="1949951"/>
              </a:xfrm>
            </p:grpSpPr>
            <p:pic>
              <p:nvPicPr>
                <p:cNvPr id="21512" name="Picture 13"/>
                <p:cNvPicPr>
                  <a:picLocks noChangeAspect="1"/>
                </p:cNvPicPr>
                <p:nvPr/>
              </p:nvPicPr>
              <p:blipFill>
                <a:blip r:embed="rId5" cstate="print"/>
                <a:srcRect/>
                <a:stretch>
                  <a:fillRect/>
                </a:stretch>
              </p:blipFill>
              <p:spPr bwMode="auto">
                <a:xfrm>
                  <a:off x="5334752" y="811369"/>
                  <a:ext cx="3221521" cy="1949951"/>
                </a:xfrm>
                <a:prstGeom prst="rect">
                  <a:avLst/>
                </a:prstGeom>
                <a:noFill/>
                <a:ln w="9525">
                  <a:noFill/>
                  <a:miter lim="800000"/>
                  <a:headEnd/>
                  <a:tailEnd/>
                </a:ln>
              </p:spPr>
            </p:pic>
            <p:sp>
              <p:nvSpPr>
                <p:cNvPr id="21527" name="Rectangle 35"/>
                <p:cNvSpPr>
                  <a:spLocks noChangeArrowheads="1"/>
                </p:cNvSpPr>
                <p:nvPr/>
              </p:nvSpPr>
              <p:spPr bwMode="auto">
                <a:xfrm>
                  <a:off x="4984124" y="815448"/>
                  <a:ext cx="3922776" cy="1933633"/>
                </a:xfrm>
                <a:prstGeom prst="rect">
                  <a:avLst/>
                </a:prstGeom>
                <a:noFill/>
                <a:ln w="12700">
                  <a:solidFill>
                    <a:srgbClr val="0000FF"/>
                  </a:solidFill>
                  <a:round/>
                  <a:headEnd/>
                  <a:tailEnd/>
                </a:ln>
              </p:spPr>
              <p:txBody>
                <a:bodyPr/>
                <a:lstStyle/>
                <a:p>
                  <a:pPr algn="r" eaLnBrk="0" hangingPunct="0"/>
                  <a:endParaRPr lang="en-US" b="0" dirty="0"/>
                </a:p>
              </p:txBody>
            </p:sp>
          </p:grpSp>
        </p:grpSp>
      </p:grpSp>
      <p:sp>
        <p:nvSpPr>
          <p:cNvPr id="21507" name="Content Placeholder 10"/>
          <p:cNvSpPr>
            <a:spLocks noGrp="1"/>
          </p:cNvSpPr>
          <p:nvPr>
            <p:ph idx="4294967295"/>
          </p:nvPr>
        </p:nvSpPr>
        <p:spPr>
          <a:xfrm>
            <a:off x="0" y="899663"/>
            <a:ext cx="4752975" cy="5473700"/>
          </a:xfrm>
          <a:prstGeom prst="rect">
            <a:avLst/>
          </a:prstGeom>
        </p:spPr>
        <p:txBody>
          <a:bodyPr/>
          <a:lstStyle/>
          <a:p>
            <a:pPr marL="230188" indent="-230188" eaLnBrk="1" hangingPunct="1">
              <a:spcBef>
                <a:spcPts val="0"/>
              </a:spcBef>
              <a:spcAft>
                <a:spcPts val="1200"/>
              </a:spcAft>
              <a:buFont typeface="Wingdings" pitchFamily="2" charset="2"/>
              <a:buChar char="§"/>
            </a:pPr>
            <a:r>
              <a:rPr lang="en-US" sz="2000" b="0" dirty="0" smtClean="0">
                <a:solidFill>
                  <a:schemeClr val="tx1"/>
                </a:solidFill>
              </a:rPr>
              <a:t>World’s smallest battery placed inside an electron microscope yields images of electrochemistry at atomic scales</a:t>
            </a:r>
          </a:p>
          <a:p>
            <a:pPr marL="230188" indent="-230188" eaLnBrk="1" hangingPunct="1">
              <a:spcBef>
                <a:spcPts val="0"/>
              </a:spcBef>
              <a:spcAft>
                <a:spcPts val="1200"/>
              </a:spcAft>
              <a:buFont typeface="Wingdings" pitchFamily="2" charset="2"/>
              <a:buChar char="§"/>
            </a:pPr>
            <a:r>
              <a:rPr lang="en-US" sz="2000" b="0" dirty="0" smtClean="0">
                <a:solidFill>
                  <a:schemeClr val="tx1"/>
                </a:solidFill>
              </a:rPr>
              <a:t>New insight into electrochemical processes at the </a:t>
            </a:r>
            <a:r>
              <a:rPr lang="en-US" sz="2000" b="0" dirty="0" err="1" smtClean="0">
                <a:solidFill>
                  <a:schemeClr val="tx1"/>
                </a:solidFill>
              </a:rPr>
              <a:t>nanoscale</a:t>
            </a:r>
            <a:r>
              <a:rPr lang="en-US" sz="2000" b="0" dirty="0" smtClean="0">
                <a:solidFill>
                  <a:schemeClr val="tx1"/>
                </a:solidFill>
              </a:rPr>
              <a:t>:</a:t>
            </a:r>
          </a:p>
          <a:p>
            <a:pPr marL="512763" lvl="2" indent="-166688" eaLnBrk="1" hangingPunct="1">
              <a:spcBef>
                <a:spcPts val="0"/>
              </a:spcBef>
              <a:spcAft>
                <a:spcPts val="1200"/>
              </a:spcAft>
              <a:buFont typeface="Wingdings" pitchFamily="2" charset="2"/>
              <a:buChar char="§"/>
            </a:pPr>
            <a:r>
              <a:rPr lang="en-US" sz="1800" b="0" dirty="0" smtClean="0"/>
              <a:t>Nanowires can sustain large stresses (&gt;10 GPa) caused by Li</a:t>
            </a:r>
            <a:r>
              <a:rPr lang="en-US" sz="1800" b="0" baseline="30000" dirty="0" smtClean="0"/>
              <a:t>+</a:t>
            </a:r>
            <a:r>
              <a:rPr lang="en-US" sz="1800" b="0" dirty="0" smtClean="0"/>
              <a:t> transport without breaking—good candidate for battery</a:t>
            </a:r>
          </a:p>
          <a:p>
            <a:pPr marL="512763" lvl="2" indent="-166688" eaLnBrk="1" hangingPunct="1">
              <a:spcBef>
                <a:spcPts val="0"/>
              </a:spcBef>
              <a:spcAft>
                <a:spcPts val="1200"/>
              </a:spcAft>
              <a:buFont typeface="Wingdings" pitchFamily="2" charset="2"/>
              <a:buChar char="§"/>
            </a:pPr>
            <a:r>
              <a:rPr lang="en-US" sz="1800" b="0" dirty="0" smtClean="0"/>
              <a:t>Elongation and twisting of nanowires during charging may lead to a short circuit and failure of the battery, a key factor to consider during design</a:t>
            </a:r>
            <a:endParaRPr lang="en-US" sz="1800" dirty="0" smtClean="0"/>
          </a:p>
          <a:p>
            <a:pPr marL="0" lvl="2" indent="0" eaLnBrk="1" hangingPunct="1">
              <a:spcBef>
                <a:spcPts val="600"/>
              </a:spcBef>
              <a:spcAft>
                <a:spcPts val="600"/>
              </a:spcAft>
              <a:buNone/>
            </a:pPr>
            <a:r>
              <a:rPr lang="en-US" sz="1000" b="0" dirty="0" smtClean="0">
                <a:solidFill>
                  <a:schemeClr val="tx1"/>
                </a:solidFill>
              </a:rPr>
              <a:t>Research at SNL supported by the </a:t>
            </a:r>
            <a:r>
              <a:rPr lang="en-US" sz="1000" b="0" i="1" dirty="0" smtClean="0">
                <a:solidFill>
                  <a:schemeClr val="tx1"/>
                </a:solidFill>
              </a:rPr>
              <a:t>Center for Science of Precision Multifunctional Nanostructures for Electrical Energy Storage </a:t>
            </a:r>
            <a:r>
              <a:rPr lang="en-US" sz="1000" b="0" dirty="0" smtClean="0">
                <a:solidFill>
                  <a:schemeClr val="tx1"/>
                </a:solidFill>
              </a:rPr>
              <a:t>(an EFRC led by University of Maryland) and in collaboration with PNNL and university contributors</a:t>
            </a:r>
            <a:endParaRPr lang="en-US" sz="1050" b="0" dirty="0" smtClean="0">
              <a:solidFill>
                <a:schemeClr val="tx1"/>
              </a:solidFill>
            </a:endParaRPr>
          </a:p>
        </p:txBody>
      </p:sp>
      <p:sp>
        <p:nvSpPr>
          <p:cNvPr id="21506" name="Title 1"/>
          <p:cNvSpPr>
            <a:spLocks noGrp="1"/>
          </p:cNvSpPr>
          <p:nvPr>
            <p:ph type="title" idx="4294967295"/>
          </p:nvPr>
        </p:nvSpPr>
        <p:spPr>
          <a:xfrm>
            <a:off x="0" y="301625"/>
            <a:ext cx="9363075" cy="865188"/>
          </a:xfrm>
        </p:spPr>
        <p:txBody>
          <a:bodyPr/>
          <a:lstStyle/>
          <a:p>
            <a:pPr eaLnBrk="1" hangingPunct="1">
              <a:lnSpc>
                <a:spcPct val="80000"/>
              </a:lnSpc>
            </a:pPr>
            <a:r>
              <a:rPr lang="en-US" sz="2100" dirty="0" smtClean="0"/>
              <a:t>Advancing Energy Technologies through Energy Frontier Research Centers</a:t>
            </a:r>
            <a:r>
              <a:rPr lang="en-US" dirty="0" smtClean="0"/>
              <a:t/>
            </a:r>
            <a:br>
              <a:rPr lang="en-US" dirty="0" smtClean="0"/>
            </a:br>
            <a:r>
              <a:rPr lang="en-US" dirty="0" smtClean="0"/>
              <a:t/>
            </a:r>
            <a:br>
              <a:rPr lang="en-US" dirty="0" smtClean="0"/>
            </a:br>
            <a:endParaRPr lang="en-US" dirty="0" smtClean="0"/>
          </a:p>
        </p:txBody>
      </p:sp>
      <p:sp>
        <p:nvSpPr>
          <p:cNvPr id="21528" name="TextBox 36"/>
          <p:cNvSpPr txBox="1">
            <a:spLocks noChangeArrowheads="1"/>
          </p:cNvSpPr>
          <p:nvPr/>
        </p:nvSpPr>
        <p:spPr bwMode="auto">
          <a:xfrm>
            <a:off x="4797114" y="5978931"/>
            <a:ext cx="4476750" cy="246221"/>
          </a:xfrm>
          <a:prstGeom prst="rect">
            <a:avLst/>
          </a:prstGeom>
          <a:noFill/>
          <a:ln w="9525">
            <a:noFill/>
            <a:miter lim="800000"/>
            <a:headEnd/>
            <a:tailEnd/>
          </a:ln>
        </p:spPr>
        <p:txBody>
          <a:bodyPr>
            <a:spAutoFit/>
          </a:bodyPr>
          <a:lstStyle/>
          <a:p>
            <a:pPr algn="ctr"/>
            <a:r>
              <a:rPr lang="en-US" sz="1000" b="0" dirty="0">
                <a:latin typeface="Calibri" charset="0"/>
              </a:rPr>
              <a:t>Jian Yu Huang, et </a:t>
            </a:r>
            <a:r>
              <a:rPr lang="en-US" sz="1000" b="0" dirty="0" smtClean="0">
                <a:latin typeface="Calibri" charset="0"/>
              </a:rPr>
              <a:t>al., </a:t>
            </a:r>
            <a:r>
              <a:rPr lang="en-US" sz="1000" dirty="0" smtClean="0">
                <a:latin typeface="Calibri" charset="0"/>
              </a:rPr>
              <a:t>Science 330, 1515 (2010)</a:t>
            </a:r>
            <a:endParaRPr lang="en-US" sz="1000" dirty="0"/>
          </a:p>
        </p:txBody>
      </p:sp>
      <p:grpSp>
        <p:nvGrpSpPr>
          <p:cNvPr id="3" name="Group 16"/>
          <p:cNvGrpSpPr>
            <a:grpSpLocks noChangeAspect="1"/>
          </p:cNvGrpSpPr>
          <p:nvPr/>
        </p:nvGrpSpPr>
        <p:grpSpPr bwMode="auto">
          <a:xfrm>
            <a:off x="4784106" y="6284757"/>
            <a:ext cx="3931920" cy="483646"/>
            <a:chOff x="213025" y="6114237"/>
            <a:chExt cx="4751254" cy="617304"/>
          </a:xfrm>
        </p:grpSpPr>
        <p:pic>
          <p:nvPicPr>
            <p:cNvPr id="27" name="Picture 8" descr="logo_lanl.jpg"/>
            <p:cNvPicPr>
              <a:picLocks noChangeAspect="1"/>
            </p:cNvPicPr>
            <p:nvPr/>
          </p:nvPicPr>
          <p:blipFill>
            <a:blip r:embed="rId6" cstate="print"/>
            <a:srcRect/>
            <a:stretch>
              <a:fillRect/>
            </a:stretch>
          </p:blipFill>
          <p:spPr bwMode="auto">
            <a:xfrm>
              <a:off x="2447818" y="6206489"/>
              <a:ext cx="946391" cy="432801"/>
            </a:xfrm>
            <a:prstGeom prst="rect">
              <a:avLst/>
            </a:prstGeom>
            <a:noFill/>
            <a:ln w="9525">
              <a:noFill/>
              <a:miter lim="800000"/>
              <a:headEnd/>
              <a:tailEnd/>
            </a:ln>
          </p:spPr>
        </p:pic>
        <p:pic>
          <p:nvPicPr>
            <p:cNvPr id="28" name="Picture 9" descr="logo_snl.jpg"/>
            <p:cNvPicPr>
              <a:picLocks noChangeAspect="1"/>
            </p:cNvPicPr>
            <p:nvPr/>
          </p:nvPicPr>
          <p:blipFill>
            <a:blip r:embed="rId7" cstate="print"/>
            <a:srcRect/>
            <a:stretch>
              <a:fillRect/>
            </a:stretch>
          </p:blipFill>
          <p:spPr bwMode="auto">
            <a:xfrm>
              <a:off x="772536" y="6191400"/>
              <a:ext cx="1080281" cy="462978"/>
            </a:xfrm>
            <a:prstGeom prst="rect">
              <a:avLst/>
            </a:prstGeom>
            <a:noFill/>
            <a:ln w="9525">
              <a:noFill/>
              <a:miter lim="800000"/>
              <a:headEnd/>
              <a:tailEnd/>
            </a:ln>
          </p:spPr>
        </p:pic>
        <p:pic>
          <p:nvPicPr>
            <p:cNvPr id="29" name="Picture 10" descr="logo_uci.jpg"/>
            <p:cNvPicPr>
              <a:picLocks noChangeAspect="1"/>
            </p:cNvPicPr>
            <p:nvPr/>
          </p:nvPicPr>
          <p:blipFill>
            <a:blip r:embed="rId8" cstate="print"/>
            <a:srcRect/>
            <a:stretch>
              <a:fillRect/>
            </a:stretch>
          </p:blipFill>
          <p:spPr bwMode="auto">
            <a:xfrm>
              <a:off x="1866596" y="6139168"/>
              <a:ext cx="567443" cy="567443"/>
            </a:xfrm>
            <a:prstGeom prst="rect">
              <a:avLst/>
            </a:prstGeom>
            <a:noFill/>
            <a:ln w="9525">
              <a:noFill/>
              <a:miter lim="800000"/>
              <a:headEnd/>
              <a:tailEnd/>
            </a:ln>
          </p:spPr>
        </p:pic>
        <p:pic>
          <p:nvPicPr>
            <p:cNvPr id="30" name="Picture 13" descr="logo_ufl.jpg"/>
            <p:cNvPicPr>
              <a:picLocks noChangeAspect="1"/>
            </p:cNvPicPr>
            <p:nvPr/>
          </p:nvPicPr>
          <p:blipFill>
            <a:blip r:embed="rId9" cstate="print"/>
            <a:srcRect/>
            <a:stretch>
              <a:fillRect/>
            </a:stretch>
          </p:blipFill>
          <p:spPr bwMode="auto">
            <a:xfrm>
              <a:off x="3407988" y="6225447"/>
              <a:ext cx="1042496" cy="394885"/>
            </a:xfrm>
            <a:prstGeom prst="rect">
              <a:avLst/>
            </a:prstGeom>
            <a:noFill/>
            <a:ln w="9525">
              <a:noFill/>
              <a:miter lim="800000"/>
              <a:headEnd/>
              <a:tailEnd/>
            </a:ln>
          </p:spPr>
        </p:pic>
        <p:pic>
          <p:nvPicPr>
            <p:cNvPr id="31" name="Picture 14" descr="logo_umd.jpg"/>
            <p:cNvPicPr>
              <a:picLocks noChangeAspect="1"/>
            </p:cNvPicPr>
            <p:nvPr/>
          </p:nvPicPr>
          <p:blipFill>
            <a:blip r:embed="rId10" cstate="print"/>
            <a:srcRect/>
            <a:stretch>
              <a:fillRect/>
            </a:stretch>
          </p:blipFill>
          <p:spPr bwMode="auto">
            <a:xfrm>
              <a:off x="213025" y="6150023"/>
              <a:ext cx="545732" cy="545732"/>
            </a:xfrm>
            <a:prstGeom prst="rect">
              <a:avLst/>
            </a:prstGeom>
            <a:noFill/>
            <a:ln w="9525">
              <a:noFill/>
              <a:miter lim="800000"/>
              <a:headEnd/>
              <a:tailEnd/>
            </a:ln>
          </p:spPr>
        </p:pic>
        <p:pic>
          <p:nvPicPr>
            <p:cNvPr id="32" name="Picture 15" descr="logo_yale.jpg"/>
            <p:cNvPicPr>
              <a:picLocks noChangeAspect="1"/>
            </p:cNvPicPr>
            <p:nvPr/>
          </p:nvPicPr>
          <p:blipFill>
            <a:blip r:embed="rId11" cstate="print"/>
            <a:srcRect/>
            <a:stretch>
              <a:fillRect/>
            </a:stretch>
          </p:blipFill>
          <p:spPr bwMode="auto">
            <a:xfrm>
              <a:off x="4464263" y="6114237"/>
              <a:ext cx="500016" cy="617304"/>
            </a:xfrm>
            <a:prstGeom prst="rect">
              <a:avLst/>
            </a:prstGeom>
            <a:noFill/>
            <a:ln w="9525">
              <a:noFill/>
              <a:miter lim="800000"/>
              <a:headEnd/>
              <a:tailEnd/>
            </a:ln>
          </p:spPr>
        </p:pic>
      </p:grpSp>
      <p:sp>
        <p:nvSpPr>
          <p:cNvPr id="33" name="Slide Number Placeholder 3"/>
          <p:cNvSpPr>
            <a:spLocks noGrp="1"/>
          </p:cNvSpPr>
          <p:nvPr>
            <p:ph type="sldNum" sz="quarter" idx="4294967295"/>
          </p:nvPr>
        </p:nvSpPr>
        <p:spPr>
          <a:xfrm>
            <a:off x="8726900" y="6353969"/>
            <a:ext cx="381000" cy="365125"/>
          </a:xfrm>
          <a:prstGeom prst="rect">
            <a:avLst/>
          </a:prstGeom>
        </p:spPr>
        <p:txBody>
          <a:bodyPr/>
          <a:lstStyle/>
          <a:p>
            <a:pPr algn="ctr"/>
            <a:fld id="{26CA2777-A89F-4130-B308-73BB65955918}" type="slidenum">
              <a:rPr lang="en-US" sz="1200" smtClean="0">
                <a:solidFill>
                  <a:srgbClr val="106636"/>
                </a:solidFill>
              </a:rPr>
              <a:pPr algn="ctr"/>
              <a:t>37</a:t>
            </a:fld>
            <a:endParaRPr lang="en-US" sz="1200" dirty="0">
              <a:solidFill>
                <a:srgbClr val="106636"/>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219075" y="94747"/>
            <a:ext cx="9363075" cy="622300"/>
          </a:xfrm>
        </p:spPr>
        <p:txBody>
          <a:bodyPr/>
          <a:lstStyle/>
          <a:p>
            <a:pPr algn="ctr" eaLnBrk="1" hangingPunct="1">
              <a:lnSpc>
                <a:spcPts val="3200"/>
              </a:lnSpc>
            </a:pPr>
            <a:r>
              <a:rPr lang="en-US" sz="2200" dirty="0" smtClean="0"/>
              <a:t>EFRC Research Predicts Radiation Damage Resistant Materials</a:t>
            </a:r>
          </a:p>
        </p:txBody>
      </p:sp>
      <p:sp>
        <p:nvSpPr>
          <p:cNvPr id="21507" name="Content Placeholder 10"/>
          <p:cNvSpPr>
            <a:spLocks noGrp="1"/>
          </p:cNvSpPr>
          <p:nvPr>
            <p:ph idx="4294967295"/>
          </p:nvPr>
        </p:nvSpPr>
        <p:spPr>
          <a:xfrm>
            <a:off x="0" y="917575"/>
            <a:ext cx="3935413" cy="4583113"/>
          </a:xfrm>
          <a:prstGeom prst="rect">
            <a:avLst/>
          </a:prstGeom>
        </p:spPr>
        <p:txBody>
          <a:bodyPr/>
          <a:lstStyle/>
          <a:p>
            <a:pPr marL="280988" indent="-180975" eaLnBrk="1" hangingPunct="1">
              <a:lnSpc>
                <a:spcPct val="95000"/>
              </a:lnSpc>
              <a:spcBef>
                <a:spcPts val="0"/>
              </a:spcBef>
              <a:spcAft>
                <a:spcPts val="400"/>
              </a:spcAft>
              <a:buFont typeface="Wingdings" pitchFamily="2" charset="2"/>
              <a:buChar char="§"/>
            </a:pPr>
            <a:r>
              <a:rPr lang="en-US" sz="1600" b="0" dirty="0" smtClean="0">
                <a:solidFill>
                  <a:schemeClr val="tx1"/>
                </a:solidFill>
              </a:rPr>
              <a:t>Simulations reveal why nanostructured materials with a large number of grain boundaries exhibit increased tolerance to radiation damage</a:t>
            </a:r>
          </a:p>
          <a:p>
            <a:pPr marL="280988" indent="-180975" eaLnBrk="1" hangingPunct="1">
              <a:lnSpc>
                <a:spcPct val="95000"/>
              </a:lnSpc>
              <a:spcBef>
                <a:spcPts val="0"/>
              </a:spcBef>
              <a:spcAft>
                <a:spcPts val="400"/>
              </a:spcAft>
              <a:buFont typeface="Wingdings" pitchFamily="2" charset="2"/>
              <a:buChar char="§"/>
            </a:pPr>
            <a:r>
              <a:rPr lang="en-US" sz="1600" b="0" dirty="0" smtClean="0">
                <a:solidFill>
                  <a:schemeClr val="tx1"/>
                </a:solidFill>
              </a:rPr>
              <a:t>New interstitial emission and vacancy recombination mechanism critical to self-healing of radiation damaged material</a:t>
            </a:r>
          </a:p>
          <a:p>
            <a:pPr marL="681038" lvl="2" indent="-180975" eaLnBrk="1" hangingPunct="1">
              <a:lnSpc>
                <a:spcPct val="95000"/>
              </a:lnSpc>
              <a:spcBef>
                <a:spcPts val="0"/>
              </a:spcBef>
              <a:spcAft>
                <a:spcPts val="400"/>
              </a:spcAft>
              <a:buFont typeface="Wingdings" pitchFamily="2" charset="2"/>
              <a:buChar char="§"/>
            </a:pPr>
            <a:r>
              <a:rPr lang="en-US" sz="1200" b="0" dirty="0" smtClean="0"/>
              <a:t>At very short times, interstitial atoms are concentrated on the grain boundary, but at longer times they re-emit and annihilate trapped vacancies </a:t>
            </a:r>
            <a:r>
              <a:rPr lang="en-US" sz="1200" dirty="0" smtClean="0"/>
              <a:t>many atomic distances</a:t>
            </a:r>
            <a:r>
              <a:rPr lang="en-US" sz="1200" b="0" dirty="0" smtClean="0"/>
              <a:t> away </a:t>
            </a:r>
          </a:p>
          <a:p>
            <a:pPr marL="681038" lvl="2" indent="-180975" eaLnBrk="1" hangingPunct="1">
              <a:lnSpc>
                <a:spcPct val="95000"/>
              </a:lnSpc>
              <a:spcBef>
                <a:spcPts val="0"/>
              </a:spcBef>
              <a:spcAft>
                <a:spcPts val="400"/>
              </a:spcAft>
              <a:buFont typeface="Wingdings" pitchFamily="2" charset="2"/>
              <a:buChar char="§"/>
            </a:pPr>
            <a:r>
              <a:rPr lang="en-US" sz="1200" dirty="0" smtClean="0"/>
              <a:t>Grain boundaries loaded with interstitials reduce the barrier for vacancy diffusion and promote defect recombination</a:t>
            </a:r>
            <a:endParaRPr lang="en-US" sz="1200" b="0" dirty="0" smtClean="0"/>
          </a:p>
          <a:p>
            <a:pPr marL="681038" lvl="2" indent="-180975" eaLnBrk="1" hangingPunct="1">
              <a:lnSpc>
                <a:spcPct val="95000"/>
              </a:lnSpc>
              <a:spcBef>
                <a:spcPts val="0"/>
              </a:spcBef>
              <a:spcAft>
                <a:spcPts val="400"/>
              </a:spcAft>
              <a:buFont typeface="Wingdings" pitchFamily="2" charset="2"/>
              <a:buChar char="§"/>
            </a:pPr>
            <a:r>
              <a:rPr lang="en-US" sz="1200" dirty="0" smtClean="0"/>
              <a:t>D</a:t>
            </a:r>
            <a:r>
              <a:rPr lang="en-US" sz="1200" b="0" dirty="0" smtClean="0"/>
              <a:t>esigned nanostructured grain boundaries could slow down the accumulation of radiation damage</a:t>
            </a:r>
          </a:p>
          <a:p>
            <a:pPr marL="681038" lvl="2" indent="-180975" eaLnBrk="1" hangingPunct="1">
              <a:lnSpc>
                <a:spcPct val="95000"/>
              </a:lnSpc>
              <a:spcBef>
                <a:spcPts val="0"/>
              </a:spcBef>
              <a:spcAft>
                <a:spcPts val="400"/>
              </a:spcAft>
              <a:buFont typeface="Wingdings" pitchFamily="2" charset="2"/>
              <a:buChar char="§"/>
            </a:pPr>
            <a:endParaRPr lang="en-US" sz="1200" b="0" dirty="0" smtClean="0"/>
          </a:p>
          <a:p>
            <a:pPr marL="0" indent="0" eaLnBrk="1" hangingPunct="1">
              <a:lnSpc>
                <a:spcPct val="95000"/>
              </a:lnSpc>
              <a:spcBef>
                <a:spcPts val="0"/>
              </a:spcBef>
              <a:spcAft>
                <a:spcPts val="400"/>
              </a:spcAft>
              <a:buNone/>
            </a:pPr>
            <a:r>
              <a:rPr lang="en-US" sz="1100" b="0" dirty="0" smtClean="0">
                <a:solidFill>
                  <a:schemeClr val="tx1"/>
                </a:solidFill>
              </a:rPr>
              <a:t>Research supported by the </a:t>
            </a:r>
            <a:r>
              <a:rPr lang="en-US" sz="1100" b="0" i="1" dirty="0" smtClean="0">
                <a:solidFill>
                  <a:schemeClr val="tx1"/>
                </a:solidFill>
              </a:rPr>
              <a:t>Center for Materials at Irradiation and Mechanical Extremes </a:t>
            </a:r>
            <a:r>
              <a:rPr lang="en-US" sz="1100" b="0" dirty="0" smtClean="0">
                <a:solidFill>
                  <a:schemeClr val="tx1"/>
                </a:solidFill>
              </a:rPr>
              <a:t>(an EFRC led by Los Alamos National Laboratory)</a:t>
            </a:r>
            <a:endParaRPr lang="en-US" sz="1200" b="0" dirty="0" smtClean="0">
              <a:solidFill>
                <a:schemeClr val="tx1"/>
              </a:solidFill>
            </a:endParaRPr>
          </a:p>
        </p:txBody>
      </p:sp>
      <p:sp>
        <p:nvSpPr>
          <p:cNvPr id="21528" name="TextBox 36"/>
          <p:cNvSpPr txBox="1">
            <a:spLocks noChangeArrowheads="1"/>
          </p:cNvSpPr>
          <p:nvPr/>
        </p:nvSpPr>
        <p:spPr bwMode="auto">
          <a:xfrm>
            <a:off x="5065500" y="5985049"/>
            <a:ext cx="3611880" cy="261610"/>
          </a:xfrm>
          <a:prstGeom prst="rect">
            <a:avLst/>
          </a:prstGeom>
          <a:noFill/>
          <a:ln w="9525">
            <a:noFill/>
            <a:miter lim="800000"/>
            <a:headEnd/>
            <a:tailEnd/>
          </a:ln>
        </p:spPr>
        <p:txBody>
          <a:bodyPr wrap="square">
            <a:spAutoFit/>
          </a:bodyPr>
          <a:lstStyle/>
          <a:p>
            <a:pPr algn="ctr"/>
            <a:r>
              <a:rPr lang="en-US" sz="1050" dirty="0" smtClean="0">
                <a:latin typeface="Calibri" charset="0"/>
              </a:rPr>
              <a:t>Xian-Ming Bai et al. </a:t>
            </a:r>
            <a:r>
              <a:rPr lang="en-US" sz="1050" i="1" dirty="0" smtClean="0">
                <a:latin typeface="Calibri" charset="0"/>
              </a:rPr>
              <a:t>Science, 327, 1631 (2010)</a:t>
            </a:r>
            <a:endParaRPr lang="en-US" sz="1050" i="1" dirty="0"/>
          </a:p>
        </p:txBody>
      </p:sp>
      <p:grpSp>
        <p:nvGrpSpPr>
          <p:cNvPr id="116" name="Group 115"/>
          <p:cNvGrpSpPr/>
          <p:nvPr/>
        </p:nvGrpSpPr>
        <p:grpSpPr>
          <a:xfrm>
            <a:off x="5083353" y="6334965"/>
            <a:ext cx="3021827" cy="464515"/>
            <a:chOff x="315177" y="6308407"/>
            <a:chExt cx="3575290" cy="549593"/>
          </a:xfrm>
        </p:grpSpPr>
        <p:pic>
          <p:nvPicPr>
            <p:cNvPr id="21" name="Picture 21" descr="mit-redgrey-large3"/>
            <p:cNvPicPr>
              <a:picLocks noChangeAspect="1" noChangeArrowheads="1"/>
            </p:cNvPicPr>
            <p:nvPr/>
          </p:nvPicPr>
          <p:blipFill>
            <a:blip r:embed="rId3" cstate="print"/>
            <a:srcRect/>
            <a:stretch>
              <a:fillRect/>
            </a:stretch>
          </p:blipFill>
          <p:spPr bwMode="auto">
            <a:xfrm>
              <a:off x="2398152" y="6385047"/>
              <a:ext cx="726223" cy="395800"/>
            </a:xfrm>
            <a:prstGeom prst="rect">
              <a:avLst/>
            </a:prstGeom>
            <a:solidFill>
              <a:schemeClr val="bg1"/>
            </a:solidFill>
            <a:ln w="9525">
              <a:noFill/>
              <a:miter lim="800000"/>
              <a:headEnd/>
              <a:tailEnd/>
            </a:ln>
          </p:spPr>
        </p:pic>
        <p:pic>
          <p:nvPicPr>
            <p:cNvPr id="22" name="Picture 22" descr="UIlogocolor"/>
            <p:cNvPicPr>
              <a:picLocks noChangeAspect="1" noChangeArrowheads="1"/>
            </p:cNvPicPr>
            <p:nvPr/>
          </p:nvPicPr>
          <p:blipFill>
            <a:blip r:embed="rId4" cstate="print"/>
            <a:srcRect/>
            <a:stretch>
              <a:fillRect/>
            </a:stretch>
          </p:blipFill>
          <p:spPr bwMode="auto">
            <a:xfrm>
              <a:off x="1821244" y="6360029"/>
              <a:ext cx="364000" cy="474158"/>
            </a:xfrm>
            <a:prstGeom prst="rect">
              <a:avLst/>
            </a:prstGeom>
            <a:noFill/>
            <a:ln w="9525">
              <a:noFill/>
              <a:miter lim="800000"/>
              <a:headEnd/>
              <a:tailEnd/>
            </a:ln>
          </p:spPr>
        </p:pic>
        <p:pic>
          <p:nvPicPr>
            <p:cNvPr id="23" name="Picture 4" descr="lalrg"/>
            <p:cNvPicPr>
              <a:picLocks noChangeAspect="1" noChangeArrowheads="1"/>
            </p:cNvPicPr>
            <p:nvPr/>
          </p:nvPicPr>
          <p:blipFill>
            <a:blip r:embed="rId5" cstate="print"/>
            <a:srcRect/>
            <a:stretch>
              <a:fillRect/>
            </a:stretch>
          </p:blipFill>
          <p:spPr bwMode="auto">
            <a:xfrm>
              <a:off x="315177" y="6341958"/>
              <a:ext cx="1293159" cy="469369"/>
            </a:xfrm>
            <a:prstGeom prst="rect">
              <a:avLst/>
            </a:prstGeom>
            <a:noFill/>
            <a:ln w="9525">
              <a:noFill/>
              <a:miter lim="800000"/>
              <a:headEnd/>
              <a:tailEnd/>
            </a:ln>
          </p:spPr>
        </p:pic>
        <p:pic>
          <p:nvPicPr>
            <p:cNvPr id="24" name="Picture 2" descr="http://upload.wikimedia.org/wikipedia/en/4/48/CarnegieMellonSeal.png"/>
            <p:cNvPicPr>
              <a:picLocks noChangeAspect="1" noChangeArrowheads="1"/>
            </p:cNvPicPr>
            <p:nvPr/>
          </p:nvPicPr>
          <p:blipFill>
            <a:blip r:embed="rId6" cstate="print"/>
            <a:srcRect/>
            <a:stretch>
              <a:fillRect/>
            </a:stretch>
          </p:blipFill>
          <p:spPr bwMode="auto">
            <a:xfrm>
              <a:off x="3337282" y="6308407"/>
              <a:ext cx="553185" cy="549593"/>
            </a:xfrm>
            <a:prstGeom prst="rect">
              <a:avLst/>
            </a:prstGeom>
            <a:noFill/>
            <a:ln w="9525">
              <a:noFill/>
              <a:miter lim="800000"/>
              <a:headEnd/>
              <a:tailEnd/>
            </a:ln>
          </p:spPr>
        </p:pic>
      </p:grpSp>
      <p:grpSp>
        <p:nvGrpSpPr>
          <p:cNvPr id="2" name="Group 18"/>
          <p:cNvGrpSpPr/>
          <p:nvPr/>
        </p:nvGrpSpPr>
        <p:grpSpPr>
          <a:xfrm>
            <a:off x="5029200" y="1001584"/>
            <a:ext cx="1051560" cy="1957603"/>
            <a:chOff x="6934200" y="1295400"/>
            <a:chExt cx="1581150" cy="2859398"/>
          </a:xfrm>
        </p:grpSpPr>
        <p:pic>
          <p:nvPicPr>
            <p:cNvPr id="26" name="Picture 25"/>
            <p:cNvPicPr>
              <a:picLocks noChangeAspect="1"/>
            </p:cNvPicPr>
            <p:nvPr/>
          </p:nvPicPr>
          <p:blipFill>
            <a:blip r:embed="rId7" cstate="print"/>
            <a:stretch>
              <a:fillRect/>
            </a:stretch>
          </p:blipFill>
          <p:spPr>
            <a:xfrm>
              <a:off x="6934200" y="1295400"/>
              <a:ext cx="1581150" cy="2859398"/>
            </a:xfrm>
            <a:prstGeom prst="rect">
              <a:avLst/>
            </a:prstGeom>
          </p:spPr>
        </p:pic>
        <p:sp>
          <p:nvSpPr>
            <p:cNvPr id="33" name="Rectangle 32"/>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13"/>
          <p:cNvGrpSpPr>
            <a:grpSpLocks noChangeAspect="1"/>
          </p:cNvGrpSpPr>
          <p:nvPr/>
        </p:nvGrpSpPr>
        <p:grpSpPr>
          <a:xfrm>
            <a:off x="6299367" y="1047308"/>
            <a:ext cx="931612" cy="1600200"/>
            <a:chOff x="6665127" y="1813564"/>
            <a:chExt cx="1286511" cy="2209801"/>
          </a:xfrm>
        </p:grpSpPr>
        <p:sp>
          <p:nvSpPr>
            <p:cNvPr id="190" name="Parallelogram 189"/>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Parallelogram 192"/>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Parallelogram 193"/>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Parallelogram 194"/>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Parallelogram 195"/>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Oval 196"/>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Oval 198"/>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Oval 199"/>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Oval 200"/>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Oval 201"/>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Oval 202"/>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4" name="Rectangle 203"/>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 name="Rectangle 204"/>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 name="Rectangle 205"/>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Rectangle 206"/>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Rectangle 207"/>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Rectangle 208"/>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Rectangle 209"/>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Freeform 210"/>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2" name="Freeform 211"/>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3" name="Freeform 212"/>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4" name="Group 233"/>
          <p:cNvGrpSpPr>
            <a:grpSpLocks noChangeAspect="1"/>
          </p:cNvGrpSpPr>
          <p:nvPr/>
        </p:nvGrpSpPr>
        <p:grpSpPr>
          <a:xfrm>
            <a:off x="7657334" y="1047308"/>
            <a:ext cx="931611" cy="1600200"/>
            <a:chOff x="7062974" y="152403"/>
            <a:chExt cx="1286511" cy="2209800"/>
          </a:xfrm>
        </p:grpSpPr>
        <p:sp>
          <p:nvSpPr>
            <p:cNvPr id="215" name="Parallelogram 214"/>
            <p:cNvSpPr/>
            <p:nvPr/>
          </p:nvSpPr>
          <p:spPr>
            <a:xfrm rot="16200000" flipH="1">
              <a:off x="6105394" y="1112522"/>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Rectangle 215"/>
            <p:cNvSpPr/>
            <p:nvPr/>
          </p:nvSpPr>
          <p:spPr>
            <a:xfrm>
              <a:off x="7355074" y="152403"/>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7" name="Parallelogram 216"/>
            <p:cNvSpPr/>
            <p:nvPr/>
          </p:nvSpPr>
          <p:spPr>
            <a:xfrm>
              <a:off x="7062974" y="1371603"/>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8" name="Parallelogram 217"/>
            <p:cNvSpPr/>
            <p:nvPr/>
          </p:nvSpPr>
          <p:spPr>
            <a:xfrm>
              <a:off x="7062974" y="152403"/>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Parallelogram 218"/>
            <p:cNvSpPr/>
            <p:nvPr/>
          </p:nvSpPr>
          <p:spPr>
            <a:xfrm rot="16200000" flipH="1">
              <a:off x="7099806" y="1112523"/>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Parallelogram 219"/>
            <p:cNvSpPr/>
            <p:nvPr/>
          </p:nvSpPr>
          <p:spPr>
            <a:xfrm>
              <a:off x="7062974" y="2057403"/>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1" name="Oval 220"/>
            <p:cNvSpPr/>
            <p:nvPr/>
          </p:nvSpPr>
          <p:spPr>
            <a:xfrm>
              <a:off x="7356556"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Rectangle 221"/>
            <p:cNvSpPr/>
            <p:nvPr/>
          </p:nvSpPr>
          <p:spPr>
            <a:xfrm>
              <a:off x="7493716" y="114300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Oval 222"/>
            <p:cNvSpPr/>
            <p:nvPr/>
          </p:nvSpPr>
          <p:spPr>
            <a:xfrm>
              <a:off x="7467046"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Oval 223"/>
            <p:cNvSpPr/>
            <p:nvPr/>
          </p:nvSpPr>
          <p:spPr>
            <a:xfrm>
              <a:off x="7829632"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7539436"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6" name="Oval 225"/>
            <p:cNvSpPr/>
            <p:nvPr/>
          </p:nvSpPr>
          <p:spPr>
            <a:xfrm>
              <a:off x="7738192"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Oval 226"/>
            <p:cNvSpPr/>
            <p:nvPr/>
          </p:nvSpPr>
          <p:spPr>
            <a:xfrm>
              <a:off x="7646752"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Rectangle 227"/>
            <p:cNvSpPr/>
            <p:nvPr/>
          </p:nvSpPr>
          <p:spPr>
            <a:xfrm>
              <a:off x="7875352" y="11811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Rectangle 228"/>
            <p:cNvSpPr/>
            <p:nvPr/>
          </p:nvSpPr>
          <p:spPr>
            <a:xfrm>
              <a:off x="7375606" y="92202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0" name="Rectangle 229"/>
            <p:cNvSpPr/>
            <p:nvPr/>
          </p:nvSpPr>
          <p:spPr>
            <a:xfrm>
              <a:off x="7692472" y="96774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Rectangle 230"/>
            <p:cNvSpPr/>
            <p:nvPr/>
          </p:nvSpPr>
          <p:spPr>
            <a:xfrm>
              <a:off x="7921072" y="10287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Rectangle 231"/>
            <p:cNvSpPr/>
            <p:nvPr/>
          </p:nvSpPr>
          <p:spPr>
            <a:xfrm>
              <a:off x="7585156" y="8763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Rectangle 232"/>
            <p:cNvSpPr/>
            <p:nvPr/>
          </p:nvSpPr>
          <p:spPr>
            <a:xfrm>
              <a:off x="7062974" y="457203"/>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287"/>
          <p:cNvGrpSpPr/>
          <p:nvPr/>
        </p:nvGrpSpPr>
        <p:grpSpPr>
          <a:xfrm>
            <a:off x="5142781" y="3669073"/>
            <a:ext cx="931612" cy="1600200"/>
            <a:chOff x="5142781" y="3901441"/>
            <a:chExt cx="931612" cy="1600200"/>
          </a:xfrm>
        </p:grpSpPr>
        <p:sp>
          <p:nvSpPr>
            <p:cNvPr id="235" name="Parallelogram 234"/>
            <p:cNvSpPr/>
            <p:nvPr/>
          </p:nvSpPr>
          <p:spPr>
            <a:xfrm rot="16200000" flipH="1">
              <a:off x="4449361" y="4596700"/>
              <a:ext cx="1600199" cy="209682"/>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Rectangle 235"/>
            <p:cNvSpPr/>
            <p:nvPr/>
          </p:nvSpPr>
          <p:spPr>
            <a:xfrm>
              <a:off x="5354302" y="3901441"/>
              <a:ext cx="717331" cy="1379483"/>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Parallelogram 236"/>
            <p:cNvSpPr/>
            <p:nvPr/>
          </p:nvSpPr>
          <p:spPr>
            <a:xfrm>
              <a:off x="5142781" y="4784310"/>
              <a:ext cx="927012" cy="220717"/>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8" name="Parallelogram 237"/>
            <p:cNvSpPr/>
            <p:nvPr/>
          </p:nvSpPr>
          <p:spPr>
            <a:xfrm>
              <a:off x="5142781" y="3901441"/>
              <a:ext cx="927012" cy="220717"/>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9" name="Parallelogram 238"/>
            <p:cNvSpPr/>
            <p:nvPr/>
          </p:nvSpPr>
          <p:spPr>
            <a:xfrm rot="16200000" flipH="1">
              <a:off x="5169452" y="4596700"/>
              <a:ext cx="1600199" cy="209682"/>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Parallelogram 239"/>
            <p:cNvSpPr/>
            <p:nvPr/>
          </p:nvSpPr>
          <p:spPr>
            <a:xfrm>
              <a:off x="5142781" y="5280924"/>
              <a:ext cx="927012" cy="220717"/>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Oval 240"/>
            <p:cNvSpPr/>
            <p:nvPr/>
          </p:nvSpPr>
          <p:spPr>
            <a:xfrm>
              <a:off x="5355375"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ectangle 241"/>
            <p:cNvSpPr/>
            <p:nvPr/>
          </p:nvSpPr>
          <p:spPr>
            <a:xfrm>
              <a:off x="5454697" y="4618771"/>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3" name="Oval 242"/>
            <p:cNvSpPr/>
            <p:nvPr/>
          </p:nvSpPr>
          <p:spPr>
            <a:xfrm>
              <a:off x="5435385"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4" name="Oval 243"/>
            <p:cNvSpPr/>
            <p:nvPr/>
          </p:nvSpPr>
          <p:spPr>
            <a:xfrm>
              <a:off x="5697947"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Oval 244"/>
            <p:cNvSpPr/>
            <p:nvPr/>
          </p:nvSpPr>
          <p:spPr>
            <a:xfrm>
              <a:off x="5487805"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Oval 245"/>
            <p:cNvSpPr/>
            <p:nvPr/>
          </p:nvSpPr>
          <p:spPr>
            <a:xfrm>
              <a:off x="5631732"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Oval 246"/>
            <p:cNvSpPr/>
            <p:nvPr/>
          </p:nvSpPr>
          <p:spPr>
            <a:xfrm>
              <a:off x="5565517"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Rectangle 247"/>
            <p:cNvSpPr/>
            <p:nvPr/>
          </p:nvSpPr>
          <p:spPr>
            <a:xfrm>
              <a:off x="5731054" y="464636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Rectangle 248"/>
            <p:cNvSpPr/>
            <p:nvPr/>
          </p:nvSpPr>
          <p:spPr>
            <a:xfrm>
              <a:off x="5369170" y="445875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Rectangle 249"/>
            <p:cNvSpPr/>
            <p:nvPr/>
          </p:nvSpPr>
          <p:spPr>
            <a:xfrm>
              <a:off x="5598624" y="4491860"/>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Rectangle 250"/>
            <p:cNvSpPr/>
            <p:nvPr/>
          </p:nvSpPr>
          <p:spPr>
            <a:xfrm>
              <a:off x="5764162" y="4536003"/>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Rectangle 251"/>
            <p:cNvSpPr/>
            <p:nvPr/>
          </p:nvSpPr>
          <p:spPr>
            <a:xfrm>
              <a:off x="5520913" y="4425644"/>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Freeform 252"/>
            <p:cNvSpPr/>
            <p:nvPr/>
          </p:nvSpPr>
          <p:spPr>
            <a:xfrm>
              <a:off x="5257126" y="4494619"/>
              <a:ext cx="141013" cy="335674"/>
            </a:xfrm>
            <a:custGeom>
              <a:avLst/>
              <a:gdLst>
                <a:gd name="connsiteX0" fmla="*/ 194733 w 194733"/>
                <a:gd name="connsiteY0" fmla="*/ 463550 h 463550"/>
                <a:gd name="connsiteX1" fmla="*/ 16933 w 194733"/>
                <a:gd name="connsiteY1" fmla="*/ 152400 h 463550"/>
                <a:gd name="connsiteX2" fmla="*/ 93133 w 194733"/>
                <a:gd name="connsiteY2" fmla="*/ 0 h 463550"/>
              </a:gdLst>
              <a:ahLst/>
              <a:cxnLst>
                <a:cxn ang="0">
                  <a:pos x="connsiteX0" y="connsiteY0"/>
                </a:cxn>
                <a:cxn ang="0">
                  <a:pos x="connsiteX1" y="connsiteY1"/>
                </a:cxn>
                <a:cxn ang="0">
                  <a:pos x="connsiteX2" y="connsiteY2"/>
                </a:cxn>
              </a:cxnLst>
              <a:rect l="l" t="t" r="r" b="b"/>
              <a:pathLst>
                <a:path w="194733" h="463550">
                  <a:moveTo>
                    <a:pt x="194733" y="463550"/>
                  </a:moveTo>
                  <a:cubicBezTo>
                    <a:pt x="114299" y="346604"/>
                    <a:pt x="33866" y="229658"/>
                    <a:pt x="16933" y="152400"/>
                  </a:cubicBezTo>
                  <a:cubicBezTo>
                    <a:pt x="0" y="75142"/>
                    <a:pt x="46566" y="37571"/>
                    <a:pt x="93133"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4" name="Freeform 253"/>
            <p:cNvSpPr/>
            <p:nvPr/>
          </p:nvSpPr>
          <p:spPr>
            <a:xfrm>
              <a:off x="5549883" y="4655558"/>
              <a:ext cx="124137" cy="142547"/>
            </a:xfrm>
            <a:custGeom>
              <a:avLst/>
              <a:gdLst>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9"/>
                <a:gd name="connsiteY0" fmla="*/ 196850 h 286807"/>
                <a:gd name="connsiteX1" fmla="*/ 76071 w 82529"/>
                <a:gd name="connsiteY1" fmla="*/ 273049 h 286807"/>
                <a:gd name="connsiteX2" fmla="*/ 69850 w 82529"/>
                <a:gd name="connsiteY2" fmla="*/ 114300 h 286807"/>
                <a:gd name="connsiteX3" fmla="*/ 0 w 82529"/>
                <a:gd name="connsiteY3" fmla="*/ 0 h 286807"/>
                <a:gd name="connsiteX0" fmla="*/ 76200 w 153308"/>
                <a:gd name="connsiteY0" fmla="*/ 196850 h 286807"/>
                <a:gd name="connsiteX1" fmla="*/ 76071 w 153308"/>
                <a:gd name="connsiteY1" fmla="*/ 273049 h 286807"/>
                <a:gd name="connsiteX2" fmla="*/ 152271 w 153308"/>
                <a:gd name="connsiteY2" fmla="*/ 193674 h 286807"/>
                <a:gd name="connsiteX3" fmla="*/ 69850 w 153308"/>
                <a:gd name="connsiteY3" fmla="*/ 114300 h 286807"/>
                <a:gd name="connsiteX4" fmla="*/ 0 w 153308"/>
                <a:gd name="connsiteY4" fmla="*/ 0 h 286807"/>
                <a:gd name="connsiteX0" fmla="*/ 76200 w 153329"/>
                <a:gd name="connsiteY0" fmla="*/ 196850 h 207432"/>
                <a:gd name="connsiteX1" fmla="*/ 152271 w 153329"/>
                <a:gd name="connsiteY1" fmla="*/ 193674 h 207432"/>
                <a:gd name="connsiteX2" fmla="*/ 69850 w 153329"/>
                <a:gd name="connsiteY2" fmla="*/ 114300 h 207432"/>
                <a:gd name="connsiteX3" fmla="*/ 0 w 153329"/>
                <a:gd name="connsiteY3" fmla="*/ 0 h 207432"/>
                <a:gd name="connsiteX0" fmla="*/ 76200 w 82550"/>
                <a:gd name="connsiteY0" fmla="*/ 196850 h 196850"/>
                <a:gd name="connsiteX1" fmla="*/ 69850 w 82550"/>
                <a:gd name="connsiteY1" fmla="*/ 114300 h 196850"/>
                <a:gd name="connsiteX2" fmla="*/ 0 w 82550"/>
                <a:gd name="connsiteY2" fmla="*/ 0 h 196850"/>
                <a:gd name="connsiteX0" fmla="*/ 76200 w 82550"/>
                <a:gd name="connsiteY0" fmla="*/ 196850 h 196850"/>
                <a:gd name="connsiteX1" fmla="*/ 69850 w 82550"/>
                <a:gd name="connsiteY1" fmla="*/ 114300 h 196850"/>
                <a:gd name="connsiteX2" fmla="*/ 0 w 82550"/>
                <a:gd name="connsiteY2" fmla="*/ 0 h 196850"/>
                <a:gd name="connsiteX0" fmla="*/ 76200 w 158750"/>
                <a:gd name="connsiteY0" fmla="*/ 196850 h 196850"/>
                <a:gd name="connsiteX1" fmla="*/ 146050 w 158750"/>
                <a:gd name="connsiteY1" fmla="*/ 114300 h 196850"/>
                <a:gd name="connsiteX2" fmla="*/ 0 w 158750"/>
                <a:gd name="connsiteY2" fmla="*/ 0 h 196850"/>
                <a:gd name="connsiteX0" fmla="*/ 76200 w 171428"/>
                <a:gd name="connsiteY0" fmla="*/ 196850 h 196850"/>
                <a:gd name="connsiteX1" fmla="*/ 146050 w 171428"/>
                <a:gd name="connsiteY1" fmla="*/ 114300 h 196850"/>
                <a:gd name="connsiteX2" fmla="*/ 0 w 171428"/>
                <a:gd name="connsiteY2" fmla="*/ 0 h 196850"/>
              </a:gdLst>
              <a:ahLst/>
              <a:cxnLst>
                <a:cxn ang="0">
                  <a:pos x="connsiteX0" y="connsiteY0"/>
                </a:cxn>
                <a:cxn ang="0">
                  <a:pos x="connsiteX1" y="connsiteY1"/>
                </a:cxn>
                <a:cxn ang="0">
                  <a:pos x="connsiteX2" y="connsiteY2"/>
                </a:cxn>
              </a:cxnLst>
              <a:rect l="l" t="t" r="r" b="b"/>
              <a:pathLst>
                <a:path w="171428" h="196850">
                  <a:moveTo>
                    <a:pt x="76200" y="196850"/>
                  </a:moveTo>
                  <a:cubicBezTo>
                    <a:pt x="74877" y="179652"/>
                    <a:pt x="171428" y="146579"/>
                    <a:pt x="146050" y="114300"/>
                  </a:cubicBezTo>
                  <a:cubicBezTo>
                    <a:pt x="120672" y="82021"/>
                    <a:pt x="58578" y="38839"/>
                    <a:pt x="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5" name="Freeform 254"/>
            <p:cNvSpPr/>
            <p:nvPr/>
          </p:nvSpPr>
          <p:spPr>
            <a:xfrm>
              <a:off x="5793591" y="4586584"/>
              <a:ext cx="136415" cy="252905"/>
            </a:xfrm>
            <a:custGeom>
              <a:avLst/>
              <a:gdLst>
                <a:gd name="connsiteX0" fmla="*/ 0 w 188383"/>
                <a:gd name="connsiteY0" fmla="*/ 349250 h 349250"/>
                <a:gd name="connsiteX1" fmla="*/ 171450 w 188383"/>
                <a:gd name="connsiteY1" fmla="*/ 158750 h 349250"/>
                <a:gd name="connsiteX2" fmla="*/ 101600 w 188383"/>
                <a:gd name="connsiteY2" fmla="*/ 0 h 349250"/>
              </a:gdLst>
              <a:ahLst/>
              <a:cxnLst>
                <a:cxn ang="0">
                  <a:pos x="connsiteX0" y="connsiteY0"/>
                </a:cxn>
                <a:cxn ang="0">
                  <a:pos x="connsiteX1" y="connsiteY1"/>
                </a:cxn>
                <a:cxn ang="0">
                  <a:pos x="connsiteX2" y="connsiteY2"/>
                </a:cxn>
              </a:cxnLst>
              <a:rect l="l" t="t" r="r" b="b"/>
              <a:pathLst>
                <a:path w="188383" h="349250">
                  <a:moveTo>
                    <a:pt x="0" y="349250"/>
                  </a:moveTo>
                  <a:cubicBezTo>
                    <a:pt x="77258" y="283104"/>
                    <a:pt x="154517" y="216958"/>
                    <a:pt x="171450" y="158750"/>
                  </a:cubicBezTo>
                  <a:cubicBezTo>
                    <a:pt x="188383" y="100542"/>
                    <a:pt x="144991" y="50271"/>
                    <a:pt x="10160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6" name="Freeform 255"/>
            <p:cNvSpPr/>
            <p:nvPr/>
          </p:nvSpPr>
          <p:spPr>
            <a:xfrm>
              <a:off x="5724617" y="4706139"/>
              <a:ext cx="209988" cy="234512"/>
            </a:xfrm>
            <a:custGeom>
              <a:avLst/>
              <a:gdLst>
                <a:gd name="connsiteX0" fmla="*/ 0 w 289983"/>
                <a:gd name="connsiteY0" fmla="*/ 323850 h 323850"/>
                <a:gd name="connsiteX1" fmla="*/ 266700 w 289983"/>
                <a:gd name="connsiteY1" fmla="*/ 171450 h 323850"/>
                <a:gd name="connsiteX2" fmla="*/ 139700 w 289983"/>
                <a:gd name="connsiteY2" fmla="*/ 0 h 323850"/>
              </a:gdLst>
              <a:ahLst/>
              <a:cxnLst>
                <a:cxn ang="0">
                  <a:pos x="connsiteX0" y="connsiteY0"/>
                </a:cxn>
                <a:cxn ang="0">
                  <a:pos x="connsiteX1" y="connsiteY1"/>
                </a:cxn>
                <a:cxn ang="0">
                  <a:pos x="connsiteX2" y="connsiteY2"/>
                </a:cxn>
              </a:cxnLst>
              <a:rect l="l" t="t" r="r" b="b"/>
              <a:pathLst>
                <a:path w="289983" h="323850">
                  <a:moveTo>
                    <a:pt x="0" y="323850"/>
                  </a:moveTo>
                  <a:cubicBezTo>
                    <a:pt x="121708" y="274637"/>
                    <a:pt x="243417" y="225425"/>
                    <a:pt x="266700" y="171450"/>
                  </a:cubicBezTo>
                  <a:cubicBezTo>
                    <a:pt x="289983" y="117475"/>
                    <a:pt x="214841" y="58737"/>
                    <a:pt x="13970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7" name="Rectangle 256"/>
            <p:cNvSpPr/>
            <p:nvPr/>
          </p:nvSpPr>
          <p:spPr>
            <a:xfrm>
              <a:off x="5142781" y="4122158"/>
              <a:ext cx="717331" cy="137948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TextBox 257"/>
            <p:cNvSpPr txBox="1"/>
            <p:nvPr/>
          </p:nvSpPr>
          <p:spPr>
            <a:xfrm>
              <a:off x="5192169" y="4104221"/>
              <a:ext cx="827689" cy="369332"/>
            </a:xfrm>
            <a:prstGeom prst="rect">
              <a:avLst/>
            </a:prstGeom>
            <a:noFill/>
          </p:spPr>
          <p:txBody>
            <a:bodyPr wrap="square" rtlCol="0">
              <a:spAutoFit/>
            </a:bodyPr>
            <a:lstStyle/>
            <a:p>
              <a:pPr algn="ctr"/>
              <a:r>
                <a:rPr lang="en-US" sz="900" i="1" dirty="0" smtClean="0">
                  <a:solidFill>
                    <a:srgbClr val="0000FF"/>
                  </a:solidFill>
                </a:rPr>
                <a:t>interstitial emission</a:t>
              </a:r>
              <a:endParaRPr lang="en-US" sz="900" i="1" dirty="0">
                <a:solidFill>
                  <a:srgbClr val="0000FF"/>
                </a:solidFill>
              </a:endParaRPr>
            </a:p>
          </p:txBody>
        </p:sp>
      </p:grpSp>
      <p:grpSp>
        <p:nvGrpSpPr>
          <p:cNvPr id="6" name="Group 75"/>
          <p:cNvGrpSpPr/>
          <p:nvPr/>
        </p:nvGrpSpPr>
        <p:grpSpPr>
          <a:xfrm>
            <a:off x="6375443" y="3669073"/>
            <a:ext cx="931611" cy="1600200"/>
            <a:chOff x="304800" y="1828800"/>
            <a:chExt cx="1286511" cy="2209800"/>
          </a:xfrm>
        </p:grpSpPr>
        <p:sp>
          <p:nvSpPr>
            <p:cNvPr id="266" name="Parallelogram 265"/>
            <p:cNvSpPr/>
            <p:nvPr/>
          </p:nvSpPr>
          <p:spPr>
            <a:xfrm rot="16200000" flipH="1">
              <a:off x="-629396" y="2788920"/>
              <a:ext cx="2209799"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Rectangle 266"/>
            <p:cNvSpPr/>
            <p:nvPr/>
          </p:nvSpPr>
          <p:spPr>
            <a:xfrm>
              <a:off x="596900" y="1828800"/>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Parallelogram 267"/>
            <p:cNvSpPr/>
            <p:nvPr/>
          </p:nvSpPr>
          <p:spPr>
            <a:xfrm>
              <a:off x="304800" y="3048000"/>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9" name="Rectangle 268"/>
            <p:cNvSpPr/>
            <p:nvPr/>
          </p:nvSpPr>
          <p:spPr>
            <a:xfrm>
              <a:off x="304800" y="2133600"/>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0" name="Parallelogram 269"/>
            <p:cNvSpPr/>
            <p:nvPr/>
          </p:nvSpPr>
          <p:spPr>
            <a:xfrm>
              <a:off x="304800" y="1828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1" name="Parallelogram 270"/>
            <p:cNvSpPr/>
            <p:nvPr/>
          </p:nvSpPr>
          <p:spPr>
            <a:xfrm rot="16200000" flipH="1">
              <a:off x="341632" y="2788920"/>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2" name="Parallelogram 271"/>
            <p:cNvSpPr/>
            <p:nvPr/>
          </p:nvSpPr>
          <p:spPr>
            <a:xfrm>
              <a:off x="304800" y="3733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2" name="Oval 261"/>
          <p:cNvSpPr/>
          <p:nvPr/>
        </p:nvSpPr>
        <p:spPr>
          <a:xfrm>
            <a:off x="6593707" y="4678854"/>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Oval 262"/>
          <p:cNvSpPr/>
          <p:nvPr/>
        </p:nvSpPr>
        <p:spPr>
          <a:xfrm>
            <a:off x="6726138" y="4678854"/>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4" name="Rectangle 263"/>
          <p:cNvSpPr/>
          <p:nvPr/>
        </p:nvSpPr>
        <p:spPr>
          <a:xfrm>
            <a:off x="6836957" y="425949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Rectangle 264"/>
          <p:cNvSpPr/>
          <p:nvPr/>
        </p:nvSpPr>
        <p:spPr>
          <a:xfrm>
            <a:off x="6759245" y="4193276"/>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2"/>
          <p:cNvGrpSpPr>
            <a:grpSpLocks noChangeAspect="1"/>
          </p:cNvGrpSpPr>
          <p:nvPr/>
        </p:nvGrpSpPr>
        <p:grpSpPr>
          <a:xfrm>
            <a:off x="7577625" y="3669073"/>
            <a:ext cx="931611" cy="1600200"/>
            <a:chOff x="5466714" y="3352799"/>
            <a:chExt cx="1286511" cy="2209800"/>
          </a:xfrm>
        </p:grpSpPr>
        <p:grpSp>
          <p:nvGrpSpPr>
            <p:cNvPr id="8" name="Group 205"/>
            <p:cNvGrpSpPr/>
            <p:nvPr/>
          </p:nvGrpSpPr>
          <p:grpSpPr>
            <a:xfrm>
              <a:off x="5466714" y="3352799"/>
              <a:ext cx="1286511" cy="2209800"/>
              <a:chOff x="304800" y="1828800"/>
              <a:chExt cx="1286511" cy="2209800"/>
            </a:xfrm>
          </p:grpSpPr>
          <p:sp>
            <p:nvSpPr>
              <p:cNvPr id="281" name="Parallelogram 280"/>
              <p:cNvSpPr/>
              <p:nvPr/>
            </p:nvSpPr>
            <p:spPr>
              <a:xfrm rot="16200000" flipH="1">
                <a:off x="-652780" y="2788919"/>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Rectangle 281"/>
              <p:cNvSpPr/>
              <p:nvPr/>
            </p:nvSpPr>
            <p:spPr>
              <a:xfrm>
                <a:off x="596900" y="1828800"/>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3" name="Parallelogram 282"/>
              <p:cNvSpPr/>
              <p:nvPr/>
            </p:nvSpPr>
            <p:spPr>
              <a:xfrm>
                <a:off x="304800" y="3048000"/>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4" name="Rectangle 283"/>
              <p:cNvSpPr/>
              <p:nvPr/>
            </p:nvSpPr>
            <p:spPr>
              <a:xfrm>
                <a:off x="304800" y="2133600"/>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5" name="Parallelogram 284"/>
              <p:cNvSpPr/>
              <p:nvPr/>
            </p:nvSpPr>
            <p:spPr>
              <a:xfrm>
                <a:off x="304800" y="1828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6" name="Parallelogram 285"/>
              <p:cNvSpPr/>
              <p:nvPr/>
            </p:nvSpPr>
            <p:spPr>
              <a:xfrm rot="16200000" flipH="1">
                <a:off x="341632" y="2788920"/>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7" name="Parallelogram 286"/>
              <p:cNvSpPr/>
              <p:nvPr/>
            </p:nvSpPr>
            <p:spPr>
              <a:xfrm>
                <a:off x="304800" y="3733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5" name="Oval 274"/>
            <p:cNvSpPr/>
            <p:nvPr/>
          </p:nvSpPr>
          <p:spPr>
            <a:xfrm>
              <a:off x="5768127" y="4747259"/>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6" name="Oval 275"/>
            <p:cNvSpPr/>
            <p:nvPr/>
          </p:nvSpPr>
          <p:spPr>
            <a:xfrm>
              <a:off x="5951007" y="4747259"/>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7" name="Rectangle 276"/>
            <p:cNvSpPr/>
            <p:nvPr/>
          </p:nvSpPr>
          <p:spPr>
            <a:xfrm>
              <a:off x="6104043" y="4168139"/>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8" name="Rectangle 277"/>
            <p:cNvSpPr/>
            <p:nvPr/>
          </p:nvSpPr>
          <p:spPr>
            <a:xfrm>
              <a:off x="5996727" y="4076699"/>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9" name="Freeform 278"/>
            <p:cNvSpPr/>
            <p:nvPr/>
          </p:nvSpPr>
          <p:spPr>
            <a:xfrm>
              <a:off x="5844117" y="4203700"/>
              <a:ext cx="99483" cy="431800"/>
            </a:xfrm>
            <a:custGeom>
              <a:avLst/>
              <a:gdLst>
                <a:gd name="connsiteX0" fmla="*/ 99483 w 99483"/>
                <a:gd name="connsiteY0" fmla="*/ 0 h 431800"/>
                <a:gd name="connsiteX1" fmla="*/ 10583 w 99483"/>
                <a:gd name="connsiteY1" fmla="*/ 247650 h 431800"/>
                <a:gd name="connsiteX2" fmla="*/ 35983 w 99483"/>
                <a:gd name="connsiteY2" fmla="*/ 431800 h 431800"/>
              </a:gdLst>
              <a:ahLst/>
              <a:cxnLst>
                <a:cxn ang="0">
                  <a:pos x="connsiteX0" y="connsiteY0"/>
                </a:cxn>
                <a:cxn ang="0">
                  <a:pos x="connsiteX1" y="connsiteY1"/>
                </a:cxn>
                <a:cxn ang="0">
                  <a:pos x="connsiteX2" y="connsiteY2"/>
                </a:cxn>
              </a:cxnLst>
              <a:rect l="l" t="t" r="r" b="b"/>
              <a:pathLst>
                <a:path w="99483" h="431800">
                  <a:moveTo>
                    <a:pt x="99483" y="0"/>
                  </a:moveTo>
                  <a:cubicBezTo>
                    <a:pt x="60324" y="87841"/>
                    <a:pt x="21166" y="175683"/>
                    <a:pt x="10583" y="247650"/>
                  </a:cubicBezTo>
                  <a:cubicBezTo>
                    <a:pt x="0" y="319617"/>
                    <a:pt x="17991" y="375708"/>
                    <a:pt x="35983" y="431800"/>
                  </a:cubicBezTo>
                </a:path>
              </a:pathLst>
            </a:custGeom>
            <a:noFill/>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0" name="Freeform 279"/>
            <p:cNvSpPr/>
            <p:nvPr/>
          </p:nvSpPr>
          <p:spPr>
            <a:xfrm>
              <a:off x="6235700" y="4298950"/>
              <a:ext cx="82550" cy="349250"/>
            </a:xfrm>
            <a:custGeom>
              <a:avLst/>
              <a:gdLst>
                <a:gd name="connsiteX0" fmla="*/ 0 w 82550"/>
                <a:gd name="connsiteY0" fmla="*/ 0 h 349250"/>
                <a:gd name="connsiteX1" fmla="*/ 76200 w 82550"/>
                <a:gd name="connsiteY1" fmla="*/ 152400 h 349250"/>
                <a:gd name="connsiteX2" fmla="*/ 38100 w 82550"/>
                <a:gd name="connsiteY2" fmla="*/ 349250 h 349250"/>
              </a:gdLst>
              <a:ahLst/>
              <a:cxnLst>
                <a:cxn ang="0">
                  <a:pos x="connsiteX0" y="connsiteY0"/>
                </a:cxn>
                <a:cxn ang="0">
                  <a:pos x="connsiteX1" y="connsiteY1"/>
                </a:cxn>
                <a:cxn ang="0">
                  <a:pos x="connsiteX2" y="connsiteY2"/>
                </a:cxn>
              </a:cxnLst>
              <a:rect l="l" t="t" r="r" b="b"/>
              <a:pathLst>
                <a:path w="82550" h="349250">
                  <a:moveTo>
                    <a:pt x="0" y="0"/>
                  </a:moveTo>
                  <a:cubicBezTo>
                    <a:pt x="34925" y="47096"/>
                    <a:pt x="69850" y="94192"/>
                    <a:pt x="76200" y="152400"/>
                  </a:cubicBezTo>
                  <a:cubicBezTo>
                    <a:pt x="82550" y="210608"/>
                    <a:pt x="60325" y="279929"/>
                    <a:pt x="38100" y="349250"/>
                  </a:cubicBezTo>
                </a:path>
              </a:pathLst>
            </a:custGeom>
            <a:noFill/>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89" name="TextBox 288"/>
          <p:cNvSpPr txBox="1"/>
          <p:nvPr/>
        </p:nvSpPr>
        <p:spPr>
          <a:xfrm>
            <a:off x="5135881" y="2891345"/>
            <a:ext cx="883919" cy="430887"/>
          </a:xfrm>
          <a:prstGeom prst="rect">
            <a:avLst/>
          </a:prstGeom>
          <a:noFill/>
        </p:spPr>
        <p:txBody>
          <a:bodyPr wrap="square" rtlCol="0">
            <a:spAutoFit/>
          </a:bodyPr>
          <a:lstStyle/>
          <a:p>
            <a:r>
              <a:rPr lang="en-US" sz="1100" dirty="0" smtClean="0"/>
              <a:t>Radiation damage</a:t>
            </a:r>
            <a:endParaRPr lang="en-US" sz="1100" dirty="0"/>
          </a:p>
        </p:txBody>
      </p:sp>
      <p:sp>
        <p:nvSpPr>
          <p:cNvPr id="290" name="TextBox 289"/>
          <p:cNvSpPr txBox="1"/>
          <p:nvPr/>
        </p:nvSpPr>
        <p:spPr>
          <a:xfrm>
            <a:off x="6156961" y="2769425"/>
            <a:ext cx="1249679" cy="600164"/>
          </a:xfrm>
          <a:prstGeom prst="rect">
            <a:avLst/>
          </a:prstGeom>
          <a:noFill/>
        </p:spPr>
        <p:txBody>
          <a:bodyPr wrap="square" rtlCol="0">
            <a:spAutoFit/>
          </a:bodyPr>
          <a:lstStyle/>
          <a:p>
            <a:r>
              <a:rPr lang="en-US" sz="1100" dirty="0" smtClean="0"/>
              <a:t>Interstitials quickly move to grain boundary</a:t>
            </a:r>
            <a:endParaRPr lang="en-US" sz="1100" dirty="0"/>
          </a:p>
        </p:txBody>
      </p:sp>
      <p:sp>
        <p:nvSpPr>
          <p:cNvPr id="291" name="TextBox 290"/>
          <p:cNvSpPr txBox="1"/>
          <p:nvPr/>
        </p:nvSpPr>
        <p:spPr>
          <a:xfrm>
            <a:off x="7498081" y="2769425"/>
            <a:ext cx="1249679" cy="600164"/>
          </a:xfrm>
          <a:prstGeom prst="rect">
            <a:avLst/>
          </a:prstGeom>
          <a:noFill/>
        </p:spPr>
        <p:txBody>
          <a:bodyPr wrap="square" rtlCol="0">
            <a:spAutoFit/>
          </a:bodyPr>
          <a:lstStyle/>
          <a:p>
            <a:r>
              <a:rPr lang="en-US" sz="1100" dirty="0" smtClean="0"/>
              <a:t>Vacancies trapped in bulk material</a:t>
            </a:r>
            <a:endParaRPr lang="en-US" sz="1100" dirty="0"/>
          </a:p>
        </p:txBody>
      </p:sp>
      <p:sp>
        <p:nvSpPr>
          <p:cNvPr id="292" name="TextBox 291"/>
          <p:cNvSpPr txBox="1"/>
          <p:nvPr/>
        </p:nvSpPr>
        <p:spPr>
          <a:xfrm>
            <a:off x="5013961" y="5299260"/>
            <a:ext cx="1249679" cy="600164"/>
          </a:xfrm>
          <a:prstGeom prst="rect">
            <a:avLst/>
          </a:prstGeom>
          <a:noFill/>
        </p:spPr>
        <p:txBody>
          <a:bodyPr wrap="square" rtlCol="0">
            <a:spAutoFit/>
          </a:bodyPr>
          <a:lstStyle/>
          <a:p>
            <a:r>
              <a:rPr lang="en-US" sz="1100" dirty="0" smtClean="0"/>
              <a:t>Interstitials </a:t>
            </a:r>
          </a:p>
          <a:p>
            <a:r>
              <a:rPr lang="en-US" sz="1100" dirty="0" smtClean="0"/>
              <a:t>emit from grain boundary</a:t>
            </a:r>
          </a:p>
        </p:txBody>
      </p:sp>
      <p:sp>
        <p:nvSpPr>
          <p:cNvPr id="293" name="TextBox 292"/>
          <p:cNvSpPr txBox="1"/>
          <p:nvPr/>
        </p:nvSpPr>
        <p:spPr>
          <a:xfrm>
            <a:off x="6309361" y="5299260"/>
            <a:ext cx="1249679" cy="600164"/>
          </a:xfrm>
          <a:prstGeom prst="rect">
            <a:avLst/>
          </a:prstGeom>
          <a:noFill/>
        </p:spPr>
        <p:txBody>
          <a:bodyPr wrap="square" rtlCol="0">
            <a:spAutoFit/>
          </a:bodyPr>
          <a:lstStyle/>
          <a:p>
            <a:r>
              <a:rPr lang="en-US" sz="1100" dirty="0" smtClean="0"/>
              <a:t>Interstitials </a:t>
            </a:r>
          </a:p>
          <a:p>
            <a:r>
              <a:rPr lang="en-US" sz="1100" dirty="0" smtClean="0"/>
              <a:t>and vacancies recombine</a:t>
            </a:r>
          </a:p>
        </p:txBody>
      </p:sp>
      <p:sp>
        <p:nvSpPr>
          <p:cNvPr id="294" name="TextBox 293"/>
          <p:cNvSpPr txBox="1"/>
          <p:nvPr/>
        </p:nvSpPr>
        <p:spPr>
          <a:xfrm>
            <a:off x="7376161" y="5299260"/>
            <a:ext cx="1587086" cy="430887"/>
          </a:xfrm>
          <a:prstGeom prst="rect">
            <a:avLst/>
          </a:prstGeom>
          <a:noFill/>
        </p:spPr>
        <p:txBody>
          <a:bodyPr wrap="square" rtlCol="0">
            <a:spAutoFit/>
          </a:bodyPr>
          <a:lstStyle/>
          <a:p>
            <a:r>
              <a:rPr lang="en-US" sz="1100" dirty="0" smtClean="0"/>
              <a:t>Diffusion  of remaining vacancies very slow</a:t>
            </a:r>
          </a:p>
        </p:txBody>
      </p:sp>
      <p:sp>
        <p:nvSpPr>
          <p:cNvPr id="117" name="Slide Number Placeholder 3"/>
          <p:cNvSpPr>
            <a:spLocks noGrp="1"/>
          </p:cNvSpPr>
          <p:nvPr>
            <p:ph type="sldNum" sz="quarter" idx="12"/>
          </p:nvPr>
        </p:nvSpPr>
        <p:spPr>
          <a:xfrm>
            <a:off x="8413750" y="6351588"/>
            <a:ext cx="381000" cy="365125"/>
          </a:xfrm>
        </p:spPr>
        <p:txBody>
          <a:bodyPr/>
          <a:lstStyle/>
          <a:p>
            <a:pPr>
              <a:defRPr/>
            </a:pPr>
            <a:fld id="{6EEA275D-5A49-48A8-817D-44C3EA0A3A2F}" type="slidenum">
              <a:rPr lang="en-US" smtClean="0"/>
              <a:pPr>
                <a:defRPr/>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250488"/>
            <a:ext cx="8404964" cy="60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39</a:t>
            </a:fld>
            <a:endParaRPr lang="en-US" dirty="0"/>
          </a:p>
        </p:txBody>
      </p:sp>
      <p:sp>
        <p:nvSpPr>
          <p:cNvPr id="2" name="Title 1"/>
          <p:cNvSpPr>
            <a:spLocks noGrp="1"/>
          </p:cNvSpPr>
          <p:nvPr>
            <p:ph type="title" idx="4294967295"/>
          </p:nvPr>
        </p:nvSpPr>
        <p:spPr>
          <a:xfrm>
            <a:off x="450938" y="69850"/>
            <a:ext cx="8229600" cy="639763"/>
          </a:xfrm>
        </p:spPr>
        <p:txBody>
          <a:bodyPr>
            <a:normAutofit/>
          </a:bodyPr>
          <a:lstStyle/>
          <a:p>
            <a:r>
              <a:rPr lang="en-US" dirty="0" smtClean="0"/>
              <a:t>Biological and Environmental Research</a:t>
            </a:r>
            <a:endParaRPr lang="en-US" dirty="0"/>
          </a:p>
        </p:txBody>
      </p:sp>
      <p:sp>
        <p:nvSpPr>
          <p:cNvPr id="24" name="TextBox 23"/>
          <p:cNvSpPr txBox="1"/>
          <p:nvPr/>
        </p:nvSpPr>
        <p:spPr>
          <a:xfrm>
            <a:off x="420688" y="914687"/>
            <a:ext cx="830167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complex biological, climatic, and environmental systems across vast spatial and temporal scales </a:t>
            </a:r>
            <a:endParaRPr lang="en-US" dirty="0">
              <a:solidFill>
                <a:schemeClr val="tx1"/>
              </a:solidFill>
              <a:latin typeface="Arial" pitchFamily="34" charset="0"/>
              <a:cs typeface="Arial" pitchFamily="34" charset="0"/>
            </a:endParaRPr>
          </a:p>
        </p:txBody>
      </p:sp>
      <p:grpSp>
        <p:nvGrpSpPr>
          <p:cNvPr id="5" name="Group 10"/>
          <p:cNvGrpSpPr/>
          <p:nvPr/>
        </p:nvGrpSpPr>
        <p:grpSpPr>
          <a:xfrm>
            <a:off x="567557" y="5349765"/>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TextBox 11"/>
          <p:cNvSpPr txBox="1"/>
          <p:nvPr/>
        </p:nvSpPr>
        <p:spPr>
          <a:xfrm>
            <a:off x="426366" y="1771650"/>
            <a:ext cx="3937000" cy="2921313"/>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The Scientific Challenges</a:t>
            </a:r>
            <a:r>
              <a:rPr lang="en-US" sz="1600" b="1" dirty="0" smtClean="0">
                <a:latin typeface="Arial" pitchFamily="34" charset="0"/>
                <a:cs typeface="Arial" pitchFamily="34" charset="0"/>
              </a:rPr>
              <a:t>:</a:t>
            </a:r>
          </a:p>
          <a:p>
            <a:endParaRPr lang="en-US" sz="200" b="1" dirty="0" smtClean="0">
              <a:latin typeface="Arial" pitchFamily="34" charset="0"/>
              <a:cs typeface="Arial" pitchFamily="34" charset="0"/>
            </a:endParaRPr>
          </a:p>
          <a:p>
            <a:pPr marL="177800" lvl="0" indent="-177800">
              <a:lnSpc>
                <a:spcPts val="1680"/>
              </a:lnSpc>
              <a:spcBef>
                <a:spcPts val="600"/>
              </a:spcBef>
              <a:spcAft>
                <a:spcPts val="0"/>
              </a:spcAft>
              <a:buFont typeface="Wingdings" pitchFamily="2" charset="2"/>
              <a:buChar char="§"/>
            </a:pPr>
            <a:r>
              <a:rPr lang="en-US" sz="1400" dirty="0" smtClean="0">
                <a:latin typeface="Arial" pitchFamily="34" charset="0"/>
                <a:cs typeface="Arial" pitchFamily="34" charset="0"/>
              </a:rPr>
              <a:t>Understand how genomic information is translated with confidence to redesign microbes, plants or ecosystems for improved carbon storage, contaminant remediation, and sustainable biofuel production</a:t>
            </a:r>
          </a:p>
          <a:p>
            <a:pPr marL="177800" lvl="0" indent="-177800">
              <a:lnSpc>
                <a:spcPts val="1680"/>
              </a:lnSpc>
              <a:spcBef>
                <a:spcPts val="600"/>
              </a:spcBef>
              <a:spcAft>
                <a:spcPts val="0"/>
              </a:spcAft>
              <a:buFont typeface="Wingdings" pitchFamily="2" charset="2"/>
              <a:buChar char="§"/>
            </a:pPr>
            <a:r>
              <a:rPr lang="en-US" sz="1400" dirty="0" smtClean="0">
                <a:latin typeface="Arial" pitchFamily="34" charset="0"/>
                <a:cs typeface="Arial" pitchFamily="34" charset="0"/>
              </a:rPr>
              <a:t>Understand the roles of Earth’s biogeochemical systems (atmosphere, land, oceans, sea ice, subsurface) in determining climate so we can predict climate decades or centuries into the future, information needed to plan for future energy and resource needs.</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80994" y="1771650"/>
            <a:ext cx="3811752" cy="326243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Clean energy </a:t>
            </a:r>
            <a:r>
              <a:rPr lang="en-US" sz="1400" dirty="0" err="1" smtClean="0">
                <a:latin typeface="Arial" pitchFamily="34" charset="0"/>
                <a:cs typeface="Arial" pitchFamily="34" charset="0"/>
              </a:rPr>
              <a:t>biodesign</a:t>
            </a:r>
            <a:r>
              <a:rPr lang="en-US" sz="1400" dirty="0" smtClean="0">
                <a:latin typeface="Arial" pitchFamily="34" charset="0"/>
                <a:cs typeface="Arial" pitchFamily="34" charset="0"/>
              </a:rPr>
              <a:t> on plant and microbial systems through development of new molecular toolkits for systems and synthetic biology research.</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Research and new capabilities to develop a comprehensive Arctic environmental system model needed to predict the impacts of rapid climate change.</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Continue support for the three DOE </a:t>
            </a:r>
            <a:r>
              <a:rPr lang="en-US" sz="1400" dirty="0" err="1" smtClean="0">
                <a:latin typeface="Arial" pitchFamily="34" charset="0"/>
                <a:cs typeface="Arial" pitchFamily="34" charset="0"/>
              </a:rPr>
              <a:t>Bioenergy</a:t>
            </a:r>
            <a:r>
              <a:rPr lang="en-US" sz="1400" dirty="0" smtClean="0">
                <a:latin typeface="Arial" pitchFamily="34" charset="0"/>
                <a:cs typeface="Arial" pitchFamily="34" charset="0"/>
              </a:rPr>
              <a:t> Research Centers, and operations of the Joint Genome Institute, the Environmental Molecular Sciences Laboratory, and the Atmospheric Radiation Measurement Climate Research Facility.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sp>
        <p:nvSpPr>
          <p:cNvPr id="6146" name="Title 2"/>
          <p:cNvSpPr>
            <a:spLocks noGrp="1"/>
          </p:cNvSpPr>
          <p:nvPr>
            <p:ph type="title" idx="4294967295"/>
          </p:nvPr>
        </p:nvSpPr>
        <p:spPr>
          <a:xfrm>
            <a:off x="0" y="-176213"/>
            <a:ext cx="9144000" cy="1143001"/>
          </a:xfrm>
        </p:spPr>
        <p:txBody>
          <a:bodyPr/>
          <a:lstStyle/>
          <a:p>
            <a:r>
              <a:rPr lang="en-US" dirty="0" smtClean="0">
                <a:latin typeface="Arial" charset="0"/>
                <a:cs typeface="Arial" charset="0"/>
              </a:rPr>
              <a:t>Our Generation’s Sputnik Moment</a:t>
            </a:r>
          </a:p>
        </p:txBody>
      </p:sp>
      <p:sp>
        <p:nvSpPr>
          <p:cNvPr id="7" name="TextBox 6"/>
          <p:cNvSpPr txBox="1"/>
          <p:nvPr/>
        </p:nvSpPr>
        <p:spPr>
          <a:xfrm>
            <a:off x="4721607" y="1203993"/>
            <a:ext cx="4143376" cy="4708981"/>
          </a:xfrm>
          <a:prstGeom prst="rect">
            <a:avLst/>
          </a:prstGeom>
          <a:noFill/>
        </p:spPr>
        <p:txBody>
          <a:bodyPr wrap="square" rtlCol="0">
            <a:spAutoFit/>
          </a:bodyPr>
          <a:lstStyle/>
          <a:p>
            <a:pPr marL="0" lvl="1"/>
            <a:r>
              <a:rPr lang="en-US" sz="2000" dirty="0" smtClean="0"/>
              <a:t>“This is our generation's Sputnik moment. Two years ago, I said that we needed to reach a level of research and development we haven't seen since the height of the Space Race. </a:t>
            </a:r>
          </a:p>
          <a:p>
            <a:pPr marL="0" lvl="1"/>
            <a:endParaRPr lang="en-US" sz="2000" dirty="0" smtClean="0"/>
          </a:p>
          <a:p>
            <a:pPr marL="0" lvl="1"/>
            <a:r>
              <a:rPr lang="en-US" sz="2000" dirty="0" smtClean="0"/>
              <a:t>…[this] budget to Congress helps us meet that goal.  We'll invest in biomedical research, information technology, and especially clean energy technology—an investment that will strengthen our security, protect our planet, and create countless new jobs for our people.”</a:t>
            </a:r>
          </a:p>
        </p:txBody>
      </p:sp>
      <p:pic>
        <p:nvPicPr>
          <p:cNvPr id="1027" name="Picture 3" descr="M:\Documents and Settings\dehmer\Desktop\5391031061_a017533761_b.jpg"/>
          <p:cNvPicPr>
            <a:picLocks noChangeAspect="1" noChangeArrowheads="1"/>
          </p:cNvPicPr>
          <p:nvPr/>
        </p:nvPicPr>
        <p:blipFill>
          <a:blip r:embed="rId3" cstate="print"/>
          <a:srcRect l="15488" t="10335" r="10948"/>
          <a:stretch>
            <a:fillRect/>
          </a:stretch>
        </p:blipFill>
        <p:spPr bwMode="auto">
          <a:xfrm>
            <a:off x="257578" y="1352282"/>
            <a:ext cx="4262342" cy="3453606"/>
          </a:xfrm>
          <a:prstGeom prst="rect">
            <a:avLst/>
          </a:prstGeom>
          <a:noFill/>
        </p:spPr>
      </p:pic>
      <p:sp>
        <p:nvSpPr>
          <p:cNvPr id="6" name="TextBox 5"/>
          <p:cNvSpPr txBox="1"/>
          <p:nvPr/>
        </p:nvSpPr>
        <p:spPr>
          <a:xfrm>
            <a:off x="231822" y="4889767"/>
            <a:ext cx="4276050" cy="830997"/>
          </a:xfrm>
          <a:prstGeom prst="rect">
            <a:avLst/>
          </a:prstGeom>
          <a:noFill/>
        </p:spPr>
        <p:txBody>
          <a:bodyPr wrap="square" rtlCol="0">
            <a:spAutoFit/>
          </a:bodyPr>
          <a:lstStyle/>
          <a:p>
            <a:r>
              <a:rPr lang="en-US" sz="1200" dirty="0" smtClean="0"/>
              <a:t>Remarks of President Barack Obama</a:t>
            </a:r>
          </a:p>
          <a:p>
            <a:r>
              <a:rPr lang="en-US" sz="1200" dirty="0" smtClean="0"/>
              <a:t>State of the Union Address to the Joint Session of Congress</a:t>
            </a:r>
            <a:br>
              <a:rPr lang="en-US" sz="1200" dirty="0" smtClean="0"/>
            </a:br>
            <a:r>
              <a:rPr lang="en-US" sz="1200" dirty="0" smtClean="0"/>
              <a:t>Tuesday, January 25, 2011</a:t>
            </a:r>
          </a:p>
          <a:p>
            <a:pPr>
              <a:buFont typeface="Wingdings" pitchFamily="2" charset="2"/>
              <a:buChar char="§"/>
            </a:pPr>
            <a:endParaRPr lang="en-US"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 cerevisiae.jpg"/>
          <p:cNvPicPr>
            <a:picLocks noChangeAspect="1"/>
          </p:cNvPicPr>
          <p:nvPr/>
        </p:nvPicPr>
        <p:blipFill>
          <a:blip r:embed="rId3" cstate="print"/>
          <a:stretch>
            <a:fillRect/>
          </a:stretch>
        </p:blipFill>
        <p:spPr>
          <a:xfrm>
            <a:off x="6921120" y="837289"/>
            <a:ext cx="1933207" cy="1933207"/>
          </a:xfrm>
          <a:prstGeom prst="rect">
            <a:avLst/>
          </a:prstGeom>
          <a:ln w="12700">
            <a:solidFill>
              <a:schemeClr val="tx1"/>
            </a:solidFill>
          </a:ln>
        </p:spPr>
      </p:pic>
      <p:sp>
        <p:nvSpPr>
          <p:cNvPr id="12" name="Rectangle 11"/>
          <p:cNvSpPr/>
          <p:nvPr/>
        </p:nvSpPr>
        <p:spPr>
          <a:xfrm>
            <a:off x="1574007" y="2001173"/>
            <a:ext cx="4518243" cy="3416320"/>
          </a:xfrm>
          <a:prstGeom prst="rect">
            <a:avLst/>
          </a:prstGeom>
        </p:spPr>
        <p:txBody>
          <a:bodyPr wrap="square">
            <a:spAutoFit/>
          </a:bodyPr>
          <a:lstStyle/>
          <a:p>
            <a:pPr marL="230188" lvl="0" indent="-230188">
              <a:spcBef>
                <a:spcPts val="0"/>
              </a:spcBef>
              <a:buFont typeface="Wingdings" pitchFamily="2" charset="2"/>
              <a:buChar char="§"/>
            </a:pPr>
            <a:r>
              <a:rPr lang="en-US" sz="1600" dirty="0" smtClean="0">
                <a:latin typeface="Arial" pitchFamily="34" charset="0"/>
                <a:cs typeface="Arial" pitchFamily="34" charset="0"/>
              </a:rPr>
              <a:t>Developed modified </a:t>
            </a:r>
            <a:r>
              <a:rPr lang="en-US" sz="1600" dirty="0" err="1" smtClean="0">
                <a:latin typeface="Arial" pitchFamily="34" charset="0"/>
                <a:cs typeface="Arial" pitchFamily="34" charset="0"/>
              </a:rPr>
              <a:t>switchgrass</a:t>
            </a:r>
            <a:r>
              <a:rPr lang="en-US" sz="1600" dirty="0" smtClean="0">
                <a:latin typeface="Arial" pitchFamily="34" charset="0"/>
                <a:cs typeface="Arial" pitchFamily="34" charset="0"/>
              </a:rPr>
              <a:t> that enable a 30% improvement in the yield of ethanol</a:t>
            </a:r>
            <a:br>
              <a:rPr lang="en-US" sz="1600" dirty="0" smtClean="0">
                <a:latin typeface="Arial" pitchFamily="34" charset="0"/>
                <a:cs typeface="Arial" pitchFamily="34" charset="0"/>
              </a:rPr>
            </a:b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Used synthetic biology toolkit to construct the first microbes to produce an advanced biofuel (biodiesel) directly from biomass.</a:t>
            </a:r>
          </a:p>
          <a:p>
            <a:pPr marL="230188" indent="-230188">
              <a:spcBef>
                <a:spcPts val="0"/>
              </a:spcBef>
              <a:buFont typeface="Wingdings" pitchFamily="2" charset="2"/>
              <a:buChar char="§"/>
            </a:pP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Characterized impacts of </a:t>
            </a:r>
            <a:br>
              <a:rPr lang="en-US" sz="1600" dirty="0" smtClean="0">
                <a:latin typeface="Arial" pitchFamily="34" charset="0"/>
                <a:cs typeface="Arial" pitchFamily="34" charset="0"/>
              </a:rPr>
            </a:br>
            <a:r>
              <a:rPr lang="en-US" sz="1600" dirty="0" smtClean="0">
                <a:latin typeface="Arial" pitchFamily="34" charset="0"/>
                <a:cs typeface="Arial" pitchFamily="34" charset="0"/>
              </a:rPr>
              <a:t>biomass crop agriculture on marginal lands, studying shifts </a:t>
            </a:r>
            <a:br>
              <a:rPr lang="en-US" sz="1600" dirty="0" smtClean="0">
                <a:latin typeface="Arial" pitchFamily="34" charset="0"/>
                <a:cs typeface="Arial" pitchFamily="34" charset="0"/>
              </a:rPr>
            </a:br>
            <a:r>
              <a:rPr lang="en-US" sz="1600" dirty="0" smtClean="0">
                <a:latin typeface="Arial" pitchFamily="34" charset="0"/>
                <a:cs typeface="Arial" pitchFamily="34" charset="0"/>
              </a:rPr>
              <a:t>in microbial community and </a:t>
            </a:r>
            <a:br>
              <a:rPr lang="en-US" sz="1600" dirty="0" smtClean="0">
                <a:latin typeface="Arial" pitchFamily="34" charset="0"/>
                <a:cs typeface="Arial" pitchFamily="34" charset="0"/>
              </a:rPr>
            </a:br>
            <a:r>
              <a:rPr lang="en-US" sz="1600" dirty="0" smtClean="0">
                <a:latin typeface="Arial" pitchFamily="34" charset="0"/>
                <a:cs typeface="Arial" pitchFamily="34" charset="0"/>
              </a:rPr>
              <a:t>potential for changes in </a:t>
            </a:r>
            <a:br>
              <a:rPr lang="en-US" sz="1600" dirty="0" smtClean="0">
                <a:latin typeface="Arial" pitchFamily="34" charset="0"/>
                <a:cs typeface="Arial" pitchFamily="34" charset="0"/>
              </a:rPr>
            </a:br>
            <a:r>
              <a:rPr lang="en-US" sz="1600" dirty="0" smtClean="0">
                <a:latin typeface="Arial" pitchFamily="34" charset="0"/>
                <a:cs typeface="Arial" pitchFamily="34" charset="0"/>
              </a:rPr>
              <a:t>greenhouse gas emissions.</a:t>
            </a:r>
          </a:p>
        </p:txBody>
      </p:sp>
      <p:sp>
        <p:nvSpPr>
          <p:cNvPr id="182273" name="Title 1"/>
          <p:cNvSpPr>
            <a:spLocks noGrp="1"/>
          </p:cNvSpPr>
          <p:nvPr>
            <p:ph type="title" idx="4294967295"/>
          </p:nvPr>
        </p:nvSpPr>
        <p:spPr>
          <a:xfrm>
            <a:off x="0" y="-169520"/>
            <a:ext cx="9144000" cy="1143000"/>
          </a:xfrm>
        </p:spPr>
        <p:txBody>
          <a:bodyPr>
            <a:noAutofit/>
          </a:bodyPr>
          <a:lstStyle/>
          <a:p>
            <a:r>
              <a:rPr lang="en-US" sz="2200" dirty="0" smtClean="0"/>
              <a:t>Advancing Energy Technologies through Bioenergy Research Centers</a:t>
            </a:r>
          </a:p>
        </p:txBody>
      </p:sp>
      <p:pic>
        <p:nvPicPr>
          <p:cNvPr id="8" name="Picture 2"/>
          <p:cNvPicPr>
            <a:picLocks noChangeAspect="1" noChangeArrowheads="1"/>
          </p:cNvPicPr>
          <p:nvPr/>
        </p:nvPicPr>
        <p:blipFill>
          <a:blip r:embed="rId4" cstate="print"/>
          <a:srcRect/>
          <a:stretch>
            <a:fillRect/>
          </a:stretch>
        </p:blipFill>
        <p:spPr bwMode="auto">
          <a:xfrm>
            <a:off x="26092" y="4657725"/>
            <a:ext cx="1677433" cy="796274"/>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487074" y="2495683"/>
            <a:ext cx="1960890" cy="2184991"/>
          </a:xfrm>
          <a:prstGeom prst="rect">
            <a:avLst/>
          </a:prstGeom>
          <a:noFill/>
          <a:ln w="12700">
            <a:solidFill>
              <a:schemeClr val="tx1"/>
            </a:solidFill>
            <a:miter lim="800000"/>
            <a:headEnd/>
            <a:tailEnd/>
          </a:ln>
        </p:spPr>
      </p:pic>
      <p:pic>
        <p:nvPicPr>
          <p:cNvPr id="16" name="Picture 2" descr="http://www.epa.gov/oerrpage/superfund/programs/recycle/images/rosetownship.jpg"/>
          <p:cNvPicPr>
            <a:picLocks noChangeAspect="1" noChangeArrowheads="1"/>
          </p:cNvPicPr>
          <p:nvPr/>
        </p:nvPicPr>
        <p:blipFill>
          <a:blip r:embed="rId6" cstate="print"/>
          <a:srcRect/>
          <a:stretch>
            <a:fillRect/>
          </a:stretch>
        </p:blipFill>
        <p:spPr bwMode="auto">
          <a:xfrm>
            <a:off x="5701128" y="4376791"/>
            <a:ext cx="3142621" cy="1956258"/>
          </a:xfrm>
          <a:prstGeom prst="rect">
            <a:avLst/>
          </a:prstGeom>
          <a:noFill/>
          <a:ln w="12700">
            <a:solidFill>
              <a:schemeClr val="tx1"/>
            </a:solidFill>
          </a:ln>
        </p:spPr>
      </p:pic>
      <p:sp>
        <p:nvSpPr>
          <p:cNvPr id="17" name="Footer Placeholder 6"/>
          <p:cNvSpPr txBox="1">
            <a:spLocks/>
          </p:cNvSpPr>
          <p:nvPr/>
        </p:nvSpPr>
        <p:spPr>
          <a:xfrm>
            <a:off x="3140463" y="6356350"/>
            <a:ext cx="5334000" cy="365125"/>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noProof="0" dirty="0">
              <a:ln>
                <a:noFill/>
              </a:ln>
              <a:solidFill>
                <a:srgbClr val="106636"/>
              </a:solidFill>
              <a:effectLst/>
              <a:uLnTx/>
              <a:uFillTx/>
              <a:latin typeface="Arial" charset="0"/>
              <a:ea typeface="+mn-ea"/>
              <a:cs typeface="+mn-cs"/>
            </a:endParaRPr>
          </a:p>
        </p:txBody>
      </p:sp>
      <p:pic>
        <p:nvPicPr>
          <p:cNvPr id="1026" name="Picture 2"/>
          <p:cNvPicPr>
            <a:picLocks noChangeAspect="1" noChangeArrowheads="1"/>
          </p:cNvPicPr>
          <p:nvPr/>
        </p:nvPicPr>
        <p:blipFill>
          <a:blip r:embed="rId7" cstate="print"/>
          <a:srcRect/>
          <a:stretch>
            <a:fillRect/>
          </a:stretch>
        </p:blipFill>
        <p:spPr bwMode="auto">
          <a:xfrm>
            <a:off x="0" y="2162679"/>
            <a:ext cx="1511584" cy="567946"/>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88350" y="3425917"/>
            <a:ext cx="1398103" cy="650046"/>
          </a:xfrm>
          <a:prstGeom prst="rect">
            <a:avLst/>
          </a:prstGeom>
          <a:noFill/>
          <a:ln w="9525">
            <a:noFill/>
            <a:miter lim="800000"/>
            <a:headEnd/>
            <a:tailEnd/>
          </a:ln>
        </p:spPr>
      </p:pic>
      <p:sp>
        <p:nvSpPr>
          <p:cNvPr id="19" name="Slide Number Placeholder 3"/>
          <p:cNvSpPr>
            <a:spLocks noGrp="1"/>
          </p:cNvSpPr>
          <p:nvPr>
            <p:ph type="sldNum" sz="quarter" idx="4294967295"/>
          </p:nvPr>
        </p:nvSpPr>
        <p:spPr>
          <a:xfrm>
            <a:off x="8413750" y="6353969"/>
            <a:ext cx="381000" cy="365125"/>
          </a:xfrm>
          <a:prstGeom prst="rect">
            <a:avLst/>
          </a:prstGeom>
        </p:spPr>
        <p:txBody>
          <a:bodyPr/>
          <a:lstStyle/>
          <a:p>
            <a:pPr algn="ctr"/>
            <a:fld id="{26CA2777-A89F-4130-B308-73BB65955918}" type="slidenum">
              <a:rPr lang="en-US" sz="1200" smtClean="0">
                <a:solidFill>
                  <a:srgbClr val="106636"/>
                </a:solidFill>
              </a:rPr>
              <a:pPr algn="ctr"/>
              <a:t>40</a:t>
            </a:fld>
            <a:endParaRPr lang="en-US" sz="1200" dirty="0">
              <a:solidFill>
                <a:srgbClr val="106636"/>
              </a:solidFill>
            </a:endParaRPr>
          </a:p>
        </p:txBody>
      </p:sp>
      <p:sp>
        <p:nvSpPr>
          <p:cNvPr id="14" name="Rectangle 13"/>
          <p:cNvSpPr/>
          <p:nvPr/>
        </p:nvSpPr>
        <p:spPr>
          <a:xfrm>
            <a:off x="204825" y="913230"/>
            <a:ext cx="6569050" cy="830997"/>
          </a:xfrm>
          <a:prstGeom prst="rect">
            <a:avLst/>
          </a:prstGeom>
          <a:ln>
            <a:solidFill>
              <a:schemeClr val="tx1"/>
            </a:solidFill>
          </a:ln>
          <a:effectLst/>
        </p:spPr>
        <p:txBody>
          <a:bodyPr wrap="square">
            <a:spAutoFit/>
          </a:bodyPr>
          <a:lstStyle/>
          <a:p>
            <a:r>
              <a:rPr lang="en-US" sz="1600" dirty="0" smtClean="0"/>
              <a:t>In the first three years of operations, the BRCs together had 66 inventions in various stages of the patent process, from disclosure to formal patent application, and over 400 peer-reviewed publications.</a:t>
            </a:r>
            <a:endParaRPr lang="en-US" sz="1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ean-scan.gif"/>
          <p:cNvPicPr>
            <a:picLocks noChangeAspect="1"/>
          </p:cNvPicPr>
          <p:nvPr/>
        </p:nvPicPr>
        <p:blipFill>
          <a:blip r:embed="rId3" cstate="print"/>
          <a:stretch>
            <a:fillRect/>
          </a:stretch>
        </p:blipFill>
        <p:spPr>
          <a:xfrm>
            <a:off x="5434368" y="816328"/>
            <a:ext cx="3543300" cy="3324225"/>
          </a:xfrm>
          <a:prstGeom prst="rect">
            <a:avLst/>
          </a:prstGeom>
        </p:spPr>
      </p:pic>
      <p:sp>
        <p:nvSpPr>
          <p:cNvPr id="10" name="Slide Number Placeholder 3"/>
          <p:cNvSpPr>
            <a:spLocks noGrp="1"/>
          </p:cNvSpPr>
          <p:nvPr>
            <p:ph type="sldNum" sz="quarter" idx="12"/>
          </p:nvPr>
        </p:nvSpPr>
        <p:spPr>
          <a:prstGeom prst="rect">
            <a:avLst/>
          </a:prstGeom>
        </p:spPr>
        <p:txBody>
          <a:bodyPr anchor="ctr"/>
          <a:lstStyle/>
          <a:p>
            <a:pPr algn="ctr">
              <a:defRPr/>
            </a:pPr>
            <a:fld id="{6EEA275D-5A49-48A8-817D-44C3EA0A3A2F}" type="slidenum">
              <a:rPr lang="en-US" sz="1200" smtClean="0">
                <a:solidFill>
                  <a:srgbClr val="106636"/>
                </a:solidFill>
              </a:rPr>
              <a:pPr algn="ctr">
                <a:defRPr/>
              </a:pPr>
              <a:t>41</a:t>
            </a:fld>
            <a:endParaRPr lang="en-US" sz="1200" dirty="0">
              <a:solidFill>
                <a:srgbClr val="106636"/>
              </a:solidFill>
            </a:endParaRPr>
          </a:p>
        </p:txBody>
      </p:sp>
      <p:sp>
        <p:nvSpPr>
          <p:cNvPr id="2" name="Title 1"/>
          <p:cNvSpPr>
            <a:spLocks noGrp="1"/>
          </p:cNvSpPr>
          <p:nvPr>
            <p:ph type="title" idx="4294967295"/>
          </p:nvPr>
        </p:nvSpPr>
        <p:spPr>
          <a:xfrm>
            <a:off x="453530" y="38443"/>
            <a:ext cx="8229600" cy="76200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lnSpc>
                <a:spcPct val="80000"/>
              </a:lnSpc>
            </a:pPr>
            <a:r>
              <a:rPr lang="en-US" sz="2400" dirty="0" smtClean="0">
                <a:latin typeface="Arial" charset="0"/>
                <a:cs typeface="Arial" charset="0"/>
              </a:rPr>
              <a:t>Tackling Major Climate Uncertainties:</a:t>
            </a:r>
            <a:r>
              <a:rPr lang="en-US" dirty="0" smtClean="0">
                <a:latin typeface="Arial" charset="0"/>
                <a:cs typeface="Arial" charset="0"/>
              </a:rPr>
              <a:t/>
            </a:r>
            <a:br>
              <a:rPr lang="en-US" dirty="0" smtClean="0">
                <a:latin typeface="Arial" charset="0"/>
                <a:cs typeface="Arial" charset="0"/>
              </a:rPr>
            </a:br>
            <a:r>
              <a:rPr lang="en-US" sz="1800" dirty="0" smtClean="0">
                <a:latin typeface="Arial" charset="0"/>
                <a:cs typeface="Arial" charset="0"/>
              </a:rPr>
              <a:t>The Atmospheric Radiation Measurement Climate Research Facility (ACRF) </a:t>
            </a:r>
            <a:endParaRPr lang="en-US" dirty="0">
              <a:latin typeface="Arial" charset="0"/>
              <a:cs typeface="Arial" charset="0"/>
            </a:endParaRPr>
          </a:p>
        </p:txBody>
      </p:sp>
      <p:sp>
        <p:nvSpPr>
          <p:cNvPr id="3" name="Title 1"/>
          <p:cNvSpPr txBox="1">
            <a:spLocks/>
          </p:cNvSpPr>
          <p:nvPr/>
        </p:nvSpPr>
        <p:spPr bwMode="auto">
          <a:xfrm>
            <a:off x="457200" y="0"/>
            <a:ext cx="8229600" cy="850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4" name="Content Placeholder 2"/>
          <p:cNvSpPr txBox="1">
            <a:spLocks/>
          </p:cNvSpPr>
          <p:nvPr/>
        </p:nvSpPr>
        <p:spPr>
          <a:xfrm>
            <a:off x="273126" y="897576"/>
            <a:ext cx="4455286" cy="5715000"/>
          </a:xfrm>
          <a:prstGeom prst="rect">
            <a:avLst/>
          </a:prstGeom>
        </p:spPr>
        <p:txBody>
          <a:bodyPr>
            <a:noAutofit/>
          </a:bodyPr>
          <a:lstStyle/>
          <a:p>
            <a:pPr marL="338138" indent="-225425" eaLnBrk="0" hangingPunct="0">
              <a:spcBef>
                <a:spcPts val="1200"/>
              </a:spcBef>
              <a:buFont typeface="Wingdings" pitchFamily="2" charset="2"/>
              <a:buChar char="§"/>
            </a:pPr>
            <a:r>
              <a:rPr lang="en-US" sz="1600" dirty="0" smtClean="0"/>
              <a:t>The ACRF provides the world’s most comprehensive 24/7 observational capabilities for obtaining atmospheric data for climate change research.</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ARM data have transformed our understanding of aerosol-cloud interactions and built the most advanced parameter-</a:t>
            </a:r>
            <a:r>
              <a:rPr lang="en-US" sz="1600" dirty="0" err="1" smtClean="0">
                <a:latin typeface="Arial" pitchFamily="34" charset="0"/>
                <a:cs typeface="Arial" pitchFamily="34" charset="0"/>
              </a:rPr>
              <a:t>izations</a:t>
            </a:r>
            <a:r>
              <a:rPr lang="en-US" sz="1600" dirty="0" smtClean="0">
                <a:latin typeface="Arial" pitchFamily="34" charset="0"/>
                <a:cs typeface="Arial" pitchFamily="34" charset="0"/>
              </a:rPr>
              <a:t> of atmospheric </a:t>
            </a:r>
            <a:r>
              <a:rPr lang="en-US" sz="1600" dirty="0" err="1" smtClean="0">
                <a:latin typeface="Arial" pitchFamily="34" charset="0"/>
                <a:cs typeface="Arial" pitchFamily="34" charset="0"/>
              </a:rPr>
              <a:t>radiative</a:t>
            </a:r>
            <a:r>
              <a:rPr lang="en-US" sz="1600" dirty="0" smtClean="0">
                <a:latin typeface="Arial" pitchFamily="34" charset="0"/>
                <a:cs typeface="Arial" pitchFamily="34" charset="0"/>
              </a:rPr>
              <a:t> transfer.</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The ARM Facility operates highly instrumented ground stations worldwide to study cloud formation and aerosol processes and their influence on </a:t>
            </a:r>
            <a:r>
              <a:rPr lang="en-US" sz="1600" dirty="0" err="1" smtClean="0">
                <a:latin typeface="Arial" pitchFamily="34" charset="0"/>
                <a:cs typeface="Arial" pitchFamily="34" charset="0"/>
              </a:rPr>
              <a:t>radiative</a:t>
            </a:r>
            <a:r>
              <a:rPr lang="en-US" sz="1600" dirty="0" smtClean="0">
                <a:latin typeface="Arial" pitchFamily="34" charset="0"/>
                <a:cs typeface="Arial" pitchFamily="34" charset="0"/>
              </a:rPr>
              <a:t> transfer. </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In FY 2012, ARM will deploy its new suite of measurement capabilities to regions of high scientific interest, e.g., the Azores (marine clouds) and Alaska (Arctic clouds and aerosols over land, sea, and ice).</a:t>
            </a:r>
          </a:p>
          <a:p>
            <a:pPr marL="231775" indent="-231775" eaLnBrk="0" hangingPunct="0">
              <a:spcBef>
                <a:spcPts val="1200"/>
              </a:spcBef>
              <a:buFont typeface="Wingdings" pitchFamily="2" charset="2"/>
              <a:buChar char="§"/>
            </a:pPr>
            <a:endParaRPr lang="en-US" sz="1600" dirty="0" smtClean="0">
              <a:latin typeface="Arial" pitchFamily="34" charset="0"/>
              <a:cs typeface="Arial" pitchFamily="34" charset="0"/>
            </a:endParaRPr>
          </a:p>
        </p:txBody>
      </p:sp>
      <p:pic>
        <p:nvPicPr>
          <p:cNvPr id="7" name="Picture 6" descr="sea ice.jpg"/>
          <p:cNvPicPr>
            <a:picLocks noChangeAspect="1"/>
          </p:cNvPicPr>
          <p:nvPr/>
        </p:nvPicPr>
        <p:blipFill>
          <a:blip r:embed="rId4" cstate="print"/>
          <a:stretch>
            <a:fillRect/>
          </a:stretch>
        </p:blipFill>
        <p:spPr>
          <a:xfrm>
            <a:off x="5434368" y="4267200"/>
            <a:ext cx="2958076" cy="2218557"/>
          </a:xfrm>
          <a:prstGeom prst="rect">
            <a:avLst/>
          </a:prstGeom>
          <a:ln>
            <a:solidFill>
              <a:srgbClr val="000000"/>
            </a:solidFill>
          </a:ln>
        </p:spPr>
      </p:pic>
      <p:sp>
        <p:nvSpPr>
          <p:cNvPr id="8" name="TextBox 7"/>
          <p:cNvSpPr txBox="1"/>
          <p:nvPr/>
        </p:nvSpPr>
        <p:spPr>
          <a:xfrm>
            <a:off x="5427562" y="5807389"/>
            <a:ext cx="2908916" cy="646331"/>
          </a:xfrm>
          <a:prstGeom prst="rect">
            <a:avLst/>
          </a:prstGeom>
          <a:noFill/>
        </p:spPr>
        <p:txBody>
          <a:bodyPr wrap="square" rtlCol="0">
            <a:spAutoFit/>
          </a:bodyPr>
          <a:lstStyle/>
          <a:p>
            <a:r>
              <a:rPr lang="en-US" sz="1200" b="1" dirty="0" smtClean="0">
                <a:solidFill>
                  <a:schemeClr val="bg2"/>
                </a:solidFill>
              </a:rPr>
              <a:t>The challenge of studying </a:t>
            </a:r>
            <a:r>
              <a:rPr lang="en-US" sz="1200" b="1" dirty="0" err="1" smtClean="0">
                <a:solidFill>
                  <a:schemeClr val="bg2"/>
                </a:solidFill>
              </a:rPr>
              <a:t>radiative</a:t>
            </a:r>
            <a:r>
              <a:rPr lang="en-US" sz="1200" b="1" dirty="0" smtClean="0">
                <a:solidFill>
                  <a:schemeClr val="bg2"/>
                </a:solidFill>
              </a:rPr>
              <a:t> transfer on land-ice-atmosphere-water in  the Arctic</a:t>
            </a:r>
            <a:endParaRPr lang="en-US" sz="1200" b="1" dirty="0">
              <a:solidFill>
                <a:schemeClr val="bg2"/>
              </a:solidFill>
            </a:endParaRPr>
          </a:p>
        </p:txBody>
      </p:sp>
      <p:sp>
        <p:nvSpPr>
          <p:cNvPr id="11" name="TextBox 10"/>
          <p:cNvSpPr txBox="1"/>
          <p:nvPr/>
        </p:nvSpPr>
        <p:spPr>
          <a:xfrm>
            <a:off x="5390865" y="3588828"/>
            <a:ext cx="3070746" cy="461665"/>
          </a:xfrm>
          <a:prstGeom prst="rect">
            <a:avLst/>
          </a:prstGeom>
          <a:noFill/>
        </p:spPr>
        <p:txBody>
          <a:bodyPr wrap="square" rtlCol="0">
            <a:spAutoFit/>
          </a:bodyPr>
          <a:lstStyle/>
          <a:p>
            <a:r>
              <a:rPr lang="en-US" sz="1200" b="1" dirty="0" smtClean="0">
                <a:solidFill>
                  <a:schemeClr val="bg1"/>
                </a:solidFill>
              </a:rPr>
              <a:t>Scanning Cloud </a:t>
            </a:r>
            <a:br>
              <a:rPr lang="en-US" sz="1200" b="1" dirty="0" smtClean="0">
                <a:solidFill>
                  <a:schemeClr val="bg1"/>
                </a:solidFill>
              </a:rPr>
            </a:br>
            <a:r>
              <a:rPr lang="en-US" sz="1200" b="1" dirty="0" smtClean="0">
                <a:solidFill>
                  <a:schemeClr val="bg1"/>
                </a:solidFill>
              </a:rPr>
              <a:t>Radar with Data Plot </a:t>
            </a:r>
            <a:endParaRPr lang="en-US" sz="1200" b="1" dirty="0">
              <a:solidFill>
                <a:schemeClr val="bg1"/>
              </a:solidFill>
            </a:endParaRPr>
          </a:p>
        </p:txBody>
      </p:sp>
      <p:pic>
        <p:nvPicPr>
          <p:cNvPr id="9" name="Picture 8" descr="radar-scanning.gif"/>
          <p:cNvPicPr>
            <a:picLocks noChangeAspect="1"/>
          </p:cNvPicPr>
          <p:nvPr/>
        </p:nvPicPr>
        <p:blipFill>
          <a:blip r:embed="rId5" cstate="print"/>
          <a:srcRect l="2707" t="7869"/>
          <a:stretch>
            <a:fillRect/>
          </a:stretch>
        </p:blipFill>
        <p:spPr>
          <a:xfrm>
            <a:off x="7103878" y="3352800"/>
            <a:ext cx="2004497" cy="1911325"/>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137753"/>
            <a:ext cx="8455068" cy="720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EA275D-5A49-48A8-817D-44C3EA0A3A2F}" type="slidenum">
              <a:rPr lang="en-US" smtClean="0"/>
              <a:pPr/>
              <a:t>42</a:t>
            </a:fld>
            <a:endParaRPr lang="en-US" dirty="0"/>
          </a:p>
        </p:txBody>
      </p:sp>
      <p:sp>
        <p:nvSpPr>
          <p:cNvPr id="2" name="Title 1"/>
          <p:cNvSpPr>
            <a:spLocks noGrp="1"/>
          </p:cNvSpPr>
          <p:nvPr>
            <p:ph type="title" idx="4294967295"/>
          </p:nvPr>
        </p:nvSpPr>
        <p:spPr>
          <a:xfrm>
            <a:off x="0" y="87313"/>
            <a:ext cx="9144000" cy="598487"/>
          </a:xfrm>
        </p:spPr>
        <p:txBody>
          <a:bodyPr/>
          <a:lstStyle/>
          <a:p>
            <a:r>
              <a:rPr lang="en-US" smtClean="0"/>
              <a:t>Fusion Energy Sciences</a:t>
            </a:r>
            <a:endParaRPr lang="en-US" dirty="0"/>
          </a:p>
        </p:txBody>
      </p:sp>
      <p:sp>
        <p:nvSpPr>
          <p:cNvPr id="24" name="TextBox 23"/>
          <p:cNvSpPr txBox="1"/>
          <p:nvPr/>
        </p:nvSpPr>
        <p:spPr>
          <a:xfrm>
            <a:off x="420688" y="902284"/>
            <a:ext cx="8459788"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matter at very high temperatures and densities and building the scientific foundations for a fusion energy source </a:t>
            </a:r>
            <a:endParaRPr lang="en-US" dirty="0">
              <a:solidFill>
                <a:schemeClr val="tx1"/>
              </a:solidFill>
              <a:latin typeface="Arial" pitchFamily="34" charset="0"/>
              <a:cs typeface="Arial" pitchFamily="34" charset="0"/>
            </a:endParaRPr>
          </a:p>
        </p:txBody>
      </p:sp>
      <p:sp>
        <p:nvSpPr>
          <p:cNvPr id="7" name="Rectangle 6"/>
          <p:cNvSpPr/>
          <p:nvPr/>
        </p:nvSpPr>
        <p:spPr>
          <a:xfrm rot="5400000">
            <a:off x="48977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726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87999" y="5082746"/>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12" name="TextBox 11"/>
          <p:cNvSpPr txBox="1"/>
          <p:nvPr/>
        </p:nvSpPr>
        <p:spPr>
          <a:xfrm>
            <a:off x="510776" y="1810418"/>
            <a:ext cx="3597761" cy="2939266"/>
          </a:xfrm>
          <a:prstGeom prst="rect">
            <a:avLst/>
          </a:prstGeom>
          <a:noFill/>
          <a:ln w="127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800"/>
              </a:lnSpc>
              <a:spcAft>
                <a:spcPts val="600"/>
              </a:spcAft>
            </a:pPr>
            <a:r>
              <a:rPr lang="en-US" sz="1600" dirty="0" smtClean="0">
                <a:latin typeface="Arial" pitchFamily="34" charset="0"/>
                <a:cs typeface="Arial" pitchFamily="34" charset="0"/>
              </a:rPr>
              <a:t>The Scientific Challenges: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Control a burning plasma state to form the basis for fusion energy</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Develop materials that can withstand the harsh heat and neutron irradiation in fusion facilities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Manipulate and control intense transient flows of energy and particles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Control the interaction of matter under extreme conditions for enabling practical inertial fusion energy</a:t>
            </a:r>
            <a:endParaRPr lang="en-US" sz="1200" dirty="0" smtClean="0">
              <a:latin typeface="Arial" pitchFamily="34" charset="0"/>
              <a:cs typeface="Arial" pitchFamily="34" charset="0"/>
            </a:endParaRP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www.scidacreview.org/0801/images/fusion01.jpg"/>
          <p:cNvPicPr>
            <a:picLocks noChangeAspect="1" noChangeArrowheads="1"/>
          </p:cNvPicPr>
          <p:nvPr/>
        </p:nvPicPr>
        <p:blipFill>
          <a:blip r:embed="rId6" cstate="print"/>
          <a:srcRect/>
          <a:stretch>
            <a:fillRect/>
          </a:stretch>
        </p:blipFill>
        <p:spPr bwMode="auto">
          <a:xfrm>
            <a:off x="406400" y="5354462"/>
            <a:ext cx="2077860" cy="1371869"/>
          </a:xfrm>
          <a:prstGeom prst="rect">
            <a:avLst/>
          </a:prstGeom>
          <a:noFill/>
          <a:ln w="28575" cmpd="thickThin">
            <a:solidFill>
              <a:schemeClr val="tx1"/>
            </a:solidFill>
          </a:ln>
        </p:spPr>
      </p:pic>
      <p:sp>
        <p:nvSpPr>
          <p:cNvPr id="19" name="TextBox 18"/>
          <p:cNvSpPr txBox="1"/>
          <p:nvPr/>
        </p:nvSpPr>
        <p:spPr>
          <a:xfrm>
            <a:off x="4784941" y="1810418"/>
            <a:ext cx="3919671" cy="3023392"/>
          </a:xfrm>
          <a:prstGeom prst="rect">
            <a:avLst/>
          </a:prstGeom>
          <a:noFill/>
          <a:ln w="127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700"/>
              </a:lnSpc>
              <a:spcBef>
                <a:spcPts val="0"/>
              </a:spcBef>
              <a:spcAft>
                <a:spcPts val="600"/>
              </a:spcAft>
            </a:pPr>
            <a:r>
              <a:rPr lang="en-US" sz="1600" dirty="0" smtClean="0">
                <a:latin typeface="Arial" pitchFamily="34" charset="0"/>
                <a:cs typeface="Arial" pitchFamily="34" charset="0"/>
              </a:rPr>
              <a:t>FY 2012 Highlights:</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ITER construction is supported </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DIII-D, </a:t>
            </a:r>
            <a:r>
              <a:rPr lang="en-US" sz="1400" dirty="0" err="1" smtClean="0">
                <a:latin typeface="Arial" pitchFamily="34" charset="0"/>
                <a:cs typeface="Arial" pitchFamily="34" charset="0"/>
              </a:rPr>
              <a:t>Alcator</a:t>
            </a:r>
            <a:r>
              <a:rPr lang="en-US" sz="1400" dirty="0" smtClean="0">
                <a:latin typeface="Arial" pitchFamily="34" charset="0"/>
                <a:cs typeface="Arial" pitchFamily="34" charset="0"/>
              </a:rPr>
              <a:t> C-Mod, and NSTX operate and investigate predictive science for ITER</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HEDLP investments continue in basic research on fast ignition, laser-plasma interaction, magnetized high energy density plasmas, and warm dense matter</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International activities are increased</a:t>
            </a:r>
          </a:p>
          <a:p>
            <a:pPr marL="177800" lvl="0" indent="-177800">
              <a:lnSpc>
                <a:spcPct val="95000"/>
              </a:lnSpc>
              <a:spcBef>
                <a:spcPts val="0"/>
              </a:spcBef>
              <a:spcAft>
                <a:spcPts val="600"/>
              </a:spcAft>
              <a:buFont typeface="Wingdings" pitchFamily="2" charset="2"/>
              <a:buChar char="§"/>
            </a:pPr>
            <a:r>
              <a:rPr lang="en-US" sz="1400" dirty="0" err="1" smtClean="0">
                <a:latin typeface="Arial" pitchFamily="34" charset="0"/>
                <a:cs typeface="Arial" pitchFamily="34" charset="0"/>
              </a:rPr>
              <a:t>SciDAC</a:t>
            </a:r>
            <a:r>
              <a:rPr lang="en-US" sz="1400" dirty="0" smtClean="0">
                <a:latin typeface="Arial" pitchFamily="34" charset="0"/>
                <a:cs typeface="Arial" pitchFamily="34" charset="0"/>
              </a:rPr>
              <a:t> expands to include fusion materials</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The Fusion Simulation Program pauses to assess now-completed planning activities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43</a:t>
            </a:fld>
            <a:endParaRPr lang="en-US" dirty="0"/>
          </a:p>
        </p:txBody>
      </p:sp>
      <p:sp>
        <p:nvSpPr>
          <p:cNvPr id="2" name="Content Placeholder 1"/>
          <p:cNvSpPr>
            <a:spLocks noGrp="1"/>
          </p:cNvSpPr>
          <p:nvPr>
            <p:ph idx="4294967295"/>
          </p:nvPr>
        </p:nvSpPr>
        <p:spPr>
          <a:xfrm>
            <a:off x="337793" y="915899"/>
            <a:ext cx="8471589" cy="4748951"/>
          </a:xfrm>
          <a:prstGeom prst="rect">
            <a:avLst/>
          </a:prstGeom>
        </p:spPr>
        <p:txBody>
          <a:bodyPr>
            <a:noAutofit/>
          </a:bodyPr>
          <a:lstStyle/>
          <a:p>
            <a:pPr marL="225425" indent="-225425">
              <a:buFont typeface="Wingdings" pitchFamily="2" charset="2"/>
              <a:buChar char="§"/>
            </a:pPr>
            <a:r>
              <a:rPr lang="en-US" sz="1600" b="0" dirty="0" smtClean="0">
                <a:solidFill>
                  <a:schemeClr val="tx1"/>
                </a:solidFill>
              </a:rPr>
              <a:t>ITER’s goal: first demonstration of high-gain fusion energy production—fusion power 10 times greater than that used to heat  the plasma.</a:t>
            </a:r>
          </a:p>
          <a:p>
            <a:pPr marL="631825" lvl="1" indent="-177800">
              <a:buFont typeface="Wingdings" pitchFamily="2" charset="2"/>
              <a:buChar char="§"/>
            </a:pPr>
            <a:r>
              <a:rPr lang="en-US" sz="1400" dirty="0" smtClean="0">
                <a:solidFill>
                  <a:schemeClr val="tx1"/>
                </a:solidFill>
              </a:rPr>
              <a:t>The U.S. is a member to the ITER partnership, formed by seven governments representing </a:t>
            </a:r>
            <a:br>
              <a:rPr lang="en-US" sz="1400" dirty="0" smtClean="0">
                <a:solidFill>
                  <a:schemeClr val="tx1"/>
                </a:solidFill>
              </a:rPr>
            </a:br>
            <a:r>
              <a:rPr lang="en-US" sz="1400" dirty="0" smtClean="0">
                <a:solidFill>
                  <a:schemeClr val="tx1"/>
                </a:solidFill>
              </a:rPr>
              <a:t>more than half the world’s population. It is a 10-year construction activity in France. </a:t>
            </a:r>
          </a:p>
          <a:p>
            <a:pPr marL="225425" indent="-225425">
              <a:buFont typeface="Wingdings" pitchFamily="2" charset="2"/>
              <a:buChar char="§"/>
            </a:pPr>
            <a:r>
              <a:rPr lang="en-US" sz="1600" b="0" dirty="0" smtClean="0">
                <a:solidFill>
                  <a:schemeClr val="tx1"/>
                </a:solidFill>
              </a:rPr>
              <a:t>This past year, the U.S. led initiatives to put in place a world-leading management team for the construction phase of ITER and to establish the cost and schedule baselines.</a:t>
            </a:r>
            <a:endParaRPr lang="en-US" sz="1600" b="0" dirty="0">
              <a:solidFill>
                <a:schemeClr val="tx1"/>
              </a:solidFill>
            </a:endParaRPr>
          </a:p>
        </p:txBody>
      </p:sp>
      <p:sp>
        <p:nvSpPr>
          <p:cNvPr id="3" name="Title 2"/>
          <p:cNvSpPr>
            <a:spLocks noGrp="1"/>
          </p:cNvSpPr>
          <p:nvPr>
            <p:ph type="title" idx="4294967295"/>
          </p:nvPr>
        </p:nvSpPr>
        <p:spPr>
          <a:xfrm>
            <a:off x="0" y="87088"/>
            <a:ext cx="9144000" cy="598714"/>
          </a:xfrm>
          <a:prstGeom prst="rect">
            <a:avLst/>
          </a:prstGeom>
        </p:spPr>
        <p:txBody>
          <a:bodyPr/>
          <a:lstStyle/>
          <a:p>
            <a:r>
              <a:rPr lang="en-US" dirty="0" smtClean="0"/>
              <a:t>Progress on the ITER Project</a:t>
            </a:r>
            <a:endParaRPr lang="en-US" dirty="0"/>
          </a:p>
        </p:txBody>
      </p:sp>
      <p:sp>
        <p:nvSpPr>
          <p:cNvPr id="12" name="Content Placeholder 1"/>
          <p:cNvSpPr txBox="1">
            <a:spLocks/>
          </p:cNvSpPr>
          <p:nvPr/>
        </p:nvSpPr>
        <p:spPr>
          <a:xfrm>
            <a:off x="0" y="3702648"/>
            <a:ext cx="6761688" cy="3520167"/>
          </a:xfrm>
          <a:prstGeom prst="rect">
            <a:avLst/>
          </a:prstGeom>
        </p:spPr>
        <p:txBody>
          <a:bodyPr/>
          <a:lstStyle/>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3" name="TextBox 12"/>
          <p:cNvSpPr txBox="1"/>
          <p:nvPr/>
        </p:nvSpPr>
        <p:spPr>
          <a:xfrm>
            <a:off x="1464100" y="5836870"/>
            <a:ext cx="3871355" cy="276999"/>
          </a:xfrm>
          <a:prstGeom prst="rect">
            <a:avLst/>
          </a:prstGeom>
          <a:noFill/>
        </p:spPr>
        <p:txBody>
          <a:bodyPr wrap="square" rtlCol="0">
            <a:spAutoFit/>
          </a:bodyPr>
          <a:lstStyle/>
          <a:p>
            <a:pPr algn="ctr"/>
            <a:r>
              <a:rPr lang="en-US" sz="1200" b="0" dirty="0" smtClean="0"/>
              <a:t>Site construction is underway in </a:t>
            </a:r>
            <a:r>
              <a:rPr lang="en-US" sz="1200" b="0" dirty="0" err="1" smtClean="0"/>
              <a:t>Cadarache</a:t>
            </a:r>
            <a:r>
              <a:rPr lang="en-US" sz="1200" b="0" dirty="0" smtClean="0"/>
              <a:t>, France</a:t>
            </a:r>
            <a:endParaRPr lang="en-US" sz="1200" b="0" dirty="0"/>
          </a:p>
        </p:txBody>
      </p:sp>
      <p:pic>
        <p:nvPicPr>
          <p:cNvPr id="11" name="Picture 2" descr="http://www.iter.org/doc/all/edit/img_galleries/slideshow_site1101.jpg"/>
          <p:cNvPicPr>
            <a:picLocks noChangeAspect="1" noChangeArrowheads="1"/>
          </p:cNvPicPr>
          <p:nvPr/>
        </p:nvPicPr>
        <p:blipFill>
          <a:blip r:embed="rId3" cstate="print"/>
          <a:srcRect/>
          <a:stretch>
            <a:fillRect/>
          </a:stretch>
        </p:blipFill>
        <p:spPr bwMode="auto">
          <a:xfrm>
            <a:off x="399249" y="2595303"/>
            <a:ext cx="7812841" cy="3225947"/>
          </a:xfrm>
          <a:prstGeom prst="rect">
            <a:avLst/>
          </a:prstGeom>
          <a:noFill/>
          <a:ln w="12700">
            <a:solidFill>
              <a:schemeClr val="tx1"/>
            </a:solidFill>
          </a:ln>
        </p:spPr>
      </p:pic>
      <p:grpSp>
        <p:nvGrpSpPr>
          <p:cNvPr id="15" name="Group 14"/>
          <p:cNvGrpSpPr/>
          <p:nvPr/>
        </p:nvGrpSpPr>
        <p:grpSpPr>
          <a:xfrm>
            <a:off x="6516846" y="4364178"/>
            <a:ext cx="2524122" cy="1889700"/>
            <a:chOff x="6516846" y="4325541"/>
            <a:chExt cx="2524122" cy="1889700"/>
          </a:xfrm>
        </p:grpSpPr>
        <p:pic>
          <p:nvPicPr>
            <p:cNvPr id="6" name="Picture 4" descr="cryostat-section-700dpi copy.jpg"/>
            <p:cNvPicPr>
              <a:picLocks noChangeAspect="1"/>
            </p:cNvPicPr>
            <p:nvPr/>
          </p:nvPicPr>
          <p:blipFill>
            <a:blip r:embed="rId4" cstate="print"/>
            <a:srcRect/>
            <a:stretch>
              <a:fillRect/>
            </a:stretch>
          </p:blipFill>
          <p:spPr bwMode="auto">
            <a:xfrm>
              <a:off x="6529277" y="4325541"/>
              <a:ext cx="2511691" cy="1852996"/>
            </a:xfrm>
            <a:prstGeom prst="rect">
              <a:avLst/>
            </a:prstGeom>
            <a:noFill/>
            <a:ln w="19050">
              <a:solidFill>
                <a:schemeClr val="tx1"/>
              </a:solidFill>
              <a:miter lim="800000"/>
              <a:headEnd/>
              <a:tailEnd/>
            </a:ln>
          </p:spPr>
        </p:pic>
        <p:sp>
          <p:nvSpPr>
            <p:cNvPr id="7" name="TextBox 6"/>
            <p:cNvSpPr txBox="1"/>
            <p:nvPr/>
          </p:nvSpPr>
          <p:spPr>
            <a:xfrm>
              <a:off x="6516846" y="5969020"/>
              <a:ext cx="1157689" cy="246221"/>
            </a:xfrm>
            <a:prstGeom prst="rect">
              <a:avLst/>
            </a:prstGeom>
            <a:noFill/>
            <a:ln w="12700">
              <a:noFill/>
            </a:ln>
          </p:spPr>
          <p:txBody>
            <a:bodyPr wrap="none" rtlCol="0">
              <a:spAutoFit/>
            </a:bodyPr>
            <a:lstStyle/>
            <a:p>
              <a:r>
                <a:rPr lang="en-US" sz="1000" dirty="0" smtClean="0"/>
                <a:t>The ITER Device</a:t>
              </a:r>
              <a:endParaRPr lang="en-US" sz="1000" dirty="0"/>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0" y="23813"/>
            <a:ext cx="9144000" cy="723900"/>
          </a:xfr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dirty="0" smtClean="0">
                <a:latin typeface="Arial" charset="0"/>
                <a:cs typeface="Arial" charset="0"/>
              </a:rPr>
              <a:t>Stabilization of High-Temperature Plasmas</a:t>
            </a:r>
          </a:p>
        </p:txBody>
      </p:sp>
      <p:sp>
        <p:nvSpPr>
          <p:cNvPr id="4100" name="Text Box 4"/>
          <p:cNvSpPr txBox="1">
            <a:spLocks noChangeArrowheads="1"/>
          </p:cNvSpPr>
          <p:nvPr/>
        </p:nvSpPr>
        <p:spPr bwMode="auto">
          <a:xfrm>
            <a:off x="0" y="822447"/>
            <a:ext cx="4394200" cy="2785378"/>
          </a:xfrm>
          <a:prstGeom prst="rect">
            <a:avLst/>
          </a:prstGeom>
          <a:noFill/>
          <a:ln w="9525">
            <a:noFill/>
            <a:miter lim="800000"/>
            <a:headEnd/>
            <a:tailEnd/>
          </a:ln>
        </p:spPr>
        <p:txBody>
          <a:bodyPr wrap="square">
            <a:spAutoFit/>
          </a:bodyPr>
          <a:lstStyle/>
          <a:p>
            <a:pPr marL="228600" indent="-228600">
              <a:spcAft>
                <a:spcPts val="600"/>
              </a:spcAft>
              <a:buFont typeface="Wingdings" pitchFamily="2" charset="2"/>
              <a:buChar char="§"/>
            </a:pPr>
            <a:r>
              <a:rPr lang="en-US" sz="1500" dirty="0" smtClean="0"/>
              <a:t>U.S. researchers at the DIII-D </a:t>
            </a:r>
            <a:r>
              <a:rPr lang="en-US" sz="1500" dirty="0" err="1" smtClean="0"/>
              <a:t>tokamak</a:t>
            </a:r>
            <a:r>
              <a:rPr lang="en-US" sz="1500" dirty="0" smtClean="0"/>
              <a:t> invented a new method for mitigating potentially damaging transient heat fluxes (Edge Localized Modes) by precision manipulation of the magnetic field.</a:t>
            </a:r>
          </a:p>
          <a:p>
            <a:pPr marL="228600" indent="-228600">
              <a:spcAft>
                <a:spcPts val="600"/>
              </a:spcAft>
              <a:buFont typeface="Wingdings" pitchFamily="2" charset="2"/>
              <a:buChar char="§"/>
            </a:pPr>
            <a:r>
              <a:rPr lang="en-US" sz="1500" dirty="0" smtClean="0"/>
              <a:t>This can have an enormous positive impact for ITER if the results can be verified.</a:t>
            </a:r>
          </a:p>
          <a:p>
            <a:pPr marL="228600" indent="-228600">
              <a:spcAft>
                <a:spcPts val="600"/>
              </a:spcAft>
              <a:buFont typeface="Wingdings" pitchFamily="2" charset="2"/>
              <a:buChar char="§"/>
            </a:pPr>
            <a:r>
              <a:rPr lang="en-US" sz="1500" dirty="0" smtClean="0"/>
              <a:t>Researchers at the Max Planck Institute (</a:t>
            </a:r>
            <a:r>
              <a:rPr lang="en-US" sz="1500" dirty="0" err="1" smtClean="0"/>
              <a:t>Garching</a:t>
            </a:r>
            <a:r>
              <a:rPr lang="en-US" sz="1500" dirty="0" smtClean="0"/>
              <a:t>, Germany) recently made major modifications to the ASDEX-U </a:t>
            </a:r>
            <a:r>
              <a:rPr lang="en-US" sz="1500" dirty="0" err="1" smtClean="0"/>
              <a:t>tokamak</a:t>
            </a:r>
            <a:r>
              <a:rPr lang="en-US" sz="1500" dirty="0" smtClean="0"/>
              <a:t> and reproduced these results. </a:t>
            </a:r>
            <a:endParaRPr lang="en-US" sz="1500" dirty="0">
              <a:latin typeface="Arial" pitchFamily="34" charset="0"/>
              <a:cs typeface="Arial" pitchFamily="34" charset="0"/>
            </a:endParaRPr>
          </a:p>
        </p:txBody>
      </p:sp>
      <p:pic>
        <p:nvPicPr>
          <p:cNvPr id="4102" name="Picture 66" descr="upper_right"/>
          <p:cNvPicPr>
            <a:picLocks noChangeAspect="1" noChangeArrowheads="1"/>
          </p:cNvPicPr>
          <p:nvPr/>
        </p:nvPicPr>
        <p:blipFill>
          <a:blip r:embed="rId3" cstate="print"/>
          <a:srcRect/>
          <a:stretch>
            <a:fillRect/>
          </a:stretch>
        </p:blipFill>
        <p:spPr bwMode="auto">
          <a:xfrm>
            <a:off x="569985" y="3700879"/>
            <a:ext cx="2707419" cy="1463963"/>
          </a:xfrm>
          <a:prstGeom prst="rect">
            <a:avLst/>
          </a:prstGeom>
          <a:noFill/>
          <a:ln w="9525">
            <a:noFill/>
            <a:miter lim="800000"/>
            <a:headEnd/>
            <a:tailEnd/>
          </a:ln>
        </p:spPr>
      </p:pic>
      <p:pic>
        <p:nvPicPr>
          <p:cNvPr id="4104" name="Picture 65" descr="fig"/>
          <p:cNvPicPr>
            <a:picLocks noChangeAspect="1" noChangeArrowheads="1"/>
          </p:cNvPicPr>
          <p:nvPr/>
        </p:nvPicPr>
        <p:blipFill>
          <a:blip r:embed="rId4" cstate="print"/>
          <a:srcRect/>
          <a:stretch>
            <a:fillRect/>
          </a:stretch>
        </p:blipFill>
        <p:spPr bwMode="auto">
          <a:xfrm>
            <a:off x="4811758" y="872764"/>
            <a:ext cx="4122766" cy="4404574"/>
          </a:xfrm>
          <a:prstGeom prst="rect">
            <a:avLst/>
          </a:prstGeom>
          <a:noFill/>
          <a:ln w="9525">
            <a:noFill/>
            <a:miter lim="800000"/>
            <a:headEnd/>
            <a:tailEnd/>
          </a:ln>
        </p:spPr>
      </p:pic>
      <p:sp>
        <p:nvSpPr>
          <p:cNvPr id="4106" name="Text Box 23"/>
          <p:cNvSpPr txBox="1">
            <a:spLocks noChangeArrowheads="1"/>
          </p:cNvSpPr>
          <p:nvPr/>
        </p:nvSpPr>
        <p:spPr bwMode="auto">
          <a:xfrm>
            <a:off x="3306871" y="4321110"/>
            <a:ext cx="652743"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marL="225425" indent="-225425" eaLnBrk="0" hangingPunct="0">
              <a:spcBef>
                <a:spcPct val="50000"/>
              </a:spcBef>
              <a:buSzPct val="100000"/>
            </a:pPr>
            <a:r>
              <a:rPr lang="en-US" sz="1400" dirty="0">
                <a:solidFill>
                  <a:srgbClr val="106636"/>
                </a:solidFill>
                <a:latin typeface="Arial" pitchFamily="34" charset="0"/>
                <a:cs typeface="Arial" pitchFamily="34" charset="0"/>
              </a:rPr>
              <a:t>DIII-D</a:t>
            </a:r>
          </a:p>
        </p:txBody>
      </p:sp>
      <p:pic>
        <p:nvPicPr>
          <p:cNvPr id="1026" name="Picture 2"/>
          <p:cNvPicPr>
            <a:picLocks noChangeAspect="1" noChangeArrowheads="1"/>
          </p:cNvPicPr>
          <p:nvPr/>
        </p:nvPicPr>
        <p:blipFill>
          <a:blip r:embed="rId5" cstate="print"/>
          <a:srcRect/>
          <a:stretch>
            <a:fillRect/>
          </a:stretch>
        </p:blipFill>
        <p:spPr bwMode="auto">
          <a:xfrm>
            <a:off x="2122887" y="4871954"/>
            <a:ext cx="2948694" cy="1986046"/>
          </a:xfrm>
          <a:prstGeom prst="rect">
            <a:avLst/>
          </a:prstGeom>
          <a:noFill/>
          <a:ln w="9525">
            <a:noFill/>
            <a:miter lim="800000"/>
            <a:headEnd/>
            <a:tailEnd/>
          </a:ln>
        </p:spPr>
      </p:pic>
      <p:sp>
        <p:nvSpPr>
          <p:cNvPr id="15" name="Rectangle 14"/>
          <p:cNvSpPr/>
          <p:nvPr/>
        </p:nvSpPr>
        <p:spPr>
          <a:xfrm>
            <a:off x="56443" y="843845"/>
            <a:ext cx="4572001" cy="2667000"/>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12089" y="5305004"/>
            <a:ext cx="871457" cy="276999"/>
          </a:xfrm>
          <a:prstGeom prst="rect">
            <a:avLst/>
          </a:prstGeom>
          <a:noFill/>
        </p:spPr>
        <p:txBody>
          <a:bodyPr wrap="none" rtlCol="0">
            <a:spAutoFit/>
          </a:bodyPr>
          <a:lstStyle/>
          <a:p>
            <a:r>
              <a:rPr lang="en-US" sz="1200" dirty="0" smtClean="0"/>
              <a:t>Time (ms)</a:t>
            </a:r>
            <a:endParaRPr lang="en-US" sz="1200" dirty="0"/>
          </a:p>
        </p:txBody>
      </p:sp>
      <p:sp>
        <p:nvSpPr>
          <p:cNvPr id="4107" name="Text Box 24"/>
          <p:cNvSpPr txBox="1">
            <a:spLocks noChangeArrowheads="1"/>
          </p:cNvSpPr>
          <p:nvPr/>
        </p:nvSpPr>
        <p:spPr bwMode="auto">
          <a:xfrm>
            <a:off x="4723900" y="5645288"/>
            <a:ext cx="14530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rIns="91440">
            <a:spAutoFit/>
          </a:bodyPr>
          <a:lstStyle/>
          <a:p>
            <a:pPr marL="112713" eaLnBrk="0" hangingPunct="0">
              <a:spcBef>
                <a:spcPct val="50000"/>
              </a:spcBef>
              <a:buSzPct val="100000"/>
            </a:pPr>
            <a:r>
              <a:rPr lang="en-US" sz="1400" dirty="0" smtClean="0">
                <a:solidFill>
                  <a:srgbClr val="106636"/>
                </a:solidFill>
                <a:latin typeface="Arial" pitchFamily="34" charset="0"/>
                <a:cs typeface="Arial" pitchFamily="34" charset="0"/>
              </a:rPr>
              <a:t>ITER: ELM coil design </a:t>
            </a:r>
            <a:endParaRPr lang="en-US" sz="1400" dirty="0">
              <a:solidFill>
                <a:srgbClr val="106636"/>
              </a:solidFill>
              <a:latin typeface="Arial" pitchFamily="34" charset="0"/>
              <a:cs typeface="Arial" pitchFamily="34" charset="0"/>
            </a:endParaRPr>
          </a:p>
        </p:txBody>
      </p:sp>
      <p:sp>
        <p:nvSpPr>
          <p:cNvPr id="12" name="Slide Number Placeholder 3"/>
          <p:cNvSpPr>
            <a:spLocks noGrp="1"/>
          </p:cNvSpPr>
          <p:nvPr>
            <p:ph type="sldNum" sz="quarter" idx="12"/>
          </p:nvPr>
        </p:nvSpPr>
        <p:spPr>
          <a:xfrm>
            <a:off x="8413750" y="6351588"/>
            <a:ext cx="381000" cy="365125"/>
          </a:xfrm>
        </p:spPr>
        <p:txBody>
          <a:bodyPr/>
          <a:lstStyle/>
          <a:p>
            <a:fld id="{26CA2777-A89F-4130-B308-73BB65955918}" type="slidenum">
              <a:rPr lang="en-US" smtClean="0"/>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075123"/>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45</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Nuclear Physics</a:t>
            </a:r>
            <a:endParaRPr lang="en-US" dirty="0"/>
          </a:p>
        </p:txBody>
      </p:sp>
      <p:sp>
        <p:nvSpPr>
          <p:cNvPr id="24" name="TextBox 23"/>
          <p:cNvSpPr txBox="1"/>
          <p:nvPr/>
        </p:nvSpPr>
        <p:spPr>
          <a:xfrm>
            <a:off x="419100" y="1041400"/>
            <a:ext cx="8485057"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Discovering, exploring, and understanding all forms of nuclear matter</a:t>
            </a:r>
            <a:endParaRPr lang="en-US" dirty="0">
              <a:solidFill>
                <a:schemeClr val="tx1"/>
              </a:solidFill>
              <a:latin typeface="Arial" pitchFamily="34" charset="0"/>
              <a:cs typeface="Arial" pitchFamily="34" charset="0"/>
            </a:endParaRPr>
          </a:p>
        </p:txBody>
      </p:sp>
      <p:grpSp>
        <p:nvGrpSpPr>
          <p:cNvPr id="5" name="Group 10"/>
          <p:cNvGrpSpPr/>
          <p:nvPr/>
        </p:nvGrpSpPr>
        <p:grpSpPr>
          <a:xfrm>
            <a:off x="567557" y="5339254"/>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TextBox 11"/>
          <p:cNvSpPr txBox="1"/>
          <p:nvPr/>
        </p:nvSpPr>
        <p:spPr>
          <a:xfrm>
            <a:off x="299804" y="1771650"/>
            <a:ext cx="4182256" cy="3452227"/>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600"/>
              </a:lnSpc>
              <a:spcBef>
                <a:spcPts val="200"/>
              </a:spcBef>
            </a:pPr>
            <a:r>
              <a:rPr lang="en-US" sz="1600" dirty="0" smtClean="0">
                <a:latin typeface="Arial" pitchFamily="34" charset="0"/>
                <a:cs typeface="Arial" pitchFamily="34" charset="0"/>
              </a:rPr>
              <a:t>The Scientific Challenges:</a:t>
            </a:r>
          </a:p>
          <a:p>
            <a:pPr marL="177800" lvl="0" indent="-177800">
              <a:lnSpc>
                <a:spcPts val="1600"/>
              </a:lnSpc>
              <a:spcBef>
                <a:spcPts val="200"/>
              </a:spcBef>
            </a:pPr>
            <a:r>
              <a:rPr lang="en-US" sz="1400" dirty="0" smtClean="0">
                <a:latin typeface="Arial" pitchFamily="34" charset="0"/>
                <a:cs typeface="Arial" pitchFamily="34" charset="0"/>
              </a:rPr>
              <a:t>Understand:</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existence and properties of nuclear matter under extreme conditions, including that which existed at the beginning of the universe</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exotic and excited bound states of quarks and gluons, including new tests of the Standard Model</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ultimate limits of existence of bound systems of protons and neutrons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Nuclear processes that power stars and  supernovae, and synthesize the elements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nature and fundamental properties of neutrinos and neutrons and their role in the matter-antimatter asymmetry of the universe</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40968" y="1729609"/>
            <a:ext cx="4046772" cy="3429657"/>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Bef>
                <a:spcPts val="0"/>
              </a:spcBef>
              <a:spcAft>
                <a:spcPts val="600"/>
              </a:spcAft>
            </a:pPr>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marL="17780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12 GeV CEBAF Upgrade to study exotic and excited bound systems of quarks and gluons and for illuminating the force that binds them into protons and neutrons. </a:t>
            </a:r>
          </a:p>
          <a:p>
            <a:pPr marL="177800" lvl="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Design of the Facility for Rare Isotope Beams to study the limits of nuclear existence.</a:t>
            </a:r>
          </a:p>
          <a:p>
            <a:pPr marL="177800" lvl="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Operation of three nuclear science user  facilities (RHIC, CEBAF, ATLAS); closure of the Holifield Radioactive Ion Beam Facility at ORNL.</a:t>
            </a:r>
          </a:p>
          <a:p>
            <a:pPr marL="17780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Research, development, and production of stable and radioactive isotopes for science, medicine, industry, and national security. </a:t>
            </a:r>
            <a:endParaRPr lang="en-US" sz="1400" dirty="0" smtClean="0">
              <a:latin typeface="Arial" pitchFamily="34" charset="0"/>
              <a:cs typeface="Arial" pitchFamily="34" charset="0"/>
            </a:endParaRPr>
          </a:p>
          <a:p>
            <a:pPr marL="177800" lvl="0" indent="-177800">
              <a:lnSpc>
                <a:spcPct val="90000"/>
              </a:lnSpc>
              <a:spcBef>
                <a:spcPts val="0"/>
              </a:spcBef>
              <a:spcAft>
                <a:spcPts val="600"/>
              </a:spcAft>
              <a:buFont typeface="Wingdings" pitchFamily="2" charset="2"/>
              <a:buChar char="§"/>
            </a:pPr>
            <a:endParaRPr lang="en-US" sz="1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46</a:t>
            </a:fld>
            <a:endParaRPr lang="en-US"/>
          </a:p>
        </p:txBody>
      </p:sp>
      <p:sp>
        <p:nvSpPr>
          <p:cNvPr id="4" name="Title 2"/>
          <p:cNvSpPr txBox="1">
            <a:spLocks/>
          </p:cNvSpPr>
          <p:nvPr/>
        </p:nvSpPr>
        <p:spPr>
          <a:xfrm>
            <a:off x="0" y="157033"/>
            <a:ext cx="9144000" cy="598714"/>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Discovery of Element 117</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10" name="TextBox 9"/>
          <p:cNvSpPr txBox="1"/>
          <p:nvPr/>
        </p:nvSpPr>
        <p:spPr>
          <a:xfrm>
            <a:off x="316207" y="880680"/>
            <a:ext cx="3473067" cy="3375283"/>
          </a:xfrm>
          <a:prstGeom prst="rect">
            <a:avLst/>
          </a:prstGeom>
          <a:noFill/>
        </p:spPr>
        <p:txBody>
          <a:bodyPr wrap="square" rtlCol="0">
            <a:spAutoFit/>
          </a:bodyPr>
          <a:lstStyle/>
          <a:p>
            <a:pPr>
              <a:spcBef>
                <a:spcPts val="0"/>
              </a:spcBef>
              <a:spcAft>
                <a:spcPts val="400"/>
              </a:spcAft>
            </a:pPr>
            <a:r>
              <a:rPr lang="en-US" sz="1400" dirty="0" smtClean="0"/>
              <a:t>A new super heavy element (SHE) with atomic number 117 was discovered by a Russian-U.S. team with the bombardment of a Berkelium target by 48-Ca.  The existence and properties of SHEs address fundamental questions in physics and chemistry:</a:t>
            </a:r>
          </a:p>
          <a:p>
            <a:pPr marL="344488" indent="-168275">
              <a:spcBef>
                <a:spcPts val="0"/>
              </a:spcBef>
              <a:spcAft>
                <a:spcPts val="400"/>
              </a:spcAft>
              <a:buFont typeface="Wingdings" pitchFamily="2" charset="2"/>
              <a:buChar char="§"/>
            </a:pPr>
            <a:r>
              <a:rPr lang="en-US" sz="1200" dirty="0" smtClean="0"/>
              <a:t>How big can a nucleus be?</a:t>
            </a:r>
          </a:p>
          <a:p>
            <a:pPr marL="344488" indent="-168275">
              <a:spcBef>
                <a:spcPts val="0"/>
              </a:spcBef>
              <a:spcAft>
                <a:spcPts val="400"/>
              </a:spcAft>
              <a:buFont typeface="Wingdings" pitchFamily="2" charset="2"/>
              <a:buChar char="§"/>
            </a:pPr>
            <a:r>
              <a:rPr lang="en-US" sz="1200" dirty="0" smtClean="0"/>
              <a:t>Is there a  “island of stability” of yet undiscovered long-lived  heavy nuclei?</a:t>
            </a:r>
          </a:p>
          <a:p>
            <a:pPr marL="344488" indent="-168275">
              <a:spcBef>
                <a:spcPts val="0"/>
              </a:spcBef>
              <a:spcAft>
                <a:spcPts val="400"/>
              </a:spcAft>
              <a:buFont typeface="Wingdings" pitchFamily="2" charset="2"/>
              <a:buChar char="§"/>
            </a:pPr>
            <a:r>
              <a:rPr lang="en-US" sz="1200" dirty="0" smtClean="0"/>
              <a:t>Does relativity cause the periodic table to break down for the heaviest elements?</a:t>
            </a:r>
          </a:p>
          <a:p>
            <a:endParaRPr lang="en-US" sz="1400" dirty="0" smtClean="0"/>
          </a:p>
          <a:p>
            <a:endParaRPr lang="en-US" sz="1400" dirty="0" smtClean="0"/>
          </a:p>
          <a:p>
            <a:r>
              <a:rPr lang="en-US" sz="1400" dirty="0" smtClean="0"/>
              <a:t> </a:t>
            </a:r>
            <a:endParaRPr lang="en-US" sz="1400" dirty="0"/>
          </a:p>
        </p:txBody>
      </p:sp>
      <p:sp>
        <p:nvSpPr>
          <p:cNvPr id="13" name="TextBox 12"/>
          <p:cNvSpPr txBox="1"/>
          <p:nvPr/>
        </p:nvSpPr>
        <p:spPr>
          <a:xfrm>
            <a:off x="4952392" y="4549676"/>
            <a:ext cx="3672230" cy="1800493"/>
          </a:xfrm>
          <a:prstGeom prst="rect">
            <a:avLst/>
          </a:prstGeom>
          <a:noFill/>
        </p:spPr>
        <p:txBody>
          <a:bodyPr wrap="square" rtlCol="0">
            <a:spAutoFit/>
          </a:bodyPr>
          <a:lstStyle/>
          <a:p>
            <a:pPr marL="168275" indent="-168275">
              <a:spcAft>
                <a:spcPts val="600"/>
              </a:spcAft>
              <a:buFont typeface="Wingdings" pitchFamily="2" charset="2"/>
              <a:buChar char="§"/>
            </a:pPr>
            <a:r>
              <a:rPr lang="en-US" sz="1200" dirty="0" smtClean="0"/>
              <a:t>Experiment conducted at the </a:t>
            </a:r>
            <a:r>
              <a:rPr lang="en-US" sz="1200" dirty="0" err="1" smtClean="0"/>
              <a:t>Dubna</a:t>
            </a:r>
            <a:r>
              <a:rPr lang="en-US" sz="1200" dirty="0" smtClean="0"/>
              <a:t> Cyclotron (Russia) with an intense 48-Ca beam</a:t>
            </a:r>
          </a:p>
          <a:p>
            <a:pPr marL="168275" indent="-168275">
              <a:spcAft>
                <a:spcPts val="600"/>
              </a:spcAft>
              <a:buFont typeface="Wingdings" pitchFamily="2" charset="2"/>
              <a:buChar char="§"/>
            </a:pPr>
            <a:r>
              <a:rPr lang="en-US" sz="1200" dirty="0" smtClean="0"/>
              <a:t>Berkelium target material produced and processed by the Isotopes Program at ORNL</a:t>
            </a:r>
          </a:p>
          <a:p>
            <a:pPr marL="168275" indent="-168275">
              <a:spcAft>
                <a:spcPts val="600"/>
              </a:spcAft>
              <a:buFont typeface="Wingdings" pitchFamily="2" charset="2"/>
              <a:buChar char="§"/>
            </a:pPr>
            <a:r>
              <a:rPr lang="en-US" sz="1200" dirty="0" smtClean="0"/>
              <a:t>Detector and electronics provided by U.S. collaborators were used with the </a:t>
            </a:r>
            <a:r>
              <a:rPr lang="en-US" sz="1200" dirty="0" err="1" smtClean="0"/>
              <a:t>Dubna</a:t>
            </a:r>
            <a:r>
              <a:rPr lang="en-US" sz="1200" dirty="0" smtClean="0"/>
              <a:t> Gas-Filled Recoil Separator</a:t>
            </a:r>
          </a:p>
          <a:p>
            <a:endParaRPr lang="en-US" sz="1200" dirty="0" smtClean="0"/>
          </a:p>
        </p:txBody>
      </p:sp>
      <p:sp>
        <p:nvSpPr>
          <p:cNvPr id="15" name="TextBox 14"/>
          <p:cNvSpPr txBox="1"/>
          <p:nvPr/>
        </p:nvSpPr>
        <p:spPr>
          <a:xfrm>
            <a:off x="167425" y="5628740"/>
            <a:ext cx="3760631" cy="553998"/>
          </a:xfrm>
          <a:prstGeom prst="rect">
            <a:avLst/>
          </a:prstGeom>
          <a:noFill/>
        </p:spPr>
        <p:txBody>
          <a:bodyPr wrap="square" rtlCol="0">
            <a:spAutoFit/>
          </a:bodyPr>
          <a:lstStyle/>
          <a:p>
            <a:r>
              <a:rPr lang="en-US" sz="1000" dirty="0" smtClean="0"/>
              <a:t>Rare short-lived 248-Bk was produced at HFIR and processed in Isotope Program hot cell facilities at ORNL to purify the 22 mg of target material used for the discovery of element 117.</a:t>
            </a:r>
            <a:endParaRPr lang="en-US" sz="1000" dirty="0"/>
          </a:p>
        </p:txBody>
      </p:sp>
      <p:pic>
        <p:nvPicPr>
          <p:cNvPr id="67589" name="Picture 5"/>
          <p:cNvPicPr>
            <a:picLocks noChangeAspect="1" noChangeArrowheads="1"/>
          </p:cNvPicPr>
          <p:nvPr/>
        </p:nvPicPr>
        <p:blipFill>
          <a:blip r:embed="rId4" cstate="print"/>
          <a:srcRect/>
          <a:stretch>
            <a:fillRect/>
          </a:stretch>
        </p:blipFill>
        <p:spPr bwMode="auto">
          <a:xfrm>
            <a:off x="695459" y="3631842"/>
            <a:ext cx="2724512" cy="1931478"/>
          </a:xfrm>
          <a:prstGeom prst="rect">
            <a:avLst/>
          </a:prstGeom>
          <a:noFill/>
          <a:ln w="9525">
            <a:solidFill>
              <a:schemeClr val="tx1"/>
            </a:solidFill>
            <a:miter lim="800000"/>
            <a:headEnd/>
            <a:tailEnd/>
          </a:ln>
          <a:effectLst/>
        </p:spPr>
      </p:pic>
      <p:grpSp>
        <p:nvGrpSpPr>
          <p:cNvPr id="17" name="Group 16"/>
          <p:cNvGrpSpPr/>
          <p:nvPr/>
        </p:nvGrpSpPr>
        <p:grpSpPr>
          <a:xfrm>
            <a:off x="4077260" y="885203"/>
            <a:ext cx="5022850" cy="3551237"/>
            <a:chOff x="4121150" y="885203"/>
            <a:chExt cx="5022850" cy="3551237"/>
          </a:xfrm>
        </p:grpSpPr>
        <p:graphicFrame>
          <p:nvGraphicFramePr>
            <p:cNvPr id="165893" name="Object 2"/>
            <p:cNvGraphicFramePr>
              <a:graphicFrameLocks noChangeAspect="1"/>
            </p:cNvGraphicFramePr>
            <p:nvPr/>
          </p:nvGraphicFramePr>
          <p:xfrm>
            <a:off x="4121150" y="885203"/>
            <a:ext cx="5022850" cy="3551237"/>
          </p:xfrm>
          <a:graphic>
            <a:graphicData uri="http://schemas.openxmlformats.org/presentationml/2006/ole">
              <p:oleObj spid="_x0000_s165893" name="CorelDRAW" r:id="rId5" imgW="5059080" imgH="3485160" progId="">
                <p:embed/>
              </p:oleObj>
            </a:graphicData>
          </a:graphic>
        </p:graphicFrame>
        <p:graphicFrame>
          <p:nvGraphicFramePr>
            <p:cNvPr id="489475" name="Object 3"/>
            <p:cNvGraphicFramePr>
              <a:graphicFrameLocks noChangeAspect="1"/>
            </p:cNvGraphicFramePr>
            <p:nvPr/>
          </p:nvGraphicFramePr>
          <p:xfrm>
            <a:off x="5048250" y="1190625"/>
            <a:ext cx="2890838" cy="2774950"/>
          </p:xfrm>
          <a:graphic>
            <a:graphicData uri="http://schemas.openxmlformats.org/presentationml/2006/ole">
              <p:oleObj spid="_x0000_s165894" name="CorelDRAW" r:id="rId6" imgW="2908080" imgH="2720160" progId="">
                <p:embed/>
              </p:oleObj>
            </a:graphicData>
          </a:graphic>
        </p:graphicFrame>
        <p:graphicFrame>
          <p:nvGraphicFramePr>
            <p:cNvPr id="489476" name="Object 4"/>
            <p:cNvGraphicFramePr>
              <a:graphicFrameLocks noChangeAspect="1"/>
            </p:cNvGraphicFramePr>
            <p:nvPr/>
          </p:nvGraphicFramePr>
          <p:xfrm>
            <a:off x="5056188" y="1541463"/>
            <a:ext cx="1982787" cy="2079625"/>
          </p:xfrm>
          <a:graphic>
            <a:graphicData uri="http://schemas.openxmlformats.org/presentationml/2006/ole">
              <p:oleObj spid="_x0000_s165895" name="CorelDRAW" r:id="rId7" imgW="3344400" imgH="3415680" progId="">
                <p:embed/>
              </p:oleObj>
            </a:graphicData>
          </a:graphic>
        </p:graphicFrame>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06062" y="5412454"/>
            <a:ext cx="2923504" cy="769441"/>
          </a:xfrm>
          <a:prstGeom prst="rect">
            <a:avLst/>
          </a:prstGeom>
          <a:solidFill>
            <a:schemeClr val="bg1"/>
          </a:solidFill>
          <a:ln>
            <a:solidFill>
              <a:srgbClr val="C00000"/>
            </a:solidFill>
          </a:ln>
        </p:spPr>
        <p:txBody>
          <a:bodyPr wrap="square" rtlCol="0">
            <a:spAutoFit/>
          </a:bodyPr>
          <a:lstStyle/>
          <a:p>
            <a:r>
              <a:rPr lang="en-US" sz="1100" dirty="0" smtClean="0">
                <a:solidFill>
                  <a:srgbClr val="C00000"/>
                </a:solidFill>
                <a:latin typeface="Arial" pitchFamily="34" charset="0"/>
                <a:cs typeface="Arial" pitchFamily="34" charset="0"/>
              </a:rPr>
              <a:t>R</a:t>
            </a:r>
            <a:r>
              <a:rPr lang="en-US" sz="1100" i="0" dirty="0" smtClean="0">
                <a:solidFill>
                  <a:srgbClr val="C00000"/>
                </a:solidFill>
                <a:latin typeface="Arial" pitchFamily="34" charset="0"/>
                <a:cs typeface="Arial" pitchFamily="34" charset="0"/>
              </a:rPr>
              <a:t>esults highlighted at the American Physical Society Meeting, Feb 13-16, 2010; </a:t>
            </a:r>
            <a:r>
              <a:rPr lang="en-US" sz="1100" dirty="0" smtClean="0">
                <a:solidFill>
                  <a:srgbClr val="C00000"/>
                </a:solidFill>
              </a:rPr>
              <a:t>Over 500 related news articles published worldwide.</a:t>
            </a:r>
            <a:endParaRPr lang="en-US" sz="1100" dirty="0" smtClean="0">
              <a:solidFill>
                <a:srgbClr val="C00000"/>
              </a:solidFill>
              <a:latin typeface="Arial" pitchFamily="34" charset="0"/>
              <a:cs typeface="Arial" pitchFamily="34" charset="0"/>
            </a:endParaRPr>
          </a:p>
        </p:txBody>
      </p:sp>
      <p:sp>
        <p:nvSpPr>
          <p:cNvPr id="13" name="TextBox 12"/>
          <p:cNvSpPr txBox="1"/>
          <p:nvPr/>
        </p:nvSpPr>
        <p:spPr>
          <a:xfrm>
            <a:off x="378372" y="157864"/>
            <a:ext cx="8586952" cy="461665"/>
          </a:xfrm>
          <a:prstGeom prst="rect">
            <a:avLst/>
          </a:prstGeom>
          <a:noFill/>
        </p:spPr>
        <p:txBody>
          <a:bodyPr wrap="square" rtlCol="0">
            <a:spAutoFit/>
          </a:bodyPr>
          <a:lstStyle/>
          <a:p>
            <a:pPr algn="ctr"/>
            <a:r>
              <a:rPr lang="en-US" sz="2400" dirty="0" smtClean="0">
                <a:solidFill>
                  <a:srgbClr val="106636"/>
                </a:solidFill>
                <a:latin typeface="Arial" pitchFamily="34" charset="0"/>
                <a:cs typeface="Arial" pitchFamily="34" charset="0"/>
              </a:rPr>
              <a:t>New Antimatter Detected at RHIC’s STAR Detector</a:t>
            </a:r>
          </a:p>
        </p:txBody>
      </p:sp>
      <p:sp>
        <p:nvSpPr>
          <p:cNvPr id="12" name="Slide Number Placeholder 9"/>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47</a:t>
            </a:fld>
            <a:endParaRPr lang="en-US" dirty="0"/>
          </a:p>
        </p:txBody>
      </p:sp>
      <p:pic>
        <p:nvPicPr>
          <p:cNvPr id="1026" name="Picture 2" descr="Fig1-withoutCaption"/>
          <p:cNvPicPr>
            <a:picLocks noChangeAspect="1" noChangeArrowheads="1"/>
          </p:cNvPicPr>
          <p:nvPr/>
        </p:nvPicPr>
        <p:blipFill>
          <a:blip r:embed="rId3" cstate="print"/>
          <a:srcRect/>
          <a:stretch>
            <a:fillRect/>
          </a:stretch>
        </p:blipFill>
        <p:spPr bwMode="auto">
          <a:xfrm>
            <a:off x="3485072" y="985898"/>
            <a:ext cx="5467659" cy="3727770"/>
          </a:xfrm>
          <a:prstGeom prst="rect">
            <a:avLst/>
          </a:prstGeom>
          <a:noFill/>
          <a:ln w="19050">
            <a:solidFill>
              <a:schemeClr val="tx1"/>
            </a:solidFill>
            <a:miter lim="800000"/>
            <a:headEnd/>
            <a:tailEnd/>
          </a:ln>
        </p:spPr>
      </p:pic>
      <p:sp>
        <p:nvSpPr>
          <p:cNvPr id="14" name="TextBox 13"/>
          <p:cNvSpPr txBox="1"/>
          <p:nvPr/>
        </p:nvSpPr>
        <p:spPr>
          <a:xfrm rot="10800000" flipV="1">
            <a:off x="3472193" y="4718960"/>
            <a:ext cx="5486400" cy="1277273"/>
          </a:xfrm>
          <a:prstGeom prst="rect">
            <a:avLst/>
          </a:prstGeom>
          <a:noFill/>
          <a:ln w="19050">
            <a:solidFill>
              <a:schemeClr val="tx1"/>
            </a:solidFill>
          </a:ln>
        </p:spPr>
        <p:txBody>
          <a:bodyPr wrap="square" rtlCol="0">
            <a:spAutoFit/>
          </a:bodyPr>
          <a:lstStyle/>
          <a:p>
            <a:r>
              <a:rPr lang="en-US" sz="1100" dirty="0" smtClean="0">
                <a:latin typeface="+mn-lt"/>
              </a:rPr>
              <a:t>The STAR collaboration observed the first antimatter </a:t>
            </a:r>
            <a:r>
              <a:rPr lang="en-US" sz="1100" dirty="0" err="1" smtClean="0">
                <a:latin typeface="+mn-lt"/>
              </a:rPr>
              <a:t>hypernucleus</a:t>
            </a:r>
            <a:r>
              <a:rPr lang="en-US" sz="1100" dirty="0" smtClean="0">
                <a:latin typeface="+mn-lt"/>
              </a:rPr>
              <a:t>: </a:t>
            </a:r>
            <a:r>
              <a:rPr lang="en-US" sz="1100" dirty="0" err="1" smtClean="0">
                <a:latin typeface="+mn-lt"/>
              </a:rPr>
              <a:t>antihypertriton</a:t>
            </a:r>
            <a:r>
              <a:rPr lang="en-US" sz="1100" dirty="0" smtClean="0">
                <a:latin typeface="+mn-lt"/>
              </a:rPr>
              <a:t>.  This nucleus contains an antiproton, an antineutron, and an </a:t>
            </a:r>
            <a:r>
              <a:rPr lang="en-US" sz="1100" dirty="0" err="1" smtClean="0">
                <a:latin typeface="+mn-lt"/>
              </a:rPr>
              <a:t>antilambda</a:t>
            </a:r>
            <a:r>
              <a:rPr lang="en-US" sz="1100" dirty="0" smtClean="0">
                <a:latin typeface="+mn-lt"/>
              </a:rPr>
              <a:t> </a:t>
            </a:r>
            <a:r>
              <a:rPr lang="en-US" sz="1100" dirty="0" err="1" smtClean="0">
                <a:latin typeface="+mn-lt"/>
              </a:rPr>
              <a:t>hyperon</a:t>
            </a:r>
            <a:r>
              <a:rPr lang="en-US" sz="1100" dirty="0" smtClean="0">
                <a:latin typeface="+mn-lt"/>
              </a:rPr>
              <a:t>, which is made up of an up quark, a down quark, and a strange quark.  The discovery extends our knowledge of the nuclear terrain, represented by a three-dimensional graph with axes Z, the number of protons in a nucleus; N, the number of neutrons; and S, the degree of strangeness. Each axis has positive and negative sections, representing particles and antiparticles.  This latest result extends the nuclear terrain below the N–Z plane for the first time. </a:t>
            </a:r>
            <a:endParaRPr lang="en-US" sz="1100" dirty="0">
              <a:latin typeface="+mn-lt"/>
            </a:endParaRPr>
          </a:p>
        </p:txBody>
      </p:sp>
      <p:sp>
        <p:nvSpPr>
          <p:cNvPr id="15" name="Oval 14"/>
          <p:cNvSpPr/>
          <p:nvPr/>
        </p:nvSpPr>
        <p:spPr>
          <a:xfrm>
            <a:off x="3852372" y="3876541"/>
            <a:ext cx="977206" cy="605307"/>
          </a:xfrm>
          <a:prstGeom prst="ellipse">
            <a:avLst/>
          </a:prstGeom>
          <a:noFill/>
          <a:ln>
            <a:solidFill>
              <a:srgbClr val="C94558"/>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186816" y="1024388"/>
            <a:ext cx="3045781" cy="4154984"/>
          </a:xfrm>
          <a:prstGeom prst="rect">
            <a:avLst/>
          </a:prstGeom>
          <a:noFill/>
        </p:spPr>
        <p:txBody>
          <a:bodyPr wrap="square" rtlCol="0">
            <a:spAutoFit/>
          </a:bodyPr>
          <a:lstStyle/>
          <a:p>
            <a:pPr>
              <a:spcAft>
                <a:spcPts val="1200"/>
              </a:spcAft>
            </a:pPr>
            <a:r>
              <a:rPr lang="en-US" sz="1600" dirty="0" smtClean="0">
                <a:latin typeface="Arial" pitchFamily="34" charset="0"/>
                <a:cs typeface="Arial" pitchFamily="34" charset="0"/>
              </a:rPr>
              <a:t>Discovery of the heaviest known </a:t>
            </a:r>
            <a:r>
              <a:rPr lang="en-US" sz="1600" dirty="0" err="1" smtClean="0">
                <a:latin typeface="Arial" pitchFamily="34" charset="0"/>
                <a:cs typeface="Arial" pitchFamily="34" charset="0"/>
              </a:rPr>
              <a:t>antinucleus</a:t>
            </a:r>
            <a:r>
              <a:rPr lang="en-US" sz="1600" dirty="0" smtClean="0">
                <a:latin typeface="Arial" pitchFamily="34" charset="0"/>
                <a:cs typeface="Arial" pitchFamily="34" charset="0"/>
              </a:rPr>
              <a:t> and first </a:t>
            </a:r>
            <a:r>
              <a:rPr lang="en-US" sz="1600" dirty="0" err="1" smtClean="0">
                <a:latin typeface="Arial" pitchFamily="34" charset="0"/>
                <a:cs typeface="Arial" pitchFamily="34" charset="0"/>
              </a:rPr>
              <a:t>antinucleus</a:t>
            </a:r>
            <a:r>
              <a:rPr lang="en-US" sz="1600" dirty="0" smtClean="0">
                <a:latin typeface="Arial" pitchFamily="34" charset="0"/>
                <a:cs typeface="Arial" pitchFamily="34" charset="0"/>
              </a:rPr>
              <a:t> with an anti-strange quark, from gold nuclei collisions at RHIC.</a:t>
            </a:r>
          </a:p>
          <a:p>
            <a:pPr marL="168275" indent="-168275">
              <a:spcAft>
                <a:spcPts val="1200"/>
              </a:spcAft>
              <a:buFont typeface="Wingdings" pitchFamily="2" charset="2"/>
              <a:buChar char="§"/>
            </a:pPr>
            <a:r>
              <a:rPr lang="en-US" sz="1400" dirty="0" smtClean="0">
                <a:latin typeface="Arial" pitchFamily="34" charset="0"/>
                <a:cs typeface="Arial" pitchFamily="34" charset="0"/>
              </a:rPr>
              <a:t>Opens further exploration of fundamental symmetries and understanding the dominance of matter over antimatter in the universe</a:t>
            </a:r>
          </a:p>
          <a:p>
            <a:pPr marL="168275" indent="-168275">
              <a:spcAft>
                <a:spcPts val="1200"/>
              </a:spcAft>
              <a:buFont typeface="Wingdings" pitchFamily="2" charset="2"/>
              <a:buChar char="§"/>
            </a:pPr>
            <a:r>
              <a:rPr lang="en-US" sz="1400" dirty="0" smtClean="0">
                <a:latin typeface="Arial" pitchFamily="34" charset="0"/>
                <a:cs typeface="Arial" pitchFamily="34" charset="0"/>
              </a:rPr>
              <a:t>Has implications for our understanding of the structure of collapsed stars</a:t>
            </a:r>
          </a:p>
          <a:p>
            <a:pPr marL="168275" indent="-168275">
              <a:spcAft>
                <a:spcPts val="1200"/>
              </a:spcAft>
              <a:buFont typeface="Wingdings" pitchFamily="2" charset="2"/>
              <a:buChar char="§"/>
            </a:pPr>
            <a:r>
              <a:rPr lang="en-US" sz="1400" dirty="0" smtClean="0">
                <a:latin typeface="Arial" pitchFamily="34" charset="0"/>
                <a:cs typeface="Arial" pitchFamily="34" charset="0"/>
              </a:rPr>
              <a:t>Discovery extends 3-D chart of the nuclides and suggests even heavier </a:t>
            </a:r>
            <a:r>
              <a:rPr lang="en-US" sz="1400" dirty="0" err="1" smtClean="0">
                <a:latin typeface="Arial" pitchFamily="34" charset="0"/>
                <a:cs typeface="Arial" pitchFamily="34" charset="0"/>
              </a:rPr>
              <a:t>antinuclei</a:t>
            </a:r>
            <a:r>
              <a:rPr lang="en-US" sz="1400" dirty="0" smtClean="0">
                <a:latin typeface="Arial" pitchFamily="34" charset="0"/>
                <a:cs typeface="Arial" pitchFamily="34" charset="0"/>
              </a:rPr>
              <a:t> exist.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0" descr="2008-P00552"/>
          <p:cNvPicPr>
            <a:picLocks noChangeAspect="1" noChangeArrowheads="1"/>
          </p:cNvPicPr>
          <p:nvPr/>
        </p:nvPicPr>
        <p:blipFill>
          <a:blip r:embed="rId4" cstate="print"/>
          <a:srcRect/>
          <a:stretch>
            <a:fillRect/>
          </a:stretch>
        </p:blipFill>
        <p:spPr bwMode="auto">
          <a:xfrm>
            <a:off x="5310546" y="3702900"/>
            <a:ext cx="3017634" cy="2299012"/>
          </a:xfrm>
          <a:prstGeom prst="rect">
            <a:avLst/>
          </a:prstGeom>
          <a:noFill/>
          <a:ln w="19050">
            <a:solidFill>
              <a:schemeClr val="tx1"/>
            </a:solidFill>
            <a:miter lim="800000"/>
            <a:headEnd/>
            <a:tailEnd/>
          </a:ln>
        </p:spPr>
      </p:pic>
      <p:sp>
        <p:nvSpPr>
          <p:cNvPr id="4" name="Slide Number Placeholder 3"/>
          <p:cNvSpPr>
            <a:spLocks noGrp="1"/>
          </p:cNvSpPr>
          <p:nvPr>
            <p:ph type="sldNum" sz="quarter" idx="12"/>
          </p:nvPr>
        </p:nvSpPr>
        <p:spPr/>
        <p:txBody>
          <a:bodyPr/>
          <a:lstStyle/>
          <a:p>
            <a:fld id="{26CA2777-A89F-4130-B308-73BB65955918}" type="slidenum">
              <a:rPr lang="en-US" smtClean="0"/>
              <a:pPr/>
              <a:t>48</a:t>
            </a:fld>
            <a:endParaRPr lang="en-US"/>
          </a:p>
        </p:txBody>
      </p:sp>
      <p:sp>
        <p:nvSpPr>
          <p:cNvPr id="5" name="TextBox 4"/>
          <p:cNvSpPr txBox="1"/>
          <p:nvPr/>
        </p:nvSpPr>
        <p:spPr>
          <a:xfrm>
            <a:off x="135769" y="119128"/>
            <a:ext cx="8875635" cy="781752"/>
          </a:xfrm>
          <a:prstGeom prst="rect">
            <a:avLst/>
          </a:prstGeom>
          <a:noFill/>
        </p:spPr>
        <p:txBody>
          <a:bodyPr wrap="none" rtlCol="0">
            <a:spAutoFit/>
          </a:bodyPr>
          <a:lstStyle/>
          <a:p>
            <a:pPr algn="ctr">
              <a:lnSpc>
                <a:spcPct val="80000"/>
              </a:lnSpc>
            </a:pPr>
            <a:r>
              <a:rPr lang="en-US" sz="2400" dirty="0" smtClean="0">
                <a:solidFill>
                  <a:srgbClr val="106636"/>
                </a:solidFill>
              </a:rPr>
              <a:t>Isotope Development and Production Program</a:t>
            </a:r>
          </a:p>
          <a:p>
            <a:pPr algn="ctr">
              <a:lnSpc>
                <a:spcPct val="80000"/>
              </a:lnSpc>
            </a:pPr>
            <a:r>
              <a:rPr lang="en-US" sz="1400" i="1" dirty="0" smtClean="0">
                <a:solidFill>
                  <a:srgbClr val="106636"/>
                </a:solidFill>
              </a:rPr>
              <a:t>Making hundreds of isotopes available to the community for science, medicine, industry and national security.</a:t>
            </a:r>
            <a:r>
              <a:rPr lang="en-US" sz="1400" b="1" dirty="0" smtClean="0"/>
              <a:t> </a:t>
            </a:r>
          </a:p>
          <a:p>
            <a:pPr algn="ctr">
              <a:lnSpc>
                <a:spcPct val="80000"/>
              </a:lnSpc>
            </a:pPr>
            <a:endParaRPr lang="en-US" sz="900" dirty="0" smtClean="0">
              <a:solidFill>
                <a:srgbClr val="106636"/>
              </a:solidFill>
            </a:endParaRPr>
          </a:p>
          <a:p>
            <a:pPr algn="ctr">
              <a:lnSpc>
                <a:spcPct val="80000"/>
              </a:lnSpc>
            </a:pPr>
            <a:endParaRPr lang="en-US" sz="900" dirty="0">
              <a:solidFill>
                <a:srgbClr val="106636"/>
              </a:solidFill>
            </a:endParaRPr>
          </a:p>
        </p:txBody>
      </p:sp>
      <p:sp>
        <p:nvSpPr>
          <p:cNvPr id="10" name="TextBox 9"/>
          <p:cNvSpPr txBox="1"/>
          <p:nvPr/>
        </p:nvSpPr>
        <p:spPr>
          <a:xfrm>
            <a:off x="5300547" y="6023241"/>
            <a:ext cx="3137210" cy="246221"/>
          </a:xfrm>
          <a:prstGeom prst="rect">
            <a:avLst/>
          </a:prstGeom>
          <a:noFill/>
        </p:spPr>
        <p:txBody>
          <a:bodyPr wrap="square" rtlCol="0">
            <a:spAutoFit/>
          </a:bodyPr>
          <a:lstStyle/>
          <a:p>
            <a:pPr algn="ctr"/>
            <a:r>
              <a:rPr lang="en-US" sz="1000" dirty="0" smtClean="0"/>
              <a:t>Cf-252 production for well logging and research</a:t>
            </a:r>
            <a:endParaRPr lang="en-US" sz="1000" dirty="0"/>
          </a:p>
        </p:txBody>
      </p:sp>
      <p:sp>
        <p:nvSpPr>
          <p:cNvPr id="12" name="TextBox 11"/>
          <p:cNvSpPr txBox="1"/>
          <p:nvPr/>
        </p:nvSpPr>
        <p:spPr>
          <a:xfrm>
            <a:off x="1045923" y="4338105"/>
            <a:ext cx="2617940" cy="400110"/>
          </a:xfrm>
          <a:prstGeom prst="rect">
            <a:avLst/>
          </a:prstGeom>
          <a:noFill/>
        </p:spPr>
        <p:txBody>
          <a:bodyPr wrap="square" rtlCol="0">
            <a:spAutoFit/>
          </a:bodyPr>
          <a:lstStyle/>
          <a:p>
            <a:r>
              <a:rPr lang="en-US" sz="1000" dirty="0" smtClean="0"/>
              <a:t>Production of Ni-63 for trace explosives detection systems</a:t>
            </a:r>
            <a:endParaRPr lang="en-US" sz="1000" dirty="0"/>
          </a:p>
        </p:txBody>
      </p:sp>
      <p:sp>
        <p:nvSpPr>
          <p:cNvPr id="15" name="Rectangle 14"/>
          <p:cNvSpPr/>
          <p:nvPr/>
        </p:nvSpPr>
        <p:spPr>
          <a:xfrm>
            <a:off x="141605" y="1011645"/>
            <a:ext cx="4883976" cy="1487587"/>
          </a:xfrm>
          <a:prstGeom prst="rect">
            <a:avLst/>
          </a:prstGeom>
        </p:spPr>
        <p:txBody>
          <a:bodyPr wrap="square">
            <a:spAutoFit/>
          </a:bodyPr>
          <a:lstStyle/>
          <a:p>
            <a:pPr marL="168275" lvl="1" indent="-168275">
              <a:spcBef>
                <a:spcPts val="400"/>
              </a:spcBef>
              <a:buFont typeface="Wingdings" pitchFamily="2" charset="2"/>
              <a:buChar char="§"/>
            </a:pPr>
            <a:r>
              <a:rPr lang="en-US" sz="1400" dirty="0" smtClean="0"/>
              <a:t>Decision-making guided by strategic planning with federal agencies, community, and peer review mechanisms</a:t>
            </a:r>
          </a:p>
          <a:p>
            <a:pPr marL="168275" lvl="1" indent="-168275">
              <a:spcBef>
                <a:spcPts val="400"/>
              </a:spcBef>
              <a:buFont typeface="Wingdings" pitchFamily="2" charset="2"/>
              <a:buChar char="§"/>
            </a:pPr>
            <a:r>
              <a:rPr lang="en-US" sz="1400" dirty="0" smtClean="0"/>
              <a:t>Coordinating with other federal agencies on addressing shortages of critical isotopes such as He-3 and Mo.</a:t>
            </a:r>
          </a:p>
          <a:p>
            <a:pPr marL="168275" lvl="1" indent="-168275">
              <a:spcBef>
                <a:spcPts val="400"/>
              </a:spcBef>
              <a:buFont typeface="Wingdings" pitchFamily="2" charset="2"/>
              <a:buChar char="§"/>
            </a:pPr>
            <a:r>
              <a:rPr lang="en-US" sz="1400" dirty="0" smtClean="0"/>
              <a:t>Broadening the suite of isotope production facilities to include university facilities and other laboratory facilities.</a:t>
            </a:r>
          </a:p>
        </p:txBody>
      </p:sp>
      <p:grpSp>
        <p:nvGrpSpPr>
          <p:cNvPr id="14" name="Group 13"/>
          <p:cNvGrpSpPr/>
          <p:nvPr/>
        </p:nvGrpSpPr>
        <p:grpSpPr>
          <a:xfrm>
            <a:off x="979214" y="4993291"/>
            <a:ext cx="2862149" cy="1176943"/>
            <a:chOff x="979214" y="5055921"/>
            <a:chExt cx="2862149" cy="1176943"/>
          </a:xfrm>
        </p:grpSpPr>
        <p:pic>
          <p:nvPicPr>
            <p:cNvPr id="16" name="Picture 4"/>
            <p:cNvPicPr>
              <a:picLocks noChangeAspect="1" noChangeArrowheads="1"/>
            </p:cNvPicPr>
            <p:nvPr/>
          </p:nvPicPr>
          <p:blipFill>
            <a:blip r:embed="rId5" cstate="print"/>
            <a:srcRect/>
            <a:stretch>
              <a:fillRect/>
            </a:stretch>
          </p:blipFill>
          <p:spPr bwMode="auto">
            <a:xfrm>
              <a:off x="1961373" y="5055921"/>
              <a:ext cx="898011" cy="1176943"/>
            </a:xfrm>
            <a:prstGeom prst="rect">
              <a:avLst/>
            </a:prstGeom>
            <a:noFill/>
            <a:ln w="9525">
              <a:noFill/>
              <a:miter lim="800000"/>
              <a:headEnd/>
              <a:tailEnd/>
            </a:ln>
          </p:spPr>
        </p:pic>
        <p:pic>
          <p:nvPicPr>
            <p:cNvPr id="17" name="Picture 4" descr="RCDesign-ND-Final"/>
            <p:cNvPicPr>
              <a:picLocks noChangeAspect="1" noChangeArrowheads="1"/>
            </p:cNvPicPr>
            <p:nvPr/>
          </p:nvPicPr>
          <p:blipFill>
            <a:blip r:embed="rId6" cstate="print"/>
            <a:srcRect/>
            <a:stretch>
              <a:fillRect/>
            </a:stretch>
          </p:blipFill>
          <p:spPr bwMode="auto">
            <a:xfrm>
              <a:off x="979214" y="5055921"/>
              <a:ext cx="909711" cy="1176943"/>
            </a:xfrm>
            <a:prstGeom prst="rect">
              <a:avLst/>
            </a:prstGeom>
            <a:noFill/>
          </p:spPr>
        </p:pic>
        <p:graphicFrame>
          <p:nvGraphicFramePr>
            <p:cNvPr id="1026" name="Object 2"/>
            <p:cNvGraphicFramePr>
              <a:graphicFrameLocks noChangeAspect="1"/>
            </p:cNvGraphicFramePr>
            <p:nvPr/>
          </p:nvGraphicFramePr>
          <p:xfrm>
            <a:off x="2931832" y="5055921"/>
            <a:ext cx="909531" cy="1176943"/>
          </p:xfrm>
          <a:graphic>
            <a:graphicData uri="http://schemas.openxmlformats.org/presentationml/2006/ole">
              <p:oleObj spid="_x0000_s2050" name="Acrobat Document" r:id="rId7" imgW="4896000" imgH="6336000" progId="AcroExch.Document.7">
                <p:embed/>
              </p:oleObj>
            </a:graphicData>
          </a:graphic>
        </p:graphicFrame>
      </p:grpSp>
      <p:pic>
        <p:nvPicPr>
          <p:cNvPr id="22" name="Picture 21" descr="edt_closeup.jpg"/>
          <p:cNvPicPr>
            <a:picLocks noChangeAspect="1"/>
          </p:cNvPicPr>
          <p:nvPr/>
        </p:nvPicPr>
        <p:blipFill>
          <a:blip r:embed="rId8" cstate="print"/>
          <a:stretch>
            <a:fillRect/>
          </a:stretch>
        </p:blipFill>
        <p:spPr>
          <a:xfrm>
            <a:off x="1049876" y="2599478"/>
            <a:ext cx="2610034" cy="1733063"/>
          </a:xfrm>
          <a:prstGeom prst="rect">
            <a:avLst/>
          </a:prstGeom>
          <a:ln w="19050">
            <a:solidFill>
              <a:schemeClr val="tx1"/>
            </a:solidFill>
          </a:ln>
        </p:spPr>
      </p:pic>
      <p:grpSp>
        <p:nvGrpSpPr>
          <p:cNvPr id="18" name="Group 17"/>
          <p:cNvGrpSpPr/>
          <p:nvPr/>
        </p:nvGrpSpPr>
        <p:grpSpPr>
          <a:xfrm>
            <a:off x="5311035" y="984610"/>
            <a:ext cx="3104827" cy="2541263"/>
            <a:chOff x="5311035" y="1034714"/>
            <a:chExt cx="3104827" cy="2541263"/>
          </a:xfrm>
        </p:grpSpPr>
        <p:pic>
          <p:nvPicPr>
            <p:cNvPr id="20" name="Picture 13" descr="50mCi prior to shipping"/>
            <p:cNvPicPr>
              <a:picLocks noChangeAspect="1" noChangeArrowheads="1"/>
            </p:cNvPicPr>
            <p:nvPr/>
          </p:nvPicPr>
          <p:blipFill>
            <a:blip r:embed="rId9" cstate="print"/>
            <a:srcRect l="18384" t="14637" r="20152" b="16567"/>
            <a:stretch>
              <a:fillRect/>
            </a:stretch>
          </p:blipFill>
          <p:spPr bwMode="auto">
            <a:xfrm>
              <a:off x="5311035" y="1034714"/>
              <a:ext cx="3017520" cy="2527974"/>
            </a:xfrm>
            <a:prstGeom prst="rect">
              <a:avLst/>
            </a:prstGeom>
            <a:noFill/>
            <a:ln w="19050">
              <a:solidFill>
                <a:schemeClr val="tx1"/>
              </a:solidFill>
            </a:ln>
          </p:spPr>
        </p:pic>
        <p:sp>
          <p:nvSpPr>
            <p:cNvPr id="23" name="TextBox 22"/>
            <p:cNvSpPr txBox="1"/>
            <p:nvPr/>
          </p:nvSpPr>
          <p:spPr>
            <a:xfrm>
              <a:off x="5361388" y="3175867"/>
              <a:ext cx="3054474" cy="400110"/>
            </a:xfrm>
            <a:prstGeom prst="rect">
              <a:avLst/>
            </a:prstGeom>
            <a:noFill/>
          </p:spPr>
          <p:txBody>
            <a:bodyPr wrap="square" rtlCol="0">
              <a:spAutoFit/>
            </a:bodyPr>
            <a:lstStyle/>
            <a:p>
              <a:r>
                <a:rPr lang="en-US" sz="1000" dirty="0" smtClean="0">
                  <a:solidFill>
                    <a:schemeClr val="bg1"/>
                  </a:solidFill>
                </a:rPr>
                <a:t>50 </a:t>
              </a:r>
              <a:r>
                <a:rPr lang="en-US" sz="1000" dirty="0" err="1" smtClean="0">
                  <a:solidFill>
                    <a:schemeClr val="bg1"/>
                  </a:solidFill>
                </a:rPr>
                <a:t>mCi</a:t>
              </a:r>
              <a:r>
                <a:rPr lang="en-US" sz="1000" dirty="0" smtClean="0">
                  <a:solidFill>
                    <a:schemeClr val="bg1"/>
                  </a:solidFill>
                </a:rPr>
                <a:t> of purified Ac-225 from new isotope R&amp;D program</a:t>
              </a:r>
              <a:r>
                <a:rPr lang="en-US" sz="1000" dirty="0" smtClean="0">
                  <a:solidFill>
                    <a:schemeClr val="bg1"/>
                  </a:solidFill>
                  <a:sym typeface="Symbol"/>
                </a:rPr>
                <a:t>–</a:t>
              </a:r>
              <a:r>
                <a:rPr lang="en-US" sz="1000" dirty="0" smtClean="0">
                  <a:solidFill>
                    <a:schemeClr val="bg1"/>
                  </a:solidFill>
                </a:rPr>
                <a:t>important for medical trials</a:t>
              </a:r>
              <a:endParaRPr lang="en-US" sz="1000" dirty="0">
                <a:solidFill>
                  <a:schemeClr val="bg1"/>
                </a:solidFill>
              </a:endParaRPr>
            </a:p>
          </p:txBody>
        </p:sp>
      </p:gr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p>
            <a:fld id="{A8BEBFC8-AA8C-4F55-8C56-EAB231704856}" type="slidenum">
              <a:rPr lang="en-US" smtClean="0">
                <a:latin typeface="+mn-lt"/>
              </a:rPr>
              <a:pPr/>
              <a:t>49</a:t>
            </a:fld>
            <a:endParaRPr lang="en-US" dirty="0" smtClean="0">
              <a:latin typeface="+mn-lt"/>
            </a:endParaRPr>
          </a:p>
        </p:txBody>
      </p:sp>
      <p:sp>
        <p:nvSpPr>
          <p:cNvPr id="151554" name="Rectangle 2"/>
          <p:cNvSpPr>
            <a:spLocks noGrp="1" noChangeArrowheads="1"/>
          </p:cNvSpPr>
          <p:nvPr>
            <p:ph type="title" idx="4294967295"/>
          </p:nvPr>
        </p:nvSpPr>
        <p:spPr>
          <a:xfrm>
            <a:off x="212678" y="27571"/>
            <a:ext cx="8699500" cy="723900"/>
          </a:xfrm>
        </p:spPr>
        <p:txBody>
          <a:bodyPr/>
          <a:lstStyle/>
          <a:p>
            <a:pPr eaLnBrk="1" hangingPunct="1">
              <a:defRPr/>
            </a:pPr>
            <a:r>
              <a:rPr lang="en-US" dirty="0" smtClean="0">
                <a:effectLst/>
              </a:rPr>
              <a:t>Production Sites of the Isotope Program</a:t>
            </a:r>
          </a:p>
        </p:txBody>
      </p:sp>
      <p:grpSp>
        <p:nvGrpSpPr>
          <p:cNvPr id="2" name="Group 3"/>
          <p:cNvGrpSpPr>
            <a:grpSpLocks/>
          </p:cNvGrpSpPr>
          <p:nvPr/>
        </p:nvGrpSpPr>
        <p:grpSpPr bwMode="auto">
          <a:xfrm>
            <a:off x="1122363" y="1866900"/>
            <a:ext cx="5849937" cy="3162300"/>
            <a:chOff x="217" y="555"/>
            <a:chExt cx="5317" cy="3288"/>
          </a:xfrm>
        </p:grpSpPr>
        <p:sp>
          <p:nvSpPr>
            <p:cNvPr id="12419" name="Freeform 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chemeClr val="bg2"/>
            </a:solidFill>
            <a:ln w="12700">
              <a:noFill/>
              <a:round/>
              <a:headEnd/>
              <a:tailEnd/>
            </a:ln>
          </p:spPr>
          <p:txBody>
            <a:bodyPr/>
            <a:lstStyle/>
            <a:p>
              <a:endParaRPr lang="en-US"/>
            </a:p>
          </p:txBody>
        </p:sp>
        <p:sp>
          <p:nvSpPr>
            <p:cNvPr id="12420" name="Freeform 5"/>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chemeClr val="bg2"/>
            </a:solidFill>
            <a:ln w="12700">
              <a:noFill/>
              <a:round/>
              <a:headEnd/>
              <a:tailEnd/>
            </a:ln>
          </p:spPr>
          <p:txBody>
            <a:bodyPr/>
            <a:lstStyle/>
            <a:p>
              <a:endParaRPr lang="en-US"/>
            </a:p>
          </p:txBody>
        </p:sp>
        <p:sp>
          <p:nvSpPr>
            <p:cNvPr id="12421" name="Freeform 6"/>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chemeClr val="bg2"/>
            </a:solidFill>
            <a:ln w="12700">
              <a:noFill/>
              <a:round/>
              <a:headEnd/>
              <a:tailEnd/>
            </a:ln>
          </p:spPr>
          <p:txBody>
            <a:bodyPr/>
            <a:lstStyle/>
            <a:p>
              <a:endParaRPr lang="en-US"/>
            </a:p>
          </p:txBody>
        </p:sp>
        <p:sp>
          <p:nvSpPr>
            <p:cNvPr id="12422" name="Freeform 7"/>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chemeClr val="bg2"/>
            </a:solidFill>
            <a:ln w="12700">
              <a:noFill/>
              <a:round/>
              <a:headEnd/>
              <a:tailEnd/>
            </a:ln>
          </p:spPr>
          <p:txBody>
            <a:bodyPr/>
            <a:lstStyle/>
            <a:p>
              <a:endParaRPr lang="en-US"/>
            </a:p>
          </p:txBody>
        </p:sp>
        <p:sp>
          <p:nvSpPr>
            <p:cNvPr id="12423" name="Freeform 8"/>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chemeClr val="bg2"/>
            </a:solidFill>
            <a:ln w="12700">
              <a:noFill/>
              <a:round/>
              <a:headEnd/>
              <a:tailEnd/>
            </a:ln>
          </p:spPr>
          <p:txBody>
            <a:bodyPr/>
            <a:lstStyle/>
            <a:p>
              <a:endParaRPr lang="en-US"/>
            </a:p>
          </p:txBody>
        </p:sp>
        <p:sp>
          <p:nvSpPr>
            <p:cNvPr id="12424" name="Freeform 9"/>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chemeClr val="bg2"/>
            </a:solidFill>
            <a:ln w="12700">
              <a:noFill/>
              <a:round/>
              <a:headEnd/>
              <a:tailEnd/>
            </a:ln>
          </p:spPr>
          <p:txBody>
            <a:bodyPr/>
            <a:lstStyle/>
            <a:p>
              <a:endParaRPr lang="en-US"/>
            </a:p>
          </p:txBody>
        </p:sp>
        <p:sp>
          <p:nvSpPr>
            <p:cNvPr id="12425" name="Freeform 10"/>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chemeClr val="bg2"/>
            </a:solidFill>
            <a:ln w="12700">
              <a:noFill/>
              <a:round/>
              <a:headEnd/>
              <a:tailEnd/>
            </a:ln>
          </p:spPr>
          <p:txBody>
            <a:bodyPr/>
            <a:lstStyle/>
            <a:p>
              <a:endParaRPr lang="en-US"/>
            </a:p>
          </p:txBody>
        </p:sp>
        <p:sp>
          <p:nvSpPr>
            <p:cNvPr id="12426" name="Freeform 11"/>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chemeClr val="bg2"/>
            </a:solidFill>
            <a:ln w="12700">
              <a:noFill/>
              <a:round/>
              <a:headEnd/>
              <a:tailEnd/>
            </a:ln>
          </p:spPr>
          <p:txBody>
            <a:bodyPr/>
            <a:lstStyle/>
            <a:p>
              <a:endParaRPr lang="en-US"/>
            </a:p>
          </p:txBody>
        </p:sp>
        <p:sp>
          <p:nvSpPr>
            <p:cNvPr id="12427" name="Freeform 12"/>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chemeClr val="bg2"/>
            </a:solidFill>
            <a:ln w="12700">
              <a:noFill/>
              <a:round/>
              <a:headEnd/>
              <a:tailEnd/>
            </a:ln>
          </p:spPr>
          <p:txBody>
            <a:bodyPr/>
            <a:lstStyle/>
            <a:p>
              <a:endParaRPr lang="en-US"/>
            </a:p>
          </p:txBody>
        </p:sp>
        <p:sp>
          <p:nvSpPr>
            <p:cNvPr id="12428" name="Freeform 13"/>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chemeClr val="bg2"/>
            </a:solidFill>
            <a:ln w="12700">
              <a:noFill/>
              <a:round/>
              <a:headEnd/>
              <a:tailEnd/>
            </a:ln>
          </p:spPr>
          <p:txBody>
            <a:bodyPr/>
            <a:lstStyle/>
            <a:p>
              <a:endParaRPr lang="en-US"/>
            </a:p>
          </p:txBody>
        </p:sp>
        <p:sp>
          <p:nvSpPr>
            <p:cNvPr id="12429" name="Freeform 14"/>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chemeClr val="bg2"/>
            </a:solidFill>
            <a:ln w="12700">
              <a:noFill/>
              <a:round/>
              <a:headEnd/>
              <a:tailEnd/>
            </a:ln>
          </p:spPr>
          <p:txBody>
            <a:bodyPr/>
            <a:lstStyle/>
            <a:p>
              <a:endParaRPr lang="en-US"/>
            </a:p>
          </p:txBody>
        </p:sp>
        <p:sp>
          <p:nvSpPr>
            <p:cNvPr id="12430" name="Freeform 15"/>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chemeClr val="bg2"/>
            </a:solidFill>
            <a:ln w="12700">
              <a:noFill/>
              <a:round/>
              <a:headEnd/>
              <a:tailEnd/>
            </a:ln>
          </p:spPr>
          <p:txBody>
            <a:bodyPr/>
            <a:lstStyle/>
            <a:p>
              <a:endParaRPr lang="en-US"/>
            </a:p>
          </p:txBody>
        </p:sp>
        <p:sp>
          <p:nvSpPr>
            <p:cNvPr id="12431" name="Freeform 16"/>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chemeClr val="bg2"/>
            </a:solidFill>
            <a:ln w="12700">
              <a:noFill/>
              <a:round/>
              <a:headEnd/>
              <a:tailEnd/>
            </a:ln>
          </p:spPr>
          <p:txBody>
            <a:bodyPr/>
            <a:lstStyle/>
            <a:p>
              <a:endParaRPr lang="en-US"/>
            </a:p>
          </p:txBody>
        </p:sp>
        <p:sp>
          <p:nvSpPr>
            <p:cNvPr id="12432" name="Freeform 17"/>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chemeClr val="bg2"/>
            </a:solidFill>
            <a:ln w="12700">
              <a:noFill/>
              <a:round/>
              <a:headEnd/>
              <a:tailEnd/>
            </a:ln>
          </p:spPr>
          <p:txBody>
            <a:bodyPr/>
            <a:lstStyle/>
            <a:p>
              <a:endParaRPr lang="en-US"/>
            </a:p>
          </p:txBody>
        </p:sp>
        <p:sp>
          <p:nvSpPr>
            <p:cNvPr id="12433" name="Freeform 18"/>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chemeClr val="bg2"/>
            </a:solidFill>
            <a:ln w="12700">
              <a:noFill/>
              <a:round/>
              <a:headEnd/>
              <a:tailEnd/>
            </a:ln>
          </p:spPr>
          <p:txBody>
            <a:bodyPr/>
            <a:lstStyle/>
            <a:p>
              <a:endParaRPr lang="en-US"/>
            </a:p>
          </p:txBody>
        </p:sp>
        <p:sp>
          <p:nvSpPr>
            <p:cNvPr id="12434" name="Freeform 19"/>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chemeClr val="bg2"/>
            </a:solidFill>
            <a:ln w="12700">
              <a:noFill/>
              <a:round/>
              <a:headEnd/>
              <a:tailEnd/>
            </a:ln>
          </p:spPr>
          <p:txBody>
            <a:bodyPr/>
            <a:lstStyle/>
            <a:p>
              <a:endParaRPr lang="en-US"/>
            </a:p>
          </p:txBody>
        </p:sp>
        <p:sp>
          <p:nvSpPr>
            <p:cNvPr id="12435" name="Freeform 20"/>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chemeClr val="bg2"/>
            </a:solidFill>
            <a:ln w="12700">
              <a:noFill/>
              <a:round/>
              <a:headEnd/>
              <a:tailEnd/>
            </a:ln>
          </p:spPr>
          <p:txBody>
            <a:bodyPr/>
            <a:lstStyle/>
            <a:p>
              <a:endParaRPr lang="en-US"/>
            </a:p>
          </p:txBody>
        </p:sp>
        <p:sp>
          <p:nvSpPr>
            <p:cNvPr id="12436" name="Freeform 21"/>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chemeClr val="bg2"/>
            </a:solidFill>
            <a:ln w="12700">
              <a:noFill/>
              <a:round/>
              <a:headEnd/>
              <a:tailEnd/>
            </a:ln>
          </p:spPr>
          <p:txBody>
            <a:bodyPr/>
            <a:lstStyle/>
            <a:p>
              <a:endParaRPr lang="en-US"/>
            </a:p>
          </p:txBody>
        </p:sp>
        <p:sp>
          <p:nvSpPr>
            <p:cNvPr id="12437" name="Freeform 22"/>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chemeClr val="bg2"/>
            </a:solidFill>
            <a:ln w="12700">
              <a:noFill/>
              <a:round/>
              <a:headEnd/>
              <a:tailEnd/>
            </a:ln>
          </p:spPr>
          <p:txBody>
            <a:bodyPr/>
            <a:lstStyle/>
            <a:p>
              <a:endParaRPr lang="en-US"/>
            </a:p>
          </p:txBody>
        </p:sp>
        <p:sp>
          <p:nvSpPr>
            <p:cNvPr id="12438" name="Freeform 23"/>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chemeClr val="bg2"/>
            </a:solidFill>
            <a:ln w="12700">
              <a:noFill/>
              <a:round/>
              <a:headEnd/>
              <a:tailEnd/>
            </a:ln>
          </p:spPr>
          <p:txBody>
            <a:bodyPr/>
            <a:lstStyle/>
            <a:p>
              <a:endParaRPr lang="en-US"/>
            </a:p>
          </p:txBody>
        </p:sp>
        <p:sp>
          <p:nvSpPr>
            <p:cNvPr id="12439" name="Freeform 24"/>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chemeClr val="bg2"/>
            </a:solidFill>
            <a:ln w="12700">
              <a:noFill/>
              <a:round/>
              <a:headEnd/>
              <a:tailEnd/>
            </a:ln>
          </p:spPr>
          <p:txBody>
            <a:bodyPr/>
            <a:lstStyle/>
            <a:p>
              <a:endParaRPr lang="en-US"/>
            </a:p>
          </p:txBody>
        </p:sp>
        <p:sp>
          <p:nvSpPr>
            <p:cNvPr id="12440" name="Freeform 25"/>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chemeClr val="bg2"/>
            </a:solidFill>
            <a:ln w="12700">
              <a:noFill/>
              <a:round/>
              <a:headEnd/>
              <a:tailEnd/>
            </a:ln>
          </p:spPr>
          <p:txBody>
            <a:bodyPr/>
            <a:lstStyle/>
            <a:p>
              <a:endParaRPr lang="en-US"/>
            </a:p>
          </p:txBody>
        </p:sp>
        <p:sp>
          <p:nvSpPr>
            <p:cNvPr id="12441" name="Freeform 26"/>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chemeClr val="bg2"/>
            </a:solidFill>
            <a:ln w="12700">
              <a:noFill/>
              <a:round/>
              <a:headEnd/>
              <a:tailEnd/>
            </a:ln>
          </p:spPr>
          <p:txBody>
            <a:bodyPr/>
            <a:lstStyle/>
            <a:p>
              <a:endParaRPr lang="en-US"/>
            </a:p>
          </p:txBody>
        </p:sp>
        <p:sp>
          <p:nvSpPr>
            <p:cNvPr id="12442" name="Freeform 27"/>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chemeClr val="bg2"/>
            </a:solidFill>
            <a:ln w="12700">
              <a:noFill/>
              <a:round/>
              <a:headEnd/>
              <a:tailEnd/>
            </a:ln>
          </p:spPr>
          <p:txBody>
            <a:bodyPr/>
            <a:lstStyle/>
            <a:p>
              <a:endParaRPr lang="en-US"/>
            </a:p>
          </p:txBody>
        </p:sp>
        <p:sp>
          <p:nvSpPr>
            <p:cNvPr id="12443" name="Freeform 2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chemeClr val="bg2"/>
            </a:solidFill>
            <a:ln w="12700">
              <a:noFill/>
              <a:round/>
              <a:headEnd/>
              <a:tailEnd/>
            </a:ln>
          </p:spPr>
          <p:txBody>
            <a:bodyPr/>
            <a:lstStyle/>
            <a:p>
              <a:endParaRPr lang="en-US"/>
            </a:p>
          </p:txBody>
        </p:sp>
        <p:sp>
          <p:nvSpPr>
            <p:cNvPr id="12444" name="Freeform 29"/>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chemeClr val="bg2"/>
            </a:solidFill>
            <a:ln w="12700">
              <a:noFill/>
              <a:round/>
              <a:headEnd/>
              <a:tailEnd/>
            </a:ln>
          </p:spPr>
          <p:txBody>
            <a:bodyPr/>
            <a:lstStyle/>
            <a:p>
              <a:endParaRPr lang="en-US"/>
            </a:p>
          </p:txBody>
        </p:sp>
        <p:sp>
          <p:nvSpPr>
            <p:cNvPr id="12445" name="Freeform 30"/>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chemeClr val="bg2"/>
            </a:solidFill>
            <a:ln w="12700">
              <a:noFill/>
              <a:round/>
              <a:headEnd/>
              <a:tailEnd/>
            </a:ln>
          </p:spPr>
          <p:txBody>
            <a:bodyPr/>
            <a:lstStyle/>
            <a:p>
              <a:endParaRPr lang="en-US"/>
            </a:p>
          </p:txBody>
        </p:sp>
        <p:sp>
          <p:nvSpPr>
            <p:cNvPr id="12446" name="Freeform 31"/>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chemeClr val="bg2"/>
            </a:solidFill>
            <a:ln w="12700">
              <a:noFill/>
              <a:round/>
              <a:headEnd/>
              <a:tailEnd/>
            </a:ln>
          </p:spPr>
          <p:txBody>
            <a:bodyPr/>
            <a:lstStyle/>
            <a:p>
              <a:endParaRPr lang="en-US"/>
            </a:p>
          </p:txBody>
        </p:sp>
        <p:sp>
          <p:nvSpPr>
            <p:cNvPr id="12447" name="Freeform 32"/>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chemeClr val="bg2"/>
            </a:solidFill>
            <a:ln w="12700">
              <a:noFill/>
              <a:round/>
              <a:headEnd/>
              <a:tailEnd/>
            </a:ln>
          </p:spPr>
          <p:txBody>
            <a:bodyPr/>
            <a:lstStyle/>
            <a:p>
              <a:endParaRPr lang="en-US"/>
            </a:p>
          </p:txBody>
        </p:sp>
        <p:sp>
          <p:nvSpPr>
            <p:cNvPr id="12448" name="Freeform 33"/>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chemeClr val="bg2"/>
            </a:solidFill>
            <a:ln w="12700">
              <a:noFill/>
              <a:round/>
              <a:headEnd/>
              <a:tailEnd/>
            </a:ln>
          </p:spPr>
          <p:txBody>
            <a:bodyPr/>
            <a:lstStyle/>
            <a:p>
              <a:endParaRPr lang="en-US"/>
            </a:p>
          </p:txBody>
        </p:sp>
        <p:sp>
          <p:nvSpPr>
            <p:cNvPr id="12449" name="Freeform 34"/>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chemeClr val="bg2"/>
            </a:solidFill>
            <a:ln w="12700">
              <a:noFill/>
              <a:round/>
              <a:headEnd/>
              <a:tailEnd/>
            </a:ln>
          </p:spPr>
          <p:txBody>
            <a:bodyPr/>
            <a:lstStyle/>
            <a:p>
              <a:endParaRPr lang="en-US"/>
            </a:p>
          </p:txBody>
        </p:sp>
        <p:sp>
          <p:nvSpPr>
            <p:cNvPr id="12450" name="Freeform 35"/>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chemeClr val="bg2"/>
            </a:solidFill>
            <a:ln w="12700">
              <a:noFill/>
              <a:round/>
              <a:headEnd/>
              <a:tailEnd/>
            </a:ln>
          </p:spPr>
          <p:txBody>
            <a:bodyPr/>
            <a:lstStyle/>
            <a:p>
              <a:endParaRPr lang="en-US"/>
            </a:p>
          </p:txBody>
        </p:sp>
        <p:sp>
          <p:nvSpPr>
            <p:cNvPr id="12451" name="Freeform 36"/>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chemeClr val="bg2"/>
            </a:solidFill>
            <a:ln w="12700">
              <a:noFill/>
              <a:round/>
              <a:headEnd/>
              <a:tailEnd/>
            </a:ln>
          </p:spPr>
          <p:txBody>
            <a:bodyPr/>
            <a:lstStyle/>
            <a:p>
              <a:endParaRPr lang="en-US"/>
            </a:p>
          </p:txBody>
        </p:sp>
        <p:sp>
          <p:nvSpPr>
            <p:cNvPr id="12452" name="Freeform 37"/>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chemeClr val="bg2"/>
            </a:solidFill>
            <a:ln w="12700">
              <a:noFill/>
              <a:round/>
              <a:headEnd/>
              <a:tailEnd/>
            </a:ln>
          </p:spPr>
          <p:txBody>
            <a:bodyPr/>
            <a:lstStyle/>
            <a:p>
              <a:endParaRPr lang="en-US"/>
            </a:p>
          </p:txBody>
        </p:sp>
        <p:sp>
          <p:nvSpPr>
            <p:cNvPr id="12453" name="Freeform 38"/>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chemeClr val="bg2"/>
            </a:solidFill>
            <a:ln w="12700">
              <a:noFill/>
              <a:round/>
              <a:headEnd/>
              <a:tailEnd/>
            </a:ln>
          </p:spPr>
          <p:txBody>
            <a:bodyPr/>
            <a:lstStyle/>
            <a:p>
              <a:endParaRPr lang="en-US"/>
            </a:p>
          </p:txBody>
        </p:sp>
        <p:sp>
          <p:nvSpPr>
            <p:cNvPr id="12454" name="Freeform 39"/>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chemeClr val="bg2"/>
            </a:solidFill>
            <a:ln w="12700">
              <a:noFill/>
              <a:round/>
              <a:headEnd/>
              <a:tailEnd/>
            </a:ln>
          </p:spPr>
          <p:txBody>
            <a:bodyPr/>
            <a:lstStyle/>
            <a:p>
              <a:endParaRPr lang="en-US"/>
            </a:p>
          </p:txBody>
        </p:sp>
        <p:sp>
          <p:nvSpPr>
            <p:cNvPr id="12455" name="Freeform 40"/>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chemeClr val="bg2"/>
            </a:solidFill>
            <a:ln w="12700">
              <a:noFill/>
              <a:round/>
              <a:headEnd/>
              <a:tailEnd/>
            </a:ln>
          </p:spPr>
          <p:txBody>
            <a:bodyPr/>
            <a:lstStyle/>
            <a:p>
              <a:endParaRPr lang="en-US"/>
            </a:p>
          </p:txBody>
        </p:sp>
        <p:sp>
          <p:nvSpPr>
            <p:cNvPr id="12456" name="Freeform 41"/>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chemeClr val="bg2"/>
            </a:solidFill>
            <a:ln w="12700">
              <a:noFill/>
              <a:round/>
              <a:headEnd/>
              <a:tailEnd/>
            </a:ln>
          </p:spPr>
          <p:txBody>
            <a:bodyPr/>
            <a:lstStyle/>
            <a:p>
              <a:endParaRPr lang="en-US"/>
            </a:p>
          </p:txBody>
        </p:sp>
        <p:sp>
          <p:nvSpPr>
            <p:cNvPr id="12457" name="Freeform 42"/>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chemeClr val="bg2"/>
            </a:solidFill>
            <a:ln w="12700">
              <a:noFill/>
              <a:round/>
              <a:headEnd/>
              <a:tailEnd/>
            </a:ln>
          </p:spPr>
          <p:txBody>
            <a:bodyPr/>
            <a:lstStyle/>
            <a:p>
              <a:endParaRPr lang="en-US"/>
            </a:p>
          </p:txBody>
        </p:sp>
        <p:sp>
          <p:nvSpPr>
            <p:cNvPr id="12458" name="Freeform 4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chemeClr val="bg2"/>
            </a:solidFill>
            <a:ln w="12700">
              <a:noFill/>
              <a:round/>
              <a:headEnd/>
              <a:tailEnd/>
            </a:ln>
          </p:spPr>
          <p:txBody>
            <a:bodyPr/>
            <a:lstStyle/>
            <a:p>
              <a:endParaRPr lang="en-US"/>
            </a:p>
          </p:txBody>
        </p:sp>
        <p:sp>
          <p:nvSpPr>
            <p:cNvPr id="12459" name="Freeform 4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chemeClr val="bg2"/>
            </a:solidFill>
            <a:ln w="12700">
              <a:noFill/>
              <a:round/>
              <a:headEnd/>
              <a:tailEnd/>
            </a:ln>
          </p:spPr>
          <p:txBody>
            <a:bodyPr/>
            <a:lstStyle/>
            <a:p>
              <a:endParaRPr lang="en-US"/>
            </a:p>
          </p:txBody>
        </p:sp>
        <p:sp>
          <p:nvSpPr>
            <p:cNvPr id="12460" name="Freeform 4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chemeClr val="bg2"/>
            </a:solidFill>
            <a:ln w="12700">
              <a:noFill/>
              <a:round/>
              <a:headEnd/>
              <a:tailEnd/>
            </a:ln>
          </p:spPr>
          <p:txBody>
            <a:bodyPr/>
            <a:lstStyle/>
            <a:p>
              <a:endParaRPr lang="en-US"/>
            </a:p>
          </p:txBody>
        </p:sp>
        <p:sp>
          <p:nvSpPr>
            <p:cNvPr id="12461" name="Freeform 4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chemeClr val="bg2"/>
            </a:solidFill>
            <a:ln w="12700">
              <a:noFill/>
              <a:round/>
              <a:headEnd/>
              <a:tailEnd/>
            </a:ln>
          </p:spPr>
          <p:txBody>
            <a:bodyPr/>
            <a:lstStyle/>
            <a:p>
              <a:endParaRPr lang="en-US"/>
            </a:p>
          </p:txBody>
        </p:sp>
        <p:sp>
          <p:nvSpPr>
            <p:cNvPr id="12462" name="Freeform 4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chemeClr val="bg2"/>
            </a:solidFill>
            <a:ln w="12700">
              <a:noFill/>
              <a:round/>
              <a:headEnd/>
              <a:tailEnd/>
            </a:ln>
          </p:spPr>
          <p:txBody>
            <a:bodyPr/>
            <a:lstStyle/>
            <a:p>
              <a:endParaRPr lang="en-US"/>
            </a:p>
          </p:txBody>
        </p:sp>
        <p:sp>
          <p:nvSpPr>
            <p:cNvPr id="12463" name="Freeform 4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chemeClr val="bg2"/>
            </a:solidFill>
            <a:ln w="12700">
              <a:noFill/>
              <a:round/>
              <a:headEnd/>
              <a:tailEnd/>
            </a:ln>
          </p:spPr>
          <p:txBody>
            <a:bodyPr/>
            <a:lstStyle/>
            <a:p>
              <a:endParaRPr lang="en-US"/>
            </a:p>
          </p:txBody>
        </p:sp>
        <p:sp>
          <p:nvSpPr>
            <p:cNvPr id="12464" name="Freeform 49"/>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chemeClr val="bg2"/>
            </a:solidFill>
            <a:ln w="12700">
              <a:noFill/>
              <a:round/>
              <a:headEnd/>
              <a:tailEnd/>
            </a:ln>
          </p:spPr>
          <p:txBody>
            <a:bodyPr/>
            <a:lstStyle/>
            <a:p>
              <a:endParaRPr lang="en-US"/>
            </a:p>
          </p:txBody>
        </p:sp>
        <p:sp>
          <p:nvSpPr>
            <p:cNvPr id="12465" name="Freeform 50"/>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chemeClr val="bg2"/>
            </a:solidFill>
            <a:ln w="12700">
              <a:noFill/>
              <a:round/>
              <a:headEnd/>
              <a:tailEnd/>
            </a:ln>
          </p:spPr>
          <p:txBody>
            <a:bodyPr/>
            <a:lstStyle/>
            <a:p>
              <a:endParaRPr lang="en-US"/>
            </a:p>
          </p:txBody>
        </p:sp>
        <p:sp>
          <p:nvSpPr>
            <p:cNvPr id="12466" name="Freeform 51"/>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chemeClr val="bg2"/>
            </a:solidFill>
            <a:ln w="12700">
              <a:noFill/>
              <a:round/>
              <a:headEnd/>
              <a:tailEnd/>
            </a:ln>
          </p:spPr>
          <p:txBody>
            <a:bodyPr/>
            <a:lstStyle/>
            <a:p>
              <a:endParaRPr lang="en-US"/>
            </a:p>
          </p:txBody>
        </p:sp>
        <p:sp>
          <p:nvSpPr>
            <p:cNvPr id="12467" name="Freeform 52"/>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chemeClr val="bg2"/>
            </a:solidFill>
            <a:ln w="12700">
              <a:noFill/>
              <a:round/>
              <a:headEnd/>
              <a:tailEnd/>
            </a:ln>
          </p:spPr>
          <p:txBody>
            <a:bodyPr/>
            <a:lstStyle/>
            <a:p>
              <a:endParaRPr lang="en-US"/>
            </a:p>
          </p:txBody>
        </p:sp>
        <p:sp>
          <p:nvSpPr>
            <p:cNvPr id="12468" name="Freeform 53"/>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chemeClr val="bg2"/>
            </a:solidFill>
            <a:ln w="12700">
              <a:noFill/>
              <a:round/>
              <a:headEnd/>
              <a:tailEnd/>
            </a:ln>
          </p:spPr>
          <p:txBody>
            <a:bodyPr/>
            <a:lstStyle/>
            <a:p>
              <a:endParaRPr lang="en-US"/>
            </a:p>
          </p:txBody>
        </p:sp>
        <p:sp>
          <p:nvSpPr>
            <p:cNvPr id="12469" name="Freeform 54"/>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chemeClr val="bg2"/>
            </a:solidFill>
            <a:ln w="12700">
              <a:noFill/>
              <a:round/>
              <a:headEnd/>
              <a:tailEnd/>
            </a:ln>
          </p:spPr>
          <p:txBody>
            <a:bodyPr/>
            <a:lstStyle/>
            <a:p>
              <a:endParaRPr lang="en-US"/>
            </a:p>
          </p:txBody>
        </p:sp>
        <p:sp>
          <p:nvSpPr>
            <p:cNvPr id="12470" name="Freeform 55"/>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chemeClr val="bg2"/>
            </a:solidFill>
            <a:ln w="12700">
              <a:noFill/>
              <a:round/>
              <a:headEnd/>
              <a:tailEnd/>
            </a:ln>
          </p:spPr>
          <p:txBody>
            <a:bodyPr/>
            <a:lstStyle/>
            <a:p>
              <a:endParaRPr lang="en-US"/>
            </a:p>
          </p:txBody>
        </p:sp>
        <p:sp>
          <p:nvSpPr>
            <p:cNvPr id="12471" name="Freeform 56"/>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chemeClr val="bg2"/>
            </a:solidFill>
            <a:ln w="12700">
              <a:noFill/>
              <a:round/>
              <a:headEnd/>
              <a:tailEnd/>
            </a:ln>
          </p:spPr>
          <p:txBody>
            <a:bodyPr/>
            <a:lstStyle/>
            <a:p>
              <a:endParaRPr lang="en-US"/>
            </a:p>
          </p:txBody>
        </p:sp>
        <p:sp>
          <p:nvSpPr>
            <p:cNvPr id="12472" name="Freeform 57"/>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chemeClr val="bg2"/>
            </a:solidFill>
            <a:ln w="12700">
              <a:noFill/>
              <a:round/>
              <a:headEnd/>
              <a:tailEnd/>
            </a:ln>
          </p:spPr>
          <p:txBody>
            <a:bodyPr/>
            <a:lstStyle/>
            <a:p>
              <a:endParaRPr lang="en-US"/>
            </a:p>
          </p:txBody>
        </p:sp>
        <p:sp>
          <p:nvSpPr>
            <p:cNvPr id="12473" name="Freeform 58"/>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chemeClr val="bg2"/>
            </a:solidFill>
            <a:ln w="12700">
              <a:noFill/>
              <a:round/>
              <a:headEnd/>
              <a:tailEnd/>
            </a:ln>
          </p:spPr>
          <p:txBody>
            <a:bodyPr/>
            <a:lstStyle/>
            <a:p>
              <a:endParaRPr lang="en-US"/>
            </a:p>
          </p:txBody>
        </p:sp>
        <p:sp>
          <p:nvSpPr>
            <p:cNvPr id="12474" name="Freeform 59"/>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chemeClr val="bg2"/>
            </a:solidFill>
            <a:ln w="12700">
              <a:noFill/>
              <a:round/>
              <a:headEnd/>
              <a:tailEnd/>
            </a:ln>
          </p:spPr>
          <p:txBody>
            <a:bodyPr/>
            <a:lstStyle/>
            <a:p>
              <a:endParaRPr lang="en-US"/>
            </a:p>
          </p:txBody>
        </p:sp>
        <p:sp>
          <p:nvSpPr>
            <p:cNvPr id="12475" name="Freeform 60"/>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chemeClr val="bg2"/>
            </a:solidFill>
            <a:ln w="12700">
              <a:noFill/>
              <a:round/>
              <a:headEnd/>
              <a:tailEnd/>
            </a:ln>
          </p:spPr>
          <p:txBody>
            <a:bodyPr/>
            <a:lstStyle/>
            <a:p>
              <a:endParaRPr lang="en-US"/>
            </a:p>
          </p:txBody>
        </p:sp>
        <p:sp>
          <p:nvSpPr>
            <p:cNvPr id="12476" name="Freeform 61"/>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chemeClr val="bg2"/>
            </a:solidFill>
            <a:ln w="12700">
              <a:noFill/>
              <a:round/>
              <a:headEnd/>
              <a:tailEnd/>
            </a:ln>
          </p:spPr>
          <p:txBody>
            <a:bodyPr/>
            <a:lstStyle/>
            <a:p>
              <a:endParaRPr lang="en-US"/>
            </a:p>
          </p:txBody>
        </p:sp>
        <p:sp>
          <p:nvSpPr>
            <p:cNvPr id="12477" name="Freeform 62"/>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chemeClr val="bg2"/>
            </a:solidFill>
            <a:ln w="12700">
              <a:noFill/>
              <a:round/>
              <a:headEnd/>
              <a:tailEnd/>
            </a:ln>
          </p:spPr>
          <p:txBody>
            <a:bodyPr/>
            <a:lstStyle/>
            <a:p>
              <a:endParaRPr lang="en-US"/>
            </a:p>
          </p:txBody>
        </p:sp>
        <p:sp>
          <p:nvSpPr>
            <p:cNvPr id="12478" name="Freeform 63"/>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chemeClr val="bg2"/>
            </a:solidFill>
            <a:ln w="12700">
              <a:noFill/>
              <a:round/>
              <a:headEnd/>
              <a:tailEnd/>
            </a:ln>
          </p:spPr>
          <p:txBody>
            <a:bodyPr/>
            <a:lstStyle/>
            <a:p>
              <a:endParaRPr lang="en-US"/>
            </a:p>
          </p:txBody>
        </p:sp>
        <p:sp>
          <p:nvSpPr>
            <p:cNvPr id="12479" name="Freeform 64"/>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chemeClr val="bg2"/>
            </a:solidFill>
            <a:ln w="12700">
              <a:noFill/>
              <a:round/>
              <a:headEnd/>
              <a:tailEnd/>
            </a:ln>
          </p:spPr>
          <p:txBody>
            <a:bodyPr/>
            <a:lstStyle/>
            <a:p>
              <a:endParaRPr lang="en-US"/>
            </a:p>
          </p:txBody>
        </p:sp>
        <p:sp>
          <p:nvSpPr>
            <p:cNvPr id="12480" name="Freeform 65"/>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chemeClr val="bg2"/>
            </a:solidFill>
            <a:ln w="12700">
              <a:noFill/>
              <a:round/>
              <a:headEnd/>
              <a:tailEnd/>
            </a:ln>
          </p:spPr>
          <p:txBody>
            <a:bodyPr/>
            <a:lstStyle/>
            <a:p>
              <a:endParaRPr lang="en-US"/>
            </a:p>
          </p:txBody>
        </p:sp>
        <p:sp>
          <p:nvSpPr>
            <p:cNvPr id="12481" name="Freeform 66"/>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chemeClr val="bg2"/>
            </a:solidFill>
            <a:ln w="12700">
              <a:noFill/>
              <a:round/>
              <a:headEnd/>
              <a:tailEnd/>
            </a:ln>
          </p:spPr>
          <p:txBody>
            <a:bodyPr/>
            <a:lstStyle/>
            <a:p>
              <a:endParaRPr lang="en-US"/>
            </a:p>
          </p:txBody>
        </p:sp>
        <p:sp>
          <p:nvSpPr>
            <p:cNvPr id="12482" name="Freeform 67"/>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chemeClr val="bg2"/>
            </a:solidFill>
            <a:ln w="12700">
              <a:noFill/>
              <a:round/>
              <a:headEnd/>
              <a:tailEnd/>
            </a:ln>
          </p:spPr>
          <p:txBody>
            <a:bodyPr/>
            <a:lstStyle/>
            <a:p>
              <a:endParaRPr lang="en-US"/>
            </a:p>
          </p:txBody>
        </p:sp>
        <p:sp>
          <p:nvSpPr>
            <p:cNvPr id="12483" name="Freeform 68"/>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chemeClr val="bg2"/>
            </a:solidFill>
            <a:ln w="12700">
              <a:noFill/>
              <a:round/>
              <a:headEnd/>
              <a:tailEnd/>
            </a:ln>
          </p:spPr>
          <p:txBody>
            <a:bodyPr/>
            <a:lstStyle/>
            <a:p>
              <a:endParaRPr lang="en-US"/>
            </a:p>
          </p:txBody>
        </p:sp>
        <p:sp>
          <p:nvSpPr>
            <p:cNvPr id="12484" name="Freeform 69"/>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chemeClr val="bg2"/>
            </a:solidFill>
            <a:ln w="12700">
              <a:noFill/>
              <a:round/>
              <a:headEnd/>
              <a:tailEnd/>
            </a:ln>
          </p:spPr>
          <p:txBody>
            <a:bodyPr/>
            <a:lstStyle/>
            <a:p>
              <a:endParaRPr lang="en-US"/>
            </a:p>
          </p:txBody>
        </p:sp>
        <p:sp>
          <p:nvSpPr>
            <p:cNvPr id="12485" name="Freeform 70"/>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chemeClr val="bg2"/>
            </a:solidFill>
            <a:ln w="12700">
              <a:noFill/>
              <a:round/>
              <a:headEnd/>
              <a:tailEnd/>
            </a:ln>
          </p:spPr>
          <p:txBody>
            <a:bodyPr/>
            <a:lstStyle/>
            <a:p>
              <a:endParaRPr lang="en-US"/>
            </a:p>
          </p:txBody>
        </p:sp>
        <p:sp>
          <p:nvSpPr>
            <p:cNvPr id="12486" name="Freeform 71"/>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chemeClr val="bg2"/>
            </a:solidFill>
            <a:ln w="12700">
              <a:noFill/>
              <a:round/>
              <a:headEnd/>
              <a:tailEnd/>
            </a:ln>
          </p:spPr>
          <p:txBody>
            <a:bodyPr/>
            <a:lstStyle/>
            <a:p>
              <a:endParaRPr lang="en-US"/>
            </a:p>
          </p:txBody>
        </p:sp>
        <p:sp>
          <p:nvSpPr>
            <p:cNvPr id="12487" name="Freeform 72"/>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chemeClr val="bg2"/>
            </a:solidFill>
            <a:ln w="12700">
              <a:noFill/>
              <a:round/>
              <a:headEnd/>
              <a:tailEnd/>
            </a:ln>
          </p:spPr>
          <p:txBody>
            <a:bodyPr/>
            <a:lstStyle/>
            <a:p>
              <a:endParaRPr lang="en-US"/>
            </a:p>
          </p:txBody>
        </p:sp>
      </p:grpSp>
      <p:grpSp>
        <p:nvGrpSpPr>
          <p:cNvPr id="3" name="Group 73"/>
          <p:cNvGrpSpPr>
            <a:grpSpLocks/>
          </p:cNvGrpSpPr>
          <p:nvPr/>
        </p:nvGrpSpPr>
        <p:grpSpPr bwMode="auto">
          <a:xfrm>
            <a:off x="1041400" y="1816100"/>
            <a:ext cx="5849938" cy="3162300"/>
            <a:chOff x="217" y="555"/>
            <a:chExt cx="5317" cy="3288"/>
          </a:xfrm>
        </p:grpSpPr>
        <p:sp>
          <p:nvSpPr>
            <p:cNvPr id="12324" name="Freeform 7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rgbClr val="8DA3FF"/>
            </a:solidFill>
            <a:ln w="12700">
              <a:solidFill>
                <a:schemeClr val="tx1"/>
              </a:solidFill>
              <a:round/>
              <a:headEnd/>
              <a:tailEnd/>
            </a:ln>
          </p:spPr>
          <p:txBody>
            <a:bodyPr/>
            <a:lstStyle/>
            <a:p>
              <a:endParaRPr lang="en-US"/>
            </a:p>
          </p:txBody>
        </p:sp>
        <p:sp>
          <p:nvSpPr>
            <p:cNvPr id="12325" name="Freeform 75"/>
            <p:cNvSpPr>
              <a:spLocks/>
            </p:cNvSpPr>
            <p:nvPr/>
          </p:nvSpPr>
          <p:spPr bwMode="auto">
            <a:xfrm>
              <a:off x="625" y="589"/>
              <a:ext cx="17" cy="26"/>
            </a:xfrm>
            <a:custGeom>
              <a:avLst/>
              <a:gdLst>
                <a:gd name="T0" fmla="*/ 9 w 17"/>
                <a:gd name="T1" fmla="*/ 26 h 26"/>
                <a:gd name="T2" fmla="*/ 0 w 17"/>
                <a:gd name="T3" fmla="*/ 17 h 26"/>
                <a:gd name="T4" fmla="*/ 0 w 17"/>
                <a:gd name="T5" fmla="*/ 17 h 26"/>
                <a:gd name="T6" fmla="*/ 0 w 17"/>
                <a:gd name="T7" fmla="*/ 9 h 26"/>
                <a:gd name="T8" fmla="*/ 9 w 17"/>
                <a:gd name="T9" fmla="*/ 0 h 26"/>
                <a:gd name="T10" fmla="*/ 9 w 17"/>
                <a:gd name="T11" fmla="*/ 0 h 26"/>
                <a:gd name="T12" fmla="*/ 17 w 17"/>
                <a:gd name="T13" fmla="*/ 9 h 26"/>
                <a:gd name="T14" fmla="*/ 9 w 17"/>
                <a:gd name="T15" fmla="*/ 17 h 26"/>
                <a:gd name="T16" fmla="*/ 17 w 17"/>
                <a:gd name="T17" fmla="*/ 17 h 26"/>
                <a:gd name="T18" fmla="*/ 9 w 17"/>
                <a:gd name="T19" fmla="*/ 17 h 26"/>
                <a:gd name="T20" fmla="*/ 9 w 17"/>
                <a:gd name="T21" fmla="*/ 17 h 26"/>
                <a:gd name="T22" fmla="*/ 9 w 17"/>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6"/>
                <a:gd name="T38" fmla="*/ 17 w 17"/>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6">
                  <a:moveTo>
                    <a:pt x="9" y="26"/>
                  </a:moveTo>
                  <a:lnTo>
                    <a:pt x="0" y="17"/>
                  </a:lnTo>
                  <a:lnTo>
                    <a:pt x="0" y="9"/>
                  </a:lnTo>
                  <a:lnTo>
                    <a:pt x="9" y="0"/>
                  </a:lnTo>
                  <a:lnTo>
                    <a:pt x="17" y="9"/>
                  </a:lnTo>
                  <a:lnTo>
                    <a:pt x="9" y="17"/>
                  </a:lnTo>
                  <a:lnTo>
                    <a:pt x="17" y="17"/>
                  </a:lnTo>
                  <a:lnTo>
                    <a:pt x="9" y="17"/>
                  </a:lnTo>
                  <a:lnTo>
                    <a:pt x="9" y="26"/>
                  </a:lnTo>
                  <a:close/>
                </a:path>
              </a:pathLst>
            </a:custGeom>
            <a:solidFill>
              <a:srgbClr val="8DA3FF"/>
            </a:solidFill>
            <a:ln w="12700">
              <a:solidFill>
                <a:schemeClr val="tx1"/>
              </a:solidFill>
              <a:round/>
              <a:headEnd/>
              <a:tailEnd/>
            </a:ln>
          </p:spPr>
          <p:txBody>
            <a:bodyPr/>
            <a:lstStyle/>
            <a:p>
              <a:endParaRPr lang="en-US"/>
            </a:p>
          </p:txBody>
        </p:sp>
        <p:sp>
          <p:nvSpPr>
            <p:cNvPr id="12326" name="Freeform 76"/>
            <p:cNvSpPr>
              <a:spLocks/>
            </p:cNvSpPr>
            <p:nvPr/>
          </p:nvSpPr>
          <p:spPr bwMode="auto">
            <a:xfrm>
              <a:off x="642" y="631"/>
              <a:ext cx="34" cy="68"/>
            </a:xfrm>
            <a:custGeom>
              <a:avLst/>
              <a:gdLst>
                <a:gd name="T0" fmla="*/ 9 w 34"/>
                <a:gd name="T1" fmla="*/ 9 h 68"/>
                <a:gd name="T2" fmla="*/ 17 w 34"/>
                <a:gd name="T3" fmla="*/ 0 h 68"/>
                <a:gd name="T4" fmla="*/ 26 w 34"/>
                <a:gd name="T5" fmla="*/ 0 h 68"/>
                <a:gd name="T6" fmla="*/ 26 w 34"/>
                <a:gd name="T7" fmla="*/ 9 h 68"/>
                <a:gd name="T8" fmla="*/ 26 w 34"/>
                <a:gd name="T9" fmla="*/ 17 h 68"/>
                <a:gd name="T10" fmla="*/ 17 w 34"/>
                <a:gd name="T11" fmla="*/ 9 h 68"/>
                <a:gd name="T12" fmla="*/ 9 w 34"/>
                <a:gd name="T13" fmla="*/ 17 h 68"/>
                <a:gd name="T14" fmla="*/ 17 w 34"/>
                <a:gd name="T15" fmla="*/ 26 h 68"/>
                <a:gd name="T16" fmla="*/ 17 w 34"/>
                <a:gd name="T17" fmla="*/ 43 h 68"/>
                <a:gd name="T18" fmla="*/ 26 w 34"/>
                <a:gd name="T19" fmla="*/ 43 h 68"/>
                <a:gd name="T20" fmla="*/ 34 w 34"/>
                <a:gd name="T21" fmla="*/ 51 h 68"/>
                <a:gd name="T22" fmla="*/ 26 w 34"/>
                <a:gd name="T23" fmla="*/ 60 h 68"/>
                <a:gd name="T24" fmla="*/ 26 w 34"/>
                <a:gd name="T25" fmla="*/ 68 h 68"/>
                <a:gd name="T26" fmla="*/ 17 w 34"/>
                <a:gd name="T27" fmla="*/ 60 h 68"/>
                <a:gd name="T28" fmla="*/ 17 w 34"/>
                <a:gd name="T29" fmla="*/ 51 h 68"/>
                <a:gd name="T30" fmla="*/ 17 w 34"/>
                <a:gd name="T31" fmla="*/ 51 h 68"/>
                <a:gd name="T32" fmla="*/ 9 w 34"/>
                <a:gd name="T33" fmla="*/ 43 h 68"/>
                <a:gd name="T34" fmla="*/ 9 w 34"/>
                <a:gd name="T35" fmla="*/ 26 h 68"/>
                <a:gd name="T36" fmla="*/ 0 w 34"/>
                <a:gd name="T37" fmla="*/ 17 h 68"/>
                <a:gd name="T38" fmla="*/ 9 w 34"/>
                <a:gd name="T39" fmla="*/ 9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68"/>
                <a:gd name="T62" fmla="*/ 34 w 3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68">
                  <a:moveTo>
                    <a:pt x="9" y="9"/>
                  </a:moveTo>
                  <a:lnTo>
                    <a:pt x="17" y="0"/>
                  </a:lnTo>
                  <a:lnTo>
                    <a:pt x="26" y="0"/>
                  </a:lnTo>
                  <a:lnTo>
                    <a:pt x="26" y="9"/>
                  </a:lnTo>
                  <a:lnTo>
                    <a:pt x="26" y="17"/>
                  </a:lnTo>
                  <a:lnTo>
                    <a:pt x="17" y="9"/>
                  </a:lnTo>
                  <a:lnTo>
                    <a:pt x="9" y="17"/>
                  </a:lnTo>
                  <a:lnTo>
                    <a:pt x="17" y="26"/>
                  </a:lnTo>
                  <a:lnTo>
                    <a:pt x="17" y="43"/>
                  </a:lnTo>
                  <a:lnTo>
                    <a:pt x="26" y="43"/>
                  </a:lnTo>
                  <a:lnTo>
                    <a:pt x="34" y="51"/>
                  </a:lnTo>
                  <a:lnTo>
                    <a:pt x="26" y="60"/>
                  </a:lnTo>
                  <a:lnTo>
                    <a:pt x="26" y="68"/>
                  </a:lnTo>
                  <a:lnTo>
                    <a:pt x="17" y="60"/>
                  </a:lnTo>
                  <a:lnTo>
                    <a:pt x="17" y="51"/>
                  </a:lnTo>
                  <a:lnTo>
                    <a:pt x="9" y="43"/>
                  </a:lnTo>
                  <a:lnTo>
                    <a:pt x="9" y="26"/>
                  </a:lnTo>
                  <a:lnTo>
                    <a:pt x="0" y="17"/>
                  </a:lnTo>
                  <a:lnTo>
                    <a:pt x="9" y="9"/>
                  </a:lnTo>
                  <a:close/>
                </a:path>
              </a:pathLst>
            </a:custGeom>
            <a:solidFill>
              <a:srgbClr val="8DA3FF"/>
            </a:solidFill>
            <a:ln w="12700">
              <a:solidFill>
                <a:schemeClr val="tx1"/>
              </a:solidFill>
              <a:round/>
              <a:headEnd/>
              <a:tailEnd/>
            </a:ln>
          </p:spPr>
          <p:txBody>
            <a:bodyPr/>
            <a:lstStyle/>
            <a:p>
              <a:endParaRPr lang="en-US"/>
            </a:p>
          </p:txBody>
        </p:sp>
        <p:sp>
          <p:nvSpPr>
            <p:cNvPr id="12327" name="Freeform 77"/>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rgbClr val="8DA3FF"/>
            </a:solidFill>
            <a:ln w="12700">
              <a:solidFill>
                <a:schemeClr val="tx1"/>
              </a:solidFill>
              <a:round/>
              <a:headEnd/>
              <a:tailEnd/>
            </a:ln>
          </p:spPr>
          <p:txBody>
            <a:bodyPr/>
            <a:lstStyle/>
            <a:p>
              <a:endParaRPr lang="en-US"/>
            </a:p>
          </p:txBody>
        </p:sp>
        <p:sp>
          <p:nvSpPr>
            <p:cNvPr id="12328" name="Freeform 78"/>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rgbClr val="8DA3FF"/>
            </a:solidFill>
            <a:ln w="12700">
              <a:solidFill>
                <a:schemeClr val="tx1"/>
              </a:solidFill>
              <a:round/>
              <a:headEnd/>
              <a:tailEnd/>
            </a:ln>
          </p:spPr>
          <p:txBody>
            <a:bodyPr/>
            <a:lstStyle/>
            <a:p>
              <a:endParaRPr lang="en-US"/>
            </a:p>
          </p:txBody>
        </p:sp>
        <p:sp>
          <p:nvSpPr>
            <p:cNvPr id="12329" name="Freeform 79"/>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rgbClr val="8DA3FF"/>
            </a:solidFill>
            <a:ln w="12700">
              <a:solidFill>
                <a:schemeClr val="tx1"/>
              </a:solidFill>
              <a:round/>
              <a:headEnd/>
              <a:tailEnd/>
            </a:ln>
          </p:spPr>
          <p:txBody>
            <a:bodyPr/>
            <a:lstStyle/>
            <a:p>
              <a:endParaRPr lang="en-US"/>
            </a:p>
          </p:txBody>
        </p:sp>
        <p:sp>
          <p:nvSpPr>
            <p:cNvPr id="12330" name="Freeform 80"/>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rgbClr val="8DA3FF"/>
            </a:solidFill>
            <a:ln w="12700">
              <a:solidFill>
                <a:schemeClr val="tx1"/>
              </a:solidFill>
              <a:round/>
              <a:headEnd/>
              <a:tailEnd/>
            </a:ln>
          </p:spPr>
          <p:txBody>
            <a:bodyPr/>
            <a:lstStyle/>
            <a:p>
              <a:endParaRPr lang="en-US"/>
            </a:p>
          </p:txBody>
        </p:sp>
        <p:sp>
          <p:nvSpPr>
            <p:cNvPr id="12331" name="Freeform 81"/>
            <p:cNvSpPr>
              <a:spLocks/>
            </p:cNvSpPr>
            <p:nvPr/>
          </p:nvSpPr>
          <p:spPr bwMode="auto">
            <a:xfrm>
              <a:off x="2179" y="1233"/>
              <a:ext cx="714" cy="475"/>
            </a:xfrm>
            <a:custGeom>
              <a:avLst/>
              <a:gdLst>
                <a:gd name="T0" fmla="*/ 51 w 714"/>
                <a:gd name="T1" fmla="*/ 381 h 475"/>
                <a:gd name="T2" fmla="*/ 9 w 714"/>
                <a:gd name="T3" fmla="*/ 314 h 475"/>
                <a:gd name="T4" fmla="*/ 9 w 714"/>
                <a:gd name="T5" fmla="*/ 220 h 475"/>
                <a:gd name="T6" fmla="*/ 26 w 714"/>
                <a:gd name="T7" fmla="*/ 119 h 475"/>
                <a:gd name="T8" fmla="*/ 34 w 714"/>
                <a:gd name="T9" fmla="*/ 0 h 475"/>
                <a:gd name="T10" fmla="*/ 213 w 714"/>
                <a:gd name="T11" fmla="*/ 9 h 475"/>
                <a:gd name="T12" fmla="*/ 416 w 714"/>
                <a:gd name="T13" fmla="*/ 25 h 475"/>
                <a:gd name="T14" fmla="*/ 569 w 714"/>
                <a:gd name="T15" fmla="*/ 25 h 475"/>
                <a:gd name="T16" fmla="*/ 697 w 714"/>
                <a:gd name="T17" fmla="*/ 25 h 475"/>
                <a:gd name="T18" fmla="*/ 697 w 714"/>
                <a:gd name="T19" fmla="*/ 51 h 475"/>
                <a:gd name="T20" fmla="*/ 680 w 714"/>
                <a:gd name="T21" fmla="*/ 76 h 475"/>
                <a:gd name="T22" fmla="*/ 688 w 714"/>
                <a:gd name="T23" fmla="*/ 93 h 475"/>
                <a:gd name="T24" fmla="*/ 705 w 714"/>
                <a:gd name="T25" fmla="*/ 110 h 475"/>
                <a:gd name="T26" fmla="*/ 705 w 714"/>
                <a:gd name="T27" fmla="*/ 153 h 475"/>
                <a:gd name="T28" fmla="*/ 705 w 714"/>
                <a:gd name="T29" fmla="*/ 212 h 475"/>
                <a:gd name="T30" fmla="*/ 705 w 714"/>
                <a:gd name="T31" fmla="*/ 339 h 475"/>
                <a:gd name="T32" fmla="*/ 697 w 714"/>
                <a:gd name="T33" fmla="*/ 347 h 475"/>
                <a:gd name="T34" fmla="*/ 705 w 714"/>
                <a:gd name="T35" fmla="*/ 356 h 475"/>
                <a:gd name="T36" fmla="*/ 697 w 714"/>
                <a:gd name="T37" fmla="*/ 373 h 475"/>
                <a:gd name="T38" fmla="*/ 697 w 714"/>
                <a:gd name="T39" fmla="*/ 381 h 475"/>
                <a:gd name="T40" fmla="*/ 705 w 714"/>
                <a:gd name="T41" fmla="*/ 390 h 475"/>
                <a:gd name="T42" fmla="*/ 705 w 714"/>
                <a:gd name="T43" fmla="*/ 398 h 475"/>
                <a:gd name="T44" fmla="*/ 705 w 714"/>
                <a:gd name="T45" fmla="*/ 407 h 475"/>
                <a:gd name="T46" fmla="*/ 697 w 714"/>
                <a:gd name="T47" fmla="*/ 424 h 475"/>
                <a:gd name="T48" fmla="*/ 697 w 714"/>
                <a:gd name="T49" fmla="*/ 432 h 475"/>
                <a:gd name="T50" fmla="*/ 688 w 714"/>
                <a:gd name="T51" fmla="*/ 441 h 475"/>
                <a:gd name="T52" fmla="*/ 697 w 714"/>
                <a:gd name="T53" fmla="*/ 449 h 475"/>
                <a:gd name="T54" fmla="*/ 705 w 714"/>
                <a:gd name="T55" fmla="*/ 466 h 475"/>
                <a:gd name="T56" fmla="*/ 705 w 714"/>
                <a:gd name="T57" fmla="*/ 475 h 475"/>
                <a:gd name="T58" fmla="*/ 697 w 714"/>
                <a:gd name="T59" fmla="*/ 466 h 475"/>
                <a:gd name="T60" fmla="*/ 697 w 714"/>
                <a:gd name="T61" fmla="*/ 466 h 475"/>
                <a:gd name="T62" fmla="*/ 688 w 714"/>
                <a:gd name="T63" fmla="*/ 458 h 475"/>
                <a:gd name="T64" fmla="*/ 680 w 714"/>
                <a:gd name="T65" fmla="*/ 449 h 475"/>
                <a:gd name="T66" fmla="*/ 671 w 714"/>
                <a:gd name="T67" fmla="*/ 441 h 475"/>
                <a:gd name="T68" fmla="*/ 663 w 714"/>
                <a:gd name="T69" fmla="*/ 441 h 475"/>
                <a:gd name="T70" fmla="*/ 646 w 714"/>
                <a:gd name="T71" fmla="*/ 432 h 475"/>
                <a:gd name="T72" fmla="*/ 637 w 714"/>
                <a:gd name="T73" fmla="*/ 424 h 475"/>
                <a:gd name="T74" fmla="*/ 629 w 714"/>
                <a:gd name="T75" fmla="*/ 424 h 475"/>
                <a:gd name="T76" fmla="*/ 612 w 714"/>
                <a:gd name="T77" fmla="*/ 424 h 475"/>
                <a:gd name="T78" fmla="*/ 603 w 714"/>
                <a:gd name="T79" fmla="*/ 424 h 475"/>
                <a:gd name="T80" fmla="*/ 586 w 714"/>
                <a:gd name="T81" fmla="*/ 424 h 475"/>
                <a:gd name="T82" fmla="*/ 578 w 714"/>
                <a:gd name="T83" fmla="*/ 424 h 475"/>
                <a:gd name="T84" fmla="*/ 569 w 714"/>
                <a:gd name="T85" fmla="*/ 432 h 475"/>
                <a:gd name="T86" fmla="*/ 552 w 714"/>
                <a:gd name="T87" fmla="*/ 432 h 475"/>
                <a:gd name="T88" fmla="*/ 552 w 714"/>
                <a:gd name="T89" fmla="*/ 424 h 475"/>
                <a:gd name="T90" fmla="*/ 518 w 714"/>
                <a:gd name="T91" fmla="*/ 415 h 475"/>
                <a:gd name="T92" fmla="*/ 425 w 714"/>
                <a:gd name="T93" fmla="*/ 398 h 475"/>
                <a:gd name="T94" fmla="*/ 187 w 714"/>
                <a:gd name="T95" fmla="*/ 390 h 4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4"/>
                <a:gd name="T145" fmla="*/ 0 h 475"/>
                <a:gd name="T146" fmla="*/ 714 w 714"/>
                <a:gd name="T147" fmla="*/ 475 h 4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4" h="475">
                  <a:moveTo>
                    <a:pt x="119" y="381"/>
                  </a:moveTo>
                  <a:lnTo>
                    <a:pt x="94" y="381"/>
                  </a:lnTo>
                  <a:lnTo>
                    <a:pt x="51" y="381"/>
                  </a:lnTo>
                  <a:lnTo>
                    <a:pt x="0" y="373"/>
                  </a:lnTo>
                  <a:lnTo>
                    <a:pt x="9" y="314"/>
                  </a:lnTo>
                  <a:lnTo>
                    <a:pt x="9" y="263"/>
                  </a:lnTo>
                  <a:lnTo>
                    <a:pt x="9" y="229"/>
                  </a:lnTo>
                  <a:lnTo>
                    <a:pt x="9" y="220"/>
                  </a:lnTo>
                  <a:lnTo>
                    <a:pt x="17" y="170"/>
                  </a:lnTo>
                  <a:lnTo>
                    <a:pt x="17" y="119"/>
                  </a:lnTo>
                  <a:lnTo>
                    <a:pt x="26" y="119"/>
                  </a:lnTo>
                  <a:lnTo>
                    <a:pt x="26" y="93"/>
                  </a:lnTo>
                  <a:lnTo>
                    <a:pt x="34" y="9"/>
                  </a:lnTo>
                  <a:lnTo>
                    <a:pt x="34" y="0"/>
                  </a:lnTo>
                  <a:lnTo>
                    <a:pt x="128" y="9"/>
                  </a:lnTo>
                  <a:lnTo>
                    <a:pt x="213" y="9"/>
                  </a:lnTo>
                  <a:lnTo>
                    <a:pt x="349" y="17"/>
                  </a:lnTo>
                  <a:lnTo>
                    <a:pt x="408" y="25"/>
                  </a:lnTo>
                  <a:lnTo>
                    <a:pt x="416" y="25"/>
                  </a:lnTo>
                  <a:lnTo>
                    <a:pt x="484" y="25"/>
                  </a:lnTo>
                  <a:lnTo>
                    <a:pt x="510" y="25"/>
                  </a:lnTo>
                  <a:lnTo>
                    <a:pt x="569" y="25"/>
                  </a:lnTo>
                  <a:lnTo>
                    <a:pt x="578" y="25"/>
                  </a:lnTo>
                  <a:lnTo>
                    <a:pt x="646" y="25"/>
                  </a:lnTo>
                  <a:lnTo>
                    <a:pt x="697" y="25"/>
                  </a:lnTo>
                  <a:lnTo>
                    <a:pt x="697" y="42"/>
                  </a:lnTo>
                  <a:lnTo>
                    <a:pt x="697" y="51"/>
                  </a:lnTo>
                  <a:lnTo>
                    <a:pt x="680" y="68"/>
                  </a:lnTo>
                  <a:lnTo>
                    <a:pt x="671" y="68"/>
                  </a:lnTo>
                  <a:lnTo>
                    <a:pt x="680" y="76"/>
                  </a:lnTo>
                  <a:lnTo>
                    <a:pt x="680" y="85"/>
                  </a:lnTo>
                  <a:lnTo>
                    <a:pt x="688" y="93"/>
                  </a:lnTo>
                  <a:lnTo>
                    <a:pt x="697" y="102"/>
                  </a:lnTo>
                  <a:lnTo>
                    <a:pt x="705" y="102"/>
                  </a:lnTo>
                  <a:lnTo>
                    <a:pt x="705" y="110"/>
                  </a:lnTo>
                  <a:lnTo>
                    <a:pt x="714" y="110"/>
                  </a:lnTo>
                  <a:lnTo>
                    <a:pt x="705" y="153"/>
                  </a:lnTo>
                  <a:lnTo>
                    <a:pt x="705" y="178"/>
                  </a:lnTo>
                  <a:lnTo>
                    <a:pt x="705" y="195"/>
                  </a:lnTo>
                  <a:lnTo>
                    <a:pt x="705" y="212"/>
                  </a:lnTo>
                  <a:lnTo>
                    <a:pt x="705" y="254"/>
                  </a:lnTo>
                  <a:lnTo>
                    <a:pt x="705" y="297"/>
                  </a:lnTo>
                  <a:lnTo>
                    <a:pt x="705" y="339"/>
                  </a:lnTo>
                  <a:lnTo>
                    <a:pt x="697" y="339"/>
                  </a:lnTo>
                  <a:lnTo>
                    <a:pt x="697" y="347"/>
                  </a:lnTo>
                  <a:lnTo>
                    <a:pt x="697" y="356"/>
                  </a:lnTo>
                  <a:lnTo>
                    <a:pt x="705" y="356"/>
                  </a:lnTo>
                  <a:lnTo>
                    <a:pt x="697" y="364"/>
                  </a:lnTo>
                  <a:lnTo>
                    <a:pt x="697" y="373"/>
                  </a:lnTo>
                  <a:lnTo>
                    <a:pt x="697" y="381"/>
                  </a:lnTo>
                  <a:lnTo>
                    <a:pt x="705" y="381"/>
                  </a:lnTo>
                  <a:lnTo>
                    <a:pt x="705" y="390"/>
                  </a:lnTo>
                  <a:lnTo>
                    <a:pt x="705" y="398"/>
                  </a:lnTo>
                  <a:lnTo>
                    <a:pt x="705" y="407"/>
                  </a:lnTo>
                  <a:lnTo>
                    <a:pt x="705" y="415"/>
                  </a:lnTo>
                  <a:lnTo>
                    <a:pt x="697" y="415"/>
                  </a:lnTo>
                  <a:lnTo>
                    <a:pt x="697" y="424"/>
                  </a:lnTo>
                  <a:lnTo>
                    <a:pt x="697" y="432"/>
                  </a:lnTo>
                  <a:lnTo>
                    <a:pt x="688" y="441"/>
                  </a:lnTo>
                  <a:lnTo>
                    <a:pt x="697" y="441"/>
                  </a:lnTo>
                  <a:lnTo>
                    <a:pt x="697" y="449"/>
                  </a:lnTo>
                  <a:lnTo>
                    <a:pt x="705" y="458"/>
                  </a:lnTo>
                  <a:lnTo>
                    <a:pt x="705" y="466"/>
                  </a:lnTo>
                  <a:lnTo>
                    <a:pt x="705" y="475"/>
                  </a:lnTo>
                  <a:lnTo>
                    <a:pt x="697" y="466"/>
                  </a:lnTo>
                  <a:lnTo>
                    <a:pt x="697" y="475"/>
                  </a:lnTo>
                  <a:lnTo>
                    <a:pt x="697" y="466"/>
                  </a:lnTo>
                  <a:lnTo>
                    <a:pt x="688" y="458"/>
                  </a:lnTo>
                  <a:lnTo>
                    <a:pt x="688" y="449"/>
                  </a:lnTo>
                  <a:lnTo>
                    <a:pt x="680" y="449"/>
                  </a:lnTo>
                  <a:lnTo>
                    <a:pt x="671" y="441"/>
                  </a:lnTo>
                  <a:lnTo>
                    <a:pt x="663" y="441"/>
                  </a:lnTo>
                  <a:lnTo>
                    <a:pt x="654" y="441"/>
                  </a:lnTo>
                  <a:lnTo>
                    <a:pt x="646" y="432"/>
                  </a:lnTo>
                  <a:lnTo>
                    <a:pt x="637" y="432"/>
                  </a:lnTo>
                  <a:lnTo>
                    <a:pt x="637" y="424"/>
                  </a:lnTo>
                  <a:lnTo>
                    <a:pt x="629" y="424"/>
                  </a:lnTo>
                  <a:lnTo>
                    <a:pt x="620" y="424"/>
                  </a:lnTo>
                  <a:lnTo>
                    <a:pt x="612" y="424"/>
                  </a:lnTo>
                  <a:lnTo>
                    <a:pt x="603" y="424"/>
                  </a:lnTo>
                  <a:lnTo>
                    <a:pt x="595" y="424"/>
                  </a:lnTo>
                  <a:lnTo>
                    <a:pt x="586" y="424"/>
                  </a:lnTo>
                  <a:lnTo>
                    <a:pt x="578" y="424"/>
                  </a:lnTo>
                  <a:lnTo>
                    <a:pt x="569" y="432"/>
                  </a:lnTo>
                  <a:lnTo>
                    <a:pt x="561" y="432"/>
                  </a:lnTo>
                  <a:lnTo>
                    <a:pt x="552" y="432"/>
                  </a:lnTo>
                  <a:lnTo>
                    <a:pt x="552" y="424"/>
                  </a:lnTo>
                  <a:lnTo>
                    <a:pt x="535" y="424"/>
                  </a:lnTo>
                  <a:lnTo>
                    <a:pt x="527" y="415"/>
                  </a:lnTo>
                  <a:lnTo>
                    <a:pt x="518" y="415"/>
                  </a:lnTo>
                  <a:lnTo>
                    <a:pt x="518" y="407"/>
                  </a:lnTo>
                  <a:lnTo>
                    <a:pt x="450" y="407"/>
                  </a:lnTo>
                  <a:lnTo>
                    <a:pt x="425" y="398"/>
                  </a:lnTo>
                  <a:lnTo>
                    <a:pt x="357" y="398"/>
                  </a:lnTo>
                  <a:lnTo>
                    <a:pt x="264" y="398"/>
                  </a:lnTo>
                  <a:lnTo>
                    <a:pt x="187" y="390"/>
                  </a:lnTo>
                  <a:lnTo>
                    <a:pt x="119" y="381"/>
                  </a:lnTo>
                  <a:close/>
                </a:path>
              </a:pathLst>
            </a:custGeom>
            <a:solidFill>
              <a:srgbClr val="8DA3FF"/>
            </a:solidFill>
            <a:ln w="12700">
              <a:solidFill>
                <a:schemeClr val="tx1"/>
              </a:solidFill>
              <a:round/>
              <a:headEnd/>
              <a:tailEnd/>
            </a:ln>
          </p:spPr>
          <p:txBody>
            <a:bodyPr/>
            <a:lstStyle/>
            <a:p>
              <a:endParaRPr lang="en-US"/>
            </a:p>
          </p:txBody>
        </p:sp>
        <p:sp>
          <p:nvSpPr>
            <p:cNvPr id="12332" name="Freeform 82"/>
            <p:cNvSpPr>
              <a:spLocks/>
            </p:cNvSpPr>
            <p:nvPr/>
          </p:nvSpPr>
          <p:spPr bwMode="auto">
            <a:xfrm>
              <a:off x="1491" y="1275"/>
              <a:ext cx="705" cy="594"/>
            </a:xfrm>
            <a:custGeom>
              <a:avLst/>
              <a:gdLst>
                <a:gd name="T0" fmla="*/ 671 w 705"/>
                <a:gd name="T1" fmla="*/ 500 h 594"/>
                <a:gd name="T2" fmla="*/ 671 w 705"/>
                <a:gd name="T3" fmla="*/ 517 h 594"/>
                <a:gd name="T4" fmla="*/ 671 w 705"/>
                <a:gd name="T5" fmla="*/ 543 h 594"/>
                <a:gd name="T6" fmla="*/ 663 w 705"/>
                <a:gd name="T7" fmla="*/ 594 h 594"/>
                <a:gd name="T8" fmla="*/ 578 w 705"/>
                <a:gd name="T9" fmla="*/ 585 h 594"/>
                <a:gd name="T10" fmla="*/ 552 w 705"/>
                <a:gd name="T11" fmla="*/ 577 h 594"/>
                <a:gd name="T12" fmla="*/ 459 w 705"/>
                <a:gd name="T13" fmla="*/ 568 h 594"/>
                <a:gd name="T14" fmla="*/ 451 w 705"/>
                <a:gd name="T15" fmla="*/ 568 h 594"/>
                <a:gd name="T16" fmla="*/ 400 w 705"/>
                <a:gd name="T17" fmla="*/ 560 h 594"/>
                <a:gd name="T18" fmla="*/ 357 w 705"/>
                <a:gd name="T19" fmla="*/ 560 h 594"/>
                <a:gd name="T20" fmla="*/ 298 w 705"/>
                <a:gd name="T21" fmla="*/ 551 h 594"/>
                <a:gd name="T22" fmla="*/ 187 w 705"/>
                <a:gd name="T23" fmla="*/ 534 h 594"/>
                <a:gd name="T24" fmla="*/ 94 w 705"/>
                <a:gd name="T25" fmla="*/ 526 h 594"/>
                <a:gd name="T26" fmla="*/ 94 w 705"/>
                <a:gd name="T27" fmla="*/ 526 h 594"/>
                <a:gd name="T28" fmla="*/ 0 w 705"/>
                <a:gd name="T29" fmla="*/ 509 h 594"/>
                <a:gd name="T30" fmla="*/ 0 w 705"/>
                <a:gd name="T31" fmla="*/ 475 h 594"/>
                <a:gd name="T32" fmla="*/ 9 w 705"/>
                <a:gd name="T33" fmla="*/ 433 h 594"/>
                <a:gd name="T34" fmla="*/ 17 w 705"/>
                <a:gd name="T35" fmla="*/ 382 h 594"/>
                <a:gd name="T36" fmla="*/ 26 w 705"/>
                <a:gd name="T37" fmla="*/ 314 h 594"/>
                <a:gd name="T38" fmla="*/ 43 w 705"/>
                <a:gd name="T39" fmla="*/ 246 h 594"/>
                <a:gd name="T40" fmla="*/ 43 w 705"/>
                <a:gd name="T41" fmla="*/ 221 h 594"/>
                <a:gd name="T42" fmla="*/ 51 w 705"/>
                <a:gd name="T43" fmla="*/ 187 h 594"/>
                <a:gd name="T44" fmla="*/ 60 w 705"/>
                <a:gd name="T45" fmla="*/ 128 h 594"/>
                <a:gd name="T46" fmla="*/ 68 w 705"/>
                <a:gd name="T47" fmla="*/ 68 h 594"/>
                <a:gd name="T48" fmla="*/ 68 w 705"/>
                <a:gd name="T49" fmla="*/ 43 h 594"/>
                <a:gd name="T50" fmla="*/ 77 w 705"/>
                <a:gd name="T51" fmla="*/ 0 h 594"/>
                <a:gd name="T52" fmla="*/ 136 w 705"/>
                <a:gd name="T53" fmla="*/ 9 h 594"/>
                <a:gd name="T54" fmla="*/ 136 w 705"/>
                <a:gd name="T55" fmla="*/ 9 h 594"/>
                <a:gd name="T56" fmla="*/ 170 w 705"/>
                <a:gd name="T57" fmla="*/ 17 h 594"/>
                <a:gd name="T58" fmla="*/ 187 w 705"/>
                <a:gd name="T59" fmla="*/ 17 h 594"/>
                <a:gd name="T60" fmla="*/ 298 w 705"/>
                <a:gd name="T61" fmla="*/ 34 h 594"/>
                <a:gd name="T62" fmla="*/ 332 w 705"/>
                <a:gd name="T63" fmla="*/ 34 h 594"/>
                <a:gd name="T64" fmla="*/ 366 w 705"/>
                <a:gd name="T65" fmla="*/ 43 h 594"/>
                <a:gd name="T66" fmla="*/ 510 w 705"/>
                <a:gd name="T67" fmla="*/ 60 h 594"/>
                <a:gd name="T68" fmla="*/ 535 w 705"/>
                <a:gd name="T69" fmla="*/ 60 h 594"/>
                <a:gd name="T70" fmla="*/ 620 w 705"/>
                <a:gd name="T71" fmla="*/ 68 h 594"/>
                <a:gd name="T72" fmla="*/ 620 w 705"/>
                <a:gd name="T73" fmla="*/ 68 h 594"/>
                <a:gd name="T74" fmla="*/ 705 w 705"/>
                <a:gd name="T75" fmla="*/ 77 h 594"/>
                <a:gd name="T76" fmla="*/ 705 w 705"/>
                <a:gd name="T77" fmla="*/ 128 h 594"/>
                <a:gd name="T78" fmla="*/ 697 w 705"/>
                <a:gd name="T79" fmla="*/ 178 h 594"/>
                <a:gd name="T80" fmla="*/ 697 w 705"/>
                <a:gd name="T81" fmla="*/ 187 h 594"/>
                <a:gd name="T82" fmla="*/ 697 w 705"/>
                <a:gd name="T83" fmla="*/ 221 h 594"/>
                <a:gd name="T84" fmla="*/ 697 w 705"/>
                <a:gd name="T85" fmla="*/ 272 h 594"/>
                <a:gd name="T86" fmla="*/ 697 w 705"/>
                <a:gd name="T87" fmla="*/ 272 h 594"/>
                <a:gd name="T88" fmla="*/ 688 w 705"/>
                <a:gd name="T89" fmla="*/ 331 h 594"/>
                <a:gd name="T90" fmla="*/ 680 w 705"/>
                <a:gd name="T91" fmla="*/ 382 h 594"/>
                <a:gd name="T92" fmla="*/ 680 w 705"/>
                <a:gd name="T93" fmla="*/ 458 h 594"/>
                <a:gd name="T94" fmla="*/ 671 w 705"/>
                <a:gd name="T95" fmla="*/ 500 h 594"/>
                <a:gd name="T96" fmla="*/ 671 w 705"/>
                <a:gd name="T97" fmla="*/ 500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5"/>
                <a:gd name="T148" fmla="*/ 0 h 594"/>
                <a:gd name="T149" fmla="*/ 705 w 705"/>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5" h="594">
                  <a:moveTo>
                    <a:pt x="671" y="500"/>
                  </a:moveTo>
                  <a:lnTo>
                    <a:pt x="671" y="517"/>
                  </a:lnTo>
                  <a:lnTo>
                    <a:pt x="671" y="543"/>
                  </a:lnTo>
                  <a:lnTo>
                    <a:pt x="663" y="594"/>
                  </a:lnTo>
                  <a:lnTo>
                    <a:pt x="578" y="585"/>
                  </a:lnTo>
                  <a:lnTo>
                    <a:pt x="552" y="577"/>
                  </a:lnTo>
                  <a:lnTo>
                    <a:pt x="459" y="568"/>
                  </a:lnTo>
                  <a:lnTo>
                    <a:pt x="451" y="568"/>
                  </a:lnTo>
                  <a:lnTo>
                    <a:pt x="400" y="560"/>
                  </a:lnTo>
                  <a:lnTo>
                    <a:pt x="357" y="560"/>
                  </a:lnTo>
                  <a:lnTo>
                    <a:pt x="298" y="551"/>
                  </a:lnTo>
                  <a:lnTo>
                    <a:pt x="187" y="534"/>
                  </a:lnTo>
                  <a:lnTo>
                    <a:pt x="94" y="526"/>
                  </a:lnTo>
                  <a:lnTo>
                    <a:pt x="0" y="509"/>
                  </a:lnTo>
                  <a:lnTo>
                    <a:pt x="0" y="475"/>
                  </a:lnTo>
                  <a:lnTo>
                    <a:pt x="9" y="433"/>
                  </a:lnTo>
                  <a:lnTo>
                    <a:pt x="17" y="382"/>
                  </a:lnTo>
                  <a:lnTo>
                    <a:pt x="26" y="314"/>
                  </a:lnTo>
                  <a:lnTo>
                    <a:pt x="43" y="246"/>
                  </a:lnTo>
                  <a:lnTo>
                    <a:pt x="43" y="221"/>
                  </a:lnTo>
                  <a:lnTo>
                    <a:pt x="51" y="187"/>
                  </a:lnTo>
                  <a:lnTo>
                    <a:pt x="60" y="128"/>
                  </a:lnTo>
                  <a:lnTo>
                    <a:pt x="68" y="68"/>
                  </a:lnTo>
                  <a:lnTo>
                    <a:pt x="68" y="43"/>
                  </a:lnTo>
                  <a:lnTo>
                    <a:pt x="77" y="0"/>
                  </a:lnTo>
                  <a:lnTo>
                    <a:pt x="136" y="9"/>
                  </a:lnTo>
                  <a:lnTo>
                    <a:pt x="170" y="17"/>
                  </a:lnTo>
                  <a:lnTo>
                    <a:pt x="187" y="17"/>
                  </a:lnTo>
                  <a:lnTo>
                    <a:pt x="298" y="34"/>
                  </a:lnTo>
                  <a:lnTo>
                    <a:pt x="332" y="34"/>
                  </a:lnTo>
                  <a:lnTo>
                    <a:pt x="366" y="43"/>
                  </a:lnTo>
                  <a:lnTo>
                    <a:pt x="510" y="60"/>
                  </a:lnTo>
                  <a:lnTo>
                    <a:pt x="535" y="60"/>
                  </a:lnTo>
                  <a:lnTo>
                    <a:pt x="620" y="68"/>
                  </a:lnTo>
                  <a:lnTo>
                    <a:pt x="705" y="77"/>
                  </a:lnTo>
                  <a:lnTo>
                    <a:pt x="705" y="128"/>
                  </a:lnTo>
                  <a:lnTo>
                    <a:pt x="697" y="178"/>
                  </a:lnTo>
                  <a:lnTo>
                    <a:pt x="697" y="187"/>
                  </a:lnTo>
                  <a:lnTo>
                    <a:pt x="697" y="221"/>
                  </a:lnTo>
                  <a:lnTo>
                    <a:pt x="697" y="272"/>
                  </a:lnTo>
                  <a:lnTo>
                    <a:pt x="688" y="331"/>
                  </a:lnTo>
                  <a:lnTo>
                    <a:pt x="680" y="382"/>
                  </a:lnTo>
                  <a:lnTo>
                    <a:pt x="680" y="458"/>
                  </a:lnTo>
                  <a:lnTo>
                    <a:pt x="671" y="500"/>
                  </a:lnTo>
                  <a:close/>
                </a:path>
              </a:pathLst>
            </a:custGeom>
            <a:solidFill>
              <a:srgbClr val="8DA3FF"/>
            </a:solidFill>
            <a:ln w="12700">
              <a:solidFill>
                <a:schemeClr val="tx1"/>
              </a:solidFill>
              <a:round/>
              <a:headEnd/>
              <a:tailEnd/>
            </a:ln>
          </p:spPr>
          <p:txBody>
            <a:bodyPr/>
            <a:lstStyle/>
            <a:p>
              <a:endParaRPr lang="en-US"/>
            </a:p>
          </p:txBody>
        </p:sp>
        <p:sp>
          <p:nvSpPr>
            <p:cNvPr id="12333" name="Freeform 83"/>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rgbClr val="8DA3FF"/>
            </a:solidFill>
            <a:ln w="12700">
              <a:solidFill>
                <a:schemeClr val="tx1"/>
              </a:solidFill>
              <a:round/>
              <a:headEnd/>
              <a:tailEnd/>
            </a:ln>
          </p:spPr>
          <p:txBody>
            <a:bodyPr/>
            <a:lstStyle/>
            <a:p>
              <a:endParaRPr lang="en-US"/>
            </a:p>
          </p:txBody>
        </p:sp>
        <p:sp>
          <p:nvSpPr>
            <p:cNvPr id="12334" name="Freeform 84"/>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rgbClr val="8DA3FF"/>
            </a:solidFill>
            <a:ln w="12700">
              <a:solidFill>
                <a:schemeClr val="tx1"/>
              </a:solidFill>
              <a:round/>
              <a:headEnd/>
              <a:tailEnd/>
            </a:ln>
          </p:spPr>
          <p:txBody>
            <a:bodyPr/>
            <a:lstStyle/>
            <a:p>
              <a:endParaRPr lang="en-US"/>
            </a:p>
          </p:txBody>
        </p:sp>
        <p:sp>
          <p:nvSpPr>
            <p:cNvPr id="12335" name="Freeform 85"/>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rgbClr val="8DA3FF"/>
            </a:solidFill>
            <a:ln w="12700">
              <a:solidFill>
                <a:schemeClr val="tx1"/>
              </a:solidFill>
              <a:round/>
              <a:headEnd/>
              <a:tailEnd/>
            </a:ln>
          </p:spPr>
          <p:txBody>
            <a:bodyPr/>
            <a:lstStyle/>
            <a:p>
              <a:endParaRPr lang="en-US"/>
            </a:p>
          </p:txBody>
        </p:sp>
        <p:sp>
          <p:nvSpPr>
            <p:cNvPr id="12336" name="Freeform 86"/>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rgbClr val="8DA3FF"/>
            </a:solidFill>
            <a:ln w="12700">
              <a:solidFill>
                <a:schemeClr val="tx1"/>
              </a:solidFill>
              <a:round/>
              <a:headEnd/>
              <a:tailEnd/>
            </a:ln>
          </p:spPr>
          <p:txBody>
            <a:bodyPr/>
            <a:lstStyle/>
            <a:p>
              <a:endParaRPr lang="en-US"/>
            </a:p>
          </p:txBody>
        </p:sp>
        <p:sp>
          <p:nvSpPr>
            <p:cNvPr id="12337" name="Freeform 87"/>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rgbClr val="8DA3FF"/>
            </a:solidFill>
            <a:ln w="12700">
              <a:solidFill>
                <a:schemeClr val="tx1"/>
              </a:solidFill>
              <a:round/>
              <a:headEnd/>
              <a:tailEnd/>
            </a:ln>
          </p:spPr>
          <p:txBody>
            <a:bodyPr/>
            <a:lstStyle/>
            <a:p>
              <a:endParaRPr lang="en-US"/>
            </a:p>
          </p:txBody>
        </p:sp>
        <p:sp>
          <p:nvSpPr>
            <p:cNvPr id="12338" name="Freeform 88"/>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rgbClr val="8DA3FF"/>
            </a:solidFill>
            <a:ln w="12700">
              <a:solidFill>
                <a:schemeClr val="tx1"/>
              </a:solidFill>
              <a:round/>
              <a:headEnd/>
              <a:tailEnd/>
            </a:ln>
          </p:spPr>
          <p:txBody>
            <a:bodyPr/>
            <a:lstStyle/>
            <a:p>
              <a:endParaRPr lang="en-US"/>
            </a:p>
          </p:txBody>
        </p:sp>
        <p:sp>
          <p:nvSpPr>
            <p:cNvPr id="12339" name="Freeform 89"/>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rgbClr val="8DA3FF"/>
            </a:solidFill>
            <a:ln w="12700">
              <a:solidFill>
                <a:schemeClr val="tx1"/>
              </a:solidFill>
              <a:round/>
              <a:headEnd/>
              <a:tailEnd/>
            </a:ln>
          </p:spPr>
          <p:txBody>
            <a:bodyPr/>
            <a:lstStyle/>
            <a:p>
              <a:endParaRPr lang="en-US"/>
            </a:p>
          </p:txBody>
        </p:sp>
        <p:sp>
          <p:nvSpPr>
            <p:cNvPr id="12340" name="Freeform 90"/>
            <p:cNvSpPr>
              <a:spLocks/>
            </p:cNvSpPr>
            <p:nvPr/>
          </p:nvSpPr>
          <p:spPr bwMode="auto">
            <a:xfrm>
              <a:off x="2867" y="1563"/>
              <a:ext cx="620" cy="407"/>
            </a:xfrm>
            <a:custGeom>
              <a:avLst/>
              <a:gdLst>
                <a:gd name="T0" fmla="*/ 527 w 620"/>
                <a:gd name="T1" fmla="*/ 373 h 407"/>
                <a:gd name="T2" fmla="*/ 510 w 620"/>
                <a:gd name="T3" fmla="*/ 382 h 407"/>
                <a:gd name="T4" fmla="*/ 510 w 620"/>
                <a:gd name="T5" fmla="*/ 399 h 407"/>
                <a:gd name="T6" fmla="*/ 501 w 620"/>
                <a:gd name="T7" fmla="*/ 407 h 407"/>
                <a:gd name="T8" fmla="*/ 493 w 620"/>
                <a:gd name="T9" fmla="*/ 399 h 407"/>
                <a:gd name="T10" fmla="*/ 493 w 620"/>
                <a:gd name="T11" fmla="*/ 390 h 407"/>
                <a:gd name="T12" fmla="*/ 476 w 620"/>
                <a:gd name="T13" fmla="*/ 382 h 407"/>
                <a:gd name="T14" fmla="*/ 433 w 620"/>
                <a:gd name="T15" fmla="*/ 382 h 407"/>
                <a:gd name="T16" fmla="*/ 340 w 620"/>
                <a:gd name="T17" fmla="*/ 382 h 407"/>
                <a:gd name="T18" fmla="*/ 255 w 620"/>
                <a:gd name="T19" fmla="*/ 390 h 407"/>
                <a:gd name="T20" fmla="*/ 170 w 620"/>
                <a:gd name="T21" fmla="*/ 390 h 407"/>
                <a:gd name="T22" fmla="*/ 85 w 620"/>
                <a:gd name="T23" fmla="*/ 382 h 407"/>
                <a:gd name="T24" fmla="*/ 77 w 620"/>
                <a:gd name="T25" fmla="*/ 356 h 407"/>
                <a:gd name="T26" fmla="*/ 77 w 620"/>
                <a:gd name="T27" fmla="*/ 331 h 407"/>
                <a:gd name="T28" fmla="*/ 77 w 620"/>
                <a:gd name="T29" fmla="*/ 314 h 407"/>
                <a:gd name="T30" fmla="*/ 68 w 620"/>
                <a:gd name="T31" fmla="*/ 306 h 407"/>
                <a:gd name="T32" fmla="*/ 77 w 620"/>
                <a:gd name="T33" fmla="*/ 297 h 407"/>
                <a:gd name="T34" fmla="*/ 68 w 620"/>
                <a:gd name="T35" fmla="*/ 272 h 407"/>
                <a:gd name="T36" fmla="*/ 60 w 620"/>
                <a:gd name="T37" fmla="*/ 272 h 407"/>
                <a:gd name="T38" fmla="*/ 51 w 620"/>
                <a:gd name="T39" fmla="*/ 263 h 407"/>
                <a:gd name="T40" fmla="*/ 51 w 620"/>
                <a:gd name="T41" fmla="*/ 255 h 407"/>
                <a:gd name="T42" fmla="*/ 51 w 620"/>
                <a:gd name="T43" fmla="*/ 238 h 407"/>
                <a:gd name="T44" fmla="*/ 51 w 620"/>
                <a:gd name="T45" fmla="*/ 221 h 407"/>
                <a:gd name="T46" fmla="*/ 43 w 620"/>
                <a:gd name="T47" fmla="*/ 204 h 407"/>
                <a:gd name="T48" fmla="*/ 34 w 620"/>
                <a:gd name="T49" fmla="*/ 187 h 407"/>
                <a:gd name="T50" fmla="*/ 34 w 620"/>
                <a:gd name="T51" fmla="*/ 170 h 407"/>
                <a:gd name="T52" fmla="*/ 26 w 620"/>
                <a:gd name="T53" fmla="*/ 161 h 407"/>
                <a:gd name="T54" fmla="*/ 26 w 620"/>
                <a:gd name="T55" fmla="*/ 145 h 407"/>
                <a:gd name="T56" fmla="*/ 17 w 620"/>
                <a:gd name="T57" fmla="*/ 136 h 407"/>
                <a:gd name="T58" fmla="*/ 9 w 620"/>
                <a:gd name="T59" fmla="*/ 119 h 407"/>
                <a:gd name="T60" fmla="*/ 9 w 620"/>
                <a:gd name="T61" fmla="*/ 102 h 407"/>
                <a:gd name="T62" fmla="*/ 9 w 620"/>
                <a:gd name="T63" fmla="*/ 94 h 407"/>
                <a:gd name="T64" fmla="*/ 17 w 620"/>
                <a:gd name="T65" fmla="*/ 77 h 407"/>
                <a:gd name="T66" fmla="*/ 17 w 620"/>
                <a:gd name="T67" fmla="*/ 68 h 407"/>
                <a:gd name="T68" fmla="*/ 9 w 620"/>
                <a:gd name="T69" fmla="*/ 51 h 407"/>
                <a:gd name="T70" fmla="*/ 9 w 620"/>
                <a:gd name="T71" fmla="*/ 34 h 407"/>
                <a:gd name="T72" fmla="*/ 9 w 620"/>
                <a:gd name="T73" fmla="*/ 26 h 407"/>
                <a:gd name="T74" fmla="*/ 17 w 620"/>
                <a:gd name="T75" fmla="*/ 9 h 407"/>
                <a:gd name="T76" fmla="*/ 119 w 620"/>
                <a:gd name="T77" fmla="*/ 9 h 407"/>
                <a:gd name="T78" fmla="*/ 230 w 620"/>
                <a:gd name="T79" fmla="*/ 9 h 407"/>
                <a:gd name="T80" fmla="*/ 340 w 620"/>
                <a:gd name="T81" fmla="*/ 9 h 407"/>
                <a:gd name="T82" fmla="*/ 425 w 620"/>
                <a:gd name="T83" fmla="*/ 0 h 407"/>
                <a:gd name="T84" fmla="*/ 501 w 620"/>
                <a:gd name="T85" fmla="*/ 9 h 407"/>
                <a:gd name="T86" fmla="*/ 518 w 620"/>
                <a:gd name="T87" fmla="*/ 26 h 407"/>
                <a:gd name="T88" fmla="*/ 510 w 620"/>
                <a:gd name="T89" fmla="*/ 51 h 407"/>
                <a:gd name="T90" fmla="*/ 518 w 620"/>
                <a:gd name="T91" fmla="*/ 85 h 407"/>
                <a:gd name="T92" fmla="*/ 544 w 620"/>
                <a:gd name="T93" fmla="*/ 102 h 407"/>
                <a:gd name="T94" fmla="*/ 561 w 620"/>
                <a:gd name="T95" fmla="*/ 119 h 407"/>
                <a:gd name="T96" fmla="*/ 569 w 620"/>
                <a:gd name="T97" fmla="*/ 128 h 407"/>
                <a:gd name="T98" fmla="*/ 586 w 620"/>
                <a:gd name="T99" fmla="*/ 145 h 407"/>
                <a:gd name="T100" fmla="*/ 595 w 620"/>
                <a:gd name="T101" fmla="*/ 161 h 407"/>
                <a:gd name="T102" fmla="*/ 612 w 620"/>
                <a:gd name="T103" fmla="*/ 170 h 407"/>
                <a:gd name="T104" fmla="*/ 620 w 620"/>
                <a:gd name="T105" fmla="*/ 187 h 407"/>
                <a:gd name="T106" fmla="*/ 612 w 620"/>
                <a:gd name="T107" fmla="*/ 221 h 407"/>
                <a:gd name="T108" fmla="*/ 603 w 620"/>
                <a:gd name="T109" fmla="*/ 238 h 407"/>
                <a:gd name="T110" fmla="*/ 595 w 620"/>
                <a:gd name="T111" fmla="*/ 255 h 407"/>
                <a:gd name="T112" fmla="*/ 569 w 620"/>
                <a:gd name="T113" fmla="*/ 263 h 407"/>
                <a:gd name="T114" fmla="*/ 544 w 620"/>
                <a:gd name="T115" fmla="*/ 263 h 407"/>
                <a:gd name="T116" fmla="*/ 535 w 620"/>
                <a:gd name="T117" fmla="*/ 289 h 407"/>
                <a:gd name="T118" fmla="*/ 544 w 620"/>
                <a:gd name="T119" fmla="*/ 306 h 407"/>
                <a:gd name="T120" fmla="*/ 544 w 620"/>
                <a:gd name="T121" fmla="*/ 331 h 407"/>
                <a:gd name="T122" fmla="*/ 535 w 620"/>
                <a:gd name="T123" fmla="*/ 365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0"/>
                <a:gd name="T187" fmla="*/ 0 h 407"/>
                <a:gd name="T188" fmla="*/ 620 w 620"/>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0" h="407">
                  <a:moveTo>
                    <a:pt x="535" y="365"/>
                  </a:moveTo>
                  <a:lnTo>
                    <a:pt x="535" y="365"/>
                  </a:lnTo>
                  <a:lnTo>
                    <a:pt x="527" y="365"/>
                  </a:lnTo>
                  <a:lnTo>
                    <a:pt x="527" y="373"/>
                  </a:lnTo>
                  <a:lnTo>
                    <a:pt x="518" y="373"/>
                  </a:lnTo>
                  <a:lnTo>
                    <a:pt x="510" y="373"/>
                  </a:lnTo>
                  <a:lnTo>
                    <a:pt x="510" y="382"/>
                  </a:lnTo>
                  <a:lnTo>
                    <a:pt x="510" y="390"/>
                  </a:lnTo>
                  <a:lnTo>
                    <a:pt x="510" y="399"/>
                  </a:lnTo>
                  <a:lnTo>
                    <a:pt x="510" y="407"/>
                  </a:lnTo>
                  <a:lnTo>
                    <a:pt x="501" y="407"/>
                  </a:lnTo>
                  <a:lnTo>
                    <a:pt x="501" y="399"/>
                  </a:lnTo>
                  <a:lnTo>
                    <a:pt x="493" y="399"/>
                  </a:lnTo>
                  <a:lnTo>
                    <a:pt x="493" y="390"/>
                  </a:lnTo>
                  <a:lnTo>
                    <a:pt x="484" y="390"/>
                  </a:lnTo>
                  <a:lnTo>
                    <a:pt x="484" y="382"/>
                  </a:lnTo>
                  <a:lnTo>
                    <a:pt x="476" y="382"/>
                  </a:lnTo>
                  <a:lnTo>
                    <a:pt x="476" y="373"/>
                  </a:lnTo>
                  <a:lnTo>
                    <a:pt x="459" y="373"/>
                  </a:lnTo>
                  <a:lnTo>
                    <a:pt x="433" y="382"/>
                  </a:lnTo>
                  <a:lnTo>
                    <a:pt x="416" y="382"/>
                  </a:lnTo>
                  <a:lnTo>
                    <a:pt x="391" y="382"/>
                  </a:lnTo>
                  <a:lnTo>
                    <a:pt x="382" y="382"/>
                  </a:lnTo>
                  <a:lnTo>
                    <a:pt x="340" y="382"/>
                  </a:lnTo>
                  <a:lnTo>
                    <a:pt x="314" y="382"/>
                  </a:lnTo>
                  <a:lnTo>
                    <a:pt x="298" y="382"/>
                  </a:lnTo>
                  <a:lnTo>
                    <a:pt x="281" y="390"/>
                  </a:lnTo>
                  <a:lnTo>
                    <a:pt x="255" y="390"/>
                  </a:lnTo>
                  <a:lnTo>
                    <a:pt x="230" y="390"/>
                  </a:lnTo>
                  <a:lnTo>
                    <a:pt x="213" y="390"/>
                  </a:lnTo>
                  <a:lnTo>
                    <a:pt x="196" y="390"/>
                  </a:lnTo>
                  <a:lnTo>
                    <a:pt x="170" y="390"/>
                  </a:lnTo>
                  <a:lnTo>
                    <a:pt x="136" y="390"/>
                  </a:lnTo>
                  <a:lnTo>
                    <a:pt x="119" y="390"/>
                  </a:lnTo>
                  <a:lnTo>
                    <a:pt x="85" y="390"/>
                  </a:lnTo>
                  <a:lnTo>
                    <a:pt x="85" y="382"/>
                  </a:lnTo>
                  <a:lnTo>
                    <a:pt x="77" y="373"/>
                  </a:lnTo>
                  <a:lnTo>
                    <a:pt x="77" y="365"/>
                  </a:lnTo>
                  <a:lnTo>
                    <a:pt x="77" y="356"/>
                  </a:lnTo>
                  <a:lnTo>
                    <a:pt x="77" y="348"/>
                  </a:lnTo>
                  <a:lnTo>
                    <a:pt x="77" y="339"/>
                  </a:lnTo>
                  <a:lnTo>
                    <a:pt x="77" y="331"/>
                  </a:lnTo>
                  <a:lnTo>
                    <a:pt x="77" y="322"/>
                  </a:lnTo>
                  <a:lnTo>
                    <a:pt x="77" y="314"/>
                  </a:lnTo>
                  <a:lnTo>
                    <a:pt x="68" y="314"/>
                  </a:lnTo>
                  <a:lnTo>
                    <a:pt x="68" y="306"/>
                  </a:lnTo>
                  <a:lnTo>
                    <a:pt x="68" y="297"/>
                  </a:lnTo>
                  <a:lnTo>
                    <a:pt x="77" y="297"/>
                  </a:lnTo>
                  <a:lnTo>
                    <a:pt x="68" y="289"/>
                  </a:lnTo>
                  <a:lnTo>
                    <a:pt x="68" y="280"/>
                  </a:lnTo>
                  <a:lnTo>
                    <a:pt x="68" y="272"/>
                  </a:lnTo>
                  <a:lnTo>
                    <a:pt x="60" y="272"/>
                  </a:lnTo>
                  <a:lnTo>
                    <a:pt x="60" y="263"/>
                  </a:lnTo>
                  <a:lnTo>
                    <a:pt x="60" y="272"/>
                  </a:lnTo>
                  <a:lnTo>
                    <a:pt x="51" y="263"/>
                  </a:lnTo>
                  <a:lnTo>
                    <a:pt x="51" y="255"/>
                  </a:lnTo>
                  <a:lnTo>
                    <a:pt x="51" y="246"/>
                  </a:lnTo>
                  <a:lnTo>
                    <a:pt x="51" y="238"/>
                  </a:lnTo>
                  <a:lnTo>
                    <a:pt x="60" y="229"/>
                  </a:lnTo>
                  <a:lnTo>
                    <a:pt x="51" y="221"/>
                  </a:lnTo>
                  <a:lnTo>
                    <a:pt x="51" y="212"/>
                  </a:lnTo>
                  <a:lnTo>
                    <a:pt x="43" y="212"/>
                  </a:lnTo>
                  <a:lnTo>
                    <a:pt x="43" y="204"/>
                  </a:lnTo>
                  <a:lnTo>
                    <a:pt x="34" y="204"/>
                  </a:lnTo>
                  <a:lnTo>
                    <a:pt x="34" y="187"/>
                  </a:lnTo>
                  <a:lnTo>
                    <a:pt x="26" y="187"/>
                  </a:lnTo>
                  <a:lnTo>
                    <a:pt x="26" y="178"/>
                  </a:lnTo>
                  <a:lnTo>
                    <a:pt x="34" y="178"/>
                  </a:lnTo>
                  <a:lnTo>
                    <a:pt x="34" y="170"/>
                  </a:lnTo>
                  <a:lnTo>
                    <a:pt x="26" y="170"/>
                  </a:lnTo>
                  <a:lnTo>
                    <a:pt x="26" y="161"/>
                  </a:lnTo>
                  <a:lnTo>
                    <a:pt x="26" y="153"/>
                  </a:lnTo>
                  <a:lnTo>
                    <a:pt x="26" y="145"/>
                  </a:lnTo>
                  <a:lnTo>
                    <a:pt x="17" y="145"/>
                  </a:lnTo>
                  <a:lnTo>
                    <a:pt x="17" y="136"/>
                  </a:lnTo>
                  <a:lnTo>
                    <a:pt x="17" y="128"/>
                  </a:lnTo>
                  <a:lnTo>
                    <a:pt x="9" y="119"/>
                  </a:lnTo>
                  <a:lnTo>
                    <a:pt x="9" y="111"/>
                  </a:lnTo>
                  <a:lnTo>
                    <a:pt x="0" y="111"/>
                  </a:lnTo>
                  <a:lnTo>
                    <a:pt x="9" y="102"/>
                  </a:lnTo>
                  <a:lnTo>
                    <a:pt x="9" y="94"/>
                  </a:lnTo>
                  <a:lnTo>
                    <a:pt x="9" y="85"/>
                  </a:lnTo>
                  <a:lnTo>
                    <a:pt x="17" y="85"/>
                  </a:lnTo>
                  <a:lnTo>
                    <a:pt x="17" y="77"/>
                  </a:lnTo>
                  <a:lnTo>
                    <a:pt x="17" y="68"/>
                  </a:lnTo>
                  <a:lnTo>
                    <a:pt x="17" y="60"/>
                  </a:lnTo>
                  <a:lnTo>
                    <a:pt x="17" y="51"/>
                  </a:lnTo>
                  <a:lnTo>
                    <a:pt x="9" y="51"/>
                  </a:lnTo>
                  <a:lnTo>
                    <a:pt x="9" y="43"/>
                  </a:lnTo>
                  <a:lnTo>
                    <a:pt x="9" y="34"/>
                  </a:lnTo>
                  <a:lnTo>
                    <a:pt x="17" y="26"/>
                  </a:lnTo>
                  <a:lnTo>
                    <a:pt x="9" y="26"/>
                  </a:lnTo>
                  <a:lnTo>
                    <a:pt x="9" y="17"/>
                  </a:lnTo>
                  <a:lnTo>
                    <a:pt x="9" y="9"/>
                  </a:lnTo>
                  <a:lnTo>
                    <a:pt x="17" y="9"/>
                  </a:lnTo>
                  <a:lnTo>
                    <a:pt x="60" y="9"/>
                  </a:lnTo>
                  <a:lnTo>
                    <a:pt x="77" y="9"/>
                  </a:lnTo>
                  <a:lnTo>
                    <a:pt x="111" y="9"/>
                  </a:lnTo>
                  <a:lnTo>
                    <a:pt x="119" y="9"/>
                  </a:lnTo>
                  <a:lnTo>
                    <a:pt x="162" y="9"/>
                  </a:lnTo>
                  <a:lnTo>
                    <a:pt x="170" y="9"/>
                  </a:lnTo>
                  <a:lnTo>
                    <a:pt x="204" y="9"/>
                  </a:lnTo>
                  <a:lnTo>
                    <a:pt x="230" y="9"/>
                  </a:lnTo>
                  <a:lnTo>
                    <a:pt x="255" y="9"/>
                  </a:lnTo>
                  <a:lnTo>
                    <a:pt x="281" y="9"/>
                  </a:lnTo>
                  <a:lnTo>
                    <a:pt x="298" y="9"/>
                  </a:lnTo>
                  <a:lnTo>
                    <a:pt x="340" y="9"/>
                  </a:lnTo>
                  <a:lnTo>
                    <a:pt x="382" y="9"/>
                  </a:lnTo>
                  <a:lnTo>
                    <a:pt x="391" y="9"/>
                  </a:lnTo>
                  <a:lnTo>
                    <a:pt x="425" y="0"/>
                  </a:lnTo>
                  <a:lnTo>
                    <a:pt x="459" y="0"/>
                  </a:lnTo>
                  <a:lnTo>
                    <a:pt x="467" y="0"/>
                  </a:lnTo>
                  <a:lnTo>
                    <a:pt x="510" y="0"/>
                  </a:lnTo>
                  <a:lnTo>
                    <a:pt x="501" y="9"/>
                  </a:lnTo>
                  <a:lnTo>
                    <a:pt x="510" y="9"/>
                  </a:lnTo>
                  <a:lnTo>
                    <a:pt x="510" y="17"/>
                  </a:lnTo>
                  <a:lnTo>
                    <a:pt x="518" y="26"/>
                  </a:lnTo>
                  <a:lnTo>
                    <a:pt x="518" y="34"/>
                  </a:lnTo>
                  <a:lnTo>
                    <a:pt x="518" y="43"/>
                  </a:lnTo>
                  <a:lnTo>
                    <a:pt x="510" y="51"/>
                  </a:lnTo>
                  <a:lnTo>
                    <a:pt x="518" y="60"/>
                  </a:lnTo>
                  <a:lnTo>
                    <a:pt x="518" y="68"/>
                  </a:lnTo>
                  <a:lnTo>
                    <a:pt x="518" y="77"/>
                  </a:lnTo>
                  <a:lnTo>
                    <a:pt x="518" y="85"/>
                  </a:lnTo>
                  <a:lnTo>
                    <a:pt x="527" y="94"/>
                  </a:lnTo>
                  <a:lnTo>
                    <a:pt x="527" y="102"/>
                  </a:lnTo>
                  <a:lnTo>
                    <a:pt x="535" y="102"/>
                  </a:lnTo>
                  <a:lnTo>
                    <a:pt x="544" y="102"/>
                  </a:lnTo>
                  <a:lnTo>
                    <a:pt x="552" y="111"/>
                  </a:lnTo>
                  <a:lnTo>
                    <a:pt x="561" y="111"/>
                  </a:lnTo>
                  <a:lnTo>
                    <a:pt x="561" y="119"/>
                  </a:lnTo>
                  <a:lnTo>
                    <a:pt x="569" y="119"/>
                  </a:lnTo>
                  <a:lnTo>
                    <a:pt x="569" y="128"/>
                  </a:lnTo>
                  <a:lnTo>
                    <a:pt x="569" y="136"/>
                  </a:lnTo>
                  <a:lnTo>
                    <a:pt x="578" y="136"/>
                  </a:lnTo>
                  <a:lnTo>
                    <a:pt x="586" y="145"/>
                  </a:lnTo>
                  <a:lnTo>
                    <a:pt x="586" y="153"/>
                  </a:lnTo>
                  <a:lnTo>
                    <a:pt x="595" y="161"/>
                  </a:lnTo>
                  <a:lnTo>
                    <a:pt x="603" y="161"/>
                  </a:lnTo>
                  <a:lnTo>
                    <a:pt x="612" y="170"/>
                  </a:lnTo>
                  <a:lnTo>
                    <a:pt x="612" y="178"/>
                  </a:lnTo>
                  <a:lnTo>
                    <a:pt x="620" y="187"/>
                  </a:lnTo>
                  <a:lnTo>
                    <a:pt x="620" y="195"/>
                  </a:lnTo>
                  <a:lnTo>
                    <a:pt x="612" y="212"/>
                  </a:lnTo>
                  <a:lnTo>
                    <a:pt x="612" y="221"/>
                  </a:lnTo>
                  <a:lnTo>
                    <a:pt x="603" y="221"/>
                  </a:lnTo>
                  <a:lnTo>
                    <a:pt x="603" y="229"/>
                  </a:lnTo>
                  <a:lnTo>
                    <a:pt x="603" y="238"/>
                  </a:lnTo>
                  <a:lnTo>
                    <a:pt x="603" y="246"/>
                  </a:lnTo>
                  <a:lnTo>
                    <a:pt x="595" y="246"/>
                  </a:lnTo>
                  <a:lnTo>
                    <a:pt x="595" y="255"/>
                  </a:lnTo>
                  <a:lnTo>
                    <a:pt x="586" y="255"/>
                  </a:lnTo>
                  <a:lnTo>
                    <a:pt x="578" y="255"/>
                  </a:lnTo>
                  <a:lnTo>
                    <a:pt x="569" y="263"/>
                  </a:lnTo>
                  <a:lnTo>
                    <a:pt x="561" y="263"/>
                  </a:lnTo>
                  <a:lnTo>
                    <a:pt x="552" y="263"/>
                  </a:lnTo>
                  <a:lnTo>
                    <a:pt x="544" y="272"/>
                  </a:lnTo>
                  <a:lnTo>
                    <a:pt x="544" y="263"/>
                  </a:lnTo>
                  <a:lnTo>
                    <a:pt x="535" y="272"/>
                  </a:lnTo>
                  <a:lnTo>
                    <a:pt x="535" y="280"/>
                  </a:lnTo>
                  <a:lnTo>
                    <a:pt x="535" y="289"/>
                  </a:lnTo>
                  <a:lnTo>
                    <a:pt x="535" y="297"/>
                  </a:lnTo>
                  <a:lnTo>
                    <a:pt x="544" y="297"/>
                  </a:lnTo>
                  <a:lnTo>
                    <a:pt x="544" y="306"/>
                  </a:lnTo>
                  <a:lnTo>
                    <a:pt x="544" y="314"/>
                  </a:lnTo>
                  <a:lnTo>
                    <a:pt x="544" y="331"/>
                  </a:lnTo>
                  <a:lnTo>
                    <a:pt x="544" y="339"/>
                  </a:lnTo>
                  <a:lnTo>
                    <a:pt x="535" y="348"/>
                  </a:lnTo>
                  <a:lnTo>
                    <a:pt x="535" y="356"/>
                  </a:lnTo>
                  <a:lnTo>
                    <a:pt x="535" y="365"/>
                  </a:lnTo>
                  <a:close/>
                </a:path>
              </a:pathLst>
            </a:custGeom>
            <a:solidFill>
              <a:srgbClr val="8DA3FF"/>
            </a:solidFill>
            <a:ln w="12700">
              <a:solidFill>
                <a:schemeClr val="tx1"/>
              </a:solidFill>
              <a:round/>
              <a:headEnd/>
              <a:tailEnd/>
            </a:ln>
          </p:spPr>
          <p:txBody>
            <a:bodyPr/>
            <a:lstStyle/>
            <a:p>
              <a:endParaRPr lang="en-US"/>
            </a:p>
          </p:txBody>
        </p:sp>
        <p:sp>
          <p:nvSpPr>
            <p:cNvPr id="12341" name="Freeform 91"/>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rgbClr val="8DA3FF"/>
            </a:solidFill>
            <a:ln w="12700">
              <a:solidFill>
                <a:schemeClr val="tx1"/>
              </a:solidFill>
              <a:round/>
              <a:headEnd/>
              <a:tailEnd/>
            </a:ln>
          </p:spPr>
          <p:txBody>
            <a:bodyPr/>
            <a:lstStyle/>
            <a:p>
              <a:endParaRPr lang="en-US"/>
            </a:p>
          </p:txBody>
        </p:sp>
        <p:sp>
          <p:nvSpPr>
            <p:cNvPr id="12342" name="Freeform 92"/>
            <p:cNvSpPr>
              <a:spLocks/>
            </p:cNvSpPr>
            <p:nvPr/>
          </p:nvSpPr>
          <p:spPr bwMode="auto">
            <a:xfrm>
              <a:off x="5313" y="1513"/>
              <a:ext cx="34" cy="25"/>
            </a:xfrm>
            <a:custGeom>
              <a:avLst/>
              <a:gdLst>
                <a:gd name="T0" fmla="*/ 17 w 34"/>
                <a:gd name="T1" fmla="*/ 8 h 25"/>
                <a:gd name="T2" fmla="*/ 17 w 34"/>
                <a:gd name="T3" fmla="*/ 0 h 25"/>
                <a:gd name="T4" fmla="*/ 26 w 34"/>
                <a:gd name="T5" fmla="*/ 8 h 25"/>
                <a:gd name="T6" fmla="*/ 17 w 34"/>
                <a:gd name="T7" fmla="*/ 8 h 25"/>
                <a:gd name="T8" fmla="*/ 26 w 34"/>
                <a:gd name="T9" fmla="*/ 8 h 25"/>
                <a:gd name="T10" fmla="*/ 34 w 34"/>
                <a:gd name="T11" fmla="*/ 17 h 25"/>
                <a:gd name="T12" fmla="*/ 9 w 34"/>
                <a:gd name="T13" fmla="*/ 25 h 25"/>
                <a:gd name="T14" fmla="*/ 9 w 34"/>
                <a:gd name="T15" fmla="*/ 25 h 25"/>
                <a:gd name="T16" fmla="*/ 0 w 34"/>
                <a:gd name="T17" fmla="*/ 25 h 25"/>
                <a:gd name="T18" fmla="*/ 0 w 34"/>
                <a:gd name="T19" fmla="*/ 17 h 25"/>
                <a:gd name="T20" fmla="*/ 9 w 34"/>
                <a:gd name="T21" fmla="*/ 25 h 25"/>
                <a:gd name="T22" fmla="*/ 9 w 34"/>
                <a:gd name="T23" fmla="*/ 17 h 25"/>
                <a:gd name="T24" fmla="*/ 9 w 34"/>
                <a:gd name="T25" fmla="*/ 8 h 25"/>
                <a:gd name="T26" fmla="*/ 17 w 34"/>
                <a:gd name="T27" fmla="*/ 0 h 25"/>
                <a:gd name="T28" fmla="*/ 17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7" y="8"/>
                  </a:moveTo>
                  <a:lnTo>
                    <a:pt x="17" y="0"/>
                  </a:lnTo>
                  <a:lnTo>
                    <a:pt x="26" y="8"/>
                  </a:lnTo>
                  <a:lnTo>
                    <a:pt x="17" y="8"/>
                  </a:lnTo>
                  <a:lnTo>
                    <a:pt x="26" y="8"/>
                  </a:lnTo>
                  <a:lnTo>
                    <a:pt x="34" y="17"/>
                  </a:lnTo>
                  <a:lnTo>
                    <a:pt x="9" y="25"/>
                  </a:lnTo>
                  <a:lnTo>
                    <a:pt x="0" y="25"/>
                  </a:lnTo>
                  <a:lnTo>
                    <a:pt x="0" y="17"/>
                  </a:lnTo>
                  <a:lnTo>
                    <a:pt x="9" y="25"/>
                  </a:lnTo>
                  <a:lnTo>
                    <a:pt x="9" y="17"/>
                  </a:lnTo>
                  <a:lnTo>
                    <a:pt x="9" y="8"/>
                  </a:lnTo>
                  <a:lnTo>
                    <a:pt x="17" y="0"/>
                  </a:lnTo>
                  <a:lnTo>
                    <a:pt x="17" y="8"/>
                  </a:lnTo>
                  <a:close/>
                </a:path>
              </a:pathLst>
            </a:custGeom>
            <a:solidFill>
              <a:srgbClr val="8DA3FF"/>
            </a:solidFill>
            <a:ln w="12700">
              <a:solidFill>
                <a:schemeClr val="tx1"/>
              </a:solidFill>
              <a:round/>
              <a:headEnd/>
              <a:tailEnd/>
            </a:ln>
          </p:spPr>
          <p:txBody>
            <a:bodyPr/>
            <a:lstStyle/>
            <a:p>
              <a:endParaRPr lang="en-US"/>
            </a:p>
          </p:txBody>
        </p:sp>
        <p:sp>
          <p:nvSpPr>
            <p:cNvPr id="12343" name="Freeform 93"/>
            <p:cNvSpPr>
              <a:spLocks/>
            </p:cNvSpPr>
            <p:nvPr/>
          </p:nvSpPr>
          <p:spPr bwMode="auto">
            <a:xfrm>
              <a:off x="5373" y="1513"/>
              <a:ext cx="25" cy="17"/>
            </a:xfrm>
            <a:custGeom>
              <a:avLst/>
              <a:gdLst>
                <a:gd name="T0" fmla="*/ 17 w 25"/>
                <a:gd name="T1" fmla="*/ 8 h 17"/>
                <a:gd name="T2" fmla="*/ 17 w 25"/>
                <a:gd name="T3" fmla="*/ 0 h 17"/>
                <a:gd name="T4" fmla="*/ 17 w 25"/>
                <a:gd name="T5" fmla="*/ 0 h 17"/>
                <a:gd name="T6" fmla="*/ 8 w 25"/>
                <a:gd name="T7" fmla="*/ 8 h 17"/>
                <a:gd name="T8" fmla="*/ 17 w 25"/>
                <a:gd name="T9" fmla="*/ 0 h 17"/>
                <a:gd name="T10" fmla="*/ 8 w 25"/>
                <a:gd name="T11" fmla="*/ 0 h 17"/>
                <a:gd name="T12" fmla="*/ 25 w 25"/>
                <a:gd name="T13" fmla="*/ 8 h 17"/>
                <a:gd name="T14" fmla="*/ 25 w 25"/>
                <a:gd name="T15" fmla="*/ 8 h 17"/>
                <a:gd name="T16" fmla="*/ 8 w 25"/>
                <a:gd name="T17" fmla="*/ 17 h 17"/>
                <a:gd name="T18" fmla="*/ 0 w 25"/>
                <a:gd name="T19" fmla="*/ 17 h 17"/>
                <a:gd name="T20" fmla="*/ 0 w 25"/>
                <a:gd name="T21" fmla="*/ 17 h 17"/>
                <a:gd name="T22" fmla="*/ 8 w 25"/>
                <a:gd name="T23" fmla="*/ 8 h 17"/>
                <a:gd name="T24" fmla="*/ 17 w 25"/>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17" y="8"/>
                  </a:moveTo>
                  <a:lnTo>
                    <a:pt x="17" y="0"/>
                  </a:lnTo>
                  <a:lnTo>
                    <a:pt x="8" y="8"/>
                  </a:lnTo>
                  <a:lnTo>
                    <a:pt x="17" y="0"/>
                  </a:lnTo>
                  <a:lnTo>
                    <a:pt x="8" y="0"/>
                  </a:lnTo>
                  <a:lnTo>
                    <a:pt x="25" y="8"/>
                  </a:lnTo>
                  <a:lnTo>
                    <a:pt x="8" y="17"/>
                  </a:lnTo>
                  <a:lnTo>
                    <a:pt x="0" y="17"/>
                  </a:lnTo>
                  <a:lnTo>
                    <a:pt x="8" y="8"/>
                  </a:lnTo>
                  <a:lnTo>
                    <a:pt x="17" y="8"/>
                  </a:lnTo>
                  <a:close/>
                </a:path>
              </a:pathLst>
            </a:custGeom>
            <a:solidFill>
              <a:srgbClr val="8DA3FF"/>
            </a:solidFill>
            <a:ln w="12700">
              <a:solidFill>
                <a:schemeClr val="tx1"/>
              </a:solidFill>
              <a:round/>
              <a:headEnd/>
              <a:tailEnd/>
            </a:ln>
          </p:spPr>
          <p:txBody>
            <a:bodyPr/>
            <a:lstStyle/>
            <a:p>
              <a:endParaRPr lang="en-US"/>
            </a:p>
          </p:txBody>
        </p:sp>
        <p:sp>
          <p:nvSpPr>
            <p:cNvPr id="12344" name="Freeform 94"/>
            <p:cNvSpPr>
              <a:spLocks/>
            </p:cNvSpPr>
            <p:nvPr/>
          </p:nvSpPr>
          <p:spPr bwMode="auto">
            <a:xfrm>
              <a:off x="2154" y="1606"/>
              <a:ext cx="841" cy="424"/>
            </a:xfrm>
            <a:custGeom>
              <a:avLst/>
              <a:gdLst>
                <a:gd name="T0" fmla="*/ 195 w 841"/>
                <a:gd name="T1" fmla="*/ 347 h 424"/>
                <a:gd name="T2" fmla="*/ 144 w 841"/>
                <a:gd name="T3" fmla="*/ 271 h 424"/>
                <a:gd name="T4" fmla="*/ 0 w 841"/>
                <a:gd name="T5" fmla="*/ 263 h 424"/>
                <a:gd name="T6" fmla="*/ 17 w 841"/>
                <a:gd name="T7" fmla="*/ 127 h 424"/>
                <a:gd name="T8" fmla="*/ 119 w 841"/>
                <a:gd name="T9" fmla="*/ 8 h 424"/>
                <a:gd name="T10" fmla="*/ 382 w 841"/>
                <a:gd name="T11" fmla="*/ 25 h 424"/>
                <a:gd name="T12" fmla="*/ 543 w 841"/>
                <a:gd name="T13" fmla="*/ 42 h 424"/>
                <a:gd name="T14" fmla="*/ 577 w 841"/>
                <a:gd name="T15" fmla="*/ 51 h 424"/>
                <a:gd name="T16" fmla="*/ 594 w 841"/>
                <a:gd name="T17" fmla="*/ 59 h 424"/>
                <a:gd name="T18" fmla="*/ 603 w 841"/>
                <a:gd name="T19" fmla="*/ 51 h 424"/>
                <a:gd name="T20" fmla="*/ 620 w 841"/>
                <a:gd name="T21" fmla="*/ 51 h 424"/>
                <a:gd name="T22" fmla="*/ 637 w 841"/>
                <a:gd name="T23" fmla="*/ 51 h 424"/>
                <a:gd name="T24" fmla="*/ 654 w 841"/>
                <a:gd name="T25" fmla="*/ 51 h 424"/>
                <a:gd name="T26" fmla="*/ 662 w 841"/>
                <a:gd name="T27" fmla="*/ 59 h 424"/>
                <a:gd name="T28" fmla="*/ 688 w 841"/>
                <a:gd name="T29" fmla="*/ 68 h 424"/>
                <a:gd name="T30" fmla="*/ 696 w 841"/>
                <a:gd name="T31" fmla="*/ 68 h 424"/>
                <a:gd name="T32" fmla="*/ 713 w 841"/>
                <a:gd name="T33" fmla="*/ 76 h 424"/>
                <a:gd name="T34" fmla="*/ 713 w 841"/>
                <a:gd name="T35" fmla="*/ 85 h 424"/>
                <a:gd name="T36" fmla="*/ 722 w 841"/>
                <a:gd name="T37" fmla="*/ 93 h 424"/>
                <a:gd name="T38" fmla="*/ 739 w 841"/>
                <a:gd name="T39" fmla="*/ 102 h 424"/>
                <a:gd name="T40" fmla="*/ 739 w 841"/>
                <a:gd name="T41" fmla="*/ 118 h 424"/>
                <a:gd name="T42" fmla="*/ 747 w 841"/>
                <a:gd name="T43" fmla="*/ 127 h 424"/>
                <a:gd name="T44" fmla="*/ 747 w 841"/>
                <a:gd name="T45" fmla="*/ 144 h 424"/>
                <a:gd name="T46" fmla="*/ 756 w 841"/>
                <a:gd name="T47" fmla="*/ 161 h 424"/>
                <a:gd name="T48" fmla="*/ 764 w 841"/>
                <a:gd name="T49" fmla="*/ 178 h 424"/>
                <a:gd name="T50" fmla="*/ 764 w 841"/>
                <a:gd name="T51" fmla="*/ 195 h 424"/>
                <a:gd name="T52" fmla="*/ 764 w 841"/>
                <a:gd name="T53" fmla="*/ 212 h 424"/>
                <a:gd name="T54" fmla="*/ 764 w 841"/>
                <a:gd name="T55" fmla="*/ 220 h 424"/>
                <a:gd name="T56" fmla="*/ 773 w 841"/>
                <a:gd name="T57" fmla="*/ 229 h 424"/>
                <a:gd name="T58" fmla="*/ 781 w 841"/>
                <a:gd name="T59" fmla="*/ 229 h 424"/>
                <a:gd name="T60" fmla="*/ 790 w 841"/>
                <a:gd name="T61" fmla="*/ 254 h 424"/>
                <a:gd name="T62" fmla="*/ 781 w 841"/>
                <a:gd name="T63" fmla="*/ 263 h 424"/>
                <a:gd name="T64" fmla="*/ 790 w 841"/>
                <a:gd name="T65" fmla="*/ 271 h 424"/>
                <a:gd name="T66" fmla="*/ 790 w 841"/>
                <a:gd name="T67" fmla="*/ 288 h 424"/>
                <a:gd name="T68" fmla="*/ 790 w 841"/>
                <a:gd name="T69" fmla="*/ 313 h 424"/>
                <a:gd name="T70" fmla="*/ 798 w 841"/>
                <a:gd name="T71" fmla="*/ 339 h 424"/>
                <a:gd name="T72" fmla="*/ 807 w 841"/>
                <a:gd name="T73" fmla="*/ 356 h 424"/>
                <a:gd name="T74" fmla="*/ 807 w 841"/>
                <a:gd name="T75" fmla="*/ 356 h 424"/>
                <a:gd name="T76" fmla="*/ 815 w 841"/>
                <a:gd name="T77" fmla="*/ 373 h 424"/>
                <a:gd name="T78" fmla="*/ 807 w 841"/>
                <a:gd name="T79" fmla="*/ 381 h 424"/>
                <a:gd name="T80" fmla="*/ 824 w 841"/>
                <a:gd name="T81" fmla="*/ 390 h 424"/>
                <a:gd name="T82" fmla="*/ 832 w 841"/>
                <a:gd name="T83" fmla="*/ 407 h 424"/>
                <a:gd name="T84" fmla="*/ 841 w 841"/>
                <a:gd name="T85" fmla="*/ 415 h 424"/>
                <a:gd name="T86" fmla="*/ 798 w 841"/>
                <a:gd name="T87" fmla="*/ 424 h 424"/>
                <a:gd name="T88" fmla="*/ 696 w 841"/>
                <a:gd name="T89" fmla="*/ 424 h 424"/>
                <a:gd name="T90" fmla="*/ 586 w 841"/>
                <a:gd name="T91" fmla="*/ 415 h 424"/>
                <a:gd name="T92" fmla="*/ 475 w 841"/>
                <a:gd name="T93" fmla="*/ 415 h 424"/>
                <a:gd name="T94" fmla="*/ 365 w 841"/>
                <a:gd name="T95" fmla="*/ 415 h 424"/>
                <a:gd name="T96" fmla="*/ 246 w 841"/>
                <a:gd name="T97" fmla="*/ 407 h 4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1"/>
                <a:gd name="T148" fmla="*/ 0 h 424"/>
                <a:gd name="T149" fmla="*/ 841 w 841"/>
                <a:gd name="T150" fmla="*/ 424 h 4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1" h="424">
                  <a:moveTo>
                    <a:pt x="246" y="407"/>
                  </a:moveTo>
                  <a:lnTo>
                    <a:pt x="187" y="398"/>
                  </a:lnTo>
                  <a:lnTo>
                    <a:pt x="187" y="356"/>
                  </a:lnTo>
                  <a:lnTo>
                    <a:pt x="195" y="347"/>
                  </a:lnTo>
                  <a:lnTo>
                    <a:pt x="195" y="313"/>
                  </a:lnTo>
                  <a:lnTo>
                    <a:pt x="195" y="305"/>
                  </a:lnTo>
                  <a:lnTo>
                    <a:pt x="195" y="271"/>
                  </a:lnTo>
                  <a:lnTo>
                    <a:pt x="144" y="271"/>
                  </a:lnTo>
                  <a:lnTo>
                    <a:pt x="136" y="271"/>
                  </a:lnTo>
                  <a:lnTo>
                    <a:pt x="68" y="263"/>
                  </a:lnTo>
                  <a:lnTo>
                    <a:pt x="51" y="263"/>
                  </a:lnTo>
                  <a:lnTo>
                    <a:pt x="0" y="263"/>
                  </a:lnTo>
                  <a:lnTo>
                    <a:pt x="8" y="212"/>
                  </a:lnTo>
                  <a:lnTo>
                    <a:pt x="8" y="186"/>
                  </a:lnTo>
                  <a:lnTo>
                    <a:pt x="8" y="169"/>
                  </a:lnTo>
                  <a:lnTo>
                    <a:pt x="17" y="127"/>
                  </a:lnTo>
                  <a:lnTo>
                    <a:pt x="17" y="51"/>
                  </a:lnTo>
                  <a:lnTo>
                    <a:pt x="25" y="0"/>
                  </a:lnTo>
                  <a:lnTo>
                    <a:pt x="76" y="8"/>
                  </a:lnTo>
                  <a:lnTo>
                    <a:pt x="119" y="8"/>
                  </a:lnTo>
                  <a:lnTo>
                    <a:pt x="144" y="8"/>
                  </a:lnTo>
                  <a:lnTo>
                    <a:pt x="212" y="17"/>
                  </a:lnTo>
                  <a:lnTo>
                    <a:pt x="289" y="25"/>
                  </a:lnTo>
                  <a:lnTo>
                    <a:pt x="382" y="25"/>
                  </a:lnTo>
                  <a:lnTo>
                    <a:pt x="450" y="25"/>
                  </a:lnTo>
                  <a:lnTo>
                    <a:pt x="475" y="34"/>
                  </a:lnTo>
                  <a:lnTo>
                    <a:pt x="543" y="34"/>
                  </a:lnTo>
                  <a:lnTo>
                    <a:pt x="543" y="42"/>
                  </a:lnTo>
                  <a:lnTo>
                    <a:pt x="552" y="42"/>
                  </a:lnTo>
                  <a:lnTo>
                    <a:pt x="560" y="51"/>
                  </a:lnTo>
                  <a:lnTo>
                    <a:pt x="577" y="51"/>
                  </a:lnTo>
                  <a:lnTo>
                    <a:pt x="577" y="59"/>
                  </a:lnTo>
                  <a:lnTo>
                    <a:pt x="586" y="59"/>
                  </a:lnTo>
                  <a:lnTo>
                    <a:pt x="594" y="59"/>
                  </a:lnTo>
                  <a:lnTo>
                    <a:pt x="603" y="51"/>
                  </a:lnTo>
                  <a:lnTo>
                    <a:pt x="611" y="51"/>
                  </a:lnTo>
                  <a:lnTo>
                    <a:pt x="620" y="51"/>
                  </a:lnTo>
                  <a:lnTo>
                    <a:pt x="628" y="51"/>
                  </a:lnTo>
                  <a:lnTo>
                    <a:pt x="637" y="51"/>
                  </a:lnTo>
                  <a:lnTo>
                    <a:pt x="645" y="51"/>
                  </a:lnTo>
                  <a:lnTo>
                    <a:pt x="654" y="51"/>
                  </a:lnTo>
                  <a:lnTo>
                    <a:pt x="662" y="51"/>
                  </a:lnTo>
                  <a:lnTo>
                    <a:pt x="662" y="59"/>
                  </a:lnTo>
                  <a:lnTo>
                    <a:pt x="671" y="59"/>
                  </a:lnTo>
                  <a:lnTo>
                    <a:pt x="679" y="68"/>
                  </a:lnTo>
                  <a:lnTo>
                    <a:pt x="688" y="68"/>
                  </a:lnTo>
                  <a:lnTo>
                    <a:pt x="696" y="68"/>
                  </a:lnTo>
                  <a:lnTo>
                    <a:pt x="705" y="76"/>
                  </a:lnTo>
                  <a:lnTo>
                    <a:pt x="713" y="76"/>
                  </a:lnTo>
                  <a:lnTo>
                    <a:pt x="713" y="85"/>
                  </a:lnTo>
                  <a:lnTo>
                    <a:pt x="722" y="93"/>
                  </a:lnTo>
                  <a:lnTo>
                    <a:pt x="722" y="102"/>
                  </a:lnTo>
                  <a:lnTo>
                    <a:pt x="722" y="93"/>
                  </a:lnTo>
                  <a:lnTo>
                    <a:pt x="730" y="102"/>
                  </a:lnTo>
                  <a:lnTo>
                    <a:pt x="739" y="102"/>
                  </a:lnTo>
                  <a:lnTo>
                    <a:pt x="739" y="110"/>
                  </a:lnTo>
                  <a:lnTo>
                    <a:pt x="739" y="118"/>
                  </a:lnTo>
                  <a:lnTo>
                    <a:pt x="739" y="127"/>
                  </a:lnTo>
                  <a:lnTo>
                    <a:pt x="747" y="127"/>
                  </a:lnTo>
                  <a:lnTo>
                    <a:pt x="747" y="135"/>
                  </a:lnTo>
                  <a:lnTo>
                    <a:pt x="739" y="135"/>
                  </a:lnTo>
                  <a:lnTo>
                    <a:pt x="739" y="144"/>
                  </a:lnTo>
                  <a:lnTo>
                    <a:pt x="747" y="144"/>
                  </a:lnTo>
                  <a:lnTo>
                    <a:pt x="747" y="161"/>
                  </a:lnTo>
                  <a:lnTo>
                    <a:pt x="756" y="161"/>
                  </a:lnTo>
                  <a:lnTo>
                    <a:pt x="756" y="169"/>
                  </a:lnTo>
                  <a:lnTo>
                    <a:pt x="764" y="169"/>
                  </a:lnTo>
                  <a:lnTo>
                    <a:pt x="764" y="178"/>
                  </a:lnTo>
                  <a:lnTo>
                    <a:pt x="773" y="186"/>
                  </a:lnTo>
                  <a:lnTo>
                    <a:pt x="764" y="195"/>
                  </a:lnTo>
                  <a:lnTo>
                    <a:pt x="764" y="203"/>
                  </a:lnTo>
                  <a:lnTo>
                    <a:pt x="764" y="212"/>
                  </a:lnTo>
                  <a:lnTo>
                    <a:pt x="764" y="220"/>
                  </a:lnTo>
                  <a:lnTo>
                    <a:pt x="773" y="229"/>
                  </a:lnTo>
                  <a:lnTo>
                    <a:pt x="773" y="220"/>
                  </a:lnTo>
                  <a:lnTo>
                    <a:pt x="773" y="229"/>
                  </a:lnTo>
                  <a:lnTo>
                    <a:pt x="781" y="229"/>
                  </a:lnTo>
                  <a:lnTo>
                    <a:pt x="781" y="237"/>
                  </a:lnTo>
                  <a:lnTo>
                    <a:pt x="781" y="246"/>
                  </a:lnTo>
                  <a:lnTo>
                    <a:pt x="790" y="254"/>
                  </a:lnTo>
                  <a:lnTo>
                    <a:pt x="781" y="254"/>
                  </a:lnTo>
                  <a:lnTo>
                    <a:pt x="781" y="263"/>
                  </a:lnTo>
                  <a:lnTo>
                    <a:pt x="781" y="271"/>
                  </a:lnTo>
                  <a:lnTo>
                    <a:pt x="790" y="271"/>
                  </a:lnTo>
                  <a:lnTo>
                    <a:pt x="790" y="279"/>
                  </a:lnTo>
                  <a:lnTo>
                    <a:pt x="790" y="288"/>
                  </a:lnTo>
                  <a:lnTo>
                    <a:pt x="790" y="296"/>
                  </a:lnTo>
                  <a:lnTo>
                    <a:pt x="790" y="305"/>
                  </a:lnTo>
                  <a:lnTo>
                    <a:pt x="790" y="313"/>
                  </a:lnTo>
                  <a:lnTo>
                    <a:pt x="790" y="322"/>
                  </a:lnTo>
                  <a:lnTo>
                    <a:pt x="790" y="330"/>
                  </a:lnTo>
                  <a:lnTo>
                    <a:pt x="798" y="339"/>
                  </a:lnTo>
                  <a:lnTo>
                    <a:pt x="798" y="347"/>
                  </a:lnTo>
                  <a:lnTo>
                    <a:pt x="798" y="356"/>
                  </a:lnTo>
                  <a:lnTo>
                    <a:pt x="807" y="356"/>
                  </a:lnTo>
                  <a:lnTo>
                    <a:pt x="807" y="347"/>
                  </a:lnTo>
                  <a:lnTo>
                    <a:pt x="807" y="356"/>
                  </a:lnTo>
                  <a:lnTo>
                    <a:pt x="815" y="373"/>
                  </a:lnTo>
                  <a:lnTo>
                    <a:pt x="815" y="381"/>
                  </a:lnTo>
                  <a:lnTo>
                    <a:pt x="807" y="381"/>
                  </a:lnTo>
                  <a:lnTo>
                    <a:pt x="815" y="381"/>
                  </a:lnTo>
                  <a:lnTo>
                    <a:pt x="824" y="390"/>
                  </a:lnTo>
                  <a:lnTo>
                    <a:pt x="832" y="398"/>
                  </a:lnTo>
                  <a:lnTo>
                    <a:pt x="832" y="407"/>
                  </a:lnTo>
                  <a:lnTo>
                    <a:pt x="832" y="415"/>
                  </a:lnTo>
                  <a:lnTo>
                    <a:pt x="841" y="415"/>
                  </a:lnTo>
                  <a:lnTo>
                    <a:pt x="841" y="424"/>
                  </a:lnTo>
                  <a:lnTo>
                    <a:pt x="798" y="424"/>
                  </a:lnTo>
                  <a:lnTo>
                    <a:pt x="773" y="424"/>
                  </a:lnTo>
                  <a:lnTo>
                    <a:pt x="756" y="424"/>
                  </a:lnTo>
                  <a:lnTo>
                    <a:pt x="730" y="424"/>
                  </a:lnTo>
                  <a:lnTo>
                    <a:pt x="696" y="424"/>
                  </a:lnTo>
                  <a:lnTo>
                    <a:pt x="688" y="424"/>
                  </a:lnTo>
                  <a:lnTo>
                    <a:pt x="645" y="424"/>
                  </a:lnTo>
                  <a:lnTo>
                    <a:pt x="603" y="415"/>
                  </a:lnTo>
                  <a:lnTo>
                    <a:pt x="586" y="415"/>
                  </a:lnTo>
                  <a:lnTo>
                    <a:pt x="560" y="415"/>
                  </a:lnTo>
                  <a:lnTo>
                    <a:pt x="535" y="415"/>
                  </a:lnTo>
                  <a:lnTo>
                    <a:pt x="509" y="415"/>
                  </a:lnTo>
                  <a:lnTo>
                    <a:pt x="475" y="415"/>
                  </a:lnTo>
                  <a:lnTo>
                    <a:pt x="467" y="415"/>
                  </a:lnTo>
                  <a:lnTo>
                    <a:pt x="425" y="415"/>
                  </a:lnTo>
                  <a:lnTo>
                    <a:pt x="374" y="415"/>
                  </a:lnTo>
                  <a:lnTo>
                    <a:pt x="365" y="415"/>
                  </a:lnTo>
                  <a:lnTo>
                    <a:pt x="314" y="407"/>
                  </a:lnTo>
                  <a:lnTo>
                    <a:pt x="255" y="407"/>
                  </a:lnTo>
                  <a:lnTo>
                    <a:pt x="246" y="407"/>
                  </a:lnTo>
                  <a:close/>
                </a:path>
              </a:pathLst>
            </a:custGeom>
            <a:solidFill>
              <a:srgbClr val="8DA3FF"/>
            </a:solidFill>
            <a:ln w="12700">
              <a:solidFill>
                <a:schemeClr val="tx1"/>
              </a:solidFill>
              <a:round/>
              <a:headEnd/>
              <a:tailEnd/>
            </a:ln>
          </p:spPr>
          <p:txBody>
            <a:bodyPr/>
            <a:lstStyle/>
            <a:p>
              <a:endParaRPr lang="en-US"/>
            </a:p>
          </p:txBody>
        </p:sp>
        <p:sp>
          <p:nvSpPr>
            <p:cNvPr id="12345" name="Freeform 95"/>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rgbClr val="8DA3FF"/>
            </a:solidFill>
            <a:ln w="12700">
              <a:solidFill>
                <a:schemeClr val="tx1"/>
              </a:solidFill>
              <a:round/>
              <a:headEnd/>
              <a:tailEnd/>
            </a:ln>
          </p:spPr>
          <p:txBody>
            <a:bodyPr/>
            <a:lstStyle/>
            <a:p>
              <a:endParaRPr lang="en-US"/>
            </a:p>
          </p:txBody>
        </p:sp>
        <p:sp>
          <p:nvSpPr>
            <p:cNvPr id="12346" name="Freeform 96"/>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rgbClr val="8DA3FF"/>
            </a:solidFill>
            <a:ln w="12700">
              <a:solidFill>
                <a:schemeClr val="tx1"/>
              </a:solidFill>
              <a:round/>
              <a:headEnd/>
              <a:tailEnd/>
            </a:ln>
          </p:spPr>
          <p:txBody>
            <a:bodyPr/>
            <a:lstStyle/>
            <a:p>
              <a:endParaRPr lang="en-US"/>
            </a:p>
          </p:txBody>
        </p:sp>
        <p:sp>
          <p:nvSpPr>
            <p:cNvPr id="12347" name="Freeform 97"/>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rgbClr val="8DA3FF"/>
            </a:solidFill>
            <a:ln w="12700">
              <a:solidFill>
                <a:schemeClr val="tx1"/>
              </a:solidFill>
              <a:round/>
              <a:headEnd/>
              <a:tailEnd/>
            </a:ln>
          </p:spPr>
          <p:txBody>
            <a:bodyPr/>
            <a:lstStyle/>
            <a:p>
              <a:endParaRPr lang="en-US"/>
            </a:p>
          </p:txBody>
        </p:sp>
        <p:sp>
          <p:nvSpPr>
            <p:cNvPr id="12348" name="Freeform 98"/>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rgbClr val="8DA3FF"/>
            </a:solidFill>
            <a:ln w="12700">
              <a:solidFill>
                <a:schemeClr val="tx1"/>
              </a:solidFill>
              <a:round/>
              <a:headEnd/>
              <a:tailEnd/>
            </a:ln>
          </p:spPr>
          <p:txBody>
            <a:bodyPr/>
            <a:lstStyle/>
            <a:p>
              <a:endParaRPr lang="en-US"/>
            </a:p>
          </p:txBody>
        </p:sp>
        <p:sp>
          <p:nvSpPr>
            <p:cNvPr id="12349" name="Freeform 99"/>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rgbClr val="8DA3FF"/>
            </a:solidFill>
            <a:ln w="12700">
              <a:solidFill>
                <a:schemeClr val="tx1"/>
              </a:solidFill>
              <a:round/>
              <a:headEnd/>
              <a:tailEnd/>
            </a:ln>
          </p:spPr>
          <p:txBody>
            <a:bodyPr/>
            <a:lstStyle/>
            <a:p>
              <a:endParaRPr lang="en-US"/>
            </a:p>
          </p:txBody>
        </p:sp>
        <p:sp>
          <p:nvSpPr>
            <p:cNvPr id="12350" name="Freeform 100"/>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rgbClr val="8DA3FF"/>
            </a:solidFill>
            <a:ln w="12700">
              <a:solidFill>
                <a:schemeClr val="tx1"/>
              </a:solidFill>
              <a:round/>
              <a:headEnd/>
              <a:tailEnd/>
            </a:ln>
          </p:spPr>
          <p:txBody>
            <a:bodyPr/>
            <a:lstStyle/>
            <a:p>
              <a:endParaRPr lang="en-US"/>
            </a:p>
          </p:txBody>
        </p:sp>
        <p:sp>
          <p:nvSpPr>
            <p:cNvPr id="12351" name="Freeform 101"/>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rgbClr val="8DA3FF"/>
            </a:solidFill>
            <a:ln w="12700">
              <a:solidFill>
                <a:schemeClr val="tx1"/>
              </a:solidFill>
              <a:round/>
              <a:headEnd/>
              <a:tailEnd/>
            </a:ln>
          </p:spPr>
          <p:txBody>
            <a:bodyPr/>
            <a:lstStyle/>
            <a:p>
              <a:endParaRPr lang="en-US"/>
            </a:p>
          </p:txBody>
        </p:sp>
        <p:sp>
          <p:nvSpPr>
            <p:cNvPr id="12352" name="Freeform 102"/>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rgbClr val="8DA3FF"/>
            </a:solidFill>
            <a:ln w="12700">
              <a:solidFill>
                <a:schemeClr val="tx1"/>
              </a:solidFill>
              <a:round/>
              <a:headEnd/>
              <a:tailEnd/>
            </a:ln>
          </p:spPr>
          <p:txBody>
            <a:bodyPr/>
            <a:lstStyle/>
            <a:p>
              <a:endParaRPr lang="en-US"/>
            </a:p>
          </p:txBody>
        </p:sp>
        <p:sp>
          <p:nvSpPr>
            <p:cNvPr id="12353" name="Freeform 103"/>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rgbClr val="8DA3FF"/>
            </a:solidFill>
            <a:ln w="12700">
              <a:solidFill>
                <a:schemeClr val="tx1"/>
              </a:solidFill>
              <a:round/>
              <a:headEnd/>
              <a:tailEnd/>
            </a:ln>
          </p:spPr>
          <p:txBody>
            <a:bodyPr/>
            <a:lstStyle/>
            <a:p>
              <a:endParaRPr lang="en-US"/>
            </a:p>
          </p:txBody>
        </p:sp>
        <p:sp>
          <p:nvSpPr>
            <p:cNvPr id="12354" name="Freeform 104"/>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rgbClr val="8DA3FF"/>
            </a:solidFill>
            <a:ln w="12700">
              <a:solidFill>
                <a:schemeClr val="tx1"/>
              </a:solidFill>
              <a:round/>
              <a:headEnd/>
              <a:tailEnd/>
            </a:ln>
          </p:spPr>
          <p:txBody>
            <a:bodyPr/>
            <a:lstStyle/>
            <a:p>
              <a:endParaRPr lang="en-US"/>
            </a:p>
          </p:txBody>
        </p:sp>
        <p:sp>
          <p:nvSpPr>
            <p:cNvPr id="12355" name="Freeform 105"/>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rgbClr val="8DA3FF"/>
            </a:solidFill>
            <a:ln w="12700">
              <a:solidFill>
                <a:schemeClr val="tx1"/>
              </a:solidFill>
              <a:round/>
              <a:headEnd/>
              <a:tailEnd/>
            </a:ln>
          </p:spPr>
          <p:txBody>
            <a:bodyPr/>
            <a:lstStyle/>
            <a:p>
              <a:endParaRPr lang="en-US"/>
            </a:p>
          </p:txBody>
        </p:sp>
        <p:sp>
          <p:nvSpPr>
            <p:cNvPr id="12356" name="Freeform 106"/>
            <p:cNvSpPr>
              <a:spLocks/>
            </p:cNvSpPr>
            <p:nvPr/>
          </p:nvSpPr>
          <p:spPr bwMode="auto">
            <a:xfrm>
              <a:off x="583" y="1487"/>
              <a:ext cx="645" cy="992"/>
            </a:xfrm>
            <a:custGeom>
              <a:avLst/>
              <a:gdLst>
                <a:gd name="T0" fmla="*/ 51 w 645"/>
                <a:gd name="T1" fmla="*/ 449 h 992"/>
                <a:gd name="T2" fmla="*/ 8 w 645"/>
                <a:gd name="T3" fmla="*/ 382 h 992"/>
                <a:gd name="T4" fmla="*/ 0 w 645"/>
                <a:gd name="T5" fmla="*/ 365 h 992"/>
                <a:gd name="T6" fmla="*/ 0 w 645"/>
                <a:gd name="T7" fmla="*/ 348 h 992"/>
                <a:gd name="T8" fmla="*/ 17 w 645"/>
                <a:gd name="T9" fmla="*/ 314 h 992"/>
                <a:gd name="T10" fmla="*/ 68 w 645"/>
                <a:gd name="T11" fmla="*/ 102 h 992"/>
                <a:gd name="T12" fmla="*/ 153 w 645"/>
                <a:gd name="T13" fmla="*/ 9 h 992"/>
                <a:gd name="T14" fmla="*/ 263 w 645"/>
                <a:gd name="T15" fmla="*/ 34 h 992"/>
                <a:gd name="T16" fmla="*/ 373 w 645"/>
                <a:gd name="T17" fmla="*/ 60 h 992"/>
                <a:gd name="T18" fmla="*/ 552 w 645"/>
                <a:gd name="T19" fmla="*/ 102 h 992"/>
                <a:gd name="T20" fmla="*/ 645 w 645"/>
                <a:gd name="T21" fmla="*/ 119 h 992"/>
                <a:gd name="T22" fmla="*/ 603 w 645"/>
                <a:gd name="T23" fmla="*/ 356 h 992"/>
                <a:gd name="T24" fmla="*/ 586 w 645"/>
                <a:gd name="T25" fmla="*/ 432 h 992"/>
                <a:gd name="T26" fmla="*/ 560 w 645"/>
                <a:gd name="T27" fmla="*/ 551 h 992"/>
                <a:gd name="T28" fmla="*/ 535 w 645"/>
                <a:gd name="T29" fmla="*/ 678 h 992"/>
                <a:gd name="T30" fmla="*/ 518 w 645"/>
                <a:gd name="T31" fmla="*/ 771 h 992"/>
                <a:gd name="T32" fmla="*/ 501 w 645"/>
                <a:gd name="T33" fmla="*/ 856 h 992"/>
                <a:gd name="T34" fmla="*/ 492 w 645"/>
                <a:gd name="T35" fmla="*/ 873 h 992"/>
                <a:gd name="T36" fmla="*/ 484 w 645"/>
                <a:gd name="T37" fmla="*/ 873 h 992"/>
                <a:gd name="T38" fmla="*/ 475 w 645"/>
                <a:gd name="T39" fmla="*/ 864 h 992"/>
                <a:gd name="T40" fmla="*/ 475 w 645"/>
                <a:gd name="T41" fmla="*/ 856 h 992"/>
                <a:gd name="T42" fmla="*/ 467 w 645"/>
                <a:gd name="T43" fmla="*/ 856 h 992"/>
                <a:gd name="T44" fmla="*/ 458 w 645"/>
                <a:gd name="T45" fmla="*/ 848 h 992"/>
                <a:gd name="T46" fmla="*/ 441 w 645"/>
                <a:gd name="T47" fmla="*/ 848 h 992"/>
                <a:gd name="T48" fmla="*/ 433 w 645"/>
                <a:gd name="T49" fmla="*/ 856 h 992"/>
                <a:gd name="T50" fmla="*/ 433 w 645"/>
                <a:gd name="T51" fmla="*/ 864 h 992"/>
                <a:gd name="T52" fmla="*/ 433 w 645"/>
                <a:gd name="T53" fmla="*/ 881 h 992"/>
                <a:gd name="T54" fmla="*/ 433 w 645"/>
                <a:gd name="T55" fmla="*/ 881 h 992"/>
                <a:gd name="T56" fmla="*/ 433 w 645"/>
                <a:gd name="T57" fmla="*/ 898 h 992"/>
                <a:gd name="T58" fmla="*/ 433 w 645"/>
                <a:gd name="T59" fmla="*/ 907 h 992"/>
                <a:gd name="T60" fmla="*/ 433 w 645"/>
                <a:gd name="T61" fmla="*/ 915 h 992"/>
                <a:gd name="T62" fmla="*/ 424 w 645"/>
                <a:gd name="T63" fmla="*/ 924 h 992"/>
                <a:gd name="T64" fmla="*/ 424 w 645"/>
                <a:gd name="T65" fmla="*/ 932 h 992"/>
                <a:gd name="T66" fmla="*/ 433 w 645"/>
                <a:gd name="T67" fmla="*/ 949 h 992"/>
                <a:gd name="T68" fmla="*/ 424 w 645"/>
                <a:gd name="T69" fmla="*/ 966 h 992"/>
                <a:gd name="T70" fmla="*/ 424 w 645"/>
                <a:gd name="T71" fmla="*/ 975 h 992"/>
                <a:gd name="T72" fmla="*/ 416 w 645"/>
                <a:gd name="T73" fmla="*/ 975 h 992"/>
                <a:gd name="T74" fmla="*/ 424 w 645"/>
                <a:gd name="T75" fmla="*/ 983 h 992"/>
                <a:gd name="T76" fmla="*/ 416 w 645"/>
                <a:gd name="T77" fmla="*/ 992 h 992"/>
                <a:gd name="T78" fmla="*/ 314 w 645"/>
                <a:gd name="T79" fmla="*/ 839 h 992"/>
                <a:gd name="T80" fmla="*/ 161 w 645"/>
                <a:gd name="T81" fmla="*/ 619 h 992"/>
                <a:gd name="T82" fmla="*/ 59 w 645"/>
                <a:gd name="T83" fmla="*/ 466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992"/>
                <a:gd name="T128" fmla="*/ 645 w 645"/>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992">
                  <a:moveTo>
                    <a:pt x="59" y="466"/>
                  </a:moveTo>
                  <a:lnTo>
                    <a:pt x="51" y="449"/>
                  </a:lnTo>
                  <a:lnTo>
                    <a:pt x="25" y="415"/>
                  </a:lnTo>
                  <a:lnTo>
                    <a:pt x="8" y="382"/>
                  </a:lnTo>
                  <a:lnTo>
                    <a:pt x="0" y="373"/>
                  </a:lnTo>
                  <a:lnTo>
                    <a:pt x="0" y="365"/>
                  </a:lnTo>
                  <a:lnTo>
                    <a:pt x="0" y="356"/>
                  </a:lnTo>
                  <a:lnTo>
                    <a:pt x="0" y="348"/>
                  </a:lnTo>
                  <a:lnTo>
                    <a:pt x="8" y="331"/>
                  </a:lnTo>
                  <a:lnTo>
                    <a:pt x="17" y="314"/>
                  </a:lnTo>
                  <a:lnTo>
                    <a:pt x="25" y="280"/>
                  </a:lnTo>
                  <a:lnTo>
                    <a:pt x="68" y="102"/>
                  </a:lnTo>
                  <a:lnTo>
                    <a:pt x="93" y="0"/>
                  </a:lnTo>
                  <a:lnTo>
                    <a:pt x="153" y="9"/>
                  </a:lnTo>
                  <a:lnTo>
                    <a:pt x="161" y="9"/>
                  </a:lnTo>
                  <a:lnTo>
                    <a:pt x="263" y="34"/>
                  </a:lnTo>
                  <a:lnTo>
                    <a:pt x="373" y="60"/>
                  </a:lnTo>
                  <a:lnTo>
                    <a:pt x="467" y="85"/>
                  </a:lnTo>
                  <a:lnTo>
                    <a:pt x="552" y="102"/>
                  </a:lnTo>
                  <a:lnTo>
                    <a:pt x="628" y="119"/>
                  </a:lnTo>
                  <a:lnTo>
                    <a:pt x="645" y="119"/>
                  </a:lnTo>
                  <a:lnTo>
                    <a:pt x="620" y="246"/>
                  </a:lnTo>
                  <a:lnTo>
                    <a:pt x="603" y="356"/>
                  </a:lnTo>
                  <a:lnTo>
                    <a:pt x="594" y="382"/>
                  </a:lnTo>
                  <a:lnTo>
                    <a:pt x="586" y="432"/>
                  </a:lnTo>
                  <a:lnTo>
                    <a:pt x="569" y="543"/>
                  </a:lnTo>
                  <a:lnTo>
                    <a:pt x="560" y="551"/>
                  </a:lnTo>
                  <a:lnTo>
                    <a:pt x="552" y="610"/>
                  </a:lnTo>
                  <a:lnTo>
                    <a:pt x="535" y="678"/>
                  </a:lnTo>
                  <a:lnTo>
                    <a:pt x="526" y="754"/>
                  </a:lnTo>
                  <a:lnTo>
                    <a:pt x="518" y="771"/>
                  </a:lnTo>
                  <a:lnTo>
                    <a:pt x="509" y="856"/>
                  </a:lnTo>
                  <a:lnTo>
                    <a:pt x="501" y="856"/>
                  </a:lnTo>
                  <a:lnTo>
                    <a:pt x="501" y="864"/>
                  </a:lnTo>
                  <a:lnTo>
                    <a:pt x="492" y="873"/>
                  </a:lnTo>
                  <a:lnTo>
                    <a:pt x="484" y="873"/>
                  </a:lnTo>
                  <a:lnTo>
                    <a:pt x="475" y="864"/>
                  </a:lnTo>
                  <a:lnTo>
                    <a:pt x="475" y="856"/>
                  </a:lnTo>
                  <a:lnTo>
                    <a:pt x="467" y="856"/>
                  </a:lnTo>
                  <a:lnTo>
                    <a:pt x="458" y="856"/>
                  </a:lnTo>
                  <a:lnTo>
                    <a:pt x="458" y="848"/>
                  </a:lnTo>
                  <a:lnTo>
                    <a:pt x="450" y="848"/>
                  </a:lnTo>
                  <a:lnTo>
                    <a:pt x="441" y="848"/>
                  </a:lnTo>
                  <a:lnTo>
                    <a:pt x="433" y="856"/>
                  </a:lnTo>
                  <a:lnTo>
                    <a:pt x="433" y="864"/>
                  </a:lnTo>
                  <a:lnTo>
                    <a:pt x="433" y="881"/>
                  </a:lnTo>
                  <a:lnTo>
                    <a:pt x="433" y="890"/>
                  </a:lnTo>
                  <a:lnTo>
                    <a:pt x="433" y="898"/>
                  </a:lnTo>
                  <a:lnTo>
                    <a:pt x="424" y="898"/>
                  </a:lnTo>
                  <a:lnTo>
                    <a:pt x="433" y="907"/>
                  </a:lnTo>
                  <a:lnTo>
                    <a:pt x="424" y="915"/>
                  </a:lnTo>
                  <a:lnTo>
                    <a:pt x="433" y="915"/>
                  </a:lnTo>
                  <a:lnTo>
                    <a:pt x="424" y="924"/>
                  </a:lnTo>
                  <a:lnTo>
                    <a:pt x="424" y="932"/>
                  </a:lnTo>
                  <a:lnTo>
                    <a:pt x="424" y="941"/>
                  </a:lnTo>
                  <a:lnTo>
                    <a:pt x="433" y="949"/>
                  </a:lnTo>
                  <a:lnTo>
                    <a:pt x="424" y="958"/>
                  </a:lnTo>
                  <a:lnTo>
                    <a:pt x="424" y="966"/>
                  </a:lnTo>
                  <a:lnTo>
                    <a:pt x="424" y="975"/>
                  </a:lnTo>
                  <a:lnTo>
                    <a:pt x="424" y="983"/>
                  </a:lnTo>
                  <a:lnTo>
                    <a:pt x="416" y="975"/>
                  </a:lnTo>
                  <a:lnTo>
                    <a:pt x="416" y="983"/>
                  </a:lnTo>
                  <a:lnTo>
                    <a:pt x="424" y="983"/>
                  </a:lnTo>
                  <a:lnTo>
                    <a:pt x="416" y="992"/>
                  </a:lnTo>
                  <a:lnTo>
                    <a:pt x="331" y="873"/>
                  </a:lnTo>
                  <a:lnTo>
                    <a:pt x="314" y="839"/>
                  </a:lnTo>
                  <a:lnTo>
                    <a:pt x="212" y="695"/>
                  </a:lnTo>
                  <a:lnTo>
                    <a:pt x="161" y="619"/>
                  </a:lnTo>
                  <a:lnTo>
                    <a:pt x="119" y="551"/>
                  </a:lnTo>
                  <a:lnTo>
                    <a:pt x="59" y="466"/>
                  </a:lnTo>
                  <a:close/>
                </a:path>
              </a:pathLst>
            </a:custGeom>
            <a:solidFill>
              <a:srgbClr val="8DA3FF"/>
            </a:solidFill>
            <a:ln w="12700">
              <a:solidFill>
                <a:schemeClr val="tx1"/>
              </a:solidFill>
              <a:round/>
              <a:headEnd/>
              <a:tailEnd/>
            </a:ln>
          </p:spPr>
          <p:txBody>
            <a:bodyPr/>
            <a:lstStyle/>
            <a:p>
              <a:endParaRPr lang="en-US"/>
            </a:p>
          </p:txBody>
        </p:sp>
        <p:sp>
          <p:nvSpPr>
            <p:cNvPr id="12357" name="Freeform 107"/>
            <p:cNvSpPr>
              <a:spLocks/>
            </p:cNvSpPr>
            <p:nvPr/>
          </p:nvSpPr>
          <p:spPr bwMode="auto">
            <a:xfrm>
              <a:off x="1109" y="1606"/>
              <a:ext cx="569" cy="720"/>
            </a:xfrm>
            <a:custGeom>
              <a:avLst/>
              <a:gdLst>
                <a:gd name="T0" fmla="*/ 26 w 569"/>
                <a:gd name="T1" fmla="*/ 491 h 720"/>
                <a:gd name="T2" fmla="*/ 34 w 569"/>
                <a:gd name="T3" fmla="*/ 432 h 720"/>
                <a:gd name="T4" fmla="*/ 43 w 569"/>
                <a:gd name="T5" fmla="*/ 424 h 720"/>
                <a:gd name="T6" fmla="*/ 60 w 569"/>
                <a:gd name="T7" fmla="*/ 313 h 720"/>
                <a:gd name="T8" fmla="*/ 68 w 569"/>
                <a:gd name="T9" fmla="*/ 263 h 720"/>
                <a:gd name="T10" fmla="*/ 77 w 569"/>
                <a:gd name="T11" fmla="*/ 237 h 720"/>
                <a:gd name="T12" fmla="*/ 94 w 569"/>
                <a:gd name="T13" fmla="*/ 127 h 720"/>
                <a:gd name="T14" fmla="*/ 119 w 569"/>
                <a:gd name="T15" fmla="*/ 0 h 720"/>
                <a:gd name="T16" fmla="*/ 221 w 569"/>
                <a:gd name="T17" fmla="*/ 17 h 720"/>
                <a:gd name="T18" fmla="*/ 297 w 569"/>
                <a:gd name="T19" fmla="*/ 34 h 720"/>
                <a:gd name="T20" fmla="*/ 306 w 569"/>
                <a:gd name="T21" fmla="*/ 34 h 720"/>
                <a:gd name="T22" fmla="*/ 357 w 569"/>
                <a:gd name="T23" fmla="*/ 42 h 720"/>
                <a:gd name="T24" fmla="*/ 399 w 569"/>
                <a:gd name="T25" fmla="*/ 51 h 720"/>
                <a:gd name="T26" fmla="*/ 391 w 569"/>
                <a:gd name="T27" fmla="*/ 102 h 720"/>
                <a:gd name="T28" fmla="*/ 382 w 569"/>
                <a:gd name="T29" fmla="*/ 144 h 720"/>
                <a:gd name="T30" fmla="*/ 382 w 569"/>
                <a:gd name="T31" fmla="*/ 178 h 720"/>
                <a:gd name="T32" fmla="*/ 476 w 569"/>
                <a:gd name="T33" fmla="*/ 195 h 720"/>
                <a:gd name="T34" fmla="*/ 476 w 569"/>
                <a:gd name="T35" fmla="*/ 195 h 720"/>
                <a:gd name="T36" fmla="*/ 569 w 569"/>
                <a:gd name="T37" fmla="*/ 203 h 720"/>
                <a:gd name="T38" fmla="*/ 561 w 569"/>
                <a:gd name="T39" fmla="*/ 246 h 720"/>
                <a:gd name="T40" fmla="*/ 552 w 569"/>
                <a:gd name="T41" fmla="*/ 305 h 720"/>
                <a:gd name="T42" fmla="*/ 544 w 569"/>
                <a:gd name="T43" fmla="*/ 381 h 720"/>
                <a:gd name="T44" fmla="*/ 544 w 569"/>
                <a:gd name="T45" fmla="*/ 398 h 720"/>
                <a:gd name="T46" fmla="*/ 544 w 569"/>
                <a:gd name="T47" fmla="*/ 415 h 720"/>
                <a:gd name="T48" fmla="*/ 527 w 569"/>
                <a:gd name="T49" fmla="*/ 525 h 720"/>
                <a:gd name="T50" fmla="*/ 518 w 569"/>
                <a:gd name="T51" fmla="*/ 559 h 720"/>
                <a:gd name="T52" fmla="*/ 518 w 569"/>
                <a:gd name="T53" fmla="*/ 568 h 720"/>
                <a:gd name="T54" fmla="*/ 518 w 569"/>
                <a:gd name="T55" fmla="*/ 601 h 720"/>
                <a:gd name="T56" fmla="*/ 510 w 569"/>
                <a:gd name="T57" fmla="*/ 635 h 720"/>
                <a:gd name="T58" fmla="*/ 501 w 569"/>
                <a:gd name="T59" fmla="*/ 720 h 720"/>
                <a:gd name="T60" fmla="*/ 408 w 569"/>
                <a:gd name="T61" fmla="*/ 703 h 720"/>
                <a:gd name="T62" fmla="*/ 357 w 569"/>
                <a:gd name="T63" fmla="*/ 695 h 720"/>
                <a:gd name="T64" fmla="*/ 357 w 569"/>
                <a:gd name="T65" fmla="*/ 695 h 720"/>
                <a:gd name="T66" fmla="*/ 331 w 569"/>
                <a:gd name="T67" fmla="*/ 695 h 720"/>
                <a:gd name="T68" fmla="*/ 264 w 569"/>
                <a:gd name="T69" fmla="*/ 686 h 720"/>
                <a:gd name="T70" fmla="*/ 179 w 569"/>
                <a:gd name="T71" fmla="*/ 669 h 720"/>
                <a:gd name="T72" fmla="*/ 145 w 569"/>
                <a:gd name="T73" fmla="*/ 661 h 720"/>
                <a:gd name="T74" fmla="*/ 111 w 569"/>
                <a:gd name="T75" fmla="*/ 652 h 720"/>
                <a:gd name="T76" fmla="*/ 0 w 569"/>
                <a:gd name="T77" fmla="*/ 635 h 720"/>
                <a:gd name="T78" fmla="*/ 9 w 569"/>
                <a:gd name="T79" fmla="*/ 559 h 720"/>
                <a:gd name="T80" fmla="*/ 26 w 569"/>
                <a:gd name="T81" fmla="*/ 491 h 720"/>
                <a:gd name="T82" fmla="*/ 26 w 569"/>
                <a:gd name="T83" fmla="*/ 491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9"/>
                <a:gd name="T127" fmla="*/ 0 h 720"/>
                <a:gd name="T128" fmla="*/ 569 w 569"/>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9" h="720">
                  <a:moveTo>
                    <a:pt x="26" y="491"/>
                  </a:moveTo>
                  <a:lnTo>
                    <a:pt x="34" y="432"/>
                  </a:lnTo>
                  <a:lnTo>
                    <a:pt x="43" y="424"/>
                  </a:lnTo>
                  <a:lnTo>
                    <a:pt x="60" y="313"/>
                  </a:lnTo>
                  <a:lnTo>
                    <a:pt x="68" y="263"/>
                  </a:lnTo>
                  <a:lnTo>
                    <a:pt x="77" y="237"/>
                  </a:lnTo>
                  <a:lnTo>
                    <a:pt x="94" y="127"/>
                  </a:lnTo>
                  <a:lnTo>
                    <a:pt x="119" y="0"/>
                  </a:lnTo>
                  <a:lnTo>
                    <a:pt x="221" y="17"/>
                  </a:lnTo>
                  <a:lnTo>
                    <a:pt x="297" y="34"/>
                  </a:lnTo>
                  <a:lnTo>
                    <a:pt x="306" y="34"/>
                  </a:lnTo>
                  <a:lnTo>
                    <a:pt x="357" y="42"/>
                  </a:lnTo>
                  <a:lnTo>
                    <a:pt x="399" y="51"/>
                  </a:lnTo>
                  <a:lnTo>
                    <a:pt x="391" y="102"/>
                  </a:lnTo>
                  <a:lnTo>
                    <a:pt x="382" y="144"/>
                  </a:lnTo>
                  <a:lnTo>
                    <a:pt x="382" y="178"/>
                  </a:lnTo>
                  <a:lnTo>
                    <a:pt x="476" y="195"/>
                  </a:lnTo>
                  <a:lnTo>
                    <a:pt x="569" y="203"/>
                  </a:lnTo>
                  <a:lnTo>
                    <a:pt x="561" y="246"/>
                  </a:lnTo>
                  <a:lnTo>
                    <a:pt x="552" y="305"/>
                  </a:lnTo>
                  <a:lnTo>
                    <a:pt x="544" y="381"/>
                  </a:lnTo>
                  <a:lnTo>
                    <a:pt x="544" y="398"/>
                  </a:lnTo>
                  <a:lnTo>
                    <a:pt x="544" y="415"/>
                  </a:lnTo>
                  <a:lnTo>
                    <a:pt x="527" y="525"/>
                  </a:lnTo>
                  <a:lnTo>
                    <a:pt x="518" y="559"/>
                  </a:lnTo>
                  <a:lnTo>
                    <a:pt x="518" y="568"/>
                  </a:lnTo>
                  <a:lnTo>
                    <a:pt x="518" y="601"/>
                  </a:lnTo>
                  <a:lnTo>
                    <a:pt x="510" y="635"/>
                  </a:lnTo>
                  <a:lnTo>
                    <a:pt x="501" y="720"/>
                  </a:lnTo>
                  <a:lnTo>
                    <a:pt x="408" y="703"/>
                  </a:lnTo>
                  <a:lnTo>
                    <a:pt x="357" y="695"/>
                  </a:lnTo>
                  <a:lnTo>
                    <a:pt x="331" y="695"/>
                  </a:lnTo>
                  <a:lnTo>
                    <a:pt x="264" y="686"/>
                  </a:lnTo>
                  <a:lnTo>
                    <a:pt x="179" y="669"/>
                  </a:lnTo>
                  <a:lnTo>
                    <a:pt x="145" y="661"/>
                  </a:lnTo>
                  <a:lnTo>
                    <a:pt x="111" y="652"/>
                  </a:lnTo>
                  <a:lnTo>
                    <a:pt x="0" y="635"/>
                  </a:lnTo>
                  <a:lnTo>
                    <a:pt x="9" y="559"/>
                  </a:lnTo>
                  <a:lnTo>
                    <a:pt x="26" y="491"/>
                  </a:lnTo>
                  <a:close/>
                </a:path>
              </a:pathLst>
            </a:custGeom>
            <a:solidFill>
              <a:srgbClr val="8DA3FF"/>
            </a:solidFill>
            <a:ln w="12700">
              <a:solidFill>
                <a:schemeClr val="tx1"/>
              </a:solidFill>
              <a:round/>
              <a:headEnd/>
              <a:tailEnd/>
            </a:ln>
          </p:spPr>
          <p:txBody>
            <a:bodyPr/>
            <a:lstStyle/>
            <a:p>
              <a:endParaRPr lang="en-US"/>
            </a:p>
          </p:txBody>
        </p:sp>
        <p:sp>
          <p:nvSpPr>
            <p:cNvPr id="12358" name="Freeform 10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rgbClr val="8DA3FF"/>
            </a:solidFill>
            <a:ln w="12700">
              <a:solidFill>
                <a:schemeClr val="tx1"/>
              </a:solidFill>
              <a:round/>
              <a:headEnd/>
              <a:tailEnd/>
            </a:ln>
          </p:spPr>
          <p:txBody>
            <a:bodyPr/>
            <a:lstStyle/>
            <a:p>
              <a:endParaRPr lang="en-US"/>
            </a:p>
          </p:txBody>
        </p:sp>
        <p:sp>
          <p:nvSpPr>
            <p:cNvPr id="12359" name="Freeform 109"/>
            <p:cNvSpPr>
              <a:spLocks/>
            </p:cNvSpPr>
            <p:nvPr/>
          </p:nvSpPr>
          <p:spPr bwMode="auto">
            <a:xfrm>
              <a:off x="430" y="2479"/>
              <a:ext cx="42" cy="17"/>
            </a:xfrm>
            <a:custGeom>
              <a:avLst/>
              <a:gdLst>
                <a:gd name="T0" fmla="*/ 8 w 42"/>
                <a:gd name="T1" fmla="*/ 0 h 17"/>
                <a:gd name="T2" fmla="*/ 25 w 42"/>
                <a:gd name="T3" fmla="*/ 8 h 17"/>
                <a:gd name="T4" fmla="*/ 34 w 42"/>
                <a:gd name="T5" fmla="*/ 8 h 17"/>
                <a:gd name="T6" fmla="*/ 42 w 42"/>
                <a:gd name="T7" fmla="*/ 8 h 17"/>
                <a:gd name="T8" fmla="*/ 34 w 42"/>
                <a:gd name="T9" fmla="*/ 17 h 17"/>
                <a:gd name="T10" fmla="*/ 17 w 42"/>
                <a:gd name="T11" fmla="*/ 17 h 17"/>
                <a:gd name="T12" fmla="*/ 8 w 42"/>
                <a:gd name="T13" fmla="*/ 8 h 17"/>
                <a:gd name="T14" fmla="*/ 0 w 42"/>
                <a:gd name="T15" fmla="*/ 8 h 17"/>
                <a:gd name="T16" fmla="*/ 0 w 42"/>
                <a:gd name="T17" fmla="*/ 0 h 17"/>
                <a:gd name="T18" fmla="*/ 0 w 42"/>
                <a:gd name="T19" fmla="*/ 0 h 17"/>
                <a:gd name="T20" fmla="*/ 8 w 4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7"/>
                <a:gd name="T35" fmla="*/ 42 w 4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7">
                  <a:moveTo>
                    <a:pt x="8" y="0"/>
                  </a:moveTo>
                  <a:lnTo>
                    <a:pt x="25" y="8"/>
                  </a:lnTo>
                  <a:lnTo>
                    <a:pt x="34" y="8"/>
                  </a:lnTo>
                  <a:lnTo>
                    <a:pt x="42" y="8"/>
                  </a:lnTo>
                  <a:lnTo>
                    <a:pt x="34" y="17"/>
                  </a:lnTo>
                  <a:lnTo>
                    <a:pt x="17" y="17"/>
                  </a:lnTo>
                  <a:lnTo>
                    <a:pt x="8" y="8"/>
                  </a:lnTo>
                  <a:lnTo>
                    <a:pt x="0" y="8"/>
                  </a:lnTo>
                  <a:lnTo>
                    <a:pt x="0" y="0"/>
                  </a:lnTo>
                  <a:lnTo>
                    <a:pt x="8" y="0"/>
                  </a:lnTo>
                  <a:close/>
                </a:path>
              </a:pathLst>
            </a:custGeom>
            <a:solidFill>
              <a:srgbClr val="8DA3FF"/>
            </a:solidFill>
            <a:ln w="12700">
              <a:solidFill>
                <a:schemeClr val="tx1"/>
              </a:solidFill>
              <a:round/>
              <a:headEnd/>
              <a:tailEnd/>
            </a:ln>
          </p:spPr>
          <p:txBody>
            <a:bodyPr/>
            <a:lstStyle/>
            <a:p>
              <a:endParaRPr lang="en-US"/>
            </a:p>
          </p:txBody>
        </p:sp>
        <p:sp>
          <p:nvSpPr>
            <p:cNvPr id="12360" name="Freeform 110"/>
            <p:cNvSpPr>
              <a:spLocks/>
            </p:cNvSpPr>
            <p:nvPr/>
          </p:nvSpPr>
          <p:spPr bwMode="auto">
            <a:xfrm>
              <a:off x="396" y="2479"/>
              <a:ext cx="25" cy="17"/>
            </a:xfrm>
            <a:custGeom>
              <a:avLst/>
              <a:gdLst>
                <a:gd name="T0" fmla="*/ 8 w 25"/>
                <a:gd name="T1" fmla="*/ 8 h 17"/>
                <a:gd name="T2" fmla="*/ 0 w 25"/>
                <a:gd name="T3" fmla="*/ 0 h 17"/>
                <a:gd name="T4" fmla="*/ 17 w 25"/>
                <a:gd name="T5" fmla="*/ 0 h 17"/>
                <a:gd name="T6" fmla="*/ 25 w 25"/>
                <a:gd name="T7" fmla="*/ 8 h 17"/>
                <a:gd name="T8" fmla="*/ 8 w 25"/>
                <a:gd name="T9" fmla="*/ 17 h 17"/>
                <a:gd name="T10" fmla="*/ 8 w 25"/>
                <a:gd name="T11" fmla="*/ 8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8" y="8"/>
                  </a:moveTo>
                  <a:lnTo>
                    <a:pt x="0" y="0"/>
                  </a:lnTo>
                  <a:lnTo>
                    <a:pt x="17" y="0"/>
                  </a:lnTo>
                  <a:lnTo>
                    <a:pt x="25" y="8"/>
                  </a:lnTo>
                  <a:lnTo>
                    <a:pt x="8" y="17"/>
                  </a:lnTo>
                  <a:lnTo>
                    <a:pt x="8" y="8"/>
                  </a:lnTo>
                  <a:close/>
                </a:path>
              </a:pathLst>
            </a:custGeom>
            <a:solidFill>
              <a:srgbClr val="8DA3FF"/>
            </a:solidFill>
            <a:ln w="12700">
              <a:solidFill>
                <a:schemeClr val="tx1"/>
              </a:solidFill>
              <a:round/>
              <a:headEnd/>
              <a:tailEnd/>
            </a:ln>
          </p:spPr>
          <p:txBody>
            <a:bodyPr/>
            <a:lstStyle/>
            <a:p>
              <a:endParaRPr lang="en-US"/>
            </a:p>
          </p:txBody>
        </p:sp>
        <p:sp>
          <p:nvSpPr>
            <p:cNvPr id="12361" name="Freeform 111"/>
            <p:cNvSpPr>
              <a:spLocks/>
            </p:cNvSpPr>
            <p:nvPr/>
          </p:nvSpPr>
          <p:spPr bwMode="auto">
            <a:xfrm>
              <a:off x="549" y="2580"/>
              <a:ext cx="25" cy="34"/>
            </a:xfrm>
            <a:custGeom>
              <a:avLst/>
              <a:gdLst>
                <a:gd name="T0" fmla="*/ 0 w 25"/>
                <a:gd name="T1" fmla="*/ 0 h 34"/>
                <a:gd name="T2" fmla="*/ 25 w 25"/>
                <a:gd name="T3" fmla="*/ 17 h 34"/>
                <a:gd name="T4" fmla="*/ 25 w 25"/>
                <a:gd name="T5" fmla="*/ 26 h 34"/>
                <a:gd name="T6" fmla="*/ 25 w 25"/>
                <a:gd name="T7" fmla="*/ 34 h 34"/>
                <a:gd name="T8" fmla="*/ 8 w 25"/>
                <a:gd name="T9" fmla="*/ 26 h 34"/>
                <a:gd name="T10" fmla="*/ 8 w 25"/>
                <a:gd name="T11" fmla="*/ 17 h 34"/>
                <a:gd name="T12" fmla="*/ 0 w 25"/>
                <a:gd name="T13" fmla="*/ 9 h 34"/>
                <a:gd name="T14" fmla="*/ 0 w 2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4"/>
                <a:gd name="T26" fmla="*/ 25 w 2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4">
                  <a:moveTo>
                    <a:pt x="0" y="0"/>
                  </a:moveTo>
                  <a:lnTo>
                    <a:pt x="25" y="17"/>
                  </a:lnTo>
                  <a:lnTo>
                    <a:pt x="25" y="26"/>
                  </a:lnTo>
                  <a:lnTo>
                    <a:pt x="25" y="34"/>
                  </a:lnTo>
                  <a:lnTo>
                    <a:pt x="8" y="26"/>
                  </a:lnTo>
                  <a:lnTo>
                    <a:pt x="8" y="17"/>
                  </a:lnTo>
                  <a:lnTo>
                    <a:pt x="0" y="9"/>
                  </a:lnTo>
                  <a:lnTo>
                    <a:pt x="0" y="0"/>
                  </a:lnTo>
                  <a:close/>
                </a:path>
              </a:pathLst>
            </a:custGeom>
            <a:solidFill>
              <a:srgbClr val="8DA3FF"/>
            </a:solidFill>
            <a:ln w="12700">
              <a:solidFill>
                <a:schemeClr val="tx1"/>
              </a:solidFill>
              <a:round/>
              <a:headEnd/>
              <a:tailEnd/>
            </a:ln>
          </p:spPr>
          <p:txBody>
            <a:bodyPr/>
            <a:lstStyle/>
            <a:p>
              <a:endParaRPr lang="en-US"/>
            </a:p>
          </p:txBody>
        </p:sp>
        <p:sp>
          <p:nvSpPr>
            <p:cNvPr id="12362" name="Freeform 112"/>
            <p:cNvSpPr>
              <a:spLocks/>
            </p:cNvSpPr>
            <p:nvPr/>
          </p:nvSpPr>
          <p:spPr bwMode="auto">
            <a:xfrm>
              <a:off x="532" y="2640"/>
              <a:ext cx="25" cy="33"/>
            </a:xfrm>
            <a:custGeom>
              <a:avLst/>
              <a:gdLst>
                <a:gd name="T0" fmla="*/ 25 w 25"/>
                <a:gd name="T1" fmla="*/ 33 h 33"/>
                <a:gd name="T2" fmla="*/ 17 w 25"/>
                <a:gd name="T3" fmla="*/ 33 h 33"/>
                <a:gd name="T4" fmla="*/ 8 w 25"/>
                <a:gd name="T5" fmla="*/ 17 h 33"/>
                <a:gd name="T6" fmla="*/ 0 w 25"/>
                <a:gd name="T7" fmla="*/ 0 h 33"/>
                <a:gd name="T8" fmla="*/ 8 w 25"/>
                <a:gd name="T9" fmla="*/ 0 h 33"/>
                <a:gd name="T10" fmla="*/ 8 w 25"/>
                <a:gd name="T11" fmla="*/ 8 h 33"/>
                <a:gd name="T12" fmla="*/ 25 w 25"/>
                <a:gd name="T13" fmla="*/ 33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5" y="33"/>
                  </a:moveTo>
                  <a:lnTo>
                    <a:pt x="17" y="33"/>
                  </a:lnTo>
                  <a:lnTo>
                    <a:pt x="8" y="17"/>
                  </a:lnTo>
                  <a:lnTo>
                    <a:pt x="0" y="0"/>
                  </a:lnTo>
                  <a:lnTo>
                    <a:pt x="8" y="0"/>
                  </a:lnTo>
                  <a:lnTo>
                    <a:pt x="8" y="8"/>
                  </a:lnTo>
                  <a:lnTo>
                    <a:pt x="25" y="33"/>
                  </a:lnTo>
                  <a:close/>
                </a:path>
              </a:pathLst>
            </a:custGeom>
            <a:solidFill>
              <a:srgbClr val="8DA3FF"/>
            </a:solidFill>
            <a:ln w="12700">
              <a:solidFill>
                <a:schemeClr val="tx1"/>
              </a:solidFill>
              <a:round/>
              <a:headEnd/>
              <a:tailEnd/>
            </a:ln>
          </p:spPr>
          <p:txBody>
            <a:bodyPr/>
            <a:lstStyle/>
            <a:p>
              <a:endParaRPr lang="en-US"/>
            </a:p>
          </p:txBody>
        </p:sp>
        <p:sp>
          <p:nvSpPr>
            <p:cNvPr id="12363" name="Freeform 113"/>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rgbClr val="8DA3FF"/>
            </a:solidFill>
            <a:ln w="12700">
              <a:solidFill>
                <a:schemeClr val="tx1"/>
              </a:solidFill>
              <a:round/>
              <a:headEnd/>
              <a:tailEnd/>
            </a:ln>
          </p:spPr>
          <p:txBody>
            <a:bodyPr/>
            <a:lstStyle/>
            <a:p>
              <a:endParaRPr lang="en-US"/>
            </a:p>
          </p:txBody>
        </p:sp>
        <p:sp>
          <p:nvSpPr>
            <p:cNvPr id="12364" name="Freeform 114"/>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rgbClr val="8DA3FF"/>
            </a:solidFill>
            <a:ln w="12700">
              <a:solidFill>
                <a:schemeClr val="tx1"/>
              </a:solidFill>
              <a:round/>
              <a:headEnd/>
              <a:tailEnd/>
            </a:ln>
          </p:spPr>
          <p:txBody>
            <a:bodyPr/>
            <a:lstStyle/>
            <a:p>
              <a:endParaRPr lang="en-US"/>
            </a:p>
          </p:txBody>
        </p:sp>
        <p:sp>
          <p:nvSpPr>
            <p:cNvPr id="12365" name="Freeform 115"/>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rgbClr val="8DA3FF"/>
            </a:solidFill>
            <a:ln w="12700">
              <a:solidFill>
                <a:schemeClr val="tx1"/>
              </a:solidFill>
              <a:round/>
              <a:headEnd/>
              <a:tailEnd/>
            </a:ln>
          </p:spPr>
          <p:txBody>
            <a:bodyPr/>
            <a:lstStyle/>
            <a:p>
              <a:endParaRPr lang="en-US"/>
            </a:p>
          </p:txBody>
        </p:sp>
        <p:sp>
          <p:nvSpPr>
            <p:cNvPr id="12366" name="Freeform 116"/>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rgbClr val="8DA3FF"/>
            </a:solidFill>
            <a:ln w="12700">
              <a:solidFill>
                <a:schemeClr val="tx1"/>
              </a:solidFill>
              <a:round/>
              <a:headEnd/>
              <a:tailEnd/>
            </a:ln>
          </p:spPr>
          <p:txBody>
            <a:bodyPr/>
            <a:lstStyle/>
            <a:p>
              <a:endParaRPr lang="en-US"/>
            </a:p>
          </p:txBody>
        </p:sp>
        <p:sp>
          <p:nvSpPr>
            <p:cNvPr id="12367" name="Freeform 117"/>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rgbClr val="8DA3FF"/>
            </a:solidFill>
            <a:ln w="12700">
              <a:solidFill>
                <a:schemeClr val="tx1"/>
              </a:solidFill>
              <a:round/>
              <a:headEnd/>
              <a:tailEnd/>
            </a:ln>
          </p:spPr>
          <p:txBody>
            <a:bodyPr/>
            <a:lstStyle/>
            <a:p>
              <a:endParaRPr lang="en-US"/>
            </a:p>
          </p:txBody>
        </p:sp>
        <p:sp>
          <p:nvSpPr>
            <p:cNvPr id="12368" name="Freeform 118"/>
            <p:cNvSpPr>
              <a:spLocks/>
            </p:cNvSpPr>
            <p:nvPr/>
          </p:nvSpPr>
          <p:spPr bwMode="auto">
            <a:xfrm>
              <a:off x="4260" y="1826"/>
              <a:ext cx="459" cy="449"/>
            </a:xfrm>
            <a:custGeom>
              <a:avLst/>
              <a:gdLst>
                <a:gd name="T0" fmla="*/ 289 w 459"/>
                <a:gd name="T1" fmla="*/ 246 h 449"/>
                <a:gd name="T2" fmla="*/ 280 w 459"/>
                <a:gd name="T3" fmla="*/ 280 h 449"/>
                <a:gd name="T4" fmla="*/ 272 w 459"/>
                <a:gd name="T5" fmla="*/ 305 h 449"/>
                <a:gd name="T6" fmla="*/ 255 w 459"/>
                <a:gd name="T7" fmla="*/ 339 h 449"/>
                <a:gd name="T8" fmla="*/ 246 w 459"/>
                <a:gd name="T9" fmla="*/ 365 h 449"/>
                <a:gd name="T10" fmla="*/ 255 w 459"/>
                <a:gd name="T11" fmla="*/ 381 h 449"/>
                <a:gd name="T12" fmla="*/ 246 w 459"/>
                <a:gd name="T13" fmla="*/ 398 h 449"/>
                <a:gd name="T14" fmla="*/ 221 w 459"/>
                <a:gd name="T15" fmla="*/ 398 h 449"/>
                <a:gd name="T16" fmla="*/ 204 w 459"/>
                <a:gd name="T17" fmla="*/ 415 h 449"/>
                <a:gd name="T18" fmla="*/ 187 w 459"/>
                <a:gd name="T19" fmla="*/ 432 h 449"/>
                <a:gd name="T20" fmla="*/ 153 w 459"/>
                <a:gd name="T21" fmla="*/ 432 h 449"/>
                <a:gd name="T22" fmla="*/ 127 w 459"/>
                <a:gd name="T23" fmla="*/ 449 h 449"/>
                <a:gd name="T24" fmla="*/ 102 w 459"/>
                <a:gd name="T25" fmla="*/ 441 h 449"/>
                <a:gd name="T26" fmla="*/ 85 w 459"/>
                <a:gd name="T27" fmla="*/ 424 h 449"/>
                <a:gd name="T28" fmla="*/ 77 w 459"/>
                <a:gd name="T29" fmla="*/ 415 h 449"/>
                <a:gd name="T30" fmla="*/ 60 w 459"/>
                <a:gd name="T31" fmla="*/ 407 h 449"/>
                <a:gd name="T32" fmla="*/ 34 w 459"/>
                <a:gd name="T33" fmla="*/ 390 h 449"/>
                <a:gd name="T34" fmla="*/ 17 w 459"/>
                <a:gd name="T35" fmla="*/ 365 h 449"/>
                <a:gd name="T36" fmla="*/ 9 w 459"/>
                <a:gd name="T37" fmla="*/ 331 h 449"/>
                <a:gd name="T38" fmla="*/ 9 w 459"/>
                <a:gd name="T39" fmla="*/ 314 h 449"/>
                <a:gd name="T40" fmla="*/ 34 w 459"/>
                <a:gd name="T41" fmla="*/ 280 h 449"/>
                <a:gd name="T42" fmla="*/ 34 w 459"/>
                <a:gd name="T43" fmla="*/ 254 h 449"/>
                <a:gd name="T44" fmla="*/ 51 w 459"/>
                <a:gd name="T45" fmla="*/ 229 h 449"/>
                <a:gd name="T46" fmla="*/ 60 w 459"/>
                <a:gd name="T47" fmla="*/ 246 h 449"/>
                <a:gd name="T48" fmla="*/ 68 w 459"/>
                <a:gd name="T49" fmla="*/ 220 h 449"/>
                <a:gd name="T50" fmla="*/ 68 w 459"/>
                <a:gd name="T51" fmla="*/ 204 h 449"/>
                <a:gd name="T52" fmla="*/ 85 w 459"/>
                <a:gd name="T53" fmla="*/ 178 h 449"/>
                <a:gd name="T54" fmla="*/ 119 w 459"/>
                <a:gd name="T55" fmla="*/ 170 h 449"/>
                <a:gd name="T56" fmla="*/ 136 w 459"/>
                <a:gd name="T57" fmla="*/ 144 h 449"/>
                <a:gd name="T58" fmla="*/ 153 w 459"/>
                <a:gd name="T59" fmla="*/ 119 h 449"/>
                <a:gd name="T60" fmla="*/ 153 w 459"/>
                <a:gd name="T61" fmla="*/ 102 h 449"/>
                <a:gd name="T62" fmla="*/ 153 w 459"/>
                <a:gd name="T63" fmla="*/ 85 h 449"/>
                <a:gd name="T64" fmla="*/ 161 w 459"/>
                <a:gd name="T65" fmla="*/ 43 h 449"/>
                <a:gd name="T66" fmla="*/ 144 w 459"/>
                <a:gd name="T67" fmla="*/ 9 h 449"/>
                <a:gd name="T68" fmla="*/ 161 w 459"/>
                <a:gd name="T69" fmla="*/ 26 h 449"/>
                <a:gd name="T70" fmla="*/ 255 w 459"/>
                <a:gd name="T71" fmla="*/ 102 h 449"/>
                <a:gd name="T72" fmla="*/ 306 w 459"/>
                <a:gd name="T73" fmla="*/ 144 h 449"/>
                <a:gd name="T74" fmla="*/ 323 w 459"/>
                <a:gd name="T75" fmla="*/ 119 h 449"/>
                <a:gd name="T76" fmla="*/ 340 w 459"/>
                <a:gd name="T77" fmla="*/ 110 h 449"/>
                <a:gd name="T78" fmla="*/ 348 w 459"/>
                <a:gd name="T79" fmla="*/ 93 h 449"/>
                <a:gd name="T80" fmla="*/ 357 w 459"/>
                <a:gd name="T81" fmla="*/ 102 h 449"/>
                <a:gd name="T82" fmla="*/ 382 w 459"/>
                <a:gd name="T83" fmla="*/ 102 h 449"/>
                <a:gd name="T84" fmla="*/ 382 w 459"/>
                <a:gd name="T85" fmla="*/ 93 h 449"/>
                <a:gd name="T86" fmla="*/ 399 w 459"/>
                <a:gd name="T87" fmla="*/ 85 h 449"/>
                <a:gd name="T88" fmla="*/ 433 w 459"/>
                <a:gd name="T89" fmla="*/ 85 h 449"/>
                <a:gd name="T90" fmla="*/ 433 w 459"/>
                <a:gd name="T91" fmla="*/ 85 h 449"/>
                <a:gd name="T92" fmla="*/ 442 w 459"/>
                <a:gd name="T93" fmla="*/ 93 h 449"/>
                <a:gd name="T94" fmla="*/ 442 w 459"/>
                <a:gd name="T95" fmla="*/ 93 h 449"/>
                <a:gd name="T96" fmla="*/ 450 w 459"/>
                <a:gd name="T97" fmla="*/ 102 h 449"/>
                <a:gd name="T98" fmla="*/ 459 w 459"/>
                <a:gd name="T99" fmla="*/ 119 h 449"/>
                <a:gd name="T100" fmla="*/ 433 w 459"/>
                <a:gd name="T101" fmla="*/ 127 h 449"/>
                <a:gd name="T102" fmla="*/ 399 w 459"/>
                <a:gd name="T103" fmla="*/ 127 h 449"/>
                <a:gd name="T104" fmla="*/ 391 w 459"/>
                <a:gd name="T105" fmla="*/ 153 h 449"/>
                <a:gd name="T106" fmla="*/ 382 w 459"/>
                <a:gd name="T107" fmla="*/ 178 h 449"/>
                <a:gd name="T108" fmla="*/ 374 w 459"/>
                <a:gd name="T109" fmla="*/ 187 h 449"/>
                <a:gd name="T110" fmla="*/ 340 w 459"/>
                <a:gd name="T111" fmla="*/ 212 h 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49"/>
                <a:gd name="T170" fmla="*/ 459 w 459"/>
                <a:gd name="T171" fmla="*/ 449 h 4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49">
                  <a:moveTo>
                    <a:pt x="331" y="254"/>
                  </a:moveTo>
                  <a:lnTo>
                    <a:pt x="331" y="254"/>
                  </a:lnTo>
                  <a:lnTo>
                    <a:pt x="323" y="263"/>
                  </a:lnTo>
                  <a:lnTo>
                    <a:pt x="306" y="254"/>
                  </a:lnTo>
                  <a:lnTo>
                    <a:pt x="297" y="246"/>
                  </a:lnTo>
                  <a:lnTo>
                    <a:pt x="289" y="246"/>
                  </a:lnTo>
                  <a:lnTo>
                    <a:pt x="289" y="254"/>
                  </a:lnTo>
                  <a:lnTo>
                    <a:pt x="289" y="263"/>
                  </a:lnTo>
                  <a:lnTo>
                    <a:pt x="289" y="271"/>
                  </a:lnTo>
                  <a:lnTo>
                    <a:pt x="280" y="271"/>
                  </a:lnTo>
                  <a:lnTo>
                    <a:pt x="280" y="280"/>
                  </a:lnTo>
                  <a:lnTo>
                    <a:pt x="280" y="288"/>
                  </a:lnTo>
                  <a:lnTo>
                    <a:pt x="272" y="297"/>
                  </a:lnTo>
                  <a:lnTo>
                    <a:pt x="272" y="305"/>
                  </a:lnTo>
                  <a:lnTo>
                    <a:pt x="272" y="314"/>
                  </a:lnTo>
                  <a:lnTo>
                    <a:pt x="272" y="322"/>
                  </a:lnTo>
                  <a:lnTo>
                    <a:pt x="263" y="331"/>
                  </a:lnTo>
                  <a:lnTo>
                    <a:pt x="255" y="339"/>
                  </a:lnTo>
                  <a:lnTo>
                    <a:pt x="255" y="348"/>
                  </a:lnTo>
                  <a:lnTo>
                    <a:pt x="246" y="356"/>
                  </a:lnTo>
                  <a:lnTo>
                    <a:pt x="246" y="365"/>
                  </a:lnTo>
                  <a:lnTo>
                    <a:pt x="246" y="373"/>
                  </a:lnTo>
                  <a:lnTo>
                    <a:pt x="255" y="373"/>
                  </a:lnTo>
                  <a:lnTo>
                    <a:pt x="255" y="381"/>
                  </a:lnTo>
                  <a:lnTo>
                    <a:pt x="246" y="381"/>
                  </a:lnTo>
                  <a:lnTo>
                    <a:pt x="246" y="390"/>
                  </a:lnTo>
                  <a:lnTo>
                    <a:pt x="246" y="398"/>
                  </a:lnTo>
                  <a:lnTo>
                    <a:pt x="238" y="398"/>
                  </a:lnTo>
                  <a:lnTo>
                    <a:pt x="238" y="407"/>
                  </a:lnTo>
                  <a:lnTo>
                    <a:pt x="229" y="407"/>
                  </a:lnTo>
                  <a:lnTo>
                    <a:pt x="229" y="398"/>
                  </a:lnTo>
                  <a:lnTo>
                    <a:pt x="221" y="398"/>
                  </a:lnTo>
                  <a:lnTo>
                    <a:pt x="221" y="407"/>
                  </a:lnTo>
                  <a:lnTo>
                    <a:pt x="212" y="415"/>
                  </a:lnTo>
                  <a:lnTo>
                    <a:pt x="204" y="415"/>
                  </a:lnTo>
                  <a:lnTo>
                    <a:pt x="195" y="415"/>
                  </a:lnTo>
                  <a:lnTo>
                    <a:pt x="195" y="424"/>
                  </a:lnTo>
                  <a:lnTo>
                    <a:pt x="187" y="432"/>
                  </a:lnTo>
                  <a:lnTo>
                    <a:pt x="178" y="432"/>
                  </a:lnTo>
                  <a:lnTo>
                    <a:pt x="170" y="432"/>
                  </a:lnTo>
                  <a:lnTo>
                    <a:pt x="161" y="441"/>
                  </a:lnTo>
                  <a:lnTo>
                    <a:pt x="153" y="432"/>
                  </a:lnTo>
                  <a:lnTo>
                    <a:pt x="144" y="432"/>
                  </a:lnTo>
                  <a:lnTo>
                    <a:pt x="144" y="441"/>
                  </a:lnTo>
                  <a:lnTo>
                    <a:pt x="136" y="441"/>
                  </a:lnTo>
                  <a:lnTo>
                    <a:pt x="136" y="449"/>
                  </a:lnTo>
                  <a:lnTo>
                    <a:pt x="127" y="449"/>
                  </a:lnTo>
                  <a:lnTo>
                    <a:pt x="119" y="449"/>
                  </a:lnTo>
                  <a:lnTo>
                    <a:pt x="111" y="449"/>
                  </a:lnTo>
                  <a:lnTo>
                    <a:pt x="111" y="441"/>
                  </a:lnTo>
                  <a:lnTo>
                    <a:pt x="102" y="441"/>
                  </a:lnTo>
                  <a:lnTo>
                    <a:pt x="94" y="441"/>
                  </a:lnTo>
                  <a:lnTo>
                    <a:pt x="85" y="432"/>
                  </a:lnTo>
                  <a:lnTo>
                    <a:pt x="77" y="424"/>
                  </a:lnTo>
                  <a:lnTo>
                    <a:pt x="85" y="424"/>
                  </a:lnTo>
                  <a:lnTo>
                    <a:pt x="85" y="415"/>
                  </a:lnTo>
                  <a:lnTo>
                    <a:pt x="77" y="415"/>
                  </a:lnTo>
                  <a:lnTo>
                    <a:pt x="68" y="415"/>
                  </a:lnTo>
                  <a:lnTo>
                    <a:pt x="60" y="415"/>
                  </a:lnTo>
                  <a:lnTo>
                    <a:pt x="68" y="415"/>
                  </a:lnTo>
                  <a:lnTo>
                    <a:pt x="68" y="407"/>
                  </a:lnTo>
                  <a:lnTo>
                    <a:pt x="60" y="407"/>
                  </a:lnTo>
                  <a:lnTo>
                    <a:pt x="51" y="407"/>
                  </a:lnTo>
                  <a:lnTo>
                    <a:pt x="43" y="398"/>
                  </a:lnTo>
                  <a:lnTo>
                    <a:pt x="43" y="390"/>
                  </a:lnTo>
                  <a:lnTo>
                    <a:pt x="34" y="390"/>
                  </a:lnTo>
                  <a:lnTo>
                    <a:pt x="34" y="381"/>
                  </a:lnTo>
                  <a:lnTo>
                    <a:pt x="26" y="373"/>
                  </a:lnTo>
                  <a:lnTo>
                    <a:pt x="17" y="373"/>
                  </a:lnTo>
                  <a:lnTo>
                    <a:pt x="26" y="373"/>
                  </a:lnTo>
                  <a:lnTo>
                    <a:pt x="26" y="365"/>
                  </a:lnTo>
                  <a:lnTo>
                    <a:pt x="17" y="365"/>
                  </a:lnTo>
                  <a:lnTo>
                    <a:pt x="9" y="348"/>
                  </a:lnTo>
                  <a:lnTo>
                    <a:pt x="0" y="348"/>
                  </a:lnTo>
                  <a:lnTo>
                    <a:pt x="9" y="339"/>
                  </a:lnTo>
                  <a:lnTo>
                    <a:pt x="0" y="331"/>
                  </a:lnTo>
                  <a:lnTo>
                    <a:pt x="9" y="331"/>
                  </a:lnTo>
                  <a:lnTo>
                    <a:pt x="9" y="322"/>
                  </a:lnTo>
                  <a:lnTo>
                    <a:pt x="0" y="314"/>
                  </a:lnTo>
                  <a:lnTo>
                    <a:pt x="9" y="314"/>
                  </a:lnTo>
                  <a:lnTo>
                    <a:pt x="17" y="314"/>
                  </a:lnTo>
                  <a:lnTo>
                    <a:pt x="17" y="305"/>
                  </a:lnTo>
                  <a:lnTo>
                    <a:pt x="26" y="305"/>
                  </a:lnTo>
                  <a:lnTo>
                    <a:pt x="34" y="288"/>
                  </a:lnTo>
                  <a:lnTo>
                    <a:pt x="34" y="280"/>
                  </a:lnTo>
                  <a:lnTo>
                    <a:pt x="34" y="288"/>
                  </a:lnTo>
                  <a:lnTo>
                    <a:pt x="43" y="280"/>
                  </a:lnTo>
                  <a:lnTo>
                    <a:pt x="34" y="271"/>
                  </a:lnTo>
                  <a:lnTo>
                    <a:pt x="34" y="263"/>
                  </a:lnTo>
                  <a:lnTo>
                    <a:pt x="34" y="254"/>
                  </a:lnTo>
                  <a:lnTo>
                    <a:pt x="43" y="254"/>
                  </a:lnTo>
                  <a:lnTo>
                    <a:pt x="43" y="246"/>
                  </a:lnTo>
                  <a:lnTo>
                    <a:pt x="43" y="237"/>
                  </a:lnTo>
                  <a:lnTo>
                    <a:pt x="43" y="229"/>
                  </a:lnTo>
                  <a:lnTo>
                    <a:pt x="51" y="229"/>
                  </a:lnTo>
                  <a:lnTo>
                    <a:pt x="60" y="229"/>
                  </a:lnTo>
                  <a:lnTo>
                    <a:pt x="60" y="237"/>
                  </a:lnTo>
                  <a:lnTo>
                    <a:pt x="60" y="246"/>
                  </a:lnTo>
                  <a:lnTo>
                    <a:pt x="68" y="237"/>
                  </a:lnTo>
                  <a:lnTo>
                    <a:pt x="68" y="229"/>
                  </a:lnTo>
                  <a:lnTo>
                    <a:pt x="77" y="237"/>
                  </a:lnTo>
                  <a:lnTo>
                    <a:pt x="77" y="229"/>
                  </a:lnTo>
                  <a:lnTo>
                    <a:pt x="68" y="220"/>
                  </a:lnTo>
                  <a:lnTo>
                    <a:pt x="68" y="212"/>
                  </a:lnTo>
                  <a:lnTo>
                    <a:pt x="77" y="212"/>
                  </a:lnTo>
                  <a:lnTo>
                    <a:pt x="68" y="204"/>
                  </a:lnTo>
                  <a:lnTo>
                    <a:pt x="77" y="195"/>
                  </a:lnTo>
                  <a:lnTo>
                    <a:pt x="77" y="187"/>
                  </a:lnTo>
                  <a:lnTo>
                    <a:pt x="85" y="187"/>
                  </a:lnTo>
                  <a:lnTo>
                    <a:pt x="85" y="178"/>
                  </a:lnTo>
                  <a:lnTo>
                    <a:pt x="94" y="170"/>
                  </a:lnTo>
                  <a:lnTo>
                    <a:pt x="102" y="170"/>
                  </a:lnTo>
                  <a:lnTo>
                    <a:pt x="102" y="178"/>
                  </a:lnTo>
                  <a:lnTo>
                    <a:pt x="111" y="170"/>
                  </a:lnTo>
                  <a:lnTo>
                    <a:pt x="119" y="170"/>
                  </a:lnTo>
                  <a:lnTo>
                    <a:pt x="119" y="161"/>
                  </a:lnTo>
                  <a:lnTo>
                    <a:pt x="127" y="153"/>
                  </a:lnTo>
                  <a:lnTo>
                    <a:pt x="136" y="144"/>
                  </a:lnTo>
                  <a:lnTo>
                    <a:pt x="136" y="136"/>
                  </a:lnTo>
                  <a:lnTo>
                    <a:pt x="144" y="136"/>
                  </a:lnTo>
                  <a:lnTo>
                    <a:pt x="144" y="127"/>
                  </a:lnTo>
                  <a:lnTo>
                    <a:pt x="153" y="119"/>
                  </a:lnTo>
                  <a:lnTo>
                    <a:pt x="144" y="119"/>
                  </a:lnTo>
                  <a:lnTo>
                    <a:pt x="144" y="110"/>
                  </a:lnTo>
                  <a:lnTo>
                    <a:pt x="153" y="110"/>
                  </a:lnTo>
                  <a:lnTo>
                    <a:pt x="144" y="102"/>
                  </a:lnTo>
                  <a:lnTo>
                    <a:pt x="153" y="102"/>
                  </a:lnTo>
                  <a:lnTo>
                    <a:pt x="144" y="93"/>
                  </a:lnTo>
                  <a:lnTo>
                    <a:pt x="153" y="93"/>
                  </a:lnTo>
                  <a:lnTo>
                    <a:pt x="153" y="85"/>
                  </a:lnTo>
                  <a:lnTo>
                    <a:pt x="153" y="76"/>
                  </a:lnTo>
                  <a:lnTo>
                    <a:pt x="153" y="59"/>
                  </a:lnTo>
                  <a:lnTo>
                    <a:pt x="153" y="51"/>
                  </a:lnTo>
                  <a:lnTo>
                    <a:pt x="161" y="43"/>
                  </a:lnTo>
                  <a:lnTo>
                    <a:pt x="161" y="34"/>
                  </a:lnTo>
                  <a:lnTo>
                    <a:pt x="153" y="34"/>
                  </a:lnTo>
                  <a:lnTo>
                    <a:pt x="153" y="26"/>
                  </a:lnTo>
                  <a:lnTo>
                    <a:pt x="153" y="17"/>
                  </a:lnTo>
                  <a:lnTo>
                    <a:pt x="153" y="9"/>
                  </a:lnTo>
                  <a:lnTo>
                    <a:pt x="144" y="9"/>
                  </a:lnTo>
                  <a:lnTo>
                    <a:pt x="153" y="0"/>
                  </a:lnTo>
                  <a:lnTo>
                    <a:pt x="161" y="0"/>
                  </a:lnTo>
                  <a:lnTo>
                    <a:pt x="161" y="17"/>
                  </a:lnTo>
                  <a:lnTo>
                    <a:pt x="161" y="26"/>
                  </a:lnTo>
                  <a:lnTo>
                    <a:pt x="170" y="59"/>
                  </a:lnTo>
                  <a:lnTo>
                    <a:pt x="170" y="76"/>
                  </a:lnTo>
                  <a:lnTo>
                    <a:pt x="178" y="85"/>
                  </a:lnTo>
                  <a:lnTo>
                    <a:pt x="178" y="110"/>
                  </a:lnTo>
                  <a:lnTo>
                    <a:pt x="187" y="110"/>
                  </a:lnTo>
                  <a:lnTo>
                    <a:pt x="238" y="102"/>
                  </a:lnTo>
                  <a:lnTo>
                    <a:pt x="255" y="102"/>
                  </a:lnTo>
                  <a:lnTo>
                    <a:pt x="280" y="93"/>
                  </a:lnTo>
                  <a:lnTo>
                    <a:pt x="289" y="161"/>
                  </a:lnTo>
                  <a:lnTo>
                    <a:pt x="297" y="161"/>
                  </a:lnTo>
                  <a:lnTo>
                    <a:pt x="297" y="153"/>
                  </a:lnTo>
                  <a:lnTo>
                    <a:pt x="306" y="153"/>
                  </a:lnTo>
                  <a:lnTo>
                    <a:pt x="306" y="144"/>
                  </a:lnTo>
                  <a:lnTo>
                    <a:pt x="314" y="144"/>
                  </a:lnTo>
                  <a:lnTo>
                    <a:pt x="323" y="136"/>
                  </a:lnTo>
                  <a:lnTo>
                    <a:pt x="323" y="127"/>
                  </a:lnTo>
                  <a:lnTo>
                    <a:pt x="323" y="119"/>
                  </a:lnTo>
                  <a:lnTo>
                    <a:pt x="331" y="119"/>
                  </a:lnTo>
                  <a:lnTo>
                    <a:pt x="340" y="127"/>
                  </a:lnTo>
                  <a:lnTo>
                    <a:pt x="340" y="119"/>
                  </a:lnTo>
                  <a:lnTo>
                    <a:pt x="340" y="110"/>
                  </a:lnTo>
                  <a:lnTo>
                    <a:pt x="348" y="102"/>
                  </a:lnTo>
                  <a:lnTo>
                    <a:pt x="348" y="93"/>
                  </a:lnTo>
                  <a:lnTo>
                    <a:pt x="357" y="93"/>
                  </a:lnTo>
                  <a:lnTo>
                    <a:pt x="357" y="102"/>
                  </a:lnTo>
                  <a:lnTo>
                    <a:pt x="348" y="102"/>
                  </a:lnTo>
                  <a:lnTo>
                    <a:pt x="357" y="102"/>
                  </a:lnTo>
                  <a:lnTo>
                    <a:pt x="365" y="110"/>
                  </a:lnTo>
                  <a:lnTo>
                    <a:pt x="365" y="102"/>
                  </a:lnTo>
                  <a:lnTo>
                    <a:pt x="365" y="110"/>
                  </a:lnTo>
                  <a:lnTo>
                    <a:pt x="365" y="102"/>
                  </a:lnTo>
                  <a:lnTo>
                    <a:pt x="374" y="110"/>
                  </a:lnTo>
                  <a:lnTo>
                    <a:pt x="382" y="102"/>
                  </a:lnTo>
                  <a:lnTo>
                    <a:pt x="391" y="102"/>
                  </a:lnTo>
                  <a:lnTo>
                    <a:pt x="382" y="93"/>
                  </a:lnTo>
                  <a:lnTo>
                    <a:pt x="391" y="93"/>
                  </a:lnTo>
                  <a:lnTo>
                    <a:pt x="382" y="93"/>
                  </a:lnTo>
                  <a:lnTo>
                    <a:pt x="391" y="93"/>
                  </a:lnTo>
                  <a:lnTo>
                    <a:pt x="391" y="85"/>
                  </a:lnTo>
                  <a:lnTo>
                    <a:pt x="399" y="85"/>
                  </a:lnTo>
                  <a:lnTo>
                    <a:pt x="408" y="76"/>
                  </a:lnTo>
                  <a:lnTo>
                    <a:pt x="416" y="76"/>
                  </a:lnTo>
                  <a:lnTo>
                    <a:pt x="425" y="85"/>
                  </a:lnTo>
                  <a:lnTo>
                    <a:pt x="433" y="85"/>
                  </a:lnTo>
                  <a:lnTo>
                    <a:pt x="442" y="85"/>
                  </a:lnTo>
                  <a:lnTo>
                    <a:pt x="442" y="93"/>
                  </a:lnTo>
                  <a:lnTo>
                    <a:pt x="450" y="93"/>
                  </a:lnTo>
                  <a:lnTo>
                    <a:pt x="450" y="102"/>
                  </a:lnTo>
                  <a:lnTo>
                    <a:pt x="459" y="110"/>
                  </a:lnTo>
                  <a:lnTo>
                    <a:pt x="459" y="119"/>
                  </a:lnTo>
                  <a:lnTo>
                    <a:pt x="459" y="127"/>
                  </a:lnTo>
                  <a:lnTo>
                    <a:pt x="459" y="136"/>
                  </a:lnTo>
                  <a:lnTo>
                    <a:pt x="459" y="144"/>
                  </a:lnTo>
                  <a:lnTo>
                    <a:pt x="450" y="144"/>
                  </a:lnTo>
                  <a:lnTo>
                    <a:pt x="433" y="127"/>
                  </a:lnTo>
                  <a:lnTo>
                    <a:pt x="408" y="119"/>
                  </a:lnTo>
                  <a:lnTo>
                    <a:pt x="408" y="110"/>
                  </a:lnTo>
                  <a:lnTo>
                    <a:pt x="399" y="110"/>
                  </a:lnTo>
                  <a:lnTo>
                    <a:pt x="399" y="119"/>
                  </a:lnTo>
                  <a:lnTo>
                    <a:pt x="399" y="127"/>
                  </a:lnTo>
                  <a:lnTo>
                    <a:pt x="391" y="136"/>
                  </a:lnTo>
                  <a:lnTo>
                    <a:pt x="399" y="136"/>
                  </a:lnTo>
                  <a:lnTo>
                    <a:pt x="391" y="144"/>
                  </a:lnTo>
                  <a:lnTo>
                    <a:pt x="399" y="144"/>
                  </a:lnTo>
                  <a:lnTo>
                    <a:pt x="399" y="153"/>
                  </a:lnTo>
                  <a:lnTo>
                    <a:pt x="391" y="153"/>
                  </a:lnTo>
                  <a:lnTo>
                    <a:pt x="391" y="161"/>
                  </a:lnTo>
                  <a:lnTo>
                    <a:pt x="382" y="170"/>
                  </a:lnTo>
                  <a:lnTo>
                    <a:pt x="391" y="170"/>
                  </a:lnTo>
                  <a:lnTo>
                    <a:pt x="382" y="178"/>
                  </a:lnTo>
                  <a:lnTo>
                    <a:pt x="374" y="187"/>
                  </a:lnTo>
                  <a:lnTo>
                    <a:pt x="365" y="195"/>
                  </a:lnTo>
                  <a:lnTo>
                    <a:pt x="365" y="212"/>
                  </a:lnTo>
                  <a:lnTo>
                    <a:pt x="348" y="204"/>
                  </a:lnTo>
                  <a:lnTo>
                    <a:pt x="340" y="204"/>
                  </a:lnTo>
                  <a:lnTo>
                    <a:pt x="340" y="212"/>
                  </a:lnTo>
                  <a:lnTo>
                    <a:pt x="340" y="220"/>
                  </a:lnTo>
                  <a:lnTo>
                    <a:pt x="340" y="229"/>
                  </a:lnTo>
                  <a:lnTo>
                    <a:pt x="331" y="254"/>
                  </a:lnTo>
                  <a:close/>
                </a:path>
              </a:pathLst>
            </a:custGeom>
            <a:solidFill>
              <a:srgbClr val="8DA3FF"/>
            </a:solidFill>
            <a:ln w="12700">
              <a:solidFill>
                <a:schemeClr val="tx1"/>
              </a:solidFill>
              <a:round/>
              <a:headEnd/>
              <a:tailEnd/>
            </a:ln>
          </p:spPr>
          <p:txBody>
            <a:bodyPr/>
            <a:lstStyle/>
            <a:p>
              <a:endParaRPr lang="en-US"/>
            </a:p>
          </p:txBody>
        </p:sp>
        <p:sp>
          <p:nvSpPr>
            <p:cNvPr id="12369" name="Freeform 119"/>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rgbClr val="8DA3FF"/>
            </a:solidFill>
            <a:ln w="12700">
              <a:solidFill>
                <a:schemeClr val="tx1"/>
              </a:solidFill>
              <a:round/>
              <a:headEnd/>
              <a:tailEnd/>
            </a:ln>
          </p:spPr>
          <p:txBody>
            <a:bodyPr/>
            <a:lstStyle/>
            <a:p>
              <a:endParaRPr lang="en-US"/>
            </a:p>
          </p:txBody>
        </p:sp>
        <p:sp>
          <p:nvSpPr>
            <p:cNvPr id="12370" name="Freeform 120"/>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rgbClr val="8DA3FF"/>
            </a:solidFill>
            <a:ln w="12700">
              <a:solidFill>
                <a:schemeClr val="tx1"/>
              </a:solidFill>
              <a:round/>
              <a:headEnd/>
              <a:tailEnd/>
            </a:ln>
          </p:spPr>
          <p:txBody>
            <a:bodyPr/>
            <a:lstStyle/>
            <a:p>
              <a:endParaRPr lang="en-US"/>
            </a:p>
          </p:txBody>
        </p:sp>
        <p:sp>
          <p:nvSpPr>
            <p:cNvPr id="12371" name="Freeform 121"/>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rgbClr val="8DA3FF"/>
            </a:solidFill>
            <a:ln w="12700">
              <a:solidFill>
                <a:schemeClr val="tx1"/>
              </a:solidFill>
              <a:round/>
              <a:headEnd/>
              <a:tailEnd/>
            </a:ln>
          </p:spPr>
          <p:txBody>
            <a:bodyPr/>
            <a:lstStyle/>
            <a:p>
              <a:endParaRPr lang="en-US"/>
            </a:p>
          </p:txBody>
        </p:sp>
        <p:sp>
          <p:nvSpPr>
            <p:cNvPr id="12372" name="Freeform 122"/>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rgbClr val="8DA3FF"/>
            </a:solidFill>
            <a:ln w="12700">
              <a:solidFill>
                <a:schemeClr val="tx1"/>
              </a:solidFill>
              <a:round/>
              <a:headEnd/>
              <a:tailEnd/>
            </a:ln>
          </p:spPr>
          <p:txBody>
            <a:bodyPr/>
            <a:lstStyle/>
            <a:p>
              <a:endParaRPr lang="en-US"/>
            </a:p>
          </p:txBody>
        </p:sp>
        <p:sp>
          <p:nvSpPr>
            <p:cNvPr id="12373" name="Freeform 123"/>
            <p:cNvSpPr>
              <a:spLocks/>
            </p:cNvSpPr>
            <p:nvPr/>
          </p:nvSpPr>
          <p:spPr bwMode="auto">
            <a:xfrm>
              <a:off x="1610" y="1809"/>
              <a:ext cx="739" cy="585"/>
            </a:xfrm>
            <a:custGeom>
              <a:avLst/>
              <a:gdLst>
                <a:gd name="T0" fmla="*/ 714 w 739"/>
                <a:gd name="T1" fmla="*/ 500 h 585"/>
                <a:gd name="T2" fmla="*/ 714 w 739"/>
                <a:gd name="T3" fmla="*/ 534 h 585"/>
                <a:gd name="T4" fmla="*/ 705 w 739"/>
                <a:gd name="T5" fmla="*/ 585 h 585"/>
                <a:gd name="T6" fmla="*/ 612 w 739"/>
                <a:gd name="T7" fmla="*/ 576 h 585"/>
                <a:gd name="T8" fmla="*/ 603 w 739"/>
                <a:gd name="T9" fmla="*/ 576 h 585"/>
                <a:gd name="T10" fmla="*/ 510 w 739"/>
                <a:gd name="T11" fmla="*/ 568 h 585"/>
                <a:gd name="T12" fmla="*/ 391 w 739"/>
                <a:gd name="T13" fmla="*/ 559 h 585"/>
                <a:gd name="T14" fmla="*/ 382 w 739"/>
                <a:gd name="T15" fmla="*/ 559 h 585"/>
                <a:gd name="T16" fmla="*/ 332 w 739"/>
                <a:gd name="T17" fmla="*/ 559 h 585"/>
                <a:gd name="T18" fmla="*/ 306 w 739"/>
                <a:gd name="T19" fmla="*/ 551 h 585"/>
                <a:gd name="T20" fmla="*/ 255 w 739"/>
                <a:gd name="T21" fmla="*/ 551 h 585"/>
                <a:gd name="T22" fmla="*/ 221 w 739"/>
                <a:gd name="T23" fmla="*/ 542 h 585"/>
                <a:gd name="T24" fmla="*/ 213 w 739"/>
                <a:gd name="T25" fmla="*/ 542 h 585"/>
                <a:gd name="T26" fmla="*/ 162 w 739"/>
                <a:gd name="T27" fmla="*/ 534 h 585"/>
                <a:gd name="T28" fmla="*/ 162 w 739"/>
                <a:gd name="T29" fmla="*/ 534 h 585"/>
                <a:gd name="T30" fmla="*/ 68 w 739"/>
                <a:gd name="T31" fmla="*/ 526 h 585"/>
                <a:gd name="T32" fmla="*/ 0 w 739"/>
                <a:gd name="T33" fmla="*/ 517 h 585"/>
                <a:gd name="T34" fmla="*/ 9 w 739"/>
                <a:gd name="T35" fmla="*/ 432 h 585"/>
                <a:gd name="T36" fmla="*/ 17 w 739"/>
                <a:gd name="T37" fmla="*/ 398 h 585"/>
                <a:gd name="T38" fmla="*/ 17 w 739"/>
                <a:gd name="T39" fmla="*/ 365 h 585"/>
                <a:gd name="T40" fmla="*/ 17 w 739"/>
                <a:gd name="T41" fmla="*/ 356 h 585"/>
                <a:gd name="T42" fmla="*/ 26 w 739"/>
                <a:gd name="T43" fmla="*/ 322 h 585"/>
                <a:gd name="T44" fmla="*/ 43 w 739"/>
                <a:gd name="T45" fmla="*/ 212 h 585"/>
                <a:gd name="T46" fmla="*/ 43 w 739"/>
                <a:gd name="T47" fmla="*/ 195 h 585"/>
                <a:gd name="T48" fmla="*/ 43 w 739"/>
                <a:gd name="T49" fmla="*/ 178 h 585"/>
                <a:gd name="T50" fmla="*/ 51 w 739"/>
                <a:gd name="T51" fmla="*/ 102 h 585"/>
                <a:gd name="T52" fmla="*/ 60 w 739"/>
                <a:gd name="T53" fmla="*/ 43 h 585"/>
                <a:gd name="T54" fmla="*/ 68 w 739"/>
                <a:gd name="T55" fmla="*/ 0 h 585"/>
                <a:gd name="T56" fmla="*/ 179 w 739"/>
                <a:gd name="T57" fmla="*/ 17 h 585"/>
                <a:gd name="T58" fmla="*/ 238 w 739"/>
                <a:gd name="T59" fmla="*/ 26 h 585"/>
                <a:gd name="T60" fmla="*/ 281 w 739"/>
                <a:gd name="T61" fmla="*/ 26 h 585"/>
                <a:gd name="T62" fmla="*/ 332 w 739"/>
                <a:gd name="T63" fmla="*/ 34 h 585"/>
                <a:gd name="T64" fmla="*/ 340 w 739"/>
                <a:gd name="T65" fmla="*/ 34 h 585"/>
                <a:gd name="T66" fmla="*/ 433 w 739"/>
                <a:gd name="T67" fmla="*/ 43 h 585"/>
                <a:gd name="T68" fmla="*/ 459 w 739"/>
                <a:gd name="T69" fmla="*/ 51 h 585"/>
                <a:gd name="T70" fmla="*/ 544 w 739"/>
                <a:gd name="T71" fmla="*/ 60 h 585"/>
                <a:gd name="T72" fmla="*/ 595 w 739"/>
                <a:gd name="T73" fmla="*/ 60 h 585"/>
                <a:gd name="T74" fmla="*/ 612 w 739"/>
                <a:gd name="T75" fmla="*/ 60 h 585"/>
                <a:gd name="T76" fmla="*/ 680 w 739"/>
                <a:gd name="T77" fmla="*/ 68 h 585"/>
                <a:gd name="T78" fmla="*/ 688 w 739"/>
                <a:gd name="T79" fmla="*/ 68 h 585"/>
                <a:gd name="T80" fmla="*/ 739 w 739"/>
                <a:gd name="T81" fmla="*/ 68 h 585"/>
                <a:gd name="T82" fmla="*/ 739 w 739"/>
                <a:gd name="T83" fmla="*/ 102 h 585"/>
                <a:gd name="T84" fmla="*/ 739 w 739"/>
                <a:gd name="T85" fmla="*/ 110 h 585"/>
                <a:gd name="T86" fmla="*/ 739 w 739"/>
                <a:gd name="T87" fmla="*/ 144 h 585"/>
                <a:gd name="T88" fmla="*/ 731 w 739"/>
                <a:gd name="T89" fmla="*/ 153 h 585"/>
                <a:gd name="T90" fmla="*/ 731 w 739"/>
                <a:gd name="T91" fmla="*/ 195 h 585"/>
                <a:gd name="T92" fmla="*/ 731 w 739"/>
                <a:gd name="T93" fmla="*/ 254 h 585"/>
                <a:gd name="T94" fmla="*/ 731 w 739"/>
                <a:gd name="T95" fmla="*/ 254 h 585"/>
                <a:gd name="T96" fmla="*/ 722 w 739"/>
                <a:gd name="T97" fmla="*/ 314 h 585"/>
                <a:gd name="T98" fmla="*/ 722 w 739"/>
                <a:gd name="T99" fmla="*/ 322 h 585"/>
                <a:gd name="T100" fmla="*/ 722 w 739"/>
                <a:gd name="T101" fmla="*/ 365 h 585"/>
                <a:gd name="T102" fmla="*/ 722 w 739"/>
                <a:gd name="T103" fmla="*/ 382 h 585"/>
                <a:gd name="T104" fmla="*/ 714 w 739"/>
                <a:gd name="T105" fmla="*/ 424 h 585"/>
                <a:gd name="T106" fmla="*/ 714 w 739"/>
                <a:gd name="T107" fmla="*/ 424 h 585"/>
                <a:gd name="T108" fmla="*/ 714 w 739"/>
                <a:gd name="T109" fmla="*/ 492 h 585"/>
                <a:gd name="T110" fmla="*/ 714 w 739"/>
                <a:gd name="T111" fmla="*/ 500 h 585"/>
                <a:gd name="T112" fmla="*/ 714 w 739"/>
                <a:gd name="T113" fmla="*/ 50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9"/>
                <a:gd name="T172" fmla="*/ 0 h 585"/>
                <a:gd name="T173" fmla="*/ 739 w 739"/>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9" h="585">
                  <a:moveTo>
                    <a:pt x="714" y="500"/>
                  </a:moveTo>
                  <a:lnTo>
                    <a:pt x="714" y="534"/>
                  </a:lnTo>
                  <a:lnTo>
                    <a:pt x="705" y="585"/>
                  </a:lnTo>
                  <a:lnTo>
                    <a:pt x="612" y="576"/>
                  </a:lnTo>
                  <a:lnTo>
                    <a:pt x="603" y="576"/>
                  </a:lnTo>
                  <a:lnTo>
                    <a:pt x="510" y="568"/>
                  </a:lnTo>
                  <a:lnTo>
                    <a:pt x="391" y="559"/>
                  </a:lnTo>
                  <a:lnTo>
                    <a:pt x="382" y="559"/>
                  </a:lnTo>
                  <a:lnTo>
                    <a:pt x="332" y="559"/>
                  </a:lnTo>
                  <a:lnTo>
                    <a:pt x="306" y="551"/>
                  </a:lnTo>
                  <a:lnTo>
                    <a:pt x="255" y="551"/>
                  </a:lnTo>
                  <a:lnTo>
                    <a:pt x="221" y="542"/>
                  </a:lnTo>
                  <a:lnTo>
                    <a:pt x="213" y="542"/>
                  </a:lnTo>
                  <a:lnTo>
                    <a:pt x="162" y="534"/>
                  </a:lnTo>
                  <a:lnTo>
                    <a:pt x="68" y="526"/>
                  </a:lnTo>
                  <a:lnTo>
                    <a:pt x="0" y="517"/>
                  </a:lnTo>
                  <a:lnTo>
                    <a:pt x="9" y="432"/>
                  </a:lnTo>
                  <a:lnTo>
                    <a:pt x="17" y="398"/>
                  </a:lnTo>
                  <a:lnTo>
                    <a:pt x="17" y="365"/>
                  </a:lnTo>
                  <a:lnTo>
                    <a:pt x="17" y="356"/>
                  </a:lnTo>
                  <a:lnTo>
                    <a:pt x="26" y="322"/>
                  </a:lnTo>
                  <a:lnTo>
                    <a:pt x="43" y="212"/>
                  </a:lnTo>
                  <a:lnTo>
                    <a:pt x="43" y="195"/>
                  </a:lnTo>
                  <a:lnTo>
                    <a:pt x="43" y="178"/>
                  </a:lnTo>
                  <a:lnTo>
                    <a:pt x="51" y="102"/>
                  </a:lnTo>
                  <a:lnTo>
                    <a:pt x="60" y="43"/>
                  </a:lnTo>
                  <a:lnTo>
                    <a:pt x="68" y="0"/>
                  </a:lnTo>
                  <a:lnTo>
                    <a:pt x="179" y="17"/>
                  </a:lnTo>
                  <a:lnTo>
                    <a:pt x="238" y="26"/>
                  </a:lnTo>
                  <a:lnTo>
                    <a:pt x="281" y="26"/>
                  </a:lnTo>
                  <a:lnTo>
                    <a:pt x="332" y="34"/>
                  </a:lnTo>
                  <a:lnTo>
                    <a:pt x="340" y="34"/>
                  </a:lnTo>
                  <a:lnTo>
                    <a:pt x="433" y="43"/>
                  </a:lnTo>
                  <a:lnTo>
                    <a:pt x="459" y="51"/>
                  </a:lnTo>
                  <a:lnTo>
                    <a:pt x="544" y="60"/>
                  </a:lnTo>
                  <a:lnTo>
                    <a:pt x="595" y="60"/>
                  </a:lnTo>
                  <a:lnTo>
                    <a:pt x="612" y="60"/>
                  </a:lnTo>
                  <a:lnTo>
                    <a:pt x="680" y="68"/>
                  </a:lnTo>
                  <a:lnTo>
                    <a:pt x="688" y="68"/>
                  </a:lnTo>
                  <a:lnTo>
                    <a:pt x="739" y="68"/>
                  </a:lnTo>
                  <a:lnTo>
                    <a:pt x="739" y="102"/>
                  </a:lnTo>
                  <a:lnTo>
                    <a:pt x="739" y="110"/>
                  </a:lnTo>
                  <a:lnTo>
                    <a:pt x="739" y="144"/>
                  </a:lnTo>
                  <a:lnTo>
                    <a:pt x="731" y="153"/>
                  </a:lnTo>
                  <a:lnTo>
                    <a:pt x="731" y="195"/>
                  </a:lnTo>
                  <a:lnTo>
                    <a:pt x="731" y="254"/>
                  </a:lnTo>
                  <a:lnTo>
                    <a:pt x="722" y="314"/>
                  </a:lnTo>
                  <a:lnTo>
                    <a:pt x="722" y="322"/>
                  </a:lnTo>
                  <a:lnTo>
                    <a:pt x="722" y="365"/>
                  </a:lnTo>
                  <a:lnTo>
                    <a:pt x="722" y="382"/>
                  </a:lnTo>
                  <a:lnTo>
                    <a:pt x="714" y="424"/>
                  </a:lnTo>
                  <a:lnTo>
                    <a:pt x="714" y="492"/>
                  </a:lnTo>
                  <a:lnTo>
                    <a:pt x="714" y="500"/>
                  </a:lnTo>
                  <a:close/>
                </a:path>
              </a:pathLst>
            </a:custGeom>
            <a:solidFill>
              <a:srgbClr val="8DA3FF"/>
            </a:solidFill>
            <a:ln w="12700">
              <a:solidFill>
                <a:schemeClr val="tx1"/>
              </a:solidFill>
              <a:round/>
              <a:headEnd/>
              <a:tailEnd/>
            </a:ln>
          </p:spPr>
          <p:txBody>
            <a:bodyPr/>
            <a:lstStyle/>
            <a:p>
              <a:endParaRPr lang="en-US"/>
            </a:p>
          </p:txBody>
        </p:sp>
        <p:sp>
          <p:nvSpPr>
            <p:cNvPr id="12374" name="Freeform 124"/>
            <p:cNvSpPr>
              <a:spLocks/>
            </p:cNvSpPr>
            <p:nvPr/>
          </p:nvSpPr>
          <p:spPr bwMode="auto">
            <a:xfrm>
              <a:off x="3606" y="2072"/>
              <a:ext cx="739" cy="381"/>
            </a:xfrm>
            <a:custGeom>
              <a:avLst/>
              <a:gdLst>
                <a:gd name="T0" fmla="*/ 178 w 739"/>
                <a:gd name="T1" fmla="*/ 347 h 381"/>
                <a:gd name="T2" fmla="*/ 136 w 739"/>
                <a:gd name="T3" fmla="*/ 364 h 381"/>
                <a:gd name="T4" fmla="*/ 60 w 739"/>
                <a:gd name="T5" fmla="*/ 381 h 381"/>
                <a:gd name="T6" fmla="*/ 0 w 739"/>
                <a:gd name="T7" fmla="*/ 364 h 381"/>
                <a:gd name="T8" fmla="*/ 17 w 739"/>
                <a:gd name="T9" fmla="*/ 364 h 381"/>
                <a:gd name="T10" fmla="*/ 26 w 739"/>
                <a:gd name="T11" fmla="*/ 347 h 381"/>
                <a:gd name="T12" fmla="*/ 26 w 739"/>
                <a:gd name="T13" fmla="*/ 322 h 381"/>
                <a:gd name="T14" fmla="*/ 17 w 739"/>
                <a:gd name="T15" fmla="*/ 305 h 381"/>
                <a:gd name="T16" fmla="*/ 60 w 739"/>
                <a:gd name="T17" fmla="*/ 296 h 381"/>
                <a:gd name="T18" fmla="*/ 85 w 739"/>
                <a:gd name="T19" fmla="*/ 305 h 381"/>
                <a:gd name="T20" fmla="*/ 85 w 739"/>
                <a:gd name="T21" fmla="*/ 271 h 381"/>
                <a:gd name="T22" fmla="*/ 128 w 739"/>
                <a:gd name="T23" fmla="*/ 246 h 381"/>
                <a:gd name="T24" fmla="*/ 128 w 739"/>
                <a:gd name="T25" fmla="*/ 203 h 381"/>
                <a:gd name="T26" fmla="*/ 136 w 739"/>
                <a:gd name="T27" fmla="*/ 195 h 381"/>
                <a:gd name="T28" fmla="*/ 153 w 739"/>
                <a:gd name="T29" fmla="*/ 186 h 381"/>
                <a:gd name="T30" fmla="*/ 170 w 739"/>
                <a:gd name="T31" fmla="*/ 195 h 381"/>
                <a:gd name="T32" fmla="*/ 178 w 739"/>
                <a:gd name="T33" fmla="*/ 186 h 381"/>
                <a:gd name="T34" fmla="*/ 212 w 739"/>
                <a:gd name="T35" fmla="*/ 195 h 381"/>
                <a:gd name="T36" fmla="*/ 229 w 739"/>
                <a:gd name="T37" fmla="*/ 178 h 381"/>
                <a:gd name="T38" fmla="*/ 255 w 739"/>
                <a:gd name="T39" fmla="*/ 178 h 381"/>
                <a:gd name="T40" fmla="*/ 263 w 739"/>
                <a:gd name="T41" fmla="*/ 186 h 381"/>
                <a:gd name="T42" fmla="*/ 272 w 739"/>
                <a:gd name="T43" fmla="*/ 178 h 381"/>
                <a:gd name="T44" fmla="*/ 280 w 739"/>
                <a:gd name="T45" fmla="*/ 161 h 381"/>
                <a:gd name="T46" fmla="*/ 280 w 739"/>
                <a:gd name="T47" fmla="*/ 152 h 381"/>
                <a:gd name="T48" fmla="*/ 280 w 739"/>
                <a:gd name="T49" fmla="*/ 135 h 381"/>
                <a:gd name="T50" fmla="*/ 297 w 739"/>
                <a:gd name="T51" fmla="*/ 161 h 381"/>
                <a:gd name="T52" fmla="*/ 331 w 739"/>
                <a:gd name="T53" fmla="*/ 161 h 381"/>
                <a:gd name="T54" fmla="*/ 340 w 739"/>
                <a:gd name="T55" fmla="*/ 119 h 381"/>
                <a:gd name="T56" fmla="*/ 357 w 739"/>
                <a:gd name="T57" fmla="*/ 102 h 381"/>
                <a:gd name="T58" fmla="*/ 374 w 739"/>
                <a:gd name="T59" fmla="*/ 68 h 381"/>
                <a:gd name="T60" fmla="*/ 399 w 739"/>
                <a:gd name="T61" fmla="*/ 59 h 381"/>
                <a:gd name="T62" fmla="*/ 433 w 739"/>
                <a:gd name="T63" fmla="*/ 42 h 381"/>
                <a:gd name="T64" fmla="*/ 425 w 739"/>
                <a:gd name="T65" fmla="*/ 25 h 381"/>
                <a:gd name="T66" fmla="*/ 416 w 739"/>
                <a:gd name="T67" fmla="*/ 8 h 381"/>
                <a:gd name="T68" fmla="*/ 450 w 739"/>
                <a:gd name="T69" fmla="*/ 8 h 381"/>
                <a:gd name="T70" fmla="*/ 467 w 739"/>
                <a:gd name="T71" fmla="*/ 8 h 381"/>
                <a:gd name="T72" fmla="*/ 484 w 739"/>
                <a:gd name="T73" fmla="*/ 25 h 381"/>
                <a:gd name="T74" fmla="*/ 518 w 739"/>
                <a:gd name="T75" fmla="*/ 42 h 381"/>
                <a:gd name="T76" fmla="*/ 544 w 739"/>
                <a:gd name="T77" fmla="*/ 51 h 381"/>
                <a:gd name="T78" fmla="*/ 561 w 739"/>
                <a:gd name="T79" fmla="*/ 42 h 381"/>
                <a:gd name="T80" fmla="*/ 586 w 739"/>
                <a:gd name="T81" fmla="*/ 51 h 381"/>
                <a:gd name="T82" fmla="*/ 603 w 739"/>
                <a:gd name="T83" fmla="*/ 34 h 381"/>
                <a:gd name="T84" fmla="*/ 620 w 739"/>
                <a:gd name="T85" fmla="*/ 34 h 381"/>
                <a:gd name="T86" fmla="*/ 646 w 739"/>
                <a:gd name="T87" fmla="*/ 51 h 381"/>
                <a:gd name="T88" fmla="*/ 663 w 739"/>
                <a:gd name="T89" fmla="*/ 85 h 381"/>
                <a:gd name="T90" fmla="*/ 654 w 739"/>
                <a:gd name="T91" fmla="*/ 102 h 381"/>
                <a:gd name="T92" fmla="*/ 680 w 739"/>
                <a:gd name="T93" fmla="*/ 127 h 381"/>
                <a:gd name="T94" fmla="*/ 697 w 739"/>
                <a:gd name="T95" fmla="*/ 144 h 381"/>
                <a:gd name="T96" fmla="*/ 714 w 739"/>
                <a:gd name="T97" fmla="*/ 161 h 381"/>
                <a:gd name="T98" fmla="*/ 731 w 739"/>
                <a:gd name="T99" fmla="*/ 169 h 381"/>
                <a:gd name="T100" fmla="*/ 705 w 739"/>
                <a:gd name="T101" fmla="*/ 212 h 381"/>
                <a:gd name="T102" fmla="*/ 671 w 739"/>
                <a:gd name="T103" fmla="*/ 237 h 381"/>
                <a:gd name="T104" fmla="*/ 654 w 739"/>
                <a:gd name="T105" fmla="*/ 263 h 381"/>
                <a:gd name="T106" fmla="*/ 629 w 739"/>
                <a:gd name="T107" fmla="*/ 288 h 381"/>
                <a:gd name="T108" fmla="*/ 595 w 739"/>
                <a:gd name="T109" fmla="*/ 305 h 381"/>
                <a:gd name="T110" fmla="*/ 518 w 739"/>
                <a:gd name="T111" fmla="*/ 322 h 381"/>
                <a:gd name="T112" fmla="*/ 416 w 739"/>
                <a:gd name="T113" fmla="*/ 330 h 381"/>
                <a:gd name="T114" fmla="*/ 289 w 739"/>
                <a:gd name="T115" fmla="*/ 339 h 3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9"/>
                <a:gd name="T175" fmla="*/ 0 h 381"/>
                <a:gd name="T176" fmla="*/ 739 w 739"/>
                <a:gd name="T177" fmla="*/ 381 h 3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9" h="381">
                  <a:moveTo>
                    <a:pt x="289" y="339"/>
                  </a:moveTo>
                  <a:lnTo>
                    <a:pt x="263" y="339"/>
                  </a:lnTo>
                  <a:lnTo>
                    <a:pt x="238" y="347"/>
                  </a:lnTo>
                  <a:lnTo>
                    <a:pt x="229" y="347"/>
                  </a:lnTo>
                  <a:lnTo>
                    <a:pt x="204" y="347"/>
                  </a:lnTo>
                  <a:lnTo>
                    <a:pt x="178" y="347"/>
                  </a:lnTo>
                  <a:lnTo>
                    <a:pt x="170" y="347"/>
                  </a:lnTo>
                  <a:lnTo>
                    <a:pt x="153" y="356"/>
                  </a:lnTo>
                  <a:lnTo>
                    <a:pt x="153" y="347"/>
                  </a:lnTo>
                  <a:lnTo>
                    <a:pt x="136" y="347"/>
                  </a:lnTo>
                  <a:lnTo>
                    <a:pt x="136" y="364"/>
                  </a:lnTo>
                  <a:lnTo>
                    <a:pt x="136" y="373"/>
                  </a:lnTo>
                  <a:lnTo>
                    <a:pt x="94" y="373"/>
                  </a:lnTo>
                  <a:lnTo>
                    <a:pt x="60" y="381"/>
                  </a:lnTo>
                  <a:lnTo>
                    <a:pt x="0" y="381"/>
                  </a:lnTo>
                  <a:lnTo>
                    <a:pt x="0" y="364"/>
                  </a:lnTo>
                  <a:lnTo>
                    <a:pt x="9" y="364"/>
                  </a:lnTo>
                  <a:lnTo>
                    <a:pt x="9" y="373"/>
                  </a:lnTo>
                  <a:lnTo>
                    <a:pt x="17" y="373"/>
                  </a:lnTo>
                  <a:lnTo>
                    <a:pt x="17" y="364"/>
                  </a:lnTo>
                  <a:lnTo>
                    <a:pt x="17" y="356"/>
                  </a:lnTo>
                  <a:lnTo>
                    <a:pt x="17" y="347"/>
                  </a:lnTo>
                  <a:lnTo>
                    <a:pt x="26" y="347"/>
                  </a:lnTo>
                  <a:lnTo>
                    <a:pt x="17" y="339"/>
                  </a:lnTo>
                  <a:lnTo>
                    <a:pt x="26" y="330"/>
                  </a:lnTo>
                  <a:lnTo>
                    <a:pt x="26" y="322"/>
                  </a:lnTo>
                  <a:lnTo>
                    <a:pt x="17" y="313"/>
                  </a:lnTo>
                  <a:lnTo>
                    <a:pt x="17" y="305"/>
                  </a:lnTo>
                  <a:lnTo>
                    <a:pt x="26" y="305"/>
                  </a:lnTo>
                  <a:lnTo>
                    <a:pt x="26" y="296"/>
                  </a:lnTo>
                  <a:lnTo>
                    <a:pt x="34" y="288"/>
                  </a:lnTo>
                  <a:lnTo>
                    <a:pt x="43" y="288"/>
                  </a:lnTo>
                  <a:lnTo>
                    <a:pt x="51" y="288"/>
                  </a:lnTo>
                  <a:lnTo>
                    <a:pt x="60" y="296"/>
                  </a:lnTo>
                  <a:lnTo>
                    <a:pt x="68" y="296"/>
                  </a:lnTo>
                  <a:lnTo>
                    <a:pt x="77" y="296"/>
                  </a:lnTo>
                  <a:lnTo>
                    <a:pt x="77" y="305"/>
                  </a:lnTo>
                  <a:lnTo>
                    <a:pt x="85" y="305"/>
                  </a:lnTo>
                  <a:lnTo>
                    <a:pt x="94" y="296"/>
                  </a:lnTo>
                  <a:lnTo>
                    <a:pt x="94" y="288"/>
                  </a:lnTo>
                  <a:lnTo>
                    <a:pt x="85" y="288"/>
                  </a:lnTo>
                  <a:lnTo>
                    <a:pt x="85" y="279"/>
                  </a:lnTo>
                  <a:lnTo>
                    <a:pt x="85" y="271"/>
                  </a:lnTo>
                  <a:lnTo>
                    <a:pt x="85" y="263"/>
                  </a:lnTo>
                  <a:lnTo>
                    <a:pt x="94" y="254"/>
                  </a:lnTo>
                  <a:lnTo>
                    <a:pt x="102" y="254"/>
                  </a:lnTo>
                  <a:lnTo>
                    <a:pt x="119" y="246"/>
                  </a:lnTo>
                  <a:lnTo>
                    <a:pt x="128" y="246"/>
                  </a:lnTo>
                  <a:lnTo>
                    <a:pt x="119" y="237"/>
                  </a:lnTo>
                  <a:lnTo>
                    <a:pt x="111" y="229"/>
                  </a:lnTo>
                  <a:lnTo>
                    <a:pt x="111" y="220"/>
                  </a:lnTo>
                  <a:lnTo>
                    <a:pt x="119" y="220"/>
                  </a:lnTo>
                  <a:lnTo>
                    <a:pt x="119" y="212"/>
                  </a:lnTo>
                  <a:lnTo>
                    <a:pt x="128" y="203"/>
                  </a:lnTo>
                  <a:lnTo>
                    <a:pt x="136" y="212"/>
                  </a:lnTo>
                  <a:lnTo>
                    <a:pt x="136" y="203"/>
                  </a:lnTo>
                  <a:lnTo>
                    <a:pt x="136" y="195"/>
                  </a:lnTo>
                  <a:lnTo>
                    <a:pt x="136" y="186"/>
                  </a:lnTo>
                  <a:lnTo>
                    <a:pt x="145" y="195"/>
                  </a:lnTo>
                  <a:lnTo>
                    <a:pt x="153" y="186"/>
                  </a:lnTo>
                  <a:lnTo>
                    <a:pt x="162" y="186"/>
                  </a:lnTo>
                  <a:lnTo>
                    <a:pt x="162" y="195"/>
                  </a:lnTo>
                  <a:lnTo>
                    <a:pt x="170" y="195"/>
                  </a:lnTo>
                  <a:lnTo>
                    <a:pt x="170" y="186"/>
                  </a:lnTo>
                  <a:lnTo>
                    <a:pt x="162" y="186"/>
                  </a:lnTo>
                  <a:lnTo>
                    <a:pt x="162" y="178"/>
                  </a:lnTo>
                  <a:lnTo>
                    <a:pt x="178" y="186"/>
                  </a:lnTo>
                  <a:lnTo>
                    <a:pt x="187" y="186"/>
                  </a:lnTo>
                  <a:lnTo>
                    <a:pt x="195" y="186"/>
                  </a:lnTo>
                  <a:lnTo>
                    <a:pt x="204" y="186"/>
                  </a:lnTo>
                  <a:lnTo>
                    <a:pt x="204" y="195"/>
                  </a:lnTo>
                  <a:lnTo>
                    <a:pt x="212" y="195"/>
                  </a:lnTo>
                  <a:lnTo>
                    <a:pt x="221" y="195"/>
                  </a:lnTo>
                  <a:lnTo>
                    <a:pt x="221" y="186"/>
                  </a:lnTo>
                  <a:lnTo>
                    <a:pt x="221" y="178"/>
                  </a:lnTo>
                  <a:lnTo>
                    <a:pt x="229" y="178"/>
                  </a:lnTo>
                  <a:lnTo>
                    <a:pt x="238" y="178"/>
                  </a:lnTo>
                  <a:lnTo>
                    <a:pt x="238" y="169"/>
                  </a:lnTo>
                  <a:lnTo>
                    <a:pt x="246" y="169"/>
                  </a:lnTo>
                  <a:lnTo>
                    <a:pt x="255" y="178"/>
                  </a:lnTo>
                  <a:lnTo>
                    <a:pt x="263" y="178"/>
                  </a:lnTo>
                  <a:lnTo>
                    <a:pt x="263" y="186"/>
                  </a:lnTo>
                  <a:lnTo>
                    <a:pt x="263" y="178"/>
                  </a:lnTo>
                  <a:lnTo>
                    <a:pt x="272" y="178"/>
                  </a:lnTo>
                  <a:lnTo>
                    <a:pt x="272" y="169"/>
                  </a:lnTo>
                  <a:lnTo>
                    <a:pt x="272" y="161"/>
                  </a:lnTo>
                  <a:lnTo>
                    <a:pt x="280" y="161"/>
                  </a:lnTo>
                  <a:lnTo>
                    <a:pt x="280" y="152"/>
                  </a:lnTo>
                  <a:lnTo>
                    <a:pt x="289" y="144"/>
                  </a:lnTo>
                  <a:lnTo>
                    <a:pt x="280" y="144"/>
                  </a:lnTo>
                  <a:lnTo>
                    <a:pt x="280" y="135"/>
                  </a:lnTo>
                  <a:lnTo>
                    <a:pt x="289" y="135"/>
                  </a:lnTo>
                  <a:lnTo>
                    <a:pt x="289" y="144"/>
                  </a:lnTo>
                  <a:lnTo>
                    <a:pt x="297" y="144"/>
                  </a:lnTo>
                  <a:lnTo>
                    <a:pt x="297" y="152"/>
                  </a:lnTo>
                  <a:lnTo>
                    <a:pt x="297" y="161"/>
                  </a:lnTo>
                  <a:lnTo>
                    <a:pt x="306" y="161"/>
                  </a:lnTo>
                  <a:lnTo>
                    <a:pt x="314" y="161"/>
                  </a:lnTo>
                  <a:lnTo>
                    <a:pt x="323" y="161"/>
                  </a:lnTo>
                  <a:lnTo>
                    <a:pt x="331" y="161"/>
                  </a:lnTo>
                  <a:lnTo>
                    <a:pt x="331" y="152"/>
                  </a:lnTo>
                  <a:lnTo>
                    <a:pt x="331" y="135"/>
                  </a:lnTo>
                  <a:lnTo>
                    <a:pt x="340" y="127"/>
                  </a:lnTo>
                  <a:lnTo>
                    <a:pt x="340" y="119"/>
                  </a:lnTo>
                  <a:lnTo>
                    <a:pt x="348" y="127"/>
                  </a:lnTo>
                  <a:lnTo>
                    <a:pt x="357" y="119"/>
                  </a:lnTo>
                  <a:lnTo>
                    <a:pt x="357" y="110"/>
                  </a:lnTo>
                  <a:lnTo>
                    <a:pt x="357" y="102"/>
                  </a:lnTo>
                  <a:lnTo>
                    <a:pt x="365" y="93"/>
                  </a:lnTo>
                  <a:lnTo>
                    <a:pt x="374" y="85"/>
                  </a:lnTo>
                  <a:lnTo>
                    <a:pt x="374" y="76"/>
                  </a:lnTo>
                  <a:lnTo>
                    <a:pt x="374" y="68"/>
                  </a:lnTo>
                  <a:lnTo>
                    <a:pt x="374" y="59"/>
                  </a:lnTo>
                  <a:lnTo>
                    <a:pt x="382" y="59"/>
                  </a:lnTo>
                  <a:lnTo>
                    <a:pt x="391" y="59"/>
                  </a:lnTo>
                  <a:lnTo>
                    <a:pt x="399" y="59"/>
                  </a:lnTo>
                  <a:lnTo>
                    <a:pt x="408" y="51"/>
                  </a:lnTo>
                  <a:lnTo>
                    <a:pt x="416" y="51"/>
                  </a:lnTo>
                  <a:lnTo>
                    <a:pt x="433" y="42"/>
                  </a:lnTo>
                  <a:lnTo>
                    <a:pt x="433" y="34"/>
                  </a:lnTo>
                  <a:lnTo>
                    <a:pt x="425" y="34"/>
                  </a:lnTo>
                  <a:lnTo>
                    <a:pt x="425" y="25"/>
                  </a:lnTo>
                  <a:lnTo>
                    <a:pt x="425" y="17"/>
                  </a:lnTo>
                  <a:lnTo>
                    <a:pt x="416" y="17"/>
                  </a:lnTo>
                  <a:lnTo>
                    <a:pt x="416" y="8"/>
                  </a:lnTo>
                  <a:lnTo>
                    <a:pt x="425" y="8"/>
                  </a:lnTo>
                  <a:lnTo>
                    <a:pt x="433" y="8"/>
                  </a:lnTo>
                  <a:lnTo>
                    <a:pt x="433" y="0"/>
                  </a:lnTo>
                  <a:lnTo>
                    <a:pt x="442" y="8"/>
                  </a:lnTo>
                  <a:lnTo>
                    <a:pt x="450" y="8"/>
                  </a:lnTo>
                  <a:lnTo>
                    <a:pt x="459" y="0"/>
                  </a:lnTo>
                  <a:lnTo>
                    <a:pt x="467" y="0"/>
                  </a:lnTo>
                  <a:lnTo>
                    <a:pt x="467" y="8"/>
                  </a:lnTo>
                  <a:lnTo>
                    <a:pt x="476" y="8"/>
                  </a:lnTo>
                  <a:lnTo>
                    <a:pt x="484" y="17"/>
                  </a:lnTo>
                  <a:lnTo>
                    <a:pt x="484" y="25"/>
                  </a:lnTo>
                  <a:lnTo>
                    <a:pt x="493" y="34"/>
                  </a:lnTo>
                  <a:lnTo>
                    <a:pt x="493" y="42"/>
                  </a:lnTo>
                  <a:lnTo>
                    <a:pt x="501" y="42"/>
                  </a:lnTo>
                  <a:lnTo>
                    <a:pt x="510" y="42"/>
                  </a:lnTo>
                  <a:lnTo>
                    <a:pt x="518" y="34"/>
                  </a:lnTo>
                  <a:lnTo>
                    <a:pt x="518" y="42"/>
                  </a:lnTo>
                  <a:lnTo>
                    <a:pt x="527" y="42"/>
                  </a:lnTo>
                  <a:lnTo>
                    <a:pt x="535" y="42"/>
                  </a:lnTo>
                  <a:lnTo>
                    <a:pt x="535" y="51"/>
                  </a:lnTo>
                  <a:lnTo>
                    <a:pt x="544" y="51"/>
                  </a:lnTo>
                  <a:lnTo>
                    <a:pt x="552" y="51"/>
                  </a:lnTo>
                  <a:lnTo>
                    <a:pt x="552" y="42"/>
                  </a:lnTo>
                  <a:lnTo>
                    <a:pt x="561" y="42"/>
                  </a:lnTo>
                  <a:lnTo>
                    <a:pt x="569" y="42"/>
                  </a:lnTo>
                  <a:lnTo>
                    <a:pt x="578" y="42"/>
                  </a:lnTo>
                  <a:lnTo>
                    <a:pt x="578" y="51"/>
                  </a:lnTo>
                  <a:lnTo>
                    <a:pt x="586" y="51"/>
                  </a:lnTo>
                  <a:lnTo>
                    <a:pt x="595" y="51"/>
                  </a:lnTo>
                  <a:lnTo>
                    <a:pt x="603" y="51"/>
                  </a:lnTo>
                  <a:lnTo>
                    <a:pt x="603" y="42"/>
                  </a:lnTo>
                  <a:lnTo>
                    <a:pt x="603" y="34"/>
                  </a:lnTo>
                  <a:lnTo>
                    <a:pt x="612" y="34"/>
                  </a:lnTo>
                  <a:lnTo>
                    <a:pt x="620" y="25"/>
                  </a:lnTo>
                  <a:lnTo>
                    <a:pt x="620" y="34"/>
                  </a:lnTo>
                  <a:lnTo>
                    <a:pt x="629" y="42"/>
                  </a:lnTo>
                  <a:lnTo>
                    <a:pt x="629" y="51"/>
                  </a:lnTo>
                  <a:lnTo>
                    <a:pt x="637" y="51"/>
                  </a:lnTo>
                  <a:lnTo>
                    <a:pt x="646" y="51"/>
                  </a:lnTo>
                  <a:lnTo>
                    <a:pt x="646" y="59"/>
                  </a:lnTo>
                  <a:lnTo>
                    <a:pt x="654" y="59"/>
                  </a:lnTo>
                  <a:lnTo>
                    <a:pt x="654" y="68"/>
                  </a:lnTo>
                  <a:lnTo>
                    <a:pt x="663" y="76"/>
                  </a:lnTo>
                  <a:lnTo>
                    <a:pt x="663" y="85"/>
                  </a:lnTo>
                  <a:lnTo>
                    <a:pt x="654" y="85"/>
                  </a:lnTo>
                  <a:lnTo>
                    <a:pt x="663" y="93"/>
                  </a:lnTo>
                  <a:lnTo>
                    <a:pt x="654" y="102"/>
                  </a:lnTo>
                  <a:lnTo>
                    <a:pt x="663" y="102"/>
                  </a:lnTo>
                  <a:lnTo>
                    <a:pt x="671" y="119"/>
                  </a:lnTo>
                  <a:lnTo>
                    <a:pt x="680" y="119"/>
                  </a:lnTo>
                  <a:lnTo>
                    <a:pt x="680" y="127"/>
                  </a:lnTo>
                  <a:lnTo>
                    <a:pt x="671" y="127"/>
                  </a:lnTo>
                  <a:lnTo>
                    <a:pt x="680" y="127"/>
                  </a:lnTo>
                  <a:lnTo>
                    <a:pt x="688" y="135"/>
                  </a:lnTo>
                  <a:lnTo>
                    <a:pt x="688" y="144"/>
                  </a:lnTo>
                  <a:lnTo>
                    <a:pt x="697" y="144"/>
                  </a:lnTo>
                  <a:lnTo>
                    <a:pt x="697" y="152"/>
                  </a:lnTo>
                  <a:lnTo>
                    <a:pt x="705" y="161"/>
                  </a:lnTo>
                  <a:lnTo>
                    <a:pt x="714" y="161"/>
                  </a:lnTo>
                  <a:lnTo>
                    <a:pt x="722" y="161"/>
                  </a:lnTo>
                  <a:lnTo>
                    <a:pt x="722" y="169"/>
                  </a:lnTo>
                  <a:lnTo>
                    <a:pt x="714" y="169"/>
                  </a:lnTo>
                  <a:lnTo>
                    <a:pt x="722" y="169"/>
                  </a:lnTo>
                  <a:lnTo>
                    <a:pt x="731" y="169"/>
                  </a:lnTo>
                  <a:lnTo>
                    <a:pt x="739" y="169"/>
                  </a:lnTo>
                  <a:lnTo>
                    <a:pt x="705" y="203"/>
                  </a:lnTo>
                  <a:lnTo>
                    <a:pt x="705" y="212"/>
                  </a:lnTo>
                  <a:lnTo>
                    <a:pt x="697" y="212"/>
                  </a:lnTo>
                  <a:lnTo>
                    <a:pt x="680" y="220"/>
                  </a:lnTo>
                  <a:lnTo>
                    <a:pt x="671" y="237"/>
                  </a:lnTo>
                  <a:lnTo>
                    <a:pt x="671" y="246"/>
                  </a:lnTo>
                  <a:lnTo>
                    <a:pt x="663" y="246"/>
                  </a:lnTo>
                  <a:lnTo>
                    <a:pt x="654" y="254"/>
                  </a:lnTo>
                  <a:lnTo>
                    <a:pt x="654" y="263"/>
                  </a:lnTo>
                  <a:lnTo>
                    <a:pt x="646" y="271"/>
                  </a:lnTo>
                  <a:lnTo>
                    <a:pt x="637" y="271"/>
                  </a:lnTo>
                  <a:lnTo>
                    <a:pt x="629" y="279"/>
                  </a:lnTo>
                  <a:lnTo>
                    <a:pt x="637" y="288"/>
                  </a:lnTo>
                  <a:lnTo>
                    <a:pt x="629" y="288"/>
                  </a:lnTo>
                  <a:lnTo>
                    <a:pt x="612" y="296"/>
                  </a:lnTo>
                  <a:lnTo>
                    <a:pt x="603" y="296"/>
                  </a:lnTo>
                  <a:lnTo>
                    <a:pt x="603" y="305"/>
                  </a:lnTo>
                  <a:lnTo>
                    <a:pt x="595" y="305"/>
                  </a:lnTo>
                  <a:lnTo>
                    <a:pt x="586" y="313"/>
                  </a:lnTo>
                  <a:lnTo>
                    <a:pt x="578" y="313"/>
                  </a:lnTo>
                  <a:lnTo>
                    <a:pt x="552" y="313"/>
                  </a:lnTo>
                  <a:lnTo>
                    <a:pt x="544" y="313"/>
                  </a:lnTo>
                  <a:lnTo>
                    <a:pt x="518" y="322"/>
                  </a:lnTo>
                  <a:lnTo>
                    <a:pt x="467" y="322"/>
                  </a:lnTo>
                  <a:lnTo>
                    <a:pt x="442" y="322"/>
                  </a:lnTo>
                  <a:lnTo>
                    <a:pt x="416" y="330"/>
                  </a:lnTo>
                  <a:lnTo>
                    <a:pt x="399" y="330"/>
                  </a:lnTo>
                  <a:lnTo>
                    <a:pt x="365" y="330"/>
                  </a:lnTo>
                  <a:lnTo>
                    <a:pt x="348" y="339"/>
                  </a:lnTo>
                  <a:lnTo>
                    <a:pt x="323" y="339"/>
                  </a:lnTo>
                  <a:lnTo>
                    <a:pt x="297" y="339"/>
                  </a:lnTo>
                  <a:lnTo>
                    <a:pt x="289" y="339"/>
                  </a:lnTo>
                  <a:close/>
                </a:path>
              </a:pathLst>
            </a:custGeom>
            <a:solidFill>
              <a:srgbClr val="8DA3FF"/>
            </a:solidFill>
            <a:ln w="12700">
              <a:solidFill>
                <a:schemeClr val="tx1"/>
              </a:solidFill>
              <a:round/>
              <a:headEnd/>
              <a:tailEnd/>
            </a:ln>
          </p:spPr>
          <p:txBody>
            <a:bodyPr/>
            <a:lstStyle/>
            <a:p>
              <a:endParaRPr lang="en-US"/>
            </a:p>
          </p:txBody>
        </p:sp>
        <p:sp>
          <p:nvSpPr>
            <p:cNvPr id="12375" name="Freeform 125"/>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rgbClr val="8DA3FF"/>
            </a:solidFill>
            <a:ln w="12700">
              <a:solidFill>
                <a:schemeClr val="tx1"/>
              </a:solidFill>
              <a:round/>
              <a:headEnd/>
              <a:tailEnd/>
            </a:ln>
          </p:spPr>
          <p:txBody>
            <a:bodyPr/>
            <a:lstStyle/>
            <a:p>
              <a:endParaRPr lang="en-US"/>
            </a:p>
          </p:txBody>
        </p:sp>
        <p:sp>
          <p:nvSpPr>
            <p:cNvPr id="12376" name="Freeform 126"/>
            <p:cNvSpPr>
              <a:spLocks/>
            </p:cNvSpPr>
            <p:nvPr/>
          </p:nvSpPr>
          <p:spPr bwMode="auto">
            <a:xfrm>
              <a:off x="2315" y="2004"/>
              <a:ext cx="756" cy="407"/>
            </a:xfrm>
            <a:custGeom>
              <a:avLst/>
              <a:gdLst>
                <a:gd name="T0" fmla="*/ 671 w 756"/>
                <a:gd name="T1" fmla="*/ 407 h 407"/>
                <a:gd name="T2" fmla="*/ 637 w 756"/>
                <a:gd name="T3" fmla="*/ 407 h 407"/>
                <a:gd name="T4" fmla="*/ 612 w 756"/>
                <a:gd name="T5" fmla="*/ 407 h 407"/>
                <a:gd name="T6" fmla="*/ 544 w 756"/>
                <a:gd name="T7" fmla="*/ 407 h 407"/>
                <a:gd name="T8" fmla="*/ 467 w 756"/>
                <a:gd name="T9" fmla="*/ 407 h 407"/>
                <a:gd name="T10" fmla="*/ 399 w 756"/>
                <a:gd name="T11" fmla="*/ 407 h 407"/>
                <a:gd name="T12" fmla="*/ 357 w 756"/>
                <a:gd name="T13" fmla="*/ 407 h 407"/>
                <a:gd name="T14" fmla="*/ 264 w 756"/>
                <a:gd name="T15" fmla="*/ 407 h 407"/>
                <a:gd name="T16" fmla="*/ 213 w 756"/>
                <a:gd name="T17" fmla="*/ 398 h 407"/>
                <a:gd name="T18" fmla="*/ 145 w 756"/>
                <a:gd name="T19" fmla="*/ 398 h 407"/>
                <a:gd name="T20" fmla="*/ 102 w 756"/>
                <a:gd name="T21" fmla="*/ 398 h 407"/>
                <a:gd name="T22" fmla="*/ 0 w 756"/>
                <a:gd name="T23" fmla="*/ 390 h 407"/>
                <a:gd name="T24" fmla="*/ 9 w 756"/>
                <a:gd name="T25" fmla="*/ 339 h 407"/>
                <a:gd name="T26" fmla="*/ 9 w 756"/>
                <a:gd name="T27" fmla="*/ 297 h 407"/>
                <a:gd name="T28" fmla="*/ 9 w 756"/>
                <a:gd name="T29" fmla="*/ 229 h 407"/>
                <a:gd name="T30" fmla="*/ 17 w 756"/>
                <a:gd name="T31" fmla="*/ 170 h 407"/>
                <a:gd name="T32" fmla="*/ 17 w 756"/>
                <a:gd name="T33" fmla="*/ 119 h 407"/>
                <a:gd name="T34" fmla="*/ 26 w 756"/>
                <a:gd name="T35" fmla="*/ 59 h 407"/>
                <a:gd name="T36" fmla="*/ 85 w 756"/>
                <a:gd name="T37" fmla="*/ 9 h 407"/>
                <a:gd name="T38" fmla="*/ 153 w 756"/>
                <a:gd name="T39" fmla="*/ 9 h 407"/>
                <a:gd name="T40" fmla="*/ 204 w 756"/>
                <a:gd name="T41" fmla="*/ 17 h 407"/>
                <a:gd name="T42" fmla="*/ 264 w 756"/>
                <a:gd name="T43" fmla="*/ 17 h 407"/>
                <a:gd name="T44" fmla="*/ 314 w 756"/>
                <a:gd name="T45" fmla="*/ 17 h 407"/>
                <a:gd name="T46" fmla="*/ 374 w 756"/>
                <a:gd name="T47" fmla="*/ 17 h 407"/>
                <a:gd name="T48" fmla="*/ 425 w 756"/>
                <a:gd name="T49" fmla="*/ 17 h 407"/>
                <a:gd name="T50" fmla="*/ 484 w 756"/>
                <a:gd name="T51" fmla="*/ 26 h 407"/>
                <a:gd name="T52" fmla="*/ 535 w 756"/>
                <a:gd name="T53" fmla="*/ 26 h 407"/>
                <a:gd name="T54" fmla="*/ 595 w 756"/>
                <a:gd name="T55" fmla="*/ 26 h 407"/>
                <a:gd name="T56" fmla="*/ 637 w 756"/>
                <a:gd name="T57" fmla="*/ 26 h 407"/>
                <a:gd name="T58" fmla="*/ 680 w 756"/>
                <a:gd name="T59" fmla="*/ 26 h 407"/>
                <a:gd name="T60" fmla="*/ 688 w 756"/>
                <a:gd name="T61" fmla="*/ 34 h 407"/>
                <a:gd name="T62" fmla="*/ 697 w 756"/>
                <a:gd name="T63" fmla="*/ 34 h 407"/>
                <a:gd name="T64" fmla="*/ 705 w 756"/>
                <a:gd name="T65" fmla="*/ 42 h 407"/>
                <a:gd name="T66" fmla="*/ 714 w 756"/>
                <a:gd name="T67" fmla="*/ 34 h 407"/>
                <a:gd name="T68" fmla="*/ 722 w 756"/>
                <a:gd name="T69" fmla="*/ 34 h 407"/>
                <a:gd name="T70" fmla="*/ 722 w 756"/>
                <a:gd name="T71" fmla="*/ 42 h 407"/>
                <a:gd name="T72" fmla="*/ 722 w 756"/>
                <a:gd name="T73" fmla="*/ 42 h 407"/>
                <a:gd name="T74" fmla="*/ 722 w 756"/>
                <a:gd name="T75" fmla="*/ 51 h 407"/>
                <a:gd name="T76" fmla="*/ 722 w 756"/>
                <a:gd name="T77" fmla="*/ 51 h 407"/>
                <a:gd name="T78" fmla="*/ 722 w 756"/>
                <a:gd name="T79" fmla="*/ 51 h 407"/>
                <a:gd name="T80" fmla="*/ 722 w 756"/>
                <a:gd name="T81" fmla="*/ 59 h 407"/>
                <a:gd name="T82" fmla="*/ 714 w 756"/>
                <a:gd name="T83" fmla="*/ 59 h 407"/>
                <a:gd name="T84" fmla="*/ 714 w 756"/>
                <a:gd name="T85" fmla="*/ 59 h 407"/>
                <a:gd name="T86" fmla="*/ 705 w 756"/>
                <a:gd name="T87" fmla="*/ 68 h 407"/>
                <a:gd name="T88" fmla="*/ 705 w 756"/>
                <a:gd name="T89" fmla="*/ 76 h 407"/>
                <a:gd name="T90" fmla="*/ 705 w 756"/>
                <a:gd name="T91" fmla="*/ 85 h 407"/>
                <a:gd name="T92" fmla="*/ 714 w 756"/>
                <a:gd name="T93" fmla="*/ 93 h 407"/>
                <a:gd name="T94" fmla="*/ 722 w 756"/>
                <a:gd name="T95" fmla="*/ 102 h 407"/>
                <a:gd name="T96" fmla="*/ 722 w 756"/>
                <a:gd name="T97" fmla="*/ 110 h 407"/>
                <a:gd name="T98" fmla="*/ 722 w 756"/>
                <a:gd name="T99" fmla="*/ 110 h 407"/>
                <a:gd name="T100" fmla="*/ 731 w 756"/>
                <a:gd name="T101" fmla="*/ 127 h 407"/>
                <a:gd name="T102" fmla="*/ 739 w 756"/>
                <a:gd name="T103" fmla="*/ 127 h 407"/>
                <a:gd name="T104" fmla="*/ 748 w 756"/>
                <a:gd name="T105" fmla="*/ 127 h 407"/>
                <a:gd name="T106" fmla="*/ 756 w 756"/>
                <a:gd name="T107" fmla="*/ 136 h 407"/>
                <a:gd name="T108" fmla="*/ 756 w 756"/>
                <a:gd name="T109" fmla="*/ 144 h 407"/>
                <a:gd name="T110" fmla="*/ 756 w 756"/>
                <a:gd name="T111" fmla="*/ 187 h 407"/>
                <a:gd name="T112" fmla="*/ 756 w 756"/>
                <a:gd name="T113" fmla="*/ 229 h 407"/>
                <a:gd name="T114" fmla="*/ 756 w 756"/>
                <a:gd name="T115" fmla="*/ 280 h 407"/>
                <a:gd name="T116" fmla="*/ 756 w 756"/>
                <a:gd name="T117" fmla="*/ 322 h 407"/>
                <a:gd name="T118" fmla="*/ 756 w 756"/>
                <a:gd name="T119" fmla="*/ 364 h 407"/>
                <a:gd name="T120" fmla="*/ 756 w 756"/>
                <a:gd name="T121" fmla="*/ 407 h 407"/>
                <a:gd name="T122" fmla="*/ 705 w 756"/>
                <a:gd name="T123" fmla="*/ 407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6"/>
                <a:gd name="T187" fmla="*/ 0 h 407"/>
                <a:gd name="T188" fmla="*/ 756 w 756"/>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6" h="407">
                  <a:moveTo>
                    <a:pt x="705" y="407"/>
                  </a:moveTo>
                  <a:lnTo>
                    <a:pt x="671" y="407"/>
                  </a:lnTo>
                  <a:lnTo>
                    <a:pt x="663" y="407"/>
                  </a:lnTo>
                  <a:lnTo>
                    <a:pt x="637" y="407"/>
                  </a:lnTo>
                  <a:lnTo>
                    <a:pt x="620" y="407"/>
                  </a:lnTo>
                  <a:lnTo>
                    <a:pt x="612" y="407"/>
                  </a:lnTo>
                  <a:lnTo>
                    <a:pt x="561" y="407"/>
                  </a:lnTo>
                  <a:lnTo>
                    <a:pt x="544" y="407"/>
                  </a:lnTo>
                  <a:lnTo>
                    <a:pt x="501" y="407"/>
                  </a:lnTo>
                  <a:lnTo>
                    <a:pt x="467" y="407"/>
                  </a:lnTo>
                  <a:lnTo>
                    <a:pt x="433" y="407"/>
                  </a:lnTo>
                  <a:lnTo>
                    <a:pt x="399" y="407"/>
                  </a:lnTo>
                  <a:lnTo>
                    <a:pt x="374" y="407"/>
                  </a:lnTo>
                  <a:lnTo>
                    <a:pt x="357" y="407"/>
                  </a:lnTo>
                  <a:lnTo>
                    <a:pt x="314" y="407"/>
                  </a:lnTo>
                  <a:lnTo>
                    <a:pt x="264" y="407"/>
                  </a:lnTo>
                  <a:lnTo>
                    <a:pt x="255" y="407"/>
                  </a:lnTo>
                  <a:lnTo>
                    <a:pt x="213" y="398"/>
                  </a:lnTo>
                  <a:lnTo>
                    <a:pt x="204" y="398"/>
                  </a:lnTo>
                  <a:lnTo>
                    <a:pt x="145" y="398"/>
                  </a:lnTo>
                  <a:lnTo>
                    <a:pt x="111" y="398"/>
                  </a:lnTo>
                  <a:lnTo>
                    <a:pt x="102" y="398"/>
                  </a:lnTo>
                  <a:lnTo>
                    <a:pt x="51" y="390"/>
                  </a:lnTo>
                  <a:lnTo>
                    <a:pt x="0" y="390"/>
                  </a:lnTo>
                  <a:lnTo>
                    <a:pt x="9" y="339"/>
                  </a:lnTo>
                  <a:lnTo>
                    <a:pt x="9" y="305"/>
                  </a:lnTo>
                  <a:lnTo>
                    <a:pt x="9" y="297"/>
                  </a:lnTo>
                  <a:lnTo>
                    <a:pt x="9" y="229"/>
                  </a:lnTo>
                  <a:lnTo>
                    <a:pt x="17" y="187"/>
                  </a:lnTo>
                  <a:lnTo>
                    <a:pt x="17" y="170"/>
                  </a:lnTo>
                  <a:lnTo>
                    <a:pt x="17" y="127"/>
                  </a:lnTo>
                  <a:lnTo>
                    <a:pt x="17" y="119"/>
                  </a:lnTo>
                  <a:lnTo>
                    <a:pt x="26" y="59"/>
                  </a:lnTo>
                  <a:lnTo>
                    <a:pt x="26" y="0"/>
                  </a:lnTo>
                  <a:lnTo>
                    <a:pt x="85" y="9"/>
                  </a:lnTo>
                  <a:lnTo>
                    <a:pt x="94" y="9"/>
                  </a:lnTo>
                  <a:lnTo>
                    <a:pt x="153" y="9"/>
                  </a:lnTo>
                  <a:lnTo>
                    <a:pt x="204" y="17"/>
                  </a:lnTo>
                  <a:lnTo>
                    <a:pt x="213" y="17"/>
                  </a:lnTo>
                  <a:lnTo>
                    <a:pt x="264" y="17"/>
                  </a:lnTo>
                  <a:lnTo>
                    <a:pt x="306" y="17"/>
                  </a:lnTo>
                  <a:lnTo>
                    <a:pt x="314" y="17"/>
                  </a:lnTo>
                  <a:lnTo>
                    <a:pt x="348" y="17"/>
                  </a:lnTo>
                  <a:lnTo>
                    <a:pt x="374" y="17"/>
                  </a:lnTo>
                  <a:lnTo>
                    <a:pt x="399" y="17"/>
                  </a:lnTo>
                  <a:lnTo>
                    <a:pt x="425" y="17"/>
                  </a:lnTo>
                  <a:lnTo>
                    <a:pt x="442" y="17"/>
                  </a:lnTo>
                  <a:lnTo>
                    <a:pt x="484" y="26"/>
                  </a:lnTo>
                  <a:lnTo>
                    <a:pt x="527" y="26"/>
                  </a:lnTo>
                  <a:lnTo>
                    <a:pt x="535" y="26"/>
                  </a:lnTo>
                  <a:lnTo>
                    <a:pt x="569" y="26"/>
                  </a:lnTo>
                  <a:lnTo>
                    <a:pt x="595" y="26"/>
                  </a:lnTo>
                  <a:lnTo>
                    <a:pt x="612" y="26"/>
                  </a:lnTo>
                  <a:lnTo>
                    <a:pt x="637" y="26"/>
                  </a:lnTo>
                  <a:lnTo>
                    <a:pt x="680" y="26"/>
                  </a:lnTo>
                  <a:lnTo>
                    <a:pt x="688" y="34"/>
                  </a:lnTo>
                  <a:lnTo>
                    <a:pt x="697" y="34"/>
                  </a:lnTo>
                  <a:lnTo>
                    <a:pt x="705" y="42"/>
                  </a:lnTo>
                  <a:lnTo>
                    <a:pt x="705" y="34"/>
                  </a:lnTo>
                  <a:lnTo>
                    <a:pt x="714" y="34"/>
                  </a:lnTo>
                  <a:lnTo>
                    <a:pt x="722" y="34"/>
                  </a:lnTo>
                  <a:lnTo>
                    <a:pt x="722" y="42"/>
                  </a:lnTo>
                  <a:lnTo>
                    <a:pt x="722" y="51"/>
                  </a:lnTo>
                  <a:lnTo>
                    <a:pt x="722" y="59"/>
                  </a:lnTo>
                  <a:lnTo>
                    <a:pt x="714" y="59"/>
                  </a:lnTo>
                  <a:lnTo>
                    <a:pt x="714" y="68"/>
                  </a:lnTo>
                  <a:lnTo>
                    <a:pt x="705" y="68"/>
                  </a:lnTo>
                  <a:lnTo>
                    <a:pt x="705" y="76"/>
                  </a:lnTo>
                  <a:lnTo>
                    <a:pt x="705" y="85"/>
                  </a:lnTo>
                  <a:lnTo>
                    <a:pt x="705" y="93"/>
                  </a:lnTo>
                  <a:lnTo>
                    <a:pt x="714" y="93"/>
                  </a:lnTo>
                  <a:lnTo>
                    <a:pt x="714" y="102"/>
                  </a:lnTo>
                  <a:lnTo>
                    <a:pt x="722" y="102"/>
                  </a:lnTo>
                  <a:lnTo>
                    <a:pt x="722" y="110"/>
                  </a:lnTo>
                  <a:lnTo>
                    <a:pt x="731" y="119"/>
                  </a:lnTo>
                  <a:lnTo>
                    <a:pt x="731" y="127"/>
                  </a:lnTo>
                  <a:lnTo>
                    <a:pt x="739" y="127"/>
                  </a:lnTo>
                  <a:lnTo>
                    <a:pt x="748" y="127"/>
                  </a:lnTo>
                  <a:lnTo>
                    <a:pt x="756" y="136"/>
                  </a:lnTo>
                  <a:lnTo>
                    <a:pt x="756" y="144"/>
                  </a:lnTo>
                  <a:lnTo>
                    <a:pt x="756" y="170"/>
                  </a:lnTo>
                  <a:lnTo>
                    <a:pt x="756" y="187"/>
                  </a:lnTo>
                  <a:lnTo>
                    <a:pt x="756" y="220"/>
                  </a:lnTo>
                  <a:lnTo>
                    <a:pt x="756" y="229"/>
                  </a:lnTo>
                  <a:lnTo>
                    <a:pt x="756" y="271"/>
                  </a:lnTo>
                  <a:lnTo>
                    <a:pt x="756" y="280"/>
                  </a:lnTo>
                  <a:lnTo>
                    <a:pt x="756" y="322"/>
                  </a:lnTo>
                  <a:lnTo>
                    <a:pt x="756" y="364"/>
                  </a:lnTo>
                  <a:lnTo>
                    <a:pt x="756" y="398"/>
                  </a:lnTo>
                  <a:lnTo>
                    <a:pt x="756" y="407"/>
                  </a:lnTo>
                  <a:lnTo>
                    <a:pt x="714" y="407"/>
                  </a:lnTo>
                  <a:lnTo>
                    <a:pt x="705" y="407"/>
                  </a:lnTo>
                  <a:close/>
                </a:path>
              </a:pathLst>
            </a:custGeom>
            <a:solidFill>
              <a:srgbClr val="8DA3FF"/>
            </a:solidFill>
            <a:ln w="12700">
              <a:solidFill>
                <a:schemeClr val="tx1"/>
              </a:solidFill>
              <a:round/>
              <a:headEnd/>
              <a:tailEnd/>
            </a:ln>
          </p:spPr>
          <p:txBody>
            <a:bodyPr/>
            <a:lstStyle/>
            <a:p>
              <a:endParaRPr lang="en-US"/>
            </a:p>
          </p:txBody>
        </p:sp>
        <p:sp>
          <p:nvSpPr>
            <p:cNvPr id="12377" name="Freeform 127"/>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rgbClr val="8DA3FF"/>
            </a:solidFill>
            <a:ln w="12700">
              <a:solidFill>
                <a:schemeClr val="tx1"/>
              </a:solidFill>
              <a:round/>
              <a:headEnd/>
              <a:tailEnd/>
            </a:ln>
          </p:spPr>
          <p:txBody>
            <a:bodyPr/>
            <a:lstStyle/>
            <a:p>
              <a:endParaRPr lang="en-US"/>
            </a:p>
          </p:txBody>
        </p:sp>
        <p:sp>
          <p:nvSpPr>
            <p:cNvPr id="12378" name="Freeform 128"/>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rgbClr val="8DA3FF"/>
            </a:solidFill>
            <a:ln w="12700">
              <a:solidFill>
                <a:schemeClr val="tx1"/>
              </a:solidFill>
              <a:round/>
              <a:headEnd/>
              <a:tailEnd/>
            </a:ln>
          </p:spPr>
          <p:txBody>
            <a:bodyPr/>
            <a:lstStyle/>
            <a:p>
              <a:endParaRPr lang="en-US"/>
            </a:p>
          </p:txBody>
        </p:sp>
        <p:sp>
          <p:nvSpPr>
            <p:cNvPr id="12379" name="Freeform 129"/>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rgbClr val="8DA3FF"/>
            </a:solidFill>
            <a:ln w="12700">
              <a:solidFill>
                <a:schemeClr val="tx1"/>
              </a:solidFill>
              <a:round/>
              <a:headEnd/>
              <a:tailEnd/>
            </a:ln>
          </p:spPr>
          <p:txBody>
            <a:bodyPr/>
            <a:lstStyle/>
            <a:p>
              <a:endParaRPr lang="en-US"/>
            </a:p>
          </p:txBody>
        </p:sp>
        <p:sp>
          <p:nvSpPr>
            <p:cNvPr id="12380" name="Freeform 130"/>
            <p:cNvSpPr>
              <a:spLocks/>
            </p:cNvSpPr>
            <p:nvPr/>
          </p:nvSpPr>
          <p:spPr bwMode="auto">
            <a:xfrm>
              <a:off x="2952" y="1936"/>
              <a:ext cx="680" cy="593"/>
            </a:xfrm>
            <a:custGeom>
              <a:avLst/>
              <a:gdLst>
                <a:gd name="T0" fmla="*/ 680 w 680"/>
                <a:gd name="T1" fmla="*/ 483 h 593"/>
                <a:gd name="T2" fmla="*/ 671 w 680"/>
                <a:gd name="T3" fmla="*/ 492 h 593"/>
                <a:gd name="T4" fmla="*/ 663 w 680"/>
                <a:gd name="T5" fmla="*/ 500 h 593"/>
                <a:gd name="T6" fmla="*/ 646 w 680"/>
                <a:gd name="T7" fmla="*/ 526 h 593"/>
                <a:gd name="T8" fmla="*/ 646 w 680"/>
                <a:gd name="T9" fmla="*/ 517 h 593"/>
                <a:gd name="T10" fmla="*/ 637 w 680"/>
                <a:gd name="T11" fmla="*/ 517 h 593"/>
                <a:gd name="T12" fmla="*/ 637 w 680"/>
                <a:gd name="T13" fmla="*/ 543 h 593"/>
                <a:gd name="T14" fmla="*/ 629 w 680"/>
                <a:gd name="T15" fmla="*/ 551 h 593"/>
                <a:gd name="T16" fmla="*/ 637 w 680"/>
                <a:gd name="T17" fmla="*/ 568 h 593"/>
                <a:gd name="T18" fmla="*/ 603 w 680"/>
                <a:gd name="T19" fmla="*/ 585 h 593"/>
                <a:gd name="T20" fmla="*/ 569 w 680"/>
                <a:gd name="T21" fmla="*/ 568 h 593"/>
                <a:gd name="T22" fmla="*/ 586 w 680"/>
                <a:gd name="T23" fmla="*/ 551 h 593"/>
                <a:gd name="T24" fmla="*/ 578 w 680"/>
                <a:gd name="T25" fmla="*/ 534 h 593"/>
                <a:gd name="T26" fmla="*/ 535 w 680"/>
                <a:gd name="T27" fmla="*/ 526 h 593"/>
                <a:gd name="T28" fmla="*/ 374 w 680"/>
                <a:gd name="T29" fmla="*/ 534 h 593"/>
                <a:gd name="T30" fmla="*/ 255 w 680"/>
                <a:gd name="T31" fmla="*/ 543 h 593"/>
                <a:gd name="T32" fmla="*/ 119 w 680"/>
                <a:gd name="T33" fmla="*/ 509 h 593"/>
                <a:gd name="T34" fmla="*/ 119 w 680"/>
                <a:gd name="T35" fmla="*/ 390 h 593"/>
                <a:gd name="T36" fmla="*/ 119 w 680"/>
                <a:gd name="T37" fmla="*/ 238 h 593"/>
                <a:gd name="T38" fmla="*/ 111 w 680"/>
                <a:gd name="T39" fmla="*/ 195 h 593"/>
                <a:gd name="T40" fmla="*/ 85 w 680"/>
                <a:gd name="T41" fmla="*/ 178 h 593"/>
                <a:gd name="T42" fmla="*/ 68 w 680"/>
                <a:gd name="T43" fmla="*/ 161 h 593"/>
                <a:gd name="T44" fmla="*/ 77 w 680"/>
                <a:gd name="T45" fmla="*/ 136 h 593"/>
                <a:gd name="T46" fmla="*/ 85 w 680"/>
                <a:gd name="T47" fmla="*/ 127 h 593"/>
                <a:gd name="T48" fmla="*/ 85 w 680"/>
                <a:gd name="T49" fmla="*/ 119 h 593"/>
                <a:gd name="T50" fmla="*/ 77 w 680"/>
                <a:gd name="T51" fmla="*/ 102 h 593"/>
                <a:gd name="T52" fmla="*/ 60 w 680"/>
                <a:gd name="T53" fmla="*/ 102 h 593"/>
                <a:gd name="T54" fmla="*/ 34 w 680"/>
                <a:gd name="T55" fmla="*/ 85 h 593"/>
                <a:gd name="T56" fmla="*/ 34 w 680"/>
                <a:gd name="T57" fmla="*/ 68 h 593"/>
                <a:gd name="T58" fmla="*/ 9 w 680"/>
                <a:gd name="T59" fmla="*/ 51 h 593"/>
                <a:gd name="T60" fmla="*/ 9 w 680"/>
                <a:gd name="T61" fmla="*/ 26 h 593"/>
                <a:gd name="T62" fmla="*/ 0 w 680"/>
                <a:gd name="T63" fmla="*/ 26 h 593"/>
                <a:gd name="T64" fmla="*/ 111 w 680"/>
                <a:gd name="T65" fmla="*/ 17 h 593"/>
                <a:gd name="T66" fmla="*/ 229 w 680"/>
                <a:gd name="T67" fmla="*/ 9 h 593"/>
                <a:gd name="T68" fmla="*/ 374 w 680"/>
                <a:gd name="T69" fmla="*/ 0 h 593"/>
                <a:gd name="T70" fmla="*/ 399 w 680"/>
                <a:gd name="T71" fmla="*/ 17 h 593"/>
                <a:gd name="T72" fmla="*/ 408 w 680"/>
                <a:gd name="T73" fmla="*/ 26 h 593"/>
                <a:gd name="T74" fmla="*/ 416 w 680"/>
                <a:gd name="T75" fmla="*/ 51 h 593"/>
                <a:gd name="T76" fmla="*/ 425 w 680"/>
                <a:gd name="T77" fmla="*/ 94 h 593"/>
                <a:gd name="T78" fmla="*/ 433 w 680"/>
                <a:gd name="T79" fmla="*/ 119 h 593"/>
                <a:gd name="T80" fmla="*/ 467 w 680"/>
                <a:gd name="T81" fmla="*/ 153 h 593"/>
                <a:gd name="T82" fmla="*/ 501 w 680"/>
                <a:gd name="T83" fmla="*/ 178 h 593"/>
                <a:gd name="T84" fmla="*/ 510 w 680"/>
                <a:gd name="T85" fmla="*/ 221 h 593"/>
                <a:gd name="T86" fmla="*/ 544 w 680"/>
                <a:gd name="T87" fmla="*/ 212 h 593"/>
                <a:gd name="T88" fmla="*/ 561 w 680"/>
                <a:gd name="T89" fmla="*/ 229 h 593"/>
                <a:gd name="T90" fmla="*/ 552 w 680"/>
                <a:gd name="T91" fmla="*/ 263 h 593"/>
                <a:gd name="T92" fmla="*/ 544 w 680"/>
                <a:gd name="T93" fmla="*/ 305 h 593"/>
                <a:gd name="T94" fmla="*/ 569 w 680"/>
                <a:gd name="T95" fmla="*/ 322 h 593"/>
                <a:gd name="T96" fmla="*/ 586 w 680"/>
                <a:gd name="T97" fmla="*/ 348 h 593"/>
                <a:gd name="T98" fmla="*/ 612 w 680"/>
                <a:gd name="T99" fmla="*/ 356 h 593"/>
                <a:gd name="T100" fmla="*/ 629 w 680"/>
                <a:gd name="T101" fmla="*/ 373 h 593"/>
                <a:gd name="T102" fmla="*/ 637 w 680"/>
                <a:gd name="T103" fmla="*/ 415 h 593"/>
                <a:gd name="T104" fmla="*/ 637 w 680"/>
                <a:gd name="T105" fmla="*/ 424 h 593"/>
                <a:gd name="T106" fmla="*/ 663 w 680"/>
                <a:gd name="T107" fmla="*/ 458 h 593"/>
                <a:gd name="T108" fmla="*/ 663 w 680"/>
                <a:gd name="T109" fmla="*/ 441 h 593"/>
                <a:gd name="T110" fmla="*/ 680 w 680"/>
                <a:gd name="T111" fmla="*/ 458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0"/>
                <a:gd name="T169" fmla="*/ 0 h 593"/>
                <a:gd name="T170" fmla="*/ 680 w 680"/>
                <a:gd name="T171" fmla="*/ 593 h 5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0" h="593">
                  <a:moveTo>
                    <a:pt x="680" y="458"/>
                  </a:moveTo>
                  <a:lnTo>
                    <a:pt x="680" y="466"/>
                  </a:lnTo>
                  <a:lnTo>
                    <a:pt x="671" y="475"/>
                  </a:lnTo>
                  <a:lnTo>
                    <a:pt x="680" y="483"/>
                  </a:lnTo>
                  <a:lnTo>
                    <a:pt x="671" y="483"/>
                  </a:lnTo>
                  <a:lnTo>
                    <a:pt x="671" y="492"/>
                  </a:lnTo>
                  <a:lnTo>
                    <a:pt x="671" y="500"/>
                  </a:lnTo>
                  <a:lnTo>
                    <a:pt x="671" y="509"/>
                  </a:lnTo>
                  <a:lnTo>
                    <a:pt x="663" y="509"/>
                  </a:lnTo>
                  <a:lnTo>
                    <a:pt x="663" y="500"/>
                  </a:lnTo>
                  <a:lnTo>
                    <a:pt x="654" y="500"/>
                  </a:lnTo>
                  <a:lnTo>
                    <a:pt x="654" y="517"/>
                  </a:lnTo>
                  <a:lnTo>
                    <a:pt x="646" y="526"/>
                  </a:lnTo>
                  <a:lnTo>
                    <a:pt x="646" y="517"/>
                  </a:lnTo>
                  <a:lnTo>
                    <a:pt x="646" y="509"/>
                  </a:lnTo>
                  <a:lnTo>
                    <a:pt x="637" y="509"/>
                  </a:lnTo>
                  <a:lnTo>
                    <a:pt x="637" y="517"/>
                  </a:lnTo>
                  <a:lnTo>
                    <a:pt x="637" y="526"/>
                  </a:lnTo>
                  <a:lnTo>
                    <a:pt x="646" y="534"/>
                  </a:lnTo>
                  <a:lnTo>
                    <a:pt x="637" y="543"/>
                  </a:lnTo>
                  <a:lnTo>
                    <a:pt x="629" y="543"/>
                  </a:lnTo>
                  <a:lnTo>
                    <a:pt x="637" y="543"/>
                  </a:lnTo>
                  <a:lnTo>
                    <a:pt x="637" y="551"/>
                  </a:lnTo>
                  <a:lnTo>
                    <a:pt x="629" y="551"/>
                  </a:lnTo>
                  <a:lnTo>
                    <a:pt x="629" y="560"/>
                  </a:lnTo>
                  <a:lnTo>
                    <a:pt x="637" y="560"/>
                  </a:lnTo>
                  <a:lnTo>
                    <a:pt x="637" y="568"/>
                  </a:lnTo>
                  <a:lnTo>
                    <a:pt x="629" y="576"/>
                  </a:lnTo>
                  <a:lnTo>
                    <a:pt x="629" y="585"/>
                  </a:lnTo>
                  <a:lnTo>
                    <a:pt x="620" y="585"/>
                  </a:lnTo>
                  <a:lnTo>
                    <a:pt x="603" y="585"/>
                  </a:lnTo>
                  <a:lnTo>
                    <a:pt x="569" y="593"/>
                  </a:lnTo>
                  <a:lnTo>
                    <a:pt x="561" y="593"/>
                  </a:lnTo>
                  <a:lnTo>
                    <a:pt x="561" y="576"/>
                  </a:lnTo>
                  <a:lnTo>
                    <a:pt x="569" y="576"/>
                  </a:lnTo>
                  <a:lnTo>
                    <a:pt x="569" y="568"/>
                  </a:lnTo>
                  <a:lnTo>
                    <a:pt x="578" y="560"/>
                  </a:lnTo>
                  <a:lnTo>
                    <a:pt x="586" y="551"/>
                  </a:lnTo>
                  <a:lnTo>
                    <a:pt x="586" y="543"/>
                  </a:lnTo>
                  <a:lnTo>
                    <a:pt x="586" y="534"/>
                  </a:lnTo>
                  <a:lnTo>
                    <a:pt x="578" y="534"/>
                  </a:lnTo>
                  <a:lnTo>
                    <a:pt x="578" y="526"/>
                  </a:lnTo>
                  <a:lnTo>
                    <a:pt x="569" y="526"/>
                  </a:lnTo>
                  <a:lnTo>
                    <a:pt x="535" y="526"/>
                  </a:lnTo>
                  <a:lnTo>
                    <a:pt x="510" y="526"/>
                  </a:lnTo>
                  <a:lnTo>
                    <a:pt x="476" y="534"/>
                  </a:lnTo>
                  <a:lnTo>
                    <a:pt x="450" y="534"/>
                  </a:lnTo>
                  <a:lnTo>
                    <a:pt x="442" y="534"/>
                  </a:lnTo>
                  <a:lnTo>
                    <a:pt x="416" y="534"/>
                  </a:lnTo>
                  <a:lnTo>
                    <a:pt x="374" y="534"/>
                  </a:lnTo>
                  <a:lnTo>
                    <a:pt x="331" y="534"/>
                  </a:lnTo>
                  <a:lnTo>
                    <a:pt x="306" y="534"/>
                  </a:lnTo>
                  <a:lnTo>
                    <a:pt x="297" y="534"/>
                  </a:lnTo>
                  <a:lnTo>
                    <a:pt x="255" y="543"/>
                  </a:lnTo>
                  <a:lnTo>
                    <a:pt x="221" y="543"/>
                  </a:lnTo>
                  <a:lnTo>
                    <a:pt x="196" y="543"/>
                  </a:lnTo>
                  <a:lnTo>
                    <a:pt x="170" y="543"/>
                  </a:lnTo>
                  <a:lnTo>
                    <a:pt x="119" y="543"/>
                  </a:lnTo>
                  <a:lnTo>
                    <a:pt x="119" y="517"/>
                  </a:lnTo>
                  <a:lnTo>
                    <a:pt x="119" y="509"/>
                  </a:lnTo>
                  <a:lnTo>
                    <a:pt x="119" y="475"/>
                  </a:lnTo>
                  <a:lnTo>
                    <a:pt x="119" y="466"/>
                  </a:lnTo>
                  <a:lnTo>
                    <a:pt x="119" y="432"/>
                  </a:lnTo>
                  <a:lnTo>
                    <a:pt x="119" y="390"/>
                  </a:lnTo>
                  <a:lnTo>
                    <a:pt x="119" y="348"/>
                  </a:lnTo>
                  <a:lnTo>
                    <a:pt x="119" y="339"/>
                  </a:lnTo>
                  <a:lnTo>
                    <a:pt x="119" y="297"/>
                  </a:lnTo>
                  <a:lnTo>
                    <a:pt x="119" y="288"/>
                  </a:lnTo>
                  <a:lnTo>
                    <a:pt x="119" y="255"/>
                  </a:lnTo>
                  <a:lnTo>
                    <a:pt x="119" y="238"/>
                  </a:lnTo>
                  <a:lnTo>
                    <a:pt x="119" y="212"/>
                  </a:lnTo>
                  <a:lnTo>
                    <a:pt x="119" y="204"/>
                  </a:lnTo>
                  <a:lnTo>
                    <a:pt x="111" y="195"/>
                  </a:lnTo>
                  <a:lnTo>
                    <a:pt x="102" y="195"/>
                  </a:lnTo>
                  <a:lnTo>
                    <a:pt x="94" y="195"/>
                  </a:lnTo>
                  <a:lnTo>
                    <a:pt x="94" y="187"/>
                  </a:lnTo>
                  <a:lnTo>
                    <a:pt x="85" y="178"/>
                  </a:lnTo>
                  <a:lnTo>
                    <a:pt x="85" y="170"/>
                  </a:lnTo>
                  <a:lnTo>
                    <a:pt x="77" y="170"/>
                  </a:lnTo>
                  <a:lnTo>
                    <a:pt x="77" y="161"/>
                  </a:lnTo>
                  <a:lnTo>
                    <a:pt x="68" y="161"/>
                  </a:lnTo>
                  <a:lnTo>
                    <a:pt x="68" y="153"/>
                  </a:lnTo>
                  <a:lnTo>
                    <a:pt x="68" y="144"/>
                  </a:lnTo>
                  <a:lnTo>
                    <a:pt x="68" y="136"/>
                  </a:lnTo>
                  <a:lnTo>
                    <a:pt x="77" y="136"/>
                  </a:lnTo>
                  <a:lnTo>
                    <a:pt x="77" y="127"/>
                  </a:lnTo>
                  <a:lnTo>
                    <a:pt x="85" y="127"/>
                  </a:lnTo>
                  <a:lnTo>
                    <a:pt x="85" y="119"/>
                  </a:lnTo>
                  <a:lnTo>
                    <a:pt x="85" y="110"/>
                  </a:lnTo>
                  <a:lnTo>
                    <a:pt x="85" y="102"/>
                  </a:lnTo>
                  <a:lnTo>
                    <a:pt x="77" y="102"/>
                  </a:lnTo>
                  <a:lnTo>
                    <a:pt x="68" y="102"/>
                  </a:lnTo>
                  <a:lnTo>
                    <a:pt x="68" y="110"/>
                  </a:lnTo>
                  <a:lnTo>
                    <a:pt x="60" y="102"/>
                  </a:lnTo>
                  <a:lnTo>
                    <a:pt x="51" y="102"/>
                  </a:lnTo>
                  <a:lnTo>
                    <a:pt x="43" y="94"/>
                  </a:lnTo>
                  <a:lnTo>
                    <a:pt x="43" y="85"/>
                  </a:lnTo>
                  <a:lnTo>
                    <a:pt x="34" y="85"/>
                  </a:lnTo>
                  <a:lnTo>
                    <a:pt x="34" y="77"/>
                  </a:lnTo>
                  <a:lnTo>
                    <a:pt x="34" y="68"/>
                  </a:lnTo>
                  <a:lnTo>
                    <a:pt x="26" y="60"/>
                  </a:lnTo>
                  <a:lnTo>
                    <a:pt x="17" y="51"/>
                  </a:lnTo>
                  <a:lnTo>
                    <a:pt x="9" y="51"/>
                  </a:lnTo>
                  <a:lnTo>
                    <a:pt x="17" y="51"/>
                  </a:lnTo>
                  <a:lnTo>
                    <a:pt x="17" y="43"/>
                  </a:lnTo>
                  <a:lnTo>
                    <a:pt x="9" y="26"/>
                  </a:lnTo>
                  <a:lnTo>
                    <a:pt x="9" y="17"/>
                  </a:lnTo>
                  <a:lnTo>
                    <a:pt x="9" y="26"/>
                  </a:lnTo>
                  <a:lnTo>
                    <a:pt x="0" y="26"/>
                  </a:lnTo>
                  <a:lnTo>
                    <a:pt x="0" y="17"/>
                  </a:lnTo>
                  <a:lnTo>
                    <a:pt x="34" y="17"/>
                  </a:lnTo>
                  <a:lnTo>
                    <a:pt x="51" y="17"/>
                  </a:lnTo>
                  <a:lnTo>
                    <a:pt x="85" y="17"/>
                  </a:lnTo>
                  <a:lnTo>
                    <a:pt x="111" y="17"/>
                  </a:lnTo>
                  <a:lnTo>
                    <a:pt x="128" y="17"/>
                  </a:lnTo>
                  <a:lnTo>
                    <a:pt x="145" y="17"/>
                  </a:lnTo>
                  <a:lnTo>
                    <a:pt x="170" y="17"/>
                  </a:lnTo>
                  <a:lnTo>
                    <a:pt x="196" y="17"/>
                  </a:lnTo>
                  <a:lnTo>
                    <a:pt x="213" y="9"/>
                  </a:lnTo>
                  <a:lnTo>
                    <a:pt x="229" y="9"/>
                  </a:lnTo>
                  <a:lnTo>
                    <a:pt x="255" y="9"/>
                  </a:lnTo>
                  <a:lnTo>
                    <a:pt x="297" y="9"/>
                  </a:lnTo>
                  <a:lnTo>
                    <a:pt x="306" y="9"/>
                  </a:lnTo>
                  <a:lnTo>
                    <a:pt x="331" y="9"/>
                  </a:lnTo>
                  <a:lnTo>
                    <a:pt x="348" y="9"/>
                  </a:lnTo>
                  <a:lnTo>
                    <a:pt x="374" y="0"/>
                  </a:lnTo>
                  <a:lnTo>
                    <a:pt x="391" y="0"/>
                  </a:lnTo>
                  <a:lnTo>
                    <a:pt x="391" y="9"/>
                  </a:lnTo>
                  <a:lnTo>
                    <a:pt x="399" y="9"/>
                  </a:lnTo>
                  <a:lnTo>
                    <a:pt x="399" y="17"/>
                  </a:lnTo>
                  <a:lnTo>
                    <a:pt x="408" y="17"/>
                  </a:lnTo>
                  <a:lnTo>
                    <a:pt x="408" y="26"/>
                  </a:lnTo>
                  <a:lnTo>
                    <a:pt x="416" y="26"/>
                  </a:lnTo>
                  <a:lnTo>
                    <a:pt x="416" y="34"/>
                  </a:lnTo>
                  <a:lnTo>
                    <a:pt x="416" y="43"/>
                  </a:lnTo>
                  <a:lnTo>
                    <a:pt x="416" y="51"/>
                  </a:lnTo>
                  <a:lnTo>
                    <a:pt x="416" y="60"/>
                  </a:lnTo>
                  <a:lnTo>
                    <a:pt x="416" y="68"/>
                  </a:lnTo>
                  <a:lnTo>
                    <a:pt x="416" y="77"/>
                  </a:lnTo>
                  <a:lnTo>
                    <a:pt x="425" y="85"/>
                  </a:lnTo>
                  <a:lnTo>
                    <a:pt x="425" y="94"/>
                  </a:lnTo>
                  <a:lnTo>
                    <a:pt x="425" y="102"/>
                  </a:lnTo>
                  <a:lnTo>
                    <a:pt x="433" y="102"/>
                  </a:lnTo>
                  <a:lnTo>
                    <a:pt x="433" y="110"/>
                  </a:lnTo>
                  <a:lnTo>
                    <a:pt x="433" y="119"/>
                  </a:lnTo>
                  <a:lnTo>
                    <a:pt x="450" y="127"/>
                  </a:lnTo>
                  <a:lnTo>
                    <a:pt x="450" y="136"/>
                  </a:lnTo>
                  <a:lnTo>
                    <a:pt x="459" y="136"/>
                  </a:lnTo>
                  <a:lnTo>
                    <a:pt x="459" y="144"/>
                  </a:lnTo>
                  <a:lnTo>
                    <a:pt x="467" y="153"/>
                  </a:lnTo>
                  <a:lnTo>
                    <a:pt x="476" y="153"/>
                  </a:lnTo>
                  <a:lnTo>
                    <a:pt x="484" y="161"/>
                  </a:lnTo>
                  <a:lnTo>
                    <a:pt x="493" y="170"/>
                  </a:lnTo>
                  <a:lnTo>
                    <a:pt x="501" y="178"/>
                  </a:lnTo>
                  <a:lnTo>
                    <a:pt x="501" y="187"/>
                  </a:lnTo>
                  <a:lnTo>
                    <a:pt x="501" y="195"/>
                  </a:lnTo>
                  <a:lnTo>
                    <a:pt x="501" y="204"/>
                  </a:lnTo>
                  <a:lnTo>
                    <a:pt x="510" y="212"/>
                  </a:lnTo>
                  <a:lnTo>
                    <a:pt x="510" y="221"/>
                  </a:lnTo>
                  <a:lnTo>
                    <a:pt x="518" y="221"/>
                  </a:lnTo>
                  <a:lnTo>
                    <a:pt x="527" y="212"/>
                  </a:lnTo>
                  <a:lnTo>
                    <a:pt x="544" y="212"/>
                  </a:lnTo>
                  <a:lnTo>
                    <a:pt x="561" y="221"/>
                  </a:lnTo>
                  <a:lnTo>
                    <a:pt x="561" y="229"/>
                  </a:lnTo>
                  <a:lnTo>
                    <a:pt x="552" y="238"/>
                  </a:lnTo>
                  <a:lnTo>
                    <a:pt x="552" y="246"/>
                  </a:lnTo>
                  <a:lnTo>
                    <a:pt x="552" y="255"/>
                  </a:lnTo>
                  <a:lnTo>
                    <a:pt x="552" y="263"/>
                  </a:lnTo>
                  <a:lnTo>
                    <a:pt x="544" y="280"/>
                  </a:lnTo>
                  <a:lnTo>
                    <a:pt x="544" y="288"/>
                  </a:lnTo>
                  <a:lnTo>
                    <a:pt x="544" y="305"/>
                  </a:lnTo>
                  <a:lnTo>
                    <a:pt x="552" y="314"/>
                  </a:lnTo>
                  <a:lnTo>
                    <a:pt x="561" y="322"/>
                  </a:lnTo>
                  <a:lnTo>
                    <a:pt x="569" y="322"/>
                  </a:lnTo>
                  <a:lnTo>
                    <a:pt x="578" y="331"/>
                  </a:lnTo>
                  <a:lnTo>
                    <a:pt x="586" y="331"/>
                  </a:lnTo>
                  <a:lnTo>
                    <a:pt x="586" y="339"/>
                  </a:lnTo>
                  <a:lnTo>
                    <a:pt x="586" y="348"/>
                  </a:lnTo>
                  <a:lnTo>
                    <a:pt x="595" y="339"/>
                  </a:lnTo>
                  <a:lnTo>
                    <a:pt x="612" y="348"/>
                  </a:lnTo>
                  <a:lnTo>
                    <a:pt x="612" y="356"/>
                  </a:lnTo>
                  <a:lnTo>
                    <a:pt x="612" y="365"/>
                  </a:lnTo>
                  <a:lnTo>
                    <a:pt x="620" y="365"/>
                  </a:lnTo>
                  <a:lnTo>
                    <a:pt x="629" y="365"/>
                  </a:lnTo>
                  <a:lnTo>
                    <a:pt x="629" y="373"/>
                  </a:lnTo>
                  <a:lnTo>
                    <a:pt x="629" y="382"/>
                  </a:lnTo>
                  <a:lnTo>
                    <a:pt x="637" y="390"/>
                  </a:lnTo>
                  <a:lnTo>
                    <a:pt x="637" y="399"/>
                  </a:lnTo>
                  <a:lnTo>
                    <a:pt x="646" y="399"/>
                  </a:lnTo>
                  <a:lnTo>
                    <a:pt x="646" y="407"/>
                  </a:lnTo>
                  <a:lnTo>
                    <a:pt x="637" y="415"/>
                  </a:lnTo>
                  <a:lnTo>
                    <a:pt x="637" y="424"/>
                  </a:lnTo>
                  <a:lnTo>
                    <a:pt x="646" y="432"/>
                  </a:lnTo>
                  <a:lnTo>
                    <a:pt x="646" y="441"/>
                  </a:lnTo>
                  <a:lnTo>
                    <a:pt x="646" y="449"/>
                  </a:lnTo>
                  <a:lnTo>
                    <a:pt x="654" y="449"/>
                  </a:lnTo>
                  <a:lnTo>
                    <a:pt x="663" y="458"/>
                  </a:lnTo>
                  <a:lnTo>
                    <a:pt x="663" y="449"/>
                  </a:lnTo>
                  <a:lnTo>
                    <a:pt x="654" y="449"/>
                  </a:lnTo>
                  <a:lnTo>
                    <a:pt x="654" y="441"/>
                  </a:lnTo>
                  <a:lnTo>
                    <a:pt x="663" y="441"/>
                  </a:lnTo>
                  <a:lnTo>
                    <a:pt x="663" y="449"/>
                  </a:lnTo>
                  <a:lnTo>
                    <a:pt x="671" y="449"/>
                  </a:lnTo>
                  <a:lnTo>
                    <a:pt x="671" y="458"/>
                  </a:lnTo>
                  <a:lnTo>
                    <a:pt x="680" y="458"/>
                  </a:lnTo>
                  <a:close/>
                </a:path>
              </a:pathLst>
            </a:custGeom>
            <a:solidFill>
              <a:srgbClr val="8DA3FF"/>
            </a:solidFill>
            <a:ln w="12700">
              <a:solidFill>
                <a:schemeClr val="tx1"/>
              </a:solidFill>
              <a:round/>
              <a:headEnd/>
              <a:tailEnd/>
            </a:ln>
          </p:spPr>
          <p:txBody>
            <a:bodyPr/>
            <a:lstStyle/>
            <a:p>
              <a:endParaRPr lang="en-US"/>
            </a:p>
          </p:txBody>
        </p:sp>
        <p:sp>
          <p:nvSpPr>
            <p:cNvPr id="12381" name="Freeform 131"/>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rgbClr val="8DA3FF"/>
            </a:solidFill>
            <a:ln w="12700">
              <a:solidFill>
                <a:schemeClr val="tx1"/>
              </a:solidFill>
              <a:round/>
              <a:headEnd/>
              <a:tailEnd/>
            </a:ln>
          </p:spPr>
          <p:txBody>
            <a:bodyPr/>
            <a:lstStyle/>
            <a:p>
              <a:endParaRPr lang="en-US"/>
            </a:p>
          </p:txBody>
        </p:sp>
        <p:sp>
          <p:nvSpPr>
            <p:cNvPr id="12382" name="Freeform 132"/>
            <p:cNvSpPr>
              <a:spLocks/>
            </p:cNvSpPr>
            <p:nvPr/>
          </p:nvSpPr>
          <p:spPr bwMode="auto">
            <a:xfrm>
              <a:off x="2213" y="2385"/>
              <a:ext cx="884" cy="466"/>
            </a:xfrm>
            <a:custGeom>
              <a:avLst/>
              <a:gdLst>
                <a:gd name="T0" fmla="*/ 875 w 884"/>
                <a:gd name="T1" fmla="*/ 424 h 466"/>
                <a:gd name="T2" fmla="*/ 875 w 884"/>
                <a:gd name="T3" fmla="*/ 458 h 466"/>
                <a:gd name="T4" fmla="*/ 875 w 884"/>
                <a:gd name="T5" fmla="*/ 458 h 466"/>
                <a:gd name="T6" fmla="*/ 867 w 884"/>
                <a:gd name="T7" fmla="*/ 458 h 466"/>
                <a:gd name="T8" fmla="*/ 858 w 884"/>
                <a:gd name="T9" fmla="*/ 458 h 466"/>
                <a:gd name="T10" fmla="*/ 858 w 884"/>
                <a:gd name="T11" fmla="*/ 458 h 466"/>
                <a:gd name="T12" fmla="*/ 850 w 884"/>
                <a:gd name="T13" fmla="*/ 449 h 466"/>
                <a:gd name="T14" fmla="*/ 850 w 884"/>
                <a:gd name="T15" fmla="*/ 449 h 466"/>
                <a:gd name="T16" fmla="*/ 833 w 884"/>
                <a:gd name="T17" fmla="*/ 449 h 466"/>
                <a:gd name="T18" fmla="*/ 833 w 884"/>
                <a:gd name="T19" fmla="*/ 441 h 466"/>
                <a:gd name="T20" fmla="*/ 816 w 884"/>
                <a:gd name="T21" fmla="*/ 433 h 466"/>
                <a:gd name="T22" fmla="*/ 816 w 884"/>
                <a:gd name="T23" fmla="*/ 433 h 466"/>
                <a:gd name="T24" fmla="*/ 807 w 884"/>
                <a:gd name="T25" fmla="*/ 424 h 466"/>
                <a:gd name="T26" fmla="*/ 799 w 884"/>
                <a:gd name="T27" fmla="*/ 433 h 466"/>
                <a:gd name="T28" fmla="*/ 790 w 884"/>
                <a:gd name="T29" fmla="*/ 433 h 466"/>
                <a:gd name="T30" fmla="*/ 765 w 884"/>
                <a:gd name="T31" fmla="*/ 433 h 466"/>
                <a:gd name="T32" fmla="*/ 765 w 884"/>
                <a:gd name="T33" fmla="*/ 424 h 466"/>
                <a:gd name="T34" fmla="*/ 748 w 884"/>
                <a:gd name="T35" fmla="*/ 433 h 466"/>
                <a:gd name="T36" fmla="*/ 739 w 884"/>
                <a:gd name="T37" fmla="*/ 433 h 466"/>
                <a:gd name="T38" fmla="*/ 722 w 884"/>
                <a:gd name="T39" fmla="*/ 433 h 466"/>
                <a:gd name="T40" fmla="*/ 714 w 884"/>
                <a:gd name="T41" fmla="*/ 441 h 466"/>
                <a:gd name="T42" fmla="*/ 697 w 884"/>
                <a:gd name="T43" fmla="*/ 441 h 466"/>
                <a:gd name="T44" fmla="*/ 705 w 884"/>
                <a:gd name="T45" fmla="*/ 441 h 466"/>
                <a:gd name="T46" fmla="*/ 688 w 884"/>
                <a:gd name="T47" fmla="*/ 449 h 466"/>
                <a:gd name="T48" fmla="*/ 680 w 884"/>
                <a:gd name="T49" fmla="*/ 449 h 466"/>
                <a:gd name="T50" fmla="*/ 663 w 884"/>
                <a:gd name="T51" fmla="*/ 441 h 466"/>
                <a:gd name="T52" fmla="*/ 646 w 884"/>
                <a:gd name="T53" fmla="*/ 433 h 466"/>
                <a:gd name="T54" fmla="*/ 629 w 884"/>
                <a:gd name="T55" fmla="*/ 433 h 466"/>
                <a:gd name="T56" fmla="*/ 620 w 884"/>
                <a:gd name="T57" fmla="*/ 424 h 466"/>
                <a:gd name="T58" fmla="*/ 612 w 884"/>
                <a:gd name="T59" fmla="*/ 433 h 466"/>
                <a:gd name="T60" fmla="*/ 603 w 884"/>
                <a:gd name="T61" fmla="*/ 441 h 466"/>
                <a:gd name="T62" fmla="*/ 603 w 884"/>
                <a:gd name="T63" fmla="*/ 449 h 466"/>
                <a:gd name="T64" fmla="*/ 595 w 884"/>
                <a:gd name="T65" fmla="*/ 433 h 466"/>
                <a:gd name="T66" fmla="*/ 586 w 884"/>
                <a:gd name="T67" fmla="*/ 433 h 466"/>
                <a:gd name="T68" fmla="*/ 578 w 884"/>
                <a:gd name="T69" fmla="*/ 433 h 466"/>
                <a:gd name="T70" fmla="*/ 561 w 884"/>
                <a:gd name="T71" fmla="*/ 433 h 466"/>
                <a:gd name="T72" fmla="*/ 552 w 884"/>
                <a:gd name="T73" fmla="*/ 424 h 466"/>
                <a:gd name="T74" fmla="*/ 535 w 884"/>
                <a:gd name="T75" fmla="*/ 424 h 466"/>
                <a:gd name="T76" fmla="*/ 510 w 884"/>
                <a:gd name="T77" fmla="*/ 433 h 466"/>
                <a:gd name="T78" fmla="*/ 510 w 884"/>
                <a:gd name="T79" fmla="*/ 424 h 466"/>
                <a:gd name="T80" fmla="*/ 501 w 884"/>
                <a:gd name="T81" fmla="*/ 416 h 466"/>
                <a:gd name="T82" fmla="*/ 493 w 884"/>
                <a:gd name="T83" fmla="*/ 399 h 466"/>
                <a:gd name="T84" fmla="*/ 467 w 884"/>
                <a:gd name="T85" fmla="*/ 399 h 466"/>
                <a:gd name="T86" fmla="*/ 450 w 884"/>
                <a:gd name="T87" fmla="*/ 399 h 466"/>
                <a:gd name="T88" fmla="*/ 433 w 884"/>
                <a:gd name="T89" fmla="*/ 390 h 466"/>
                <a:gd name="T90" fmla="*/ 408 w 884"/>
                <a:gd name="T91" fmla="*/ 390 h 466"/>
                <a:gd name="T92" fmla="*/ 382 w 884"/>
                <a:gd name="T93" fmla="*/ 382 h 466"/>
                <a:gd name="T94" fmla="*/ 374 w 884"/>
                <a:gd name="T95" fmla="*/ 365 h 466"/>
                <a:gd name="T96" fmla="*/ 366 w 884"/>
                <a:gd name="T97" fmla="*/ 356 h 466"/>
                <a:gd name="T98" fmla="*/ 349 w 884"/>
                <a:gd name="T99" fmla="*/ 356 h 466"/>
                <a:gd name="T100" fmla="*/ 323 w 884"/>
                <a:gd name="T101" fmla="*/ 348 h 466"/>
                <a:gd name="T102" fmla="*/ 306 w 884"/>
                <a:gd name="T103" fmla="*/ 331 h 466"/>
                <a:gd name="T104" fmla="*/ 306 w 884"/>
                <a:gd name="T105" fmla="*/ 255 h 466"/>
                <a:gd name="T106" fmla="*/ 306 w 884"/>
                <a:gd name="T107" fmla="*/ 85 h 466"/>
                <a:gd name="T108" fmla="*/ 145 w 884"/>
                <a:gd name="T109" fmla="*/ 77 h 466"/>
                <a:gd name="T110" fmla="*/ 102 w 884"/>
                <a:gd name="T111" fmla="*/ 9 h 466"/>
                <a:gd name="T112" fmla="*/ 247 w 884"/>
                <a:gd name="T113" fmla="*/ 17 h 466"/>
                <a:gd name="T114" fmla="*/ 416 w 884"/>
                <a:gd name="T115" fmla="*/ 26 h 466"/>
                <a:gd name="T116" fmla="*/ 569 w 884"/>
                <a:gd name="T117" fmla="*/ 26 h 466"/>
                <a:gd name="T118" fmla="*/ 722 w 884"/>
                <a:gd name="T119" fmla="*/ 26 h 466"/>
                <a:gd name="T120" fmla="*/ 816 w 884"/>
                <a:gd name="T121" fmla="*/ 26 h 466"/>
                <a:gd name="T122" fmla="*/ 858 w 884"/>
                <a:gd name="T123" fmla="*/ 94 h 466"/>
                <a:gd name="T124" fmla="*/ 884 w 884"/>
                <a:gd name="T125" fmla="*/ 238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4"/>
                <a:gd name="T190" fmla="*/ 0 h 466"/>
                <a:gd name="T191" fmla="*/ 884 w 884"/>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4" h="466">
                  <a:moveTo>
                    <a:pt x="884" y="297"/>
                  </a:moveTo>
                  <a:lnTo>
                    <a:pt x="884" y="322"/>
                  </a:lnTo>
                  <a:lnTo>
                    <a:pt x="884" y="348"/>
                  </a:lnTo>
                  <a:lnTo>
                    <a:pt x="875" y="390"/>
                  </a:lnTo>
                  <a:lnTo>
                    <a:pt x="875" y="424"/>
                  </a:lnTo>
                  <a:lnTo>
                    <a:pt x="875" y="466"/>
                  </a:lnTo>
                  <a:lnTo>
                    <a:pt x="875" y="458"/>
                  </a:lnTo>
                  <a:lnTo>
                    <a:pt x="867" y="466"/>
                  </a:lnTo>
                  <a:lnTo>
                    <a:pt x="867" y="458"/>
                  </a:lnTo>
                  <a:lnTo>
                    <a:pt x="875" y="458"/>
                  </a:lnTo>
                  <a:lnTo>
                    <a:pt x="867" y="458"/>
                  </a:lnTo>
                  <a:lnTo>
                    <a:pt x="858" y="458"/>
                  </a:lnTo>
                  <a:lnTo>
                    <a:pt x="850" y="458"/>
                  </a:lnTo>
                  <a:lnTo>
                    <a:pt x="850" y="449"/>
                  </a:lnTo>
                  <a:lnTo>
                    <a:pt x="841" y="449"/>
                  </a:lnTo>
                  <a:lnTo>
                    <a:pt x="833" y="449"/>
                  </a:lnTo>
                  <a:lnTo>
                    <a:pt x="833" y="441"/>
                  </a:lnTo>
                  <a:lnTo>
                    <a:pt x="824" y="433"/>
                  </a:lnTo>
                  <a:lnTo>
                    <a:pt x="816" y="433"/>
                  </a:lnTo>
                  <a:lnTo>
                    <a:pt x="816" y="424"/>
                  </a:lnTo>
                  <a:lnTo>
                    <a:pt x="816" y="433"/>
                  </a:lnTo>
                  <a:lnTo>
                    <a:pt x="816" y="424"/>
                  </a:lnTo>
                  <a:lnTo>
                    <a:pt x="807" y="424"/>
                  </a:lnTo>
                  <a:lnTo>
                    <a:pt x="799" y="424"/>
                  </a:lnTo>
                  <a:lnTo>
                    <a:pt x="799" y="433"/>
                  </a:lnTo>
                  <a:lnTo>
                    <a:pt x="790" y="424"/>
                  </a:lnTo>
                  <a:lnTo>
                    <a:pt x="790" y="433"/>
                  </a:lnTo>
                  <a:lnTo>
                    <a:pt x="773" y="433"/>
                  </a:lnTo>
                  <a:lnTo>
                    <a:pt x="765" y="433"/>
                  </a:lnTo>
                  <a:lnTo>
                    <a:pt x="765" y="424"/>
                  </a:lnTo>
                  <a:lnTo>
                    <a:pt x="756" y="424"/>
                  </a:lnTo>
                  <a:lnTo>
                    <a:pt x="748" y="433"/>
                  </a:lnTo>
                  <a:lnTo>
                    <a:pt x="739" y="433"/>
                  </a:lnTo>
                  <a:lnTo>
                    <a:pt x="739" y="441"/>
                  </a:lnTo>
                  <a:lnTo>
                    <a:pt x="731" y="441"/>
                  </a:lnTo>
                  <a:lnTo>
                    <a:pt x="722" y="433"/>
                  </a:lnTo>
                  <a:lnTo>
                    <a:pt x="714" y="433"/>
                  </a:lnTo>
                  <a:lnTo>
                    <a:pt x="714" y="441"/>
                  </a:lnTo>
                  <a:lnTo>
                    <a:pt x="714" y="433"/>
                  </a:lnTo>
                  <a:lnTo>
                    <a:pt x="714" y="441"/>
                  </a:lnTo>
                  <a:lnTo>
                    <a:pt x="705" y="441"/>
                  </a:lnTo>
                  <a:lnTo>
                    <a:pt x="697" y="441"/>
                  </a:lnTo>
                  <a:lnTo>
                    <a:pt x="705" y="441"/>
                  </a:lnTo>
                  <a:lnTo>
                    <a:pt x="697" y="441"/>
                  </a:lnTo>
                  <a:lnTo>
                    <a:pt x="697" y="449"/>
                  </a:lnTo>
                  <a:lnTo>
                    <a:pt x="688" y="449"/>
                  </a:lnTo>
                  <a:lnTo>
                    <a:pt x="688" y="458"/>
                  </a:lnTo>
                  <a:lnTo>
                    <a:pt x="680" y="458"/>
                  </a:lnTo>
                  <a:lnTo>
                    <a:pt x="680" y="449"/>
                  </a:lnTo>
                  <a:lnTo>
                    <a:pt x="671" y="441"/>
                  </a:lnTo>
                  <a:lnTo>
                    <a:pt x="663" y="449"/>
                  </a:lnTo>
                  <a:lnTo>
                    <a:pt x="663" y="441"/>
                  </a:lnTo>
                  <a:lnTo>
                    <a:pt x="654" y="441"/>
                  </a:lnTo>
                  <a:lnTo>
                    <a:pt x="654" y="433"/>
                  </a:lnTo>
                  <a:lnTo>
                    <a:pt x="646" y="424"/>
                  </a:lnTo>
                  <a:lnTo>
                    <a:pt x="646" y="433"/>
                  </a:lnTo>
                  <a:lnTo>
                    <a:pt x="646" y="441"/>
                  </a:lnTo>
                  <a:lnTo>
                    <a:pt x="637" y="441"/>
                  </a:lnTo>
                  <a:lnTo>
                    <a:pt x="637" y="433"/>
                  </a:lnTo>
                  <a:lnTo>
                    <a:pt x="629" y="433"/>
                  </a:lnTo>
                  <a:lnTo>
                    <a:pt x="629" y="424"/>
                  </a:lnTo>
                  <a:lnTo>
                    <a:pt x="620" y="424"/>
                  </a:lnTo>
                  <a:lnTo>
                    <a:pt x="612" y="424"/>
                  </a:lnTo>
                  <a:lnTo>
                    <a:pt x="612" y="433"/>
                  </a:lnTo>
                  <a:lnTo>
                    <a:pt x="612" y="441"/>
                  </a:lnTo>
                  <a:lnTo>
                    <a:pt x="603" y="433"/>
                  </a:lnTo>
                  <a:lnTo>
                    <a:pt x="603" y="441"/>
                  </a:lnTo>
                  <a:lnTo>
                    <a:pt x="603" y="449"/>
                  </a:lnTo>
                  <a:lnTo>
                    <a:pt x="595" y="449"/>
                  </a:lnTo>
                  <a:lnTo>
                    <a:pt x="586" y="441"/>
                  </a:lnTo>
                  <a:lnTo>
                    <a:pt x="595" y="441"/>
                  </a:lnTo>
                  <a:lnTo>
                    <a:pt x="595" y="433"/>
                  </a:lnTo>
                  <a:lnTo>
                    <a:pt x="586" y="433"/>
                  </a:lnTo>
                  <a:lnTo>
                    <a:pt x="578" y="433"/>
                  </a:lnTo>
                  <a:lnTo>
                    <a:pt x="578" y="441"/>
                  </a:lnTo>
                  <a:lnTo>
                    <a:pt x="569" y="441"/>
                  </a:lnTo>
                  <a:lnTo>
                    <a:pt x="561" y="441"/>
                  </a:lnTo>
                  <a:lnTo>
                    <a:pt x="561" y="433"/>
                  </a:lnTo>
                  <a:lnTo>
                    <a:pt x="561" y="424"/>
                  </a:lnTo>
                  <a:lnTo>
                    <a:pt x="552" y="424"/>
                  </a:lnTo>
                  <a:lnTo>
                    <a:pt x="552" y="416"/>
                  </a:lnTo>
                  <a:lnTo>
                    <a:pt x="544" y="416"/>
                  </a:lnTo>
                  <a:lnTo>
                    <a:pt x="535" y="416"/>
                  </a:lnTo>
                  <a:lnTo>
                    <a:pt x="535" y="424"/>
                  </a:lnTo>
                  <a:lnTo>
                    <a:pt x="527" y="433"/>
                  </a:lnTo>
                  <a:lnTo>
                    <a:pt x="518" y="433"/>
                  </a:lnTo>
                  <a:lnTo>
                    <a:pt x="510" y="433"/>
                  </a:lnTo>
                  <a:lnTo>
                    <a:pt x="510" y="424"/>
                  </a:lnTo>
                  <a:lnTo>
                    <a:pt x="510" y="416"/>
                  </a:lnTo>
                  <a:lnTo>
                    <a:pt x="501" y="416"/>
                  </a:lnTo>
                  <a:lnTo>
                    <a:pt x="493" y="407"/>
                  </a:lnTo>
                  <a:lnTo>
                    <a:pt x="501" y="399"/>
                  </a:lnTo>
                  <a:lnTo>
                    <a:pt x="493" y="399"/>
                  </a:lnTo>
                  <a:lnTo>
                    <a:pt x="476" y="399"/>
                  </a:lnTo>
                  <a:lnTo>
                    <a:pt x="467" y="399"/>
                  </a:lnTo>
                  <a:lnTo>
                    <a:pt x="467" y="407"/>
                  </a:lnTo>
                  <a:lnTo>
                    <a:pt x="459" y="407"/>
                  </a:lnTo>
                  <a:lnTo>
                    <a:pt x="450" y="407"/>
                  </a:lnTo>
                  <a:lnTo>
                    <a:pt x="450" y="399"/>
                  </a:lnTo>
                  <a:lnTo>
                    <a:pt x="442" y="390"/>
                  </a:lnTo>
                  <a:lnTo>
                    <a:pt x="433" y="390"/>
                  </a:lnTo>
                  <a:lnTo>
                    <a:pt x="433" y="399"/>
                  </a:lnTo>
                  <a:lnTo>
                    <a:pt x="425" y="399"/>
                  </a:lnTo>
                  <a:lnTo>
                    <a:pt x="425" y="390"/>
                  </a:lnTo>
                  <a:lnTo>
                    <a:pt x="416" y="390"/>
                  </a:lnTo>
                  <a:lnTo>
                    <a:pt x="408" y="390"/>
                  </a:lnTo>
                  <a:lnTo>
                    <a:pt x="399" y="382"/>
                  </a:lnTo>
                  <a:lnTo>
                    <a:pt x="399" y="390"/>
                  </a:lnTo>
                  <a:lnTo>
                    <a:pt x="391" y="382"/>
                  </a:lnTo>
                  <a:lnTo>
                    <a:pt x="382" y="382"/>
                  </a:lnTo>
                  <a:lnTo>
                    <a:pt x="382" y="373"/>
                  </a:lnTo>
                  <a:lnTo>
                    <a:pt x="382" y="365"/>
                  </a:lnTo>
                  <a:lnTo>
                    <a:pt x="374" y="365"/>
                  </a:lnTo>
                  <a:lnTo>
                    <a:pt x="374" y="356"/>
                  </a:lnTo>
                  <a:lnTo>
                    <a:pt x="366" y="356"/>
                  </a:lnTo>
                  <a:lnTo>
                    <a:pt x="366" y="348"/>
                  </a:lnTo>
                  <a:lnTo>
                    <a:pt x="366" y="356"/>
                  </a:lnTo>
                  <a:lnTo>
                    <a:pt x="357" y="365"/>
                  </a:lnTo>
                  <a:lnTo>
                    <a:pt x="349" y="356"/>
                  </a:lnTo>
                  <a:lnTo>
                    <a:pt x="340" y="356"/>
                  </a:lnTo>
                  <a:lnTo>
                    <a:pt x="340" y="365"/>
                  </a:lnTo>
                  <a:lnTo>
                    <a:pt x="332" y="356"/>
                  </a:lnTo>
                  <a:lnTo>
                    <a:pt x="323" y="348"/>
                  </a:lnTo>
                  <a:lnTo>
                    <a:pt x="315" y="339"/>
                  </a:lnTo>
                  <a:lnTo>
                    <a:pt x="306" y="331"/>
                  </a:lnTo>
                  <a:lnTo>
                    <a:pt x="298" y="331"/>
                  </a:lnTo>
                  <a:lnTo>
                    <a:pt x="298" y="314"/>
                  </a:lnTo>
                  <a:lnTo>
                    <a:pt x="298" y="272"/>
                  </a:lnTo>
                  <a:lnTo>
                    <a:pt x="306" y="255"/>
                  </a:lnTo>
                  <a:lnTo>
                    <a:pt x="306" y="221"/>
                  </a:lnTo>
                  <a:lnTo>
                    <a:pt x="306" y="195"/>
                  </a:lnTo>
                  <a:lnTo>
                    <a:pt x="306" y="161"/>
                  </a:lnTo>
                  <a:lnTo>
                    <a:pt x="306" y="144"/>
                  </a:lnTo>
                  <a:lnTo>
                    <a:pt x="306" y="85"/>
                  </a:lnTo>
                  <a:lnTo>
                    <a:pt x="255" y="85"/>
                  </a:lnTo>
                  <a:lnTo>
                    <a:pt x="213" y="85"/>
                  </a:lnTo>
                  <a:lnTo>
                    <a:pt x="196" y="85"/>
                  </a:lnTo>
                  <a:lnTo>
                    <a:pt x="145" y="77"/>
                  </a:lnTo>
                  <a:lnTo>
                    <a:pt x="102" y="77"/>
                  </a:lnTo>
                  <a:lnTo>
                    <a:pt x="85" y="77"/>
                  </a:lnTo>
                  <a:lnTo>
                    <a:pt x="0" y="68"/>
                  </a:lnTo>
                  <a:lnTo>
                    <a:pt x="9" y="0"/>
                  </a:lnTo>
                  <a:lnTo>
                    <a:pt x="102" y="9"/>
                  </a:lnTo>
                  <a:lnTo>
                    <a:pt x="153" y="9"/>
                  </a:lnTo>
                  <a:lnTo>
                    <a:pt x="204" y="17"/>
                  </a:lnTo>
                  <a:lnTo>
                    <a:pt x="213" y="17"/>
                  </a:lnTo>
                  <a:lnTo>
                    <a:pt x="247" y="17"/>
                  </a:lnTo>
                  <a:lnTo>
                    <a:pt x="306" y="17"/>
                  </a:lnTo>
                  <a:lnTo>
                    <a:pt x="315" y="17"/>
                  </a:lnTo>
                  <a:lnTo>
                    <a:pt x="357" y="26"/>
                  </a:lnTo>
                  <a:lnTo>
                    <a:pt x="366" y="26"/>
                  </a:lnTo>
                  <a:lnTo>
                    <a:pt x="416" y="26"/>
                  </a:lnTo>
                  <a:lnTo>
                    <a:pt x="459" y="26"/>
                  </a:lnTo>
                  <a:lnTo>
                    <a:pt x="476" y="26"/>
                  </a:lnTo>
                  <a:lnTo>
                    <a:pt x="501" y="26"/>
                  </a:lnTo>
                  <a:lnTo>
                    <a:pt x="535" y="26"/>
                  </a:lnTo>
                  <a:lnTo>
                    <a:pt x="569" y="26"/>
                  </a:lnTo>
                  <a:lnTo>
                    <a:pt x="603" y="26"/>
                  </a:lnTo>
                  <a:lnTo>
                    <a:pt x="646" y="26"/>
                  </a:lnTo>
                  <a:lnTo>
                    <a:pt x="663" y="26"/>
                  </a:lnTo>
                  <a:lnTo>
                    <a:pt x="714" y="26"/>
                  </a:lnTo>
                  <a:lnTo>
                    <a:pt x="722" y="26"/>
                  </a:lnTo>
                  <a:lnTo>
                    <a:pt x="739" y="26"/>
                  </a:lnTo>
                  <a:lnTo>
                    <a:pt x="765" y="26"/>
                  </a:lnTo>
                  <a:lnTo>
                    <a:pt x="773" y="26"/>
                  </a:lnTo>
                  <a:lnTo>
                    <a:pt x="807" y="26"/>
                  </a:lnTo>
                  <a:lnTo>
                    <a:pt x="816" y="26"/>
                  </a:lnTo>
                  <a:lnTo>
                    <a:pt x="858" y="26"/>
                  </a:lnTo>
                  <a:lnTo>
                    <a:pt x="858" y="60"/>
                  </a:lnTo>
                  <a:lnTo>
                    <a:pt x="858" y="68"/>
                  </a:lnTo>
                  <a:lnTo>
                    <a:pt x="858" y="94"/>
                  </a:lnTo>
                  <a:lnTo>
                    <a:pt x="867" y="136"/>
                  </a:lnTo>
                  <a:lnTo>
                    <a:pt x="867" y="144"/>
                  </a:lnTo>
                  <a:lnTo>
                    <a:pt x="875" y="187"/>
                  </a:lnTo>
                  <a:lnTo>
                    <a:pt x="875" y="204"/>
                  </a:lnTo>
                  <a:lnTo>
                    <a:pt x="884" y="238"/>
                  </a:lnTo>
                  <a:lnTo>
                    <a:pt x="884" y="297"/>
                  </a:lnTo>
                  <a:close/>
                </a:path>
              </a:pathLst>
            </a:custGeom>
            <a:solidFill>
              <a:srgbClr val="8DA3FF"/>
            </a:solidFill>
            <a:ln w="12700">
              <a:solidFill>
                <a:schemeClr val="tx1"/>
              </a:solidFill>
              <a:round/>
              <a:headEnd/>
              <a:tailEnd/>
            </a:ln>
          </p:spPr>
          <p:txBody>
            <a:bodyPr/>
            <a:lstStyle/>
            <a:p>
              <a:endParaRPr lang="en-US"/>
            </a:p>
          </p:txBody>
        </p:sp>
        <p:sp>
          <p:nvSpPr>
            <p:cNvPr id="12383" name="Freeform 13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rgbClr val="8DA3FF"/>
            </a:solidFill>
            <a:ln w="12700">
              <a:solidFill>
                <a:schemeClr val="tx1"/>
              </a:solidFill>
              <a:round/>
              <a:headEnd/>
              <a:tailEnd/>
            </a:ln>
          </p:spPr>
          <p:txBody>
            <a:bodyPr/>
            <a:lstStyle/>
            <a:p>
              <a:endParaRPr lang="en-US"/>
            </a:p>
          </p:txBody>
        </p:sp>
        <p:sp>
          <p:nvSpPr>
            <p:cNvPr id="12384" name="Freeform 13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rgbClr val="8DA3FF"/>
            </a:solidFill>
            <a:ln w="12700">
              <a:solidFill>
                <a:schemeClr val="tx1"/>
              </a:solidFill>
              <a:round/>
              <a:headEnd/>
              <a:tailEnd/>
            </a:ln>
          </p:spPr>
          <p:txBody>
            <a:bodyPr/>
            <a:lstStyle/>
            <a:p>
              <a:endParaRPr lang="en-US"/>
            </a:p>
          </p:txBody>
        </p:sp>
        <p:sp>
          <p:nvSpPr>
            <p:cNvPr id="12385" name="Freeform 13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rgbClr val="8DA3FF"/>
            </a:solidFill>
            <a:ln w="12700">
              <a:solidFill>
                <a:schemeClr val="tx1"/>
              </a:solidFill>
              <a:round/>
              <a:headEnd/>
              <a:tailEnd/>
            </a:ln>
          </p:spPr>
          <p:txBody>
            <a:bodyPr/>
            <a:lstStyle/>
            <a:p>
              <a:endParaRPr lang="en-US"/>
            </a:p>
          </p:txBody>
        </p:sp>
        <p:sp>
          <p:nvSpPr>
            <p:cNvPr id="12386" name="Freeform 13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rgbClr val="8DA3FF"/>
            </a:solidFill>
            <a:ln w="12700">
              <a:solidFill>
                <a:schemeClr val="tx1"/>
              </a:solidFill>
              <a:round/>
              <a:headEnd/>
              <a:tailEnd/>
            </a:ln>
          </p:spPr>
          <p:txBody>
            <a:bodyPr/>
            <a:lstStyle/>
            <a:p>
              <a:endParaRPr lang="en-US"/>
            </a:p>
          </p:txBody>
        </p:sp>
        <p:sp>
          <p:nvSpPr>
            <p:cNvPr id="12387" name="Freeform 13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rgbClr val="8DA3FF"/>
            </a:solidFill>
            <a:ln w="12700">
              <a:solidFill>
                <a:schemeClr val="tx1"/>
              </a:solidFill>
              <a:round/>
              <a:headEnd/>
              <a:tailEnd/>
            </a:ln>
          </p:spPr>
          <p:txBody>
            <a:bodyPr/>
            <a:lstStyle/>
            <a:p>
              <a:endParaRPr lang="en-US"/>
            </a:p>
          </p:txBody>
        </p:sp>
        <p:sp>
          <p:nvSpPr>
            <p:cNvPr id="12388" name="Freeform 13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rgbClr val="8DA3FF"/>
            </a:solidFill>
            <a:ln w="12700">
              <a:solidFill>
                <a:schemeClr val="tx1"/>
              </a:solidFill>
              <a:round/>
              <a:headEnd/>
              <a:tailEnd/>
            </a:ln>
          </p:spPr>
          <p:txBody>
            <a:bodyPr/>
            <a:lstStyle/>
            <a:p>
              <a:endParaRPr lang="en-US"/>
            </a:p>
          </p:txBody>
        </p:sp>
        <p:sp>
          <p:nvSpPr>
            <p:cNvPr id="12389" name="Freeform 139"/>
            <p:cNvSpPr>
              <a:spLocks/>
            </p:cNvSpPr>
            <p:nvPr/>
          </p:nvSpPr>
          <p:spPr bwMode="auto">
            <a:xfrm>
              <a:off x="3521" y="2351"/>
              <a:ext cx="866" cy="306"/>
            </a:xfrm>
            <a:custGeom>
              <a:avLst/>
              <a:gdLst>
                <a:gd name="T0" fmla="*/ 654 w 866"/>
                <a:gd name="T1" fmla="*/ 204 h 306"/>
                <a:gd name="T2" fmla="*/ 637 w 866"/>
                <a:gd name="T3" fmla="*/ 212 h 306"/>
                <a:gd name="T4" fmla="*/ 595 w 866"/>
                <a:gd name="T5" fmla="*/ 255 h 306"/>
                <a:gd name="T6" fmla="*/ 561 w 866"/>
                <a:gd name="T7" fmla="*/ 255 h 306"/>
                <a:gd name="T8" fmla="*/ 493 w 866"/>
                <a:gd name="T9" fmla="*/ 263 h 306"/>
                <a:gd name="T10" fmla="*/ 374 w 866"/>
                <a:gd name="T11" fmla="*/ 272 h 306"/>
                <a:gd name="T12" fmla="*/ 280 w 866"/>
                <a:gd name="T13" fmla="*/ 280 h 306"/>
                <a:gd name="T14" fmla="*/ 204 w 866"/>
                <a:gd name="T15" fmla="*/ 289 h 306"/>
                <a:gd name="T16" fmla="*/ 136 w 866"/>
                <a:gd name="T17" fmla="*/ 297 h 306"/>
                <a:gd name="T18" fmla="*/ 68 w 866"/>
                <a:gd name="T19" fmla="*/ 297 h 306"/>
                <a:gd name="T20" fmla="*/ 17 w 866"/>
                <a:gd name="T21" fmla="*/ 289 h 306"/>
                <a:gd name="T22" fmla="*/ 26 w 866"/>
                <a:gd name="T23" fmla="*/ 289 h 306"/>
                <a:gd name="T24" fmla="*/ 26 w 866"/>
                <a:gd name="T25" fmla="*/ 272 h 306"/>
                <a:gd name="T26" fmla="*/ 17 w 866"/>
                <a:gd name="T27" fmla="*/ 263 h 306"/>
                <a:gd name="T28" fmla="*/ 17 w 866"/>
                <a:gd name="T29" fmla="*/ 255 h 306"/>
                <a:gd name="T30" fmla="*/ 17 w 866"/>
                <a:gd name="T31" fmla="*/ 246 h 306"/>
                <a:gd name="T32" fmla="*/ 17 w 866"/>
                <a:gd name="T33" fmla="*/ 246 h 306"/>
                <a:gd name="T34" fmla="*/ 26 w 866"/>
                <a:gd name="T35" fmla="*/ 238 h 306"/>
                <a:gd name="T36" fmla="*/ 34 w 866"/>
                <a:gd name="T37" fmla="*/ 246 h 306"/>
                <a:gd name="T38" fmla="*/ 34 w 866"/>
                <a:gd name="T39" fmla="*/ 229 h 306"/>
                <a:gd name="T40" fmla="*/ 43 w 866"/>
                <a:gd name="T41" fmla="*/ 229 h 306"/>
                <a:gd name="T42" fmla="*/ 43 w 866"/>
                <a:gd name="T43" fmla="*/ 221 h 306"/>
                <a:gd name="T44" fmla="*/ 43 w 866"/>
                <a:gd name="T45" fmla="*/ 212 h 306"/>
                <a:gd name="T46" fmla="*/ 34 w 866"/>
                <a:gd name="T47" fmla="*/ 204 h 306"/>
                <a:gd name="T48" fmla="*/ 51 w 866"/>
                <a:gd name="T49" fmla="*/ 195 h 306"/>
                <a:gd name="T50" fmla="*/ 60 w 866"/>
                <a:gd name="T51" fmla="*/ 187 h 306"/>
                <a:gd name="T52" fmla="*/ 51 w 866"/>
                <a:gd name="T53" fmla="*/ 178 h 306"/>
                <a:gd name="T54" fmla="*/ 68 w 866"/>
                <a:gd name="T55" fmla="*/ 178 h 306"/>
                <a:gd name="T56" fmla="*/ 60 w 866"/>
                <a:gd name="T57" fmla="*/ 170 h 306"/>
                <a:gd name="T58" fmla="*/ 68 w 866"/>
                <a:gd name="T59" fmla="*/ 153 h 306"/>
                <a:gd name="T60" fmla="*/ 60 w 866"/>
                <a:gd name="T61" fmla="*/ 136 h 306"/>
                <a:gd name="T62" fmla="*/ 68 w 866"/>
                <a:gd name="T63" fmla="*/ 136 h 306"/>
                <a:gd name="T64" fmla="*/ 68 w 866"/>
                <a:gd name="T65" fmla="*/ 128 h 306"/>
                <a:gd name="T66" fmla="*/ 68 w 866"/>
                <a:gd name="T67" fmla="*/ 111 h 306"/>
                <a:gd name="T68" fmla="*/ 77 w 866"/>
                <a:gd name="T69" fmla="*/ 111 h 306"/>
                <a:gd name="T70" fmla="*/ 85 w 866"/>
                <a:gd name="T71" fmla="*/ 102 h 306"/>
                <a:gd name="T72" fmla="*/ 179 w 866"/>
                <a:gd name="T73" fmla="*/ 94 h 306"/>
                <a:gd name="T74" fmla="*/ 221 w 866"/>
                <a:gd name="T75" fmla="*/ 85 h 306"/>
                <a:gd name="T76" fmla="*/ 255 w 866"/>
                <a:gd name="T77" fmla="*/ 68 h 306"/>
                <a:gd name="T78" fmla="*/ 323 w 866"/>
                <a:gd name="T79" fmla="*/ 68 h 306"/>
                <a:gd name="T80" fmla="*/ 408 w 866"/>
                <a:gd name="T81" fmla="*/ 60 h 306"/>
                <a:gd name="T82" fmla="*/ 501 w 866"/>
                <a:gd name="T83" fmla="*/ 51 h 306"/>
                <a:gd name="T84" fmla="*/ 552 w 866"/>
                <a:gd name="T85" fmla="*/ 43 h 306"/>
                <a:gd name="T86" fmla="*/ 637 w 866"/>
                <a:gd name="T87" fmla="*/ 34 h 306"/>
                <a:gd name="T88" fmla="*/ 705 w 866"/>
                <a:gd name="T89" fmla="*/ 26 h 306"/>
                <a:gd name="T90" fmla="*/ 748 w 866"/>
                <a:gd name="T91" fmla="*/ 26 h 306"/>
                <a:gd name="T92" fmla="*/ 816 w 866"/>
                <a:gd name="T93" fmla="*/ 9 h 306"/>
                <a:gd name="T94" fmla="*/ 866 w 866"/>
                <a:gd name="T95" fmla="*/ 0 h 306"/>
                <a:gd name="T96" fmla="*/ 866 w 866"/>
                <a:gd name="T97" fmla="*/ 34 h 306"/>
                <a:gd name="T98" fmla="*/ 858 w 866"/>
                <a:gd name="T99" fmla="*/ 43 h 306"/>
                <a:gd name="T100" fmla="*/ 833 w 866"/>
                <a:gd name="T101" fmla="*/ 77 h 306"/>
                <a:gd name="T102" fmla="*/ 816 w 866"/>
                <a:gd name="T103" fmla="*/ 77 h 306"/>
                <a:gd name="T104" fmla="*/ 799 w 866"/>
                <a:gd name="T105" fmla="*/ 94 h 306"/>
                <a:gd name="T106" fmla="*/ 782 w 866"/>
                <a:gd name="T107" fmla="*/ 94 h 306"/>
                <a:gd name="T108" fmla="*/ 782 w 866"/>
                <a:gd name="T109" fmla="*/ 85 h 306"/>
                <a:gd name="T110" fmla="*/ 765 w 866"/>
                <a:gd name="T111" fmla="*/ 111 h 306"/>
                <a:gd name="T112" fmla="*/ 756 w 866"/>
                <a:gd name="T113" fmla="*/ 119 h 306"/>
                <a:gd name="T114" fmla="*/ 739 w 866"/>
                <a:gd name="T115" fmla="*/ 136 h 306"/>
                <a:gd name="T116" fmla="*/ 722 w 866"/>
                <a:gd name="T117" fmla="*/ 145 h 306"/>
                <a:gd name="T118" fmla="*/ 714 w 866"/>
                <a:gd name="T119" fmla="*/ 153 h 306"/>
                <a:gd name="T120" fmla="*/ 688 w 866"/>
                <a:gd name="T121" fmla="*/ 161 h 306"/>
                <a:gd name="T122" fmla="*/ 663 w 866"/>
                <a:gd name="T123" fmla="*/ 17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6"/>
                <a:gd name="T187" fmla="*/ 0 h 306"/>
                <a:gd name="T188" fmla="*/ 866 w 866"/>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6" h="306">
                  <a:moveTo>
                    <a:pt x="654" y="187"/>
                  </a:moveTo>
                  <a:lnTo>
                    <a:pt x="654" y="187"/>
                  </a:lnTo>
                  <a:lnTo>
                    <a:pt x="654" y="195"/>
                  </a:lnTo>
                  <a:lnTo>
                    <a:pt x="654" y="204"/>
                  </a:lnTo>
                  <a:lnTo>
                    <a:pt x="646" y="204"/>
                  </a:lnTo>
                  <a:lnTo>
                    <a:pt x="646" y="212"/>
                  </a:lnTo>
                  <a:lnTo>
                    <a:pt x="637" y="212"/>
                  </a:lnTo>
                  <a:lnTo>
                    <a:pt x="629" y="212"/>
                  </a:lnTo>
                  <a:lnTo>
                    <a:pt x="629" y="221"/>
                  </a:lnTo>
                  <a:lnTo>
                    <a:pt x="629" y="246"/>
                  </a:lnTo>
                  <a:lnTo>
                    <a:pt x="595" y="255"/>
                  </a:lnTo>
                  <a:lnTo>
                    <a:pt x="578" y="255"/>
                  </a:lnTo>
                  <a:lnTo>
                    <a:pt x="561" y="255"/>
                  </a:lnTo>
                  <a:lnTo>
                    <a:pt x="527" y="263"/>
                  </a:lnTo>
                  <a:lnTo>
                    <a:pt x="518" y="263"/>
                  </a:lnTo>
                  <a:lnTo>
                    <a:pt x="510" y="263"/>
                  </a:lnTo>
                  <a:lnTo>
                    <a:pt x="493" y="263"/>
                  </a:lnTo>
                  <a:lnTo>
                    <a:pt x="467" y="263"/>
                  </a:lnTo>
                  <a:lnTo>
                    <a:pt x="416" y="272"/>
                  </a:lnTo>
                  <a:lnTo>
                    <a:pt x="374" y="272"/>
                  </a:lnTo>
                  <a:lnTo>
                    <a:pt x="365" y="272"/>
                  </a:lnTo>
                  <a:lnTo>
                    <a:pt x="323" y="280"/>
                  </a:lnTo>
                  <a:lnTo>
                    <a:pt x="280" y="280"/>
                  </a:lnTo>
                  <a:lnTo>
                    <a:pt x="247" y="280"/>
                  </a:lnTo>
                  <a:lnTo>
                    <a:pt x="221" y="289"/>
                  </a:lnTo>
                  <a:lnTo>
                    <a:pt x="204" y="289"/>
                  </a:lnTo>
                  <a:lnTo>
                    <a:pt x="162" y="289"/>
                  </a:lnTo>
                  <a:lnTo>
                    <a:pt x="136" y="297"/>
                  </a:lnTo>
                  <a:lnTo>
                    <a:pt x="119" y="297"/>
                  </a:lnTo>
                  <a:lnTo>
                    <a:pt x="102" y="297"/>
                  </a:lnTo>
                  <a:lnTo>
                    <a:pt x="68" y="297"/>
                  </a:lnTo>
                  <a:lnTo>
                    <a:pt x="0" y="306"/>
                  </a:lnTo>
                  <a:lnTo>
                    <a:pt x="0" y="297"/>
                  </a:lnTo>
                  <a:lnTo>
                    <a:pt x="17" y="297"/>
                  </a:lnTo>
                  <a:lnTo>
                    <a:pt x="17" y="289"/>
                  </a:lnTo>
                  <a:lnTo>
                    <a:pt x="17" y="280"/>
                  </a:lnTo>
                  <a:lnTo>
                    <a:pt x="26" y="289"/>
                  </a:lnTo>
                  <a:lnTo>
                    <a:pt x="26" y="280"/>
                  </a:lnTo>
                  <a:lnTo>
                    <a:pt x="26" y="272"/>
                  </a:lnTo>
                  <a:lnTo>
                    <a:pt x="17" y="272"/>
                  </a:lnTo>
                  <a:lnTo>
                    <a:pt x="17" y="263"/>
                  </a:lnTo>
                  <a:lnTo>
                    <a:pt x="26" y="255"/>
                  </a:lnTo>
                  <a:lnTo>
                    <a:pt x="17" y="255"/>
                  </a:lnTo>
                  <a:lnTo>
                    <a:pt x="26" y="255"/>
                  </a:lnTo>
                  <a:lnTo>
                    <a:pt x="26" y="246"/>
                  </a:lnTo>
                  <a:lnTo>
                    <a:pt x="17" y="246"/>
                  </a:lnTo>
                  <a:lnTo>
                    <a:pt x="17" y="255"/>
                  </a:lnTo>
                  <a:lnTo>
                    <a:pt x="17" y="246"/>
                  </a:lnTo>
                  <a:lnTo>
                    <a:pt x="17" y="238"/>
                  </a:lnTo>
                  <a:lnTo>
                    <a:pt x="26" y="238"/>
                  </a:lnTo>
                  <a:lnTo>
                    <a:pt x="26" y="246"/>
                  </a:lnTo>
                  <a:lnTo>
                    <a:pt x="34" y="246"/>
                  </a:lnTo>
                  <a:lnTo>
                    <a:pt x="26" y="238"/>
                  </a:lnTo>
                  <a:lnTo>
                    <a:pt x="26" y="229"/>
                  </a:lnTo>
                  <a:lnTo>
                    <a:pt x="34" y="229"/>
                  </a:lnTo>
                  <a:lnTo>
                    <a:pt x="43" y="229"/>
                  </a:lnTo>
                  <a:lnTo>
                    <a:pt x="34" y="229"/>
                  </a:lnTo>
                  <a:lnTo>
                    <a:pt x="34" y="221"/>
                  </a:lnTo>
                  <a:lnTo>
                    <a:pt x="43" y="221"/>
                  </a:lnTo>
                  <a:lnTo>
                    <a:pt x="43" y="212"/>
                  </a:lnTo>
                  <a:lnTo>
                    <a:pt x="34" y="212"/>
                  </a:lnTo>
                  <a:lnTo>
                    <a:pt x="34" y="204"/>
                  </a:lnTo>
                  <a:lnTo>
                    <a:pt x="43" y="204"/>
                  </a:lnTo>
                  <a:lnTo>
                    <a:pt x="51" y="204"/>
                  </a:lnTo>
                  <a:lnTo>
                    <a:pt x="51" y="195"/>
                  </a:lnTo>
                  <a:lnTo>
                    <a:pt x="60" y="195"/>
                  </a:lnTo>
                  <a:lnTo>
                    <a:pt x="60" y="187"/>
                  </a:lnTo>
                  <a:lnTo>
                    <a:pt x="51" y="187"/>
                  </a:lnTo>
                  <a:lnTo>
                    <a:pt x="51" y="178"/>
                  </a:lnTo>
                  <a:lnTo>
                    <a:pt x="60" y="178"/>
                  </a:lnTo>
                  <a:lnTo>
                    <a:pt x="60" y="187"/>
                  </a:lnTo>
                  <a:lnTo>
                    <a:pt x="68" y="178"/>
                  </a:lnTo>
                  <a:lnTo>
                    <a:pt x="60" y="178"/>
                  </a:lnTo>
                  <a:lnTo>
                    <a:pt x="51" y="170"/>
                  </a:lnTo>
                  <a:lnTo>
                    <a:pt x="60" y="170"/>
                  </a:lnTo>
                  <a:lnTo>
                    <a:pt x="60" y="161"/>
                  </a:lnTo>
                  <a:lnTo>
                    <a:pt x="68" y="153"/>
                  </a:lnTo>
                  <a:lnTo>
                    <a:pt x="68" y="145"/>
                  </a:lnTo>
                  <a:lnTo>
                    <a:pt x="60" y="145"/>
                  </a:lnTo>
                  <a:lnTo>
                    <a:pt x="60" y="136"/>
                  </a:lnTo>
                  <a:lnTo>
                    <a:pt x="68" y="136"/>
                  </a:lnTo>
                  <a:lnTo>
                    <a:pt x="68" y="128"/>
                  </a:lnTo>
                  <a:lnTo>
                    <a:pt x="60" y="128"/>
                  </a:lnTo>
                  <a:lnTo>
                    <a:pt x="68" y="128"/>
                  </a:lnTo>
                  <a:lnTo>
                    <a:pt x="77" y="119"/>
                  </a:lnTo>
                  <a:lnTo>
                    <a:pt x="68" y="111"/>
                  </a:lnTo>
                  <a:lnTo>
                    <a:pt x="68" y="102"/>
                  </a:lnTo>
                  <a:lnTo>
                    <a:pt x="77" y="102"/>
                  </a:lnTo>
                  <a:lnTo>
                    <a:pt x="77" y="111"/>
                  </a:lnTo>
                  <a:lnTo>
                    <a:pt x="85" y="102"/>
                  </a:lnTo>
                  <a:lnTo>
                    <a:pt x="145" y="102"/>
                  </a:lnTo>
                  <a:lnTo>
                    <a:pt x="179" y="94"/>
                  </a:lnTo>
                  <a:lnTo>
                    <a:pt x="221" y="94"/>
                  </a:lnTo>
                  <a:lnTo>
                    <a:pt x="221" y="85"/>
                  </a:lnTo>
                  <a:lnTo>
                    <a:pt x="221" y="68"/>
                  </a:lnTo>
                  <a:lnTo>
                    <a:pt x="238" y="68"/>
                  </a:lnTo>
                  <a:lnTo>
                    <a:pt x="238" y="77"/>
                  </a:lnTo>
                  <a:lnTo>
                    <a:pt x="255" y="68"/>
                  </a:lnTo>
                  <a:lnTo>
                    <a:pt x="263" y="68"/>
                  </a:lnTo>
                  <a:lnTo>
                    <a:pt x="289" y="68"/>
                  </a:lnTo>
                  <a:lnTo>
                    <a:pt x="314" y="68"/>
                  </a:lnTo>
                  <a:lnTo>
                    <a:pt x="323" y="68"/>
                  </a:lnTo>
                  <a:lnTo>
                    <a:pt x="348" y="60"/>
                  </a:lnTo>
                  <a:lnTo>
                    <a:pt x="374" y="60"/>
                  </a:lnTo>
                  <a:lnTo>
                    <a:pt x="382" y="60"/>
                  </a:lnTo>
                  <a:lnTo>
                    <a:pt x="408" y="60"/>
                  </a:lnTo>
                  <a:lnTo>
                    <a:pt x="433" y="60"/>
                  </a:lnTo>
                  <a:lnTo>
                    <a:pt x="450" y="51"/>
                  </a:lnTo>
                  <a:lnTo>
                    <a:pt x="484" y="51"/>
                  </a:lnTo>
                  <a:lnTo>
                    <a:pt x="501" y="51"/>
                  </a:lnTo>
                  <a:lnTo>
                    <a:pt x="527" y="43"/>
                  </a:lnTo>
                  <a:lnTo>
                    <a:pt x="552" y="43"/>
                  </a:lnTo>
                  <a:lnTo>
                    <a:pt x="603" y="43"/>
                  </a:lnTo>
                  <a:lnTo>
                    <a:pt x="629" y="34"/>
                  </a:lnTo>
                  <a:lnTo>
                    <a:pt x="637" y="34"/>
                  </a:lnTo>
                  <a:lnTo>
                    <a:pt x="663" y="34"/>
                  </a:lnTo>
                  <a:lnTo>
                    <a:pt x="688" y="34"/>
                  </a:lnTo>
                  <a:lnTo>
                    <a:pt x="705" y="26"/>
                  </a:lnTo>
                  <a:lnTo>
                    <a:pt x="714" y="26"/>
                  </a:lnTo>
                  <a:lnTo>
                    <a:pt x="739" y="26"/>
                  </a:lnTo>
                  <a:lnTo>
                    <a:pt x="748" y="26"/>
                  </a:lnTo>
                  <a:lnTo>
                    <a:pt x="773" y="17"/>
                  </a:lnTo>
                  <a:lnTo>
                    <a:pt x="807" y="17"/>
                  </a:lnTo>
                  <a:lnTo>
                    <a:pt x="816" y="17"/>
                  </a:lnTo>
                  <a:lnTo>
                    <a:pt x="816" y="9"/>
                  </a:lnTo>
                  <a:lnTo>
                    <a:pt x="841" y="9"/>
                  </a:lnTo>
                  <a:lnTo>
                    <a:pt x="850" y="9"/>
                  </a:lnTo>
                  <a:lnTo>
                    <a:pt x="866" y="0"/>
                  </a:lnTo>
                  <a:lnTo>
                    <a:pt x="866" y="9"/>
                  </a:lnTo>
                  <a:lnTo>
                    <a:pt x="866" y="17"/>
                  </a:lnTo>
                  <a:lnTo>
                    <a:pt x="866" y="34"/>
                  </a:lnTo>
                  <a:lnTo>
                    <a:pt x="866" y="43"/>
                  </a:lnTo>
                  <a:lnTo>
                    <a:pt x="858" y="43"/>
                  </a:lnTo>
                  <a:lnTo>
                    <a:pt x="850" y="51"/>
                  </a:lnTo>
                  <a:lnTo>
                    <a:pt x="841" y="68"/>
                  </a:lnTo>
                  <a:lnTo>
                    <a:pt x="833" y="77"/>
                  </a:lnTo>
                  <a:lnTo>
                    <a:pt x="824" y="68"/>
                  </a:lnTo>
                  <a:lnTo>
                    <a:pt x="816" y="77"/>
                  </a:lnTo>
                  <a:lnTo>
                    <a:pt x="807" y="77"/>
                  </a:lnTo>
                  <a:lnTo>
                    <a:pt x="807" y="85"/>
                  </a:lnTo>
                  <a:lnTo>
                    <a:pt x="799" y="94"/>
                  </a:lnTo>
                  <a:lnTo>
                    <a:pt x="790" y="102"/>
                  </a:lnTo>
                  <a:lnTo>
                    <a:pt x="782" y="94"/>
                  </a:lnTo>
                  <a:lnTo>
                    <a:pt x="782" y="85"/>
                  </a:lnTo>
                  <a:lnTo>
                    <a:pt x="765" y="94"/>
                  </a:lnTo>
                  <a:lnTo>
                    <a:pt x="765" y="102"/>
                  </a:lnTo>
                  <a:lnTo>
                    <a:pt x="765" y="111"/>
                  </a:lnTo>
                  <a:lnTo>
                    <a:pt x="756" y="102"/>
                  </a:lnTo>
                  <a:lnTo>
                    <a:pt x="756" y="111"/>
                  </a:lnTo>
                  <a:lnTo>
                    <a:pt x="756" y="119"/>
                  </a:lnTo>
                  <a:lnTo>
                    <a:pt x="756" y="128"/>
                  </a:lnTo>
                  <a:lnTo>
                    <a:pt x="748" y="128"/>
                  </a:lnTo>
                  <a:lnTo>
                    <a:pt x="739" y="128"/>
                  </a:lnTo>
                  <a:lnTo>
                    <a:pt x="739" y="136"/>
                  </a:lnTo>
                  <a:lnTo>
                    <a:pt x="731" y="136"/>
                  </a:lnTo>
                  <a:lnTo>
                    <a:pt x="722" y="136"/>
                  </a:lnTo>
                  <a:lnTo>
                    <a:pt x="722" y="145"/>
                  </a:lnTo>
                  <a:lnTo>
                    <a:pt x="714" y="153"/>
                  </a:lnTo>
                  <a:lnTo>
                    <a:pt x="705" y="161"/>
                  </a:lnTo>
                  <a:lnTo>
                    <a:pt x="697" y="161"/>
                  </a:lnTo>
                  <a:lnTo>
                    <a:pt x="688" y="161"/>
                  </a:lnTo>
                  <a:lnTo>
                    <a:pt x="680" y="161"/>
                  </a:lnTo>
                  <a:lnTo>
                    <a:pt x="671" y="170"/>
                  </a:lnTo>
                  <a:lnTo>
                    <a:pt x="663" y="178"/>
                  </a:lnTo>
                  <a:lnTo>
                    <a:pt x="654" y="187"/>
                  </a:lnTo>
                  <a:close/>
                </a:path>
              </a:pathLst>
            </a:custGeom>
            <a:solidFill>
              <a:srgbClr val="8DA3FF"/>
            </a:solidFill>
            <a:ln w="12700">
              <a:solidFill>
                <a:schemeClr val="tx1"/>
              </a:solidFill>
              <a:round/>
              <a:headEnd/>
              <a:tailEnd/>
            </a:ln>
          </p:spPr>
          <p:txBody>
            <a:bodyPr/>
            <a:lstStyle/>
            <a:p>
              <a:endParaRPr lang="en-US"/>
            </a:p>
          </p:txBody>
        </p:sp>
        <p:sp>
          <p:nvSpPr>
            <p:cNvPr id="12390" name="Freeform 140"/>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rgbClr val="8DA3FF"/>
            </a:solidFill>
            <a:ln w="12700">
              <a:solidFill>
                <a:schemeClr val="tx1"/>
              </a:solidFill>
              <a:round/>
              <a:headEnd/>
              <a:tailEnd/>
            </a:ln>
          </p:spPr>
          <p:txBody>
            <a:bodyPr/>
            <a:lstStyle/>
            <a:p>
              <a:endParaRPr lang="en-US"/>
            </a:p>
          </p:txBody>
        </p:sp>
        <p:sp>
          <p:nvSpPr>
            <p:cNvPr id="12391" name="Freeform 141"/>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rgbClr val="8DA3FF"/>
            </a:solidFill>
            <a:ln w="12700">
              <a:solidFill>
                <a:schemeClr val="tx1"/>
              </a:solidFill>
              <a:round/>
              <a:headEnd/>
              <a:tailEnd/>
            </a:ln>
          </p:spPr>
          <p:txBody>
            <a:bodyPr/>
            <a:lstStyle/>
            <a:p>
              <a:endParaRPr lang="en-US"/>
            </a:p>
          </p:txBody>
        </p:sp>
        <p:sp>
          <p:nvSpPr>
            <p:cNvPr id="12392" name="Freeform 142"/>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rgbClr val="8DA3FF"/>
            </a:solidFill>
            <a:ln w="12700">
              <a:solidFill>
                <a:schemeClr val="tx1"/>
              </a:solidFill>
              <a:round/>
              <a:headEnd/>
              <a:tailEnd/>
            </a:ln>
          </p:spPr>
          <p:txBody>
            <a:bodyPr/>
            <a:lstStyle/>
            <a:p>
              <a:endParaRPr lang="en-US"/>
            </a:p>
          </p:txBody>
        </p:sp>
        <p:sp>
          <p:nvSpPr>
            <p:cNvPr id="12393" name="Freeform 143"/>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rgbClr val="8DA3FF"/>
            </a:solidFill>
            <a:ln w="12700">
              <a:solidFill>
                <a:schemeClr val="tx1"/>
              </a:solidFill>
              <a:round/>
              <a:headEnd/>
              <a:tailEnd/>
            </a:ln>
          </p:spPr>
          <p:txBody>
            <a:bodyPr/>
            <a:lstStyle/>
            <a:p>
              <a:endParaRPr lang="en-US"/>
            </a:p>
          </p:txBody>
        </p:sp>
        <p:sp>
          <p:nvSpPr>
            <p:cNvPr id="12394" name="Freeform 144"/>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rgbClr val="8DA3FF"/>
            </a:solidFill>
            <a:ln w="12700">
              <a:solidFill>
                <a:schemeClr val="tx1"/>
              </a:solidFill>
              <a:round/>
              <a:headEnd/>
              <a:tailEnd/>
            </a:ln>
          </p:spPr>
          <p:txBody>
            <a:bodyPr/>
            <a:lstStyle/>
            <a:p>
              <a:endParaRPr lang="en-US"/>
            </a:p>
          </p:txBody>
        </p:sp>
        <p:sp>
          <p:nvSpPr>
            <p:cNvPr id="12395" name="Freeform 145"/>
            <p:cNvSpPr>
              <a:spLocks/>
            </p:cNvSpPr>
            <p:nvPr/>
          </p:nvSpPr>
          <p:spPr bwMode="auto">
            <a:xfrm>
              <a:off x="2774" y="3673"/>
              <a:ext cx="17" cy="144"/>
            </a:xfrm>
            <a:custGeom>
              <a:avLst/>
              <a:gdLst>
                <a:gd name="T0" fmla="*/ 8 w 17"/>
                <a:gd name="T1" fmla="*/ 77 h 144"/>
                <a:gd name="T2" fmla="*/ 0 w 17"/>
                <a:gd name="T3" fmla="*/ 60 h 144"/>
                <a:gd name="T4" fmla="*/ 0 w 17"/>
                <a:gd name="T5" fmla="*/ 43 h 144"/>
                <a:gd name="T6" fmla="*/ 0 w 17"/>
                <a:gd name="T7" fmla="*/ 34 h 144"/>
                <a:gd name="T8" fmla="*/ 0 w 17"/>
                <a:gd name="T9" fmla="*/ 9 h 144"/>
                <a:gd name="T10" fmla="*/ 0 w 17"/>
                <a:gd name="T11" fmla="*/ 0 h 144"/>
                <a:gd name="T12" fmla="*/ 0 w 17"/>
                <a:gd name="T13" fmla="*/ 0 h 144"/>
                <a:gd name="T14" fmla="*/ 0 w 17"/>
                <a:gd name="T15" fmla="*/ 9 h 144"/>
                <a:gd name="T16" fmla="*/ 0 w 17"/>
                <a:gd name="T17" fmla="*/ 26 h 144"/>
                <a:gd name="T18" fmla="*/ 0 w 17"/>
                <a:gd name="T19" fmla="*/ 51 h 144"/>
                <a:gd name="T20" fmla="*/ 8 w 17"/>
                <a:gd name="T21" fmla="*/ 77 h 144"/>
                <a:gd name="T22" fmla="*/ 17 w 17"/>
                <a:gd name="T23" fmla="*/ 93 h 144"/>
                <a:gd name="T24" fmla="*/ 17 w 17"/>
                <a:gd name="T25" fmla="*/ 119 h 144"/>
                <a:gd name="T26" fmla="*/ 17 w 17"/>
                <a:gd name="T27" fmla="*/ 136 h 144"/>
                <a:gd name="T28" fmla="*/ 17 w 17"/>
                <a:gd name="T29" fmla="*/ 144 h 144"/>
                <a:gd name="T30" fmla="*/ 17 w 17"/>
                <a:gd name="T31" fmla="*/ 119 h 144"/>
                <a:gd name="T32" fmla="*/ 17 w 17"/>
                <a:gd name="T33" fmla="*/ 102 h 144"/>
                <a:gd name="T34" fmla="*/ 8 w 17"/>
                <a:gd name="T35" fmla="*/ 93 h 144"/>
                <a:gd name="T36" fmla="*/ 8 w 17"/>
                <a:gd name="T37" fmla="*/ 85 h 144"/>
                <a:gd name="T38" fmla="*/ 8 w 17"/>
                <a:gd name="T39" fmla="*/ 85 h 144"/>
                <a:gd name="T40" fmla="*/ 8 w 17"/>
                <a:gd name="T41" fmla="*/ 77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44"/>
                <a:gd name="T65" fmla="*/ 17 w 17"/>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44">
                  <a:moveTo>
                    <a:pt x="8" y="77"/>
                  </a:moveTo>
                  <a:lnTo>
                    <a:pt x="0" y="60"/>
                  </a:lnTo>
                  <a:lnTo>
                    <a:pt x="0" y="43"/>
                  </a:lnTo>
                  <a:lnTo>
                    <a:pt x="0" y="34"/>
                  </a:lnTo>
                  <a:lnTo>
                    <a:pt x="0" y="9"/>
                  </a:lnTo>
                  <a:lnTo>
                    <a:pt x="0" y="0"/>
                  </a:lnTo>
                  <a:lnTo>
                    <a:pt x="0" y="9"/>
                  </a:lnTo>
                  <a:lnTo>
                    <a:pt x="0" y="26"/>
                  </a:lnTo>
                  <a:lnTo>
                    <a:pt x="0" y="51"/>
                  </a:lnTo>
                  <a:lnTo>
                    <a:pt x="8" y="77"/>
                  </a:lnTo>
                  <a:lnTo>
                    <a:pt x="17" y="93"/>
                  </a:lnTo>
                  <a:lnTo>
                    <a:pt x="17" y="119"/>
                  </a:lnTo>
                  <a:lnTo>
                    <a:pt x="17" y="136"/>
                  </a:lnTo>
                  <a:lnTo>
                    <a:pt x="17" y="144"/>
                  </a:lnTo>
                  <a:lnTo>
                    <a:pt x="17" y="119"/>
                  </a:lnTo>
                  <a:lnTo>
                    <a:pt x="17" y="102"/>
                  </a:lnTo>
                  <a:lnTo>
                    <a:pt x="8" y="93"/>
                  </a:lnTo>
                  <a:lnTo>
                    <a:pt x="8" y="85"/>
                  </a:lnTo>
                  <a:lnTo>
                    <a:pt x="8" y="77"/>
                  </a:lnTo>
                  <a:close/>
                </a:path>
              </a:pathLst>
            </a:custGeom>
            <a:solidFill>
              <a:srgbClr val="8DA3FF"/>
            </a:solidFill>
            <a:ln w="12700">
              <a:solidFill>
                <a:schemeClr val="tx1"/>
              </a:solidFill>
              <a:round/>
              <a:headEnd/>
              <a:tailEnd/>
            </a:ln>
          </p:spPr>
          <p:txBody>
            <a:bodyPr/>
            <a:lstStyle/>
            <a:p>
              <a:endParaRPr lang="en-US"/>
            </a:p>
          </p:txBody>
        </p:sp>
        <p:sp>
          <p:nvSpPr>
            <p:cNvPr id="12396" name="Freeform 146"/>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rgbClr val="8DA3FF"/>
            </a:solidFill>
            <a:ln w="12700">
              <a:solidFill>
                <a:schemeClr val="tx1"/>
              </a:solidFill>
              <a:round/>
              <a:headEnd/>
              <a:tailEnd/>
            </a:ln>
          </p:spPr>
          <p:txBody>
            <a:bodyPr/>
            <a:lstStyle/>
            <a:p>
              <a:endParaRPr lang="en-US"/>
            </a:p>
          </p:txBody>
        </p:sp>
        <p:sp>
          <p:nvSpPr>
            <p:cNvPr id="12397" name="Freeform 147"/>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rgbClr val="8DA3FF"/>
            </a:solidFill>
            <a:ln w="12700">
              <a:solidFill>
                <a:schemeClr val="tx1"/>
              </a:solidFill>
              <a:round/>
              <a:headEnd/>
              <a:tailEnd/>
            </a:ln>
          </p:spPr>
          <p:txBody>
            <a:bodyPr/>
            <a:lstStyle/>
            <a:p>
              <a:endParaRPr lang="en-US"/>
            </a:p>
          </p:txBody>
        </p:sp>
        <p:sp>
          <p:nvSpPr>
            <p:cNvPr id="12398" name="Freeform 148"/>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rgbClr val="8DA3FF"/>
            </a:solidFill>
            <a:ln w="12700">
              <a:solidFill>
                <a:schemeClr val="tx1"/>
              </a:solidFill>
              <a:round/>
              <a:headEnd/>
              <a:tailEnd/>
            </a:ln>
          </p:spPr>
          <p:txBody>
            <a:bodyPr/>
            <a:lstStyle/>
            <a:p>
              <a:endParaRPr lang="en-US"/>
            </a:p>
          </p:txBody>
        </p:sp>
        <p:sp>
          <p:nvSpPr>
            <p:cNvPr id="12399" name="Freeform 149"/>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rgbClr val="8DA3FF"/>
            </a:solidFill>
            <a:ln w="12700">
              <a:solidFill>
                <a:schemeClr val="tx1"/>
              </a:solidFill>
              <a:round/>
              <a:headEnd/>
              <a:tailEnd/>
            </a:ln>
          </p:spPr>
          <p:txBody>
            <a:bodyPr/>
            <a:lstStyle/>
            <a:p>
              <a:endParaRPr lang="en-US"/>
            </a:p>
          </p:txBody>
        </p:sp>
        <p:sp>
          <p:nvSpPr>
            <p:cNvPr id="12400" name="Freeform 150"/>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rgbClr val="8DA3FF"/>
            </a:solidFill>
            <a:ln w="12700">
              <a:solidFill>
                <a:schemeClr val="tx1"/>
              </a:solidFill>
              <a:round/>
              <a:headEnd/>
              <a:tailEnd/>
            </a:ln>
          </p:spPr>
          <p:txBody>
            <a:bodyPr/>
            <a:lstStyle/>
            <a:p>
              <a:endParaRPr lang="en-US"/>
            </a:p>
          </p:txBody>
        </p:sp>
        <p:sp>
          <p:nvSpPr>
            <p:cNvPr id="12401" name="Freeform 151"/>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rgbClr val="8DA3FF"/>
            </a:solidFill>
            <a:ln w="12700">
              <a:solidFill>
                <a:schemeClr val="tx1"/>
              </a:solidFill>
              <a:round/>
              <a:headEnd/>
              <a:tailEnd/>
            </a:ln>
          </p:spPr>
          <p:txBody>
            <a:bodyPr/>
            <a:lstStyle/>
            <a:p>
              <a:endParaRPr lang="en-US"/>
            </a:p>
          </p:txBody>
        </p:sp>
        <p:sp>
          <p:nvSpPr>
            <p:cNvPr id="12402" name="Freeform 152"/>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rgbClr val="8DA3FF"/>
            </a:solidFill>
            <a:ln w="12700">
              <a:solidFill>
                <a:schemeClr val="tx1"/>
              </a:solidFill>
              <a:round/>
              <a:headEnd/>
              <a:tailEnd/>
            </a:ln>
          </p:spPr>
          <p:txBody>
            <a:bodyPr/>
            <a:lstStyle/>
            <a:p>
              <a:endParaRPr lang="en-US"/>
            </a:p>
          </p:txBody>
        </p:sp>
        <p:sp>
          <p:nvSpPr>
            <p:cNvPr id="12403" name="Freeform 153"/>
            <p:cNvSpPr>
              <a:spLocks/>
            </p:cNvSpPr>
            <p:nvPr/>
          </p:nvSpPr>
          <p:spPr bwMode="auto">
            <a:xfrm>
              <a:off x="3071" y="2462"/>
              <a:ext cx="518" cy="466"/>
            </a:xfrm>
            <a:custGeom>
              <a:avLst/>
              <a:gdLst>
                <a:gd name="T0" fmla="*/ 17 w 518"/>
                <a:gd name="T1" fmla="*/ 127 h 466"/>
                <a:gd name="T2" fmla="*/ 51 w 518"/>
                <a:gd name="T3" fmla="*/ 17 h 466"/>
                <a:gd name="T4" fmla="*/ 187 w 518"/>
                <a:gd name="T5" fmla="*/ 8 h 466"/>
                <a:gd name="T6" fmla="*/ 331 w 518"/>
                <a:gd name="T7" fmla="*/ 8 h 466"/>
                <a:gd name="T8" fmla="*/ 459 w 518"/>
                <a:gd name="T9" fmla="*/ 0 h 466"/>
                <a:gd name="T10" fmla="*/ 467 w 518"/>
                <a:gd name="T11" fmla="*/ 17 h 466"/>
                <a:gd name="T12" fmla="*/ 459 w 518"/>
                <a:gd name="T13" fmla="*/ 34 h 466"/>
                <a:gd name="T14" fmla="*/ 442 w 518"/>
                <a:gd name="T15" fmla="*/ 50 h 466"/>
                <a:gd name="T16" fmla="*/ 510 w 518"/>
                <a:gd name="T17" fmla="*/ 67 h 466"/>
                <a:gd name="T18" fmla="*/ 501 w 518"/>
                <a:gd name="T19" fmla="*/ 76 h 466"/>
                <a:gd name="T20" fmla="*/ 501 w 518"/>
                <a:gd name="T21" fmla="*/ 84 h 466"/>
                <a:gd name="T22" fmla="*/ 484 w 518"/>
                <a:gd name="T23" fmla="*/ 93 h 466"/>
                <a:gd name="T24" fmla="*/ 493 w 518"/>
                <a:gd name="T25" fmla="*/ 110 h 466"/>
                <a:gd name="T26" fmla="*/ 484 w 518"/>
                <a:gd name="T27" fmla="*/ 118 h 466"/>
                <a:gd name="T28" fmla="*/ 476 w 518"/>
                <a:gd name="T29" fmla="*/ 127 h 466"/>
                <a:gd name="T30" fmla="*/ 476 w 518"/>
                <a:gd name="T31" fmla="*/ 127 h 466"/>
                <a:gd name="T32" fmla="*/ 467 w 518"/>
                <a:gd name="T33" fmla="*/ 135 h 466"/>
                <a:gd name="T34" fmla="*/ 476 w 518"/>
                <a:gd name="T35" fmla="*/ 144 h 466"/>
                <a:gd name="T36" fmla="*/ 476 w 518"/>
                <a:gd name="T37" fmla="*/ 161 h 466"/>
                <a:gd name="T38" fmla="*/ 467 w 518"/>
                <a:gd name="T39" fmla="*/ 169 h 466"/>
                <a:gd name="T40" fmla="*/ 450 w 518"/>
                <a:gd name="T41" fmla="*/ 195 h 466"/>
                <a:gd name="T42" fmla="*/ 459 w 518"/>
                <a:gd name="T43" fmla="*/ 203 h 466"/>
                <a:gd name="T44" fmla="*/ 442 w 518"/>
                <a:gd name="T45" fmla="*/ 211 h 466"/>
                <a:gd name="T46" fmla="*/ 442 w 518"/>
                <a:gd name="T47" fmla="*/ 211 h 466"/>
                <a:gd name="T48" fmla="*/ 433 w 518"/>
                <a:gd name="T49" fmla="*/ 228 h 466"/>
                <a:gd name="T50" fmla="*/ 433 w 518"/>
                <a:gd name="T51" fmla="*/ 228 h 466"/>
                <a:gd name="T52" fmla="*/ 433 w 518"/>
                <a:gd name="T53" fmla="*/ 237 h 466"/>
                <a:gd name="T54" fmla="*/ 433 w 518"/>
                <a:gd name="T55" fmla="*/ 254 h 466"/>
                <a:gd name="T56" fmla="*/ 425 w 518"/>
                <a:gd name="T57" fmla="*/ 262 h 466"/>
                <a:gd name="T58" fmla="*/ 416 w 518"/>
                <a:gd name="T59" fmla="*/ 279 h 466"/>
                <a:gd name="T60" fmla="*/ 408 w 518"/>
                <a:gd name="T61" fmla="*/ 288 h 466"/>
                <a:gd name="T62" fmla="*/ 391 w 518"/>
                <a:gd name="T63" fmla="*/ 296 h 466"/>
                <a:gd name="T64" fmla="*/ 391 w 518"/>
                <a:gd name="T65" fmla="*/ 305 h 466"/>
                <a:gd name="T66" fmla="*/ 391 w 518"/>
                <a:gd name="T67" fmla="*/ 322 h 466"/>
                <a:gd name="T68" fmla="*/ 391 w 518"/>
                <a:gd name="T69" fmla="*/ 330 h 466"/>
                <a:gd name="T70" fmla="*/ 382 w 518"/>
                <a:gd name="T71" fmla="*/ 339 h 466"/>
                <a:gd name="T72" fmla="*/ 391 w 518"/>
                <a:gd name="T73" fmla="*/ 356 h 466"/>
                <a:gd name="T74" fmla="*/ 374 w 518"/>
                <a:gd name="T75" fmla="*/ 356 h 466"/>
                <a:gd name="T76" fmla="*/ 382 w 518"/>
                <a:gd name="T77" fmla="*/ 364 h 466"/>
                <a:gd name="T78" fmla="*/ 365 w 518"/>
                <a:gd name="T79" fmla="*/ 372 h 466"/>
                <a:gd name="T80" fmla="*/ 365 w 518"/>
                <a:gd name="T81" fmla="*/ 381 h 466"/>
                <a:gd name="T82" fmla="*/ 365 w 518"/>
                <a:gd name="T83" fmla="*/ 398 h 466"/>
                <a:gd name="T84" fmla="*/ 374 w 518"/>
                <a:gd name="T85" fmla="*/ 389 h 466"/>
                <a:gd name="T86" fmla="*/ 374 w 518"/>
                <a:gd name="T87" fmla="*/ 406 h 466"/>
                <a:gd name="T88" fmla="*/ 382 w 518"/>
                <a:gd name="T89" fmla="*/ 398 h 466"/>
                <a:gd name="T90" fmla="*/ 382 w 518"/>
                <a:gd name="T91" fmla="*/ 423 h 466"/>
                <a:gd name="T92" fmla="*/ 382 w 518"/>
                <a:gd name="T93" fmla="*/ 432 h 466"/>
                <a:gd name="T94" fmla="*/ 374 w 518"/>
                <a:gd name="T95" fmla="*/ 440 h 466"/>
                <a:gd name="T96" fmla="*/ 365 w 518"/>
                <a:gd name="T97" fmla="*/ 457 h 466"/>
                <a:gd name="T98" fmla="*/ 153 w 518"/>
                <a:gd name="T99" fmla="*/ 466 h 466"/>
                <a:gd name="T100" fmla="*/ 68 w 518"/>
                <a:gd name="T101" fmla="*/ 398 h 466"/>
                <a:gd name="T102" fmla="*/ 51 w 518"/>
                <a:gd name="T103" fmla="*/ 389 h 466"/>
                <a:gd name="T104" fmla="*/ 43 w 518"/>
                <a:gd name="T105" fmla="*/ 389 h 466"/>
                <a:gd name="T106" fmla="*/ 26 w 518"/>
                <a:gd name="T107" fmla="*/ 398 h 466"/>
                <a:gd name="T108" fmla="*/ 26 w 518"/>
                <a:gd name="T109" fmla="*/ 389 h 466"/>
                <a:gd name="T110" fmla="*/ 17 w 518"/>
                <a:gd name="T111" fmla="*/ 347 h 4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8"/>
                <a:gd name="T169" fmla="*/ 0 h 466"/>
                <a:gd name="T170" fmla="*/ 518 w 518"/>
                <a:gd name="T171" fmla="*/ 466 h 4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8" h="466">
                  <a:moveTo>
                    <a:pt x="17" y="313"/>
                  </a:moveTo>
                  <a:lnTo>
                    <a:pt x="26" y="271"/>
                  </a:lnTo>
                  <a:lnTo>
                    <a:pt x="26" y="245"/>
                  </a:lnTo>
                  <a:lnTo>
                    <a:pt x="26" y="220"/>
                  </a:lnTo>
                  <a:lnTo>
                    <a:pt x="26" y="161"/>
                  </a:lnTo>
                  <a:lnTo>
                    <a:pt x="17" y="127"/>
                  </a:lnTo>
                  <a:lnTo>
                    <a:pt x="17" y="110"/>
                  </a:lnTo>
                  <a:lnTo>
                    <a:pt x="9" y="67"/>
                  </a:lnTo>
                  <a:lnTo>
                    <a:pt x="9" y="59"/>
                  </a:lnTo>
                  <a:lnTo>
                    <a:pt x="0" y="17"/>
                  </a:lnTo>
                  <a:lnTo>
                    <a:pt x="51" y="17"/>
                  </a:lnTo>
                  <a:lnTo>
                    <a:pt x="77" y="17"/>
                  </a:lnTo>
                  <a:lnTo>
                    <a:pt x="102" y="17"/>
                  </a:lnTo>
                  <a:lnTo>
                    <a:pt x="136" y="17"/>
                  </a:lnTo>
                  <a:lnTo>
                    <a:pt x="178" y="8"/>
                  </a:lnTo>
                  <a:lnTo>
                    <a:pt x="187" y="8"/>
                  </a:lnTo>
                  <a:lnTo>
                    <a:pt x="212" y="8"/>
                  </a:lnTo>
                  <a:lnTo>
                    <a:pt x="255" y="8"/>
                  </a:lnTo>
                  <a:lnTo>
                    <a:pt x="297" y="8"/>
                  </a:lnTo>
                  <a:lnTo>
                    <a:pt x="323" y="8"/>
                  </a:lnTo>
                  <a:lnTo>
                    <a:pt x="331" y="8"/>
                  </a:lnTo>
                  <a:lnTo>
                    <a:pt x="357" y="8"/>
                  </a:lnTo>
                  <a:lnTo>
                    <a:pt x="391" y="0"/>
                  </a:lnTo>
                  <a:lnTo>
                    <a:pt x="416" y="0"/>
                  </a:lnTo>
                  <a:lnTo>
                    <a:pt x="450" y="0"/>
                  </a:lnTo>
                  <a:lnTo>
                    <a:pt x="459" y="0"/>
                  </a:lnTo>
                  <a:lnTo>
                    <a:pt x="459" y="8"/>
                  </a:lnTo>
                  <a:lnTo>
                    <a:pt x="467" y="8"/>
                  </a:lnTo>
                  <a:lnTo>
                    <a:pt x="467" y="17"/>
                  </a:lnTo>
                  <a:lnTo>
                    <a:pt x="467" y="25"/>
                  </a:lnTo>
                  <a:lnTo>
                    <a:pt x="459" y="34"/>
                  </a:lnTo>
                  <a:lnTo>
                    <a:pt x="450" y="42"/>
                  </a:lnTo>
                  <a:lnTo>
                    <a:pt x="450" y="50"/>
                  </a:lnTo>
                  <a:lnTo>
                    <a:pt x="442" y="50"/>
                  </a:lnTo>
                  <a:lnTo>
                    <a:pt x="442" y="67"/>
                  </a:lnTo>
                  <a:lnTo>
                    <a:pt x="450" y="67"/>
                  </a:lnTo>
                  <a:lnTo>
                    <a:pt x="484" y="59"/>
                  </a:lnTo>
                  <a:lnTo>
                    <a:pt x="501" y="59"/>
                  </a:lnTo>
                  <a:lnTo>
                    <a:pt x="510" y="67"/>
                  </a:lnTo>
                  <a:lnTo>
                    <a:pt x="518" y="67"/>
                  </a:lnTo>
                  <a:lnTo>
                    <a:pt x="510" y="76"/>
                  </a:lnTo>
                  <a:lnTo>
                    <a:pt x="510" y="67"/>
                  </a:lnTo>
                  <a:lnTo>
                    <a:pt x="501" y="67"/>
                  </a:lnTo>
                  <a:lnTo>
                    <a:pt x="501" y="76"/>
                  </a:lnTo>
                  <a:lnTo>
                    <a:pt x="510" y="76"/>
                  </a:lnTo>
                  <a:lnTo>
                    <a:pt x="510" y="84"/>
                  </a:lnTo>
                  <a:lnTo>
                    <a:pt x="501" y="84"/>
                  </a:lnTo>
                  <a:lnTo>
                    <a:pt x="501" y="93"/>
                  </a:lnTo>
                  <a:lnTo>
                    <a:pt x="493" y="93"/>
                  </a:lnTo>
                  <a:lnTo>
                    <a:pt x="484" y="93"/>
                  </a:lnTo>
                  <a:lnTo>
                    <a:pt x="484" y="101"/>
                  </a:lnTo>
                  <a:lnTo>
                    <a:pt x="493" y="101"/>
                  </a:lnTo>
                  <a:lnTo>
                    <a:pt x="493" y="110"/>
                  </a:lnTo>
                  <a:lnTo>
                    <a:pt x="484" y="110"/>
                  </a:lnTo>
                  <a:lnTo>
                    <a:pt x="484" y="118"/>
                  </a:lnTo>
                  <a:lnTo>
                    <a:pt x="493" y="118"/>
                  </a:lnTo>
                  <a:lnTo>
                    <a:pt x="484" y="118"/>
                  </a:lnTo>
                  <a:lnTo>
                    <a:pt x="476" y="118"/>
                  </a:lnTo>
                  <a:lnTo>
                    <a:pt x="476" y="127"/>
                  </a:lnTo>
                  <a:lnTo>
                    <a:pt x="484" y="135"/>
                  </a:lnTo>
                  <a:lnTo>
                    <a:pt x="476" y="135"/>
                  </a:lnTo>
                  <a:lnTo>
                    <a:pt x="476" y="127"/>
                  </a:lnTo>
                  <a:lnTo>
                    <a:pt x="467" y="127"/>
                  </a:lnTo>
                  <a:lnTo>
                    <a:pt x="467" y="135"/>
                  </a:lnTo>
                  <a:lnTo>
                    <a:pt x="467" y="144"/>
                  </a:lnTo>
                  <a:lnTo>
                    <a:pt x="467" y="135"/>
                  </a:lnTo>
                  <a:lnTo>
                    <a:pt x="476" y="135"/>
                  </a:lnTo>
                  <a:lnTo>
                    <a:pt x="476" y="144"/>
                  </a:lnTo>
                  <a:lnTo>
                    <a:pt x="467" y="144"/>
                  </a:lnTo>
                  <a:lnTo>
                    <a:pt x="476" y="144"/>
                  </a:lnTo>
                  <a:lnTo>
                    <a:pt x="467" y="152"/>
                  </a:lnTo>
                  <a:lnTo>
                    <a:pt x="467" y="161"/>
                  </a:lnTo>
                  <a:lnTo>
                    <a:pt x="476" y="161"/>
                  </a:lnTo>
                  <a:lnTo>
                    <a:pt x="476" y="169"/>
                  </a:lnTo>
                  <a:lnTo>
                    <a:pt x="476" y="178"/>
                  </a:lnTo>
                  <a:lnTo>
                    <a:pt x="467" y="169"/>
                  </a:lnTo>
                  <a:lnTo>
                    <a:pt x="467" y="178"/>
                  </a:lnTo>
                  <a:lnTo>
                    <a:pt x="467" y="186"/>
                  </a:lnTo>
                  <a:lnTo>
                    <a:pt x="450" y="186"/>
                  </a:lnTo>
                  <a:lnTo>
                    <a:pt x="450" y="195"/>
                  </a:lnTo>
                  <a:lnTo>
                    <a:pt x="459" y="195"/>
                  </a:lnTo>
                  <a:lnTo>
                    <a:pt x="459" y="203"/>
                  </a:lnTo>
                  <a:lnTo>
                    <a:pt x="459" y="211"/>
                  </a:lnTo>
                  <a:lnTo>
                    <a:pt x="450" y="211"/>
                  </a:lnTo>
                  <a:lnTo>
                    <a:pt x="442" y="211"/>
                  </a:lnTo>
                  <a:lnTo>
                    <a:pt x="433" y="211"/>
                  </a:lnTo>
                  <a:lnTo>
                    <a:pt x="442" y="211"/>
                  </a:lnTo>
                  <a:lnTo>
                    <a:pt x="442" y="220"/>
                  </a:lnTo>
                  <a:lnTo>
                    <a:pt x="442" y="228"/>
                  </a:lnTo>
                  <a:lnTo>
                    <a:pt x="433" y="228"/>
                  </a:lnTo>
                  <a:lnTo>
                    <a:pt x="433" y="220"/>
                  </a:lnTo>
                  <a:lnTo>
                    <a:pt x="433" y="228"/>
                  </a:lnTo>
                  <a:lnTo>
                    <a:pt x="442" y="228"/>
                  </a:lnTo>
                  <a:lnTo>
                    <a:pt x="442" y="237"/>
                  </a:lnTo>
                  <a:lnTo>
                    <a:pt x="433" y="237"/>
                  </a:lnTo>
                  <a:lnTo>
                    <a:pt x="425" y="228"/>
                  </a:lnTo>
                  <a:lnTo>
                    <a:pt x="425" y="237"/>
                  </a:lnTo>
                  <a:lnTo>
                    <a:pt x="425" y="245"/>
                  </a:lnTo>
                  <a:lnTo>
                    <a:pt x="433" y="254"/>
                  </a:lnTo>
                  <a:lnTo>
                    <a:pt x="425" y="254"/>
                  </a:lnTo>
                  <a:lnTo>
                    <a:pt x="425" y="262"/>
                  </a:lnTo>
                  <a:lnTo>
                    <a:pt x="433" y="262"/>
                  </a:lnTo>
                  <a:lnTo>
                    <a:pt x="425" y="262"/>
                  </a:lnTo>
                  <a:lnTo>
                    <a:pt x="425" y="271"/>
                  </a:lnTo>
                  <a:lnTo>
                    <a:pt x="425" y="279"/>
                  </a:lnTo>
                  <a:lnTo>
                    <a:pt x="416" y="279"/>
                  </a:lnTo>
                  <a:lnTo>
                    <a:pt x="416" y="271"/>
                  </a:lnTo>
                  <a:lnTo>
                    <a:pt x="408" y="279"/>
                  </a:lnTo>
                  <a:lnTo>
                    <a:pt x="408" y="288"/>
                  </a:lnTo>
                  <a:lnTo>
                    <a:pt x="408" y="296"/>
                  </a:lnTo>
                  <a:lnTo>
                    <a:pt x="399" y="296"/>
                  </a:lnTo>
                  <a:lnTo>
                    <a:pt x="391" y="288"/>
                  </a:lnTo>
                  <a:lnTo>
                    <a:pt x="391" y="296"/>
                  </a:lnTo>
                  <a:lnTo>
                    <a:pt x="408" y="305"/>
                  </a:lnTo>
                  <a:lnTo>
                    <a:pt x="399" y="305"/>
                  </a:lnTo>
                  <a:lnTo>
                    <a:pt x="391" y="305"/>
                  </a:lnTo>
                  <a:lnTo>
                    <a:pt x="391" y="313"/>
                  </a:lnTo>
                  <a:lnTo>
                    <a:pt x="399" y="313"/>
                  </a:lnTo>
                  <a:lnTo>
                    <a:pt x="399" y="322"/>
                  </a:lnTo>
                  <a:lnTo>
                    <a:pt x="391" y="322"/>
                  </a:lnTo>
                  <a:lnTo>
                    <a:pt x="391" y="330"/>
                  </a:lnTo>
                  <a:lnTo>
                    <a:pt x="382" y="330"/>
                  </a:lnTo>
                  <a:lnTo>
                    <a:pt x="382" y="322"/>
                  </a:lnTo>
                  <a:lnTo>
                    <a:pt x="382" y="330"/>
                  </a:lnTo>
                  <a:lnTo>
                    <a:pt x="382" y="339"/>
                  </a:lnTo>
                  <a:lnTo>
                    <a:pt x="382" y="347"/>
                  </a:lnTo>
                  <a:lnTo>
                    <a:pt x="391" y="356"/>
                  </a:lnTo>
                  <a:lnTo>
                    <a:pt x="382" y="356"/>
                  </a:lnTo>
                  <a:lnTo>
                    <a:pt x="374" y="356"/>
                  </a:lnTo>
                  <a:lnTo>
                    <a:pt x="374" y="364"/>
                  </a:lnTo>
                  <a:lnTo>
                    <a:pt x="382" y="364"/>
                  </a:lnTo>
                  <a:lnTo>
                    <a:pt x="382" y="372"/>
                  </a:lnTo>
                  <a:lnTo>
                    <a:pt x="374" y="364"/>
                  </a:lnTo>
                  <a:lnTo>
                    <a:pt x="365" y="364"/>
                  </a:lnTo>
                  <a:lnTo>
                    <a:pt x="365" y="372"/>
                  </a:lnTo>
                  <a:lnTo>
                    <a:pt x="374" y="372"/>
                  </a:lnTo>
                  <a:lnTo>
                    <a:pt x="374" y="381"/>
                  </a:lnTo>
                  <a:lnTo>
                    <a:pt x="365" y="381"/>
                  </a:lnTo>
                  <a:lnTo>
                    <a:pt x="365" y="389"/>
                  </a:lnTo>
                  <a:lnTo>
                    <a:pt x="374" y="389"/>
                  </a:lnTo>
                  <a:lnTo>
                    <a:pt x="365" y="398"/>
                  </a:lnTo>
                  <a:lnTo>
                    <a:pt x="374" y="398"/>
                  </a:lnTo>
                  <a:lnTo>
                    <a:pt x="374" y="389"/>
                  </a:lnTo>
                  <a:lnTo>
                    <a:pt x="382" y="398"/>
                  </a:lnTo>
                  <a:lnTo>
                    <a:pt x="374" y="398"/>
                  </a:lnTo>
                  <a:lnTo>
                    <a:pt x="374" y="406"/>
                  </a:lnTo>
                  <a:lnTo>
                    <a:pt x="382" y="398"/>
                  </a:lnTo>
                  <a:lnTo>
                    <a:pt x="382" y="406"/>
                  </a:lnTo>
                  <a:lnTo>
                    <a:pt x="374" y="406"/>
                  </a:lnTo>
                  <a:lnTo>
                    <a:pt x="374" y="415"/>
                  </a:lnTo>
                  <a:lnTo>
                    <a:pt x="382" y="423"/>
                  </a:lnTo>
                  <a:lnTo>
                    <a:pt x="382" y="415"/>
                  </a:lnTo>
                  <a:lnTo>
                    <a:pt x="391" y="415"/>
                  </a:lnTo>
                  <a:lnTo>
                    <a:pt x="391" y="423"/>
                  </a:lnTo>
                  <a:lnTo>
                    <a:pt x="382" y="423"/>
                  </a:lnTo>
                  <a:lnTo>
                    <a:pt x="382" y="432"/>
                  </a:lnTo>
                  <a:lnTo>
                    <a:pt x="382" y="440"/>
                  </a:lnTo>
                  <a:lnTo>
                    <a:pt x="374" y="440"/>
                  </a:lnTo>
                  <a:lnTo>
                    <a:pt x="382" y="449"/>
                  </a:lnTo>
                  <a:lnTo>
                    <a:pt x="374" y="449"/>
                  </a:lnTo>
                  <a:lnTo>
                    <a:pt x="374" y="457"/>
                  </a:lnTo>
                  <a:lnTo>
                    <a:pt x="365" y="457"/>
                  </a:lnTo>
                  <a:lnTo>
                    <a:pt x="348" y="457"/>
                  </a:lnTo>
                  <a:lnTo>
                    <a:pt x="280" y="457"/>
                  </a:lnTo>
                  <a:lnTo>
                    <a:pt x="212" y="457"/>
                  </a:lnTo>
                  <a:lnTo>
                    <a:pt x="178" y="457"/>
                  </a:lnTo>
                  <a:lnTo>
                    <a:pt x="153" y="466"/>
                  </a:lnTo>
                  <a:lnTo>
                    <a:pt x="127" y="466"/>
                  </a:lnTo>
                  <a:lnTo>
                    <a:pt x="94" y="466"/>
                  </a:lnTo>
                  <a:lnTo>
                    <a:pt x="68" y="466"/>
                  </a:lnTo>
                  <a:lnTo>
                    <a:pt x="68" y="432"/>
                  </a:lnTo>
                  <a:lnTo>
                    <a:pt x="68" y="398"/>
                  </a:lnTo>
                  <a:lnTo>
                    <a:pt x="68" y="389"/>
                  </a:lnTo>
                  <a:lnTo>
                    <a:pt x="60" y="389"/>
                  </a:lnTo>
                  <a:lnTo>
                    <a:pt x="51" y="398"/>
                  </a:lnTo>
                  <a:lnTo>
                    <a:pt x="51" y="389"/>
                  </a:lnTo>
                  <a:lnTo>
                    <a:pt x="51" y="398"/>
                  </a:lnTo>
                  <a:lnTo>
                    <a:pt x="43" y="398"/>
                  </a:lnTo>
                  <a:lnTo>
                    <a:pt x="51" y="389"/>
                  </a:lnTo>
                  <a:lnTo>
                    <a:pt x="43" y="389"/>
                  </a:lnTo>
                  <a:lnTo>
                    <a:pt x="43" y="398"/>
                  </a:lnTo>
                  <a:lnTo>
                    <a:pt x="43" y="389"/>
                  </a:lnTo>
                  <a:lnTo>
                    <a:pt x="43" y="398"/>
                  </a:lnTo>
                  <a:lnTo>
                    <a:pt x="34" y="389"/>
                  </a:lnTo>
                  <a:lnTo>
                    <a:pt x="34" y="398"/>
                  </a:lnTo>
                  <a:lnTo>
                    <a:pt x="26" y="398"/>
                  </a:lnTo>
                  <a:lnTo>
                    <a:pt x="34" y="389"/>
                  </a:lnTo>
                  <a:lnTo>
                    <a:pt x="26" y="389"/>
                  </a:lnTo>
                  <a:lnTo>
                    <a:pt x="17" y="389"/>
                  </a:lnTo>
                  <a:lnTo>
                    <a:pt x="17" y="347"/>
                  </a:lnTo>
                  <a:lnTo>
                    <a:pt x="17" y="313"/>
                  </a:lnTo>
                  <a:close/>
                </a:path>
              </a:pathLst>
            </a:custGeom>
            <a:solidFill>
              <a:srgbClr val="8DA3FF"/>
            </a:solidFill>
            <a:ln w="12700">
              <a:solidFill>
                <a:schemeClr val="tx1"/>
              </a:solidFill>
              <a:round/>
              <a:headEnd/>
              <a:tailEnd/>
            </a:ln>
          </p:spPr>
          <p:txBody>
            <a:bodyPr/>
            <a:lstStyle/>
            <a:p>
              <a:endParaRPr lang="en-US"/>
            </a:p>
          </p:txBody>
        </p:sp>
        <p:sp>
          <p:nvSpPr>
            <p:cNvPr id="12404" name="Freeform 154"/>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rgbClr val="8DA3FF"/>
            </a:solidFill>
            <a:ln w="12700">
              <a:solidFill>
                <a:schemeClr val="tx1"/>
              </a:solidFill>
              <a:round/>
              <a:headEnd/>
              <a:tailEnd/>
            </a:ln>
          </p:spPr>
          <p:txBody>
            <a:bodyPr/>
            <a:lstStyle/>
            <a:p>
              <a:endParaRPr lang="en-US"/>
            </a:p>
          </p:txBody>
        </p:sp>
        <p:sp>
          <p:nvSpPr>
            <p:cNvPr id="12405" name="Freeform 155"/>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rgbClr val="8DA3FF"/>
            </a:solidFill>
            <a:ln w="12700">
              <a:solidFill>
                <a:schemeClr val="tx1"/>
              </a:solidFill>
              <a:round/>
              <a:headEnd/>
              <a:tailEnd/>
            </a:ln>
          </p:spPr>
          <p:txBody>
            <a:bodyPr/>
            <a:lstStyle/>
            <a:p>
              <a:endParaRPr lang="en-US"/>
            </a:p>
          </p:txBody>
        </p:sp>
        <p:sp>
          <p:nvSpPr>
            <p:cNvPr id="12406" name="Freeform 156"/>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rgbClr val="8DA3FF"/>
            </a:solidFill>
            <a:ln w="12700">
              <a:solidFill>
                <a:schemeClr val="tx1"/>
              </a:solidFill>
              <a:round/>
              <a:headEnd/>
              <a:tailEnd/>
            </a:ln>
          </p:spPr>
          <p:txBody>
            <a:bodyPr/>
            <a:lstStyle/>
            <a:p>
              <a:endParaRPr lang="en-US"/>
            </a:p>
          </p:txBody>
        </p:sp>
        <p:sp>
          <p:nvSpPr>
            <p:cNvPr id="12407" name="Freeform 157"/>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rgbClr val="8DA3FF"/>
            </a:solidFill>
            <a:ln w="12700">
              <a:solidFill>
                <a:schemeClr val="tx1"/>
              </a:solidFill>
              <a:round/>
              <a:headEnd/>
              <a:tailEnd/>
            </a:ln>
          </p:spPr>
          <p:txBody>
            <a:bodyPr/>
            <a:lstStyle/>
            <a:p>
              <a:endParaRPr lang="en-US"/>
            </a:p>
          </p:txBody>
        </p:sp>
        <p:sp>
          <p:nvSpPr>
            <p:cNvPr id="12408" name="Freeform 158"/>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rgbClr val="8DA3FF"/>
            </a:solidFill>
            <a:ln w="12700">
              <a:solidFill>
                <a:schemeClr val="tx1"/>
              </a:solidFill>
              <a:round/>
              <a:headEnd/>
              <a:tailEnd/>
            </a:ln>
          </p:spPr>
          <p:txBody>
            <a:bodyPr/>
            <a:lstStyle/>
            <a:p>
              <a:endParaRPr lang="en-US"/>
            </a:p>
          </p:txBody>
        </p:sp>
        <p:sp>
          <p:nvSpPr>
            <p:cNvPr id="12409" name="Freeform 159"/>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rgbClr val="8DA3FF"/>
            </a:solidFill>
            <a:ln w="12700">
              <a:solidFill>
                <a:schemeClr val="tx1"/>
              </a:solidFill>
              <a:round/>
              <a:headEnd/>
              <a:tailEnd/>
            </a:ln>
          </p:spPr>
          <p:txBody>
            <a:bodyPr/>
            <a:lstStyle/>
            <a:p>
              <a:endParaRPr lang="en-US"/>
            </a:p>
          </p:txBody>
        </p:sp>
        <p:sp>
          <p:nvSpPr>
            <p:cNvPr id="12410" name="Freeform 160"/>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rgbClr val="8DA3FF"/>
            </a:solidFill>
            <a:ln w="12700">
              <a:solidFill>
                <a:schemeClr val="tx1"/>
              </a:solidFill>
              <a:round/>
              <a:headEnd/>
              <a:tailEnd/>
            </a:ln>
          </p:spPr>
          <p:txBody>
            <a:bodyPr/>
            <a:lstStyle/>
            <a:p>
              <a:endParaRPr lang="en-US"/>
            </a:p>
          </p:txBody>
        </p:sp>
        <p:sp>
          <p:nvSpPr>
            <p:cNvPr id="12411" name="Freeform 161"/>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rgbClr val="8DA3FF"/>
            </a:solidFill>
            <a:ln w="12700">
              <a:solidFill>
                <a:schemeClr val="tx1"/>
              </a:solidFill>
              <a:round/>
              <a:headEnd/>
              <a:tailEnd/>
            </a:ln>
          </p:spPr>
          <p:txBody>
            <a:bodyPr/>
            <a:lstStyle/>
            <a:p>
              <a:endParaRPr lang="en-US"/>
            </a:p>
          </p:txBody>
        </p:sp>
        <p:sp>
          <p:nvSpPr>
            <p:cNvPr id="12412" name="Freeform 162"/>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rgbClr val="8DA3FF"/>
            </a:solidFill>
            <a:ln w="12700">
              <a:solidFill>
                <a:schemeClr val="tx1"/>
              </a:solidFill>
              <a:round/>
              <a:headEnd/>
              <a:tailEnd/>
            </a:ln>
          </p:spPr>
          <p:txBody>
            <a:bodyPr/>
            <a:lstStyle/>
            <a:p>
              <a:endParaRPr lang="en-US"/>
            </a:p>
          </p:txBody>
        </p:sp>
        <p:sp>
          <p:nvSpPr>
            <p:cNvPr id="12413" name="Freeform 163"/>
            <p:cNvSpPr>
              <a:spLocks/>
            </p:cNvSpPr>
            <p:nvPr/>
          </p:nvSpPr>
          <p:spPr bwMode="auto">
            <a:xfrm>
              <a:off x="4736" y="3750"/>
              <a:ext cx="34" cy="59"/>
            </a:xfrm>
            <a:custGeom>
              <a:avLst/>
              <a:gdLst>
                <a:gd name="T0" fmla="*/ 34 w 34"/>
                <a:gd name="T1" fmla="*/ 0 h 59"/>
                <a:gd name="T2" fmla="*/ 25 w 34"/>
                <a:gd name="T3" fmla="*/ 25 h 59"/>
                <a:gd name="T4" fmla="*/ 0 w 34"/>
                <a:gd name="T5" fmla="*/ 59 h 59"/>
                <a:gd name="T6" fmla="*/ 25 w 34"/>
                <a:gd name="T7" fmla="*/ 25 h 59"/>
                <a:gd name="T8" fmla="*/ 25 w 34"/>
                <a:gd name="T9" fmla="*/ 16 h 59"/>
                <a:gd name="T10" fmla="*/ 25 w 34"/>
                <a:gd name="T11" fmla="*/ 8 h 59"/>
                <a:gd name="T12" fmla="*/ 34 w 34"/>
                <a:gd name="T13" fmla="*/ 0 h 59"/>
                <a:gd name="T14" fmla="*/ 0 60000 65536"/>
                <a:gd name="T15" fmla="*/ 0 60000 65536"/>
                <a:gd name="T16" fmla="*/ 0 60000 65536"/>
                <a:gd name="T17" fmla="*/ 0 60000 65536"/>
                <a:gd name="T18" fmla="*/ 0 60000 65536"/>
                <a:gd name="T19" fmla="*/ 0 60000 65536"/>
                <a:gd name="T20" fmla="*/ 0 60000 65536"/>
                <a:gd name="T21" fmla="*/ 0 w 34"/>
                <a:gd name="T22" fmla="*/ 0 h 59"/>
                <a:gd name="T23" fmla="*/ 34 w 3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9">
                  <a:moveTo>
                    <a:pt x="34" y="0"/>
                  </a:moveTo>
                  <a:lnTo>
                    <a:pt x="25" y="25"/>
                  </a:lnTo>
                  <a:lnTo>
                    <a:pt x="0" y="59"/>
                  </a:lnTo>
                  <a:lnTo>
                    <a:pt x="25" y="25"/>
                  </a:lnTo>
                  <a:lnTo>
                    <a:pt x="25" y="16"/>
                  </a:lnTo>
                  <a:lnTo>
                    <a:pt x="25" y="8"/>
                  </a:lnTo>
                  <a:lnTo>
                    <a:pt x="34" y="0"/>
                  </a:lnTo>
                  <a:close/>
                </a:path>
              </a:pathLst>
            </a:custGeom>
            <a:solidFill>
              <a:srgbClr val="8DA3FF"/>
            </a:solidFill>
            <a:ln w="12700">
              <a:solidFill>
                <a:schemeClr val="tx1"/>
              </a:solidFill>
              <a:round/>
              <a:headEnd/>
              <a:tailEnd/>
            </a:ln>
          </p:spPr>
          <p:txBody>
            <a:bodyPr/>
            <a:lstStyle/>
            <a:p>
              <a:endParaRPr lang="en-US"/>
            </a:p>
          </p:txBody>
        </p:sp>
        <p:sp>
          <p:nvSpPr>
            <p:cNvPr id="12414" name="Freeform 164"/>
            <p:cNvSpPr>
              <a:spLocks/>
            </p:cNvSpPr>
            <p:nvPr/>
          </p:nvSpPr>
          <p:spPr bwMode="auto">
            <a:xfrm>
              <a:off x="3521" y="953"/>
              <a:ext cx="60" cy="51"/>
            </a:xfrm>
            <a:custGeom>
              <a:avLst/>
              <a:gdLst>
                <a:gd name="T0" fmla="*/ 60 w 60"/>
                <a:gd name="T1" fmla="*/ 0 h 51"/>
                <a:gd name="T2" fmla="*/ 51 w 60"/>
                <a:gd name="T3" fmla="*/ 17 h 51"/>
                <a:gd name="T4" fmla="*/ 26 w 60"/>
                <a:gd name="T5" fmla="*/ 26 h 51"/>
                <a:gd name="T6" fmla="*/ 17 w 60"/>
                <a:gd name="T7" fmla="*/ 43 h 51"/>
                <a:gd name="T8" fmla="*/ 9 w 60"/>
                <a:gd name="T9" fmla="*/ 51 h 51"/>
                <a:gd name="T10" fmla="*/ 0 w 60"/>
                <a:gd name="T11" fmla="*/ 43 h 51"/>
                <a:gd name="T12" fmla="*/ 0 w 60"/>
                <a:gd name="T13" fmla="*/ 43 h 51"/>
                <a:gd name="T14" fmla="*/ 0 w 60"/>
                <a:gd name="T15" fmla="*/ 34 h 51"/>
                <a:gd name="T16" fmla="*/ 60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60" y="0"/>
                  </a:moveTo>
                  <a:lnTo>
                    <a:pt x="51" y="17"/>
                  </a:lnTo>
                  <a:lnTo>
                    <a:pt x="26" y="26"/>
                  </a:lnTo>
                  <a:lnTo>
                    <a:pt x="17" y="43"/>
                  </a:lnTo>
                  <a:lnTo>
                    <a:pt x="9" y="51"/>
                  </a:lnTo>
                  <a:lnTo>
                    <a:pt x="0" y="43"/>
                  </a:lnTo>
                  <a:lnTo>
                    <a:pt x="0" y="34"/>
                  </a:lnTo>
                  <a:lnTo>
                    <a:pt x="60" y="0"/>
                  </a:lnTo>
                  <a:close/>
                </a:path>
              </a:pathLst>
            </a:custGeom>
            <a:solidFill>
              <a:srgbClr val="8DA3FF"/>
            </a:solidFill>
            <a:ln w="12700">
              <a:solidFill>
                <a:schemeClr val="tx1"/>
              </a:solidFill>
              <a:round/>
              <a:headEnd/>
              <a:tailEnd/>
            </a:ln>
          </p:spPr>
          <p:txBody>
            <a:bodyPr/>
            <a:lstStyle/>
            <a:p>
              <a:endParaRPr lang="en-US"/>
            </a:p>
          </p:txBody>
        </p:sp>
        <p:sp>
          <p:nvSpPr>
            <p:cNvPr id="12415" name="Freeform 165"/>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rgbClr val="8DA3FF"/>
            </a:solidFill>
            <a:ln w="12700">
              <a:solidFill>
                <a:schemeClr val="tx1"/>
              </a:solidFill>
              <a:round/>
              <a:headEnd/>
              <a:tailEnd/>
            </a:ln>
          </p:spPr>
          <p:txBody>
            <a:bodyPr/>
            <a:lstStyle/>
            <a:p>
              <a:endParaRPr lang="en-US"/>
            </a:p>
          </p:txBody>
        </p:sp>
        <p:sp>
          <p:nvSpPr>
            <p:cNvPr id="12416" name="Freeform 166"/>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rgbClr val="8DA3FF"/>
            </a:solidFill>
            <a:ln w="12700">
              <a:solidFill>
                <a:schemeClr val="tx1"/>
              </a:solidFill>
              <a:round/>
              <a:headEnd/>
              <a:tailEnd/>
            </a:ln>
          </p:spPr>
          <p:txBody>
            <a:bodyPr/>
            <a:lstStyle/>
            <a:p>
              <a:endParaRPr lang="en-US"/>
            </a:p>
          </p:txBody>
        </p:sp>
        <p:sp>
          <p:nvSpPr>
            <p:cNvPr id="12417" name="Freeform 167"/>
            <p:cNvSpPr>
              <a:spLocks/>
            </p:cNvSpPr>
            <p:nvPr/>
          </p:nvSpPr>
          <p:spPr bwMode="auto">
            <a:xfrm>
              <a:off x="4014" y="1174"/>
              <a:ext cx="34" cy="17"/>
            </a:xfrm>
            <a:custGeom>
              <a:avLst/>
              <a:gdLst>
                <a:gd name="T0" fmla="*/ 0 w 34"/>
                <a:gd name="T1" fmla="*/ 8 h 17"/>
                <a:gd name="T2" fmla="*/ 8 w 34"/>
                <a:gd name="T3" fmla="*/ 8 h 17"/>
                <a:gd name="T4" fmla="*/ 8 w 34"/>
                <a:gd name="T5" fmla="*/ 8 h 17"/>
                <a:gd name="T6" fmla="*/ 17 w 34"/>
                <a:gd name="T7" fmla="*/ 8 h 17"/>
                <a:gd name="T8" fmla="*/ 17 w 34"/>
                <a:gd name="T9" fmla="*/ 0 h 17"/>
                <a:gd name="T10" fmla="*/ 8 w 34"/>
                <a:gd name="T11" fmla="*/ 0 h 17"/>
                <a:gd name="T12" fmla="*/ 17 w 34"/>
                <a:gd name="T13" fmla="*/ 0 h 17"/>
                <a:gd name="T14" fmla="*/ 25 w 34"/>
                <a:gd name="T15" fmla="*/ 0 h 17"/>
                <a:gd name="T16" fmla="*/ 25 w 34"/>
                <a:gd name="T17" fmla="*/ 8 h 17"/>
                <a:gd name="T18" fmla="*/ 34 w 34"/>
                <a:gd name="T19" fmla="*/ 8 h 17"/>
                <a:gd name="T20" fmla="*/ 34 w 34"/>
                <a:gd name="T21" fmla="*/ 17 h 17"/>
                <a:gd name="T22" fmla="*/ 25 w 34"/>
                <a:gd name="T23" fmla="*/ 17 h 17"/>
                <a:gd name="T24" fmla="*/ 17 w 34"/>
                <a:gd name="T25" fmla="*/ 17 h 17"/>
                <a:gd name="T26" fmla="*/ 8 w 34"/>
                <a:gd name="T27" fmla="*/ 17 h 17"/>
                <a:gd name="T28" fmla="*/ 0 w 34"/>
                <a:gd name="T29" fmla="*/ 8 h 17"/>
                <a:gd name="T30" fmla="*/ 0 w 34"/>
                <a:gd name="T31" fmla="*/ 17 h 17"/>
                <a:gd name="T32" fmla="*/ 0 w 34"/>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7"/>
                <a:gd name="T53" fmla="*/ 34 w 3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7">
                  <a:moveTo>
                    <a:pt x="0" y="8"/>
                  </a:moveTo>
                  <a:lnTo>
                    <a:pt x="8" y="8"/>
                  </a:lnTo>
                  <a:lnTo>
                    <a:pt x="17" y="8"/>
                  </a:lnTo>
                  <a:lnTo>
                    <a:pt x="17" y="0"/>
                  </a:lnTo>
                  <a:lnTo>
                    <a:pt x="8" y="0"/>
                  </a:lnTo>
                  <a:lnTo>
                    <a:pt x="17" y="0"/>
                  </a:lnTo>
                  <a:lnTo>
                    <a:pt x="25" y="0"/>
                  </a:lnTo>
                  <a:lnTo>
                    <a:pt x="25" y="8"/>
                  </a:lnTo>
                  <a:lnTo>
                    <a:pt x="34" y="8"/>
                  </a:lnTo>
                  <a:lnTo>
                    <a:pt x="34" y="17"/>
                  </a:lnTo>
                  <a:lnTo>
                    <a:pt x="25" y="17"/>
                  </a:lnTo>
                  <a:lnTo>
                    <a:pt x="17" y="17"/>
                  </a:lnTo>
                  <a:lnTo>
                    <a:pt x="8" y="17"/>
                  </a:lnTo>
                  <a:lnTo>
                    <a:pt x="0" y="8"/>
                  </a:lnTo>
                  <a:lnTo>
                    <a:pt x="0" y="17"/>
                  </a:lnTo>
                  <a:lnTo>
                    <a:pt x="0" y="8"/>
                  </a:lnTo>
                  <a:close/>
                </a:path>
              </a:pathLst>
            </a:custGeom>
            <a:solidFill>
              <a:srgbClr val="8DA3FF"/>
            </a:solidFill>
            <a:ln w="12700">
              <a:solidFill>
                <a:schemeClr val="tx1"/>
              </a:solidFill>
              <a:round/>
              <a:headEnd/>
              <a:tailEnd/>
            </a:ln>
          </p:spPr>
          <p:txBody>
            <a:bodyPr/>
            <a:lstStyle/>
            <a:p>
              <a:endParaRPr lang="en-US"/>
            </a:p>
          </p:txBody>
        </p:sp>
        <p:sp>
          <p:nvSpPr>
            <p:cNvPr id="12418" name="Freeform 168"/>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rgbClr val="8DA3FF"/>
            </a:solidFill>
            <a:ln w="12700">
              <a:solidFill>
                <a:schemeClr val="tx1"/>
              </a:solidFill>
              <a:round/>
              <a:headEnd/>
              <a:tailEnd/>
            </a:ln>
          </p:spPr>
          <p:txBody>
            <a:bodyPr/>
            <a:lstStyle/>
            <a:p>
              <a:endParaRPr lang="en-US"/>
            </a:p>
          </p:txBody>
        </p:sp>
      </p:grpSp>
      <p:sp>
        <p:nvSpPr>
          <p:cNvPr id="12294" name="Oval 169"/>
          <p:cNvSpPr>
            <a:spLocks noChangeArrowheads="1"/>
          </p:cNvSpPr>
          <p:nvPr/>
        </p:nvSpPr>
        <p:spPr bwMode="auto">
          <a:xfrm>
            <a:off x="2849563" y="3667125"/>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5" name="Oval 170"/>
          <p:cNvSpPr>
            <a:spLocks noChangeArrowheads="1"/>
          </p:cNvSpPr>
          <p:nvPr/>
        </p:nvSpPr>
        <p:spPr bwMode="auto">
          <a:xfrm>
            <a:off x="2338388" y="2682875"/>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6" name="Oval 171"/>
          <p:cNvSpPr>
            <a:spLocks noChangeArrowheads="1"/>
          </p:cNvSpPr>
          <p:nvPr/>
        </p:nvSpPr>
        <p:spPr bwMode="auto">
          <a:xfrm>
            <a:off x="6400800" y="2851150"/>
            <a:ext cx="52388" cy="47625"/>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7" name="Oval 172"/>
          <p:cNvSpPr>
            <a:spLocks noChangeArrowheads="1"/>
          </p:cNvSpPr>
          <p:nvPr/>
        </p:nvSpPr>
        <p:spPr bwMode="auto">
          <a:xfrm>
            <a:off x="5705475" y="3951288"/>
            <a:ext cx="52388" cy="47625"/>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8" name="Oval 173"/>
          <p:cNvSpPr>
            <a:spLocks noChangeArrowheads="1"/>
          </p:cNvSpPr>
          <p:nvPr/>
        </p:nvSpPr>
        <p:spPr bwMode="auto">
          <a:xfrm>
            <a:off x="5335588" y="3617913"/>
            <a:ext cx="52387"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9" name="Oval 174"/>
          <p:cNvSpPr>
            <a:spLocks noChangeArrowheads="1"/>
          </p:cNvSpPr>
          <p:nvPr/>
        </p:nvSpPr>
        <p:spPr bwMode="auto">
          <a:xfrm>
            <a:off x="4394200" y="3344863"/>
            <a:ext cx="52388"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00" name="Oval 175"/>
          <p:cNvSpPr>
            <a:spLocks noChangeArrowheads="1"/>
          </p:cNvSpPr>
          <p:nvPr/>
        </p:nvSpPr>
        <p:spPr bwMode="auto">
          <a:xfrm>
            <a:off x="1806575" y="2159000"/>
            <a:ext cx="52388"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01" name="Freeform 178"/>
          <p:cNvSpPr>
            <a:spLocks/>
          </p:cNvSpPr>
          <p:nvPr/>
        </p:nvSpPr>
        <p:spPr bwMode="auto">
          <a:xfrm>
            <a:off x="254000" y="1008529"/>
            <a:ext cx="1507565" cy="1144121"/>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FFF99"/>
          </a:solidFill>
          <a:ln w="9525">
            <a:solidFill>
              <a:schemeClr val="tx1"/>
            </a:solidFill>
            <a:round/>
            <a:headEnd/>
            <a:tailEnd/>
          </a:ln>
        </p:spPr>
        <p:txBody>
          <a:bodyPr wrap="none" anchor="ctr"/>
          <a:lstStyle/>
          <a:p>
            <a:endParaRPr lang="en-US"/>
          </a:p>
        </p:txBody>
      </p:sp>
      <p:sp>
        <p:nvSpPr>
          <p:cNvPr id="12302" name="Rectangle 179"/>
          <p:cNvSpPr>
            <a:spLocks noChangeArrowheads="1"/>
          </p:cNvSpPr>
          <p:nvPr/>
        </p:nvSpPr>
        <p:spPr bwMode="auto">
          <a:xfrm>
            <a:off x="282574" y="1143000"/>
            <a:ext cx="1438649" cy="457048"/>
          </a:xfrm>
          <a:prstGeom prst="rect">
            <a:avLst/>
          </a:prstGeom>
          <a:noFill/>
          <a:ln w="9525">
            <a:noFill/>
            <a:miter lim="800000"/>
            <a:headEnd/>
            <a:tailEnd/>
          </a:ln>
        </p:spPr>
        <p:txBody>
          <a:bodyPr wrap="square"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Richland:</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Sr-90	–	Y-90 gen for cancer therapy</a:t>
            </a:r>
            <a:endParaRPr lang="en-US" sz="1000" i="0" dirty="0">
              <a:solidFill>
                <a:srgbClr val="000000"/>
              </a:solidFill>
              <a:ea typeface="ＭＳ Ｐゴシック" pitchFamily="16" charset="-128"/>
            </a:endParaRPr>
          </a:p>
        </p:txBody>
      </p:sp>
      <p:sp>
        <p:nvSpPr>
          <p:cNvPr id="12303" name="Freeform 184"/>
          <p:cNvSpPr>
            <a:spLocks/>
          </p:cNvSpPr>
          <p:nvPr/>
        </p:nvSpPr>
        <p:spPr bwMode="auto">
          <a:xfrm>
            <a:off x="3651250" y="3467100"/>
            <a:ext cx="2368550" cy="2247900"/>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0" h="1604">
                <a:moveTo>
                  <a:pt x="7" y="1604"/>
                </a:moveTo>
                <a:lnTo>
                  <a:pt x="1616" y="1599"/>
                </a:lnTo>
                <a:lnTo>
                  <a:pt x="1620" y="1078"/>
                </a:lnTo>
                <a:lnTo>
                  <a:pt x="893" y="1078"/>
                </a:lnTo>
                <a:lnTo>
                  <a:pt x="532" y="0"/>
                </a:lnTo>
                <a:lnTo>
                  <a:pt x="738" y="1078"/>
                </a:lnTo>
                <a:lnTo>
                  <a:pt x="0" y="1076"/>
                </a:lnTo>
                <a:lnTo>
                  <a:pt x="7" y="1604"/>
                </a:lnTo>
                <a:close/>
              </a:path>
            </a:pathLst>
          </a:custGeom>
          <a:solidFill>
            <a:srgbClr val="F7F729"/>
          </a:solidFill>
          <a:ln w="9525">
            <a:solidFill>
              <a:schemeClr val="tx1"/>
            </a:solidFill>
            <a:round/>
            <a:headEnd/>
            <a:tailEnd/>
          </a:ln>
        </p:spPr>
        <p:txBody>
          <a:bodyPr wrap="none" anchor="ctr"/>
          <a:lstStyle/>
          <a:p>
            <a:endParaRPr lang="en-US"/>
          </a:p>
        </p:txBody>
      </p:sp>
      <p:sp>
        <p:nvSpPr>
          <p:cNvPr id="12304" name="Rectangle 185"/>
          <p:cNvSpPr>
            <a:spLocks noChangeArrowheads="1"/>
          </p:cNvSpPr>
          <p:nvPr/>
        </p:nvSpPr>
        <p:spPr bwMode="auto">
          <a:xfrm>
            <a:off x="3708400" y="5029200"/>
            <a:ext cx="2540000" cy="711200"/>
          </a:xfrm>
          <a:prstGeom prst="rect">
            <a:avLst/>
          </a:prstGeom>
          <a:noFill/>
          <a:ln w="9525">
            <a:noFill/>
            <a:miter lim="800000"/>
            <a:headEnd/>
            <a:tailEnd/>
          </a:ln>
        </p:spPr>
        <p:txBody>
          <a:bodyPr lIns="0" tIns="0" rIns="0" bIns="0">
            <a:spAutoFit/>
          </a:bodyPr>
          <a:lstStyle/>
          <a:p>
            <a:pPr defTabSz="860425">
              <a:lnSpc>
                <a:spcPct val="85000"/>
              </a:lnSpc>
              <a:spcAft>
                <a:spcPct val="35000"/>
              </a:spcAft>
              <a:tabLst>
                <a:tab pos="400050" algn="l"/>
                <a:tab pos="514350" algn="l"/>
              </a:tabLst>
            </a:pPr>
            <a:r>
              <a:rPr lang="en-US" sz="1200" b="1" u="sng" dirty="0">
                <a:solidFill>
                  <a:srgbClr val="000000"/>
                </a:solidFill>
                <a:ea typeface="ＭＳ Ｐゴシック" pitchFamily="16" charset="-128"/>
              </a:rPr>
              <a:t>Columbia – MURR:</a:t>
            </a:r>
          </a:p>
          <a:p>
            <a:pPr defTabSz="860425">
              <a:lnSpc>
                <a:spcPct val="85000"/>
              </a:lnSpc>
              <a:spcAft>
                <a:spcPct val="35000"/>
              </a:spcAft>
              <a:tabLst>
                <a:tab pos="400050" algn="l"/>
                <a:tab pos="514350" algn="l"/>
              </a:tabLst>
            </a:pPr>
            <a:r>
              <a:rPr lang="en-US" sz="900" i="0" dirty="0">
                <a:solidFill>
                  <a:srgbClr val="000000"/>
                </a:solidFill>
                <a:ea typeface="ＭＳ Ｐゴシック" pitchFamily="16" charset="-128"/>
              </a:rPr>
              <a:t>Collaborative supplier for research isotopes</a:t>
            </a:r>
          </a:p>
          <a:p>
            <a:pPr defTabSz="860425">
              <a:lnSpc>
                <a:spcPct val="85000"/>
              </a:lnSpc>
              <a:spcAft>
                <a:spcPct val="35000"/>
              </a:spcAft>
              <a:tabLst>
                <a:tab pos="400050" algn="l"/>
                <a:tab pos="514350" algn="l"/>
              </a:tabLst>
            </a:pPr>
            <a:r>
              <a:rPr lang="en-US" sz="900" i="0" dirty="0">
                <a:solidFill>
                  <a:srgbClr val="000000"/>
                </a:solidFill>
                <a:ea typeface="ＭＳ Ｐゴシック" pitchFamily="16" charset="-128"/>
              </a:rPr>
              <a:t>(e.g. As-72)</a:t>
            </a:r>
          </a:p>
          <a:p>
            <a:pPr defTabSz="860425">
              <a:lnSpc>
                <a:spcPct val="85000"/>
              </a:lnSpc>
              <a:spcAft>
                <a:spcPct val="35000"/>
              </a:spcAft>
              <a:tabLst>
                <a:tab pos="400050" algn="l"/>
                <a:tab pos="514350" algn="l"/>
              </a:tabLst>
            </a:pPr>
            <a:endParaRPr lang="en-US" sz="1200" b="1" i="0" dirty="0">
              <a:solidFill>
                <a:srgbClr val="000000"/>
              </a:solidFill>
              <a:ea typeface="ＭＳ Ｐゴシック" pitchFamily="16" charset="-128"/>
            </a:endParaRPr>
          </a:p>
        </p:txBody>
      </p:sp>
      <p:sp>
        <p:nvSpPr>
          <p:cNvPr id="12305" name="Freeform 186"/>
          <p:cNvSpPr>
            <a:spLocks/>
          </p:cNvSpPr>
          <p:nvPr/>
        </p:nvSpPr>
        <p:spPr bwMode="auto">
          <a:xfrm>
            <a:off x="5731099" y="3979572"/>
            <a:ext cx="3056554" cy="2691683"/>
          </a:xfrm>
          <a:custGeom>
            <a:avLst/>
            <a:gdLst>
              <a:gd name="T0" fmla="*/ 2147483647 w 1569"/>
              <a:gd name="T1" fmla="*/ 2147483647 h 1616"/>
              <a:gd name="T2" fmla="*/ 2147483647 w 1569"/>
              <a:gd name="T3" fmla="*/ 2147483647 h 1616"/>
              <a:gd name="T4" fmla="*/ 2147483647 w 1569"/>
              <a:gd name="T5" fmla="*/ 2147483647 h 1616"/>
              <a:gd name="T6" fmla="*/ 2147483647 w 1569"/>
              <a:gd name="T7" fmla="*/ 2147483647 h 1616"/>
              <a:gd name="T8" fmla="*/ 0 w 1569"/>
              <a:gd name="T9" fmla="*/ 0 h 1616"/>
              <a:gd name="T10" fmla="*/ 2147483647 w 1569"/>
              <a:gd name="T11" fmla="*/ 2147483647 h 1616"/>
              <a:gd name="T12" fmla="*/ 2147483647 w 1569"/>
              <a:gd name="T13" fmla="*/ 2147483647 h 1616"/>
              <a:gd name="T14" fmla="*/ 2147483647 w 1569"/>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569"/>
              <a:gd name="T25" fmla="*/ 0 h 1616"/>
              <a:gd name="T26" fmla="*/ 1569 w 1569"/>
              <a:gd name="T27" fmla="*/ 1616 h 16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9" h="1616">
                <a:moveTo>
                  <a:pt x="237" y="1616"/>
                </a:moveTo>
                <a:lnTo>
                  <a:pt x="1569" y="1616"/>
                </a:lnTo>
                <a:lnTo>
                  <a:pt x="1569" y="1139"/>
                </a:lnTo>
                <a:lnTo>
                  <a:pt x="955" y="1138"/>
                </a:lnTo>
                <a:lnTo>
                  <a:pt x="0" y="0"/>
                </a:lnTo>
                <a:lnTo>
                  <a:pt x="792" y="1139"/>
                </a:lnTo>
                <a:lnTo>
                  <a:pt x="237" y="1139"/>
                </a:lnTo>
                <a:lnTo>
                  <a:pt x="237" y="1616"/>
                </a:lnTo>
                <a:close/>
              </a:path>
            </a:pathLst>
          </a:custGeom>
          <a:solidFill>
            <a:srgbClr val="FFFF99"/>
          </a:solidFill>
          <a:ln w="9525">
            <a:solidFill>
              <a:schemeClr val="tx1"/>
            </a:solidFill>
            <a:round/>
            <a:headEnd/>
            <a:tailEnd/>
          </a:ln>
        </p:spPr>
        <p:txBody>
          <a:bodyPr wrap="none" anchor="ctr"/>
          <a:lstStyle/>
          <a:p>
            <a:endParaRPr lang="en-US"/>
          </a:p>
        </p:txBody>
      </p:sp>
      <p:sp>
        <p:nvSpPr>
          <p:cNvPr id="12306" name="Rectangle 187"/>
          <p:cNvSpPr>
            <a:spLocks noChangeArrowheads="1"/>
          </p:cNvSpPr>
          <p:nvPr/>
        </p:nvSpPr>
        <p:spPr bwMode="auto">
          <a:xfrm>
            <a:off x="6297705" y="5927336"/>
            <a:ext cx="2514600" cy="745589"/>
          </a:xfrm>
          <a:prstGeom prst="rect">
            <a:avLst/>
          </a:prstGeom>
          <a:noFill/>
          <a:ln w="9525">
            <a:noFill/>
            <a:miter lim="800000"/>
            <a:headEnd/>
            <a:tailEnd/>
          </a:ln>
        </p:spPr>
        <p:txBody>
          <a:bodyPr wrap="square" lIns="0" tIns="0" rIns="0" bIns="0">
            <a:spAutoFit/>
          </a:bodyPr>
          <a:lstStyle/>
          <a:p>
            <a:pPr defTabSz="860425">
              <a:lnSpc>
                <a:spcPct val="85000"/>
              </a:lnSpc>
              <a:spcAft>
                <a:spcPct val="35000"/>
              </a:spcAft>
              <a:tabLst>
                <a:tab pos="346075" algn="l"/>
                <a:tab pos="458788" algn="l"/>
              </a:tabLst>
            </a:pPr>
            <a:r>
              <a:rPr lang="en-US" sz="1200" b="1" i="0" dirty="0">
                <a:solidFill>
                  <a:srgbClr val="000000"/>
                </a:solidFill>
                <a:ea typeface="ＭＳ Ｐゴシック" pitchFamily="16" charset="-128"/>
              </a:rPr>
              <a:t>Savannah River </a:t>
            </a:r>
            <a:r>
              <a:rPr lang="en-US" sz="1200" b="1" i="0" dirty="0">
                <a:solidFill>
                  <a:srgbClr val="000000"/>
                </a:solidFill>
              </a:rPr>
              <a:t>– Tritium Facility</a:t>
            </a:r>
            <a:r>
              <a:rPr lang="en-US" sz="1200" b="1" i="0" dirty="0" smtClean="0">
                <a:solidFill>
                  <a:srgbClr val="000000"/>
                </a:solidFill>
              </a:rPr>
              <a:t>:</a:t>
            </a:r>
          </a:p>
          <a:p>
            <a:pPr defTabSz="860425">
              <a:lnSpc>
                <a:spcPct val="85000"/>
              </a:lnSpc>
              <a:spcAft>
                <a:spcPts val="0"/>
              </a:spcAft>
              <a:tabLst>
                <a:tab pos="346075" algn="l"/>
                <a:tab pos="458788" algn="l"/>
              </a:tabLst>
            </a:pPr>
            <a:r>
              <a:rPr lang="en-US" sz="1200" b="1" dirty="0" smtClean="0">
                <a:solidFill>
                  <a:srgbClr val="000000"/>
                </a:solidFill>
                <a:ea typeface="ＭＳ Ｐゴシック" pitchFamily="16" charset="-128"/>
              </a:rPr>
              <a:t>(NNSA)</a:t>
            </a:r>
            <a:endParaRPr lang="en-US" sz="1200" b="1" i="0" dirty="0">
              <a:solidFill>
                <a:srgbClr val="000000"/>
              </a:solidFill>
              <a:ea typeface="ＭＳ Ｐゴシック" pitchFamily="16" charset="-128"/>
            </a:endParaRP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He-3	–	Neutron detection</a:t>
            </a: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	–	Fuel source for fusion reactors</a:t>
            </a: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	–	Lung testing</a:t>
            </a:r>
          </a:p>
        </p:txBody>
      </p:sp>
      <p:sp>
        <p:nvSpPr>
          <p:cNvPr id="12307" name="Freeform 188"/>
          <p:cNvSpPr>
            <a:spLocks/>
          </p:cNvSpPr>
          <p:nvPr/>
        </p:nvSpPr>
        <p:spPr bwMode="auto">
          <a:xfrm>
            <a:off x="5333284" y="2479475"/>
            <a:ext cx="3557494" cy="2474725"/>
          </a:xfrm>
          <a:custGeom>
            <a:avLst/>
            <a:gdLst>
              <a:gd name="T0" fmla="*/ 2147483647 w 2272"/>
              <a:gd name="T1" fmla="*/ 2147483647 h 1381"/>
              <a:gd name="T2" fmla="*/ 2147483647 w 2272"/>
              <a:gd name="T3" fmla="*/ 0 h 1381"/>
              <a:gd name="T4" fmla="*/ 2147483647 w 2272"/>
              <a:gd name="T5" fmla="*/ 0 h 1381"/>
              <a:gd name="T6" fmla="*/ 2147483647 w 2272"/>
              <a:gd name="T7" fmla="*/ 2147483647 h 1381"/>
              <a:gd name="T8" fmla="*/ 0 w 2272"/>
              <a:gd name="T9" fmla="*/ 2147483647 h 1381"/>
              <a:gd name="T10" fmla="*/ 2147483647 w 2272"/>
              <a:gd name="T11" fmla="*/ 2147483647 h 1381"/>
              <a:gd name="T12" fmla="*/ 2147483647 w 2272"/>
              <a:gd name="T13" fmla="*/ 2147483647 h 1381"/>
              <a:gd name="T14" fmla="*/ 2147483647 w 2272"/>
              <a:gd name="T15" fmla="*/ 2147483647 h 1381"/>
              <a:gd name="T16" fmla="*/ 0 60000 65536"/>
              <a:gd name="T17" fmla="*/ 0 60000 65536"/>
              <a:gd name="T18" fmla="*/ 0 60000 65536"/>
              <a:gd name="T19" fmla="*/ 0 60000 65536"/>
              <a:gd name="T20" fmla="*/ 0 60000 65536"/>
              <a:gd name="T21" fmla="*/ 0 60000 65536"/>
              <a:gd name="T22" fmla="*/ 0 60000 65536"/>
              <a:gd name="T23" fmla="*/ 0 60000 65536"/>
              <a:gd name="T24" fmla="*/ 0 w 2272"/>
              <a:gd name="T25" fmla="*/ 0 h 1381"/>
              <a:gd name="T26" fmla="*/ 2272 w 2272"/>
              <a:gd name="T27" fmla="*/ 1381 h 1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2" h="1381">
                <a:moveTo>
                  <a:pt x="2272" y="1381"/>
                </a:moveTo>
                <a:lnTo>
                  <a:pt x="2272" y="0"/>
                </a:lnTo>
                <a:lnTo>
                  <a:pt x="1012" y="0"/>
                </a:lnTo>
                <a:lnTo>
                  <a:pt x="1006" y="327"/>
                </a:lnTo>
                <a:lnTo>
                  <a:pt x="0" y="650"/>
                </a:lnTo>
                <a:lnTo>
                  <a:pt x="1012" y="455"/>
                </a:lnTo>
                <a:lnTo>
                  <a:pt x="1012" y="1381"/>
                </a:lnTo>
                <a:lnTo>
                  <a:pt x="2272" y="1381"/>
                </a:lnTo>
                <a:close/>
              </a:path>
            </a:pathLst>
          </a:custGeom>
          <a:solidFill>
            <a:srgbClr val="FFFF99"/>
          </a:solidFill>
          <a:ln w="9525">
            <a:solidFill>
              <a:schemeClr val="tx1"/>
            </a:solidFill>
            <a:round/>
            <a:headEnd/>
            <a:tailEnd/>
          </a:ln>
        </p:spPr>
        <p:txBody>
          <a:bodyPr wrap="none" anchor="ctr"/>
          <a:lstStyle/>
          <a:p>
            <a:endParaRPr lang="en-US"/>
          </a:p>
        </p:txBody>
      </p:sp>
      <p:sp>
        <p:nvSpPr>
          <p:cNvPr id="12308" name="Rectangle 189"/>
          <p:cNvSpPr>
            <a:spLocks noChangeArrowheads="1"/>
          </p:cNvSpPr>
          <p:nvPr/>
        </p:nvSpPr>
        <p:spPr bwMode="auto">
          <a:xfrm>
            <a:off x="6972718" y="2792096"/>
            <a:ext cx="1841500" cy="1920875"/>
          </a:xfrm>
          <a:prstGeom prst="rect">
            <a:avLst/>
          </a:prstGeom>
          <a:noFill/>
          <a:ln w="9525">
            <a:noFill/>
            <a:miter lim="800000"/>
            <a:headEnd/>
            <a:tailEnd/>
          </a:ln>
        </p:spPr>
        <p:txBody>
          <a:bodyPr lIns="0" tIns="0" rIns="0" bIns="0">
            <a:spAutoFit/>
          </a:bodyPr>
          <a:lstStyle/>
          <a:p>
            <a:pPr defTabSz="860425">
              <a:lnSpc>
                <a:spcPct val="85000"/>
              </a:lnSpc>
              <a:spcAft>
                <a:spcPct val="35000"/>
              </a:spcAft>
              <a:tabLst>
                <a:tab pos="512763" algn="l"/>
                <a:tab pos="631825" algn="l"/>
                <a:tab pos="914400" algn="l"/>
                <a:tab pos="1085850" algn="l"/>
              </a:tabLst>
            </a:pPr>
            <a:r>
              <a:rPr lang="en-US" sz="1200" b="1" i="0" dirty="0">
                <a:solidFill>
                  <a:srgbClr val="000000"/>
                </a:solidFill>
                <a:latin typeface="Helvetica" pitchFamily="16" charset="0"/>
                <a:ea typeface="ＭＳ Ｐゴシック" pitchFamily="16" charset="-128"/>
              </a:rPr>
              <a:t>Oak Ridge – HFIR:</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Se-75	-	Industrial NDA; Protein 		studies</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Cf-252	-	Industrial source </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W-188	-	Cancer therapy</a:t>
            </a:r>
          </a:p>
          <a:p>
            <a:pPr defTabSz="860425">
              <a:lnSpc>
                <a:spcPct val="85000"/>
              </a:lnSpc>
              <a:spcAft>
                <a:spcPct val="35000"/>
              </a:spcAft>
              <a:tabLst>
                <a:tab pos="512763" algn="l"/>
                <a:tab pos="631825" algn="l"/>
                <a:tab pos="914400" algn="l"/>
                <a:tab pos="1085850" algn="l"/>
              </a:tabLst>
            </a:pPr>
            <a:r>
              <a:rPr lang="en-US" sz="1000" b="1" i="0" dirty="0">
                <a:solidFill>
                  <a:srgbClr val="000000"/>
                </a:solidFill>
                <a:latin typeface="Helvetica" pitchFamily="16" charset="0"/>
                <a:ea typeface="ＭＳ Ｐゴシック" pitchFamily="16" charset="-128"/>
              </a:rPr>
              <a:t>Stable Isotopes Inventory:</a:t>
            </a:r>
            <a:endParaRPr lang="en-US" sz="900" i="0" dirty="0">
              <a:latin typeface="Helvetica" pitchFamily="16" charset="0"/>
              <a:ea typeface="ＭＳ Ｐゴシック" pitchFamily="16" charset="-128"/>
            </a:endParaRPr>
          </a:p>
          <a:p>
            <a:pPr defTabSz="860425">
              <a:lnSpc>
                <a:spcPct val="95000"/>
              </a:lnSpc>
              <a:spcAft>
                <a:spcPct val="2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Top 10 stable isotopes sold over the last 5 years:</a:t>
            </a:r>
          </a:p>
          <a:p>
            <a:pPr defTabSz="860425">
              <a:lnSpc>
                <a:spcPct val="95000"/>
              </a:lnSpc>
              <a:spcAft>
                <a:spcPct val="2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Ca-48,  Ga-69, Rb-87, Cl-37, Pt-195, Nd-146, Sm-149, Ru-99, Zr-96</a:t>
            </a:r>
          </a:p>
          <a:p>
            <a:pPr defTabSz="860425">
              <a:lnSpc>
                <a:spcPct val="95000"/>
              </a:lnSpc>
              <a:spcAft>
                <a:spcPct val="25000"/>
              </a:spcAft>
              <a:tabLst>
                <a:tab pos="512763" algn="l"/>
                <a:tab pos="631825" algn="l"/>
                <a:tab pos="914400" algn="l"/>
                <a:tab pos="1085850" algn="l"/>
              </a:tabLst>
            </a:pPr>
            <a:r>
              <a:rPr lang="en-US" sz="1000" b="1" i="0" dirty="0">
                <a:solidFill>
                  <a:srgbClr val="000000"/>
                </a:solidFill>
                <a:latin typeface="Helvetica" pitchFamily="16" charset="0"/>
                <a:ea typeface="ＭＳ Ｐゴシック" pitchFamily="16" charset="-128"/>
              </a:rPr>
              <a:t>Inventory:</a:t>
            </a:r>
            <a:endParaRPr lang="en-US" sz="1000" i="0" dirty="0">
              <a:latin typeface="Helvetica" pitchFamily="16" charset="0"/>
              <a:ea typeface="ＭＳ Ｐゴシック" pitchFamily="16" charset="-128"/>
            </a:endParaRP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Ac-225	-	Cancer therapy</a:t>
            </a:r>
          </a:p>
        </p:txBody>
      </p:sp>
      <p:sp>
        <p:nvSpPr>
          <p:cNvPr id="12309" name="Oval 175"/>
          <p:cNvSpPr>
            <a:spLocks noChangeArrowheads="1"/>
          </p:cNvSpPr>
          <p:nvPr/>
        </p:nvSpPr>
        <p:spPr bwMode="auto">
          <a:xfrm>
            <a:off x="1309688" y="3081338"/>
            <a:ext cx="46037" cy="57150"/>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0" name="Freeform 182"/>
          <p:cNvSpPr>
            <a:spLocks/>
          </p:cNvSpPr>
          <p:nvPr/>
        </p:nvSpPr>
        <p:spPr bwMode="auto">
          <a:xfrm>
            <a:off x="-33338" y="3143250"/>
            <a:ext cx="1800226" cy="1628775"/>
          </a:xfrm>
          <a:custGeom>
            <a:avLst/>
            <a:gdLst>
              <a:gd name="T0" fmla="*/ 0 w 1485"/>
              <a:gd name="T1" fmla="*/ 2147483647 h 1577"/>
              <a:gd name="T2" fmla="*/ 2147483647 w 1485"/>
              <a:gd name="T3" fmla="*/ 2147483647 h 1577"/>
              <a:gd name="T4" fmla="*/ 2147483647 w 1485"/>
              <a:gd name="T5" fmla="*/ 2147483647 h 1577"/>
              <a:gd name="T6" fmla="*/ 2147483647 w 1485"/>
              <a:gd name="T7" fmla="*/ 2147483647 h 1577"/>
              <a:gd name="T8" fmla="*/ 2147483647 w 1485"/>
              <a:gd name="T9" fmla="*/ 0 h 1577"/>
              <a:gd name="T10" fmla="*/ 2147483647 w 1485"/>
              <a:gd name="T11" fmla="*/ 2147483647 h 1577"/>
              <a:gd name="T12" fmla="*/ 2147483647 w 1485"/>
              <a:gd name="T13" fmla="*/ 2147483647 h 1577"/>
              <a:gd name="T14" fmla="*/ 0 w 1485"/>
              <a:gd name="T15" fmla="*/ 2147483647 h 1577"/>
              <a:gd name="T16" fmla="*/ 0 60000 65536"/>
              <a:gd name="T17" fmla="*/ 0 60000 65536"/>
              <a:gd name="T18" fmla="*/ 0 60000 65536"/>
              <a:gd name="T19" fmla="*/ 0 60000 65536"/>
              <a:gd name="T20" fmla="*/ 0 60000 65536"/>
              <a:gd name="T21" fmla="*/ 0 60000 65536"/>
              <a:gd name="T22" fmla="*/ 0 60000 65536"/>
              <a:gd name="T23" fmla="*/ 0 60000 65536"/>
              <a:gd name="T24" fmla="*/ 0 w 1485"/>
              <a:gd name="T25" fmla="*/ 0 h 1577"/>
              <a:gd name="T26" fmla="*/ 1485 w 1485"/>
              <a:gd name="T27" fmla="*/ 1577 h 1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5" h="1577">
                <a:moveTo>
                  <a:pt x="0" y="1548"/>
                </a:moveTo>
                <a:cubicBezTo>
                  <a:pt x="42" y="1550"/>
                  <a:pt x="987" y="1545"/>
                  <a:pt x="1481" y="1543"/>
                </a:cubicBezTo>
                <a:cubicBezTo>
                  <a:pt x="1482" y="1358"/>
                  <a:pt x="1484" y="1173"/>
                  <a:pt x="1485" y="988"/>
                </a:cubicBezTo>
                <a:lnTo>
                  <a:pt x="420" y="988"/>
                </a:lnTo>
                <a:lnTo>
                  <a:pt x="1082" y="0"/>
                </a:lnTo>
                <a:lnTo>
                  <a:pt x="219" y="987"/>
                </a:lnTo>
                <a:cubicBezTo>
                  <a:pt x="138" y="987"/>
                  <a:pt x="156" y="991"/>
                  <a:pt x="32" y="986"/>
                </a:cubicBezTo>
                <a:cubicBezTo>
                  <a:pt x="25" y="1560"/>
                  <a:pt x="45" y="1577"/>
                  <a:pt x="0" y="1548"/>
                </a:cubicBezTo>
                <a:close/>
              </a:path>
            </a:pathLst>
          </a:custGeom>
          <a:solidFill>
            <a:srgbClr val="F7F729"/>
          </a:solidFill>
          <a:ln w="9525">
            <a:solidFill>
              <a:schemeClr val="tx1"/>
            </a:solidFill>
            <a:round/>
            <a:headEnd/>
            <a:tailEnd/>
          </a:ln>
        </p:spPr>
        <p:txBody>
          <a:bodyPr wrap="none" anchor="ctr"/>
          <a:lstStyle/>
          <a:p>
            <a:endParaRPr lang="en-US"/>
          </a:p>
        </p:txBody>
      </p:sp>
      <p:sp>
        <p:nvSpPr>
          <p:cNvPr id="12311" name="Rectangle 186"/>
          <p:cNvSpPr>
            <a:spLocks noChangeArrowheads="1"/>
          </p:cNvSpPr>
          <p:nvPr/>
        </p:nvSpPr>
        <p:spPr bwMode="auto">
          <a:xfrm flipH="1">
            <a:off x="58738" y="4198938"/>
            <a:ext cx="1670050" cy="682625"/>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UC Davis/McClellan:</a:t>
            </a:r>
          </a:p>
          <a:p>
            <a:pPr defTabSz="860425">
              <a:tabLst>
                <a:tab pos="628650" algn="l"/>
                <a:tab pos="685800" algn="l"/>
              </a:tabLst>
            </a:pPr>
            <a:r>
              <a:rPr lang="en-US" sz="900" dirty="0">
                <a:solidFill>
                  <a:srgbClr val="000000"/>
                </a:solidFill>
              </a:rPr>
              <a:t>Collaborative supplier for research isotopes (e.g. At-211)</a:t>
            </a:r>
          </a:p>
          <a:p>
            <a:pPr defTabSz="860425">
              <a:tabLst>
                <a:tab pos="628650" algn="l"/>
                <a:tab pos="685800" algn="l"/>
              </a:tabLst>
            </a:pPr>
            <a:endParaRPr lang="en-US" sz="1200" dirty="0">
              <a:solidFill>
                <a:srgbClr val="000000"/>
              </a:solidFill>
            </a:endParaRPr>
          </a:p>
        </p:txBody>
      </p:sp>
      <p:sp>
        <p:nvSpPr>
          <p:cNvPr id="12312" name="Oval 174"/>
          <p:cNvSpPr>
            <a:spLocks noChangeArrowheads="1"/>
          </p:cNvSpPr>
          <p:nvPr/>
        </p:nvSpPr>
        <p:spPr bwMode="auto">
          <a:xfrm>
            <a:off x="6046788" y="3130550"/>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3" name="Oval 174"/>
          <p:cNvSpPr>
            <a:spLocks noChangeArrowheads="1"/>
          </p:cNvSpPr>
          <p:nvPr/>
        </p:nvSpPr>
        <p:spPr bwMode="auto">
          <a:xfrm>
            <a:off x="4594225" y="3382963"/>
            <a:ext cx="52388"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4" name="Freeform 178"/>
          <p:cNvSpPr>
            <a:spLocks/>
          </p:cNvSpPr>
          <p:nvPr/>
        </p:nvSpPr>
        <p:spPr bwMode="auto">
          <a:xfrm flipH="1">
            <a:off x="4702175" y="1989138"/>
            <a:ext cx="1670050" cy="1335087"/>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7F729"/>
          </a:solidFill>
          <a:ln w="9525">
            <a:solidFill>
              <a:schemeClr val="tx1"/>
            </a:solidFill>
            <a:round/>
            <a:headEnd/>
            <a:tailEnd/>
          </a:ln>
        </p:spPr>
        <p:txBody>
          <a:bodyPr wrap="none" anchor="ctr"/>
          <a:lstStyle/>
          <a:p>
            <a:endParaRPr lang="en-US"/>
          </a:p>
        </p:txBody>
      </p:sp>
      <p:sp>
        <p:nvSpPr>
          <p:cNvPr id="12315" name="Rectangle 186"/>
          <p:cNvSpPr>
            <a:spLocks noChangeArrowheads="1"/>
          </p:cNvSpPr>
          <p:nvPr/>
        </p:nvSpPr>
        <p:spPr bwMode="auto">
          <a:xfrm flipH="1">
            <a:off x="4997808" y="2060217"/>
            <a:ext cx="1328738" cy="822325"/>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Washington </a:t>
            </a:r>
            <a:r>
              <a:rPr lang="en-US" sz="1200" b="1" u="sng" dirty="0" err="1">
                <a:solidFill>
                  <a:srgbClr val="000000"/>
                </a:solidFill>
              </a:rPr>
              <a:t>Univ</a:t>
            </a:r>
            <a:r>
              <a:rPr lang="en-US" sz="1200" b="1" u="sng" dirty="0">
                <a:solidFill>
                  <a:srgbClr val="000000"/>
                </a:solidFill>
              </a:rPr>
              <a:t>:</a:t>
            </a:r>
          </a:p>
          <a:p>
            <a:pPr defTabSz="860425">
              <a:tabLst>
                <a:tab pos="628650" algn="l"/>
                <a:tab pos="685800" algn="l"/>
              </a:tabLst>
            </a:pPr>
            <a:r>
              <a:rPr lang="en-US" sz="900" dirty="0">
                <a:solidFill>
                  <a:srgbClr val="000000"/>
                </a:solidFill>
              </a:rPr>
              <a:t>Collaborative supplier for research isotopes </a:t>
            </a:r>
          </a:p>
          <a:p>
            <a:pPr defTabSz="860425">
              <a:tabLst>
                <a:tab pos="628650" algn="l"/>
                <a:tab pos="685800" algn="l"/>
              </a:tabLst>
            </a:pPr>
            <a:r>
              <a:rPr lang="en-US" sz="900" dirty="0">
                <a:solidFill>
                  <a:srgbClr val="000000"/>
                </a:solidFill>
              </a:rPr>
              <a:t>(e.g. Cu-64)</a:t>
            </a:r>
          </a:p>
          <a:p>
            <a:pPr defTabSz="860425">
              <a:tabLst>
                <a:tab pos="628650" algn="l"/>
                <a:tab pos="685800" algn="l"/>
              </a:tabLst>
            </a:pPr>
            <a:endParaRPr lang="en-US" sz="1200" dirty="0">
              <a:solidFill>
                <a:srgbClr val="000000"/>
              </a:solidFill>
            </a:endParaRPr>
          </a:p>
        </p:txBody>
      </p:sp>
      <p:sp>
        <p:nvSpPr>
          <p:cNvPr id="12316" name="Freeform 176"/>
          <p:cNvSpPr>
            <a:spLocks/>
          </p:cNvSpPr>
          <p:nvPr/>
        </p:nvSpPr>
        <p:spPr bwMode="auto">
          <a:xfrm>
            <a:off x="2438400" y="927847"/>
            <a:ext cx="2254624" cy="1726453"/>
          </a:xfrm>
          <a:custGeom>
            <a:avLst/>
            <a:gdLst>
              <a:gd name="T0" fmla="*/ 2147483647 w 1328"/>
              <a:gd name="T1" fmla="*/ 0 h 958"/>
              <a:gd name="T2" fmla="*/ 2147483647 w 1328"/>
              <a:gd name="T3" fmla="*/ 0 h 958"/>
              <a:gd name="T4" fmla="*/ 2147483647 w 1328"/>
              <a:gd name="T5" fmla="*/ 2147483647 h 958"/>
              <a:gd name="T6" fmla="*/ 2147483647 w 1328"/>
              <a:gd name="T7" fmla="*/ 2147483647 h 958"/>
              <a:gd name="T8" fmla="*/ 0 w 1328"/>
              <a:gd name="T9" fmla="*/ 2147483647 h 958"/>
              <a:gd name="T10" fmla="*/ 2147483647 w 1328"/>
              <a:gd name="T11" fmla="*/ 2147483647 h 958"/>
              <a:gd name="T12" fmla="*/ 2147483647 w 1328"/>
              <a:gd name="T13" fmla="*/ 2147483647 h 958"/>
              <a:gd name="T14" fmla="*/ 2147483647 w 1328"/>
              <a:gd name="T15" fmla="*/ 0 h 958"/>
              <a:gd name="T16" fmla="*/ 0 60000 65536"/>
              <a:gd name="T17" fmla="*/ 0 60000 65536"/>
              <a:gd name="T18" fmla="*/ 0 60000 65536"/>
              <a:gd name="T19" fmla="*/ 0 60000 65536"/>
              <a:gd name="T20" fmla="*/ 0 60000 65536"/>
              <a:gd name="T21" fmla="*/ 0 60000 65536"/>
              <a:gd name="T22" fmla="*/ 0 60000 65536"/>
              <a:gd name="T23" fmla="*/ 0 60000 65536"/>
              <a:gd name="T24" fmla="*/ 0 w 1328"/>
              <a:gd name="T25" fmla="*/ 0 h 958"/>
              <a:gd name="T26" fmla="*/ 1328 w 1328"/>
              <a:gd name="T27" fmla="*/ 958 h 9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8" h="958">
                <a:moveTo>
                  <a:pt x="154" y="0"/>
                </a:moveTo>
                <a:lnTo>
                  <a:pt x="1328" y="0"/>
                </a:lnTo>
                <a:lnTo>
                  <a:pt x="1328" y="487"/>
                </a:lnTo>
                <a:lnTo>
                  <a:pt x="992" y="488"/>
                </a:lnTo>
                <a:lnTo>
                  <a:pt x="0" y="958"/>
                </a:lnTo>
                <a:lnTo>
                  <a:pt x="768" y="489"/>
                </a:lnTo>
                <a:lnTo>
                  <a:pt x="155" y="488"/>
                </a:lnTo>
                <a:lnTo>
                  <a:pt x="154" y="0"/>
                </a:lnTo>
                <a:close/>
              </a:path>
            </a:pathLst>
          </a:custGeom>
          <a:solidFill>
            <a:srgbClr val="F9FF8E"/>
          </a:solidFill>
          <a:ln w="9525">
            <a:solidFill>
              <a:schemeClr val="tx1"/>
            </a:solidFill>
            <a:round/>
            <a:headEnd/>
            <a:tailEnd/>
          </a:ln>
        </p:spPr>
        <p:txBody>
          <a:bodyPr wrap="none" anchor="ctr"/>
          <a:lstStyle/>
          <a:p>
            <a:endParaRPr lang="en-US"/>
          </a:p>
        </p:txBody>
      </p:sp>
      <p:sp>
        <p:nvSpPr>
          <p:cNvPr id="12317" name="Rectangle 177"/>
          <p:cNvSpPr>
            <a:spLocks noChangeArrowheads="1"/>
          </p:cNvSpPr>
          <p:nvPr/>
        </p:nvSpPr>
        <p:spPr bwMode="auto">
          <a:xfrm>
            <a:off x="2768507" y="1148229"/>
            <a:ext cx="1981200" cy="457200"/>
          </a:xfrm>
          <a:prstGeom prst="rect">
            <a:avLst/>
          </a:prstGeom>
          <a:noFill/>
          <a:ln w="9525">
            <a:noFill/>
            <a:miter lim="800000"/>
            <a:headEnd/>
            <a:tailEnd/>
          </a:ln>
        </p:spPr>
        <p:txBody>
          <a:bodyPr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Idaho – ATR:</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Co-60	– 	Sterilization of surgical equipment and blood</a:t>
            </a:r>
            <a:endParaRPr lang="en-US" sz="1000" i="0" dirty="0">
              <a:solidFill>
                <a:srgbClr val="000000"/>
              </a:solidFill>
              <a:ea typeface="ＭＳ Ｐゴシック" pitchFamily="16" charset="-128"/>
            </a:endParaRPr>
          </a:p>
        </p:txBody>
      </p:sp>
      <p:sp>
        <p:nvSpPr>
          <p:cNvPr id="12318" name="Freeform 180"/>
          <p:cNvSpPr>
            <a:spLocks/>
          </p:cNvSpPr>
          <p:nvPr/>
        </p:nvSpPr>
        <p:spPr bwMode="auto">
          <a:xfrm>
            <a:off x="5838825" y="806824"/>
            <a:ext cx="2834527" cy="2044326"/>
          </a:xfrm>
          <a:custGeom>
            <a:avLst/>
            <a:gdLst>
              <a:gd name="T0" fmla="*/ 0 w 1309"/>
              <a:gd name="T1" fmla="*/ 0 h 1156"/>
              <a:gd name="T2" fmla="*/ 2147483647 w 1309"/>
              <a:gd name="T3" fmla="*/ 0 h 1156"/>
              <a:gd name="T4" fmla="*/ 2147483647 w 1309"/>
              <a:gd name="T5" fmla="*/ 2147483647 h 1156"/>
              <a:gd name="T6" fmla="*/ 2147483647 w 1309"/>
              <a:gd name="T7" fmla="*/ 2147483647 h 1156"/>
              <a:gd name="T8" fmla="*/ 2147483647 w 1309"/>
              <a:gd name="T9" fmla="*/ 2147483647 h 1156"/>
              <a:gd name="T10" fmla="*/ 2147483647 w 1309"/>
              <a:gd name="T11" fmla="*/ 2147483647 h 1156"/>
              <a:gd name="T12" fmla="*/ 0 w 1309"/>
              <a:gd name="T13" fmla="*/ 2147483647 h 1156"/>
              <a:gd name="T14" fmla="*/ 0 w 1309"/>
              <a:gd name="T15" fmla="*/ 0 h 1156"/>
              <a:gd name="T16" fmla="*/ 0 60000 65536"/>
              <a:gd name="T17" fmla="*/ 0 60000 65536"/>
              <a:gd name="T18" fmla="*/ 0 60000 65536"/>
              <a:gd name="T19" fmla="*/ 0 60000 65536"/>
              <a:gd name="T20" fmla="*/ 0 60000 65536"/>
              <a:gd name="T21" fmla="*/ 0 60000 65536"/>
              <a:gd name="T22" fmla="*/ 0 60000 65536"/>
              <a:gd name="T23" fmla="*/ 0 60000 65536"/>
              <a:gd name="T24" fmla="*/ 0 w 1309"/>
              <a:gd name="T25" fmla="*/ 0 h 1156"/>
              <a:gd name="T26" fmla="*/ 1309 w 1309"/>
              <a:gd name="T27" fmla="*/ 1156 h 1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9" h="1156">
                <a:moveTo>
                  <a:pt x="0" y="0"/>
                </a:moveTo>
                <a:lnTo>
                  <a:pt x="1309" y="0"/>
                </a:lnTo>
                <a:lnTo>
                  <a:pt x="1309" y="507"/>
                </a:lnTo>
                <a:lnTo>
                  <a:pt x="781" y="505"/>
                </a:lnTo>
                <a:lnTo>
                  <a:pt x="289" y="1156"/>
                </a:lnTo>
                <a:lnTo>
                  <a:pt x="596" y="505"/>
                </a:lnTo>
                <a:lnTo>
                  <a:pt x="0" y="507"/>
                </a:lnTo>
                <a:lnTo>
                  <a:pt x="0" y="0"/>
                </a:lnTo>
                <a:close/>
              </a:path>
            </a:pathLst>
          </a:custGeom>
          <a:solidFill>
            <a:srgbClr val="FFFF99"/>
          </a:solidFill>
          <a:ln w="9525">
            <a:solidFill>
              <a:schemeClr val="tx1"/>
            </a:solidFill>
            <a:round/>
            <a:headEnd/>
            <a:tailEnd/>
          </a:ln>
        </p:spPr>
        <p:txBody>
          <a:bodyPr wrap="none" anchor="ctr"/>
          <a:lstStyle/>
          <a:p>
            <a:endParaRPr lang="en-US"/>
          </a:p>
        </p:txBody>
      </p:sp>
      <p:sp>
        <p:nvSpPr>
          <p:cNvPr id="12319" name="Rectangle 181"/>
          <p:cNvSpPr>
            <a:spLocks noChangeArrowheads="1"/>
          </p:cNvSpPr>
          <p:nvPr/>
        </p:nvSpPr>
        <p:spPr bwMode="auto">
          <a:xfrm>
            <a:off x="5876925" y="887506"/>
            <a:ext cx="2944346" cy="789447"/>
          </a:xfrm>
          <a:prstGeom prst="rect">
            <a:avLst/>
          </a:prstGeom>
          <a:noFill/>
          <a:ln w="9525">
            <a:noFill/>
            <a:miter lim="800000"/>
            <a:headEnd/>
            <a:tailEnd/>
          </a:ln>
        </p:spPr>
        <p:txBody>
          <a:bodyPr wrap="square"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Brookhaven – BLIP:</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Ge-68	–	Calibration sources for</a:t>
            </a:r>
            <a:r>
              <a:rPr lang="en-US" sz="900" i="0" dirty="0">
                <a:latin typeface="Technical" pitchFamily="66" charset="0"/>
                <a:ea typeface="ＭＳ Ｐゴシック" pitchFamily="16" charset="-128"/>
              </a:rPr>
              <a:t> </a:t>
            </a:r>
            <a:r>
              <a:rPr lang="en-US" sz="900" i="0" dirty="0">
                <a:solidFill>
                  <a:srgbClr val="000000"/>
                </a:solidFill>
                <a:ea typeface="ＭＳ Ｐゴシック" pitchFamily="16" charset="-128"/>
              </a:rPr>
              <a:t>PET equipment; Antibody labeling</a:t>
            </a: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Sr-82	– 	 Rb-82 gen used in cardiac imaging</a:t>
            </a: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Cu-67	– 	 Antibody label for targeted cancer therapy</a:t>
            </a:r>
          </a:p>
        </p:txBody>
      </p:sp>
      <p:sp>
        <p:nvSpPr>
          <p:cNvPr id="12320" name="Freeform 178"/>
          <p:cNvSpPr>
            <a:spLocks/>
          </p:cNvSpPr>
          <p:nvPr/>
        </p:nvSpPr>
        <p:spPr bwMode="auto">
          <a:xfrm flipH="1">
            <a:off x="6219825" y="1721224"/>
            <a:ext cx="2372846" cy="1377576"/>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7F729"/>
          </a:solidFill>
          <a:ln w="9525">
            <a:solidFill>
              <a:schemeClr val="tx1"/>
            </a:solidFill>
            <a:round/>
            <a:headEnd/>
            <a:tailEnd/>
          </a:ln>
        </p:spPr>
        <p:txBody>
          <a:bodyPr wrap="none" anchor="ctr"/>
          <a:lstStyle/>
          <a:p>
            <a:endParaRPr lang="en-US"/>
          </a:p>
        </p:txBody>
      </p:sp>
      <p:sp>
        <p:nvSpPr>
          <p:cNvPr id="12321" name="Rectangle 186"/>
          <p:cNvSpPr>
            <a:spLocks noChangeArrowheads="1"/>
          </p:cNvSpPr>
          <p:nvPr/>
        </p:nvSpPr>
        <p:spPr bwMode="auto">
          <a:xfrm flipH="1">
            <a:off x="6636684" y="1867881"/>
            <a:ext cx="2089150" cy="498598"/>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NIH - Cyclotrons:</a:t>
            </a:r>
          </a:p>
          <a:p>
            <a:pPr defTabSz="860425">
              <a:tabLst>
                <a:tab pos="628650" algn="l"/>
                <a:tab pos="685800" algn="l"/>
              </a:tabLst>
            </a:pPr>
            <a:r>
              <a:rPr lang="en-US" sz="900" dirty="0">
                <a:solidFill>
                  <a:srgbClr val="000000"/>
                </a:solidFill>
              </a:rPr>
              <a:t>Collaborative supplier for research isotopes (e.g. Br-76</a:t>
            </a:r>
            <a:r>
              <a:rPr lang="en-US" sz="900" dirty="0" smtClean="0">
                <a:solidFill>
                  <a:srgbClr val="000000"/>
                </a:solidFill>
              </a:rPr>
              <a:t>)</a:t>
            </a:r>
            <a:endParaRPr lang="en-US" sz="1200" dirty="0">
              <a:solidFill>
                <a:srgbClr val="000000"/>
              </a:solidFill>
            </a:endParaRPr>
          </a:p>
        </p:txBody>
      </p:sp>
      <p:sp>
        <p:nvSpPr>
          <p:cNvPr id="12322" name="Freeform 182"/>
          <p:cNvSpPr>
            <a:spLocks/>
          </p:cNvSpPr>
          <p:nvPr/>
        </p:nvSpPr>
        <p:spPr bwMode="auto">
          <a:xfrm>
            <a:off x="469900" y="3721100"/>
            <a:ext cx="2413000" cy="2457450"/>
          </a:xfrm>
          <a:custGeom>
            <a:avLst/>
            <a:gdLst>
              <a:gd name="T0" fmla="*/ 2147483647 w 1520"/>
              <a:gd name="T1" fmla="*/ 2147483647 h 1548"/>
              <a:gd name="T2" fmla="*/ 2147483647 w 1520"/>
              <a:gd name="T3" fmla="*/ 2147483647 h 1548"/>
              <a:gd name="T4" fmla="*/ 2147483647 w 1520"/>
              <a:gd name="T5" fmla="*/ 2147483647 h 1548"/>
              <a:gd name="T6" fmla="*/ 2147483647 w 1520"/>
              <a:gd name="T7" fmla="*/ 2147483647 h 1548"/>
              <a:gd name="T8" fmla="*/ 2147483647 w 1520"/>
              <a:gd name="T9" fmla="*/ 0 h 1548"/>
              <a:gd name="T10" fmla="*/ 2147483647 w 1520"/>
              <a:gd name="T11" fmla="*/ 2147483647 h 1548"/>
              <a:gd name="T12" fmla="*/ 0 w 1520"/>
              <a:gd name="T13" fmla="*/ 2147483647 h 1548"/>
              <a:gd name="T14" fmla="*/ 2147483647 w 1520"/>
              <a:gd name="T15" fmla="*/ 2147483647 h 1548"/>
              <a:gd name="T16" fmla="*/ 0 60000 65536"/>
              <a:gd name="T17" fmla="*/ 0 60000 65536"/>
              <a:gd name="T18" fmla="*/ 0 60000 65536"/>
              <a:gd name="T19" fmla="*/ 0 60000 65536"/>
              <a:gd name="T20" fmla="*/ 0 60000 65536"/>
              <a:gd name="T21" fmla="*/ 0 60000 65536"/>
              <a:gd name="T22" fmla="*/ 0 60000 65536"/>
              <a:gd name="T23" fmla="*/ 0 60000 65536"/>
              <a:gd name="T24" fmla="*/ 0 w 1520"/>
              <a:gd name="T25" fmla="*/ 0 h 1548"/>
              <a:gd name="T26" fmla="*/ 1520 w 1520"/>
              <a:gd name="T27" fmla="*/ 1548 h 15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0" h="1548">
                <a:moveTo>
                  <a:pt x="7" y="1548"/>
                </a:moveTo>
                <a:lnTo>
                  <a:pt x="1516" y="1543"/>
                </a:lnTo>
                <a:lnTo>
                  <a:pt x="1520" y="988"/>
                </a:lnTo>
                <a:lnTo>
                  <a:pt x="838" y="988"/>
                </a:lnTo>
                <a:lnTo>
                  <a:pt x="1500" y="0"/>
                </a:lnTo>
                <a:lnTo>
                  <a:pt x="637" y="987"/>
                </a:lnTo>
                <a:lnTo>
                  <a:pt x="0" y="986"/>
                </a:lnTo>
                <a:lnTo>
                  <a:pt x="7" y="1548"/>
                </a:lnTo>
                <a:close/>
              </a:path>
            </a:pathLst>
          </a:custGeom>
          <a:solidFill>
            <a:srgbClr val="FFFF99"/>
          </a:solidFill>
          <a:ln w="9525">
            <a:solidFill>
              <a:schemeClr val="tx1"/>
            </a:solidFill>
            <a:round/>
            <a:headEnd/>
            <a:tailEnd/>
          </a:ln>
        </p:spPr>
        <p:txBody>
          <a:bodyPr wrap="none" anchor="ctr"/>
          <a:lstStyle/>
          <a:p>
            <a:endParaRPr lang="en-US"/>
          </a:p>
        </p:txBody>
      </p:sp>
      <p:sp>
        <p:nvSpPr>
          <p:cNvPr id="12323" name="Rectangle 183"/>
          <p:cNvSpPr>
            <a:spLocks noChangeArrowheads="1"/>
          </p:cNvSpPr>
          <p:nvPr/>
        </p:nvSpPr>
        <p:spPr bwMode="auto">
          <a:xfrm>
            <a:off x="520700" y="5341938"/>
            <a:ext cx="2451100" cy="1287462"/>
          </a:xfrm>
          <a:prstGeom prst="rect">
            <a:avLst/>
          </a:prstGeom>
          <a:noFill/>
          <a:ln w="9525">
            <a:noFill/>
            <a:miter lim="800000"/>
            <a:headEnd/>
            <a:tailEnd/>
          </a:ln>
        </p:spPr>
        <p:txBody>
          <a:bodyPr lIns="0" tIns="0" rIns="0" bIns="0">
            <a:spAutoFit/>
          </a:bodyPr>
          <a:lstStyle/>
          <a:p>
            <a:pPr marL="571500" indent="-571500" defTabSz="860425">
              <a:lnSpc>
                <a:spcPct val="85000"/>
              </a:lnSpc>
              <a:spcAft>
                <a:spcPct val="35000"/>
              </a:spcAft>
              <a:tabLst>
                <a:tab pos="400050" algn="l"/>
                <a:tab pos="571500" algn="l"/>
              </a:tabLst>
            </a:pPr>
            <a:r>
              <a:rPr lang="en-US" sz="1200" b="1" i="0" dirty="0">
                <a:solidFill>
                  <a:srgbClr val="000000"/>
                </a:solidFill>
                <a:ea typeface="ＭＳ Ｐゴシック" pitchFamily="16" charset="-128"/>
              </a:rPr>
              <a:t>Los Alamos – LANSCE/IPF</a:t>
            </a:r>
            <a:r>
              <a:rPr lang="en-US" sz="1000" b="1" i="0" dirty="0">
                <a:solidFill>
                  <a:srgbClr val="000000"/>
                </a:solidFill>
                <a:ea typeface="ＭＳ Ｐゴシック" pitchFamily="16" charset="-128"/>
              </a:rPr>
              <a:t>:</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Ge-68	–	Calibration sources for</a:t>
            </a:r>
            <a:r>
              <a:rPr lang="en-US" sz="900" i="0" dirty="0">
                <a:latin typeface="Technical" pitchFamily="66" charset="0"/>
                <a:ea typeface="ＭＳ Ｐゴシック" pitchFamily="16" charset="-128"/>
              </a:rPr>
              <a:t> </a:t>
            </a:r>
            <a:r>
              <a:rPr lang="en-US" sz="900" i="0" dirty="0">
                <a:solidFill>
                  <a:srgbClr val="000000"/>
                </a:solidFill>
                <a:ea typeface="ＭＳ Ｐゴシック" pitchFamily="16" charset="-128"/>
              </a:rPr>
              <a:t>PET equipment; Antibody labeling</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Sr-82	– 	Rb-82 gen used in cardiac imaging  </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As-73   – 	Biomedical tracer</a:t>
            </a: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p:txBody>
      </p:sp>
      <p:grpSp>
        <p:nvGrpSpPr>
          <p:cNvPr id="4" name="Group 4"/>
          <p:cNvGrpSpPr>
            <a:grpSpLocks noChangeAspect="1"/>
          </p:cNvGrpSpPr>
          <p:nvPr/>
        </p:nvGrpSpPr>
        <p:grpSpPr bwMode="auto">
          <a:xfrm>
            <a:off x="2138082" y="2119185"/>
            <a:ext cx="2825796" cy="2475272"/>
            <a:chOff x="261" y="1174"/>
            <a:chExt cx="2084" cy="1825"/>
          </a:xfrm>
        </p:grpSpPr>
        <p:graphicFrame>
          <p:nvGraphicFramePr>
            <p:cNvPr id="201" name="Object 2"/>
            <p:cNvGraphicFramePr>
              <a:graphicFrameLocks noChangeAspect="1"/>
            </p:cNvGraphicFramePr>
            <p:nvPr/>
          </p:nvGraphicFramePr>
          <p:xfrm>
            <a:off x="261" y="1174"/>
            <a:ext cx="2084" cy="1825"/>
          </p:xfrm>
          <a:graphic>
            <a:graphicData uri="http://schemas.openxmlformats.org/presentationml/2006/ole">
              <p:oleObj spid="_x0000_s130050" name="Chart" r:id="rId4" imgW="1981390" imgH="1924240" progId="MSGraph.Chart.8">
                <p:embed followColorScheme="full"/>
              </p:oleObj>
            </a:graphicData>
          </a:graphic>
        </p:graphicFrame>
        <p:sp>
          <p:nvSpPr>
            <p:cNvPr id="202" name="Text Box 6"/>
            <p:cNvSpPr txBox="1">
              <a:spLocks noChangeAspect="1" noChangeArrowheads="1"/>
            </p:cNvSpPr>
            <p:nvPr/>
          </p:nvSpPr>
          <p:spPr bwMode="auto">
            <a:xfrm>
              <a:off x="715" y="2132"/>
              <a:ext cx="1302" cy="749"/>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60%</a:t>
              </a:r>
            </a:p>
            <a:p>
              <a:pPr algn="ctr"/>
              <a:r>
                <a:rPr lang="en-US" sz="1200" b="1" dirty="0" smtClean="0">
                  <a:ea typeface="Arial Unicode MS" pitchFamily="34" charset="-128"/>
                  <a:cs typeface="Arial Unicode MS" pitchFamily="34" charset="-128"/>
                </a:rPr>
                <a:t>Medical: Clinical</a:t>
              </a:r>
            </a:p>
            <a:p>
              <a:pPr algn="ctr"/>
              <a:r>
                <a:rPr lang="en-US" sz="1200" b="1" dirty="0" smtClean="0">
                  <a:ea typeface="Arial Unicode MS" pitchFamily="34" charset="-128"/>
                  <a:cs typeface="Arial Unicode MS" pitchFamily="34" charset="-128"/>
                </a:rPr>
                <a:t>Diagnostic, &amp; </a:t>
              </a:r>
              <a:r>
                <a:rPr lang="en-US" sz="1200" b="1" dirty="0">
                  <a:ea typeface="Arial Unicode MS" pitchFamily="34" charset="-128"/>
                  <a:cs typeface="Arial Unicode MS" pitchFamily="34" charset="-128"/>
                </a:rPr>
                <a:t>Research</a:t>
              </a:r>
            </a:p>
            <a:p>
              <a:pPr algn="ctr"/>
              <a:endParaRPr lang="en-US" sz="1200" b="1" dirty="0">
                <a:ea typeface="Arial Unicode MS" pitchFamily="34" charset="-128"/>
                <a:cs typeface="Arial Unicode MS" pitchFamily="34" charset="-128"/>
              </a:endParaRPr>
            </a:p>
          </p:txBody>
        </p:sp>
        <p:sp>
          <p:nvSpPr>
            <p:cNvPr id="203" name="Text Box 7"/>
            <p:cNvSpPr txBox="1">
              <a:spLocks noChangeAspect="1" noChangeArrowheads="1"/>
            </p:cNvSpPr>
            <p:nvPr/>
          </p:nvSpPr>
          <p:spPr bwMode="auto">
            <a:xfrm>
              <a:off x="646" y="1434"/>
              <a:ext cx="754" cy="477"/>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20%</a:t>
              </a:r>
            </a:p>
            <a:p>
              <a:pPr algn="ctr"/>
              <a:r>
                <a:rPr lang="en-US" sz="1200" b="1" dirty="0" smtClean="0">
                  <a:ea typeface="Arial Unicode MS" pitchFamily="34" charset="-128"/>
                  <a:cs typeface="Arial Unicode MS" pitchFamily="34" charset="-128"/>
                </a:rPr>
                <a:t>Science </a:t>
              </a:r>
              <a:r>
                <a:rPr lang="en-US" sz="1200" b="1" dirty="0">
                  <a:ea typeface="Arial Unicode MS" pitchFamily="34" charset="-128"/>
                  <a:cs typeface="Arial Unicode MS" pitchFamily="34" charset="-128"/>
                </a:rPr>
                <a:t>Research</a:t>
              </a:r>
            </a:p>
          </p:txBody>
        </p:sp>
        <p:sp>
          <p:nvSpPr>
            <p:cNvPr id="204" name="Text Box 8"/>
            <p:cNvSpPr txBox="1">
              <a:spLocks noChangeAspect="1" noChangeArrowheads="1"/>
            </p:cNvSpPr>
            <p:nvPr/>
          </p:nvSpPr>
          <p:spPr bwMode="auto">
            <a:xfrm>
              <a:off x="1160" y="1488"/>
              <a:ext cx="1001" cy="340"/>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20%</a:t>
              </a:r>
            </a:p>
            <a:p>
              <a:pPr algn="ctr"/>
              <a:r>
                <a:rPr lang="en-US" sz="1200" b="1" dirty="0" smtClean="0">
                  <a:ea typeface="Arial Unicode MS" pitchFamily="34" charset="-128"/>
                  <a:cs typeface="Arial Unicode MS" pitchFamily="34" charset="-128"/>
                </a:rPr>
                <a:t>Industry</a:t>
              </a:r>
              <a:endParaRPr lang="en-US" sz="1200" b="1" dirty="0">
                <a:ea typeface="Arial Unicode MS" pitchFamily="34" charset="-128"/>
                <a:cs typeface="Arial Unicode MS" pitchFamily="34" charset="-128"/>
              </a:endParaRP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5</a:t>
            </a:fld>
            <a:endParaRPr lang="en-US" dirty="0" smtClean="0">
              <a:latin typeface="Arial" charset="0"/>
              <a:cs typeface="Arial" charset="0"/>
            </a:endParaRPr>
          </a:p>
        </p:txBody>
      </p:sp>
      <p:sp>
        <p:nvSpPr>
          <p:cNvPr id="6146" name="Title 2"/>
          <p:cNvSpPr>
            <a:spLocks noGrp="1"/>
          </p:cNvSpPr>
          <p:nvPr>
            <p:ph type="title" idx="4294967295"/>
          </p:nvPr>
        </p:nvSpPr>
        <p:spPr>
          <a:xfrm>
            <a:off x="0" y="-179388"/>
            <a:ext cx="9144000" cy="1143001"/>
          </a:xfrm>
        </p:spPr>
        <p:txBody>
          <a:bodyPr/>
          <a:lstStyle/>
          <a:p>
            <a:r>
              <a:rPr lang="en-US" dirty="0" smtClean="0">
                <a:latin typeface="Arial" charset="0"/>
                <a:cs typeface="Arial" charset="0"/>
              </a:rPr>
              <a:t>Office of Science Research Underpins the President’s Goals</a:t>
            </a:r>
          </a:p>
        </p:txBody>
      </p:sp>
      <p:sp>
        <p:nvSpPr>
          <p:cNvPr id="4" name="TextBox 3"/>
          <p:cNvSpPr txBox="1"/>
          <p:nvPr/>
        </p:nvSpPr>
        <p:spPr>
          <a:xfrm>
            <a:off x="722557" y="1616757"/>
            <a:ext cx="7702062" cy="3176254"/>
          </a:xfrm>
          <a:prstGeom prst="rect">
            <a:avLst/>
          </a:prstGeom>
          <a:noFill/>
        </p:spPr>
        <p:txBody>
          <a:bodyPr wrap="square" rtlCol="0">
            <a:spAutoFit/>
          </a:bodyPr>
          <a:lstStyle/>
          <a:p>
            <a:pPr marL="231775" lvl="1" indent="-231775">
              <a:lnSpc>
                <a:spcPct val="110000"/>
              </a:lnSpc>
              <a:spcAft>
                <a:spcPts val="1200"/>
              </a:spcAft>
              <a:buFont typeface="Wingdings" pitchFamily="2" charset="2"/>
              <a:buChar char="§"/>
            </a:pPr>
            <a:r>
              <a:rPr lang="en-US" sz="2000" dirty="0" smtClean="0"/>
              <a:t>The Office of Science commands an arsenal of basic science capabilities—major scientific user facilities, national laboratories, and university researchers—that we are using to break down the barriers to new energy technologies.  </a:t>
            </a:r>
          </a:p>
          <a:p>
            <a:pPr marL="231775" lvl="1" indent="-231775">
              <a:lnSpc>
                <a:spcPct val="110000"/>
              </a:lnSpc>
              <a:spcAft>
                <a:spcPts val="1200"/>
              </a:spcAft>
              <a:buFont typeface="Wingdings" pitchFamily="2" charset="2"/>
              <a:buChar char="§"/>
            </a:pPr>
            <a:endParaRPr lang="en-US" sz="300" dirty="0" smtClean="0"/>
          </a:p>
          <a:p>
            <a:pPr marL="231775" lvl="1" indent="-231775">
              <a:lnSpc>
                <a:spcPct val="110000"/>
              </a:lnSpc>
              <a:spcAft>
                <a:spcPts val="1200"/>
              </a:spcAft>
              <a:buFont typeface="Wingdings" pitchFamily="2" charset="2"/>
              <a:buChar char="§"/>
            </a:pPr>
            <a:r>
              <a:rPr lang="en-US" sz="2000" dirty="0" smtClean="0"/>
              <a:t>We have focused these capabilities on critical national needs, e.g., through the </a:t>
            </a:r>
            <a:r>
              <a:rPr lang="en-US" sz="2000" dirty="0" err="1" smtClean="0"/>
              <a:t>Bioenergy</a:t>
            </a:r>
            <a:r>
              <a:rPr lang="en-US" sz="2000" dirty="0" smtClean="0"/>
              <a:t> Research Centers, the Energy Frontier Research Centers, and the new Energy Innovation Hub—the Joint Center for Artificial Photosynthesis.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350696"/>
            <a:ext cx="8430016" cy="5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50</a:t>
            </a:fld>
            <a:endParaRPr lang="en-US" dirty="0"/>
          </a:p>
        </p:txBody>
      </p:sp>
      <p:sp>
        <p:nvSpPr>
          <p:cNvPr id="2" name="Title 1"/>
          <p:cNvSpPr>
            <a:spLocks noGrp="1"/>
          </p:cNvSpPr>
          <p:nvPr>
            <p:ph type="title" idx="4294967295"/>
          </p:nvPr>
        </p:nvSpPr>
        <p:spPr>
          <a:xfrm>
            <a:off x="0" y="-186360"/>
            <a:ext cx="9144000" cy="1143000"/>
          </a:xfrm>
        </p:spPr>
        <p:txBody>
          <a:bodyPr/>
          <a:lstStyle/>
          <a:p>
            <a:r>
              <a:rPr lang="en-US" dirty="0" smtClean="0"/>
              <a:t>High Energy Physics</a:t>
            </a:r>
            <a:endParaRPr lang="en-US" dirty="0"/>
          </a:p>
        </p:txBody>
      </p:sp>
      <p:sp>
        <p:nvSpPr>
          <p:cNvPr id="24" name="TextBox 23"/>
          <p:cNvSpPr txBox="1"/>
          <p:nvPr/>
        </p:nvSpPr>
        <p:spPr>
          <a:xfrm>
            <a:off x="420688" y="1054162"/>
            <a:ext cx="8228012"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how the universe works at its most fundamental level</a:t>
            </a:r>
            <a:endParaRPr lang="en-US" dirty="0">
              <a:solidFill>
                <a:schemeClr val="tx1"/>
              </a:solidFill>
              <a:latin typeface="Arial" pitchFamily="34" charset="0"/>
              <a:cs typeface="Arial" pitchFamily="34" charset="0"/>
            </a:endParaRPr>
          </a:p>
        </p:txBody>
      </p:sp>
      <p:sp>
        <p:nvSpPr>
          <p:cNvPr id="12" name="TextBox 11"/>
          <p:cNvSpPr txBox="1"/>
          <p:nvPr/>
        </p:nvSpPr>
        <p:spPr>
          <a:xfrm>
            <a:off x="440497" y="1759775"/>
            <a:ext cx="3924300" cy="3288080"/>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0"/>
              </a:spcAft>
            </a:pPr>
            <a:r>
              <a:rPr lang="en-US" sz="1600" dirty="0" smtClean="0">
                <a:latin typeface="Arial" pitchFamily="34" charset="0"/>
                <a:cs typeface="Arial" pitchFamily="34" charset="0"/>
              </a:rPr>
              <a:t>The Scientific Challenges: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Determine the origins of mass in terms of the fundamental particles and their properties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Exploit the unique properties of neutrinos to discover new ways to explain the diversity of particles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Discover new principles of nature, such as new symmetries, new physical laws, or unseen extra dimensions of space-time</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Explore the “dark</a:t>
            </a:r>
            <a:r>
              <a:rPr lang="en-US" sz="1400" smtClean="0">
                <a:latin typeface="Arial" pitchFamily="34" charset="0"/>
                <a:cs typeface="Arial" pitchFamily="34" charset="0"/>
              </a:rPr>
              <a:t>” sector that </a:t>
            </a:r>
            <a:r>
              <a:rPr lang="en-US" sz="1400" dirty="0" smtClean="0">
                <a:latin typeface="Arial" pitchFamily="34" charset="0"/>
                <a:cs typeface="Arial" pitchFamily="34" charset="0"/>
              </a:rPr>
              <a:t>is 95% of the Universe (Dark Matter and Dark Energy)</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Invent  better and cheaper accelerator and detector technologies to extend the frontiers of science and benefit society</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38255" y="1759775"/>
            <a:ext cx="4001483" cy="3531736"/>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dirty="0" smtClean="0">
                <a:latin typeface="Arial" pitchFamily="34" charset="0"/>
                <a:cs typeface="Arial" pitchFamily="34" charset="0"/>
              </a:rPr>
              <a:t>FY 2012 Highlights:</a:t>
            </a:r>
          </a:p>
          <a:p>
            <a:pPr marL="290513" indent="-177800">
              <a:lnSpc>
                <a:spcPts val="15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Support for U.S. researchers at the LHC</a:t>
            </a:r>
          </a:p>
          <a:p>
            <a:pPr marL="290513" indent="-177800">
              <a:lnSpc>
                <a:spcPts val="15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Research, design, and construction for </a:t>
            </a:r>
            <a:r>
              <a:rPr lang="en-US" sz="1400" dirty="0" err="1" smtClean="0">
                <a:solidFill>
                  <a:schemeClr val="tx1"/>
                </a:solidFill>
                <a:latin typeface="Arial" pitchFamily="34" charset="0"/>
                <a:cs typeface="Arial" pitchFamily="34" charset="0"/>
              </a:rPr>
              <a:t>NOvA</a:t>
            </a:r>
            <a:r>
              <a:rPr lang="en-US" sz="1400" dirty="0" smtClean="0">
                <a:solidFill>
                  <a:schemeClr val="tx1"/>
                </a:solidFill>
                <a:latin typeface="Arial" pitchFamily="34" charset="0"/>
                <a:cs typeface="Arial" pitchFamily="34" charset="0"/>
              </a:rPr>
              <a:t>, LBNE, and Mu2e experiments as part of a program of high energy physics at the intensity frontier</a:t>
            </a:r>
          </a:p>
          <a:p>
            <a:pPr marL="290513" lvl="0" indent="-177800">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Research in accelerator technologies including superconducting radio frequency and plasma </a:t>
            </a:r>
            <a:r>
              <a:rPr lang="en-US" sz="1400" dirty="0" err="1" smtClean="0">
                <a:latin typeface="Arial" pitchFamily="34" charset="0"/>
                <a:cs typeface="Arial" pitchFamily="34" charset="0"/>
              </a:rPr>
              <a:t>wakefield</a:t>
            </a:r>
            <a:r>
              <a:rPr lang="en-US" sz="1400" dirty="0" smtClean="0">
                <a:latin typeface="Arial" pitchFamily="34" charset="0"/>
                <a:cs typeface="Arial" pitchFamily="34" charset="0"/>
              </a:rPr>
              <a:t> acceleration.   </a:t>
            </a:r>
          </a:p>
          <a:p>
            <a:pPr marL="290513" indent="-177800">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U.S. participation in international collaborations pursuing dark matter, dark energy and neutrino physics; the Reactor Neutrino Experiment in China and the Dark Energy Survey in Chile begin operations in FY 2012</a:t>
            </a:r>
          </a:p>
        </p:txBody>
      </p:sp>
      <p:sp>
        <p:nvSpPr>
          <p:cNvPr id="7" name="Rectangle 6"/>
          <p:cNvSpPr/>
          <p:nvPr/>
        </p:nvSpPr>
        <p:spPr>
          <a:xfrm rot="5400000">
            <a:off x="48723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5079887"/>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5082746"/>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25019"/>
            <a:ext cx="9645041" cy="832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
          <p:cNvSpPr txBox="1">
            <a:spLocks noChangeArrowheads="1"/>
          </p:cNvSpPr>
          <p:nvPr/>
        </p:nvSpPr>
        <p:spPr bwMode="auto">
          <a:xfrm>
            <a:off x="0" y="107059"/>
            <a:ext cx="9144000" cy="609398"/>
          </a:xfrm>
          <a:prstGeom prst="rect">
            <a:avLst/>
          </a:prstGeom>
          <a:noFill/>
          <a:ln w="9525">
            <a:noFill/>
            <a:miter lim="800000"/>
            <a:headEnd/>
            <a:tailEnd/>
          </a:ln>
        </p:spPr>
        <p:txBody>
          <a:bodyPr wrap="square">
            <a:spAutoFit/>
          </a:bodyPr>
          <a:lstStyle/>
          <a:p>
            <a:pPr algn="ctr">
              <a:lnSpc>
                <a:spcPct val="80000"/>
              </a:lnSpc>
            </a:pPr>
            <a:r>
              <a:rPr lang="en-US" sz="2400" dirty="0" smtClean="0">
                <a:solidFill>
                  <a:srgbClr val="106636"/>
                </a:solidFill>
              </a:rPr>
              <a:t>Fermi Gamma-Ray Space Telescope (FGST)</a:t>
            </a:r>
          </a:p>
          <a:p>
            <a:pPr algn="ctr">
              <a:lnSpc>
                <a:spcPct val="80000"/>
              </a:lnSpc>
            </a:pPr>
            <a:r>
              <a:rPr lang="en-US" dirty="0" smtClean="0">
                <a:solidFill>
                  <a:srgbClr val="106636"/>
                </a:solidFill>
              </a:rPr>
              <a:t>Many Unexpected Findings about the Gamma-ray Sky</a:t>
            </a:r>
            <a:endParaRPr lang="en-US" dirty="0" smtClean="0">
              <a:solidFill>
                <a:srgbClr val="106636"/>
              </a:solidFill>
              <a:latin typeface="Arial" pitchFamily="34" charset="0"/>
              <a:ea typeface="+mj-ea"/>
              <a:cs typeface="Arial" pitchFamily="34" charset="0"/>
            </a:endParaRPr>
          </a:p>
        </p:txBody>
      </p:sp>
      <p:sp>
        <p:nvSpPr>
          <p:cNvPr id="12" name="TextBox 11"/>
          <p:cNvSpPr txBox="1"/>
          <p:nvPr/>
        </p:nvSpPr>
        <p:spPr>
          <a:xfrm>
            <a:off x="5127175" y="3200400"/>
            <a:ext cx="3886200" cy="1015663"/>
          </a:xfrm>
          <a:prstGeom prst="rect">
            <a:avLst/>
          </a:prstGeom>
          <a:noFill/>
        </p:spPr>
        <p:txBody>
          <a:bodyPr wrap="square" rtlCol="0">
            <a:spAutoFit/>
          </a:bodyPr>
          <a:lstStyle/>
          <a:p>
            <a:r>
              <a:rPr lang="en-US" sz="1200" b="1" dirty="0" smtClean="0">
                <a:latin typeface="Arial" pitchFamily="34" charset="0"/>
                <a:cs typeface="Arial" pitchFamily="34" charset="0"/>
              </a:rPr>
              <a:t>October 2009: </a:t>
            </a:r>
            <a:r>
              <a:rPr lang="en-US" sz="1200" dirty="0" smtClean="0"/>
              <a:t>1 year map of the gamma-ray sky, showing the rate at which the LAT detects gamma-rays above 300 </a:t>
            </a:r>
            <a:r>
              <a:rPr lang="en-US" sz="1200" dirty="0" err="1" smtClean="0"/>
              <a:t>MeV</a:t>
            </a:r>
            <a:r>
              <a:rPr lang="en-US" sz="1200" dirty="0" smtClean="0"/>
              <a:t>. Brighter colors represent higher rates. Blue denotes the extragalactic gamma-ray background. </a:t>
            </a:r>
          </a:p>
        </p:txBody>
      </p:sp>
      <p:pic>
        <p:nvPicPr>
          <p:cNvPr id="13" name="Picture 2" descr="FGST Fermi Gamma-ray Space Telescope"/>
          <p:cNvPicPr>
            <a:picLocks noChangeAspect="1" noChangeArrowheads="1"/>
          </p:cNvPicPr>
          <p:nvPr/>
        </p:nvPicPr>
        <p:blipFill>
          <a:blip r:embed="rId3" cstate="print"/>
          <a:srcRect/>
          <a:stretch>
            <a:fillRect/>
          </a:stretch>
        </p:blipFill>
        <p:spPr bwMode="auto">
          <a:xfrm>
            <a:off x="347731" y="6019800"/>
            <a:ext cx="1920683" cy="795550"/>
          </a:xfrm>
          <a:prstGeom prst="rect">
            <a:avLst/>
          </a:prstGeom>
          <a:noFill/>
        </p:spPr>
      </p:pic>
      <p:sp>
        <p:nvSpPr>
          <p:cNvPr id="14" name="TextBox 13"/>
          <p:cNvSpPr txBox="1"/>
          <p:nvPr/>
        </p:nvSpPr>
        <p:spPr>
          <a:xfrm>
            <a:off x="2260274" y="6133878"/>
            <a:ext cx="6503720" cy="577081"/>
          </a:xfrm>
          <a:prstGeom prst="rect">
            <a:avLst/>
          </a:prstGeom>
          <a:solidFill>
            <a:schemeClr val="bg1"/>
          </a:solidFill>
        </p:spPr>
        <p:txBody>
          <a:bodyPr wrap="square" rtlCol="0">
            <a:spAutoFit/>
          </a:bodyPr>
          <a:lstStyle/>
          <a:p>
            <a:r>
              <a:rPr lang="en-US" sz="1050" dirty="0" smtClean="0"/>
              <a:t>DOE partnered with NASA on the fabrication of the Large Area Telescope (LAT), with contributions from France, Japan, Italy and Sweden.  The LAT is the primary instrument on NASA’s FGST, launched in June 2008.  SLAC managed the fabrication and now hosts the LAT Instrument Science Operations center.</a:t>
            </a:r>
            <a:endParaRPr lang="en-US" sz="1050" dirty="0"/>
          </a:p>
        </p:txBody>
      </p:sp>
      <p:sp>
        <p:nvSpPr>
          <p:cNvPr id="17" name="Rectangle 7"/>
          <p:cNvSpPr>
            <a:spLocks noChangeArrowheads="1"/>
          </p:cNvSpPr>
          <p:nvPr/>
        </p:nvSpPr>
        <p:spPr bwMode="auto">
          <a:xfrm>
            <a:off x="228600" y="990600"/>
            <a:ext cx="4574427" cy="1118255"/>
          </a:xfrm>
          <a:prstGeom prst="rect">
            <a:avLst/>
          </a:prstGeom>
          <a:noFill/>
          <a:ln w="9525">
            <a:noFill/>
            <a:miter lim="800000"/>
            <a:headEnd/>
            <a:tailEnd/>
          </a:ln>
        </p:spPr>
        <p:txBody>
          <a:bodyPr wrap="square">
            <a:spAutoFit/>
          </a:bodyPr>
          <a:lstStyle/>
          <a:p>
            <a:pPr indent="-177800">
              <a:lnSpc>
                <a:spcPts val="1600"/>
              </a:lnSpc>
            </a:pPr>
            <a:r>
              <a:rPr lang="en-US" sz="1400" b="1" dirty="0">
                <a:latin typeface="Arial" pitchFamily="34" charset="0"/>
                <a:cs typeface="Arial" pitchFamily="34" charset="0"/>
              </a:rPr>
              <a:t>March </a:t>
            </a:r>
            <a:r>
              <a:rPr lang="en-US" sz="1400" b="1" dirty="0" smtClean="0">
                <a:latin typeface="Arial" pitchFamily="34" charset="0"/>
                <a:cs typeface="Arial" pitchFamily="34" charset="0"/>
              </a:rPr>
              <a:t>2010: </a:t>
            </a:r>
            <a:r>
              <a:rPr lang="en-US" sz="1400" dirty="0">
                <a:latin typeface="Arial" pitchFamily="34" charset="0"/>
                <a:cs typeface="Arial" pitchFamily="34" charset="0"/>
              </a:rPr>
              <a:t>Results show </a:t>
            </a:r>
            <a:r>
              <a:rPr lang="en-US" sz="1400" dirty="0" smtClean="0">
                <a:latin typeface="Arial" pitchFamily="34" charset="0"/>
                <a:cs typeface="Arial" pitchFamily="34" charset="0"/>
              </a:rPr>
              <a:t>that less than 1/3 of gamma-ray emission arises </a:t>
            </a:r>
            <a:r>
              <a:rPr lang="en-US" sz="1400" dirty="0">
                <a:latin typeface="Arial" pitchFamily="34" charset="0"/>
                <a:cs typeface="Arial" pitchFamily="34" charset="0"/>
              </a:rPr>
              <a:t>from black-hole-powered jets </a:t>
            </a:r>
            <a:r>
              <a:rPr lang="en-US" sz="1400" dirty="0" smtClean="0">
                <a:latin typeface="Arial" pitchFamily="34" charset="0"/>
                <a:cs typeface="Arial" pitchFamily="34" charset="0"/>
              </a:rPr>
              <a:t>in active </a:t>
            </a:r>
            <a:r>
              <a:rPr lang="en-US" sz="1400" dirty="0">
                <a:latin typeface="Arial" pitchFamily="34" charset="0"/>
                <a:cs typeface="Arial" pitchFamily="34" charset="0"/>
              </a:rPr>
              <a:t>galaxies. </a:t>
            </a:r>
            <a:r>
              <a:rPr lang="en-US" sz="1400" dirty="0" smtClean="0">
                <a:latin typeface="Arial" pitchFamily="34" charset="0"/>
                <a:cs typeface="Arial" pitchFamily="34" charset="0"/>
              </a:rPr>
              <a:t>Particle acceleration </a:t>
            </a:r>
            <a:r>
              <a:rPr lang="en-US" sz="1400" dirty="0">
                <a:latin typeface="Arial" pitchFamily="34" charset="0"/>
                <a:cs typeface="Arial" pitchFamily="34" charset="0"/>
              </a:rPr>
              <a:t>occurring </a:t>
            </a:r>
            <a:r>
              <a:rPr lang="en-US" sz="1400" dirty="0" smtClean="0">
                <a:latin typeface="Arial" pitchFamily="34" charset="0"/>
                <a:cs typeface="Arial" pitchFamily="34" charset="0"/>
              </a:rPr>
              <a:t>in normal star-forming galaxies or gamma-ray production from dark matter particle interactions may be the cause.  </a:t>
            </a:r>
            <a:endParaRPr lang="en-US" sz="1400" dirty="0">
              <a:latin typeface="Arial" pitchFamily="34" charset="0"/>
              <a:cs typeface="Arial" pitchFamily="34" charset="0"/>
            </a:endParaRPr>
          </a:p>
        </p:txBody>
      </p:sp>
      <p:sp>
        <p:nvSpPr>
          <p:cNvPr id="19" name="Rectangle 18"/>
          <p:cNvSpPr/>
          <p:nvPr/>
        </p:nvSpPr>
        <p:spPr>
          <a:xfrm>
            <a:off x="5177642" y="4393137"/>
            <a:ext cx="3574472" cy="1384995"/>
          </a:xfrm>
          <a:prstGeom prst="rect">
            <a:avLst/>
          </a:prstGeom>
          <a:ln w="19050">
            <a:solidFill>
              <a:srgbClr val="0000CC"/>
            </a:solidFill>
          </a:ln>
        </p:spPr>
        <p:txBody>
          <a:bodyPr wrap="square">
            <a:spAutoFit/>
          </a:bodyPr>
          <a:lstStyle/>
          <a:p>
            <a:r>
              <a:rPr lang="en-US" sz="1400" dirty="0" smtClean="0">
                <a:solidFill>
                  <a:srgbClr val="0000CC"/>
                </a:solidFill>
                <a:latin typeface="+mn-lt"/>
              </a:rPr>
              <a:t>The 2011 Bruno Rossi Prize in Astrophysics is being awarded to Bill Atwood (SLAC) and Peter Michelson (Stanford) and the FGST/LAT team for enabling, through the development of the LAT, new insights into variety of high energy cosmic phenomena.</a:t>
            </a:r>
            <a:endParaRPr lang="en-US" sz="1400" dirty="0">
              <a:solidFill>
                <a:srgbClr val="0000CC"/>
              </a:solidFill>
              <a:latin typeface="+mn-lt"/>
            </a:endParaRPr>
          </a:p>
        </p:txBody>
      </p:sp>
      <p:pic>
        <p:nvPicPr>
          <p:cNvPr id="21" name="Picture 20" descr="474927main_LAT.jpg"/>
          <p:cNvPicPr>
            <a:picLocks noChangeAspect="1"/>
          </p:cNvPicPr>
          <p:nvPr/>
        </p:nvPicPr>
        <p:blipFill>
          <a:blip r:embed="rId4" cstate="print"/>
          <a:stretch>
            <a:fillRect/>
          </a:stretch>
        </p:blipFill>
        <p:spPr>
          <a:xfrm>
            <a:off x="304800" y="2325166"/>
            <a:ext cx="3810000" cy="2021205"/>
          </a:xfrm>
          <a:prstGeom prst="rect">
            <a:avLst/>
          </a:prstGeom>
        </p:spPr>
      </p:pic>
      <p:sp>
        <p:nvSpPr>
          <p:cNvPr id="22" name="Rectangle 1"/>
          <p:cNvSpPr>
            <a:spLocks noChangeArrowheads="1"/>
          </p:cNvSpPr>
          <p:nvPr/>
        </p:nvSpPr>
        <p:spPr bwMode="auto">
          <a:xfrm>
            <a:off x="228600" y="4735224"/>
            <a:ext cx="4521530" cy="9130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16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August 2010</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Fermi</a:t>
            </a:r>
            <a:r>
              <a:rPr kumimoji="0" lang="en-US"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LAT detected gamma-rays from a nova for the first time overturning the long-held assumption that novae explosions lack the power to emit such high-energy radiation.  </a:t>
            </a:r>
          </a:p>
        </p:txBody>
      </p:sp>
      <p:pic>
        <p:nvPicPr>
          <p:cNvPr id="15" name="Picture 14" descr="fermi-gamma-rays-100302-02.jpg"/>
          <p:cNvPicPr>
            <a:picLocks noChangeAspect="1"/>
          </p:cNvPicPr>
          <p:nvPr/>
        </p:nvPicPr>
        <p:blipFill>
          <a:blip r:embed="rId5" cstate="print"/>
          <a:stretch>
            <a:fillRect/>
          </a:stretch>
        </p:blipFill>
        <p:spPr>
          <a:xfrm>
            <a:off x="5269511" y="1016959"/>
            <a:ext cx="3489145" cy="2082751"/>
          </a:xfrm>
          <a:prstGeom prst="rect">
            <a:avLst/>
          </a:prstGeom>
          <a:ln cmpd="thickThin">
            <a:solidFill>
              <a:schemeClr val="tx1"/>
            </a:solidFill>
          </a:ln>
        </p:spPr>
      </p:pic>
      <p:pic>
        <p:nvPicPr>
          <p:cNvPr id="18" name="Picture 17" descr="NASA_insignia.gif"/>
          <p:cNvPicPr>
            <a:picLocks noChangeAspect="1"/>
          </p:cNvPicPr>
          <p:nvPr/>
        </p:nvPicPr>
        <p:blipFill>
          <a:blip r:embed="rId6" cstate="print"/>
          <a:stretch>
            <a:fillRect/>
          </a:stretch>
        </p:blipFill>
        <p:spPr>
          <a:xfrm>
            <a:off x="8386245" y="1024570"/>
            <a:ext cx="372294" cy="308472"/>
          </a:xfrm>
          <a:prstGeom prst="rect">
            <a:avLst/>
          </a:prstGeom>
        </p:spPr>
      </p:pic>
      <p:sp>
        <p:nvSpPr>
          <p:cNvPr id="20" name="Slide Number Placeholder 3"/>
          <p:cNvSpPr>
            <a:spLocks noGrp="1"/>
          </p:cNvSpPr>
          <p:nvPr>
            <p:ph type="sldNum" sz="quarter" idx="11"/>
          </p:nvPr>
        </p:nvSpPr>
        <p:spPr>
          <a:xfrm>
            <a:off x="8413750" y="6351588"/>
            <a:ext cx="381000" cy="365125"/>
          </a:xfrm>
        </p:spPr>
        <p:txBody>
          <a:bodyPr/>
          <a:lstStyle/>
          <a:p>
            <a:pPr>
              <a:defRPr/>
            </a:pPr>
            <a:fld id="{6EEA275D-5A49-48A8-817D-44C3EA0A3A2F}" type="slidenum">
              <a:rPr lang="en-US" smtClean="0"/>
              <a:pPr>
                <a:defRPr/>
              </a:pPr>
              <a:t>51</a:t>
            </a:fld>
            <a:endParaRPr lang="en-US" dirty="0"/>
          </a:p>
        </p:txBody>
      </p:sp>
      <p:sp>
        <p:nvSpPr>
          <p:cNvPr id="23" name="Rectangle 22"/>
          <p:cNvSpPr/>
          <p:nvPr/>
        </p:nvSpPr>
        <p:spPr>
          <a:xfrm>
            <a:off x="3775710" y="2346960"/>
            <a:ext cx="270510" cy="240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356282" y="1021080"/>
            <a:ext cx="403860" cy="33909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4160D09-FEF3-4F11-AE23-F35FE9CE08D0}" type="slidenum">
              <a:rPr lang="en-US" smtClean="0"/>
              <a:pPr>
                <a:defRPr/>
              </a:pPr>
              <a:t>52</a:t>
            </a:fld>
            <a:endParaRPr lang="en-US"/>
          </a:p>
        </p:txBody>
      </p:sp>
      <p:sp>
        <p:nvSpPr>
          <p:cNvPr id="17" name="Content Placeholder 16"/>
          <p:cNvSpPr>
            <a:spLocks noGrp="1"/>
          </p:cNvSpPr>
          <p:nvPr>
            <p:ph idx="4294967295"/>
          </p:nvPr>
        </p:nvSpPr>
        <p:spPr>
          <a:xfrm>
            <a:off x="202004" y="989686"/>
            <a:ext cx="4371584" cy="5110489"/>
          </a:xfrm>
        </p:spPr>
        <p:txBody>
          <a:bodyPr/>
          <a:lstStyle/>
          <a:p>
            <a:pPr marL="168275" indent="-168275">
              <a:lnSpc>
                <a:spcPct val="110000"/>
              </a:lnSpc>
              <a:spcBef>
                <a:spcPts val="600"/>
              </a:spcBef>
              <a:buFont typeface="Wingdings" pitchFamily="2" charset="2"/>
              <a:buChar char="§"/>
            </a:pPr>
            <a:r>
              <a:rPr lang="en-US" sz="1400" b="0" dirty="0" smtClean="0">
                <a:solidFill>
                  <a:schemeClr val="tx1"/>
                </a:solidFill>
              </a:rPr>
              <a:t>The </a:t>
            </a:r>
            <a:r>
              <a:rPr lang="en-US" sz="1400" b="0" dirty="0" err="1" smtClean="0">
                <a:solidFill>
                  <a:schemeClr val="tx1"/>
                </a:solidFill>
              </a:rPr>
              <a:t>Tevatron</a:t>
            </a:r>
            <a:r>
              <a:rPr lang="en-US" sz="1400" b="0" dirty="0" smtClean="0">
                <a:solidFill>
                  <a:schemeClr val="tx1"/>
                </a:solidFill>
              </a:rPr>
              <a:t> at FNAL has been running extremely well.  </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Experiments now significantly limit the allowed values of the Standard Model (SM) Higgs Boson. These limits will continue to improve, ruling out a larger range of SM Higgs masses.</a:t>
            </a:r>
          </a:p>
          <a:p>
            <a:pPr marL="168275" indent="-168275">
              <a:lnSpc>
                <a:spcPct val="110000"/>
              </a:lnSpc>
              <a:spcBef>
                <a:spcPts val="600"/>
              </a:spcBef>
              <a:buFont typeface="Wingdings" pitchFamily="2" charset="2"/>
              <a:buChar char="§"/>
            </a:pPr>
            <a:r>
              <a:rPr lang="en-US" sz="1400" b="0" dirty="0" smtClean="0">
                <a:solidFill>
                  <a:schemeClr val="tx1"/>
                </a:solidFill>
              </a:rPr>
              <a:t>The LHC is also running extremely well. </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LHC is expected to discover or rule out the Higgs Boson across the entire SM mass range by the end of 2012.</a:t>
            </a:r>
          </a:p>
          <a:p>
            <a:pPr marL="168275" indent="-168275">
              <a:lnSpc>
                <a:spcPct val="110000"/>
              </a:lnSpc>
              <a:spcBef>
                <a:spcPts val="600"/>
              </a:spcBef>
              <a:buFont typeface="Wingdings" pitchFamily="2" charset="2"/>
              <a:buChar char="§"/>
            </a:pPr>
            <a:r>
              <a:rPr lang="en-US" sz="1400" b="0" dirty="0" smtClean="0">
                <a:solidFill>
                  <a:schemeClr val="tx1"/>
                </a:solidFill>
              </a:rPr>
              <a:t>An extended Tevatron run was considered</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Though shutdown was planned after FY 2011, the High Energy Physics Advisory Panel (HEPAP) was asked to advise the Office of Science on extension of </a:t>
            </a:r>
            <a:r>
              <a:rPr lang="en-US" sz="1200" dirty="0" smtClean="0">
                <a:solidFill>
                  <a:schemeClr val="tx1"/>
                </a:solidFill>
              </a:rPr>
              <a:t>running.</a:t>
            </a:r>
            <a:r>
              <a:rPr lang="en-US" sz="1200" b="0" dirty="0" smtClean="0">
                <a:solidFill>
                  <a:schemeClr val="tx1"/>
                </a:solidFill>
              </a:rPr>
              <a:t> In light of potential impacts on the rest of the HEP program, particularly the Intensity Frontier activities, HEPAP recommended that the </a:t>
            </a:r>
            <a:r>
              <a:rPr lang="en-US" sz="1200" b="0" dirty="0" err="1" smtClean="0">
                <a:solidFill>
                  <a:schemeClr val="tx1"/>
                </a:solidFill>
              </a:rPr>
              <a:t>Tevatron</a:t>
            </a:r>
            <a:r>
              <a:rPr lang="en-US" sz="1200" b="0" dirty="0" smtClean="0">
                <a:solidFill>
                  <a:schemeClr val="tx1"/>
                </a:solidFill>
              </a:rPr>
              <a:t> run be extended for three years only if additional funds could be secured. </a:t>
            </a:r>
          </a:p>
          <a:p>
            <a:pPr marL="168275" lvl="1" indent="-168275">
              <a:lnSpc>
                <a:spcPct val="110000"/>
              </a:lnSpc>
              <a:spcBef>
                <a:spcPts val="600"/>
              </a:spcBef>
              <a:buFont typeface="Wingdings" pitchFamily="2" charset="2"/>
              <a:buChar char="§"/>
            </a:pPr>
            <a:r>
              <a:rPr lang="en-US" sz="1400" dirty="0" smtClean="0">
                <a:solidFill>
                  <a:schemeClr val="tx1"/>
                </a:solidFill>
              </a:rPr>
              <a:t>The FY 2012 President’s Request does not include running the </a:t>
            </a:r>
            <a:r>
              <a:rPr lang="en-US" sz="1400" dirty="0" err="1" smtClean="0">
                <a:solidFill>
                  <a:schemeClr val="tx1"/>
                </a:solidFill>
              </a:rPr>
              <a:t>Tevatron</a:t>
            </a:r>
            <a:r>
              <a:rPr lang="en-US" sz="1400" dirty="0" smtClean="0">
                <a:solidFill>
                  <a:schemeClr val="tx1"/>
                </a:solidFill>
              </a:rPr>
              <a:t> beyond 2011.</a:t>
            </a:r>
          </a:p>
        </p:txBody>
      </p:sp>
      <p:sp>
        <p:nvSpPr>
          <p:cNvPr id="3" name="TextBox 1"/>
          <p:cNvSpPr txBox="1">
            <a:spLocks noChangeArrowheads="1"/>
          </p:cNvSpPr>
          <p:nvPr/>
        </p:nvSpPr>
        <p:spPr bwMode="auto">
          <a:xfrm>
            <a:off x="0" y="204583"/>
            <a:ext cx="9144000" cy="415498"/>
          </a:xfrm>
          <a:prstGeom prst="rect">
            <a:avLst/>
          </a:prstGeom>
          <a:noFill/>
          <a:ln w="9525">
            <a:noFill/>
            <a:miter lim="800000"/>
            <a:headEnd/>
            <a:tailEnd/>
          </a:ln>
        </p:spPr>
        <p:txBody>
          <a:bodyPr wrap="square">
            <a:spAutoFit/>
          </a:bodyPr>
          <a:lstStyle/>
          <a:p>
            <a:pPr algn="ctr">
              <a:spcBef>
                <a:spcPct val="50000"/>
              </a:spcBef>
            </a:pPr>
            <a:r>
              <a:rPr lang="en-US" sz="2100" dirty="0" smtClean="0">
                <a:solidFill>
                  <a:srgbClr val="106636"/>
                </a:solidFill>
              </a:rPr>
              <a:t>The Energy Frontier: </a:t>
            </a:r>
            <a:r>
              <a:rPr lang="en-US" sz="2100" dirty="0" err="1" smtClean="0">
                <a:solidFill>
                  <a:srgbClr val="106636"/>
                </a:solidFill>
              </a:rPr>
              <a:t>Tevatron</a:t>
            </a:r>
            <a:r>
              <a:rPr lang="en-US" sz="2100" dirty="0" smtClean="0">
                <a:solidFill>
                  <a:srgbClr val="106636"/>
                </a:solidFill>
              </a:rPr>
              <a:t> (FNAL) and the LHC</a:t>
            </a:r>
            <a:endParaRPr lang="en-US" sz="2100" dirty="0" smtClean="0">
              <a:solidFill>
                <a:srgbClr val="106636"/>
              </a:solidFill>
              <a:latin typeface="Arial" pitchFamily="34" charset="0"/>
              <a:ea typeface="+mj-ea"/>
              <a:cs typeface="Arial" pitchFamily="34" charset="0"/>
            </a:endParaRPr>
          </a:p>
        </p:txBody>
      </p:sp>
      <p:pic>
        <p:nvPicPr>
          <p:cNvPr id="6" name="Picture 5" descr="Tevatron.jpg"/>
          <p:cNvPicPr>
            <a:picLocks noChangeAspect="1"/>
          </p:cNvPicPr>
          <p:nvPr/>
        </p:nvPicPr>
        <p:blipFill>
          <a:blip r:embed="rId3" cstate="print"/>
          <a:stretch>
            <a:fillRect/>
          </a:stretch>
        </p:blipFill>
        <p:spPr>
          <a:xfrm>
            <a:off x="5063490" y="1023366"/>
            <a:ext cx="3657600" cy="2382012"/>
          </a:xfrm>
          <a:prstGeom prst="rect">
            <a:avLst/>
          </a:prstGeom>
          <a:ln w="19050">
            <a:solidFill>
              <a:schemeClr val="tx1"/>
            </a:solidFill>
          </a:ln>
        </p:spPr>
      </p:pic>
      <p:pic>
        <p:nvPicPr>
          <p:cNvPr id="7" name="Picture 6" descr="CERN.jpg"/>
          <p:cNvPicPr>
            <a:picLocks noChangeAspect="1"/>
          </p:cNvPicPr>
          <p:nvPr/>
        </p:nvPicPr>
        <p:blipFill>
          <a:blip r:embed="rId4" cstate="print"/>
          <a:stretch>
            <a:fillRect/>
          </a:stretch>
        </p:blipFill>
        <p:spPr>
          <a:xfrm>
            <a:off x="5063490" y="3497578"/>
            <a:ext cx="3657600" cy="2480554"/>
          </a:xfrm>
          <a:prstGeom prst="rect">
            <a:avLst/>
          </a:prstGeom>
          <a:ln w="19050">
            <a:solidFill>
              <a:schemeClr val="tx1"/>
            </a:solidFill>
          </a:ln>
        </p:spPr>
      </p:pic>
      <p:sp>
        <p:nvSpPr>
          <p:cNvPr id="8" name="TextBox 7"/>
          <p:cNvSpPr txBox="1"/>
          <p:nvPr/>
        </p:nvSpPr>
        <p:spPr>
          <a:xfrm>
            <a:off x="5177790" y="1131570"/>
            <a:ext cx="1069588" cy="369332"/>
          </a:xfrm>
          <a:prstGeom prst="rect">
            <a:avLst/>
          </a:prstGeom>
          <a:noFill/>
        </p:spPr>
        <p:txBody>
          <a:bodyPr wrap="none" rtlCol="0">
            <a:spAutoFit/>
          </a:bodyPr>
          <a:lstStyle/>
          <a:p>
            <a:r>
              <a:rPr lang="en-US" dirty="0" err="1" smtClean="0">
                <a:solidFill>
                  <a:schemeClr val="bg1"/>
                </a:solidFill>
              </a:rPr>
              <a:t>Tevatron</a:t>
            </a:r>
            <a:endParaRPr lang="en-US" dirty="0">
              <a:solidFill>
                <a:schemeClr val="bg1"/>
              </a:solidFill>
            </a:endParaRPr>
          </a:p>
        </p:txBody>
      </p:sp>
      <p:sp>
        <p:nvSpPr>
          <p:cNvPr id="9" name="TextBox 8"/>
          <p:cNvSpPr txBox="1"/>
          <p:nvPr/>
        </p:nvSpPr>
        <p:spPr>
          <a:xfrm>
            <a:off x="5177790" y="3569970"/>
            <a:ext cx="659155" cy="369332"/>
          </a:xfrm>
          <a:prstGeom prst="rect">
            <a:avLst/>
          </a:prstGeom>
          <a:noFill/>
        </p:spPr>
        <p:txBody>
          <a:bodyPr wrap="none" rtlCol="0">
            <a:spAutoFit/>
          </a:bodyPr>
          <a:lstStyle/>
          <a:p>
            <a:r>
              <a:rPr lang="en-US" dirty="0" smtClean="0">
                <a:solidFill>
                  <a:schemeClr val="bg1"/>
                </a:solidFill>
              </a:rPr>
              <a:t>LHC</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53</a:t>
            </a:fld>
            <a:endParaRPr lang="en-US"/>
          </a:p>
        </p:txBody>
      </p:sp>
      <p:sp>
        <p:nvSpPr>
          <p:cNvPr id="3" name="Title 2"/>
          <p:cNvSpPr>
            <a:spLocks noGrp="1"/>
          </p:cNvSpPr>
          <p:nvPr>
            <p:ph type="title" idx="4294967295"/>
          </p:nvPr>
        </p:nvSpPr>
        <p:spPr>
          <a:xfrm>
            <a:off x="0" y="-180975"/>
            <a:ext cx="9144000" cy="1143000"/>
          </a:xfrm>
        </p:spPr>
        <p:txBody>
          <a:bodyPr/>
          <a:lstStyle/>
          <a:p>
            <a:r>
              <a:rPr lang="en-US" dirty="0" smtClean="0"/>
              <a:t>The Intensity Frontier:  Neutrinos and Rare Processes</a:t>
            </a:r>
            <a:endParaRPr lang="en-US" dirty="0"/>
          </a:p>
        </p:txBody>
      </p:sp>
      <p:sp>
        <p:nvSpPr>
          <p:cNvPr id="13" name="TextBox 12"/>
          <p:cNvSpPr txBox="1"/>
          <p:nvPr/>
        </p:nvSpPr>
        <p:spPr>
          <a:xfrm>
            <a:off x="504751" y="960567"/>
            <a:ext cx="8084159" cy="1477328"/>
          </a:xfrm>
          <a:prstGeom prst="rect">
            <a:avLst/>
          </a:prstGeom>
          <a:noFill/>
        </p:spPr>
        <p:txBody>
          <a:bodyPr wrap="square" rtlCol="0">
            <a:spAutoFit/>
          </a:bodyPr>
          <a:lstStyle/>
          <a:p>
            <a:pPr marL="166688" indent="-166688">
              <a:spcAft>
                <a:spcPts val="600"/>
              </a:spcAft>
              <a:buFont typeface="Wingdings" pitchFamily="2" charset="2"/>
              <a:buChar char="§"/>
            </a:pPr>
            <a:r>
              <a:rPr lang="en-US" sz="1600" dirty="0" smtClean="0"/>
              <a:t>The Intensity Frontier uses intense particle beams to uncover properties of neutrinos and observe rare processes that point to new paradigms of physics.</a:t>
            </a:r>
          </a:p>
          <a:p>
            <a:pPr marL="166688" indent="-166688">
              <a:spcAft>
                <a:spcPts val="600"/>
              </a:spcAft>
              <a:buFont typeface="Wingdings" pitchFamily="2" charset="2"/>
              <a:buChar char="§"/>
            </a:pPr>
            <a:r>
              <a:rPr lang="en-US" sz="1600" dirty="0" smtClean="0"/>
              <a:t>The U.S. is poised to make significant advances at the Intensity Frontier.  </a:t>
            </a:r>
          </a:p>
          <a:p>
            <a:pPr marL="166688" indent="-166688">
              <a:spcAft>
                <a:spcPts val="600"/>
              </a:spcAft>
              <a:buFont typeface="Wingdings" pitchFamily="2" charset="2"/>
              <a:buChar char="§"/>
            </a:pPr>
            <a:r>
              <a:rPr lang="en-US" sz="1600" dirty="0" smtClean="0"/>
              <a:t>The FY 2012 budget request builds on unique capabilities at </a:t>
            </a:r>
            <a:r>
              <a:rPr lang="en-US" sz="1600" dirty="0" err="1" smtClean="0"/>
              <a:t>Fermilab</a:t>
            </a:r>
            <a:r>
              <a:rPr lang="en-US" sz="1600" dirty="0" smtClean="0"/>
              <a:t> and supports associated research in Intensity Frontier physics.</a:t>
            </a:r>
            <a:endParaRPr lang="en-US" sz="1600" dirty="0"/>
          </a:p>
        </p:txBody>
      </p:sp>
      <p:sp>
        <p:nvSpPr>
          <p:cNvPr id="10" name="TextBox 9"/>
          <p:cNvSpPr txBox="1"/>
          <p:nvPr/>
        </p:nvSpPr>
        <p:spPr>
          <a:xfrm>
            <a:off x="494217" y="2854765"/>
            <a:ext cx="4026567" cy="3200876"/>
          </a:xfrm>
          <a:prstGeom prst="rect">
            <a:avLst/>
          </a:prstGeom>
          <a:noFill/>
        </p:spPr>
        <p:txBody>
          <a:bodyPr wrap="square" rtlCol="0">
            <a:spAutoFit/>
          </a:bodyPr>
          <a:lstStyle/>
          <a:p>
            <a:pPr marL="166688" indent="-166688">
              <a:spcAft>
                <a:spcPts val="600"/>
              </a:spcAft>
            </a:pPr>
            <a:r>
              <a:rPr lang="en-US" sz="1600" dirty="0" smtClean="0"/>
              <a:t>Neutrino Physics</a:t>
            </a:r>
          </a:p>
          <a:p>
            <a:pPr marL="166688" indent="-166688">
              <a:spcAft>
                <a:spcPts val="600"/>
              </a:spcAft>
              <a:buFont typeface="Wingdings" pitchFamily="2" charset="2"/>
              <a:buChar char="§"/>
            </a:pPr>
            <a:r>
              <a:rPr lang="en-US" sz="1600" dirty="0" smtClean="0"/>
              <a:t>Mixing:  Experimental evidence that neutrinos can switch (“mix”) from one type to another proved that these elementary particles have non-zero mass, which violates the predictions of the Standard Model of particle physics.</a:t>
            </a:r>
          </a:p>
          <a:p>
            <a:pPr marL="166688" indent="-166688">
              <a:spcAft>
                <a:spcPts val="600"/>
              </a:spcAft>
              <a:buFont typeface="Wingdings" pitchFamily="2" charset="2"/>
              <a:buChar char="§"/>
            </a:pPr>
            <a:r>
              <a:rPr lang="en-US" sz="1600" dirty="0" smtClean="0"/>
              <a:t>More detailed measurements of mixing in neutrinos and other elementary particles could reveal differences between matter and antimatter and discover new physics.</a:t>
            </a:r>
          </a:p>
        </p:txBody>
      </p:sp>
      <p:sp>
        <p:nvSpPr>
          <p:cNvPr id="12" name="Rectangle 11"/>
          <p:cNvSpPr/>
          <p:nvPr/>
        </p:nvSpPr>
        <p:spPr>
          <a:xfrm>
            <a:off x="4625789" y="2854765"/>
            <a:ext cx="3765084" cy="3354765"/>
          </a:xfrm>
          <a:prstGeom prst="rect">
            <a:avLst/>
          </a:prstGeom>
        </p:spPr>
        <p:txBody>
          <a:bodyPr wrap="square">
            <a:spAutoFit/>
          </a:bodyPr>
          <a:lstStyle/>
          <a:p>
            <a:pPr marL="166688" lvl="0" indent="-166688">
              <a:spcAft>
                <a:spcPts val="600"/>
              </a:spcAft>
            </a:pPr>
            <a:r>
              <a:rPr lang="en-US" sz="1600" dirty="0" smtClean="0">
                <a:solidFill>
                  <a:prstClr val="black"/>
                </a:solidFill>
              </a:rPr>
              <a:t>Rare Processes</a:t>
            </a:r>
          </a:p>
          <a:p>
            <a:pPr marL="166688" lvl="0" indent="-166688">
              <a:spcAft>
                <a:spcPts val="600"/>
              </a:spcAft>
              <a:buFont typeface="Wingdings" pitchFamily="2" charset="2"/>
              <a:buChar char="§"/>
            </a:pPr>
            <a:r>
              <a:rPr lang="en-US" sz="1600" dirty="0" smtClean="0">
                <a:solidFill>
                  <a:prstClr val="black"/>
                </a:solidFill>
              </a:rPr>
              <a:t>The Mu2e experiment will search for the conversion of a </a:t>
            </a:r>
            <a:r>
              <a:rPr lang="en-US" sz="1600" dirty="0" err="1" smtClean="0">
                <a:solidFill>
                  <a:prstClr val="black"/>
                </a:solidFill>
              </a:rPr>
              <a:t>muon</a:t>
            </a:r>
            <a:r>
              <a:rPr lang="en-US" sz="1600" dirty="0" smtClean="0">
                <a:solidFill>
                  <a:prstClr val="black"/>
                </a:solidFill>
              </a:rPr>
              <a:t> to an electron in the field of a nucleus. </a:t>
            </a:r>
          </a:p>
          <a:p>
            <a:pPr marL="166688" lvl="0" indent="-166688">
              <a:spcAft>
                <a:spcPts val="600"/>
              </a:spcAft>
              <a:buFont typeface="Wingdings" pitchFamily="2" charset="2"/>
              <a:buChar char="§"/>
            </a:pPr>
            <a:r>
              <a:rPr lang="en-US" sz="1600" dirty="0" smtClean="0">
                <a:solidFill>
                  <a:prstClr val="black"/>
                </a:solidFill>
              </a:rPr>
              <a:t>This is expected to be a very rare event, and an intense source of </a:t>
            </a:r>
            <a:r>
              <a:rPr lang="en-US" sz="1600" dirty="0" err="1" smtClean="0">
                <a:solidFill>
                  <a:prstClr val="black"/>
                </a:solidFill>
              </a:rPr>
              <a:t>muons</a:t>
            </a:r>
            <a:r>
              <a:rPr lang="en-US" sz="1600" dirty="0" smtClean="0">
                <a:solidFill>
                  <a:prstClr val="black"/>
                </a:solidFill>
              </a:rPr>
              <a:t> and a large detector will be required.</a:t>
            </a:r>
          </a:p>
          <a:p>
            <a:pPr marL="166688" lvl="0" indent="-166688">
              <a:spcAft>
                <a:spcPts val="600"/>
              </a:spcAft>
              <a:buFont typeface="Wingdings" pitchFamily="2" charset="2"/>
              <a:buChar char="§"/>
            </a:pPr>
            <a:r>
              <a:rPr lang="en-US" sz="1600" dirty="0" smtClean="0">
                <a:solidFill>
                  <a:prstClr val="black"/>
                </a:solidFill>
              </a:rPr>
              <a:t>This experiment searches for fundamentally new symmetries in the laws of nature.</a:t>
            </a:r>
          </a:p>
          <a:p>
            <a:pPr marL="166688" lvl="0" indent="-166688">
              <a:spcAft>
                <a:spcPts val="600"/>
              </a:spcAft>
              <a:buFont typeface="Wingdings" pitchFamily="2" charset="2"/>
              <a:buChar char="§"/>
            </a:pPr>
            <a:endParaRPr lang="en-US" sz="1600" dirty="0">
              <a:solidFill>
                <a:prstClr val="black"/>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54</a:t>
            </a:fld>
            <a:endParaRPr lang="en-US"/>
          </a:p>
        </p:txBody>
      </p:sp>
      <p:sp>
        <p:nvSpPr>
          <p:cNvPr id="4" name="Content Placeholder 1"/>
          <p:cNvSpPr txBox="1">
            <a:spLocks/>
          </p:cNvSpPr>
          <p:nvPr/>
        </p:nvSpPr>
        <p:spPr bwMode="auto">
          <a:xfrm>
            <a:off x="107576" y="853035"/>
            <a:ext cx="6053070" cy="522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u="none" strike="noStrike" kern="1200" cap="none" spc="0" normalizeH="0" baseline="0" noProof="0" dirty="0" smtClean="0">
                <a:ln>
                  <a:noFill/>
                </a:ln>
                <a:solidFill>
                  <a:schemeClr val="tx1"/>
                </a:solidFill>
                <a:effectLst/>
                <a:uLnTx/>
                <a:uFillTx/>
                <a:latin typeface="Arial" pitchFamily="34" charset="0"/>
                <a:cs typeface="Arial" pitchFamily="34" charset="0"/>
              </a:rPr>
              <a:t>Neutrinos</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from the Main Injector (</a:t>
            </a:r>
            <a:r>
              <a:rPr kumimoji="0" lang="en-US" sz="1400" u="none" strike="noStrike" kern="1200" cap="none" spc="0" normalizeH="0" noProof="0" dirty="0" err="1" smtClean="0">
                <a:ln>
                  <a:noFill/>
                </a:ln>
                <a:solidFill>
                  <a:schemeClr val="tx1"/>
                </a:solidFill>
                <a:effectLst/>
                <a:uLnTx/>
                <a:uFillTx/>
                <a:latin typeface="Arial" pitchFamily="34" charset="0"/>
                <a:cs typeface="Arial" pitchFamily="34" charset="0"/>
              </a:rPr>
              <a:t>NuMI</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is the most intense neutrino </a:t>
            </a:r>
            <a:r>
              <a:rPr kumimoji="0" lang="en-US" sz="1400" u="none" strike="noStrike" kern="1200" cap="none" spc="0" normalizeH="0" noProof="0" dirty="0" err="1" smtClean="0">
                <a:ln>
                  <a:noFill/>
                </a:ln>
                <a:solidFill>
                  <a:schemeClr val="tx1"/>
                </a:solidFill>
                <a:effectLst/>
                <a:uLnTx/>
                <a:uFillTx/>
                <a:latin typeface="Arial" pitchFamily="34" charset="0"/>
                <a:cs typeface="Arial" pitchFamily="34" charset="0"/>
              </a:rPr>
              <a:t>beamline</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in the world. </a:t>
            </a:r>
          </a:p>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400" baseline="0" dirty="0" smtClean="0">
                <a:latin typeface="Arial" pitchFamily="34" charset="0"/>
                <a:cs typeface="Arial" pitchFamily="34" charset="0"/>
              </a:rPr>
              <a:t>Experiments using this </a:t>
            </a:r>
            <a:r>
              <a:rPr lang="en-US" sz="1400" baseline="0" dirty="0" err="1" smtClean="0">
                <a:latin typeface="Arial" pitchFamily="34" charset="0"/>
                <a:cs typeface="Arial" pitchFamily="34" charset="0"/>
              </a:rPr>
              <a:t>beamline</a:t>
            </a:r>
            <a:r>
              <a:rPr lang="en-US" sz="1400" baseline="0" dirty="0" smtClean="0">
                <a:latin typeface="Arial" pitchFamily="34" charset="0"/>
                <a:cs typeface="Arial" pitchFamily="34" charset="0"/>
              </a:rPr>
              <a:t> use </a:t>
            </a:r>
            <a:r>
              <a:rPr lang="en-US" sz="1400" dirty="0" smtClean="0">
                <a:latin typeface="Arial" pitchFamily="34" charset="0"/>
                <a:cs typeface="Arial" pitchFamily="34" charset="0"/>
              </a:rPr>
              <a:t>a detector near the neutrino source at </a:t>
            </a:r>
            <a:r>
              <a:rPr lang="en-US" sz="1400" dirty="0" err="1" smtClean="0">
                <a:latin typeface="Arial" pitchFamily="34" charset="0"/>
                <a:cs typeface="Arial" pitchFamily="34" charset="0"/>
              </a:rPr>
              <a:t>Fermilab</a:t>
            </a:r>
            <a:r>
              <a:rPr lang="en-US" sz="1400" dirty="0" smtClean="0">
                <a:latin typeface="Arial" pitchFamily="34" charset="0"/>
                <a:cs typeface="Arial" pitchFamily="34" charset="0"/>
              </a:rPr>
              <a:t> and also a far detector, hundreds of kilometers away.  </a:t>
            </a:r>
          </a:p>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u="none" strike="noStrike" kern="1200" cap="none" spc="0" normalizeH="0" baseline="0" noProof="0" dirty="0" smtClean="0">
                <a:ln>
                  <a:noFill/>
                </a:ln>
                <a:solidFill>
                  <a:schemeClr val="tx1"/>
                </a:solidFill>
                <a:effectLst/>
                <a:uLnTx/>
                <a:uFillTx/>
                <a:latin typeface="Arial" pitchFamily="34" charset="0"/>
                <a:cs typeface="Arial" pitchFamily="34" charset="0"/>
              </a:rPr>
              <a:t>Experiments</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seek to quantify neutrino mixing; measure the neutrino masses; and detect the effects of matter on neutrinos as they pass through the earth.</a:t>
            </a:r>
          </a:p>
          <a:p>
            <a:pPr marL="168275" marR="0" lvl="0" indent="-168275" algn="l" defTabSz="914400" rtl="0" eaLnBrk="0" fontAlgn="base" latinLnBrk="0" hangingPunct="0">
              <a:lnSpc>
                <a:spcPct val="100000"/>
              </a:lnSpc>
              <a:spcBef>
                <a:spcPct val="20000"/>
              </a:spcBef>
              <a:spcAft>
                <a:spcPct val="0"/>
              </a:spcAft>
              <a:buClrTx/>
              <a:buSzTx/>
              <a:tabLst/>
              <a:defRPr/>
            </a:pPr>
            <a:endParaRPr kumimoji="0" lang="en-US" sz="800" u="none" strike="noStrike" kern="1200" cap="none" spc="0" normalizeH="0" noProof="0" dirty="0" smtClean="0">
              <a:ln>
                <a:noFill/>
              </a:ln>
              <a:solidFill>
                <a:schemeClr val="tx1"/>
              </a:solidFill>
              <a:effectLst/>
              <a:uLnTx/>
              <a:uFillTx/>
              <a:latin typeface="Arial" pitchFamily="34" charset="0"/>
              <a:cs typeface="Arial" pitchFamily="34" charset="0"/>
            </a:endParaRPr>
          </a:p>
          <a:p>
            <a:pPr marL="285750" marR="0" lvl="0" algn="l" defTabSz="914400" rtl="0" eaLnBrk="0" fontAlgn="base" latinLnBrk="0" hangingPunct="0">
              <a:lnSpc>
                <a:spcPct val="100000"/>
              </a:lnSpc>
              <a:spcBef>
                <a:spcPts val="0"/>
              </a:spcBef>
              <a:spcAft>
                <a:spcPts val="600"/>
              </a:spcAft>
              <a:buClrTx/>
              <a:buSzTx/>
              <a:tabLst/>
              <a:defRPr/>
            </a:pPr>
            <a:r>
              <a:rPr kumimoji="0" lang="en-US" sz="1400" b="1" u="none" strike="noStrike" kern="1200" cap="none" spc="0" normalizeH="0" baseline="0" noProof="0" dirty="0" smtClean="0">
                <a:ln>
                  <a:noFill/>
                </a:ln>
                <a:solidFill>
                  <a:schemeClr val="tx1"/>
                </a:solidFill>
                <a:effectLst/>
                <a:uLnTx/>
                <a:uFillTx/>
                <a:latin typeface="Arial Narrow" pitchFamily="34" charset="0"/>
                <a:cs typeface="Arial" pitchFamily="34" charset="0"/>
              </a:rPr>
              <a:t>Summary of</a:t>
            </a:r>
            <a:r>
              <a:rPr kumimoji="0" lang="en-US" sz="1400" b="1" u="none" strike="noStrike" kern="1200" cap="none" spc="0" normalizeH="0" noProof="0" dirty="0" smtClean="0">
                <a:ln>
                  <a:noFill/>
                </a:ln>
                <a:solidFill>
                  <a:schemeClr val="tx1"/>
                </a:solidFill>
                <a:effectLst/>
                <a:uLnTx/>
                <a:uFillTx/>
                <a:latin typeface="Arial Narrow" pitchFamily="34" charset="0"/>
                <a:cs typeface="Arial" pitchFamily="34" charset="0"/>
              </a:rPr>
              <a:t> key experiments:</a:t>
            </a:r>
            <a:endParaRPr kumimoji="0" lang="en-US" sz="1400" b="1" u="none" strike="noStrike" kern="1200" cap="none" spc="0" normalizeH="0" baseline="0" noProof="0" dirty="0" smtClean="0">
              <a:ln>
                <a:noFill/>
              </a:ln>
              <a:solidFill>
                <a:schemeClr val="tx1"/>
              </a:solidFill>
              <a:effectLst/>
              <a:uLnTx/>
              <a:uFillTx/>
              <a:latin typeface="Arial Narrow" pitchFamily="34" charset="0"/>
              <a:cs typeface="Arial" pitchFamily="34" charset="0"/>
            </a:endParaRPr>
          </a:p>
          <a:p>
            <a:pPr marL="460375" lvl="0" indent="-174625" eaLnBrk="0" hangingPunct="0">
              <a:spcBef>
                <a:spcPts val="0"/>
              </a:spcBef>
              <a:spcAft>
                <a:spcPts val="600"/>
              </a:spcAft>
              <a:buFont typeface="Wingdings" pitchFamily="2" charset="2"/>
              <a:buChar char="§"/>
              <a:defRPr/>
            </a:pPr>
            <a:r>
              <a:rPr lang="en-US" sz="1400" b="1" dirty="0" smtClean="0">
                <a:latin typeface="Arial Narrow" pitchFamily="34" charset="0"/>
                <a:cs typeface="Arial" pitchFamily="34" charset="0"/>
              </a:rPr>
              <a:t>MINOS</a:t>
            </a:r>
            <a:r>
              <a:rPr lang="en-US" sz="1400" dirty="0" smtClean="0">
                <a:latin typeface="Arial Narrow" pitchFamily="34" charset="0"/>
                <a:cs typeface="Arial" pitchFamily="34" charset="0"/>
              </a:rPr>
              <a:t> – This experiment has produced the most precise measurement of one of the neutrino mass differences.  Operations continue to collect data for initial measurements of neutrino and antineutrino behavior.</a:t>
            </a:r>
          </a:p>
          <a:p>
            <a:pPr marL="460375" lvl="0" indent="-174625" eaLnBrk="0" hangingPunct="0">
              <a:spcBef>
                <a:spcPts val="0"/>
              </a:spcBef>
              <a:spcAft>
                <a:spcPts val="600"/>
              </a:spcAft>
              <a:buFont typeface="Wingdings" pitchFamily="2" charset="2"/>
              <a:buChar char="§"/>
              <a:defRPr/>
            </a:pPr>
            <a:r>
              <a:rPr lang="en-US" sz="1400" b="1" dirty="0" err="1" smtClean="0">
                <a:latin typeface="Arial Narrow" pitchFamily="34" charset="0"/>
                <a:cs typeface="Arial" pitchFamily="34" charset="0"/>
              </a:rPr>
              <a:t>NuMI</a:t>
            </a:r>
            <a:r>
              <a:rPr lang="en-US" sz="1400" b="1" dirty="0" smtClean="0">
                <a:latin typeface="Arial Narrow" pitchFamily="34" charset="0"/>
                <a:cs typeface="Arial" pitchFamily="34" charset="0"/>
              </a:rPr>
              <a:t> Off-Axis Electron Neutrino Experiment (</a:t>
            </a:r>
            <a:r>
              <a:rPr lang="en-US" sz="1400" b="1" dirty="0" err="1" smtClean="0">
                <a:latin typeface="Arial Narrow" pitchFamily="34" charset="0"/>
                <a:cs typeface="Arial" pitchFamily="34" charset="0"/>
              </a:rPr>
              <a:t>NOvA</a:t>
            </a:r>
            <a:r>
              <a:rPr lang="en-US" sz="1400" b="1" dirty="0" smtClean="0">
                <a:latin typeface="Arial Narrow" pitchFamily="34" charset="0"/>
                <a:cs typeface="Arial" pitchFamily="34" charset="0"/>
              </a:rPr>
              <a:t>) </a:t>
            </a:r>
            <a:r>
              <a:rPr lang="en-US" sz="1400" dirty="0" smtClean="0">
                <a:latin typeface="Arial Narrow" pitchFamily="34" charset="0"/>
                <a:cs typeface="Arial" pitchFamily="34" charset="0"/>
              </a:rPr>
              <a:t>– Results from MINOS and other experiments worldwide helped determine the design specifications for this experiment.  </a:t>
            </a:r>
            <a:r>
              <a:rPr lang="en-US" sz="1400" dirty="0" err="1" smtClean="0">
                <a:latin typeface="Arial Narrow" pitchFamily="34" charset="0"/>
                <a:cs typeface="Arial" pitchFamily="34" charset="0"/>
              </a:rPr>
              <a:t>NOvA</a:t>
            </a:r>
            <a:r>
              <a:rPr lang="en-US" sz="1400" dirty="0" smtClean="0">
                <a:latin typeface="Arial Narrow" pitchFamily="34" charset="0"/>
                <a:cs typeface="Arial" pitchFamily="34" charset="0"/>
              </a:rPr>
              <a:t> will provide precision measurements of neutrino mixing and will determine the relative masses of neutrinos.  Funds are requested to continue construction in FY 2012.  Operations are planned to being in 2013.</a:t>
            </a:r>
          </a:p>
          <a:p>
            <a:pPr marL="460375" lvl="0" indent="-174625" eaLnBrk="0" hangingPunct="0">
              <a:spcBef>
                <a:spcPts val="0"/>
              </a:spcBef>
              <a:spcAft>
                <a:spcPts val="600"/>
              </a:spcAft>
              <a:buFont typeface="Wingdings" pitchFamily="2" charset="2"/>
              <a:buChar char="§"/>
              <a:defRPr/>
            </a:pPr>
            <a:r>
              <a:rPr lang="en-US" sz="1400" b="1" dirty="0" smtClean="0">
                <a:latin typeface="Arial Narrow" pitchFamily="34" charset="0"/>
                <a:cs typeface="Arial" pitchFamily="34" charset="0"/>
              </a:rPr>
              <a:t>Long Baseline Neutrino Experiment (LBNE) </a:t>
            </a:r>
            <a:r>
              <a:rPr lang="en-US" sz="1400" dirty="0" smtClean="0">
                <a:latin typeface="Arial Narrow" pitchFamily="34" charset="0"/>
                <a:cs typeface="Arial" pitchFamily="34" charset="0"/>
              </a:rPr>
              <a:t>–</a:t>
            </a:r>
            <a:r>
              <a:rPr lang="en-US" sz="1400" b="1" dirty="0" smtClean="0">
                <a:latin typeface="Arial Narrow" pitchFamily="34" charset="0"/>
                <a:cs typeface="Arial" pitchFamily="34" charset="0"/>
              </a:rPr>
              <a:t> </a:t>
            </a:r>
            <a:r>
              <a:rPr lang="en-US" sz="1400" dirty="0" smtClean="0">
                <a:latin typeface="Arial Narrow" pitchFamily="34" charset="0"/>
                <a:cs typeface="Arial" pitchFamily="34" charset="0"/>
              </a:rPr>
              <a:t>Like </a:t>
            </a:r>
            <a:r>
              <a:rPr lang="en-US" sz="1400" dirty="0" err="1" smtClean="0">
                <a:latin typeface="Arial Narrow" pitchFamily="34" charset="0"/>
                <a:cs typeface="Arial" pitchFamily="34" charset="0"/>
              </a:rPr>
              <a:t>NOvA</a:t>
            </a:r>
            <a:r>
              <a:rPr lang="en-US" sz="1400" dirty="0" smtClean="0">
                <a:latin typeface="Arial Narrow" pitchFamily="34" charset="0"/>
                <a:cs typeface="Arial" pitchFamily="34" charset="0"/>
              </a:rPr>
              <a:t>, the specific design will be determined by the results of currently active experiments.  LBNE should be sensitive to differences between neutrinos and antineutrinos to test our assumptions about the symmetries between matter and antimatter and will deliver more precise measurements of neutrino mixing.  </a:t>
            </a:r>
          </a:p>
        </p:txBody>
      </p:sp>
      <p:pic>
        <p:nvPicPr>
          <p:cNvPr id="5" name="Picture 4" descr="NuMI_Horn-art-FNAL-7.tif"/>
          <p:cNvPicPr>
            <a:picLocks noChangeAspect="1"/>
          </p:cNvPicPr>
          <p:nvPr/>
        </p:nvPicPr>
        <p:blipFill>
          <a:blip r:embed="rId3" cstate="print"/>
          <a:stretch>
            <a:fillRect/>
          </a:stretch>
        </p:blipFill>
        <p:spPr>
          <a:xfrm>
            <a:off x="6657797" y="4083455"/>
            <a:ext cx="2265351" cy="1476093"/>
          </a:xfrm>
          <a:prstGeom prst="rect">
            <a:avLst/>
          </a:prstGeom>
          <a:ln w="12700">
            <a:solidFill>
              <a:schemeClr val="tx1"/>
            </a:solidFill>
          </a:ln>
        </p:spPr>
      </p:pic>
      <p:pic>
        <p:nvPicPr>
          <p:cNvPr id="6" name="Picture 5" descr="numi-beamline-map-large.jpg"/>
          <p:cNvPicPr>
            <a:picLocks noChangeAspect="1"/>
          </p:cNvPicPr>
          <p:nvPr/>
        </p:nvPicPr>
        <p:blipFill>
          <a:blip r:embed="rId4" cstate="print"/>
          <a:stretch>
            <a:fillRect/>
          </a:stretch>
        </p:blipFill>
        <p:spPr>
          <a:xfrm>
            <a:off x="6656473" y="1228485"/>
            <a:ext cx="2267998" cy="2267998"/>
          </a:xfrm>
          <a:prstGeom prst="rect">
            <a:avLst/>
          </a:prstGeom>
          <a:ln w="12700">
            <a:solidFill>
              <a:schemeClr val="tx1"/>
            </a:solidFill>
          </a:ln>
        </p:spPr>
      </p:pic>
      <p:sp>
        <p:nvSpPr>
          <p:cNvPr id="7" name="Title 2"/>
          <p:cNvSpPr txBox="1">
            <a:spLocks/>
          </p:cNvSpPr>
          <p:nvPr/>
        </p:nvSpPr>
        <p:spPr bwMode="auto">
          <a:xfrm>
            <a:off x="0" y="-157163"/>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The Neutrino Physics Program</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8" name="TextBox 7"/>
          <p:cNvSpPr txBox="1"/>
          <p:nvPr/>
        </p:nvSpPr>
        <p:spPr>
          <a:xfrm>
            <a:off x="6898219" y="5560981"/>
            <a:ext cx="1967790" cy="430887"/>
          </a:xfrm>
          <a:prstGeom prst="rect">
            <a:avLst/>
          </a:prstGeom>
          <a:noFill/>
        </p:spPr>
        <p:txBody>
          <a:bodyPr wrap="square" rtlCol="0">
            <a:spAutoFit/>
          </a:bodyPr>
          <a:lstStyle/>
          <a:p>
            <a:r>
              <a:rPr lang="en-US" sz="1100" dirty="0" smtClean="0"/>
              <a:t>The </a:t>
            </a:r>
            <a:r>
              <a:rPr lang="en-US" sz="1100" dirty="0" err="1" smtClean="0"/>
              <a:t>NuMI</a:t>
            </a:r>
            <a:r>
              <a:rPr lang="en-US" sz="1100" dirty="0" smtClean="0"/>
              <a:t> horn, part of the neutrino sources</a:t>
            </a:r>
            <a:endParaRPr lang="en-US" sz="1100" dirty="0"/>
          </a:p>
        </p:txBody>
      </p:sp>
      <p:sp>
        <p:nvSpPr>
          <p:cNvPr id="9" name="TextBox 8"/>
          <p:cNvSpPr txBox="1"/>
          <p:nvPr/>
        </p:nvSpPr>
        <p:spPr>
          <a:xfrm>
            <a:off x="6879115" y="3477729"/>
            <a:ext cx="2023479" cy="430887"/>
          </a:xfrm>
          <a:prstGeom prst="rect">
            <a:avLst/>
          </a:prstGeom>
          <a:noFill/>
        </p:spPr>
        <p:txBody>
          <a:bodyPr wrap="square" rtlCol="0">
            <a:spAutoFit/>
          </a:bodyPr>
          <a:lstStyle/>
          <a:p>
            <a:r>
              <a:rPr lang="en-US" sz="1100" dirty="0" smtClean="0"/>
              <a:t>The trajectory of the </a:t>
            </a:r>
            <a:r>
              <a:rPr lang="en-US" sz="1100" dirty="0" err="1" smtClean="0"/>
              <a:t>NuMI</a:t>
            </a:r>
            <a:r>
              <a:rPr lang="en-US" sz="1100" dirty="0" smtClean="0"/>
              <a:t> beam and far detectors</a:t>
            </a:r>
            <a:endParaRPr lang="en-US" sz="1100"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BBDA7A4-B261-4481-B1A5-936489FC6303}" type="slidenum">
              <a:rPr lang="en-US" smtClean="0"/>
              <a:pPr>
                <a:defRPr/>
              </a:pPr>
              <a:t>55</a:t>
            </a:fld>
            <a:endParaRPr lang="en-US" dirty="0"/>
          </a:p>
        </p:txBody>
      </p:sp>
      <p:sp>
        <p:nvSpPr>
          <p:cNvPr id="3" name="Title 2"/>
          <p:cNvSpPr>
            <a:spLocks noGrp="1"/>
          </p:cNvSpPr>
          <p:nvPr>
            <p:ph type="title" idx="4294967295"/>
          </p:nvPr>
        </p:nvSpPr>
        <p:spPr>
          <a:xfrm>
            <a:off x="0" y="-157163"/>
            <a:ext cx="9144000" cy="1143001"/>
          </a:xfrm>
        </p:spPr>
        <p:txBody>
          <a:bodyPr/>
          <a:lstStyle/>
          <a:p>
            <a:pPr>
              <a:lnSpc>
                <a:spcPct val="85000"/>
              </a:lnSpc>
            </a:pPr>
            <a:r>
              <a:rPr lang="en-US" dirty="0" smtClean="0"/>
              <a:t>Long Baseline Neutrino Experiment (LBNE)</a:t>
            </a:r>
            <a:br>
              <a:rPr lang="en-US" dirty="0" smtClean="0"/>
            </a:br>
            <a:r>
              <a:rPr lang="en-US" sz="1800" dirty="0" smtClean="0"/>
              <a:t>A high priority experiment at the intensity frontier</a:t>
            </a:r>
            <a:endParaRPr lang="en-US" dirty="0"/>
          </a:p>
        </p:txBody>
      </p:sp>
      <p:pic>
        <p:nvPicPr>
          <p:cNvPr id="13" name="Picture 12" descr="neutrino_osc.jpg"/>
          <p:cNvPicPr>
            <a:picLocks noChangeAspect="1"/>
          </p:cNvPicPr>
          <p:nvPr/>
        </p:nvPicPr>
        <p:blipFill>
          <a:blip r:embed="rId3" cstate="print"/>
          <a:srcRect r="607"/>
          <a:stretch>
            <a:fillRect/>
          </a:stretch>
        </p:blipFill>
        <p:spPr>
          <a:xfrm>
            <a:off x="338204" y="2610342"/>
            <a:ext cx="8567802" cy="2737629"/>
          </a:xfrm>
          <a:prstGeom prst="rect">
            <a:avLst/>
          </a:prstGeom>
          <a:ln>
            <a:solidFill>
              <a:schemeClr val="tx1"/>
            </a:solidFill>
          </a:ln>
        </p:spPr>
      </p:pic>
      <p:sp>
        <p:nvSpPr>
          <p:cNvPr id="14" name="TextBox 13"/>
          <p:cNvSpPr txBox="1"/>
          <p:nvPr/>
        </p:nvSpPr>
        <p:spPr>
          <a:xfrm>
            <a:off x="405259" y="1085069"/>
            <a:ext cx="8336658" cy="1400383"/>
          </a:xfrm>
          <a:prstGeom prst="rect">
            <a:avLst/>
          </a:prstGeom>
          <a:noFill/>
        </p:spPr>
        <p:txBody>
          <a:bodyPr wrap="square" rtlCol="0">
            <a:spAutoFit/>
          </a:bodyPr>
          <a:lstStyle/>
          <a:p>
            <a:pPr marL="227013" indent="-227013">
              <a:spcBef>
                <a:spcPts val="600"/>
              </a:spcBef>
              <a:buFont typeface="Wingdings" pitchFamily="2" charset="2"/>
              <a:buChar char="§"/>
            </a:pPr>
            <a:r>
              <a:rPr lang="en-US" sz="1600" dirty="0" smtClean="0"/>
              <a:t>LBNE will explore the interactions and transformations of neutrinos from the world’s highest intensity neutrino beam at FNAL.</a:t>
            </a:r>
          </a:p>
          <a:p>
            <a:pPr marL="227013" indent="-227013">
              <a:spcBef>
                <a:spcPts val="600"/>
              </a:spcBef>
              <a:buFont typeface="Wingdings" pitchFamily="2" charset="2"/>
              <a:buChar char="§"/>
            </a:pPr>
            <a:r>
              <a:rPr lang="en-US" sz="1600" dirty="0" smtClean="0"/>
              <a:t>Precision measurements from LBNE could explain why there is more matter than antimatter in the Universe and bring us closer to a Grand Unified Theory of the fundamental forces of nature.</a:t>
            </a:r>
          </a:p>
        </p:txBody>
      </p:sp>
      <p:grpSp>
        <p:nvGrpSpPr>
          <p:cNvPr id="32" name="Group 31"/>
          <p:cNvGrpSpPr/>
          <p:nvPr/>
        </p:nvGrpSpPr>
        <p:grpSpPr>
          <a:xfrm>
            <a:off x="779233" y="5358673"/>
            <a:ext cx="1856088" cy="886300"/>
            <a:chOff x="378399" y="4795002"/>
            <a:chExt cx="1856088" cy="886300"/>
          </a:xfrm>
        </p:grpSpPr>
        <p:sp>
          <p:nvSpPr>
            <p:cNvPr id="25" name="Rectangle 24"/>
            <p:cNvSpPr/>
            <p:nvPr/>
          </p:nvSpPr>
          <p:spPr>
            <a:xfrm>
              <a:off x="1195388" y="4958673"/>
              <a:ext cx="719137" cy="36195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78399" y="4795002"/>
              <a:ext cx="1497097" cy="398266"/>
              <a:chOff x="378399" y="4676242"/>
              <a:chExt cx="1497097" cy="398266"/>
            </a:xfrm>
          </p:grpSpPr>
          <p:grpSp>
            <p:nvGrpSpPr>
              <p:cNvPr id="26" name="Group 25"/>
              <p:cNvGrpSpPr/>
              <p:nvPr/>
            </p:nvGrpSpPr>
            <p:grpSpPr>
              <a:xfrm>
                <a:off x="1526650" y="4676242"/>
                <a:ext cx="348846" cy="398266"/>
                <a:chOff x="1526650" y="4676242"/>
                <a:chExt cx="348846" cy="398266"/>
              </a:xfrm>
            </p:grpSpPr>
            <p:sp>
              <p:nvSpPr>
                <p:cNvPr id="8" name="TextBox 7"/>
                <p:cNvSpPr txBox="1"/>
                <p:nvPr/>
              </p:nvSpPr>
              <p:spPr>
                <a:xfrm>
                  <a:off x="1621900" y="4766731"/>
                  <a:ext cx="253596" cy="307777"/>
                </a:xfrm>
                <a:prstGeom prst="rect">
                  <a:avLst/>
                </a:prstGeom>
                <a:noFill/>
              </p:spPr>
              <p:txBody>
                <a:bodyPr wrap="none" rtlCol="0">
                  <a:spAutoFit/>
                </a:bodyPr>
                <a:lstStyle/>
                <a:p>
                  <a:r>
                    <a:rPr lang="el-GR" sz="1400" dirty="0" smtClean="0">
                      <a:latin typeface="Calibri"/>
                    </a:rPr>
                    <a:t>τ</a:t>
                  </a:r>
                  <a:endParaRPr lang="en-US" sz="1400" dirty="0"/>
                </a:p>
              </p:txBody>
            </p:sp>
            <p:sp>
              <p:nvSpPr>
                <p:cNvPr id="10" name="TextBox 9"/>
                <p:cNvSpPr txBox="1"/>
                <p:nvPr/>
              </p:nvSpPr>
              <p:spPr>
                <a:xfrm>
                  <a:off x="1526650" y="4676242"/>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9" name="TextBox 18"/>
              <p:cNvSpPr txBox="1"/>
              <p:nvPr/>
            </p:nvSpPr>
            <p:spPr>
              <a:xfrm>
                <a:off x="460917" y="4714345"/>
                <a:ext cx="1168269" cy="307777"/>
              </a:xfrm>
              <a:prstGeom prst="rect">
                <a:avLst/>
              </a:prstGeom>
              <a:noFill/>
            </p:spPr>
            <p:txBody>
              <a:bodyPr wrap="none" rtlCol="0">
                <a:spAutoFit/>
              </a:bodyPr>
              <a:lstStyle/>
              <a:p>
                <a:r>
                  <a:rPr lang="en-US" sz="1400" dirty="0" smtClean="0"/>
                  <a:t>Tau neutrino</a:t>
                </a:r>
                <a:endParaRPr lang="en-US" sz="1400" dirty="0"/>
              </a:p>
            </p:txBody>
          </p:sp>
          <p:sp>
            <p:nvSpPr>
              <p:cNvPr id="21" name="Oval 20"/>
              <p:cNvSpPr/>
              <p:nvPr/>
            </p:nvSpPr>
            <p:spPr>
              <a:xfrm>
                <a:off x="378399" y="4842988"/>
                <a:ext cx="73152" cy="73152"/>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78399" y="5268749"/>
              <a:ext cx="1665669" cy="412553"/>
              <a:chOff x="378399" y="5405323"/>
              <a:chExt cx="1665669" cy="412553"/>
            </a:xfrm>
          </p:grpSpPr>
          <p:grpSp>
            <p:nvGrpSpPr>
              <p:cNvPr id="28" name="Group 27"/>
              <p:cNvGrpSpPr/>
              <p:nvPr/>
            </p:nvGrpSpPr>
            <p:grpSpPr>
              <a:xfrm>
                <a:off x="1683815" y="5405323"/>
                <a:ext cx="360253" cy="412553"/>
                <a:chOff x="1683815" y="5405323"/>
                <a:chExt cx="360253" cy="412553"/>
              </a:xfrm>
            </p:grpSpPr>
            <p:sp>
              <p:nvSpPr>
                <p:cNvPr id="6" name="TextBox 5"/>
                <p:cNvSpPr txBox="1"/>
                <p:nvPr/>
              </p:nvSpPr>
              <p:spPr>
                <a:xfrm>
                  <a:off x="1760016" y="5510099"/>
                  <a:ext cx="284052" cy="307777"/>
                </a:xfrm>
                <a:prstGeom prst="rect">
                  <a:avLst/>
                </a:prstGeom>
                <a:noFill/>
              </p:spPr>
              <p:txBody>
                <a:bodyPr wrap="none" rtlCol="0">
                  <a:spAutoFit/>
                </a:bodyPr>
                <a:lstStyle/>
                <a:p>
                  <a:r>
                    <a:rPr lang="el-GR" sz="1400" dirty="0" smtClean="0">
                      <a:latin typeface="Calibri"/>
                    </a:rPr>
                    <a:t>μ</a:t>
                  </a:r>
                  <a:endParaRPr lang="en-US" sz="1400" dirty="0"/>
                </a:p>
              </p:txBody>
            </p:sp>
            <p:sp>
              <p:nvSpPr>
                <p:cNvPr id="7" name="TextBox 6"/>
                <p:cNvSpPr txBox="1"/>
                <p:nvPr/>
              </p:nvSpPr>
              <p:spPr>
                <a:xfrm>
                  <a:off x="1683815" y="5405323"/>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7" name="TextBox 16"/>
              <p:cNvSpPr txBox="1"/>
              <p:nvPr/>
            </p:nvSpPr>
            <p:spPr>
              <a:xfrm>
                <a:off x="460917" y="5443416"/>
                <a:ext cx="1327608" cy="307777"/>
              </a:xfrm>
              <a:prstGeom prst="rect">
                <a:avLst/>
              </a:prstGeom>
              <a:noFill/>
            </p:spPr>
            <p:txBody>
              <a:bodyPr wrap="none" rtlCol="0">
                <a:spAutoFit/>
              </a:bodyPr>
              <a:lstStyle/>
              <a:p>
                <a:r>
                  <a:rPr lang="en-US" sz="1400" dirty="0" err="1" smtClean="0"/>
                  <a:t>Muon</a:t>
                </a:r>
                <a:r>
                  <a:rPr lang="en-US" sz="1400" dirty="0" smtClean="0"/>
                  <a:t> neutrino</a:t>
                </a:r>
                <a:endParaRPr lang="en-US" sz="1400" dirty="0"/>
              </a:p>
            </p:txBody>
          </p:sp>
          <p:sp>
            <p:nvSpPr>
              <p:cNvPr id="22" name="Oval 21"/>
              <p:cNvSpPr/>
              <p:nvPr/>
            </p:nvSpPr>
            <p:spPr>
              <a:xfrm>
                <a:off x="378399" y="5558951"/>
                <a:ext cx="73152" cy="7315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78399" y="5038524"/>
              <a:ext cx="1856088" cy="417316"/>
              <a:chOff x="378399" y="5018100"/>
              <a:chExt cx="1856088" cy="417316"/>
            </a:xfrm>
          </p:grpSpPr>
          <p:grpSp>
            <p:nvGrpSpPr>
              <p:cNvPr id="27" name="Group 26"/>
              <p:cNvGrpSpPr/>
              <p:nvPr/>
            </p:nvGrpSpPr>
            <p:grpSpPr>
              <a:xfrm>
                <a:off x="1888615" y="5018100"/>
                <a:ext cx="345872" cy="417316"/>
                <a:chOff x="1888615" y="5018100"/>
                <a:chExt cx="345872" cy="417316"/>
              </a:xfrm>
            </p:grpSpPr>
            <p:sp>
              <p:nvSpPr>
                <p:cNvPr id="9" name="TextBox 8"/>
                <p:cNvSpPr txBox="1"/>
                <p:nvPr/>
              </p:nvSpPr>
              <p:spPr>
                <a:xfrm>
                  <a:off x="1960053" y="5127639"/>
                  <a:ext cx="274434" cy="307777"/>
                </a:xfrm>
                <a:prstGeom prst="rect">
                  <a:avLst/>
                </a:prstGeom>
                <a:noFill/>
              </p:spPr>
              <p:txBody>
                <a:bodyPr wrap="none" rtlCol="0">
                  <a:spAutoFit/>
                </a:bodyPr>
                <a:lstStyle/>
                <a:p>
                  <a:r>
                    <a:rPr lang="en-US" sz="1400" dirty="0" smtClean="0">
                      <a:latin typeface="Calibri"/>
                    </a:rPr>
                    <a:t>e</a:t>
                  </a:r>
                  <a:endParaRPr lang="en-US" sz="1400" dirty="0"/>
                </a:p>
              </p:txBody>
            </p:sp>
            <p:sp>
              <p:nvSpPr>
                <p:cNvPr id="11" name="TextBox 10"/>
                <p:cNvSpPr txBox="1"/>
                <p:nvPr/>
              </p:nvSpPr>
              <p:spPr>
                <a:xfrm>
                  <a:off x="1888615" y="5018100"/>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8" name="TextBox 17"/>
              <p:cNvSpPr txBox="1"/>
              <p:nvPr/>
            </p:nvSpPr>
            <p:spPr>
              <a:xfrm>
                <a:off x="460917" y="5056193"/>
                <a:ext cx="1537600" cy="307777"/>
              </a:xfrm>
              <a:prstGeom prst="rect">
                <a:avLst/>
              </a:prstGeom>
              <a:noFill/>
            </p:spPr>
            <p:txBody>
              <a:bodyPr wrap="none" rtlCol="0">
                <a:spAutoFit/>
              </a:bodyPr>
              <a:lstStyle/>
              <a:p>
                <a:r>
                  <a:rPr lang="en-US" sz="1400" dirty="0" smtClean="0"/>
                  <a:t>Electron neutrino</a:t>
                </a:r>
                <a:endParaRPr lang="en-US" sz="1400" dirty="0"/>
              </a:p>
            </p:txBody>
          </p:sp>
          <p:sp>
            <p:nvSpPr>
              <p:cNvPr id="23" name="Oval 22"/>
              <p:cNvSpPr/>
              <p:nvPr/>
            </p:nvSpPr>
            <p:spPr>
              <a:xfrm>
                <a:off x="378399" y="5168208"/>
                <a:ext cx="73152" cy="731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Rectangle 32"/>
          <p:cNvSpPr/>
          <p:nvPr/>
        </p:nvSpPr>
        <p:spPr>
          <a:xfrm>
            <a:off x="354971" y="4749791"/>
            <a:ext cx="1671810" cy="575972"/>
          </a:xfrm>
          <a:prstGeom prst="rect">
            <a:avLst/>
          </a:prstGeom>
          <a:solidFill>
            <a:srgbClr val="FFF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BBDA7A4-B261-4481-B1A5-936489FC6303}" type="slidenum">
              <a:rPr lang="en-US" smtClean="0"/>
              <a:pPr>
                <a:defRPr/>
              </a:pPr>
              <a:t>56</a:t>
            </a:fld>
            <a:endParaRPr lang="en-US" dirty="0"/>
          </a:p>
        </p:txBody>
      </p:sp>
      <p:sp>
        <p:nvSpPr>
          <p:cNvPr id="2" name="Content Placeholder 1"/>
          <p:cNvSpPr>
            <a:spLocks noGrp="1"/>
          </p:cNvSpPr>
          <p:nvPr>
            <p:ph idx="4294967295"/>
          </p:nvPr>
        </p:nvSpPr>
        <p:spPr>
          <a:xfrm>
            <a:off x="950913" y="1068191"/>
            <a:ext cx="7245350" cy="5259388"/>
          </a:xfrm>
        </p:spPr>
        <p:txBody>
          <a:bodyPr/>
          <a:lstStyle/>
          <a:p>
            <a:pPr marL="227013" lvl="0" indent="-227013">
              <a:spcBef>
                <a:spcPts val="0"/>
              </a:spcBef>
              <a:spcAft>
                <a:spcPts val="1800"/>
              </a:spcAft>
              <a:buFont typeface="Wingdings" pitchFamily="2" charset="2"/>
              <a:buChar char="§"/>
            </a:pPr>
            <a:r>
              <a:rPr lang="en-US" sz="1800" b="0" dirty="0" smtClean="0">
                <a:solidFill>
                  <a:schemeClr val="tx1"/>
                </a:solidFill>
              </a:rPr>
              <a:t>The FY2012 Request includes $15 M ($10 M in HEP and $5M in NP) to maintain the viability of DUSEL, including dewatering and maintaining security, while DOE assesses options for an underground research program.</a:t>
            </a:r>
          </a:p>
          <a:p>
            <a:pPr marL="227013" lvl="0" indent="-227013">
              <a:spcBef>
                <a:spcPts val="0"/>
              </a:spcBef>
              <a:spcAft>
                <a:spcPts val="1800"/>
              </a:spcAft>
              <a:buFont typeface="Wingdings" pitchFamily="2" charset="2"/>
              <a:buChar char="§"/>
            </a:pPr>
            <a:r>
              <a:rPr lang="en-US" sz="1800" b="0" dirty="0" smtClean="0">
                <a:solidFill>
                  <a:schemeClr val="tx1"/>
                </a:solidFill>
              </a:rPr>
              <a:t>DOE has plans for Long Baseline Neutrino, Dark Matter, and Double Beta Decay experiments.</a:t>
            </a:r>
          </a:p>
          <a:p>
            <a:pPr marL="227013" lvl="0" indent="-227013">
              <a:spcBef>
                <a:spcPts val="0"/>
              </a:spcBef>
              <a:spcAft>
                <a:spcPts val="1800"/>
              </a:spcAft>
              <a:buFont typeface="Wingdings" pitchFamily="2" charset="2"/>
              <a:buChar char="§"/>
            </a:pPr>
            <a:r>
              <a:rPr lang="en-US" sz="1800" b="0" dirty="0" smtClean="0">
                <a:solidFill>
                  <a:schemeClr val="tx1"/>
                </a:solidFill>
              </a:rPr>
              <a:t>A DOE assessment will identify options to carry out the planned research program in a cost effective way, including an alternatives analysis for the location of individual experiments.</a:t>
            </a:r>
          </a:p>
          <a:p>
            <a:pPr marL="227013" lvl="0" indent="-227013">
              <a:spcBef>
                <a:spcPts val="0"/>
              </a:spcBef>
              <a:spcAft>
                <a:spcPts val="1800"/>
              </a:spcAft>
              <a:buFont typeface="Wingdings" pitchFamily="2" charset="2"/>
              <a:buChar char="§"/>
            </a:pPr>
            <a:r>
              <a:rPr lang="en-US" sz="1800" b="0" dirty="0" smtClean="0">
                <a:solidFill>
                  <a:schemeClr val="tx1"/>
                </a:solidFill>
              </a:rPr>
              <a:t>The DOE assessment will seek input from the DOE, NSF, and the DUSEL stakeholder communities as well as the Sanford Laboratory in Lead, South Dakota.</a:t>
            </a:r>
          </a:p>
          <a:p>
            <a:pPr lvl="1">
              <a:spcBef>
                <a:spcPts val="0"/>
              </a:spcBef>
              <a:spcAft>
                <a:spcPts val="1800"/>
              </a:spcAft>
              <a:buFont typeface="Wingdings" pitchFamily="2" charset="2"/>
              <a:buChar char="§"/>
            </a:pPr>
            <a:endParaRPr lang="en-US" sz="2000" dirty="0" smtClean="0">
              <a:solidFill>
                <a:schemeClr val="tx1"/>
              </a:solidFill>
            </a:endParaRPr>
          </a:p>
          <a:p>
            <a:pPr lvl="1">
              <a:spcBef>
                <a:spcPts val="0"/>
              </a:spcBef>
              <a:spcAft>
                <a:spcPts val="1800"/>
              </a:spcAft>
              <a:buFont typeface="Wingdings" pitchFamily="2" charset="2"/>
              <a:buChar char="§"/>
            </a:pPr>
            <a:endParaRPr lang="en-US" sz="2000" dirty="0" smtClean="0">
              <a:solidFill>
                <a:schemeClr val="tx1"/>
              </a:solidFill>
            </a:endParaRPr>
          </a:p>
          <a:p>
            <a:pPr>
              <a:spcBef>
                <a:spcPts val="0"/>
              </a:spcBef>
              <a:spcAft>
                <a:spcPts val="1800"/>
              </a:spcAft>
              <a:buFont typeface="Wingdings" pitchFamily="2" charset="2"/>
              <a:buChar char="§"/>
            </a:pPr>
            <a:endParaRPr lang="en-US" sz="2000" b="0" dirty="0">
              <a:solidFill>
                <a:schemeClr val="tx1"/>
              </a:solidFill>
            </a:endParaRPr>
          </a:p>
        </p:txBody>
      </p:sp>
      <p:sp>
        <p:nvSpPr>
          <p:cNvPr id="3" name="Title 2"/>
          <p:cNvSpPr>
            <a:spLocks noGrp="1"/>
          </p:cNvSpPr>
          <p:nvPr>
            <p:ph type="title" idx="4294967295"/>
          </p:nvPr>
        </p:nvSpPr>
        <p:spPr>
          <a:xfrm>
            <a:off x="0" y="-168275"/>
            <a:ext cx="9144000" cy="1143000"/>
          </a:xfrm>
        </p:spPr>
        <p:txBody>
          <a:bodyPr/>
          <a:lstStyle/>
          <a:p>
            <a:r>
              <a:rPr lang="en-US" sz="2200" dirty="0" smtClean="0"/>
              <a:t>Deep Underground Science and Engineering Laboratory (DUSEL)</a:t>
            </a:r>
            <a:endParaRPr lang="en-US" sz="22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igh homogeneity magnet"/>
          <p:cNvPicPr>
            <a:picLocks noChangeAspect="1" noChangeArrowheads="1"/>
          </p:cNvPicPr>
          <p:nvPr/>
        </p:nvPicPr>
        <p:blipFill>
          <a:blip r:embed="rId3" cstate="print"/>
          <a:srcRect/>
          <a:stretch>
            <a:fillRect/>
          </a:stretch>
        </p:blipFill>
        <p:spPr bwMode="auto">
          <a:xfrm>
            <a:off x="144379" y="2849078"/>
            <a:ext cx="1685925" cy="15144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26CA2777-A89F-4130-B308-73BB65955918}" type="slidenum">
              <a:rPr lang="en-US" smtClean="0"/>
              <a:pPr/>
              <a:t>57</a:t>
            </a:fld>
            <a:endParaRPr lang="en-US"/>
          </a:p>
        </p:txBody>
      </p:sp>
      <p:sp>
        <p:nvSpPr>
          <p:cNvPr id="2" name="Content Placeholder 1"/>
          <p:cNvSpPr>
            <a:spLocks noGrp="1"/>
          </p:cNvSpPr>
          <p:nvPr>
            <p:ph idx="4294967295"/>
          </p:nvPr>
        </p:nvSpPr>
        <p:spPr>
          <a:xfrm>
            <a:off x="0" y="857250"/>
            <a:ext cx="5826125" cy="2078038"/>
          </a:xfrm>
        </p:spPr>
        <p:txBody>
          <a:bodyPr/>
          <a:lstStyle/>
          <a:p>
            <a:pPr marL="225425" indent="-161925">
              <a:lnSpc>
                <a:spcPts val="1800"/>
              </a:lnSpc>
              <a:spcBef>
                <a:spcPts val="0"/>
              </a:spcBef>
              <a:buFont typeface="Wingdings" pitchFamily="2" charset="2"/>
              <a:buChar char="§"/>
            </a:pPr>
            <a:r>
              <a:rPr lang="en-US" sz="1600" dirty="0" smtClean="0">
                <a:solidFill>
                  <a:schemeClr val="tx1"/>
                </a:solidFill>
              </a:rPr>
              <a:t>Higher field magnets using new superconductors enable new applications</a:t>
            </a:r>
            <a:endParaRPr lang="en-US" sz="1600" b="0" dirty="0" smtClean="0">
              <a:solidFill>
                <a:schemeClr val="tx1"/>
              </a:solidFill>
            </a:endParaRPr>
          </a:p>
          <a:p>
            <a:pPr marL="635000" lvl="1" indent="-177800">
              <a:lnSpc>
                <a:spcPts val="1800"/>
              </a:lnSpc>
              <a:spcBef>
                <a:spcPts val="0"/>
              </a:spcBef>
              <a:buFont typeface="Wingdings" pitchFamily="2" charset="2"/>
              <a:buChar char="§"/>
            </a:pPr>
            <a:r>
              <a:rPr lang="en-US" sz="1600" dirty="0" smtClean="0">
                <a:solidFill>
                  <a:schemeClr val="tx1"/>
                </a:solidFill>
              </a:rPr>
              <a:t>High frequency NMR by Oxford Instruments using materials developed by HEP</a:t>
            </a:r>
          </a:p>
          <a:p>
            <a:pPr marL="635000" lvl="1" indent="-177800">
              <a:lnSpc>
                <a:spcPts val="1800"/>
              </a:lnSpc>
              <a:spcBef>
                <a:spcPts val="0"/>
              </a:spcBef>
              <a:buFont typeface="Wingdings" pitchFamily="2" charset="2"/>
              <a:buChar char="§"/>
            </a:pPr>
            <a:r>
              <a:rPr lang="en-US" sz="1600" dirty="0" smtClean="0">
                <a:solidFill>
                  <a:schemeClr val="tx1"/>
                </a:solidFill>
              </a:rPr>
              <a:t>Compact cyclotrons for making medical isotopes </a:t>
            </a:r>
          </a:p>
          <a:p>
            <a:pPr marL="635000" lvl="1" indent="-177800">
              <a:lnSpc>
                <a:spcPts val="1800"/>
              </a:lnSpc>
              <a:spcBef>
                <a:spcPts val="0"/>
              </a:spcBef>
              <a:buFont typeface="Wingdings" pitchFamily="2" charset="2"/>
              <a:buChar char="§"/>
            </a:pPr>
            <a:r>
              <a:rPr lang="en-US" sz="1600" dirty="0" smtClean="0">
                <a:solidFill>
                  <a:schemeClr val="tx1"/>
                </a:solidFill>
              </a:rPr>
              <a:t>ITER will use new superconducting cables first developed by HEP</a:t>
            </a:r>
          </a:p>
          <a:p>
            <a:pPr lvl="1">
              <a:lnSpc>
                <a:spcPts val="1800"/>
              </a:lnSpc>
              <a:spcBef>
                <a:spcPts val="0"/>
              </a:spcBef>
            </a:pPr>
            <a:endParaRPr lang="en-US" sz="1600" dirty="0" smtClean="0">
              <a:solidFill>
                <a:schemeClr val="tx1"/>
              </a:solidFill>
            </a:endParaRPr>
          </a:p>
          <a:p>
            <a:pPr>
              <a:lnSpc>
                <a:spcPts val="1800"/>
              </a:lnSpc>
              <a:spcBef>
                <a:spcPts val="0"/>
              </a:spcBef>
              <a:buNone/>
            </a:pPr>
            <a:endParaRPr lang="en-US" sz="1600" b="0" dirty="0">
              <a:solidFill>
                <a:schemeClr val="tx1"/>
              </a:solidFill>
            </a:endParaRPr>
          </a:p>
        </p:txBody>
      </p:sp>
      <p:sp>
        <p:nvSpPr>
          <p:cNvPr id="3" name="Title 2"/>
          <p:cNvSpPr>
            <a:spLocks noGrp="1"/>
          </p:cNvSpPr>
          <p:nvPr>
            <p:ph type="title" idx="4294967295"/>
          </p:nvPr>
        </p:nvSpPr>
        <p:spPr>
          <a:xfrm>
            <a:off x="0" y="98425"/>
            <a:ext cx="9144000" cy="600075"/>
          </a:xfrm>
        </p:spPr>
        <p:txBody>
          <a:bodyPr/>
          <a:lstStyle/>
          <a:p>
            <a:pPr>
              <a:lnSpc>
                <a:spcPct val="80000"/>
              </a:lnSpc>
            </a:pPr>
            <a:r>
              <a:rPr lang="en-US" dirty="0" smtClean="0"/>
              <a:t>Accelerator Technologies Developed for </a:t>
            </a:r>
            <a:br>
              <a:rPr lang="en-US" dirty="0" smtClean="0"/>
            </a:br>
            <a:r>
              <a:rPr lang="en-US" dirty="0" smtClean="0"/>
              <a:t>Basic Research Have Far-Reaching Benefits</a:t>
            </a:r>
            <a:endParaRPr lang="en-US" dirty="0"/>
          </a:p>
        </p:txBody>
      </p:sp>
      <p:pic>
        <p:nvPicPr>
          <p:cNvPr id="6" name="Picture 6" descr="Cyclotron and Energy Selection System">
            <a:hlinkClick r:id="" action="ppaction://noaction"/>
          </p:cNvPr>
          <p:cNvPicPr>
            <a:picLocks noChangeAspect="1" noChangeArrowheads="1"/>
          </p:cNvPicPr>
          <p:nvPr/>
        </p:nvPicPr>
        <p:blipFill>
          <a:blip r:embed="rId4" cstate="print"/>
          <a:srcRect/>
          <a:stretch>
            <a:fillRect/>
          </a:stretch>
        </p:blipFill>
        <p:spPr bwMode="auto">
          <a:xfrm>
            <a:off x="7190073" y="2527133"/>
            <a:ext cx="1809047" cy="1809047"/>
          </a:xfrm>
          <a:prstGeom prst="rect">
            <a:avLst/>
          </a:prstGeom>
          <a:noFill/>
          <a:ln w="9525">
            <a:noFill/>
            <a:miter lim="800000"/>
            <a:headEnd/>
            <a:tailEnd/>
          </a:ln>
        </p:spPr>
      </p:pic>
      <p:pic>
        <p:nvPicPr>
          <p:cNvPr id="7" name="Picture 4" descr="Superconducting cable being spooled after production at ASIPP, Institute for Plasma Physics, Hefei, China. Photo: Peter Ginter (Click to view larger version...)"/>
          <p:cNvPicPr>
            <a:picLocks noChangeAspect="1" noChangeArrowheads="1"/>
          </p:cNvPicPr>
          <p:nvPr/>
        </p:nvPicPr>
        <p:blipFill>
          <a:blip r:embed="rId5" cstate="print"/>
          <a:srcRect/>
          <a:stretch>
            <a:fillRect/>
          </a:stretch>
        </p:blipFill>
        <p:spPr bwMode="auto">
          <a:xfrm>
            <a:off x="6636619" y="814137"/>
            <a:ext cx="2381250" cy="1581150"/>
          </a:xfrm>
          <a:prstGeom prst="rect">
            <a:avLst/>
          </a:prstGeom>
          <a:noFill/>
          <a:ln w="9525">
            <a:noFill/>
            <a:miter lim="800000"/>
            <a:headEnd/>
            <a:tailEnd/>
          </a:ln>
        </p:spPr>
      </p:pic>
      <p:pic>
        <p:nvPicPr>
          <p:cNvPr id="17" name="Picture 3"/>
          <p:cNvPicPr>
            <a:picLocks noChangeAspect="1" noChangeArrowheads="1"/>
          </p:cNvPicPr>
          <p:nvPr/>
        </p:nvPicPr>
        <p:blipFill>
          <a:blip r:embed="rId6" cstate="print"/>
          <a:srcRect/>
          <a:stretch>
            <a:fillRect/>
          </a:stretch>
        </p:blipFill>
        <p:spPr>
          <a:xfrm>
            <a:off x="933650" y="4361618"/>
            <a:ext cx="2521818" cy="1889990"/>
          </a:xfrm>
          <a:prstGeom prst="rect">
            <a:avLst/>
          </a:prstGeom>
          <a:noFill/>
          <a:ln/>
        </p:spPr>
      </p:pic>
      <p:sp>
        <p:nvSpPr>
          <p:cNvPr id="10" name="TextBox 9"/>
          <p:cNvSpPr txBox="1"/>
          <p:nvPr/>
        </p:nvSpPr>
        <p:spPr>
          <a:xfrm>
            <a:off x="3561588" y="4744629"/>
            <a:ext cx="3871573" cy="1114151"/>
          </a:xfrm>
          <a:prstGeom prst="rect">
            <a:avLst/>
          </a:prstGeom>
          <a:noFill/>
        </p:spPr>
        <p:txBody>
          <a:bodyPr wrap="none" rtlCol="0">
            <a:spAutoFit/>
          </a:bodyPr>
          <a:lstStyle/>
          <a:p>
            <a:pPr marL="342900" indent="-342900" eaLnBrk="0" hangingPunct="0">
              <a:lnSpc>
                <a:spcPts val="1800"/>
              </a:lnSpc>
              <a:spcBef>
                <a:spcPct val="20000"/>
              </a:spcBef>
            </a:pPr>
            <a:r>
              <a:rPr lang="en-US" sz="1600" b="1" dirty="0" smtClean="0">
                <a:latin typeface="Arial" pitchFamily="34" charset="0"/>
                <a:cs typeface="Arial" pitchFamily="34" charset="0"/>
              </a:rPr>
              <a:t>Entirely new methods of accelerating </a:t>
            </a:r>
          </a:p>
          <a:p>
            <a:pPr marL="342900" indent="-342900" eaLnBrk="0" hangingPunct="0">
              <a:lnSpc>
                <a:spcPts val="1800"/>
              </a:lnSpc>
              <a:spcBef>
                <a:spcPct val="20000"/>
              </a:spcBef>
            </a:pPr>
            <a:r>
              <a:rPr lang="en-US" sz="1600" b="1" dirty="0" smtClean="0">
                <a:latin typeface="Arial" pitchFamily="34" charset="0"/>
                <a:cs typeface="Arial" pitchFamily="34" charset="0"/>
              </a:rPr>
              <a:t>particles using plasmas could make </a:t>
            </a:r>
          </a:p>
          <a:p>
            <a:pPr marL="342900" indent="-342900" eaLnBrk="0" hangingPunct="0">
              <a:lnSpc>
                <a:spcPts val="1800"/>
              </a:lnSpc>
              <a:spcBef>
                <a:spcPct val="20000"/>
              </a:spcBef>
            </a:pPr>
            <a:r>
              <a:rPr lang="en-US" sz="1600" b="1" dirty="0" smtClean="0">
                <a:latin typeface="Arial" pitchFamily="34" charset="0"/>
                <a:cs typeface="Arial" pitchFamily="34" charset="0"/>
              </a:rPr>
              <a:t>Accelerators 10-100x smaller</a:t>
            </a:r>
            <a:r>
              <a:rPr lang="en-US" sz="1600" dirty="0" smtClean="0">
                <a:latin typeface="Arial" pitchFamily="34" charset="0"/>
                <a:cs typeface="Arial" pitchFamily="34" charset="0"/>
              </a:rPr>
              <a:t>.</a:t>
            </a:r>
          </a:p>
          <a:p>
            <a:pPr>
              <a:lnSpc>
                <a:spcPts val="1800"/>
              </a:lnSpc>
            </a:pPr>
            <a:endParaRPr lang="en-US" sz="1600" dirty="0"/>
          </a:p>
        </p:txBody>
      </p:sp>
      <p:sp>
        <p:nvSpPr>
          <p:cNvPr id="11" name="TextBox 10"/>
          <p:cNvSpPr txBox="1"/>
          <p:nvPr/>
        </p:nvSpPr>
        <p:spPr>
          <a:xfrm>
            <a:off x="1910928" y="2978182"/>
            <a:ext cx="5173211" cy="1246495"/>
          </a:xfrm>
          <a:prstGeom prst="rect">
            <a:avLst/>
          </a:prstGeom>
          <a:noFill/>
        </p:spPr>
        <p:txBody>
          <a:bodyPr wrap="square" rtlCol="0">
            <a:spAutoFit/>
          </a:bodyPr>
          <a:lstStyle/>
          <a:p>
            <a:pPr marL="225425" indent="-161925">
              <a:lnSpc>
                <a:spcPts val="1800"/>
              </a:lnSpc>
              <a:buFont typeface="Wingdings" pitchFamily="2" charset="2"/>
              <a:buChar char="§"/>
            </a:pPr>
            <a:r>
              <a:rPr lang="en-US" sz="1600" b="1" dirty="0" smtClean="0">
                <a:latin typeface="Arial" pitchFamily="34" charset="0"/>
                <a:cs typeface="Arial" pitchFamily="34" charset="0"/>
              </a:rPr>
              <a:t>Higher gradient superconducting RF cavities for new accelerators</a:t>
            </a:r>
            <a:endParaRPr lang="en-US" sz="1600" dirty="0" smtClean="0">
              <a:latin typeface="Arial" pitchFamily="34" charset="0"/>
              <a:cs typeface="Arial" pitchFamily="34" charset="0"/>
            </a:endParaRPr>
          </a:p>
          <a:p>
            <a:pPr marL="635000" lvl="1" indent="-177800">
              <a:lnSpc>
                <a:spcPts val="1800"/>
              </a:lnSpc>
              <a:buFont typeface="Wingdings" pitchFamily="2" charset="2"/>
              <a:buChar char="§"/>
            </a:pPr>
            <a:r>
              <a:rPr lang="en-US" sz="1600" dirty="0" smtClean="0">
                <a:latin typeface="Arial" pitchFamily="34" charset="0"/>
                <a:cs typeface="Arial" pitchFamily="34" charset="0"/>
              </a:rPr>
              <a:t>HEP R&amp;D led to new US companies producing high performance superconducting RF cavities.</a:t>
            </a:r>
          </a:p>
          <a:p>
            <a:pPr>
              <a:lnSpc>
                <a:spcPts val="1800"/>
              </a:lnSpc>
            </a:pPr>
            <a:endParaRPr lang="en-US" sz="16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58</a:t>
            </a:fld>
            <a:endParaRPr lang="en-US"/>
          </a:p>
        </p:txBody>
      </p:sp>
      <p:sp>
        <p:nvSpPr>
          <p:cNvPr id="3" name="Title 2"/>
          <p:cNvSpPr>
            <a:spLocks noGrp="1"/>
          </p:cNvSpPr>
          <p:nvPr>
            <p:ph type="title" idx="4294967295"/>
          </p:nvPr>
        </p:nvSpPr>
        <p:spPr>
          <a:xfrm>
            <a:off x="-87682" y="125413"/>
            <a:ext cx="9144000" cy="598487"/>
          </a:xfrm>
        </p:spPr>
        <p:txBody>
          <a:bodyPr lIns="0" rIns="0"/>
          <a:lstStyle/>
          <a:p>
            <a:pPr>
              <a:lnSpc>
                <a:spcPct val="80000"/>
              </a:lnSpc>
            </a:pPr>
            <a:r>
              <a:rPr lang="en-US" dirty="0" smtClean="0"/>
              <a:t>  HEP &amp; NP Superconducting Radio Frequency (SRF) Development</a:t>
            </a:r>
            <a:br>
              <a:rPr lang="en-US" dirty="0" smtClean="0"/>
            </a:br>
            <a:r>
              <a:rPr lang="en-US" sz="1800" dirty="0" smtClean="0"/>
              <a:t>The U.S. is now the leader in SRF technology</a:t>
            </a:r>
            <a:endParaRPr lang="en-US" dirty="0"/>
          </a:p>
        </p:txBody>
      </p:sp>
      <p:sp>
        <p:nvSpPr>
          <p:cNvPr id="15" name="TextBox 14"/>
          <p:cNvSpPr txBox="1"/>
          <p:nvPr/>
        </p:nvSpPr>
        <p:spPr>
          <a:xfrm>
            <a:off x="262845" y="4443287"/>
            <a:ext cx="8621486" cy="2328843"/>
          </a:xfrm>
          <a:prstGeom prst="rect">
            <a:avLst/>
          </a:prstGeom>
          <a:noFill/>
        </p:spPr>
        <p:txBody>
          <a:bodyPr wrap="square" rtlCol="0">
            <a:spAutoFit/>
          </a:bodyPr>
          <a:lstStyle/>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A large variety of RF cavities are used in particle accelerators. Historically they have been made of copper and operated near room temperature with water cooling. In the past two decades, though, there has been a growing number of accelerator facilities for which SRF cavities were desirable or necessary.</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Several U.S. laboratories have world-leading capabilities in SRF technology: ANL, BNL, FNAL, TJNAF. </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U.S. industries are commercializing SRF:  Advanced Energy Systems (Medford, NY) and </a:t>
            </a:r>
            <a:r>
              <a:rPr lang="en-US" sz="1400" dirty="0" err="1" smtClean="0">
                <a:latin typeface="Arial" pitchFamily="34" charset="0"/>
                <a:cs typeface="Arial" pitchFamily="34" charset="0"/>
              </a:rPr>
              <a:t>Niowave</a:t>
            </a:r>
            <a:r>
              <a:rPr lang="en-US" sz="1400" dirty="0" smtClean="0">
                <a:latin typeface="Arial" pitchFamily="34" charset="0"/>
                <a:cs typeface="Arial" pitchFamily="34" charset="0"/>
              </a:rPr>
              <a:t>, (Lansing, MI)</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Other potential applications include high-power lasers, naval defense, disposal of long-lived nuclear waste, “clean” accelerator-driven-systems nuclear energy</a:t>
            </a:r>
          </a:p>
          <a:p>
            <a:pPr>
              <a:lnSpc>
                <a:spcPct val="80000"/>
              </a:lnSpc>
              <a:spcAft>
                <a:spcPts val="800"/>
              </a:spcAft>
            </a:pPr>
            <a:endParaRPr lang="en-US" sz="1400" dirty="0" smtClean="0">
              <a:solidFill>
                <a:srgbClr val="106636"/>
              </a:solidFill>
              <a:latin typeface="Arial" pitchFamily="34" charset="0"/>
              <a:cs typeface="Arial" pitchFamily="34" charset="0"/>
            </a:endParaRPr>
          </a:p>
          <a:p>
            <a:pPr>
              <a:lnSpc>
                <a:spcPct val="80000"/>
              </a:lnSpc>
              <a:spcAft>
                <a:spcPts val="800"/>
              </a:spcAft>
            </a:pPr>
            <a:endParaRPr lang="en-US" sz="1400" dirty="0" smtClean="0">
              <a:solidFill>
                <a:srgbClr val="0033CC"/>
              </a:solidFill>
              <a:latin typeface="Arial" pitchFamily="34" charset="0"/>
              <a:cs typeface="Arial" pitchFamily="34" charset="0"/>
            </a:endParaRPr>
          </a:p>
        </p:txBody>
      </p:sp>
      <p:pic>
        <p:nvPicPr>
          <p:cNvPr id="18" name="Picture 2" descr="C:\Documents and Settings\mac\My Documents\Electron Cooling at RHIC\e-Gun\Cavity Photos\e-Gun cavities 4.JPG"/>
          <p:cNvPicPr>
            <a:picLocks noChangeAspect="1" noChangeArrowheads="1"/>
          </p:cNvPicPr>
          <p:nvPr/>
        </p:nvPicPr>
        <p:blipFill>
          <a:blip r:embed="rId3" cstate="print"/>
          <a:srcRect/>
          <a:stretch>
            <a:fillRect/>
          </a:stretch>
        </p:blipFill>
        <p:spPr bwMode="auto">
          <a:xfrm>
            <a:off x="4614456" y="890648"/>
            <a:ext cx="4408513" cy="3383280"/>
          </a:xfrm>
          <a:prstGeom prst="rect">
            <a:avLst/>
          </a:prstGeom>
          <a:noFill/>
        </p:spPr>
      </p:pic>
      <p:sp>
        <p:nvSpPr>
          <p:cNvPr id="19" name="TextBox 18"/>
          <p:cNvSpPr txBox="1"/>
          <p:nvPr/>
        </p:nvSpPr>
        <p:spPr>
          <a:xfrm>
            <a:off x="2873832" y="948163"/>
            <a:ext cx="1877888" cy="1015663"/>
          </a:xfrm>
          <a:prstGeom prst="rect">
            <a:avLst/>
          </a:prstGeom>
          <a:noFill/>
        </p:spPr>
        <p:txBody>
          <a:bodyPr wrap="square" rtlCol="0">
            <a:spAutoFit/>
          </a:bodyPr>
          <a:lstStyle/>
          <a:p>
            <a:r>
              <a:rPr lang="en-US" sz="1200" dirty="0" smtClean="0">
                <a:latin typeface="Arial" pitchFamily="34" charset="0"/>
                <a:cs typeface="Arial" pitchFamily="34" charset="0"/>
              </a:rPr>
              <a:t>Superconducting electron gun, developed at BNL by DOE in cooperation with DOD and industry.</a:t>
            </a:r>
            <a:endParaRPr lang="en-US" sz="1200" dirty="0">
              <a:latin typeface="Arial" pitchFamily="34" charset="0"/>
              <a:cs typeface="Arial" pitchFamily="34" charset="0"/>
            </a:endParaRPr>
          </a:p>
        </p:txBody>
      </p:sp>
      <p:pic>
        <p:nvPicPr>
          <p:cNvPr id="20" name="Picture 19" descr="PrototypeCavity.JPG"/>
          <p:cNvPicPr>
            <a:picLocks noChangeAspect="1"/>
          </p:cNvPicPr>
          <p:nvPr/>
        </p:nvPicPr>
        <p:blipFill>
          <a:blip r:embed="rId4" cstate="print"/>
          <a:srcRect t="7707"/>
          <a:stretch>
            <a:fillRect/>
          </a:stretch>
        </p:blipFill>
        <p:spPr>
          <a:xfrm>
            <a:off x="273114" y="890648"/>
            <a:ext cx="2332443" cy="3383280"/>
          </a:xfrm>
          <a:prstGeom prst="rect">
            <a:avLst/>
          </a:prstGeom>
        </p:spPr>
      </p:pic>
      <p:sp>
        <p:nvSpPr>
          <p:cNvPr id="21" name="Rectangle 20"/>
          <p:cNvSpPr/>
          <p:nvPr/>
        </p:nvSpPr>
        <p:spPr>
          <a:xfrm>
            <a:off x="2593078" y="2934551"/>
            <a:ext cx="1766760" cy="1015663"/>
          </a:xfrm>
          <a:prstGeom prst="rect">
            <a:avLst/>
          </a:prstGeom>
        </p:spPr>
        <p:txBody>
          <a:bodyPr wrap="square">
            <a:spAutoFit/>
          </a:bodyPr>
          <a:lstStyle/>
          <a:p>
            <a:r>
              <a:rPr lang="en-US" sz="1200" dirty="0" smtClean="0">
                <a:latin typeface="Arial" pitchFamily="34" charset="0"/>
                <a:cs typeface="Arial" pitchFamily="34" charset="0"/>
              </a:rPr>
              <a:t>World's most advanced </a:t>
            </a:r>
          </a:p>
          <a:p>
            <a:r>
              <a:rPr lang="en-US" sz="1200" dirty="0" smtClean="0">
                <a:latin typeface="Arial" pitchFamily="34" charset="0"/>
                <a:cs typeface="Arial" pitchFamily="34" charset="0"/>
              </a:rPr>
              <a:t>superconducting accelerator </a:t>
            </a:r>
          </a:p>
          <a:p>
            <a:r>
              <a:rPr lang="en-US" sz="1200" dirty="0" smtClean="0">
                <a:latin typeface="Arial" pitchFamily="34" charset="0"/>
                <a:cs typeface="Arial" pitchFamily="34" charset="0"/>
              </a:rPr>
              <a:t>cavity developed at ANL.  </a:t>
            </a:r>
            <a:endParaRPr lang="en-US" sz="1200" dirty="0">
              <a:latin typeface="Arial" pitchFamily="34" charset="0"/>
              <a:cs typeface="Arial" pitchFamily="34" charset="0"/>
            </a:endParaRPr>
          </a:p>
        </p:txBody>
      </p:sp>
      <p:cxnSp>
        <p:nvCxnSpPr>
          <p:cNvPr id="23" name="Straight Arrow Connector 22"/>
          <p:cNvCxnSpPr/>
          <p:nvPr/>
        </p:nvCxnSpPr>
        <p:spPr>
          <a:xfrm>
            <a:off x="3586345" y="1996643"/>
            <a:ext cx="10058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2613758" y="3967946"/>
            <a:ext cx="6400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74707"/>
            <a:ext cx="8217074" cy="9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59</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Workforce Development for Teachers and Scientists</a:t>
            </a:r>
            <a:endParaRPr lang="en-US" dirty="0"/>
          </a:p>
        </p:txBody>
      </p:sp>
      <p:sp>
        <p:nvSpPr>
          <p:cNvPr id="24" name="TextBox 23"/>
          <p:cNvSpPr txBox="1"/>
          <p:nvPr/>
        </p:nvSpPr>
        <p:spPr>
          <a:xfrm>
            <a:off x="420688" y="1052270"/>
            <a:ext cx="8777798"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tx1"/>
                </a:solidFill>
                <a:latin typeface="Arial" pitchFamily="34" charset="0"/>
                <a:cs typeface="Arial" pitchFamily="34" charset="0"/>
              </a:rPr>
              <a:t>Encouraging and supporting the next generation of scientific talent</a:t>
            </a:r>
            <a:endParaRPr lang="en-US" b="1" dirty="0">
              <a:solidFill>
                <a:schemeClr val="tx1"/>
              </a:solidFill>
              <a:latin typeface="Arial" pitchFamily="34" charset="0"/>
              <a:cs typeface="Arial" pitchFamily="34" charset="0"/>
            </a:endParaRPr>
          </a:p>
        </p:txBody>
      </p:sp>
      <p:grpSp>
        <p:nvGrpSpPr>
          <p:cNvPr id="5" name="Group 11"/>
          <p:cNvGrpSpPr/>
          <p:nvPr/>
        </p:nvGrpSpPr>
        <p:grpSpPr>
          <a:xfrm>
            <a:off x="567557" y="5349764"/>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3" name="TextBox 12"/>
          <p:cNvSpPr txBox="1"/>
          <p:nvPr/>
        </p:nvSpPr>
        <p:spPr>
          <a:xfrm>
            <a:off x="485269" y="1771650"/>
            <a:ext cx="3860800" cy="2616101"/>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Program Goals:</a:t>
            </a:r>
          </a:p>
          <a:p>
            <a:endParaRPr lang="en-US" sz="200" b="1" dirty="0" smtClean="0">
              <a:latin typeface="Arial" pitchFamily="34" charset="0"/>
              <a:cs typeface="Arial" pitchFamily="34" charset="0"/>
            </a:endParaRP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Increase the pipeline of talent pursuing research important to the Office of Science </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Leverage the resources of the DOE national laboratories for education and training</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Increase participation of under-represented students and faculty in STEM programs</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Improve methods of evaluation of effectiveness of programs and impact on STEM workforce</a:t>
            </a:r>
          </a:p>
        </p:txBody>
      </p:sp>
      <p:sp>
        <p:nvSpPr>
          <p:cNvPr id="16" name="Rectangle 15"/>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93520" y="1771650"/>
            <a:ext cx="3811752" cy="344196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a:lnSpc>
                <a:spcPts val="1400"/>
              </a:lnSpc>
              <a:spcBef>
                <a:spcPts val="600"/>
              </a:spcBef>
            </a:pPr>
            <a:r>
              <a:rPr lang="en-US" sz="1400" dirty="0" smtClean="0">
                <a:latin typeface="Arial" pitchFamily="34" charset="0"/>
                <a:cs typeface="Arial" pitchFamily="34" charset="0"/>
              </a:rPr>
              <a:t>Office of Science Graduate Fellowships—</a:t>
            </a:r>
          </a:p>
          <a:p>
            <a:pPr marL="282575" indent="-177800">
              <a:lnSpc>
                <a:spcPts val="1400"/>
              </a:lnSpc>
              <a:buFont typeface="Wingdings" pitchFamily="2" charset="2"/>
              <a:buChar char="§"/>
            </a:pPr>
            <a:r>
              <a:rPr lang="en-US" sz="1200" dirty="0" smtClean="0">
                <a:latin typeface="Arial" pitchFamily="34" charset="0"/>
                <a:cs typeface="Arial" pitchFamily="34" charset="0"/>
              </a:rPr>
              <a:t>3-year fellowships to pursue advanced degrees in areas of research important to the Office of Science</a:t>
            </a:r>
          </a:p>
          <a:p>
            <a:pPr marL="282575" indent="-177800">
              <a:lnSpc>
                <a:spcPts val="1400"/>
              </a:lnSpc>
              <a:buFont typeface="Wingdings" pitchFamily="2" charset="2"/>
              <a:buChar char="§"/>
            </a:pPr>
            <a:r>
              <a:rPr lang="en-US" sz="1200" dirty="0" smtClean="0">
                <a:latin typeface="Arial" pitchFamily="34" charset="0"/>
                <a:cs typeface="Arial" pitchFamily="34" charset="0"/>
              </a:rPr>
              <a:t>150 Fellowships in FY10 (1</a:t>
            </a:r>
            <a:r>
              <a:rPr lang="en-US" sz="1200" baseline="30000" dirty="0" smtClean="0">
                <a:latin typeface="Arial" pitchFamily="34" charset="0"/>
                <a:cs typeface="Arial" pitchFamily="34" charset="0"/>
              </a:rPr>
              <a:t>st</a:t>
            </a:r>
            <a:r>
              <a:rPr lang="en-US" sz="1200" dirty="0" smtClean="0">
                <a:latin typeface="Arial" pitchFamily="34" charset="0"/>
                <a:cs typeface="Arial" pitchFamily="34" charset="0"/>
              </a:rPr>
              <a:t> year of the program); 450 in steady state</a:t>
            </a:r>
          </a:p>
          <a:p>
            <a:pPr>
              <a:lnSpc>
                <a:spcPts val="1400"/>
              </a:lnSpc>
              <a:spcBef>
                <a:spcPts val="600"/>
              </a:spcBef>
            </a:pPr>
            <a:r>
              <a:rPr lang="en-US" sz="1400" dirty="0" smtClean="0">
                <a:latin typeface="Arial" pitchFamily="34" charset="0"/>
                <a:cs typeface="Arial" pitchFamily="34" charset="0"/>
              </a:rPr>
              <a:t>National Science Bowl (NSB)—</a:t>
            </a:r>
          </a:p>
          <a:p>
            <a:pPr marL="282575" indent="-177800">
              <a:lnSpc>
                <a:spcPts val="1400"/>
              </a:lnSpc>
              <a:buFont typeface="Wingdings" pitchFamily="2" charset="2"/>
              <a:buChar char="§"/>
            </a:pPr>
            <a:r>
              <a:rPr lang="en-US" sz="1200" dirty="0" smtClean="0">
                <a:latin typeface="Arial" pitchFamily="34" charset="0"/>
                <a:cs typeface="Arial" pitchFamily="34" charset="0"/>
              </a:rPr>
              <a:t>Regional and national middle school and high school competitions to encourage education and careers in science, with 22,000 students from 1,500 schools</a:t>
            </a:r>
          </a:p>
          <a:p>
            <a:pPr>
              <a:lnSpc>
                <a:spcPts val="1400"/>
              </a:lnSpc>
              <a:spcBef>
                <a:spcPts val="600"/>
              </a:spcBef>
            </a:pPr>
            <a:r>
              <a:rPr lang="en-US" sz="1400" dirty="0" smtClean="0">
                <a:latin typeface="Arial" pitchFamily="34" charset="0"/>
                <a:cs typeface="Arial" pitchFamily="34" charset="0"/>
              </a:rPr>
              <a:t>Research Experiences at DOE Labs—</a:t>
            </a:r>
          </a:p>
          <a:p>
            <a:pPr marL="282575" indent="-177800">
              <a:lnSpc>
                <a:spcPts val="1400"/>
              </a:lnSpc>
              <a:buFont typeface="Wingdings" pitchFamily="2" charset="2"/>
              <a:buChar char="§"/>
            </a:pPr>
            <a:r>
              <a:rPr lang="en-US" sz="1200" dirty="0" smtClean="0">
                <a:latin typeface="Arial" pitchFamily="34" charset="0"/>
                <a:cs typeface="Arial" pitchFamily="34" charset="0"/>
              </a:rPr>
              <a:t>Science Undergraduate Laboratory Internship</a:t>
            </a:r>
          </a:p>
          <a:p>
            <a:pPr marL="282575" indent="-177800">
              <a:lnSpc>
                <a:spcPts val="1400"/>
              </a:lnSpc>
              <a:buFont typeface="Wingdings" pitchFamily="2" charset="2"/>
              <a:buChar char="§"/>
            </a:pPr>
            <a:r>
              <a:rPr lang="en-US" sz="1200" dirty="0" smtClean="0">
                <a:latin typeface="Arial" pitchFamily="34" charset="0"/>
                <a:cs typeface="Arial" pitchFamily="34" charset="0"/>
              </a:rPr>
              <a:t>Community College Institutes</a:t>
            </a:r>
          </a:p>
          <a:p>
            <a:pPr marL="282575" indent="-177800">
              <a:lnSpc>
                <a:spcPts val="1400"/>
              </a:lnSpc>
              <a:buFont typeface="Wingdings" pitchFamily="2" charset="2"/>
              <a:buChar char="§"/>
            </a:pPr>
            <a:r>
              <a:rPr lang="en-US" sz="1200" dirty="0" smtClean="0">
                <a:latin typeface="Arial" pitchFamily="34" charset="0"/>
                <a:cs typeface="Arial" pitchFamily="34" charset="0"/>
              </a:rPr>
              <a:t>Academies Creating Teacher Scientists for middle school and high school educators</a:t>
            </a: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6</a:t>
            </a:fld>
            <a:endParaRPr lang="en-US" smtClean="0">
              <a:latin typeface="Arial" charset="0"/>
              <a:cs typeface="Arial" charset="0"/>
            </a:endParaRPr>
          </a:p>
        </p:txBody>
      </p:sp>
      <p:sp>
        <p:nvSpPr>
          <p:cNvPr id="6146" name="Title 2"/>
          <p:cNvSpPr>
            <a:spLocks noGrp="1"/>
          </p:cNvSpPr>
          <p:nvPr>
            <p:ph type="title" idx="4294967295"/>
          </p:nvPr>
        </p:nvSpPr>
        <p:spPr>
          <a:xfrm>
            <a:off x="0" y="-181598"/>
            <a:ext cx="9144000" cy="1143001"/>
          </a:xfrm>
        </p:spPr>
        <p:txBody>
          <a:bodyPr/>
          <a:lstStyle/>
          <a:p>
            <a:r>
              <a:rPr lang="en-US" dirty="0" smtClean="0">
                <a:latin typeface="Arial" charset="0"/>
                <a:cs typeface="Arial" charset="0"/>
              </a:rPr>
              <a:t>New in FY 2012: Science for Innovation and Clean Energy</a:t>
            </a:r>
          </a:p>
        </p:txBody>
      </p:sp>
      <p:sp>
        <p:nvSpPr>
          <p:cNvPr id="5" name="TextBox 4"/>
          <p:cNvSpPr txBox="1"/>
          <p:nvPr/>
        </p:nvSpPr>
        <p:spPr>
          <a:xfrm>
            <a:off x="728907" y="1051127"/>
            <a:ext cx="7702062" cy="4801314"/>
          </a:xfrm>
          <a:prstGeom prst="rect">
            <a:avLst/>
          </a:prstGeom>
          <a:noFill/>
        </p:spPr>
        <p:txBody>
          <a:bodyPr wrap="square" rtlCol="0">
            <a:spAutoFit/>
          </a:bodyPr>
          <a:lstStyle/>
          <a:p>
            <a:pPr marL="0" lvl="1">
              <a:spcAft>
                <a:spcPts val="1200"/>
              </a:spcAft>
            </a:pPr>
            <a:r>
              <a:rPr lang="en-US" sz="2000" dirty="0" smtClean="0"/>
              <a:t>Applications of 21</a:t>
            </a:r>
            <a:r>
              <a:rPr lang="en-US" sz="2000" baseline="30000" dirty="0" smtClean="0"/>
              <a:t>st</a:t>
            </a:r>
            <a:r>
              <a:rPr lang="en-US" sz="2000" dirty="0" smtClean="0"/>
              <a:t> century science to long-standing barriers in energy technologies: employing nanotechnology, biotechnology, and modeling and simulation</a:t>
            </a:r>
          </a:p>
          <a:p>
            <a:pPr marL="0" lvl="1">
              <a:spcAft>
                <a:spcPts val="1200"/>
              </a:spcAft>
            </a:pPr>
            <a:r>
              <a:rPr lang="en-US" sz="2000" dirty="0" smtClean="0"/>
              <a:t>Examples:</a:t>
            </a:r>
          </a:p>
          <a:p>
            <a:pPr marL="463550" lvl="2" indent="-231775">
              <a:spcAft>
                <a:spcPts val="1800"/>
              </a:spcAft>
              <a:buFont typeface="Wingdings" pitchFamily="2" charset="2"/>
              <a:buChar char="§"/>
            </a:pPr>
            <a:r>
              <a:rPr lang="en-US" sz="1600" b="1" dirty="0" smtClean="0"/>
              <a:t>Materials by design: </a:t>
            </a:r>
            <a:r>
              <a:rPr lang="en-US" sz="1600" dirty="0" smtClean="0"/>
              <a:t>Using </a:t>
            </a:r>
            <a:r>
              <a:rPr lang="en-US" sz="1600" dirty="0" err="1" smtClean="0"/>
              <a:t>nanoscale</a:t>
            </a:r>
            <a:r>
              <a:rPr lang="en-US" sz="1600" dirty="0" smtClean="0"/>
              <a:t> structures, simulation and syntheses of materials for carbon capture; radiation-resistant and self-healing materials for the nuclear reactor industry; highly efficient </a:t>
            </a:r>
            <a:r>
              <a:rPr lang="en-US" sz="1600" dirty="0" err="1" smtClean="0"/>
              <a:t>photovoltaics</a:t>
            </a:r>
            <a:r>
              <a:rPr lang="en-US" sz="1600" dirty="0" smtClean="0"/>
              <a:t>; and white-light emitting LEDs and other energy applications. </a:t>
            </a:r>
          </a:p>
          <a:p>
            <a:pPr marL="463550" lvl="2" indent="-231775">
              <a:spcAft>
                <a:spcPts val="1800"/>
              </a:spcAft>
              <a:buFont typeface="Wingdings" pitchFamily="2" charset="2"/>
              <a:buChar char="§"/>
            </a:pPr>
            <a:r>
              <a:rPr lang="en-US" sz="1600" b="1" dirty="0" err="1" smtClean="0"/>
              <a:t>Biosystems</a:t>
            </a:r>
            <a:r>
              <a:rPr lang="en-US" sz="1600" b="1" dirty="0" smtClean="0"/>
              <a:t> by design</a:t>
            </a:r>
            <a:r>
              <a:rPr lang="en-US" sz="1600" dirty="0" smtClean="0"/>
              <a:t> combining the development of new molecular toolkits  with </a:t>
            </a:r>
            <a:r>
              <a:rPr lang="en-US" sz="1600" dirty="0" err="1" smtClean="0"/>
              <a:t>testbeds</a:t>
            </a:r>
            <a:r>
              <a:rPr lang="en-US" sz="1600" dirty="0" smtClean="0"/>
              <a:t> for the design and construction of improved biological components or new </a:t>
            </a:r>
            <a:r>
              <a:rPr lang="en-US" sz="1600" dirty="0" err="1" smtClean="0"/>
              <a:t>biohybrid</a:t>
            </a:r>
            <a:r>
              <a:rPr lang="en-US" sz="1600" dirty="0" smtClean="0"/>
              <a:t> systems and processes for improved </a:t>
            </a:r>
            <a:r>
              <a:rPr lang="en-US" sz="1600" dirty="0" err="1" smtClean="0"/>
              <a:t>biofuels</a:t>
            </a:r>
            <a:r>
              <a:rPr lang="en-US" sz="1600" dirty="0" smtClean="0"/>
              <a:t> and </a:t>
            </a:r>
            <a:r>
              <a:rPr lang="en-US" sz="1600" dirty="0" err="1" smtClean="0"/>
              <a:t>bioproducts</a:t>
            </a:r>
            <a:r>
              <a:rPr lang="en-US" sz="1600" dirty="0" smtClean="0"/>
              <a:t>.</a:t>
            </a:r>
          </a:p>
          <a:p>
            <a:pPr marL="463550" lvl="2" indent="-231775">
              <a:spcAft>
                <a:spcPts val="1800"/>
              </a:spcAft>
              <a:buFont typeface="Wingdings" pitchFamily="2" charset="2"/>
              <a:buChar char="§"/>
            </a:pPr>
            <a:r>
              <a:rPr lang="en-US" sz="1600" b="1" dirty="0" smtClean="0"/>
              <a:t>Modeling and simulation</a:t>
            </a:r>
            <a:r>
              <a:rPr lang="en-US" sz="1600" dirty="0" smtClean="0"/>
              <a:t> to facilitate materials and chemistry by design and to address technology challenges such as the optimization of internal combustion engines using advanced transportation fuels (</a:t>
            </a:r>
            <a:r>
              <a:rPr lang="en-US" sz="1600" dirty="0" err="1" smtClean="0"/>
              <a:t>biofuels</a:t>
            </a:r>
            <a:r>
              <a:rPr lang="en-US" sz="1600" dirty="0" smtClean="0"/>
              <a:t>).</a:t>
            </a:r>
            <a:endParaRPr lang="en-US" sz="1600" i="1"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60</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Supporting and Encouraging Next Generation Scientists</a:t>
            </a:r>
            <a:endParaRPr lang="en-US" dirty="0"/>
          </a:p>
        </p:txBody>
      </p:sp>
      <p:sp>
        <p:nvSpPr>
          <p:cNvPr id="5" name="Rectangle 4"/>
          <p:cNvSpPr/>
          <p:nvPr/>
        </p:nvSpPr>
        <p:spPr>
          <a:xfrm>
            <a:off x="342900" y="901521"/>
            <a:ext cx="4114800" cy="5164427"/>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82970" y="912253"/>
            <a:ext cx="4114800" cy="5164427"/>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5575" y="1008438"/>
            <a:ext cx="3894139" cy="2605842"/>
          </a:xfrm>
          <a:prstGeom prst="rect">
            <a:avLst/>
          </a:prstGeom>
          <a:noFill/>
          <a:ln>
            <a:noFill/>
          </a:ln>
        </p:spPr>
        <p:txBody>
          <a:bodyPr wrap="square" rtlCol="0">
            <a:spAutoFit/>
          </a:bodyPr>
          <a:lstStyle/>
          <a:p>
            <a:r>
              <a:rPr lang="en-US" sz="1600" b="1" dirty="0" smtClean="0">
                <a:latin typeface="Arial" pitchFamily="34" charset="0"/>
                <a:cs typeface="Arial" pitchFamily="34" charset="0"/>
              </a:rPr>
              <a:t>The National Science Bowl</a:t>
            </a:r>
            <a:br>
              <a:rPr lang="en-US" sz="1600" b="1" dirty="0" smtClean="0">
                <a:latin typeface="Arial" pitchFamily="34" charset="0"/>
                <a:cs typeface="Arial" pitchFamily="34" charset="0"/>
              </a:rPr>
            </a:br>
            <a:r>
              <a:rPr lang="en-US" sz="1400" b="1" dirty="0" smtClean="0">
                <a:latin typeface="Arial" pitchFamily="34" charset="0"/>
                <a:cs typeface="Arial" pitchFamily="34" charset="0"/>
              </a:rPr>
              <a:t>Middle School and High School Students</a:t>
            </a:r>
            <a:endParaRPr lang="en-US" sz="1600" b="1" dirty="0" smtClean="0">
              <a:latin typeface="Arial" pitchFamily="34" charset="0"/>
              <a:cs typeface="Arial" pitchFamily="34" charset="0"/>
            </a:endParaRPr>
          </a:p>
          <a:p>
            <a:pPr>
              <a:lnSpc>
                <a:spcPts val="1400"/>
              </a:lnSpc>
              <a:spcBef>
                <a:spcPts val="600"/>
              </a:spcBef>
            </a:pPr>
            <a:endParaRPr lang="en-US" sz="1400" b="1" dirty="0" smtClean="0">
              <a:latin typeface="Arial" pitchFamily="34" charset="0"/>
              <a:cs typeface="Arial" pitchFamily="34" charset="0"/>
            </a:endParaRPr>
          </a:p>
          <a:p>
            <a:pPr marL="282575" indent="-177800">
              <a:lnSpc>
                <a:spcPts val="1400"/>
              </a:lnSpc>
              <a:buFont typeface="Wingdings" pitchFamily="2" charset="2"/>
              <a:buChar char="§"/>
            </a:pPr>
            <a:r>
              <a:rPr lang="en-US" sz="1200" dirty="0" smtClean="0"/>
              <a:t>Begun in 1991, DOE’s National Science Bowl</a:t>
            </a:r>
            <a:r>
              <a:rPr lang="en-US" sz="1200" baseline="30000" dirty="0" smtClean="0"/>
              <a:t>®</a:t>
            </a:r>
            <a:r>
              <a:rPr lang="en-US" sz="1200" dirty="0" smtClean="0"/>
              <a:t> is a nationwide academic competition that tests students' knowledge in all areas of science. High school and middle school students are quizzed in a fast paced question-and-answer format similar to Jeopardy. </a:t>
            </a:r>
          </a:p>
          <a:p>
            <a:pPr marL="282575" indent="-177800">
              <a:lnSpc>
                <a:spcPts val="1400"/>
              </a:lnSpc>
              <a:buFont typeface="Wingdings" pitchFamily="2" charset="2"/>
              <a:buChar char="§"/>
            </a:pPr>
            <a:r>
              <a:rPr lang="en-US" sz="1200" dirty="0" smtClean="0">
                <a:latin typeface="Arial" pitchFamily="34" charset="0"/>
                <a:cs typeface="Arial" pitchFamily="34" charset="0"/>
              </a:rPr>
              <a:t>22,000 students from 1,500 schools; 6000 volunteers</a:t>
            </a:r>
          </a:p>
          <a:p>
            <a:pPr marL="282575" indent="-177800">
              <a:lnSpc>
                <a:spcPts val="1400"/>
              </a:lnSpc>
              <a:buFont typeface="Wingdings" pitchFamily="2" charset="2"/>
              <a:buChar char="§"/>
            </a:pPr>
            <a:endParaRPr lang="en-US" sz="1200" dirty="0" smtClean="0">
              <a:latin typeface="Arial" pitchFamily="34" charset="0"/>
              <a:cs typeface="Arial" pitchFamily="34" charset="0"/>
            </a:endParaRPr>
          </a:p>
          <a:p>
            <a:pPr marL="282575" indent="-177800">
              <a:lnSpc>
                <a:spcPts val="1400"/>
              </a:lnSpc>
              <a:buFont typeface="Wingdings" pitchFamily="2" charset="2"/>
              <a:buChar char="§"/>
            </a:pPr>
            <a:endParaRPr lang="en-US" sz="1200" dirty="0" smtClean="0">
              <a:latin typeface="Arial" pitchFamily="34" charset="0"/>
              <a:cs typeface="Arial" pitchFamily="34" charset="0"/>
            </a:endParaRPr>
          </a:p>
        </p:txBody>
      </p:sp>
      <p:sp>
        <p:nvSpPr>
          <p:cNvPr id="8" name="TextBox 7"/>
          <p:cNvSpPr txBox="1"/>
          <p:nvPr/>
        </p:nvSpPr>
        <p:spPr>
          <a:xfrm>
            <a:off x="4793609" y="1008438"/>
            <a:ext cx="3948056" cy="2246769"/>
          </a:xfrm>
          <a:prstGeom prst="rect">
            <a:avLst/>
          </a:prstGeom>
          <a:noFill/>
          <a:ln>
            <a:noFill/>
          </a:ln>
        </p:spPr>
        <p:txBody>
          <a:bodyPr wrap="square" rtlCol="0">
            <a:spAutoFit/>
          </a:bodyPr>
          <a:lstStyle/>
          <a:p>
            <a:r>
              <a:rPr lang="en-US" sz="1600" b="1" dirty="0" smtClean="0">
                <a:latin typeface="Arial" pitchFamily="34" charset="0"/>
                <a:cs typeface="Arial" pitchFamily="34" charset="0"/>
              </a:rPr>
              <a:t>Office of Science Graduate Fellowship</a:t>
            </a:r>
            <a:br>
              <a:rPr lang="en-US" sz="1600" b="1" dirty="0" smtClean="0">
                <a:latin typeface="Arial" pitchFamily="34" charset="0"/>
                <a:cs typeface="Arial" pitchFamily="34" charset="0"/>
              </a:rPr>
            </a:br>
            <a:r>
              <a:rPr lang="en-US" sz="1400" b="1" dirty="0" smtClean="0">
                <a:latin typeface="Arial" pitchFamily="34" charset="0"/>
                <a:cs typeface="Arial" pitchFamily="34" charset="0"/>
              </a:rPr>
              <a:t>Graduate Students </a:t>
            </a:r>
            <a:endParaRPr lang="en-US" sz="1600" b="1" dirty="0" smtClean="0">
              <a:latin typeface="Arial" pitchFamily="34" charset="0"/>
              <a:cs typeface="Arial" pitchFamily="34" charset="0"/>
            </a:endParaRPr>
          </a:p>
          <a:p>
            <a:pPr>
              <a:lnSpc>
                <a:spcPts val="1400"/>
              </a:lnSpc>
              <a:spcBef>
                <a:spcPts val="600"/>
              </a:spcBef>
            </a:pPr>
            <a:endParaRPr lang="en-US" sz="1400" b="1" dirty="0" smtClean="0">
              <a:latin typeface="Arial" pitchFamily="34" charset="0"/>
              <a:cs typeface="Arial" pitchFamily="34" charset="0"/>
            </a:endParaRPr>
          </a:p>
          <a:p>
            <a:pPr marL="282575" lvl="1" indent="-177800">
              <a:lnSpc>
                <a:spcPts val="1400"/>
              </a:lnSpc>
              <a:buFont typeface="Wingdings" pitchFamily="2" charset="2"/>
              <a:buChar char="§"/>
            </a:pPr>
            <a:r>
              <a:rPr lang="en-US" sz="1200" dirty="0" smtClean="0">
                <a:latin typeface="Arial" pitchFamily="34" charset="0"/>
                <a:cs typeface="Arial" pitchFamily="34" charset="0"/>
              </a:rPr>
              <a:t>Begun in 2009 with ARRA funding, the SCGF program  provides 3-year fellowship awards  to</a:t>
            </a:r>
            <a:r>
              <a:rPr lang="en-US" sz="1200" dirty="0" smtClean="0"/>
              <a:t>taling $50,500 annually.</a:t>
            </a:r>
          </a:p>
          <a:p>
            <a:pPr marL="282575" lvl="1" indent="-177800">
              <a:lnSpc>
                <a:spcPts val="1400"/>
              </a:lnSpc>
              <a:buFont typeface="Wingdings" pitchFamily="2" charset="2"/>
              <a:buChar char="§"/>
            </a:pPr>
            <a:r>
              <a:rPr lang="en-US" sz="1200" dirty="0" smtClean="0"/>
              <a:t>The awards provide support towards tuition, a stipend for living expenses, and support for expenses such as travel to conferences and to DOE user </a:t>
            </a:r>
            <a:r>
              <a:rPr lang="en-US" sz="1200" dirty="0" smtClean="0">
                <a:latin typeface="Arial" pitchFamily="34" charset="0"/>
                <a:cs typeface="Arial" pitchFamily="34" charset="0"/>
              </a:rPr>
              <a:t>facilities.</a:t>
            </a:r>
            <a:endParaRPr lang="en-US" sz="1200" dirty="0" smtClean="0"/>
          </a:p>
          <a:p>
            <a:pPr marL="282575" indent="-177800">
              <a:lnSpc>
                <a:spcPts val="1400"/>
              </a:lnSpc>
              <a:buFont typeface="Wingdings" pitchFamily="2" charset="2"/>
              <a:buChar char="§"/>
            </a:pPr>
            <a:endParaRPr lang="en-US" sz="1200" dirty="0" smtClean="0">
              <a:latin typeface="Arial" pitchFamily="34" charset="0"/>
              <a:cs typeface="Arial" pitchFamily="34" charset="0"/>
            </a:endParaRPr>
          </a:p>
        </p:txBody>
      </p:sp>
      <p:pic>
        <p:nvPicPr>
          <p:cNvPr id="9" name="Picture 8" descr="Albuquerque%20Academy.jpg"/>
          <p:cNvPicPr>
            <a:picLocks noChangeAspect="1"/>
          </p:cNvPicPr>
          <p:nvPr/>
        </p:nvPicPr>
        <p:blipFill>
          <a:blip r:embed="rId3" cstate="print"/>
          <a:stretch>
            <a:fillRect/>
          </a:stretch>
        </p:blipFill>
        <p:spPr>
          <a:xfrm>
            <a:off x="561457" y="3298588"/>
            <a:ext cx="3717716" cy="2148840"/>
          </a:xfrm>
          <a:prstGeom prst="rect">
            <a:avLst/>
          </a:prstGeom>
          <a:ln>
            <a:solidFill>
              <a:schemeClr val="tx1"/>
            </a:solidFill>
          </a:ln>
        </p:spPr>
      </p:pic>
      <p:sp>
        <p:nvSpPr>
          <p:cNvPr id="10" name="Rectangle 9"/>
          <p:cNvSpPr/>
          <p:nvPr/>
        </p:nvSpPr>
        <p:spPr>
          <a:xfrm>
            <a:off x="515156" y="5457400"/>
            <a:ext cx="3863662" cy="810478"/>
          </a:xfrm>
          <a:prstGeom prst="rect">
            <a:avLst/>
          </a:prstGeom>
        </p:spPr>
        <p:txBody>
          <a:bodyPr wrap="square">
            <a:spAutoFit/>
          </a:bodyPr>
          <a:lstStyle/>
          <a:p>
            <a:pPr>
              <a:lnSpc>
                <a:spcPts val="1440"/>
              </a:lnSpc>
            </a:pPr>
            <a:r>
              <a:rPr lang="en-US" sz="1000" dirty="0" smtClean="0"/>
              <a:t>First Lady Michelle Obama and Secretary of Energy Steven Chu congratulate Albuquerque Academy, Albuquerque, NM, First Place winner in the 2010 NSB Middle School competition .</a:t>
            </a:r>
            <a:r>
              <a:rPr lang="en-US" sz="1050" dirty="0" smtClean="0"/>
              <a:t/>
            </a:r>
            <a:br>
              <a:rPr lang="en-US" sz="1050" dirty="0" smtClean="0"/>
            </a:br>
            <a:endParaRPr lang="en-US" sz="1050" dirty="0"/>
          </a:p>
        </p:txBody>
      </p:sp>
      <p:sp>
        <p:nvSpPr>
          <p:cNvPr id="11" name="Rectangle 10"/>
          <p:cNvSpPr/>
          <p:nvPr/>
        </p:nvSpPr>
        <p:spPr>
          <a:xfrm>
            <a:off x="4932368" y="5476136"/>
            <a:ext cx="3697281" cy="400110"/>
          </a:xfrm>
          <a:prstGeom prst="rect">
            <a:avLst/>
          </a:prstGeom>
        </p:spPr>
        <p:txBody>
          <a:bodyPr wrap="square">
            <a:spAutoFit/>
          </a:bodyPr>
          <a:lstStyle/>
          <a:p>
            <a:r>
              <a:rPr lang="en-US" sz="1000" dirty="0" smtClean="0"/>
              <a:t>DOE SCGF Cohort 2010 at the SCGF Annual Meeting at Argonne National Laboratory. </a:t>
            </a:r>
            <a:endParaRPr lang="en-US" sz="1000" dirty="0"/>
          </a:p>
        </p:txBody>
      </p:sp>
      <p:pic>
        <p:nvPicPr>
          <p:cNvPr id="12" name="Picture 11" descr="29524D090 copy.JPG"/>
          <p:cNvPicPr>
            <a:picLocks noChangeAspect="1"/>
          </p:cNvPicPr>
          <p:nvPr/>
        </p:nvPicPr>
        <p:blipFill>
          <a:blip r:embed="rId4" cstate="print"/>
          <a:srcRect l="2993" t="13183" r="4289" b="5639"/>
          <a:stretch>
            <a:fillRect/>
          </a:stretch>
        </p:blipFill>
        <p:spPr>
          <a:xfrm>
            <a:off x="4913326" y="3282895"/>
            <a:ext cx="3721608" cy="216453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8807"/>
            <a:ext cx="9144000" cy="1143000"/>
          </a:xfrm>
        </p:spPr>
        <p:txBody>
          <a:bodyPr/>
          <a:lstStyle/>
          <a:p>
            <a:r>
              <a:rPr lang="en-US" dirty="0" smtClean="0"/>
              <a:t>Science Laboratory Infrastructure</a:t>
            </a:r>
            <a:endParaRPr lang="en-US" dirty="0"/>
          </a:p>
        </p:txBody>
      </p:sp>
      <p:sp>
        <p:nvSpPr>
          <p:cNvPr id="24" name="TextBox 23"/>
          <p:cNvSpPr txBox="1"/>
          <p:nvPr/>
        </p:nvSpPr>
        <p:spPr>
          <a:xfrm>
            <a:off x="420688" y="926376"/>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infrastructure and fostering safe and environmentally responsible operations at the Office of Science laboratories</a:t>
            </a:r>
            <a:endParaRPr lang="en-US" dirty="0">
              <a:solidFill>
                <a:schemeClr val="tx1"/>
              </a:solidFill>
              <a:latin typeface="Arial" pitchFamily="34" charset="0"/>
              <a:cs typeface="Arial" pitchFamily="34" charset="0"/>
            </a:endParaRPr>
          </a:p>
        </p:txBody>
      </p:sp>
      <p:sp>
        <p:nvSpPr>
          <p:cNvPr id="12" name="TextBox 11"/>
          <p:cNvSpPr txBox="1"/>
          <p:nvPr/>
        </p:nvSpPr>
        <p:spPr>
          <a:xfrm>
            <a:off x="431179" y="1732892"/>
            <a:ext cx="3934759" cy="3616375"/>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Arial" pitchFamily="34" charset="0"/>
                <a:cs typeface="Arial" pitchFamily="34" charset="0"/>
              </a:rPr>
              <a:t>Program Goals:</a:t>
            </a:r>
            <a:endParaRPr lang="en-US" sz="1400" b="1" dirty="0" smtClean="0">
              <a:latin typeface="Arial" pitchFamily="34" charset="0"/>
              <a:cs typeface="Arial" pitchFamily="34" charset="0"/>
            </a:endParaRPr>
          </a:p>
          <a:p>
            <a:pPr marL="173038" lvl="1" indent="-168275">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Support scientific and technological innovation at the </a:t>
            </a:r>
            <a:r>
              <a:rPr lang="en-US" sz="1400" dirty="0" smtClean="0">
                <a:solidFill>
                  <a:schemeClr val="tx1"/>
                </a:solidFill>
                <a:latin typeface="Arial" pitchFamily="34" charset="0"/>
                <a:cs typeface="Arial" pitchFamily="34" charset="0"/>
              </a:rPr>
              <a:t>Office of Science laboratories by providing state-of-the-art research space in modern, safe, and sustainable laboratory facilities.</a:t>
            </a:r>
          </a:p>
          <a:p>
            <a:pPr marL="173038" lvl="1" indent="-168275">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Correct longstanding infrastructure deficiencies while ensuring laboratory infrastructure provides a safe and quality work environment. </a:t>
            </a:r>
          </a:p>
          <a:p>
            <a:pPr marL="173038" lvl="1" indent="-168275">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Support stewardship responsibilities </a:t>
            </a:r>
            <a:r>
              <a:rPr lang="en-US" sz="1400" dirty="0" smtClean="0">
                <a:latin typeface="Arial" pitchFamily="34" charset="0"/>
                <a:cs typeface="Arial" pitchFamily="34" charset="0"/>
              </a:rPr>
              <a:t>for the Oak Ridge Reservation and the Federal facilities in the city of Oak Ridge, and provide payments in lieu of taxes to local communities around the Argonne, Brookhaven, and Oak Ridge National Laboratories.</a:t>
            </a:r>
          </a:p>
        </p:txBody>
      </p:sp>
      <p:sp>
        <p:nvSpPr>
          <p:cNvPr id="18" name="TextBox 17"/>
          <p:cNvSpPr txBox="1"/>
          <p:nvPr/>
        </p:nvSpPr>
        <p:spPr>
          <a:xfrm>
            <a:off x="4747697" y="1732892"/>
            <a:ext cx="3903660" cy="338554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Arial" pitchFamily="34" charset="0"/>
                <a:cs typeface="Arial" pitchFamily="34" charset="0"/>
              </a:rPr>
              <a:t>FY 2012 Highlights:</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Continuation of funding for five ongoing line item construction projects at ANL, BNL, LBNL, SLAC and TJNAF</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Supports one </a:t>
            </a:r>
            <a:r>
              <a:rPr lang="en-US" sz="1400" dirty="0" smtClean="0">
                <a:solidFill>
                  <a:schemeClr val="tx1"/>
                </a:solidFill>
                <a:latin typeface="Arial" pitchFamily="34" charset="0"/>
                <a:cs typeface="Arial" pitchFamily="34" charset="0"/>
              </a:rPr>
              <a:t>new construction start </a:t>
            </a:r>
            <a:r>
              <a:rPr lang="en-US" sz="1400" dirty="0" smtClean="0">
                <a:latin typeface="Arial" pitchFamily="34" charset="0"/>
                <a:cs typeface="Arial" pitchFamily="34" charset="0"/>
              </a:rPr>
              <a:t>at SLAC for the Science &amp; User Support Building which will bring together many of the laboratory’s visitors, users, and administrative services</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Modernization of Laboratory Facilities at ORNL project is scheduled to complete construction in 1QFY12</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Building 74 Renovation at LBNL is  scheduled for completion in 1QFY12</a:t>
            </a:r>
          </a:p>
          <a:p>
            <a:pPr marL="177800" indent="-177800">
              <a:lnSpc>
                <a:spcPts val="1500"/>
              </a:lnSpc>
              <a:spcBef>
                <a:spcPts val="600"/>
              </a:spcBef>
              <a:spcAft>
                <a:spcPts val="0"/>
              </a:spcAft>
              <a:buFont typeface="Wingdings" pitchFamily="2" charset="2"/>
              <a:buChar char="§"/>
            </a:pPr>
            <a:endParaRPr lang="en-US" sz="1400" dirty="0" smtClean="0">
              <a:latin typeface="Arial" pitchFamily="34" charset="0"/>
              <a:cs typeface="Arial" pitchFamily="34" charset="0"/>
            </a:endParaRPr>
          </a:p>
        </p:txBody>
      </p:sp>
      <p:pic>
        <p:nvPicPr>
          <p:cNvPr id="20" name="Picture 1"/>
          <p:cNvPicPr>
            <a:picLocks noChangeAspect="1" noChangeArrowheads="1"/>
          </p:cNvPicPr>
          <p:nvPr/>
        </p:nvPicPr>
        <p:blipFill>
          <a:blip r:embed="rId3" cstate="print"/>
          <a:srcRect/>
          <a:stretch>
            <a:fillRect/>
          </a:stretch>
        </p:blipFill>
        <p:spPr bwMode="auto">
          <a:xfrm>
            <a:off x="5881644" y="5819247"/>
            <a:ext cx="1683219" cy="1023020"/>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4" cstate="print"/>
          <a:srcRect/>
          <a:stretch>
            <a:fillRect/>
          </a:stretch>
        </p:blipFill>
        <p:spPr bwMode="auto">
          <a:xfrm>
            <a:off x="7500204" y="5819247"/>
            <a:ext cx="1643796" cy="1145628"/>
          </a:xfrm>
          <a:prstGeom prst="rect">
            <a:avLst/>
          </a:prstGeom>
          <a:ln w="12700">
            <a:solidFill>
              <a:schemeClr val="tx1"/>
            </a:solidFill>
          </a:ln>
          <a:effectLst>
            <a:outerShdw blurRad="292100" dist="139700" dir="2700000" algn="tl" rotWithShape="0">
              <a:srgbClr val="333333">
                <a:alpha val="65000"/>
              </a:srgbClr>
            </a:outerShdw>
          </a:effectLst>
        </p:spPr>
      </p:pic>
      <p:pic>
        <p:nvPicPr>
          <p:cNvPr id="23" name="Picture 8"/>
          <p:cNvPicPr>
            <a:picLocks noChangeAspect="1" noChangeArrowheads="1"/>
          </p:cNvPicPr>
          <p:nvPr/>
        </p:nvPicPr>
        <p:blipFill>
          <a:blip r:embed="rId5" cstate="print"/>
          <a:srcRect/>
          <a:stretch>
            <a:fillRect/>
          </a:stretch>
        </p:blipFill>
        <p:spPr bwMode="auto">
          <a:xfrm>
            <a:off x="2904343" y="5819246"/>
            <a:ext cx="1669245" cy="1038753"/>
          </a:xfrm>
          <a:prstGeom prst="rect">
            <a:avLst/>
          </a:prstGeom>
          <a:ln w="12700">
            <a:solidFill>
              <a:schemeClr val="tx1"/>
            </a:solidFill>
          </a:ln>
          <a:effectLst>
            <a:outerShdw blurRad="292100" dist="139700" dir="2700000" algn="tl" rotWithShape="0">
              <a:srgbClr val="333333">
                <a:alpha val="65000"/>
              </a:srgbClr>
            </a:outerShdw>
          </a:effectLst>
        </p:spPr>
      </p:pic>
      <p:pic>
        <p:nvPicPr>
          <p:cNvPr id="25" name="Picture 2" descr="GPL rendering _west elev"/>
          <p:cNvPicPr>
            <a:picLocks noChangeAspect="1" noChangeArrowheads="1"/>
          </p:cNvPicPr>
          <p:nvPr/>
        </p:nvPicPr>
        <p:blipFill>
          <a:blip r:embed="rId6" cstate="print"/>
          <a:srcRect/>
          <a:stretch>
            <a:fillRect/>
          </a:stretch>
        </p:blipFill>
        <p:spPr bwMode="auto">
          <a:xfrm>
            <a:off x="4573588" y="5819247"/>
            <a:ext cx="1600200" cy="10191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9" name="Picture 18" descr="ANL Artist Rendering.jpg"/>
          <p:cNvPicPr/>
          <p:nvPr/>
        </p:nvPicPr>
        <p:blipFill>
          <a:blip r:embed="rId7" cstate="print"/>
          <a:stretch>
            <a:fillRect/>
          </a:stretch>
        </p:blipFill>
        <p:spPr>
          <a:xfrm>
            <a:off x="0" y="5819247"/>
            <a:ext cx="1648495" cy="1000817"/>
          </a:xfrm>
          <a:prstGeom prst="rect">
            <a:avLst/>
          </a:prstGeom>
          <a:ln w="12700">
            <a:solidFill>
              <a:schemeClr val="tx1"/>
            </a:solidFill>
          </a:ln>
          <a:effectLst>
            <a:outerShdw blurRad="292100" dist="139700" dir="2700000" algn="tl" rotWithShape="0">
              <a:srgbClr val="333333">
                <a:alpha val="65000"/>
              </a:srgbClr>
            </a:outerShdw>
          </a:effectLst>
        </p:spPr>
      </p:pic>
      <p:sp>
        <p:nvSpPr>
          <p:cNvPr id="28" name="TextBox 27"/>
          <p:cNvSpPr txBox="1"/>
          <p:nvPr/>
        </p:nvSpPr>
        <p:spPr>
          <a:xfrm>
            <a:off x="6566100" y="5799977"/>
            <a:ext cx="824248" cy="307777"/>
          </a:xfrm>
          <a:prstGeom prst="rect">
            <a:avLst/>
          </a:prstGeom>
          <a:noFill/>
        </p:spPr>
        <p:txBody>
          <a:bodyPr wrap="square" rtlCol="0">
            <a:spAutoFit/>
          </a:bodyPr>
          <a:lstStyle/>
          <a:p>
            <a:pPr algn="r"/>
            <a:r>
              <a:rPr lang="en-US" sz="1400" b="1" dirty="0" smtClean="0">
                <a:latin typeface="Arial Narrow" pitchFamily="34" charset="0"/>
              </a:rPr>
              <a:t>BNL</a:t>
            </a:r>
            <a:endParaRPr lang="en-US" sz="1400" b="1" dirty="0">
              <a:latin typeface="Arial Narrow" pitchFamily="34" charset="0"/>
            </a:endParaRPr>
          </a:p>
        </p:txBody>
      </p:sp>
      <p:sp>
        <p:nvSpPr>
          <p:cNvPr id="30" name="TextBox 29"/>
          <p:cNvSpPr txBox="1"/>
          <p:nvPr/>
        </p:nvSpPr>
        <p:spPr>
          <a:xfrm>
            <a:off x="5174858" y="5799977"/>
            <a:ext cx="824248" cy="307777"/>
          </a:xfrm>
          <a:prstGeom prst="rect">
            <a:avLst/>
          </a:prstGeom>
          <a:noFill/>
        </p:spPr>
        <p:txBody>
          <a:bodyPr wrap="square" rtlCol="0">
            <a:spAutoFit/>
          </a:bodyPr>
          <a:lstStyle/>
          <a:p>
            <a:pPr algn="r"/>
            <a:r>
              <a:rPr lang="en-US" sz="1400" b="1" dirty="0" smtClean="0">
                <a:latin typeface="Arial Narrow" pitchFamily="34" charset="0"/>
              </a:rPr>
              <a:t>LBNL</a:t>
            </a:r>
            <a:endParaRPr lang="en-US" sz="1400" b="1" dirty="0">
              <a:latin typeface="Arial Narrow" pitchFamily="34" charset="0"/>
            </a:endParaRPr>
          </a:p>
        </p:txBody>
      </p:sp>
      <p:sp>
        <p:nvSpPr>
          <p:cNvPr id="31" name="TextBox 30"/>
          <p:cNvSpPr txBox="1"/>
          <p:nvPr/>
        </p:nvSpPr>
        <p:spPr>
          <a:xfrm>
            <a:off x="3412958" y="6550223"/>
            <a:ext cx="824248" cy="307777"/>
          </a:xfrm>
          <a:prstGeom prst="rect">
            <a:avLst/>
          </a:prstGeom>
          <a:noFill/>
        </p:spPr>
        <p:txBody>
          <a:bodyPr wrap="square" rtlCol="0">
            <a:spAutoFit/>
          </a:bodyPr>
          <a:lstStyle/>
          <a:p>
            <a:pPr algn="r"/>
            <a:r>
              <a:rPr lang="en-US" sz="1400" b="1" dirty="0" smtClean="0">
                <a:latin typeface="Arial Narrow" pitchFamily="34" charset="0"/>
              </a:rPr>
              <a:t>TJNAF</a:t>
            </a:r>
            <a:endParaRPr lang="en-US" sz="1400" b="1" dirty="0">
              <a:latin typeface="Arial Narrow" pitchFamily="34" charset="0"/>
            </a:endParaRPr>
          </a:p>
        </p:txBody>
      </p:sp>
      <p:sp>
        <p:nvSpPr>
          <p:cNvPr id="32" name="TextBox 31"/>
          <p:cNvSpPr txBox="1"/>
          <p:nvPr/>
        </p:nvSpPr>
        <p:spPr>
          <a:xfrm>
            <a:off x="7944244" y="5799977"/>
            <a:ext cx="824248" cy="307777"/>
          </a:xfrm>
          <a:prstGeom prst="rect">
            <a:avLst/>
          </a:prstGeom>
          <a:noFill/>
        </p:spPr>
        <p:txBody>
          <a:bodyPr wrap="square" rtlCol="0">
            <a:spAutoFit/>
          </a:bodyPr>
          <a:lstStyle/>
          <a:p>
            <a:pPr algn="r"/>
            <a:r>
              <a:rPr lang="en-US" sz="1400" b="1" dirty="0" smtClean="0">
                <a:latin typeface="Arial Narrow" pitchFamily="34" charset="0"/>
              </a:rPr>
              <a:t>SLAC</a:t>
            </a:r>
            <a:endParaRPr lang="en-US" sz="1400" b="1" dirty="0">
              <a:latin typeface="Arial Narrow" pitchFamily="34" charset="0"/>
            </a:endParaRPr>
          </a:p>
        </p:txBody>
      </p:sp>
      <p:sp>
        <p:nvSpPr>
          <p:cNvPr id="33" name="TextBox 32"/>
          <p:cNvSpPr txBox="1"/>
          <p:nvPr/>
        </p:nvSpPr>
        <p:spPr>
          <a:xfrm>
            <a:off x="484624" y="5799977"/>
            <a:ext cx="824248" cy="307777"/>
          </a:xfrm>
          <a:prstGeom prst="rect">
            <a:avLst/>
          </a:prstGeom>
          <a:noFill/>
        </p:spPr>
        <p:txBody>
          <a:bodyPr wrap="square" rtlCol="0">
            <a:spAutoFit/>
          </a:bodyPr>
          <a:lstStyle/>
          <a:p>
            <a:pPr algn="r"/>
            <a:r>
              <a:rPr lang="en-US" sz="1400" b="1" dirty="0" smtClean="0">
                <a:latin typeface="Arial Narrow" pitchFamily="34" charset="0"/>
              </a:rPr>
              <a:t>ANL</a:t>
            </a:r>
            <a:endParaRPr lang="en-US" sz="1400" b="1" dirty="0">
              <a:latin typeface="Arial Narrow" pitchFamily="34" charset="0"/>
            </a:endParaRPr>
          </a:p>
        </p:txBody>
      </p:sp>
      <p:sp>
        <p:nvSpPr>
          <p:cNvPr id="29" name="Rectangle 28"/>
          <p:cNvSpPr/>
          <p:nvPr/>
        </p:nvSpPr>
        <p:spPr>
          <a:xfrm>
            <a:off x="342900" y="1701800"/>
            <a:ext cx="4114800" cy="3809652"/>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60900" y="1701800"/>
            <a:ext cx="4114800" cy="3809652"/>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2010-03-08 Site Progress (6).jpg"/>
          <p:cNvPicPr>
            <a:picLocks noChangeAspect="1"/>
          </p:cNvPicPr>
          <p:nvPr/>
        </p:nvPicPr>
        <p:blipFill>
          <a:blip r:embed="rId8" cstate="print"/>
          <a:stretch>
            <a:fillRect/>
          </a:stretch>
        </p:blipFill>
        <p:spPr>
          <a:xfrm>
            <a:off x="1324304" y="5819247"/>
            <a:ext cx="1682430" cy="998408"/>
          </a:xfrm>
          <a:prstGeom prst="rect">
            <a:avLst/>
          </a:prstGeom>
          <a:ln w="12700">
            <a:solidFill>
              <a:schemeClr val="tx1"/>
            </a:solidFill>
          </a:ln>
          <a:effectLst>
            <a:outerShdw blurRad="292100" dist="139700" dir="2700000" algn="tl" rotWithShape="0">
              <a:srgbClr val="333333">
                <a:alpha val="65000"/>
              </a:srgbClr>
            </a:outerShdw>
          </a:effectLst>
        </p:spPr>
      </p:pic>
      <p:sp>
        <p:nvSpPr>
          <p:cNvPr id="27" name="TextBox 26"/>
          <p:cNvSpPr txBox="1"/>
          <p:nvPr/>
        </p:nvSpPr>
        <p:spPr>
          <a:xfrm>
            <a:off x="2174246" y="5799977"/>
            <a:ext cx="824248" cy="307777"/>
          </a:xfrm>
          <a:prstGeom prst="rect">
            <a:avLst/>
          </a:prstGeom>
          <a:noFill/>
        </p:spPr>
        <p:txBody>
          <a:bodyPr wrap="square" rtlCol="0">
            <a:spAutoFit/>
          </a:bodyPr>
          <a:lstStyle/>
          <a:p>
            <a:pPr algn="r"/>
            <a:r>
              <a:rPr lang="en-US" sz="1400" b="1" dirty="0" smtClean="0">
                <a:latin typeface="Arial Narrow" pitchFamily="34" charset="0"/>
              </a:rPr>
              <a:t>ORNL</a:t>
            </a:r>
            <a:endParaRPr lang="en-US" sz="1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62</a:t>
            </a:fld>
            <a:endParaRPr lang="en-US" dirty="0"/>
          </a:p>
        </p:txBody>
      </p:sp>
      <p:sp>
        <p:nvSpPr>
          <p:cNvPr id="2" name="Title 1"/>
          <p:cNvSpPr>
            <a:spLocks noGrp="1"/>
          </p:cNvSpPr>
          <p:nvPr>
            <p:ph type="title" idx="4294967295"/>
          </p:nvPr>
        </p:nvSpPr>
        <p:spPr>
          <a:xfrm>
            <a:off x="0" y="-186360"/>
            <a:ext cx="9144000" cy="1143000"/>
          </a:xfrm>
        </p:spPr>
        <p:txBody>
          <a:bodyPr/>
          <a:lstStyle/>
          <a:p>
            <a:r>
              <a:rPr lang="en-US" dirty="0" smtClean="0"/>
              <a:t>Safeguards and Security</a:t>
            </a:r>
            <a:endParaRPr lang="en-US" dirty="0"/>
          </a:p>
        </p:txBody>
      </p:sp>
      <p:sp>
        <p:nvSpPr>
          <p:cNvPr id="24" name="TextBox 23"/>
          <p:cNvSpPr txBox="1"/>
          <p:nvPr/>
        </p:nvSpPr>
        <p:spPr>
          <a:xfrm>
            <a:off x="420688" y="938251"/>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appropriate levels of protection against unauthorized access, theft, or destruction of DOE assets and hostile acts</a:t>
            </a:r>
            <a:endParaRPr lang="en-US" dirty="0">
              <a:solidFill>
                <a:schemeClr val="tx1"/>
              </a:solidFill>
              <a:latin typeface="Arial" pitchFamily="34" charset="0"/>
              <a:cs typeface="Arial" pitchFamily="34" charset="0"/>
            </a:endParaRPr>
          </a:p>
        </p:txBody>
      </p:sp>
      <p:sp>
        <p:nvSpPr>
          <p:cNvPr id="12" name="TextBox 11"/>
          <p:cNvSpPr txBox="1"/>
          <p:nvPr/>
        </p:nvSpPr>
        <p:spPr>
          <a:xfrm>
            <a:off x="440497" y="1771651"/>
            <a:ext cx="3924300" cy="401648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Program Goals: </a:t>
            </a:r>
          </a:p>
          <a:p>
            <a:pPr marL="168275" lvl="0" indent="-168275">
              <a:spcAft>
                <a:spcPts val="600"/>
              </a:spcAft>
              <a:buFont typeface="Wingdings" pitchFamily="2" charset="2"/>
              <a:buChar char="§"/>
            </a:pPr>
            <a:r>
              <a:rPr lang="en-US" sz="1400" dirty="0" smtClean="0">
                <a:latin typeface="Arial" pitchFamily="34" charset="0"/>
                <a:cs typeface="Arial" pitchFamily="34" charset="0"/>
              </a:rPr>
              <a:t>Provide physical  and cyber security controls at Office of Science national laboratory facilities to mitigate risks to facilities and laboratory employees to an acceptable level while enabling the mission.</a:t>
            </a:r>
          </a:p>
          <a:p>
            <a:pPr marL="168275" indent="-168275">
              <a:spcAft>
                <a:spcPts val="600"/>
              </a:spcAft>
              <a:buFont typeface="Wingdings" pitchFamily="2" charset="2"/>
              <a:buChar char="§"/>
            </a:pPr>
            <a:r>
              <a:rPr lang="en-US" sz="1400" dirty="0" smtClean="0">
                <a:latin typeface="Arial" pitchFamily="34" charset="0"/>
                <a:cs typeface="Arial" pitchFamily="34" charset="0"/>
              </a:rPr>
              <a:t> Assure site security programs result in the secure workplace required to facilitate scientific advances.  </a:t>
            </a:r>
          </a:p>
          <a:p>
            <a:pPr marL="168275" lvl="0" indent="-168275">
              <a:spcAft>
                <a:spcPts val="600"/>
              </a:spcAft>
              <a:buFont typeface="Wingdings" pitchFamily="2" charset="2"/>
              <a:buChar char="§"/>
            </a:pPr>
            <a:r>
              <a:rPr lang="en-US" sz="1400" dirty="0" smtClean="0">
                <a:latin typeface="Arial" pitchFamily="34" charset="0"/>
                <a:cs typeface="Arial" pitchFamily="34" charset="0"/>
              </a:rPr>
              <a:t>Align accountability for performance through  National Standards, rigorous peer review, and Federal oversight through  mature contractor assurance systems. </a:t>
            </a:r>
          </a:p>
          <a:p>
            <a:pPr marL="168275" indent="-168275">
              <a:spcAft>
                <a:spcPts val="600"/>
              </a:spcAft>
              <a:buFont typeface="Wingdings" pitchFamily="2" charset="2"/>
              <a:buChar char="§"/>
            </a:pPr>
            <a:r>
              <a:rPr lang="en-US" sz="1400" dirty="0" smtClean="0">
                <a:latin typeface="Arial" pitchFamily="34" charset="0"/>
                <a:cs typeface="Arial" pitchFamily="34" charset="0"/>
              </a:rPr>
              <a:t>Protect special, source, and other nuclear materials, radioactive material, and classified and unclassified controlled information at Office of Science laboratories.</a:t>
            </a:r>
          </a:p>
        </p:txBody>
      </p:sp>
      <p:sp>
        <p:nvSpPr>
          <p:cNvPr id="15" name="Rectangle 14"/>
          <p:cNvSpPr/>
          <p:nvPr/>
        </p:nvSpPr>
        <p:spPr>
          <a:xfrm>
            <a:off x="342900" y="1701800"/>
            <a:ext cx="4138948" cy="4441423"/>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799"/>
            <a:ext cx="4114800" cy="4441423"/>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93520" y="1771650"/>
            <a:ext cx="3811752" cy="350095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The baseline level of protection to provide mission tailored security</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Full recovery for S&amp;S services to non-DOE customers to reduce pressure on overhead burdens and S&amp;S budgets</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Oversight through mature contractor assurance systems to minimize duplicative audits and assessments.</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Investments in infrastructure and automation technology to reduce reliance on personnel for  routine security functions and long-term costs</a:t>
            </a:r>
          </a:p>
          <a:p>
            <a:pPr marL="177800" indent="-177800">
              <a:lnSpc>
                <a:spcPts val="1500"/>
              </a:lnSpc>
              <a:spcBef>
                <a:spcPts val="600"/>
              </a:spcBef>
              <a:spcAft>
                <a:spcPts val="0"/>
              </a:spcAft>
              <a:buFont typeface="Wingdings" pitchFamily="2" charset="2"/>
              <a:buChar char="§"/>
            </a:pPr>
            <a:endParaRPr lang="en-US" sz="14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63</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Program Direction</a:t>
            </a:r>
            <a:endParaRPr lang="en-US" dirty="0"/>
          </a:p>
        </p:txBody>
      </p:sp>
      <p:sp>
        <p:nvSpPr>
          <p:cNvPr id="24" name="TextBox 23"/>
          <p:cNvSpPr txBox="1"/>
          <p:nvPr/>
        </p:nvSpPr>
        <p:spPr>
          <a:xfrm>
            <a:off x="420688" y="925372"/>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a skilled workforce to oversee the Office of Science investments in world-leading scientific research</a:t>
            </a:r>
            <a:endParaRPr lang="en-US" dirty="0">
              <a:solidFill>
                <a:schemeClr val="tx1"/>
              </a:solidFill>
              <a:latin typeface="Arial" pitchFamily="34" charset="0"/>
              <a:cs typeface="Arial" pitchFamily="34" charset="0"/>
            </a:endParaRPr>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6580" y="1687170"/>
            <a:ext cx="4114800" cy="438444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74580" y="1687170"/>
            <a:ext cx="4114800" cy="438444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1262" y="1779320"/>
            <a:ext cx="3937285" cy="344709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600" dirty="0" smtClean="0">
                <a:latin typeface="Arial" pitchFamily="34" charset="0"/>
                <a:cs typeface="Arial" pitchFamily="34" charset="0"/>
              </a:rPr>
              <a:t>Program Goals</a:t>
            </a:r>
            <a:r>
              <a:rPr lang="en-US" sz="1600" b="1" dirty="0" smtClean="0">
                <a:latin typeface="Arial" pitchFamily="34" charset="0"/>
                <a:cs typeface="Arial" pitchFamily="34" charset="0"/>
              </a:rPr>
              <a:t>:</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Ensure the recruitment and retention of a highly skilled workforce to provide the planning, execution, oversight, and management of the Office of Science’s research programs and world-leading facilities</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Provide an effective modernized business infrastructure to support the scientific mission</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Provide public access to DOE-supported research results</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Support professional development opportunities for the Office of Science workforce</a:t>
            </a:r>
          </a:p>
        </p:txBody>
      </p:sp>
      <p:sp>
        <p:nvSpPr>
          <p:cNvPr id="11" name="TextBox 10"/>
          <p:cNvSpPr txBox="1"/>
          <p:nvPr/>
        </p:nvSpPr>
        <p:spPr>
          <a:xfrm>
            <a:off x="4757892" y="1779320"/>
            <a:ext cx="3962554" cy="312393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600" dirty="0" smtClean="0">
                <a:latin typeface="Arial" pitchFamily="34" charset="0"/>
                <a:cs typeface="Arial" pitchFamily="34" charset="0"/>
              </a:rPr>
              <a:t>FY 2012 Highlights:</a:t>
            </a:r>
          </a:p>
          <a:p>
            <a:pPr marL="177800" indent="-177800">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Supports salaries and benefits of over 1,000 FTEs across the Office of Science complex.</a:t>
            </a:r>
          </a:p>
          <a:p>
            <a:pPr marL="177800" indent="-177800">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Supports the development of an improved internal grants management system through best-in-class software development.</a:t>
            </a:r>
          </a:p>
          <a:p>
            <a:pPr marL="177800" indent="-177800">
              <a:spcBef>
                <a:spcPts val="0"/>
              </a:spcBef>
              <a:spcAft>
                <a:spcPts val="600"/>
              </a:spcAft>
              <a:buFont typeface="Wingdings" pitchFamily="2" charset="2"/>
              <a:buChar char="§"/>
            </a:pPr>
            <a:r>
              <a:rPr lang="en-US" sz="1400" dirty="0" smtClean="0">
                <a:latin typeface="Arial" pitchFamily="34" charset="0"/>
                <a:cs typeface="Arial" pitchFamily="34" charset="0"/>
              </a:rPr>
              <a:t>Supports development of an integrated, transparent information technology system between HQ and Field operations looking to cloud computing and other cost efficiency gains.</a:t>
            </a:r>
          </a:p>
          <a:p>
            <a:pPr marL="177800" indent="-177800">
              <a:spcBef>
                <a:spcPts val="600"/>
              </a:spcBef>
              <a:spcAft>
                <a:spcPts val="600"/>
              </a:spcAft>
              <a:buFont typeface="Wingdings" pitchFamily="2" charset="2"/>
              <a:buChar char="§"/>
            </a:pPr>
            <a:endParaRPr lang="en-US" sz="16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64</a:t>
            </a:fld>
            <a:endParaRPr lang="en-US"/>
          </a:p>
        </p:txBody>
      </p:sp>
      <p:sp>
        <p:nvSpPr>
          <p:cNvPr id="4" name="TextBox 3"/>
          <p:cNvSpPr txBox="1"/>
          <p:nvPr/>
        </p:nvSpPr>
        <p:spPr>
          <a:xfrm>
            <a:off x="1" y="169049"/>
            <a:ext cx="9143999" cy="461665"/>
          </a:xfrm>
          <a:prstGeom prst="rect">
            <a:avLst/>
          </a:prstGeom>
          <a:noFill/>
        </p:spPr>
        <p:txBody>
          <a:bodyPr wrap="square" rtlCol="0">
            <a:spAutoFit/>
          </a:bodyPr>
          <a:lstStyle/>
          <a:p>
            <a:pPr algn="ctr"/>
            <a:r>
              <a:rPr lang="en-US" sz="2400" dirty="0" smtClean="0">
                <a:solidFill>
                  <a:srgbClr val="106636"/>
                </a:solidFill>
              </a:rPr>
              <a:t>America COMPETES Reauthorization Act of 2010</a:t>
            </a:r>
            <a:endParaRPr lang="en-US" sz="2400" dirty="0">
              <a:solidFill>
                <a:srgbClr val="106636"/>
              </a:solidFill>
            </a:endParaRPr>
          </a:p>
        </p:txBody>
      </p:sp>
      <p:sp>
        <p:nvSpPr>
          <p:cNvPr id="5" name="TextBox 4"/>
          <p:cNvSpPr txBox="1"/>
          <p:nvPr/>
        </p:nvSpPr>
        <p:spPr>
          <a:xfrm>
            <a:off x="983557" y="1488540"/>
            <a:ext cx="7379300" cy="37856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u="sng" dirty="0" smtClean="0">
                <a:latin typeface="Arial" pitchFamily="34" charset="0"/>
                <a:cs typeface="Arial" pitchFamily="34" charset="0"/>
              </a:rPr>
              <a:t>Section 103</a:t>
            </a:r>
            <a:r>
              <a:rPr lang="en-US" sz="2400" dirty="0" smtClean="0">
                <a:latin typeface="Arial" pitchFamily="34" charset="0"/>
                <a:cs typeface="Arial" pitchFamily="34" charset="0"/>
              </a:rPr>
              <a:t>:</a:t>
            </a:r>
            <a:br>
              <a:rPr lang="en-US" sz="2400" dirty="0" smtClean="0">
                <a:latin typeface="Arial" pitchFamily="34" charset="0"/>
                <a:cs typeface="Arial" pitchFamily="34" charset="0"/>
              </a:rPr>
            </a:b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Establishes a working group under the National Science and Technology Council to coordinate Federal science agency research and policies related to the </a:t>
            </a:r>
            <a:r>
              <a:rPr lang="en-US" sz="2400" dirty="0" smtClean="0">
                <a:solidFill>
                  <a:srgbClr val="FF0000"/>
                </a:solidFill>
                <a:latin typeface="Arial" pitchFamily="34" charset="0"/>
                <a:cs typeface="Arial" pitchFamily="34" charset="0"/>
              </a:rPr>
              <a:t>dissemination and long-term stewardship</a:t>
            </a:r>
            <a:r>
              <a:rPr lang="en-US" sz="2400" dirty="0" smtClean="0">
                <a:latin typeface="Arial" pitchFamily="34" charset="0"/>
                <a:cs typeface="Arial" pitchFamily="34" charset="0"/>
              </a:rPr>
              <a:t> of the results of unclassified research, including </a:t>
            </a:r>
            <a:r>
              <a:rPr lang="en-US" sz="2400" dirty="0" smtClean="0">
                <a:solidFill>
                  <a:srgbClr val="FF0000"/>
                </a:solidFill>
                <a:latin typeface="Arial" pitchFamily="34" charset="0"/>
                <a:cs typeface="Arial" pitchFamily="34" charset="0"/>
              </a:rPr>
              <a:t>digital data and peer reviewed scholarly publications</a:t>
            </a:r>
            <a:r>
              <a:rPr lang="en-US" sz="2400" dirty="0" smtClean="0">
                <a:latin typeface="Arial" pitchFamily="34" charset="0"/>
                <a:cs typeface="Arial" pitchFamily="34" charset="0"/>
              </a:rPr>
              <a:t>, supported wholly, or in part, by funding from the Federal science agencies.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65</a:t>
            </a:fld>
            <a:endParaRPr lang="en-US"/>
          </a:p>
        </p:txBody>
      </p:sp>
      <p:sp>
        <p:nvSpPr>
          <p:cNvPr id="4" name="TextBox 3"/>
          <p:cNvSpPr txBox="1"/>
          <p:nvPr/>
        </p:nvSpPr>
        <p:spPr>
          <a:xfrm>
            <a:off x="1" y="169049"/>
            <a:ext cx="9143999" cy="461665"/>
          </a:xfrm>
          <a:prstGeom prst="rect">
            <a:avLst/>
          </a:prstGeom>
          <a:noFill/>
        </p:spPr>
        <p:txBody>
          <a:bodyPr wrap="square" rtlCol="0">
            <a:spAutoFit/>
          </a:bodyPr>
          <a:lstStyle/>
          <a:p>
            <a:pPr algn="ctr"/>
            <a:r>
              <a:rPr lang="en-US" sz="2400" dirty="0" smtClean="0">
                <a:solidFill>
                  <a:srgbClr val="106636"/>
                </a:solidFill>
              </a:rPr>
              <a:t>New NSAC Charge</a:t>
            </a:r>
            <a:endParaRPr lang="en-US" sz="2400" dirty="0">
              <a:solidFill>
                <a:srgbClr val="106636"/>
              </a:solidFill>
            </a:endParaRPr>
          </a:p>
        </p:txBody>
      </p:sp>
      <p:sp>
        <p:nvSpPr>
          <p:cNvPr id="5" name="TextBox 4"/>
          <p:cNvSpPr txBox="1"/>
          <p:nvPr/>
        </p:nvSpPr>
        <p:spPr>
          <a:xfrm>
            <a:off x="314960" y="883920"/>
            <a:ext cx="8382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To submit a report describing current policies and practices for disseminating research results in the fields relevant to the Nuclear Physics Program.</a:t>
            </a:r>
            <a:endParaRPr lang="en-US" dirty="0"/>
          </a:p>
        </p:txBody>
      </p:sp>
      <p:sp>
        <p:nvSpPr>
          <p:cNvPr id="6" name="TextBox 5"/>
          <p:cNvSpPr txBox="1"/>
          <p:nvPr/>
        </p:nvSpPr>
        <p:spPr>
          <a:xfrm>
            <a:off x="386080" y="1727200"/>
            <a:ext cx="8269547" cy="3416320"/>
          </a:xfrm>
          <a:prstGeom prst="rect">
            <a:avLst/>
          </a:prstGeom>
          <a:noFill/>
        </p:spPr>
        <p:txBody>
          <a:bodyPr wrap="square" rtlCol="0">
            <a:spAutoFit/>
          </a:bodyPr>
          <a:lstStyle/>
          <a:p>
            <a:r>
              <a:rPr lang="en-US" dirty="0" smtClean="0"/>
              <a:t>The report should:</a:t>
            </a:r>
            <a:br>
              <a:rPr lang="en-US" dirty="0" smtClean="0"/>
            </a:br>
            <a:endParaRPr lang="en-US" dirty="0" smtClean="0"/>
          </a:p>
          <a:p>
            <a:pPr marL="342900" indent="-342900">
              <a:buFont typeface="Arial" pitchFamily="34" charset="0"/>
              <a:buChar char="•"/>
            </a:pPr>
            <a:r>
              <a:rPr lang="en-US" dirty="0" smtClean="0"/>
              <a:t>Describe current policies and practices for disseminating research results, including written findings and digital data, in the fields relevant to the Nuclear Physics Program. </a:t>
            </a:r>
            <a:br>
              <a:rPr lang="en-US" dirty="0" smtClean="0"/>
            </a:br>
            <a:endParaRPr lang="en-US" dirty="0" smtClean="0"/>
          </a:p>
          <a:p>
            <a:pPr marL="342900" indent="-342900">
              <a:buFont typeface="Arial" pitchFamily="34" charset="0"/>
              <a:buChar char="•"/>
            </a:pPr>
            <a:r>
              <a:rPr lang="en-US" dirty="0" smtClean="0"/>
              <a:t>Identify which dissemination models, if any, successfully maximize the potential benefit of research results in a way that is sustainable within the research community.</a:t>
            </a:r>
            <a:br>
              <a:rPr lang="en-US" dirty="0" smtClean="0"/>
            </a:br>
            <a:endParaRPr lang="en-US" dirty="0" smtClean="0"/>
          </a:p>
          <a:p>
            <a:pPr marL="342900" indent="-342900">
              <a:buFont typeface="Arial" pitchFamily="34" charset="0"/>
              <a:buChar char="•"/>
            </a:pPr>
            <a:r>
              <a:rPr lang="en-US" dirty="0" smtClean="0"/>
              <a:t>Identify any opportunities where public access policies or practices could enhance the discovery potential of Office of Science research results.</a:t>
            </a:r>
            <a:endParaRPr lang="en-US" dirty="0"/>
          </a:p>
        </p:txBody>
      </p:sp>
      <p:sp>
        <p:nvSpPr>
          <p:cNvPr id="7" name="TextBox 6"/>
          <p:cNvSpPr txBox="1"/>
          <p:nvPr/>
        </p:nvSpPr>
        <p:spPr>
          <a:xfrm>
            <a:off x="498764" y="5496790"/>
            <a:ext cx="5007012" cy="369332"/>
          </a:xfrm>
          <a:prstGeom prst="rect">
            <a:avLst/>
          </a:prstGeom>
          <a:noFill/>
        </p:spPr>
        <p:txBody>
          <a:bodyPr wrap="none" rtlCol="0">
            <a:spAutoFit/>
          </a:bodyPr>
          <a:lstStyle/>
          <a:p>
            <a:r>
              <a:rPr lang="en-US" dirty="0" smtClean="0"/>
              <a:t>The report should be finalized by July 1</a:t>
            </a:r>
            <a:r>
              <a:rPr lang="en-US" baseline="30000" dirty="0" smtClean="0"/>
              <a:t>st</a:t>
            </a:r>
            <a:r>
              <a:rPr lang="en-US" dirty="0" smtClean="0"/>
              <a:t>, 2011.</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4"/>
          <p:cNvSpPr>
            <a:spLocks noChangeArrowheads="1"/>
          </p:cNvSpPr>
          <p:nvPr/>
        </p:nvSpPr>
        <p:spPr bwMode="auto">
          <a:xfrm>
            <a:off x="369723" y="3166260"/>
            <a:ext cx="8407729" cy="3211135"/>
          </a:xfrm>
          <a:prstGeom prst="rect">
            <a:avLst/>
          </a:prstGeom>
          <a:noFill/>
          <a:ln w="9525">
            <a:noFill/>
            <a:miter lim="800000"/>
            <a:headEnd/>
            <a:tailEnd/>
          </a:ln>
        </p:spPr>
        <p:txBody>
          <a:bodyPr wrap="square">
            <a:prstTxWarp prst="textNoShape">
              <a:avLst/>
            </a:prstTxWarp>
            <a:spAutoFit/>
          </a:bodyPr>
          <a:lstStyle/>
          <a:p>
            <a:pPr marL="166688" indent="-166688">
              <a:spcBef>
                <a:spcPts val="800"/>
              </a:spcBef>
              <a:buFont typeface="Wingdings" pitchFamily="2" charset="2"/>
              <a:buChar char="§"/>
            </a:pPr>
            <a:r>
              <a:rPr lang="en-US" sz="1600" dirty="0" smtClean="0">
                <a:latin typeface="Arial" pitchFamily="34" charset="0"/>
                <a:cs typeface="Arial" pitchFamily="34" charset="0"/>
              </a:rPr>
              <a:t>The performance and lifetime of materials used in nuclear technology and in advanced power generation are severely limited by corrosive environments and extreme conditions. </a:t>
            </a:r>
          </a:p>
          <a:p>
            <a:pPr marL="166688" indent="-166688">
              <a:spcBef>
                <a:spcPts val="800"/>
              </a:spcBef>
              <a:buFont typeface="Wingdings" pitchFamily="2" charset="2"/>
              <a:buChar char="§"/>
            </a:pPr>
            <a:r>
              <a:rPr lang="en-US" sz="1600" dirty="0" smtClean="0">
                <a:latin typeface="Arial" pitchFamily="34" charset="0"/>
                <a:cs typeface="Arial" pitchFamily="34" charset="0"/>
              </a:rPr>
              <a:t>Premature failure of materials can result from undetected stress corrosion cracking.</a:t>
            </a:r>
          </a:p>
          <a:p>
            <a:pPr marL="166688" indent="-166688">
              <a:spcBef>
                <a:spcPts val="800"/>
              </a:spcBef>
              <a:buFont typeface="Wingdings" pitchFamily="2" charset="2"/>
              <a:buChar char="§"/>
            </a:pPr>
            <a:r>
              <a:rPr lang="en-US" sz="1600" dirty="0" smtClean="0">
                <a:latin typeface="Arial" pitchFamily="34" charset="0"/>
                <a:cs typeface="Arial" pitchFamily="34" charset="0"/>
              </a:rPr>
              <a:t>Annually, corrosion costs about 3% of the U.S. gross domestic product. </a:t>
            </a:r>
          </a:p>
          <a:p>
            <a:pPr marL="166688" indent="-166688">
              <a:spcBef>
                <a:spcPts val="800"/>
              </a:spcBef>
              <a:buFont typeface="Wingdings" pitchFamily="2" charset="2"/>
              <a:buChar char="§"/>
            </a:pPr>
            <a:r>
              <a:rPr lang="en-US" sz="1600" dirty="0" smtClean="0">
                <a:latin typeface="Arial" pitchFamily="34" charset="0"/>
                <a:cs typeface="Arial" pitchFamily="34" charset="0"/>
              </a:rPr>
              <a:t>48-million-atom simulation on Argonne Leadership Computing Facility showed a link between sulfur i</a:t>
            </a:r>
            <a:r>
              <a:rPr lang="en-US" sz="1600" dirty="0" smtClean="0"/>
              <a:t>mpurities segregated at grain boundaries of nickel </a:t>
            </a:r>
            <a:r>
              <a:rPr lang="en-US" sz="1600" dirty="0" smtClean="0">
                <a:latin typeface="Arial" pitchFamily="34" charset="0"/>
                <a:cs typeface="Arial" pitchFamily="34" charset="0"/>
              </a:rPr>
              <a:t>and embrittlement. An order-of-magnitude reduction in grain-boundary shear strength, combined with tensile-strength reduction, allows the crack tip to always find an easy propagation path in this configuration. This mechanism explains an experimentally observed crossover from microscopic fracture to macroscopic cracks due to sulfur impurities.</a:t>
            </a:r>
          </a:p>
          <a:p>
            <a:pPr>
              <a:spcBef>
                <a:spcPts val="800"/>
              </a:spcBef>
            </a:pPr>
            <a:endParaRPr lang="en-US" sz="1600" dirty="0">
              <a:latin typeface="Arial" pitchFamily="34" charset="0"/>
              <a:cs typeface="Arial" pitchFamily="34" charset="0"/>
            </a:endParaRPr>
          </a:p>
        </p:txBody>
      </p:sp>
      <p:sp>
        <p:nvSpPr>
          <p:cNvPr id="15" name="Rectangle 14"/>
          <p:cNvSpPr/>
          <p:nvPr/>
        </p:nvSpPr>
        <p:spPr>
          <a:xfrm>
            <a:off x="6153462" y="2365165"/>
            <a:ext cx="2990538" cy="707886"/>
          </a:xfrm>
          <a:prstGeom prst="rect">
            <a:avLst/>
          </a:prstGeom>
        </p:spPr>
        <p:txBody>
          <a:bodyPr wrap="square">
            <a:spAutoFit/>
          </a:bodyPr>
          <a:lstStyle/>
          <a:p>
            <a:r>
              <a:rPr lang="en-US" sz="1000" dirty="0" smtClean="0"/>
              <a:t>Fracture simulations for </a:t>
            </a:r>
            <a:r>
              <a:rPr lang="en-US" sz="1000" dirty="0" err="1" smtClean="0"/>
              <a:t>nanocrystalline</a:t>
            </a:r>
            <a:r>
              <a:rPr lang="en-US" sz="1000" dirty="0" smtClean="0"/>
              <a:t> nickel without and with amorphous sulfide grain- boundary phases, showing ductile, </a:t>
            </a:r>
            <a:r>
              <a:rPr lang="en-US" sz="1000" dirty="0" err="1" smtClean="0"/>
              <a:t>transgranular</a:t>
            </a:r>
            <a:r>
              <a:rPr lang="en-US" sz="1000" dirty="0" smtClean="0"/>
              <a:t> tearing and brittle, </a:t>
            </a:r>
            <a:r>
              <a:rPr lang="en-US" sz="1000" dirty="0" err="1" smtClean="0"/>
              <a:t>intergranular</a:t>
            </a:r>
            <a:r>
              <a:rPr lang="en-US" sz="1000" dirty="0" smtClean="0"/>
              <a:t> cleavage. </a:t>
            </a:r>
            <a:endParaRPr lang="en-US" sz="1000" dirty="0">
              <a:latin typeface="Arial Narrow" pitchFamily="34" charset="0"/>
            </a:endParaRPr>
          </a:p>
        </p:txBody>
      </p:sp>
      <p:sp>
        <p:nvSpPr>
          <p:cNvPr id="11" name="Slide Number Placeholder 3"/>
          <p:cNvSpPr>
            <a:spLocks noGrp="1"/>
          </p:cNvSpPr>
          <p:nvPr>
            <p:ph type="sldNum" sz="quarter" idx="12"/>
          </p:nvPr>
        </p:nvSpPr>
        <p:spPr>
          <a:prstGeom prst="rect">
            <a:avLst/>
          </a:prstGeom>
        </p:spPr>
        <p:txBody>
          <a:bodyPr anchor="ctr"/>
          <a:lstStyle/>
          <a:p>
            <a:pPr algn="ctr">
              <a:defRPr/>
            </a:pPr>
            <a:fld id="{6EEA275D-5A49-48A8-817D-44C3EA0A3A2F}" type="slidenum">
              <a:rPr lang="en-US" sz="1200" smtClean="0">
                <a:solidFill>
                  <a:srgbClr val="106636"/>
                </a:solidFill>
              </a:rPr>
              <a:pPr algn="ctr">
                <a:defRPr/>
              </a:pPr>
              <a:t>7</a:t>
            </a:fld>
            <a:endParaRPr lang="en-US" sz="1200" dirty="0">
              <a:solidFill>
                <a:srgbClr val="106636"/>
              </a:solidFill>
            </a:endParaRPr>
          </a:p>
        </p:txBody>
      </p:sp>
      <p:sp>
        <p:nvSpPr>
          <p:cNvPr id="2" name="Title 1"/>
          <p:cNvSpPr>
            <a:spLocks noGrp="1"/>
          </p:cNvSpPr>
          <p:nvPr>
            <p:ph type="title" idx="4294967295"/>
          </p:nvPr>
        </p:nvSpPr>
        <p:spPr>
          <a:xfrm>
            <a:off x="-300038" y="211138"/>
            <a:ext cx="9444038" cy="655637"/>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80000"/>
              </a:lnSpc>
            </a:pPr>
            <a:r>
              <a:rPr lang="en-US" dirty="0" smtClean="0"/>
              <a:t>Stress Corrosion Cracking</a:t>
            </a:r>
            <a:br>
              <a:rPr lang="en-US" dirty="0" smtClean="0"/>
            </a:br>
            <a:r>
              <a:rPr lang="en-US" sz="1800" dirty="0" smtClean="0"/>
              <a:t>Molecular Dynamics Simulation Reveals Mechanisms of Nickel Fracture </a:t>
            </a:r>
            <a:br>
              <a:rPr lang="en-US" sz="1800" dirty="0" smtClean="0"/>
            </a:br>
            <a:endParaRPr lang="en-US" sz="1800" dirty="0" smtClean="0">
              <a:latin typeface="Arial Narrow" pitchFamily="34" charset="0"/>
            </a:endParaRPr>
          </a:p>
        </p:txBody>
      </p:sp>
      <p:grpSp>
        <p:nvGrpSpPr>
          <p:cNvPr id="3" name="Group 19"/>
          <p:cNvGrpSpPr/>
          <p:nvPr/>
        </p:nvGrpSpPr>
        <p:grpSpPr>
          <a:xfrm>
            <a:off x="6397984" y="6329549"/>
            <a:ext cx="2083982" cy="467525"/>
            <a:chOff x="0" y="6272116"/>
            <a:chExt cx="2604655" cy="584334"/>
          </a:xfrm>
        </p:grpSpPr>
        <p:pic>
          <p:nvPicPr>
            <p:cNvPr id="16" name="Picture 15" descr="universities-logos.png"/>
            <p:cNvPicPr>
              <a:picLocks noChangeAspect="1"/>
            </p:cNvPicPr>
            <p:nvPr/>
          </p:nvPicPr>
          <p:blipFill>
            <a:blip r:embed="rId3" cstate="print"/>
            <a:srcRect l="60501" r="26499"/>
            <a:stretch>
              <a:fillRect/>
            </a:stretch>
          </p:blipFill>
          <p:spPr>
            <a:xfrm>
              <a:off x="793440" y="6279043"/>
              <a:ext cx="709672" cy="570480"/>
            </a:xfrm>
            <a:prstGeom prst="rect">
              <a:avLst/>
            </a:prstGeom>
          </p:spPr>
        </p:pic>
        <p:pic>
          <p:nvPicPr>
            <p:cNvPr id="17" name="Picture 16" descr="universities-logos.png"/>
            <p:cNvPicPr>
              <a:picLocks noChangeAspect="1"/>
            </p:cNvPicPr>
            <p:nvPr/>
          </p:nvPicPr>
          <p:blipFill>
            <a:blip r:embed="rId3" cstate="print"/>
            <a:srcRect l="74898" r="11999" b="-1"/>
            <a:stretch>
              <a:fillRect/>
            </a:stretch>
          </p:blipFill>
          <p:spPr>
            <a:xfrm>
              <a:off x="1427013" y="6279041"/>
              <a:ext cx="715271" cy="570485"/>
            </a:xfrm>
            <a:prstGeom prst="rect">
              <a:avLst/>
            </a:prstGeom>
          </p:spPr>
        </p:pic>
        <p:pic>
          <p:nvPicPr>
            <p:cNvPr id="18" name="Picture 17" descr="200px-Pennsylvania_State_University_seal_svg.png"/>
            <p:cNvPicPr>
              <a:picLocks noChangeAspect="1"/>
            </p:cNvPicPr>
            <p:nvPr/>
          </p:nvPicPr>
          <p:blipFill>
            <a:blip r:embed="rId4" cstate="print"/>
            <a:stretch>
              <a:fillRect/>
            </a:stretch>
          </p:blipFill>
          <p:spPr>
            <a:xfrm>
              <a:off x="2050476" y="6291350"/>
              <a:ext cx="554179" cy="545867"/>
            </a:xfrm>
            <a:prstGeom prst="rect">
              <a:avLst/>
            </a:prstGeom>
          </p:spPr>
        </p:pic>
        <p:pic>
          <p:nvPicPr>
            <p:cNvPr id="19" name="Picture 18" descr="universities-logos.png"/>
            <p:cNvPicPr>
              <a:picLocks noChangeAspect="1"/>
            </p:cNvPicPr>
            <p:nvPr/>
          </p:nvPicPr>
          <p:blipFill>
            <a:blip r:embed="rId3" cstate="print"/>
            <a:srcRect l="-224" r="84742" b="-2429"/>
            <a:stretch>
              <a:fillRect/>
            </a:stretch>
          </p:blipFill>
          <p:spPr>
            <a:xfrm>
              <a:off x="0" y="6272116"/>
              <a:ext cx="845126" cy="584334"/>
            </a:xfrm>
            <a:prstGeom prst="rect">
              <a:avLst/>
            </a:prstGeom>
          </p:spPr>
        </p:pic>
      </p:grpSp>
      <p:pic>
        <p:nvPicPr>
          <p:cNvPr id="29697" name="Picture 1" descr="M:\Documents and Settings\dehmer\Desktop\priya_reactors.png"/>
          <p:cNvPicPr>
            <a:picLocks noChangeAspect="1" noChangeArrowheads="1"/>
          </p:cNvPicPr>
          <p:nvPr/>
        </p:nvPicPr>
        <p:blipFill>
          <a:blip r:embed="rId5" cstate="print"/>
          <a:srcRect/>
          <a:stretch>
            <a:fillRect/>
          </a:stretch>
        </p:blipFill>
        <p:spPr bwMode="auto">
          <a:xfrm>
            <a:off x="679941" y="1111590"/>
            <a:ext cx="5497513" cy="1957388"/>
          </a:xfrm>
          <a:prstGeom prst="rect">
            <a:avLst/>
          </a:prstGeom>
          <a:noFill/>
        </p:spPr>
      </p:pic>
      <p:grpSp>
        <p:nvGrpSpPr>
          <p:cNvPr id="4" name="Group 114"/>
          <p:cNvGrpSpPr/>
          <p:nvPr/>
        </p:nvGrpSpPr>
        <p:grpSpPr>
          <a:xfrm>
            <a:off x="6626140" y="873016"/>
            <a:ext cx="1705418" cy="1412938"/>
            <a:chOff x="6626140" y="782863"/>
            <a:chExt cx="1705418" cy="1412938"/>
          </a:xfrm>
        </p:grpSpPr>
        <p:grpSp>
          <p:nvGrpSpPr>
            <p:cNvPr id="5" name="Group 95"/>
            <p:cNvGrpSpPr/>
            <p:nvPr/>
          </p:nvGrpSpPr>
          <p:grpSpPr>
            <a:xfrm>
              <a:off x="6626140" y="782863"/>
              <a:ext cx="1705418" cy="1412938"/>
              <a:chOff x="7181407" y="1135690"/>
              <a:chExt cx="1172226" cy="971189"/>
            </a:xfrm>
          </p:grpSpPr>
          <p:pic>
            <p:nvPicPr>
              <p:cNvPr id="131074" name="Picture 2"/>
              <p:cNvPicPr>
                <a:picLocks noChangeAspect="1" noChangeArrowheads="1"/>
              </p:cNvPicPr>
              <p:nvPr/>
            </p:nvPicPr>
            <p:blipFill>
              <a:blip r:embed="rId6" cstate="print"/>
              <a:srcRect l="78062" t="37524" r="-44" b="38164"/>
              <a:stretch>
                <a:fillRect/>
              </a:stretch>
            </p:blipFill>
            <p:spPr bwMode="auto">
              <a:xfrm>
                <a:off x="7186613" y="1171575"/>
                <a:ext cx="1162050" cy="928688"/>
              </a:xfrm>
              <a:prstGeom prst="rect">
                <a:avLst/>
              </a:prstGeom>
              <a:noFill/>
              <a:ln w="9525">
                <a:noFill/>
                <a:miter lim="800000"/>
                <a:headEnd/>
                <a:tailEnd/>
              </a:ln>
            </p:spPr>
          </p:pic>
          <p:sp>
            <p:nvSpPr>
              <p:cNvPr id="31" name="Freeform 30"/>
              <p:cNvSpPr/>
              <p:nvPr/>
            </p:nvSpPr>
            <p:spPr>
              <a:xfrm>
                <a:off x="7544073" y="1135690"/>
                <a:ext cx="809560" cy="452604"/>
              </a:xfrm>
              <a:custGeom>
                <a:avLst/>
                <a:gdLst>
                  <a:gd name="connsiteX0" fmla="*/ 14015 w 809560"/>
                  <a:gd name="connsiteY0" fmla="*/ 33504 h 452604"/>
                  <a:gd name="connsiteX1" fmla="*/ 9252 w 809560"/>
                  <a:gd name="connsiteY1" fmla="*/ 102560 h 452604"/>
                  <a:gd name="connsiteX2" fmla="*/ 2108 w 809560"/>
                  <a:gd name="connsiteY2" fmla="*/ 104941 h 452604"/>
                  <a:gd name="connsiteX3" fmla="*/ 4490 w 809560"/>
                  <a:gd name="connsiteY3" fmla="*/ 126373 h 452604"/>
                  <a:gd name="connsiteX4" fmla="*/ 21158 w 809560"/>
                  <a:gd name="connsiteY4" fmla="*/ 128754 h 452604"/>
                  <a:gd name="connsiteX5" fmla="*/ 28302 w 809560"/>
                  <a:gd name="connsiteY5" fmla="*/ 131135 h 452604"/>
                  <a:gd name="connsiteX6" fmla="*/ 30683 w 809560"/>
                  <a:gd name="connsiteY6" fmla="*/ 138279 h 452604"/>
                  <a:gd name="connsiteX7" fmla="*/ 35446 w 809560"/>
                  <a:gd name="connsiteY7" fmla="*/ 159710 h 452604"/>
                  <a:gd name="connsiteX8" fmla="*/ 33065 w 809560"/>
                  <a:gd name="connsiteY8" fmla="*/ 188285 h 452604"/>
                  <a:gd name="connsiteX9" fmla="*/ 25921 w 809560"/>
                  <a:gd name="connsiteY9" fmla="*/ 190666 h 452604"/>
                  <a:gd name="connsiteX10" fmla="*/ 23540 w 809560"/>
                  <a:gd name="connsiteY10" fmla="*/ 197810 h 452604"/>
                  <a:gd name="connsiteX11" fmla="*/ 25921 w 809560"/>
                  <a:gd name="connsiteY11" fmla="*/ 204954 h 452604"/>
                  <a:gd name="connsiteX12" fmla="*/ 28302 w 809560"/>
                  <a:gd name="connsiteY12" fmla="*/ 226385 h 452604"/>
                  <a:gd name="connsiteX13" fmla="*/ 42590 w 809560"/>
                  <a:gd name="connsiteY13" fmla="*/ 235910 h 452604"/>
                  <a:gd name="connsiteX14" fmla="*/ 56877 w 809560"/>
                  <a:gd name="connsiteY14" fmla="*/ 274010 h 452604"/>
                  <a:gd name="connsiteX15" fmla="*/ 71165 w 809560"/>
                  <a:gd name="connsiteY15" fmla="*/ 276391 h 452604"/>
                  <a:gd name="connsiteX16" fmla="*/ 83071 w 809560"/>
                  <a:gd name="connsiteY16" fmla="*/ 266866 h 452604"/>
                  <a:gd name="connsiteX17" fmla="*/ 90215 w 809560"/>
                  <a:gd name="connsiteY17" fmla="*/ 269248 h 452604"/>
                  <a:gd name="connsiteX18" fmla="*/ 94977 w 809560"/>
                  <a:gd name="connsiteY18" fmla="*/ 276391 h 452604"/>
                  <a:gd name="connsiteX19" fmla="*/ 133077 w 809560"/>
                  <a:gd name="connsiteY19" fmla="*/ 293060 h 452604"/>
                  <a:gd name="connsiteX20" fmla="*/ 125933 w 809560"/>
                  <a:gd name="connsiteY20" fmla="*/ 307348 h 452604"/>
                  <a:gd name="connsiteX21" fmla="*/ 147365 w 809560"/>
                  <a:gd name="connsiteY21" fmla="*/ 309729 h 452604"/>
                  <a:gd name="connsiteX22" fmla="*/ 164033 w 809560"/>
                  <a:gd name="connsiteY22" fmla="*/ 312110 h 452604"/>
                  <a:gd name="connsiteX23" fmla="*/ 166415 w 809560"/>
                  <a:gd name="connsiteY23" fmla="*/ 333541 h 452604"/>
                  <a:gd name="connsiteX24" fmla="*/ 173558 w 809560"/>
                  <a:gd name="connsiteY24" fmla="*/ 331160 h 452604"/>
                  <a:gd name="connsiteX25" fmla="*/ 206896 w 809560"/>
                  <a:gd name="connsiteY25" fmla="*/ 333541 h 452604"/>
                  <a:gd name="connsiteX26" fmla="*/ 209277 w 809560"/>
                  <a:gd name="connsiteY26" fmla="*/ 343066 h 452604"/>
                  <a:gd name="connsiteX27" fmla="*/ 216421 w 809560"/>
                  <a:gd name="connsiteY27" fmla="*/ 340685 h 452604"/>
                  <a:gd name="connsiteX28" fmla="*/ 244996 w 809560"/>
                  <a:gd name="connsiteY28" fmla="*/ 343066 h 452604"/>
                  <a:gd name="connsiteX29" fmla="*/ 247377 w 809560"/>
                  <a:gd name="connsiteY29" fmla="*/ 350210 h 452604"/>
                  <a:gd name="connsiteX30" fmla="*/ 249758 w 809560"/>
                  <a:gd name="connsiteY30" fmla="*/ 359735 h 452604"/>
                  <a:gd name="connsiteX31" fmla="*/ 256902 w 809560"/>
                  <a:gd name="connsiteY31" fmla="*/ 362116 h 452604"/>
                  <a:gd name="connsiteX32" fmla="*/ 264046 w 809560"/>
                  <a:gd name="connsiteY32" fmla="*/ 359735 h 452604"/>
                  <a:gd name="connsiteX33" fmla="*/ 280715 w 809560"/>
                  <a:gd name="connsiteY33" fmla="*/ 357354 h 452604"/>
                  <a:gd name="connsiteX34" fmla="*/ 283096 w 809560"/>
                  <a:gd name="connsiteY34" fmla="*/ 350210 h 452604"/>
                  <a:gd name="connsiteX35" fmla="*/ 299765 w 809560"/>
                  <a:gd name="connsiteY35" fmla="*/ 345448 h 452604"/>
                  <a:gd name="connsiteX36" fmla="*/ 302146 w 809560"/>
                  <a:gd name="connsiteY36" fmla="*/ 359735 h 452604"/>
                  <a:gd name="connsiteX37" fmla="*/ 323577 w 809560"/>
                  <a:gd name="connsiteY37" fmla="*/ 357354 h 452604"/>
                  <a:gd name="connsiteX38" fmla="*/ 337865 w 809560"/>
                  <a:gd name="connsiteY38" fmla="*/ 352591 h 452604"/>
                  <a:gd name="connsiteX39" fmla="*/ 354533 w 809560"/>
                  <a:gd name="connsiteY39" fmla="*/ 359735 h 452604"/>
                  <a:gd name="connsiteX40" fmla="*/ 356915 w 809560"/>
                  <a:gd name="connsiteY40" fmla="*/ 366879 h 452604"/>
                  <a:gd name="connsiteX41" fmla="*/ 354533 w 809560"/>
                  <a:gd name="connsiteY41" fmla="*/ 374023 h 452604"/>
                  <a:gd name="connsiteX42" fmla="*/ 383108 w 809560"/>
                  <a:gd name="connsiteY42" fmla="*/ 381166 h 452604"/>
                  <a:gd name="connsiteX43" fmla="*/ 399777 w 809560"/>
                  <a:gd name="connsiteY43" fmla="*/ 393073 h 452604"/>
                  <a:gd name="connsiteX44" fmla="*/ 397396 w 809560"/>
                  <a:gd name="connsiteY44" fmla="*/ 400216 h 452604"/>
                  <a:gd name="connsiteX45" fmla="*/ 404540 w 809560"/>
                  <a:gd name="connsiteY45" fmla="*/ 404979 h 452604"/>
                  <a:gd name="connsiteX46" fmla="*/ 414065 w 809560"/>
                  <a:gd name="connsiteY46" fmla="*/ 407360 h 452604"/>
                  <a:gd name="connsiteX47" fmla="*/ 421208 w 809560"/>
                  <a:gd name="connsiteY47" fmla="*/ 409741 h 452604"/>
                  <a:gd name="connsiteX48" fmla="*/ 428352 w 809560"/>
                  <a:gd name="connsiteY48" fmla="*/ 414504 h 452604"/>
                  <a:gd name="connsiteX49" fmla="*/ 440258 w 809560"/>
                  <a:gd name="connsiteY49" fmla="*/ 426410 h 452604"/>
                  <a:gd name="connsiteX50" fmla="*/ 502171 w 809560"/>
                  <a:gd name="connsiteY50" fmla="*/ 428791 h 452604"/>
                  <a:gd name="connsiteX51" fmla="*/ 504552 w 809560"/>
                  <a:gd name="connsiteY51" fmla="*/ 443079 h 452604"/>
                  <a:gd name="connsiteX52" fmla="*/ 506933 w 809560"/>
                  <a:gd name="connsiteY52" fmla="*/ 450223 h 452604"/>
                  <a:gd name="connsiteX53" fmla="*/ 514077 w 809560"/>
                  <a:gd name="connsiteY53" fmla="*/ 452604 h 452604"/>
                  <a:gd name="connsiteX54" fmla="*/ 540271 w 809560"/>
                  <a:gd name="connsiteY54" fmla="*/ 450223 h 452604"/>
                  <a:gd name="connsiteX55" fmla="*/ 545033 w 809560"/>
                  <a:gd name="connsiteY55" fmla="*/ 435935 h 452604"/>
                  <a:gd name="connsiteX56" fmla="*/ 549796 w 809560"/>
                  <a:gd name="connsiteY56" fmla="*/ 421648 h 452604"/>
                  <a:gd name="connsiteX57" fmla="*/ 552177 w 809560"/>
                  <a:gd name="connsiteY57" fmla="*/ 414504 h 452604"/>
                  <a:gd name="connsiteX58" fmla="*/ 564083 w 809560"/>
                  <a:gd name="connsiteY58" fmla="*/ 412123 h 452604"/>
                  <a:gd name="connsiteX59" fmla="*/ 573608 w 809560"/>
                  <a:gd name="connsiteY59" fmla="*/ 414504 h 452604"/>
                  <a:gd name="connsiteX60" fmla="*/ 583133 w 809560"/>
                  <a:gd name="connsiteY60" fmla="*/ 419266 h 452604"/>
                  <a:gd name="connsiteX61" fmla="*/ 587896 w 809560"/>
                  <a:gd name="connsiteY61" fmla="*/ 404979 h 452604"/>
                  <a:gd name="connsiteX62" fmla="*/ 590277 w 809560"/>
                  <a:gd name="connsiteY62" fmla="*/ 397835 h 452604"/>
                  <a:gd name="connsiteX63" fmla="*/ 599802 w 809560"/>
                  <a:gd name="connsiteY63" fmla="*/ 388310 h 452604"/>
                  <a:gd name="connsiteX64" fmla="*/ 637902 w 809560"/>
                  <a:gd name="connsiteY64" fmla="*/ 385929 h 452604"/>
                  <a:gd name="connsiteX65" fmla="*/ 659333 w 809560"/>
                  <a:gd name="connsiteY65" fmla="*/ 385929 h 452604"/>
                  <a:gd name="connsiteX66" fmla="*/ 673621 w 809560"/>
                  <a:gd name="connsiteY66" fmla="*/ 390691 h 452604"/>
                  <a:gd name="connsiteX67" fmla="*/ 690290 w 809560"/>
                  <a:gd name="connsiteY67" fmla="*/ 395454 h 452604"/>
                  <a:gd name="connsiteX68" fmla="*/ 692671 w 809560"/>
                  <a:gd name="connsiteY68" fmla="*/ 383548 h 452604"/>
                  <a:gd name="connsiteX69" fmla="*/ 706958 w 809560"/>
                  <a:gd name="connsiteY69" fmla="*/ 381166 h 452604"/>
                  <a:gd name="connsiteX70" fmla="*/ 718865 w 809560"/>
                  <a:gd name="connsiteY70" fmla="*/ 362116 h 452604"/>
                  <a:gd name="connsiteX71" fmla="*/ 730771 w 809560"/>
                  <a:gd name="connsiteY71" fmla="*/ 364498 h 452604"/>
                  <a:gd name="connsiteX72" fmla="*/ 737915 w 809560"/>
                  <a:gd name="connsiteY72" fmla="*/ 369260 h 452604"/>
                  <a:gd name="connsiteX73" fmla="*/ 745058 w 809560"/>
                  <a:gd name="connsiteY73" fmla="*/ 366879 h 452604"/>
                  <a:gd name="connsiteX74" fmla="*/ 749821 w 809560"/>
                  <a:gd name="connsiteY74" fmla="*/ 359735 h 452604"/>
                  <a:gd name="connsiteX75" fmla="*/ 752202 w 809560"/>
                  <a:gd name="connsiteY75" fmla="*/ 350210 h 452604"/>
                  <a:gd name="connsiteX76" fmla="*/ 761727 w 809560"/>
                  <a:gd name="connsiteY76" fmla="*/ 347829 h 452604"/>
                  <a:gd name="connsiteX77" fmla="*/ 797446 w 809560"/>
                  <a:gd name="connsiteY77" fmla="*/ 345448 h 452604"/>
                  <a:gd name="connsiteX78" fmla="*/ 802208 w 809560"/>
                  <a:gd name="connsiteY78" fmla="*/ 247816 h 452604"/>
                  <a:gd name="connsiteX79" fmla="*/ 804590 w 809560"/>
                  <a:gd name="connsiteY79" fmla="*/ 238291 h 452604"/>
                  <a:gd name="connsiteX80" fmla="*/ 806971 w 809560"/>
                  <a:gd name="connsiteY80" fmla="*/ 71604 h 452604"/>
                  <a:gd name="connsiteX81" fmla="*/ 804590 w 809560"/>
                  <a:gd name="connsiteY81" fmla="*/ 57316 h 452604"/>
                  <a:gd name="connsiteX82" fmla="*/ 802208 w 809560"/>
                  <a:gd name="connsiteY82" fmla="*/ 50173 h 452604"/>
                  <a:gd name="connsiteX83" fmla="*/ 799827 w 809560"/>
                  <a:gd name="connsiteY83" fmla="*/ 35885 h 452604"/>
                  <a:gd name="connsiteX84" fmla="*/ 792683 w 809560"/>
                  <a:gd name="connsiteY84" fmla="*/ 33504 h 452604"/>
                  <a:gd name="connsiteX85" fmla="*/ 728390 w 809560"/>
                  <a:gd name="connsiteY85" fmla="*/ 35885 h 452604"/>
                  <a:gd name="connsiteX86" fmla="*/ 583133 w 809560"/>
                  <a:gd name="connsiteY86" fmla="*/ 33504 h 452604"/>
                  <a:gd name="connsiteX87" fmla="*/ 525983 w 809560"/>
                  <a:gd name="connsiteY87" fmla="*/ 28741 h 452604"/>
                  <a:gd name="connsiteX88" fmla="*/ 506933 w 809560"/>
                  <a:gd name="connsiteY88" fmla="*/ 31123 h 452604"/>
                  <a:gd name="connsiteX89" fmla="*/ 499790 w 809560"/>
                  <a:gd name="connsiteY89" fmla="*/ 33504 h 452604"/>
                  <a:gd name="connsiteX90" fmla="*/ 475977 w 809560"/>
                  <a:gd name="connsiteY90" fmla="*/ 31123 h 452604"/>
                  <a:gd name="connsiteX91" fmla="*/ 409302 w 809560"/>
                  <a:gd name="connsiteY91" fmla="*/ 35885 h 452604"/>
                  <a:gd name="connsiteX92" fmla="*/ 383108 w 809560"/>
                  <a:gd name="connsiteY92" fmla="*/ 33504 h 452604"/>
                  <a:gd name="connsiteX93" fmla="*/ 199752 w 809560"/>
                  <a:gd name="connsiteY93" fmla="*/ 35885 h 452604"/>
                  <a:gd name="connsiteX94" fmla="*/ 154508 w 809560"/>
                  <a:gd name="connsiteY94" fmla="*/ 33504 h 452604"/>
                  <a:gd name="connsiteX95" fmla="*/ 54496 w 809560"/>
                  <a:gd name="connsiteY95" fmla="*/ 35885 h 452604"/>
                  <a:gd name="connsiteX96" fmla="*/ 14015 w 809560"/>
                  <a:gd name="connsiteY96" fmla="*/ 33504 h 45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09560" h="452604">
                    <a:moveTo>
                      <a:pt x="14015" y="33504"/>
                    </a:moveTo>
                    <a:cubicBezTo>
                      <a:pt x="6474" y="44617"/>
                      <a:pt x="24446" y="0"/>
                      <a:pt x="9252" y="102560"/>
                    </a:cubicBezTo>
                    <a:cubicBezTo>
                      <a:pt x="8884" y="105043"/>
                      <a:pt x="4489" y="104147"/>
                      <a:pt x="2108" y="104941"/>
                    </a:cubicBezTo>
                    <a:cubicBezTo>
                      <a:pt x="2902" y="112085"/>
                      <a:pt x="0" y="120760"/>
                      <a:pt x="4490" y="126373"/>
                    </a:cubicBezTo>
                    <a:cubicBezTo>
                      <a:pt x="7996" y="130756"/>
                      <a:pt x="15655" y="127653"/>
                      <a:pt x="21158" y="128754"/>
                    </a:cubicBezTo>
                    <a:cubicBezTo>
                      <a:pt x="23619" y="129246"/>
                      <a:pt x="25921" y="130341"/>
                      <a:pt x="28302" y="131135"/>
                    </a:cubicBezTo>
                    <a:cubicBezTo>
                      <a:pt x="29096" y="133516"/>
                      <a:pt x="29993" y="135865"/>
                      <a:pt x="30683" y="138279"/>
                    </a:cubicBezTo>
                    <a:cubicBezTo>
                      <a:pt x="32928" y="146137"/>
                      <a:pt x="33807" y="151512"/>
                      <a:pt x="35446" y="159710"/>
                    </a:cubicBezTo>
                    <a:cubicBezTo>
                      <a:pt x="34652" y="169235"/>
                      <a:pt x="35876" y="179150"/>
                      <a:pt x="33065" y="188285"/>
                    </a:cubicBezTo>
                    <a:cubicBezTo>
                      <a:pt x="32327" y="190684"/>
                      <a:pt x="27696" y="188891"/>
                      <a:pt x="25921" y="190666"/>
                    </a:cubicBezTo>
                    <a:cubicBezTo>
                      <a:pt x="24146" y="192441"/>
                      <a:pt x="24334" y="195429"/>
                      <a:pt x="23540" y="197810"/>
                    </a:cubicBezTo>
                    <a:cubicBezTo>
                      <a:pt x="24334" y="200191"/>
                      <a:pt x="25508" y="202478"/>
                      <a:pt x="25921" y="204954"/>
                    </a:cubicBezTo>
                    <a:cubicBezTo>
                      <a:pt x="27103" y="212044"/>
                      <a:pt x="24894" y="220057"/>
                      <a:pt x="28302" y="226385"/>
                    </a:cubicBezTo>
                    <a:cubicBezTo>
                      <a:pt x="31016" y="231425"/>
                      <a:pt x="42590" y="235910"/>
                      <a:pt x="42590" y="235910"/>
                    </a:cubicBezTo>
                    <a:cubicBezTo>
                      <a:pt x="46197" y="297236"/>
                      <a:pt x="31421" y="274010"/>
                      <a:pt x="56877" y="274010"/>
                    </a:cubicBezTo>
                    <a:cubicBezTo>
                      <a:pt x="61705" y="274010"/>
                      <a:pt x="66402" y="275597"/>
                      <a:pt x="71165" y="276391"/>
                    </a:cubicBezTo>
                    <a:cubicBezTo>
                      <a:pt x="74821" y="270907"/>
                      <a:pt x="75404" y="266866"/>
                      <a:pt x="83071" y="266866"/>
                    </a:cubicBezTo>
                    <a:cubicBezTo>
                      <a:pt x="85581" y="266866"/>
                      <a:pt x="87834" y="268454"/>
                      <a:pt x="90215" y="269248"/>
                    </a:cubicBezTo>
                    <a:cubicBezTo>
                      <a:pt x="91802" y="271629"/>
                      <a:pt x="93815" y="273776"/>
                      <a:pt x="94977" y="276391"/>
                    </a:cubicBezTo>
                    <a:cubicBezTo>
                      <a:pt x="106115" y="301452"/>
                      <a:pt x="88404" y="289869"/>
                      <a:pt x="133077" y="293060"/>
                    </a:cubicBezTo>
                    <a:cubicBezTo>
                      <a:pt x="132279" y="293259"/>
                      <a:pt x="107260" y="296144"/>
                      <a:pt x="125933" y="307348"/>
                    </a:cubicBezTo>
                    <a:cubicBezTo>
                      <a:pt x="132097" y="311046"/>
                      <a:pt x="140233" y="308838"/>
                      <a:pt x="147365" y="309729"/>
                    </a:cubicBezTo>
                    <a:cubicBezTo>
                      <a:pt x="152934" y="310425"/>
                      <a:pt x="158477" y="311316"/>
                      <a:pt x="164033" y="312110"/>
                    </a:cubicBezTo>
                    <a:cubicBezTo>
                      <a:pt x="164827" y="319254"/>
                      <a:pt x="163201" y="327112"/>
                      <a:pt x="166415" y="333541"/>
                    </a:cubicBezTo>
                    <a:cubicBezTo>
                      <a:pt x="167537" y="335786"/>
                      <a:pt x="171048" y="331160"/>
                      <a:pt x="173558" y="331160"/>
                    </a:cubicBezTo>
                    <a:cubicBezTo>
                      <a:pt x="184699" y="331160"/>
                      <a:pt x="195783" y="332747"/>
                      <a:pt x="206896" y="333541"/>
                    </a:cubicBezTo>
                    <a:cubicBezTo>
                      <a:pt x="207690" y="336716"/>
                      <a:pt x="206659" y="341102"/>
                      <a:pt x="209277" y="343066"/>
                    </a:cubicBezTo>
                    <a:cubicBezTo>
                      <a:pt x="211285" y="344572"/>
                      <a:pt x="213911" y="340685"/>
                      <a:pt x="216421" y="340685"/>
                    </a:cubicBezTo>
                    <a:cubicBezTo>
                      <a:pt x="225979" y="340685"/>
                      <a:pt x="235471" y="342272"/>
                      <a:pt x="244996" y="343066"/>
                    </a:cubicBezTo>
                    <a:cubicBezTo>
                      <a:pt x="245790" y="345447"/>
                      <a:pt x="246687" y="347796"/>
                      <a:pt x="247377" y="350210"/>
                    </a:cubicBezTo>
                    <a:cubicBezTo>
                      <a:pt x="248276" y="353357"/>
                      <a:pt x="247714" y="357179"/>
                      <a:pt x="249758" y="359735"/>
                    </a:cubicBezTo>
                    <a:cubicBezTo>
                      <a:pt x="251326" y="361695"/>
                      <a:pt x="254521" y="361322"/>
                      <a:pt x="256902" y="362116"/>
                    </a:cubicBezTo>
                    <a:cubicBezTo>
                      <a:pt x="259283" y="361322"/>
                      <a:pt x="261585" y="360227"/>
                      <a:pt x="264046" y="359735"/>
                    </a:cubicBezTo>
                    <a:cubicBezTo>
                      <a:pt x="269550" y="358634"/>
                      <a:pt x="275695" y="359864"/>
                      <a:pt x="280715" y="357354"/>
                    </a:cubicBezTo>
                    <a:cubicBezTo>
                      <a:pt x="282960" y="356231"/>
                      <a:pt x="281321" y="351985"/>
                      <a:pt x="283096" y="350210"/>
                    </a:cubicBezTo>
                    <a:cubicBezTo>
                      <a:pt x="284234" y="349072"/>
                      <a:pt x="299683" y="345469"/>
                      <a:pt x="299765" y="345448"/>
                    </a:cubicBezTo>
                    <a:cubicBezTo>
                      <a:pt x="300559" y="350210"/>
                      <a:pt x="297828" y="357576"/>
                      <a:pt x="302146" y="359735"/>
                    </a:cubicBezTo>
                    <a:cubicBezTo>
                      <a:pt x="308575" y="362949"/>
                      <a:pt x="316529" y="358764"/>
                      <a:pt x="323577" y="357354"/>
                    </a:cubicBezTo>
                    <a:cubicBezTo>
                      <a:pt x="328500" y="356369"/>
                      <a:pt x="337865" y="352591"/>
                      <a:pt x="337865" y="352591"/>
                    </a:cubicBezTo>
                    <a:cubicBezTo>
                      <a:pt x="343584" y="354021"/>
                      <a:pt x="350422" y="354597"/>
                      <a:pt x="354533" y="359735"/>
                    </a:cubicBezTo>
                    <a:cubicBezTo>
                      <a:pt x="356101" y="361695"/>
                      <a:pt x="356121" y="364498"/>
                      <a:pt x="356915" y="366879"/>
                    </a:cubicBezTo>
                    <a:cubicBezTo>
                      <a:pt x="356121" y="369260"/>
                      <a:pt x="354533" y="371513"/>
                      <a:pt x="354533" y="374023"/>
                    </a:cubicBezTo>
                    <a:cubicBezTo>
                      <a:pt x="354533" y="392463"/>
                      <a:pt x="365734" y="382746"/>
                      <a:pt x="383108" y="381166"/>
                    </a:cubicBezTo>
                    <a:cubicBezTo>
                      <a:pt x="404344" y="383821"/>
                      <a:pt x="404253" y="377407"/>
                      <a:pt x="399777" y="393073"/>
                    </a:cubicBezTo>
                    <a:cubicBezTo>
                      <a:pt x="399088" y="395486"/>
                      <a:pt x="398190" y="397835"/>
                      <a:pt x="397396" y="400216"/>
                    </a:cubicBezTo>
                    <a:cubicBezTo>
                      <a:pt x="399777" y="401804"/>
                      <a:pt x="401909" y="403852"/>
                      <a:pt x="404540" y="404979"/>
                    </a:cubicBezTo>
                    <a:cubicBezTo>
                      <a:pt x="407548" y="406268"/>
                      <a:pt x="410918" y="406461"/>
                      <a:pt x="414065" y="407360"/>
                    </a:cubicBezTo>
                    <a:cubicBezTo>
                      <a:pt x="416478" y="408049"/>
                      <a:pt x="418827" y="408947"/>
                      <a:pt x="421208" y="409741"/>
                    </a:cubicBezTo>
                    <a:cubicBezTo>
                      <a:pt x="423589" y="411329"/>
                      <a:pt x="426328" y="412480"/>
                      <a:pt x="428352" y="414504"/>
                    </a:cubicBezTo>
                    <a:cubicBezTo>
                      <a:pt x="432259" y="418411"/>
                      <a:pt x="433177" y="425678"/>
                      <a:pt x="440258" y="426410"/>
                    </a:cubicBezTo>
                    <a:cubicBezTo>
                      <a:pt x="460801" y="428535"/>
                      <a:pt x="481533" y="427997"/>
                      <a:pt x="502171" y="428791"/>
                    </a:cubicBezTo>
                    <a:cubicBezTo>
                      <a:pt x="502965" y="433554"/>
                      <a:pt x="503505" y="438366"/>
                      <a:pt x="504552" y="443079"/>
                    </a:cubicBezTo>
                    <a:cubicBezTo>
                      <a:pt x="505096" y="445529"/>
                      <a:pt x="505158" y="448448"/>
                      <a:pt x="506933" y="450223"/>
                    </a:cubicBezTo>
                    <a:cubicBezTo>
                      <a:pt x="508708" y="451998"/>
                      <a:pt x="511696" y="451810"/>
                      <a:pt x="514077" y="452604"/>
                    </a:cubicBezTo>
                    <a:lnTo>
                      <a:pt x="540271" y="450223"/>
                    </a:lnTo>
                    <a:cubicBezTo>
                      <a:pt x="544691" y="447843"/>
                      <a:pt x="543445" y="440698"/>
                      <a:pt x="545033" y="435935"/>
                    </a:cubicBezTo>
                    <a:lnTo>
                      <a:pt x="549796" y="421648"/>
                    </a:lnTo>
                    <a:cubicBezTo>
                      <a:pt x="550590" y="419267"/>
                      <a:pt x="549716" y="414996"/>
                      <a:pt x="552177" y="414504"/>
                    </a:cubicBezTo>
                    <a:lnTo>
                      <a:pt x="564083" y="412123"/>
                    </a:lnTo>
                    <a:cubicBezTo>
                      <a:pt x="567258" y="412917"/>
                      <a:pt x="571052" y="412460"/>
                      <a:pt x="573608" y="414504"/>
                    </a:cubicBezTo>
                    <a:cubicBezTo>
                      <a:pt x="582946" y="421974"/>
                      <a:pt x="567447" y="424497"/>
                      <a:pt x="583133" y="419266"/>
                    </a:cubicBezTo>
                    <a:lnTo>
                      <a:pt x="587896" y="404979"/>
                    </a:lnTo>
                    <a:lnTo>
                      <a:pt x="590277" y="397835"/>
                    </a:lnTo>
                    <a:cubicBezTo>
                      <a:pt x="592701" y="390561"/>
                      <a:pt x="591027" y="389234"/>
                      <a:pt x="599802" y="388310"/>
                    </a:cubicBezTo>
                    <a:cubicBezTo>
                      <a:pt x="612457" y="386978"/>
                      <a:pt x="625202" y="386723"/>
                      <a:pt x="637902" y="385929"/>
                    </a:cubicBezTo>
                    <a:cubicBezTo>
                      <a:pt x="658342" y="392741"/>
                      <a:pt x="625806" y="383135"/>
                      <a:pt x="659333" y="385929"/>
                    </a:cubicBezTo>
                    <a:cubicBezTo>
                      <a:pt x="664336" y="386346"/>
                      <a:pt x="673621" y="390691"/>
                      <a:pt x="673621" y="390691"/>
                    </a:cubicBezTo>
                    <a:cubicBezTo>
                      <a:pt x="675969" y="397735"/>
                      <a:pt x="676527" y="407251"/>
                      <a:pt x="690290" y="395454"/>
                    </a:cubicBezTo>
                    <a:cubicBezTo>
                      <a:pt x="693363" y="392820"/>
                      <a:pt x="689598" y="386182"/>
                      <a:pt x="692671" y="383548"/>
                    </a:cubicBezTo>
                    <a:cubicBezTo>
                      <a:pt x="696337" y="380406"/>
                      <a:pt x="702196" y="381960"/>
                      <a:pt x="706958" y="381166"/>
                    </a:cubicBezTo>
                    <a:cubicBezTo>
                      <a:pt x="712626" y="364164"/>
                      <a:pt x="707544" y="369664"/>
                      <a:pt x="718865" y="362116"/>
                    </a:cubicBezTo>
                    <a:cubicBezTo>
                      <a:pt x="722834" y="362910"/>
                      <a:pt x="726981" y="363077"/>
                      <a:pt x="730771" y="364498"/>
                    </a:cubicBezTo>
                    <a:cubicBezTo>
                      <a:pt x="733451" y="365503"/>
                      <a:pt x="735092" y="368790"/>
                      <a:pt x="737915" y="369260"/>
                    </a:cubicBezTo>
                    <a:cubicBezTo>
                      <a:pt x="740391" y="369673"/>
                      <a:pt x="742677" y="367673"/>
                      <a:pt x="745058" y="366879"/>
                    </a:cubicBezTo>
                    <a:cubicBezTo>
                      <a:pt x="746646" y="364498"/>
                      <a:pt x="748694" y="362366"/>
                      <a:pt x="749821" y="359735"/>
                    </a:cubicBezTo>
                    <a:cubicBezTo>
                      <a:pt x="751110" y="356727"/>
                      <a:pt x="749888" y="352524"/>
                      <a:pt x="752202" y="350210"/>
                    </a:cubicBezTo>
                    <a:cubicBezTo>
                      <a:pt x="754516" y="347896"/>
                      <a:pt x="758472" y="348172"/>
                      <a:pt x="761727" y="347829"/>
                    </a:cubicBezTo>
                    <a:cubicBezTo>
                      <a:pt x="773594" y="346580"/>
                      <a:pt x="785540" y="346242"/>
                      <a:pt x="797446" y="345448"/>
                    </a:cubicBezTo>
                    <a:cubicBezTo>
                      <a:pt x="809560" y="309102"/>
                      <a:pt x="797449" y="347751"/>
                      <a:pt x="802208" y="247816"/>
                    </a:cubicBezTo>
                    <a:cubicBezTo>
                      <a:pt x="802364" y="244547"/>
                      <a:pt x="803796" y="241466"/>
                      <a:pt x="804590" y="238291"/>
                    </a:cubicBezTo>
                    <a:cubicBezTo>
                      <a:pt x="805384" y="182729"/>
                      <a:pt x="806971" y="127172"/>
                      <a:pt x="806971" y="71604"/>
                    </a:cubicBezTo>
                    <a:cubicBezTo>
                      <a:pt x="806971" y="66776"/>
                      <a:pt x="805638" y="62029"/>
                      <a:pt x="804590" y="57316"/>
                    </a:cubicBezTo>
                    <a:cubicBezTo>
                      <a:pt x="804045" y="54866"/>
                      <a:pt x="803002" y="52554"/>
                      <a:pt x="802208" y="50173"/>
                    </a:cubicBezTo>
                    <a:cubicBezTo>
                      <a:pt x="801414" y="45410"/>
                      <a:pt x="802223" y="40077"/>
                      <a:pt x="799827" y="35885"/>
                    </a:cubicBezTo>
                    <a:cubicBezTo>
                      <a:pt x="798582" y="33706"/>
                      <a:pt x="795193" y="33504"/>
                      <a:pt x="792683" y="33504"/>
                    </a:cubicBezTo>
                    <a:cubicBezTo>
                      <a:pt x="771237" y="33504"/>
                      <a:pt x="749821" y="35091"/>
                      <a:pt x="728390" y="35885"/>
                    </a:cubicBezTo>
                    <a:lnTo>
                      <a:pt x="583133" y="33504"/>
                    </a:lnTo>
                    <a:cubicBezTo>
                      <a:pt x="534566" y="32320"/>
                      <a:pt x="548364" y="36203"/>
                      <a:pt x="525983" y="28741"/>
                    </a:cubicBezTo>
                    <a:cubicBezTo>
                      <a:pt x="519633" y="29535"/>
                      <a:pt x="513229" y="29978"/>
                      <a:pt x="506933" y="31123"/>
                    </a:cubicBezTo>
                    <a:cubicBezTo>
                      <a:pt x="504464" y="31572"/>
                      <a:pt x="502300" y="33504"/>
                      <a:pt x="499790" y="33504"/>
                    </a:cubicBezTo>
                    <a:cubicBezTo>
                      <a:pt x="491813" y="33504"/>
                      <a:pt x="483915" y="31917"/>
                      <a:pt x="475977" y="31123"/>
                    </a:cubicBezTo>
                    <a:cubicBezTo>
                      <a:pt x="461559" y="32324"/>
                      <a:pt x="421212" y="35885"/>
                      <a:pt x="409302" y="35885"/>
                    </a:cubicBezTo>
                    <a:cubicBezTo>
                      <a:pt x="400535" y="35885"/>
                      <a:pt x="391839" y="34298"/>
                      <a:pt x="383108" y="33504"/>
                    </a:cubicBezTo>
                    <a:lnTo>
                      <a:pt x="199752" y="35885"/>
                    </a:lnTo>
                    <a:cubicBezTo>
                      <a:pt x="184650" y="35885"/>
                      <a:pt x="169610" y="33504"/>
                      <a:pt x="154508" y="33504"/>
                    </a:cubicBezTo>
                    <a:cubicBezTo>
                      <a:pt x="121161" y="33504"/>
                      <a:pt x="87838" y="35329"/>
                      <a:pt x="54496" y="35885"/>
                    </a:cubicBezTo>
                    <a:cubicBezTo>
                      <a:pt x="40210" y="36123"/>
                      <a:pt x="21556" y="22392"/>
                      <a:pt x="14015" y="33504"/>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181407" y="1689519"/>
                <a:ext cx="861626" cy="417360"/>
              </a:xfrm>
              <a:custGeom>
                <a:avLst/>
                <a:gdLst>
                  <a:gd name="connsiteX0" fmla="*/ 2824 w 861626"/>
                  <a:gd name="connsiteY0" fmla="*/ 186906 h 417360"/>
                  <a:gd name="connsiteX1" fmla="*/ 5206 w 861626"/>
                  <a:gd name="connsiteY1" fmla="*/ 241675 h 417360"/>
                  <a:gd name="connsiteX2" fmla="*/ 9968 w 861626"/>
                  <a:gd name="connsiteY2" fmla="*/ 344069 h 417360"/>
                  <a:gd name="connsiteX3" fmla="*/ 7587 w 861626"/>
                  <a:gd name="connsiteY3" fmla="*/ 353594 h 417360"/>
                  <a:gd name="connsiteX4" fmla="*/ 2824 w 861626"/>
                  <a:gd name="connsiteY4" fmla="*/ 367881 h 417360"/>
                  <a:gd name="connsiteX5" fmla="*/ 5206 w 861626"/>
                  <a:gd name="connsiteY5" fmla="*/ 384550 h 417360"/>
                  <a:gd name="connsiteX6" fmla="*/ 7587 w 861626"/>
                  <a:gd name="connsiteY6" fmla="*/ 391694 h 417360"/>
                  <a:gd name="connsiteX7" fmla="*/ 9968 w 861626"/>
                  <a:gd name="connsiteY7" fmla="*/ 408362 h 417360"/>
                  <a:gd name="connsiteX8" fmla="*/ 17112 w 861626"/>
                  <a:gd name="connsiteY8" fmla="*/ 405981 h 417360"/>
                  <a:gd name="connsiteX9" fmla="*/ 59974 w 861626"/>
                  <a:gd name="connsiteY9" fmla="*/ 405981 h 417360"/>
                  <a:gd name="connsiteX10" fmla="*/ 109981 w 861626"/>
                  <a:gd name="connsiteY10" fmla="*/ 405981 h 417360"/>
                  <a:gd name="connsiteX11" fmla="*/ 129031 w 861626"/>
                  <a:gd name="connsiteY11" fmla="*/ 408362 h 417360"/>
                  <a:gd name="connsiteX12" fmla="*/ 143318 w 861626"/>
                  <a:gd name="connsiteY12" fmla="*/ 408362 h 417360"/>
                  <a:gd name="connsiteX13" fmla="*/ 150462 w 861626"/>
                  <a:gd name="connsiteY13" fmla="*/ 410744 h 417360"/>
                  <a:gd name="connsiteX14" fmla="*/ 209993 w 861626"/>
                  <a:gd name="connsiteY14" fmla="*/ 413125 h 417360"/>
                  <a:gd name="connsiteX15" fmla="*/ 219518 w 861626"/>
                  <a:gd name="connsiteY15" fmla="*/ 410744 h 417360"/>
                  <a:gd name="connsiteX16" fmla="*/ 226662 w 861626"/>
                  <a:gd name="connsiteY16" fmla="*/ 408362 h 417360"/>
                  <a:gd name="connsiteX17" fmla="*/ 264762 w 861626"/>
                  <a:gd name="connsiteY17" fmla="*/ 410744 h 417360"/>
                  <a:gd name="connsiteX18" fmla="*/ 319531 w 861626"/>
                  <a:gd name="connsiteY18" fmla="*/ 408362 h 417360"/>
                  <a:gd name="connsiteX19" fmla="*/ 326674 w 861626"/>
                  <a:gd name="connsiteY19" fmla="*/ 410744 h 417360"/>
                  <a:gd name="connsiteX20" fmla="*/ 345724 w 861626"/>
                  <a:gd name="connsiteY20" fmla="*/ 408362 h 417360"/>
                  <a:gd name="connsiteX21" fmla="*/ 369537 w 861626"/>
                  <a:gd name="connsiteY21" fmla="*/ 403600 h 417360"/>
                  <a:gd name="connsiteX22" fmla="*/ 386206 w 861626"/>
                  <a:gd name="connsiteY22" fmla="*/ 405981 h 417360"/>
                  <a:gd name="connsiteX23" fmla="*/ 405256 w 861626"/>
                  <a:gd name="connsiteY23" fmla="*/ 410744 h 417360"/>
                  <a:gd name="connsiteX24" fmla="*/ 438593 w 861626"/>
                  <a:gd name="connsiteY24" fmla="*/ 403600 h 417360"/>
                  <a:gd name="connsiteX25" fmla="*/ 445737 w 861626"/>
                  <a:gd name="connsiteY25" fmla="*/ 401219 h 417360"/>
                  <a:gd name="connsiteX26" fmla="*/ 452881 w 861626"/>
                  <a:gd name="connsiteY26" fmla="*/ 403600 h 417360"/>
                  <a:gd name="connsiteX27" fmla="*/ 467168 w 861626"/>
                  <a:gd name="connsiteY27" fmla="*/ 410744 h 417360"/>
                  <a:gd name="connsiteX28" fmla="*/ 476693 w 861626"/>
                  <a:gd name="connsiteY28" fmla="*/ 408362 h 417360"/>
                  <a:gd name="connsiteX29" fmla="*/ 483837 w 861626"/>
                  <a:gd name="connsiteY29" fmla="*/ 403600 h 417360"/>
                  <a:gd name="connsiteX30" fmla="*/ 490981 w 861626"/>
                  <a:gd name="connsiteY30" fmla="*/ 405981 h 417360"/>
                  <a:gd name="connsiteX31" fmla="*/ 517174 w 861626"/>
                  <a:gd name="connsiteY31" fmla="*/ 408362 h 417360"/>
                  <a:gd name="connsiteX32" fmla="*/ 562418 w 861626"/>
                  <a:gd name="connsiteY32" fmla="*/ 410744 h 417360"/>
                  <a:gd name="connsiteX33" fmla="*/ 676718 w 861626"/>
                  <a:gd name="connsiteY33" fmla="*/ 405981 h 417360"/>
                  <a:gd name="connsiteX34" fmla="*/ 698149 w 861626"/>
                  <a:gd name="connsiteY34" fmla="*/ 408362 h 417360"/>
                  <a:gd name="connsiteX35" fmla="*/ 705293 w 861626"/>
                  <a:gd name="connsiteY35" fmla="*/ 410744 h 417360"/>
                  <a:gd name="connsiteX36" fmla="*/ 731487 w 861626"/>
                  <a:gd name="connsiteY36" fmla="*/ 408362 h 417360"/>
                  <a:gd name="connsiteX37" fmla="*/ 743393 w 861626"/>
                  <a:gd name="connsiteY37" fmla="*/ 405981 h 417360"/>
                  <a:gd name="connsiteX38" fmla="*/ 786256 w 861626"/>
                  <a:gd name="connsiteY38" fmla="*/ 410744 h 417360"/>
                  <a:gd name="connsiteX39" fmla="*/ 836262 w 861626"/>
                  <a:gd name="connsiteY39" fmla="*/ 410744 h 417360"/>
                  <a:gd name="connsiteX40" fmla="*/ 841024 w 861626"/>
                  <a:gd name="connsiteY40" fmla="*/ 403600 h 417360"/>
                  <a:gd name="connsiteX41" fmla="*/ 843406 w 861626"/>
                  <a:gd name="connsiteY41" fmla="*/ 379787 h 417360"/>
                  <a:gd name="connsiteX42" fmla="*/ 841024 w 861626"/>
                  <a:gd name="connsiteY42" fmla="*/ 372644 h 417360"/>
                  <a:gd name="connsiteX43" fmla="*/ 826737 w 861626"/>
                  <a:gd name="connsiteY43" fmla="*/ 370262 h 417360"/>
                  <a:gd name="connsiteX44" fmla="*/ 824356 w 861626"/>
                  <a:gd name="connsiteY44" fmla="*/ 348831 h 417360"/>
                  <a:gd name="connsiteX45" fmla="*/ 838643 w 861626"/>
                  <a:gd name="connsiteY45" fmla="*/ 344069 h 417360"/>
                  <a:gd name="connsiteX46" fmla="*/ 845787 w 861626"/>
                  <a:gd name="connsiteY46" fmla="*/ 339306 h 417360"/>
                  <a:gd name="connsiteX47" fmla="*/ 852931 w 861626"/>
                  <a:gd name="connsiteY47" fmla="*/ 336925 h 417360"/>
                  <a:gd name="connsiteX48" fmla="*/ 857693 w 861626"/>
                  <a:gd name="connsiteY48" fmla="*/ 317875 h 417360"/>
                  <a:gd name="connsiteX49" fmla="*/ 855312 w 861626"/>
                  <a:gd name="connsiteY49" fmla="*/ 298825 h 417360"/>
                  <a:gd name="connsiteX50" fmla="*/ 850549 w 861626"/>
                  <a:gd name="connsiteY50" fmla="*/ 291681 h 417360"/>
                  <a:gd name="connsiteX51" fmla="*/ 833881 w 861626"/>
                  <a:gd name="connsiteY51" fmla="*/ 253581 h 417360"/>
                  <a:gd name="connsiteX52" fmla="*/ 836262 w 861626"/>
                  <a:gd name="connsiteY52" fmla="*/ 234531 h 417360"/>
                  <a:gd name="connsiteX53" fmla="*/ 843406 w 861626"/>
                  <a:gd name="connsiteY53" fmla="*/ 227387 h 417360"/>
                  <a:gd name="connsiteX54" fmla="*/ 845787 w 861626"/>
                  <a:gd name="connsiteY54" fmla="*/ 220244 h 417360"/>
                  <a:gd name="connsiteX55" fmla="*/ 848168 w 861626"/>
                  <a:gd name="connsiteY55" fmla="*/ 203575 h 417360"/>
                  <a:gd name="connsiteX56" fmla="*/ 841024 w 861626"/>
                  <a:gd name="connsiteY56" fmla="*/ 198812 h 417360"/>
                  <a:gd name="connsiteX57" fmla="*/ 838643 w 861626"/>
                  <a:gd name="connsiteY57" fmla="*/ 191669 h 417360"/>
                  <a:gd name="connsiteX58" fmla="*/ 838643 w 861626"/>
                  <a:gd name="connsiteY58" fmla="*/ 144044 h 417360"/>
                  <a:gd name="connsiteX59" fmla="*/ 824356 w 861626"/>
                  <a:gd name="connsiteY59" fmla="*/ 141662 h 417360"/>
                  <a:gd name="connsiteX60" fmla="*/ 826737 w 861626"/>
                  <a:gd name="connsiteY60" fmla="*/ 120231 h 417360"/>
                  <a:gd name="connsiteX61" fmla="*/ 833881 w 861626"/>
                  <a:gd name="connsiteY61" fmla="*/ 115469 h 417360"/>
                  <a:gd name="connsiteX62" fmla="*/ 838643 w 861626"/>
                  <a:gd name="connsiteY62" fmla="*/ 108325 h 417360"/>
                  <a:gd name="connsiteX63" fmla="*/ 836262 w 861626"/>
                  <a:gd name="connsiteY63" fmla="*/ 94037 h 417360"/>
                  <a:gd name="connsiteX64" fmla="*/ 814831 w 861626"/>
                  <a:gd name="connsiteY64" fmla="*/ 84512 h 417360"/>
                  <a:gd name="connsiteX65" fmla="*/ 817212 w 861626"/>
                  <a:gd name="connsiteY65" fmla="*/ 67844 h 417360"/>
                  <a:gd name="connsiteX66" fmla="*/ 824356 w 861626"/>
                  <a:gd name="connsiteY66" fmla="*/ 65462 h 417360"/>
                  <a:gd name="connsiteX67" fmla="*/ 831499 w 861626"/>
                  <a:gd name="connsiteY67" fmla="*/ 60700 h 417360"/>
                  <a:gd name="connsiteX68" fmla="*/ 833881 w 861626"/>
                  <a:gd name="connsiteY68" fmla="*/ 53556 h 417360"/>
                  <a:gd name="connsiteX69" fmla="*/ 819593 w 861626"/>
                  <a:gd name="connsiteY69" fmla="*/ 51175 h 417360"/>
                  <a:gd name="connsiteX70" fmla="*/ 812449 w 861626"/>
                  <a:gd name="connsiteY70" fmla="*/ 48794 h 417360"/>
                  <a:gd name="connsiteX71" fmla="*/ 810068 w 861626"/>
                  <a:gd name="connsiteY71" fmla="*/ 29744 h 417360"/>
                  <a:gd name="connsiteX72" fmla="*/ 776731 w 861626"/>
                  <a:gd name="connsiteY72" fmla="*/ 32125 h 417360"/>
                  <a:gd name="connsiteX73" fmla="*/ 762443 w 861626"/>
                  <a:gd name="connsiteY73" fmla="*/ 36887 h 417360"/>
                  <a:gd name="connsiteX74" fmla="*/ 714818 w 861626"/>
                  <a:gd name="connsiteY74" fmla="*/ 36887 h 417360"/>
                  <a:gd name="connsiteX75" fmla="*/ 712437 w 861626"/>
                  <a:gd name="connsiteY75" fmla="*/ 53556 h 417360"/>
                  <a:gd name="connsiteX76" fmla="*/ 676718 w 861626"/>
                  <a:gd name="connsiteY76" fmla="*/ 46412 h 417360"/>
                  <a:gd name="connsiteX77" fmla="*/ 660049 w 861626"/>
                  <a:gd name="connsiteY77" fmla="*/ 29744 h 417360"/>
                  <a:gd name="connsiteX78" fmla="*/ 657668 w 861626"/>
                  <a:gd name="connsiteY78" fmla="*/ 22600 h 417360"/>
                  <a:gd name="connsiteX79" fmla="*/ 636237 w 861626"/>
                  <a:gd name="connsiteY79" fmla="*/ 20219 h 417360"/>
                  <a:gd name="connsiteX80" fmla="*/ 617187 w 861626"/>
                  <a:gd name="connsiteY80" fmla="*/ 22600 h 417360"/>
                  <a:gd name="connsiteX81" fmla="*/ 619568 w 861626"/>
                  <a:gd name="connsiteY81" fmla="*/ 29744 h 417360"/>
                  <a:gd name="connsiteX82" fmla="*/ 612424 w 861626"/>
                  <a:gd name="connsiteY82" fmla="*/ 32125 h 417360"/>
                  <a:gd name="connsiteX83" fmla="*/ 576706 w 861626"/>
                  <a:gd name="connsiteY83" fmla="*/ 34506 h 417360"/>
                  <a:gd name="connsiteX84" fmla="*/ 545749 w 861626"/>
                  <a:gd name="connsiteY84" fmla="*/ 36887 h 417360"/>
                  <a:gd name="connsiteX85" fmla="*/ 543368 w 861626"/>
                  <a:gd name="connsiteY85" fmla="*/ 29744 h 417360"/>
                  <a:gd name="connsiteX86" fmla="*/ 540987 w 861626"/>
                  <a:gd name="connsiteY86" fmla="*/ 15456 h 417360"/>
                  <a:gd name="connsiteX87" fmla="*/ 533843 w 861626"/>
                  <a:gd name="connsiteY87" fmla="*/ 13075 h 417360"/>
                  <a:gd name="connsiteX88" fmla="*/ 507649 w 861626"/>
                  <a:gd name="connsiteY88" fmla="*/ 15456 h 417360"/>
                  <a:gd name="connsiteX89" fmla="*/ 493362 w 861626"/>
                  <a:gd name="connsiteY89" fmla="*/ 13075 h 417360"/>
                  <a:gd name="connsiteX90" fmla="*/ 474312 w 861626"/>
                  <a:gd name="connsiteY90" fmla="*/ 17837 h 417360"/>
                  <a:gd name="connsiteX91" fmla="*/ 471931 w 861626"/>
                  <a:gd name="connsiteY91" fmla="*/ 27362 h 417360"/>
                  <a:gd name="connsiteX92" fmla="*/ 438593 w 861626"/>
                  <a:gd name="connsiteY92" fmla="*/ 20219 h 417360"/>
                  <a:gd name="connsiteX93" fmla="*/ 424306 w 861626"/>
                  <a:gd name="connsiteY93" fmla="*/ 24981 h 417360"/>
                  <a:gd name="connsiteX94" fmla="*/ 410018 w 861626"/>
                  <a:gd name="connsiteY94" fmla="*/ 34506 h 417360"/>
                  <a:gd name="connsiteX95" fmla="*/ 395731 w 861626"/>
                  <a:gd name="connsiteY95" fmla="*/ 36887 h 417360"/>
                  <a:gd name="connsiteX96" fmla="*/ 376681 w 861626"/>
                  <a:gd name="connsiteY96" fmla="*/ 32125 h 417360"/>
                  <a:gd name="connsiteX97" fmla="*/ 371918 w 861626"/>
                  <a:gd name="connsiteY97" fmla="*/ 24981 h 417360"/>
                  <a:gd name="connsiteX98" fmla="*/ 369537 w 861626"/>
                  <a:gd name="connsiteY98" fmla="*/ 3550 h 417360"/>
                  <a:gd name="connsiteX99" fmla="*/ 355249 w 861626"/>
                  <a:gd name="connsiteY99" fmla="*/ 8312 h 417360"/>
                  <a:gd name="connsiteX100" fmla="*/ 321912 w 861626"/>
                  <a:gd name="connsiteY100" fmla="*/ 24981 h 417360"/>
                  <a:gd name="connsiteX101" fmla="*/ 319531 w 861626"/>
                  <a:gd name="connsiteY101" fmla="*/ 32125 h 417360"/>
                  <a:gd name="connsiteX102" fmla="*/ 312387 w 861626"/>
                  <a:gd name="connsiteY102" fmla="*/ 34506 h 417360"/>
                  <a:gd name="connsiteX103" fmla="*/ 276668 w 861626"/>
                  <a:gd name="connsiteY103" fmla="*/ 36887 h 417360"/>
                  <a:gd name="connsiteX104" fmla="*/ 269524 w 861626"/>
                  <a:gd name="connsiteY104" fmla="*/ 39269 h 417360"/>
                  <a:gd name="connsiteX105" fmla="*/ 236187 w 861626"/>
                  <a:gd name="connsiteY105" fmla="*/ 41650 h 417360"/>
                  <a:gd name="connsiteX106" fmla="*/ 233806 w 861626"/>
                  <a:gd name="connsiteY106" fmla="*/ 48794 h 417360"/>
                  <a:gd name="connsiteX107" fmla="*/ 236187 w 861626"/>
                  <a:gd name="connsiteY107" fmla="*/ 67844 h 417360"/>
                  <a:gd name="connsiteX108" fmla="*/ 238568 w 861626"/>
                  <a:gd name="connsiteY108" fmla="*/ 82131 h 417360"/>
                  <a:gd name="connsiteX109" fmla="*/ 236187 w 861626"/>
                  <a:gd name="connsiteY109" fmla="*/ 108325 h 417360"/>
                  <a:gd name="connsiteX110" fmla="*/ 183799 w 861626"/>
                  <a:gd name="connsiteY110" fmla="*/ 103562 h 417360"/>
                  <a:gd name="connsiteX111" fmla="*/ 157606 w 861626"/>
                  <a:gd name="connsiteY111" fmla="*/ 105944 h 417360"/>
                  <a:gd name="connsiteX112" fmla="*/ 148081 w 861626"/>
                  <a:gd name="connsiteY112" fmla="*/ 108325 h 417360"/>
                  <a:gd name="connsiteX113" fmla="*/ 145699 w 861626"/>
                  <a:gd name="connsiteY113" fmla="*/ 124994 h 417360"/>
                  <a:gd name="connsiteX114" fmla="*/ 143318 w 861626"/>
                  <a:gd name="connsiteY114" fmla="*/ 132137 h 417360"/>
                  <a:gd name="connsiteX115" fmla="*/ 136174 w 861626"/>
                  <a:gd name="connsiteY115" fmla="*/ 134519 h 417360"/>
                  <a:gd name="connsiteX116" fmla="*/ 129031 w 861626"/>
                  <a:gd name="connsiteY116" fmla="*/ 139281 h 417360"/>
                  <a:gd name="connsiteX117" fmla="*/ 114743 w 861626"/>
                  <a:gd name="connsiteY117" fmla="*/ 144044 h 417360"/>
                  <a:gd name="connsiteX118" fmla="*/ 86168 w 861626"/>
                  <a:gd name="connsiteY118" fmla="*/ 172619 h 417360"/>
                  <a:gd name="connsiteX119" fmla="*/ 79024 w 861626"/>
                  <a:gd name="connsiteY119" fmla="*/ 170237 h 417360"/>
                  <a:gd name="connsiteX120" fmla="*/ 59974 w 861626"/>
                  <a:gd name="connsiteY120" fmla="*/ 172619 h 417360"/>
                  <a:gd name="connsiteX121" fmla="*/ 57593 w 861626"/>
                  <a:gd name="connsiteY121" fmla="*/ 179762 h 417360"/>
                  <a:gd name="connsiteX122" fmla="*/ 43306 w 861626"/>
                  <a:gd name="connsiteY122" fmla="*/ 175000 h 417360"/>
                  <a:gd name="connsiteX123" fmla="*/ 38543 w 861626"/>
                  <a:gd name="connsiteY123" fmla="*/ 167856 h 417360"/>
                  <a:gd name="connsiteX124" fmla="*/ 24256 w 861626"/>
                  <a:gd name="connsiteY124" fmla="*/ 170237 h 417360"/>
                  <a:gd name="connsiteX125" fmla="*/ 9968 w 861626"/>
                  <a:gd name="connsiteY125" fmla="*/ 179762 h 417360"/>
                  <a:gd name="connsiteX126" fmla="*/ 2824 w 861626"/>
                  <a:gd name="connsiteY126" fmla="*/ 186906 h 4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61626" h="417360">
                    <a:moveTo>
                      <a:pt x="2824" y="186906"/>
                    </a:moveTo>
                    <a:cubicBezTo>
                      <a:pt x="3618" y="205162"/>
                      <a:pt x="4617" y="223411"/>
                      <a:pt x="5206" y="241675"/>
                    </a:cubicBezTo>
                    <a:cubicBezTo>
                      <a:pt x="8402" y="340740"/>
                      <a:pt x="0" y="304193"/>
                      <a:pt x="9968" y="344069"/>
                    </a:cubicBezTo>
                    <a:cubicBezTo>
                      <a:pt x="9174" y="347244"/>
                      <a:pt x="8527" y="350459"/>
                      <a:pt x="7587" y="353594"/>
                    </a:cubicBezTo>
                    <a:cubicBezTo>
                      <a:pt x="6144" y="358402"/>
                      <a:pt x="2824" y="367881"/>
                      <a:pt x="2824" y="367881"/>
                    </a:cubicBezTo>
                    <a:cubicBezTo>
                      <a:pt x="3618" y="373437"/>
                      <a:pt x="4105" y="379046"/>
                      <a:pt x="5206" y="384550"/>
                    </a:cubicBezTo>
                    <a:cubicBezTo>
                      <a:pt x="5698" y="387011"/>
                      <a:pt x="7095" y="389233"/>
                      <a:pt x="7587" y="391694"/>
                    </a:cubicBezTo>
                    <a:cubicBezTo>
                      <a:pt x="8688" y="397197"/>
                      <a:pt x="9174" y="402806"/>
                      <a:pt x="9968" y="408362"/>
                    </a:cubicBezTo>
                    <a:cubicBezTo>
                      <a:pt x="12349" y="407568"/>
                      <a:pt x="14602" y="405981"/>
                      <a:pt x="17112" y="405981"/>
                    </a:cubicBezTo>
                    <a:cubicBezTo>
                      <a:pt x="62979" y="405981"/>
                      <a:pt x="39903" y="412671"/>
                      <a:pt x="59974" y="405981"/>
                    </a:cubicBezTo>
                    <a:cubicBezTo>
                      <a:pt x="82020" y="413329"/>
                      <a:pt x="57050" y="405981"/>
                      <a:pt x="109981" y="405981"/>
                    </a:cubicBezTo>
                    <a:cubicBezTo>
                      <a:pt x="116380" y="405981"/>
                      <a:pt x="122681" y="407568"/>
                      <a:pt x="129031" y="408362"/>
                    </a:cubicBezTo>
                    <a:cubicBezTo>
                      <a:pt x="148078" y="414714"/>
                      <a:pt x="124269" y="408362"/>
                      <a:pt x="143318" y="408362"/>
                    </a:cubicBezTo>
                    <a:cubicBezTo>
                      <a:pt x="145828" y="408362"/>
                      <a:pt x="147958" y="410565"/>
                      <a:pt x="150462" y="410744"/>
                    </a:cubicBezTo>
                    <a:cubicBezTo>
                      <a:pt x="170271" y="412159"/>
                      <a:pt x="190149" y="412331"/>
                      <a:pt x="209993" y="413125"/>
                    </a:cubicBezTo>
                    <a:cubicBezTo>
                      <a:pt x="213168" y="412331"/>
                      <a:pt x="216371" y="411643"/>
                      <a:pt x="219518" y="410744"/>
                    </a:cubicBezTo>
                    <a:cubicBezTo>
                      <a:pt x="221932" y="410054"/>
                      <a:pt x="224152" y="408362"/>
                      <a:pt x="226662" y="408362"/>
                    </a:cubicBezTo>
                    <a:cubicBezTo>
                      <a:pt x="239387" y="408362"/>
                      <a:pt x="252062" y="409950"/>
                      <a:pt x="264762" y="410744"/>
                    </a:cubicBezTo>
                    <a:cubicBezTo>
                      <a:pt x="283018" y="409950"/>
                      <a:pt x="301257" y="408362"/>
                      <a:pt x="319531" y="408362"/>
                    </a:cubicBezTo>
                    <a:cubicBezTo>
                      <a:pt x="322041" y="408362"/>
                      <a:pt x="324164" y="410744"/>
                      <a:pt x="326674" y="410744"/>
                    </a:cubicBezTo>
                    <a:cubicBezTo>
                      <a:pt x="333073" y="410744"/>
                      <a:pt x="339374" y="409156"/>
                      <a:pt x="345724" y="408362"/>
                    </a:cubicBezTo>
                    <a:cubicBezTo>
                      <a:pt x="354522" y="405430"/>
                      <a:pt x="358592" y="403600"/>
                      <a:pt x="369537" y="403600"/>
                    </a:cubicBezTo>
                    <a:cubicBezTo>
                      <a:pt x="375150" y="403600"/>
                      <a:pt x="380670" y="405058"/>
                      <a:pt x="386206" y="405981"/>
                    </a:cubicBezTo>
                    <a:cubicBezTo>
                      <a:pt x="397702" y="407897"/>
                      <a:pt x="396054" y="407676"/>
                      <a:pt x="405256" y="410744"/>
                    </a:cubicBezTo>
                    <a:cubicBezTo>
                      <a:pt x="429288" y="407739"/>
                      <a:pt x="418234" y="410386"/>
                      <a:pt x="438593" y="403600"/>
                    </a:cubicBezTo>
                    <a:lnTo>
                      <a:pt x="445737" y="401219"/>
                    </a:lnTo>
                    <a:cubicBezTo>
                      <a:pt x="448118" y="402013"/>
                      <a:pt x="450636" y="402478"/>
                      <a:pt x="452881" y="403600"/>
                    </a:cubicBezTo>
                    <a:cubicBezTo>
                      <a:pt x="471353" y="412836"/>
                      <a:pt x="449203" y="404754"/>
                      <a:pt x="467168" y="410744"/>
                    </a:cubicBezTo>
                    <a:cubicBezTo>
                      <a:pt x="470343" y="409950"/>
                      <a:pt x="473685" y="409651"/>
                      <a:pt x="476693" y="408362"/>
                    </a:cubicBezTo>
                    <a:cubicBezTo>
                      <a:pt x="479323" y="407235"/>
                      <a:pt x="481014" y="404070"/>
                      <a:pt x="483837" y="403600"/>
                    </a:cubicBezTo>
                    <a:cubicBezTo>
                      <a:pt x="486313" y="403187"/>
                      <a:pt x="488496" y="405626"/>
                      <a:pt x="490981" y="405981"/>
                    </a:cubicBezTo>
                    <a:cubicBezTo>
                      <a:pt x="499660" y="407221"/>
                      <a:pt x="508443" y="407568"/>
                      <a:pt x="517174" y="408362"/>
                    </a:cubicBezTo>
                    <a:cubicBezTo>
                      <a:pt x="542545" y="416819"/>
                      <a:pt x="523849" y="412641"/>
                      <a:pt x="562418" y="410744"/>
                    </a:cubicBezTo>
                    <a:lnTo>
                      <a:pt x="676718" y="405981"/>
                    </a:lnTo>
                    <a:cubicBezTo>
                      <a:pt x="683862" y="406775"/>
                      <a:pt x="691059" y="407180"/>
                      <a:pt x="698149" y="408362"/>
                    </a:cubicBezTo>
                    <a:cubicBezTo>
                      <a:pt x="700625" y="408775"/>
                      <a:pt x="702783" y="410744"/>
                      <a:pt x="705293" y="410744"/>
                    </a:cubicBezTo>
                    <a:cubicBezTo>
                      <a:pt x="714060" y="410744"/>
                      <a:pt x="722756" y="409156"/>
                      <a:pt x="731487" y="408362"/>
                    </a:cubicBezTo>
                    <a:cubicBezTo>
                      <a:pt x="735456" y="407568"/>
                      <a:pt x="739350" y="405805"/>
                      <a:pt x="743393" y="405981"/>
                    </a:cubicBezTo>
                    <a:cubicBezTo>
                      <a:pt x="757755" y="406606"/>
                      <a:pt x="786256" y="410744"/>
                      <a:pt x="786256" y="410744"/>
                    </a:cubicBezTo>
                    <a:cubicBezTo>
                      <a:pt x="804819" y="416932"/>
                      <a:pt x="803181" y="417360"/>
                      <a:pt x="836262" y="410744"/>
                    </a:cubicBezTo>
                    <a:cubicBezTo>
                      <a:pt x="839068" y="410183"/>
                      <a:pt x="839437" y="405981"/>
                      <a:pt x="841024" y="403600"/>
                    </a:cubicBezTo>
                    <a:cubicBezTo>
                      <a:pt x="841818" y="395662"/>
                      <a:pt x="843406" y="387764"/>
                      <a:pt x="843406" y="379787"/>
                    </a:cubicBezTo>
                    <a:cubicBezTo>
                      <a:pt x="843406" y="377277"/>
                      <a:pt x="843203" y="373889"/>
                      <a:pt x="841024" y="372644"/>
                    </a:cubicBezTo>
                    <a:cubicBezTo>
                      <a:pt x="836832" y="370249"/>
                      <a:pt x="831499" y="371056"/>
                      <a:pt x="826737" y="370262"/>
                    </a:cubicBezTo>
                    <a:cubicBezTo>
                      <a:pt x="825943" y="363118"/>
                      <a:pt x="821382" y="355374"/>
                      <a:pt x="824356" y="348831"/>
                    </a:cubicBezTo>
                    <a:cubicBezTo>
                      <a:pt x="826433" y="344261"/>
                      <a:pt x="838643" y="344069"/>
                      <a:pt x="838643" y="344069"/>
                    </a:cubicBezTo>
                    <a:cubicBezTo>
                      <a:pt x="841024" y="342481"/>
                      <a:pt x="843227" y="340586"/>
                      <a:pt x="845787" y="339306"/>
                    </a:cubicBezTo>
                    <a:cubicBezTo>
                      <a:pt x="848032" y="338183"/>
                      <a:pt x="851712" y="339119"/>
                      <a:pt x="852931" y="336925"/>
                    </a:cubicBezTo>
                    <a:cubicBezTo>
                      <a:pt x="856110" y="331203"/>
                      <a:pt x="857693" y="317875"/>
                      <a:pt x="857693" y="317875"/>
                    </a:cubicBezTo>
                    <a:cubicBezTo>
                      <a:pt x="856899" y="311525"/>
                      <a:pt x="856996" y="304999"/>
                      <a:pt x="855312" y="298825"/>
                    </a:cubicBezTo>
                    <a:cubicBezTo>
                      <a:pt x="854559" y="296064"/>
                      <a:pt x="851020" y="294504"/>
                      <a:pt x="850549" y="291681"/>
                    </a:cubicBezTo>
                    <a:cubicBezTo>
                      <a:pt x="843677" y="250450"/>
                      <a:pt x="861626" y="258205"/>
                      <a:pt x="833881" y="253581"/>
                    </a:cubicBezTo>
                    <a:cubicBezTo>
                      <a:pt x="834675" y="247231"/>
                      <a:pt x="834075" y="240545"/>
                      <a:pt x="836262" y="234531"/>
                    </a:cubicBezTo>
                    <a:cubicBezTo>
                      <a:pt x="837413" y="231366"/>
                      <a:pt x="841538" y="230189"/>
                      <a:pt x="843406" y="227387"/>
                    </a:cubicBezTo>
                    <a:cubicBezTo>
                      <a:pt x="844798" y="225299"/>
                      <a:pt x="844993" y="222625"/>
                      <a:pt x="845787" y="220244"/>
                    </a:cubicBezTo>
                    <a:cubicBezTo>
                      <a:pt x="846581" y="214688"/>
                      <a:pt x="849386" y="209054"/>
                      <a:pt x="848168" y="203575"/>
                    </a:cubicBezTo>
                    <a:cubicBezTo>
                      <a:pt x="847547" y="200781"/>
                      <a:pt x="842812" y="201047"/>
                      <a:pt x="841024" y="198812"/>
                    </a:cubicBezTo>
                    <a:cubicBezTo>
                      <a:pt x="839456" y="196852"/>
                      <a:pt x="839437" y="194050"/>
                      <a:pt x="838643" y="191669"/>
                    </a:cubicBezTo>
                    <a:cubicBezTo>
                      <a:pt x="839505" y="183046"/>
                      <a:pt x="844130" y="152667"/>
                      <a:pt x="838643" y="144044"/>
                    </a:cubicBezTo>
                    <a:cubicBezTo>
                      <a:pt x="836051" y="139971"/>
                      <a:pt x="829118" y="142456"/>
                      <a:pt x="824356" y="141662"/>
                    </a:cubicBezTo>
                    <a:cubicBezTo>
                      <a:pt x="825150" y="134518"/>
                      <a:pt x="824281" y="126986"/>
                      <a:pt x="826737" y="120231"/>
                    </a:cubicBezTo>
                    <a:cubicBezTo>
                      <a:pt x="827715" y="117541"/>
                      <a:pt x="831857" y="117493"/>
                      <a:pt x="833881" y="115469"/>
                    </a:cubicBezTo>
                    <a:cubicBezTo>
                      <a:pt x="835905" y="113445"/>
                      <a:pt x="837056" y="110706"/>
                      <a:pt x="838643" y="108325"/>
                    </a:cubicBezTo>
                    <a:cubicBezTo>
                      <a:pt x="837849" y="103562"/>
                      <a:pt x="840073" y="97001"/>
                      <a:pt x="836262" y="94037"/>
                    </a:cubicBezTo>
                    <a:cubicBezTo>
                      <a:pt x="808394" y="72362"/>
                      <a:pt x="821717" y="105173"/>
                      <a:pt x="814831" y="84512"/>
                    </a:cubicBezTo>
                    <a:cubicBezTo>
                      <a:pt x="815625" y="78956"/>
                      <a:pt x="814702" y="72864"/>
                      <a:pt x="817212" y="67844"/>
                    </a:cubicBezTo>
                    <a:cubicBezTo>
                      <a:pt x="818335" y="65599"/>
                      <a:pt x="822111" y="66585"/>
                      <a:pt x="824356" y="65462"/>
                    </a:cubicBezTo>
                    <a:cubicBezTo>
                      <a:pt x="826915" y="64182"/>
                      <a:pt x="829118" y="62287"/>
                      <a:pt x="831499" y="60700"/>
                    </a:cubicBezTo>
                    <a:cubicBezTo>
                      <a:pt x="832293" y="58319"/>
                      <a:pt x="835841" y="55124"/>
                      <a:pt x="833881" y="53556"/>
                    </a:cubicBezTo>
                    <a:cubicBezTo>
                      <a:pt x="830111" y="50540"/>
                      <a:pt x="824306" y="52222"/>
                      <a:pt x="819593" y="51175"/>
                    </a:cubicBezTo>
                    <a:cubicBezTo>
                      <a:pt x="817143" y="50631"/>
                      <a:pt x="814830" y="49588"/>
                      <a:pt x="812449" y="48794"/>
                    </a:cubicBezTo>
                    <a:cubicBezTo>
                      <a:pt x="811655" y="42444"/>
                      <a:pt x="815867" y="32450"/>
                      <a:pt x="810068" y="29744"/>
                    </a:cubicBezTo>
                    <a:cubicBezTo>
                      <a:pt x="799973" y="25033"/>
                      <a:pt x="787748" y="30473"/>
                      <a:pt x="776731" y="32125"/>
                    </a:cubicBezTo>
                    <a:cubicBezTo>
                      <a:pt x="771766" y="32870"/>
                      <a:pt x="762443" y="36887"/>
                      <a:pt x="762443" y="36887"/>
                    </a:cubicBezTo>
                    <a:cubicBezTo>
                      <a:pt x="746599" y="32926"/>
                      <a:pt x="732756" y="28445"/>
                      <a:pt x="714818" y="36887"/>
                    </a:cubicBezTo>
                    <a:cubicBezTo>
                      <a:pt x="709740" y="39277"/>
                      <a:pt x="713231" y="48000"/>
                      <a:pt x="712437" y="53556"/>
                    </a:cubicBezTo>
                    <a:cubicBezTo>
                      <a:pt x="691330" y="46521"/>
                      <a:pt x="703138" y="49349"/>
                      <a:pt x="676718" y="46412"/>
                    </a:cubicBezTo>
                    <a:cubicBezTo>
                      <a:pt x="670676" y="28285"/>
                      <a:pt x="676878" y="33109"/>
                      <a:pt x="660049" y="29744"/>
                    </a:cubicBezTo>
                    <a:cubicBezTo>
                      <a:pt x="659255" y="27363"/>
                      <a:pt x="659236" y="24560"/>
                      <a:pt x="657668" y="22600"/>
                    </a:cubicBezTo>
                    <a:cubicBezTo>
                      <a:pt x="651007" y="14274"/>
                      <a:pt x="645755" y="18859"/>
                      <a:pt x="636237" y="20219"/>
                    </a:cubicBezTo>
                    <a:cubicBezTo>
                      <a:pt x="629902" y="21124"/>
                      <a:pt x="623537" y="21806"/>
                      <a:pt x="617187" y="22600"/>
                    </a:cubicBezTo>
                    <a:cubicBezTo>
                      <a:pt x="617981" y="24981"/>
                      <a:pt x="620691" y="27499"/>
                      <a:pt x="619568" y="29744"/>
                    </a:cubicBezTo>
                    <a:cubicBezTo>
                      <a:pt x="618445" y="31989"/>
                      <a:pt x="614919" y="31848"/>
                      <a:pt x="612424" y="32125"/>
                    </a:cubicBezTo>
                    <a:cubicBezTo>
                      <a:pt x="600565" y="33443"/>
                      <a:pt x="588612" y="33712"/>
                      <a:pt x="576706" y="34506"/>
                    </a:cubicBezTo>
                    <a:cubicBezTo>
                      <a:pt x="557093" y="41044"/>
                      <a:pt x="567388" y="39979"/>
                      <a:pt x="545749" y="36887"/>
                    </a:cubicBezTo>
                    <a:cubicBezTo>
                      <a:pt x="544955" y="34506"/>
                      <a:pt x="543912" y="32194"/>
                      <a:pt x="543368" y="29744"/>
                    </a:cubicBezTo>
                    <a:cubicBezTo>
                      <a:pt x="542321" y="25031"/>
                      <a:pt x="543383" y="19648"/>
                      <a:pt x="540987" y="15456"/>
                    </a:cubicBezTo>
                    <a:cubicBezTo>
                      <a:pt x="539742" y="13277"/>
                      <a:pt x="536224" y="13869"/>
                      <a:pt x="533843" y="13075"/>
                    </a:cubicBezTo>
                    <a:cubicBezTo>
                      <a:pt x="525112" y="13869"/>
                      <a:pt x="516416" y="15456"/>
                      <a:pt x="507649" y="15456"/>
                    </a:cubicBezTo>
                    <a:cubicBezTo>
                      <a:pt x="502821" y="15456"/>
                      <a:pt x="498190" y="13075"/>
                      <a:pt x="493362" y="13075"/>
                    </a:cubicBezTo>
                    <a:cubicBezTo>
                      <a:pt x="487616" y="13075"/>
                      <a:pt x="479949" y="15958"/>
                      <a:pt x="474312" y="17837"/>
                    </a:cubicBezTo>
                    <a:cubicBezTo>
                      <a:pt x="473518" y="21012"/>
                      <a:pt x="475106" y="26568"/>
                      <a:pt x="471931" y="27362"/>
                    </a:cubicBezTo>
                    <a:cubicBezTo>
                      <a:pt x="453689" y="31923"/>
                      <a:pt x="449506" y="27493"/>
                      <a:pt x="438593" y="20219"/>
                    </a:cubicBezTo>
                    <a:cubicBezTo>
                      <a:pt x="433831" y="21806"/>
                      <a:pt x="428483" y="22197"/>
                      <a:pt x="424306" y="24981"/>
                    </a:cubicBezTo>
                    <a:cubicBezTo>
                      <a:pt x="419543" y="28156"/>
                      <a:pt x="415664" y="33565"/>
                      <a:pt x="410018" y="34506"/>
                    </a:cubicBezTo>
                    <a:lnTo>
                      <a:pt x="395731" y="36887"/>
                    </a:lnTo>
                    <a:cubicBezTo>
                      <a:pt x="395138" y="36769"/>
                      <a:pt x="379122" y="34078"/>
                      <a:pt x="376681" y="32125"/>
                    </a:cubicBezTo>
                    <a:cubicBezTo>
                      <a:pt x="374446" y="30337"/>
                      <a:pt x="373506" y="27362"/>
                      <a:pt x="371918" y="24981"/>
                    </a:cubicBezTo>
                    <a:cubicBezTo>
                      <a:pt x="371124" y="17837"/>
                      <a:pt x="374619" y="8632"/>
                      <a:pt x="369537" y="3550"/>
                    </a:cubicBezTo>
                    <a:cubicBezTo>
                      <a:pt x="365987" y="0"/>
                      <a:pt x="355249" y="8312"/>
                      <a:pt x="355249" y="8312"/>
                    </a:cubicBezTo>
                    <a:cubicBezTo>
                      <a:pt x="341299" y="29237"/>
                      <a:pt x="351420" y="22030"/>
                      <a:pt x="321912" y="24981"/>
                    </a:cubicBezTo>
                    <a:cubicBezTo>
                      <a:pt x="321118" y="27362"/>
                      <a:pt x="321306" y="30350"/>
                      <a:pt x="319531" y="32125"/>
                    </a:cubicBezTo>
                    <a:cubicBezTo>
                      <a:pt x="317756" y="33900"/>
                      <a:pt x="314882" y="34229"/>
                      <a:pt x="312387" y="34506"/>
                    </a:cubicBezTo>
                    <a:cubicBezTo>
                      <a:pt x="300527" y="35824"/>
                      <a:pt x="288574" y="36093"/>
                      <a:pt x="276668" y="36887"/>
                    </a:cubicBezTo>
                    <a:cubicBezTo>
                      <a:pt x="274287" y="37681"/>
                      <a:pt x="272017" y="38976"/>
                      <a:pt x="269524" y="39269"/>
                    </a:cubicBezTo>
                    <a:cubicBezTo>
                      <a:pt x="258460" y="40571"/>
                      <a:pt x="246951" y="38779"/>
                      <a:pt x="236187" y="41650"/>
                    </a:cubicBezTo>
                    <a:cubicBezTo>
                      <a:pt x="233762" y="42297"/>
                      <a:pt x="234600" y="46413"/>
                      <a:pt x="233806" y="48794"/>
                    </a:cubicBezTo>
                    <a:cubicBezTo>
                      <a:pt x="234600" y="55144"/>
                      <a:pt x="234503" y="61670"/>
                      <a:pt x="236187" y="67844"/>
                    </a:cubicBezTo>
                    <a:cubicBezTo>
                      <a:pt x="240341" y="83077"/>
                      <a:pt x="243608" y="67008"/>
                      <a:pt x="238568" y="82131"/>
                    </a:cubicBezTo>
                    <a:cubicBezTo>
                      <a:pt x="237774" y="90862"/>
                      <a:pt x="244029" y="104404"/>
                      <a:pt x="236187" y="108325"/>
                    </a:cubicBezTo>
                    <a:cubicBezTo>
                      <a:pt x="220099" y="116369"/>
                      <a:pt x="200007" y="108966"/>
                      <a:pt x="183799" y="103562"/>
                    </a:cubicBezTo>
                    <a:cubicBezTo>
                      <a:pt x="175068" y="104356"/>
                      <a:pt x="166296" y="104785"/>
                      <a:pt x="157606" y="105944"/>
                    </a:cubicBezTo>
                    <a:cubicBezTo>
                      <a:pt x="154362" y="106377"/>
                      <a:pt x="149816" y="105550"/>
                      <a:pt x="148081" y="108325"/>
                    </a:cubicBezTo>
                    <a:cubicBezTo>
                      <a:pt x="145106" y="113085"/>
                      <a:pt x="146800" y="119490"/>
                      <a:pt x="145699" y="124994"/>
                    </a:cubicBezTo>
                    <a:cubicBezTo>
                      <a:pt x="145207" y="127455"/>
                      <a:pt x="145093" y="130362"/>
                      <a:pt x="143318" y="132137"/>
                    </a:cubicBezTo>
                    <a:cubicBezTo>
                      <a:pt x="141543" y="133912"/>
                      <a:pt x="138419" y="133396"/>
                      <a:pt x="136174" y="134519"/>
                    </a:cubicBezTo>
                    <a:cubicBezTo>
                      <a:pt x="133615" y="135799"/>
                      <a:pt x="131646" y="138119"/>
                      <a:pt x="129031" y="139281"/>
                    </a:cubicBezTo>
                    <a:cubicBezTo>
                      <a:pt x="124443" y="141320"/>
                      <a:pt x="114743" y="144044"/>
                      <a:pt x="114743" y="144044"/>
                    </a:cubicBezTo>
                    <a:cubicBezTo>
                      <a:pt x="111857" y="175793"/>
                      <a:pt x="120804" y="172619"/>
                      <a:pt x="86168" y="172619"/>
                    </a:cubicBezTo>
                    <a:cubicBezTo>
                      <a:pt x="83658" y="172619"/>
                      <a:pt x="81405" y="171031"/>
                      <a:pt x="79024" y="170237"/>
                    </a:cubicBezTo>
                    <a:cubicBezTo>
                      <a:pt x="72674" y="171031"/>
                      <a:pt x="65822" y="170020"/>
                      <a:pt x="59974" y="172619"/>
                    </a:cubicBezTo>
                    <a:cubicBezTo>
                      <a:pt x="57681" y="173638"/>
                      <a:pt x="60078" y="179407"/>
                      <a:pt x="57593" y="179762"/>
                    </a:cubicBezTo>
                    <a:cubicBezTo>
                      <a:pt x="52624" y="180472"/>
                      <a:pt x="43306" y="175000"/>
                      <a:pt x="43306" y="175000"/>
                    </a:cubicBezTo>
                    <a:cubicBezTo>
                      <a:pt x="41718" y="172619"/>
                      <a:pt x="41320" y="168550"/>
                      <a:pt x="38543" y="167856"/>
                    </a:cubicBezTo>
                    <a:cubicBezTo>
                      <a:pt x="33859" y="166685"/>
                      <a:pt x="28713" y="168380"/>
                      <a:pt x="24256" y="170237"/>
                    </a:cubicBezTo>
                    <a:cubicBezTo>
                      <a:pt x="18972" y="172438"/>
                      <a:pt x="15088" y="182322"/>
                      <a:pt x="9968" y="179762"/>
                    </a:cubicBezTo>
                    <a:lnTo>
                      <a:pt x="2824" y="186906"/>
                    </a:ln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184629" y="1169194"/>
                <a:ext cx="276864" cy="349250"/>
              </a:xfrm>
              <a:custGeom>
                <a:avLst/>
                <a:gdLst>
                  <a:gd name="connsiteX0" fmla="*/ 1984 w 276864"/>
                  <a:gd name="connsiteY0" fmla="*/ 323850 h 349250"/>
                  <a:gd name="connsiteX1" fmla="*/ 4365 w 276864"/>
                  <a:gd name="connsiteY1" fmla="*/ 169069 h 349250"/>
                  <a:gd name="connsiteX2" fmla="*/ 9127 w 276864"/>
                  <a:gd name="connsiteY2" fmla="*/ 0 h 349250"/>
                  <a:gd name="connsiteX3" fmla="*/ 99615 w 276864"/>
                  <a:gd name="connsiteY3" fmla="*/ 4762 h 349250"/>
                  <a:gd name="connsiteX4" fmla="*/ 118665 w 276864"/>
                  <a:gd name="connsiteY4" fmla="*/ 2381 h 349250"/>
                  <a:gd name="connsiteX5" fmla="*/ 137715 w 276864"/>
                  <a:gd name="connsiteY5" fmla="*/ 4762 h 349250"/>
                  <a:gd name="connsiteX6" fmla="*/ 144859 w 276864"/>
                  <a:gd name="connsiteY6" fmla="*/ 7144 h 349250"/>
                  <a:gd name="connsiteX7" fmla="*/ 175815 w 276864"/>
                  <a:gd name="connsiteY7" fmla="*/ 4762 h 349250"/>
                  <a:gd name="connsiteX8" fmla="*/ 230584 w 276864"/>
                  <a:gd name="connsiteY8" fmla="*/ 7144 h 349250"/>
                  <a:gd name="connsiteX9" fmla="*/ 228202 w 276864"/>
                  <a:gd name="connsiteY9" fmla="*/ 23812 h 349250"/>
                  <a:gd name="connsiteX10" fmla="*/ 218677 w 276864"/>
                  <a:gd name="connsiteY10" fmla="*/ 26194 h 349250"/>
                  <a:gd name="connsiteX11" fmla="*/ 211534 w 276864"/>
                  <a:gd name="connsiteY11" fmla="*/ 30956 h 349250"/>
                  <a:gd name="connsiteX12" fmla="*/ 221059 w 276864"/>
                  <a:gd name="connsiteY12" fmla="*/ 66675 h 349250"/>
                  <a:gd name="connsiteX13" fmla="*/ 225821 w 276864"/>
                  <a:gd name="connsiteY13" fmla="*/ 73819 h 349250"/>
                  <a:gd name="connsiteX14" fmla="*/ 230584 w 276864"/>
                  <a:gd name="connsiteY14" fmla="*/ 109537 h 349250"/>
                  <a:gd name="connsiteX15" fmla="*/ 237727 w 276864"/>
                  <a:gd name="connsiteY15" fmla="*/ 111919 h 349250"/>
                  <a:gd name="connsiteX16" fmla="*/ 249634 w 276864"/>
                  <a:gd name="connsiteY16" fmla="*/ 114300 h 349250"/>
                  <a:gd name="connsiteX17" fmla="*/ 242490 w 276864"/>
                  <a:gd name="connsiteY17" fmla="*/ 119062 h 349250"/>
                  <a:gd name="connsiteX18" fmla="*/ 249634 w 276864"/>
                  <a:gd name="connsiteY18" fmla="*/ 145256 h 349250"/>
                  <a:gd name="connsiteX19" fmla="*/ 263921 w 276864"/>
                  <a:gd name="connsiteY19" fmla="*/ 154781 h 349250"/>
                  <a:gd name="connsiteX20" fmla="*/ 271065 w 276864"/>
                  <a:gd name="connsiteY20" fmla="*/ 159544 h 349250"/>
                  <a:gd name="connsiteX21" fmla="*/ 271065 w 276864"/>
                  <a:gd name="connsiteY21" fmla="*/ 195262 h 349250"/>
                  <a:gd name="connsiteX22" fmla="*/ 261540 w 276864"/>
                  <a:gd name="connsiteY22" fmla="*/ 197644 h 349250"/>
                  <a:gd name="connsiteX23" fmla="*/ 237727 w 276864"/>
                  <a:gd name="connsiteY23" fmla="*/ 233362 h 349250"/>
                  <a:gd name="connsiteX24" fmla="*/ 230584 w 276864"/>
                  <a:gd name="connsiteY24" fmla="*/ 228600 h 349250"/>
                  <a:gd name="connsiteX25" fmla="*/ 228202 w 276864"/>
                  <a:gd name="connsiteY25" fmla="*/ 221456 h 349250"/>
                  <a:gd name="connsiteX26" fmla="*/ 213915 w 276864"/>
                  <a:gd name="connsiteY26" fmla="*/ 216694 h 349250"/>
                  <a:gd name="connsiteX27" fmla="*/ 209152 w 276864"/>
                  <a:gd name="connsiteY27" fmla="*/ 223837 h 349250"/>
                  <a:gd name="connsiteX28" fmla="*/ 206771 w 276864"/>
                  <a:gd name="connsiteY28" fmla="*/ 250031 h 349250"/>
                  <a:gd name="connsiteX29" fmla="*/ 197246 w 276864"/>
                  <a:gd name="connsiteY29" fmla="*/ 252412 h 349250"/>
                  <a:gd name="connsiteX30" fmla="*/ 190102 w 276864"/>
                  <a:gd name="connsiteY30" fmla="*/ 254794 h 349250"/>
                  <a:gd name="connsiteX31" fmla="*/ 175815 w 276864"/>
                  <a:gd name="connsiteY31" fmla="*/ 252412 h 349250"/>
                  <a:gd name="connsiteX32" fmla="*/ 173434 w 276864"/>
                  <a:gd name="connsiteY32" fmla="*/ 259556 h 349250"/>
                  <a:gd name="connsiteX33" fmla="*/ 171052 w 276864"/>
                  <a:gd name="connsiteY33" fmla="*/ 283369 h 349250"/>
                  <a:gd name="connsiteX34" fmla="*/ 128190 w 276864"/>
                  <a:gd name="connsiteY34" fmla="*/ 285750 h 349250"/>
                  <a:gd name="connsiteX35" fmla="*/ 121046 w 276864"/>
                  <a:gd name="connsiteY35" fmla="*/ 290512 h 349250"/>
                  <a:gd name="connsiteX36" fmla="*/ 118665 w 276864"/>
                  <a:gd name="connsiteY36" fmla="*/ 300037 h 349250"/>
                  <a:gd name="connsiteX37" fmla="*/ 116284 w 276864"/>
                  <a:gd name="connsiteY37" fmla="*/ 307181 h 349250"/>
                  <a:gd name="connsiteX38" fmla="*/ 109140 w 276864"/>
                  <a:gd name="connsiteY38" fmla="*/ 304800 h 349250"/>
                  <a:gd name="connsiteX39" fmla="*/ 94852 w 276864"/>
                  <a:gd name="connsiteY39" fmla="*/ 307181 h 349250"/>
                  <a:gd name="connsiteX40" fmla="*/ 87709 w 276864"/>
                  <a:gd name="connsiteY40" fmla="*/ 309562 h 349250"/>
                  <a:gd name="connsiteX41" fmla="*/ 71040 w 276864"/>
                  <a:gd name="connsiteY41" fmla="*/ 307181 h 349250"/>
                  <a:gd name="connsiteX42" fmla="*/ 66277 w 276864"/>
                  <a:gd name="connsiteY42" fmla="*/ 300037 h 349250"/>
                  <a:gd name="connsiteX43" fmla="*/ 63896 w 276864"/>
                  <a:gd name="connsiteY43" fmla="*/ 292894 h 349250"/>
                  <a:gd name="connsiteX44" fmla="*/ 56752 w 276864"/>
                  <a:gd name="connsiteY44" fmla="*/ 290512 h 349250"/>
                  <a:gd name="connsiteX45" fmla="*/ 42465 w 276864"/>
                  <a:gd name="connsiteY45" fmla="*/ 292894 h 349250"/>
                  <a:gd name="connsiteX46" fmla="*/ 25796 w 276864"/>
                  <a:gd name="connsiteY46" fmla="*/ 295275 h 349250"/>
                  <a:gd name="connsiteX47" fmla="*/ 23415 w 276864"/>
                  <a:gd name="connsiteY47" fmla="*/ 319087 h 349250"/>
                  <a:gd name="connsiteX48" fmla="*/ 16271 w 276864"/>
                  <a:gd name="connsiteY48" fmla="*/ 321469 h 349250"/>
                  <a:gd name="connsiteX49" fmla="*/ 1984 w 276864"/>
                  <a:gd name="connsiteY49" fmla="*/ 3238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6864" h="349250">
                    <a:moveTo>
                      <a:pt x="1984" y="323850"/>
                    </a:moveTo>
                    <a:cubicBezTo>
                      <a:pt x="0" y="298450"/>
                      <a:pt x="3476" y="220661"/>
                      <a:pt x="4365" y="169069"/>
                    </a:cubicBezTo>
                    <a:cubicBezTo>
                      <a:pt x="6562" y="41654"/>
                      <a:pt x="4919" y="84169"/>
                      <a:pt x="9127" y="0"/>
                    </a:cubicBezTo>
                    <a:cubicBezTo>
                      <a:pt x="44797" y="7133"/>
                      <a:pt x="29508" y="4762"/>
                      <a:pt x="99615" y="4762"/>
                    </a:cubicBezTo>
                    <a:cubicBezTo>
                      <a:pt x="106014" y="4762"/>
                      <a:pt x="112315" y="3175"/>
                      <a:pt x="118665" y="2381"/>
                    </a:cubicBezTo>
                    <a:cubicBezTo>
                      <a:pt x="125015" y="3175"/>
                      <a:pt x="131419" y="3617"/>
                      <a:pt x="137715" y="4762"/>
                    </a:cubicBezTo>
                    <a:cubicBezTo>
                      <a:pt x="140185" y="5211"/>
                      <a:pt x="142349" y="7144"/>
                      <a:pt x="144859" y="7144"/>
                    </a:cubicBezTo>
                    <a:cubicBezTo>
                      <a:pt x="155208" y="7144"/>
                      <a:pt x="165496" y="5556"/>
                      <a:pt x="175815" y="4762"/>
                    </a:cubicBezTo>
                    <a:cubicBezTo>
                      <a:pt x="194071" y="5556"/>
                      <a:pt x="213411" y="899"/>
                      <a:pt x="230584" y="7144"/>
                    </a:cubicBezTo>
                    <a:cubicBezTo>
                      <a:pt x="235859" y="9062"/>
                      <a:pt x="231177" y="19053"/>
                      <a:pt x="228202" y="23812"/>
                    </a:cubicBezTo>
                    <a:cubicBezTo>
                      <a:pt x="226467" y="26587"/>
                      <a:pt x="221852" y="25400"/>
                      <a:pt x="218677" y="26194"/>
                    </a:cubicBezTo>
                    <a:cubicBezTo>
                      <a:pt x="216296" y="27781"/>
                      <a:pt x="211912" y="28119"/>
                      <a:pt x="211534" y="30956"/>
                    </a:cubicBezTo>
                    <a:cubicBezTo>
                      <a:pt x="207607" y="60413"/>
                      <a:pt x="207109" y="57375"/>
                      <a:pt x="221059" y="66675"/>
                    </a:cubicBezTo>
                    <a:cubicBezTo>
                      <a:pt x="222646" y="69056"/>
                      <a:pt x="224541" y="71259"/>
                      <a:pt x="225821" y="73819"/>
                    </a:cubicBezTo>
                    <a:cubicBezTo>
                      <a:pt x="231662" y="85501"/>
                      <a:pt x="226328" y="95705"/>
                      <a:pt x="230584" y="109537"/>
                    </a:cubicBezTo>
                    <a:cubicBezTo>
                      <a:pt x="231322" y="111936"/>
                      <a:pt x="235292" y="111310"/>
                      <a:pt x="237727" y="111919"/>
                    </a:cubicBezTo>
                    <a:cubicBezTo>
                      <a:pt x="241654" y="112901"/>
                      <a:pt x="245665" y="113506"/>
                      <a:pt x="249634" y="114300"/>
                    </a:cubicBezTo>
                    <a:cubicBezTo>
                      <a:pt x="247253" y="115887"/>
                      <a:pt x="243051" y="116256"/>
                      <a:pt x="242490" y="119062"/>
                    </a:cubicBezTo>
                    <a:cubicBezTo>
                      <a:pt x="241148" y="125769"/>
                      <a:pt x="243145" y="139578"/>
                      <a:pt x="249634" y="145256"/>
                    </a:cubicBezTo>
                    <a:cubicBezTo>
                      <a:pt x="253941" y="149025"/>
                      <a:pt x="259159" y="151606"/>
                      <a:pt x="263921" y="154781"/>
                    </a:cubicBezTo>
                    <a:lnTo>
                      <a:pt x="271065" y="159544"/>
                    </a:lnTo>
                    <a:cubicBezTo>
                      <a:pt x="273480" y="171621"/>
                      <a:pt x="276864" y="182503"/>
                      <a:pt x="271065" y="195262"/>
                    </a:cubicBezTo>
                    <a:cubicBezTo>
                      <a:pt x="269711" y="198241"/>
                      <a:pt x="264715" y="196850"/>
                      <a:pt x="261540" y="197644"/>
                    </a:cubicBezTo>
                    <a:cubicBezTo>
                      <a:pt x="259226" y="234669"/>
                      <a:pt x="271515" y="241809"/>
                      <a:pt x="237727" y="233362"/>
                    </a:cubicBezTo>
                    <a:cubicBezTo>
                      <a:pt x="234951" y="232668"/>
                      <a:pt x="232965" y="230187"/>
                      <a:pt x="230584" y="228600"/>
                    </a:cubicBezTo>
                    <a:cubicBezTo>
                      <a:pt x="229790" y="226219"/>
                      <a:pt x="230245" y="222915"/>
                      <a:pt x="228202" y="221456"/>
                    </a:cubicBezTo>
                    <a:cubicBezTo>
                      <a:pt x="224117" y="218538"/>
                      <a:pt x="213915" y="216694"/>
                      <a:pt x="213915" y="216694"/>
                    </a:cubicBezTo>
                    <a:cubicBezTo>
                      <a:pt x="212327" y="219075"/>
                      <a:pt x="209752" y="221039"/>
                      <a:pt x="209152" y="223837"/>
                    </a:cubicBezTo>
                    <a:cubicBezTo>
                      <a:pt x="207315" y="232410"/>
                      <a:pt x="210143" y="241938"/>
                      <a:pt x="206771" y="250031"/>
                    </a:cubicBezTo>
                    <a:cubicBezTo>
                      <a:pt x="205512" y="253052"/>
                      <a:pt x="200393" y="251513"/>
                      <a:pt x="197246" y="252412"/>
                    </a:cubicBezTo>
                    <a:cubicBezTo>
                      <a:pt x="194832" y="253102"/>
                      <a:pt x="192483" y="254000"/>
                      <a:pt x="190102" y="254794"/>
                    </a:cubicBezTo>
                    <a:cubicBezTo>
                      <a:pt x="185367" y="251636"/>
                      <a:pt x="181730" y="246497"/>
                      <a:pt x="175815" y="252412"/>
                    </a:cubicBezTo>
                    <a:cubicBezTo>
                      <a:pt x="174040" y="254187"/>
                      <a:pt x="174228" y="257175"/>
                      <a:pt x="173434" y="259556"/>
                    </a:cubicBezTo>
                    <a:cubicBezTo>
                      <a:pt x="172640" y="267494"/>
                      <a:pt x="177956" y="279372"/>
                      <a:pt x="171052" y="283369"/>
                    </a:cubicBezTo>
                    <a:cubicBezTo>
                      <a:pt x="158668" y="290539"/>
                      <a:pt x="142356" y="283727"/>
                      <a:pt x="128190" y="285750"/>
                    </a:cubicBezTo>
                    <a:cubicBezTo>
                      <a:pt x="125357" y="286155"/>
                      <a:pt x="123427" y="288925"/>
                      <a:pt x="121046" y="290512"/>
                    </a:cubicBezTo>
                    <a:cubicBezTo>
                      <a:pt x="120252" y="293687"/>
                      <a:pt x="119564" y="296890"/>
                      <a:pt x="118665" y="300037"/>
                    </a:cubicBezTo>
                    <a:cubicBezTo>
                      <a:pt x="117975" y="302451"/>
                      <a:pt x="118529" y="306058"/>
                      <a:pt x="116284" y="307181"/>
                    </a:cubicBezTo>
                    <a:cubicBezTo>
                      <a:pt x="114039" y="308304"/>
                      <a:pt x="111521" y="305594"/>
                      <a:pt x="109140" y="304800"/>
                    </a:cubicBezTo>
                    <a:cubicBezTo>
                      <a:pt x="104377" y="305594"/>
                      <a:pt x="99565" y="306134"/>
                      <a:pt x="94852" y="307181"/>
                    </a:cubicBezTo>
                    <a:cubicBezTo>
                      <a:pt x="92402" y="307725"/>
                      <a:pt x="90219" y="309562"/>
                      <a:pt x="87709" y="309562"/>
                    </a:cubicBezTo>
                    <a:cubicBezTo>
                      <a:pt x="82096" y="309562"/>
                      <a:pt x="76596" y="307975"/>
                      <a:pt x="71040" y="307181"/>
                    </a:cubicBezTo>
                    <a:cubicBezTo>
                      <a:pt x="69452" y="304800"/>
                      <a:pt x="67557" y="302597"/>
                      <a:pt x="66277" y="300037"/>
                    </a:cubicBezTo>
                    <a:cubicBezTo>
                      <a:pt x="65155" y="297792"/>
                      <a:pt x="65671" y="294669"/>
                      <a:pt x="63896" y="292894"/>
                    </a:cubicBezTo>
                    <a:cubicBezTo>
                      <a:pt x="62121" y="291119"/>
                      <a:pt x="59133" y="291306"/>
                      <a:pt x="56752" y="290512"/>
                    </a:cubicBezTo>
                    <a:lnTo>
                      <a:pt x="42465" y="292894"/>
                    </a:lnTo>
                    <a:cubicBezTo>
                      <a:pt x="36918" y="293748"/>
                      <a:pt x="29097" y="290736"/>
                      <a:pt x="25796" y="295275"/>
                    </a:cubicBezTo>
                    <a:cubicBezTo>
                      <a:pt x="21104" y="301726"/>
                      <a:pt x="26141" y="311590"/>
                      <a:pt x="23415" y="319087"/>
                    </a:cubicBezTo>
                    <a:cubicBezTo>
                      <a:pt x="22557" y="321446"/>
                      <a:pt x="18766" y="321192"/>
                      <a:pt x="16271" y="321469"/>
                    </a:cubicBezTo>
                    <a:cubicBezTo>
                      <a:pt x="11538" y="321995"/>
                      <a:pt x="3968" y="349250"/>
                      <a:pt x="1984" y="323850"/>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143143" y="1619577"/>
                <a:ext cx="206108" cy="483464"/>
              </a:xfrm>
              <a:custGeom>
                <a:avLst/>
                <a:gdLst>
                  <a:gd name="connsiteX0" fmla="*/ 36451 w 206108"/>
                  <a:gd name="connsiteY0" fmla="*/ 480686 h 483464"/>
                  <a:gd name="connsiteX1" fmla="*/ 79313 w 206108"/>
                  <a:gd name="connsiteY1" fmla="*/ 475923 h 483464"/>
                  <a:gd name="connsiteX2" fmla="*/ 117413 w 206108"/>
                  <a:gd name="connsiteY2" fmla="*/ 478304 h 483464"/>
                  <a:gd name="connsiteX3" fmla="*/ 126938 w 206108"/>
                  <a:gd name="connsiteY3" fmla="*/ 480686 h 483464"/>
                  <a:gd name="connsiteX4" fmla="*/ 160276 w 206108"/>
                  <a:gd name="connsiteY4" fmla="*/ 475923 h 483464"/>
                  <a:gd name="connsiteX5" fmla="*/ 198376 w 206108"/>
                  <a:gd name="connsiteY5" fmla="*/ 473542 h 483464"/>
                  <a:gd name="connsiteX6" fmla="*/ 200757 w 206108"/>
                  <a:gd name="connsiteY6" fmla="*/ 316379 h 483464"/>
                  <a:gd name="connsiteX7" fmla="*/ 198376 w 206108"/>
                  <a:gd name="connsiteY7" fmla="*/ 309236 h 483464"/>
                  <a:gd name="connsiteX8" fmla="*/ 200757 w 206108"/>
                  <a:gd name="connsiteY8" fmla="*/ 147311 h 483464"/>
                  <a:gd name="connsiteX9" fmla="*/ 198376 w 206108"/>
                  <a:gd name="connsiteY9" fmla="*/ 116354 h 483464"/>
                  <a:gd name="connsiteX10" fmla="*/ 195995 w 206108"/>
                  <a:gd name="connsiteY10" fmla="*/ 9198 h 483464"/>
                  <a:gd name="connsiteX11" fmla="*/ 167420 w 206108"/>
                  <a:gd name="connsiteY11" fmla="*/ 6817 h 483464"/>
                  <a:gd name="connsiteX12" fmla="*/ 162657 w 206108"/>
                  <a:gd name="connsiteY12" fmla="*/ 37773 h 483464"/>
                  <a:gd name="connsiteX13" fmla="*/ 160276 w 206108"/>
                  <a:gd name="connsiteY13" fmla="*/ 49679 h 483464"/>
                  <a:gd name="connsiteX14" fmla="*/ 141226 w 206108"/>
                  <a:gd name="connsiteY14" fmla="*/ 52061 h 483464"/>
                  <a:gd name="connsiteX15" fmla="*/ 88838 w 206108"/>
                  <a:gd name="connsiteY15" fmla="*/ 49679 h 483464"/>
                  <a:gd name="connsiteX16" fmla="*/ 72170 w 206108"/>
                  <a:gd name="connsiteY16" fmla="*/ 54442 h 483464"/>
                  <a:gd name="connsiteX17" fmla="*/ 69788 w 206108"/>
                  <a:gd name="connsiteY17" fmla="*/ 66348 h 483464"/>
                  <a:gd name="connsiteX18" fmla="*/ 53120 w 206108"/>
                  <a:gd name="connsiteY18" fmla="*/ 68729 h 483464"/>
                  <a:gd name="connsiteX19" fmla="*/ 48357 w 206108"/>
                  <a:gd name="connsiteY19" fmla="*/ 75873 h 483464"/>
                  <a:gd name="connsiteX20" fmla="*/ 41213 w 206108"/>
                  <a:gd name="connsiteY20" fmla="*/ 80636 h 483464"/>
                  <a:gd name="connsiteX21" fmla="*/ 26926 w 206108"/>
                  <a:gd name="connsiteY21" fmla="*/ 90161 h 483464"/>
                  <a:gd name="connsiteX22" fmla="*/ 24545 w 206108"/>
                  <a:gd name="connsiteY22" fmla="*/ 97304 h 483464"/>
                  <a:gd name="connsiteX23" fmla="*/ 29307 w 206108"/>
                  <a:gd name="connsiteY23" fmla="*/ 118736 h 483464"/>
                  <a:gd name="connsiteX24" fmla="*/ 26926 w 206108"/>
                  <a:gd name="connsiteY24" fmla="*/ 137786 h 483464"/>
                  <a:gd name="connsiteX25" fmla="*/ 24545 w 206108"/>
                  <a:gd name="connsiteY25" fmla="*/ 144929 h 483464"/>
                  <a:gd name="connsiteX26" fmla="*/ 22163 w 206108"/>
                  <a:gd name="connsiteY26" fmla="*/ 190173 h 483464"/>
                  <a:gd name="connsiteX27" fmla="*/ 19782 w 206108"/>
                  <a:gd name="connsiteY27" fmla="*/ 197317 h 483464"/>
                  <a:gd name="connsiteX28" fmla="*/ 15020 w 206108"/>
                  <a:gd name="connsiteY28" fmla="*/ 213986 h 483464"/>
                  <a:gd name="connsiteX29" fmla="*/ 17401 w 206108"/>
                  <a:gd name="connsiteY29" fmla="*/ 223511 h 483464"/>
                  <a:gd name="connsiteX30" fmla="*/ 19782 w 206108"/>
                  <a:gd name="connsiteY30" fmla="*/ 230654 h 483464"/>
                  <a:gd name="connsiteX31" fmla="*/ 22163 w 206108"/>
                  <a:gd name="connsiteY31" fmla="*/ 242561 h 483464"/>
                  <a:gd name="connsiteX32" fmla="*/ 41213 w 206108"/>
                  <a:gd name="connsiteY32" fmla="*/ 244942 h 483464"/>
                  <a:gd name="connsiteX33" fmla="*/ 31688 w 206108"/>
                  <a:gd name="connsiteY33" fmla="*/ 280661 h 483464"/>
                  <a:gd name="connsiteX34" fmla="*/ 17401 w 206108"/>
                  <a:gd name="connsiteY34" fmla="*/ 283042 h 483464"/>
                  <a:gd name="connsiteX35" fmla="*/ 24545 w 206108"/>
                  <a:gd name="connsiteY35" fmla="*/ 285423 h 483464"/>
                  <a:gd name="connsiteX36" fmla="*/ 22163 w 206108"/>
                  <a:gd name="connsiteY36" fmla="*/ 347336 h 483464"/>
                  <a:gd name="connsiteX37" fmla="*/ 12638 w 206108"/>
                  <a:gd name="connsiteY37" fmla="*/ 349717 h 483464"/>
                  <a:gd name="connsiteX38" fmla="*/ 10257 w 206108"/>
                  <a:gd name="connsiteY38" fmla="*/ 368767 h 483464"/>
                  <a:gd name="connsiteX39" fmla="*/ 3113 w 206108"/>
                  <a:gd name="connsiteY39" fmla="*/ 366386 h 483464"/>
                  <a:gd name="connsiteX40" fmla="*/ 732 w 206108"/>
                  <a:gd name="connsiteY40" fmla="*/ 383054 h 483464"/>
                  <a:gd name="connsiteX41" fmla="*/ 41213 w 206108"/>
                  <a:gd name="connsiteY41" fmla="*/ 385436 h 483464"/>
                  <a:gd name="connsiteX42" fmla="*/ 43595 w 206108"/>
                  <a:gd name="connsiteY42" fmla="*/ 394961 h 483464"/>
                  <a:gd name="connsiteX43" fmla="*/ 29307 w 206108"/>
                  <a:gd name="connsiteY43" fmla="*/ 421154 h 483464"/>
                  <a:gd name="connsiteX44" fmla="*/ 31688 w 206108"/>
                  <a:gd name="connsiteY44" fmla="*/ 444967 h 483464"/>
                  <a:gd name="connsiteX45" fmla="*/ 36451 w 206108"/>
                  <a:gd name="connsiteY45" fmla="*/ 459254 h 483464"/>
                  <a:gd name="connsiteX46" fmla="*/ 36451 w 206108"/>
                  <a:gd name="connsiteY46" fmla="*/ 480686 h 4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108" h="483464">
                    <a:moveTo>
                      <a:pt x="36451" y="480686"/>
                    </a:moveTo>
                    <a:cubicBezTo>
                      <a:pt x="43594" y="483464"/>
                      <a:pt x="67748" y="475923"/>
                      <a:pt x="79313" y="475923"/>
                    </a:cubicBezTo>
                    <a:cubicBezTo>
                      <a:pt x="92038" y="475923"/>
                      <a:pt x="104713" y="477510"/>
                      <a:pt x="117413" y="478304"/>
                    </a:cubicBezTo>
                    <a:cubicBezTo>
                      <a:pt x="120588" y="479098"/>
                      <a:pt x="123665" y="480686"/>
                      <a:pt x="126938" y="480686"/>
                    </a:cubicBezTo>
                    <a:cubicBezTo>
                      <a:pt x="140735" y="480686"/>
                      <a:pt x="147254" y="477107"/>
                      <a:pt x="160276" y="475923"/>
                    </a:cubicBezTo>
                    <a:cubicBezTo>
                      <a:pt x="172949" y="474771"/>
                      <a:pt x="185676" y="474336"/>
                      <a:pt x="198376" y="473542"/>
                    </a:cubicBezTo>
                    <a:cubicBezTo>
                      <a:pt x="201290" y="405061"/>
                      <a:pt x="206108" y="375240"/>
                      <a:pt x="200757" y="316379"/>
                    </a:cubicBezTo>
                    <a:cubicBezTo>
                      <a:pt x="200530" y="313880"/>
                      <a:pt x="199170" y="311617"/>
                      <a:pt x="198376" y="309236"/>
                    </a:cubicBezTo>
                    <a:cubicBezTo>
                      <a:pt x="199170" y="255261"/>
                      <a:pt x="200757" y="201292"/>
                      <a:pt x="200757" y="147311"/>
                    </a:cubicBezTo>
                    <a:cubicBezTo>
                      <a:pt x="200757" y="136962"/>
                      <a:pt x="198733" y="126697"/>
                      <a:pt x="198376" y="116354"/>
                    </a:cubicBezTo>
                    <a:cubicBezTo>
                      <a:pt x="197145" y="80648"/>
                      <a:pt x="205711" y="43579"/>
                      <a:pt x="195995" y="9198"/>
                    </a:cubicBezTo>
                    <a:cubicBezTo>
                      <a:pt x="193396" y="0"/>
                      <a:pt x="176945" y="7611"/>
                      <a:pt x="167420" y="6817"/>
                    </a:cubicBezTo>
                    <a:cubicBezTo>
                      <a:pt x="150528" y="12447"/>
                      <a:pt x="162657" y="5834"/>
                      <a:pt x="162657" y="37773"/>
                    </a:cubicBezTo>
                    <a:cubicBezTo>
                      <a:pt x="162657" y="41820"/>
                      <a:pt x="163643" y="47434"/>
                      <a:pt x="160276" y="49679"/>
                    </a:cubicBezTo>
                    <a:cubicBezTo>
                      <a:pt x="154951" y="53229"/>
                      <a:pt x="147576" y="51267"/>
                      <a:pt x="141226" y="52061"/>
                    </a:cubicBezTo>
                    <a:cubicBezTo>
                      <a:pt x="123763" y="51267"/>
                      <a:pt x="106319" y="49679"/>
                      <a:pt x="88838" y="49679"/>
                    </a:cubicBezTo>
                    <a:cubicBezTo>
                      <a:pt x="85851" y="49679"/>
                      <a:pt x="75537" y="53320"/>
                      <a:pt x="72170" y="54442"/>
                    </a:cubicBezTo>
                    <a:cubicBezTo>
                      <a:pt x="71376" y="58411"/>
                      <a:pt x="73026" y="63920"/>
                      <a:pt x="69788" y="66348"/>
                    </a:cubicBezTo>
                    <a:cubicBezTo>
                      <a:pt x="65298" y="69715"/>
                      <a:pt x="58249" y="66450"/>
                      <a:pt x="53120" y="68729"/>
                    </a:cubicBezTo>
                    <a:cubicBezTo>
                      <a:pt x="50505" y="69891"/>
                      <a:pt x="50381" y="73849"/>
                      <a:pt x="48357" y="75873"/>
                    </a:cubicBezTo>
                    <a:cubicBezTo>
                      <a:pt x="46333" y="77897"/>
                      <a:pt x="43412" y="78804"/>
                      <a:pt x="41213" y="80636"/>
                    </a:cubicBezTo>
                    <a:cubicBezTo>
                      <a:pt x="29322" y="90545"/>
                      <a:pt x="39481" y="85975"/>
                      <a:pt x="26926" y="90161"/>
                    </a:cubicBezTo>
                    <a:cubicBezTo>
                      <a:pt x="26132" y="92542"/>
                      <a:pt x="24545" y="94794"/>
                      <a:pt x="24545" y="97304"/>
                    </a:cubicBezTo>
                    <a:cubicBezTo>
                      <a:pt x="24545" y="105686"/>
                      <a:pt x="26852" y="111369"/>
                      <a:pt x="29307" y="118736"/>
                    </a:cubicBezTo>
                    <a:cubicBezTo>
                      <a:pt x="28513" y="125086"/>
                      <a:pt x="28071" y="131490"/>
                      <a:pt x="26926" y="137786"/>
                    </a:cubicBezTo>
                    <a:cubicBezTo>
                      <a:pt x="26477" y="140255"/>
                      <a:pt x="24772" y="142430"/>
                      <a:pt x="24545" y="144929"/>
                    </a:cubicBezTo>
                    <a:cubicBezTo>
                      <a:pt x="23178" y="159969"/>
                      <a:pt x="23530" y="175133"/>
                      <a:pt x="22163" y="190173"/>
                    </a:cubicBezTo>
                    <a:cubicBezTo>
                      <a:pt x="21936" y="192673"/>
                      <a:pt x="20472" y="194903"/>
                      <a:pt x="19782" y="197317"/>
                    </a:cubicBezTo>
                    <a:cubicBezTo>
                      <a:pt x="13803" y="218248"/>
                      <a:pt x="20729" y="196857"/>
                      <a:pt x="15020" y="213986"/>
                    </a:cubicBezTo>
                    <a:cubicBezTo>
                      <a:pt x="15814" y="217161"/>
                      <a:pt x="16502" y="220364"/>
                      <a:pt x="17401" y="223511"/>
                    </a:cubicBezTo>
                    <a:cubicBezTo>
                      <a:pt x="18090" y="225924"/>
                      <a:pt x="19173" y="228219"/>
                      <a:pt x="19782" y="230654"/>
                    </a:cubicBezTo>
                    <a:cubicBezTo>
                      <a:pt x="20764" y="234581"/>
                      <a:pt x="18795" y="240316"/>
                      <a:pt x="22163" y="242561"/>
                    </a:cubicBezTo>
                    <a:cubicBezTo>
                      <a:pt x="27488" y="246111"/>
                      <a:pt x="34863" y="244148"/>
                      <a:pt x="41213" y="244942"/>
                    </a:cubicBezTo>
                    <a:cubicBezTo>
                      <a:pt x="40112" y="259260"/>
                      <a:pt x="47028" y="275547"/>
                      <a:pt x="31688" y="280661"/>
                    </a:cubicBezTo>
                    <a:cubicBezTo>
                      <a:pt x="27108" y="282188"/>
                      <a:pt x="22163" y="282248"/>
                      <a:pt x="17401" y="283042"/>
                    </a:cubicBezTo>
                    <a:cubicBezTo>
                      <a:pt x="19782" y="283836"/>
                      <a:pt x="24000" y="282973"/>
                      <a:pt x="24545" y="285423"/>
                    </a:cubicBezTo>
                    <a:cubicBezTo>
                      <a:pt x="26524" y="294328"/>
                      <a:pt x="30309" y="333760"/>
                      <a:pt x="22163" y="347336"/>
                    </a:cubicBezTo>
                    <a:cubicBezTo>
                      <a:pt x="20479" y="350142"/>
                      <a:pt x="15813" y="348923"/>
                      <a:pt x="12638" y="349717"/>
                    </a:cubicBezTo>
                    <a:cubicBezTo>
                      <a:pt x="11844" y="356067"/>
                      <a:pt x="13432" y="363211"/>
                      <a:pt x="10257" y="368767"/>
                    </a:cubicBezTo>
                    <a:cubicBezTo>
                      <a:pt x="9012" y="370946"/>
                      <a:pt x="4505" y="364297"/>
                      <a:pt x="3113" y="366386"/>
                    </a:cubicBezTo>
                    <a:cubicBezTo>
                      <a:pt x="0" y="371056"/>
                      <a:pt x="1526" y="377498"/>
                      <a:pt x="732" y="383054"/>
                    </a:cubicBezTo>
                    <a:cubicBezTo>
                      <a:pt x="14226" y="383848"/>
                      <a:pt x="28189" y="381818"/>
                      <a:pt x="41213" y="385436"/>
                    </a:cubicBezTo>
                    <a:cubicBezTo>
                      <a:pt x="44366" y="386312"/>
                      <a:pt x="43595" y="391688"/>
                      <a:pt x="43595" y="394961"/>
                    </a:cubicBezTo>
                    <a:cubicBezTo>
                      <a:pt x="43595" y="422243"/>
                      <a:pt x="47622" y="417491"/>
                      <a:pt x="29307" y="421154"/>
                    </a:cubicBezTo>
                    <a:cubicBezTo>
                      <a:pt x="30101" y="429092"/>
                      <a:pt x="30218" y="437126"/>
                      <a:pt x="31688" y="444967"/>
                    </a:cubicBezTo>
                    <a:cubicBezTo>
                      <a:pt x="32613" y="449901"/>
                      <a:pt x="36451" y="459254"/>
                      <a:pt x="36451" y="459254"/>
                    </a:cubicBezTo>
                    <a:cubicBezTo>
                      <a:pt x="22703" y="468420"/>
                      <a:pt x="29308" y="477908"/>
                      <a:pt x="36451" y="480686"/>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3"/>
            <p:cNvGrpSpPr/>
            <p:nvPr/>
          </p:nvGrpSpPr>
          <p:grpSpPr>
            <a:xfrm>
              <a:off x="6633714" y="824568"/>
              <a:ext cx="1687148" cy="1365631"/>
              <a:chOff x="6633714" y="824568"/>
              <a:chExt cx="1687148" cy="1365631"/>
            </a:xfrm>
          </p:grpSpPr>
          <p:grpSp>
            <p:nvGrpSpPr>
              <p:cNvPr id="7" name="Group 94"/>
              <p:cNvGrpSpPr/>
              <p:nvPr/>
            </p:nvGrpSpPr>
            <p:grpSpPr>
              <a:xfrm>
                <a:off x="6698388" y="824568"/>
                <a:ext cx="1563125" cy="1365631"/>
                <a:chOff x="7231067" y="1164356"/>
                <a:chExt cx="1074420" cy="938672"/>
              </a:xfrm>
            </p:grpSpPr>
            <p:sp>
              <p:nvSpPr>
                <p:cNvPr id="37" name="Oval 36"/>
                <p:cNvSpPr/>
                <p:nvPr/>
              </p:nvSpPr>
              <p:spPr>
                <a:xfrm>
                  <a:off x="7469205" y="11643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26355" y="120721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471584" y="125246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526355" y="12667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88255" y="128580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523973" y="132152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471585" y="134295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428722" y="13977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276322" y="145962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97753" y="15072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71571" y="14810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402526" y="14834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85869" y="14072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478724" y="145247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531110" y="148104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621596" y="14334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662076" y="144532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647787" y="15453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231067" y="17334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266784" y="178583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7381086" y="166201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459667" y="165248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366798" y="175250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7554917" y="167630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614448" y="162153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7747798" y="166201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7757323" y="150961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847810" y="149056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7821616" y="15977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7821616" y="16405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7904959" y="15453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7983540" y="15643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7940678" y="16358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7995447" y="16596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8019260" y="16215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8126416" y="16120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8216904" y="154057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8214523" y="159534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8259767" y="16215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8057361" y="170487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8083555" y="174297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8045455" y="18144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8104986" y="185728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8097842" y="20573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7690661" y="154773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862111" y="15715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p:cNvSpPr/>
              <p:nvPr/>
            </p:nvSpPr>
            <p:spPr>
              <a:xfrm>
                <a:off x="6633714" y="831606"/>
                <a:ext cx="1687148" cy="1351104"/>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Rectangle 98"/>
          <p:cNvSpPr/>
          <p:nvPr/>
        </p:nvSpPr>
        <p:spPr>
          <a:xfrm>
            <a:off x="5465108" y="1976086"/>
            <a:ext cx="588955" cy="401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p:cNvCxnSpPr>
            <a:stCxn id="99" idx="3"/>
            <a:endCxn id="97" idx="1"/>
          </p:cNvCxnSpPr>
          <p:nvPr/>
        </p:nvCxnSpPr>
        <p:spPr>
          <a:xfrm flipV="1">
            <a:off x="6054063" y="1597311"/>
            <a:ext cx="579651" cy="579759"/>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flipH="1" flipV="1">
            <a:off x="6044086" y="2064563"/>
            <a:ext cx="118611" cy="1090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936" y="172067"/>
            <a:ext cx="8231188" cy="501650"/>
          </a:xfr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80000"/>
              </a:lnSpc>
            </a:pPr>
            <a:r>
              <a:rPr lang="en-US" dirty="0" smtClean="0">
                <a:latin typeface="Arial" charset="0"/>
                <a:cs typeface="Arial" charset="0"/>
              </a:rPr>
              <a:t>Systems Biology for Bioenergy Production</a:t>
            </a:r>
            <a:endParaRPr lang="en-US" dirty="0">
              <a:latin typeface="Arial" charset="0"/>
              <a:cs typeface="Arial" charset="0"/>
            </a:endParaRPr>
          </a:p>
        </p:txBody>
      </p:sp>
      <p:sp>
        <p:nvSpPr>
          <p:cNvPr id="3" name="Title 1"/>
          <p:cNvSpPr txBox="1">
            <a:spLocks/>
          </p:cNvSpPr>
          <p:nvPr/>
        </p:nvSpPr>
        <p:spPr bwMode="auto">
          <a:xfrm>
            <a:off x="457200" y="0"/>
            <a:ext cx="8229600" cy="850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4" name="Content Placeholder 2"/>
          <p:cNvSpPr txBox="1">
            <a:spLocks/>
          </p:cNvSpPr>
          <p:nvPr/>
        </p:nvSpPr>
        <p:spPr>
          <a:xfrm>
            <a:off x="285570" y="1088381"/>
            <a:ext cx="3885597" cy="4623487"/>
          </a:xfrm>
          <a:prstGeom prst="rect">
            <a:avLst/>
          </a:prstGeom>
        </p:spPr>
        <p:txBody>
          <a:bodyPr>
            <a:noAutofit/>
          </a:bodyPr>
          <a:lstStyle/>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Systems biology techniques were used to dissect how the common microbe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balances photosynthesis with carbon, nitrogen, and hydrogen metabolism. </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Although oxygen is toxic to the enzymes involved in ammonia and hydrogen production,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is unique in generating both in the presence of air and while producing 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as a byproduct of photosynthesis.</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These results suggest metabolic engineering this microbe for enhanced production of hydrogen, biodiesel, or other biofuels using only water and sunlight and without the need for added fertilizers. </a:t>
            </a:r>
          </a:p>
        </p:txBody>
      </p:sp>
      <p:pic>
        <p:nvPicPr>
          <p:cNvPr id="14" name="Picture 13" descr="cyanothece.jpg"/>
          <p:cNvPicPr>
            <a:picLocks noChangeAspect="1"/>
          </p:cNvPicPr>
          <p:nvPr/>
        </p:nvPicPr>
        <p:blipFill>
          <a:blip r:embed="rId3" cstate="print"/>
          <a:stretch>
            <a:fillRect/>
          </a:stretch>
        </p:blipFill>
        <p:spPr>
          <a:xfrm>
            <a:off x="5532882" y="1002083"/>
            <a:ext cx="3256278" cy="2159998"/>
          </a:xfrm>
          <a:prstGeom prst="rect">
            <a:avLst/>
          </a:prstGeom>
          <a:ln w="19050">
            <a:solidFill>
              <a:schemeClr val="tx1"/>
            </a:solidFill>
          </a:ln>
          <a:effectLst>
            <a:outerShdw blurRad="190500" algn="tl" rotWithShape="0">
              <a:srgbClr val="000000">
                <a:alpha val="70000"/>
              </a:srgbClr>
            </a:outerShdw>
          </a:effectLst>
        </p:spPr>
      </p:pic>
      <p:pic>
        <p:nvPicPr>
          <p:cNvPr id="15" name="Picture 14" descr="Pakrasi Fig 1.JPG"/>
          <p:cNvPicPr>
            <a:picLocks noChangeAspect="1"/>
          </p:cNvPicPr>
          <p:nvPr/>
        </p:nvPicPr>
        <p:blipFill>
          <a:blip r:embed="rId4" cstate="print"/>
          <a:srcRect l="-554" t="9503" b="13765"/>
          <a:stretch>
            <a:fillRect/>
          </a:stretch>
        </p:blipFill>
        <p:spPr>
          <a:xfrm>
            <a:off x="4573589" y="2523686"/>
            <a:ext cx="4215572" cy="3503485"/>
          </a:xfrm>
          <a:prstGeom prst="rect">
            <a:avLst/>
          </a:prstGeom>
          <a:ln w="19050">
            <a:solidFill>
              <a:schemeClr val="tx1"/>
            </a:solidFill>
          </a:ln>
          <a:effectLst>
            <a:outerShdw blurRad="190500" algn="tl" rotWithShape="0">
              <a:srgbClr val="000000">
                <a:alpha val="70000"/>
              </a:srgbClr>
            </a:outerShdw>
          </a:effectLst>
        </p:spPr>
      </p:pic>
      <p:sp>
        <p:nvSpPr>
          <p:cNvPr id="18" name="Rectangle 17"/>
          <p:cNvSpPr/>
          <p:nvPr/>
        </p:nvSpPr>
        <p:spPr>
          <a:xfrm>
            <a:off x="3795387" y="6258549"/>
            <a:ext cx="4985358" cy="600164"/>
          </a:xfrm>
          <a:prstGeom prst="rect">
            <a:avLst/>
          </a:prstGeom>
        </p:spPr>
        <p:txBody>
          <a:bodyPr wrap="square">
            <a:spAutoFit/>
          </a:bodyPr>
          <a:lstStyle/>
          <a:p>
            <a:pPr>
              <a:tabLst>
                <a:tab pos="723900" algn="l"/>
                <a:tab pos="1447800" algn="l"/>
                <a:tab pos="2171700" algn="l"/>
                <a:tab pos="2895600" algn="l"/>
                <a:tab pos="3619500" algn="l"/>
              </a:tabLst>
            </a:pPr>
            <a:r>
              <a:rPr lang="en-GB" sz="1100" b="0" dirty="0" err="1" smtClean="0">
                <a:solidFill>
                  <a:srgbClr val="000000"/>
                </a:solidFill>
                <a:latin typeface="Arial" pitchFamily="34" charset="0"/>
                <a:ea typeface="msgothic" charset="0"/>
                <a:cs typeface="Arial" pitchFamily="34" charset="0"/>
              </a:rPr>
              <a:t>Bandyopadhyay</a:t>
            </a:r>
            <a:r>
              <a:rPr lang="en-GB" sz="1100" dirty="0" smtClean="0">
                <a:solidFill>
                  <a:srgbClr val="000000"/>
                </a:solidFill>
                <a:latin typeface="Arial" pitchFamily="34" charset="0"/>
                <a:ea typeface="msgothic" charset="0"/>
                <a:cs typeface="Arial" pitchFamily="34" charset="0"/>
              </a:rPr>
              <a:t>, A., J. </a:t>
            </a:r>
            <a:r>
              <a:rPr lang="en-GB" sz="1100" dirty="0" err="1" smtClean="0">
                <a:solidFill>
                  <a:srgbClr val="000000"/>
                </a:solidFill>
                <a:latin typeface="Arial" pitchFamily="34" charset="0"/>
                <a:ea typeface="msgothic" charset="0"/>
                <a:cs typeface="Arial" pitchFamily="34" charset="0"/>
              </a:rPr>
              <a:t>Stockel</a:t>
            </a:r>
            <a:r>
              <a:rPr lang="en-GB" sz="1100" dirty="0" smtClean="0">
                <a:solidFill>
                  <a:srgbClr val="000000"/>
                </a:solidFill>
                <a:latin typeface="Arial" pitchFamily="34" charset="0"/>
                <a:ea typeface="msgothic" charset="0"/>
                <a:cs typeface="Arial" pitchFamily="34" charset="0"/>
              </a:rPr>
              <a:t>, H. Min, L. Sherman, &amp; H. Pakrasi</a:t>
            </a:r>
            <a:r>
              <a:rPr lang="en-GB" sz="1100" b="0" dirty="0" smtClean="0">
                <a:solidFill>
                  <a:srgbClr val="000000"/>
                </a:solidFill>
                <a:latin typeface="Arial" pitchFamily="34" charset="0"/>
                <a:ea typeface="msgothic" charset="0"/>
                <a:cs typeface="Arial" pitchFamily="34" charset="0"/>
              </a:rPr>
              <a:t>. 2010. “High Rates of </a:t>
            </a:r>
            <a:r>
              <a:rPr lang="en-GB" sz="1100" b="0" dirty="0" err="1" smtClean="0">
                <a:solidFill>
                  <a:srgbClr val="000000"/>
                </a:solidFill>
                <a:latin typeface="Arial" pitchFamily="34" charset="0"/>
                <a:ea typeface="msgothic" charset="0"/>
                <a:cs typeface="Arial" pitchFamily="34" charset="0"/>
              </a:rPr>
              <a:t>Photobiological</a:t>
            </a:r>
            <a:r>
              <a:rPr lang="en-GB" sz="1100" b="0" dirty="0" smtClean="0">
                <a:solidFill>
                  <a:srgbClr val="000000"/>
                </a:solidFill>
                <a:latin typeface="Arial" pitchFamily="34" charset="0"/>
                <a:ea typeface="msgothic" charset="0"/>
                <a:cs typeface="Arial" pitchFamily="34" charset="0"/>
              </a:rPr>
              <a:t> Hydrogen Production Under Aerobic Conditions “</a:t>
            </a:r>
            <a:r>
              <a:rPr lang="en-GB" sz="1100" dirty="0" smtClean="0">
                <a:solidFill>
                  <a:srgbClr val="000000"/>
                </a:solidFill>
                <a:latin typeface="Arial" pitchFamily="34" charset="0"/>
                <a:ea typeface="msgothic" charset="0"/>
                <a:cs typeface="Arial" pitchFamily="34" charset="0"/>
              </a:rPr>
              <a:t>  </a:t>
            </a:r>
            <a:r>
              <a:rPr lang="en-GB" sz="1100" b="0" dirty="0" smtClean="0">
                <a:solidFill>
                  <a:srgbClr val="000000"/>
                </a:solidFill>
                <a:latin typeface="Arial" pitchFamily="34" charset="0"/>
                <a:ea typeface="msgothic" charset="0"/>
                <a:cs typeface="Arial" pitchFamily="34" charset="0"/>
              </a:rPr>
              <a:t>Nature Commun</a:t>
            </a:r>
            <a:r>
              <a:rPr lang="en-GB" sz="1100" dirty="0" smtClean="0">
                <a:solidFill>
                  <a:srgbClr val="000000"/>
                </a:solidFill>
                <a:latin typeface="Arial" pitchFamily="34" charset="0"/>
                <a:ea typeface="msgothic" charset="0"/>
                <a:cs typeface="Arial" pitchFamily="34" charset="0"/>
              </a:rPr>
              <a:t>ications</a:t>
            </a:r>
            <a:r>
              <a:rPr lang="en-GB" sz="1100" b="0" dirty="0" smtClean="0">
                <a:solidFill>
                  <a:srgbClr val="000000"/>
                </a:solidFill>
                <a:latin typeface="Arial" pitchFamily="34" charset="0"/>
                <a:ea typeface="msgothic" charset="0"/>
                <a:cs typeface="Arial" pitchFamily="34" charset="0"/>
              </a:rPr>
              <a:t> DOI:10.1038/ncomms1139</a:t>
            </a:r>
            <a:endParaRPr lang="en-GB" sz="1100" b="0" dirty="0">
              <a:solidFill>
                <a:srgbClr val="000000"/>
              </a:solidFill>
              <a:latin typeface="Arial" pitchFamily="34" charset="0"/>
              <a:ea typeface="msgothic" charset="0"/>
              <a:cs typeface="Arial" pitchFamily="34" charset="0"/>
            </a:endParaRPr>
          </a:p>
        </p:txBody>
      </p:sp>
      <p:sp>
        <p:nvSpPr>
          <p:cNvPr id="8" name="Slide Number Placeholder 3"/>
          <p:cNvSpPr>
            <a:spLocks noGrp="1"/>
          </p:cNvSpPr>
          <p:nvPr>
            <p:ph type="sldNum" sz="quarter" idx="12"/>
          </p:nvPr>
        </p:nvSpPr>
        <p:spPr>
          <a:xfrm>
            <a:off x="8413750" y="6476848"/>
            <a:ext cx="381000" cy="365125"/>
          </a:xfrm>
        </p:spPr>
        <p:txBody>
          <a:bodyPr/>
          <a:lstStyle/>
          <a:p>
            <a:pPr>
              <a:defRPr/>
            </a:pPr>
            <a:fld id="{6EEA275D-5A49-48A8-817D-44C3EA0A3A2F}" type="slidenum">
              <a:rPr lang="en-US" smtClean="0"/>
              <a:pPr>
                <a:defRPr/>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9729" y="943661"/>
            <a:ext cx="3299155" cy="3613709"/>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Jaguar_longview.jpg"/>
          <p:cNvPicPr>
            <a:picLocks noChangeAspect="1"/>
          </p:cNvPicPr>
          <p:nvPr/>
        </p:nvPicPr>
        <p:blipFill>
          <a:blip r:embed="rId3" cstate="print"/>
          <a:srcRect t="15646"/>
          <a:stretch>
            <a:fillRect/>
          </a:stretch>
        </p:blipFill>
        <p:spPr bwMode="auto">
          <a:xfrm>
            <a:off x="258958" y="2150664"/>
            <a:ext cx="2981678" cy="1563566"/>
          </a:xfrm>
          <a:prstGeom prst="rect">
            <a:avLst/>
          </a:prstGeom>
          <a:noFill/>
          <a:ln w="12700">
            <a:solidFill>
              <a:schemeClr val="tx1"/>
            </a:solidFill>
            <a:miter lim="800000"/>
            <a:headEnd/>
            <a:tailEnd/>
          </a:ln>
        </p:spPr>
      </p:pic>
      <p:sp>
        <p:nvSpPr>
          <p:cNvPr id="3" name="Slide Number Placeholder 2"/>
          <p:cNvSpPr>
            <a:spLocks noGrp="1"/>
          </p:cNvSpPr>
          <p:nvPr>
            <p:ph type="sldNum" sz="quarter" idx="12"/>
          </p:nvPr>
        </p:nvSpPr>
        <p:spPr/>
        <p:txBody>
          <a:bodyPr/>
          <a:lstStyle/>
          <a:p>
            <a:fld id="{68F455FD-F83C-4433-AE11-4D89943CC4D6}" type="slidenum">
              <a:rPr lang="en-US" smtClean="0"/>
              <a:pPr/>
              <a:t>9</a:t>
            </a:fld>
            <a:endParaRPr lang="en-US"/>
          </a:p>
        </p:txBody>
      </p:sp>
      <p:sp>
        <p:nvSpPr>
          <p:cNvPr id="4" name="Title 2"/>
          <p:cNvSpPr txBox="1">
            <a:spLocks/>
          </p:cNvSpPr>
          <p:nvPr/>
        </p:nvSpPr>
        <p:spPr bwMode="auto">
          <a:xfrm>
            <a:off x="0" y="-34365"/>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Modeling</a:t>
            </a:r>
            <a:r>
              <a:rPr kumimoji="0" lang="en-US" sz="2400" b="0" i="0" u="none" strike="noStrike" kern="1200" cap="none" spc="0" normalizeH="0" noProof="0" dirty="0" smtClean="0">
                <a:ln>
                  <a:noFill/>
                </a:ln>
                <a:solidFill>
                  <a:srgbClr val="106636"/>
                </a:solidFill>
                <a:effectLst/>
                <a:uLnTx/>
                <a:uFillTx/>
                <a:latin typeface="Arial" charset="0"/>
                <a:ea typeface="+mj-ea"/>
                <a:cs typeface="Arial" charset="0"/>
              </a:rPr>
              <a:t> and Simulation at the </a:t>
            </a:r>
            <a:r>
              <a:rPr kumimoji="0" lang="en-US" sz="2400" b="0" i="0" u="none" strike="noStrike" kern="1200" cap="none" spc="0" normalizeH="0" noProof="0" dirty="0" err="1" smtClean="0">
                <a:ln>
                  <a:noFill/>
                </a:ln>
                <a:solidFill>
                  <a:srgbClr val="106636"/>
                </a:solidFill>
                <a:effectLst/>
                <a:uLnTx/>
                <a:uFillTx/>
                <a:latin typeface="Arial" charset="0"/>
                <a:ea typeface="+mj-ea"/>
                <a:cs typeface="Arial" charset="0"/>
              </a:rPr>
              <a:t>Petascale</a:t>
            </a: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
            </a:r>
            <a:b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br>
            <a:endParaRPr kumimoji="0" lang="en-US" sz="1800" b="0" i="1"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8" name="TextBox 7"/>
          <p:cNvSpPr txBox="1"/>
          <p:nvPr/>
        </p:nvSpPr>
        <p:spPr>
          <a:xfrm>
            <a:off x="238666" y="3817944"/>
            <a:ext cx="3009286" cy="600164"/>
          </a:xfrm>
          <a:prstGeom prst="rect">
            <a:avLst/>
          </a:prstGeom>
          <a:solidFill>
            <a:schemeClr val="bg1"/>
          </a:solidFill>
          <a:ln>
            <a:solidFill>
              <a:schemeClr val="tx2"/>
            </a:solidFill>
          </a:ln>
        </p:spPr>
        <p:txBody>
          <a:bodyPr wrap="square" rtlCol="0">
            <a:spAutoFit/>
          </a:bodyPr>
          <a:lstStyle/>
          <a:p>
            <a:r>
              <a:rPr lang="en-US" sz="900" dirty="0" smtClean="0"/>
              <a:t>In</a:t>
            </a:r>
            <a:r>
              <a:rPr lang="en-US" sz="800" dirty="0" smtClean="0"/>
              <a:t> FY 2012, the Argonne LCF will be upgraded with a</a:t>
            </a:r>
            <a:br>
              <a:rPr lang="en-US" sz="800" dirty="0" smtClean="0"/>
            </a:br>
            <a:r>
              <a:rPr lang="en-US" sz="800" dirty="0" smtClean="0"/>
              <a:t>10 </a:t>
            </a:r>
            <a:r>
              <a:rPr lang="en-US" sz="800" dirty="0" err="1" smtClean="0"/>
              <a:t>petaflop</a:t>
            </a:r>
            <a:r>
              <a:rPr lang="en-US" sz="800" dirty="0" smtClean="0"/>
              <a:t> IBM Blue Gene/Q. The Oak Ridge LCF will continue site preparations for a system expected in FY 2013 that will be 5-10 times more capable than the Cray XT-5. </a:t>
            </a:r>
            <a:endParaRPr lang="en-US" sz="800" dirty="0"/>
          </a:p>
        </p:txBody>
      </p:sp>
      <p:sp>
        <p:nvSpPr>
          <p:cNvPr id="35" name="Rectangle 34"/>
          <p:cNvSpPr/>
          <p:nvPr/>
        </p:nvSpPr>
        <p:spPr>
          <a:xfrm>
            <a:off x="254725" y="3566160"/>
            <a:ext cx="208352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gene_p.jpg"/>
          <p:cNvPicPr>
            <a:picLocks noChangeAspect="1"/>
          </p:cNvPicPr>
          <p:nvPr/>
        </p:nvPicPr>
        <p:blipFill>
          <a:blip r:embed="rId4" cstate="print"/>
          <a:stretch>
            <a:fillRect/>
          </a:stretch>
        </p:blipFill>
        <p:spPr>
          <a:xfrm>
            <a:off x="259518" y="1097276"/>
            <a:ext cx="2242282" cy="1297734"/>
          </a:xfrm>
          <a:prstGeom prst="rect">
            <a:avLst/>
          </a:prstGeom>
          <a:ln w="12700">
            <a:solidFill>
              <a:schemeClr val="tx1"/>
            </a:solidFill>
          </a:ln>
        </p:spPr>
      </p:pic>
      <p:sp>
        <p:nvSpPr>
          <p:cNvPr id="10" name="TextBox 9"/>
          <p:cNvSpPr txBox="1"/>
          <p:nvPr/>
        </p:nvSpPr>
        <p:spPr>
          <a:xfrm>
            <a:off x="181667" y="3542896"/>
            <a:ext cx="2226892" cy="215444"/>
          </a:xfrm>
          <a:prstGeom prst="rect">
            <a:avLst/>
          </a:prstGeom>
          <a:noFill/>
        </p:spPr>
        <p:txBody>
          <a:bodyPr wrap="none" rtlCol="0">
            <a:spAutoFit/>
          </a:bodyPr>
          <a:lstStyle/>
          <a:p>
            <a:r>
              <a:rPr lang="en-US" sz="800" b="1" dirty="0" smtClean="0"/>
              <a:t>Oak Ridge Leadership Computing Facility</a:t>
            </a:r>
            <a:endParaRPr lang="en-US" sz="800" b="1" dirty="0"/>
          </a:p>
        </p:txBody>
      </p:sp>
      <p:grpSp>
        <p:nvGrpSpPr>
          <p:cNvPr id="30" name="Group 29"/>
          <p:cNvGrpSpPr/>
          <p:nvPr/>
        </p:nvGrpSpPr>
        <p:grpSpPr>
          <a:xfrm>
            <a:off x="52455" y="4792902"/>
            <a:ext cx="8797879" cy="1487026"/>
            <a:chOff x="-36575" y="4463727"/>
            <a:chExt cx="8797879" cy="1487026"/>
          </a:xfrm>
        </p:grpSpPr>
        <p:sp>
          <p:nvSpPr>
            <p:cNvPr id="16" name="TextBox 15"/>
            <p:cNvSpPr txBox="1"/>
            <p:nvPr/>
          </p:nvSpPr>
          <p:spPr>
            <a:xfrm>
              <a:off x="4692834" y="5750698"/>
              <a:ext cx="877182" cy="200055"/>
            </a:xfrm>
            <a:prstGeom prst="rect">
              <a:avLst/>
            </a:prstGeom>
            <a:noFill/>
          </p:spPr>
          <p:txBody>
            <a:bodyPr wrap="square" rtlCol="0">
              <a:spAutoFit/>
            </a:bodyPr>
            <a:lstStyle/>
            <a:p>
              <a:pPr algn="ctr"/>
              <a:r>
                <a:rPr lang="en-US" sz="700" b="1" dirty="0" err="1" smtClean="0">
                  <a:latin typeface="Arial" pitchFamily="34" charset="0"/>
                  <a:cs typeface="Arial" pitchFamily="34" charset="0"/>
                </a:rPr>
                <a:t>Biofuels</a:t>
              </a:r>
              <a:endParaRPr lang="en-US" sz="700" b="1" dirty="0">
                <a:latin typeface="Arial" pitchFamily="34" charset="0"/>
                <a:cs typeface="Arial" pitchFamily="34" charset="0"/>
              </a:endParaRPr>
            </a:p>
          </p:txBody>
        </p:sp>
        <p:sp>
          <p:nvSpPr>
            <p:cNvPr id="18" name="TextBox 17"/>
            <p:cNvSpPr txBox="1"/>
            <p:nvPr/>
          </p:nvSpPr>
          <p:spPr>
            <a:xfrm>
              <a:off x="5949663" y="5750698"/>
              <a:ext cx="1421212"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Energy Storage Materials</a:t>
              </a:r>
              <a:endParaRPr lang="en-US" sz="700" b="1" dirty="0">
                <a:latin typeface="Arial" pitchFamily="34" charset="0"/>
                <a:cs typeface="Arial" pitchFamily="34" charset="0"/>
              </a:endParaRPr>
            </a:p>
          </p:txBody>
        </p:sp>
        <p:sp>
          <p:nvSpPr>
            <p:cNvPr id="21" name="TextBox 20"/>
            <p:cNvSpPr txBox="1"/>
            <p:nvPr/>
          </p:nvSpPr>
          <p:spPr>
            <a:xfrm>
              <a:off x="-36575" y="5750698"/>
              <a:ext cx="1438373"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Nuclear Reactor Simulation</a:t>
              </a:r>
              <a:endParaRPr lang="en-US" sz="700" b="1" dirty="0">
                <a:latin typeface="Arial" pitchFamily="34" charset="0"/>
                <a:cs typeface="Arial" pitchFamily="34" charset="0"/>
              </a:endParaRPr>
            </a:p>
          </p:txBody>
        </p:sp>
        <p:sp>
          <p:nvSpPr>
            <p:cNvPr id="22" name="TextBox 21"/>
            <p:cNvSpPr txBox="1"/>
            <p:nvPr/>
          </p:nvSpPr>
          <p:spPr>
            <a:xfrm>
              <a:off x="1400398" y="5750698"/>
              <a:ext cx="1540988"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Fusion Plasmas</a:t>
              </a:r>
              <a:endParaRPr lang="en-US" sz="700" b="1" dirty="0">
                <a:latin typeface="Arial" pitchFamily="34" charset="0"/>
                <a:cs typeface="Arial" pitchFamily="34" charset="0"/>
              </a:endParaRPr>
            </a:p>
          </p:txBody>
        </p:sp>
        <p:sp>
          <p:nvSpPr>
            <p:cNvPr id="25" name="TextBox 24"/>
            <p:cNvSpPr txBox="1"/>
            <p:nvPr/>
          </p:nvSpPr>
          <p:spPr>
            <a:xfrm>
              <a:off x="2869788" y="5750698"/>
              <a:ext cx="1550185"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Nanoscale Science</a:t>
              </a:r>
              <a:endParaRPr lang="en-US" sz="700" b="1" dirty="0">
                <a:latin typeface="Arial" pitchFamily="34" charset="0"/>
                <a:cs typeface="Arial" pitchFamily="34" charset="0"/>
              </a:endParaRPr>
            </a:p>
          </p:txBody>
        </p:sp>
        <p:grpSp>
          <p:nvGrpSpPr>
            <p:cNvPr id="29" name="Group 28"/>
            <p:cNvGrpSpPr/>
            <p:nvPr/>
          </p:nvGrpSpPr>
          <p:grpSpPr>
            <a:xfrm>
              <a:off x="36613" y="4463727"/>
              <a:ext cx="8724691" cy="1280160"/>
              <a:chOff x="160935" y="4390574"/>
              <a:chExt cx="8724691" cy="1280160"/>
            </a:xfrm>
          </p:grpSpPr>
          <p:pic>
            <p:nvPicPr>
              <p:cNvPr id="14" name="Picture 13" descr="lignocellulose_high_res03-small.png"/>
              <p:cNvPicPr>
                <a:picLocks noChangeAspect="1"/>
              </p:cNvPicPr>
              <p:nvPr/>
            </p:nvPicPr>
            <p:blipFill>
              <a:blip r:embed="rId5" cstate="email"/>
              <a:srcRect/>
              <a:stretch>
                <a:fillRect/>
              </a:stretch>
            </p:blipFill>
            <p:spPr>
              <a:xfrm>
                <a:off x="4598971" y="4390574"/>
                <a:ext cx="131384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4" descr="C:\Users\qjs\Desktop\Ultracapacitors1.png"/>
              <p:cNvPicPr>
                <a:picLocks noChangeAspect="1" noChangeArrowheads="1"/>
              </p:cNvPicPr>
              <p:nvPr/>
            </p:nvPicPr>
            <p:blipFill>
              <a:blip r:embed="rId6" cstate="email"/>
              <a:srcRect/>
              <a:stretch>
                <a:fillRect/>
              </a:stretch>
            </p:blipFill>
            <p:spPr bwMode="auto">
              <a:xfrm>
                <a:off x="6050573" y="4390574"/>
                <a:ext cx="141713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373" descr="screenshot-09-05-01-13-59"/>
              <p:cNvPicPr>
                <a:picLocks noChangeAspect="1" noChangeArrowheads="1"/>
              </p:cNvPicPr>
              <p:nvPr/>
            </p:nvPicPr>
            <p:blipFill>
              <a:blip r:embed="rId7" cstate="email"/>
              <a:srcRect/>
              <a:stretch>
                <a:fillRect/>
              </a:stretch>
            </p:blipFill>
            <p:spPr bwMode="auto">
              <a:xfrm>
                <a:off x="1593217" y="4390574"/>
                <a:ext cx="133705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3" descr="visit0000.bmp"/>
              <p:cNvPicPr>
                <a:picLocks noChangeAspect="1"/>
              </p:cNvPicPr>
              <p:nvPr/>
            </p:nvPicPr>
            <p:blipFill>
              <a:blip r:embed="rId8" cstate="email"/>
              <a:srcRect/>
              <a:stretch>
                <a:fillRect/>
              </a:stretch>
            </p:blipFill>
            <p:spPr bwMode="auto">
              <a:xfrm>
                <a:off x="3068031" y="4390574"/>
                <a:ext cx="1393182"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28" name="Group 27"/>
              <p:cNvGrpSpPr/>
              <p:nvPr/>
            </p:nvGrpSpPr>
            <p:grpSpPr>
              <a:xfrm>
                <a:off x="160935" y="4390574"/>
                <a:ext cx="1294524" cy="1280160"/>
                <a:chOff x="121579" y="4096470"/>
                <a:chExt cx="1294524" cy="1280160"/>
              </a:xfrm>
            </p:grpSpPr>
            <p:pic>
              <p:nvPicPr>
                <p:cNvPr id="19" name="Picture 3" descr="C:\Users\qjs\Desktop\Core1.png"/>
                <p:cNvPicPr>
                  <a:picLocks noChangeAspect="1" noChangeArrowheads="1"/>
                </p:cNvPicPr>
                <p:nvPr/>
              </p:nvPicPr>
              <p:blipFill>
                <a:blip r:embed="rId9" cstate="email"/>
                <a:srcRect/>
                <a:stretch>
                  <a:fillRect/>
                </a:stretch>
              </p:blipFill>
              <p:spPr bwMode="auto">
                <a:xfrm>
                  <a:off x="121579" y="4096470"/>
                  <a:ext cx="129452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descr="C:\Users\qjs\Desktop\core2.png"/>
                <p:cNvPicPr>
                  <a:picLocks noChangeAspect="1" noChangeArrowheads="1"/>
                </p:cNvPicPr>
                <p:nvPr/>
              </p:nvPicPr>
              <p:blipFill>
                <a:blip r:embed="rId10" cstate="email"/>
                <a:srcRect/>
                <a:stretch>
                  <a:fillRect/>
                </a:stretch>
              </p:blipFill>
              <p:spPr bwMode="auto">
                <a:xfrm>
                  <a:off x="139362" y="4104337"/>
                  <a:ext cx="506728" cy="523470"/>
                </a:xfrm>
                <a:prstGeom prst="rect">
                  <a:avLst/>
                </a:prstGeom>
                <a:noFill/>
                <a:ln w="19050">
                  <a:solidFill>
                    <a:schemeClr val="bg2"/>
                  </a:solidFill>
                </a:ln>
                <a:effectLst>
                  <a:outerShdw blurRad="50800" dist="38100" dir="2700000" algn="tl" rotWithShape="0">
                    <a:prstClr val="black">
                      <a:alpha val="40000"/>
                    </a:prstClr>
                  </a:outerShdw>
                </a:effectLst>
              </p:spPr>
            </p:pic>
          </p:grpSp>
          <p:pic>
            <p:nvPicPr>
              <p:cNvPr id="26" name="Picture 3" descr="C:\Users\qjs\Desktop\VR-Lighting-Resample3.png"/>
              <p:cNvPicPr>
                <a:picLocks noChangeAspect="1" noChangeArrowheads="1"/>
              </p:cNvPicPr>
              <p:nvPr/>
            </p:nvPicPr>
            <p:blipFill>
              <a:blip r:embed="rId11" cstate="email"/>
              <a:srcRect/>
              <a:stretch>
                <a:fillRect/>
              </a:stretch>
            </p:blipFill>
            <p:spPr bwMode="auto">
              <a:xfrm>
                <a:off x="7605466" y="4390574"/>
                <a:ext cx="1280160"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sp>
          <p:nvSpPr>
            <p:cNvPr id="27" name="TextBox 26"/>
            <p:cNvSpPr txBox="1"/>
            <p:nvPr/>
          </p:nvSpPr>
          <p:spPr>
            <a:xfrm>
              <a:off x="7579107" y="5750698"/>
              <a:ext cx="1082097"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Turbulence</a:t>
              </a:r>
            </a:p>
          </p:txBody>
        </p:sp>
      </p:grpSp>
      <p:sp>
        <p:nvSpPr>
          <p:cNvPr id="34" name="TextBox 33"/>
          <p:cNvSpPr txBox="1"/>
          <p:nvPr/>
        </p:nvSpPr>
        <p:spPr>
          <a:xfrm>
            <a:off x="3465880" y="973278"/>
            <a:ext cx="5478095" cy="3817968"/>
          </a:xfrm>
          <a:prstGeom prst="rect">
            <a:avLst/>
          </a:prstGeom>
          <a:noFill/>
        </p:spPr>
        <p:txBody>
          <a:bodyPr wrap="square" rtlCol="0">
            <a:spAutoFit/>
          </a:bodyPr>
          <a:lstStyle/>
          <a:p>
            <a:pPr marL="168275" indent="-168275">
              <a:lnSpc>
                <a:spcPct val="90000"/>
              </a:lnSpc>
              <a:spcBef>
                <a:spcPts val="0"/>
              </a:spcBef>
              <a:spcAft>
                <a:spcPts val="600"/>
              </a:spcAft>
              <a:buFont typeface="Wingdings" pitchFamily="2" charset="2"/>
              <a:buChar char="§"/>
            </a:pPr>
            <a:r>
              <a:rPr lang="en-US" sz="1400" dirty="0" smtClean="0"/>
              <a:t>The Cray XT5 ("Jaguar") at ORNL and the IBM Blue Gene/P ("Intrepid") at ANL will provide ~2.3 billion processor hours in FY12 to address science and engineering problems that defy traditional methods of theory and experiment and that require the most advanced computational power. </a:t>
            </a:r>
          </a:p>
          <a:p>
            <a:pPr marL="168275" indent="-168275">
              <a:lnSpc>
                <a:spcPct val="90000"/>
              </a:lnSpc>
              <a:spcBef>
                <a:spcPts val="0"/>
              </a:spcBef>
              <a:spcAft>
                <a:spcPts val="600"/>
              </a:spcAft>
              <a:buFont typeface="Wingdings" pitchFamily="2" charset="2"/>
              <a:buChar char="§"/>
            </a:pPr>
            <a:r>
              <a:rPr lang="en-US" sz="1400" dirty="0" smtClean="0"/>
              <a:t>Peer reviewed projects are chosen to advance science, speed innovation, and strengthen industrial competitiveness.</a:t>
            </a:r>
          </a:p>
          <a:p>
            <a:pPr marL="168275" indent="-168275">
              <a:lnSpc>
                <a:spcPct val="90000"/>
              </a:lnSpc>
              <a:spcBef>
                <a:spcPts val="0"/>
              </a:spcBef>
              <a:spcAft>
                <a:spcPts val="600"/>
              </a:spcAft>
              <a:buFont typeface="Wingdings" pitchFamily="2" charset="2"/>
              <a:buChar char="§"/>
            </a:pPr>
            <a:r>
              <a:rPr lang="en-US" sz="1400" dirty="0" smtClean="0"/>
              <a:t>Demand for these machines has grown each year, requiring upgrades of both.</a:t>
            </a:r>
          </a:p>
          <a:p>
            <a:pPr marL="168275" indent="-168275">
              <a:lnSpc>
                <a:spcPct val="90000"/>
              </a:lnSpc>
              <a:spcBef>
                <a:spcPts val="0"/>
              </a:spcBef>
              <a:spcAft>
                <a:spcPts val="0"/>
              </a:spcAft>
              <a:buFont typeface="Wingdings" pitchFamily="2" charset="2"/>
              <a:buChar char="§"/>
            </a:pPr>
            <a:r>
              <a:rPr lang="en-US" sz="1400" dirty="0" smtClean="0"/>
              <a:t>Among the topics in FY2011:</a:t>
            </a:r>
          </a:p>
          <a:p>
            <a:pPr marL="398463" lvl="0" indent="-168275">
              <a:lnSpc>
                <a:spcPct val="90000"/>
              </a:lnSpc>
              <a:spcBef>
                <a:spcPts val="0"/>
              </a:spcBef>
              <a:spcAft>
                <a:spcPts val="0"/>
              </a:spcAft>
              <a:buFont typeface="Wingdings" pitchFamily="2" charset="2"/>
              <a:buChar char="§"/>
            </a:pPr>
            <a:r>
              <a:rPr lang="en-US" sz="1100" dirty="0" smtClean="0"/>
              <a:t>Advancing materials for lithium air batteries, solar cells, and superconductors </a:t>
            </a:r>
          </a:p>
          <a:p>
            <a:pPr marL="398463" lvl="0" indent="-168275">
              <a:lnSpc>
                <a:spcPct val="90000"/>
              </a:lnSpc>
              <a:spcBef>
                <a:spcPts val="0"/>
              </a:spcBef>
              <a:spcAft>
                <a:spcPts val="0"/>
              </a:spcAft>
              <a:buFont typeface="Wingdings" pitchFamily="2" charset="2"/>
              <a:buChar char="§"/>
            </a:pPr>
            <a:r>
              <a:rPr lang="en-US" sz="1100" dirty="0" smtClean="0"/>
              <a:t>Exploring carbon sequestration </a:t>
            </a:r>
          </a:p>
          <a:p>
            <a:pPr marL="398463" lvl="0" indent="-168275">
              <a:lnSpc>
                <a:spcPct val="90000"/>
              </a:lnSpc>
              <a:spcBef>
                <a:spcPts val="0"/>
              </a:spcBef>
              <a:spcAft>
                <a:spcPts val="0"/>
              </a:spcAft>
              <a:buFont typeface="Wingdings" pitchFamily="2" charset="2"/>
              <a:buChar char="§"/>
            </a:pPr>
            <a:r>
              <a:rPr lang="en-US" sz="1100" dirty="0" smtClean="0"/>
              <a:t>Improving combustion in fuel-efficient, near-zero-emissions systems </a:t>
            </a:r>
          </a:p>
          <a:p>
            <a:pPr marL="398463" lvl="0" indent="-168275">
              <a:lnSpc>
                <a:spcPct val="90000"/>
              </a:lnSpc>
              <a:spcBef>
                <a:spcPts val="0"/>
              </a:spcBef>
              <a:spcAft>
                <a:spcPts val="0"/>
              </a:spcAft>
              <a:buFont typeface="Wingdings" pitchFamily="2" charset="2"/>
              <a:buChar char="§"/>
            </a:pPr>
            <a:r>
              <a:rPr lang="en-US" sz="1100" dirty="0" smtClean="0"/>
              <a:t>Understanding how turbulence affects the efficiency of aircraft and other transportation systems </a:t>
            </a:r>
          </a:p>
          <a:p>
            <a:pPr marL="398463" lvl="0" indent="-168275">
              <a:lnSpc>
                <a:spcPct val="90000"/>
              </a:lnSpc>
              <a:spcBef>
                <a:spcPts val="0"/>
              </a:spcBef>
              <a:spcAft>
                <a:spcPts val="0"/>
              </a:spcAft>
              <a:buFont typeface="Wingdings" pitchFamily="2" charset="2"/>
              <a:buChar char="§"/>
            </a:pPr>
            <a:r>
              <a:rPr lang="en-US" sz="1100" dirty="0" smtClean="0"/>
              <a:t>Designing next-generation nuclear reactors and fuels and extending the life of aging reactors </a:t>
            </a:r>
          </a:p>
          <a:p>
            <a:pPr marL="398463" lvl="0" indent="-168275">
              <a:lnSpc>
                <a:spcPct val="90000"/>
              </a:lnSpc>
              <a:spcBef>
                <a:spcPts val="0"/>
              </a:spcBef>
              <a:spcAft>
                <a:spcPts val="0"/>
              </a:spcAft>
              <a:buFont typeface="Wingdings" pitchFamily="2" charset="2"/>
              <a:buChar char="§"/>
            </a:pPr>
            <a:r>
              <a:rPr lang="en-US" sz="1100" dirty="0" smtClean="0"/>
              <a:t>Developing fusion energy systems </a:t>
            </a:r>
          </a:p>
          <a:p>
            <a:pPr marL="398463" lvl="0" indent="-168275">
              <a:lnSpc>
                <a:spcPct val="90000"/>
              </a:lnSpc>
              <a:spcBef>
                <a:spcPts val="0"/>
              </a:spcBef>
              <a:spcAft>
                <a:spcPts val="0"/>
              </a:spcAft>
              <a:buFont typeface="Wingdings" pitchFamily="2" charset="2"/>
              <a:buChar char="§"/>
            </a:pPr>
            <a:r>
              <a:rPr lang="en-US" sz="1100" dirty="0" smtClean="0"/>
              <a:t>Understanding the roles of ocean, atmosphere, land, and ice in climate change </a:t>
            </a:r>
          </a:p>
          <a:p>
            <a:pPr>
              <a:spcBef>
                <a:spcPts val="0"/>
              </a:spcBef>
              <a:spcAft>
                <a:spcPts val="600"/>
              </a:spcAft>
            </a:pPr>
            <a:endParaRPr lang="en-US" sz="1200" dirty="0"/>
          </a:p>
        </p:txBody>
      </p:sp>
      <p:sp>
        <p:nvSpPr>
          <p:cNvPr id="37" name="Rectangle 36"/>
          <p:cNvSpPr/>
          <p:nvPr/>
        </p:nvSpPr>
        <p:spPr>
          <a:xfrm>
            <a:off x="269781" y="2245711"/>
            <a:ext cx="197031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8447" y="2216784"/>
            <a:ext cx="2138727" cy="215444"/>
          </a:xfrm>
          <a:prstGeom prst="rect">
            <a:avLst/>
          </a:prstGeom>
          <a:noFill/>
        </p:spPr>
        <p:txBody>
          <a:bodyPr wrap="none" rtlCol="0">
            <a:spAutoFit/>
          </a:bodyPr>
          <a:lstStyle/>
          <a:p>
            <a:r>
              <a:rPr lang="en-US" sz="800" b="1" dirty="0" smtClean="0"/>
              <a:t>Argonne Leadership Computing Facility</a:t>
            </a:r>
            <a:endParaRPr lang="en-US" sz="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8785</TotalTime>
  <Words>8939</Words>
  <Application>Microsoft Office PowerPoint</Application>
  <PresentationFormat>On-screen Show (4:3)</PresentationFormat>
  <Paragraphs>1041</Paragraphs>
  <Slides>65</Slides>
  <Notes>63</Notes>
  <HiddenSlides>30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65</vt:i4>
      </vt:variant>
    </vt:vector>
  </HeadingPairs>
  <TitlesOfParts>
    <vt:vector size="69" baseType="lpstr">
      <vt:lpstr>Office Theme</vt:lpstr>
      <vt:lpstr>CorelDRAW</vt:lpstr>
      <vt:lpstr>Acrobat Document</vt:lpstr>
      <vt:lpstr>Chart</vt:lpstr>
      <vt:lpstr>FY 2012 budget Presentation for DOE’s Office of Science</vt:lpstr>
      <vt:lpstr>Slide 2</vt:lpstr>
      <vt:lpstr>Science, Innovation, and DOE’s Office of Science</vt:lpstr>
      <vt:lpstr>Our Generation’s Sputnik Moment</vt:lpstr>
      <vt:lpstr>Office of Science Research Underpins the President’s Goals</vt:lpstr>
      <vt:lpstr>New in FY 2012: Science for Innovation and Clean Energy</vt:lpstr>
      <vt:lpstr>Stress Corrosion Cracking Molecular Dynamics Simulation Reveals Mechanisms of Nickel Fracture  </vt:lpstr>
      <vt:lpstr>Systems Biology for Bioenergy Production</vt:lpstr>
      <vt:lpstr>Slide 9</vt:lpstr>
      <vt:lpstr>Office of Science FY 2012 Budget Request to Congress</vt:lpstr>
      <vt:lpstr>Slide 11</vt:lpstr>
      <vt:lpstr>Science for Clean Energy: Biosystems by Design </vt:lpstr>
      <vt:lpstr>JCAP Collaborating Energy Frontier Research Centers</vt:lpstr>
      <vt:lpstr>Fuels from Sunlight Energy Innovation Hub:  Joint Center for Artificial Photosynthesis (JCAP)  </vt:lpstr>
      <vt:lpstr>Batteries and Energy Storage Energy Innovation Hub  Transform the Grid and Electrify Transportation </vt:lpstr>
      <vt:lpstr>R&amp;D Coordination</vt:lpstr>
      <vt:lpstr>Slide 17</vt:lpstr>
      <vt:lpstr> Continuum of Research, Development, and Deployment</vt:lpstr>
      <vt:lpstr> R&amp;D Continuum for Energy Storage (Batteries/Vehicles)</vt:lpstr>
      <vt:lpstr> R&amp;D Continuum for Energy Storage (Grid)</vt:lpstr>
      <vt:lpstr> R&amp;D Continuum for Biofuels</vt:lpstr>
      <vt:lpstr>Funding Overview</vt:lpstr>
      <vt:lpstr>Low Cost Solar Cells:  From Fundamental Research to Commercialization</vt:lpstr>
      <vt:lpstr>High-Energy Lithium Batteries:  From Fundamental Research to Cars on the Road</vt:lpstr>
      <vt:lpstr>Slide 25</vt:lpstr>
      <vt:lpstr>Program Details</vt:lpstr>
      <vt:lpstr>Slide 27</vt:lpstr>
      <vt:lpstr>Advanced Scientific Computing Research</vt:lpstr>
      <vt:lpstr>Slide 29</vt:lpstr>
      <vt:lpstr>Slide 30</vt:lpstr>
      <vt:lpstr>Basic Energy Sciences</vt:lpstr>
      <vt:lpstr>Nature Publishes First Bioimaging Results from the LCLS The World’s First Hard X-ray Laser</vt:lpstr>
      <vt:lpstr> Femtosecond X-ray Protein Nanocrystallography</vt:lpstr>
      <vt:lpstr> Femtosecond X-ray Protein Nanocrystallography</vt:lpstr>
      <vt:lpstr>High-Energy Lithium Batteries:  From Fundamental Research to Cars on the Road</vt:lpstr>
      <vt:lpstr>  Single Mimi Virus Particles Intercepted and Imaged </vt:lpstr>
      <vt:lpstr>Advancing Energy Technologies through Energy Frontier Research Centers  </vt:lpstr>
      <vt:lpstr>EFRC Research Predicts Radiation Damage Resistant Materials</vt:lpstr>
      <vt:lpstr>Biological and Environmental Research</vt:lpstr>
      <vt:lpstr>Advancing Energy Technologies through Bioenergy Research Centers</vt:lpstr>
      <vt:lpstr>Tackling Major Climate Uncertainties: The Atmospheric Radiation Measurement Climate Research Facility (ACRF) </vt:lpstr>
      <vt:lpstr>Fusion Energy Sciences</vt:lpstr>
      <vt:lpstr>Progress on the ITER Project</vt:lpstr>
      <vt:lpstr>Stabilization of High-Temperature Plasmas</vt:lpstr>
      <vt:lpstr>Nuclear Physics</vt:lpstr>
      <vt:lpstr>Slide 46</vt:lpstr>
      <vt:lpstr>Slide 47</vt:lpstr>
      <vt:lpstr>Slide 48</vt:lpstr>
      <vt:lpstr>Production Sites of the Isotope Program</vt:lpstr>
      <vt:lpstr>High Energy Physics</vt:lpstr>
      <vt:lpstr>Slide 51</vt:lpstr>
      <vt:lpstr>Slide 52</vt:lpstr>
      <vt:lpstr>The Intensity Frontier:  Neutrinos and Rare Processes</vt:lpstr>
      <vt:lpstr>Slide 54</vt:lpstr>
      <vt:lpstr>Long Baseline Neutrino Experiment (LBNE) A high priority experiment at the intensity frontier</vt:lpstr>
      <vt:lpstr>Deep Underground Science and Engineering Laboratory (DUSEL)</vt:lpstr>
      <vt:lpstr>Accelerator Technologies Developed for  Basic Research Have Far-Reaching Benefits</vt:lpstr>
      <vt:lpstr>  HEP &amp; NP Superconducting Radio Frequency (SRF) Development The U.S. is now the leader in SRF technology</vt:lpstr>
      <vt:lpstr>Workforce Development for Teachers and Scientists</vt:lpstr>
      <vt:lpstr>Supporting and Encouraging Next Generation Scientists</vt:lpstr>
      <vt:lpstr>Science Laboratory Infrastructure</vt:lpstr>
      <vt:lpstr>Safeguards and Security</vt:lpstr>
      <vt:lpstr>Program Direction</vt:lpstr>
      <vt:lpstr>Slide 64</vt:lpstr>
      <vt:lpstr>Slide 65</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helpdesk</cp:lastModifiedBy>
  <cp:revision>1181</cp:revision>
  <dcterms:created xsi:type="dcterms:W3CDTF">2009-10-19T15:58:14Z</dcterms:created>
  <dcterms:modified xsi:type="dcterms:W3CDTF">2011-03-22T15:53:22Z</dcterms:modified>
</cp:coreProperties>
</file>