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5"/>
  </p:notesMasterIdLst>
  <p:sldIdLst>
    <p:sldId id="256" r:id="rId3"/>
    <p:sldId id="257" r:id="rId4"/>
    <p:sldId id="258" r:id="rId5"/>
    <p:sldId id="273" r:id="rId6"/>
    <p:sldId id="274" r:id="rId7"/>
    <p:sldId id="293" r:id="rId8"/>
    <p:sldId id="294" r:id="rId9"/>
    <p:sldId id="302" r:id="rId10"/>
    <p:sldId id="265" r:id="rId11"/>
    <p:sldId id="266" r:id="rId12"/>
    <p:sldId id="269" r:id="rId13"/>
    <p:sldId id="267" r:id="rId14"/>
    <p:sldId id="268" r:id="rId15"/>
    <p:sldId id="272" r:id="rId16"/>
    <p:sldId id="279" r:id="rId17"/>
    <p:sldId id="281" r:id="rId18"/>
    <p:sldId id="280" r:id="rId19"/>
    <p:sldId id="284" r:id="rId20"/>
    <p:sldId id="286" r:id="rId21"/>
    <p:sldId id="287" r:id="rId22"/>
    <p:sldId id="285" r:id="rId23"/>
    <p:sldId id="299" r:id="rId24"/>
    <p:sldId id="300" r:id="rId25"/>
    <p:sldId id="301" r:id="rId26"/>
    <p:sldId id="288" r:id="rId27"/>
    <p:sldId id="289" r:id="rId28"/>
    <p:sldId id="270" r:id="rId29"/>
    <p:sldId id="295" r:id="rId30"/>
    <p:sldId id="296" r:id="rId31"/>
    <p:sldId id="297" r:id="rId32"/>
    <p:sldId id="298" r:id="rId33"/>
    <p:sldId id="304" r:id="rId3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Williamson" initials="a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5933" autoAdjust="0"/>
    <p:restoredTop sz="94660"/>
  </p:normalViewPr>
  <p:slideViewPr>
    <p:cSldViewPr>
      <p:cViewPr varScale="1">
        <p:scale>
          <a:sx n="79" d="100"/>
          <a:sy n="79" d="100"/>
        </p:scale>
        <p:origin x="-1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21A07C9B-F0F2-47EA-8F8F-D1756F379F35}" type="datetimeFigureOut">
              <a:rPr lang="en-US" smtClean="0"/>
              <a:pPr/>
              <a:t>3/4/2011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43957DF4-56F1-4823-B90D-DC5D334014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ture.com.proxy.osti.gov/nature/journal/v470/n7334/full/nature09763.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nature.com.proxy.osti.gov/nature/journal/v470/n7334/full/nature09762.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nature.com/ngeo/journal/v3/n11/full/ngeo984.html#ref6" TargetMode="External"/><Relationship Id="rId3" Type="http://schemas.openxmlformats.org/officeDocument/2006/relationships/hyperlink" Target="http://www.nature.com/ngeo/journal/v3/n11/full/ngeo984.html#ref1" TargetMode="External"/><Relationship Id="rId7" Type="http://schemas.openxmlformats.org/officeDocument/2006/relationships/hyperlink" Target="http://www.nature.com/ngeo/journal/v3/n11/full/ngeo984.html#ref5"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nature.com/ngeo/journal/v3/n11/full/ngeo984.html#ref4" TargetMode="External"/><Relationship Id="rId5" Type="http://schemas.openxmlformats.org/officeDocument/2006/relationships/hyperlink" Target="http://www.nature.com/ngeo/journal/v3/n11/full/ngeo984.html#ref3" TargetMode="External"/><Relationship Id="rId10" Type="http://schemas.openxmlformats.org/officeDocument/2006/relationships/hyperlink" Target="http://www.nature.com/ngeo/journal/v3/n11/full/ngeo984.html#ref8" TargetMode="External"/><Relationship Id="rId4" Type="http://schemas.openxmlformats.org/officeDocument/2006/relationships/hyperlink" Target="http://www.nature.com/ngeo/journal/v3/n11/full/ngeo984.html#ref2" TargetMode="External"/><Relationship Id="rId9" Type="http://schemas.openxmlformats.org/officeDocument/2006/relationships/hyperlink" Target="http://www.nature.com/ngeo/journal/v3/n11/full/ngeo984.html#ref7"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marL="618866" indent="-618866"/>
            <a:r>
              <a:rPr lang="en-US" dirty="0" smtClean="0">
                <a:latin typeface="Times New Roman" pitchFamily="18" charset="0"/>
                <a:cs typeface="Times New Roman" pitchFamily="18" charset="0"/>
              </a:rPr>
              <a:t>EMSL instrument is the helium ion microscope.</a:t>
            </a:r>
            <a:endParaRPr lang="en-US" b="1" dirty="0" smtClean="0">
              <a:solidFill>
                <a:srgbClr val="000000"/>
              </a:solidFill>
              <a:latin typeface="Times New Roman" pitchFamily="18" charset="0"/>
              <a:cs typeface="Times New Roman" pitchFamily="18" charset="0"/>
            </a:endParaRPr>
          </a:p>
          <a:p>
            <a:pPr lvl="2">
              <a:lnSpc>
                <a:spcPct val="90000"/>
              </a:lnSpc>
              <a:spcBef>
                <a:spcPct val="60000"/>
              </a:spcBef>
              <a:buClr>
                <a:schemeClr val="tx1"/>
              </a:buClr>
              <a:buFontTx/>
              <a:buChar char="•"/>
            </a:pPr>
            <a:endParaRPr lang="en-US" b="1" dirty="0" smtClean="0">
              <a:solidFill>
                <a:srgbClr val="000000"/>
              </a:solidFill>
              <a:latin typeface="Arial" charset="0"/>
            </a:endParaRPr>
          </a:p>
          <a:p>
            <a:r>
              <a:rPr lang="en-US" dirty="0" smtClean="0">
                <a:latin typeface="Arial" charset="0"/>
              </a:rPr>
              <a:t>ARM image</a:t>
            </a:r>
            <a:r>
              <a:rPr lang="en-US" baseline="0" dirty="0" smtClean="0">
                <a:latin typeface="Arial" charset="0"/>
              </a:rPr>
              <a:t> is the dual frequency scanning cloud radar on right and the vertically pointing upgraded cloud radar on left.  These examples are installed at Southern Great Plains site.</a:t>
            </a:r>
          </a:p>
          <a:p>
            <a:endParaRPr lang="en-US" baseline="0" dirty="0" smtClean="0">
              <a:latin typeface="Arial" charset="0"/>
            </a:endParaRPr>
          </a:p>
          <a:p>
            <a:r>
              <a:rPr lang="en-US" baseline="0" dirty="0" smtClean="0">
                <a:latin typeface="Arial" charset="0"/>
              </a:rPr>
              <a:t>Evergreen is located at the University of Maryland, College Park campus.</a:t>
            </a: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solidFill>
                  <a:srgbClr val="002060"/>
                </a:solidFill>
              </a:rPr>
              <a:t>Picked up by AP, Washington Post, Chicago Tribute, LA Times and featured in NY Times and NPRs On Point show.</a:t>
            </a:r>
            <a:endParaRPr lang="en-US" smtClean="0"/>
          </a:p>
        </p:txBody>
      </p:sp>
      <p:sp>
        <p:nvSpPr>
          <p:cNvPr id="29700" name="Slide Number Placeholder 3"/>
          <p:cNvSpPr>
            <a:spLocks noGrp="1"/>
          </p:cNvSpPr>
          <p:nvPr>
            <p:ph type="sldNum" sz="quarter" idx="5"/>
          </p:nvPr>
        </p:nvSpPr>
        <p:spPr>
          <a:noFill/>
        </p:spPr>
        <p:txBody>
          <a:bodyPr/>
          <a:lstStyle/>
          <a:p>
            <a:fld id="{63F4D421-DF14-45D4-97FC-DB199A52D574}" type="slidenum">
              <a:rPr lang="en-US" smtClean="0"/>
              <a:pPr/>
              <a:t>25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solidFill>
                  <a:srgbClr val="002060"/>
                </a:solidFill>
              </a:rPr>
              <a:t>Picked up by AP, Washington Post, Chicago Tribute, LA Times and featured in NY Times and NPRs On Point show.</a:t>
            </a:r>
            <a:endParaRPr lang="en-US" smtClean="0"/>
          </a:p>
        </p:txBody>
      </p:sp>
      <p:sp>
        <p:nvSpPr>
          <p:cNvPr id="29700" name="Slide Number Placeholder 3"/>
          <p:cNvSpPr>
            <a:spLocks noGrp="1"/>
          </p:cNvSpPr>
          <p:nvPr>
            <p:ph type="sldNum" sz="quarter" idx="5"/>
          </p:nvPr>
        </p:nvSpPr>
        <p:spPr>
          <a:noFill/>
        </p:spPr>
        <p:txBody>
          <a:bodyPr/>
          <a:lstStyle/>
          <a:p>
            <a:fld id="{63F4D421-DF14-45D4-97FC-DB199A52D574}" type="slidenum">
              <a:rPr lang="en-US" smtClean="0"/>
              <a:pPr/>
              <a:t>26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 examination of the interactions</a:t>
            </a:r>
            <a:r>
              <a:rPr lang="en-US" baseline="0" dirty="0" smtClean="0"/>
              <a:t> between Hg and DOM in </a:t>
            </a:r>
            <a:r>
              <a:rPr lang="en-US" dirty="0" smtClean="0"/>
              <a:t>anoxic environments. This work was published in </a:t>
            </a:r>
            <a:r>
              <a:rPr lang="en-US" b="1" dirty="0" smtClean="0"/>
              <a:t>Proceedings</a:t>
            </a:r>
            <a:r>
              <a:rPr lang="en-US" b="1" baseline="0" dirty="0" smtClean="0"/>
              <a:t> of the National Academy of Sciences</a:t>
            </a:r>
            <a:r>
              <a:rPr lang="en-US" b="1" dirty="0" smtClean="0"/>
              <a:t> </a:t>
            </a:r>
            <a:r>
              <a:rPr lang="en-US" b="0" dirty="0" smtClean="0"/>
              <a:t>in</a:t>
            </a:r>
            <a:r>
              <a:rPr lang="en-US" b="0" baseline="0" dirty="0" smtClean="0"/>
              <a:t> January 2011.</a:t>
            </a:r>
          </a:p>
          <a:p>
            <a:pPr eaLnBrk="1" hangingPunct="1">
              <a:spcBef>
                <a:spcPct val="0"/>
              </a:spcBef>
            </a:pPr>
            <a:r>
              <a:rPr lang="en-US" b="0" baseline="0" smtClean="0"/>
              <a:t>Note for the first point under new science: the balance of these two reactions result in the observation that at low DOM, Hg(0) increases with DOM, but beyond the DOM concentration at which Hg(0) reaches peak production, Hg(0) decreases with DOM.</a:t>
            </a:r>
            <a:endParaRPr lang="en-US"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A5FD59-0030-E74C-BE22-786709A692F0}" type="slidenum">
              <a:rPr lang="en-US" smtClean="0">
                <a:ea typeface="ＭＳ Ｐゴシック" charset="-128"/>
                <a:cs typeface="ＭＳ Ｐゴシック" charset="-128"/>
              </a:rPr>
              <a:pPr fontAlgn="base">
                <a:spcBef>
                  <a:spcPct val="0"/>
                </a:spcBef>
                <a:spcAft>
                  <a:spcPct val="0"/>
                </a:spcAft>
                <a:defRPr/>
              </a:pPr>
              <a:t>27</a:t>
            </a:fld>
            <a:endParaRPr lang="en-US" smtClean="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p:spPr>
        <p:txBody>
          <a:bodyPr/>
          <a:lstStyle/>
          <a:p>
            <a:pPr defTabSz="915988"/>
            <a:r>
              <a:rPr lang="en-US" smtClean="0">
                <a:latin typeface="Arial" pitchFamily="34" charset="0"/>
              </a:rPr>
              <a:t>This “Perspectives” article is highlighted on the inside cover of the March 7, 2011 issue of </a:t>
            </a:r>
            <a:r>
              <a:rPr lang="en-US" i="1" smtClean="0">
                <a:latin typeface="Arial" pitchFamily="34" charset="0"/>
              </a:rPr>
              <a:t>Physical Chemistry Chemical Physics</a:t>
            </a:r>
            <a:r>
              <a:rPr lang="en-US" smtClean="0">
                <a:latin typeface="Arial" pitchFamily="34" charset="0"/>
              </a:rPr>
              <a:t>. At least one of the authors, Alex Laskin, is supported by the ASR program. </a:t>
            </a:r>
          </a:p>
        </p:txBody>
      </p:sp>
      <p:sp>
        <p:nvSpPr>
          <p:cNvPr id="9220" name="Date Placeholder 3"/>
          <p:cNvSpPr>
            <a:spLocks noGrp="1"/>
          </p:cNvSpPr>
          <p:nvPr>
            <p:ph type="dt" sz="quarter" idx="1"/>
          </p:nvPr>
        </p:nvSpPr>
        <p:spPr>
          <a:noFill/>
        </p:spPr>
        <p:txBody>
          <a:bodyPr/>
          <a:lstStyle/>
          <a:p>
            <a:fld id="{080AD68A-DADA-4AD2-B687-F6884200F6FC}" type="datetime1">
              <a:rPr lang="en-US" smtClean="0">
                <a:latin typeface="Arial" pitchFamily="34" charset="0"/>
              </a:rPr>
              <a:pPr/>
              <a:t>3/4/2011</a:t>
            </a:fld>
            <a:endParaRPr lang="en-US" smtClean="0">
              <a:latin typeface="Arial" pitchFamily="34" charset="0"/>
            </a:endParaRPr>
          </a:p>
        </p:txBody>
      </p:sp>
      <p:sp>
        <p:nvSpPr>
          <p:cNvPr id="9221" name="Slide Number Placeholder 4"/>
          <p:cNvSpPr>
            <a:spLocks noGrp="1"/>
          </p:cNvSpPr>
          <p:nvPr>
            <p:ph type="sldNum" sz="quarter" idx="5"/>
          </p:nvPr>
        </p:nvSpPr>
        <p:spPr>
          <a:noFill/>
        </p:spPr>
        <p:txBody>
          <a:bodyPr/>
          <a:lstStyle/>
          <a:p>
            <a:fld id="{8AFDAA40-2109-49E1-9870-18722DF1855B}"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defTabSz="915988"/>
            <a:r>
              <a:rPr lang="en-US" b="1" smtClean="0">
                <a:latin typeface="Arial" pitchFamily="34" charset="0"/>
              </a:rPr>
              <a:t>Scientific Impact</a:t>
            </a:r>
            <a:r>
              <a:rPr lang="en-US" smtClean="0">
                <a:latin typeface="Arial" pitchFamily="34" charset="0"/>
              </a:rPr>
              <a:t>: The research combines challenging experiments with tricky theory to advance understanding of important parts of the molecular machinery needed for photosynthesis. With greater confidence in calculated models, scientists can extend experimental studies to actual clusters that enable the photosynthesis process. The new technique of using cryogenic NMR equipment and theory to study molecular structures can be applied more broadly to help scientists understand other magnetic materials.</a:t>
            </a:r>
          </a:p>
          <a:p>
            <a:pPr defTabSz="915988"/>
            <a:endParaRPr lang="en-US" smtClean="0">
              <a:latin typeface="Arial" pitchFamily="34" charset="0"/>
            </a:endParaRPr>
          </a:p>
          <a:p>
            <a:pPr defTabSz="915988"/>
            <a:r>
              <a:rPr lang="en-US" smtClean="0">
                <a:latin typeface="Arial" pitchFamily="34" charset="0"/>
              </a:rPr>
              <a:t>This study marked the first time cryogenic NMR was used to study the molecules with multi-spin sites, which is typical of energy materials. Researchers hope to use an even more powerful NMR instrument currently being installed at EMSL to further this research and learn more about the OEC and its role in solar energy harvest. </a:t>
            </a:r>
          </a:p>
          <a:p>
            <a:pPr defTabSz="915988"/>
            <a:endParaRPr lang="en-US" smtClean="0">
              <a:latin typeface="Arial" pitchFamily="34" charset="0"/>
            </a:endParaRPr>
          </a:p>
          <a:p>
            <a:pPr defTabSz="915988"/>
            <a:endParaRPr lang="en-US" smtClean="0">
              <a:latin typeface="Arial" pitchFamily="34" charset="0"/>
            </a:endParaRPr>
          </a:p>
        </p:txBody>
      </p:sp>
      <p:sp>
        <p:nvSpPr>
          <p:cNvPr id="10244" name="Date Placeholder 3"/>
          <p:cNvSpPr>
            <a:spLocks noGrp="1"/>
          </p:cNvSpPr>
          <p:nvPr>
            <p:ph type="dt" sz="quarter" idx="1"/>
          </p:nvPr>
        </p:nvSpPr>
        <p:spPr>
          <a:noFill/>
        </p:spPr>
        <p:txBody>
          <a:bodyPr/>
          <a:lstStyle/>
          <a:p>
            <a:fld id="{84E89DA3-EC96-489B-A363-E146D9885536}" type="datetime1">
              <a:rPr lang="en-US" smtClean="0">
                <a:latin typeface="Arial" pitchFamily="34" charset="0"/>
              </a:rPr>
              <a:pPr/>
              <a:t>3/4/2011</a:t>
            </a:fld>
            <a:endParaRPr lang="en-US" smtClean="0">
              <a:latin typeface="Arial" pitchFamily="34" charset="0"/>
            </a:endParaRPr>
          </a:p>
        </p:txBody>
      </p:sp>
      <p:sp>
        <p:nvSpPr>
          <p:cNvPr id="10245" name="Slide Number Placeholder 4"/>
          <p:cNvSpPr>
            <a:spLocks noGrp="1"/>
          </p:cNvSpPr>
          <p:nvPr>
            <p:ph type="sldNum" sz="quarter" idx="5"/>
          </p:nvPr>
        </p:nvSpPr>
        <p:spPr>
          <a:noFill/>
        </p:spPr>
        <p:txBody>
          <a:bodyPr/>
          <a:lstStyle/>
          <a:p>
            <a:fld id="{08A6CB13-9DEA-415D-AD5B-A868649989D0}"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pPr defTabSz="915988"/>
            <a:r>
              <a:rPr lang="en-US" smtClean="0">
                <a:latin typeface="Arial" pitchFamily="34" charset="0"/>
              </a:rPr>
              <a:t>Battery developers know that recharging and using lithium batteries over and over damages the electrode materials, but these images at nanometer scale offer a real-life glimpse into how. Rechargeable lithium ion batteries work because lithium ions love electrons. Positively charged lithium ions normally hang out in the positive electrode, where a metal oxide shares its electrons with lithium. But charging a battery pumps free electrons into the negative electrode, which sits across a lake of electrolytes through which lithium ions can swim but electrons can't. The lithium desires the electrons on the negative side of the lake more than the electrons it shares with the metal oxide on the positive side. So lithium ions flow from the positive to the negative electrode, pairing up with free electrons there. But electrons are fickle. Using a battery in a device allows the electrons to slip out of the negative electrode, leaving the lithium ions behind. So without free electron companions, the lithium ions return to the positive electrode and the metal oxide's embrace.</a:t>
            </a:r>
          </a:p>
          <a:p>
            <a:pPr defTabSz="915988"/>
            <a:endParaRPr lang="en-US" smtClean="0">
              <a:latin typeface="Arial" pitchFamily="34" charset="0"/>
            </a:endParaRPr>
          </a:p>
          <a:p>
            <a:pPr defTabSz="915988"/>
            <a:r>
              <a:rPr lang="en-US" smtClean="0">
                <a:latin typeface="Arial" pitchFamily="34" charset="0"/>
              </a:rPr>
              <a:t>When the team charged the miniature battery at a constant voltage, lithium ions wicked up through the tin oxide wire, drawn by the electrons at the negative electrode. The wire fattened and lengthened by about 250 percent in total volume, and twisted like a snake.</a:t>
            </a:r>
          </a:p>
          <a:p>
            <a:pPr defTabSz="915988"/>
            <a:endParaRPr lang="en-US" smtClean="0">
              <a:latin typeface="Arial" pitchFamily="34" charset="0"/>
            </a:endParaRPr>
          </a:p>
          <a:p>
            <a:pPr defTabSz="915988"/>
            <a:r>
              <a:rPr lang="en-US" smtClean="0">
                <a:latin typeface="Arial" pitchFamily="34" charset="0"/>
              </a:rPr>
              <a:t>In addition, the microscopy showed that the wire started out in a crystalline form. But the lithium ions changed the tin oxide to a glassy material, in which atoms are arranged more randomly than in a crystal. The researchers concluded the amount of deformation occurring during charging and use might wear down battery materials after a while. Even so, the tin oxide appeared to fare better as a nanowire than in its larger, bulk form.</a:t>
            </a:r>
          </a:p>
          <a:p>
            <a:pPr defTabSz="915988"/>
            <a:endParaRPr lang="en-US" smtClean="0">
              <a:latin typeface="Arial" pitchFamily="34" charset="0"/>
            </a:endParaRPr>
          </a:p>
        </p:txBody>
      </p:sp>
      <p:sp>
        <p:nvSpPr>
          <p:cNvPr id="11268" name="Date Placeholder 3"/>
          <p:cNvSpPr>
            <a:spLocks noGrp="1"/>
          </p:cNvSpPr>
          <p:nvPr>
            <p:ph type="dt" sz="quarter" idx="1"/>
          </p:nvPr>
        </p:nvSpPr>
        <p:spPr>
          <a:noFill/>
        </p:spPr>
        <p:txBody>
          <a:bodyPr/>
          <a:lstStyle/>
          <a:p>
            <a:fld id="{517364B1-2DC3-4309-BE4F-1B9DAD51F72D}" type="datetime1">
              <a:rPr lang="en-US" smtClean="0">
                <a:latin typeface="Arial" pitchFamily="34" charset="0"/>
              </a:rPr>
              <a:pPr/>
              <a:t>3/4/2011</a:t>
            </a:fld>
            <a:endParaRPr lang="en-US" smtClean="0">
              <a:latin typeface="Arial" pitchFamily="34" charset="0"/>
            </a:endParaRPr>
          </a:p>
        </p:txBody>
      </p:sp>
      <p:sp>
        <p:nvSpPr>
          <p:cNvPr id="11269" name="Slide Number Placeholder 4"/>
          <p:cNvSpPr>
            <a:spLocks noGrp="1"/>
          </p:cNvSpPr>
          <p:nvPr>
            <p:ph type="sldNum" sz="quarter" idx="5"/>
          </p:nvPr>
        </p:nvSpPr>
        <p:spPr>
          <a:noFill/>
        </p:spPr>
        <p:txBody>
          <a:bodyPr/>
          <a:lstStyle/>
          <a:p>
            <a:fld id="{943ECA8B-455A-4D0E-AA60-7B83DB9FA690}"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4294967295"/>
          </p:nvPr>
        </p:nvSpPr>
        <p:spPr bwMode="auto">
          <a:xfrm>
            <a:off x="3970340" y="8772380"/>
            <a:ext cx="3038475" cy="462120"/>
          </a:xfrm>
          <a:prstGeom prst="rect">
            <a:avLst/>
          </a:prstGeom>
          <a:noFill/>
          <a:ln>
            <a:miter lim="800000"/>
            <a:headEnd/>
            <a:tailEnd/>
          </a:ln>
        </p:spPr>
        <p:txBody>
          <a:bodyPr/>
          <a:lstStyle/>
          <a:p>
            <a:pPr eaLnBrk="0" hangingPunct="0"/>
            <a:fld id="{BBB8B13D-D359-40F0-BAA5-4C5B30F9796D}" type="slidenum">
              <a:rPr lang="en-US"/>
              <a:pPr eaLnBrk="0" hangingPunct="0"/>
              <a:t>9</a:t>
            </a:fld>
            <a:endParaRPr lang="en-US" dirty="0"/>
          </a:p>
        </p:txBody>
      </p:sp>
      <p:sp>
        <p:nvSpPr>
          <p:cNvPr id="86018" name="Rectangle 2"/>
          <p:cNvSpPr>
            <a:spLocks noGrp="1" noRot="1" noChangeAspect="1" noChangeArrowheads="1" noTextEdit="1"/>
          </p:cNvSpPr>
          <p:nvPr>
            <p:ph type="sldImg"/>
          </p:nvPr>
        </p:nvSpPr>
        <p:spPr>
          <a:xfrm>
            <a:off x="1195388" y="690563"/>
            <a:ext cx="4619625" cy="3463925"/>
          </a:xfrm>
          <a:ln/>
        </p:spPr>
      </p:sp>
      <p:sp>
        <p:nvSpPr>
          <p:cNvPr id="86019" name="Rectangle 3"/>
          <p:cNvSpPr>
            <a:spLocks noGrp="1" noChangeArrowheads="1"/>
          </p:cNvSpPr>
          <p:nvPr>
            <p:ph type="body" idx="1"/>
          </p:nvPr>
        </p:nvSpPr>
        <p:spPr>
          <a:xfrm>
            <a:off x="701675" y="4392499"/>
            <a:ext cx="5607050" cy="4152763"/>
          </a:xfrm>
          <a:noFill/>
          <a:ln/>
        </p:spPr>
        <p:txBody>
          <a:bodyPr/>
          <a:lstStyle/>
          <a:p>
            <a:r>
              <a:rPr lang="en-US" dirty="0" smtClean="0">
                <a:latin typeface="Arial" charset="0"/>
              </a:rPr>
              <a:t>The Atmospheric Radiation Measurement (ARM) Facility establishes and operates field research sites, both fixed and mobile.  The fixed site locations represent a range of climate conditions that need to be studied to improve the climate models. Each site has been heavily instrumented to gather massive amounts of climate data. Data are collected 24 7 and are available for use typically within a day. Using these data, scientists are studying the effects and interactions of sunlight, radiant energy, and clouds to understand their impact on temperatures, weather, and climate.</a:t>
            </a:r>
          </a:p>
          <a:p>
            <a:endParaRPr lang="en-US" dirty="0" smtClean="0">
              <a:latin typeface="Arial" charset="0"/>
            </a:endParaRPr>
          </a:p>
          <a:p>
            <a:r>
              <a:rPr lang="en-US" dirty="0" smtClean="0">
                <a:latin typeface="Arial" charset="0"/>
              </a:rPr>
              <a:t>The mobile facility experiments target science questions critical for improving the models.</a:t>
            </a:r>
          </a:p>
          <a:p>
            <a:endParaRPr lang="en-US" dirty="0" smtClean="0">
              <a:latin typeface="Arial" charset="0"/>
            </a:endParaRPr>
          </a:p>
          <a:p>
            <a:r>
              <a:rPr lang="en-US" dirty="0" smtClean="0">
                <a:latin typeface="Arial" charset="0"/>
              </a:rPr>
              <a:t>The slide shows the location of the fixed sites as well as the locations of the mobile facility deployments.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 gathered during CAP-MBL illustrate the impact of drizzle on low clouds.</a:t>
            </a:r>
          </a:p>
          <a:p>
            <a:r>
              <a:rPr lang="en-US" dirty="0"/>
              <a:t>At times, strongly drizzling open cell convection across </a:t>
            </a:r>
            <a:r>
              <a:rPr lang="en-US" dirty="0" err="1"/>
              <a:t>Graciosa</a:t>
            </a:r>
            <a:r>
              <a:rPr lang="en-US" dirty="0"/>
              <a:t> resulted in the</a:t>
            </a:r>
          </a:p>
          <a:p>
            <a:r>
              <a:rPr lang="en-US" dirty="0"/>
              <a:t>near-complete removal of cloud-forming nuclei. These “extreme drizzle” events</a:t>
            </a:r>
          </a:p>
          <a:p>
            <a:r>
              <a:rPr lang="en-US" dirty="0"/>
              <a:t>have been documented elsewhere, but little is known about the interactions</a:t>
            </a:r>
          </a:p>
          <a:p>
            <a:r>
              <a:rPr lang="en-US" dirty="0"/>
              <a:t>between clouds and aerosols in these events, and the impact that the feedback</a:t>
            </a:r>
          </a:p>
          <a:p>
            <a:r>
              <a:rPr lang="en-US" dirty="0"/>
              <a:t>between aerosols and precipitation has on the susceptibility of clouds to</a:t>
            </a:r>
          </a:p>
          <a:p>
            <a:r>
              <a:rPr lang="en-US" dirty="0"/>
              <a:t>anthropogenic aerosols.</a:t>
            </a:r>
            <a:r>
              <a:rPr lang="en-US" dirty="0" smtClean="0"/>
              <a:t> </a:t>
            </a:r>
          </a:p>
          <a:p>
            <a:r>
              <a:rPr lang="en-US" dirty="0" smtClean="0"/>
              <a:t>These unique data are invaluable for constraining process models and will be critical for developing new parameterizations for climate models.</a:t>
            </a:r>
            <a:endParaRPr lang="en-US" dirty="0"/>
          </a:p>
        </p:txBody>
      </p:sp>
      <p:sp>
        <p:nvSpPr>
          <p:cNvPr id="4" name="Slide Number Placeholder 3"/>
          <p:cNvSpPr>
            <a:spLocks noGrp="1"/>
          </p:cNvSpPr>
          <p:nvPr>
            <p:ph type="sldNum" sz="quarter" idx="10"/>
          </p:nvPr>
        </p:nvSpPr>
        <p:spPr/>
        <p:txBody>
          <a:bodyPr/>
          <a:lstStyle/>
          <a:p>
            <a:fld id="{CFB892A9-6D46-4CA0-94BA-B0F2A9C6DB4B}"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endParaRPr lang="en-US" dirty="0" smtClean="0"/>
          </a:p>
          <a:p>
            <a:pPr eaLnBrk="1" hangingPunct="1"/>
            <a:r>
              <a:rPr lang="en-US" dirty="0" smtClean="0"/>
              <a:t>Examples of efforts we have co-funded</a:t>
            </a:r>
            <a:r>
              <a:rPr lang="en-US" baseline="0" dirty="0" smtClean="0"/>
              <a:t> with NOAA </a:t>
            </a:r>
            <a:r>
              <a:rPr lang="en-US" dirty="0" smtClean="0"/>
              <a:t>and other partners.</a:t>
            </a:r>
            <a:r>
              <a:rPr lang="en-US" baseline="0" dirty="0" smtClean="0"/>
              <a:t> This is an example of Global analysis we do in RGCM program- i.e. Study of extremes</a:t>
            </a:r>
          </a:p>
          <a:p>
            <a:pPr eaLnBrk="1" hangingPunct="1"/>
            <a:endParaRPr lang="en-US" baseline="0" dirty="0" smtClean="0"/>
          </a:p>
          <a:p>
            <a:pPr defTabSz="928299">
              <a:defRPr/>
            </a:pPr>
            <a:r>
              <a:rPr lang="en-US" dirty="0" smtClean="0"/>
              <a:t>Given that atmospheric water-holding capacity is expected to increase roughly exponentially with temperature and that atmospheric water content is increasing in accord with this theoretical expectation, it has been suggested that human influenced global warming may be partly responsible for increases in heavy precipitation.</a:t>
            </a:r>
            <a:endParaRPr lang="en-US" b="0" baseline="0" dirty="0" smtClean="0"/>
          </a:p>
          <a:p>
            <a:pPr eaLnBrk="1" hangingPunct="1"/>
            <a:endParaRPr lang="en-US" baseline="0" dirty="0" smtClean="0"/>
          </a:p>
          <a:p>
            <a:pPr eaLnBrk="1" hangingPunct="1"/>
            <a:r>
              <a:rPr lang="en-US" baseline="0" dirty="0" smtClean="0"/>
              <a:t>This paper made the cover of Nature on Feb 17</a:t>
            </a:r>
            <a:r>
              <a:rPr lang="en-US" baseline="30000" dirty="0" smtClean="0"/>
              <a:t>th</a:t>
            </a:r>
            <a:r>
              <a:rPr lang="en-US" baseline="0" dirty="0" smtClean="0"/>
              <a:t>.</a:t>
            </a:r>
          </a:p>
          <a:p>
            <a:pPr defTabSz="928299">
              <a:defRPr/>
            </a:pPr>
            <a:r>
              <a:rPr lang="en-US" dirty="0" smtClean="0"/>
              <a:t>On the cover, the southern Bavarian village of </a:t>
            </a:r>
            <a:r>
              <a:rPr lang="en-US" dirty="0" err="1" smtClean="0"/>
              <a:t>Eschenlohe</a:t>
            </a:r>
            <a:r>
              <a:rPr lang="en-US" dirty="0" smtClean="0"/>
              <a:t> in August 2005, partially evacuated after the river </a:t>
            </a:r>
            <a:r>
              <a:rPr lang="en-US" dirty="0" err="1" smtClean="0"/>
              <a:t>Loisach</a:t>
            </a:r>
            <a:r>
              <a:rPr lang="en-US" dirty="0" smtClean="0"/>
              <a:t> flooded following heavy rain. A significant effect of anthropogenic activities has already been detected in observed trends in temperature and mean precipitation. But to date, no study has formally identified a human fingerprint on extreme precipitation, and it has proved difficult to assess the human impact on specific types of weather events. Two groups now present evidence that anthropogenic greenhouse gases have significantly increased the probability of heavy precipitation and local flood risk</a:t>
            </a:r>
            <a:r>
              <a:rPr lang="en-US" b="1" dirty="0" smtClean="0"/>
              <a:t>. </a:t>
            </a:r>
            <a:r>
              <a:rPr lang="en-US" b="1" dirty="0" smtClean="0">
                <a:solidFill>
                  <a:srgbClr val="FF0000"/>
                </a:solidFill>
                <a:hlinkClick r:id="rId3"/>
              </a:rPr>
              <a:t>Min et al. </a:t>
            </a:r>
            <a:r>
              <a:rPr lang="en-US" b="1" dirty="0" smtClean="0">
                <a:solidFill>
                  <a:srgbClr val="FF0000"/>
                </a:solidFill>
              </a:rPr>
              <a:t>compare observations and simulations of rainfall between 1951 and 1999 in North America, Europe and northern Asia. They find a statistically significant effect of increased greenhouse gases on the incidence of extreme precipitation events over much of the Northern Hemisphere land area. </a:t>
            </a:r>
            <a:r>
              <a:rPr lang="en-US" b="1" dirty="0" smtClean="0">
                <a:solidFill>
                  <a:srgbClr val="FF0000"/>
                </a:solidFill>
                <a:hlinkClick r:id="rId4"/>
              </a:rPr>
              <a:t>Pall et al. </a:t>
            </a:r>
            <a:r>
              <a:rPr lang="en-US" b="1" dirty="0" smtClean="0">
                <a:solidFill>
                  <a:srgbClr val="FF0000"/>
                </a:solidFill>
              </a:rPr>
              <a:t>use publicly contributed climate simulations to show that increased greenhouse-gas emissions substantially increased the risk of flood occurrence during the extensive flooding in England and Wales in autumn 2000</a:t>
            </a:r>
            <a:r>
              <a:rPr lang="en-US" b="1" dirty="0" smtClean="0"/>
              <a:t>. </a:t>
            </a:r>
            <a:r>
              <a:rPr lang="en-US" b="0" dirty="0" smtClean="0"/>
              <a:t>Both</a:t>
            </a:r>
            <a:r>
              <a:rPr lang="en-US" b="0" baseline="0" dirty="0" smtClean="0"/>
              <a:t> these papers were efforts were partially supported by DOE.</a:t>
            </a:r>
          </a:p>
          <a:p>
            <a:pPr defTabSz="928299">
              <a:defRPr/>
            </a:pPr>
            <a:endParaRPr lang="en-US" b="0" baseline="0" dirty="0" smtClean="0"/>
          </a:p>
          <a:p>
            <a:pPr defTabSz="928299">
              <a:defRPr/>
            </a:pPr>
            <a:endParaRPr lang="en-US" b="0" baseline="0" dirty="0" smtClean="0"/>
          </a:p>
          <a:p>
            <a:pPr defTabSz="928299">
              <a:defRPr/>
            </a:pPr>
            <a:endParaRPr lang="en-US" dirty="0" smtClean="0"/>
          </a:p>
          <a:p>
            <a:pPr eaLnBrk="1" hangingPunct="1"/>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D69A496B-0564-3B49-9927-339B5C5997CB}" type="slidenum">
              <a:rPr lang="en-US" altLang="ko-KR" smtClean="0"/>
              <a:pPr/>
              <a:t>15</a:t>
            </a:fld>
            <a:endParaRPr lang="en-US" altLang="ko-K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b="1" dirty="0" smtClean="0"/>
          </a:p>
          <a:p>
            <a:endParaRPr lang="en-US" b="1" dirty="0" smtClean="0"/>
          </a:p>
          <a:p>
            <a:r>
              <a:rPr lang="en-US" b="1" dirty="0" smtClean="0"/>
              <a:t>Influence of anthropogenic </a:t>
            </a:r>
            <a:r>
              <a:rPr lang="en-US" b="1" dirty="0" err="1" smtClean="0"/>
              <a:t>forcings</a:t>
            </a:r>
            <a:r>
              <a:rPr lang="en-US" b="1" dirty="0" smtClean="0"/>
              <a:t> on observed changes in precipitation extremes</a:t>
            </a:r>
            <a:endParaRPr lang="en-US" dirty="0" smtClean="0"/>
          </a:p>
          <a:p>
            <a:r>
              <a:rPr lang="en-US" dirty="0" smtClean="0"/>
              <a:t> </a:t>
            </a:r>
          </a:p>
          <a:p>
            <a:r>
              <a:rPr lang="en-US" dirty="0" smtClean="0"/>
              <a:t>Understanding and predicting changes in climate extreme events is very critical due to high impact of the events on society and economy. In particular, very few studies evaluated the role of greenhouse gas increases, if any, in changes in heavy precipitation because of the limited availability of daily observations. Using an optimal fingerprinting technique, this study compares observed and multi-model simulated extreme precipitation changes during the latter half of the 20th century over large Northern Hemisphere land areas. It provides the first scientific evidence that anthropogenic greenhouse gas increases have contributed to the observed intensification of heavy precipitation events. It is also suggested that climate models used in this study underestimate the observed changes, indicating that future change in extreme precipitation and its impact may also be underestimated.</a:t>
            </a:r>
          </a:p>
          <a:p>
            <a:r>
              <a:rPr lang="en-US" dirty="0" smtClean="0"/>
              <a:t> </a:t>
            </a:r>
          </a:p>
          <a:p>
            <a:r>
              <a:rPr lang="en-US" b="1" dirty="0" smtClean="0"/>
              <a:t>Reference:</a:t>
            </a:r>
            <a:r>
              <a:rPr lang="en-US" dirty="0" smtClean="0"/>
              <a:t> Min, S.-K., X. Zhang, F. W. </a:t>
            </a:r>
            <a:r>
              <a:rPr lang="en-US" dirty="0" err="1" smtClean="0"/>
              <a:t>Zwiers</a:t>
            </a:r>
            <a:r>
              <a:rPr lang="en-US" dirty="0" smtClean="0"/>
              <a:t> and G. C. Hegerl (2011) Human contribution to more-intense precipitation extremes. Nature, 470, Pages: 378-381, doi:10.1038/nature09763.</a:t>
            </a:r>
            <a:r>
              <a:rPr lang="en-US" b="1" dirty="0" smtClean="0"/>
              <a:t> </a:t>
            </a:r>
            <a:endParaRPr lang="en-US" dirty="0" smtClean="0"/>
          </a:p>
          <a:p>
            <a:r>
              <a:rPr lang="en-US" dirty="0" smtClean="0"/>
              <a:t> </a:t>
            </a:r>
          </a:p>
          <a:p>
            <a:r>
              <a:rPr lang="en-CA" b="1" dirty="0" smtClean="0"/>
              <a:t>Featured as the main story and cover picture together with Pall et al. paper in the February 17, 2011 issue of Nature</a:t>
            </a:r>
            <a:endParaRPr lang="en-US" dirty="0" smtClean="0"/>
          </a:p>
          <a:p>
            <a:r>
              <a:rPr lang="en-CA" b="1" dirty="0" smtClean="0"/>
              <a:t> </a:t>
            </a:r>
            <a:endParaRPr lang="en-US" dirty="0"/>
          </a:p>
        </p:txBody>
      </p:sp>
      <p:sp>
        <p:nvSpPr>
          <p:cNvPr id="15364" name="Slide Number Placeholder 3"/>
          <p:cNvSpPr>
            <a:spLocks noGrp="1"/>
          </p:cNvSpPr>
          <p:nvPr>
            <p:ph type="sldNum" sz="quarter" idx="5"/>
          </p:nvPr>
        </p:nvSpPr>
        <p:spPr bwMode="auto">
          <a:noFill/>
          <a:ln>
            <a:miter lim="800000"/>
            <a:headEnd/>
            <a:tailEnd/>
          </a:ln>
        </p:spPr>
        <p:txBody>
          <a:bodyPr/>
          <a:lstStyle/>
          <a:p>
            <a:fld id="{D69A496B-0564-3B49-9927-339B5C5997CB}" type="slidenum">
              <a:rPr lang="en-US" altLang="ko-KR" smtClean="0"/>
              <a:pPr/>
              <a:t>16</a:t>
            </a:fld>
            <a:endParaRPr lang="en-US" altLang="ko-K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28299">
              <a:defRPr/>
            </a:pPr>
            <a:r>
              <a:rPr lang="en-US" dirty="0" smtClean="0">
                <a:latin typeface="Calibri" pitchFamily="34" charset="0"/>
              </a:rPr>
              <a:t>A</a:t>
            </a:r>
            <a:r>
              <a:rPr lang="en-US" baseline="0" dirty="0" smtClean="0">
                <a:latin typeface="Calibri" pitchFamily="34" charset="0"/>
              </a:rPr>
              <a:t> example of the work produced by Warren Washington’s co-operative agreement funded through Regional and Global Climate Modeling. Again an example of global analysis.</a:t>
            </a:r>
            <a:endParaRPr lang="en-US" dirty="0" smtClean="0">
              <a:latin typeface="Calibri" pitchFamily="34" charset="0"/>
            </a:endParaRPr>
          </a:p>
          <a:p>
            <a:pPr defTabSz="928299">
              <a:defRPr/>
            </a:pPr>
            <a:endParaRPr lang="en-US" dirty="0" smtClean="0">
              <a:latin typeface="Calibri" pitchFamily="34" charset="0"/>
            </a:endParaRPr>
          </a:p>
          <a:p>
            <a:pPr defTabSz="928299">
              <a:defRPr/>
            </a:pPr>
            <a:endParaRPr lang="en-US" dirty="0" smtClean="0">
              <a:latin typeface="Calibri" pitchFamily="34" charset="0"/>
            </a:endParaRPr>
          </a:p>
          <a:p>
            <a:r>
              <a:rPr lang="en-US" b="1" dirty="0" smtClean="0"/>
              <a:t>Patterns of Indian Ocean sea-level change in a warming climate: </a:t>
            </a:r>
            <a:r>
              <a:rPr lang="en-US" dirty="0" smtClean="0"/>
              <a:t> Observations of sea level rise over the Indian Ocean region since the 1950s indicate that changes, a result of thermal expansion of the warming ocean and freshwater addition from melting continental ice, have not been geographically uniform, and the reasons for this have been a mystery to the climate science community.  </a:t>
            </a:r>
            <a:r>
              <a:rPr lang="en-US" b="1" dirty="0" smtClean="0"/>
              <a:t>It is imperative to determine the factors that affect the pattern of future changes because sea-level rise affects the lives of millions of people in coastal and island regions of the Indian Ocean</a:t>
            </a:r>
            <a:r>
              <a:rPr lang="en-US" dirty="0" smtClean="0"/>
              <a:t>.  In a recent paper, BER-funded scientists at the National Center for Atmospheric Research, and researchers from the University of Colorado, Ohio State University, and the Naval Research Laboratory, systematically documented </a:t>
            </a:r>
            <a:r>
              <a:rPr lang="en-US" b="1" dirty="0" smtClean="0"/>
              <a:t>the non-uniform sea level change in the Indian Ocean region in observations, then investigated the causes using two ocean models, two atmospheric models and a simple ocean model.  They found that changes in atmospheric circulation have mostly caused the pattern of sea-level rise, with greater increases in the eastern Indian Ocean and lower amplitude increases in the west. </a:t>
            </a:r>
            <a:r>
              <a:rPr lang="en-US" dirty="0" smtClean="0"/>
              <a:t> Analysis of two global coupled climate models, both run with projected increases of greenhouse gases, indicate this observed pattern is likely to continue into the future, with more sea-level rise than the global mean, and thus greater impacts, on mid-ocean islands such as the </a:t>
            </a:r>
            <a:r>
              <a:rPr lang="en-US" dirty="0" err="1" smtClean="0"/>
              <a:t>Mascarenhas</a:t>
            </a:r>
            <a:r>
              <a:rPr lang="en-US" dirty="0" smtClean="0"/>
              <a:t> archipelago, coasts of Indonesia, Sumatra and the north Indian Ocean, and less sea-level rise than the global mean, and thus less severe impacts, on the Seychelles islands, and the coasts of Kenya and Tanzania.</a:t>
            </a:r>
          </a:p>
          <a:p>
            <a:r>
              <a:rPr lang="en-US" dirty="0" smtClean="0"/>
              <a:t> </a:t>
            </a:r>
          </a:p>
          <a:p>
            <a:r>
              <a:rPr lang="en-US" b="1" dirty="0" smtClean="0"/>
              <a:t>Reference:</a:t>
            </a:r>
            <a:r>
              <a:rPr lang="en-US" dirty="0" smtClean="0"/>
              <a:t>  Han, W., G.A. Meehl, B. </a:t>
            </a:r>
            <a:r>
              <a:rPr lang="en-US" dirty="0" err="1" smtClean="0"/>
              <a:t>Rajagopalan</a:t>
            </a:r>
            <a:r>
              <a:rPr lang="en-US" dirty="0" smtClean="0"/>
              <a:t>, J.T. </a:t>
            </a:r>
            <a:r>
              <a:rPr lang="en-US" dirty="0" err="1" smtClean="0"/>
              <a:t>Fasullo</a:t>
            </a:r>
            <a:r>
              <a:rPr lang="en-US" dirty="0" smtClean="0"/>
              <a:t>, A. Hu, J. Lin, W. Large, J.-W. Wang, X. </a:t>
            </a:r>
            <a:r>
              <a:rPr lang="en-US" dirty="0" err="1" smtClean="0"/>
              <a:t>Quan</a:t>
            </a:r>
            <a:r>
              <a:rPr lang="en-US" dirty="0" smtClean="0"/>
              <a:t>, L.L. </a:t>
            </a:r>
            <a:r>
              <a:rPr lang="en-US" dirty="0" err="1" smtClean="0"/>
              <a:t>Trenary</a:t>
            </a:r>
            <a:r>
              <a:rPr lang="en-US" dirty="0" smtClean="0"/>
              <a:t>, A. </a:t>
            </a:r>
            <a:r>
              <a:rPr lang="en-US" dirty="0" err="1" smtClean="0"/>
              <a:t>Wallcraft</a:t>
            </a:r>
            <a:r>
              <a:rPr lang="en-US" dirty="0" smtClean="0"/>
              <a:t>, T. </a:t>
            </a:r>
            <a:r>
              <a:rPr lang="en-US" dirty="0" err="1" smtClean="0"/>
              <a:t>Shinoda</a:t>
            </a:r>
            <a:r>
              <a:rPr lang="en-US" dirty="0" smtClean="0"/>
              <a:t>, and S. Yeager, 2010:  Indian Ocean sea level change in a warming climate, </a:t>
            </a:r>
            <a:r>
              <a:rPr lang="en-US" i="1" dirty="0" smtClean="0"/>
              <a:t>Nature </a:t>
            </a:r>
            <a:r>
              <a:rPr lang="en-US" i="1" dirty="0" err="1" smtClean="0"/>
              <a:t>Geoscience</a:t>
            </a:r>
            <a:r>
              <a:rPr lang="en-US" dirty="0" smtClean="0"/>
              <a:t>, DOI:10.1038/NGEO901.  </a:t>
            </a:r>
          </a:p>
          <a:p>
            <a:r>
              <a:rPr lang="en-US" dirty="0" smtClean="0"/>
              <a:t> </a:t>
            </a:r>
          </a:p>
          <a:p>
            <a:pPr defTabSz="928299">
              <a:defRPr/>
            </a:pPr>
            <a:endParaRPr lang="en-US" dirty="0" smtClean="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2D1C9F77-B720-4026-99D4-2ECD0F47C6EF}"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299">
              <a:defRPr/>
            </a:pPr>
            <a:r>
              <a:rPr lang="en-US" dirty="0" smtClean="0"/>
              <a:t>An</a:t>
            </a:r>
            <a:r>
              <a:rPr lang="en-US" baseline="0" dirty="0" smtClean="0"/>
              <a:t> Example of Global Analysis</a:t>
            </a:r>
            <a:endParaRPr lang="en-US" dirty="0" smtClean="0"/>
          </a:p>
          <a:p>
            <a:pPr defTabSz="928299">
              <a:defRPr/>
            </a:pPr>
            <a:endParaRPr lang="en-US" dirty="0" smtClean="0"/>
          </a:p>
          <a:p>
            <a:pPr defTabSz="928299">
              <a:defRPr/>
            </a:pPr>
            <a:r>
              <a:rPr lang="en-US" dirty="0" smtClean="0"/>
              <a:t>Decadal fluctuations of the ocean and atmosphere over the North Pacific Ocean significantly affect the weather and climate of North America and Eurasia. They also cause transitions between different states of marine ecosystems across the Pacific Ocean</a:t>
            </a:r>
            <a:r>
              <a:rPr lang="en-US" baseline="30000" dirty="0" smtClean="0">
                <a:hlinkClick r:id="rId3" tooltip="Hare, S. R. et al. Inverse production regimes: Alaska and West Coast Pacific salmon. Fisheries 24, 6-14 (2000)."/>
              </a:rPr>
              <a:t>1</a:t>
            </a:r>
            <a:r>
              <a:rPr lang="en-US" baseline="30000" dirty="0" smtClean="0"/>
              <a:t>, </a:t>
            </a:r>
            <a:r>
              <a:rPr lang="en-US" baseline="30000" dirty="0" smtClean="0">
                <a:hlinkClick r:id="rId4" tooltip="Mantua, N., Hare, S., Zhang, Y., Wallace, J. &amp; Francis, R. A Pacific interdecadal climate oscillation with impacts on salmon production. Bull. Am. Meteorol. Soc. 78, 1069-1079 (1997)."/>
              </a:rPr>
              <a:t>2</a:t>
            </a:r>
            <a:r>
              <a:rPr lang="en-US" baseline="30000" dirty="0" smtClean="0"/>
              <a:t>, </a:t>
            </a:r>
            <a:r>
              <a:rPr lang="en-US" baseline="30000" dirty="0" smtClean="0">
                <a:hlinkClick r:id="rId5" tooltip="Martinez, E., Antoine, D., D/'Ortenzio, F. &amp; Gentili, B. Climate-driven basin-scale decadal oscillations of oceanic phytoplankton. Science 326, 1253-1256 (2009)."/>
              </a:rPr>
              <a:t>3</a:t>
            </a:r>
            <a:r>
              <a:rPr lang="en-US" dirty="0" smtClean="0"/>
              <a:t>. An important fraction of North Pacific low-frequency variability is linked to the North Pacific Gyre Oscillation</a:t>
            </a:r>
            <a:r>
              <a:rPr lang="en-US" baseline="30000" dirty="0" smtClean="0">
                <a:hlinkClick r:id="rId6" tooltip="Di Lorenzo, E. et al. North Pacific Gyre Oscillation links ocean climate and ecosystem change. Geophys. Res. Lett. 35, L08607 (2008)."/>
              </a:rPr>
              <a:t>4</a:t>
            </a:r>
            <a:r>
              <a:rPr lang="en-US" dirty="0" smtClean="0"/>
              <a:t>, a climate pattern associated with decadal fluctuations of the ocean circulation. Decadal variations in the North Pacific Gyre Oscillation are characterized by a pattern of sea surface temperature anomalies that resemble the central Pacific El Niño, a dominant mode of </a:t>
            </a:r>
            <a:r>
              <a:rPr lang="en-US" dirty="0" err="1" smtClean="0"/>
              <a:t>interannual</a:t>
            </a:r>
            <a:r>
              <a:rPr lang="en-US" dirty="0" smtClean="0"/>
              <a:t> variability with far-reaching effects on global climate patterns</a:t>
            </a:r>
            <a:r>
              <a:rPr lang="en-US" baseline="30000" dirty="0" smtClean="0">
                <a:hlinkClick r:id="rId7" tooltip="Larkin, N. &amp; Harrison, D. Global seasonal temperature and precipitation anomalies during El Nino autumn and winter. Geophys. Res. Lett. 32, L16705 (2005)."/>
              </a:rPr>
              <a:t>5</a:t>
            </a:r>
            <a:r>
              <a:rPr lang="en-US" baseline="30000" dirty="0" smtClean="0"/>
              <a:t>, </a:t>
            </a:r>
            <a:r>
              <a:rPr lang="en-US" baseline="30000" dirty="0" smtClean="0">
                <a:hlinkClick r:id="rId8" tooltip="Ashok, K. &amp; Yamagata, T. Climate change: The El Nino with a difference. Nature 461, 481-484 (2009)."/>
              </a:rPr>
              <a:t>6</a:t>
            </a:r>
            <a:r>
              <a:rPr lang="en-US" baseline="30000" dirty="0" smtClean="0"/>
              <a:t>, </a:t>
            </a:r>
            <a:r>
              <a:rPr lang="en-US" baseline="30000" dirty="0" smtClean="0">
                <a:hlinkClick r:id="rId9" tooltip="Kug, J., Jin, F. &amp; An, S. Two types of El Nino Events: Cold tongue El Nino and warm pool El Nino. J. Clim. 22, 1499-1515 (2009)."/>
              </a:rPr>
              <a:t>7</a:t>
            </a:r>
            <a:r>
              <a:rPr lang="en-US" dirty="0" smtClean="0"/>
              <a:t>. Here we use an ensemble of simulations with a coupled ocean–atmosphere model to show that the sea surface temperature anomalies associated with central Pacific El Niño force changes in the extra-tropical atmospheric circulation. These changes in turn drive the decadal fluctuations of the North Pacific Gyre Oscillation. Given that central Pacific El Niño events could become more frequent with increasing levels of greenhouse gases in the atmosphere</a:t>
            </a:r>
            <a:r>
              <a:rPr lang="en-US" baseline="30000" dirty="0" smtClean="0">
                <a:hlinkClick r:id="rId10" tooltip="Yeh, S-W. et al. El Nino in a changing climate. Nature 461, 511-U70 (2009)."/>
              </a:rPr>
              <a:t>8</a:t>
            </a:r>
            <a:r>
              <a:rPr lang="en-US" dirty="0" smtClean="0"/>
              <a:t>, we infer that the North Pacific Gyre Oscillation may play an increasingly important role in shaping Pacific climate and marine ecosystems in the twenty-first century.</a:t>
            </a:r>
          </a:p>
          <a:p>
            <a:endParaRPr lang="en-US" dirty="0"/>
          </a:p>
        </p:txBody>
      </p:sp>
      <p:sp>
        <p:nvSpPr>
          <p:cNvPr id="4" name="Slide Number Placeholder 3"/>
          <p:cNvSpPr>
            <a:spLocks noGrp="1"/>
          </p:cNvSpPr>
          <p:nvPr>
            <p:ph type="sldNum" sz="quarter" idx="10"/>
          </p:nvPr>
        </p:nvSpPr>
        <p:spPr/>
        <p:txBody>
          <a:bodyPr/>
          <a:lstStyle/>
          <a:p>
            <a:fld id="{2D1C9F77-B720-4026-99D4-2ECD0F47C6EF}"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Wanda says that this is a general slide with no </a:t>
            </a:r>
            <a:r>
              <a:rPr lang="en-US" smtClean="0"/>
              <a:t>specific reference</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Wanda says that this is a general slide with no specific reference</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reserve="1">
  <p:cSld name="2_Title, Text, and Conten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grpSp>
        <p:nvGrpSpPr>
          <p:cNvPr id="10" name="Group 9"/>
          <p:cNvGrpSpPr/>
          <p:nvPr userDrawn="1"/>
        </p:nvGrpSpPr>
        <p:grpSpPr>
          <a:xfrm>
            <a:off x="-34925" y="6634163"/>
            <a:ext cx="9021763" cy="287337"/>
            <a:chOff x="-34925" y="6634163"/>
            <a:chExt cx="9021763" cy="287337"/>
          </a:xfrm>
        </p:grpSpPr>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422525" y="6634163"/>
              <a:ext cx="6564313" cy="2238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1481138" cy="274637"/>
            </a:xfrm>
            <a:prstGeom prst="rect">
              <a:avLst/>
            </a:prstGeom>
            <a:noFill/>
            <a:ln w="9525" algn="ctr">
              <a:noFill/>
              <a:miter lim="800000"/>
              <a:headEnd/>
              <a:tailEnd/>
            </a:ln>
            <a:effectLst/>
          </p:spPr>
          <p:txBody>
            <a:bodyPr/>
            <a:lstStyle/>
            <a:p>
              <a:pPr marL="171450" indent="-171450" eaLnBrk="0" hangingPunct="0">
                <a:lnSpc>
                  <a:spcPct val="90000"/>
                </a:lnSpc>
                <a:defRPr/>
              </a:pPr>
              <a:fld id="{2027521E-4263-4860-B6D5-87386EC2580B}"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Overview</a:t>
              </a:r>
            </a:p>
          </p:txBody>
        </p:sp>
      </p:gr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87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9FA60605-02DE-40FC-BC25-C6A67E79238B}"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59B77-22AE-4CEA-B299-BF369278B3F3}" type="datetimeFigureOut">
              <a:rPr lang="en-US" smtClean="0"/>
              <a:pPr/>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E59B77-22AE-4CEA-B299-BF369278B3F3}" type="datetimeFigureOut">
              <a:rPr lang="en-US" smtClean="0"/>
              <a:pPr/>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59B77-22AE-4CEA-B299-BF369278B3F3}"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59B77-22AE-4CEA-B299-BF369278B3F3}"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smtClean="0">
                <a:solidFill>
                  <a:schemeClr val="bg1"/>
                </a:solidFill>
                <a:ea typeface="Rod"/>
                <a:cs typeface="Rod"/>
              </a:rPr>
              <a:t>BERAC March 2011</a:t>
            </a:r>
            <a:endParaRPr lang="en-US" sz="1200" b="1" dirty="0">
              <a:solidFill>
                <a:schemeClr val="bg1"/>
              </a:solidFill>
              <a:ea typeface="Rod"/>
              <a:cs typeface="Rod"/>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D2276369-15F1-0845-B89F-458C91F35F8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A6798B-64F1-4B4B-BB11-287A1D43D85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422525" y="6634163"/>
            <a:ext cx="6564313" cy="2238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1481138" cy="274637"/>
          </a:xfrm>
          <a:prstGeom prst="rect">
            <a:avLst/>
          </a:prstGeom>
          <a:noFill/>
          <a:ln w="9525" algn="ctr">
            <a:noFill/>
            <a:miter lim="800000"/>
            <a:headEnd/>
            <a:tailEnd/>
          </a:ln>
          <a:effectLst/>
        </p:spPr>
        <p:txBody>
          <a:bodyPr/>
          <a:lstStyle/>
          <a:p>
            <a:pPr marL="171450" indent="-171450" eaLnBrk="0" hangingPunct="0">
              <a:lnSpc>
                <a:spcPct val="90000"/>
              </a:lnSpc>
              <a:defRPr/>
            </a:pPr>
            <a:fld id="{2027521E-4263-4860-B6D5-87386EC2580B}"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Overview</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87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9FA60605-02DE-40FC-BC25-C6A67E79238B}" type="slidenum">
              <a:rPr lang="en-US"/>
              <a:pPr>
                <a:defRPr/>
              </a:pPr>
              <a:t>‹#›</a:t>
            </a:fld>
            <a:endParaRPr 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671CC-6D5D-40DC-9E21-730730736733}" type="datetimeFigureOut">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671CC-6D5D-40DC-9E21-730730736733}" type="datetimeFigureOut">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422525" y="6634163"/>
            <a:ext cx="6564313" cy="2238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1481138" cy="274637"/>
          </a:xfrm>
          <a:prstGeom prst="rect">
            <a:avLst/>
          </a:prstGeom>
          <a:noFill/>
          <a:ln w="9525" algn="ctr">
            <a:noFill/>
            <a:miter lim="800000"/>
            <a:headEnd/>
            <a:tailEnd/>
          </a:ln>
          <a:effectLst/>
        </p:spPr>
        <p:txBody>
          <a:bodyPr/>
          <a:lstStyle/>
          <a:p>
            <a:pPr marL="171450" indent="-171450" eaLnBrk="0" hangingPunct="0">
              <a:lnSpc>
                <a:spcPct val="90000"/>
              </a:lnSpc>
              <a:defRPr/>
            </a:pPr>
            <a:fld id="{2027521E-4263-4860-B6D5-87386EC2580B}"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Overview</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387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9FA60605-02DE-40FC-BC25-C6A67E79238B}" type="slidenum">
              <a:rPr lang="en-US"/>
              <a:pPr>
                <a:defRPr/>
              </a:pPr>
              <a:t>‹#›</a:t>
            </a:fld>
            <a:endParaRPr 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671CC-6D5D-40DC-9E21-730730736733}" type="datetimeFigureOut">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671CC-6D5D-40DC-9E21-730730736733}" type="datetimeFigureOut">
              <a:rPr lang="en-US" smtClean="0"/>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671CC-6D5D-40DC-9E21-730730736733}" type="datetimeFigureOut">
              <a:rPr lang="en-US" smtClean="0"/>
              <a:t>3/4/2011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671CC-6D5D-40DC-9E21-730730736733}" type="datetimeFigureOut">
              <a:rPr lang="en-US" smtClean="0"/>
              <a:t>3/4/2011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671CC-6D5D-40DC-9E21-730730736733}" type="datetimeFigureOut">
              <a:rPr lang="en-US" smtClean="0"/>
              <a:t>3/4/2011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671CC-6D5D-40DC-9E21-730730736733}" type="datetimeFigureOut">
              <a:rPr lang="en-US" smtClean="0"/>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671CC-6D5D-40DC-9E21-730730736733}" type="datetimeFigureOut">
              <a:rPr lang="en-US" smtClean="0"/>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671CC-6D5D-40DC-9E21-730730736733}" type="datetimeFigureOut">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671CC-6D5D-40DC-9E21-730730736733}" type="datetimeFigureOut">
              <a:rPr lang="en-US" smtClean="0"/>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70FB6-08AB-4288-BCF8-AE34764998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E59B77-22AE-4CEA-B299-BF369278B3F3}"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E59B77-22AE-4CEA-B299-BF369278B3F3}"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E59B77-22AE-4CEA-B299-BF369278B3F3}" type="datetimeFigureOut">
              <a:rPr lang="en-US" smtClean="0"/>
              <a:pPr/>
              <a:t>3/4/2011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E59B77-22AE-4CEA-B299-BF369278B3F3}" type="datetimeFigureOut">
              <a:rPr lang="en-US" smtClean="0"/>
              <a:pPr/>
              <a:t>3/4/2011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59B77-22AE-4CEA-B299-BF369278B3F3}" type="datetimeFigureOut">
              <a:rPr lang="en-US" smtClean="0"/>
              <a:pPr/>
              <a:t>3/4/2011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E59B77-22AE-4CEA-B299-BF369278B3F3}" type="datetimeFigureOut">
              <a:rPr lang="en-US" smtClean="0"/>
              <a:pPr/>
              <a:t>3/4/2011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59B77-22AE-4CEA-B299-BF369278B3F3}" type="datetimeFigureOut">
              <a:rPr lang="en-US" smtClean="0"/>
              <a:pPr/>
              <a:t>3/4/2011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07443-3F9D-4F81-80C0-B1936DB8FE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59B77-22AE-4CEA-B299-BF369278B3F3}" type="datetimeFigureOut">
              <a:rPr lang="en-US" smtClean="0"/>
              <a:pPr/>
              <a:t>3/4/2011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07443-3F9D-4F81-80C0-B1936DB8FE89}" type="slidenum">
              <a:rPr lang="en-US" smtClean="0"/>
              <a:pPr/>
              <a:t>‹#›</a:t>
            </a:fld>
            <a:endParaRPr lang="en-US"/>
          </a:p>
        </p:txBody>
      </p:sp>
      <p:grpSp>
        <p:nvGrpSpPr>
          <p:cNvPr id="7" name="Group 6"/>
          <p:cNvGrpSpPr/>
          <p:nvPr userDrawn="1"/>
        </p:nvGrpSpPr>
        <p:grpSpPr>
          <a:xfrm>
            <a:off x="-34925" y="6634163"/>
            <a:ext cx="9021763" cy="287337"/>
            <a:chOff x="-34925" y="6634163"/>
            <a:chExt cx="9021763" cy="287337"/>
          </a:xfrm>
        </p:grpSpPr>
        <p:sp>
          <p:nvSpPr>
            <p:cNvPr id="8"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9" name="Rectangle 235"/>
            <p:cNvSpPr>
              <a:spLocks noChangeArrowheads="1"/>
            </p:cNvSpPr>
            <p:nvPr/>
          </p:nvSpPr>
          <p:spPr bwMode="auto">
            <a:xfrm>
              <a:off x="2422525" y="6634163"/>
              <a:ext cx="6564313" cy="2238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0" name="Rectangle 235"/>
            <p:cNvSpPr>
              <a:spLocks noChangeArrowheads="1"/>
            </p:cNvSpPr>
            <p:nvPr userDrawn="1"/>
          </p:nvSpPr>
          <p:spPr bwMode="auto">
            <a:xfrm>
              <a:off x="-34925" y="6646863"/>
              <a:ext cx="1481138" cy="274637"/>
            </a:xfrm>
            <a:prstGeom prst="rect">
              <a:avLst/>
            </a:prstGeom>
            <a:noFill/>
            <a:ln w="9525" algn="ctr">
              <a:noFill/>
              <a:miter lim="800000"/>
              <a:headEnd/>
              <a:tailEnd/>
            </a:ln>
            <a:effectLst/>
          </p:spPr>
          <p:txBody>
            <a:bodyPr/>
            <a:lstStyle/>
            <a:p>
              <a:pPr marL="171450" indent="-171450" eaLnBrk="0" hangingPunct="0">
                <a:lnSpc>
                  <a:spcPct val="90000"/>
                </a:lnSpc>
                <a:defRPr/>
              </a:pPr>
              <a:fld id="{2027521E-4263-4860-B6D5-87386EC2580B}"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smtClean="0">
                  <a:solidFill>
                    <a:schemeClr val="bg1"/>
                  </a:solidFill>
                  <a:ea typeface="Rod"/>
                  <a:cs typeface="Rod"/>
                </a:rPr>
                <a:t>CESD </a:t>
              </a:r>
              <a:r>
                <a:rPr lang="en-US" sz="1200" b="1" dirty="0">
                  <a:solidFill>
                    <a:schemeClr val="bg1"/>
                  </a:solidFill>
                  <a:ea typeface="Rod"/>
                  <a:cs typeface="Rod"/>
                </a:rPr>
                <a:t>Overview</a:t>
              </a:r>
            </a:p>
          </p:txBody>
        </p:sp>
      </p:grpSp>
      <p:sp>
        <p:nvSpPr>
          <p:cNvPr id="11"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2" name="Rectangle 235"/>
          <p:cNvSpPr>
            <a:spLocks noChangeArrowheads="1"/>
          </p:cNvSpPr>
          <p:nvPr userDrawn="1"/>
        </p:nvSpPr>
        <p:spPr bwMode="auto">
          <a:xfrm>
            <a:off x="2579687" y="6629400"/>
            <a:ext cx="6564313" cy="2238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671CC-6D5D-40DC-9E21-730730736733}" type="datetimeFigureOut">
              <a:rPr lang="en-US" smtClean="0"/>
              <a:t>3/4/2011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70FB6-08AB-4288-BCF8-AE34764998C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ric:Desktop:SCA.d:Amstrup_Nature5.ETD.doc!OLE_LINK6"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eric:Desktop:SCA.d:Amstrup_Nature5.ETD.doc!OLE_LINK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hyperlink" Target="http://www.emsl.pnl.gov/news/conferences/" TargetMode="External"/><Relationship Id="rId7" Type="http://schemas.openxmlformats.org/officeDocument/2006/relationships/image" Target="../media/image40.png"/><Relationship Id="rId2" Type="http://schemas.openxmlformats.org/officeDocument/2006/relationships/hyperlink" Target="http://www.emsl.pnl.gov/access/calls/2011call/" TargetMode="Externa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www.emsl.pnl.gov/capabilities/arra/instruments.js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hyperlink" Target="http://pubs.rsc.org.proxy.osti.gov/en/Content/ArticlePDF/2011/CP/C1CP90018H/2011-02-15?page=Sear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video" Target="file:///C:\Documents%20and%20Settings\bayerp\Local%20Settings\Temporary%20Internet%20Files\Content.MSO\59EBFA5B.mov" TargetMode="External"/><Relationship Id="rId6" Type="http://schemas.openxmlformats.org/officeDocument/2006/relationships/hyperlink" Target="http://www.sciencemag.org/" TargetMode="Externa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9144000" cy="1470025"/>
          </a:xfrm>
        </p:spPr>
        <p:txBody>
          <a:bodyPr>
            <a:normAutofit/>
          </a:bodyPr>
          <a:lstStyle/>
          <a:p>
            <a:r>
              <a:rPr lang="en-US" sz="3600" dirty="0" smtClean="0">
                <a:solidFill>
                  <a:srgbClr val="C00000"/>
                </a:solidFill>
              </a:rPr>
              <a:t>Climate and Environmental Sciences Division</a:t>
            </a:r>
            <a:r>
              <a:rPr lang="en-US" sz="3600" i="1" dirty="0" smtClean="0">
                <a:solidFill>
                  <a:srgbClr val="C00000"/>
                </a:solidFill>
              </a:rPr>
              <a:t/>
            </a:r>
            <a:br>
              <a:rPr lang="en-US" sz="3600" i="1" dirty="0" smtClean="0">
                <a:solidFill>
                  <a:srgbClr val="C00000"/>
                </a:solidFill>
              </a:rPr>
            </a:br>
            <a:r>
              <a:rPr lang="en-US" sz="3600" i="1" dirty="0" smtClean="0">
                <a:solidFill>
                  <a:srgbClr val="C00000"/>
                </a:solidFill>
              </a:rPr>
              <a:t>--update--</a:t>
            </a:r>
            <a:endParaRPr lang="en-US" sz="3600" i="1" dirty="0">
              <a:solidFill>
                <a:srgbClr val="C00000"/>
              </a:solidFill>
            </a:endParaRPr>
          </a:p>
        </p:txBody>
      </p:sp>
      <p:sp>
        <p:nvSpPr>
          <p:cNvPr id="3" name="Subtitle 2"/>
          <p:cNvSpPr>
            <a:spLocks noGrp="1"/>
          </p:cNvSpPr>
          <p:nvPr>
            <p:ph type="subTitle" idx="1"/>
          </p:nvPr>
        </p:nvSpPr>
        <p:spPr>
          <a:xfrm>
            <a:off x="1295400" y="3276600"/>
            <a:ext cx="6400800" cy="2133600"/>
          </a:xfrm>
        </p:spPr>
        <p:txBody>
          <a:bodyPr>
            <a:normAutofit fontScale="85000" lnSpcReduction="20000"/>
          </a:bodyPr>
          <a:lstStyle/>
          <a:p>
            <a:r>
              <a:rPr lang="en-US" dirty="0" smtClean="0">
                <a:solidFill>
                  <a:schemeClr val="accent2">
                    <a:lumMod val="50000"/>
                  </a:schemeClr>
                </a:solidFill>
              </a:rPr>
              <a:t>G. L. Geernaert</a:t>
            </a:r>
          </a:p>
          <a:p>
            <a:r>
              <a:rPr lang="en-US" dirty="0" smtClean="0">
                <a:solidFill>
                  <a:schemeClr val="accent2">
                    <a:lumMod val="50000"/>
                  </a:schemeClr>
                </a:solidFill>
              </a:rPr>
              <a:t>Director, CESD</a:t>
            </a:r>
          </a:p>
          <a:p>
            <a:endParaRPr lang="en-US" dirty="0" smtClean="0">
              <a:solidFill>
                <a:schemeClr val="accent2">
                  <a:lumMod val="50000"/>
                </a:schemeClr>
              </a:solidFill>
            </a:endParaRPr>
          </a:p>
          <a:p>
            <a:r>
              <a:rPr lang="en-US" dirty="0" smtClean="0">
                <a:solidFill>
                  <a:schemeClr val="accent2">
                    <a:lumMod val="50000"/>
                  </a:schemeClr>
                </a:solidFill>
              </a:rPr>
              <a:t>BERAC</a:t>
            </a:r>
          </a:p>
          <a:p>
            <a:r>
              <a:rPr lang="en-US" dirty="0" smtClean="0">
                <a:solidFill>
                  <a:schemeClr val="accent2">
                    <a:lumMod val="50000"/>
                  </a:schemeClr>
                </a:solidFill>
              </a:rPr>
              <a:t>March 9-10, 2011</a:t>
            </a:r>
            <a:endParaRPr lang="en-US" dirty="0">
              <a:solidFill>
                <a:schemeClr val="accent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381000" y="304800"/>
            <a:ext cx="7685087" cy="461665"/>
          </a:xfrm>
          <a:prstGeom prst="rect">
            <a:avLst/>
          </a:prstGeom>
          <a:noFill/>
        </p:spPr>
        <p:txBody>
          <a:bodyPr wrap="square">
            <a:spAutoFit/>
          </a:bodyPr>
          <a:lstStyle/>
          <a:p>
            <a:pPr algn="ctr">
              <a:defRPr/>
            </a:pPr>
            <a:r>
              <a:rPr lang="en-US" sz="2400" dirty="0" smtClean="0"/>
              <a:t>ARM Mobile Facility Completes Azores Campaign </a:t>
            </a:r>
            <a:endParaRPr lang="en-US" sz="2000" dirty="0"/>
          </a:p>
        </p:txBody>
      </p:sp>
      <p:sp>
        <p:nvSpPr>
          <p:cNvPr id="7" name="TextBox 6"/>
          <p:cNvSpPr txBox="1"/>
          <p:nvPr/>
        </p:nvSpPr>
        <p:spPr>
          <a:xfrm>
            <a:off x="76200" y="762000"/>
            <a:ext cx="5257800" cy="5786199"/>
          </a:xfrm>
          <a:prstGeom prst="rect">
            <a:avLst/>
          </a:prstGeom>
          <a:noFill/>
        </p:spPr>
        <p:txBody>
          <a:bodyPr wrap="square" rtlCol="0">
            <a:spAutoFit/>
          </a:bodyPr>
          <a:lstStyle/>
          <a:p>
            <a:pPr marL="342900" indent="-342900">
              <a:spcBef>
                <a:spcPts val="600"/>
              </a:spcBef>
              <a:spcAft>
                <a:spcPts val="600"/>
              </a:spcAft>
              <a:buFont typeface="Arial" pitchFamily="34" charset="0"/>
              <a:buChar char="•"/>
            </a:pPr>
            <a:r>
              <a:rPr lang="en-US" sz="2000" dirty="0" smtClean="0"/>
              <a:t>December 31, 2010, marked the last official day of data collection for the  ARM Mobile Facility campaign in the Azores. </a:t>
            </a:r>
          </a:p>
          <a:p>
            <a:pPr marL="342900" indent="-342900">
              <a:spcBef>
                <a:spcPts val="600"/>
              </a:spcBef>
              <a:spcAft>
                <a:spcPts val="600"/>
              </a:spcAft>
              <a:buFont typeface="Arial" pitchFamily="34" charset="0"/>
              <a:buChar char="•"/>
            </a:pPr>
            <a:r>
              <a:rPr lang="en-US" sz="2000" dirty="0" smtClean="0"/>
              <a:t>The campaign produced a data set of high statistical significance compared to previous field studies. </a:t>
            </a:r>
          </a:p>
          <a:p>
            <a:pPr marL="342900" indent="-342900">
              <a:spcBef>
                <a:spcPts val="600"/>
              </a:spcBef>
              <a:spcAft>
                <a:spcPts val="600"/>
              </a:spcAft>
              <a:buFont typeface="Arial" pitchFamily="34" charset="0"/>
              <a:buChar char="•"/>
            </a:pPr>
            <a:r>
              <a:rPr lang="en-US" sz="2000" dirty="0" smtClean="0"/>
              <a:t>It provides important new information about the structure and variability of the remote marine boundary-layer cloud system and the factors that influence it.</a:t>
            </a:r>
          </a:p>
          <a:p>
            <a:pPr marL="282575" indent="-282575">
              <a:spcBef>
                <a:spcPts val="600"/>
              </a:spcBef>
              <a:spcAft>
                <a:spcPts val="600"/>
              </a:spcAft>
              <a:buFont typeface="Arial" pitchFamily="34" charset="0"/>
              <a:buChar char="•"/>
            </a:pPr>
            <a:r>
              <a:rPr lang="en-US" sz="2000" dirty="0" smtClean="0"/>
              <a:t>Data reveal the dynamic structures within clouds responsible for precipitation. A sensitive new method has been developed to detect the early product of drizzle droplets and subsequent growth and evaporation of drizzle droplets in the cloud and </a:t>
            </a:r>
            <a:r>
              <a:rPr lang="en-US" sz="2000" dirty="0" err="1" smtClean="0"/>
              <a:t>subcloud</a:t>
            </a:r>
            <a:r>
              <a:rPr lang="en-US" sz="2000" dirty="0" smtClean="0"/>
              <a:t> layers respectively</a:t>
            </a:r>
          </a:p>
        </p:txBody>
      </p:sp>
      <p:pic>
        <p:nvPicPr>
          <p:cNvPr id="9" name="Picture 8" descr="siteops2.jpg"/>
          <p:cNvPicPr>
            <a:picLocks noChangeAspect="1"/>
          </p:cNvPicPr>
          <p:nvPr/>
        </p:nvPicPr>
        <p:blipFill>
          <a:blip r:embed="rId3" cstate="print"/>
          <a:stretch>
            <a:fillRect/>
          </a:stretch>
        </p:blipFill>
        <p:spPr>
          <a:xfrm>
            <a:off x="5334000" y="2819400"/>
            <a:ext cx="3425314" cy="2767012"/>
          </a:xfrm>
          <a:prstGeom prst="rect">
            <a:avLst/>
          </a:prstGeom>
        </p:spPr>
      </p:pic>
      <p:pic>
        <p:nvPicPr>
          <p:cNvPr id="8" name="Picture 7" descr="AOS_Trajectories_Example.jpg"/>
          <p:cNvPicPr/>
          <p:nvPr/>
        </p:nvPicPr>
        <p:blipFill>
          <a:blip r:embed="rId4" cstate="print"/>
          <a:srcRect l="6205" t="38609" r="11203" b="39382"/>
          <a:stretch>
            <a:fillRect/>
          </a:stretch>
        </p:blipFill>
        <p:spPr bwMode="auto">
          <a:xfrm>
            <a:off x="5105400" y="990600"/>
            <a:ext cx="3962400" cy="1219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ur-STORMVEX-sites-399x300.jpg"/>
          <p:cNvPicPr>
            <a:picLocks noChangeAspect="1"/>
          </p:cNvPicPr>
          <p:nvPr/>
        </p:nvPicPr>
        <p:blipFill>
          <a:blip r:embed="rId2" cstate="print"/>
          <a:stretch>
            <a:fillRect/>
          </a:stretch>
        </p:blipFill>
        <p:spPr>
          <a:xfrm>
            <a:off x="5638800" y="990600"/>
            <a:ext cx="3015044" cy="2266950"/>
          </a:xfrm>
          <a:prstGeom prst="rect">
            <a:avLst/>
          </a:prstGeom>
        </p:spPr>
      </p:pic>
      <p:pic>
        <p:nvPicPr>
          <p:cNvPr id="12" name="Picture 11" descr="nainital1-low-400x285.jpg"/>
          <p:cNvPicPr>
            <a:picLocks noChangeAspect="1"/>
          </p:cNvPicPr>
          <p:nvPr/>
        </p:nvPicPr>
        <p:blipFill>
          <a:blip r:embed="rId3" cstate="print"/>
          <a:stretch>
            <a:fillRect/>
          </a:stretch>
        </p:blipFill>
        <p:spPr>
          <a:xfrm>
            <a:off x="6490369" y="3124200"/>
            <a:ext cx="2653631" cy="1890712"/>
          </a:xfrm>
          <a:prstGeom prst="rect">
            <a:avLst/>
          </a:prstGeom>
        </p:spPr>
      </p:pic>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457200" y="457200"/>
            <a:ext cx="8675687" cy="457200"/>
          </a:xfrm>
          <a:prstGeom prst="rect">
            <a:avLst/>
          </a:prstGeom>
          <a:noFill/>
        </p:spPr>
        <p:txBody>
          <a:bodyPr wrap="square">
            <a:spAutoFit/>
          </a:bodyPr>
          <a:lstStyle/>
          <a:p>
            <a:pPr algn="ctr">
              <a:defRPr/>
            </a:pPr>
            <a:r>
              <a:rPr lang="en-US" sz="2400" dirty="0" smtClean="0"/>
              <a:t>Upcoming ARM Experiments</a:t>
            </a:r>
            <a:endParaRPr lang="en-US" sz="2000" dirty="0"/>
          </a:p>
        </p:txBody>
      </p:sp>
      <p:sp>
        <p:nvSpPr>
          <p:cNvPr id="8" name="TextBox 7"/>
          <p:cNvSpPr txBox="1"/>
          <p:nvPr/>
        </p:nvSpPr>
        <p:spPr>
          <a:xfrm>
            <a:off x="228600" y="1133356"/>
            <a:ext cx="5181600" cy="6955750"/>
          </a:xfrm>
          <a:prstGeom prst="rect">
            <a:avLst/>
          </a:prstGeom>
          <a:noFill/>
        </p:spPr>
        <p:txBody>
          <a:bodyPr wrap="square" rtlCol="0">
            <a:spAutoFit/>
          </a:bodyPr>
          <a:lstStyle/>
          <a:p>
            <a:pPr marL="115888" indent="-115888">
              <a:spcBef>
                <a:spcPts val="600"/>
              </a:spcBef>
              <a:spcAft>
                <a:spcPts val="600"/>
              </a:spcAft>
              <a:buFont typeface="Arial" pitchFamily="34" charset="0"/>
              <a:buChar char="•"/>
            </a:pPr>
            <a:r>
              <a:rPr lang="en-US" sz="2000" dirty="0" smtClean="0"/>
              <a:t>AMF 2 continues in Colorado to  measure cloud and aerosol properties from various levels on the mountain</a:t>
            </a:r>
          </a:p>
          <a:p>
            <a:pPr marL="115888" indent="-115888">
              <a:spcBef>
                <a:spcPts val="600"/>
              </a:spcBef>
              <a:spcAft>
                <a:spcPts val="600"/>
              </a:spcAft>
              <a:buFont typeface="Arial" pitchFamily="34" charset="0"/>
              <a:buChar char="•"/>
            </a:pPr>
            <a:r>
              <a:rPr lang="en-US" sz="2000" dirty="0" smtClean="0"/>
              <a:t>AMF 1 begins Ganges Valley Aerosol Experiment in late spring</a:t>
            </a:r>
          </a:p>
          <a:p>
            <a:pPr marL="115888" indent="-115888">
              <a:spcBef>
                <a:spcPts val="600"/>
              </a:spcBef>
              <a:spcAft>
                <a:spcPts val="600"/>
              </a:spcAft>
              <a:buFont typeface="Arial" pitchFamily="34" charset="0"/>
              <a:buChar char="•"/>
            </a:pPr>
            <a:r>
              <a:rPr lang="en-US" sz="2000" dirty="0" smtClean="0"/>
              <a:t>Joint ARM/NASA </a:t>
            </a:r>
            <a:r>
              <a:rPr lang="en-US" sz="2000" dirty="0" err="1" smtClean="0"/>
              <a:t>Midlatitude</a:t>
            </a:r>
            <a:r>
              <a:rPr lang="en-US" sz="2000" dirty="0" smtClean="0"/>
              <a:t> Continental Convective Cloud Experiment  begins in April at Southern Great Plains site</a:t>
            </a:r>
          </a:p>
          <a:p>
            <a:pPr marL="115888" indent="-115888">
              <a:spcBef>
                <a:spcPts val="600"/>
              </a:spcBef>
              <a:spcAft>
                <a:spcPts val="600"/>
              </a:spcAft>
              <a:buFont typeface="Arial" pitchFamily="34" charset="0"/>
              <a:buChar char="•"/>
            </a:pPr>
            <a:r>
              <a:rPr lang="en-US" sz="2000" dirty="0" smtClean="0"/>
              <a:t> “Observations of the Madden Julian Oscillation for Modeling Studies” will be conducted in Manus and with AMF2 on </a:t>
            </a:r>
            <a:r>
              <a:rPr lang="en-US" sz="2000" dirty="0" err="1" smtClean="0"/>
              <a:t>Gan</a:t>
            </a:r>
            <a:r>
              <a:rPr lang="en-US" sz="2000" dirty="0" smtClean="0"/>
              <a:t> in October.</a:t>
            </a:r>
          </a:p>
          <a:p>
            <a:pPr marL="115888" indent="-115888">
              <a:spcBef>
                <a:spcPts val="600"/>
              </a:spcBef>
              <a:spcAft>
                <a:spcPts val="600"/>
              </a:spcAft>
              <a:buFont typeface="Arial" pitchFamily="34" charset="0"/>
              <a:buChar char="•"/>
            </a:pPr>
            <a:endParaRPr lang="en-US" sz="2000" dirty="0" smtClean="0"/>
          </a:p>
          <a:p>
            <a:pPr marL="115888" indent="-115888">
              <a:spcBef>
                <a:spcPts val="600"/>
              </a:spcBef>
              <a:spcAft>
                <a:spcPts val="600"/>
              </a:spcAft>
              <a:buFont typeface="Arial" pitchFamily="34" charset="0"/>
              <a:buChar char="•"/>
            </a:pPr>
            <a:endParaRPr lang="en-US" sz="2000" dirty="0" smtClean="0"/>
          </a:p>
          <a:p>
            <a:pPr marL="115888" indent="-115888">
              <a:spcBef>
                <a:spcPts val="600"/>
              </a:spcBef>
              <a:spcAft>
                <a:spcPts val="600"/>
              </a:spcAft>
              <a:buFont typeface="Arial" pitchFamily="34" charset="0"/>
              <a:buChar char="•"/>
            </a:pPr>
            <a:endParaRPr lang="en-US" sz="2000" dirty="0" smtClean="0"/>
          </a:p>
          <a:p>
            <a:pPr marL="115888" indent="-115888">
              <a:spcBef>
                <a:spcPts val="600"/>
              </a:spcBef>
              <a:spcAft>
                <a:spcPts val="600"/>
              </a:spcAft>
              <a:buFont typeface="Arial" pitchFamily="34" charset="0"/>
              <a:buChar char="•"/>
            </a:pPr>
            <a:endParaRPr lang="en-US" sz="2000" dirty="0" smtClean="0"/>
          </a:p>
          <a:p>
            <a:pPr marL="115888" indent="-115888">
              <a:spcBef>
                <a:spcPts val="600"/>
              </a:spcBef>
              <a:spcAft>
                <a:spcPts val="600"/>
              </a:spcAft>
              <a:buFont typeface="Arial" pitchFamily="34" charset="0"/>
              <a:buChar char="•"/>
            </a:pPr>
            <a:endParaRPr lang="en-US" dirty="0" smtClean="0"/>
          </a:p>
          <a:p>
            <a:pPr marL="115888" indent="-115888">
              <a:spcBef>
                <a:spcPts val="600"/>
              </a:spcBef>
              <a:spcAft>
                <a:spcPts val="600"/>
              </a:spcAft>
              <a:buFont typeface="Arial" pitchFamily="34" charset="0"/>
              <a:buChar char="•"/>
            </a:pPr>
            <a:endParaRPr lang="en-US" dirty="0"/>
          </a:p>
        </p:txBody>
      </p:sp>
      <p:pic>
        <p:nvPicPr>
          <p:cNvPr id="11" name="Picture 10" descr="X-Band XSAPR 1.jpg"/>
          <p:cNvPicPr>
            <a:picLocks noChangeAspect="1"/>
          </p:cNvPicPr>
          <p:nvPr/>
        </p:nvPicPr>
        <p:blipFill>
          <a:blip r:embed="rId4" cstate="print"/>
          <a:stretch>
            <a:fillRect/>
          </a:stretch>
        </p:blipFill>
        <p:spPr>
          <a:xfrm>
            <a:off x="6629400" y="4781550"/>
            <a:ext cx="2514600" cy="1885950"/>
          </a:xfrm>
          <a:prstGeom prst="rect">
            <a:avLst/>
          </a:prstGeom>
        </p:spPr>
      </p:pic>
      <p:pic>
        <p:nvPicPr>
          <p:cNvPr id="13" name="Picture 12" descr="manus.jpg"/>
          <p:cNvPicPr>
            <a:picLocks noChangeAspect="1"/>
          </p:cNvPicPr>
          <p:nvPr/>
        </p:nvPicPr>
        <p:blipFill>
          <a:blip r:embed="rId5" cstate="print"/>
          <a:stretch>
            <a:fillRect/>
          </a:stretch>
        </p:blipFill>
        <p:spPr>
          <a:xfrm>
            <a:off x="1752600" y="5181600"/>
            <a:ext cx="4876800" cy="1455420"/>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ARM Mobile Facility in Germany</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The ARM Mobile Facility (AMF) was deployed and operated in the Black Forest area during the Convective and </a:t>
            </a:r>
            <a:r>
              <a:rPr lang="en-US" dirty="0" err="1" smtClean="0"/>
              <a:t>Orographically</a:t>
            </a:r>
            <a:r>
              <a:rPr lang="en-US" dirty="0" smtClean="0"/>
              <a:t>-induced Precipitation Study (COPS) in summer 2007. The objective was to improve  public safety </a:t>
            </a:r>
            <a:r>
              <a:rPr lang="en-US" smtClean="0"/>
              <a:t>by better forecasts </a:t>
            </a:r>
            <a:r>
              <a:rPr lang="en-US" dirty="0" smtClean="0"/>
              <a:t>of convective precipitation.</a:t>
            </a:r>
          </a:p>
          <a:p>
            <a:r>
              <a:rPr lang="en-US" dirty="0" smtClean="0"/>
              <a:t>A special issue in QJRMS; in press; will present 22 articles in March </a:t>
            </a:r>
            <a:r>
              <a:rPr lang="en-US" b="1" dirty="0" smtClean="0"/>
              <a:t>Quarterly Journal of the Royal Meteorological Society  </a:t>
            </a:r>
            <a:r>
              <a:rPr lang="en-US" dirty="0" smtClean="0"/>
              <a:t>on the advances in the understanding of convective processes and precipitation over low-mountain regions through the Convective and </a:t>
            </a:r>
            <a:r>
              <a:rPr lang="en-US" dirty="0" err="1" smtClean="0"/>
              <a:t>Orographically</a:t>
            </a:r>
            <a:r>
              <a:rPr lang="en-US" dirty="0" smtClean="0"/>
              <a:t>-induced Precipitation Study (COPS)</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Aerosol Nucleation Observed </a:t>
            </a:r>
            <a:r>
              <a:rPr lang="en-US" sz="2200" b="1" u="sng" dirty="0" smtClean="0"/>
              <a:t>Below Cloud at Aerosol Observing System</a:t>
            </a:r>
            <a:r>
              <a:rPr lang="en-US" sz="2200" b="1" dirty="0" smtClean="0"/>
              <a:t> </a:t>
            </a:r>
            <a:r>
              <a:rPr lang="en-US" sz="2200" dirty="0" smtClean="0"/>
              <a:t>and In Cloud at Storm Peak Laboratory</a:t>
            </a:r>
            <a:r>
              <a:rPr lang="en-US" b="1" u="sng" dirty="0" smtClean="0"/>
              <a:t/>
            </a:r>
            <a:br>
              <a:rPr lang="en-US" b="1" u="sng" dirty="0" smtClean="0"/>
            </a:br>
            <a:endParaRPr lang="en-US" dirty="0"/>
          </a:p>
        </p:txBody>
      </p:sp>
      <p:sp>
        <p:nvSpPr>
          <p:cNvPr id="3" name="Content Placeholder 2"/>
          <p:cNvSpPr>
            <a:spLocks noGrp="1"/>
          </p:cNvSpPr>
          <p:nvPr>
            <p:ph idx="1"/>
          </p:nvPr>
        </p:nvSpPr>
        <p:spPr>
          <a:xfrm>
            <a:off x="152400" y="914401"/>
            <a:ext cx="4495800" cy="4267200"/>
          </a:xfrm>
        </p:spPr>
        <p:txBody>
          <a:bodyPr>
            <a:normAutofit fontScale="70000" lnSpcReduction="20000"/>
          </a:bodyPr>
          <a:lstStyle/>
          <a:p>
            <a:pPr>
              <a:lnSpc>
                <a:spcPct val="120000"/>
              </a:lnSpc>
            </a:pPr>
            <a:r>
              <a:rPr lang="en-US" dirty="0" smtClean="0"/>
              <a:t>Guest instrumentation and AOS instrumentation are beginning to unravel the aerosol microphysical and optical properties at Christie Peak.</a:t>
            </a:r>
          </a:p>
          <a:p>
            <a:endParaRPr lang="en-US" dirty="0" smtClean="0"/>
          </a:p>
          <a:p>
            <a:r>
              <a:rPr lang="en-US" dirty="0" smtClean="0"/>
              <a:t>For example, Scanning Mobility Particle </a:t>
            </a:r>
            <a:r>
              <a:rPr lang="en-US" dirty="0" err="1" smtClean="0"/>
              <a:t>Sizer</a:t>
            </a:r>
            <a:r>
              <a:rPr lang="en-US" dirty="0" smtClean="0"/>
              <a:t> (SMPS; guest instrument) and Condensation particle counter (CPC; AOS instrument) have captured several new particle formation events. Likely source is SO</a:t>
            </a:r>
            <a:r>
              <a:rPr lang="en-US" baseline="-25000" dirty="0" smtClean="0"/>
              <a:t>2</a:t>
            </a:r>
            <a:r>
              <a:rPr lang="en-US" dirty="0" smtClean="0"/>
              <a:t> emissions.</a:t>
            </a:r>
            <a:endParaRPr lang="en-US" dirty="0" smtClean="0">
              <a:sym typeface="Wingdings"/>
            </a:endParaRPr>
          </a:p>
          <a:p>
            <a:endParaRPr lang="en-US" dirty="0"/>
          </a:p>
        </p:txBody>
      </p:sp>
      <p:grpSp>
        <p:nvGrpSpPr>
          <p:cNvPr id="4" name="Group 17"/>
          <p:cNvGrpSpPr/>
          <p:nvPr/>
        </p:nvGrpSpPr>
        <p:grpSpPr>
          <a:xfrm>
            <a:off x="4712427" y="970670"/>
            <a:ext cx="4431573" cy="5340721"/>
            <a:chOff x="4555903" y="790371"/>
            <a:chExt cx="4431573" cy="5340721"/>
          </a:xfrm>
        </p:grpSpPr>
        <p:pic>
          <p:nvPicPr>
            <p:cNvPr id="5" name="Picture 4" descr="s80_2_20110109_11am_plot.jpeg"/>
            <p:cNvPicPr>
              <a:picLocks noChangeAspect="1"/>
            </p:cNvPicPr>
            <p:nvPr/>
          </p:nvPicPr>
          <p:blipFill>
            <a:blip r:embed="rId2" cstate="print"/>
            <a:srcRect l="8115" t="13972" r="4137" b="7995"/>
            <a:stretch>
              <a:fillRect/>
            </a:stretch>
          </p:blipFill>
          <p:spPr>
            <a:xfrm>
              <a:off x="4769047" y="790371"/>
              <a:ext cx="4218429" cy="2752969"/>
            </a:xfrm>
            <a:prstGeom prst="rect">
              <a:avLst/>
            </a:prstGeom>
          </p:spPr>
        </p:pic>
        <p:pic>
          <p:nvPicPr>
            <p:cNvPr id="6" name="Picture 5" descr="ChristiePk_CPC_20110109.pdf"/>
            <p:cNvPicPr>
              <a:picLocks noChangeAspect="1"/>
            </p:cNvPicPr>
            <p:nvPr/>
          </p:nvPicPr>
          <p:blipFill>
            <a:blip r:embed="rId3" cstate="print"/>
            <a:stretch>
              <a:fillRect/>
            </a:stretch>
          </p:blipFill>
          <p:spPr>
            <a:xfrm>
              <a:off x="4555903" y="3543340"/>
              <a:ext cx="4049484" cy="2587752"/>
            </a:xfrm>
            <a:prstGeom prst="rect">
              <a:avLst/>
            </a:prstGeom>
          </p:spPr>
        </p:pic>
      </p:grpSp>
      <p:grpSp>
        <p:nvGrpSpPr>
          <p:cNvPr id="7" name="Group 25"/>
          <p:cNvGrpSpPr/>
          <p:nvPr/>
        </p:nvGrpSpPr>
        <p:grpSpPr>
          <a:xfrm>
            <a:off x="685800" y="5709403"/>
            <a:ext cx="3044568" cy="674132"/>
            <a:chOff x="729816" y="5811032"/>
            <a:chExt cx="3044568" cy="674132"/>
          </a:xfrm>
        </p:grpSpPr>
        <p:sp>
          <p:nvSpPr>
            <p:cNvPr id="8" name="TextBox 7"/>
            <p:cNvSpPr txBox="1"/>
            <p:nvPr/>
          </p:nvSpPr>
          <p:spPr>
            <a:xfrm>
              <a:off x="2087011" y="5811032"/>
              <a:ext cx="426206" cy="369332"/>
            </a:xfrm>
            <a:prstGeom prst="rect">
              <a:avLst/>
            </a:prstGeom>
            <a:noFill/>
          </p:spPr>
          <p:txBody>
            <a:bodyPr wrap="square" rtlCol="0">
              <a:spAutoFit/>
            </a:bodyPr>
            <a:lstStyle/>
            <a:p>
              <a:r>
                <a:rPr lang="en-US" dirty="0" err="1" smtClean="0"/>
                <a:t>h</a:t>
              </a:r>
              <a:r>
                <a:rPr lang="en-US" dirty="0" err="1" smtClean="0">
                  <a:latin typeface="Symbol" charset="2"/>
                  <a:cs typeface="Symbol" charset="2"/>
                </a:rPr>
                <a:t>n</a:t>
              </a:r>
              <a:endParaRPr lang="en-US" dirty="0"/>
            </a:p>
          </p:txBody>
        </p:sp>
        <p:sp>
          <p:nvSpPr>
            <p:cNvPr id="9" name="Rectangle 8"/>
            <p:cNvSpPr/>
            <p:nvPr/>
          </p:nvSpPr>
          <p:spPr>
            <a:xfrm>
              <a:off x="729816" y="5838833"/>
              <a:ext cx="3044568" cy="646331"/>
            </a:xfrm>
            <a:prstGeom prst="rect">
              <a:avLst/>
            </a:prstGeom>
          </p:spPr>
          <p:txBody>
            <a:bodyPr wrap="square">
              <a:spAutoFit/>
            </a:bodyPr>
            <a:lstStyle/>
            <a:p>
              <a:r>
                <a:rPr lang="en-US" dirty="0" smtClean="0"/>
                <a:t>O</a:t>
              </a:r>
              <a:r>
                <a:rPr lang="en-US" baseline="-25000" dirty="0" smtClean="0"/>
                <a:t>3</a:t>
              </a:r>
              <a:r>
                <a:rPr lang="en-US" dirty="0" smtClean="0"/>
                <a:t> + H</a:t>
              </a:r>
              <a:r>
                <a:rPr lang="en-US" baseline="-25000" dirty="0" smtClean="0"/>
                <a:t>2</a:t>
              </a:r>
              <a:r>
                <a:rPr lang="en-US" dirty="0" smtClean="0"/>
                <a:t>0 </a:t>
              </a:r>
              <a:r>
                <a:rPr lang="en-US" dirty="0" smtClean="0">
                  <a:sym typeface="Wingdings"/>
                </a:rPr>
                <a:t>                      2OH</a:t>
              </a:r>
            </a:p>
            <a:p>
              <a:r>
                <a:rPr lang="en-US" dirty="0" smtClean="0">
                  <a:sym typeface="Wingdings"/>
                </a:rPr>
                <a:t>OH + SO</a:t>
              </a:r>
              <a:r>
                <a:rPr lang="en-US" baseline="-25000" dirty="0" smtClean="0">
                  <a:sym typeface="Wingdings"/>
                </a:rPr>
                <a:t>2</a:t>
              </a:r>
              <a:r>
                <a:rPr lang="en-US" dirty="0" smtClean="0">
                  <a:sym typeface="Wingdings"/>
                </a:rPr>
                <a:t> + M              H</a:t>
              </a:r>
              <a:r>
                <a:rPr lang="en-US" baseline="-25000" dirty="0" smtClean="0">
                  <a:sym typeface="Wingdings"/>
                </a:rPr>
                <a:t>2</a:t>
              </a:r>
              <a:r>
                <a:rPr lang="en-US" dirty="0" smtClean="0">
                  <a:sym typeface="Wingdings"/>
                </a:rPr>
                <a:t>SO</a:t>
              </a:r>
              <a:r>
                <a:rPr lang="en-US" baseline="-25000" dirty="0" smtClean="0">
                  <a:sym typeface="Wingdings"/>
                </a:rPr>
                <a:t>4</a:t>
              </a:r>
              <a:r>
                <a:rPr lang="en-US" dirty="0" smtClean="0">
                  <a:sym typeface="Wingdings"/>
                </a:rPr>
                <a:t> (</a:t>
              </a:r>
              <a:r>
                <a:rPr lang="en-US" dirty="0" err="1" smtClean="0">
                  <a:sym typeface="Wingdings"/>
                </a:rPr>
                <a:t>s</a:t>
              </a:r>
              <a:r>
                <a:rPr lang="en-US" dirty="0" smtClean="0">
                  <a:sym typeface="Wingdings"/>
                </a:rPr>
                <a:t>)</a:t>
              </a:r>
            </a:p>
          </p:txBody>
        </p:sp>
        <p:cxnSp>
          <p:nvCxnSpPr>
            <p:cNvPr id="10" name="Straight Arrow Connector 9"/>
            <p:cNvCxnSpPr/>
            <p:nvPr/>
          </p:nvCxnSpPr>
          <p:spPr>
            <a:xfrm flipV="1">
              <a:off x="1882752" y="6104164"/>
              <a:ext cx="828264" cy="9658"/>
            </a:xfrm>
            <a:prstGeom prst="straightConnector1">
              <a:avLst/>
            </a:prstGeom>
            <a:ln w="19050" cap="flat" cmpd="sng" algn="ctr">
              <a:solidFill>
                <a:schemeClr val="tx1"/>
              </a:solidFill>
              <a:prstDash val="solid"/>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158059" y="6273829"/>
              <a:ext cx="532855" cy="1588"/>
            </a:xfrm>
            <a:prstGeom prst="straightConnector1">
              <a:avLst/>
            </a:prstGeom>
            <a:ln w="19050" cap="flat" cmpd="sng" algn="ctr">
              <a:solidFill>
                <a:schemeClr val="tx1"/>
              </a:solidFill>
              <a:prstDash val="solid"/>
              <a:round/>
              <a:headEnd type="none" w="med" len="med"/>
              <a:tailEnd type="stealth"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i="1" dirty="0" smtClean="0">
                <a:solidFill>
                  <a:srgbClr val="002060"/>
                </a:solidFill>
                <a:effectLst>
                  <a:outerShdw blurRad="38100" dist="38100" dir="2700000" algn="tl">
                    <a:srgbClr val="000000">
                      <a:alpha val="43137"/>
                    </a:srgbClr>
                  </a:outerShdw>
                </a:effectLst>
                <a:ea typeface="ＭＳ Ｐゴシック" charset="-128"/>
              </a:rPr>
              <a:t>Atmospheric System Research</a:t>
            </a:r>
            <a:br>
              <a:rPr lang="en-US" sz="4000" b="1" i="1" dirty="0" smtClean="0">
                <a:solidFill>
                  <a:srgbClr val="002060"/>
                </a:solidFill>
                <a:effectLst>
                  <a:outerShdw blurRad="38100" dist="38100" dir="2700000" algn="tl">
                    <a:srgbClr val="000000">
                      <a:alpha val="43137"/>
                    </a:srgbClr>
                  </a:outerShdw>
                </a:effectLst>
                <a:ea typeface="ＭＳ Ｐゴシック" charset="-128"/>
              </a:rPr>
            </a:br>
            <a:r>
              <a:rPr lang="en-US" sz="2400" dirty="0" smtClean="0">
                <a:solidFill>
                  <a:srgbClr val="002060"/>
                </a:solidFill>
                <a:ea typeface="ＭＳ Ｐゴシック" charset="-128"/>
              </a:rPr>
              <a:t> Ice Nucleation treatment for GCMs  </a:t>
            </a:r>
            <a:endParaRPr lang="en-US" sz="2400" dirty="0"/>
          </a:p>
        </p:txBody>
      </p:sp>
      <p:sp>
        <p:nvSpPr>
          <p:cNvPr id="3" name="Content Placeholder 2"/>
          <p:cNvSpPr>
            <a:spLocks noGrp="1"/>
          </p:cNvSpPr>
          <p:nvPr>
            <p:ph idx="1"/>
          </p:nvPr>
        </p:nvSpPr>
        <p:spPr>
          <a:xfrm>
            <a:off x="0" y="1143000"/>
            <a:ext cx="4800600" cy="4267199"/>
          </a:xfrm>
        </p:spPr>
        <p:txBody>
          <a:bodyPr>
            <a:normAutofit fontScale="70000" lnSpcReduction="20000"/>
          </a:bodyPr>
          <a:lstStyle/>
          <a:p>
            <a:r>
              <a:rPr lang="en-US" dirty="0" smtClean="0"/>
              <a:t>Formation of ice in clouds is a key process for precipitation initiation, but poorly characterized – 10</a:t>
            </a:r>
            <a:r>
              <a:rPr lang="en-US" baseline="30000" dirty="0" smtClean="0"/>
              <a:t>3 </a:t>
            </a:r>
            <a:r>
              <a:rPr lang="en-US" dirty="0" smtClean="0"/>
              <a:t>variability in data and current parameterizations</a:t>
            </a:r>
          </a:p>
          <a:p>
            <a:r>
              <a:rPr lang="en-US" dirty="0" smtClean="0"/>
              <a:t>Ice nuclei concentration data was assembled from nine field studies from Arctic to Amazon</a:t>
            </a:r>
          </a:p>
          <a:p>
            <a:r>
              <a:rPr lang="en-US" dirty="0" smtClean="0"/>
              <a:t>Simple predictive relation with temperature, aerosol concentration reduces error two orders of magnitude</a:t>
            </a:r>
          </a:p>
          <a:p>
            <a:r>
              <a:rPr lang="en-US" dirty="0" smtClean="0"/>
              <a:t>In CAM shows significant impacts on cloud forcing, liquid water path</a:t>
            </a:r>
          </a:p>
        </p:txBody>
      </p:sp>
      <p:pic>
        <p:nvPicPr>
          <p:cNvPr id="4" name="Picture 3" descr="prennifig.JPG"/>
          <p:cNvPicPr>
            <a:picLocks noChangeAspect="1"/>
          </p:cNvPicPr>
          <p:nvPr/>
        </p:nvPicPr>
        <p:blipFill>
          <a:blip r:embed="rId2" cstate="print"/>
          <a:stretch>
            <a:fillRect/>
          </a:stretch>
        </p:blipFill>
        <p:spPr>
          <a:xfrm>
            <a:off x="4892040" y="1143000"/>
            <a:ext cx="4251960" cy="5486400"/>
          </a:xfrm>
          <a:prstGeom prst="rect">
            <a:avLst/>
          </a:prstGeom>
        </p:spPr>
      </p:pic>
      <p:sp>
        <p:nvSpPr>
          <p:cNvPr id="5" name="Rectangle 4"/>
          <p:cNvSpPr/>
          <p:nvPr/>
        </p:nvSpPr>
        <p:spPr>
          <a:xfrm>
            <a:off x="0" y="5410200"/>
            <a:ext cx="4876800" cy="1077218"/>
          </a:xfrm>
          <a:prstGeom prst="rect">
            <a:avLst/>
          </a:prstGeom>
        </p:spPr>
        <p:txBody>
          <a:bodyPr wrap="square">
            <a:spAutoFit/>
          </a:bodyPr>
          <a:lstStyle/>
          <a:p>
            <a:r>
              <a:rPr lang="en-US" sz="1600" dirty="0" smtClean="0"/>
              <a:t>DeMott PJ, </a:t>
            </a:r>
            <a:r>
              <a:rPr lang="en-US" sz="1600" i="1" dirty="0" smtClean="0"/>
              <a:t>et al., </a:t>
            </a:r>
            <a:r>
              <a:rPr lang="en-US" sz="1600" dirty="0" smtClean="0"/>
              <a:t>2010. "Predicting global atmospheric ice nuclei distributions and their impacts on climate." </a:t>
            </a:r>
            <a:r>
              <a:rPr lang="en-US" sz="1600" i="1" dirty="0" smtClean="0"/>
              <a:t>Proceedings of the National Academy of Sciences</a:t>
            </a:r>
            <a:r>
              <a:rPr lang="en-US" sz="1600" dirty="0" smtClean="0"/>
              <a:t>, 107(25), doi:10.1073/pnas.0910818107.</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28600" y="838200"/>
            <a:ext cx="4114800" cy="2057400"/>
          </a:xfrm>
          <a:prstGeom prst="rect">
            <a:avLst/>
          </a:prstGeom>
          <a:noFill/>
          <a:ln w="9525">
            <a:noFill/>
            <a:miter lim="800000"/>
            <a:headEnd/>
            <a:tailEnd/>
          </a:ln>
        </p:spPr>
        <p:txBody>
          <a:bodyPr>
            <a:prstTxWarp prst="textNoShape">
              <a:avLst/>
            </a:prstTxWarp>
          </a:bodyPr>
          <a:lstStyle/>
          <a:p>
            <a:pPr marL="231775" indent="-231775" algn="ctr" latinLnBrk="0">
              <a:spcBef>
                <a:spcPct val="15000"/>
              </a:spcBef>
            </a:pPr>
            <a:endParaRPr kumimoji="0" lang="en-US" altLang="ko-KR">
              <a:latin typeface="Calibri" charset="0"/>
            </a:endParaRPr>
          </a:p>
        </p:txBody>
      </p:sp>
      <p:sp>
        <p:nvSpPr>
          <p:cNvPr id="14339" name="Rectangle 3"/>
          <p:cNvSpPr>
            <a:spLocks noChangeArrowheads="1"/>
          </p:cNvSpPr>
          <p:nvPr/>
        </p:nvSpPr>
        <p:spPr bwMode="auto">
          <a:xfrm>
            <a:off x="228600" y="2895600"/>
            <a:ext cx="4114800" cy="3352800"/>
          </a:xfrm>
          <a:prstGeom prst="rect">
            <a:avLst/>
          </a:prstGeom>
          <a:solidFill>
            <a:srgbClr val="DBEEF4"/>
          </a:solidFill>
          <a:ln w="9525">
            <a:noFill/>
            <a:miter lim="800000"/>
            <a:headEnd/>
            <a:tailEnd/>
          </a:ln>
        </p:spPr>
        <p:txBody>
          <a:bodyPr>
            <a:prstTxWarp prst="textNoShape">
              <a:avLst/>
            </a:prstTxWarp>
          </a:bodyPr>
          <a:lstStyle/>
          <a:p>
            <a:pPr marL="231775" indent="-231775" algn="ctr" latinLnBrk="0">
              <a:spcBef>
                <a:spcPct val="15000"/>
              </a:spcBef>
            </a:pPr>
            <a:r>
              <a:rPr kumimoji="0" lang="en-US" altLang="ko-KR" sz="2000" b="1" dirty="0">
                <a:latin typeface="Calibri" charset="0"/>
              </a:rPr>
              <a:t>Research</a:t>
            </a:r>
          </a:p>
          <a:p>
            <a:pPr marL="231775" indent="-231775" latinLnBrk="0">
              <a:spcBef>
                <a:spcPct val="15000"/>
              </a:spcBef>
              <a:buFontTx/>
              <a:buChar char="•"/>
            </a:pPr>
            <a:r>
              <a:rPr kumimoji="0" lang="en-US" altLang="ko-KR" dirty="0">
                <a:latin typeface="Calibri" charset="0"/>
              </a:rPr>
              <a:t>We compared observations and multiple climate model simulations forced with observed green-house gas increase using an optimal fingerprinting technique</a:t>
            </a:r>
          </a:p>
          <a:p>
            <a:pPr marL="231775" indent="-231775" latinLnBrk="0">
              <a:spcBef>
                <a:spcPct val="15000"/>
              </a:spcBef>
              <a:buFontTx/>
              <a:buChar char="•"/>
            </a:pPr>
            <a:r>
              <a:rPr kumimoji="0" lang="en-CA" altLang="ko-KR" dirty="0">
                <a:latin typeface="Calibri" charset="0"/>
              </a:rPr>
              <a:t>We find consistent increasing trends between observed and model simulated extreme precipitations over the large part of Northern Hemisphere lands during 1951-1999 </a:t>
            </a:r>
            <a:endParaRPr kumimoji="0" lang="en-US" altLang="ko-KR" dirty="0">
              <a:latin typeface="Calibri" charset="0"/>
            </a:endParaRPr>
          </a:p>
        </p:txBody>
      </p:sp>
      <p:sp>
        <p:nvSpPr>
          <p:cNvPr id="14340" name="Rectangle 5"/>
          <p:cNvSpPr>
            <a:spLocks noChangeArrowheads="1"/>
          </p:cNvSpPr>
          <p:nvPr/>
        </p:nvSpPr>
        <p:spPr bwMode="auto">
          <a:xfrm>
            <a:off x="1143000" y="152400"/>
            <a:ext cx="7543800" cy="457200"/>
          </a:xfrm>
          <a:prstGeom prst="rect">
            <a:avLst/>
          </a:prstGeom>
          <a:noFill/>
          <a:ln w="9525">
            <a:noFill/>
            <a:miter lim="800000"/>
            <a:headEnd/>
            <a:tailEnd/>
          </a:ln>
        </p:spPr>
        <p:txBody>
          <a:bodyPr>
            <a:prstTxWarp prst="textNoShape">
              <a:avLst/>
            </a:prstTxWarp>
            <a:spAutoFit/>
          </a:bodyPr>
          <a:lstStyle/>
          <a:p>
            <a:pPr latinLnBrk="0"/>
            <a:r>
              <a:rPr kumimoji="0" lang="en-GB" altLang="ko-KR" sz="2400" b="1">
                <a:latin typeface="Calibri" charset="0"/>
              </a:rPr>
              <a:t>Identifying Human Influence on Extreme Precipitation</a:t>
            </a:r>
            <a:endParaRPr kumimoji="0" lang="en-US" altLang="ko-KR" sz="2400" b="1">
              <a:latin typeface="Myriad Web Pro Condensed" charset="0"/>
            </a:endParaRPr>
          </a:p>
        </p:txBody>
      </p:sp>
      <p:sp>
        <p:nvSpPr>
          <p:cNvPr id="14341" name="Rectangle 19"/>
          <p:cNvSpPr>
            <a:spLocks noChangeArrowheads="1"/>
          </p:cNvSpPr>
          <p:nvPr/>
        </p:nvSpPr>
        <p:spPr bwMode="auto">
          <a:xfrm>
            <a:off x="4495800" y="685800"/>
            <a:ext cx="4343400" cy="2743200"/>
          </a:xfrm>
          <a:prstGeom prst="rect">
            <a:avLst/>
          </a:prstGeom>
          <a:noFill/>
          <a:ln w="9525">
            <a:noFill/>
            <a:round/>
            <a:headEnd/>
            <a:tailEnd/>
          </a:ln>
        </p:spPr>
        <p:txBody>
          <a:bodyPr>
            <a:prstTxWarp prst="textNoShape">
              <a:avLst/>
            </a:prstTxWarp>
            <a:spAutoFit/>
          </a:bodyPr>
          <a:lstStyle/>
          <a:p>
            <a:pPr latinLnBrk="0"/>
            <a:endParaRPr kumimoji="0" lang="en-US" altLang="ko-KR">
              <a:latin typeface="Calibri" charset="0"/>
            </a:endParaRPr>
          </a:p>
        </p:txBody>
      </p:sp>
      <p:sp>
        <p:nvSpPr>
          <p:cNvPr id="14342" name="Rectangle 20"/>
          <p:cNvSpPr>
            <a:spLocks noChangeArrowheads="1"/>
          </p:cNvSpPr>
          <p:nvPr/>
        </p:nvSpPr>
        <p:spPr bwMode="auto">
          <a:xfrm>
            <a:off x="4343400" y="914400"/>
            <a:ext cx="4419600" cy="2895600"/>
          </a:xfrm>
          <a:prstGeom prst="rect">
            <a:avLst/>
          </a:prstGeom>
          <a:noFill/>
          <a:ln w="9525">
            <a:noFill/>
            <a:round/>
            <a:headEnd/>
            <a:tailEnd/>
          </a:ln>
        </p:spPr>
        <p:txBody>
          <a:bodyPr>
            <a:prstTxWarp prst="textNoShape">
              <a:avLst/>
            </a:prstTxWarp>
            <a:spAutoFit/>
          </a:bodyPr>
          <a:lstStyle/>
          <a:p>
            <a:pPr latinLnBrk="0"/>
            <a:endParaRPr kumimoji="0" lang="en-US" altLang="ko-KR">
              <a:latin typeface="Calibri" charset="0"/>
            </a:endParaRPr>
          </a:p>
        </p:txBody>
      </p:sp>
      <p:sp>
        <p:nvSpPr>
          <p:cNvPr id="14343" name="TextBox 24"/>
          <p:cNvSpPr txBox="1">
            <a:spLocks noChangeArrowheads="1"/>
          </p:cNvSpPr>
          <p:nvPr/>
        </p:nvSpPr>
        <p:spPr bwMode="auto">
          <a:xfrm>
            <a:off x="4343400" y="4371975"/>
            <a:ext cx="4648200" cy="2393500"/>
          </a:xfrm>
          <a:prstGeom prst="rect">
            <a:avLst/>
          </a:prstGeom>
          <a:solidFill>
            <a:srgbClr val="DBEEF4"/>
          </a:solidFill>
          <a:ln w="9525">
            <a:noFill/>
            <a:miter lim="800000"/>
            <a:headEnd/>
            <a:tailEnd/>
          </a:ln>
        </p:spPr>
        <p:txBody>
          <a:bodyPr wrap="square">
            <a:prstTxWarp prst="textNoShape">
              <a:avLst/>
            </a:prstTxWarp>
            <a:spAutoFit/>
          </a:bodyPr>
          <a:lstStyle/>
          <a:p>
            <a:pPr algn="ctr" latinLnBrk="0"/>
            <a:r>
              <a:rPr kumimoji="0" lang="en-US" altLang="ko-KR" sz="2000" b="1" dirty="0">
                <a:latin typeface="Calibri" charset="0"/>
              </a:rPr>
              <a:t>Impact</a:t>
            </a:r>
          </a:p>
          <a:p>
            <a:r>
              <a:rPr kumimoji="0" lang="en-US" altLang="ko-KR" dirty="0">
                <a:latin typeface="Calibri" charset="0"/>
              </a:rPr>
              <a:t>This provides the first scientific evidence that human-induce increase in greenhouse gases have contributed to the observed intensification of heavy precipitation </a:t>
            </a:r>
            <a:r>
              <a:rPr kumimoji="0" lang="en-US" altLang="ko-KR" dirty="0" smtClean="0">
                <a:latin typeface="Calibri" charset="0"/>
              </a:rPr>
              <a:t>events. </a:t>
            </a:r>
            <a:r>
              <a:rPr lang="en-GB" altLang="ko-KR" b="1" dirty="0" smtClean="0">
                <a:solidFill>
                  <a:srgbClr val="000000"/>
                </a:solidFill>
                <a:ea typeface="굴림" charset="-127"/>
                <a:cs typeface="굴림" charset="-127"/>
              </a:rPr>
              <a:t>Featured as the main story and cover picture in the Feb. 17, 2011 issue of Nature</a:t>
            </a:r>
            <a:endParaRPr lang="en-US" dirty="0" smtClean="0"/>
          </a:p>
          <a:p>
            <a:pPr latinLnBrk="0"/>
            <a:endParaRPr kumimoji="0" lang="en-US" altLang="ko-KR" dirty="0">
              <a:latin typeface="Calibri" charset="0"/>
            </a:endParaRPr>
          </a:p>
        </p:txBody>
      </p:sp>
      <p:sp>
        <p:nvSpPr>
          <p:cNvPr id="27" name="TextBox 26"/>
          <p:cNvSpPr txBox="1"/>
          <p:nvPr/>
        </p:nvSpPr>
        <p:spPr>
          <a:xfrm>
            <a:off x="1371600" y="6457890"/>
            <a:ext cx="6629400" cy="400110"/>
          </a:xfrm>
          <a:prstGeom prst="rect">
            <a:avLst/>
          </a:prstGeom>
        </p:spPr>
        <p:style>
          <a:lnRef idx="2">
            <a:schemeClr val="dk1"/>
          </a:lnRef>
          <a:fillRef idx="1">
            <a:schemeClr val="lt1"/>
          </a:fillRef>
          <a:effectRef idx="0">
            <a:schemeClr val="dk1"/>
          </a:effectRef>
          <a:fontRef idx="minor">
            <a:schemeClr val="dk1"/>
          </a:fontRef>
        </p:style>
        <p:txBody>
          <a:bodyPr>
            <a:prstTxWarp prst="textNoShape">
              <a:avLst/>
            </a:prstTxWarp>
            <a:spAutoFit/>
          </a:bodyPr>
          <a:lstStyle/>
          <a:p>
            <a:pPr latinLnBrk="0">
              <a:defRPr/>
            </a:pPr>
            <a:r>
              <a:rPr kumimoji="0" lang="en-GB" altLang="ko-KR" sz="1000" dirty="0">
                <a:solidFill>
                  <a:srgbClr val="000000"/>
                </a:solidFill>
                <a:ea typeface="굴림" charset="-127"/>
                <a:cs typeface="굴림" charset="-127"/>
              </a:rPr>
              <a:t>Min, S.-K., X. Zhang, F. W. </a:t>
            </a:r>
            <a:r>
              <a:rPr kumimoji="0" lang="en-GB" altLang="ko-KR" sz="1000" dirty="0" err="1">
                <a:solidFill>
                  <a:srgbClr val="000000"/>
                </a:solidFill>
                <a:ea typeface="굴림" charset="-127"/>
                <a:cs typeface="굴림" charset="-127"/>
              </a:rPr>
              <a:t>Zwiers</a:t>
            </a:r>
            <a:r>
              <a:rPr kumimoji="0" lang="en-GB" altLang="ko-KR" sz="1000" dirty="0">
                <a:solidFill>
                  <a:srgbClr val="000000"/>
                </a:solidFill>
                <a:ea typeface="굴림" charset="-127"/>
                <a:cs typeface="굴림" charset="-127"/>
              </a:rPr>
              <a:t>, and G. C. </a:t>
            </a:r>
            <a:r>
              <a:rPr kumimoji="0" lang="en-GB" altLang="ko-KR" sz="1000" dirty="0" err="1">
                <a:solidFill>
                  <a:srgbClr val="000000"/>
                </a:solidFill>
                <a:ea typeface="굴림" charset="-127"/>
                <a:cs typeface="굴림" charset="-127"/>
              </a:rPr>
              <a:t>Hegerl</a:t>
            </a:r>
            <a:r>
              <a:rPr kumimoji="0" lang="en-GB" altLang="ko-KR" sz="1000" dirty="0">
                <a:solidFill>
                  <a:srgbClr val="000000"/>
                </a:solidFill>
                <a:ea typeface="굴림" charset="-127"/>
                <a:cs typeface="굴림" charset="-127"/>
              </a:rPr>
              <a:t>, 2011: Human contribution to more-intense precipitation extremes. </a:t>
            </a:r>
            <a:r>
              <a:rPr kumimoji="0" lang="en-GB" altLang="ko-KR" sz="1000" i="1" dirty="0">
                <a:solidFill>
                  <a:srgbClr val="000000"/>
                </a:solidFill>
                <a:ea typeface="굴림" charset="-127"/>
                <a:cs typeface="굴림" charset="-127"/>
              </a:rPr>
              <a:t>Nature</a:t>
            </a:r>
            <a:r>
              <a:rPr kumimoji="0" lang="en-GB" altLang="ko-KR" sz="1000" dirty="0">
                <a:solidFill>
                  <a:srgbClr val="000000"/>
                </a:solidFill>
                <a:ea typeface="굴림" charset="-127"/>
                <a:cs typeface="굴림" charset="-127"/>
              </a:rPr>
              <a:t>, </a:t>
            </a:r>
            <a:r>
              <a:rPr kumimoji="0" lang="en-GB" altLang="ko-KR" sz="1000" b="1" dirty="0">
                <a:solidFill>
                  <a:srgbClr val="000000"/>
                </a:solidFill>
                <a:ea typeface="굴림" charset="-127"/>
                <a:cs typeface="굴림" charset="-127"/>
              </a:rPr>
              <a:t>470</a:t>
            </a:r>
            <a:r>
              <a:rPr kumimoji="0" lang="en-GB" altLang="ko-KR" sz="1000" dirty="0">
                <a:solidFill>
                  <a:srgbClr val="000000"/>
                </a:solidFill>
                <a:ea typeface="굴림" charset="-127"/>
                <a:cs typeface="굴림" charset="-127"/>
              </a:rPr>
              <a:t>, 378-381, doi:10.1038/</a:t>
            </a:r>
            <a:r>
              <a:rPr kumimoji="0" lang="en-GB" altLang="ko-KR" sz="1000" dirty="0" smtClean="0">
                <a:solidFill>
                  <a:srgbClr val="000000"/>
                </a:solidFill>
                <a:ea typeface="굴림" charset="-127"/>
                <a:cs typeface="굴림" charset="-127"/>
              </a:rPr>
              <a:t>nature09763</a:t>
            </a:r>
            <a:endParaRPr kumimoji="0" lang="en-US" altLang="ko-KR" sz="1000" b="1" i="1" dirty="0">
              <a:solidFill>
                <a:srgbClr val="000000"/>
              </a:solidFill>
              <a:ea typeface="굴림" charset="-127"/>
              <a:cs typeface="굴림" charset="-127"/>
            </a:endParaRPr>
          </a:p>
        </p:txBody>
      </p:sp>
      <p:sp>
        <p:nvSpPr>
          <p:cNvPr id="14345" name="Rectangle 4"/>
          <p:cNvSpPr>
            <a:spLocks noChangeArrowheads="1"/>
          </p:cNvSpPr>
          <p:nvPr/>
        </p:nvSpPr>
        <p:spPr bwMode="auto">
          <a:xfrm>
            <a:off x="228600" y="838199"/>
            <a:ext cx="4114800" cy="2105247"/>
          </a:xfrm>
          <a:prstGeom prst="rect">
            <a:avLst/>
          </a:prstGeom>
          <a:solidFill>
            <a:srgbClr val="DBEEF4"/>
          </a:solidFill>
          <a:ln w="9525">
            <a:noFill/>
            <a:miter lim="800000"/>
            <a:headEnd/>
            <a:tailEnd/>
          </a:ln>
        </p:spPr>
        <p:txBody>
          <a:bodyPr>
            <a:prstTxWarp prst="textNoShape">
              <a:avLst/>
            </a:prstTxWarp>
          </a:bodyPr>
          <a:lstStyle/>
          <a:p>
            <a:pPr marL="231775" indent="-231775" algn="ctr" latinLnBrk="0">
              <a:spcBef>
                <a:spcPct val="15000"/>
              </a:spcBef>
            </a:pPr>
            <a:r>
              <a:rPr kumimoji="0" lang="en-US" altLang="ko-KR" sz="2000" b="1" dirty="0">
                <a:latin typeface="Calibri" charset="0"/>
              </a:rPr>
              <a:t>Objective</a:t>
            </a:r>
          </a:p>
          <a:p>
            <a:pPr marL="231775" indent="-231775" latinLnBrk="0">
              <a:spcBef>
                <a:spcPct val="15000"/>
              </a:spcBef>
            </a:pPr>
            <a:r>
              <a:rPr kumimoji="0" lang="en-US" altLang="ko-KR" dirty="0">
                <a:latin typeface="Calibri" charset="0"/>
              </a:rPr>
              <a:t>	To search for anthropogenic influence on the observed changes in extreme precipitations that can have devastating impact on human society and the environment</a:t>
            </a:r>
          </a:p>
        </p:txBody>
      </p:sp>
      <p:pic>
        <p:nvPicPr>
          <p:cNvPr id="19457" name="Picture 1" descr="http://www.nature.com.proxy.osti.gov/nature/journal/v470/n7334/images/cover_nature.jpg"/>
          <p:cNvPicPr>
            <a:picLocks noChangeAspect="1" noChangeArrowheads="1"/>
          </p:cNvPicPr>
          <p:nvPr/>
        </p:nvPicPr>
        <p:blipFill>
          <a:blip r:embed="rId3" cstate="print"/>
          <a:srcRect/>
          <a:stretch>
            <a:fillRect/>
          </a:stretch>
        </p:blipFill>
        <p:spPr bwMode="auto">
          <a:xfrm>
            <a:off x="5562600" y="838200"/>
            <a:ext cx="2590800" cy="34025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28600" y="838200"/>
            <a:ext cx="4114800" cy="2057400"/>
          </a:xfrm>
          <a:prstGeom prst="rect">
            <a:avLst/>
          </a:prstGeom>
          <a:noFill/>
          <a:ln w="9525">
            <a:noFill/>
            <a:miter lim="800000"/>
            <a:headEnd/>
            <a:tailEnd/>
          </a:ln>
        </p:spPr>
        <p:txBody>
          <a:bodyPr>
            <a:prstTxWarp prst="textNoShape">
              <a:avLst/>
            </a:prstTxWarp>
          </a:bodyPr>
          <a:lstStyle/>
          <a:p>
            <a:pPr marL="231775" indent="-231775" algn="ctr" latinLnBrk="0">
              <a:spcBef>
                <a:spcPct val="15000"/>
              </a:spcBef>
            </a:pPr>
            <a:endParaRPr kumimoji="0" lang="en-US" altLang="ko-KR">
              <a:latin typeface="Calibri" charset="0"/>
            </a:endParaRPr>
          </a:p>
        </p:txBody>
      </p:sp>
      <p:sp>
        <p:nvSpPr>
          <p:cNvPr id="14339" name="Rectangle 3"/>
          <p:cNvSpPr>
            <a:spLocks noChangeArrowheads="1"/>
          </p:cNvSpPr>
          <p:nvPr/>
        </p:nvSpPr>
        <p:spPr bwMode="auto">
          <a:xfrm>
            <a:off x="228600" y="2895600"/>
            <a:ext cx="4114800" cy="3276600"/>
          </a:xfrm>
          <a:prstGeom prst="rect">
            <a:avLst/>
          </a:prstGeom>
          <a:solidFill>
            <a:srgbClr val="DBEEF4"/>
          </a:solidFill>
          <a:ln w="9525">
            <a:noFill/>
            <a:miter lim="800000"/>
            <a:headEnd/>
            <a:tailEnd/>
          </a:ln>
        </p:spPr>
        <p:txBody>
          <a:bodyPr>
            <a:prstTxWarp prst="textNoShape">
              <a:avLst/>
            </a:prstTxWarp>
          </a:bodyPr>
          <a:lstStyle/>
          <a:p>
            <a:pPr marL="231775" indent="-231775" algn="ctr" latinLnBrk="0">
              <a:spcBef>
                <a:spcPct val="15000"/>
              </a:spcBef>
            </a:pPr>
            <a:r>
              <a:rPr kumimoji="0" lang="en-US" altLang="ko-KR" sz="2000" b="1" dirty="0">
                <a:latin typeface="Calibri" charset="0"/>
              </a:rPr>
              <a:t>Research</a:t>
            </a:r>
          </a:p>
          <a:p>
            <a:pPr marL="231775" indent="-231775" latinLnBrk="0">
              <a:spcBef>
                <a:spcPct val="15000"/>
              </a:spcBef>
              <a:buFontTx/>
              <a:buChar char="•"/>
            </a:pPr>
            <a:r>
              <a:rPr kumimoji="0" lang="en-US" altLang="ko-KR" dirty="0">
                <a:latin typeface="Calibri" charset="0"/>
              </a:rPr>
              <a:t>We compared observations and multiple climate model simulations forced with observed green-house gas increase using an optimal fingerprinting technique</a:t>
            </a:r>
          </a:p>
          <a:p>
            <a:pPr marL="231775" indent="-231775" latinLnBrk="0">
              <a:spcBef>
                <a:spcPct val="15000"/>
              </a:spcBef>
              <a:buFontTx/>
              <a:buChar char="•"/>
            </a:pPr>
            <a:r>
              <a:rPr kumimoji="0" lang="en-CA" altLang="ko-KR" dirty="0">
                <a:latin typeface="Calibri" charset="0"/>
              </a:rPr>
              <a:t>We find consistent increasing trends between observed and model simulated extreme precipitations over the large part of Northern Hemisphere lands during 1951-1999 </a:t>
            </a:r>
            <a:endParaRPr kumimoji="0" lang="en-US" altLang="ko-KR" dirty="0">
              <a:latin typeface="Calibri" charset="0"/>
            </a:endParaRPr>
          </a:p>
        </p:txBody>
      </p:sp>
      <p:sp>
        <p:nvSpPr>
          <p:cNvPr id="14340" name="Rectangle 5"/>
          <p:cNvSpPr>
            <a:spLocks noChangeArrowheads="1"/>
          </p:cNvSpPr>
          <p:nvPr/>
        </p:nvSpPr>
        <p:spPr bwMode="auto">
          <a:xfrm>
            <a:off x="1143000" y="152400"/>
            <a:ext cx="7543800" cy="457200"/>
          </a:xfrm>
          <a:prstGeom prst="rect">
            <a:avLst/>
          </a:prstGeom>
          <a:noFill/>
          <a:ln w="9525">
            <a:noFill/>
            <a:miter lim="800000"/>
            <a:headEnd/>
            <a:tailEnd/>
          </a:ln>
        </p:spPr>
        <p:txBody>
          <a:bodyPr>
            <a:prstTxWarp prst="textNoShape">
              <a:avLst/>
            </a:prstTxWarp>
            <a:spAutoFit/>
          </a:bodyPr>
          <a:lstStyle/>
          <a:p>
            <a:pPr latinLnBrk="0"/>
            <a:r>
              <a:rPr kumimoji="0" lang="en-GB" altLang="ko-KR" sz="2400" b="1">
                <a:latin typeface="Calibri" charset="0"/>
              </a:rPr>
              <a:t>Identifying Human Influence on Extreme Precipitation</a:t>
            </a:r>
            <a:endParaRPr kumimoji="0" lang="en-US" altLang="ko-KR" sz="2400" b="1">
              <a:latin typeface="Myriad Web Pro Condensed" charset="0"/>
            </a:endParaRPr>
          </a:p>
        </p:txBody>
      </p:sp>
      <p:sp>
        <p:nvSpPr>
          <p:cNvPr id="14341" name="Rectangle 19"/>
          <p:cNvSpPr>
            <a:spLocks noChangeArrowheads="1"/>
          </p:cNvSpPr>
          <p:nvPr/>
        </p:nvSpPr>
        <p:spPr bwMode="auto">
          <a:xfrm>
            <a:off x="4495800" y="685800"/>
            <a:ext cx="4343400" cy="2743200"/>
          </a:xfrm>
          <a:prstGeom prst="rect">
            <a:avLst/>
          </a:prstGeom>
          <a:noFill/>
          <a:ln w="9525">
            <a:noFill/>
            <a:round/>
            <a:headEnd/>
            <a:tailEnd/>
          </a:ln>
        </p:spPr>
        <p:txBody>
          <a:bodyPr>
            <a:prstTxWarp prst="textNoShape">
              <a:avLst/>
            </a:prstTxWarp>
            <a:spAutoFit/>
          </a:bodyPr>
          <a:lstStyle/>
          <a:p>
            <a:pPr latinLnBrk="0"/>
            <a:endParaRPr kumimoji="0" lang="en-US" altLang="ko-KR">
              <a:latin typeface="Calibri" charset="0"/>
            </a:endParaRPr>
          </a:p>
        </p:txBody>
      </p:sp>
      <p:sp>
        <p:nvSpPr>
          <p:cNvPr id="14342" name="Rectangle 20"/>
          <p:cNvSpPr>
            <a:spLocks noChangeArrowheads="1"/>
          </p:cNvSpPr>
          <p:nvPr/>
        </p:nvSpPr>
        <p:spPr bwMode="auto">
          <a:xfrm>
            <a:off x="4343400" y="914400"/>
            <a:ext cx="4419600" cy="2895600"/>
          </a:xfrm>
          <a:prstGeom prst="rect">
            <a:avLst/>
          </a:prstGeom>
          <a:noFill/>
          <a:ln w="9525">
            <a:noFill/>
            <a:round/>
            <a:headEnd/>
            <a:tailEnd/>
          </a:ln>
        </p:spPr>
        <p:txBody>
          <a:bodyPr>
            <a:prstTxWarp prst="textNoShape">
              <a:avLst/>
            </a:prstTxWarp>
            <a:spAutoFit/>
          </a:bodyPr>
          <a:lstStyle/>
          <a:p>
            <a:pPr latinLnBrk="0"/>
            <a:endParaRPr kumimoji="0" lang="en-US" altLang="ko-KR">
              <a:latin typeface="Calibri" charset="0"/>
            </a:endParaRPr>
          </a:p>
        </p:txBody>
      </p:sp>
      <p:sp>
        <p:nvSpPr>
          <p:cNvPr id="14343" name="TextBox 24"/>
          <p:cNvSpPr txBox="1">
            <a:spLocks noChangeArrowheads="1"/>
          </p:cNvSpPr>
          <p:nvPr/>
        </p:nvSpPr>
        <p:spPr bwMode="auto">
          <a:xfrm>
            <a:off x="4343400" y="4495800"/>
            <a:ext cx="4648200" cy="1785104"/>
          </a:xfrm>
          <a:prstGeom prst="rect">
            <a:avLst/>
          </a:prstGeom>
          <a:solidFill>
            <a:srgbClr val="DBEEF4"/>
          </a:solidFill>
          <a:ln w="9525">
            <a:noFill/>
            <a:miter lim="800000"/>
            <a:headEnd/>
            <a:tailEnd/>
          </a:ln>
        </p:spPr>
        <p:txBody>
          <a:bodyPr>
            <a:prstTxWarp prst="textNoShape">
              <a:avLst/>
            </a:prstTxWarp>
            <a:spAutoFit/>
          </a:bodyPr>
          <a:lstStyle/>
          <a:p>
            <a:pPr algn="ctr" latinLnBrk="0"/>
            <a:r>
              <a:rPr kumimoji="0" lang="en-US" altLang="ko-KR" sz="2000" b="1" dirty="0">
                <a:latin typeface="Calibri" charset="0"/>
              </a:rPr>
              <a:t>Impact</a:t>
            </a:r>
          </a:p>
          <a:p>
            <a:r>
              <a:rPr kumimoji="0" lang="en-US" altLang="ko-KR" dirty="0">
                <a:latin typeface="Calibri" charset="0"/>
              </a:rPr>
              <a:t>This provides the first scientific evidence that human-induce increase in greenhouse gases have contributed to the observed intensification of heavy precipitation </a:t>
            </a:r>
            <a:r>
              <a:rPr kumimoji="0" lang="en-US" altLang="ko-KR" dirty="0" smtClean="0">
                <a:latin typeface="Calibri" charset="0"/>
              </a:rPr>
              <a:t>events. </a:t>
            </a:r>
            <a:endParaRPr lang="en-US" dirty="0" smtClean="0"/>
          </a:p>
          <a:p>
            <a:pPr latinLnBrk="0"/>
            <a:endParaRPr kumimoji="0" lang="en-US" altLang="ko-KR" dirty="0">
              <a:latin typeface="Calibri" charset="0"/>
            </a:endParaRPr>
          </a:p>
        </p:txBody>
      </p:sp>
      <p:sp>
        <p:nvSpPr>
          <p:cNvPr id="27" name="TextBox 26"/>
          <p:cNvSpPr txBox="1"/>
          <p:nvPr/>
        </p:nvSpPr>
        <p:spPr>
          <a:xfrm>
            <a:off x="1371600" y="6457890"/>
            <a:ext cx="6629400" cy="400110"/>
          </a:xfrm>
          <a:prstGeom prst="rect">
            <a:avLst/>
          </a:prstGeom>
        </p:spPr>
        <p:style>
          <a:lnRef idx="2">
            <a:schemeClr val="dk1"/>
          </a:lnRef>
          <a:fillRef idx="1">
            <a:schemeClr val="lt1"/>
          </a:fillRef>
          <a:effectRef idx="0">
            <a:schemeClr val="dk1"/>
          </a:effectRef>
          <a:fontRef idx="minor">
            <a:schemeClr val="dk1"/>
          </a:fontRef>
        </p:style>
        <p:txBody>
          <a:bodyPr>
            <a:prstTxWarp prst="textNoShape">
              <a:avLst/>
            </a:prstTxWarp>
            <a:spAutoFit/>
          </a:bodyPr>
          <a:lstStyle/>
          <a:p>
            <a:pPr latinLnBrk="0">
              <a:defRPr/>
            </a:pPr>
            <a:r>
              <a:rPr kumimoji="0" lang="en-GB" altLang="ko-KR" sz="1000" dirty="0">
                <a:solidFill>
                  <a:srgbClr val="000000"/>
                </a:solidFill>
                <a:ea typeface="굴림" charset="-127"/>
                <a:cs typeface="굴림" charset="-127"/>
              </a:rPr>
              <a:t>Min, S.-K., X. Zhang, F. W. </a:t>
            </a:r>
            <a:r>
              <a:rPr kumimoji="0" lang="en-GB" altLang="ko-KR" sz="1000" dirty="0" err="1">
                <a:solidFill>
                  <a:srgbClr val="000000"/>
                </a:solidFill>
                <a:ea typeface="굴림" charset="-127"/>
                <a:cs typeface="굴림" charset="-127"/>
              </a:rPr>
              <a:t>Zwiers</a:t>
            </a:r>
            <a:r>
              <a:rPr kumimoji="0" lang="en-GB" altLang="ko-KR" sz="1000" dirty="0">
                <a:solidFill>
                  <a:srgbClr val="000000"/>
                </a:solidFill>
                <a:ea typeface="굴림" charset="-127"/>
                <a:cs typeface="굴림" charset="-127"/>
              </a:rPr>
              <a:t>, and G. C. </a:t>
            </a:r>
            <a:r>
              <a:rPr kumimoji="0" lang="en-GB" altLang="ko-KR" sz="1000" dirty="0" err="1">
                <a:solidFill>
                  <a:srgbClr val="000000"/>
                </a:solidFill>
                <a:ea typeface="굴림" charset="-127"/>
                <a:cs typeface="굴림" charset="-127"/>
              </a:rPr>
              <a:t>Hegerl</a:t>
            </a:r>
            <a:r>
              <a:rPr kumimoji="0" lang="en-GB" altLang="ko-KR" sz="1000" dirty="0">
                <a:solidFill>
                  <a:srgbClr val="000000"/>
                </a:solidFill>
                <a:ea typeface="굴림" charset="-127"/>
                <a:cs typeface="굴림" charset="-127"/>
              </a:rPr>
              <a:t>, 2011: Human contribution to more-intense precipitation extremes. </a:t>
            </a:r>
            <a:r>
              <a:rPr kumimoji="0" lang="en-GB" altLang="ko-KR" sz="1000" i="1" dirty="0">
                <a:solidFill>
                  <a:srgbClr val="000000"/>
                </a:solidFill>
                <a:ea typeface="굴림" charset="-127"/>
                <a:cs typeface="굴림" charset="-127"/>
              </a:rPr>
              <a:t>Nature</a:t>
            </a:r>
            <a:r>
              <a:rPr kumimoji="0" lang="en-GB" altLang="ko-KR" sz="1000" dirty="0">
                <a:solidFill>
                  <a:srgbClr val="000000"/>
                </a:solidFill>
                <a:ea typeface="굴림" charset="-127"/>
                <a:cs typeface="굴림" charset="-127"/>
              </a:rPr>
              <a:t>, </a:t>
            </a:r>
            <a:r>
              <a:rPr kumimoji="0" lang="en-GB" altLang="ko-KR" sz="1000" b="1" dirty="0">
                <a:solidFill>
                  <a:srgbClr val="000000"/>
                </a:solidFill>
                <a:ea typeface="굴림" charset="-127"/>
                <a:cs typeface="굴림" charset="-127"/>
              </a:rPr>
              <a:t>470</a:t>
            </a:r>
            <a:r>
              <a:rPr kumimoji="0" lang="en-GB" altLang="ko-KR" sz="1000" dirty="0">
                <a:solidFill>
                  <a:srgbClr val="000000"/>
                </a:solidFill>
                <a:ea typeface="굴림" charset="-127"/>
                <a:cs typeface="굴림" charset="-127"/>
              </a:rPr>
              <a:t>, 378-381, doi:10.1038/</a:t>
            </a:r>
            <a:r>
              <a:rPr kumimoji="0" lang="en-GB" altLang="ko-KR" sz="1000" dirty="0" smtClean="0">
                <a:solidFill>
                  <a:srgbClr val="000000"/>
                </a:solidFill>
                <a:ea typeface="굴림" charset="-127"/>
                <a:cs typeface="굴림" charset="-127"/>
              </a:rPr>
              <a:t>nature09763</a:t>
            </a:r>
            <a:endParaRPr kumimoji="0" lang="en-US" altLang="ko-KR" sz="1000" b="1" i="1" dirty="0">
              <a:solidFill>
                <a:srgbClr val="000000"/>
              </a:solidFill>
              <a:ea typeface="굴림" charset="-127"/>
              <a:cs typeface="굴림" charset="-127"/>
            </a:endParaRPr>
          </a:p>
        </p:txBody>
      </p:sp>
      <p:sp>
        <p:nvSpPr>
          <p:cNvPr id="14345" name="Rectangle 4"/>
          <p:cNvSpPr>
            <a:spLocks noChangeArrowheads="1"/>
          </p:cNvSpPr>
          <p:nvPr/>
        </p:nvSpPr>
        <p:spPr bwMode="auto">
          <a:xfrm>
            <a:off x="228600" y="838200"/>
            <a:ext cx="4114800" cy="2057400"/>
          </a:xfrm>
          <a:prstGeom prst="rect">
            <a:avLst/>
          </a:prstGeom>
          <a:solidFill>
            <a:srgbClr val="DBEEF4"/>
          </a:solidFill>
          <a:ln w="9525">
            <a:noFill/>
            <a:miter lim="800000"/>
            <a:headEnd/>
            <a:tailEnd/>
          </a:ln>
        </p:spPr>
        <p:txBody>
          <a:bodyPr>
            <a:prstTxWarp prst="textNoShape">
              <a:avLst/>
            </a:prstTxWarp>
          </a:bodyPr>
          <a:lstStyle/>
          <a:p>
            <a:pPr marL="231775" indent="-231775" algn="ctr" latinLnBrk="0">
              <a:spcBef>
                <a:spcPct val="15000"/>
              </a:spcBef>
            </a:pPr>
            <a:r>
              <a:rPr kumimoji="0" lang="en-US" altLang="ko-KR" sz="2000" b="1" dirty="0">
                <a:latin typeface="Calibri" charset="0"/>
              </a:rPr>
              <a:t>Objective</a:t>
            </a:r>
          </a:p>
          <a:p>
            <a:pPr marL="231775" indent="-231775" latinLnBrk="0">
              <a:spcBef>
                <a:spcPct val="15000"/>
              </a:spcBef>
            </a:pPr>
            <a:r>
              <a:rPr kumimoji="0" lang="en-US" altLang="ko-KR" dirty="0">
                <a:latin typeface="Calibri" charset="0"/>
              </a:rPr>
              <a:t>	To search for anthropogenic influence on the observed changes in extreme precipitations that can have devastating impact on human society and the environment</a:t>
            </a:r>
          </a:p>
        </p:txBody>
      </p:sp>
      <p:sp>
        <p:nvSpPr>
          <p:cNvPr id="14349" name="Text Box 16"/>
          <p:cNvSpPr txBox="1">
            <a:spLocks noChangeArrowheads="1"/>
          </p:cNvSpPr>
          <p:nvPr/>
        </p:nvSpPr>
        <p:spPr bwMode="auto">
          <a:xfrm>
            <a:off x="4648200" y="854075"/>
            <a:ext cx="3581400" cy="517525"/>
          </a:xfrm>
          <a:prstGeom prst="rect">
            <a:avLst/>
          </a:prstGeom>
          <a:solidFill>
            <a:schemeClr val="bg1"/>
          </a:solidFill>
          <a:ln w="9525">
            <a:noFill/>
            <a:miter lim="800000"/>
            <a:headEnd/>
            <a:tailEnd/>
          </a:ln>
        </p:spPr>
        <p:txBody>
          <a:bodyPr>
            <a:prstTxWarp prst="textNoShape">
              <a:avLst/>
            </a:prstTxWarp>
            <a:spAutoFit/>
          </a:bodyPr>
          <a:lstStyle/>
          <a:p>
            <a:pPr marL="285750" indent="-285750" algn="ctr" eaLnBrk="0" latinLnBrk="0" hangingPunct="0">
              <a:lnSpc>
                <a:spcPct val="80000"/>
              </a:lnSpc>
              <a:spcBef>
                <a:spcPct val="20000"/>
              </a:spcBef>
              <a:spcAft>
                <a:spcPct val="20000"/>
              </a:spcAft>
              <a:buFont typeface="Wingdings" charset="2"/>
              <a:buNone/>
            </a:pPr>
            <a:r>
              <a:rPr lang="en-CA" sz="1400" b="1">
                <a:latin typeface="Lucida Sans Unicode" charset="0"/>
                <a:ea typeface="바탕" charset="-127"/>
                <a:cs typeface="바탕" charset="-127"/>
              </a:rPr>
              <a:t>1951-99 Trends</a:t>
            </a:r>
          </a:p>
          <a:p>
            <a:pPr marL="285750" indent="-285750" algn="ctr" eaLnBrk="0" latinLnBrk="0" hangingPunct="0">
              <a:lnSpc>
                <a:spcPct val="80000"/>
              </a:lnSpc>
              <a:spcBef>
                <a:spcPct val="20000"/>
              </a:spcBef>
              <a:spcAft>
                <a:spcPct val="20000"/>
              </a:spcAft>
              <a:buFont typeface="Wingdings" charset="2"/>
              <a:buNone/>
            </a:pPr>
            <a:r>
              <a:rPr lang="en-CA" sz="1400" b="1">
                <a:latin typeface="Lucida Sans Unicode" charset="0"/>
                <a:ea typeface="바탕" charset="-127"/>
                <a:cs typeface="바탕" charset="-127"/>
              </a:rPr>
              <a:t>Annual max. 1-day precipitation</a:t>
            </a:r>
          </a:p>
        </p:txBody>
      </p:sp>
      <p:pic>
        <p:nvPicPr>
          <p:cNvPr id="14350" name="Picture 17" descr="Fig-1A_trd_prob32_comp_rx1d_ant6_all5_5199"/>
          <p:cNvPicPr>
            <a:picLocks noChangeAspect="1" noChangeArrowheads="1"/>
          </p:cNvPicPr>
          <p:nvPr/>
        </p:nvPicPr>
        <p:blipFill>
          <a:blip r:embed="rId3" cstate="print"/>
          <a:srcRect l="10838" t="7552" r="-3427"/>
          <a:stretch>
            <a:fillRect/>
          </a:stretch>
        </p:blipFill>
        <p:spPr bwMode="auto">
          <a:xfrm>
            <a:off x="5184775" y="1295400"/>
            <a:ext cx="3959225" cy="3248025"/>
          </a:xfrm>
          <a:prstGeom prst="rect">
            <a:avLst/>
          </a:prstGeom>
          <a:noFill/>
          <a:ln w="9525">
            <a:noFill/>
            <a:miter lim="800000"/>
            <a:headEnd/>
            <a:tailEnd/>
          </a:ln>
        </p:spPr>
      </p:pic>
      <p:grpSp>
        <p:nvGrpSpPr>
          <p:cNvPr id="2" name="Group 17"/>
          <p:cNvGrpSpPr/>
          <p:nvPr/>
        </p:nvGrpSpPr>
        <p:grpSpPr>
          <a:xfrm>
            <a:off x="4343400" y="1905000"/>
            <a:ext cx="890847" cy="2057400"/>
            <a:chOff x="4191000" y="2057400"/>
            <a:chExt cx="890847" cy="1752600"/>
          </a:xfrm>
        </p:grpSpPr>
        <p:grpSp>
          <p:nvGrpSpPr>
            <p:cNvPr id="3" name="Group 14"/>
            <p:cNvGrpSpPr/>
            <p:nvPr/>
          </p:nvGrpSpPr>
          <p:grpSpPr>
            <a:xfrm>
              <a:off x="4191000" y="2057400"/>
              <a:ext cx="808235" cy="1752600"/>
              <a:chOff x="4800600" y="2057400"/>
              <a:chExt cx="808235" cy="1752600"/>
            </a:xfrm>
          </p:grpSpPr>
          <p:sp>
            <p:nvSpPr>
              <p:cNvPr id="14346" name="Text Box 13"/>
              <p:cNvSpPr txBox="1">
                <a:spLocks noChangeArrowheads="1"/>
              </p:cNvSpPr>
              <p:nvPr/>
            </p:nvSpPr>
            <p:spPr bwMode="auto">
              <a:xfrm>
                <a:off x="4814888" y="2057400"/>
                <a:ext cx="519112" cy="304800"/>
              </a:xfrm>
              <a:prstGeom prst="rect">
                <a:avLst/>
              </a:prstGeom>
              <a:solidFill>
                <a:schemeClr val="bg1"/>
              </a:solidFill>
              <a:ln w="9525">
                <a:noFill/>
                <a:miter lim="800000"/>
                <a:headEnd/>
                <a:tailEnd/>
              </a:ln>
            </p:spPr>
            <p:txBody>
              <a:bodyPr wrap="none">
                <a:prstTxWarp prst="textNoShape">
                  <a:avLst/>
                </a:prstTxWarp>
                <a:spAutoFit/>
              </a:bodyPr>
              <a:lstStyle/>
              <a:p>
                <a:pPr marL="285750" indent="-285750" eaLnBrk="0" latinLnBrk="0" hangingPunct="0">
                  <a:spcBef>
                    <a:spcPct val="50000"/>
                  </a:spcBef>
                  <a:spcAft>
                    <a:spcPct val="90000"/>
                  </a:spcAft>
                  <a:buFont typeface="Wingdings" charset="2"/>
                  <a:buNone/>
                </a:pPr>
                <a:r>
                  <a:rPr lang="en-CA" sz="1400" b="1" dirty="0">
                    <a:latin typeface="Lucida Sans Unicode" charset="0"/>
                    <a:ea typeface="바탕" charset="-127"/>
                    <a:cs typeface="바탕" charset="-127"/>
                  </a:rPr>
                  <a:t>OBS</a:t>
                </a:r>
              </a:p>
            </p:txBody>
          </p:sp>
          <p:sp>
            <p:nvSpPr>
              <p:cNvPr id="14347" name="Text Box 14"/>
              <p:cNvSpPr txBox="1">
                <a:spLocks noChangeArrowheads="1"/>
              </p:cNvSpPr>
              <p:nvPr/>
            </p:nvSpPr>
            <p:spPr bwMode="auto">
              <a:xfrm>
                <a:off x="4800600" y="2754313"/>
                <a:ext cx="808235" cy="307777"/>
              </a:xfrm>
              <a:prstGeom prst="rect">
                <a:avLst/>
              </a:prstGeom>
              <a:solidFill>
                <a:schemeClr val="bg1"/>
              </a:solidFill>
              <a:ln w="9525">
                <a:noFill/>
                <a:miter lim="800000"/>
                <a:headEnd/>
                <a:tailEnd/>
              </a:ln>
            </p:spPr>
            <p:txBody>
              <a:bodyPr wrap="none">
                <a:prstTxWarp prst="textNoShape">
                  <a:avLst/>
                </a:prstTxWarp>
                <a:spAutoFit/>
              </a:bodyPr>
              <a:lstStyle/>
              <a:p>
                <a:pPr marL="285750" indent="-285750" eaLnBrk="0" latinLnBrk="0" hangingPunct="0">
                  <a:spcBef>
                    <a:spcPct val="50000"/>
                  </a:spcBef>
                  <a:spcAft>
                    <a:spcPct val="90000"/>
                  </a:spcAft>
                  <a:buFont typeface="Wingdings" charset="2"/>
                  <a:buNone/>
                </a:pPr>
                <a:r>
                  <a:rPr lang="en-CA" sz="1400" b="1" dirty="0" smtClean="0">
                    <a:solidFill>
                      <a:srgbClr val="FF0000"/>
                    </a:solidFill>
                    <a:latin typeface="Lucida Sans Unicode" charset="0"/>
                    <a:ea typeface="바탕" charset="-127"/>
                    <a:cs typeface="바탕" charset="-127"/>
                  </a:rPr>
                  <a:t>Human</a:t>
                </a:r>
              </a:p>
            </p:txBody>
          </p:sp>
          <p:sp>
            <p:nvSpPr>
              <p:cNvPr id="14348" name="Text Box 15"/>
              <p:cNvSpPr txBox="1">
                <a:spLocks noChangeArrowheads="1"/>
              </p:cNvSpPr>
              <p:nvPr/>
            </p:nvSpPr>
            <p:spPr bwMode="auto">
              <a:xfrm>
                <a:off x="4837113" y="3505200"/>
                <a:ext cx="496887" cy="304800"/>
              </a:xfrm>
              <a:prstGeom prst="rect">
                <a:avLst/>
              </a:prstGeom>
              <a:solidFill>
                <a:schemeClr val="bg1"/>
              </a:solidFill>
              <a:ln w="9525">
                <a:noFill/>
                <a:miter lim="800000"/>
                <a:headEnd/>
                <a:tailEnd/>
              </a:ln>
            </p:spPr>
            <p:txBody>
              <a:bodyPr wrap="none">
                <a:prstTxWarp prst="textNoShape">
                  <a:avLst/>
                </a:prstTxWarp>
                <a:spAutoFit/>
              </a:bodyPr>
              <a:lstStyle/>
              <a:p>
                <a:pPr marL="285750" indent="-285750" eaLnBrk="0" latinLnBrk="0" hangingPunct="0">
                  <a:spcBef>
                    <a:spcPct val="50000"/>
                  </a:spcBef>
                  <a:spcAft>
                    <a:spcPct val="90000"/>
                  </a:spcAft>
                  <a:buFont typeface="Wingdings" charset="2"/>
                  <a:buNone/>
                </a:pPr>
                <a:r>
                  <a:rPr lang="en-CA" sz="1400" b="1">
                    <a:solidFill>
                      <a:srgbClr val="009900"/>
                    </a:solidFill>
                    <a:latin typeface="Lucida Sans Unicode" charset="0"/>
                    <a:ea typeface="바탕" charset="-127"/>
                    <a:cs typeface="바탕" charset="-127"/>
                  </a:rPr>
                  <a:t>ALL</a:t>
                </a:r>
              </a:p>
            </p:txBody>
          </p:sp>
        </p:grpSp>
        <p:sp>
          <p:nvSpPr>
            <p:cNvPr id="16" name="Text Box 14"/>
            <p:cNvSpPr txBox="1">
              <a:spLocks noChangeArrowheads="1"/>
            </p:cNvSpPr>
            <p:nvPr/>
          </p:nvSpPr>
          <p:spPr bwMode="auto">
            <a:xfrm>
              <a:off x="4267200" y="3048000"/>
              <a:ext cx="814647" cy="307777"/>
            </a:xfrm>
            <a:prstGeom prst="rect">
              <a:avLst/>
            </a:prstGeom>
            <a:solidFill>
              <a:schemeClr val="bg1"/>
            </a:solidFill>
            <a:ln w="9525">
              <a:noFill/>
              <a:miter lim="800000"/>
              <a:headEnd/>
              <a:tailEnd/>
            </a:ln>
          </p:spPr>
          <p:txBody>
            <a:bodyPr wrap="square">
              <a:prstTxWarp prst="textNoShape">
                <a:avLst/>
              </a:prstTxWarp>
              <a:spAutoFit/>
            </a:bodyPr>
            <a:lstStyle/>
            <a:p>
              <a:pPr marL="285750" indent="-285750" eaLnBrk="0" latinLnBrk="0" hangingPunct="0">
                <a:spcBef>
                  <a:spcPct val="50000"/>
                </a:spcBef>
                <a:spcAft>
                  <a:spcPct val="90000"/>
                </a:spcAft>
                <a:buFont typeface="Wingdings" charset="2"/>
                <a:buNone/>
              </a:pPr>
              <a:r>
                <a:rPr lang="en-CA" sz="1400" b="1" dirty="0" smtClean="0">
                  <a:solidFill>
                    <a:srgbClr val="FF0000"/>
                  </a:solidFill>
                  <a:latin typeface="Lucida Sans Unicode" charset="0"/>
                  <a:ea typeface="바탕" charset="-127"/>
                  <a:cs typeface="바탕" charset="-127"/>
                </a:rPr>
                <a:t>Factors</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228600" y="838200"/>
            <a:ext cx="4114800" cy="2057400"/>
          </a:xfrm>
          <a:prstGeom prst="rect">
            <a:avLst/>
          </a:prstGeom>
          <a:noFill/>
          <a:ln w="9525">
            <a:noFill/>
            <a:miter lim="800000"/>
            <a:headEnd/>
            <a:tailEnd/>
          </a:ln>
        </p:spPr>
        <p:txBody>
          <a:bodyPr/>
          <a:lstStyle/>
          <a:p>
            <a:pPr marL="231775" indent="-231775" algn="ctr">
              <a:spcBef>
                <a:spcPct val="15000"/>
              </a:spcBef>
            </a:pPr>
            <a:endParaRPr lang="en-US">
              <a:latin typeface="Calibri" pitchFamily="34" charset="0"/>
            </a:endParaRPr>
          </a:p>
        </p:txBody>
      </p:sp>
      <p:sp>
        <p:nvSpPr>
          <p:cNvPr id="2051" name="Rectangle 3"/>
          <p:cNvSpPr>
            <a:spLocks noChangeArrowheads="1"/>
          </p:cNvSpPr>
          <p:nvPr/>
        </p:nvSpPr>
        <p:spPr bwMode="auto">
          <a:xfrm>
            <a:off x="152400" y="1981200"/>
            <a:ext cx="4267200" cy="3048000"/>
          </a:xfrm>
          <a:prstGeom prst="rect">
            <a:avLst/>
          </a:prstGeom>
          <a:solidFill>
            <a:srgbClr val="DBEEF4"/>
          </a:solidFill>
          <a:ln w="9525">
            <a:noFill/>
            <a:miter lim="800000"/>
            <a:headEnd/>
            <a:tailEnd/>
          </a:ln>
        </p:spPr>
        <p:txBody>
          <a:bodyPr/>
          <a:lstStyle/>
          <a:p>
            <a:pPr marL="231775" indent="-231775" algn="ctr">
              <a:spcBef>
                <a:spcPct val="15000"/>
              </a:spcBef>
            </a:pPr>
            <a:r>
              <a:rPr lang="en-US" sz="2000" b="1" dirty="0">
                <a:latin typeface="Calibri" pitchFamily="34" charset="0"/>
              </a:rPr>
              <a:t>Approach</a:t>
            </a:r>
          </a:p>
          <a:p>
            <a:pPr marL="231775" indent="-231775">
              <a:spcBef>
                <a:spcPct val="15000"/>
              </a:spcBef>
              <a:buFontTx/>
              <a:buChar char="•"/>
            </a:pPr>
            <a:r>
              <a:rPr lang="en-US" dirty="0">
                <a:latin typeface="Calibri" pitchFamily="34" charset="0"/>
              </a:rPr>
              <a:t>Systematically document the non-uniform sea level change in the Indian Ocean region in observations</a:t>
            </a:r>
          </a:p>
          <a:p>
            <a:pPr marL="231775" indent="-231775">
              <a:spcBef>
                <a:spcPct val="15000"/>
              </a:spcBef>
              <a:buFontTx/>
              <a:buChar char="•"/>
            </a:pPr>
            <a:r>
              <a:rPr lang="en-US" dirty="0">
                <a:latin typeface="Calibri" pitchFamily="34" charset="0"/>
              </a:rPr>
              <a:t>Investigate the causes using two ocean models, two atmospheric models, and a simple ocean model</a:t>
            </a:r>
          </a:p>
          <a:p>
            <a:pPr marL="231775" indent="-231775">
              <a:spcBef>
                <a:spcPct val="15000"/>
              </a:spcBef>
              <a:buFontTx/>
              <a:buChar char="•"/>
            </a:pPr>
            <a:r>
              <a:rPr lang="en-US" dirty="0">
                <a:latin typeface="Calibri" pitchFamily="34" charset="0"/>
              </a:rPr>
              <a:t>Analyze climate model projections (from DOE-supported PDM and CCSM3) for possible future changes</a:t>
            </a:r>
          </a:p>
        </p:txBody>
      </p:sp>
      <p:sp>
        <p:nvSpPr>
          <p:cNvPr id="2052" name="Rectangle 5"/>
          <p:cNvSpPr>
            <a:spLocks noChangeArrowheads="1"/>
          </p:cNvSpPr>
          <p:nvPr/>
        </p:nvSpPr>
        <p:spPr bwMode="auto">
          <a:xfrm>
            <a:off x="533400" y="228600"/>
            <a:ext cx="8382000" cy="461963"/>
          </a:xfrm>
          <a:prstGeom prst="rect">
            <a:avLst/>
          </a:prstGeom>
          <a:noFill/>
          <a:ln w="9525">
            <a:noFill/>
            <a:miter lim="800000"/>
            <a:headEnd/>
            <a:tailEnd/>
          </a:ln>
        </p:spPr>
        <p:txBody>
          <a:bodyPr>
            <a:spAutoFit/>
          </a:bodyPr>
          <a:lstStyle/>
          <a:p>
            <a:r>
              <a:rPr lang="en-GB" sz="2400" b="1">
                <a:latin typeface="Calibri" pitchFamily="34" charset="0"/>
              </a:rPr>
              <a:t>Patterns of Indian Ocean sea-level change in a warming climate </a:t>
            </a:r>
            <a:endParaRPr lang="en-US" sz="2400" b="1">
              <a:latin typeface="Myriad Web Pro Condensed"/>
            </a:endParaRPr>
          </a:p>
        </p:txBody>
      </p:sp>
      <p:sp>
        <p:nvSpPr>
          <p:cNvPr id="2053" name="Rectangle 19"/>
          <p:cNvSpPr>
            <a:spLocks noChangeArrowheads="1"/>
          </p:cNvSpPr>
          <p:nvPr/>
        </p:nvSpPr>
        <p:spPr bwMode="auto">
          <a:xfrm>
            <a:off x="4495800" y="685800"/>
            <a:ext cx="4343400" cy="2743200"/>
          </a:xfrm>
          <a:prstGeom prst="rect">
            <a:avLst/>
          </a:prstGeom>
          <a:noFill/>
          <a:ln w="9525" algn="ctr">
            <a:noFill/>
            <a:round/>
            <a:headEnd/>
            <a:tailEnd/>
          </a:ln>
        </p:spPr>
        <p:txBody>
          <a:bodyPr>
            <a:spAutoFit/>
          </a:bodyPr>
          <a:lstStyle/>
          <a:p>
            <a:endParaRPr lang="en-US">
              <a:latin typeface="Calibri" pitchFamily="34" charset="0"/>
            </a:endParaRPr>
          </a:p>
        </p:txBody>
      </p:sp>
      <p:sp>
        <p:nvSpPr>
          <p:cNvPr id="2054" name="Rectangle 20"/>
          <p:cNvSpPr>
            <a:spLocks noChangeArrowheads="1"/>
          </p:cNvSpPr>
          <p:nvPr/>
        </p:nvSpPr>
        <p:spPr bwMode="auto">
          <a:xfrm>
            <a:off x="4343400" y="914400"/>
            <a:ext cx="4419600" cy="2895600"/>
          </a:xfrm>
          <a:prstGeom prst="rect">
            <a:avLst/>
          </a:prstGeom>
          <a:noFill/>
          <a:ln w="9525" algn="ctr">
            <a:noFill/>
            <a:round/>
            <a:headEnd/>
            <a:tailEnd/>
          </a:ln>
        </p:spPr>
        <p:txBody>
          <a:bodyPr>
            <a:spAutoFit/>
          </a:bodyPr>
          <a:lstStyle/>
          <a:p>
            <a:endParaRPr lang="en-US">
              <a:latin typeface="Calibri" pitchFamily="34" charset="0"/>
            </a:endParaRPr>
          </a:p>
        </p:txBody>
      </p:sp>
      <p:sp>
        <p:nvSpPr>
          <p:cNvPr id="2055" name="TextBox 24"/>
          <p:cNvSpPr txBox="1">
            <a:spLocks noChangeArrowheads="1"/>
          </p:cNvSpPr>
          <p:nvPr/>
        </p:nvSpPr>
        <p:spPr bwMode="auto">
          <a:xfrm>
            <a:off x="4495800" y="4495800"/>
            <a:ext cx="4419600" cy="1784350"/>
          </a:xfrm>
          <a:prstGeom prst="rect">
            <a:avLst/>
          </a:prstGeom>
          <a:solidFill>
            <a:srgbClr val="DBEEF4"/>
          </a:solidFill>
          <a:ln w="9525">
            <a:noFill/>
            <a:miter lim="800000"/>
            <a:headEnd/>
            <a:tailEnd/>
          </a:ln>
        </p:spPr>
        <p:txBody>
          <a:bodyPr wrap="square">
            <a:spAutoFit/>
          </a:bodyPr>
          <a:lstStyle/>
          <a:p>
            <a:pPr algn="ctr"/>
            <a:r>
              <a:rPr lang="en-US" sz="2000" b="1" dirty="0">
                <a:latin typeface="Calibri" pitchFamily="34" charset="0"/>
              </a:rPr>
              <a:t>Impact</a:t>
            </a:r>
          </a:p>
          <a:p>
            <a:r>
              <a:rPr lang="en-US" dirty="0">
                <a:latin typeface="Calibri" pitchFamily="34" charset="0"/>
              </a:rPr>
              <a:t>Future projections suggest that changes in atmospheric circulation will affect regional sea level rise, with greater increases  in the eastern Indian Ocean, and less  sea level rise in the western Indian Ocean</a:t>
            </a:r>
          </a:p>
        </p:txBody>
      </p:sp>
      <p:sp>
        <p:nvSpPr>
          <p:cNvPr id="27" name="TextBox 26"/>
          <p:cNvSpPr txBox="1"/>
          <p:nvPr/>
        </p:nvSpPr>
        <p:spPr>
          <a:xfrm>
            <a:off x="1371600" y="6248400"/>
            <a:ext cx="7620000" cy="5539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000" dirty="0"/>
              <a:t>Han, W., G.A. </a:t>
            </a:r>
            <a:r>
              <a:rPr lang="en-US" sz="1000" dirty="0" err="1"/>
              <a:t>Meehl</a:t>
            </a:r>
            <a:r>
              <a:rPr lang="en-US" sz="1000" dirty="0"/>
              <a:t>, B. </a:t>
            </a:r>
            <a:r>
              <a:rPr lang="en-US" sz="1000" dirty="0" err="1"/>
              <a:t>Rajagopalan</a:t>
            </a:r>
            <a:r>
              <a:rPr lang="en-US" sz="1000" dirty="0"/>
              <a:t>, J.T. </a:t>
            </a:r>
            <a:r>
              <a:rPr lang="en-US" sz="1000" dirty="0" err="1"/>
              <a:t>Fasullo</a:t>
            </a:r>
            <a:r>
              <a:rPr lang="en-US" sz="1000" dirty="0"/>
              <a:t>, A. </a:t>
            </a:r>
            <a:r>
              <a:rPr lang="en-US" sz="1000" dirty="0" err="1"/>
              <a:t>Hu</a:t>
            </a:r>
            <a:r>
              <a:rPr lang="en-US" sz="1000" dirty="0"/>
              <a:t>, J. Lin, W. Large, J.-W. Wang, X. </a:t>
            </a:r>
            <a:r>
              <a:rPr lang="en-US" sz="1000" dirty="0" err="1"/>
              <a:t>Quan</a:t>
            </a:r>
            <a:r>
              <a:rPr lang="en-US" sz="1000" dirty="0"/>
              <a:t>, L.L. </a:t>
            </a:r>
            <a:r>
              <a:rPr lang="en-US" sz="1000" dirty="0" err="1"/>
              <a:t>Trenary</a:t>
            </a:r>
            <a:r>
              <a:rPr lang="en-US" sz="1000" dirty="0"/>
              <a:t>, A. </a:t>
            </a:r>
            <a:r>
              <a:rPr lang="en-US" sz="1000" dirty="0" err="1"/>
              <a:t>Wallcraft</a:t>
            </a:r>
            <a:r>
              <a:rPr lang="en-US" sz="1000" dirty="0"/>
              <a:t>, T. </a:t>
            </a:r>
            <a:r>
              <a:rPr lang="en-US" sz="1000" dirty="0" err="1"/>
              <a:t>Shinoda</a:t>
            </a:r>
            <a:r>
              <a:rPr lang="en-US" sz="1000" dirty="0"/>
              <a:t>, and S. Yeager, 2010:  Indian Ocean sea level change in a warming climate, </a:t>
            </a:r>
            <a:r>
              <a:rPr lang="en-US" sz="1000" i="1" dirty="0"/>
              <a:t>Nature </a:t>
            </a:r>
            <a:r>
              <a:rPr lang="en-US" sz="1000" i="1" dirty="0" err="1"/>
              <a:t>Geoscience</a:t>
            </a:r>
            <a:r>
              <a:rPr lang="en-US" sz="1000" dirty="0"/>
              <a:t>, DOI:10.1038/NGEO901.  </a:t>
            </a:r>
          </a:p>
          <a:p>
            <a:pPr fontAlgn="auto">
              <a:spcBef>
                <a:spcPts val="0"/>
              </a:spcBef>
              <a:spcAft>
                <a:spcPts val="0"/>
              </a:spcAft>
              <a:defRPr/>
            </a:pPr>
            <a:endParaRPr lang="en-US" sz="1000" dirty="0"/>
          </a:p>
        </p:txBody>
      </p:sp>
      <p:sp>
        <p:nvSpPr>
          <p:cNvPr id="2057" name="TextBox 27"/>
          <p:cNvSpPr txBox="1">
            <a:spLocks noChangeArrowheads="1"/>
          </p:cNvSpPr>
          <p:nvPr/>
        </p:nvSpPr>
        <p:spPr bwMode="auto">
          <a:xfrm>
            <a:off x="4495800" y="685800"/>
            <a:ext cx="4784725" cy="923925"/>
          </a:xfrm>
          <a:prstGeom prst="rect">
            <a:avLst/>
          </a:prstGeom>
          <a:noFill/>
          <a:ln w="9525">
            <a:noFill/>
            <a:miter lim="800000"/>
            <a:headEnd/>
            <a:tailEnd/>
          </a:ln>
        </p:spPr>
        <p:txBody>
          <a:bodyPr wrap="none">
            <a:spAutoFit/>
          </a:bodyPr>
          <a:lstStyle/>
          <a:p>
            <a:r>
              <a:rPr lang="en-US" dirty="0">
                <a:solidFill>
                  <a:srgbClr val="0066FF"/>
                </a:solidFill>
                <a:latin typeface="Calibri" pitchFamily="34" charset="0"/>
              </a:rPr>
              <a:t>Atmospheric circulation changes (top) affect </a:t>
            </a:r>
          </a:p>
          <a:p>
            <a:r>
              <a:rPr lang="en-US" dirty="0">
                <a:solidFill>
                  <a:srgbClr val="0066FF"/>
                </a:solidFill>
                <a:latin typeface="Calibri" pitchFamily="34" charset="0"/>
              </a:rPr>
              <a:t>regional sea level rise (bottom, greater increase </a:t>
            </a:r>
          </a:p>
          <a:p>
            <a:r>
              <a:rPr lang="en-US" dirty="0">
                <a:solidFill>
                  <a:srgbClr val="0066FF"/>
                </a:solidFill>
                <a:latin typeface="Calibri" pitchFamily="34" charset="0"/>
              </a:rPr>
              <a:t>in red, less increase blue)</a:t>
            </a:r>
          </a:p>
        </p:txBody>
      </p:sp>
      <p:sp>
        <p:nvSpPr>
          <p:cNvPr id="2058" name="Rectangle 4"/>
          <p:cNvSpPr>
            <a:spLocks noChangeArrowheads="1"/>
          </p:cNvSpPr>
          <p:nvPr/>
        </p:nvSpPr>
        <p:spPr bwMode="auto">
          <a:xfrm>
            <a:off x="152400" y="4953000"/>
            <a:ext cx="4267200" cy="1219200"/>
          </a:xfrm>
          <a:prstGeom prst="rect">
            <a:avLst/>
          </a:prstGeom>
          <a:solidFill>
            <a:srgbClr val="DBEEF4"/>
          </a:solidFill>
          <a:ln w="9525">
            <a:noFill/>
            <a:miter lim="800000"/>
            <a:headEnd/>
            <a:tailEnd/>
          </a:ln>
        </p:spPr>
        <p:txBody>
          <a:bodyPr/>
          <a:lstStyle/>
          <a:p>
            <a:pPr marL="231775" indent="-231775" algn="ctr">
              <a:spcBef>
                <a:spcPct val="15000"/>
              </a:spcBef>
            </a:pPr>
            <a:r>
              <a:rPr lang="en-US" sz="2000" b="1" dirty="0" smtClean="0">
                <a:latin typeface="Calibri" pitchFamily="34" charset="0"/>
              </a:rPr>
              <a:t>Results</a:t>
            </a:r>
            <a:endParaRPr lang="en-US" sz="2000" b="1" dirty="0">
              <a:latin typeface="Calibri" pitchFamily="34" charset="0"/>
            </a:endParaRPr>
          </a:p>
          <a:p>
            <a:pPr marL="231775" indent="-231775">
              <a:spcBef>
                <a:spcPct val="15000"/>
              </a:spcBef>
            </a:pPr>
            <a:r>
              <a:rPr lang="en-US" dirty="0">
                <a:latin typeface="Calibri" pitchFamily="34" charset="0"/>
              </a:rPr>
              <a:t>    </a:t>
            </a:r>
            <a:r>
              <a:rPr lang="en-US" dirty="0" smtClean="0">
                <a:latin typeface="Calibri" pitchFamily="34" charset="0"/>
              </a:rPr>
              <a:t>Sea level has decreased in the southern Indian Oceans while it has increased elsewhere.</a:t>
            </a:r>
            <a:endParaRPr lang="en-US" dirty="0">
              <a:latin typeface="Calibri" pitchFamily="34" charset="0"/>
            </a:endParaRPr>
          </a:p>
        </p:txBody>
      </p:sp>
      <p:pic>
        <p:nvPicPr>
          <p:cNvPr id="2059" name="Picture 12"/>
          <p:cNvPicPr>
            <a:picLocks noChangeAspect="1" noChangeArrowheads="1"/>
          </p:cNvPicPr>
          <p:nvPr/>
        </p:nvPicPr>
        <p:blipFill>
          <a:blip r:embed="rId3" cstate="print"/>
          <a:srcRect/>
          <a:stretch>
            <a:fillRect/>
          </a:stretch>
        </p:blipFill>
        <p:spPr bwMode="auto">
          <a:xfrm>
            <a:off x="4495800" y="1524000"/>
            <a:ext cx="4408488" cy="2947987"/>
          </a:xfrm>
          <a:prstGeom prst="rect">
            <a:avLst/>
          </a:prstGeom>
          <a:noFill/>
          <a:ln w="9525">
            <a:noFill/>
            <a:miter lim="800000"/>
            <a:headEnd/>
            <a:tailEnd/>
          </a:ln>
        </p:spPr>
      </p:pic>
      <p:sp>
        <p:nvSpPr>
          <p:cNvPr id="14" name="Rectangle 4"/>
          <p:cNvSpPr>
            <a:spLocks noChangeArrowheads="1"/>
          </p:cNvSpPr>
          <p:nvPr/>
        </p:nvSpPr>
        <p:spPr bwMode="auto">
          <a:xfrm>
            <a:off x="152400" y="762000"/>
            <a:ext cx="4267200" cy="1219200"/>
          </a:xfrm>
          <a:prstGeom prst="rect">
            <a:avLst/>
          </a:prstGeom>
          <a:solidFill>
            <a:srgbClr val="DBEEF4"/>
          </a:solidFill>
          <a:ln w="9525">
            <a:solidFill>
              <a:srgbClr val="DBEEF4"/>
            </a:solidFill>
            <a:miter lim="800000"/>
            <a:headEnd/>
            <a:tailEnd/>
          </a:ln>
        </p:spPr>
        <p:txBody>
          <a:bodyPr/>
          <a:lstStyle/>
          <a:p>
            <a:pPr marL="231775" indent="-231775" algn="ctr">
              <a:spcBef>
                <a:spcPct val="15000"/>
              </a:spcBef>
            </a:pPr>
            <a:r>
              <a:rPr lang="en-US" sz="2000" b="1" dirty="0">
                <a:latin typeface="Calibri" pitchFamily="34" charset="0"/>
              </a:rPr>
              <a:t>Objective</a:t>
            </a:r>
          </a:p>
          <a:p>
            <a:pPr marL="231775" indent="-231775">
              <a:spcBef>
                <a:spcPct val="15000"/>
              </a:spcBef>
            </a:pPr>
            <a:r>
              <a:rPr lang="en-US" dirty="0">
                <a:latin typeface="Calibri" pitchFamily="34" charset="0"/>
              </a:rPr>
              <a:t>    Observations of sea level rise over the Indian Ocean indicate that changes have not been geographically </a:t>
            </a:r>
            <a:r>
              <a:rPr lang="en-US" dirty="0" smtClean="0">
                <a:latin typeface="Calibri" pitchFamily="34" charset="0"/>
              </a:rPr>
              <a:t>uniform.</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76200" y="824260"/>
            <a:ext cx="3048000" cy="2749496"/>
          </a:xfrm>
          <a:prstGeom prst="rect">
            <a:avLst/>
          </a:prstGeom>
          <a:solidFill>
            <a:srgbClr val="DBEEF4"/>
          </a:solidFill>
          <a:ln w="9525">
            <a:noFill/>
            <a:miter lim="800000"/>
            <a:headEnd/>
            <a:tailEnd/>
          </a:ln>
        </p:spPr>
        <p:txBody>
          <a:bodyPr/>
          <a:lstStyle/>
          <a:p>
            <a:pPr marL="231775" indent="-231775" algn="ctr">
              <a:spcBef>
                <a:spcPct val="15000"/>
              </a:spcBef>
            </a:pPr>
            <a:r>
              <a:rPr lang="en-US" sz="1600" b="1" dirty="0"/>
              <a:t>Objective</a:t>
            </a:r>
            <a:endParaRPr lang="en-US" sz="1600" b="1" dirty="0" smtClean="0"/>
          </a:p>
          <a:p>
            <a:r>
              <a:rPr lang="en-US" sz="1600" dirty="0"/>
              <a:t>Recent studies show that an important fraction of North Pacific low-frequency variability is linked to the North Pacific Gyre Oscillation (</a:t>
            </a:r>
            <a:r>
              <a:rPr lang="en-US" sz="1600" dirty="0" smtClean="0"/>
              <a:t>NPGO). This study examines how the NPGO climate mode is linked to El Niño and climate change. </a:t>
            </a:r>
            <a:endParaRPr lang="en-US" sz="1600" baseline="-25000" dirty="0" smtClean="0"/>
          </a:p>
        </p:txBody>
      </p:sp>
      <p:sp>
        <p:nvSpPr>
          <p:cNvPr id="8" name="Rectangle 7"/>
          <p:cNvSpPr/>
          <p:nvPr/>
        </p:nvSpPr>
        <p:spPr>
          <a:xfrm>
            <a:off x="1295399" y="6287244"/>
            <a:ext cx="7047041" cy="400110"/>
          </a:xfrm>
          <a:prstGeom prst="rect">
            <a:avLst/>
          </a:prstGeom>
          <a:ln w="28575" cmpd="sng">
            <a:solidFill>
              <a:schemeClr val="tx1"/>
            </a:solidFill>
          </a:ln>
        </p:spPr>
        <p:txBody>
          <a:bodyPr wrap="square">
            <a:spAutoFit/>
          </a:bodyPr>
          <a:lstStyle/>
          <a:p>
            <a:pPr>
              <a:defRPr/>
            </a:pPr>
            <a:r>
              <a:rPr lang="en-US" sz="1000" b="1" dirty="0"/>
              <a:t>Di Lorenzo, K. M. Cobb, J. Furtado, N. Schneider, B. Anderson, A. </a:t>
            </a:r>
            <a:r>
              <a:rPr lang="en-US" sz="1000" b="1" dirty="0" err="1"/>
              <a:t>Bracco</a:t>
            </a:r>
            <a:r>
              <a:rPr lang="en-US" sz="1000" b="1" dirty="0"/>
              <a:t>, M. A. Alexander, and D. </a:t>
            </a:r>
            <a:r>
              <a:rPr lang="en-US" sz="1000" b="1" dirty="0" err="1"/>
              <a:t>Vimont</a:t>
            </a:r>
            <a:r>
              <a:rPr lang="en-US" sz="1000" b="1" dirty="0"/>
              <a:t> , 2010: Central Pacific El Niño and decadal climate change in the North Pacific. </a:t>
            </a:r>
            <a:r>
              <a:rPr lang="en-US" sz="1000" b="1" i="1" dirty="0"/>
              <a:t>Nature Geosciences</a:t>
            </a:r>
            <a:r>
              <a:rPr lang="en-US" sz="1000" b="1" dirty="0"/>
              <a:t>, 3 (11), 762-765, </a:t>
            </a:r>
            <a:r>
              <a:rPr lang="en-US" sz="1000" b="1" dirty="0" err="1"/>
              <a:t>doi</a:t>
            </a:r>
            <a:r>
              <a:rPr lang="en-US" sz="1000" b="1" dirty="0"/>
              <a:t>: 10.1038/NGEO984.</a:t>
            </a:r>
            <a:endParaRPr lang="en-US" sz="1000" b="1" dirty="0" smtClean="0"/>
          </a:p>
        </p:txBody>
      </p:sp>
      <p:sp>
        <p:nvSpPr>
          <p:cNvPr id="9" name="TextBox 24"/>
          <p:cNvSpPr txBox="1">
            <a:spLocks noChangeArrowheads="1"/>
          </p:cNvSpPr>
          <p:nvPr/>
        </p:nvSpPr>
        <p:spPr bwMode="auto">
          <a:xfrm>
            <a:off x="3886200" y="4495800"/>
            <a:ext cx="5094310" cy="1815882"/>
          </a:xfrm>
          <a:prstGeom prst="rect">
            <a:avLst/>
          </a:prstGeom>
          <a:solidFill>
            <a:srgbClr val="DBEEF4"/>
          </a:solidFill>
          <a:ln w="9525">
            <a:noFill/>
            <a:miter lim="800000"/>
            <a:headEnd/>
            <a:tailEnd/>
          </a:ln>
        </p:spPr>
        <p:txBody>
          <a:bodyPr wrap="square">
            <a:spAutoFit/>
          </a:bodyPr>
          <a:lstStyle/>
          <a:p>
            <a:pPr algn="ctr"/>
            <a:r>
              <a:rPr lang="en-US" sz="1600" b="1" dirty="0" smtClean="0"/>
              <a:t>Impact</a:t>
            </a:r>
          </a:p>
          <a:p>
            <a:r>
              <a:rPr lang="en-US" sz="1600" dirty="0" smtClean="0"/>
              <a:t>Suggestions </a:t>
            </a:r>
            <a:r>
              <a:rPr lang="en-US" sz="1600" dirty="0"/>
              <a:t>for more frequent </a:t>
            </a:r>
            <a:r>
              <a:rPr lang="en-US" sz="1600" i="1" dirty="0"/>
              <a:t>El Niño </a:t>
            </a:r>
            <a:r>
              <a:rPr lang="en-US" sz="1600" dirty="0" smtClean="0"/>
              <a:t>events </a:t>
            </a:r>
            <a:r>
              <a:rPr lang="en-US" sz="1600" dirty="0"/>
              <a:t>under greenhouse forcing scenarios are consistent with a more energetic late 20th century NPGO and imply that NPGO may play an increasingly important role in shaping Pacific climate and marine ecosystems in the 21st century.</a:t>
            </a:r>
            <a:endParaRPr lang="en-US" sz="1600" dirty="0" smtClean="0"/>
          </a:p>
          <a:p>
            <a:pPr algn="ctr"/>
            <a:endParaRPr lang="en-US" sz="1600" b="1" dirty="0" smtClean="0"/>
          </a:p>
        </p:txBody>
      </p:sp>
      <p:sp>
        <p:nvSpPr>
          <p:cNvPr id="10" name="Title 1"/>
          <p:cNvSpPr>
            <a:spLocks noGrp="1"/>
          </p:cNvSpPr>
          <p:nvPr>
            <p:ph type="title"/>
          </p:nvPr>
        </p:nvSpPr>
        <p:spPr>
          <a:xfrm>
            <a:off x="233082" y="87164"/>
            <a:ext cx="8229600" cy="792162"/>
          </a:xfrm>
        </p:spPr>
        <p:txBody>
          <a:bodyPr>
            <a:normAutofit fontScale="90000"/>
          </a:bodyPr>
          <a:lstStyle/>
          <a:p>
            <a:r>
              <a:rPr lang="en-US" sz="2800" b="1" dirty="0"/>
              <a:t>Decadal climate change of the North Pacific </a:t>
            </a:r>
            <a:r>
              <a:rPr lang="en-US" sz="2800" b="1" dirty="0" smtClean="0"/>
              <a:t/>
            </a:r>
            <a:br>
              <a:rPr lang="en-US" sz="2800" b="1" dirty="0" smtClean="0"/>
            </a:br>
            <a:r>
              <a:rPr lang="en-US" sz="2800" b="1" dirty="0" smtClean="0"/>
              <a:t>forced by </a:t>
            </a:r>
            <a:r>
              <a:rPr lang="en-US" sz="2800" b="1" dirty="0"/>
              <a:t>Central Pacific El Niño. </a:t>
            </a:r>
          </a:p>
        </p:txBody>
      </p:sp>
      <p:sp>
        <p:nvSpPr>
          <p:cNvPr id="11" name="Rectangle 4"/>
          <p:cNvSpPr>
            <a:spLocks noChangeArrowheads="1"/>
          </p:cNvSpPr>
          <p:nvPr/>
        </p:nvSpPr>
        <p:spPr bwMode="auto">
          <a:xfrm>
            <a:off x="0" y="3352800"/>
            <a:ext cx="3158182" cy="2833685"/>
          </a:xfrm>
          <a:prstGeom prst="rect">
            <a:avLst/>
          </a:prstGeom>
          <a:solidFill>
            <a:srgbClr val="DBEEF4"/>
          </a:solidFill>
          <a:ln w="9525">
            <a:noFill/>
            <a:miter lim="800000"/>
            <a:headEnd/>
            <a:tailEnd/>
          </a:ln>
        </p:spPr>
        <p:txBody>
          <a:bodyPr/>
          <a:lstStyle/>
          <a:p>
            <a:pPr marL="231775" indent="-231775" algn="ctr">
              <a:spcBef>
                <a:spcPct val="15000"/>
              </a:spcBef>
            </a:pPr>
            <a:r>
              <a:rPr lang="en-US" sz="1600" b="1" dirty="0" smtClean="0"/>
              <a:t>Approach</a:t>
            </a:r>
          </a:p>
          <a:p>
            <a:r>
              <a:rPr lang="en-US" sz="1600" dirty="0" smtClean="0"/>
              <a:t>Multiple ensemble simulations </a:t>
            </a:r>
            <a:r>
              <a:rPr lang="en-US" sz="1600" dirty="0"/>
              <a:t>from a coupled ocean-atmosphere model </a:t>
            </a:r>
            <a:r>
              <a:rPr lang="en-US" sz="1600" dirty="0" smtClean="0"/>
              <a:t>are used to to show </a:t>
            </a:r>
            <a:r>
              <a:rPr lang="en-US" sz="1600" dirty="0"/>
              <a:t>that </a:t>
            </a:r>
            <a:r>
              <a:rPr lang="en-US" sz="1600" dirty="0" smtClean="0"/>
              <a:t>central Pacific sea surface temperature anomalies associated with </a:t>
            </a:r>
            <a:r>
              <a:rPr lang="en-US" sz="1600" i="1" dirty="0" smtClean="0"/>
              <a:t>El Niño </a:t>
            </a:r>
            <a:r>
              <a:rPr lang="en-US" sz="1600" i="1" dirty="0" err="1" smtClean="0"/>
              <a:t>Modoki</a:t>
            </a:r>
            <a:r>
              <a:rPr lang="en-US" sz="1600" dirty="0" smtClean="0"/>
              <a:t> force </a:t>
            </a:r>
            <a:r>
              <a:rPr lang="en-US" sz="1600" dirty="0"/>
              <a:t>changes in the extra-tropical atmospheric circulation that drive the </a:t>
            </a:r>
            <a:r>
              <a:rPr lang="en-US" sz="1600" dirty="0" smtClean="0"/>
              <a:t>Pacific ocean </a:t>
            </a:r>
            <a:r>
              <a:rPr lang="en-US" sz="1600" dirty="0"/>
              <a:t>decadal fluctuations of the </a:t>
            </a:r>
            <a:r>
              <a:rPr lang="en-US" sz="1600" dirty="0" smtClean="0"/>
              <a:t>NPGO climate mode.</a:t>
            </a:r>
            <a:endParaRPr lang="en-US" sz="1600" baseline="-25000" dirty="0" smtClean="0"/>
          </a:p>
        </p:txBody>
      </p:sp>
      <p:grpSp>
        <p:nvGrpSpPr>
          <p:cNvPr id="3" name="Group 16"/>
          <p:cNvGrpSpPr/>
          <p:nvPr/>
        </p:nvGrpSpPr>
        <p:grpSpPr>
          <a:xfrm>
            <a:off x="3124200" y="824260"/>
            <a:ext cx="5960952" cy="3595340"/>
            <a:chOff x="2654300" y="824260"/>
            <a:chExt cx="6430852" cy="3823940"/>
          </a:xfrm>
        </p:grpSpPr>
        <p:grpSp>
          <p:nvGrpSpPr>
            <p:cNvPr id="4" name="Group 13"/>
            <p:cNvGrpSpPr/>
            <p:nvPr/>
          </p:nvGrpSpPr>
          <p:grpSpPr>
            <a:xfrm>
              <a:off x="2654300" y="824260"/>
              <a:ext cx="6430852" cy="3823940"/>
              <a:chOff x="2654300" y="824260"/>
              <a:chExt cx="6430852" cy="3823940"/>
            </a:xfrm>
          </p:grpSpPr>
          <p:pic>
            <p:nvPicPr>
              <p:cNvPr id="2" name="Picture 1" descr="cpw_npgo_press.key.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54300" y="824260"/>
                <a:ext cx="6430852" cy="3823940"/>
              </a:xfrm>
              <a:prstGeom prst="rect">
                <a:avLst/>
              </a:prstGeom>
            </p:spPr>
          </p:pic>
          <p:sp>
            <p:nvSpPr>
              <p:cNvPr id="13" name="TextBox 12"/>
              <p:cNvSpPr txBox="1"/>
              <p:nvPr/>
            </p:nvSpPr>
            <p:spPr>
              <a:xfrm>
                <a:off x="4648200" y="3886200"/>
                <a:ext cx="1066800" cy="369332"/>
              </a:xfrm>
              <a:prstGeom prst="rect">
                <a:avLst/>
              </a:prstGeom>
              <a:solidFill>
                <a:schemeClr val="bg1"/>
              </a:solidFill>
            </p:spPr>
            <p:txBody>
              <a:bodyPr wrap="square" rtlCol="0">
                <a:spAutoFit/>
              </a:bodyPr>
              <a:lstStyle/>
              <a:p>
                <a:endParaRPr lang="en-US" dirty="0"/>
              </a:p>
            </p:txBody>
          </p:sp>
        </p:grpSp>
        <p:sp>
          <p:nvSpPr>
            <p:cNvPr id="15" name="TextBox 14"/>
            <p:cNvSpPr txBox="1"/>
            <p:nvPr/>
          </p:nvSpPr>
          <p:spPr>
            <a:xfrm>
              <a:off x="6400800" y="3962400"/>
              <a:ext cx="22860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xmlns="" val="2972196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cygwin\home\Alan\cube84\matlab_megaflood\for_paper\final\grl\figures\condron_winsor_figure1.jpg"/>
          <p:cNvPicPr>
            <a:picLocks noChangeAspect="1" noChangeArrowheads="1"/>
          </p:cNvPicPr>
          <p:nvPr/>
        </p:nvPicPr>
        <p:blipFill>
          <a:blip r:embed="rId3" cstate="print"/>
          <a:srcRect/>
          <a:stretch>
            <a:fillRect/>
          </a:stretch>
        </p:blipFill>
        <p:spPr bwMode="auto">
          <a:xfrm>
            <a:off x="4038600" y="914400"/>
            <a:ext cx="4876800" cy="3394364"/>
          </a:xfrm>
          <a:prstGeom prst="rect">
            <a:avLst/>
          </a:prstGeom>
          <a:noFill/>
        </p:spPr>
      </p:pic>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3276600" y="0"/>
            <a:ext cx="4953001"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n-US" sz="2400" b="1" dirty="0" smtClean="0"/>
              <a:t>Modeling glacial outburst floods</a:t>
            </a:r>
            <a:endParaRPr lang="en-US" sz="2000" b="1" dirty="0"/>
          </a:p>
        </p:txBody>
      </p:sp>
      <p:sp>
        <p:nvSpPr>
          <p:cNvPr id="18" name="TextBox 17"/>
          <p:cNvSpPr txBox="1"/>
          <p:nvPr/>
        </p:nvSpPr>
        <p:spPr>
          <a:xfrm>
            <a:off x="228600" y="685800"/>
            <a:ext cx="3733800" cy="5078313"/>
          </a:xfrm>
          <a:prstGeom prst="rect">
            <a:avLst/>
          </a:prstGeom>
          <a:noFill/>
        </p:spPr>
        <p:txBody>
          <a:bodyPr wrap="square" rtlCol="0">
            <a:spAutoFit/>
          </a:bodyPr>
          <a:lstStyle/>
          <a:p>
            <a:r>
              <a:rPr lang="en-US" dirty="0" smtClean="0"/>
              <a:t>Previous studies indicate that past massive </a:t>
            </a:r>
            <a:r>
              <a:rPr lang="en-US" dirty="0" err="1" smtClean="0"/>
              <a:t>meltwater</a:t>
            </a:r>
            <a:r>
              <a:rPr lang="en-US" dirty="0" smtClean="0"/>
              <a:t> floods covered the northern North Atlantic and weakened the oceans transport of heat to Europe. These models had resolution too coarse to resolve the circulation of the ocean, and the pathway of these floods.</a:t>
            </a:r>
          </a:p>
          <a:p>
            <a:endParaRPr lang="en-US" dirty="0" smtClean="0"/>
          </a:p>
          <a:p>
            <a:r>
              <a:rPr lang="en-US" dirty="0" smtClean="0"/>
              <a:t>High resolution (18-km) global ocean sea-ice numerical model used to simulate a </a:t>
            </a:r>
            <a:r>
              <a:rPr lang="en-US" dirty="0" err="1" smtClean="0"/>
              <a:t>meltwater</a:t>
            </a:r>
            <a:r>
              <a:rPr lang="en-US" dirty="0" smtClean="0"/>
              <a:t> flood and follow its pathway. </a:t>
            </a:r>
          </a:p>
          <a:p>
            <a:endParaRPr lang="en-US" dirty="0" smtClean="0"/>
          </a:p>
          <a:p>
            <a:r>
              <a:rPr lang="en-US" dirty="0" err="1" smtClean="0"/>
              <a:t>Meltwater</a:t>
            </a:r>
            <a:r>
              <a:rPr lang="en-US" dirty="0" smtClean="0"/>
              <a:t> transported into the subtropical North Atlantic, ~3000-km further south than previously thought. </a:t>
            </a:r>
          </a:p>
        </p:txBody>
      </p:sp>
      <p:sp>
        <p:nvSpPr>
          <p:cNvPr id="20" name="TextBox 19"/>
          <p:cNvSpPr txBox="1"/>
          <p:nvPr/>
        </p:nvSpPr>
        <p:spPr>
          <a:xfrm>
            <a:off x="4267200" y="4267200"/>
            <a:ext cx="4876800" cy="1815882"/>
          </a:xfrm>
          <a:prstGeom prst="rect">
            <a:avLst/>
          </a:prstGeom>
          <a:noFill/>
        </p:spPr>
        <p:txBody>
          <a:bodyPr wrap="square" rtlCol="0">
            <a:spAutoFit/>
          </a:bodyPr>
          <a:lstStyle/>
          <a:p>
            <a:pPr algn="ctr"/>
            <a:r>
              <a:rPr lang="en-US" sz="2000" b="1" u="sng" dirty="0" smtClean="0"/>
              <a:t>Impact</a:t>
            </a:r>
          </a:p>
          <a:p>
            <a:r>
              <a:rPr lang="en-US" dirty="0" smtClean="0"/>
              <a:t>The simulation was repeated with a coarser resolution configuration of the same model, confirming that previous coarse climate-freshwater “hosing” experiments inaccurately describe freshwater pathways.</a:t>
            </a:r>
            <a:endParaRPr lang="en-US" sz="2000" u="sng" dirty="0" smtClean="0"/>
          </a:p>
        </p:txBody>
      </p:sp>
      <p:sp>
        <p:nvSpPr>
          <p:cNvPr id="12" name="TextBox 11"/>
          <p:cNvSpPr txBox="1"/>
          <p:nvPr/>
        </p:nvSpPr>
        <p:spPr>
          <a:xfrm>
            <a:off x="1371600" y="6229290"/>
            <a:ext cx="6629400" cy="46166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200" b="1" dirty="0" err="1" smtClean="0"/>
              <a:t>Condron</a:t>
            </a:r>
            <a:r>
              <a:rPr lang="en-US" sz="1200" b="1" dirty="0" smtClean="0"/>
              <a:t>, A., and P. Winsor (2011), A subtropical fate awaited freshwater discharged from glacial Lake Agassiz, </a:t>
            </a:r>
            <a:r>
              <a:rPr lang="en-US" sz="1200" b="1" dirty="0" err="1" smtClean="0"/>
              <a:t>Geophys</a:t>
            </a:r>
            <a:r>
              <a:rPr lang="en-US" sz="1200" b="1" dirty="0" smtClean="0"/>
              <a:t>. Res. </a:t>
            </a:r>
            <a:r>
              <a:rPr lang="en-US" sz="1200" b="1" dirty="0" err="1" smtClean="0"/>
              <a:t>Lett</a:t>
            </a:r>
            <a:r>
              <a:rPr lang="en-US" sz="1200" b="1" dirty="0" smtClean="0"/>
              <a:t>., 38, L03705, doi:10.1029/2010GL046011.</a:t>
            </a:r>
            <a:endParaRPr lang="en-US" sz="1200" i="1" dirty="0"/>
          </a:p>
        </p:txBody>
      </p:sp>
      <p:sp>
        <p:nvSpPr>
          <p:cNvPr id="11" name="TextBox 27"/>
          <p:cNvSpPr txBox="1">
            <a:spLocks noChangeArrowheads="1"/>
          </p:cNvSpPr>
          <p:nvPr/>
        </p:nvSpPr>
        <p:spPr bwMode="auto">
          <a:xfrm>
            <a:off x="4800600" y="609600"/>
            <a:ext cx="990600" cy="369332"/>
          </a:xfrm>
          <a:prstGeom prst="rect">
            <a:avLst/>
          </a:prstGeom>
          <a:noFill/>
          <a:ln w="9525">
            <a:noFill/>
            <a:miter lim="800000"/>
            <a:headEnd/>
            <a:tailEnd/>
          </a:ln>
        </p:spPr>
        <p:txBody>
          <a:bodyPr wrap="square">
            <a:spAutoFit/>
          </a:bodyPr>
          <a:lstStyle/>
          <a:p>
            <a:r>
              <a:rPr lang="en-US" dirty="0" smtClean="0">
                <a:solidFill>
                  <a:srgbClr val="0066FF"/>
                </a:solidFill>
              </a:rPr>
              <a:t>hi-res. </a:t>
            </a:r>
            <a:endParaRPr lang="en-US" sz="1800" dirty="0">
              <a:solidFill>
                <a:srgbClr val="0066FF"/>
              </a:solidFill>
            </a:endParaRPr>
          </a:p>
        </p:txBody>
      </p:sp>
      <p:sp>
        <p:nvSpPr>
          <p:cNvPr id="10" name="TextBox 9"/>
          <p:cNvSpPr txBox="1"/>
          <p:nvPr/>
        </p:nvSpPr>
        <p:spPr>
          <a:xfrm>
            <a:off x="0" y="0"/>
            <a:ext cx="1981200" cy="3810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t>ESM Program</a:t>
            </a:r>
            <a:endParaRPr lang="en-US" dirty="0"/>
          </a:p>
        </p:txBody>
      </p:sp>
      <p:sp>
        <p:nvSpPr>
          <p:cNvPr id="13" name="TextBox 27"/>
          <p:cNvSpPr txBox="1">
            <a:spLocks noChangeArrowheads="1"/>
          </p:cNvSpPr>
          <p:nvPr/>
        </p:nvSpPr>
        <p:spPr bwMode="auto">
          <a:xfrm>
            <a:off x="5943600" y="2438400"/>
            <a:ext cx="941283" cy="369332"/>
          </a:xfrm>
          <a:prstGeom prst="rect">
            <a:avLst/>
          </a:prstGeom>
          <a:noFill/>
          <a:ln w="9525">
            <a:noFill/>
            <a:miter lim="800000"/>
            <a:headEnd/>
            <a:tailEnd/>
          </a:ln>
        </p:spPr>
        <p:txBody>
          <a:bodyPr wrap="none">
            <a:spAutoFit/>
          </a:bodyPr>
          <a:lstStyle/>
          <a:p>
            <a:r>
              <a:rPr lang="en-US" dirty="0" smtClean="0">
                <a:solidFill>
                  <a:srgbClr val="0066FF"/>
                </a:solidFill>
              </a:rPr>
              <a:t>7 years</a:t>
            </a:r>
            <a:endParaRPr lang="en-US" sz="1800" dirty="0">
              <a:solidFill>
                <a:srgbClr val="0066FF"/>
              </a:solidFill>
            </a:endParaRPr>
          </a:p>
        </p:txBody>
      </p:sp>
      <p:sp>
        <p:nvSpPr>
          <p:cNvPr id="14" name="TextBox 27"/>
          <p:cNvSpPr txBox="1">
            <a:spLocks noChangeArrowheads="1"/>
          </p:cNvSpPr>
          <p:nvPr/>
        </p:nvSpPr>
        <p:spPr bwMode="auto">
          <a:xfrm>
            <a:off x="7315200" y="609600"/>
            <a:ext cx="990600" cy="369332"/>
          </a:xfrm>
          <a:prstGeom prst="rect">
            <a:avLst/>
          </a:prstGeom>
          <a:noFill/>
          <a:ln w="9525">
            <a:noFill/>
            <a:miter lim="800000"/>
            <a:headEnd/>
            <a:tailEnd/>
          </a:ln>
        </p:spPr>
        <p:txBody>
          <a:bodyPr wrap="square">
            <a:spAutoFit/>
          </a:bodyPr>
          <a:lstStyle/>
          <a:p>
            <a:r>
              <a:rPr lang="en-US" dirty="0" smtClean="0">
                <a:solidFill>
                  <a:srgbClr val="0066FF"/>
                </a:solidFill>
              </a:rPr>
              <a:t>low-res. </a:t>
            </a:r>
            <a:endParaRPr lang="en-US" sz="1800" dirty="0">
              <a:solidFill>
                <a:srgbClr val="0066FF"/>
              </a:solidFill>
            </a:endParaRPr>
          </a:p>
        </p:txBody>
      </p:sp>
      <p:sp>
        <p:nvSpPr>
          <p:cNvPr id="15" name="TextBox 27"/>
          <p:cNvSpPr txBox="1">
            <a:spLocks noChangeArrowheads="1"/>
          </p:cNvSpPr>
          <p:nvPr/>
        </p:nvSpPr>
        <p:spPr bwMode="auto">
          <a:xfrm>
            <a:off x="5943600" y="1143000"/>
            <a:ext cx="941283" cy="369332"/>
          </a:xfrm>
          <a:prstGeom prst="rect">
            <a:avLst/>
          </a:prstGeom>
          <a:noFill/>
          <a:ln w="9525">
            <a:noFill/>
            <a:miter lim="800000"/>
            <a:headEnd/>
            <a:tailEnd/>
          </a:ln>
        </p:spPr>
        <p:txBody>
          <a:bodyPr wrap="none">
            <a:spAutoFit/>
          </a:bodyPr>
          <a:lstStyle/>
          <a:p>
            <a:r>
              <a:rPr lang="en-US" dirty="0" smtClean="0">
                <a:solidFill>
                  <a:srgbClr val="0066FF"/>
                </a:solidFill>
              </a:rPr>
              <a:t>2 years</a:t>
            </a:r>
            <a:endParaRPr lang="en-US" sz="1800" dirty="0">
              <a:solidFill>
                <a:srgbClr val="0066FF"/>
              </a:solidFill>
            </a:endParaRPr>
          </a:p>
        </p:txBody>
      </p:sp>
      <p:cxnSp>
        <p:nvCxnSpPr>
          <p:cNvPr id="17" name="Straight Arrow Connector 16"/>
          <p:cNvCxnSpPr/>
          <p:nvPr/>
        </p:nvCxnSpPr>
        <p:spPr>
          <a:xfrm flipV="1">
            <a:off x="3276600" y="3657600"/>
            <a:ext cx="1600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Vision and culture</a:t>
            </a:r>
          </a:p>
          <a:p>
            <a:r>
              <a:rPr lang="en-US" dirty="0" smtClean="0"/>
              <a:t>Personnel</a:t>
            </a:r>
          </a:p>
          <a:p>
            <a:r>
              <a:rPr lang="en-US" dirty="0" smtClean="0"/>
              <a:t>Division-wide:  ARRA, workshops, etc.</a:t>
            </a:r>
          </a:p>
          <a:p>
            <a:r>
              <a:rPr lang="en-US" dirty="0" smtClean="0"/>
              <a:t>Scientific highlights</a:t>
            </a:r>
          </a:p>
          <a:p>
            <a:pPr>
              <a:buNone/>
            </a:pPr>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3810000" y="2286000"/>
          <a:ext cx="3731949" cy="3328494"/>
        </p:xfrm>
        <a:graphic>
          <a:graphicData uri="http://schemas.openxmlformats.org/presentationml/2006/ole">
            <p:oleObj spid="_x0000_s2050" name="Document" r:id="rId3" imgW="5638592" imgH="5029015" progId="Word.Document.12">
              <p:link updateAutomatic="1"/>
            </p:oleObj>
          </a:graphicData>
        </a:graphic>
      </p:graphicFrame>
      <p:graphicFrame>
        <p:nvGraphicFramePr>
          <p:cNvPr id="16387" name="Object 3"/>
          <p:cNvGraphicFramePr>
            <a:graphicFrameLocks noChangeAspect="1"/>
          </p:cNvGraphicFramePr>
          <p:nvPr/>
        </p:nvGraphicFramePr>
        <p:xfrm>
          <a:off x="228600" y="4343400"/>
          <a:ext cx="2293687" cy="2078093"/>
        </p:xfrm>
        <a:graphic>
          <a:graphicData uri="http://schemas.openxmlformats.org/presentationml/2006/ole">
            <p:oleObj spid="_x0000_s2051" name="Document" r:id="rId4" imgW="5536996" imgH="5016315" progId="Word.Document.12">
              <p:link updateAutomatic="1"/>
            </p:oleObj>
          </a:graphicData>
        </a:graphic>
      </p:graphicFrame>
      <p:sp>
        <p:nvSpPr>
          <p:cNvPr id="8" name="TextBox 7"/>
          <p:cNvSpPr txBox="1"/>
          <p:nvPr/>
        </p:nvSpPr>
        <p:spPr>
          <a:xfrm>
            <a:off x="2362200" y="0"/>
            <a:ext cx="67818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b="1" dirty="0">
                <a:solidFill>
                  <a:schemeClr val="bg1"/>
                </a:solidFill>
              </a:rPr>
              <a:t>Greenhouse gas mitigation can reduce sea-ice </a:t>
            </a:r>
            <a:r>
              <a:rPr lang="en-US" sz="2000" b="1" dirty="0" smtClean="0">
                <a:solidFill>
                  <a:schemeClr val="bg1"/>
                </a:solidFill>
              </a:rPr>
              <a:t>loss and </a:t>
            </a:r>
            <a:r>
              <a:rPr lang="en-US" sz="2000" b="1" dirty="0">
                <a:solidFill>
                  <a:schemeClr val="bg1"/>
                </a:solidFill>
              </a:rPr>
              <a:t>increase polar </a:t>
            </a:r>
            <a:r>
              <a:rPr lang="en-US" sz="2000" b="1" dirty="0" smtClean="0">
                <a:solidFill>
                  <a:schemeClr val="bg1"/>
                </a:solidFill>
              </a:rPr>
              <a:t>bear persistence</a:t>
            </a:r>
          </a:p>
        </p:txBody>
      </p:sp>
      <p:pic>
        <p:nvPicPr>
          <p:cNvPr id="9" name="Picture 8"/>
          <p:cNvPicPr>
            <a:picLocks noChangeAspect="1"/>
          </p:cNvPicPr>
          <p:nvPr/>
        </p:nvPicPr>
        <p:blipFill>
          <a:blip r:embed="rId5" cstate="print"/>
          <a:stretch>
            <a:fillRect/>
          </a:stretch>
        </p:blipFill>
        <p:spPr>
          <a:xfrm>
            <a:off x="228600" y="990600"/>
            <a:ext cx="2118665" cy="2782514"/>
          </a:xfrm>
          <a:prstGeom prst="rect">
            <a:avLst/>
          </a:prstGeom>
        </p:spPr>
      </p:pic>
      <p:sp>
        <p:nvSpPr>
          <p:cNvPr id="10" name="TextBox 9"/>
          <p:cNvSpPr txBox="1"/>
          <p:nvPr/>
        </p:nvSpPr>
        <p:spPr>
          <a:xfrm>
            <a:off x="2362200" y="990600"/>
            <a:ext cx="6781800" cy="584775"/>
          </a:xfrm>
          <a:prstGeom prst="rect">
            <a:avLst/>
          </a:prstGeom>
          <a:noFill/>
        </p:spPr>
        <p:txBody>
          <a:bodyPr wrap="square" rtlCol="0">
            <a:spAutoFit/>
          </a:bodyPr>
          <a:lstStyle/>
          <a:p>
            <a:r>
              <a:rPr lang="en-US" sz="1600" dirty="0" smtClean="0">
                <a:solidFill>
                  <a:srgbClr val="3366FF"/>
                </a:solidFill>
              </a:rPr>
              <a:t>Can GHG mitigation save polar bears from extinction?  </a:t>
            </a:r>
          </a:p>
          <a:p>
            <a:r>
              <a:rPr lang="en-US" sz="1600" dirty="0" smtClean="0">
                <a:solidFill>
                  <a:srgbClr val="3366FF"/>
                </a:solidFill>
              </a:rPr>
              <a:t>Is sea-ice loss irreversible, i.e. is there a tipping point? (bad for bears!)</a:t>
            </a:r>
          </a:p>
        </p:txBody>
      </p:sp>
      <p:sp>
        <p:nvSpPr>
          <p:cNvPr id="11" name="TextBox 10"/>
          <p:cNvSpPr txBox="1"/>
          <p:nvPr/>
        </p:nvSpPr>
        <p:spPr>
          <a:xfrm>
            <a:off x="2514600" y="5562600"/>
            <a:ext cx="6629400" cy="830997"/>
          </a:xfrm>
          <a:prstGeom prst="rect">
            <a:avLst/>
          </a:prstGeom>
          <a:noFill/>
        </p:spPr>
        <p:txBody>
          <a:bodyPr wrap="square" rtlCol="0">
            <a:spAutoFit/>
          </a:bodyPr>
          <a:lstStyle/>
          <a:p>
            <a:endParaRPr lang="en-US" sz="1600" dirty="0" smtClean="0"/>
          </a:p>
          <a:p>
            <a:r>
              <a:rPr lang="en-US" sz="1600" dirty="0" smtClean="0">
                <a:solidFill>
                  <a:srgbClr val="3366FF"/>
                </a:solidFill>
              </a:rPr>
              <a:t>September sea ice in CCSM3 can disappear rapidly, but it can recover if GHG levels are held fixed and prevented from increasing. </a:t>
            </a:r>
          </a:p>
        </p:txBody>
      </p:sp>
      <p:sp>
        <p:nvSpPr>
          <p:cNvPr id="12" name="TextBox 11"/>
          <p:cNvSpPr txBox="1"/>
          <p:nvPr/>
        </p:nvSpPr>
        <p:spPr>
          <a:xfrm>
            <a:off x="2438400" y="1676400"/>
            <a:ext cx="6477000" cy="584775"/>
          </a:xfrm>
          <a:prstGeom prst="rect">
            <a:avLst/>
          </a:prstGeom>
          <a:noFill/>
        </p:spPr>
        <p:txBody>
          <a:bodyPr wrap="square" rtlCol="0">
            <a:spAutoFit/>
          </a:bodyPr>
          <a:lstStyle/>
          <a:p>
            <a:r>
              <a:rPr lang="en-US" sz="1600" dirty="0" smtClean="0">
                <a:solidFill>
                  <a:srgbClr val="FF0000"/>
                </a:solidFill>
              </a:rPr>
              <a:t>Using CCSM3 simulations and several scenarios, sea ice and habitat metrics vary smoothly with temperature, </a:t>
            </a:r>
            <a:r>
              <a:rPr lang="en-US" sz="1600" dirty="0" smtClean="0">
                <a:solidFill>
                  <a:srgbClr val="3366FF"/>
                </a:solidFill>
              </a:rPr>
              <a:t>without  tipping points.</a:t>
            </a:r>
            <a:endParaRPr lang="en-US" sz="1600" dirty="0">
              <a:solidFill>
                <a:srgbClr val="3366FF"/>
              </a:solidFill>
            </a:endParaRPr>
          </a:p>
        </p:txBody>
      </p:sp>
      <p:cxnSp>
        <p:nvCxnSpPr>
          <p:cNvPr id="13" name="Straight Arrow Connector 12"/>
          <p:cNvCxnSpPr/>
          <p:nvPr/>
        </p:nvCxnSpPr>
        <p:spPr>
          <a:xfrm rot="10800000">
            <a:off x="1295400" y="5334000"/>
            <a:ext cx="19050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0"/>
            <a:ext cx="22098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t>Climate Modeling Programs</a:t>
            </a:r>
            <a:endParaRPr lang="en-US" dirty="0"/>
          </a:p>
        </p:txBody>
      </p:sp>
      <p:sp>
        <p:nvSpPr>
          <p:cNvPr id="18" name="TextBox 17"/>
          <p:cNvSpPr txBox="1"/>
          <p:nvPr/>
        </p:nvSpPr>
        <p:spPr>
          <a:xfrm>
            <a:off x="914400" y="6581001"/>
            <a:ext cx="789998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b="1" dirty="0" smtClean="0"/>
              <a:t>(</a:t>
            </a:r>
            <a:r>
              <a:rPr lang="en-US" sz="1200" b="1" dirty="0" err="1" smtClean="0"/>
              <a:t>Amstrup</a:t>
            </a:r>
            <a:r>
              <a:rPr lang="en-US" sz="1200" b="1" dirty="0" smtClean="0"/>
              <a:t> SC, ET </a:t>
            </a:r>
            <a:r>
              <a:rPr lang="en-US" sz="1200" b="1" dirty="0" err="1" smtClean="0"/>
              <a:t>DeWeaver</a:t>
            </a:r>
            <a:r>
              <a:rPr lang="en-US" sz="1200" b="1" dirty="0" smtClean="0"/>
              <a:t>, DC Douglas, BG </a:t>
            </a:r>
            <a:r>
              <a:rPr lang="en-US" sz="1200" b="1" dirty="0" err="1" smtClean="0"/>
              <a:t>Marcot</a:t>
            </a:r>
            <a:r>
              <a:rPr lang="en-US" sz="1200" b="1" dirty="0" smtClean="0"/>
              <a:t>, GM </a:t>
            </a:r>
            <a:r>
              <a:rPr lang="en-US" sz="1200" b="1" dirty="0" err="1" smtClean="0"/>
              <a:t>Durner</a:t>
            </a:r>
            <a:r>
              <a:rPr lang="en-US" sz="1200" b="1" dirty="0" smtClean="0"/>
              <a:t>, CM Bitz, &amp; DA Bailey, Nature 12/16/2010</a:t>
            </a:r>
            <a:r>
              <a:rPr lang="en-US" sz="12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cintosh HD:Users:maltrud:Papers:Methane2009:O2_and_pH.png"/>
          <p:cNvPicPr>
            <a:picLocks noChangeAspect="1"/>
          </p:cNvPicPr>
          <p:nvPr/>
        </p:nvPicPr>
        <p:blipFill>
          <a:blip r:embed="rId3" cstate="print"/>
          <a:srcRect/>
          <a:stretch>
            <a:fillRect/>
          </a:stretch>
        </p:blipFill>
        <p:spPr bwMode="auto">
          <a:xfrm>
            <a:off x="6477000" y="680720"/>
            <a:ext cx="2470733" cy="3967480"/>
          </a:xfrm>
          <a:prstGeom prst="rect">
            <a:avLst/>
          </a:prstGeom>
          <a:noFill/>
          <a:ln w="9525">
            <a:noFill/>
            <a:miter lim="800000"/>
            <a:headEnd/>
            <a:tailEnd/>
          </a:ln>
        </p:spPr>
      </p:pic>
      <p:pic>
        <p:nvPicPr>
          <p:cNvPr id="11" name="Picture 10" descr="Macintosh HD:Users:maltrud:Papers:Methane2009:Depth.png"/>
          <p:cNvPicPr>
            <a:picLocks noChangeAspect="1"/>
          </p:cNvPicPr>
          <p:nvPr/>
        </p:nvPicPr>
        <p:blipFill>
          <a:blip r:embed="rId4" cstate="print"/>
          <a:srcRect/>
          <a:stretch>
            <a:fillRect/>
          </a:stretch>
        </p:blipFill>
        <p:spPr bwMode="auto">
          <a:xfrm>
            <a:off x="4143619" y="716688"/>
            <a:ext cx="2333381" cy="1945232"/>
          </a:xfrm>
          <a:prstGeom prst="rect">
            <a:avLst/>
          </a:prstGeom>
          <a:noFill/>
          <a:ln w="9525">
            <a:noFill/>
            <a:miter lim="800000"/>
            <a:headEnd/>
            <a:tailEnd/>
          </a:ln>
        </p:spPr>
      </p:pic>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p>
        </p:txBody>
      </p:sp>
      <p:sp>
        <p:nvSpPr>
          <p:cNvPr id="5" name="TextBox 4"/>
          <p:cNvSpPr txBox="1"/>
          <p:nvPr/>
        </p:nvSpPr>
        <p:spPr>
          <a:xfrm>
            <a:off x="2362200" y="0"/>
            <a:ext cx="609600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en-US" sz="2000" b="1" dirty="0" err="1" smtClean="0"/>
              <a:t>Clathrates</a:t>
            </a:r>
            <a:r>
              <a:rPr lang="en-US" sz="2000" b="1" dirty="0" smtClean="0"/>
              <a:t> and the Global Marine Methane Cycle</a:t>
            </a:r>
            <a:endParaRPr lang="en-US" sz="2000" b="1" dirty="0"/>
          </a:p>
        </p:txBody>
      </p:sp>
      <p:sp>
        <p:nvSpPr>
          <p:cNvPr id="19" name="TextBox 18"/>
          <p:cNvSpPr txBox="1"/>
          <p:nvPr/>
        </p:nvSpPr>
        <p:spPr>
          <a:xfrm>
            <a:off x="0" y="685800"/>
            <a:ext cx="3810000" cy="5181600"/>
          </a:xfrm>
          <a:prstGeom prst="rect">
            <a:avLst/>
          </a:prstGeom>
          <a:noFill/>
        </p:spPr>
        <p:txBody>
          <a:bodyPr wrap="square" rtlCol="0">
            <a:spAutoFit/>
          </a:bodyPr>
          <a:lstStyle/>
          <a:p>
            <a:pPr marL="111125" indent="-111125">
              <a:spcBef>
                <a:spcPct val="15000"/>
              </a:spcBef>
              <a:buSzPct val="100000"/>
              <a:buFont typeface="Arial" pitchFamily="34" charset="0"/>
              <a:buChar char="•"/>
            </a:pPr>
            <a:r>
              <a:rPr lang="en-US" dirty="0" smtClean="0"/>
              <a:t>High-latitude continental shelves are warming, leading to methane from </a:t>
            </a:r>
            <a:r>
              <a:rPr lang="en-US" dirty="0" err="1" smtClean="0"/>
              <a:t>clathrates</a:t>
            </a:r>
            <a:r>
              <a:rPr lang="en-US" dirty="0" smtClean="0"/>
              <a:t>. </a:t>
            </a:r>
          </a:p>
          <a:p>
            <a:pPr marL="111125" indent="-111125">
              <a:spcBef>
                <a:spcPct val="15000"/>
              </a:spcBef>
              <a:buSzPct val="100000"/>
              <a:buFont typeface="Arial"/>
              <a:buChar char="•"/>
            </a:pPr>
            <a:endParaRPr lang="en-US" dirty="0" smtClean="0"/>
          </a:p>
          <a:p>
            <a:pPr marL="111125" indent="-111125">
              <a:spcBef>
                <a:spcPct val="15000"/>
              </a:spcBef>
              <a:buSzPct val="100000"/>
              <a:buFont typeface="Arial"/>
              <a:buChar char="•"/>
            </a:pPr>
            <a:r>
              <a:rPr lang="en-US" dirty="0" smtClean="0"/>
              <a:t>Developed POP model of global natural </a:t>
            </a:r>
            <a:r>
              <a:rPr lang="en-US" dirty="0" err="1" smtClean="0"/>
              <a:t>biogeocycling</a:t>
            </a:r>
            <a:r>
              <a:rPr lang="en-US" dirty="0" smtClean="0"/>
              <a:t> for marine CH</a:t>
            </a:r>
            <a:r>
              <a:rPr lang="en-US" baseline="-25000" dirty="0" smtClean="0"/>
              <a:t>4</a:t>
            </a:r>
          </a:p>
          <a:p>
            <a:pPr marL="111125" indent="-111125">
              <a:spcBef>
                <a:spcPct val="15000"/>
              </a:spcBef>
              <a:buSzPct val="100000"/>
              <a:buFont typeface="Arial"/>
              <a:buChar char="•"/>
            </a:pPr>
            <a:endParaRPr lang="en-US" baseline="-25000" dirty="0" smtClean="0"/>
          </a:p>
          <a:p>
            <a:pPr marL="111125" indent="-111125">
              <a:spcBef>
                <a:spcPct val="15000"/>
              </a:spcBef>
              <a:buSzPct val="100000"/>
              <a:buFont typeface="Arial"/>
              <a:buChar char="•"/>
            </a:pPr>
            <a:r>
              <a:rPr lang="en-US" dirty="0" smtClean="0"/>
              <a:t>Arctic </a:t>
            </a:r>
            <a:r>
              <a:rPr lang="en-US" dirty="0" err="1" smtClean="0"/>
              <a:t>clathrate</a:t>
            </a:r>
            <a:r>
              <a:rPr lang="en-US" dirty="0" smtClean="0"/>
              <a:t> destabilizations implemented in likely locales</a:t>
            </a:r>
          </a:p>
          <a:p>
            <a:pPr marL="111125" indent="-111125">
              <a:spcBef>
                <a:spcPct val="15000"/>
              </a:spcBef>
              <a:buSzPct val="100000"/>
              <a:buFont typeface="Arial"/>
              <a:buChar char="•"/>
            </a:pPr>
            <a:endParaRPr lang="en-US" dirty="0" smtClean="0"/>
          </a:p>
          <a:p>
            <a:pPr marL="111125" indent="-111125">
              <a:spcBef>
                <a:spcPct val="15000"/>
              </a:spcBef>
              <a:buSzPct val="100000"/>
              <a:buFont typeface="Arial"/>
              <a:buChar char="•"/>
            </a:pPr>
            <a:r>
              <a:rPr lang="en-US" dirty="0" smtClean="0"/>
              <a:t>Competition between</a:t>
            </a:r>
          </a:p>
          <a:p>
            <a:pPr marL="342900" indent="-342900">
              <a:spcBef>
                <a:spcPct val="15000"/>
              </a:spcBef>
              <a:buSzPct val="100000"/>
              <a:buFont typeface="+mj-lt"/>
              <a:buAutoNum type="arabicPeriod"/>
            </a:pPr>
            <a:r>
              <a:rPr lang="en-US" dirty="0" smtClean="0"/>
              <a:t>Bio-consumption of CH4</a:t>
            </a:r>
          </a:p>
          <a:p>
            <a:pPr marL="342900" indent="-342900">
              <a:spcBef>
                <a:spcPct val="15000"/>
              </a:spcBef>
              <a:buSzPct val="100000"/>
              <a:buFont typeface="+mj-lt"/>
              <a:buAutoNum type="arabicPeriod"/>
            </a:pPr>
            <a:r>
              <a:rPr lang="en-US" dirty="0" smtClean="0"/>
              <a:t>But the waste products deplete O</a:t>
            </a:r>
            <a:r>
              <a:rPr lang="en-US" baseline="-25000" dirty="0" smtClean="0"/>
              <a:t>2</a:t>
            </a:r>
            <a:r>
              <a:rPr lang="en-US" dirty="0" smtClean="0"/>
              <a:t> and trace metals, acidify, rob ecosystems and increases CH4 plume </a:t>
            </a:r>
          </a:p>
        </p:txBody>
      </p:sp>
      <p:sp>
        <p:nvSpPr>
          <p:cNvPr id="20" name="TextBox 19"/>
          <p:cNvSpPr txBox="1"/>
          <p:nvPr/>
        </p:nvSpPr>
        <p:spPr>
          <a:xfrm>
            <a:off x="4038600" y="4648200"/>
            <a:ext cx="4953000" cy="1508105"/>
          </a:xfrm>
          <a:prstGeom prst="rect">
            <a:avLst/>
          </a:prstGeom>
          <a:noFill/>
        </p:spPr>
        <p:txBody>
          <a:bodyPr wrap="square" rtlCol="0">
            <a:spAutoFit/>
          </a:bodyPr>
          <a:lstStyle/>
          <a:p>
            <a:r>
              <a:rPr lang="en-US" sz="2000" b="1" u="sng" dirty="0" smtClean="0"/>
              <a:t>Impact</a:t>
            </a:r>
          </a:p>
          <a:p>
            <a:pPr marL="111125" indent="-111125">
              <a:buFont typeface="Arial"/>
              <a:buChar char="•"/>
            </a:pPr>
            <a:r>
              <a:rPr lang="en-US" dirty="0" smtClean="0"/>
              <a:t>Resource limitations may reduce the mitigating effect of methane oxidation</a:t>
            </a:r>
          </a:p>
          <a:p>
            <a:pPr marL="111125" indent="-111125">
              <a:buFont typeface="Arial"/>
              <a:buChar char="•"/>
            </a:pPr>
            <a:r>
              <a:rPr lang="en-US" dirty="0" smtClean="0"/>
              <a:t>Ecological consequences of release may be as significant as climate feedbacks</a:t>
            </a:r>
          </a:p>
        </p:txBody>
      </p:sp>
      <p:sp>
        <p:nvSpPr>
          <p:cNvPr id="12" name="TextBox 11"/>
          <p:cNvSpPr txBox="1"/>
          <p:nvPr/>
        </p:nvSpPr>
        <p:spPr>
          <a:xfrm>
            <a:off x="342900" y="6172200"/>
            <a:ext cx="84582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200" dirty="0" smtClean="0"/>
              <a:t>Elliott, S.M., Maltrud, M., Reagan, M.T., Moridis, G.J., Cameron-Smith, P.J., “Marine Methane Cycle Simulations for the Period of Early Global Warming,” LBNL-4239E, </a:t>
            </a:r>
            <a:r>
              <a:rPr lang="en-US" sz="1200" b="1" i="1" dirty="0" smtClean="0"/>
              <a:t>J. Geophysical Res. Biogeo</a:t>
            </a:r>
            <a:r>
              <a:rPr lang="en-US" sz="1200" b="1" dirty="0" smtClean="0"/>
              <a:t>.</a:t>
            </a:r>
            <a:r>
              <a:rPr lang="en-US" sz="1200" dirty="0" smtClean="0"/>
              <a:t>, 116, G01010, 2011.</a:t>
            </a:r>
            <a:endParaRPr lang="en-GB" sz="1200" dirty="0" smtClean="0"/>
          </a:p>
        </p:txBody>
      </p:sp>
      <p:sp>
        <p:nvSpPr>
          <p:cNvPr id="14" name="Oval 13"/>
          <p:cNvSpPr/>
          <p:nvPr/>
        </p:nvSpPr>
        <p:spPr>
          <a:xfrm>
            <a:off x="6781800" y="2128520"/>
            <a:ext cx="685800" cy="609600"/>
          </a:xfrm>
          <a:prstGeom prst="ellipse">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6705600" y="3957320"/>
            <a:ext cx="685800" cy="609600"/>
          </a:xfrm>
          <a:prstGeom prst="ellipse">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descr="Macintosh HD:Users:maltrud:Papers:Methane2009:O2_lim.png"/>
          <p:cNvPicPr>
            <a:picLocks noChangeAspect="1"/>
          </p:cNvPicPr>
          <p:nvPr/>
        </p:nvPicPr>
        <p:blipFill>
          <a:blip r:embed="rId5" cstate="print"/>
          <a:srcRect/>
          <a:stretch>
            <a:fillRect/>
          </a:stretch>
        </p:blipFill>
        <p:spPr bwMode="auto">
          <a:xfrm>
            <a:off x="4191001" y="2763996"/>
            <a:ext cx="2286000" cy="1879124"/>
          </a:xfrm>
          <a:prstGeom prst="rect">
            <a:avLst/>
          </a:prstGeom>
          <a:noFill/>
          <a:ln w="9525">
            <a:noFill/>
            <a:miter lim="800000"/>
            <a:headEnd/>
            <a:tailEnd/>
          </a:ln>
        </p:spPr>
      </p:pic>
      <p:sp>
        <p:nvSpPr>
          <p:cNvPr id="17" name="Oval 16"/>
          <p:cNvSpPr/>
          <p:nvPr/>
        </p:nvSpPr>
        <p:spPr>
          <a:xfrm>
            <a:off x="4343400" y="3957320"/>
            <a:ext cx="685800" cy="609600"/>
          </a:xfrm>
          <a:prstGeom prst="ellipse">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4038600" y="2743200"/>
            <a:ext cx="1133644" cy="369332"/>
          </a:xfrm>
          <a:prstGeom prst="rect">
            <a:avLst/>
          </a:prstGeom>
          <a:solidFill>
            <a:schemeClr val="bg1"/>
          </a:solidFill>
        </p:spPr>
        <p:txBody>
          <a:bodyPr wrap="none" rtlCol="0">
            <a:spAutoFit/>
          </a:bodyPr>
          <a:lstStyle/>
          <a:p>
            <a:r>
              <a:rPr lang="en-US" b="1" dirty="0" smtClean="0">
                <a:solidFill>
                  <a:srgbClr val="C00000"/>
                </a:solidFill>
              </a:rPr>
              <a:t>methane</a:t>
            </a:r>
            <a:endParaRPr lang="en-US" b="1" dirty="0">
              <a:solidFill>
                <a:srgbClr val="C00000"/>
              </a:solidFill>
            </a:endParaRPr>
          </a:p>
        </p:txBody>
      </p:sp>
      <p:sp>
        <p:nvSpPr>
          <p:cNvPr id="22" name="TextBox 21"/>
          <p:cNvSpPr txBox="1"/>
          <p:nvPr/>
        </p:nvSpPr>
        <p:spPr>
          <a:xfrm>
            <a:off x="6400800" y="2743200"/>
            <a:ext cx="1364476" cy="369332"/>
          </a:xfrm>
          <a:prstGeom prst="rect">
            <a:avLst/>
          </a:prstGeom>
          <a:solidFill>
            <a:schemeClr val="bg1"/>
          </a:solidFill>
        </p:spPr>
        <p:txBody>
          <a:bodyPr wrap="none" rtlCol="0">
            <a:spAutoFit/>
          </a:bodyPr>
          <a:lstStyle/>
          <a:p>
            <a:r>
              <a:rPr lang="en-US" b="1" dirty="0" smtClean="0">
                <a:solidFill>
                  <a:srgbClr val="C00000"/>
                </a:solidFill>
              </a:rPr>
              <a:t>pH change</a:t>
            </a:r>
            <a:endParaRPr lang="en-US" b="1" dirty="0">
              <a:solidFill>
                <a:srgbClr val="C00000"/>
              </a:solidFill>
            </a:endParaRPr>
          </a:p>
        </p:txBody>
      </p:sp>
      <p:sp>
        <p:nvSpPr>
          <p:cNvPr id="23" name="TextBox 22"/>
          <p:cNvSpPr txBox="1"/>
          <p:nvPr/>
        </p:nvSpPr>
        <p:spPr>
          <a:xfrm>
            <a:off x="6553200" y="609600"/>
            <a:ext cx="992579" cy="369332"/>
          </a:xfrm>
          <a:prstGeom prst="rect">
            <a:avLst/>
          </a:prstGeom>
          <a:solidFill>
            <a:schemeClr val="bg1"/>
          </a:solidFill>
        </p:spPr>
        <p:txBody>
          <a:bodyPr wrap="none" rtlCol="0">
            <a:spAutoFit/>
          </a:bodyPr>
          <a:lstStyle/>
          <a:p>
            <a:r>
              <a:rPr lang="en-US" b="1" dirty="0" smtClean="0">
                <a:solidFill>
                  <a:srgbClr val="C00000"/>
                </a:solidFill>
              </a:rPr>
              <a:t>oxygen</a:t>
            </a:r>
            <a:endParaRPr lang="en-US" b="1" dirty="0">
              <a:solidFill>
                <a:srgbClr val="C00000"/>
              </a:solidFill>
            </a:endParaRPr>
          </a:p>
        </p:txBody>
      </p:sp>
      <p:sp>
        <p:nvSpPr>
          <p:cNvPr id="24" name="TextBox 23"/>
          <p:cNvSpPr txBox="1"/>
          <p:nvPr/>
        </p:nvSpPr>
        <p:spPr>
          <a:xfrm>
            <a:off x="0" y="0"/>
            <a:ext cx="1600200" cy="3810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smtClean="0"/>
              <a:t>ESM Program</a:t>
            </a:r>
            <a:endParaRPr lang="en-US"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3" y="148087"/>
            <a:ext cx="8665029" cy="484748"/>
          </a:xfrm>
        </p:spPr>
        <p:txBody>
          <a:bodyPr>
            <a:noAutofit/>
          </a:bodyPr>
          <a:lstStyle/>
          <a:p>
            <a:r>
              <a:rPr lang="en-US" sz="3200" dirty="0" smtClean="0">
                <a:solidFill>
                  <a:srgbClr val="006600"/>
                </a:solidFill>
              </a:rPr>
              <a:t>Climate Change and Permafrost Ecosystems</a:t>
            </a:r>
            <a:endParaRPr lang="en-US" sz="3200" dirty="0">
              <a:solidFill>
                <a:srgbClr val="006600"/>
              </a:solidFill>
            </a:endParaRPr>
          </a:p>
        </p:txBody>
      </p:sp>
      <p:sp>
        <p:nvSpPr>
          <p:cNvPr id="6" name="Content Placeholder 5"/>
          <p:cNvSpPr>
            <a:spLocks noGrp="1"/>
          </p:cNvSpPr>
          <p:nvPr>
            <p:ph idx="1"/>
          </p:nvPr>
        </p:nvSpPr>
        <p:spPr>
          <a:xfrm>
            <a:off x="163819" y="4314165"/>
            <a:ext cx="8689897" cy="2172903"/>
          </a:xfrm>
        </p:spPr>
        <p:txBody>
          <a:bodyPr>
            <a:normAutofit lnSpcReduction="10000"/>
          </a:bodyPr>
          <a:lstStyle/>
          <a:p>
            <a:pPr>
              <a:spcBef>
                <a:spcPts val="800"/>
              </a:spcBef>
              <a:buNone/>
            </a:pPr>
            <a:r>
              <a:rPr lang="en-US" sz="2000" dirty="0" smtClean="0">
                <a:solidFill>
                  <a:srgbClr val="002060"/>
                </a:solidFill>
              </a:rPr>
              <a:t>Approach</a:t>
            </a:r>
          </a:p>
          <a:p>
            <a:pPr lvl="1">
              <a:buClrTx/>
              <a:buFont typeface="Arial" pitchFamily="34" charset="0"/>
              <a:buChar char="•"/>
            </a:pPr>
            <a:r>
              <a:rPr lang="en-US" sz="1800" dirty="0" smtClean="0">
                <a:solidFill>
                  <a:srgbClr val="002060"/>
                </a:solidFill>
              </a:rPr>
              <a:t>Collaborative effort among DOE National Laboratories and universities, led by Oak Ridge National Laboratory</a:t>
            </a:r>
          </a:p>
          <a:p>
            <a:pPr lvl="1">
              <a:buClrTx/>
              <a:buFont typeface="Arial" pitchFamily="34" charset="0"/>
              <a:buChar char="•"/>
            </a:pPr>
            <a:r>
              <a:rPr lang="en-US" sz="1800" dirty="0" smtClean="0">
                <a:solidFill>
                  <a:srgbClr val="002060"/>
                </a:solidFill>
              </a:rPr>
              <a:t>Interdisciplinary, multi-scale approach to advance predictive understanding through iterative experimentation and modeling</a:t>
            </a:r>
          </a:p>
          <a:p>
            <a:pPr lvl="1">
              <a:buClrTx/>
              <a:buFont typeface="Arial" pitchFamily="34" charset="0"/>
              <a:buChar char="•"/>
            </a:pPr>
            <a:r>
              <a:rPr lang="en-US" sz="1800" dirty="0" smtClean="0">
                <a:solidFill>
                  <a:srgbClr val="002060"/>
                </a:solidFill>
              </a:rPr>
              <a:t>Opportunities for leveraging through external collaboration  (DOE and other agencies)</a:t>
            </a:r>
          </a:p>
        </p:txBody>
      </p:sp>
      <p:sp>
        <p:nvSpPr>
          <p:cNvPr id="4" name="Rectangle 3"/>
          <p:cNvSpPr/>
          <p:nvPr/>
        </p:nvSpPr>
        <p:spPr>
          <a:xfrm>
            <a:off x="163819" y="678723"/>
            <a:ext cx="5334000" cy="3334246"/>
          </a:xfrm>
          <a:prstGeom prst="rect">
            <a:avLst/>
          </a:prstGeom>
        </p:spPr>
        <p:txBody>
          <a:bodyPr wrap="square">
            <a:spAutoFit/>
          </a:bodyPr>
          <a:lstStyle/>
          <a:p>
            <a:pPr>
              <a:spcBef>
                <a:spcPts val="800"/>
              </a:spcBef>
            </a:pPr>
            <a:r>
              <a:rPr lang="en-US" sz="2000" dirty="0" smtClean="0">
                <a:solidFill>
                  <a:srgbClr val="002060"/>
                </a:solidFill>
              </a:rPr>
              <a:t>Goal:  </a:t>
            </a:r>
            <a:r>
              <a:rPr lang="en-US" dirty="0" smtClean="0">
                <a:solidFill>
                  <a:srgbClr val="002060"/>
                </a:solidFill>
              </a:rPr>
              <a:t>advance the predictive understanding of the structure and function of Arctic terrestrial ecosystems in response to climate change</a:t>
            </a:r>
            <a:endParaRPr lang="en-US" sz="2000" dirty="0" smtClean="0">
              <a:solidFill>
                <a:srgbClr val="002060"/>
              </a:solidFill>
            </a:endParaRPr>
          </a:p>
          <a:p>
            <a:pPr>
              <a:spcBef>
                <a:spcPts val="800"/>
              </a:spcBef>
            </a:pPr>
            <a:r>
              <a:rPr lang="en-US" sz="2000" dirty="0" smtClean="0">
                <a:solidFill>
                  <a:srgbClr val="002060"/>
                </a:solidFill>
              </a:rPr>
              <a:t>Objectives:</a:t>
            </a:r>
          </a:p>
          <a:p>
            <a:pPr marL="623888" lvl="1" indent="-276225">
              <a:buFont typeface="Arial" pitchFamily="34" charset="0"/>
              <a:buChar char="•"/>
            </a:pPr>
            <a:r>
              <a:rPr lang="en-US" dirty="0" smtClean="0">
                <a:solidFill>
                  <a:srgbClr val="002060"/>
                </a:solidFill>
                <a:latin typeface="Arial" pitchFamily="34" charset="0"/>
                <a:cs typeface="Arial" pitchFamily="34" charset="0"/>
              </a:rPr>
              <a:t>Understand</a:t>
            </a:r>
            <a:r>
              <a:rPr lang="en-US" dirty="0" smtClean="0">
                <a:solidFill>
                  <a:srgbClr val="002060"/>
                </a:solidFill>
              </a:rPr>
              <a:t> processes/feedbacks governing these complex systems</a:t>
            </a:r>
          </a:p>
          <a:p>
            <a:pPr marL="623888" lvl="1" indent="-276225">
              <a:buFont typeface="Arial" pitchFamily="34" charset="0"/>
              <a:buChar char="•"/>
            </a:pPr>
            <a:r>
              <a:rPr lang="en-US" dirty="0" smtClean="0">
                <a:solidFill>
                  <a:srgbClr val="002060"/>
                </a:solidFill>
              </a:rPr>
              <a:t>Design and deploy combination of observations and manipulative experiments to test model-inspired hypotheses</a:t>
            </a:r>
          </a:p>
          <a:p>
            <a:pPr marL="623888" lvl="1" indent="-276225">
              <a:buFont typeface="Arial" pitchFamily="34" charset="0"/>
              <a:buChar char="•"/>
            </a:pPr>
            <a:r>
              <a:rPr lang="en-US" dirty="0" smtClean="0">
                <a:solidFill>
                  <a:srgbClr val="002060"/>
                </a:solidFill>
              </a:rPr>
              <a:t>Resulting knowledge improves models, resulting in improved climate predictions</a:t>
            </a:r>
            <a:endParaRPr lang="en-US" dirty="0">
              <a:solidFill>
                <a:srgbClr val="002060"/>
              </a:solidFill>
            </a:endParaRPr>
          </a:p>
        </p:txBody>
      </p:sp>
      <p:pic>
        <p:nvPicPr>
          <p:cNvPr id="9" name="Picture 8"/>
          <p:cNvPicPr>
            <a:picLocks noChangeAspect="1"/>
          </p:cNvPicPr>
          <p:nvPr/>
        </p:nvPicPr>
        <p:blipFill>
          <a:blip r:embed="rId2" cstate="print"/>
          <a:stretch>
            <a:fillRect/>
          </a:stretch>
        </p:blipFill>
        <p:spPr>
          <a:xfrm>
            <a:off x="5745632" y="2280862"/>
            <a:ext cx="3199862" cy="2312240"/>
          </a:xfrm>
          <a:prstGeom prst="rect">
            <a:avLst/>
          </a:prstGeom>
          <a:noFill/>
          <a:ln w="38100">
            <a:solidFill>
              <a:srgbClr val="006600"/>
            </a:solidFill>
            <a:miter lim="800000"/>
            <a:headEnd/>
            <a:tailEnd/>
          </a:ln>
        </p:spPr>
      </p:pic>
      <p:pic>
        <p:nvPicPr>
          <p:cNvPr id="8" name="Picture 15" descr="thermokarst lakes-jj-001.jpg"/>
          <p:cNvPicPr>
            <a:picLocks noChangeAspect="1"/>
          </p:cNvPicPr>
          <p:nvPr/>
        </p:nvPicPr>
        <p:blipFill>
          <a:blip r:embed="rId3" cstate="print"/>
          <a:srcRect/>
          <a:stretch>
            <a:fillRect/>
          </a:stretch>
        </p:blipFill>
        <p:spPr bwMode="auto">
          <a:xfrm>
            <a:off x="5437080" y="756503"/>
            <a:ext cx="2927864" cy="1919201"/>
          </a:xfrm>
          <a:prstGeom prst="rect">
            <a:avLst/>
          </a:prstGeom>
          <a:noFill/>
          <a:ln w="38100">
            <a:solidFill>
              <a:srgbClr val="0066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3" y="148087"/>
            <a:ext cx="8665029" cy="406265"/>
          </a:xfrm>
        </p:spPr>
        <p:txBody>
          <a:bodyPr>
            <a:normAutofit fontScale="90000"/>
          </a:bodyPr>
          <a:lstStyle/>
          <a:p>
            <a:pPr>
              <a:spcBef>
                <a:spcPts val="800"/>
              </a:spcBef>
            </a:pPr>
            <a:r>
              <a:rPr lang="en-US" sz="2400" dirty="0" smtClean="0">
                <a:solidFill>
                  <a:schemeClr val="accent3">
                    <a:lumMod val="75000"/>
                  </a:schemeClr>
                </a:solidFill>
              </a:rPr>
              <a:t>Carbon “fertilization” limited by nitrogen availability</a:t>
            </a:r>
          </a:p>
        </p:txBody>
      </p:sp>
      <p:sp>
        <p:nvSpPr>
          <p:cNvPr id="4" name="Rectangle 3"/>
          <p:cNvSpPr/>
          <p:nvPr/>
        </p:nvSpPr>
        <p:spPr>
          <a:xfrm>
            <a:off x="163819" y="764067"/>
            <a:ext cx="5334000" cy="4657685"/>
          </a:xfrm>
          <a:prstGeom prst="rect">
            <a:avLst/>
          </a:prstGeom>
        </p:spPr>
        <p:txBody>
          <a:bodyPr wrap="square">
            <a:spAutoFit/>
          </a:bodyPr>
          <a:lstStyle/>
          <a:p>
            <a:pPr>
              <a:spcBef>
                <a:spcPts val="800"/>
              </a:spcBef>
            </a:pPr>
            <a:r>
              <a:rPr lang="en-US" dirty="0" smtClean="0">
                <a:solidFill>
                  <a:schemeClr val="accent3">
                    <a:lumMod val="75000"/>
                  </a:schemeClr>
                </a:solidFill>
              </a:rPr>
              <a:t>Increasing atmospheric CO2 has been predicted to result in enhanced plant uptake and growth, providing a dampening influence on climate change</a:t>
            </a:r>
          </a:p>
          <a:p>
            <a:pPr>
              <a:spcBef>
                <a:spcPts val="800"/>
              </a:spcBef>
            </a:pPr>
            <a:r>
              <a:rPr lang="en-US" dirty="0" smtClean="0">
                <a:solidFill>
                  <a:schemeClr val="accent3">
                    <a:lumMod val="75000"/>
                  </a:schemeClr>
                </a:solidFill>
              </a:rPr>
              <a:t>This negative feedback process is represented in most coupled earth system models and has been shown to be an area of sensitivity for future climate projections</a:t>
            </a:r>
          </a:p>
          <a:p>
            <a:pPr>
              <a:spcBef>
                <a:spcPts val="800"/>
              </a:spcBef>
            </a:pPr>
            <a:r>
              <a:rPr lang="en-US" dirty="0" smtClean="0">
                <a:solidFill>
                  <a:schemeClr val="accent3">
                    <a:lumMod val="75000"/>
                  </a:schemeClr>
                </a:solidFill>
              </a:rPr>
              <a:t>Free-Air CO2 Enrichment (FACE) experiment at Oak Ridge National Laboratory</a:t>
            </a:r>
          </a:p>
          <a:p>
            <a:pPr>
              <a:spcBef>
                <a:spcPts val="800"/>
              </a:spcBef>
            </a:pPr>
            <a:r>
              <a:rPr lang="en-US" dirty="0" smtClean="0">
                <a:solidFill>
                  <a:schemeClr val="accent3">
                    <a:lumMod val="75000"/>
                  </a:schemeClr>
                </a:solidFill>
              </a:rPr>
              <a:t>strong CO2 “fertilization” effects for the first five years of the experiment, in subsequent years that effect declined dramatically </a:t>
            </a:r>
          </a:p>
          <a:p>
            <a:pPr>
              <a:spcBef>
                <a:spcPts val="800"/>
              </a:spcBef>
            </a:pPr>
            <a:r>
              <a:rPr lang="en-US" dirty="0" smtClean="0">
                <a:solidFill>
                  <a:schemeClr val="accent3">
                    <a:lumMod val="75000"/>
                  </a:schemeClr>
                </a:solidFill>
              </a:rPr>
              <a:t> Experiment suggests that decline was the result of nitrogen limitation</a:t>
            </a:r>
          </a:p>
        </p:txBody>
      </p:sp>
      <p:pic>
        <p:nvPicPr>
          <p:cNvPr id="1026" name="Picture 2"/>
          <p:cNvPicPr>
            <a:picLocks noChangeAspect="1" noChangeArrowheads="1"/>
          </p:cNvPicPr>
          <p:nvPr/>
        </p:nvPicPr>
        <p:blipFill>
          <a:blip r:embed="rId2" cstate="print"/>
          <a:srcRect l="29555" t="14667" r="25457" b="5778"/>
          <a:stretch>
            <a:fillRect/>
          </a:stretch>
        </p:blipFill>
        <p:spPr bwMode="auto">
          <a:xfrm>
            <a:off x="5705856" y="585216"/>
            <a:ext cx="3226601" cy="4279392"/>
          </a:xfrm>
          <a:prstGeom prst="rect">
            <a:avLst/>
          </a:prstGeom>
          <a:noFill/>
          <a:ln w="9525">
            <a:noFill/>
            <a:miter lim="800000"/>
            <a:headEnd/>
            <a:tailEnd/>
          </a:ln>
        </p:spPr>
      </p:pic>
      <p:sp>
        <p:nvSpPr>
          <p:cNvPr id="8" name="Rectangle 7"/>
          <p:cNvSpPr/>
          <p:nvPr/>
        </p:nvSpPr>
        <p:spPr>
          <a:xfrm>
            <a:off x="347472" y="5620511"/>
            <a:ext cx="8089392" cy="738664"/>
          </a:xfrm>
          <a:prstGeom prst="rect">
            <a:avLst/>
          </a:prstGeom>
        </p:spPr>
        <p:txBody>
          <a:bodyPr wrap="square">
            <a:spAutoFit/>
          </a:bodyPr>
          <a:lstStyle/>
          <a:p>
            <a:pPr>
              <a:spcBef>
                <a:spcPts val="800"/>
              </a:spcBef>
            </a:pPr>
            <a:r>
              <a:rPr lang="en-US" sz="1400" dirty="0" smtClean="0">
                <a:solidFill>
                  <a:schemeClr val="accent3">
                    <a:lumMod val="75000"/>
                  </a:schemeClr>
                </a:solidFill>
              </a:rPr>
              <a:t>Reference:  Norby RJ, Warren JM, Iversen CM, </a:t>
            </a:r>
            <a:r>
              <a:rPr lang="en-US" sz="1400" dirty="0" err="1" smtClean="0">
                <a:solidFill>
                  <a:schemeClr val="accent3">
                    <a:lumMod val="75000"/>
                  </a:schemeClr>
                </a:solidFill>
              </a:rPr>
              <a:t>Medlyn</a:t>
            </a:r>
            <a:r>
              <a:rPr lang="en-US" sz="1400" dirty="0" smtClean="0">
                <a:solidFill>
                  <a:schemeClr val="accent3">
                    <a:lumMod val="75000"/>
                  </a:schemeClr>
                </a:solidFill>
              </a:rPr>
              <a:t> BE, </a:t>
            </a:r>
            <a:r>
              <a:rPr lang="en-US" sz="1400" dirty="0" err="1" smtClean="0">
                <a:solidFill>
                  <a:schemeClr val="accent3">
                    <a:lumMod val="75000"/>
                  </a:schemeClr>
                </a:solidFill>
              </a:rPr>
              <a:t>McMurtrie</a:t>
            </a:r>
            <a:r>
              <a:rPr lang="en-US" sz="1400" dirty="0" smtClean="0">
                <a:solidFill>
                  <a:schemeClr val="accent3">
                    <a:lumMod val="75000"/>
                  </a:schemeClr>
                </a:solidFill>
              </a:rPr>
              <a:t> RE. 2010, CO2 enhancement of forest productivity constrained by limited nitrogen availability.  Proceedings of the National Academy of Sciences (107:5)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83" y="148087"/>
            <a:ext cx="8849653" cy="406265"/>
          </a:xfrm>
        </p:spPr>
        <p:txBody>
          <a:bodyPr>
            <a:normAutofit fontScale="90000"/>
          </a:bodyPr>
          <a:lstStyle/>
          <a:p>
            <a:pPr>
              <a:spcBef>
                <a:spcPts val="800"/>
              </a:spcBef>
            </a:pPr>
            <a:r>
              <a:rPr lang="en-US" sz="2400" dirty="0" err="1" smtClean="0">
                <a:solidFill>
                  <a:schemeClr val="accent3">
                    <a:lumMod val="75000"/>
                  </a:schemeClr>
                </a:solidFill>
              </a:rPr>
              <a:t>AmeriFlux</a:t>
            </a:r>
            <a:r>
              <a:rPr lang="en-US" sz="2400" dirty="0" smtClean="0">
                <a:solidFill>
                  <a:schemeClr val="accent3">
                    <a:lumMod val="75000"/>
                  </a:schemeClr>
                </a:solidFill>
              </a:rPr>
              <a:t> contributes new insights into </a:t>
            </a:r>
            <a:r>
              <a:rPr lang="en-US" sz="2400" dirty="0" err="1" smtClean="0">
                <a:solidFill>
                  <a:schemeClr val="accent3">
                    <a:lumMod val="75000"/>
                  </a:schemeClr>
                </a:solidFill>
              </a:rPr>
              <a:t>evapotranspiration</a:t>
            </a:r>
            <a:endParaRPr lang="en-US" sz="2400" dirty="0" smtClean="0">
              <a:solidFill>
                <a:schemeClr val="accent3">
                  <a:lumMod val="75000"/>
                </a:schemeClr>
              </a:solidFill>
            </a:endParaRPr>
          </a:p>
        </p:txBody>
      </p:sp>
      <p:sp>
        <p:nvSpPr>
          <p:cNvPr id="4" name="Rectangle 3"/>
          <p:cNvSpPr/>
          <p:nvPr/>
        </p:nvSpPr>
        <p:spPr>
          <a:xfrm>
            <a:off x="163818" y="934755"/>
            <a:ext cx="8260853" cy="2339102"/>
          </a:xfrm>
          <a:prstGeom prst="rect">
            <a:avLst/>
          </a:prstGeom>
        </p:spPr>
        <p:txBody>
          <a:bodyPr wrap="square">
            <a:spAutoFit/>
          </a:bodyPr>
          <a:lstStyle/>
          <a:p>
            <a:pPr>
              <a:spcBef>
                <a:spcPts val="800"/>
              </a:spcBef>
            </a:pPr>
            <a:r>
              <a:rPr lang="en-US" dirty="0" smtClean="0">
                <a:solidFill>
                  <a:schemeClr val="accent3">
                    <a:lumMod val="75000"/>
                  </a:schemeClr>
                </a:solidFill>
              </a:rPr>
              <a:t>Large scale changes in the earth's water cycle have been hypothesized to result from global warming</a:t>
            </a:r>
          </a:p>
          <a:p>
            <a:pPr>
              <a:spcBef>
                <a:spcPts val="800"/>
              </a:spcBef>
            </a:pPr>
            <a:r>
              <a:rPr lang="en-US" dirty="0" smtClean="0">
                <a:solidFill>
                  <a:schemeClr val="accent3">
                    <a:lumMod val="75000"/>
                  </a:schemeClr>
                </a:solidFill>
              </a:rPr>
              <a:t>Combination of long-term data records (including </a:t>
            </a:r>
            <a:r>
              <a:rPr lang="en-US" dirty="0" err="1" smtClean="0">
                <a:solidFill>
                  <a:schemeClr val="accent3">
                    <a:lumMod val="75000"/>
                  </a:schemeClr>
                </a:solidFill>
              </a:rPr>
              <a:t>AmeriFlux</a:t>
            </a:r>
            <a:r>
              <a:rPr lang="en-US" dirty="0" smtClean="0">
                <a:solidFill>
                  <a:schemeClr val="accent3">
                    <a:lumMod val="75000"/>
                  </a:schemeClr>
                </a:solidFill>
              </a:rPr>
              <a:t>) and model results show systematic increase in global land </a:t>
            </a:r>
            <a:r>
              <a:rPr lang="en-US" dirty="0" err="1" smtClean="0">
                <a:solidFill>
                  <a:schemeClr val="accent3">
                    <a:lumMod val="75000"/>
                  </a:schemeClr>
                </a:solidFill>
              </a:rPr>
              <a:t>evapotranspiration</a:t>
            </a:r>
            <a:r>
              <a:rPr lang="en-US" dirty="0" smtClean="0">
                <a:solidFill>
                  <a:schemeClr val="accent3">
                    <a:lumMod val="75000"/>
                  </a:schemeClr>
                </a:solidFill>
              </a:rPr>
              <a:t> from 1982 to 1997</a:t>
            </a:r>
          </a:p>
          <a:p>
            <a:pPr>
              <a:spcBef>
                <a:spcPts val="800"/>
              </a:spcBef>
            </a:pPr>
            <a:r>
              <a:rPr lang="en-US" dirty="0" smtClean="0">
                <a:solidFill>
                  <a:schemeClr val="accent3">
                    <a:lumMod val="75000"/>
                  </a:schemeClr>
                </a:solidFill>
              </a:rPr>
              <a:t>From 1998 to 2008, this trend appears to have declined or leveled off</a:t>
            </a:r>
          </a:p>
          <a:p>
            <a:pPr>
              <a:spcBef>
                <a:spcPts val="800"/>
              </a:spcBef>
            </a:pPr>
            <a:r>
              <a:rPr lang="en-US" dirty="0" smtClean="0">
                <a:solidFill>
                  <a:schemeClr val="accent3">
                    <a:lumMod val="75000"/>
                  </a:schemeClr>
                </a:solidFill>
              </a:rPr>
              <a:t>The authors suggest that soil moisture limitations, particularly in the southern hemisphere are responsible for the change</a:t>
            </a:r>
          </a:p>
        </p:txBody>
      </p:sp>
      <p:sp>
        <p:nvSpPr>
          <p:cNvPr id="8" name="Rectangle 7"/>
          <p:cNvSpPr/>
          <p:nvPr/>
        </p:nvSpPr>
        <p:spPr>
          <a:xfrm>
            <a:off x="347472" y="5986271"/>
            <a:ext cx="8089392" cy="523220"/>
          </a:xfrm>
          <a:prstGeom prst="rect">
            <a:avLst/>
          </a:prstGeom>
        </p:spPr>
        <p:txBody>
          <a:bodyPr wrap="square">
            <a:spAutoFit/>
          </a:bodyPr>
          <a:lstStyle/>
          <a:p>
            <a:pPr>
              <a:spcBef>
                <a:spcPts val="800"/>
              </a:spcBef>
            </a:pPr>
            <a:r>
              <a:rPr lang="en-US" sz="1400" dirty="0" smtClean="0">
                <a:solidFill>
                  <a:schemeClr val="accent3">
                    <a:lumMod val="75000"/>
                  </a:schemeClr>
                </a:solidFill>
              </a:rPr>
              <a:t>Reference:  Jung, M., et al.  Recent decline in the global land </a:t>
            </a:r>
            <a:r>
              <a:rPr lang="en-US" sz="1400" dirty="0" err="1" smtClean="0">
                <a:solidFill>
                  <a:schemeClr val="accent3">
                    <a:lumMod val="75000"/>
                  </a:schemeClr>
                </a:solidFill>
              </a:rPr>
              <a:t>evapotranspiration</a:t>
            </a:r>
            <a:r>
              <a:rPr lang="en-US" sz="1400" dirty="0" smtClean="0">
                <a:solidFill>
                  <a:schemeClr val="accent3">
                    <a:lumMod val="75000"/>
                  </a:schemeClr>
                </a:solidFill>
              </a:rPr>
              <a:t> trend due to limited moisture supply, Nature  (467, 951-954)</a:t>
            </a:r>
          </a:p>
        </p:txBody>
      </p:sp>
      <p:pic>
        <p:nvPicPr>
          <p:cNvPr id="2" name="Picture 2"/>
          <p:cNvPicPr>
            <a:picLocks noChangeAspect="1" noChangeArrowheads="1"/>
          </p:cNvPicPr>
          <p:nvPr/>
        </p:nvPicPr>
        <p:blipFill>
          <a:blip r:embed="rId2" cstate="print"/>
          <a:srcRect l="9703" t="30898" r="3196" b="22374"/>
          <a:stretch>
            <a:fillRect/>
          </a:stretch>
        </p:blipFill>
        <p:spPr bwMode="auto">
          <a:xfrm>
            <a:off x="3169920" y="3513207"/>
            <a:ext cx="5561556" cy="2237742"/>
          </a:xfrm>
          <a:prstGeom prst="rect">
            <a:avLst/>
          </a:prstGeom>
          <a:noFill/>
          <a:ln w="9525">
            <a:noFill/>
            <a:miter lim="800000"/>
            <a:headEnd/>
            <a:tailEnd/>
          </a:ln>
        </p:spPr>
      </p:pic>
      <p:sp>
        <p:nvSpPr>
          <p:cNvPr id="7" name="Rectangle 6"/>
          <p:cNvSpPr/>
          <p:nvPr/>
        </p:nvSpPr>
        <p:spPr>
          <a:xfrm>
            <a:off x="163818" y="3243364"/>
            <a:ext cx="2859024" cy="2031325"/>
          </a:xfrm>
          <a:prstGeom prst="rect">
            <a:avLst/>
          </a:prstGeom>
        </p:spPr>
        <p:txBody>
          <a:bodyPr wrap="square">
            <a:spAutoFit/>
          </a:bodyPr>
          <a:lstStyle/>
          <a:p>
            <a:pPr>
              <a:spcBef>
                <a:spcPts val="800"/>
              </a:spcBef>
            </a:pPr>
            <a:r>
              <a:rPr lang="en-US" dirty="0" smtClean="0">
                <a:solidFill>
                  <a:schemeClr val="accent3">
                    <a:lumMod val="75000"/>
                  </a:schemeClr>
                </a:solidFill>
              </a:rPr>
              <a:t>May indicate that climate-driven changes in terrestrial hydrological cycles exist and that there are limits to the ability of these cycles to respond to changing climate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15900" y="152400"/>
            <a:ext cx="8928100" cy="979488"/>
          </a:xfrm>
        </p:spPr>
        <p:txBody>
          <a:bodyPr/>
          <a:lstStyle/>
          <a:p>
            <a:pPr>
              <a:buFontTx/>
              <a:buNone/>
              <a:defRPr/>
            </a:pPr>
            <a:r>
              <a:rPr lang="en-US" b="1" i="1" dirty="0" smtClean="0">
                <a:solidFill>
                  <a:srgbClr val="002060"/>
                </a:solidFill>
                <a:effectLst>
                  <a:outerShdw blurRad="38100" dist="38100" dir="2700000" algn="tl">
                    <a:srgbClr val="000000">
                      <a:alpha val="43137"/>
                    </a:srgbClr>
                  </a:outerShdw>
                </a:effectLst>
                <a:latin typeface="+mj-lt"/>
              </a:rPr>
              <a:t>Integrated Assessment</a:t>
            </a:r>
            <a:endParaRPr lang="en-US" b="1" i="1" dirty="0">
              <a:solidFill>
                <a:srgbClr val="002060"/>
              </a:solidFill>
              <a:effectLst>
                <a:outerShdw blurRad="38100" dist="38100" dir="2700000" algn="tl">
                  <a:srgbClr val="000000">
                    <a:alpha val="43137"/>
                  </a:srgbClr>
                </a:outerShdw>
              </a:effectLst>
              <a:latin typeface="+mj-lt"/>
            </a:endParaRPr>
          </a:p>
        </p:txBody>
      </p:sp>
      <p:sp>
        <p:nvSpPr>
          <p:cNvPr id="16388" name="TextBox 5"/>
          <p:cNvSpPr txBox="1">
            <a:spLocks noChangeArrowheads="1"/>
          </p:cNvSpPr>
          <p:nvPr/>
        </p:nvSpPr>
        <p:spPr bwMode="auto">
          <a:xfrm>
            <a:off x="165100" y="855663"/>
            <a:ext cx="4673600" cy="3016210"/>
          </a:xfrm>
          <a:prstGeom prst="rect">
            <a:avLst/>
          </a:prstGeom>
          <a:noFill/>
          <a:ln w="9525">
            <a:noFill/>
            <a:miter lim="800000"/>
            <a:headEnd/>
            <a:tailEnd/>
          </a:ln>
        </p:spPr>
        <p:txBody>
          <a:bodyPr>
            <a:spAutoFit/>
          </a:bodyPr>
          <a:lstStyle/>
          <a:p>
            <a:pPr marL="228600" indent="-228600">
              <a:spcAft>
                <a:spcPts val="600"/>
              </a:spcAft>
              <a:buFont typeface="Arial"/>
              <a:buChar char="•"/>
              <a:defRPr/>
            </a:pPr>
            <a:r>
              <a:rPr lang="en-US" sz="2000" dirty="0" smtClean="0">
                <a:solidFill>
                  <a:srgbClr val="002060"/>
                </a:solidFill>
              </a:rPr>
              <a:t>Hurricane power outages (locations &amp; durations) can be accurately predicted</a:t>
            </a:r>
          </a:p>
          <a:p>
            <a:pPr marL="228600" indent="-228600">
              <a:spcAft>
                <a:spcPts val="600"/>
              </a:spcAft>
              <a:buFont typeface="Arial"/>
              <a:buChar char="•"/>
              <a:defRPr/>
            </a:pPr>
            <a:r>
              <a:rPr lang="en-US" sz="2000" dirty="0" smtClean="0">
                <a:solidFill>
                  <a:srgbClr val="002060"/>
                </a:solidFill>
              </a:rPr>
              <a:t>Seasonal hurricane count forecast accuracy substantially improved by use of more complete climate data and flexible statistical methods</a:t>
            </a:r>
          </a:p>
          <a:p>
            <a:pPr marL="228600" indent="-228600">
              <a:spcAft>
                <a:spcPts val="600"/>
              </a:spcAft>
              <a:buFont typeface="Arial"/>
              <a:buChar char="•"/>
              <a:defRPr/>
            </a:pPr>
            <a:r>
              <a:rPr lang="en-US" sz="2000" dirty="0" smtClean="0">
                <a:solidFill>
                  <a:srgbClr val="002060"/>
                </a:solidFill>
              </a:rPr>
              <a:t>Climate change induced changes in hurricane hazards likely will lead to increased outages and longer outages </a:t>
            </a:r>
            <a:endParaRPr lang="en-US" sz="1600" dirty="0" smtClean="0">
              <a:solidFill>
                <a:srgbClr val="002060"/>
              </a:solidFill>
            </a:endParaRPr>
          </a:p>
        </p:txBody>
      </p:sp>
      <p:grpSp>
        <p:nvGrpSpPr>
          <p:cNvPr id="3" name="Group 25"/>
          <p:cNvGrpSpPr>
            <a:grpSpLocks/>
          </p:cNvGrpSpPr>
          <p:nvPr/>
        </p:nvGrpSpPr>
        <p:grpSpPr bwMode="auto">
          <a:xfrm>
            <a:off x="0" y="6629400"/>
            <a:ext cx="9145588" cy="233363"/>
            <a:chOff x="0" y="6629401"/>
            <a:chExt cx="9145588" cy="233362"/>
          </a:xfrm>
        </p:grpSpPr>
        <p:sp>
          <p:nvSpPr>
            <p:cNvPr id="16390"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6391"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6392"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6393"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CC6B2055-AA71-4A52-A807-83ACE1536996}" type="slidenum">
                <a:rPr lang="en-US" sz="1000">
                  <a:solidFill>
                    <a:schemeClr val="bg1"/>
                  </a:solidFill>
                  <a:ea typeface="Rod"/>
                  <a:cs typeface="Rod"/>
                </a:rPr>
                <a:pPr marL="171450" indent="-171450" eaLnBrk="0" hangingPunct="0">
                  <a:lnSpc>
                    <a:spcPct val="90000"/>
                  </a:lnSpc>
                </a:pPr>
                <a:t>25</a:t>
              </a:fld>
              <a:r>
                <a:rPr lang="en-US" sz="1000">
                  <a:solidFill>
                    <a:schemeClr val="bg1"/>
                  </a:solidFill>
                  <a:ea typeface="Rod"/>
                  <a:cs typeface="Rod"/>
                </a:rPr>
                <a:t>	 </a:t>
              </a:r>
              <a:r>
                <a:rPr lang="en-US" sz="1200">
                  <a:solidFill>
                    <a:schemeClr val="bg1"/>
                  </a:solidFill>
                  <a:ea typeface="Rod"/>
                  <a:cs typeface="Rod"/>
                </a:rPr>
                <a:t>BERAC Sep 2010</a:t>
              </a:r>
            </a:p>
          </p:txBody>
        </p:sp>
      </p:grpSp>
      <p:pic>
        <p:nvPicPr>
          <p:cNvPr id="25" name="Picture 24"/>
          <p:cNvPicPr>
            <a:picLocks noChangeAspect="1"/>
          </p:cNvPicPr>
          <p:nvPr/>
        </p:nvPicPr>
        <p:blipFill>
          <a:blip r:embed="rId3" cstate="print"/>
          <a:stretch>
            <a:fillRect/>
          </a:stretch>
        </p:blipFill>
        <p:spPr>
          <a:xfrm>
            <a:off x="381000" y="4659426"/>
            <a:ext cx="4343400" cy="1893774"/>
          </a:xfrm>
          <a:prstGeom prst="rect">
            <a:avLst/>
          </a:prstGeom>
        </p:spPr>
      </p:pic>
      <p:pic>
        <p:nvPicPr>
          <p:cNvPr id="27" name="Picture 9"/>
          <p:cNvPicPr>
            <a:picLocks noChangeAspect="1"/>
          </p:cNvPicPr>
          <p:nvPr/>
        </p:nvPicPr>
        <p:blipFill>
          <a:blip r:embed="rId4" cstate="print"/>
          <a:srcRect/>
          <a:stretch>
            <a:fillRect/>
          </a:stretch>
        </p:blipFill>
        <p:spPr bwMode="auto">
          <a:xfrm>
            <a:off x="4876800" y="228599"/>
            <a:ext cx="3657600" cy="2192051"/>
          </a:xfrm>
          <a:prstGeom prst="rect">
            <a:avLst/>
          </a:prstGeom>
          <a:noFill/>
          <a:ln w="9525">
            <a:noFill/>
            <a:miter lim="800000"/>
            <a:headEnd/>
            <a:tailEnd/>
          </a:ln>
        </p:spPr>
      </p:pic>
      <p:sp>
        <p:nvSpPr>
          <p:cNvPr id="29" name="TextBox 28"/>
          <p:cNvSpPr txBox="1"/>
          <p:nvPr/>
        </p:nvSpPr>
        <p:spPr>
          <a:xfrm>
            <a:off x="-25679400" y="5105400"/>
            <a:ext cx="1828800" cy="1200329"/>
          </a:xfrm>
          <a:prstGeom prst="rect">
            <a:avLst/>
          </a:prstGeom>
          <a:noFill/>
        </p:spPr>
        <p:txBody>
          <a:bodyPr wrap="square" rtlCol="0">
            <a:spAutoFit/>
          </a:bodyPr>
          <a:lstStyle/>
          <a:p>
            <a:pPr algn="r"/>
            <a:r>
              <a:rPr lang="en-US" dirty="0" smtClean="0"/>
              <a:t>Errors in outage duration prediction</a:t>
            </a:r>
          </a:p>
          <a:p>
            <a:pPr algn="r"/>
            <a:r>
              <a:rPr lang="en-US" dirty="0" smtClean="0"/>
              <a:t>For Hurricane </a:t>
            </a:r>
            <a:r>
              <a:rPr lang="en-US" dirty="0" err="1" smtClean="0"/>
              <a:t>ivan</a:t>
            </a:r>
            <a:r>
              <a:rPr lang="en-US" dirty="0" smtClean="0"/>
              <a:t>. Flat line is the </a:t>
            </a:r>
          </a:p>
          <a:p>
            <a:pPr algn="r"/>
            <a:r>
              <a:rPr lang="en-US" dirty="0" smtClean="0"/>
              <a:t>mean outage duration.</a:t>
            </a:r>
          </a:p>
          <a:p>
            <a:pPr algn="r"/>
            <a:r>
              <a:rPr lang="en-US" i="1" dirty="0" err="1" smtClean="0"/>
              <a:t>Nateghi</a:t>
            </a:r>
            <a:r>
              <a:rPr lang="en-US" i="1" dirty="0" smtClean="0"/>
              <a:t> et al., Risk Analysis (under review)</a:t>
            </a:r>
            <a:endParaRPr lang="en-US" i="1" dirty="0"/>
          </a:p>
        </p:txBody>
      </p:sp>
      <p:sp>
        <p:nvSpPr>
          <p:cNvPr id="30" name="TextBox 29"/>
          <p:cNvSpPr txBox="1"/>
          <p:nvPr/>
        </p:nvSpPr>
        <p:spPr>
          <a:xfrm>
            <a:off x="4876800" y="4828401"/>
            <a:ext cx="4191000" cy="1477328"/>
          </a:xfrm>
          <a:prstGeom prst="rect">
            <a:avLst/>
          </a:prstGeom>
          <a:noFill/>
        </p:spPr>
        <p:txBody>
          <a:bodyPr wrap="square" rtlCol="0">
            <a:spAutoFit/>
          </a:bodyPr>
          <a:lstStyle/>
          <a:p>
            <a:pPr algn="ctr"/>
            <a:r>
              <a:rPr lang="en-US" dirty="0" smtClean="0"/>
              <a:t>Errors in outage duration predictions, </a:t>
            </a:r>
          </a:p>
          <a:p>
            <a:pPr algn="ctr"/>
            <a:r>
              <a:rPr lang="en-US" dirty="0" smtClean="0"/>
              <a:t>Hurricanes Ivan (top) and Dennis (bottom)</a:t>
            </a:r>
          </a:p>
          <a:p>
            <a:pPr algn="ctr"/>
            <a:r>
              <a:rPr lang="en-US" dirty="0" smtClean="0"/>
              <a:t> </a:t>
            </a:r>
            <a:r>
              <a:rPr lang="en-US" dirty="0" err="1" smtClean="0"/>
              <a:t>Nateghi</a:t>
            </a:r>
            <a:r>
              <a:rPr lang="en-US" dirty="0" smtClean="0"/>
              <a:t> et al., </a:t>
            </a:r>
            <a:r>
              <a:rPr lang="en-US" i="1" dirty="0" smtClean="0"/>
              <a:t>Risk Analysis, (under review)</a:t>
            </a:r>
            <a:endParaRPr lang="en-US" dirty="0" smtClean="0"/>
          </a:p>
          <a:p>
            <a:pPr algn="ctr"/>
            <a:endParaRPr lang="en-US" i="1" dirty="0"/>
          </a:p>
        </p:txBody>
      </p:sp>
      <p:sp>
        <p:nvSpPr>
          <p:cNvPr id="31" name="TextBox 30"/>
          <p:cNvSpPr txBox="1"/>
          <p:nvPr/>
        </p:nvSpPr>
        <p:spPr>
          <a:xfrm>
            <a:off x="457200" y="3886200"/>
            <a:ext cx="4114800" cy="830997"/>
          </a:xfrm>
          <a:prstGeom prst="rect">
            <a:avLst/>
          </a:prstGeom>
          <a:noFill/>
        </p:spPr>
        <p:txBody>
          <a:bodyPr wrap="square" rtlCol="0">
            <a:spAutoFit/>
          </a:bodyPr>
          <a:lstStyle/>
          <a:p>
            <a:pPr algn="ctr"/>
            <a:r>
              <a:rPr lang="en-US" sz="1600" dirty="0" smtClean="0"/>
              <a:t>Estimated climate impacts on hurricane</a:t>
            </a:r>
          </a:p>
          <a:p>
            <a:pPr algn="ctr"/>
            <a:r>
              <a:rPr lang="en-US" sz="1600" dirty="0" smtClean="0"/>
              <a:t>Power outage risk </a:t>
            </a:r>
          </a:p>
          <a:p>
            <a:pPr algn="ctr"/>
            <a:r>
              <a:rPr lang="en-US" sz="1600" dirty="0" smtClean="0"/>
              <a:t>Guikema et al. </a:t>
            </a:r>
            <a:r>
              <a:rPr lang="en-US" sz="1600" i="1" dirty="0" smtClean="0"/>
              <a:t>, AMS Annual Meeting</a:t>
            </a:r>
            <a:r>
              <a:rPr lang="en-US" sz="1600" dirty="0" smtClean="0"/>
              <a:t>, 2011</a:t>
            </a:r>
            <a:endParaRPr lang="en-US" sz="1600" dirty="0"/>
          </a:p>
        </p:txBody>
      </p:sp>
      <p:pic>
        <p:nvPicPr>
          <p:cNvPr id="32" name="Picture 8"/>
          <p:cNvPicPr>
            <a:picLocks noChangeAspect="1"/>
          </p:cNvPicPr>
          <p:nvPr/>
        </p:nvPicPr>
        <p:blipFill>
          <a:blip r:embed="rId5" cstate="print"/>
          <a:srcRect/>
          <a:stretch>
            <a:fillRect/>
          </a:stretch>
        </p:blipFill>
        <p:spPr bwMode="auto">
          <a:xfrm>
            <a:off x="4876800" y="2478287"/>
            <a:ext cx="3809581" cy="22389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66700" y="0"/>
            <a:ext cx="8928100" cy="979488"/>
          </a:xfrm>
        </p:spPr>
        <p:txBody>
          <a:bodyPr>
            <a:normAutofit fontScale="85000" lnSpcReduction="20000"/>
          </a:bodyPr>
          <a:lstStyle/>
          <a:p>
            <a:pPr>
              <a:buFontTx/>
              <a:buNone/>
              <a:defRPr/>
            </a:pPr>
            <a:r>
              <a:rPr lang="en-US" sz="5100" b="1" i="1" dirty="0" smtClean="0">
                <a:solidFill>
                  <a:srgbClr val="002060"/>
                </a:solidFill>
                <a:effectLst>
                  <a:outerShdw blurRad="38100" dist="38100" dir="2700000" algn="tl">
                    <a:srgbClr val="000000">
                      <a:alpha val="43137"/>
                    </a:srgbClr>
                  </a:outerShdw>
                </a:effectLst>
                <a:latin typeface="+mj-lt"/>
              </a:rPr>
              <a:t>Integrated Assessment:</a:t>
            </a:r>
          </a:p>
          <a:p>
            <a:pPr>
              <a:buFontTx/>
              <a:buNone/>
              <a:defRPr/>
            </a:pPr>
            <a:r>
              <a:rPr lang="en-US" sz="2400" b="1" i="1" dirty="0" smtClean="0">
                <a:solidFill>
                  <a:srgbClr val="002060"/>
                </a:solidFill>
                <a:effectLst>
                  <a:outerShdw blurRad="38100" dist="38100" dir="2700000" algn="tl">
                    <a:srgbClr val="000000">
                      <a:alpha val="43137"/>
                    </a:srgbClr>
                  </a:outerShdw>
                </a:effectLst>
                <a:latin typeface="+mj-lt"/>
              </a:rPr>
              <a:t>Impact of Climate Change on the US Wind Energy Resource</a:t>
            </a:r>
            <a:endParaRPr lang="en-US" sz="2400" b="1" i="1" dirty="0">
              <a:solidFill>
                <a:srgbClr val="002060"/>
              </a:solidFill>
              <a:effectLst>
                <a:outerShdw blurRad="38100" dist="38100" dir="2700000" algn="tl">
                  <a:srgbClr val="000000">
                    <a:alpha val="43137"/>
                  </a:srgbClr>
                </a:outerShdw>
              </a:effectLst>
              <a:latin typeface="+mj-lt"/>
            </a:endParaRPr>
          </a:p>
        </p:txBody>
      </p:sp>
      <p:sp>
        <p:nvSpPr>
          <p:cNvPr id="16388" name="TextBox 5"/>
          <p:cNvSpPr txBox="1">
            <a:spLocks noChangeArrowheads="1"/>
          </p:cNvSpPr>
          <p:nvPr/>
        </p:nvSpPr>
        <p:spPr bwMode="auto">
          <a:xfrm>
            <a:off x="215900" y="1069182"/>
            <a:ext cx="3111500" cy="4708981"/>
          </a:xfrm>
          <a:prstGeom prst="rect">
            <a:avLst/>
          </a:prstGeom>
          <a:noFill/>
          <a:ln w="9525">
            <a:noFill/>
            <a:miter lim="800000"/>
            <a:headEnd/>
            <a:tailEnd/>
          </a:ln>
        </p:spPr>
        <p:txBody>
          <a:bodyPr wrap="square">
            <a:spAutoFit/>
          </a:bodyPr>
          <a:lstStyle/>
          <a:p>
            <a:pPr>
              <a:buFont typeface="Arial"/>
              <a:buChar char="•"/>
              <a:defRPr/>
            </a:pPr>
            <a:r>
              <a:rPr lang="en-US" sz="2000" dirty="0" smtClean="0">
                <a:solidFill>
                  <a:srgbClr val="000000"/>
                </a:solidFill>
              </a:rPr>
              <a:t> </a:t>
            </a:r>
            <a:r>
              <a:rPr lang="en-US" sz="2000" dirty="0" smtClean="0">
                <a:solidFill>
                  <a:schemeClr val="tx2">
                    <a:lumMod val="75000"/>
                  </a:schemeClr>
                </a:solidFill>
              </a:rPr>
              <a:t>Anthropogenic climate forcing is associated with significant changes in wind power, relative to both model spread and model variability.  </a:t>
            </a:r>
          </a:p>
          <a:p>
            <a:pPr>
              <a:defRPr/>
            </a:pPr>
            <a:endParaRPr lang="en-US" sz="2000" dirty="0" smtClean="0">
              <a:solidFill>
                <a:schemeClr val="tx2">
                  <a:lumMod val="75000"/>
                </a:schemeClr>
              </a:solidFill>
            </a:endParaRPr>
          </a:p>
          <a:p>
            <a:pPr>
              <a:buFont typeface="Arial"/>
              <a:buChar char="•"/>
              <a:defRPr/>
            </a:pPr>
            <a:r>
              <a:rPr lang="en-US" sz="2000" dirty="0" smtClean="0">
                <a:solidFill>
                  <a:srgbClr val="002060"/>
                </a:solidFill>
              </a:rPr>
              <a:t>The changes are predominantly due to changes in transient features; the stationary wind field tends to experience only slight changes.</a:t>
            </a:r>
          </a:p>
          <a:p>
            <a:pPr>
              <a:defRPr/>
            </a:pPr>
            <a:r>
              <a:rPr lang="en-US" sz="2000" dirty="0" smtClean="0">
                <a:solidFill>
                  <a:srgbClr val="002060"/>
                </a:solidFill>
              </a:rPr>
              <a:t> </a:t>
            </a:r>
          </a:p>
        </p:txBody>
      </p:sp>
      <p:grpSp>
        <p:nvGrpSpPr>
          <p:cNvPr id="3" name="Group 25"/>
          <p:cNvGrpSpPr>
            <a:grpSpLocks/>
          </p:cNvGrpSpPr>
          <p:nvPr/>
        </p:nvGrpSpPr>
        <p:grpSpPr bwMode="auto">
          <a:xfrm>
            <a:off x="0" y="6629400"/>
            <a:ext cx="9145588" cy="233363"/>
            <a:chOff x="0" y="6629401"/>
            <a:chExt cx="9145588" cy="233362"/>
          </a:xfrm>
        </p:grpSpPr>
        <p:sp>
          <p:nvSpPr>
            <p:cNvPr id="16390"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6391"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6392"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6393"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CC6B2055-AA71-4A52-A807-83ACE1536996}" type="slidenum">
                <a:rPr lang="en-US" sz="1000">
                  <a:solidFill>
                    <a:schemeClr val="bg1"/>
                  </a:solidFill>
                  <a:ea typeface="Rod"/>
                  <a:cs typeface="Rod"/>
                </a:rPr>
                <a:pPr marL="171450" indent="-171450" eaLnBrk="0" hangingPunct="0">
                  <a:lnSpc>
                    <a:spcPct val="90000"/>
                  </a:lnSpc>
                </a:pPr>
                <a:t>26</a:t>
              </a:fld>
              <a:r>
                <a:rPr lang="en-US" sz="1000" dirty="0">
                  <a:solidFill>
                    <a:schemeClr val="bg1"/>
                  </a:solidFill>
                  <a:ea typeface="Rod"/>
                  <a:cs typeface="Rod"/>
                </a:rPr>
                <a:t>	 </a:t>
              </a:r>
              <a:r>
                <a:rPr lang="en-US" sz="1200" dirty="0">
                  <a:solidFill>
                    <a:schemeClr val="bg1"/>
                  </a:solidFill>
                  <a:ea typeface="Rod"/>
                  <a:cs typeface="Rod"/>
                </a:rPr>
                <a:t>BERAC Sep 2010</a:t>
              </a:r>
            </a:p>
          </p:txBody>
        </p:sp>
      </p:grpSp>
      <p:pic>
        <p:nvPicPr>
          <p:cNvPr id="10" name="Picture 9"/>
          <p:cNvPicPr/>
          <p:nvPr/>
        </p:nvPicPr>
        <p:blipFill>
          <a:blip r:embed="rId3" cstate="print"/>
          <a:srcRect/>
          <a:stretch>
            <a:fillRect/>
          </a:stretch>
        </p:blipFill>
        <p:spPr bwMode="auto">
          <a:xfrm>
            <a:off x="2964822" y="823118"/>
            <a:ext cx="6229978" cy="4716027"/>
          </a:xfrm>
          <a:prstGeom prst="rect">
            <a:avLst/>
          </a:prstGeom>
          <a:noFill/>
          <a:ln w="9525">
            <a:noFill/>
            <a:miter lim="800000"/>
            <a:headEnd/>
            <a:tailEnd/>
          </a:ln>
        </p:spPr>
      </p:pic>
      <p:sp>
        <p:nvSpPr>
          <p:cNvPr id="11" name="TextBox 5"/>
          <p:cNvSpPr txBox="1">
            <a:spLocks noChangeArrowheads="1"/>
          </p:cNvSpPr>
          <p:nvPr/>
        </p:nvSpPr>
        <p:spPr bwMode="auto">
          <a:xfrm>
            <a:off x="215900" y="5539145"/>
            <a:ext cx="6950739" cy="1015663"/>
          </a:xfrm>
          <a:prstGeom prst="rect">
            <a:avLst/>
          </a:prstGeom>
          <a:noFill/>
          <a:ln w="9525">
            <a:noFill/>
            <a:miter lim="800000"/>
            <a:headEnd/>
            <a:tailEnd/>
          </a:ln>
        </p:spPr>
        <p:txBody>
          <a:bodyPr wrap="square">
            <a:spAutoFit/>
          </a:bodyPr>
          <a:lstStyle/>
          <a:p>
            <a:pPr>
              <a:buFont typeface="Arial"/>
              <a:buChar char="•"/>
              <a:defRPr/>
            </a:pPr>
            <a:r>
              <a:rPr lang="en-US" sz="2000" dirty="0" smtClean="0">
                <a:solidFill>
                  <a:srgbClr val="002060"/>
                </a:solidFill>
              </a:rPr>
              <a:t>Results from dynamical down-scaling experiments  shows strong sensitivity to both model features and boundary forcing. </a:t>
            </a:r>
          </a:p>
          <a:p>
            <a:pPr>
              <a:defRPr/>
            </a:pPr>
            <a:r>
              <a:rPr lang="en-US" sz="2000" i="1" dirty="0" smtClean="0">
                <a:solidFill>
                  <a:srgbClr val="002060"/>
                </a:solidFill>
              </a:rPr>
              <a:t>(Barrie, D.B., and D.B. Kirk-Davidoff, manuscript in prep.)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4191000" y="3276600"/>
            <a:ext cx="5105400" cy="1600200"/>
          </a:xfrm>
          <a:prstGeom prst="rect">
            <a:avLst/>
          </a:prstGeom>
          <a:noFill/>
          <a:ln w="9525">
            <a:noFill/>
            <a:miter lim="800000"/>
            <a:headEnd/>
            <a:tailEnd/>
          </a:ln>
          <a:effectLst/>
        </p:spPr>
        <p:txBody>
          <a:bodyPr/>
          <a:lstStyle/>
          <a:p>
            <a:pPr marL="341313" indent="-287338" algn="ctr" fontAlgn="auto">
              <a:spcBef>
                <a:spcPct val="20000"/>
              </a:spcBef>
              <a:spcAft>
                <a:spcPts val="0"/>
              </a:spcAft>
              <a:tabLst>
                <a:tab pos="338138" algn="l"/>
              </a:tabLst>
              <a:defRPr/>
            </a:pPr>
            <a:endParaRPr lang="en-US" sz="2400" b="1" i="1" dirty="0">
              <a:solidFill>
                <a:schemeClr val="tx2"/>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marL="341313" indent="-287338" fontAlgn="auto">
              <a:spcBef>
                <a:spcPct val="20000"/>
              </a:spcBef>
              <a:spcAft>
                <a:spcPts val="0"/>
              </a:spcAft>
              <a:buFontTx/>
              <a:buChar char="•"/>
              <a:tabLst>
                <a:tab pos="338138" algn="l"/>
              </a:tabLst>
              <a:defRPr/>
            </a:pPr>
            <a:endParaRPr lang="en-US" sz="2000" b="1" dirty="0">
              <a:latin typeface="Times New Roman" pitchFamily="18" charset="0"/>
              <a:ea typeface="+mn-ea"/>
              <a:cs typeface="Times New Roman" pitchFamily="18" charset="0"/>
            </a:endParaRPr>
          </a:p>
        </p:txBody>
      </p:sp>
      <p:sp>
        <p:nvSpPr>
          <p:cNvPr id="12292" name="Rectangle 4"/>
          <p:cNvSpPr>
            <a:spLocks noChangeArrowheads="1"/>
          </p:cNvSpPr>
          <p:nvPr/>
        </p:nvSpPr>
        <p:spPr bwMode="auto">
          <a:xfrm>
            <a:off x="0" y="990600"/>
            <a:ext cx="5638800" cy="4876800"/>
          </a:xfrm>
          <a:prstGeom prst="rect">
            <a:avLst/>
          </a:prstGeom>
          <a:noFill/>
          <a:ln w="9525">
            <a:noFill/>
            <a:miter lim="800000"/>
            <a:headEnd/>
            <a:tailEnd/>
          </a:ln>
          <a:effectLst/>
        </p:spPr>
        <p:txBody>
          <a:bodyPr>
            <a:prstTxWarp prst="textNoShape">
              <a:avLst/>
            </a:prstTxWarp>
          </a:bodyPr>
          <a:lstStyle/>
          <a:p>
            <a:pPr marL="231775" indent="-231775" algn="ctr">
              <a:lnSpc>
                <a:spcPct val="85000"/>
              </a:lnSpc>
              <a:spcBef>
                <a:spcPts val="0"/>
              </a:spcBef>
              <a:spcAft>
                <a:spcPts val="800"/>
              </a:spcAft>
              <a:defRPr/>
            </a:pPr>
            <a:r>
              <a:rPr lang="en-US" sz="2400" b="1" i="1" dirty="0" smtClean="0">
                <a:solidFill>
                  <a:schemeClr val="tx2"/>
                </a:solidFill>
                <a:effectLst>
                  <a:outerShdw blurRad="38100" dist="38100" dir="2700000" algn="tl">
                    <a:srgbClr val="DDDDDD"/>
                  </a:outerShdw>
                </a:effectLst>
                <a:latin typeface="Times New Roman" charset="0"/>
                <a:ea typeface="Times New Roman" charset="0"/>
                <a:cs typeface="Times New Roman" charset="0"/>
              </a:rPr>
              <a:t>Objective</a:t>
            </a:r>
          </a:p>
          <a:p>
            <a:pPr marL="231775" indent="-231775">
              <a:lnSpc>
                <a:spcPct val="85000"/>
              </a:lnSpc>
              <a:spcBef>
                <a:spcPts val="0"/>
              </a:spcBef>
              <a:spcAft>
                <a:spcPts val="800"/>
              </a:spcAft>
              <a:buFont typeface="Arial" charset="0"/>
              <a:buChar char="•"/>
              <a:defRPr/>
            </a:pPr>
            <a:r>
              <a:rPr lang="en-US" b="1" dirty="0" smtClean="0">
                <a:latin typeface="Times New Roman" charset="0"/>
                <a:ea typeface="Times New Roman" charset="0"/>
                <a:cs typeface="Times New Roman" charset="0"/>
              </a:rPr>
              <a:t>Understand how microbial reduction of Hg(II) species and dissolved natural organic matter (DOM) in anoxic environments are coupled. </a:t>
            </a:r>
          </a:p>
          <a:p>
            <a:pPr marL="231775" indent="-231775" algn="ctr">
              <a:lnSpc>
                <a:spcPct val="85000"/>
              </a:lnSpc>
              <a:spcBef>
                <a:spcPts val="0"/>
              </a:spcBef>
              <a:spcAft>
                <a:spcPts val="800"/>
              </a:spcAft>
              <a:defRPr/>
            </a:pPr>
            <a:r>
              <a:rPr lang="en-US" sz="2400" b="1" i="1" dirty="0" smtClean="0">
                <a:effectLst>
                  <a:outerShdw blurRad="38100" dist="38100" dir="2700000" algn="tl">
                    <a:srgbClr val="DDDDDD"/>
                  </a:outerShdw>
                </a:effectLst>
                <a:latin typeface="Times New Roman" charset="0"/>
                <a:ea typeface="Times New Roman" charset="0"/>
                <a:cs typeface="Times New Roman" charset="0"/>
              </a:rPr>
              <a:t>New </a:t>
            </a:r>
            <a:r>
              <a:rPr lang="en-US" sz="2400" b="1" i="1" dirty="0">
                <a:effectLst>
                  <a:outerShdw blurRad="38100" dist="38100" dir="2700000" algn="tl">
                    <a:srgbClr val="DDDDDD"/>
                  </a:outerShdw>
                </a:effectLst>
                <a:latin typeface="Times New Roman" charset="0"/>
                <a:ea typeface="Times New Roman" charset="0"/>
                <a:cs typeface="Times New Roman" charset="0"/>
              </a:rPr>
              <a:t>Science</a:t>
            </a:r>
          </a:p>
          <a:p>
            <a:pPr marL="231775" indent="-231775">
              <a:lnSpc>
                <a:spcPct val="85000"/>
              </a:lnSpc>
              <a:spcBef>
                <a:spcPts val="0"/>
              </a:spcBef>
              <a:spcAft>
                <a:spcPts val="800"/>
              </a:spcAft>
              <a:buFont typeface="Arial" charset="0"/>
              <a:buChar char="•"/>
              <a:defRPr/>
            </a:pPr>
            <a:r>
              <a:rPr lang="en-US" b="1" dirty="0" smtClean="0">
                <a:latin typeface="Times New Roman" charset="0"/>
                <a:ea typeface="Times New Roman" charset="0"/>
                <a:cs typeface="Times New Roman" charset="0"/>
              </a:rPr>
              <a:t>DOM plays a dual role in Hg chemistry: it reduces Hg(II) to Hg(0) but it also strongly complexes Hg, thereby affecting Hg(0) production.</a:t>
            </a:r>
          </a:p>
          <a:p>
            <a:pPr marL="231775" indent="-231775">
              <a:lnSpc>
                <a:spcPct val="85000"/>
              </a:lnSpc>
              <a:spcBef>
                <a:spcPts val="0"/>
              </a:spcBef>
              <a:spcAft>
                <a:spcPts val="800"/>
              </a:spcAft>
              <a:buFont typeface="Arial" charset="0"/>
              <a:buChar char="•"/>
              <a:defRPr/>
            </a:pPr>
            <a:r>
              <a:rPr lang="en-US" b="1" dirty="0" smtClean="0">
                <a:latin typeface="Times New Roman" charset="0"/>
                <a:ea typeface="Times New Roman" charset="0"/>
                <a:cs typeface="Times New Roman" charset="0"/>
              </a:rPr>
              <a:t>Ligand-induced oxidative complexation of Hg(0) with DOM exerts a significant control on Hg(0) oxidation and sequestration in anoxic environments.</a:t>
            </a:r>
          </a:p>
          <a:p>
            <a:pPr marL="231775" indent="-231775">
              <a:lnSpc>
                <a:spcPct val="85000"/>
              </a:lnSpc>
              <a:spcBef>
                <a:spcPts val="0"/>
              </a:spcBef>
              <a:spcAft>
                <a:spcPts val="800"/>
              </a:spcAft>
              <a:defRPr/>
            </a:pPr>
            <a:r>
              <a:rPr lang="en-US" b="1" dirty="0">
                <a:latin typeface="Times New Roman" charset="0"/>
                <a:ea typeface="Times New Roman" charset="0"/>
                <a:cs typeface="Times New Roman" charset="0"/>
              </a:rPr>
              <a:t>			</a:t>
            </a:r>
            <a:r>
              <a:rPr lang="en-US" sz="2400" b="1" i="1" dirty="0">
                <a:solidFill>
                  <a:schemeClr val="tx2"/>
                </a:solidFill>
                <a:effectLst>
                  <a:outerShdw blurRad="38100" dist="38100" dir="2700000" algn="tl">
                    <a:srgbClr val="DDDDDD"/>
                  </a:outerShdw>
                </a:effectLst>
                <a:latin typeface="Times New Roman" charset="0"/>
                <a:ea typeface="Times New Roman" charset="0"/>
                <a:cs typeface="Times New Roman" charset="0"/>
              </a:rPr>
              <a:t>Significance</a:t>
            </a:r>
          </a:p>
          <a:p>
            <a:pPr marL="231775" indent="-231775">
              <a:lnSpc>
                <a:spcPct val="85000"/>
              </a:lnSpc>
              <a:spcBef>
                <a:spcPts val="0"/>
              </a:spcBef>
              <a:spcAft>
                <a:spcPts val="800"/>
              </a:spcAft>
              <a:buFont typeface="Arial" charset="0"/>
              <a:buChar char="•"/>
              <a:defRPr/>
            </a:pPr>
            <a:r>
              <a:rPr lang="en-US" b="1" dirty="0">
                <a:latin typeface="Times New Roman" charset="0"/>
                <a:ea typeface="Times New Roman" charset="0"/>
                <a:cs typeface="Times New Roman" charset="0"/>
              </a:rPr>
              <a:t>The redox state of sulfur in </a:t>
            </a:r>
            <a:r>
              <a:rPr lang="en-US" b="1" dirty="0" smtClean="0">
                <a:latin typeface="Times New Roman" charset="0"/>
                <a:ea typeface="Times New Roman" charset="0"/>
                <a:cs typeface="Times New Roman" charset="0"/>
              </a:rPr>
              <a:t>DOM and the </a:t>
            </a:r>
            <a:r>
              <a:rPr lang="en-US" b="1" dirty="0" err="1" smtClean="0">
                <a:latin typeface="Times New Roman" charset="0"/>
                <a:ea typeface="Times New Roman" charset="0"/>
                <a:cs typeface="Times New Roman" charset="0"/>
              </a:rPr>
              <a:t>DOM:Hg</a:t>
            </a:r>
            <a:r>
              <a:rPr lang="en-US" b="1" dirty="0" smtClean="0">
                <a:latin typeface="Times New Roman" charset="0"/>
                <a:ea typeface="Times New Roman" charset="0"/>
                <a:cs typeface="Times New Roman" charset="0"/>
              </a:rPr>
              <a:t> ratio critically influence the transformation of Hg</a:t>
            </a:r>
            <a:r>
              <a:rPr lang="en-US" b="1" strike="sngStrike" dirty="0" smtClean="0">
                <a:latin typeface="Times New Roman" charset="0"/>
                <a:ea typeface="Times New Roman" charset="0"/>
                <a:cs typeface="Times New Roman" charset="0"/>
              </a:rPr>
              <a:t> </a:t>
            </a:r>
            <a:r>
              <a:rPr lang="en-US" b="1" dirty="0" smtClean="0">
                <a:latin typeface="Times New Roman" charset="0"/>
                <a:ea typeface="Times New Roman" charset="0"/>
                <a:cs typeface="Times New Roman" charset="0"/>
              </a:rPr>
              <a:t>and thereby, the potential microbial production of toxic </a:t>
            </a:r>
            <a:r>
              <a:rPr lang="en-US" b="1" dirty="0">
                <a:latin typeface="Times New Roman" charset="0"/>
                <a:ea typeface="Times New Roman" charset="0"/>
                <a:cs typeface="Times New Roman" charset="0"/>
              </a:rPr>
              <a:t>methylmercury (CH</a:t>
            </a:r>
            <a:r>
              <a:rPr lang="en-US" b="1" baseline="-25000" dirty="0">
                <a:latin typeface="Times New Roman" charset="0"/>
                <a:ea typeface="Times New Roman" charset="0"/>
                <a:cs typeface="Times New Roman" charset="0"/>
              </a:rPr>
              <a:t>3</a:t>
            </a:r>
            <a:r>
              <a:rPr lang="en-US" b="1" dirty="0">
                <a:latin typeface="Times New Roman" charset="0"/>
                <a:ea typeface="Times New Roman" charset="0"/>
                <a:cs typeface="Times New Roman" charset="0"/>
              </a:rPr>
              <a:t>Hg</a:t>
            </a:r>
            <a:r>
              <a:rPr lang="en-US" b="1" baseline="30000" dirty="0" smtClean="0">
                <a:latin typeface="Times New Roman" charset="0"/>
                <a:ea typeface="Times New Roman" charset="0"/>
                <a:cs typeface="Times New Roman" charset="0"/>
              </a:rPr>
              <a:t>+</a:t>
            </a:r>
            <a:r>
              <a:rPr lang="en-US" b="1" dirty="0" smtClean="0">
                <a:latin typeface="Times New Roman" charset="0"/>
                <a:ea typeface="Times New Roman" charset="0"/>
                <a:cs typeface="Times New Roman" charset="0"/>
              </a:rPr>
              <a:t>).</a:t>
            </a:r>
            <a:endParaRPr lang="en-US" b="1" dirty="0">
              <a:latin typeface="Times New Roman" charset="0"/>
              <a:ea typeface="Times New Roman" charset="0"/>
              <a:cs typeface="Times New Roman" charset="0"/>
            </a:endParaRPr>
          </a:p>
          <a:p>
            <a:pPr marL="231775" indent="-231775">
              <a:defRPr/>
            </a:pPr>
            <a:endParaRPr lang="en-US" sz="2000" b="1" dirty="0">
              <a:latin typeface="Times New Roman" charset="0"/>
              <a:ea typeface="Times New Roman" charset="0"/>
              <a:cs typeface="Times New Roman" charset="0"/>
            </a:endParaRPr>
          </a:p>
          <a:p>
            <a:pPr marL="231775" indent="-231775">
              <a:buFontTx/>
              <a:buChar char="•"/>
              <a:defRPr/>
            </a:pPr>
            <a:endParaRPr lang="en-US" sz="2000" b="1" dirty="0">
              <a:latin typeface="Times New Roman" charset="0"/>
              <a:ea typeface="Times New Roman" charset="0"/>
              <a:cs typeface="Times New Roman" charset="0"/>
            </a:endParaRPr>
          </a:p>
          <a:p>
            <a:pPr marL="231775" indent="-231775">
              <a:buFontTx/>
              <a:buChar char="•"/>
              <a:defRPr/>
            </a:pPr>
            <a:endParaRPr lang="en-US" b="1" dirty="0">
              <a:latin typeface="Calibri" charset="0"/>
            </a:endParaRPr>
          </a:p>
          <a:p>
            <a:pPr marL="231775" indent="-231775">
              <a:buFontTx/>
              <a:buChar char="•"/>
              <a:defRPr/>
            </a:pPr>
            <a:endParaRPr lang="en-US" sz="1600" b="1" dirty="0">
              <a:latin typeface="Calibri" charset="0"/>
            </a:endParaRPr>
          </a:p>
        </p:txBody>
      </p:sp>
      <p:sp>
        <p:nvSpPr>
          <p:cNvPr id="12301" name="Rectangle 13"/>
          <p:cNvSpPr>
            <a:spLocks noChangeArrowheads="1"/>
          </p:cNvSpPr>
          <p:nvPr/>
        </p:nvSpPr>
        <p:spPr bwMode="auto">
          <a:xfrm>
            <a:off x="76200" y="25400"/>
            <a:ext cx="8839200" cy="58420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3200" b="1" i="1" dirty="0">
                <a:solidFill>
                  <a:schemeClr val="tx2"/>
                </a:solidFill>
                <a:effectLst>
                  <a:outerShdw blurRad="38100" dist="38100" dir="2700000" algn="tl">
                    <a:srgbClr val="000000">
                      <a:alpha val="43137"/>
                    </a:srgbClr>
                  </a:outerShdw>
                </a:effectLst>
                <a:latin typeface="Times New Roman" pitchFamily="18" charset="0"/>
                <a:ea typeface="+mn-ea"/>
                <a:cs typeface="Times New Roman" pitchFamily="18" charset="0"/>
              </a:rPr>
              <a:t>Dual Role for Organic Matter in Mercury Cycling </a:t>
            </a:r>
          </a:p>
        </p:txBody>
      </p:sp>
      <p:sp>
        <p:nvSpPr>
          <p:cNvPr id="15366" name="Text Box 18"/>
          <p:cNvSpPr txBox="1">
            <a:spLocks noChangeArrowheads="1"/>
          </p:cNvSpPr>
          <p:nvPr/>
        </p:nvSpPr>
        <p:spPr bwMode="auto">
          <a:xfrm>
            <a:off x="76200" y="6324600"/>
            <a:ext cx="9144000" cy="307975"/>
          </a:xfrm>
          <a:prstGeom prst="rect">
            <a:avLst/>
          </a:prstGeom>
          <a:noFill/>
          <a:ln w="12700">
            <a:noFill/>
            <a:miter lim="800000"/>
            <a:headEnd/>
            <a:tailEnd/>
          </a:ln>
        </p:spPr>
        <p:txBody>
          <a:bodyPr>
            <a:prstTxWarp prst="textNoShape">
              <a:avLst/>
            </a:prstTxWarp>
            <a:spAutoFit/>
          </a:bodyPr>
          <a:lstStyle/>
          <a:p>
            <a:r>
              <a:rPr lang="en-US" sz="1400" dirty="0">
                <a:latin typeface="Calibri" charset="0"/>
              </a:rPr>
              <a:t>Gu B., Y, Bian, C. L. Miller, W. Dong, X. Jiang, and L. Liang.  2011.</a:t>
            </a:r>
            <a:r>
              <a:rPr lang="en-US" sz="1400" i="1" dirty="0">
                <a:latin typeface="Calibri" charset="0"/>
              </a:rPr>
              <a:t> Proc. Natl. Acad. Sci. USA. </a:t>
            </a:r>
            <a:r>
              <a:rPr lang="en-US" sz="1400" dirty="0">
                <a:latin typeface="Calibri" charset="0"/>
              </a:rPr>
              <a:t>108, (in press).</a:t>
            </a:r>
          </a:p>
        </p:txBody>
      </p:sp>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mn-lt"/>
              <a:ea typeface="+mn-ea"/>
              <a:cs typeface="+mn-cs"/>
            </a:endParaRPr>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mn-lt"/>
              <a:ea typeface="+mn-ea"/>
              <a:cs typeface="+mn-cs"/>
            </a:endParaRPr>
          </a:p>
        </p:txBody>
      </p:sp>
      <p:sp>
        <p:nvSpPr>
          <p:cNvPr id="15369" name="Rectangle 235"/>
          <p:cNvSpPr>
            <a:spLocks noChangeArrowheads="1"/>
          </p:cNvSpPr>
          <p:nvPr/>
        </p:nvSpPr>
        <p:spPr bwMode="auto">
          <a:xfrm>
            <a:off x="2422525" y="6634163"/>
            <a:ext cx="6564313" cy="223837"/>
          </a:xfrm>
          <a:prstGeom prst="rect">
            <a:avLst/>
          </a:prstGeom>
          <a:noFill/>
          <a:ln w="9525">
            <a:noFill/>
            <a:miter lim="800000"/>
            <a:headEnd/>
            <a:tailEnd/>
          </a:ln>
        </p:spPr>
        <p:txBody>
          <a:bodyPr>
            <a:prstTxWarp prst="textNoShape">
              <a:avLst/>
            </a:prstTxWarp>
          </a:bodyPr>
          <a:lstStyle/>
          <a:p>
            <a:pPr marL="171450" indent="-171450" algn="r" eaLnBrk="0" hangingPunct="0">
              <a:lnSpc>
                <a:spcPct val="90000"/>
              </a:lnSpc>
            </a:pPr>
            <a:r>
              <a:rPr lang="en-US" sz="1200" b="1">
                <a:solidFill>
                  <a:schemeClr val="bg1"/>
                </a:solidFill>
                <a:ea typeface="Rod" charset="0"/>
                <a:cs typeface="Rod" charset="0"/>
              </a:rPr>
              <a:t>Department of Energy  •  Office of Science  •  Biological and Environmental Research</a:t>
            </a:r>
          </a:p>
        </p:txBody>
      </p:sp>
      <p:sp>
        <p:nvSpPr>
          <p:cNvPr id="15370" name="Rectangle 235"/>
          <p:cNvSpPr>
            <a:spLocks noChangeArrowheads="1"/>
          </p:cNvSpPr>
          <p:nvPr/>
        </p:nvSpPr>
        <p:spPr bwMode="auto">
          <a:xfrm>
            <a:off x="-34925" y="6646863"/>
            <a:ext cx="1481138" cy="274637"/>
          </a:xfrm>
          <a:prstGeom prst="rect">
            <a:avLst/>
          </a:prstGeom>
          <a:noFill/>
          <a:ln w="9525">
            <a:noFill/>
            <a:miter lim="800000"/>
            <a:headEnd/>
            <a:tailEnd/>
          </a:ln>
        </p:spPr>
        <p:txBody>
          <a:bodyPr>
            <a:prstTxWarp prst="textNoShape">
              <a:avLst/>
            </a:prstTxWarp>
          </a:bodyPr>
          <a:lstStyle/>
          <a:p>
            <a:pPr marL="171450" indent="-171450" eaLnBrk="0" hangingPunct="0">
              <a:lnSpc>
                <a:spcPct val="90000"/>
              </a:lnSpc>
            </a:pPr>
            <a:fld id="{E899CA3D-2143-8C46-8226-40DA010C17A8}" type="slidenum">
              <a:rPr lang="en-US" sz="1000">
                <a:solidFill>
                  <a:schemeClr val="bg1"/>
                </a:solidFill>
                <a:ea typeface="Rod" charset="0"/>
                <a:cs typeface="Rod" charset="0"/>
              </a:rPr>
              <a:pPr marL="171450" indent="-171450" eaLnBrk="0" hangingPunct="0">
                <a:lnSpc>
                  <a:spcPct val="90000"/>
                </a:lnSpc>
              </a:pPr>
              <a:t>27</a:t>
            </a:fld>
            <a:r>
              <a:rPr lang="en-US" sz="1000">
                <a:solidFill>
                  <a:schemeClr val="bg1"/>
                </a:solidFill>
                <a:ea typeface="Rod" charset="0"/>
                <a:cs typeface="Rod" charset="0"/>
              </a:rPr>
              <a:t>	 </a:t>
            </a:r>
            <a:r>
              <a:rPr lang="en-US" sz="1200" b="1">
                <a:solidFill>
                  <a:schemeClr val="bg1"/>
                </a:solidFill>
                <a:ea typeface="Rod" charset="0"/>
                <a:cs typeface="Rod" charset="0"/>
              </a:rPr>
              <a:t>BER Overview</a:t>
            </a:r>
          </a:p>
        </p:txBody>
      </p:sp>
      <p:grpSp>
        <p:nvGrpSpPr>
          <p:cNvPr id="2" name="Group 21"/>
          <p:cNvGrpSpPr>
            <a:grpSpLocks/>
          </p:cNvGrpSpPr>
          <p:nvPr/>
        </p:nvGrpSpPr>
        <p:grpSpPr bwMode="auto">
          <a:xfrm>
            <a:off x="5638800" y="3429000"/>
            <a:ext cx="3505200" cy="2628900"/>
            <a:chOff x="5638800" y="3086100"/>
            <a:chExt cx="3505200" cy="2628900"/>
          </a:xfrm>
        </p:grpSpPr>
        <p:pic>
          <p:nvPicPr>
            <p:cNvPr id="15378" name="Picture 10" descr="FIU Creek water3"/>
            <p:cNvPicPr>
              <a:picLocks noChangeAspect="1" noChangeArrowheads="1"/>
            </p:cNvPicPr>
            <p:nvPr/>
          </p:nvPicPr>
          <p:blipFill>
            <a:blip r:embed="rId3" cstate="print">
              <a:lum bright="-6000" contrast="21000"/>
            </a:blip>
            <a:srcRect/>
            <a:stretch>
              <a:fillRect/>
            </a:stretch>
          </p:blipFill>
          <p:spPr bwMode="auto">
            <a:xfrm>
              <a:off x="5638800" y="3086100"/>
              <a:ext cx="3429000" cy="2628900"/>
            </a:xfrm>
            <a:prstGeom prst="rect">
              <a:avLst/>
            </a:prstGeom>
            <a:noFill/>
            <a:ln w="9525">
              <a:noFill/>
              <a:miter lim="800000"/>
              <a:headEnd/>
              <a:tailEnd/>
            </a:ln>
          </p:spPr>
        </p:pic>
        <p:sp>
          <p:nvSpPr>
            <p:cNvPr id="21" name="TextBox 20"/>
            <p:cNvSpPr txBox="1"/>
            <p:nvPr/>
          </p:nvSpPr>
          <p:spPr>
            <a:xfrm>
              <a:off x="5638800" y="4724400"/>
              <a:ext cx="3505200" cy="95410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a:spAutoFit/>
            </a:bodyPr>
            <a:lstStyle/>
            <a:p>
              <a:pPr fontAlgn="auto">
                <a:spcBef>
                  <a:spcPts val="0"/>
                </a:spcBef>
                <a:spcAft>
                  <a:spcPts val="0"/>
                </a:spcAft>
                <a:defRPr/>
              </a:pPr>
              <a:r>
                <a:rPr lang="en-US" sz="1400" dirty="0" smtClean="0">
                  <a:solidFill>
                    <a:srgbClr val="FFFF00"/>
                  </a:solidFill>
                </a:rPr>
                <a:t>Depending on the sulfur </a:t>
              </a:r>
              <a:r>
                <a:rPr lang="en-US" sz="1400" dirty="0" err="1" smtClean="0">
                  <a:solidFill>
                    <a:srgbClr val="FFFF00"/>
                  </a:solidFill>
                </a:rPr>
                <a:t>redox</a:t>
              </a:r>
              <a:r>
                <a:rPr lang="en-US" sz="1400" dirty="0" smtClean="0">
                  <a:solidFill>
                    <a:srgbClr val="FFFF00"/>
                  </a:solidFill>
                </a:rPr>
                <a:t> state:</a:t>
              </a:r>
              <a:endParaRPr lang="en-US" sz="1400" dirty="0">
                <a:solidFill>
                  <a:srgbClr val="FFFF00"/>
                </a:solidFill>
              </a:endParaRPr>
            </a:p>
            <a:p>
              <a:pPr fontAlgn="auto">
                <a:spcBef>
                  <a:spcPts val="0"/>
                </a:spcBef>
                <a:spcAft>
                  <a:spcPts val="0"/>
                </a:spcAft>
                <a:defRPr/>
              </a:pPr>
              <a:r>
                <a:rPr lang="en-US" sz="1400" dirty="0">
                  <a:solidFill>
                    <a:srgbClr val="FFFF00"/>
                  </a:solidFill>
                </a:rPr>
                <a:t>2</a:t>
              </a:r>
              <a:r>
                <a:rPr lang="en-US" sz="1400" b="1" dirty="0">
                  <a:solidFill>
                    <a:srgbClr val="FFFF00"/>
                  </a:solidFill>
                </a:rPr>
                <a:t>R–SH + Hg(0)</a:t>
              </a:r>
              <a:r>
                <a:rPr lang="en-US" sz="1400" dirty="0">
                  <a:solidFill>
                    <a:srgbClr val="FFFF00"/>
                  </a:solidFill>
                </a:rPr>
                <a:t> </a:t>
              </a:r>
              <a:r>
                <a:rPr lang="en-US" sz="1400" dirty="0">
                  <a:solidFill>
                    <a:srgbClr val="FFFF00"/>
                  </a:solidFill>
                  <a:sym typeface="Wingdings" pitchFamily="2" charset="2"/>
                </a:rPr>
                <a:t></a:t>
              </a:r>
              <a:r>
                <a:rPr lang="en-US" sz="1400" b="1" dirty="0">
                  <a:solidFill>
                    <a:srgbClr val="FFFF00"/>
                  </a:solidFill>
                </a:rPr>
                <a:t>R–S–Hg(II)–S–R + </a:t>
              </a:r>
              <a:r>
                <a:rPr lang="en-US" sz="1400" dirty="0">
                  <a:solidFill>
                    <a:srgbClr val="FFFF00"/>
                  </a:solidFill>
                </a:rPr>
                <a:t>2</a:t>
              </a:r>
              <a:r>
                <a:rPr lang="en-US" sz="1400" b="1" dirty="0">
                  <a:solidFill>
                    <a:srgbClr val="FFFF00"/>
                  </a:solidFill>
                </a:rPr>
                <a:t>H</a:t>
              </a:r>
              <a:r>
                <a:rPr lang="en-US" sz="1400" b="1" baseline="30000" dirty="0">
                  <a:solidFill>
                    <a:srgbClr val="FFFF00"/>
                  </a:solidFill>
                </a:rPr>
                <a:t>+</a:t>
              </a:r>
              <a:r>
                <a:rPr lang="en-US" sz="1400" b="1" dirty="0">
                  <a:solidFill>
                    <a:srgbClr val="FFFF00"/>
                  </a:solidFill>
                </a:rPr>
                <a:t> + </a:t>
              </a:r>
              <a:r>
                <a:rPr lang="en-US" sz="1400" dirty="0">
                  <a:solidFill>
                    <a:srgbClr val="FFFF00"/>
                  </a:solidFill>
                </a:rPr>
                <a:t>2</a:t>
              </a:r>
              <a:r>
                <a:rPr lang="en-US" sz="1400" b="1" dirty="0">
                  <a:solidFill>
                    <a:srgbClr val="FFFF00"/>
                  </a:solidFill>
                </a:rPr>
                <a:t>e</a:t>
              </a:r>
              <a:r>
                <a:rPr lang="en-US" sz="1400" baseline="30000" dirty="0">
                  <a:solidFill>
                    <a:srgbClr val="FFFF00"/>
                  </a:solidFill>
                </a:rPr>
                <a:t>-</a:t>
              </a:r>
            </a:p>
            <a:p>
              <a:pPr fontAlgn="auto">
                <a:spcBef>
                  <a:spcPts val="0"/>
                </a:spcBef>
                <a:spcAft>
                  <a:spcPts val="0"/>
                </a:spcAft>
                <a:defRPr/>
              </a:pPr>
              <a:r>
                <a:rPr lang="en-US" sz="1400" dirty="0">
                  <a:solidFill>
                    <a:srgbClr val="FFFF00"/>
                  </a:solidFill>
                </a:rPr>
                <a:t>or</a:t>
              </a:r>
            </a:p>
            <a:p>
              <a:pPr fontAlgn="auto">
                <a:spcBef>
                  <a:spcPts val="0"/>
                </a:spcBef>
                <a:spcAft>
                  <a:spcPts val="0"/>
                </a:spcAft>
                <a:defRPr/>
              </a:pPr>
              <a:r>
                <a:rPr lang="en-US" sz="1400" b="1" dirty="0">
                  <a:solidFill>
                    <a:srgbClr val="FFFF00"/>
                  </a:solidFill>
                </a:rPr>
                <a:t>R–S–S–R’ + Hg(0) </a:t>
              </a:r>
              <a:r>
                <a:rPr lang="en-US" sz="1400" b="1" dirty="0">
                  <a:solidFill>
                    <a:srgbClr val="FFFF00"/>
                  </a:solidFill>
                  <a:sym typeface="Wingdings" pitchFamily="2" charset="2"/>
                </a:rPr>
                <a:t></a:t>
              </a:r>
              <a:r>
                <a:rPr lang="en-US" sz="1400" b="1" dirty="0">
                  <a:solidFill>
                    <a:srgbClr val="FFFF00"/>
                  </a:solidFill>
                </a:rPr>
                <a:t>R–S–Hg(II)–S–R’</a:t>
              </a:r>
              <a:r>
                <a:rPr lang="en-US" sz="1400" dirty="0">
                  <a:solidFill>
                    <a:srgbClr val="FFFF00"/>
                  </a:solidFill>
                </a:rPr>
                <a:t>	</a:t>
              </a:r>
            </a:p>
          </p:txBody>
        </p:sp>
      </p:grpSp>
      <p:grpSp>
        <p:nvGrpSpPr>
          <p:cNvPr id="3" name="Group 24"/>
          <p:cNvGrpSpPr>
            <a:grpSpLocks/>
          </p:cNvGrpSpPr>
          <p:nvPr/>
        </p:nvGrpSpPr>
        <p:grpSpPr bwMode="auto">
          <a:xfrm>
            <a:off x="5644055" y="747713"/>
            <a:ext cx="3423745" cy="2563046"/>
            <a:chOff x="5943600" y="595312"/>
            <a:chExt cx="3124200" cy="2300288"/>
          </a:xfrm>
        </p:grpSpPr>
        <p:sp>
          <p:nvSpPr>
            <p:cNvPr id="24" name="Rectangle 23"/>
            <p:cNvSpPr/>
            <p:nvPr/>
          </p:nvSpPr>
          <p:spPr>
            <a:xfrm>
              <a:off x="5943600" y="609599"/>
              <a:ext cx="3124200" cy="2286001"/>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74" name="Picture 13"/>
            <p:cNvPicPr>
              <a:picLocks noChangeAspect="1" noChangeArrowheads="1"/>
            </p:cNvPicPr>
            <p:nvPr/>
          </p:nvPicPr>
          <p:blipFill>
            <a:blip r:embed="rId4" cstate="print"/>
            <a:srcRect l="10695" t="17711" r="21176" b="12996"/>
            <a:stretch>
              <a:fillRect/>
            </a:stretch>
          </p:blipFill>
          <p:spPr bwMode="auto">
            <a:xfrm>
              <a:off x="6132890" y="595312"/>
              <a:ext cx="2858710" cy="2063467"/>
            </a:xfrm>
            <a:prstGeom prst="rect">
              <a:avLst/>
            </a:prstGeom>
            <a:noFill/>
            <a:ln w="9525">
              <a:noFill/>
              <a:miter lim="800000"/>
              <a:headEnd/>
              <a:tailEnd/>
            </a:ln>
          </p:spPr>
        </p:pic>
        <p:sp>
          <p:nvSpPr>
            <p:cNvPr id="15375" name="Text Box 20"/>
            <p:cNvSpPr txBox="1">
              <a:spLocks noChangeArrowheads="1"/>
            </p:cNvSpPr>
            <p:nvPr/>
          </p:nvSpPr>
          <p:spPr bwMode="auto">
            <a:xfrm rot="-5400000">
              <a:off x="5316171" y="1313229"/>
              <a:ext cx="1591660" cy="336802"/>
            </a:xfrm>
            <a:prstGeom prst="rect">
              <a:avLst/>
            </a:prstGeom>
            <a:noFill/>
            <a:ln w="9525">
              <a:noFill/>
              <a:miter lim="800000"/>
              <a:headEnd/>
              <a:tailEnd/>
            </a:ln>
          </p:spPr>
          <p:txBody>
            <a:bodyPr wrap="none">
              <a:prstTxWarp prst="textNoShape">
                <a:avLst/>
              </a:prstTxWarp>
              <a:spAutoFit/>
            </a:bodyPr>
            <a:lstStyle/>
            <a:p>
              <a:r>
                <a:rPr lang="en-US" sz="1100" b="1">
                  <a:latin typeface="Calibri" charset="0"/>
                </a:rPr>
                <a:t>Hg(II) reduced (%)</a:t>
              </a:r>
            </a:p>
          </p:txBody>
        </p:sp>
        <p:sp>
          <p:nvSpPr>
            <p:cNvPr id="15376" name="Text Box 21"/>
            <p:cNvSpPr txBox="1">
              <a:spLocks noChangeArrowheads="1"/>
            </p:cNvSpPr>
            <p:nvPr/>
          </p:nvSpPr>
          <p:spPr bwMode="auto">
            <a:xfrm>
              <a:off x="6934201" y="2594524"/>
              <a:ext cx="1828799" cy="261610"/>
            </a:xfrm>
            <a:prstGeom prst="rect">
              <a:avLst/>
            </a:prstGeom>
            <a:noFill/>
            <a:ln w="9525">
              <a:noFill/>
              <a:miter lim="800000"/>
              <a:headEnd/>
              <a:tailEnd/>
            </a:ln>
          </p:spPr>
          <p:txBody>
            <a:bodyPr>
              <a:prstTxWarp prst="textNoShape">
                <a:avLst/>
              </a:prstTxWarp>
              <a:spAutoFit/>
            </a:bodyPr>
            <a:lstStyle/>
            <a:p>
              <a:r>
                <a:rPr lang="en-US" sz="1100" b="1">
                  <a:latin typeface="Calibri" charset="0"/>
                </a:rPr>
                <a:t>Humics in solution (mg/L)</a:t>
              </a:r>
            </a:p>
          </p:txBody>
        </p:sp>
        <p:sp>
          <p:nvSpPr>
            <p:cNvPr id="15377" name="Text Box 21"/>
            <p:cNvSpPr txBox="1">
              <a:spLocks noChangeArrowheads="1"/>
            </p:cNvSpPr>
            <p:nvPr/>
          </p:nvSpPr>
          <p:spPr bwMode="auto">
            <a:xfrm>
              <a:off x="7239000" y="972979"/>
              <a:ext cx="1828799" cy="246221"/>
            </a:xfrm>
            <a:prstGeom prst="rect">
              <a:avLst/>
            </a:prstGeom>
            <a:noFill/>
            <a:ln w="9525">
              <a:noFill/>
              <a:miter lim="800000"/>
              <a:headEnd/>
              <a:tailEnd/>
            </a:ln>
          </p:spPr>
          <p:txBody>
            <a:bodyPr>
              <a:prstTxWarp prst="textNoShape">
                <a:avLst/>
              </a:prstTxWarp>
              <a:spAutoFit/>
            </a:bodyPr>
            <a:lstStyle/>
            <a:p>
              <a:r>
                <a:rPr lang="en-US" sz="1000" b="1">
                  <a:latin typeface="Calibri" charset="0"/>
                </a:rPr>
                <a:t>Initial Hg(II)=10 nM</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304800"/>
            <a:ext cx="6621463" cy="461963"/>
          </a:xfrm>
        </p:spPr>
        <p:txBody>
          <a:bodyPr>
            <a:normAutofit fontScale="90000"/>
          </a:bodyPr>
          <a:lstStyle/>
          <a:p>
            <a:pPr algn="ctr">
              <a:defRPr/>
            </a:pPr>
            <a:r>
              <a:rPr lang="en-US" sz="2800" dirty="0" smtClean="0">
                <a:solidFill>
                  <a:srgbClr val="002060"/>
                </a:solidFill>
                <a:effectLst>
                  <a:outerShdw blurRad="38100" dist="38100" dir="2700000" algn="tl">
                    <a:srgbClr val="000000">
                      <a:alpha val="43137"/>
                    </a:srgbClr>
                  </a:outerShdw>
                </a:effectLst>
                <a:latin typeface="Calibri" pitchFamily="34" charset="0"/>
                <a:cs typeface="Times New Roman" pitchFamily="18" charset="0"/>
              </a:rPr>
              <a:t>EMSL User Program Developments</a:t>
            </a:r>
            <a:endParaRPr lang="en-US" sz="2800" i="1" dirty="0" smtClean="0">
              <a:solidFill>
                <a:srgbClr val="002060"/>
              </a:solidFill>
              <a:effectLst>
                <a:outerShdw blurRad="38100" dist="38100" dir="2700000" algn="tl">
                  <a:srgbClr val="000000">
                    <a:alpha val="43137"/>
                  </a:srgbClr>
                </a:outerShdw>
              </a:effectLst>
              <a:latin typeface="Calibri" pitchFamily="34" charset="0"/>
              <a:cs typeface="Times New Roman" pitchFamily="18" charset="0"/>
            </a:endParaRPr>
          </a:p>
        </p:txBody>
      </p:sp>
      <p:sp>
        <p:nvSpPr>
          <p:cNvPr id="4099" name="Content Placeholder 3"/>
          <p:cNvSpPr>
            <a:spLocks noGrp="1"/>
          </p:cNvSpPr>
          <p:nvPr>
            <p:ph idx="4294967295"/>
          </p:nvPr>
        </p:nvSpPr>
        <p:spPr>
          <a:xfrm>
            <a:off x="304800" y="914400"/>
            <a:ext cx="6858000" cy="5329238"/>
          </a:xfrm>
        </p:spPr>
        <p:txBody>
          <a:bodyPr>
            <a:normAutofit lnSpcReduction="10000"/>
          </a:bodyPr>
          <a:lstStyle/>
          <a:p>
            <a:pPr>
              <a:lnSpc>
                <a:spcPct val="100000"/>
              </a:lnSpc>
              <a:spcBef>
                <a:spcPts val="200"/>
              </a:spcBef>
            </a:pPr>
            <a:r>
              <a:rPr lang="en-US" sz="2000" b="1" smtClean="0">
                <a:solidFill>
                  <a:srgbClr val="002060"/>
                </a:solidFill>
                <a:latin typeface="Calibri" pitchFamily="34" charset="0"/>
                <a:cs typeface="Times New Roman" pitchFamily="18" charset="0"/>
              </a:rPr>
              <a:t>2011 Call for User Proposals</a:t>
            </a:r>
          </a:p>
          <a:p>
            <a:pPr lvl="1">
              <a:lnSpc>
                <a:spcPct val="100000"/>
              </a:lnSpc>
              <a:spcBef>
                <a:spcPts val="200"/>
              </a:spcBef>
            </a:pPr>
            <a:r>
              <a:rPr lang="en-US" sz="1600" b="1" smtClean="0">
                <a:solidFill>
                  <a:srgbClr val="002060"/>
                </a:solidFill>
                <a:latin typeface="Calibri" pitchFamily="34" charset="0"/>
                <a:ea typeface="ＭＳ Ｐゴシック"/>
                <a:cs typeface="Times New Roman" pitchFamily="18" charset="0"/>
              </a:rPr>
              <a:t>Open through April 1, 2011.</a:t>
            </a:r>
          </a:p>
          <a:p>
            <a:pPr lvl="1">
              <a:lnSpc>
                <a:spcPct val="100000"/>
              </a:lnSpc>
              <a:spcBef>
                <a:spcPts val="200"/>
              </a:spcBef>
            </a:pPr>
            <a:r>
              <a:rPr lang="en-US" sz="1600" u="sng" smtClean="0">
                <a:solidFill>
                  <a:srgbClr val="002060"/>
                </a:solidFill>
                <a:latin typeface="Calibri" pitchFamily="34" charset="0"/>
                <a:hlinkClick r:id="rId2"/>
              </a:rPr>
              <a:t>http://www.emsl.pnl.gov/access/calls/2011call/</a:t>
            </a:r>
            <a:endParaRPr lang="en-US" sz="1600" smtClean="0">
              <a:solidFill>
                <a:srgbClr val="002060"/>
              </a:solidFill>
              <a:latin typeface="Calibri" pitchFamily="34" charset="0"/>
              <a:ea typeface="ＭＳ Ｐゴシック"/>
              <a:cs typeface="ＭＳ Ｐゴシック"/>
            </a:endParaRPr>
          </a:p>
          <a:p>
            <a:pPr lvl="1">
              <a:lnSpc>
                <a:spcPct val="100000"/>
              </a:lnSpc>
              <a:spcBef>
                <a:spcPts val="200"/>
              </a:spcBef>
              <a:buFont typeface="Arial" pitchFamily="34" charset="0"/>
              <a:buNone/>
            </a:pPr>
            <a:endParaRPr lang="en-US" smtClean="0">
              <a:solidFill>
                <a:srgbClr val="002060"/>
              </a:solidFill>
              <a:latin typeface="Calibri" pitchFamily="34" charset="0"/>
              <a:ea typeface="ＭＳ Ｐゴシック"/>
              <a:cs typeface="ＭＳ Ｐゴシック"/>
            </a:endParaRPr>
          </a:p>
          <a:p>
            <a:pPr>
              <a:lnSpc>
                <a:spcPct val="100000"/>
              </a:lnSpc>
              <a:spcBef>
                <a:spcPts val="200"/>
              </a:spcBef>
            </a:pPr>
            <a:r>
              <a:rPr lang="en-US" sz="2000" b="1" smtClean="0">
                <a:solidFill>
                  <a:srgbClr val="002060"/>
                </a:solidFill>
                <a:latin typeface="Calibri" pitchFamily="34" charset="0"/>
                <a:ea typeface="ＭＳ Ｐゴシック"/>
                <a:cs typeface="ＭＳ Ｐゴシック"/>
              </a:rPr>
              <a:t>EMSL Users Meeting</a:t>
            </a:r>
          </a:p>
          <a:p>
            <a:pPr lvl="1">
              <a:lnSpc>
                <a:spcPct val="100000"/>
              </a:lnSpc>
              <a:spcBef>
                <a:spcPts val="200"/>
              </a:spcBef>
            </a:pPr>
            <a:r>
              <a:rPr lang="en-US" sz="1600" b="1" smtClean="0">
                <a:solidFill>
                  <a:srgbClr val="002060"/>
                </a:solidFill>
                <a:latin typeface="Calibri" pitchFamily="34" charset="0"/>
                <a:ea typeface="ＭＳ Ｐゴシック"/>
                <a:cs typeface="ＭＳ Ｐゴシック"/>
              </a:rPr>
              <a:t>May 10-13, 2011 at EMSL</a:t>
            </a:r>
          </a:p>
          <a:p>
            <a:pPr lvl="1">
              <a:lnSpc>
                <a:spcPct val="100000"/>
              </a:lnSpc>
              <a:spcBef>
                <a:spcPts val="200"/>
              </a:spcBef>
            </a:pPr>
            <a:r>
              <a:rPr lang="en-US" sz="1600" b="1" smtClean="0">
                <a:solidFill>
                  <a:srgbClr val="002060"/>
                </a:solidFill>
                <a:latin typeface="Calibri" pitchFamily="34" charset="0"/>
                <a:ea typeface="ＭＳ Ｐゴシック"/>
                <a:cs typeface="ＭＳ Ｐゴシック"/>
                <a:hlinkClick r:id="rId3"/>
              </a:rPr>
              <a:t>http://www.emsl.pnl.gov/news/conferences/</a:t>
            </a:r>
            <a:endParaRPr lang="en-US" sz="1600" b="1" smtClean="0">
              <a:solidFill>
                <a:srgbClr val="002060"/>
              </a:solidFill>
              <a:latin typeface="Calibri" pitchFamily="34" charset="0"/>
              <a:ea typeface="ＭＳ Ｐゴシック"/>
              <a:cs typeface="ＭＳ Ｐゴシック"/>
            </a:endParaRPr>
          </a:p>
          <a:p>
            <a:pPr lvl="1">
              <a:lnSpc>
                <a:spcPct val="100000"/>
              </a:lnSpc>
              <a:spcBef>
                <a:spcPts val="200"/>
              </a:spcBef>
              <a:buFont typeface="Arial" pitchFamily="34" charset="0"/>
              <a:buNone/>
            </a:pPr>
            <a:endParaRPr lang="en-US" b="1" smtClean="0">
              <a:solidFill>
                <a:srgbClr val="002060"/>
              </a:solidFill>
              <a:latin typeface="Calibri" pitchFamily="34" charset="0"/>
              <a:ea typeface="ＭＳ Ｐゴシック"/>
              <a:cs typeface="ＭＳ Ｐゴシック"/>
            </a:endParaRPr>
          </a:p>
          <a:p>
            <a:pPr>
              <a:lnSpc>
                <a:spcPct val="100000"/>
              </a:lnSpc>
              <a:spcBef>
                <a:spcPts val="200"/>
              </a:spcBef>
            </a:pPr>
            <a:r>
              <a:rPr lang="en-US" sz="2000" b="1" smtClean="0">
                <a:solidFill>
                  <a:srgbClr val="002060"/>
                </a:solidFill>
                <a:latin typeface="Calibri" pitchFamily="34" charset="0"/>
                <a:ea typeface="ＭＳ Ｐゴシック"/>
                <a:cs typeface="ＭＳ Ｐゴシック"/>
              </a:rPr>
              <a:t>Triennial Science/Operations Review</a:t>
            </a:r>
          </a:p>
          <a:p>
            <a:pPr lvl="1">
              <a:lnSpc>
                <a:spcPct val="100000"/>
              </a:lnSpc>
              <a:spcBef>
                <a:spcPts val="200"/>
              </a:spcBef>
            </a:pPr>
            <a:r>
              <a:rPr lang="en-US" sz="1600" b="1" smtClean="0">
                <a:solidFill>
                  <a:srgbClr val="002060"/>
                </a:solidFill>
                <a:latin typeface="Calibri" pitchFamily="34" charset="0"/>
                <a:ea typeface="ＭＳ Ｐゴシック"/>
                <a:cs typeface="ＭＳ Ｐゴシック"/>
              </a:rPr>
              <a:t>Planning for mid October 2011.</a:t>
            </a:r>
          </a:p>
          <a:p>
            <a:pPr lvl="1">
              <a:lnSpc>
                <a:spcPct val="100000"/>
              </a:lnSpc>
              <a:spcBef>
                <a:spcPts val="200"/>
              </a:spcBef>
              <a:buFont typeface="Arial" pitchFamily="34" charset="0"/>
              <a:buNone/>
            </a:pPr>
            <a:endParaRPr lang="en-US" sz="1600" b="1" smtClean="0">
              <a:solidFill>
                <a:srgbClr val="002060"/>
              </a:solidFill>
              <a:latin typeface="Calibri" pitchFamily="34" charset="0"/>
              <a:ea typeface="ＭＳ Ｐゴシック"/>
              <a:cs typeface="ＭＳ Ｐゴシック"/>
            </a:endParaRPr>
          </a:p>
          <a:p>
            <a:pPr>
              <a:lnSpc>
                <a:spcPct val="100000"/>
              </a:lnSpc>
              <a:spcBef>
                <a:spcPts val="200"/>
              </a:spcBef>
            </a:pPr>
            <a:r>
              <a:rPr lang="en-US" sz="2000" b="1" smtClean="0">
                <a:solidFill>
                  <a:srgbClr val="002060"/>
                </a:solidFill>
                <a:latin typeface="Calibri" pitchFamily="34" charset="0"/>
                <a:ea typeface="ＭＳ Ｐゴシック"/>
                <a:cs typeface="ＭＳ Ｐゴシック"/>
              </a:rPr>
              <a:t>Two Research Campaigns Selected</a:t>
            </a:r>
          </a:p>
          <a:p>
            <a:pPr lvl="1">
              <a:lnSpc>
                <a:spcPct val="100000"/>
              </a:lnSpc>
              <a:spcBef>
                <a:spcPts val="200"/>
              </a:spcBef>
            </a:pPr>
            <a:r>
              <a:rPr lang="en-US" sz="1600" b="1" smtClean="0">
                <a:solidFill>
                  <a:srgbClr val="002060"/>
                </a:solidFill>
                <a:latin typeface="Calibri" pitchFamily="34" charset="0"/>
              </a:rPr>
              <a:t>Experimental and computational research focused on data integration:</a:t>
            </a:r>
            <a:endParaRPr lang="en-US" sz="1600" b="1" smtClean="0">
              <a:solidFill>
                <a:srgbClr val="002060"/>
              </a:solidFill>
              <a:latin typeface="Calibri" pitchFamily="34" charset="0"/>
              <a:ea typeface="ＭＳ Ｐゴシック"/>
              <a:cs typeface="ＭＳ Ｐゴシック"/>
            </a:endParaRPr>
          </a:p>
          <a:p>
            <a:pPr lvl="2">
              <a:lnSpc>
                <a:spcPct val="100000"/>
              </a:lnSpc>
              <a:spcBef>
                <a:spcPts val="200"/>
              </a:spcBef>
            </a:pPr>
            <a:r>
              <a:rPr lang="en-US" sz="1400" b="1" smtClean="0">
                <a:solidFill>
                  <a:srgbClr val="002060"/>
                </a:solidFill>
                <a:latin typeface="Calibri" pitchFamily="34" charset="0"/>
                <a:ea typeface="ＭＳ Ｐゴシック"/>
                <a:cs typeface="ＭＳ Ｐゴシック"/>
              </a:rPr>
              <a:t>Increasing isoprene yields from biomass (WSU, PNNL/EMSL).</a:t>
            </a:r>
          </a:p>
          <a:p>
            <a:pPr lvl="2">
              <a:lnSpc>
                <a:spcPct val="100000"/>
              </a:lnSpc>
              <a:spcBef>
                <a:spcPts val="200"/>
              </a:spcBef>
            </a:pPr>
            <a:r>
              <a:rPr lang="en-US" sz="1400" b="1" smtClean="0">
                <a:solidFill>
                  <a:srgbClr val="002060"/>
                </a:solidFill>
                <a:latin typeface="Calibri" pitchFamily="34" charset="0"/>
                <a:ea typeface="ＭＳ Ｐゴシック"/>
                <a:cs typeface="ＭＳ Ｐゴシック"/>
              </a:rPr>
              <a:t>Catalytic reactions on metal oxide surfaces (UCB, Penn State, PNNL/EMSL).</a:t>
            </a:r>
          </a:p>
          <a:p>
            <a:pPr lvl="1">
              <a:lnSpc>
                <a:spcPct val="100000"/>
              </a:lnSpc>
              <a:spcBef>
                <a:spcPts val="200"/>
              </a:spcBef>
              <a:buFont typeface="Arial" pitchFamily="34" charset="0"/>
              <a:buNone/>
            </a:pPr>
            <a:endParaRPr lang="en-US" sz="1600" b="1" smtClean="0">
              <a:solidFill>
                <a:srgbClr val="002060"/>
              </a:solidFill>
              <a:latin typeface="Calibri" pitchFamily="34" charset="0"/>
              <a:ea typeface="ＭＳ Ｐゴシック"/>
              <a:cs typeface="ＭＳ Ｐゴシック"/>
            </a:endParaRPr>
          </a:p>
          <a:p>
            <a:pPr>
              <a:lnSpc>
                <a:spcPct val="100000"/>
              </a:lnSpc>
              <a:spcBef>
                <a:spcPts val="200"/>
              </a:spcBef>
            </a:pPr>
            <a:r>
              <a:rPr lang="en-US" sz="2000" b="1" smtClean="0">
                <a:solidFill>
                  <a:srgbClr val="002060"/>
                </a:solidFill>
                <a:latin typeface="Calibri" pitchFamily="34" charset="0"/>
                <a:ea typeface="ＭＳ Ｐゴシック"/>
                <a:cs typeface="ＭＳ Ｐゴシック"/>
              </a:rPr>
              <a:t>New EMSL Instruments (Recovery Act)</a:t>
            </a:r>
          </a:p>
          <a:p>
            <a:pPr lvl="1">
              <a:lnSpc>
                <a:spcPct val="100000"/>
              </a:lnSpc>
              <a:spcBef>
                <a:spcPts val="200"/>
              </a:spcBef>
            </a:pPr>
            <a:r>
              <a:rPr lang="en-US" sz="1600" b="1" smtClean="0">
                <a:solidFill>
                  <a:srgbClr val="002060"/>
                </a:solidFill>
                <a:latin typeface="Calibri" pitchFamily="34" charset="0"/>
                <a:ea typeface="ＭＳ Ｐゴシック"/>
                <a:cs typeface="ＭＳ Ｐゴシック"/>
                <a:hlinkClick r:id="rId4"/>
              </a:rPr>
              <a:t>http://www.emsl.pnl.gov/capabilities/arra/instruments.jsp</a:t>
            </a:r>
            <a:endParaRPr lang="en-US" sz="1600" b="1" smtClean="0">
              <a:solidFill>
                <a:srgbClr val="002060"/>
              </a:solidFill>
              <a:latin typeface="Calibri" pitchFamily="34" charset="0"/>
              <a:ea typeface="ＭＳ Ｐゴシック"/>
              <a:cs typeface="ＭＳ Ｐゴシック"/>
            </a:endParaRPr>
          </a:p>
        </p:txBody>
      </p:sp>
      <p:pic>
        <p:nvPicPr>
          <p:cNvPr id="4100" name="Picture 9" descr="EMSL's Opus: An Instrumental Integration"/>
          <p:cNvPicPr>
            <a:picLocks noChangeAspect="1" noChangeArrowheads="1"/>
          </p:cNvPicPr>
          <p:nvPr/>
        </p:nvPicPr>
        <p:blipFill>
          <a:blip r:embed="rId5" cstate="print"/>
          <a:srcRect/>
          <a:stretch>
            <a:fillRect/>
          </a:stretch>
        </p:blipFill>
        <p:spPr bwMode="auto">
          <a:xfrm>
            <a:off x="5334000" y="3352800"/>
            <a:ext cx="1676400" cy="1044575"/>
          </a:xfrm>
          <a:prstGeom prst="rect">
            <a:avLst/>
          </a:prstGeom>
          <a:noFill/>
          <a:ln w="9525">
            <a:noFill/>
            <a:miter lim="800000"/>
            <a:headEnd/>
            <a:tailEnd/>
          </a:ln>
        </p:spPr>
      </p:pic>
      <p:pic>
        <p:nvPicPr>
          <p:cNvPr id="4101" name="Picture 11" descr="http://www.emsl.pnl.gov/upload/1298936889683/EMSL_Call_2011.jpg"/>
          <p:cNvPicPr>
            <a:picLocks noChangeAspect="1" noChangeArrowheads="1"/>
          </p:cNvPicPr>
          <p:nvPr/>
        </p:nvPicPr>
        <p:blipFill>
          <a:blip r:embed="rId6" cstate="print"/>
          <a:srcRect/>
          <a:stretch>
            <a:fillRect/>
          </a:stretch>
        </p:blipFill>
        <p:spPr bwMode="auto">
          <a:xfrm>
            <a:off x="5562600" y="1219200"/>
            <a:ext cx="2209800" cy="1468438"/>
          </a:xfrm>
          <a:prstGeom prst="rect">
            <a:avLst/>
          </a:prstGeom>
          <a:noFill/>
          <a:ln w="9525">
            <a:noFill/>
            <a:miter lim="800000"/>
            <a:headEnd/>
            <a:tailEnd/>
          </a:ln>
        </p:spPr>
      </p:pic>
      <p:pic>
        <p:nvPicPr>
          <p:cNvPr id="4102" name="Picture 12"/>
          <p:cNvPicPr>
            <a:picLocks noChangeAspect="1" noChangeArrowheads="1"/>
          </p:cNvPicPr>
          <p:nvPr/>
        </p:nvPicPr>
        <p:blipFill>
          <a:blip r:embed="rId7" cstate="print"/>
          <a:srcRect/>
          <a:stretch>
            <a:fillRect/>
          </a:stretch>
        </p:blipFill>
        <p:spPr bwMode="auto">
          <a:xfrm>
            <a:off x="7086600" y="5029200"/>
            <a:ext cx="9017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86400" y="4419600"/>
            <a:ext cx="3200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latin typeface="Calibri" pitchFamily="34" charset="0"/>
              </a:rPr>
              <a:t>Supported by EMSL’s capability development efforts, BES and NSF.</a:t>
            </a:r>
          </a:p>
        </p:txBody>
      </p:sp>
      <p:sp>
        <p:nvSpPr>
          <p:cNvPr id="2" name="Title 1"/>
          <p:cNvSpPr>
            <a:spLocks noGrp="1"/>
          </p:cNvSpPr>
          <p:nvPr>
            <p:ph type="title"/>
          </p:nvPr>
        </p:nvSpPr>
        <p:spPr>
          <a:xfrm>
            <a:off x="228600" y="304800"/>
            <a:ext cx="8610600" cy="828675"/>
          </a:xfrm>
        </p:spPr>
        <p:txBody>
          <a:bodyPr>
            <a:normAutofit fontScale="90000"/>
          </a:bodyPr>
          <a:lstStyle/>
          <a:p>
            <a:pPr algn="ctr">
              <a:defRPr/>
            </a:pPr>
            <a:r>
              <a:rPr lang="en-US" sz="2800" dirty="0" smtClean="0">
                <a:solidFill>
                  <a:srgbClr val="002060"/>
                </a:solidFill>
                <a:effectLst>
                  <a:outerShdw blurRad="38100" dist="38100" dir="2700000" algn="tl">
                    <a:srgbClr val="000000">
                      <a:alpha val="43137"/>
                    </a:srgbClr>
                  </a:outerShdw>
                </a:effectLst>
                <a:latin typeface="Calibri" pitchFamily="34" charset="0"/>
              </a:rPr>
              <a:t>EMSL Highlight:  Multiple analytical approaches for studying organic aerosols </a:t>
            </a:r>
            <a:endParaRPr lang="en-US" sz="2800" dirty="0">
              <a:solidFill>
                <a:srgbClr val="002060"/>
              </a:solidFill>
              <a:effectLst>
                <a:outerShdw blurRad="38100" dist="38100" dir="2700000" algn="tl">
                  <a:srgbClr val="000000">
                    <a:alpha val="43137"/>
                  </a:srgbClr>
                </a:outerShdw>
              </a:effectLst>
              <a:latin typeface="Calibri" pitchFamily="34" charset="0"/>
            </a:endParaRPr>
          </a:p>
        </p:txBody>
      </p:sp>
      <p:sp>
        <p:nvSpPr>
          <p:cNvPr id="5124" name="Content Placeholder 15"/>
          <p:cNvSpPr>
            <a:spLocks noGrp="1"/>
          </p:cNvSpPr>
          <p:nvPr>
            <p:ph idx="1"/>
          </p:nvPr>
        </p:nvSpPr>
        <p:spPr>
          <a:xfrm>
            <a:off x="228600" y="1447800"/>
            <a:ext cx="5403850" cy="3871913"/>
          </a:xfrm>
        </p:spPr>
        <p:txBody>
          <a:bodyPr/>
          <a:lstStyle/>
          <a:p>
            <a:r>
              <a:rPr lang="en-US" sz="1800" smtClean="0">
                <a:solidFill>
                  <a:srgbClr val="002060"/>
                </a:solidFill>
                <a:latin typeface="Calibri" pitchFamily="34" charset="0"/>
              </a:rPr>
              <a:t>Understanding the formation and aging of organic aerosols (OA) is a major challenge for atmospheric research.</a:t>
            </a:r>
          </a:p>
          <a:p>
            <a:r>
              <a:rPr lang="en-US" sz="1800" smtClean="0">
                <a:solidFill>
                  <a:srgbClr val="002060"/>
                </a:solidFill>
                <a:latin typeface="Calibri" pitchFamily="34" charset="0"/>
              </a:rPr>
              <a:t>Soft-ionization methods combined with high-resolution mass spectrometry (HR-MS) shed light on the molecular content of OAs.</a:t>
            </a:r>
          </a:p>
          <a:p>
            <a:r>
              <a:rPr lang="en-US" sz="1800" smtClean="0">
                <a:solidFill>
                  <a:srgbClr val="002060"/>
                </a:solidFill>
                <a:latin typeface="Calibri" pitchFamily="34" charset="0"/>
              </a:rPr>
              <a:t>Integrating HR-MS with UV/Vis absorption spectroscopy and chromatography enables separation of OA compounds by polarity and their ability to absorb solar radiation. </a:t>
            </a:r>
          </a:p>
          <a:p>
            <a:r>
              <a:rPr lang="en-US" sz="1800" smtClean="0">
                <a:solidFill>
                  <a:srgbClr val="002060"/>
                </a:solidFill>
                <a:latin typeface="Calibri" pitchFamily="34" charset="0"/>
              </a:rPr>
              <a:t>EMSL’s new nanospray desorption electrospray ionization (nanoDESI) system key to understanding OA chemistry</a:t>
            </a:r>
            <a:r>
              <a:rPr lang="en-US" sz="1800" i="1" smtClean="0"/>
              <a:t>.</a:t>
            </a:r>
            <a:endParaRPr lang="en-US" sz="1800" i="1" smtClean="0">
              <a:solidFill>
                <a:srgbClr val="002060"/>
              </a:solidFill>
              <a:latin typeface="Calibri" pitchFamily="34" charset="0"/>
            </a:endParaRPr>
          </a:p>
        </p:txBody>
      </p:sp>
      <p:pic>
        <p:nvPicPr>
          <p:cNvPr id="5125" name="Picture 4" descr="(Offsite link)"/>
          <p:cNvPicPr>
            <a:picLocks noChangeAspect="1" noChangeArrowheads="1"/>
          </p:cNvPicPr>
          <p:nvPr/>
        </p:nvPicPr>
        <p:blipFill>
          <a:blip r:embed="rId3" cstate="print"/>
          <a:srcRect/>
          <a:stretch>
            <a:fillRect/>
          </a:stretch>
        </p:blipFill>
        <p:spPr bwMode="auto">
          <a:xfrm>
            <a:off x="14912975" y="90488"/>
            <a:ext cx="95250" cy="95250"/>
          </a:xfrm>
          <a:prstGeom prst="rect">
            <a:avLst/>
          </a:prstGeom>
          <a:noFill/>
          <a:ln w="9525">
            <a:noFill/>
            <a:miter lim="800000"/>
            <a:headEnd/>
            <a:tailEnd/>
          </a:ln>
        </p:spPr>
      </p:pic>
      <p:sp>
        <p:nvSpPr>
          <p:cNvPr id="7" name="Rectangle 6"/>
          <p:cNvSpPr/>
          <p:nvPr/>
        </p:nvSpPr>
        <p:spPr>
          <a:xfrm>
            <a:off x="304800" y="5486400"/>
            <a:ext cx="5410200" cy="60016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indent="-342900">
              <a:spcBef>
                <a:spcPct val="30000"/>
              </a:spcBef>
              <a:buClr>
                <a:srgbClr val="EAEAEA"/>
              </a:buClr>
              <a:buSzPct val="80000"/>
              <a:buFont typeface="Arial" pitchFamily="34" charset="0"/>
              <a:buChar char="•"/>
              <a:defRPr/>
            </a:pPr>
            <a:r>
              <a:rPr lang="en-US" sz="1100" dirty="0" err="1">
                <a:solidFill>
                  <a:srgbClr val="000000"/>
                </a:solidFill>
                <a:latin typeface="Century Gothic" pitchFamily="34" charset="0"/>
                <a:ea typeface="Century Gothic" pitchFamily="34" charset="0"/>
                <a:cs typeface="Century Gothic" pitchFamily="34" charset="0"/>
              </a:rPr>
              <a:t>Nizkorodov</a:t>
            </a:r>
            <a:r>
              <a:rPr lang="en-US" sz="1100" dirty="0">
                <a:solidFill>
                  <a:srgbClr val="000000"/>
                </a:solidFill>
                <a:latin typeface="Century Gothic" pitchFamily="34" charset="0"/>
                <a:ea typeface="Century Gothic" pitchFamily="34" charset="0"/>
                <a:cs typeface="Century Gothic" pitchFamily="34" charset="0"/>
              </a:rPr>
              <a:t>, SA, J Laskin and A Laskin.  2011. “Molecular Chemistry of Organic Aerosols through the Application of High Resolution Mass Spectrometry.”  </a:t>
            </a:r>
            <a:r>
              <a:rPr lang="en-US" sz="1100" i="1" dirty="0">
                <a:solidFill>
                  <a:srgbClr val="000000"/>
                </a:solidFill>
                <a:latin typeface="Century Gothic" pitchFamily="34" charset="0"/>
                <a:ea typeface="Century Gothic" pitchFamily="34" charset="0"/>
                <a:cs typeface="Century Gothic" pitchFamily="34" charset="0"/>
              </a:rPr>
              <a:t>Phys. Chem. Chem. Phys. </a:t>
            </a:r>
            <a:r>
              <a:rPr lang="en-US" sz="1100" dirty="0">
                <a:solidFill>
                  <a:srgbClr val="000000"/>
                </a:solidFill>
                <a:latin typeface="Century Gothic" pitchFamily="34" charset="0"/>
                <a:ea typeface="Century Gothic" pitchFamily="34" charset="0"/>
                <a:cs typeface="Century Gothic" pitchFamily="34" charset="0"/>
              </a:rPr>
              <a:t>13: 3612-3629.</a:t>
            </a:r>
          </a:p>
        </p:txBody>
      </p:sp>
      <p:pic>
        <p:nvPicPr>
          <p:cNvPr id="5129" name="Picture 4" descr="Journal Cover: 10.1039/C1CP90018H">
            <a:hlinkClick r:id="rId4"/>
          </p:cNvPr>
          <p:cNvPicPr>
            <a:picLocks noChangeAspect="1" noChangeArrowheads="1"/>
          </p:cNvPicPr>
          <p:nvPr/>
        </p:nvPicPr>
        <p:blipFill>
          <a:blip r:embed="rId5" cstate="print"/>
          <a:srcRect/>
          <a:stretch>
            <a:fillRect/>
          </a:stretch>
        </p:blipFill>
        <p:spPr bwMode="auto">
          <a:xfrm>
            <a:off x="6096000" y="1905000"/>
            <a:ext cx="1752600" cy="229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Vision, Culture</a:t>
            </a:r>
            <a:endParaRPr lang="en-US"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rgbClr val="FF0000"/>
                </a:solidFill>
              </a:rPr>
              <a:t>CESD is the lead federal </a:t>
            </a:r>
            <a:r>
              <a:rPr lang="en-US" dirty="0">
                <a:solidFill>
                  <a:srgbClr val="FF0000"/>
                </a:solidFill>
              </a:rPr>
              <a:t>organization for </a:t>
            </a:r>
            <a:r>
              <a:rPr lang="en-US" dirty="0" smtClean="0">
                <a:solidFill>
                  <a:srgbClr val="FF0000"/>
                </a:solidFill>
              </a:rPr>
              <a:t>federal, state, and local stakeholders </a:t>
            </a:r>
            <a:r>
              <a:rPr lang="en-US" dirty="0">
                <a:solidFill>
                  <a:srgbClr val="FF0000"/>
                </a:solidFill>
              </a:rPr>
              <a:t>requiring highly innovative and cost-effective </a:t>
            </a:r>
            <a:r>
              <a:rPr lang="en-US" dirty="0" smtClean="0">
                <a:solidFill>
                  <a:srgbClr val="FF0000"/>
                </a:solidFill>
              </a:rPr>
              <a:t>climate-environment science solutions that can be rapidly developed in response to national challenges. </a:t>
            </a:r>
          </a:p>
          <a:p>
            <a:pPr>
              <a:buNone/>
            </a:pPr>
            <a:r>
              <a:rPr lang="en-US" dirty="0" smtClean="0">
                <a:solidFill>
                  <a:srgbClr val="002060"/>
                </a:solidFill>
              </a:rPr>
              <a:t>We utilize a business model that maximizes the return on federal investment, e.g., we strive for the most efficient use of taxpayer investment.  We </a:t>
            </a:r>
            <a:r>
              <a:rPr lang="en-US" dirty="0">
                <a:solidFill>
                  <a:srgbClr val="002060"/>
                </a:solidFill>
              </a:rPr>
              <a:t>focus on </a:t>
            </a:r>
            <a:r>
              <a:rPr lang="en-US" dirty="0" smtClean="0">
                <a:solidFill>
                  <a:srgbClr val="002060"/>
                </a:solidFill>
              </a:rPr>
              <a:t>both existing and anticipated challenges </a:t>
            </a:r>
            <a:r>
              <a:rPr lang="en-US" dirty="0">
                <a:solidFill>
                  <a:srgbClr val="002060"/>
                </a:solidFill>
              </a:rPr>
              <a:t>that exploit </a:t>
            </a:r>
            <a:r>
              <a:rPr lang="en-US" dirty="0" smtClean="0">
                <a:solidFill>
                  <a:srgbClr val="002060"/>
                </a:solidFill>
              </a:rPr>
              <a:t>the best talent, facilities, and institutional relationships.  </a:t>
            </a:r>
          </a:p>
          <a:p>
            <a:pPr>
              <a:buNone/>
            </a:pPr>
            <a:r>
              <a:rPr lang="en-US" dirty="0" smtClean="0">
                <a:solidFill>
                  <a:srgbClr val="00B050"/>
                </a:solidFill>
              </a:rPr>
              <a:t>We </a:t>
            </a:r>
            <a:r>
              <a:rPr lang="en-US" dirty="0">
                <a:solidFill>
                  <a:srgbClr val="00B050"/>
                </a:solidFill>
              </a:rPr>
              <a:t>earn </a:t>
            </a:r>
            <a:r>
              <a:rPr lang="en-US" dirty="0" smtClean="0">
                <a:solidFill>
                  <a:srgbClr val="00B050"/>
                </a:solidFill>
              </a:rPr>
              <a:t>the </a:t>
            </a:r>
            <a:r>
              <a:rPr lang="en-US" dirty="0">
                <a:solidFill>
                  <a:srgbClr val="00B050"/>
                </a:solidFill>
              </a:rPr>
              <a:t>enthusiasm </a:t>
            </a:r>
            <a:r>
              <a:rPr lang="en-US" dirty="0" smtClean="0">
                <a:solidFill>
                  <a:srgbClr val="00B050"/>
                </a:solidFill>
              </a:rPr>
              <a:t>of stakeholders through </a:t>
            </a:r>
            <a:r>
              <a:rPr lang="en-US" dirty="0">
                <a:solidFill>
                  <a:srgbClr val="00B050"/>
                </a:solidFill>
              </a:rPr>
              <a:t>continuous creativity, innovation, and responsiveness, driven by the integrity, teamwork, commitment, responsiveness, and agility of </a:t>
            </a:r>
            <a:r>
              <a:rPr lang="en-US" dirty="0" smtClean="0">
                <a:solidFill>
                  <a:srgbClr val="00B050"/>
                </a:solidFill>
              </a:rPr>
              <a:t>DOE/SC/BER/CESD staff.  </a:t>
            </a:r>
            <a:endParaRPr lang="en-US" dirty="0">
              <a:solidFill>
                <a:srgbClr val="00B05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Mn244_400_opt8-fit.jpe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884863" y="2954338"/>
            <a:ext cx="2039937" cy="1158875"/>
          </a:xfrm>
          <a:prstGeom prst="rect">
            <a:avLst/>
          </a:prstGeom>
          <a:noFill/>
          <a:ln w="9525">
            <a:noFill/>
            <a:miter lim="800000"/>
            <a:headEnd/>
            <a:tailEnd/>
          </a:ln>
        </p:spPr>
      </p:pic>
      <p:sp>
        <p:nvSpPr>
          <p:cNvPr id="12" name="Rectangle 11"/>
          <p:cNvSpPr/>
          <p:nvPr/>
        </p:nvSpPr>
        <p:spPr>
          <a:xfrm>
            <a:off x="5638800" y="5562600"/>
            <a:ext cx="3200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rgbClr val="002060"/>
                </a:solidFill>
                <a:latin typeface="Calibri" pitchFamily="34" charset="0"/>
              </a:rPr>
              <a:t>Supported by EMSL’s capability development efforts.</a:t>
            </a:r>
          </a:p>
        </p:txBody>
      </p:sp>
      <p:sp>
        <p:nvSpPr>
          <p:cNvPr id="2" name="Title 1"/>
          <p:cNvSpPr>
            <a:spLocks noGrp="1"/>
          </p:cNvSpPr>
          <p:nvPr>
            <p:ph type="title"/>
          </p:nvPr>
        </p:nvSpPr>
        <p:spPr>
          <a:xfrm>
            <a:off x="228600" y="228600"/>
            <a:ext cx="8610600" cy="825500"/>
          </a:xfrm>
        </p:spPr>
        <p:txBody>
          <a:bodyPr>
            <a:normAutofit fontScale="90000"/>
          </a:bodyPr>
          <a:lstStyle/>
          <a:p>
            <a:pPr algn="ctr">
              <a:defRPr/>
            </a:pPr>
            <a:r>
              <a:rPr lang="en-US" sz="2800" dirty="0" smtClean="0">
                <a:solidFill>
                  <a:srgbClr val="002060"/>
                </a:solidFill>
                <a:effectLst>
                  <a:outerShdw blurRad="38100" dist="38100" dir="2700000" algn="tl">
                    <a:srgbClr val="000000">
                      <a:alpha val="43137"/>
                    </a:srgbClr>
                  </a:outerShdw>
                </a:effectLst>
                <a:latin typeface="Calibri" pitchFamily="34" charset="0"/>
              </a:rPr>
              <a:t>EMSL Highlight:  Cryogenic </a:t>
            </a:r>
            <a:r>
              <a:rPr lang="en-US" sz="2800" dirty="0">
                <a:solidFill>
                  <a:srgbClr val="002060"/>
                </a:solidFill>
                <a:effectLst>
                  <a:outerShdw blurRad="38100" dist="38100" dir="2700000" algn="tl">
                    <a:srgbClr val="000000">
                      <a:alpha val="43137"/>
                    </a:srgbClr>
                  </a:outerShdw>
                </a:effectLst>
                <a:latin typeface="Calibri" pitchFamily="34" charset="0"/>
              </a:rPr>
              <a:t>NMR, theory help prove validity of photosynthesis model </a:t>
            </a:r>
          </a:p>
        </p:txBody>
      </p:sp>
      <p:sp>
        <p:nvSpPr>
          <p:cNvPr id="6149" name="Content Placeholder 15"/>
          <p:cNvSpPr>
            <a:spLocks noGrp="1"/>
          </p:cNvSpPr>
          <p:nvPr>
            <p:ph idx="1"/>
          </p:nvPr>
        </p:nvSpPr>
        <p:spPr>
          <a:xfrm>
            <a:off x="193675" y="2052638"/>
            <a:ext cx="5403850" cy="3552825"/>
          </a:xfrm>
        </p:spPr>
        <p:txBody>
          <a:bodyPr>
            <a:normAutofit lnSpcReduction="10000"/>
          </a:bodyPr>
          <a:lstStyle/>
          <a:p>
            <a:r>
              <a:rPr lang="en-US" sz="1800" smtClean="0">
                <a:solidFill>
                  <a:srgbClr val="002060"/>
                </a:solidFill>
                <a:latin typeface="Calibri" pitchFamily="34" charset="0"/>
              </a:rPr>
              <a:t>Key is understanding photoactive protein complexes.</a:t>
            </a:r>
          </a:p>
          <a:p>
            <a:r>
              <a:rPr lang="en-US" sz="1800" smtClean="0">
                <a:solidFill>
                  <a:srgbClr val="002060"/>
                </a:solidFill>
                <a:latin typeface="Calibri" pitchFamily="34" charset="0"/>
              </a:rPr>
              <a:t>Electronic and molecular structure of the oxygen-evolving complex is unknown.</a:t>
            </a:r>
          </a:p>
          <a:p>
            <a:r>
              <a:rPr lang="en-US" sz="1800" smtClean="0">
                <a:solidFill>
                  <a:srgbClr val="002060"/>
                </a:solidFill>
                <a:latin typeface="Calibri" pitchFamily="34" charset="0"/>
              </a:rPr>
              <a:t>Under cryogenic conditions, the system’s electrons are antiferromagnetically coupled. </a:t>
            </a:r>
          </a:p>
          <a:p>
            <a:r>
              <a:rPr lang="en-US" sz="1800" smtClean="0">
                <a:solidFill>
                  <a:srgbClr val="002060"/>
                </a:solidFill>
                <a:latin typeface="Calibri" pitchFamily="34" charset="0"/>
              </a:rPr>
              <a:t>With the molecules in this ground state, the  NMR signal could be measured and compared with theoretical predictions.</a:t>
            </a:r>
          </a:p>
          <a:p>
            <a:r>
              <a:rPr lang="en-US" sz="1800" smtClean="0">
                <a:solidFill>
                  <a:srgbClr val="002060"/>
                </a:solidFill>
                <a:latin typeface="Calibri" pitchFamily="34" charset="0"/>
              </a:rPr>
              <a:t>Based on first-principles, the calculated geometrical and electronic structures are in agreement with experimental measurements</a:t>
            </a:r>
            <a:r>
              <a:rPr lang="en-US" sz="1800" smtClean="0"/>
              <a:t>.</a:t>
            </a:r>
            <a:endParaRPr lang="en-US" sz="1800" smtClean="0">
              <a:solidFill>
                <a:srgbClr val="002060"/>
              </a:solidFill>
              <a:latin typeface="Calibri" pitchFamily="34" charset="0"/>
            </a:endParaRPr>
          </a:p>
        </p:txBody>
      </p:sp>
      <p:pic>
        <p:nvPicPr>
          <p:cNvPr id="6150" name="Picture 4" descr="(Offsite link)"/>
          <p:cNvPicPr>
            <a:picLocks noChangeAspect="1" noChangeArrowheads="1"/>
          </p:cNvPicPr>
          <p:nvPr/>
        </p:nvPicPr>
        <p:blipFill>
          <a:blip r:embed="rId4" cstate="print"/>
          <a:srcRect/>
          <a:stretch>
            <a:fillRect/>
          </a:stretch>
        </p:blipFill>
        <p:spPr bwMode="auto">
          <a:xfrm>
            <a:off x="14912975" y="90488"/>
            <a:ext cx="95250" cy="95250"/>
          </a:xfrm>
          <a:prstGeom prst="rect">
            <a:avLst/>
          </a:prstGeom>
          <a:noFill/>
          <a:ln w="9525">
            <a:noFill/>
            <a:miter lim="800000"/>
            <a:headEnd/>
            <a:tailEnd/>
          </a:ln>
        </p:spPr>
      </p:pic>
      <p:sp>
        <p:nvSpPr>
          <p:cNvPr id="6151" name="Rectangle 4"/>
          <p:cNvSpPr>
            <a:spLocks noChangeArrowheads="1"/>
          </p:cNvSpPr>
          <p:nvPr/>
        </p:nvSpPr>
        <p:spPr bwMode="auto">
          <a:xfrm>
            <a:off x="228600" y="1143000"/>
            <a:ext cx="5329238" cy="830263"/>
          </a:xfrm>
          <a:prstGeom prst="rect">
            <a:avLst/>
          </a:prstGeom>
          <a:noFill/>
          <a:ln w="9525">
            <a:noFill/>
            <a:miter lim="800000"/>
            <a:headEnd/>
            <a:tailEnd/>
          </a:ln>
        </p:spPr>
        <p:txBody>
          <a:bodyPr>
            <a:spAutoFit/>
          </a:bodyPr>
          <a:lstStyle/>
          <a:p>
            <a:r>
              <a:rPr lang="en-US" sz="1600">
                <a:solidFill>
                  <a:srgbClr val="002060"/>
                </a:solidFill>
                <a:latin typeface="Calibri" pitchFamily="34" charset="0"/>
              </a:rPr>
              <a:t>Scientists at EMSL, PNNL, U. Michigan and UC Davis used cryogenic NMR and theory to understand the oxygen-evolving complex, a central part of photosynthesis.</a:t>
            </a:r>
          </a:p>
        </p:txBody>
      </p:sp>
      <p:sp>
        <p:nvSpPr>
          <p:cNvPr id="7" name="Rectangle 6"/>
          <p:cNvSpPr/>
          <p:nvPr/>
        </p:nvSpPr>
        <p:spPr>
          <a:xfrm>
            <a:off x="304800" y="5562600"/>
            <a:ext cx="4923836" cy="93871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indent="-342900">
              <a:spcBef>
                <a:spcPct val="30000"/>
              </a:spcBef>
              <a:buClr>
                <a:srgbClr val="EAEAEA"/>
              </a:buClr>
              <a:buSzPct val="80000"/>
              <a:buFont typeface="Arial" pitchFamily="34" charset="0"/>
              <a:buChar char="•"/>
            </a:pPr>
            <a:r>
              <a:rPr lang="en-US" sz="1100">
                <a:solidFill>
                  <a:srgbClr val="000000"/>
                </a:solidFill>
                <a:latin typeface="Century Gothic" pitchFamily="34" charset="0"/>
                <a:ea typeface="Century Gothic" pitchFamily="34" charset="0"/>
                <a:cs typeface="Century Gothic" pitchFamily="34" charset="0"/>
              </a:rPr>
              <a:t>Ellis, PD, JA Sears, P Yang, M Dupuis, TT Boron III, VL Pecoraro, TA Stich, RD Britt, and AS Lipton.  2010. “Solid-State </a:t>
            </a:r>
            <a:r>
              <a:rPr lang="en-US" sz="1100" baseline="30000">
                <a:solidFill>
                  <a:srgbClr val="000000"/>
                </a:solidFill>
                <a:latin typeface="Century Gothic" pitchFamily="34" charset="0"/>
                <a:ea typeface="Century Gothic" pitchFamily="34" charset="0"/>
                <a:cs typeface="Century Gothic" pitchFamily="34" charset="0"/>
              </a:rPr>
              <a:t>55</a:t>
            </a:r>
            <a:r>
              <a:rPr lang="en-US" sz="1100">
                <a:solidFill>
                  <a:srgbClr val="000000"/>
                </a:solidFill>
                <a:latin typeface="Century Gothic" pitchFamily="34" charset="0"/>
                <a:ea typeface="Century Gothic" pitchFamily="34" charset="0"/>
                <a:cs typeface="Century Gothic" pitchFamily="34" charset="0"/>
              </a:rPr>
              <a:t>Mn NMR Spectroscopy of Bis(</a:t>
            </a:r>
            <a:r>
              <a:rPr lang="en-US" sz="1100" i="1">
                <a:solidFill>
                  <a:srgbClr val="000000"/>
                </a:solidFill>
                <a:latin typeface="Century Gothic" pitchFamily="34" charset="0"/>
                <a:ea typeface="Century Gothic" pitchFamily="34" charset="0"/>
                <a:cs typeface="Century Gothic" pitchFamily="34" charset="0"/>
              </a:rPr>
              <a:t>μ</a:t>
            </a:r>
            <a:r>
              <a:rPr lang="en-US" sz="1100">
                <a:solidFill>
                  <a:srgbClr val="000000"/>
                </a:solidFill>
                <a:latin typeface="Century Gothic" pitchFamily="34" charset="0"/>
                <a:ea typeface="Century Gothic" pitchFamily="34" charset="0"/>
                <a:cs typeface="Century Gothic" pitchFamily="34" charset="0"/>
              </a:rPr>
              <a:t>-oxo)dimanganese(IV) [Mn</a:t>
            </a:r>
            <a:r>
              <a:rPr lang="en-US" sz="1100" baseline="-25000">
                <a:solidFill>
                  <a:srgbClr val="000000"/>
                </a:solidFill>
                <a:latin typeface="Century Gothic" pitchFamily="34" charset="0"/>
                <a:ea typeface="Century Gothic" pitchFamily="34" charset="0"/>
                <a:cs typeface="Century Gothic" pitchFamily="34" charset="0"/>
              </a:rPr>
              <a:t>2</a:t>
            </a:r>
            <a:r>
              <a:rPr lang="en-US" sz="1100">
                <a:solidFill>
                  <a:srgbClr val="000000"/>
                </a:solidFill>
                <a:latin typeface="Century Gothic" pitchFamily="34" charset="0"/>
                <a:ea typeface="Century Gothic" pitchFamily="34" charset="0"/>
                <a:cs typeface="Century Gothic" pitchFamily="34" charset="0"/>
              </a:rPr>
              <a:t>O</a:t>
            </a:r>
            <a:r>
              <a:rPr lang="en-US" sz="1100" baseline="-25000">
                <a:solidFill>
                  <a:srgbClr val="000000"/>
                </a:solidFill>
                <a:latin typeface="Century Gothic" pitchFamily="34" charset="0"/>
                <a:ea typeface="Century Gothic" pitchFamily="34" charset="0"/>
                <a:cs typeface="Century Gothic" pitchFamily="34" charset="0"/>
              </a:rPr>
              <a:t>2</a:t>
            </a:r>
            <a:r>
              <a:rPr lang="en-US" sz="1100">
                <a:solidFill>
                  <a:srgbClr val="000000"/>
                </a:solidFill>
                <a:latin typeface="Century Gothic" pitchFamily="34" charset="0"/>
                <a:ea typeface="Century Gothic" pitchFamily="34" charset="0"/>
                <a:cs typeface="Century Gothic" pitchFamily="34" charset="0"/>
              </a:rPr>
              <a:t>(salpn)</a:t>
            </a:r>
            <a:r>
              <a:rPr lang="en-US" sz="1100" baseline="-25000">
                <a:solidFill>
                  <a:srgbClr val="000000"/>
                </a:solidFill>
                <a:latin typeface="Century Gothic" pitchFamily="34" charset="0"/>
                <a:ea typeface="Century Gothic" pitchFamily="34" charset="0"/>
                <a:cs typeface="Century Gothic" pitchFamily="34" charset="0"/>
              </a:rPr>
              <a:t>2</a:t>
            </a:r>
            <a:r>
              <a:rPr lang="en-US" sz="1100">
                <a:solidFill>
                  <a:srgbClr val="000000"/>
                </a:solidFill>
                <a:latin typeface="Century Gothic" pitchFamily="34" charset="0"/>
                <a:ea typeface="Century Gothic" pitchFamily="34" charset="0"/>
                <a:cs typeface="Century Gothic" pitchFamily="34" charset="0"/>
              </a:rPr>
              <a:t>], a Model for the Oxygen Evolving Complex in Photosystem II.”  </a:t>
            </a:r>
            <a:r>
              <a:rPr lang="en-US" sz="1100" i="1">
                <a:solidFill>
                  <a:srgbClr val="000000"/>
                </a:solidFill>
                <a:latin typeface="Century Gothic" pitchFamily="34" charset="0"/>
                <a:ea typeface="Century Gothic" pitchFamily="34" charset="0"/>
                <a:cs typeface="Century Gothic" pitchFamily="34" charset="0"/>
              </a:rPr>
              <a:t>J. Am. Chem. Soc. </a:t>
            </a:r>
            <a:r>
              <a:rPr lang="en-US" sz="1100">
                <a:solidFill>
                  <a:srgbClr val="000000"/>
                </a:solidFill>
                <a:latin typeface="Century Gothic" pitchFamily="34" charset="0"/>
                <a:ea typeface="Century Gothic" pitchFamily="34" charset="0"/>
                <a:cs typeface="Century Gothic" pitchFamily="34" charset="0"/>
              </a:rPr>
              <a:t>132, 16727-16729.</a:t>
            </a:r>
          </a:p>
        </p:txBody>
      </p:sp>
      <p:graphicFrame>
        <p:nvGraphicFramePr>
          <p:cNvPr id="13" name="Group 4"/>
          <p:cNvGraphicFramePr>
            <a:graphicFrameLocks noGrp="1"/>
          </p:cNvGraphicFramePr>
          <p:nvPr/>
        </p:nvGraphicFramePr>
        <p:xfrm>
          <a:off x="5715000" y="4343400"/>
          <a:ext cx="3124705" cy="1142999"/>
        </p:xfrm>
        <a:graphic>
          <a:graphicData uri="http://schemas.openxmlformats.org/drawingml/2006/table">
            <a:tbl>
              <a:tblPr/>
              <a:tblGrid>
                <a:gridCol w="858996"/>
                <a:gridCol w="574833"/>
                <a:gridCol w="902379"/>
                <a:gridCol w="788497"/>
              </a:tblGrid>
              <a:tr h="306991">
                <a:tc gridSpan="2">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endPar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37373"/>
                    </a:solidFill>
                  </a:tcPr>
                </a:tc>
                <a:tc hMerge="1">
                  <a:txBody>
                    <a:bodyPr/>
                    <a:lstStyle/>
                    <a:p>
                      <a:endParaRPr lang="en-US"/>
                    </a:p>
                  </a:txBody>
                  <a:tcPr/>
                </a:tc>
                <a:tc>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rPr>
                        <a:t>C</a:t>
                      </a:r>
                      <a:r>
                        <a:rPr kumimoji="0" lang="en-US" sz="1200" b="1" i="0" u="none" strike="noStrike" cap="none" normalizeH="0" baseline="-25000" dirty="0">
                          <a:ln>
                            <a:noFill/>
                          </a:ln>
                          <a:solidFill>
                            <a:schemeClr val="bg1"/>
                          </a:solidFill>
                          <a:effectLst/>
                          <a:latin typeface="Arial" charset="0"/>
                          <a:ea typeface="ＭＳ Ｐゴシック" charset="0"/>
                          <a:cs typeface="ＭＳ Ｐゴシック" charset="0"/>
                        </a:rPr>
                        <a:t>Q</a:t>
                      </a:r>
                      <a:r>
                        <a:rPr kumimoji="0" lang="en-US" sz="1200" b="1" i="0" u="none" strike="noStrike" cap="none" normalizeH="0" baseline="0" dirty="0">
                          <a:ln>
                            <a:noFill/>
                          </a:ln>
                          <a:solidFill>
                            <a:schemeClr val="bg1"/>
                          </a:solidFill>
                          <a:effectLst/>
                          <a:latin typeface="Arial" charset="0"/>
                          <a:ea typeface="ＭＳ Ｐゴシック" charset="0"/>
                          <a:cs typeface="ＭＳ Ｐゴシック" charset="0"/>
                        </a:rPr>
                        <a:t>(MHz)</a:t>
                      </a: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37373"/>
                    </a:solidFill>
                  </a:tcPr>
                </a:tc>
                <a:tc>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l-GR" sz="1200" b="1" i="0" u="none" strike="noStrike" cap="none" normalizeH="0" baseline="0" dirty="0">
                          <a:ln>
                            <a:noFill/>
                          </a:ln>
                          <a:solidFill>
                            <a:schemeClr val="bg1"/>
                          </a:solidFill>
                          <a:effectLst/>
                          <a:latin typeface="Arial" charset="0"/>
                          <a:ea typeface="ＭＳ Ｐゴシック" charset="0"/>
                          <a:cs typeface="Arial" charset="0"/>
                        </a:rPr>
                        <a:t>η</a:t>
                      </a:r>
                      <a:r>
                        <a:rPr kumimoji="0" lang="en-US" sz="1200" b="1" i="0" u="none" strike="noStrike" cap="none" normalizeH="0" baseline="-25000" dirty="0">
                          <a:ln>
                            <a:noFill/>
                          </a:ln>
                          <a:solidFill>
                            <a:schemeClr val="bg1"/>
                          </a:solidFill>
                          <a:effectLst/>
                          <a:latin typeface="Arial" charset="0"/>
                          <a:ea typeface="ＭＳ Ｐゴシック" charset="0"/>
                          <a:cs typeface="Arial" charset="0"/>
                        </a:rPr>
                        <a:t>Q</a:t>
                      </a:r>
                      <a:endParaRPr kumimoji="0" lang="el-GR" sz="1200" b="1" i="0" u="none" strike="noStrike" cap="none" normalizeH="0" baseline="0" dirty="0">
                        <a:ln>
                          <a:noFill/>
                        </a:ln>
                        <a:solidFill>
                          <a:schemeClr val="bg1"/>
                        </a:solidFill>
                        <a:effectLst/>
                        <a:latin typeface="Arial" charset="0"/>
                        <a:ea typeface="ＭＳ Ｐゴシック" charset="0"/>
                        <a:cs typeface="Arial" charset="0"/>
                      </a:endParaRP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37373"/>
                    </a:solidFill>
                  </a:tcPr>
                </a:tc>
              </a:tr>
              <a:tr h="418004">
                <a:tc rowSpan="2">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n-US" sz="1200" b="1" i="0" u="none" strike="noStrike" cap="none" normalizeH="0" baseline="0">
                          <a:ln>
                            <a:noFill/>
                          </a:ln>
                          <a:solidFill>
                            <a:srgbClr val="000000"/>
                          </a:solidFill>
                          <a:effectLst/>
                          <a:latin typeface="Arial" charset="0"/>
                          <a:ea typeface="ＭＳ Ｐゴシック" charset="0"/>
                          <a:cs typeface="ＭＳ Ｐゴシック" charset="0"/>
                        </a:rPr>
                        <a:t>Mn</a:t>
                      </a:r>
                      <a:r>
                        <a:rPr kumimoji="0" lang="en-US" sz="1200" b="1" i="0" u="none" strike="noStrike" cap="none" normalizeH="0" baseline="-25000">
                          <a:ln>
                            <a:noFill/>
                          </a:ln>
                          <a:solidFill>
                            <a:srgbClr val="000000"/>
                          </a:solidFill>
                          <a:effectLst/>
                          <a:latin typeface="Arial" charset="0"/>
                          <a:ea typeface="ＭＳ Ｐゴシック" charset="0"/>
                          <a:cs typeface="ＭＳ Ｐゴシック" charset="0"/>
                        </a:rPr>
                        <a:t>2</a:t>
                      </a:r>
                      <a:r>
                        <a:rPr kumimoji="0" lang="en-US" sz="1200" b="1" i="0" u="none" strike="noStrike" cap="none" normalizeH="0" baseline="0">
                          <a:ln>
                            <a:noFill/>
                          </a:ln>
                          <a:solidFill>
                            <a:srgbClr val="000000"/>
                          </a:solidFill>
                          <a:effectLst/>
                          <a:latin typeface="Arial" charset="0"/>
                          <a:ea typeface="ＭＳ Ｐゴシック" charset="0"/>
                          <a:cs typeface="ＭＳ Ｐゴシック" charset="0"/>
                        </a:rPr>
                        <a:t>(III,III)</a:t>
                      </a: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n-US" sz="1200" b="1" i="0" u="none" strike="noStrike" cap="none" normalizeH="0" baseline="0">
                          <a:ln>
                            <a:noFill/>
                          </a:ln>
                          <a:solidFill>
                            <a:srgbClr val="000000"/>
                          </a:solidFill>
                          <a:effectLst/>
                          <a:latin typeface="Arial" charset="0"/>
                          <a:ea typeface="ＭＳ Ｐゴシック" charset="0"/>
                          <a:cs typeface="ＭＳ Ｐゴシック" charset="0"/>
                        </a:rPr>
                        <a:t>Expt.</a:t>
                      </a: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ＭＳ Ｐゴシック" charset="0"/>
                        </a:rPr>
                        <a:t>25.1 / 28.8</a:t>
                      </a: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n-US" sz="1200" b="1" i="0" u="none" strike="noStrike" cap="none" normalizeH="0" baseline="0" dirty="0">
                          <a:ln>
                            <a:noFill/>
                          </a:ln>
                          <a:solidFill>
                            <a:srgbClr val="000000"/>
                          </a:solidFill>
                          <a:effectLst/>
                          <a:latin typeface="Arial" charset="0"/>
                          <a:ea typeface="ＭＳ Ｐゴシック" charset="0"/>
                          <a:cs typeface="ＭＳ Ｐゴシック" charset="0"/>
                        </a:rPr>
                        <a:t>0.60 / 0.55</a:t>
                      </a: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18004">
                <a:tc vMerge="1">
                  <a:txBody>
                    <a:bodyPr/>
                    <a:lstStyle/>
                    <a:p>
                      <a:endParaRPr lang="en-US"/>
                    </a:p>
                  </a:txBody>
                  <a:tcPr/>
                </a:tc>
                <a:tc>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n-US" sz="1200" b="1" i="0" u="none" strike="noStrike" cap="none" normalizeH="0" baseline="0">
                          <a:ln>
                            <a:noFill/>
                          </a:ln>
                          <a:solidFill>
                            <a:schemeClr val="tx2"/>
                          </a:solidFill>
                          <a:effectLst/>
                          <a:latin typeface="Arial" charset="0"/>
                          <a:ea typeface="ＭＳ Ｐゴシック" charset="0"/>
                          <a:cs typeface="ＭＳ Ｐゴシック" charset="0"/>
                        </a:rPr>
                        <a:t>Calc.</a:t>
                      </a: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n-US" sz="1200" b="1" i="0" u="none" strike="noStrike" cap="none" normalizeH="0" baseline="0">
                          <a:ln>
                            <a:noFill/>
                          </a:ln>
                          <a:solidFill>
                            <a:schemeClr val="tx2"/>
                          </a:solidFill>
                          <a:effectLst/>
                          <a:latin typeface="Arial" charset="0"/>
                          <a:ea typeface="ＭＳ Ｐゴシック" charset="0"/>
                          <a:cs typeface="ＭＳ Ｐゴシック" charset="0"/>
                        </a:rPr>
                        <a:t>17.8 / 18.5</a:t>
                      </a: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85000"/>
                        </a:lnSpc>
                        <a:spcBef>
                          <a:spcPct val="0"/>
                        </a:spcBef>
                        <a:spcAft>
                          <a:spcPct val="0"/>
                        </a:spcAft>
                        <a:buClr>
                          <a:schemeClr val="folHlink"/>
                        </a:buClr>
                        <a:buSzPct val="80000"/>
                        <a:buFontTx/>
                        <a:buNone/>
                        <a:tabLst/>
                      </a:pPr>
                      <a:r>
                        <a:rPr kumimoji="0" lang="en-US" sz="1200" b="1" i="0" u="none" strike="noStrike" cap="none" normalizeH="0" baseline="0" dirty="0">
                          <a:ln>
                            <a:noFill/>
                          </a:ln>
                          <a:solidFill>
                            <a:schemeClr val="tx2"/>
                          </a:solidFill>
                          <a:effectLst/>
                          <a:latin typeface="Arial" charset="0"/>
                          <a:ea typeface="ＭＳ Ｐゴシック" charset="0"/>
                          <a:cs typeface="ＭＳ Ｐゴシック" charset="0"/>
                        </a:rPr>
                        <a:t>0.82 / 0.79</a:t>
                      </a:r>
                    </a:p>
                  </a:txBody>
                  <a:tcPr marL="85987" marR="85987" marT="42994" marB="4299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pic>
        <p:nvPicPr>
          <p:cNvPr id="6177" name="Picture 4"/>
          <p:cNvPicPr>
            <a:picLocks noChangeAspect="1" noChangeArrowheads="1"/>
          </p:cNvPicPr>
          <p:nvPr/>
        </p:nvPicPr>
        <p:blipFill>
          <a:blip r:embed="rId5" cstate="print"/>
          <a:srcRect/>
          <a:stretch>
            <a:fillRect/>
          </a:stretch>
        </p:blipFill>
        <p:spPr bwMode="auto">
          <a:xfrm>
            <a:off x="8001000" y="3048000"/>
            <a:ext cx="755650" cy="865188"/>
          </a:xfrm>
          <a:prstGeom prst="rect">
            <a:avLst/>
          </a:prstGeom>
          <a:noFill/>
          <a:ln w="9525">
            <a:solidFill>
              <a:schemeClr val="tx1"/>
            </a:solidFill>
            <a:miter lim="800000"/>
            <a:headEnd/>
            <a:tailEnd/>
          </a:ln>
        </p:spPr>
      </p:pic>
      <p:sp>
        <p:nvSpPr>
          <p:cNvPr id="6178" name="Text Box 40"/>
          <p:cNvSpPr txBox="1">
            <a:spLocks noChangeArrowheads="1"/>
          </p:cNvSpPr>
          <p:nvPr/>
        </p:nvSpPr>
        <p:spPr bwMode="auto">
          <a:xfrm>
            <a:off x="5562600" y="3048000"/>
            <a:ext cx="1128713" cy="338138"/>
          </a:xfrm>
          <a:prstGeom prst="rect">
            <a:avLst/>
          </a:prstGeom>
          <a:noFill/>
          <a:ln w="9525">
            <a:noFill/>
            <a:miter lim="800000"/>
            <a:headEnd/>
            <a:tailEnd/>
          </a:ln>
        </p:spPr>
        <p:txBody>
          <a:bodyPr>
            <a:spAutoFit/>
          </a:bodyPr>
          <a:lstStyle/>
          <a:p>
            <a:pPr>
              <a:spcBef>
                <a:spcPct val="50000"/>
              </a:spcBef>
            </a:pPr>
            <a:r>
              <a:rPr lang="en-US" sz="1600">
                <a:solidFill>
                  <a:srgbClr val="002060"/>
                </a:solidFill>
                <a:latin typeface="Calibri" pitchFamily="34" charset="0"/>
                <a:ea typeface="ＭＳ Ｐゴシック"/>
                <a:cs typeface="ＭＳ Ｐゴシック"/>
              </a:rPr>
              <a:t>Mn</a:t>
            </a:r>
            <a:r>
              <a:rPr lang="en-US" sz="1600" baseline="-25000">
                <a:solidFill>
                  <a:srgbClr val="002060"/>
                </a:solidFill>
                <a:latin typeface="Calibri" pitchFamily="34" charset="0"/>
                <a:ea typeface="ＭＳ Ｐゴシック"/>
                <a:cs typeface="ＭＳ Ｐゴシック"/>
              </a:rPr>
              <a:t>2</a:t>
            </a:r>
            <a:r>
              <a:rPr lang="en-US" sz="1600">
                <a:solidFill>
                  <a:srgbClr val="002060"/>
                </a:solidFill>
                <a:latin typeface="Calibri" pitchFamily="34" charset="0"/>
                <a:ea typeface="ＭＳ Ｐゴシック"/>
                <a:cs typeface="ＭＳ Ｐゴシック"/>
              </a:rPr>
              <a:t>(IV,IV)</a:t>
            </a:r>
          </a:p>
        </p:txBody>
      </p:sp>
      <p:grpSp>
        <p:nvGrpSpPr>
          <p:cNvPr id="3" name="Group 36"/>
          <p:cNvGrpSpPr>
            <a:grpSpLocks/>
          </p:cNvGrpSpPr>
          <p:nvPr/>
        </p:nvGrpSpPr>
        <p:grpSpPr bwMode="auto">
          <a:xfrm>
            <a:off x="5791200" y="1295400"/>
            <a:ext cx="2000250" cy="1600200"/>
            <a:chOff x="435" y="1811"/>
            <a:chExt cx="2157" cy="1175"/>
          </a:xfrm>
        </p:grpSpPr>
        <p:pic>
          <p:nvPicPr>
            <p:cNvPr id="6182" name="Picture 37" descr="CropperCapture[42]"/>
            <p:cNvPicPr>
              <a:picLocks noChangeAspect="1" noChangeArrowheads="1"/>
            </p:cNvPicPr>
            <p:nvPr/>
          </p:nvPicPr>
          <p:blipFill>
            <a:blip r:embed="rId6" cstate="print">
              <a:clrChange>
                <a:clrFrom>
                  <a:srgbClr val="FFFFFF"/>
                </a:clrFrom>
                <a:clrTo>
                  <a:srgbClr val="FFFFFF">
                    <a:alpha val="0"/>
                  </a:srgbClr>
                </a:clrTo>
              </a:clrChange>
              <a:lum bright="16000" contrast="18000"/>
            </a:blip>
            <a:srcRect r="28514"/>
            <a:stretch>
              <a:fillRect/>
            </a:stretch>
          </p:blipFill>
          <p:spPr bwMode="auto">
            <a:xfrm>
              <a:off x="448" y="1915"/>
              <a:ext cx="2144" cy="1071"/>
            </a:xfrm>
            <a:prstGeom prst="rect">
              <a:avLst/>
            </a:prstGeom>
            <a:noFill/>
            <a:ln w="9525">
              <a:noFill/>
              <a:miter lim="800000"/>
              <a:headEnd/>
              <a:tailEnd/>
            </a:ln>
          </p:spPr>
        </p:pic>
        <p:sp>
          <p:nvSpPr>
            <p:cNvPr id="6183" name="Rectangle 39"/>
            <p:cNvSpPr>
              <a:spLocks noChangeArrowheads="1"/>
            </p:cNvSpPr>
            <p:nvPr/>
          </p:nvSpPr>
          <p:spPr bwMode="auto">
            <a:xfrm>
              <a:off x="435" y="1811"/>
              <a:ext cx="484" cy="237"/>
            </a:xfrm>
            <a:prstGeom prst="rect">
              <a:avLst/>
            </a:prstGeom>
            <a:solidFill>
              <a:schemeClr val="bg1"/>
            </a:solidFill>
            <a:ln w="9525">
              <a:noFill/>
              <a:miter lim="800000"/>
              <a:headEnd/>
              <a:tailEnd/>
            </a:ln>
          </p:spPr>
          <p:txBody>
            <a:bodyPr wrap="none" lIns="0" tIns="0" rIns="0" bIns="0" anchor="ctr"/>
            <a:lstStyle/>
            <a:p>
              <a:endParaRPr lang="en-US"/>
            </a:p>
          </p:txBody>
        </p:sp>
      </p:grpSp>
      <p:sp>
        <p:nvSpPr>
          <p:cNvPr id="6180" name="Text Box 41"/>
          <p:cNvSpPr txBox="1">
            <a:spLocks noChangeArrowheads="1"/>
          </p:cNvSpPr>
          <p:nvPr/>
        </p:nvSpPr>
        <p:spPr bwMode="auto">
          <a:xfrm>
            <a:off x="5562600" y="1447800"/>
            <a:ext cx="1208088" cy="338138"/>
          </a:xfrm>
          <a:prstGeom prst="rect">
            <a:avLst/>
          </a:prstGeom>
          <a:noFill/>
          <a:ln w="9525">
            <a:noFill/>
            <a:miter lim="800000"/>
            <a:headEnd/>
            <a:tailEnd/>
          </a:ln>
        </p:spPr>
        <p:txBody>
          <a:bodyPr>
            <a:spAutoFit/>
          </a:bodyPr>
          <a:lstStyle/>
          <a:p>
            <a:pPr>
              <a:spcBef>
                <a:spcPct val="50000"/>
              </a:spcBef>
            </a:pPr>
            <a:r>
              <a:rPr lang="en-US" sz="1600">
                <a:solidFill>
                  <a:srgbClr val="002060"/>
                </a:solidFill>
                <a:latin typeface="Calibri" pitchFamily="34" charset="0"/>
                <a:ea typeface="ＭＳ Ｐゴシック"/>
                <a:cs typeface="ＭＳ Ｐゴシック"/>
              </a:rPr>
              <a:t>Mn</a:t>
            </a:r>
            <a:r>
              <a:rPr lang="en-US" sz="1600" baseline="-25000">
                <a:solidFill>
                  <a:srgbClr val="002060"/>
                </a:solidFill>
                <a:latin typeface="Calibri" pitchFamily="34" charset="0"/>
                <a:ea typeface="ＭＳ Ｐゴシック"/>
                <a:cs typeface="ＭＳ Ｐゴシック"/>
              </a:rPr>
              <a:t>2</a:t>
            </a:r>
            <a:r>
              <a:rPr lang="en-US" sz="1600">
                <a:solidFill>
                  <a:srgbClr val="002060"/>
                </a:solidFill>
                <a:latin typeface="Calibri" pitchFamily="34" charset="0"/>
                <a:ea typeface="ＭＳ Ｐゴシック"/>
                <a:cs typeface="ＭＳ Ｐゴシック"/>
              </a:rPr>
              <a:t>(III,III)</a:t>
            </a:r>
          </a:p>
        </p:txBody>
      </p:sp>
      <p:pic>
        <p:nvPicPr>
          <p:cNvPr id="6181" name="Picture 295" descr="MnIII_uu_Kaw"/>
          <p:cNvPicPr>
            <a:picLocks noChangeAspect="1" noChangeArrowheads="1"/>
          </p:cNvPicPr>
          <p:nvPr/>
        </p:nvPicPr>
        <p:blipFill>
          <a:blip r:embed="rId7" cstate="print"/>
          <a:srcRect l="16675" t="4683" r="22630" b="3122"/>
          <a:stretch>
            <a:fillRect/>
          </a:stretch>
        </p:blipFill>
        <p:spPr bwMode="auto">
          <a:xfrm>
            <a:off x="7924800" y="1295400"/>
            <a:ext cx="769938" cy="1000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304800"/>
            <a:ext cx="7772400" cy="838200"/>
          </a:xfrm>
        </p:spPr>
        <p:txBody>
          <a:bodyPr>
            <a:normAutofit fontScale="90000"/>
          </a:bodyPr>
          <a:lstStyle/>
          <a:p>
            <a:pPr algn="ctr">
              <a:defRPr/>
            </a:pPr>
            <a:r>
              <a:rPr lang="en-US" sz="2800" i="1" dirty="0" smtClean="0">
                <a:solidFill>
                  <a:srgbClr val="002060"/>
                </a:solidFill>
                <a:effectLst>
                  <a:outerShdw blurRad="38100" dist="38100" dir="2700000" algn="tl">
                    <a:srgbClr val="000000">
                      <a:alpha val="43137"/>
                    </a:srgbClr>
                  </a:outerShdw>
                </a:effectLst>
                <a:latin typeface="Calibri" pitchFamily="34" charset="0"/>
              </a:rPr>
              <a:t>EMSL Highlight: Charging </a:t>
            </a:r>
            <a:r>
              <a:rPr lang="en-US" sz="2800" i="1" dirty="0">
                <a:solidFill>
                  <a:srgbClr val="002060"/>
                </a:solidFill>
                <a:effectLst>
                  <a:outerShdw blurRad="38100" dist="38100" dir="2700000" algn="tl">
                    <a:srgbClr val="000000">
                      <a:alpha val="43137"/>
                    </a:srgbClr>
                  </a:outerShdw>
                </a:effectLst>
                <a:latin typeface="Calibri" pitchFamily="34" charset="0"/>
              </a:rPr>
              <a:t>makes </a:t>
            </a:r>
            <a:r>
              <a:rPr lang="en-US" sz="2800" i="1" dirty="0" err="1">
                <a:solidFill>
                  <a:srgbClr val="002060"/>
                </a:solidFill>
                <a:effectLst>
                  <a:outerShdw blurRad="38100" dist="38100" dir="2700000" algn="tl">
                    <a:srgbClr val="000000">
                      <a:alpha val="43137"/>
                    </a:srgbClr>
                  </a:outerShdw>
                </a:effectLst>
                <a:latin typeface="Calibri" pitchFamily="34" charset="0"/>
              </a:rPr>
              <a:t>nano</a:t>
            </a:r>
            <a:r>
              <a:rPr lang="en-US" sz="2800" i="1" dirty="0">
                <a:solidFill>
                  <a:srgbClr val="002060"/>
                </a:solidFill>
                <a:effectLst>
                  <a:outerShdw blurRad="38100" dist="38100" dir="2700000" algn="tl">
                    <a:srgbClr val="000000">
                      <a:alpha val="43137"/>
                    </a:srgbClr>
                  </a:outerShdw>
                </a:effectLst>
                <a:latin typeface="Calibri" pitchFamily="34" charset="0"/>
              </a:rPr>
              <a:t>-sized electrodes swell, elongate and spiral</a:t>
            </a:r>
            <a:r>
              <a:rPr lang="en-US" sz="2400" dirty="0"/>
              <a:t/>
            </a:r>
            <a:br>
              <a:rPr lang="en-US" sz="2400" dirty="0"/>
            </a:br>
            <a:endParaRPr lang="en-US" sz="2400" dirty="0"/>
          </a:p>
        </p:txBody>
      </p:sp>
      <p:pic>
        <p:nvPicPr>
          <p:cNvPr id="7171" name="Content Placeholder 6"/>
          <p:cNvPicPr>
            <a:picLocks noGrp="1" noChangeAspect="1"/>
          </p:cNvPicPr>
          <p:nvPr>
            <p:ph idx="1"/>
          </p:nvPr>
        </p:nvPicPr>
        <p:blipFill>
          <a:blip r:embed="rId4" cstate="print"/>
          <a:srcRect t="-9467" b="-9467"/>
          <a:stretch>
            <a:fillRect/>
          </a:stretch>
        </p:blipFill>
        <p:spPr>
          <a:xfrm>
            <a:off x="5562600" y="1524000"/>
            <a:ext cx="3057525" cy="1771650"/>
          </a:xfrm>
        </p:spPr>
      </p:pic>
      <p:sp>
        <p:nvSpPr>
          <p:cNvPr id="7172" name="Content Placeholder 2"/>
          <p:cNvSpPr txBox="1">
            <a:spLocks/>
          </p:cNvSpPr>
          <p:nvPr/>
        </p:nvSpPr>
        <p:spPr bwMode="auto">
          <a:xfrm>
            <a:off x="381000" y="1676400"/>
            <a:ext cx="5037138" cy="3505200"/>
          </a:xfrm>
          <a:prstGeom prst="rect">
            <a:avLst/>
          </a:prstGeom>
          <a:noFill/>
          <a:ln w="9525">
            <a:noFill/>
            <a:miter lim="800000"/>
            <a:headEnd/>
            <a:tailEnd/>
          </a:ln>
        </p:spPr>
        <p:txBody>
          <a:bodyPr lIns="0" tIns="0" rIns="0" bIns="0"/>
          <a:lstStyle/>
          <a:p>
            <a:pPr marL="342900" indent="-342900">
              <a:lnSpc>
                <a:spcPct val="85000"/>
              </a:lnSpc>
              <a:spcBef>
                <a:spcPct val="30000"/>
              </a:spcBef>
              <a:buClr>
                <a:schemeClr val="folHlink"/>
              </a:buClr>
              <a:buSzPct val="80000"/>
              <a:buFontTx/>
              <a:buBlip>
                <a:blip r:embed="rId5"/>
              </a:buBlip>
            </a:pPr>
            <a:r>
              <a:rPr lang="en-US" b="0">
                <a:solidFill>
                  <a:srgbClr val="002060"/>
                </a:solidFill>
                <a:latin typeface="Calibri" pitchFamily="34" charset="0"/>
                <a:ea typeface="ＭＳ Ｐゴシック"/>
                <a:cs typeface="ＭＳ Ｐゴシック"/>
              </a:rPr>
              <a:t>High-resolution images of electrode wires shows them contorting as they become charged with electricity </a:t>
            </a:r>
          </a:p>
          <a:p>
            <a:pPr marL="342900" indent="-342900">
              <a:lnSpc>
                <a:spcPct val="85000"/>
              </a:lnSpc>
              <a:spcBef>
                <a:spcPct val="30000"/>
              </a:spcBef>
              <a:buClr>
                <a:schemeClr val="folHlink"/>
              </a:buClr>
              <a:buSzPct val="80000"/>
              <a:buFontTx/>
              <a:buBlip>
                <a:blip r:embed="rId5"/>
              </a:buBlip>
            </a:pPr>
            <a:r>
              <a:rPr lang="en-US" b="0">
                <a:solidFill>
                  <a:srgbClr val="002060"/>
                </a:solidFill>
                <a:latin typeface="Calibri" pitchFamily="34" charset="0"/>
                <a:ea typeface="ＭＳ Ｐゴシック"/>
                <a:cs typeface="ＭＳ Ｐゴシック"/>
              </a:rPr>
              <a:t>The thin, nano-sized wires writhe and fatten as lithium ions flow in during charging - suggesting how rechargeable batteries give out and might offer insights for building better batteries</a:t>
            </a:r>
          </a:p>
          <a:p>
            <a:pPr marL="342900" indent="-342900">
              <a:lnSpc>
                <a:spcPct val="85000"/>
              </a:lnSpc>
              <a:spcBef>
                <a:spcPct val="30000"/>
              </a:spcBef>
              <a:buClr>
                <a:schemeClr val="folHlink"/>
              </a:buClr>
              <a:buSzPct val="80000"/>
              <a:buFontTx/>
              <a:buBlip>
                <a:blip r:embed="rId5"/>
              </a:buBlip>
            </a:pPr>
            <a:r>
              <a:rPr lang="en-US" b="0">
                <a:solidFill>
                  <a:srgbClr val="002060"/>
                </a:solidFill>
                <a:latin typeface="Calibri" pitchFamily="34" charset="0"/>
                <a:ea typeface="ＭＳ Ｐゴシック"/>
                <a:cs typeface="ＭＳ Ｐゴシック"/>
              </a:rPr>
              <a:t>Thin wires of tin oxide, which serve as the negative electrode, fatten by a third and stretch twice as long due to lithium ions coursing in </a:t>
            </a:r>
          </a:p>
          <a:p>
            <a:pPr marL="342900" indent="-342900">
              <a:lnSpc>
                <a:spcPct val="85000"/>
              </a:lnSpc>
              <a:spcBef>
                <a:spcPct val="30000"/>
              </a:spcBef>
              <a:buClr>
                <a:schemeClr val="folHlink"/>
              </a:buClr>
              <a:buSzPct val="80000"/>
              <a:buFontTx/>
              <a:buBlip>
                <a:blip r:embed="rId5"/>
              </a:buBlip>
            </a:pPr>
            <a:r>
              <a:rPr lang="en-US" b="0">
                <a:solidFill>
                  <a:srgbClr val="002060"/>
                </a:solidFill>
                <a:latin typeface="Calibri" pitchFamily="34" charset="0"/>
                <a:ea typeface="ＭＳ Ｐゴシック"/>
                <a:cs typeface="ＭＳ Ｐゴシック"/>
              </a:rPr>
              <a:t>In addition, the lithium ions change the tin oxide from a neatly arranged crystal to an amorphous glassy material.</a:t>
            </a:r>
          </a:p>
          <a:p>
            <a:pPr lvl="1">
              <a:lnSpc>
                <a:spcPct val="85000"/>
              </a:lnSpc>
              <a:spcBef>
                <a:spcPct val="30000"/>
              </a:spcBef>
              <a:buClr>
                <a:schemeClr val="tx2"/>
              </a:buClr>
              <a:buSzPct val="80000"/>
            </a:pPr>
            <a:endParaRPr lang="en-US" sz="1600">
              <a:latin typeface="Century Gothic" pitchFamily="34" charset="0"/>
              <a:ea typeface="ＭＳ Ｐゴシック"/>
              <a:cs typeface="ＭＳ Ｐゴシック"/>
            </a:endParaRPr>
          </a:p>
        </p:txBody>
      </p:sp>
      <p:sp>
        <p:nvSpPr>
          <p:cNvPr id="12" name="Rectangle 11"/>
          <p:cNvSpPr/>
          <p:nvPr/>
        </p:nvSpPr>
        <p:spPr>
          <a:xfrm>
            <a:off x="381000" y="5562600"/>
            <a:ext cx="5029200" cy="76200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1100" dirty="0">
                <a:solidFill>
                  <a:srgbClr val="000000"/>
                </a:solidFill>
                <a:latin typeface="Century Gothic"/>
                <a:cs typeface="Century Gothic"/>
              </a:rPr>
              <a:t>Reference: JY Huang, Li </a:t>
            </a:r>
            <a:r>
              <a:rPr lang="en-US" sz="1100" dirty="0" err="1">
                <a:solidFill>
                  <a:srgbClr val="000000"/>
                </a:solidFill>
                <a:latin typeface="Century Gothic"/>
                <a:cs typeface="Century Gothic"/>
              </a:rPr>
              <a:t>Zhong</a:t>
            </a:r>
            <a:r>
              <a:rPr lang="en-US" sz="1100" dirty="0">
                <a:solidFill>
                  <a:srgbClr val="000000"/>
                </a:solidFill>
                <a:latin typeface="Century Gothic"/>
                <a:cs typeface="Century Gothic"/>
              </a:rPr>
              <a:t>, C Wang, JP Sullivan, W </a:t>
            </a:r>
            <a:r>
              <a:rPr lang="en-US" sz="1100" dirty="0" err="1">
                <a:solidFill>
                  <a:srgbClr val="000000"/>
                </a:solidFill>
                <a:latin typeface="Century Gothic"/>
                <a:cs typeface="Century Gothic"/>
              </a:rPr>
              <a:t>Xu</a:t>
            </a:r>
            <a:r>
              <a:rPr lang="en-US" sz="1100" dirty="0">
                <a:solidFill>
                  <a:srgbClr val="000000"/>
                </a:solidFill>
                <a:latin typeface="Century Gothic"/>
                <a:cs typeface="Century Gothic"/>
              </a:rPr>
              <a:t>, </a:t>
            </a:r>
            <a:r>
              <a:rPr lang="en-US" sz="1100" dirty="0" err="1">
                <a:solidFill>
                  <a:srgbClr val="000000"/>
                </a:solidFill>
                <a:latin typeface="Century Gothic"/>
                <a:cs typeface="Century Gothic"/>
              </a:rPr>
              <a:t>Lqi</a:t>
            </a:r>
            <a:r>
              <a:rPr lang="en-US" sz="1100" dirty="0">
                <a:solidFill>
                  <a:srgbClr val="000000"/>
                </a:solidFill>
                <a:latin typeface="Century Gothic"/>
                <a:cs typeface="Century Gothic"/>
              </a:rPr>
              <a:t> Zhang, SX Mao, NS </a:t>
            </a:r>
            <a:r>
              <a:rPr lang="en-US" sz="1100" dirty="0" err="1">
                <a:solidFill>
                  <a:srgbClr val="000000"/>
                </a:solidFill>
                <a:latin typeface="Century Gothic"/>
                <a:cs typeface="Century Gothic"/>
              </a:rPr>
              <a:t>Hudak</a:t>
            </a:r>
            <a:r>
              <a:rPr lang="en-US" sz="1100" dirty="0">
                <a:solidFill>
                  <a:srgbClr val="000000"/>
                </a:solidFill>
                <a:latin typeface="Century Gothic"/>
                <a:cs typeface="Century Gothic"/>
              </a:rPr>
              <a:t>, X Liu, A Subramanian, HY Fan, L Qi, A </a:t>
            </a:r>
            <a:r>
              <a:rPr lang="en-US" sz="1100" dirty="0" err="1">
                <a:solidFill>
                  <a:srgbClr val="000000"/>
                </a:solidFill>
                <a:latin typeface="Century Gothic"/>
                <a:cs typeface="Century Gothic"/>
              </a:rPr>
              <a:t>Kushima</a:t>
            </a:r>
            <a:r>
              <a:rPr lang="en-US" sz="1100" dirty="0">
                <a:solidFill>
                  <a:srgbClr val="000000"/>
                </a:solidFill>
                <a:latin typeface="Century Gothic"/>
                <a:cs typeface="Century Gothic"/>
              </a:rPr>
              <a:t>, J Li, In situ observation of the electrochemical </a:t>
            </a:r>
            <a:r>
              <a:rPr lang="en-US" sz="1100" dirty="0" err="1">
                <a:solidFill>
                  <a:srgbClr val="000000"/>
                </a:solidFill>
                <a:latin typeface="Century Gothic"/>
                <a:cs typeface="Century Gothic"/>
              </a:rPr>
              <a:t>lithiation</a:t>
            </a:r>
            <a:r>
              <a:rPr lang="en-US" sz="1100" dirty="0">
                <a:solidFill>
                  <a:srgbClr val="000000"/>
                </a:solidFill>
                <a:latin typeface="Century Gothic"/>
                <a:cs typeface="Century Gothic"/>
              </a:rPr>
              <a:t> of a single SnO</a:t>
            </a:r>
            <a:r>
              <a:rPr lang="en-US" sz="1100" baseline="-25000" dirty="0">
                <a:solidFill>
                  <a:srgbClr val="000000"/>
                </a:solidFill>
                <a:latin typeface="Century Gothic"/>
                <a:cs typeface="Century Gothic"/>
              </a:rPr>
              <a:t>2</a:t>
            </a:r>
            <a:r>
              <a:rPr lang="en-US" sz="1100" dirty="0">
                <a:solidFill>
                  <a:srgbClr val="000000"/>
                </a:solidFill>
                <a:latin typeface="Century Gothic"/>
                <a:cs typeface="Century Gothic"/>
              </a:rPr>
              <a:t> nanowire electrode, Dec. 10, 2010, </a:t>
            </a:r>
            <a:r>
              <a:rPr lang="en-US" sz="1100" i="1" dirty="0">
                <a:solidFill>
                  <a:srgbClr val="000000"/>
                </a:solidFill>
                <a:latin typeface="Century Gothic"/>
                <a:cs typeface="Century Gothic"/>
                <a:hlinkClick r:id="rId6" tooltip="Science"/>
              </a:rPr>
              <a:t>Science</a:t>
            </a:r>
            <a:r>
              <a:rPr lang="en-US" sz="1100" dirty="0">
                <a:solidFill>
                  <a:srgbClr val="000000"/>
                </a:solidFill>
                <a:latin typeface="Century Gothic"/>
                <a:cs typeface="Century Gothic"/>
              </a:rPr>
              <a:t>.</a:t>
            </a:r>
          </a:p>
        </p:txBody>
      </p:sp>
      <p:sp>
        <p:nvSpPr>
          <p:cNvPr id="7176" name="Rectangle 12"/>
          <p:cNvSpPr>
            <a:spLocks noChangeArrowheads="1"/>
          </p:cNvSpPr>
          <p:nvPr/>
        </p:nvSpPr>
        <p:spPr bwMode="auto">
          <a:xfrm>
            <a:off x="6172200" y="5638800"/>
            <a:ext cx="2447925" cy="523875"/>
          </a:xfrm>
          <a:prstGeom prst="rect">
            <a:avLst/>
          </a:prstGeom>
          <a:noFill/>
          <a:ln w="9525">
            <a:noFill/>
            <a:miter lim="800000"/>
            <a:headEnd/>
            <a:tailEnd/>
          </a:ln>
        </p:spPr>
        <p:txBody>
          <a:bodyPr>
            <a:spAutoFit/>
          </a:bodyPr>
          <a:lstStyle/>
          <a:p>
            <a:pPr algn="ctr"/>
            <a:r>
              <a:rPr lang="en-US" sz="1400">
                <a:solidFill>
                  <a:srgbClr val="002060"/>
                </a:solidFill>
                <a:latin typeface="Calibri" pitchFamily="34" charset="0"/>
              </a:rPr>
              <a:t>Supported by EMSL and DOE Office of Science.</a:t>
            </a:r>
          </a:p>
        </p:txBody>
      </p:sp>
      <p:pic>
        <p:nvPicPr>
          <p:cNvPr id="14" name="59EBFA5B.mov">
            <a:hlinkClick r:id="" action="ppaction://media"/>
          </p:cNvPr>
          <p:cNvPicPr>
            <a:picLocks noRot="1" noChangeAspect="1"/>
          </p:cNvPicPr>
          <p:nvPr>
            <a:videoFile r:link="rId1"/>
          </p:nvPr>
        </p:nvPicPr>
        <p:blipFill>
          <a:blip r:embed="rId7" cstate="print"/>
          <a:srcRect/>
          <a:stretch>
            <a:fillRect/>
          </a:stretch>
        </p:blipFill>
        <p:spPr bwMode="auto">
          <a:xfrm>
            <a:off x="6172200" y="3352800"/>
            <a:ext cx="2241550" cy="223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828800"/>
            <a:ext cx="4038600"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2"/>
                </a:solidFill>
              </a:rPr>
              <a:t>Thank you</a:t>
            </a:r>
            <a:endParaRPr lang="en-US" sz="4800"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Updates:  new hires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2057400"/>
            <a:ext cx="2667000" cy="2133600"/>
          </a:xfrm>
          <a:prstGeom prst="rect">
            <a:avLst/>
          </a:prstGeom>
          <a:noFill/>
          <a:ln w="9525">
            <a:noFill/>
            <a:miter lim="800000"/>
            <a:headEnd/>
            <a:tailEnd/>
          </a:ln>
          <a:effectLst/>
        </p:spPr>
      </p:pic>
      <p:sp>
        <p:nvSpPr>
          <p:cNvPr id="5" name="Rectangle 4"/>
          <p:cNvSpPr/>
          <p:nvPr/>
        </p:nvSpPr>
        <p:spPr>
          <a:xfrm>
            <a:off x="762000" y="4419600"/>
            <a:ext cx="1905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Dorothy Koch</a:t>
            </a:r>
          </a:p>
          <a:p>
            <a:pPr algn="ctr"/>
            <a:r>
              <a:rPr lang="en-US" dirty="0" smtClean="0">
                <a:solidFill>
                  <a:schemeClr val="tx1"/>
                </a:solidFill>
              </a:rPr>
              <a:t>Climate modeling</a:t>
            </a:r>
            <a:endParaRPr lang="en-US" dirty="0">
              <a:solidFill>
                <a:schemeClr val="tx1"/>
              </a:solidFill>
            </a:endParaRPr>
          </a:p>
        </p:txBody>
      </p:sp>
      <p:sp>
        <p:nvSpPr>
          <p:cNvPr id="6" name="Rectangle 5"/>
          <p:cNvSpPr/>
          <p:nvPr/>
        </p:nvSpPr>
        <p:spPr>
          <a:xfrm>
            <a:off x="228600" y="1905000"/>
            <a:ext cx="28194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Grp="1" noChangeAspect="1" noChangeArrowheads="1"/>
          </p:cNvPicPr>
          <p:nvPr>
            <p:ph idx="1"/>
          </p:nvPr>
        </p:nvPicPr>
        <p:blipFill>
          <a:blip r:embed="rId3" cstate="print"/>
          <a:srcRect/>
          <a:stretch>
            <a:fillRect/>
          </a:stretch>
        </p:blipFill>
        <p:spPr bwMode="auto">
          <a:xfrm>
            <a:off x="6172200" y="1905000"/>
            <a:ext cx="2438400" cy="2362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276600" y="1905000"/>
            <a:ext cx="2667000" cy="2362200"/>
          </a:xfrm>
          <a:prstGeom prst="rect">
            <a:avLst/>
          </a:prstGeom>
          <a:noFill/>
          <a:ln w="9525">
            <a:noFill/>
            <a:miter lim="800000"/>
            <a:headEnd/>
            <a:tailEnd/>
          </a:ln>
          <a:effectLst/>
        </p:spPr>
      </p:pic>
      <p:sp>
        <p:nvSpPr>
          <p:cNvPr id="9" name="Rectangle 8"/>
          <p:cNvSpPr/>
          <p:nvPr/>
        </p:nvSpPr>
        <p:spPr>
          <a:xfrm>
            <a:off x="3276600" y="1905000"/>
            <a:ext cx="26670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72200" y="1905000"/>
            <a:ext cx="24384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81400" y="4419600"/>
            <a:ext cx="20574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Renu Joseph</a:t>
            </a:r>
          </a:p>
          <a:p>
            <a:pPr algn="ctr"/>
            <a:r>
              <a:rPr lang="en-US" dirty="0" smtClean="0">
                <a:solidFill>
                  <a:schemeClr val="tx1"/>
                </a:solidFill>
              </a:rPr>
              <a:t>Climate modeling</a:t>
            </a:r>
          </a:p>
        </p:txBody>
      </p:sp>
      <p:sp>
        <p:nvSpPr>
          <p:cNvPr id="12" name="Rectangle 11"/>
          <p:cNvSpPr/>
          <p:nvPr/>
        </p:nvSpPr>
        <p:spPr>
          <a:xfrm>
            <a:off x="6324600" y="4495800"/>
            <a:ext cx="1981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Dan Stover</a:t>
            </a:r>
          </a:p>
          <a:p>
            <a:pPr algn="ctr"/>
            <a:r>
              <a:rPr lang="en-US" dirty="0" smtClean="0">
                <a:solidFill>
                  <a:schemeClr val="tx1"/>
                </a:solidFill>
              </a:rPr>
              <a:t>Terrestrial</a:t>
            </a:r>
          </a:p>
          <a:p>
            <a:pPr algn="ctr"/>
            <a:r>
              <a:rPr lang="en-US" dirty="0" smtClean="0">
                <a:solidFill>
                  <a:schemeClr val="tx1"/>
                </a:solidFill>
              </a:rPr>
              <a:t>ecology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u="sng" dirty="0" smtClean="0">
                <a:solidFill>
                  <a:srgbClr val="C00000"/>
                </a:solidFill>
              </a:rPr>
              <a:t>New priorities bridging </a:t>
            </a:r>
            <a:br>
              <a:rPr lang="en-US" sz="2800" u="sng" dirty="0" smtClean="0">
                <a:solidFill>
                  <a:srgbClr val="C00000"/>
                </a:solidFill>
              </a:rPr>
            </a:br>
            <a:r>
              <a:rPr lang="en-US" sz="2800" u="sng" dirty="0" smtClean="0">
                <a:solidFill>
                  <a:srgbClr val="C00000"/>
                </a:solidFill>
              </a:rPr>
              <a:t>programs and divisions towards efficient production of innovative science</a:t>
            </a:r>
            <a:endParaRPr lang="en-US" sz="2800" u="sng" dirty="0">
              <a:solidFill>
                <a:srgbClr val="C00000"/>
              </a:solidFill>
            </a:endParaRPr>
          </a:p>
        </p:txBody>
      </p:sp>
      <p:sp>
        <p:nvSpPr>
          <p:cNvPr id="3" name="Content Placeholder 2"/>
          <p:cNvSpPr>
            <a:spLocks noGrp="1"/>
          </p:cNvSpPr>
          <p:nvPr>
            <p:ph idx="1"/>
          </p:nvPr>
        </p:nvSpPr>
        <p:spPr>
          <a:xfrm>
            <a:off x="457200" y="1981200"/>
            <a:ext cx="8229600" cy="4525963"/>
          </a:xfrm>
        </p:spPr>
        <p:txBody>
          <a:bodyPr>
            <a:normAutofit fontScale="92500" lnSpcReduction="20000"/>
          </a:bodyPr>
          <a:lstStyle/>
          <a:p>
            <a:r>
              <a:rPr lang="en-US" dirty="0" smtClean="0">
                <a:solidFill>
                  <a:schemeClr val="accent2">
                    <a:lumMod val="50000"/>
                  </a:schemeClr>
                </a:solidFill>
              </a:rPr>
              <a:t>Build on historical strengths:  user facilities, HPC; field work; modeling; major campaigns</a:t>
            </a:r>
          </a:p>
          <a:p>
            <a:r>
              <a:rPr lang="en-US" dirty="0" smtClean="0">
                <a:solidFill>
                  <a:schemeClr val="accent2">
                    <a:lumMod val="75000"/>
                  </a:schemeClr>
                </a:solidFill>
              </a:rPr>
              <a:t>Arctic (NGEE): subsurface BGC/genomics, ecology, </a:t>
            </a:r>
            <a:r>
              <a:rPr lang="en-US" dirty="0" err="1" smtClean="0">
                <a:solidFill>
                  <a:schemeClr val="accent2">
                    <a:lumMod val="75000"/>
                  </a:schemeClr>
                </a:solidFill>
              </a:rPr>
              <a:t>upscalable</a:t>
            </a:r>
            <a:r>
              <a:rPr lang="en-US" dirty="0" smtClean="0">
                <a:solidFill>
                  <a:schemeClr val="accent2">
                    <a:lumMod val="75000"/>
                  </a:schemeClr>
                </a:solidFill>
              </a:rPr>
              <a:t> local modeling</a:t>
            </a:r>
          </a:p>
          <a:p>
            <a:r>
              <a:rPr lang="en-US" dirty="0" smtClean="0">
                <a:solidFill>
                  <a:srgbClr val="00B050"/>
                </a:solidFill>
              </a:rPr>
              <a:t>Natural variability:  MJO, seasonal hydrology, etc.</a:t>
            </a:r>
          </a:p>
          <a:p>
            <a:r>
              <a:rPr lang="en-US" dirty="0" smtClean="0">
                <a:solidFill>
                  <a:schemeClr val="accent6">
                    <a:lumMod val="50000"/>
                  </a:schemeClr>
                </a:solidFill>
              </a:rPr>
              <a:t>Revolutionary experimental methodologies</a:t>
            </a:r>
          </a:p>
          <a:p>
            <a:r>
              <a:rPr lang="en-US" dirty="0" smtClean="0">
                <a:solidFill>
                  <a:srgbClr val="7030A0"/>
                </a:solidFill>
              </a:rPr>
              <a:t>Efficiently managing massive continuous data acquisition </a:t>
            </a:r>
          </a:p>
          <a:p>
            <a:r>
              <a:rPr lang="en-US" dirty="0" smtClean="0">
                <a:solidFill>
                  <a:schemeClr val="accent2"/>
                </a:solidFill>
              </a:rPr>
              <a:t>Uncertainty quantification:  benchmarks; systems dynamics and UQ </a:t>
            </a:r>
            <a:r>
              <a:rPr lang="en-US" dirty="0" err="1" smtClean="0">
                <a:solidFill>
                  <a:schemeClr val="accent2"/>
                </a:solidFill>
              </a:rPr>
              <a:t>pdf’s</a:t>
            </a:r>
            <a:r>
              <a:rPr lang="en-US" dirty="0" smtClean="0">
                <a:solidFill>
                  <a:schemeClr val="accent2"/>
                </a:solidFill>
              </a:rPr>
              <a:t>; potential ROI</a:t>
            </a:r>
          </a:p>
          <a:p>
            <a:pPr>
              <a:buNone/>
            </a:pP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Workshops/meetings of value to CESD</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accent6">
                    <a:lumMod val="50000"/>
                  </a:schemeClr>
                </a:solidFill>
              </a:rPr>
              <a:t>Arctic permafrost and climate science</a:t>
            </a:r>
          </a:p>
          <a:p>
            <a:pPr lvl="1"/>
            <a:r>
              <a:rPr lang="en-US" dirty="0" smtClean="0"/>
              <a:t>Fairbanks workshop:  Oct 2010</a:t>
            </a:r>
          </a:p>
          <a:p>
            <a:pPr lvl="1"/>
            <a:r>
              <a:rPr lang="en-US" dirty="0" smtClean="0"/>
              <a:t>AGU follow-up:  Dec 2010</a:t>
            </a:r>
          </a:p>
          <a:p>
            <a:pPr lvl="1"/>
            <a:r>
              <a:rPr lang="en-US" dirty="0" smtClean="0"/>
              <a:t>Permafrost data at Argonne:  Feb 2011</a:t>
            </a:r>
          </a:p>
          <a:p>
            <a:r>
              <a:rPr lang="en-US" dirty="0" smtClean="0">
                <a:solidFill>
                  <a:schemeClr val="accent6">
                    <a:lumMod val="50000"/>
                  </a:schemeClr>
                </a:solidFill>
              </a:rPr>
              <a:t>Uncertainty quantification</a:t>
            </a:r>
          </a:p>
          <a:p>
            <a:pPr lvl="1"/>
            <a:r>
              <a:rPr lang="en-US" dirty="0" smtClean="0"/>
              <a:t>UQ methodologies:  Jan 2011</a:t>
            </a:r>
          </a:p>
          <a:p>
            <a:r>
              <a:rPr lang="en-US" dirty="0" smtClean="0">
                <a:solidFill>
                  <a:schemeClr val="accent6">
                    <a:lumMod val="50000"/>
                  </a:schemeClr>
                </a:solidFill>
              </a:rPr>
              <a:t>Climate prediction</a:t>
            </a:r>
          </a:p>
          <a:p>
            <a:pPr lvl="1"/>
            <a:r>
              <a:rPr lang="en-US" dirty="0" smtClean="0"/>
              <a:t>Interagency, w/ US Navy:  Oct 2010</a:t>
            </a:r>
          </a:p>
          <a:p>
            <a:pPr lvl="1"/>
            <a:r>
              <a:rPr lang="en-US" dirty="0" smtClean="0"/>
              <a:t>National Research Council:  climate modeling - ongoing</a:t>
            </a:r>
          </a:p>
          <a:p>
            <a:r>
              <a:rPr lang="en-US" dirty="0" smtClean="0">
                <a:solidFill>
                  <a:schemeClr val="accent6">
                    <a:lumMod val="50000"/>
                  </a:schemeClr>
                </a:solidFill>
              </a:rPr>
              <a:t>ARM review:  Feb 2011</a:t>
            </a:r>
          </a:p>
          <a:p>
            <a:r>
              <a:rPr lang="en-US" dirty="0" smtClean="0">
                <a:solidFill>
                  <a:schemeClr val="accent6">
                    <a:lumMod val="50000"/>
                  </a:schemeClr>
                </a:solidFill>
              </a:rPr>
              <a:t>Various programmatic interactions:  EERE, EM, NSF, NOAA, Navy, DOD, USGCRP, OMB, …</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85800" y="381000"/>
            <a:ext cx="7700963" cy="852487"/>
          </a:xfrm>
        </p:spPr>
        <p:txBody>
          <a:bodyPr>
            <a:normAutofit/>
          </a:bodyPr>
          <a:lstStyle/>
          <a:p>
            <a:r>
              <a:rPr lang="en-US" sz="2800" i="1" dirty="0" smtClean="0">
                <a:solidFill>
                  <a:srgbClr val="002060"/>
                </a:solidFill>
                <a:effectLst>
                  <a:outerShdw blurRad="38100" dist="38100" dir="2700000" algn="tl">
                    <a:srgbClr val="000000">
                      <a:alpha val="43137"/>
                    </a:srgbClr>
                  </a:outerShdw>
                </a:effectLst>
                <a:cs typeface="Times New Roman" pitchFamily="18" charset="0"/>
              </a:rPr>
              <a:t>Status of CESD Recovery Act Projects</a:t>
            </a:r>
          </a:p>
        </p:txBody>
      </p:sp>
      <p:sp>
        <p:nvSpPr>
          <p:cNvPr id="17410" name="Rectangle 3"/>
          <p:cNvSpPr>
            <a:spLocks noGrp="1" noChangeArrowheads="1"/>
          </p:cNvSpPr>
          <p:nvPr>
            <p:ph type="body" idx="4294967295"/>
          </p:nvPr>
        </p:nvSpPr>
        <p:spPr>
          <a:xfrm>
            <a:off x="304800" y="1371600"/>
            <a:ext cx="7543800" cy="4370388"/>
          </a:xfrm>
        </p:spPr>
        <p:txBody>
          <a:bodyPr>
            <a:normAutofit lnSpcReduction="10000"/>
          </a:bodyPr>
          <a:lstStyle/>
          <a:p>
            <a:pPr marL="236538" indent="-236538"/>
            <a:r>
              <a:rPr lang="en-US" sz="2400" dirty="0" smtClean="0">
                <a:solidFill>
                  <a:srgbClr val="002060"/>
                </a:solidFill>
                <a:latin typeface="Calibri" pitchFamily="34" charset="0"/>
                <a:cs typeface="Times New Roman" pitchFamily="18" charset="0"/>
              </a:rPr>
              <a:t>Environmental Molecular Sciences Laboratory (EMSL) - $60M.</a:t>
            </a:r>
          </a:p>
          <a:p>
            <a:pPr marL="681038" lvl="1" indent="-214313"/>
            <a:r>
              <a:rPr lang="en-US" sz="2000" dirty="0" smtClean="0">
                <a:solidFill>
                  <a:srgbClr val="002060"/>
                </a:solidFill>
                <a:latin typeface="Calibri" pitchFamily="34" charset="0"/>
                <a:cs typeface="Times New Roman" pitchFamily="18" charset="0"/>
              </a:rPr>
              <a:t>NMRs, mass specs, imaging capabilities, </a:t>
            </a:r>
            <a:r>
              <a:rPr lang="en-US" sz="2000" dirty="0" err="1" smtClean="0">
                <a:solidFill>
                  <a:srgbClr val="002060"/>
                </a:solidFill>
                <a:latin typeface="Calibri" pitchFamily="34" charset="0"/>
                <a:cs typeface="Times New Roman" pitchFamily="18" charset="0"/>
              </a:rPr>
              <a:t>nano</a:t>
            </a:r>
            <a:r>
              <a:rPr lang="en-US" sz="2000" dirty="0" smtClean="0">
                <a:solidFill>
                  <a:srgbClr val="002060"/>
                </a:solidFill>
                <a:latin typeface="Calibri" pitchFamily="34" charset="0"/>
                <a:cs typeface="Times New Roman" pitchFamily="18" charset="0"/>
              </a:rPr>
              <a:t>-characterization.</a:t>
            </a:r>
          </a:p>
          <a:p>
            <a:pPr marL="693738" lvl="1" indent="-236538"/>
            <a:r>
              <a:rPr lang="en-US" sz="2000" dirty="0" smtClean="0">
                <a:solidFill>
                  <a:srgbClr val="002060"/>
                </a:solidFill>
                <a:latin typeface="Calibri" pitchFamily="34" charset="0"/>
                <a:cs typeface="Times New Roman" pitchFamily="18" charset="0"/>
              </a:rPr>
              <a:t>All 36 new capabilities accepted or in acceptance phase.</a:t>
            </a:r>
          </a:p>
          <a:p>
            <a:pPr marL="693738" lvl="1" indent="-236538">
              <a:buNone/>
            </a:pPr>
            <a:endParaRPr lang="en-US" sz="2000" dirty="0" smtClean="0">
              <a:solidFill>
                <a:srgbClr val="002060"/>
              </a:solidFill>
              <a:latin typeface="Calibri" pitchFamily="34" charset="0"/>
              <a:cs typeface="Times New Roman" pitchFamily="18" charset="0"/>
            </a:endParaRPr>
          </a:p>
          <a:p>
            <a:pPr marL="293688" indent="-236538"/>
            <a:r>
              <a:rPr lang="en-US" sz="2400" dirty="0" smtClean="0">
                <a:solidFill>
                  <a:srgbClr val="002060"/>
                </a:solidFill>
                <a:latin typeface="Calibri" pitchFamily="34" charset="0"/>
                <a:cs typeface="Times New Roman" pitchFamily="18" charset="0"/>
              </a:rPr>
              <a:t>Atmospheric Radiation Measurement (ARM) Climate Research Facility - $60M</a:t>
            </a:r>
          </a:p>
          <a:p>
            <a:pPr marL="693738" lvl="1" indent="-236538"/>
            <a:r>
              <a:rPr lang="en-US" sz="2000" dirty="0" smtClean="0">
                <a:solidFill>
                  <a:srgbClr val="002060"/>
                </a:solidFill>
                <a:latin typeface="Calibri" pitchFamily="34" charset="0"/>
                <a:cs typeface="Times New Roman" pitchFamily="18" charset="0"/>
              </a:rPr>
              <a:t>3-D cloud and precipitation characterization</a:t>
            </a:r>
          </a:p>
          <a:p>
            <a:pPr marL="693738" lvl="1" indent="-236538"/>
            <a:r>
              <a:rPr lang="en-US" sz="2000" dirty="0" smtClean="0">
                <a:solidFill>
                  <a:srgbClr val="002060"/>
                </a:solidFill>
                <a:latin typeface="Calibri" pitchFamily="34" charset="0"/>
                <a:cs typeface="Times New Roman" pitchFamily="18" charset="0"/>
              </a:rPr>
              <a:t>New aerosol and surface characterization measurements</a:t>
            </a:r>
          </a:p>
          <a:p>
            <a:pPr marL="693738" lvl="1" indent="-236538">
              <a:buNone/>
            </a:pPr>
            <a:endParaRPr lang="en-US" sz="2000" dirty="0" smtClean="0">
              <a:solidFill>
                <a:srgbClr val="002060"/>
              </a:solidFill>
              <a:latin typeface="Calibri" pitchFamily="34" charset="0"/>
              <a:cs typeface="Times New Roman" pitchFamily="18" charset="0"/>
            </a:endParaRPr>
          </a:p>
          <a:p>
            <a:pPr marL="293688" indent="-236538"/>
            <a:r>
              <a:rPr lang="en-US" sz="2400" dirty="0" smtClean="0">
                <a:solidFill>
                  <a:srgbClr val="002060"/>
                </a:solidFill>
                <a:latin typeface="Calibri" pitchFamily="34" charset="0"/>
                <a:cs typeface="Times New Roman" pitchFamily="18" charset="0"/>
              </a:rPr>
              <a:t>Integrated Assessment Research Program - $4.9M</a:t>
            </a:r>
          </a:p>
          <a:p>
            <a:pPr marL="693738" lvl="1" indent="-236538"/>
            <a:r>
              <a:rPr lang="en-US" sz="2000" dirty="0" smtClean="0">
                <a:solidFill>
                  <a:srgbClr val="002060"/>
                </a:solidFill>
                <a:latin typeface="Calibri" pitchFamily="34" charset="0"/>
                <a:cs typeface="Times New Roman" pitchFamily="18" charset="0"/>
              </a:rPr>
              <a:t>Mid-size cluster (Evergreen) in place and supporting research.</a:t>
            </a:r>
          </a:p>
        </p:txBody>
      </p:sp>
      <p:sp>
        <p:nvSpPr>
          <p:cNvPr id="5" name="Rectangle 7"/>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7413" name="Rectangle 235"/>
          <p:cNvSpPr>
            <a:spLocks noChangeArrowheads="1"/>
          </p:cNvSpPr>
          <p:nvPr/>
        </p:nvSpPr>
        <p:spPr bwMode="auto">
          <a:xfrm>
            <a:off x="2422525" y="6634163"/>
            <a:ext cx="6564313" cy="223837"/>
          </a:xfrm>
          <a:prstGeom prst="rect">
            <a:avLst/>
          </a:prstGeom>
          <a:noFill/>
          <a:ln w="9525" algn="ctr">
            <a:noFill/>
            <a:miter lim="800000"/>
            <a:headEnd/>
            <a:tailEnd/>
          </a:ln>
        </p:spPr>
        <p:txBody>
          <a:bodyPr/>
          <a:lstStyle/>
          <a:p>
            <a:pPr marL="171450" indent="-171450" algn="r" eaLnBrk="0" hangingPunct="0">
              <a:lnSpc>
                <a:spcPct val="90000"/>
              </a:lnSpc>
            </a:pPr>
            <a:r>
              <a:rPr lang="en-US" sz="1200" b="1">
                <a:solidFill>
                  <a:schemeClr val="bg1"/>
                </a:solidFill>
                <a:ea typeface="Rod"/>
                <a:cs typeface="Rod"/>
              </a:rPr>
              <a:t>Department of Energy  •  Office of Science  •  Biological and Environmental Research</a:t>
            </a:r>
          </a:p>
        </p:txBody>
      </p:sp>
      <p:sp>
        <p:nvSpPr>
          <p:cNvPr id="17414" name="Rectangle 235"/>
          <p:cNvSpPr>
            <a:spLocks noChangeArrowheads="1"/>
          </p:cNvSpPr>
          <p:nvPr/>
        </p:nvSpPr>
        <p:spPr bwMode="auto">
          <a:xfrm>
            <a:off x="-34925" y="6646863"/>
            <a:ext cx="1481138" cy="274637"/>
          </a:xfrm>
          <a:prstGeom prst="rect">
            <a:avLst/>
          </a:prstGeom>
          <a:noFill/>
          <a:ln w="9525" algn="ctr">
            <a:noFill/>
            <a:miter lim="800000"/>
            <a:headEnd/>
            <a:tailEnd/>
          </a:ln>
        </p:spPr>
        <p:txBody>
          <a:bodyPr/>
          <a:lstStyle/>
          <a:p>
            <a:pPr marL="171450" indent="-171450" eaLnBrk="0" hangingPunct="0">
              <a:lnSpc>
                <a:spcPct val="90000"/>
              </a:lnSpc>
            </a:pPr>
            <a:fld id="{D12199B5-552A-46AE-AF6D-16DC48A2408C}" type="slidenum">
              <a:rPr lang="en-US" sz="1000">
                <a:solidFill>
                  <a:schemeClr val="bg1"/>
                </a:solidFill>
                <a:ea typeface="Rod"/>
                <a:cs typeface="Rod"/>
              </a:rPr>
              <a:pPr marL="171450" indent="-171450" eaLnBrk="0" hangingPunct="0">
                <a:lnSpc>
                  <a:spcPct val="90000"/>
                </a:lnSpc>
              </a:pPr>
              <a:t>7</a:t>
            </a:fld>
            <a:r>
              <a:rPr lang="en-US" sz="1000">
                <a:solidFill>
                  <a:schemeClr val="bg1"/>
                </a:solidFill>
                <a:ea typeface="Rod"/>
                <a:cs typeface="Rod"/>
              </a:rPr>
              <a:t>	 </a:t>
            </a:r>
            <a:r>
              <a:rPr lang="en-US" sz="1200" b="1">
                <a:solidFill>
                  <a:schemeClr val="bg1"/>
                </a:solidFill>
                <a:ea typeface="Rod"/>
                <a:cs typeface="Rod"/>
              </a:rPr>
              <a:t>BER Overview</a:t>
            </a:r>
          </a:p>
        </p:txBody>
      </p:sp>
      <p:sp>
        <p:nvSpPr>
          <p:cNvPr id="17415" name="Slide Number Placeholder 4"/>
          <p:cNvSpPr>
            <a:spLocks/>
          </p:cNvSpPr>
          <p:nvPr/>
        </p:nvSpPr>
        <p:spPr bwMode="auto">
          <a:xfrm>
            <a:off x="6553200" y="6400800"/>
            <a:ext cx="76200" cy="76200"/>
          </a:xfrm>
          <a:prstGeom prst="rect">
            <a:avLst/>
          </a:prstGeom>
          <a:noFill/>
          <a:ln w="9525">
            <a:noFill/>
            <a:miter lim="800000"/>
            <a:headEnd/>
            <a:tailEnd/>
          </a:ln>
        </p:spPr>
        <p:txBody>
          <a:bodyPr/>
          <a:lstStyle/>
          <a:p>
            <a:pPr eaLnBrk="0" hangingPunct="0"/>
            <a:endParaRPr lang="en-US"/>
          </a:p>
        </p:txBody>
      </p:sp>
      <p:pic>
        <p:nvPicPr>
          <p:cNvPr id="1028" name="Picture 4" descr="helium ion microscope (HIM), photo"/>
          <p:cNvPicPr>
            <a:picLocks noChangeAspect="1" noChangeArrowheads="1"/>
          </p:cNvPicPr>
          <p:nvPr/>
        </p:nvPicPr>
        <p:blipFill>
          <a:blip r:embed="rId3" cstate="print"/>
          <a:srcRect/>
          <a:stretch>
            <a:fillRect/>
          </a:stretch>
        </p:blipFill>
        <p:spPr bwMode="auto">
          <a:xfrm>
            <a:off x="7543800" y="1905000"/>
            <a:ext cx="1182414" cy="1143000"/>
          </a:xfrm>
          <a:prstGeom prst="rect">
            <a:avLst/>
          </a:prstGeom>
          <a:noFill/>
        </p:spPr>
      </p:pic>
      <p:pic>
        <p:nvPicPr>
          <p:cNvPr id="17" name="Picture 2" descr="bba44488-bdd4-4631-ac92-bca14e941291"/>
          <p:cNvPicPr>
            <a:picLocks noChangeAspect="1" noChangeArrowheads="1"/>
          </p:cNvPicPr>
          <p:nvPr/>
        </p:nvPicPr>
        <p:blipFill>
          <a:blip r:embed="rId4" cstate="print"/>
          <a:srcRect/>
          <a:stretch>
            <a:fillRect/>
          </a:stretch>
        </p:blipFill>
        <p:spPr bwMode="auto">
          <a:xfrm>
            <a:off x="5867400" y="5638800"/>
            <a:ext cx="2273300" cy="662814"/>
          </a:xfrm>
          <a:prstGeom prst="rect">
            <a:avLst/>
          </a:prstGeom>
          <a:noFill/>
          <a:ln w="9525">
            <a:noFill/>
            <a:miter lim="800000"/>
            <a:headEnd/>
            <a:tailEnd/>
          </a:ln>
        </p:spPr>
      </p:pic>
      <p:pic>
        <p:nvPicPr>
          <p:cNvPr id="13" name="Picture 12" descr="SACR3.JPG"/>
          <p:cNvPicPr>
            <a:picLocks noChangeAspect="1"/>
          </p:cNvPicPr>
          <p:nvPr/>
        </p:nvPicPr>
        <p:blipFill>
          <a:blip r:embed="rId5" cstate="print"/>
          <a:srcRect r="19231" b="5128"/>
          <a:stretch>
            <a:fillRect/>
          </a:stretch>
        </p:blipFill>
        <p:spPr>
          <a:xfrm>
            <a:off x="7010400" y="3581400"/>
            <a:ext cx="1600200" cy="1409700"/>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t>Program scientific highlights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28588" y="188913"/>
            <a:ext cx="8775700" cy="823912"/>
          </a:xfrm>
        </p:spPr>
        <p:txBody>
          <a:bodyPr>
            <a:normAutofit fontScale="90000"/>
          </a:bodyPr>
          <a:lstStyle/>
          <a:p>
            <a:r>
              <a:rPr lang="en-US" sz="2400" dirty="0" smtClean="0"/>
              <a:t> DOE Scientific User Facility</a:t>
            </a:r>
            <a:r>
              <a:rPr lang="en-US" dirty="0" smtClean="0"/>
              <a:t/>
            </a:r>
            <a:br>
              <a:rPr lang="en-US" dirty="0" smtClean="0"/>
            </a:br>
            <a:r>
              <a:rPr lang="en-US" sz="3200" dirty="0" smtClean="0"/>
              <a:t> ARM Climate Research Facility</a:t>
            </a:r>
            <a:endParaRPr lang="en-US" sz="2400" dirty="0" smtClean="0"/>
          </a:p>
        </p:txBody>
      </p:sp>
      <p:sp>
        <p:nvSpPr>
          <p:cNvPr id="84994" name="Text Box 3"/>
          <p:cNvSpPr txBox="1">
            <a:spLocks noChangeArrowheads="1"/>
          </p:cNvSpPr>
          <p:nvPr/>
        </p:nvSpPr>
        <p:spPr bwMode="auto">
          <a:xfrm>
            <a:off x="762000" y="1905000"/>
            <a:ext cx="7696200" cy="519113"/>
          </a:xfrm>
          <a:prstGeom prst="rect">
            <a:avLst/>
          </a:prstGeom>
          <a:noFill/>
          <a:ln w="9525">
            <a:noFill/>
            <a:miter lim="800000"/>
            <a:headEnd/>
            <a:tailEnd/>
          </a:ln>
        </p:spPr>
        <p:txBody>
          <a:bodyPr>
            <a:spAutoFit/>
          </a:bodyPr>
          <a:lstStyle/>
          <a:p>
            <a:pPr algn="ctr" eaLnBrk="0" hangingPunct="0"/>
            <a:endParaRPr lang="en-US" sz="2800" b="1" dirty="0">
              <a:solidFill>
                <a:schemeClr val="accent2"/>
              </a:solidFill>
            </a:endParaRPr>
          </a:p>
        </p:txBody>
      </p:sp>
      <p:pic>
        <p:nvPicPr>
          <p:cNvPr id="8" name="Picture 7" descr="acrfmap-max.jpg"/>
          <p:cNvPicPr>
            <a:picLocks noChangeAspect="1"/>
          </p:cNvPicPr>
          <p:nvPr/>
        </p:nvPicPr>
        <p:blipFill>
          <a:blip r:embed="rId3" cstate="screen"/>
          <a:srcRect/>
          <a:stretch>
            <a:fillRect/>
          </a:stretch>
        </p:blipFill>
        <p:spPr>
          <a:xfrm>
            <a:off x="760022" y="928150"/>
            <a:ext cx="7540829" cy="5195032"/>
          </a:xfrm>
          <a:prstGeom prst="rect">
            <a:avLst/>
          </a:prstGeom>
          <a:solidFill>
            <a:srgbClr val="FFFFFF">
              <a:shade val="85000"/>
            </a:srgbClr>
          </a:solidFill>
          <a:ln w="28575" cap="sq">
            <a:solidFill>
              <a:srgbClr val="FDFDFD"/>
            </a:solidFill>
            <a:miter lim="800000"/>
          </a:ln>
          <a:effectLst>
            <a:outerShdw blurRad="266700" dist="37500" dir="7560000" sy="98000" kx="110000" ky="200000" algn="tl" rotWithShape="0">
              <a:schemeClr val="bg1">
                <a:lumMod val="50000"/>
                <a:alpha val="20000"/>
              </a:scheme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58053" name="Rectangle 5"/>
          <p:cNvSpPr>
            <a:spLocks noChangeArrowheads="1"/>
          </p:cNvSpPr>
          <p:nvPr/>
        </p:nvSpPr>
        <p:spPr bwMode="auto">
          <a:xfrm>
            <a:off x="3040083" y="1463440"/>
            <a:ext cx="5569528" cy="1107996"/>
          </a:xfrm>
          <a:prstGeom prst="rect">
            <a:avLst/>
          </a:prstGeom>
          <a:solidFill>
            <a:schemeClr val="accent1">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0" hangingPunct="0">
              <a:defRPr/>
            </a:pPr>
            <a:r>
              <a:rPr lang="en-US" sz="2200" dirty="0"/>
              <a:t>Provides continuous field measurements and data products that improve cloud science in climate models</a:t>
            </a:r>
          </a:p>
        </p:txBody>
      </p:sp>
      <p:sp>
        <p:nvSpPr>
          <p:cNvPr id="6" name="Text Box 9"/>
          <p:cNvSpPr txBox="1">
            <a:spLocks noChangeArrowheads="1"/>
          </p:cNvSpPr>
          <p:nvPr/>
        </p:nvSpPr>
        <p:spPr bwMode="auto">
          <a:xfrm>
            <a:off x="76200" y="1219200"/>
            <a:ext cx="2844800" cy="400110"/>
          </a:xfrm>
          <a:prstGeom prst="rect">
            <a:avLst/>
          </a:prstGeom>
          <a:noFill/>
          <a:ln w="12700">
            <a:solidFill>
              <a:schemeClr val="tx1"/>
            </a:solidFill>
            <a:miter lim="800000"/>
            <a:headEnd/>
            <a:tailEnd/>
          </a:ln>
        </p:spPr>
        <p:txBody>
          <a:bodyPr wrap="square">
            <a:spAutoFit/>
          </a:bodyPr>
          <a:lstStyle/>
          <a:p>
            <a:pPr>
              <a:spcBef>
                <a:spcPct val="50000"/>
              </a:spcBef>
            </a:pPr>
            <a:r>
              <a:rPr lang="en-US" sz="2000" dirty="0"/>
              <a:t>2 mobile &amp; 3 fixed sites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5077</Words>
  <Application>Microsoft Office PowerPoint</Application>
  <PresentationFormat>On-screen Show (4:3)</PresentationFormat>
  <Paragraphs>379</Paragraphs>
  <Slides>32</Slides>
  <Notes>15</Notes>
  <HiddenSlides>0</HiddenSlides>
  <MMClips>1</MMClips>
  <ScaleCrop>false</ScaleCrop>
  <HeadingPairs>
    <vt:vector size="6" baseType="variant">
      <vt:variant>
        <vt:lpstr>Theme</vt:lpstr>
      </vt:variant>
      <vt:variant>
        <vt:i4>2</vt:i4>
      </vt:variant>
      <vt:variant>
        <vt:lpstr>Links</vt:lpstr>
      </vt:variant>
      <vt:variant>
        <vt:i4>2</vt:i4>
      </vt:variant>
      <vt:variant>
        <vt:lpstr>Slide Titles</vt:lpstr>
      </vt:variant>
      <vt:variant>
        <vt:i4>32</vt:i4>
      </vt:variant>
    </vt:vector>
  </HeadingPairs>
  <TitlesOfParts>
    <vt:vector size="36" baseType="lpstr">
      <vt:lpstr>Office Theme</vt:lpstr>
      <vt:lpstr>Custom Design</vt:lpstr>
      <vt:lpstr>eric:Desktop:SCA.d:Amstrup_Nature5.ETD.doc!OLE_LINK6</vt:lpstr>
      <vt:lpstr>eric:Desktop:SCA.d:Amstrup_Nature5.ETD.doc!OLE_LINK7</vt:lpstr>
      <vt:lpstr>Climate and Environmental Sciences Division --update--</vt:lpstr>
      <vt:lpstr>Outline</vt:lpstr>
      <vt:lpstr>Vision, Culture</vt:lpstr>
      <vt:lpstr>Updates:  new hires</vt:lpstr>
      <vt:lpstr>New priorities bridging  programs and divisions towards efficient production of innovative science</vt:lpstr>
      <vt:lpstr>Workshops/meetings of value to CESD</vt:lpstr>
      <vt:lpstr>Status of CESD Recovery Act Projects</vt:lpstr>
      <vt:lpstr>Program scientific highlights</vt:lpstr>
      <vt:lpstr> DOE Scientific User Facility  ARM Climate Research Facility</vt:lpstr>
      <vt:lpstr>Slide 10</vt:lpstr>
      <vt:lpstr>Slide 11</vt:lpstr>
      <vt:lpstr>ARM Mobile Facility in Germany</vt:lpstr>
      <vt:lpstr>Aerosol Nucleation Observed Below Cloud at Aerosol Observing System and In Cloud at Storm Peak Laboratory </vt:lpstr>
      <vt:lpstr>Atmospheric System Research  Ice Nucleation treatment for GCMs  </vt:lpstr>
      <vt:lpstr>Slide 15</vt:lpstr>
      <vt:lpstr>Slide 16</vt:lpstr>
      <vt:lpstr>Slide 17</vt:lpstr>
      <vt:lpstr>Decadal climate change of the North Pacific  forced by Central Pacific El Niño. </vt:lpstr>
      <vt:lpstr>Slide 19</vt:lpstr>
      <vt:lpstr>Slide 20</vt:lpstr>
      <vt:lpstr>Slide 21</vt:lpstr>
      <vt:lpstr>Climate Change and Permafrost Ecosystems</vt:lpstr>
      <vt:lpstr>Carbon “fertilization” limited by nitrogen availability</vt:lpstr>
      <vt:lpstr>AmeriFlux contributes new insights into evapotranspiration</vt:lpstr>
      <vt:lpstr>Slide 25</vt:lpstr>
      <vt:lpstr>Slide 26</vt:lpstr>
      <vt:lpstr>Slide 27</vt:lpstr>
      <vt:lpstr>EMSL User Program Developments</vt:lpstr>
      <vt:lpstr>EMSL Highlight:  Multiple analytical approaches for studying organic aerosols </vt:lpstr>
      <vt:lpstr>EMSL Highlight:  Cryogenic NMR, theory help prove validity of photosynthesis model </vt:lpstr>
      <vt:lpstr>EMSL Highlight: Charging makes nano-sized electrodes swell, elongate and spiral </vt:lpstr>
      <vt:lpstr>Slide 32</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CESD Climate and Environmental Sciences Division</dc:title>
  <dc:creator>helpdesk</dc:creator>
  <cp:lastModifiedBy>thomasse</cp:lastModifiedBy>
  <cp:revision>68</cp:revision>
  <dcterms:created xsi:type="dcterms:W3CDTF">2011-03-01T16:54:55Z</dcterms:created>
  <dcterms:modified xsi:type="dcterms:W3CDTF">2011-03-04T20:21:20Z</dcterms:modified>
</cp:coreProperties>
</file>