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00766-9B50-455A-B818-1AF6DDDCBFD5}" type="datetimeFigureOut">
              <a:rPr lang="en-US" smtClean="0"/>
              <a:pPr/>
              <a:t>9/14/2010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25ABC-E83E-430F-9F6B-A3FEC40128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7DADA20-7ADA-4BAF-BECF-A1A6DC3E1B7A}" type="slidenum">
              <a:rPr lang="en-US" smtClean="0"/>
              <a:pPr/>
              <a:t>1</a:t>
            </a:fld>
            <a:endParaRPr lang="en-US" smtClean="0"/>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xfrm>
            <a:off x="686112" y="4343400"/>
            <a:ext cx="5487333" cy="41148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solidFill>
                  <a:srgbClr val="002060"/>
                </a:solidFill>
              </a:rPr>
              <a:t>Picked up by AP, Washington Post, Chicago Tribute, LA Times and featured in NY Times and NPRs On Point show.</a:t>
            </a:r>
            <a:endParaRPr lang="en-US" smtClean="0"/>
          </a:p>
        </p:txBody>
      </p:sp>
      <p:sp>
        <p:nvSpPr>
          <p:cNvPr id="29700" name="Slide Number Placeholder 3"/>
          <p:cNvSpPr>
            <a:spLocks noGrp="1"/>
          </p:cNvSpPr>
          <p:nvPr>
            <p:ph type="sldNum" sz="quarter" idx="5"/>
          </p:nvPr>
        </p:nvSpPr>
        <p:spPr>
          <a:noFill/>
        </p:spPr>
        <p:txBody>
          <a:bodyPr/>
          <a:lstStyle/>
          <a:p>
            <a:fld id="{63F4D421-DF14-45D4-97FC-DB199A52D574}"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solidFill>
                  <a:srgbClr val="FF0000"/>
                </a:solidFill>
                <a:ea typeface="ＭＳ Ｐゴシック" charset="-128"/>
              </a:rPr>
              <a:t>Yun Qian, William I. Gustafson Jr., &amp; Jerome D. Fast</a:t>
            </a:r>
            <a:br>
              <a:rPr lang="en-US" smtClean="0">
                <a:solidFill>
                  <a:srgbClr val="FF0000"/>
                </a:solidFill>
                <a:ea typeface="ＭＳ Ｐゴシック" charset="-128"/>
              </a:rPr>
            </a:br>
            <a:r>
              <a:rPr lang="en-US" smtClean="0">
                <a:solidFill>
                  <a:srgbClr val="FF0000"/>
                </a:solidFill>
                <a:ea typeface="ＭＳ Ｐゴシック" charset="-128"/>
              </a:rPr>
              <a:t>Atmospheric Sciences &amp; Global Change Division, PNNL</a:t>
            </a:r>
          </a:p>
          <a:p>
            <a:r>
              <a:rPr lang="en-US" smtClean="0"/>
              <a:t>Primary aerosols (Black Carbon) (left panel) shows greater spatial variability while secondary aerosols (e.g., sulphate) (Right Panel) shows weak variability. This information will help developing empirical formulations for each type of aerosol so that spatial heterogeneity can be included in GCM simulations for realistic representation of aerosol effects on climate. In otherwords, these secondary aerosols seem to be well represented in GCMs while primary aerosols are not.</a:t>
            </a:r>
          </a:p>
        </p:txBody>
      </p:sp>
      <p:sp>
        <p:nvSpPr>
          <p:cNvPr id="21508" name="Date Placeholder 3"/>
          <p:cNvSpPr>
            <a:spLocks noGrp="1"/>
          </p:cNvSpPr>
          <p:nvPr>
            <p:ph type="dt" sz="quarter" idx="1"/>
          </p:nvPr>
        </p:nvSpPr>
        <p:spPr>
          <a:noFill/>
        </p:spPr>
        <p:txBody>
          <a:bodyPr/>
          <a:lstStyle/>
          <a:p>
            <a:fld id="{2B6EC6E8-7107-4B8A-B0E2-E0E94BAD0748}" type="datetime1">
              <a:rPr lang="en-US" smtClean="0"/>
              <a:pPr/>
              <a:t>9/14/2010</a:t>
            </a:fld>
            <a:endParaRPr lang="en-US" smtClean="0"/>
          </a:p>
        </p:txBody>
      </p:sp>
      <p:sp>
        <p:nvSpPr>
          <p:cNvPr id="21509" name="Slide Number Placeholder 4"/>
          <p:cNvSpPr>
            <a:spLocks noGrp="1"/>
          </p:cNvSpPr>
          <p:nvPr>
            <p:ph type="sldNum" sz="quarter" idx="5"/>
          </p:nvPr>
        </p:nvSpPr>
        <p:spPr>
          <a:noFill/>
        </p:spPr>
        <p:txBody>
          <a:bodyPr/>
          <a:lstStyle/>
          <a:p>
            <a:fld id="{FDB410EC-03B1-4A5F-8FAF-B2069D9B7335}"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1DC968C-30AA-4CEC-B86D-1CC15D2606CD}"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Jay Mace is PI</a:t>
            </a:r>
          </a:p>
          <a:p>
            <a:pPr eaLnBrk="1" hangingPunct="1"/>
            <a:r>
              <a:rPr lang="en-US" smtClean="0">
                <a:solidFill>
                  <a:srgbClr val="002060"/>
                </a:solidFill>
                <a:cs typeface="Times New Roman" pitchFamily="18" charset="0"/>
              </a:rPr>
              <a:t>The approximately150 hours of concurrent data on cirrus clouds used a broad array of both ground-based and aerial measurements.</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4377FDD-7AD8-4824-B6FE-E2104CB0B8D5}" type="slidenum">
              <a:rPr lang="en-US" smtClean="0"/>
              <a:pPr/>
              <a:t>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Azores mobile facility at airport</a:t>
            </a:r>
          </a:p>
          <a:p>
            <a:pPr eaLnBrk="1" hangingPunct="1"/>
            <a:r>
              <a:rPr lang="en-US" smtClean="0"/>
              <a:t>Jay Mace, BERAC member is the PI of Storm Peak</a:t>
            </a:r>
          </a:p>
          <a:p>
            <a:pPr eaLnBrk="1" hangingPunct="1"/>
            <a:r>
              <a:rPr lang="en-US" smtClean="0"/>
              <a:t>Nainital location for AMF in India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112700" indent="-112700">
              <a:spcAft>
                <a:spcPts val="1200"/>
              </a:spcAft>
              <a:buFont typeface="Arial" charset="0"/>
              <a:buChar char="•"/>
              <a:defRPr/>
            </a:pPr>
            <a:r>
              <a:rPr lang="en-US" dirty="0" smtClean="0"/>
              <a:t>Annual variation in summer temperatures and drought impacted biomass accumulation of some species.</a:t>
            </a:r>
          </a:p>
          <a:p>
            <a:pPr marL="112700" indent="-112700">
              <a:spcAft>
                <a:spcPts val="1200"/>
              </a:spcAft>
              <a:buFont typeface="Arial" charset="0"/>
              <a:buChar char="•"/>
              <a:defRPr/>
            </a:pPr>
            <a:r>
              <a:rPr lang="en-US" dirty="0" smtClean="0"/>
              <a:t>All forest stands accumulated biomass throughout the 40-year observation period, but drought years reduced the rate of accumulation during some measurement intervals</a:t>
            </a:r>
          </a:p>
          <a:p>
            <a:pPr marL="112700" indent="-112700">
              <a:spcAft>
                <a:spcPts val="1200"/>
              </a:spcAft>
              <a:buFont typeface="Arial" charset="0"/>
              <a:buChar char="•"/>
              <a:defRPr/>
            </a:pPr>
            <a:endParaRPr lang="en-US" dirty="0" smtClean="0"/>
          </a:p>
          <a:p>
            <a:pPr>
              <a:defRPr/>
            </a:pPr>
            <a:r>
              <a:rPr lang="en-US" b="1" dirty="0" smtClean="0"/>
              <a:t>Question:</a:t>
            </a:r>
            <a:r>
              <a:rPr lang="en-US" dirty="0" smtClean="0"/>
              <a:t> Are trees sensitive to climatic variability, and do tree species differ in their responses to climatic variability? Does sensitivity of forest communities to climatic variability depend on stand composition?</a:t>
            </a:r>
          </a:p>
          <a:p>
            <a:pPr>
              <a:defRPr/>
            </a:pPr>
            <a:r>
              <a:rPr lang="en-US" b="1" dirty="0" smtClean="0"/>
              <a:t>Location:</a:t>
            </a:r>
            <a:r>
              <a:rPr lang="en-US" dirty="0" smtClean="0"/>
              <a:t> Mixed young forest at Walker Branch Watershed near Oak Ridge, East Tennessee, USA. </a:t>
            </a:r>
          </a:p>
          <a:p>
            <a:pPr>
              <a:defRPr/>
            </a:pPr>
            <a:r>
              <a:rPr lang="en-US" b="1" dirty="0" smtClean="0"/>
              <a:t>Methods:</a:t>
            </a:r>
            <a:r>
              <a:rPr lang="en-US" dirty="0" smtClean="0"/>
              <a:t> Using a long-term dataset (1967–2006), we analyzed temporal forest dynamics at the tree and species level, and community dynamics for forest stands that differed in initial species composition (i.e., chestnut oak, oak–hickory, pine, and yellow poplar stands). Using summer drought and growing season temperature as defined climate drivers, we evaluated relationships between forest dynamics and climate across levels of organization. </a:t>
            </a:r>
          </a:p>
          <a:p>
            <a:pPr>
              <a:defRPr/>
            </a:pPr>
            <a:r>
              <a:rPr lang="en-US" b="1" dirty="0" smtClean="0"/>
              <a:t>Results:</a:t>
            </a:r>
            <a:r>
              <a:rPr lang="en-US" dirty="0" smtClean="0"/>
              <a:t> Over the four-decade study period, forest communities underwent </a:t>
            </a:r>
            <a:r>
              <a:rPr lang="en-US" dirty="0" err="1" smtClean="0"/>
              <a:t>successional</a:t>
            </a:r>
            <a:r>
              <a:rPr lang="en-US" dirty="0" smtClean="0"/>
              <a:t> change and</a:t>
            </a:r>
          </a:p>
          <a:p>
            <a:pPr>
              <a:defRPr/>
            </a:pPr>
            <a:r>
              <a:rPr lang="en-US" dirty="0" smtClean="0"/>
              <a:t>substantially increased in biomass. Variation in summer drought and growing season temperature contributed to temporal biomass dynamics for some tree species, but not for others. Stand-level responses to climatic variability were related to the responses of component species, except in pine stands. </a:t>
            </a:r>
            <a:r>
              <a:rPr lang="en-US" i="1" dirty="0" err="1" smtClean="0"/>
              <a:t>Pinus</a:t>
            </a:r>
            <a:r>
              <a:rPr lang="en-US" i="1" dirty="0" smtClean="0"/>
              <a:t> </a:t>
            </a:r>
            <a:r>
              <a:rPr lang="en-US" i="1" dirty="0" err="1" smtClean="0"/>
              <a:t>echinata</a:t>
            </a:r>
            <a:r>
              <a:rPr lang="en-US" dirty="0" smtClean="0"/>
              <a:t>, the dominant species in pine stands, decreased over time due to periodic outbreaks of pine bark beetle (</a:t>
            </a:r>
            <a:r>
              <a:rPr lang="en-US" i="1" dirty="0" err="1" smtClean="0"/>
              <a:t>Dendroctonus</a:t>
            </a:r>
            <a:r>
              <a:rPr lang="en-US" i="1" dirty="0" smtClean="0"/>
              <a:t> </a:t>
            </a:r>
            <a:r>
              <a:rPr lang="en-US" i="1" dirty="0" err="1" smtClean="0"/>
              <a:t>frontalis</a:t>
            </a:r>
            <a:r>
              <a:rPr lang="en-US" dirty="0" smtClean="0"/>
              <a:t>). These outbreaks at Walker Branch could not be directly related to climatic conditions.</a:t>
            </a:r>
          </a:p>
          <a:p>
            <a:pPr>
              <a:defRPr/>
            </a:pPr>
            <a:r>
              <a:rPr lang="en-US" b="1" dirty="0" smtClean="0"/>
              <a:t>Conclusions:</a:t>
            </a:r>
            <a:r>
              <a:rPr lang="en-US" dirty="0" smtClean="0"/>
              <a:t> The results indicate that sensitivity of developing forests to climatic variability is stand</a:t>
            </a:r>
          </a:p>
          <a:p>
            <a:pPr>
              <a:defRPr/>
            </a:pPr>
            <a:r>
              <a:rPr lang="en-US" dirty="0" smtClean="0"/>
              <a:t>type-dependent, and hence is a function of species composition. However, in the long term, direct</a:t>
            </a:r>
          </a:p>
          <a:p>
            <a:pPr>
              <a:defRPr/>
            </a:pPr>
            <a:r>
              <a:rPr lang="en-US" dirty="0" smtClean="0"/>
              <a:t>effects of climatic variability on forest dynamics may be small relative to autogenic </a:t>
            </a:r>
            <a:r>
              <a:rPr lang="en-US" dirty="0" err="1" smtClean="0"/>
              <a:t>successional</a:t>
            </a:r>
            <a:r>
              <a:rPr lang="en-US" dirty="0" smtClean="0"/>
              <a:t> processes or climate-related insect outbreaks. Empirical studies testing for interactions between forest succession and climatic variability are needed.</a:t>
            </a:r>
            <a:endParaRPr lang="en-US" b="1" u="sng" dirty="0" smtClean="0"/>
          </a:p>
          <a:p>
            <a:pPr marL="112700" indent="-112700">
              <a:spcAft>
                <a:spcPts val="1200"/>
              </a:spcAft>
              <a:buFont typeface="Arial" charset="0"/>
              <a:buChar char="•"/>
              <a:defRPr/>
            </a:pPr>
            <a:r>
              <a:rPr lang="en-US" dirty="0" smtClean="0"/>
              <a:t> </a:t>
            </a:r>
          </a:p>
          <a:p>
            <a:pPr>
              <a:defRPr/>
            </a:pPr>
            <a:endParaRPr lang="en-US" dirty="0"/>
          </a:p>
        </p:txBody>
      </p:sp>
      <p:sp>
        <p:nvSpPr>
          <p:cNvPr id="24580" name="Slide Number Placeholder 3"/>
          <p:cNvSpPr>
            <a:spLocks noGrp="1"/>
          </p:cNvSpPr>
          <p:nvPr>
            <p:ph type="sldNum" sz="quarter" idx="5"/>
          </p:nvPr>
        </p:nvSpPr>
        <p:spPr>
          <a:noFill/>
        </p:spPr>
        <p:txBody>
          <a:bodyPr/>
          <a:lstStyle/>
          <a:p>
            <a:fld id="{C0487D5F-5390-45D2-B65F-3EA54768BA3E}"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An examination of humics materials as electron acceptors in anaerobic environments. This work published in </a:t>
            </a:r>
            <a:r>
              <a:rPr lang="en-US" b="1" smtClean="0"/>
              <a:t>Nature Geoscience </a:t>
            </a:r>
            <a:r>
              <a:rPr lang="en-US" smtClean="0"/>
              <a:t>this year represents a new form of microbial metabolism that may play a role in Fe cycling in soils and sediments and may also play a role in hypothesized microbial “electrical networks” in sediments. The work is important because iron mineral cycling has implications for contaminant transport processes in subsurface and hyporheic zones sediments.</a:t>
            </a:r>
          </a:p>
        </p:txBody>
      </p:sp>
      <p:sp>
        <p:nvSpPr>
          <p:cNvPr id="25604" name="Slide Number Placeholder 3"/>
          <p:cNvSpPr>
            <a:spLocks noGrp="1"/>
          </p:cNvSpPr>
          <p:nvPr>
            <p:ph type="sldNum" sz="quarter" idx="5"/>
          </p:nvPr>
        </p:nvSpPr>
        <p:spPr>
          <a:noFill/>
        </p:spPr>
        <p:txBody>
          <a:bodyPr/>
          <a:lstStyle/>
          <a:p>
            <a:fld id="{C7F2A2ED-90CD-4F55-A2BD-D3FCF2B8908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Date Placeholder 3"/>
          <p:cNvSpPr>
            <a:spLocks noGrp="1"/>
          </p:cNvSpPr>
          <p:nvPr>
            <p:ph type="dt" sz="quarter" idx="1"/>
          </p:nvPr>
        </p:nvSpPr>
        <p:spPr>
          <a:noFill/>
        </p:spPr>
        <p:txBody>
          <a:bodyPr/>
          <a:lstStyle/>
          <a:p>
            <a:fld id="{C0E01475-50DE-4BA2-BC77-0F510E40733A}" type="datetime1">
              <a:rPr lang="en-US" smtClean="0"/>
              <a:pPr/>
              <a:t>9/14/2010</a:t>
            </a:fld>
            <a:endParaRPr lang="en-US" smtClean="0"/>
          </a:p>
        </p:txBody>
      </p:sp>
      <p:sp>
        <p:nvSpPr>
          <p:cNvPr id="26629" name="Slide Number Placeholder 4"/>
          <p:cNvSpPr>
            <a:spLocks noGrp="1"/>
          </p:cNvSpPr>
          <p:nvPr>
            <p:ph type="sldNum" sz="quarter" idx="5"/>
          </p:nvPr>
        </p:nvSpPr>
        <p:spPr>
          <a:noFill/>
        </p:spPr>
        <p:txBody>
          <a:bodyPr/>
          <a:lstStyle/>
          <a:p>
            <a:fld id="{BFAC9A12-695C-4BFC-A329-5C79392C1203}"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2B32782-2B3F-4DAF-A6DE-C44A1E71DC6B}" type="slidenum">
              <a:rPr lang="en-US" smtClean="0"/>
              <a:pPr/>
              <a:t>13</a:t>
            </a:fld>
            <a:endParaRPr lang="en-US" smtClean="0"/>
          </a:p>
        </p:txBody>
      </p:sp>
      <p:sp>
        <p:nvSpPr>
          <p:cNvPr id="27651"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eaLnBrk="1" hangingPunct="1">
              <a:defRPr/>
            </a:pPr>
            <a:r>
              <a:rPr lang="en-US" sz="1000" dirty="0"/>
              <a:t>Reported in BER/ASCR workshop report.  Workshop led by Warren Washington and organized by Anjuli Bamzai and Lali Chatterjee</a:t>
            </a:r>
          </a:p>
          <a:p>
            <a:pPr eaLnBrk="1" hangingPunct="1">
              <a:defRPr/>
            </a:pPr>
            <a:endParaRPr lang="en-US" sz="1000" dirty="0"/>
          </a:p>
          <a:p>
            <a:pPr eaLnBrk="1" hangingPunct="1">
              <a:defRPr/>
            </a:pPr>
            <a:r>
              <a:rPr lang="en-US" sz="1000" dirty="0"/>
              <a:t>Multi-lab effort led by LLNL</a:t>
            </a:r>
          </a:p>
          <a:p>
            <a:pPr eaLnBrk="1" hangingPunct="1">
              <a:defRPr/>
            </a:pPr>
            <a:r>
              <a:rPr lang="en-US" sz="1000" dirty="0"/>
              <a:t>The position of a self-generated Category 4 tropical cyclone over seven days from the Ultra-High Resolution CCSM Simulation (UHRCCS Team, 2009). The model uses 0.25-degree grid spacing for the atmosphere and 0.1- degree grid spacing for the ocean. The colors show sea-surface temperatures and the contour lines display surface pressure. At this resolution, the phenomenon of cold water upwelling produced by the storm's winds can be realistically simulated, and appears as a cold water "wake" behind the storm track.</a:t>
            </a:r>
          </a:p>
          <a:p>
            <a:pPr eaLnBrk="1" hangingPunct="1">
              <a:defRPr/>
            </a:pPr>
            <a:r>
              <a:rPr lang="en-US" sz="1000" dirty="0"/>
              <a:t>The ability of climate models to simulate tropical cyclones and their climatic effects have been limited by the coarse resolution in climate models. Recent advances in horizontal resolution enabled by increases in computing resources permit some models to generate tropical cyclone events. Figure 9 shows a Category 4 Pacific storm simulated in the prototype CCSM4 high resolution coupled simulation</a:t>
            </a:r>
          </a:p>
          <a:p>
            <a:pPr eaLnBrk="1" hangingPunct="1">
              <a:defRPr/>
            </a:pPr>
            <a:r>
              <a:rPr lang="en-US" sz="1000" dirty="0"/>
              <a:t>Uses a developmental version 4 of CCSM, and its components: the latest versions of the LANL Parallel Ocean Program (POP), and sea ice (CICE) codes and the NCAR Community Atmosphere Model (CAM), and Community Land Model (CLM), with improved physical parameterizations and computational enhancements </a:t>
            </a:r>
          </a:p>
          <a:p>
            <a:pPr eaLnBrk="1" hangingPunct="1">
              <a:defRPr/>
            </a:pPr>
            <a:r>
              <a:rPr lang="en-US" sz="1000" dirty="0"/>
              <a:t>Ran on Atlas – 9000 processor, 44 </a:t>
            </a:r>
            <a:r>
              <a:rPr lang="en-US" sz="1000" dirty="0" err="1"/>
              <a:t>tflop</a:t>
            </a:r>
            <a:r>
              <a:rPr lang="en-US" sz="1000" dirty="0"/>
              <a:t> parallel computer at LLNL</a:t>
            </a:r>
          </a:p>
          <a:p>
            <a:pPr marL="334910" indent="-281947">
              <a:spcBef>
                <a:spcPct val="15000"/>
              </a:spcBef>
              <a:buFontTx/>
              <a:buChar char="•"/>
              <a:tabLst>
                <a:tab pos="331794" algn="l"/>
              </a:tabLst>
              <a:defRPr/>
            </a:pPr>
            <a:r>
              <a:rPr lang="en-US" sz="1000" dirty="0"/>
              <a:t>Established the skill of a coupled land-atmosphere model to simulate groundwater table fluctuations</a:t>
            </a:r>
          </a:p>
          <a:p>
            <a:pPr marL="334910" indent="-281947">
              <a:spcBef>
                <a:spcPct val="15000"/>
              </a:spcBef>
              <a:buFontTx/>
              <a:buChar char="•"/>
              <a:tabLst>
                <a:tab pos="331794" algn="l"/>
              </a:tabLst>
              <a:defRPr/>
            </a:pPr>
            <a:r>
              <a:rPr lang="en-US" sz="1000" dirty="0"/>
              <a:t>Demonstrated how groundwater table dynamics can influence regional climate</a:t>
            </a:r>
          </a:p>
          <a:p>
            <a:pPr eaLnBrk="1" hangingPunct="1">
              <a:defRPr/>
            </a:pP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226413" indent="-226413">
              <a:spcBef>
                <a:spcPct val="15000"/>
              </a:spcBef>
            </a:pPr>
            <a:r>
              <a:rPr lang="en-US" b="1" dirty="0" smtClean="0"/>
              <a:t>Objective</a:t>
            </a:r>
          </a:p>
          <a:p>
            <a:pPr marL="226413" indent="-226413">
              <a:spcBef>
                <a:spcPct val="15000"/>
              </a:spcBef>
            </a:pPr>
            <a:r>
              <a:rPr lang="en-US" dirty="0" smtClean="0"/>
              <a:t> To develop, test, and exploit a first generation of Earth system model that will run efficiently on thousands of processors and include significant model enhancements</a:t>
            </a:r>
          </a:p>
          <a:p>
            <a:pPr marL="226413" indent="-226413">
              <a:spcBef>
                <a:spcPct val="0"/>
              </a:spcBef>
            </a:pPr>
            <a:endParaRPr lang="en-US" dirty="0" smtClean="0"/>
          </a:p>
          <a:p>
            <a:pPr marL="226413" indent="-226413">
              <a:spcBef>
                <a:spcPct val="0"/>
              </a:spcBef>
            </a:pPr>
            <a:endParaRPr lang="en-US" dirty="0" smtClean="0"/>
          </a:p>
          <a:p>
            <a:pPr marL="226413" indent="-226413">
              <a:spcBef>
                <a:spcPct val="0"/>
              </a:spcBef>
            </a:pPr>
            <a:endParaRPr lang="en-US" dirty="0" smtClean="0"/>
          </a:p>
          <a:p>
            <a:pPr marL="226413" indent="-226413">
              <a:spcBef>
                <a:spcPct val="0"/>
              </a:spcBef>
            </a:pPr>
            <a:r>
              <a:rPr lang="en-US" dirty="0" smtClean="0"/>
              <a:t>The new model’s advanced capabilities will help scientists shed light on some of the critical mysteries of global warming.</a:t>
            </a:r>
            <a:endParaRPr lang="en-US" dirty="0" smtClean="0">
              <a:latin typeface="Calibri" pitchFamily="34" charset="0"/>
            </a:endParaRPr>
          </a:p>
          <a:p>
            <a:pPr marL="226413" indent="-226413"/>
            <a:r>
              <a:rPr lang="en-US" dirty="0" smtClean="0"/>
              <a:t>, including:</a:t>
            </a:r>
          </a:p>
          <a:p>
            <a:pPr marL="226413" indent="-226413"/>
            <a:r>
              <a:rPr lang="en-US" dirty="0" smtClean="0"/>
              <a:t> </a:t>
            </a:r>
          </a:p>
          <a:p>
            <a:pPr marL="226413" indent="-226413"/>
            <a:r>
              <a:rPr lang="en-US" dirty="0" smtClean="0"/>
              <a:t>The impact warming temperatures have on the massive ice sheets in Greenland and Antarctica?</a:t>
            </a:r>
          </a:p>
          <a:p>
            <a:pPr marL="226413" indent="-226413"/>
            <a:r>
              <a:rPr lang="en-US" dirty="0" smtClean="0"/>
              <a:t>How will patterns in the ocean and atmosphere affect regional climate in coming decades?</a:t>
            </a:r>
          </a:p>
          <a:p>
            <a:pPr marL="226413" indent="-226413"/>
            <a:r>
              <a:rPr lang="en-US" dirty="0" smtClean="0"/>
              <a:t>How will climate change influence the severity and frequency of tropical cyclones, including hurricanes?</a:t>
            </a:r>
          </a:p>
          <a:p>
            <a:pPr marL="226413" indent="-226413">
              <a:spcBef>
                <a:spcPct val="15000"/>
              </a:spcBef>
            </a:pPr>
            <a:r>
              <a:rPr lang="en-US" dirty="0" smtClean="0">
                <a:latin typeface="Calibri" pitchFamily="34" charset="0"/>
              </a:rPr>
              <a:t> </a:t>
            </a:r>
          </a:p>
          <a:p>
            <a:pPr marL="226413" indent="-226413">
              <a:spcBef>
                <a:spcPct val="15000"/>
              </a:spcBef>
            </a:pPr>
            <a:endParaRPr lang="en-US" dirty="0" smtClean="0">
              <a:latin typeface="Calibri" pitchFamily="34" charset="0"/>
            </a:endParaRPr>
          </a:p>
          <a:p>
            <a:pPr marL="226413" indent="-226413"/>
            <a:endParaRPr lang="en-US" dirty="0" smtClean="0"/>
          </a:p>
        </p:txBody>
      </p:sp>
      <p:sp>
        <p:nvSpPr>
          <p:cNvPr id="28676" name="Slide Number Placeholder 3"/>
          <p:cNvSpPr>
            <a:spLocks noGrp="1"/>
          </p:cNvSpPr>
          <p:nvPr>
            <p:ph type="sldNum" sz="quarter" idx="5"/>
          </p:nvPr>
        </p:nvSpPr>
        <p:spPr>
          <a:noFill/>
        </p:spPr>
        <p:txBody>
          <a:bodyPr/>
          <a:lstStyle/>
          <a:p>
            <a:fld id="{C381B47F-9413-4DA5-A558-6A0DF401C202}"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007F99-AE96-4D64-A223-D2480FA54F4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6798B-64F1-4B4B-BB11-287A1D43D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DB4DD-4DF1-4FA6-A607-3EFBD43C1814}" type="datetimeFigureOut">
              <a:rPr lang="en-US" smtClean="0"/>
              <a:pPr/>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DB4DD-4DF1-4FA6-A607-3EFBD43C1814}" type="datetimeFigureOut">
              <a:rPr lang="en-US" smtClean="0"/>
              <a:pPr/>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DB4DD-4DF1-4FA6-A607-3EFBD43C1814}" type="datetimeFigureOut">
              <a:rPr lang="en-US" smtClean="0"/>
              <a:pPr/>
              <a:t>9/14/2010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DB4DD-4DF1-4FA6-A607-3EFBD43C1814}" type="datetimeFigureOut">
              <a:rPr lang="en-US" smtClean="0"/>
              <a:pPr/>
              <a:t>9/14/2010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DB4DD-4DF1-4FA6-A607-3EFBD43C1814}" type="datetimeFigureOut">
              <a:rPr lang="en-US" smtClean="0"/>
              <a:pPr/>
              <a:t>9/14/2010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B4DD-4DF1-4FA6-A607-3EFBD43C1814}" type="datetimeFigureOut">
              <a:rPr lang="en-US" smtClean="0"/>
              <a:pPr/>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B4DD-4DF1-4FA6-A607-3EFBD43C1814}" type="datetimeFigureOut">
              <a:rPr lang="en-US" smtClean="0"/>
              <a:pPr/>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DB4DD-4DF1-4FA6-A607-3EFBD43C1814}" type="datetimeFigureOut">
              <a:rPr lang="en-US" smtClean="0"/>
              <a:pPr/>
              <a:t>9/14/2010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50DAA-F718-4073-AEB4-4BA7D879B9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1600" y="2590800"/>
            <a:ext cx="6477000" cy="1631216"/>
          </a:xfrm>
          <a:prstGeom prst="rect">
            <a:avLst/>
          </a:prstGeom>
          <a:noFill/>
          <a:ln w="6350">
            <a:noFill/>
            <a:miter lim="800000"/>
            <a:headEnd/>
            <a:tailEnd/>
          </a:ln>
        </p:spPr>
        <p:txBody>
          <a:bodyPr>
            <a:spAutoFit/>
          </a:bodyPr>
          <a:lstStyle/>
          <a:p>
            <a:pPr eaLnBrk="0" hangingPunct="0"/>
            <a:r>
              <a:rPr lang="en-US" sz="2000" dirty="0" smtClean="0">
                <a:latin typeface="Myriad Web Pro Condensed" pitchFamily="34" charset="0"/>
              </a:rPr>
              <a:t>Gary Geernaert, Ph.D.</a:t>
            </a:r>
          </a:p>
          <a:p>
            <a:pPr eaLnBrk="0" hangingPunct="0"/>
            <a:r>
              <a:rPr lang="en-US" sz="2000" dirty="0" smtClean="0">
                <a:latin typeface="Myriad Web Pro Condensed" pitchFamily="34" charset="0"/>
              </a:rPr>
              <a:t>Director</a:t>
            </a:r>
          </a:p>
          <a:p>
            <a:pPr eaLnBrk="0" hangingPunct="0"/>
            <a:r>
              <a:rPr lang="en-US" sz="2000" dirty="0" smtClean="0">
                <a:latin typeface="Myriad Web Pro Condensed" pitchFamily="34" charset="0"/>
              </a:rPr>
              <a:t>Climate and Environmental Sciences Division</a:t>
            </a:r>
          </a:p>
          <a:p>
            <a:pPr eaLnBrk="0" hangingPunct="0"/>
            <a:endParaRPr lang="en-US" sz="2000" dirty="0" smtClean="0">
              <a:latin typeface="Myriad Web Pro Condensed" pitchFamily="34" charset="0"/>
            </a:endParaRPr>
          </a:p>
          <a:p>
            <a:pPr eaLnBrk="0" hangingPunct="0"/>
            <a:r>
              <a:rPr lang="en-US" sz="2000" dirty="0" smtClean="0">
                <a:latin typeface="Myriad Web Pro Condensed" pitchFamily="34" charset="0"/>
              </a:rPr>
              <a:t>September 16</a:t>
            </a:r>
            <a:r>
              <a:rPr lang="en-US" sz="2000" smtClean="0">
                <a:latin typeface="Myriad Web Pro Condensed" pitchFamily="34" charset="0"/>
              </a:rPr>
              <a:t>,  2010</a:t>
            </a:r>
            <a:endParaRPr lang="en-US" sz="2000" dirty="0">
              <a:latin typeface="Myriad Web Pro Condensed" pitchFamily="34" charset="0"/>
            </a:endParaRPr>
          </a:p>
        </p:txBody>
      </p:sp>
      <p:sp>
        <p:nvSpPr>
          <p:cNvPr id="23555" name="Rectangle 3"/>
          <p:cNvSpPr>
            <a:spLocks noGrp="1" noChangeArrowheads="1"/>
          </p:cNvSpPr>
          <p:nvPr>
            <p:ph type="body" idx="1"/>
          </p:nvPr>
        </p:nvSpPr>
        <p:spPr bwMode="auto">
          <a:xfrm>
            <a:off x="762000" y="533400"/>
            <a:ext cx="8382000" cy="1676400"/>
          </a:xfrm>
          <a:ln>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a:buNone/>
              <a:defRPr/>
            </a:pPr>
            <a:r>
              <a:rPr lang="en-US" sz="2400" b="1" dirty="0" smtClean="0">
                <a:solidFill>
                  <a:schemeClr val="accent2"/>
                </a:solidFill>
                <a:effectLst>
                  <a:outerShdw blurRad="38100" dist="38100" dir="2700000" algn="tl">
                    <a:srgbClr val="C0C0C0"/>
                  </a:outerShdw>
                </a:effectLst>
              </a:rPr>
              <a:t/>
            </a:r>
            <a:br>
              <a:rPr lang="en-US" sz="2400" b="1" dirty="0" smtClean="0">
                <a:solidFill>
                  <a:schemeClr val="accent2"/>
                </a:solidFill>
                <a:effectLst>
                  <a:outerShdw blurRad="38100" dist="38100" dir="2700000" algn="tl">
                    <a:srgbClr val="C0C0C0"/>
                  </a:outerShdw>
                </a:effectLst>
              </a:rPr>
            </a:br>
            <a:r>
              <a:rPr lang="en-US" sz="8000" b="1" dirty="0">
                <a:solidFill>
                  <a:srgbClr val="000066"/>
                </a:solidFill>
                <a:effectLst>
                  <a:outerShdw blurRad="38100" dist="38100" dir="2700000" algn="tl">
                    <a:srgbClr val="C0C0C0"/>
                  </a:outerShdw>
                </a:effectLst>
              </a:rPr>
              <a:t>BERAC Meeting</a:t>
            </a:r>
            <a:r>
              <a:rPr lang="en-US" sz="8000" b="1" dirty="0">
                <a:solidFill>
                  <a:schemeClr val="accent2"/>
                </a:solidFill>
                <a:effectLst>
                  <a:outerShdw blurRad="38100" dist="38100" dir="2700000" algn="tl">
                    <a:srgbClr val="C0C0C0"/>
                  </a:outerShdw>
                </a:effectLst>
              </a:rPr>
              <a:t> </a:t>
            </a:r>
            <a:br>
              <a:rPr lang="en-US" sz="8000" b="1" dirty="0">
                <a:solidFill>
                  <a:schemeClr val="accent2"/>
                </a:solidFill>
                <a:effectLst>
                  <a:outerShdw blurRad="38100" dist="38100" dir="2700000" algn="tl">
                    <a:srgbClr val="C0C0C0"/>
                  </a:outerShdw>
                </a:effectLst>
              </a:rPr>
            </a:br>
            <a:r>
              <a:rPr lang="en-US" sz="8000" b="1" dirty="0">
                <a:solidFill>
                  <a:schemeClr val="accent2"/>
                </a:solidFill>
                <a:effectLst>
                  <a:outerShdw blurRad="38100" dist="38100" dir="2700000" algn="tl">
                    <a:srgbClr val="C0C0C0"/>
                  </a:outerShdw>
                </a:effectLst>
              </a:rPr>
              <a:t/>
            </a:r>
            <a:br>
              <a:rPr lang="en-US" sz="8000" b="1" dirty="0">
                <a:solidFill>
                  <a:schemeClr val="accent2"/>
                </a:solidFill>
                <a:effectLst>
                  <a:outerShdw blurRad="38100" dist="38100" dir="2700000" algn="tl">
                    <a:srgbClr val="C0C0C0"/>
                  </a:outerShdw>
                </a:effectLst>
              </a:rPr>
            </a:br>
            <a:r>
              <a:rPr lang="en-US" sz="8000" b="1" dirty="0">
                <a:solidFill>
                  <a:srgbClr val="000066"/>
                </a:solidFill>
                <a:effectLst>
                  <a:outerShdw blurRad="38100" dist="38100" dir="2700000" algn="tl">
                    <a:srgbClr val="C0C0C0"/>
                  </a:outerShdw>
                </a:effectLst>
              </a:rPr>
              <a:t>Climate and Environmental Sciences Division Update</a:t>
            </a:r>
            <a:br>
              <a:rPr lang="en-US" sz="8000" b="1" dirty="0">
                <a:solidFill>
                  <a:srgbClr val="000066"/>
                </a:solidFill>
                <a:effectLst>
                  <a:outerShdw blurRad="38100" dist="38100" dir="2700000" algn="tl">
                    <a:srgbClr val="C0C0C0"/>
                  </a:outerShdw>
                </a:effectLst>
              </a:rPr>
            </a:br>
            <a:r>
              <a:rPr lang="en-US" sz="2400" b="1" dirty="0">
                <a:solidFill>
                  <a:srgbClr val="000066"/>
                </a:solidFill>
                <a:effectLst>
                  <a:outerShdw blurRad="38100" dist="38100" dir="2700000" algn="tl">
                    <a:srgbClr val="C0C0C0"/>
                  </a:outerShdw>
                </a:effectLst>
              </a:rPr>
              <a:t/>
            </a:r>
            <a:br>
              <a:rPr lang="en-US" sz="2400" b="1" dirty="0">
                <a:solidFill>
                  <a:srgbClr val="000066"/>
                </a:solidFill>
                <a:effectLst>
                  <a:outerShdw blurRad="38100" dist="38100" dir="2700000" algn="tl">
                    <a:srgbClr val="C0C0C0"/>
                  </a:outerShdw>
                </a:effectLst>
              </a:rPr>
            </a:br>
            <a:endParaRPr lang="en-US" sz="2400" b="1" dirty="0">
              <a:solidFill>
                <a:srgbClr val="000066"/>
              </a:solidFill>
              <a:effectLst>
                <a:outerShdw blurRad="38100" dist="38100" dir="2700000" algn="tl">
                  <a:srgbClr val="C0C0C0"/>
                </a:outerShdw>
              </a:effectLst>
            </a:endParaRPr>
          </a:p>
          <a:p>
            <a:pPr eaLnBrk="1" hangingPunct="1">
              <a:buFontTx/>
              <a:buNone/>
              <a:defRPr/>
            </a:pPr>
            <a:r>
              <a:rPr lang="en-US" sz="2400" b="1" dirty="0" smtClean="0">
                <a:solidFill>
                  <a:srgbClr val="000066"/>
                </a:solidFill>
                <a:effectLst>
                  <a:outerShdw blurRad="38100" dist="38100" dir="2700000" algn="tl">
                    <a:srgbClr val="C0C0C0"/>
                  </a:outerShdw>
                </a:effectLst>
              </a:rPr>
              <a:t/>
            </a:r>
            <a:br>
              <a:rPr lang="en-US" sz="2400" b="1" dirty="0" smtClean="0">
                <a:solidFill>
                  <a:srgbClr val="000066"/>
                </a:solidFill>
                <a:effectLst>
                  <a:outerShdw blurRad="38100" dist="38100" dir="2700000" algn="tl">
                    <a:srgbClr val="C0C0C0"/>
                  </a:outerShdw>
                </a:effectLst>
              </a:rPr>
            </a:br>
            <a:endParaRPr lang="en-US" sz="2400" b="1" dirty="0" smtClean="0">
              <a:solidFill>
                <a:srgbClr val="000066"/>
              </a:solidFill>
              <a:effectLst>
                <a:outerShdw blurRad="38100" dist="38100" dir="2700000" algn="tl">
                  <a:srgbClr val="C0C0C0"/>
                </a:outerShdw>
              </a:effectLst>
            </a:endParaRPr>
          </a:p>
        </p:txBody>
      </p:sp>
      <p:grpSp>
        <p:nvGrpSpPr>
          <p:cNvPr id="4" name="Group 4"/>
          <p:cNvGrpSpPr>
            <a:grpSpLocks/>
          </p:cNvGrpSpPr>
          <p:nvPr/>
        </p:nvGrpSpPr>
        <p:grpSpPr bwMode="auto">
          <a:xfrm>
            <a:off x="0" y="0"/>
            <a:ext cx="9145588" cy="6862763"/>
            <a:chOff x="0" y="0"/>
            <a:chExt cx="5761" cy="4323"/>
          </a:xfrm>
        </p:grpSpPr>
        <p:grpSp>
          <p:nvGrpSpPr>
            <p:cNvPr id="5" name="Group 17"/>
            <p:cNvGrpSpPr>
              <a:grpSpLocks/>
            </p:cNvGrpSpPr>
            <p:nvPr/>
          </p:nvGrpSpPr>
          <p:grpSpPr bwMode="auto">
            <a:xfrm>
              <a:off x="0" y="3815"/>
              <a:ext cx="5761" cy="508"/>
              <a:chOff x="0" y="6634186"/>
              <a:chExt cx="9145770" cy="228600"/>
            </a:xfrm>
          </p:grpSpPr>
          <p:sp>
            <p:nvSpPr>
              <p:cNvPr id="2"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3" name="Rectangle 16"/>
              <p:cNvSpPr/>
              <p:nvPr/>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2060" name="TextBox 44"/>
            <p:cNvSpPr txBox="1">
              <a:spLocks noChangeArrowheads="1"/>
            </p:cNvSpPr>
            <p:nvPr/>
          </p:nvSpPr>
          <p:spPr bwMode="auto">
            <a:xfrm>
              <a:off x="1488" y="3888"/>
              <a:ext cx="948" cy="372"/>
            </a:xfrm>
            <a:prstGeom prst="rect">
              <a:avLst/>
            </a:prstGeom>
            <a:noFill/>
            <a:ln w="9525">
              <a:noFill/>
              <a:miter lim="800000"/>
              <a:headEnd/>
              <a:tailEnd/>
            </a:ln>
          </p:spPr>
          <p:txBody>
            <a:bodyPr>
              <a:spAutoFit/>
            </a:bodyPr>
            <a:lstStyle/>
            <a:p>
              <a:pPr eaLnBrk="0" hangingPunct="0">
                <a:lnSpc>
                  <a:spcPct val="90000"/>
                </a:lnSpc>
              </a:pPr>
              <a:r>
                <a:rPr lang="en-US">
                  <a:solidFill>
                    <a:schemeClr val="bg1"/>
                  </a:solidFill>
                </a:rPr>
                <a:t>Office </a:t>
              </a:r>
              <a:br>
                <a:rPr lang="en-US">
                  <a:solidFill>
                    <a:schemeClr val="bg1"/>
                  </a:solidFill>
                </a:rPr>
              </a:br>
              <a:r>
                <a:rPr lang="en-US">
                  <a:solidFill>
                    <a:schemeClr val="bg1"/>
                  </a:solidFill>
                </a:rPr>
                <a:t>of Science</a:t>
              </a:r>
            </a:p>
          </p:txBody>
        </p:sp>
        <p:sp>
          <p:nvSpPr>
            <p:cNvPr id="2061" name="TextBox 46"/>
            <p:cNvSpPr txBox="1">
              <a:spLocks noChangeArrowheads="1"/>
            </p:cNvSpPr>
            <p:nvPr/>
          </p:nvSpPr>
          <p:spPr bwMode="auto">
            <a:xfrm>
              <a:off x="3378" y="3972"/>
              <a:ext cx="2286" cy="268"/>
            </a:xfrm>
            <a:prstGeom prst="rect">
              <a:avLst/>
            </a:prstGeom>
            <a:noFill/>
            <a:ln w="9525">
              <a:noFill/>
              <a:miter lim="800000"/>
              <a:headEnd/>
              <a:tailEnd/>
            </a:ln>
          </p:spPr>
          <p:txBody>
            <a:bodyPr>
              <a:spAutoFit/>
            </a:bodyPr>
            <a:lstStyle/>
            <a:p>
              <a:pPr algn="r" eaLnBrk="0" hangingPunct="0">
                <a:lnSpc>
                  <a:spcPct val="90000"/>
                </a:lnSpc>
              </a:pPr>
              <a:r>
                <a:rPr lang="en-US" sz="1200">
                  <a:solidFill>
                    <a:schemeClr val="bg1"/>
                  </a:solidFill>
                </a:rPr>
                <a:t>Office of Biological </a:t>
              </a:r>
              <a:br>
                <a:rPr lang="en-US" sz="1200">
                  <a:solidFill>
                    <a:schemeClr val="bg1"/>
                  </a:solidFill>
                </a:rPr>
              </a:br>
              <a:r>
                <a:rPr lang="en-US" sz="1200">
                  <a:solidFill>
                    <a:schemeClr val="bg1"/>
                  </a:solidFill>
                </a:rPr>
                <a:t>and Environmental Research</a:t>
              </a:r>
            </a:p>
          </p:txBody>
        </p:sp>
        <p:pic>
          <p:nvPicPr>
            <p:cNvPr id="2062" name="Picture 18" descr="New_DOE_Logo_BLACK.png"/>
            <p:cNvPicPr>
              <a:picLocks noChangeAspect="1"/>
            </p:cNvPicPr>
            <p:nvPr/>
          </p:nvPicPr>
          <p:blipFill>
            <a:blip r:embed="rId3" cstate="print"/>
            <a:srcRect/>
            <a:stretch>
              <a:fillRect/>
            </a:stretch>
          </p:blipFill>
          <p:spPr bwMode="auto">
            <a:xfrm>
              <a:off x="95" y="3924"/>
              <a:ext cx="1304" cy="314"/>
            </a:xfrm>
            <a:prstGeom prst="rect">
              <a:avLst/>
            </a:prstGeom>
            <a:noFill/>
            <a:ln w="9525">
              <a:noFill/>
              <a:miter lim="800000"/>
              <a:headEnd/>
              <a:tailEnd/>
            </a:ln>
          </p:spPr>
        </p:pic>
        <p:grpSp>
          <p:nvGrpSpPr>
            <p:cNvPr id="6" name="Group 11"/>
            <p:cNvGrpSpPr>
              <a:grpSpLocks/>
            </p:cNvGrpSpPr>
            <p:nvPr/>
          </p:nvGrpSpPr>
          <p:grpSpPr bwMode="auto">
            <a:xfrm>
              <a:off x="0" y="0"/>
              <a:ext cx="732" cy="3792"/>
              <a:chOff x="0" y="0"/>
              <a:chExt cx="732" cy="3792"/>
            </a:xfrm>
          </p:grpSpPr>
          <p:pic>
            <p:nvPicPr>
              <p:cNvPr id="2064" name="Picture 23" descr="129762-97_face.png"/>
              <p:cNvPicPr>
                <a:picLocks noChangeAspect="1"/>
              </p:cNvPicPr>
              <p:nvPr/>
            </p:nvPicPr>
            <p:blipFill>
              <a:blip r:embed="rId4" cstate="print"/>
              <a:srcRect l="33418" t="12767" r="33000" b="52560"/>
              <a:stretch>
                <a:fillRect/>
              </a:stretch>
            </p:blipFill>
            <p:spPr bwMode="auto">
              <a:xfrm>
                <a:off x="0" y="1527"/>
                <a:ext cx="729" cy="744"/>
              </a:xfrm>
              <a:prstGeom prst="rect">
                <a:avLst/>
              </a:prstGeom>
              <a:noFill/>
              <a:ln w="9525">
                <a:noFill/>
                <a:miter lim="800000"/>
                <a:headEnd/>
                <a:tailEnd/>
              </a:ln>
            </p:spPr>
          </p:pic>
          <p:pic>
            <p:nvPicPr>
              <p:cNvPr id="2065" name="Picture 21" descr="clouds.png"/>
              <p:cNvPicPr>
                <a:picLocks noChangeAspect="1"/>
              </p:cNvPicPr>
              <p:nvPr/>
            </p:nvPicPr>
            <p:blipFill>
              <a:blip r:embed="rId5" cstate="print"/>
              <a:srcRect l="19649" t="20390" r="16382" b="14767"/>
              <a:stretch>
                <a:fillRect/>
              </a:stretch>
            </p:blipFill>
            <p:spPr bwMode="auto">
              <a:xfrm>
                <a:off x="0" y="763"/>
                <a:ext cx="725" cy="746"/>
              </a:xfrm>
              <a:prstGeom prst="rect">
                <a:avLst/>
              </a:prstGeom>
              <a:noFill/>
              <a:ln w="9525">
                <a:noFill/>
                <a:miter lim="800000"/>
                <a:headEnd/>
                <a:tailEnd/>
              </a:ln>
            </p:spPr>
          </p:pic>
          <p:pic>
            <p:nvPicPr>
              <p:cNvPr id="2066" name="Picture 38" descr="pict1.png"/>
              <p:cNvPicPr>
                <a:picLocks noChangeAspect="1"/>
              </p:cNvPicPr>
              <p:nvPr/>
            </p:nvPicPr>
            <p:blipFill>
              <a:blip r:embed="rId6" cstate="print"/>
              <a:srcRect l="9306" b="6178"/>
              <a:stretch>
                <a:fillRect/>
              </a:stretch>
            </p:blipFill>
            <p:spPr bwMode="auto">
              <a:xfrm>
                <a:off x="0" y="0"/>
                <a:ext cx="727" cy="745"/>
              </a:xfrm>
              <a:prstGeom prst="rect">
                <a:avLst/>
              </a:prstGeom>
              <a:noFill/>
              <a:ln w="9525">
                <a:noFill/>
                <a:miter lim="800000"/>
                <a:headEnd/>
                <a:tailEnd/>
              </a:ln>
            </p:spPr>
          </p:pic>
          <p:pic>
            <p:nvPicPr>
              <p:cNvPr id="2067" name="Picture 40" descr="pict3.png"/>
              <p:cNvPicPr>
                <a:picLocks noChangeAspect="1"/>
              </p:cNvPicPr>
              <p:nvPr/>
            </p:nvPicPr>
            <p:blipFill>
              <a:blip r:embed="rId7" cstate="print">
                <a:lum bright="14000" contrast="38000"/>
              </a:blip>
              <a:srcRect l="9306" b="6711"/>
              <a:stretch>
                <a:fillRect/>
              </a:stretch>
            </p:blipFill>
            <p:spPr bwMode="auto">
              <a:xfrm>
                <a:off x="0" y="2289"/>
                <a:ext cx="732" cy="740"/>
              </a:xfrm>
              <a:prstGeom prst="rect">
                <a:avLst/>
              </a:prstGeom>
              <a:noFill/>
              <a:ln w="9525">
                <a:noFill/>
                <a:miter lim="800000"/>
                <a:headEnd/>
                <a:tailEnd/>
              </a:ln>
            </p:spPr>
          </p:pic>
          <p:pic>
            <p:nvPicPr>
              <p:cNvPr id="2068" name="Picture 14" descr="procholorococcus marinus cropped.tif"/>
              <p:cNvPicPr>
                <a:picLocks noChangeAspect="1"/>
              </p:cNvPicPr>
              <p:nvPr/>
            </p:nvPicPr>
            <p:blipFill>
              <a:blip r:embed="rId8" cstate="print"/>
              <a:srcRect l="40152" t="17851" r="5042" b="1501"/>
              <a:stretch>
                <a:fillRect/>
              </a:stretch>
            </p:blipFill>
            <p:spPr bwMode="auto">
              <a:xfrm>
                <a:off x="0" y="3051"/>
                <a:ext cx="731" cy="741"/>
              </a:xfrm>
              <a:prstGeom prst="rect">
                <a:avLst/>
              </a:prstGeom>
              <a:noFill/>
              <a:ln w="9525">
                <a:noFill/>
                <a:miter lim="800000"/>
                <a:headEnd/>
                <a:tailEnd/>
              </a:ln>
            </p:spPr>
          </p:pic>
        </p:grpSp>
      </p:grpSp>
      <p:grpSp>
        <p:nvGrpSpPr>
          <p:cNvPr id="7" name="Group 17"/>
          <p:cNvGrpSpPr>
            <a:grpSpLocks/>
          </p:cNvGrpSpPr>
          <p:nvPr/>
        </p:nvGrpSpPr>
        <p:grpSpPr bwMode="auto">
          <a:xfrm>
            <a:off x="-1588" y="6051550"/>
            <a:ext cx="9145588" cy="806450"/>
            <a:chOff x="0" y="6634186"/>
            <a:chExt cx="9145770" cy="228600"/>
          </a:xfrm>
        </p:grpSpPr>
        <p:sp>
          <p:nvSpPr>
            <p:cNvPr id="8"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 name="Rectangle 16"/>
            <p:cNvSpPr/>
            <p:nvPr/>
          </p:nvSpPr>
          <p:spPr bwMode="auto">
            <a:xfrm>
              <a:off x="0" y="6634186"/>
              <a:ext cx="2333672"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2054" name="TextBox 44"/>
          <p:cNvSpPr txBox="1">
            <a:spLocks noChangeArrowheads="1"/>
          </p:cNvSpPr>
          <p:nvPr/>
        </p:nvSpPr>
        <p:spPr bwMode="auto">
          <a:xfrm>
            <a:off x="2362200" y="6172200"/>
            <a:ext cx="1504950" cy="587375"/>
          </a:xfrm>
          <a:prstGeom prst="rect">
            <a:avLst/>
          </a:prstGeom>
          <a:noFill/>
          <a:ln w="9525">
            <a:noFill/>
            <a:miter lim="800000"/>
            <a:headEnd/>
            <a:tailEnd/>
          </a:ln>
        </p:spPr>
        <p:txBody>
          <a:bodyPr>
            <a:spAutoFit/>
          </a:bodyPr>
          <a:lstStyle/>
          <a:p>
            <a:pPr eaLnBrk="0" hangingPunct="0">
              <a:lnSpc>
                <a:spcPct val="90000"/>
              </a:lnSpc>
            </a:pPr>
            <a:r>
              <a:rPr lang="en-US">
                <a:solidFill>
                  <a:schemeClr val="bg1"/>
                </a:solidFill>
              </a:rPr>
              <a:t>Office </a:t>
            </a:r>
            <a:br>
              <a:rPr lang="en-US">
                <a:solidFill>
                  <a:schemeClr val="bg1"/>
                </a:solidFill>
              </a:rPr>
            </a:br>
            <a:r>
              <a:rPr lang="en-US">
                <a:solidFill>
                  <a:schemeClr val="bg1"/>
                </a:solidFill>
              </a:rPr>
              <a:t>of Science</a:t>
            </a:r>
          </a:p>
        </p:txBody>
      </p:sp>
      <p:pic>
        <p:nvPicPr>
          <p:cNvPr id="2055" name="Picture 18" descr="New_DOE_Logo_BLACK.png"/>
          <p:cNvPicPr>
            <a:picLocks noChangeAspect="1"/>
          </p:cNvPicPr>
          <p:nvPr/>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sp>
        <p:nvSpPr>
          <p:cNvPr id="2056" name="TextBox 46"/>
          <p:cNvSpPr txBox="1">
            <a:spLocks noChangeArrowheads="1"/>
          </p:cNvSpPr>
          <p:nvPr/>
        </p:nvSpPr>
        <p:spPr bwMode="auto">
          <a:xfrm>
            <a:off x="5438775" y="6248400"/>
            <a:ext cx="3629025" cy="422275"/>
          </a:xfrm>
          <a:prstGeom prst="rect">
            <a:avLst/>
          </a:prstGeom>
          <a:noFill/>
          <a:ln w="9525">
            <a:noFill/>
            <a:miter lim="800000"/>
            <a:headEnd/>
            <a:tailEnd/>
          </a:ln>
        </p:spPr>
        <p:txBody>
          <a:bodyPr>
            <a:spAutoFit/>
          </a:bodyPr>
          <a:lstStyle/>
          <a:p>
            <a:pPr algn="r" eaLnBrk="0" hangingPunct="0">
              <a:lnSpc>
                <a:spcPct val="90000"/>
              </a:lnSpc>
            </a:pPr>
            <a:r>
              <a:rPr lang="en-US" sz="1200">
                <a:solidFill>
                  <a:schemeClr val="bg1"/>
                </a:solidFill>
              </a:rPr>
              <a:t>Office of Biological </a:t>
            </a:r>
            <a:br>
              <a:rPr lang="en-US" sz="1200">
                <a:solidFill>
                  <a:schemeClr val="bg1"/>
                </a:solidFill>
              </a:rPr>
            </a:br>
            <a:r>
              <a:rPr lang="en-US" sz="1200">
                <a:solidFill>
                  <a:schemeClr val="bg1"/>
                </a:solidFill>
              </a:rPr>
              <a:t>and Environmental Research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274638"/>
            <a:ext cx="8229600" cy="868362"/>
          </a:xfrm>
          <a:ln>
            <a:miter lim="800000"/>
            <a:headEnd/>
            <a:tailEnd/>
          </a:ln>
        </p:spPr>
        <p:txBody>
          <a:bodyPr vert="horz" wrap="square" lIns="91440" tIns="45720" rIns="91440" bIns="45720" numCol="1" anchor="ctr" anchorCtr="0" compatLnSpc="1">
            <a:prstTxWarp prst="textNoShape">
              <a:avLst/>
            </a:prstTxWarp>
            <a:normAutofit fontScale="90000"/>
          </a:bodyPr>
          <a:lstStyle/>
          <a:p>
            <a:pPr>
              <a:defRPr/>
            </a:pPr>
            <a:r>
              <a:rPr lang="en-US" sz="3600" b="1" i="1" dirty="0" smtClean="0">
                <a:solidFill>
                  <a:srgbClr val="002060"/>
                </a:solidFill>
                <a:effectLst>
                  <a:outerShdw blurRad="38100" dist="38100" dir="2700000" algn="tl">
                    <a:srgbClr val="000000">
                      <a:alpha val="43137"/>
                    </a:srgbClr>
                  </a:outerShdw>
                </a:effectLst>
                <a:latin typeface="Arial Black" pitchFamily="34" charset="0"/>
                <a:ea typeface="ＭＳ Ｐゴシック" charset="-128"/>
              </a:rPr>
              <a:t>Terrestrial Ecosystem Science</a:t>
            </a:r>
            <a:r>
              <a:rPr lang="en-US" sz="2000" dirty="0" smtClean="0">
                <a:solidFill>
                  <a:srgbClr val="002060"/>
                </a:solidFill>
                <a:latin typeface="Arial Black" pitchFamily="34" charset="0"/>
                <a:ea typeface="ＭＳ Ｐゴシック" charset="-128"/>
              </a:rPr>
              <a:t/>
            </a:r>
            <a:br>
              <a:rPr lang="en-US" sz="2000" dirty="0" smtClean="0">
                <a:solidFill>
                  <a:srgbClr val="002060"/>
                </a:solidFill>
                <a:latin typeface="Arial Black" pitchFamily="34" charset="0"/>
                <a:ea typeface="ＭＳ Ｐゴシック" charset="-128"/>
              </a:rPr>
            </a:br>
            <a:endParaRPr lang="en-US" sz="2000" dirty="0" smtClean="0">
              <a:solidFill>
                <a:srgbClr val="002060"/>
              </a:solidFill>
              <a:latin typeface="Arial Black" pitchFamily="34" charset="0"/>
              <a:ea typeface="ＭＳ Ｐゴシック" charset="-128"/>
            </a:endParaRPr>
          </a:p>
        </p:txBody>
      </p:sp>
      <p:sp>
        <p:nvSpPr>
          <p:cNvPr id="3" name="Content Placeholder 2"/>
          <p:cNvSpPr>
            <a:spLocks noGrp="1"/>
          </p:cNvSpPr>
          <p:nvPr>
            <p:ph sz="half" idx="1"/>
          </p:nvPr>
        </p:nvSpPr>
        <p:spPr/>
        <p:txBody>
          <a:bodyPr>
            <a:normAutofit fontScale="77500" lnSpcReduction="20000"/>
          </a:bodyPr>
          <a:lstStyle/>
          <a:p>
            <a:pPr marL="177800" indent="-177800">
              <a:spcAft>
                <a:spcPts val="1200"/>
              </a:spcAft>
              <a:buFont typeface="Arial" charset="0"/>
              <a:buChar char="•"/>
              <a:defRPr/>
            </a:pPr>
            <a:r>
              <a:rPr lang="en-US" dirty="0" smtClean="0">
                <a:solidFill>
                  <a:srgbClr val="002060"/>
                </a:solidFill>
              </a:rPr>
              <a:t>40-year record of tree diameter growth and survival (1967 through 2006) were used </a:t>
            </a:r>
            <a:r>
              <a:rPr lang="en-US" u="sng" dirty="0" smtClean="0">
                <a:solidFill>
                  <a:srgbClr val="002060"/>
                </a:solidFill>
              </a:rPr>
              <a:t>to evaluate the importance of species, succession, and climate on forest composition and biomass accumulation</a:t>
            </a:r>
            <a:r>
              <a:rPr lang="en-US" dirty="0" smtClean="0">
                <a:solidFill>
                  <a:srgbClr val="002060"/>
                </a:solidFill>
              </a:rPr>
              <a:t>.</a:t>
            </a:r>
          </a:p>
          <a:p>
            <a:pPr marL="177800" indent="-177800">
              <a:spcAft>
                <a:spcPts val="1200"/>
              </a:spcAft>
              <a:buFont typeface="Arial" charset="0"/>
              <a:buChar char="•"/>
              <a:defRPr/>
            </a:pPr>
            <a:r>
              <a:rPr lang="en-US" dirty="0" smtClean="0">
                <a:solidFill>
                  <a:srgbClr val="002060"/>
                </a:solidFill>
              </a:rPr>
              <a:t>Demonstrating that direct effects on eastern hardwood forest biomass accumulation and composition </a:t>
            </a:r>
            <a:r>
              <a:rPr lang="en-US" u="sng" dirty="0" smtClean="0">
                <a:solidFill>
                  <a:srgbClr val="002060"/>
                </a:solidFill>
              </a:rPr>
              <a:t>attributable to current climate variability were small</a:t>
            </a:r>
            <a:r>
              <a:rPr lang="en-US" dirty="0" smtClean="0">
                <a:solidFill>
                  <a:srgbClr val="002060"/>
                </a:solidFill>
              </a:rPr>
              <a:t> in comparison to changes resulting from natural succession or insect outbreaks.  </a:t>
            </a:r>
          </a:p>
        </p:txBody>
      </p:sp>
      <p:pic>
        <p:nvPicPr>
          <p:cNvPr id="11268" name="Picture 4" descr="Kardol JVS 2010.jpg"/>
          <p:cNvPicPr>
            <a:picLocks noChangeAspect="1"/>
          </p:cNvPicPr>
          <p:nvPr/>
        </p:nvPicPr>
        <p:blipFill>
          <a:blip r:embed="rId3" cstate="print"/>
          <a:srcRect/>
          <a:stretch>
            <a:fillRect/>
          </a:stretch>
        </p:blipFill>
        <p:spPr bwMode="auto">
          <a:xfrm>
            <a:off x="5257800" y="1524000"/>
            <a:ext cx="3319463" cy="4630738"/>
          </a:xfrm>
          <a:prstGeom prst="rect">
            <a:avLst/>
          </a:prstGeom>
          <a:noFill/>
          <a:ln w="28575">
            <a:solidFill>
              <a:schemeClr val="tx1"/>
            </a:solidFill>
            <a:miter lim="800000"/>
            <a:headEnd/>
            <a:tailEnd/>
          </a:ln>
        </p:spPr>
      </p:pic>
      <p:sp>
        <p:nvSpPr>
          <p:cNvPr id="11269" name="Rectangle 5"/>
          <p:cNvSpPr>
            <a:spLocks noChangeArrowheads="1"/>
          </p:cNvSpPr>
          <p:nvPr/>
        </p:nvSpPr>
        <p:spPr bwMode="auto">
          <a:xfrm>
            <a:off x="457200" y="6172200"/>
            <a:ext cx="7848600" cy="400050"/>
          </a:xfrm>
          <a:prstGeom prst="rect">
            <a:avLst/>
          </a:prstGeom>
          <a:noFill/>
          <a:ln w="9525">
            <a:noFill/>
            <a:miter lim="800000"/>
            <a:headEnd/>
            <a:tailEnd/>
          </a:ln>
        </p:spPr>
        <p:txBody>
          <a:bodyPr>
            <a:spAutoFit/>
          </a:bodyPr>
          <a:lstStyle/>
          <a:p>
            <a:pPr>
              <a:spcAft>
                <a:spcPts val="600"/>
              </a:spcAft>
            </a:pPr>
            <a:r>
              <a:rPr lang="en-US" sz="1000">
                <a:solidFill>
                  <a:srgbClr val="002060"/>
                </a:solidFill>
              </a:rPr>
              <a:t>Kardol P, Todd DE Jr., Hanson PJ, Mulholland PJ (2010) Long-term successional forest dynamics: species and community responses to climatic variability.  </a:t>
            </a:r>
            <a:r>
              <a:rPr lang="en-US" sz="1000" i="1">
                <a:solidFill>
                  <a:srgbClr val="002060"/>
                </a:solidFill>
              </a:rPr>
              <a:t>Journal of Vegetation Science </a:t>
            </a:r>
            <a:r>
              <a:rPr lang="en-US" sz="1000">
                <a:solidFill>
                  <a:srgbClr val="002060"/>
                </a:solidFill>
              </a:rPr>
              <a:t>21:627-642.</a:t>
            </a:r>
            <a:endParaRPr lang="en-US" altLang="zh-CN" sz="1000">
              <a:solidFill>
                <a:srgbClr val="002060"/>
              </a:solidFill>
              <a:latin typeface="Arial Narrow" pitchFamily="34" charset="0"/>
              <a:ea typeface="宋体"/>
              <a:cs typeface="宋体"/>
            </a:endParaRPr>
          </a:p>
        </p:txBody>
      </p:sp>
      <p:grpSp>
        <p:nvGrpSpPr>
          <p:cNvPr id="2" name="Group 25"/>
          <p:cNvGrpSpPr>
            <a:grpSpLocks/>
          </p:cNvGrpSpPr>
          <p:nvPr/>
        </p:nvGrpSpPr>
        <p:grpSpPr bwMode="auto">
          <a:xfrm>
            <a:off x="0" y="6629400"/>
            <a:ext cx="9145588" cy="233363"/>
            <a:chOff x="0" y="6629401"/>
            <a:chExt cx="9145588" cy="233362"/>
          </a:xfrm>
        </p:grpSpPr>
        <p:sp>
          <p:nvSpPr>
            <p:cNvPr id="11272"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1273"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1274"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1275"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09AF4794-E90C-4070-84B0-8401FB906FC5}" type="slidenum">
                <a:rPr lang="en-US" sz="1000">
                  <a:solidFill>
                    <a:schemeClr val="bg1"/>
                  </a:solidFill>
                  <a:ea typeface="Rod"/>
                  <a:cs typeface="Rod"/>
                </a:rPr>
                <a:pPr marL="171450" indent="-171450" eaLnBrk="0" hangingPunct="0">
                  <a:lnSpc>
                    <a:spcPct val="90000"/>
                  </a:lnSpc>
                </a:pPr>
                <a:t>10</a:t>
              </a:fld>
              <a:r>
                <a:rPr lang="en-US" sz="1000">
                  <a:solidFill>
                    <a:schemeClr val="bg1"/>
                  </a:solidFill>
                  <a:ea typeface="Rod"/>
                  <a:cs typeface="Rod"/>
                </a:rPr>
                <a:t>	 </a:t>
              </a:r>
              <a:r>
                <a:rPr lang="en-US" sz="1200">
                  <a:solidFill>
                    <a:schemeClr val="bg1"/>
                  </a:solidFill>
                  <a:ea typeface="Rod"/>
                  <a:cs typeface="Rod"/>
                </a:rPr>
                <a:t>BERAC Sep 2010</a:t>
              </a:r>
            </a:p>
          </p:txBody>
        </p:sp>
      </p:grpSp>
      <p:sp>
        <p:nvSpPr>
          <p:cNvPr id="11271" name="TextBox 10"/>
          <p:cNvSpPr txBox="1">
            <a:spLocks noChangeArrowheads="1"/>
          </p:cNvSpPr>
          <p:nvPr/>
        </p:nvSpPr>
        <p:spPr bwMode="auto">
          <a:xfrm>
            <a:off x="533400" y="914400"/>
            <a:ext cx="4191000" cy="646113"/>
          </a:xfrm>
          <a:prstGeom prst="rect">
            <a:avLst/>
          </a:prstGeom>
          <a:noFill/>
          <a:ln w="9525">
            <a:noFill/>
            <a:miter lim="800000"/>
            <a:headEnd/>
            <a:tailEnd/>
          </a:ln>
        </p:spPr>
        <p:txBody>
          <a:bodyPr>
            <a:spAutoFit/>
          </a:bodyPr>
          <a:lstStyle/>
          <a:p>
            <a:r>
              <a:rPr lang="en-US">
                <a:solidFill>
                  <a:srgbClr val="002060"/>
                </a:solidFill>
                <a:latin typeface="Arial Black" pitchFamily="34" charset="0"/>
                <a:ea typeface="ＭＳ Ｐゴシック" charset="-128"/>
              </a:rPr>
              <a:t>Clarifies Climate Sensitivity of Eastern Forests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343400" y="3048000"/>
            <a:ext cx="5105400" cy="1600200"/>
          </a:xfrm>
          <a:prstGeom prst="rect">
            <a:avLst/>
          </a:prstGeom>
          <a:noFill/>
          <a:ln w="9525">
            <a:noFill/>
            <a:miter lim="800000"/>
            <a:headEnd/>
            <a:tailEnd/>
          </a:ln>
          <a:effectLst/>
        </p:spPr>
        <p:txBody>
          <a:bodyPr/>
          <a:lstStyle/>
          <a:p>
            <a:pPr marL="341313" indent="-287338" algn="ctr">
              <a:spcBef>
                <a:spcPct val="20000"/>
              </a:spcBef>
              <a:tabLst>
                <a:tab pos="338138" algn="l"/>
              </a:tabLst>
              <a:defRPr/>
            </a:pPr>
            <a:r>
              <a:rPr lang="en-US" sz="2400" i="1" dirty="0">
                <a:solidFill>
                  <a:srgbClr val="002060"/>
                </a:solidFill>
                <a:effectLst>
                  <a:outerShdw blurRad="38100" dist="38100" dir="2700000" algn="tl">
                    <a:srgbClr val="000000">
                      <a:alpha val="43137"/>
                    </a:srgbClr>
                  </a:outerShdw>
                </a:effectLst>
                <a:latin typeface="+mn-lt"/>
                <a:cs typeface="Times New Roman" pitchFamily="18" charset="0"/>
              </a:rPr>
              <a:t>Impact</a:t>
            </a:r>
          </a:p>
          <a:p>
            <a:pPr marL="228600" indent="-174625">
              <a:spcBef>
                <a:spcPct val="20000"/>
              </a:spcBef>
              <a:buFontTx/>
              <a:buChar char="•"/>
              <a:tabLst>
                <a:tab pos="338138" algn="l"/>
              </a:tabLst>
              <a:defRPr/>
            </a:pPr>
            <a:r>
              <a:rPr lang="en-US" sz="2000" dirty="0">
                <a:solidFill>
                  <a:srgbClr val="002060"/>
                </a:solidFill>
                <a:latin typeface="+mn-lt"/>
                <a:cs typeface="Times New Roman" pitchFamily="18" charset="0"/>
              </a:rPr>
              <a:t>New form of microbial electron acceptor and “electron shuttling” mechanism.</a:t>
            </a:r>
          </a:p>
          <a:p>
            <a:pPr marL="228600" indent="-174625">
              <a:spcBef>
                <a:spcPct val="20000"/>
              </a:spcBef>
              <a:buFontTx/>
              <a:buChar char="•"/>
              <a:defRPr/>
            </a:pPr>
            <a:r>
              <a:rPr lang="en-US" sz="2000" dirty="0">
                <a:solidFill>
                  <a:srgbClr val="002060"/>
                </a:solidFill>
                <a:latin typeface="+mn-lt"/>
                <a:cs typeface="Times New Roman" pitchFamily="18" charset="0"/>
              </a:rPr>
              <a:t>Increased insight into the interplay between microorganisms, NOM and soil minerals.</a:t>
            </a:r>
          </a:p>
          <a:p>
            <a:pPr marL="228600" indent="-174625">
              <a:spcBef>
                <a:spcPct val="20000"/>
              </a:spcBef>
              <a:buFontTx/>
              <a:buChar char="•"/>
              <a:defRPr/>
            </a:pPr>
            <a:r>
              <a:rPr lang="en-US" sz="2000" dirty="0">
                <a:solidFill>
                  <a:srgbClr val="002060"/>
                </a:solidFill>
                <a:latin typeface="+mn-lt"/>
                <a:cs typeface="Times New Roman" pitchFamily="18" charset="0"/>
              </a:rPr>
              <a:t>A potential component of recently proposed microbial “electrical networks” in soils and sediments.</a:t>
            </a:r>
          </a:p>
        </p:txBody>
      </p:sp>
      <p:sp>
        <p:nvSpPr>
          <p:cNvPr id="12292" name="Rectangle 4"/>
          <p:cNvSpPr>
            <a:spLocks noChangeArrowheads="1"/>
          </p:cNvSpPr>
          <p:nvPr/>
        </p:nvSpPr>
        <p:spPr bwMode="auto">
          <a:xfrm>
            <a:off x="0" y="2057400"/>
            <a:ext cx="4572000" cy="3252788"/>
          </a:xfrm>
          <a:prstGeom prst="rect">
            <a:avLst/>
          </a:prstGeom>
          <a:noFill/>
          <a:ln w="9525">
            <a:noFill/>
            <a:miter lim="800000"/>
            <a:headEnd/>
            <a:tailEnd/>
          </a:ln>
          <a:effectLst/>
        </p:spPr>
        <p:txBody>
          <a:bodyPr/>
          <a:lstStyle/>
          <a:p>
            <a:pPr marL="231775" indent="-231775" algn="ctr">
              <a:spcBef>
                <a:spcPct val="20000"/>
              </a:spcBef>
              <a:defRPr/>
            </a:pPr>
            <a:r>
              <a:rPr lang="en-US" sz="2400" i="1" dirty="0">
                <a:solidFill>
                  <a:srgbClr val="002060"/>
                </a:solidFill>
                <a:effectLst>
                  <a:outerShdw blurRad="38100" dist="38100" dir="2700000" algn="tl">
                    <a:srgbClr val="000000">
                      <a:alpha val="43137"/>
                    </a:srgbClr>
                  </a:outerShdw>
                </a:effectLst>
                <a:latin typeface="+mn-lt"/>
                <a:cs typeface="Times New Roman" pitchFamily="18" charset="0"/>
              </a:rPr>
              <a:t>Approach</a:t>
            </a:r>
          </a:p>
          <a:p>
            <a:pPr marL="231775" indent="-231775">
              <a:buFontTx/>
              <a:buChar char="•"/>
              <a:defRPr/>
            </a:pPr>
            <a:r>
              <a:rPr lang="en-US" sz="2000" dirty="0" err="1">
                <a:solidFill>
                  <a:srgbClr val="002060"/>
                </a:solidFill>
                <a:latin typeface="+mn-lt"/>
                <a:cs typeface="Times New Roman" pitchFamily="18" charset="0"/>
              </a:rPr>
              <a:t>Humic</a:t>
            </a:r>
            <a:r>
              <a:rPr lang="en-US" sz="2000" dirty="0">
                <a:solidFill>
                  <a:srgbClr val="002060"/>
                </a:solidFill>
                <a:latin typeface="+mn-lt"/>
                <a:cs typeface="Times New Roman" pitchFamily="18" charset="0"/>
              </a:rPr>
              <a:t> particulates from wetland sediments were examined for evidence of microbial reduction.</a:t>
            </a:r>
          </a:p>
          <a:p>
            <a:pPr marL="231775" indent="-231775">
              <a:buFontTx/>
              <a:buChar char="•"/>
              <a:defRPr/>
            </a:pPr>
            <a:r>
              <a:rPr lang="en-US" sz="2000" dirty="0">
                <a:solidFill>
                  <a:srgbClr val="002060"/>
                </a:solidFill>
                <a:latin typeface="+mn-lt"/>
                <a:cs typeface="Times New Roman" pitchFamily="18" charset="0"/>
              </a:rPr>
              <a:t>Electron spin resonance studies indicated </a:t>
            </a:r>
            <a:r>
              <a:rPr lang="en-US" sz="2000" dirty="0" err="1">
                <a:solidFill>
                  <a:srgbClr val="002060"/>
                </a:solidFill>
                <a:latin typeface="+mn-lt"/>
                <a:cs typeface="Times New Roman" pitchFamily="18" charset="0"/>
              </a:rPr>
              <a:t>quinone</a:t>
            </a:r>
            <a:r>
              <a:rPr lang="en-US" sz="2000" dirty="0">
                <a:solidFill>
                  <a:srgbClr val="002060"/>
                </a:solidFill>
                <a:latin typeface="+mn-lt"/>
                <a:cs typeface="Times New Roman" pitchFamily="18" charset="0"/>
              </a:rPr>
              <a:t> moieties in the solid-phase </a:t>
            </a:r>
            <a:r>
              <a:rPr lang="en-US" sz="2000" dirty="0" err="1">
                <a:solidFill>
                  <a:srgbClr val="002060"/>
                </a:solidFill>
                <a:latin typeface="+mn-lt"/>
                <a:cs typeface="Times New Roman" pitchFamily="18" charset="0"/>
              </a:rPr>
              <a:t>humic</a:t>
            </a:r>
            <a:r>
              <a:rPr lang="en-US" sz="2000" dirty="0">
                <a:solidFill>
                  <a:srgbClr val="002060"/>
                </a:solidFill>
                <a:latin typeface="+mn-lt"/>
                <a:cs typeface="Times New Roman" pitchFamily="18" charset="0"/>
              </a:rPr>
              <a:t> materials were being reduced, as previously shown for soluble </a:t>
            </a:r>
            <a:r>
              <a:rPr lang="en-US" sz="2000" dirty="0" err="1">
                <a:solidFill>
                  <a:srgbClr val="002060"/>
                </a:solidFill>
                <a:latin typeface="+mn-lt"/>
                <a:cs typeface="Times New Roman" pitchFamily="18" charset="0"/>
              </a:rPr>
              <a:t>humic</a:t>
            </a:r>
            <a:r>
              <a:rPr lang="en-US" sz="2000" dirty="0">
                <a:solidFill>
                  <a:srgbClr val="002060"/>
                </a:solidFill>
                <a:latin typeface="+mn-lt"/>
                <a:cs typeface="Times New Roman" pitchFamily="18" charset="0"/>
              </a:rPr>
              <a:t> substances.</a:t>
            </a:r>
          </a:p>
          <a:p>
            <a:pPr marL="231775" indent="-231775">
              <a:buFontTx/>
              <a:buChar char="•"/>
              <a:defRPr/>
            </a:pPr>
            <a:r>
              <a:rPr lang="en-US" sz="2000" dirty="0">
                <a:solidFill>
                  <a:srgbClr val="002060"/>
                </a:solidFill>
                <a:latin typeface="+mn-lt"/>
                <a:cs typeface="Times New Roman" pitchFamily="18" charset="0"/>
              </a:rPr>
              <a:t>Reduced particulate </a:t>
            </a:r>
            <a:r>
              <a:rPr lang="en-US" sz="2000" dirty="0" err="1">
                <a:solidFill>
                  <a:srgbClr val="002060"/>
                </a:solidFill>
                <a:latin typeface="+mn-lt"/>
                <a:cs typeface="Times New Roman" pitchFamily="18" charset="0"/>
              </a:rPr>
              <a:t>humics</a:t>
            </a:r>
            <a:r>
              <a:rPr lang="en-US" sz="2000" dirty="0">
                <a:solidFill>
                  <a:srgbClr val="002060"/>
                </a:solidFill>
                <a:latin typeface="+mn-lt"/>
                <a:cs typeface="Times New Roman" pitchFamily="18" charset="0"/>
              </a:rPr>
              <a:t> transfer electrons to Fe(III)oxide minerals.</a:t>
            </a:r>
          </a:p>
          <a:p>
            <a:pPr marL="231775" indent="-231775">
              <a:buFontTx/>
              <a:buChar char="•"/>
              <a:defRPr/>
            </a:pPr>
            <a:endParaRPr lang="en-US" sz="2000" dirty="0">
              <a:latin typeface="Times New Roman" pitchFamily="18" charset="0"/>
              <a:cs typeface="Times New Roman" pitchFamily="18" charset="0"/>
            </a:endParaRPr>
          </a:p>
          <a:p>
            <a:pPr marL="231775" indent="-231775">
              <a:buFontTx/>
              <a:buChar char="•"/>
              <a:defRPr/>
            </a:pPr>
            <a:endParaRPr lang="en-US" dirty="0"/>
          </a:p>
          <a:p>
            <a:pPr marL="231775" indent="-231775">
              <a:buFontTx/>
              <a:buChar char="•"/>
              <a:defRPr/>
            </a:pPr>
            <a:endParaRPr lang="en-US" sz="1600" dirty="0"/>
          </a:p>
        </p:txBody>
      </p:sp>
      <p:sp>
        <p:nvSpPr>
          <p:cNvPr id="12294" name="Rectangle 6"/>
          <p:cNvSpPr>
            <a:spLocks noChangeArrowheads="1"/>
          </p:cNvSpPr>
          <p:nvPr/>
        </p:nvSpPr>
        <p:spPr bwMode="auto">
          <a:xfrm>
            <a:off x="76200" y="609600"/>
            <a:ext cx="4419600" cy="1295400"/>
          </a:xfrm>
          <a:prstGeom prst="rect">
            <a:avLst/>
          </a:prstGeom>
          <a:noFill/>
          <a:ln w="9525">
            <a:noFill/>
            <a:miter lim="800000"/>
            <a:headEnd/>
            <a:tailEnd/>
          </a:ln>
          <a:effectLst/>
        </p:spPr>
        <p:txBody>
          <a:bodyPr/>
          <a:lstStyle/>
          <a:p>
            <a:pPr marL="231775" indent="-231775" algn="ctr">
              <a:spcBef>
                <a:spcPct val="20000"/>
              </a:spcBef>
              <a:defRPr/>
            </a:pPr>
            <a:r>
              <a:rPr lang="en-US" sz="2400" i="1" dirty="0">
                <a:solidFill>
                  <a:srgbClr val="002060"/>
                </a:solidFill>
                <a:effectLst>
                  <a:outerShdw blurRad="38100" dist="38100" dir="2700000" algn="tl">
                    <a:srgbClr val="000000">
                      <a:alpha val="43137"/>
                    </a:srgbClr>
                  </a:outerShdw>
                </a:effectLst>
                <a:latin typeface="+mn-lt"/>
                <a:cs typeface="Times New Roman" pitchFamily="18" charset="0"/>
              </a:rPr>
              <a:t>Objective</a:t>
            </a:r>
          </a:p>
          <a:p>
            <a:pPr>
              <a:defRPr/>
            </a:pPr>
            <a:r>
              <a:rPr lang="en-US" sz="2000" dirty="0">
                <a:solidFill>
                  <a:srgbClr val="002060"/>
                </a:solidFill>
                <a:latin typeface="+mn-lt"/>
                <a:cs typeface="Times New Roman" pitchFamily="18" charset="0"/>
              </a:rPr>
              <a:t>Identify solid phase </a:t>
            </a:r>
            <a:r>
              <a:rPr lang="en-US" sz="2000" dirty="0" err="1">
                <a:solidFill>
                  <a:srgbClr val="002060"/>
                </a:solidFill>
                <a:latin typeface="+mn-lt"/>
                <a:cs typeface="Times New Roman" pitchFamily="18" charset="0"/>
              </a:rPr>
              <a:t>humic</a:t>
            </a:r>
            <a:r>
              <a:rPr lang="en-US" sz="2000" dirty="0">
                <a:solidFill>
                  <a:srgbClr val="002060"/>
                </a:solidFill>
                <a:latin typeface="+mn-lt"/>
                <a:cs typeface="Times New Roman" pitchFamily="18" charset="0"/>
              </a:rPr>
              <a:t> materials as electron acceptors for anaerobic microbial metabolism.</a:t>
            </a:r>
            <a:endParaRPr lang="en-US" sz="2000" i="1" dirty="0">
              <a:solidFill>
                <a:srgbClr val="002060"/>
              </a:solidFill>
              <a:latin typeface="+mn-lt"/>
              <a:cs typeface="Times New Roman" pitchFamily="18" charset="0"/>
            </a:endParaRPr>
          </a:p>
        </p:txBody>
      </p:sp>
      <p:sp>
        <p:nvSpPr>
          <p:cNvPr id="12301" name="Rectangle 13"/>
          <p:cNvSpPr>
            <a:spLocks noChangeArrowheads="1"/>
          </p:cNvSpPr>
          <p:nvPr/>
        </p:nvSpPr>
        <p:spPr bwMode="auto">
          <a:xfrm>
            <a:off x="76200" y="0"/>
            <a:ext cx="9296400" cy="523875"/>
          </a:xfrm>
          <a:prstGeom prst="rect">
            <a:avLst/>
          </a:prstGeom>
          <a:noFill/>
          <a:ln w="9525">
            <a:noFill/>
            <a:miter lim="800000"/>
            <a:headEnd/>
            <a:tailEnd/>
          </a:ln>
          <a:effectLst/>
        </p:spPr>
        <p:txBody>
          <a:bodyPr>
            <a:spAutoFit/>
          </a:bodyPr>
          <a:lstStyle/>
          <a:p>
            <a:pPr>
              <a:defRPr/>
            </a:pPr>
            <a:r>
              <a:rPr lang="en-US" sz="2800" i="1" dirty="0">
                <a:solidFill>
                  <a:srgbClr val="002060"/>
                </a:solidFill>
                <a:effectLst>
                  <a:outerShdw blurRad="38100" dist="38100" dir="2700000" algn="tl">
                    <a:srgbClr val="000000">
                      <a:alpha val="43137"/>
                    </a:srgbClr>
                  </a:outerShdw>
                </a:effectLst>
                <a:latin typeface="+mj-lt"/>
                <a:cs typeface="Times New Roman" pitchFamily="18" charset="0"/>
              </a:rPr>
              <a:t>Subsurface Biogeochemical Research</a:t>
            </a:r>
          </a:p>
        </p:txBody>
      </p:sp>
      <p:sp>
        <p:nvSpPr>
          <p:cNvPr id="20486" name="Text Box 18"/>
          <p:cNvSpPr txBox="1">
            <a:spLocks noChangeArrowheads="1"/>
          </p:cNvSpPr>
          <p:nvPr/>
        </p:nvSpPr>
        <p:spPr bwMode="auto">
          <a:xfrm>
            <a:off x="0" y="6324600"/>
            <a:ext cx="9144000" cy="246063"/>
          </a:xfrm>
          <a:prstGeom prst="rect">
            <a:avLst/>
          </a:prstGeom>
          <a:noFill/>
          <a:ln w="12700">
            <a:noFill/>
            <a:miter lim="800000"/>
            <a:headEnd/>
            <a:tailEnd/>
          </a:ln>
        </p:spPr>
        <p:txBody>
          <a:bodyPr>
            <a:spAutoFit/>
          </a:bodyPr>
          <a:lstStyle/>
          <a:p>
            <a:pPr>
              <a:defRPr/>
            </a:pPr>
            <a:r>
              <a:rPr lang="en-US" sz="1000" dirty="0" err="1">
                <a:solidFill>
                  <a:srgbClr val="002060"/>
                </a:solidFill>
                <a:latin typeface="+mn-lt"/>
              </a:rPr>
              <a:t>Roden</a:t>
            </a:r>
            <a:r>
              <a:rPr lang="en-US" sz="1000" dirty="0">
                <a:solidFill>
                  <a:srgbClr val="002060"/>
                </a:solidFill>
                <a:latin typeface="+mn-lt"/>
              </a:rPr>
              <a:t> et. al. (2010) Extracellular electron transfer through  microbial reduction of solid-phase </a:t>
            </a:r>
            <a:r>
              <a:rPr lang="en-US" sz="1000" dirty="0" err="1">
                <a:solidFill>
                  <a:srgbClr val="002060"/>
                </a:solidFill>
                <a:latin typeface="+mn-lt"/>
              </a:rPr>
              <a:t>humic</a:t>
            </a:r>
            <a:r>
              <a:rPr lang="en-US" sz="1000" dirty="0">
                <a:solidFill>
                  <a:srgbClr val="002060"/>
                </a:solidFill>
                <a:latin typeface="+mn-lt"/>
              </a:rPr>
              <a:t> substances.  </a:t>
            </a:r>
            <a:r>
              <a:rPr lang="en-US" sz="1000" i="1" dirty="0">
                <a:solidFill>
                  <a:srgbClr val="002060"/>
                </a:solidFill>
                <a:latin typeface="+mn-lt"/>
              </a:rPr>
              <a:t>Nature </a:t>
            </a:r>
            <a:r>
              <a:rPr lang="en-US" sz="1000" i="1" dirty="0" err="1">
                <a:solidFill>
                  <a:srgbClr val="002060"/>
                </a:solidFill>
                <a:latin typeface="+mn-lt"/>
              </a:rPr>
              <a:t>Geoscience</a:t>
            </a:r>
            <a:r>
              <a:rPr lang="en-US" sz="1000" dirty="0">
                <a:solidFill>
                  <a:srgbClr val="002060"/>
                </a:solidFill>
                <a:latin typeface="+mn-lt"/>
              </a:rPr>
              <a:t>, 3:417-421</a:t>
            </a:r>
          </a:p>
        </p:txBody>
      </p:sp>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2297"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2298"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607D44C1-749E-4460-A37B-5A696D034128}" type="slidenum">
              <a:rPr lang="en-US" sz="1000">
                <a:solidFill>
                  <a:schemeClr val="bg1"/>
                </a:solidFill>
                <a:ea typeface="Rod"/>
                <a:cs typeface="Rod"/>
              </a:rPr>
              <a:pPr marL="171450" indent="-171450" eaLnBrk="0" hangingPunct="0">
                <a:lnSpc>
                  <a:spcPct val="90000"/>
                </a:lnSpc>
              </a:pPr>
              <a:t>11</a:t>
            </a:fld>
            <a:r>
              <a:rPr lang="en-US" sz="1000">
                <a:solidFill>
                  <a:schemeClr val="bg1"/>
                </a:solidFill>
                <a:ea typeface="Rod"/>
                <a:cs typeface="Rod"/>
              </a:rPr>
              <a:t>	 </a:t>
            </a:r>
            <a:r>
              <a:rPr lang="en-US" sz="1200">
                <a:solidFill>
                  <a:schemeClr val="bg1"/>
                </a:solidFill>
                <a:ea typeface="Rod"/>
                <a:cs typeface="Rod"/>
              </a:rPr>
              <a:t>BER Overview</a:t>
            </a:r>
          </a:p>
        </p:txBody>
      </p:sp>
      <p:pic>
        <p:nvPicPr>
          <p:cNvPr id="12299"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srcRect/>
          <a:stretch>
            <a:fillRect/>
          </a:stretch>
        </p:blipFill>
        <p:spPr bwMode="auto">
          <a:xfrm>
            <a:off x="5029200" y="533400"/>
            <a:ext cx="3468688" cy="2592388"/>
          </a:xfrm>
          <a:prstGeom prst="rect">
            <a:avLst/>
          </a:prstGeom>
          <a:noFill/>
          <a:ln w="9525">
            <a:noFill/>
            <a:miter lim="800000"/>
            <a:headEnd/>
            <a:tailEnd/>
          </a:ln>
        </p:spPr>
      </p:pic>
      <p:grpSp>
        <p:nvGrpSpPr>
          <p:cNvPr id="3" name="Group 25"/>
          <p:cNvGrpSpPr>
            <a:grpSpLocks/>
          </p:cNvGrpSpPr>
          <p:nvPr/>
        </p:nvGrpSpPr>
        <p:grpSpPr bwMode="auto">
          <a:xfrm>
            <a:off x="0" y="6629400"/>
            <a:ext cx="9145588" cy="233363"/>
            <a:chOff x="0" y="6629401"/>
            <a:chExt cx="9145588" cy="233362"/>
          </a:xfrm>
        </p:grpSpPr>
        <p:sp>
          <p:nvSpPr>
            <p:cNvPr id="2"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2302"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2303"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2304"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A08A4970-CF48-4610-9AE7-A6DAB6CFD57D}" type="slidenum">
                <a:rPr lang="en-US" sz="1000">
                  <a:solidFill>
                    <a:schemeClr val="bg1"/>
                  </a:solidFill>
                  <a:ea typeface="Rod"/>
                  <a:cs typeface="Rod"/>
                </a:rPr>
                <a:pPr marL="171450" indent="-171450" eaLnBrk="0" hangingPunct="0">
                  <a:lnSpc>
                    <a:spcPct val="90000"/>
                  </a:lnSpc>
                </a:pPr>
                <a:t>11</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533400" y="228600"/>
            <a:ext cx="8001000" cy="720725"/>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2400" b="1" i="1" dirty="0" smtClean="0">
                <a:solidFill>
                  <a:srgbClr val="002060"/>
                </a:solidFill>
                <a:effectLst>
                  <a:outerShdw blurRad="38100" dist="38100" dir="2700000" algn="tl">
                    <a:srgbClr val="000000">
                      <a:alpha val="43137"/>
                    </a:srgbClr>
                  </a:outerShdw>
                </a:effectLst>
                <a:cs typeface="Times New Roman" pitchFamily="18" charset="0"/>
              </a:rPr>
              <a:t>Environmental Molecular Sciences Laboratory </a:t>
            </a:r>
            <a:r>
              <a:rPr lang="en-US" sz="2000" b="1" i="1" dirty="0" smtClean="0">
                <a:solidFill>
                  <a:srgbClr val="002060"/>
                </a:solidFill>
                <a:effectLst>
                  <a:outerShdw blurRad="38100" dist="38100" dir="2700000" algn="tl">
                    <a:srgbClr val="000000">
                      <a:alpha val="43137"/>
                    </a:srgbClr>
                  </a:outerShdw>
                </a:effectLst>
                <a:cs typeface="Times New Roman" pitchFamily="18" charset="0"/>
              </a:rPr>
              <a:t>Scientists Discover Reactions that Create Climate-Changing Brown Carbon Aerosol</a:t>
            </a:r>
          </a:p>
        </p:txBody>
      </p:sp>
      <p:sp>
        <p:nvSpPr>
          <p:cNvPr id="13315" name="Content Placeholder 9"/>
          <p:cNvSpPr>
            <a:spLocks noGrp="1"/>
          </p:cNvSpPr>
          <p:nvPr>
            <p:ph idx="1"/>
          </p:nvPr>
        </p:nvSpPr>
        <p:spPr bwMode="auto">
          <a:xfrm>
            <a:off x="152400" y="1371600"/>
            <a:ext cx="7086600" cy="437515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000" b="1" smtClean="0">
                <a:solidFill>
                  <a:srgbClr val="002060"/>
                </a:solidFill>
                <a:cs typeface="Times New Roman" pitchFamily="18" charset="0"/>
              </a:rPr>
              <a:t>Objective</a:t>
            </a:r>
          </a:p>
          <a:p>
            <a:r>
              <a:rPr lang="en-US" sz="2000" smtClean="0">
                <a:solidFill>
                  <a:srgbClr val="002060"/>
                </a:solidFill>
                <a:cs typeface="Times New Roman" pitchFamily="18" charset="0"/>
              </a:rPr>
              <a:t>Examine processes governing brown carbon formation using desorption electrospray ionization mass spectrometry (DESI-MS)</a:t>
            </a:r>
          </a:p>
          <a:p>
            <a:pPr>
              <a:buFontTx/>
              <a:buNone/>
            </a:pPr>
            <a:r>
              <a:rPr lang="en-US" sz="2000" b="1" smtClean="0">
                <a:solidFill>
                  <a:srgbClr val="002060"/>
                </a:solidFill>
                <a:cs typeface="Times New Roman" pitchFamily="18" charset="0"/>
              </a:rPr>
              <a:t>Approach and Findings</a:t>
            </a:r>
            <a:endParaRPr lang="en-US" sz="2000" smtClean="0">
              <a:solidFill>
                <a:srgbClr val="002060"/>
              </a:solidFill>
              <a:cs typeface="Times New Roman" pitchFamily="18" charset="0"/>
            </a:endParaRPr>
          </a:p>
          <a:p>
            <a:r>
              <a:rPr lang="en-US" sz="2000" smtClean="0">
                <a:solidFill>
                  <a:srgbClr val="002060"/>
                </a:solidFill>
                <a:cs typeface="Times New Roman" pitchFamily="18" charset="0"/>
              </a:rPr>
              <a:t>Created “white” limonene/O3 secondary organic aerosol particles, deposited them on substrates, and exposed them to atmospherically-relevant concentrations of ammonia.</a:t>
            </a:r>
          </a:p>
          <a:p>
            <a:r>
              <a:rPr lang="en-US" sz="2000" smtClean="0">
                <a:solidFill>
                  <a:srgbClr val="002060"/>
                </a:solidFill>
                <a:cs typeface="Times New Roman" pitchFamily="18" charset="0"/>
              </a:rPr>
              <a:t>Gradual browning of particles and significant formation of nitrogen-containing molecules that absorbed visible light.</a:t>
            </a:r>
          </a:p>
          <a:p>
            <a:r>
              <a:rPr lang="en-US" sz="2000" smtClean="0">
                <a:solidFill>
                  <a:srgbClr val="002060"/>
                </a:solidFill>
                <a:cs typeface="Times New Roman" pitchFamily="18" charset="0"/>
              </a:rPr>
              <a:t>Understanding processes that lead to brown carbon formation are important for accurate climate model parameters. </a:t>
            </a:r>
          </a:p>
        </p:txBody>
      </p:sp>
      <p:sp>
        <p:nvSpPr>
          <p:cNvPr id="24580" name="TextBox 5"/>
          <p:cNvSpPr txBox="1">
            <a:spLocks noChangeArrowheads="1"/>
          </p:cNvSpPr>
          <p:nvPr/>
        </p:nvSpPr>
        <p:spPr bwMode="auto">
          <a:xfrm>
            <a:off x="228600" y="6172200"/>
            <a:ext cx="8610600" cy="400050"/>
          </a:xfrm>
          <a:prstGeom prst="rect">
            <a:avLst/>
          </a:prstGeom>
          <a:noFill/>
          <a:ln w="9525">
            <a:noFill/>
            <a:miter lim="800000"/>
            <a:headEnd/>
            <a:tailEnd/>
          </a:ln>
        </p:spPr>
        <p:txBody>
          <a:bodyPr>
            <a:spAutoFit/>
          </a:bodyPr>
          <a:lstStyle/>
          <a:p>
            <a:pPr>
              <a:defRPr/>
            </a:pPr>
            <a:r>
              <a:rPr lang="en-US" sz="1000" b="0" dirty="0" err="1">
                <a:solidFill>
                  <a:srgbClr val="002060"/>
                </a:solidFill>
                <a:latin typeface="+mn-lt"/>
                <a:cs typeface="Times New Roman" pitchFamily="18" charset="0"/>
              </a:rPr>
              <a:t>Laskin</a:t>
            </a:r>
            <a:r>
              <a:rPr lang="en-US" sz="1000" b="0" dirty="0">
                <a:solidFill>
                  <a:srgbClr val="002060"/>
                </a:solidFill>
                <a:latin typeface="+mn-lt"/>
                <a:cs typeface="Times New Roman" pitchFamily="18" charset="0"/>
              </a:rPr>
              <a:t> et al. (2010) High-resolution Desorption </a:t>
            </a:r>
            <a:r>
              <a:rPr lang="en-US" sz="1000" b="0" dirty="0" err="1">
                <a:solidFill>
                  <a:srgbClr val="002060"/>
                </a:solidFill>
                <a:latin typeface="+mn-lt"/>
                <a:cs typeface="Times New Roman" pitchFamily="18" charset="0"/>
              </a:rPr>
              <a:t>Electrospray</a:t>
            </a:r>
            <a:r>
              <a:rPr lang="en-US" sz="1000" b="0" dirty="0">
                <a:solidFill>
                  <a:srgbClr val="002060"/>
                </a:solidFill>
                <a:latin typeface="+mn-lt"/>
                <a:cs typeface="Times New Roman" pitchFamily="18" charset="0"/>
              </a:rPr>
              <a:t> Ionization Mass Spectrometry for chemical Characterization of Organic Aerosols. </a:t>
            </a:r>
            <a:r>
              <a:rPr lang="en-US" sz="1000" dirty="0">
                <a:solidFill>
                  <a:srgbClr val="002060"/>
                </a:solidFill>
                <a:latin typeface="+mn-lt"/>
                <a:cs typeface="Times New Roman" pitchFamily="18" charset="0"/>
              </a:rPr>
              <a:t>Analytical Chemistry </a:t>
            </a:r>
            <a:r>
              <a:rPr lang="en-US" sz="1000" b="0" dirty="0">
                <a:solidFill>
                  <a:srgbClr val="002060"/>
                </a:solidFill>
                <a:latin typeface="+mn-lt"/>
                <a:cs typeface="Times New Roman" pitchFamily="18" charset="0"/>
              </a:rPr>
              <a:t>82(5) 2048-2058.</a:t>
            </a:r>
          </a:p>
        </p:txBody>
      </p:sp>
      <p:pic>
        <p:nvPicPr>
          <p:cNvPr id="32770" name="Picture 2" descr="DESI technology and aerosols"/>
          <p:cNvPicPr>
            <a:picLocks noChangeAspect="1" noChangeArrowheads="1"/>
          </p:cNvPicPr>
          <p:nvPr/>
        </p:nvPicPr>
        <p:blipFill>
          <a:blip r:embed="rId3" cstate="print"/>
          <a:srcRect/>
          <a:stretch>
            <a:fillRect/>
          </a:stretch>
        </p:blipFill>
        <p:spPr bwMode="auto">
          <a:xfrm>
            <a:off x="6934200" y="1524000"/>
            <a:ext cx="1833563" cy="2438400"/>
          </a:xfrm>
          <a:prstGeom prst="rect">
            <a:avLst/>
          </a:prstGeom>
          <a:noFill/>
          <a:effectLst>
            <a:outerShdw blurRad="292100" dist="139700" dir="2700000" algn="tl" rotWithShape="0">
              <a:prstClr val="black">
                <a:alpha val="65000"/>
              </a:prstClr>
            </a:outerShdw>
          </a:effectLst>
        </p:spPr>
      </p:pic>
      <p:grpSp>
        <p:nvGrpSpPr>
          <p:cNvPr id="2" name="Group 25"/>
          <p:cNvGrpSpPr>
            <a:grpSpLocks/>
          </p:cNvGrpSpPr>
          <p:nvPr/>
        </p:nvGrpSpPr>
        <p:grpSpPr bwMode="auto">
          <a:xfrm>
            <a:off x="0" y="6629400"/>
            <a:ext cx="9145588" cy="233363"/>
            <a:chOff x="0" y="6629401"/>
            <a:chExt cx="9145588" cy="233362"/>
          </a:xfrm>
        </p:grpSpPr>
        <p:sp>
          <p:nvSpPr>
            <p:cNvPr id="13319"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3320"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332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22"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6B750CD9-9F7A-40E9-8896-10D7C18A7199}" type="slidenum">
                <a:rPr lang="en-US" sz="1000">
                  <a:solidFill>
                    <a:schemeClr val="bg1"/>
                  </a:solidFill>
                  <a:ea typeface="Rod"/>
                  <a:cs typeface="Rod"/>
                </a:rPr>
                <a:pPr marL="171450" indent="-171450" eaLnBrk="0" hangingPunct="0">
                  <a:lnSpc>
                    <a:spcPct val="90000"/>
                  </a:lnSpc>
                </a:pPr>
                <a:t>12</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505200" y="3810000"/>
            <a:ext cx="5638800" cy="2362200"/>
          </a:xfrm>
          <a:prstGeom prst="rect">
            <a:avLst/>
          </a:prstGeom>
          <a:noFill/>
          <a:ln w="9525">
            <a:noFill/>
            <a:miter lim="800000"/>
            <a:headEnd/>
            <a:tailEnd/>
          </a:ln>
        </p:spPr>
        <p:txBody>
          <a:bodyPr/>
          <a:lstStyle/>
          <a:p>
            <a:pPr marL="341313" indent="-287338" algn="ctr">
              <a:spcBef>
                <a:spcPct val="15000"/>
              </a:spcBef>
              <a:tabLst>
                <a:tab pos="338138" algn="l"/>
              </a:tabLst>
              <a:defRPr/>
            </a:pPr>
            <a:r>
              <a:rPr lang="en-US" sz="2000" dirty="0">
                <a:solidFill>
                  <a:srgbClr val="FF0000"/>
                </a:solidFill>
                <a:latin typeface="+mn-lt"/>
              </a:rPr>
              <a:t>Impact</a:t>
            </a:r>
          </a:p>
          <a:p>
            <a:pPr marL="63500" indent="-9525">
              <a:spcBef>
                <a:spcPct val="15000"/>
              </a:spcBef>
              <a:defRPr/>
            </a:pPr>
            <a:r>
              <a:rPr lang="en-US" sz="2000" dirty="0">
                <a:solidFill>
                  <a:srgbClr val="002060"/>
                </a:solidFill>
                <a:latin typeface="+mn-lt"/>
              </a:rPr>
              <a:t>This study suggests that climate change, land use change, and groundwater withdrawal can affect regional precipitation through changes in groundwater table depth that provide feedback to the atmosphere</a:t>
            </a:r>
          </a:p>
        </p:txBody>
      </p:sp>
      <p:sp>
        <p:nvSpPr>
          <p:cNvPr id="28675" name="Rectangle 3"/>
          <p:cNvSpPr>
            <a:spLocks noChangeArrowheads="1"/>
          </p:cNvSpPr>
          <p:nvPr/>
        </p:nvSpPr>
        <p:spPr bwMode="auto">
          <a:xfrm>
            <a:off x="0" y="2743200"/>
            <a:ext cx="3657600" cy="3886200"/>
          </a:xfrm>
          <a:prstGeom prst="rect">
            <a:avLst/>
          </a:prstGeom>
          <a:noFill/>
          <a:ln w="9525">
            <a:noFill/>
            <a:miter lim="800000"/>
            <a:headEnd/>
            <a:tailEnd/>
          </a:ln>
        </p:spPr>
        <p:txBody>
          <a:bodyPr/>
          <a:lstStyle/>
          <a:p>
            <a:pPr marL="231775" indent="-231775" algn="ctr">
              <a:spcBef>
                <a:spcPct val="15000"/>
              </a:spcBef>
              <a:defRPr/>
            </a:pPr>
            <a:r>
              <a:rPr lang="en-US" sz="2000" dirty="0">
                <a:solidFill>
                  <a:srgbClr val="FF0000"/>
                </a:solidFill>
                <a:latin typeface="+mn-lt"/>
              </a:rPr>
              <a:t>Approach</a:t>
            </a:r>
          </a:p>
          <a:p>
            <a:pPr marL="231775" indent="-231775">
              <a:spcBef>
                <a:spcPct val="15000"/>
              </a:spcBef>
              <a:buFontTx/>
              <a:buChar char="•"/>
              <a:defRPr/>
            </a:pPr>
            <a:r>
              <a:rPr lang="en-US" sz="2000" dirty="0">
                <a:solidFill>
                  <a:srgbClr val="002060"/>
                </a:solidFill>
                <a:latin typeface="+mn-lt"/>
              </a:rPr>
              <a:t>Developed a coupled land-atmosphere model that includes groundwater table dynamics for climate simulations</a:t>
            </a:r>
          </a:p>
          <a:p>
            <a:pPr marL="231775" indent="-231775">
              <a:spcBef>
                <a:spcPct val="15000"/>
              </a:spcBef>
              <a:buFontTx/>
              <a:buChar char="•"/>
              <a:defRPr/>
            </a:pPr>
            <a:r>
              <a:rPr lang="en-US" sz="2000" dirty="0">
                <a:solidFill>
                  <a:srgbClr val="002060"/>
                </a:solidFill>
                <a:latin typeface="+mn-lt"/>
              </a:rPr>
              <a:t>Evaluated the simulations using observation data</a:t>
            </a:r>
          </a:p>
          <a:p>
            <a:pPr marL="231775" indent="-231775">
              <a:spcBef>
                <a:spcPct val="15000"/>
              </a:spcBef>
              <a:buFontTx/>
              <a:buChar char="•"/>
              <a:defRPr/>
            </a:pPr>
            <a:r>
              <a:rPr lang="en-US" sz="2000" dirty="0">
                <a:solidFill>
                  <a:srgbClr val="002060"/>
                </a:solidFill>
                <a:latin typeface="+mn-lt"/>
              </a:rPr>
              <a:t>Analyzed how climate, soil, and vegetation control groundwater table dynamics</a:t>
            </a:r>
          </a:p>
        </p:txBody>
      </p:sp>
      <p:sp>
        <p:nvSpPr>
          <p:cNvPr id="28676" name="Rectangle 4"/>
          <p:cNvSpPr>
            <a:spLocks noChangeArrowheads="1"/>
          </p:cNvSpPr>
          <p:nvPr/>
        </p:nvSpPr>
        <p:spPr bwMode="auto">
          <a:xfrm>
            <a:off x="0" y="762000"/>
            <a:ext cx="3429000" cy="1676400"/>
          </a:xfrm>
          <a:prstGeom prst="rect">
            <a:avLst/>
          </a:prstGeom>
          <a:noFill/>
          <a:ln w="9525">
            <a:noFill/>
            <a:miter lim="800000"/>
            <a:headEnd/>
            <a:tailEnd/>
          </a:ln>
        </p:spPr>
        <p:txBody>
          <a:bodyPr/>
          <a:lstStyle/>
          <a:p>
            <a:pPr marL="231775" indent="-231775" algn="ctr">
              <a:spcBef>
                <a:spcPct val="15000"/>
              </a:spcBef>
              <a:defRPr/>
            </a:pPr>
            <a:r>
              <a:rPr lang="en-US" sz="2000" dirty="0">
                <a:solidFill>
                  <a:srgbClr val="FF0000"/>
                </a:solidFill>
                <a:latin typeface="+mn-lt"/>
              </a:rPr>
              <a:t>Objective</a:t>
            </a:r>
          </a:p>
          <a:p>
            <a:pPr>
              <a:spcBef>
                <a:spcPct val="15000"/>
              </a:spcBef>
              <a:defRPr/>
            </a:pPr>
            <a:r>
              <a:rPr lang="en-US" sz="2000" dirty="0">
                <a:solidFill>
                  <a:srgbClr val="002060"/>
                </a:solidFill>
                <a:latin typeface="+mn-lt"/>
              </a:rPr>
              <a:t>To examine how climate, soil, and vegetation control groundwater table and its feedbacks to climate </a:t>
            </a:r>
          </a:p>
        </p:txBody>
      </p:sp>
      <p:sp>
        <p:nvSpPr>
          <p:cNvPr id="28677" name="Rectangle 5"/>
          <p:cNvSpPr>
            <a:spLocks noChangeArrowheads="1"/>
          </p:cNvSpPr>
          <p:nvPr/>
        </p:nvSpPr>
        <p:spPr bwMode="auto">
          <a:xfrm>
            <a:off x="152400" y="76200"/>
            <a:ext cx="8610600" cy="523875"/>
          </a:xfrm>
          <a:prstGeom prst="rect">
            <a:avLst/>
          </a:prstGeom>
          <a:noFill/>
          <a:ln w="9525">
            <a:noFill/>
            <a:miter lim="800000"/>
            <a:headEnd/>
            <a:tailEnd/>
          </a:ln>
        </p:spPr>
        <p:txBody>
          <a:bodyPr>
            <a:spAutoFit/>
          </a:bodyPr>
          <a:lstStyle/>
          <a:p>
            <a:pPr>
              <a:defRPr/>
            </a:pPr>
            <a:r>
              <a:rPr lang="en-US" sz="2800" i="1" dirty="0">
                <a:solidFill>
                  <a:srgbClr val="002060"/>
                </a:solidFill>
                <a:effectLst>
                  <a:outerShdw blurRad="38100" dist="38100" dir="2700000" algn="tl">
                    <a:srgbClr val="000000">
                      <a:alpha val="43137"/>
                    </a:srgbClr>
                  </a:outerShdw>
                </a:effectLst>
                <a:latin typeface="+mj-lt"/>
              </a:rPr>
              <a:t>Regional and Global Climate Modeling</a:t>
            </a:r>
          </a:p>
        </p:txBody>
      </p:sp>
      <p:sp>
        <p:nvSpPr>
          <p:cNvPr id="14342" name="Text Box 6"/>
          <p:cNvSpPr txBox="1">
            <a:spLocks noChangeArrowheads="1"/>
          </p:cNvSpPr>
          <p:nvPr/>
        </p:nvSpPr>
        <p:spPr bwMode="auto">
          <a:xfrm>
            <a:off x="2971800" y="6303963"/>
            <a:ext cx="6172200" cy="400050"/>
          </a:xfrm>
          <a:prstGeom prst="rect">
            <a:avLst/>
          </a:prstGeom>
          <a:noFill/>
          <a:ln w="12700">
            <a:solidFill>
              <a:schemeClr val="tx1"/>
            </a:solidFill>
            <a:miter lim="800000"/>
            <a:headEnd/>
            <a:tailEnd/>
          </a:ln>
        </p:spPr>
        <p:txBody>
          <a:bodyPr>
            <a:spAutoFit/>
          </a:bodyPr>
          <a:lstStyle/>
          <a:p>
            <a:r>
              <a:rPr lang="en-US" sz="1000"/>
              <a:t>Leung, L.R., M. Huang, Y. Qian, and X. Liang, 2010: Climate-soil-vegetation control on groundwater table dynamics and its feedbacks in a climate model. </a:t>
            </a:r>
            <a:r>
              <a:rPr lang="en-US" sz="1000" u="sng"/>
              <a:t>Clim. Dyn.</a:t>
            </a:r>
            <a:r>
              <a:rPr lang="en-US" sz="1000"/>
              <a:t>, DOI 10.1007/s00382-010-0746-x.</a:t>
            </a:r>
          </a:p>
        </p:txBody>
      </p:sp>
      <p:sp>
        <p:nvSpPr>
          <p:cNvPr id="14343" name="TextBox 9"/>
          <p:cNvSpPr txBox="1">
            <a:spLocks noChangeArrowheads="1"/>
          </p:cNvSpPr>
          <p:nvPr/>
        </p:nvSpPr>
        <p:spPr bwMode="auto">
          <a:xfrm>
            <a:off x="7543800" y="1066800"/>
            <a:ext cx="1600200" cy="2970213"/>
          </a:xfrm>
          <a:prstGeom prst="rect">
            <a:avLst/>
          </a:prstGeom>
          <a:noFill/>
          <a:ln w="9525">
            <a:noFill/>
            <a:miter lim="800000"/>
            <a:headEnd/>
            <a:tailEnd/>
          </a:ln>
        </p:spPr>
        <p:txBody>
          <a:bodyPr>
            <a:spAutoFit/>
          </a:bodyPr>
          <a:lstStyle/>
          <a:p>
            <a:r>
              <a:rPr lang="en-US" sz="1100">
                <a:solidFill>
                  <a:srgbClr val="0000FF"/>
                </a:solidFill>
              </a:rPr>
              <a:t>The groundwater table depth simulated by the coupled land-atmosphere model for North America. Although precipitation has a dominant influence on groundwater table depth, soil and vegetation also have important effects leading to regional differences in the groundwater table depth.  </a:t>
            </a:r>
          </a:p>
        </p:txBody>
      </p:sp>
      <p:pic>
        <p:nvPicPr>
          <p:cNvPr id="14344" name="Picture 10"/>
          <p:cNvPicPr>
            <a:picLocks noChangeAspect="1"/>
          </p:cNvPicPr>
          <p:nvPr/>
        </p:nvPicPr>
        <p:blipFill>
          <a:blip r:embed="rId3" cstate="print"/>
          <a:srcRect/>
          <a:stretch>
            <a:fillRect/>
          </a:stretch>
        </p:blipFill>
        <p:spPr bwMode="auto">
          <a:xfrm>
            <a:off x="3538538" y="990600"/>
            <a:ext cx="4081462" cy="2717800"/>
          </a:xfrm>
          <a:prstGeom prst="rect">
            <a:avLst/>
          </a:prstGeom>
          <a:noFill/>
          <a:ln w="9525">
            <a:noFill/>
            <a:miter lim="800000"/>
            <a:headEnd/>
            <a:tailEnd/>
          </a:ln>
        </p:spPr>
      </p:pic>
      <p:grpSp>
        <p:nvGrpSpPr>
          <p:cNvPr id="2" name="Group 25"/>
          <p:cNvGrpSpPr>
            <a:grpSpLocks/>
          </p:cNvGrpSpPr>
          <p:nvPr/>
        </p:nvGrpSpPr>
        <p:grpSpPr bwMode="auto">
          <a:xfrm>
            <a:off x="0" y="6629400"/>
            <a:ext cx="9145588" cy="233363"/>
            <a:chOff x="0" y="6629401"/>
            <a:chExt cx="9145588" cy="233362"/>
          </a:xfrm>
        </p:grpSpPr>
        <p:sp>
          <p:nvSpPr>
            <p:cNvPr id="1434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434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434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434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4C3015A3-53AF-4F61-B7C9-937FE209901B}" type="slidenum">
                <a:rPr lang="en-US" sz="1000">
                  <a:solidFill>
                    <a:schemeClr val="bg1"/>
                  </a:solidFill>
                  <a:ea typeface="Rod"/>
                  <a:cs typeface="Rod"/>
                </a:rPr>
                <a:pPr marL="171450" indent="-171450" eaLnBrk="0" hangingPunct="0">
                  <a:lnSpc>
                    <a:spcPct val="90000"/>
                  </a:lnSpc>
                </a:pPr>
                <a:t>13</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p:spPr>
        <p:txBody>
          <a:bodyPr>
            <a:noAutofit/>
          </a:bodyPr>
          <a:lstStyle/>
          <a:p>
            <a:pPr>
              <a:defRPr/>
            </a:pPr>
            <a:r>
              <a:rPr lang="en-US" sz="3200" b="1" i="1" dirty="0" smtClean="0">
                <a:solidFill>
                  <a:srgbClr val="002060"/>
                </a:solidFill>
                <a:effectLst>
                  <a:outerShdw blurRad="38100" dist="38100" dir="2700000" algn="tl">
                    <a:srgbClr val="000000">
                      <a:alpha val="43137"/>
                    </a:srgbClr>
                  </a:outerShdw>
                </a:effectLst>
              </a:rPr>
              <a:t>DOE  funded scientists make extensive contributions to the New Version of the Community Earth System Model</a:t>
            </a:r>
            <a:endParaRPr lang="en-US" sz="3200" b="1" i="1" dirty="0">
              <a:solidFill>
                <a:srgbClr val="002060"/>
              </a:solidFill>
              <a:effectLst>
                <a:outerShdw blurRad="38100" dist="38100" dir="2700000" algn="tl">
                  <a:srgbClr val="000000">
                    <a:alpha val="43137"/>
                  </a:srgbClr>
                </a:outerShdw>
              </a:effectLst>
            </a:endParaRPr>
          </a:p>
        </p:txBody>
      </p:sp>
      <p:sp>
        <p:nvSpPr>
          <p:cNvPr id="5" name="Rectangle 4"/>
          <p:cNvSpPr txBox="1">
            <a:spLocks noChangeArrowheads="1"/>
          </p:cNvSpPr>
          <p:nvPr/>
        </p:nvSpPr>
        <p:spPr bwMode="auto">
          <a:xfrm>
            <a:off x="0" y="1981200"/>
            <a:ext cx="6248400" cy="1752600"/>
          </a:xfrm>
          <a:prstGeom prst="rect">
            <a:avLst/>
          </a:prstGeom>
          <a:noFill/>
          <a:ln w="9525">
            <a:noFill/>
            <a:miter lim="800000"/>
            <a:headEnd/>
            <a:tailEnd/>
          </a:ln>
        </p:spPr>
        <p:txBody>
          <a:bodyPr/>
          <a:lstStyle/>
          <a:p>
            <a:pPr marL="231775">
              <a:spcBef>
                <a:spcPct val="15000"/>
              </a:spcBef>
              <a:defRPr/>
            </a:pPr>
            <a:r>
              <a:rPr lang="en-US" sz="2000" dirty="0">
                <a:solidFill>
                  <a:srgbClr val="002060"/>
                </a:solidFill>
                <a:latin typeface="+mn-lt"/>
              </a:rPr>
              <a:t>DOE funded scientists from the Climate and Earth System Modeling, Atmospheric System Research and Terrestrial Ecosystem Science  programs developed several improved components of the recently released CESM. These include a new </a:t>
            </a:r>
            <a:r>
              <a:rPr lang="en-US" sz="2000" u="sng" dirty="0">
                <a:solidFill>
                  <a:srgbClr val="002060"/>
                </a:solidFill>
                <a:latin typeface="+mn-lt"/>
              </a:rPr>
              <a:t>sea ice sub-model</a:t>
            </a:r>
            <a:r>
              <a:rPr lang="en-US" sz="2000" dirty="0">
                <a:solidFill>
                  <a:srgbClr val="002060"/>
                </a:solidFill>
                <a:latin typeface="+mn-lt"/>
              </a:rPr>
              <a:t>,  a </a:t>
            </a:r>
            <a:r>
              <a:rPr lang="en-US" sz="2000" u="sng" dirty="0">
                <a:solidFill>
                  <a:srgbClr val="002060"/>
                </a:solidFill>
                <a:latin typeface="+mn-lt"/>
              </a:rPr>
              <a:t>land-ice model</a:t>
            </a:r>
            <a:r>
              <a:rPr lang="en-US" sz="2000" dirty="0">
                <a:solidFill>
                  <a:srgbClr val="002060"/>
                </a:solidFill>
                <a:latin typeface="+mn-lt"/>
              </a:rPr>
              <a:t>, several physical formulation improvements to the global </a:t>
            </a:r>
            <a:r>
              <a:rPr lang="en-US" sz="2000" u="sng" dirty="0">
                <a:solidFill>
                  <a:srgbClr val="002060"/>
                </a:solidFill>
                <a:latin typeface="+mn-lt"/>
              </a:rPr>
              <a:t>ocean sub-model</a:t>
            </a:r>
            <a:r>
              <a:rPr lang="en-US" sz="2000" dirty="0">
                <a:solidFill>
                  <a:srgbClr val="002060"/>
                </a:solidFill>
                <a:latin typeface="+mn-lt"/>
              </a:rPr>
              <a:t>, a new </a:t>
            </a:r>
            <a:r>
              <a:rPr lang="en-US" sz="2000" u="sng" dirty="0">
                <a:solidFill>
                  <a:srgbClr val="002060"/>
                </a:solidFill>
                <a:latin typeface="+mn-lt"/>
              </a:rPr>
              <a:t>chemistry model</a:t>
            </a:r>
            <a:r>
              <a:rPr lang="en-US" sz="2000" dirty="0">
                <a:solidFill>
                  <a:srgbClr val="002060"/>
                </a:solidFill>
                <a:latin typeface="+mn-lt"/>
              </a:rPr>
              <a:t>, a new </a:t>
            </a:r>
            <a:r>
              <a:rPr lang="en-US" sz="2000" u="sng" dirty="0">
                <a:solidFill>
                  <a:srgbClr val="002060"/>
                </a:solidFill>
                <a:latin typeface="+mn-lt"/>
              </a:rPr>
              <a:t>radiation package</a:t>
            </a:r>
            <a:r>
              <a:rPr lang="en-US" sz="2000" dirty="0">
                <a:solidFill>
                  <a:srgbClr val="002060"/>
                </a:solidFill>
                <a:latin typeface="+mn-lt"/>
              </a:rPr>
              <a:t>, a new </a:t>
            </a:r>
            <a:r>
              <a:rPr lang="en-US" sz="2000" u="sng" dirty="0">
                <a:solidFill>
                  <a:srgbClr val="002060"/>
                </a:solidFill>
                <a:latin typeface="+mn-lt"/>
              </a:rPr>
              <a:t>aerosol sub-model</a:t>
            </a:r>
            <a:r>
              <a:rPr lang="en-US" sz="2000" dirty="0">
                <a:solidFill>
                  <a:srgbClr val="002060"/>
                </a:solidFill>
                <a:latin typeface="+mn-lt"/>
              </a:rPr>
              <a:t>, two new </a:t>
            </a:r>
            <a:r>
              <a:rPr lang="en-US" sz="2000" u="sng" dirty="0">
                <a:solidFill>
                  <a:srgbClr val="002060"/>
                </a:solidFill>
                <a:latin typeface="+mn-lt"/>
              </a:rPr>
              <a:t>cloud schemes</a:t>
            </a:r>
            <a:r>
              <a:rPr lang="en-US" sz="2000" dirty="0">
                <a:solidFill>
                  <a:srgbClr val="002060"/>
                </a:solidFill>
                <a:latin typeface="+mn-lt"/>
              </a:rPr>
              <a:t> for more accurate representation of near-surface layered clouds, and the community land model.</a:t>
            </a:r>
            <a:endParaRPr lang="en-US" sz="2000" b="0" dirty="0">
              <a:solidFill>
                <a:srgbClr val="002060"/>
              </a:solidFill>
              <a:latin typeface="+mn-lt"/>
            </a:endParaRPr>
          </a:p>
        </p:txBody>
      </p:sp>
      <p:pic>
        <p:nvPicPr>
          <p:cNvPr id="15364" name="Picture 9"/>
          <p:cNvPicPr>
            <a:picLocks noChangeAspect="1"/>
          </p:cNvPicPr>
          <p:nvPr/>
        </p:nvPicPr>
        <p:blipFill>
          <a:blip r:embed="rId3" cstate="print"/>
          <a:srcRect/>
          <a:stretch>
            <a:fillRect/>
          </a:stretch>
        </p:blipFill>
        <p:spPr bwMode="auto">
          <a:xfrm>
            <a:off x="6132513" y="1514475"/>
            <a:ext cx="1411287" cy="2066925"/>
          </a:xfrm>
          <a:prstGeom prst="rect">
            <a:avLst/>
          </a:prstGeom>
          <a:noFill/>
          <a:ln w="9525">
            <a:noFill/>
            <a:miter lim="800000"/>
            <a:headEnd/>
            <a:tailEnd/>
          </a:ln>
        </p:spPr>
      </p:pic>
      <p:pic>
        <p:nvPicPr>
          <p:cNvPr id="15365" name="Picture 6"/>
          <p:cNvPicPr>
            <a:picLocks noChangeAspect="1" noChangeArrowheads="1"/>
          </p:cNvPicPr>
          <p:nvPr/>
        </p:nvPicPr>
        <p:blipFill>
          <a:blip r:embed="rId4" cstate="print"/>
          <a:srcRect/>
          <a:stretch>
            <a:fillRect/>
          </a:stretch>
        </p:blipFill>
        <p:spPr bwMode="auto">
          <a:xfrm>
            <a:off x="6629400" y="5257800"/>
            <a:ext cx="1776413" cy="1235075"/>
          </a:xfrm>
          <a:prstGeom prst="rect">
            <a:avLst/>
          </a:prstGeom>
          <a:noFill/>
          <a:ln w="9525">
            <a:noFill/>
            <a:round/>
            <a:headEnd/>
            <a:tailEnd/>
          </a:ln>
        </p:spPr>
      </p:pic>
      <p:pic>
        <p:nvPicPr>
          <p:cNvPr id="11" name="Picture 10" descr="gigales.tiff"/>
          <p:cNvPicPr>
            <a:picLocks noChangeAspect="1"/>
          </p:cNvPicPr>
          <p:nvPr/>
        </p:nvPicPr>
        <p:blipFill>
          <a:blip r:embed="rId5" cstate="print"/>
          <a:stretch>
            <a:fillRect/>
          </a:stretch>
        </p:blipFill>
        <p:spPr>
          <a:xfrm>
            <a:off x="7162800" y="3505200"/>
            <a:ext cx="1668463" cy="1662113"/>
          </a:xfrm>
          <a:prstGeom prst="rect">
            <a:avLst/>
          </a:prstGeom>
          <a:effectLst>
            <a:outerShdw blurRad="63500" dist="63500" dir="2700000">
              <a:srgbClr val="000000">
                <a:alpha val="25000"/>
              </a:srgbClr>
            </a:outerShdw>
          </a:effectLst>
        </p:spPr>
      </p:pic>
      <p:pic>
        <p:nvPicPr>
          <p:cNvPr id="15367" name="Picture 3"/>
          <p:cNvPicPr>
            <a:picLocks noChangeAspect="1" noChangeArrowheads="1"/>
          </p:cNvPicPr>
          <p:nvPr/>
        </p:nvPicPr>
        <p:blipFill>
          <a:blip r:embed="rId6" cstate="print"/>
          <a:srcRect/>
          <a:stretch>
            <a:fillRect/>
          </a:stretch>
        </p:blipFill>
        <p:spPr bwMode="auto">
          <a:xfrm>
            <a:off x="7794625" y="1143000"/>
            <a:ext cx="1349375" cy="1349375"/>
          </a:xfrm>
          <a:prstGeom prst="rect">
            <a:avLst/>
          </a:prstGeom>
          <a:noFill/>
          <a:ln w="9525">
            <a:noFill/>
            <a:miter lim="800000"/>
            <a:headEnd/>
            <a:tailEnd/>
          </a:ln>
        </p:spPr>
      </p:pic>
      <p:grpSp>
        <p:nvGrpSpPr>
          <p:cNvPr id="3" name="Group 25"/>
          <p:cNvGrpSpPr>
            <a:grpSpLocks/>
          </p:cNvGrpSpPr>
          <p:nvPr/>
        </p:nvGrpSpPr>
        <p:grpSpPr bwMode="auto">
          <a:xfrm>
            <a:off x="0" y="6629400"/>
            <a:ext cx="9145588" cy="233363"/>
            <a:chOff x="0" y="6629401"/>
            <a:chExt cx="9145588" cy="233362"/>
          </a:xfrm>
        </p:grpSpPr>
        <p:sp>
          <p:nvSpPr>
            <p:cNvPr id="15369"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5370"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537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5372"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3DE5C935-93E5-43B7-B279-16A82F2C11EC}" type="slidenum">
                <a:rPr lang="en-US" sz="1000">
                  <a:solidFill>
                    <a:schemeClr val="bg1"/>
                  </a:solidFill>
                  <a:ea typeface="Rod"/>
                  <a:cs typeface="Rod"/>
                </a:rPr>
                <a:pPr marL="171450" indent="-171450" eaLnBrk="0" hangingPunct="0">
                  <a:lnSpc>
                    <a:spcPct val="90000"/>
                  </a:lnSpc>
                </a:pPr>
                <a:t>14</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15750" t="23000" r="44250" b="14000"/>
          <a:stretch>
            <a:fillRect/>
          </a:stretch>
        </p:blipFill>
        <p:spPr bwMode="auto">
          <a:xfrm>
            <a:off x="4775200" y="831850"/>
            <a:ext cx="4171950" cy="5543550"/>
          </a:xfrm>
          <a:prstGeom prst="rect">
            <a:avLst/>
          </a:prstGeom>
          <a:noFill/>
          <a:ln w="9525">
            <a:noFill/>
            <a:miter lim="800000"/>
            <a:headEnd/>
            <a:tailEnd/>
          </a:ln>
        </p:spPr>
      </p:pic>
      <p:sp>
        <p:nvSpPr>
          <p:cNvPr id="2" name="Content Placeholder 1"/>
          <p:cNvSpPr>
            <a:spLocks noGrp="1"/>
          </p:cNvSpPr>
          <p:nvPr>
            <p:ph/>
          </p:nvPr>
        </p:nvSpPr>
        <p:spPr>
          <a:xfrm>
            <a:off x="215900" y="152400"/>
            <a:ext cx="8928100" cy="979488"/>
          </a:xfrm>
        </p:spPr>
        <p:txBody>
          <a:bodyPr/>
          <a:lstStyle/>
          <a:p>
            <a:pPr>
              <a:buFontTx/>
              <a:buNone/>
              <a:defRPr/>
            </a:pPr>
            <a:r>
              <a:rPr lang="en-US" b="1" i="1" dirty="0" smtClean="0">
                <a:solidFill>
                  <a:srgbClr val="002060"/>
                </a:solidFill>
                <a:effectLst>
                  <a:outerShdw blurRad="38100" dist="38100" dir="2700000" algn="tl">
                    <a:srgbClr val="000000">
                      <a:alpha val="43137"/>
                    </a:srgbClr>
                  </a:outerShdw>
                </a:effectLst>
                <a:latin typeface="+mj-lt"/>
              </a:rPr>
              <a:t>Integrated Assessment</a:t>
            </a:r>
            <a:endParaRPr lang="en-US" b="1" i="1" dirty="0">
              <a:solidFill>
                <a:srgbClr val="002060"/>
              </a:solidFill>
              <a:effectLst>
                <a:outerShdw blurRad="38100" dist="38100" dir="2700000" algn="tl">
                  <a:srgbClr val="000000">
                    <a:alpha val="43137"/>
                  </a:srgbClr>
                </a:outerShdw>
              </a:effectLst>
              <a:latin typeface="+mj-lt"/>
            </a:endParaRPr>
          </a:p>
        </p:txBody>
      </p:sp>
      <p:sp>
        <p:nvSpPr>
          <p:cNvPr id="16388" name="TextBox 5"/>
          <p:cNvSpPr txBox="1">
            <a:spLocks noChangeArrowheads="1"/>
          </p:cNvSpPr>
          <p:nvPr/>
        </p:nvSpPr>
        <p:spPr bwMode="auto">
          <a:xfrm>
            <a:off x="165100" y="855663"/>
            <a:ext cx="4673600" cy="5708650"/>
          </a:xfrm>
          <a:prstGeom prst="rect">
            <a:avLst/>
          </a:prstGeom>
          <a:noFill/>
          <a:ln w="9525">
            <a:noFill/>
            <a:miter lim="800000"/>
            <a:headEnd/>
            <a:tailEnd/>
          </a:ln>
        </p:spPr>
        <p:txBody>
          <a:bodyPr>
            <a:spAutoFit/>
          </a:bodyPr>
          <a:lstStyle/>
          <a:p>
            <a:pPr marL="228600" indent="-228600">
              <a:spcAft>
                <a:spcPts val="600"/>
              </a:spcAft>
              <a:buFont typeface="Arial" pitchFamily="34" charset="0"/>
              <a:buChar char="•"/>
              <a:defRPr/>
            </a:pPr>
            <a:r>
              <a:rPr lang="en-US" sz="2000" dirty="0">
                <a:solidFill>
                  <a:srgbClr val="000000"/>
                </a:solidFill>
              </a:rPr>
              <a:t> </a:t>
            </a:r>
            <a:r>
              <a:rPr lang="en-US" sz="2200" dirty="0">
                <a:solidFill>
                  <a:srgbClr val="002060"/>
                </a:solidFill>
              </a:rPr>
              <a:t>Intensification of Hot Extremes Projected in U.S. </a:t>
            </a:r>
            <a:r>
              <a:rPr lang="en-US" sz="2000" dirty="0">
                <a:solidFill>
                  <a:srgbClr val="002060"/>
                </a:solidFill>
              </a:rPr>
              <a:t>that with projected future distributions of greenhouse gasses, substantial intensification of hot extremes could occur within the next 3 decades even at a 2 degree C global warming target. </a:t>
            </a:r>
          </a:p>
          <a:p>
            <a:pPr marL="228600" indent="-228600">
              <a:buFont typeface="Arial" pitchFamily="34" charset="0"/>
              <a:buChar char="•"/>
              <a:defRPr/>
            </a:pPr>
            <a:r>
              <a:rPr lang="en-US" sz="2000" dirty="0">
                <a:solidFill>
                  <a:srgbClr val="002060"/>
                </a:solidFill>
              </a:rPr>
              <a:t>By 2030, as many as nine occurrences of the highest seasonal temperature and seven longest heat waves compared to records of the second half of the 20</a:t>
            </a:r>
            <a:r>
              <a:rPr lang="en-US" sz="2000" baseline="30000" dirty="0">
                <a:solidFill>
                  <a:srgbClr val="002060"/>
                </a:solidFill>
              </a:rPr>
              <a:t>th</a:t>
            </a:r>
            <a:r>
              <a:rPr lang="en-US" sz="2000" dirty="0">
                <a:solidFill>
                  <a:srgbClr val="002060"/>
                </a:solidFill>
              </a:rPr>
              <a:t> century.</a:t>
            </a:r>
          </a:p>
          <a:p>
            <a:pPr marL="182563" lvl="1">
              <a:buFont typeface="Courier New" pitchFamily="49" charset="0"/>
              <a:buChar char="o"/>
              <a:defRPr/>
            </a:pPr>
            <a:endParaRPr lang="en-US" dirty="0">
              <a:solidFill>
                <a:srgbClr val="002060"/>
              </a:solidFill>
            </a:endParaRPr>
          </a:p>
          <a:p>
            <a:pPr marL="182563" lvl="1">
              <a:defRPr/>
            </a:pPr>
            <a:endParaRPr lang="en-US" dirty="0">
              <a:solidFill>
                <a:srgbClr val="002060"/>
              </a:solidFill>
            </a:endParaRPr>
          </a:p>
          <a:p>
            <a:pPr marL="182563" lvl="1">
              <a:defRPr/>
            </a:pPr>
            <a:r>
              <a:rPr lang="en-US" dirty="0" err="1">
                <a:solidFill>
                  <a:schemeClr val="tx1">
                    <a:lumMod val="65000"/>
                    <a:lumOff val="35000"/>
                  </a:schemeClr>
                </a:solidFill>
              </a:rPr>
              <a:t>Diffenbaugh</a:t>
            </a:r>
            <a:r>
              <a:rPr lang="en-US" dirty="0">
                <a:solidFill>
                  <a:schemeClr val="tx1">
                    <a:lumMod val="65000"/>
                    <a:lumOff val="35000"/>
                  </a:schemeClr>
                </a:solidFill>
              </a:rPr>
              <a:t>, et al, 2010: </a:t>
            </a:r>
            <a:r>
              <a:rPr lang="en-US" i="1" dirty="0">
                <a:solidFill>
                  <a:schemeClr val="tx1">
                    <a:lumMod val="65000"/>
                    <a:lumOff val="35000"/>
                  </a:schemeClr>
                </a:solidFill>
              </a:rPr>
              <a:t>Geophysical Research Letters</a:t>
            </a:r>
            <a:endParaRPr lang="en-US" dirty="0">
              <a:solidFill>
                <a:schemeClr val="tx1">
                  <a:lumMod val="65000"/>
                  <a:lumOff val="35000"/>
                </a:schemeClr>
              </a:solidFill>
            </a:endParaRPr>
          </a:p>
        </p:txBody>
      </p:sp>
      <p:grpSp>
        <p:nvGrpSpPr>
          <p:cNvPr id="3" name="Group 25"/>
          <p:cNvGrpSpPr>
            <a:grpSpLocks/>
          </p:cNvGrpSpPr>
          <p:nvPr/>
        </p:nvGrpSpPr>
        <p:grpSpPr bwMode="auto">
          <a:xfrm>
            <a:off x="0" y="6629400"/>
            <a:ext cx="9145588" cy="233363"/>
            <a:chOff x="0" y="6629401"/>
            <a:chExt cx="9145588" cy="233362"/>
          </a:xfrm>
        </p:grpSpPr>
        <p:sp>
          <p:nvSpPr>
            <p:cNvPr id="16390"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6391"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6392"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6393"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C6B2055-AA71-4A52-A807-83ACE1536996}" type="slidenum">
                <a:rPr lang="en-US" sz="1000">
                  <a:solidFill>
                    <a:schemeClr val="bg1"/>
                  </a:solidFill>
                  <a:ea typeface="Rod"/>
                  <a:cs typeface="Rod"/>
                </a:rPr>
                <a:pPr marL="171450" indent="-171450" eaLnBrk="0" hangingPunct="0">
                  <a:lnSpc>
                    <a:spcPct val="90000"/>
                  </a:lnSpc>
                </a:pPr>
                <a:t>15</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p:nvPr>
        </p:nvSpPr>
        <p:spPr bwMode="auto">
          <a:ln>
            <a:miter lim="800000"/>
            <a:headEnd/>
            <a:tailEnd/>
          </a:ln>
        </p:spPr>
        <p:txBody>
          <a:bodyPr vert="horz" wrap="square" lIns="91440" tIns="45720" rIns="91440" bIns="45720" numCol="1" anchor="t" anchorCtr="0" compatLnSpc="1">
            <a:prstTxWarp prst="textNoShape">
              <a:avLst/>
            </a:prstTxWarp>
          </a:bodyPr>
          <a:lstStyle/>
          <a:p>
            <a:pPr algn="ctr">
              <a:buFontTx/>
              <a:buNone/>
              <a:defRPr/>
            </a:pPr>
            <a:r>
              <a:rPr lang="en-US" b="1" i="1" dirty="0" smtClean="0">
                <a:solidFill>
                  <a:srgbClr val="002060"/>
                </a:solidFill>
                <a:effectLst>
                  <a:outerShdw blurRad="38100" dist="38100" dir="2700000" algn="tl">
                    <a:srgbClr val="000000">
                      <a:alpha val="43137"/>
                    </a:srgbClr>
                  </a:outerShdw>
                </a:effectLst>
                <a:latin typeface="+mj-lt"/>
              </a:rPr>
              <a:t>Summary</a:t>
            </a:r>
          </a:p>
          <a:p>
            <a:pPr>
              <a:buFontTx/>
              <a:buNone/>
              <a:defRPr/>
            </a:pPr>
            <a:endParaRPr lang="en-US" dirty="0" smtClean="0"/>
          </a:p>
          <a:p>
            <a:pPr>
              <a:defRPr/>
            </a:pPr>
            <a:r>
              <a:rPr lang="en-US" dirty="0" smtClean="0">
                <a:solidFill>
                  <a:srgbClr val="002060"/>
                </a:solidFill>
              </a:rPr>
              <a:t>Developing shared vision with science community, CESD staff, and BERAC</a:t>
            </a:r>
          </a:p>
          <a:p>
            <a:pPr>
              <a:defRPr/>
            </a:pPr>
            <a:r>
              <a:rPr lang="en-US" dirty="0" smtClean="0">
                <a:solidFill>
                  <a:srgbClr val="002060"/>
                </a:solidFill>
              </a:rPr>
              <a:t>Broad program excellence</a:t>
            </a:r>
          </a:p>
          <a:p>
            <a:pPr>
              <a:defRPr/>
            </a:pPr>
            <a:r>
              <a:rPr lang="en-US" dirty="0" smtClean="0">
                <a:solidFill>
                  <a:srgbClr val="002060"/>
                </a:solidFill>
              </a:rPr>
              <a:t>Multi-</a:t>
            </a:r>
            <a:r>
              <a:rPr lang="en-US" dirty="0" err="1" smtClean="0">
                <a:solidFill>
                  <a:srgbClr val="002060"/>
                </a:solidFill>
              </a:rPr>
              <a:t>disciplinarity</a:t>
            </a:r>
            <a:endParaRPr lang="en-US" dirty="0" smtClean="0">
              <a:solidFill>
                <a:srgbClr val="002060"/>
              </a:solidFill>
            </a:endParaRPr>
          </a:p>
          <a:p>
            <a:pPr>
              <a:defRPr/>
            </a:pPr>
            <a:r>
              <a:rPr lang="en-US" dirty="0" smtClean="0">
                <a:solidFill>
                  <a:srgbClr val="002060"/>
                </a:solidFill>
              </a:rPr>
              <a:t>Partnering across SC, DOE, and other agencies</a:t>
            </a:r>
          </a:p>
        </p:txBody>
      </p:sp>
      <p:grpSp>
        <p:nvGrpSpPr>
          <p:cNvPr id="2" name="Group 25"/>
          <p:cNvGrpSpPr>
            <a:grpSpLocks/>
          </p:cNvGrpSpPr>
          <p:nvPr/>
        </p:nvGrpSpPr>
        <p:grpSpPr bwMode="auto">
          <a:xfrm>
            <a:off x="0" y="6629400"/>
            <a:ext cx="9145588" cy="233363"/>
            <a:chOff x="0" y="6629401"/>
            <a:chExt cx="9145588" cy="233362"/>
          </a:xfrm>
        </p:grpSpPr>
        <p:sp>
          <p:nvSpPr>
            <p:cNvPr id="17412"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7413"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7414"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7415"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60C7614-EFA2-4BA6-AC20-76C4133F4416}" type="slidenum">
                <a:rPr lang="en-US" sz="1000">
                  <a:solidFill>
                    <a:schemeClr val="bg1"/>
                  </a:solidFill>
                  <a:ea typeface="Rod"/>
                  <a:cs typeface="Rod"/>
                </a:rPr>
                <a:pPr marL="171450" indent="-171450" eaLnBrk="0" hangingPunct="0">
                  <a:lnSpc>
                    <a:spcPct val="90000"/>
                  </a:lnSpc>
                </a:pPr>
                <a:t>16</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dirty="0" smtClean="0"/>
          </a:p>
          <a:p>
            <a:pPr algn="ctr">
              <a:buFontTx/>
              <a:buNone/>
            </a:pPr>
            <a:endParaRPr lang="en-US" sz="5400" dirty="0" smtClean="0">
              <a:solidFill>
                <a:srgbClr val="002060"/>
              </a:solidFill>
            </a:endParaRPr>
          </a:p>
          <a:p>
            <a:pPr algn="ctr">
              <a:buFontTx/>
              <a:buNone/>
            </a:pPr>
            <a:endParaRPr lang="en-US" sz="5400" dirty="0" smtClean="0">
              <a:solidFill>
                <a:srgbClr val="002060"/>
              </a:solidFill>
            </a:endParaRPr>
          </a:p>
          <a:p>
            <a:pPr algn="ctr">
              <a:buFontTx/>
              <a:buNone/>
            </a:pPr>
            <a:r>
              <a:rPr lang="en-US" sz="5400" dirty="0" smtClean="0">
                <a:solidFill>
                  <a:srgbClr val="002060"/>
                </a:solidFill>
              </a:rPr>
              <a:t>Thank </a:t>
            </a:r>
            <a:r>
              <a:rPr lang="en-US" sz="5400" dirty="0" smtClean="0">
                <a:solidFill>
                  <a:srgbClr val="002060"/>
                </a:solidFill>
              </a:rPr>
              <a:t>you!</a:t>
            </a:r>
          </a:p>
        </p:txBody>
      </p:sp>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17</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3048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4000" b="1" i="1" dirty="0" smtClean="0">
                <a:solidFill>
                  <a:srgbClr val="002060"/>
                </a:solidFill>
                <a:effectLst>
                  <a:outerShdw blurRad="38100" dist="38100" dir="2700000" algn="tl">
                    <a:srgbClr val="000000">
                      <a:alpha val="43137"/>
                    </a:srgbClr>
                  </a:outerShdw>
                </a:effectLst>
              </a:rPr>
              <a:t>Outline</a:t>
            </a:r>
          </a:p>
        </p:txBody>
      </p:sp>
      <p:sp>
        <p:nvSpPr>
          <p:cNvPr id="3075" name="Content Placeholder 2"/>
          <p:cNvSpPr>
            <a:spLocks noGrp="1"/>
          </p:cNvSpPr>
          <p:nvPr>
            <p:ph idx="1"/>
          </p:nvPr>
        </p:nvSpPr>
        <p:spPr bwMode="auto">
          <a:xfrm>
            <a:off x="1219200" y="1600200"/>
            <a:ext cx="7467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2060"/>
                </a:solidFill>
              </a:rPr>
              <a:t>Philosophy and assimilation</a:t>
            </a:r>
          </a:p>
          <a:p>
            <a:r>
              <a:rPr lang="en-US" smtClean="0">
                <a:solidFill>
                  <a:srgbClr val="002060"/>
                </a:solidFill>
              </a:rPr>
              <a:t>Division updates</a:t>
            </a:r>
          </a:p>
          <a:p>
            <a:pPr lvl="1"/>
            <a:r>
              <a:rPr lang="en-US" smtClean="0">
                <a:solidFill>
                  <a:srgbClr val="002060"/>
                </a:solidFill>
              </a:rPr>
              <a:t>Staffing</a:t>
            </a:r>
          </a:p>
          <a:p>
            <a:pPr lvl="1"/>
            <a:r>
              <a:rPr lang="en-US" smtClean="0">
                <a:solidFill>
                  <a:srgbClr val="002060"/>
                </a:solidFill>
              </a:rPr>
              <a:t>Science</a:t>
            </a:r>
          </a:p>
          <a:p>
            <a:pPr lvl="1"/>
            <a:r>
              <a:rPr lang="en-US" smtClean="0">
                <a:solidFill>
                  <a:srgbClr val="002060"/>
                </a:solidFill>
              </a:rPr>
              <a:t>Solicitations</a:t>
            </a:r>
          </a:p>
          <a:p>
            <a:pPr lvl="1"/>
            <a:r>
              <a:rPr lang="en-US" smtClean="0">
                <a:solidFill>
                  <a:srgbClr val="002060"/>
                </a:solidFill>
              </a:rPr>
              <a:t>Strategy</a:t>
            </a:r>
          </a:p>
          <a:p>
            <a:r>
              <a:rPr lang="en-US" smtClean="0">
                <a:solidFill>
                  <a:srgbClr val="002060"/>
                </a:solidFill>
              </a:rPr>
              <a:t>Other</a:t>
            </a:r>
          </a:p>
        </p:txBody>
      </p:sp>
      <p:grpSp>
        <p:nvGrpSpPr>
          <p:cNvPr id="2" name="Group 25"/>
          <p:cNvGrpSpPr>
            <a:grpSpLocks/>
          </p:cNvGrpSpPr>
          <p:nvPr/>
        </p:nvGrpSpPr>
        <p:grpSpPr bwMode="auto">
          <a:xfrm>
            <a:off x="0" y="6553200"/>
            <a:ext cx="9145588" cy="233363"/>
            <a:chOff x="0" y="6629401"/>
            <a:chExt cx="9145588" cy="233362"/>
          </a:xfrm>
        </p:grpSpPr>
        <p:sp>
          <p:nvSpPr>
            <p:cNvPr id="3077"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3078"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307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3080"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B419A09-7422-4BCD-B1E4-015F9F47489C}" type="slidenum">
                <a:rPr lang="en-US" sz="1000">
                  <a:solidFill>
                    <a:schemeClr val="bg1"/>
                  </a:solidFill>
                  <a:ea typeface="Rod"/>
                  <a:cs typeface="Rod"/>
                </a:rPr>
                <a:pPr marL="171450" indent="-171450" eaLnBrk="0" hangingPunct="0">
                  <a:lnSpc>
                    <a:spcPct val="90000"/>
                  </a:lnSpc>
                </a:pPr>
                <a:t>2</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b="1" i="1" dirty="0" smtClean="0">
                <a:solidFill>
                  <a:srgbClr val="002060"/>
                </a:solidFill>
                <a:effectLst>
                  <a:outerShdw blurRad="38100" dist="38100" dir="2700000" algn="tl">
                    <a:srgbClr val="000000">
                      <a:alpha val="43137"/>
                    </a:srgbClr>
                  </a:outerShdw>
                </a:effectLst>
              </a:rPr>
              <a:t>Philosophy</a:t>
            </a:r>
          </a:p>
        </p:txBody>
      </p:sp>
      <p:sp>
        <p:nvSpPr>
          <p:cNvPr id="4099" name="Content Placeholder 2"/>
          <p:cNvSpPr>
            <a:spLocks noGrp="1"/>
          </p:cNvSpPr>
          <p:nvPr>
            <p:ph idx="1"/>
          </p:nvPr>
        </p:nvSpPr>
        <p:spPr bwMode="auto">
          <a:xfrm>
            <a:off x="457200" y="1600200"/>
            <a:ext cx="84582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002060"/>
                </a:solidFill>
              </a:rPr>
              <a:t>Tenets</a:t>
            </a:r>
          </a:p>
          <a:p>
            <a:pPr lvl="1"/>
            <a:r>
              <a:rPr lang="en-US" smtClean="0">
                <a:solidFill>
                  <a:srgbClr val="002060"/>
                </a:solidFill>
              </a:rPr>
              <a:t>Science centric: Evolutionary and revolutionary</a:t>
            </a:r>
          </a:p>
          <a:p>
            <a:pPr lvl="1"/>
            <a:r>
              <a:rPr lang="en-US" smtClean="0">
                <a:solidFill>
                  <a:srgbClr val="002060"/>
                </a:solidFill>
              </a:rPr>
              <a:t>Science that matters</a:t>
            </a:r>
          </a:p>
          <a:p>
            <a:pPr lvl="1"/>
            <a:r>
              <a:rPr lang="en-US" smtClean="0">
                <a:solidFill>
                  <a:srgbClr val="002060"/>
                </a:solidFill>
              </a:rPr>
              <a:t>Mission relevant, DOE unique</a:t>
            </a:r>
          </a:p>
          <a:p>
            <a:pPr lvl="1"/>
            <a:r>
              <a:rPr lang="en-US" smtClean="0">
                <a:solidFill>
                  <a:srgbClr val="002060"/>
                </a:solidFill>
              </a:rPr>
              <a:t>Efficient steward of taxpayer investment</a:t>
            </a:r>
          </a:p>
          <a:p>
            <a:pPr>
              <a:buFontTx/>
              <a:buNone/>
            </a:pPr>
            <a:endParaRPr lang="en-US" smtClean="0"/>
          </a:p>
        </p:txBody>
      </p:sp>
      <p:grpSp>
        <p:nvGrpSpPr>
          <p:cNvPr id="2" name="Group 25"/>
          <p:cNvGrpSpPr>
            <a:grpSpLocks/>
          </p:cNvGrpSpPr>
          <p:nvPr/>
        </p:nvGrpSpPr>
        <p:grpSpPr bwMode="auto">
          <a:xfrm>
            <a:off x="0" y="6624638"/>
            <a:ext cx="9145588" cy="233362"/>
            <a:chOff x="0" y="6629401"/>
            <a:chExt cx="9145588" cy="233362"/>
          </a:xfrm>
        </p:grpSpPr>
        <p:sp>
          <p:nvSpPr>
            <p:cNvPr id="4101"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4102"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4103"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4104"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B0A4BA51-4773-4BDE-8657-6BE23ED44D67}" type="slidenum">
                <a:rPr lang="en-US" sz="1000">
                  <a:solidFill>
                    <a:schemeClr val="bg1"/>
                  </a:solidFill>
                  <a:ea typeface="Rod"/>
                  <a:cs typeface="Rod"/>
                </a:rPr>
                <a:pPr marL="171450" indent="-171450" eaLnBrk="0" hangingPunct="0">
                  <a:lnSpc>
                    <a:spcPct val="90000"/>
                  </a:lnSpc>
                </a:pPr>
                <a:t>3</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b="1" i="1" dirty="0" smtClean="0">
                <a:solidFill>
                  <a:srgbClr val="002060"/>
                </a:solidFill>
                <a:effectLst>
                  <a:outerShdw blurRad="38100" dist="38100" dir="2700000" algn="tl">
                    <a:srgbClr val="000000">
                      <a:alpha val="43137"/>
                    </a:srgbClr>
                  </a:outerShdw>
                </a:effectLst>
              </a:rPr>
              <a:t>Philosophy</a:t>
            </a:r>
          </a:p>
        </p:txBody>
      </p:sp>
      <p:sp>
        <p:nvSpPr>
          <p:cNvPr id="512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002060"/>
                </a:solidFill>
              </a:rPr>
              <a:t>Management/leadership priorities</a:t>
            </a:r>
          </a:p>
          <a:p>
            <a:pPr lvl="1"/>
            <a:r>
              <a:rPr lang="en-US" smtClean="0">
                <a:solidFill>
                  <a:srgbClr val="002060"/>
                </a:solidFill>
              </a:rPr>
              <a:t>Shared vision</a:t>
            </a:r>
          </a:p>
          <a:p>
            <a:pPr lvl="1"/>
            <a:r>
              <a:rPr lang="en-US" smtClean="0">
                <a:solidFill>
                  <a:srgbClr val="002060"/>
                </a:solidFill>
              </a:rPr>
              <a:t>CESD (and staff) prominence</a:t>
            </a:r>
          </a:p>
          <a:p>
            <a:pPr lvl="1"/>
            <a:r>
              <a:rPr lang="en-US" smtClean="0">
                <a:solidFill>
                  <a:srgbClr val="002060"/>
                </a:solidFill>
              </a:rPr>
              <a:t>The “one culture” paradigm</a:t>
            </a:r>
          </a:p>
          <a:p>
            <a:pPr lvl="1"/>
            <a:r>
              <a:rPr lang="en-US" smtClean="0">
                <a:solidFill>
                  <a:srgbClr val="002060"/>
                </a:solidFill>
              </a:rPr>
              <a:t>Strong multi-program teams</a:t>
            </a:r>
          </a:p>
          <a:p>
            <a:pPr lvl="1"/>
            <a:r>
              <a:rPr lang="en-US" smtClean="0">
                <a:solidFill>
                  <a:srgbClr val="002060"/>
                </a:solidFill>
              </a:rPr>
              <a:t>Creating true multidisciplinary programs</a:t>
            </a:r>
          </a:p>
          <a:p>
            <a:pPr lvl="1"/>
            <a:r>
              <a:rPr lang="en-US" smtClean="0">
                <a:solidFill>
                  <a:srgbClr val="002060"/>
                </a:solidFill>
              </a:rPr>
              <a:t>Creating BER-wide collaboration</a:t>
            </a:r>
          </a:p>
          <a:p>
            <a:pPr lvl="1"/>
            <a:endParaRPr lang="en-US" smtClean="0"/>
          </a:p>
        </p:txBody>
      </p:sp>
      <p:grpSp>
        <p:nvGrpSpPr>
          <p:cNvPr id="2" name="Group 25"/>
          <p:cNvGrpSpPr>
            <a:grpSpLocks/>
          </p:cNvGrpSpPr>
          <p:nvPr/>
        </p:nvGrpSpPr>
        <p:grpSpPr bwMode="auto">
          <a:xfrm>
            <a:off x="0" y="6624638"/>
            <a:ext cx="9145588" cy="233362"/>
            <a:chOff x="0" y="6629401"/>
            <a:chExt cx="9145588" cy="233362"/>
          </a:xfrm>
        </p:grpSpPr>
        <p:sp>
          <p:nvSpPr>
            <p:cNvPr id="5125"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5126"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5127"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5128"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53BF58B-4E9A-4FA2-9509-DC0C8E912D70}" type="slidenum">
                <a:rPr lang="en-US" sz="1000">
                  <a:solidFill>
                    <a:schemeClr val="bg1"/>
                  </a:solidFill>
                  <a:ea typeface="Rod"/>
                  <a:cs typeface="Rod"/>
                </a:rPr>
                <a:pPr marL="171450" indent="-171450" eaLnBrk="0" hangingPunct="0">
                  <a:lnSpc>
                    <a:spcPct val="90000"/>
                  </a:lnSpc>
                </a:pPr>
                <a:t>4</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b="1" i="1" dirty="0" smtClean="0">
                <a:solidFill>
                  <a:srgbClr val="002060"/>
                </a:solidFill>
                <a:effectLst>
                  <a:outerShdw blurRad="38100" dist="38100" dir="2700000" algn="tl">
                    <a:srgbClr val="000000">
                      <a:alpha val="43137"/>
                    </a:srgbClr>
                  </a:outerShdw>
                </a:effectLst>
              </a:rPr>
              <a:t>Assimilation</a:t>
            </a:r>
          </a:p>
        </p:txBody>
      </p:sp>
      <p:sp>
        <p:nvSpPr>
          <p:cNvPr id="61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2060"/>
                </a:solidFill>
              </a:rPr>
              <a:t>DOE culture</a:t>
            </a:r>
          </a:p>
          <a:p>
            <a:r>
              <a:rPr lang="en-US" smtClean="0">
                <a:solidFill>
                  <a:srgbClr val="002060"/>
                </a:solidFill>
              </a:rPr>
              <a:t>CESD and BER people</a:t>
            </a:r>
          </a:p>
          <a:p>
            <a:r>
              <a:rPr lang="en-US" smtClean="0">
                <a:solidFill>
                  <a:srgbClr val="002060"/>
                </a:solidFill>
              </a:rPr>
              <a:t>Collaborations with other agencies</a:t>
            </a:r>
          </a:p>
          <a:p>
            <a:r>
              <a:rPr lang="en-US" smtClean="0">
                <a:solidFill>
                  <a:srgbClr val="002060"/>
                </a:solidFill>
              </a:rPr>
              <a:t>USGCRP and OMB</a:t>
            </a:r>
          </a:p>
          <a:p>
            <a:r>
              <a:rPr lang="en-US" smtClean="0">
                <a:solidFill>
                  <a:srgbClr val="002060"/>
                </a:solidFill>
              </a:rPr>
              <a:t>Lab visits and reviews</a:t>
            </a:r>
          </a:p>
        </p:txBody>
      </p:sp>
      <p:grpSp>
        <p:nvGrpSpPr>
          <p:cNvPr id="2" name="Group 25"/>
          <p:cNvGrpSpPr>
            <a:grpSpLocks/>
          </p:cNvGrpSpPr>
          <p:nvPr/>
        </p:nvGrpSpPr>
        <p:grpSpPr bwMode="auto">
          <a:xfrm>
            <a:off x="0" y="6629400"/>
            <a:ext cx="9145588" cy="233363"/>
            <a:chOff x="0" y="6629401"/>
            <a:chExt cx="9145588" cy="233362"/>
          </a:xfrm>
        </p:grpSpPr>
        <p:sp>
          <p:nvSpPr>
            <p:cNvPr id="6149"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6150"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615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6152"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E4C0327-332E-49E8-90B0-60E1FBA2E400}" type="slidenum">
                <a:rPr lang="en-US" sz="1000">
                  <a:solidFill>
                    <a:schemeClr val="bg1"/>
                  </a:solidFill>
                  <a:ea typeface="Rod"/>
                  <a:cs typeface="Rod"/>
                </a:rPr>
                <a:pPr marL="171450" indent="-171450" eaLnBrk="0" hangingPunct="0">
                  <a:lnSpc>
                    <a:spcPct val="90000"/>
                  </a:lnSpc>
                </a:pPr>
                <a:t>5</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b="1" i="1" dirty="0" smtClean="0">
                <a:solidFill>
                  <a:srgbClr val="002060"/>
                </a:solidFill>
                <a:effectLst>
                  <a:outerShdw blurRad="38100" dist="38100" dir="2700000" algn="tl">
                    <a:srgbClr val="000000">
                      <a:alpha val="43137"/>
                    </a:srgbClr>
                  </a:outerShdw>
                </a:effectLst>
              </a:rPr>
              <a:t>Science updates</a:t>
            </a:r>
          </a:p>
        </p:txBody>
      </p:sp>
      <p:sp>
        <p:nvSpPr>
          <p:cNvPr id="7171" name="Content Placeholder 2"/>
          <p:cNvSpPr>
            <a:spLocks noGrp="1"/>
          </p:cNvSpPr>
          <p:nvPr>
            <p:ph idx="1"/>
          </p:nvPr>
        </p:nvSpPr>
        <p:spPr bwMode="auto">
          <a:xfrm>
            <a:off x="457200" y="1371600"/>
            <a:ext cx="8305800" cy="457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2060"/>
                </a:solidFill>
              </a:rPr>
              <a:t>Atmospheric science</a:t>
            </a:r>
          </a:p>
          <a:p>
            <a:r>
              <a:rPr lang="en-US" smtClean="0">
                <a:solidFill>
                  <a:srgbClr val="002060"/>
                </a:solidFill>
              </a:rPr>
              <a:t>ARM Climate Research Facility</a:t>
            </a:r>
          </a:p>
          <a:p>
            <a:r>
              <a:rPr lang="en-US" smtClean="0">
                <a:solidFill>
                  <a:srgbClr val="002060"/>
                </a:solidFill>
              </a:rPr>
              <a:t>Terrestrial ecosystems</a:t>
            </a:r>
          </a:p>
          <a:p>
            <a:r>
              <a:rPr lang="en-US" smtClean="0">
                <a:solidFill>
                  <a:srgbClr val="002060"/>
                </a:solidFill>
              </a:rPr>
              <a:t>Subsurface</a:t>
            </a:r>
          </a:p>
          <a:p>
            <a:r>
              <a:rPr lang="en-US" smtClean="0">
                <a:solidFill>
                  <a:srgbClr val="002060"/>
                </a:solidFill>
              </a:rPr>
              <a:t>EMSL</a:t>
            </a:r>
          </a:p>
          <a:p>
            <a:r>
              <a:rPr lang="en-US" smtClean="0">
                <a:solidFill>
                  <a:srgbClr val="002060"/>
                </a:solidFill>
              </a:rPr>
              <a:t>Climate modeling</a:t>
            </a:r>
          </a:p>
          <a:p>
            <a:r>
              <a:rPr lang="en-US" smtClean="0">
                <a:solidFill>
                  <a:srgbClr val="002060"/>
                </a:solidFill>
              </a:rPr>
              <a:t>Integrated Assessment</a:t>
            </a:r>
          </a:p>
          <a:p>
            <a:endParaRPr lang="en-US" smtClean="0"/>
          </a:p>
        </p:txBody>
      </p:sp>
      <p:grpSp>
        <p:nvGrpSpPr>
          <p:cNvPr id="2" name="Group 25"/>
          <p:cNvGrpSpPr>
            <a:grpSpLocks/>
          </p:cNvGrpSpPr>
          <p:nvPr/>
        </p:nvGrpSpPr>
        <p:grpSpPr bwMode="auto">
          <a:xfrm>
            <a:off x="0" y="6629400"/>
            <a:ext cx="9145588" cy="233363"/>
            <a:chOff x="0" y="6629401"/>
            <a:chExt cx="9145588" cy="233362"/>
          </a:xfrm>
        </p:grpSpPr>
        <p:sp>
          <p:nvSpPr>
            <p:cNvPr id="7173"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7174"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7175"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7176"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24BF35E6-A228-41D8-9503-344E23C3DE7A}" type="slidenum">
                <a:rPr lang="en-US" sz="1000">
                  <a:solidFill>
                    <a:schemeClr val="bg1"/>
                  </a:solidFill>
                  <a:ea typeface="Rod"/>
                  <a:cs typeface="Rod"/>
                </a:rPr>
                <a:pPr marL="171450" indent="-171450" eaLnBrk="0" hangingPunct="0">
                  <a:lnSpc>
                    <a:spcPct val="90000"/>
                  </a:lnSpc>
                </a:pPr>
                <a:t>6</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7800" y="2362200"/>
            <a:ext cx="8966200" cy="3640138"/>
          </a:xfrm>
          <a:prstGeom prst="rect">
            <a:avLst/>
          </a:prstGeom>
          <a:solidFill>
            <a:schemeClr val="bg1"/>
          </a:solidFill>
          <a:ln>
            <a:solidFill>
              <a:schemeClr val="tx1">
                <a:lumMod val="65000"/>
                <a:lumOff val="35000"/>
              </a:schemeClr>
            </a:solidFill>
          </a:ln>
          <a:effectLst>
            <a:outerShdw blurRad="40000" dist="356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5" name="Picture 18" descr="SGV for BC SNN 3km from Fig 10.png"/>
          <p:cNvPicPr>
            <a:picLocks noChangeAspect="1"/>
          </p:cNvPicPr>
          <p:nvPr/>
        </p:nvPicPr>
        <p:blipFill>
          <a:blip r:embed="rId3" cstate="print"/>
          <a:srcRect/>
          <a:stretch>
            <a:fillRect/>
          </a:stretch>
        </p:blipFill>
        <p:spPr bwMode="auto">
          <a:xfrm>
            <a:off x="152400" y="2736850"/>
            <a:ext cx="6375400" cy="3054350"/>
          </a:xfrm>
          <a:prstGeom prst="rect">
            <a:avLst/>
          </a:prstGeom>
          <a:noFill/>
          <a:ln w="9525">
            <a:noFill/>
            <a:miter lim="800000"/>
            <a:headEnd/>
            <a:tailEnd/>
          </a:ln>
        </p:spPr>
      </p:pic>
      <p:sp>
        <p:nvSpPr>
          <p:cNvPr id="33794" name="Title 1"/>
          <p:cNvSpPr>
            <a:spLocks noGrp="1"/>
          </p:cNvSpPr>
          <p:nvPr>
            <p:ph type="title"/>
          </p:nvPr>
        </p:nvSpPr>
        <p:spPr>
          <a:xfrm>
            <a:off x="457200" y="152400"/>
            <a:ext cx="8204200" cy="987425"/>
          </a:xfrm>
        </p:spPr>
        <p:txBody>
          <a:bodyPr>
            <a:normAutofit fontScale="90000"/>
          </a:bodyPr>
          <a:lstStyle/>
          <a:p>
            <a:pPr>
              <a:defRPr/>
            </a:pPr>
            <a:r>
              <a:rPr lang="en-US" sz="3100" b="1" i="1" dirty="0" smtClean="0">
                <a:solidFill>
                  <a:srgbClr val="002060"/>
                </a:solidFill>
                <a:effectLst>
                  <a:outerShdw blurRad="38100" dist="38100" dir="2700000" algn="tl">
                    <a:srgbClr val="000000">
                      <a:alpha val="43137"/>
                    </a:srgbClr>
                  </a:outerShdw>
                </a:effectLst>
                <a:ea typeface="ＭＳ Ｐゴシック" charset="-128"/>
              </a:rPr>
              <a:t>Atmospheric System Research</a:t>
            </a:r>
            <a:br>
              <a:rPr lang="en-US" sz="3100" b="1" i="1" dirty="0" smtClean="0">
                <a:solidFill>
                  <a:srgbClr val="002060"/>
                </a:solidFill>
                <a:effectLst>
                  <a:outerShdw blurRad="38100" dist="38100" dir="2700000" algn="tl">
                    <a:srgbClr val="000000">
                      <a:alpha val="43137"/>
                    </a:srgbClr>
                  </a:outerShdw>
                </a:effectLst>
                <a:ea typeface="ＭＳ Ｐゴシック" charset="-128"/>
              </a:rPr>
            </a:br>
            <a:r>
              <a:rPr lang="en-US" sz="3100" dirty="0" smtClean="0">
                <a:solidFill>
                  <a:srgbClr val="002060"/>
                </a:solidFill>
                <a:ea typeface="ＭＳ Ｐゴシック" charset="-128"/>
              </a:rPr>
              <a:t> Improving Aerosols in GCMs</a:t>
            </a:r>
            <a:r>
              <a:rPr lang="en-US" sz="1200" dirty="0" smtClean="0">
                <a:solidFill>
                  <a:srgbClr val="002060"/>
                </a:solidFill>
                <a:ea typeface="ＭＳ Ｐゴシック" charset="-128"/>
              </a:rPr>
              <a:t/>
            </a:r>
            <a:br>
              <a:rPr lang="en-US" sz="1200" dirty="0" smtClean="0">
                <a:solidFill>
                  <a:srgbClr val="002060"/>
                </a:solidFill>
                <a:ea typeface="ＭＳ Ｐゴシック" charset="-128"/>
              </a:rPr>
            </a:br>
            <a:r>
              <a:rPr lang="en-US" sz="1000" dirty="0" smtClean="0">
                <a:ea typeface="ＭＳ Ｐゴシック" charset="-128"/>
              </a:rPr>
              <a:t/>
            </a:r>
            <a:br>
              <a:rPr lang="en-US" sz="1000" dirty="0" smtClean="0">
                <a:ea typeface="ＭＳ Ｐゴシック" charset="-128"/>
              </a:rPr>
            </a:br>
            <a:endParaRPr lang="en-US" sz="2400" dirty="0">
              <a:solidFill>
                <a:srgbClr val="FF0000"/>
              </a:solidFill>
              <a:ea typeface="ＭＳ Ｐゴシック" charset="-128"/>
            </a:endParaRPr>
          </a:p>
        </p:txBody>
      </p:sp>
      <p:sp>
        <p:nvSpPr>
          <p:cNvPr id="8197" name="Content Placeholder 2"/>
          <p:cNvSpPr>
            <a:spLocks noGrp="1"/>
          </p:cNvSpPr>
          <p:nvPr>
            <p:ph idx="1"/>
          </p:nvPr>
        </p:nvSpPr>
        <p:spPr bwMode="auto">
          <a:xfrm>
            <a:off x="228600" y="1143000"/>
            <a:ext cx="8678863" cy="11096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000" smtClean="0">
                <a:solidFill>
                  <a:srgbClr val="002060"/>
                </a:solidFill>
                <a:ea typeface="ＭＳ Ｐゴシック" charset="-128"/>
              </a:rPr>
              <a:t>Existing GCMs ignore aerosol sub-grid variability (SGV) at local scales</a:t>
            </a:r>
          </a:p>
          <a:p>
            <a:r>
              <a:rPr lang="en-US" sz="2000" smtClean="0">
                <a:solidFill>
                  <a:srgbClr val="002060"/>
                </a:solidFill>
                <a:ea typeface="ＭＳ Ｐゴシック" charset="-128"/>
              </a:rPr>
              <a:t>Insights will drive improvements of aerosol-climate interactions in GCMs</a:t>
            </a:r>
          </a:p>
          <a:p>
            <a:r>
              <a:rPr lang="en-US" sz="2000" smtClean="0">
                <a:solidFill>
                  <a:srgbClr val="002060"/>
                </a:solidFill>
                <a:ea typeface="ＭＳ Ｐゴシック" charset="-128"/>
              </a:rPr>
              <a:t>Using the MILAGRO field campaign from March 2006 as a case study</a:t>
            </a:r>
          </a:p>
        </p:txBody>
      </p:sp>
      <p:sp>
        <p:nvSpPr>
          <p:cNvPr id="8198" name="TextBox 6"/>
          <p:cNvSpPr txBox="1">
            <a:spLocks noChangeArrowheads="1"/>
          </p:cNvSpPr>
          <p:nvPr/>
        </p:nvSpPr>
        <p:spPr bwMode="auto">
          <a:xfrm>
            <a:off x="457200" y="2362200"/>
            <a:ext cx="2590800" cy="338138"/>
          </a:xfrm>
          <a:prstGeom prst="rect">
            <a:avLst/>
          </a:prstGeom>
          <a:noFill/>
          <a:ln w="9525">
            <a:noFill/>
            <a:miter lim="800000"/>
            <a:headEnd/>
            <a:tailEnd/>
          </a:ln>
        </p:spPr>
        <p:txBody>
          <a:bodyPr wrap="none">
            <a:spAutoFit/>
          </a:bodyPr>
          <a:lstStyle/>
          <a:p>
            <a:r>
              <a:rPr lang="en-US" sz="1600"/>
              <a:t>SGV: Black Carbon </a:t>
            </a:r>
            <a:r>
              <a:rPr lang="en-US" sz="1600">
                <a:solidFill>
                  <a:srgbClr val="FF0000"/>
                </a:solidFill>
              </a:rPr>
              <a:t>(Primary)</a:t>
            </a:r>
          </a:p>
        </p:txBody>
      </p:sp>
      <p:sp>
        <p:nvSpPr>
          <p:cNvPr id="8199" name="TextBox 7"/>
          <p:cNvSpPr txBox="1">
            <a:spLocks noChangeArrowheads="1"/>
          </p:cNvSpPr>
          <p:nvPr/>
        </p:nvSpPr>
        <p:spPr bwMode="auto">
          <a:xfrm>
            <a:off x="3286125" y="2362200"/>
            <a:ext cx="2886075" cy="339725"/>
          </a:xfrm>
          <a:prstGeom prst="rect">
            <a:avLst/>
          </a:prstGeom>
          <a:noFill/>
          <a:ln w="9525">
            <a:noFill/>
            <a:miter lim="800000"/>
            <a:headEnd/>
            <a:tailEnd/>
          </a:ln>
        </p:spPr>
        <p:txBody>
          <a:bodyPr wrap="none">
            <a:spAutoFit/>
          </a:bodyPr>
          <a:lstStyle/>
          <a:p>
            <a:r>
              <a:rPr lang="en-US" sz="1600"/>
              <a:t>SGV: SO</a:t>
            </a:r>
            <a:r>
              <a:rPr lang="en-US" sz="1600" baseline="-25000"/>
              <a:t>4</a:t>
            </a:r>
            <a:r>
              <a:rPr lang="en-US" sz="1600"/>
              <a:t>+NH</a:t>
            </a:r>
            <a:r>
              <a:rPr lang="en-US" sz="1600" baseline="-25000"/>
              <a:t>4</a:t>
            </a:r>
            <a:r>
              <a:rPr lang="en-US" sz="1600"/>
              <a:t>+NO</a:t>
            </a:r>
            <a:r>
              <a:rPr lang="en-US" sz="1600" baseline="-25000"/>
              <a:t>3</a:t>
            </a:r>
            <a:r>
              <a:rPr lang="en-US" sz="1600"/>
              <a:t> </a:t>
            </a:r>
            <a:r>
              <a:rPr lang="en-US" sz="1600">
                <a:solidFill>
                  <a:srgbClr val="FF0000"/>
                </a:solidFill>
              </a:rPr>
              <a:t>(Secondary)</a:t>
            </a:r>
          </a:p>
        </p:txBody>
      </p:sp>
      <p:sp>
        <p:nvSpPr>
          <p:cNvPr id="9" name="Content Placeholder 2"/>
          <p:cNvSpPr txBox="1">
            <a:spLocks/>
          </p:cNvSpPr>
          <p:nvPr/>
        </p:nvSpPr>
        <p:spPr bwMode="auto">
          <a:xfrm>
            <a:off x="6672263" y="2667000"/>
            <a:ext cx="2260600" cy="3276600"/>
          </a:xfrm>
          <a:prstGeom prst="rect">
            <a:avLst/>
          </a:prstGeom>
          <a:noFill/>
          <a:ln w="9525">
            <a:noFill/>
            <a:miter lim="800000"/>
            <a:headEnd/>
            <a:tailEnd/>
          </a:ln>
        </p:spPr>
        <p:txBody>
          <a:bodyPr lIns="0" tIns="0" rIns="0" bIns="0"/>
          <a:lstStyle/>
          <a:p>
            <a:pPr marL="228600" indent="-228600" eaLnBrk="0" hangingPunct="0">
              <a:lnSpc>
                <a:spcPct val="85000"/>
              </a:lnSpc>
              <a:spcBef>
                <a:spcPct val="30000"/>
              </a:spcBef>
              <a:buClr>
                <a:schemeClr val="folHlink"/>
              </a:buClr>
              <a:buFontTx/>
              <a:buBlip>
                <a:blip r:embed="rId4"/>
              </a:buBlip>
              <a:defRPr/>
            </a:pPr>
            <a:r>
              <a:rPr lang="en-US" sz="1600" kern="0" dirty="0">
                <a:latin typeface="+mn-lt"/>
              </a:rPr>
              <a:t>SGV large for </a:t>
            </a:r>
            <a:r>
              <a:rPr lang="en-US" sz="1600" kern="0" dirty="0">
                <a:solidFill>
                  <a:srgbClr val="FF0000"/>
                </a:solidFill>
                <a:latin typeface="+mn-lt"/>
              </a:rPr>
              <a:t>primary</a:t>
            </a:r>
            <a:r>
              <a:rPr lang="en-US" sz="1600" kern="0" dirty="0">
                <a:solidFill>
                  <a:schemeClr val="accent6"/>
                </a:solidFill>
                <a:latin typeface="+mn-lt"/>
              </a:rPr>
              <a:t> </a:t>
            </a:r>
            <a:r>
              <a:rPr lang="en-US" sz="1600" kern="0" dirty="0">
                <a:latin typeface="+mn-lt"/>
              </a:rPr>
              <a:t>aerosols and strongly driven by emission SGV</a:t>
            </a:r>
          </a:p>
          <a:p>
            <a:pPr marL="228600" indent="-228600" eaLnBrk="0" hangingPunct="0">
              <a:lnSpc>
                <a:spcPct val="85000"/>
              </a:lnSpc>
              <a:spcBef>
                <a:spcPct val="30000"/>
              </a:spcBef>
              <a:buClr>
                <a:schemeClr val="folHlink"/>
              </a:buClr>
              <a:buFontTx/>
              <a:buBlip>
                <a:blip r:embed="rId4"/>
              </a:buBlip>
              <a:defRPr/>
            </a:pPr>
            <a:r>
              <a:rPr lang="en-US" sz="1600" b="0" kern="0" dirty="0">
                <a:latin typeface="+mn-lt"/>
                <a:ea typeface="ＭＳ Ｐゴシック" charset="-128"/>
                <a:cs typeface="ＭＳ Ｐゴシック" charset="-128"/>
              </a:rPr>
              <a:t>Formation processes of </a:t>
            </a:r>
            <a:r>
              <a:rPr lang="en-US" sz="1600" kern="0" dirty="0">
                <a:solidFill>
                  <a:srgbClr val="FF0000"/>
                </a:solidFill>
                <a:latin typeface="+mn-lt"/>
                <a:ea typeface="ＭＳ Ｐゴシック" charset="-128"/>
                <a:cs typeface="ＭＳ Ｐゴシック" charset="-128"/>
              </a:rPr>
              <a:t>secondary</a:t>
            </a:r>
            <a:r>
              <a:rPr lang="en-US" sz="1600" b="0" kern="0" dirty="0">
                <a:solidFill>
                  <a:schemeClr val="accent1"/>
                </a:solidFill>
                <a:latin typeface="+mn-lt"/>
                <a:ea typeface="ＭＳ Ｐゴシック" charset="-128"/>
                <a:cs typeface="ＭＳ Ｐゴシック" charset="-128"/>
              </a:rPr>
              <a:t> </a:t>
            </a:r>
            <a:r>
              <a:rPr lang="en-US" sz="1600" b="0" kern="0" dirty="0">
                <a:latin typeface="+mn-lt"/>
                <a:ea typeface="ＭＳ Ｐゴシック" charset="-128"/>
                <a:cs typeface="ＭＳ Ｐゴシック" charset="-128"/>
              </a:rPr>
              <a:t>aerosols reduce their SGV but it is not negligible</a:t>
            </a:r>
          </a:p>
        </p:txBody>
      </p:sp>
      <p:sp>
        <p:nvSpPr>
          <p:cNvPr id="8201" name="TextBox 12"/>
          <p:cNvSpPr txBox="1">
            <a:spLocks noChangeArrowheads="1"/>
          </p:cNvSpPr>
          <p:nvPr/>
        </p:nvSpPr>
        <p:spPr bwMode="auto">
          <a:xfrm>
            <a:off x="4622800" y="5529263"/>
            <a:ext cx="1120775" cy="307975"/>
          </a:xfrm>
          <a:prstGeom prst="rect">
            <a:avLst/>
          </a:prstGeom>
          <a:noFill/>
          <a:ln w="9525">
            <a:noFill/>
            <a:miter lim="800000"/>
            <a:headEnd/>
            <a:tailEnd/>
          </a:ln>
        </p:spPr>
        <p:txBody>
          <a:bodyPr wrap="none">
            <a:spAutoFit/>
          </a:bodyPr>
          <a:lstStyle/>
          <a:p>
            <a:r>
              <a:rPr lang="en-US" sz="1400">
                <a:solidFill>
                  <a:schemeClr val="bg1"/>
                </a:solidFill>
              </a:rPr>
              <a:t>Mexico City</a:t>
            </a:r>
          </a:p>
        </p:txBody>
      </p:sp>
      <p:cxnSp>
        <p:nvCxnSpPr>
          <p:cNvPr id="15" name="Straight Arrow Connector 14"/>
          <p:cNvCxnSpPr/>
          <p:nvPr/>
        </p:nvCxnSpPr>
        <p:spPr>
          <a:xfrm rot="10800000">
            <a:off x="4335463" y="5224463"/>
            <a:ext cx="346075" cy="33813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8203" name="TextBox 16"/>
          <p:cNvSpPr txBox="1">
            <a:spLocks noChangeArrowheads="1"/>
          </p:cNvSpPr>
          <p:nvPr/>
        </p:nvSpPr>
        <p:spPr bwMode="auto">
          <a:xfrm>
            <a:off x="17463" y="6019800"/>
            <a:ext cx="6807200" cy="400050"/>
          </a:xfrm>
          <a:prstGeom prst="rect">
            <a:avLst/>
          </a:prstGeom>
          <a:noFill/>
          <a:ln w="9525">
            <a:noFill/>
            <a:miter lim="800000"/>
            <a:headEnd/>
            <a:tailEnd/>
          </a:ln>
        </p:spPr>
        <p:txBody>
          <a:bodyPr>
            <a:spAutoFit/>
          </a:bodyPr>
          <a:lstStyle/>
          <a:p>
            <a:r>
              <a:rPr lang="en-US" sz="1000">
                <a:solidFill>
                  <a:srgbClr val="002060"/>
                </a:solidFill>
              </a:rPr>
              <a:t>Qian, Y., W. I. Gustafson, and J. D. Fast, 2010: An investigation of the sub-grid variability of trace gases and aerosols for global climate modeling. </a:t>
            </a:r>
            <a:r>
              <a:rPr lang="en-US" sz="1000" i="1">
                <a:solidFill>
                  <a:srgbClr val="002060"/>
                </a:solidFill>
              </a:rPr>
              <a:t>Atmos. Chem. Phys.</a:t>
            </a:r>
            <a:r>
              <a:rPr lang="en-US" sz="1000">
                <a:solidFill>
                  <a:srgbClr val="002060"/>
                </a:solidFill>
              </a:rPr>
              <a:t>, 10, 6917-6946, doi:10.5194/acp-10-6917-2010.</a:t>
            </a:r>
          </a:p>
        </p:txBody>
      </p:sp>
      <p:sp>
        <p:nvSpPr>
          <p:cNvPr id="8204" name="TextBox 17"/>
          <p:cNvSpPr txBox="1">
            <a:spLocks noChangeArrowheads="1"/>
          </p:cNvSpPr>
          <p:nvPr/>
        </p:nvSpPr>
        <p:spPr bwMode="auto">
          <a:xfrm>
            <a:off x="4919663" y="3259138"/>
            <a:ext cx="871537" cy="523875"/>
          </a:xfrm>
          <a:prstGeom prst="rect">
            <a:avLst/>
          </a:prstGeom>
          <a:noFill/>
          <a:ln w="9525">
            <a:noFill/>
            <a:miter lim="800000"/>
            <a:headEnd/>
            <a:tailEnd/>
          </a:ln>
        </p:spPr>
        <p:txBody>
          <a:bodyPr>
            <a:spAutoFit/>
          </a:bodyPr>
          <a:lstStyle/>
          <a:p>
            <a:pPr algn="ctr"/>
            <a:r>
              <a:rPr lang="en-US" sz="1400">
                <a:solidFill>
                  <a:schemeClr val="bg1"/>
                </a:solidFill>
              </a:rPr>
              <a:t>Gulf of Mexico</a:t>
            </a:r>
          </a:p>
        </p:txBody>
      </p:sp>
      <p:sp>
        <p:nvSpPr>
          <p:cNvPr id="8205" name="TextBox 19"/>
          <p:cNvSpPr txBox="1">
            <a:spLocks noChangeArrowheads="1"/>
          </p:cNvSpPr>
          <p:nvPr/>
        </p:nvSpPr>
        <p:spPr bwMode="auto">
          <a:xfrm>
            <a:off x="6934200" y="2362200"/>
            <a:ext cx="1377950" cy="338138"/>
          </a:xfrm>
          <a:prstGeom prst="rect">
            <a:avLst/>
          </a:prstGeom>
          <a:noFill/>
          <a:ln w="9525">
            <a:noFill/>
            <a:miter lim="800000"/>
            <a:headEnd/>
            <a:tailEnd/>
          </a:ln>
        </p:spPr>
        <p:txBody>
          <a:bodyPr>
            <a:spAutoFit/>
          </a:bodyPr>
          <a:lstStyle/>
          <a:p>
            <a:r>
              <a:rPr lang="en-US" sz="1600" u="sng"/>
              <a:t>Findings</a:t>
            </a:r>
          </a:p>
        </p:txBody>
      </p:sp>
      <p:sp>
        <p:nvSpPr>
          <p:cNvPr id="21" name="Rectangle 20"/>
          <p:cNvSpPr/>
          <p:nvPr/>
        </p:nvSpPr>
        <p:spPr>
          <a:xfrm>
            <a:off x="830263" y="5029200"/>
            <a:ext cx="244475" cy="296863"/>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07" name="TextBox 21"/>
          <p:cNvSpPr txBox="1">
            <a:spLocks noChangeArrowheads="1"/>
          </p:cNvSpPr>
          <p:nvPr/>
        </p:nvSpPr>
        <p:spPr bwMode="auto">
          <a:xfrm>
            <a:off x="1354138" y="5257800"/>
            <a:ext cx="1063625" cy="307975"/>
          </a:xfrm>
          <a:prstGeom prst="rect">
            <a:avLst/>
          </a:prstGeom>
          <a:noFill/>
          <a:ln w="9525">
            <a:noFill/>
            <a:miter lim="800000"/>
            <a:headEnd/>
            <a:tailEnd/>
          </a:ln>
        </p:spPr>
        <p:txBody>
          <a:bodyPr wrap="none">
            <a:spAutoFit/>
          </a:bodyPr>
          <a:lstStyle/>
          <a:p>
            <a:r>
              <a:rPr lang="en-US" sz="1400"/>
              <a:t>75x75 km</a:t>
            </a:r>
            <a:r>
              <a:rPr lang="en-US" sz="1400" baseline="30000"/>
              <a:t>2</a:t>
            </a:r>
          </a:p>
        </p:txBody>
      </p:sp>
      <p:cxnSp>
        <p:nvCxnSpPr>
          <p:cNvPr id="23" name="Straight Arrow Connector 22"/>
          <p:cNvCxnSpPr>
            <a:stCxn id="8207" idx="1"/>
          </p:cNvCxnSpPr>
          <p:nvPr/>
        </p:nvCxnSpPr>
        <p:spPr>
          <a:xfrm rot="10800000">
            <a:off x="1117600" y="5326063"/>
            <a:ext cx="236538" cy="8572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15138" y="4724400"/>
            <a:ext cx="2201862" cy="954088"/>
          </a:xfrm>
          <a:prstGeom prst="rect">
            <a:avLst/>
          </a:prstGeom>
          <a:noFill/>
        </p:spPr>
        <p:txBody>
          <a:bodyPr>
            <a:spAutoFit/>
          </a:bodyPr>
          <a:lstStyle/>
          <a:p>
            <a:pPr>
              <a:defRPr/>
            </a:pPr>
            <a:r>
              <a:rPr lang="en-US" sz="1400" kern="0" dirty="0">
                <a:latin typeface="+mn-lt"/>
              </a:rPr>
              <a:t>SGV defined as standard dev. of a 3-km simulation within a GCM cell divided by the mean</a:t>
            </a:r>
          </a:p>
        </p:txBody>
      </p:sp>
      <p:cxnSp>
        <p:nvCxnSpPr>
          <p:cNvPr id="24" name="Straight Arrow Connector 23"/>
          <p:cNvCxnSpPr/>
          <p:nvPr/>
        </p:nvCxnSpPr>
        <p:spPr>
          <a:xfrm rot="10800000">
            <a:off x="6586538" y="4953000"/>
            <a:ext cx="2540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25"/>
          <p:cNvGrpSpPr>
            <a:grpSpLocks/>
          </p:cNvGrpSpPr>
          <p:nvPr/>
        </p:nvGrpSpPr>
        <p:grpSpPr bwMode="auto">
          <a:xfrm>
            <a:off x="0" y="6629400"/>
            <a:ext cx="9145588" cy="233363"/>
            <a:chOff x="0" y="6629401"/>
            <a:chExt cx="9145588" cy="233362"/>
          </a:xfrm>
        </p:grpSpPr>
        <p:sp>
          <p:nvSpPr>
            <p:cNvPr id="8212"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8213"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8214"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8215"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DC08577-747E-4C6F-BF03-04F18C362505}" type="slidenum">
                <a:rPr lang="en-US" sz="1000">
                  <a:solidFill>
                    <a:schemeClr val="bg1"/>
                  </a:solidFill>
                  <a:ea typeface="Rod"/>
                  <a:cs typeface="Rod"/>
                </a:rPr>
                <a:pPr marL="171450" indent="-171450" eaLnBrk="0" hangingPunct="0">
                  <a:lnSpc>
                    <a:spcPct val="90000"/>
                  </a:lnSpc>
                </a:pPr>
                <a:t>7</a:t>
              </a:fld>
              <a:r>
                <a:rPr lang="en-US" sz="1000">
                  <a:solidFill>
                    <a:schemeClr val="bg1"/>
                  </a:solidFill>
                  <a:ea typeface="Rod"/>
                  <a:cs typeface="Rod"/>
                </a:rPr>
                <a:t>	 </a:t>
              </a:r>
              <a:r>
                <a:rPr lang="en-US" sz="1200">
                  <a:solidFill>
                    <a:schemeClr val="bg1"/>
                  </a:solidFill>
                  <a:ea typeface="Rod"/>
                  <a:cs typeface="Rod"/>
                </a:rPr>
                <a:t>BERAC Sep 2010</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220"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9221"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4520318C-7B35-4885-8A76-8DA8EF863D73}" type="slidenum">
              <a:rPr lang="en-US" sz="1000" b="0">
                <a:solidFill>
                  <a:schemeClr val="bg1"/>
                </a:solidFill>
                <a:ea typeface="Rod"/>
                <a:cs typeface="Rod"/>
              </a:rPr>
              <a:pPr marL="171450" indent="-171450" eaLnBrk="0" hangingPunct="0">
                <a:lnSpc>
                  <a:spcPct val="90000"/>
                </a:lnSpc>
              </a:pPr>
              <a:t>8</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234"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0EDC8B64-98A5-481A-983C-FBDFE6009730}" type="slidenum">
                <a:rPr lang="en-US" sz="1000" b="0">
                  <a:solidFill>
                    <a:schemeClr val="bg1"/>
                  </a:solidFill>
                  <a:ea typeface="Rod"/>
                  <a:cs typeface="Rod"/>
                </a:rPr>
                <a:pPr marL="171450" indent="-171450" eaLnBrk="0" hangingPunct="0">
                  <a:lnSpc>
                    <a:spcPct val="90000"/>
                  </a:lnSpc>
                </a:pPr>
                <a:t>8</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236" name="Rectangle 235"/>
            <p:cNvSpPr>
              <a:spLocks noChangeArrowheads="1"/>
            </p:cNvSpPr>
            <p:nvPr/>
          </p:nvSpPr>
          <p:spPr bwMode="auto">
            <a:xfrm>
              <a:off x="1584" y="4150"/>
              <a:ext cx="4135" cy="141"/>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grpSp>
      <p:grpSp>
        <p:nvGrpSpPr>
          <p:cNvPr id="7" name="Group 25"/>
          <p:cNvGrpSpPr>
            <a:grpSpLocks/>
          </p:cNvGrpSpPr>
          <p:nvPr/>
        </p:nvGrpSpPr>
        <p:grpSpPr bwMode="auto">
          <a:xfrm>
            <a:off x="0" y="6629400"/>
            <a:ext cx="9145588" cy="233363"/>
            <a:chOff x="0" y="6629401"/>
            <a:chExt cx="9145588" cy="233362"/>
          </a:xfrm>
        </p:grpSpPr>
        <p:sp>
          <p:nvSpPr>
            <p:cNvPr id="9229"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9230"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923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9232"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144107E9-B147-43A4-BD72-49CA61CC36A3}" type="slidenum">
                <a:rPr lang="en-US" sz="1000">
                  <a:solidFill>
                    <a:schemeClr val="bg1"/>
                  </a:solidFill>
                  <a:ea typeface="Rod"/>
                  <a:cs typeface="Rod"/>
                </a:rPr>
                <a:pPr marL="171450" indent="-171450" eaLnBrk="0" hangingPunct="0">
                  <a:lnSpc>
                    <a:spcPct val="90000"/>
                  </a:lnSpc>
                </a:pPr>
                <a:t>8</a:t>
              </a:fld>
              <a:r>
                <a:rPr lang="en-US" sz="1000">
                  <a:solidFill>
                    <a:schemeClr val="bg1"/>
                  </a:solidFill>
                  <a:ea typeface="Rod"/>
                  <a:cs typeface="Rod"/>
                </a:rPr>
                <a:t>	 </a:t>
              </a:r>
              <a:r>
                <a:rPr lang="en-US" sz="1200">
                  <a:solidFill>
                    <a:schemeClr val="bg1"/>
                  </a:solidFill>
                  <a:ea typeface="Rod"/>
                  <a:cs typeface="Rod"/>
                </a:rPr>
                <a:t>BERAC Sep 2010</a:t>
              </a:r>
            </a:p>
          </p:txBody>
        </p:sp>
      </p:grpSp>
      <p:sp>
        <p:nvSpPr>
          <p:cNvPr id="14344" name="TextBox 18"/>
          <p:cNvSpPr txBox="1">
            <a:spLocks noChangeArrowheads="1"/>
          </p:cNvSpPr>
          <p:nvPr/>
        </p:nvSpPr>
        <p:spPr bwMode="auto">
          <a:xfrm>
            <a:off x="228600" y="304800"/>
            <a:ext cx="8229600" cy="461963"/>
          </a:xfrm>
          <a:prstGeom prst="rect">
            <a:avLst/>
          </a:prstGeom>
          <a:noFill/>
          <a:ln w="9525">
            <a:noFill/>
            <a:miter lim="800000"/>
            <a:headEnd/>
            <a:tailEnd/>
          </a:ln>
        </p:spPr>
        <p:txBody>
          <a:bodyPr>
            <a:spAutoFit/>
          </a:bodyPr>
          <a:lstStyle/>
          <a:p>
            <a:pPr>
              <a:defRPr/>
            </a:pPr>
            <a:r>
              <a:rPr lang="en-US" sz="2400" i="1" dirty="0">
                <a:solidFill>
                  <a:srgbClr val="002060"/>
                </a:solidFill>
                <a:effectLst>
                  <a:outerShdw blurRad="38100" dist="38100" dir="2700000" algn="tl">
                    <a:srgbClr val="000000">
                      <a:alpha val="43137"/>
                    </a:srgbClr>
                  </a:outerShdw>
                </a:effectLst>
                <a:latin typeface="+mj-lt"/>
              </a:rPr>
              <a:t>ARM Climate Research Facility – </a:t>
            </a:r>
            <a:r>
              <a:rPr lang="en-US" sz="2400" i="1" dirty="0">
                <a:solidFill>
                  <a:srgbClr val="FF0000"/>
                </a:solidFill>
                <a:effectLst>
                  <a:outerShdw blurRad="38100" dist="38100" dir="2700000" algn="tl">
                    <a:srgbClr val="000000">
                      <a:alpha val="43137"/>
                    </a:srgbClr>
                  </a:outerShdw>
                </a:effectLst>
                <a:latin typeface="+mj-lt"/>
              </a:rPr>
              <a:t>SPARTICUS results</a:t>
            </a:r>
          </a:p>
        </p:txBody>
      </p:sp>
      <p:sp>
        <p:nvSpPr>
          <p:cNvPr id="14345" name="TextBox 19"/>
          <p:cNvSpPr txBox="1">
            <a:spLocks noChangeArrowheads="1"/>
          </p:cNvSpPr>
          <p:nvPr/>
        </p:nvSpPr>
        <p:spPr bwMode="auto">
          <a:xfrm>
            <a:off x="381000" y="3276600"/>
            <a:ext cx="4267200" cy="2862263"/>
          </a:xfrm>
          <a:prstGeom prst="rect">
            <a:avLst/>
          </a:prstGeom>
          <a:noFill/>
          <a:ln w="9525">
            <a:noFill/>
            <a:miter lim="800000"/>
            <a:headEnd/>
            <a:tailEnd/>
          </a:ln>
        </p:spPr>
        <p:txBody>
          <a:bodyPr>
            <a:spAutoFit/>
          </a:bodyPr>
          <a:lstStyle/>
          <a:p>
            <a:pPr>
              <a:defRPr/>
            </a:pPr>
            <a:r>
              <a:rPr lang="en-US" sz="2000" dirty="0">
                <a:solidFill>
                  <a:srgbClr val="002060"/>
                </a:solidFill>
                <a:latin typeface="+mn-lt"/>
                <a:cs typeface="Times New Roman" pitchFamily="18" charset="0"/>
              </a:rPr>
              <a:t>Goal:  determine </a:t>
            </a:r>
            <a:r>
              <a:rPr lang="en-US" sz="2000" i="1" dirty="0">
                <a:solidFill>
                  <a:srgbClr val="002060"/>
                </a:solidFill>
                <a:latin typeface="+mn-lt"/>
                <a:cs typeface="Times New Roman" pitchFamily="18" charset="0"/>
              </a:rPr>
              <a:t>in-situ</a:t>
            </a:r>
            <a:r>
              <a:rPr lang="en-US" sz="2000" dirty="0">
                <a:solidFill>
                  <a:srgbClr val="002060"/>
                </a:solidFill>
                <a:latin typeface="+mn-lt"/>
                <a:cs typeface="Times New Roman" pitchFamily="18" charset="0"/>
              </a:rPr>
              <a:t> size and number of ice crystals in cirrus</a:t>
            </a:r>
          </a:p>
          <a:p>
            <a:pPr>
              <a:defRPr/>
            </a:pPr>
            <a:endParaRPr lang="en-US" sz="2000" dirty="0">
              <a:solidFill>
                <a:srgbClr val="002060"/>
              </a:solidFill>
              <a:latin typeface="+mn-lt"/>
              <a:cs typeface="Times New Roman" pitchFamily="18" charset="0"/>
            </a:endParaRPr>
          </a:p>
          <a:p>
            <a:pPr>
              <a:defRPr/>
            </a:pPr>
            <a:r>
              <a:rPr lang="en-US" sz="2000" dirty="0">
                <a:solidFill>
                  <a:srgbClr val="002060"/>
                </a:solidFill>
                <a:latin typeface="+mn-lt"/>
                <a:cs typeface="Times New Roman" pitchFamily="18" charset="0"/>
              </a:rPr>
              <a:t>Data: </a:t>
            </a:r>
            <a:r>
              <a:rPr lang="en-US" sz="2000" dirty="0">
                <a:solidFill>
                  <a:srgbClr val="002060"/>
                </a:solidFill>
                <a:cs typeface="Times New Roman" pitchFamily="18" charset="0"/>
              </a:rPr>
              <a:t>Small Particles In Cirrus (SPARTICUS) field campaign at</a:t>
            </a:r>
          </a:p>
          <a:p>
            <a:pPr>
              <a:defRPr/>
            </a:pPr>
            <a:endParaRPr lang="en-US" sz="2000" dirty="0">
              <a:solidFill>
                <a:srgbClr val="002060"/>
              </a:solidFill>
              <a:cs typeface="Times New Roman" pitchFamily="18" charset="0"/>
            </a:endParaRPr>
          </a:p>
          <a:p>
            <a:pPr>
              <a:defRPr/>
            </a:pPr>
            <a:r>
              <a:rPr lang="en-US" sz="2000" dirty="0">
                <a:solidFill>
                  <a:srgbClr val="002060"/>
                </a:solidFill>
                <a:cs typeface="Times New Roman" pitchFamily="18" charset="0"/>
              </a:rPr>
              <a:t>Where:  ARM SGP</a:t>
            </a:r>
          </a:p>
          <a:p>
            <a:pPr>
              <a:defRPr/>
            </a:pPr>
            <a:endParaRPr lang="en-US" sz="2000" dirty="0">
              <a:solidFill>
                <a:srgbClr val="002060"/>
              </a:solidFill>
              <a:latin typeface="+mn-lt"/>
              <a:cs typeface="Times New Roman" pitchFamily="18" charset="0"/>
            </a:endParaRPr>
          </a:p>
          <a:p>
            <a:pPr>
              <a:defRPr/>
            </a:pPr>
            <a:r>
              <a:rPr lang="en-US" sz="2000" dirty="0">
                <a:solidFill>
                  <a:srgbClr val="002060"/>
                </a:solidFill>
                <a:latin typeface="+mn-lt"/>
                <a:cs typeface="Times New Roman" pitchFamily="18" charset="0"/>
              </a:rPr>
              <a:t>When: Nov 2009 - Mar 2010  </a:t>
            </a:r>
          </a:p>
        </p:txBody>
      </p:sp>
      <p:pic>
        <p:nvPicPr>
          <p:cNvPr id="9226" name="Picture 2"/>
          <p:cNvPicPr>
            <a:picLocks noChangeAspect="1" noChangeArrowheads="1"/>
          </p:cNvPicPr>
          <p:nvPr/>
        </p:nvPicPr>
        <p:blipFill>
          <a:blip r:embed="rId3" cstate="print"/>
          <a:srcRect/>
          <a:stretch>
            <a:fillRect/>
          </a:stretch>
        </p:blipFill>
        <p:spPr bwMode="auto">
          <a:xfrm>
            <a:off x="381000" y="935038"/>
            <a:ext cx="3962400" cy="2112962"/>
          </a:xfrm>
          <a:prstGeom prst="rect">
            <a:avLst/>
          </a:prstGeom>
          <a:noFill/>
          <a:ln w="9525">
            <a:noFill/>
            <a:miter lim="800000"/>
            <a:headEnd/>
            <a:tailEnd/>
          </a:ln>
        </p:spPr>
      </p:pic>
      <p:sp>
        <p:nvSpPr>
          <p:cNvPr id="9227" name="TextBox 22"/>
          <p:cNvSpPr txBox="1">
            <a:spLocks noChangeArrowheads="1"/>
          </p:cNvSpPr>
          <p:nvPr/>
        </p:nvSpPr>
        <p:spPr bwMode="auto">
          <a:xfrm rot="10800000" flipV="1">
            <a:off x="2133600" y="2351088"/>
            <a:ext cx="1905000" cy="369887"/>
          </a:xfrm>
          <a:prstGeom prst="rect">
            <a:avLst/>
          </a:prstGeom>
          <a:noFill/>
          <a:ln w="9525">
            <a:noFill/>
            <a:miter lim="800000"/>
            <a:headEnd/>
            <a:tailEnd/>
          </a:ln>
        </p:spPr>
        <p:txBody>
          <a:bodyPr>
            <a:spAutoFit/>
          </a:bodyPr>
          <a:lstStyle/>
          <a:p>
            <a:r>
              <a:rPr lang="en-US"/>
              <a:t>SPEC Learjet</a:t>
            </a:r>
          </a:p>
        </p:txBody>
      </p:sp>
      <p:sp>
        <p:nvSpPr>
          <p:cNvPr id="14348" name="TextBox 23"/>
          <p:cNvSpPr txBox="1">
            <a:spLocks noChangeArrowheads="1"/>
          </p:cNvSpPr>
          <p:nvPr/>
        </p:nvSpPr>
        <p:spPr bwMode="auto">
          <a:xfrm>
            <a:off x="4724400" y="949325"/>
            <a:ext cx="4114800" cy="5908675"/>
          </a:xfrm>
          <a:prstGeom prst="rect">
            <a:avLst/>
          </a:prstGeom>
          <a:noFill/>
          <a:ln w="9525">
            <a:noFill/>
            <a:miter lim="800000"/>
            <a:headEnd/>
            <a:tailEnd/>
          </a:ln>
        </p:spPr>
        <p:txBody>
          <a:bodyPr>
            <a:spAutoFit/>
          </a:bodyPr>
          <a:lstStyle/>
          <a:p>
            <a:pPr>
              <a:defRPr/>
            </a:pPr>
            <a:r>
              <a:rPr lang="en-US" sz="2000" dirty="0">
                <a:solidFill>
                  <a:srgbClr val="002060"/>
                </a:solidFill>
                <a:latin typeface="+mn-lt"/>
              </a:rPr>
              <a:t>Preliminary Findings:</a:t>
            </a:r>
          </a:p>
          <a:p>
            <a:pPr>
              <a:defRPr/>
            </a:pPr>
            <a:endParaRPr lang="en-US" sz="2000" dirty="0">
              <a:solidFill>
                <a:srgbClr val="002060"/>
              </a:solidFill>
              <a:latin typeface="+mn-lt"/>
            </a:endParaRPr>
          </a:p>
          <a:p>
            <a:pPr marL="228600" indent="-228600">
              <a:buFont typeface="Arial" pitchFamily="34" charset="0"/>
              <a:buChar char="•"/>
              <a:defRPr/>
            </a:pPr>
            <a:r>
              <a:rPr lang="en-US" sz="2000" dirty="0">
                <a:solidFill>
                  <a:srgbClr val="002060"/>
                </a:solidFill>
                <a:latin typeface="+mn-lt"/>
              </a:rPr>
              <a:t>Extinction measured by Raman </a:t>
            </a:r>
            <a:r>
              <a:rPr lang="en-US" sz="2000" dirty="0" err="1">
                <a:solidFill>
                  <a:srgbClr val="002060"/>
                </a:solidFill>
                <a:latin typeface="+mn-lt"/>
              </a:rPr>
              <a:t>Lidar</a:t>
            </a:r>
            <a:r>
              <a:rPr lang="en-US" sz="2000" dirty="0">
                <a:solidFill>
                  <a:srgbClr val="002060"/>
                </a:solidFill>
                <a:latin typeface="+mn-lt"/>
              </a:rPr>
              <a:t> is in broad agreement with extinction derived from aircraft probe data with shattered particles removed. </a:t>
            </a:r>
          </a:p>
          <a:p>
            <a:pPr marL="228600" indent="-228600">
              <a:buFont typeface="Arial" pitchFamily="34" charset="0"/>
              <a:buChar char="•"/>
              <a:defRPr/>
            </a:pPr>
            <a:endParaRPr lang="en-US" sz="2000" dirty="0">
              <a:solidFill>
                <a:srgbClr val="002060"/>
              </a:solidFill>
              <a:latin typeface="+mn-lt"/>
            </a:endParaRPr>
          </a:p>
          <a:p>
            <a:pPr marL="228600" indent="-228600">
              <a:buFont typeface="Arial" pitchFamily="34" charset="0"/>
              <a:buChar char="•"/>
              <a:defRPr/>
            </a:pPr>
            <a:r>
              <a:rPr lang="en-US" sz="2000" dirty="0">
                <a:solidFill>
                  <a:srgbClr val="002060"/>
                </a:solidFill>
                <a:latin typeface="+mn-lt"/>
              </a:rPr>
              <a:t>If shattered particles were NOT removed, in situ extinction would be about a factor 5 higher.</a:t>
            </a:r>
          </a:p>
          <a:p>
            <a:pPr marL="228600" indent="-228600">
              <a:buFont typeface="Arial" pitchFamily="34" charset="0"/>
              <a:buChar char="•"/>
              <a:defRPr/>
            </a:pPr>
            <a:endParaRPr lang="en-US" sz="2000" dirty="0">
              <a:solidFill>
                <a:srgbClr val="002060"/>
              </a:solidFill>
              <a:latin typeface="+mn-lt"/>
            </a:endParaRPr>
          </a:p>
          <a:p>
            <a:pPr marL="228600" indent="-228600">
              <a:buFont typeface="Arial" pitchFamily="34" charset="0"/>
              <a:buChar char="•"/>
              <a:defRPr/>
            </a:pPr>
            <a:r>
              <a:rPr lang="en-US" sz="2000" dirty="0">
                <a:solidFill>
                  <a:srgbClr val="002060"/>
                </a:solidFill>
                <a:latin typeface="+mn-lt"/>
              </a:rPr>
              <a:t>A First:  Direct comparisons of extinction remotely sensed and directly measured in cirrus</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0244"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0245"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2E39098-7A43-444D-9F2B-B01F8220D1E0}" type="slidenum">
              <a:rPr lang="en-US" sz="1000" b="0">
                <a:solidFill>
                  <a:schemeClr val="bg1"/>
                </a:solidFill>
                <a:ea typeface="Rod"/>
                <a:cs typeface="Rod"/>
              </a:rPr>
              <a:pPr marL="171450" indent="-171450" eaLnBrk="0" hangingPunct="0">
                <a:lnSpc>
                  <a:spcPct val="90000"/>
                </a:lnSpc>
              </a:pPr>
              <a:t>9</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0259"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4D6B1A3D-E305-4A7D-911B-0A52BF93B597}" type="slidenum">
                <a:rPr lang="en-US" sz="1000" b="0">
                  <a:solidFill>
                    <a:schemeClr val="bg1"/>
                  </a:solidFill>
                  <a:ea typeface="Rod"/>
                  <a:cs typeface="Rod"/>
                </a:rPr>
                <a:pPr marL="171450" indent="-171450" eaLnBrk="0" hangingPunct="0">
                  <a:lnSpc>
                    <a:spcPct val="90000"/>
                  </a:lnSpc>
                </a:pPr>
                <a:t>9</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0261" name="Rectangle 235"/>
            <p:cNvSpPr>
              <a:spLocks noChangeArrowheads="1"/>
            </p:cNvSpPr>
            <p:nvPr/>
          </p:nvSpPr>
          <p:spPr bwMode="auto">
            <a:xfrm>
              <a:off x="1584" y="4150"/>
              <a:ext cx="4135" cy="141"/>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grpSp>
      <p:grpSp>
        <p:nvGrpSpPr>
          <p:cNvPr id="7" name="Group 25"/>
          <p:cNvGrpSpPr>
            <a:grpSpLocks/>
          </p:cNvGrpSpPr>
          <p:nvPr/>
        </p:nvGrpSpPr>
        <p:grpSpPr bwMode="auto">
          <a:xfrm>
            <a:off x="0" y="6629400"/>
            <a:ext cx="9145588" cy="233363"/>
            <a:chOff x="0" y="6629401"/>
            <a:chExt cx="9145588" cy="233362"/>
          </a:xfrm>
        </p:grpSpPr>
        <p:sp>
          <p:nvSpPr>
            <p:cNvPr id="10254"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0255"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0256"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0257"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B8E355E8-8D81-46BA-835A-456E22FE5A17}" type="slidenum">
                <a:rPr lang="en-US" sz="1000">
                  <a:solidFill>
                    <a:schemeClr val="bg1"/>
                  </a:solidFill>
                  <a:ea typeface="Rod"/>
                  <a:cs typeface="Rod"/>
                </a:rPr>
                <a:pPr marL="171450" indent="-171450" eaLnBrk="0" hangingPunct="0">
                  <a:lnSpc>
                    <a:spcPct val="90000"/>
                  </a:lnSpc>
                </a:pPr>
                <a:t>9</a:t>
              </a:fld>
              <a:r>
                <a:rPr lang="en-US" sz="1000">
                  <a:solidFill>
                    <a:schemeClr val="bg1"/>
                  </a:solidFill>
                  <a:ea typeface="Rod"/>
                  <a:cs typeface="Rod"/>
                </a:rPr>
                <a:t>	 </a:t>
              </a:r>
              <a:r>
                <a:rPr lang="en-US" sz="1200">
                  <a:solidFill>
                    <a:schemeClr val="bg1"/>
                  </a:solidFill>
                  <a:ea typeface="Rod"/>
                  <a:cs typeface="Rod"/>
                </a:rPr>
                <a:t>BERAC Sep 2010</a:t>
              </a:r>
            </a:p>
          </p:txBody>
        </p:sp>
      </p:grpSp>
      <p:sp>
        <p:nvSpPr>
          <p:cNvPr id="13320" name="TextBox 18"/>
          <p:cNvSpPr txBox="1">
            <a:spLocks noChangeArrowheads="1"/>
          </p:cNvSpPr>
          <p:nvPr/>
        </p:nvSpPr>
        <p:spPr bwMode="auto">
          <a:xfrm>
            <a:off x="228600" y="609600"/>
            <a:ext cx="7543800" cy="523875"/>
          </a:xfrm>
          <a:prstGeom prst="rect">
            <a:avLst/>
          </a:prstGeom>
          <a:noFill/>
          <a:ln w="9525">
            <a:noFill/>
            <a:miter lim="800000"/>
            <a:headEnd/>
            <a:tailEnd/>
          </a:ln>
        </p:spPr>
        <p:txBody>
          <a:bodyPr>
            <a:spAutoFit/>
          </a:bodyPr>
          <a:lstStyle/>
          <a:p>
            <a:pPr>
              <a:defRPr/>
            </a:pPr>
            <a:r>
              <a:rPr lang="en-US" sz="2800" i="1" dirty="0">
                <a:solidFill>
                  <a:srgbClr val="002060"/>
                </a:solidFill>
                <a:effectLst>
                  <a:outerShdw blurRad="38100" dist="38100" dir="2700000" algn="tl">
                    <a:srgbClr val="000000">
                      <a:alpha val="43137"/>
                    </a:srgbClr>
                  </a:outerShdw>
                </a:effectLst>
                <a:latin typeface="+mj-lt"/>
              </a:rPr>
              <a:t>ARM Climate Research Facility</a:t>
            </a:r>
          </a:p>
        </p:txBody>
      </p:sp>
      <p:sp>
        <p:nvSpPr>
          <p:cNvPr id="20" name="TextBox 19"/>
          <p:cNvSpPr txBox="1"/>
          <p:nvPr/>
        </p:nvSpPr>
        <p:spPr>
          <a:xfrm>
            <a:off x="152400" y="914400"/>
            <a:ext cx="4648200" cy="3540125"/>
          </a:xfrm>
          <a:prstGeom prst="rect">
            <a:avLst/>
          </a:prstGeom>
          <a:noFill/>
        </p:spPr>
        <p:txBody>
          <a:bodyPr>
            <a:spAutoFit/>
          </a:bodyPr>
          <a:lstStyle/>
          <a:p>
            <a:pPr marL="511175" indent="-511175">
              <a:buFont typeface="Arial" pitchFamily="34" charset="0"/>
              <a:buChar char="•"/>
              <a:defRPr/>
            </a:pPr>
            <a:endParaRPr lang="en-US" sz="2400" b="0" dirty="0"/>
          </a:p>
          <a:p>
            <a:pPr marL="465138" indent="-465138">
              <a:spcAft>
                <a:spcPts val="600"/>
              </a:spcAft>
              <a:buFont typeface="Arial" pitchFamily="34" charset="0"/>
              <a:buChar char="•"/>
              <a:defRPr/>
            </a:pPr>
            <a:r>
              <a:rPr lang="en-US" sz="2000" b="0" dirty="0">
                <a:solidFill>
                  <a:srgbClr val="FF0000"/>
                </a:solidFill>
                <a:latin typeface="+mn-lt"/>
              </a:rPr>
              <a:t>First mobile facility </a:t>
            </a:r>
          </a:p>
          <a:p>
            <a:pPr marL="922338" lvl="1" indent="-465138">
              <a:spcAft>
                <a:spcPts val="600"/>
              </a:spcAft>
              <a:buFont typeface="Arial" pitchFamily="34" charset="0"/>
              <a:buChar char="•"/>
              <a:defRPr/>
            </a:pPr>
            <a:r>
              <a:rPr lang="en-US" sz="2000" b="0" dirty="0">
                <a:solidFill>
                  <a:srgbClr val="002060"/>
                </a:solidFill>
                <a:latin typeface="+mn-lt"/>
              </a:rPr>
              <a:t>in the Azores to study marine clouds</a:t>
            </a:r>
          </a:p>
          <a:p>
            <a:pPr marL="922338" lvl="1" indent="-465138">
              <a:spcAft>
                <a:spcPts val="600"/>
              </a:spcAft>
              <a:buFont typeface="Arial" pitchFamily="34" charset="0"/>
              <a:buChar char="•"/>
              <a:defRPr/>
            </a:pPr>
            <a:r>
              <a:rPr lang="en-US" sz="2000" b="0" dirty="0">
                <a:solidFill>
                  <a:srgbClr val="002060"/>
                </a:solidFill>
                <a:latin typeface="+mn-lt"/>
              </a:rPr>
              <a:t>April 2011 deployment to India to study monsoon/aerosols</a:t>
            </a:r>
          </a:p>
          <a:p>
            <a:pPr marL="465138" indent="-465138">
              <a:spcAft>
                <a:spcPts val="600"/>
              </a:spcAft>
              <a:buFont typeface="Arial" pitchFamily="34" charset="0"/>
              <a:buChar char="•"/>
              <a:defRPr/>
            </a:pPr>
            <a:r>
              <a:rPr lang="en-US" sz="2000" b="0" dirty="0">
                <a:solidFill>
                  <a:srgbClr val="FF0000"/>
                </a:solidFill>
                <a:latin typeface="+mn-lt"/>
              </a:rPr>
              <a:t>Second mobile facility </a:t>
            </a:r>
          </a:p>
          <a:p>
            <a:pPr marL="922338" lvl="1" indent="-465138">
              <a:spcAft>
                <a:spcPts val="600"/>
              </a:spcAft>
              <a:buFont typeface="Arial" pitchFamily="34" charset="0"/>
              <a:buChar char="•"/>
              <a:defRPr/>
            </a:pPr>
            <a:r>
              <a:rPr lang="en-US" sz="2000" b="0" dirty="0">
                <a:solidFill>
                  <a:srgbClr val="002060"/>
                </a:solidFill>
                <a:latin typeface="+mn-lt"/>
              </a:rPr>
              <a:t>will begin inaugural deployment at Storm Peak, CO (Nov. –March).</a:t>
            </a:r>
          </a:p>
        </p:txBody>
      </p:sp>
      <p:pic>
        <p:nvPicPr>
          <p:cNvPr id="10250" name="Picture 17" descr="AMF in Azores.jpg"/>
          <p:cNvPicPr>
            <a:picLocks noChangeAspect="1"/>
          </p:cNvPicPr>
          <p:nvPr/>
        </p:nvPicPr>
        <p:blipFill>
          <a:blip r:embed="rId3" cstate="print"/>
          <a:srcRect/>
          <a:stretch>
            <a:fillRect/>
          </a:stretch>
        </p:blipFill>
        <p:spPr bwMode="auto">
          <a:xfrm>
            <a:off x="5581650" y="533400"/>
            <a:ext cx="3486150" cy="2133600"/>
          </a:xfrm>
          <a:prstGeom prst="rect">
            <a:avLst/>
          </a:prstGeom>
          <a:noFill/>
          <a:ln w="9525">
            <a:noFill/>
            <a:miter lim="800000"/>
            <a:headEnd/>
            <a:tailEnd/>
          </a:ln>
        </p:spPr>
      </p:pic>
      <p:pic>
        <p:nvPicPr>
          <p:cNvPr id="10251" name="Picture 20" descr="stormvex-site-web.png"/>
          <p:cNvPicPr>
            <a:picLocks noChangeAspect="1"/>
          </p:cNvPicPr>
          <p:nvPr/>
        </p:nvPicPr>
        <p:blipFill>
          <a:blip r:embed="rId4" cstate="print"/>
          <a:srcRect/>
          <a:stretch>
            <a:fillRect/>
          </a:stretch>
        </p:blipFill>
        <p:spPr bwMode="auto">
          <a:xfrm>
            <a:off x="6351588" y="2590800"/>
            <a:ext cx="2640012" cy="3695700"/>
          </a:xfrm>
          <a:prstGeom prst="rect">
            <a:avLst/>
          </a:prstGeom>
          <a:noFill/>
          <a:ln w="9525">
            <a:noFill/>
            <a:miter lim="800000"/>
            <a:headEnd/>
            <a:tailEnd/>
          </a:ln>
        </p:spPr>
      </p:pic>
      <p:pic>
        <p:nvPicPr>
          <p:cNvPr id="10252" name="Picture 21" descr="nainital1-low-400x285.jpg"/>
          <p:cNvPicPr>
            <a:picLocks noChangeAspect="1"/>
          </p:cNvPicPr>
          <p:nvPr/>
        </p:nvPicPr>
        <p:blipFill>
          <a:blip r:embed="rId5" cstate="print"/>
          <a:srcRect/>
          <a:stretch>
            <a:fillRect/>
          </a:stretch>
        </p:blipFill>
        <p:spPr bwMode="auto">
          <a:xfrm>
            <a:off x="3429000" y="4565650"/>
            <a:ext cx="2895600" cy="2063750"/>
          </a:xfrm>
          <a:prstGeom prst="rect">
            <a:avLst/>
          </a:prstGeom>
          <a:noFill/>
          <a:ln w="9525">
            <a:noFill/>
            <a:miter lim="800000"/>
            <a:headEnd/>
            <a:tailEnd/>
          </a:ln>
        </p:spPr>
      </p:pic>
      <p:sp>
        <p:nvSpPr>
          <p:cNvPr id="21" name="TextBox 20"/>
          <p:cNvSpPr txBox="1"/>
          <p:nvPr/>
        </p:nvSpPr>
        <p:spPr>
          <a:xfrm>
            <a:off x="609600" y="4641850"/>
            <a:ext cx="2743200" cy="1908175"/>
          </a:xfrm>
          <a:prstGeom prst="rect">
            <a:avLst/>
          </a:prstGeom>
          <a:noFill/>
        </p:spPr>
        <p:txBody>
          <a:bodyPr>
            <a:spAutoFit/>
          </a:bodyPr>
          <a:lstStyle/>
          <a:p>
            <a:pPr marL="342900" indent="-342900">
              <a:buFont typeface="Arial" pitchFamily="34" charset="0"/>
              <a:buChar char="•"/>
              <a:defRPr/>
            </a:pPr>
            <a:r>
              <a:rPr lang="en-US" sz="2000" b="0" dirty="0">
                <a:solidFill>
                  <a:srgbClr val="002060"/>
                </a:solidFill>
                <a:latin typeface="+mn-lt"/>
              </a:rPr>
              <a:t>October 2011 to Maldives:  aerosol impacts on monsoon. DYNAMO/CINDY</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2234</Words>
  <Application>Microsoft Office PowerPoint</Application>
  <PresentationFormat>On-screen Show (4:3)</PresentationFormat>
  <Paragraphs>236</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Outline</vt:lpstr>
      <vt:lpstr>Philosophy</vt:lpstr>
      <vt:lpstr>Philosophy</vt:lpstr>
      <vt:lpstr>Assimilation</vt:lpstr>
      <vt:lpstr>Science updates</vt:lpstr>
      <vt:lpstr>Atmospheric System Research  Improving Aerosols in GCMs  </vt:lpstr>
      <vt:lpstr>Slide 8</vt:lpstr>
      <vt:lpstr>Slide 9</vt:lpstr>
      <vt:lpstr>Terrestrial Ecosystem Science </vt:lpstr>
      <vt:lpstr>Slide 11</vt:lpstr>
      <vt:lpstr>Environmental Molecular Sciences Laboratory Scientists Discover Reactions that Create Climate-Changing Brown Carbon Aerosol</vt:lpstr>
      <vt:lpstr>Slide 13</vt:lpstr>
      <vt:lpstr>DOE  funded scientists make extensive contributions to the New Version of the Community Earth System Model</vt:lpstr>
      <vt:lpstr>Slide 15</vt:lpstr>
      <vt:lpstr>Slide 16</vt:lpstr>
      <vt:lpstr>Slide 17</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Knox</dc:creator>
  <cp:lastModifiedBy>corcoran</cp:lastModifiedBy>
  <cp:revision>3</cp:revision>
  <dcterms:created xsi:type="dcterms:W3CDTF">2010-09-14T15:52:08Z</dcterms:created>
  <dcterms:modified xsi:type="dcterms:W3CDTF">2010-09-14T18:46:11Z</dcterms:modified>
</cp:coreProperties>
</file>