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38"/>
  </p:notesMasterIdLst>
  <p:handoutMasterIdLst>
    <p:handoutMasterId r:id="rId39"/>
  </p:handoutMasterIdLst>
  <p:sldIdLst>
    <p:sldId id="256" r:id="rId2"/>
    <p:sldId id="261" r:id="rId3"/>
    <p:sldId id="260" r:id="rId4"/>
    <p:sldId id="302" r:id="rId5"/>
    <p:sldId id="257" r:id="rId6"/>
    <p:sldId id="259" r:id="rId7"/>
    <p:sldId id="294"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07" r:id="rId22"/>
    <p:sldId id="305" r:id="rId23"/>
    <p:sldId id="306" r:id="rId24"/>
    <p:sldId id="278" r:id="rId25"/>
    <p:sldId id="312" r:id="rId26"/>
    <p:sldId id="313" r:id="rId27"/>
    <p:sldId id="314" r:id="rId28"/>
    <p:sldId id="282" r:id="rId29"/>
    <p:sldId id="283" r:id="rId30"/>
    <p:sldId id="285" r:id="rId31"/>
    <p:sldId id="286" r:id="rId32"/>
    <p:sldId id="287" r:id="rId33"/>
    <p:sldId id="288" r:id="rId34"/>
    <p:sldId id="289" r:id="rId35"/>
    <p:sldId id="290" r:id="rId36"/>
    <p:sldId id="311" r:id="rId3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698" autoAdjust="0"/>
  </p:normalViewPr>
  <p:slideViewPr>
    <p:cSldViewPr snapToGrid="0" showGuides="1">
      <p:cViewPr>
        <p:scale>
          <a:sx n="80" d="100"/>
          <a:sy n="80" d="100"/>
        </p:scale>
        <p:origin x="-132" y="126"/>
      </p:cViewPr>
      <p:guideLst>
        <p:guide orient="horz" pos="2321"/>
        <p:guide pos="1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94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353EC3C0-F087-4792-8C59-3239BB7849CD}" type="datetimeFigureOut">
              <a:rPr lang="en-US" smtClean="0"/>
              <a:t>9/15/2010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BCCC0CD5-BA5B-44E2-A0E6-43F8EB1A4FD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1C41CFA0-1ADC-43DA-A5FC-1F993C9A29E0}" type="datetimeFigureOut">
              <a:rPr lang="en-US" smtClean="0"/>
              <a:pPr/>
              <a:t>9/15/2010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85130FC8-67AB-4DCD-8CD9-C9CD440679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lickr.com/photos/armgov/4691404603/in/set-7215762418259051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Deep_convection" TargetMode="External"/><Relationship Id="rId7" Type="http://schemas.openxmlformats.org/officeDocument/2006/relationships/hyperlink" Target="http://en.wikipedia.org/wiki/Rain"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n.wikipedia.org/wiki/ENSO" TargetMode="External"/><Relationship Id="rId5" Type="http://schemas.openxmlformats.org/officeDocument/2006/relationships/hyperlink" Target="http://envam1.env.uea.ac.uk/mjo.html" TargetMode="External"/><Relationship Id="rId4" Type="http://schemas.openxmlformats.org/officeDocument/2006/relationships/hyperlink" Target="http://www.agu.org/pubs/crossref/2005/2004RG000158.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4294967295"/>
          </p:nvPr>
        </p:nvSpPr>
        <p:spPr bwMode="auto">
          <a:xfrm>
            <a:off x="3977535" y="8841738"/>
            <a:ext cx="3043979" cy="465773"/>
          </a:xfrm>
          <a:prstGeom prst="rect">
            <a:avLst/>
          </a:prstGeom>
          <a:noFill/>
          <a:ln>
            <a:miter lim="800000"/>
            <a:headEnd/>
            <a:tailEnd/>
          </a:ln>
        </p:spPr>
        <p:txBody>
          <a:bodyPr/>
          <a:lstStyle/>
          <a:p>
            <a:pPr eaLnBrk="0" hangingPunct="0"/>
            <a:fld id="{37063447-E643-4017-8CCD-8999D2439E38}" type="slidenum">
              <a:rPr lang="en-US"/>
              <a:pPr eaLnBrk="0" hangingPunct="0"/>
              <a:t>1</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4294967295"/>
          </p:nvPr>
        </p:nvSpPr>
        <p:spPr bwMode="auto">
          <a:xfrm>
            <a:off x="3977535" y="8841738"/>
            <a:ext cx="3043979" cy="465773"/>
          </a:xfrm>
          <a:prstGeom prst="rect">
            <a:avLst/>
          </a:prstGeom>
          <a:noFill/>
          <a:ln>
            <a:miter lim="800000"/>
            <a:headEnd/>
            <a:tailEnd/>
          </a:ln>
        </p:spPr>
        <p:txBody>
          <a:bodyPr/>
          <a:lstStyle/>
          <a:p>
            <a:pPr eaLnBrk="0" hangingPunct="0"/>
            <a:fld id="{073D4117-A033-4943-A422-82669B9A736F}" type="slidenum">
              <a:rPr lang="en-US"/>
              <a:pPr eaLnBrk="0" hangingPunct="0"/>
              <a:t>3</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702946" y="4420871"/>
            <a:ext cx="5617208" cy="4190367"/>
          </a:xfrm>
          <a:noFill/>
          <a:ln/>
        </p:spPr>
        <p:txBody>
          <a:bodyPr/>
          <a:lstStyle/>
          <a:p>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Rot="1" noChangeAspect="1" noChangeArrowheads="1" noTextEdit="1"/>
          </p:cNvSpPr>
          <p:nvPr>
            <p:ph type="sldImg"/>
          </p:nvPr>
        </p:nvSpPr>
        <p:spPr>
          <a:ln/>
        </p:spPr>
      </p:sp>
      <p:sp>
        <p:nvSpPr>
          <p:cNvPr id="233474" name="Rectangle 3"/>
          <p:cNvSpPr>
            <a:spLocks noGrp="1" noChangeArrowheads="1"/>
          </p:cNvSpPr>
          <p:nvPr>
            <p:ph type="body" idx="1"/>
          </p:nvPr>
        </p:nvSpPr>
        <p:spPr>
          <a:noFill/>
          <a:ln/>
        </p:spPr>
        <p:txBody>
          <a:bodyPr lIns="93295" tIns="46648" rIns="93295" bIns="46648"/>
          <a:lstStyle/>
          <a:p>
            <a:r>
              <a:rPr lang="en-US" dirty="0" smtClean="0">
                <a:latin typeface="+mn-lt"/>
              </a:rPr>
              <a:t>EMSL -- Operations funding increases are offset by planned reductions in capital equipment funding. </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xfrm>
            <a:off x="3978487" y="8842216"/>
            <a:ext cx="3043026" cy="465297"/>
          </a:xfrm>
          <a:prstGeom prst="rect">
            <a:avLst/>
          </a:prstGeom>
          <a:noFill/>
          <a:ln>
            <a:miter lim="800000"/>
            <a:headEnd/>
            <a:tailEnd/>
          </a:ln>
        </p:spPr>
        <p:txBody>
          <a:bodyPr wrap="square" lIns="91458" tIns="45728" rIns="91458" bIns="45728" numCol="1" anchorCtr="0" compatLnSpc="1">
            <a:prstTxWarp prst="textNoShape">
              <a:avLst/>
            </a:prstTxWarp>
          </a:bodyPr>
          <a:lstStyle/>
          <a:p>
            <a:pPr eaLnBrk="0" hangingPunct="0"/>
            <a:fld id="{E8B6E49F-CF1C-46FB-A291-6754C29682B4}" type="slidenum">
              <a:rPr lang="en-US">
                <a:latin typeface="Arial" pitchFamily="34" charset="0"/>
                <a:cs typeface="Arial" pitchFamily="34" charset="0"/>
              </a:rPr>
              <a:pPr eaLnBrk="0" hangingPunct="0"/>
              <a:t>23</a:t>
            </a:fld>
            <a:endParaRPr lang="en-US">
              <a:latin typeface="Arial" pitchFamily="34" charset="0"/>
              <a:cs typeface="Arial"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702633" y="4420234"/>
            <a:ext cx="5617843" cy="4190688"/>
          </a:xfrm>
          <a:noFill/>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defTabSz="933172">
              <a:defRPr/>
            </a:pPr>
            <a:r>
              <a:rPr lang="en-US" dirty="0" smtClean="0"/>
              <a:t>Goal: To enhance the current ACRF measurement base to provide new knowledge and improve the predictive performance of climate models</a:t>
            </a:r>
          </a:p>
          <a:p>
            <a:pPr defTabSz="933172">
              <a:defRPr/>
            </a:pPr>
            <a:r>
              <a:rPr lang="en-US" dirty="0" smtClean="0"/>
              <a:t>Needed capabilities for 3-D measurements of cloud scale dynamics, microphysics and precipitation and enhanced measurements of atmospheric aerosol composition and chemistry identified in climate science workshops </a:t>
            </a:r>
          </a:p>
          <a:p>
            <a:pPr defTabSz="933172">
              <a:defRPr/>
            </a:pPr>
            <a:endParaRPr lang="en-US" dirty="0" smtClean="0"/>
          </a:p>
          <a:p>
            <a:endParaRPr lang="en-US" dirty="0" smtClean="0">
              <a:latin typeface="Arial" charset="0"/>
            </a:endParaRPr>
          </a:p>
          <a:p>
            <a:pPr>
              <a:buClr>
                <a:schemeClr val="tx1"/>
              </a:buClr>
            </a:pPr>
            <a:r>
              <a:rPr lang="en-US" b="1" dirty="0" smtClean="0">
                <a:latin typeface="Arial" charset="0"/>
              </a:rPr>
              <a:t>Top is new precipitation radar being</a:t>
            </a:r>
            <a:r>
              <a:rPr lang="en-US" b="1" baseline="0" dirty="0" smtClean="0">
                <a:latin typeface="Arial" charset="0"/>
              </a:rPr>
              <a:t> installed at SGP</a:t>
            </a:r>
          </a:p>
          <a:p>
            <a:pPr defTabSz="933172">
              <a:buClr>
                <a:schemeClr val="tx1"/>
              </a:buClr>
              <a:defRPr/>
            </a:pPr>
            <a:r>
              <a:rPr lang="en-US" b="1" baseline="0" dirty="0" smtClean="0">
                <a:latin typeface="Arial" charset="0"/>
              </a:rPr>
              <a:t>New Raman </a:t>
            </a:r>
            <a:r>
              <a:rPr lang="en-US" b="1" baseline="0" dirty="0" err="1" smtClean="0">
                <a:latin typeface="Arial" charset="0"/>
              </a:rPr>
              <a:t>lidar</a:t>
            </a:r>
            <a:r>
              <a:rPr lang="en-US" b="1" baseline="0" dirty="0" smtClean="0">
                <a:latin typeface="Arial" charset="0"/>
              </a:rPr>
              <a:t> ready for shipping to Darwin.</a:t>
            </a:r>
            <a:endParaRPr lang="en-US" b="1" dirty="0" smtClean="0">
              <a:latin typeface="Arial" charset="0"/>
            </a:endParaRPr>
          </a:p>
          <a:p>
            <a:pPr>
              <a:buClr>
                <a:schemeClr val="tx1"/>
              </a:buClr>
            </a:pPr>
            <a:r>
              <a:rPr lang="en-US" dirty="0" smtClean="0">
                <a:hlinkClick r:id="rId3"/>
              </a:rPr>
              <a:t>ultra high sensitivity aerosol spectrometer</a:t>
            </a:r>
            <a:r>
              <a:rPr lang="en-US" dirty="0" smtClean="0"/>
              <a:t> flew in</a:t>
            </a:r>
            <a:r>
              <a:rPr lang="en-US" baseline="0" dirty="0" smtClean="0"/>
              <a:t> CARES</a:t>
            </a: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marL="622114" indent="-622114"/>
            <a:r>
              <a:rPr lang="en-US" sz="2000" dirty="0" smtClean="0"/>
              <a:t>Goal: To probe fundamental physical, chemical and biology processes underpinning DOE’s energy, science and environmental challenges.</a:t>
            </a:r>
          </a:p>
          <a:p>
            <a:pPr marL="622114" indent="-622114"/>
            <a:endParaRPr lang="en-US" sz="2000" dirty="0" smtClean="0"/>
          </a:p>
          <a:p>
            <a:pPr marL="622114" indent="-622114"/>
            <a:r>
              <a:rPr lang="en-US" sz="2000" dirty="0" smtClean="0"/>
              <a:t>Needed capabilities identified by the EMSL Recapitalization Plan, and aligned with EMSL’s three science themes.</a:t>
            </a:r>
          </a:p>
          <a:p>
            <a:pPr marL="622114" indent="-622114"/>
            <a:endParaRPr lang="en-US" sz="2000" dirty="0" smtClean="0"/>
          </a:p>
          <a:p>
            <a:pPr marL="622114" indent="-622114"/>
            <a:r>
              <a:rPr lang="en-US" sz="2000" dirty="0" smtClean="0"/>
              <a:t>90% of the $60M is out for bid, committed, or received.</a:t>
            </a:r>
            <a:endParaRPr lang="en-US" b="1" dirty="0" smtClean="0">
              <a:solidFill>
                <a:srgbClr val="000000"/>
              </a:solidFill>
              <a:latin typeface="Arial" charset="0"/>
            </a:endParaRPr>
          </a:p>
          <a:p>
            <a:pPr lvl="2">
              <a:lnSpc>
                <a:spcPct val="90000"/>
              </a:lnSpc>
              <a:spcBef>
                <a:spcPct val="60000"/>
              </a:spcBef>
              <a:buClr>
                <a:schemeClr val="tx1"/>
              </a:buClr>
              <a:buFontTx/>
              <a:buChar char="•"/>
            </a:pPr>
            <a:endParaRPr lang="en-US" b="1" dirty="0" smtClean="0">
              <a:solidFill>
                <a:srgbClr val="000000"/>
              </a:solidFill>
              <a:latin typeface="Arial" charset="0"/>
            </a:endParaRPr>
          </a:p>
          <a:p>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field campaign will take place between approximately April 15, 2011 and June 1, 2011. This late spring</a:t>
            </a:r>
          </a:p>
          <a:p>
            <a:r>
              <a:rPr lang="en-US" dirty="0" smtClean="0"/>
              <a:t>transition period emphasizes the </a:t>
            </a:r>
            <a:r>
              <a:rPr lang="en-US" dirty="0" err="1" smtClean="0"/>
              <a:t>climatological</a:t>
            </a:r>
            <a:r>
              <a:rPr lang="en-US" dirty="0" smtClean="0"/>
              <a:t> maximum in monthly mean precipitation totals and heavy,</a:t>
            </a:r>
          </a:p>
          <a:p>
            <a:r>
              <a:rPr lang="en-US" dirty="0" smtClean="0"/>
              <a:t>warm season convective rainfall events in the Oklahoma region as is observed from ARM SGP surface</a:t>
            </a:r>
          </a:p>
          <a:p>
            <a:r>
              <a:rPr lang="en-US" dirty="0" smtClean="0"/>
              <a:t>meteorology observations.</a:t>
            </a:r>
          </a:p>
          <a:p>
            <a:r>
              <a:rPr lang="en-US" dirty="0" smtClean="0"/>
              <a:t>The Recovery Act instruments will provide key measurements for the experiment.</a:t>
            </a:r>
          </a:p>
          <a:p>
            <a:r>
              <a:rPr lang="en-US" dirty="0" smtClean="0"/>
              <a:t>NASA will provide additional ground measurements and two aircraft: the NASA ER-2 and University of North Dakota (UND) Citation. These aircraft are being deployed to provide coordinated high-altitude radar and radiometer</a:t>
            </a:r>
          </a:p>
          <a:p>
            <a:r>
              <a:rPr lang="en-US" dirty="0" smtClean="0"/>
              <a:t>sampling of precipitation structure and in situ microphysics.</a:t>
            </a:r>
          </a:p>
          <a:p>
            <a:endParaRPr lang="en-US" dirty="0" smtClean="0"/>
          </a:p>
          <a:p>
            <a:r>
              <a:rPr lang="en-US" dirty="0" smtClean="0"/>
              <a:t>DYNAMO</a:t>
            </a:r>
          </a:p>
          <a:p>
            <a:r>
              <a:rPr lang="en-US" dirty="0" smtClean="0"/>
              <a:t>The AMF deployment will start operations Oct 1, 2011 through March 31, 2012 on </a:t>
            </a:r>
            <a:r>
              <a:rPr lang="en-US" dirty="0" err="1" smtClean="0"/>
              <a:t>Gan</a:t>
            </a:r>
            <a:endParaRPr lang="en-US" dirty="0" smtClean="0"/>
          </a:p>
          <a:p>
            <a:r>
              <a:rPr lang="en-US" dirty="0" smtClean="0"/>
              <a:t>Island, Maldives.</a:t>
            </a:r>
          </a:p>
          <a:p>
            <a:r>
              <a:rPr lang="en-US" dirty="0" smtClean="0"/>
              <a:t>The framework of DYNAMO/CINDY2011 includes two proposed </a:t>
            </a:r>
            <a:r>
              <a:rPr lang="en-US" dirty="0" err="1" smtClean="0"/>
              <a:t>islandbased</a:t>
            </a:r>
            <a:endParaRPr lang="en-US" dirty="0" smtClean="0"/>
          </a:p>
          <a:p>
            <a:r>
              <a:rPr lang="en-US" dirty="0" smtClean="0"/>
              <a:t>sites, and two ship-based locations forming a square pattern with </a:t>
            </a:r>
            <a:r>
              <a:rPr lang="en-US" dirty="0" err="1" smtClean="0"/>
              <a:t>sonde</a:t>
            </a:r>
            <a:r>
              <a:rPr lang="en-US" dirty="0" smtClean="0"/>
              <a:t> profiles and</a:t>
            </a:r>
          </a:p>
          <a:p>
            <a:r>
              <a:rPr lang="en-US" dirty="0" smtClean="0"/>
              <a:t>scanning precipitation and cloud radars at both island and ship sites. These data will be used to</a:t>
            </a:r>
          </a:p>
          <a:p>
            <a:r>
              <a:rPr lang="en-US" dirty="0" smtClean="0"/>
              <a:t>produce a </a:t>
            </a:r>
            <a:r>
              <a:rPr lang="en-US" dirty="0" err="1" smtClean="0"/>
              <a:t>Variational</a:t>
            </a:r>
            <a:r>
              <a:rPr lang="en-US" dirty="0" smtClean="0"/>
              <a:t> Analysis data set coinciding with the one produced for AMIE-Manus.</a:t>
            </a:r>
          </a:p>
          <a:p>
            <a:r>
              <a:rPr lang="en-US" dirty="0" smtClean="0"/>
              <a:t>Many climate models do not show well-defined MJO signals, and those that do have</a:t>
            </a:r>
          </a:p>
          <a:p>
            <a:r>
              <a:rPr lang="en-US" dirty="0" smtClean="0"/>
              <a:t>problems accurately simulating the initiation, amplitude, propagation speed, and seasonal</a:t>
            </a:r>
          </a:p>
          <a:p>
            <a:r>
              <a:rPr lang="en-US" dirty="0" smtClean="0"/>
              <a:t>variations of the MJO signal. Since the MJO is the dominant mode of intra-seasonal variability</a:t>
            </a:r>
          </a:p>
          <a:p>
            <a:r>
              <a:rPr lang="en-US" dirty="0" smtClean="0"/>
              <a:t>in the tropics and it interacts with both the monsoon and El Nino, improved simulations are</a:t>
            </a:r>
          </a:p>
          <a:p>
            <a:r>
              <a:rPr lang="en-US" dirty="0" smtClean="0"/>
              <a:t>important for climate modeling.</a:t>
            </a:r>
          </a:p>
          <a:p>
            <a:r>
              <a:rPr lang="en-US" dirty="0" smtClean="0"/>
              <a:t>From Wikipedia:</a:t>
            </a:r>
          </a:p>
          <a:p>
            <a:r>
              <a:rPr lang="en-US" dirty="0" smtClean="0"/>
              <a:t>The </a:t>
            </a:r>
            <a:r>
              <a:rPr lang="en-US" b="1" dirty="0" smtClean="0"/>
              <a:t>Madden–Julian oscillation</a:t>
            </a:r>
            <a:r>
              <a:rPr lang="en-US" dirty="0" smtClean="0"/>
              <a:t> </a:t>
            </a:r>
            <a:r>
              <a:rPr lang="en-US" b="1" dirty="0" smtClean="0"/>
              <a:t>(MJO)</a:t>
            </a:r>
            <a:r>
              <a:rPr lang="en-US" dirty="0" smtClean="0"/>
              <a:t> is the largest element of the </a:t>
            </a:r>
            <a:r>
              <a:rPr lang="en-US" dirty="0" err="1" smtClean="0"/>
              <a:t>intraseasonal</a:t>
            </a:r>
            <a:r>
              <a:rPr lang="en-US" dirty="0" smtClean="0"/>
              <a:t> (30–90 days) variability in the tropical atmosphere. It is a large-scale coupling between atmospheric circulation and tropical </a:t>
            </a:r>
            <a:r>
              <a:rPr lang="en-US" dirty="0" smtClean="0">
                <a:hlinkClick r:id="rId3" action="ppaction://hlinkfile" tooltip="Deep convection"/>
              </a:rPr>
              <a:t>deep convection</a:t>
            </a:r>
            <a:r>
              <a:rPr lang="en-US" dirty="0" smtClean="0"/>
              <a:t> </a:t>
            </a:r>
            <a:r>
              <a:rPr lang="en-US" dirty="0" smtClean="0">
                <a:hlinkClick r:id="rId4"/>
              </a:rPr>
              <a:t>[1]</a:t>
            </a:r>
            <a:r>
              <a:rPr lang="en-US" dirty="0" smtClean="0"/>
              <a:t> </a:t>
            </a:r>
            <a:r>
              <a:rPr lang="en-US" dirty="0" smtClean="0">
                <a:hlinkClick r:id="rId5"/>
              </a:rPr>
              <a:t>[2]</a:t>
            </a:r>
            <a:r>
              <a:rPr lang="en-US" dirty="0" smtClean="0"/>
              <a:t>. Rather than being a standing pattern (like </a:t>
            </a:r>
            <a:r>
              <a:rPr lang="en-US" dirty="0" smtClean="0">
                <a:hlinkClick r:id="rId6" action="ppaction://hlinkfile" tooltip="ENSO"/>
              </a:rPr>
              <a:t>ENSO</a:t>
            </a:r>
            <a:r>
              <a:rPr lang="en-US" dirty="0" smtClean="0"/>
              <a:t>) it is a traveling pattern, propagating eastwards at approximately 4 to 8 m/s, through the atmosphere above the warm parts of the Indian and Pacific oceans. This overall circulation pattern manifests itself in various ways, most clearly as anomalous </a:t>
            </a:r>
            <a:r>
              <a:rPr lang="en-US" dirty="0" smtClean="0">
                <a:hlinkClick r:id="rId7" action="ppaction://hlinkfile" tooltip="Rain"/>
              </a:rPr>
              <a:t>rainfall</a:t>
            </a:r>
            <a:r>
              <a:rPr lang="en-US" dirty="0" smtClean="0"/>
              <a:t>.</a:t>
            </a:r>
          </a:p>
          <a:p>
            <a:endParaRPr lang="en-US" dirty="0"/>
          </a:p>
        </p:txBody>
      </p:sp>
      <p:sp>
        <p:nvSpPr>
          <p:cNvPr id="4" name="Slide Number Placeholder 3"/>
          <p:cNvSpPr>
            <a:spLocks noGrp="1"/>
          </p:cNvSpPr>
          <p:nvPr>
            <p:ph type="sldNum" sz="quarter" idx="10"/>
          </p:nvPr>
        </p:nvSpPr>
        <p:spPr/>
        <p:txBody>
          <a:bodyPr/>
          <a:lstStyle/>
          <a:p>
            <a:fld id="{F43611EF-22D2-4381-BC1E-54AF415632C3}"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NUL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23" descr="129762-97_face.png"/>
          <p:cNvPicPr>
            <a:picLocks noChangeAspect="1"/>
          </p:cNvPicPr>
          <p:nvPr userDrawn="1"/>
        </p:nvPicPr>
        <p:blipFill>
          <a:blip r:embed="rId2" cstate="print"/>
          <a:srcRect l="33418" t="12767" r="33000" b="52560"/>
          <a:stretch>
            <a:fillRect/>
          </a:stretch>
        </p:blipFill>
        <p:spPr bwMode="auto">
          <a:xfrm>
            <a:off x="0" y="2424113"/>
            <a:ext cx="1157288" cy="1181100"/>
          </a:xfrm>
          <a:prstGeom prst="rect">
            <a:avLst/>
          </a:prstGeom>
          <a:noFill/>
          <a:ln w="9525">
            <a:noFill/>
            <a:miter lim="800000"/>
            <a:headEnd/>
            <a:tailEnd/>
          </a:ln>
        </p:spPr>
      </p:pic>
      <p:pic>
        <p:nvPicPr>
          <p:cNvPr id="12" name="Picture 21" descr="clouds.png"/>
          <p:cNvPicPr>
            <a:picLocks noChangeAspect="1"/>
          </p:cNvPicPr>
          <p:nvPr userDrawn="1"/>
        </p:nvPicPr>
        <p:blipFill>
          <a:blip r:embed="rId3" cstate="print"/>
          <a:srcRect l="19649" t="20390" r="16382" b="14767"/>
          <a:stretch>
            <a:fillRect/>
          </a:stretch>
        </p:blipFill>
        <p:spPr bwMode="auto">
          <a:xfrm>
            <a:off x="0" y="1211263"/>
            <a:ext cx="1150938" cy="1184275"/>
          </a:xfrm>
          <a:prstGeom prst="rect">
            <a:avLst/>
          </a:prstGeom>
          <a:noFill/>
          <a:ln w="9525">
            <a:noFill/>
            <a:miter lim="800000"/>
            <a:headEnd/>
            <a:tailEnd/>
          </a:ln>
        </p:spPr>
      </p:pic>
      <p:grpSp>
        <p:nvGrpSpPr>
          <p:cNvPr id="13" name="Group 17"/>
          <p:cNvGrpSpPr>
            <a:grpSpLocks/>
          </p:cNvGrpSpPr>
          <p:nvPr userDrawn="1"/>
        </p:nvGrpSpPr>
        <p:grpSpPr bwMode="auto">
          <a:xfrm>
            <a:off x="0" y="6056313"/>
            <a:ext cx="9145588" cy="806450"/>
            <a:chOff x="0" y="6634186"/>
            <a:chExt cx="9145770" cy="228600"/>
          </a:xfrm>
        </p:grpSpPr>
        <p:sp>
          <p:nvSpPr>
            <p:cNvPr id="14" name="Rectangle 15"/>
            <p:cNvSpPr/>
            <p:nvPr userDrawn="1"/>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5" name="Rectangle 16"/>
            <p:cNvSpPr/>
            <p:nvPr userDrawn="1"/>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grpSp>
      <p:sp>
        <p:nvSpPr>
          <p:cNvPr id="16" name="TextBox 44"/>
          <p:cNvSpPr txBox="1"/>
          <p:nvPr userDrawn="1"/>
        </p:nvSpPr>
        <p:spPr>
          <a:xfrm>
            <a:off x="2362200" y="6172200"/>
            <a:ext cx="1504950" cy="590550"/>
          </a:xfrm>
          <a:prstGeom prst="rect">
            <a:avLst/>
          </a:prstGeom>
          <a:noFill/>
        </p:spPr>
        <p:txBody>
          <a:bodyPr>
            <a:spAutoFit/>
          </a:bodyPr>
          <a:lstStyle/>
          <a:p>
            <a:pPr eaLnBrk="0" hangingPunct="0">
              <a:lnSpc>
                <a:spcPct val="90000"/>
              </a:lnSpc>
              <a:defRPr/>
            </a:pPr>
            <a:r>
              <a:rPr lang="en-US" b="1" dirty="0">
                <a:solidFill>
                  <a:schemeClr val="bg1"/>
                </a:solidFill>
              </a:rPr>
              <a:t>Office </a:t>
            </a:r>
            <a:br>
              <a:rPr lang="en-US" b="1" dirty="0">
                <a:solidFill>
                  <a:schemeClr val="bg1"/>
                </a:solidFill>
              </a:rPr>
            </a:br>
            <a:r>
              <a:rPr lang="en-US" b="1" dirty="0">
                <a:solidFill>
                  <a:schemeClr val="bg1"/>
                </a:solidFill>
              </a:rPr>
              <a:t>of Science</a:t>
            </a:r>
          </a:p>
        </p:txBody>
      </p:sp>
      <p:sp>
        <p:nvSpPr>
          <p:cNvPr id="17" name="TextBox 46"/>
          <p:cNvSpPr txBox="1"/>
          <p:nvPr userDrawn="1"/>
        </p:nvSpPr>
        <p:spPr>
          <a:xfrm>
            <a:off x="5362575" y="6305550"/>
            <a:ext cx="3629025" cy="425450"/>
          </a:xfrm>
          <a:prstGeom prst="rect">
            <a:avLst/>
          </a:prstGeom>
          <a:noFill/>
        </p:spPr>
        <p:txBody>
          <a:bodyPr>
            <a:spAutoFit/>
          </a:bodyPr>
          <a:lstStyle/>
          <a:p>
            <a:pPr algn="r" eaLnBrk="0" hangingPunct="0">
              <a:lnSpc>
                <a:spcPct val="90000"/>
              </a:lnSpc>
              <a:defRPr/>
            </a:pPr>
            <a:r>
              <a:rPr lang="en-US" sz="1200" b="1" dirty="0">
                <a:solidFill>
                  <a:schemeClr val="bg1"/>
                </a:solidFill>
              </a:rPr>
              <a:t>Office of Biological </a:t>
            </a:r>
            <a:br>
              <a:rPr lang="en-US" sz="1200" b="1" dirty="0">
                <a:solidFill>
                  <a:schemeClr val="bg1"/>
                </a:solidFill>
              </a:rPr>
            </a:br>
            <a:r>
              <a:rPr lang="en-US" sz="1200" b="1" dirty="0">
                <a:solidFill>
                  <a:schemeClr val="bg1"/>
                </a:solidFill>
              </a:rPr>
              <a:t>and Environmental Research</a:t>
            </a:r>
          </a:p>
        </p:txBody>
      </p:sp>
      <p:pic>
        <p:nvPicPr>
          <p:cNvPr id="18" name="Picture 18" descr="New_DOE_Logo_BLACK.png"/>
          <p:cNvPicPr>
            <a:picLocks noChangeAspect="1"/>
          </p:cNvPicPr>
          <p:nvPr userDrawn="1"/>
        </p:nvPicPr>
        <p:blipFill>
          <a:blip r:embed="rId4" cstate="print"/>
          <a:srcRect/>
          <a:stretch>
            <a:fillRect/>
          </a:stretch>
        </p:blipFill>
        <p:spPr bwMode="auto">
          <a:xfrm>
            <a:off x="150813" y="6229350"/>
            <a:ext cx="2070100" cy="498475"/>
          </a:xfrm>
          <a:prstGeom prst="rect">
            <a:avLst/>
          </a:prstGeom>
          <a:noFill/>
          <a:ln w="9525">
            <a:noFill/>
            <a:miter lim="800000"/>
            <a:headEnd/>
            <a:tailEnd/>
          </a:ln>
        </p:spPr>
      </p:pic>
      <p:pic>
        <p:nvPicPr>
          <p:cNvPr id="19" name="Picture 38" descr="pict1.png"/>
          <p:cNvPicPr>
            <a:picLocks noChangeAspect="1"/>
          </p:cNvPicPr>
          <p:nvPr userDrawn="1"/>
        </p:nvPicPr>
        <p:blipFill>
          <a:blip r:embed="rId5" cstate="print"/>
          <a:srcRect l="9306" b="6178"/>
          <a:stretch>
            <a:fillRect/>
          </a:stretch>
        </p:blipFill>
        <p:spPr bwMode="auto">
          <a:xfrm>
            <a:off x="0" y="0"/>
            <a:ext cx="1154113" cy="1182688"/>
          </a:xfrm>
          <a:prstGeom prst="rect">
            <a:avLst/>
          </a:prstGeom>
          <a:noFill/>
          <a:ln w="9525">
            <a:noFill/>
            <a:miter lim="800000"/>
            <a:headEnd/>
            <a:tailEnd/>
          </a:ln>
        </p:spPr>
      </p:pic>
      <p:pic>
        <p:nvPicPr>
          <p:cNvPr id="20" name="Picture 40" descr="pict3.png"/>
          <p:cNvPicPr>
            <a:picLocks noChangeAspect="1"/>
          </p:cNvPicPr>
          <p:nvPr userDrawn="1"/>
        </p:nvPicPr>
        <p:blipFill>
          <a:blip r:embed="rId6" cstate="print">
            <a:lum bright="14000" contrast="38000"/>
          </a:blip>
          <a:srcRect l="9306" b="6711"/>
          <a:stretch>
            <a:fillRect/>
          </a:stretch>
        </p:blipFill>
        <p:spPr bwMode="auto">
          <a:xfrm>
            <a:off x="0" y="3633788"/>
            <a:ext cx="1162050" cy="1174750"/>
          </a:xfrm>
          <a:prstGeom prst="rect">
            <a:avLst/>
          </a:prstGeom>
          <a:noFill/>
          <a:ln w="9525">
            <a:noFill/>
            <a:miter lim="800000"/>
            <a:headEnd/>
            <a:tailEnd/>
          </a:ln>
        </p:spPr>
      </p:pic>
      <p:pic>
        <p:nvPicPr>
          <p:cNvPr id="21" name="Picture 14" descr="procholorococcus marinus cropped.tif"/>
          <p:cNvPicPr>
            <a:picLocks noChangeAspect="1"/>
          </p:cNvPicPr>
          <p:nvPr userDrawn="1"/>
        </p:nvPicPr>
        <p:blipFill>
          <a:blip r:embed="rId7" cstate="print"/>
          <a:srcRect l="40152" t="17851" r="5042" b="1501"/>
          <a:stretch>
            <a:fillRect/>
          </a:stretch>
        </p:blipFill>
        <p:spPr bwMode="auto">
          <a:xfrm>
            <a:off x="0" y="4843463"/>
            <a:ext cx="1160463" cy="1176337"/>
          </a:xfrm>
          <a:prstGeom prst="rect">
            <a:avLst/>
          </a:prstGeom>
          <a:noFill/>
          <a:ln w="9525">
            <a:noFill/>
            <a:miter lim="800000"/>
            <a:headEnd/>
            <a:tailEnd/>
          </a:ln>
        </p:spPr>
      </p:pic>
      <p:sp>
        <p:nvSpPr>
          <p:cNvPr id="22" name="Rectangle 223"/>
          <p:cNvSpPr txBox="1">
            <a:spLocks noChangeArrowheads="1"/>
          </p:cNvSpPr>
          <p:nvPr userDrawn="1"/>
        </p:nvSpPr>
        <p:spPr>
          <a:xfrm>
            <a:off x="1317330" y="2744569"/>
            <a:ext cx="3073400" cy="369332"/>
          </a:xfrm>
          <a:prstGeom prst="rect">
            <a:avLst/>
          </a:prstGeom>
        </p:spPr>
        <p:txBody>
          <a:bodyPr vert="horz" lIns="91440" tIns="45720" rIns="91440" bIns="45720" rtlCol="0">
            <a:spAutoFit/>
          </a:bodyPr>
          <a:lstStyle>
            <a:lvl1pPr marL="0" indent="0" algn="l">
              <a:buFont typeface="Symbol" pitchFamily="18" charset="2"/>
              <a:buNone/>
              <a:defRPr sz="2000"/>
            </a:lvl1pPr>
          </a:lstStyle>
          <a:p>
            <a:pPr marL="0" marR="0" lvl="0" indent="0" algn="l" defTabSz="914400" rtl="0" eaLnBrk="1" fontAlgn="auto" latinLnBrk="0" hangingPunct="1">
              <a:lnSpc>
                <a:spcPct val="90000"/>
              </a:lnSpc>
              <a:spcBef>
                <a:spcPts val="1400"/>
              </a:spcBef>
              <a:spcAft>
                <a:spcPts val="0"/>
              </a:spcAft>
              <a:buClr>
                <a:schemeClr val="tx1"/>
              </a:buClr>
              <a:buSzTx/>
              <a:buFont typeface="Symbol" pitchFamily="18" charset="2"/>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3" name="Title 35"/>
          <p:cNvSpPr txBox="1">
            <a:spLocks/>
          </p:cNvSpPr>
          <p:nvPr userDrawn="1"/>
        </p:nvSpPr>
        <p:spPr>
          <a:xfrm>
            <a:off x="1317329" y="1147078"/>
            <a:ext cx="6377629" cy="535531"/>
          </a:xfrm>
          <a:prstGeom prst="rect">
            <a:avLst/>
          </a:prstGeom>
        </p:spPr>
        <p:txBody>
          <a:bodyPr vert="horz" lIns="91440" tIns="45720" rIns="91440" bIns="45720" rtlCol="0" anchor="t" anchorCtr="0">
            <a:spAutoFit/>
          </a:bodyPr>
          <a:lstStyle>
            <a:lvl1pPr>
              <a:defRPr sz="3200" b="1">
                <a:solidFill>
                  <a:schemeClr val="bg2">
                    <a:lumMod val="10000"/>
                  </a:schemeClr>
                </a:solidFill>
                <a:latin typeface="+mn-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2">
                    <a:lumMod val="10000"/>
                  </a:schemeClr>
                </a:solidFill>
                <a:effectLst/>
                <a:uLnTx/>
                <a:uFillTx/>
                <a:latin typeface="Arial" pitchFamily="34" charset="0"/>
                <a:ea typeface="+mj-ea"/>
                <a:cs typeface="Arial" pitchFamily="34" charset="0"/>
              </a:rPr>
              <a:t> </a:t>
            </a:r>
            <a:endParaRPr kumimoji="0" lang="en-US" sz="3200" b="1" i="0" u="none" strike="noStrike" kern="1200" cap="none" spc="0" normalizeH="0" baseline="0" noProof="0" dirty="0">
              <a:ln>
                <a:noFill/>
              </a:ln>
              <a:solidFill>
                <a:schemeClr val="bg2">
                  <a:lumMod val="10000"/>
                </a:schemeClr>
              </a:solidFill>
              <a:effectLst/>
              <a:uLnTx/>
              <a:uFillTx/>
              <a:latin typeface="Arial" pitchFamily="34" charset="0"/>
              <a:ea typeface="+mj-ea"/>
              <a:cs typeface="Arial" pitchFamily="34" charset="0"/>
            </a:endParaRPr>
          </a:p>
        </p:txBody>
      </p:sp>
      <p:sp>
        <p:nvSpPr>
          <p:cNvPr id="27" name="Rectangle 223"/>
          <p:cNvSpPr>
            <a:spLocks noGrp="1" noChangeArrowheads="1"/>
          </p:cNvSpPr>
          <p:nvPr>
            <p:ph type="subTitle" idx="1"/>
          </p:nvPr>
        </p:nvSpPr>
        <p:spPr>
          <a:xfrm>
            <a:off x="1317330" y="2700382"/>
            <a:ext cx="3073400" cy="646331"/>
          </a:xfrm>
        </p:spPr>
        <p:txBody>
          <a:bodyPr/>
          <a:lstStyle>
            <a:lvl1pPr marL="0" indent="0" algn="l">
              <a:buFont typeface="Symbol" pitchFamily="18" charset="2"/>
              <a:buNone/>
              <a:defRPr sz="2000"/>
            </a:lvl1pPr>
          </a:lstStyle>
          <a:p>
            <a:r>
              <a:rPr lang="en-US" dirty="0"/>
              <a:t>Click to edit Master subtitle style</a:t>
            </a:r>
          </a:p>
        </p:txBody>
      </p:sp>
      <p:sp>
        <p:nvSpPr>
          <p:cNvPr id="28" name="Title 35"/>
          <p:cNvSpPr>
            <a:spLocks noGrp="1"/>
          </p:cNvSpPr>
          <p:nvPr>
            <p:ph type="title"/>
          </p:nvPr>
        </p:nvSpPr>
        <p:spPr>
          <a:xfrm>
            <a:off x="1317329" y="1102891"/>
            <a:ext cx="6377629" cy="929485"/>
          </a:xfrm>
        </p:spPr>
        <p:txBody>
          <a:bodyPr/>
          <a:lstStyle>
            <a:lvl1pPr>
              <a:defRPr sz="3200" b="1">
                <a:solidFill>
                  <a:schemeClr val="bg2">
                    <a:lumMod val="10000"/>
                  </a:schemeClr>
                </a:solidFill>
                <a:latin typeface="+mn-lt"/>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422525" y="6634163"/>
            <a:ext cx="6564313" cy="2238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1481138" cy="274637"/>
          </a:xfrm>
          <a:prstGeom prst="rect">
            <a:avLst/>
          </a:prstGeom>
          <a:noFill/>
          <a:ln w="9525" algn="ctr">
            <a:noFill/>
            <a:miter lim="800000"/>
            <a:headEnd/>
            <a:tailEnd/>
          </a:ln>
          <a:effectLst/>
        </p:spPr>
        <p:txBody>
          <a:bodyPr/>
          <a:lstStyle/>
          <a:p>
            <a:pPr marL="171450" indent="-171450" eaLnBrk="0" hangingPunct="0">
              <a:lnSpc>
                <a:spcPct val="90000"/>
              </a:lnSpc>
              <a:defRPr/>
            </a:pPr>
            <a:fld id="{2027521E-4263-4860-B6D5-87386EC2580B}"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Overview</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87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4"/>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defRPr>
            </a:lvl1pPr>
          </a:lstStyle>
          <a:p>
            <a:pPr>
              <a:defRPr/>
            </a:pPr>
            <a:fld id="{9FA60605-02DE-40FC-BC25-C6A67E79238B}"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1481138"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Overview</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6" name="Rectangle 235"/>
          <p:cNvSpPr>
            <a:spLocks noChangeArrowheads="1"/>
          </p:cNvSpPr>
          <p:nvPr userDrawn="1"/>
        </p:nvSpPr>
        <p:spPr bwMode="auto">
          <a:xfrm>
            <a:off x="-34925" y="6646863"/>
            <a:ext cx="1481138" cy="274637"/>
          </a:xfrm>
          <a:prstGeom prst="rect">
            <a:avLst/>
          </a:prstGeom>
          <a:noFill/>
          <a:ln w="9525" algn="ctr">
            <a:noFill/>
            <a:miter lim="800000"/>
            <a:headEnd/>
            <a:tailEnd/>
          </a:ln>
          <a:effectLst/>
        </p:spPr>
        <p:txBody>
          <a:bodyPr/>
          <a:lstStyle/>
          <a:p>
            <a:pPr marL="171450" indent="-171450" eaLnBrk="0" hangingPunct="0">
              <a:lnSpc>
                <a:spcPct val="90000"/>
              </a:lnSpc>
              <a:defRPr/>
            </a:pPr>
            <a:fld id="{C73A21A1-59FF-456D-9D40-99E243DEE999}"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Overview</a:t>
            </a:r>
          </a:p>
        </p:txBody>
      </p:sp>
      <p:sp>
        <p:nvSpPr>
          <p:cNvPr id="2" name="Content Placeholder 1"/>
          <p:cNvSpPr>
            <a:spLocks noGrp="1"/>
          </p:cNvSpPr>
          <p:nvPr>
            <p:ph/>
          </p:nvPr>
        </p:nvSpPr>
        <p:spPr>
          <a:xfrm>
            <a:off x="457200" y="381000"/>
            <a:ext cx="8229600" cy="5745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defRPr>
            </a:lvl1pPr>
          </a:lstStyle>
          <a:p>
            <a:pPr>
              <a:defRPr/>
            </a:pPr>
            <a:fld id="{A50071CA-183A-4989-8DC3-9E553A5CDD5F}"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23" descr="129762-97_face.png"/>
          <p:cNvPicPr>
            <a:picLocks noChangeAspect="1"/>
          </p:cNvPicPr>
          <p:nvPr userDrawn="1"/>
        </p:nvPicPr>
        <p:blipFill>
          <a:blip r:embed="rId2" cstate="print"/>
          <a:srcRect l="33418" t="12767" r="33000" b="52560"/>
          <a:stretch>
            <a:fillRect/>
          </a:stretch>
        </p:blipFill>
        <p:spPr bwMode="auto">
          <a:xfrm>
            <a:off x="0" y="2424113"/>
            <a:ext cx="1157288" cy="1181100"/>
          </a:xfrm>
          <a:prstGeom prst="rect">
            <a:avLst/>
          </a:prstGeom>
          <a:noFill/>
          <a:ln w="9525">
            <a:noFill/>
            <a:miter lim="800000"/>
            <a:headEnd/>
            <a:tailEnd/>
          </a:ln>
        </p:spPr>
      </p:pic>
      <p:pic>
        <p:nvPicPr>
          <p:cNvPr id="5" name="Picture 21" descr="clouds.png"/>
          <p:cNvPicPr>
            <a:picLocks noChangeAspect="1"/>
          </p:cNvPicPr>
          <p:nvPr userDrawn="1"/>
        </p:nvPicPr>
        <p:blipFill>
          <a:blip r:embed="rId3" cstate="print"/>
          <a:srcRect l="19649" t="20390" r="16382" b="14767"/>
          <a:stretch>
            <a:fillRect/>
          </a:stretch>
        </p:blipFill>
        <p:spPr bwMode="auto">
          <a:xfrm>
            <a:off x="0" y="1211263"/>
            <a:ext cx="1150938" cy="1184275"/>
          </a:xfrm>
          <a:prstGeom prst="rect">
            <a:avLst/>
          </a:prstGeom>
          <a:noFill/>
          <a:ln w="9525">
            <a:noFill/>
            <a:miter lim="800000"/>
            <a:headEnd/>
            <a:tailEnd/>
          </a:ln>
        </p:spPr>
      </p:pic>
      <p:grpSp>
        <p:nvGrpSpPr>
          <p:cNvPr id="2" name="Group 17"/>
          <p:cNvGrpSpPr>
            <a:grpSpLocks/>
          </p:cNvGrpSpPr>
          <p:nvPr userDrawn="1"/>
        </p:nvGrpSpPr>
        <p:grpSpPr bwMode="auto">
          <a:xfrm>
            <a:off x="0" y="6056313"/>
            <a:ext cx="9145588" cy="806450"/>
            <a:chOff x="0" y="6634186"/>
            <a:chExt cx="9145770" cy="228600"/>
          </a:xfrm>
        </p:grpSpPr>
        <p:sp>
          <p:nvSpPr>
            <p:cNvPr id="7" name="Rectangle 15"/>
            <p:cNvSpPr/>
            <p:nvPr userDrawn="1"/>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8" name="Rectangle 16"/>
            <p:cNvSpPr/>
            <p:nvPr userDrawn="1"/>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grpSp>
      <p:sp>
        <p:nvSpPr>
          <p:cNvPr id="9" name="TextBox 44"/>
          <p:cNvSpPr txBox="1"/>
          <p:nvPr userDrawn="1"/>
        </p:nvSpPr>
        <p:spPr>
          <a:xfrm>
            <a:off x="2362200" y="6172200"/>
            <a:ext cx="1504950" cy="590550"/>
          </a:xfrm>
          <a:prstGeom prst="rect">
            <a:avLst/>
          </a:prstGeom>
          <a:noFill/>
        </p:spPr>
        <p:txBody>
          <a:bodyPr>
            <a:spAutoFit/>
          </a:bodyPr>
          <a:lstStyle/>
          <a:p>
            <a:pPr eaLnBrk="0" hangingPunct="0">
              <a:lnSpc>
                <a:spcPct val="90000"/>
              </a:lnSpc>
              <a:defRPr/>
            </a:pPr>
            <a:r>
              <a:rPr lang="en-US" b="1" dirty="0">
                <a:solidFill>
                  <a:schemeClr val="bg1"/>
                </a:solidFill>
              </a:rPr>
              <a:t>Office </a:t>
            </a:r>
            <a:br>
              <a:rPr lang="en-US" b="1" dirty="0">
                <a:solidFill>
                  <a:schemeClr val="bg1"/>
                </a:solidFill>
              </a:rPr>
            </a:br>
            <a:r>
              <a:rPr lang="en-US" b="1" dirty="0">
                <a:solidFill>
                  <a:schemeClr val="bg1"/>
                </a:solidFill>
              </a:rPr>
              <a:t>of Science</a:t>
            </a:r>
          </a:p>
        </p:txBody>
      </p:sp>
      <p:sp>
        <p:nvSpPr>
          <p:cNvPr id="10" name="TextBox 46"/>
          <p:cNvSpPr txBox="1"/>
          <p:nvPr userDrawn="1"/>
        </p:nvSpPr>
        <p:spPr>
          <a:xfrm>
            <a:off x="5362575" y="6305550"/>
            <a:ext cx="3629025" cy="425450"/>
          </a:xfrm>
          <a:prstGeom prst="rect">
            <a:avLst/>
          </a:prstGeom>
          <a:noFill/>
        </p:spPr>
        <p:txBody>
          <a:bodyPr>
            <a:spAutoFit/>
          </a:bodyPr>
          <a:lstStyle/>
          <a:p>
            <a:pPr algn="r" eaLnBrk="0" hangingPunct="0">
              <a:lnSpc>
                <a:spcPct val="90000"/>
              </a:lnSpc>
              <a:defRPr/>
            </a:pPr>
            <a:r>
              <a:rPr lang="en-US" sz="1200" b="1" dirty="0">
                <a:solidFill>
                  <a:schemeClr val="bg1"/>
                </a:solidFill>
              </a:rPr>
              <a:t>Office of Biological </a:t>
            </a:r>
            <a:br>
              <a:rPr lang="en-US" sz="1200" b="1" dirty="0">
                <a:solidFill>
                  <a:schemeClr val="bg1"/>
                </a:solidFill>
              </a:rPr>
            </a:br>
            <a:r>
              <a:rPr lang="en-US" sz="1200" b="1" dirty="0">
                <a:solidFill>
                  <a:schemeClr val="bg1"/>
                </a:solidFill>
              </a:rPr>
              <a:t>and Environmental Research</a:t>
            </a:r>
          </a:p>
        </p:txBody>
      </p:sp>
      <p:pic>
        <p:nvPicPr>
          <p:cNvPr id="11" name="Picture 18" descr="New_DOE_Logo_BLACK.png"/>
          <p:cNvPicPr>
            <a:picLocks noChangeAspect="1"/>
          </p:cNvPicPr>
          <p:nvPr userDrawn="1"/>
        </p:nvPicPr>
        <p:blipFill>
          <a:blip r:embed="rId4" cstate="print"/>
          <a:srcRect/>
          <a:stretch>
            <a:fillRect/>
          </a:stretch>
        </p:blipFill>
        <p:spPr bwMode="auto">
          <a:xfrm>
            <a:off x="150813" y="6229350"/>
            <a:ext cx="2070100" cy="498475"/>
          </a:xfrm>
          <a:prstGeom prst="rect">
            <a:avLst/>
          </a:prstGeom>
          <a:noFill/>
          <a:ln w="9525">
            <a:noFill/>
            <a:miter lim="800000"/>
            <a:headEnd/>
            <a:tailEnd/>
          </a:ln>
        </p:spPr>
      </p:pic>
      <p:pic>
        <p:nvPicPr>
          <p:cNvPr id="12" name="Picture 38" descr="pict1.png"/>
          <p:cNvPicPr>
            <a:picLocks noChangeAspect="1"/>
          </p:cNvPicPr>
          <p:nvPr userDrawn="1"/>
        </p:nvPicPr>
        <p:blipFill>
          <a:blip r:embed="rId5" cstate="print"/>
          <a:srcRect l="9306" b="6178"/>
          <a:stretch>
            <a:fillRect/>
          </a:stretch>
        </p:blipFill>
        <p:spPr bwMode="auto">
          <a:xfrm>
            <a:off x="0" y="0"/>
            <a:ext cx="1154113" cy="1182688"/>
          </a:xfrm>
          <a:prstGeom prst="rect">
            <a:avLst/>
          </a:prstGeom>
          <a:noFill/>
          <a:ln w="9525">
            <a:noFill/>
            <a:miter lim="800000"/>
            <a:headEnd/>
            <a:tailEnd/>
          </a:ln>
        </p:spPr>
      </p:pic>
      <p:pic>
        <p:nvPicPr>
          <p:cNvPr id="13" name="Picture 40" descr="pict3.png"/>
          <p:cNvPicPr>
            <a:picLocks noChangeAspect="1"/>
          </p:cNvPicPr>
          <p:nvPr userDrawn="1"/>
        </p:nvPicPr>
        <p:blipFill>
          <a:blip r:embed="rId6" cstate="print">
            <a:lum bright="14000" contrast="38000"/>
          </a:blip>
          <a:srcRect l="9306" b="6711"/>
          <a:stretch>
            <a:fillRect/>
          </a:stretch>
        </p:blipFill>
        <p:spPr bwMode="auto">
          <a:xfrm>
            <a:off x="0" y="3633788"/>
            <a:ext cx="1162050" cy="1174750"/>
          </a:xfrm>
          <a:prstGeom prst="rect">
            <a:avLst/>
          </a:prstGeom>
          <a:noFill/>
          <a:ln w="9525">
            <a:noFill/>
            <a:miter lim="800000"/>
            <a:headEnd/>
            <a:tailEnd/>
          </a:ln>
        </p:spPr>
      </p:pic>
      <p:pic>
        <p:nvPicPr>
          <p:cNvPr id="14" name="Picture 14" descr="procholorococcus marinus cropped.tif"/>
          <p:cNvPicPr>
            <a:picLocks noChangeAspect="1"/>
          </p:cNvPicPr>
          <p:nvPr userDrawn="1"/>
        </p:nvPicPr>
        <p:blipFill>
          <a:blip r:embed="rId7" cstate="print"/>
          <a:srcRect l="40152" t="17851" r="5042" b="1501"/>
          <a:stretch>
            <a:fillRect/>
          </a:stretch>
        </p:blipFill>
        <p:spPr bwMode="auto">
          <a:xfrm>
            <a:off x="0" y="4843463"/>
            <a:ext cx="1160463" cy="1176337"/>
          </a:xfrm>
          <a:prstGeom prst="rect">
            <a:avLst/>
          </a:prstGeom>
          <a:noFill/>
          <a:ln w="9525">
            <a:noFill/>
            <a:miter lim="800000"/>
            <a:headEnd/>
            <a:tailEnd/>
          </a:ln>
        </p:spPr>
      </p:pic>
      <p:sp>
        <p:nvSpPr>
          <p:cNvPr id="160991" name="Rectangle 223"/>
          <p:cNvSpPr>
            <a:spLocks noGrp="1" noChangeArrowheads="1"/>
          </p:cNvSpPr>
          <p:nvPr>
            <p:ph type="subTitle" idx="1"/>
          </p:nvPr>
        </p:nvSpPr>
        <p:spPr>
          <a:xfrm>
            <a:off x="1317330" y="2700382"/>
            <a:ext cx="3073400" cy="646331"/>
          </a:xfrm>
        </p:spPr>
        <p:txBody>
          <a:bodyPr/>
          <a:lstStyle>
            <a:lvl1pPr marL="0" indent="0" algn="l">
              <a:buFont typeface="Symbol" pitchFamily="18" charset="2"/>
              <a:buNone/>
              <a:defRPr sz="2000"/>
            </a:lvl1pPr>
          </a:lstStyle>
          <a:p>
            <a:r>
              <a:rPr lang="en-US" dirty="0"/>
              <a:t>Click to edit Master subtitle style</a:t>
            </a:r>
          </a:p>
        </p:txBody>
      </p:sp>
      <p:sp>
        <p:nvSpPr>
          <p:cNvPr id="36" name="Title 35"/>
          <p:cNvSpPr>
            <a:spLocks noGrp="1"/>
          </p:cNvSpPr>
          <p:nvPr>
            <p:ph type="title"/>
          </p:nvPr>
        </p:nvSpPr>
        <p:spPr>
          <a:xfrm>
            <a:off x="1317329" y="1102891"/>
            <a:ext cx="6377629" cy="929485"/>
          </a:xfrm>
        </p:spPr>
        <p:txBody>
          <a:bodyPr/>
          <a:lstStyle>
            <a:lvl1pPr>
              <a:defRPr sz="3200" b="1">
                <a:solidFill>
                  <a:schemeClr val="bg2">
                    <a:lumMod val="10000"/>
                  </a:schemeClr>
                </a:solidFill>
                <a:latin typeface="+mn-lt"/>
              </a:defRPr>
            </a:lvl1pPr>
          </a:lstStyle>
          <a:p>
            <a:r>
              <a:rPr lang="en-US" dirty="0" smtClean="0"/>
              <a:t>Click to edit Master title style</a:t>
            </a:r>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304" y="177114"/>
            <a:ext cx="8229600" cy="484748"/>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9304" y="1344823"/>
            <a:ext cx="8229600" cy="1834348"/>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6" name="Rectangle 15"/>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7" name="Rectangle 235"/>
          <p:cNvSpPr>
            <a:spLocks noChangeArrowheads="1"/>
          </p:cNvSpPr>
          <p:nvPr userDrawn="1"/>
        </p:nvSpPr>
        <p:spPr bwMode="auto">
          <a:xfrm>
            <a:off x="2433638" y="6635750"/>
            <a:ext cx="6553200" cy="222250"/>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18" name="Rectangle 235"/>
          <p:cNvSpPr>
            <a:spLocks noChangeArrowheads="1"/>
          </p:cNvSpPr>
          <p:nvPr userDrawn="1"/>
        </p:nvSpPr>
        <p:spPr bwMode="auto">
          <a:xfrm>
            <a:off x="-34925" y="6646863"/>
            <a:ext cx="1481138" cy="274637"/>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Overview</a:t>
            </a: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853" r:id="rId6"/>
    <p:sldLayoutId id="2147483923" r:id="rId7"/>
    <p:sldLayoutId id="2147483924" r:id="rId8"/>
    <p:sldLayoutId id="2147483925" r:id="rId9"/>
    <p:sldLayoutId id="2147483926" r:id="rId10"/>
  </p:sldLayoutIdLst>
  <p:hf hdr="0" ftr="0" dt="0"/>
  <p:txStyles>
    <p:titleStyle>
      <a:lvl1pPr algn="l" defTabSz="914400" rtl="0" eaLnBrk="1" latinLnBrk="0" hangingPunct="1">
        <a:lnSpc>
          <a:spcPct val="85000"/>
        </a:lnSpc>
        <a:spcBef>
          <a:spcPct val="0"/>
        </a:spcBef>
        <a:buNone/>
        <a:defRPr sz="3000" b="1" kern="1200">
          <a:solidFill>
            <a:schemeClr val="tx1"/>
          </a:solidFill>
          <a:latin typeface="Arial" pitchFamily="34" charset="0"/>
          <a:ea typeface="+mj-ea"/>
          <a:cs typeface="Arial" pitchFamily="34" charset="0"/>
        </a:defRPr>
      </a:lvl1pPr>
    </p:titleStyle>
    <p:bodyStyle>
      <a:lvl1pPr marL="230188" indent="-230188" algn="l" defTabSz="914400" rtl="0" eaLnBrk="1" latinLnBrk="0" hangingPunct="1">
        <a:lnSpc>
          <a:spcPct val="90000"/>
        </a:lnSpc>
        <a:spcBef>
          <a:spcPts val="1400"/>
        </a:spcBef>
        <a:buClr>
          <a:schemeClr val="tx1"/>
        </a:buClr>
        <a:buFont typeface="Arial" pitchFamily="34" charset="0"/>
        <a:buChar char="•"/>
        <a:defRPr sz="2400" b="0" kern="1200">
          <a:solidFill>
            <a:schemeClr val="tx1"/>
          </a:solidFill>
          <a:latin typeface="Arial" pitchFamily="34" charset="0"/>
          <a:ea typeface="+mn-ea"/>
          <a:cs typeface="Arial" pitchFamily="34" charset="0"/>
        </a:defRPr>
      </a:lvl1pPr>
      <a:lvl2pPr marL="625475" indent="-279400" algn="l" defTabSz="914400" rtl="0" eaLnBrk="1" latinLnBrk="0" hangingPunct="1">
        <a:lnSpc>
          <a:spcPct val="90000"/>
        </a:lnSpc>
        <a:spcBef>
          <a:spcPts val="800"/>
        </a:spcBef>
        <a:buClr>
          <a:schemeClr val="tx1"/>
        </a:buClr>
        <a:buFont typeface="Arial" pitchFamily="34" charset="0"/>
        <a:buChar char="–"/>
        <a:defRPr sz="2000" b="0" kern="1200">
          <a:solidFill>
            <a:schemeClr val="tx1"/>
          </a:solidFill>
          <a:latin typeface="Arial" pitchFamily="34" charset="0"/>
          <a:ea typeface="+mn-ea"/>
          <a:cs typeface="Arial" pitchFamily="34" charset="0"/>
        </a:defRPr>
      </a:lvl2pPr>
      <a:lvl3pPr marL="914400" indent="-230188" algn="l" defTabSz="914400" rtl="0" eaLnBrk="1" latinLnBrk="0" hangingPunct="1">
        <a:lnSpc>
          <a:spcPct val="90000"/>
        </a:lnSpc>
        <a:spcBef>
          <a:spcPts val="800"/>
        </a:spcBef>
        <a:buClr>
          <a:schemeClr val="tx1"/>
        </a:buClr>
        <a:buFont typeface="Arial" pitchFamily="34" charset="0"/>
        <a:buChar char="•"/>
        <a:defRPr sz="1800" b="0" kern="1200">
          <a:solidFill>
            <a:schemeClr val="tx1"/>
          </a:solidFill>
          <a:latin typeface="Arial" pitchFamily="34" charset="0"/>
          <a:ea typeface="+mn-ea"/>
          <a:cs typeface="Arial" pitchFamily="34" charset="0"/>
        </a:defRPr>
      </a:lvl3pPr>
      <a:lvl4pPr marL="1144588" indent="-173038" algn="l" defTabSz="914400" rtl="0" eaLnBrk="1" latinLnBrk="0" hangingPunct="1">
        <a:lnSpc>
          <a:spcPct val="90000"/>
        </a:lnSpc>
        <a:spcBef>
          <a:spcPts val="800"/>
        </a:spcBef>
        <a:buClr>
          <a:schemeClr val="tx1"/>
        </a:buClr>
        <a:buFont typeface="Arial" pitchFamily="34" charset="0"/>
        <a:buChar char="–"/>
        <a:defRPr sz="1600" b="0" kern="1200">
          <a:solidFill>
            <a:schemeClr val="tx1"/>
          </a:solidFill>
          <a:latin typeface="Arial" pitchFamily="34" charset="0"/>
          <a:ea typeface="+mn-ea"/>
          <a:cs typeface="Arial" pitchFamily="34" charset="0"/>
        </a:defRPr>
      </a:lvl4pPr>
      <a:lvl5pPr marL="1482725" indent="-222250" algn="l" defTabSz="914400" rtl="0" eaLnBrk="1" latinLnBrk="0" hangingPunct="1">
        <a:lnSpc>
          <a:spcPct val="90000"/>
        </a:lnSpc>
        <a:spcBef>
          <a:spcPts val="600"/>
        </a:spcBef>
        <a:buClr>
          <a:schemeClr val="tx1"/>
        </a:buClr>
        <a:buFont typeface="Arial" pitchFamily="34" charset="0"/>
        <a:buChar char="»"/>
        <a:defRPr sz="16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4.jpe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17329" y="2700382"/>
            <a:ext cx="4822214" cy="1477328"/>
          </a:xfrm>
        </p:spPr>
        <p:txBody>
          <a:bodyPr/>
          <a:lstStyle/>
          <a:p>
            <a:r>
              <a:rPr lang="en-US" dirty="0" smtClean="0"/>
              <a:t>Anna </a:t>
            </a:r>
            <a:r>
              <a:rPr lang="en-US" dirty="0" err="1" smtClean="0"/>
              <a:t>Palmisano</a:t>
            </a:r>
            <a:r>
              <a:rPr lang="en-US" dirty="0" smtClean="0"/>
              <a:t/>
            </a:r>
            <a:br>
              <a:rPr lang="en-US" dirty="0" smtClean="0"/>
            </a:br>
            <a:r>
              <a:rPr lang="en-US" dirty="0" smtClean="0"/>
              <a:t>Associate Director of Science</a:t>
            </a:r>
            <a:br>
              <a:rPr lang="en-US" dirty="0" smtClean="0"/>
            </a:br>
            <a:r>
              <a:rPr lang="en-US" dirty="0" smtClean="0"/>
              <a:t>Biological and Environmental Research</a:t>
            </a:r>
            <a:endParaRPr lang="en-US" dirty="0"/>
          </a:p>
        </p:txBody>
      </p:sp>
      <p:sp>
        <p:nvSpPr>
          <p:cNvPr id="139266" name="Rectangle 2"/>
          <p:cNvSpPr>
            <a:spLocks noGrp="1" noChangeArrowheads="1"/>
          </p:cNvSpPr>
          <p:nvPr>
            <p:ph type="ctrTitle"/>
          </p:nvPr>
        </p:nvSpPr>
        <p:spPr>
          <a:xfrm>
            <a:off x="1317329" y="1102891"/>
            <a:ext cx="6377629" cy="1348061"/>
          </a:xfrm>
        </p:spPr>
        <p:txBody>
          <a:bodyPr/>
          <a:lstStyle/>
          <a:p>
            <a:r>
              <a:rPr lang="en-US" dirty="0" smtClean="0"/>
              <a:t>The State of BER</a:t>
            </a:r>
            <a:br>
              <a:rPr lang="en-US" dirty="0" smtClean="0"/>
            </a:br>
            <a:r>
              <a:rPr lang="en-US" dirty="0" smtClean="0"/>
              <a:t>September 16, 2010</a:t>
            </a:r>
            <a:br>
              <a:rPr lang="en-US" dirty="0" smtClean="0"/>
            </a:br>
            <a:endParaRPr lang="en-US" dirty="0"/>
          </a:p>
        </p:txBody>
      </p:sp>
      <p:sp>
        <p:nvSpPr>
          <p:cNvPr id="33794" name="Rectangle 3"/>
          <p:cNvSpPr>
            <a:spLocks noChangeArrowheads="1"/>
          </p:cNvSpPr>
          <p:nvPr/>
        </p:nvSpPr>
        <p:spPr bwMode="auto">
          <a:xfrm>
            <a:off x="914400" y="3657600"/>
            <a:ext cx="7086600" cy="1203325"/>
          </a:xfrm>
          <a:prstGeom prst="rect">
            <a:avLst/>
          </a:prstGeom>
          <a:noFill/>
          <a:ln w="9525">
            <a:noFill/>
            <a:miter lim="800000"/>
            <a:headEnd/>
            <a:tailEnd/>
          </a:ln>
        </p:spPr>
        <p:txBody>
          <a:bodyPr anchor="ctr"/>
          <a:lstStyle/>
          <a:p>
            <a:pPr algn="ctr" eaLnBrk="0" hangingPunct="0"/>
            <a:endParaRPr lang="en-US" sz="2400" b="1" dirty="0">
              <a:solidFill>
                <a:srgbClr val="0000B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508000" y="5194300"/>
            <a:ext cx="8026400" cy="1333500"/>
            <a:chOff x="508000" y="5194300"/>
            <a:chExt cx="8026400" cy="1333500"/>
          </a:xfrm>
        </p:grpSpPr>
        <p:pic>
          <p:nvPicPr>
            <p:cNvPr id="5" name="Picture 4" descr="129762-97_face.png"/>
            <p:cNvPicPr>
              <a:picLocks noChangeAspect="1"/>
            </p:cNvPicPr>
            <p:nvPr/>
          </p:nvPicPr>
          <p:blipFill>
            <a:blip r:embed="rId2" cstate="screen"/>
            <a:srcRect/>
            <a:stretch>
              <a:fillRect/>
            </a:stretch>
          </p:blipFill>
          <p:spPr bwMode="auto">
            <a:xfrm>
              <a:off x="3768649" y="5194300"/>
              <a:ext cx="1537965" cy="132922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descr="clouds.png"/>
            <p:cNvPicPr>
              <a:picLocks noChangeAspect="1"/>
            </p:cNvPicPr>
            <p:nvPr/>
          </p:nvPicPr>
          <p:blipFill>
            <a:blip r:embed="rId3" cstate="screen"/>
            <a:srcRect/>
            <a:stretch>
              <a:fillRect/>
            </a:stretch>
          </p:blipFill>
          <p:spPr bwMode="auto">
            <a:xfrm>
              <a:off x="2139630" y="5194300"/>
              <a:ext cx="1531004" cy="13335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descr="pict1.png"/>
            <p:cNvPicPr>
              <a:picLocks noChangeAspect="1"/>
            </p:cNvPicPr>
            <p:nvPr/>
          </p:nvPicPr>
          <p:blipFill>
            <a:blip r:embed="rId4" cstate="screen"/>
            <a:srcRect/>
            <a:stretch>
              <a:fillRect/>
            </a:stretch>
          </p:blipFill>
          <p:spPr bwMode="auto">
            <a:xfrm>
              <a:off x="508000" y="5194300"/>
              <a:ext cx="1533613" cy="133044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descr="pict3.png"/>
            <p:cNvPicPr>
              <a:picLocks noChangeAspect="1"/>
            </p:cNvPicPr>
            <p:nvPr/>
          </p:nvPicPr>
          <p:blipFill>
            <a:blip r:embed="rId5" cstate="screen">
              <a:lum bright="19000" contrast="44000"/>
            </a:blip>
            <a:srcRect/>
            <a:stretch>
              <a:fillRect/>
            </a:stretch>
          </p:blipFill>
          <p:spPr bwMode="auto">
            <a:xfrm>
              <a:off x="5404629" y="5194300"/>
              <a:ext cx="1533613" cy="1322901"/>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descr="procholorococcus marinus cropped.tif"/>
            <p:cNvPicPr>
              <a:picLocks noChangeAspect="1"/>
            </p:cNvPicPr>
            <p:nvPr/>
          </p:nvPicPr>
          <p:blipFill>
            <a:blip r:embed="rId6" cstate="screen"/>
            <a:srcRect/>
            <a:stretch>
              <a:fillRect/>
            </a:stretch>
          </p:blipFill>
          <p:spPr bwMode="auto">
            <a:xfrm>
              <a:off x="7046094" y="5195794"/>
              <a:ext cx="1488306" cy="132812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12" name="Title 1"/>
          <p:cNvSpPr txBox="1">
            <a:spLocks/>
          </p:cNvSpPr>
          <p:nvPr/>
        </p:nvSpPr>
        <p:spPr>
          <a:xfrm>
            <a:off x="1033152" y="381000"/>
            <a:ext cx="7042067"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Calibri" pitchFamily="34" charset="0"/>
                <a:ea typeface="+mj-ea"/>
                <a:cs typeface="+mj-cs"/>
              </a:rPr>
              <a:t>BERAC Grand Challenges Workshop Steering Committee</a:t>
            </a:r>
            <a:endParaRPr kumimoji="0" lang="en-US" sz="32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3" name="Content Placeholder 2"/>
          <p:cNvSpPr txBox="1">
            <a:spLocks/>
          </p:cNvSpPr>
          <p:nvPr/>
        </p:nvSpPr>
        <p:spPr>
          <a:xfrm>
            <a:off x="1276575" y="2174875"/>
            <a:ext cx="4040188" cy="395128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cs typeface="+mn-cs"/>
              </a:rPr>
              <a:t>Gary Stacey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cs typeface="+mn-cs"/>
              </a:rPr>
              <a:t>Jim </a:t>
            </a:r>
            <a:r>
              <a:rPr kumimoji="0" lang="en-US" sz="2800" b="0" i="0" u="none" strike="noStrike" kern="1200" cap="none" spc="0" normalizeH="0" baseline="0" noProof="0" dirty="0" err="1" smtClean="0">
                <a:ln>
                  <a:noFill/>
                </a:ln>
                <a:solidFill>
                  <a:schemeClr val="tx1"/>
                </a:solidFill>
                <a:effectLst/>
                <a:uLnTx/>
                <a:uFillTx/>
                <a:latin typeface="Calibri" pitchFamily="34" charset="0"/>
                <a:cs typeface="+mn-cs"/>
              </a:rPr>
              <a:t>Ehleringer</a:t>
            </a:r>
            <a:endParaRPr kumimoji="0" lang="en-US" sz="2800" b="0" i="0" u="none" strike="noStrike" kern="1200" cap="none" spc="0" normalizeH="0" baseline="0" noProof="0" dirty="0" smtClean="0">
              <a:ln>
                <a:noFill/>
              </a:ln>
              <a:solidFill>
                <a:schemeClr val="tx1"/>
              </a:solidFill>
              <a:effectLst/>
              <a:uLnTx/>
              <a:uFillTx/>
              <a:latin typeface="Calibri"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cs typeface="+mn-cs"/>
              </a:rPr>
              <a:t>Joyce </a:t>
            </a:r>
            <a:r>
              <a:rPr kumimoji="0" lang="en-US" sz="2800" b="0" i="0" u="none" strike="noStrike" kern="1200" cap="none" spc="0" normalizeH="0" baseline="0" noProof="0" dirty="0" err="1" smtClean="0">
                <a:ln>
                  <a:noFill/>
                </a:ln>
                <a:solidFill>
                  <a:schemeClr val="tx1"/>
                </a:solidFill>
                <a:effectLst/>
                <a:uLnTx/>
                <a:uFillTx/>
                <a:latin typeface="Calibri" pitchFamily="34" charset="0"/>
                <a:cs typeface="+mn-cs"/>
              </a:rPr>
              <a:t>Penner</a:t>
            </a:r>
            <a:endParaRPr kumimoji="0" lang="en-US" sz="2800" b="0" i="0" u="none" strike="noStrike" kern="1200" cap="none" spc="0" normalizeH="0" baseline="0" noProof="0" dirty="0" smtClean="0">
              <a:ln>
                <a:noFill/>
              </a:ln>
              <a:solidFill>
                <a:schemeClr val="tx1"/>
              </a:solidFill>
              <a:effectLst/>
              <a:uLnTx/>
              <a:uFillTx/>
              <a:latin typeface="Calibri"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cs typeface="+mn-cs"/>
              </a:rPr>
              <a:t>Greg Petsko</a:t>
            </a:r>
            <a:endParaRPr kumimoji="0" lang="en-US" sz="2800" b="0" i="0" u="none" strike="noStrike" kern="1200" cap="none" spc="0" normalizeH="0" baseline="0" noProof="0" dirty="0">
              <a:ln>
                <a:noFill/>
              </a:ln>
              <a:solidFill>
                <a:schemeClr val="tx1"/>
              </a:solidFill>
              <a:effectLst/>
              <a:uLnTx/>
              <a:uFillTx/>
              <a:latin typeface="Calibri" pitchFamily="34" charset="0"/>
              <a:cs typeface="+mn-cs"/>
            </a:endParaRPr>
          </a:p>
        </p:txBody>
      </p:sp>
      <p:sp>
        <p:nvSpPr>
          <p:cNvPr id="14" name="Content Placeholder 5"/>
          <p:cNvSpPr txBox="1">
            <a:spLocks/>
          </p:cNvSpPr>
          <p:nvPr/>
        </p:nvSpPr>
        <p:spPr>
          <a:xfrm>
            <a:off x="5131900" y="2174875"/>
            <a:ext cx="4041775" cy="395128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cs typeface="+mn-cs"/>
              </a:rPr>
              <a:t>David Randall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cs typeface="+mn-cs"/>
              </a:rPr>
              <a:t>Peg Riley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cs typeface="+mn-cs"/>
              </a:rPr>
              <a:t>Gary Sayler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cs typeface="+mn-cs"/>
              </a:rPr>
              <a:t>Mavrik Zavarin</a:t>
            </a:r>
            <a:endParaRPr kumimoji="0" lang="en-US" sz="2800" b="0" i="0" u="none" strike="noStrike" kern="1200" cap="none" spc="0" normalizeH="0" baseline="0" noProof="0" dirty="0">
              <a:ln>
                <a:noFill/>
              </a:ln>
              <a:solidFill>
                <a:schemeClr val="tx1"/>
              </a:solidFill>
              <a:effectLst/>
              <a:uLnTx/>
              <a:uFillTx/>
              <a:latin typeface="Calibri" pitchFamily="34"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41325" y="381000"/>
            <a:ext cx="7772400" cy="1143000"/>
          </a:xfrm>
        </p:spPr>
        <p:txBody>
          <a:bodyPr>
            <a:normAutofit fontScale="90000"/>
          </a:bodyPr>
          <a:lstStyle/>
          <a:p>
            <a:pPr algn="l"/>
            <a:r>
              <a:rPr lang="en-US" sz="3600" b="1" dirty="0" smtClean="0">
                <a:latin typeface="Calibri" pitchFamily="34" charset="0"/>
              </a:rPr>
              <a:t>BERAC Grand Challenges Workshop: </a:t>
            </a:r>
            <a:r>
              <a:rPr lang="en-US" sz="3600" b="1" dirty="0">
                <a:latin typeface="Calibri" pitchFamily="34" charset="0"/>
              </a:rPr>
              <a:t>Creating a Long Term Vision for BER Science</a:t>
            </a:r>
          </a:p>
        </p:txBody>
      </p:sp>
      <p:sp>
        <p:nvSpPr>
          <p:cNvPr id="3" name="Rectangle 3"/>
          <p:cNvSpPr>
            <a:spLocks noGrp="1" noChangeArrowheads="1"/>
          </p:cNvSpPr>
          <p:nvPr>
            <p:ph type="body" idx="1"/>
          </p:nvPr>
        </p:nvSpPr>
        <p:spPr>
          <a:xfrm>
            <a:off x="533400" y="1676400"/>
            <a:ext cx="8229600" cy="4525963"/>
          </a:xfrm>
        </p:spPr>
        <p:txBody>
          <a:bodyPr>
            <a:normAutofit fontScale="92500" lnSpcReduction="10000"/>
          </a:bodyPr>
          <a:lstStyle/>
          <a:p>
            <a:r>
              <a:rPr lang="en-US" sz="2800" dirty="0" smtClean="0">
                <a:latin typeface="Calibri" pitchFamily="34" charset="0"/>
              </a:rPr>
              <a:t>Based on a highly successful model employed by BES to  identify Basic Research Needs</a:t>
            </a:r>
          </a:p>
          <a:p>
            <a:r>
              <a:rPr lang="en-US" sz="2800" dirty="0" smtClean="0">
                <a:latin typeface="Calibri" pitchFamily="34" charset="0"/>
              </a:rPr>
              <a:t>Workshop engaged about 100 scientific leaders in biology, climate, environment, energy, sustainability, computation, and other fields</a:t>
            </a:r>
          </a:p>
          <a:p>
            <a:r>
              <a:rPr lang="en-US" sz="2800" dirty="0" smtClean="0">
                <a:latin typeface="Calibri" pitchFamily="34" charset="0"/>
              </a:rPr>
              <a:t>Discussions centered around Systems biology, Synthetic biology, Climate science, and Sustainability</a:t>
            </a:r>
          </a:p>
          <a:p>
            <a:r>
              <a:rPr lang="en-US" sz="2800" dirty="0" smtClean="0">
                <a:latin typeface="Calibri" pitchFamily="34" charset="0"/>
              </a:rPr>
              <a:t>Cross-cutting areas were computation, scaling, data management, education and training</a:t>
            </a:r>
          </a:p>
          <a:p>
            <a:r>
              <a:rPr lang="en-US" sz="2800" dirty="0" smtClean="0">
                <a:latin typeface="Calibri" pitchFamily="34" charset="0"/>
              </a:rPr>
              <a:t>Draft workshop report will be briefed by Gary Stacey to BERAC today!</a:t>
            </a:r>
          </a:p>
          <a:p>
            <a:endParaRPr lang="en-US" sz="2800"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7538" y="1257266"/>
            <a:ext cx="6317420" cy="929485"/>
          </a:xfrm>
        </p:spPr>
        <p:txBody>
          <a:bodyPr>
            <a:normAutofit fontScale="90000"/>
          </a:bodyPr>
          <a:lstStyle/>
          <a:p>
            <a:pPr algn="l"/>
            <a:r>
              <a:rPr lang="en-US" dirty="0" smtClean="0">
                <a:latin typeface="Calibri" pitchFamily="34" charset="0"/>
              </a:rPr>
              <a:t>Committee of Visitors (COV) for Climate and Environmental Sciences Division</a:t>
            </a:r>
            <a:br>
              <a:rPr lang="en-US" dirty="0" smtClean="0">
                <a:latin typeface="Calibri" pitchFamily="34" charset="0"/>
              </a:rPr>
            </a:br>
            <a:r>
              <a:rPr lang="en-US" dirty="0" smtClean="0">
                <a:latin typeface="Calibri" pitchFamily="34" charset="0"/>
              </a:rPr>
              <a:t>July 2010</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228600" y="0"/>
            <a:ext cx="7759700" cy="1077218"/>
          </a:xfrm>
          <a:prstGeom prst="rect">
            <a:avLst/>
          </a:prstGeom>
          <a:noFill/>
          <a:ln w="9525">
            <a:noFill/>
            <a:miter lim="800000"/>
            <a:headEnd/>
            <a:tailEnd/>
          </a:ln>
        </p:spPr>
        <p:txBody>
          <a:bodyPr>
            <a:spAutoFit/>
          </a:bodyPr>
          <a:lstStyle/>
          <a:p>
            <a:pPr>
              <a:defRPr/>
            </a:pPr>
            <a:r>
              <a:rPr lang="en-US" sz="3200" b="1" dirty="0">
                <a:latin typeface="Calibri" pitchFamily="34" charset="0"/>
              </a:rPr>
              <a:t>Committee of Visitors (COV) </a:t>
            </a:r>
            <a:r>
              <a:rPr lang="en-US" sz="3200" b="1" dirty="0" smtClean="0">
                <a:latin typeface="Calibri" pitchFamily="34" charset="0"/>
              </a:rPr>
              <a:t>Review of the Climate and Environmental Sciences Division</a:t>
            </a:r>
            <a:endParaRPr lang="en-US" sz="3200" b="1" dirty="0">
              <a:latin typeface="Calibri" pitchFamily="34" charset="0"/>
            </a:endParaRPr>
          </a:p>
        </p:txBody>
      </p:sp>
      <p:sp>
        <p:nvSpPr>
          <p:cNvPr id="3" name="TextBox 2"/>
          <p:cNvSpPr txBox="1"/>
          <p:nvPr/>
        </p:nvSpPr>
        <p:spPr>
          <a:xfrm>
            <a:off x="609600" y="1171700"/>
            <a:ext cx="8039100" cy="5678478"/>
          </a:xfrm>
          <a:prstGeom prst="rect">
            <a:avLst/>
          </a:prstGeom>
          <a:noFill/>
        </p:spPr>
        <p:txBody>
          <a:bodyPr wrap="square">
            <a:spAutoFit/>
          </a:bodyPr>
          <a:lstStyle/>
          <a:p>
            <a:pPr marL="225425" indent="-225425">
              <a:spcAft>
                <a:spcPts val="600"/>
              </a:spcAft>
              <a:buFont typeface="Arial" pitchFamily="34" charset="0"/>
              <a:buChar char="•"/>
              <a:defRPr/>
            </a:pPr>
            <a:r>
              <a:rPr lang="en-US" sz="2200" dirty="0" smtClean="0">
                <a:latin typeface="Calibri" pitchFamily="34" charset="0"/>
              </a:rPr>
              <a:t>Led by BERAC member, Dr. Judy Wall, on July 21-22, 2010</a:t>
            </a:r>
          </a:p>
          <a:p>
            <a:pPr marL="225425" indent="-225425">
              <a:spcAft>
                <a:spcPts val="600"/>
              </a:spcAft>
              <a:buFont typeface="Arial" pitchFamily="34" charset="0"/>
              <a:buChar char="•"/>
              <a:defRPr/>
            </a:pPr>
            <a:r>
              <a:rPr lang="en-US" sz="2200" dirty="0" smtClean="0">
                <a:latin typeface="Calibri" pitchFamily="34" charset="0"/>
              </a:rPr>
              <a:t>Charged by the Director of the Office of Science to assess:</a:t>
            </a:r>
          </a:p>
          <a:p>
            <a:pPr marL="795338" lvl="2" indent="-225425">
              <a:spcAft>
                <a:spcPts val="0"/>
              </a:spcAft>
              <a:buFont typeface="Courier New" pitchFamily="49" charset="0"/>
              <a:buChar char="o"/>
              <a:defRPr/>
            </a:pPr>
            <a:r>
              <a:rPr lang="en-US" sz="2200" dirty="0" smtClean="0">
                <a:latin typeface="Calibri" pitchFamily="34" charset="0"/>
              </a:rPr>
              <a:t>processes used to solicit, review, recommend and monitor     </a:t>
            </a:r>
          </a:p>
          <a:p>
            <a:pPr marL="795338" lvl="2" indent="-225425">
              <a:spcAft>
                <a:spcPts val="0"/>
              </a:spcAft>
              <a:buFont typeface="Courier New" pitchFamily="49" charset="0"/>
              <a:buChar char="o"/>
              <a:defRPr/>
            </a:pPr>
            <a:r>
              <a:rPr lang="en-US" sz="2200" dirty="0" smtClean="0">
                <a:latin typeface="Calibri" pitchFamily="34" charset="0"/>
              </a:rPr>
              <a:t>proposals for research in Office of Science programs</a:t>
            </a:r>
          </a:p>
          <a:p>
            <a:pPr marL="795338" lvl="2" indent="-225425">
              <a:spcAft>
                <a:spcPts val="0"/>
              </a:spcAft>
              <a:buFont typeface="Courier New" pitchFamily="49" charset="0"/>
              <a:buChar char="o"/>
              <a:defRPr/>
            </a:pPr>
            <a:r>
              <a:rPr lang="en-US" sz="2200" dirty="0" smtClean="0">
                <a:latin typeface="Calibri" pitchFamily="34" charset="0"/>
              </a:rPr>
              <a:t>the breadth, depth and national/international standing of portfolios</a:t>
            </a:r>
          </a:p>
          <a:p>
            <a:pPr marL="795338" lvl="2" indent="-225425">
              <a:spcAft>
                <a:spcPts val="600"/>
              </a:spcAft>
              <a:buFont typeface="Courier New" pitchFamily="49" charset="0"/>
              <a:buChar char="o"/>
              <a:defRPr/>
            </a:pPr>
            <a:r>
              <a:rPr lang="en-US" sz="2200" dirty="0" smtClean="0">
                <a:latin typeface="Calibri" pitchFamily="34" charset="0"/>
              </a:rPr>
              <a:t>management and oversight of DOE national user facilities</a:t>
            </a:r>
          </a:p>
          <a:p>
            <a:pPr marL="225425" indent="-225425">
              <a:spcAft>
                <a:spcPts val="600"/>
              </a:spcAft>
              <a:buFont typeface="Arial" pitchFamily="34" charset="0"/>
              <a:buChar char="•"/>
              <a:defRPr/>
            </a:pPr>
            <a:r>
              <a:rPr lang="en-US" sz="2200" dirty="0" smtClean="0">
                <a:latin typeface="Calibri" pitchFamily="34" charset="0"/>
              </a:rPr>
              <a:t>Comprised of a broad range of experts encompassing the relevant     programmatic areas</a:t>
            </a:r>
          </a:p>
          <a:p>
            <a:pPr marL="225425" indent="-225425">
              <a:spcAft>
                <a:spcPts val="600"/>
              </a:spcAft>
              <a:buFont typeface="Arial" pitchFamily="34" charset="0"/>
              <a:buChar char="•"/>
              <a:defRPr/>
            </a:pPr>
            <a:r>
              <a:rPr lang="en-US" sz="2200" dirty="0" smtClean="0">
                <a:latin typeface="Calibri" pitchFamily="34" charset="0"/>
              </a:rPr>
              <a:t>Reviewed all program and facility management activities over the past 3 years</a:t>
            </a:r>
          </a:p>
          <a:p>
            <a:pPr marL="225425" indent="-225425">
              <a:spcAft>
                <a:spcPts val="600"/>
              </a:spcAft>
              <a:buFont typeface="Arial" pitchFamily="34" charset="0"/>
              <a:buChar char="•"/>
              <a:defRPr/>
            </a:pPr>
            <a:r>
              <a:rPr lang="en-US" sz="2200" dirty="0" smtClean="0">
                <a:latin typeface="Calibri" pitchFamily="34" charset="0"/>
              </a:rPr>
              <a:t>COV findings presented today for BERAC review and will be submitted to Director, Office of Science</a:t>
            </a:r>
          </a:p>
          <a:p>
            <a:pPr marL="225425" indent="-225425">
              <a:spcAft>
                <a:spcPts val="600"/>
              </a:spcAft>
              <a:buFont typeface="Arial" pitchFamily="34" charset="0"/>
              <a:buChar char="•"/>
              <a:defRPr/>
            </a:pPr>
            <a:r>
              <a:rPr lang="en-US" sz="2200" dirty="0" smtClean="0">
                <a:latin typeface="Calibri" pitchFamily="34" charset="0"/>
              </a:rPr>
              <a:t>BER will be asked to respond to recommendations</a:t>
            </a:r>
            <a:endParaRPr lang="en-US" sz="2000" dirty="0" smtClean="0">
              <a:latin typeface="Calibri" pitchFamily="34" charset="0"/>
            </a:endParaRPr>
          </a:p>
          <a:p>
            <a:pPr>
              <a:spcAft>
                <a:spcPts val="600"/>
              </a:spcAft>
              <a:defRPr/>
            </a:pPr>
            <a:endParaRPr lang="en-US" sz="2000" dirty="0" smtClean="0"/>
          </a:p>
        </p:txBody>
      </p:sp>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7954" y="1399766"/>
            <a:ext cx="6377629" cy="929485"/>
          </a:xfrm>
        </p:spPr>
        <p:txBody>
          <a:bodyPr>
            <a:normAutofit/>
          </a:bodyPr>
          <a:lstStyle/>
          <a:p>
            <a:r>
              <a:rPr lang="en-US" sz="3000" dirty="0" smtClean="0">
                <a:latin typeface="Calibri" pitchFamily="34" charset="0"/>
              </a:rPr>
              <a:t>Personnel Recruitments and Changes</a:t>
            </a:r>
            <a:endParaRPr lang="en-US" sz="3000" dirty="0">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304800" y="1676400"/>
            <a:ext cx="4343400" cy="4648200"/>
          </a:xfrm>
        </p:spPr>
        <p:txBody>
          <a:bodyPr>
            <a:noAutofit/>
          </a:bodyPr>
          <a:lstStyle/>
          <a:p>
            <a:r>
              <a:rPr lang="en-US" sz="2200" dirty="0" smtClean="0">
                <a:latin typeface="Calibri" pitchFamily="34" charset="0"/>
              </a:rPr>
              <a:t>Ph.D. in Atmospheric Sciences from U. of Washington</a:t>
            </a:r>
          </a:p>
          <a:p>
            <a:r>
              <a:rPr lang="en-US" sz="2200" dirty="0" smtClean="0">
                <a:latin typeface="Calibri" pitchFamily="34" charset="0"/>
              </a:rPr>
              <a:t>Scientist at Naval Research Lab and Program Manager at Office of Naval Research</a:t>
            </a:r>
          </a:p>
          <a:p>
            <a:r>
              <a:rPr lang="en-US" sz="2200" dirty="0" smtClean="0">
                <a:latin typeface="Calibri" pitchFamily="34" charset="0"/>
              </a:rPr>
              <a:t>Division Director for Dept. of Atmospheric Environment at National Environmental Research Institute, Denmark</a:t>
            </a:r>
          </a:p>
          <a:p>
            <a:r>
              <a:rPr lang="en-US" sz="2200" dirty="0" smtClean="0">
                <a:latin typeface="Calibri" pitchFamily="34" charset="0"/>
              </a:rPr>
              <a:t>Director of the Institute of Geophysics and Planetary Physics at Los Alamos National Lab</a:t>
            </a:r>
            <a:endParaRPr lang="en-US" sz="2200" dirty="0">
              <a:latin typeface="Calibri" pitchFamily="34" charset="0"/>
            </a:endParaRPr>
          </a:p>
        </p:txBody>
      </p:sp>
      <p:sp>
        <p:nvSpPr>
          <p:cNvPr id="5" name="Title 4"/>
          <p:cNvSpPr>
            <a:spLocks noGrp="1"/>
          </p:cNvSpPr>
          <p:nvPr>
            <p:ph type="title" idx="4294967295"/>
          </p:nvPr>
        </p:nvSpPr>
        <p:spPr>
          <a:xfrm>
            <a:off x="381000" y="228600"/>
            <a:ext cx="8229600" cy="1143000"/>
          </a:xfrm>
        </p:spPr>
        <p:txBody>
          <a:bodyPr>
            <a:normAutofit/>
          </a:bodyPr>
          <a:lstStyle/>
          <a:p>
            <a:pPr algn="l"/>
            <a:r>
              <a:rPr lang="en-US" sz="3200" dirty="0" smtClean="0">
                <a:latin typeface="Calibri" pitchFamily="34" charset="0"/>
              </a:rPr>
              <a:t>Welcome our New Division Director for Climate and Environmental Sciences: Gary Geernaert</a:t>
            </a:r>
            <a:endParaRPr lang="en-US" sz="3200" dirty="0">
              <a:latin typeface="Calibri" pitchFamily="34" charset="0"/>
            </a:endParaRPr>
          </a:p>
        </p:txBody>
      </p:sp>
      <p:pic>
        <p:nvPicPr>
          <p:cNvPr id="6" name="Picture 5" descr="Gary head&amp;shoulders.jpg"/>
          <p:cNvPicPr>
            <a:picLocks noChangeAspect="1"/>
          </p:cNvPicPr>
          <p:nvPr/>
        </p:nvPicPr>
        <p:blipFill>
          <a:blip r:embed="rId2" cstate="print"/>
          <a:stretch>
            <a:fillRect/>
          </a:stretch>
        </p:blipFill>
        <p:spPr>
          <a:xfrm>
            <a:off x="4800600" y="1826260"/>
            <a:ext cx="3956415" cy="4193540"/>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35478" y="152400"/>
            <a:ext cx="8167254" cy="5001369"/>
          </a:xfrm>
          <a:prstGeom prst="rect">
            <a:avLst/>
          </a:prstGeom>
          <a:noFill/>
          <a:ln w="9525">
            <a:noFill/>
            <a:miter lim="800000"/>
            <a:headEnd/>
            <a:tailEnd/>
          </a:ln>
        </p:spPr>
        <p:txBody>
          <a:bodyPr wrap="square">
            <a:spAutoFit/>
          </a:bodyPr>
          <a:lstStyle/>
          <a:p>
            <a:pPr>
              <a:spcBef>
                <a:spcPct val="50000"/>
              </a:spcBef>
            </a:pPr>
            <a:r>
              <a:rPr lang="en-US" sz="3200" b="1" dirty="0" smtClean="0">
                <a:latin typeface="Calibri" pitchFamily="34" charset="0"/>
              </a:rPr>
              <a:t>New Science Staff and Recruitments in Climate and Environmental Sciences</a:t>
            </a:r>
            <a:endParaRPr lang="en-US" sz="3200" b="1" dirty="0">
              <a:latin typeface="Calibri" pitchFamily="34" charset="0"/>
            </a:endParaRPr>
          </a:p>
          <a:p>
            <a:pPr marL="114300" indent="-114300">
              <a:spcBef>
                <a:spcPts val="1800"/>
              </a:spcBef>
              <a:buFontTx/>
              <a:buChar char="•"/>
            </a:pPr>
            <a:r>
              <a:rPr lang="en-US" sz="2400" dirty="0" smtClean="0">
                <a:latin typeface="Calibri" pitchFamily="34" charset="0"/>
              </a:rPr>
              <a:t>Two new program managers for climate modeling: </a:t>
            </a:r>
          </a:p>
          <a:p>
            <a:pPr marL="338138" lvl="1" indent="-112713">
              <a:spcBef>
                <a:spcPts val="1800"/>
              </a:spcBef>
              <a:buFont typeface="Calibri" pitchFamily="34" charset="0"/>
              <a:buChar char="*"/>
            </a:pPr>
            <a:r>
              <a:rPr lang="en-US" sz="2400" dirty="0" smtClean="0">
                <a:latin typeface="Calibri" pitchFamily="34" charset="0"/>
              </a:rPr>
              <a:t>Renu Joseph will lead Regional and Global Climate Modeling</a:t>
            </a:r>
          </a:p>
          <a:p>
            <a:pPr marL="338138" lvl="1" indent="-112713">
              <a:spcBef>
                <a:spcPts val="1800"/>
              </a:spcBef>
              <a:buFont typeface="Calibri" pitchFamily="34" charset="0"/>
              <a:buChar char="*"/>
            </a:pPr>
            <a:r>
              <a:rPr lang="en-US" sz="2400" dirty="0" smtClean="0">
                <a:latin typeface="Calibri" pitchFamily="34" charset="0"/>
              </a:rPr>
              <a:t>Dorothy Koch will lead Earth System Modeling</a:t>
            </a:r>
          </a:p>
          <a:p>
            <a:pPr marL="114300" indent="-114300">
              <a:spcBef>
                <a:spcPts val="1800"/>
              </a:spcBef>
              <a:buFontTx/>
              <a:buChar char="•"/>
            </a:pPr>
            <a:r>
              <a:rPr lang="en-US" sz="2400" dirty="0" smtClean="0">
                <a:latin typeface="Calibri" pitchFamily="34" charset="0"/>
              </a:rPr>
              <a:t>Lost Jeff Amthor – recruiting for Ecologist to backfill </a:t>
            </a:r>
          </a:p>
          <a:p>
            <a:pPr marL="114300" indent="-114300">
              <a:spcBef>
                <a:spcPts val="1800"/>
              </a:spcBef>
              <a:buFontTx/>
              <a:buChar char="•"/>
            </a:pPr>
            <a:r>
              <a:rPr lang="en-US" sz="2400" dirty="0" smtClean="0">
                <a:latin typeface="Calibri" pitchFamily="34" charset="0"/>
              </a:rPr>
              <a:t>Recruitment for Science Assistant for Climate and          Environmental Sciences Division has been put on hold</a:t>
            </a:r>
          </a:p>
          <a:p>
            <a:pPr marL="114300" indent="-114300">
              <a:spcBef>
                <a:spcPct val="50000"/>
              </a:spcBef>
            </a:pPr>
            <a:endParaRPr lang="en-US" sz="2400" u="sng" dirty="0"/>
          </a:p>
        </p:txBody>
      </p:sp>
      <p:pic>
        <p:nvPicPr>
          <p:cNvPr id="3" name="Picture 2" descr="Dorothy 16.jpg"/>
          <p:cNvPicPr>
            <a:picLocks noChangeAspect="1"/>
          </p:cNvPicPr>
          <p:nvPr/>
        </p:nvPicPr>
        <p:blipFill>
          <a:blip r:embed="rId2" cstate="print"/>
          <a:stretch>
            <a:fillRect/>
          </a:stretch>
        </p:blipFill>
        <p:spPr>
          <a:xfrm>
            <a:off x="3598223" y="4722988"/>
            <a:ext cx="2422566" cy="1816925"/>
          </a:xfrm>
          <a:prstGeom prst="rect">
            <a:avLst/>
          </a:prstGeom>
        </p:spPr>
      </p:pic>
      <p:pic>
        <p:nvPicPr>
          <p:cNvPr id="4" name="Picture 3" descr="Retreat 2010 039.JPG"/>
          <p:cNvPicPr>
            <a:picLocks noChangeAspect="1"/>
          </p:cNvPicPr>
          <p:nvPr/>
        </p:nvPicPr>
        <p:blipFill>
          <a:blip r:embed="rId3" cstate="print"/>
          <a:stretch>
            <a:fillRect/>
          </a:stretch>
        </p:blipFill>
        <p:spPr>
          <a:xfrm>
            <a:off x="681261" y="4738255"/>
            <a:ext cx="2423941" cy="1817956"/>
          </a:xfrm>
          <a:prstGeom prst="rect">
            <a:avLst/>
          </a:prstGeom>
        </p:spPr>
      </p:pic>
      <p:pic>
        <p:nvPicPr>
          <p:cNvPr id="8" name="Picture 7" descr="Jeff17yrsAgo.JPG"/>
          <p:cNvPicPr>
            <a:picLocks noChangeAspect="1"/>
          </p:cNvPicPr>
          <p:nvPr/>
        </p:nvPicPr>
        <p:blipFill>
          <a:blip r:embed="rId4" cstate="print"/>
          <a:stretch>
            <a:fillRect/>
          </a:stretch>
        </p:blipFill>
        <p:spPr>
          <a:xfrm>
            <a:off x="6394651" y="4764883"/>
            <a:ext cx="2371857" cy="1754670"/>
          </a:xfrm>
          <a:prstGeom prst="rect">
            <a:avLst/>
          </a:prstGeom>
        </p:spPr>
      </p:pic>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981200"/>
            <a:ext cx="9144000" cy="488211"/>
          </a:xfrm>
        </p:spPr>
        <p:txBody>
          <a:bodyPr/>
          <a:lstStyle/>
          <a:p>
            <a:pPr algn="ctr"/>
            <a:r>
              <a:rPr lang="en-US" dirty="0" smtClean="0">
                <a:latin typeface="Calibri" pitchFamily="34" charset="0"/>
              </a:rPr>
              <a:t>Highlights for BER</a:t>
            </a:r>
            <a:endParaRPr lang="en-US" dirty="0">
              <a:latin typeface="Calibri"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3140873" y="2115598"/>
            <a:ext cx="3248034" cy="3248252"/>
            <a:chOff x="3140873" y="2115598"/>
            <a:chExt cx="3248034" cy="3248252"/>
          </a:xfrm>
        </p:grpSpPr>
        <p:pic>
          <p:nvPicPr>
            <p:cNvPr id="7" name="Picture 23" descr="circle.png"/>
            <p:cNvPicPr>
              <a:picLocks noChangeAspect="1"/>
            </p:cNvPicPr>
            <p:nvPr/>
          </p:nvPicPr>
          <p:blipFill>
            <a:blip r:embed="rId2" cstate="print"/>
            <a:srcRect/>
            <a:stretch>
              <a:fillRect/>
            </a:stretch>
          </p:blipFill>
          <p:spPr bwMode="auto">
            <a:xfrm>
              <a:off x="3140873" y="2115598"/>
              <a:ext cx="3248034" cy="3248252"/>
            </a:xfrm>
            <a:prstGeom prst="rect">
              <a:avLst/>
            </a:prstGeom>
            <a:noFill/>
            <a:ln w="9525">
              <a:noFill/>
              <a:miter lim="800000"/>
              <a:headEnd/>
              <a:tailEnd/>
            </a:ln>
          </p:spPr>
        </p:pic>
        <p:pic>
          <p:nvPicPr>
            <p:cNvPr id="8" name="Picture 7" descr="cans.png"/>
            <p:cNvPicPr>
              <a:picLocks noChangeAspect="1"/>
            </p:cNvPicPr>
            <p:nvPr/>
          </p:nvPicPr>
          <p:blipFill>
            <a:blip r:embed="rId3" cstate="print"/>
            <a:srcRect/>
            <a:stretch>
              <a:fillRect/>
            </a:stretch>
          </p:blipFill>
          <p:spPr bwMode="auto">
            <a:xfrm>
              <a:off x="3771498" y="3394168"/>
              <a:ext cx="1943169" cy="1593803"/>
            </a:xfrm>
            <a:prstGeom prst="rect">
              <a:avLst/>
            </a:prstGeom>
            <a:noFill/>
            <a:ln w="9525">
              <a:noFill/>
              <a:miter lim="800000"/>
              <a:headEnd/>
              <a:tailEnd/>
            </a:ln>
            <a:effectLst>
              <a:outerShdw dist="38100" dir="2700000" algn="tl" rotWithShape="0">
                <a:srgbClr val="808080">
                  <a:alpha val="29999"/>
                </a:srgbClr>
              </a:outerShdw>
            </a:effectLst>
          </p:spPr>
        </p:pic>
        <p:sp>
          <p:nvSpPr>
            <p:cNvPr id="9" name="TextBox 19"/>
            <p:cNvSpPr txBox="1">
              <a:spLocks noChangeArrowheads="1"/>
            </p:cNvSpPr>
            <p:nvPr/>
          </p:nvSpPr>
          <p:spPr bwMode="auto">
            <a:xfrm>
              <a:off x="3576758" y="2819414"/>
              <a:ext cx="2311480" cy="523205"/>
            </a:xfrm>
            <a:prstGeom prst="rect">
              <a:avLst/>
            </a:prstGeom>
            <a:noFill/>
            <a:ln w="9525">
              <a:noFill/>
              <a:miter lim="800000"/>
              <a:headEnd/>
              <a:tailEnd/>
            </a:ln>
          </p:spPr>
          <p:txBody>
            <a:bodyPr>
              <a:spAutoFit/>
            </a:bodyPr>
            <a:lstStyle/>
            <a:p>
              <a:pPr algn="ctr"/>
              <a:r>
                <a:rPr lang="en-US" sz="1400" b="1" dirty="0">
                  <a:ea typeface="Myriad Pro Bold" charset="0"/>
                </a:rPr>
                <a:t>DOE Systems Biology</a:t>
              </a:r>
            </a:p>
            <a:p>
              <a:pPr algn="ctr"/>
              <a:r>
                <a:rPr lang="en-US" sz="1400" b="1" dirty="0">
                  <a:ea typeface="Myriad Pro Bold" charset="0"/>
                </a:rPr>
                <a:t>Knowledgebase</a:t>
              </a:r>
            </a:p>
          </p:txBody>
        </p:sp>
        <p:sp>
          <p:nvSpPr>
            <p:cNvPr id="10" name="TextBox 20"/>
            <p:cNvSpPr txBox="1">
              <a:spLocks noChangeArrowheads="1"/>
            </p:cNvSpPr>
            <p:nvPr/>
          </p:nvSpPr>
          <p:spPr bwMode="auto">
            <a:xfrm>
              <a:off x="4347276" y="4583146"/>
              <a:ext cx="770795" cy="276991"/>
            </a:xfrm>
            <a:prstGeom prst="rect">
              <a:avLst/>
            </a:prstGeom>
            <a:noFill/>
            <a:ln w="9525">
              <a:noFill/>
              <a:miter lim="800000"/>
              <a:headEnd/>
              <a:tailEnd/>
            </a:ln>
          </p:spPr>
          <p:txBody>
            <a:bodyPr>
              <a:spAutoFit/>
            </a:bodyPr>
            <a:lstStyle/>
            <a:p>
              <a:pPr algn="ctr"/>
              <a:r>
                <a:rPr lang="en-US" sz="1200">
                  <a:ea typeface="Myriad Pro Bold" charset="0"/>
                </a:rPr>
                <a:t>Tools</a:t>
              </a:r>
            </a:p>
          </p:txBody>
        </p:sp>
        <p:sp>
          <p:nvSpPr>
            <p:cNvPr id="11" name="TextBox 22"/>
            <p:cNvSpPr txBox="1">
              <a:spLocks noChangeArrowheads="1"/>
            </p:cNvSpPr>
            <p:nvPr/>
          </p:nvSpPr>
          <p:spPr bwMode="auto">
            <a:xfrm>
              <a:off x="5021719" y="3560023"/>
              <a:ext cx="770795" cy="461650"/>
            </a:xfrm>
            <a:prstGeom prst="rect">
              <a:avLst/>
            </a:prstGeom>
            <a:noFill/>
            <a:ln w="9525">
              <a:noFill/>
              <a:miter lim="800000"/>
              <a:headEnd/>
              <a:tailEnd/>
            </a:ln>
          </p:spPr>
          <p:txBody>
            <a:bodyPr>
              <a:spAutoFit/>
            </a:bodyPr>
            <a:lstStyle/>
            <a:p>
              <a:pPr algn="ctr"/>
              <a:r>
                <a:rPr lang="en-US" sz="1200">
                  <a:ea typeface="Myriad Pro Bold" charset="0"/>
                </a:rPr>
                <a:t>Meta-</a:t>
              </a:r>
            </a:p>
            <a:p>
              <a:pPr algn="ctr"/>
              <a:r>
                <a:rPr lang="en-US" sz="1200">
                  <a:ea typeface="Myriad Pro Bold" charset="0"/>
                </a:rPr>
                <a:t>data</a:t>
              </a:r>
            </a:p>
          </p:txBody>
        </p:sp>
        <p:sp>
          <p:nvSpPr>
            <p:cNvPr id="12" name="TextBox 21"/>
            <p:cNvSpPr txBox="1">
              <a:spLocks noChangeArrowheads="1"/>
            </p:cNvSpPr>
            <p:nvPr/>
          </p:nvSpPr>
          <p:spPr bwMode="auto">
            <a:xfrm>
              <a:off x="3699111" y="3665144"/>
              <a:ext cx="770795" cy="276991"/>
            </a:xfrm>
            <a:prstGeom prst="rect">
              <a:avLst/>
            </a:prstGeom>
            <a:noFill/>
            <a:ln w="9525">
              <a:noFill/>
              <a:miter lim="800000"/>
              <a:headEnd/>
              <a:tailEnd/>
            </a:ln>
          </p:spPr>
          <p:txBody>
            <a:bodyPr>
              <a:spAutoFit/>
            </a:bodyPr>
            <a:lstStyle/>
            <a:p>
              <a:pPr algn="ctr"/>
              <a:r>
                <a:rPr lang="en-US" sz="1200" dirty="0">
                  <a:ea typeface="Myriad Pro Bold" charset="0"/>
                </a:rPr>
                <a:t>Data</a:t>
              </a:r>
            </a:p>
          </p:txBody>
        </p:sp>
      </p:grpSp>
      <p:sp>
        <p:nvSpPr>
          <p:cNvPr id="13" name="Title 4"/>
          <p:cNvSpPr txBox="1">
            <a:spLocks/>
          </p:cNvSpPr>
          <p:nvPr/>
        </p:nvSpPr>
        <p:spPr bwMode="auto">
          <a:xfrm>
            <a:off x="149225" y="80815"/>
            <a:ext cx="8229600" cy="8233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28600" marR="0" lvl="0" indent="-228600" algn="l" defTabSz="914400" rtl="0" eaLnBrk="1" fontAlgn="base" latinLnBrk="0" hangingPunct="1">
              <a:lnSpc>
                <a:spcPct val="95000"/>
              </a:lnSpc>
              <a:spcBef>
                <a:spcPct val="60000"/>
              </a:spcBef>
              <a:spcAft>
                <a:spcPct val="0"/>
              </a:spcAft>
              <a:buClr>
                <a:schemeClr val="tx1"/>
              </a:buClr>
              <a:buSzTx/>
              <a:tabLst/>
              <a:defRPr/>
            </a:pPr>
            <a:r>
              <a:rPr kumimoji="0" lang="en-US" sz="2900" b="0" i="0" u="none" strike="noStrike" kern="0" cap="none" spc="0" normalizeH="0" baseline="0" noProof="0" dirty="0" smtClean="0">
                <a:ln>
                  <a:noFill/>
                </a:ln>
                <a:solidFill>
                  <a:srgbClr val="000000"/>
                </a:solidFill>
                <a:effectLst/>
                <a:uLnTx/>
                <a:uFillTx/>
                <a:latin typeface="Calibri" pitchFamily="34" charset="0"/>
                <a:cs typeface="+mn-cs"/>
              </a:rPr>
              <a:t>DOE Systems Biology Knowledgebase</a:t>
            </a:r>
            <a:r>
              <a:rPr kumimoji="0" lang="en-US" sz="2400" b="0" i="0" u="none" strike="noStrike" kern="0" cap="none" spc="0" normalizeH="0" baseline="0" noProof="0" dirty="0" smtClean="0">
                <a:ln>
                  <a:noFill/>
                </a:ln>
                <a:solidFill>
                  <a:srgbClr val="000000"/>
                </a:solidFill>
                <a:effectLst/>
                <a:uLnTx/>
                <a:uFillTx/>
                <a:latin typeface="Calibri" pitchFamily="34" charset="0"/>
                <a:cs typeface="+mn-cs"/>
              </a:rPr>
              <a:t/>
            </a:r>
            <a:br>
              <a:rPr kumimoji="0" lang="en-US" sz="2400" b="0" i="0" u="none" strike="noStrike" kern="0" cap="none" spc="0" normalizeH="0" baseline="0" noProof="0" dirty="0" smtClean="0">
                <a:ln>
                  <a:noFill/>
                </a:ln>
                <a:solidFill>
                  <a:srgbClr val="000000"/>
                </a:solidFill>
                <a:effectLst/>
                <a:uLnTx/>
                <a:uFillTx/>
                <a:latin typeface="Calibri" pitchFamily="34" charset="0"/>
                <a:cs typeface="+mn-cs"/>
              </a:rPr>
            </a:br>
            <a:r>
              <a:rPr kumimoji="0" lang="en-US" sz="2100" b="0" i="0" u="none" strike="noStrike" kern="0" cap="none" spc="0" normalizeH="0" baseline="0" noProof="0" dirty="0" smtClean="0">
                <a:ln>
                  <a:noFill/>
                </a:ln>
                <a:solidFill>
                  <a:srgbClr val="000000"/>
                </a:solidFill>
                <a:effectLst/>
                <a:uLnTx/>
                <a:uFillTx/>
                <a:latin typeface="Calibri" pitchFamily="34" charset="0"/>
                <a:cs typeface="+mn-cs"/>
              </a:rPr>
              <a:t>Establishing a systems biology modeling framework</a:t>
            </a:r>
          </a:p>
        </p:txBody>
      </p:sp>
      <p:pic>
        <p:nvPicPr>
          <p:cNvPr id="14" name="Picture 13" descr="Data users.jpg"/>
          <p:cNvPicPr>
            <a:picLocks noChangeAspect="1"/>
          </p:cNvPicPr>
          <p:nvPr/>
        </p:nvPicPr>
        <p:blipFill>
          <a:blip r:embed="rId4" cstate="print"/>
          <a:srcRect b="6682"/>
          <a:stretch>
            <a:fillRect/>
          </a:stretch>
        </p:blipFill>
        <p:spPr bwMode="auto">
          <a:xfrm>
            <a:off x="7026025" y="2098436"/>
            <a:ext cx="1894138" cy="1181102"/>
          </a:xfrm>
          <a:prstGeom prst="rect">
            <a:avLst/>
          </a:prstGeom>
          <a:effectLst>
            <a:outerShdw blurRad="50800" dist="38100" dir="2700000" algn="tl" rotWithShape="0">
              <a:srgbClr val="000000">
                <a:alpha val="30000"/>
              </a:srgbClr>
            </a:outerShdw>
          </a:effectLst>
          <a:scene3d>
            <a:camera prst="orthographicFront"/>
            <a:lightRig rig="threePt" dir="t"/>
          </a:scene3d>
          <a:sp3d>
            <a:bevelT w="38100" h="25400"/>
          </a:sp3d>
        </p:spPr>
      </p:pic>
      <p:pic>
        <p:nvPicPr>
          <p:cNvPr id="15" name="Picture 14" descr="Software.jpg"/>
          <p:cNvPicPr>
            <a:picLocks noChangeAspect="1"/>
          </p:cNvPicPr>
          <p:nvPr/>
        </p:nvPicPr>
        <p:blipFill>
          <a:blip r:embed="rId5" cstate="print"/>
          <a:stretch>
            <a:fillRect/>
          </a:stretch>
        </p:blipFill>
        <p:spPr bwMode="auto">
          <a:xfrm>
            <a:off x="751461" y="4870536"/>
            <a:ext cx="1894136" cy="1265661"/>
          </a:xfrm>
          <a:prstGeom prst="rect">
            <a:avLst/>
          </a:prstGeom>
          <a:effectLst>
            <a:outerShdw blurRad="76200" dist="38100" dir="2700000" algn="tl" rotWithShape="0">
              <a:srgbClr val="000000">
                <a:alpha val="30000"/>
              </a:srgbClr>
            </a:outerShdw>
          </a:effectLst>
          <a:scene3d>
            <a:camera prst="orthographicFront"/>
            <a:lightRig rig="threePt" dir="t"/>
          </a:scene3d>
          <a:sp3d>
            <a:bevelT w="38100" h="25400"/>
          </a:sp3d>
        </p:spPr>
      </p:pic>
      <p:sp>
        <p:nvSpPr>
          <p:cNvPr id="16" name="Rectangle 15"/>
          <p:cNvSpPr/>
          <p:nvPr/>
        </p:nvSpPr>
        <p:spPr bwMode="auto">
          <a:xfrm>
            <a:off x="3936999" y="1049551"/>
            <a:ext cx="4102099" cy="1402704"/>
          </a:xfrm>
          <a:prstGeom prst="rect">
            <a:avLst/>
          </a:prstGeom>
          <a:solidFill>
            <a:srgbClr val="FAE7BC"/>
          </a:solidFill>
          <a:ln>
            <a:noFill/>
          </a:ln>
          <a:effectLst>
            <a:outerShdw blurRad="76200" dist="38100" dir="5400000" rotWithShape="0">
              <a:srgbClr val="000000">
                <a:alpha val="30000"/>
              </a:srgb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a:normAutofit lnSpcReduction="10000"/>
          </a:bodyPr>
          <a:lstStyle/>
          <a:p>
            <a:pPr>
              <a:spcAft>
                <a:spcPts val="600"/>
              </a:spcAft>
            </a:pPr>
            <a:r>
              <a:rPr lang="en-US" sz="1800" b="1" dirty="0">
                <a:solidFill>
                  <a:schemeClr val="tx2"/>
                </a:solidFill>
                <a:latin typeface="Calibri" pitchFamily="34" charset="0"/>
                <a:ea typeface="ＭＳ Ｐゴシック" pitchFamily="48" charset="-128"/>
                <a:cs typeface="Arial" pitchFamily="34" charset="0"/>
              </a:rPr>
              <a:t>Open-Access Data and Information Exchange</a:t>
            </a:r>
          </a:p>
          <a:p>
            <a:pPr>
              <a:buFont typeface="Arial" pitchFamily="34" charset="0"/>
              <a:buChar char="•"/>
            </a:pPr>
            <a:r>
              <a:rPr lang="en-US" sz="1600" dirty="0" smtClean="0">
                <a:solidFill>
                  <a:srgbClr val="000000"/>
                </a:solidFill>
                <a:latin typeface="Calibri" pitchFamily="34" charset="0"/>
                <a:ea typeface="ＭＳ Ｐゴシック" pitchFamily="48" charset="-128"/>
                <a:cs typeface="Arial" pitchFamily="34" charset="0"/>
              </a:rPr>
              <a:t> </a:t>
            </a:r>
            <a:r>
              <a:rPr lang="en-US" sz="1600" b="1" dirty="0" smtClean="0">
                <a:solidFill>
                  <a:srgbClr val="000000"/>
                </a:solidFill>
                <a:latin typeface="Calibri" pitchFamily="34" charset="0"/>
                <a:ea typeface="ＭＳ Ｐゴシック" pitchFamily="48" charset="-128"/>
                <a:cs typeface="Arial" pitchFamily="34" charset="0"/>
              </a:rPr>
              <a:t>Flexible user interfaces</a:t>
            </a:r>
            <a:endParaRPr lang="en-US" sz="1600" b="1" dirty="0">
              <a:solidFill>
                <a:srgbClr val="000000"/>
              </a:solidFill>
              <a:latin typeface="Calibri" pitchFamily="34" charset="0"/>
              <a:ea typeface="ＭＳ Ｐゴシック" pitchFamily="48" charset="-128"/>
              <a:cs typeface="Arial" pitchFamily="34" charset="0"/>
            </a:endParaRPr>
          </a:p>
          <a:p>
            <a:pPr>
              <a:buFont typeface="Arial" pitchFamily="34" charset="0"/>
              <a:buChar char="•"/>
            </a:pPr>
            <a:r>
              <a:rPr lang="en-US" sz="1600" b="1" dirty="0" smtClean="0">
                <a:solidFill>
                  <a:srgbClr val="000000"/>
                </a:solidFill>
                <a:latin typeface="Calibri" pitchFamily="34" charset="0"/>
                <a:ea typeface="ＭＳ Ｐゴシック" pitchFamily="48" charset="-128"/>
                <a:cs typeface="Arial" pitchFamily="34" charset="0"/>
              </a:rPr>
              <a:t> Easy data retrieval</a:t>
            </a:r>
            <a:endParaRPr lang="en-US" sz="1600" b="1" dirty="0">
              <a:solidFill>
                <a:srgbClr val="000000"/>
              </a:solidFill>
              <a:latin typeface="Calibri" pitchFamily="34" charset="0"/>
              <a:ea typeface="ＭＳ Ｐゴシック" pitchFamily="48" charset="-128"/>
              <a:cs typeface="Arial" pitchFamily="34" charset="0"/>
            </a:endParaRPr>
          </a:p>
          <a:p>
            <a:pPr>
              <a:buFont typeface="Arial" pitchFamily="34" charset="0"/>
              <a:buChar char="•"/>
            </a:pPr>
            <a:r>
              <a:rPr lang="en-US" sz="1600" b="1" dirty="0" smtClean="0">
                <a:solidFill>
                  <a:srgbClr val="000000"/>
                </a:solidFill>
                <a:latin typeface="Calibri" pitchFamily="34" charset="0"/>
                <a:ea typeface="ＭＳ Ｐゴシック" pitchFamily="48" charset="-128"/>
                <a:cs typeface="Arial" pitchFamily="34" charset="0"/>
              </a:rPr>
              <a:t> Environment </a:t>
            </a:r>
            <a:r>
              <a:rPr lang="en-US" sz="1600" b="1" dirty="0">
                <a:solidFill>
                  <a:srgbClr val="000000"/>
                </a:solidFill>
                <a:latin typeface="Calibri" pitchFamily="34" charset="0"/>
                <a:ea typeface="ＭＳ Ｐゴシック" pitchFamily="48" charset="-128"/>
                <a:cs typeface="Arial" pitchFamily="34" charset="0"/>
              </a:rPr>
              <a:t>for </a:t>
            </a:r>
            <a:r>
              <a:rPr lang="en-US" sz="1600" b="1" i="1" dirty="0" smtClean="0">
                <a:solidFill>
                  <a:srgbClr val="000000"/>
                </a:solidFill>
                <a:latin typeface="Calibri" pitchFamily="34" charset="0"/>
                <a:ea typeface="ＭＳ Ｐゴシック" pitchFamily="48" charset="-128"/>
                <a:cs typeface="Arial" pitchFamily="34" charset="0"/>
              </a:rPr>
              <a:t>in </a:t>
            </a:r>
            <a:r>
              <a:rPr lang="en-US" sz="1600" b="1" i="1" dirty="0">
                <a:solidFill>
                  <a:srgbClr val="000000"/>
                </a:solidFill>
                <a:latin typeface="Calibri" pitchFamily="34" charset="0"/>
                <a:ea typeface="ＭＳ Ｐゴシック" pitchFamily="48" charset="-128"/>
                <a:cs typeface="Arial" pitchFamily="34" charset="0"/>
              </a:rPr>
              <a:t>silico </a:t>
            </a:r>
            <a:r>
              <a:rPr lang="en-US" sz="1600" b="1" dirty="0" smtClean="0">
                <a:solidFill>
                  <a:srgbClr val="000000"/>
                </a:solidFill>
                <a:latin typeface="Calibri" pitchFamily="34" charset="0"/>
                <a:ea typeface="ＭＳ Ｐゴシック" pitchFamily="48" charset="-128"/>
                <a:cs typeface="Arial" pitchFamily="34" charset="0"/>
              </a:rPr>
              <a:t>experimentation</a:t>
            </a:r>
            <a:endParaRPr lang="en-US" sz="1600" b="1" dirty="0">
              <a:solidFill>
                <a:srgbClr val="000000"/>
              </a:solidFill>
              <a:latin typeface="Calibri" pitchFamily="34" charset="0"/>
              <a:ea typeface="ＭＳ Ｐゴシック" pitchFamily="48" charset="-128"/>
              <a:cs typeface="Arial" pitchFamily="34" charset="0"/>
            </a:endParaRPr>
          </a:p>
        </p:txBody>
      </p:sp>
      <p:sp>
        <p:nvSpPr>
          <p:cNvPr id="17" name="Rectangle 16"/>
          <p:cNvSpPr/>
          <p:nvPr/>
        </p:nvSpPr>
        <p:spPr bwMode="auto">
          <a:xfrm>
            <a:off x="2546962" y="5247146"/>
            <a:ext cx="5516365" cy="1236781"/>
          </a:xfrm>
          <a:prstGeom prst="rect">
            <a:avLst/>
          </a:prstGeom>
          <a:solidFill>
            <a:srgbClr val="DECBD0"/>
          </a:solidFill>
          <a:ln>
            <a:noFill/>
          </a:ln>
          <a:effectLst>
            <a:outerShdw blurRad="76200" dist="38100" dir="5400000" rotWithShape="0">
              <a:srgbClr val="000000">
                <a:alpha val="30000"/>
              </a:srgb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a:lstStyle/>
          <a:p>
            <a:pPr>
              <a:spcAft>
                <a:spcPts val="600"/>
              </a:spcAft>
            </a:pPr>
            <a:r>
              <a:rPr lang="en-US" sz="1800" b="1" dirty="0">
                <a:solidFill>
                  <a:schemeClr val="tx2"/>
                </a:solidFill>
                <a:latin typeface="Calibri" pitchFamily="34" charset="0"/>
                <a:ea typeface="ＭＳ Ｐゴシック" pitchFamily="48" charset="-128"/>
                <a:cs typeface="Arial" pitchFamily="34" charset="0"/>
              </a:rPr>
              <a:t>Open Development of Open-Source </a:t>
            </a:r>
            <a:r>
              <a:rPr lang="en-US" sz="1800" b="1" dirty="0" smtClean="0">
                <a:solidFill>
                  <a:schemeClr val="tx2"/>
                </a:solidFill>
                <a:latin typeface="Calibri" pitchFamily="34" charset="0"/>
                <a:ea typeface="ＭＳ Ｐゴシック" pitchFamily="48" charset="-128"/>
                <a:cs typeface="Arial" pitchFamily="34" charset="0"/>
              </a:rPr>
              <a:t>Software </a:t>
            </a:r>
            <a:r>
              <a:rPr lang="en-US" sz="1800" b="1" dirty="0">
                <a:solidFill>
                  <a:schemeClr val="tx2"/>
                </a:solidFill>
                <a:latin typeface="Calibri" pitchFamily="34" charset="0"/>
                <a:ea typeface="ＭＳ Ｐゴシック" pitchFamily="48" charset="-128"/>
                <a:cs typeface="Arial" pitchFamily="34" charset="0"/>
              </a:rPr>
              <a:t>and Tools</a:t>
            </a:r>
          </a:p>
          <a:p>
            <a:pPr>
              <a:buFont typeface="Arial" pitchFamily="34" charset="0"/>
              <a:buChar char="•"/>
            </a:pPr>
            <a:r>
              <a:rPr lang="en-US" sz="1600" b="1" dirty="0" smtClean="0">
                <a:solidFill>
                  <a:schemeClr val="tx1"/>
                </a:solidFill>
                <a:latin typeface="Calibri" pitchFamily="34" charset="0"/>
                <a:ea typeface="ＭＳ Ｐゴシック" pitchFamily="48" charset="-128"/>
                <a:cs typeface="Arial" pitchFamily="34" charset="0"/>
              </a:rPr>
              <a:t> Analysis and visualization</a:t>
            </a:r>
          </a:p>
          <a:p>
            <a:pPr>
              <a:buFont typeface="Arial" pitchFamily="34" charset="0"/>
              <a:buChar char="•"/>
            </a:pPr>
            <a:r>
              <a:rPr lang="en-US" sz="1600" dirty="0" smtClean="0">
                <a:solidFill>
                  <a:schemeClr val="tx1"/>
                </a:solidFill>
                <a:latin typeface="Calibri" pitchFamily="34" charset="0"/>
                <a:ea typeface="ＭＳ Ｐゴシック" pitchFamily="48" charset="-128"/>
                <a:cs typeface="Arial" pitchFamily="34" charset="0"/>
              </a:rPr>
              <a:t> </a:t>
            </a:r>
            <a:r>
              <a:rPr lang="en-US" sz="1600" b="1" i="1" dirty="0" smtClean="0">
                <a:solidFill>
                  <a:schemeClr val="tx1"/>
                </a:solidFill>
                <a:latin typeface="Calibri" pitchFamily="34" charset="0"/>
                <a:ea typeface="ＭＳ Ｐゴシック" pitchFamily="48" charset="-128"/>
                <a:cs typeface="Arial" pitchFamily="34" charset="0"/>
              </a:rPr>
              <a:t>In silico </a:t>
            </a:r>
            <a:r>
              <a:rPr lang="en-US" sz="1600" b="1" dirty="0" smtClean="0">
                <a:solidFill>
                  <a:schemeClr val="tx1"/>
                </a:solidFill>
                <a:latin typeface="Calibri" pitchFamily="34" charset="0"/>
                <a:ea typeface="ＭＳ Ｐゴシック" pitchFamily="48" charset="-128"/>
                <a:cs typeface="Arial" pitchFamily="34" charset="0"/>
              </a:rPr>
              <a:t>experimentation</a:t>
            </a:r>
          </a:p>
          <a:p>
            <a:pPr>
              <a:buFont typeface="Arial" pitchFamily="34" charset="0"/>
              <a:buChar char="•"/>
            </a:pPr>
            <a:r>
              <a:rPr lang="en-US" sz="1600" b="1" dirty="0" smtClean="0">
                <a:solidFill>
                  <a:schemeClr val="tx1"/>
                </a:solidFill>
                <a:latin typeface="Calibri" pitchFamily="34" charset="0"/>
                <a:ea typeface="ＭＳ Ｐゴシック" pitchFamily="48" charset="-128"/>
                <a:cs typeface="Arial" pitchFamily="34" charset="0"/>
              </a:rPr>
              <a:t> Tracking and evaluation of tool use</a:t>
            </a:r>
            <a:endParaRPr lang="en-US" sz="1600" dirty="0">
              <a:solidFill>
                <a:schemeClr val="tx1"/>
              </a:solidFill>
              <a:latin typeface="Calibri" pitchFamily="34" charset="0"/>
              <a:ea typeface="ＭＳ Ｐゴシック" pitchFamily="48" charset="-128"/>
              <a:cs typeface="Arial" pitchFamily="34" charset="0"/>
            </a:endParaRPr>
          </a:p>
        </p:txBody>
      </p:sp>
      <p:pic>
        <p:nvPicPr>
          <p:cNvPr id="18" name="Picture 17" descr="data gen.jpg"/>
          <p:cNvPicPr>
            <a:picLocks noChangeAspect="1"/>
          </p:cNvPicPr>
          <p:nvPr/>
        </p:nvPicPr>
        <p:blipFill>
          <a:blip r:embed="rId6" cstate="print"/>
          <a:stretch>
            <a:fillRect/>
          </a:stretch>
        </p:blipFill>
        <p:spPr bwMode="auto">
          <a:xfrm>
            <a:off x="1001366" y="1338698"/>
            <a:ext cx="1894138" cy="1262842"/>
          </a:xfrm>
          <a:prstGeom prst="rect">
            <a:avLst/>
          </a:prstGeom>
          <a:effectLst>
            <a:outerShdw blurRad="50800" dist="38100" dir="2700000" algn="tl" rotWithShape="0">
              <a:srgbClr val="000000">
                <a:alpha val="30000"/>
              </a:srgbClr>
            </a:outerShdw>
          </a:effectLst>
          <a:scene3d>
            <a:camera prst="orthographicFront"/>
            <a:lightRig rig="threePt" dir="t"/>
          </a:scene3d>
          <a:sp3d>
            <a:bevelT w="38100" h="25400"/>
          </a:sp3d>
        </p:spPr>
      </p:pic>
      <p:sp>
        <p:nvSpPr>
          <p:cNvPr id="19" name="Rectangle 18"/>
          <p:cNvSpPr/>
          <p:nvPr/>
        </p:nvSpPr>
        <p:spPr bwMode="auto">
          <a:xfrm>
            <a:off x="5943600" y="3496598"/>
            <a:ext cx="3086100" cy="1518746"/>
          </a:xfrm>
          <a:prstGeom prst="rect">
            <a:avLst/>
          </a:prstGeom>
          <a:solidFill>
            <a:srgbClr val="C6D4D6"/>
          </a:solidFill>
          <a:ln>
            <a:noFill/>
          </a:ln>
          <a:effectLst>
            <a:outerShdw blurRad="76200" dist="38100" dir="5400000" rotWithShape="0">
              <a:srgbClr val="000000">
                <a:alpha val="30000"/>
              </a:srgb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a:lstStyle/>
          <a:p>
            <a:pPr>
              <a:spcAft>
                <a:spcPts val="600"/>
              </a:spcAft>
            </a:pPr>
            <a:r>
              <a:rPr lang="en-US" sz="1800" b="1" dirty="0">
                <a:solidFill>
                  <a:schemeClr val="tx2"/>
                </a:solidFill>
                <a:latin typeface="Calibri" pitchFamily="34" charset="0"/>
                <a:ea typeface="ＭＳ Ｐゴシック" pitchFamily="48" charset="-128"/>
                <a:cs typeface="Arial" pitchFamily="34" charset="0"/>
              </a:rPr>
              <a:t>Community-Wide Stewardship</a:t>
            </a:r>
          </a:p>
          <a:p>
            <a:pPr lvl="0">
              <a:buFont typeface="Arial" pitchFamily="34" charset="0"/>
              <a:buChar char="•"/>
            </a:pPr>
            <a:r>
              <a:rPr lang="en-US" sz="1600" b="1" dirty="0" smtClean="0">
                <a:solidFill>
                  <a:srgbClr val="000000"/>
                </a:solidFill>
                <a:latin typeface="Calibri" pitchFamily="34" charset="0"/>
                <a:ea typeface="ＭＳ Ｐゴシック" pitchFamily="48" charset="-128"/>
                <a:cs typeface="Arial" pitchFamily="34" charset="0"/>
              </a:rPr>
              <a:t> User, Standards, and Advisory  committees </a:t>
            </a:r>
          </a:p>
          <a:p>
            <a:pPr lvl="0">
              <a:buFont typeface="Arial" pitchFamily="34" charset="0"/>
              <a:buChar char="•"/>
            </a:pPr>
            <a:r>
              <a:rPr lang="en-US" sz="1600" b="1" dirty="0" smtClean="0">
                <a:solidFill>
                  <a:srgbClr val="000000"/>
                </a:solidFill>
                <a:latin typeface="Calibri" pitchFamily="34" charset="0"/>
                <a:ea typeface="ＭＳ Ｐゴシック" pitchFamily="48" charset="-128"/>
                <a:cs typeface="Arial" pitchFamily="34" charset="0"/>
              </a:rPr>
              <a:t> Value-added analysis</a:t>
            </a:r>
          </a:p>
          <a:p>
            <a:pPr lvl="0">
              <a:buFont typeface="Arial" pitchFamily="34" charset="0"/>
              <a:buChar char="•"/>
            </a:pPr>
            <a:r>
              <a:rPr lang="en-US" sz="1600" b="1" dirty="0" smtClean="0">
                <a:solidFill>
                  <a:srgbClr val="000000"/>
                </a:solidFill>
                <a:latin typeface="Calibri" pitchFamily="34" charset="0"/>
                <a:ea typeface="ＭＳ Ｐゴシック" pitchFamily="48" charset="-128"/>
                <a:cs typeface="Arial" pitchFamily="34" charset="0"/>
              </a:rPr>
              <a:t> Training, tutorials, and support</a:t>
            </a:r>
          </a:p>
          <a:p>
            <a:pPr algn="ctr"/>
            <a:endParaRPr lang="en-US" sz="1200" dirty="0">
              <a:solidFill>
                <a:srgbClr val="000000"/>
              </a:solidFill>
              <a:latin typeface="Calibri" pitchFamily="34" charset="0"/>
              <a:ea typeface="ＭＳ Ｐゴシック" pitchFamily="48" charset="-128"/>
              <a:cs typeface="Arial" pitchFamily="34" charset="0"/>
            </a:endParaRPr>
          </a:p>
        </p:txBody>
      </p:sp>
      <p:sp>
        <p:nvSpPr>
          <p:cNvPr id="20" name="TextBox 15"/>
          <p:cNvSpPr txBox="1">
            <a:spLocks noChangeArrowheads="1"/>
          </p:cNvSpPr>
          <p:nvPr/>
        </p:nvSpPr>
        <p:spPr bwMode="auto">
          <a:xfrm>
            <a:off x="984262" y="998538"/>
            <a:ext cx="1909462" cy="307811"/>
          </a:xfrm>
          <a:prstGeom prst="rect">
            <a:avLst/>
          </a:prstGeom>
          <a:noFill/>
          <a:ln w="9525">
            <a:noFill/>
            <a:miter lim="800000"/>
            <a:headEnd/>
            <a:tailEnd/>
          </a:ln>
        </p:spPr>
        <p:txBody>
          <a:bodyPr>
            <a:spAutoFit/>
          </a:bodyPr>
          <a:lstStyle/>
          <a:p>
            <a:pPr algn="ctr"/>
            <a:r>
              <a:rPr lang="en-US" sz="1400" b="1" dirty="0">
                <a:ea typeface="Myriad Pro Bold" charset="0"/>
              </a:rPr>
              <a:t>Data generators</a:t>
            </a:r>
          </a:p>
        </p:txBody>
      </p:sp>
      <p:sp>
        <p:nvSpPr>
          <p:cNvPr id="21" name="TextBox 16"/>
          <p:cNvSpPr txBox="1">
            <a:spLocks noChangeArrowheads="1"/>
          </p:cNvSpPr>
          <p:nvPr/>
        </p:nvSpPr>
        <p:spPr bwMode="auto">
          <a:xfrm>
            <a:off x="8089900" y="1600201"/>
            <a:ext cx="676580" cy="523220"/>
          </a:xfrm>
          <a:prstGeom prst="rect">
            <a:avLst/>
          </a:prstGeom>
          <a:noFill/>
          <a:ln w="9525">
            <a:noFill/>
            <a:miter lim="800000"/>
            <a:headEnd/>
            <a:tailEnd/>
          </a:ln>
        </p:spPr>
        <p:txBody>
          <a:bodyPr wrap="square">
            <a:spAutoFit/>
          </a:bodyPr>
          <a:lstStyle/>
          <a:p>
            <a:pPr algn="ctr"/>
            <a:r>
              <a:rPr lang="en-US" sz="1400" b="1" dirty="0">
                <a:ea typeface="Myriad Pro Bold" charset="0"/>
              </a:rPr>
              <a:t>Data </a:t>
            </a:r>
            <a:endParaRPr lang="en-US" sz="1400" b="1" dirty="0" smtClean="0">
              <a:ea typeface="Myriad Pro Bold" charset="0"/>
            </a:endParaRPr>
          </a:p>
          <a:p>
            <a:pPr algn="ctr"/>
            <a:r>
              <a:rPr lang="en-US" sz="1400" b="1" dirty="0" smtClean="0">
                <a:ea typeface="Myriad Pro Bold" charset="0"/>
              </a:rPr>
              <a:t>users</a:t>
            </a:r>
            <a:endParaRPr lang="en-US" sz="1400" b="1" dirty="0">
              <a:ea typeface="Myriad Pro Bold" charset="0"/>
            </a:endParaRPr>
          </a:p>
        </p:txBody>
      </p:sp>
      <p:sp>
        <p:nvSpPr>
          <p:cNvPr id="22" name="TextBox 17"/>
          <p:cNvSpPr txBox="1">
            <a:spLocks noChangeArrowheads="1"/>
          </p:cNvSpPr>
          <p:nvPr/>
        </p:nvSpPr>
        <p:spPr bwMode="auto">
          <a:xfrm>
            <a:off x="740705" y="4350506"/>
            <a:ext cx="1905067" cy="523205"/>
          </a:xfrm>
          <a:prstGeom prst="rect">
            <a:avLst/>
          </a:prstGeom>
          <a:noFill/>
          <a:ln w="9525">
            <a:noFill/>
            <a:miter lim="800000"/>
            <a:headEnd/>
            <a:tailEnd/>
          </a:ln>
        </p:spPr>
        <p:txBody>
          <a:bodyPr>
            <a:spAutoFit/>
          </a:bodyPr>
          <a:lstStyle/>
          <a:p>
            <a:pPr algn="ctr"/>
            <a:r>
              <a:rPr lang="en-US" sz="1400" b="1" dirty="0">
                <a:ea typeface="Myriad Pro Bold" charset="0"/>
              </a:rPr>
              <a:t>Software and tool developers</a:t>
            </a:r>
          </a:p>
        </p:txBody>
      </p:sp>
      <p:sp>
        <p:nvSpPr>
          <p:cNvPr id="23" name="Left-Right Arrow 22"/>
          <p:cNvSpPr/>
          <p:nvPr/>
        </p:nvSpPr>
        <p:spPr bwMode="auto">
          <a:xfrm rot="20319798">
            <a:off x="5918014" y="2813309"/>
            <a:ext cx="665848" cy="401881"/>
          </a:xfrm>
          <a:prstGeom prst="leftRightArrow">
            <a:avLst/>
          </a:prstGeom>
          <a:solidFill>
            <a:srgbClr val="FEF6C9"/>
          </a:solidFill>
          <a:ln>
            <a:noFill/>
          </a:ln>
          <a:scene3d>
            <a:camera prst="orthographicFront"/>
            <a:lightRig rig="threePt" dir="t"/>
          </a:scene3d>
          <a:sp3d>
            <a:bevelT w="38100" h="25400"/>
            <a:bevelB w="38100" h="25400"/>
          </a:sp3d>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ea typeface="ＭＳ Ｐゴシック" pitchFamily="48" charset="-128"/>
              </a:rPr>
              <a:t> </a:t>
            </a:r>
          </a:p>
        </p:txBody>
      </p:sp>
      <p:sp>
        <p:nvSpPr>
          <p:cNvPr id="24" name="Left-Right Arrow 23"/>
          <p:cNvSpPr/>
          <p:nvPr/>
        </p:nvSpPr>
        <p:spPr bwMode="auto">
          <a:xfrm rot="2611050">
            <a:off x="3175233" y="2277528"/>
            <a:ext cx="665849" cy="401882"/>
          </a:xfrm>
          <a:prstGeom prst="leftRightArrow">
            <a:avLst/>
          </a:prstGeom>
          <a:solidFill>
            <a:srgbClr val="C1B7D1"/>
          </a:solidFill>
          <a:ln>
            <a:noFill/>
          </a:ln>
          <a:scene3d>
            <a:camera prst="orthographicFront"/>
            <a:lightRig rig="threePt" dir="t"/>
          </a:scene3d>
          <a:sp3d>
            <a:bevelT w="38100" h="25400"/>
            <a:bevelB w="38100" h="25400"/>
          </a:sp3d>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ea typeface="ＭＳ Ｐゴシック" pitchFamily="48" charset="-128"/>
              </a:rPr>
              <a:t> </a:t>
            </a:r>
          </a:p>
        </p:txBody>
      </p:sp>
      <p:sp>
        <p:nvSpPr>
          <p:cNvPr id="25" name="Left-Right Arrow 24"/>
          <p:cNvSpPr/>
          <p:nvPr/>
        </p:nvSpPr>
        <p:spPr bwMode="auto">
          <a:xfrm rot="19800000">
            <a:off x="3120707" y="4426923"/>
            <a:ext cx="665849" cy="401882"/>
          </a:xfrm>
          <a:prstGeom prst="leftRightArrow">
            <a:avLst/>
          </a:prstGeom>
          <a:solidFill>
            <a:srgbClr val="DEC3CA"/>
          </a:solidFill>
          <a:ln>
            <a:noFill/>
          </a:ln>
          <a:scene3d>
            <a:camera prst="orthographicFront"/>
            <a:lightRig rig="threePt" dir="t"/>
          </a:scene3d>
          <a:sp3d>
            <a:bevelT w="38100" h="25400"/>
            <a:bevelB w="38100" h="25400"/>
          </a:sp3d>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ea typeface="ＭＳ Ｐゴシック" pitchFamily="48" charset="-128"/>
              </a:rPr>
              <a:t> </a:t>
            </a:r>
          </a:p>
        </p:txBody>
      </p:sp>
      <p:sp>
        <p:nvSpPr>
          <p:cNvPr id="26" name="Rectangle 25"/>
          <p:cNvSpPr/>
          <p:nvPr/>
        </p:nvSpPr>
        <p:spPr bwMode="auto">
          <a:xfrm>
            <a:off x="173038" y="2396185"/>
            <a:ext cx="2999653" cy="1510797"/>
          </a:xfrm>
          <a:prstGeom prst="rect">
            <a:avLst/>
          </a:prstGeom>
          <a:solidFill>
            <a:srgbClr val="D7CFE4"/>
          </a:solidFill>
          <a:ln>
            <a:noFill/>
          </a:ln>
          <a:effectLst>
            <a:outerShdw blurRad="76200" dist="38100" dir="5400000" rotWithShape="0">
              <a:srgbClr val="000000">
                <a:alpha val="30000"/>
              </a:srgb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a:lstStyle/>
          <a:p>
            <a:pPr>
              <a:lnSpc>
                <a:spcPct val="90000"/>
              </a:lnSpc>
              <a:spcAft>
                <a:spcPts val="600"/>
              </a:spcAft>
            </a:pPr>
            <a:r>
              <a:rPr lang="en-US" sz="1800" b="1" dirty="0">
                <a:solidFill>
                  <a:schemeClr val="tx2"/>
                </a:solidFill>
                <a:latin typeface="Calibri" pitchFamily="34" charset="0"/>
                <a:ea typeface="ＭＳ Ｐゴシック" pitchFamily="48" charset="-128"/>
                <a:cs typeface="Arial" pitchFamily="34" charset="0"/>
              </a:rPr>
              <a:t>Seamless Submission and Incorporation of Diverse </a:t>
            </a:r>
            <a:r>
              <a:rPr lang="en-US" sz="1800" b="1" dirty="0" smtClean="0">
                <a:solidFill>
                  <a:schemeClr val="tx2"/>
                </a:solidFill>
                <a:latin typeface="Calibri" pitchFamily="34" charset="0"/>
                <a:ea typeface="ＭＳ Ｐゴシック" pitchFamily="48" charset="-128"/>
                <a:cs typeface="Arial" pitchFamily="34" charset="0"/>
              </a:rPr>
              <a:t>Data</a:t>
            </a:r>
          </a:p>
          <a:p>
            <a:pPr lvl="0">
              <a:buFont typeface="Arial" pitchFamily="34" charset="0"/>
              <a:buChar char="•"/>
            </a:pPr>
            <a:r>
              <a:rPr lang="en-US" sz="1800" b="1" dirty="0" smtClean="0">
                <a:solidFill>
                  <a:srgbClr val="000000"/>
                </a:solidFill>
                <a:latin typeface="Calibri" pitchFamily="34" charset="0"/>
                <a:ea typeface="ＭＳ Ｐゴシック" pitchFamily="48" charset="-128"/>
                <a:cs typeface="Arial" pitchFamily="34" charset="0"/>
              </a:rPr>
              <a:t> </a:t>
            </a:r>
            <a:r>
              <a:rPr lang="en-US" sz="1600" b="1" dirty="0" smtClean="0">
                <a:solidFill>
                  <a:srgbClr val="000000"/>
                </a:solidFill>
                <a:latin typeface="Calibri" pitchFamily="34" charset="0"/>
                <a:ea typeface="ＭＳ Ｐゴシック" pitchFamily="48" charset="-128"/>
                <a:cs typeface="Arial" pitchFamily="34" charset="0"/>
              </a:rPr>
              <a:t>Standards for data, metadata</a:t>
            </a:r>
          </a:p>
          <a:p>
            <a:pPr lvl="0">
              <a:buFont typeface="Arial" pitchFamily="34" charset="0"/>
              <a:buChar char="•"/>
            </a:pPr>
            <a:r>
              <a:rPr lang="en-US" sz="1600" b="1" dirty="0" smtClean="0">
                <a:solidFill>
                  <a:srgbClr val="000000"/>
                </a:solidFill>
                <a:latin typeface="Calibri" pitchFamily="34" charset="0"/>
                <a:ea typeface="ＭＳ Ｐゴシック" pitchFamily="48" charset="-128"/>
                <a:cs typeface="Arial" pitchFamily="34" charset="0"/>
              </a:rPr>
              <a:t> Quality control and assurance</a:t>
            </a:r>
          </a:p>
          <a:p>
            <a:pPr lvl="0">
              <a:buFont typeface="Arial" pitchFamily="34" charset="0"/>
              <a:buChar char="•"/>
            </a:pPr>
            <a:r>
              <a:rPr lang="en-US" sz="1600" b="1" dirty="0" smtClean="0">
                <a:solidFill>
                  <a:srgbClr val="000000"/>
                </a:solidFill>
                <a:latin typeface="Calibri" pitchFamily="34" charset="0"/>
                <a:ea typeface="ＭＳ Ｐゴシック" pitchFamily="48" charset="-128"/>
                <a:cs typeface="Arial" pitchFamily="34" charset="0"/>
              </a:rPr>
              <a:t> Automated data handling</a:t>
            </a:r>
          </a:p>
          <a:p>
            <a:pPr>
              <a:spcAft>
                <a:spcPts val="600"/>
              </a:spcAft>
            </a:pPr>
            <a:endParaRPr lang="en-US" sz="1800" b="1" dirty="0">
              <a:solidFill>
                <a:schemeClr val="tx2"/>
              </a:solidFill>
              <a:latin typeface="Calibri" pitchFamily="34" charset="0"/>
              <a:ea typeface="ＭＳ Ｐゴシック" pitchFamily="48" charset="-128"/>
              <a:cs typeface="Arial" pitchFamily="34" charset="0"/>
            </a:endParaRPr>
          </a:p>
          <a:p>
            <a:pPr algn="ctr"/>
            <a:endParaRPr lang="en-US" sz="1200" dirty="0">
              <a:solidFill>
                <a:schemeClr val="tx1"/>
              </a:solidFill>
              <a:latin typeface="Calibri" pitchFamily="34" charset="0"/>
              <a:ea typeface="ＭＳ Ｐゴシック" pitchFamily="48" charset="-128"/>
              <a:cs typeface="Arial" pitchFamily="34"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bwMode="auto">
          <a:xfrm>
            <a:off x="149225" y="80815"/>
            <a:ext cx="8229600" cy="11303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28600" marR="0" lvl="0" indent="-228600" algn="l" defTabSz="914400" rtl="0" eaLnBrk="1" fontAlgn="base" latinLnBrk="0" hangingPunct="1">
              <a:lnSpc>
                <a:spcPct val="95000"/>
              </a:lnSpc>
              <a:spcBef>
                <a:spcPct val="60000"/>
              </a:spcBef>
              <a:spcAft>
                <a:spcPct val="0"/>
              </a:spcAft>
              <a:buClr>
                <a:schemeClr val="tx1"/>
              </a:buClr>
              <a:buSzTx/>
              <a:tabLst/>
              <a:defRPr/>
            </a:pPr>
            <a:r>
              <a:rPr kumimoji="0" lang="en-US" sz="2900" b="0" i="0" u="none" strike="noStrike" kern="0" cap="none" spc="0" normalizeH="0" baseline="0" noProof="0" dirty="0" smtClean="0">
                <a:ln>
                  <a:noFill/>
                </a:ln>
                <a:solidFill>
                  <a:srgbClr val="000000"/>
                </a:solidFill>
                <a:effectLst/>
                <a:uLnTx/>
                <a:uFillTx/>
                <a:latin typeface="Calibri" pitchFamily="34" charset="0"/>
                <a:cs typeface="+mn-cs"/>
              </a:rPr>
              <a:t>DOE Systems Biology Knowledgebase</a:t>
            </a:r>
            <a:r>
              <a:rPr kumimoji="0" lang="en-US" sz="2400" b="0" i="0" u="none" strike="noStrike" kern="0" cap="none" spc="0" normalizeH="0" baseline="0" noProof="0" dirty="0" smtClean="0">
                <a:ln>
                  <a:noFill/>
                </a:ln>
                <a:solidFill>
                  <a:srgbClr val="000000"/>
                </a:solidFill>
                <a:effectLst/>
                <a:uLnTx/>
                <a:uFillTx/>
                <a:latin typeface="Calibri" pitchFamily="34" charset="0"/>
                <a:cs typeface="+mn-cs"/>
              </a:rPr>
              <a:t/>
            </a:r>
            <a:br>
              <a:rPr kumimoji="0" lang="en-US" sz="2400" b="0" i="0" u="none" strike="noStrike" kern="0" cap="none" spc="0" normalizeH="0" baseline="0" noProof="0" dirty="0" smtClean="0">
                <a:ln>
                  <a:noFill/>
                </a:ln>
                <a:solidFill>
                  <a:srgbClr val="000000"/>
                </a:solidFill>
                <a:effectLst/>
                <a:uLnTx/>
                <a:uFillTx/>
                <a:latin typeface="Calibri" pitchFamily="34" charset="0"/>
                <a:cs typeface="+mn-cs"/>
              </a:rPr>
            </a:br>
            <a:r>
              <a:rPr kumimoji="0" lang="en-US" sz="2100" b="0" i="0" u="none" strike="noStrike" kern="0" cap="none" spc="0" normalizeH="0" baseline="0" noProof="0" dirty="0" smtClean="0">
                <a:ln>
                  <a:noFill/>
                </a:ln>
                <a:solidFill>
                  <a:srgbClr val="000000"/>
                </a:solidFill>
                <a:effectLst/>
                <a:uLnTx/>
                <a:uFillTx/>
                <a:latin typeface="Calibri" pitchFamily="34" charset="0"/>
                <a:cs typeface="+mn-cs"/>
              </a:rPr>
              <a:t>Establishing a systems biology modeling framework—engaging the scientific community</a:t>
            </a:r>
          </a:p>
        </p:txBody>
      </p:sp>
      <p:sp>
        <p:nvSpPr>
          <p:cNvPr id="6" name="Rectangle 5"/>
          <p:cNvSpPr/>
          <p:nvPr/>
        </p:nvSpPr>
        <p:spPr>
          <a:xfrm>
            <a:off x="0" y="1155700"/>
            <a:ext cx="9144000" cy="5247590"/>
          </a:xfrm>
          <a:prstGeom prst="rect">
            <a:avLst/>
          </a:prstGeom>
        </p:spPr>
        <p:txBody>
          <a:bodyPr wrap="square">
            <a:spAutoFit/>
          </a:bodyPr>
          <a:lstStyle/>
          <a:p>
            <a:r>
              <a:rPr lang="en-US" sz="2200" b="1" dirty="0" smtClean="0">
                <a:latin typeface="Calibri" pitchFamily="34" charset="0"/>
              </a:rPr>
              <a:t>March 2009</a:t>
            </a:r>
            <a:r>
              <a:rPr lang="en-US" sz="2200" dirty="0" smtClean="0">
                <a:latin typeface="Calibri" pitchFamily="34" charset="0"/>
              </a:rPr>
              <a:t>: DOE Systems Biology Knowledgebase for a New Era in Biology Workshop Report articulates the </a:t>
            </a:r>
            <a:r>
              <a:rPr lang="en-US" sz="2200" b="1" dirty="0" smtClean="0">
                <a:latin typeface="Calibri" pitchFamily="34" charset="0"/>
              </a:rPr>
              <a:t>mission</a:t>
            </a:r>
            <a:r>
              <a:rPr lang="en-US" sz="2200" dirty="0" smtClean="0">
                <a:latin typeface="Calibri" pitchFamily="34" charset="0"/>
              </a:rPr>
              <a:t> </a:t>
            </a:r>
            <a:r>
              <a:rPr lang="en-US" sz="2200" b="1" dirty="0" smtClean="0">
                <a:latin typeface="Calibri" pitchFamily="34" charset="0"/>
              </a:rPr>
              <a:t>and community need </a:t>
            </a:r>
            <a:r>
              <a:rPr lang="en-US" sz="2200" dirty="0" smtClean="0">
                <a:latin typeface="Calibri" pitchFamily="34" charset="0"/>
              </a:rPr>
              <a:t>for a Knowledgebase</a:t>
            </a:r>
          </a:p>
          <a:p>
            <a:pPr>
              <a:spcBef>
                <a:spcPts val="600"/>
              </a:spcBef>
            </a:pPr>
            <a:r>
              <a:rPr lang="en-US" sz="2200" b="1" dirty="0" smtClean="0">
                <a:latin typeface="Calibri" pitchFamily="34" charset="0"/>
              </a:rPr>
              <a:t>July 2009: </a:t>
            </a:r>
            <a:r>
              <a:rPr lang="en-US" sz="2200" dirty="0" smtClean="0">
                <a:latin typeface="Calibri" pitchFamily="34" charset="0"/>
              </a:rPr>
              <a:t>Recovery Act supports the research and development of an </a:t>
            </a:r>
            <a:r>
              <a:rPr lang="en-US" sz="2200" b="1" dirty="0" smtClean="0">
                <a:latin typeface="Calibri" pitchFamily="34" charset="0"/>
              </a:rPr>
              <a:t>implementation strategy </a:t>
            </a:r>
            <a:r>
              <a:rPr lang="en-US" sz="2200" dirty="0" smtClean="0">
                <a:latin typeface="Calibri" pitchFamily="34" charset="0"/>
              </a:rPr>
              <a:t>for the Systems Biology Knowledgebase.</a:t>
            </a:r>
          </a:p>
          <a:p>
            <a:endParaRPr lang="en-US" sz="2200" dirty="0" smtClean="0">
              <a:latin typeface="Calibri" pitchFamily="34" charset="0"/>
            </a:endParaRPr>
          </a:p>
          <a:p>
            <a:pPr marL="225425" indent="-225425">
              <a:buFont typeface="Arial" pitchFamily="34" charset="0"/>
              <a:buChar char="•"/>
            </a:pPr>
            <a:r>
              <a:rPr lang="en-US" sz="2200" dirty="0" smtClean="0">
                <a:latin typeface="Calibri" pitchFamily="34" charset="0"/>
              </a:rPr>
              <a:t>Community Workshops—engage specific research communities</a:t>
            </a:r>
          </a:p>
          <a:p>
            <a:pPr marL="688975" lvl="1" indent="-231775">
              <a:buFont typeface="Calibri" pitchFamily="34" charset="0"/>
              <a:buChar char="–"/>
            </a:pPr>
            <a:r>
              <a:rPr lang="en-US" sz="2200" dirty="0" smtClean="0">
                <a:latin typeface="Calibri" pitchFamily="34" charset="0"/>
              </a:rPr>
              <a:t>Supercomputing, Nov. 2009</a:t>
            </a:r>
          </a:p>
          <a:p>
            <a:pPr marL="688975" lvl="1" indent="-231775">
              <a:buFont typeface="Calibri" pitchFamily="34" charset="0"/>
              <a:buChar char="–"/>
            </a:pPr>
            <a:r>
              <a:rPr lang="en-US" sz="2200" dirty="0" smtClean="0">
                <a:latin typeface="Calibri" pitchFamily="34" charset="0"/>
              </a:rPr>
              <a:t>Plant and Animal Genome XVIII, Jan. 2010</a:t>
            </a:r>
          </a:p>
          <a:p>
            <a:pPr marL="688975" lvl="1" indent="-231775">
              <a:buFont typeface="Calibri" pitchFamily="34" charset="0"/>
              <a:buChar char="–"/>
            </a:pPr>
            <a:r>
              <a:rPr lang="en-US" sz="2200" dirty="0" smtClean="0">
                <a:latin typeface="Calibri" pitchFamily="34" charset="0"/>
              </a:rPr>
              <a:t>DOE Genomic Science Grantee Workshop, Feb. 2010</a:t>
            </a:r>
          </a:p>
          <a:p>
            <a:pPr marL="688975" lvl="1" indent="-231775">
              <a:buFont typeface="Calibri" pitchFamily="34" charset="0"/>
              <a:buChar char="–"/>
            </a:pPr>
            <a:r>
              <a:rPr lang="en-US" sz="2200" dirty="0" smtClean="0">
                <a:latin typeface="Calibri" pitchFamily="34" charset="0"/>
              </a:rPr>
              <a:t>Joint Genome Institute Users Meeting, March 2010</a:t>
            </a:r>
          </a:p>
          <a:p>
            <a:pPr marL="225425" indent="-225425">
              <a:buFont typeface="Arial" pitchFamily="34" charset="0"/>
              <a:buChar char="•"/>
            </a:pPr>
            <a:r>
              <a:rPr lang="en-US" sz="2200" dirty="0" smtClean="0">
                <a:latin typeface="Calibri" pitchFamily="34" charset="0"/>
              </a:rPr>
              <a:t>Synthesis Workshop. June, 2010</a:t>
            </a:r>
          </a:p>
          <a:p>
            <a:pPr marL="225425" indent="-225425">
              <a:buFont typeface="Arial" pitchFamily="34" charset="0"/>
              <a:buChar char="•"/>
            </a:pPr>
            <a:r>
              <a:rPr lang="en-US" sz="2200" dirty="0" smtClean="0">
                <a:latin typeface="Calibri" pitchFamily="34" charset="0"/>
              </a:rPr>
              <a:t>Pilot Projects- Develop bioinformatics software for cloud architecture and Infrastructure test bed for storing experimental data</a:t>
            </a:r>
          </a:p>
          <a:p>
            <a:r>
              <a:rPr lang="en-US" sz="2200" i="1" dirty="0" smtClean="0">
                <a:latin typeface="Calibri" pitchFamily="34" charset="0"/>
              </a:rPr>
              <a:t>Discussion included ASCR, </a:t>
            </a:r>
            <a:r>
              <a:rPr lang="en-US" sz="2200" i="1" dirty="0" err="1" smtClean="0">
                <a:latin typeface="Calibri" pitchFamily="34" charset="0"/>
              </a:rPr>
              <a:t>iPlant</a:t>
            </a:r>
            <a:r>
              <a:rPr lang="en-US" sz="2200" i="1" dirty="0" smtClean="0">
                <a:latin typeface="Calibri" pitchFamily="34" charset="0"/>
              </a:rPr>
              <a:t>, NCBI, NCI, Google and Amazon</a:t>
            </a:r>
            <a:endParaRPr lang="en-US" sz="2200" dirty="0">
              <a:latin typeface="Calibri"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42" y="212734"/>
            <a:ext cx="8158345" cy="1505027"/>
          </a:xfrm>
        </p:spPr>
        <p:txBody>
          <a:bodyPr/>
          <a:lstStyle/>
          <a:p>
            <a:r>
              <a:rPr lang="en-US" sz="3200" dirty="0" smtClean="0">
                <a:latin typeface="Calibri" pitchFamily="34" charset="0"/>
              </a:rPr>
              <a:t>Biological and Environmental Research</a:t>
            </a:r>
            <a:r>
              <a:rPr lang="en-US" sz="3600" dirty="0" smtClean="0">
                <a:latin typeface="Calibri" pitchFamily="34" charset="0"/>
              </a:rPr>
              <a:t/>
            </a:r>
            <a:br>
              <a:rPr lang="en-US" sz="3600" dirty="0" smtClean="0">
                <a:latin typeface="Calibri" pitchFamily="34" charset="0"/>
              </a:rPr>
            </a:br>
            <a:r>
              <a:rPr lang="en-US" sz="3600" dirty="0" smtClean="0">
                <a:latin typeface="Calibri" pitchFamily="34" charset="0"/>
              </a:rPr>
              <a:t/>
            </a:r>
            <a:br>
              <a:rPr lang="en-US" sz="3600" dirty="0" smtClean="0">
                <a:latin typeface="Calibri" pitchFamily="34" charset="0"/>
              </a:rPr>
            </a:br>
            <a:endParaRPr lang="en-US" sz="3600" dirty="0">
              <a:latin typeface="Calibri" pitchFamily="34" charset="0"/>
            </a:endParaRPr>
          </a:p>
        </p:txBody>
      </p:sp>
      <p:sp>
        <p:nvSpPr>
          <p:cNvPr id="3" name="Content Placeholder 2"/>
          <p:cNvSpPr>
            <a:spLocks noGrp="1"/>
          </p:cNvSpPr>
          <p:nvPr>
            <p:ph idx="1"/>
          </p:nvPr>
        </p:nvSpPr>
        <p:spPr>
          <a:xfrm>
            <a:off x="629391" y="905435"/>
            <a:ext cx="7540831" cy="4148828"/>
          </a:xfrm>
        </p:spPr>
        <p:txBody>
          <a:bodyPr/>
          <a:lstStyle/>
          <a:p>
            <a:pPr>
              <a:buNone/>
            </a:pPr>
            <a:r>
              <a:rPr lang="en-US" sz="3600" dirty="0" smtClean="0">
                <a:latin typeface="Calibri" pitchFamily="34" charset="0"/>
              </a:rPr>
              <a:t>Driven by fundamental scientific questions…..</a:t>
            </a:r>
          </a:p>
          <a:p>
            <a:pPr marL="344488" indent="-344488">
              <a:buFont typeface="Calibri" pitchFamily="34" charset="0"/>
              <a:buChar char="—"/>
            </a:pPr>
            <a:r>
              <a:rPr lang="en-US" sz="2600" dirty="0" smtClean="0">
                <a:latin typeface="Calibri" pitchFamily="34" charset="0"/>
              </a:rPr>
              <a:t>What are the roles of the Earth systems in determining climate?</a:t>
            </a:r>
          </a:p>
          <a:p>
            <a:pPr>
              <a:buFont typeface="Calibri" pitchFamily="34" charset="0"/>
              <a:buChar char="—"/>
            </a:pPr>
            <a:r>
              <a:rPr lang="en-US" sz="2600" dirty="0" smtClean="0">
                <a:latin typeface="Calibri" pitchFamily="34" charset="0"/>
              </a:rPr>
              <a:t>How is information stored in the genome translated into active microbes, plants, and ecosystems?</a:t>
            </a:r>
          </a:p>
          <a:p>
            <a:pPr marL="344488" indent="-344488">
              <a:buFont typeface="Calibri" pitchFamily="34" charset="0"/>
              <a:buChar char="—"/>
            </a:pPr>
            <a:r>
              <a:rPr lang="en-US" sz="2600" dirty="0" smtClean="0">
                <a:latin typeface="Calibri" pitchFamily="34" charset="0"/>
              </a:rPr>
              <a:t>What are the biological and physical forces that govern the behavior of Earth’s subsurface environment?</a:t>
            </a:r>
            <a:endParaRPr lang="en-US" sz="2600" dirty="0">
              <a:latin typeface="Calibri" pitchFamily="34" charset="0"/>
            </a:endParaRPr>
          </a:p>
        </p:txBody>
      </p:sp>
      <p:grpSp>
        <p:nvGrpSpPr>
          <p:cNvPr id="4" name="Group 9"/>
          <p:cNvGrpSpPr/>
          <p:nvPr/>
        </p:nvGrpSpPr>
        <p:grpSpPr>
          <a:xfrm>
            <a:off x="508000" y="5194300"/>
            <a:ext cx="8026400" cy="1333500"/>
            <a:chOff x="508000" y="5194300"/>
            <a:chExt cx="8026400" cy="1333500"/>
          </a:xfrm>
        </p:grpSpPr>
        <p:pic>
          <p:nvPicPr>
            <p:cNvPr id="5" name="Picture 4" descr="129762-97_face.png"/>
            <p:cNvPicPr>
              <a:picLocks noChangeAspect="1"/>
            </p:cNvPicPr>
            <p:nvPr/>
          </p:nvPicPr>
          <p:blipFill>
            <a:blip r:embed="rId2" cstate="screen"/>
            <a:srcRect/>
            <a:stretch>
              <a:fillRect/>
            </a:stretch>
          </p:blipFill>
          <p:spPr bwMode="auto">
            <a:xfrm>
              <a:off x="3768649" y="5194300"/>
              <a:ext cx="1537965" cy="132922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descr="clouds.png"/>
            <p:cNvPicPr>
              <a:picLocks noChangeAspect="1"/>
            </p:cNvPicPr>
            <p:nvPr/>
          </p:nvPicPr>
          <p:blipFill>
            <a:blip r:embed="rId3" cstate="screen"/>
            <a:srcRect/>
            <a:stretch>
              <a:fillRect/>
            </a:stretch>
          </p:blipFill>
          <p:spPr bwMode="auto">
            <a:xfrm>
              <a:off x="2139630" y="5194300"/>
              <a:ext cx="1531004" cy="13335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descr="pict1.png"/>
            <p:cNvPicPr>
              <a:picLocks noChangeAspect="1"/>
            </p:cNvPicPr>
            <p:nvPr/>
          </p:nvPicPr>
          <p:blipFill>
            <a:blip r:embed="rId4" cstate="screen"/>
            <a:srcRect/>
            <a:stretch>
              <a:fillRect/>
            </a:stretch>
          </p:blipFill>
          <p:spPr bwMode="auto">
            <a:xfrm>
              <a:off x="508000" y="5194300"/>
              <a:ext cx="1533613" cy="133044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descr="pict3.png"/>
            <p:cNvPicPr>
              <a:picLocks noChangeAspect="1"/>
            </p:cNvPicPr>
            <p:nvPr/>
          </p:nvPicPr>
          <p:blipFill>
            <a:blip r:embed="rId5" cstate="screen">
              <a:lum bright="19000" contrast="44000"/>
            </a:blip>
            <a:srcRect/>
            <a:stretch>
              <a:fillRect/>
            </a:stretch>
          </p:blipFill>
          <p:spPr bwMode="auto">
            <a:xfrm>
              <a:off x="5404629" y="5194300"/>
              <a:ext cx="1533613" cy="1322901"/>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descr="procholorococcus marinus cropped.tif"/>
            <p:cNvPicPr>
              <a:picLocks noChangeAspect="1"/>
            </p:cNvPicPr>
            <p:nvPr/>
          </p:nvPicPr>
          <p:blipFill>
            <a:blip r:embed="rId6" cstate="screen"/>
            <a:srcRect/>
            <a:stretch>
              <a:fillRect/>
            </a:stretch>
          </p:blipFill>
          <p:spPr bwMode="auto">
            <a:xfrm>
              <a:off x="7046094" y="5195794"/>
              <a:ext cx="1488306" cy="132812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133" y="227137"/>
            <a:ext cx="7897090" cy="484748"/>
          </a:xfrm>
        </p:spPr>
        <p:txBody>
          <a:bodyPr/>
          <a:lstStyle/>
          <a:p>
            <a:r>
              <a:rPr lang="en-US" dirty="0" err="1" smtClean="0">
                <a:latin typeface="Calibri" pitchFamily="34" charset="0"/>
              </a:rPr>
              <a:t>Bioenergy</a:t>
            </a:r>
            <a:r>
              <a:rPr lang="en-US" dirty="0" smtClean="0">
                <a:latin typeface="Calibri" pitchFamily="34" charset="0"/>
              </a:rPr>
              <a:t> Research Centers – three year review</a:t>
            </a:r>
            <a:endParaRPr lang="en-US" dirty="0">
              <a:latin typeface="Calibri" pitchFamily="34" charset="0"/>
            </a:endParaRPr>
          </a:p>
        </p:txBody>
      </p:sp>
      <p:sp>
        <p:nvSpPr>
          <p:cNvPr id="3" name="Rectangle 3"/>
          <p:cNvSpPr txBox="1">
            <a:spLocks noChangeArrowheads="1"/>
          </p:cNvSpPr>
          <p:nvPr/>
        </p:nvSpPr>
        <p:spPr bwMode="auto">
          <a:xfrm>
            <a:off x="226623" y="938150"/>
            <a:ext cx="6257304" cy="556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30188" marR="0" lvl="0" indent="-230188"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Reverse-site visit progress review in Bethesda</a:t>
            </a:r>
            <a:endParaRPr kumimoji="0" lang="en-US" sz="2200" b="0" i="0" u="none" strike="noStrike" kern="1200" cap="none" spc="0" normalizeH="0" baseline="0" noProof="0" dirty="0" smtClean="0">
              <a:ln>
                <a:noFill/>
              </a:ln>
              <a:solidFill>
                <a:srgbClr val="CC0099"/>
              </a:solidFill>
              <a:effectLst/>
              <a:uLnTx/>
              <a:uFillTx/>
              <a:latin typeface="Arial" pitchFamily="34" charset="0"/>
              <a:ea typeface="+mn-ea"/>
              <a:cs typeface="Arial" pitchFamily="34" charset="0"/>
            </a:endParaRPr>
          </a:p>
          <a:p>
            <a:pPr marL="625475" marR="0" lvl="1" indent="-279400" algn="l" defTabSz="914400" rtl="0" eaLnBrk="1" fontAlgn="auto" latinLnBrk="0" hangingPunct="1">
              <a:lnSpc>
                <a:spcPct val="90000"/>
              </a:lnSpc>
              <a:spcBef>
                <a:spcPts val="800"/>
              </a:spcBef>
              <a:spcAft>
                <a:spcPts val="0"/>
              </a:spcAft>
              <a:buClr>
                <a:schemeClr val="tx1"/>
              </a:buClr>
              <a:buSzTx/>
              <a:buFont typeface="Arial" pitchFamily="34" charset="0"/>
              <a:buChar char="–"/>
              <a:tabLst/>
              <a:defRPr/>
            </a:pPr>
            <a:r>
              <a:rPr kumimoji="0" lang="en-US"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BioEnergy</a:t>
            </a:r>
            <a:r>
              <a:rPr kumimoji="0" lang="en-US" sz="2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Science Center</a:t>
            </a: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—Sept. 27, 2010</a:t>
            </a:r>
          </a:p>
          <a:p>
            <a:pPr marL="625475" marR="0" lvl="1" indent="-279400" algn="l" defTabSz="914400" rtl="0" eaLnBrk="1" fontAlgn="auto" latinLnBrk="0" hangingPunct="1">
              <a:lnSpc>
                <a:spcPct val="90000"/>
              </a:lnSpc>
              <a:spcBef>
                <a:spcPts val="800"/>
              </a:spcBef>
              <a:spcAft>
                <a:spcPts val="0"/>
              </a:spcAft>
              <a:buClr>
                <a:schemeClr val="tx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Great Lakes </a:t>
            </a:r>
            <a:r>
              <a:rPr kumimoji="0" lang="en-US"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Bioenergy</a:t>
            </a: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Research</a:t>
            </a:r>
            <a:r>
              <a:rPr kumimoji="0" lang="en-US" sz="2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Center</a:t>
            </a: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—September 28, 2010</a:t>
            </a:r>
          </a:p>
          <a:p>
            <a:pPr marL="625475" marR="0" lvl="1" indent="-279400" algn="l" defTabSz="914400" rtl="0" eaLnBrk="1" fontAlgn="auto" latinLnBrk="0" hangingPunct="1">
              <a:lnSpc>
                <a:spcPct val="90000"/>
              </a:lnSpc>
              <a:spcBef>
                <a:spcPts val="800"/>
              </a:spcBef>
              <a:spcAft>
                <a:spcPts val="0"/>
              </a:spcAft>
              <a:buClr>
                <a:schemeClr val="tx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Joint </a:t>
            </a:r>
            <a:r>
              <a:rPr kumimoji="0" lang="en-US"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BioEnergy</a:t>
            </a: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Institute—September 29, 2010</a:t>
            </a:r>
          </a:p>
          <a:p>
            <a:pPr marL="230188" marR="0" lvl="0" indent="-230188"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Single external review team with diverse expertise</a:t>
            </a:r>
            <a:r>
              <a:rPr kumimoji="0" lang="en-US" sz="2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will</a:t>
            </a: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evaluate all </a:t>
            </a:r>
            <a:r>
              <a:rPr kumimoji="0" lang="en-US"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Bioenergy</a:t>
            </a:r>
            <a:r>
              <a:rPr kumimoji="0" lang="en-US" sz="2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Research Centers</a:t>
            </a: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a:p>
            <a:pPr marL="625475" marR="0" lvl="1" indent="-279400" algn="l" defTabSz="914400" rtl="0" eaLnBrk="1" fontAlgn="auto" latinLnBrk="0" hangingPunct="1">
              <a:lnSpc>
                <a:spcPct val="90000"/>
              </a:lnSpc>
              <a:spcBef>
                <a:spcPts val="800"/>
              </a:spcBef>
              <a:spcAft>
                <a:spcPts val="0"/>
              </a:spcAft>
              <a:buClr>
                <a:schemeClr val="tx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Times New Roman" pitchFamily="18" charset="0"/>
              </a:rPr>
              <a:t>Quality</a:t>
            </a:r>
            <a:r>
              <a:rPr kumimoji="0" lang="en-US" sz="2200" b="0" i="0" u="none" strike="noStrike" kern="1200" cap="none" spc="0" normalizeH="0" noProof="0" dirty="0" smtClean="0">
                <a:ln>
                  <a:noFill/>
                </a:ln>
                <a:solidFill>
                  <a:schemeClr val="tx1"/>
                </a:solidFill>
                <a:effectLst/>
                <a:uLnTx/>
                <a:uFillTx/>
                <a:latin typeface="Arial" pitchFamily="34" charset="0"/>
                <a:ea typeface="+mn-ea"/>
                <a:cs typeface="Times New Roman" pitchFamily="18" charset="0"/>
              </a:rPr>
              <a:t> of the s</a:t>
            </a: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Times New Roman" pitchFamily="18" charset="0"/>
              </a:rPr>
              <a:t>cience </a:t>
            </a:r>
          </a:p>
          <a:p>
            <a:pPr marL="625475" marR="0" lvl="1" indent="-279400" algn="l" defTabSz="914400" rtl="0" eaLnBrk="1" fontAlgn="auto" latinLnBrk="0" hangingPunct="1">
              <a:lnSpc>
                <a:spcPct val="90000"/>
              </a:lnSpc>
              <a:spcBef>
                <a:spcPts val="800"/>
              </a:spcBef>
              <a:spcAft>
                <a:spcPts val="0"/>
              </a:spcAft>
              <a:buClr>
                <a:schemeClr val="tx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Times New Roman" pitchFamily="18" charset="0"/>
              </a:rPr>
              <a:t>Management</a:t>
            </a:r>
          </a:p>
          <a:p>
            <a:pPr marL="625475" marR="0" lvl="1" indent="-279400" algn="l" defTabSz="914400" rtl="0" eaLnBrk="1" fontAlgn="auto" latinLnBrk="0" hangingPunct="1">
              <a:lnSpc>
                <a:spcPct val="90000"/>
              </a:lnSpc>
              <a:spcBef>
                <a:spcPts val="800"/>
              </a:spcBef>
              <a:spcAft>
                <a:spcPts val="0"/>
              </a:spcAft>
              <a:buClr>
                <a:schemeClr val="tx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Times New Roman" pitchFamily="18" charset="0"/>
              </a:rPr>
              <a:t>Progress against stated milestones</a:t>
            </a:r>
          </a:p>
          <a:p>
            <a:pPr marL="230188" marR="0" lvl="0" indent="-230188"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Led by Sharlene Weatherwax and Biological Systems Science Division staff</a:t>
            </a:r>
          </a:p>
          <a:p>
            <a:pPr marL="230188" marR="0" lvl="0" indent="-230188"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Times New Roman" pitchFamily="18" charset="0"/>
            </a:endParaRPr>
          </a:p>
        </p:txBody>
      </p:sp>
      <p:pic>
        <p:nvPicPr>
          <p:cNvPr id="4" name="Picture 7"/>
          <p:cNvPicPr>
            <a:picLocks noChangeAspect="1" noChangeArrowheads="1"/>
          </p:cNvPicPr>
          <p:nvPr/>
        </p:nvPicPr>
        <p:blipFill>
          <a:blip r:embed="rId2" cstate="print">
            <a:lum contrast="6000"/>
          </a:blip>
          <a:srcRect r="45383"/>
          <a:stretch>
            <a:fillRect/>
          </a:stretch>
        </p:blipFill>
        <p:spPr bwMode="auto">
          <a:xfrm>
            <a:off x="6651832" y="822879"/>
            <a:ext cx="1834064" cy="201716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905831" y="3039807"/>
            <a:ext cx="1522263" cy="1696236"/>
          </a:xfrm>
          <a:prstGeom prst="rect">
            <a:avLst/>
          </a:prstGeom>
          <a:noFill/>
          <a:ln w="9525">
            <a:noFill/>
            <a:miter lim="800000"/>
            <a:headEnd/>
            <a:tailEnd/>
          </a:ln>
        </p:spPr>
      </p:pic>
      <p:pic>
        <p:nvPicPr>
          <p:cNvPr id="6" name="Picture 2" descr="http://www.epa.gov/oerrpage/superfund/programs/recycle/images/rosetownship.jpg"/>
          <p:cNvPicPr>
            <a:picLocks noChangeAspect="1" noChangeArrowheads="1"/>
          </p:cNvPicPr>
          <p:nvPr/>
        </p:nvPicPr>
        <p:blipFill>
          <a:blip r:embed="rId4" cstate="print"/>
          <a:srcRect/>
          <a:stretch>
            <a:fillRect/>
          </a:stretch>
        </p:blipFill>
        <p:spPr bwMode="auto">
          <a:xfrm>
            <a:off x="6336046" y="4957123"/>
            <a:ext cx="2555444" cy="1590745"/>
          </a:xfrm>
          <a:prstGeom prst="rect">
            <a:avLst/>
          </a:prstGeom>
          <a:noFill/>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339062" y="1003035"/>
            <a:ext cx="4755452" cy="5647700"/>
          </a:xfrm>
        </p:spPr>
        <p:txBody>
          <a:bodyPr/>
          <a:lstStyle/>
          <a:p>
            <a:r>
              <a:rPr lang="en-US" sz="2000" dirty="0" smtClean="0"/>
              <a:t>Goal – determine research challenges important for developing a predictive understanding of global climate</a:t>
            </a:r>
          </a:p>
          <a:p>
            <a:r>
              <a:rPr lang="en-US" sz="2000" dirty="0" smtClean="0"/>
              <a:t>Over 50 scientists identified key science challenges and research opportunities for the next 10 years in:</a:t>
            </a:r>
          </a:p>
          <a:p>
            <a:pPr lvl="1"/>
            <a:r>
              <a:rPr lang="en-US" dirty="0" smtClean="0"/>
              <a:t>Atmospheric Systems Research</a:t>
            </a:r>
          </a:p>
          <a:p>
            <a:pPr lvl="1"/>
            <a:r>
              <a:rPr lang="en-US" dirty="0" smtClean="0"/>
              <a:t>Terrestrial Ecosystem Science</a:t>
            </a:r>
          </a:p>
          <a:p>
            <a:pPr lvl="1"/>
            <a:r>
              <a:rPr lang="en-US" dirty="0" smtClean="0"/>
              <a:t>Climate and Earth System Modeling</a:t>
            </a:r>
          </a:p>
          <a:p>
            <a:r>
              <a:rPr lang="en-US" sz="2000" dirty="0" smtClean="0"/>
              <a:t>Opportunities for integration across disciplines and latitudes identified with a focus on crosscutting challenges and outcomes. </a:t>
            </a:r>
          </a:p>
          <a:p>
            <a:r>
              <a:rPr lang="en-US" sz="2000" dirty="0" smtClean="0"/>
              <a:t>Organized by Mike Kuperberg and BER colleagues</a:t>
            </a:r>
            <a:endParaRPr lang="en-US" sz="2000" dirty="0"/>
          </a:p>
        </p:txBody>
      </p:sp>
      <p:sp>
        <p:nvSpPr>
          <p:cNvPr id="2" name="Title 1"/>
          <p:cNvSpPr>
            <a:spLocks noGrp="1"/>
          </p:cNvSpPr>
          <p:nvPr>
            <p:ph type="title" idx="4294967295"/>
          </p:nvPr>
        </p:nvSpPr>
        <p:spPr>
          <a:xfrm>
            <a:off x="368300" y="267740"/>
            <a:ext cx="8775700" cy="484187"/>
          </a:xfrm>
        </p:spPr>
        <p:txBody>
          <a:bodyPr/>
          <a:lstStyle/>
          <a:p>
            <a:r>
              <a:rPr lang="en-US" dirty="0" smtClean="0"/>
              <a:t>Climate Roadmap Workshop - May 2010</a:t>
            </a:r>
            <a:endParaRPr lang="en-US" dirty="0"/>
          </a:p>
        </p:txBody>
      </p:sp>
      <p:pic>
        <p:nvPicPr>
          <p:cNvPr id="5" name="Picture 4" descr="Climate roadmap.jpg"/>
          <p:cNvPicPr>
            <a:picLocks noChangeAspect="1"/>
          </p:cNvPicPr>
          <p:nvPr/>
        </p:nvPicPr>
        <p:blipFill>
          <a:blip r:embed="rId2" cstate="print"/>
          <a:stretch>
            <a:fillRect/>
          </a:stretch>
        </p:blipFill>
        <p:spPr>
          <a:xfrm>
            <a:off x="5249917" y="1355839"/>
            <a:ext cx="3512546" cy="4529694"/>
          </a:xfrm>
          <a:prstGeom prst="rect">
            <a:avLst/>
          </a:prstGeo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5" y="72570"/>
            <a:ext cx="8113487" cy="877163"/>
          </a:xfrm>
        </p:spPr>
        <p:txBody>
          <a:bodyPr/>
          <a:lstStyle/>
          <a:p>
            <a:r>
              <a:rPr lang="en-US" dirty="0" smtClean="0"/>
              <a:t>Arctic Climate Science: A Global Priority</a:t>
            </a:r>
            <a:endParaRPr lang="en-US" dirty="0"/>
          </a:p>
        </p:txBody>
      </p:sp>
      <p:sp>
        <p:nvSpPr>
          <p:cNvPr id="3" name="Content Placeholder 2"/>
          <p:cNvSpPr>
            <a:spLocks noGrp="1"/>
          </p:cNvSpPr>
          <p:nvPr>
            <p:ph idx="1"/>
          </p:nvPr>
        </p:nvSpPr>
        <p:spPr>
          <a:xfrm>
            <a:off x="203199" y="1095174"/>
            <a:ext cx="8596417" cy="3368102"/>
          </a:xfrm>
        </p:spPr>
        <p:txBody>
          <a:bodyPr/>
          <a:lstStyle/>
          <a:p>
            <a:pPr>
              <a:buNone/>
            </a:pPr>
            <a:r>
              <a:rPr lang="en-US" dirty="0" smtClean="0"/>
              <a:t>The Arctic is vitally important to global climate:</a:t>
            </a:r>
          </a:p>
          <a:p>
            <a:pPr lvl="1">
              <a:spcBef>
                <a:spcPts val="1200"/>
              </a:spcBef>
            </a:pPr>
            <a:r>
              <a:rPr lang="en-US" dirty="0" smtClean="0"/>
              <a:t>This globally sensitive region has vast reservoirs of carbon and ice.</a:t>
            </a:r>
          </a:p>
          <a:p>
            <a:pPr lvl="1">
              <a:spcBef>
                <a:spcPts val="1200"/>
              </a:spcBef>
            </a:pPr>
            <a:r>
              <a:rPr lang="en-US" dirty="0" smtClean="0"/>
              <a:t>Melting Arctic permafrost will release massive amounts of carbon.</a:t>
            </a:r>
          </a:p>
          <a:p>
            <a:pPr lvl="1">
              <a:spcBef>
                <a:spcPts val="1200"/>
              </a:spcBef>
            </a:pPr>
            <a:r>
              <a:rPr lang="en-US" dirty="0" smtClean="0"/>
              <a:t>Melting Arctic ice has major impacts on ocean circulation.</a:t>
            </a:r>
          </a:p>
          <a:p>
            <a:pPr>
              <a:buNone/>
            </a:pPr>
            <a:r>
              <a:rPr lang="en-US" dirty="0" smtClean="0"/>
              <a:t>Major knowledge gaps limit global models:</a:t>
            </a:r>
          </a:p>
          <a:p>
            <a:pPr lvl="1">
              <a:spcBef>
                <a:spcPts val="1200"/>
              </a:spcBef>
            </a:pPr>
            <a:r>
              <a:rPr lang="en-US" dirty="0" smtClean="0"/>
              <a:t>The Arctic is poorly represented in global climate models.</a:t>
            </a:r>
          </a:p>
          <a:p>
            <a:pPr lvl="1">
              <a:spcBef>
                <a:spcPts val="1200"/>
              </a:spcBef>
            </a:pPr>
            <a:r>
              <a:rPr lang="en-US" dirty="0" smtClean="0"/>
              <a:t>Arctic processes needed by Earth System Models are under-studied and observations are limited.</a:t>
            </a:r>
          </a:p>
        </p:txBody>
      </p:sp>
      <p:pic>
        <p:nvPicPr>
          <p:cNvPr id="4" name="Picture 14" descr="http://media.buffalonews.com/smedia/2009/03/15/07/568-bn-20090315-G006-onthebubble-417620-MI0001.standalone.prod_affiliate.50.jpg"/>
          <p:cNvPicPr>
            <a:picLocks noChangeAspect="1" noChangeArrowheads="1"/>
          </p:cNvPicPr>
          <p:nvPr/>
        </p:nvPicPr>
        <p:blipFill>
          <a:blip r:embed="rId2" cstate="print"/>
          <a:srcRect/>
          <a:stretch>
            <a:fillRect/>
          </a:stretch>
        </p:blipFill>
        <p:spPr bwMode="auto">
          <a:xfrm>
            <a:off x="5301204" y="4764260"/>
            <a:ext cx="2762179" cy="1762270"/>
          </a:xfrm>
          <a:prstGeom prst="rect">
            <a:avLst/>
          </a:prstGeom>
          <a:noFill/>
        </p:spPr>
      </p:pic>
      <p:pic>
        <p:nvPicPr>
          <p:cNvPr id="5" name="Picture 12" descr="http://www.arctic.ac.uk/images/10005703.jpg"/>
          <p:cNvPicPr>
            <a:picLocks noChangeAspect="1" noChangeArrowheads="1"/>
          </p:cNvPicPr>
          <p:nvPr/>
        </p:nvPicPr>
        <p:blipFill>
          <a:blip r:embed="rId3" cstate="print"/>
          <a:srcRect/>
          <a:stretch>
            <a:fillRect/>
          </a:stretch>
        </p:blipFill>
        <p:spPr bwMode="auto">
          <a:xfrm>
            <a:off x="1032853" y="4725870"/>
            <a:ext cx="2713298" cy="17763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now.png"/>
          <p:cNvPicPr>
            <a:picLocks noChangeAspect="1"/>
          </p:cNvPicPr>
          <p:nvPr/>
        </p:nvPicPr>
        <p:blipFill>
          <a:blip r:embed="rId3" cstate="print"/>
          <a:stretch>
            <a:fillRect/>
          </a:stretch>
        </p:blipFill>
        <p:spPr>
          <a:xfrm>
            <a:off x="2878666" y="0"/>
            <a:ext cx="6265334" cy="4699000"/>
          </a:xfrm>
          <a:prstGeom prst="rect">
            <a:avLst/>
          </a:prstGeom>
        </p:spPr>
      </p:pic>
      <p:sp>
        <p:nvSpPr>
          <p:cNvPr id="23553" name="Rectangle 2"/>
          <p:cNvSpPr>
            <a:spLocks noGrp="1" noChangeArrowheads="1"/>
          </p:cNvSpPr>
          <p:nvPr>
            <p:ph type="title"/>
          </p:nvPr>
        </p:nvSpPr>
        <p:spPr>
          <a:xfrm>
            <a:off x="149304" y="177114"/>
            <a:ext cx="8229600" cy="1269578"/>
          </a:xfrm>
        </p:spPr>
        <p:txBody>
          <a:bodyPr/>
          <a:lstStyle/>
          <a:p>
            <a:r>
              <a:rPr lang="en-US" dirty="0" smtClean="0"/>
              <a:t>Next-generation ecosystem experiment: Arctic tundra </a:t>
            </a:r>
            <a:br>
              <a:rPr lang="en-US" dirty="0" smtClean="0"/>
            </a:br>
            <a:endParaRPr lang="en-US" dirty="0" smtClean="0"/>
          </a:p>
        </p:txBody>
      </p:sp>
      <p:sp>
        <p:nvSpPr>
          <p:cNvPr id="20482" name="Rectangle 9"/>
          <p:cNvSpPr>
            <a:spLocks noGrp="1" noChangeArrowheads="1"/>
          </p:cNvSpPr>
          <p:nvPr>
            <p:ph idx="1"/>
          </p:nvPr>
        </p:nvSpPr>
        <p:spPr>
          <a:xfrm>
            <a:off x="228131" y="1139871"/>
            <a:ext cx="4895662" cy="5509200"/>
          </a:xfrm>
        </p:spPr>
        <p:txBody>
          <a:bodyPr/>
          <a:lstStyle/>
          <a:p>
            <a:r>
              <a:rPr lang="en-US" sz="2000" dirty="0" smtClean="0"/>
              <a:t>Targets a system that is globally important, </a:t>
            </a:r>
            <a:r>
              <a:rPr lang="en-US" sz="2000" b="1" dirty="0" smtClean="0"/>
              <a:t>climatically sensitive</a:t>
            </a:r>
            <a:r>
              <a:rPr lang="en-US" sz="2000" dirty="0" smtClean="0"/>
              <a:t>, understudied, feasible--tundra with underlying permafrost</a:t>
            </a:r>
          </a:p>
          <a:p>
            <a:r>
              <a:rPr lang="en-US" sz="2000" dirty="0" smtClean="0"/>
              <a:t>Warming could cause a </a:t>
            </a:r>
            <a:r>
              <a:rPr lang="en-US" sz="2000" b="1" dirty="0" smtClean="0"/>
              <a:t>large</a:t>
            </a:r>
            <a:r>
              <a:rPr lang="en-US" sz="2000" dirty="0" smtClean="0"/>
              <a:t> net release of CO</a:t>
            </a:r>
            <a:r>
              <a:rPr lang="en-US" sz="2000" baseline="-25000" dirty="0" smtClean="0"/>
              <a:t>2 </a:t>
            </a:r>
            <a:r>
              <a:rPr lang="en-US" sz="2000" dirty="0" smtClean="0"/>
              <a:t>and/or CH</a:t>
            </a:r>
            <a:r>
              <a:rPr lang="en-US" sz="2000" baseline="-25000" dirty="0" smtClean="0"/>
              <a:t>4</a:t>
            </a:r>
            <a:r>
              <a:rPr lang="en-US" sz="2000" dirty="0" smtClean="0"/>
              <a:t> to the atmosphere — a strong positive feedback to warming</a:t>
            </a:r>
          </a:p>
          <a:p>
            <a:r>
              <a:rPr lang="en-US" sz="2000" dirty="0" smtClean="0"/>
              <a:t>Warming might also reduce </a:t>
            </a:r>
            <a:r>
              <a:rPr lang="en-US" sz="2000" dirty="0" err="1" smtClean="0"/>
              <a:t>albedo</a:t>
            </a:r>
            <a:r>
              <a:rPr lang="en-US" sz="2000" dirty="0" smtClean="0"/>
              <a:t> (surface reflectivity)</a:t>
            </a:r>
          </a:p>
          <a:p>
            <a:r>
              <a:rPr lang="en-US" sz="2000" dirty="0" smtClean="0"/>
              <a:t>BER bring unique scientific expertise in:</a:t>
            </a:r>
          </a:p>
          <a:p>
            <a:pPr lvl="1"/>
            <a:r>
              <a:rPr lang="en-US" dirty="0" smtClean="0"/>
              <a:t>Large scale ecological experiments</a:t>
            </a:r>
          </a:p>
          <a:p>
            <a:pPr lvl="1"/>
            <a:r>
              <a:rPr lang="en-US" dirty="0" err="1" smtClean="0"/>
              <a:t>Ecogenomics</a:t>
            </a:r>
            <a:r>
              <a:rPr lang="en-US" dirty="0" smtClean="0"/>
              <a:t> and microbial ecology</a:t>
            </a:r>
          </a:p>
          <a:p>
            <a:pPr lvl="1"/>
            <a:r>
              <a:rPr lang="en-US" dirty="0" smtClean="0"/>
              <a:t>Atmospheric exchange</a:t>
            </a:r>
          </a:p>
          <a:p>
            <a:pPr lvl="1"/>
            <a:r>
              <a:rPr lang="en-US" dirty="0" err="1" smtClean="0"/>
              <a:t>Radiative</a:t>
            </a:r>
            <a:r>
              <a:rPr lang="en-US" dirty="0" smtClean="0"/>
              <a:t> forcing</a:t>
            </a:r>
          </a:p>
        </p:txBody>
      </p:sp>
      <p:grpSp>
        <p:nvGrpSpPr>
          <p:cNvPr id="2" name="Group 10"/>
          <p:cNvGrpSpPr/>
          <p:nvPr/>
        </p:nvGrpSpPr>
        <p:grpSpPr>
          <a:xfrm>
            <a:off x="5108385" y="3887186"/>
            <a:ext cx="3818128" cy="2548539"/>
            <a:chOff x="4642682" y="3713948"/>
            <a:chExt cx="3818128" cy="2548539"/>
          </a:xfrm>
        </p:grpSpPr>
        <p:pic>
          <p:nvPicPr>
            <p:cNvPr id="7" name="Content Placeholder 5" descr="Landscape #1.JPG"/>
            <p:cNvPicPr>
              <a:picLocks noChangeAspect="1"/>
            </p:cNvPicPr>
            <p:nvPr/>
          </p:nvPicPr>
          <p:blipFill>
            <a:blip r:embed="rId4" cstate="print"/>
            <a:stretch>
              <a:fillRect/>
            </a:stretch>
          </p:blipFill>
          <p:spPr>
            <a:xfrm>
              <a:off x="4642682" y="3713948"/>
              <a:ext cx="3818128" cy="254853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TextBox 7"/>
            <p:cNvSpPr txBox="1"/>
            <p:nvPr/>
          </p:nvSpPr>
          <p:spPr>
            <a:xfrm>
              <a:off x="4902714" y="5821590"/>
              <a:ext cx="2150753" cy="359858"/>
            </a:xfrm>
            <a:prstGeom prst="rect">
              <a:avLst/>
            </a:prstGeom>
            <a:noFill/>
          </p:spPr>
          <p:txBody>
            <a:bodyPr wrap="square" lIns="82058" tIns="41029" rIns="82058" bIns="41029" rtlCol="0">
              <a:spAutoFit/>
            </a:bodyPr>
            <a:lstStyle/>
            <a:p>
              <a:r>
                <a:rPr lang="en-US" dirty="0" smtClean="0"/>
                <a:t>Artist’s conception</a:t>
              </a:r>
              <a:endParaRPr lang="en-US" dirty="0"/>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7329" y="1376016"/>
            <a:ext cx="7612915" cy="929485"/>
          </a:xfrm>
        </p:spPr>
        <p:txBody>
          <a:bodyPr>
            <a:normAutofit/>
          </a:bodyPr>
          <a:lstStyle/>
          <a:p>
            <a:pPr algn="l"/>
            <a:r>
              <a:rPr lang="en-US" dirty="0" smtClean="0">
                <a:latin typeface="Calibri" pitchFamily="34" charset="0"/>
              </a:rPr>
              <a:t>American Recovery and Reinvestment Act – An Update</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304800" y="304800"/>
            <a:ext cx="7700963" cy="1182687"/>
          </a:xfrm>
        </p:spPr>
        <p:txBody>
          <a:bodyPr>
            <a:noAutofit/>
          </a:bodyPr>
          <a:lstStyle/>
          <a:p>
            <a:pPr algn="l"/>
            <a:r>
              <a:rPr lang="en-US" sz="2400" b="1" dirty="0" smtClean="0">
                <a:latin typeface="Calibri" pitchFamily="34" charset="0"/>
                <a:cs typeface="Times New Roman" pitchFamily="18" charset="0"/>
              </a:rPr>
              <a:t>BER Recovery Act Projects:</a:t>
            </a:r>
            <a:br>
              <a:rPr lang="en-US" sz="2400" b="1" dirty="0" smtClean="0">
                <a:latin typeface="Calibri" pitchFamily="34" charset="0"/>
                <a:cs typeface="Times New Roman" pitchFamily="18" charset="0"/>
              </a:rPr>
            </a:br>
            <a:r>
              <a:rPr lang="en-US" sz="2400" b="1" dirty="0" smtClean="0">
                <a:latin typeface="Calibri" pitchFamily="34" charset="0"/>
                <a:cs typeface="Times New Roman" pitchFamily="18" charset="0"/>
              </a:rPr>
              <a:t>Atmospheric Radiation Measurement (ARM) Climate Research Facility (ACRF)</a:t>
            </a:r>
          </a:p>
        </p:txBody>
      </p:sp>
      <p:sp>
        <p:nvSpPr>
          <p:cNvPr id="15362" name="Rectangle 3"/>
          <p:cNvSpPr>
            <a:spLocks noGrp="1" noChangeArrowheads="1"/>
          </p:cNvSpPr>
          <p:nvPr>
            <p:ph type="body" idx="4294967295"/>
          </p:nvPr>
        </p:nvSpPr>
        <p:spPr>
          <a:xfrm>
            <a:off x="228600" y="1600200"/>
            <a:ext cx="6781800" cy="4432300"/>
          </a:xfrm>
        </p:spPr>
        <p:txBody>
          <a:bodyPr>
            <a:normAutofit lnSpcReduction="10000"/>
          </a:bodyPr>
          <a:lstStyle/>
          <a:p>
            <a:pPr marL="609600" indent="-609600">
              <a:buFont typeface="Arial" charset="0"/>
              <a:buNone/>
            </a:pPr>
            <a:endParaRPr lang="en-US" sz="1600" b="1" dirty="0" smtClean="0"/>
          </a:p>
          <a:p>
            <a:pPr marL="236538" indent="-236538"/>
            <a:r>
              <a:rPr lang="en-US" sz="2200" dirty="0" smtClean="0">
                <a:latin typeface="Calibri" pitchFamily="34" charset="0"/>
                <a:cs typeface="Times New Roman" pitchFamily="18" charset="0"/>
              </a:rPr>
              <a:t>$60M for capital investments in instrumentation and research infrastructure for the fixed and mobile ARM facilities.</a:t>
            </a:r>
          </a:p>
          <a:p>
            <a:pPr marL="293688" indent="-236538"/>
            <a:r>
              <a:rPr lang="en-US" sz="2200" dirty="0" smtClean="0">
                <a:latin typeface="Calibri" pitchFamily="34" charset="0"/>
                <a:cs typeface="Times New Roman" pitchFamily="18" charset="0"/>
              </a:rPr>
              <a:t>Contracts are in place for 100% of the Recovery Act baseline instruments.</a:t>
            </a:r>
          </a:p>
          <a:p>
            <a:pPr marL="293688" indent="-236538"/>
            <a:r>
              <a:rPr lang="en-US" sz="2200" dirty="0" smtClean="0">
                <a:latin typeface="Calibri" pitchFamily="34" charset="0"/>
                <a:cs typeface="Times New Roman" pitchFamily="18" charset="0"/>
              </a:rPr>
              <a:t>58.1% of the instrument systems have been received as of Sep. 1.</a:t>
            </a:r>
          </a:p>
          <a:p>
            <a:pPr marL="293688" indent="-236538"/>
            <a:r>
              <a:rPr lang="en-US" sz="2200" dirty="0" smtClean="0">
                <a:latin typeface="Calibri" pitchFamily="34" charset="0"/>
                <a:cs typeface="Times New Roman" pitchFamily="18" charset="0"/>
              </a:rPr>
              <a:t>Precipitation radars installed at Southern Great Plains. </a:t>
            </a:r>
          </a:p>
          <a:p>
            <a:pPr marL="293688" indent="-236538"/>
            <a:r>
              <a:rPr lang="en-US" sz="2200" dirty="0" smtClean="0">
                <a:latin typeface="Calibri" pitchFamily="34" charset="0"/>
                <a:cs typeface="Times New Roman" pitchFamily="18" charset="0"/>
              </a:rPr>
              <a:t>Raman </a:t>
            </a:r>
            <a:r>
              <a:rPr lang="en-US" sz="2200" dirty="0" err="1" smtClean="0">
                <a:latin typeface="Calibri" pitchFamily="34" charset="0"/>
                <a:cs typeface="Times New Roman" pitchFamily="18" charset="0"/>
              </a:rPr>
              <a:t>lidar</a:t>
            </a:r>
            <a:r>
              <a:rPr lang="en-US" sz="2200" dirty="0" smtClean="0">
                <a:latin typeface="Calibri" pitchFamily="34" charset="0"/>
                <a:cs typeface="Times New Roman" pitchFamily="18" charset="0"/>
              </a:rPr>
              <a:t> ready to ship to Darwin.</a:t>
            </a:r>
          </a:p>
          <a:p>
            <a:pPr marL="293688" indent="-236538"/>
            <a:r>
              <a:rPr lang="en-US" sz="2200" dirty="0" smtClean="0">
                <a:latin typeface="Calibri" pitchFamily="34" charset="0"/>
                <a:cs typeface="Times New Roman" pitchFamily="18" charset="0"/>
              </a:rPr>
              <a:t>New instrument flew on G-1 in the recent CA campaign.</a:t>
            </a:r>
            <a:endParaRPr lang="en-US" sz="2600" dirty="0" smtClean="0">
              <a:latin typeface="Calibri" pitchFamily="34" charset="0"/>
            </a:endParaRPr>
          </a:p>
        </p:txBody>
      </p:sp>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5365"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b="1">
                <a:solidFill>
                  <a:schemeClr val="bg1"/>
                </a:solidFill>
                <a:ea typeface="Rod"/>
                <a:cs typeface="Rod"/>
              </a:rPr>
              <a:t>Department of Energy  •  Office of Science  •  Biological and Environmental Research</a:t>
            </a:r>
          </a:p>
        </p:txBody>
      </p:sp>
      <p:sp>
        <p:nvSpPr>
          <p:cNvPr id="15366"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2D7873B2-7C61-463A-9A7F-9C73F8046AB0}" type="slidenum">
              <a:rPr lang="en-US" sz="1000">
                <a:solidFill>
                  <a:schemeClr val="bg1"/>
                </a:solidFill>
                <a:ea typeface="Rod"/>
                <a:cs typeface="Rod"/>
              </a:rPr>
              <a:pPr marL="171450" indent="-171450" eaLnBrk="0" hangingPunct="0">
                <a:lnSpc>
                  <a:spcPct val="90000"/>
                </a:lnSpc>
              </a:pPr>
              <a:t>25</a:t>
            </a:fld>
            <a:r>
              <a:rPr lang="en-US" sz="1000">
                <a:solidFill>
                  <a:schemeClr val="bg1"/>
                </a:solidFill>
                <a:ea typeface="Rod"/>
                <a:cs typeface="Rod"/>
              </a:rPr>
              <a:t>	 </a:t>
            </a:r>
            <a:r>
              <a:rPr lang="en-US" sz="1200" b="1">
                <a:solidFill>
                  <a:schemeClr val="bg1"/>
                </a:solidFill>
                <a:ea typeface="Rod"/>
                <a:cs typeface="Rod"/>
              </a:rPr>
              <a:t>BER Overview</a:t>
            </a:r>
          </a:p>
        </p:txBody>
      </p:sp>
      <p:sp>
        <p:nvSpPr>
          <p:cNvPr id="15367" name="Slide Number Placeholder 4"/>
          <p:cNvSpPr>
            <a:spLocks/>
          </p:cNvSpPr>
          <p:nvPr/>
        </p:nvSpPr>
        <p:spPr bwMode="auto">
          <a:xfrm>
            <a:off x="6553200" y="6400800"/>
            <a:ext cx="76200" cy="76200"/>
          </a:xfrm>
          <a:prstGeom prst="rect">
            <a:avLst/>
          </a:prstGeom>
          <a:noFill/>
          <a:ln w="9525">
            <a:noFill/>
            <a:miter lim="800000"/>
            <a:headEnd/>
            <a:tailEnd/>
          </a:ln>
        </p:spPr>
        <p:txBody>
          <a:bodyPr/>
          <a:lstStyle/>
          <a:p>
            <a:pPr eaLnBrk="0" hangingPunct="0"/>
            <a:endParaRPr lang="en-US"/>
          </a:p>
        </p:txBody>
      </p:sp>
      <p:pic>
        <p:nvPicPr>
          <p:cNvPr id="12" name="Picture 20" descr="image2.png"/>
          <p:cNvPicPr>
            <a:picLocks noChangeAspect="1"/>
          </p:cNvPicPr>
          <p:nvPr/>
        </p:nvPicPr>
        <p:blipFill>
          <a:blip r:embed="rId3" cstate="print"/>
          <a:srcRect/>
          <a:stretch>
            <a:fillRect/>
          </a:stretch>
        </p:blipFill>
        <p:spPr bwMode="auto">
          <a:xfrm>
            <a:off x="7315199" y="1524000"/>
            <a:ext cx="1828801" cy="1751131"/>
          </a:xfrm>
          <a:prstGeom prst="rect">
            <a:avLst/>
          </a:prstGeom>
          <a:noFill/>
          <a:ln w="9525">
            <a:noFill/>
            <a:miter lim="800000"/>
            <a:headEnd/>
            <a:tailEnd/>
          </a:ln>
        </p:spPr>
      </p:pic>
      <p:pic>
        <p:nvPicPr>
          <p:cNvPr id="13" name="Picture 21" descr="DSCF0224.jpg"/>
          <p:cNvPicPr>
            <a:picLocks noChangeAspect="1"/>
          </p:cNvPicPr>
          <p:nvPr/>
        </p:nvPicPr>
        <p:blipFill>
          <a:blip r:embed="rId4" cstate="print"/>
          <a:srcRect/>
          <a:stretch>
            <a:fillRect/>
          </a:stretch>
        </p:blipFill>
        <p:spPr bwMode="auto">
          <a:xfrm>
            <a:off x="7112000" y="3352800"/>
            <a:ext cx="2032000" cy="1524000"/>
          </a:xfrm>
          <a:prstGeom prst="rect">
            <a:avLst/>
          </a:prstGeom>
          <a:noFill/>
          <a:ln w="9525">
            <a:noFill/>
            <a:miter lim="800000"/>
            <a:headEnd/>
            <a:tailEnd/>
          </a:ln>
        </p:spPr>
      </p:pic>
      <p:pic>
        <p:nvPicPr>
          <p:cNvPr id="15" name="Picture 80" descr="photo"/>
          <p:cNvPicPr>
            <a:picLocks noChangeAspect="1" noChangeArrowheads="1"/>
          </p:cNvPicPr>
          <p:nvPr/>
        </p:nvPicPr>
        <p:blipFill>
          <a:blip r:embed="rId5" cstate="print"/>
          <a:srcRect/>
          <a:stretch>
            <a:fillRect/>
          </a:stretch>
        </p:blipFill>
        <p:spPr bwMode="auto">
          <a:xfrm>
            <a:off x="7007540" y="4978470"/>
            <a:ext cx="2136459" cy="142233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304800" y="457200"/>
            <a:ext cx="7700963" cy="852487"/>
          </a:xfrm>
        </p:spPr>
        <p:txBody>
          <a:bodyPr>
            <a:normAutofit/>
          </a:bodyPr>
          <a:lstStyle/>
          <a:p>
            <a:pPr algn="l"/>
            <a:r>
              <a:rPr lang="en-US" sz="2400" b="1" dirty="0" smtClean="0">
                <a:latin typeface="Calibri" pitchFamily="34" charset="0"/>
                <a:cs typeface="Times New Roman" pitchFamily="18" charset="0"/>
              </a:rPr>
              <a:t>BER Recovery Act Projects:</a:t>
            </a:r>
            <a:br>
              <a:rPr lang="en-US" sz="2400" b="1" dirty="0" smtClean="0">
                <a:latin typeface="Calibri" pitchFamily="34" charset="0"/>
                <a:cs typeface="Times New Roman" pitchFamily="18" charset="0"/>
              </a:rPr>
            </a:br>
            <a:r>
              <a:rPr lang="en-US" sz="2400" b="1" dirty="0" smtClean="0">
                <a:latin typeface="Calibri" pitchFamily="34" charset="0"/>
                <a:cs typeface="Times New Roman" pitchFamily="18" charset="0"/>
              </a:rPr>
              <a:t>Environmental Molecular Sciences Laboratory (EMSL)</a:t>
            </a:r>
          </a:p>
        </p:txBody>
      </p:sp>
      <p:sp>
        <p:nvSpPr>
          <p:cNvPr id="17410" name="Rectangle 3"/>
          <p:cNvSpPr>
            <a:spLocks noGrp="1" noChangeArrowheads="1"/>
          </p:cNvSpPr>
          <p:nvPr>
            <p:ph type="body" idx="4294967295"/>
          </p:nvPr>
        </p:nvSpPr>
        <p:spPr>
          <a:xfrm>
            <a:off x="279400" y="1318161"/>
            <a:ext cx="6789738" cy="4833257"/>
          </a:xfrm>
        </p:spPr>
        <p:txBody>
          <a:bodyPr>
            <a:normAutofit fontScale="85000" lnSpcReduction="20000"/>
          </a:bodyPr>
          <a:lstStyle/>
          <a:p>
            <a:pPr marL="609600" indent="-609600">
              <a:buFont typeface="Arial" charset="0"/>
              <a:buNone/>
            </a:pPr>
            <a:endParaRPr lang="en-US" b="1" dirty="0" smtClean="0"/>
          </a:p>
          <a:p>
            <a:pPr marL="236538" indent="-236538"/>
            <a:r>
              <a:rPr lang="en-US" sz="2600" dirty="0" smtClean="0">
                <a:latin typeface="Calibri" pitchFamily="34" charset="0"/>
                <a:cs typeface="Times New Roman" pitchFamily="18" charset="0"/>
              </a:rPr>
              <a:t>$60M for capital investments in instrumentation for the Environmental Molecular Sciences Laboratory (EMSL).</a:t>
            </a:r>
          </a:p>
          <a:p>
            <a:pPr marL="293688" indent="-236538"/>
            <a:r>
              <a:rPr lang="en-US" sz="2600" dirty="0" smtClean="0">
                <a:latin typeface="Calibri" pitchFamily="34" charset="0"/>
                <a:cs typeface="Times New Roman" pitchFamily="18" charset="0"/>
              </a:rPr>
              <a:t>Contracts are in place for 34 of  the 35 new instruments.</a:t>
            </a:r>
          </a:p>
          <a:p>
            <a:pPr marL="693738" lvl="1" indent="-236538"/>
            <a:r>
              <a:rPr lang="en-US" sz="2400" dirty="0" smtClean="0">
                <a:latin typeface="Calibri" pitchFamily="34" charset="0"/>
                <a:cs typeface="Times New Roman" pitchFamily="18" charset="0"/>
              </a:rPr>
              <a:t>Nuclear magnetic resonance spectrometers, mass spectrometers, molecular/microscopy imaging capabilities; and </a:t>
            </a:r>
            <a:r>
              <a:rPr lang="en-US" sz="2400" dirty="0" err="1" smtClean="0">
                <a:latin typeface="Calibri" pitchFamily="34" charset="0"/>
                <a:cs typeface="Times New Roman" pitchFamily="18" charset="0"/>
              </a:rPr>
              <a:t>nano</a:t>
            </a:r>
            <a:r>
              <a:rPr lang="en-US" sz="2400" dirty="0" smtClean="0">
                <a:latin typeface="Calibri" pitchFamily="34" charset="0"/>
                <a:cs typeface="Times New Roman" pitchFamily="18" charset="0"/>
              </a:rPr>
              <a:t>- and molecular-level characterization instruments.</a:t>
            </a:r>
          </a:p>
          <a:p>
            <a:pPr marL="293688" indent="-236538"/>
            <a:r>
              <a:rPr lang="en-US" sz="2600" dirty="0" smtClean="0">
                <a:latin typeface="Calibri" pitchFamily="34" charset="0"/>
                <a:cs typeface="Times New Roman" pitchFamily="18" charset="0"/>
              </a:rPr>
              <a:t>77% of the instrument systems have been received as of Sep. 1.</a:t>
            </a:r>
          </a:p>
          <a:p>
            <a:pPr marL="293688" indent="-236538"/>
            <a:r>
              <a:rPr lang="en-US" sz="2600" dirty="0" smtClean="0">
                <a:latin typeface="Calibri" pitchFamily="34" charset="0"/>
                <a:cs typeface="Times New Roman" pitchFamily="18" charset="0"/>
              </a:rPr>
              <a:t>43% instruments installed and operating:</a:t>
            </a:r>
          </a:p>
          <a:p>
            <a:pPr marL="693738" lvl="1" indent="-236538"/>
            <a:r>
              <a:rPr lang="en-US" sz="2400" dirty="0" smtClean="0">
                <a:latin typeface="Calibri" pitchFamily="34" charset="0"/>
                <a:cs typeface="Times New Roman" pitchFamily="18" charset="0"/>
              </a:rPr>
              <a:t>Local Electrode Atom Probe (LEAP)</a:t>
            </a:r>
          </a:p>
          <a:p>
            <a:pPr marL="693738" lvl="1" indent="-236538"/>
            <a:r>
              <a:rPr lang="en-US" sz="2400" dirty="0" smtClean="0">
                <a:latin typeface="Calibri" pitchFamily="34" charset="0"/>
                <a:cs typeface="Times New Roman" pitchFamily="18" charset="0"/>
              </a:rPr>
              <a:t>Helium Ion Microscope</a:t>
            </a:r>
          </a:p>
          <a:p>
            <a:pPr marL="693738" lvl="1" indent="-236538"/>
            <a:r>
              <a:rPr lang="en-US" sz="2400" dirty="0" err="1" smtClean="0">
                <a:latin typeface="Calibri" pitchFamily="34" charset="0"/>
                <a:cs typeface="Times New Roman" pitchFamily="18" charset="0"/>
              </a:rPr>
              <a:t>Mulitphoton</a:t>
            </a:r>
            <a:r>
              <a:rPr lang="en-US" sz="2400" dirty="0" smtClean="0">
                <a:latin typeface="Calibri" pitchFamily="34" charset="0"/>
                <a:cs typeface="Times New Roman" pitchFamily="18" charset="0"/>
              </a:rPr>
              <a:t> </a:t>
            </a:r>
            <a:r>
              <a:rPr lang="en-US" sz="2400" dirty="0" err="1" smtClean="0">
                <a:latin typeface="Calibri" pitchFamily="34" charset="0"/>
                <a:cs typeface="Times New Roman" pitchFamily="18" charset="0"/>
              </a:rPr>
              <a:t>Confocal</a:t>
            </a:r>
            <a:r>
              <a:rPr lang="en-US" sz="2400" dirty="0" smtClean="0">
                <a:latin typeface="Calibri" pitchFamily="34" charset="0"/>
                <a:cs typeface="Times New Roman" pitchFamily="18" charset="0"/>
              </a:rPr>
              <a:t> Microscope</a:t>
            </a:r>
          </a:p>
        </p:txBody>
      </p:sp>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7413"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b="1">
                <a:solidFill>
                  <a:schemeClr val="bg1"/>
                </a:solidFill>
                <a:ea typeface="Rod"/>
                <a:cs typeface="Rod"/>
              </a:rPr>
              <a:t>Department of Energy  •  Office of Science  •  Biological and Environmental Research</a:t>
            </a:r>
          </a:p>
        </p:txBody>
      </p:sp>
      <p:sp>
        <p:nvSpPr>
          <p:cNvPr id="17414"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12199B5-552A-46AE-AF6D-16DC48A2408C}" type="slidenum">
              <a:rPr lang="en-US" sz="1000">
                <a:solidFill>
                  <a:schemeClr val="bg1"/>
                </a:solidFill>
                <a:ea typeface="Rod"/>
                <a:cs typeface="Rod"/>
              </a:rPr>
              <a:pPr marL="171450" indent="-171450" eaLnBrk="0" hangingPunct="0">
                <a:lnSpc>
                  <a:spcPct val="90000"/>
                </a:lnSpc>
              </a:pPr>
              <a:t>26</a:t>
            </a:fld>
            <a:r>
              <a:rPr lang="en-US" sz="1000">
                <a:solidFill>
                  <a:schemeClr val="bg1"/>
                </a:solidFill>
                <a:ea typeface="Rod"/>
                <a:cs typeface="Rod"/>
              </a:rPr>
              <a:t>	 </a:t>
            </a:r>
            <a:r>
              <a:rPr lang="en-US" sz="1200" b="1">
                <a:solidFill>
                  <a:schemeClr val="bg1"/>
                </a:solidFill>
                <a:ea typeface="Rod"/>
                <a:cs typeface="Rod"/>
              </a:rPr>
              <a:t>BER Overview</a:t>
            </a:r>
          </a:p>
        </p:txBody>
      </p:sp>
      <p:sp>
        <p:nvSpPr>
          <p:cNvPr id="17415" name="Slide Number Placeholder 4"/>
          <p:cNvSpPr>
            <a:spLocks/>
          </p:cNvSpPr>
          <p:nvPr/>
        </p:nvSpPr>
        <p:spPr bwMode="auto">
          <a:xfrm>
            <a:off x="6553200" y="6400800"/>
            <a:ext cx="76200" cy="76200"/>
          </a:xfrm>
          <a:prstGeom prst="rect">
            <a:avLst/>
          </a:prstGeom>
          <a:noFill/>
          <a:ln w="9525">
            <a:noFill/>
            <a:miter lim="800000"/>
            <a:headEnd/>
            <a:tailEnd/>
          </a:ln>
        </p:spPr>
        <p:txBody>
          <a:bodyPr/>
          <a:lstStyle/>
          <a:p>
            <a:pPr eaLnBrk="0" hangingPunct="0"/>
            <a:endParaRPr lang="en-US"/>
          </a:p>
        </p:txBody>
      </p:sp>
      <p:pic>
        <p:nvPicPr>
          <p:cNvPr id="1026" name="Picture 2"/>
          <p:cNvPicPr>
            <a:picLocks noChangeAspect="1" noChangeArrowheads="1"/>
          </p:cNvPicPr>
          <p:nvPr/>
        </p:nvPicPr>
        <p:blipFill>
          <a:blip r:embed="rId3" cstate="print"/>
          <a:srcRect/>
          <a:stretch>
            <a:fillRect/>
          </a:stretch>
        </p:blipFill>
        <p:spPr bwMode="auto">
          <a:xfrm>
            <a:off x="5796125" y="5009400"/>
            <a:ext cx="1674193" cy="1104900"/>
          </a:xfrm>
          <a:prstGeom prst="rect">
            <a:avLst/>
          </a:prstGeom>
          <a:noFill/>
          <a:ln w="9525">
            <a:noFill/>
            <a:miter lim="800000"/>
            <a:headEnd/>
            <a:tailEnd/>
          </a:ln>
        </p:spPr>
      </p:pic>
      <p:pic>
        <p:nvPicPr>
          <p:cNvPr id="1028" name="Picture 4" descr="helium ion microscope (HIM), photo"/>
          <p:cNvPicPr>
            <a:picLocks noChangeAspect="1" noChangeArrowheads="1"/>
          </p:cNvPicPr>
          <p:nvPr/>
        </p:nvPicPr>
        <p:blipFill>
          <a:blip r:embed="rId4" cstate="print"/>
          <a:srcRect/>
          <a:stretch>
            <a:fillRect/>
          </a:stretch>
        </p:blipFill>
        <p:spPr bwMode="auto">
          <a:xfrm>
            <a:off x="7488375" y="1577450"/>
            <a:ext cx="1371600" cy="1325880"/>
          </a:xfrm>
          <a:prstGeom prst="rect">
            <a:avLst/>
          </a:prstGeom>
          <a:noFill/>
        </p:spPr>
      </p:pic>
      <p:sp>
        <p:nvSpPr>
          <p:cNvPr id="15" name="TextBox 14"/>
          <p:cNvSpPr txBox="1"/>
          <p:nvPr/>
        </p:nvSpPr>
        <p:spPr>
          <a:xfrm>
            <a:off x="7488375" y="2949050"/>
            <a:ext cx="13716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Helium Ion Microscope</a:t>
            </a:r>
            <a:endParaRPr lang="en-US" sz="1400" dirty="0">
              <a:latin typeface="Times New Roman" pitchFamily="18" charset="0"/>
              <a:cs typeface="Times New Roman" pitchFamily="18" charset="0"/>
            </a:endParaRPr>
          </a:p>
        </p:txBody>
      </p:sp>
      <p:sp>
        <p:nvSpPr>
          <p:cNvPr id="16" name="TextBox 15"/>
          <p:cNvSpPr txBox="1"/>
          <p:nvPr/>
        </p:nvSpPr>
        <p:spPr>
          <a:xfrm>
            <a:off x="5719925" y="6152400"/>
            <a:ext cx="1828800" cy="523220"/>
          </a:xfrm>
          <a:prstGeom prst="rect">
            <a:avLst/>
          </a:prstGeom>
          <a:noFill/>
        </p:spPr>
        <p:txBody>
          <a:bodyPr wrap="square" rtlCol="0">
            <a:spAutoFit/>
          </a:bodyPr>
          <a:lstStyle/>
          <a:p>
            <a:pPr algn="ctr"/>
            <a:r>
              <a:rPr lang="en-US" sz="1400" dirty="0" err="1" smtClean="0">
                <a:latin typeface="Times New Roman" pitchFamily="18" charset="0"/>
                <a:cs typeface="Times New Roman" pitchFamily="18" charset="0"/>
              </a:rPr>
              <a:t>Multiphoton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Confocal</a:t>
            </a:r>
            <a:r>
              <a:rPr lang="en-US" sz="1400" dirty="0" smtClean="0">
                <a:latin typeface="Times New Roman" pitchFamily="18" charset="0"/>
                <a:cs typeface="Times New Roman" pitchFamily="18" charset="0"/>
              </a:rPr>
              <a:t> Microscope</a:t>
            </a:r>
            <a:endParaRPr lang="en-US" sz="1400" dirty="0">
              <a:latin typeface="Times New Roman" pitchFamily="18" charset="0"/>
              <a:cs typeface="Times New Roman" pitchFamily="18" charset="0"/>
            </a:endParaRPr>
          </a:p>
        </p:txBody>
      </p:sp>
      <p:pic>
        <p:nvPicPr>
          <p:cNvPr id="1030" name="Picture 6" descr="Leap and Satyanarayana Kuchibhatla, photo"/>
          <p:cNvPicPr>
            <a:picLocks noChangeAspect="1" noChangeArrowheads="1"/>
          </p:cNvPicPr>
          <p:nvPr/>
        </p:nvPicPr>
        <p:blipFill>
          <a:blip r:embed="rId5" cstate="print"/>
          <a:srcRect/>
          <a:stretch>
            <a:fillRect/>
          </a:stretch>
        </p:blipFill>
        <p:spPr bwMode="auto">
          <a:xfrm>
            <a:off x="7242950" y="3468602"/>
            <a:ext cx="1640669" cy="1143000"/>
          </a:xfrm>
          <a:prstGeom prst="rect">
            <a:avLst/>
          </a:prstGeom>
          <a:noFill/>
        </p:spPr>
      </p:pic>
      <p:sp>
        <p:nvSpPr>
          <p:cNvPr id="18" name="TextBox 17"/>
          <p:cNvSpPr txBox="1"/>
          <p:nvPr/>
        </p:nvSpPr>
        <p:spPr>
          <a:xfrm>
            <a:off x="7319150" y="4628425"/>
            <a:ext cx="14478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Local Electrode Atom Probe</a:t>
            </a:r>
            <a:endParaRPr lang="en-US" sz="14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4"/>
          <p:cNvSpPr txBox="1">
            <a:spLocks noChangeArrowheads="1"/>
          </p:cNvSpPr>
          <p:nvPr/>
        </p:nvSpPr>
        <p:spPr bwMode="auto">
          <a:xfrm>
            <a:off x="165100" y="191950"/>
            <a:ext cx="8978900" cy="461665"/>
          </a:xfrm>
          <a:prstGeom prst="rect">
            <a:avLst/>
          </a:prstGeom>
          <a:noFill/>
          <a:ln w="9525">
            <a:noFill/>
            <a:miter lim="800000"/>
            <a:headEnd/>
            <a:tailEnd/>
          </a:ln>
        </p:spPr>
        <p:txBody>
          <a:bodyPr wrap="square">
            <a:spAutoFit/>
          </a:bodyPr>
          <a:lstStyle/>
          <a:p>
            <a:pPr>
              <a:spcBef>
                <a:spcPct val="50000"/>
              </a:spcBef>
            </a:pPr>
            <a:r>
              <a:rPr lang="en-US" sz="2400" b="1" dirty="0"/>
              <a:t>Summary of </a:t>
            </a:r>
            <a:r>
              <a:rPr lang="en-US" sz="2400" b="1" dirty="0" smtClean="0"/>
              <a:t>Additional Recovery </a:t>
            </a:r>
            <a:r>
              <a:rPr lang="en-US" sz="2400" b="1" dirty="0"/>
              <a:t>Act </a:t>
            </a:r>
            <a:r>
              <a:rPr lang="en-US" sz="2400" b="1" dirty="0" smtClean="0"/>
              <a:t>Funding</a:t>
            </a:r>
            <a:endParaRPr lang="en-US" sz="2400" b="1" dirty="0">
              <a:solidFill>
                <a:srgbClr val="FF0000"/>
              </a:solidFill>
            </a:endParaRPr>
          </a:p>
        </p:txBody>
      </p:sp>
      <p:sp>
        <p:nvSpPr>
          <p:cNvPr id="84994" name="Text Box 6"/>
          <p:cNvSpPr txBox="1">
            <a:spLocks noChangeArrowheads="1"/>
          </p:cNvSpPr>
          <p:nvPr/>
        </p:nvSpPr>
        <p:spPr bwMode="auto">
          <a:xfrm>
            <a:off x="682912" y="1065188"/>
            <a:ext cx="7627711" cy="5293757"/>
          </a:xfrm>
          <a:prstGeom prst="rect">
            <a:avLst/>
          </a:prstGeom>
          <a:noFill/>
          <a:ln w="9525">
            <a:noFill/>
            <a:miter lim="800000"/>
            <a:headEnd/>
            <a:tailEnd/>
          </a:ln>
        </p:spPr>
        <p:txBody>
          <a:bodyPr wrap="square">
            <a:spAutoFit/>
          </a:bodyPr>
          <a:lstStyle/>
          <a:p>
            <a:pPr marL="228600" indent="-228600">
              <a:spcBef>
                <a:spcPts val="1200"/>
              </a:spcBef>
              <a:buFontTx/>
              <a:buChar char="•"/>
            </a:pPr>
            <a:r>
              <a:rPr lang="en-US" sz="2200" dirty="0" smtClean="0">
                <a:latin typeface="Calibri" pitchFamily="34" charset="0"/>
              </a:rPr>
              <a:t>Bioenergy </a:t>
            </a:r>
            <a:r>
              <a:rPr lang="en-US" sz="2200" dirty="0">
                <a:latin typeface="Calibri" pitchFamily="34" charset="0"/>
              </a:rPr>
              <a:t>Research Centers ($13,500K capital equipment) – </a:t>
            </a:r>
            <a:r>
              <a:rPr lang="en-US" sz="2200" dirty="0" smtClean="0">
                <a:latin typeface="Calibri" pitchFamily="34" charset="0"/>
              </a:rPr>
              <a:t>JBEI/LBNL </a:t>
            </a:r>
            <a:r>
              <a:rPr lang="en-US" sz="2200" dirty="0">
                <a:latin typeface="Calibri" pitchFamily="34" charset="0"/>
              </a:rPr>
              <a:t>($4,000K</a:t>
            </a:r>
            <a:r>
              <a:rPr lang="en-US" sz="2200" dirty="0" smtClean="0">
                <a:latin typeface="Calibri" pitchFamily="34" charset="0"/>
              </a:rPr>
              <a:t>); BESC/ORNL </a:t>
            </a:r>
            <a:r>
              <a:rPr lang="en-US" sz="2200" dirty="0">
                <a:latin typeface="Calibri" pitchFamily="34" charset="0"/>
              </a:rPr>
              <a:t>($5,400K</a:t>
            </a:r>
            <a:r>
              <a:rPr lang="en-US" sz="2200" dirty="0" smtClean="0">
                <a:latin typeface="Calibri" pitchFamily="34" charset="0"/>
              </a:rPr>
              <a:t>); GLBRC/U of WI </a:t>
            </a:r>
            <a:r>
              <a:rPr lang="en-US" sz="2200" dirty="0">
                <a:latin typeface="Calibri" pitchFamily="34" charset="0"/>
              </a:rPr>
              <a:t>($</a:t>
            </a:r>
            <a:r>
              <a:rPr lang="en-US" sz="2200" dirty="0" smtClean="0">
                <a:latin typeface="Calibri" pitchFamily="34" charset="0"/>
              </a:rPr>
              <a:t>4,100K). All equipment received. Green houses for JBEI delayed.</a:t>
            </a:r>
            <a:endParaRPr lang="en-US" sz="2200" dirty="0">
              <a:latin typeface="Calibri" pitchFamily="34" charset="0"/>
            </a:endParaRPr>
          </a:p>
          <a:p>
            <a:pPr marL="228600" indent="-228600">
              <a:spcBef>
                <a:spcPts val="1200"/>
              </a:spcBef>
              <a:buFontTx/>
              <a:buChar char="•"/>
            </a:pPr>
            <a:r>
              <a:rPr lang="en-US" sz="2200" dirty="0">
                <a:latin typeface="Calibri" pitchFamily="34" charset="0"/>
              </a:rPr>
              <a:t>Joint Genome Institute ($13,100K) – </a:t>
            </a:r>
            <a:r>
              <a:rPr lang="en-US" sz="2200" dirty="0" smtClean="0">
                <a:latin typeface="Calibri" pitchFamily="34" charset="0"/>
              </a:rPr>
              <a:t>data, networking systems  &amp; next generation </a:t>
            </a:r>
            <a:r>
              <a:rPr lang="en-US" sz="2200" dirty="0">
                <a:latin typeface="Calibri" pitchFamily="34" charset="0"/>
              </a:rPr>
              <a:t>DNA sequencing </a:t>
            </a:r>
            <a:r>
              <a:rPr lang="en-US" sz="2200" dirty="0" smtClean="0">
                <a:latin typeface="Calibri" pitchFamily="34" charset="0"/>
              </a:rPr>
              <a:t>equipment all received.</a:t>
            </a:r>
            <a:endParaRPr lang="en-US" sz="2200" dirty="0">
              <a:latin typeface="Calibri" pitchFamily="34" charset="0"/>
            </a:endParaRPr>
          </a:p>
          <a:p>
            <a:pPr marL="228600" indent="-228600">
              <a:spcBef>
                <a:spcPts val="1200"/>
              </a:spcBef>
              <a:buFontTx/>
              <a:buChar char="•"/>
            </a:pPr>
            <a:r>
              <a:rPr lang="en-US" sz="2200" dirty="0">
                <a:latin typeface="Calibri" pitchFamily="34" charset="0"/>
              </a:rPr>
              <a:t>Integrated Assessment research at PNNL ($4,900K) – advanced computing system and mass storage system for the research </a:t>
            </a:r>
            <a:r>
              <a:rPr lang="en-US" sz="2200" dirty="0" smtClean="0">
                <a:latin typeface="Calibri" pitchFamily="34" charset="0"/>
              </a:rPr>
              <a:t>community. Advanced “Evergreen” computer system in place at U of MD.</a:t>
            </a:r>
            <a:endParaRPr lang="en-US" sz="2200" dirty="0">
              <a:latin typeface="Calibri" pitchFamily="34" charset="0"/>
            </a:endParaRPr>
          </a:p>
          <a:p>
            <a:pPr marL="228600" indent="-228600">
              <a:spcBef>
                <a:spcPts val="1200"/>
              </a:spcBef>
              <a:buFontTx/>
              <a:buChar char="•"/>
            </a:pPr>
            <a:r>
              <a:rPr lang="en-US" sz="2200" dirty="0">
                <a:latin typeface="Calibri" pitchFamily="34" charset="0"/>
              </a:rPr>
              <a:t>Knowledgebase R&amp;D ($3,200K) </a:t>
            </a:r>
            <a:r>
              <a:rPr lang="en-US" sz="2200" dirty="0" smtClean="0">
                <a:latin typeface="Calibri" pitchFamily="34" charset="0"/>
              </a:rPr>
              <a:t>– 5 systems biology knowledgebase workshops held since Nov 2009. Software development projects nearing completion. Implementation plan under review.</a:t>
            </a:r>
            <a:endParaRPr lang="en-US" sz="2200" dirty="0">
              <a:latin typeface="Calibri" pitchFamily="34"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0454" y="1387891"/>
            <a:ext cx="6377629" cy="929485"/>
          </a:xfrm>
        </p:spPr>
        <p:txBody>
          <a:bodyPr>
            <a:normAutofit/>
          </a:bodyPr>
          <a:lstStyle/>
          <a:p>
            <a:pPr algn="l"/>
            <a:r>
              <a:rPr lang="en-US" dirty="0" smtClean="0">
                <a:latin typeface="Calibri" pitchFamily="34" charset="0"/>
              </a:rPr>
              <a:t>Early Career Awards and Graduate Research Fellowships</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228600"/>
            <a:ext cx="8077200" cy="824841"/>
          </a:xfrm>
          <a:prstGeom prst="rect">
            <a:avLst/>
          </a:prstGeom>
          <a:noFill/>
          <a:ln w="9525">
            <a:noFill/>
            <a:miter lim="800000"/>
            <a:headEnd/>
            <a:tailEnd/>
          </a:ln>
        </p:spPr>
        <p:txBody>
          <a:bodyPr wrap="square">
            <a:spAutoFit/>
          </a:bodyPr>
          <a:lstStyle/>
          <a:p>
            <a:pPr eaLnBrk="0" hangingPunct="0">
              <a:lnSpc>
                <a:spcPct val="85000"/>
              </a:lnSpc>
            </a:pPr>
            <a:r>
              <a:rPr lang="en-US" sz="2800" b="1" dirty="0">
                <a:latin typeface="Calibri" pitchFamily="34" charset="0"/>
              </a:rPr>
              <a:t>Early Career Awards: </a:t>
            </a:r>
            <a:r>
              <a:rPr lang="en-US" sz="2800" b="1" dirty="0" smtClean="0">
                <a:latin typeface="Calibri" pitchFamily="34" charset="0"/>
              </a:rPr>
              <a:t>Supporting the next generation of young scientists </a:t>
            </a:r>
            <a:endParaRPr lang="en-US" sz="2800" b="1" dirty="0">
              <a:latin typeface="Calibri" pitchFamily="34" charset="0"/>
            </a:endParaRPr>
          </a:p>
        </p:txBody>
      </p:sp>
      <p:sp>
        <p:nvSpPr>
          <p:cNvPr id="3" name="Text Box 4"/>
          <p:cNvSpPr txBox="1">
            <a:spLocks noChangeArrowheads="1"/>
          </p:cNvSpPr>
          <p:nvPr/>
        </p:nvSpPr>
        <p:spPr bwMode="auto">
          <a:xfrm>
            <a:off x="562100" y="1112325"/>
            <a:ext cx="8001000" cy="5447645"/>
          </a:xfrm>
          <a:prstGeom prst="rect">
            <a:avLst/>
          </a:prstGeom>
          <a:noFill/>
          <a:ln w="9525">
            <a:noFill/>
            <a:miter lim="800000"/>
            <a:headEnd/>
            <a:tailEnd/>
          </a:ln>
        </p:spPr>
        <p:txBody>
          <a:bodyPr wrap="square">
            <a:spAutoFit/>
          </a:bodyPr>
          <a:lstStyle/>
          <a:p>
            <a:pPr marL="225425" indent="-225425">
              <a:spcBef>
                <a:spcPct val="50000"/>
              </a:spcBef>
              <a:buFontTx/>
              <a:buChar char="•"/>
            </a:pPr>
            <a:r>
              <a:rPr lang="en-US" sz="2400" dirty="0" smtClean="0">
                <a:latin typeface="Calibri" pitchFamily="34" charset="0"/>
              </a:rPr>
              <a:t>Largest </a:t>
            </a:r>
            <a:r>
              <a:rPr lang="en-US" sz="2400" dirty="0">
                <a:latin typeface="Calibri" pitchFamily="34" charset="0"/>
              </a:rPr>
              <a:t>effort of its kind in DOE history aimed at next generation of scientists</a:t>
            </a:r>
          </a:p>
          <a:p>
            <a:pPr marL="225425" indent="-225425">
              <a:spcBef>
                <a:spcPct val="50000"/>
              </a:spcBef>
              <a:buFontTx/>
              <a:buChar char="•"/>
            </a:pPr>
            <a:r>
              <a:rPr lang="en-US" sz="2400" dirty="0">
                <a:latin typeface="Calibri" pitchFamily="34" charset="0"/>
              </a:rPr>
              <a:t>David Thomassen is overall lead for BER, with Marv Stodolsky for BSSD and Bob Vallario for CESD</a:t>
            </a:r>
          </a:p>
          <a:p>
            <a:pPr marL="225425" indent="-225425">
              <a:spcBef>
                <a:spcPct val="50000"/>
              </a:spcBef>
              <a:buFontTx/>
              <a:buChar char="•"/>
            </a:pPr>
            <a:r>
              <a:rPr lang="en-US" sz="2400" dirty="0">
                <a:latin typeface="Calibri" pitchFamily="34" charset="0"/>
              </a:rPr>
              <a:t>Early career is defined as no more than 10 years past Ph.D.</a:t>
            </a:r>
          </a:p>
          <a:p>
            <a:pPr marL="225425" indent="-225425">
              <a:spcBef>
                <a:spcPct val="50000"/>
              </a:spcBef>
              <a:buFontTx/>
              <a:buChar char="•"/>
            </a:pPr>
            <a:r>
              <a:rPr lang="en-US" sz="2400" dirty="0" smtClean="0">
                <a:latin typeface="Calibri" pitchFamily="34" charset="0"/>
              </a:rPr>
              <a:t>8 BER awards (3 laboratory, 5 university) in FY 2010; 5 year awards, universities  - $750,000, national labs - $2,500,000</a:t>
            </a:r>
          </a:p>
          <a:p>
            <a:pPr marL="225425" indent="-225425">
              <a:spcBef>
                <a:spcPct val="50000"/>
              </a:spcBef>
              <a:buFontTx/>
              <a:buChar char="•"/>
            </a:pPr>
            <a:r>
              <a:rPr lang="en-US" sz="2400" dirty="0" smtClean="0">
                <a:latin typeface="Calibri" pitchFamily="34" charset="0"/>
              </a:rPr>
              <a:t>FY 2011 Solicitation – </a:t>
            </a:r>
          </a:p>
          <a:p>
            <a:pPr marL="682625" lvl="1" indent="-225425">
              <a:spcBef>
                <a:spcPct val="50000"/>
              </a:spcBef>
              <a:buFontTx/>
              <a:buChar char="•"/>
            </a:pPr>
            <a:r>
              <a:rPr lang="en-US" sz="2400" dirty="0" smtClean="0">
                <a:latin typeface="Calibri" pitchFamily="34" charset="0"/>
              </a:rPr>
              <a:t>Required </a:t>
            </a:r>
            <a:r>
              <a:rPr lang="en-US" sz="2400" dirty="0" err="1" smtClean="0">
                <a:latin typeface="Calibri" pitchFamily="34" charset="0"/>
              </a:rPr>
              <a:t>preapplications</a:t>
            </a:r>
            <a:r>
              <a:rPr lang="en-US" sz="2400" dirty="0" smtClean="0">
                <a:latin typeface="Calibri" pitchFamily="34" charset="0"/>
              </a:rPr>
              <a:t> due August 13, 2010</a:t>
            </a:r>
          </a:p>
          <a:p>
            <a:pPr marL="682625" lvl="1" indent="-225425">
              <a:spcBef>
                <a:spcPct val="50000"/>
              </a:spcBef>
              <a:buFontTx/>
              <a:buChar char="•"/>
            </a:pPr>
            <a:r>
              <a:rPr lang="en-US" sz="2400" dirty="0" smtClean="0">
                <a:latin typeface="Calibri" pitchFamily="34" charset="0"/>
              </a:rPr>
              <a:t>Proposals due November 9, 2010</a:t>
            </a:r>
          </a:p>
          <a:p>
            <a:pPr marL="682625" lvl="1" indent="-225425">
              <a:spcBef>
                <a:spcPct val="50000"/>
              </a:spcBef>
              <a:buFontTx/>
              <a:buChar char="•"/>
            </a:pPr>
            <a:r>
              <a:rPr lang="en-US" sz="2400" dirty="0" smtClean="0">
                <a:latin typeface="Calibri" pitchFamily="34" charset="0"/>
              </a:rPr>
              <a:t>New awards – Spring 2011</a:t>
            </a:r>
            <a:endParaRPr lang="en-US" sz="200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28588" y="188913"/>
            <a:ext cx="8775700" cy="478208"/>
          </a:xfrm>
        </p:spPr>
        <p:txBody>
          <a:bodyPr>
            <a:normAutofit/>
          </a:bodyPr>
          <a:lstStyle/>
          <a:p>
            <a:pPr algn="l"/>
            <a:r>
              <a:rPr lang="en-US" sz="2940" b="1" dirty="0" smtClean="0">
                <a:latin typeface="Calibri" pitchFamily="34" charset="0"/>
              </a:rPr>
              <a:t>Biological and Environmental Research</a:t>
            </a:r>
          </a:p>
        </p:txBody>
      </p:sp>
      <p:sp>
        <p:nvSpPr>
          <p:cNvPr id="23554" name="Rectangle 9"/>
          <p:cNvSpPr>
            <a:spLocks noGrp="1" noChangeArrowheads="1"/>
          </p:cNvSpPr>
          <p:nvPr>
            <p:ph idx="1"/>
          </p:nvPr>
        </p:nvSpPr>
        <p:spPr>
          <a:xfrm>
            <a:off x="152400" y="890654"/>
            <a:ext cx="8750300" cy="4780118"/>
          </a:xfrm>
        </p:spPr>
        <p:txBody>
          <a:bodyPr>
            <a:normAutofit/>
          </a:bodyPr>
          <a:lstStyle/>
          <a:p>
            <a:pPr>
              <a:buNone/>
            </a:pPr>
            <a:r>
              <a:rPr lang="en-US" sz="3600" dirty="0" smtClean="0">
                <a:latin typeface="Calibri" pitchFamily="34" charset="0"/>
              </a:rPr>
              <a:t>Serving DOE’s mission needs…</a:t>
            </a:r>
          </a:p>
          <a:p>
            <a:pPr lvl="1"/>
            <a:r>
              <a:rPr lang="en-US" sz="2400" dirty="0" smtClean="0">
                <a:latin typeface="Calibri" pitchFamily="34" charset="0"/>
              </a:rPr>
              <a:t>Support the development of biofuels as major and sustainable national energy source</a:t>
            </a:r>
          </a:p>
          <a:p>
            <a:pPr lvl="1"/>
            <a:r>
              <a:rPr lang="en-US" sz="2400" dirty="0" smtClean="0">
                <a:latin typeface="Calibri" pitchFamily="34" charset="0"/>
              </a:rPr>
              <a:t>Determine the potential effects of greenhouse gases on Earth’s climate and biosphere, and the impact on our energy future</a:t>
            </a:r>
          </a:p>
          <a:p>
            <a:pPr lvl="1"/>
            <a:r>
              <a:rPr lang="en-US" sz="2400" dirty="0" smtClean="0">
                <a:latin typeface="Calibri" pitchFamily="34" charset="0"/>
              </a:rPr>
              <a:t>Predict the fate and transport of contaminants in the subsurface environment at DOE sites</a:t>
            </a:r>
          </a:p>
          <a:p>
            <a:pPr lvl="1"/>
            <a:r>
              <a:rPr lang="en-US" sz="2400" dirty="0" smtClean="0">
                <a:latin typeface="Calibri" pitchFamily="34" charset="0"/>
              </a:rPr>
              <a:t>Develop new tools to explore the interface of biological and physical sciences</a:t>
            </a:r>
          </a:p>
          <a:p>
            <a:endParaRPr lang="en-US" dirty="0" smtClean="0"/>
          </a:p>
        </p:txBody>
      </p:sp>
      <p:grpSp>
        <p:nvGrpSpPr>
          <p:cNvPr id="2" name="Group 13"/>
          <p:cNvGrpSpPr/>
          <p:nvPr/>
        </p:nvGrpSpPr>
        <p:grpSpPr>
          <a:xfrm>
            <a:off x="508000" y="5194300"/>
            <a:ext cx="8026400" cy="1333500"/>
            <a:chOff x="508000" y="5194300"/>
            <a:chExt cx="8026400" cy="1333500"/>
          </a:xfrm>
        </p:grpSpPr>
        <p:pic>
          <p:nvPicPr>
            <p:cNvPr id="6" name="Picture 5" descr="129762-97_face.png"/>
            <p:cNvPicPr>
              <a:picLocks noChangeAspect="1"/>
            </p:cNvPicPr>
            <p:nvPr/>
          </p:nvPicPr>
          <p:blipFill>
            <a:blip r:embed="rId3" cstate="screen"/>
            <a:srcRect/>
            <a:stretch>
              <a:fillRect/>
            </a:stretch>
          </p:blipFill>
          <p:spPr bwMode="auto">
            <a:xfrm>
              <a:off x="3768649" y="5194300"/>
              <a:ext cx="1537965" cy="132922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descr="clouds.png"/>
            <p:cNvPicPr>
              <a:picLocks noChangeAspect="1"/>
            </p:cNvPicPr>
            <p:nvPr/>
          </p:nvPicPr>
          <p:blipFill>
            <a:blip r:embed="rId4" cstate="screen"/>
            <a:srcRect/>
            <a:stretch>
              <a:fillRect/>
            </a:stretch>
          </p:blipFill>
          <p:spPr bwMode="auto">
            <a:xfrm>
              <a:off x="2139630" y="5194300"/>
              <a:ext cx="1531004" cy="13335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descr="pict1.png"/>
            <p:cNvPicPr>
              <a:picLocks noChangeAspect="1"/>
            </p:cNvPicPr>
            <p:nvPr/>
          </p:nvPicPr>
          <p:blipFill>
            <a:blip r:embed="rId5" cstate="screen"/>
            <a:srcRect/>
            <a:stretch>
              <a:fillRect/>
            </a:stretch>
          </p:blipFill>
          <p:spPr bwMode="auto">
            <a:xfrm>
              <a:off x="508000" y="5194300"/>
              <a:ext cx="1533613" cy="133044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descr="pict3.png"/>
            <p:cNvPicPr>
              <a:picLocks noChangeAspect="1"/>
            </p:cNvPicPr>
            <p:nvPr/>
          </p:nvPicPr>
          <p:blipFill>
            <a:blip r:embed="rId6" cstate="screen">
              <a:lum bright="19000" contrast="44000"/>
            </a:blip>
            <a:srcRect/>
            <a:stretch>
              <a:fillRect/>
            </a:stretch>
          </p:blipFill>
          <p:spPr bwMode="auto">
            <a:xfrm>
              <a:off x="5404629" y="5194300"/>
              <a:ext cx="1533613" cy="1322901"/>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0" descr="procholorococcus marinus cropped.tif"/>
            <p:cNvPicPr>
              <a:picLocks noChangeAspect="1"/>
            </p:cNvPicPr>
            <p:nvPr/>
          </p:nvPicPr>
          <p:blipFill>
            <a:blip r:embed="rId7" cstate="screen"/>
            <a:srcRect/>
            <a:stretch>
              <a:fillRect/>
            </a:stretch>
          </p:blipFill>
          <p:spPr bwMode="auto">
            <a:xfrm>
              <a:off x="7046094" y="5195794"/>
              <a:ext cx="1488306" cy="132812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a:xfrm>
            <a:off x="338450" y="227138"/>
            <a:ext cx="8229600" cy="841641"/>
          </a:xfrm>
        </p:spPr>
        <p:txBody>
          <a:bodyPr>
            <a:normAutofit fontScale="90000"/>
          </a:bodyPr>
          <a:lstStyle/>
          <a:p>
            <a:r>
              <a:rPr lang="en-US" sz="3100" dirty="0" smtClean="0">
                <a:latin typeface="Calibri" pitchFamily="34" charset="0"/>
              </a:rPr>
              <a:t>DOE Office of Science Graduate Research Fellowships </a:t>
            </a:r>
            <a:r>
              <a:rPr lang="en-US" sz="2700" dirty="0" smtClean="0">
                <a:latin typeface="Calibri" pitchFamily="34" charset="0"/>
              </a:rPr>
              <a:t>(Office of Workforce Development for Teachers and Scientists)</a:t>
            </a:r>
            <a:endParaRPr lang="en-US" sz="2700" dirty="0">
              <a:latin typeface="Calibri" pitchFamily="34" charset="0"/>
            </a:endParaRPr>
          </a:p>
        </p:txBody>
      </p:sp>
      <p:sp>
        <p:nvSpPr>
          <p:cNvPr id="3" name="TextBox 2"/>
          <p:cNvSpPr txBox="1"/>
          <p:nvPr/>
        </p:nvSpPr>
        <p:spPr>
          <a:xfrm>
            <a:off x="344385" y="1021287"/>
            <a:ext cx="8502732" cy="5262979"/>
          </a:xfrm>
          <a:prstGeom prst="rect">
            <a:avLst/>
          </a:prstGeom>
          <a:noFill/>
        </p:spPr>
        <p:txBody>
          <a:bodyPr wrap="square" rtlCol="0">
            <a:spAutoFit/>
          </a:bodyPr>
          <a:lstStyle/>
          <a:p>
            <a:pPr marL="225425" indent="-225425">
              <a:spcAft>
                <a:spcPts val="1200"/>
              </a:spcAft>
              <a:buFont typeface="Arial" pitchFamily="34" charset="0"/>
              <a:buChar char="•"/>
            </a:pPr>
            <a:r>
              <a:rPr lang="en-US" sz="2200" dirty="0" smtClean="0">
                <a:latin typeface="Calibri" pitchFamily="34" charset="0"/>
              </a:rPr>
              <a:t>Support outstanding U.S. citizen graduate students in fields relevant to the Office of Science to encourage the development of the next generation U.S. scientific and technical talent.</a:t>
            </a:r>
          </a:p>
          <a:p>
            <a:pPr marL="225425" indent="-225425">
              <a:spcAft>
                <a:spcPts val="1200"/>
              </a:spcAft>
              <a:buFont typeface="Arial" pitchFamily="34" charset="0"/>
              <a:buChar char="•"/>
            </a:pPr>
            <a:r>
              <a:rPr lang="en-US" sz="2200" dirty="0" smtClean="0">
                <a:latin typeface="Calibri" pitchFamily="34" charset="0"/>
              </a:rPr>
              <a:t>150 students selected for 2010-2011 academic year. $50,500 per year for up to three years for tuition, living expenses, research materials and travel to research conferences or to Department of Energy scientific user facilities.</a:t>
            </a:r>
          </a:p>
          <a:p>
            <a:pPr marL="225425" indent="-225425">
              <a:spcAft>
                <a:spcPts val="1200"/>
              </a:spcAft>
              <a:buFont typeface="Arial" pitchFamily="34" charset="0"/>
              <a:buChar char="•"/>
            </a:pPr>
            <a:r>
              <a:rPr lang="en-US" sz="2200" dirty="0" smtClean="0">
                <a:latin typeface="Calibri" pitchFamily="34" charset="0"/>
              </a:rPr>
              <a:t>Support comes in part from $12.5 million from the American Recovery and Reinvestment Act.</a:t>
            </a:r>
          </a:p>
          <a:p>
            <a:pPr marL="225425" indent="-225425">
              <a:spcAft>
                <a:spcPts val="1200"/>
              </a:spcAft>
              <a:buFont typeface="Arial" pitchFamily="34" charset="0"/>
              <a:buChar char="•"/>
            </a:pPr>
            <a:r>
              <a:rPr lang="en-US" sz="2200" dirty="0" smtClean="0">
                <a:latin typeface="Calibri" pitchFamily="34" charset="0"/>
              </a:rPr>
              <a:t>A total of &gt;3,200 applications received by SC; 1,155 binned as BER related; 909 BER relevant reviewed online; 600+ reviewed by panels.</a:t>
            </a:r>
          </a:p>
          <a:p>
            <a:pPr marL="225425" indent="-225425">
              <a:spcAft>
                <a:spcPts val="1200"/>
              </a:spcAft>
              <a:buFont typeface="Arial" pitchFamily="34" charset="0"/>
              <a:buChar char="•"/>
            </a:pPr>
            <a:r>
              <a:rPr lang="en-US" sz="2200" dirty="0" smtClean="0">
                <a:latin typeface="Calibri" pitchFamily="34" charset="0"/>
              </a:rPr>
              <a:t>Todd Anderson &amp; Noelle Metting BER leads</a:t>
            </a:r>
          </a:p>
          <a:p>
            <a:pPr marL="225425" indent="-225425">
              <a:spcAft>
                <a:spcPts val="1200"/>
              </a:spcAft>
              <a:buFont typeface="Arial" pitchFamily="34" charset="0"/>
              <a:buChar char="•"/>
            </a:pPr>
            <a:r>
              <a:rPr lang="en-US" sz="2200" dirty="0" smtClean="0">
                <a:latin typeface="Calibri" pitchFamily="34" charset="0"/>
              </a:rPr>
              <a:t>FY 2011 application process pending.</a:t>
            </a:r>
            <a:endParaRPr lang="en-US" sz="2200" dirty="0">
              <a:latin typeface="Calibri"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5454" y="1423516"/>
            <a:ext cx="6377629" cy="929485"/>
          </a:xfrm>
        </p:spPr>
        <p:txBody>
          <a:bodyPr>
            <a:normAutofit/>
          </a:bodyPr>
          <a:lstStyle/>
          <a:p>
            <a:pPr algn="l"/>
            <a:r>
              <a:rPr lang="en-US" dirty="0" smtClean="0">
                <a:latin typeface="Calibri" pitchFamily="34" charset="0"/>
              </a:rPr>
              <a:t>Interagency Interactions</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2500" y="274638"/>
            <a:ext cx="8229600" cy="1143000"/>
          </a:xfrm>
        </p:spPr>
        <p:txBody>
          <a:bodyPr>
            <a:normAutofit/>
          </a:bodyPr>
          <a:lstStyle/>
          <a:p>
            <a:r>
              <a:rPr lang="en-US" dirty="0" smtClean="0">
                <a:latin typeface="Calibri" pitchFamily="34" charset="0"/>
              </a:rPr>
              <a:t>NSF-DOE-USDA Regional Climate Modeling</a:t>
            </a:r>
            <a:endParaRPr lang="en-US" dirty="0">
              <a:latin typeface="Calibri" pitchFamily="34" charset="0"/>
            </a:endParaRPr>
          </a:p>
        </p:txBody>
      </p:sp>
      <p:sp>
        <p:nvSpPr>
          <p:cNvPr id="3" name="TextBox 2"/>
          <p:cNvSpPr txBox="1"/>
          <p:nvPr/>
        </p:nvSpPr>
        <p:spPr>
          <a:xfrm>
            <a:off x="463138" y="1116276"/>
            <a:ext cx="8075220" cy="4616648"/>
          </a:xfrm>
          <a:prstGeom prst="rect">
            <a:avLst/>
          </a:prstGeom>
          <a:noFill/>
        </p:spPr>
        <p:txBody>
          <a:bodyPr wrap="square" rtlCol="0">
            <a:spAutoFit/>
          </a:bodyPr>
          <a:lstStyle/>
          <a:p>
            <a:pPr marL="225425" indent="-225425">
              <a:spcAft>
                <a:spcPts val="1200"/>
              </a:spcAft>
              <a:buFont typeface="Arial" pitchFamily="34" charset="0"/>
              <a:buChar char="•"/>
            </a:pPr>
            <a:r>
              <a:rPr lang="en-US" sz="2400" dirty="0" smtClean="0">
                <a:latin typeface="Calibri" pitchFamily="34" charset="0"/>
              </a:rPr>
              <a:t>Five year interagency program to develop more powerful models that can  help decision-makers develop adaptation strategies addressing climate change.</a:t>
            </a:r>
          </a:p>
          <a:p>
            <a:pPr marL="225425" indent="-225425">
              <a:spcAft>
                <a:spcPts val="1200"/>
              </a:spcAft>
              <a:buFont typeface="Arial" pitchFamily="34" charset="0"/>
              <a:buChar char="•"/>
            </a:pPr>
            <a:r>
              <a:rPr lang="en-US" sz="2400" dirty="0" smtClean="0">
                <a:latin typeface="Calibri" pitchFamily="34" charset="0"/>
              </a:rPr>
              <a:t>FY 2010 solicitation – NSF - ~$30 million; DOE ~$10 million; USDA ~$9 million. </a:t>
            </a:r>
          </a:p>
          <a:p>
            <a:pPr marL="225425" indent="-225425">
              <a:spcAft>
                <a:spcPts val="1200"/>
              </a:spcAft>
              <a:buFont typeface="Arial" pitchFamily="34" charset="0"/>
              <a:buChar char="•"/>
            </a:pPr>
            <a:r>
              <a:rPr lang="en-US" sz="2400" dirty="0" smtClean="0">
                <a:latin typeface="Calibri" pitchFamily="34" charset="0"/>
              </a:rPr>
              <a:t>Models will be designed to support planning for the management of food and water supplies, infrastructure construction, ecosystem maintenance, and other pressing societal issues at more localized levels and more immediate time periods than can existing models. </a:t>
            </a:r>
          </a:p>
          <a:p>
            <a:pPr marL="225425" indent="-225425">
              <a:spcAft>
                <a:spcPts val="1200"/>
              </a:spcAft>
              <a:buFont typeface="Arial" pitchFamily="34" charset="0"/>
              <a:buChar char="•"/>
            </a:pPr>
            <a:r>
              <a:rPr lang="en-US" sz="2400" dirty="0" smtClean="0">
                <a:latin typeface="Calibri" pitchFamily="34" charset="0"/>
              </a:rPr>
              <a:t>Renu Joseph – BER Program Manager</a:t>
            </a:r>
            <a:endParaRPr lang="en-US" sz="2400" dirty="0">
              <a:latin typeface="Calibri" pitchFamily="34" charset="0"/>
            </a:endParaRPr>
          </a:p>
        </p:txBody>
      </p:sp>
      <p:pic>
        <p:nvPicPr>
          <p:cNvPr id="4" name="Picture 3" descr="usda_col_logo2.gif"/>
          <p:cNvPicPr>
            <a:picLocks noChangeAspect="1"/>
          </p:cNvPicPr>
          <p:nvPr/>
        </p:nvPicPr>
        <p:blipFill>
          <a:blip r:embed="rId2" cstate="print"/>
          <a:stretch>
            <a:fillRect/>
          </a:stretch>
        </p:blipFill>
        <p:spPr>
          <a:xfrm>
            <a:off x="7793123" y="5795160"/>
            <a:ext cx="997337" cy="689434"/>
          </a:xfrm>
          <a:prstGeom prst="rect">
            <a:avLst/>
          </a:prstGeom>
        </p:spPr>
      </p:pic>
      <p:pic>
        <p:nvPicPr>
          <p:cNvPr id="6" name="Picture 5" descr="nsf_logo.gif"/>
          <p:cNvPicPr>
            <a:picLocks noChangeAspect="1"/>
          </p:cNvPicPr>
          <p:nvPr/>
        </p:nvPicPr>
        <p:blipFill>
          <a:blip r:embed="rId3" cstate="print"/>
          <a:stretch>
            <a:fillRect/>
          </a:stretch>
        </p:blipFill>
        <p:spPr>
          <a:xfrm>
            <a:off x="5682977" y="5700290"/>
            <a:ext cx="907829" cy="907829"/>
          </a:xfrm>
          <a:prstGeom prst="rect">
            <a:avLst/>
          </a:prstGeom>
        </p:spPr>
      </p:pic>
      <p:pic>
        <p:nvPicPr>
          <p:cNvPr id="7" name="Picture 6" descr="em_rdax_80x77.jpg"/>
          <p:cNvPicPr>
            <a:picLocks noChangeAspect="1"/>
          </p:cNvPicPr>
          <p:nvPr/>
        </p:nvPicPr>
        <p:blipFill>
          <a:blip r:embed="rId4" cstate="print"/>
          <a:stretch>
            <a:fillRect/>
          </a:stretch>
        </p:blipFill>
        <p:spPr>
          <a:xfrm>
            <a:off x="6662053" y="5719227"/>
            <a:ext cx="1056904" cy="897762"/>
          </a:xfrm>
          <a:prstGeom prst="rect">
            <a:avLst/>
          </a:prstGeom>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1268" y="274638"/>
            <a:ext cx="7517081" cy="616011"/>
          </a:xfrm>
        </p:spPr>
        <p:txBody>
          <a:bodyPr>
            <a:normAutofit fontScale="90000"/>
          </a:bodyPr>
          <a:lstStyle/>
          <a:p>
            <a:r>
              <a:rPr lang="en-US" dirty="0" smtClean="0">
                <a:latin typeface="Calibri" pitchFamily="34" charset="0"/>
              </a:rPr>
              <a:t>DOE-USDA Plant Feedstock Genomics for </a:t>
            </a:r>
            <a:r>
              <a:rPr lang="en-US" dirty="0" err="1" smtClean="0">
                <a:latin typeface="Calibri" pitchFamily="34" charset="0"/>
              </a:rPr>
              <a:t>Bioenergy</a:t>
            </a:r>
            <a:endParaRPr lang="en-US" dirty="0">
              <a:latin typeface="Calibri" pitchFamily="34" charset="0"/>
            </a:endParaRPr>
          </a:p>
        </p:txBody>
      </p:sp>
      <p:pic>
        <p:nvPicPr>
          <p:cNvPr id="3" name="Picture 4" descr="usda-doe-Awards_flyer_Front_03-2010"/>
          <p:cNvPicPr>
            <a:picLocks noChangeAspect="1" noChangeArrowheads="1"/>
          </p:cNvPicPr>
          <p:nvPr/>
        </p:nvPicPr>
        <p:blipFill>
          <a:blip r:embed="rId2" cstate="print"/>
          <a:srcRect/>
          <a:stretch>
            <a:fillRect/>
          </a:stretch>
        </p:blipFill>
        <p:spPr bwMode="auto">
          <a:xfrm>
            <a:off x="5683214" y="1781296"/>
            <a:ext cx="3074976" cy="3977181"/>
          </a:xfrm>
          <a:prstGeom prst="rect">
            <a:avLst/>
          </a:prstGeom>
          <a:noFill/>
          <a:ln w="6350">
            <a:solidFill>
              <a:schemeClr val="tx1"/>
            </a:solidFill>
            <a:miter lim="800000"/>
            <a:headEnd/>
            <a:tailEnd/>
          </a:ln>
        </p:spPr>
      </p:pic>
      <p:sp>
        <p:nvSpPr>
          <p:cNvPr id="4" name="TextBox 3"/>
          <p:cNvSpPr txBox="1"/>
          <p:nvPr/>
        </p:nvSpPr>
        <p:spPr>
          <a:xfrm>
            <a:off x="296885" y="973784"/>
            <a:ext cx="5248894" cy="5509200"/>
          </a:xfrm>
          <a:prstGeom prst="rect">
            <a:avLst/>
          </a:prstGeom>
          <a:noFill/>
        </p:spPr>
        <p:txBody>
          <a:bodyPr wrap="square" rtlCol="0">
            <a:spAutoFit/>
          </a:bodyPr>
          <a:lstStyle/>
          <a:p>
            <a:pPr marL="225425" indent="-225425">
              <a:spcAft>
                <a:spcPts val="1200"/>
              </a:spcAft>
              <a:buFont typeface="Arial" pitchFamily="34" charset="0"/>
              <a:buChar char="•"/>
            </a:pPr>
            <a:r>
              <a:rPr lang="en-US" sz="2400" dirty="0" smtClean="0">
                <a:latin typeface="Calibri" pitchFamily="34" charset="0"/>
              </a:rPr>
              <a:t>5</a:t>
            </a:r>
            <a:r>
              <a:rPr lang="en-US" sz="2400" baseline="30000" dirty="0" smtClean="0">
                <a:latin typeface="Calibri" pitchFamily="34" charset="0"/>
              </a:rPr>
              <a:t>th</a:t>
            </a:r>
            <a:r>
              <a:rPr lang="en-US" sz="2400" dirty="0" smtClean="0">
                <a:latin typeface="Calibri" pitchFamily="34" charset="0"/>
              </a:rPr>
              <a:t> year of joint effort to</a:t>
            </a:r>
            <a:r>
              <a:rPr lang="en-US" sz="2400" dirty="0" smtClean="0"/>
              <a:t> </a:t>
            </a:r>
            <a:r>
              <a:rPr lang="en-US" sz="2400" dirty="0" smtClean="0">
                <a:latin typeface="Calibri" pitchFamily="34" charset="0"/>
              </a:rPr>
              <a:t>improve and accelerate genetic breeding programs to create plants better suited for bioenergy production.  </a:t>
            </a:r>
          </a:p>
          <a:p>
            <a:pPr marL="225425" indent="-225425">
              <a:spcAft>
                <a:spcPts val="1200"/>
              </a:spcAft>
              <a:buFont typeface="Arial" pitchFamily="34" charset="0"/>
              <a:buChar char="•"/>
            </a:pPr>
            <a:r>
              <a:rPr lang="en-US" sz="2400" dirty="0" smtClean="0">
                <a:latin typeface="Calibri" pitchFamily="34" charset="0"/>
              </a:rPr>
              <a:t>Focus on biomass genomics to harness </a:t>
            </a:r>
            <a:r>
              <a:rPr lang="en-US" sz="2400" dirty="0" err="1" smtClean="0">
                <a:latin typeface="Calibri" pitchFamily="34" charset="0"/>
              </a:rPr>
              <a:t>lignocellulosic</a:t>
            </a:r>
            <a:r>
              <a:rPr lang="en-US" sz="2400" dirty="0" smtClean="0">
                <a:latin typeface="Calibri" pitchFamily="34" charset="0"/>
              </a:rPr>
              <a:t> materials for biofuels production.  Emphasis on perennials, including trees and other nonfood plants as dedicated biofuel crops. </a:t>
            </a:r>
          </a:p>
          <a:p>
            <a:pPr marL="225425" indent="-225425">
              <a:spcAft>
                <a:spcPts val="1200"/>
              </a:spcAft>
              <a:buFont typeface="Arial" pitchFamily="34" charset="0"/>
              <a:buChar char="•"/>
            </a:pPr>
            <a:r>
              <a:rPr lang="en-US" sz="2400" dirty="0" smtClean="0">
                <a:latin typeface="Calibri" pitchFamily="34" charset="0"/>
              </a:rPr>
              <a:t>45 projects totaling $40.1 million.</a:t>
            </a:r>
          </a:p>
          <a:p>
            <a:pPr marL="225425" indent="-225425">
              <a:spcAft>
                <a:spcPts val="1200"/>
              </a:spcAft>
              <a:buFont typeface="Arial" pitchFamily="34" charset="0"/>
              <a:buChar char="•"/>
            </a:pPr>
            <a:r>
              <a:rPr lang="en-US" sz="2400" dirty="0" smtClean="0">
                <a:latin typeface="Calibri" pitchFamily="34" charset="0"/>
              </a:rPr>
              <a:t>Nine FY 2010 awards totaling $8.9 million ($6.9M DOE, $2M USDA). </a:t>
            </a:r>
          </a:p>
          <a:p>
            <a:pPr marL="225425" indent="-225425">
              <a:spcAft>
                <a:spcPts val="1200"/>
              </a:spcAft>
              <a:buFont typeface="Arial" pitchFamily="34" charset="0"/>
              <a:buChar char="•"/>
            </a:pPr>
            <a:r>
              <a:rPr lang="en-US" sz="2400" dirty="0" smtClean="0">
                <a:latin typeface="Calibri" pitchFamily="34" charset="0"/>
              </a:rPr>
              <a:t>Cathy Ronning BER Program Manager.</a:t>
            </a:r>
            <a:endParaRPr lang="en-US" sz="2400" dirty="0">
              <a:latin typeface="Calibri" pitchFamily="34"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8758" y="274638"/>
            <a:ext cx="8597736" cy="1143000"/>
          </a:xfrm>
        </p:spPr>
        <p:txBody>
          <a:bodyPr>
            <a:normAutofit/>
          </a:bodyPr>
          <a:lstStyle/>
          <a:p>
            <a:r>
              <a:rPr lang="en-US" dirty="0" smtClean="0">
                <a:latin typeface="Calibri" pitchFamily="34" charset="0"/>
              </a:rPr>
              <a:t>DOE-NIH Workshop on Interface of Biology &amp; Physics</a:t>
            </a:r>
            <a:endParaRPr lang="en-US" dirty="0">
              <a:latin typeface="Calibri" pitchFamily="34" charset="0"/>
            </a:endParaRPr>
          </a:p>
        </p:txBody>
      </p:sp>
      <p:sp>
        <p:nvSpPr>
          <p:cNvPr id="3" name="TextBox 2"/>
          <p:cNvSpPr txBox="1"/>
          <p:nvPr/>
        </p:nvSpPr>
        <p:spPr>
          <a:xfrm>
            <a:off x="403762" y="807536"/>
            <a:ext cx="8110847" cy="5293757"/>
          </a:xfrm>
          <a:prstGeom prst="rect">
            <a:avLst/>
          </a:prstGeom>
          <a:noFill/>
        </p:spPr>
        <p:txBody>
          <a:bodyPr wrap="square" rtlCol="0">
            <a:spAutoFit/>
          </a:bodyPr>
          <a:lstStyle/>
          <a:p>
            <a:pPr marL="225425" lvl="0" indent="-225425">
              <a:spcAft>
                <a:spcPts val="1200"/>
              </a:spcAft>
              <a:buFont typeface="Arial" pitchFamily="34" charset="0"/>
              <a:buChar char="•"/>
            </a:pPr>
            <a:r>
              <a:rPr lang="en-US" sz="2400" dirty="0" smtClean="0">
                <a:latin typeface="Calibri" pitchFamily="34" charset="0"/>
              </a:rPr>
              <a:t>Secretary Chu and NIH Director Collins charged Anna Palmisano and Jeremy Berg (Director, National Institute of General Medical Sciences ) with organizing a workshop to identify opportunities to advance biology by leveraging advances in physics.</a:t>
            </a:r>
          </a:p>
          <a:p>
            <a:pPr marL="225425" lvl="0" indent="-225425">
              <a:spcAft>
                <a:spcPts val="1200"/>
              </a:spcAft>
              <a:buFont typeface="Arial" pitchFamily="34" charset="0"/>
              <a:buChar char="•"/>
            </a:pPr>
            <a:r>
              <a:rPr lang="en-US" sz="2400" dirty="0" smtClean="0">
                <a:latin typeface="Calibri" pitchFamily="34" charset="0"/>
              </a:rPr>
              <a:t>Early spring 2011. ~30 participants. ~50% physicists.</a:t>
            </a:r>
          </a:p>
          <a:p>
            <a:pPr marL="225425" lvl="0" indent="-225425">
              <a:spcAft>
                <a:spcPts val="1200"/>
              </a:spcAft>
              <a:buFont typeface="Arial" pitchFamily="34" charset="0"/>
              <a:buChar char="•"/>
            </a:pPr>
            <a:r>
              <a:rPr lang="en-US" sz="2400" dirty="0" smtClean="0">
                <a:latin typeface="Calibri" pitchFamily="34" charset="0"/>
              </a:rPr>
              <a:t>Driving questions:</a:t>
            </a:r>
          </a:p>
          <a:p>
            <a:pPr marL="682625" lvl="1" indent="-225425">
              <a:spcAft>
                <a:spcPts val="1200"/>
              </a:spcAft>
              <a:buFont typeface="Arial" pitchFamily="34" charset="0"/>
              <a:buChar char="•"/>
            </a:pPr>
            <a:r>
              <a:rPr lang="en-US" sz="2400" dirty="0" smtClean="0">
                <a:latin typeface="Calibri" pitchFamily="34" charset="0"/>
              </a:rPr>
              <a:t>What are big questions in biology that cannot be addressed with existing technology?</a:t>
            </a:r>
          </a:p>
          <a:p>
            <a:pPr marL="682625" lvl="1" indent="-225425">
              <a:spcAft>
                <a:spcPts val="1200"/>
              </a:spcAft>
              <a:buFont typeface="Arial" pitchFamily="34" charset="0"/>
              <a:buChar char="•"/>
            </a:pPr>
            <a:r>
              <a:rPr lang="en-US" sz="2400" dirty="0" smtClean="0">
                <a:latin typeface="Calibri" pitchFamily="34" charset="0"/>
              </a:rPr>
              <a:t>What are emerging ideas or technologies in physics that have potential applications in biology?</a:t>
            </a:r>
          </a:p>
          <a:p>
            <a:pPr marL="225425" indent="-225425">
              <a:spcAft>
                <a:spcPts val="1200"/>
              </a:spcAft>
              <a:buFont typeface="Arial" pitchFamily="34" charset="0"/>
              <a:buChar char="•"/>
            </a:pPr>
            <a:r>
              <a:rPr lang="en-US" sz="2400" dirty="0" smtClean="0">
                <a:latin typeface="Calibri" pitchFamily="34" charset="0"/>
              </a:rPr>
              <a:t>Organizers:  Cathy Lewis (NIGMS) &amp; David Thomassen (BER)</a:t>
            </a:r>
            <a:endParaRPr lang="en-US" sz="2400" dirty="0">
              <a:latin typeface="Calibri" pitchFamily="34" charset="0"/>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005" y="166250"/>
            <a:ext cx="7861469" cy="484748"/>
          </a:xfrm>
        </p:spPr>
        <p:txBody>
          <a:bodyPr/>
          <a:lstStyle/>
          <a:p>
            <a:r>
              <a:rPr lang="en-US" dirty="0" smtClean="0">
                <a:latin typeface="Calibri" pitchFamily="34" charset="0"/>
              </a:rPr>
              <a:t>ARM Campaigns</a:t>
            </a:r>
            <a:endParaRPr lang="en-US" dirty="0">
              <a:latin typeface="Calibri" pitchFamily="34" charset="0"/>
            </a:endParaRPr>
          </a:p>
        </p:txBody>
      </p:sp>
      <p:sp>
        <p:nvSpPr>
          <p:cNvPr id="3" name="TextBox 2"/>
          <p:cNvSpPr txBox="1"/>
          <p:nvPr/>
        </p:nvSpPr>
        <p:spPr>
          <a:xfrm>
            <a:off x="106875" y="802575"/>
            <a:ext cx="6412678" cy="5632311"/>
          </a:xfrm>
          <a:prstGeom prst="rect">
            <a:avLst/>
          </a:prstGeom>
          <a:noFill/>
        </p:spPr>
        <p:txBody>
          <a:bodyPr wrap="square" rtlCol="0">
            <a:spAutoFit/>
          </a:bodyPr>
          <a:lstStyle/>
          <a:p>
            <a:pPr marL="228600" indent="-228600">
              <a:buFont typeface="Arial" pitchFamily="34" charset="0"/>
              <a:buChar char="•"/>
            </a:pPr>
            <a:r>
              <a:rPr lang="en-US" sz="2000" b="1" dirty="0" smtClean="0">
                <a:latin typeface="Calibri" pitchFamily="34" charset="0"/>
              </a:rPr>
              <a:t>Joint campaign with NASA at Southern Great Plains</a:t>
            </a:r>
          </a:p>
          <a:p>
            <a:pPr marL="685800" lvl="1" indent="-228600">
              <a:spcAft>
                <a:spcPts val="1200"/>
              </a:spcAft>
              <a:buFont typeface="Courier New" pitchFamily="49" charset="0"/>
              <a:buChar char="o"/>
            </a:pPr>
            <a:r>
              <a:rPr lang="en-US" sz="2000" dirty="0" smtClean="0">
                <a:latin typeface="Calibri" pitchFamily="34" charset="0"/>
              </a:rPr>
              <a:t>Goal is to provide the most complete characterization of convective cloud systems and their environment that has ever been obtained, providing constraints for model cumulus parameterizations that have never before been available.</a:t>
            </a:r>
          </a:p>
          <a:p>
            <a:pPr marL="228600" indent="-228600">
              <a:buFont typeface="Arial" pitchFamily="34" charset="0"/>
              <a:buChar char="•"/>
            </a:pPr>
            <a:r>
              <a:rPr lang="en-US" sz="2000" b="1" dirty="0" smtClean="0">
                <a:latin typeface="Calibri" pitchFamily="34" charset="0"/>
              </a:rPr>
              <a:t>DOE, NSF, NASA, Navy, and NOAA are supporting DYNAMO, the U.S. contribution to Cooperative Indian Ocean Experiment on </a:t>
            </a:r>
            <a:r>
              <a:rPr lang="en-US" sz="2000" b="1" dirty="0" err="1" smtClean="0">
                <a:latin typeface="Calibri" pitchFamily="34" charset="0"/>
              </a:rPr>
              <a:t>Intraseasonal</a:t>
            </a:r>
            <a:r>
              <a:rPr lang="en-US" sz="2000" b="1" dirty="0" smtClean="0">
                <a:latin typeface="Calibri" pitchFamily="34" charset="0"/>
              </a:rPr>
              <a:t> Variability in Year 2011 (CINDY2011)</a:t>
            </a:r>
          </a:p>
          <a:p>
            <a:pPr marL="681038" lvl="1" indent="-223838">
              <a:buFont typeface="Courier New" pitchFamily="49" charset="0"/>
              <a:buChar char="o"/>
            </a:pPr>
            <a:r>
              <a:rPr lang="en-US" sz="2000" dirty="0" smtClean="0">
                <a:latin typeface="Calibri" pitchFamily="34" charset="0"/>
              </a:rPr>
              <a:t>Second mobile facility will be used to test several current hypotheses regarding the mechanisms responsible for Madden-Julian Oscillation (MJO) initiation and propagation in the Indian Ocean area.</a:t>
            </a:r>
          </a:p>
          <a:p>
            <a:pPr marL="747713" lvl="1" indent="-290513">
              <a:spcAft>
                <a:spcPts val="1200"/>
              </a:spcAft>
              <a:buFont typeface="Courier New" pitchFamily="49" charset="0"/>
              <a:buChar char="o"/>
            </a:pPr>
            <a:r>
              <a:rPr lang="en-US" sz="2000" dirty="0" smtClean="0">
                <a:latin typeface="Calibri" pitchFamily="34" charset="0"/>
              </a:rPr>
              <a:t>BER also supporting a CINDY2011 experiment on Manus to examine the MJO in the Pacific.</a:t>
            </a:r>
          </a:p>
          <a:p>
            <a:pPr marL="290513" indent="-290513">
              <a:buFont typeface="Arial" pitchFamily="34" charset="0"/>
              <a:buChar char="•"/>
            </a:pPr>
            <a:r>
              <a:rPr lang="en-US" sz="2000" dirty="0" smtClean="0">
                <a:latin typeface="Calibri" pitchFamily="34" charset="0"/>
              </a:rPr>
              <a:t>Wanda Ferrell BER Program Manager</a:t>
            </a:r>
            <a:endParaRPr lang="en-US" sz="2000" dirty="0"/>
          </a:p>
        </p:txBody>
      </p:sp>
      <p:pic>
        <p:nvPicPr>
          <p:cNvPr id="6" name="Picture 5" descr="image2.png"/>
          <p:cNvPicPr>
            <a:picLocks noChangeAspect="1"/>
          </p:cNvPicPr>
          <p:nvPr/>
        </p:nvPicPr>
        <p:blipFill>
          <a:blip r:embed="rId3" cstate="print"/>
          <a:stretch>
            <a:fillRect/>
          </a:stretch>
        </p:blipFill>
        <p:spPr>
          <a:xfrm>
            <a:off x="6636328" y="905494"/>
            <a:ext cx="1881506" cy="1802130"/>
          </a:xfrm>
          <a:prstGeom prst="rect">
            <a:avLst/>
          </a:prstGeom>
        </p:spPr>
      </p:pic>
      <p:pic>
        <p:nvPicPr>
          <p:cNvPr id="7" name="Picture 6" descr="AMF2_operations van.jpg"/>
          <p:cNvPicPr>
            <a:picLocks noChangeAspect="1"/>
          </p:cNvPicPr>
          <p:nvPr/>
        </p:nvPicPr>
        <p:blipFill>
          <a:blip r:embed="rId4" cstate="print"/>
          <a:stretch>
            <a:fillRect/>
          </a:stretch>
        </p:blipFill>
        <p:spPr>
          <a:xfrm>
            <a:off x="6255386" y="4822372"/>
            <a:ext cx="2746110" cy="1641230"/>
          </a:xfrm>
          <a:prstGeom prst="rect">
            <a:avLst/>
          </a:prstGeom>
        </p:spPr>
      </p:pic>
      <p:pic>
        <p:nvPicPr>
          <p:cNvPr id="8" name="Picture 7" descr="AMF2_rad group.jpg"/>
          <p:cNvPicPr>
            <a:picLocks noChangeAspect="1"/>
          </p:cNvPicPr>
          <p:nvPr/>
        </p:nvPicPr>
        <p:blipFill>
          <a:blip r:embed="rId5" cstate="print"/>
          <a:stretch>
            <a:fillRect/>
          </a:stretch>
        </p:blipFill>
        <p:spPr>
          <a:xfrm>
            <a:off x="6446322" y="3086595"/>
            <a:ext cx="2363615" cy="1412630"/>
          </a:xfrm>
          <a:prstGeom prst="rect">
            <a:avLst/>
          </a:prstGeom>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45673" y="1451701"/>
            <a:ext cx="6424550" cy="4258602"/>
          </a:xfrm>
          <a:prstGeom prst="rect">
            <a:avLst/>
          </a:prstGeom>
        </p:spPr>
        <p:txBody>
          <a:bodyPr vert="horz" wrap="square" lIns="91440" tIns="45720" rIns="91440" bIns="45720" rtlCol="0">
            <a:spAutoFit/>
          </a:bodyPr>
          <a:lstStyle/>
          <a:p>
            <a:pPr marL="285750" marR="0" lvl="0" indent="-285750"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Trans-disciplinary science</a:t>
            </a:r>
          </a:p>
          <a:p>
            <a:pPr marL="285750" marR="0" lvl="0" indent="-285750"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Systems-based, data intensive and diverse research</a:t>
            </a:r>
          </a:p>
          <a:p>
            <a:pPr marL="285750" marR="0" lvl="0" indent="-285750"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World class, high impact user facilities</a:t>
            </a:r>
          </a:p>
          <a:p>
            <a:pPr marL="285750" lvl="0" indent="-285750" fontAlgn="auto">
              <a:lnSpc>
                <a:spcPct val="90000"/>
              </a:lnSpc>
              <a:spcBef>
                <a:spcPts val="1400"/>
              </a:spcBef>
              <a:spcAft>
                <a:spcPts val="0"/>
              </a:spcAft>
              <a:buClr>
                <a:schemeClr val="tx1"/>
              </a:buClr>
              <a:buFont typeface="Arial" pitchFamily="34" charset="0"/>
              <a:buChar char="•"/>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Scientific partnering </a:t>
            </a:r>
            <a:r>
              <a:rPr lang="en-US" sz="2800" dirty="0" smtClean="0"/>
              <a:t>to meet DOE mission needs</a:t>
            </a:r>
            <a:endParaRPr kumimoji="0" lang="en-US" sz="280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Title 4"/>
          <p:cNvSpPr txBox="1">
            <a:spLocks/>
          </p:cNvSpPr>
          <p:nvPr/>
        </p:nvSpPr>
        <p:spPr>
          <a:xfrm>
            <a:off x="1377538" y="378994"/>
            <a:ext cx="7576457" cy="877163"/>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bg2">
                    <a:lumMod val="10000"/>
                  </a:schemeClr>
                </a:solidFill>
                <a:effectLst/>
                <a:uLnTx/>
                <a:uFillTx/>
                <a:latin typeface="+mn-lt"/>
                <a:ea typeface="+mj-ea"/>
                <a:cs typeface="Arial" pitchFamily="34" charset="0"/>
              </a:rPr>
              <a:t>Biological and Environmental Research: </a:t>
            </a:r>
            <a:br>
              <a:rPr kumimoji="0" lang="en-US" sz="3000" b="1" i="0" u="none" strike="noStrike" kern="1200" cap="none" spc="0" normalizeH="0" baseline="0" noProof="0" dirty="0" smtClean="0">
                <a:ln>
                  <a:noFill/>
                </a:ln>
                <a:solidFill>
                  <a:schemeClr val="bg2">
                    <a:lumMod val="10000"/>
                  </a:schemeClr>
                </a:solidFill>
                <a:effectLst/>
                <a:uLnTx/>
                <a:uFillTx/>
                <a:latin typeface="+mn-lt"/>
                <a:ea typeface="+mj-ea"/>
                <a:cs typeface="Arial" pitchFamily="34" charset="0"/>
              </a:rPr>
            </a:br>
            <a:endParaRPr kumimoji="0" lang="en-US" sz="3000" b="1" i="0" u="none" strike="noStrike" kern="1200" cap="none" spc="0" normalizeH="0" baseline="0" noProof="0" dirty="0">
              <a:ln>
                <a:noFill/>
              </a:ln>
              <a:solidFill>
                <a:schemeClr val="bg2">
                  <a:lumMod val="10000"/>
                </a:schemeClr>
              </a:solidFill>
              <a:effectLst/>
              <a:uLnTx/>
              <a:uFillTx/>
              <a:latin typeface="+mn-lt"/>
              <a:ea typeface="+mj-ea"/>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139" y="1617955"/>
            <a:ext cx="7932718" cy="4978799"/>
          </a:xfrm>
        </p:spPr>
        <p:txBody>
          <a:bodyPr/>
          <a:lstStyle/>
          <a:p>
            <a:r>
              <a:rPr lang="en-US" dirty="0" smtClean="0"/>
              <a:t>Trans-disciplinary science: BER science no longer fits neatly into disciplines.</a:t>
            </a:r>
          </a:p>
          <a:p>
            <a:r>
              <a:rPr lang="en-US" dirty="0" smtClean="0"/>
              <a:t>BER science is systems-based, and therefore, extremely data intensive and data diverse.</a:t>
            </a:r>
          </a:p>
          <a:p>
            <a:r>
              <a:rPr lang="en-US" dirty="0" smtClean="0"/>
              <a:t>Our user facilities enable scientists throughout the globe to contribute in unprecedented ways to rapidly advance biological, climatic and environmental research.</a:t>
            </a:r>
          </a:p>
          <a:p>
            <a:r>
              <a:rPr lang="en-US" dirty="0" smtClean="0"/>
              <a:t>Our dedicated program staff excel at creating and nurturing partnerships to advance science.</a:t>
            </a:r>
          </a:p>
          <a:p>
            <a:pPr algn="ctr">
              <a:buNone/>
            </a:pPr>
            <a:endParaRPr lang="en-US" dirty="0" smtClean="0"/>
          </a:p>
          <a:p>
            <a:pPr>
              <a:buNone/>
            </a:pPr>
            <a:endParaRPr lang="en-US" dirty="0"/>
          </a:p>
        </p:txBody>
      </p:sp>
      <p:sp>
        <p:nvSpPr>
          <p:cNvPr id="5" name="Title 4"/>
          <p:cNvSpPr>
            <a:spLocks noGrp="1"/>
          </p:cNvSpPr>
          <p:nvPr>
            <p:ph type="title"/>
          </p:nvPr>
        </p:nvSpPr>
        <p:spPr>
          <a:xfrm>
            <a:off x="279933" y="378994"/>
            <a:ext cx="8229600" cy="877163"/>
          </a:xfrm>
        </p:spPr>
        <p:txBody>
          <a:bodyPr/>
          <a:lstStyle/>
          <a:p>
            <a:r>
              <a:rPr lang="en-US" dirty="0" smtClean="0"/>
              <a:t>Scientific Opportunities within BER: </a:t>
            </a:r>
            <a:br>
              <a:rPr lang="en-US" dirty="0" smtClean="0"/>
            </a:br>
            <a:r>
              <a:rPr lang="en-US" dirty="0" smtClean="0"/>
              <a:t>What makes us unique?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4392" y="272114"/>
            <a:ext cx="7725761" cy="484748"/>
          </a:xfrm>
        </p:spPr>
        <p:txBody>
          <a:bodyPr/>
          <a:lstStyle/>
          <a:p>
            <a:r>
              <a:rPr lang="en-US" dirty="0" smtClean="0">
                <a:latin typeface="Calibri" pitchFamily="34" charset="0"/>
              </a:rPr>
              <a:t>Outline</a:t>
            </a:r>
            <a:endParaRPr lang="en-US" dirty="0">
              <a:latin typeface="Calibri" pitchFamily="34" charset="0"/>
            </a:endParaRPr>
          </a:p>
        </p:txBody>
      </p:sp>
      <p:sp>
        <p:nvSpPr>
          <p:cNvPr id="7" name="Content Placeholder 6"/>
          <p:cNvSpPr>
            <a:spLocks noGrp="1"/>
          </p:cNvSpPr>
          <p:nvPr>
            <p:ph idx="1"/>
          </p:nvPr>
        </p:nvSpPr>
        <p:spPr>
          <a:xfrm>
            <a:off x="434300" y="914413"/>
            <a:ext cx="8229600" cy="5285037"/>
          </a:xfrm>
        </p:spPr>
        <p:txBody>
          <a:bodyPr/>
          <a:lstStyle/>
          <a:p>
            <a:pPr marL="403225" indent="-403225">
              <a:buFont typeface="+mj-lt"/>
              <a:buAutoNum type="romanUcPeriod"/>
            </a:pPr>
            <a:r>
              <a:rPr lang="en-US" sz="2100" dirty="0" smtClean="0">
                <a:latin typeface="Calibri" pitchFamily="34" charset="0"/>
              </a:rPr>
              <a:t>Status of the President’s Budget Request for FY2011</a:t>
            </a:r>
          </a:p>
          <a:p>
            <a:pPr marL="400050" indent="-400050">
              <a:buFont typeface="+mj-lt"/>
              <a:buAutoNum type="romanUcPeriod"/>
            </a:pPr>
            <a:r>
              <a:rPr lang="en-US" sz="2100" dirty="0" smtClean="0">
                <a:latin typeface="Calibri" pitchFamily="34" charset="0"/>
              </a:rPr>
              <a:t>BERAC Grand Challenges for BER Workshop</a:t>
            </a:r>
          </a:p>
          <a:p>
            <a:pPr marL="400050" indent="-400050">
              <a:buFont typeface="+mj-lt"/>
              <a:buAutoNum type="romanUcPeriod"/>
            </a:pPr>
            <a:r>
              <a:rPr lang="en-US" sz="2100" dirty="0" smtClean="0">
                <a:latin typeface="Calibri" pitchFamily="34" charset="0"/>
              </a:rPr>
              <a:t>BERAC Committee of Visitors for Climate and Environmental Sciences</a:t>
            </a:r>
          </a:p>
          <a:p>
            <a:pPr marL="400050" indent="-400050">
              <a:buFont typeface="+mj-lt"/>
              <a:buAutoNum type="romanUcPeriod"/>
            </a:pPr>
            <a:r>
              <a:rPr lang="en-US" sz="2100" dirty="0" smtClean="0">
                <a:latin typeface="Calibri" pitchFamily="34" charset="0"/>
              </a:rPr>
              <a:t>Personnel Changes and Recruitments</a:t>
            </a:r>
          </a:p>
          <a:p>
            <a:pPr marL="400050" indent="-400050">
              <a:buFont typeface="+mj-lt"/>
              <a:buAutoNum type="romanUcPeriod"/>
            </a:pPr>
            <a:r>
              <a:rPr lang="en-US" sz="2100" dirty="0" smtClean="0">
                <a:latin typeface="Calibri" pitchFamily="34" charset="0"/>
              </a:rPr>
              <a:t>Highlights from BER</a:t>
            </a:r>
          </a:p>
          <a:p>
            <a:pPr marL="857250" lvl="1" indent="-400050">
              <a:buFont typeface="Arial" pitchFamily="34" charset="0"/>
              <a:buChar char="•"/>
            </a:pPr>
            <a:r>
              <a:rPr lang="en-US" sz="2100" dirty="0" smtClean="0">
                <a:latin typeface="Calibri" pitchFamily="34" charset="0"/>
              </a:rPr>
              <a:t>Knowledgebase planning</a:t>
            </a:r>
          </a:p>
          <a:p>
            <a:pPr marL="857250" lvl="1" indent="-400050">
              <a:buFont typeface="Arial" pitchFamily="34" charset="0"/>
              <a:buChar char="•"/>
            </a:pPr>
            <a:r>
              <a:rPr lang="en-US" sz="2100" dirty="0" smtClean="0">
                <a:latin typeface="Calibri" pitchFamily="34" charset="0"/>
              </a:rPr>
              <a:t>Upcoming BRC review</a:t>
            </a:r>
          </a:p>
          <a:p>
            <a:pPr marL="857250" lvl="1" indent="-400050">
              <a:buFont typeface="Arial" pitchFamily="34" charset="0"/>
              <a:buChar char="•"/>
            </a:pPr>
            <a:r>
              <a:rPr lang="en-US" sz="2100" dirty="0" smtClean="0">
                <a:latin typeface="Calibri" pitchFamily="34" charset="0"/>
              </a:rPr>
              <a:t>Climate roadmap workshop</a:t>
            </a:r>
          </a:p>
          <a:p>
            <a:pPr marL="400050" indent="-400050">
              <a:buFont typeface="+mj-lt"/>
              <a:buAutoNum type="romanUcPeriod"/>
            </a:pPr>
            <a:r>
              <a:rPr lang="en-US" sz="2100" dirty="0" smtClean="0">
                <a:latin typeface="Calibri" pitchFamily="34" charset="0"/>
              </a:rPr>
              <a:t>Update on the American Recovery and Reinvestment Act investments</a:t>
            </a:r>
          </a:p>
          <a:p>
            <a:pPr marL="400050" indent="-400050">
              <a:buFont typeface="+mj-lt"/>
              <a:buAutoNum type="romanUcPeriod"/>
            </a:pPr>
            <a:r>
              <a:rPr lang="en-US" sz="2100" dirty="0" smtClean="0">
                <a:latin typeface="Calibri" pitchFamily="34" charset="0"/>
              </a:rPr>
              <a:t> Update on Early Career Awards and Graduate Research Fellowships</a:t>
            </a:r>
          </a:p>
          <a:p>
            <a:pPr marL="400050" indent="-400050">
              <a:buFont typeface="+mj-lt"/>
              <a:buAutoNum type="romanUcPeriod"/>
            </a:pPr>
            <a:r>
              <a:rPr lang="en-US" sz="2100" dirty="0" smtClean="0">
                <a:latin typeface="Calibri" pitchFamily="34" charset="0"/>
              </a:rPr>
              <a:t> Interagency Interactions</a:t>
            </a:r>
          </a:p>
          <a:p>
            <a:endParaRPr lang="en-US" sz="1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911079" y="1102891"/>
            <a:ext cx="6377629" cy="929485"/>
          </a:xfrm>
        </p:spPr>
        <p:txBody>
          <a:bodyPr>
            <a:normAutofit/>
          </a:bodyPr>
          <a:lstStyle/>
          <a:p>
            <a:pPr algn="ctr"/>
            <a:r>
              <a:rPr lang="en-US" sz="2900" dirty="0" smtClean="0">
                <a:latin typeface="Calibri" pitchFamily="34" charset="0"/>
              </a:rPr>
              <a:t>Update on the Status of the President’s Budget for BER in FY2011</a:t>
            </a:r>
            <a:endParaRPr lang="en-US" sz="2900" dirty="0">
              <a:latin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ChangeArrowheads="1"/>
          </p:cNvSpPr>
          <p:nvPr/>
        </p:nvSpPr>
        <p:spPr bwMode="auto">
          <a:xfrm>
            <a:off x="355601" y="340756"/>
            <a:ext cx="7921499" cy="523220"/>
          </a:xfrm>
          <a:prstGeom prst="rect">
            <a:avLst/>
          </a:prstGeom>
          <a:noFill/>
          <a:ln w="9525">
            <a:noFill/>
            <a:miter lim="800000"/>
            <a:headEnd/>
            <a:tailEnd/>
          </a:ln>
        </p:spPr>
        <p:txBody>
          <a:bodyPr wrap="square">
            <a:spAutoFit/>
          </a:bodyPr>
          <a:lstStyle/>
          <a:p>
            <a:r>
              <a:rPr lang="en-US" sz="2800" b="1" dirty="0">
                <a:latin typeface="Calibri" pitchFamily="34" charset="0"/>
              </a:rPr>
              <a:t>BER Funding </a:t>
            </a:r>
            <a:r>
              <a:rPr lang="en-US" sz="2800" b="1" dirty="0" smtClean="0">
                <a:latin typeface="Calibri" pitchFamily="34" charset="0"/>
              </a:rPr>
              <a:t>Profile ($ in thousands)</a:t>
            </a:r>
            <a:endParaRPr lang="en-US" sz="2800" b="1" dirty="0">
              <a:latin typeface="Calibri" pitchFamily="34" charset="0"/>
            </a:endParaRPr>
          </a:p>
        </p:txBody>
      </p:sp>
      <p:graphicFrame>
        <p:nvGraphicFramePr>
          <p:cNvPr id="232518" name="Group 70"/>
          <p:cNvGraphicFramePr>
            <a:graphicFrameLocks noGrp="1"/>
          </p:cNvGraphicFramePr>
          <p:nvPr/>
        </p:nvGraphicFramePr>
        <p:xfrm>
          <a:off x="815439" y="1448789"/>
          <a:ext cx="7315200" cy="3200083"/>
        </p:xfrm>
        <a:graphic>
          <a:graphicData uri="http://schemas.openxmlformats.org/drawingml/2006/table">
            <a:tbl>
              <a:tblPr/>
              <a:tblGrid>
                <a:gridCol w="3388426"/>
                <a:gridCol w="1259774"/>
                <a:gridCol w="1542803"/>
                <a:gridCol w="1124197"/>
              </a:tblGrid>
              <a:tr h="801650">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FY 2010</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FY 2011 President's Request</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FY 2011 Senate Mark</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Biological Systems Science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318,476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321,947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317,547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Climate and Environmental Sciences</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285,706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304,953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296,953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Total BER</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604,182*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626,900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614,500 </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910442" y="5432961"/>
            <a:ext cx="4172197" cy="369332"/>
          </a:xfrm>
          <a:prstGeom prst="rect">
            <a:avLst/>
          </a:prstGeom>
          <a:noFill/>
        </p:spPr>
        <p:txBody>
          <a:bodyPr wrap="square" rtlCol="0">
            <a:spAutoFit/>
          </a:bodyPr>
          <a:lstStyle/>
          <a:p>
            <a:r>
              <a:rPr lang="en-US" dirty="0" smtClean="0"/>
              <a:t>*prior to SBIR/STTR transfer</a:t>
            </a:r>
            <a:endParaRPr lang="en-US" sz="1200"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6079" y="1518516"/>
            <a:ext cx="6377629" cy="929485"/>
          </a:xfrm>
        </p:spPr>
        <p:txBody>
          <a:bodyPr>
            <a:normAutofit/>
          </a:bodyPr>
          <a:lstStyle/>
          <a:p>
            <a:pPr algn="l"/>
            <a:r>
              <a:rPr lang="en-US" sz="2900" dirty="0" smtClean="0">
                <a:latin typeface="Calibri" pitchFamily="34" charset="0"/>
              </a:rPr>
              <a:t>BERAC Grand Challenge Workshop March 2-3, 2010</a:t>
            </a:r>
            <a:endParaRPr lang="en-US" sz="2900" dirty="0">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a:xfrm>
            <a:off x="838200" y="1828800"/>
            <a:ext cx="7315200" cy="2667000"/>
          </a:xfrm>
        </p:spPr>
        <p:txBody>
          <a:bodyPr>
            <a:noAutofit/>
          </a:bodyPr>
          <a:lstStyle/>
          <a:p>
            <a:pPr>
              <a:spcAft>
                <a:spcPts val="600"/>
              </a:spcAft>
              <a:buFont typeface="Wingdings" pitchFamily="2" charset="2"/>
              <a:buChar char="§"/>
            </a:pPr>
            <a:r>
              <a:rPr lang="en-US" sz="2400" dirty="0" smtClean="0">
                <a:latin typeface="Calibri" pitchFamily="34" charset="0"/>
              </a:rPr>
              <a:t>What are the greatest scientific challenges in biology, climate and the environment that DOE will be facing in the long term (20 year horizon)?</a:t>
            </a:r>
          </a:p>
          <a:p>
            <a:pPr>
              <a:spcAft>
                <a:spcPts val="600"/>
              </a:spcAft>
              <a:buFont typeface="Wingdings" pitchFamily="2" charset="2"/>
              <a:buChar char="§"/>
            </a:pPr>
            <a:r>
              <a:rPr lang="en-US" sz="2400" dirty="0" smtClean="0">
                <a:latin typeface="Calibri" pitchFamily="34" charset="0"/>
              </a:rPr>
              <a:t>How should we position BER to address those challenges? What fields of science are needed to achieve future mission challenges?</a:t>
            </a:r>
          </a:p>
          <a:p>
            <a:pPr>
              <a:spcAft>
                <a:spcPts val="600"/>
              </a:spcAft>
              <a:buFont typeface="Wingdings" pitchFamily="2" charset="2"/>
              <a:buChar char="§"/>
            </a:pPr>
            <a:r>
              <a:rPr lang="en-US" sz="2400" dirty="0" smtClean="0">
                <a:latin typeface="Calibri" pitchFamily="34" charset="0"/>
              </a:rPr>
              <a:t>What new and innovative tools are needed to advance BER science?</a:t>
            </a:r>
          </a:p>
          <a:p>
            <a:pPr>
              <a:spcAft>
                <a:spcPts val="600"/>
              </a:spcAft>
              <a:buFont typeface="Wingdings" pitchFamily="2" charset="2"/>
              <a:buChar char="§"/>
            </a:pPr>
            <a:r>
              <a:rPr lang="en-US" sz="2400" dirty="0" smtClean="0">
                <a:latin typeface="Calibri" pitchFamily="34" charset="0"/>
              </a:rPr>
              <a:t>How can should we train the workforce of the future in integrative system science?</a:t>
            </a:r>
            <a:endParaRPr lang="en-US" sz="2400" dirty="0">
              <a:latin typeface="Calibri" pitchFamily="34" charset="0"/>
            </a:endParaRPr>
          </a:p>
        </p:txBody>
      </p:sp>
      <p:sp>
        <p:nvSpPr>
          <p:cNvPr id="3" name="Rectangle 3"/>
          <p:cNvSpPr>
            <a:spLocks noChangeArrowheads="1"/>
          </p:cNvSpPr>
          <p:nvPr/>
        </p:nvSpPr>
        <p:spPr bwMode="auto">
          <a:xfrm>
            <a:off x="715500" y="609600"/>
            <a:ext cx="6858000" cy="784225"/>
          </a:xfrm>
          <a:prstGeom prst="rect">
            <a:avLst/>
          </a:prstGeom>
          <a:noFill/>
          <a:ln w="9525">
            <a:noFill/>
            <a:miter lim="800000"/>
            <a:headEnd/>
            <a:tailEnd/>
          </a:ln>
          <a:effectLst/>
        </p:spPr>
        <p:txBody>
          <a:bodyPr anchor="ctr"/>
          <a:lstStyle/>
          <a:p>
            <a:r>
              <a:rPr lang="en-US" sz="3600" b="1" dirty="0" smtClean="0">
                <a:latin typeface="Calibri" pitchFamily="34" charset="0"/>
              </a:rPr>
              <a:t>Charge from the Director of DOE’s Office of Science to BERAC:</a:t>
            </a:r>
            <a:endParaRPr lang="en-US" sz="3600" b="1" dirty="0">
              <a:latin typeface="Calibri" pitchFamily="34"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Theme">
  <a:themeElements>
    <a:clrScheme name="BER templa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1944</TotalTime>
  <Words>2763</Words>
  <Application>Microsoft Office PowerPoint</Application>
  <PresentationFormat>On-screen Show (4:3)</PresentationFormat>
  <Paragraphs>291</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Theme</vt:lpstr>
      <vt:lpstr>The State of BER September 16, 2010 </vt:lpstr>
      <vt:lpstr>Biological and Environmental Research  </vt:lpstr>
      <vt:lpstr>Biological and Environmental Research</vt:lpstr>
      <vt:lpstr>Scientific Opportunities within BER:  What makes us unique? </vt:lpstr>
      <vt:lpstr>Outline</vt:lpstr>
      <vt:lpstr>Update on the Status of the President’s Budget for BER in FY2011</vt:lpstr>
      <vt:lpstr>Slide 7</vt:lpstr>
      <vt:lpstr>BERAC Grand Challenge Workshop March 2-3, 2010</vt:lpstr>
      <vt:lpstr>Slide 9</vt:lpstr>
      <vt:lpstr>Slide 10</vt:lpstr>
      <vt:lpstr>BERAC Grand Challenges Workshop: Creating a Long Term Vision for BER Science</vt:lpstr>
      <vt:lpstr>Committee of Visitors (COV) for Climate and Environmental Sciences Division July 2010</vt:lpstr>
      <vt:lpstr>Slide 13</vt:lpstr>
      <vt:lpstr>Personnel Recruitments and Changes</vt:lpstr>
      <vt:lpstr>Welcome our New Division Director for Climate and Environmental Sciences: Gary Geernaert</vt:lpstr>
      <vt:lpstr>Slide 16</vt:lpstr>
      <vt:lpstr>Highlights for BER</vt:lpstr>
      <vt:lpstr>Slide 18</vt:lpstr>
      <vt:lpstr>Slide 19</vt:lpstr>
      <vt:lpstr>Bioenergy Research Centers – three year review</vt:lpstr>
      <vt:lpstr>Climate Roadmap Workshop - May 2010</vt:lpstr>
      <vt:lpstr>Arctic Climate Science: A Global Priority</vt:lpstr>
      <vt:lpstr>Next-generation ecosystem experiment: Arctic tundra  </vt:lpstr>
      <vt:lpstr>American Recovery and Reinvestment Act – An Update</vt:lpstr>
      <vt:lpstr>BER Recovery Act Projects: Atmospheric Radiation Measurement (ARM) Climate Research Facility (ACRF)</vt:lpstr>
      <vt:lpstr>BER Recovery Act Projects: Environmental Molecular Sciences Laboratory (EMSL)</vt:lpstr>
      <vt:lpstr>Slide 27</vt:lpstr>
      <vt:lpstr>Early Career Awards and Graduate Research Fellowships</vt:lpstr>
      <vt:lpstr>Slide 29</vt:lpstr>
      <vt:lpstr>DOE Office of Science Graduate Research Fellowships (Office of Workforce Development for Teachers and Scientists)</vt:lpstr>
      <vt:lpstr>Interagency Interactions</vt:lpstr>
      <vt:lpstr>NSF-DOE-USDA Regional Climate Modeling</vt:lpstr>
      <vt:lpstr>DOE-USDA Plant Feedstock Genomics for Bioenergy</vt:lpstr>
      <vt:lpstr>DOE-NIH Workshop on Interface of Biology &amp; Physics</vt:lpstr>
      <vt:lpstr>ARM Campaigns</vt:lpstr>
      <vt:lpstr>Slide 36</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corcoran</cp:lastModifiedBy>
  <cp:revision>123</cp:revision>
  <dcterms:created xsi:type="dcterms:W3CDTF">2009-10-28T16:35:52Z</dcterms:created>
  <dcterms:modified xsi:type="dcterms:W3CDTF">2010-09-15T17:40:36Z</dcterms:modified>
</cp:coreProperties>
</file>