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1050" r:id="rId2"/>
    <p:sldId id="1259" r:id="rId3"/>
    <p:sldId id="1261" r:id="rId4"/>
    <p:sldId id="1264" r:id="rId5"/>
    <p:sldId id="975" r:id="rId6"/>
    <p:sldId id="1145" r:id="rId7"/>
    <p:sldId id="1140" r:id="rId8"/>
    <p:sldId id="1013" r:id="rId9"/>
    <p:sldId id="1227" r:id="rId10"/>
    <p:sldId id="1081" r:id="rId11"/>
    <p:sldId id="1135" r:id="rId12"/>
    <p:sldId id="1134" r:id="rId13"/>
    <p:sldId id="1270" r:id="rId14"/>
    <p:sldId id="1272" r:id="rId15"/>
    <p:sldId id="1078" r:id="rId16"/>
    <p:sldId id="1103" r:id="rId17"/>
    <p:sldId id="976" r:id="rId18"/>
    <p:sldId id="1069" r:id="rId19"/>
    <p:sldId id="977" r:id="rId20"/>
    <p:sldId id="980" r:id="rId21"/>
    <p:sldId id="1138" r:id="rId22"/>
    <p:sldId id="1139" r:id="rId23"/>
    <p:sldId id="1265" r:id="rId24"/>
    <p:sldId id="1241" r:id="rId25"/>
    <p:sldId id="1077" r:id="rId26"/>
    <p:sldId id="1142" r:id="rId27"/>
    <p:sldId id="1031" r:id="rId28"/>
    <p:sldId id="1233" r:id="rId29"/>
    <p:sldId id="1234" r:id="rId30"/>
    <p:sldId id="1235" r:id="rId31"/>
    <p:sldId id="1236" r:id="rId32"/>
    <p:sldId id="1237" r:id="rId33"/>
    <p:sldId id="1244" r:id="rId34"/>
    <p:sldId id="1238" r:id="rId35"/>
    <p:sldId id="1239" r:id="rId36"/>
    <p:sldId id="1112" r:id="rId37"/>
    <p:sldId id="1262" r:id="rId38"/>
    <p:sldId id="1245" r:id="rId39"/>
    <p:sldId id="1110" r:id="rId40"/>
    <p:sldId id="1004" r:id="rId41"/>
    <p:sldId id="1257" r:id="rId42"/>
    <p:sldId id="1036" r:id="rId43"/>
    <p:sldId id="999" r:id="rId44"/>
    <p:sldId id="998" r:id="rId45"/>
    <p:sldId id="1033" r:id="rId46"/>
    <p:sldId id="1080" r:id="rId47"/>
    <p:sldId id="1147" r:id="rId48"/>
    <p:sldId id="1001" r:id="rId49"/>
    <p:sldId id="1243" r:id="rId50"/>
    <p:sldId id="1268" r:id="rId51"/>
    <p:sldId id="1267" r:id="rId52"/>
    <p:sldId id="1269" r:id="rId53"/>
    <p:sldId id="995" r:id="rId54"/>
    <p:sldId id="1043" r:id="rId55"/>
    <p:sldId id="1146" r:id="rId56"/>
  </p:sldIdLst>
  <p:sldSz cx="9144000" cy="6858000" type="screen4x3"/>
  <p:notesSz cx="6994525" cy="92789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99"/>
    <a:srgbClr val="008000"/>
    <a:srgbClr val="FFFF00"/>
    <a:srgbClr val="FF0000"/>
    <a:srgbClr val="00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8384" autoAdjust="0"/>
    <p:restoredTop sz="97835" autoAdjust="0"/>
  </p:normalViewPr>
  <p:slideViewPr>
    <p:cSldViewPr>
      <p:cViewPr>
        <p:scale>
          <a:sx n="82" d="100"/>
          <a:sy n="82" d="100"/>
        </p:scale>
        <p:origin x="-140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2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2" d="100"/>
        <a:sy n="62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2028" y="-84"/>
      </p:cViewPr>
      <p:guideLst>
        <p:guide orient="horz" pos="2922"/>
        <p:guide pos="2203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053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defTabSz="930275">
              <a:defRPr sz="1200" dirty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3988" y="0"/>
            <a:ext cx="303053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 dirty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5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5388"/>
            <a:ext cx="303053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defTabSz="930275">
              <a:defRPr sz="1200" dirty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5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3988" y="8815388"/>
            <a:ext cx="303053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CAC6B0B5-56A5-4120-A941-9BE196BC5F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053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defTabSz="930275">
              <a:defRPr sz="1200" dirty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053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 dirty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6338" y="695325"/>
            <a:ext cx="4641850" cy="3479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406900"/>
            <a:ext cx="5130800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5388"/>
            <a:ext cx="303053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defTabSz="930275">
              <a:defRPr sz="1200" dirty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15388"/>
            <a:ext cx="303053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B88CAEAD-F352-4ADF-8D09-5246B99D5C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BB9407-CBB1-4FCE-92A7-4F89803147CE}" type="slidenum">
              <a:rPr lang="en-US" smtClean="0"/>
              <a:pPr/>
              <a:t>1</a:t>
            </a:fld>
            <a:endParaRPr lang="en-US" dirty="0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5325"/>
            <a:ext cx="4638675" cy="34798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99DC2D-3084-46B7-9975-CA623279CB80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5325"/>
            <a:ext cx="4638675" cy="347980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DDEE61-02BA-475B-A2A0-D337FFD14D36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5325"/>
            <a:ext cx="4638675" cy="3479800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59C5E0-2B40-4102-878C-B53AC10B5866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5325"/>
            <a:ext cx="4638675" cy="3479800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44B924-0B6F-4DB0-842F-9A3E5CB27395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5325"/>
            <a:ext cx="4638675" cy="3479800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C09856-A498-4ADF-8CB0-8ACE0C7D33D0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5325"/>
            <a:ext cx="4638675" cy="347980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5DF73B-5E88-4D67-9BE2-D5239ED5AA19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5325"/>
            <a:ext cx="4638675" cy="3479800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5325"/>
            <a:ext cx="4638675" cy="3479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mtClean="0">
                <a:solidFill>
                  <a:srgbClr val="0000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winter sea ice edge is considerably improved from CCSM3 with:</a:t>
            </a:r>
            <a:endParaRPr lang="en-US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endParaRPr lang="en-US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11150" indent="-111150">
              <a:buFont typeface="Arial"/>
              <a:buChar char="•"/>
              <a:defRPr/>
            </a:pPr>
            <a:r>
              <a:rPr lang="en-US" smtClean="0">
                <a:latin typeface="Tahoma" pitchFamily="34" charset="0"/>
                <a:ea typeface="Tahoma" pitchFamily="34" charset="0"/>
                <a:cs typeface="Tahoma" pitchFamily="34" charset="0"/>
              </a:rPr>
              <a:t>Less Labrador sea ice </a:t>
            </a:r>
          </a:p>
          <a:p>
            <a:pPr marL="111150" indent="-111150">
              <a:buFont typeface="Arial"/>
              <a:buChar char="•"/>
              <a:defRPr/>
            </a:pPr>
            <a:r>
              <a:rPr lang="en-US" smtClean="0">
                <a:latin typeface="Tahoma" pitchFamily="34" charset="0"/>
                <a:ea typeface="Tahoma" pitchFamily="34" charset="0"/>
                <a:cs typeface="Tahoma" pitchFamily="34" charset="0"/>
              </a:rPr>
              <a:t>Less Pacific sea ice</a:t>
            </a:r>
          </a:p>
          <a:p>
            <a:pPr marL="111150" indent="-111150">
              <a:buFont typeface="Arial"/>
              <a:buChar char="•"/>
              <a:defRPr/>
            </a:pPr>
            <a:r>
              <a:rPr lang="en-US" smtClean="0">
                <a:latin typeface="Tahoma" pitchFamily="34" charset="0"/>
                <a:ea typeface="Tahoma" pitchFamily="34" charset="0"/>
                <a:cs typeface="Tahoma" pitchFamily="34" charset="0"/>
              </a:rPr>
              <a:t>Modest increases in GIN sea ice cover</a:t>
            </a:r>
          </a:p>
          <a:p>
            <a:pPr marL="111150" indent="-111150">
              <a:defRPr/>
            </a:pPr>
            <a:endParaRPr lang="en-US" smtClean="0">
              <a:solidFill>
                <a:srgbClr val="0000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111150">
              <a:defRPr/>
            </a:pPr>
            <a:r>
              <a:rPr lang="en-US" smtClean="0">
                <a:solidFill>
                  <a:srgbClr val="00009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summer ice edge (not shown) was well simulated in CCSM3 and remains well simulated in CCSM4</a:t>
            </a:r>
          </a:p>
          <a:p>
            <a:pPr marL="111150">
              <a:defRPr/>
            </a:pPr>
            <a:endParaRPr lang="en-US" smtClean="0">
              <a:solidFill>
                <a:srgbClr val="0000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endParaRPr lang="en-US" smtClean="0">
              <a:solidFill>
                <a:srgbClr val="000099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E3C16F-C5BC-482B-A563-8FF02CFC8122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DEF623-6D4D-4B60-90E9-6D14BA5375A2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5325"/>
            <a:ext cx="4638675" cy="347980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5325"/>
            <a:ext cx="4640263" cy="347980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6913"/>
            <a:ext cx="4637087" cy="3478212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8" y="4408488"/>
            <a:ext cx="5594350" cy="417353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E4A205-57AD-43B5-BF37-FE4CDFE39627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5325"/>
            <a:ext cx="4638675" cy="347980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5325"/>
            <a:ext cx="4640263" cy="3479800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5325"/>
            <a:ext cx="4640263" cy="3479800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D8F58A-8460-4163-820C-087777C1B850}" type="slidenum">
              <a:rPr lang="en-US" smtClean="0"/>
              <a:pPr/>
              <a:t>53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5325"/>
            <a:ext cx="4638675" cy="347980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2B84BB-5D3A-4434-96A9-C4A919E27863}" type="slidenum">
              <a:rPr lang="en-US" smtClean="0"/>
              <a:pPr/>
              <a:t>54</a:t>
            </a:fld>
            <a:endParaRPr lang="en-US" smtClean="0"/>
          </a:p>
        </p:txBody>
      </p:sp>
      <p:sp>
        <p:nvSpPr>
          <p:cNvPr id="73731" name="Text Box 2"/>
          <p:cNvSpPr txBox="1">
            <a:spLocks noChangeArrowheads="1"/>
          </p:cNvSpPr>
          <p:nvPr/>
        </p:nvSpPr>
        <p:spPr bwMode="auto">
          <a:xfrm>
            <a:off x="1165225" y="696913"/>
            <a:ext cx="4664075" cy="34798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108" tIns="46054" rIns="92108" bIns="46054" anchor="ctr"/>
          <a:lstStyle/>
          <a:p>
            <a:endParaRPr lang="en-US"/>
          </a:p>
        </p:txBody>
      </p:sp>
      <p:sp>
        <p:nvSpPr>
          <p:cNvPr id="73732" name="Rectangle 3"/>
          <p:cNvSpPr>
            <a:spLocks noGrp="1" noChangeArrowheads="1"/>
          </p:cNvSpPr>
          <p:nvPr>
            <p:ph type="body"/>
          </p:nvPr>
        </p:nvSpPr>
        <p:spPr>
          <a:xfrm>
            <a:off x="931863" y="4408488"/>
            <a:ext cx="5127625" cy="4173537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31358B-F3D7-49CE-B4AB-5480C062CCB3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5325"/>
            <a:ext cx="4638675" cy="3479800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DB3778-9F93-46F3-98CA-B190AAB2D48C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5325"/>
            <a:ext cx="4638675" cy="347980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77925" y="695325"/>
            <a:ext cx="4638675" cy="3479800"/>
          </a:xfrm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>
            <a:normAutofit fontScale="55000" lnSpcReduction="20000"/>
          </a:bodyPr>
          <a:lstStyle/>
          <a:p>
            <a:pPr>
              <a:defRPr/>
            </a:pPr>
            <a:r>
              <a:rPr lang="en-US" sz="1800" smtClean="0">
                <a:latin typeface="Arial" pitchFamily="34" charset="0"/>
                <a:ea typeface="ＭＳ Ｐゴシック" pitchFamily="34" charset="-128"/>
              </a:rPr>
              <a:t>Advances in model capabilities in CLM4</a:t>
            </a:r>
          </a:p>
          <a:p>
            <a:pPr lvl="1">
              <a:defRPr/>
            </a:pPr>
            <a:r>
              <a:rPr lang="en-US" sz="1800" smtClean="0">
                <a:latin typeface="Arial" pitchFamily="34" charset="0"/>
                <a:ea typeface="ＭＳ Ｐゴシック" pitchFamily="34" charset="-128"/>
              </a:rPr>
              <a:t>Terrestrial carbon and nitrogen cycle</a:t>
            </a:r>
          </a:p>
          <a:p>
            <a:pPr lvl="1">
              <a:defRPr/>
            </a:pPr>
            <a:r>
              <a:rPr lang="en-US" sz="1800" smtClean="0">
                <a:latin typeface="Arial" pitchFamily="34" charset="0"/>
                <a:ea typeface="ＭＳ Ｐゴシック" pitchFamily="34" charset="-128"/>
              </a:rPr>
              <a:t>Transient land cover/land use change including wood harvest (biophysical and biogeochemical impacts)</a:t>
            </a:r>
          </a:p>
          <a:p>
            <a:pPr lvl="1">
              <a:defRPr/>
            </a:pPr>
            <a:r>
              <a:rPr lang="en-US" sz="1800" smtClean="0">
                <a:latin typeface="Arial" pitchFamily="34" charset="0"/>
                <a:ea typeface="ＭＳ Ｐゴシック" pitchFamily="34" charset="-128"/>
              </a:rPr>
              <a:t>Effects of climate change on urban areas </a:t>
            </a:r>
          </a:p>
          <a:p>
            <a:pPr lvl="1">
              <a:defRPr/>
            </a:pPr>
            <a:r>
              <a:rPr lang="en-US" sz="1800" smtClean="0">
                <a:latin typeface="Arial" pitchFamily="34" charset="0"/>
                <a:ea typeface="ＭＳ Ｐゴシック" pitchFamily="34" charset="-128"/>
              </a:rPr>
              <a:t>Permafrost response to climate variability and change</a:t>
            </a:r>
          </a:p>
          <a:p>
            <a:pPr>
              <a:defRPr/>
            </a:pPr>
            <a:r>
              <a:rPr lang="en-US" sz="1800" smtClean="0">
                <a:latin typeface="Arial" pitchFamily="34" charset="0"/>
                <a:ea typeface="ＭＳ Ｐゴシック" pitchFamily="34" charset="-128"/>
              </a:rPr>
              <a:t>Future plans</a:t>
            </a:r>
          </a:p>
          <a:p>
            <a:pPr lvl="1">
              <a:defRPr/>
            </a:pPr>
            <a:r>
              <a:rPr lang="en-US" sz="1800" smtClean="0">
                <a:latin typeface="Arial" pitchFamily="34" charset="0"/>
                <a:ea typeface="ＭＳ Ｐゴシック" pitchFamily="34" charset="-128"/>
              </a:rPr>
              <a:t>Methane emissions model and wetland dynamics</a:t>
            </a:r>
          </a:p>
          <a:p>
            <a:pPr lvl="1">
              <a:defRPr/>
            </a:pPr>
            <a:r>
              <a:rPr lang="en-US" sz="1800" smtClean="0">
                <a:latin typeface="Arial" pitchFamily="34" charset="0"/>
                <a:ea typeface="ＭＳ Ｐゴシック" pitchFamily="34" charset="-128"/>
              </a:rPr>
              <a:t>Crops and irrigation</a:t>
            </a:r>
          </a:p>
          <a:p>
            <a:pPr lvl="1">
              <a:defRPr/>
            </a:pPr>
            <a:r>
              <a:rPr lang="en-US" sz="1800" smtClean="0">
                <a:latin typeface="Arial" pitchFamily="34" charset="0"/>
                <a:ea typeface="ＭＳ Ｐゴシック" pitchFamily="34" charset="-128"/>
              </a:rPr>
              <a:t>Assess vulnerability of large soil carbon stores in permafrost and peatlands</a:t>
            </a:r>
          </a:p>
          <a:p>
            <a:pPr lvl="1">
              <a:defRPr/>
            </a:pPr>
            <a:r>
              <a:rPr lang="en-US" sz="1800" smtClean="0">
                <a:latin typeface="Arial" pitchFamily="34" charset="0"/>
                <a:ea typeface="ＭＳ Ｐゴシック" pitchFamily="34" charset="-128"/>
              </a:rPr>
              <a:t>Improved fire and new insect outbreak parameterizations</a:t>
            </a:r>
          </a:p>
          <a:p>
            <a:pPr lvl="1">
              <a:defRPr/>
            </a:pPr>
            <a:endParaRPr lang="en-US" sz="1800" smtClean="0">
              <a:latin typeface="Arial" pitchFamily="34" charset="0"/>
              <a:ea typeface="ＭＳ Ｐゴシック" pitchFamily="34" charset="-128"/>
            </a:endParaRPr>
          </a:p>
          <a:p>
            <a:pPr>
              <a:defRPr/>
            </a:pPr>
            <a:r>
              <a:rPr lang="en-US" sz="1800" smtClean="0">
                <a:latin typeface="Arial" pitchFamily="34" charset="0"/>
                <a:ea typeface="ＭＳ Ｐゴシック" pitchFamily="34" charset="-128"/>
              </a:rPr>
              <a:t>Advances in model capabilities in CLM4</a:t>
            </a:r>
          </a:p>
          <a:p>
            <a:pPr lvl="1">
              <a:defRPr/>
            </a:pPr>
            <a:r>
              <a:rPr lang="en-US" sz="1800" smtClean="0">
                <a:latin typeface="Arial" pitchFamily="34" charset="0"/>
                <a:ea typeface="ＭＳ Ｐゴシック" pitchFamily="34" charset="-128"/>
              </a:rPr>
              <a:t>Terrestrial carbon and nitrogen cycle</a:t>
            </a:r>
          </a:p>
          <a:p>
            <a:pPr lvl="1">
              <a:defRPr/>
            </a:pPr>
            <a:r>
              <a:rPr lang="en-US" sz="1800" smtClean="0">
                <a:latin typeface="Arial" pitchFamily="34" charset="0"/>
                <a:ea typeface="ＭＳ Ｐゴシック" pitchFamily="34" charset="-128"/>
              </a:rPr>
              <a:t>Transient land cover/land use change including wood harvest (biophysical and biogeochemical impacts)</a:t>
            </a:r>
          </a:p>
          <a:p>
            <a:pPr lvl="1">
              <a:defRPr/>
            </a:pPr>
            <a:r>
              <a:rPr lang="en-US" sz="1800" smtClean="0">
                <a:latin typeface="Arial" pitchFamily="34" charset="0"/>
                <a:ea typeface="ＭＳ Ｐゴシック" pitchFamily="34" charset="-128"/>
              </a:rPr>
              <a:t>Effects of climate change on urban areas </a:t>
            </a:r>
          </a:p>
          <a:p>
            <a:pPr lvl="1">
              <a:defRPr/>
            </a:pPr>
            <a:r>
              <a:rPr lang="en-US" sz="1800" smtClean="0">
                <a:latin typeface="Arial" pitchFamily="34" charset="0"/>
                <a:ea typeface="ＭＳ Ｐゴシック" pitchFamily="34" charset="-128"/>
              </a:rPr>
              <a:t>Permafrost response to climate variability and change</a:t>
            </a:r>
          </a:p>
          <a:p>
            <a:pPr>
              <a:defRPr/>
            </a:pPr>
            <a:r>
              <a:rPr lang="en-US" sz="1800" smtClean="0">
                <a:latin typeface="Arial" pitchFamily="34" charset="0"/>
                <a:ea typeface="ＭＳ Ｐゴシック" pitchFamily="34" charset="-128"/>
              </a:rPr>
              <a:t>Future plans</a:t>
            </a:r>
          </a:p>
          <a:p>
            <a:pPr lvl="1">
              <a:defRPr/>
            </a:pPr>
            <a:r>
              <a:rPr lang="en-US" sz="1800" smtClean="0">
                <a:latin typeface="Arial" pitchFamily="34" charset="0"/>
                <a:ea typeface="ＭＳ Ｐゴシック" pitchFamily="34" charset="-128"/>
              </a:rPr>
              <a:t>Methane emissions model and wetland dynamics</a:t>
            </a:r>
          </a:p>
          <a:p>
            <a:pPr lvl="1">
              <a:defRPr/>
            </a:pPr>
            <a:r>
              <a:rPr lang="en-US" sz="1800" smtClean="0">
                <a:latin typeface="Arial" pitchFamily="34" charset="0"/>
                <a:ea typeface="ＭＳ Ｐゴシック" pitchFamily="34" charset="-128"/>
              </a:rPr>
              <a:t>Crops and irrigation</a:t>
            </a:r>
          </a:p>
          <a:p>
            <a:pPr lvl="1">
              <a:defRPr/>
            </a:pPr>
            <a:r>
              <a:rPr lang="en-US" sz="1800" smtClean="0">
                <a:latin typeface="Arial" pitchFamily="34" charset="0"/>
                <a:ea typeface="ＭＳ Ｐゴシック" pitchFamily="34" charset="-128"/>
              </a:rPr>
              <a:t>Assess vulnerability of large soil carbon stores in permafrost and peatlands</a:t>
            </a:r>
          </a:p>
          <a:p>
            <a:pPr lvl="1">
              <a:defRPr/>
            </a:pPr>
            <a:r>
              <a:rPr lang="en-US" sz="1800" smtClean="0">
                <a:latin typeface="Arial" pitchFamily="34" charset="0"/>
                <a:ea typeface="ＭＳ Ｐゴシック" pitchFamily="34" charset="-128"/>
              </a:rPr>
              <a:t>Improved fire and new insect outbreak parameterizations</a:t>
            </a:r>
          </a:p>
          <a:p>
            <a:pPr lvl="1">
              <a:defRPr/>
            </a:pPr>
            <a:endParaRPr lang="en-US" sz="1800" smtClean="0">
              <a:latin typeface="Arial" pitchFamily="34" charset="0"/>
              <a:ea typeface="ＭＳ Ｐゴシック" pitchFamily="34" charset="-128"/>
            </a:endParaRPr>
          </a:p>
          <a:p>
            <a:pPr>
              <a:defRPr/>
            </a:pPr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04046F-FE4E-48F2-AE6D-DF6F9F8C7131}" type="slidenum">
              <a:rPr lang="en-US" smtClean="0">
                <a:latin typeface="Arial" charset="0"/>
                <a:ea typeface="ＭＳ Ｐゴシック" pitchFamily="34" charset="-128"/>
              </a:rPr>
              <a:pPr/>
              <a:t>18</a:t>
            </a:fld>
            <a:endParaRPr lang="en-US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F3DDC9-E605-4B48-AE82-ABA5D13A4777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5325"/>
            <a:ext cx="4638675" cy="3479800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A8F9C2-450C-47BA-936D-9C3B5157DE58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6913"/>
            <a:ext cx="4637087" cy="3478212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8" y="4406900"/>
            <a:ext cx="5594350" cy="41751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5380E3E-726B-4CBF-BFD8-986AB6698567}" type="slidenum">
              <a:rPr lang="en-GB" smtClean="0"/>
              <a:pPr/>
              <a:t>21</a:t>
            </a:fld>
            <a:endParaRPr lang="en-GB" smtClean="0"/>
          </a:p>
        </p:txBody>
      </p:sp>
      <p:sp>
        <p:nvSpPr>
          <p:cNvPr id="84995" name="Text Box 1"/>
          <p:cNvSpPr txBox="1">
            <a:spLocks noChangeArrowheads="1"/>
          </p:cNvSpPr>
          <p:nvPr/>
        </p:nvSpPr>
        <p:spPr bwMode="auto">
          <a:xfrm>
            <a:off x="3958708" y="8814699"/>
            <a:ext cx="3032960" cy="4613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lnSpc>
                <a:spcPct val="93000"/>
              </a:lnSpc>
              <a:buClr>
                <a:srgbClr val="000000"/>
              </a:buClr>
              <a:buSzPct val="45000"/>
              <a:tabLst>
                <a:tab pos="0" algn="l"/>
                <a:tab pos="417241" algn="l"/>
                <a:tab pos="834481" algn="l"/>
                <a:tab pos="1251722" algn="l"/>
                <a:tab pos="1668963" algn="l"/>
                <a:tab pos="2086204" algn="l"/>
                <a:tab pos="2503444" algn="l"/>
                <a:tab pos="2920685" algn="l"/>
                <a:tab pos="3337926" algn="l"/>
                <a:tab pos="3755166" algn="l"/>
                <a:tab pos="4172407" algn="l"/>
                <a:tab pos="4589648" algn="l"/>
                <a:tab pos="5006889" algn="l"/>
                <a:tab pos="5424129" algn="l"/>
                <a:tab pos="5841370" algn="l"/>
                <a:tab pos="6258611" algn="l"/>
                <a:tab pos="6675852" algn="l"/>
                <a:tab pos="7093092" algn="l"/>
                <a:tab pos="7510333" algn="l"/>
                <a:tab pos="7927574" algn="l"/>
                <a:tab pos="8344814" algn="l"/>
              </a:tabLst>
            </a:pPr>
            <a:fld id="{E71BEB83-5F8F-447E-8BDE-751F2D48648B}" type="slidenum">
              <a:rPr lang="en-GB" sz="13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pPr algn="r">
                <a:lnSpc>
                  <a:spcPct val="93000"/>
                </a:lnSpc>
                <a:buClr>
                  <a:srgbClr val="000000"/>
                </a:buClr>
                <a:buSzPct val="45000"/>
                <a:tabLst>
                  <a:tab pos="0" algn="l"/>
                  <a:tab pos="417241" algn="l"/>
                  <a:tab pos="834481" algn="l"/>
                  <a:tab pos="1251722" algn="l"/>
                  <a:tab pos="1668963" algn="l"/>
                  <a:tab pos="2086204" algn="l"/>
                  <a:tab pos="2503444" algn="l"/>
                  <a:tab pos="2920685" algn="l"/>
                  <a:tab pos="3337926" algn="l"/>
                  <a:tab pos="3755166" algn="l"/>
                  <a:tab pos="4172407" algn="l"/>
                  <a:tab pos="4589648" algn="l"/>
                  <a:tab pos="5006889" algn="l"/>
                  <a:tab pos="5424129" algn="l"/>
                  <a:tab pos="5841370" algn="l"/>
                  <a:tab pos="6258611" algn="l"/>
                  <a:tab pos="6675852" algn="l"/>
                  <a:tab pos="7093092" algn="l"/>
                  <a:tab pos="7510333" algn="l"/>
                  <a:tab pos="7927574" algn="l"/>
                  <a:tab pos="8344814" algn="l"/>
                </a:tabLst>
              </a:pPr>
              <a:t>21</a:t>
            </a:fld>
            <a:endParaRPr lang="en-GB" sz="1300">
              <a:solidFill>
                <a:srgbClr val="000000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</p:txBody>
      </p:sp>
      <p:sp>
        <p:nvSpPr>
          <p:cNvPr id="84996" name="Text Box 2"/>
          <p:cNvSpPr txBox="1">
            <a:spLocks noChangeArrowheads="1"/>
          </p:cNvSpPr>
          <p:nvPr/>
        </p:nvSpPr>
        <p:spPr bwMode="auto">
          <a:xfrm>
            <a:off x="1234328" y="704415"/>
            <a:ext cx="4524441" cy="347813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3448" tIns="41724" rIns="83448" bIns="41724" anchor="ctr"/>
          <a:lstStyle/>
          <a:p>
            <a:endParaRPr lang="en-US">
              <a:ea typeface="DejaVu Sans" charset="0"/>
              <a:cs typeface="DejaVu Sans" charset="0"/>
            </a:endParaRPr>
          </a:p>
        </p:txBody>
      </p:sp>
      <p:sp>
        <p:nvSpPr>
          <p:cNvPr id="84997" name="Rectangle 3"/>
          <p:cNvSpPr>
            <a:spLocks noGrp="1" noChangeArrowheads="1"/>
          </p:cNvSpPr>
          <p:nvPr>
            <p:ph type="body"/>
          </p:nvPr>
        </p:nvSpPr>
        <p:spPr>
          <a:xfrm>
            <a:off x="700024" y="4406617"/>
            <a:ext cx="5590192" cy="4169371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FAF270-7B4E-480C-A7F2-53D1363F41E6}" type="slidenum">
              <a:rPr lang="en-GB" smtClean="0">
                <a:latin typeface="Arial" charset="0"/>
              </a:rPr>
              <a:pPr/>
              <a:t>26</a:t>
            </a:fld>
            <a:endParaRPr lang="en-GB" smtClean="0">
              <a:latin typeface="Arial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5325"/>
            <a:ext cx="4638675" cy="3479800"/>
          </a:xfrm>
          <a:solidFill>
            <a:srgbClr val="FFFFFF"/>
          </a:solidFill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/>
              <a:t>- Left panel shows balance velocities.  (Velocities needed to maintain present-day geometry in steady state based on our best estimate of the surface mass balance).</a:t>
            </a:r>
          </a:p>
          <a:p>
            <a:pPr eaLnBrk="1" hangingPunct="1">
              <a:buFontTx/>
              <a:buChar char="-"/>
            </a:pPr>
            <a:r>
              <a:rPr lang="en-US" smtClean="0"/>
              <a:t>Right panel shows results from the tuned higher-order model at 5 km resolution.</a:t>
            </a:r>
          </a:p>
          <a:p>
            <a:pPr eaLnBrk="1" hangingPunct="1">
              <a:buFontTx/>
              <a:buChar char="-"/>
            </a:pPr>
            <a:r>
              <a:rPr lang="en-US" smtClean="0"/>
              <a:t>The match is quantifiable; route-mean square velocity difference for the whole is sheet is ~40 m/yr and for individual drainage basins of interest is as small as ~5-10 m/yr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3333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333399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333399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333399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333399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333399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333399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333399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333399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8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wmw\Desktop\Febtalks2011\Febtalks\Febpresentation2011\WWashingtonMar2011\BERACWWashington\AIRSC02_MLOComposite.mp4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wmw\Desktop\Febtalks2011\Febtalks\Febpresentation2011\WWashingtonMar2011\BERACWWashington\hist_gcm2.m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wmw\Desktop\Febtalks2011\Febtalks\Febpresentation2011\WWashingtonMar2011\BERACWWashington\2010_HOMME_TMQ_720x405.wmv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wmw\Desktop\Febtalks2011\Febtalks\Febpresentation2011\WWashingtonMar2011\BERACWWashington\POPGlobe.mpg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04800" y="2971800"/>
            <a:ext cx="8610600" cy="609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2800" b="1" dirty="0" smtClean="0"/>
          </a:p>
          <a:p>
            <a:pPr eaLnBrk="1" hangingPunct="1">
              <a:lnSpc>
                <a:spcPct val="80000"/>
              </a:lnSpc>
            </a:pPr>
            <a:r>
              <a:rPr lang="en-US" sz="2800" b="1" dirty="0" smtClean="0"/>
              <a:t>Warren M. Washington</a:t>
            </a:r>
            <a:endParaRPr lang="en-US" sz="2400" b="1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b="1" dirty="0" smtClean="0"/>
              <a:t>National Center for Atmospheric Research</a:t>
            </a:r>
          </a:p>
          <a:p>
            <a:pPr eaLnBrk="1" hangingPunct="1">
              <a:lnSpc>
                <a:spcPct val="80000"/>
              </a:lnSpc>
            </a:pPr>
            <a:endParaRPr lang="en-US" sz="2400" b="1" dirty="0" smtClean="0"/>
          </a:p>
          <a:p>
            <a:pPr eaLnBrk="1" hangingPunct="1">
              <a:lnSpc>
                <a:spcPct val="80000"/>
              </a:lnSpc>
            </a:pPr>
            <a:endParaRPr lang="en-US" sz="2800" b="1" dirty="0" smtClean="0"/>
          </a:p>
          <a:p>
            <a:pPr eaLnBrk="1" hangingPunct="1">
              <a:lnSpc>
                <a:spcPct val="80000"/>
              </a:lnSpc>
            </a:pPr>
            <a:r>
              <a:rPr lang="en-US" sz="2800" b="1" dirty="0" smtClean="0"/>
              <a:t>DOE/BERAC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dirty="0" smtClean="0"/>
              <a:t>March 2011</a:t>
            </a:r>
            <a:endParaRPr lang="en-US" sz="2000" b="1" dirty="0" smtClean="0"/>
          </a:p>
          <a:p>
            <a:pPr eaLnBrk="1" hangingPunct="1">
              <a:lnSpc>
                <a:spcPct val="80000"/>
              </a:lnSpc>
            </a:pPr>
            <a:endParaRPr lang="en-US" sz="2400" b="1" dirty="0" smtClean="0"/>
          </a:p>
          <a:p>
            <a:pPr eaLnBrk="1" hangingPunct="1">
              <a:lnSpc>
                <a:spcPct val="80000"/>
              </a:lnSpc>
            </a:pPr>
            <a:endParaRPr lang="en-US" sz="1800" b="1" dirty="0" smtClean="0"/>
          </a:p>
          <a:p>
            <a:pPr eaLnBrk="1" hangingPunct="1">
              <a:lnSpc>
                <a:spcPct val="80000"/>
              </a:lnSpc>
            </a:pPr>
            <a:endParaRPr lang="en-US" sz="2400" b="1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sz="2400" b="1" dirty="0" smtClean="0">
              <a:solidFill>
                <a:schemeClr val="tx1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838200"/>
            <a:ext cx="9372600" cy="1524000"/>
          </a:xfrm>
        </p:spPr>
        <p:txBody>
          <a:bodyPr/>
          <a:lstStyle/>
          <a:p>
            <a:r>
              <a:rPr lang="en-US" sz="4000" dirty="0" smtClean="0"/>
              <a:t>The Present and Future of </a:t>
            </a:r>
            <a:br>
              <a:rPr lang="en-US" sz="4000" dirty="0" smtClean="0"/>
            </a:br>
            <a:r>
              <a:rPr lang="en-US" sz="4000" dirty="0" smtClean="0"/>
              <a:t>Climate Modeling </a:t>
            </a:r>
            <a:endParaRPr lang="en-US" sz="3200" dirty="0" smtClean="0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533400" y="32766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/>
              <a:t> </a:t>
            </a:r>
          </a:p>
        </p:txBody>
      </p:sp>
      <p:pic>
        <p:nvPicPr>
          <p:cNvPr id="3077" name="Picture 5" descr="NC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6056313"/>
            <a:ext cx="914400" cy="57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smtClean="0"/>
              <a:t>Changes in Extremes</a:t>
            </a:r>
            <a:endParaRPr lang="en-US"/>
          </a:p>
        </p:txBody>
      </p:sp>
      <p:pic>
        <p:nvPicPr>
          <p:cNvPr id="3" name="Picture 2" descr="temps_2m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800" y="1600200"/>
            <a:ext cx="6400800" cy="42037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34200" y="6367046"/>
            <a:ext cx="20858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/>
              <a:t>J. Meehl et al. 2010</a:t>
            </a:r>
            <a:endParaRPr lang="en-US" sz="1600"/>
          </a:p>
        </p:txBody>
      </p:sp>
      <p:sp>
        <p:nvSpPr>
          <p:cNvPr id="5" name="TextBox 4"/>
          <p:cNvSpPr txBox="1"/>
          <p:nvPr/>
        </p:nvSpPr>
        <p:spPr>
          <a:xfrm>
            <a:off x="228600" y="6182380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This graph shows the warming story!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IRSC02_MLOComposite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synth_moog_v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683895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38200" y="228600"/>
            <a:ext cx="3448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Land surface temperatures</a:t>
            </a:r>
            <a:endParaRPr lang="en-US" sz="2000"/>
          </a:p>
        </p:txBody>
      </p:sp>
      <p:sp>
        <p:nvSpPr>
          <p:cNvPr id="4" name="TextBox 3"/>
          <p:cNvSpPr txBox="1"/>
          <p:nvPr/>
        </p:nvSpPr>
        <p:spPr>
          <a:xfrm>
            <a:off x="838200" y="1295400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Ocean surface temperatures</a:t>
            </a:r>
            <a:endParaRPr lang="en-US" sz="2000"/>
          </a:p>
        </p:txBody>
      </p:sp>
      <p:sp>
        <p:nvSpPr>
          <p:cNvPr id="5" name="TextBox 4"/>
          <p:cNvSpPr txBox="1"/>
          <p:nvPr/>
        </p:nvSpPr>
        <p:spPr>
          <a:xfrm>
            <a:off x="838200" y="2514600"/>
            <a:ext cx="3130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Marine air temperatures</a:t>
            </a:r>
            <a:endParaRPr lang="en-US" sz="2000"/>
          </a:p>
        </p:txBody>
      </p:sp>
      <p:sp>
        <p:nvSpPr>
          <p:cNvPr id="6" name="TextBox 5"/>
          <p:cNvSpPr txBox="1"/>
          <p:nvPr/>
        </p:nvSpPr>
        <p:spPr>
          <a:xfrm>
            <a:off x="838200" y="3657600"/>
            <a:ext cx="1798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Sea level rise</a:t>
            </a:r>
            <a:endParaRPr lang="en-US" sz="2000"/>
          </a:p>
        </p:txBody>
      </p:sp>
      <p:sp>
        <p:nvSpPr>
          <p:cNvPr id="7" name="TextBox 6"/>
          <p:cNvSpPr txBox="1"/>
          <p:nvPr/>
        </p:nvSpPr>
        <p:spPr>
          <a:xfrm>
            <a:off x="762000" y="4800600"/>
            <a:ext cx="2217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N. H. thaw depth</a:t>
            </a:r>
            <a:endParaRPr lang="en-US" sz="2000"/>
          </a:p>
        </p:txBody>
      </p:sp>
      <p:sp>
        <p:nvSpPr>
          <p:cNvPr id="8" name="TextBox 7"/>
          <p:cNvSpPr txBox="1"/>
          <p:nvPr/>
        </p:nvSpPr>
        <p:spPr>
          <a:xfrm>
            <a:off x="762000" y="5943600"/>
            <a:ext cx="2170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N. H. snow cover</a:t>
            </a:r>
            <a:endParaRPr lang="en-US" sz="2000"/>
          </a:p>
        </p:txBody>
      </p:sp>
      <p:sp>
        <p:nvSpPr>
          <p:cNvPr id="9" name="TextBox 8"/>
          <p:cNvSpPr txBox="1"/>
          <p:nvPr/>
        </p:nvSpPr>
        <p:spPr>
          <a:xfrm>
            <a:off x="7010400" y="457200"/>
            <a:ext cx="17604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Troposphere</a:t>
            </a:r>
          </a:p>
          <a:p>
            <a:r>
              <a:rPr lang="en-US" sz="2000" smtClean="0"/>
              <a:t>temperature</a:t>
            </a:r>
            <a:endParaRPr lang="en-US" sz="2000"/>
          </a:p>
        </p:txBody>
      </p:sp>
      <p:sp>
        <p:nvSpPr>
          <p:cNvPr id="10" name="TextBox 9"/>
          <p:cNvSpPr txBox="1"/>
          <p:nvPr/>
        </p:nvSpPr>
        <p:spPr>
          <a:xfrm>
            <a:off x="7086600" y="1371600"/>
            <a:ext cx="2055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Upper ocean         </a:t>
            </a:r>
          </a:p>
          <a:p>
            <a:r>
              <a:rPr lang="en-US" sz="2000" smtClean="0"/>
              <a:t>heat content</a:t>
            </a:r>
            <a:endParaRPr lang="en-US" sz="2000"/>
          </a:p>
        </p:txBody>
      </p:sp>
      <p:sp>
        <p:nvSpPr>
          <p:cNvPr id="11" name="TextBox 10"/>
          <p:cNvSpPr txBox="1"/>
          <p:nvPr/>
        </p:nvSpPr>
        <p:spPr>
          <a:xfrm>
            <a:off x="7010400" y="26670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Humidity</a:t>
            </a:r>
            <a:endParaRPr lang="en-US" sz="2000"/>
          </a:p>
        </p:txBody>
      </p:sp>
      <p:sp>
        <p:nvSpPr>
          <p:cNvPr id="12" name="TextBox 11"/>
          <p:cNvSpPr txBox="1"/>
          <p:nvPr/>
        </p:nvSpPr>
        <p:spPr>
          <a:xfrm>
            <a:off x="7010400" y="3581400"/>
            <a:ext cx="18710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Stratospheric</a:t>
            </a:r>
          </a:p>
          <a:p>
            <a:r>
              <a:rPr lang="en-US" sz="2000" smtClean="0"/>
              <a:t>temperature</a:t>
            </a:r>
            <a:endParaRPr lang="en-US" sz="2000"/>
          </a:p>
        </p:txBody>
      </p:sp>
      <p:sp>
        <p:nvSpPr>
          <p:cNvPr id="13" name="TextBox 12"/>
          <p:cNvSpPr txBox="1"/>
          <p:nvPr/>
        </p:nvSpPr>
        <p:spPr>
          <a:xfrm>
            <a:off x="7086600" y="4724400"/>
            <a:ext cx="1923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Arctic sea ice</a:t>
            </a:r>
            <a:endParaRPr lang="en-US" sz="2000"/>
          </a:p>
        </p:txBody>
      </p:sp>
      <p:sp>
        <p:nvSpPr>
          <p:cNvPr id="14" name="TextBox 13"/>
          <p:cNvSpPr txBox="1"/>
          <p:nvPr/>
        </p:nvSpPr>
        <p:spPr>
          <a:xfrm>
            <a:off x="7162800" y="5715000"/>
            <a:ext cx="16866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Glacier mass</a:t>
            </a:r>
          </a:p>
          <a:p>
            <a:r>
              <a:rPr lang="en-US" sz="2000" smtClean="0"/>
              <a:t>balance</a:t>
            </a:r>
            <a:endParaRPr lang="en-US" sz="2000"/>
          </a:p>
        </p:txBody>
      </p:sp>
      <p:sp>
        <p:nvSpPr>
          <p:cNvPr id="15" name="TextBox 14"/>
          <p:cNvSpPr txBox="1"/>
          <p:nvPr/>
        </p:nvSpPr>
        <p:spPr>
          <a:xfrm>
            <a:off x="228600" y="6550223"/>
            <a:ext cx="591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1850</a:t>
            </a:r>
            <a:endParaRPr lang="en-US" sz="1400"/>
          </a:p>
        </p:txBody>
      </p:sp>
      <p:sp>
        <p:nvSpPr>
          <p:cNvPr id="16" name="TextBox 15"/>
          <p:cNvSpPr txBox="1"/>
          <p:nvPr/>
        </p:nvSpPr>
        <p:spPr>
          <a:xfrm>
            <a:off x="1524000" y="6550223"/>
            <a:ext cx="591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1900</a:t>
            </a:r>
            <a:endParaRPr lang="en-US" sz="1400"/>
          </a:p>
        </p:txBody>
      </p:sp>
      <p:sp>
        <p:nvSpPr>
          <p:cNvPr id="17" name="TextBox 16"/>
          <p:cNvSpPr txBox="1"/>
          <p:nvPr/>
        </p:nvSpPr>
        <p:spPr>
          <a:xfrm>
            <a:off x="2743200" y="6550223"/>
            <a:ext cx="591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1950</a:t>
            </a:r>
            <a:endParaRPr lang="en-US" sz="1400"/>
          </a:p>
        </p:txBody>
      </p:sp>
      <p:sp>
        <p:nvSpPr>
          <p:cNvPr id="18" name="TextBox 17"/>
          <p:cNvSpPr txBox="1"/>
          <p:nvPr/>
        </p:nvSpPr>
        <p:spPr>
          <a:xfrm>
            <a:off x="3962400" y="6550223"/>
            <a:ext cx="620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2000</a:t>
            </a:r>
            <a:endParaRPr lang="en-US" sz="1400"/>
          </a:p>
        </p:txBody>
      </p:sp>
      <p:sp>
        <p:nvSpPr>
          <p:cNvPr id="19" name="TextBox 18"/>
          <p:cNvSpPr txBox="1"/>
          <p:nvPr/>
        </p:nvSpPr>
        <p:spPr>
          <a:xfrm>
            <a:off x="4648200" y="6550223"/>
            <a:ext cx="591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1940</a:t>
            </a:r>
            <a:endParaRPr lang="en-US" sz="1400"/>
          </a:p>
        </p:txBody>
      </p:sp>
      <p:sp>
        <p:nvSpPr>
          <p:cNvPr id="20" name="TextBox 19"/>
          <p:cNvSpPr txBox="1"/>
          <p:nvPr/>
        </p:nvSpPr>
        <p:spPr>
          <a:xfrm>
            <a:off x="6096000" y="6550223"/>
            <a:ext cx="620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2000</a:t>
            </a:r>
            <a:endParaRPr lang="en-US" sz="1400"/>
          </a:p>
        </p:txBody>
      </p:sp>
      <p:sp>
        <p:nvSpPr>
          <p:cNvPr id="21" name="TextBox 20"/>
          <p:cNvSpPr txBox="1"/>
          <p:nvPr/>
        </p:nvSpPr>
        <p:spPr>
          <a:xfrm>
            <a:off x="6781800" y="6457890"/>
            <a:ext cx="2348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From Hadley Center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dirty="0" smtClean="0"/>
              <a:t>43 years ago</a:t>
            </a:r>
            <a:endParaRPr lang="en-US" dirty="0"/>
          </a:p>
        </p:txBody>
      </p:sp>
      <p:pic>
        <p:nvPicPr>
          <p:cNvPr id="3" name="Picture 2" descr="scan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95600" y="2057400"/>
            <a:ext cx="3791677" cy="434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hist_gcm2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-311727"/>
            <a:ext cx="9144000" cy="7169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066800"/>
          </a:xfrm>
        </p:spPr>
        <p:txBody>
          <a:bodyPr/>
          <a:lstStyle/>
          <a:p>
            <a:r>
              <a:rPr lang="en-US" sz="3600" dirty="0" smtClean="0"/>
              <a:t> Water Vapor (12 </a:t>
            </a:r>
            <a:r>
              <a:rPr lang="en-US" sz="3600" dirty="0" smtClean="0"/>
              <a:t>Km resolution)</a:t>
            </a:r>
            <a:endParaRPr lang="en-US" sz="36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638800" y="632460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M.Taylor, Sandia</a:t>
            </a:r>
            <a:endParaRPr lang="en-US"/>
          </a:p>
        </p:txBody>
      </p:sp>
      <p:pic>
        <p:nvPicPr>
          <p:cNvPr id="7" name="2010_HOMME_TMQ_720x405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838200"/>
            <a:ext cx="91440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43007"/>
            <a:ext cx="8915400" cy="652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sz="2800" smtClean="0"/>
              <a:t>Climate and Earth System Models are</a:t>
            </a:r>
            <a:br>
              <a:rPr lang="en-US" sz="2800" smtClean="0"/>
            </a:br>
            <a:r>
              <a:rPr lang="en-US" sz="2800" smtClean="0"/>
              <a:t> Becoming More Complete </a:t>
            </a:r>
          </a:p>
        </p:txBody>
      </p:sp>
      <p:pic>
        <p:nvPicPr>
          <p:cNvPr id="13315" name="Picture 5" descr="Pictur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371600"/>
            <a:ext cx="5334000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0"/>
          <p:cNvSpPr txBox="1">
            <a:spLocks noChangeArrowheads="1"/>
          </p:cNvSpPr>
          <p:nvPr/>
        </p:nvSpPr>
        <p:spPr bwMode="auto">
          <a:xfrm>
            <a:off x="1931723" y="107950"/>
            <a:ext cx="51106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>
                <a:solidFill>
                  <a:srgbClr val="333399"/>
                </a:solidFill>
                <a:latin typeface="+mj-lt"/>
              </a:rPr>
              <a:t>Community Land Model 4</a:t>
            </a:r>
          </a:p>
        </p:txBody>
      </p:sp>
      <p:pic>
        <p:nvPicPr>
          <p:cNvPr id="2048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692150"/>
            <a:ext cx="7696200" cy="570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Box 22"/>
          <p:cNvSpPr txBox="1">
            <a:spLocks noChangeArrowheads="1"/>
          </p:cNvSpPr>
          <p:nvPr/>
        </p:nvSpPr>
        <p:spPr bwMode="auto">
          <a:xfrm>
            <a:off x="7208838" y="3992563"/>
            <a:ext cx="868362" cy="4270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en-US" sz="2000">
                <a:solidFill>
                  <a:srgbClr val="000000"/>
                </a:solidFill>
              </a:rPr>
              <a:t>CLM4</a:t>
            </a:r>
          </a:p>
        </p:txBody>
      </p:sp>
      <p:pic>
        <p:nvPicPr>
          <p:cNvPr id="20485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6086" b="10480"/>
          <a:stretch>
            <a:fillRect/>
          </a:stretch>
        </p:blipFill>
        <p:spPr bwMode="auto">
          <a:xfrm>
            <a:off x="381000" y="5334000"/>
            <a:ext cx="2438400" cy="996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0486" name="TextBox 13"/>
          <p:cNvSpPr txBox="1">
            <a:spLocks noChangeArrowheads="1"/>
          </p:cNvSpPr>
          <p:nvPr/>
        </p:nvSpPr>
        <p:spPr bwMode="auto">
          <a:xfrm>
            <a:off x="457200" y="679450"/>
            <a:ext cx="2819400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1600">
                <a:solidFill>
                  <a:srgbClr val="000000"/>
                </a:solidFill>
                <a:latin typeface="Arial Black" pitchFamily="34" charset="0"/>
              </a:rPr>
              <a:t>Surface Energy Fluxes</a:t>
            </a:r>
          </a:p>
        </p:txBody>
      </p:sp>
      <p:sp>
        <p:nvSpPr>
          <p:cNvPr id="20487" name="TextBox 13"/>
          <p:cNvSpPr txBox="1">
            <a:spLocks noChangeArrowheads="1"/>
          </p:cNvSpPr>
          <p:nvPr/>
        </p:nvSpPr>
        <p:spPr bwMode="auto">
          <a:xfrm>
            <a:off x="3276600" y="685800"/>
            <a:ext cx="2819400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1600">
                <a:solidFill>
                  <a:srgbClr val="000000"/>
                </a:solidFill>
                <a:latin typeface="Arial Black" pitchFamily="34" charset="0"/>
              </a:rPr>
              <a:t>Hydrology</a:t>
            </a:r>
          </a:p>
        </p:txBody>
      </p:sp>
      <p:sp>
        <p:nvSpPr>
          <p:cNvPr id="20488" name="TextBox 13"/>
          <p:cNvSpPr txBox="1">
            <a:spLocks noChangeArrowheads="1"/>
          </p:cNvSpPr>
          <p:nvPr/>
        </p:nvSpPr>
        <p:spPr bwMode="auto">
          <a:xfrm>
            <a:off x="5791200" y="685800"/>
            <a:ext cx="2819400" cy="663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1600">
                <a:solidFill>
                  <a:srgbClr val="000000"/>
                </a:solidFill>
                <a:latin typeface="Arial Black" pitchFamily="34" charset="0"/>
              </a:rPr>
              <a:t>Carbon/Nitrogen Cycling</a:t>
            </a:r>
          </a:p>
        </p:txBody>
      </p:sp>
      <p:sp>
        <p:nvSpPr>
          <p:cNvPr id="20489" name="TextBox 13"/>
          <p:cNvSpPr txBox="1">
            <a:spLocks noChangeArrowheads="1"/>
          </p:cNvSpPr>
          <p:nvPr/>
        </p:nvSpPr>
        <p:spPr bwMode="auto">
          <a:xfrm>
            <a:off x="457200" y="3735388"/>
            <a:ext cx="2819400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1600">
                <a:solidFill>
                  <a:srgbClr val="000000"/>
                </a:solidFill>
                <a:latin typeface="Arial Black" pitchFamily="34" charset="0"/>
              </a:rPr>
              <a:t>Urbanization</a:t>
            </a:r>
          </a:p>
        </p:txBody>
      </p:sp>
      <p:sp>
        <p:nvSpPr>
          <p:cNvPr id="20490" name="TextBox 13"/>
          <p:cNvSpPr txBox="1">
            <a:spLocks noChangeArrowheads="1"/>
          </p:cNvSpPr>
          <p:nvPr/>
        </p:nvSpPr>
        <p:spPr bwMode="auto">
          <a:xfrm>
            <a:off x="3810000" y="4899025"/>
            <a:ext cx="1905000" cy="663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1600">
                <a:solidFill>
                  <a:srgbClr val="000000"/>
                </a:solidFill>
                <a:latin typeface="Arial Black" pitchFamily="34" charset="0"/>
              </a:rPr>
              <a:t>Vegetation Dynamics</a:t>
            </a:r>
          </a:p>
        </p:txBody>
      </p:sp>
      <p:sp>
        <p:nvSpPr>
          <p:cNvPr id="20491" name="TextBox 13"/>
          <p:cNvSpPr txBox="1">
            <a:spLocks noChangeArrowheads="1"/>
          </p:cNvSpPr>
          <p:nvPr/>
        </p:nvSpPr>
        <p:spPr bwMode="auto">
          <a:xfrm>
            <a:off x="6324600" y="5943600"/>
            <a:ext cx="2667000" cy="387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1600">
                <a:solidFill>
                  <a:srgbClr val="000000"/>
                </a:solidFill>
                <a:latin typeface="Arial Black" pitchFamily="34" charset="0"/>
              </a:rPr>
              <a:t>Land Use &amp; Change</a:t>
            </a:r>
          </a:p>
        </p:txBody>
      </p:sp>
      <p:sp>
        <p:nvSpPr>
          <p:cNvPr id="20492" name="TextBox 13"/>
          <p:cNvSpPr txBox="1">
            <a:spLocks noChangeArrowheads="1"/>
          </p:cNvSpPr>
          <p:nvPr/>
        </p:nvSpPr>
        <p:spPr bwMode="auto">
          <a:xfrm>
            <a:off x="76200" y="6184900"/>
            <a:ext cx="2667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1600">
                <a:solidFill>
                  <a:srgbClr val="000000"/>
                </a:solidFill>
                <a:latin typeface="Arial Black" pitchFamily="34" charset="0"/>
              </a:rPr>
              <a:t>Permafrost</a:t>
            </a:r>
          </a:p>
        </p:txBody>
      </p:sp>
      <p:sp>
        <p:nvSpPr>
          <p:cNvPr id="20493" name="Text Box 10"/>
          <p:cNvSpPr txBox="1">
            <a:spLocks noChangeArrowheads="1"/>
          </p:cNvSpPr>
          <p:nvPr/>
        </p:nvSpPr>
        <p:spPr bwMode="auto">
          <a:xfrm>
            <a:off x="7100888" y="6276975"/>
            <a:ext cx="11128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latin typeface="Tahoma" pitchFamily="34" charset="0"/>
              </a:rPr>
              <a:t>Bonan (2009)</a:t>
            </a:r>
          </a:p>
        </p:txBody>
      </p:sp>
      <p:sp>
        <p:nvSpPr>
          <p:cNvPr id="20494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2971800" y="6492875"/>
            <a:ext cx="3657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1800"/>
              <a:t>NCAR-DOE Collaborations </a:t>
            </a:r>
            <a:r>
              <a:rPr lang="en-US" sz="1800" smtClean="0"/>
              <a:t>2010</a:t>
            </a:r>
            <a:endParaRPr lang="en-US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cover_glob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990600"/>
            <a:ext cx="5300663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153400" cy="1143000"/>
          </a:xfrm>
        </p:spPr>
        <p:txBody>
          <a:bodyPr/>
          <a:lstStyle/>
          <a:p>
            <a:pPr eaLnBrk="1" hangingPunct="1"/>
            <a:r>
              <a:rPr lang="en-US" sz="3600" smtClean="0"/>
              <a:t>Atmospheric and Ocean Resolution</a:t>
            </a:r>
          </a:p>
        </p:txBody>
      </p:sp>
      <p:sp>
        <p:nvSpPr>
          <p:cNvPr id="14340" name="Line 6"/>
          <p:cNvSpPr>
            <a:spLocks noChangeShapeType="1"/>
          </p:cNvSpPr>
          <p:nvPr/>
        </p:nvSpPr>
        <p:spPr bwMode="auto">
          <a:xfrm flipH="1">
            <a:off x="1219200" y="762000"/>
            <a:ext cx="11430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41" name="Text Box 7"/>
          <p:cNvSpPr txBox="1">
            <a:spLocks noChangeArrowheads="1"/>
          </p:cNvSpPr>
          <p:nvPr/>
        </p:nvSpPr>
        <p:spPr bwMode="auto">
          <a:xfrm>
            <a:off x="365125" y="2101850"/>
            <a:ext cx="159861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100 km</a:t>
            </a:r>
          </a:p>
          <a:p>
            <a:r>
              <a:rPr lang="en-US"/>
              <a:t>to 10 km</a:t>
            </a:r>
          </a:p>
        </p:txBody>
      </p:sp>
      <p:sp>
        <p:nvSpPr>
          <p:cNvPr id="14342" name="Line 8"/>
          <p:cNvSpPr>
            <a:spLocks noChangeShapeType="1"/>
          </p:cNvSpPr>
          <p:nvPr/>
        </p:nvSpPr>
        <p:spPr bwMode="auto">
          <a:xfrm flipV="1">
            <a:off x="762000" y="3048000"/>
            <a:ext cx="4572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43" name="Text Box 9"/>
          <p:cNvSpPr txBox="1">
            <a:spLocks noChangeArrowheads="1"/>
          </p:cNvSpPr>
          <p:nvPr/>
        </p:nvSpPr>
        <p:spPr bwMode="auto">
          <a:xfrm>
            <a:off x="171450" y="4087813"/>
            <a:ext cx="19621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Realistic</a:t>
            </a:r>
          </a:p>
          <a:p>
            <a:r>
              <a:rPr lang="en-US" sz="2400"/>
              <a:t>Hurricanes</a:t>
            </a:r>
          </a:p>
          <a:p>
            <a:r>
              <a:rPr lang="en-US" sz="2400"/>
              <a:t>and cyclones</a:t>
            </a:r>
          </a:p>
        </p:txBody>
      </p:sp>
      <p:sp>
        <p:nvSpPr>
          <p:cNvPr id="14344" name="Line 10"/>
          <p:cNvSpPr>
            <a:spLocks noChangeShapeType="1"/>
          </p:cNvSpPr>
          <p:nvPr/>
        </p:nvSpPr>
        <p:spPr bwMode="auto">
          <a:xfrm>
            <a:off x="7477125" y="809625"/>
            <a:ext cx="6096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45" name="Text Box 11"/>
          <p:cNvSpPr txBox="1">
            <a:spLocks noChangeArrowheads="1"/>
          </p:cNvSpPr>
          <p:nvPr/>
        </p:nvSpPr>
        <p:spPr bwMode="auto">
          <a:xfrm>
            <a:off x="7766050" y="1720850"/>
            <a:ext cx="9667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1º to</a:t>
            </a:r>
          </a:p>
          <a:p>
            <a:r>
              <a:rPr lang="en-US"/>
              <a:t>0.1º</a:t>
            </a:r>
          </a:p>
        </p:txBody>
      </p:sp>
      <p:sp>
        <p:nvSpPr>
          <p:cNvPr id="14346" name="Text Box 12"/>
          <p:cNvSpPr txBox="1">
            <a:spLocks noChangeArrowheads="1"/>
          </p:cNvSpPr>
          <p:nvPr/>
        </p:nvSpPr>
        <p:spPr bwMode="auto">
          <a:xfrm>
            <a:off x="7772400" y="3657600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4347" name="Text Box 13"/>
          <p:cNvSpPr txBox="1">
            <a:spLocks noChangeArrowheads="1"/>
          </p:cNvSpPr>
          <p:nvPr/>
        </p:nvSpPr>
        <p:spPr bwMode="auto">
          <a:xfrm>
            <a:off x="7391400" y="4057650"/>
            <a:ext cx="14144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Realistic</a:t>
            </a:r>
          </a:p>
          <a:p>
            <a:r>
              <a:rPr lang="en-US" sz="2400"/>
              <a:t>Ocean </a:t>
            </a:r>
          </a:p>
          <a:p>
            <a:r>
              <a:rPr lang="en-US" sz="2400"/>
              <a:t>eddies</a:t>
            </a:r>
          </a:p>
        </p:txBody>
      </p:sp>
      <p:sp>
        <p:nvSpPr>
          <p:cNvPr id="14348" name="Line 14"/>
          <p:cNvSpPr>
            <a:spLocks noChangeShapeType="1"/>
          </p:cNvSpPr>
          <p:nvPr/>
        </p:nvSpPr>
        <p:spPr bwMode="auto">
          <a:xfrm flipV="1">
            <a:off x="8001000" y="2638425"/>
            <a:ext cx="85725" cy="1400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SLS37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pPr eaLnBrk="1" hangingPunct="1"/>
            <a:r>
              <a:rPr lang="en-US" sz="3200" smtClean="0"/>
              <a:t>Timeline of Climate Model Development</a:t>
            </a:r>
          </a:p>
        </p:txBody>
      </p:sp>
      <p:pic>
        <p:nvPicPr>
          <p:cNvPr id="19459" name="Picture 3" descr="historyofclimatemodel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09600" y="723900"/>
            <a:ext cx="8077200" cy="6057900"/>
          </a:xfrm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517525" y="3246438"/>
            <a:ext cx="10334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Small</a:t>
            </a:r>
          </a:p>
          <a:p>
            <a:r>
              <a:rPr lang="en-US" sz="2400"/>
              <a:t>teams</a:t>
            </a:r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 flipV="1">
            <a:off x="1066800" y="2362200"/>
            <a:ext cx="228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62" name="Line 6"/>
          <p:cNvSpPr>
            <a:spLocks noChangeShapeType="1"/>
          </p:cNvSpPr>
          <p:nvPr/>
        </p:nvSpPr>
        <p:spPr bwMode="auto">
          <a:xfrm flipV="1">
            <a:off x="1752600" y="3429000"/>
            <a:ext cx="685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1938338" y="4770438"/>
            <a:ext cx="21002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Intermediate</a:t>
            </a:r>
          </a:p>
          <a:p>
            <a:r>
              <a:rPr lang="en-US" sz="2400"/>
              <a:t>size teams</a:t>
            </a:r>
          </a:p>
        </p:txBody>
      </p:sp>
      <p:sp>
        <p:nvSpPr>
          <p:cNvPr id="19464" name="Line 8"/>
          <p:cNvSpPr>
            <a:spLocks noChangeShapeType="1"/>
          </p:cNvSpPr>
          <p:nvPr/>
        </p:nvSpPr>
        <p:spPr bwMode="auto">
          <a:xfrm flipV="1">
            <a:off x="4191000" y="4648200"/>
            <a:ext cx="457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1676400" y="5943600"/>
            <a:ext cx="33051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Large teams made up</a:t>
            </a:r>
          </a:p>
          <a:p>
            <a:r>
              <a:rPr lang="en-US" sz="2400"/>
              <a:t>of several 10s to 100s</a:t>
            </a:r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 flipV="1">
            <a:off x="4800600" y="6172200"/>
            <a:ext cx="609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67" name="Line 11"/>
          <p:cNvSpPr>
            <a:spLocks noChangeShapeType="1"/>
          </p:cNvSpPr>
          <p:nvPr/>
        </p:nvSpPr>
        <p:spPr bwMode="auto">
          <a:xfrm flipV="1">
            <a:off x="4800600" y="6553200"/>
            <a:ext cx="2133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152400" y="381000"/>
            <a:ext cx="8763000" cy="508062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1639" tIns="42452" rIns="81639" bIns="42452">
            <a:spAutoFit/>
          </a:bodyPr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3200" b="1" smtClean="0">
                <a:solidFill>
                  <a:srgbClr val="333399"/>
                </a:solidFill>
              </a:rPr>
              <a:t>Example of new features found in high resolution climate models!</a:t>
            </a:r>
            <a:endParaRPr lang="en-US" sz="3200" b="1">
              <a:solidFill>
                <a:srgbClr val="333399"/>
              </a:solidFill>
            </a:endParaRPr>
          </a:p>
          <a:p>
            <a:pPr>
              <a:lnSpc>
                <a:spcPct val="93000"/>
              </a:lnSpc>
              <a:buClr>
                <a:srgbClr val="000000"/>
              </a:buClr>
              <a:buSzPct val="4500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endParaRPr lang="en-US" sz="2900" b="1">
              <a:solidFill>
                <a:srgbClr val="000000"/>
              </a:solidFill>
            </a:endParaRPr>
          </a:p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b="1">
                <a:solidFill>
                  <a:srgbClr val="000000"/>
                </a:solidFill>
              </a:rPr>
              <a:t>West Pacific </a:t>
            </a:r>
            <a:r>
              <a:rPr lang="en-US" b="1" smtClean="0">
                <a:solidFill>
                  <a:srgbClr val="000000"/>
                </a:solidFill>
              </a:rPr>
              <a:t>Basin</a:t>
            </a:r>
            <a:r>
              <a:rPr lang="en-US" b="1">
                <a:solidFill>
                  <a:srgbClr val="000000"/>
                </a:solidFill>
              </a:rPr>
              <a:t>, </a:t>
            </a:r>
            <a:endParaRPr lang="en-US" b="1" smtClean="0">
              <a:solidFill>
                <a:srgbClr val="000000"/>
              </a:solidFill>
            </a:endParaRPr>
          </a:p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b="1" smtClean="0">
                <a:solidFill>
                  <a:srgbClr val="000000"/>
                </a:solidFill>
              </a:rPr>
              <a:t>Sept </a:t>
            </a:r>
            <a:r>
              <a:rPr lang="en-US" b="1">
                <a:solidFill>
                  <a:srgbClr val="000000"/>
                </a:solidFill>
              </a:rPr>
              <a:t>1 to Sept 17, 2005 </a:t>
            </a:r>
            <a:r>
              <a:rPr lang="en-US" b="1" smtClean="0">
                <a:solidFill>
                  <a:srgbClr val="000000"/>
                </a:solidFill>
              </a:rPr>
              <a:t>CAM5a</a:t>
            </a:r>
            <a:r>
              <a:rPr lang="en-US" b="1">
                <a:solidFill>
                  <a:srgbClr val="000000"/>
                </a:solidFill>
              </a:rPr>
              <a:t>. </a:t>
            </a:r>
          </a:p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endParaRPr lang="en-US" sz="2900" b="1" i="1" smtClean="0">
              <a:solidFill>
                <a:srgbClr val="000000"/>
              </a:solidFill>
            </a:endParaRPr>
          </a:p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2900" b="1" i="1" smtClean="0">
                <a:solidFill>
                  <a:srgbClr val="000000"/>
                </a:solidFill>
              </a:rPr>
              <a:t>“</a:t>
            </a:r>
            <a:r>
              <a:rPr lang="en-US" sz="2900" b="1" i="1">
                <a:solidFill>
                  <a:srgbClr val="000000"/>
                </a:solidFill>
              </a:rPr>
              <a:t>Fujiwara effect”</a:t>
            </a:r>
          </a:p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endParaRPr lang="en-US" sz="2900" b="1">
              <a:solidFill>
                <a:srgbClr val="000000"/>
              </a:solidFill>
            </a:endParaRPr>
          </a:p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b="1">
                <a:solidFill>
                  <a:srgbClr val="008000"/>
                </a:solidFill>
              </a:rPr>
              <a:t>Two cyclones rotate around each other </a:t>
            </a:r>
            <a:r>
              <a:rPr lang="en-US" b="1" smtClean="0">
                <a:solidFill>
                  <a:srgbClr val="008000"/>
                </a:solidFill>
              </a:rPr>
              <a:t>for a </a:t>
            </a:r>
            <a:r>
              <a:rPr lang="en-US" b="1">
                <a:solidFill>
                  <a:srgbClr val="008000"/>
                </a:solidFill>
              </a:rPr>
              <a:t>few days and eventually </a:t>
            </a:r>
            <a:r>
              <a:rPr lang="en-US" b="1" smtClean="0">
                <a:solidFill>
                  <a:srgbClr val="008000"/>
                </a:solidFill>
              </a:rPr>
              <a:t>merge, observed mostly in Pacific ocean region. </a:t>
            </a:r>
            <a:endParaRPr lang="en-US" b="1">
              <a:solidFill>
                <a:srgbClr val="008000"/>
              </a:solidFill>
            </a:endParaRPr>
          </a:p>
          <a:p>
            <a:pPr>
              <a:lnSpc>
                <a:spcPct val="93000"/>
              </a:lnSpc>
              <a:buClr>
                <a:srgbClr val="000000"/>
              </a:buClr>
              <a:buSzPct val="45000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US" sz="2900" b="1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02657" y="6106180"/>
            <a:ext cx="3855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Julio Bacmeister,  NCAR, 2010</a:t>
            </a:r>
            <a:endParaRPr lang="en-US" sz="20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isguest\Desktop\qdLL05.movie.2005-09-01_09-1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000" y="983624"/>
            <a:ext cx="8640000" cy="4890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OPGlobe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05044" y="0"/>
            <a:ext cx="927779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609600"/>
            <a:ext cx="3276600" cy="5181600"/>
          </a:xfrm>
        </p:spPr>
        <p:txBody>
          <a:bodyPr/>
          <a:lstStyle/>
          <a:p>
            <a:r>
              <a:rPr lang="en-US" sz="3600" smtClean="0"/>
              <a:t>2010 was a record year for glacier melting on Greenland</a:t>
            </a:r>
            <a:br>
              <a:rPr lang="en-US" sz="3600" smtClean="0"/>
            </a:br>
            <a:endParaRPr lang="en-US" sz="3600"/>
          </a:p>
        </p:txBody>
      </p:sp>
      <p:pic>
        <p:nvPicPr>
          <p:cNvPr id="4" name="Picture 3" descr="greenland_ssi_2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0"/>
            <a:ext cx="493282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76200"/>
            <a:ext cx="8991600" cy="6813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4543" y="452437"/>
            <a:ext cx="7602187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Box 2"/>
          <p:cNvSpPr txBox="1">
            <a:spLocks noChangeArrowheads="1"/>
          </p:cNvSpPr>
          <p:nvPr/>
        </p:nvSpPr>
        <p:spPr bwMode="auto">
          <a:xfrm>
            <a:off x="7891377" y="2510135"/>
            <a:ext cx="12137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m/year</a:t>
            </a:r>
          </a:p>
        </p:txBody>
      </p:sp>
      <p:sp>
        <p:nvSpPr>
          <p:cNvPr id="23556" name="TextBox 3"/>
          <p:cNvSpPr txBox="1">
            <a:spLocks noChangeArrowheads="1"/>
          </p:cNvSpPr>
          <p:nvPr/>
        </p:nvSpPr>
        <p:spPr bwMode="auto">
          <a:xfrm>
            <a:off x="5486400" y="5334000"/>
            <a:ext cx="2060179" cy="70788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5 km </a:t>
            </a:r>
            <a:r>
              <a:rPr lang="en-US" sz="2000" smtClean="0"/>
              <a:t>Resolution</a:t>
            </a:r>
          </a:p>
          <a:p>
            <a:r>
              <a:rPr lang="en-US" sz="2000" smtClean="0"/>
              <a:t>     model</a:t>
            </a:r>
            <a:endParaRPr lang="en-US" sz="2000"/>
          </a:p>
        </p:txBody>
      </p:sp>
      <p:sp>
        <p:nvSpPr>
          <p:cNvPr id="23557" name="TextBox 4"/>
          <p:cNvSpPr txBox="1">
            <a:spLocks noChangeArrowheads="1"/>
          </p:cNvSpPr>
          <p:nvPr/>
        </p:nvSpPr>
        <p:spPr bwMode="auto">
          <a:xfrm>
            <a:off x="3591277" y="86380"/>
            <a:ext cx="18309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333399"/>
                </a:solidFill>
              </a:rPr>
              <a:t>Velocities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0" y="5410200"/>
            <a:ext cx="177484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smtClean="0"/>
              <a:t>Observations</a:t>
            </a:r>
            <a:endParaRPr lang="en-US" sz="2000"/>
          </a:p>
        </p:txBody>
      </p:sp>
      <p:sp>
        <p:nvSpPr>
          <p:cNvPr id="7" name="TextBox 6"/>
          <p:cNvSpPr txBox="1"/>
          <p:nvPr/>
        </p:nvSpPr>
        <p:spPr>
          <a:xfrm>
            <a:off x="4836925" y="6334780"/>
            <a:ext cx="3926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Price, Lipscomb et al, Lanl,2010</a:t>
            </a: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88392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Parallel and Sequential Integration</a:t>
            </a:r>
            <a:br>
              <a:rPr lang="en-US" sz="4000" smtClean="0"/>
            </a:br>
            <a:r>
              <a:rPr lang="en-US" sz="4000" smtClean="0"/>
              <a:t>or Hybrid</a:t>
            </a:r>
          </a:p>
        </p:txBody>
      </p:sp>
      <p:pic>
        <p:nvPicPr>
          <p:cNvPr id="22531" name="Picture 5" descr="fig3"/>
          <p:cNvPicPr>
            <a:picLocks noChangeAspect="1" noChangeArrowheads="1"/>
          </p:cNvPicPr>
          <p:nvPr/>
        </p:nvPicPr>
        <p:blipFill>
          <a:blip r:embed="rId3" cstate="print"/>
          <a:srcRect l="1933" r="2959"/>
          <a:stretch>
            <a:fillRect/>
          </a:stretch>
        </p:blipFill>
        <p:spPr bwMode="auto">
          <a:xfrm>
            <a:off x="1295400" y="1752600"/>
            <a:ext cx="6324600" cy="482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Pole Problem!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sz="4400" smtClean="0"/>
              <a:t>Atmospheric Grid Structure in the 1960s and 1970s</a:t>
            </a:r>
          </a:p>
        </p:txBody>
      </p:sp>
      <p:pic>
        <p:nvPicPr>
          <p:cNvPr id="13315" name="Picture 5" descr="Cfig"/>
          <p:cNvPicPr>
            <a:picLocks noChangeAspect="1" noChangeArrowheads="1"/>
          </p:cNvPicPr>
          <p:nvPr/>
        </p:nvPicPr>
        <p:blipFill>
          <a:blip r:embed="rId3" cstate="print"/>
          <a:srcRect l="-4788" t="-954" r="-1936" b="-3284"/>
          <a:stretch>
            <a:fillRect/>
          </a:stretch>
        </p:blipFill>
        <p:spPr bwMode="auto">
          <a:xfrm>
            <a:off x="381000" y="1981200"/>
            <a:ext cx="43656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5094288" y="2792413"/>
            <a:ext cx="34258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Problem near the poles</a:t>
            </a:r>
          </a:p>
          <a:p>
            <a:r>
              <a:rPr lang="en-US" sz="2400"/>
              <a:t>where longitudes</a:t>
            </a:r>
          </a:p>
          <a:p>
            <a:r>
              <a:rPr lang="en-US" sz="2400"/>
              <a:t>converge</a:t>
            </a:r>
          </a:p>
        </p:txBody>
      </p:sp>
      <p:sp>
        <p:nvSpPr>
          <p:cNvPr id="13317" name="Line 7"/>
          <p:cNvSpPr>
            <a:spLocks noChangeShapeType="1"/>
          </p:cNvSpPr>
          <p:nvPr/>
        </p:nvSpPr>
        <p:spPr bwMode="auto">
          <a:xfrm flipH="1">
            <a:off x="3200400" y="3048000"/>
            <a:ext cx="190500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8686800" cy="1143000"/>
          </a:xfrm>
        </p:spPr>
        <p:txBody>
          <a:bodyPr/>
          <a:lstStyle/>
          <a:p>
            <a:r>
              <a:rPr lang="en-US" sz="3600" dirty="0" smtClean="0"/>
              <a:t>Early years working with DOE (1978)</a:t>
            </a:r>
            <a:endParaRPr lang="en-US" sz="3600" dirty="0"/>
          </a:p>
        </p:txBody>
      </p:sp>
      <p:pic>
        <p:nvPicPr>
          <p:cNvPr id="3" name="Picture 32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l="47939" t="24704" r="17010" b="15218"/>
          <a:stretch>
            <a:fillRect/>
          </a:stretch>
        </p:blipFill>
        <p:spPr bwMode="auto">
          <a:xfrm>
            <a:off x="457200" y="2209800"/>
            <a:ext cx="3409950" cy="381000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/>
          <a:srcRect l="10101" t="28282" r="65657" b="30807"/>
          <a:stretch>
            <a:fillRect/>
          </a:stretch>
        </p:blipFill>
        <p:spPr bwMode="auto">
          <a:xfrm>
            <a:off x="5105400" y="2286000"/>
            <a:ext cx="3200400" cy="3600449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762000" y="6172200"/>
            <a:ext cx="28953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333399"/>
                </a:solidFill>
              </a:rPr>
              <a:t>Fred </a:t>
            </a:r>
            <a:r>
              <a:rPr lang="en-US" dirty="0" err="1" smtClean="0">
                <a:solidFill>
                  <a:srgbClr val="333399"/>
                </a:solidFill>
              </a:rPr>
              <a:t>Koomanoff</a:t>
            </a:r>
            <a:endParaRPr lang="en-US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91200" y="6019800"/>
            <a:ext cx="21916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333399"/>
                </a:solidFill>
              </a:rPr>
              <a:t>Mike Riches</a:t>
            </a:r>
            <a:endParaRPr lang="en-US" dirty="0">
              <a:solidFill>
                <a:srgbClr val="33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The Icosahedral Solution</a:t>
            </a:r>
          </a:p>
        </p:txBody>
      </p:sp>
      <p:pic>
        <p:nvPicPr>
          <p:cNvPr id="16387" name="Picture 5" descr="Cf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219200"/>
            <a:ext cx="4586288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 Box 7"/>
          <p:cNvSpPr txBox="1">
            <a:spLocks noChangeArrowheads="1"/>
          </p:cNvSpPr>
          <p:nvPr/>
        </p:nvSpPr>
        <p:spPr bwMode="auto">
          <a:xfrm>
            <a:off x="6475413" y="2065338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sz="4000" smtClean="0"/>
              <a:t>From T. Ringler, LANL</a:t>
            </a:r>
            <a:endParaRPr lang="en-US" sz="4000"/>
          </a:p>
        </p:txBody>
      </p:sp>
      <p:pic>
        <p:nvPicPr>
          <p:cNvPr id="217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43000"/>
            <a:ext cx="48799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029200" y="2667000"/>
            <a:ext cx="434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Regional focus</a:t>
            </a:r>
          </a:p>
          <a:p>
            <a:r>
              <a:rPr lang="en-US" smtClean="0"/>
              <a:t>on a global grid system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4582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Novel Solution to the Pole Problem by Sadourny (1972)</a:t>
            </a:r>
          </a:p>
        </p:txBody>
      </p:sp>
      <p:pic>
        <p:nvPicPr>
          <p:cNvPr id="14339" name="Picture 5" descr="Cf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8388" y="1828800"/>
            <a:ext cx="4443412" cy="485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 b="2299"/>
          <a:stretch>
            <a:fillRect/>
          </a:stretch>
        </p:blipFill>
        <p:spPr bwMode="auto">
          <a:xfrm>
            <a:off x="228600" y="228599"/>
            <a:ext cx="8759110" cy="6477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" y="152400"/>
            <a:ext cx="8686800" cy="1143000"/>
          </a:xfrm>
        </p:spPr>
        <p:txBody>
          <a:bodyPr/>
          <a:lstStyle/>
          <a:p>
            <a:r>
              <a:rPr lang="en-US" sz="2800" smtClean="0"/>
              <a:t>Scaling climate models to present and future computer systems…a breakthrough! </a:t>
            </a:r>
            <a:endParaRPr lang="en-US" sz="2800"/>
          </a:p>
        </p:txBody>
      </p:sp>
      <p:sp>
        <p:nvSpPr>
          <p:cNvPr id="5" name="TextBox 4"/>
          <p:cNvSpPr txBox="1"/>
          <p:nvPr/>
        </p:nvSpPr>
        <p:spPr>
          <a:xfrm>
            <a:off x="5943600" y="6334780"/>
            <a:ext cx="22653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M. Taylor, Sandia</a:t>
            </a:r>
            <a:endParaRPr lang="en-US" sz="2000"/>
          </a:p>
        </p:txBody>
      </p:sp>
      <p:pic>
        <p:nvPicPr>
          <p:cNvPr id="7" name="Picture 6" descr="ijhpc_homm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371600"/>
            <a:ext cx="8705850" cy="4514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10200" y="1752600"/>
            <a:ext cx="34323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Clever use of finite</a:t>
            </a:r>
          </a:p>
          <a:p>
            <a:r>
              <a:rPr lang="en-US" smtClean="0"/>
              <a:t>element methods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pPr eaLnBrk="1" hangingPunct="1"/>
            <a:r>
              <a:rPr lang="en-US" sz="3600" smtClean="0"/>
              <a:t>Ocean Parallel Ocean Program (POP)</a:t>
            </a:r>
            <a:br>
              <a:rPr lang="en-US" sz="3600" smtClean="0"/>
            </a:br>
            <a:r>
              <a:rPr lang="en-US" sz="3600" smtClean="0"/>
              <a:t>tripole system over land</a:t>
            </a:r>
          </a:p>
        </p:txBody>
      </p:sp>
      <p:pic>
        <p:nvPicPr>
          <p:cNvPr id="18435" name="Picture 6" descr="Tripole Gri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447800"/>
            <a:ext cx="498157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 Box 7"/>
          <p:cNvSpPr txBox="1">
            <a:spLocks noChangeArrowheads="1"/>
          </p:cNvSpPr>
          <p:nvPr/>
        </p:nvSpPr>
        <p:spPr bwMode="auto">
          <a:xfrm>
            <a:off x="6089959" y="2133600"/>
            <a:ext cx="29322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Tripole </a:t>
            </a:r>
            <a:r>
              <a:rPr lang="en-US" sz="2400" smtClean="0"/>
              <a:t>pole points </a:t>
            </a:r>
            <a:endParaRPr lang="en-US" sz="2400"/>
          </a:p>
        </p:txBody>
      </p:sp>
      <p:sp>
        <p:nvSpPr>
          <p:cNvPr id="18437" name="Line 8"/>
          <p:cNvSpPr>
            <a:spLocks noChangeShapeType="1"/>
          </p:cNvSpPr>
          <p:nvPr/>
        </p:nvSpPr>
        <p:spPr bwMode="auto">
          <a:xfrm flipH="1">
            <a:off x="4572000" y="2438400"/>
            <a:ext cx="1752600" cy="685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438" name="Line 9"/>
          <p:cNvSpPr>
            <a:spLocks noChangeShapeType="1"/>
          </p:cNvSpPr>
          <p:nvPr/>
        </p:nvSpPr>
        <p:spPr bwMode="auto">
          <a:xfrm flipH="1" flipV="1">
            <a:off x="2514600" y="2362200"/>
            <a:ext cx="3810000" cy="76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439" name="Text Box 10"/>
          <p:cNvSpPr txBox="1">
            <a:spLocks noChangeArrowheads="1"/>
          </p:cNvSpPr>
          <p:nvPr/>
        </p:nvSpPr>
        <p:spPr bwMode="auto">
          <a:xfrm>
            <a:off x="3337602" y="6396335"/>
            <a:ext cx="58063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smtClean="0"/>
              <a:t>Note the third pole point </a:t>
            </a:r>
            <a:r>
              <a:rPr lang="en-US" sz="2400"/>
              <a:t>at South Pole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16200000" flipV="1">
            <a:off x="3124200" y="6477000"/>
            <a:ext cx="228600" cy="762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10"/>
          <p:cNvSpPr txBox="1">
            <a:spLocks noChangeArrowheads="1"/>
          </p:cNvSpPr>
          <p:nvPr/>
        </p:nvSpPr>
        <p:spPr bwMode="auto">
          <a:xfrm>
            <a:off x="838200" y="112693"/>
            <a:ext cx="7696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333399"/>
                </a:solidFill>
                <a:latin typeface="+mj-lt"/>
                <a:cs typeface="Helvetica" pitchFamily="34" charset="0"/>
              </a:rPr>
              <a:t>Leading Mode of Global SST </a:t>
            </a:r>
            <a:r>
              <a:rPr lang="en-US" b="1" smtClean="0">
                <a:solidFill>
                  <a:srgbClr val="333399"/>
                </a:solidFill>
                <a:latin typeface="+mj-lt"/>
                <a:cs typeface="Helvetica" pitchFamily="34" charset="0"/>
              </a:rPr>
              <a:t>Variability</a:t>
            </a:r>
          </a:p>
          <a:p>
            <a:pPr algn="ctr"/>
            <a:r>
              <a:rPr lang="en-US" b="1" smtClean="0">
                <a:solidFill>
                  <a:srgbClr val="333399"/>
                </a:solidFill>
                <a:latin typeface="+mj-lt"/>
                <a:cs typeface="Helvetica" pitchFamily="34" charset="0"/>
              </a:rPr>
              <a:t>Seasonal Capability (Neale, NCAR)</a:t>
            </a:r>
            <a:endParaRPr lang="en-US" b="1">
              <a:solidFill>
                <a:srgbClr val="333399"/>
              </a:solidFill>
              <a:latin typeface="+mj-lt"/>
              <a:cs typeface="Helvetica" pitchFamily="34" charset="0"/>
            </a:endParaRPr>
          </a:p>
        </p:txBody>
      </p:sp>
      <p:sp>
        <p:nvSpPr>
          <p:cNvPr id="35843" name="Text Box 7"/>
          <p:cNvSpPr txBox="1">
            <a:spLocks noChangeArrowheads="1"/>
          </p:cNvSpPr>
          <p:nvPr/>
        </p:nvSpPr>
        <p:spPr bwMode="auto">
          <a:xfrm>
            <a:off x="5927725" y="603250"/>
            <a:ext cx="184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 bwMode="auto">
          <a:xfrm>
            <a:off x="6705600" y="933450"/>
            <a:ext cx="533400" cy="76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" name="Group 13"/>
          <p:cNvGrpSpPr/>
          <p:nvPr/>
        </p:nvGrpSpPr>
        <p:grpSpPr>
          <a:xfrm>
            <a:off x="658520" y="971550"/>
            <a:ext cx="3837280" cy="5810250"/>
            <a:chOff x="658520" y="590550"/>
            <a:chExt cx="3837280" cy="5810250"/>
          </a:xfrm>
        </p:grpSpPr>
        <p:sp>
          <p:nvSpPr>
            <p:cNvPr id="35850" name="TextBox 10"/>
            <p:cNvSpPr txBox="1">
              <a:spLocks noChangeArrowheads="1"/>
            </p:cNvSpPr>
            <p:nvPr/>
          </p:nvSpPr>
          <p:spPr bwMode="auto">
            <a:xfrm>
              <a:off x="1933162" y="590550"/>
              <a:ext cx="1648018" cy="400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latin typeface="Tahoma" pitchFamily="34" charset="0"/>
                  <a:cs typeface="Tahoma" pitchFamily="34" charset="0"/>
                </a:rPr>
                <a:t>Observations</a:t>
              </a:r>
            </a:p>
          </p:txBody>
        </p:sp>
        <p:pic>
          <p:nvPicPr>
            <p:cNvPr id="11" name="Picture 10" descr="eof.sst.nino34.obs.gif"/>
            <p:cNvPicPr>
              <a:picLocks noChangeAspect="1"/>
            </p:cNvPicPr>
            <p:nvPr/>
          </p:nvPicPr>
          <p:blipFill>
            <a:blip r:embed="rId2" cstate="print"/>
            <a:srcRect t="7855"/>
            <a:stretch>
              <a:fillRect/>
            </a:stretch>
          </p:blipFill>
          <p:spPr>
            <a:xfrm>
              <a:off x="658520" y="1037538"/>
              <a:ext cx="3837280" cy="5363262"/>
            </a:xfrm>
            <a:prstGeom prst="rect">
              <a:avLst/>
            </a:prstGeom>
          </p:spPr>
        </p:pic>
      </p:grpSp>
      <p:grpSp>
        <p:nvGrpSpPr>
          <p:cNvPr id="3" name="Group 14"/>
          <p:cNvGrpSpPr/>
          <p:nvPr/>
        </p:nvGrpSpPr>
        <p:grpSpPr>
          <a:xfrm>
            <a:off x="4857750" y="990600"/>
            <a:ext cx="3837280" cy="5781675"/>
            <a:chOff x="4876800" y="609600"/>
            <a:chExt cx="3837280" cy="5781675"/>
          </a:xfrm>
        </p:grpSpPr>
        <p:sp>
          <p:nvSpPr>
            <p:cNvPr id="35847" name="TextBox 11"/>
            <p:cNvSpPr txBox="1">
              <a:spLocks noChangeArrowheads="1"/>
            </p:cNvSpPr>
            <p:nvPr/>
          </p:nvSpPr>
          <p:spPr bwMode="auto">
            <a:xfrm>
              <a:off x="6476878" y="609600"/>
              <a:ext cx="97174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smtClean="0">
                  <a:latin typeface="Tahoma" pitchFamily="34" charset="0"/>
                  <a:cs typeface="Tahoma" pitchFamily="34" charset="0"/>
                </a:rPr>
                <a:t>CCSM4</a:t>
              </a:r>
              <a:endParaRPr lang="en-US" sz="2000">
                <a:latin typeface="Tahoma" pitchFamily="34" charset="0"/>
                <a:cs typeface="Tahoma" pitchFamily="34" charset="0"/>
              </a:endParaRPr>
            </a:p>
          </p:txBody>
        </p:sp>
        <p:pic>
          <p:nvPicPr>
            <p:cNvPr id="14" name="Picture 13" descr="eof.sst.nino34.ccsm4_1d.gif"/>
            <p:cNvPicPr>
              <a:picLocks noChangeAspect="1"/>
            </p:cNvPicPr>
            <p:nvPr/>
          </p:nvPicPr>
          <p:blipFill>
            <a:blip r:embed="rId3" cstate="print"/>
            <a:srcRect t="7847"/>
            <a:stretch>
              <a:fillRect/>
            </a:stretch>
          </p:blipFill>
          <p:spPr>
            <a:xfrm>
              <a:off x="4876800" y="1022147"/>
              <a:ext cx="3837280" cy="5369128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 descr="Obs_comp_mjo_winter.png"/>
          <p:cNvPicPr>
            <a:picLocks noChangeAspect="1"/>
          </p:cNvPicPr>
          <p:nvPr/>
        </p:nvPicPr>
        <p:blipFill>
          <a:blip r:embed="rId2" cstate="print"/>
          <a:srcRect t="96033" b="-1422"/>
          <a:stretch>
            <a:fillRect/>
          </a:stretch>
        </p:blipFill>
        <p:spPr bwMode="auto">
          <a:xfrm>
            <a:off x="1676400" y="5338881"/>
            <a:ext cx="5524500" cy="299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33400" y="1027093"/>
            <a:ext cx="3535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CCSM4-1 deg)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72934" y="990600"/>
            <a:ext cx="21662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Observed (NOAA,ERA40,1995-1999)</a:t>
            </a:r>
            <a:endParaRPr lang="en-US" dirty="0"/>
          </a:p>
        </p:txBody>
      </p:sp>
      <p:sp>
        <p:nvSpPr>
          <p:cNvPr id="9" name="Rectangle 145"/>
          <p:cNvSpPr txBox="1">
            <a:spLocks/>
          </p:cNvSpPr>
          <p:nvPr/>
        </p:nvSpPr>
        <p:spPr bwMode="auto">
          <a:xfrm>
            <a:off x="3810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333399"/>
                </a:solidFill>
                <a:latin typeface="+mj-lt"/>
                <a:cs typeface="Helvetica" pitchFamily="80" charset="0"/>
              </a:rPr>
              <a:t>Composite Madden Julian Oscillation (MJO)</a:t>
            </a:r>
          </a:p>
          <a:p>
            <a:pPr algn="ctr" eaLnBrk="0" hangingPunct="0">
              <a:defRPr/>
            </a:pPr>
            <a:r>
              <a:rPr lang="en-US" b="1" dirty="0" smtClean="0">
                <a:solidFill>
                  <a:srgbClr val="333399"/>
                </a:solidFill>
                <a:latin typeface="+mj-lt"/>
                <a:cs typeface="Helvetica" pitchFamily="80" charset="0"/>
              </a:rPr>
              <a:t>Medium Range Capability (Neale, NCAR)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8600" y="5638800"/>
            <a:ext cx="876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Eight phase composite of PC1 and PC2 from combined EOFs. 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20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Century coupled experiments, Winter (OLR colors, low-level winds)</a:t>
            </a:r>
            <a:endParaRPr lang="en-US" sz="2000" dirty="0"/>
          </a:p>
        </p:txBody>
      </p:sp>
      <p:pic>
        <p:nvPicPr>
          <p:cNvPr id="10" name="Picture 9" descr="CCSM4_1deg_comp_mjo_winter.png"/>
          <p:cNvPicPr>
            <a:picLocks noChangeAspect="1"/>
          </p:cNvPicPr>
          <p:nvPr/>
        </p:nvPicPr>
        <p:blipFill>
          <a:blip r:embed="rId3" cstate="print"/>
          <a:srcRect l="10217" t="5556" r="10000" b="3960"/>
          <a:stretch>
            <a:fillRect/>
          </a:stretch>
        </p:blipFill>
        <p:spPr>
          <a:xfrm>
            <a:off x="4541930" y="1429466"/>
            <a:ext cx="4297270" cy="3898902"/>
          </a:xfrm>
          <a:prstGeom prst="rect">
            <a:avLst/>
          </a:prstGeom>
        </p:spPr>
      </p:pic>
      <p:pic>
        <p:nvPicPr>
          <p:cNvPr id="11" name="Content Placeholder 3" descr="Obs_comp_mjo_winter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3516" b="3516"/>
          <a:stretch>
            <a:fillRect/>
          </a:stretch>
        </p:blipFill>
        <p:spPr>
          <a:xfrm>
            <a:off x="228600" y="1429466"/>
            <a:ext cx="4174333" cy="3909414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ODVIS_900mb_b40_20th_b42c_69f_b40_1850_b42c_69f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6019" t="54776" r="27146" b="17503"/>
          <a:stretch>
            <a:fillRect/>
          </a:stretch>
        </p:blipFill>
        <p:spPr>
          <a:xfrm>
            <a:off x="533400" y="533400"/>
            <a:ext cx="3533139" cy="1615842"/>
          </a:xfrm>
        </p:spPr>
      </p:pic>
      <p:pic>
        <p:nvPicPr>
          <p:cNvPr id="5" name="Picture 4" descr="AWNC_850mb_b40_20th_b42c_69f_b40_1850_b42c_69f.png"/>
          <p:cNvPicPr>
            <a:picLocks noChangeAspect="1"/>
          </p:cNvPicPr>
          <p:nvPr/>
        </p:nvPicPr>
        <p:blipFill>
          <a:blip r:embed="rId3" cstate="print"/>
          <a:srcRect l="27273" t="54776" r="28409" b="17647"/>
          <a:stretch>
            <a:fillRect/>
          </a:stretch>
        </p:blipFill>
        <p:spPr>
          <a:xfrm>
            <a:off x="685800" y="2667000"/>
            <a:ext cx="3343261" cy="1607455"/>
          </a:xfrm>
          <a:prstGeom prst="rect">
            <a:avLst/>
          </a:prstGeom>
        </p:spPr>
      </p:pic>
      <p:pic>
        <p:nvPicPr>
          <p:cNvPr id="8" name="Picture 7" descr="TGCLDLWP_900mb_b40_20th_b42c_69f_b40_1850_b42c_69f.png"/>
          <p:cNvPicPr>
            <a:picLocks noChangeAspect="1"/>
          </p:cNvPicPr>
          <p:nvPr/>
        </p:nvPicPr>
        <p:blipFill>
          <a:blip r:embed="rId4" cstate="print"/>
          <a:srcRect l="26616" t="54776" r="28737" b="17882"/>
          <a:stretch>
            <a:fillRect/>
          </a:stretch>
        </p:blipFill>
        <p:spPr>
          <a:xfrm>
            <a:off x="609600" y="4724400"/>
            <a:ext cx="3368080" cy="15938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000" y="228600"/>
            <a:ext cx="32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mtClean="0"/>
              <a:t>Total aerosol change (optical depth)</a:t>
            </a:r>
            <a:endParaRPr lang="en-US" sz="1400"/>
          </a:p>
        </p:txBody>
      </p:sp>
      <p:sp>
        <p:nvSpPr>
          <p:cNvPr id="11" name="TextBox 10"/>
          <p:cNvSpPr txBox="1"/>
          <p:nvPr/>
        </p:nvSpPr>
        <p:spPr>
          <a:xfrm>
            <a:off x="914400" y="2221468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mtClean="0"/>
              <a:t>Cloud water droplet number concentration (#/cc) at 850 mb</a:t>
            </a:r>
            <a:endParaRPr lang="en-US" sz="1400"/>
          </a:p>
        </p:txBody>
      </p:sp>
      <p:sp>
        <p:nvSpPr>
          <p:cNvPr id="12" name="TextBox 11"/>
          <p:cNvSpPr txBox="1"/>
          <p:nvPr/>
        </p:nvSpPr>
        <p:spPr>
          <a:xfrm>
            <a:off x="914400" y="4492823"/>
            <a:ext cx="266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mtClean="0"/>
              <a:t>Liquid water path (g/m</a:t>
            </a:r>
            <a:r>
              <a:rPr lang="en-US" sz="1400" baseline="30000" smtClean="0"/>
              <a:t>2</a:t>
            </a:r>
            <a:r>
              <a:rPr lang="en-US" sz="1400" smtClean="0"/>
              <a:t>) </a:t>
            </a:r>
            <a:endParaRPr lang="en-US" sz="1400"/>
          </a:p>
        </p:txBody>
      </p:sp>
      <p:sp>
        <p:nvSpPr>
          <p:cNvPr id="13" name="TextBox 12"/>
          <p:cNvSpPr txBox="1"/>
          <p:nvPr/>
        </p:nvSpPr>
        <p:spPr>
          <a:xfrm>
            <a:off x="4876800" y="682347"/>
            <a:ext cx="39624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chemeClr val="tx2"/>
                </a:solidFill>
              </a:rPr>
              <a:t>Anthropogenic aerosol affects on climate in CESM1-CAM5</a:t>
            </a:r>
          </a:p>
          <a:p>
            <a:pPr algn="ctr"/>
            <a:r>
              <a:rPr lang="en-US" smtClean="0">
                <a:solidFill>
                  <a:schemeClr val="tx2"/>
                </a:solidFill>
              </a:rPr>
              <a:t>(1970-1999) minus 1850 climate</a:t>
            </a:r>
          </a:p>
          <a:p>
            <a:pPr algn="ctr"/>
            <a:endParaRPr lang="en-US" sz="2000"/>
          </a:p>
          <a:p>
            <a:pPr>
              <a:buFont typeface="Wingdings" pitchFamily="2" charset="2"/>
              <a:buChar char="ü"/>
            </a:pPr>
            <a:r>
              <a:rPr lang="en-US" sz="1600" smtClean="0"/>
              <a:t>Increased aerosol burdens in SE Asia, Europe, NE America</a:t>
            </a:r>
          </a:p>
          <a:p>
            <a:pPr>
              <a:buFont typeface="Wingdings" pitchFamily="2" charset="2"/>
              <a:buChar char="ü"/>
            </a:pPr>
            <a:r>
              <a:rPr lang="en-US" sz="1600" smtClean="0"/>
              <a:t>Increases cloud droplet number concentration; strongest over land</a:t>
            </a:r>
          </a:p>
          <a:p>
            <a:pPr>
              <a:buFont typeface="Wingdings" pitchFamily="2" charset="2"/>
              <a:buChar char="ü"/>
            </a:pPr>
            <a:r>
              <a:rPr lang="en-US" sz="1600" smtClean="0"/>
              <a:t>Increased droplet activation = increased numbers of smaller drops = brighter clouds with more liquid</a:t>
            </a:r>
          </a:p>
          <a:p>
            <a:pPr>
              <a:buFont typeface="Wingdings" pitchFamily="2" charset="2"/>
              <a:buChar char="ü"/>
            </a:pPr>
            <a:endParaRPr lang="en-US" sz="1600" smtClean="0"/>
          </a:p>
          <a:p>
            <a:endParaRPr lang="en-US" sz="1600"/>
          </a:p>
        </p:txBody>
      </p:sp>
      <p:sp>
        <p:nvSpPr>
          <p:cNvPr id="17" name="TextBox 16"/>
          <p:cNvSpPr txBox="1"/>
          <p:nvPr/>
        </p:nvSpPr>
        <p:spPr>
          <a:xfrm>
            <a:off x="3657600" y="6248400"/>
            <a:ext cx="3962400" cy="523220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smtClean="0"/>
              <a:t>Net negative combined low-cloud affects over the 20</a:t>
            </a:r>
            <a:r>
              <a:rPr lang="en-US" sz="1400" baseline="30000" smtClean="0"/>
              <a:t>th</a:t>
            </a:r>
            <a:r>
              <a:rPr lang="en-US" sz="1400" smtClean="0"/>
              <a:t> century</a:t>
            </a:r>
            <a:endParaRPr lang="en-US" sz="1400"/>
          </a:p>
        </p:txBody>
      </p:sp>
      <p:pic>
        <p:nvPicPr>
          <p:cNvPr id="18" name="Picture 17" descr="ipcc_iea_schematic.png"/>
          <p:cNvPicPr>
            <a:picLocks noChangeAspect="1"/>
          </p:cNvPicPr>
          <p:nvPr/>
        </p:nvPicPr>
        <p:blipFill>
          <a:blip r:embed="rId5" cstate="print"/>
          <a:srcRect l="9722" t="12121" r="11111" b="64815"/>
          <a:stretch>
            <a:fillRect/>
          </a:stretch>
        </p:blipFill>
        <p:spPr>
          <a:xfrm>
            <a:off x="4572000" y="4343400"/>
            <a:ext cx="4343400" cy="178964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848600" y="6305490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IPCC</a:t>
            </a:r>
            <a:endParaRPr lang="en-US" sz="2000"/>
          </a:p>
        </p:txBody>
      </p:sp>
      <p:cxnSp>
        <p:nvCxnSpPr>
          <p:cNvPr id="21" name="Straight Arrow Connector 20"/>
          <p:cNvCxnSpPr>
            <a:endCxn id="4" idx="3"/>
          </p:cNvCxnSpPr>
          <p:nvPr/>
        </p:nvCxnSpPr>
        <p:spPr>
          <a:xfrm rot="10800000">
            <a:off x="4066540" y="1341322"/>
            <a:ext cx="657861" cy="434917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 flipV="1">
            <a:off x="4114800" y="2644718"/>
            <a:ext cx="810262" cy="63188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>
            <a:off x="3200400" y="4114800"/>
            <a:ext cx="2514600" cy="6858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0" y="6334780"/>
            <a:ext cx="3456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Gettelman and Neale,NCAR</a:t>
            </a:r>
            <a:endParaRPr lang="en-US" sz="20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0"/>
          <p:cNvSpPr txBox="1">
            <a:spLocks noChangeArrowheads="1"/>
          </p:cNvSpPr>
          <p:nvPr/>
        </p:nvSpPr>
        <p:spPr bwMode="auto">
          <a:xfrm>
            <a:off x="3038475" y="121384"/>
            <a:ext cx="6105525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 smtClean="0">
                <a:solidFill>
                  <a:srgbClr val="333399"/>
                </a:solidFill>
                <a:latin typeface="+mn-lt"/>
                <a:cs typeface="Helvetica" pitchFamily="34" charset="0"/>
              </a:rPr>
              <a:t>Arctic </a:t>
            </a:r>
            <a:r>
              <a:rPr lang="en-US" sz="3600" b="1">
                <a:solidFill>
                  <a:srgbClr val="333399"/>
                </a:solidFill>
                <a:latin typeface="+mn-lt"/>
                <a:cs typeface="Helvetica" pitchFamily="34" charset="0"/>
              </a:rPr>
              <a:t>Sea Ice </a:t>
            </a:r>
          </a:p>
          <a:p>
            <a:pPr algn="ctr"/>
            <a:r>
              <a:rPr lang="en-US" sz="1800" b="1">
                <a:solidFill>
                  <a:srgbClr val="333399"/>
                </a:solidFill>
                <a:latin typeface="+mn-lt"/>
                <a:cs typeface="Helvetica" pitchFamily="34" charset="0"/>
              </a:rPr>
              <a:t>(Late 20</a:t>
            </a:r>
            <a:r>
              <a:rPr lang="en-US" sz="1800" b="1" baseline="30000">
                <a:solidFill>
                  <a:srgbClr val="333399"/>
                </a:solidFill>
                <a:latin typeface="+mn-lt"/>
                <a:cs typeface="Helvetica" pitchFamily="34" charset="0"/>
              </a:rPr>
              <a:t>th</a:t>
            </a:r>
            <a:r>
              <a:rPr lang="en-US" sz="1800" b="1">
                <a:solidFill>
                  <a:srgbClr val="333399"/>
                </a:solidFill>
                <a:latin typeface="+mn-lt"/>
                <a:cs typeface="Helvetica" pitchFamily="34" charset="0"/>
              </a:rPr>
              <a:t> Century</a:t>
            </a:r>
            <a:r>
              <a:rPr lang="en-US" sz="1800" b="1" smtClean="0">
                <a:solidFill>
                  <a:srgbClr val="333399"/>
                </a:solidFill>
                <a:latin typeface="+mn-lt"/>
                <a:cs typeface="Helvetica" pitchFamily="34" charset="0"/>
              </a:rPr>
              <a:t>)</a:t>
            </a:r>
          </a:p>
          <a:p>
            <a:pPr algn="ctr"/>
            <a:r>
              <a:rPr lang="en-US" b="1" smtClean="0">
                <a:solidFill>
                  <a:srgbClr val="333399"/>
                </a:solidFill>
                <a:latin typeface="+mn-lt"/>
                <a:cs typeface="Helvetica" pitchFamily="34" charset="0"/>
              </a:rPr>
              <a:t>climate change capability</a:t>
            </a:r>
            <a:endParaRPr lang="en-US" sz="1800" b="1">
              <a:solidFill>
                <a:srgbClr val="333399"/>
              </a:solidFill>
              <a:latin typeface="+mn-lt"/>
              <a:cs typeface="Helvetica" pitchFamily="34" charset="0"/>
            </a:endParaRPr>
          </a:p>
          <a:p>
            <a:pPr algn="ctr"/>
            <a:endParaRPr lang="en-US" sz="1800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  <a:cs typeface="Helvetica" pitchFamily="34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33350" y="3330875"/>
            <a:ext cx="4133850" cy="2993725"/>
            <a:chOff x="2876550" y="904875"/>
            <a:chExt cx="4133850" cy="2993725"/>
          </a:xfrm>
        </p:grpSpPr>
        <p:pic>
          <p:nvPicPr>
            <p:cNvPr id="18447" name="Picture 4" descr="con_jfm_aice_cice_ccsm4_20c.png"/>
            <p:cNvPicPr>
              <a:picLocks noChangeAspect="1"/>
            </p:cNvPicPr>
            <p:nvPr/>
          </p:nvPicPr>
          <p:blipFill>
            <a:blip r:embed="rId3" cstate="print"/>
            <a:srcRect l="18951" t="13280" r="31255" b="49649"/>
            <a:stretch>
              <a:fillRect/>
            </a:stretch>
          </p:blipFill>
          <p:spPr bwMode="auto">
            <a:xfrm>
              <a:off x="3276600" y="1257300"/>
              <a:ext cx="2743200" cy="264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48" name="Text Box 13"/>
            <p:cNvSpPr txBox="1">
              <a:spLocks noChangeArrowheads="1"/>
            </p:cNvSpPr>
            <p:nvPr/>
          </p:nvSpPr>
          <p:spPr bwMode="auto">
            <a:xfrm>
              <a:off x="3886200" y="904875"/>
              <a:ext cx="1425575" cy="4000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rPr>
                <a:t>CCSM4</a:t>
              </a:r>
            </a:p>
          </p:txBody>
        </p:sp>
        <p:pic>
          <p:nvPicPr>
            <p:cNvPr id="18449" name="Picture 6" descr="con_jfm_aice_cice_ccsm4_20c.png"/>
            <p:cNvPicPr>
              <a:picLocks noChangeAspect="1"/>
            </p:cNvPicPr>
            <p:nvPr/>
          </p:nvPicPr>
          <p:blipFill>
            <a:blip r:embed="rId3" cstate="print"/>
            <a:srcRect l="70128" t="13280" r="22957" b="49649"/>
            <a:stretch>
              <a:fillRect/>
            </a:stretch>
          </p:blipFill>
          <p:spPr bwMode="auto">
            <a:xfrm>
              <a:off x="2876550" y="1143000"/>
              <a:ext cx="381000" cy="264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50" name="TextBox 7"/>
            <p:cNvSpPr txBox="1">
              <a:spLocks noChangeArrowheads="1"/>
            </p:cNvSpPr>
            <p:nvPr/>
          </p:nvSpPr>
          <p:spPr bwMode="auto">
            <a:xfrm>
              <a:off x="3209925" y="1076325"/>
              <a:ext cx="58702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>
                  <a:latin typeface="Tahoma" pitchFamily="34" charset="0"/>
                  <a:cs typeface="Tahoma" pitchFamily="34" charset="0"/>
                </a:rPr>
                <a:t>(%)</a:t>
              </a:r>
            </a:p>
          </p:txBody>
        </p:sp>
        <p:sp>
          <p:nvSpPr>
            <p:cNvPr id="18453" name="TextBox 13"/>
            <p:cNvSpPr txBox="1">
              <a:spLocks noChangeArrowheads="1"/>
            </p:cNvSpPr>
            <p:nvPr/>
          </p:nvSpPr>
          <p:spPr bwMode="auto">
            <a:xfrm>
              <a:off x="5432780" y="1066800"/>
              <a:ext cx="157762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 smtClean="0">
                  <a:latin typeface="Tahoma" pitchFamily="34" charset="0"/>
                  <a:cs typeface="Tahoma" pitchFamily="34" charset="0"/>
                </a:rPr>
                <a:t>JFM Extent</a:t>
              </a:r>
              <a:endParaRPr lang="en-US" sz="1800"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685800" y="381000"/>
            <a:ext cx="2514600" cy="2971800"/>
            <a:chOff x="304800" y="914400"/>
            <a:chExt cx="2514600" cy="2971800"/>
          </a:xfrm>
        </p:grpSpPr>
        <p:sp>
          <p:nvSpPr>
            <p:cNvPr id="18445" name="Text Box 13"/>
            <p:cNvSpPr txBox="1">
              <a:spLocks noChangeArrowheads="1"/>
            </p:cNvSpPr>
            <p:nvPr/>
          </p:nvSpPr>
          <p:spPr bwMode="auto">
            <a:xfrm>
              <a:off x="838200" y="914400"/>
              <a:ext cx="1425575" cy="4000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b="1">
                  <a:solidFill>
                    <a:schemeClr val="tx1"/>
                  </a:solidFill>
                  <a:latin typeface="Tahoma" pitchFamily="34" charset="0"/>
                  <a:cs typeface="Tahoma" pitchFamily="34" charset="0"/>
                </a:rPr>
                <a:t>CCSM3</a:t>
              </a:r>
            </a:p>
          </p:txBody>
        </p:sp>
        <p:pic>
          <p:nvPicPr>
            <p:cNvPr id="18446" name="Picture 16" descr="diff_con_jfm_aice_cice_NH_ccsm4_20c.png"/>
            <p:cNvPicPr>
              <a:picLocks noChangeAspect="1"/>
            </p:cNvPicPr>
            <p:nvPr/>
          </p:nvPicPr>
          <p:blipFill>
            <a:blip r:embed="rId4" cstate="print"/>
            <a:srcRect l="53156" t="24988" r="13725" b="48627"/>
            <a:stretch>
              <a:fillRect/>
            </a:stretch>
          </p:blipFill>
          <p:spPr bwMode="auto">
            <a:xfrm>
              <a:off x="304800" y="1295400"/>
              <a:ext cx="2514600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" name="TextBox 22"/>
          <p:cNvSpPr txBox="1"/>
          <p:nvPr/>
        </p:nvSpPr>
        <p:spPr>
          <a:xfrm>
            <a:off x="1752600" y="2892623"/>
            <a:ext cx="673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SSM/I</a:t>
            </a:r>
            <a:endParaRPr lang="en-US" sz="1400"/>
          </a:p>
        </p:txBody>
      </p:sp>
      <p:cxnSp>
        <p:nvCxnSpPr>
          <p:cNvPr id="25" name="Straight Arrow Connector 24"/>
          <p:cNvCxnSpPr/>
          <p:nvPr/>
        </p:nvCxnSpPr>
        <p:spPr>
          <a:xfrm rot="10800000">
            <a:off x="1612418" y="2590800"/>
            <a:ext cx="381000" cy="3048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11" descr="sept_extent_overobs_005run.pdf"/>
          <p:cNvPicPr>
            <a:picLocks noChangeAspect="1"/>
          </p:cNvPicPr>
          <p:nvPr/>
        </p:nvPicPr>
        <p:blipFill>
          <a:blip r:embed="rId5" cstate="print"/>
          <a:srcRect l="13283" t="10001" r="11162" b="13333"/>
          <a:stretch>
            <a:fillRect/>
          </a:stretch>
        </p:blipFill>
        <p:spPr bwMode="auto">
          <a:xfrm>
            <a:off x="4267200" y="2336304"/>
            <a:ext cx="4114800" cy="3226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4419600" y="1809690"/>
            <a:ext cx="403860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smtClean="0">
                <a:latin typeface="Tahoma" pitchFamily="34" charset="0"/>
                <a:cs typeface="Tahoma" pitchFamily="34" charset="0"/>
              </a:rPr>
              <a:t>September sea-ice extent loss </a:t>
            </a:r>
            <a:endParaRPr lang="en-US" sz="2000" b="1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33675" y="6029980"/>
            <a:ext cx="1176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NCAR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914400"/>
          </a:xfrm>
        </p:spPr>
        <p:txBody>
          <a:bodyPr/>
          <a:lstStyle/>
          <a:p>
            <a:pPr eaLnBrk="1" hangingPunct="1"/>
            <a:r>
              <a:rPr lang="en-US" sz="4400" dirty="0" smtClean="0"/>
              <a:t>DOE Program Management</a:t>
            </a:r>
          </a:p>
        </p:txBody>
      </p:sp>
      <p:pic>
        <p:nvPicPr>
          <p:cNvPr id="2765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371600"/>
            <a:ext cx="1462088" cy="205740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27653" name="Text Box 9"/>
          <p:cNvSpPr txBox="1">
            <a:spLocks noChangeArrowheads="1"/>
          </p:cNvSpPr>
          <p:nvPr/>
        </p:nvSpPr>
        <p:spPr bwMode="auto">
          <a:xfrm>
            <a:off x="4251325" y="6826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7655" name="Text Box 14"/>
          <p:cNvSpPr txBox="1">
            <a:spLocks noChangeArrowheads="1"/>
          </p:cNvSpPr>
          <p:nvPr/>
        </p:nvSpPr>
        <p:spPr bwMode="auto">
          <a:xfrm>
            <a:off x="0" y="3581400"/>
            <a:ext cx="2667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>
                <a:solidFill>
                  <a:srgbClr val="333399"/>
                </a:solidFill>
              </a:rPr>
              <a:t>Ari </a:t>
            </a:r>
            <a:r>
              <a:rPr lang="en-US" sz="2000" dirty="0" err="1">
                <a:solidFill>
                  <a:srgbClr val="333399"/>
                </a:solidFill>
              </a:rPr>
              <a:t>Patrinos</a:t>
            </a:r>
            <a:r>
              <a:rPr lang="en-US" sz="2000" dirty="0">
                <a:solidFill>
                  <a:srgbClr val="333399"/>
                </a:solidFill>
              </a:rPr>
              <a:t> </a:t>
            </a:r>
          </a:p>
          <a:p>
            <a:pPr algn="ctr"/>
            <a:r>
              <a:rPr lang="en-US" sz="2000" dirty="0">
                <a:solidFill>
                  <a:srgbClr val="333399"/>
                </a:solidFill>
              </a:rPr>
              <a:t>(former Head of BER)</a:t>
            </a:r>
          </a:p>
        </p:txBody>
      </p:sp>
      <p:sp>
        <p:nvSpPr>
          <p:cNvPr id="27656" name="Text Box 15"/>
          <p:cNvSpPr txBox="1">
            <a:spLocks noChangeArrowheads="1"/>
          </p:cNvSpPr>
          <p:nvPr/>
        </p:nvSpPr>
        <p:spPr bwMode="auto">
          <a:xfrm>
            <a:off x="2590800" y="3581400"/>
            <a:ext cx="191430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333399"/>
                </a:solidFill>
              </a:rPr>
              <a:t>Jerry Elwood </a:t>
            </a:r>
          </a:p>
          <a:p>
            <a:pPr algn="ctr"/>
            <a:endParaRPr lang="en-US" sz="2000" dirty="0">
              <a:solidFill>
                <a:srgbClr val="333399"/>
              </a:solidFill>
            </a:endParaRPr>
          </a:p>
        </p:txBody>
      </p:sp>
      <p:sp>
        <p:nvSpPr>
          <p:cNvPr id="27657" name="Text Box 16"/>
          <p:cNvSpPr txBox="1">
            <a:spLocks noChangeArrowheads="1"/>
          </p:cNvSpPr>
          <p:nvPr/>
        </p:nvSpPr>
        <p:spPr bwMode="auto">
          <a:xfrm>
            <a:off x="4862512" y="3657600"/>
            <a:ext cx="1538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333399"/>
                </a:solidFill>
              </a:rPr>
              <a:t>Dave Bader</a:t>
            </a:r>
          </a:p>
        </p:txBody>
      </p:sp>
      <p:sp>
        <p:nvSpPr>
          <p:cNvPr id="27658" name="Text Box 17"/>
          <p:cNvSpPr txBox="1">
            <a:spLocks noChangeArrowheads="1"/>
          </p:cNvSpPr>
          <p:nvPr/>
        </p:nvSpPr>
        <p:spPr bwMode="auto">
          <a:xfrm>
            <a:off x="-1616075" y="822642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7659" name="Text Box 21"/>
          <p:cNvSpPr txBox="1">
            <a:spLocks noChangeArrowheads="1"/>
          </p:cNvSpPr>
          <p:nvPr/>
        </p:nvSpPr>
        <p:spPr bwMode="auto">
          <a:xfrm>
            <a:off x="6781800" y="3657600"/>
            <a:ext cx="1781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 err="1">
                <a:solidFill>
                  <a:srgbClr val="333399"/>
                </a:solidFill>
              </a:rPr>
              <a:t>Anjuli</a:t>
            </a:r>
            <a:r>
              <a:rPr lang="en-US" sz="2000" dirty="0">
                <a:solidFill>
                  <a:srgbClr val="333399"/>
                </a:solidFill>
              </a:rPr>
              <a:t> </a:t>
            </a:r>
            <a:r>
              <a:rPr lang="en-US" sz="2000" dirty="0" err="1">
                <a:solidFill>
                  <a:srgbClr val="333399"/>
                </a:solidFill>
              </a:rPr>
              <a:t>Bamzai</a:t>
            </a:r>
            <a:endParaRPr lang="en-US" sz="2000" dirty="0">
              <a:solidFill>
                <a:srgbClr val="333399"/>
              </a:solidFill>
            </a:endParaRPr>
          </a:p>
        </p:txBody>
      </p:sp>
      <p:pic>
        <p:nvPicPr>
          <p:cNvPr id="27660" name="Picture 26"/>
          <p:cNvPicPr>
            <a:picLocks noChangeAspect="1" noChangeArrowheads="1"/>
          </p:cNvPicPr>
          <p:nvPr/>
        </p:nvPicPr>
        <p:blipFill>
          <a:blip r:embed="rId3" cstate="print"/>
          <a:srcRect l="4785" t="3162" r="4288" b="8301"/>
          <a:stretch>
            <a:fillRect/>
          </a:stretch>
        </p:blipFill>
        <p:spPr bwMode="auto">
          <a:xfrm>
            <a:off x="457200" y="1066800"/>
            <a:ext cx="1603375" cy="2362200"/>
          </a:xfrm>
          <a:prstGeom prst="rect">
            <a:avLst/>
          </a:prstGeom>
          <a:noFill/>
          <a:ln w="28575" algn="ctr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7661" name="Picture 28"/>
          <p:cNvPicPr>
            <a:picLocks noChangeAspect="1" noChangeArrowheads="1"/>
          </p:cNvPicPr>
          <p:nvPr/>
        </p:nvPicPr>
        <p:blipFill>
          <a:blip r:embed="rId4" cstate="print"/>
          <a:srcRect l="44000" t="31334" r="31999" b="2000"/>
          <a:stretch>
            <a:fillRect/>
          </a:stretch>
        </p:blipFill>
        <p:spPr bwMode="auto">
          <a:xfrm>
            <a:off x="7010400" y="1143000"/>
            <a:ext cx="1133475" cy="236220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27662" name="Picture 3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18062" y="1219200"/>
            <a:ext cx="1582738" cy="2371725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4191000"/>
            <a:ext cx="2667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25096" y="4191000"/>
            <a:ext cx="240890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3193555" y="6334780"/>
            <a:ext cx="1988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33399"/>
                </a:solidFill>
              </a:rPr>
              <a:t>Renu Joseph</a:t>
            </a:r>
            <a:endParaRPr lang="en-US" sz="2400" dirty="0">
              <a:solidFill>
                <a:srgbClr val="333399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90873" y="6334780"/>
            <a:ext cx="2138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33399"/>
                </a:solidFill>
              </a:rPr>
              <a:t>Dorothy Koch</a:t>
            </a:r>
            <a:endParaRPr lang="en-US" sz="2400" dirty="0">
              <a:solidFill>
                <a:srgbClr val="33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8153400" cy="1470025"/>
          </a:xfrm>
        </p:spPr>
        <p:txBody>
          <a:bodyPr/>
          <a:lstStyle/>
          <a:p>
            <a:r>
              <a:rPr lang="en-US" sz="4400" smtClean="0"/>
              <a:t>Modeling Future Climate </a:t>
            </a:r>
            <a:br>
              <a:rPr lang="en-US" sz="4400" smtClean="0"/>
            </a:br>
            <a:endParaRPr lang="en-US" sz="4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8200" y="4191000"/>
            <a:ext cx="7772400" cy="1500187"/>
          </a:xfrm>
        </p:spPr>
        <p:txBody>
          <a:bodyPr/>
          <a:lstStyle/>
          <a:p>
            <a:r>
              <a:rPr lang="en-US" sz="3600" dirty="0" smtClean="0"/>
              <a:t>The Holocene epoch has ended and as Nobel Prize winner Paul </a:t>
            </a:r>
            <a:r>
              <a:rPr lang="en-US" sz="3600" dirty="0" err="1" smtClean="0"/>
              <a:t>Crutzen</a:t>
            </a:r>
            <a:r>
              <a:rPr lang="en-US" sz="3600" dirty="0" smtClean="0"/>
              <a:t> has suggested, we are entering into the </a:t>
            </a:r>
            <a:r>
              <a:rPr lang="en-US" sz="3600" dirty="0" err="1" smtClean="0"/>
              <a:t>Anthropocene</a:t>
            </a:r>
            <a:r>
              <a:rPr lang="en-US" sz="3600" dirty="0" smtClean="0"/>
              <a:t> epoch…mankind caused climate change.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533400"/>
            <a:ext cx="838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333399"/>
                </a:solidFill>
              </a:rPr>
              <a:t>Entering into the </a:t>
            </a:r>
            <a:r>
              <a:rPr lang="en-US" sz="4400" b="1" dirty="0" err="1" smtClean="0">
                <a:solidFill>
                  <a:srgbClr val="333399"/>
                </a:solidFill>
              </a:rPr>
              <a:t>Anthropocene</a:t>
            </a:r>
            <a:endParaRPr lang="en-US" sz="4400" b="1" dirty="0">
              <a:solidFill>
                <a:srgbClr val="33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smtClean="0"/>
              <a:t>Where are we with respect to cutting greenhouse gas emissions?</a:t>
            </a:r>
          </a:p>
        </p:txBody>
      </p:sp>
      <p:sp>
        <p:nvSpPr>
          <p:cNvPr id="3481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ct val="45000"/>
              </a:spcAft>
            </a:pPr>
            <a:r>
              <a:rPr lang="en-US" sz="2400" dirty="0" smtClean="0"/>
              <a:t>Mitigation versus adaptation…if we do nothing about greenhouse gas emissions then it is all adaptation.</a:t>
            </a:r>
          </a:p>
          <a:p>
            <a:pPr eaLnBrk="1" hangingPunct="1">
              <a:lnSpc>
                <a:spcPct val="90000"/>
              </a:lnSpc>
              <a:spcAft>
                <a:spcPct val="45000"/>
              </a:spcAft>
            </a:pPr>
            <a:r>
              <a:rPr lang="en-US" sz="2400" dirty="0" smtClean="0"/>
              <a:t>If we go to a low emission mitigation scenario, what does this mean in terms of climate change and impacts.</a:t>
            </a:r>
          </a:p>
          <a:p>
            <a:pPr eaLnBrk="1" hangingPunct="1">
              <a:lnSpc>
                <a:spcPct val="90000"/>
              </a:lnSpc>
              <a:spcAft>
                <a:spcPct val="45000"/>
              </a:spcAft>
            </a:pPr>
            <a:r>
              <a:rPr lang="en-US" sz="2400" dirty="0" smtClean="0"/>
              <a:t>Copenhagen and Cancun climate change conferences suggest we have not solved the major policy aspects of future climate change. Some small steps have been achieved.</a:t>
            </a:r>
          </a:p>
          <a:p>
            <a:pPr eaLnBrk="1" hangingPunct="1">
              <a:lnSpc>
                <a:spcPct val="90000"/>
              </a:lnSpc>
              <a:spcAft>
                <a:spcPct val="45000"/>
              </a:spcAft>
              <a:buNone/>
            </a:pPr>
            <a:endParaRPr lang="en-US" sz="2400" dirty="0" smtClean="0"/>
          </a:p>
          <a:p>
            <a:pPr eaLnBrk="1" hangingPunct="1">
              <a:lnSpc>
                <a:spcPct val="90000"/>
              </a:lnSpc>
              <a:spcAft>
                <a:spcPct val="45000"/>
              </a:spcAft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worldc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0"/>
            <a:ext cx="8915400" cy="585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228600" y="6248400"/>
            <a:ext cx="838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008000"/>
                </a:solidFill>
              </a:rPr>
              <a:t>Source:  World Resources 2000-2001          Time Magazine – 9 April 2001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2438400" y="319088"/>
            <a:ext cx="63246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FF0000"/>
                </a:solidFill>
              </a:rPr>
              <a:t>China </a:t>
            </a:r>
            <a:r>
              <a:rPr lang="en-US" sz="1800" smtClean="0">
                <a:solidFill>
                  <a:srgbClr val="FF0000"/>
                </a:solidFill>
              </a:rPr>
              <a:t>exceeded </a:t>
            </a:r>
            <a:r>
              <a:rPr lang="en-US" sz="1800">
                <a:solidFill>
                  <a:srgbClr val="FF0000"/>
                </a:solidFill>
              </a:rPr>
              <a:t>U. S. emissions in 2009; they are        </a:t>
            </a:r>
          </a:p>
          <a:p>
            <a:r>
              <a:rPr lang="en-US" sz="1800">
                <a:solidFill>
                  <a:srgbClr val="FF0000"/>
                </a:solidFill>
              </a:rPr>
              <a:t> building a new coal power plant every week</a:t>
            </a:r>
            <a:r>
              <a:rPr lang="en-US" sz="2000" smtClean="0">
                <a:solidFill>
                  <a:srgbClr val="FF0000"/>
                </a:solidFill>
              </a:rPr>
              <a:t>! However they are also aggressively moving to green energy.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 flipH="1">
            <a:off x="6400800" y="1295400"/>
            <a:ext cx="5334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Title slide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1748" name="Picture 4" descr="ashclou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1527175" y="7842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>
              <a:latin typeface="Arial" charset="0"/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179388" y="6172200"/>
            <a:ext cx="4679950" cy="5191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Mt Pinatubo eruption in the Philippines, June 15, 1991.  Gases and solids injected 20 km into the stratosphere.</a:t>
            </a:r>
            <a:r>
              <a:rPr lang="en-US" sz="1600"/>
              <a:t>  </a:t>
            </a: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5181600" y="6334125"/>
            <a:ext cx="3549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Arial" charset="0"/>
              </a:rPr>
              <a:t>From Church, White, &amp; Arblaster </a:t>
            </a:r>
          </a:p>
        </p:txBody>
      </p:sp>
      <p:pic>
        <p:nvPicPr>
          <p:cNvPr id="31752" name="Picture 8" descr="C:\Users\wmw\Desktop\NSF_Climate_Change_Report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5063" y="3152775"/>
            <a:ext cx="1658937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3" name="TextBox 8"/>
          <p:cNvSpPr txBox="1">
            <a:spLocks noChangeArrowheads="1"/>
          </p:cNvSpPr>
          <p:nvPr/>
        </p:nvSpPr>
        <p:spPr bwMode="auto">
          <a:xfrm>
            <a:off x="6400800" y="2619375"/>
            <a:ext cx="3200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Mt. St. Helens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minmax_allnat_ann"/>
          <p:cNvPicPr>
            <a:picLocks noChangeAspect="1" noChangeArrowheads="1"/>
          </p:cNvPicPr>
          <p:nvPr/>
        </p:nvPicPr>
        <p:blipFill>
          <a:blip r:embed="rId3" cstate="print"/>
          <a:srcRect l="4041" t="9804" r="4546" b="9804"/>
          <a:stretch>
            <a:fillRect/>
          </a:stretch>
        </p:blipFill>
        <p:spPr bwMode="auto">
          <a:xfrm>
            <a:off x="3733800" y="2016125"/>
            <a:ext cx="5224463" cy="354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651" name="Text Box 3"/>
          <p:cNvSpPr txBox="1">
            <a:spLocks noChangeArrowheads="1"/>
          </p:cNvSpPr>
          <p:nvPr/>
        </p:nvSpPr>
        <p:spPr bwMode="auto">
          <a:xfrm>
            <a:off x="4191000" y="649288"/>
            <a:ext cx="274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endParaRPr lang="en-US" sz="2400" b="1">
              <a:effectLst>
                <a:outerShdw blurRad="38100" dist="38100" dir="2700000" algn="tl">
                  <a:srgbClr val="C0C0C0"/>
                </a:outerShdw>
              </a:effectLst>
              <a:latin typeface="Standout" pitchFamily="2" charset="0"/>
            </a:endParaRPr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610600" cy="1143000"/>
          </a:xfrm>
        </p:spPr>
        <p:txBody>
          <a:bodyPr/>
          <a:lstStyle/>
          <a:p>
            <a:r>
              <a:rPr lang="en-US" sz="3600" smtClean="0"/>
              <a:t>Natural Variations do not Explain Observed Climatic Change</a:t>
            </a:r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76200" y="1752600"/>
            <a:ext cx="3581400" cy="4648200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ct val="40000"/>
              </a:spcAft>
            </a:pPr>
            <a:r>
              <a:rPr lang="en-US" sz="2400" smtClean="0"/>
              <a:t>Climate models with natural forcing (including volcanic and solar) do not reproduce warming</a:t>
            </a:r>
          </a:p>
          <a:p>
            <a:pPr>
              <a:lnSpc>
                <a:spcPct val="90000"/>
              </a:lnSpc>
              <a:spcAft>
                <a:spcPct val="40000"/>
              </a:spcAft>
            </a:pPr>
            <a:r>
              <a:rPr lang="en-US" sz="2400" smtClean="0"/>
              <a:t>When increase in greenhouse gases is included, models do reproduce warming</a:t>
            </a:r>
          </a:p>
          <a:p>
            <a:pPr>
              <a:lnSpc>
                <a:spcPct val="90000"/>
              </a:lnSpc>
              <a:spcAft>
                <a:spcPct val="40000"/>
              </a:spcAft>
            </a:pPr>
            <a:r>
              <a:rPr lang="en-US" sz="2400" smtClean="0"/>
              <a:t>Addition of increase in aerosols (cooling) improves agreement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39941" name="TextBox 3"/>
          <p:cNvSpPr txBox="1">
            <a:spLocks noChangeArrowheads="1"/>
          </p:cNvSpPr>
          <p:nvPr/>
        </p:nvSpPr>
        <p:spPr bwMode="auto">
          <a:xfrm>
            <a:off x="7253288" y="6381750"/>
            <a:ext cx="16621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Gary Strand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572000" y="2590800"/>
            <a:ext cx="762000" cy="228600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CO2_future_2000-23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24600" y="63362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smtClean="0"/>
              <a:t>G. Strand, NCAR</a:t>
            </a:r>
            <a:endParaRPr lang="en-US" sz="1800"/>
          </a:p>
        </p:txBody>
      </p:sp>
      <p:sp>
        <p:nvSpPr>
          <p:cNvPr id="12" name="TextBox 11"/>
          <p:cNvSpPr txBox="1"/>
          <p:nvPr/>
        </p:nvSpPr>
        <p:spPr>
          <a:xfrm>
            <a:off x="1752600" y="1447800"/>
            <a:ext cx="23086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Old and New</a:t>
            </a:r>
          </a:p>
          <a:p>
            <a:r>
              <a:rPr lang="en-US" smtClean="0"/>
              <a:t>Scenarios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38200" y="41910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We are here</a:t>
            </a:r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rot="5400000">
            <a:off x="1447800" y="4648200"/>
            <a:ext cx="762000" cy="609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114800" y="3657600"/>
            <a:ext cx="42402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RCP2.6 requires negative emission</a:t>
            </a:r>
            <a:endParaRPr lang="en-US" sz="2000" dirty="0"/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4876800" y="4343400"/>
            <a:ext cx="1371600" cy="60960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b="1237"/>
          <a:stretch>
            <a:fillRect/>
          </a:stretch>
        </p:blipFill>
        <p:spPr bwMode="auto">
          <a:xfrm>
            <a:off x="4168149" y="381000"/>
            <a:ext cx="4442451" cy="608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8600" y="2181761"/>
            <a:ext cx="396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Policy Choices</a:t>
            </a:r>
          </a:p>
          <a:p>
            <a:endParaRPr lang="en-US" sz="2400" smtClean="0"/>
          </a:p>
          <a:p>
            <a:r>
              <a:rPr lang="en-US" sz="2400" smtClean="0"/>
              <a:t>New RCP simulations</a:t>
            </a:r>
          </a:p>
          <a:p>
            <a:r>
              <a:rPr lang="en-US" sz="2400" smtClean="0"/>
              <a:t>for next IPCC Assessment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914400"/>
            <a:ext cx="38090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Close to the 2 degree</a:t>
            </a:r>
          </a:p>
          <a:p>
            <a:r>
              <a:rPr lang="en-US" dirty="0" smtClean="0"/>
              <a:t>solution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057400" y="1524000"/>
            <a:ext cx="20574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iStock_000002576816Medium"/>
          <p:cNvPicPr>
            <a:picLocks noChangeAspect="1" noChangeArrowheads="1"/>
          </p:cNvPicPr>
          <p:nvPr/>
        </p:nvPicPr>
        <p:blipFill>
          <a:blip r:embed="rId3" cstate="print"/>
          <a:srcRect l="16058"/>
          <a:stretch>
            <a:fillRect/>
          </a:stretch>
        </p:blipFill>
        <p:spPr bwMode="auto">
          <a:xfrm>
            <a:off x="0" y="0"/>
            <a:ext cx="9220200" cy="695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7010400" y="6613525"/>
            <a:ext cx="1514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From Istockphoto.com</a:t>
            </a: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152400" y="4766608"/>
            <a:ext cx="82296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Climate and Earth System models have and </a:t>
            </a:r>
            <a:r>
              <a:rPr lang="en-US" sz="2400" dirty="0" smtClean="0">
                <a:solidFill>
                  <a:schemeClr val="bg1"/>
                </a:solidFill>
              </a:rPr>
              <a:t>continue to </a:t>
            </a:r>
            <a:r>
              <a:rPr lang="en-US" sz="2400" dirty="0">
                <a:solidFill>
                  <a:schemeClr val="bg1"/>
                </a:solidFill>
              </a:rPr>
              <a:t>contribute to </a:t>
            </a:r>
            <a:r>
              <a:rPr lang="en-US" sz="2400" dirty="0" smtClean="0">
                <a:solidFill>
                  <a:schemeClr val="bg1"/>
                </a:solidFill>
              </a:rPr>
              <a:t>understanding the climate system. They allow the science community to determine objectively </a:t>
            </a:r>
            <a:r>
              <a:rPr lang="en-US" sz="2400" dirty="0">
                <a:solidFill>
                  <a:schemeClr val="bg1"/>
                </a:solidFill>
              </a:rPr>
              <a:t>the impacts of climate change on food production, flooding, drought, sea level rise, and health</a:t>
            </a:r>
            <a:r>
              <a:rPr lang="en-US" sz="2400" dirty="0" smtClean="0">
                <a:solidFill>
                  <a:schemeClr val="bg1"/>
                </a:solidFill>
              </a:rPr>
              <a:t>.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04800"/>
            <a:ext cx="8839200" cy="1143000"/>
          </a:xfrm>
        </p:spPr>
        <p:txBody>
          <a:bodyPr/>
          <a:lstStyle/>
          <a:p>
            <a:r>
              <a:rPr lang="en-US" sz="3200" smtClean="0"/>
              <a:t>What is it so hard for policymakers and the public to understand climate change?</a:t>
            </a:r>
            <a:endParaRPr lang="en-US" sz="32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sz="2800" dirty="0" smtClean="0"/>
              <a:t>How infrared radiation works with different types of atmospheric gas molecules (diatomic, </a:t>
            </a:r>
            <a:r>
              <a:rPr lang="en-US" sz="2800" dirty="0" err="1" smtClean="0"/>
              <a:t>triatomic</a:t>
            </a:r>
            <a:r>
              <a:rPr lang="en-US" sz="2800" dirty="0" smtClean="0"/>
              <a:t>, polyatomic) </a:t>
            </a:r>
          </a:p>
          <a:p>
            <a:endParaRPr lang="en-US" sz="1800" dirty="0" smtClean="0"/>
          </a:p>
          <a:p>
            <a:r>
              <a:rPr lang="en-US" sz="2800" dirty="0" smtClean="0"/>
              <a:t>Climate feedbacks mechanisms like water vapor, albedo, clouds, etc.</a:t>
            </a:r>
          </a:p>
          <a:p>
            <a:endParaRPr lang="en-US" sz="1800" dirty="0" smtClean="0"/>
          </a:p>
          <a:p>
            <a:r>
              <a:rPr lang="en-US" sz="2800" dirty="0" smtClean="0"/>
              <a:t>The scientific method</a:t>
            </a:r>
          </a:p>
          <a:p>
            <a:pPr>
              <a:buNone/>
            </a:pPr>
            <a:endParaRPr lang="en-US" sz="2800" dirty="0" smtClean="0"/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sz="5400" smtClean="0"/>
              <a:t>Overview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752600"/>
            <a:ext cx="8458200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ct val="45000"/>
              </a:spcAft>
            </a:pPr>
            <a:r>
              <a:rPr lang="en-US" sz="2800" dirty="0" smtClean="0"/>
              <a:t>Brief history of climate change and modeling the climate system </a:t>
            </a:r>
          </a:p>
          <a:p>
            <a:pPr eaLnBrk="1" hangingPunct="1">
              <a:lnSpc>
                <a:spcPct val="90000"/>
              </a:lnSpc>
              <a:spcAft>
                <a:spcPct val="45000"/>
              </a:spcAft>
            </a:pPr>
            <a:r>
              <a:rPr lang="en-US" sz="2800" dirty="0" smtClean="0"/>
              <a:t>Prediction of 20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, 21</a:t>
            </a:r>
            <a:r>
              <a:rPr lang="en-US" sz="2800" baseline="30000" dirty="0" smtClean="0"/>
              <a:t>st</a:t>
            </a:r>
            <a:r>
              <a:rPr lang="en-US" sz="2800" dirty="0" smtClean="0"/>
              <a:t>, and beyond century climate change</a:t>
            </a:r>
          </a:p>
          <a:p>
            <a:pPr eaLnBrk="1" hangingPunct="1">
              <a:lnSpc>
                <a:spcPct val="90000"/>
              </a:lnSpc>
              <a:spcAft>
                <a:spcPct val="45000"/>
              </a:spcAft>
            </a:pPr>
            <a:r>
              <a:rPr lang="en-US" sz="2800" dirty="0" smtClean="0"/>
              <a:t>Can we keep future global warming to a 2</a:t>
            </a:r>
            <a:r>
              <a:rPr lang="en-US" sz="2800" baseline="30000" dirty="0" smtClean="0"/>
              <a:t>º</a:t>
            </a:r>
            <a:r>
              <a:rPr lang="en-US" sz="2800" dirty="0" smtClean="0"/>
              <a:t> degree goal?</a:t>
            </a:r>
          </a:p>
          <a:p>
            <a:pPr eaLnBrk="1" hangingPunct="1">
              <a:lnSpc>
                <a:spcPct val="90000"/>
              </a:lnSpc>
              <a:spcAft>
                <a:spcPct val="45000"/>
              </a:spcAft>
            </a:pPr>
            <a:r>
              <a:rPr lang="en-US" sz="2800" dirty="0" smtClean="0"/>
              <a:t>Helping climate change policy formulation with trustworthy information on causation, mitigation, and adaptation.</a:t>
            </a:r>
          </a:p>
          <a:p>
            <a:pPr eaLnBrk="1" hangingPunct="1">
              <a:lnSpc>
                <a:spcPct val="90000"/>
              </a:lnSpc>
              <a:spcAft>
                <a:spcPct val="45000"/>
              </a:spcAft>
              <a:buFontTx/>
              <a:buNone/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  <a:spcAft>
                <a:spcPct val="45000"/>
              </a:spcAft>
              <a:buFontTx/>
              <a:buNone/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  <a:spcAft>
                <a:spcPct val="45000"/>
              </a:spcAft>
              <a:buFontTx/>
              <a:buNone/>
            </a:pP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nyfigureJCLI3819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sp>
        <p:nvSpPr>
          <p:cNvPr id="3" name="TextBox 2"/>
          <p:cNvSpPr txBox="1"/>
          <p:nvPr/>
        </p:nvSpPr>
        <p:spPr>
          <a:xfrm>
            <a:off x="0" y="6334780"/>
            <a:ext cx="2303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Water vapor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rot="5400000" flipH="1" flipV="1">
            <a:off x="1024241" y="6367159"/>
            <a:ext cx="228600" cy="1434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 flipH="1" flipV="1">
            <a:off x="914400" y="6553200"/>
            <a:ext cx="2286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209800" y="5486400"/>
            <a:ext cx="1228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clouds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05200" y="5486400"/>
            <a:ext cx="1277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albedo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96000" y="6334780"/>
            <a:ext cx="1962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Lapse rate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rot="10800000">
            <a:off x="5791200" y="6248400"/>
            <a:ext cx="7620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z="3200" dirty="0" smtClean="0"/>
              <a:t>Future New Developments and Setbacks in Climate Modeling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52600"/>
            <a:ext cx="8610600" cy="4114800"/>
          </a:xfrm>
        </p:spPr>
        <p:txBody>
          <a:bodyPr/>
          <a:lstStyle/>
          <a:p>
            <a:r>
              <a:rPr lang="en-US" sz="2800" dirty="0" smtClean="0"/>
              <a:t>Climate Science for Sustainable Energy Future (CSSEF)</a:t>
            </a:r>
          </a:p>
          <a:p>
            <a:r>
              <a:rPr lang="en-US" sz="2800" dirty="0" smtClean="0"/>
              <a:t>Cloud resolving climate models</a:t>
            </a:r>
          </a:p>
          <a:p>
            <a:r>
              <a:rPr lang="en-US" sz="2800" dirty="0" smtClean="0"/>
              <a:t>Community Earth system models</a:t>
            </a:r>
          </a:p>
          <a:p>
            <a:r>
              <a:rPr lang="en-US" sz="2800" dirty="0" smtClean="0"/>
              <a:t>Loss of two major NASA satellites instruments (OCO and GLORY) Key measurements of CO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, aerosols, and solar flux)…we still have space measurements of these quantities.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514600"/>
            <a:ext cx="7772400" cy="11430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path forward for </a:t>
            </a:r>
            <a:br>
              <a:rPr lang="en-US" dirty="0" smtClean="0"/>
            </a:br>
            <a:r>
              <a:rPr lang="en-US" dirty="0" smtClean="0"/>
              <a:t>DOE and its</a:t>
            </a:r>
            <a:br>
              <a:rPr lang="en-US" dirty="0" smtClean="0"/>
            </a:br>
            <a:r>
              <a:rPr lang="en-US" dirty="0" smtClean="0"/>
              <a:t>Partner Agencies and Departments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04800" y="2286000"/>
            <a:ext cx="8839200" cy="1470025"/>
          </a:xfrm>
        </p:spPr>
        <p:txBody>
          <a:bodyPr/>
          <a:lstStyle/>
          <a:p>
            <a:pPr eaLnBrk="1" hangingPunct="1"/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/>
              <a:t>The End</a:t>
            </a:r>
            <a:br>
              <a:rPr lang="en-US" sz="5400" dirty="0" smtClean="0"/>
            </a:b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dirty="0" smtClean="0"/>
              <a:t> </a:t>
            </a:r>
            <a:endParaRPr lang="en-US" sz="5400" dirty="0" smtClean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2514600"/>
            <a:ext cx="9144000" cy="3505200"/>
          </a:xfrm>
        </p:spPr>
        <p:txBody>
          <a:bodyPr/>
          <a:lstStyle/>
          <a:p>
            <a:pPr marL="0" indent="0" algn="ctr">
              <a:buFontTx/>
              <a:buNone/>
            </a:pPr>
            <a:endParaRPr lang="en-US" dirty="0" smtClean="0"/>
          </a:p>
          <a:p>
            <a:pPr marL="0" indent="0" algn="ctr">
              <a:buFontTx/>
              <a:buNone/>
            </a:pPr>
            <a:endParaRPr lang="en-US" sz="2800" dirty="0" smtClean="0">
              <a:solidFill>
                <a:srgbClr val="33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2" descr="pleades"/>
          <p:cNvPicPr>
            <a:picLocks noChangeAspect="1" noChangeArrowheads="1"/>
          </p:cNvPicPr>
          <p:nvPr/>
        </p:nvPicPr>
        <p:blipFill>
          <a:blip r:embed="rId4" cstate="print">
            <a:lum bright="-1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-228600"/>
            <a:ext cx="8520113" cy="1274763"/>
          </a:xfrm>
        </p:spPr>
        <p:txBody>
          <a:bodyPr lIns="0" tIns="0" rIns="0" bIns="0"/>
          <a:lstStyle/>
          <a:p>
            <a:pPr defTabSz="457200" eaLnBrk="1" hangingPunct="1">
              <a:lnSpc>
                <a:spcPct val="116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b="0" smtClean="0">
                <a:solidFill>
                  <a:schemeClr val="bg1"/>
                </a:solidFill>
                <a:latin typeface="Calibri" pitchFamily="34" charset="0"/>
              </a:rPr>
              <a:t>Geoengineering Strategies</a:t>
            </a:r>
          </a:p>
        </p:txBody>
      </p:sp>
      <p:sp>
        <p:nvSpPr>
          <p:cNvPr id="103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229600" cy="4038600"/>
          </a:xfrm>
        </p:spPr>
        <p:txBody>
          <a:bodyPr lIns="0" tIns="0" rIns="0" bIns="0"/>
          <a:lstStyle/>
          <a:p>
            <a:pPr marL="323850" indent="-323850" defTabSz="457200" eaLnBrk="1" hangingPunct="1">
              <a:lnSpc>
                <a:spcPct val="126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GB" sz="2800" smtClean="0">
                <a:solidFill>
                  <a:schemeClr val="bg1"/>
                </a:solidFill>
              </a:rPr>
              <a:t>Space mirrors </a:t>
            </a:r>
          </a:p>
          <a:p>
            <a:pPr marL="323850" indent="-323850" defTabSz="457200" eaLnBrk="1" hangingPunct="1">
              <a:lnSpc>
                <a:spcPct val="126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GB" sz="2800" smtClean="0">
                <a:solidFill>
                  <a:schemeClr val="bg1"/>
                </a:solidFill>
              </a:rPr>
              <a:t>High altitude sulphur injections</a:t>
            </a:r>
          </a:p>
          <a:p>
            <a:pPr marL="323850" indent="-323850" defTabSz="457200" eaLnBrk="1" hangingPunct="1">
              <a:lnSpc>
                <a:spcPct val="106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GB" sz="2800" smtClean="0">
                <a:solidFill>
                  <a:schemeClr val="bg1"/>
                </a:solidFill>
              </a:rPr>
              <a:t>Seeding stratocumulus clouds 						to brighten clouds</a:t>
            </a:r>
          </a:p>
          <a:p>
            <a:pPr marL="323850" indent="-323850" defTabSz="457200" eaLnBrk="1" hangingPunct="1">
              <a:lnSpc>
                <a:spcPct val="126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GB" sz="2800" smtClean="0">
                <a:solidFill>
                  <a:schemeClr val="bg1"/>
                </a:solidFill>
              </a:rPr>
              <a:t>Sequestration of CO</a:t>
            </a:r>
            <a:r>
              <a:rPr lang="en-GB" sz="2800" baseline="-25000" smtClean="0">
                <a:solidFill>
                  <a:schemeClr val="bg1"/>
                </a:solidFill>
              </a:rPr>
              <a:t>2</a:t>
            </a:r>
          </a:p>
          <a:p>
            <a:pPr marL="323850" indent="-323850" defTabSz="457200" eaLnBrk="1" hangingPunct="1">
              <a:lnSpc>
                <a:spcPct val="126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GB" sz="2800" smtClean="0">
                <a:solidFill>
                  <a:schemeClr val="bg1"/>
                </a:solidFill>
              </a:rPr>
              <a:t>Iron Fertilization, ...</a:t>
            </a:r>
          </a:p>
          <a:p>
            <a:pPr marL="323850" indent="-323850" defTabSz="457200" eaLnBrk="1" hangingPunct="1">
              <a:lnSpc>
                <a:spcPct val="126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</a:pPr>
            <a:r>
              <a:rPr lang="en-GB" sz="2800" smtClean="0">
                <a:solidFill>
                  <a:schemeClr val="bg1"/>
                </a:solidFill>
              </a:rPr>
              <a:t>All these do not solve the                                ocean acidification problem!</a:t>
            </a:r>
          </a:p>
        </p:txBody>
      </p:sp>
      <p:pic>
        <p:nvPicPr>
          <p:cNvPr id="1031" name="Picture 5"/>
          <p:cNvPicPr>
            <a:picLocks noChangeAspect="1" noChangeArrowheads="1"/>
          </p:cNvPicPr>
          <p:nvPr/>
        </p:nvPicPr>
        <p:blipFill>
          <a:blip r:embed="rId5" cstate="print"/>
          <a:srcRect l="6233" t="4922" r="2338" b="8923"/>
          <a:stretch>
            <a:fillRect/>
          </a:stretch>
        </p:blipFill>
        <p:spPr bwMode="auto">
          <a:xfrm>
            <a:off x="5562600" y="4114800"/>
            <a:ext cx="304800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6" descr="hubbl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838200"/>
            <a:ext cx="2819400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Text Box 7"/>
          <p:cNvSpPr txBox="1">
            <a:spLocks noChangeArrowheads="1"/>
          </p:cNvSpPr>
          <p:nvPr/>
        </p:nvSpPr>
        <p:spPr bwMode="auto">
          <a:xfrm>
            <a:off x="5562600" y="6400800"/>
            <a:ext cx="3657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Calibri" pitchFamily="34" charset="0"/>
              </a:rPr>
              <a:t>Phil Rasch  DOE PNL </a:t>
            </a:r>
          </a:p>
        </p:txBody>
      </p:sp>
      <p:sp>
        <p:nvSpPr>
          <p:cNvPr id="1034" name="Text Box 10"/>
          <p:cNvSpPr txBox="1">
            <a:spLocks noChangeArrowheads="1"/>
          </p:cNvSpPr>
          <p:nvPr/>
        </p:nvSpPr>
        <p:spPr bwMode="auto">
          <a:xfrm>
            <a:off x="152400" y="5486400"/>
            <a:ext cx="556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7620000" y="1371600"/>
            <a:ext cx="685800" cy="762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36" name="Picture 12" descr="hubble"/>
          <p:cNvPicPr>
            <a:picLocks noChangeAspect="1" noChangeArrowheads="1"/>
          </p:cNvPicPr>
          <p:nvPr/>
        </p:nvPicPr>
        <p:blipFill>
          <a:blip r:embed="rId6" cstate="print">
            <a:lum bright="12000"/>
          </a:blip>
          <a:srcRect l="55406" t="13576" r="28377" b="51131"/>
          <a:stretch>
            <a:fillRect/>
          </a:stretch>
        </p:blipFill>
        <p:spPr bwMode="auto">
          <a:xfrm>
            <a:off x="7467600" y="12954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7772400" y="1219200"/>
            <a:ext cx="609600" cy="228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z="3600" smtClean="0"/>
              <a:t>Ways to Help Policy Development</a:t>
            </a:r>
            <a:endParaRPr lang="en-US" sz="36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r>
              <a:rPr lang="en-US" sz="2800" dirty="0" smtClean="0"/>
              <a:t>Couple high resolution global climate models to regional climate and hydrological models</a:t>
            </a:r>
          </a:p>
          <a:p>
            <a:r>
              <a:rPr lang="en-US" sz="2800" dirty="0" smtClean="0"/>
              <a:t>Couple Earth System models to various integrated assessment models</a:t>
            </a:r>
          </a:p>
          <a:p>
            <a:r>
              <a:rPr lang="en-US" sz="2800" dirty="0" smtClean="0"/>
              <a:t>Continue to make internet friendly data archives (ESG works great!)</a:t>
            </a:r>
          </a:p>
          <a:p>
            <a:r>
              <a:rPr lang="en-US" sz="2800" dirty="0" smtClean="0"/>
              <a:t>Work with policy communities obtain data that they can use!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0"/>
            <a:ext cx="7772400" cy="1143000"/>
          </a:xfrm>
        </p:spPr>
        <p:txBody>
          <a:bodyPr/>
          <a:lstStyle/>
          <a:p>
            <a:r>
              <a:rPr lang="en-US" smtClean="0"/>
              <a:t>The Observational Story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smtClean="0"/>
              <a:t>CO</a:t>
            </a:r>
            <a:r>
              <a:rPr lang="en-US" baseline="-25000" smtClean="0"/>
              <a:t>2</a:t>
            </a:r>
            <a:r>
              <a:rPr lang="en-US" smtClean="0"/>
              <a:t> Emissions</a:t>
            </a:r>
            <a:r>
              <a:rPr lang="en-US" baseline="-25000" smtClean="0"/>
              <a:t> </a:t>
            </a:r>
            <a:endParaRPr lang="en-US"/>
          </a:p>
        </p:txBody>
      </p:sp>
      <p:pic>
        <p:nvPicPr>
          <p:cNvPr id="4" name="Content Placeholder 3" descr="ngeo1022-f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04052" y="1752599"/>
            <a:ext cx="2944348" cy="4777563"/>
          </a:xfrm>
        </p:spPr>
      </p:pic>
      <p:sp>
        <p:nvSpPr>
          <p:cNvPr id="5" name="TextBox 4"/>
          <p:cNvSpPr txBox="1"/>
          <p:nvPr/>
        </p:nvSpPr>
        <p:spPr>
          <a:xfrm>
            <a:off x="304800" y="2743200"/>
            <a:ext cx="306846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Friedlingstein </a:t>
            </a:r>
          </a:p>
          <a:p>
            <a:r>
              <a:rPr lang="en-US" smtClean="0"/>
              <a:t>et al. Nature</a:t>
            </a:r>
          </a:p>
          <a:p>
            <a:r>
              <a:rPr lang="en-US" smtClean="0"/>
              <a:t>Geoscience, 2010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781800" y="1905000"/>
            <a:ext cx="20906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Fossil Fuel</a:t>
            </a:r>
          </a:p>
          <a:p>
            <a:r>
              <a:rPr lang="en-US" smtClean="0"/>
              <a:t>and cement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53200" y="4800600"/>
            <a:ext cx="23839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Land use</a:t>
            </a:r>
          </a:p>
          <a:p>
            <a:r>
              <a:rPr lang="en-US" smtClean="0"/>
              <a:t>change (LUC)</a:t>
            </a:r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rot="10800000" flipV="1">
            <a:off x="5486400" y="2286000"/>
            <a:ext cx="1295400" cy="563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 flipV="1">
            <a:off x="5562600" y="5029200"/>
            <a:ext cx="9144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4400" smtClean="0"/>
              <a:t>Global Temperature Trends</a:t>
            </a:r>
          </a:p>
        </p:txBody>
      </p:sp>
      <p:pic>
        <p:nvPicPr>
          <p:cNvPr id="5124" name="Picture 6" descr="big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447800"/>
            <a:ext cx="6096000" cy="477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58200" cy="1143000"/>
          </a:xfrm>
        </p:spPr>
        <p:txBody>
          <a:bodyPr/>
          <a:lstStyle/>
          <a:p>
            <a:r>
              <a:rPr lang="en-US" sz="4400" smtClean="0"/>
              <a:t>2010 was a record warm year</a:t>
            </a:r>
            <a:endParaRPr lang="en-US" sz="4400"/>
          </a:p>
        </p:txBody>
      </p:sp>
      <p:pic>
        <p:nvPicPr>
          <p:cNvPr id="4" name="Content Placeholder 3" descr="global-jan-dec-error-bar.gif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031" y="2027196"/>
            <a:ext cx="9135969" cy="48308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9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333399"/>
      </a:hlink>
      <a:folHlink>
        <a:srgbClr val="B2B2B2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33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3333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12908</TotalTime>
  <Words>1384</Words>
  <Application>Microsoft Office PowerPoint</Application>
  <PresentationFormat>On-screen Show (4:3)</PresentationFormat>
  <Paragraphs>281</Paragraphs>
  <Slides>55</Slides>
  <Notes>23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Default Design</vt:lpstr>
      <vt:lpstr>The Present and Future of  Climate Modeling </vt:lpstr>
      <vt:lpstr>Slide 2</vt:lpstr>
      <vt:lpstr>Early years working with DOE (1978)</vt:lpstr>
      <vt:lpstr>DOE Program Management</vt:lpstr>
      <vt:lpstr>Overview</vt:lpstr>
      <vt:lpstr>The Observational Story  </vt:lpstr>
      <vt:lpstr>CO2 Emissions </vt:lpstr>
      <vt:lpstr>Global Temperature Trends</vt:lpstr>
      <vt:lpstr>2010 was a record warm year</vt:lpstr>
      <vt:lpstr>Changes in Extremes</vt:lpstr>
      <vt:lpstr>Slide 11</vt:lpstr>
      <vt:lpstr>Slide 12</vt:lpstr>
      <vt:lpstr>43 years ago</vt:lpstr>
      <vt:lpstr>Slide 14</vt:lpstr>
      <vt:lpstr> Water Vapor (12 Km resolution)</vt:lpstr>
      <vt:lpstr>Slide 16</vt:lpstr>
      <vt:lpstr>Climate and Earth System Models are  Becoming More Complete </vt:lpstr>
      <vt:lpstr>Slide 18</vt:lpstr>
      <vt:lpstr>Atmospheric and Ocean Resolution</vt:lpstr>
      <vt:lpstr>Timeline of Climate Model Development</vt:lpstr>
      <vt:lpstr>Slide 21</vt:lpstr>
      <vt:lpstr>Slide 22</vt:lpstr>
      <vt:lpstr>Slide 23</vt:lpstr>
      <vt:lpstr>2010 was a record year for glacier melting on Greenland </vt:lpstr>
      <vt:lpstr>Slide 25</vt:lpstr>
      <vt:lpstr>Slide 26</vt:lpstr>
      <vt:lpstr>Parallel and Sequential Integration or Hybrid</vt:lpstr>
      <vt:lpstr>The Pole Problem!</vt:lpstr>
      <vt:lpstr>Atmospheric Grid Structure in the 1960s and 1970s</vt:lpstr>
      <vt:lpstr>The Icosahedral Solution</vt:lpstr>
      <vt:lpstr>From T. Ringler, LANL</vt:lpstr>
      <vt:lpstr>Novel Solution to the Pole Problem by Sadourny (1972)</vt:lpstr>
      <vt:lpstr>Slide 33</vt:lpstr>
      <vt:lpstr>Scaling climate models to present and future computer systems…a breakthrough! </vt:lpstr>
      <vt:lpstr>Ocean Parallel Ocean Program (POP) tripole system over land</vt:lpstr>
      <vt:lpstr>Slide 36</vt:lpstr>
      <vt:lpstr>Slide 37</vt:lpstr>
      <vt:lpstr>Slide 38</vt:lpstr>
      <vt:lpstr>Slide 39</vt:lpstr>
      <vt:lpstr>Modeling Future Climate  </vt:lpstr>
      <vt:lpstr>Slide 41</vt:lpstr>
      <vt:lpstr>Where are we with respect to cutting greenhouse gas emissions?</vt:lpstr>
      <vt:lpstr>Slide 43</vt:lpstr>
      <vt:lpstr>Title slide</vt:lpstr>
      <vt:lpstr>Natural Variations do not Explain Observed Climatic Change</vt:lpstr>
      <vt:lpstr>Slide 46</vt:lpstr>
      <vt:lpstr>Slide 47</vt:lpstr>
      <vt:lpstr>Slide 48</vt:lpstr>
      <vt:lpstr>What is it so hard for policymakers and the public to understand climate change?</vt:lpstr>
      <vt:lpstr>Slide 50</vt:lpstr>
      <vt:lpstr>Future New Developments and Setbacks in Climate Modeling</vt:lpstr>
      <vt:lpstr> The path forward for  DOE and its Partner Agencies and Departments</vt:lpstr>
      <vt:lpstr> The End   </vt:lpstr>
      <vt:lpstr>Geoengineering Strategies</vt:lpstr>
      <vt:lpstr>Ways to Help Policy Development</vt:lpstr>
    </vt:vector>
  </TitlesOfParts>
  <Company>HAO-NCAR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Roberta Johnson</dc:creator>
  <cp:lastModifiedBy>wmw</cp:lastModifiedBy>
  <cp:revision>1325</cp:revision>
  <dcterms:created xsi:type="dcterms:W3CDTF">2002-10-02T17:41:47Z</dcterms:created>
  <dcterms:modified xsi:type="dcterms:W3CDTF">2011-03-09T12:31:46Z</dcterms:modified>
</cp:coreProperties>
</file>