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1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4"/>
  </p:notesMasterIdLst>
  <p:handoutMasterIdLst>
    <p:handoutMasterId r:id="rId45"/>
  </p:handoutMasterIdLst>
  <p:sldIdLst>
    <p:sldId id="441" r:id="rId2"/>
    <p:sldId id="348" r:id="rId3"/>
    <p:sldId id="442" r:id="rId4"/>
    <p:sldId id="443" r:id="rId5"/>
    <p:sldId id="447" r:id="rId6"/>
    <p:sldId id="448" r:id="rId7"/>
    <p:sldId id="468" r:id="rId8"/>
    <p:sldId id="469" r:id="rId9"/>
    <p:sldId id="497" r:id="rId10"/>
    <p:sldId id="498" r:id="rId11"/>
    <p:sldId id="499" r:id="rId12"/>
    <p:sldId id="486" r:id="rId13"/>
    <p:sldId id="487" r:id="rId14"/>
    <p:sldId id="488" r:id="rId15"/>
    <p:sldId id="489" r:id="rId16"/>
    <p:sldId id="490" r:id="rId17"/>
    <p:sldId id="472" r:id="rId18"/>
    <p:sldId id="473" r:id="rId19"/>
    <p:sldId id="474" r:id="rId20"/>
    <p:sldId id="492" r:id="rId21"/>
    <p:sldId id="477" r:id="rId22"/>
    <p:sldId id="494" r:id="rId23"/>
    <p:sldId id="495" r:id="rId24"/>
    <p:sldId id="453" r:id="rId25"/>
    <p:sldId id="452" r:id="rId26"/>
    <p:sldId id="475" r:id="rId27"/>
    <p:sldId id="476" r:id="rId28"/>
    <p:sldId id="465" r:id="rId29"/>
    <p:sldId id="455" r:id="rId30"/>
    <p:sldId id="483" r:id="rId31"/>
    <p:sldId id="484" r:id="rId32"/>
    <p:sldId id="485" r:id="rId33"/>
    <p:sldId id="459" r:id="rId34"/>
    <p:sldId id="500" r:id="rId35"/>
    <p:sldId id="501" r:id="rId36"/>
    <p:sldId id="502" r:id="rId37"/>
    <p:sldId id="503" r:id="rId38"/>
    <p:sldId id="496" r:id="rId39"/>
    <p:sldId id="504" r:id="rId40"/>
    <p:sldId id="505" r:id="rId41"/>
    <p:sldId id="506" r:id="rId42"/>
    <p:sldId id="507" r:id="rId43"/>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06636"/>
    <a:srgbClr val="4F81BD"/>
    <a:srgbClr val="000000"/>
    <a:srgbClr val="B9CDE5"/>
    <a:srgbClr val="376092"/>
    <a:srgbClr val="8EB4E3"/>
    <a:srgbClr val="558ED5"/>
    <a:srgbClr val="FF0000"/>
    <a:srgbClr val="0000CC"/>
    <a:srgbClr val="F3F3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vertBarState="minimized" horzBarState="maximized">
    <p:restoredLeft sz="15620"/>
    <p:restoredTop sz="83686" autoAdjust="0"/>
  </p:normalViewPr>
  <p:slideViewPr>
    <p:cSldViewPr snapToGrid="0">
      <p:cViewPr varScale="1">
        <p:scale>
          <a:sx n="92" d="100"/>
          <a:sy n="92" d="100"/>
        </p:scale>
        <p:origin x="-336" y="-108"/>
      </p:cViewPr>
      <p:guideLst>
        <p:guide orient="horz" pos="2184"/>
        <p:guide pos="2882"/>
      </p:guideLst>
    </p:cSldViewPr>
  </p:slideViewPr>
  <p:notesTextViewPr>
    <p:cViewPr>
      <p:scale>
        <a:sx n="100" d="100"/>
        <a:sy n="100" d="100"/>
      </p:scale>
      <p:origin x="0" y="0"/>
    </p:cViewPr>
  </p:notesTextViewPr>
  <p:sorterViewPr>
    <p:cViewPr>
      <p:scale>
        <a:sx n="100" d="100"/>
        <a:sy n="100" d="100"/>
      </p:scale>
      <p:origin x="0" y="4050"/>
    </p:cViewPr>
  </p:sorterViewPr>
  <p:notesViewPr>
    <p:cSldViewPr snapToGrid="0" showGuides="1">
      <p:cViewPr varScale="1">
        <p:scale>
          <a:sx n="91" d="100"/>
          <a:sy n="91" d="100"/>
        </p:scale>
        <p:origin x="-1932" y="-114"/>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Book1"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pieChart>
        <c:varyColors val="1"/>
        <c:ser>
          <c:idx val="0"/>
          <c:order val="0"/>
          <c:dPt>
            <c:idx val="0"/>
            <c:bubble3D val="0"/>
            <c:spPr>
              <a:solidFill>
                <a:schemeClr val="accent2">
                  <a:lumMod val="60000"/>
                  <a:lumOff val="40000"/>
                </a:schemeClr>
              </a:solidFill>
            </c:spPr>
          </c:dPt>
          <c:dPt>
            <c:idx val="1"/>
            <c:bubble3D val="0"/>
            <c:spPr>
              <a:solidFill>
                <a:schemeClr val="accent2">
                  <a:lumMod val="20000"/>
                  <a:lumOff val="80000"/>
                </a:schemeClr>
              </a:solidFill>
            </c:spPr>
          </c:dPt>
          <c:dPt>
            <c:idx val="2"/>
            <c:bubble3D val="0"/>
            <c:spPr>
              <a:solidFill>
                <a:schemeClr val="accent3">
                  <a:lumMod val="60000"/>
                  <a:lumOff val="40000"/>
                </a:schemeClr>
              </a:solidFill>
            </c:spPr>
          </c:dPt>
          <c:dPt>
            <c:idx val="3"/>
            <c:bubble3D val="0"/>
            <c:spPr>
              <a:solidFill>
                <a:srgbClr val="00B050"/>
              </a:solidFill>
            </c:spPr>
          </c:dPt>
          <c:dPt>
            <c:idx val="4"/>
            <c:bubble3D val="0"/>
            <c:spPr>
              <a:solidFill>
                <a:schemeClr val="accent6"/>
              </a:solidFill>
            </c:spPr>
          </c:dPt>
          <c:dLbls>
            <c:dLbl>
              <c:idx val="0"/>
              <c:layout>
                <c:manualLayout>
                  <c:x val="-0.212088918992653"/>
                  <c:y val="0.188503657238173"/>
                </c:manualLayout>
              </c:layout>
              <c:dLblPos val="bestFit"/>
              <c:showLegendKey val="0"/>
              <c:showVal val="1"/>
              <c:showCatName val="1"/>
              <c:showSerName val="0"/>
              <c:showPercent val="0"/>
              <c:showBubbleSize val="0"/>
              <c:extLst>
                <c:ext xmlns:c15="http://schemas.microsoft.com/office/drawing/2012/chart" uri="{CE6537A1-D6FC-4f65-9D91-7224C49458BB}"/>
              </c:extLst>
            </c:dLbl>
            <c:dLbl>
              <c:idx val="2"/>
              <c:layout>
                <c:manualLayout>
                  <c:x val="0.19694992427021923"/>
                  <c:y val="-3.5368093083320215E-2"/>
                </c:manualLayout>
              </c:layout>
              <c:dLblPos val="bestFit"/>
              <c:showLegendKey val="0"/>
              <c:showVal val="1"/>
              <c:showCatName val="1"/>
              <c:showSerName val="0"/>
              <c:showPercent val="0"/>
              <c:showBubbleSize val="0"/>
              <c:extLst>
                <c:ext xmlns:c15="http://schemas.microsoft.com/office/drawing/2012/chart" uri="{CE6537A1-D6FC-4f65-9D91-7224C49458BB}"/>
              </c:extLst>
            </c:dLbl>
            <c:dLbl>
              <c:idx val="3"/>
              <c:layout>
                <c:manualLayout>
                  <c:x val="0.12926215861125101"/>
                  <c:y val="0.13794833285049757"/>
                </c:manualLayout>
              </c:layout>
              <c:tx>
                <c:rich>
                  <a:bodyPr/>
                  <a:lstStyle/>
                  <a:p>
                    <a:r>
                      <a:rPr lang="en-US" dirty="0" smtClean="0"/>
                      <a:t>Other Renewable </a:t>
                    </a:r>
                    <a:r>
                      <a:rPr lang="en-US" dirty="0"/>
                      <a:t>Energy, </a:t>
                    </a:r>
                    <a:r>
                      <a:rPr lang="en-US" dirty="0" smtClean="0"/>
                      <a:t>8.8</a:t>
                    </a:r>
                    <a:endParaRPr lang="en-US" dirty="0"/>
                  </a:p>
                </c:rich>
              </c:tx>
              <c:dLblPos val="bestFit"/>
              <c:showLegendKey val="0"/>
              <c:showVal val="1"/>
              <c:showCatName val="1"/>
              <c:showSerName val="0"/>
              <c:showPercent val="0"/>
              <c:showBubbleSize val="0"/>
              <c:extLst>
                <c:ext xmlns:c15="http://schemas.microsoft.com/office/drawing/2012/chart" uri="{CE6537A1-D6FC-4f65-9D91-7224C49458BB}"/>
              </c:extLst>
            </c:dLbl>
            <c:dLbl>
              <c:idx val="4"/>
              <c:layout>
                <c:manualLayout>
                  <c:x val="8.8979989087638225E-2"/>
                  <c:y val="8.1682847015045801E-2"/>
                </c:manualLayout>
              </c:layout>
              <c:dLblPos val="bestFit"/>
              <c:showLegendKey val="0"/>
              <c:showVal val="1"/>
              <c:showCatName val="1"/>
              <c:showSerName val="0"/>
              <c:showPercent val="0"/>
              <c:showBubbleSize val="0"/>
              <c:extLst>
                <c:ext xmlns:c15="http://schemas.microsoft.com/office/drawing/2012/chart" uri="{CE6537A1-D6FC-4f65-9D91-7224C49458BB}"/>
              </c:extLst>
            </c:dLbl>
            <c:numFmt formatCode="#,##0.0" sourceLinked="0"/>
            <c:spPr>
              <a:noFill/>
              <a:ln>
                <a:noFill/>
              </a:ln>
              <a:effectLst/>
            </c:spPr>
            <c:dLblPos val="ctr"/>
            <c:showLegendKey val="0"/>
            <c:showVal val="1"/>
            <c:showCatName val="1"/>
            <c:showSerName val="0"/>
            <c:showPercent val="0"/>
            <c:showBubbleSize val="0"/>
            <c:showLeaderLines val="1"/>
            <c:extLst>
              <c:ext xmlns:c15="http://schemas.microsoft.com/office/drawing/2012/chart" uri="{CE6537A1-D6FC-4f65-9D91-7224C49458BB}"/>
            </c:extLst>
          </c:dLbls>
          <c:cat>
            <c:strRef>
              <c:f>Sheet1!$A$4:$A$8</c:f>
              <c:strCache>
                <c:ptCount val="5"/>
                <c:pt idx="0">
                  <c:v>Natural Gas</c:v>
                </c:pt>
                <c:pt idx="1">
                  <c:v>Petroleum</c:v>
                </c:pt>
                <c:pt idx="2">
                  <c:v>Coal</c:v>
                </c:pt>
                <c:pt idx="3">
                  <c:v>Renewable Energy</c:v>
                </c:pt>
                <c:pt idx="4">
                  <c:v>Nuclear Power</c:v>
                </c:pt>
              </c:strCache>
            </c:strRef>
          </c:cat>
          <c:val>
            <c:numRef>
              <c:f>Sheet1!$B$4:$B$8</c:f>
              <c:numCache>
                <c:formatCode>General</c:formatCode>
                <c:ptCount val="5"/>
                <c:pt idx="0">
                  <c:v>26</c:v>
                </c:pt>
                <c:pt idx="1">
                  <c:v>34.700000000000003</c:v>
                </c:pt>
                <c:pt idx="2">
                  <c:v>17.399999999999999</c:v>
                </c:pt>
                <c:pt idx="3">
                  <c:v>8.9500000000000028</c:v>
                </c:pt>
                <c:pt idx="4">
                  <c:v>8.0500000000000007</c:v>
                </c:pt>
              </c:numCache>
            </c:numRef>
          </c:val>
        </c:ser>
        <c:dLbls>
          <c:showLegendKey val="0"/>
          <c:showVal val="0"/>
          <c:showCatName val="0"/>
          <c:showSerName val="0"/>
          <c:showPercent val="0"/>
          <c:showBubbleSize val="0"/>
          <c:showLeaderLines val="1"/>
        </c:dLbls>
        <c:firstSliceAng val="0"/>
      </c:pieChart>
    </c:plotArea>
    <c:plotVisOnly val="1"/>
    <c:dispBlanksAs val="zero"/>
    <c:showDLblsOverMax val="0"/>
  </c:chart>
  <c:spPr>
    <a:ln>
      <a:noFill/>
    </a:ln>
  </c:spPr>
  <c:txPr>
    <a:bodyPr/>
    <a:lstStyle/>
    <a:p>
      <a:pPr>
        <a:defRPr sz="1200" b="1">
          <a:solidFill>
            <a:schemeClr val="tx1"/>
          </a:solidFill>
        </a:defRPr>
      </a:pPr>
      <a:endParaRPr lang="en-US"/>
    </a:p>
  </c:txPr>
  <c:externalData r:id="rId1">
    <c:autoUpdate val="0"/>
  </c:externalData>
  <c:userShapes r:id="rId2"/>
</c:chartSpace>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306D208-250C-44D0-98B9-C032A5551412}" type="doc">
      <dgm:prSet loTypeId="urn:microsoft.com/office/officeart/2005/8/layout/vList5" loCatId="list" qsTypeId="urn:microsoft.com/office/officeart/2005/8/quickstyle/simple1" qsCatId="simple" csTypeId="urn:microsoft.com/office/officeart/2005/8/colors/accent2_2" csCatId="accent2" phldr="1"/>
      <dgm:spPr/>
      <dgm:t>
        <a:bodyPr/>
        <a:lstStyle/>
        <a:p>
          <a:endParaRPr lang="en-US"/>
        </a:p>
      </dgm:t>
    </dgm:pt>
    <dgm:pt modelId="{69CA54D3-6CD3-4CD5-B096-E40F27CA5564}">
      <dgm:prSet/>
      <dgm:spPr/>
      <dgm:t>
        <a:bodyPr/>
        <a:lstStyle/>
        <a:p>
          <a:pPr algn="ctr" rtl="0"/>
          <a:r>
            <a:rPr lang="en-US" dirty="0" smtClean="0"/>
            <a:t>Increase in # of Devices</a:t>
          </a:r>
          <a:endParaRPr lang="en-US" dirty="0"/>
        </a:p>
      </dgm:t>
    </dgm:pt>
    <dgm:pt modelId="{F979B90D-EB58-4259-9977-38C6ACD77E14}" type="parTrans" cxnId="{1B5FEF18-CB19-4B84-BEBC-E0A1B1E5873B}">
      <dgm:prSet/>
      <dgm:spPr/>
      <dgm:t>
        <a:bodyPr/>
        <a:lstStyle/>
        <a:p>
          <a:pPr algn="l"/>
          <a:endParaRPr lang="en-US"/>
        </a:p>
      </dgm:t>
    </dgm:pt>
    <dgm:pt modelId="{20B5ADE1-8C43-4AD6-AF5D-C0E6E7B6D2FF}" type="sibTrans" cxnId="{1B5FEF18-CB19-4B84-BEBC-E0A1B1E5873B}">
      <dgm:prSet/>
      <dgm:spPr/>
      <dgm:t>
        <a:bodyPr/>
        <a:lstStyle/>
        <a:p>
          <a:pPr algn="l"/>
          <a:endParaRPr lang="en-US"/>
        </a:p>
      </dgm:t>
    </dgm:pt>
    <dgm:pt modelId="{B42943E3-0F2A-451B-875B-86E6E89A5C7B}">
      <dgm:prSet/>
      <dgm:spPr/>
      <dgm:t>
        <a:bodyPr/>
        <a:lstStyle/>
        <a:p>
          <a:pPr algn="ctr" rtl="0"/>
          <a:r>
            <a:rPr lang="en-US" dirty="0" smtClean="0"/>
            <a:t>Uncertainty </a:t>
          </a:r>
          <a:endParaRPr lang="en-US" dirty="0"/>
        </a:p>
      </dgm:t>
    </dgm:pt>
    <dgm:pt modelId="{6AF55F04-6C2C-45F8-B9D3-90A817638F35}" type="parTrans" cxnId="{67ECC9B4-7C8C-4689-BC59-20B3957C36AF}">
      <dgm:prSet/>
      <dgm:spPr/>
      <dgm:t>
        <a:bodyPr/>
        <a:lstStyle/>
        <a:p>
          <a:pPr algn="l"/>
          <a:endParaRPr lang="en-US"/>
        </a:p>
      </dgm:t>
    </dgm:pt>
    <dgm:pt modelId="{F47930EC-75D0-4F02-B927-15A46B7E11DB}" type="sibTrans" cxnId="{67ECC9B4-7C8C-4689-BC59-20B3957C36AF}">
      <dgm:prSet/>
      <dgm:spPr/>
      <dgm:t>
        <a:bodyPr/>
        <a:lstStyle/>
        <a:p>
          <a:pPr algn="l"/>
          <a:endParaRPr lang="en-US"/>
        </a:p>
      </dgm:t>
    </dgm:pt>
    <dgm:pt modelId="{66A9C4B6-7001-4FE8-8F78-AFD38EEC2F30}">
      <dgm:prSet/>
      <dgm:spPr/>
      <dgm:t>
        <a:bodyPr/>
        <a:lstStyle/>
        <a:p>
          <a:pPr algn="ctr" rtl="0"/>
          <a:r>
            <a:rPr lang="en-US" dirty="0" smtClean="0"/>
            <a:t>Two-Way Power Flow</a:t>
          </a:r>
          <a:endParaRPr lang="en-US" dirty="0"/>
        </a:p>
      </dgm:t>
    </dgm:pt>
    <dgm:pt modelId="{EF8EB28E-12CB-44A4-A971-851169118D07}" type="parTrans" cxnId="{A7F0DEF3-FD66-4C4F-A5AF-79718FADA47E}">
      <dgm:prSet/>
      <dgm:spPr/>
      <dgm:t>
        <a:bodyPr/>
        <a:lstStyle/>
        <a:p>
          <a:pPr algn="l"/>
          <a:endParaRPr lang="en-US"/>
        </a:p>
      </dgm:t>
    </dgm:pt>
    <dgm:pt modelId="{635AC95E-D74A-4A93-8CDC-8948DC6D6C70}" type="sibTrans" cxnId="{A7F0DEF3-FD66-4C4F-A5AF-79718FADA47E}">
      <dgm:prSet/>
      <dgm:spPr/>
      <dgm:t>
        <a:bodyPr/>
        <a:lstStyle/>
        <a:p>
          <a:pPr algn="l"/>
          <a:endParaRPr lang="en-US"/>
        </a:p>
      </dgm:t>
    </dgm:pt>
    <dgm:pt modelId="{72C6EB95-C767-4ED6-9148-EA775D2175BE}">
      <dgm:prSet/>
      <dgm:spPr/>
      <dgm:t>
        <a:bodyPr/>
        <a:lstStyle/>
        <a:p>
          <a:pPr algn="ctr" rtl="0"/>
          <a:r>
            <a:rPr lang="en-US" dirty="0" smtClean="0"/>
            <a:t>Increase in Grid Instability</a:t>
          </a:r>
          <a:endParaRPr lang="en-US" dirty="0"/>
        </a:p>
      </dgm:t>
    </dgm:pt>
    <dgm:pt modelId="{AE807163-C4D5-4EAD-9260-2737AF02BF2C}" type="parTrans" cxnId="{1F5BD921-BB7F-4D47-8179-9B1BBFEF2DF4}">
      <dgm:prSet/>
      <dgm:spPr/>
      <dgm:t>
        <a:bodyPr/>
        <a:lstStyle/>
        <a:p>
          <a:pPr algn="l"/>
          <a:endParaRPr lang="en-US"/>
        </a:p>
      </dgm:t>
    </dgm:pt>
    <dgm:pt modelId="{4B390449-D05D-44C8-9C65-44DFC3459346}" type="sibTrans" cxnId="{1F5BD921-BB7F-4D47-8179-9B1BBFEF2DF4}">
      <dgm:prSet/>
      <dgm:spPr/>
      <dgm:t>
        <a:bodyPr/>
        <a:lstStyle/>
        <a:p>
          <a:pPr algn="l"/>
          <a:endParaRPr lang="en-US"/>
        </a:p>
      </dgm:t>
    </dgm:pt>
    <dgm:pt modelId="{CCB8FC83-9768-481A-A6B9-F5B1F554D541}">
      <dgm:prSet/>
      <dgm:spPr/>
      <dgm:t>
        <a:bodyPr/>
        <a:lstStyle/>
        <a:p>
          <a:pPr marL="169863" indent="-169863" algn="l" rtl="0"/>
          <a:r>
            <a:rPr lang="en-US" dirty="0" smtClean="0">
              <a:solidFill>
                <a:schemeClr val="tx1"/>
              </a:solidFill>
            </a:rPr>
            <a:t>Rise in distributed energy resources and active loads – thousands to billions of devices  requiring system integration</a:t>
          </a:r>
          <a:endParaRPr lang="en-US" dirty="0">
            <a:solidFill>
              <a:schemeClr val="tx1"/>
            </a:solidFill>
          </a:endParaRPr>
        </a:p>
      </dgm:t>
    </dgm:pt>
    <dgm:pt modelId="{D96827B5-A696-4B31-BC32-318FD0224FB8}" type="parTrans" cxnId="{7229CAE6-1242-4FC4-8273-FA71C59A9E38}">
      <dgm:prSet/>
      <dgm:spPr/>
      <dgm:t>
        <a:bodyPr/>
        <a:lstStyle/>
        <a:p>
          <a:endParaRPr lang="en-US"/>
        </a:p>
      </dgm:t>
    </dgm:pt>
    <dgm:pt modelId="{DABD293A-2EEE-4E9A-B355-AC8385E28C4E}" type="sibTrans" cxnId="{7229CAE6-1242-4FC4-8273-FA71C59A9E38}">
      <dgm:prSet/>
      <dgm:spPr/>
      <dgm:t>
        <a:bodyPr/>
        <a:lstStyle/>
        <a:p>
          <a:endParaRPr lang="en-US"/>
        </a:p>
      </dgm:t>
    </dgm:pt>
    <dgm:pt modelId="{ACAFCC5B-3B83-437E-AA78-67F78AE181C2}">
      <dgm:prSet/>
      <dgm:spPr/>
      <dgm:t>
        <a:bodyPr/>
        <a:lstStyle/>
        <a:p>
          <a:pPr marL="169863" indent="-169863" algn="l" rtl="0"/>
          <a:r>
            <a:rPr lang="en-US" dirty="0" smtClean="0">
              <a:solidFill>
                <a:schemeClr val="tx1"/>
              </a:solidFill>
            </a:rPr>
            <a:t>Rapid increase in the system operational uncertainty due to  changing generation mix, T&amp;D network, and responsive loads</a:t>
          </a:r>
          <a:endParaRPr lang="en-US" dirty="0">
            <a:solidFill>
              <a:schemeClr val="tx1"/>
            </a:solidFill>
          </a:endParaRPr>
        </a:p>
      </dgm:t>
    </dgm:pt>
    <dgm:pt modelId="{788D9DD0-BE61-4E6F-8BFC-E5722C3DC3C2}" type="parTrans" cxnId="{6BFE8D34-7AFE-4A54-B728-BFCFFB98F900}">
      <dgm:prSet/>
      <dgm:spPr/>
      <dgm:t>
        <a:bodyPr/>
        <a:lstStyle/>
        <a:p>
          <a:endParaRPr lang="en-US"/>
        </a:p>
      </dgm:t>
    </dgm:pt>
    <dgm:pt modelId="{1244C621-C13D-4966-B9FF-431DAE838A8E}" type="sibTrans" cxnId="{6BFE8D34-7AFE-4A54-B728-BFCFFB98F900}">
      <dgm:prSet/>
      <dgm:spPr/>
      <dgm:t>
        <a:bodyPr/>
        <a:lstStyle/>
        <a:p>
          <a:endParaRPr lang="en-US"/>
        </a:p>
      </dgm:t>
    </dgm:pt>
    <dgm:pt modelId="{F621890A-1E72-4952-9261-29A327D8C6EC}">
      <dgm:prSet/>
      <dgm:spPr/>
      <dgm:t>
        <a:bodyPr/>
        <a:lstStyle/>
        <a:p>
          <a:pPr marL="169863" indent="-169863" algn="l" rtl="0"/>
          <a:r>
            <a:rPr lang="en-US" dirty="0" smtClean="0">
              <a:solidFill>
                <a:schemeClr val="tx1"/>
              </a:solidFill>
            </a:rPr>
            <a:t>The increase of distributed generation and linked distribution systems are resulting in  a massive increase in two-way power flow.</a:t>
          </a:r>
          <a:endParaRPr lang="en-US" dirty="0">
            <a:solidFill>
              <a:schemeClr val="tx1"/>
            </a:solidFill>
          </a:endParaRPr>
        </a:p>
      </dgm:t>
    </dgm:pt>
    <dgm:pt modelId="{075F0D7B-A72E-416A-9F0B-57B86277332E}" type="parTrans" cxnId="{F007F1DA-03AB-425B-9119-2F9BF1A60699}">
      <dgm:prSet/>
      <dgm:spPr/>
      <dgm:t>
        <a:bodyPr/>
        <a:lstStyle/>
        <a:p>
          <a:endParaRPr lang="en-US"/>
        </a:p>
      </dgm:t>
    </dgm:pt>
    <dgm:pt modelId="{74756C3B-F4E2-440E-9F64-855185C7B07F}" type="sibTrans" cxnId="{F007F1DA-03AB-425B-9119-2F9BF1A60699}">
      <dgm:prSet/>
      <dgm:spPr/>
      <dgm:t>
        <a:bodyPr/>
        <a:lstStyle/>
        <a:p>
          <a:endParaRPr lang="en-US"/>
        </a:p>
      </dgm:t>
    </dgm:pt>
    <dgm:pt modelId="{634DEDCC-1B4F-47E8-8952-5A6113BAAAB7}">
      <dgm:prSet/>
      <dgm:spPr/>
      <dgm:t>
        <a:bodyPr/>
        <a:lstStyle/>
        <a:p>
          <a:pPr marL="169863" indent="-169863" algn="l" rtl="0"/>
          <a:r>
            <a:rPr lang="en-US" dirty="0" smtClean="0"/>
            <a:t>The reduction of  conventional generation and the increase of wind and solar is increasing system instability.</a:t>
          </a:r>
          <a:endParaRPr lang="en-US" dirty="0"/>
        </a:p>
      </dgm:t>
    </dgm:pt>
    <dgm:pt modelId="{D3C51048-10AE-4A32-BD0D-10FDBA7DEB13}" type="parTrans" cxnId="{0C329C59-6FCA-450A-8330-BD92503A186A}">
      <dgm:prSet/>
      <dgm:spPr/>
      <dgm:t>
        <a:bodyPr/>
        <a:lstStyle/>
        <a:p>
          <a:endParaRPr lang="en-US"/>
        </a:p>
      </dgm:t>
    </dgm:pt>
    <dgm:pt modelId="{74BDF0C3-EA20-444A-90E8-E0CE5426543E}" type="sibTrans" cxnId="{0C329C59-6FCA-450A-8330-BD92503A186A}">
      <dgm:prSet/>
      <dgm:spPr/>
      <dgm:t>
        <a:bodyPr/>
        <a:lstStyle/>
        <a:p>
          <a:endParaRPr lang="en-US"/>
        </a:p>
      </dgm:t>
    </dgm:pt>
    <dgm:pt modelId="{89FA4819-A936-440B-8810-006CA374C604}" type="pres">
      <dgm:prSet presAssocID="{E306D208-250C-44D0-98B9-C032A5551412}" presName="Name0" presStyleCnt="0">
        <dgm:presLayoutVars>
          <dgm:dir/>
          <dgm:animLvl val="lvl"/>
          <dgm:resizeHandles val="exact"/>
        </dgm:presLayoutVars>
      </dgm:prSet>
      <dgm:spPr/>
      <dgm:t>
        <a:bodyPr/>
        <a:lstStyle/>
        <a:p>
          <a:endParaRPr lang="en-US"/>
        </a:p>
      </dgm:t>
    </dgm:pt>
    <dgm:pt modelId="{35B4DDFA-8EA7-4889-9DE1-2FBAA963E6BC}" type="pres">
      <dgm:prSet presAssocID="{69CA54D3-6CD3-4CD5-B096-E40F27CA5564}" presName="linNode" presStyleCnt="0"/>
      <dgm:spPr/>
    </dgm:pt>
    <dgm:pt modelId="{9102B6C5-864A-4AA4-8785-B43676D95D47}" type="pres">
      <dgm:prSet presAssocID="{69CA54D3-6CD3-4CD5-B096-E40F27CA5564}" presName="parentText" presStyleLbl="node1" presStyleIdx="0" presStyleCnt="4">
        <dgm:presLayoutVars>
          <dgm:chMax val="1"/>
          <dgm:bulletEnabled val="1"/>
        </dgm:presLayoutVars>
      </dgm:prSet>
      <dgm:spPr/>
      <dgm:t>
        <a:bodyPr/>
        <a:lstStyle/>
        <a:p>
          <a:endParaRPr lang="en-US"/>
        </a:p>
      </dgm:t>
    </dgm:pt>
    <dgm:pt modelId="{54D3E9A1-84BE-47EF-94E9-7847EDF55765}" type="pres">
      <dgm:prSet presAssocID="{69CA54D3-6CD3-4CD5-B096-E40F27CA5564}" presName="descendantText" presStyleLbl="alignAccFollowNode1" presStyleIdx="0" presStyleCnt="4">
        <dgm:presLayoutVars>
          <dgm:bulletEnabled val="1"/>
        </dgm:presLayoutVars>
      </dgm:prSet>
      <dgm:spPr/>
      <dgm:t>
        <a:bodyPr/>
        <a:lstStyle/>
        <a:p>
          <a:endParaRPr lang="en-US"/>
        </a:p>
      </dgm:t>
    </dgm:pt>
    <dgm:pt modelId="{C32E272C-7769-4F92-A766-B7F99734F0B6}" type="pres">
      <dgm:prSet presAssocID="{20B5ADE1-8C43-4AD6-AF5D-C0E6E7B6D2FF}" presName="sp" presStyleCnt="0"/>
      <dgm:spPr/>
    </dgm:pt>
    <dgm:pt modelId="{89B64E0B-936E-40A5-AFC5-57E871F9BCB8}" type="pres">
      <dgm:prSet presAssocID="{B42943E3-0F2A-451B-875B-86E6E89A5C7B}" presName="linNode" presStyleCnt="0"/>
      <dgm:spPr/>
    </dgm:pt>
    <dgm:pt modelId="{B3287D97-1DAF-45CE-9668-67EBCD9302EB}" type="pres">
      <dgm:prSet presAssocID="{B42943E3-0F2A-451B-875B-86E6E89A5C7B}" presName="parentText" presStyleLbl="node1" presStyleIdx="1" presStyleCnt="4">
        <dgm:presLayoutVars>
          <dgm:chMax val="1"/>
          <dgm:bulletEnabled val="1"/>
        </dgm:presLayoutVars>
      </dgm:prSet>
      <dgm:spPr/>
      <dgm:t>
        <a:bodyPr/>
        <a:lstStyle/>
        <a:p>
          <a:endParaRPr lang="en-US"/>
        </a:p>
      </dgm:t>
    </dgm:pt>
    <dgm:pt modelId="{8577D7B2-B6F2-4291-91BD-961E8607BAD7}" type="pres">
      <dgm:prSet presAssocID="{B42943E3-0F2A-451B-875B-86E6E89A5C7B}" presName="descendantText" presStyleLbl="alignAccFollowNode1" presStyleIdx="1" presStyleCnt="4">
        <dgm:presLayoutVars>
          <dgm:bulletEnabled val="1"/>
        </dgm:presLayoutVars>
      </dgm:prSet>
      <dgm:spPr/>
      <dgm:t>
        <a:bodyPr/>
        <a:lstStyle/>
        <a:p>
          <a:endParaRPr lang="en-US"/>
        </a:p>
      </dgm:t>
    </dgm:pt>
    <dgm:pt modelId="{80D51166-D5C3-4BC7-86D6-176683295BD0}" type="pres">
      <dgm:prSet presAssocID="{F47930EC-75D0-4F02-B927-15A46B7E11DB}" presName="sp" presStyleCnt="0"/>
      <dgm:spPr/>
    </dgm:pt>
    <dgm:pt modelId="{B30241EF-BDB9-49EB-B0EE-6631B531DC34}" type="pres">
      <dgm:prSet presAssocID="{66A9C4B6-7001-4FE8-8F78-AFD38EEC2F30}" presName="linNode" presStyleCnt="0"/>
      <dgm:spPr/>
    </dgm:pt>
    <dgm:pt modelId="{0E181C1E-BC85-467E-B88D-6C1F0921CD88}" type="pres">
      <dgm:prSet presAssocID="{66A9C4B6-7001-4FE8-8F78-AFD38EEC2F30}" presName="parentText" presStyleLbl="node1" presStyleIdx="2" presStyleCnt="4">
        <dgm:presLayoutVars>
          <dgm:chMax val="1"/>
          <dgm:bulletEnabled val="1"/>
        </dgm:presLayoutVars>
      </dgm:prSet>
      <dgm:spPr/>
      <dgm:t>
        <a:bodyPr/>
        <a:lstStyle/>
        <a:p>
          <a:endParaRPr lang="en-US"/>
        </a:p>
      </dgm:t>
    </dgm:pt>
    <dgm:pt modelId="{6F85BDC2-03C6-4C1E-BA10-AE8BA1393B28}" type="pres">
      <dgm:prSet presAssocID="{66A9C4B6-7001-4FE8-8F78-AFD38EEC2F30}" presName="descendantText" presStyleLbl="alignAccFollowNode1" presStyleIdx="2" presStyleCnt="4">
        <dgm:presLayoutVars>
          <dgm:bulletEnabled val="1"/>
        </dgm:presLayoutVars>
      </dgm:prSet>
      <dgm:spPr/>
      <dgm:t>
        <a:bodyPr/>
        <a:lstStyle/>
        <a:p>
          <a:endParaRPr lang="en-US"/>
        </a:p>
      </dgm:t>
    </dgm:pt>
    <dgm:pt modelId="{2CCDD6CC-97B7-4BB2-875D-D71BFFFAD645}" type="pres">
      <dgm:prSet presAssocID="{635AC95E-D74A-4A93-8CDC-8948DC6D6C70}" presName="sp" presStyleCnt="0"/>
      <dgm:spPr/>
    </dgm:pt>
    <dgm:pt modelId="{D7FE9526-3A9E-423D-9E64-BA97645B35C3}" type="pres">
      <dgm:prSet presAssocID="{72C6EB95-C767-4ED6-9148-EA775D2175BE}" presName="linNode" presStyleCnt="0"/>
      <dgm:spPr/>
    </dgm:pt>
    <dgm:pt modelId="{A5A8CC0D-B0D2-428B-9FA0-B65D99CCE20D}" type="pres">
      <dgm:prSet presAssocID="{72C6EB95-C767-4ED6-9148-EA775D2175BE}" presName="parentText" presStyleLbl="node1" presStyleIdx="3" presStyleCnt="4">
        <dgm:presLayoutVars>
          <dgm:chMax val="1"/>
          <dgm:bulletEnabled val="1"/>
        </dgm:presLayoutVars>
      </dgm:prSet>
      <dgm:spPr/>
      <dgm:t>
        <a:bodyPr/>
        <a:lstStyle/>
        <a:p>
          <a:endParaRPr lang="en-US"/>
        </a:p>
      </dgm:t>
    </dgm:pt>
    <dgm:pt modelId="{BC304716-5433-432C-A204-5B5FB86B6EFE}" type="pres">
      <dgm:prSet presAssocID="{72C6EB95-C767-4ED6-9148-EA775D2175BE}" presName="descendantText" presStyleLbl="alignAccFollowNode1" presStyleIdx="3" presStyleCnt="4" custLinFactNeighborX="-872" custLinFactNeighborY="-25">
        <dgm:presLayoutVars>
          <dgm:bulletEnabled val="1"/>
        </dgm:presLayoutVars>
      </dgm:prSet>
      <dgm:spPr/>
      <dgm:t>
        <a:bodyPr/>
        <a:lstStyle/>
        <a:p>
          <a:endParaRPr lang="en-US"/>
        </a:p>
      </dgm:t>
    </dgm:pt>
  </dgm:ptLst>
  <dgm:cxnLst>
    <dgm:cxn modelId="{E17EF282-221F-4506-8896-2770E411A4FB}" type="presOf" srcId="{ACAFCC5B-3B83-437E-AA78-67F78AE181C2}" destId="{8577D7B2-B6F2-4291-91BD-961E8607BAD7}" srcOrd="0" destOrd="0" presId="urn:microsoft.com/office/officeart/2005/8/layout/vList5"/>
    <dgm:cxn modelId="{35765F9B-352D-433E-BA1F-8E8514340056}" type="presOf" srcId="{E306D208-250C-44D0-98B9-C032A5551412}" destId="{89FA4819-A936-440B-8810-006CA374C604}" srcOrd="0" destOrd="0" presId="urn:microsoft.com/office/officeart/2005/8/layout/vList5"/>
    <dgm:cxn modelId="{67ECC9B4-7C8C-4689-BC59-20B3957C36AF}" srcId="{E306D208-250C-44D0-98B9-C032A5551412}" destId="{B42943E3-0F2A-451B-875B-86E6E89A5C7B}" srcOrd="1" destOrd="0" parTransId="{6AF55F04-6C2C-45F8-B9D3-90A817638F35}" sibTransId="{F47930EC-75D0-4F02-B927-15A46B7E11DB}"/>
    <dgm:cxn modelId="{03B7532F-B6EE-4299-BBC2-503EDA62F998}" type="presOf" srcId="{66A9C4B6-7001-4FE8-8F78-AFD38EEC2F30}" destId="{0E181C1E-BC85-467E-B88D-6C1F0921CD88}" srcOrd="0" destOrd="0" presId="urn:microsoft.com/office/officeart/2005/8/layout/vList5"/>
    <dgm:cxn modelId="{9477C5FA-6A00-4760-A682-DC4671EC0D93}" type="presOf" srcId="{69CA54D3-6CD3-4CD5-B096-E40F27CA5564}" destId="{9102B6C5-864A-4AA4-8785-B43676D95D47}" srcOrd="0" destOrd="0" presId="urn:microsoft.com/office/officeart/2005/8/layout/vList5"/>
    <dgm:cxn modelId="{1F5BD921-BB7F-4D47-8179-9B1BBFEF2DF4}" srcId="{E306D208-250C-44D0-98B9-C032A5551412}" destId="{72C6EB95-C767-4ED6-9148-EA775D2175BE}" srcOrd="3" destOrd="0" parTransId="{AE807163-C4D5-4EAD-9260-2737AF02BF2C}" sibTransId="{4B390449-D05D-44C8-9C65-44DFC3459346}"/>
    <dgm:cxn modelId="{6BFE8D34-7AFE-4A54-B728-BFCFFB98F900}" srcId="{B42943E3-0F2A-451B-875B-86E6E89A5C7B}" destId="{ACAFCC5B-3B83-437E-AA78-67F78AE181C2}" srcOrd="0" destOrd="0" parTransId="{788D9DD0-BE61-4E6F-8BFC-E5722C3DC3C2}" sibTransId="{1244C621-C13D-4966-B9FF-431DAE838A8E}"/>
    <dgm:cxn modelId="{0C329C59-6FCA-450A-8330-BD92503A186A}" srcId="{72C6EB95-C767-4ED6-9148-EA775D2175BE}" destId="{634DEDCC-1B4F-47E8-8952-5A6113BAAAB7}" srcOrd="0" destOrd="0" parTransId="{D3C51048-10AE-4A32-BD0D-10FDBA7DEB13}" sibTransId="{74BDF0C3-EA20-444A-90E8-E0CE5426543E}"/>
    <dgm:cxn modelId="{A7F0DEF3-FD66-4C4F-A5AF-79718FADA47E}" srcId="{E306D208-250C-44D0-98B9-C032A5551412}" destId="{66A9C4B6-7001-4FE8-8F78-AFD38EEC2F30}" srcOrd="2" destOrd="0" parTransId="{EF8EB28E-12CB-44A4-A971-851169118D07}" sibTransId="{635AC95E-D74A-4A93-8CDC-8948DC6D6C70}"/>
    <dgm:cxn modelId="{3E7D2CCE-88C1-4E64-8F6D-CECA6F0097BF}" type="presOf" srcId="{CCB8FC83-9768-481A-A6B9-F5B1F554D541}" destId="{54D3E9A1-84BE-47EF-94E9-7847EDF55765}" srcOrd="0" destOrd="0" presId="urn:microsoft.com/office/officeart/2005/8/layout/vList5"/>
    <dgm:cxn modelId="{7229CAE6-1242-4FC4-8273-FA71C59A9E38}" srcId="{69CA54D3-6CD3-4CD5-B096-E40F27CA5564}" destId="{CCB8FC83-9768-481A-A6B9-F5B1F554D541}" srcOrd="0" destOrd="0" parTransId="{D96827B5-A696-4B31-BC32-318FD0224FB8}" sibTransId="{DABD293A-2EEE-4E9A-B355-AC8385E28C4E}"/>
    <dgm:cxn modelId="{1B5FEF18-CB19-4B84-BEBC-E0A1B1E5873B}" srcId="{E306D208-250C-44D0-98B9-C032A5551412}" destId="{69CA54D3-6CD3-4CD5-B096-E40F27CA5564}" srcOrd="0" destOrd="0" parTransId="{F979B90D-EB58-4259-9977-38C6ACD77E14}" sibTransId="{20B5ADE1-8C43-4AD6-AF5D-C0E6E7B6D2FF}"/>
    <dgm:cxn modelId="{5D979B16-D8D2-4768-B1D4-EF3F54B0C391}" type="presOf" srcId="{634DEDCC-1B4F-47E8-8952-5A6113BAAAB7}" destId="{BC304716-5433-432C-A204-5B5FB86B6EFE}" srcOrd="0" destOrd="0" presId="urn:microsoft.com/office/officeart/2005/8/layout/vList5"/>
    <dgm:cxn modelId="{F007F1DA-03AB-425B-9119-2F9BF1A60699}" srcId="{66A9C4B6-7001-4FE8-8F78-AFD38EEC2F30}" destId="{F621890A-1E72-4952-9261-29A327D8C6EC}" srcOrd="0" destOrd="0" parTransId="{075F0D7B-A72E-416A-9F0B-57B86277332E}" sibTransId="{74756C3B-F4E2-440E-9F64-855185C7B07F}"/>
    <dgm:cxn modelId="{1489A628-10B9-4420-9C2A-E5FA90CE0363}" type="presOf" srcId="{B42943E3-0F2A-451B-875B-86E6E89A5C7B}" destId="{B3287D97-1DAF-45CE-9668-67EBCD9302EB}" srcOrd="0" destOrd="0" presId="urn:microsoft.com/office/officeart/2005/8/layout/vList5"/>
    <dgm:cxn modelId="{D76ED366-34B4-4515-A4DC-65E96D4C7041}" type="presOf" srcId="{72C6EB95-C767-4ED6-9148-EA775D2175BE}" destId="{A5A8CC0D-B0D2-428B-9FA0-B65D99CCE20D}" srcOrd="0" destOrd="0" presId="urn:microsoft.com/office/officeart/2005/8/layout/vList5"/>
    <dgm:cxn modelId="{269778E1-F088-45F9-8E3D-D58A05541D2F}" type="presOf" srcId="{F621890A-1E72-4952-9261-29A327D8C6EC}" destId="{6F85BDC2-03C6-4C1E-BA10-AE8BA1393B28}" srcOrd="0" destOrd="0" presId="urn:microsoft.com/office/officeart/2005/8/layout/vList5"/>
    <dgm:cxn modelId="{BA4F7AC2-C704-452C-A5D4-87233FD350EE}" type="presParOf" srcId="{89FA4819-A936-440B-8810-006CA374C604}" destId="{35B4DDFA-8EA7-4889-9DE1-2FBAA963E6BC}" srcOrd="0" destOrd="0" presId="urn:microsoft.com/office/officeart/2005/8/layout/vList5"/>
    <dgm:cxn modelId="{A4586F55-645B-4D37-990E-023C5B3B6652}" type="presParOf" srcId="{35B4DDFA-8EA7-4889-9DE1-2FBAA963E6BC}" destId="{9102B6C5-864A-4AA4-8785-B43676D95D47}" srcOrd="0" destOrd="0" presId="urn:microsoft.com/office/officeart/2005/8/layout/vList5"/>
    <dgm:cxn modelId="{97701A15-D1BE-4629-B5CC-B718621AB49B}" type="presParOf" srcId="{35B4DDFA-8EA7-4889-9DE1-2FBAA963E6BC}" destId="{54D3E9A1-84BE-47EF-94E9-7847EDF55765}" srcOrd="1" destOrd="0" presId="urn:microsoft.com/office/officeart/2005/8/layout/vList5"/>
    <dgm:cxn modelId="{40577DCD-DB48-4596-962E-B88B579474D6}" type="presParOf" srcId="{89FA4819-A936-440B-8810-006CA374C604}" destId="{C32E272C-7769-4F92-A766-B7F99734F0B6}" srcOrd="1" destOrd="0" presId="urn:microsoft.com/office/officeart/2005/8/layout/vList5"/>
    <dgm:cxn modelId="{C0D2EAA4-26FC-4DC1-B535-5B82A57224B6}" type="presParOf" srcId="{89FA4819-A936-440B-8810-006CA374C604}" destId="{89B64E0B-936E-40A5-AFC5-57E871F9BCB8}" srcOrd="2" destOrd="0" presId="urn:microsoft.com/office/officeart/2005/8/layout/vList5"/>
    <dgm:cxn modelId="{4BCFC686-5228-4E6D-B89C-FE1644E53F53}" type="presParOf" srcId="{89B64E0B-936E-40A5-AFC5-57E871F9BCB8}" destId="{B3287D97-1DAF-45CE-9668-67EBCD9302EB}" srcOrd="0" destOrd="0" presId="urn:microsoft.com/office/officeart/2005/8/layout/vList5"/>
    <dgm:cxn modelId="{4D1ACAD4-94FE-4F13-8F82-80E19D2002DB}" type="presParOf" srcId="{89B64E0B-936E-40A5-AFC5-57E871F9BCB8}" destId="{8577D7B2-B6F2-4291-91BD-961E8607BAD7}" srcOrd="1" destOrd="0" presId="urn:microsoft.com/office/officeart/2005/8/layout/vList5"/>
    <dgm:cxn modelId="{764F9D25-879A-4BB9-A8F5-0241719D7A30}" type="presParOf" srcId="{89FA4819-A936-440B-8810-006CA374C604}" destId="{80D51166-D5C3-4BC7-86D6-176683295BD0}" srcOrd="3" destOrd="0" presId="urn:microsoft.com/office/officeart/2005/8/layout/vList5"/>
    <dgm:cxn modelId="{C0D5F469-A3B9-4CDC-BC7D-0560AE440016}" type="presParOf" srcId="{89FA4819-A936-440B-8810-006CA374C604}" destId="{B30241EF-BDB9-49EB-B0EE-6631B531DC34}" srcOrd="4" destOrd="0" presId="urn:microsoft.com/office/officeart/2005/8/layout/vList5"/>
    <dgm:cxn modelId="{DF818C65-F680-4FE0-9FA4-59944D85DB1D}" type="presParOf" srcId="{B30241EF-BDB9-49EB-B0EE-6631B531DC34}" destId="{0E181C1E-BC85-467E-B88D-6C1F0921CD88}" srcOrd="0" destOrd="0" presId="urn:microsoft.com/office/officeart/2005/8/layout/vList5"/>
    <dgm:cxn modelId="{017E643E-1997-41A5-84FD-775EBABA1D4E}" type="presParOf" srcId="{B30241EF-BDB9-49EB-B0EE-6631B531DC34}" destId="{6F85BDC2-03C6-4C1E-BA10-AE8BA1393B28}" srcOrd="1" destOrd="0" presId="urn:microsoft.com/office/officeart/2005/8/layout/vList5"/>
    <dgm:cxn modelId="{148796B4-9BAD-4842-8890-3AE8CA95C4DB}" type="presParOf" srcId="{89FA4819-A936-440B-8810-006CA374C604}" destId="{2CCDD6CC-97B7-4BB2-875D-D71BFFFAD645}" srcOrd="5" destOrd="0" presId="urn:microsoft.com/office/officeart/2005/8/layout/vList5"/>
    <dgm:cxn modelId="{0CFE2203-B819-43B6-A283-0BF60CA61E85}" type="presParOf" srcId="{89FA4819-A936-440B-8810-006CA374C604}" destId="{D7FE9526-3A9E-423D-9E64-BA97645B35C3}" srcOrd="6" destOrd="0" presId="urn:microsoft.com/office/officeart/2005/8/layout/vList5"/>
    <dgm:cxn modelId="{B813FF5F-744B-4501-8E8F-B30DD9BAFB8E}" type="presParOf" srcId="{D7FE9526-3A9E-423D-9E64-BA97645B35C3}" destId="{A5A8CC0D-B0D2-428B-9FA0-B65D99CCE20D}" srcOrd="0" destOrd="0" presId="urn:microsoft.com/office/officeart/2005/8/layout/vList5"/>
    <dgm:cxn modelId="{19637224-91EA-4191-A4DE-6D7C37E7432C}" type="presParOf" srcId="{D7FE9526-3A9E-423D-9E64-BA97645B35C3}" destId="{BC304716-5433-432C-A204-5B5FB86B6EFE}" srcOrd="1" destOrd="0" presId="urn:microsoft.com/office/officeart/2005/8/layout/vList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FE85B4A-DCD5-4007-8A5C-A3AB9D20C187}"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A44A0563-4537-41BB-82A5-596662EBE2DA}">
      <dgm:prSet/>
      <dgm:spPr>
        <a:solidFill>
          <a:srgbClr val="92D050"/>
        </a:solidFill>
      </dgm:spPr>
      <dgm:t>
        <a:bodyPr/>
        <a:lstStyle/>
        <a:p>
          <a:pPr rtl="0"/>
          <a:r>
            <a:rPr lang="en-US" dirty="0" smtClean="0"/>
            <a:t>Challenges</a:t>
          </a:r>
          <a:endParaRPr lang="en-US" dirty="0"/>
        </a:p>
      </dgm:t>
    </dgm:pt>
    <dgm:pt modelId="{3B521D72-D323-449D-9D25-E4F2808E3E46}" type="parTrans" cxnId="{F6A30F56-093B-4FFD-BBEB-11B9EE2E075F}">
      <dgm:prSet/>
      <dgm:spPr/>
      <dgm:t>
        <a:bodyPr/>
        <a:lstStyle/>
        <a:p>
          <a:endParaRPr lang="en-US"/>
        </a:p>
      </dgm:t>
    </dgm:pt>
    <dgm:pt modelId="{9A1C4044-29CD-4058-ADD8-5F00109DB4A7}" type="sibTrans" cxnId="{F6A30F56-093B-4FFD-BBEB-11B9EE2E075F}">
      <dgm:prSet/>
      <dgm:spPr/>
      <dgm:t>
        <a:bodyPr/>
        <a:lstStyle/>
        <a:p>
          <a:endParaRPr lang="en-US"/>
        </a:p>
      </dgm:t>
    </dgm:pt>
    <dgm:pt modelId="{32F8CB14-C1FF-4126-9E2B-2938B8ECCE1E}" type="pres">
      <dgm:prSet presAssocID="{CFE85B4A-DCD5-4007-8A5C-A3AB9D20C187}" presName="Name0" presStyleCnt="0">
        <dgm:presLayoutVars>
          <dgm:dir/>
          <dgm:animLvl val="lvl"/>
          <dgm:resizeHandles val="exact"/>
        </dgm:presLayoutVars>
      </dgm:prSet>
      <dgm:spPr/>
      <dgm:t>
        <a:bodyPr/>
        <a:lstStyle/>
        <a:p>
          <a:endParaRPr lang="en-US"/>
        </a:p>
      </dgm:t>
    </dgm:pt>
    <dgm:pt modelId="{4A226695-8C55-4421-9D6A-BF6914842760}" type="pres">
      <dgm:prSet presAssocID="{A44A0563-4537-41BB-82A5-596662EBE2DA}" presName="linNode" presStyleCnt="0"/>
      <dgm:spPr/>
    </dgm:pt>
    <dgm:pt modelId="{5B4624C4-96E3-448A-82E8-A1FABA7F044B}" type="pres">
      <dgm:prSet presAssocID="{A44A0563-4537-41BB-82A5-596662EBE2DA}" presName="parentText" presStyleLbl="node1" presStyleIdx="0" presStyleCnt="1" custScaleX="277778" custLinFactNeighborY="2619">
        <dgm:presLayoutVars>
          <dgm:chMax val="1"/>
          <dgm:bulletEnabled val="1"/>
        </dgm:presLayoutVars>
      </dgm:prSet>
      <dgm:spPr/>
      <dgm:t>
        <a:bodyPr/>
        <a:lstStyle/>
        <a:p>
          <a:endParaRPr lang="en-US"/>
        </a:p>
      </dgm:t>
    </dgm:pt>
  </dgm:ptLst>
  <dgm:cxnLst>
    <dgm:cxn modelId="{F6A30F56-093B-4FFD-BBEB-11B9EE2E075F}" srcId="{CFE85B4A-DCD5-4007-8A5C-A3AB9D20C187}" destId="{A44A0563-4537-41BB-82A5-596662EBE2DA}" srcOrd="0" destOrd="0" parTransId="{3B521D72-D323-449D-9D25-E4F2808E3E46}" sibTransId="{9A1C4044-29CD-4058-ADD8-5F00109DB4A7}"/>
    <dgm:cxn modelId="{CF8FC439-72E1-4650-B9D1-9A6A46F2D5E3}" type="presOf" srcId="{CFE85B4A-DCD5-4007-8A5C-A3AB9D20C187}" destId="{32F8CB14-C1FF-4126-9E2B-2938B8ECCE1E}" srcOrd="0" destOrd="0" presId="urn:microsoft.com/office/officeart/2005/8/layout/vList5"/>
    <dgm:cxn modelId="{8AFA37B8-F25C-47BE-A1A3-B2130F69A13E}" type="presOf" srcId="{A44A0563-4537-41BB-82A5-596662EBE2DA}" destId="{5B4624C4-96E3-448A-82E8-A1FABA7F044B}" srcOrd="0" destOrd="0" presId="urn:microsoft.com/office/officeart/2005/8/layout/vList5"/>
    <dgm:cxn modelId="{C6E50D65-EFEC-49DA-A7CC-7350139D9B17}" type="presParOf" srcId="{32F8CB14-C1FF-4126-9E2B-2938B8ECCE1E}" destId="{4A226695-8C55-4421-9D6A-BF6914842760}" srcOrd="0" destOrd="0" presId="urn:microsoft.com/office/officeart/2005/8/layout/vList5"/>
    <dgm:cxn modelId="{3FE1CB20-AF7D-447E-9D36-01E5CE53CDF2}" type="presParOf" srcId="{4A226695-8C55-4421-9D6A-BF6914842760}" destId="{5B4624C4-96E3-448A-82E8-A1FABA7F044B}" srcOrd="0" destOrd="0" presId="urn:microsoft.com/office/officeart/2005/8/layout/vList5"/>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3D6B1A2-965A-41DB-AD5F-5C1D8E6FEC0D}" type="doc">
      <dgm:prSet loTypeId="urn:microsoft.com/office/officeart/2005/8/layout/list1" loCatId="list" qsTypeId="urn:microsoft.com/office/officeart/2005/8/quickstyle/simple1" qsCatId="simple" csTypeId="urn:microsoft.com/office/officeart/2005/8/colors/accent0_3" csCatId="mainScheme" phldr="1"/>
      <dgm:spPr/>
      <dgm:t>
        <a:bodyPr/>
        <a:lstStyle/>
        <a:p>
          <a:endParaRPr lang="en-US"/>
        </a:p>
      </dgm:t>
    </dgm:pt>
    <dgm:pt modelId="{FA905029-E332-4FBC-971A-DC6F2A4EA383}">
      <dgm:prSet phldrT="[Text]" custT="1"/>
      <dgm:spPr/>
      <dgm:t>
        <a:bodyPr/>
        <a:lstStyle/>
        <a:p>
          <a:r>
            <a:rPr lang="en-US" sz="1800" dirty="0" smtClean="0">
              <a:effectLst/>
            </a:rPr>
            <a:t>New subsurface signals</a:t>
          </a:r>
        </a:p>
      </dgm:t>
    </dgm:pt>
    <dgm:pt modelId="{145BAD99-2B2F-4C8B-9F27-17CA4359E930}" type="parTrans" cxnId="{B5EEA002-E89D-40F8-A50B-A093462BD4C4}">
      <dgm:prSet/>
      <dgm:spPr/>
      <dgm:t>
        <a:bodyPr/>
        <a:lstStyle/>
        <a:p>
          <a:endParaRPr lang="en-US"/>
        </a:p>
      </dgm:t>
    </dgm:pt>
    <dgm:pt modelId="{1F6336CB-A749-44C0-B6EA-104B09FCEAE5}" type="sibTrans" cxnId="{B5EEA002-E89D-40F8-A50B-A093462BD4C4}">
      <dgm:prSet/>
      <dgm:spPr/>
      <dgm:t>
        <a:bodyPr/>
        <a:lstStyle/>
        <a:p>
          <a:endParaRPr lang="en-US"/>
        </a:p>
      </dgm:t>
    </dgm:pt>
    <dgm:pt modelId="{D95AA570-986E-42A5-A2CD-769589439BA9}">
      <dgm:prSet phldrT="[Text]" custT="1"/>
      <dgm:spPr/>
      <dgm:t>
        <a:bodyPr/>
        <a:lstStyle/>
        <a:p>
          <a:r>
            <a:rPr lang="en-US" sz="1800" dirty="0" smtClean="0">
              <a:effectLst/>
            </a:rPr>
            <a:t>Stress state beyond the borehole</a:t>
          </a:r>
          <a:endParaRPr lang="en-US" sz="1800" dirty="0"/>
        </a:p>
      </dgm:t>
    </dgm:pt>
    <dgm:pt modelId="{357A1513-9BA7-4162-9678-AC4038D3E282}" type="parTrans" cxnId="{180EFCCB-DD78-4279-9D9D-6DED33D3A60D}">
      <dgm:prSet/>
      <dgm:spPr/>
      <dgm:t>
        <a:bodyPr/>
        <a:lstStyle/>
        <a:p>
          <a:endParaRPr lang="en-US"/>
        </a:p>
      </dgm:t>
    </dgm:pt>
    <dgm:pt modelId="{345422A3-930C-4897-B010-9D6C1F501FCD}" type="sibTrans" cxnId="{180EFCCB-DD78-4279-9D9D-6DED33D3A60D}">
      <dgm:prSet/>
      <dgm:spPr/>
      <dgm:t>
        <a:bodyPr/>
        <a:lstStyle/>
        <a:p>
          <a:endParaRPr lang="en-US"/>
        </a:p>
      </dgm:t>
    </dgm:pt>
    <dgm:pt modelId="{5C8D3DB5-4FFC-49E9-81B4-85167FD79659}">
      <dgm:prSet phldrT="[Text]" custT="1"/>
      <dgm:spPr/>
      <dgm:t>
        <a:bodyPr/>
        <a:lstStyle/>
        <a:p>
          <a:r>
            <a:rPr lang="en-US" sz="1800" dirty="0" smtClean="0">
              <a:effectLst/>
            </a:rPr>
            <a:t>Fit for purpose modeling</a:t>
          </a:r>
          <a:endParaRPr lang="en-US" sz="1800" dirty="0"/>
        </a:p>
      </dgm:t>
    </dgm:pt>
    <dgm:pt modelId="{F6091247-2937-48ED-8C21-175BDFAE8F9C}" type="parTrans" cxnId="{96B629CF-C7BA-4E3F-9A19-35F2D3418E09}">
      <dgm:prSet/>
      <dgm:spPr/>
      <dgm:t>
        <a:bodyPr/>
        <a:lstStyle/>
        <a:p>
          <a:endParaRPr lang="en-US"/>
        </a:p>
      </dgm:t>
    </dgm:pt>
    <dgm:pt modelId="{398C4BD6-264C-48DD-9AD6-3271DE662CB3}" type="sibTrans" cxnId="{96B629CF-C7BA-4E3F-9A19-35F2D3418E09}">
      <dgm:prSet/>
      <dgm:spPr/>
      <dgm:t>
        <a:bodyPr/>
        <a:lstStyle/>
        <a:p>
          <a:endParaRPr lang="en-US"/>
        </a:p>
      </dgm:t>
    </dgm:pt>
    <dgm:pt modelId="{4580DD43-BE84-4B31-AB95-F5702A8656E0}">
      <dgm:prSet custT="1"/>
      <dgm:spPr/>
      <dgm:t>
        <a:bodyPr/>
        <a:lstStyle/>
        <a:p>
          <a:r>
            <a:rPr lang="en-US" sz="1200" dirty="0" smtClean="0">
              <a:effectLst/>
            </a:rPr>
            <a:t>Are there previously unexploited, measurable rock properties that can be used to further interrogate the subsurface?  Are there new ways to integrate multiple signals?</a:t>
          </a:r>
          <a:endParaRPr lang="en-US" sz="1200" dirty="0"/>
        </a:p>
      </dgm:t>
    </dgm:pt>
    <dgm:pt modelId="{507E74EC-2799-40AD-86C8-A8E308AECD29}" type="parTrans" cxnId="{5FE9DE51-0D42-44B1-8ABB-4085DB403EAC}">
      <dgm:prSet/>
      <dgm:spPr/>
      <dgm:t>
        <a:bodyPr/>
        <a:lstStyle/>
        <a:p>
          <a:endParaRPr lang="en-US"/>
        </a:p>
      </dgm:t>
    </dgm:pt>
    <dgm:pt modelId="{1964B228-F019-4E5B-A11C-62899D9BB20E}" type="sibTrans" cxnId="{5FE9DE51-0D42-44B1-8ABB-4085DB403EAC}">
      <dgm:prSet/>
      <dgm:spPr/>
      <dgm:t>
        <a:bodyPr/>
        <a:lstStyle/>
        <a:p>
          <a:endParaRPr lang="en-US"/>
        </a:p>
      </dgm:t>
    </dgm:pt>
    <dgm:pt modelId="{C454BE0E-B0A7-4FD9-9106-08CB765E8038}">
      <dgm:prSet custT="1"/>
      <dgm:spPr/>
      <dgm:t>
        <a:bodyPr/>
        <a:lstStyle/>
        <a:p>
          <a:r>
            <a:rPr lang="en-US" sz="1800" dirty="0" smtClean="0">
              <a:effectLst/>
            </a:rPr>
            <a:t>Coupled physicochemical signatures</a:t>
          </a:r>
          <a:endParaRPr lang="en-US" sz="1800" dirty="0">
            <a:effectLst/>
          </a:endParaRPr>
        </a:p>
      </dgm:t>
    </dgm:pt>
    <dgm:pt modelId="{7A3BF6C1-82B6-40F5-85C7-55D1BCFD3DE2}" type="sibTrans" cxnId="{A0F06BD0-FBE3-4BC6-9C02-C1B2815D312D}">
      <dgm:prSet/>
      <dgm:spPr/>
      <dgm:t>
        <a:bodyPr/>
        <a:lstStyle/>
        <a:p>
          <a:endParaRPr lang="en-US"/>
        </a:p>
      </dgm:t>
    </dgm:pt>
    <dgm:pt modelId="{D98CF0B1-FFEC-4EC5-9505-9C080E9FBEAD}" type="parTrans" cxnId="{A0F06BD0-FBE3-4BC6-9C02-C1B2815D312D}">
      <dgm:prSet/>
      <dgm:spPr/>
      <dgm:t>
        <a:bodyPr/>
        <a:lstStyle/>
        <a:p>
          <a:endParaRPr lang="en-US"/>
        </a:p>
      </dgm:t>
    </dgm:pt>
    <dgm:pt modelId="{B0EE8733-5AB8-4EDC-9111-F90F57C86CA2}">
      <dgm:prSet custT="1"/>
      <dgm:spPr/>
      <dgm:t>
        <a:bodyPr/>
        <a:lstStyle/>
        <a:p>
          <a:r>
            <a:rPr lang="en-US" sz="1800" dirty="0" smtClean="0">
              <a:effectLst/>
            </a:rPr>
            <a:t>Multi-scale fracture evolution</a:t>
          </a:r>
          <a:endParaRPr lang="en-US" sz="1800" dirty="0">
            <a:effectLst/>
          </a:endParaRPr>
        </a:p>
      </dgm:t>
    </dgm:pt>
    <dgm:pt modelId="{5EAD78B8-1C32-442F-A05E-7FBF85303475}" type="parTrans" cxnId="{72BAEACE-1ED9-45FA-9242-F10F3957411D}">
      <dgm:prSet/>
      <dgm:spPr/>
      <dgm:t>
        <a:bodyPr/>
        <a:lstStyle/>
        <a:p>
          <a:endParaRPr lang="en-US"/>
        </a:p>
      </dgm:t>
    </dgm:pt>
    <dgm:pt modelId="{3B9575EE-3D9C-4609-BAC7-DF64466F482F}" type="sibTrans" cxnId="{72BAEACE-1ED9-45FA-9242-F10F3957411D}">
      <dgm:prSet/>
      <dgm:spPr/>
      <dgm:t>
        <a:bodyPr/>
        <a:lstStyle/>
        <a:p>
          <a:endParaRPr lang="en-US"/>
        </a:p>
      </dgm:t>
    </dgm:pt>
    <dgm:pt modelId="{8AD01877-D725-4903-8869-1F2166AA3C22}">
      <dgm:prSet custT="1"/>
      <dgm:spPr/>
      <dgm:t>
        <a:bodyPr/>
        <a:lstStyle/>
        <a:p>
          <a:r>
            <a:rPr lang="en-US" sz="1200" dirty="0" smtClean="0">
              <a:effectLst/>
            </a:rPr>
            <a:t>Are there new ways to measure the stress orientation and magnitude at various scales away from the borehole?</a:t>
          </a:r>
          <a:endParaRPr lang="en-US" sz="1200" dirty="0"/>
        </a:p>
      </dgm:t>
    </dgm:pt>
    <dgm:pt modelId="{E10E9FBF-29F0-4CCA-BF01-E11FDC6FAE4B}" type="parTrans" cxnId="{579C6ED4-11C6-4340-A2AE-E005A05C3B17}">
      <dgm:prSet/>
      <dgm:spPr/>
      <dgm:t>
        <a:bodyPr/>
        <a:lstStyle/>
        <a:p>
          <a:endParaRPr lang="en-US"/>
        </a:p>
      </dgm:t>
    </dgm:pt>
    <dgm:pt modelId="{7B5B5F16-E2A7-4D6C-867F-BEF95B159C32}" type="sibTrans" cxnId="{579C6ED4-11C6-4340-A2AE-E005A05C3B17}">
      <dgm:prSet/>
      <dgm:spPr/>
      <dgm:t>
        <a:bodyPr/>
        <a:lstStyle/>
        <a:p>
          <a:endParaRPr lang="en-US"/>
        </a:p>
      </dgm:t>
    </dgm:pt>
    <dgm:pt modelId="{8BB77178-3089-472A-81CA-308B4A3D4080}">
      <dgm:prSet custT="1"/>
      <dgm:spPr/>
      <dgm:t>
        <a:bodyPr/>
        <a:lstStyle/>
        <a:p>
          <a:r>
            <a:rPr lang="en-US" sz="1200" dirty="0" smtClean="0"/>
            <a:t>How can we improve our understanding of the initiation, growth, distribution and reactivation of natural and induced fractures across key scales? </a:t>
          </a:r>
          <a:endParaRPr lang="en-US" sz="1200" dirty="0"/>
        </a:p>
      </dgm:t>
    </dgm:pt>
    <dgm:pt modelId="{BA090E14-4B35-4640-90B3-07207D554F4B}" type="sibTrans" cxnId="{7394B402-3363-490E-AB19-F6D38C7FC9C5}">
      <dgm:prSet/>
      <dgm:spPr/>
      <dgm:t>
        <a:bodyPr/>
        <a:lstStyle/>
        <a:p>
          <a:endParaRPr lang="en-US"/>
        </a:p>
      </dgm:t>
    </dgm:pt>
    <dgm:pt modelId="{184E2FC1-E88E-4D84-AEE8-B18C550FB595}" type="parTrans" cxnId="{7394B402-3363-490E-AB19-F6D38C7FC9C5}">
      <dgm:prSet/>
      <dgm:spPr/>
      <dgm:t>
        <a:bodyPr/>
        <a:lstStyle/>
        <a:p>
          <a:endParaRPr lang="en-US"/>
        </a:p>
      </dgm:t>
    </dgm:pt>
    <dgm:pt modelId="{86A8A1D0-9DBC-4F0D-9960-6C78F2828BA8}">
      <dgm:prSet/>
      <dgm:spPr/>
      <dgm:t>
        <a:bodyPr/>
        <a:lstStyle/>
        <a:p>
          <a:r>
            <a:rPr lang="en-US" dirty="0" smtClean="0"/>
            <a:t>How can we use natural and engineered geochemical signatures to further understand subsurface environments?</a:t>
          </a:r>
          <a:endParaRPr lang="en-US" dirty="0"/>
        </a:p>
      </dgm:t>
    </dgm:pt>
    <dgm:pt modelId="{3D551DDB-A611-48CF-A873-19F3DA5F093F}" type="parTrans" cxnId="{2E093E03-8979-42AF-8852-411D56D8D683}">
      <dgm:prSet/>
      <dgm:spPr/>
      <dgm:t>
        <a:bodyPr/>
        <a:lstStyle/>
        <a:p>
          <a:endParaRPr lang="en-US"/>
        </a:p>
      </dgm:t>
    </dgm:pt>
    <dgm:pt modelId="{3C2F33BE-E40E-44FE-8C19-F1E65FA8FE2D}" type="sibTrans" cxnId="{2E093E03-8979-42AF-8852-411D56D8D683}">
      <dgm:prSet/>
      <dgm:spPr/>
      <dgm:t>
        <a:bodyPr/>
        <a:lstStyle/>
        <a:p>
          <a:endParaRPr lang="en-US"/>
        </a:p>
      </dgm:t>
    </dgm:pt>
    <dgm:pt modelId="{EBD715E2-0890-4C46-9EE8-082D29879C8E}">
      <dgm:prSet/>
      <dgm:spPr/>
      <dgm:t>
        <a:bodyPr/>
        <a:lstStyle/>
        <a:p>
          <a:r>
            <a:rPr lang="en-US" dirty="0" smtClean="0"/>
            <a:t>What are novel and advanced computational approaches that can be applied to subsurface interrogation?</a:t>
          </a:r>
          <a:endParaRPr lang="en-US" dirty="0"/>
        </a:p>
      </dgm:t>
    </dgm:pt>
    <dgm:pt modelId="{511D9236-013C-4A0F-B8EB-E5D96E3F53F8}" type="parTrans" cxnId="{A95BE74F-78E8-40FB-87C2-DE184BC1959A}">
      <dgm:prSet/>
      <dgm:spPr/>
      <dgm:t>
        <a:bodyPr/>
        <a:lstStyle/>
        <a:p>
          <a:endParaRPr lang="en-US"/>
        </a:p>
      </dgm:t>
    </dgm:pt>
    <dgm:pt modelId="{C7B62B1A-9841-4A21-816E-C04B69104597}" type="sibTrans" cxnId="{A95BE74F-78E8-40FB-87C2-DE184BC1959A}">
      <dgm:prSet/>
      <dgm:spPr/>
      <dgm:t>
        <a:bodyPr/>
        <a:lstStyle/>
        <a:p>
          <a:endParaRPr lang="en-US"/>
        </a:p>
      </dgm:t>
    </dgm:pt>
    <dgm:pt modelId="{D108757A-8E5D-4DF9-96D0-15596E0A75E8}" type="pres">
      <dgm:prSet presAssocID="{63D6B1A2-965A-41DB-AD5F-5C1D8E6FEC0D}" presName="linear" presStyleCnt="0">
        <dgm:presLayoutVars>
          <dgm:dir/>
          <dgm:animLvl val="lvl"/>
          <dgm:resizeHandles val="exact"/>
        </dgm:presLayoutVars>
      </dgm:prSet>
      <dgm:spPr/>
      <dgm:t>
        <a:bodyPr/>
        <a:lstStyle/>
        <a:p>
          <a:endParaRPr lang="en-US"/>
        </a:p>
      </dgm:t>
    </dgm:pt>
    <dgm:pt modelId="{1F07270E-FE78-428A-9404-15C4C0EF069B}" type="pres">
      <dgm:prSet presAssocID="{FA905029-E332-4FBC-971A-DC6F2A4EA383}" presName="parentLin" presStyleCnt="0"/>
      <dgm:spPr/>
      <dgm:t>
        <a:bodyPr/>
        <a:lstStyle/>
        <a:p>
          <a:endParaRPr lang="en-US"/>
        </a:p>
      </dgm:t>
    </dgm:pt>
    <dgm:pt modelId="{BCD45786-A5C0-4F0F-9E5C-17A987DD7947}" type="pres">
      <dgm:prSet presAssocID="{FA905029-E332-4FBC-971A-DC6F2A4EA383}" presName="parentLeftMargin" presStyleLbl="node1" presStyleIdx="0" presStyleCnt="5"/>
      <dgm:spPr/>
      <dgm:t>
        <a:bodyPr/>
        <a:lstStyle/>
        <a:p>
          <a:endParaRPr lang="en-US"/>
        </a:p>
      </dgm:t>
    </dgm:pt>
    <dgm:pt modelId="{92C05AE8-002B-4359-B33D-59B2A2A5C25B}" type="pres">
      <dgm:prSet presAssocID="{FA905029-E332-4FBC-971A-DC6F2A4EA383}" presName="parentText" presStyleLbl="node1" presStyleIdx="0" presStyleCnt="5" custScaleX="119705">
        <dgm:presLayoutVars>
          <dgm:chMax val="0"/>
          <dgm:bulletEnabled val="1"/>
        </dgm:presLayoutVars>
      </dgm:prSet>
      <dgm:spPr/>
      <dgm:t>
        <a:bodyPr/>
        <a:lstStyle/>
        <a:p>
          <a:endParaRPr lang="en-US"/>
        </a:p>
      </dgm:t>
    </dgm:pt>
    <dgm:pt modelId="{DAA9CAB9-2C74-4ACE-81FC-1A51C12355B8}" type="pres">
      <dgm:prSet presAssocID="{FA905029-E332-4FBC-971A-DC6F2A4EA383}" presName="negativeSpace" presStyleCnt="0"/>
      <dgm:spPr/>
      <dgm:t>
        <a:bodyPr/>
        <a:lstStyle/>
        <a:p>
          <a:endParaRPr lang="en-US"/>
        </a:p>
      </dgm:t>
    </dgm:pt>
    <dgm:pt modelId="{3934F186-E557-4C8B-9C2E-7D238E1FCC10}" type="pres">
      <dgm:prSet presAssocID="{FA905029-E332-4FBC-971A-DC6F2A4EA383}" presName="childText" presStyleLbl="conFgAcc1" presStyleIdx="0" presStyleCnt="5">
        <dgm:presLayoutVars>
          <dgm:bulletEnabled val="1"/>
        </dgm:presLayoutVars>
      </dgm:prSet>
      <dgm:spPr/>
      <dgm:t>
        <a:bodyPr/>
        <a:lstStyle/>
        <a:p>
          <a:endParaRPr lang="en-US"/>
        </a:p>
      </dgm:t>
    </dgm:pt>
    <dgm:pt modelId="{B2703B88-05B3-4F93-980B-F6629DE089A7}" type="pres">
      <dgm:prSet presAssocID="{1F6336CB-A749-44C0-B6EA-104B09FCEAE5}" presName="spaceBetweenRectangles" presStyleCnt="0"/>
      <dgm:spPr/>
      <dgm:t>
        <a:bodyPr/>
        <a:lstStyle/>
        <a:p>
          <a:endParaRPr lang="en-US"/>
        </a:p>
      </dgm:t>
    </dgm:pt>
    <dgm:pt modelId="{F9653DAB-D529-493A-9439-EBF8E53703B6}" type="pres">
      <dgm:prSet presAssocID="{D95AA570-986E-42A5-A2CD-769589439BA9}" presName="parentLin" presStyleCnt="0"/>
      <dgm:spPr/>
      <dgm:t>
        <a:bodyPr/>
        <a:lstStyle/>
        <a:p>
          <a:endParaRPr lang="en-US"/>
        </a:p>
      </dgm:t>
    </dgm:pt>
    <dgm:pt modelId="{279E0DFB-C060-4615-BEBD-A06DEF5DB499}" type="pres">
      <dgm:prSet presAssocID="{D95AA570-986E-42A5-A2CD-769589439BA9}" presName="parentLeftMargin" presStyleLbl="node1" presStyleIdx="0" presStyleCnt="5"/>
      <dgm:spPr/>
      <dgm:t>
        <a:bodyPr/>
        <a:lstStyle/>
        <a:p>
          <a:endParaRPr lang="en-US"/>
        </a:p>
      </dgm:t>
    </dgm:pt>
    <dgm:pt modelId="{BCFA4EA5-2535-4C51-BF19-85C6D4DD79BF}" type="pres">
      <dgm:prSet presAssocID="{D95AA570-986E-42A5-A2CD-769589439BA9}" presName="parentText" presStyleLbl="node1" presStyleIdx="1" presStyleCnt="5" custScaleX="119705">
        <dgm:presLayoutVars>
          <dgm:chMax val="0"/>
          <dgm:bulletEnabled val="1"/>
        </dgm:presLayoutVars>
      </dgm:prSet>
      <dgm:spPr/>
      <dgm:t>
        <a:bodyPr/>
        <a:lstStyle/>
        <a:p>
          <a:endParaRPr lang="en-US"/>
        </a:p>
      </dgm:t>
    </dgm:pt>
    <dgm:pt modelId="{1F35081B-8B7E-4919-86C7-737249E47D35}" type="pres">
      <dgm:prSet presAssocID="{D95AA570-986E-42A5-A2CD-769589439BA9}" presName="negativeSpace" presStyleCnt="0"/>
      <dgm:spPr/>
      <dgm:t>
        <a:bodyPr/>
        <a:lstStyle/>
        <a:p>
          <a:endParaRPr lang="en-US"/>
        </a:p>
      </dgm:t>
    </dgm:pt>
    <dgm:pt modelId="{755CA6F2-C6AE-4DF9-A34F-3EAE728B3FBE}" type="pres">
      <dgm:prSet presAssocID="{D95AA570-986E-42A5-A2CD-769589439BA9}" presName="childText" presStyleLbl="conFgAcc1" presStyleIdx="1" presStyleCnt="5">
        <dgm:presLayoutVars>
          <dgm:bulletEnabled val="1"/>
        </dgm:presLayoutVars>
      </dgm:prSet>
      <dgm:spPr/>
      <dgm:t>
        <a:bodyPr/>
        <a:lstStyle/>
        <a:p>
          <a:endParaRPr lang="en-US"/>
        </a:p>
      </dgm:t>
    </dgm:pt>
    <dgm:pt modelId="{8EEBFBD9-84B0-430C-89E9-913AFF289B9E}" type="pres">
      <dgm:prSet presAssocID="{345422A3-930C-4897-B010-9D6C1F501FCD}" presName="spaceBetweenRectangles" presStyleCnt="0"/>
      <dgm:spPr/>
      <dgm:t>
        <a:bodyPr/>
        <a:lstStyle/>
        <a:p>
          <a:endParaRPr lang="en-US"/>
        </a:p>
      </dgm:t>
    </dgm:pt>
    <dgm:pt modelId="{D1F3831F-A68F-4F69-82FB-0B32DC8D08BC}" type="pres">
      <dgm:prSet presAssocID="{B0EE8733-5AB8-4EDC-9111-F90F57C86CA2}" presName="parentLin" presStyleCnt="0"/>
      <dgm:spPr/>
      <dgm:t>
        <a:bodyPr/>
        <a:lstStyle/>
        <a:p>
          <a:endParaRPr lang="en-US"/>
        </a:p>
      </dgm:t>
    </dgm:pt>
    <dgm:pt modelId="{38EDF668-2C24-4DDD-B71C-F63048F4E013}" type="pres">
      <dgm:prSet presAssocID="{B0EE8733-5AB8-4EDC-9111-F90F57C86CA2}" presName="parentLeftMargin" presStyleLbl="node1" presStyleIdx="1" presStyleCnt="5"/>
      <dgm:spPr/>
      <dgm:t>
        <a:bodyPr/>
        <a:lstStyle/>
        <a:p>
          <a:endParaRPr lang="en-US"/>
        </a:p>
      </dgm:t>
    </dgm:pt>
    <dgm:pt modelId="{87D89DD1-A1E4-4E6D-AC9B-9CC90753121D}" type="pres">
      <dgm:prSet presAssocID="{B0EE8733-5AB8-4EDC-9111-F90F57C86CA2}" presName="parentText" presStyleLbl="node1" presStyleIdx="2" presStyleCnt="5" custScaleX="119705">
        <dgm:presLayoutVars>
          <dgm:chMax val="0"/>
          <dgm:bulletEnabled val="1"/>
        </dgm:presLayoutVars>
      </dgm:prSet>
      <dgm:spPr/>
      <dgm:t>
        <a:bodyPr/>
        <a:lstStyle/>
        <a:p>
          <a:endParaRPr lang="en-US"/>
        </a:p>
      </dgm:t>
    </dgm:pt>
    <dgm:pt modelId="{35D31FD3-626A-4448-BBDF-7FFBFAF4B859}" type="pres">
      <dgm:prSet presAssocID="{B0EE8733-5AB8-4EDC-9111-F90F57C86CA2}" presName="negativeSpace" presStyleCnt="0"/>
      <dgm:spPr/>
      <dgm:t>
        <a:bodyPr/>
        <a:lstStyle/>
        <a:p>
          <a:endParaRPr lang="en-US"/>
        </a:p>
      </dgm:t>
    </dgm:pt>
    <dgm:pt modelId="{0C66D405-32CE-40D4-86BD-31409E200A6E}" type="pres">
      <dgm:prSet presAssocID="{B0EE8733-5AB8-4EDC-9111-F90F57C86CA2}" presName="childText" presStyleLbl="conFgAcc1" presStyleIdx="2" presStyleCnt="5">
        <dgm:presLayoutVars>
          <dgm:bulletEnabled val="1"/>
        </dgm:presLayoutVars>
      </dgm:prSet>
      <dgm:spPr/>
      <dgm:t>
        <a:bodyPr/>
        <a:lstStyle/>
        <a:p>
          <a:endParaRPr lang="en-US"/>
        </a:p>
      </dgm:t>
    </dgm:pt>
    <dgm:pt modelId="{6903915E-2FD5-4FD2-ABCD-C1899AECEB9B}" type="pres">
      <dgm:prSet presAssocID="{3B9575EE-3D9C-4609-BAC7-DF64466F482F}" presName="spaceBetweenRectangles" presStyleCnt="0"/>
      <dgm:spPr/>
      <dgm:t>
        <a:bodyPr/>
        <a:lstStyle/>
        <a:p>
          <a:endParaRPr lang="en-US"/>
        </a:p>
      </dgm:t>
    </dgm:pt>
    <dgm:pt modelId="{70AA9110-2999-4415-9785-AAB75870247B}" type="pres">
      <dgm:prSet presAssocID="{C454BE0E-B0A7-4FD9-9106-08CB765E8038}" presName="parentLin" presStyleCnt="0"/>
      <dgm:spPr/>
      <dgm:t>
        <a:bodyPr/>
        <a:lstStyle/>
        <a:p>
          <a:endParaRPr lang="en-US"/>
        </a:p>
      </dgm:t>
    </dgm:pt>
    <dgm:pt modelId="{776C736A-5943-4216-9E90-DD7959EB3F1E}" type="pres">
      <dgm:prSet presAssocID="{C454BE0E-B0A7-4FD9-9106-08CB765E8038}" presName="parentLeftMargin" presStyleLbl="node1" presStyleIdx="2" presStyleCnt="5"/>
      <dgm:spPr/>
      <dgm:t>
        <a:bodyPr/>
        <a:lstStyle/>
        <a:p>
          <a:endParaRPr lang="en-US"/>
        </a:p>
      </dgm:t>
    </dgm:pt>
    <dgm:pt modelId="{16244ACE-F239-44DF-A46F-F69F99ADCD6B}" type="pres">
      <dgm:prSet presAssocID="{C454BE0E-B0A7-4FD9-9106-08CB765E8038}" presName="parentText" presStyleLbl="node1" presStyleIdx="3" presStyleCnt="5" custScaleX="119705">
        <dgm:presLayoutVars>
          <dgm:chMax val="0"/>
          <dgm:bulletEnabled val="1"/>
        </dgm:presLayoutVars>
      </dgm:prSet>
      <dgm:spPr/>
      <dgm:t>
        <a:bodyPr/>
        <a:lstStyle/>
        <a:p>
          <a:endParaRPr lang="en-US"/>
        </a:p>
      </dgm:t>
    </dgm:pt>
    <dgm:pt modelId="{4FF4AD09-F0C8-47A8-8309-E773CBD7D5A9}" type="pres">
      <dgm:prSet presAssocID="{C454BE0E-B0A7-4FD9-9106-08CB765E8038}" presName="negativeSpace" presStyleCnt="0"/>
      <dgm:spPr/>
      <dgm:t>
        <a:bodyPr/>
        <a:lstStyle/>
        <a:p>
          <a:endParaRPr lang="en-US"/>
        </a:p>
      </dgm:t>
    </dgm:pt>
    <dgm:pt modelId="{D9D12934-4184-4496-9D46-12CC73E94684}" type="pres">
      <dgm:prSet presAssocID="{C454BE0E-B0A7-4FD9-9106-08CB765E8038}" presName="childText" presStyleLbl="conFgAcc1" presStyleIdx="3" presStyleCnt="5">
        <dgm:presLayoutVars>
          <dgm:bulletEnabled val="1"/>
        </dgm:presLayoutVars>
      </dgm:prSet>
      <dgm:spPr/>
      <dgm:t>
        <a:bodyPr/>
        <a:lstStyle/>
        <a:p>
          <a:endParaRPr lang="en-US"/>
        </a:p>
      </dgm:t>
    </dgm:pt>
    <dgm:pt modelId="{034F957E-8F3D-49C6-880B-13A17FDB1144}" type="pres">
      <dgm:prSet presAssocID="{7A3BF6C1-82B6-40F5-85C7-55D1BCFD3DE2}" presName="spaceBetweenRectangles" presStyleCnt="0"/>
      <dgm:spPr/>
      <dgm:t>
        <a:bodyPr/>
        <a:lstStyle/>
        <a:p>
          <a:endParaRPr lang="en-US"/>
        </a:p>
      </dgm:t>
    </dgm:pt>
    <dgm:pt modelId="{3DBF56B4-08D0-41F5-9718-F9127727B0D4}" type="pres">
      <dgm:prSet presAssocID="{5C8D3DB5-4FFC-49E9-81B4-85167FD79659}" presName="parentLin" presStyleCnt="0"/>
      <dgm:spPr/>
      <dgm:t>
        <a:bodyPr/>
        <a:lstStyle/>
        <a:p>
          <a:endParaRPr lang="en-US"/>
        </a:p>
      </dgm:t>
    </dgm:pt>
    <dgm:pt modelId="{86F2864C-FD59-4C89-AFD2-29A22E21E11A}" type="pres">
      <dgm:prSet presAssocID="{5C8D3DB5-4FFC-49E9-81B4-85167FD79659}" presName="parentLeftMargin" presStyleLbl="node1" presStyleIdx="3" presStyleCnt="5"/>
      <dgm:spPr/>
      <dgm:t>
        <a:bodyPr/>
        <a:lstStyle/>
        <a:p>
          <a:endParaRPr lang="en-US"/>
        </a:p>
      </dgm:t>
    </dgm:pt>
    <dgm:pt modelId="{2C65E751-B34B-47FA-9622-1EF541921CBA}" type="pres">
      <dgm:prSet presAssocID="{5C8D3DB5-4FFC-49E9-81B4-85167FD79659}" presName="parentText" presStyleLbl="node1" presStyleIdx="4" presStyleCnt="5" custScaleX="119705">
        <dgm:presLayoutVars>
          <dgm:chMax val="0"/>
          <dgm:bulletEnabled val="1"/>
        </dgm:presLayoutVars>
      </dgm:prSet>
      <dgm:spPr/>
      <dgm:t>
        <a:bodyPr/>
        <a:lstStyle/>
        <a:p>
          <a:endParaRPr lang="en-US"/>
        </a:p>
      </dgm:t>
    </dgm:pt>
    <dgm:pt modelId="{81FBF453-BA8A-42AB-97F8-50672397C288}" type="pres">
      <dgm:prSet presAssocID="{5C8D3DB5-4FFC-49E9-81B4-85167FD79659}" presName="negativeSpace" presStyleCnt="0"/>
      <dgm:spPr/>
      <dgm:t>
        <a:bodyPr/>
        <a:lstStyle/>
        <a:p>
          <a:endParaRPr lang="en-US"/>
        </a:p>
      </dgm:t>
    </dgm:pt>
    <dgm:pt modelId="{4E4F3AFC-DCE8-4B59-A968-4055FC313B98}" type="pres">
      <dgm:prSet presAssocID="{5C8D3DB5-4FFC-49E9-81B4-85167FD79659}" presName="childText" presStyleLbl="conFgAcc1" presStyleIdx="4" presStyleCnt="5">
        <dgm:presLayoutVars>
          <dgm:bulletEnabled val="1"/>
        </dgm:presLayoutVars>
      </dgm:prSet>
      <dgm:spPr/>
      <dgm:t>
        <a:bodyPr/>
        <a:lstStyle/>
        <a:p>
          <a:endParaRPr lang="en-US"/>
        </a:p>
      </dgm:t>
    </dgm:pt>
  </dgm:ptLst>
  <dgm:cxnLst>
    <dgm:cxn modelId="{B5EEA002-E89D-40F8-A50B-A093462BD4C4}" srcId="{63D6B1A2-965A-41DB-AD5F-5C1D8E6FEC0D}" destId="{FA905029-E332-4FBC-971A-DC6F2A4EA383}" srcOrd="0" destOrd="0" parTransId="{145BAD99-2B2F-4C8B-9F27-17CA4359E930}" sibTransId="{1F6336CB-A749-44C0-B6EA-104B09FCEAE5}"/>
    <dgm:cxn modelId="{18961678-36CD-4EA0-889F-F7AC7F5FA959}" type="presOf" srcId="{FA905029-E332-4FBC-971A-DC6F2A4EA383}" destId="{92C05AE8-002B-4359-B33D-59B2A2A5C25B}" srcOrd="1" destOrd="0" presId="urn:microsoft.com/office/officeart/2005/8/layout/list1"/>
    <dgm:cxn modelId="{21300791-650D-4777-8B08-D6BBD03D30EE}" type="presOf" srcId="{5C8D3DB5-4FFC-49E9-81B4-85167FD79659}" destId="{2C65E751-B34B-47FA-9622-1EF541921CBA}" srcOrd="1" destOrd="0" presId="urn:microsoft.com/office/officeart/2005/8/layout/list1"/>
    <dgm:cxn modelId="{68BFB9B0-9A7F-4B7E-B3A7-FD7242375003}" type="presOf" srcId="{B0EE8733-5AB8-4EDC-9111-F90F57C86CA2}" destId="{87D89DD1-A1E4-4E6D-AC9B-9CC90753121D}" srcOrd="1" destOrd="0" presId="urn:microsoft.com/office/officeart/2005/8/layout/list1"/>
    <dgm:cxn modelId="{1AC29796-571F-4F40-B8B4-E112D1B699F9}" type="presOf" srcId="{86A8A1D0-9DBC-4F0D-9960-6C78F2828BA8}" destId="{D9D12934-4184-4496-9D46-12CC73E94684}" srcOrd="0" destOrd="0" presId="urn:microsoft.com/office/officeart/2005/8/layout/list1"/>
    <dgm:cxn modelId="{172B65BF-1587-4589-9F72-A16D527BF988}" type="presOf" srcId="{C454BE0E-B0A7-4FD9-9106-08CB765E8038}" destId="{776C736A-5943-4216-9E90-DD7959EB3F1E}" srcOrd="0" destOrd="0" presId="urn:microsoft.com/office/officeart/2005/8/layout/list1"/>
    <dgm:cxn modelId="{7394B402-3363-490E-AB19-F6D38C7FC9C5}" srcId="{B0EE8733-5AB8-4EDC-9111-F90F57C86CA2}" destId="{8BB77178-3089-472A-81CA-308B4A3D4080}" srcOrd="0" destOrd="0" parTransId="{184E2FC1-E88E-4D84-AEE8-B18C550FB595}" sibTransId="{BA090E14-4B35-4640-90B3-07207D554F4B}"/>
    <dgm:cxn modelId="{5FE9DE51-0D42-44B1-8ABB-4085DB403EAC}" srcId="{FA905029-E332-4FBC-971A-DC6F2A4EA383}" destId="{4580DD43-BE84-4B31-AB95-F5702A8656E0}" srcOrd="0" destOrd="0" parTransId="{507E74EC-2799-40AD-86C8-A8E308AECD29}" sibTransId="{1964B228-F019-4E5B-A11C-62899D9BB20E}"/>
    <dgm:cxn modelId="{D79D7D48-EBBC-414A-ADEE-7428DACB8A56}" type="presOf" srcId="{FA905029-E332-4FBC-971A-DC6F2A4EA383}" destId="{BCD45786-A5C0-4F0F-9E5C-17A987DD7947}" srcOrd="0" destOrd="0" presId="urn:microsoft.com/office/officeart/2005/8/layout/list1"/>
    <dgm:cxn modelId="{093614BB-0078-4007-B363-27C6CBAFB7B3}" type="presOf" srcId="{63D6B1A2-965A-41DB-AD5F-5C1D8E6FEC0D}" destId="{D108757A-8E5D-4DF9-96D0-15596E0A75E8}" srcOrd="0" destOrd="0" presId="urn:microsoft.com/office/officeart/2005/8/layout/list1"/>
    <dgm:cxn modelId="{A95BE74F-78E8-40FB-87C2-DE184BC1959A}" srcId="{5C8D3DB5-4FFC-49E9-81B4-85167FD79659}" destId="{EBD715E2-0890-4C46-9EE8-082D29879C8E}" srcOrd="0" destOrd="0" parTransId="{511D9236-013C-4A0F-B8EB-E5D96E3F53F8}" sibTransId="{C7B62B1A-9841-4A21-816E-C04B69104597}"/>
    <dgm:cxn modelId="{96B629CF-C7BA-4E3F-9A19-35F2D3418E09}" srcId="{63D6B1A2-965A-41DB-AD5F-5C1D8E6FEC0D}" destId="{5C8D3DB5-4FFC-49E9-81B4-85167FD79659}" srcOrd="4" destOrd="0" parTransId="{F6091247-2937-48ED-8C21-175BDFAE8F9C}" sibTransId="{398C4BD6-264C-48DD-9AD6-3271DE662CB3}"/>
    <dgm:cxn modelId="{579C6ED4-11C6-4340-A2AE-E005A05C3B17}" srcId="{D95AA570-986E-42A5-A2CD-769589439BA9}" destId="{8AD01877-D725-4903-8869-1F2166AA3C22}" srcOrd="0" destOrd="0" parTransId="{E10E9FBF-29F0-4CCA-BF01-E11FDC6FAE4B}" sibTransId="{7B5B5F16-E2A7-4D6C-867F-BEF95B159C32}"/>
    <dgm:cxn modelId="{E797B814-8C3C-4656-8E3C-8907E33E1F3C}" type="presOf" srcId="{8AD01877-D725-4903-8869-1F2166AA3C22}" destId="{755CA6F2-C6AE-4DF9-A34F-3EAE728B3FBE}" srcOrd="0" destOrd="0" presId="urn:microsoft.com/office/officeart/2005/8/layout/list1"/>
    <dgm:cxn modelId="{25E63922-1349-4B54-A10C-B369A073D168}" type="presOf" srcId="{D95AA570-986E-42A5-A2CD-769589439BA9}" destId="{279E0DFB-C060-4615-BEBD-A06DEF5DB499}" srcOrd="0" destOrd="0" presId="urn:microsoft.com/office/officeart/2005/8/layout/list1"/>
    <dgm:cxn modelId="{72BAEACE-1ED9-45FA-9242-F10F3957411D}" srcId="{63D6B1A2-965A-41DB-AD5F-5C1D8E6FEC0D}" destId="{B0EE8733-5AB8-4EDC-9111-F90F57C86CA2}" srcOrd="2" destOrd="0" parTransId="{5EAD78B8-1C32-442F-A05E-7FBF85303475}" sibTransId="{3B9575EE-3D9C-4609-BAC7-DF64466F482F}"/>
    <dgm:cxn modelId="{BEDBDEB1-B473-4078-A522-F5562ACAC7C7}" type="presOf" srcId="{D95AA570-986E-42A5-A2CD-769589439BA9}" destId="{BCFA4EA5-2535-4C51-BF19-85C6D4DD79BF}" srcOrd="1" destOrd="0" presId="urn:microsoft.com/office/officeart/2005/8/layout/list1"/>
    <dgm:cxn modelId="{A0F06BD0-FBE3-4BC6-9C02-C1B2815D312D}" srcId="{63D6B1A2-965A-41DB-AD5F-5C1D8E6FEC0D}" destId="{C454BE0E-B0A7-4FD9-9106-08CB765E8038}" srcOrd="3" destOrd="0" parTransId="{D98CF0B1-FFEC-4EC5-9505-9C080E9FBEAD}" sibTransId="{7A3BF6C1-82B6-40F5-85C7-55D1BCFD3DE2}"/>
    <dgm:cxn modelId="{BCE0BB2A-4CFE-4EDA-A40D-D8766BC13D78}" type="presOf" srcId="{4580DD43-BE84-4B31-AB95-F5702A8656E0}" destId="{3934F186-E557-4C8B-9C2E-7D238E1FCC10}" srcOrd="0" destOrd="0" presId="urn:microsoft.com/office/officeart/2005/8/layout/list1"/>
    <dgm:cxn modelId="{6575D948-B7EB-4ABF-BB70-7D7319AE0BA1}" type="presOf" srcId="{EBD715E2-0890-4C46-9EE8-082D29879C8E}" destId="{4E4F3AFC-DCE8-4B59-A968-4055FC313B98}" srcOrd="0" destOrd="0" presId="urn:microsoft.com/office/officeart/2005/8/layout/list1"/>
    <dgm:cxn modelId="{FD306CBC-BD11-4820-A962-7D162F3BAD0D}" type="presOf" srcId="{B0EE8733-5AB8-4EDC-9111-F90F57C86CA2}" destId="{38EDF668-2C24-4DDD-B71C-F63048F4E013}" srcOrd="0" destOrd="0" presId="urn:microsoft.com/office/officeart/2005/8/layout/list1"/>
    <dgm:cxn modelId="{180EFCCB-DD78-4279-9D9D-6DED33D3A60D}" srcId="{63D6B1A2-965A-41DB-AD5F-5C1D8E6FEC0D}" destId="{D95AA570-986E-42A5-A2CD-769589439BA9}" srcOrd="1" destOrd="0" parTransId="{357A1513-9BA7-4162-9678-AC4038D3E282}" sibTransId="{345422A3-930C-4897-B010-9D6C1F501FCD}"/>
    <dgm:cxn modelId="{2E093E03-8979-42AF-8852-411D56D8D683}" srcId="{C454BE0E-B0A7-4FD9-9106-08CB765E8038}" destId="{86A8A1D0-9DBC-4F0D-9960-6C78F2828BA8}" srcOrd="0" destOrd="0" parTransId="{3D551DDB-A611-48CF-A873-19F3DA5F093F}" sibTransId="{3C2F33BE-E40E-44FE-8C19-F1E65FA8FE2D}"/>
    <dgm:cxn modelId="{C189F2E5-F670-4339-A900-FD4E33697636}" type="presOf" srcId="{8BB77178-3089-472A-81CA-308B4A3D4080}" destId="{0C66D405-32CE-40D4-86BD-31409E200A6E}" srcOrd="0" destOrd="0" presId="urn:microsoft.com/office/officeart/2005/8/layout/list1"/>
    <dgm:cxn modelId="{CFCD9E46-A363-4814-9C75-C68BF1413E61}" type="presOf" srcId="{5C8D3DB5-4FFC-49E9-81B4-85167FD79659}" destId="{86F2864C-FD59-4C89-AFD2-29A22E21E11A}" srcOrd="0" destOrd="0" presId="urn:microsoft.com/office/officeart/2005/8/layout/list1"/>
    <dgm:cxn modelId="{10AA29A8-7F01-4664-97DA-7968A0DFA9AF}" type="presOf" srcId="{C454BE0E-B0A7-4FD9-9106-08CB765E8038}" destId="{16244ACE-F239-44DF-A46F-F69F99ADCD6B}" srcOrd="1" destOrd="0" presId="urn:microsoft.com/office/officeart/2005/8/layout/list1"/>
    <dgm:cxn modelId="{87A9E398-22E3-4BB6-B17A-6F3454190ACE}" type="presParOf" srcId="{D108757A-8E5D-4DF9-96D0-15596E0A75E8}" destId="{1F07270E-FE78-428A-9404-15C4C0EF069B}" srcOrd="0" destOrd="0" presId="urn:microsoft.com/office/officeart/2005/8/layout/list1"/>
    <dgm:cxn modelId="{0203CE93-3664-434E-9C65-05C0247D85AE}" type="presParOf" srcId="{1F07270E-FE78-428A-9404-15C4C0EF069B}" destId="{BCD45786-A5C0-4F0F-9E5C-17A987DD7947}" srcOrd="0" destOrd="0" presId="urn:microsoft.com/office/officeart/2005/8/layout/list1"/>
    <dgm:cxn modelId="{E14E9BA8-4517-4DA8-B01A-EC80BC17389E}" type="presParOf" srcId="{1F07270E-FE78-428A-9404-15C4C0EF069B}" destId="{92C05AE8-002B-4359-B33D-59B2A2A5C25B}" srcOrd="1" destOrd="0" presId="urn:microsoft.com/office/officeart/2005/8/layout/list1"/>
    <dgm:cxn modelId="{83461CA6-25DC-4AD6-A527-C8C51F774934}" type="presParOf" srcId="{D108757A-8E5D-4DF9-96D0-15596E0A75E8}" destId="{DAA9CAB9-2C74-4ACE-81FC-1A51C12355B8}" srcOrd="1" destOrd="0" presId="urn:microsoft.com/office/officeart/2005/8/layout/list1"/>
    <dgm:cxn modelId="{D31603B9-42E3-4126-9771-8C1DF48059AE}" type="presParOf" srcId="{D108757A-8E5D-4DF9-96D0-15596E0A75E8}" destId="{3934F186-E557-4C8B-9C2E-7D238E1FCC10}" srcOrd="2" destOrd="0" presId="urn:microsoft.com/office/officeart/2005/8/layout/list1"/>
    <dgm:cxn modelId="{121E67E4-CE86-4AF1-A48E-B3B915AB2504}" type="presParOf" srcId="{D108757A-8E5D-4DF9-96D0-15596E0A75E8}" destId="{B2703B88-05B3-4F93-980B-F6629DE089A7}" srcOrd="3" destOrd="0" presId="urn:microsoft.com/office/officeart/2005/8/layout/list1"/>
    <dgm:cxn modelId="{BD46DFBD-E499-43B1-945D-EA9BDA7B626E}" type="presParOf" srcId="{D108757A-8E5D-4DF9-96D0-15596E0A75E8}" destId="{F9653DAB-D529-493A-9439-EBF8E53703B6}" srcOrd="4" destOrd="0" presId="urn:microsoft.com/office/officeart/2005/8/layout/list1"/>
    <dgm:cxn modelId="{7E3A640E-D035-44CE-8479-F7843EEE3C57}" type="presParOf" srcId="{F9653DAB-D529-493A-9439-EBF8E53703B6}" destId="{279E0DFB-C060-4615-BEBD-A06DEF5DB499}" srcOrd="0" destOrd="0" presId="urn:microsoft.com/office/officeart/2005/8/layout/list1"/>
    <dgm:cxn modelId="{EEF68A6B-9939-469D-9E32-52D2001230CE}" type="presParOf" srcId="{F9653DAB-D529-493A-9439-EBF8E53703B6}" destId="{BCFA4EA5-2535-4C51-BF19-85C6D4DD79BF}" srcOrd="1" destOrd="0" presId="urn:microsoft.com/office/officeart/2005/8/layout/list1"/>
    <dgm:cxn modelId="{64CF72ED-F329-4B66-A7A9-139060B22DD1}" type="presParOf" srcId="{D108757A-8E5D-4DF9-96D0-15596E0A75E8}" destId="{1F35081B-8B7E-4919-86C7-737249E47D35}" srcOrd="5" destOrd="0" presId="urn:microsoft.com/office/officeart/2005/8/layout/list1"/>
    <dgm:cxn modelId="{64AFAAFF-CB80-422A-BBFF-3B67A2444704}" type="presParOf" srcId="{D108757A-8E5D-4DF9-96D0-15596E0A75E8}" destId="{755CA6F2-C6AE-4DF9-A34F-3EAE728B3FBE}" srcOrd="6" destOrd="0" presId="urn:microsoft.com/office/officeart/2005/8/layout/list1"/>
    <dgm:cxn modelId="{302C0D3F-FBBC-4175-8B8F-6D882E58181A}" type="presParOf" srcId="{D108757A-8E5D-4DF9-96D0-15596E0A75E8}" destId="{8EEBFBD9-84B0-430C-89E9-913AFF289B9E}" srcOrd="7" destOrd="0" presId="urn:microsoft.com/office/officeart/2005/8/layout/list1"/>
    <dgm:cxn modelId="{4761AE8E-8D6F-4415-8D98-4FF255F0BFCF}" type="presParOf" srcId="{D108757A-8E5D-4DF9-96D0-15596E0A75E8}" destId="{D1F3831F-A68F-4F69-82FB-0B32DC8D08BC}" srcOrd="8" destOrd="0" presId="urn:microsoft.com/office/officeart/2005/8/layout/list1"/>
    <dgm:cxn modelId="{C119BA3E-EFA2-4855-AF34-5517B3C4991F}" type="presParOf" srcId="{D1F3831F-A68F-4F69-82FB-0B32DC8D08BC}" destId="{38EDF668-2C24-4DDD-B71C-F63048F4E013}" srcOrd="0" destOrd="0" presId="urn:microsoft.com/office/officeart/2005/8/layout/list1"/>
    <dgm:cxn modelId="{DCF50384-AF23-463F-9492-A770E00EA4BE}" type="presParOf" srcId="{D1F3831F-A68F-4F69-82FB-0B32DC8D08BC}" destId="{87D89DD1-A1E4-4E6D-AC9B-9CC90753121D}" srcOrd="1" destOrd="0" presId="urn:microsoft.com/office/officeart/2005/8/layout/list1"/>
    <dgm:cxn modelId="{014BED5C-A85F-47ED-9B88-CE36FD5D188C}" type="presParOf" srcId="{D108757A-8E5D-4DF9-96D0-15596E0A75E8}" destId="{35D31FD3-626A-4448-BBDF-7FFBFAF4B859}" srcOrd="9" destOrd="0" presId="urn:microsoft.com/office/officeart/2005/8/layout/list1"/>
    <dgm:cxn modelId="{9B557614-76F2-42EB-84A2-C88B1DFD2B1F}" type="presParOf" srcId="{D108757A-8E5D-4DF9-96D0-15596E0A75E8}" destId="{0C66D405-32CE-40D4-86BD-31409E200A6E}" srcOrd="10" destOrd="0" presId="urn:microsoft.com/office/officeart/2005/8/layout/list1"/>
    <dgm:cxn modelId="{18E46D78-029D-4004-850E-C5926F36F37D}" type="presParOf" srcId="{D108757A-8E5D-4DF9-96D0-15596E0A75E8}" destId="{6903915E-2FD5-4FD2-ABCD-C1899AECEB9B}" srcOrd="11" destOrd="0" presId="urn:microsoft.com/office/officeart/2005/8/layout/list1"/>
    <dgm:cxn modelId="{CC535B84-ACA1-4D0B-9FE3-58DFBC7CB89A}" type="presParOf" srcId="{D108757A-8E5D-4DF9-96D0-15596E0A75E8}" destId="{70AA9110-2999-4415-9785-AAB75870247B}" srcOrd="12" destOrd="0" presId="urn:microsoft.com/office/officeart/2005/8/layout/list1"/>
    <dgm:cxn modelId="{EA9A7C9C-0E68-48B8-9E47-D6BB4D97CC04}" type="presParOf" srcId="{70AA9110-2999-4415-9785-AAB75870247B}" destId="{776C736A-5943-4216-9E90-DD7959EB3F1E}" srcOrd="0" destOrd="0" presId="urn:microsoft.com/office/officeart/2005/8/layout/list1"/>
    <dgm:cxn modelId="{AAC17674-5F19-4AA6-B85F-7D5D9239DDD3}" type="presParOf" srcId="{70AA9110-2999-4415-9785-AAB75870247B}" destId="{16244ACE-F239-44DF-A46F-F69F99ADCD6B}" srcOrd="1" destOrd="0" presId="urn:microsoft.com/office/officeart/2005/8/layout/list1"/>
    <dgm:cxn modelId="{605F49F6-A799-4491-97ED-C882B7C4FA66}" type="presParOf" srcId="{D108757A-8E5D-4DF9-96D0-15596E0A75E8}" destId="{4FF4AD09-F0C8-47A8-8309-E773CBD7D5A9}" srcOrd="13" destOrd="0" presId="urn:microsoft.com/office/officeart/2005/8/layout/list1"/>
    <dgm:cxn modelId="{08794BA7-6F64-417F-B75D-BA3612FD2CAA}" type="presParOf" srcId="{D108757A-8E5D-4DF9-96D0-15596E0A75E8}" destId="{D9D12934-4184-4496-9D46-12CC73E94684}" srcOrd="14" destOrd="0" presId="urn:microsoft.com/office/officeart/2005/8/layout/list1"/>
    <dgm:cxn modelId="{6565396B-E89C-4800-9337-89790998E47A}" type="presParOf" srcId="{D108757A-8E5D-4DF9-96D0-15596E0A75E8}" destId="{034F957E-8F3D-49C6-880B-13A17FDB1144}" srcOrd="15" destOrd="0" presId="urn:microsoft.com/office/officeart/2005/8/layout/list1"/>
    <dgm:cxn modelId="{2CEF3035-785B-4E89-B16D-4383643190E1}" type="presParOf" srcId="{D108757A-8E5D-4DF9-96D0-15596E0A75E8}" destId="{3DBF56B4-08D0-41F5-9718-F9127727B0D4}" srcOrd="16" destOrd="0" presId="urn:microsoft.com/office/officeart/2005/8/layout/list1"/>
    <dgm:cxn modelId="{4AE83138-2D24-471E-AF92-5D40B45E0BB8}" type="presParOf" srcId="{3DBF56B4-08D0-41F5-9718-F9127727B0D4}" destId="{86F2864C-FD59-4C89-AFD2-29A22E21E11A}" srcOrd="0" destOrd="0" presId="urn:microsoft.com/office/officeart/2005/8/layout/list1"/>
    <dgm:cxn modelId="{30664F91-E1A3-4DE8-8BF2-979BF1BA13C2}" type="presParOf" srcId="{3DBF56B4-08D0-41F5-9718-F9127727B0D4}" destId="{2C65E751-B34B-47FA-9622-1EF541921CBA}" srcOrd="1" destOrd="0" presId="urn:microsoft.com/office/officeart/2005/8/layout/list1"/>
    <dgm:cxn modelId="{16470773-24A2-45C7-AB08-8D645D99B919}" type="presParOf" srcId="{D108757A-8E5D-4DF9-96D0-15596E0A75E8}" destId="{81FBF453-BA8A-42AB-97F8-50672397C288}" srcOrd="17" destOrd="0" presId="urn:microsoft.com/office/officeart/2005/8/layout/list1"/>
    <dgm:cxn modelId="{4A8E8095-F0C6-4E7A-9091-39F8AAACC4F7}" type="presParOf" srcId="{D108757A-8E5D-4DF9-96D0-15596E0A75E8}" destId="{4E4F3AFC-DCE8-4B59-A968-4055FC313B98}" srcOrd="18"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3D6B1A2-965A-41DB-AD5F-5C1D8E6FEC0D}" type="doc">
      <dgm:prSet loTypeId="urn:microsoft.com/office/officeart/2005/8/layout/list1" loCatId="list" qsTypeId="urn:microsoft.com/office/officeart/2005/8/quickstyle/simple1" qsCatId="simple" csTypeId="urn:microsoft.com/office/officeart/2005/8/colors/accent0_3" csCatId="mainScheme" phldr="1"/>
      <dgm:spPr/>
      <dgm:t>
        <a:bodyPr/>
        <a:lstStyle/>
        <a:p>
          <a:endParaRPr lang="en-US"/>
        </a:p>
      </dgm:t>
    </dgm:pt>
    <dgm:pt modelId="{2EDD86EF-661B-4EB1-994E-C20F44033D9A}">
      <dgm:prSet custT="1"/>
      <dgm:spPr/>
      <dgm:t>
        <a:bodyPr/>
        <a:lstStyle/>
        <a:p>
          <a:r>
            <a:rPr lang="en-US" sz="1800" dirty="0" smtClean="0">
              <a:effectLst/>
            </a:rPr>
            <a:t>Permeability Manipulation</a:t>
          </a:r>
          <a:endParaRPr lang="en-US" sz="1800" dirty="0">
            <a:effectLst/>
          </a:endParaRPr>
        </a:p>
      </dgm:t>
    </dgm:pt>
    <dgm:pt modelId="{DE3345CF-5B1D-4B38-B44E-9A3326D48461}" type="parTrans" cxnId="{0C6AD43F-4B70-4265-AF16-A8E5AD9FBB13}">
      <dgm:prSet/>
      <dgm:spPr/>
      <dgm:t>
        <a:bodyPr/>
        <a:lstStyle/>
        <a:p>
          <a:endParaRPr lang="en-US"/>
        </a:p>
      </dgm:t>
    </dgm:pt>
    <dgm:pt modelId="{D8514106-DAC6-4947-9B5C-133FC75345C9}" type="sibTrans" cxnId="{0C6AD43F-4B70-4265-AF16-A8E5AD9FBB13}">
      <dgm:prSet/>
      <dgm:spPr/>
      <dgm:t>
        <a:bodyPr/>
        <a:lstStyle/>
        <a:p>
          <a:endParaRPr lang="en-US"/>
        </a:p>
      </dgm:t>
    </dgm:pt>
    <dgm:pt modelId="{441F7372-4E36-4571-98FA-752435827797}">
      <dgm:prSet custT="1"/>
      <dgm:spPr/>
      <dgm:t>
        <a:bodyPr/>
        <a:lstStyle/>
        <a:p>
          <a:r>
            <a:rPr lang="en-US" sz="1800" dirty="0" smtClean="0">
              <a:effectLst/>
            </a:rPr>
            <a:t>Novel stimulation methods</a:t>
          </a:r>
          <a:endParaRPr lang="en-US" sz="1800" dirty="0">
            <a:effectLst/>
          </a:endParaRPr>
        </a:p>
      </dgm:t>
    </dgm:pt>
    <dgm:pt modelId="{FF7C0DD2-F896-4A0F-9DEF-FCE12C7493FB}" type="parTrans" cxnId="{098BD617-0ED9-453A-94FE-C65E441F00A6}">
      <dgm:prSet/>
      <dgm:spPr/>
      <dgm:t>
        <a:bodyPr/>
        <a:lstStyle/>
        <a:p>
          <a:endParaRPr lang="en-US"/>
        </a:p>
      </dgm:t>
    </dgm:pt>
    <dgm:pt modelId="{DB83C9E5-6314-4DC9-8A87-0FB9E791AF1E}" type="sibTrans" cxnId="{098BD617-0ED9-453A-94FE-C65E441F00A6}">
      <dgm:prSet/>
      <dgm:spPr/>
      <dgm:t>
        <a:bodyPr/>
        <a:lstStyle/>
        <a:p>
          <a:endParaRPr lang="en-US"/>
        </a:p>
      </dgm:t>
    </dgm:pt>
    <dgm:pt modelId="{F07EDB6A-36F3-4D67-87B8-A83B5E92EA54}">
      <dgm:prSet custT="1"/>
      <dgm:spPr/>
      <dgm:t>
        <a:bodyPr/>
        <a:lstStyle/>
        <a:p>
          <a:r>
            <a:rPr lang="en-US" sz="1800" dirty="0" smtClean="0">
              <a:effectLst/>
            </a:rPr>
            <a:t>Beyond drill bits</a:t>
          </a:r>
          <a:endParaRPr lang="en-US" sz="1800" dirty="0">
            <a:effectLst/>
          </a:endParaRPr>
        </a:p>
      </dgm:t>
    </dgm:pt>
    <dgm:pt modelId="{09C5FFB7-1450-4205-A879-3D8036AF6B87}" type="parTrans" cxnId="{2C4B6377-FFDC-40DB-9F05-BC1F42ADAAD0}">
      <dgm:prSet/>
      <dgm:spPr/>
      <dgm:t>
        <a:bodyPr/>
        <a:lstStyle/>
        <a:p>
          <a:endParaRPr lang="en-US"/>
        </a:p>
      </dgm:t>
    </dgm:pt>
    <dgm:pt modelId="{A98A6325-F2BB-4BCE-A260-2066CAD79BEC}" type="sibTrans" cxnId="{2C4B6377-FFDC-40DB-9F05-BC1F42ADAAD0}">
      <dgm:prSet/>
      <dgm:spPr/>
      <dgm:t>
        <a:bodyPr/>
        <a:lstStyle/>
        <a:p>
          <a:endParaRPr lang="en-US"/>
        </a:p>
      </dgm:t>
    </dgm:pt>
    <dgm:pt modelId="{4527B83E-F65D-4976-B9C3-C3FB5EE5B507}">
      <dgm:prSet custT="1"/>
      <dgm:spPr/>
      <dgm:t>
        <a:bodyPr/>
        <a:lstStyle/>
        <a:p>
          <a:r>
            <a:rPr lang="en-US" sz="1800" dirty="0" smtClean="0">
              <a:effectLst/>
            </a:rPr>
            <a:t>Wellbore integrity</a:t>
          </a:r>
          <a:endParaRPr lang="en-US" sz="1800" dirty="0">
            <a:effectLst/>
          </a:endParaRPr>
        </a:p>
      </dgm:t>
    </dgm:pt>
    <dgm:pt modelId="{ED545DC6-6384-483F-A174-7514CC0D156D}" type="parTrans" cxnId="{DC83E067-8D6B-4B52-8130-A842F344A179}">
      <dgm:prSet/>
      <dgm:spPr/>
      <dgm:t>
        <a:bodyPr/>
        <a:lstStyle/>
        <a:p>
          <a:endParaRPr lang="en-US"/>
        </a:p>
      </dgm:t>
    </dgm:pt>
    <dgm:pt modelId="{AB477830-62D0-46C9-86B9-4EF3519EAEB1}" type="sibTrans" cxnId="{DC83E067-8D6B-4B52-8130-A842F344A179}">
      <dgm:prSet/>
      <dgm:spPr/>
      <dgm:t>
        <a:bodyPr/>
        <a:lstStyle/>
        <a:p>
          <a:endParaRPr lang="en-US"/>
        </a:p>
      </dgm:t>
    </dgm:pt>
    <dgm:pt modelId="{78E0BECE-A412-449E-AA7A-06B4B7242880}">
      <dgm:prSet custT="1"/>
      <dgm:spPr/>
      <dgm:t>
        <a:bodyPr/>
        <a:lstStyle/>
        <a:p>
          <a:r>
            <a:rPr lang="en-US" sz="1200" dirty="0" smtClean="0"/>
            <a:t>How can new knowledge of fracture mechanics and other fundamental physical properties of earth materials be applied to design more effective engineering procedures and help us understand the sustainability of engineered subsurface environments?</a:t>
          </a:r>
          <a:endParaRPr lang="en-US" sz="1200" dirty="0"/>
        </a:p>
      </dgm:t>
    </dgm:pt>
    <dgm:pt modelId="{80C212DE-074B-4C5A-BAA5-9506F2EB9516}" type="parTrans" cxnId="{EF823450-5A8A-43AD-BB70-44778EC4C0D6}">
      <dgm:prSet/>
      <dgm:spPr/>
      <dgm:t>
        <a:bodyPr/>
        <a:lstStyle/>
        <a:p>
          <a:endParaRPr lang="en-US"/>
        </a:p>
      </dgm:t>
    </dgm:pt>
    <dgm:pt modelId="{4EF69278-3934-42E3-A465-7BE3521CC00B}" type="sibTrans" cxnId="{EF823450-5A8A-43AD-BB70-44778EC4C0D6}">
      <dgm:prSet/>
      <dgm:spPr/>
      <dgm:t>
        <a:bodyPr/>
        <a:lstStyle/>
        <a:p>
          <a:endParaRPr lang="en-US"/>
        </a:p>
      </dgm:t>
    </dgm:pt>
    <dgm:pt modelId="{F2F8801C-5BC1-41ED-BACE-545A47950D72}">
      <dgm:prSet/>
      <dgm:spPr/>
      <dgm:t>
        <a:bodyPr/>
        <a:lstStyle/>
        <a:p>
          <a:r>
            <a:rPr lang="en-US" dirty="0" smtClean="0"/>
            <a:t>Are there new ways to apply alternative energy sources to remotely affect subsurface bodies? Are there novel/advanced fluids and materials and new practices associated with these materials that could be used in subsurface engineering? </a:t>
          </a:r>
          <a:endParaRPr lang="en-US" dirty="0"/>
        </a:p>
      </dgm:t>
    </dgm:pt>
    <dgm:pt modelId="{C08E6AC1-E5F1-4F7D-8B4E-869661648E27}" type="parTrans" cxnId="{78115DBC-4775-4FF8-9CAC-767C87D1D409}">
      <dgm:prSet/>
      <dgm:spPr/>
      <dgm:t>
        <a:bodyPr/>
        <a:lstStyle/>
        <a:p>
          <a:endParaRPr lang="en-US"/>
        </a:p>
      </dgm:t>
    </dgm:pt>
    <dgm:pt modelId="{6CC55291-024F-4183-9F78-E5D31DC6303D}" type="sibTrans" cxnId="{78115DBC-4775-4FF8-9CAC-767C87D1D409}">
      <dgm:prSet/>
      <dgm:spPr/>
      <dgm:t>
        <a:bodyPr/>
        <a:lstStyle/>
        <a:p>
          <a:endParaRPr lang="en-US"/>
        </a:p>
      </dgm:t>
    </dgm:pt>
    <dgm:pt modelId="{52E8AB04-2638-4D20-A243-9D21856E1E78}">
      <dgm:prSet/>
      <dgm:spPr/>
      <dgm:t>
        <a:bodyPr/>
        <a:lstStyle/>
        <a:p>
          <a:r>
            <a:rPr lang="en-US" dirty="0" smtClean="0"/>
            <a:t>Are there new technologies for faster and cheaper access to the subsurface? How can advances in characterization and monitoring be most effectively coupled in real time with subsurface accessing and engineering (e.g., seeing ahead of the bit)? </a:t>
          </a:r>
          <a:endParaRPr lang="en-US" dirty="0"/>
        </a:p>
      </dgm:t>
    </dgm:pt>
    <dgm:pt modelId="{0C68C3F3-5D50-43AE-9661-C2A28AFA8A26}" type="parTrans" cxnId="{F1756F2D-3426-4451-BF83-48762CD9788B}">
      <dgm:prSet/>
      <dgm:spPr/>
      <dgm:t>
        <a:bodyPr/>
        <a:lstStyle/>
        <a:p>
          <a:endParaRPr lang="en-US"/>
        </a:p>
      </dgm:t>
    </dgm:pt>
    <dgm:pt modelId="{5CAF8531-6117-4625-9226-D4F40A56DAE4}" type="sibTrans" cxnId="{F1756F2D-3426-4451-BF83-48762CD9788B}">
      <dgm:prSet/>
      <dgm:spPr/>
      <dgm:t>
        <a:bodyPr/>
        <a:lstStyle/>
        <a:p>
          <a:endParaRPr lang="en-US"/>
        </a:p>
      </dgm:t>
    </dgm:pt>
    <dgm:pt modelId="{7BD995AD-ECE7-4B2B-B3B1-C00F1CD15E5C}">
      <dgm:prSet/>
      <dgm:spPr/>
      <dgm:t>
        <a:bodyPr/>
        <a:lstStyle/>
        <a:p>
          <a:r>
            <a:rPr lang="en-US" dirty="0" smtClean="0"/>
            <a:t>How can risks with wellbore integrity be mitigated? What are new materials, self-healing cements?  Can new sensors be developed to identify problems? Can we develop new, more effective and less costly remediation techniques?</a:t>
          </a:r>
          <a:endParaRPr lang="en-US" dirty="0"/>
        </a:p>
      </dgm:t>
    </dgm:pt>
    <dgm:pt modelId="{8E63D242-80D2-4956-8149-59352B575EEA}" type="parTrans" cxnId="{15E85EBD-FA93-4980-BA66-7182170CD199}">
      <dgm:prSet/>
      <dgm:spPr/>
      <dgm:t>
        <a:bodyPr/>
        <a:lstStyle/>
        <a:p>
          <a:endParaRPr lang="en-US"/>
        </a:p>
      </dgm:t>
    </dgm:pt>
    <dgm:pt modelId="{C9611B59-1D5A-4769-BC4D-9C1BAD3B5624}" type="sibTrans" cxnId="{15E85EBD-FA93-4980-BA66-7182170CD199}">
      <dgm:prSet/>
      <dgm:spPr/>
      <dgm:t>
        <a:bodyPr/>
        <a:lstStyle/>
        <a:p>
          <a:endParaRPr lang="en-US"/>
        </a:p>
      </dgm:t>
    </dgm:pt>
    <dgm:pt modelId="{D108757A-8E5D-4DF9-96D0-15596E0A75E8}" type="pres">
      <dgm:prSet presAssocID="{63D6B1A2-965A-41DB-AD5F-5C1D8E6FEC0D}" presName="linear" presStyleCnt="0">
        <dgm:presLayoutVars>
          <dgm:dir/>
          <dgm:animLvl val="lvl"/>
          <dgm:resizeHandles val="exact"/>
        </dgm:presLayoutVars>
      </dgm:prSet>
      <dgm:spPr/>
      <dgm:t>
        <a:bodyPr/>
        <a:lstStyle/>
        <a:p>
          <a:endParaRPr lang="en-US"/>
        </a:p>
      </dgm:t>
    </dgm:pt>
    <dgm:pt modelId="{AC4ABB0A-5443-49BA-B299-E617C04FD902}" type="pres">
      <dgm:prSet presAssocID="{2EDD86EF-661B-4EB1-994E-C20F44033D9A}" presName="parentLin" presStyleCnt="0"/>
      <dgm:spPr/>
      <dgm:t>
        <a:bodyPr/>
        <a:lstStyle/>
        <a:p>
          <a:endParaRPr lang="en-US"/>
        </a:p>
      </dgm:t>
    </dgm:pt>
    <dgm:pt modelId="{DB2675F4-D874-4814-A8FA-3A4C3BBC7490}" type="pres">
      <dgm:prSet presAssocID="{2EDD86EF-661B-4EB1-994E-C20F44033D9A}" presName="parentLeftMargin" presStyleLbl="node1" presStyleIdx="0" presStyleCnt="4"/>
      <dgm:spPr/>
      <dgm:t>
        <a:bodyPr/>
        <a:lstStyle/>
        <a:p>
          <a:endParaRPr lang="en-US"/>
        </a:p>
      </dgm:t>
    </dgm:pt>
    <dgm:pt modelId="{B41DF641-A5C9-447E-B7CD-A195F5026050}" type="pres">
      <dgm:prSet presAssocID="{2EDD86EF-661B-4EB1-994E-C20F44033D9A}" presName="parentText" presStyleLbl="node1" presStyleIdx="0" presStyleCnt="4">
        <dgm:presLayoutVars>
          <dgm:chMax val="0"/>
          <dgm:bulletEnabled val="1"/>
        </dgm:presLayoutVars>
      </dgm:prSet>
      <dgm:spPr/>
      <dgm:t>
        <a:bodyPr/>
        <a:lstStyle/>
        <a:p>
          <a:endParaRPr lang="en-US"/>
        </a:p>
      </dgm:t>
    </dgm:pt>
    <dgm:pt modelId="{5E6B4942-FDC4-46CC-B813-D0896F0C414B}" type="pres">
      <dgm:prSet presAssocID="{2EDD86EF-661B-4EB1-994E-C20F44033D9A}" presName="negativeSpace" presStyleCnt="0"/>
      <dgm:spPr/>
      <dgm:t>
        <a:bodyPr/>
        <a:lstStyle/>
        <a:p>
          <a:endParaRPr lang="en-US"/>
        </a:p>
      </dgm:t>
    </dgm:pt>
    <dgm:pt modelId="{AFFC835B-632E-41EB-AF00-E339358A52CA}" type="pres">
      <dgm:prSet presAssocID="{2EDD86EF-661B-4EB1-994E-C20F44033D9A}" presName="childText" presStyleLbl="conFgAcc1" presStyleIdx="0" presStyleCnt="4">
        <dgm:presLayoutVars>
          <dgm:bulletEnabled val="1"/>
        </dgm:presLayoutVars>
      </dgm:prSet>
      <dgm:spPr/>
      <dgm:t>
        <a:bodyPr/>
        <a:lstStyle/>
        <a:p>
          <a:endParaRPr lang="en-US"/>
        </a:p>
      </dgm:t>
    </dgm:pt>
    <dgm:pt modelId="{224C1FC9-176F-4F4A-A051-354982A84E44}" type="pres">
      <dgm:prSet presAssocID="{D8514106-DAC6-4947-9B5C-133FC75345C9}" presName="spaceBetweenRectangles" presStyleCnt="0"/>
      <dgm:spPr/>
      <dgm:t>
        <a:bodyPr/>
        <a:lstStyle/>
        <a:p>
          <a:endParaRPr lang="en-US"/>
        </a:p>
      </dgm:t>
    </dgm:pt>
    <dgm:pt modelId="{423BB0DD-9A39-4898-A975-17FFF008C3E4}" type="pres">
      <dgm:prSet presAssocID="{441F7372-4E36-4571-98FA-752435827797}" presName="parentLin" presStyleCnt="0"/>
      <dgm:spPr/>
      <dgm:t>
        <a:bodyPr/>
        <a:lstStyle/>
        <a:p>
          <a:endParaRPr lang="en-US"/>
        </a:p>
      </dgm:t>
    </dgm:pt>
    <dgm:pt modelId="{557408DA-3284-4967-BC8E-65AE5360F384}" type="pres">
      <dgm:prSet presAssocID="{441F7372-4E36-4571-98FA-752435827797}" presName="parentLeftMargin" presStyleLbl="node1" presStyleIdx="0" presStyleCnt="4"/>
      <dgm:spPr/>
      <dgm:t>
        <a:bodyPr/>
        <a:lstStyle/>
        <a:p>
          <a:endParaRPr lang="en-US"/>
        </a:p>
      </dgm:t>
    </dgm:pt>
    <dgm:pt modelId="{AD3234DA-517E-49AB-99E0-22D6813B88B1}" type="pres">
      <dgm:prSet presAssocID="{441F7372-4E36-4571-98FA-752435827797}" presName="parentText" presStyleLbl="node1" presStyleIdx="1" presStyleCnt="4">
        <dgm:presLayoutVars>
          <dgm:chMax val="0"/>
          <dgm:bulletEnabled val="1"/>
        </dgm:presLayoutVars>
      </dgm:prSet>
      <dgm:spPr/>
      <dgm:t>
        <a:bodyPr/>
        <a:lstStyle/>
        <a:p>
          <a:endParaRPr lang="en-US"/>
        </a:p>
      </dgm:t>
    </dgm:pt>
    <dgm:pt modelId="{9BD49376-A30F-4ADD-B6A5-39308BAB2A54}" type="pres">
      <dgm:prSet presAssocID="{441F7372-4E36-4571-98FA-752435827797}" presName="negativeSpace" presStyleCnt="0"/>
      <dgm:spPr/>
      <dgm:t>
        <a:bodyPr/>
        <a:lstStyle/>
        <a:p>
          <a:endParaRPr lang="en-US"/>
        </a:p>
      </dgm:t>
    </dgm:pt>
    <dgm:pt modelId="{4EA3B6B5-0C83-4EAB-996A-F81DD6AF419B}" type="pres">
      <dgm:prSet presAssocID="{441F7372-4E36-4571-98FA-752435827797}" presName="childText" presStyleLbl="conFgAcc1" presStyleIdx="1" presStyleCnt="4">
        <dgm:presLayoutVars>
          <dgm:bulletEnabled val="1"/>
        </dgm:presLayoutVars>
      </dgm:prSet>
      <dgm:spPr/>
      <dgm:t>
        <a:bodyPr/>
        <a:lstStyle/>
        <a:p>
          <a:endParaRPr lang="en-US"/>
        </a:p>
      </dgm:t>
    </dgm:pt>
    <dgm:pt modelId="{FE4D5F15-1479-4C57-B786-68DAA62D9F40}" type="pres">
      <dgm:prSet presAssocID="{DB83C9E5-6314-4DC9-8A87-0FB9E791AF1E}" presName="spaceBetweenRectangles" presStyleCnt="0"/>
      <dgm:spPr/>
      <dgm:t>
        <a:bodyPr/>
        <a:lstStyle/>
        <a:p>
          <a:endParaRPr lang="en-US"/>
        </a:p>
      </dgm:t>
    </dgm:pt>
    <dgm:pt modelId="{09D757BF-C123-4D99-B38B-6684D089DF3F}" type="pres">
      <dgm:prSet presAssocID="{F07EDB6A-36F3-4D67-87B8-A83B5E92EA54}" presName="parentLin" presStyleCnt="0"/>
      <dgm:spPr/>
      <dgm:t>
        <a:bodyPr/>
        <a:lstStyle/>
        <a:p>
          <a:endParaRPr lang="en-US"/>
        </a:p>
      </dgm:t>
    </dgm:pt>
    <dgm:pt modelId="{7F97EB3D-693F-4333-BD98-67BC30230775}" type="pres">
      <dgm:prSet presAssocID="{F07EDB6A-36F3-4D67-87B8-A83B5E92EA54}" presName="parentLeftMargin" presStyleLbl="node1" presStyleIdx="1" presStyleCnt="4"/>
      <dgm:spPr/>
      <dgm:t>
        <a:bodyPr/>
        <a:lstStyle/>
        <a:p>
          <a:endParaRPr lang="en-US"/>
        </a:p>
      </dgm:t>
    </dgm:pt>
    <dgm:pt modelId="{C703275E-72DE-4DE9-BCB4-D4BCD5672E3B}" type="pres">
      <dgm:prSet presAssocID="{F07EDB6A-36F3-4D67-87B8-A83B5E92EA54}" presName="parentText" presStyleLbl="node1" presStyleIdx="2" presStyleCnt="4">
        <dgm:presLayoutVars>
          <dgm:chMax val="0"/>
          <dgm:bulletEnabled val="1"/>
        </dgm:presLayoutVars>
      </dgm:prSet>
      <dgm:spPr/>
      <dgm:t>
        <a:bodyPr/>
        <a:lstStyle/>
        <a:p>
          <a:endParaRPr lang="en-US"/>
        </a:p>
      </dgm:t>
    </dgm:pt>
    <dgm:pt modelId="{AEC68060-B3B6-40F9-B49E-8FC94220476D}" type="pres">
      <dgm:prSet presAssocID="{F07EDB6A-36F3-4D67-87B8-A83B5E92EA54}" presName="negativeSpace" presStyleCnt="0"/>
      <dgm:spPr/>
      <dgm:t>
        <a:bodyPr/>
        <a:lstStyle/>
        <a:p>
          <a:endParaRPr lang="en-US"/>
        </a:p>
      </dgm:t>
    </dgm:pt>
    <dgm:pt modelId="{4865C1BD-E6C1-4896-B23B-F4135BA75090}" type="pres">
      <dgm:prSet presAssocID="{F07EDB6A-36F3-4D67-87B8-A83B5E92EA54}" presName="childText" presStyleLbl="conFgAcc1" presStyleIdx="2" presStyleCnt="4">
        <dgm:presLayoutVars>
          <dgm:bulletEnabled val="1"/>
        </dgm:presLayoutVars>
      </dgm:prSet>
      <dgm:spPr/>
      <dgm:t>
        <a:bodyPr/>
        <a:lstStyle/>
        <a:p>
          <a:endParaRPr lang="en-US"/>
        </a:p>
      </dgm:t>
    </dgm:pt>
    <dgm:pt modelId="{B745CDC6-1A6A-4C2A-BA66-4B3CA8CC723E}" type="pres">
      <dgm:prSet presAssocID="{A98A6325-F2BB-4BCE-A260-2066CAD79BEC}" presName="spaceBetweenRectangles" presStyleCnt="0"/>
      <dgm:spPr/>
      <dgm:t>
        <a:bodyPr/>
        <a:lstStyle/>
        <a:p>
          <a:endParaRPr lang="en-US"/>
        </a:p>
      </dgm:t>
    </dgm:pt>
    <dgm:pt modelId="{A85E12F9-7C09-4909-A8DB-155BD945386E}" type="pres">
      <dgm:prSet presAssocID="{4527B83E-F65D-4976-B9C3-C3FB5EE5B507}" presName="parentLin" presStyleCnt="0"/>
      <dgm:spPr/>
      <dgm:t>
        <a:bodyPr/>
        <a:lstStyle/>
        <a:p>
          <a:endParaRPr lang="en-US"/>
        </a:p>
      </dgm:t>
    </dgm:pt>
    <dgm:pt modelId="{C7D8BE30-FCE2-4552-AA33-FF4EF3766BCE}" type="pres">
      <dgm:prSet presAssocID="{4527B83E-F65D-4976-B9C3-C3FB5EE5B507}" presName="parentLeftMargin" presStyleLbl="node1" presStyleIdx="2" presStyleCnt="4"/>
      <dgm:spPr/>
      <dgm:t>
        <a:bodyPr/>
        <a:lstStyle/>
        <a:p>
          <a:endParaRPr lang="en-US"/>
        </a:p>
      </dgm:t>
    </dgm:pt>
    <dgm:pt modelId="{62C4BC4B-D6BB-4F5A-AA28-2E2826341ECA}" type="pres">
      <dgm:prSet presAssocID="{4527B83E-F65D-4976-B9C3-C3FB5EE5B507}" presName="parentText" presStyleLbl="node1" presStyleIdx="3" presStyleCnt="4">
        <dgm:presLayoutVars>
          <dgm:chMax val="0"/>
          <dgm:bulletEnabled val="1"/>
        </dgm:presLayoutVars>
      </dgm:prSet>
      <dgm:spPr/>
      <dgm:t>
        <a:bodyPr/>
        <a:lstStyle/>
        <a:p>
          <a:endParaRPr lang="en-US"/>
        </a:p>
      </dgm:t>
    </dgm:pt>
    <dgm:pt modelId="{DD5E60C9-F4D5-48BB-B1D7-E0A7C27535D4}" type="pres">
      <dgm:prSet presAssocID="{4527B83E-F65D-4976-B9C3-C3FB5EE5B507}" presName="negativeSpace" presStyleCnt="0"/>
      <dgm:spPr/>
      <dgm:t>
        <a:bodyPr/>
        <a:lstStyle/>
        <a:p>
          <a:endParaRPr lang="en-US"/>
        </a:p>
      </dgm:t>
    </dgm:pt>
    <dgm:pt modelId="{54F0777C-0B3A-40F4-964E-5C42204A35BA}" type="pres">
      <dgm:prSet presAssocID="{4527B83E-F65D-4976-B9C3-C3FB5EE5B507}" presName="childText" presStyleLbl="conFgAcc1" presStyleIdx="3" presStyleCnt="4" custLinFactNeighborY="14390">
        <dgm:presLayoutVars>
          <dgm:bulletEnabled val="1"/>
        </dgm:presLayoutVars>
      </dgm:prSet>
      <dgm:spPr/>
      <dgm:t>
        <a:bodyPr/>
        <a:lstStyle/>
        <a:p>
          <a:endParaRPr lang="en-US"/>
        </a:p>
      </dgm:t>
    </dgm:pt>
  </dgm:ptLst>
  <dgm:cxnLst>
    <dgm:cxn modelId="{EF823450-5A8A-43AD-BB70-44778EC4C0D6}" srcId="{2EDD86EF-661B-4EB1-994E-C20F44033D9A}" destId="{78E0BECE-A412-449E-AA7A-06B4B7242880}" srcOrd="0" destOrd="0" parTransId="{80C212DE-074B-4C5A-BAA5-9506F2EB9516}" sibTransId="{4EF69278-3934-42E3-A465-7BE3521CC00B}"/>
    <dgm:cxn modelId="{7D45F4E4-D131-44C3-8E6E-44BCA698A7B1}" type="presOf" srcId="{441F7372-4E36-4571-98FA-752435827797}" destId="{AD3234DA-517E-49AB-99E0-22D6813B88B1}" srcOrd="1" destOrd="0" presId="urn:microsoft.com/office/officeart/2005/8/layout/list1"/>
    <dgm:cxn modelId="{378B3120-E0A9-413D-9C39-BE9993EB881A}" type="presOf" srcId="{F07EDB6A-36F3-4D67-87B8-A83B5E92EA54}" destId="{7F97EB3D-693F-4333-BD98-67BC30230775}" srcOrd="0" destOrd="0" presId="urn:microsoft.com/office/officeart/2005/8/layout/list1"/>
    <dgm:cxn modelId="{AA0DD91E-FA4C-4E15-B85D-DDF406918F9B}" type="presOf" srcId="{78E0BECE-A412-449E-AA7A-06B4B7242880}" destId="{AFFC835B-632E-41EB-AF00-E339358A52CA}" srcOrd="0" destOrd="0" presId="urn:microsoft.com/office/officeart/2005/8/layout/list1"/>
    <dgm:cxn modelId="{0C6AD43F-4B70-4265-AF16-A8E5AD9FBB13}" srcId="{63D6B1A2-965A-41DB-AD5F-5C1D8E6FEC0D}" destId="{2EDD86EF-661B-4EB1-994E-C20F44033D9A}" srcOrd="0" destOrd="0" parTransId="{DE3345CF-5B1D-4B38-B44E-9A3326D48461}" sibTransId="{D8514106-DAC6-4947-9B5C-133FC75345C9}"/>
    <dgm:cxn modelId="{DC83E067-8D6B-4B52-8130-A842F344A179}" srcId="{63D6B1A2-965A-41DB-AD5F-5C1D8E6FEC0D}" destId="{4527B83E-F65D-4976-B9C3-C3FB5EE5B507}" srcOrd="3" destOrd="0" parTransId="{ED545DC6-6384-483F-A174-7514CC0D156D}" sibTransId="{AB477830-62D0-46C9-86B9-4EF3519EAEB1}"/>
    <dgm:cxn modelId="{78115DBC-4775-4FF8-9CAC-767C87D1D409}" srcId="{441F7372-4E36-4571-98FA-752435827797}" destId="{F2F8801C-5BC1-41ED-BACE-545A47950D72}" srcOrd="0" destOrd="0" parTransId="{C08E6AC1-E5F1-4F7D-8B4E-869661648E27}" sibTransId="{6CC55291-024F-4183-9F78-E5D31DC6303D}"/>
    <dgm:cxn modelId="{BD3339BD-3E87-4E9F-89A1-874DA65CE65B}" type="presOf" srcId="{441F7372-4E36-4571-98FA-752435827797}" destId="{557408DA-3284-4967-BC8E-65AE5360F384}" srcOrd="0" destOrd="0" presId="urn:microsoft.com/office/officeart/2005/8/layout/list1"/>
    <dgm:cxn modelId="{F495F307-E340-41D8-A4F4-37908BF8ED05}" type="presOf" srcId="{F07EDB6A-36F3-4D67-87B8-A83B5E92EA54}" destId="{C703275E-72DE-4DE9-BCB4-D4BCD5672E3B}" srcOrd="1" destOrd="0" presId="urn:microsoft.com/office/officeart/2005/8/layout/list1"/>
    <dgm:cxn modelId="{3C9C0969-5BB7-49AA-909B-0D425BAFFE6B}" type="presOf" srcId="{4527B83E-F65D-4976-B9C3-C3FB5EE5B507}" destId="{C7D8BE30-FCE2-4552-AA33-FF4EF3766BCE}" srcOrd="0" destOrd="0" presId="urn:microsoft.com/office/officeart/2005/8/layout/list1"/>
    <dgm:cxn modelId="{0C443DB5-2CD9-4172-9061-2B9320D0D003}" type="presOf" srcId="{2EDD86EF-661B-4EB1-994E-C20F44033D9A}" destId="{DB2675F4-D874-4814-A8FA-3A4C3BBC7490}" srcOrd="0" destOrd="0" presId="urn:microsoft.com/office/officeart/2005/8/layout/list1"/>
    <dgm:cxn modelId="{24578A41-210A-49B5-8B0C-7D111AD57886}" type="presOf" srcId="{F2F8801C-5BC1-41ED-BACE-545A47950D72}" destId="{4EA3B6B5-0C83-4EAB-996A-F81DD6AF419B}" srcOrd="0" destOrd="0" presId="urn:microsoft.com/office/officeart/2005/8/layout/list1"/>
    <dgm:cxn modelId="{F8DC03EA-CC32-4E35-BB4D-7618E630F31A}" type="presOf" srcId="{63D6B1A2-965A-41DB-AD5F-5C1D8E6FEC0D}" destId="{D108757A-8E5D-4DF9-96D0-15596E0A75E8}" srcOrd="0" destOrd="0" presId="urn:microsoft.com/office/officeart/2005/8/layout/list1"/>
    <dgm:cxn modelId="{002BE0DB-9CE4-4D30-A25E-1E96C5C8B284}" type="presOf" srcId="{7BD995AD-ECE7-4B2B-B3B1-C00F1CD15E5C}" destId="{54F0777C-0B3A-40F4-964E-5C42204A35BA}" srcOrd="0" destOrd="0" presId="urn:microsoft.com/office/officeart/2005/8/layout/list1"/>
    <dgm:cxn modelId="{15E85EBD-FA93-4980-BA66-7182170CD199}" srcId="{4527B83E-F65D-4976-B9C3-C3FB5EE5B507}" destId="{7BD995AD-ECE7-4B2B-B3B1-C00F1CD15E5C}" srcOrd="0" destOrd="0" parTransId="{8E63D242-80D2-4956-8149-59352B575EEA}" sibTransId="{C9611B59-1D5A-4769-BC4D-9C1BAD3B5624}"/>
    <dgm:cxn modelId="{940FF915-8E28-4E8A-9781-BB77DDAE3752}" type="presOf" srcId="{52E8AB04-2638-4D20-A243-9D21856E1E78}" destId="{4865C1BD-E6C1-4896-B23B-F4135BA75090}" srcOrd="0" destOrd="0" presId="urn:microsoft.com/office/officeart/2005/8/layout/list1"/>
    <dgm:cxn modelId="{D386FEBE-8885-4662-9602-9E86D34F6B53}" type="presOf" srcId="{2EDD86EF-661B-4EB1-994E-C20F44033D9A}" destId="{B41DF641-A5C9-447E-B7CD-A195F5026050}" srcOrd="1" destOrd="0" presId="urn:microsoft.com/office/officeart/2005/8/layout/list1"/>
    <dgm:cxn modelId="{098BD617-0ED9-453A-94FE-C65E441F00A6}" srcId="{63D6B1A2-965A-41DB-AD5F-5C1D8E6FEC0D}" destId="{441F7372-4E36-4571-98FA-752435827797}" srcOrd="1" destOrd="0" parTransId="{FF7C0DD2-F896-4A0F-9DEF-FCE12C7493FB}" sibTransId="{DB83C9E5-6314-4DC9-8A87-0FB9E791AF1E}"/>
    <dgm:cxn modelId="{FB3BAEDD-0463-42E2-A34B-8617C3A6E5A7}" type="presOf" srcId="{4527B83E-F65D-4976-B9C3-C3FB5EE5B507}" destId="{62C4BC4B-D6BB-4F5A-AA28-2E2826341ECA}" srcOrd="1" destOrd="0" presId="urn:microsoft.com/office/officeart/2005/8/layout/list1"/>
    <dgm:cxn modelId="{F1756F2D-3426-4451-BF83-48762CD9788B}" srcId="{F07EDB6A-36F3-4D67-87B8-A83B5E92EA54}" destId="{52E8AB04-2638-4D20-A243-9D21856E1E78}" srcOrd="0" destOrd="0" parTransId="{0C68C3F3-5D50-43AE-9661-C2A28AFA8A26}" sibTransId="{5CAF8531-6117-4625-9226-D4F40A56DAE4}"/>
    <dgm:cxn modelId="{2C4B6377-FFDC-40DB-9F05-BC1F42ADAAD0}" srcId="{63D6B1A2-965A-41DB-AD5F-5C1D8E6FEC0D}" destId="{F07EDB6A-36F3-4D67-87B8-A83B5E92EA54}" srcOrd="2" destOrd="0" parTransId="{09C5FFB7-1450-4205-A879-3D8036AF6B87}" sibTransId="{A98A6325-F2BB-4BCE-A260-2066CAD79BEC}"/>
    <dgm:cxn modelId="{687F4077-8187-415D-B289-53259291DE6C}" type="presParOf" srcId="{D108757A-8E5D-4DF9-96D0-15596E0A75E8}" destId="{AC4ABB0A-5443-49BA-B299-E617C04FD902}" srcOrd="0" destOrd="0" presId="urn:microsoft.com/office/officeart/2005/8/layout/list1"/>
    <dgm:cxn modelId="{BA436F33-28AB-4C57-94AF-5C86CD7DB8A3}" type="presParOf" srcId="{AC4ABB0A-5443-49BA-B299-E617C04FD902}" destId="{DB2675F4-D874-4814-A8FA-3A4C3BBC7490}" srcOrd="0" destOrd="0" presId="urn:microsoft.com/office/officeart/2005/8/layout/list1"/>
    <dgm:cxn modelId="{3CE98564-2000-4D9F-AD66-B9FB5087C195}" type="presParOf" srcId="{AC4ABB0A-5443-49BA-B299-E617C04FD902}" destId="{B41DF641-A5C9-447E-B7CD-A195F5026050}" srcOrd="1" destOrd="0" presId="urn:microsoft.com/office/officeart/2005/8/layout/list1"/>
    <dgm:cxn modelId="{1FE1128E-9114-4250-8DBC-C5E44FDFF4F5}" type="presParOf" srcId="{D108757A-8E5D-4DF9-96D0-15596E0A75E8}" destId="{5E6B4942-FDC4-46CC-B813-D0896F0C414B}" srcOrd="1" destOrd="0" presId="urn:microsoft.com/office/officeart/2005/8/layout/list1"/>
    <dgm:cxn modelId="{2DADEE54-6708-4EC8-98C0-50E77817EC77}" type="presParOf" srcId="{D108757A-8E5D-4DF9-96D0-15596E0A75E8}" destId="{AFFC835B-632E-41EB-AF00-E339358A52CA}" srcOrd="2" destOrd="0" presId="urn:microsoft.com/office/officeart/2005/8/layout/list1"/>
    <dgm:cxn modelId="{82053BA7-BD9C-4411-BE0D-8B8F3C3DA16C}" type="presParOf" srcId="{D108757A-8E5D-4DF9-96D0-15596E0A75E8}" destId="{224C1FC9-176F-4F4A-A051-354982A84E44}" srcOrd="3" destOrd="0" presId="urn:microsoft.com/office/officeart/2005/8/layout/list1"/>
    <dgm:cxn modelId="{A1DDFF16-97FB-4C83-A131-AEC6FAF37597}" type="presParOf" srcId="{D108757A-8E5D-4DF9-96D0-15596E0A75E8}" destId="{423BB0DD-9A39-4898-A975-17FFF008C3E4}" srcOrd="4" destOrd="0" presId="urn:microsoft.com/office/officeart/2005/8/layout/list1"/>
    <dgm:cxn modelId="{AB742203-A745-4BD0-885F-2C6396D242D4}" type="presParOf" srcId="{423BB0DD-9A39-4898-A975-17FFF008C3E4}" destId="{557408DA-3284-4967-BC8E-65AE5360F384}" srcOrd="0" destOrd="0" presId="urn:microsoft.com/office/officeart/2005/8/layout/list1"/>
    <dgm:cxn modelId="{5E3B1707-B3ED-43FF-B813-B5C72BD9509C}" type="presParOf" srcId="{423BB0DD-9A39-4898-A975-17FFF008C3E4}" destId="{AD3234DA-517E-49AB-99E0-22D6813B88B1}" srcOrd="1" destOrd="0" presId="urn:microsoft.com/office/officeart/2005/8/layout/list1"/>
    <dgm:cxn modelId="{96406D5C-F5A2-427B-A19E-4679A9429798}" type="presParOf" srcId="{D108757A-8E5D-4DF9-96D0-15596E0A75E8}" destId="{9BD49376-A30F-4ADD-B6A5-39308BAB2A54}" srcOrd="5" destOrd="0" presId="urn:microsoft.com/office/officeart/2005/8/layout/list1"/>
    <dgm:cxn modelId="{F36DD361-816B-4233-B6E9-7BB80A778B6A}" type="presParOf" srcId="{D108757A-8E5D-4DF9-96D0-15596E0A75E8}" destId="{4EA3B6B5-0C83-4EAB-996A-F81DD6AF419B}" srcOrd="6" destOrd="0" presId="urn:microsoft.com/office/officeart/2005/8/layout/list1"/>
    <dgm:cxn modelId="{18D459D2-A49C-4517-A596-3E64079CC168}" type="presParOf" srcId="{D108757A-8E5D-4DF9-96D0-15596E0A75E8}" destId="{FE4D5F15-1479-4C57-B786-68DAA62D9F40}" srcOrd="7" destOrd="0" presId="urn:microsoft.com/office/officeart/2005/8/layout/list1"/>
    <dgm:cxn modelId="{43DC4EB4-F5E4-4645-9DAB-DCA6A393D445}" type="presParOf" srcId="{D108757A-8E5D-4DF9-96D0-15596E0A75E8}" destId="{09D757BF-C123-4D99-B38B-6684D089DF3F}" srcOrd="8" destOrd="0" presId="urn:microsoft.com/office/officeart/2005/8/layout/list1"/>
    <dgm:cxn modelId="{9E18FA49-5397-4DBF-BFC0-197F376907BB}" type="presParOf" srcId="{09D757BF-C123-4D99-B38B-6684D089DF3F}" destId="{7F97EB3D-693F-4333-BD98-67BC30230775}" srcOrd="0" destOrd="0" presId="urn:microsoft.com/office/officeart/2005/8/layout/list1"/>
    <dgm:cxn modelId="{997CC545-1152-4CEF-9D37-53F605D6D50A}" type="presParOf" srcId="{09D757BF-C123-4D99-B38B-6684D089DF3F}" destId="{C703275E-72DE-4DE9-BCB4-D4BCD5672E3B}" srcOrd="1" destOrd="0" presId="urn:microsoft.com/office/officeart/2005/8/layout/list1"/>
    <dgm:cxn modelId="{5211DF5A-8A31-49D9-986C-A014F8E4C458}" type="presParOf" srcId="{D108757A-8E5D-4DF9-96D0-15596E0A75E8}" destId="{AEC68060-B3B6-40F9-B49E-8FC94220476D}" srcOrd="9" destOrd="0" presId="urn:microsoft.com/office/officeart/2005/8/layout/list1"/>
    <dgm:cxn modelId="{76AA620E-BB80-4B1E-B112-72923FAF159D}" type="presParOf" srcId="{D108757A-8E5D-4DF9-96D0-15596E0A75E8}" destId="{4865C1BD-E6C1-4896-B23B-F4135BA75090}" srcOrd="10" destOrd="0" presId="urn:microsoft.com/office/officeart/2005/8/layout/list1"/>
    <dgm:cxn modelId="{52DFD82A-6578-47BA-AC81-F1D41A3332FA}" type="presParOf" srcId="{D108757A-8E5D-4DF9-96D0-15596E0A75E8}" destId="{B745CDC6-1A6A-4C2A-BA66-4B3CA8CC723E}" srcOrd="11" destOrd="0" presId="urn:microsoft.com/office/officeart/2005/8/layout/list1"/>
    <dgm:cxn modelId="{1EEFD68D-3C58-45DB-9EDD-D0BE234B663F}" type="presParOf" srcId="{D108757A-8E5D-4DF9-96D0-15596E0A75E8}" destId="{A85E12F9-7C09-4909-A8DB-155BD945386E}" srcOrd="12" destOrd="0" presId="urn:microsoft.com/office/officeart/2005/8/layout/list1"/>
    <dgm:cxn modelId="{5A3A0A76-34EF-4AD1-BF93-75CBC949F10E}" type="presParOf" srcId="{A85E12F9-7C09-4909-A8DB-155BD945386E}" destId="{C7D8BE30-FCE2-4552-AA33-FF4EF3766BCE}" srcOrd="0" destOrd="0" presId="urn:microsoft.com/office/officeart/2005/8/layout/list1"/>
    <dgm:cxn modelId="{8BB83F95-38FE-4E77-83DE-24CEAE8A9507}" type="presParOf" srcId="{A85E12F9-7C09-4909-A8DB-155BD945386E}" destId="{62C4BC4B-D6BB-4F5A-AA28-2E2826341ECA}" srcOrd="1" destOrd="0" presId="urn:microsoft.com/office/officeart/2005/8/layout/list1"/>
    <dgm:cxn modelId="{0C547E38-0C5C-4324-9887-52A32B91A0E1}" type="presParOf" srcId="{D108757A-8E5D-4DF9-96D0-15596E0A75E8}" destId="{DD5E60C9-F4D5-48BB-B1D7-E0A7C27535D4}" srcOrd="13" destOrd="0" presId="urn:microsoft.com/office/officeart/2005/8/layout/list1"/>
    <dgm:cxn modelId="{3FE8B66B-1170-4551-8504-EC6BD5C3B161}" type="presParOf" srcId="{D108757A-8E5D-4DF9-96D0-15596E0A75E8}" destId="{54F0777C-0B3A-40F4-964E-5C42204A35BA}" srcOrd="14" destOrd="0" presId="urn:microsoft.com/office/officeart/2005/8/layout/list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D3E9A1-84BE-47EF-94E9-7847EDF55765}">
      <dsp:nvSpPr>
        <dsp:cNvPr id="0" name=""/>
        <dsp:cNvSpPr/>
      </dsp:nvSpPr>
      <dsp:spPr>
        <a:xfrm rot="5400000">
          <a:off x="2546713" y="-945151"/>
          <a:ext cx="645675" cy="2700753"/>
        </a:xfrm>
        <a:prstGeom prst="round2SameRect">
          <a:avLst/>
        </a:prstGeom>
        <a:solidFill>
          <a:schemeClr val="accent2">
            <a:alpha val="90000"/>
            <a:tint val="40000"/>
            <a:hueOff val="0"/>
            <a:satOff val="0"/>
            <a:lumOff val="0"/>
            <a:alphaOff val="0"/>
          </a:schemeClr>
        </a:solidFill>
        <a:ln w="254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19050" rIns="38100" bIns="19050" numCol="1" spcCol="1270" anchor="ctr" anchorCtr="0">
          <a:noAutofit/>
        </a:bodyPr>
        <a:lstStyle/>
        <a:p>
          <a:pPr marL="169863" lvl="1" indent="-169863" algn="l" defTabSz="444500" rtl="0">
            <a:lnSpc>
              <a:spcPct val="90000"/>
            </a:lnSpc>
            <a:spcBef>
              <a:spcPct val="0"/>
            </a:spcBef>
            <a:spcAft>
              <a:spcPct val="15000"/>
            </a:spcAft>
            <a:buChar char="••"/>
          </a:pPr>
          <a:r>
            <a:rPr lang="en-US" sz="1000" kern="1200" dirty="0" smtClean="0">
              <a:solidFill>
                <a:schemeClr val="tx1"/>
              </a:solidFill>
            </a:rPr>
            <a:t>Rise in distributed energy resources and active loads – thousands to billions of devices  requiring system integration</a:t>
          </a:r>
          <a:endParaRPr lang="en-US" sz="1000" kern="1200" dirty="0">
            <a:solidFill>
              <a:schemeClr val="tx1"/>
            </a:solidFill>
          </a:endParaRPr>
        </a:p>
      </dsp:txBody>
      <dsp:txXfrm rot="-5400000">
        <a:off x="1519175" y="113906"/>
        <a:ext cx="2669234" cy="582637"/>
      </dsp:txXfrm>
    </dsp:sp>
    <dsp:sp modelId="{9102B6C5-864A-4AA4-8785-B43676D95D47}">
      <dsp:nvSpPr>
        <dsp:cNvPr id="0" name=""/>
        <dsp:cNvSpPr/>
      </dsp:nvSpPr>
      <dsp:spPr>
        <a:xfrm>
          <a:off x="0" y="1678"/>
          <a:ext cx="1519174" cy="807094"/>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32385" rIns="64770" bIns="32385" numCol="1" spcCol="1270" anchor="ctr" anchorCtr="0">
          <a:noAutofit/>
        </a:bodyPr>
        <a:lstStyle/>
        <a:p>
          <a:pPr lvl="0" algn="ctr" defTabSz="755650" rtl="0">
            <a:lnSpc>
              <a:spcPct val="90000"/>
            </a:lnSpc>
            <a:spcBef>
              <a:spcPct val="0"/>
            </a:spcBef>
            <a:spcAft>
              <a:spcPct val="35000"/>
            </a:spcAft>
          </a:pPr>
          <a:r>
            <a:rPr lang="en-US" sz="1700" kern="1200" dirty="0" smtClean="0"/>
            <a:t>Increase in # of Devices</a:t>
          </a:r>
          <a:endParaRPr lang="en-US" sz="1700" kern="1200" dirty="0"/>
        </a:p>
      </dsp:txBody>
      <dsp:txXfrm>
        <a:off x="39399" y="41077"/>
        <a:ext cx="1440376" cy="728296"/>
      </dsp:txXfrm>
    </dsp:sp>
    <dsp:sp modelId="{8577D7B2-B6F2-4291-91BD-961E8607BAD7}">
      <dsp:nvSpPr>
        <dsp:cNvPr id="0" name=""/>
        <dsp:cNvSpPr/>
      </dsp:nvSpPr>
      <dsp:spPr>
        <a:xfrm rot="5400000">
          <a:off x="2546713" y="-97701"/>
          <a:ext cx="645675" cy="2700753"/>
        </a:xfrm>
        <a:prstGeom prst="round2SameRect">
          <a:avLst/>
        </a:prstGeom>
        <a:solidFill>
          <a:schemeClr val="accent2">
            <a:alpha val="90000"/>
            <a:tint val="40000"/>
            <a:hueOff val="0"/>
            <a:satOff val="0"/>
            <a:lumOff val="0"/>
            <a:alphaOff val="0"/>
          </a:schemeClr>
        </a:solidFill>
        <a:ln w="254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19050" rIns="38100" bIns="19050" numCol="1" spcCol="1270" anchor="ctr" anchorCtr="0">
          <a:noAutofit/>
        </a:bodyPr>
        <a:lstStyle/>
        <a:p>
          <a:pPr marL="169863" lvl="1" indent="-169863" algn="l" defTabSz="444500" rtl="0">
            <a:lnSpc>
              <a:spcPct val="90000"/>
            </a:lnSpc>
            <a:spcBef>
              <a:spcPct val="0"/>
            </a:spcBef>
            <a:spcAft>
              <a:spcPct val="15000"/>
            </a:spcAft>
            <a:buChar char="••"/>
          </a:pPr>
          <a:r>
            <a:rPr lang="en-US" sz="1000" kern="1200" dirty="0" smtClean="0">
              <a:solidFill>
                <a:schemeClr val="tx1"/>
              </a:solidFill>
            </a:rPr>
            <a:t>Rapid increase in the system operational uncertainty due to  changing generation mix, T&amp;D network, and responsive loads</a:t>
          </a:r>
          <a:endParaRPr lang="en-US" sz="1000" kern="1200" dirty="0">
            <a:solidFill>
              <a:schemeClr val="tx1"/>
            </a:solidFill>
          </a:endParaRPr>
        </a:p>
      </dsp:txBody>
      <dsp:txXfrm rot="-5400000">
        <a:off x="1519175" y="961356"/>
        <a:ext cx="2669234" cy="582637"/>
      </dsp:txXfrm>
    </dsp:sp>
    <dsp:sp modelId="{B3287D97-1DAF-45CE-9668-67EBCD9302EB}">
      <dsp:nvSpPr>
        <dsp:cNvPr id="0" name=""/>
        <dsp:cNvSpPr/>
      </dsp:nvSpPr>
      <dsp:spPr>
        <a:xfrm>
          <a:off x="0" y="849127"/>
          <a:ext cx="1519174" cy="807094"/>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32385" rIns="64770" bIns="32385" numCol="1" spcCol="1270" anchor="ctr" anchorCtr="0">
          <a:noAutofit/>
        </a:bodyPr>
        <a:lstStyle/>
        <a:p>
          <a:pPr lvl="0" algn="ctr" defTabSz="755650" rtl="0">
            <a:lnSpc>
              <a:spcPct val="90000"/>
            </a:lnSpc>
            <a:spcBef>
              <a:spcPct val="0"/>
            </a:spcBef>
            <a:spcAft>
              <a:spcPct val="35000"/>
            </a:spcAft>
          </a:pPr>
          <a:r>
            <a:rPr lang="en-US" sz="1700" kern="1200" dirty="0" smtClean="0"/>
            <a:t>Uncertainty </a:t>
          </a:r>
          <a:endParaRPr lang="en-US" sz="1700" kern="1200" dirty="0"/>
        </a:p>
      </dsp:txBody>
      <dsp:txXfrm>
        <a:off x="39399" y="888526"/>
        <a:ext cx="1440376" cy="728296"/>
      </dsp:txXfrm>
    </dsp:sp>
    <dsp:sp modelId="{6F85BDC2-03C6-4C1E-BA10-AE8BA1393B28}">
      <dsp:nvSpPr>
        <dsp:cNvPr id="0" name=""/>
        <dsp:cNvSpPr/>
      </dsp:nvSpPr>
      <dsp:spPr>
        <a:xfrm rot="5400000">
          <a:off x="2546713" y="749747"/>
          <a:ext cx="645675" cy="2700753"/>
        </a:xfrm>
        <a:prstGeom prst="round2SameRect">
          <a:avLst/>
        </a:prstGeom>
        <a:solidFill>
          <a:schemeClr val="accent2">
            <a:alpha val="90000"/>
            <a:tint val="40000"/>
            <a:hueOff val="0"/>
            <a:satOff val="0"/>
            <a:lumOff val="0"/>
            <a:alphaOff val="0"/>
          </a:schemeClr>
        </a:solidFill>
        <a:ln w="254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19050" rIns="38100" bIns="19050" numCol="1" spcCol="1270" anchor="ctr" anchorCtr="0">
          <a:noAutofit/>
        </a:bodyPr>
        <a:lstStyle/>
        <a:p>
          <a:pPr marL="169863" lvl="1" indent="-169863" algn="l" defTabSz="444500" rtl="0">
            <a:lnSpc>
              <a:spcPct val="90000"/>
            </a:lnSpc>
            <a:spcBef>
              <a:spcPct val="0"/>
            </a:spcBef>
            <a:spcAft>
              <a:spcPct val="15000"/>
            </a:spcAft>
            <a:buChar char="••"/>
          </a:pPr>
          <a:r>
            <a:rPr lang="en-US" sz="1000" kern="1200" dirty="0" smtClean="0">
              <a:solidFill>
                <a:schemeClr val="tx1"/>
              </a:solidFill>
            </a:rPr>
            <a:t>The increase of distributed generation and linked distribution systems are resulting in  a massive increase in two-way power flow.</a:t>
          </a:r>
          <a:endParaRPr lang="en-US" sz="1000" kern="1200" dirty="0">
            <a:solidFill>
              <a:schemeClr val="tx1"/>
            </a:solidFill>
          </a:endParaRPr>
        </a:p>
      </dsp:txBody>
      <dsp:txXfrm rot="-5400000">
        <a:off x="1519175" y="1808805"/>
        <a:ext cx="2669234" cy="582637"/>
      </dsp:txXfrm>
    </dsp:sp>
    <dsp:sp modelId="{0E181C1E-BC85-467E-B88D-6C1F0921CD88}">
      <dsp:nvSpPr>
        <dsp:cNvPr id="0" name=""/>
        <dsp:cNvSpPr/>
      </dsp:nvSpPr>
      <dsp:spPr>
        <a:xfrm>
          <a:off x="0" y="1696577"/>
          <a:ext cx="1519174" cy="807094"/>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32385" rIns="64770" bIns="32385" numCol="1" spcCol="1270" anchor="ctr" anchorCtr="0">
          <a:noAutofit/>
        </a:bodyPr>
        <a:lstStyle/>
        <a:p>
          <a:pPr lvl="0" algn="ctr" defTabSz="755650" rtl="0">
            <a:lnSpc>
              <a:spcPct val="90000"/>
            </a:lnSpc>
            <a:spcBef>
              <a:spcPct val="0"/>
            </a:spcBef>
            <a:spcAft>
              <a:spcPct val="35000"/>
            </a:spcAft>
          </a:pPr>
          <a:r>
            <a:rPr lang="en-US" sz="1700" kern="1200" dirty="0" smtClean="0"/>
            <a:t>Two-Way Power Flow</a:t>
          </a:r>
          <a:endParaRPr lang="en-US" sz="1700" kern="1200" dirty="0"/>
        </a:p>
      </dsp:txBody>
      <dsp:txXfrm>
        <a:off x="39399" y="1735976"/>
        <a:ext cx="1440376" cy="728296"/>
      </dsp:txXfrm>
    </dsp:sp>
    <dsp:sp modelId="{BC304716-5433-432C-A204-5B5FB86B6EFE}">
      <dsp:nvSpPr>
        <dsp:cNvPr id="0" name=""/>
        <dsp:cNvSpPr/>
      </dsp:nvSpPr>
      <dsp:spPr>
        <a:xfrm rot="5400000">
          <a:off x="2533465" y="1597036"/>
          <a:ext cx="645675" cy="2700753"/>
        </a:xfrm>
        <a:prstGeom prst="round2SameRect">
          <a:avLst/>
        </a:prstGeom>
        <a:solidFill>
          <a:schemeClr val="accent2">
            <a:alpha val="90000"/>
            <a:tint val="40000"/>
            <a:hueOff val="0"/>
            <a:satOff val="0"/>
            <a:lumOff val="0"/>
            <a:alphaOff val="0"/>
          </a:schemeClr>
        </a:solidFill>
        <a:ln w="254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19050" rIns="38100" bIns="19050" numCol="1" spcCol="1270" anchor="ctr" anchorCtr="0">
          <a:noAutofit/>
        </a:bodyPr>
        <a:lstStyle/>
        <a:p>
          <a:pPr marL="169863" lvl="1" indent="-169863" algn="l" defTabSz="444500" rtl="0">
            <a:lnSpc>
              <a:spcPct val="90000"/>
            </a:lnSpc>
            <a:spcBef>
              <a:spcPct val="0"/>
            </a:spcBef>
            <a:spcAft>
              <a:spcPct val="15000"/>
            </a:spcAft>
            <a:buChar char="••"/>
          </a:pPr>
          <a:r>
            <a:rPr lang="en-US" sz="1000" kern="1200" dirty="0" smtClean="0"/>
            <a:t>The reduction of  conventional generation and the increase of wind and solar is increasing system instability.</a:t>
          </a:r>
          <a:endParaRPr lang="en-US" sz="1000" kern="1200" dirty="0"/>
        </a:p>
      </dsp:txBody>
      <dsp:txXfrm rot="-5400000">
        <a:off x="1505927" y="2656094"/>
        <a:ext cx="2669234" cy="582637"/>
      </dsp:txXfrm>
    </dsp:sp>
    <dsp:sp modelId="{A5A8CC0D-B0D2-428B-9FA0-B65D99CCE20D}">
      <dsp:nvSpPr>
        <dsp:cNvPr id="0" name=""/>
        <dsp:cNvSpPr/>
      </dsp:nvSpPr>
      <dsp:spPr>
        <a:xfrm>
          <a:off x="0" y="2544027"/>
          <a:ext cx="1519174" cy="807094"/>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32385" rIns="64770" bIns="32385" numCol="1" spcCol="1270" anchor="ctr" anchorCtr="0">
          <a:noAutofit/>
        </a:bodyPr>
        <a:lstStyle/>
        <a:p>
          <a:pPr lvl="0" algn="ctr" defTabSz="755650" rtl="0">
            <a:lnSpc>
              <a:spcPct val="90000"/>
            </a:lnSpc>
            <a:spcBef>
              <a:spcPct val="0"/>
            </a:spcBef>
            <a:spcAft>
              <a:spcPct val="35000"/>
            </a:spcAft>
          </a:pPr>
          <a:r>
            <a:rPr lang="en-US" sz="1700" kern="1200" dirty="0" smtClean="0"/>
            <a:t>Increase in Grid Instability</a:t>
          </a:r>
          <a:endParaRPr lang="en-US" sz="1700" kern="1200" dirty="0"/>
        </a:p>
      </dsp:txBody>
      <dsp:txXfrm>
        <a:off x="39399" y="2583426"/>
        <a:ext cx="1440376" cy="72829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4624C4-96E3-448A-82E8-A1FABA7F044B}">
      <dsp:nvSpPr>
        <dsp:cNvPr id="0" name=""/>
        <dsp:cNvSpPr/>
      </dsp:nvSpPr>
      <dsp:spPr>
        <a:xfrm>
          <a:off x="1998" y="0"/>
          <a:ext cx="4091753" cy="445532"/>
        </a:xfrm>
        <a:prstGeom prst="roundRect">
          <a:avLst/>
        </a:prstGeom>
        <a:solidFill>
          <a:srgbClr val="92D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41910" rIns="83820" bIns="41910" numCol="1" spcCol="1270" anchor="ctr" anchorCtr="0">
          <a:noAutofit/>
        </a:bodyPr>
        <a:lstStyle/>
        <a:p>
          <a:pPr lvl="0" algn="ctr" defTabSz="977900" rtl="0">
            <a:lnSpc>
              <a:spcPct val="90000"/>
            </a:lnSpc>
            <a:spcBef>
              <a:spcPct val="0"/>
            </a:spcBef>
            <a:spcAft>
              <a:spcPct val="35000"/>
            </a:spcAft>
          </a:pPr>
          <a:r>
            <a:rPr lang="en-US" sz="2200" kern="1200" dirty="0" smtClean="0"/>
            <a:t>Challenges</a:t>
          </a:r>
          <a:endParaRPr lang="en-US" sz="2200" kern="1200" dirty="0"/>
        </a:p>
      </dsp:txBody>
      <dsp:txXfrm>
        <a:off x="23747" y="21749"/>
        <a:ext cx="4048255" cy="40203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34F186-E557-4C8B-9C2E-7D238E1FCC10}">
      <dsp:nvSpPr>
        <dsp:cNvPr id="0" name=""/>
        <dsp:cNvSpPr/>
      </dsp:nvSpPr>
      <dsp:spPr>
        <a:xfrm>
          <a:off x="0" y="207742"/>
          <a:ext cx="4419600" cy="1044225"/>
        </a:xfrm>
        <a:prstGeom prst="rect">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3010" tIns="270764" rIns="343010" bIns="85344" numCol="1" spcCol="1270" anchor="t" anchorCtr="0">
          <a:noAutofit/>
        </a:bodyPr>
        <a:lstStyle/>
        <a:p>
          <a:pPr marL="114300" lvl="1" indent="-114300" algn="l" defTabSz="533400">
            <a:lnSpc>
              <a:spcPct val="90000"/>
            </a:lnSpc>
            <a:spcBef>
              <a:spcPct val="0"/>
            </a:spcBef>
            <a:spcAft>
              <a:spcPct val="15000"/>
            </a:spcAft>
            <a:buChar char="••"/>
          </a:pPr>
          <a:r>
            <a:rPr lang="en-US" sz="1200" kern="1200" dirty="0" smtClean="0">
              <a:effectLst/>
            </a:rPr>
            <a:t>Are there previously unexploited, measurable rock properties that can be used to further interrogate the subsurface?  Are there new ways to integrate multiple signals?</a:t>
          </a:r>
          <a:endParaRPr lang="en-US" sz="1200" kern="1200" dirty="0"/>
        </a:p>
      </dsp:txBody>
      <dsp:txXfrm>
        <a:off x="0" y="207742"/>
        <a:ext cx="4419600" cy="1044225"/>
      </dsp:txXfrm>
    </dsp:sp>
    <dsp:sp modelId="{92C05AE8-002B-4359-B33D-59B2A2A5C25B}">
      <dsp:nvSpPr>
        <dsp:cNvPr id="0" name=""/>
        <dsp:cNvSpPr/>
      </dsp:nvSpPr>
      <dsp:spPr>
        <a:xfrm>
          <a:off x="220980" y="15862"/>
          <a:ext cx="3703337" cy="38376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6935" tIns="0" rIns="116935" bIns="0" numCol="1" spcCol="1270" anchor="ctr" anchorCtr="0">
          <a:noAutofit/>
        </a:bodyPr>
        <a:lstStyle/>
        <a:p>
          <a:pPr lvl="0" algn="l" defTabSz="800100">
            <a:lnSpc>
              <a:spcPct val="90000"/>
            </a:lnSpc>
            <a:spcBef>
              <a:spcPct val="0"/>
            </a:spcBef>
            <a:spcAft>
              <a:spcPct val="35000"/>
            </a:spcAft>
          </a:pPr>
          <a:r>
            <a:rPr lang="en-US" sz="1800" kern="1200" dirty="0" smtClean="0">
              <a:effectLst/>
            </a:rPr>
            <a:t>New subsurface signals</a:t>
          </a:r>
        </a:p>
      </dsp:txBody>
      <dsp:txXfrm>
        <a:off x="239714" y="34596"/>
        <a:ext cx="3665869" cy="346292"/>
      </dsp:txXfrm>
    </dsp:sp>
    <dsp:sp modelId="{755CA6F2-C6AE-4DF9-A34F-3EAE728B3FBE}">
      <dsp:nvSpPr>
        <dsp:cNvPr id="0" name=""/>
        <dsp:cNvSpPr/>
      </dsp:nvSpPr>
      <dsp:spPr>
        <a:xfrm>
          <a:off x="0" y="1514047"/>
          <a:ext cx="4419600" cy="696150"/>
        </a:xfrm>
        <a:prstGeom prst="rect">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3010" tIns="270764" rIns="343010" bIns="85344" numCol="1" spcCol="1270" anchor="t" anchorCtr="0">
          <a:noAutofit/>
        </a:bodyPr>
        <a:lstStyle/>
        <a:p>
          <a:pPr marL="114300" lvl="1" indent="-114300" algn="l" defTabSz="533400">
            <a:lnSpc>
              <a:spcPct val="90000"/>
            </a:lnSpc>
            <a:spcBef>
              <a:spcPct val="0"/>
            </a:spcBef>
            <a:spcAft>
              <a:spcPct val="15000"/>
            </a:spcAft>
            <a:buChar char="••"/>
          </a:pPr>
          <a:r>
            <a:rPr lang="en-US" sz="1200" kern="1200" dirty="0" smtClean="0">
              <a:effectLst/>
            </a:rPr>
            <a:t>Are there new ways to measure the stress orientation and magnitude at various scales away from the borehole?</a:t>
          </a:r>
          <a:endParaRPr lang="en-US" sz="1200" kern="1200" dirty="0"/>
        </a:p>
      </dsp:txBody>
      <dsp:txXfrm>
        <a:off x="0" y="1514047"/>
        <a:ext cx="4419600" cy="696150"/>
      </dsp:txXfrm>
    </dsp:sp>
    <dsp:sp modelId="{BCFA4EA5-2535-4C51-BF19-85C6D4DD79BF}">
      <dsp:nvSpPr>
        <dsp:cNvPr id="0" name=""/>
        <dsp:cNvSpPr/>
      </dsp:nvSpPr>
      <dsp:spPr>
        <a:xfrm>
          <a:off x="220980" y="1322167"/>
          <a:ext cx="3703337" cy="38376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6935" tIns="0" rIns="116935" bIns="0" numCol="1" spcCol="1270" anchor="ctr" anchorCtr="0">
          <a:noAutofit/>
        </a:bodyPr>
        <a:lstStyle/>
        <a:p>
          <a:pPr lvl="0" algn="l" defTabSz="800100">
            <a:lnSpc>
              <a:spcPct val="90000"/>
            </a:lnSpc>
            <a:spcBef>
              <a:spcPct val="0"/>
            </a:spcBef>
            <a:spcAft>
              <a:spcPct val="35000"/>
            </a:spcAft>
          </a:pPr>
          <a:r>
            <a:rPr lang="en-US" sz="1800" kern="1200" dirty="0" smtClean="0">
              <a:effectLst/>
            </a:rPr>
            <a:t>Stress state beyond the borehole</a:t>
          </a:r>
          <a:endParaRPr lang="en-US" sz="1800" kern="1200" dirty="0"/>
        </a:p>
      </dsp:txBody>
      <dsp:txXfrm>
        <a:off x="239714" y="1340901"/>
        <a:ext cx="3665869" cy="346292"/>
      </dsp:txXfrm>
    </dsp:sp>
    <dsp:sp modelId="{0C66D405-32CE-40D4-86BD-31409E200A6E}">
      <dsp:nvSpPr>
        <dsp:cNvPr id="0" name=""/>
        <dsp:cNvSpPr/>
      </dsp:nvSpPr>
      <dsp:spPr>
        <a:xfrm>
          <a:off x="0" y="2472277"/>
          <a:ext cx="4419600" cy="859950"/>
        </a:xfrm>
        <a:prstGeom prst="rect">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3010" tIns="270764" rIns="343010" bIns="85344" numCol="1" spcCol="1270" anchor="t" anchorCtr="0">
          <a:noAutofit/>
        </a:bodyPr>
        <a:lstStyle/>
        <a:p>
          <a:pPr marL="114300" lvl="1" indent="-114300" algn="l" defTabSz="533400">
            <a:lnSpc>
              <a:spcPct val="90000"/>
            </a:lnSpc>
            <a:spcBef>
              <a:spcPct val="0"/>
            </a:spcBef>
            <a:spcAft>
              <a:spcPct val="15000"/>
            </a:spcAft>
            <a:buChar char="••"/>
          </a:pPr>
          <a:r>
            <a:rPr lang="en-US" sz="1200" kern="1200" dirty="0" smtClean="0"/>
            <a:t>How can we improve our understanding of the initiation, growth, distribution and reactivation of natural and induced fractures across key scales? </a:t>
          </a:r>
          <a:endParaRPr lang="en-US" sz="1200" kern="1200" dirty="0"/>
        </a:p>
      </dsp:txBody>
      <dsp:txXfrm>
        <a:off x="0" y="2472277"/>
        <a:ext cx="4419600" cy="859950"/>
      </dsp:txXfrm>
    </dsp:sp>
    <dsp:sp modelId="{87D89DD1-A1E4-4E6D-AC9B-9CC90753121D}">
      <dsp:nvSpPr>
        <dsp:cNvPr id="0" name=""/>
        <dsp:cNvSpPr/>
      </dsp:nvSpPr>
      <dsp:spPr>
        <a:xfrm>
          <a:off x="220980" y="2280397"/>
          <a:ext cx="3703337" cy="38376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6935" tIns="0" rIns="116935" bIns="0" numCol="1" spcCol="1270" anchor="ctr" anchorCtr="0">
          <a:noAutofit/>
        </a:bodyPr>
        <a:lstStyle/>
        <a:p>
          <a:pPr lvl="0" algn="l" defTabSz="800100">
            <a:lnSpc>
              <a:spcPct val="90000"/>
            </a:lnSpc>
            <a:spcBef>
              <a:spcPct val="0"/>
            </a:spcBef>
            <a:spcAft>
              <a:spcPct val="35000"/>
            </a:spcAft>
          </a:pPr>
          <a:r>
            <a:rPr lang="en-US" sz="1800" kern="1200" dirty="0" smtClean="0">
              <a:effectLst/>
            </a:rPr>
            <a:t>Multi-scale fracture evolution</a:t>
          </a:r>
          <a:endParaRPr lang="en-US" sz="1800" kern="1200" dirty="0">
            <a:effectLst/>
          </a:endParaRPr>
        </a:p>
      </dsp:txBody>
      <dsp:txXfrm>
        <a:off x="239714" y="2299131"/>
        <a:ext cx="3665869" cy="346292"/>
      </dsp:txXfrm>
    </dsp:sp>
    <dsp:sp modelId="{D9D12934-4184-4496-9D46-12CC73E94684}">
      <dsp:nvSpPr>
        <dsp:cNvPr id="0" name=""/>
        <dsp:cNvSpPr/>
      </dsp:nvSpPr>
      <dsp:spPr>
        <a:xfrm>
          <a:off x="0" y="3594307"/>
          <a:ext cx="4419600" cy="921375"/>
        </a:xfrm>
        <a:prstGeom prst="rect">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3010" tIns="270764" rIns="343010" bIns="92456" numCol="1" spcCol="1270" anchor="t" anchorCtr="0">
          <a:noAutofit/>
        </a:bodyPr>
        <a:lstStyle/>
        <a:p>
          <a:pPr marL="114300" lvl="1" indent="-114300" algn="l" defTabSz="577850">
            <a:lnSpc>
              <a:spcPct val="90000"/>
            </a:lnSpc>
            <a:spcBef>
              <a:spcPct val="0"/>
            </a:spcBef>
            <a:spcAft>
              <a:spcPct val="15000"/>
            </a:spcAft>
            <a:buChar char="••"/>
          </a:pPr>
          <a:r>
            <a:rPr lang="en-US" sz="1300" kern="1200" dirty="0" smtClean="0"/>
            <a:t>How can we use natural and engineered geochemical signatures to further understand subsurface environments?</a:t>
          </a:r>
          <a:endParaRPr lang="en-US" sz="1300" kern="1200" dirty="0"/>
        </a:p>
      </dsp:txBody>
      <dsp:txXfrm>
        <a:off x="0" y="3594307"/>
        <a:ext cx="4419600" cy="921375"/>
      </dsp:txXfrm>
    </dsp:sp>
    <dsp:sp modelId="{16244ACE-F239-44DF-A46F-F69F99ADCD6B}">
      <dsp:nvSpPr>
        <dsp:cNvPr id="0" name=""/>
        <dsp:cNvSpPr/>
      </dsp:nvSpPr>
      <dsp:spPr>
        <a:xfrm>
          <a:off x="220980" y="3402427"/>
          <a:ext cx="3703337" cy="38376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6935" tIns="0" rIns="116935" bIns="0" numCol="1" spcCol="1270" anchor="ctr" anchorCtr="0">
          <a:noAutofit/>
        </a:bodyPr>
        <a:lstStyle/>
        <a:p>
          <a:pPr lvl="0" algn="l" defTabSz="800100">
            <a:lnSpc>
              <a:spcPct val="90000"/>
            </a:lnSpc>
            <a:spcBef>
              <a:spcPct val="0"/>
            </a:spcBef>
            <a:spcAft>
              <a:spcPct val="35000"/>
            </a:spcAft>
          </a:pPr>
          <a:r>
            <a:rPr lang="en-US" sz="1800" kern="1200" dirty="0" smtClean="0">
              <a:effectLst/>
            </a:rPr>
            <a:t>Coupled physicochemical signatures</a:t>
          </a:r>
          <a:endParaRPr lang="en-US" sz="1800" kern="1200" dirty="0">
            <a:effectLst/>
          </a:endParaRPr>
        </a:p>
      </dsp:txBody>
      <dsp:txXfrm>
        <a:off x="239714" y="3421161"/>
        <a:ext cx="3665869" cy="346292"/>
      </dsp:txXfrm>
    </dsp:sp>
    <dsp:sp modelId="{4E4F3AFC-DCE8-4B59-A968-4055FC313B98}">
      <dsp:nvSpPr>
        <dsp:cNvPr id="0" name=""/>
        <dsp:cNvSpPr/>
      </dsp:nvSpPr>
      <dsp:spPr>
        <a:xfrm>
          <a:off x="0" y="4777762"/>
          <a:ext cx="4419600" cy="921375"/>
        </a:xfrm>
        <a:prstGeom prst="rect">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3010" tIns="270764" rIns="343010" bIns="92456" numCol="1" spcCol="1270" anchor="t" anchorCtr="0">
          <a:noAutofit/>
        </a:bodyPr>
        <a:lstStyle/>
        <a:p>
          <a:pPr marL="114300" lvl="1" indent="-114300" algn="l" defTabSz="577850">
            <a:lnSpc>
              <a:spcPct val="90000"/>
            </a:lnSpc>
            <a:spcBef>
              <a:spcPct val="0"/>
            </a:spcBef>
            <a:spcAft>
              <a:spcPct val="15000"/>
            </a:spcAft>
            <a:buChar char="••"/>
          </a:pPr>
          <a:r>
            <a:rPr lang="en-US" sz="1300" kern="1200" dirty="0" smtClean="0"/>
            <a:t>What are novel and advanced computational approaches that can be applied to subsurface interrogation?</a:t>
          </a:r>
          <a:endParaRPr lang="en-US" sz="1300" kern="1200" dirty="0"/>
        </a:p>
      </dsp:txBody>
      <dsp:txXfrm>
        <a:off x="0" y="4777762"/>
        <a:ext cx="4419600" cy="921375"/>
      </dsp:txXfrm>
    </dsp:sp>
    <dsp:sp modelId="{2C65E751-B34B-47FA-9622-1EF541921CBA}">
      <dsp:nvSpPr>
        <dsp:cNvPr id="0" name=""/>
        <dsp:cNvSpPr/>
      </dsp:nvSpPr>
      <dsp:spPr>
        <a:xfrm>
          <a:off x="220980" y="4585882"/>
          <a:ext cx="3703337" cy="38376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6935" tIns="0" rIns="116935" bIns="0" numCol="1" spcCol="1270" anchor="ctr" anchorCtr="0">
          <a:noAutofit/>
        </a:bodyPr>
        <a:lstStyle/>
        <a:p>
          <a:pPr lvl="0" algn="l" defTabSz="800100">
            <a:lnSpc>
              <a:spcPct val="90000"/>
            </a:lnSpc>
            <a:spcBef>
              <a:spcPct val="0"/>
            </a:spcBef>
            <a:spcAft>
              <a:spcPct val="35000"/>
            </a:spcAft>
          </a:pPr>
          <a:r>
            <a:rPr lang="en-US" sz="1800" kern="1200" dirty="0" smtClean="0">
              <a:effectLst/>
            </a:rPr>
            <a:t>Fit for purpose modeling</a:t>
          </a:r>
          <a:endParaRPr lang="en-US" sz="1800" kern="1200" dirty="0"/>
        </a:p>
      </dsp:txBody>
      <dsp:txXfrm>
        <a:off x="239714" y="4604616"/>
        <a:ext cx="3665869" cy="34629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FC835B-632E-41EB-AF00-E339358A52CA}">
      <dsp:nvSpPr>
        <dsp:cNvPr id="0" name=""/>
        <dsp:cNvSpPr/>
      </dsp:nvSpPr>
      <dsp:spPr>
        <a:xfrm>
          <a:off x="0" y="408852"/>
          <a:ext cx="4436692" cy="1190700"/>
        </a:xfrm>
        <a:prstGeom prst="rect">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4337" tIns="249936" rIns="344337" bIns="85344" numCol="1" spcCol="1270" anchor="t" anchorCtr="0">
          <a:noAutofit/>
        </a:bodyPr>
        <a:lstStyle/>
        <a:p>
          <a:pPr marL="114300" lvl="1" indent="-114300" algn="l" defTabSz="533400">
            <a:lnSpc>
              <a:spcPct val="90000"/>
            </a:lnSpc>
            <a:spcBef>
              <a:spcPct val="0"/>
            </a:spcBef>
            <a:spcAft>
              <a:spcPct val="15000"/>
            </a:spcAft>
            <a:buChar char="••"/>
          </a:pPr>
          <a:r>
            <a:rPr lang="en-US" sz="1200" kern="1200" dirty="0" smtClean="0"/>
            <a:t>How can new knowledge of fracture mechanics and other fundamental physical properties of earth materials be applied to design more effective engineering procedures and help us understand the sustainability of engineered subsurface environments?</a:t>
          </a:r>
          <a:endParaRPr lang="en-US" sz="1200" kern="1200" dirty="0"/>
        </a:p>
      </dsp:txBody>
      <dsp:txXfrm>
        <a:off x="0" y="408852"/>
        <a:ext cx="4436692" cy="1190700"/>
      </dsp:txXfrm>
    </dsp:sp>
    <dsp:sp modelId="{B41DF641-A5C9-447E-B7CD-A195F5026050}">
      <dsp:nvSpPr>
        <dsp:cNvPr id="0" name=""/>
        <dsp:cNvSpPr/>
      </dsp:nvSpPr>
      <dsp:spPr>
        <a:xfrm>
          <a:off x="221834" y="231732"/>
          <a:ext cx="3105684" cy="35424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7387" tIns="0" rIns="117387" bIns="0" numCol="1" spcCol="1270" anchor="ctr" anchorCtr="0">
          <a:noAutofit/>
        </a:bodyPr>
        <a:lstStyle/>
        <a:p>
          <a:pPr lvl="0" algn="l" defTabSz="800100">
            <a:lnSpc>
              <a:spcPct val="90000"/>
            </a:lnSpc>
            <a:spcBef>
              <a:spcPct val="0"/>
            </a:spcBef>
            <a:spcAft>
              <a:spcPct val="35000"/>
            </a:spcAft>
          </a:pPr>
          <a:r>
            <a:rPr lang="en-US" sz="1800" kern="1200" dirty="0" smtClean="0">
              <a:effectLst/>
            </a:rPr>
            <a:t>Permeability Manipulation</a:t>
          </a:r>
          <a:endParaRPr lang="en-US" sz="1800" kern="1200" dirty="0">
            <a:effectLst/>
          </a:endParaRPr>
        </a:p>
      </dsp:txBody>
      <dsp:txXfrm>
        <a:off x="239127" y="249025"/>
        <a:ext cx="3071098" cy="319654"/>
      </dsp:txXfrm>
    </dsp:sp>
    <dsp:sp modelId="{4EA3B6B5-0C83-4EAB-996A-F81DD6AF419B}">
      <dsp:nvSpPr>
        <dsp:cNvPr id="0" name=""/>
        <dsp:cNvSpPr/>
      </dsp:nvSpPr>
      <dsp:spPr>
        <a:xfrm>
          <a:off x="0" y="1841472"/>
          <a:ext cx="4436692" cy="1190700"/>
        </a:xfrm>
        <a:prstGeom prst="rect">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4337" tIns="249936" rIns="344337" bIns="85344" numCol="1" spcCol="1270" anchor="t" anchorCtr="0">
          <a:noAutofit/>
        </a:bodyPr>
        <a:lstStyle/>
        <a:p>
          <a:pPr marL="114300" lvl="1" indent="-114300" algn="l" defTabSz="533400">
            <a:lnSpc>
              <a:spcPct val="90000"/>
            </a:lnSpc>
            <a:spcBef>
              <a:spcPct val="0"/>
            </a:spcBef>
            <a:spcAft>
              <a:spcPct val="15000"/>
            </a:spcAft>
            <a:buChar char="••"/>
          </a:pPr>
          <a:r>
            <a:rPr lang="en-US" sz="1200" kern="1200" dirty="0" smtClean="0"/>
            <a:t>Are there new ways to apply alternative energy sources to remotely affect subsurface bodies? Are there novel/advanced fluids and materials and new practices associated with these materials that could be used in subsurface engineering? </a:t>
          </a:r>
          <a:endParaRPr lang="en-US" sz="1200" kern="1200" dirty="0"/>
        </a:p>
      </dsp:txBody>
      <dsp:txXfrm>
        <a:off x="0" y="1841472"/>
        <a:ext cx="4436692" cy="1190700"/>
      </dsp:txXfrm>
    </dsp:sp>
    <dsp:sp modelId="{AD3234DA-517E-49AB-99E0-22D6813B88B1}">
      <dsp:nvSpPr>
        <dsp:cNvPr id="0" name=""/>
        <dsp:cNvSpPr/>
      </dsp:nvSpPr>
      <dsp:spPr>
        <a:xfrm>
          <a:off x="221834" y="1664352"/>
          <a:ext cx="3105684" cy="35424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7387" tIns="0" rIns="117387" bIns="0" numCol="1" spcCol="1270" anchor="ctr" anchorCtr="0">
          <a:noAutofit/>
        </a:bodyPr>
        <a:lstStyle/>
        <a:p>
          <a:pPr lvl="0" algn="l" defTabSz="800100">
            <a:lnSpc>
              <a:spcPct val="90000"/>
            </a:lnSpc>
            <a:spcBef>
              <a:spcPct val="0"/>
            </a:spcBef>
            <a:spcAft>
              <a:spcPct val="35000"/>
            </a:spcAft>
          </a:pPr>
          <a:r>
            <a:rPr lang="en-US" sz="1800" kern="1200" dirty="0" smtClean="0">
              <a:effectLst/>
            </a:rPr>
            <a:t>Novel stimulation methods</a:t>
          </a:r>
          <a:endParaRPr lang="en-US" sz="1800" kern="1200" dirty="0">
            <a:effectLst/>
          </a:endParaRPr>
        </a:p>
      </dsp:txBody>
      <dsp:txXfrm>
        <a:off x="239127" y="1681645"/>
        <a:ext cx="3071098" cy="319654"/>
      </dsp:txXfrm>
    </dsp:sp>
    <dsp:sp modelId="{4865C1BD-E6C1-4896-B23B-F4135BA75090}">
      <dsp:nvSpPr>
        <dsp:cNvPr id="0" name=""/>
        <dsp:cNvSpPr/>
      </dsp:nvSpPr>
      <dsp:spPr>
        <a:xfrm>
          <a:off x="0" y="3274092"/>
          <a:ext cx="4436692" cy="1190700"/>
        </a:xfrm>
        <a:prstGeom prst="rect">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4337" tIns="249936" rIns="344337" bIns="85344" numCol="1" spcCol="1270" anchor="t" anchorCtr="0">
          <a:noAutofit/>
        </a:bodyPr>
        <a:lstStyle/>
        <a:p>
          <a:pPr marL="114300" lvl="1" indent="-114300" algn="l" defTabSz="533400">
            <a:lnSpc>
              <a:spcPct val="90000"/>
            </a:lnSpc>
            <a:spcBef>
              <a:spcPct val="0"/>
            </a:spcBef>
            <a:spcAft>
              <a:spcPct val="15000"/>
            </a:spcAft>
            <a:buChar char="••"/>
          </a:pPr>
          <a:r>
            <a:rPr lang="en-US" sz="1200" kern="1200" dirty="0" smtClean="0"/>
            <a:t>Are there new technologies for faster and cheaper access to the subsurface? How can advances in characterization and monitoring be most effectively coupled in real time with subsurface accessing and engineering (e.g., seeing ahead of the bit)? </a:t>
          </a:r>
          <a:endParaRPr lang="en-US" sz="1200" kern="1200" dirty="0"/>
        </a:p>
      </dsp:txBody>
      <dsp:txXfrm>
        <a:off x="0" y="3274092"/>
        <a:ext cx="4436692" cy="1190700"/>
      </dsp:txXfrm>
    </dsp:sp>
    <dsp:sp modelId="{C703275E-72DE-4DE9-BCB4-D4BCD5672E3B}">
      <dsp:nvSpPr>
        <dsp:cNvPr id="0" name=""/>
        <dsp:cNvSpPr/>
      </dsp:nvSpPr>
      <dsp:spPr>
        <a:xfrm>
          <a:off x="221834" y="3096972"/>
          <a:ext cx="3105684" cy="35424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7387" tIns="0" rIns="117387" bIns="0" numCol="1" spcCol="1270" anchor="ctr" anchorCtr="0">
          <a:noAutofit/>
        </a:bodyPr>
        <a:lstStyle/>
        <a:p>
          <a:pPr lvl="0" algn="l" defTabSz="800100">
            <a:lnSpc>
              <a:spcPct val="90000"/>
            </a:lnSpc>
            <a:spcBef>
              <a:spcPct val="0"/>
            </a:spcBef>
            <a:spcAft>
              <a:spcPct val="35000"/>
            </a:spcAft>
          </a:pPr>
          <a:r>
            <a:rPr lang="en-US" sz="1800" kern="1200" dirty="0" smtClean="0">
              <a:effectLst/>
            </a:rPr>
            <a:t>Beyond drill bits</a:t>
          </a:r>
          <a:endParaRPr lang="en-US" sz="1800" kern="1200" dirty="0">
            <a:effectLst/>
          </a:endParaRPr>
        </a:p>
      </dsp:txBody>
      <dsp:txXfrm>
        <a:off x="239127" y="3114265"/>
        <a:ext cx="3071098" cy="319654"/>
      </dsp:txXfrm>
    </dsp:sp>
    <dsp:sp modelId="{54F0777C-0B3A-40F4-964E-5C42204A35BA}">
      <dsp:nvSpPr>
        <dsp:cNvPr id="0" name=""/>
        <dsp:cNvSpPr/>
      </dsp:nvSpPr>
      <dsp:spPr>
        <a:xfrm>
          <a:off x="0" y="4732200"/>
          <a:ext cx="4436692" cy="1020600"/>
        </a:xfrm>
        <a:prstGeom prst="rect">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4337" tIns="249936" rIns="344337" bIns="85344" numCol="1" spcCol="1270" anchor="t" anchorCtr="0">
          <a:noAutofit/>
        </a:bodyPr>
        <a:lstStyle/>
        <a:p>
          <a:pPr marL="114300" lvl="1" indent="-114300" algn="l" defTabSz="533400">
            <a:lnSpc>
              <a:spcPct val="90000"/>
            </a:lnSpc>
            <a:spcBef>
              <a:spcPct val="0"/>
            </a:spcBef>
            <a:spcAft>
              <a:spcPct val="15000"/>
            </a:spcAft>
            <a:buChar char="••"/>
          </a:pPr>
          <a:r>
            <a:rPr lang="en-US" sz="1200" kern="1200" dirty="0" smtClean="0"/>
            <a:t>How can risks with wellbore integrity be mitigated? What are new materials, self-healing cements?  Can new sensors be developed to identify problems? Can we develop new, more effective and less costly remediation techniques?</a:t>
          </a:r>
          <a:endParaRPr lang="en-US" sz="1200" kern="1200" dirty="0"/>
        </a:p>
      </dsp:txBody>
      <dsp:txXfrm>
        <a:off x="0" y="4732200"/>
        <a:ext cx="4436692" cy="1020600"/>
      </dsp:txXfrm>
    </dsp:sp>
    <dsp:sp modelId="{62C4BC4B-D6BB-4F5A-AA28-2E2826341ECA}">
      <dsp:nvSpPr>
        <dsp:cNvPr id="0" name=""/>
        <dsp:cNvSpPr/>
      </dsp:nvSpPr>
      <dsp:spPr>
        <a:xfrm>
          <a:off x="221834" y="4529592"/>
          <a:ext cx="3105684" cy="35424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7387" tIns="0" rIns="117387" bIns="0" numCol="1" spcCol="1270" anchor="ctr" anchorCtr="0">
          <a:noAutofit/>
        </a:bodyPr>
        <a:lstStyle/>
        <a:p>
          <a:pPr lvl="0" algn="l" defTabSz="800100">
            <a:lnSpc>
              <a:spcPct val="90000"/>
            </a:lnSpc>
            <a:spcBef>
              <a:spcPct val="0"/>
            </a:spcBef>
            <a:spcAft>
              <a:spcPct val="35000"/>
            </a:spcAft>
          </a:pPr>
          <a:r>
            <a:rPr lang="en-US" sz="1800" kern="1200" dirty="0" smtClean="0">
              <a:effectLst/>
            </a:rPr>
            <a:t>Wellbore integrity</a:t>
          </a:r>
          <a:endParaRPr lang="en-US" sz="1800" kern="1200" dirty="0">
            <a:effectLst/>
          </a:endParaRPr>
        </a:p>
      </dsp:txBody>
      <dsp:txXfrm>
        <a:off x="239127" y="4546885"/>
        <a:ext cx="3071098" cy="319654"/>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0.12681</cdr:x>
      <cdr:y>0.02929</cdr:y>
    </cdr:from>
    <cdr:to>
      <cdr:x>0.8762</cdr:x>
      <cdr:y>0.9672</cdr:y>
    </cdr:to>
    <cdr:sp macro="" textlink="">
      <cdr:nvSpPr>
        <cdr:cNvPr id="4" name="Pie 3"/>
        <cdr:cNvSpPr>
          <a:spLocks xmlns:a="http://schemas.openxmlformats.org/drawingml/2006/main" noChangeAspect="1"/>
        </cdr:cNvSpPr>
      </cdr:nvSpPr>
      <cdr:spPr>
        <a:xfrm xmlns:a="http://schemas.openxmlformats.org/drawingml/2006/main">
          <a:off x="722356" y="133351"/>
          <a:ext cx="4268744" cy="4270258"/>
        </a:xfrm>
        <a:prstGeom xmlns:a="http://schemas.openxmlformats.org/drawingml/2006/main" prst="pie">
          <a:avLst>
            <a:gd name="adj1" fmla="val 14038215"/>
            <a:gd name="adj2" fmla="val 14386371"/>
          </a:avLst>
        </a:prstGeom>
        <a:solidFill xmlns:a="http://schemas.openxmlformats.org/drawingml/2006/main">
          <a:schemeClr val="accent1">
            <a:lumMod val="60000"/>
            <a:lumOff val="40000"/>
          </a:schemeClr>
        </a:solidFill>
        <a:ln xmlns:a="http://schemas.openxmlformats.org/drawingml/2006/main" w="76200">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fld id="{AAE5548D-6489-4A4C-8985-EB966521663C}" type="datetimeFigureOut">
              <a:rPr lang="en-US" smtClean="0"/>
              <a:t>7/28/2014</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F785E2C1-3912-4A3C-BFE7-E1A37B55220B}" type="slidenum">
              <a:rPr lang="en-US" smtClean="0"/>
              <a:t>‹#›</a:t>
            </a:fld>
            <a:endParaRPr lang="en-US"/>
          </a:p>
        </p:txBody>
      </p:sp>
    </p:spTree>
    <p:extLst>
      <p:ext uri="{BB962C8B-B14F-4D97-AF65-F5344CB8AC3E}">
        <p14:creationId xmlns:p14="http://schemas.microsoft.com/office/powerpoint/2010/main" val="9174541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7840" cy="464820"/>
          </a:xfrm>
          <a:prstGeom prst="rect">
            <a:avLst/>
          </a:prstGeom>
        </p:spPr>
        <p:txBody>
          <a:bodyPr vert="horz" lIns="93167" tIns="46584" rIns="93167" bIns="46584"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67" tIns="46584" rIns="93167" bIns="46584" rtlCol="0"/>
          <a:lstStyle>
            <a:lvl1pPr algn="r">
              <a:defRPr sz="1200"/>
            </a:lvl1pPr>
          </a:lstStyle>
          <a:p>
            <a:fld id="{D7A99E33-6635-4D53-BB69-DF09318BB4A8}" type="datetimeFigureOut">
              <a:rPr lang="en-US" smtClean="0"/>
              <a:pPr/>
              <a:t>7/28/2014</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67" tIns="46584" rIns="93167" bIns="46584"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67" tIns="46584" rIns="93167" bIns="46584"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1" y="8829967"/>
            <a:ext cx="3037840" cy="464820"/>
          </a:xfrm>
          <a:prstGeom prst="rect">
            <a:avLst/>
          </a:prstGeom>
        </p:spPr>
        <p:txBody>
          <a:bodyPr vert="horz" lIns="93167" tIns="46584" rIns="93167" bIns="46584"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67" tIns="46584" rIns="93167" bIns="46584" rtlCol="0" anchor="b"/>
          <a:lstStyle>
            <a:lvl1pPr algn="r">
              <a:defRPr sz="1200"/>
            </a:lvl1pPr>
          </a:lstStyle>
          <a:p>
            <a:fld id="{2DBA068B-7A98-4E0F-9459-9A33DEEB05D9}" type="slidenum">
              <a:rPr lang="en-US" smtClean="0"/>
              <a:pPr/>
              <a:t>‹#›</a:t>
            </a:fld>
            <a:endParaRPr lang="en-US"/>
          </a:p>
        </p:txBody>
      </p:sp>
    </p:spTree>
    <p:extLst>
      <p:ext uri="{BB962C8B-B14F-4D97-AF65-F5344CB8AC3E}">
        <p14:creationId xmlns:p14="http://schemas.microsoft.com/office/powerpoint/2010/main" val="3938425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9B4D1FE-16EC-4A64-AD9B-EE693EE8F089}" type="slidenum">
              <a:rPr lang="en-US"/>
              <a:pPr/>
              <a:t>2</a:t>
            </a:fld>
            <a:endParaRPr lang="en-US"/>
          </a:p>
        </p:txBody>
      </p:sp>
      <p:sp>
        <p:nvSpPr>
          <p:cNvPr id="6146" name="Rectangle 2"/>
          <p:cNvSpPr>
            <a:spLocks noGrp="1" noRot="1" noChangeAspect="1" noChangeArrowheads="1" noTextEdit="1"/>
          </p:cNvSpPr>
          <p:nvPr>
            <p:ph type="sldImg"/>
          </p:nvPr>
        </p:nvSpPr>
        <p:spPr>
          <a:ln/>
        </p:spPr>
      </p:sp>
      <p:sp>
        <p:nvSpPr>
          <p:cNvPr id="61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p:spPr>
      </p:sp>
      <p:sp>
        <p:nvSpPr>
          <p:cNvPr id="31747" name="Notes Placeholder 2"/>
          <p:cNvSpPr>
            <a:spLocks noGrp="1"/>
          </p:cNvSpPr>
          <p:nvPr>
            <p:ph type="body" idx="1"/>
          </p:nvPr>
        </p:nvSpPr>
        <p:spPr bwMode="auto">
          <a:noFill/>
        </p:spPr>
        <p:txBody>
          <a:bodyPr wrap="square" numCol="1" anchor="t" anchorCtr="0" compatLnSpc="1">
            <a:prstTxWarp prst="textNoShape">
              <a:avLst/>
            </a:prstTxWarp>
          </a:bodyPr>
          <a:lstStyle/>
          <a:p>
            <a:pPr marL="514350" indent="-514350">
              <a:buFont typeface="Calibri" pitchFamily="34" charset="0"/>
              <a:buAutoNum type="arabicPeriod"/>
            </a:pPr>
            <a:r>
              <a:rPr lang="en-US" altLang="en-US" smtClean="0"/>
              <a:t>Early industry innovation at local systems, advent of central generation, </a:t>
            </a:r>
          </a:p>
          <a:p>
            <a:pPr marL="514350" indent="-514350">
              <a:buFont typeface="Calibri" pitchFamily="34" charset="0"/>
              <a:buAutoNum type="arabicPeriod"/>
            </a:pPr>
            <a:r>
              <a:rPr lang="en-US" altLang="en-US" smtClean="0"/>
              <a:t>Safe access and utility worker safety</a:t>
            </a:r>
          </a:p>
          <a:p>
            <a:pPr marL="514350" indent="-514350">
              <a:buFont typeface="Calibri" pitchFamily="34" charset="0"/>
              <a:buAutoNum type="arabicPeriod"/>
            </a:pPr>
            <a:r>
              <a:rPr lang="en-US" altLang="en-US" smtClean="0"/>
              <a:t>Rural electrification &amp; federal power systems ensure electricity for all Americans</a:t>
            </a:r>
          </a:p>
          <a:p>
            <a:pPr marL="514350" indent="-514350">
              <a:buFont typeface="Calibri" pitchFamily="34" charset="0"/>
              <a:buAutoNum type="arabicPeriod"/>
            </a:pPr>
            <a:r>
              <a:rPr lang="en-US" altLang="en-US" smtClean="0"/>
              <a:t>Advent of reliable bulk power and regional transmission.  Mitigating blackouts and cascading outages. (50</a:t>
            </a:r>
            <a:r>
              <a:rPr lang="ja-JP" altLang="en-US" smtClean="0"/>
              <a:t>’</a:t>
            </a:r>
            <a:r>
              <a:rPr lang="en-US" altLang="ja-JP" smtClean="0"/>
              <a:t>s thru today)</a:t>
            </a:r>
          </a:p>
          <a:p>
            <a:pPr marL="514350" indent="-514350">
              <a:buFont typeface="Calibri" pitchFamily="34" charset="0"/>
              <a:buAutoNum type="arabicPeriod"/>
            </a:pPr>
            <a:r>
              <a:rPr lang="en-US" altLang="en-US" smtClean="0"/>
              <a:t>Emergence of nuclear and Clean Air Act regulation of coal fleet.  Today focussed on </a:t>
            </a:r>
            <a:r>
              <a:rPr lang="ja-JP" altLang="en-US" smtClean="0"/>
              <a:t>“</a:t>
            </a:r>
            <a:r>
              <a:rPr lang="en-US" altLang="ja-JP" smtClean="0"/>
              <a:t>all of the above</a:t>
            </a:r>
            <a:r>
              <a:rPr lang="ja-JP" altLang="en-US" smtClean="0"/>
              <a:t>”</a:t>
            </a:r>
            <a:r>
              <a:rPr lang="en-US" altLang="ja-JP" smtClean="0"/>
              <a:t> clean generation (60</a:t>
            </a:r>
            <a:r>
              <a:rPr lang="ja-JP" altLang="en-US" smtClean="0"/>
              <a:t>’</a:t>
            </a:r>
            <a:r>
              <a:rPr lang="en-US" altLang="ja-JP" smtClean="0"/>
              <a:t>s and 70</a:t>
            </a:r>
            <a:r>
              <a:rPr lang="ja-JP" altLang="en-US" smtClean="0"/>
              <a:t>’</a:t>
            </a:r>
            <a:r>
              <a:rPr lang="en-US" altLang="ja-JP" smtClean="0"/>
              <a:t>s)</a:t>
            </a:r>
          </a:p>
          <a:p>
            <a:pPr marL="514350" indent="-514350">
              <a:buFont typeface="Calibri" pitchFamily="34" charset="0"/>
              <a:buAutoNum type="arabicPeriod"/>
            </a:pPr>
            <a:r>
              <a:rPr lang="en-US" altLang="en-US" smtClean="0"/>
              <a:t>Physical and cyber security in face of emerging human threats (2000</a:t>
            </a:r>
            <a:r>
              <a:rPr lang="ja-JP" altLang="en-US" smtClean="0"/>
              <a:t>’</a:t>
            </a:r>
            <a:r>
              <a:rPr lang="en-US" altLang="ja-JP" smtClean="0"/>
              <a:t>s)</a:t>
            </a:r>
          </a:p>
          <a:p>
            <a:pPr marL="514350" indent="-514350">
              <a:buFont typeface="Calibri" pitchFamily="34" charset="0"/>
              <a:buAutoNum type="arabicPeriod"/>
            </a:pPr>
            <a:r>
              <a:rPr lang="en-US" altLang="en-US" smtClean="0"/>
              <a:t>Durable against increased natural disaster threat (Katrina, Sandy, Texas drought 2013) … faster recovery</a:t>
            </a:r>
          </a:p>
          <a:p>
            <a:pPr marL="514350" indent="-514350">
              <a:buFont typeface="Calibri" pitchFamily="34" charset="0"/>
              <a:buAutoNum type="arabicPeriod"/>
            </a:pPr>
            <a:r>
              <a:rPr lang="en-US" altLang="en-US" smtClean="0"/>
              <a:t>Acceleration of wind gen (mid 2000</a:t>
            </a:r>
            <a:r>
              <a:rPr lang="ja-JP" altLang="en-US" smtClean="0"/>
              <a:t>’</a:t>
            </a:r>
            <a:r>
              <a:rPr lang="en-US" altLang="ja-JP" smtClean="0"/>
              <a:t>s), emergence of major demand response markets (e.g. PJM, 3+ GW 2012). PV RPS drivers 2012</a:t>
            </a:r>
          </a:p>
          <a:p>
            <a:pPr marL="514350" indent="-514350" eaLnBrk="1" hangingPunct="1">
              <a:spcBef>
                <a:spcPct val="0"/>
              </a:spcBef>
            </a:pPr>
            <a:endParaRPr lang="en-US" altLang="en-US" smtClean="0"/>
          </a:p>
          <a:p>
            <a:pPr marL="514350" indent="-514350"/>
            <a:r>
              <a:rPr lang="en-US" altLang="en-US" smtClean="0"/>
              <a:t>GRID ATTRIBUTES</a:t>
            </a:r>
          </a:p>
          <a:p>
            <a:pPr marL="514350" indent="-514350">
              <a:buFont typeface="Calibri" pitchFamily="34" charset="0"/>
              <a:buAutoNum type="arabicPeriod"/>
            </a:pPr>
            <a:r>
              <a:rPr lang="en-US" altLang="en-US" smtClean="0"/>
              <a:t>Affordable</a:t>
            </a:r>
          </a:p>
          <a:p>
            <a:pPr marL="514350" indent="-514350">
              <a:buFont typeface="Calibri" pitchFamily="34" charset="0"/>
              <a:buAutoNum type="arabicPeriod"/>
            </a:pPr>
            <a:r>
              <a:rPr lang="en-US" altLang="en-US" smtClean="0"/>
              <a:t>Safe</a:t>
            </a:r>
          </a:p>
          <a:p>
            <a:pPr marL="514350" indent="-514350">
              <a:buFont typeface="Calibri" pitchFamily="34" charset="0"/>
              <a:buAutoNum type="arabicPeriod"/>
            </a:pPr>
            <a:r>
              <a:rPr lang="en-US" altLang="en-US" smtClean="0"/>
              <a:t>Accessible</a:t>
            </a:r>
          </a:p>
          <a:p>
            <a:pPr marL="514350" indent="-514350">
              <a:buFont typeface="Calibri" pitchFamily="34" charset="0"/>
              <a:buAutoNum type="arabicPeriod"/>
            </a:pPr>
            <a:r>
              <a:rPr lang="en-US" altLang="en-US" smtClean="0"/>
              <a:t>Reliable</a:t>
            </a:r>
          </a:p>
          <a:p>
            <a:pPr marL="514350" indent="-514350">
              <a:buFont typeface="Calibri" pitchFamily="34" charset="0"/>
              <a:buAutoNum type="arabicPeriod"/>
            </a:pPr>
            <a:r>
              <a:rPr lang="en-US" altLang="en-US" smtClean="0"/>
              <a:t>Clean</a:t>
            </a:r>
          </a:p>
          <a:p>
            <a:pPr marL="514350" indent="-514350">
              <a:buFont typeface="Calibri" pitchFamily="34" charset="0"/>
              <a:buAutoNum type="arabicPeriod"/>
            </a:pPr>
            <a:r>
              <a:rPr lang="en-US" altLang="en-US" smtClean="0"/>
              <a:t>Secure</a:t>
            </a:r>
          </a:p>
          <a:p>
            <a:pPr marL="514350" indent="-514350">
              <a:buFont typeface="Calibri" pitchFamily="34" charset="0"/>
              <a:buAutoNum type="arabicPeriod"/>
            </a:pPr>
            <a:r>
              <a:rPr lang="en-US" altLang="en-US" smtClean="0"/>
              <a:t>Resilient</a:t>
            </a:r>
          </a:p>
          <a:p>
            <a:pPr marL="514350" indent="-514350">
              <a:buFont typeface="Calibri" pitchFamily="34" charset="0"/>
              <a:buAutoNum type="arabicPeriod"/>
            </a:pPr>
            <a:r>
              <a:rPr lang="en-US" altLang="en-US" smtClean="0"/>
              <a:t>Adaptable, flexible</a:t>
            </a:r>
          </a:p>
          <a:p>
            <a:pPr marL="514350" indent="-514350" eaLnBrk="1" hangingPunct="1">
              <a:spcBef>
                <a:spcPct val="0"/>
              </a:spcBef>
            </a:pPr>
            <a:endParaRPr lang="en-US" altLang="en-US" smtClean="0"/>
          </a:p>
        </p:txBody>
      </p:sp>
      <p:sp>
        <p:nvSpPr>
          <p:cNvPr id="31748" name="Slide Number Placeholder 3"/>
          <p:cNvSpPr>
            <a:spLocks noGrp="1"/>
          </p:cNvSpPr>
          <p:nvPr>
            <p:ph type="sldNum" sz="quarter" idx="5"/>
          </p:nvPr>
        </p:nvSpPr>
        <p:spPr bwMode="auto">
          <a:noFill/>
          <a:ln>
            <a:miter lim="800000"/>
            <a:headEnd/>
            <a:tailEnd/>
          </a:ln>
        </p:spPr>
        <p:txBody>
          <a:bodyPr/>
          <a:lstStyle/>
          <a:p>
            <a:fld id="{8CFA4625-7C7B-43A8-9B4A-085A134A7919}" type="slidenum">
              <a:rPr lang="en-US" altLang="en-US" smtClean="0">
                <a:cs typeface="Arial" charset="0"/>
              </a:rPr>
              <a:pPr/>
              <a:t>18</a:t>
            </a:fld>
            <a:endParaRPr lang="en-US" altLang="en-US" smtClean="0">
              <a:cs typeface="Arial"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defTabSz="921617" fontAlgn="base">
              <a:spcBef>
                <a:spcPct val="30000"/>
              </a:spcBef>
              <a:spcAft>
                <a:spcPct val="0"/>
              </a:spcAft>
              <a:defRPr/>
            </a:pPr>
            <a:r>
              <a:rPr lang="en-US" dirty="0" smtClean="0"/>
              <a:t>Technology Description</a:t>
            </a:r>
          </a:p>
          <a:p>
            <a:pPr defTabSz="921617" fontAlgn="base">
              <a:spcBef>
                <a:spcPct val="30000"/>
              </a:spcBef>
              <a:spcAft>
                <a:spcPct val="0"/>
              </a:spcAft>
              <a:defRPr/>
            </a:pPr>
            <a:endParaRPr lang="en-US" dirty="0" smtClean="0"/>
          </a:p>
          <a:p>
            <a:pPr defTabSz="921617" fontAlgn="base">
              <a:spcBef>
                <a:spcPct val="30000"/>
              </a:spcBef>
              <a:spcAft>
                <a:spcPct val="0"/>
              </a:spcAft>
              <a:defRPr/>
            </a:pPr>
            <a:r>
              <a:rPr lang="en-US" dirty="0">
                <a:latin typeface="Arial" charset="0"/>
              </a:rPr>
              <a:t>The Brayton cycle is a thermodynamic cycle that describes the workings of a constant pressure heat engine. Although the Brayton cycle is usually run as an open system, it is conventionally assumed for the purposes of thermodynamic analysis that the exhaust gases are reused in the intake, enabling analysis as a closed system.  </a:t>
            </a:r>
          </a:p>
          <a:p>
            <a:pPr defTabSz="921617" fontAlgn="base">
              <a:spcBef>
                <a:spcPct val="30000"/>
              </a:spcBef>
              <a:spcAft>
                <a:spcPct val="0"/>
              </a:spcAft>
              <a:defRPr/>
            </a:pPr>
            <a:endParaRPr lang="en-US" dirty="0" smtClean="0"/>
          </a:p>
          <a:p>
            <a:pPr rtl="0"/>
            <a:r>
              <a:rPr lang="en-US" dirty="0">
                <a:latin typeface="Arial" charset="0"/>
              </a:rPr>
              <a:t>Supercritical carbon dioxide is a fluid state of carbon dioxide where it is held at or above its critical temperature and pressure. CO2 behaves as a gas in air at standard temperature and pressure (STP).  When the temperature and pressure are both increased from STP to be at or above the critical point for CO2, it can adopt properties midway between a gas and liquid. More importantly, it behaves as a supercritical fluid above its critical temperature (31 C) and critical pressure (72.9 </a:t>
            </a:r>
            <a:r>
              <a:rPr lang="en-US" dirty="0" err="1">
                <a:latin typeface="Arial" charset="0"/>
              </a:rPr>
              <a:t>atm</a:t>
            </a:r>
            <a:r>
              <a:rPr lang="en-US" dirty="0">
                <a:latin typeface="Arial" charset="0"/>
              </a:rPr>
              <a:t>, 1071 psi or 7.39 </a:t>
            </a:r>
            <a:r>
              <a:rPr lang="en-US" dirty="0" err="1">
                <a:latin typeface="Arial" charset="0"/>
              </a:rPr>
              <a:t>MPa</a:t>
            </a:r>
            <a:r>
              <a:rPr lang="en-US" dirty="0">
                <a:latin typeface="Arial" charset="0"/>
              </a:rPr>
              <a:t>), expanding to fill its container like a gas but with density of a liquid. </a:t>
            </a:r>
          </a:p>
          <a:p>
            <a:pPr rtl="0"/>
            <a:endParaRPr lang="en-US" dirty="0">
              <a:latin typeface="Arial" charset="0"/>
            </a:endParaRPr>
          </a:p>
          <a:p>
            <a:r>
              <a:rPr lang="en-US" dirty="0" smtClean="0"/>
              <a:t>Supercritical Carbon Dioxide Brayton Cycle addresses both energy and environmental challenges by offering:</a:t>
            </a:r>
          </a:p>
          <a:p>
            <a:pPr>
              <a:buFont typeface="Arial" pitchFamily="34" charset="0"/>
              <a:buChar char="•"/>
            </a:pPr>
            <a:r>
              <a:rPr lang="en-US" dirty="0" smtClean="0"/>
              <a:t> high efficiency (greater than 50% ), </a:t>
            </a:r>
          </a:p>
          <a:p>
            <a:pPr>
              <a:buFont typeface="Arial" pitchFamily="34" charset="0"/>
              <a:buChar char="•"/>
            </a:pPr>
            <a:r>
              <a:rPr lang="en-US" dirty="0" smtClean="0"/>
              <a:t> high density, </a:t>
            </a:r>
          </a:p>
          <a:p>
            <a:pPr>
              <a:buFont typeface="Arial" pitchFamily="34" charset="0"/>
              <a:buChar char="•"/>
            </a:pPr>
            <a:r>
              <a:rPr lang="en-US" dirty="0" smtClean="0"/>
              <a:t> compact </a:t>
            </a:r>
            <a:r>
              <a:rPr lang="en-US" dirty="0" err="1" smtClean="0"/>
              <a:t>turbomachinery</a:t>
            </a:r>
            <a:r>
              <a:rPr lang="en-US" dirty="0" smtClean="0"/>
              <a:t>, and </a:t>
            </a:r>
          </a:p>
          <a:p>
            <a:pPr>
              <a:buFont typeface="Arial" pitchFamily="34" charset="0"/>
              <a:buChar char="•"/>
            </a:pPr>
            <a:r>
              <a:rPr lang="en-US" dirty="0" smtClean="0"/>
              <a:t> scalability, </a:t>
            </a:r>
          </a:p>
          <a:p>
            <a:pPr>
              <a:buFont typeface="Arial" pitchFamily="34" charset="0"/>
              <a:buChar char="•"/>
            </a:pPr>
            <a:r>
              <a:rPr lang="en-US" dirty="0" smtClean="0"/>
              <a:t>with a working fluid that is generally stable, abundant, non-toxic, non-flammable, low corrosion,  inexpensive.</a:t>
            </a:r>
          </a:p>
          <a:p>
            <a:pPr rtl="0"/>
            <a:endParaRPr lang="en-US" dirty="0">
              <a:latin typeface="Arial" charset="0"/>
            </a:endParaRPr>
          </a:p>
          <a:p>
            <a:pPr defTabSz="921617" fontAlgn="base">
              <a:spcBef>
                <a:spcPct val="30000"/>
              </a:spcBef>
              <a:spcAft>
                <a:spcPct val="0"/>
              </a:spcAft>
              <a:defRPr/>
            </a:pPr>
            <a:endParaRPr lang="en-US" dirty="0">
              <a:latin typeface="Arial" charset="0"/>
            </a:endParaRPr>
          </a:p>
        </p:txBody>
      </p:sp>
      <p:sp>
        <p:nvSpPr>
          <p:cNvPr id="4" name="Slide Number Placeholder 3"/>
          <p:cNvSpPr>
            <a:spLocks noGrp="1"/>
          </p:cNvSpPr>
          <p:nvPr>
            <p:ph type="sldNum" sz="quarter" idx="10"/>
          </p:nvPr>
        </p:nvSpPr>
        <p:spPr/>
        <p:txBody>
          <a:bodyPr/>
          <a:lstStyle/>
          <a:p>
            <a:fld id="{C9E3B15E-1172-479A-86A9-64BC70084E59}" type="slidenum">
              <a:rPr lang="en-US" smtClean="0"/>
              <a:pPr/>
              <a:t>20</a:t>
            </a:fld>
            <a:endParaRPr lang="en-US"/>
          </a:p>
        </p:txBody>
      </p:sp>
    </p:spTree>
    <p:extLst>
      <p:ext uri="{BB962C8B-B14F-4D97-AF65-F5344CB8AC3E}">
        <p14:creationId xmlns:p14="http://schemas.microsoft.com/office/powerpoint/2010/main" val="18206937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p:spPr>
      </p:sp>
      <p:sp>
        <p:nvSpPr>
          <p:cNvPr id="2867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A0952F5C-6688-46BC-B0CA-F010C0984CA8}" type="slidenum">
              <a:rPr lang="en-US" smtClean="0"/>
              <a:pPr>
                <a:defRPr/>
              </a:pPr>
              <a:t>21</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noFill/>
          <a:ln>
            <a:solidFill>
              <a:srgbClr val="000000"/>
            </a:solidFill>
            <a:miter lim="800000"/>
            <a:headEnd/>
            <a:tailEnd/>
          </a:ln>
        </p:spPr>
      </p:sp>
      <p:sp>
        <p:nvSpPr>
          <p:cNvPr id="3277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9C0F29F7-F106-4370-8DD9-C65A174CE081}" type="slidenum">
              <a:rPr lang="en-US" smtClean="0">
                <a:solidFill>
                  <a:prstClr val="black"/>
                </a:solidFill>
              </a:rPr>
              <a:pPr>
                <a:defRPr/>
              </a:pPr>
              <a:t>22</a:t>
            </a:fld>
            <a:endParaRPr lang="en-US">
              <a:solidFill>
                <a:prstClr val="black"/>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xfrm>
            <a:off x="1219200" y="228600"/>
            <a:ext cx="4648200" cy="3486150"/>
          </a:xfrm>
          <a:noFill/>
          <a:ln>
            <a:solidFill>
              <a:srgbClr val="000000"/>
            </a:solidFill>
            <a:miter lim="800000"/>
            <a:headEnd/>
            <a:tailEnd/>
          </a:ln>
        </p:spPr>
      </p:sp>
      <p:sp>
        <p:nvSpPr>
          <p:cNvPr id="34819" name="Notes Placeholder 2"/>
          <p:cNvSpPr>
            <a:spLocks noGrp="1"/>
          </p:cNvSpPr>
          <p:nvPr>
            <p:ph type="body" idx="1"/>
          </p:nvPr>
        </p:nvSpPr>
        <p:spPr bwMode="auto">
          <a:xfrm>
            <a:off x="838200" y="3733800"/>
            <a:ext cx="5867400" cy="4183063"/>
          </a:xfrm>
          <a:noFill/>
        </p:spPr>
        <p:txBody>
          <a:bodyPr wrap="square" numCol="1" anchor="t" anchorCtr="0" compatLnSpc="1">
            <a:prstTxWarp prst="textNoShape">
              <a:avLst/>
            </a:prstTxWarp>
          </a:bodyPr>
          <a:lstStyle/>
          <a:p>
            <a:pPr eaLnBrk="1" hangingPunct="1">
              <a:spcBef>
                <a:spcPct val="0"/>
              </a:spcBef>
            </a:pPr>
            <a:endParaRPr lang="en-US" altLang="en-US" b="1" smtClean="0"/>
          </a:p>
        </p:txBody>
      </p:sp>
      <p:sp>
        <p:nvSpPr>
          <p:cNvPr id="3379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02BBC5ED-A4A9-43B7-B240-BC1869E7E59D}" type="slidenum">
              <a:rPr lang="en-US" altLang="en-US" smtClean="0"/>
              <a:pPr fontAlgn="base">
                <a:spcBef>
                  <a:spcPct val="0"/>
                </a:spcBef>
                <a:spcAft>
                  <a:spcPct val="0"/>
                </a:spcAft>
                <a:defRPr/>
              </a:pPr>
              <a:t>23</a:t>
            </a:fld>
            <a:endParaRPr lang="en-US" alt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going from the linked challenges, to the big geology-related ones which we focus on….</a:t>
            </a:r>
          </a:p>
          <a:p>
            <a:endParaRPr lang="en-US" dirty="0"/>
          </a:p>
          <a:p>
            <a:r>
              <a:rPr lang="en-US" dirty="0" smtClean="0"/>
              <a:t>Mapping</a:t>
            </a:r>
          </a:p>
          <a:p>
            <a:endParaRPr lang="en-US" dirty="0"/>
          </a:p>
          <a:p>
            <a:r>
              <a:rPr lang="en-US" dirty="0" smtClean="0"/>
              <a:t>Creating</a:t>
            </a:r>
          </a:p>
          <a:p>
            <a:endParaRPr lang="en-US" dirty="0"/>
          </a:p>
          <a:p>
            <a:r>
              <a:rPr lang="en-US" dirty="0" smtClean="0"/>
              <a:t>Characterizing</a:t>
            </a:r>
          </a:p>
          <a:p>
            <a:endParaRPr lang="en-US" dirty="0"/>
          </a:p>
          <a:p>
            <a:r>
              <a:rPr lang="en-US" dirty="0" smtClean="0"/>
              <a:t>Risks and Monitoring</a:t>
            </a:r>
          </a:p>
          <a:p>
            <a:endParaRPr lang="en-US" dirty="0"/>
          </a:p>
          <a:p>
            <a:r>
              <a:rPr lang="en-US" dirty="0" smtClean="0"/>
              <a:t>This guides us, in our R&amp;D decisions.</a:t>
            </a:r>
            <a:endParaRPr lang="en-US" dirty="0"/>
          </a:p>
        </p:txBody>
      </p:sp>
      <p:sp>
        <p:nvSpPr>
          <p:cNvPr id="4" name="Slide Number Placeholder 3"/>
          <p:cNvSpPr>
            <a:spLocks noGrp="1"/>
          </p:cNvSpPr>
          <p:nvPr>
            <p:ph type="sldNum" sz="quarter" idx="10"/>
          </p:nvPr>
        </p:nvSpPr>
        <p:spPr/>
        <p:txBody>
          <a:bodyPr/>
          <a:lstStyle/>
          <a:p>
            <a:fld id="{8381947A-4729-47FE-BDFD-09AD7B7C1F3D}" type="slidenum">
              <a:rPr lang="en-US" smtClean="0"/>
              <a:pPr/>
              <a:t>24</a:t>
            </a:fld>
            <a:endParaRPr lang="en-US" dirty="0"/>
          </a:p>
        </p:txBody>
      </p:sp>
    </p:spTree>
    <p:extLst>
      <p:ext uri="{BB962C8B-B14F-4D97-AF65-F5344CB8AC3E}">
        <p14:creationId xmlns:p14="http://schemas.microsoft.com/office/powerpoint/2010/main" val="31829678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Alternative</a:t>
            </a:r>
            <a:r>
              <a:rPr lang="en-US" baseline="0" dirty="0" smtClean="0"/>
              <a:t> EIA graphic showing projections: http://www.eia.gov/todayinenergy/detail.cfm?id=4690</a:t>
            </a:r>
            <a:endParaRPr lang="en-US" dirty="0"/>
          </a:p>
        </p:txBody>
      </p:sp>
      <p:sp>
        <p:nvSpPr>
          <p:cNvPr id="4" name="Slide Number Placeholder 3"/>
          <p:cNvSpPr>
            <a:spLocks noGrp="1"/>
          </p:cNvSpPr>
          <p:nvPr>
            <p:ph type="sldNum" sz="quarter" idx="10"/>
          </p:nvPr>
        </p:nvSpPr>
        <p:spPr/>
        <p:txBody>
          <a:bodyPr/>
          <a:lstStyle/>
          <a:p>
            <a:fld id="{02CF72C3-6DA5-41B3-A695-EBD3724C76B4}" type="slidenum">
              <a:rPr lang="en-US" smtClean="0"/>
              <a:pPr/>
              <a:t>25</a:t>
            </a:fld>
            <a:endParaRPr lang="en-US" dirty="0"/>
          </a:p>
        </p:txBody>
      </p:sp>
    </p:spTree>
    <p:extLst>
      <p:ext uri="{BB962C8B-B14F-4D97-AF65-F5344CB8AC3E}">
        <p14:creationId xmlns:p14="http://schemas.microsoft.com/office/powerpoint/2010/main" val="21643078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2 minute version</a:t>
            </a:r>
          </a:p>
          <a:p>
            <a:pPr>
              <a:spcBef>
                <a:spcPct val="0"/>
              </a:spcBef>
            </a:pPr>
            <a:endParaRPr lang="en-US" smtClean="0"/>
          </a:p>
          <a:p>
            <a:pPr>
              <a:spcBef>
                <a:spcPct val="0"/>
              </a:spcBef>
            </a:pPr>
            <a:r>
              <a:rPr lang="en-US" smtClean="0"/>
              <a:t>Public safety and cost effectiveness (efficient use of resources) and environmental sustainability</a:t>
            </a:r>
          </a:p>
          <a:p>
            <a:pPr>
              <a:spcBef>
                <a:spcPct val="0"/>
              </a:spcBef>
            </a:pPr>
            <a:endParaRPr lang="en-US" smtClean="0"/>
          </a:p>
          <a:p>
            <a:pPr>
              <a:spcBef>
                <a:spcPct val="0"/>
              </a:spcBef>
            </a:pPr>
            <a:r>
              <a:rPr lang="en-US" smtClean="0"/>
              <a:t>Getting out ahead of the game in terms of public policy.  Advance technology and then be a part of formulating updated regulations</a:t>
            </a:r>
          </a:p>
        </p:txBody>
      </p:sp>
      <p:sp>
        <p:nvSpPr>
          <p:cNvPr id="3584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2333A2E-0F9A-45C5-AEEE-1EE43EECB547}" type="slidenum">
              <a:rPr lang="en-US"/>
              <a:pPr fontAlgn="base">
                <a:spcBef>
                  <a:spcPct val="0"/>
                </a:spcBef>
                <a:spcAft>
                  <a:spcPct val="0"/>
                </a:spcAft>
              </a:pPr>
              <a:t>26</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marL="559064" indent="-279532">
              <a:spcAft>
                <a:spcPts val="611"/>
              </a:spcAft>
              <a:buFont typeface="Arial" pitchFamily="34" charset="0"/>
              <a:buChar char="•"/>
            </a:pPr>
            <a:r>
              <a:rPr lang="en-US" sz="2400" dirty="0" smtClean="0"/>
              <a:t>Dissipated energy represents a major opportunity</a:t>
            </a:r>
          </a:p>
          <a:p>
            <a:pPr marL="1024951" lvl="1" indent="-279532">
              <a:spcAft>
                <a:spcPts val="611"/>
              </a:spcAft>
              <a:buSzPct val="65000"/>
              <a:buFont typeface="Courier New" pitchFamily="49" charset="0"/>
              <a:buChar char="o"/>
            </a:pPr>
            <a:r>
              <a:rPr lang="en-US" sz="2400" dirty="0" smtClean="0"/>
              <a:t>Power cycle efficiency</a:t>
            </a:r>
          </a:p>
          <a:p>
            <a:pPr marL="1024951" lvl="1" indent="-279532">
              <a:spcAft>
                <a:spcPts val="611"/>
              </a:spcAft>
              <a:buSzPct val="65000"/>
              <a:buFont typeface="Courier New" pitchFamily="49" charset="0"/>
              <a:buChar char="o"/>
            </a:pPr>
            <a:r>
              <a:rPr lang="en-US" sz="2400" dirty="0" smtClean="0"/>
              <a:t>Waste heat recovery</a:t>
            </a:r>
          </a:p>
          <a:p>
            <a:pPr marL="1024951" lvl="1" indent="-279532">
              <a:spcAft>
                <a:spcPts val="1834"/>
              </a:spcAft>
              <a:buSzPct val="65000"/>
              <a:buFont typeface="Courier New" pitchFamily="49" charset="0"/>
              <a:buChar char="o"/>
            </a:pPr>
            <a:r>
              <a:rPr lang="en-US" sz="2400" dirty="0" smtClean="0"/>
              <a:t>End use energy efficiency</a:t>
            </a:r>
          </a:p>
          <a:p>
            <a:pPr marL="559064" indent="-279532">
              <a:spcAft>
                <a:spcPts val="1834"/>
              </a:spcAft>
              <a:buFont typeface="Arial" pitchFamily="34" charset="0"/>
              <a:buChar char="•"/>
            </a:pPr>
            <a:r>
              <a:rPr lang="en-US" sz="2400" dirty="0" smtClean="0"/>
              <a:t>Water re-use and recycling of greatest value in coastal communities</a:t>
            </a:r>
          </a:p>
          <a:p>
            <a:pPr marL="559064" indent="-279532">
              <a:spcAft>
                <a:spcPts val="1834"/>
              </a:spcAft>
              <a:buFont typeface="Arial" pitchFamily="34" charset="0"/>
              <a:buChar char="•"/>
            </a:pPr>
            <a:r>
              <a:rPr lang="en-US" sz="2400" dirty="0" smtClean="0"/>
              <a:t>Even small flows on national scale can have regional significance</a:t>
            </a:r>
          </a:p>
          <a:p>
            <a:pPr marL="559064" indent="-279532">
              <a:spcAft>
                <a:spcPts val="611"/>
              </a:spcAft>
              <a:buFont typeface="Arial" pitchFamily="34" charset="0"/>
              <a:buChar char="•"/>
            </a:pPr>
            <a:r>
              <a:rPr lang="en-US" sz="2400" dirty="0" smtClean="0"/>
              <a:t>Treating energy and water systems as integrated wholes</a:t>
            </a:r>
            <a:endParaRPr lang="en-US" sz="2400" dirty="0" smtClean="0">
              <a:solidFill>
                <a:srgbClr val="0000FF"/>
              </a:solidFill>
            </a:endParaRPr>
          </a:p>
        </p:txBody>
      </p:sp>
      <p:sp>
        <p:nvSpPr>
          <p:cNvPr id="4" name="Slide Number Placeholder 3"/>
          <p:cNvSpPr>
            <a:spLocks noGrp="1"/>
          </p:cNvSpPr>
          <p:nvPr>
            <p:ph type="sldNum" sz="quarter" idx="10"/>
          </p:nvPr>
        </p:nvSpPr>
        <p:spPr/>
        <p:txBody>
          <a:bodyPr/>
          <a:lstStyle/>
          <a:p>
            <a:fld id="{17488B36-20EB-411D-B927-605B6EDAD512}" type="slidenum">
              <a:rPr lang="en-US" smtClean="0"/>
              <a:pPr/>
              <a:t>29</a:t>
            </a:fld>
            <a:endParaRPr lang="en-US"/>
          </a:p>
        </p:txBody>
      </p:sp>
    </p:spTree>
    <p:extLst>
      <p:ext uri="{BB962C8B-B14F-4D97-AF65-F5344CB8AC3E}">
        <p14:creationId xmlns:p14="http://schemas.microsoft.com/office/powerpoint/2010/main" val="21570723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 proposal builds on the foundation of work in our report, including the strategic pillars.</a:t>
            </a:r>
          </a:p>
          <a:p>
            <a:endParaRPr lang="en-US" dirty="0"/>
          </a:p>
          <a:p>
            <a:r>
              <a:rPr lang="en-US" dirty="0" smtClean="0"/>
              <a:t>It features Tech RDD&amp;D, </a:t>
            </a:r>
          </a:p>
          <a:p>
            <a:r>
              <a:rPr lang="en-US" dirty="0" smtClean="0"/>
              <a:t>Data, Modeling, and Analysis,</a:t>
            </a:r>
          </a:p>
          <a:p>
            <a:r>
              <a:rPr lang="en-US" dirty="0" smtClean="0"/>
              <a:t>Policy Analysis,</a:t>
            </a:r>
          </a:p>
          <a:p>
            <a:r>
              <a:rPr lang="en-US" dirty="0" smtClean="0"/>
              <a:t>Outreach and Stakeholder Engagement</a:t>
            </a:r>
            <a:endParaRPr lang="en-US" dirty="0"/>
          </a:p>
        </p:txBody>
      </p:sp>
      <p:sp>
        <p:nvSpPr>
          <p:cNvPr id="4" name="Slide Number Placeholder 3"/>
          <p:cNvSpPr>
            <a:spLocks noGrp="1"/>
          </p:cNvSpPr>
          <p:nvPr>
            <p:ph type="sldNum" sz="quarter" idx="10"/>
          </p:nvPr>
        </p:nvSpPr>
        <p:spPr/>
        <p:txBody>
          <a:bodyPr/>
          <a:lstStyle/>
          <a:p>
            <a:fld id="{AA0C4B8E-F543-4D79-9354-B50FD7609727}" type="slidenum">
              <a:rPr lang="en-US" smtClean="0"/>
              <a:pPr/>
              <a:t>30</a:t>
            </a:fld>
            <a:endParaRPr lang="en-US"/>
          </a:p>
        </p:txBody>
      </p:sp>
    </p:spTree>
    <p:extLst>
      <p:ext uri="{BB962C8B-B14F-4D97-AF65-F5344CB8AC3E}">
        <p14:creationId xmlns:p14="http://schemas.microsoft.com/office/powerpoint/2010/main" val="8638558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DBA068B-7A98-4E0F-9459-9A33DEEB05D9}" type="slidenum">
              <a:rPr lang="en-US" smtClean="0"/>
              <a:pPr/>
              <a:t>3</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 4 proposal elements are interconnected</a:t>
            </a:r>
          </a:p>
          <a:p>
            <a:pPr marL="171450" indent="-171450">
              <a:buFont typeface="Arial" panose="020B0604020202020204" pitchFamily="34" charset="0"/>
              <a:buChar char="•"/>
            </a:pPr>
            <a:r>
              <a:rPr lang="en-US" dirty="0" smtClean="0"/>
              <a:t>DMA</a:t>
            </a:r>
          </a:p>
          <a:p>
            <a:pPr marL="628650" lvl="1" indent="-171450">
              <a:buFont typeface="Arial" panose="020B0604020202020204" pitchFamily="34" charset="0"/>
              <a:buChar char="•"/>
            </a:pPr>
            <a:r>
              <a:rPr lang="en-US" dirty="0" smtClean="0"/>
              <a:t>Can highlight technology opportunities</a:t>
            </a:r>
          </a:p>
          <a:p>
            <a:pPr marL="628650" lvl="1" indent="-171450">
              <a:buFont typeface="Arial" panose="020B0604020202020204" pitchFamily="34" charset="0"/>
              <a:buChar char="•"/>
            </a:pPr>
            <a:r>
              <a:rPr lang="en-US" dirty="0" smtClean="0"/>
              <a:t>Can deliver tools, projections, and data to inform policy</a:t>
            </a:r>
          </a:p>
          <a:p>
            <a:pPr marL="171450" indent="-171450">
              <a:buFont typeface="Arial" panose="020B0604020202020204" pitchFamily="34" charset="0"/>
              <a:buChar char="•"/>
            </a:pPr>
            <a:r>
              <a:rPr lang="en-US" dirty="0" smtClean="0"/>
              <a:t>Tech RDD&amp;D is liked to performance and cost specifications for DMA and policy analysis</a:t>
            </a:r>
          </a:p>
          <a:p>
            <a:pPr marL="171450" indent="-171450">
              <a:buFont typeface="Arial" panose="020B0604020202020204" pitchFamily="34" charset="0"/>
              <a:buChar char="•"/>
            </a:pPr>
            <a:r>
              <a:rPr lang="en-US" dirty="0" smtClean="0"/>
              <a:t>All three rely on outreach and stakeholder engagement to:</a:t>
            </a:r>
          </a:p>
          <a:p>
            <a:pPr marL="628650" lvl="1" indent="-171450">
              <a:buFont typeface="Arial" panose="020B0604020202020204" pitchFamily="34" charset="0"/>
              <a:buChar char="•"/>
            </a:pPr>
            <a:r>
              <a:rPr lang="en-US" dirty="0" smtClean="0"/>
              <a:t>Inform the scoping and solving of problems</a:t>
            </a:r>
          </a:p>
          <a:p>
            <a:pPr marL="628650" lvl="1" indent="-171450">
              <a:buFont typeface="Arial" panose="020B0604020202020204" pitchFamily="34" charset="0"/>
              <a:buChar char="•"/>
            </a:pPr>
            <a:r>
              <a:rPr lang="en-US" dirty="0" smtClean="0"/>
              <a:t>Provide context, and</a:t>
            </a:r>
          </a:p>
          <a:p>
            <a:pPr marL="628650" lvl="1" indent="-171450">
              <a:buFont typeface="Arial" panose="020B0604020202020204" pitchFamily="34" charset="0"/>
              <a:buChar char="•"/>
            </a:pPr>
            <a:r>
              <a:rPr lang="en-US" dirty="0" smtClean="0"/>
              <a:t>Help deliver DOE’s work to those who can use it to have an impact</a:t>
            </a:r>
            <a:endParaRPr lang="en-US" dirty="0"/>
          </a:p>
        </p:txBody>
      </p:sp>
      <p:sp>
        <p:nvSpPr>
          <p:cNvPr id="4" name="Slide Number Placeholder 3"/>
          <p:cNvSpPr>
            <a:spLocks noGrp="1"/>
          </p:cNvSpPr>
          <p:nvPr>
            <p:ph type="sldNum" sz="quarter" idx="10"/>
          </p:nvPr>
        </p:nvSpPr>
        <p:spPr/>
        <p:txBody>
          <a:bodyPr/>
          <a:lstStyle/>
          <a:p>
            <a:fld id="{AA0C4B8E-F543-4D79-9354-B50FD7609727}" type="slidenum">
              <a:rPr lang="en-US" smtClean="0"/>
              <a:pPr/>
              <a:t>31</a:t>
            </a:fld>
            <a:endParaRPr lang="en-US"/>
          </a:p>
        </p:txBody>
      </p:sp>
    </p:spTree>
    <p:extLst>
      <p:ext uri="{BB962C8B-B14F-4D97-AF65-F5344CB8AC3E}">
        <p14:creationId xmlns:p14="http://schemas.microsoft.com/office/powerpoint/2010/main" val="8638558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Broken out by sub area</a:t>
            </a:r>
          </a:p>
          <a:p>
            <a:endParaRPr lang="en-US" dirty="0"/>
          </a:p>
          <a:p>
            <a:r>
              <a:rPr lang="en-US" dirty="0" smtClean="0"/>
              <a:t>On the order of 60% for Tech and 40% for DMA, with smaller pieces for policy analysis and outreach/ stakeholder engagement, including international</a:t>
            </a:r>
          </a:p>
          <a:p>
            <a:endParaRPr lang="en-US" dirty="0" smtClean="0"/>
          </a:p>
          <a:p>
            <a:r>
              <a:rPr lang="en-US" dirty="0" smtClean="0"/>
              <a:t>5 on the tech side: target opportunities within the system of water and energy flows that address the pillars  as shown in the Sankey diagram slide.</a:t>
            </a:r>
          </a:p>
          <a:p>
            <a:pPr marL="628650" lvl="1" indent="-171450">
              <a:buFont typeface="Arial" panose="020B0604020202020204" pitchFamily="34" charset="0"/>
              <a:buChar char="•"/>
            </a:pPr>
            <a:r>
              <a:rPr lang="en-US" dirty="0" err="1" smtClean="0"/>
              <a:t>Desal</a:t>
            </a:r>
            <a:r>
              <a:rPr lang="en-US" dirty="0" smtClean="0"/>
              <a:t> and bioenergy have existing work in base</a:t>
            </a:r>
          </a:p>
          <a:p>
            <a:pPr marL="628650" lvl="1" indent="-171450">
              <a:buFont typeface="Arial" panose="020B0604020202020204" pitchFamily="34" charset="0"/>
              <a:buChar char="•"/>
            </a:pPr>
            <a:r>
              <a:rPr lang="en-US" dirty="0" smtClean="0"/>
              <a:t>Cooling, Sustainable Water utilities and industrial/ commercial have been catalyzed by this initiative</a:t>
            </a:r>
          </a:p>
          <a:p>
            <a:pPr marL="628650" lvl="1" indent="-171450">
              <a:buFont typeface="Arial" panose="020B0604020202020204" pitchFamily="34" charset="0"/>
              <a:buChar char="•"/>
            </a:pPr>
            <a:endParaRPr lang="en-US" dirty="0"/>
          </a:p>
          <a:p>
            <a:r>
              <a:rPr lang="en-US" dirty="0" smtClean="0"/>
              <a:t>The data, modeling and analysis work examines the dynamics of the system of water and energy flows, but it is framed around a broader capability of energy resilience and impacts, adaptation, and vulnerability.</a:t>
            </a:r>
            <a:endParaRPr lang="en-US" dirty="0"/>
          </a:p>
        </p:txBody>
      </p:sp>
      <p:sp>
        <p:nvSpPr>
          <p:cNvPr id="4" name="Slide Number Placeholder 3"/>
          <p:cNvSpPr>
            <a:spLocks noGrp="1"/>
          </p:cNvSpPr>
          <p:nvPr>
            <p:ph type="sldNum" sz="quarter" idx="10"/>
          </p:nvPr>
        </p:nvSpPr>
        <p:spPr/>
        <p:txBody>
          <a:bodyPr/>
          <a:lstStyle/>
          <a:p>
            <a:fld id="{AA0C4B8E-F543-4D79-9354-B50FD7609727}" type="slidenum">
              <a:rPr lang="en-US" smtClean="0"/>
              <a:pPr/>
              <a:t>32</a:t>
            </a:fld>
            <a:endParaRPr lang="en-US"/>
          </a:p>
        </p:txBody>
      </p:sp>
    </p:spTree>
    <p:extLst>
      <p:ext uri="{BB962C8B-B14F-4D97-AF65-F5344CB8AC3E}">
        <p14:creationId xmlns:p14="http://schemas.microsoft.com/office/powerpoint/2010/main" val="8638558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9B4D1FE-16EC-4A64-AD9B-EE693EE8F089}" type="slidenum">
              <a:rPr lang="en-US"/>
              <a:pPr/>
              <a:t>34</a:t>
            </a:fld>
            <a:endParaRPr lang="en-US"/>
          </a:p>
        </p:txBody>
      </p:sp>
      <p:sp>
        <p:nvSpPr>
          <p:cNvPr id="6146" name="Rectangle 2"/>
          <p:cNvSpPr>
            <a:spLocks noGrp="1" noRot="1" noChangeAspect="1" noChangeArrowheads="1" noTextEdit="1"/>
          </p:cNvSpPr>
          <p:nvPr>
            <p:ph type="sldImg"/>
          </p:nvPr>
        </p:nvSpPr>
        <p:spPr>
          <a:ln/>
        </p:spPr>
      </p:sp>
      <p:sp>
        <p:nvSpPr>
          <p:cNvPr id="61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9B4D1FE-16EC-4A64-AD9B-EE693EE8F089}" type="slidenum">
              <a:rPr lang="en-US"/>
              <a:pPr/>
              <a:t>35</a:t>
            </a:fld>
            <a:endParaRPr lang="en-US"/>
          </a:p>
        </p:txBody>
      </p:sp>
      <p:sp>
        <p:nvSpPr>
          <p:cNvPr id="6146" name="Rectangle 2"/>
          <p:cNvSpPr>
            <a:spLocks noGrp="1" noRot="1" noChangeAspect="1" noChangeArrowheads="1" noTextEdit="1"/>
          </p:cNvSpPr>
          <p:nvPr>
            <p:ph type="sldImg"/>
          </p:nvPr>
        </p:nvSpPr>
        <p:spPr>
          <a:ln/>
        </p:spPr>
      </p:sp>
      <p:sp>
        <p:nvSpPr>
          <p:cNvPr id="61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smtClean="0"/>
              <a:t>The six Tech Teams highlight the Secretary’s priorities and represent a new model for more coordinated, collaborative budgeting across the Department</a:t>
            </a:r>
          </a:p>
          <a:p>
            <a:pPr marL="174708" indent="-174708">
              <a:buFont typeface="Arial" panose="020B0604020202020204" pitchFamily="34" charset="0"/>
              <a:buChar char="•"/>
            </a:pPr>
            <a:endParaRPr lang="en-US" dirty="0" smtClean="0"/>
          </a:p>
          <a:p>
            <a:pPr marL="174708" indent="-174708">
              <a:buFont typeface="Arial" panose="020B0604020202020204" pitchFamily="34" charset="0"/>
              <a:buChar char="•"/>
            </a:pPr>
            <a:r>
              <a:rPr lang="en-US" dirty="0" smtClean="0"/>
              <a:t>This effort is proving to be important in itself, to identify areas of complementarity, to understand the differentiators, and to assure that we are not performing redundant research. </a:t>
            </a:r>
          </a:p>
          <a:p>
            <a:pPr marL="174708" indent="-174708">
              <a:buFont typeface="Arial" panose="020B0604020202020204" pitchFamily="34" charset="0"/>
              <a:buChar char="•"/>
            </a:pPr>
            <a:endParaRPr lang="en-US" dirty="0" smtClean="0"/>
          </a:p>
          <a:p>
            <a:pPr marL="174708" indent="-174708">
              <a:buFont typeface="Arial" panose="020B0604020202020204" pitchFamily="34" charset="0"/>
              <a:buChar char="•"/>
            </a:pPr>
            <a:r>
              <a:rPr lang="en-US" dirty="0" smtClean="0"/>
              <a:t>Through these teams, the Department is capitalizing on the resident staff expertise in a host of complementary program, policy and functional areas, and creating a vehicle through which these teams can develop and propose a scope of work greater than the sum of its parts.  </a:t>
            </a:r>
          </a:p>
        </p:txBody>
      </p:sp>
      <p:sp>
        <p:nvSpPr>
          <p:cNvPr id="4" name="Slide Number Placeholder 3"/>
          <p:cNvSpPr>
            <a:spLocks noGrp="1"/>
          </p:cNvSpPr>
          <p:nvPr>
            <p:ph type="sldNum" sz="quarter" idx="10"/>
          </p:nvPr>
        </p:nvSpPr>
        <p:spPr/>
        <p:txBody>
          <a:bodyPr/>
          <a:lstStyle/>
          <a:p>
            <a:fld id="{27AFFD00-9196-40D9-8680-37DD3E98439B}" type="slidenum">
              <a:rPr lang="en-US" smtClean="0"/>
              <a:pPr/>
              <a:t>4</a:t>
            </a:fld>
            <a:endParaRPr lang="en-US"/>
          </a:p>
        </p:txBody>
      </p:sp>
    </p:spTree>
    <p:extLst>
      <p:ext uri="{BB962C8B-B14F-4D97-AF65-F5344CB8AC3E}">
        <p14:creationId xmlns:p14="http://schemas.microsoft.com/office/powerpoint/2010/main" val="34453022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7AFFD00-9196-40D9-8680-37DD3E98439B}" type="slidenum">
              <a:rPr lang="en-US" smtClean="0"/>
              <a:pPr/>
              <a:t>6</a:t>
            </a:fld>
            <a:endParaRPr lang="en-US"/>
          </a:p>
        </p:txBody>
      </p:sp>
    </p:spTree>
    <p:extLst>
      <p:ext uri="{BB962C8B-B14F-4D97-AF65-F5344CB8AC3E}">
        <p14:creationId xmlns:p14="http://schemas.microsoft.com/office/powerpoint/2010/main" val="22538741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p:spPr>
      </p:sp>
      <p:sp>
        <p:nvSpPr>
          <p:cNvPr id="2253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ltLang="en-US" smtClean="0"/>
          </a:p>
        </p:txBody>
      </p:sp>
      <p:sp>
        <p:nvSpPr>
          <p:cNvPr id="22532" name="Slide Number Placeholder 3"/>
          <p:cNvSpPr>
            <a:spLocks noGrp="1"/>
          </p:cNvSpPr>
          <p:nvPr>
            <p:ph type="sldNum" sz="quarter" idx="5"/>
          </p:nvPr>
        </p:nvSpPr>
        <p:spPr bwMode="auto">
          <a:noFill/>
          <a:ln>
            <a:miter lim="800000"/>
            <a:headEnd/>
            <a:tailEnd/>
          </a:ln>
        </p:spPr>
        <p:txBody>
          <a:bodyPr/>
          <a:lstStyle/>
          <a:p>
            <a:fld id="{1CCA944F-2B3C-4AB9-837D-A1E61EC6EC0C}" type="slidenum">
              <a:rPr lang="en-US" altLang="en-US" smtClean="0">
                <a:cs typeface="Arial" charset="0"/>
              </a:rPr>
              <a:pPr/>
              <a:t>8</a:t>
            </a:fld>
            <a:endParaRPr lang="en-US" altLang="en-US" smtClean="0">
              <a:cs typeface="Arial"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noFill/>
          <a:ln>
            <a:solidFill>
              <a:srgbClr val="000000"/>
            </a:solidFill>
            <a:miter lim="800000"/>
            <a:headEnd/>
            <a:tailEnd/>
          </a:ln>
        </p:spPr>
      </p:sp>
      <p:sp>
        <p:nvSpPr>
          <p:cNvPr id="2355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ltLang="en-US" smtClean="0"/>
          </a:p>
        </p:txBody>
      </p:sp>
      <p:sp>
        <p:nvSpPr>
          <p:cNvPr id="23556" name="Slide Number Placeholder 3"/>
          <p:cNvSpPr>
            <a:spLocks noGrp="1"/>
          </p:cNvSpPr>
          <p:nvPr>
            <p:ph type="sldNum" sz="quarter" idx="5"/>
          </p:nvPr>
        </p:nvSpPr>
        <p:spPr bwMode="auto">
          <a:noFill/>
          <a:ln>
            <a:miter lim="800000"/>
            <a:headEnd/>
            <a:tailEnd/>
          </a:ln>
        </p:spPr>
        <p:txBody>
          <a:bodyPr/>
          <a:lstStyle/>
          <a:p>
            <a:fld id="{13F9FBB7-B12A-4510-8360-38B3BC98B9BD}" type="slidenum">
              <a:rPr lang="en-US" altLang="en-US" smtClean="0">
                <a:cs typeface="Arial" charset="0"/>
              </a:rPr>
              <a:pPr/>
              <a:t>9</a:t>
            </a:fld>
            <a:endParaRPr lang="en-US" altLang="en-US" smtClean="0">
              <a:cs typeface="Arial"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p:spPr>
      </p:sp>
      <p:sp>
        <p:nvSpPr>
          <p:cNvPr id="2457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ltLang="en-US" smtClean="0"/>
          </a:p>
        </p:txBody>
      </p:sp>
      <p:sp>
        <p:nvSpPr>
          <p:cNvPr id="24580" name="Slide Number Placeholder 3"/>
          <p:cNvSpPr>
            <a:spLocks noGrp="1"/>
          </p:cNvSpPr>
          <p:nvPr>
            <p:ph type="sldNum" sz="quarter" idx="5"/>
          </p:nvPr>
        </p:nvSpPr>
        <p:spPr bwMode="auto">
          <a:noFill/>
          <a:ln>
            <a:miter lim="800000"/>
            <a:headEnd/>
            <a:tailEnd/>
          </a:ln>
        </p:spPr>
        <p:txBody>
          <a:bodyPr/>
          <a:lstStyle/>
          <a:p>
            <a:fld id="{151FE3DC-4661-4A50-BE39-22F82EB7CA8F}" type="slidenum">
              <a:rPr lang="en-US" altLang="en-US" smtClean="0">
                <a:cs typeface="Arial" charset="0"/>
              </a:rPr>
              <a:pPr/>
              <a:t>10</a:t>
            </a:fld>
            <a:endParaRPr lang="en-US" altLang="en-US" smtClean="0">
              <a:cs typeface="Arial"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ltLang="en-US" smtClean="0"/>
          </a:p>
        </p:txBody>
      </p:sp>
      <p:sp>
        <p:nvSpPr>
          <p:cNvPr id="29700" name="Slide Number Placeholder 3"/>
          <p:cNvSpPr>
            <a:spLocks noGrp="1"/>
          </p:cNvSpPr>
          <p:nvPr>
            <p:ph type="sldNum" sz="quarter" idx="5"/>
          </p:nvPr>
        </p:nvSpPr>
        <p:spPr bwMode="auto">
          <a:noFill/>
          <a:ln>
            <a:miter lim="800000"/>
            <a:headEnd/>
            <a:tailEnd/>
          </a:ln>
        </p:spPr>
        <p:txBody>
          <a:bodyPr/>
          <a:lstStyle/>
          <a:p>
            <a:fld id="{73604D91-4DD0-4025-BF81-0D513B445862}" type="slidenum">
              <a:rPr lang="en-US" altLang="en-US" smtClean="0">
                <a:cs typeface="Arial" charset="0"/>
              </a:rPr>
              <a:pPr/>
              <a:t>11</a:t>
            </a:fld>
            <a:endParaRPr lang="en-US" altLang="en-US" smtClean="0">
              <a:cs typeface="Arial"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0C4B8E-F543-4D79-9354-B50FD7609727}" type="slidenum">
              <a:rPr lang="en-US" smtClean="0"/>
              <a:pPr/>
              <a:t>14</a:t>
            </a:fld>
            <a:endParaRPr lang="en-US"/>
          </a:p>
        </p:txBody>
      </p:sp>
    </p:spTree>
    <p:extLst>
      <p:ext uri="{BB962C8B-B14F-4D97-AF65-F5344CB8AC3E}">
        <p14:creationId xmlns:p14="http://schemas.microsoft.com/office/powerpoint/2010/main" val="330592773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smtClean="0"/>
              <a:t>BESAC/Tech Teams Briefing July 29, 2014</a:t>
            </a:r>
            <a:endParaRPr lang="en-US"/>
          </a:p>
        </p:txBody>
      </p:sp>
      <p:sp>
        <p:nvSpPr>
          <p:cNvPr id="6" name="Slide Number Placeholder 5"/>
          <p:cNvSpPr>
            <a:spLocks noGrp="1"/>
          </p:cNvSpPr>
          <p:nvPr>
            <p:ph type="sldNum" sz="quarter" idx="12"/>
          </p:nvPr>
        </p:nvSpPr>
        <p:spPr/>
        <p:txBody>
          <a:bodyPr/>
          <a:lstStyle/>
          <a:p>
            <a:fld id="{26CA2777-A89F-4130-B308-73BB65955918}" type="slidenum">
              <a:rPr lang="en-US" smtClean="0"/>
              <a:pPr/>
              <a:t>‹#›</a:t>
            </a:fld>
            <a:endParaRPr lang="en-US"/>
          </a:p>
        </p:txBody>
      </p:sp>
      <p:sp>
        <p:nvSpPr>
          <p:cNvPr id="7" name="Rectangle 6"/>
          <p:cNvSpPr/>
          <p:nvPr userDrawn="1"/>
        </p:nvSpPr>
        <p:spPr>
          <a:xfrm>
            <a:off x="304800" y="6248400"/>
            <a:ext cx="26670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9" name="Subtitle 2"/>
          <p:cNvSpPr>
            <a:spLocks noGrp="1"/>
          </p:cNvSpPr>
          <p:nvPr>
            <p:ph type="subTitle" idx="1"/>
          </p:nvPr>
        </p:nvSpPr>
        <p:spPr>
          <a:xfrm>
            <a:off x="1371600" y="3200400"/>
            <a:ext cx="6400800" cy="1752600"/>
          </a:xfrm>
        </p:spPr>
        <p:txBody>
          <a:bodyPr/>
          <a:lstStyle>
            <a:lvl1pPr marL="0" indent="0" algn="ctr">
              <a:buNone/>
              <a:defRPr b="0">
                <a:solidFill>
                  <a:schemeClr val="tx1">
                    <a:lumMod val="75000"/>
                    <a:lumOff val="25000"/>
                  </a:schemeClr>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0" name="Title 6"/>
          <p:cNvSpPr>
            <a:spLocks noGrp="1"/>
          </p:cNvSpPr>
          <p:nvPr>
            <p:ph type="title"/>
          </p:nvPr>
        </p:nvSpPr>
        <p:spPr>
          <a:xfrm>
            <a:off x="457200" y="1981200"/>
            <a:ext cx="8229600" cy="1143000"/>
          </a:xfrm>
          <a:prstGeom prst="rect">
            <a:avLst/>
          </a:prstGeom>
        </p:spPr>
        <p:txBody>
          <a:bodyPr>
            <a:normAutofit/>
          </a:bodyPr>
          <a:lstStyle>
            <a:lvl1pPr algn="ctr">
              <a:defRPr sz="3200" b="1">
                <a:solidFill>
                  <a:srgbClr val="146737"/>
                </a:solidFill>
              </a:defRPr>
            </a:lvl1pPr>
          </a:lstStyle>
          <a:p>
            <a:r>
              <a:rPr lang="en-US" dirty="0" smtClean="0"/>
              <a:t>Click to edit Master title style</a:t>
            </a:r>
            <a:endParaRPr lang="en-US" dirty="0"/>
          </a:p>
        </p:txBody>
      </p:sp>
      <p:grpSp>
        <p:nvGrpSpPr>
          <p:cNvPr id="12" name="Group 11"/>
          <p:cNvGrpSpPr/>
          <p:nvPr userDrawn="1"/>
        </p:nvGrpSpPr>
        <p:grpSpPr>
          <a:xfrm>
            <a:off x="2743200" y="152400"/>
            <a:ext cx="5410200" cy="1066800"/>
            <a:chOff x="1905000" y="152400"/>
            <a:chExt cx="5410200" cy="1066800"/>
          </a:xfrm>
        </p:grpSpPr>
        <p:pic>
          <p:nvPicPr>
            <p:cNvPr id="8" name="Picture 7" descr="horizontal-logo-green-text.jpg"/>
            <p:cNvPicPr>
              <a:picLocks noChangeAspect="1"/>
            </p:cNvPicPr>
            <p:nvPr userDrawn="1"/>
          </p:nvPicPr>
          <p:blipFill>
            <a:blip r:embed="rId3" cstate="print"/>
            <a:srcRect/>
            <a:stretch>
              <a:fillRect/>
            </a:stretch>
          </p:blipFill>
          <p:spPr bwMode="auto">
            <a:xfrm>
              <a:off x="1905000" y="304800"/>
              <a:ext cx="5334000" cy="892175"/>
            </a:xfrm>
            <a:prstGeom prst="rect">
              <a:avLst/>
            </a:prstGeom>
            <a:noFill/>
            <a:ln w="9525">
              <a:noFill/>
              <a:miter lim="800000"/>
              <a:headEnd/>
              <a:tailEnd/>
            </a:ln>
          </p:spPr>
        </p:pic>
        <p:sp>
          <p:nvSpPr>
            <p:cNvPr id="11" name="Rectangle 10"/>
            <p:cNvSpPr/>
            <p:nvPr userDrawn="1"/>
          </p:nvSpPr>
          <p:spPr>
            <a:xfrm>
              <a:off x="5638800" y="152400"/>
              <a:ext cx="1676400" cy="1066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Title 6"/>
          <p:cNvSpPr>
            <a:spLocks noGrp="1"/>
          </p:cNvSpPr>
          <p:nvPr>
            <p:ph type="title"/>
          </p:nvPr>
        </p:nvSpPr>
        <p:spPr/>
        <p:txBody>
          <a:bodyPr/>
          <a:lstStyle/>
          <a:p>
            <a:r>
              <a:rPr lang="en-US" smtClean="0"/>
              <a:t>Click to edit Master title style</a:t>
            </a:r>
            <a:endParaRPr lang="en-US"/>
          </a:p>
        </p:txBody>
      </p:sp>
      <p:sp>
        <p:nvSpPr>
          <p:cNvPr id="9" name="Slide Number Placeholder 8"/>
          <p:cNvSpPr>
            <a:spLocks noGrp="1"/>
          </p:cNvSpPr>
          <p:nvPr>
            <p:ph type="sldNum" sz="quarter" idx="11"/>
          </p:nvPr>
        </p:nvSpPr>
        <p:spPr/>
        <p:txBody>
          <a:bodyPr/>
          <a:lstStyle/>
          <a:p>
            <a:fld id="{26CA2777-A89F-4130-B308-73BB65955918}" type="slidenum">
              <a:rPr lang="en-US" smtClean="0"/>
              <a:pPr/>
              <a:t>‹#›</a:t>
            </a:fld>
            <a:endParaRPr lang="en-US"/>
          </a:p>
        </p:txBody>
      </p:sp>
      <p:sp>
        <p:nvSpPr>
          <p:cNvPr id="10" name="Footer Placeholder 9"/>
          <p:cNvSpPr>
            <a:spLocks noGrp="1"/>
          </p:cNvSpPr>
          <p:nvPr>
            <p:ph type="ftr" sz="quarter" idx="12"/>
          </p:nvPr>
        </p:nvSpPr>
        <p:spPr/>
        <p:txBody>
          <a:bodyPr/>
          <a:lstStyle/>
          <a:p>
            <a:r>
              <a:rPr lang="en-US" smtClean="0"/>
              <a:t>BESAC/Tech Teams Briefing July 29, 2014</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9385274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Footer Placeholder 10"/>
          <p:cNvSpPr>
            <a:spLocks noGrp="1"/>
          </p:cNvSpPr>
          <p:nvPr>
            <p:ph type="ftr" sz="quarter" idx="10"/>
          </p:nvPr>
        </p:nvSpPr>
        <p:spPr/>
        <p:txBody>
          <a:bodyPr/>
          <a:lstStyle>
            <a:lvl1pPr>
              <a:defRPr/>
            </a:lvl1pPr>
          </a:lstStyle>
          <a:p>
            <a:pPr>
              <a:defRPr/>
            </a:pPr>
            <a:r>
              <a:rPr lang="en-US" smtClean="0"/>
              <a:t>BESAC/Tech Teams Briefing July 29, 2014</a:t>
            </a:r>
            <a:endParaRPr lang="en-US"/>
          </a:p>
        </p:txBody>
      </p:sp>
      <p:sp>
        <p:nvSpPr>
          <p:cNvPr id="3" name="Slide Number Placeholder 11"/>
          <p:cNvSpPr>
            <a:spLocks noGrp="1"/>
          </p:cNvSpPr>
          <p:nvPr>
            <p:ph type="sldNum" sz="quarter" idx="11"/>
          </p:nvPr>
        </p:nvSpPr>
        <p:spPr/>
        <p:txBody>
          <a:bodyPr/>
          <a:lstStyle>
            <a:lvl1pPr>
              <a:defRPr/>
            </a:lvl1pPr>
          </a:lstStyle>
          <a:p>
            <a:pPr>
              <a:defRPr/>
            </a:pPr>
            <a:fld id="{8BAF0E60-FD3E-4AA3-A83A-D5046E38D57D}" type="slidenum">
              <a:rPr lang="en-US"/>
              <a:pPr>
                <a:defRPr/>
              </a:pPr>
              <a:t>‹#›</a:t>
            </a:fld>
            <a:endParaRPr lang="en-US" dirty="0"/>
          </a:p>
        </p:txBody>
      </p:sp>
    </p:spTree>
    <p:extLst>
      <p:ext uri="{BB962C8B-B14F-4D97-AF65-F5344CB8AC3E}">
        <p14:creationId xmlns:p14="http://schemas.microsoft.com/office/powerpoint/2010/main" val="35628076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Text Placeholder 3"/>
          <p:cNvSpPr>
            <a:spLocks noGrp="1"/>
          </p:cNvSpPr>
          <p:nvPr>
            <p:ph type="body" sz="quarter" idx="10"/>
          </p:nvPr>
        </p:nvSpPr>
        <p:spPr>
          <a:xfrm>
            <a:off x="457200" y="914400"/>
            <a:ext cx="8229600" cy="5257800"/>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555768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76400"/>
            <a:ext cx="4038600" cy="4724400"/>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76400"/>
            <a:ext cx="4038600" cy="4724400"/>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9"/>
          <p:cNvSpPr>
            <a:spLocks noGrp="1" noChangeArrowheads="1"/>
          </p:cNvSpPr>
          <p:nvPr>
            <p:ph type="dt" sz="half" idx="10"/>
          </p:nvPr>
        </p:nvSpPr>
        <p:spPr>
          <a:xfrm>
            <a:off x="0" y="6629400"/>
            <a:ext cx="2133600" cy="228600"/>
          </a:xfrm>
          <a:prstGeom prst="rect">
            <a:avLst/>
          </a:prstGeom>
          <a:ln/>
        </p:spPr>
        <p:txBody>
          <a:bodyPr/>
          <a:lstStyle>
            <a:lvl1pPr>
              <a:defRPr/>
            </a:lvl1pPr>
          </a:lstStyle>
          <a:p>
            <a:pPr>
              <a:defRPr/>
            </a:pPr>
            <a:endParaRPr lang="en-US"/>
          </a:p>
        </p:txBody>
      </p:sp>
      <p:sp>
        <p:nvSpPr>
          <p:cNvPr id="6" name="Rectangle 10"/>
          <p:cNvSpPr>
            <a:spLocks noGrp="1" noChangeArrowheads="1"/>
          </p:cNvSpPr>
          <p:nvPr>
            <p:ph type="ftr" sz="quarter" idx="11"/>
          </p:nvPr>
        </p:nvSpPr>
        <p:spPr>
          <a:ln/>
        </p:spPr>
        <p:txBody>
          <a:bodyPr/>
          <a:lstStyle>
            <a:lvl1pPr>
              <a:defRPr/>
            </a:lvl1pPr>
          </a:lstStyle>
          <a:p>
            <a:pPr>
              <a:defRPr/>
            </a:pPr>
            <a:r>
              <a:rPr lang="en-US" smtClean="0"/>
              <a:t>BESAC/Tech Teams Briefing July 29, 2014</a:t>
            </a:r>
            <a:endParaRPr lang="en-US"/>
          </a:p>
        </p:txBody>
      </p:sp>
    </p:spTree>
  </p:cSld>
  <p:clrMapOvr>
    <a:masterClrMapping/>
  </p:clrMapOvr>
  <p:transition>
    <p:wipe dir="r"/>
  </p:transition>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8"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219075"/>
            <a:ext cx="91440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352425" y="866776"/>
            <a:ext cx="8410575" cy="525938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3"/>
          </p:nvPr>
        </p:nvSpPr>
        <p:spPr>
          <a:xfrm>
            <a:off x="3124200" y="6357064"/>
            <a:ext cx="5334000" cy="365125"/>
          </a:xfrm>
          <a:prstGeom prst="rect">
            <a:avLst/>
          </a:prstGeom>
        </p:spPr>
        <p:txBody>
          <a:bodyPr vert="horz" lIns="91440" tIns="45720" rIns="91440" bIns="45720" rtlCol="0" anchor="ctr"/>
          <a:lstStyle>
            <a:lvl1pPr algn="r">
              <a:defRPr sz="1200">
                <a:solidFill>
                  <a:srgbClr val="106636"/>
                </a:solidFill>
                <a:latin typeface="Arial" pitchFamily="34" charset="0"/>
                <a:cs typeface="Arial" pitchFamily="34" charset="0"/>
              </a:defRPr>
            </a:lvl1pPr>
          </a:lstStyle>
          <a:p>
            <a:r>
              <a:rPr lang="en-US" smtClean="0"/>
              <a:t>BESAC/Tech Teams Briefing July 29, 2014</a:t>
            </a:r>
            <a:endParaRPr lang="en-US" dirty="0"/>
          </a:p>
        </p:txBody>
      </p:sp>
      <p:sp>
        <p:nvSpPr>
          <p:cNvPr id="6" name="Slide Number Placeholder 5"/>
          <p:cNvSpPr>
            <a:spLocks noGrp="1"/>
          </p:cNvSpPr>
          <p:nvPr>
            <p:ph type="sldNum" sz="quarter" idx="4"/>
          </p:nvPr>
        </p:nvSpPr>
        <p:spPr>
          <a:xfrm>
            <a:off x="8414464" y="6351654"/>
            <a:ext cx="381000" cy="365125"/>
          </a:xfrm>
          <a:prstGeom prst="rect">
            <a:avLst/>
          </a:prstGeom>
        </p:spPr>
        <p:txBody>
          <a:bodyPr vert="horz" lIns="91440" tIns="45720" rIns="91440" bIns="45720" rtlCol="0" anchor="ctr"/>
          <a:lstStyle>
            <a:lvl1pPr algn="r">
              <a:defRPr sz="1200">
                <a:solidFill>
                  <a:srgbClr val="106636"/>
                </a:solidFill>
                <a:latin typeface="Arial" pitchFamily="34" charset="0"/>
                <a:cs typeface="Arial" pitchFamily="34" charset="0"/>
              </a:defRPr>
            </a:lvl1pPr>
          </a:lstStyle>
          <a:p>
            <a:fld id="{26CA2777-A89F-4130-B308-73BB65955918}" type="slidenum">
              <a:rPr lang="en-US" smtClean="0"/>
              <a:pPr/>
              <a:t>‹#›</a:t>
            </a:fld>
            <a:endParaRPr lang="en-US" dirty="0"/>
          </a:p>
        </p:txBody>
      </p:sp>
      <p:pic>
        <p:nvPicPr>
          <p:cNvPr id="7" name="Picture 9" descr="horizontal-logo-green-text.jpg"/>
          <p:cNvPicPr>
            <a:picLocks noChangeAspect="1"/>
          </p:cNvPicPr>
          <p:nvPr userDrawn="1"/>
        </p:nvPicPr>
        <p:blipFill>
          <a:blip r:embed="rId9" cstate="print"/>
          <a:srcRect/>
          <a:stretch>
            <a:fillRect/>
          </a:stretch>
        </p:blipFill>
        <p:spPr bwMode="auto">
          <a:xfrm>
            <a:off x="457200" y="6354763"/>
            <a:ext cx="2438400" cy="407987"/>
          </a:xfrm>
          <a:prstGeom prst="rect">
            <a:avLst/>
          </a:prstGeom>
          <a:noFill/>
          <a:ln w="9525">
            <a:noFill/>
            <a:miter lim="800000"/>
            <a:headEnd/>
            <a:tailEnd/>
          </a:ln>
        </p:spPr>
      </p:pic>
      <p:sp>
        <p:nvSpPr>
          <p:cNvPr id="8" name="Rectangle 7"/>
          <p:cNvSpPr/>
          <p:nvPr userDrawn="1"/>
        </p:nvSpPr>
        <p:spPr>
          <a:xfrm>
            <a:off x="2133600" y="6324600"/>
            <a:ext cx="8382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7" r:id="rId4"/>
    <p:sldLayoutId id="2147483658" r:id="rId5"/>
    <p:sldLayoutId id="2147483659" r:id="rId6"/>
  </p:sldLayoutIdLst>
  <p:hf hdr="0" dt="0"/>
  <p:txStyles>
    <p:titleStyle>
      <a:lvl1pPr algn="ctr" defTabSz="914400" rtl="0" eaLnBrk="1" latinLnBrk="0" hangingPunct="1">
        <a:spcBef>
          <a:spcPct val="0"/>
        </a:spcBef>
        <a:buNone/>
        <a:defRPr sz="2400" kern="1200">
          <a:solidFill>
            <a:srgbClr val="106636"/>
          </a:solidFill>
          <a:latin typeface="Arial" pitchFamily="34" charset="0"/>
          <a:ea typeface="+mj-ea"/>
          <a:cs typeface="Arial" pitchFamily="34" charset="0"/>
        </a:defRPr>
      </a:lvl1pPr>
    </p:titleStyle>
    <p:bodyStyle>
      <a:lvl1pPr marL="342900" indent="-342900" algn="l" defTabSz="914400" rtl="0" eaLnBrk="1" latinLnBrk="0" hangingPunct="1">
        <a:spcBef>
          <a:spcPct val="20000"/>
        </a:spcBef>
        <a:buFont typeface="Arial" pitchFamily="34" charset="0"/>
        <a:buChar char="•"/>
        <a:defRPr sz="2400" b="1" kern="1200">
          <a:solidFill>
            <a:srgbClr val="146737"/>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200" kern="1200">
          <a:solidFill>
            <a:schemeClr val="tx1">
              <a:lumMod val="75000"/>
              <a:lumOff val="25000"/>
            </a:schemeClr>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8" Type="http://schemas.openxmlformats.org/officeDocument/2006/relationships/image" Target="../media/image15.wmf"/><Relationship Id="rId13" Type="http://schemas.openxmlformats.org/officeDocument/2006/relationships/image" Target="../media/image20.png"/><Relationship Id="rId3" Type="http://schemas.openxmlformats.org/officeDocument/2006/relationships/image" Target="../media/image10.jpeg"/><Relationship Id="rId7" Type="http://schemas.openxmlformats.org/officeDocument/2006/relationships/image" Target="../media/image14.png"/><Relationship Id="rId12" Type="http://schemas.openxmlformats.org/officeDocument/2006/relationships/image" Target="../media/image19.png"/><Relationship Id="rId2" Type="http://schemas.openxmlformats.org/officeDocument/2006/relationships/notesSlide" Target="../notesSlides/notesSlide8.xml"/><Relationship Id="rId16" Type="http://schemas.openxmlformats.org/officeDocument/2006/relationships/image" Target="../media/image23.emf"/><Relationship Id="rId1" Type="http://schemas.openxmlformats.org/officeDocument/2006/relationships/slideLayout" Target="../slideLayouts/slideLayout6.xml"/><Relationship Id="rId6" Type="http://schemas.openxmlformats.org/officeDocument/2006/relationships/image" Target="../media/image13.jpeg"/><Relationship Id="rId11" Type="http://schemas.openxmlformats.org/officeDocument/2006/relationships/image" Target="../media/image18.png"/><Relationship Id="rId5" Type="http://schemas.openxmlformats.org/officeDocument/2006/relationships/image" Target="../media/image12.png"/><Relationship Id="rId15" Type="http://schemas.openxmlformats.org/officeDocument/2006/relationships/image" Target="../media/image22.emf"/><Relationship Id="rId10" Type="http://schemas.openxmlformats.org/officeDocument/2006/relationships/image" Target="../media/image17.wmf"/><Relationship Id="rId4" Type="http://schemas.openxmlformats.org/officeDocument/2006/relationships/image" Target="../media/image11.png"/><Relationship Id="rId9" Type="http://schemas.openxmlformats.org/officeDocument/2006/relationships/image" Target="../media/image16.wmf"/><Relationship Id="rId14" Type="http://schemas.openxmlformats.org/officeDocument/2006/relationships/image" Target="../media/image21.png"/></Relationships>
</file>

<file path=ppt/slides/_rels/slide12.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8" Type="http://schemas.microsoft.com/office/2007/relationships/diagramDrawing" Target="../diagrams/drawing1.xml"/><Relationship Id="rId13" Type="http://schemas.microsoft.com/office/2007/relationships/diagramDrawing" Target="../diagrams/drawing2.xml"/><Relationship Id="rId3" Type="http://schemas.openxmlformats.org/officeDocument/2006/relationships/image" Target="../media/image38.png"/><Relationship Id="rId7" Type="http://schemas.openxmlformats.org/officeDocument/2006/relationships/diagramColors" Target="../diagrams/colors1.xml"/><Relationship Id="rId12" Type="http://schemas.openxmlformats.org/officeDocument/2006/relationships/diagramColors" Target="../diagrams/colors2.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QuickStyle" Target="../diagrams/quickStyle1.xml"/><Relationship Id="rId11" Type="http://schemas.openxmlformats.org/officeDocument/2006/relationships/diagramQuickStyle" Target="../diagrams/quickStyle2.xml"/><Relationship Id="rId5" Type="http://schemas.openxmlformats.org/officeDocument/2006/relationships/diagramLayout" Target="../diagrams/layout1.xml"/><Relationship Id="rId10" Type="http://schemas.openxmlformats.org/officeDocument/2006/relationships/diagramLayout" Target="../diagrams/layout2.xml"/><Relationship Id="rId4" Type="http://schemas.openxmlformats.org/officeDocument/2006/relationships/diagramData" Target="../diagrams/data1.xml"/><Relationship Id="rId9" Type="http://schemas.openxmlformats.org/officeDocument/2006/relationships/diagramData" Target="../diagrams/data2.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3" Type="http://schemas.openxmlformats.org/officeDocument/2006/relationships/image" Target="../media/image42.wmf"/><Relationship Id="rId7" Type="http://schemas.openxmlformats.org/officeDocument/2006/relationships/image" Target="../media/image46.jpe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45.jpeg"/><Relationship Id="rId5" Type="http://schemas.openxmlformats.org/officeDocument/2006/relationships/image" Target="../media/image44.png"/><Relationship Id="rId4" Type="http://schemas.openxmlformats.org/officeDocument/2006/relationships/image" Target="../media/image43.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image" Target="../media/image47.jpeg"/><Relationship Id="rId7" Type="http://schemas.openxmlformats.org/officeDocument/2006/relationships/image" Target="../media/image51.jpe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50.jpeg"/><Relationship Id="rId5" Type="http://schemas.openxmlformats.org/officeDocument/2006/relationships/image" Target="../media/image49.png"/><Relationship Id="rId4" Type="http://schemas.openxmlformats.org/officeDocument/2006/relationships/image" Target="../media/image48.jpeg"/><Relationship Id="rId9" Type="http://schemas.openxmlformats.org/officeDocument/2006/relationships/image" Target="../media/image53.jpeg"/></Relationships>
</file>

<file path=ppt/slides/_rels/slide2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8" Type="http://schemas.openxmlformats.org/officeDocument/2006/relationships/diagramLayout" Target="../diagrams/layout4.xml"/><Relationship Id="rId3" Type="http://schemas.openxmlformats.org/officeDocument/2006/relationships/diagramLayout" Target="../diagrams/layout3.xml"/><Relationship Id="rId7" Type="http://schemas.openxmlformats.org/officeDocument/2006/relationships/diagramData" Target="../diagrams/data4.xml"/><Relationship Id="rId2" Type="http://schemas.openxmlformats.org/officeDocument/2006/relationships/diagramData" Target="../diagrams/data3.xml"/><Relationship Id="rId1" Type="http://schemas.openxmlformats.org/officeDocument/2006/relationships/slideLayout" Target="../slideLayouts/slideLayout3.xml"/><Relationship Id="rId6" Type="http://schemas.microsoft.com/office/2007/relationships/diagramDrawing" Target="../diagrams/drawing3.xml"/><Relationship Id="rId11" Type="http://schemas.microsoft.com/office/2007/relationships/diagramDrawing" Target="../diagrams/drawing4.xml"/><Relationship Id="rId5" Type="http://schemas.openxmlformats.org/officeDocument/2006/relationships/diagramColors" Target="../diagrams/colors3.xml"/><Relationship Id="rId10" Type="http://schemas.openxmlformats.org/officeDocument/2006/relationships/diagramColors" Target="../diagrams/colors4.xml"/><Relationship Id="rId4" Type="http://schemas.openxmlformats.org/officeDocument/2006/relationships/diagramQuickStyle" Target="../diagrams/quickStyle3.xml"/><Relationship Id="rId9" Type="http://schemas.openxmlformats.org/officeDocument/2006/relationships/diagramQuickStyle" Target="../diagrams/quickStyle4.xml"/></Relationships>
</file>

<file path=ppt/slides/_rels/slide28.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382889" y="3200400"/>
            <a:ext cx="6400800" cy="1752600"/>
          </a:xfrm>
        </p:spPr>
        <p:txBody>
          <a:bodyPr/>
          <a:lstStyle/>
          <a:p>
            <a:r>
              <a:rPr lang="en-US" sz="2000" dirty="0" smtClean="0"/>
              <a:t>Presented to the </a:t>
            </a:r>
          </a:p>
          <a:p>
            <a:r>
              <a:rPr lang="en-US" sz="2000" dirty="0" smtClean="0"/>
              <a:t>Basic Energy Sciences Advisory Committee</a:t>
            </a:r>
          </a:p>
          <a:p>
            <a:endParaRPr lang="en-US" sz="1000" dirty="0" smtClean="0"/>
          </a:p>
          <a:p>
            <a:r>
              <a:rPr lang="en-US" sz="2000" dirty="0" smtClean="0"/>
              <a:t>by</a:t>
            </a:r>
          </a:p>
          <a:p>
            <a:endParaRPr lang="en-US" sz="1000" dirty="0" smtClean="0"/>
          </a:p>
          <a:p>
            <a:r>
              <a:rPr lang="en-US" sz="2000" dirty="0" smtClean="0"/>
              <a:t>Steve Binkley</a:t>
            </a:r>
          </a:p>
          <a:p>
            <a:r>
              <a:rPr lang="en-US" sz="2000" dirty="0" smtClean="0"/>
              <a:t>Advanced Scientific Computing Research</a:t>
            </a:r>
          </a:p>
          <a:p>
            <a:endParaRPr lang="en-US" dirty="0" smtClean="0"/>
          </a:p>
          <a:p>
            <a:endParaRPr lang="en-US" dirty="0" smtClean="0"/>
          </a:p>
          <a:p>
            <a:r>
              <a:rPr lang="en-US" sz="1800" i="1" dirty="0" smtClean="0"/>
              <a:t>July 29, 2014</a:t>
            </a:r>
            <a:endParaRPr lang="en-US" sz="1800" i="1" dirty="0"/>
          </a:p>
        </p:txBody>
      </p:sp>
      <p:sp>
        <p:nvSpPr>
          <p:cNvPr id="5" name="Title 4"/>
          <p:cNvSpPr>
            <a:spLocks noGrp="1"/>
          </p:cNvSpPr>
          <p:nvPr>
            <p:ph type="title"/>
          </p:nvPr>
        </p:nvSpPr>
        <p:spPr>
          <a:xfrm>
            <a:off x="925689" y="1732842"/>
            <a:ext cx="7315200" cy="1143000"/>
          </a:xfrm>
        </p:spPr>
        <p:txBody>
          <a:bodyPr/>
          <a:lstStyle/>
          <a:p>
            <a:r>
              <a:rPr lang="en-US" dirty="0" smtClean="0"/>
              <a:t>DOE Tech Teams &amp;</a:t>
            </a:r>
            <a:br>
              <a:rPr lang="en-US" dirty="0" smtClean="0"/>
            </a:br>
            <a:r>
              <a:rPr lang="en-US" dirty="0" smtClean="0"/>
              <a:t>DOE Labs’ Big Ideas Summit</a:t>
            </a: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4"/>
          <p:cNvSpPr>
            <a:spLocks noGrp="1"/>
          </p:cNvSpPr>
          <p:nvPr>
            <p:ph type="title"/>
          </p:nvPr>
        </p:nvSpPr>
        <p:spPr>
          <a:xfrm>
            <a:off x="0" y="-17639"/>
            <a:ext cx="9144000" cy="740128"/>
          </a:xfrm>
        </p:spPr>
        <p:txBody>
          <a:bodyPr/>
          <a:lstStyle/>
          <a:p>
            <a:r>
              <a:rPr lang="en-US" altLang="en-US" dirty="0" smtClean="0"/>
              <a:t>EERE – Insights to Improve Wind Energy Plant Performance</a:t>
            </a:r>
          </a:p>
        </p:txBody>
      </p:sp>
      <p:sp>
        <p:nvSpPr>
          <p:cNvPr id="8195" name="Content Placeholder 5"/>
          <p:cNvSpPr>
            <a:spLocks noGrp="1"/>
          </p:cNvSpPr>
          <p:nvPr>
            <p:ph sz="half" idx="1"/>
          </p:nvPr>
        </p:nvSpPr>
        <p:spPr>
          <a:xfrm>
            <a:off x="152400" y="788280"/>
            <a:ext cx="4419600" cy="2590800"/>
          </a:xfrm>
        </p:spPr>
        <p:txBody>
          <a:bodyPr/>
          <a:lstStyle/>
          <a:p>
            <a:pPr marL="225425" lvl="1" indent="-225425">
              <a:buFont typeface="Arial" charset="0"/>
              <a:buChar char="•"/>
              <a:defRPr/>
            </a:pPr>
            <a:r>
              <a:rPr lang="en-US" altLang="en-US" b="1" dirty="0" smtClean="0">
                <a:solidFill>
                  <a:srgbClr val="3A3A3A"/>
                </a:solidFill>
                <a:cs typeface="ＭＳ Ｐゴシック" charset="0"/>
              </a:rPr>
              <a:t>Challenges</a:t>
            </a:r>
          </a:p>
          <a:p>
            <a:pPr marL="625475" lvl="2" indent="-225425">
              <a:defRPr/>
            </a:pPr>
            <a:r>
              <a:rPr lang="en-US" altLang="en-US" b="1" dirty="0" smtClean="0">
                <a:solidFill>
                  <a:srgbClr val="3A3A3A"/>
                </a:solidFill>
                <a:cs typeface="ＭＳ Ｐゴシック" charset="0"/>
              </a:rPr>
              <a:t>Identify physics driving 20-30</a:t>
            </a:r>
            <a:r>
              <a:rPr lang="en-US" altLang="en-US" b="1" dirty="0">
                <a:solidFill>
                  <a:srgbClr val="3A3A3A"/>
                </a:solidFill>
                <a:cs typeface="ＭＳ Ｐゴシック" charset="0"/>
              </a:rPr>
              <a:t>% losses in wind plant energy capture</a:t>
            </a:r>
          </a:p>
          <a:p>
            <a:pPr marL="746125" lvl="2" indent="-171450">
              <a:spcBef>
                <a:spcPct val="0"/>
              </a:spcBef>
              <a:defRPr/>
            </a:pPr>
            <a:r>
              <a:rPr lang="en-US" altLang="en-US" sz="1000" i="1" dirty="0" smtClean="0"/>
              <a:t>Quantify contributing factors to underperformance</a:t>
            </a:r>
          </a:p>
          <a:p>
            <a:pPr marL="746125" lvl="2" indent="-171450">
              <a:spcBef>
                <a:spcPct val="0"/>
              </a:spcBef>
              <a:defRPr/>
            </a:pPr>
            <a:r>
              <a:rPr lang="en-US" altLang="en-US" sz="1000" i="1" dirty="0" smtClean="0"/>
              <a:t>Characterize wake losses in large arrays</a:t>
            </a:r>
          </a:p>
          <a:p>
            <a:pPr marL="746125" lvl="2" indent="-171450">
              <a:spcBef>
                <a:spcPct val="0"/>
              </a:spcBef>
              <a:defRPr/>
            </a:pPr>
            <a:r>
              <a:rPr lang="en-US" altLang="en-US" sz="1000" i="1" dirty="0" smtClean="0"/>
              <a:t>Enable optimal wind plant configurations for all deployment options</a:t>
            </a:r>
          </a:p>
          <a:p>
            <a:pPr marL="625475" lvl="2" indent="-225425">
              <a:defRPr/>
            </a:pPr>
            <a:r>
              <a:rPr lang="en-US" altLang="en-US" b="1" dirty="0">
                <a:solidFill>
                  <a:srgbClr val="3A3A3A"/>
                </a:solidFill>
                <a:cs typeface="ＭＳ Ｐゴシック" charset="0"/>
              </a:rPr>
              <a:t>Enable seamless grid integration in high-penetration scenarios </a:t>
            </a:r>
            <a:endParaRPr lang="en-US" altLang="en-US" b="1" dirty="0" smtClean="0">
              <a:solidFill>
                <a:srgbClr val="3A3A3A"/>
              </a:solidFill>
              <a:cs typeface="ＭＳ Ｐゴシック" charset="0"/>
            </a:endParaRPr>
          </a:p>
          <a:p>
            <a:pPr marL="746125" lvl="2" indent="-171450">
              <a:spcBef>
                <a:spcPct val="0"/>
              </a:spcBef>
              <a:defRPr/>
            </a:pPr>
            <a:r>
              <a:rPr lang="en-US" altLang="en-US" sz="1000" i="1" dirty="0" smtClean="0"/>
              <a:t>Characterize atmospheric phenomena at turbine hub height (wind velocities, shear, and veer)</a:t>
            </a:r>
          </a:p>
          <a:p>
            <a:pPr marL="746125" lvl="2" indent="-171450">
              <a:spcBef>
                <a:spcPct val="0"/>
              </a:spcBef>
              <a:defRPr/>
            </a:pPr>
            <a:r>
              <a:rPr lang="en-US" altLang="en-US" sz="1000" i="1" dirty="0" smtClean="0"/>
              <a:t>Integrate real-time forecast into dispatch &amp; operational control strategies</a:t>
            </a:r>
          </a:p>
          <a:p>
            <a:pPr marL="346075" lvl="1" indent="-171450">
              <a:spcBef>
                <a:spcPct val="0"/>
              </a:spcBef>
              <a:defRPr/>
            </a:pPr>
            <a:endParaRPr lang="en-US" altLang="en-US" sz="1200" i="1" dirty="0" smtClean="0"/>
          </a:p>
        </p:txBody>
      </p:sp>
      <p:sp>
        <p:nvSpPr>
          <p:cNvPr id="11267" name="Content Placeholder 6"/>
          <p:cNvSpPr>
            <a:spLocks noGrp="1"/>
          </p:cNvSpPr>
          <p:nvPr>
            <p:ph sz="half" idx="2"/>
          </p:nvPr>
        </p:nvSpPr>
        <p:spPr>
          <a:xfrm>
            <a:off x="4648200" y="894642"/>
            <a:ext cx="4267200" cy="2590800"/>
          </a:xfrm>
        </p:spPr>
        <p:txBody>
          <a:bodyPr>
            <a:normAutofit/>
          </a:bodyPr>
          <a:lstStyle/>
          <a:p>
            <a:pPr marL="225425" indent="-225425">
              <a:defRPr/>
            </a:pPr>
            <a:r>
              <a:rPr lang="en-US" altLang="en-US" sz="1600" b="1" dirty="0" smtClean="0"/>
              <a:t>Modeling and Simulation Needs</a:t>
            </a:r>
          </a:p>
          <a:p>
            <a:pPr marL="625475" lvl="1" indent="-225425">
              <a:defRPr/>
            </a:pPr>
            <a:r>
              <a:rPr lang="en-US" altLang="en-US" sz="1400" b="1" dirty="0" err="1" smtClean="0"/>
              <a:t>Multiscale</a:t>
            </a:r>
            <a:r>
              <a:rPr lang="en-US" altLang="en-US" sz="1400" b="1" dirty="0" smtClean="0"/>
              <a:t>, multidisciplinary coupling </a:t>
            </a:r>
          </a:p>
          <a:p>
            <a:pPr marL="746125" lvl="2" indent="-171450">
              <a:spcBef>
                <a:spcPts val="300"/>
              </a:spcBef>
              <a:defRPr/>
            </a:pPr>
            <a:r>
              <a:rPr lang="en-US" altLang="en-US" sz="1050" i="1" dirty="0" err="1" smtClean="0"/>
              <a:t>Mesoscale</a:t>
            </a:r>
            <a:r>
              <a:rPr lang="en-US" altLang="en-US" sz="1050" i="1" dirty="0" smtClean="0"/>
              <a:t> (10-30km) to planetary boundary layer-scale (&lt;1km) to turbine inflow scale (&lt;5m) to rotor/blade scale (&lt;1m) to blade tip vortex scale (&lt;1cm) </a:t>
            </a:r>
          </a:p>
          <a:p>
            <a:pPr marL="746125" lvl="2" indent="-171450">
              <a:spcBef>
                <a:spcPts val="300"/>
              </a:spcBef>
              <a:defRPr/>
            </a:pPr>
            <a:r>
              <a:rPr lang="en-US" altLang="en-US" sz="1050" i="1" dirty="0" smtClean="0"/>
              <a:t>Fluid-structure interaction for loads response</a:t>
            </a:r>
          </a:p>
          <a:p>
            <a:pPr marL="746125" lvl="2" indent="-171450">
              <a:spcBef>
                <a:spcPts val="300"/>
              </a:spcBef>
              <a:defRPr/>
            </a:pPr>
            <a:r>
              <a:rPr lang="en-US" altLang="en-US" sz="1050" i="1" dirty="0" smtClean="0"/>
              <a:t>Full wind-plant simulation capability in complex terrain and offshore operating conditions</a:t>
            </a:r>
          </a:p>
          <a:p>
            <a:pPr marL="746125" lvl="2" indent="-171450">
              <a:spcBef>
                <a:spcPts val="300"/>
              </a:spcBef>
              <a:defRPr/>
            </a:pPr>
            <a:r>
              <a:rPr lang="en-US" altLang="en-US" sz="1050" i="1" dirty="0" smtClean="0"/>
              <a:t>Large control volume simulations (approx. 30kmx30kmx3km) resolved down to &lt;1m flow features</a:t>
            </a:r>
          </a:p>
          <a:p>
            <a:pPr marL="746125" lvl="2" indent="-171450">
              <a:spcBef>
                <a:spcPts val="300"/>
              </a:spcBef>
              <a:defRPr/>
            </a:pPr>
            <a:r>
              <a:rPr lang="en-US" altLang="en-US" sz="1050" i="1" dirty="0" smtClean="0"/>
              <a:t>Open, scalable, modular simulation environment to leverage DOE HPC assets – exploit </a:t>
            </a:r>
            <a:r>
              <a:rPr lang="en-US" altLang="en-US" sz="1050" i="1" dirty="0" err="1" smtClean="0"/>
              <a:t>exascale</a:t>
            </a:r>
            <a:r>
              <a:rPr lang="en-US" altLang="en-US" sz="1050" i="1" dirty="0" smtClean="0"/>
              <a:t> </a:t>
            </a:r>
          </a:p>
          <a:p>
            <a:pPr marL="346075" lvl="1" indent="-171450">
              <a:spcBef>
                <a:spcPct val="0"/>
              </a:spcBef>
              <a:defRPr/>
            </a:pPr>
            <a:endParaRPr lang="en-US" altLang="en-US" sz="1600" dirty="0" smtClean="0"/>
          </a:p>
        </p:txBody>
      </p:sp>
      <p:cxnSp>
        <p:nvCxnSpPr>
          <p:cNvPr id="9223" name="Straight Connector 9"/>
          <p:cNvCxnSpPr>
            <a:cxnSpLocks noChangeShapeType="1"/>
          </p:cNvCxnSpPr>
          <p:nvPr/>
        </p:nvCxnSpPr>
        <p:spPr bwMode="auto">
          <a:xfrm>
            <a:off x="457200" y="3485442"/>
            <a:ext cx="8226425" cy="0"/>
          </a:xfrm>
          <a:prstGeom prst="line">
            <a:avLst/>
          </a:prstGeom>
          <a:noFill/>
          <a:ln w="63500" cmpd="tri">
            <a:solidFill>
              <a:schemeClr val="tx2"/>
            </a:solidFill>
            <a:round/>
            <a:headEnd/>
            <a:tailEnd/>
          </a:ln>
        </p:spPr>
      </p:cxnSp>
      <p:cxnSp>
        <p:nvCxnSpPr>
          <p:cNvPr id="9224" name="Straight Connector 10"/>
          <p:cNvCxnSpPr>
            <a:cxnSpLocks noChangeShapeType="1"/>
          </p:cNvCxnSpPr>
          <p:nvPr/>
        </p:nvCxnSpPr>
        <p:spPr bwMode="auto">
          <a:xfrm flipH="1" flipV="1">
            <a:off x="4572000" y="1047042"/>
            <a:ext cx="3175" cy="2420058"/>
          </a:xfrm>
          <a:prstGeom prst="line">
            <a:avLst/>
          </a:prstGeom>
          <a:noFill/>
          <a:ln w="63500" cmpd="tri">
            <a:solidFill>
              <a:schemeClr val="tx2"/>
            </a:solidFill>
            <a:round/>
            <a:headEnd/>
            <a:tailEnd/>
          </a:ln>
        </p:spPr>
      </p:cxnSp>
      <p:pic>
        <p:nvPicPr>
          <p:cNvPr id="10" name="Picture 9" descr="31436_wind875.jpg"/>
          <p:cNvPicPr>
            <a:picLocks noChangeAspect="1"/>
          </p:cNvPicPr>
          <p:nvPr/>
        </p:nvPicPr>
        <p:blipFill>
          <a:blip r:embed="rId3" cstate="print"/>
          <a:stretch>
            <a:fillRect/>
          </a:stretch>
        </p:blipFill>
        <p:spPr>
          <a:xfrm>
            <a:off x="1343386" y="3570568"/>
            <a:ext cx="6420802" cy="2773787"/>
          </a:xfrm>
          <a:prstGeom prst="rect">
            <a:avLst/>
          </a:prstGeom>
        </p:spPr>
      </p:pic>
      <p:sp>
        <p:nvSpPr>
          <p:cNvPr id="2" name="Footer Placeholder 1"/>
          <p:cNvSpPr>
            <a:spLocks noGrp="1"/>
          </p:cNvSpPr>
          <p:nvPr>
            <p:ph type="ftr" sz="quarter" idx="11"/>
          </p:nvPr>
        </p:nvSpPr>
        <p:spPr/>
        <p:txBody>
          <a:bodyPr/>
          <a:lstStyle/>
          <a:p>
            <a:pPr>
              <a:defRPr/>
            </a:pPr>
            <a:r>
              <a:rPr lang="en-US" smtClean="0"/>
              <a:t>BESAC/Tech Teams Briefing July 29, 2014</a:t>
            </a:r>
            <a:endParaRPr lang="en-US"/>
          </a:p>
        </p:txBody>
      </p:sp>
      <p:sp>
        <p:nvSpPr>
          <p:cNvPr id="9" name="Slide Number Placeholder 3"/>
          <p:cNvSpPr txBox="1">
            <a:spLocks/>
          </p:cNvSpPr>
          <p:nvPr/>
        </p:nvSpPr>
        <p:spPr>
          <a:xfrm>
            <a:off x="8413750" y="6351588"/>
            <a:ext cx="381000" cy="365125"/>
          </a:xfrm>
          <a:prstGeom prst="rect">
            <a:avLst/>
          </a:prstGeom>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0E35970C-66DA-42B4-8591-6E363A3B576E}" type="slidenum">
              <a:rPr kumimoji="0" lang="en-US" sz="1200" b="0" i="0" u="none" strike="noStrike" kern="1200" cap="none" spc="0" normalizeH="0" baseline="0" noProof="0" smtClean="0">
                <a:ln>
                  <a:noFill/>
                </a:ln>
                <a:solidFill>
                  <a:srgbClr val="106636"/>
                </a:solidFill>
                <a:effectLst/>
                <a:uLnTx/>
                <a:uFillTx/>
                <a:latin typeface="Arial" pitchFamily="34" charset="0"/>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srgbClr val="106636"/>
              </a:solidFill>
              <a:effectLst/>
              <a:uLnTx/>
              <a:uFillTx/>
              <a:latin typeface="Arial" pitchFamily="34" charset="0"/>
              <a:ea typeface="+mn-ea"/>
              <a:cs typeface="Arial" pitchFamily="34" charset="0"/>
            </a:endParaRPr>
          </a:p>
        </p:txBody>
      </p:sp>
    </p:spTree>
  </p:cSld>
  <p:clrMapOvr>
    <a:masterClrMapping/>
  </p:clrMapOvr>
  <p:transition spd="slow"/>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4"/>
          <p:cNvSpPr>
            <a:spLocks noGrp="1"/>
          </p:cNvSpPr>
          <p:nvPr>
            <p:ph type="title"/>
          </p:nvPr>
        </p:nvSpPr>
        <p:spPr>
          <a:xfrm>
            <a:off x="0" y="16228"/>
            <a:ext cx="9144000" cy="672394"/>
          </a:xfrm>
        </p:spPr>
        <p:txBody>
          <a:bodyPr/>
          <a:lstStyle/>
          <a:p>
            <a:r>
              <a:rPr lang="en-US" altLang="en-US" dirty="0" smtClean="0"/>
              <a:t>SC –  Engagement in ACTT</a:t>
            </a:r>
          </a:p>
        </p:txBody>
      </p:sp>
      <p:sp>
        <p:nvSpPr>
          <p:cNvPr id="14339" name="Content Placeholder 5"/>
          <p:cNvSpPr>
            <a:spLocks noGrp="1"/>
          </p:cNvSpPr>
          <p:nvPr>
            <p:ph sz="half" idx="1"/>
          </p:nvPr>
        </p:nvSpPr>
        <p:spPr>
          <a:xfrm>
            <a:off x="370063" y="968019"/>
            <a:ext cx="4035425" cy="2286000"/>
          </a:xfrm>
        </p:spPr>
        <p:txBody>
          <a:bodyPr/>
          <a:lstStyle/>
          <a:p>
            <a:r>
              <a:rPr lang="en-US" altLang="en-US" sz="1800" b="0" dirty="0" smtClean="0"/>
              <a:t>Provide Science Tools for Energy Applications at the </a:t>
            </a:r>
            <a:r>
              <a:rPr lang="en-US" altLang="en-US" sz="1800" b="0" dirty="0" err="1" smtClean="0"/>
              <a:t>Petascale</a:t>
            </a:r>
            <a:endParaRPr lang="en-US" altLang="en-US" sz="1800" b="0" dirty="0" smtClean="0"/>
          </a:p>
          <a:p>
            <a:r>
              <a:rPr lang="en-US" altLang="en-US" sz="1800" b="0" dirty="0" smtClean="0"/>
              <a:t>Connectivity to </a:t>
            </a:r>
            <a:r>
              <a:rPr lang="en-US" altLang="en-US" sz="1800" b="0" dirty="0" err="1" smtClean="0"/>
              <a:t>ESnet</a:t>
            </a:r>
            <a:endParaRPr lang="en-US" altLang="en-US" sz="1800" b="0" dirty="0" smtClean="0"/>
          </a:p>
          <a:p>
            <a:r>
              <a:rPr lang="en-US" altLang="en-US" sz="1800" b="0" dirty="0" smtClean="0"/>
              <a:t>Leverage SC facilities expertise in operations, applications development,  and acquisitions</a:t>
            </a:r>
          </a:p>
        </p:txBody>
      </p:sp>
      <p:sp>
        <p:nvSpPr>
          <p:cNvPr id="14340" name="Content Placeholder 6"/>
          <p:cNvSpPr>
            <a:spLocks noGrp="1"/>
          </p:cNvSpPr>
          <p:nvPr>
            <p:ph sz="half" idx="2"/>
          </p:nvPr>
        </p:nvSpPr>
        <p:spPr>
          <a:xfrm>
            <a:off x="4715934" y="968019"/>
            <a:ext cx="4267200" cy="2286000"/>
          </a:xfrm>
        </p:spPr>
        <p:txBody>
          <a:bodyPr>
            <a:normAutofit/>
          </a:bodyPr>
          <a:lstStyle/>
          <a:p>
            <a:r>
              <a:rPr lang="en-US" altLang="en-US" sz="1800" b="0" dirty="0" smtClean="0"/>
              <a:t>Computer Science &amp; Applied Math</a:t>
            </a:r>
          </a:p>
          <a:p>
            <a:pPr lvl="1"/>
            <a:r>
              <a:rPr lang="en-US" altLang="en-US" sz="1600" dirty="0" err="1" smtClean="0"/>
              <a:t>SciDAC</a:t>
            </a:r>
            <a:r>
              <a:rPr lang="en-US" altLang="en-US" sz="1600" dirty="0" smtClean="0"/>
              <a:t> for Energy</a:t>
            </a:r>
          </a:p>
          <a:p>
            <a:pPr lvl="2"/>
            <a:r>
              <a:rPr lang="en-US" altLang="en-US" sz="1400" dirty="0" smtClean="0"/>
              <a:t>A2E, ASCEM, Grid</a:t>
            </a:r>
          </a:p>
          <a:p>
            <a:pPr lvl="1"/>
            <a:r>
              <a:rPr lang="en-US" altLang="en-US" sz="1600" dirty="0" err="1" smtClean="0"/>
              <a:t>CoDesign</a:t>
            </a:r>
            <a:r>
              <a:rPr lang="en-US" altLang="en-US" sz="1600" dirty="0" smtClean="0"/>
              <a:t> for Energy</a:t>
            </a:r>
          </a:p>
          <a:p>
            <a:r>
              <a:rPr lang="en-US" altLang="en-US" sz="1800" b="0" dirty="0" smtClean="0"/>
              <a:t>Science-based </a:t>
            </a:r>
            <a:r>
              <a:rPr lang="en-US" altLang="en-US" sz="1800" b="0" dirty="0" err="1" smtClean="0"/>
              <a:t>Multiscale</a:t>
            </a:r>
            <a:r>
              <a:rPr lang="en-US" altLang="en-US" sz="1800" b="0" dirty="0" smtClean="0"/>
              <a:t> Methods for Chemical and Materials Systems</a:t>
            </a:r>
          </a:p>
          <a:p>
            <a:endParaRPr lang="en-US" altLang="en-US" sz="1800" b="0" dirty="0" smtClean="0"/>
          </a:p>
        </p:txBody>
      </p:sp>
      <p:cxnSp>
        <p:nvCxnSpPr>
          <p:cNvPr id="14343" name="Straight Connector 9"/>
          <p:cNvCxnSpPr>
            <a:cxnSpLocks noChangeShapeType="1"/>
          </p:cNvCxnSpPr>
          <p:nvPr/>
        </p:nvCxnSpPr>
        <p:spPr bwMode="auto">
          <a:xfrm>
            <a:off x="423333" y="3203217"/>
            <a:ext cx="8226425" cy="0"/>
          </a:xfrm>
          <a:prstGeom prst="line">
            <a:avLst/>
          </a:prstGeom>
          <a:noFill/>
          <a:ln w="63500" cmpd="tri" algn="ctr">
            <a:solidFill>
              <a:schemeClr val="tx2"/>
            </a:solidFill>
            <a:round/>
            <a:headEnd/>
            <a:tailEnd/>
          </a:ln>
        </p:spPr>
      </p:cxnSp>
      <p:cxnSp>
        <p:nvCxnSpPr>
          <p:cNvPr id="14344" name="Straight Connector 10"/>
          <p:cNvCxnSpPr>
            <a:cxnSpLocks noChangeShapeType="1"/>
          </p:cNvCxnSpPr>
          <p:nvPr/>
        </p:nvCxnSpPr>
        <p:spPr bwMode="auto">
          <a:xfrm flipH="1" flipV="1">
            <a:off x="4563534" y="968019"/>
            <a:ext cx="11641" cy="2238025"/>
          </a:xfrm>
          <a:prstGeom prst="line">
            <a:avLst/>
          </a:prstGeom>
          <a:noFill/>
          <a:ln w="63500" cmpd="tri" algn="ctr">
            <a:solidFill>
              <a:schemeClr val="tx2"/>
            </a:solidFill>
            <a:round/>
            <a:headEnd/>
            <a:tailEnd/>
          </a:ln>
        </p:spPr>
      </p:cxnSp>
      <p:pic>
        <p:nvPicPr>
          <p:cNvPr id="14346" name="Picture 9"/>
          <p:cNvPicPr>
            <a:picLocks noChangeAspect="1"/>
          </p:cNvPicPr>
          <p:nvPr/>
        </p:nvPicPr>
        <p:blipFill>
          <a:blip r:embed="rId3" cstate="print"/>
          <a:srcRect l="859" t="5408" r="2727"/>
          <a:stretch>
            <a:fillRect/>
          </a:stretch>
        </p:blipFill>
        <p:spPr bwMode="auto">
          <a:xfrm>
            <a:off x="4790370" y="5429775"/>
            <a:ext cx="4206875" cy="563562"/>
          </a:xfrm>
          <a:prstGeom prst="rect">
            <a:avLst/>
          </a:prstGeom>
          <a:noFill/>
          <a:ln w="9525">
            <a:noFill/>
            <a:miter lim="800000"/>
            <a:headEnd/>
            <a:tailEnd/>
          </a:ln>
        </p:spPr>
      </p:pic>
      <p:pic>
        <p:nvPicPr>
          <p:cNvPr id="14347" name="Picture 10"/>
          <p:cNvPicPr>
            <a:picLocks noChangeAspect="1"/>
          </p:cNvPicPr>
          <p:nvPr/>
        </p:nvPicPr>
        <p:blipFill>
          <a:blip r:embed="rId4" cstate="print"/>
          <a:srcRect/>
          <a:stretch>
            <a:fillRect/>
          </a:stretch>
        </p:blipFill>
        <p:spPr bwMode="auto">
          <a:xfrm>
            <a:off x="8048980" y="3516838"/>
            <a:ext cx="1098197" cy="1322828"/>
          </a:xfrm>
          <a:prstGeom prst="rect">
            <a:avLst/>
          </a:prstGeom>
          <a:noFill/>
          <a:ln w="9525">
            <a:noFill/>
            <a:miter lim="800000"/>
            <a:headEnd/>
            <a:tailEnd/>
          </a:ln>
        </p:spPr>
      </p:pic>
      <p:grpSp>
        <p:nvGrpSpPr>
          <p:cNvPr id="10" name="Group 24"/>
          <p:cNvGrpSpPr>
            <a:grpSpLocks/>
          </p:cNvGrpSpPr>
          <p:nvPr/>
        </p:nvGrpSpPr>
        <p:grpSpPr bwMode="auto">
          <a:xfrm>
            <a:off x="556330" y="5135035"/>
            <a:ext cx="3090863" cy="1133475"/>
            <a:chOff x="0" y="0"/>
            <a:chExt cx="51816" cy="18446"/>
          </a:xfrm>
        </p:grpSpPr>
        <p:grpSp>
          <p:nvGrpSpPr>
            <p:cNvPr id="11" name="Group 10"/>
            <p:cNvGrpSpPr>
              <a:grpSpLocks/>
            </p:cNvGrpSpPr>
            <p:nvPr/>
          </p:nvGrpSpPr>
          <p:grpSpPr bwMode="auto">
            <a:xfrm>
              <a:off x="0" y="3794"/>
              <a:ext cx="51816" cy="14652"/>
              <a:chOff x="0" y="3794"/>
              <a:chExt cx="51816" cy="14652"/>
            </a:xfrm>
          </p:grpSpPr>
          <p:pic>
            <p:nvPicPr>
              <p:cNvPr id="15" name="Picture 6"/>
              <p:cNvPicPr>
                <a:picLocks noChangeAspect="1" noChangeArrowheads="1"/>
              </p:cNvPicPr>
              <p:nvPr/>
            </p:nvPicPr>
            <p:blipFill>
              <a:blip r:embed="rId5" cstate="print"/>
              <a:srcRect/>
              <a:stretch>
                <a:fillRect/>
              </a:stretch>
            </p:blipFill>
            <p:spPr bwMode="auto">
              <a:xfrm>
                <a:off x="36576" y="3810"/>
                <a:ext cx="15240" cy="14589"/>
              </a:xfrm>
              <a:prstGeom prst="rect">
                <a:avLst/>
              </a:prstGeom>
              <a:noFill/>
              <a:ln w="25560">
                <a:solidFill>
                  <a:srgbClr val="000000"/>
                </a:solidFill>
                <a:round/>
                <a:headEnd/>
                <a:tailEnd/>
              </a:ln>
            </p:spPr>
          </p:pic>
          <p:pic>
            <p:nvPicPr>
              <p:cNvPr id="16" name="Picture 7"/>
              <p:cNvPicPr>
                <a:picLocks noChangeAspect="1" noChangeArrowheads="1"/>
              </p:cNvPicPr>
              <p:nvPr/>
            </p:nvPicPr>
            <p:blipFill>
              <a:blip r:embed="rId6" cstate="print"/>
              <a:srcRect/>
              <a:stretch>
                <a:fillRect/>
              </a:stretch>
            </p:blipFill>
            <p:spPr bwMode="auto">
              <a:xfrm>
                <a:off x="0" y="3810"/>
                <a:ext cx="14478" cy="14573"/>
              </a:xfrm>
              <a:prstGeom prst="rect">
                <a:avLst/>
              </a:prstGeom>
              <a:noFill/>
              <a:ln w="28440">
                <a:solidFill>
                  <a:srgbClr val="000000"/>
                </a:solidFill>
                <a:round/>
                <a:headEnd/>
                <a:tailEnd/>
              </a:ln>
            </p:spPr>
          </p:pic>
          <p:pic>
            <p:nvPicPr>
              <p:cNvPr id="17" name="Picture 8"/>
              <p:cNvPicPr>
                <a:picLocks noChangeAspect="1" noChangeArrowheads="1"/>
              </p:cNvPicPr>
              <p:nvPr/>
            </p:nvPicPr>
            <p:blipFill>
              <a:blip r:embed="rId7" cstate="print"/>
              <a:srcRect/>
              <a:stretch>
                <a:fillRect/>
              </a:stretch>
            </p:blipFill>
            <p:spPr bwMode="auto">
              <a:xfrm>
                <a:off x="16002" y="3810"/>
                <a:ext cx="16764" cy="14636"/>
              </a:xfrm>
              <a:prstGeom prst="rect">
                <a:avLst/>
              </a:prstGeom>
              <a:noFill/>
              <a:ln w="22225">
                <a:solidFill>
                  <a:srgbClr val="000000"/>
                </a:solidFill>
                <a:round/>
                <a:headEnd/>
                <a:tailEnd/>
              </a:ln>
            </p:spPr>
          </p:pic>
          <p:sp>
            <p:nvSpPr>
              <p:cNvPr id="18" name="Rectangle 9"/>
              <p:cNvSpPr>
                <a:spLocks noChangeArrowheads="1"/>
              </p:cNvSpPr>
              <p:nvPr/>
            </p:nvSpPr>
            <p:spPr bwMode="auto">
              <a:xfrm>
                <a:off x="24379" y="10667"/>
                <a:ext cx="5006" cy="4571"/>
              </a:xfrm>
              <a:prstGeom prst="rect">
                <a:avLst/>
              </a:prstGeom>
              <a:noFill/>
              <a:ln w="25560">
                <a:solidFill>
                  <a:srgbClr val="000000"/>
                </a:solidFill>
                <a:round/>
                <a:headEnd/>
                <a:tailEnd/>
              </a:ln>
            </p:spPr>
            <p:txBody>
              <a:bodyPr vert="horz" wrap="none" lIns="91440" tIns="45720" rIns="91440" bIns="4572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9" name="Rectangle 10"/>
              <p:cNvSpPr>
                <a:spLocks noChangeArrowheads="1"/>
              </p:cNvSpPr>
              <p:nvPr/>
            </p:nvSpPr>
            <p:spPr bwMode="auto">
              <a:xfrm>
                <a:off x="7618" y="9906"/>
                <a:ext cx="5006" cy="2079"/>
              </a:xfrm>
              <a:prstGeom prst="rect">
                <a:avLst/>
              </a:prstGeom>
              <a:noFill/>
              <a:ln w="25560">
                <a:solidFill>
                  <a:srgbClr val="000000"/>
                </a:solidFill>
                <a:round/>
                <a:headEnd/>
                <a:tailEnd/>
              </a:ln>
            </p:spPr>
            <p:txBody>
              <a:bodyPr vert="horz" wrap="none" lIns="91440" tIns="45720" rIns="91440" bIns="4572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0" name="Line 10"/>
              <p:cNvSpPr>
                <a:spLocks noChangeShapeType="1"/>
              </p:cNvSpPr>
              <p:nvPr/>
            </p:nvSpPr>
            <p:spPr bwMode="auto">
              <a:xfrm flipV="1">
                <a:off x="8382" y="3794"/>
                <a:ext cx="24384" cy="6508"/>
              </a:xfrm>
              <a:prstGeom prst="line">
                <a:avLst/>
              </a:prstGeom>
              <a:noFill/>
              <a:ln w="9360">
                <a:solidFill>
                  <a:srgbClr val="000000"/>
                </a:solidFill>
                <a:prstDash val="dash"/>
                <a:round/>
                <a:headEnd/>
                <a:tailEnd/>
              </a:ln>
            </p:spPr>
            <p:txBody>
              <a:bodyPr vert="horz" wrap="square" lIns="91440" tIns="45720" rIns="91440" bIns="45720" numCol="1" anchor="t" anchorCtr="0" compatLnSpc="1">
                <a:prstTxWarp prst="textNoShape">
                  <a:avLst/>
                </a:prstTxWarp>
              </a:bodyPr>
              <a:lstStyle/>
              <a:p>
                <a:endParaRPr lang="en-US"/>
              </a:p>
            </p:txBody>
          </p:sp>
          <p:sp>
            <p:nvSpPr>
              <p:cNvPr id="21" name="Line 11"/>
              <p:cNvSpPr>
                <a:spLocks noChangeShapeType="1"/>
              </p:cNvSpPr>
              <p:nvPr/>
            </p:nvSpPr>
            <p:spPr bwMode="auto">
              <a:xfrm>
                <a:off x="8382" y="10287"/>
                <a:ext cx="24384" cy="8001"/>
              </a:xfrm>
              <a:prstGeom prst="line">
                <a:avLst/>
              </a:prstGeom>
              <a:noFill/>
              <a:ln w="9360">
                <a:solidFill>
                  <a:srgbClr val="000000"/>
                </a:solidFill>
                <a:prstDash val="dash"/>
                <a:round/>
                <a:headEnd/>
                <a:tailEnd/>
              </a:ln>
            </p:spPr>
            <p:txBody>
              <a:bodyPr vert="horz" wrap="square" lIns="91440" tIns="45720" rIns="91440" bIns="45720" numCol="1" anchor="t" anchorCtr="0" compatLnSpc="1">
                <a:prstTxWarp prst="textNoShape">
                  <a:avLst/>
                </a:prstTxWarp>
              </a:bodyPr>
              <a:lstStyle/>
              <a:p>
                <a:endParaRPr lang="en-US"/>
              </a:p>
            </p:txBody>
          </p:sp>
          <p:sp>
            <p:nvSpPr>
              <p:cNvPr id="22" name="Line 12"/>
              <p:cNvSpPr>
                <a:spLocks noChangeShapeType="1"/>
              </p:cNvSpPr>
              <p:nvPr/>
            </p:nvSpPr>
            <p:spPr bwMode="auto">
              <a:xfrm>
                <a:off x="7620" y="10668"/>
                <a:ext cx="8382" cy="7620"/>
              </a:xfrm>
              <a:prstGeom prst="line">
                <a:avLst/>
              </a:prstGeom>
              <a:noFill/>
              <a:ln w="9360">
                <a:solidFill>
                  <a:srgbClr val="000000"/>
                </a:solidFill>
                <a:prstDash val="dash"/>
                <a:round/>
                <a:headEnd/>
                <a:tailEnd/>
              </a:ln>
            </p:spPr>
            <p:txBody>
              <a:bodyPr vert="horz" wrap="square" lIns="91440" tIns="45720" rIns="91440" bIns="45720" numCol="1" anchor="t" anchorCtr="0" compatLnSpc="1">
                <a:prstTxWarp prst="textNoShape">
                  <a:avLst/>
                </a:prstTxWarp>
              </a:bodyPr>
              <a:lstStyle/>
              <a:p>
                <a:endParaRPr lang="en-US"/>
              </a:p>
            </p:txBody>
          </p:sp>
          <p:sp>
            <p:nvSpPr>
              <p:cNvPr id="23" name="Line 13"/>
              <p:cNvSpPr>
                <a:spLocks noChangeShapeType="1"/>
              </p:cNvSpPr>
              <p:nvPr/>
            </p:nvSpPr>
            <p:spPr bwMode="auto">
              <a:xfrm flipV="1">
                <a:off x="7620" y="3794"/>
                <a:ext cx="8382" cy="6508"/>
              </a:xfrm>
              <a:prstGeom prst="line">
                <a:avLst/>
              </a:prstGeom>
              <a:noFill/>
              <a:ln w="9360">
                <a:solidFill>
                  <a:srgbClr val="000000"/>
                </a:solidFill>
                <a:prstDash val="dash"/>
                <a:round/>
                <a:headEnd/>
                <a:tailEnd/>
              </a:ln>
            </p:spPr>
            <p:txBody>
              <a:bodyPr vert="horz" wrap="square" lIns="91440" tIns="45720" rIns="91440" bIns="45720" numCol="1" anchor="t" anchorCtr="0" compatLnSpc="1">
                <a:prstTxWarp prst="textNoShape">
                  <a:avLst/>
                </a:prstTxWarp>
              </a:bodyPr>
              <a:lstStyle/>
              <a:p>
                <a:endParaRPr lang="en-US"/>
              </a:p>
            </p:txBody>
          </p:sp>
          <p:sp>
            <p:nvSpPr>
              <p:cNvPr id="24" name="Line 14"/>
              <p:cNvSpPr>
                <a:spLocks noChangeShapeType="1"/>
              </p:cNvSpPr>
              <p:nvPr/>
            </p:nvSpPr>
            <p:spPr bwMode="auto">
              <a:xfrm flipV="1">
                <a:off x="29718" y="3794"/>
                <a:ext cx="22098" cy="6889"/>
              </a:xfrm>
              <a:prstGeom prst="line">
                <a:avLst/>
              </a:prstGeom>
              <a:noFill/>
              <a:ln w="9360">
                <a:solidFill>
                  <a:srgbClr val="000000"/>
                </a:solidFill>
                <a:prstDash val="dash"/>
                <a:round/>
                <a:headEnd/>
                <a:tailEnd/>
              </a:ln>
            </p:spPr>
            <p:txBody>
              <a:bodyPr vert="horz" wrap="square" lIns="91440" tIns="45720" rIns="91440" bIns="45720" numCol="1" anchor="t" anchorCtr="0" compatLnSpc="1">
                <a:prstTxWarp prst="textNoShape">
                  <a:avLst/>
                </a:prstTxWarp>
              </a:bodyPr>
              <a:lstStyle/>
              <a:p>
                <a:endParaRPr lang="en-US"/>
              </a:p>
            </p:txBody>
          </p:sp>
          <p:sp>
            <p:nvSpPr>
              <p:cNvPr id="25" name="Line 15"/>
              <p:cNvSpPr>
                <a:spLocks noChangeShapeType="1"/>
              </p:cNvSpPr>
              <p:nvPr/>
            </p:nvSpPr>
            <p:spPr bwMode="auto">
              <a:xfrm>
                <a:off x="29718" y="15240"/>
                <a:ext cx="22098" cy="3048"/>
              </a:xfrm>
              <a:prstGeom prst="line">
                <a:avLst/>
              </a:prstGeom>
              <a:noFill/>
              <a:ln w="9360">
                <a:solidFill>
                  <a:srgbClr val="000000"/>
                </a:solidFill>
                <a:prstDash val="dash"/>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Line 16"/>
              <p:cNvSpPr>
                <a:spLocks noChangeShapeType="1"/>
              </p:cNvSpPr>
              <p:nvPr/>
            </p:nvSpPr>
            <p:spPr bwMode="auto">
              <a:xfrm>
                <a:off x="24384" y="15240"/>
                <a:ext cx="12192" cy="3048"/>
              </a:xfrm>
              <a:prstGeom prst="line">
                <a:avLst/>
              </a:prstGeom>
              <a:noFill/>
              <a:ln w="9360">
                <a:solidFill>
                  <a:srgbClr val="000000"/>
                </a:solidFill>
                <a:prstDash val="dash"/>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Line 17"/>
              <p:cNvSpPr>
                <a:spLocks noChangeShapeType="1"/>
              </p:cNvSpPr>
              <p:nvPr/>
            </p:nvSpPr>
            <p:spPr bwMode="auto">
              <a:xfrm flipV="1">
                <a:off x="25146" y="3794"/>
                <a:ext cx="11430" cy="6889"/>
              </a:xfrm>
              <a:prstGeom prst="line">
                <a:avLst/>
              </a:prstGeom>
              <a:noFill/>
              <a:ln w="9360">
                <a:solidFill>
                  <a:srgbClr val="000000"/>
                </a:solidFill>
                <a:prstDash val="dash"/>
                <a:round/>
                <a:headEnd/>
                <a:tailEnd/>
              </a:ln>
            </p:spPr>
            <p:txBody>
              <a:bodyPr vert="horz" wrap="square" lIns="91440" tIns="45720" rIns="91440" bIns="45720" numCol="1" anchor="t" anchorCtr="0" compatLnSpc="1">
                <a:prstTxWarp prst="textNoShape">
                  <a:avLst/>
                </a:prstTxWarp>
              </a:bodyPr>
              <a:lstStyle/>
              <a:p>
                <a:endParaRPr lang="en-US"/>
              </a:p>
            </p:txBody>
          </p:sp>
        </p:grpSp>
        <p:pic>
          <p:nvPicPr>
            <p:cNvPr id="12" name="Picture 3"/>
            <p:cNvPicPr>
              <a:picLocks noChangeAspect="1" noChangeArrowheads="1"/>
            </p:cNvPicPr>
            <p:nvPr/>
          </p:nvPicPr>
          <p:blipFill>
            <a:blip r:embed="rId8" cstate="print"/>
            <a:srcRect/>
            <a:stretch>
              <a:fillRect/>
            </a:stretch>
          </p:blipFill>
          <p:spPr bwMode="auto">
            <a:xfrm>
              <a:off x="381" y="0"/>
              <a:ext cx="14478" cy="2856"/>
            </a:xfrm>
            <a:prstGeom prst="rect">
              <a:avLst/>
            </a:prstGeom>
            <a:noFill/>
          </p:spPr>
        </p:pic>
        <p:pic>
          <p:nvPicPr>
            <p:cNvPr id="13" name="Picture 4"/>
            <p:cNvPicPr>
              <a:picLocks noChangeAspect="1" noChangeArrowheads="1"/>
            </p:cNvPicPr>
            <p:nvPr/>
          </p:nvPicPr>
          <p:blipFill>
            <a:blip r:embed="rId9" cstate="print"/>
            <a:srcRect/>
            <a:stretch>
              <a:fillRect/>
            </a:stretch>
          </p:blipFill>
          <p:spPr bwMode="auto">
            <a:xfrm>
              <a:off x="19494" y="0"/>
              <a:ext cx="9779" cy="2857"/>
            </a:xfrm>
            <a:prstGeom prst="rect">
              <a:avLst/>
            </a:prstGeom>
            <a:noFill/>
          </p:spPr>
        </p:pic>
        <p:pic>
          <p:nvPicPr>
            <p:cNvPr id="14" name="Picture 5"/>
            <p:cNvPicPr>
              <a:picLocks noChangeAspect="1" noChangeArrowheads="1"/>
            </p:cNvPicPr>
            <p:nvPr/>
          </p:nvPicPr>
          <p:blipFill>
            <a:blip r:embed="rId10" cstate="print"/>
            <a:srcRect/>
            <a:stretch>
              <a:fillRect/>
            </a:stretch>
          </p:blipFill>
          <p:spPr bwMode="auto">
            <a:xfrm>
              <a:off x="38385" y="0"/>
              <a:ext cx="11621" cy="2857"/>
            </a:xfrm>
            <a:prstGeom prst="rect">
              <a:avLst/>
            </a:prstGeom>
            <a:noFill/>
          </p:spPr>
        </p:pic>
      </p:grpSp>
      <p:pic>
        <p:nvPicPr>
          <p:cNvPr id="29" name="Picture 4"/>
          <p:cNvPicPr>
            <a:picLocks noChangeAspect="1"/>
          </p:cNvPicPr>
          <p:nvPr/>
        </p:nvPicPr>
        <p:blipFill>
          <a:blip r:embed="rId11" cstate="print">
            <a:extLst>
              <a:ext uri="{28A0092B-C50C-407E-A947-70E740481C1C}">
                <a14:useLocalDpi xmlns:a14="http://schemas.microsoft.com/office/drawing/2010/main"/>
              </a:ext>
            </a:extLst>
          </a:blip>
          <a:srcRect/>
          <a:stretch>
            <a:fillRect/>
          </a:stretch>
        </p:blipFill>
        <p:spPr bwMode="auto">
          <a:xfrm>
            <a:off x="1418295" y="3376788"/>
            <a:ext cx="1327727" cy="1721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29" descr="ASCRFrontcover.png"/>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2756029" y="3376788"/>
            <a:ext cx="1327727" cy="1720272"/>
          </a:xfrm>
          <a:prstGeom prst="rect">
            <a:avLst/>
          </a:prstGeom>
        </p:spPr>
      </p:pic>
      <p:pic>
        <p:nvPicPr>
          <p:cNvPr id="31" name="Picture 5"/>
          <p:cNvPicPr>
            <a:picLocks noChangeAspect="1"/>
          </p:cNvPicPr>
          <p:nvPr/>
        </p:nvPicPr>
        <p:blipFill>
          <a:blip r:embed="rId13" cstate="print">
            <a:extLst>
              <a:ext uri="{28A0092B-C50C-407E-A947-70E740481C1C}">
                <a14:useLocalDpi xmlns:a14="http://schemas.microsoft.com/office/drawing/2010/main"/>
              </a:ext>
            </a:extLst>
          </a:blip>
          <a:srcRect/>
          <a:stretch>
            <a:fillRect/>
          </a:stretch>
        </p:blipFill>
        <p:spPr bwMode="auto">
          <a:xfrm>
            <a:off x="6712784" y="3376788"/>
            <a:ext cx="1323704" cy="1719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6" descr="SampleBESCoverV8.png"/>
          <p:cNvPicPr>
            <a:picLocks noChangeAspect="1"/>
          </p:cNvPicPr>
          <p:nvPr/>
        </p:nvPicPr>
        <p:blipFill>
          <a:blip r:embed="rId14" cstate="print">
            <a:extLst>
              <a:ext uri="{28A0092B-C50C-407E-A947-70E740481C1C}">
                <a14:useLocalDpi xmlns:a14="http://schemas.microsoft.com/office/drawing/2010/main"/>
              </a:ext>
            </a:extLst>
          </a:blip>
          <a:srcRect/>
          <a:stretch>
            <a:fillRect/>
          </a:stretch>
        </p:blipFill>
        <p:spPr bwMode="auto">
          <a:xfrm>
            <a:off x="57984" y="3376788"/>
            <a:ext cx="1327727" cy="171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9" descr="rough-fes-cover.pdf"/>
          <p:cNvPicPr>
            <a:picLocks noChangeAspect="1"/>
          </p:cNvPicPr>
          <p:nvPr/>
        </p:nvPicPr>
        <p:blipFill>
          <a:blip r:embed="rId15" cstate="email">
            <a:extLst>
              <a:ext uri="{28A0092B-C50C-407E-A947-70E740481C1C}">
                <a14:useLocalDpi xmlns:a14="http://schemas.microsoft.com/office/drawing/2010/main"/>
              </a:ext>
            </a:extLst>
          </a:blip>
          <a:srcRect/>
          <a:stretch>
            <a:fillRect/>
          </a:stretch>
        </p:blipFill>
        <p:spPr bwMode="auto">
          <a:xfrm>
            <a:off x="4109412" y="3376788"/>
            <a:ext cx="1238141" cy="1719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33" descr="NP-ReportCover.pdf"/>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5389162" y="3376788"/>
            <a:ext cx="1327726" cy="1718234"/>
          </a:xfrm>
          <a:prstGeom prst="rect">
            <a:avLst/>
          </a:prstGeom>
        </p:spPr>
      </p:pic>
      <p:sp>
        <p:nvSpPr>
          <p:cNvPr id="2" name="Footer Placeholder 1"/>
          <p:cNvSpPr>
            <a:spLocks noGrp="1"/>
          </p:cNvSpPr>
          <p:nvPr>
            <p:ph type="ftr" sz="quarter" idx="11"/>
          </p:nvPr>
        </p:nvSpPr>
        <p:spPr/>
        <p:txBody>
          <a:bodyPr/>
          <a:lstStyle/>
          <a:p>
            <a:pPr>
              <a:defRPr/>
            </a:pPr>
            <a:r>
              <a:rPr lang="en-US" smtClean="0"/>
              <a:t>BESAC/Tech Teams Briefing July 29, 2014</a:t>
            </a:r>
            <a:endParaRPr lang="en-US"/>
          </a:p>
        </p:txBody>
      </p:sp>
      <p:sp>
        <p:nvSpPr>
          <p:cNvPr id="35" name="Slide Number Placeholder 3"/>
          <p:cNvSpPr txBox="1">
            <a:spLocks/>
          </p:cNvSpPr>
          <p:nvPr/>
        </p:nvSpPr>
        <p:spPr>
          <a:xfrm>
            <a:off x="8413750" y="6351588"/>
            <a:ext cx="381000" cy="365125"/>
          </a:xfrm>
          <a:prstGeom prst="rect">
            <a:avLst/>
          </a:prstGeom>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0E35970C-66DA-42B4-8591-6E363A3B576E}" type="slidenum">
              <a:rPr kumimoji="0" lang="en-US" sz="1200" b="0" i="0" u="none" strike="noStrike" kern="1200" cap="none" spc="0" normalizeH="0" baseline="0" noProof="0" smtClean="0">
                <a:ln>
                  <a:noFill/>
                </a:ln>
                <a:solidFill>
                  <a:srgbClr val="106636"/>
                </a:solidFill>
                <a:effectLst/>
                <a:uLnTx/>
                <a:uFillTx/>
                <a:latin typeface="Arial" pitchFamily="34" charset="0"/>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srgbClr val="106636"/>
              </a:solidFill>
              <a:effectLst/>
              <a:uLnTx/>
              <a:uFillTx/>
              <a:latin typeface="Arial" pitchFamily="34" charset="0"/>
              <a:ea typeface="+mn-ea"/>
              <a:cs typeface="Arial" pitchFamily="34" charset="0"/>
            </a:endParaRPr>
          </a:p>
        </p:txBody>
      </p:sp>
    </p:spTree>
  </p:cSld>
  <p:clrMapOvr>
    <a:masterClrMapping/>
  </p:clrMapOvr>
  <p:transition spd="slow"/>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6908" y="166509"/>
            <a:ext cx="7532688" cy="447675"/>
          </a:xfrm>
        </p:spPr>
        <p:txBody>
          <a:bodyPr>
            <a:noAutofit/>
          </a:bodyPr>
          <a:lstStyle/>
          <a:p>
            <a:r>
              <a:rPr lang="en-US" sz="2800" dirty="0" smtClean="0"/>
              <a:t>Clean Energy Manufacturing Tech Team</a:t>
            </a:r>
            <a:endParaRPr lang="en-US" sz="2800" dirty="0"/>
          </a:p>
        </p:txBody>
      </p:sp>
      <p:sp>
        <p:nvSpPr>
          <p:cNvPr id="3" name="Content Placeholder 2"/>
          <p:cNvSpPr>
            <a:spLocks noGrp="1"/>
          </p:cNvSpPr>
          <p:nvPr>
            <p:ph idx="1"/>
          </p:nvPr>
        </p:nvSpPr>
        <p:spPr>
          <a:xfrm>
            <a:off x="270934" y="725243"/>
            <a:ext cx="8640976" cy="5345353"/>
          </a:xfrm>
        </p:spPr>
        <p:txBody>
          <a:bodyPr/>
          <a:lstStyle/>
          <a:p>
            <a:pPr marL="0" indent="0" algn="ctr">
              <a:spcBef>
                <a:spcPts val="0"/>
              </a:spcBef>
              <a:buNone/>
            </a:pPr>
            <a:r>
              <a:rPr lang="en-US" sz="1800" b="1" dirty="0" smtClean="0">
                <a:solidFill>
                  <a:srgbClr val="008640"/>
                </a:solidFill>
              </a:rPr>
              <a:t>Increase U.S. competitiveness in the production of clean energy products</a:t>
            </a:r>
          </a:p>
          <a:p>
            <a:pPr marL="0" indent="0">
              <a:spcBef>
                <a:spcPts val="0"/>
              </a:spcBef>
              <a:buNone/>
            </a:pPr>
            <a:endParaRPr lang="en-US" sz="2000" dirty="0" smtClean="0">
              <a:solidFill>
                <a:srgbClr val="000000"/>
              </a:solidFill>
            </a:endParaRPr>
          </a:p>
          <a:p>
            <a:pPr marL="0" indent="0">
              <a:spcBef>
                <a:spcPts val="0"/>
              </a:spcBef>
              <a:buNone/>
            </a:pPr>
            <a:endParaRPr lang="en-US" sz="2000" dirty="0">
              <a:solidFill>
                <a:srgbClr val="000000"/>
              </a:solidFill>
            </a:endParaRPr>
          </a:p>
          <a:p>
            <a:pPr marL="0" indent="0">
              <a:spcBef>
                <a:spcPts val="0"/>
              </a:spcBef>
              <a:buNone/>
            </a:pPr>
            <a:endParaRPr lang="en-US" sz="2000" dirty="0" smtClean="0">
              <a:solidFill>
                <a:srgbClr val="000000"/>
              </a:solidFill>
            </a:endParaRPr>
          </a:p>
          <a:p>
            <a:pPr marL="0" indent="0">
              <a:spcBef>
                <a:spcPts val="0"/>
              </a:spcBef>
              <a:buNone/>
            </a:pPr>
            <a:endParaRPr lang="en-US" sz="2000" dirty="0" smtClean="0">
              <a:solidFill>
                <a:srgbClr val="000000"/>
              </a:solidFill>
            </a:endParaRPr>
          </a:p>
          <a:p>
            <a:pPr marL="0" indent="0">
              <a:spcBef>
                <a:spcPts val="0"/>
              </a:spcBef>
              <a:buNone/>
            </a:pPr>
            <a:endParaRPr lang="en-US" sz="2000" dirty="0">
              <a:solidFill>
                <a:srgbClr val="000000"/>
              </a:solidFill>
            </a:endParaRPr>
          </a:p>
          <a:p>
            <a:pPr marL="0" indent="0">
              <a:spcBef>
                <a:spcPts val="0"/>
              </a:spcBef>
              <a:buNone/>
            </a:pPr>
            <a:endParaRPr lang="en-US" sz="2000" dirty="0" smtClean="0">
              <a:solidFill>
                <a:srgbClr val="000000"/>
              </a:solidFill>
            </a:endParaRPr>
          </a:p>
          <a:p>
            <a:pPr marL="0" indent="0">
              <a:spcBef>
                <a:spcPts val="0"/>
              </a:spcBef>
              <a:buNone/>
            </a:pPr>
            <a:endParaRPr lang="en-US" sz="2000" dirty="0">
              <a:solidFill>
                <a:srgbClr val="000000"/>
              </a:solidFill>
            </a:endParaRPr>
          </a:p>
          <a:p>
            <a:pPr marL="0" indent="0">
              <a:spcBef>
                <a:spcPts val="0"/>
              </a:spcBef>
              <a:buNone/>
            </a:pPr>
            <a:endParaRPr lang="en-US" sz="1800" b="1" dirty="0" smtClean="0">
              <a:solidFill>
                <a:srgbClr val="008640"/>
              </a:solidFill>
            </a:endParaRPr>
          </a:p>
          <a:p>
            <a:pPr marL="0" indent="0" algn="ctr">
              <a:spcBef>
                <a:spcPts val="0"/>
              </a:spcBef>
              <a:buNone/>
            </a:pPr>
            <a:r>
              <a:rPr lang="en-US" sz="1800" b="1" dirty="0" smtClean="0">
                <a:solidFill>
                  <a:srgbClr val="008640"/>
                </a:solidFill>
              </a:rPr>
              <a:t>Increase U.S. manufacturing competitiveness across the board by increasing energy productivity and use of clean and low-cost fuels and </a:t>
            </a:r>
            <a:r>
              <a:rPr lang="en-US" sz="1800" b="1" dirty="0" err="1" smtClean="0">
                <a:solidFill>
                  <a:srgbClr val="008640"/>
                </a:solidFill>
              </a:rPr>
              <a:t>feedstocks</a:t>
            </a:r>
            <a:endParaRPr lang="en-US" sz="1800" b="1" dirty="0" smtClean="0">
              <a:solidFill>
                <a:srgbClr val="008640"/>
              </a:solidFill>
            </a:endParaRPr>
          </a:p>
        </p:txBody>
      </p:sp>
      <p:pic>
        <p:nvPicPr>
          <p:cNvPr id="10" name="Picture 6" descr="Learn how combined heat and power could strengthen U.S. manufacturing competitiveness, lower energy consumption and reduce harmful emissions. | Infographic courtesy of Sarah Gerrity, Energy Department."/>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44" b="60353"/>
          <a:stretch/>
        </p:blipFill>
        <p:spPr bwMode="auto">
          <a:xfrm>
            <a:off x="3791661" y="4241557"/>
            <a:ext cx="2667846" cy="137133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descr="picture of industrial inspection"/>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565"/>
          <a:stretch/>
        </p:blipFill>
        <p:spPr bwMode="auto">
          <a:xfrm>
            <a:off x="2136174" y="4223285"/>
            <a:ext cx="1480689" cy="137133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560" t="3871" r="56161" b="20329"/>
          <a:stretch/>
        </p:blipFill>
        <p:spPr bwMode="auto">
          <a:xfrm>
            <a:off x="312297" y="4223285"/>
            <a:ext cx="1412754" cy="13715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3" descr="cid:FB2045A3-6E8A-4524-AC45-BE1A5C4BA6BE@hsd1.dc.comcast.ne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8741" y="1099085"/>
            <a:ext cx="2956504" cy="21900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descr="image of carbon fibe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29" r="619"/>
          <a:stretch/>
        </p:blipFill>
        <p:spPr bwMode="auto">
          <a:xfrm>
            <a:off x="5636418" y="1099085"/>
            <a:ext cx="3275463" cy="219000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5" descr="cid:1DA7E6B4-2E62-4357-9FF3-9D15DE58B3CE@hsd1.dc.comcast.net."/>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14846" b="13305"/>
          <a:stretch/>
        </p:blipFill>
        <p:spPr bwMode="auto">
          <a:xfrm>
            <a:off x="3379837" y="1099085"/>
            <a:ext cx="2228850" cy="21900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15"/>
          <p:cNvGrpSpPr/>
          <p:nvPr/>
        </p:nvGrpSpPr>
        <p:grpSpPr>
          <a:xfrm>
            <a:off x="459305" y="2636248"/>
            <a:ext cx="6902787" cy="652840"/>
            <a:chOff x="518614" y="1053130"/>
            <a:chExt cx="6659764" cy="652840"/>
          </a:xfrm>
        </p:grpSpPr>
        <p:sp>
          <p:nvSpPr>
            <p:cNvPr id="17" name="Rounded Rectangle 16"/>
            <p:cNvSpPr/>
            <p:nvPr/>
          </p:nvSpPr>
          <p:spPr>
            <a:xfrm>
              <a:off x="518614" y="1053131"/>
              <a:ext cx="2740581" cy="652839"/>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smtClean="0">
                  <a:solidFill>
                    <a:srgbClr val="000000"/>
                  </a:solidFill>
                </a:rPr>
                <a:t>Products that generate clean energy</a:t>
              </a:r>
            </a:p>
          </p:txBody>
        </p:sp>
        <p:sp>
          <p:nvSpPr>
            <p:cNvPr id="18" name="Rounded Rectangle 17"/>
            <p:cNvSpPr/>
            <p:nvPr/>
          </p:nvSpPr>
          <p:spPr>
            <a:xfrm>
              <a:off x="4437797" y="1053130"/>
              <a:ext cx="2740581" cy="652839"/>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smtClean="0">
                  <a:solidFill>
                    <a:srgbClr val="000000"/>
                  </a:solidFill>
                </a:rPr>
                <a:t>Products that save energy and increase efficiency</a:t>
              </a:r>
            </a:p>
          </p:txBody>
        </p:sp>
      </p:grpSp>
      <p:sp>
        <p:nvSpPr>
          <p:cNvPr id="19" name="Rounded Rectangle 18"/>
          <p:cNvSpPr/>
          <p:nvPr/>
        </p:nvSpPr>
        <p:spPr>
          <a:xfrm>
            <a:off x="214488" y="5518685"/>
            <a:ext cx="1691186" cy="780511"/>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smtClean="0">
                <a:solidFill>
                  <a:srgbClr val="000000"/>
                </a:solidFill>
              </a:rPr>
              <a:t>Advanced Manufacturing Technologies</a:t>
            </a:r>
          </a:p>
        </p:txBody>
      </p:sp>
      <p:sp>
        <p:nvSpPr>
          <p:cNvPr id="20" name="Rounded Rectangle 19"/>
          <p:cNvSpPr/>
          <p:nvPr/>
        </p:nvSpPr>
        <p:spPr>
          <a:xfrm>
            <a:off x="3987382" y="5646357"/>
            <a:ext cx="2380397" cy="652839"/>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smtClean="0">
                <a:solidFill>
                  <a:srgbClr val="000000"/>
                </a:solidFill>
              </a:rPr>
              <a:t>Combined Heat &amp; Power</a:t>
            </a:r>
          </a:p>
        </p:txBody>
      </p:sp>
      <p:sp>
        <p:nvSpPr>
          <p:cNvPr id="21" name="Rounded Rectangle 20"/>
          <p:cNvSpPr/>
          <p:nvPr/>
        </p:nvSpPr>
        <p:spPr>
          <a:xfrm>
            <a:off x="1962119" y="5594828"/>
            <a:ext cx="1828800" cy="652839"/>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smtClean="0">
                <a:solidFill>
                  <a:srgbClr val="000000"/>
                </a:solidFill>
              </a:rPr>
              <a:t>Industrial Energy Efficiency</a:t>
            </a:r>
          </a:p>
        </p:txBody>
      </p:sp>
      <p:pic>
        <p:nvPicPr>
          <p:cNvPr id="1026" name="Picture 2" descr="\\doe\dfsfr\HOME_FORS1\TONY.TUBIOLO\My Documents\My Pictures\natural gas.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12476"/>
          <a:stretch/>
        </p:blipFill>
        <p:spPr bwMode="auto">
          <a:xfrm>
            <a:off x="6533712" y="4195989"/>
            <a:ext cx="2143125" cy="1875743"/>
          </a:xfrm>
          <a:prstGeom prst="rect">
            <a:avLst/>
          </a:prstGeom>
          <a:noFill/>
          <a:extLst>
            <a:ext uri="{909E8E84-426E-40DD-AFC4-6F175D3DCCD1}">
              <a14:hiddenFill xmlns:a14="http://schemas.microsoft.com/office/drawing/2010/main">
                <a:solidFill>
                  <a:srgbClr val="FFFFFF"/>
                </a:solidFill>
              </a14:hiddenFill>
            </a:ext>
          </a:extLst>
        </p:spPr>
      </p:pic>
      <p:sp>
        <p:nvSpPr>
          <p:cNvPr id="22" name="Rounded Rectangle 21"/>
          <p:cNvSpPr/>
          <p:nvPr/>
        </p:nvSpPr>
        <p:spPr>
          <a:xfrm>
            <a:off x="6686907" y="5646357"/>
            <a:ext cx="1828800" cy="652839"/>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smtClean="0">
                <a:solidFill>
                  <a:srgbClr val="000000"/>
                </a:solidFill>
              </a:rPr>
              <a:t>Low-Cost Natural Gas</a:t>
            </a:r>
          </a:p>
        </p:txBody>
      </p:sp>
      <p:sp>
        <p:nvSpPr>
          <p:cNvPr id="5" name="Footer Placeholder 4"/>
          <p:cNvSpPr>
            <a:spLocks noGrp="1"/>
          </p:cNvSpPr>
          <p:nvPr>
            <p:ph type="ftr" sz="quarter" idx="12"/>
          </p:nvPr>
        </p:nvSpPr>
        <p:spPr/>
        <p:txBody>
          <a:bodyPr/>
          <a:lstStyle/>
          <a:p>
            <a:r>
              <a:rPr lang="en-US" smtClean="0"/>
              <a:t>BESAC/Tech Teams Briefing July 29, 2014</a:t>
            </a:r>
            <a:endParaRPr lang="en-US"/>
          </a:p>
        </p:txBody>
      </p:sp>
      <p:sp>
        <p:nvSpPr>
          <p:cNvPr id="6" name="Slide Number Placeholder 5"/>
          <p:cNvSpPr>
            <a:spLocks noGrp="1"/>
          </p:cNvSpPr>
          <p:nvPr>
            <p:ph type="sldNum" sz="quarter" idx="11"/>
          </p:nvPr>
        </p:nvSpPr>
        <p:spPr/>
        <p:txBody>
          <a:bodyPr/>
          <a:lstStyle/>
          <a:p>
            <a:fld id="{26CA2777-A89F-4130-B308-73BB65955918}" type="slidenum">
              <a:rPr lang="en-US" smtClean="0"/>
              <a:pPr/>
              <a:t>12</a:t>
            </a:fld>
            <a:endParaRPr lang="en-US"/>
          </a:p>
        </p:txBody>
      </p:sp>
    </p:spTree>
    <p:extLst>
      <p:ext uri="{BB962C8B-B14F-4D97-AF65-F5344CB8AC3E}">
        <p14:creationId xmlns:p14="http://schemas.microsoft.com/office/powerpoint/2010/main" val="370057012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3768"/>
            <a:ext cx="9144000" cy="447675"/>
          </a:xfrm>
        </p:spPr>
        <p:txBody>
          <a:bodyPr/>
          <a:lstStyle/>
          <a:p>
            <a:r>
              <a:rPr lang="en-US" sz="2800" dirty="0" smtClean="0"/>
              <a:t>Clean Energy Manufacturing Tech Team</a:t>
            </a:r>
            <a:endParaRPr lang="en-US" sz="2800" i="1" dirty="0"/>
          </a:p>
        </p:txBody>
      </p:sp>
      <p:sp>
        <p:nvSpPr>
          <p:cNvPr id="7" name="TextBox 6"/>
          <p:cNvSpPr txBox="1"/>
          <p:nvPr/>
        </p:nvSpPr>
        <p:spPr>
          <a:xfrm>
            <a:off x="412046" y="1049865"/>
            <a:ext cx="8348132" cy="4108817"/>
          </a:xfrm>
          <a:prstGeom prst="rect">
            <a:avLst/>
          </a:prstGeom>
          <a:noFill/>
        </p:spPr>
        <p:txBody>
          <a:bodyPr wrap="square" rtlCol="0">
            <a:spAutoFit/>
          </a:bodyPr>
          <a:lstStyle/>
          <a:p>
            <a:pPr>
              <a:spcAft>
                <a:spcPts val="600"/>
              </a:spcAft>
            </a:pPr>
            <a:r>
              <a:rPr lang="en-US" sz="2400" b="1" dirty="0" smtClean="0"/>
              <a:t>Vision: Catalyze the development and application Advanced Manufacturing Technologies to accelerate progress toward energy goals</a:t>
            </a:r>
          </a:p>
          <a:p>
            <a:pPr marL="338138" indent="-338138">
              <a:spcAft>
                <a:spcPts val="600"/>
              </a:spcAft>
              <a:buAutoNum type="arabicPeriod"/>
            </a:pPr>
            <a:r>
              <a:rPr lang="en-US" sz="2000" dirty="0" smtClean="0"/>
              <a:t>Catalyze the development of advanced manufacturing technologies with significant, cross-cutting impact on energy technologies</a:t>
            </a:r>
          </a:p>
          <a:p>
            <a:pPr marL="338138" indent="-338138">
              <a:spcAft>
                <a:spcPts val="600"/>
              </a:spcAft>
              <a:buAutoNum type="arabicPeriod"/>
            </a:pPr>
            <a:r>
              <a:rPr lang="en-US" sz="2000" dirty="0" smtClean="0"/>
              <a:t>Catalyze the application of advanced manufacturing technologies to drive cost reduction and performance enhancement of clean energy</a:t>
            </a:r>
          </a:p>
          <a:p>
            <a:pPr>
              <a:spcAft>
                <a:spcPts val="600"/>
              </a:spcAft>
            </a:pPr>
            <a:r>
              <a:rPr lang="en-US" sz="2400" b="1" dirty="0" smtClean="0"/>
              <a:t>Goal: Enhance U.S. Manufacturing Competitiveness</a:t>
            </a:r>
            <a:r>
              <a:rPr lang="en-US" sz="2400" dirty="0" smtClean="0"/>
              <a:t> </a:t>
            </a:r>
          </a:p>
          <a:p>
            <a:pPr marL="338138" indent="-338138">
              <a:spcAft>
                <a:spcPts val="600"/>
              </a:spcAft>
              <a:buAutoNum type="arabicPeriod"/>
            </a:pPr>
            <a:r>
              <a:rPr lang="en-US" sz="2000" dirty="0" smtClean="0"/>
              <a:t>Increase </a:t>
            </a:r>
            <a:r>
              <a:rPr lang="en-US" sz="2000" dirty="0"/>
              <a:t>U.S. competitiveness in manufacturing clean energy </a:t>
            </a:r>
            <a:r>
              <a:rPr lang="en-US" sz="2000" dirty="0" smtClean="0"/>
              <a:t>technologies</a:t>
            </a:r>
          </a:p>
          <a:p>
            <a:pPr marL="338138" indent="-338138">
              <a:spcAft>
                <a:spcPts val="600"/>
              </a:spcAft>
              <a:buAutoNum type="arabicPeriod"/>
            </a:pPr>
            <a:r>
              <a:rPr lang="en-US" sz="2000" dirty="0"/>
              <a:t>Increase U.S. </a:t>
            </a:r>
            <a:r>
              <a:rPr lang="en-US" sz="2000" dirty="0" smtClean="0"/>
              <a:t>competitiveness in manufacturing broadly by enhancing energy productivity and leveraging </a:t>
            </a:r>
            <a:r>
              <a:rPr lang="en-US" sz="2000" dirty="0"/>
              <a:t>low-cost domestic fuels and </a:t>
            </a:r>
            <a:r>
              <a:rPr lang="en-US" sz="2000" dirty="0" err="1"/>
              <a:t>feedstocks</a:t>
            </a:r>
            <a:endParaRPr lang="en-US" sz="2000" dirty="0"/>
          </a:p>
        </p:txBody>
      </p:sp>
      <p:sp>
        <p:nvSpPr>
          <p:cNvPr id="6" name="Slide Number Placeholder 3"/>
          <p:cNvSpPr txBox="1">
            <a:spLocks/>
          </p:cNvSpPr>
          <p:nvPr/>
        </p:nvSpPr>
        <p:spPr>
          <a:xfrm>
            <a:off x="8413750" y="6351588"/>
            <a:ext cx="381000" cy="365125"/>
          </a:xfrm>
          <a:prstGeom prst="rect">
            <a:avLst/>
          </a:prstGeom>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0E35970C-66DA-42B4-8591-6E363A3B576E}" type="slidenum">
              <a:rPr kumimoji="0" lang="en-US" sz="1200" b="0" i="0" u="none" strike="noStrike" kern="1200" cap="none" spc="0" normalizeH="0" baseline="0" noProof="0" smtClean="0">
                <a:ln>
                  <a:noFill/>
                </a:ln>
                <a:solidFill>
                  <a:srgbClr val="106636"/>
                </a:solidFill>
                <a:effectLst/>
                <a:uLnTx/>
                <a:uFillTx/>
                <a:latin typeface="Arial" pitchFamily="34" charset="0"/>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srgbClr val="106636"/>
              </a:solidFill>
              <a:effectLst/>
              <a:uLnTx/>
              <a:uFillTx/>
              <a:latin typeface="Arial" pitchFamily="34" charset="0"/>
              <a:ea typeface="+mn-ea"/>
              <a:cs typeface="Arial" pitchFamily="34" charset="0"/>
            </a:endParaRPr>
          </a:p>
        </p:txBody>
      </p:sp>
      <p:sp>
        <p:nvSpPr>
          <p:cNvPr id="8" name="Footer Placeholder 4"/>
          <p:cNvSpPr txBox="1">
            <a:spLocks/>
          </p:cNvSpPr>
          <p:nvPr/>
        </p:nvSpPr>
        <p:spPr>
          <a:xfrm>
            <a:off x="3124200" y="6357064"/>
            <a:ext cx="5334000"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dirty="0" smtClean="0">
                <a:solidFill>
                  <a:srgbClr val="106636"/>
                </a:solidFill>
                <a:latin typeface="Arial" panose="020B0604020202020204" pitchFamily="34" charset="0"/>
                <a:cs typeface="Arial" panose="020B0604020202020204" pitchFamily="34" charset="0"/>
              </a:rPr>
              <a:t>BESAC/Tech Teams Briefing July 29, 2014</a:t>
            </a:r>
            <a:endParaRPr lang="en-US" sz="1200" dirty="0">
              <a:solidFill>
                <a:srgbClr val="106636"/>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78486699"/>
      </p:ext>
    </p:extLst>
  </p:cSld>
  <p:clrMapOvr>
    <a:masterClrMapping/>
  </p:clrMapOvr>
  <p:transition spd="slow"/>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p:cNvSpPr/>
          <p:nvPr/>
        </p:nvSpPr>
        <p:spPr bwMode="auto">
          <a:xfrm>
            <a:off x="100806" y="815619"/>
            <a:ext cx="8204994" cy="3992880"/>
          </a:xfrm>
          <a:prstGeom prst="roundRect">
            <a:avLst>
              <a:gd name="adj" fmla="val 8999"/>
            </a:avLst>
          </a:prstGeom>
          <a:solidFill>
            <a:srgbClr val="4F81BD"/>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ctr" defTabSz="914400" rtl="0" eaLnBrk="1" fontAlgn="base" latinLnBrk="0" hangingPunct="1">
              <a:lnSpc>
                <a:spcPct val="100000"/>
              </a:lnSpc>
              <a:spcBef>
                <a:spcPts val="300"/>
              </a:spcBef>
              <a:spcAft>
                <a:spcPct val="0"/>
              </a:spcAft>
              <a:buClrTx/>
              <a:buSzTx/>
              <a:tabLst/>
            </a:pPr>
            <a:endParaRPr kumimoji="0" lang="en-US" sz="1600" i="0" u="none" strike="noStrike" cap="none" normalizeH="0" baseline="0" dirty="0" smtClean="0">
              <a:ln>
                <a:noFill/>
              </a:ln>
              <a:solidFill>
                <a:schemeClr val="tx2"/>
              </a:solidFill>
              <a:effectLst/>
              <a:latin typeface="Calibri" pitchFamily="34" charset="0"/>
            </a:endParaRPr>
          </a:p>
        </p:txBody>
      </p:sp>
      <p:sp>
        <p:nvSpPr>
          <p:cNvPr id="48" name="Title 47"/>
          <p:cNvSpPr>
            <a:spLocks noGrp="1"/>
          </p:cNvSpPr>
          <p:nvPr>
            <p:ph type="title"/>
          </p:nvPr>
        </p:nvSpPr>
        <p:spPr>
          <a:xfrm>
            <a:off x="11289" y="181502"/>
            <a:ext cx="9144000" cy="447675"/>
          </a:xfrm>
        </p:spPr>
        <p:txBody>
          <a:bodyPr>
            <a:noAutofit/>
          </a:bodyPr>
          <a:lstStyle/>
          <a:p>
            <a:r>
              <a:rPr lang="en-US" sz="2800" dirty="0" smtClean="0"/>
              <a:t>Clean Energy Manufacturing Strategy</a:t>
            </a:r>
            <a:endParaRPr lang="en-US" sz="2800" dirty="0"/>
          </a:p>
        </p:txBody>
      </p:sp>
      <p:sp>
        <p:nvSpPr>
          <p:cNvPr id="24" name="Title 47"/>
          <p:cNvSpPr txBox="1">
            <a:spLocks/>
          </p:cNvSpPr>
          <p:nvPr/>
        </p:nvSpPr>
        <p:spPr bwMode="auto">
          <a:xfrm>
            <a:off x="-152400" y="894489"/>
            <a:ext cx="4747693" cy="3231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600">
                <a:solidFill>
                  <a:srgbClr val="003399"/>
                </a:solidFill>
                <a:latin typeface="+mj-lt"/>
                <a:ea typeface="+mj-ea"/>
                <a:cs typeface="+mj-cs"/>
              </a:defRPr>
            </a:lvl1pPr>
            <a:lvl2pPr algn="ctr" rtl="0" eaLnBrk="0" fontAlgn="base" hangingPunct="0">
              <a:spcBef>
                <a:spcPct val="0"/>
              </a:spcBef>
              <a:spcAft>
                <a:spcPct val="0"/>
              </a:spcAft>
              <a:defRPr sz="2600">
                <a:solidFill>
                  <a:srgbClr val="003399"/>
                </a:solidFill>
                <a:latin typeface="Calibri" pitchFamily="34" charset="0"/>
              </a:defRPr>
            </a:lvl2pPr>
            <a:lvl3pPr algn="ctr" rtl="0" eaLnBrk="0" fontAlgn="base" hangingPunct="0">
              <a:spcBef>
                <a:spcPct val="0"/>
              </a:spcBef>
              <a:spcAft>
                <a:spcPct val="0"/>
              </a:spcAft>
              <a:defRPr sz="2600">
                <a:solidFill>
                  <a:srgbClr val="003399"/>
                </a:solidFill>
                <a:latin typeface="Calibri" pitchFamily="34" charset="0"/>
              </a:defRPr>
            </a:lvl3pPr>
            <a:lvl4pPr algn="ctr" rtl="0" eaLnBrk="0" fontAlgn="base" hangingPunct="0">
              <a:spcBef>
                <a:spcPct val="0"/>
              </a:spcBef>
              <a:spcAft>
                <a:spcPct val="0"/>
              </a:spcAft>
              <a:defRPr sz="2600">
                <a:solidFill>
                  <a:srgbClr val="003399"/>
                </a:solidFill>
                <a:latin typeface="Calibri" pitchFamily="34" charset="0"/>
              </a:defRPr>
            </a:lvl4pPr>
            <a:lvl5pPr algn="ctr" rtl="0" eaLnBrk="0" fontAlgn="base" hangingPunct="0">
              <a:spcBef>
                <a:spcPct val="0"/>
              </a:spcBef>
              <a:spcAft>
                <a:spcPct val="0"/>
              </a:spcAft>
              <a:defRPr sz="2600">
                <a:solidFill>
                  <a:srgbClr val="003399"/>
                </a:solidFill>
                <a:latin typeface="Calibri" pitchFamily="34" charset="0"/>
              </a:defRPr>
            </a:lvl5pPr>
            <a:lvl6pPr marL="457200" algn="ctr" rtl="0" eaLnBrk="0" fontAlgn="base" hangingPunct="0">
              <a:spcBef>
                <a:spcPct val="0"/>
              </a:spcBef>
              <a:spcAft>
                <a:spcPct val="0"/>
              </a:spcAft>
              <a:defRPr sz="2600">
                <a:solidFill>
                  <a:srgbClr val="003399"/>
                </a:solidFill>
                <a:latin typeface="Calibri" pitchFamily="34" charset="0"/>
              </a:defRPr>
            </a:lvl6pPr>
            <a:lvl7pPr marL="914400" algn="ctr" rtl="0" eaLnBrk="0" fontAlgn="base" hangingPunct="0">
              <a:spcBef>
                <a:spcPct val="0"/>
              </a:spcBef>
              <a:spcAft>
                <a:spcPct val="0"/>
              </a:spcAft>
              <a:defRPr sz="2600">
                <a:solidFill>
                  <a:srgbClr val="003399"/>
                </a:solidFill>
                <a:latin typeface="Calibri" pitchFamily="34" charset="0"/>
              </a:defRPr>
            </a:lvl7pPr>
            <a:lvl8pPr marL="1371600" algn="ctr" rtl="0" eaLnBrk="0" fontAlgn="base" hangingPunct="0">
              <a:spcBef>
                <a:spcPct val="0"/>
              </a:spcBef>
              <a:spcAft>
                <a:spcPct val="0"/>
              </a:spcAft>
              <a:defRPr sz="2600">
                <a:solidFill>
                  <a:srgbClr val="003399"/>
                </a:solidFill>
                <a:latin typeface="Calibri" pitchFamily="34" charset="0"/>
              </a:defRPr>
            </a:lvl8pPr>
            <a:lvl9pPr marL="1828800" algn="ctr" rtl="0" eaLnBrk="0" fontAlgn="base" hangingPunct="0">
              <a:spcBef>
                <a:spcPct val="0"/>
              </a:spcBef>
              <a:spcAft>
                <a:spcPct val="0"/>
              </a:spcAft>
              <a:defRPr sz="2600">
                <a:solidFill>
                  <a:srgbClr val="003399"/>
                </a:solidFill>
                <a:latin typeface="Calibri" pitchFamily="34" charset="0"/>
              </a:defRPr>
            </a:lvl9pPr>
          </a:lstStyle>
          <a:p>
            <a:r>
              <a:rPr lang="en-US" sz="2000" b="1" kern="0" dirty="0" smtClean="0">
                <a:solidFill>
                  <a:schemeClr val="bg1"/>
                </a:solidFill>
              </a:rPr>
              <a:t>Advanced Manufacturing Technology</a:t>
            </a:r>
            <a:endParaRPr lang="en-US" sz="2400" b="1" kern="0" dirty="0">
              <a:solidFill>
                <a:schemeClr val="bg1"/>
              </a:solidFill>
            </a:endParaRPr>
          </a:p>
        </p:txBody>
      </p:sp>
      <p:sp>
        <p:nvSpPr>
          <p:cNvPr id="21" name="Rounded Rectangle 20"/>
          <p:cNvSpPr/>
          <p:nvPr/>
        </p:nvSpPr>
        <p:spPr bwMode="auto">
          <a:xfrm>
            <a:off x="198646" y="1522413"/>
            <a:ext cx="4204485" cy="619086"/>
          </a:xfrm>
          <a:prstGeom prst="roundRect">
            <a:avLst/>
          </a:prstGeom>
          <a:solidFill>
            <a:srgbClr val="B9CDE5"/>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lvl="0" algn="ctr" defTabSz="355600">
              <a:lnSpc>
                <a:spcPct val="90000"/>
              </a:lnSpc>
              <a:spcBef>
                <a:spcPct val="0"/>
              </a:spcBef>
              <a:spcAft>
                <a:spcPct val="35000"/>
              </a:spcAft>
              <a:defRPr/>
            </a:pPr>
            <a:r>
              <a:rPr lang="en-US" sz="1600" kern="0" dirty="0" smtClean="0">
                <a:solidFill>
                  <a:srgbClr val="000000"/>
                </a:solidFill>
              </a:rPr>
              <a:t>Input to Advanced Manufacturing Technology Prioritization &amp; Strategy</a:t>
            </a:r>
            <a:endParaRPr kumimoji="0" lang="en-US" sz="1600" i="0" u="none" strike="noStrike" cap="none" normalizeH="0" baseline="0" dirty="0" smtClean="0">
              <a:ln>
                <a:noFill/>
              </a:ln>
              <a:solidFill>
                <a:srgbClr val="000000"/>
              </a:solidFill>
              <a:effectLst/>
              <a:latin typeface="Calibri" pitchFamily="34" charset="0"/>
            </a:endParaRPr>
          </a:p>
        </p:txBody>
      </p:sp>
      <p:sp>
        <p:nvSpPr>
          <p:cNvPr id="32" name="Rounded Rectangle 31"/>
          <p:cNvSpPr/>
          <p:nvPr/>
        </p:nvSpPr>
        <p:spPr bwMode="auto">
          <a:xfrm>
            <a:off x="198646" y="3277133"/>
            <a:ext cx="2315954" cy="1272286"/>
          </a:xfrm>
          <a:prstGeom prst="roundRect">
            <a:avLst/>
          </a:prstGeom>
          <a:solidFill>
            <a:srgbClr val="B9CDE5"/>
          </a:soli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90000"/>
              </a:lnSpc>
              <a:spcAft>
                <a:spcPct val="0"/>
              </a:spcAft>
              <a:buClrTx/>
              <a:buSzTx/>
              <a:tabLst/>
            </a:pPr>
            <a:r>
              <a:rPr lang="en-US" sz="1600" dirty="0" smtClean="0">
                <a:solidFill>
                  <a:srgbClr val="000000"/>
                </a:solidFill>
                <a:latin typeface="Calibri" pitchFamily="34" charset="0"/>
              </a:rPr>
              <a:t>Clean Energy Materials Manufacturing Centers of Excellence (MMCOE)</a:t>
            </a:r>
          </a:p>
        </p:txBody>
      </p:sp>
      <p:sp>
        <p:nvSpPr>
          <p:cNvPr id="37" name="Rounded Rectangle 36"/>
          <p:cNvSpPr/>
          <p:nvPr/>
        </p:nvSpPr>
        <p:spPr bwMode="auto">
          <a:xfrm>
            <a:off x="2667000" y="3261411"/>
            <a:ext cx="1736130" cy="1272286"/>
          </a:xfrm>
          <a:prstGeom prst="roundRect">
            <a:avLst/>
          </a:prstGeom>
          <a:solidFill>
            <a:srgbClr val="B9CDE5"/>
          </a:soli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90000"/>
              </a:lnSpc>
              <a:spcAft>
                <a:spcPct val="0"/>
              </a:spcAft>
              <a:buClrTx/>
              <a:buSzTx/>
              <a:tabLst/>
            </a:pPr>
            <a:r>
              <a:rPr lang="en-US" sz="1600" dirty="0" smtClean="0">
                <a:solidFill>
                  <a:srgbClr val="000000"/>
                </a:solidFill>
                <a:latin typeface="Calibri" pitchFamily="34" charset="0"/>
              </a:rPr>
              <a:t>Additive Manufacturing Applications</a:t>
            </a:r>
          </a:p>
        </p:txBody>
      </p:sp>
      <p:sp>
        <p:nvSpPr>
          <p:cNvPr id="50" name="Title 47"/>
          <p:cNvSpPr txBox="1">
            <a:spLocks/>
          </p:cNvSpPr>
          <p:nvPr/>
        </p:nvSpPr>
        <p:spPr bwMode="auto">
          <a:xfrm>
            <a:off x="152400" y="2333236"/>
            <a:ext cx="4431903" cy="69218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600">
                <a:solidFill>
                  <a:srgbClr val="003399"/>
                </a:solidFill>
                <a:latin typeface="+mj-lt"/>
                <a:ea typeface="+mj-ea"/>
                <a:cs typeface="+mj-cs"/>
              </a:defRPr>
            </a:lvl1pPr>
            <a:lvl2pPr algn="ctr" rtl="0" eaLnBrk="0" fontAlgn="base" hangingPunct="0">
              <a:spcBef>
                <a:spcPct val="0"/>
              </a:spcBef>
              <a:spcAft>
                <a:spcPct val="0"/>
              </a:spcAft>
              <a:defRPr sz="2600">
                <a:solidFill>
                  <a:srgbClr val="003399"/>
                </a:solidFill>
                <a:latin typeface="Calibri" pitchFamily="34" charset="0"/>
              </a:defRPr>
            </a:lvl2pPr>
            <a:lvl3pPr algn="ctr" rtl="0" eaLnBrk="0" fontAlgn="base" hangingPunct="0">
              <a:spcBef>
                <a:spcPct val="0"/>
              </a:spcBef>
              <a:spcAft>
                <a:spcPct val="0"/>
              </a:spcAft>
              <a:defRPr sz="2600">
                <a:solidFill>
                  <a:srgbClr val="003399"/>
                </a:solidFill>
                <a:latin typeface="Calibri" pitchFamily="34" charset="0"/>
              </a:defRPr>
            </a:lvl3pPr>
            <a:lvl4pPr algn="ctr" rtl="0" eaLnBrk="0" fontAlgn="base" hangingPunct="0">
              <a:spcBef>
                <a:spcPct val="0"/>
              </a:spcBef>
              <a:spcAft>
                <a:spcPct val="0"/>
              </a:spcAft>
              <a:defRPr sz="2600">
                <a:solidFill>
                  <a:srgbClr val="003399"/>
                </a:solidFill>
                <a:latin typeface="Calibri" pitchFamily="34" charset="0"/>
              </a:defRPr>
            </a:lvl4pPr>
            <a:lvl5pPr algn="ctr" rtl="0" eaLnBrk="0" fontAlgn="base" hangingPunct="0">
              <a:spcBef>
                <a:spcPct val="0"/>
              </a:spcBef>
              <a:spcAft>
                <a:spcPct val="0"/>
              </a:spcAft>
              <a:defRPr sz="2600">
                <a:solidFill>
                  <a:srgbClr val="003399"/>
                </a:solidFill>
                <a:latin typeface="Calibri" pitchFamily="34" charset="0"/>
              </a:defRPr>
            </a:lvl5pPr>
            <a:lvl6pPr marL="457200" algn="ctr" rtl="0" eaLnBrk="0" fontAlgn="base" hangingPunct="0">
              <a:spcBef>
                <a:spcPct val="0"/>
              </a:spcBef>
              <a:spcAft>
                <a:spcPct val="0"/>
              </a:spcAft>
              <a:defRPr sz="2600">
                <a:solidFill>
                  <a:srgbClr val="003399"/>
                </a:solidFill>
                <a:latin typeface="Calibri" pitchFamily="34" charset="0"/>
              </a:defRPr>
            </a:lvl6pPr>
            <a:lvl7pPr marL="914400" algn="ctr" rtl="0" eaLnBrk="0" fontAlgn="base" hangingPunct="0">
              <a:spcBef>
                <a:spcPct val="0"/>
              </a:spcBef>
              <a:spcAft>
                <a:spcPct val="0"/>
              </a:spcAft>
              <a:defRPr sz="2600">
                <a:solidFill>
                  <a:srgbClr val="003399"/>
                </a:solidFill>
                <a:latin typeface="Calibri" pitchFamily="34" charset="0"/>
              </a:defRPr>
            </a:lvl7pPr>
            <a:lvl8pPr marL="1371600" algn="ctr" rtl="0" eaLnBrk="0" fontAlgn="base" hangingPunct="0">
              <a:spcBef>
                <a:spcPct val="0"/>
              </a:spcBef>
              <a:spcAft>
                <a:spcPct val="0"/>
              </a:spcAft>
              <a:defRPr sz="2600">
                <a:solidFill>
                  <a:srgbClr val="003399"/>
                </a:solidFill>
                <a:latin typeface="Calibri" pitchFamily="34" charset="0"/>
              </a:defRPr>
            </a:lvl8pPr>
            <a:lvl9pPr marL="1828800" algn="ctr" rtl="0" eaLnBrk="0" fontAlgn="base" hangingPunct="0">
              <a:spcBef>
                <a:spcPct val="0"/>
              </a:spcBef>
              <a:spcAft>
                <a:spcPct val="0"/>
              </a:spcAft>
              <a:defRPr sz="2600">
                <a:solidFill>
                  <a:srgbClr val="003399"/>
                </a:solidFill>
                <a:latin typeface="Calibri" pitchFamily="34" charset="0"/>
              </a:defRPr>
            </a:lvl9pPr>
          </a:lstStyle>
          <a:p>
            <a:pPr marL="236538" indent="-236538" algn="l">
              <a:buFont typeface="+mj-lt"/>
              <a:buAutoNum type="arabicPeriod" startAt="2"/>
            </a:pPr>
            <a:r>
              <a:rPr lang="en-US" sz="2000" i="1" kern="0" dirty="0" smtClean="0">
                <a:solidFill>
                  <a:schemeClr val="bg1"/>
                </a:solidFill>
              </a:rPr>
              <a:t>Focus new investments on development and application of advanced manufacturing technology</a:t>
            </a:r>
            <a:endParaRPr lang="en-US" sz="2400" i="1" kern="0" dirty="0">
              <a:solidFill>
                <a:schemeClr val="bg1"/>
              </a:solidFill>
            </a:endParaRPr>
          </a:p>
        </p:txBody>
      </p:sp>
      <p:grpSp>
        <p:nvGrpSpPr>
          <p:cNvPr id="3" name="Group 4"/>
          <p:cNvGrpSpPr/>
          <p:nvPr/>
        </p:nvGrpSpPr>
        <p:grpSpPr>
          <a:xfrm>
            <a:off x="4555531" y="815619"/>
            <a:ext cx="4512268" cy="3992880"/>
            <a:chOff x="4555531" y="1143000"/>
            <a:chExt cx="4512268" cy="3992880"/>
          </a:xfrm>
          <a:solidFill>
            <a:srgbClr val="4F81BD"/>
          </a:solidFill>
        </p:grpSpPr>
        <p:sp>
          <p:nvSpPr>
            <p:cNvPr id="34" name="Rounded Rectangle 33"/>
            <p:cNvSpPr/>
            <p:nvPr/>
          </p:nvSpPr>
          <p:spPr bwMode="auto">
            <a:xfrm>
              <a:off x="4687962" y="1143000"/>
              <a:ext cx="4379837" cy="3992880"/>
            </a:xfrm>
            <a:prstGeom prst="roundRect">
              <a:avLst>
                <a:gd name="adj" fmla="val 10183"/>
              </a:avLst>
            </a:prstGeom>
            <a:grp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ctr" defTabSz="914400" rtl="0" eaLnBrk="1" fontAlgn="base" latinLnBrk="0" hangingPunct="1">
                <a:lnSpc>
                  <a:spcPct val="100000"/>
                </a:lnSpc>
                <a:spcBef>
                  <a:spcPts val="300"/>
                </a:spcBef>
                <a:spcAft>
                  <a:spcPct val="0"/>
                </a:spcAft>
                <a:buClrTx/>
                <a:buSzTx/>
                <a:tabLst/>
              </a:pPr>
              <a:endParaRPr kumimoji="0" lang="en-US" sz="1600" i="0" u="none" strike="noStrike" cap="none" normalizeH="0" baseline="0" dirty="0" smtClean="0">
                <a:ln>
                  <a:noFill/>
                </a:ln>
                <a:solidFill>
                  <a:schemeClr val="tx2"/>
                </a:solidFill>
                <a:effectLst/>
                <a:latin typeface="Calibri" pitchFamily="34" charset="0"/>
              </a:endParaRPr>
            </a:p>
          </p:txBody>
        </p:sp>
        <p:sp>
          <p:nvSpPr>
            <p:cNvPr id="2" name="Rectangle 1"/>
            <p:cNvSpPr/>
            <p:nvPr/>
          </p:nvSpPr>
          <p:spPr bwMode="auto">
            <a:xfrm>
              <a:off x="4555531" y="1143000"/>
              <a:ext cx="549869" cy="3992880"/>
            </a:xfrm>
            <a:prstGeom prst="rect">
              <a:avLst/>
            </a:prstGeom>
            <a:grp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1800" b="0" i="0" u="none" strike="noStrike" cap="none" normalizeH="0" baseline="0" smtClean="0">
                <a:ln>
                  <a:noFill/>
                </a:ln>
                <a:solidFill>
                  <a:schemeClr val="tx2"/>
                </a:solidFill>
                <a:effectLst/>
                <a:latin typeface="Calibri" pitchFamily="34" charset="0"/>
              </a:endParaRPr>
            </a:p>
          </p:txBody>
        </p:sp>
      </p:grpSp>
      <p:sp>
        <p:nvSpPr>
          <p:cNvPr id="29" name="Title 47"/>
          <p:cNvSpPr txBox="1">
            <a:spLocks/>
          </p:cNvSpPr>
          <p:nvPr/>
        </p:nvSpPr>
        <p:spPr bwMode="auto">
          <a:xfrm>
            <a:off x="4320107" y="894488"/>
            <a:ext cx="4747693" cy="3231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600">
                <a:solidFill>
                  <a:srgbClr val="003399"/>
                </a:solidFill>
                <a:latin typeface="+mj-lt"/>
                <a:ea typeface="+mj-ea"/>
                <a:cs typeface="+mj-cs"/>
              </a:defRPr>
            </a:lvl1pPr>
            <a:lvl2pPr algn="ctr" rtl="0" eaLnBrk="0" fontAlgn="base" hangingPunct="0">
              <a:spcBef>
                <a:spcPct val="0"/>
              </a:spcBef>
              <a:spcAft>
                <a:spcPct val="0"/>
              </a:spcAft>
              <a:defRPr sz="2600">
                <a:solidFill>
                  <a:srgbClr val="003399"/>
                </a:solidFill>
                <a:latin typeface="Calibri" pitchFamily="34" charset="0"/>
              </a:defRPr>
            </a:lvl2pPr>
            <a:lvl3pPr algn="ctr" rtl="0" eaLnBrk="0" fontAlgn="base" hangingPunct="0">
              <a:spcBef>
                <a:spcPct val="0"/>
              </a:spcBef>
              <a:spcAft>
                <a:spcPct val="0"/>
              </a:spcAft>
              <a:defRPr sz="2600">
                <a:solidFill>
                  <a:srgbClr val="003399"/>
                </a:solidFill>
                <a:latin typeface="Calibri" pitchFamily="34" charset="0"/>
              </a:defRPr>
            </a:lvl3pPr>
            <a:lvl4pPr algn="ctr" rtl="0" eaLnBrk="0" fontAlgn="base" hangingPunct="0">
              <a:spcBef>
                <a:spcPct val="0"/>
              </a:spcBef>
              <a:spcAft>
                <a:spcPct val="0"/>
              </a:spcAft>
              <a:defRPr sz="2600">
                <a:solidFill>
                  <a:srgbClr val="003399"/>
                </a:solidFill>
                <a:latin typeface="Calibri" pitchFamily="34" charset="0"/>
              </a:defRPr>
            </a:lvl4pPr>
            <a:lvl5pPr algn="ctr" rtl="0" eaLnBrk="0" fontAlgn="base" hangingPunct="0">
              <a:spcBef>
                <a:spcPct val="0"/>
              </a:spcBef>
              <a:spcAft>
                <a:spcPct val="0"/>
              </a:spcAft>
              <a:defRPr sz="2600">
                <a:solidFill>
                  <a:srgbClr val="003399"/>
                </a:solidFill>
                <a:latin typeface="Calibri" pitchFamily="34" charset="0"/>
              </a:defRPr>
            </a:lvl5pPr>
            <a:lvl6pPr marL="457200" algn="ctr" rtl="0" eaLnBrk="0" fontAlgn="base" hangingPunct="0">
              <a:spcBef>
                <a:spcPct val="0"/>
              </a:spcBef>
              <a:spcAft>
                <a:spcPct val="0"/>
              </a:spcAft>
              <a:defRPr sz="2600">
                <a:solidFill>
                  <a:srgbClr val="003399"/>
                </a:solidFill>
                <a:latin typeface="Calibri" pitchFamily="34" charset="0"/>
              </a:defRPr>
            </a:lvl6pPr>
            <a:lvl7pPr marL="914400" algn="ctr" rtl="0" eaLnBrk="0" fontAlgn="base" hangingPunct="0">
              <a:spcBef>
                <a:spcPct val="0"/>
              </a:spcBef>
              <a:spcAft>
                <a:spcPct val="0"/>
              </a:spcAft>
              <a:defRPr sz="2600">
                <a:solidFill>
                  <a:srgbClr val="003399"/>
                </a:solidFill>
                <a:latin typeface="Calibri" pitchFamily="34" charset="0"/>
              </a:defRPr>
            </a:lvl7pPr>
            <a:lvl8pPr marL="1371600" algn="ctr" rtl="0" eaLnBrk="0" fontAlgn="base" hangingPunct="0">
              <a:spcBef>
                <a:spcPct val="0"/>
              </a:spcBef>
              <a:spcAft>
                <a:spcPct val="0"/>
              </a:spcAft>
              <a:defRPr sz="2600">
                <a:solidFill>
                  <a:srgbClr val="003399"/>
                </a:solidFill>
                <a:latin typeface="Calibri" pitchFamily="34" charset="0"/>
              </a:defRPr>
            </a:lvl8pPr>
            <a:lvl9pPr marL="1828800" algn="ctr" rtl="0" eaLnBrk="0" fontAlgn="base" hangingPunct="0">
              <a:spcBef>
                <a:spcPct val="0"/>
              </a:spcBef>
              <a:spcAft>
                <a:spcPct val="0"/>
              </a:spcAft>
              <a:defRPr sz="2600">
                <a:solidFill>
                  <a:srgbClr val="003399"/>
                </a:solidFill>
                <a:latin typeface="Calibri" pitchFamily="34" charset="0"/>
              </a:defRPr>
            </a:lvl9pPr>
          </a:lstStyle>
          <a:p>
            <a:r>
              <a:rPr lang="en-US" sz="2000" b="1" kern="0" dirty="0" smtClean="0">
                <a:solidFill>
                  <a:schemeClr val="bg1"/>
                </a:solidFill>
              </a:rPr>
              <a:t>Competitiveness in Manufacturing</a:t>
            </a:r>
            <a:endParaRPr lang="en-US" sz="2400" b="1" kern="0" dirty="0">
              <a:solidFill>
                <a:schemeClr val="bg1"/>
              </a:solidFill>
            </a:endParaRPr>
          </a:p>
        </p:txBody>
      </p:sp>
      <p:sp>
        <p:nvSpPr>
          <p:cNvPr id="51" name="Title 47"/>
          <p:cNvSpPr txBox="1">
            <a:spLocks/>
          </p:cNvSpPr>
          <p:nvPr/>
        </p:nvSpPr>
        <p:spPr bwMode="auto">
          <a:xfrm>
            <a:off x="4572000" y="2187219"/>
            <a:ext cx="4431903" cy="69218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600">
                <a:solidFill>
                  <a:srgbClr val="003399"/>
                </a:solidFill>
                <a:latin typeface="+mj-lt"/>
                <a:ea typeface="+mj-ea"/>
                <a:cs typeface="+mj-cs"/>
              </a:defRPr>
            </a:lvl1pPr>
            <a:lvl2pPr algn="ctr" rtl="0" eaLnBrk="0" fontAlgn="base" hangingPunct="0">
              <a:spcBef>
                <a:spcPct val="0"/>
              </a:spcBef>
              <a:spcAft>
                <a:spcPct val="0"/>
              </a:spcAft>
              <a:defRPr sz="2600">
                <a:solidFill>
                  <a:srgbClr val="003399"/>
                </a:solidFill>
                <a:latin typeface="Calibri" pitchFamily="34" charset="0"/>
              </a:defRPr>
            </a:lvl2pPr>
            <a:lvl3pPr algn="ctr" rtl="0" eaLnBrk="0" fontAlgn="base" hangingPunct="0">
              <a:spcBef>
                <a:spcPct val="0"/>
              </a:spcBef>
              <a:spcAft>
                <a:spcPct val="0"/>
              </a:spcAft>
              <a:defRPr sz="2600">
                <a:solidFill>
                  <a:srgbClr val="003399"/>
                </a:solidFill>
                <a:latin typeface="Calibri" pitchFamily="34" charset="0"/>
              </a:defRPr>
            </a:lvl3pPr>
            <a:lvl4pPr algn="ctr" rtl="0" eaLnBrk="0" fontAlgn="base" hangingPunct="0">
              <a:spcBef>
                <a:spcPct val="0"/>
              </a:spcBef>
              <a:spcAft>
                <a:spcPct val="0"/>
              </a:spcAft>
              <a:defRPr sz="2600">
                <a:solidFill>
                  <a:srgbClr val="003399"/>
                </a:solidFill>
                <a:latin typeface="Calibri" pitchFamily="34" charset="0"/>
              </a:defRPr>
            </a:lvl4pPr>
            <a:lvl5pPr algn="ctr" rtl="0" eaLnBrk="0" fontAlgn="base" hangingPunct="0">
              <a:spcBef>
                <a:spcPct val="0"/>
              </a:spcBef>
              <a:spcAft>
                <a:spcPct val="0"/>
              </a:spcAft>
              <a:defRPr sz="2600">
                <a:solidFill>
                  <a:srgbClr val="003399"/>
                </a:solidFill>
                <a:latin typeface="Calibri" pitchFamily="34" charset="0"/>
              </a:defRPr>
            </a:lvl5pPr>
            <a:lvl6pPr marL="457200" algn="ctr" rtl="0" eaLnBrk="0" fontAlgn="base" hangingPunct="0">
              <a:spcBef>
                <a:spcPct val="0"/>
              </a:spcBef>
              <a:spcAft>
                <a:spcPct val="0"/>
              </a:spcAft>
              <a:defRPr sz="2600">
                <a:solidFill>
                  <a:srgbClr val="003399"/>
                </a:solidFill>
                <a:latin typeface="Calibri" pitchFamily="34" charset="0"/>
              </a:defRPr>
            </a:lvl6pPr>
            <a:lvl7pPr marL="914400" algn="ctr" rtl="0" eaLnBrk="0" fontAlgn="base" hangingPunct="0">
              <a:spcBef>
                <a:spcPct val="0"/>
              </a:spcBef>
              <a:spcAft>
                <a:spcPct val="0"/>
              </a:spcAft>
              <a:defRPr sz="2600">
                <a:solidFill>
                  <a:srgbClr val="003399"/>
                </a:solidFill>
                <a:latin typeface="Calibri" pitchFamily="34" charset="0"/>
              </a:defRPr>
            </a:lvl7pPr>
            <a:lvl8pPr marL="1371600" algn="ctr" rtl="0" eaLnBrk="0" fontAlgn="base" hangingPunct="0">
              <a:spcBef>
                <a:spcPct val="0"/>
              </a:spcBef>
              <a:spcAft>
                <a:spcPct val="0"/>
              </a:spcAft>
              <a:defRPr sz="2600">
                <a:solidFill>
                  <a:srgbClr val="003399"/>
                </a:solidFill>
                <a:latin typeface="Calibri" pitchFamily="34" charset="0"/>
              </a:defRPr>
            </a:lvl8pPr>
            <a:lvl9pPr marL="1828800" algn="ctr" rtl="0" eaLnBrk="0" fontAlgn="base" hangingPunct="0">
              <a:spcBef>
                <a:spcPct val="0"/>
              </a:spcBef>
              <a:spcAft>
                <a:spcPct val="0"/>
              </a:spcAft>
              <a:defRPr sz="2600">
                <a:solidFill>
                  <a:srgbClr val="003399"/>
                </a:solidFill>
                <a:latin typeface="Calibri" pitchFamily="34" charset="0"/>
              </a:defRPr>
            </a:lvl9pPr>
          </a:lstStyle>
          <a:p>
            <a:pPr marL="236538" indent="-236538" algn="l">
              <a:buFont typeface="+mj-lt"/>
              <a:buAutoNum type="arabicPeriod" startAt="3"/>
            </a:pPr>
            <a:r>
              <a:rPr lang="en-US" sz="2000" i="1" kern="0" dirty="0" smtClean="0">
                <a:solidFill>
                  <a:schemeClr val="bg1"/>
                </a:solidFill>
              </a:rPr>
              <a:t>Small, high-impact investments to drive manufacturing competitiveness</a:t>
            </a:r>
            <a:endParaRPr lang="en-US" sz="2400" i="1" kern="0" dirty="0">
              <a:solidFill>
                <a:schemeClr val="bg1"/>
              </a:solidFill>
            </a:endParaRPr>
          </a:p>
        </p:txBody>
      </p:sp>
      <p:sp>
        <p:nvSpPr>
          <p:cNvPr id="35" name="Rounded Rectangle 34"/>
          <p:cNvSpPr/>
          <p:nvPr/>
        </p:nvSpPr>
        <p:spPr bwMode="auto">
          <a:xfrm>
            <a:off x="4724400" y="2949219"/>
            <a:ext cx="2022800" cy="1272286"/>
          </a:xfrm>
          <a:prstGeom prst="roundRect">
            <a:avLst/>
          </a:prstGeom>
          <a:solidFill>
            <a:srgbClr val="B9CDE5"/>
          </a:soli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90000"/>
              </a:lnSpc>
              <a:spcAft>
                <a:spcPct val="0"/>
              </a:spcAft>
              <a:buClrTx/>
              <a:buSzTx/>
              <a:tabLst/>
            </a:pPr>
            <a:r>
              <a:rPr lang="en-US" sz="1600" dirty="0" smtClean="0">
                <a:solidFill>
                  <a:srgbClr val="000000"/>
                </a:solidFill>
                <a:latin typeface="Calibri" pitchFamily="34" charset="0"/>
              </a:rPr>
              <a:t>Capital Access Partnerships</a:t>
            </a:r>
          </a:p>
        </p:txBody>
      </p:sp>
      <p:sp>
        <p:nvSpPr>
          <p:cNvPr id="36" name="Rounded Rectangle 35"/>
          <p:cNvSpPr/>
          <p:nvPr/>
        </p:nvSpPr>
        <p:spPr bwMode="auto">
          <a:xfrm>
            <a:off x="6869647" y="2949219"/>
            <a:ext cx="2022800" cy="1272286"/>
          </a:xfrm>
          <a:prstGeom prst="roundRect">
            <a:avLst/>
          </a:prstGeom>
          <a:solidFill>
            <a:srgbClr val="B9CDE5"/>
          </a:soli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90000"/>
              </a:lnSpc>
              <a:spcAft>
                <a:spcPct val="0"/>
              </a:spcAft>
              <a:buClrTx/>
              <a:buSzTx/>
              <a:tabLst/>
            </a:pPr>
            <a:r>
              <a:rPr lang="en-US" sz="1600" dirty="0" smtClean="0">
                <a:solidFill>
                  <a:srgbClr val="000000"/>
                </a:solidFill>
                <a:latin typeface="Calibri" pitchFamily="34" charset="0"/>
              </a:rPr>
              <a:t>Lab-Industry Technologists in Residence</a:t>
            </a:r>
          </a:p>
        </p:txBody>
      </p:sp>
      <p:sp>
        <p:nvSpPr>
          <p:cNvPr id="38" name="Rounded Rectangle 37"/>
          <p:cNvSpPr/>
          <p:nvPr/>
        </p:nvSpPr>
        <p:spPr bwMode="auto">
          <a:xfrm>
            <a:off x="4724400" y="1501419"/>
            <a:ext cx="4168047" cy="619086"/>
          </a:xfrm>
          <a:prstGeom prst="roundRect">
            <a:avLst/>
          </a:prstGeom>
          <a:solidFill>
            <a:srgbClr val="B9CDE5"/>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lvl="0" algn="ctr" defTabSz="355600">
              <a:lnSpc>
                <a:spcPct val="90000"/>
              </a:lnSpc>
              <a:spcBef>
                <a:spcPct val="0"/>
              </a:spcBef>
              <a:spcAft>
                <a:spcPct val="35000"/>
              </a:spcAft>
              <a:defRPr/>
            </a:pPr>
            <a:r>
              <a:rPr lang="en-US" sz="1600" kern="0" dirty="0" smtClean="0">
                <a:solidFill>
                  <a:srgbClr val="000000"/>
                </a:solidFill>
              </a:rPr>
              <a:t>Leverage Existing Efforts for Manufacturing Competitiveness</a:t>
            </a:r>
            <a:endParaRPr kumimoji="0" lang="en-US" sz="1600" i="0" u="none" strike="noStrike" cap="none" normalizeH="0" baseline="0" dirty="0" smtClean="0">
              <a:ln>
                <a:noFill/>
              </a:ln>
              <a:solidFill>
                <a:srgbClr val="000000"/>
              </a:solidFill>
              <a:effectLst/>
              <a:latin typeface="Calibri" pitchFamily="34" charset="0"/>
            </a:endParaRPr>
          </a:p>
        </p:txBody>
      </p:sp>
      <p:sp>
        <p:nvSpPr>
          <p:cNvPr id="47" name="Title 47"/>
          <p:cNvSpPr txBox="1">
            <a:spLocks/>
          </p:cNvSpPr>
          <p:nvPr/>
        </p:nvSpPr>
        <p:spPr bwMode="auto">
          <a:xfrm>
            <a:off x="129107" y="1208774"/>
            <a:ext cx="8938693" cy="313639"/>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600">
                <a:solidFill>
                  <a:srgbClr val="003399"/>
                </a:solidFill>
                <a:latin typeface="+mj-lt"/>
                <a:ea typeface="+mj-ea"/>
                <a:cs typeface="+mj-cs"/>
              </a:defRPr>
            </a:lvl1pPr>
            <a:lvl2pPr algn="ctr" rtl="0" eaLnBrk="0" fontAlgn="base" hangingPunct="0">
              <a:spcBef>
                <a:spcPct val="0"/>
              </a:spcBef>
              <a:spcAft>
                <a:spcPct val="0"/>
              </a:spcAft>
              <a:defRPr sz="2600">
                <a:solidFill>
                  <a:srgbClr val="003399"/>
                </a:solidFill>
                <a:latin typeface="Calibri" pitchFamily="34" charset="0"/>
              </a:defRPr>
            </a:lvl2pPr>
            <a:lvl3pPr algn="ctr" rtl="0" eaLnBrk="0" fontAlgn="base" hangingPunct="0">
              <a:spcBef>
                <a:spcPct val="0"/>
              </a:spcBef>
              <a:spcAft>
                <a:spcPct val="0"/>
              </a:spcAft>
              <a:defRPr sz="2600">
                <a:solidFill>
                  <a:srgbClr val="003399"/>
                </a:solidFill>
                <a:latin typeface="Calibri" pitchFamily="34" charset="0"/>
              </a:defRPr>
            </a:lvl3pPr>
            <a:lvl4pPr algn="ctr" rtl="0" eaLnBrk="0" fontAlgn="base" hangingPunct="0">
              <a:spcBef>
                <a:spcPct val="0"/>
              </a:spcBef>
              <a:spcAft>
                <a:spcPct val="0"/>
              </a:spcAft>
              <a:defRPr sz="2600">
                <a:solidFill>
                  <a:srgbClr val="003399"/>
                </a:solidFill>
                <a:latin typeface="Calibri" pitchFamily="34" charset="0"/>
              </a:defRPr>
            </a:lvl4pPr>
            <a:lvl5pPr algn="ctr" rtl="0" eaLnBrk="0" fontAlgn="base" hangingPunct="0">
              <a:spcBef>
                <a:spcPct val="0"/>
              </a:spcBef>
              <a:spcAft>
                <a:spcPct val="0"/>
              </a:spcAft>
              <a:defRPr sz="2600">
                <a:solidFill>
                  <a:srgbClr val="003399"/>
                </a:solidFill>
                <a:latin typeface="Calibri" pitchFamily="34" charset="0"/>
              </a:defRPr>
            </a:lvl5pPr>
            <a:lvl6pPr marL="457200" algn="ctr" rtl="0" eaLnBrk="0" fontAlgn="base" hangingPunct="0">
              <a:spcBef>
                <a:spcPct val="0"/>
              </a:spcBef>
              <a:spcAft>
                <a:spcPct val="0"/>
              </a:spcAft>
              <a:defRPr sz="2600">
                <a:solidFill>
                  <a:srgbClr val="003399"/>
                </a:solidFill>
                <a:latin typeface="Calibri" pitchFamily="34" charset="0"/>
              </a:defRPr>
            </a:lvl6pPr>
            <a:lvl7pPr marL="914400" algn="ctr" rtl="0" eaLnBrk="0" fontAlgn="base" hangingPunct="0">
              <a:spcBef>
                <a:spcPct val="0"/>
              </a:spcBef>
              <a:spcAft>
                <a:spcPct val="0"/>
              </a:spcAft>
              <a:defRPr sz="2600">
                <a:solidFill>
                  <a:srgbClr val="003399"/>
                </a:solidFill>
                <a:latin typeface="Calibri" pitchFamily="34" charset="0"/>
              </a:defRPr>
            </a:lvl7pPr>
            <a:lvl8pPr marL="1371600" algn="ctr" rtl="0" eaLnBrk="0" fontAlgn="base" hangingPunct="0">
              <a:spcBef>
                <a:spcPct val="0"/>
              </a:spcBef>
              <a:spcAft>
                <a:spcPct val="0"/>
              </a:spcAft>
              <a:defRPr sz="2600">
                <a:solidFill>
                  <a:srgbClr val="003399"/>
                </a:solidFill>
                <a:latin typeface="Calibri" pitchFamily="34" charset="0"/>
              </a:defRPr>
            </a:lvl8pPr>
            <a:lvl9pPr marL="1828800" algn="ctr" rtl="0" eaLnBrk="0" fontAlgn="base" hangingPunct="0">
              <a:spcBef>
                <a:spcPct val="0"/>
              </a:spcBef>
              <a:spcAft>
                <a:spcPct val="0"/>
              </a:spcAft>
              <a:defRPr sz="2600">
                <a:solidFill>
                  <a:srgbClr val="003399"/>
                </a:solidFill>
                <a:latin typeface="Calibri" pitchFamily="34" charset="0"/>
              </a:defRPr>
            </a:lvl9pPr>
          </a:lstStyle>
          <a:p>
            <a:pPr marL="236538" indent="-236538" algn="l">
              <a:buFont typeface="+mj-lt"/>
              <a:buAutoNum type="arabicPeriod"/>
            </a:pPr>
            <a:r>
              <a:rPr lang="en-US" sz="2000" i="1" kern="0" dirty="0" smtClean="0">
                <a:solidFill>
                  <a:schemeClr val="bg1"/>
                </a:solidFill>
              </a:rPr>
              <a:t>Coordinate existing activities for identification of opportunities, and for execution</a:t>
            </a:r>
            <a:endParaRPr lang="en-US" sz="2400" i="1" kern="0" dirty="0">
              <a:solidFill>
                <a:schemeClr val="bg1"/>
              </a:solidFill>
            </a:endParaRPr>
          </a:p>
        </p:txBody>
      </p:sp>
      <p:sp>
        <p:nvSpPr>
          <p:cNvPr id="39" name="Rounded Rectangle 38"/>
          <p:cNvSpPr/>
          <p:nvPr/>
        </p:nvSpPr>
        <p:spPr bwMode="auto">
          <a:xfrm>
            <a:off x="4653109" y="4320819"/>
            <a:ext cx="4186091" cy="371991"/>
          </a:xfrm>
          <a:prstGeom prst="roundRect">
            <a:avLst>
              <a:gd name="adj" fmla="val 34405"/>
            </a:avLst>
          </a:prstGeom>
          <a:solidFill>
            <a:srgbClr val="B9CDE5"/>
          </a:solidFill>
          <a:ln w="12700" cap="flat" cmpd="sng" algn="ctr">
            <a:noFill/>
            <a:prstDash val="solid"/>
            <a:round/>
            <a:headEnd type="none" w="med" len="med"/>
            <a:tailEnd type="none" w="med" len="med"/>
          </a:ln>
          <a:effectLst/>
        </p:spPr>
        <p:txBody>
          <a:bodyPr vert="horz" wrap="square" lIns="91440" tIns="0" rIns="91440" bIns="45720" numCol="1" rtlCol="0" anchor="t" anchorCtr="0" compatLnSpc="1">
            <a:prstTxWarp prst="textNoShape">
              <a:avLst/>
            </a:prstTxWarp>
            <a:noAutofit/>
          </a:bodyPr>
          <a:lstStyle/>
          <a:p>
            <a:pPr algn="ctr"/>
            <a:endParaRPr lang="en-US" sz="1600" dirty="0">
              <a:solidFill>
                <a:srgbClr val="2D4513"/>
              </a:solidFill>
            </a:endParaRPr>
          </a:p>
        </p:txBody>
      </p:sp>
      <p:sp>
        <p:nvSpPr>
          <p:cNvPr id="7" name="TextBox 6"/>
          <p:cNvSpPr txBox="1"/>
          <p:nvPr/>
        </p:nvSpPr>
        <p:spPr>
          <a:xfrm>
            <a:off x="5019044" y="4322148"/>
            <a:ext cx="3558410" cy="338554"/>
          </a:xfrm>
          <a:prstGeom prst="rect">
            <a:avLst/>
          </a:prstGeom>
          <a:solidFill>
            <a:srgbClr val="B9CDE5"/>
          </a:solidFill>
        </p:spPr>
        <p:txBody>
          <a:bodyPr wrap="none" rtlCol="0">
            <a:spAutoFit/>
          </a:bodyPr>
          <a:lstStyle/>
          <a:p>
            <a:pPr algn="ctr"/>
            <a:r>
              <a:rPr lang="en-US" sz="1600" dirty="0" smtClean="0">
                <a:solidFill>
                  <a:srgbClr val="000000"/>
                </a:solidFill>
              </a:rPr>
              <a:t>Sector-Specific Competitiveness Analysis</a:t>
            </a:r>
            <a:endParaRPr lang="en-US" sz="1600" b="1" dirty="0">
              <a:solidFill>
                <a:srgbClr val="000000"/>
              </a:solidFill>
            </a:endParaRPr>
          </a:p>
        </p:txBody>
      </p:sp>
      <p:sp>
        <p:nvSpPr>
          <p:cNvPr id="9" name="Rounded Rectangle 8"/>
          <p:cNvSpPr/>
          <p:nvPr/>
        </p:nvSpPr>
        <p:spPr bwMode="auto">
          <a:xfrm>
            <a:off x="152400" y="4930419"/>
            <a:ext cx="8851503" cy="1247001"/>
          </a:xfrm>
          <a:prstGeom prst="roundRect">
            <a:avLst/>
          </a:prstGeom>
          <a:solidFill>
            <a:srgbClr val="4F81BD"/>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1800" b="0" i="0" u="none" strike="noStrike" cap="none" normalizeH="0" baseline="0" smtClean="0">
              <a:ln>
                <a:noFill/>
              </a:ln>
              <a:solidFill>
                <a:schemeClr val="tx2"/>
              </a:solidFill>
              <a:effectLst/>
              <a:latin typeface="Calibri" pitchFamily="34" charset="0"/>
            </a:endParaRPr>
          </a:p>
        </p:txBody>
      </p:sp>
      <p:sp>
        <p:nvSpPr>
          <p:cNvPr id="40" name="Title 47"/>
          <p:cNvSpPr txBox="1">
            <a:spLocks/>
          </p:cNvSpPr>
          <p:nvPr/>
        </p:nvSpPr>
        <p:spPr bwMode="auto">
          <a:xfrm>
            <a:off x="400761" y="4930419"/>
            <a:ext cx="8305800" cy="3231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600">
                <a:solidFill>
                  <a:srgbClr val="003399"/>
                </a:solidFill>
                <a:latin typeface="+mj-lt"/>
                <a:ea typeface="+mj-ea"/>
                <a:cs typeface="+mj-cs"/>
              </a:defRPr>
            </a:lvl1pPr>
            <a:lvl2pPr algn="ctr" rtl="0" eaLnBrk="0" fontAlgn="base" hangingPunct="0">
              <a:spcBef>
                <a:spcPct val="0"/>
              </a:spcBef>
              <a:spcAft>
                <a:spcPct val="0"/>
              </a:spcAft>
              <a:defRPr sz="2600">
                <a:solidFill>
                  <a:srgbClr val="003399"/>
                </a:solidFill>
                <a:latin typeface="Calibri" pitchFamily="34" charset="0"/>
              </a:defRPr>
            </a:lvl2pPr>
            <a:lvl3pPr algn="ctr" rtl="0" eaLnBrk="0" fontAlgn="base" hangingPunct="0">
              <a:spcBef>
                <a:spcPct val="0"/>
              </a:spcBef>
              <a:spcAft>
                <a:spcPct val="0"/>
              </a:spcAft>
              <a:defRPr sz="2600">
                <a:solidFill>
                  <a:srgbClr val="003399"/>
                </a:solidFill>
                <a:latin typeface="Calibri" pitchFamily="34" charset="0"/>
              </a:defRPr>
            </a:lvl3pPr>
            <a:lvl4pPr algn="ctr" rtl="0" eaLnBrk="0" fontAlgn="base" hangingPunct="0">
              <a:spcBef>
                <a:spcPct val="0"/>
              </a:spcBef>
              <a:spcAft>
                <a:spcPct val="0"/>
              </a:spcAft>
              <a:defRPr sz="2600">
                <a:solidFill>
                  <a:srgbClr val="003399"/>
                </a:solidFill>
                <a:latin typeface="Calibri" pitchFamily="34" charset="0"/>
              </a:defRPr>
            </a:lvl4pPr>
            <a:lvl5pPr algn="ctr" rtl="0" eaLnBrk="0" fontAlgn="base" hangingPunct="0">
              <a:spcBef>
                <a:spcPct val="0"/>
              </a:spcBef>
              <a:spcAft>
                <a:spcPct val="0"/>
              </a:spcAft>
              <a:defRPr sz="2600">
                <a:solidFill>
                  <a:srgbClr val="003399"/>
                </a:solidFill>
                <a:latin typeface="Calibri" pitchFamily="34" charset="0"/>
              </a:defRPr>
            </a:lvl5pPr>
            <a:lvl6pPr marL="457200" algn="ctr" rtl="0" eaLnBrk="0" fontAlgn="base" hangingPunct="0">
              <a:spcBef>
                <a:spcPct val="0"/>
              </a:spcBef>
              <a:spcAft>
                <a:spcPct val="0"/>
              </a:spcAft>
              <a:defRPr sz="2600">
                <a:solidFill>
                  <a:srgbClr val="003399"/>
                </a:solidFill>
                <a:latin typeface="Calibri" pitchFamily="34" charset="0"/>
              </a:defRPr>
            </a:lvl6pPr>
            <a:lvl7pPr marL="914400" algn="ctr" rtl="0" eaLnBrk="0" fontAlgn="base" hangingPunct="0">
              <a:spcBef>
                <a:spcPct val="0"/>
              </a:spcBef>
              <a:spcAft>
                <a:spcPct val="0"/>
              </a:spcAft>
              <a:defRPr sz="2600">
                <a:solidFill>
                  <a:srgbClr val="003399"/>
                </a:solidFill>
                <a:latin typeface="Calibri" pitchFamily="34" charset="0"/>
              </a:defRPr>
            </a:lvl7pPr>
            <a:lvl8pPr marL="1371600" algn="ctr" rtl="0" eaLnBrk="0" fontAlgn="base" hangingPunct="0">
              <a:spcBef>
                <a:spcPct val="0"/>
              </a:spcBef>
              <a:spcAft>
                <a:spcPct val="0"/>
              </a:spcAft>
              <a:defRPr sz="2600">
                <a:solidFill>
                  <a:srgbClr val="003399"/>
                </a:solidFill>
                <a:latin typeface="Calibri" pitchFamily="34" charset="0"/>
              </a:defRPr>
            </a:lvl8pPr>
            <a:lvl9pPr marL="1828800" algn="ctr" rtl="0" eaLnBrk="0" fontAlgn="base" hangingPunct="0">
              <a:spcBef>
                <a:spcPct val="0"/>
              </a:spcBef>
              <a:spcAft>
                <a:spcPct val="0"/>
              </a:spcAft>
              <a:defRPr sz="2600">
                <a:solidFill>
                  <a:srgbClr val="003399"/>
                </a:solidFill>
                <a:latin typeface="Calibri" pitchFamily="34" charset="0"/>
              </a:defRPr>
            </a:lvl9pPr>
          </a:lstStyle>
          <a:p>
            <a:r>
              <a:rPr lang="en-US" sz="2000" b="1" kern="0" dirty="0" smtClean="0">
                <a:solidFill>
                  <a:schemeClr val="bg1"/>
                </a:solidFill>
              </a:rPr>
              <a:t>Competitiveness due to Energy Productivity and Domestic Resources</a:t>
            </a:r>
            <a:endParaRPr lang="en-US" sz="2400" b="1" kern="0" dirty="0">
              <a:solidFill>
                <a:schemeClr val="bg1"/>
              </a:solidFill>
            </a:endParaRPr>
          </a:p>
        </p:txBody>
      </p:sp>
      <p:sp>
        <p:nvSpPr>
          <p:cNvPr id="43" name="Rounded Rectangle 42"/>
          <p:cNvSpPr/>
          <p:nvPr/>
        </p:nvSpPr>
        <p:spPr bwMode="auto">
          <a:xfrm>
            <a:off x="228600" y="5301933"/>
            <a:ext cx="4204485" cy="771486"/>
          </a:xfrm>
          <a:prstGeom prst="roundRect">
            <a:avLst/>
          </a:prstGeom>
          <a:solidFill>
            <a:srgbClr val="B9CDE5"/>
          </a:soli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lvl="0" algn="ctr" defTabSz="355600">
              <a:lnSpc>
                <a:spcPct val="90000"/>
              </a:lnSpc>
              <a:spcBef>
                <a:spcPct val="0"/>
              </a:spcBef>
              <a:spcAft>
                <a:spcPct val="35000"/>
              </a:spcAft>
              <a:defRPr/>
            </a:pPr>
            <a:r>
              <a:rPr lang="en-US" kern="0" dirty="0" smtClean="0">
                <a:solidFill>
                  <a:srgbClr val="000000"/>
                </a:solidFill>
              </a:rPr>
              <a:t>Portfolio Review</a:t>
            </a:r>
            <a:endParaRPr kumimoji="0" lang="en-US" i="0" u="none" strike="noStrike" cap="none" normalizeH="0" baseline="0" dirty="0" smtClean="0">
              <a:ln>
                <a:noFill/>
              </a:ln>
              <a:solidFill>
                <a:srgbClr val="000000"/>
              </a:solidFill>
              <a:effectLst/>
              <a:latin typeface="Calibri" pitchFamily="34" charset="0"/>
            </a:endParaRPr>
          </a:p>
        </p:txBody>
      </p:sp>
      <p:sp>
        <p:nvSpPr>
          <p:cNvPr id="44" name="Rounded Rectangle 43"/>
          <p:cNvSpPr/>
          <p:nvPr/>
        </p:nvSpPr>
        <p:spPr bwMode="auto">
          <a:xfrm>
            <a:off x="4634715" y="5311419"/>
            <a:ext cx="4204485" cy="771486"/>
          </a:xfrm>
          <a:prstGeom prst="roundRect">
            <a:avLst/>
          </a:prstGeom>
          <a:solidFill>
            <a:srgbClr val="B9CDE5"/>
          </a:soli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lvl="0" algn="ctr" defTabSz="355600">
              <a:lnSpc>
                <a:spcPct val="90000"/>
              </a:lnSpc>
              <a:spcBef>
                <a:spcPct val="0"/>
              </a:spcBef>
              <a:spcAft>
                <a:spcPct val="35000"/>
              </a:spcAft>
              <a:defRPr/>
            </a:pPr>
            <a:r>
              <a:rPr lang="en-US" kern="0" dirty="0" smtClean="0">
                <a:solidFill>
                  <a:srgbClr val="000000"/>
                </a:solidFill>
              </a:rPr>
              <a:t>Strategy Development</a:t>
            </a:r>
            <a:endParaRPr kumimoji="0" lang="en-US" i="0" u="none" strike="noStrike" cap="none" normalizeH="0" baseline="0" dirty="0" smtClean="0">
              <a:ln>
                <a:noFill/>
              </a:ln>
              <a:solidFill>
                <a:srgbClr val="000000"/>
              </a:solidFill>
              <a:effectLst/>
              <a:latin typeface="Calibri" pitchFamily="34" charset="0"/>
            </a:endParaRPr>
          </a:p>
        </p:txBody>
      </p:sp>
      <p:sp>
        <p:nvSpPr>
          <p:cNvPr id="8" name="TextBox 7"/>
          <p:cNvSpPr txBox="1"/>
          <p:nvPr/>
        </p:nvSpPr>
        <p:spPr>
          <a:xfrm>
            <a:off x="-381000" y="-174981"/>
            <a:ext cx="184731" cy="369332"/>
          </a:xfrm>
          <a:prstGeom prst="rect">
            <a:avLst/>
          </a:prstGeom>
          <a:noFill/>
        </p:spPr>
        <p:txBody>
          <a:bodyPr wrap="none" rtlCol="0">
            <a:spAutoFit/>
          </a:bodyPr>
          <a:lstStyle/>
          <a:p>
            <a:endParaRPr lang="en-US"/>
          </a:p>
        </p:txBody>
      </p:sp>
      <p:sp>
        <p:nvSpPr>
          <p:cNvPr id="28" name="Slide Number Placeholder 3"/>
          <p:cNvSpPr txBox="1">
            <a:spLocks/>
          </p:cNvSpPr>
          <p:nvPr/>
        </p:nvSpPr>
        <p:spPr>
          <a:xfrm>
            <a:off x="8413750" y="6351588"/>
            <a:ext cx="381000" cy="365125"/>
          </a:xfrm>
          <a:prstGeom prst="rect">
            <a:avLst/>
          </a:prstGeom>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0E35970C-66DA-42B4-8591-6E363A3B576E}" type="slidenum">
              <a:rPr kumimoji="0" lang="en-US" sz="1200" b="0" i="0" u="none" strike="noStrike" kern="1200" cap="none" spc="0" normalizeH="0" baseline="0" noProof="0" smtClean="0">
                <a:ln>
                  <a:noFill/>
                </a:ln>
                <a:solidFill>
                  <a:srgbClr val="106636"/>
                </a:solidFill>
                <a:effectLst/>
                <a:uLnTx/>
                <a:uFillTx/>
                <a:latin typeface="Arial" pitchFamily="34" charset="0"/>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srgbClr val="106636"/>
              </a:solidFill>
              <a:effectLst/>
              <a:uLnTx/>
              <a:uFillTx/>
              <a:latin typeface="Arial" pitchFamily="34" charset="0"/>
              <a:ea typeface="+mn-ea"/>
              <a:cs typeface="Arial" pitchFamily="34" charset="0"/>
            </a:endParaRPr>
          </a:p>
        </p:txBody>
      </p:sp>
      <p:sp>
        <p:nvSpPr>
          <p:cNvPr id="30" name="Footer Placeholder 4"/>
          <p:cNvSpPr txBox="1">
            <a:spLocks/>
          </p:cNvSpPr>
          <p:nvPr/>
        </p:nvSpPr>
        <p:spPr>
          <a:xfrm>
            <a:off x="3124200" y="6357064"/>
            <a:ext cx="5334000"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dirty="0" smtClean="0">
                <a:solidFill>
                  <a:srgbClr val="106636"/>
                </a:solidFill>
                <a:latin typeface="Arial" panose="020B0604020202020204" pitchFamily="34" charset="0"/>
                <a:cs typeface="Arial" panose="020B0604020202020204" pitchFamily="34" charset="0"/>
              </a:rPr>
              <a:t>BESAC/Tech Teams Briefing July 29, 2014</a:t>
            </a:r>
            <a:endParaRPr lang="en-US" sz="1200" dirty="0">
              <a:solidFill>
                <a:srgbClr val="106636"/>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4710964"/>
      </p:ext>
    </p:extLst>
  </p:cSld>
  <p:clrMapOvr>
    <a:masterClrMapping/>
  </p:clrMapOvr>
  <p:transition spd="slow"/>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extBox 35"/>
          <p:cNvSpPr txBox="1"/>
          <p:nvPr/>
        </p:nvSpPr>
        <p:spPr>
          <a:xfrm>
            <a:off x="76200" y="1066801"/>
            <a:ext cx="2992248" cy="1692771"/>
          </a:xfrm>
          <a:prstGeom prst="rect">
            <a:avLst/>
          </a:prstGeom>
          <a:noFill/>
        </p:spPr>
        <p:txBody>
          <a:bodyPr wrap="square" rtlCol="0">
            <a:spAutoFit/>
          </a:bodyPr>
          <a:lstStyle/>
          <a:p>
            <a:r>
              <a:rPr lang="en-US" sz="1600" b="1" dirty="0" smtClean="0"/>
              <a:t>Inputs</a:t>
            </a:r>
            <a:endParaRPr lang="en-US" sz="1600" dirty="0"/>
          </a:p>
          <a:p>
            <a:pPr marL="171450" indent="-171450">
              <a:lnSpc>
                <a:spcPct val="90000"/>
              </a:lnSpc>
              <a:buFont typeface="Arial" panose="020B0604020202020204" pitchFamily="34" charset="0"/>
              <a:buChar char="•"/>
            </a:pPr>
            <a:r>
              <a:rPr lang="en-US" sz="1600" dirty="0"/>
              <a:t>CEMI Engagement</a:t>
            </a:r>
          </a:p>
          <a:p>
            <a:pPr marL="171450" indent="-171450">
              <a:lnSpc>
                <a:spcPct val="90000"/>
              </a:lnSpc>
              <a:buFont typeface="Arial" panose="020B0604020202020204" pitchFamily="34" charset="0"/>
              <a:buChar char="•"/>
            </a:pPr>
            <a:r>
              <a:rPr lang="en-US" sz="1600" dirty="0"/>
              <a:t>Lab Summit Big </a:t>
            </a:r>
            <a:r>
              <a:rPr lang="en-US" sz="1600" dirty="0" smtClean="0"/>
              <a:t>Ideas</a:t>
            </a:r>
            <a:endParaRPr lang="en-US" sz="1600" dirty="0"/>
          </a:p>
          <a:p>
            <a:pPr marL="171450" indent="-171450">
              <a:lnSpc>
                <a:spcPct val="90000"/>
              </a:lnSpc>
              <a:buFont typeface="Arial" panose="020B0604020202020204" pitchFamily="34" charset="0"/>
              <a:buChar char="•"/>
            </a:pPr>
            <a:r>
              <a:rPr lang="en-US" sz="1600" dirty="0"/>
              <a:t>AMP 2.0</a:t>
            </a:r>
          </a:p>
          <a:p>
            <a:pPr marL="171450" indent="-171450">
              <a:lnSpc>
                <a:spcPct val="90000"/>
              </a:lnSpc>
              <a:buFont typeface="Arial" panose="020B0604020202020204" pitchFamily="34" charset="0"/>
              <a:buChar char="•"/>
            </a:pPr>
            <a:r>
              <a:rPr lang="en-US" sz="1600" dirty="0"/>
              <a:t>Internal needs assessment</a:t>
            </a:r>
          </a:p>
          <a:p>
            <a:pPr marL="171450" indent="-171450">
              <a:lnSpc>
                <a:spcPct val="90000"/>
              </a:lnSpc>
              <a:buFont typeface="Arial" panose="020B0604020202020204" pitchFamily="34" charset="0"/>
              <a:buChar char="•"/>
            </a:pPr>
            <a:r>
              <a:rPr lang="en-US" sz="1600" dirty="0"/>
              <a:t>Materials Genome </a:t>
            </a:r>
            <a:r>
              <a:rPr lang="en-US" sz="1600" dirty="0" smtClean="0"/>
              <a:t>Initiative</a:t>
            </a:r>
            <a:endParaRPr lang="en-US" sz="1600" dirty="0"/>
          </a:p>
          <a:p>
            <a:endParaRPr lang="en-US" sz="1600" dirty="0" smtClean="0"/>
          </a:p>
        </p:txBody>
      </p:sp>
      <p:sp>
        <p:nvSpPr>
          <p:cNvPr id="2" name="Title 1"/>
          <p:cNvSpPr>
            <a:spLocks noGrp="1"/>
          </p:cNvSpPr>
          <p:nvPr>
            <p:ph type="title"/>
          </p:nvPr>
        </p:nvSpPr>
        <p:spPr>
          <a:xfrm>
            <a:off x="0" y="-8468"/>
            <a:ext cx="9144000" cy="764822"/>
          </a:xfrm>
        </p:spPr>
        <p:txBody>
          <a:bodyPr>
            <a:noAutofit/>
          </a:bodyPr>
          <a:lstStyle/>
          <a:p>
            <a:r>
              <a:rPr lang="en-US" sz="2800" dirty="0" smtClean="0"/>
              <a:t/>
            </a:r>
            <a:br>
              <a:rPr lang="en-US" sz="2800" dirty="0" smtClean="0"/>
            </a:br>
            <a:r>
              <a:rPr lang="en-US" sz="2800" dirty="0" smtClean="0"/>
              <a:t>Clean </a:t>
            </a:r>
            <a:r>
              <a:rPr lang="en-US" sz="2800" dirty="0"/>
              <a:t>Energy Materials Manufacturing </a:t>
            </a:r>
            <a:r>
              <a:rPr lang="en-US" sz="2800" dirty="0" smtClean="0"/>
              <a:t/>
            </a:r>
            <a:br>
              <a:rPr lang="en-US" sz="2800" dirty="0" smtClean="0"/>
            </a:br>
            <a:r>
              <a:rPr lang="en-US" sz="2800" dirty="0" smtClean="0"/>
              <a:t>Centers </a:t>
            </a:r>
            <a:r>
              <a:rPr lang="en-US" sz="2800" dirty="0"/>
              <a:t>of </a:t>
            </a:r>
            <a:r>
              <a:rPr lang="en-US" sz="2800" dirty="0" smtClean="0"/>
              <a:t>Excellence (MMCOE)</a:t>
            </a:r>
            <a:br>
              <a:rPr lang="en-US" sz="2800" dirty="0" smtClean="0"/>
            </a:br>
            <a:endParaRPr lang="en-US" sz="2800" i="1" dirty="0">
              <a:solidFill>
                <a:srgbClr val="00B050"/>
              </a:solidFill>
            </a:endParaRPr>
          </a:p>
        </p:txBody>
      </p:sp>
      <p:pic>
        <p:nvPicPr>
          <p:cNvPr id="24" name="Picture 23"/>
          <p:cNvPicPr/>
          <p:nvPr/>
        </p:nvPicPr>
        <p:blipFill rotWithShape="1">
          <a:blip r:embed="rId2" cstate="print">
            <a:extLst>
              <a:ext uri="{28A0092B-C50C-407E-A947-70E740481C1C}">
                <a14:useLocalDpi xmlns:a14="http://schemas.microsoft.com/office/drawing/2010/main" val="0"/>
              </a:ext>
            </a:extLst>
          </a:blip>
          <a:srcRect l="22169" t="31111" r="59430" b="38301"/>
          <a:stretch/>
        </p:blipFill>
        <p:spPr bwMode="auto">
          <a:xfrm>
            <a:off x="5907335" y="3147928"/>
            <a:ext cx="3165097" cy="1552489"/>
          </a:xfrm>
          <a:prstGeom prst="rect">
            <a:avLst/>
          </a:prstGeom>
          <a:noFill/>
          <a:ln>
            <a:noFill/>
          </a:ln>
          <a:extLst>
            <a:ext uri="{53640926-AAD7-44D8-BBD7-CCE9431645EC}">
              <a14:shadowObscured xmlns:a14="http://schemas.microsoft.com/office/drawing/2010/main"/>
            </a:ext>
          </a:extLst>
        </p:spPr>
      </p:pic>
      <p:sp>
        <p:nvSpPr>
          <p:cNvPr id="6" name="Right Arrow 5"/>
          <p:cNvSpPr/>
          <p:nvPr/>
        </p:nvSpPr>
        <p:spPr bwMode="auto">
          <a:xfrm>
            <a:off x="3542414" y="1066800"/>
            <a:ext cx="5372986" cy="1531211"/>
          </a:xfrm>
          <a:prstGeom prst="rightArrow">
            <a:avLst/>
          </a:prstGeom>
          <a:solidFill>
            <a:srgbClr val="4BACC6">
              <a:lumMod val="75000"/>
            </a:srgbClr>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algn="ctr" fontAlgn="base">
              <a:spcBef>
                <a:spcPts val="300"/>
              </a:spcBef>
              <a:spcAft>
                <a:spcPct val="0"/>
              </a:spcAft>
            </a:pPr>
            <a:endParaRPr lang="en-US" sz="1600" kern="0">
              <a:solidFill>
                <a:srgbClr val="1F497D"/>
              </a:solidFill>
            </a:endParaRPr>
          </a:p>
        </p:txBody>
      </p:sp>
      <p:sp>
        <p:nvSpPr>
          <p:cNvPr id="15" name="Rounded Rectangle 14"/>
          <p:cNvSpPr/>
          <p:nvPr/>
        </p:nvSpPr>
        <p:spPr bwMode="auto">
          <a:xfrm>
            <a:off x="3605697" y="1531210"/>
            <a:ext cx="2022800" cy="609601"/>
          </a:xfrm>
          <a:prstGeom prst="roundRect">
            <a:avLst/>
          </a:prstGeom>
          <a:solidFill>
            <a:srgbClr val="4BACC6">
              <a:lumMod val="20000"/>
              <a:lumOff val="80000"/>
            </a:srgbClr>
          </a:solidFill>
          <a:ln w="12700" cap="flat" cmpd="sng" algn="ctr">
            <a:solidFill>
              <a:srgbClr val="4BACC6">
                <a:lumMod val="50000"/>
              </a:srgb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algn="ctr" defTabSz="355600">
              <a:lnSpc>
                <a:spcPct val="90000"/>
              </a:lnSpc>
              <a:spcBef>
                <a:spcPct val="0"/>
              </a:spcBef>
              <a:spcAft>
                <a:spcPct val="35000"/>
              </a:spcAft>
            </a:pPr>
            <a:r>
              <a:rPr lang="en-US" sz="1600" kern="0" dirty="0">
                <a:solidFill>
                  <a:srgbClr val="1F497D"/>
                </a:solidFill>
              </a:rPr>
              <a:t>Discovery</a:t>
            </a:r>
          </a:p>
        </p:txBody>
      </p:sp>
      <p:sp>
        <p:nvSpPr>
          <p:cNvPr id="17" name="Rounded Rectangle 16"/>
          <p:cNvSpPr/>
          <p:nvPr/>
        </p:nvSpPr>
        <p:spPr bwMode="auto">
          <a:xfrm>
            <a:off x="5753170" y="1504668"/>
            <a:ext cx="2742244" cy="636143"/>
          </a:xfrm>
          <a:prstGeom prst="roundRect">
            <a:avLst/>
          </a:prstGeom>
          <a:solidFill>
            <a:srgbClr val="FFFF99"/>
          </a:solidFill>
          <a:ln w="12700" cap="flat" cmpd="sng" algn="ctr">
            <a:solidFill>
              <a:srgbClr val="9BBB59">
                <a:lumMod val="50000"/>
              </a:srgb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algn="ctr" defTabSz="355600">
              <a:lnSpc>
                <a:spcPct val="90000"/>
              </a:lnSpc>
              <a:spcBef>
                <a:spcPct val="0"/>
              </a:spcBef>
              <a:spcAft>
                <a:spcPct val="35000"/>
              </a:spcAft>
            </a:pPr>
            <a:r>
              <a:rPr lang="en-US" sz="1600" kern="0" dirty="0">
                <a:solidFill>
                  <a:srgbClr val="1F497D"/>
                </a:solidFill>
              </a:rPr>
              <a:t>Development, Processing, Systems Integration, </a:t>
            </a:r>
            <a:r>
              <a:rPr lang="en-US" sz="1600" kern="0" dirty="0" smtClean="0">
                <a:solidFill>
                  <a:srgbClr val="1F497D"/>
                </a:solidFill>
              </a:rPr>
              <a:t>Qualification, </a:t>
            </a:r>
            <a:r>
              <a:rPr lang="en-US" sz="1600" kern="0" dirty="0">
                <a:solidFill>
                  <a:srgbClr val="1F497D"/>
                </a:solidFill>
              </a:rPr>
              <a:t>End Use</a:t>
            </a:r>
          </a:p>
        </p:txBody>
      </p:sp>
      <p:sp>
        <p:nvSpPr>
          <p:cNvPr id="16" name="TextBox 15"/>
          <p:cNvSpPr txBox="1"/>
          <p:nvPr/>
        </p:nvSpPr>
        <p:spPr>
          <a:xfrm>
            <a:off x="5695429" y="2140811"/>
            <a:ext cx="3154197" cy="338554"/>
          </a:xfrm>
          <a:prstGeom prst="rect">
            <a:avLst/>
          </a:prstGeom>
          <a:noFill/>
        </p:spPr>
        <p:txBody>
          <a:bodyPr wrap="none" rtlCol="0">
            <a:spAutoFit/>
          </a:bodyPr>
          <a:lstStyle/>
          <a:p>
            <a:r>
              <a:rPr lang="en-US" sz="1600" b="1" dirty="0" smtClean="0"/>
              <a:t>Applied Energy Offices (EE, FE, NE) </a:t>
            </a:r>
            <a:endParaRPr lang="en-US" sz="1600" b="1" dirty="0"/>
          </a:p>
        </p:txBody>
      </p:sp>
      <p:sp>
        <p:nvSpPr>
          <p:cNvPr id="8" name="TextBox 7"/>
          <p:cNvSpPr txBox="1"/>
          <p:nvPr/>
        </p:nvSpPr>
        <p:spPr>
          <a:xfrm>
            <a:off x="3847296" y="2140811"/>
            <a:ext cx="1600118" cy="338554"/>
          </a:xfrm>
          <a:prstGeom prst="rect">
            <a:avLst/>
          </a:prstGeom>
          <a:noFill/>
        </p:spPr>
        <p:txBody>
          <a:bodyPr wrap="none" rtlCol="0">
            <a:spAutoFit/>
          </a:bodyPr>
          <a:lstStyle/>
          <a:p>
            <a:r>
              <a:rPr lang="en-US" sz="1600" b="1" dirty="0" smtClean="0"/>
              <a:t>Office of Science</a:t>
            </a:r>
            <a:endParaRPr lang="en-US" sz="1600" b="1" dirty="0"/>
          </a:p>
        </p:txBody>
      </p:sp>
      <p:sp>
        <p:nvSpPr>
          <p:cNvPr id="20" name="TextBox 19"/>
          <p:cNvSpPr txBox="1"/>
          <p:nvPr/>
        </p:nvSpPr>
        <p:spPr>
          <a:xfrm>
            <a:off x="4381596" y="1150211"/>
            <a:ext cx="3051156" cy="338554"/>
          </a:xfrm>
          <a:prstGeom prst="rect">
            <a:avLst/>
          </a:prstGeom>
          <a:noFill/>
        </p:spPr>
        <p:txBody>
          <a:bodyPr wrap="none" rtlCol="0">
            <a:spAutoFit/>
          </a:bodyPr>
          <a:lstStyle/>
          <a:p>
            <a:r>
              <a:rPr lang="en-US" sz="1600" b="1" dirty="0" smtClean="0"/>
              <a:t>Materials Development Spectrum</a:t>
            </a:r>
            <a:endParaRPr lang="en-US" sz="1600" b="1" dirty="0"/>
          </a:p>
        </p:txBody>
      </p:sp>
      <p:sp>
        <p:nvSpPr>
          <p:cNvPr id="28" name="Rectangle 27"/>
          <p:cNvSpPr/>
          <p:nvPr/>
        </p:nvSpPr>
        <p:spPr>
          <a:xfrm>
            <a:off x="76200" y="2486561"/>
            <a:ext cx="5902702" cy="1323439"/>
          </a:xfrm>
          <a:prstGeom prst="rect">
            <a:avLst/>
          </a:prstGeom>
        </p:spPr>
        <p:txBody>
          <a:bodyPr wrap="square">
            <a:spAutoFit/>
          </a:bodyPr>
          <a:lstStyle/>
          <a:p>
            <a:r>
              <a:rPr lang="en-US" sz="1600" b="1" dirty="0" smtClean="0"/>
              <a:t>Vision:  Network of Materials Manufacturing Centers of Excellence</a:t>
            </a:r>
          </a:p>
          <a:p>
            <a:pPr marL="173038" indent="-173038">
              <a:buFont typeface="Arial" panose="020B0604020202020204" pitchFamily="34" charset="0"/>
              <a:buChar char="•"/>
            </a:pPr>
            <a:r>
              <a:rPr lang="en-US" sz="1600" dirty="0" smtClean="0"/>
              <a:t>National Lab-led, tied to industry consortia</a:t>
            </a:r>
            <a:endParaRPr lang="en-US" sz="1600" dirty="0"/>
          </a:p>
          <a:p>
            <a:pPr marL="173038" indent="-173038">
              <a:buFont typeface="Arial" panose="020B0604020202020204" pitchFamily="34" charset="0"/>
              <a:buChar char="•"/>
            </a:pPr>
            <a:r>
              <a:rPr lang="en-US" sz="1600" dirty="0" smtClean="0"/>
              <a:t>Develop and apply computational tools for materials development</a:t>
            </a:r>
          </a:p>
          <a:p>
            <a:pPr marL="173038" indent="-173038">
              <a:buFont typeface="Arial" panose="020B0604020202020204" pitchFamily="34" charset="0"/>
              <a:buChar char="•"/>
            </a:pPr>
            <a:r>
              <a:rPr lang="en-US" sz="1600" dirty="0" smtClean="0"/>
              <a:t>National Lab focus on effects of processing and end use</a:t>
            </a:r>
          </a:p>
          <a:p>
            <a:pPr marL="173038" indent="-173038">
              <a:buFont typeface="Arial" panose="020B0604020202020204" pitchFamily="34" charset="0"/>
              <a:buChar char="•"/>
            </a:pPr>
            <a:r>
              <a:rPr lang="en-US" sz="1600" dirty="0" smtClean="0"/>
              <a:t>Industry consortia focus on needs definition, systems, qualification</a:t>
            </a:r>
          </a:p>
        </p:txBody>
      </p:sp>
      <p:sp>
        <p:nvSpPr>
          <p:cNvPr id="37" name="Rectangle 36"/>
          <p:cNvSpPr/>
          <p:nvPr/>
        </p:nvSpPr>
        <p:spPr>
          <a:xfrm>
            <a:off x="76200" y="3810000"/>
            <a:ext cx="5902702" cy="2062103"/>
          </a:xfrm>
          <a:prstGeom prst="rect">
            <a:avLst/>
          </a:prstGeom>
        </p:spPr>
        <p:txBody>
          <a:bodyPr wrap="square">
            <a:spAutoFit/>
          </a:bodyPr>
          <a:lstStyle/>
          <a:p>
            <a:r>
              <a:rPr lang="en-US" sz="1600" b="1" dirty="0"/>
              <a:t>Proposal</a:t>
            </a:r>
            <a:r>
              <a:rPr lang="en-US" sz="1600" b="1" dirty="0" smtClean="0"/>
              <a:t>:  </a:t>
            </a:r>
            <a:r>
              <a:rPr lang="en-US" sz="1600" dirty="0" smtClean="0"/>
              <a:t>Establish pilot </a:t>
            </a:r>
            <a:r>
              <a:rPr lang="en-US" sz="1600" dirty="0"/>
              <a:t>MMCOEs in </a:t>
            </a:r>
            <a:r>
              <a:rPr lang="en-US" sz="1600" dirty="0" smtClean="0"/>
              <a:t>FY 2016 </a:t>
            </a:r>
            <a:endParaRPr lang="en-US" sz="1600" dirty="0"/>
          </a:p>
          <a:p>
            <a:pPr marL="171450" lvl="1" indent="-171450"/>
            <a:r>
              <a:rPr lang="en-US" sz="1600" b="1" dirty="0" smtClean="0"/>
              <a:t>Candidate MMCOEs:</a:t>
            </a:r>
          </a:p>
          <a:p>
            <a:pPr marL="339725" lvl="1" indent="-171450">
              <a:buFont typeface="Arial" panose="020B0604020202020204" pitchFamily="34" charset="0"/>
              <a:buChar char="•"/>
            </a:pPr>
            <a:r>
              <a:rPr lang="en-US" sz="1600" b="1" dirty="0" smtClean="0"/>
              <a:t>Extreme environment materials:</a:t>
            </a:r>
            <a:r>
              <a:rPr lang="en-US" sz="1600" dirty="0" smtClean="0"/>
              <a:t>  </a:t>
            </a:r>
            <a:r>
              <a:rPr lang="en-US" sz="1600" i="1" dirty="0" smtClean="0"/>
              <a:t>super-alloys, intermetallic</a:t>
            </a:r>
          </a:p>
          <a:p>
            <a:pPr marL="339725" lvl="1" indent="-171450">
              <a:buFont typeface="Arial" panose="020B0604020202020204" pitchFamily="34" charset="0"/>
              <a:buChar char="•"/>
            </a:pPr>
            <a:r>
              <a:rPr lang="en-US" sz="1600" b="1" dirty="0" smtClean="0"/>
              <a:t>Functional </a:t>
            </a:r>
            <a:r>
              <a:rPr lang="en-US" sz="1600" b="1" dirty="0"/>
              <a:t>material </a:t>
            </a:r>
            <a:r>
              <a:rPr lang="en-US" sz="1600" b="1" dirty="0" smtClean="0"/>
              <a:t>interfaces:  </a:t>
            </a:r>
            <a:r>
              <a:rPr lang="en-US" sz="1600" i="1" dirty="0" smtClean="0"/>
              <a:t>electrochemical/solid-state interfaces</a:t>
            </a:r>
            <a:r>
              <a:rPr lang="en-US" sz="1600" i="1" dirty="0"/>
              <a:t>, PGM-free </a:t>
            </a:r>
            <a:r>
              <a:rPr lang="en-US" sz="1600" i="1" dirty="0" smtClean="0"/>
              <a:t>MEAs</a:t>
            </a:r>
            <a:endParaRPr lang="en-US" sz="1600" i="1" dirty="0"/>
          </a:p>
          <a:p>
            <a:pPr marL="339725" lvl="1" indent="-171450">
              <a:buFont typeface="Arial" panose="020B0604020202020204" pitchFamily="34" charset="0"/>
              <a:buChar char="•"/>
            </a:pPr>
            <a:r>
              <a:rPr lang="en-US" sz="1600" b="1" dirty="0"/>
              <a:t>Structural lightweight </a:t>
            </a:r>
            <a:r>
              <a:rPr lang="en-US" sz="1600" b="1" dirty="0" smtClean="0"/>
              <a:t>materials:  </a:t>
            </a:r>
            <a:r>
              <a:rPr lang="en-US" sz="1600" i="1" dirty="0" smtClean="0"/>
              <a:t>Mg </a:t>
            </a:r>
            <a:r>
              <a:rPr lang="en-US" sz="1600" i="1" dirty="0"/>
              <a:t>sheet for </a:t>
            </a:r>
            <a:r>
              <a:rPr lang="en-US" sz="1600" i="1" dirty="0" smtClean="0"/>
              <a:t>auto</a:t>
            </a:r>
            <a:endParaRPr lang="en-US" sz="1600" dirty="0"/>
          </a:p>
          <a:p>
            <a:pPr marL="339725" lvl="1" indent="-171450">
              <a:buFont typeface="Arial" panose="020B0604020202020204" pitchFamily="34" charset="0"/>
              <a:buChar char="•"/>
            </a:pPr>
            <a:r>
              <a:rPr lang="en-US" sz="1600" b="1" dirty="0"/>
              <a:t>Building </a:t>
            </a:r>
            <a:r>
              <a:rPr lang="en-US" sz="1600" b="1" dirty="0" smtClean="0"/>
              <a:t>Technologies: </a:t>
            </a:r>
            <a:r>
              <a:rPr lang="en-US" sz="1600" i="1" dirty="0" smtClean="0"/>
              <a:t>Non-vapor-compression refrigeration, Building envelope materials</a:t>
            </a:r>
            <a:endParaRPr lang="en-US" sz="1600" i="1" dirty="0"/>
          </a:p>
        </p:txBody>
      </p:sp>
      <p:sp>
        <p:nvSpPr>
          <p:cNvPr id="38" name="Rectangle 37"/>
          <p:cNvSpPr/>
          <p:nvPr/>
        </p:nvSpPr>
        <p:spPr>
          <a:xfrm>
            <a:off x="6255592" y="3128594"/>
            <a:ext cx="914400" cy="338554"/>
          </a:xfrm>
          <a:prstGeom prst="rect">
            <a:avLst/>
          </a:prstGeom>
        </p:spPr>
        <p:txBody>
          <a:bodyPr wrap="square">
            <a:spAutoFit/>
          </a:bodyPr>
          <a:lstStyle/>
          <a:p>
            <a:r>
              <a:rPr lang="en-US" sz="1600" b="1" dirty="0" smtClean="0"/>
              <a:t>MMCOE</a:t>
            </a:r>
          </a:p>
        </p:txBody>
      </p:sp>
      <p:sp>
        <p:nvSpPr>
          <p:cNvPr id="13" name="Chevron 12"/>
          <p:cNvSpPr/>
          <p:nvPr/>
        </p:nvSpPr>
        <p:spPr bwMode="auto">
          <a:xfrm>
            <a:off x="2971800" y="1295400"/>
            <a:ext cx="349973" cy="1159529"/>
          </a:xfrm>
          <a:prstGeom prst="chevron">
            <a:avLst/>
          </a:prstGeom>
          <a:solidFill>
            <a:schemeClr val="bg1">
              <a:lumMod val="65000"/>
            </a:schemeClr>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1800" b="0" i="0" u="none" strike="noStrike" cap="none" normalizeH="0" baseline="0" smtClean="0">
              <a:ln>
                <a:noFill/>
              </a:ln>
              <a:solidFill>
                <a:schemeClr val="tx2"/>
              </a:solidFill>
              <a:effectLst/>
              <a:latin typeface="Calibri" pitchFamily="34" charset="0"/>
            </a:endParaRPr>
          </a:p>
        </p:txBody>
      </p:sp>
      <p:sp>
        <p:nvSpPr>
          <p:cNvPr id="21" name="Slide Number Placeholder 3"/>
          <p:cNvSpPr txBox="1">
            <a:spLocks/>
          </p:cNvSpPr>
          <p:nvPr/>
        </p:nvSpPr>
        <p:spPr>
          <a:xfrm>
            <a:off x="8413750" y="6351588"/>
            <a:ext cx="381000" cy="365125"/>
          </a:xfrm>
          <a:prstGeom prst="rect">
            <a:avLst/>
          </a:prstGeom>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0E35970C-66DA-42B4-8591-6E363A3B576E}" type="slidenum">
              <a:rPr kumimoji="0" lang="en-US" sz="1200" b="0" i="0" u="none" strike="noStrike" kern="1200" cap="none" spc="0" normalizeH="0" baseline="0" noProof="0" smtClean="0">
                <a:ln>
                  <a:noFill/>
                </a:ln>
                <a:solidFill>
                  <a:srgbClr val="106636"/>
                </a:solidFill>
                <a:effectLst/>
                <a:uLnTx/>
                <a:uFillTx/>
                <a:latin typeface="Arial" pitchFamily="34" charset="0"/>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srgbClr val="106636"/>
              </a:solidFill>
              <a:effectLst/>
              <a:uLnTx/>
              <a:uFillTx/>
              <a:latin typeface="Arial" pitchFamily="34" charset="0"/>
              <a:ea typeface="+mn-ea"/>
              <a:cs typeface="Arial" pitchFamily="34" charset="0"/>
            </a:endParaRPr>
          </a:p>
        </p:txBody>
      </p:sp>
      <p:sp>
        <p:nvSpPr>
          <p:cNvPr id="22" name="Footer Placeholder 4"/>
          <p:cNvSpPr txBox="1">
            <a:spLocks/>
          </p:cNvSpPr>
          <p:nvPr/>
        </p:nvSpPr>
        <p:spPr>
          <a:xfrm>
            <a:off x="3124200" y="6357064"/>
            <a:ext cx="5334000"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dirty="0" smtClean="0">
                <a:solidFill>
                  <a:srgbClr val="106636"/>
                </a:solidFill>
                <a:latin typeface="Arial" panose="020B0604020202020204" pitchFamily="34" charset="0"/>
                <a:cs typeface="Arial" panose="020B0604020202020204" pitchFamily="34" charset="0"/>
              </a:rPr>
              <a:t>BESAC/Tech Teams Briefing July 29, 2014</a:t>
            </a:r>
            <a:endParaRPr lang="en-US" sz="1200" dirty="0">
              <a:solidFill>
                <a:srgbClr val="106636"/>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48054672"/>
      </p:ext>
    </p:extLst>
  </p:cSld>
  <p:clrMapOvr>
    <a:masterClrMapping/>
  </p:clrMapOvr>
  <p:transition spd="slow"/>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939"/>
            <a:ext cx="9144000" cy="694972"/>
          </a:xfrm>
        </p:spPr>
        <p:txBody>
          <a:bodyPr>
            <a:normAutofit/>
          </a:bodyPr>
          <a:lstStyle/>
          <a:p>
            <a:r>
              <a:rPr lang="en-US" sz="2800" dirty="0" smtClean="0"/>
              <a:t>Additive Manufacturing Applications</a:t>
            </a:r>
            <a:endParaRPr lang="en-US" sz="2800" i="1" dirty="0">
              <a:solidFill>
                <a:srgbClr val="00B050"/>
              </a:solidFill>
            </a:endParaRPr>
          </a:p>
        </p:txBody>
      </p:sp>
      <p:sp>
        <p:nvSpPr>
          <p:cNvPr id="16" name="TextBox 15"/>
          <p:cNvSpPr txBox="1"/>
          <p:nvPr/>
        </p:nvSpPr>
        <p:spPr>
          <a:xfrm>
            <a:off x="76202" y="739420"/>
            <a:ext cx="4498974" cy="1224951"/>
          </a:xfrm>
          <a:prstGeom prst="rect">
            <a:avLst/>
          </a:prstGeom>
          <a:noFill/>
        </p:spPr>
        <p:txBody>
          <a:bodyPr wrap="square" rtlCol="0">
            <a:spAutoFit/>
          </a:bodyPr>
          <a:lstStyle/>
          <a:p>
            <a:r>
              <a:rPr lang="en-US" sz="1600" b="1" dirty="0" smtClean="0"/>
              <a:t>Inputs:</a:t>
            </a:r>
            <a:endParaRPr lang="en-US" sz="1600" dirty="0"/>
          </a:p>
          <a:p>
            <a:pPr marL="171450" indent="-171450">
              <a:lnSpc>
                <a:spcPct val="90000"/>
              </a:lnSpc>
              <a:buFont typeface="Arial" panose="020B0604020202020204" pitchFamily="34" charset="0"/>
              <a:buChar char="•"/>
            </a:pPr>
            <a:r>
              <a:rPr lang="en-US" sz="1600" dirty="0"/>
              <a:t>Additive manufacturing offers novel capabilities</a:t>
            </a:r>
          </a:p>
          <a:p>
            <a:pPr marL="171450" indent="-171450">
              <a:lnSpc>
                <a:spcPct val="90000"/>
              </a:lnSpc>
              <a:buFont typeface="Arial" panose="020B0604020202020204" pitchFamily="34" charset="0"/>
              <a:buChar char="•"/>
            </a:pPr>
            <a:r>
              <a:rPr lang="en-US" sz="1600" dirty="0" smtClean="0"/>
              <a:t>1</a:t>
            </a:r>
            <a:r>
              <a:rPr lang="en-US" sz="1600" baseline="30000" dirty="0" smtClean="0"/>
              <a:t>st</a:t>
            </a:r>
            <a:r>
              <a:rPr lang="en-US" sz="1600" dirty="0" smtClean="0"/>
              <a:t> </a:t>
            </a:r>
            <a:r>
              <a:rPr lang="en-US" sz="1600" dirty="0"/>
              <a:t>NNMI Institute</a:t>
            </a:r>
          </a:p>
          <a:p>
            <a:pPr marL="171450" indent="-171450">
              <a:lnSpc>
                <a:spcPct val="90000"/>
              </a:lnSpc>
              <a:buFont typeface="Arial" panose="020B0604020202020204" pitchFamily="34" charset="0"/>
              <a:buChar char="•"/>
            </a:pPr>
            <a:r>
              <a:rPr lang="en-US" sz="1600" dirty="0" smtClean="0"/>
              <a:t>AMO’s innovation infrastructure</a:t>
            </a:r>
            <a:r>
              <a:rPr lang="en-US" sz="1600" b="1" dirty="0" smtClean="0"/>
              <a:t> </a:t>
            </a:r>
          </a:p>
          <a:p>
            <a:pPr marL="171450" indent="-171450">
              <a:lnSpc>
                <a:spcPct val="90000"/>
              </a:lnSpc>
              <a:buFont typeface="Arial" panose="020B0604020202020204" pitchFamily="34" charset="0"/>
              <a:buChar char="•"/>
            </a:pPr>
            <a:r>
              <a:rPr lang="en-US" sz="1600" dirty="0" smtClean="0"/>
              <a:t>DOE offices’ expertise and mission</a:t>
            </a:r>
          </a:p>
        </p:txBody>
      </p:sp>
      <p:sp>
        <p:nvSpPr>
          <p:cNvPr id="14" name="Rounded Rectangle 13"/>
          <p:cNvSpPr/>
          <p:nvPr/>
        </p:nvSpPr>
        <p:spPr bwMode="auto">
          <a:xfrm>
            <a:off x="4706220" y="1731848"/>
            <a:ext cx="4308763" cy="1568173"/>
          </a:xfrm>
          <a:prstGeom prst="roundRect">
            <a:avLst/>
          </a:prstGeom>
          <a:solidFill>
            <a:schemeClr val="bg2"/>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1800" b="0" i="0" u="none" strike="noStrike" cap="none" normalizeH="0" baseline="0" smtClean="0">
              <a:ln>
                <a:noFill/>
              </a:ln>
              <a:solidFill>
                <a:schemeClr val="tx2"/>
              </a:solidFill>
              <a:effectLst/>
              <a:latin typeface="Calibri" pitchFamily="34" charset="0"/>
            </a:endParaRPr>
          </a:p>
        </p:txBody>
      </p:sp>
      <p:pic>
        <p:nvPicPr>
          <p:cNvPr id="1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4836249" y="1686790"/>
            <a:ext cx="644598" cy="682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descr="Screen Clippi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04981" y="2189048"/>
            <a:ext cx="1834839" cy="1035938"/>
          </a:xfrm>
          <a:prstGeom prst="rect">
            <a:avLst/>
          </a:prstGeom>
        </p:spPr>
      </p:pic>
      <p:sp>
        <p:nvSpPr>
          <p:cNvPr id="9" name="Rectangle 8"/>
          <p:cNvSpPr/>
          <p:nvPr/>
        </p:nvSpPr>
        <p:spPr>
          <a:xfrm>
            <a:off x="5620620" y="1731848"/>
            <a:ext cx="3339169" cy="646331"/>
          </a:xfrm>
          <a:prstGeom prst="rect">
            <a:avLst/>
          </a:prstGeom>
        </p:spPr>
        <p:txBody>
          <a:bodyPr wrap="square">
            <a:spAutoFit/>
          </a:bodyPr>
          <a:lstStyle/>
          <a:p>
            <a:r>
              <a:rPr lang="en-US" sz="1200" b="1" dirty="0"/>
              <a:t>Jan. </a:t>
            </a:r>
            <a:r>
              <a:rPr lang="en-US" sz="1200" b="1" dirty="0" smtClean="0"/>
              <a:t>2014:  </a:t>
            </a:r>
            <a:r>
              <a:rPr lang="en-US" sz="1200" dirty="0" smtClean="0"/>
              <a:t>Novel additive </a:t>
            </a:r>
            <a:r>
              <a:rPr lang="en-US" sz="1200" dirty="0"/>
              <a:t>process with </a:t>
            </a:r>
            <a:r>
              <a:rPr lang="en-US" sz="1200" b="1" i="1" dirty="0"/>
              <a:t>Cincinnati, Inc</a:t>
            </a:r>
            <a:r>
              <a:rPr lang="en-US" sz="1200" dirty="0" smtClean="0"/>
              <a:t>. - </a:t>
            </a:r>
            <a:r>
              <a:rPr lang="en-US" sz="1200" dirty="0"/>
              <a:t>100X increase in deposition rate</a:t>
            </a:r>
          </a:p>
          <a:p>
            <a:endParaRPr lang="en-US" sz="1200" dirty="0"/>
          </a:p>
        </p:txBody>
      </p:sp>
      <p:sp>
        <p:nvSpPr>
          <p:cNvPr id="19" name="Rectangle 18"/>
          <p:cNvSpPr/>
          <p:nvPr/>
        </p:nvSpPr>
        <p:spPr>
          <a:xfrm>
            <a:off x="6826189" y="2189048"/>
            <a:ext cx="2133600" cy="1015663"/>
          </a:xfrm>
          <a:prstGeom prst="rect">
            <a:avLst/>
          </a:prstGeom>
        </p:spPr>
        <p:txBody>
          <a:bodyPr wrap="square">
            <a:spAutoFit/>
          </a:bodyPr>
          <a:lstStyle/>
          <a:p>
            <a:r>
              <a:rPr lang="en-US" sz="1200" b="1" dirty="0" smtClean="0"/>
              <a:t>Sept. 2014: </a:t>
            </a:r>
            <a:r>
              <a:rPr lang="en-US" sz="1200" dirty="0" smtClean="0"/>
              <a:t>Use to print crowd sourced, functional </a:t>
            </a:r>
            <a:r>
              <a:rPr lang="en-US" sz="1200" dirty="0"/>
              <a:t>two person electric car on the floor of major industry trade show (IMTS) </a:t>
            </a:r>
            <a:r>
              <a:rPr lang="en-US" sz="1200" dirty="0" smtClean="0"/>
              <a:t>with </a:t>
            </a:r>
            <a:r>
              <a:rPr lang="en-US" sz="1200" b="1" i="1" dirty="0" smtClean="0"/>
              <a:t>Local Motors</a:t>
            </a:r>
            <a:endParaRPr lang="en-US" sz="1200" b="1" i="1" dirty="0"/>
          </a:p>
        </p:txBody>
      </p:sp>
      <p:grpSp>
        <p:nvGrpSpPr>
          <p:cNvPr id="3" name="Group 16"/>
          <p:cNvGrpSpPr/>
          <p:nvPr/>
        </p:nvGrpSpPr>
        <p:grpSpPr>
          <a:xfrm>
            <a:off x="4782477" y="3838230"/>
            <a:ext cx="4343343" cy="1575686"/>
            <a:chOff x="4553092" y="3200400"/>
            <a:chExt cx="4343343" cy="1575686"/>
          </a:xfrm>
        </p:grpSpPr>
        <p:sp>
          <p:nvSpPr>
            <p:cNvPr id="12" name="Rounded Rectangle 11"/>
            <p:cNvSpPr/>
            <p:nvPr/>
          </p:nvSpPr>
          <p:spPr bwMode="auto">
            <a:xfrm>
              <a:off x="4553092" y="3200400"/>
              <a:ext cx="4279750" cy="1568173"/>
            </a:xfrm>
            <a:prstGeom prst="roundRect">
              <a:avLst/>
            </a:prstGeom>
            <a:solidFill>
              <a:schemeClr val="bg2"/>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1800" b="0" i="0" u="none" strike="noStrike" cap="none" normalizeH="0" baseline="0" smtClean="0">
                <a:ln>
                  <a:noFill/>
                </a:ln>
                <a:solidFill>
                  <a:schemeClr val="tx2"/>
                </a:solidFill>
                <a:effectLst/>
                <a:latin typeface="Calibri" pitchFamily="34" charset="0"/>
              </a:endParaRPr>
            </a:p>
          </p:txBody>
        </p:sp>
        <p:pic>
          <p:nvPicPr>
            <p:cNvPr id="22" name="Picture 2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714741" y="3334257"/>
              <a:ext cx="998771" cy="844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86124" y="4130569"/>
              <a:ext cx="927062" cy="601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Rectangle 23"/>
            <p:cNvSpPr/>
            <p:nvPr/>
          </p:nvSpPr>
          <p:spPr>
            <a:xfrm>
              <a:off x="5713512" y="3360314"/>
              <a:ext cx="3182923" cy="1415772"/>
            </a:xfrm>
            <a:prstGeom prst="rect">
              <a:avLst/>
            </a:prstGeom>
          </p:spPr>
          <p:txBody>
            <a:bodyPr wrap="square">
              <a:spAutoFit/>
            </a:bodyPr>
            <a:lstStyle/>
            <a:p>
              <a:r>
                <a:rPr lang="en-US" sz="1200" dirty="0" err="1"/>
                <a:t>Micromixer</a:t>
              </a:r>
              <a:r>
                <a:rPr lang="en-US" sz="1200" dirty="0"/>
                <a:t> additively </a:t>
              </a:r>
              <a:r>
                <a:rPr lang="en-US" sz="1200" dirty="0" smtClean="0"/>
                <a:t>produced </a:t>
              </a:r>
              <a:r>
                <a:rPr lang="en-US" sz="1200" dirty="0"/>
                <a:t>in </a:t>
              </a:r>
              <a:r>
                <a:rPr lang="en-US" sz="1200" dirty="0" err="1" smtClean="0"/>
                <a:t>CoCr</a:t>
              </a:r>
              <a:r>
                <a:rPr lang="en-US" sz="1200" dirty="0" smtClean="0"/>
                <a:t> through</a:t>
              </a:r>
              <a:endParaRPr lang="en-US" sz="1200" dirty="0"/>
            </a:p>
            <a:p>
              <a:r>
                <a:rPr lang="en-US" sz="1200" dirty="0" smtClean="0"/>
                <a:t>CRADA with </a:t>
              </a:r>
              <a:r>
                <a:rPr lang="en-US" sz="1200" b="1" i="1" dirty="0" smtClean="0"/>
                <a:t>General Electric</a:t>
              </a:r>
              <a:r>
                <a:rPr lang="en-US" sz="1200" b="1" dirty="0" smtClean="0"/>
                <a:t>  </a:t>
              </a:r>
            </a:p>
            <a:p>
              <a:endParaRPr lang="en-US" sz="200" dirty="0"/>
            </a:p>
            <a:p>
              <a:pPr marL="171450" indent="-171450">
                <a:buFont typeface="Arial" panose="020B0604020202020204" pitchFamily="34" charset="0"/>
                <a:buChar char="•"/>
              </a:pPr>
              <a:r>
                <a:rPr lang="en-US" sz="1200" dirty="0" smtClean="0"/>
                <a:t>1-2% efficiency increase in gas turbine combustor</a:t>
              </a:r>
            </a:p>
            <a:p>
              <a:pPr marL="171450" indent="-171450">
                <a:buFont typeface="Arial" panose="020B0604020202020204" pitchFamily="34" charset="0"/>
                <a:buChar char="•"/>
              </a:pPr>
              <a:r>
                <a:rPr lang="en-US" sz="1200" dirty="0" smtClean="0"/>
                <a:t>Reduced part count from 200+ to 1; 15,000 brazing's eliminated</a:t>
              </a:r>
            </a:p>
            <a:p>
              <a:endParaRPr lang="en-US" sz="1200" dirty="0"/>
            </a:p>
          </p:txBody>
        </p:sp>
      </p:grpSp>
      <p:sp>
        <p:nvSpPr>
          <p:cNvPr id="21" name="Rectangle 20"/>
          <p:cNvSpPr/>
          <p:nvPr/>
        </p:nvSpPr>
        <p:spPr>
          <a:xfrm>
            <a:off x="4518881" y="941446"/>
            <a:ext cx="4779322" cy="646331"/>
          </a:xfrm>
          <a:prstGeom prst="rect">
            <a:avLst/>
          </a:prstGeom>
        </p:spPr>
        <p:txBody>
          <a:bodyPr wrap="none">
            <a:spAutoFit/>
          </a:bodyPr>
          <a:lstStyle/>
          <a:p>
            <a:r>
              <a:rPr lang="en-US" b="1" i="1" dirty="0" smtClean="0"/>
              <a:t>Accelerate development of energy technologies </a:t>
            </a:r>
          </a:p>
          <a:p>
            <a:r>
              <a:rPr lang="en-US" b="1" i="1" dirty="0" smtClean="0"/>
              <a:t>and additive manufacturing technology</a:t>
            </a:r>
            <a:endParaRPr lang="en-US" b="1" i="1" dirty="0"/>
          </a:p>
        </p:txBody>
      </p:sp>
      <p:sp>
        <p:nvSpPr>
          <p:cNvPr id="6" name="Rectangle 5"/>
          <p:cNvSpPr/>
          <p:nvPr/>
        </p:nvSpPr>
        <p:spPr>
          <a:xfrm>
            <a:off x="76200" y="3254019"/>
            <a:ext cx="4498976" cy="3046988"/>
          </a:xfrm>
          <a:prstGeom prst="rect">
            <a:avLst/>
          </a:prstGeom>
        </p:spPr>
        <p:txBody>
          <a:bodyPr wrap="square">
            <a:spAutoFit/>
          </a:bodyPr>
          <a:lstStyle/>
          <a:p>
            <a:pPr marL="342900" indent="-342900"/>
            <a:r>
              <a:rPr lang="en-US" sz="1600" b="1" dirty="0" smtClean="0"/>
              <a:t>Proposal:  </a:t>
            </a:r>
            <a:r>
              <a:rPr lang="en-US" sz="1600" dirty="0" smtClean="0"/>
              <a:t>Coordinated R&amp;D in focused applications</a:t>
            </a:r>
            <a:endParaRPr lang="en-US" sz="1600" b="1" dirty="0"/>
          </a:p>
          <a:p>
            <a:pPr marL="339725" lvl="0" indent="-171450">
              <a:buFont typeface="Arial" panose="020B0604020202020204" pitchFamily="34" charset="0"/>
              <a:buChar char="•"/>
            </a:pPr>
            <a:r>
              <a:rPr lang="en-US" sz="1600" b="1" dirty="0"/>
              <a:t>Customized composition and structure for tailored </a:t>
            </a:r>
            <a:r>
              <a:rPr lang="en-US" sz="1600" b="1" dirty="0" smtClean="0"/>
              <a:t>materials:  </a:t>
            </a:r>
            <a:r>
              <a:rPr lang="en-US" sz="1600" i="1" dirty="0" smtClean="0"/>
              <a:t>Fuel </a:t>
            </a:r>
            <a:r>
              <a:rPr lang="en-US" sz="1600" i="1" dirty="0"/>
              <a:t>cells, SMRs, structural/lightweight components, active catalytic </a:t>
            </a:r>
            <a:r>
              <a:rPr lang="en-US" sz="1600" i="1" dirty="0" smtClean="0"/>
              <a:t>surfaces</a:t>
            </a:r>
            <a:endParaRPr lang="en-US" sz="1600" i="1" dirty="0"/>
          </a:p>
          <a:p>
            <a:pPr marL="339725" lvl="0" indent="-171450">
              <a:buFont typeface="Arial" panose="020B0604020202020204" pitchFamily="34" charset="0"/>
              <a:buChar char="•"/>
            </a:pPr>
            <a:r>
              <a:rPr lang="en-US" sz="1600" b="1" dirty="0"/>
              <a:t>Optimized, higher performance/lower cost clean energy system </a:t>
            </a:r>
            <a:r>
              <a:rPr lang="en-US" sz="1600" b="1" dirty="0" smtClean="0"/>
              <a:t>components:  </a:t>
            </a:r>
            <a:r>
              <a:rPr lang="en-US" sz="1600" i="1" dirty="0" smtClean="0"/>
              <a:t>Heat </a:t>
            </a:r>
            <a:r>
              <a:rPr lang="en-US" sz="1600" i="1" dirty="0"/>
              <a:t>exchangers, bi-polar plate flow fields, integrated functional components, advanced </a:t>
            </a:r>
            <a:r>
              <a:rPr lang="en-US" sz="1600" i="1" dirty="0" smtClean="0"/>
              <a:t>turbines</a:t>
            </a:r>
            <a:endParaRPr lang="en-US" sz="1600" b="1" dirty="0"/>
          </a:p>
          <a:p>
            <a:pPr marL="339725" lvl="0" indent="-171450">
              <a:buFont typeface="Arial" panose="020B0604020202020204" pitchFamily="34" charset="0"/>
              <a:buChar char="•"/>
            </a:pPr>
            <a:r>
              <a:rPr lang="en-US" sz="1600" b="1" dirty="0"/>
              <a:t>Enhanced security and interoperability </a:t>
            </a:r>
            <a:r>
              <a:rPr lang="en-US" sz="1600" b="1" dirty="0" smtClean="0"/>
              <a:t>protocol:  </a:t>
            </a:r>
            <a:r>
              <a:rPr lang="en-US" sz="1600" i="1" dirty="0" smtClean="0"/>
              <a:t>Enhanced </a:t>
            </a:r>
            <a:r>
              <a:rPr lang="en-US" sz="1600" i="1" dirty="0"/>
              <a:t>security, network features and file transfer protocol </a:t>
            </a:r>
            <a:endParaRPr lang="en-US" sz="1600" b="1" i="1" dirty="0"/>
          </a:p>
        </p:txBody>
      </p:sp>
      <p:sp>
        <p:nvSpPr>
          <p:cNvPr id="27" name="TextBox 26"/>
          <p:cNvSpPr txBox="1"/>
          <p:nvPr/>
        </p:nvSpPr>
        <p:spPr>
          <a:xfrm>
            <a:off x="76200" y="2024401"/>
            <a:ext cx="4733705" cy="1077218"/>
          </a:xfrm>
          <a:prstGeom prst="rect">
            <a:avLst/>
          </a:prstGeom>
          <a:noFill/>
        </p:spPr>
        <p:txBody>
          <a:bodyPr wrap="square" rtlCol="0">
            <a:spAutoFit/>
          </a:bodyPr>
          <a:lstStyle/>
          <a:p>
            <a:r>
              <a:rPr lang="en-US" sz="1600" b="1" dirty="0" smtClean="0"/>
              <a:t>Vision:  </a:t>
            </a:r>
            <a:r>
              <a:rPr lang="en-US" sz="1600" dirty="0" smtClean="0"/>
              <a:t>Leverage additive manufacturing innovation &amp; infrastructure  </a:t>
            </a:r>
            <a:r>
              <a:rPr lang="en-US" sz="1600" dirty="0"/>
              <a:t>supported by AMO to accelerate the application  of additive manufacturing to specific  </a:t>
            </a:r>
            <a:r>
              <a:rPr lang="en-US" sz="1600" dirty="0" smtClean="0"/>
              <a:t>R&amp;D </a:t>
            </a:r>
            <a:r>
              <a:rPr lang="en-US" sz="1600" dirty="0"/>
              <a:t>barriers faced by clean energy sectors across DOE.</a:t>
            </a:r>
          </a:p>
        </p:txBody>
      </p:sp>
      <p:sp>
        <p:nvSpPr>
          <p:cNvPr id="4" name="Footer Placeholder 3"/>
          <p:cNvSpPr>
            <a:spLocks noGrp="1"/>
          </p:cNvSpPr>
          <p:nvPr>
            <p:ph type="ftr" sz="quarter" idx="12"/>
          </p:nvPr>
        </p:nvSpPr>
        <p:spPr/>
        <p:txBody>
          <a:bodyPr/>
          <a:lstStyle/>
          <a:p>
            <a:r>
              <a:rPr lang="en-US" smtClean="0"/>
              <a:t>BESAC/Tech Teams Briefing July 29, 2014</a:t>
            </a:r>
            <a:endParaRPr lang="en-US"/>
          </a:p>
        </p:txBody>
      </p:sp>
      <p:sp>
        <p:nvSpPr>
          <p:cNvPr id="5" name="Slide Number Placeholder 4"/>
          <p:cNvSpPr>
            <a:spLocks noGrp="1"/>
          </p:cNvSpPr>
          <p:nvPr>
            <p:ph type="sldNum" sz="quarter" idx="11"/>
          </p:nvPr>
        </p:nvSpPr>
        <p:spPr/>
        <p:txBody>
          <a:bodyPr/>
          <a:lstStyle/>
          <a:p>
            <a:fld id="{26CA2777-A89F-4130-B308-73BB65955918}" type="slidenum">
              <a:rPr lang="en-US" smtClean="0"/>
              <a:pPr/>
              <a:t>16</a:t>
            </a:fld>
            <a:endParaRPr lang="en-US"/>
          </a:p>
        </p:txBody>
      </p:sp>
    </p:spTree>
    <p:extLst>
      <p:ext uri="{BB962C8B-B14F-4D97-AF65-F5344CB8AC3E}">
        <p14:creationId xmlns:p14="http://schemas.microsoft.com/office/powerpoint/2010/main" val="1586905832"/>
      </p:ext>
    </p:extLst>
  </p:cSld>
  <p:clrMapOvr>
    <a:masterClrMapping/>
  </p:clrMapOvr>
  <p:transition spd="slow"/>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0" y="4939"/>
            <a:ext cx="9144000" cy="694972"/>
          </a:xfrm>
        </p:spPr>
        <p:txBody>
          <a:bodyPr>
            <a:normAutofit/>
          </a:bodyPr>
          <a:lstStyle/>
          <a:p>
            <a:r>
              <a:rPr lang="en-US" sz="2800" dirty="0" smtClean="0"/>
              <a:t>Grid Modernization: The U.S. Grid Today</a:t>
            </a:r>
            <a:endParaRPr lang="en-US" sz="2800" dirty="0"/>
          </a:p>
        </p:txBody>
      </p:sp>
      <p:grpSp>
        <p:nvGrpSpPr>
          <p:cNvPr id="7" name="Group 6"/>
          <p:cNvGrpSpPr>
            <a:grpSpLocks noChangeAspect="1"/>
          </p:cNvGrpSpPr>
          <p:nvPr/>
        </p:nvGrpSpPr>
        <p:grpSpPr bwMode="auto">
          <a:xfrm>
            <a:off x="225878" y="1161799"/>
            <a:ext cx="8714822" cy="4731002"/>
            <a:chOff x="3172" y="2067"/>
            <a:chExt cx="2588" cy="1685"/>
          </a:xfrm>
        </p:grpSpPr>
        <p:pic>
          <p:nvPicPr>
            <p:cNvPr id="8" name="Picture 2" descr="interconnect_regions"/>
            <p:cNvPicPr>
              <a:picLocks noChangeAspect="1" noChangeArrowheads="1"/>
            </p:cNvPicPr>
            <p:nvPr/>
          </p:nvPicPr>
          <p:blipFill>
            <a:blip r:embed="rId2" cstate="print">
              <a:clrChange>
                <a:clrFrom>
                  <a:srgbClr val="E0DFE3"/>
                </a:clrFrom>
                <a:clrTo>
                  <a:srgbClr val="E0DFE3">
                    <a:alpha val="0"/>
                  </a:srgbClr>
                </a:clrTo>
              </a:clrChange>
            </a:blip>
            <a:srcRect/>
            <a:stretch>
              <a:fillRect/>
            </a:stretch>
          </p:blipFill>
          <p:spPr bwMode="auto">
            <a:xfrm>
              <a:off x="3172" y="2094"/>
              <a:ext cx="2328" cy="1658"/>
            </a:xfrm>
            <a:prstGeom prst="rect">
              <a:avLst/>
            </a:prstGeom>
            <a:noFill/>
            <a:ln w="9525">
              <a:noFill/>
              <a:miter lim="800000"/>
              <a:headEnd/>
              <a:tailEnd/>
            </a:ln>
          </p:spPr>
        </p:pic>
        <p:pic>
          <p:nvPicPr>
            <p:cNvPr id="9" name="Picture 3" descr="ElectricGridMap"/>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3240" y="2067"/>
              <a:ext cx="2520" cy="1619"/>
            </a:xfrm>
            <a:prstGeom prst="rect">
              <a:avLst/>
            </a:prstGeom>
            <a:noFill/>
            <a:ln w="9525">
              <a:noFill/>
              <a:miter lim="800000"/>
              <a:headEnd/>
              <a:tailEnd/>
            </a:ln>
          </p:spPr>
        </p:pic>
        <p:sp>
          <p:nvSpPr>
            <p:cNvPr id="10" name="Oval 5"/>
            <p:cNvSpPr>
              <a:spLocks noChangeArrowheads="1"/>
            </p:cNvSpPr>
            <p:nvPr/>
          </p:nvSpPr>
          <p:spPr bwMode="auto">
            <a:xfrm>
              <a:off x="3316" y="2474"/>
              <a:ext cx="757" cy="523"/>
            </a:xfrm>
            <a:prstGeom prst="ellipse">
              <a:avLst/>
            </a:prstGeom>
            <a:gradFill rotWithShape="1">
              <a:gsLst>
                <a:gs pos="0">
                  <a:srgbClr val="FFFF00"/>
                </a:gs>
                <a:gs pos="100000">
                  <a:srgbClr val="FFFFFF">
                    <a:alpha val="0"/>
                  </a:srgbClr>
                </a:gs>
              </a:gsLst>
              <a:path path="shape">
                <a:fillToRect l="50000" t="50000" r="50000" b="50000"/>
              </a:path>
            </a:gradFill>
            <a:ln w="9525">
              <a:noFill/>
              <a:round/>
              <a:headEnd/>
              <a:tailEnd/>
            </a:ln>
          </p:spPr>
          <p:txBody>
            <a:bodyPr wrap="none" anchor="ctr"/>
            <a:lstStyle/>
            <a:p>
              <a:endParaRPr lang="en-US" altLang="en-US" sz="1400">
                <a:latin typeface="Arial" charset="0"/>
              </a:endParaRPr>
            </a:p>
          </p:txBody>
        </p:sp>
        <p:sp>
          <p:nvSpPr>
            <p:cNvPr id="11" name="Text Box 8"/>
            <p:cNvSpPr txBox="1">
              <a:spLocks noChangeArrowheads="1"/>
            </p:cNvSpPr>
            <p:nvPr/>
          </p:nvSpPr>
          <p:spPr bwMode="auto">
            <a:xfrm>
              <a:off x="3289" y="2601"/>
              <a:ext cx="773" cy="405"/>
            </a:xfrm>
            <a:prstGeom prst="rect">
              <a:avLst/>
            </a:prstGeom>
            <a:noFill/>
            <a:ln w="9525">
              <a:noFill/>
              <a:miter lim="800000"/>
              <a:headEnd/>
              <a:tailEnd/>
            </a:ln>
          </p:spPr>
          <p:txBody>
            <a:bodyPr>
              <a:spAutoFit/>
            </a:bodyPr>
            <a:lstStyle/>
            <a:p>
              <a:pPr algn="ctr"/>
              <a:r>
                <a:rPr lang="en-US" altLang="en-US" sz="1200" b="1">
                  <a:solidFill>
                    <a:srgbClr val="000000"/>
                  </a:solidFill>
                  <a:latin typeface="Arial Narrow" pitchFamily="34" charset="0"/>
                </a:rPr>
                <a:t>Western Interconnection</a:t>
              </a:r>
            </a:p>
          </p:txBody>
        </p:sp>
        <p:grpSp>
          <p:nvGrpSpPr>
            <p:cNvPr id="12" name="Group 13"/>
            <p:cNvGrpSpPr>
              <a:grpSpLocks/>
            </p:cNvGrpSpPr>
            <p:nvPr/>
          </p:nvGrpSpPr>
          <p:grpSpPr bwMode="auto">
            <a:xfrm>
              <a:off x="4367" y="2596"/>
              <a:ext cx="770" cy="523"/>
              <a:chOff x="2857" y="1652"/>
              <a:chExt cx="1410" cy="1016"/>
            </a:xfrm>
          </p:grpSpPr>
          <p:sp>
            <p:nvSpPr>
              <p:cNvPr id="16" name="Oval 9"/>
              <p:cNvSpPr>
                <a:spLocks noChangeArrowheads="1"/>
              </p:cNvSpPr>
              <p:nvPr/>
            </p:nvSpPr>
            <p:spPr bwMode="auto">
              <a:xfrm>
                <a:off x="2880" y="1652"/>
                <a:ext cx="1387" cy="1016"/>
              </a:xfrm>
              <a:prstGeom prst="ellipse">
                <a:avLst/>
              </a:prstGeom>
              <a:gradFill rotWithShape="1">
                <a:gsLst>
                  <a:gs pos="0">
                    <a:srgbClr val="FFFF00"/>
                  </a:gs>
                  <a:gs pos="100000">
                    <a:srgbClr val="FFFFFF">
                      <a:alpha val="0"/>
                    </a:srgbClr>
                  </a:gs>
                </a:gsLst>
                <a:path path="shape">
                  <a:fillToRect l="50000" t="50000" r="50000" b="50000"/>
                </a:path>
              </a:gradFill>
              <a:ln w="9525">
                <a:noFill/>
                <a:round/>
                <a:headEnd/>
                <a:tailEnd/>
              </a:ln>
            </p:spPr>
            <p:txBody>
              <a:bodyPr wrap="none" anchor="ctr"/>
              <a:lstStyle/>
              <a:p>
                <a:endParaRPr lang="en-US" altLang="en-US" sz="1400">
                  <a:latin typeface="Arial" charset="0"/>
                </a:endParaRPr>
              </a:p>
            </p:txBody>
          </p:sp>
          <p:sp>
            <p:nvSpPr>
              <p:cNvPr id="17" name="Text Box 10"/>
              <p:cNvSpPr txBox="1">
                <a:spLocks noChangeArrowheads="1"/>
              </p:cNvSpPr>
              <p:nvPr/>
            </p:nvSpPr>
            <p:spPr bwMode="auto">
              <a:xfrm>
                <a:off x="2857" y="1790"/>
                <a:ext cx="1410" cy="786"/>
              </a:xfrm>
              <a:prstGeom prst="rect">
                <a:avLst/>
              </a:prstGeom>
              <a:noFill/>
              <a:ln w="9525">
                <a:noFill/>
                <a:miter lim="800000"/>
                <a:headEnd/>
                <a:tailEnd/>
              </a:ln>
            </p:spPr>
            <p:txBody>
              <a:bodyPr>
                <a:spAutoFit/>
              </a:bodyPr>
              <a:lstStyle/>
              <a:p>
                <a:pPr algn="ctr"/>
                <a:r>
                  <a:rPr lang="en-US" altLang="en-US" sz="1200" b="1" dirty="0">
                    <a:solidFill>
                      <a:srgbClr val="000000"/>
                    </a:solidFill>
                    <a:latin typeface="Arial Narrow" pitchFamily="34" charset="0"/>
                  </a:rPr>
                  <a:t>Eastern  </a:t>
                </a:r>
                <a:br>
                  <a:rPr lang="en-US" altLang="en-US" sz="1200" b="1" dirty="0">
                    <a:solidFill>
                      <a:srgbClr val="000000"/>
                    </a:solidFill>
                    <a:latin typeface="Arial Narrow" pitchFamily="34" charset="0"/>
                  </a:rPr>
                </a:br>
                <a:r>
                  <a:rPr lang="en-US" altLang="en-US" sz="1200" b="1" dirty="0">
                    <a:solidFill>
                      <a:srgbClr val="000000"/>
                    </a:solidFill>
                    <a:latin typeface="Arial Narrow" pitchFamily="34" charset="0"/>
                  </a:rPr>
                  <a:t>Interconnection</a:t>
                </a:r>
              </a:p>
            </p:txBody>
          </p:sp>
        </p:grpSp>
        <p:grpSp>
          <p:nvGrpSpPr>
            <p:cNvPr id="13" name="Group 14"/>
            <p:cNvGrpSpPr>
              <a:grpSpLocks/>
            </p:cNvGrpSpPr>
            <p:nvPr/>
          </p:nvGrpSpPr>
          <p:grpSpPr bwMode="auto">
            <a:xfrm>
              <a:off x="3853" y="3100"/>
              <a:ext cx="757" cy="524"/>
              <a:chOff x="1917" y="2628"/>
              <a:chExt cx="1387" cy="1016"/>
            </a:xfrm>
          </p:grpSpPr>
          <p:sp>
            <p:nvSpPr>
              <p:cNvPr id="14" name="Oval 7"/>
              <p:cNvSpPr>
                <a:spLocks noChangeArrowheads="1"/>
              </p:cNvSpPr>
              <p:nvPr/>
            </p:nvSpPr>
            <p:spPr bwMode="auto">
              <a:xfrm>
                <a:off x="1917" y="2628"/>
                <a:ext cx="1387" cy="1016"/>
              </a:xfrm>
              <a:prstGeom prst="ellipse">
                <a:avLst/>
              </a:prstGeom>
              <a:gradFill rotWithShape="1">
                <a:gsLst>
                  <a:gs pos="0">
                    <a:srgbClr val="FFFF00"/>
                  </a:gs>
                  <a:gs pos="100000">
                    <a:srgbClr val="FFFFFF">
                      <a:alpha val="0"/>
                    </a:srgbClr>
                  </a:gs>
                </a:gsLst>
                <a:path path="shape">
                  <a:fillToRect l="50000" t="50000" r="50000" b="50000"/>
                </a:path>
              </a:gradFill>
              <a:ln w="9525">
                <a:noFill/>
                <a:round/>
                <a:headEnd/>
                <a:tailEnd/>
              </a:ln>
            </p:spPr>
            <p:txBody>
              <a:bodyPr wrap="none" anchor="ctr"/>
              <a:lstStyle/>
              <a:p>
                <a:endParaRPr lang="en-US" altLang="en-US" sz="1400">
                  <a:latin typeface="Arial" charset="0"/>
                </a:endParaRPr>
              </a:p>
            </p:txBody>
          </p:sp>
          <p:sp>
            <p:nvSpPr>
              <p:cNvPr id="15" name="Text Box 11"/>
              <p:cNvSpPr txBox="1">
                <a:spLocks noChangeArrowheads="1"/>
              </p:cNvSpPr>
              <p:nvPr/>
            </p:nvSpPr>
            <p:spPr bwMode="auto">
              <a:xfrm>
                <a:off x="2219" y="2956"/>
                <a:ext cx="749" cy="471"/>
              </a:xfrm>
              <a:prstGeom prst="rect">
                <a:avLst/>
              </a:prstGeom>
              <a:noFill/>
              <a:ln w="9525">
                <a:noFill/>
                <a:miter lim="800000"/>
                <a:headEnd/>
                <a:tailEnd/>
              </a:ln>
            </p:spPr>
            <p:txBody>
              <a:bodyPr wrap="none">
                <a:spAutoFit/>
              </a:bodyPr>
              <a:lstStyle/>
              <a:p>
                <a:r>
                  <a:rPr lang="en-US" altLang="en-US" sz="1200" b="1">
                    <a:solidFill>
                      <a:srgbClr val="000000"/>
                    </a:solidFill>
                    <a:latin typeface="Arial Narrow" pitchFamily="34" charset="0"/>
                  </a:rPr>
                  <a:t>ERCOT</a:t>
                </a:r>
              </a:p>
            </p:txBody>
          </p:sp>
        </p:grpSp>
      </p:grpSp>
      <p:sp>
        <p:nvSpPr>
          <p:cNvPr id="18" name="TextBox 4"/>
          <p:cNvSpPr txBox="1">
            <a:spLocks noChangeArrowheads="1"/>
          </p:cNvSpPr>
          <p:nvPr/>
        </p:nvSpPr>
        <p:spPr bwMode="auto">
          <a:xfrm>
            <a:off x="3302000" y="783150"/>
            <a:ext cx="2590800" cy="1077912"/>
          </a:xfrm>
          <a:prstGeom prst="rect">
            <a:avLst/>
          </a:prstGeom>
          <a:solidFill>
            <a:schemeClr val="bg1"/>
          </a:solidFill>
          <a:ln w="9525">
            <a:noFill/>
            <a:miter lim="800000"/>
            <a:headEnd/>
            <a:tailEnd/>
          </a:ln>
        </p:spPr>
        <p:txBody>
          <a:bodyPr>
            <a:spAutoFit/>
          </a:bodyPr>
          <a:lstStyle/>
          <a:p>
            <a:pPr algn="ctr" fontAlgn="auto">
              <a:spcBef>
                <a:spcPts val="0"/>
              </a:spcBef>
              <a:spcAft>
                <a:spcPts val="0"/>
              </a:spcAft>
              <a:defRPr/>
            </a:pPr>
            <a:r>
              <a:rPr lang="en-US" sz="1600" b="1" i="1" u="sng" dirty="0">
                <a:solidFill>
                  <a:schemeClr val="accent1">
                    <a:lumMod val="25000"/>
                  </a:schemeClr>
                </a:solidFill>
                <a:latin typeface="+mn-lt"/>
                <a:cs typeface="+mn-cs"/>
              </a:rPr>
              <a:t>Technologies</a:t>
            </a:r>
          </a:p>
          <a:p>
            <a:pPr algn="ctr" fontAlgn="auto">
              <a:spcBef>
                <a:spcPts val="0"/>
              </a:spcBef>
              <a:spcAft>
                <a:spcPts val="0"/>
              </a:spcAft>
              <a:defRPr/>
            </a:pPr>
            <a:r>
              <a:rPr lang="en-US" sz="1600" b="1" i="1" dirty="0">
                <a:solidFill>
                  <a:schemeClr val="accent1">
                    <a:lumMod val="25000"/>
                  </a:schemeClr>
                </a:solidFill>
                <a:latin typeface="+mn-lt"/>
                <a:cs typeface="+mn-cs"/>
              </a:rPr>
              <a:t>generation, infrastructure, smart grid, electric vehicles,</a:t>
            </a:r>
          </a:p>
          <a:p>
            <a:pPr algn="ctr" fontAlgn="auto">
              <a:spcBef>
                <a:spcPts val="0"/>
              </a:spcBef>
              <a:spcAft>
                <a:spcPts val="0"/>
              </a:spcAft>
              <a:defRPr/>
            </a:pPr>
            <a:r>
              <a:rPr lang="en-US" sz="1600" b="1" i="1" dirty="0">
                <a:solidFill>
                  <a:schemeClr val="accent1">
                    <a:lumMod val="25000"/>
                  </a:schemeClr>
                </a:solidFill>
                <a:latin typeface="+mn-lt"/>
                <a:cs typeface="+mn-cs"/>
              </a:rPr>
              <a:t>storage, etc.</a:t>
            </a:r>
          </a:p>
        </p:txBody>
      </p:sp>
      <p:sp>
        <p:nvSpPr>
          <p:cNvPr id="19" name="TextBox 5"/>
          <p:cNvSpPr txBox="1">
            <a:spLocks noChangeArrowheads="1"/>
          </p:cNvSpPr>
          <p:nvPr/>
        </p:nvSpPr>
        <p:spPr bwMode="auto">
          <a:xfrm>
            <a:off x="7391400" y="3467100"/>
            <a:ext cx="1752600" cy="1568450"/>
          </a:xfrm>
          <a:prstGeom prst="rect">
            <a:avLst/>
          </a:prstGeom>
          <a:solidFill>
            <a:schemeClr val="bg1"/>
          </a:solidFill>
          <a:ln w="9525">
            <a:noFill/>
            <a:miter lim="800000"/>
            <a:headEnd/>
            <a:tailEnd/>
          </a:ln>
        </p:spPr>
        <p:txBody>
          <a:bodyPr>
            <a:spAutoFit/>
          </a:bodyPr>
          <a:lstStyle/>
          <a:p>
            <a:pPr algn="ctr" fontAlgn="auto">
              <a:spcBef>
                <a:spcPts val="0"/>
              </a:spcBef>
              <a:spcAft>
                <a:spcPts val="0"/>
              </a:spcAft>
              <a:defRPr/>
            </a:pPr>
            <a:r>
              <a:rPr lang="en-US" sz="1600" b="1" i="1" u="sng" dirty="0">
                <a:solidFill>
                  <a:schemeClr val="accent1">
                    <a:lumMod val="25000"/>
                  </a:schemeClr>
                </a:solidFill>
                <a:latin typeface="+mn-lt"/>
                <a:cs typeface="+mn-cs"/>
              </a:rPr>
              <a:t>Markets</a:t>
            </a:r>
          </a:p>
          <a:p>
            <a:pPr algn="ctr" fontAlgn="auto">
              <a:spcBef>
                <a:spcPts val="0"/>
              </a:spcBef>
              <a:spcAft>
                <a:spcPts val="0"/>
              </a:spcAft>
              <a:defRPr/>
            </a:pPr>
            <a:r>
              <a:rPr lang="en-US" sz="1600" b="1" i="1" dirty="0">
                <a:solidFill>
                  <a:schemeClr val="accent1">
                    <a:lumMod val="25000"/>
                  </a:schemeClr>
                </a:solidFill>
                <a:latin typeface="+mn-lt"/>
                <a:cs typeface="+mn-cs"/>
              </a:rPr>
              <a:t>business models, cost allocation, wholesale power trading, utilities, vendors, etc.</a:t>
            </a:r>
          </a:p>
        </p:txBody>
      </p:sp>
      <p:sp>
        <p:nvSpPr>
          <p:cNvPr id="20" name="TextBox 6"/>
          <p:cNvSpPr txBox="1">
            <a:spLocks noChangeArrowheads="1"/>
          </p:cNvSpPr>
          <p:nvPr/>
        </p:nvSpPr>
        <p:spPr bwMode="auto">
          <a:xfrm>
            <a:off x="0" y="4341977"/>
            <a:ext cx="1600200" cy="1816100"/>
          </a:xfrm>
          <a:prstGeom prst="rect">
            <a:avLst/>
          </a:prstGeom>
          <a:solidFill>
            <a:schemeClr val="bg1"/>
          </a:solidFill>
          <a:ln w="9525">
            <a:noFill/>
            <a:miter lim="800000"/>
            <a:headEnd/>
            <a:tailEnd/>
          </a:ln>
        </p:spPr>
        <p:txBody>
          <a:bodyPr>
            <a:spAutoFit/>
          </a:bodyPr>
          <a:lstStyle/>
          <a:p>
            <a:pPr algn="ctr" fontAlgn="auto">
              <a:spcBef>
                <a:spcPts val="0"/>
              </a:spcBef>
              <a:spcAft>
                <a:spcPts val="0"/>
              </a:spcAft>
              <a:defRPr/>
            </a:pPr>
            <a:r>
              <a:rPr lang="en-US" sz="1600" b="1" i="1" u="sng" dirty="0">
                <a:solidFill>
                  <a:schemeClr val="accent1">
                    <a:lumMod val="25000"/>
                  </a:schemeClr>
                </a:solidFill>
                <a:latin typeface="+mn-lt"/>
                <a:cs typeface="+mn-cs"/>
              </a:rPr>
              <a:t>Policies</a:t>
            </a:r>
          </a:p>
          <a:p>
            <a:pPr algn="ctr" fontAlgn="auto">
              <a:spcBef>
                <a:spcPts val="0"/>
              </a:spcBef>
              <a:spcAft>
                <a:spcPts val="0"/>
              </a:spcAft>
              <a:defRPr/>
            </a:pPr>
            <a:r>
              <a:rPr lang="en-US" sz="1600" b="1" i="1" dirty="0">
                <a:solidFill>
                  <a:schemeClr val="accent1">
                    <a:lumMod val="25000"/>
                  </a:schemeClr>
                </a:solidFill>
                <a:latin typeface="+mn-lt"/>
                <a:cs typeface="+mn-cs"/>
              </a:rPr>
              <a:t>state RPS, federal CES, FERC, </a:t>
            </a:r>
            <a:r>
              <a:rPr lang="en-US" sz="1600" b="1" i="1" dirty="0" smtClean="0">
                <a:solidFill>
                  <a:schemeClr val="accent1">
                    <a:lumMod val="25000"/>
                  </a:schemeClr>
                </a:solidFill>
                <a:latin typeface="+mn-lt"/>
                <a:cs typeface="+mn-cs"/>
              </a:rPr>
              <a:t>PUCs, </a:t>
            </a:r>
            <a:r>
              <a:rPr lang="en-US" sz="1600" b="1" i="1" dirty="0">
                <a:solidFill>
                  <a:schemeClr val="accent1">
                    <a:lumMod val="25000"/>
                  </a:schemeClr>
                </a:solidFill>
                <a:latin typeface="+mn-lt"/>
                <a:cs typeface="+mn-cs"/>
              </a:rPr>
              <a:t>environmental regulations, siting, etc.</a:t>
            </a:r>
          </a:p>
        </p:txBody>
      </p:sp>
      <p:sp>
        <p:nvSpPr>
          <p:cNvPr id="23" name="Slide Number Placeholder 3"/>
          <p:cNvSpPr txBox="1">
            <a:spLocks/>
          </p:cNvSpPr>
          <p:nvPr/>
        </p:nvSpPr>
        <p:spPr>
          <a:xfrm>
            <a:off x="8413750" y="6351588"/>
            <a:ext cx="381000" cy="365125"/>
          </a:xfrm>
          <a:prstGeom prst="rect">
            <a:avLst/>
          </a:prstGeom>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0E35970C-66DA-42B4-8591-6E363A3B576E}" type="slidenum">
              <a:rPr kumimoji="0" lang="en-US" sz="1200" b="0" i="0" u="none" strike="noStrike" kern="1200" cap="none" spc="0" normalizeH="0" baseline="0" noProof="0" smtClean="0">
                <a:ln>
                  <a:noFill/>
                </a:ln>
                <a:solidFill>
                  <a:srgbClr val="106636"/>
                </a:solidFill>
                <a:effectLst/>
                <a:uLnTx/>
                <a:uFillTx/>
                <a:latin typeface="Arial" pitchFamily="34" charset="0"/>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srgbClr val="106636"/>
              </a:solidFill>
              <a:effectLst/>
              <a:uLnTx/>
              <a:uFillTx/>
              <a:latin typeface="Arial" pitchFamily="34" charset="0"/>
              <a:ea typeface="+mn-ea"/>
              <a:cs typeface="Arial" pitchFamily="34" charset="0"/>
            </a:endParaRPr>
          </a:p>
        </p:txBody>
      </p:sp>
      <p:sp>
        <p:nvSpPr>
          <p:cNvPr id="24" name="Footer Placeholder 4"/>
          <p:cNvSpPr txBox="1">
            <a:spLocks/>
          </p:cNvSpPr>
          <p:nvPr/>
        </p:nvSpPr>
        <p:spPr>
          <a:xfrm>
            <a:off x="3124200" y="6357064"/>
            <a:ext cx="5334000"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dirty="0" smtClean="0">
                <a:solidFill>
                  <a:srgbClr val="106636"/>
                </a:solidFill>
                <a:latin typeface="Arial" panose="020B0604020202020204" pitchFamily="34" charset="0"/>
                <a:cs typeface="Arial" panose="020B0604020202020204" pitchFamily="34" charset="0"/>
              </a:rPr>
              <a:t>BESAC/Tech Teams Briefing July 29, 2014</a:t>
            </a:r>
            <a:endParaRPr lang="en-US" sz="1200" dirty="0">
              <a:solidFill>
                <a:srgbClr val="106636"/>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Box 2"/>
          <p:cNvSpPr txBox="1">
            <a:spLocks noChangeArrowheads="1"/>
          </p:cNvSpPr>
          <p:nvPr/>
        </p:nvSpPr>
        <p:spPr bwMode="auto">
          <a:xfrm>
            <a:off x="670629" y="87486"/>
            <a:ext cx="7829550" cy="523220"/>
          </a:xfrm>
          <a:prstGeom prst="rect">
            <a:avLst/>
          </a:prstGeom>
          <a:noFill/>
          <a:ln w="9525">
            <a:noFill/>
            <a:miter lim="800000"/>
            <a:headEnd/>
            <a:tailEnd/>
          </a:ln>
        </p:spPr>
        <p:txBody>
          <a:bodyPr>
            <a:spAutoFit/>
          </a:bodyPr>
          <a:lstStyle/>
          <a:p>
            <a:pPr algn="ctr"/>
            <a:r>
              <a:rPr lang="en-US" altLang="en-US" sz="2800" dirty="0">
                <a:solidFill>
                  <a:srgbClr val="106636"/>
                </a:solidFill>
              </a:rPr>
              <a:t>The Challenges of Grid Modernization</a:t>
            </a:r>
          </a:p>
        </p:txBody>
      </p:sp>
      <p:pic>
        <p:nvPicPr>
          <p:cNvPr id="21512" name="Picture 5"/>
          <p:cNvPicPr>
            <a:picLocks noChangeAspect="1" noChangeArrowheads="1"/>
          </p:cNvPicPr>
          <p:nvPr/>
        </p:nvPicPr>
        <p:blipFill>
          <a:blip r:embed="rId3" cstate="print"/>
          <a:srcRect/>
          <a:stretch>
            <a:fillRect/>
          </a:stretch>
        </p:blipFill>
        <p:spPr bwMode="auto">
          <a:xfrm>
            <a:off x="-304800" y="1817502"/>
            <a:ext cx="5326063"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graphicFrame>
        <p:nvGraphicFramePr>
          <p:cNvPr id="4" name="Diagram 3"/>
          <p:cNvGraphicFramePr/>
          <p:nvPr/>
        </p:nvGraphicFramePr>
        <p:xfrm>
          <a:off x="4743450" y="1788927"/>
          <a:ext cx="4219928" cy="33528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7" name="Diagram 6"/>
          <p:cNvGraphicFramePr/>
          <p:nvPr/>
        </p:nvGraphicFramePr>
        <p:xfrm>
          <a:off x="4743450" y="1248145"/>
          <a:ext cx="4095750" cy="445532"/>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3" name="TextBox 2"/>
          <p:cNvSpPr txBox="1">
            <a:spLocks noChangeArrowheads="1"/>
          </p:cNvSpPr>
          <p:nvPr/>
        </p:nvSpPr>
        <p:spPr bwMode="auto">
          <a:xfrm>
            <a:off x="381000" y="1233302"/>
            <a:ext cx="4114800" cy="584200"/>
          </a:xfrm>
          <a:prstGeom prst="rect">
            <a:avLst/>
          </a:prstGeom>
          <a:noFill/>
          <a:ln w="9525">
            <a:noFill/>
            <a:miter lim="800000"/>
            <a:headEnd/>
            <a:tailEnd/>
          </a:ln>
        </p:spPr>
        <p:txBody>
          <a:bodyPr>
            <a:spAutoFit/>
          </a:bodyPr>
          <a:lstStyle/>
          <a:p>
            <a:pPr algn="ctr"/>
            <a:r>
              <a:rPr lang="en-US" altLang="en-US" sz="1600" b="1"/>
              <a:t>Eight key grid attributes are interactive and must be kept in balance.</a:t>
            </a:r>
          </a:p>
        </p:txBody>
      </p:sp>
      <p:grpSp>
        <p:nvGrpSpPr>
          <p:cNvPr id="5" name="Group 10"/>
          <p:cNvGrpSpPr>
            <a:grpSpLocks/>
          </p:cNvGrpSpPr>
          <p:nvPr/>
        </p:nvGrpSpPr>
        <p:grpSpPr bwMode="auto">
          <a:xfrm>
            <a:off x="4745038" y="5181415"/>
            <a:ext cx="4092575" cy="446087"/>
            <a:chOff x="1998" y="0"/>
            <a:chExt cx="4091753" cy="445532"/>
          </a:xfrm>
        </p:grpSpPr>
        <p:sp>
          <p:nvSpPr>
            <p:cNvPr id="12" name="Rounded Rectangle 11"/>
            <p:cNvSpPr/>
            <p:nvPr/>
          </p:nvSpPr>
          <p:spPr>
            <a:xfrm>
              <a:off x="1998" y="0"/>
              <a:ext cx="4091753" cy="445532"/>
            </a:xfrm>
            <a:prstGeom prst="roundRect">
              <a:avLst/>
            </a:prstGeom>
            <a:solidFill>
              <a:srgbClr val="92D05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3" name="Rounded Rectangle 4"/>
            <p:cNvSpPr/>
            <p:nvPr/>
          </p:nvSpPr>
          <p:spPr>
            <a:xfrm>
              <a:off x="24219" y="22197"/>
              <a:ext cx="4047312" cy="401137"/>
            </a:xfrm>
            <a:prstGeom prst="rect">
              <a:avLst/>
            </a:prstGeom>
          </p:spPr>
          <p:style>
            <a:lnRef idx="0">
              <a:scrgbClr r="0" g="0" b="0"/>
            </a:lnRef>
            <a:fillRef idx="0">
              <a:scrgbClr r="0" g="0" b="0"/>
            </a:fillRef>
            <a:effectRef idx="0">
              <a:scrgbClr r="0" g="0" b="0"/>
            </a:effectRef>
            <a:fontRef idx="minor">
              <a:schemeClr val="lt1"/>
            </a:fontRef>
          </p:style>
          <p:txBody>
            <a:bodyPr lIns="83820" tIns="41910" rIns="83820" bIns="41910" spcCol="1270" anchor="ctr"/>
            <a:lstStyle/>
            <a:p>
              <a:pPr algn="ctr" defTabSz="977900">
                <a:lnSpc>
                  <a:spcPct val="90000"/>
                </a:lnSpc>
                <a:spcAft>
                  <a:spcPct val="35000"/>
                </a:spcAft>
                <a:defRPr/>
              </a:pPr>
              <a:r>
                <a:rPr lang="en-US" altLang="en-US" dirty="0"/>
                <a:t>Goal: Measure, Analyze, Predict, Control</a:t>
              </a:r>
              <a:endParaRPr lang="en-US" dirty="0"/>
            </a:p>
          </p:txBody>
        </p:sp>
      </p:grpSp>
      <p:sp>
        <p:nvSpPr>
          <p:cNvPr id="2" name="Footer Placeholder 1"/>
          <p:cNvSpPr>
            <a:spLocks noGrp="1"/>
          </p:cNvSpPr>
          <p:nvPr>
            <p:ph type="ftr" sz="quarter" idx="12"/>
          </p:nvPr>
        </p:nvSpPr>
        <p:spPr/>
        <p:txBody>
          <a:bodyPr/>
          <a:lstStyle/>
          <a:p>
            <a:r>
              <a:rPr lang="en-US" smtClean="0"/>
              <a:t>BESAC/Tech Teams Briefing July 29, 2014</a:t>
            </a:r>
            <a:endParaRPr lang="en-US"/>
          </a:p>
        </p:txBody>
      </p:sp>
      <p:sp>
        <p:nvSpPr>
          <p:cNvPr id="6" name="Slide Number Placeholder 5"/>
          <p:cNvSpPr>
            <a:spLocks noGrp="1"/>
          </p:cNvSpPr>
          <p:nvPr>
            <p:ph type="sldNum" sz="quarter" idx="11"/>
          </p:nvPr>
        </p:nvSpPr>
        <p:spPr/>
        <p:txBody>
          <a:bodyPr/>
          <a:lstStyle/>
          <a:p>
            <a:fld id="{26CA2777-A89F-4130-B308-73BB65955918}" type="slidenum">
              <a:rPr lang="en-US" smtClean="0"/>
              <a:pPr/>
              <a:t>18</a:t>
            </a:fld>
            <a:endParaRPr lang="en-US"/>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ounded Rectangle 26"/>
          <p:cNvSpPr/>
          <p:nvPr/>
        </p:nvSpPr>
        <p:spPr bwMode="auto">
          <a:xfrm>
            <a:off x="12524" y="1377246"/>
            <a:ext cx="9098280" cy="2377440"/>
          </a:xfrm>
          <a:prstGeom prst="roundRect">
            <a:avLst/>
          </a:prstGeom>
          <a:solidFill>
            <a:srgbClr val="4F81BD"/>
          </a:solidFill>
          <a:ln w="12700" cap="flat" cmpd="sng" algn="ctr">
            <a:solidFill>
              <a:schemeClr val="tx2">
                <a:lumMod val="75000"/>
              </a:schemeClr>
            </a:solidFill>
            <a:prstDash val="solid"/>
            <a:round/>
            <a:headEnd type="none" w="med" len="med"/>
            <a:tailEnd type="none" w="med" len="med"/>
          </a:ln>
          <a:effectLst/>
        </p:spPr>
        <p:txBody>
          <a:bodyPr wrap="square">
            <a:spAutoFit/>
          </a:bodyPr>
          <a:lstStyle/>
          <a:p>
            <a:pPr algn="ctr">
              <a:spcBef>
                <a:spcPct val="50000"/>
              </a:spcBef>
              <a:defRPr/>
            </a:pPr>
            <a:r>
              <a:rPr lang="en-US" sz="2800" b="1" dirty="0" smtClean="0">
                <a:solidFill>
                  <a:schemeClr val="bg1"/>
                </a:solidFill>
                <a:ea typeface="ＭＳ Ｐゴシック" charset="0"/>
                <a:cs typeface="Arial" charset="0"/>
              </a:rPr>
              <a:t>Grid Modernization</a:t>
            </a:r>
            <a:endParaRPr lang="en-US" sz="2800" b="1" dirty="0">
              <a:solidFill>
                <a:schemeClr val="bg1"/>
              </a:solidFill>
              <a:ea typeface="ＭＳ Ｐゴシック" charset="0"/>
              <a:cs typeface="Arial" charset="0"/>
            </a:endParaRPr>
          </a:p>
          <a:p>
            <a:pPr algn="ctr">
              <a:spcBef>
                <a:spcPct val="50000"/>
              </a:spcBef>
              <a:defRPr/>
            </a:pPr>
            <a:r>
              <a:rPr lang="en-US" sz="2000" b="1" dirty="0">
                <a:solidFill>
                  <a:schemeClr val="bg1"/>
                </a:solidFill>
                <a:ea typeface="ＭＳ Ｐゴシック" charset="0"/>
                <a:cs typeface="Arial" charset="0"/>
              </a:rPr>
              <a:t> </a:t>
            </a:r>
          </a:p>
          <a:p>
            <a:pPr algn="ctr">
              <a:spcBef>
                <a:spcPct val="50000"/>
              </a:spcBef>
              <a:defRPr/>
            </a:pPr>
            <a:endParaRPr lang="en-US" sz="1400" b="1" dirty="0">
              <a:solidFill>
                <a:schemeClr val="bg1"/>
              </a:solidFill>
              <a:ea typeface="ＭＳ Ｐゴシック" charset="0"/>
              <a:cs typeface="Arial" charset="0"/>
            </a:endParaRPr>
          </a:p>
          <a:p>
            <a:pPr algn="ctr">
              <a:spcBef>
                <a:spcPct val="50000"/>
              </a:spcBef>
              <a:defRPr/>
            </a:pPr>
            <a:endParaRPr lang="en-US" sz="1400" b="1" dirty="0">
              <a:solidFill>
                <a:schemeClr val="bg1"/>
              </a:solidFill>
              <a:ea typeface="ＭＳ Ｐゴシック" charset="0"/>
              <a:cs typeface="Arial" charset="0"/>
            </a:endParaRPr>
          </a:p>
          <a:p>
            <a:pPr algn="ctr">
              <a:spcBef>
                <a:spcPct val="50000"/>
              </a:spcBef>
              <a:defRPr/>
            </a:pPr>
            <a:endParaRPr lang="en-US" sz="1400" b="1" dirty="0">
              <a:solidFill>
                <a:schemeClr val="bg1"/>
              </a:solidFill>
              <a:ea typeface="ＭＳ Ｐゴシック" charset="0"/>
              <a:cs typeface="Arial" charset="0"/>
            </a:endParaRPr>
          </a:p>
          <a:p>
            <a:pPr algn="ctr">
              <a:spcBef>
                <a:spcPct val="50000"/>
              </a:spcBef>
              <a:defRPr/>
            </a:pPr>
            <a:endParaRPr lang="en-US" b="1" dirty="0">
              <a:solidFill>
                <a:schemeClr val="bg1"/>
              </a:solidFill>
              <a:ea typeface="ＭＳ Ｐゴシック" charset="0"/>
              <a:cs typeface="Arial" charset="0"/>
            </a:endParaRPr>
          </a:p>
        </p:txBody>
      </p:sp>
      <p:sp>
        <p:nvSpPr>
          <p:cNvPr id="29699" name="Title 1"/>
          <p:cNvSpPr>
            <a:spLocks noGrp="1"/>
          </p:cNvSpPr>
          <p:nvPr>
            <p:ph type="title"/>
          </p:nvPr>
        </p:nvSpPr>
        <p:spPr>
          <a:xfrm>
            <a:off x="11290" y="42328"/>
            <a:ext cx="9144000" cy="646294"/>
          </a:xfrm>
        </p:spPr>
        <p:txBody>
          <a:bodyPr>
            <a:normAutofit/>
          </a:bodyPr>
          <a:lstStyle/>
          <a:p>
            <a:r>
              <a:rPr lang="en-US" altLang="en-US" sz="2800" dirty="0" smtClean="0"/>
              <a:t>Grid Modernization Tech Team Proposed Activities </a:t>
            </a:r>
          </a:p>
        </p:txBody>
      </p:sp>
      <p:sp>
        <p:nvSpPr>
          <p:cNvPr id="2" name="Rounded Rectangle 1"/>
          <p:cNvSpPr/>
          <p:nvPr/>
        </p:nvSpPr>
        <p:spPr bwMode="auto">
          <a:xfrm>
            <a:off x="129822" y="2036059"/>
            <a:ext cx="2057400" cy="715089"/>
          </a:xfrm>
          <a:prstGeom prst="roundRect">
            <a:avLst/>
          </a:prstGeom>
          <a:solidFill>
            <a:srgbClr val="B9CDE5"/>
          </a:solidFill>
          <a:ln w="12700" cap="flat" cmpd="sng" algn="ctr">
            <a:noFill/>
            <a:prstDash val="solid"/>
            <a:round/>
            <a:headEnd type="none" w="med" len="med"/>
            <a:tailEnd type="none" w="med" len="med"/>
          </a:ln>
          <a:effectLst/>
        </p:spPr>
        <p:txBody>
          <a:bodyPr>
            <a:spAutoFit/>
          </a:bodyPr>
          <a:lstStyle/>
          <a:p>
            <a:pPr algn="ctr">
              <a:spcBef>
                <a:spcPct val="50000"/>
              </a:spcBef>
              <a:defRPr/>
            </a:pPr>
            <a:r>
              <a:rPr lang="en-US" b="1" dirty="0">
                <a:solidFill>
                  <a:srgbClr val="000000"/>
                </a:solidFill>
                <a:ea typeface="ＭＳ Ｐゴシック" charset="0"/>
                <a:cs typeface="Arial" charset="0"/>
              </a:rPr>
              <a:t>Architecture and System </a:t>
            </a:r>
            <a:r>
              <a:rPr lang="en-US" b="1" dirty="0" smtClean="0">
                <a:solidFill>
                  <a:srgbClr val="000000"/>
                </a:solidFill>
                <a:ea typeface="ＭＳ Ｐゴシック" charset="0"/>
                <a:cs typeface="Arial" charset="0"/>
              </a:rPr>
              <a:t>Control</a:t>
            </a:r>
            <a:endParaRPr lang="en-US" b="1" dirty="0">
              <a:solidFill>
                <a:srgbClr val="000000"/>
              </a:solidFill>
              <a:ea typeface="ＭＳ Ｐゴシック" charset="0"/>
              <a:cs typeface="Arial" charset="0"/>
            </a:endParaRPr>
          </a:p>
        </p:txBody>
      </p:sp>
      <p:sp>
        <p:nvSpPr>
          <p:cNvPr id="10" name="Rounded Rectangle 9"/>
          <p:cNvSpPr/>
          <p:nvPr/>
        </p:nvSpPr>
        <p:spPr bwMode="auto">
          <a:xfrm>
            <a:off x="2263422" y="2036059"/>
            <a:ext cx="2057400" cy="715089"/>
          </a:xfrm>
          <a:prstGeom prst="roundRect">
            <a:avLst/>
          </a:prstGeom>
          <a:solidFill>
            <a:srgbClr val="B9CDE5"/>
          </a:solidFill>
          <a:ln w="12700" cap="flat" cmpd="sng" algn="ctr">
            <a:noFill/>
            <a:prstDash val="solid"/>
            <a:round/>
            <a:headEnd type="none" w="med" len="med"/>
            <a:tailEnd type="none" w="med" len="med"/>
          </a:ln>
          <a:effectLst/>
        </p:spPr>
        <p:txBody>
          <a:bodyPr>
            <a:spAutoFit/>
          </a:bodyPr>
          <a:lstStyle/>
          <a:p>
            <a:pPr algn="ctr">
              <a:spcBef>
                <a:spcPct val="50000"/>
              </a:spcBef>
              <a:defRPr/>
            </a:pPr>
            <a:r>
              <a:rPr lang="en-US" b="1" dirty="0">
                <a:solidFill>
                  <a:srgbClr val="000000"/>
                </a:solidFill>
                <a:ea typeface="ＭＳ Ｐゴシック" charset="0"/>
                <a:cs typeface="Arial" charset="0"/>
              </a:rPr>
              <a:t>Design and Planning </a:t>
            </a:r>
            <a:r>
              <a:rPr lang="en-US" b="1" dirty="0" smtClean="0">
                <a:solidFill>
                  <a:srgbClr val="000000"/>
                </a:solidFill>
                <a:ea typeface="ＭＳ Ｐゴシック" charset="0"/>
                <a:cs typeface="Arial" charset="0"/>
              </a:rPr>
              <a:t>Tools</a:t>
            </a:r>
            <a:endParaRPr lang="en-US" b="1" dirty="0">
              <a:solidFill>
                <a:srgbClr val="000000"/>
              </a:solidFill>
              <a:ea typeface="ＭＳ Ｐゴシック" charset="0"/>
              <a:cs typeface="Arial" charset="0"/>
            </a:endParaRPr>
          </a:p>
        </p:txBody>
      </p:sp>
      <p:sp>
        <p:nvSpPr>
          <p:cNvPr id="11" name="Rounded Rectangle 10"/>
          <p:cNvSpPr/>
          <p:nvPr/>
        </p:nvSpPr>
        <p:spPr bwMode="auto">
          <a:xfrm>
            <a:off x="4397022" y="2036059"/>
            <a:ext cx="2057400" cy="715089"/>
          </a:xfrm>
          <a:prstGeom prst="roundRect">
            <a:avLst/>
          </a:prstGeom>
          <a:solidFill>
            <a:srgbClr val="B9CDE5"/>
          </a:solidFill>
          <a:ln w="12700" cap="flat" cmpd="sng" algn="ctr">
            <a:noFill/>
            <a:prstDash val="solid"/>
            <a:round/>
            <a:headEnd type="none" w="med" len="med"/>
            <a:tailEnd type="none" w="med" len="med"/>
          </a:ln>
          <a:effectLst/>
        </p:spPr>
        <p:txBody>
          <a:bodyPr>
            <a:spAutoFit/>
          </a:bodyPr>
          <a:lstStyle/>
          <a:p>
            <a:pPr algn="ctr">
              <a:spcBef>
                <a:spcPct val="50000"/>
              </a:spcBef>
              <a:defRPr/>
            </a:pPr>
            <a:r>
              <a:rPr lang="en-US" b="1" dirty="0">
                <a:solidFill>
                  <a:srgbClr val="000000"/>
                </a:solidFill>
                <a:ea typeface="ＭＳ Ｐゴシック" charset="0"/>
                <a:cs typeface="Arial" charset="0"/>
              </a:rPr>
              <a:t>Sensing and </a:t>
            </a:r>
            <a:r>
              <a:rPr lang="en-US" b="1" dirty="0" smtClean="0">
                <a:solidFill>
                  <a:srgbClr val="000000"/>
                </a:solidFill>
                <a:ea typeface="ＭＳ Ｐゴシック" charset="0"/>
                <a:cs typeface="Arial" charset="0"/>
              </a:rPr>
              <a:t>Measurements</a:t>
            </a:r>
            <a:endParaRPr lang="en-US" b="1" dirty="0">
              <a:solidFill>
                <a:srgbClr val="000000"/>
              </a:solidFill>
              <a:ea typeface="ＭＳ Ｐゴシック" charset="0"/>
              <a:cs typeface="Arial" charset="0"/>
            </a:endParaRPr>
          </a:p>
        </p:txBody>
      </p:sp>
      <p:sp>
        <p:nvSpPr>
          <p:cNvPr id="12" name="Rounded Rectangle 11"/>
          <p:cNvSpPr/>
          <p:nvPr/>
        </p:nvSpPr>
        <p:spPr bwMode="auto">
          <a:xfrm>
            <a:off x="6530622" y="2036059"/>
            <a:ext cx="2514600" cy="715089"/>
          </a:xfrm>
          <a:prstGeom prst="roundRect">
            <a:avLst/>
          </a:prstGeom>
          <a:solidFill>
            <a:srgbClr val="B9CDE5"/>
          </a:solidFill>
          <a:ln w="12700" cap="flat" cmpd="sng" algn="ctr">
            <a:noFill/>
            <a:prstDash val="solid"/>
            <a:round/>
            <a:headEnd type="none" w="med" len="med"/>
            <a:tailEnd type="none" w="med" len="med"/>
          </a:ln>
          <a:effectLst/>
        </p:spPr>
        <p:txBody>
          <a:bodyPr>
            <a:spAutoFit/>
          </a:bodyPr>
          <a:lstStyle/>
          <a:p>
            <a:pPr algn="ctr">
              <a:spcBef>
                <a:spcPct val="50000"/>
              </a:spcBef>
              <a:defRPr/>
            </a:pPr>
            <a:r>
              <a:rPr lang="en-US" b="1" dirty="0">
                <a:solidFill>
                  <a:srgbClr val="000000"/>
                </a:solidFill>
                <a:ea typeface="ＭＳ Ｐゴシック" charset="0"/>
                <a:cs typeface="Arial" charset="0"/>
              </a:rPr>
              <a:t>Devices and Integrated System </a:t>
            </a:r>
            <a:r>
              <a:rPr lang="en-US" b="1" dirty="0" smtClean="0">
                <a:solidFill>
                  <a:srgbClr val="000000"/>
                </a:solidFill>
                <a:ea typeface="ＭＳ Ｐゴシック" charset="0"/>
                <a:cs typeface="Arial" charset="0"/>
              </a:rPr>
              <a:t>Testing</a:t>
            </a:r>
            <a:endParaRPr lang="en-US" b="1" dirty="0">
              <a:solidFill>
                <a:srgbClr val="000000"/>
              </a:solidFill>
              <a:ea typeface="ＭＳ Ｐゴシック" charset="0"/>
              <a:cs typeface="Arial" charset="0"/>
            </a:endParaRPr>
          </a:p>
        </p:txBody>
      </p:sp>
      <p:sp>
        <p:nvSpPr>
          <p:cNvPr id="32" name="Rounded Rectangle 31"/>
          <p:cNvSpPr/>
          <p:nvPr/>
        </p:nvSpPr>
        <p:spPr bwMode="auto">
          <a:xfrm>
            <a:off x="141111" y="3015367"/>
            <a:ext cx="8839200" cy="407987"/>
          </a:xfrm>
          <a:prstGeom prst="roundRect">
            <a:avLst/>
          </a:prstGeom>
          <a:solidFill>
            <a:srgbClr val="B9CDE5"/>
          </a:solidFill>
          <a:ln w="12700" cap="flat" cmpd="sng" algn="ctr">
            <a:noFill/>
            <a:prstDash val="solid"/>
            <a:round/>
            <a:headEnd type="none" w="med" len="med"/>
            <a:tailEnd type="none" w="med" len="med"/>
          </a:ln>
          <a:effectLst/>
        </p:spPr>
        <p:txBody>
          <a:bodyPr>
            <a:spAutoFit/>
          </a:bodyPr>
          <a:lstStyle/>
          <a:p>
            <a:pPr algn="ctr">
              <a:spcBef>
                <a:spcPct val="50000"/>
              </a:spcBef>
              <a:defRPr/>
            </a:pPr>
            <a:r>
              <a:rPr lang="en-US" b="1" dirty="0">
                <a:solidFill>
                  <a:srgbClr val="000000"/>
                </a:solidFill>
                <a:ea typeface="ＭＳ Ｐゴシック" charset="0"/>
                <a:cs typeface="Arial" charset="0"/>
              </a:rPr>
              <a:t>Institutional Support </a:t>
            </a:r>
            <a:r>
              <a:rPr lang="en-US" b="1" dirty="0" smtClean="0">
                <a:solidFill>
                  <a:srgbClr val="000000"/>
                </a:solidFill>
                <a:ea typeface="ＭＳ Ｐゴシック" charset="0"/>
                <a:cs typeface="Arial" charset="0"/>
              </a:rPr>
              <a:t>and </a:t>
            </a:r>
            <a:r>
              <a:rPr lang="en-US" b="1" dirty="0">
                <a:solidFill>
                  <a:srgbClr val="000000"/>
                </a:solidFill>
                <a:ea typeface="ＭＳ Ｐゴシック" charset="0"/>
                <a:cs typeface="Arial" charset="0"/>
              </a:rPr>
              <a:t>Regional </a:t>
            </a:r>
            <a:r>
              <a:rPr lang="en-US" b="1" dirty="0" smtClean="0">
                <a:solidFill>
                  <a:srgbClr val="000000"/>
                </a:solidFill>
                <a:ea typeface="ＭＳ Ｐゴシック" charset="0"/>
                <a:cs typeface="Arial" charset="0"/>
              </a:rPr>
              <a:t>Partnerships</a:t>
            </a:r>
            <a:endParaRPr lang="en-US" b="1" dirty="0">
              <a:solidFill>
                <a:srgbClr val="000000"/>
              </a:solidFill>
              <a:ea typeface="ＭＳ Ｐゴシック" charset="0"/>
              <a:cs typeface="Arial" charset="0"/>
            </a:endParaRPr>
          </a:p>
        </p:txBody>
      </p:sp>
      <p:sp>
        <p:nvSpPr>
          <p:cNvPr id="3" name="TextBox 2"/>
          <p:cNvSpPr txBox="1"/>
          <p:nvPr/>
        </p:nvSpPr>
        <p:spPr>
          <a:xfrm>
            <a:off x="3886200" y="3849510"/>
            <a:ext cx="2514600" cy="2308324"/>
          </a:xfrm>
          <a:prstGeom prst="rect">
            <a:avLst/>
          </a:prstGeom>
          <a:noFill/>
        </p:spPr>
        <p:txBody>
          <a:bodyPr>
            <a:spAutoFit/>
          </a:bodyPr>
          <a:lstStyle/>
          <a:p>
            <a:pPr>
              <a:defRPr/>
            </a:pPr>
            <a:r>
              <a:rPr lang="en-US" sz="1600" b="1" dirty="0">
                <a:solidFill>
                  <a:srgbClr val="262626"/>
                </a:solidFill>
                <a:latin typeface="Calibri" charset="0"/>
                <a:ea typeface="ＭＳ Ｐゴシック" charset="0"/>
                <a:cs typeface="ＭＳ Ｐゴシック" charset="0"/>
              </a:rPr>
              <a:t>Challenges</a:t>
            </a:r>
          </a:p>
          <a:p>
            <a:pPr marL="169863" indent="-169863">
              <a:buFont typeface="Arial"/>
              <a:buChar char="•"/>
              <a:defRPr/>
            </a:pPr>
            <a:r>
              <a:rPr lang="en-US" sz="1600" dirty="0">
                <a:solidFill>
                  <a:srgbClr val="262626"/>
                </a:solidFill>
                <a:latin typeface="Calibri" charset="0"/>
                <a:ea typeface="ＭＳ Ｐゴシック" charset="0"/>
                <a:cs typeface="ＭＳ Ｐゴシック" charset="0"/>
              </a:rPr>
              <a:t>Increase variability and uncertainty</a:t>
            </a:r>
          </a:p>
          <a:p>
            <a:pPr marL="169863" indent="-169863">
              <a:buFont typeface="Arial"/>
              <a:buChar char="•"/>
              <a:defRPr/>
            </a:pPr>
            <a:r>
              <a:rPr lang="en-US" sz="1600" dirty="0">
                <a:solidFill>
                  <a:srgbClr val="262626"/>
                </a:solidFill>
                <a:latin typeface="Calibri" charset="0"/>
                <a:ea typeface="ＭＳ Ｐゴシック" charset="0"/>
                <a:cs typeface="ＭＳ Ｐゴシック" charset="0"/>
              </a:rPr>
              <a:t>More information and potential control points</a:t>
            </a:r>
          </a:p>
          <a:p>
            <a:pPr marL="169863" indent="-169863">
              <a:buFont typeface="Arial"/>
              <a:buChar char="•"/>
              <a:defRPr/>
            </a:pPr>
            <a:r>
              <a:rPr lang="en-US" sz="1600" dirty="0">
                <a:solidFill>
                  <a:srgbClr val="262626"/>
                </a:solidFill>
                <a:latin typeface="Calibri" charset="0"/>
                <a:ea typeface="ＭＳ Ｐゴシック" charset="0"/>
                <a:cs typeface="ＭＳ Ｐゴシック" charset="0"/>
              </a:rPr>
              <a:t>Two way power flow</a:t>
            </a:r>
          </a:p>
          <a:p>
            <a:pPr marL="169863" indent="-169863">
              <a:buFont typeface="Arial"/>
              <a:buChar char="•"/>
              <a:defRPr/>
            </a:pPr>
            <a:r>
              <a:rPr lang="en-US" sz="1600" dirty="0">
                <a:solidFill>
                  <a:srgbClr val="262626"/>
                </a:solidFill>
                <a:latin typeface="Calibri" charset="0"/>
                <a:ea typeface="ＭＳ Ｐゴシック" charset="0"/>
                <a:cs typeface="ＭＳ Ｐゴシック" charset="0"/>
              </a:rPr>
              <a:t>System </a:t>
            </a:r>
            <a:r>
              <a:rPr lang="en-US" sz="1600" dirty="0" smtClean="0">
                <a:solidFill>
                  <a:srgbClr val="262626"/>
                </a:solidFill>
                <a:latin typeface="Calibri" charset="0"/>
                <a:ea typeface="ＭＳ Ｐゴシック" charset="0"/>
                <a:cs typeface="ＭＳ Ｐゴシック" charset="0"/>
              </a:rPr>
              <a:t>Instability</a:t>
            </a:r>
          </a:p>
          <a:p>
            <a:pPr marL="169863" indent="-169863">
              <a:buFont typeface="Arial"/>
              <a:buChar char="•"/>
              <a:defRPr/>
            </a:pPr>
            <a:r>
              <a:rPr lang="en-US" sz="1600" dirty="0" smtClean="0">
                <a:solidFill>
                  <a:srgbClr val="262626"/>
                </a:solidFill>
                <a:latin typeface="Calibri" charset="0"/>
                <a:ea typeface="ＭＳ Ｐゴシック" charset="0"/>
                <a:cs typeface="ＭＳ Ｐゴシック" charset="0"/>
              </a:rPr>
              <a:t>Effective collaboration with stakeholders</a:t>
            </a:r>
          </a:p>
        </p:txBody>
      </p:sp>
      <p:sp>
        <p:nvSpPr>
          <p:cNvPr id="28" name="TextBox 27"/>
          <p:cNvSpPr txBox="1"/>
          <p:nvPr/>
        </p:nvSpPr>
        <p:spPr>
          <a:xfrm>
            <a:off x="6613525" y="3849510"/>
            <a:ext cx="2514600" cy="2308324"/>
          </a:xfrm>
          <a:prstGeom prst="rect">
            <a:avLst/>
          </a:prstGeom>
          <a:noFill/>
        </p:spPr>
        <p:txBody>
          <a:bodyPr>
            <a:spAutoFit/>
          </a:bodyPr>
          <a:lstStyle/>
          <a:p>
            <a:pPr>
              <a:defRPr/>
            </a:pPr>
            <a:r>
              <a:rPr lang="en-US" sz="1600" b="1" dirty="0">
                <a:solidFill>
                  <a:srgbClr val="262626"/>
                </a:solidFill>
                <a:latin typeface="Calibri" charset="0"/>
                <a:ea typeface="ＭＳ Ｐゴシック" charset="0"/>
                <a:cs typeface="ＭＳ Ｐゴシック" charset="0"/>
              </a:rPr>
              <a:t>Goals</a:t>
            </a:r>
          </a:p>
          <a:p>
            <a:pPr marL="169863" indent="-169863">
              <a:buFont typeface="Arial"/>
              <a:buChar char="•"/>
              <a:defRPr/>
            </a:pPr>
            <a:r>
              <a:rPr lang="en-US" sz="1600" dirty="0">
                <a:solidFill>
                  <a:srgbClr val="262626"/>
                </a:solidFill>
                <a:latin typeface="Calibri" charset="0"/>
                <a:ea typeface="ＭＳ Ｐゴシック" charset="0"/>
                <a:cs typeface="ＭＳ Ｐゴシック" charset="0"/>
              </a:rPr>
              <a:t>Maintain reliability, safety, affordability</a:t>
            </a:r>
          </a:p>
          <a:p>
            <a:pPr marL="169863" indent="-169863">
              <a:buFont typeface="Arial"/>
              <a:buChar char="•"/>
              <a:defRPr/>
            </a:pPr>
            <a:r>
              <a:rPr lang="en-US" sz="1600" dirty="0">
                <a:solidFill>
                  <a:srgbClr val="262626"/>
                </a:solidFill>
                <a:latin typeface="Calibri" charset="0"/>
                <a:ea typeface="ＭＳ Ｐゴシック" charset="0"/>
                <a:cs typeface="ＭＳ Ｐゴシック" charset="0"/>
              </a:rPr>
              <a:t>Increase security and resilience </a:t>
            </a:r>
          </a:p>
          <a:p>
            <a:pPr marL="169863" indent="-169863">
              <a:buFont typeface="Arial"/>
              <a:buChar char="•"/>
              <a:defRPr/>
            </a:pPr>
            <a:r>
              <a:rPr lang="en-US" sz="1600" dirty="0">
                <a:solidFill>
                  <a:srgbClr val="262626"/>
                </a:solidFill>
                <a:latin typeface="Calibri" charset="0"/>
                <a:ea typeface="ＭＳ Ｐゴシック" charset="0"/>
                <a:cs typeface="ＭＳ Ｐゴシック" charset="0"/>
              </a:rPr>
              <a:t>Double installed renewables by 2020</a:t>
            </a:r>
          </a:p>
          <a:p>
            <a:pPr marL="169863" indent="-169863">
              <a:buFont typeface="Arial"/>
              <a:buChar char="•"/>
              <a:defRPr/>
            </a:pPr>
            <a:r>
              <a:rPr lang="en-US" sz="1600" dirty="0">
                <a:solidFill>
                  <a:srgbClr val="262626"/>
                </a:solidFill>
                <a:latin typeface="Calibri" charset="0"/>
                <a:ea typeface="ＭＳ Ｐゴシック" charset="0"/>
                <a:cs typeface="ＭＳ Ｐゴシック" charset="0"/>
              </a:rPr>
              <a:t>80% clean electricity by </a:t>
            </a:r>
            <a:r>
              <a:rPr lang="en-US" sz="1600" dirty="0" smtClean="0">
                <a:solidFill>
                  <a:srgbClr val="262626"/>
                </a:solidFill>
                <a:latin typeface="Calibri" charset="0"/>
                <a:ea typeface="ＭＳ Ｐゴシック" charset="0"/>
                <a:cs typeface="ＭＳ Ｐゴシック" charset="0"/>
              </a:rPr>
              <a:t>2035</a:t>
            </a:r>
            <a:endParaRPr lang="en-US" sz="1600" dirty="0">
              <a:solidFill>
                <a:srgbClr val="262626"/>
              </a:solidFill>
              <a:latin typeface="Calibri" charset="0"/>
              <a:ea typeface="ＭＳ Ｐゴシック" charset="0"/>
              <a:cs typeface="ＭＳ Ｐゴシック" charset="0"/>
            </a:endParaRPr>
          </a:p>
        </p:txBody>
      </p:sp>
      <p:grpSp>
        <p:nvGrpSpPr>
          <p:cNvPr id="4" name="Group 4"/>
          <p:cNvGrpSpPr>
            <a:grpSpLocks/>
          </p:cNvGrpSpPr>
          <p:nvPr/>
        </p:nvGrpSpPr>
        <p:grpSpPr bwMode="auto">
          <a:xfrm>
            <a:off x="0" y="4097338"/>
            <a:ext cx="3962400" cy="2151062"/>
            <a:chOff x="3172" y="2067"/>
            <a:chExt cx="2588" cy="1685"/>
          </a:xfrm>
        </p:grpSpPr>
        <p:pic>
          <p:nvPicPr>
            <p:cNvPr id="29710" name="Picture 2" descr="interconnect_regions"/>
            <p:cNvPicPr>
              <a:picLocks noChangeAspect="1" noChangeArrowheads="1"/>
            </p:cNvPicPr>
            <p:nvPr/>
          </p:nvPicPr>
          <p:blipFill>
            <a:blip r:embed="rId2" cstate="print">
              <a:clrChange>
                <a:clrFrom>
                  <a:srgbClr val="E0DFE3"/>
                </a:clrFrom>
                <a:clrTo>
                  <a:srgbClr val="E0DFE3">
                    <a:alpha val="0"/>
                  </a:srgbClr>
                </a:clrTo>
              </a:clrChange>
            </a:blip>
            <a:srcRect/>
            <a:stretch>
              <a:fillRect/>
            </a:stretch>
          </p:blipFill>
          <p:spPr bwMode="auto">
            <a:xfrm>
              <a:off x="3172" y="2094"/>
              <a:ext cx="2328" cy="1658"/>
            </a:xfrm>
            <a:prstGeom prst="rect">
              <a:avLst/>
            </a:prstGeom>
            <a:noFill/>
            <a:ln w="9525">
              <a:noFill/>
              <a:miter lim="800000"/>
              <a:headEnd/>
              <a:tailEnd/>
            </a:ln>
          </p:spPr>
        </p:pic>
        <p:pic>
          <p:nvPicPr>
            <p:cNvPr id="29711" name="Picture 3" descr="ElectricGridMap"/>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3240" y="2067"/>
              <a:ext cx="2520" cy="1619"/>
            </a:xfrm>
            <a:prstGeom prst="rect">
              <a:avLst/>
            </a:prstGeom>
            <a:noFill/>
            <a:ln w="9525">
              <a:noFill/>
              <a:miter lim="800000"/>
              <a:headEnd/>
              <a:tailEnd/>
            </a:ln>
          </p:spPr>
        </p:pic>
        <p:sp>
          <p:nvSpPr>
            <p:cNvPr id="29712" name="Oval 5"/>
            <p:cNvSpPr>
              <a:spLocks noChangeArrowheads="1"/>
            </p:cNvSpPr>
            <p:nvPr/>
          </p:nvSpPr>
          <p:spPr bwMode="auto">
            <a:xfrm>
              <a:off x="3316" y="2474"/>
              <a:ext cx="757" cy="523"/>
            </a:xfrm>
            <a:prstGeom prst="ellipse">
              <a:avLst/>
            </a:prstGeom>
            <a:gradFill rotWithShape="1">
              <a:gsLst>
                <a:gs pos="0">
                  <a:srgbClr val="FFFF00"/>
                </a:gs>
                <a:gs pos="100000">
                  <a:srgbClr val="FFFFFF">
                    <a:alpha val="0"/>
                  </a:srgbClr>
                </a:gs>
              </a:gsLst>
              <a:path path="shape">
                <a:fillToRect l="50000" t="50000" r="50000" b="50000"/>
              </a:path>
            </a:gradFill>
            <a:ln w="9525">
              <a:noFill/>
              <a:round/>
              <a:headEnd/>
              <a:tailEnd/>
            </a:ln>
          </p:spPr>
          <p:txBody>
            <a:bodyPr wrap="none" anchor="ctr"/>
            <a:lstStyle/>
            <a:p>
              <a:endParaRPr lang="en-US" altLang="en-US" sz="1400">
                <a:latin typeface="Arial" charset="0"/>
              </a:endParaRPr>
            </a:p>
          </p:txBody>
        </p:sp>
        <p:sp>
          <p:nvSpPr>
            <p:cNvPr id="29713" name="Text Box 8"/>
            <p:cNvSpPr txBox="1">
              <a:spLocks noChangeArrowheads="1"/>
            </p:cNvSpPr>
            <p:nvPr/>
          </p:nvSpPr>
          <p:spPr bwMode="auto">
            <a:xfrm>
              <a:off x="3289" y="2601"/>
              <a:ext cx="773" cy="405"/>
            </a:xfrm>
            <a:prstGeom prst="rect">
              <a:avLst/>
            </a:prstGeom>
            <a:noFill/>
            <a:ln w="9525">
              <a:noFill/>
              <a:miter lim="800000"/>
              <a:headEnd/>
              <a:tailEnd/>
            </a:ln>
          </p:spPr>
          <p:txBody>
            <a:bodyPr>
              <a:spAutoFit/>
            </a:bodyPr>
            <a:lstStyle/>
            <a:p>
              <a:pPr algn="ctr"/>
              <a:r>
                <a:rPr lang="en-US" altLang="en-US" sz="1200" b="1">
                  <a:solidFill>
                    <a:srgbClr val="000000"/>
                  </a:solidFill>
                  <a:latin typeface="Arial Narrow" pitchFamily="34" charset="0"/>
                </a:rPr>
                <a:t>Western Interconnection</a:t>
              </a:r>
            </a:p>
          </p:txBody>
        </p:sp>
        <p:grpSp>
          <p:nvGrpSpPr>
            <p:cNvPr id="5" name="Group 13"/>
            <p:cNvGrpSpPr>
              <a:grpSpLocks/>
            </p:cNvGrpSpPr>
            <p:nvPr/>
          </p:nvGrpSpPr>
          <p:grpSpPr bwMode="auto">
            <a:xfrm>
              <a:off x="4367" y="2596"/>
              <a:ext cx="770" cy="523"/>
              <a:chOff x="2857" y="1652"/>
              <a:chExt cx="1410" cy="1016"/>
            </a:xfrm>
          </p:grpSpPr>
          <p:sp>
            <p:nvSpPr>
              <p:cNvPr id="29718" name="Oval 9"/>
              <p:cNvSpPr>
                <a:spLocks noChangeArrowheads="1"/>
              </p:cNvSpPr>
              <p:nvPr/>
            </p:nvSpPr>
            <p:spPr bwMode="auto">
              <a:xfrm>
                <a:off x="2880" y="1652"/>
                <a:ext cx="1387" cy="1016"/>
              </a:xfrm>
              <a:prstGeom prst="ellipse">
                <a:avLst/>
              </a:prstGeom>
              <a:gradFill rotWithShape="1">
                <a:gsLst>
                  <a:gs pos="0">
                    <a:srgbClr val="FFFF00"/>
                  </a:gs>
                  <a:gs pos="100000">
                    <a:srgbClr val="FFFFFF">
                      <a:alpha val="0"/>
                    </a:srgbClr>
                  </a:gs>
                </a:gsLst>
                <a:path path="shape">
                  <a:fillToRect l="50000" t="50000" r="50000" b="50000"/>
                </a:path>
              </a:gradFill>
              <a:ln w="9525">
                <a:noFill/>
                <a:round/>
                <a:headEnd/>
                <a:tailEnd/>
              </a:ln>
            </p:spPr>
            <p:txBody>
              <a:bodyPr wrap="none" anchor="ctr"/>
              <a:lstStyle/>
              <a:p>
                <a:endParaRPr lang="en-US" altLang="en-US" sz="1400">
                  <a:latin typeface="Arial" charset="0"/>
                </a:endParaRPr>
              </a:p>
            </p:txBody>
          </p:sp>
          <p:sp>
            <p:nvSpPr>
              <p:cNvPr id="29719" name="Text Box 10"/>
              <p:cNvSpPr txBox="1">
                <a:spLocks noChangeArrowheads="1"/>
              </p:cNvSpPr>
              <p:nvPr/>
            </p:nvSpPr>
            <p:spPr bwMode="auto">
              <a:xfrm>
                <a:off x="2857" y="1790"/>
                <a:ext cx="1410" cy="786"/>
              </a:xfrm>
              <a:prstGeom prst="rect">
                <a:avLst/>
              </a:prstGeom>
              <a:noFill/>
              <a:ln w="9525">
                <a:noFill/>
                <a:miter lim="800000"/>
                <a:headEnd/>
                <a:tailEnd/>
              </a:ln>
            </p:spPr>
            <p:txBody>
              <a:bodyPr>
                <a:spAutoFit/>
              </a:bodyPr>
              <a:lstStyle/>
              <a:p>
                <a:pPr algn="ctr"/>
                <a:r>
                  <a:rPr lang="en-US" altLang="en-US" sz="1200" b="1">
                    <a:solidFill>
                      <a:srgbClr val="000000"/>
                    </a:solidFill>
                    <a:latin typeface="Arial Narrow" pitchFamily="34" charset="0"/>
                  </a:rPr>
                  <a:t>Eastern  </a:t>
                </a:r>
                <a:br>
                  <a:rPr lang="en-US" altLang="en-US" sz="1200" b="1">
                    <a:solidFill>
                      <a:srgbClr val="000000"/>
                    </a:solidFill>
                    <a:latin typeface="Arial Narrow" pitchFamily="34" charset="0"/>
                  </a:rPr>
                </a:br>
                <a:r>
                  <a:rPr lang="en-US" altLang="en-US" sz="1200" b="1">
                    <a:solidFill>
                      <a:srgbClr val="000000"/>
                    </a:solidFill>
                    <a:latin typeface="Arial Narrow" pitchFamily="34" charset="0"/>
                  </a:rPr>
                  <a:t>Interconnection</a:t>
                </a:r>
              </a:p>
            </p:txBody>
          </p:sp>
        </p:grpSp>
        <p:grpSp>
          <p:nvGrpSpPr>
            <p:cNvPr id="6" name="Group 14"/>
            <p:cNvGrpSpPr>
              <a:grpSpLocks/>
            </p:cNvGrpSpPr>
            <p:nvPr/>
          </p:nvGrpSpPr>
          <p:grpSpPr bwMode="auto">
            <a:xfrm>
              <a:off x="3853" y="3100"/>
              <a:ext cx="757" cy="524"/>
              <a:chOff x="1917" y="2628"/>
              <a:chExt cx="1387" cy="1016"/>
            </a:xfrm>
          </p:grpSpPr>
          <p:sp>
            <p:nvSpPr>
              <p:cNvPr id="29716" name="Oval 7"/>
              <p:cNvSpPr>
                <a:spLocks noChangeArrowheads="1"/>
              </p:cNvSpPr>
              <p:nvPr/>
            </p:nvSpPr>
            <p:spPr bwMode="auto">
              <a:xfrm>
                <a:off x="1917" y="2628"/>
                <a:ext cx="1387" cy="1016"/>
              </a:xfrm>
              <a:prstGeom prst="ellipse">
                <a:avLst/>
              </a:prstGeom>
              <a:gradFill rotWithShape="1">
                <a:gsLst>
                  <a:gs pos="0">
                    <a:srgbClr val="FFFF00"/>
                  </a:gs>
                  <a:gs pos="100000">
                    <a:srgbClr val="FFFFFF">
                      <a:alpha val="0"/>
                    </a:srgbClr>
                  </a:gs>
                </a:gsLst>
                <a:path path="shape">
                  <a:fillToRect l="50000" t="50000" r="50000" b="50000"/>
                </a:path>
              </a:gradFill>
              <a:ln w="9525">
                <a:noFill/>
                <a:round/>
                <a:headEnd/>
                <a:tailEnd/>
              </a:ln>
            </p:spPr>
            <p:txBody>
              <a:bodyPr wrap="none" anchor="ctr"/>
              <a:lstStyle/>
              <a:p>
                <a:endParaRPr lang="en-US" altLang="en-US" sz="1400">
                  <a:latin typeface="Arial" charset="0"/>
                </a:endParaRPr>
              </a:p>
            </p:txBody>
          </p:sp>
          <p:sp>
            <p:nvSpPr>
              <p:cNvPr id="29717" name="Text Box 11"/>
              <p:cNvSpPr txBox="1">
                <a:spLocks noChangeArrowheads="1"/>
              </p:cNvSpPr>
              <p:nvPr/>
            </p:nvSpPr>
            <p:spPr bwMode="auto">
              <a:xfrm>
                <a:off x="2219" y="2956"/>
                <a:ext cx="749" cy="471"/>
              </a:xfrm>
              <a:prstGeom prst="rect">
                <a:avLst/>
              </a:prstGeom>
              <a:noFill/>
              <a:ln w="9525">
                <a:noFill/>
                <a:miter lim="800000"/>
                <a:headEnd/>
                <a:tailEnd/>
              </a:ln>
            </p:spPr>
            <p:txBody>
              <a:bodyPr wrap="none">
                <a:spAutoFit/>
              </a:bodyPr>
              <a:lstStyle/>
              <a:p>
                <a:r>
                  <a:rPr lang="en-US" altLang="en-US" sz="1200" b="1">
                    <a:solidFill>
                      <a:srgbClr val="000000"/>
                    </a:solidFill>
                    <a:latin typeface="Arial Narrow" pitchFamily="34" charset="0"/>
                  </a:rPr>
                  <a:t>ERCOT</a:t>
                </a:r>
              </a:p>
            </p:txBody>
          </p:sp>
        </p:grpSp>
      </p:grpSp>
      <p:sp>
        <p:nvSpPr>
          <p:cNvPr id="24" name="TextBox 23"/>
          <p:cNvSpPr txBox="1"/>
          <p:nvPr/>
        </p:nvSpPr>
        <p:spPr>
          <a:xfrm>
            <a:off x="778935" y="812798"/>
            <a:ext cx="7608712" cy="461665"/>
          </a:xfrm>
          <a:prstGeom prst="rect">
            <a:avLst/>
          </a:prstGeom>
          <a:noFill/>
        </p:spPr>
        <p:txBody>
          <a:bodyPr wrap="square" rtlCol="0">
            <a:spAutoFit/>
          </a:bodyPr>
          <a:lstStyle/>
          <a:p>
            <a:pPr algn="ctr"/>
            <a:r>
              <a:rPr lang="en-US" sz="2400" i="1" dirty="0" smtClean="0">
                <a:solidFill>
                  <a:srgbClr val="106636"/>
                </a:solidFill>
              </a:rPr>
              <a:t>Holistic Approach to technologies, markets, and policies</a:t>
            </a:r>
            <a:endParaRPr lang="en-US" sz="2400" i="1" dirty="0">
              <a:solidFill>
                <a:srgbClr val="106636"/>
              </a:solidFill>
            </a:endParaRPr>
          </a:p>
        </p:txBody>
      </p:sp>
      <p:sp>
        <p:nvSpPr>
          <p:cNvPr id="26" name="Slide Number Placeholder 3"/>
          <p:cNvSpPr txBox="1">
            <a:spLocks/>
          </p:cNvSpPr>
          <p:nvPr/>
        </p:nvSpPr>
        <p:spPr>
          <a:xfrm>
            <a:off x="8413750" y="6351588"/>
            <a:ext cx="381000" cy="365125"/>
          </a:xfrm>
          <a:prstGeom prst="rect">
            <a:avLst/>
          </a:prstGeom>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0E35970C-66DA-42B4-8591-6E363A3B576E}" type="slidenum">
              <a:rPr kumimoji="0" lang="en-US" sz="1200" b="0" i="0" u="none" strike="noStrike" kern="1200" cap="none" spc="0" normalizeH="0" baseline="0" noProof="0" smtClean="0">
                <a:ln>
                  <a:noFill/>
                </a:ln>
                <a:solidFill>
                  <a:srgbClr val="106636"/>
                </a:solidFill>
                <a:effectLst/>
                <a:uLnTx/>
                <a:uFillTx/>
                <a:latin typeface="Arial" pitchFamily="34" charset="0"/>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srgbClr val="106636"/>
              </a:solidFill>
              <a:effectLst/>
              <a:uLnTx/>
              <a:uFillTx/>
              <a:latin typeface="Arial" pitchFamily="34" charset="0"/>
              <a:ea typeface="+mn-ea"/>
              <a:cs typeface="Arial" pitchFamily="34" charset="0"/>
            </a:endParaRPr>
          </a:p>
        </p:txBody>
      </p:sp>
      <p:sp>
        <p:nvSpPr>
          <p:cNvPr id="29" name="Footer Placeholder 4"/>
          <p:cNvSpPr txBox="1">
            <a:spLocks/>
          </p:cNvSpPr>
          <p:nvPr/>
        </p:nvSpPr>
        <p:spPr>
          <a:xfrm>
            <a:off x="3124200" y="6357064"/>
            <a:ext cx="5334000"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dirty="0" smtClean="0">
                <a:solidFill>
                  <a:srgbClr val="106636"/>
                </a:solidFill>
                <a:latin typeface="Arial" panose="020B0604020202020204" pitchFamily="34" charset="0"/>
                <a:cs typeface="Arial" panose="020B0604020202020204" pitchFamily="34" charset="0"/>
              </a:rPr>
              <a:t>BESAC/Tech Teams Briefing July 29, 2014</a:t>
            </a:r>
            <a:endParaRPr lang="en-US" sz="1200" dirty="0">
              <a:solidFill>
                <a:srgbClr val="106636"/>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2" name="Rectangle 6"/>
          <p:cNvSpPr>
            <a:spLocks noGrp="1" noChangeArrowheads="1"/>
          </p:cNvSpPr>
          <p:nvPr>
            <p:ph type="title"/>
          </p:nvPr>
        </p:nvSpPr>
        <p:spPr/>
        <p:txBody>
          <a:bodyPr>
            <a:normAutofit/>
          </a:bodyPr>
          <a:lstStyle/>
          <a:p>
            <a:r>
              <a:rPr lang="en-US" sz="2800" dirty="0" smtClean="0"/>
              <a:t>DOE Cross-Cutting Initiatives</a:t>
            </a:r>
            <a:endParaRPr lang="en-US" sz="2800" dirty="0"/>
          </a:p>
        </p:txBody>
      </p:sp>
      <p:sp>
        <p:nvSpPr>
          <p:cNvPr id="4098" name="Rectangle 2"/>
          <p:cNvSpPr>
            <a:spLocks noGrp="1" noChangeArrowheads="1"/>
          </p:cNvSpPr>
          <p:nvPr>
            <p:ph type="body" idx="4294967295"/>
          </p:nvPr>
        </p:nvSpPr>
        <p:spPr>
          <a:xfrm>
            <a:off x="313972" y="843923"/>
            <a:ext cx="8547806" cy="5366577"/>
          </a:xfrm>
        </p:spPr>
        <p:txBody>
          <a:bodyPr>
            <a:noAutofit/>
          </a:bodyPr>
          <a:lstStyle/>
          <a:p>
            <a:pPr>
              <a:spcBef>
                <a:spcPts val="1200"/>
              </a:spcBef>
            </a:pPr>
            <a:r>
              <a:rPr lang="en-US" b="0" dirty="0" smtClean="0"/>
              <a:t>Six “Tech Teams” have been organized by the Office of the Under Secretary for Science and Energy</a:t>
            </a:r>
          </a:p>
          <a:p>
            <a:pPr lvl="1">
              <a:spcBef>
                <a:spcPts val="600"/>
              </a:spcBef>
            </a:pPr>
            <a:r>
              <a:rPr lang="en-US" sz="2000" dirty="0" smtClean="0"/>
              <a:t>Cross-organizational participation (EERE, FE, NE, OE, SC, </a:t>
            </a:r>
            <a:r>
              <a:rPr lang="en-US" sz="2000" i="1" dirty="0" smtClean="0"/>
              <a:t>EM</a:t>
            </a:r>
            <a:r>
              <a:rPr lang="en-US" sz="2000" dirty="0" smtClean="0"/>
              <a:t>)</a:t>
            </a:r>
          </a:p>
          <a:p>
            <a:pPr lvl="1">
              <a:spcBef>
                <a:spcPts val="600"/>
              </a:spcBef>
            </a:pPr>
            <a:r>
              <a:rPr lang="en-US" sz="2000" dirty="0" smtClean="0"/>
              <a:t>Will inform FY 2016 budget formulation</a:t>
            </a:r>
          </a:p>
          <a:p>
            <a:pPr>
              <a:spcBef>
                <a:spcPts val="2000"/>
              </a:spcBef>
            </a:pPr>
            <a:r>
              <a:rPr lang="en-US" b="0" i="1" dirty="0" smtClean="0"/>
              <a:t>Reminder: </a:t>
            </a:r>
            <a:r>
              <a:rPr lang="en-US" b="0" dirty="0" smtClean="0"/>
              <a:t>Applied energy programs</a:t>
            </a:r>
          </a:p>
          <a:p>
            <a:pPr lvl="1">
              <a:spcBef>
                <a:spcPts val="600"/>
              </a:spcBef>
            </a:pPr>
            <a:r>
              <a:rPr lang="en-US" sz="2000" dirty="0" smtClean="0"/>
              <a:t>Energy Efficiency / Renewable Energy</a:t>
            </a:r>
          </a:p>
          <a:p>
            <a:pPr lvl="2">
              <a:spcBef>
                <a:spcPts val="600"/>
              </a:spcBef>
            </a:pPr>
            <a:r>
              <a:rPr lang="en-US" sz="1600" dirty="0" smtClean="0"/>
              <a:t>Buildings, Wind, Solar, Transportation, Manufacturing</a:t>
            </a:r>
          </a:p>
          <a:p>
            <a:pPr lvl="1">
              <a:spcBef>
                <a:spcPts val="600"/>
              </a:spcBef>
            </a:pPr>
            <a:r>
              <a:rPr lang="en-US" sz="2000" dirty="0" smtClean="0"/>
              <a:t>Fossil Energy</a:t>
            </a:r>
          </a:p>
          <a:p>
            <a:pPr lvl="2">
              <a:spcBef>
                <a:spcPts val="600"/>
              </a:spcBef>
            </a:pPr>
            <a:r>
              <a:rPr lang="en-US" sz="1800" dirty="0" smtClean="0"/>
              <a:t>Coal, oil, natural gas</a:t>
            </a:r>
          </a:p>
          <a:p>
            <a:pPr lvl="1">
              <a:spcBef>
                <a:spcPts val="600"/>
              </a:spcBef>
            </a:pPr>
            <a:r>
              <a:rPr lang="en-US" sz="2000" dirty="0" smtClean="0"/>
              <a:t>Office of Electricity Delivery and Energy Reliability (</a:t>
            </a:r>
            <a:r>
              <a:rPr lang="en-US" sz="2000" i="1" dirty="0" smtClean="0"/>
              <a:t>aka</a:t>
            </a:r>
            <a:r>
              <a:rPr lang="en-US" sz="2000" dirty="0" smtClean="0"/>
              <a:t> the “Grid”)</a:t>
            </a:r>
          </a:p>
          <a:p>
            <a:pPr lvl="2">
              <a:spcBef>
                <a:spcPts val="600"/>
              </a:spcBef>
            </a:pPr>
            <a:r>
              <a:rPr lang="en-US" sz="1800" dirty="0" smtClean="0"/>
              <a:t>Resiliency, reliability, security</a:t>
            </a:r>
          </a:p>
          <a:p>
            <a:pPr lvl="1">
              <a:spcBef>
                <a:spcPts val="600"/>
              </a:spcBef>
            </a:pPr>
            <a:r>
              <a:rPr lang="en-US" sz="2000" dirty="0" smtClean="0"/>
              <a:t>Nuclear Energy</a:t>
            </a:r>
          </a:p>
          <a:p>
            <a:pPr lvl="2">
              <a:spcBef>
                <a:spcPts val="600"/>
              </a:spcBef>
            </a:pPr>
            <a:r>
              <a:rPr lang="en-US" sz="1800" dirty="0" smtClean="0"/>
              <a:t>Fission technologies, present and future </a:t>
            </a:r>
          </a:p>
        </p:txBody>
      </p:sp>
      <p:sp>
        <p:nvSpPr>
          <p:cNvPr id="4" name="Slide Number Placeholder 3"/>
          <p:cNvSpPr txBox="1">
            <a:spLocks/>
          </p:cNvSpPr>
          <p:nvPr/>
        </p:nvSpPr>
        <p:spPr>
          <a:xfrm>
            <a:off x="8413750" y="6351588"/>
            <a:ext cx="381000" cy="365125"/>
          </a:xfrm>
          <a:prstGeom prst="rect">
            <a:avLst/>
          </a:prstGeom>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0E35970C-66DA-42B4-8591-6E363A3B576E}" type="slidenum">
              <a:rPr kumimoji="0" lang="en-US" sz="1200" b="0" i="0" u="none" strike="noStrike" kern="1200" cap="none" spc="0" normalizeH="0" baseline="0" noProof="0" smtClean="0">
                <a:ln>
                  <a:noFill/>
                </a:ln>
                <a:solidFill>
                  <a:srgbClr val="106636"/>
                </a:solidFill>
                <a:effectLst/>
                <a:uLnTx/>
                <a:uFillTx/>
                <a:latin typeface="Arial" pitchFamily="34" charset="0"/>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srgbClr val="106636"/>
              </a:solidFill>
              <a:effectLst/>
              <a:uLnTx/>
              <a:uFillTx/>
              <a:latin typeface="Arial" pitchFamily="34" charset="0"/>
              <a:ea typeface="+mn-ea"/>
              <a:cs typeface="Arial" pitchFamily="34" charset="0"/>
            </a:endParaRPr>
          </a:p>
        </p:txBody>
      </p:sp>
      <p:sp>
        <p:nvSpPr>
          <p:cNvPr id="5" name="Footer Placeholder 4"/>
          <p:cNvSpPr txBox="1">
            <a:spLocks/>
          </p:cNvSpPr>
          <p:nvPr/>
        </p:nvSpPr>
        <p:spPr>
          <a:xfrm>
            <a:off x="5113867" y="6354763"/>
            <a:ext cx="3268133" cy="365125"/>
          </a:xfrm>
          <a:prstGeom prst="rect">
            <a:avLst/>
          </a:prstGeom>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106636"/>
                </a:solidFill>
                <a:effectLst/>
                <a:uLnTx/>
                <a:uFillTx/>
                <a:latin typeface="Arial" pitchFamily="34" charset="0"/>
                <a:ea typeface="+mn-ea"/>
                <a:cs typeface="Arial" pitchFamily="34" charset="0"/>
              </a:rPr>
              <a:t>BESAC/Tech Teams Briefing July 29, 2014</a:t>
            </a:r>
            <a:endParaRPr kumimoji="0" lang="en-US" sz="1200" b="0" i="0" u="none" strike="noStrike" kern="1200" cap="none" spc="0" normalizeH="0" baseline="0" noProof="0" dirty="0">
              <a:ln>
                <a:noFill/>
              </a:ln>
              <a:solidFill>
                <a:srgbClr val="106636"/>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197150861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3"/>
          <p:cNvSpPr txBox="1">
            <a:spLocks noChangeArrowheads="1"/>
          </p:cNvSpPr>
          <p:nvPr/>
        </p:nvSpPr>
        <p:spPr bwMode="auto">
          <a:xfrm>
            <a:off x="5658297" y="747885"/>
            <a:ext cx="3276600" cy="4504189"/>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231775" lvl="0" indent="-231775">
              <a:spcAft>
                <a:spcPct val="15000"/>
              </a:spcAft>
            </a:pPr>
            <a:r>
              <a:rPr lang="en-US" sz="1700" dirty="0" smtClean="0"/>
              <a:t>	Comparison</a:t>
            </a:r>
          </a:p>
          <a:p>
            <a:pPr marL="742950" lvl="1" indent="-285750">
              <a:spcAft>
                <a:spcPct val="15000"/>
              </a:spcAft>
              <a:buFont typeface="Arial" panose="020B0604020202020204" pitchFamily="34" charset="0"/>
              <a:buChar char="•"/>
            </a:pPr>
            <a:r>
              <a:rPr kumimoji="0" lang="en-US" sz="1700" b="0" u="none" strike="noStrike" kern="0" cap="none" spc="0" normalizeH="0" baseline="0" noProof="0" dirty="0" smtClean="0">
                <a:ln>
                  <a:noFill/>
                </a:ln>
                <a:effectLst/>
                <a:uLnTx/>
                <a:uFillTx/>
              </a:rPr>
              <a:t>Rankine e</a:t>
            </a:r>
            <a:r>
              <a:rPr kumimoji="0" lang="en-US" sz="1700" b="0" u="none" strike="noStrike" kern="0" cap="none" spc="0" normalizeH="0" noProof="0" dirty="0" smtClean="0">
                <a:ln>
                  <a:noFill/>
                </a:ln>
                <a:effectLst/>
                <a:uLnTx/>
                <a:uFillTx/>
              </a:rPr>
              <a:t>fficiency is 33% </a:t>
            </a:r>
          </a:p>
          <a:p>
            <a:pPr marL="742950" lvl="1" indent="-285750">
              <a:spcAft>
                <a:spcPct val="15000"/>
              </a:spcAft>
              <a:buFont typeface="Arial" panose="020B0604020202020204" pitchFamily="34" charset="0"/>
              <a:buChar char="•"/>
            </a:pPr>
            <a:r>
              <a:rPr lang="en-US" sz="1700" b="0" kern="0" dirty="0" smtClean="0"/>
              <a:t>Supercritical CO</a:t>
            </a:r>
            <a:r>
              <a:rPr lang="en-US" sz="1700" b="0" kern="0" baseline="-30000" dirty="0" smtClean="0"/>
              <a:t>2</a:t>
            </a:r>
            <a:r>
              <a:rPr lang="en-US" sz="1700" b="0" kern="0" dirty="0" smtClean="0"/>
              <a:t>  (sCO</a:t>
            </a:r>
            <a:r>
              <a:rPr lang="en-US" sz="1700" b="0" kern="0" baseline="-30000" dirty="0" smtClean="0"/>
              <a:t>2 </a:t>
            </a:r>
            <a:r>
              <a:rPr lang="en-US" sz="1700" b="0" kern="0" dirty="0" smtClean="0"/>
              <a:t>) potential to surpass 40% efficiency</a:t>
            </a:r>
          </a:p>
          <a:p>
            <a:pPr marL="742950" lvl="1" indent="-285750">
              <a:spcAft>
                <a:spcPct val="15000"/>
              </a:spcAft>
              <a:buFont typeface="Arial" panose="020B0604020202020204" pitchFamily="34" charset="0"/>
              <a:buChar char="•"/>
            </a:pPr>
            <a:r>
              <a:rPr lang="en-US" sz="1700" b="0" kern="0" dirty="0" smtClean="0"/>
              <a:t>Greatly reduced cost for sCO</a:t>
            </a:r>
            <a:r>
              <a:rPr lang="en-US" sz="1700" b="0" kern="0" baseline="-30000" dirty="0" smtClean="0"/>
              <a:t>2</a:t>
            </a:r>
            <a:r>
              <a:rPr lang="en-US" sz="1700" b="0" kern="0" dirty="0" smtClean="0"/>
              <a:t> compared to the cost of conventional steam </a:t>
            </a:r>
            <a:r>
              <a:rPr lang="en-US" sz="1700" b="0" kern="0" dirty="0" err="1" smtClean="0"/>
              <a:t>Rankine</a:t>
            </a:r>
            <a:r>
              <a:rPr lang="en-US" sz="1700" b="0" kern="0" dirty="0" smtClean="0"/>
              <a:t> cycle</a:t>
            </a:r>
          </a:p>
          <a:p>
            <a:pPr marL="742950" lvl="1" indent="-285750">
              <a:spcAft>
                <a:spcPct val="15000"/>
              </a:spcAft>
              <a:buFont typeface="Arial" panose="020B0604020202020204" pitchFamily="34" charset="0"/>
              <a:buChar char="•"/>
            </a:pPr>
            <a:r>
              <a:rPr lang="en-US" sz="1700" b="0" kern="0" dirty="0" smtClean="0"/>
              <a:t>sCO</a:t>
            </a:r>
            <a:r>
              <a:rPr lang="en-US" sz="1700" b="0" kern="0" baseline="-30000" dirty="0" smtClean="0"/>
              <a:t>2</a:t>
            </a:r>
            <a:r>
              <a:rPr lang="en-US" sz="1700" b="0" kern="0" dirty="0" smtClean="0"/>
              <a:t> compact turbo machinery is easily scalable</a:t>
            </a:r>
          </a:p>
          <a:p>
            <a:pPr marL="688975" lvl="1" indent="-231775">
              <a:spcAft>
                <a:spcPct val="15000"/>
              </a:spcAft>
            </a:pPr>
            <a:endParaRPr lang="en-US" sz="1400" b="0" i="1" kern="0" dirty="0" smtClean="0">
              <a:latin typeface="+mn-lt"/>
            </a:endParaRPr>
          </a:p>
          <a:p>
            <a:pPr marL="231775" indent="-231775">
              <a:spcAft>
                <a:spcPct val="15000"/>
              </a:spcAft>
            </a:pPr>
            <a:endParaRPr lang="en-US" sz="1400" b="0" i="1" kern="0" dirty="0" smtClean="0">
              <a:latin typeface="+mn-lt"/>
            </a:endParaRPr>
          </a:p>
        </p:txBody>
      </p:sp>
      <p:pic>
        <p:nvPicPr>
          <p:cNvPr id="24" name="Content Placeholder 2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84168" y="1205084"/>
            <a:ext cx="5668344" cy="4466801"/>
          </a:xfrm>
        </p:spPr>
      </p:pic>
      <p:sp>
        <p:nvSpPr>
          <p:cNvPr id="2" name="Title 1"/>
          <p:cNvSpPr>
            <a:spLocks noGrp="1"/>
          </p:cNvSpPr>
          <p:nvPr>
            <p:ph type="title"/>
          </p:nvPr>
        </p:nvSpPr>
        <p:spPr>
          <a:xfrm>
            <a:off x="829731" y="71683"/>
            <a:ext cx="7517674" cy="594359"/>
          </a:xfrm>
        </p:spPr>
        <p:txBody>
          <a:bodyPr>
            <a:normAutofit/>
          </a:bodyPr>
          <a:lstStyle/>
          <a:p>
            <a:r>
              <a:rPr lang="en-US" sz="2800" dirty="0" smtClean="0"/>
              <a:t> Supercritical CO</a:t>
            </a:r>
            <a:r>
              <a:rPr lang="en-US" sz="2800" baseline="-25000" dirty="0" smtClean="0"/>
              <a:t>2</a:t>
            </a:r>
            <a:r>
              <a:rPr lang="en-US" sz="2800" dirty="0" smtClean="0"/>
              <a:t> Tech Team</a:t>
            </a:r>
            <a:endParaRPr lang="en-US" sz="2800" dirty="0"/>
          </a:p>
        </p:txBody>
      </p:sp>
      <p:sp>
        <p:nvSpPr>
          <p:cNvPr id="11" name="TextBox 10"/>
          <p:cNvSpPr txBox="1"/>
          <p:nvPr/>
        </p:nvSpPr>
        <p:spPr>
          <a:xfrm>
            <a:off x="6324600" y="5472285"/>
            <a:ext cx="2667000" cy="584775"/>
          </a:xfrm>
          <a:prstGeom prst="rect">
            <a:avLst/>
          </a:prstGeom>
          <a:noFill/>
        </p:spPr>
        <p:txBody>
          <a:bodyPr wrap="square" rtlCol="0">
            <a:spAutoFit/>
          </a:bodyPr>
          <a:lstStyle/>
          <a:p>
            <a:pPr>
              <a:spcAft>
                <a:spcPts val="0"/>
              </a:spcAft>
              <a:buNone/>
            </a:pPr>
            <a:r>
              <a:rPr lang="en-US" sz="1800" dirty="0" smtClean="0"/>
              <a:t> </a:t>
            </a:r>
            <a:r>
              <a:rPr lang="en-US" sz="1600" b="1" dirty="0" smtClean="0"/>
              <a:t>1 meter s</a:t>
            </a:r>
            <a:r>
              <a:rPr lang="en-US" sz="1600" b="1" kern="0" dirty="0" smtClean="0"/>
              <a:t>CO</a:t>
            </a:r>
            <a:r>
              <a:rPr lang="en-US" sz="1600" b="1" kern="0" baseline="-30000" dirty="0" smtClean="0"/>
              <a:t>2</a:t>
            </a:r>
            <a:r>
              <a:rPr lang="en-US" sz="1600" b="1" dirty="0" smtClean="0"/>
              <a:t> (300 </a:t>
            </a:r>
            <a:r>
              <a:rPr lang="en-US" sz="1600" b="1" dirty="0" err="1" smtClean="0"/>
              <a:t>MWe</a:t>
            </a:r>
            <a:r>
              <a:rPr lang="en-US" sz="1600" b="1" dirty="0" smtClean="0"/>
              <a:t>)</a:t>
            </a:r>
          </a:p>
          <a:p>
            <a:pPr algn="ctr">
              <a:buNone/>
            </a:pPr>
            <a:r>
              <a:rPr lang="en-US" sz="1400" dirty="0" smtClean="0"/>
              <a:t>(</a:t>
            </a:r>
            <a:r>
              <a:rPr lang="en-US" sz="1400" dirty="0" err="1" smtClean="0"/>
              <a:t>Brayton</a:t>
            </a:r>
            <a:r>
              <a:rPr lang="en-US" sz="1400" dirty="0" smtClean="0"/>
              <a:t> Cycle)</a:t>
            </a:r>
            <a:endParaRPr lang="en-US" sz="1400" dirty="0"/>
          </a:p>
        </p:txBody>
      </p:sp>
      <p:sp>
        <p:nvSpPr>
          <p:cNvPr id="12" name="TextBox 11"/>
          <p:cNvSpPr txBox="1">
            <a:spLocks noChangeAspect="1"/>
          </p:cNvSpPr>
          <p:nvPr/>
        </p:nvSpPr>
        <p:spPr>
          <a:xfrm>
            <a:off x="1676400" y="5652367"/>
            <a:ext cx="3657600" cy="553998"/>
          </a:xfrm>
          <a:prstGeom prst="rect">
            <a:avLst/>
          </a:prstGeom>
          <a:noFill/>
        </p:spPr>
        <p:txBody>
          <a:bodyPr wrap="square" rtlCol="0">
            <a:spAutoFit/>
          </a:bodyPr>
          <a:lstStyle/>
          <a:p>
            <a:pPr>
              <a:spcAft>
                <a:spcPts val="0"/>
              </a:spcAft>
              <a:buNone/>
            </a:pPr>
            <a:r>
              <a:rPr lang="en-US" sz="1600" b="1" dirty="0" smtClean="0"/>
              <a:t>20 meter Steam Turbine (300 </a:t>
            </a:r>
            <a:r>
              <a:rPr lang="en-US" sz="1600" b="1" dirty="0" err="1" smtClean="0"/>
              <a:t>MWe</a:t>
            </a:r>
            <a:r>
              <a:rPr lang="en-US" sz="1600" b="1" dirty="0" smtClean="0"/>
              <a:t>)</a:t>
            </a:r>
          </a:p>
          <a:p>
            <a:pPr algn="ctr">
              <a:buNone/>
            </a:pPr>
            <a:r>
              <a:rPr lang="en-US" sz="1400" dirty="0" smtClean="0"/>
              <a:t>(</a:t>
            </a:r>
            <a:r>
              <a:rPr lang="en-US" sz="1400" dirty="0" err="1" smtClean="0"/>
              <a:t>Rankine</a:t>
            </a:r>
            <a:r>
              <a:rPr lang="en-US" sz="1400" dirty="0" smtClean="0"/>
              <a:t> Cycle)</a:t>
            </a:r>
            <a:endParaRPr lang="en-US" sz="1400" dirty="0"/>
          </a:p>
        </p:txBody>
      </p:sp>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8206614" y="4376580"/>
            <a:ext cx="610675" cy="956189"/>
          </a:xfrm>
          <a:prstGeom prst="rect">
            <a:avLst/>
          </a:prstGeom>
        </p:spPr>
      </p:pic>
      <p:sp>
        <p:nvSpPr>
          <p:cNvPr id="3" name="TextBox 2"/>
          <p:cNvSpPr txBox="1"/>
          <p:nvPr/>
        </p:nvSpPr>
        <p:spPr>
          <a:xfrm>
            <a:off x="1874017" y="875865"/>
            <a:ext cx="2500365" cy="584775"/>
          </a:xfrm>
          <a:prstGeom prst="rect">
            <a:avLst/>
          </a:prstGeom>
          <a:noFill/>
        </p:spPr>
        <p:txBody>
          <a:bodyPr wrap="square" rtlCol="0">
            <a:spAutoFit/>
          </a:bodyPr>
          <a:lstStyle/>
          <a:p>
            <a:pPr>
              <a:buNone/>
            </a:pPr>
            <a:r>
              <a:rPr lang="en-US" sz="1600" b="0" dirty="0" smtClean="0"/>
              <a:t>5-stage Dual Turbine</a:t>
            </a:r>
          </a:p>
          <a:p>
            <a:pPr>
              <a:buNone/>
            </a:pPr>
            <a:r>
              <a:rPr lang="en-US" sz="1600" b="0" dirty="0" smtClean="0"/>
              <a:t>Lo            Hi </a:t>
            </a:r>
            <a:endParaRPr lang="en-US" sz="1600" b="0" dirty="0"/>
          </a:p>
        </p:txBody>
      </p:sp>
      <p:grpSp>
        <p:nvGrpSpPr>
          <p:cNvPr id="4" name="Group 8"/>
          <p:cNvGrpSpPr/>
          <p:nvPr/>
        </p:nvGrpSpPr>
        <p:grpSpPr>
          <a:xfrm>
            <a:off x="6783922" y="5098124"/>
            <a:ext cx="2500365" cy="498598"/>
            <a:chOff x="6104413" y="5216402"/>
            <a:chExt cx="2500365" cy="498598"/>
          </a:xfrm>
        </p:grpSpPr>
        <p:sp>
          <p:nvSpPr>
            <p:cNvPr id="23" name="TextBox 22"/>
            <p:cNvSpPr txBox="1"/>
            <p:nvPr/>
          </p:nvSpPr>
          <p:spPr>
            <a:xfrm>
              <a:off x="6104413" y="5216402"/>
              <a:ext cx="2500365" cy="498598"/>
            </a:xfrm>
            <a:prstGeom prst="rect">
              <a:avLst/>
            </a:prstGeom>
            <a:noFill/>
          </p:spPr>
          <p:txBody>
            <a:bodyPr wrap="square" rtlCol="0">
              <a:spAutoFit/>
            </a:bodyPr>
            <a:lstStyle/>
            <a:p>
              <a:pPr>
                <a:buNone/>
              </a:pPr>
              <a:r>
                <a:rPr lang="en-US" sz="1200" b="0" dirty="0" smtClean="0"/>
                <a:t>3-stage Single Turbine</a:t>
              </a:r>
            </a:p>
            <a:p>
              <a:pPr>
                <a:buNone/>
              </a:pPr>
              <a:r>
                <a:rPr lang="en-US" sz="1200" b="0" dirty="0" smtClean="0"/>
                <a:t>        Hi            Lo</a:t>
              </a:r>
              <a:endParaRPr lang="en-US" sz="1200" b="0" dirty="0"/>
            </a:p>
          </p:txBody>
        </p:sp>
        <p:sp>
          <p:nvSpPr>
            <p:cNvPr id="21" name="Right Arrow 20"/>
            <p:cNvSpPr/>
            <p:nvPr/>
          </p:nvSpPr>
          <p:spPr>
            <a:xfrm>
              <a:off x="6635691" y="5438163"/>
              <a:ext cx="365760" cy="228600"/>
            </a:xfrm>
            <a:prstGeom prst="rightArrow">
              <a:avLst/>
            </a:prstGeom>
            <a:solidFill>
              <a:srgbClr val="7030A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TextBox 21"/>
          <p:cNvSpPr txBox="1"/>
          <p:nvPr/>
        </p:nvSpPr>
        <p:spPr>
          <a:xfrm>
            <a:off x="3449734" y="1121021"/>
            <a:ext cx="710085" cy="338554"/>
          </a:xfrm>
          <a:prstGeom prst="rect">
            <a:avLst/>
          </a:prstGeom>
          <a:noFill/>
        </p:spPr>
        <p:txBody>
          <a:bodyPr wrap="square" rtlCol="0">
            <a:spAutoFit/>
          </a:bodyPr>
          <a:lstStyle/>
          <a:p>
            <a:pPr>
              <a:buNone/>
            </a:pPr>
            <a:r>
              <a:rPr lang="en-US" sz="1600" b="0" dirty="0" smtClean="0"/>
              <a:t>Lo</a:t>
            </a:r>
            <a:endParaRPr lang="en-US" sz="1600" b="0" dirty="0"/>
          </a:p>
        </p:txBody>
      </p:sp>
      <p:sp>
        <p:nvSpPr>
          <p:cNvPr id="17" name="Right Arrow 16"/>
          <p:cNvSpPr/>
          <p:nvPr/>
        </p:nvSpPr>
        <p:spPr>
          <a:xfrm flipH="1">
            <a:off x="2245895" y="1166985"/>
            <a:ext cx="421105" cy="266700"/>
          </a:xfrm>
          <a:prstGeom prst="rightArrow">
            <a:avLst/>
          </a:prstGeom>
          <a:solidFill>
            <a:srgbClr val="7030A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ight Arrow 24"/>
          <p:cNvSpPr/>
          <p:nvPr/>
        </p:nvSpPr>
        <p:spPr>
          <a:xfrm>
            <a:off x="2977926" y="1141297"/>
            <a:ext cx="495456" cy="292388"/>
          </a:xfrm>
          <a:prstGeom prst="rightArrow">
            <a:avLst/>
          </a:prstGeom>
          <a:solidFill>
            <a:srgbClr val="7030A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45562" y="3977189"/>
            <a:ext cx="1118909" cy="1020182"/>
          </a:xfrm>
          <a:prstGeom prst="rect">
            <a:avLst/>
          </a:prstGeom>
        </p:spPr>
      </p:pic>
      <p:sp>
        <p:nvSpPr>
          <p:cNvPr id="5" name="Footer Placeholder 4"/>
          <p:cNvSpPr>
            <a:spLocks noGrp="1"/>
          </p:cNvSpPr>
          <p:nvPr>
            <p:ph type="ftr" sz="quarter" idx="12"/>
          </p:nvPr>
        </p:nvSpPr>
        <p:spPr/>
        <p:txBody>
          <a:bodyPr/>
          <a:lstStyle/>
          <a:p>
            <a:r>
              <a:rPr lang="en-US" smtClean="0"/>
              <a:t>BESAC/Tech Teams Briefing July 29, 2014</a:t>
            </a:r>
            <a:endParaRPr lang="en-US"/>
          </a:p>
        </p:txBody>
      </p:sp>
      <p:sp>
        <p:nvSpPr>
          <p:cNvPr id="7" name="Slide Number Placeholder 6"/>
          <p:cNvSpPr>
            <a:spLocks noGrp="1"/>
          </p:cNvSpPr>
          <p:nvPr>
            <p:ph type="sldNum" sz="quarter" idx="11"/>
          </p:nvPr>
        </p:nvSpPr>
        <p:spPr/>
        <p:txBody>
          <a:bodyPr/>
          <a:lstStyle/>
          <a:p>
            <a:fld id="{26CA2777-A89F-4130-B308-73BB65955918}" type="slidenum">
              <a:rPr lang="en-US" smtClean="0"/>
              <a:pPr/>
              <a:t>20</a:t>
            </a:fld>
            <a:endParaRPr lang="en-US"/>
          </a:p>
        </p:txBody>
      </p:sp>
    </p:spTree>
    <p:extLst>
      <p:ext uri="{BB962C8B-B14F-4D97-AF65-F5344CB8AC3E}">
        <p14:creationId xmlns:p14="http://schemas.microsoft.com/office/powerpoint/2010/main" val="106123609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0" y="-3177"/>
            <a:ext cx="9144000" cy="759530"/>
          </a:xfrm>
        </p:spPr>
        <p:txBody>
          <a:bodyPr>
            <a:normAutofit/>
          </a:bodyPr>
          <a:lstStyle/>
          <a:p>
            <a:r>
              <a:rPr lang="en-US" altLang="en-US" sz="2800" dirty="0" smtClean="0">
                <a:ea typeface="ＭＳ Ｐゴシック" pitchFamily="34" charset="-128"/>
              </a:rPr>
              <a:t>Supercritical CO</a:t>
            </a:r>
            <a:r>
              <a:rPr lang="en-US" altLang="en-US" sz="2800" baseline="-25000" dirty="0" smtClean="0">
                <a:ea typeface="ＭＳ Ｐゴシック" pitchFamily="34" charset="-128"/>
              </a:rPr>
              <a:t>2</a:t>
            </a:r>
            <a:r>
              <a:rPr lang="en-US" altLang="en-US" sz="2800" dirty="0" smtClean="0">
                <a:ea typeface="ＭＳ Ｐゴシック" pitchFamily="34" charset="-128"/>
              </a:rPr>
              <a:t> Cycle Has Broad Applicability</a:t>
            </a:r>
          </a:p>
        </p:txBody>
      </p:sp>
      <p:sp>
        <p:nvSpPr>
          <p:cNvPr id="19459" name="Text Box 3"/>
          <p:cNvSpPr txBox="1">
            <a:spLocks noChangeArrowheads="1"/>
          </p:cNvSpPr>
          <p:nvPr/>
        </p:nvSpPr>
        <p:spPr bwMode="auto">
          <a:xfrm>
            <a:off x="4862513" y="4208813"/>
            <a:ext cx="228600" cy="198437"/>
          </a:xfrm>
          <a:prstGeom prst="rect">
            <a:avLst/>
          </a:prstGeom>
          <a:noFill/>
          <a:ln w="9525">
            <a:noFill/>
            <a:miter lim="800000"/>
            <a:headEnd/>
            <a:tailEnd/>
          </a:ln>
        </p:spPr>
        <p:txBody>
          <a:bodyPr wrap="none">
            <a:spAutoFit/>
          </a:bodyPr>
          <a:lstStyle/>
          <a:p>
            <a:r>
              <a:rPr lang="en-US" altLang="en-US" sz="700" b="1">
                <a:solidFill>
                  <a:srgbClr val="FF0000"/>
                </a:solidFill>
                <a:latin typeface="Times New Roman" pitchFamily="18" charset="0"/>
              </a:rPr>
              <a:t>7</a:t>
            </a:r>
          </a:p>
        </p:txBody>
      </p:sp>
      <p:grpSp>
        <p:nvGrpSpPr>
          <p:cNvPr id="4" name="Group 4"/>
          <p:cNvGrpSpPr>
            <a:grpSpLocks/>
          </p:cNvGrpSpPr>
          <p:nvPr/>
        </p:nvGrpSpPr>
        <p:grpSpPr bwMode="auto">
          <a:xfrm>
            <a:off x="2819400" y="2413350"/>
            <a:ext cx="3810000" cy="2112963"/>
            <a:chOff x="2190" y="1983"/>
            <a:chExt cx="1908" cy="855"/>
          </a:xfrm>
        </p:grpSpPr>
        <p:sp>
          <p:nvSpPr>
            <p:cNvPr id="19483" name="Text Box 5"/>
            <p:cNvSpPr txBox="1">
              <a:spLocks noChangeArrowheads="1"/>
            </p:cNvSpPr>
            <p:nvPr/>
          </p:nvSpPr>
          <p:spPr bwMode="auto">
            <a:xfrm>
              <a:off x="3568" y="2013"/>
              <a:ext cx="144" cy="125"/>
            </a:xfrm>
            <a:prstGeom prst="rect">
              <a:avLst/>
            </a:prstGeom>
            <a:noFill/>
            <a:ln w="9525">
              <a:noFill/>
              <a:miter lim="800000"/>
              <a:headEnd/>
              <a:tailEnd/>
            </a:ln>
          </p:spPr>
          <p:txBody>
            <a:bodyPr wrap="none">
              <a:spAutoFit/>
            </a:bodyPr>
            <a:lstStyle/>
            <a:p>
              <a:r>
                <a:rPr lang="en-US" altLang="en-US" sz="700" b="1">
                  <a:solidFill>
                    <a:srgbClr val="FF0000"/>
                  </a:solidFill>
                  <a:latin typeface="Times New Roman" pitchFamily="18" charset="0"/>
                </a:rPr>
                <a:t>1</a:t>
              </a:r>
            </a:p>
          </p:txBody>
        </p:sp>
        <p:sp>
          <p:nvSpPr>
            <p:cNvPr id="19484" name="Rectangle 6"/>
            <p:cNvSpPr>
              <a:spLocks noChangeArrowheads="1"/>
            </p:cNvSpPr>
            <p:nvPr/>
          </p:nvSpPr>
          <p:spPr bwMode="auto">
            <a:xfrm>
              <a:off x="2190" y="2171"/>
              <a:ext cx="228" cy="299"/>
            </a:xfrm>
            <a:prstGeom prst="rect">
              <a:avLst/>
            </a:prstGeom>
            <a:solidFill>
              <a:srgbClr val="33CC33"/>
            </a:solidFill>
            <a:ln w="9525">
              <a:solidFill>
                <a:schemeClr val="tx1"/>
              </a:solidFill>
              <a:miter lim="800000"/>
              <a:headEnd/>
              <a:tailEnd/>
            </a:ln>
          </p:spPr>
          <p:txBody>
            <a:bodyPr wrap="none" anchor="ctr"/>
            <a:lstStyle/>
            <a:p>
              <a:pPr algn="ctr" eaLnBrk="0" hangingPunct="0"/>
              <a:endParaRPr lang="en-US" altLang="en-US" b="1"/>
            </a:p>
          </p:txBody>
        </p:sp>
        <p:sp>
          <p:nvSpPr>
            <p:cNvPr id="19485" name="Text Box 7"/>
            <p:cNvSpPr txBox="1">
              <a:spLocks noChangeArrowheads="1"/>
            </p:cNvSpPr>
            <p:nvPr/>
          </p:nvSpPr>
          <p:spPr bwMode="auto">
            <a:xfrm>
              <a:off x="3234" y="2351"/>
              <a:ext cx="116" cy="125"/>
            </a:xfrm>
            <a:prstGeom prst="rect">
              <a:avLst/>
            </a:prstGeom>
            <a:noFill/>
            <a:ln w="9525">
              <a:noFill/>
              <a:miter lim="800000"/>
              <a:headEnd/>
              <a:tailEnd/>
            </a:ln>
          </p:spPr>
          <p:txBody>
            <a:bodyPr>
              <a:spAutoFit/>
            </a:bodyPr>
            <a:lstStyle/>
            <a:p>
              <a:r>
                <a:rPr lang="en-US" altLang="en-US" sz="700" b="1">
                  <a:solidFill>
                    <a:srgbClr val="FF0000"/>
                  </a:solidFill>
                  <a:latin typeface="Times New Roman" pitchFamily="18" charset="0"/>
                </a:rPr>
                <a:t>2</a:t>
              </a:r>
            </a:p>
          </p:txBody>
        </p:sp>
        <p:sp>
          <p:nvSpPr>
            <p:cNvPr id="19486" name="Text Box 8"/>
            <p:cNvSpPr txBox="1">
              <a:spLocks noChangeArrowheads="1"/>
            </p:cNvSpPr>
            <p:nvPr/>
          </p:nvSpPr>
          <p:spPr bwMode="auto">
            <a:xfrm>
              <a:off x="3055" y="2480"/>
              <a:ext cx="144" cy="125"/>
            </a:xfrm>
            <a:prstGeom prst="rect">
              <a:avLst/>
            </a:prstGeom>
            <a:noFill/>
            <a:ln w="9525">
              <a:noFill/>
              <a:miter lim="800000"/>
              <a:headEnd/>
              <a:tailEnd/>
            </a:ln>
          </p:spPr>
          <p:txBody>
            <a:bodyPr wrap="none">
              <a:spAutoFit/>
            </a:bodyPr>
            <a:lstStyle/>
            <a:p>
              <a:r>
                <a:rPr lang="en-US" altLang="en-US" sz="700" b="1">
                  <a:solidFill>
                    <a:srgbClr val="FF0000"/>
                  </a:solidFill>
                  <a:latin typeface="Times New Roman" pitchFamily="18" charset="0"/>
                </a:rPr>
                <a:t>3</a:t>
              </a:r>
            </a:p>
          </p:txBody>
        </p:sp>
        <p:sp>
          <p:nvSpPr>
            <p:cNvPr id="19487" name="Text Box 9"/>
            <p:cNvSpPr txBox="1">
              <a:spLocks noChangeArrowheads="1"/>
            </p:cNvSpPr>
            <p:nvPr/>
          </p:nvSpPr>
          <p:spPr bwMode="auto">
            <a:xfrm>
              <a:off x="2458" y="2028"/>
              <a:ext cx="144" cy="125"/>
            </a:xfrm>
            <a:prstGeom prst="rect">
              <a:avLst/>
            </a:prstGeom>
            <a:noFill/>
            <a:ln w="9525">
              <a:noFill/>
              <a:miter lim="800000"/>
              <a:headEnd/>
              <a:tailEnd/>
            </a:ln>
          </p:spPr>
          <p:txBody>
            <a:bodyPr wrap="none">
              <a:spAutoFit/>
            </a:bodyPr>
            <a:lstStyle/>
            <a:p>
              <a:r>
                <a:rPr lang="en-US" altLang="en-US" sz="700" b="1">
                  <a:solidFill>
                    <a:srgbClr val="FF0000"/>
                  </a:solidFill>
                  <a:latin typeface="Times New Roman" pitchFamily="18" charset="0"/>
                </a:rPr>
                <a:t>5</a:t>
              </a:r>
            </a:p>
          </p:txBody>
        </p:sp>
        <p:sp>
          <p:nvSpPr>
            <p:cNvPr id="19488" name="Text Box 10"/>
            <p:cNvSpPr txBox="1">
              <a:spLocks noChangeArrowheads="1"/>
            </p:cNvSpPr>
            <p:nvPr/>
          </p:nvSpPr>
          <p:spPr bwMode="auto">
            <a:xfrm>
              <a:off x="2814" y="2400"/>
              <a:ext cx="144" cy="125"/>
            </a:xfrm>
            <a:prstGeom prst="rect">
              <a:avLst/>
            </a:prstGeom>
            <a:noFill/>
            <a:ln w="9525">
              <a:noFill/>
              <a:miter lim="800000"/>
              <a:headEnd/>
              <a:tailEnd/>
            </a:ln>
          </p:spPr>
          <p:txBody>
            <a:bodyPr wrap="none">
              <a:spAutoFit/>
            </a:bodyPr>
            <a:lstStyle/>
            <a:p>
              <a:r>
                <a:rPr lang="en-US" altLang="en-US" sz="700" b="1">
                  <a:solidFill>
                    <a:srgbClr val="FF0000"/>
                  </a:solidFill>
                  <a:latin typeface="Times New Roman" pitchFamily="18" charset="0"/>
                </a:rPr>
                <a:t>6</a:t>
              </a:r>
            </a:p>
          </p:txBody>
        </p:sp>
        <p:sp>
          <p:nvSpPr>
            <p:cNvPr id="19489" name="Text Box 11"/>
            <p:cNvSpPr txBox="1">
              <a:spLocks noChangeArrowheads="1"/>
            </p:cNvSpPr>
            <p:nvPr/>
          </p:nvSpPr>
          <p:spPr bwMode="auto">
            <a:xfrm>
              <a:off x="3276" y="2713"/>
              <a:ext cx="144" cy="125"/>
            </a:xfrm>
            <a:prstGeom prst="rect">
              <a:avLst/>
            </a:prstGeom>
            <a:noFill/>
            <a:ln w="9525">
              <a:noFill/>
              <a:miter lim="800000"/>
              <a:headEnd/>
              <a:tailEnd/>
            </a:ln>
          </p:spPr>
          <p:txBody>
            <a:bodyPr wrap="none">
              <a:spAutoFit/>
            </a:bodyPr>
            <a:lstStyle/>
            <a:p>
              <a:r>
                <a:rPr lang="en-US" altLang="en-US" sz="700" b="1">
                  <a:solidFill>
                    <a:srgbClr val="FF0000"/>
                  </a:solidFill>
                  <a:latin typeface="Times New Roman" pitchFamily="18" charset="0"/>
                </a:rPr>
                <a:t>8</a:t>
              </a:r>
            </a:p>
          </p:txBody>
        </p:sp>
        <p:sp>
          <p:nvSpPr>
            <p:cNvPr id="19490" name="Rectangle 12"/>
            <p:cNvSpPr>
              <a:spLocks noChangeArrowheads="1"/>
            </p:cNvSpPr>
            <p:nvPr/>
          </p:nvSpPr>
          <p:spPr bwMode="auto">
            <a:xfrm>
              <a:off x="3016" y="2179"/>
              <a:ext cx="311" cy="58"/>
            </a:xfrm>
            <a:prstGeom prst="rect">
              <a:avLst/>
            </a:prstGeom>
            <a:noFill/>
            <a:ln w="9525">
              <a:noFill/>
              <a:miter lim="800000"/>
              <a:headEnd/>
              <a:tailEnd/>
            </a:ln>
          </p:spPr>
          <p:txBody>
            <a:bodyPr wrap="none" lIns="0" tIns="0" rIns="0" bIns="0">
              <a:spAutoFit/>
            </a:bodyPr>
            <a:lstStyle/>
            <a:p>
              <a:r>
                <a:rPr lang="en-US" altLang="en-US" sz="600" b="1" i="1">
                  <a:solidFill>
                    <a:srgbClr val="000000"/>
                  </a:solidFill>
                </a:rPr>
                <a:t>Compressors</a:t>
              </a:r>
              <a:endParaRPr lang="en-US" altLang="en-US" sz="1200">
                <a:latin typeface="Times New Roman" pitchFamily="18" charset="0"/>
              </a:endParaRPr>
            </a:p>
          </p:txBody>
        </p:sp>
        <p:sp>
          <p:nvSpPr>
            <p:cNvPr id="19491" name="Freeform 13"/>
            <p:cNvSpPr>
              <a:spLocks/>
            </p:cNvSpPr>
            <p:nvPr/>
          </p:nvSpPr>
          <p:spPr bwMode="auto">
            <a:xfrm>
              <a:off x="2439" y="2718"/>
              <a:ext cx="19" cy="19"/>
            </a:xfrm>
            <a:custGeom>
              <a:avLst/>
              <a:gdLst>
                <a:gd name="T0" fmla="*/ 4 w 39"/>
                <a:gd name="T1" fmla="*/ 0 h 40"/>
                <a:gd name="T2" fmla="*/ 0 w 39"/>
                <a:gd name="T3" fmla="*/ 2 h 40"/>
                <a:gd name="T4" fmla="*/ 4 w 39"/>
                <a:gd name="T5" fmla="*/ 4 h 40"/>
                <a:gd name="T6" fmla="*/ 2 w 39"/>
                <a:gd name="T7" fmla="*/ 2 h 40"/>
                <a:gd name="T8" fmla="*/ 4 w 39"/>
                <a:gd name="T9" fmla="*/ 0 h 40"/>
                <a:gd name="T10" fmla="*/ 0 60000 65536"/>
                <a:gd name="T11" fmla="*/ 0 60000 65536"/>
                <a:gd name="T12" fmla="*/ 0 60000 65536"/>
                <a:gd name="T13" fmla="*/ 0 60000 65536"/>
                <a:gd name="T14" fmla="*/ 0 60000 65536"/>
                <a:gd name="T15" fmla="*/ 0 w 39"/>
                <a:gd name="T16" fmla="*/ 0 h 40"/>
                <a:gd name="T17" fmla="*/ 39 w 39"/>
                <a:gd name="T18" fmla="*/ 40 h 40"/>
              </a:gdLst>
              <a:ahLst/>
              <a:cxnLst>
                <a:cxn ang="T10">
                  <a:pos x="T0" y="T1"/>
                </a:cxn>
                <a:cxn ang="T11">
                  <a:pos x="T2" y="T3"/>
                </a:cxn>
                <a:cxn ang="T12">
                  <a:pos x="T4" y="T5"/>
                </a:cxn>
                <a:cxn ang="T13">
                  <a:pos x="T6" y="T7"/>
                </a:cxn>
                <a:cxn ang="T14">
                  <a:pos x="T8" y="T9"/>
                </a:cxn>
              </a:cxnLst>
              <a:rect l="T15" t="T16" r="T17" b="T18"/>
              <a:pathLst>
                <a:path w="39" h="40">
                  <a:moveTo>
                    <a:pt x="39" y="0"/>
                  </a:moveTo>
                  <a:lnTo>
                    <a:pt x="0" y="19"/>
                  </a:lnTo>
                  <a:lnTo>
                    <a:pt x="39" y="40"/>
                  </a:lnTo>
                  <a:lnTo>
                    <a:pt x="19" y="19"/>
                  </a:lnTo>
                  <a:lnTo>
                    <a:pt x="39" y="0"/>
                  </a:lnTo>
                  <a:close/>
                </a:path>
              </a:pathLst>
            </a:custGeom>
            <a:solidFill>
              <a:srgbClr val="000000"/>
            </a:solidFill>
            <a:ln w="0">
              <a:solidFill>
                <a:srgbClr val="000000"/>
              </a:solidFill>
              <a:prstDash val="solid"/>
              <a:round/>
              <a:headEnd/>
              <a:tailEnd/>
            </a:ln>
          </p:spPr>
          <p:txBody>
            <a:bodyPr/>
            <a:lstStyle/>
            <a:p>
              <a:endParaRPr lang="en-US"/>
            </a:p>
          </p:txBody>
        </p:sp>
        <p:sp>
          <p:nvSpPr>
            <p:cNvPr id="19492" name="Freeform 14"/>
            <p:cNvSpPr>
              <a:spLocks/>
            </p:cNvSpPr>
            <p:nvPr/>
          </p:nvSpPr>
          <p:spPr bwMode="auto">
            <a:xfrm>
              <a:off x="2841" y="2332"/>
              <a:ext cx="4" cy="199"/>
            </a:xfrm>
            <a:custGeom>
              <a:avLst/>
              <a:gdLst>
                <a:gd name="T0" fmla="*/ 1 w 8"/>
                <a:gd name="T1" fmla="*/ 0 h 417"/>
                <a:gd name="T2" fmla="*/ 1 w 8"/>
                <a:gd name="T3" fmla="*/ 0 h 417"/>
                <a:gd name="T4" fmla="*/ 1 w 8"/>
                <a:gd name="T5" fmla="*/ 0 h 417"/>
                <a:gd name="T6" fmla="*/ 1 w 8"/>
                <a:gd name="T7" fmla="*/ 0 h 417"/>
                <a:gd name="T8" fmla="*/ 1 w 8"/>
                <a:gd name="T9" fmla="*/ 0 h 417"/>
                <a:gd name="T10" fmla="*/ 0 w 8"/>
                <a:gd name="T11" fmla="*/ 0 h 417"/>
                <a:gd name="T12" fmla="*/ 0 w 8"/>
                <a:gd name="T13" fmla="*/ 45 h 417"/>
                <a:gd name="T14" fmla="*/ 1 w 8"/>
                <a:gd name="T15" fmla="*/ 45 h 417"/>
                <a:gd name="T16" fmla="*/ 1 w 8"/>
                <a:gd name="T17" fmla="*/ 45 h 417"/>
                <a:gd name="T18" fmla="*/ 1 w 8"/>
                <a:gd name="T19" fmla="*/ 45 h 417"/>
                <a:gd name="T20" fmla="*/ 1 w 8"/>
                <a:gd name="T21" fmla="*/ 45 h 417"/>
                <a:gd name="T22" fmla="*/ 1 w 8"/>
                <a:gd name="T23" fmla="*/ 45 h 417"/>
                <a:gd name="T24" fmla="*/ 1 w 8"/>
                <a:gd name="T25" fmla="*/ 45 h 417"/>
                <a:gd name="T26" fmla="*/ 1 w 8"/>
                <a:gd name="T27" fmla="*/ 0 h 41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8"/>
                <a:gd name="T43" fmla="*/ 0 h 417"/>
                <a:gd name="T44" fmla="*/ 8 w 8"/>
                <a:gd name="T45" fmla="*/ 417 h 41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8" h="417">
                  <a:moveTo>
                    <a:pt x="8" y="4"/>
                  </a:moveTo>
                  <a:lnTo>
                    <a:pt x="8" y="2"/>
                  </a:lnTo>
                  <a:lnTo>
                    <a:pt x="7" y="1"/>
                  </a:lnTo>
                  <a:lnTo>
                    <a:pt x="7" y="0"/>
                  </a:lnTo>
                  <a:lnTo>
                    <a:pt x="3" y="0"/>
                  </a:lnTo>
                  <a:lnTo>
                    <a:pt x="0" y="2"/>
                  </a:lnTo>
                  <a:lnTo>
                    <a:pt x="0" y="415"/>
                  </a:lnTo>
                  <a:lnTo>
                    <a:pt x="1" y="415"/>
                  </a:lnTo>
                  <a:lnTo>
                    <a:pt x="3" y="417"/>
                  </a:lnTo>
                  <a:lnTo>
                    <a:pt x="7" y="417"/>
                  </a:lnTo>
                  <a:lnTo>
                    <a:pt x="7" y="415"/>
                  </a:lnTo>
                  <a:lnTo>
                    <a:pt x="8" y="415"/>
                  </a:lnTo>
                  <a:lnTo>
                    <a:pt x="8" y="413"/>
                  </a:lnTo>
                  <a:lnTo>
                    <a:pt x="8" y="4"/>
                  </a:lnTo>
                  <a:close/>
                </a:path>
              </a:pathLst>
            </a:custGeom>
            <a:solidFill>
              <a:srgbClr val="000000"/>
            </a:solidFill>
            <a:ln w="9525">
              <a:noFill/>
              <a:round/>
              <a:headEnd/>
              <a:tailEnd/>
            </a:ln>
          </p:spPr>
          <p:txBody>
            <a:bodyPr/>
            <a:lstStyle/>
            <a:p>
              <a:endParaRPr lang="en-US"/>
            </a:p>
          </p:txBody>
        </p:sp>
        <p:sp>
          <p:nvSpPr>
            <p:cNvPr id="19493" name="Freeform 15"/>
            <p:cNvSpPr>
              <a:spLocks/>
            </p:cNvSpPr>
            <p:nvPr/>
          </p:nvSpPr>
          <p:spPr bwMode="auto">
            <a:xfrm>
              <a:off x="2837" y="2523"/>
              <a:ext cx="15" cy="2"/>
            </a:xfrm>
            <a:custGeom>
              <a:avLst/>
              <a:gdLst>
                <a:gd name="T0" fmla="*/ 3 w 32"/>
                <a:gd name="T1" fmla="*/ 0 h 4"/>
                <a:gd name="T2" fmla="*/ 0 w 32"/>
                <a:gd name="T3" fmla="*/ 0 h 4"/>
                <a:gd name="T4" fmla="*/ 1 w 32"/>
                <a:gd name="T5" fmla="*/ 1 h 4"/>
                <a:gd name="T6" fmla="*/ 3 w 32"/>
                <a:gd name="T7" fmla="*/ 0 h 4"/>
                <a:gd name="T8" fmla="*/ 0 60000 65536"/>
                <a:gd name="T9" fmla="*/ 0 60000 65536"/>
                <a:gd name="T10" fmla="*/ 0 60000 65536"/>
                <a:gd name="T11" fmla="*/ 0 60000 65536"/>
                <a:gd name="T12" fmla="*/ 0 w 32"/>
                <a:gd name="T13" fmla="*/ 0 h 4"/>
                <a:gd name="T14" fmla="*/ 32 w 32"/>
                <a:gd name="T15" fmla="*/ 4 h 4"/>
              </a:gdLst>
              <a:ahLst/>
              <a:cxnLst>
                <a:cxn ang="T8">
                  <a:pos x="T0" y="T1"/>
                </a:cxn>
                <a:cxn ang="T9">
                  <a:pos x="T2" y="T3"/>
                </a:cxn>
                <a:cxn ang="T10">
                  <a:pos x="T4" y="T5"/>
                </a:cxn>
                <a:cxn ang="T11">
                  <a:pos x="T6" y="T7"/>
                </a:cxn>
              </a:cxnLst>
              <a:rect l="T12" t="T13" r="T14" b="T15"/>
              <a:pathLst>
                <a:path w="32" h="4">
                  <a:moveTo>
                    <a:pt x="32" y="0"/>
                  </a:moveTo>
                  <a:lnTo>
                    <a:pt x="0" y="0"/>
                  </a:lnTo>
                  <a:lnTo>
                    <a:pt x="15" y="4"/>
                  </a:lnTo>
                  <a:lnTo>
                    <a:pt x="32" y="0"/>
                  </a:lnTo>
                  <a:close/>
                </a:path>
              </a:pathLst>
            </a:custGeom>
            <a:solidFill>
              <a:srgbClr val="000000"/>
            </a:solidFill>
            <a:ln w="9525">
              <a:noFill/>
              <a:round/>
              <a:headEnd/>
              <a:tailEnd/>
            </a:ln>
          </p:spPr>
          <p:txBody>
            <a:bodyPr/>
            <a:lstStyle/>
            <a:p>
              <a:endParaRPr lang="en-US"/>
            </a:p>
          </p:txBody>
        </p:sp>
        <p:sp>
          <p:nvSpPr>
            <p:cNvPr id="19494" name="Freeform 16"/>
            <p:cNvSpPr>
              <a:spLocks/>
            </p:cNvSpPr>
            <p:nvPr/>
          </p:nvSpPr>
          <p:spPr bwMode="auto">
            <a:xfrm>
              <a:off x="2830" y="2511"/>
              <a:ext cx="27" cy="27"/>
            </a:xfrm>
            <a:custGeom>
              <a:avLst/>
              <a:gdLst>
                <a:gd name="T0" fmla="*/ 6 w 57"/>
                <a:gd name="T1" fmla="*/ 0 h 56"/>
                <a:gd name="T2" fmla="*/ 3 w 57"/>
                <a:gd name="T3" fmla="*/ 6 h 56"/>
                <a:gd name="T4" fmla="*/ 0 w 57"/>
                <a:gd name="T5" fmla="*/ 0 h 56"/>
                <a:gd name="T6" fmla="*/ 3 w 57"/>
                <a:gd name="T7" fmla="*/ 3 h 56"/>
                <a:gd name="T8" fmla="*/ 6 w 57"/>
                <a:gd name="T9" fmla="*/ 0 h 56"/>
                <a:gd name="T10" fmla="*/ 0 60000 65536"/>
                <a:gd name="T11" fmla="*/ 0 60000 65536"/>
                <a:gd name="T12" fmla="*/ 0 60000 65536"/>
                <a:gd name="T13" fmla="*/ 0 60000 65536"/>
                <a:gd name="T14" fmla="*/ 0 60000 65536"/>
                <a:gd name="T15" fmla="*/ 0 w 57"/>
                <a:gd name="T16" fmla="*/ 0 h 56"/>
                <a:gd name="T17" fmla="*/ 57 w 57"/>
                <a:gd name="T18" fmla="*/ 56 h 56"/>
              </a:gdLst>
              <a:ahLst/>
              <a:cxnLst>
                <a:cxn ang="T10">
                  <a:pos x="T0" y="T1"/>
                </a:cxn>
                <a:cxn ang="T11">
                  <a:pos x="T2" y="T3"/>
                </a:cxn>
                <a:cxn ang="T12">
                  <a:pos x="T4" y="T5"/>
                </a:cxn>
                <a:cxn ang="T13">
                  <a:pos x="T6" y="T7"/>
                </a:cxn>
                <a:cxn ang="T14">
                  <a:pos x="T8" y="T9"/>
                </a:cxn>
              </a:cxnLst>
              <a:rect l="T15" t="T16" r="T17" b="T18"/>
              <a:pathLst>
                <a:path w="57" h="56">
                  <a:moveTo>
                    <a:pt x="57" y="0"/>
                  </a:moveTo>
                  <a:lnTo>
                    <a:pt x="28" y="56"/>
                  </a:lnTo>
                  <a:lnTo>
                    <a:pt x="0" y="0"/>
                  </a:lnTo>
                  <a:lnTo>
                    <a:pt x="28" y="28"/>
                  </a:lnTo>
                  <a:lnTo>
                    <a:pt x="57" y="0"/>
                  </a:lnTo>
                  <a:close/>
                </a:path>
              </a:pathLst>
            </a:custGeom>
            <a:solidFill>
              <a:srgbClr val="000000"/>
            </a:solidFill>
            <a:ln w="9525">
              <a:noFill/>
              <a:round/>
              <a:headEnd/>
              <a:tailEnd/>
            </a:ln>
          </p:spPr>
          <p:txBody>
            <a:bodyPr/>
            <a:lstStyle/>
            <a:p>
              <a:endParaRPr lang="en-US"/>
            </a:p>
          </p:txBody>
        </p:sp>
        <p:sp>
          <p:nvSpPr>
            <p:cNvPr id="19495" name="Freeform 17"/>
            <p:cNvSpPr>
              <a:spLocks/>
            </p:cNvSpPr>
            <p:nvPr/>
          </p:nvSpPr>
          <p:spPr bwMode="auto">
            <a:xfrm>
              <a:off x="2829" y="2509"/>
              <a:ext cx="30" cy="31"/>
            </a:xfrm>
            <a:custGeom>
              <a:avLst/>
              <a:gdLst>
                <a:gd name="T0" fmla="*/ 5 w 65"/>
                <a:gd name="T1" fmla="*/ 3 h 64"/>
                <a:gd name="T2" fmla="*/ 3 w 65"/>
                <a:gd name="T3" fmla="*/ 6 h 64"/>
                <a:gd name="T4" fmla="*/ 2 w 65"/>
                <a:gd name="T5" fmla="*/ 3 h 64"/>
                <a:gd name="T6" fmla="*/ 3 w 65"/>
                <a:gd name="T7" fmla="*/ 4 h 64"/>
                <a:gd name="T8" fmla="*/ 3 w 65"/>
                <a:gd name="T9" fmla="*/ 4 h 64"/>
                <a:gd name="T10" fmla="*/ 3 w 65"/>
                <a:gd name="T11" fmla="*/ 4 h 64"/>
                <a:gd name="T12" fmla="*/ 3 w 65"/>
                <a:gd name="T13" fmla="*/ 4 h 64"/>
                <a:gd name="T14" fmla="*/ 5 w 65"/>
                <a:gd name="T15" fmla="*/ 3 h 64"/>
                <a:gd name="T16" fmla="*/ 6 w 65"/>
                <a:gd name="T17" fmla="*/ 0 h 64"/>
                <a:gd name="T18" fmla="*/ 3 w 65"/>
                <a:gd name="T19" fmla="*/ 3 h 64"/>
                <a:gd name="T20" fmla="*/ 0 w 65"/>
                <a:gd name="T21" fmla="*/ 0 h 64"/>
                <a:gd name="T22" fmla="*/ 0 w 65"/>
                <a:gd name="T23" fmla="*/ 0 h 64"/>
                <a:gd name="T24" fmla="*/ 0 w 65"/>
                <a:gd name="T25" fmla="*/ 0 h 64"/>
                <a:gd name="T26" fmla="*/ 0 w 65"/>
                <a:gd name="T27" fmla="*/ 0 h 64"/>
                <a:gd name="T28" fmla="*/ 0 w 65"/>
                <a:gd name="T29" fmla="*/ 0 h 64"/>
                <a:gd name="T30" fmla="*/ 3 w 65"/>
                <a:gd name="T31" fmla="*/ 7 h 64"/>
                <a:gd name="T32" fmla="*/ 3 w 65"/>
                <a:gd name="T33" fmla="*/ 7 h 64"/>
                <a:gd name="T34" fmla="*/ 3 w 65"/>
                <a:gd name="T35" fmla="*/ 7 h 64"/>
                <a:gd name="T36" fmla="*/ 3 w 65"/>
                <a:gd name="T37" fmla="*/ 7 h 64"/>
                <a:gd name="T38" fmla="*/ 3 w 65"/>
                <a:gd name="T39" fmla="*/ 7 h 64"/>
                <a:gd name="T40" fmla="*/ 3 w 65"/>
                <a:gd name="T41" fmla="*/ 7 h 64"/>
                <a:gd name="T42" fmla="*/ 4 w 65"/>
                <a:gd name="T43" fmla="*/ 7 h 64"/>
                <a:gd name="T44" fmla="*/ 6 w 65"/>
                <a:gd name="T45" fmla="*/ 0 h 64"/>
                <a:gd name="T46" fmla="*/ 6 w 65"/>
                <a:gd name="T47" fmla="*/ 0 h 64"/>
                <a:gd name="T48" fmla="*/ 6 w 65"/>
                <a:gd name="T49" fmla="*/ 0 h 64"/>
                <a:gd name="T50" fmla="*/ 6 w 65"/>
                <a:gd name="T51" fmla="*/ 0 h 64"/>
                <a:gd name="T52" fmla="*/ 6 w 65"/>
                <a:gd name="T53" fmla="*/ 0 h 64"/>
                <a:gd name="T54" fmla="*/ 6 w 65"/>
                <a:gd name="T55" fmla="*/ 0 h 64"/>
                <a:gd name="T56" fmla="*/ 5 w 65"/>
                <a:gd name="T57" fmla="*/ 3 h 6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5"/>
                <a:gd name="T88" fmla="*/ 0 h 64"/>
                <a:gd name="T89" fmla="*/ 65 w 65"/>
                <a:gd name="T90" fmla="*/ 64 h 6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5" h="64">
                  <a:moveTo>
                    <a:pt x="46" y="25"/>
                  </a:moveTo>
                  <a:lnTo>
                    <a:pt x="32" y="50"/>
                  </a:lnTo>
                  <a:lnTo>
                    <a:pt x="20" y="25"/>
                  </a:lnTo>
                  <a:lnTo>
                    <a:pt x="29" y="35"/>
                  </a:lnTo>
                  <a:lnTo>
                    <a:pt x="31" y="36"/>
                  </a:lnTo>
                  <a:lnTo>
                    <a:pt x="35" y="36"/>
                  </a:lnTo>
                  <a:lnTo>
                    <a:pt x="35" y="35"/>
                  </a:lnTo>
                  <a:lnTo>
                    <a:pt x="46" y="25"/>
                  </a:lnTo>
                  <a:lnTo>
                    <a:pt x="58" y="1"/>
                  </a:lnTo>
                  <a:lnTo>
                    <a:pt x="32" y="26"/>
                  </a:lnTo>
                  <a:lnTo>
                    <a:pt x="7" y="1"/>
                  </a:lnTo>
                  <a:lnTo>
                    <a:pt x="6" y="0"/>
                  </a:lnTo>
                  <a:lnTo>
                    <a:pt x="3" y="0"/>
                  </a:lnTo>
                  <a:lnTo>
                    <a:pt x="0" y="3"/>
                  </a:lnTo>
                  <a:lnTo>
                    <a:pt x="0" y="5"/>
                  </a:lnTo>
                  <a:lnTo>
                    <a:pt x="28" y="61"/>
                  </a:lnTo>
                  <a:lnTo>
                    <a:pt x="28" y="62"/>
                  </a:lnTo>
                  <a:lnTo>
                    <a:pt x="29" y="62"/>
                  </a:lnTo>
                  <a:lnTo>
                    <a:pt x="31" y="64"/>
                  </a:lnTo>
                  <a:lnTo>
                    <a:pt x="35" y="64"/>
                  </a:lnTo>
                  <a:lnTo>
                    <a:pt x="35" y="62"/>
                  </a:lnTo>
                  <a:lnTo>
                    <a:pt x="36" y="61"/>
                  </a:lnTo>
                  <a:lnTo>
                    <a:pt x="65" y="5"/>
                  </a:lnTo>
                  <a:lnTo>
                    <a:pt x="65" y="3"/>
                  </a:lnTo>
                  <a:lnTo>
                    <a:pt x="64" y="1"/>
                  </a:lnTo>
                  <a:lnTo>
                    <a:pt x="64" y="0"/>
                  </a:lnTo>
                  <a:lnTo>
                    <a:pt x="60" y="0"/>
                  </a:lnTo>
                  <a:lnTo>
                    <a:pt x="58" y="1"/>
                  </a:lnTo>
                  <a:lnTo>
                    <a:pt x="46" y="25"/>
                  </a:lnTo>
                  <a:close/>
                </a:path>
              </a:pathLst>
            </a:custGeom>
            <a:solidFill>
              <a:srgbClr val="000000"/>
            </a:solidFill>
            <a:ln w="9525">
              <a:noFill/>
              <a:round/>
              <a:headEnd/>
              <a:tailEnd/>
            </a:ln>
          </p:spPr>
          <p:txBody>
            <a:bodyPr/>
            <a:lstStyle/>
            <a:p>
              <a:endParaRPr lang="en-US"/>
            </a:p>
          </p:txBody>
        </p:sp>
        <p:sp>
          <p:nvSpPr>
            <p:cNvPr id="19496" name="Freeform 18"/>
            <p:cNvSpPr>
              <a:spLocks/>
            </p:cNvSpPr>
            <p:nvPr/>
          </p:nvSpPr>
          <p:spPr bwMode="auto">
            <a:xfrm>
              <a:off x="2845" y="2529"/>
              <a:ext cx="88" cy="4"/>
            </a:xfrm>
            <a:custGeom>
              <a:avLst/>
              <a:gdLst>
                <a:gd name="T0" fmla="*/ 0 w 186"/>
                <a:gd name="T1" fmla="*/ 1 h 8"/>
                <a:gd name="T2" fmla="*/ 0 w 186"/>
                <a:gd name="T3" fmla="*/ 1 h 8"/>
                <a:gd name="T4" fmla="*/ 0 w 186"/>
                <a:gd name="T5" fmla="*/ 1 h 8"/>
                <a:gd name="T6" fmla="*/ 0 w 186"/>
                <a:gd name="T7" fmla="*/ 1 h 8"/>
                <a:gd name="T8" fmla="*/ 0 w 186"/>
                <a:gd name="T9" fmla="*/ 1 h 8"/>
                <a:gd name="T10" fmla="*/ 0 w 186"/>
                <a:gd name="T11" fmla="*/ 1 h 8"/>
                <a:gd name="T12" fmla="*/ 0 w 186"/>
                <a:gd name="T13" fmla="*/ 1 h 8"/>
                <a:gd name="T14" fmla="*/ 0 w 186"/>
                <a:gd name="T15" fmla="*/ 1 h 8"/>
                <a:gd name="T16" fmla="*/ 19 w 186"/>
                <a:gd name="T17" fmla="*/ 1 h 8"/>
                <a:gd name="T18" fmla="*/ 19 w 186"/>
                <a:gd name="T19" fmla="*/ 1 h 8"/>
                <a:gd name="T20" fmla="*/ 19 w 186"/>
                <a:gd name="T21" fmla="*/ 1 h 8"/>
                <a:gd name="T22" fmla="*/ 20 w 186"/>
                <a:gd name="T23" fmla="*/ 1 h 8"/>
                <a:gd name="T24" fmla="*/ 20 w 186"/>
                <a:gd name="T25" fmla="*/ 1 h 8"/>
                <a:gd name="T26" fmla="*/ 19 w 186"/>
                <a:gd name="T27" fmla="*/ 1 h 8"/>
                <a:gd name="T28" fmla="*/ 19 w 186"/>
                <a:gd name="T29" fmla="*/ 0 h 8"/>
                <a:gd name="T30" fmla="*/ 19 w 186"/>
                <a:gd name="T31" fmla="*/ 0 h 8"/>
                <a:gd name="T32" fmla="*/ 0 w 186"/>
                <a:gd name="T33" fmla="*/ 1 h 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86"/>
                <a:gd name="T52" fmla="*/ 0 h 8"/>
                <a:gd name="T53" fmla="*/ 186 w 186"/>
                <a:gd name="T54" fmla="*/ 8 h 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86" h="8">
                  <a:moveTo>
                    <a:pt x="3" y="2"/>
                  </a:moveTo>
                  <a:lnTo>
                    <a:pt x="1" y="2"/>
                  </a:lnTo>
                  <a:lnTo>
                    <a:pt x="1" y="4"/>
                  </a:lnTo>
                  <a:lnTo>
                    <a:pt x="0" y="4"/>
                  </a:lnTo>
                  <a:lnTo>
                    <a:pt x="0" y="6"/>
                  </a:lnTo>
                  <a:lnTo>
                    <a:pt x="1" y="6"/>
                  </a:lnTo>
                  <a:lnTo>
                    <a:pt x="1" y="8"/>
                  </a:lnTo>
                  <a:lnTo>
                    <a:pt x="3" y="8"/>
                  </a:lnTo>
                  <a:lnTo>
                    <a:pt x="183" y="5"/>
                  </a:lnTo>
                  <a:lnTo>
                    <a:pt x="184" y="5"/>
                  </a:lnTo>
                  <a:lnTo>
                    <a:pt x="184" y="4"/>
                  </a:lnTo>
                  <a:lnTo>
                    <a:pt x="186" y="4"/>
                  </a:lnTo>
                  <a:lnTo>
                    <a:pt x="186" y="1"/>
                  </a:lnTo>
                  <a:lnTo>
                    <a:pt x="184" y="1"/>
                  </a:lnTo>
                  <a:lnTo>
                    <a:pt x="184" y="0"/>
                  </a:lnTo>
                  <a:lnTo>
                    <a:pt x="183" y="0"/>
                  </a:lnTo>
                  <a:lnTo>
                    <a:pt x="3" y="2"/>
                  </a:lnTo>
                  <a:close/>
                </a:path>
              </a:pathLst>
            </a:custGeom>
            <a:solidFill>
              <a:srgbClr val="000000"/>
            </a:solidFill>
            <a:ln w="9525">
              <a:noFill/>
              <a:round/>
              <a:headEnd/>
              <a:tailEnd/>
            </a:ln>
          </p:spPr>
          <p:txBody>
            <a:bodyPr/>
            <a:lstStyle/>
            <a:p>
              <a:endParaRPr lang="en-US"/>
            </a:p>
          </p:txBody>
        </p:sp>
        <p:sp>
          <p:nvSpPr>
            <p:cNvPr id="19497" name="Freeform 19"/>
            <p:cNvSpPr>
              <a:spLocks/>
            </p:cNvSpPr>
            <p:nvPr/>
          </p:nvSpPr>
          <p:spPr bwMode="auto">
            <a:xfrm>
              <a:off x="2933" y="2524"/>
              <a:ext cx="1" cy="13"/>
            </a:xfrm>
            <a:custGeom>
              <a:avLst/>
              <a:gdLst>
                <a:gd name="T0" fmla="*/ 0 w 2"/>
                <a:gd name="T1" fmla="*/ 0 h 28"/>
                <a:gd name="T2" fmla="*/ 0 w 2"/>
                <a:gd name="T3" fmla="*/ 3 h 28"/>
                <a:gd name="T4" fmla="*/ 1 w 2"/>
                <a:gd name="T5" fmla="*/ 3 h 28"/>
                <a:gd name="T6" fmla="*/ 1 w 2"/>
                <a:gd name="T7" fmla="*/ 1 h 28"/>
                <a:gd name="T8" fmla="*/ 0 w 2"/>
                <a:gd name="T9" fmla="*/ 0 h 28"/>
                <a:gd name="T10" fmla="*/ 0 60000 65536"/>
                <a:gd name="T11" fmla="*/ 0 60000 65536"/>
                <a:gd name="T12" fmla="*/ 0 60000 65536"/>
                <a:gd name="T13" fmla="*/ 0 60000 65536"/>
                <a:gd name="T14" fmla="*/ 0 60000 65536"/>
                <a:gd name="T15" fmla="*/ 0 w 2"/>
                <a:gd name="T16" fmla="*/ 0 h 28"/>
                <a:gd name="T17" fmla="*/ 2 w 2"/>
                <a:gd name="T18" fmla="*/ 28 h 28"/>
              </a:gdLst>
              <a:ahLst/>
              <a:cxnLst>
                <a:cxn ang="T10">
                  <a:pos x="T0" y="T1"/>
                </a:cxn>
                <a:cxn ang="T11">
                  <a:pos x="T2" y="T3"/>
                </a:cxn>
                <a:cxn ang="T12">
                  <a:pos x="T4" y="T5"/>
                </a:cxn>
                <a:cxn ang="T13">
                  <a:pos x="T6" y="T7"/>
                </a:cxn>
                <a:cxn ang="T14">
                  <a:pos x="T8" y="T9"/>
                </a:cxn>
              </a:cxnLst>
              <a:rect l="T15" t="T16" r="T17" b="T18"/>
              <a:pathLst>
                <a:path w="2" h="28">
                  <a:moveTo>
                    <a:pt x="0" y="0"/>
                  </a:moveTo>
                  <a:lnTo>
                    <a:pt x="0" y="28"/>
                  </a:lnTo>
                  <a:lnTo>
                    <a:pt x="1" y="28"/>
                  </a:lnTo>
                  <a:lnTo>
                    <a:pt x="2" y="14"/>
                  </a:lnTo>
                  <a:lnTo>
                    <a:pt x="0" y="0"/>
                  </a:lnTo>
                  <a:close/>
                </a:path>
              </a:pathLst>
            </a:custGeom>
            <a:solidFill>
              <a:srgbClr val="000000"/>
            </a:solidFill>
            <a:ln w="9525">
              <a:noFill/>
              <a:round/>
              <a:headEnd/>
              <a:tailEnd/>
            </a:ln>
          </p:spPr>
          <p:txBody>
            <a:bodyPr/>
            <a:lstStyle/>
            <a:p>
              <a:endParaRPr lang="en-US"/>
            </a:p>
          </p:txBody>
        </p:sp>
        <p:sp>
          <p:nvSpPr>
            <p:cNvPr id="19498" name="Freeform 20"/>
            <p:cNvSpPr>
              <a:spLocks/>
            </p:cNvSpPr>
            <p:nvPr/>
          </p:nvSpPr>
          <p:spPr bwMode="auto">
            <a:xfrm>
              <a:off x="2922" y="2518"/>
              <a:ext cx="23" cy="26"/>
            </a:xfrm>
            <a:custGeom>
              <a:avLst/>
              <a:gdLst>
                <a:gd name="T0" fmla="*/ 0 w 50"/>
                <a:gd name="T1" fmla="*/ 0 h 52"/>
                <a:gd name="T2" fmla="*/ 5 w 50"/>
                <a:gd name="T3" fmla="*/ 4 h 52"/>
                <a:gd name="T4" fmla="*/ 0 w 50"/>
                <a:gd name="T5" fmla="*/ 7 h 52"/>
                <a:gd name="T6" fmla="*/ 3 w 50"/>
                <a:gd name="T7" fmla="*/ 4 h 52"/>
                <a:gd name="T8" fmla="*/ 0 w 50"/>
                <a:gd name="T9" fmla="*/ 0 h 52"/>
                <a:gd name="T10" fmla="*/ 0 60000 65536"/>
                <a:gd name="T11" fmla="*/ 0 60000 65536"/>
                <a:gd name="T12" fmla="*/ 0 60000 65536"/>
                <a:gd name="T13" fmla="*/ 0 60000 65536"/>
                <a:gd name="T14" fmla="*/ 0 60000 65536"/>
                <a:gd name="T15" fmla="*/ 0 w 50"/>
                <a:gd name="T16" fmla="*/ 0 h 52"/>
                <a:gd name="T17" fmla="*/ 50 w 50"/>
                <a:gd name="T18" fmla="*/ 52 h 52"/>
              </a:gdLst>
              <a:ahLst/>
              <a:cxnLst>
                <a:cxn ang="T10">
                  <a:pos x="T0" y="T1"/>
                </a:cxn>
                <a:cxn ang="T11">
                  <a:pos x="T2" y="T3"/>
                </a:cxn>
                <a:cxn ang="T12">
                  <a:pos x="T4" y="T5"/>
                </a:cxn>
                <a:cxn ang="T13">
                  <a:pos x="T6" y="T7"/>
                </a:cxn>
                <a:cxn ang="T14">
                  <a:pos x="T8" y="T9"/>
                </a:cxn>
              </a:cxnLst>
              <a:rect l="T15" t="T16" r="T17" b="T18"/>
              <a:pathLst>
                <a:path w="50" h="52">
                  <a:moveTo>
                    <a:pt x="0" y="0"/>
                  </a:moveTo>
                  <a:lnTo>
                    <a:pt x="50" y="25"/>
                  </a:lnTo>
                  <a:lnTo>
                    <a:pt x="0" y="52"/>
                  </a:lnTo>
                  <a:lnTo>
                    <a:pt x="25" y="25"/>
                  </a:lnTo>
                  <a:lnTo>
                    <a:pt x="0" y="0"/>
                  </a:lnTo>
                  <a:close/>
                </a:path>
              </a:pathLst>
            </a:custGeom>
            <a:solidFill>
              <a:srgbClr val="000000"/>
            </a:solidFill>
            <a:ln w="9525">
              <a:noFill/>
              <a:round/>
              <a:headEnd/>
              <a:tailEnd/>
            </a:ln>
          </p:spPr>
          <p:txBody>
            <a:bodyPr/>
            <a:lstStyle/>
            <a:p>
              <a:endParaRPr lang="en-US"/>
            </a:p>
          </p:txBody>
        </p:sp>
        <p:sp>
          <p:nvSpPr>
            <p:cNvPr id="19499" name="Freeform 21"/>
            <p:cNvSpPr>
              <a:spLocks/>
            </p:cNvSpPr>
            <p:nvPr/>
          </p:nvSpPr>
          <p:spPr bwMode="auto">
            <a:xfrm>
              <a:off x="2921" y="2517"/>
              <a:ext cx="26" cy="27"/>
            </a:xfrm>
            <a:custGeom>
              <a:avLst/>
              <a:gdLst>
                <a:gd name="T0" fmla="*/ 2 w 55"/>
                <a:gd name="T1" fmla="*/ 1 h 56"/>
                <a:gd name="T2" fmla="*/ 5 w 55"/>
                <a:gd name="T3" fmla="*/ 3 h 56"/>
                <a:gd name="T4" fmla="*/ 2 w 55"/>
                <a:gd name="T5" fmla="*/ 5 h 56"/>
                <a:gd name="T6" fmla="*/ 3 w 55"/>
                <a:gd name="T7" fmla="*/ 3 h 56"/>
                <a:gd name="T8" fmla="*/ 3 w 55"/>
                <a:gd name="T9" fmla="*/ 3 h 56"/>
                <a:gd name="T10" fmla="*/ 3 w 55"/>
                <a:gd name="T11" fmla="*/ 3 h 56"/>
                <a:gd name="T12" fmla="*/ 3 w 55"/>
                <a:gd name="T13" fmla="*/ 3 h 56"/>
                <a:gd name="T14" fmla="*/ 2 w 55"/>
                <a:gd name="T15" fmla="*/ 1 h 56"/>
                <a:gd name="T16" fmla="*/ 0 w 55"/>
                <a:gd name="T17" fmla="*/ 0 h 56"/>
                <a:gd name="T18" fmla="*/ 2 w 55"/>
                <a:gd name="T19" fmla="*/ 3 h 56"/>
                <a:gd name="T20" fmla="*/ 0 w 55"/>
                <a:gd name="T21" fmla="*/ 6 h 56"/>
                <a:gd name="T22" fmla="*/ 0 w 55"/>
                <a:gd name="T23" fmla="*/ 6 h 56"/>
                <a:gd name="T24" fmla="*/ 0 w 55"/>
                <a:gd name="T25" fmla="*/ 6 h 56"/>
                <a:gd name="T26" fmla="*/ 0 w 55"/>
                <a:gd name="T27" fmla="*/ 6 h 56"/>
                <a:gd name="T28" fmla="*/ 0 w 55"/>
                <a:gd name="T29" fmla="*/ 6 h 56"/>
                <a:gd name="T30" fmla="*/ 0 w 55"/>
                <a:gd name="T31" fmla="*/ 6 h 56"/>
                <a:gd name="T32" fmla="*/ 6 w 55"/>
                <a:gd name="T33" fmla="*/ 3 h 56"/>
                <a:gd name="T34" fmla="*/ 6 w 55"/>
                <a:gd name="T35" fmla="*/ 3 h 56"/>
                <a:gd name="T36" fmla="*/ 6 w 55"/>
                <a:gd name="T37" fmla="*/ 3 h 56"/>
                <a:gd name="T38" fmla="*/ 6 w 55"/>
                <a:gd name="T39" fmla="*/ 3 h 56"/>
                <a:gd name="T40" fmla="*/ 6 w 55"/>
                <a:gd name="T41" fmla="*/ 3 h 56"/>
                <a:gd name="T42" fmla="*/ 0 w 55"/>
                <a:gd name="T43" fmla="*/ 0 h 56"/>
                <a:gd name="T44" fmla="*/ 0 w 55"/>
                <a:gd name="T45" fmla="*/ 0 h 56"/>
                <a:gd name="T46" fmla="*/ 0 w 55"/>
                <a:gd name="T47" fmla="*/ 0 h 56"/>
                <a:gd name="T48" fmla="*/ 0 w 55"/>
                <a:gd name="T49" fmla="*/ 0 h 56"/>
                <a:gd name="T50" fmla="*/ 0 w 55"/>
                <a:gd name="T51" fmla="*/ 0 h 56"/>
                <a:gd name="T52" fmla="*/ 0 w 55"/>
                <a:gd name="T53" fmla="*/ 0 h 56"/>
                <a:gd name="T54" fmla="*/ 2 w 55"/>
                <a:gd name="T55" fmla="*/ 1 h 5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55"/>
                <a:gd name="T85" fmla="*/ 0 h 56"/>
                <a:gd name="T86" fmla="*/ 55 w 55"/>
                <a:gd name="T87" fmla="*/ 56 h 5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55" h="56">
                  <a:moveTo>
                    <a:pt x="16" y="12"/>
                  </a:moveTo>
                  <a:lnTo>
                    <a:pt x="47" y="27"/>
                  </a:lnTo>
                  <a:lnTo>
                    <a:pt x="16" y="44"/>
                  </a:lnTo>
                  <a:lnTo>
                    <a:pt x="29" y="29"/>
                  </a:lnTo>
                  <a:lnTo>
                    <a:pt x="30" y="29"/>
                  </a:lnTo>
                  <a:lnTo>
                    <a:pt x="30" y="26"/>
                  </a:lnTo>
                  <a:lnTo>
                    <a:pt x="29" y="26"/>
                  </a:lnTo>
                  <a:lnTo>
                    <a:pt x="16" y="12"/>
                  </a:lnTo>
                  <a:lnTo>
                    <a:pt x="1" y="4"/>
                  </a:lnTo>
                  <a:lnTo>
                    <a:pt x="23" y="27"/>
                  </a:lnTo>
                  <a:lnTo>
                    <a:pt x="1" y="52"/>
                  </a:lnTo>
                  <a:lnTo>
                    <a:pt x="0" y="52"/>
                  </a:lnTo>
                  <a:lnTo>
                    <a:pt x="0" y="55"/>
                  </a:lnTo>
                  <a:lnTo>
                    <a:pt x="1" y="55"/>
                  </a:lnTo>
                  <a:lnTo>
                    <a:pt x="1" y="56"/>
                  </a:lnTo>
                  <a:lnTo>
                    <a:pt x="4" y="56"/>
                  </a:lnTo>
                  <a:lnTo>
                    <a:pt x="54" y="30"/>
                  </a:lnTo>
                  <a:lnTo>
                    <a:pt x="55" y="29"/>
                  </a:lnTo>
                  <a:lnTo>
                    <a:pt x="55" y="26"/>
                  </a:lnTo>
                  <a:lnTo>
                    <a:pt x="54" y="26"/>
                  </a:lnTo>
                  <a:lnTo>
                    <a:pt x="54" y="25"/>
                  </a:lnTo>
                  <a:lnTo>
                    <a:pt x="4" y="0"/>
                  </a:lnTo>
                  <a:lnTo>
                    <a:pt x="1" y="0"/>
                  </a:lnTo>
                  <a:lnTo>
                    <a:pt x="1" y="1"/>
                  </a:lnTo>
                  <a:lnTo>
                    <a:pt x="0" y="1"/>
                  </a:lnTo>
                  <a:lnTo>
                    <a:pt x="0" y="4"/>
                  </a:lnTo>
                  <a:lnTo>
                    <a:pt x="1" y="4"/>
                  </a:lnTo>
                  <a:lnTo>
                    <a:pt x="16" y="12"/>
                  </a:lnTo>
                  <a:close/>
                </a:path>
              </a:pathLst>
            </a:custGeom>
            <a:solidFill>
              <a:srgbClr val="000000"/>
            </a:solidFill>
            <a:ln w="9525">
              <a:noFill/>
              <a:round/>
              <a:headEnd/>
              <a:tailEnd/>
            </a:ln>
          </p:spPr>
          <p:txBody>
            <a:bodyPr/>
            <a:lstStyle/>
            <a:p>
              <a:endParaRPr lang="en-US"/>
            </a:p>
          </p:txBody>
        </p:sp>
        <p:sp>
          <p:nvSpPr>
            <p:cNvPr id="19500" name="Freeform 22"/>
            <p:cNvSpPr>
              <a:spLocks/>
            </p:cNvSpPr>
            <p:nvPr/>
          </p:nvSpPr>
          <p:spPr bwMode="auto">
            <a:xfrm>
              <a:off x="3709" y="2721"/>
              <a:ext cx="3" cy="16"/>
            </a:xfrm>
            <a:custGeom>
              <a:avLst/>
              <a:gdLst>
                <a:gd name="T0" fmla="*/ 0 w 4"/>
                <a:gd name="T1" fmla="*/ 0 h 32"/>
                <a:gd name="T2" fmla="*/ 0 w 4"/>
                <a:gd name="T3" fmla="*/ 4 h 32"/>
                <a:gd name="T4" fmla="*/ 2 w 4"/>
                <a:gd name="T5" fmla="*/ 3 h 32"/>
                <a:gd name="T6" fmla="*/ 0 w 4"/>
                <a:gd name="T7" fmla="*/ 0 h 32"/>
                <a:gd name="T8" fmla="*/ 0 60000 65536"/>
                <a:gd name="T9" fmla="*/ 0 60000 65536"/>
                <a:gd name="T10" fmla="*/ 0 60000 65536"/>
                <a:gd name="T11" fmla="*/ 0 60000 65536"/>
                <a:gd name="T12" fmla="*/ 0 w 4"/>
                <a:gd name="T13" fmla="*/ 0 h 32"/>
                <a:gd name="T14" fmla="*/ 4 w 4"/>
                <a:gd name="T15" fmla="*/ 32 h 32"/>
              </a:gdLst>
              <a:ahLst/>
              <a:cxnLst>
                <a:cxn ang="T8">
                  <a:pos x="T0" y="T1"/>
                </a:cxn>
                <a:cxn ang="T9">
                  <a:pos x="T2" y="T3"/>
                </a:cxn>
                <a:cxn ang="T10">
                  <a:pos x="T4" y="T5"/>
                </a:cxn>
                <a:cxn ang="T11">
                  <a:pos x="T6" y="T7"/>
                </a:cxn>
              </a:cxnLst>
              <a:rect l="T12" t="T13" r="T14" b="T15"/>
              <a:pathLst>
                <a:path w="4" h="32">
                  <a:moveTo>
                    <a:pt x="0" y="0"/>
                  </a:moveTo>
                  <a:lnTo>
                    <a:pt x="0" y="32"/>
                  </a:lnTo>
                  <a:lnTo>
                    <a:pt x="4" y="17"/>
                  </a:lnTo>
                  <a:lnTo>
                    <a:pt x="0" y="0"/>
                  </a:lnTo>
                  <a:close/>
                </a:path>
              </a:pathLst>
            </a:custGeom>
            <a:solidFill>
              <a:srgbClr val="000000"/>
            </a:solidFill>
            <a:ln w="9525">
              <a:noFill/>
              <a:round/>
              <a:headEnd/>
              <a:tailEnd/>
            </a:ln>
          </p:spPr>
          <p:txBody>
            <a:bodyPr/>
            <a:lstStyle/>
            <a:p>
              <a:endParaRPr lang="en-US"/>
            </a:p>
          </p:txBody>
        </p:sp>
        <p:sp>
          <p:nvSpPr>
            <p:cNvPr id="19501" name="Freeform 23"/>
            <p:cNvSpPr>
              <a:spLocks/>
            </p:cNvSpPr>
            <p:nvPr/>
          </p:nvSpPr>
          <p:spPr bwMode="auto">
            <a:xfrm>
              <a:off x="2787" y="2287"/>
              <a:ext cx="708" cy="23"/>
            </a:xfrm>
            <a:custGeom>
              <a:avLst/>
              <a:gdLst>
                <a:gd name="T0" fmla="*/ 0 w 1573"/>
                <a:gd name="T1" fmla="*/ 0 h 12"/>
                <a:gd name="T2" fmla="*/ 0 w 1573"/>
                <a:gd name="T3" fmla="*/ 0 h 12"/>
                <a:gd name="T4" fmla="*/ 0 w 1573"/>
                <a:gd name="T5" fmla="*/ 15 h 12"/>
                <a:gd name="T6" fmla="*/ 0 w 1573"/>
                <a:gd name="T7" fmla="*/ 15 h 12"/>
                <a:gd name="T8" fmla="*/ 0 w 1573"/>
                <a:gd name="T9" fmla="*/ 23 h 12"/>
                <a:gd name="T10" fmla="*/ 0 w 1573"/>
                <a:gd name="T11" fmla="*/ 36 h 12"/>
                <a:gd name="T12" fmla="*/ 0 w 1573"/>
                <a:gd name="T13" fmla="*/ 48 h 12"/>
                <a:gd name="T14" fmla="*/ 0 w 1573"/>
                <a:gd name="T15" fmla="*/ 63 h 12"/>
                <a:gd name="T16" fmla="*/ 0 w 1573"/>
                <a:gd name="T17" fmla="*/ 69 h 12"/>
                <a:gd name="T18" fmla="*/ 0 w 1573"/>
                <a:gd name="T19" fmla="*/ 69 h 12"/>
                <a:gd name="T20" fmla="*/ 0 w 1573"/>
                <a:gd name="T21" fmla="*/ 84 h 12"/>
                <a:gd name="T22" fmla="*/ 143 w 1573"/>
                <a:gd name="T23" fmla="*/ 84 h 12"/>
                <a:gd name="T24" fmla="*/ 143 w 1573"/>
                <a:gd name="T25" fmla="*/ 69 h 12"/>
                <a:gd name="T26" fmla="*/ 143 w 1573"/>
                <a:gd name="T27" fmla="*/ 69 h 12"/>
                <a:gd name="T28" fmla="*/ 143 w 1573"/>
                <a:gd name="T29" fmla="*/ 63 h 12"/>
                <a:gd name="T30" fmla="*/ 144 w 1573"/>
                <a:gd name="T31" fmla="*/ 48 h 12"/>
                <a:gd name="T32" fmla="*/ 144 w 1573"/>
                <a:gd name="T33" fmla="*/ 36 h 12"/>
                <a:gd name="T34" fmla="*/ 143 w 1573"/>
                <a:gd name="T35" fmla="*/ 23 h 12"/>
                <a:gd name="T36" fmla="*/ 143 w 1573"/>
                <a:gd name="T37" fmla="*/ 15 h 12"/>
                <a:gd name="T38" fmla="*/ 143 w 1573"/>
                <a:gd name="T39" fmla="*/ 15 h 12"/>
                <a:gd name="T40" fmla="*/ 143 w 1573"/>
                <a:gd name="T41" fmla="*/ 0 h 12"/>
                <a:gd name="T42" fmla="*/ 143 w 1573"/>
                <a:gd name="T43" fmla="*/ 0 h 12"/>
                <a:gd name="T44" fmla="*/ 0 w 1573"/>
                <a:gd name="T45" fmla="*/ 0 h 1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573"/>
                <a:gd name="T70" fmla="*/ 0 h 12"/>
                <a:gd name="T71" fmla="*/ 1573 w 1573"/>
                <a:gd name="T72" fmla="*/ 12 h 1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573" h="12">
                  <a:moveTo>
                    <a:pt x="5" y="0"/>
                  </a:moveTo>
                  <a:lnTo>
                    <a:pt x="4" y="0"/>
                  </a:lnTo>
                  <a:lnTo>
                    <a:pt x="2" y="2"/>
                  </a:lnTo>
                  <a:lnTo>
                    <a:pt x="1" y="2"/>
                  </a:lnTo>
                  <a:lnTo>
                    <a:pt x="1" y="3"/>
                  </a:lnTo>
                  <a:lnTo>
                    <a:pt x="0" y="5"/>
                  </a:lnTo>
                  <a:lnTo>
                    <a:pt x="0" y="7"/>
                  </a:lnTo>
                  <a:lnTo>
                    <a:pt x="1" y="9"/>
                  </a:lnTo>
                  <a:lnTo>
                    <a:pt x="1" y="10"/>
                  </a:lnTo>
                  <a:lnTo>
                    <a:pt x="2" y="10"/>
                  </a:lnTo>
                  <a:lnTo>
                    <a:pt x="4" y="12"/>
                  </a:lnTo>
                  <a:lnTo>
                    <a:pt x="1568" y="12"/>
                  </a:lnTo>
                  <a:lnTo>
                    <a:pt x="1570" y="10"/>
                  </a:lnTo>
                  <a:lnTo>
                    <a:pt x="1571" y="10"/>
                  </a:lnTo>
                  <a:lnTo>
                    <a:pt x="1571" y="9"/>
                  </a:lnTo>
                  <a:lnTo>
                    <a:pt x="1573" y="7"/>
                  </a:lnTo>
                  <a:lnTo>
                    <a:pt x="1573" y="5"/>
                  </a:lnTo>
                  <a:lnTo>
                    <a:pt x="1571" y="3"/>
                  </a:lnTo>
                  <a:lnTo>
                    <a:pt x="1571" y="2"/>
                  </a:lnTo>
                  <a:lnTo>
                    <a:pt x="1570" y="2"/>
                  </a:lnTo>
                  <a:lnTo>
                    <a:pt x="1568" y="0"/>
                  </a:lnTo>
                  <a:lnTo>
                    <a:pt x="1567" y="0"/>
                  </a:lnTo>
                  <a:lnTo>
                    <a:pt x="5" y="0"/>
                  </a:lnTo>
                  <a:close/>
                </a:path>
              </a:pathLst>
            </a:custGeom>
            <a:solidFill>
              <a:srgbClr val="000000"/>
            </a:solidFill>
            <a:ln w="9525">
              <a:noFill/>
              <a:round/>
              <a:headEnd/>
              <a:tailEnd/>
            </a:ln>
          </p:spPr>
          <p:txBody>
            <a:bodyPr/>
            <a:lstStyle/>
            <a:p>
              <a:endParaRPr lang="en-US"/>
            </a:p>
          </p:txBody>
        </p:sp>
        <p:sp>
          <p:nvSpPr>
            <p:cNvPr id="19502" name="Freeform 24"/>
            <p:cNvSpPr>
              <a:spLocks/>
            </p:cNvSpPr>
            <p:nvPr/>
          </p:nvSpPr>
          <p:spPr bwMode="auto">
            <a:xfrm>
              <a:off x="3351" y="2225"/>
              <a:ext cx="119" cy="146"/>
            </a:xfrm>
            <a:custGeom>
              <a:avLst/>
              <a:gdLst>
                <a:gd name="T0" fmla="*/ 0 w 242"/>
                <a:gd name="T1" fmla="*/ 0 h 303"/>
                <a:gd name="T2" fmla="*/ 0 w 242"/>
                <a:gd name="T3" fmla="*/ 0 h 303"/>
                <a:gd name="T4" fmla="*/ 0 w 242"/>
                <a:gd name="T5" fmla="*/ 0 h 303"/>
                <a:gd name="T6" fmla="*/ 0 w 242"/>
                <a:gd name="T7" fmla="*/ 0 h 303"/>
                <a:gd name="T8" fmla="*/ 0 w 242"/>
                <a:gd name="T9" fmla="*/ 0 h 303"/>
                <a:gd name="T10" fmla="*/ 0 w 242"/>
                <a:gd name="T11" fmla="*/ 0 h 303"/>
                <a:gd name="T12" fmla="*/ 0 w 242"/>
                <a:gd name="T13" fmla="*/ 33 h 303"/>
                <a:gd name="T14" fmla="*/ 0 w 242"/>
                <a:gd name="T15" fmla="*/ 34 h 303"/>
                <a:gd name="T16" fmla="*/ 0 w 242"/>
                <a:gd name="T17" fmla="*/ 34 h 303"/>
                <a:gd name="T18" fmla="*/ 0 w 242"/>
                <a:gd name="T19" fmla="*/ 34 h 303"/>
                <a:gd name="T20" fmla="*/ 0 w 242"/>
                <a:gd name="T21" fmla="*/ 34 h 303"/>
                <a:gd name="T22" fmla="*/ 29 w 242"/>
                <a:gd name="T23" fmla="*/ 34 h 303"/>
                <a:gd name="T24" fmla="*/ 29 w 242"/>
                <a:gd name="T25" fmla="*/ 34 h 303"/>
                <a:gd name="T26" fmla="*/ 29 w 242"/>
                <a:gd name="T27" fmla="*/ 34 h 303"/>
                <a:gd name="T28" fmla="*/ 29 w 242"/>
                <a:gd name="T29" fmla="*/ 34 h 303"/>
                <a:gd name="T30" fmla="*/ 29 w 242"/>
                <a:gd name="T31" fmla="*/ 33 h 303"/>
                <a:gd name="T32" fmla="*/ 29 w 242"/>
                <a:gd name="T33" fmla="*/ 0 h 303"/>
                <a:gd name="T34" fmla="*/ 29 w 242"/>
                <a:gd name="T35" fmla="*/ 0 h 303"/>
                <a:gd name="T36" fmla="*/ 29 w 242"/>
                <a:gd name="T37" fmla="*/ 0 h 303"/>
                <a:gd name="T38" fmla="*/ 29 w 242"/>
                <a:gd name="T39" fmla="*/ 0 h 303"/>
                <a:gd name="T40" fmla="*/ 29 w 242"/>
                <a:gd name="T41" fmla="*/ 0 h 303"/>
                <a:gd name="T42" fmla="*/ 28 w 242"/>
                <a:gd name="T43" fmla="*/ 0 h 303"/>
                <a:gd name="T44" fmla="*/ 0 w 242"/>
                <a:gd name="T45" fmla="*/ 0 h 303"/>
                <a:gd name="T46" fmla="*/ 1 w 242"/>
                <a:gd name="T47" fmla="*/ 1 h 303"/>
                <a:gd name="T48" fmla="*/ 27 w 242"/>
                <a:gd name="T49" fmla="*/ 1 h 303"/>
                <a:gd name="T50" fmla="*/ 27 w 242"/>
                <a:gd name="T51" fmla="*/ 32 h 303"/>
                <a:gd name="T52" fmla="*/ 1 w 242"/>
                <a:gd name="T53" fmla="*/ 32 h 303"/>
                <a:gd name="T54" fmla="*/ 1 w 242"/>
                <a:gd name="T55" fmla="*/ 1 h 303"/>
                <a:gd name="T56" fmla="*/ 0 w 242"/>
                <a:gd name="T57" fmla="*/ 0 h 303"/>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42"/>
                <a:gd name="T88" fmla="*/ 0 h 303"/>
                <a:gd name="T89" fmla="*/ 242 w 242"/>
                <a:gd name="T90" fmla="*/ 303 h 303"/>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42" h="303">
                  <a:moveTo>
                    <a:pt x="7" y="0"/>
                  </a:moveTo>
                  <a:lnTo>
                    <a:pt x="5" y="0"/>
                  </a:lnTo>
                  <a:lnTo>
                    <a:pt x="4" y="1"/>
                  </a:lnTo>
                  <a:lnTo>
                    <a:pt x="1" y="1"/>
                  </a:lnTo>
                  <a:lnTo>
                    <a:pt x="1" y="4"/>
                  </a:lnTo>
                  <a:lnTo>
                    <a:pt x="0" y="5"/>
                  </a:lnTo>
                  <a:lnTo>
                    <a:pt x="0" y="298"/>
                  </a:lnTo>
                  <a:lnTo>
                    <a:pt x="1" y="300"/>
                  </a:lnTo>
                  <a:lnTo>
                    <a:pt x="1" y="302"/>
                  </a:lnTo>
                  <a:lnTo>
                    <a:pt x="4" y="302"/>
                  </a:lnTo>
                  <a:lnTo>
                    <a:pt x="5" y="303"/>
                  </a:lnTo>
                  <a:lnTo>
                    <a:pt x="237" y="303"/>
                  </a:lnTo>
                  <a:lnTo>
                    <a:pt x="239" y="302"/>
                  </a:lnTo>
                  <a:lnTo>
                    <a:pt x="241" y="302"/>
                  </a:lnTo>
                  <a:lnTo>
                    <a:pt x="241" y="300"/>
                  </a:lnTo>
                  <a:lnTo>
                    <a:pt x="242" y="298"/>
                  </a:lnTo>
                  <a:lnTo>
                    <a:pt x="242" y="5"/>
                  </a:lnTo>
                  <a:lnTo>
                    <a:pt x="241" y="4"/>
                  </a:lnTo>
                  <a:lnTo>
                    <a:pt x="241" y="1"/>
                  </a:lnTo>
                  <a:lnTo>
                    <a:pt x="239" y="1"/>
                  </a:lnTo>
                  <a:lnTo>
                    <a:pt x="237" y="0"/>
                  </a:lnTo>
                  <a:lnTo>
                    <a:pt x="235" y="0"/>
                  </a:lnTo>
                  <a:lnTo>
                    <a:pt x="7" y="0"/>
                  </a:lnTo>
                  <a:lnTo>
                    <a:pt x="13" y="13"/>
                  </a:lnTo>
                  <a:lnTo>
                    <a:pt x="228" y="13"/>
                  </a:lnTo>
                  <a:lnTo>
                    <a:pt x="228" y="289"/>
                  </a:lnTo>
                  <a:lnTo>
                    <a:pt x="13" y="289"/>
                  </a:lnTo>
                  <a:lnTo>
                    <a:pt x="13" y="13"/>
                  </a:lnTo>
                  <a:lnTo>
                    <a:pt x="7" y="0"/>
                  </a:lnTo>
                  <a:close/>
                </a:path>
              </a:pathLst>
            </a:custGeom>
            <a:solidFill>
              <a:srgbClr val="000000"/>
            </a:solidFill>
            <a:ln w="9525">
              <a:noFill/>
              <a:round/>
              <a:headEnd/>
              <a:tailEnd/>
            </a:ln>
          </p:spPr>
          <p:txBody>
            <a:bodyPr/>
            <a:lstStyle/>
            <a:p>
              <a:endParaRPr lang="en-US"/>
            </a:p>
          </p:txBody>
        </p:sp>
        <p:sp>
          <p:nvSpPr>
            <p:cNvPr id="19503" name="Freeform 25"/>
            <p:cNvSpPr>
              <a:spLocks/>
            </p:cNvSpPr>
            <p:nvPr/>
          </p:nvSpPr>
          <p:spPr bwMode="auto">
            <a:xfrm>
              <a:off x="3721" y="2585"/>
              <a:ext cx="4" cy="147"/>
            </a:xfrm>
            <a:custGeom>
              <a:avLst/>
              <a:gdLst>
                <a:gd name="T0" fmla="*/ 0 w 8"/>
                <a:gd name="T1" fmla="*/ 34 h 304"/>
                <a:gd name="T2" fmla="*/ 0 w 8"/>
                <a:gd name="T3" fmla="*/ 34 h 304"/>
                <a:gd name="T4" fmla="*/ 1 w 8"/>
                <a:gd name="T5" fmla="*/ 34 h 304"/>
                <a:gd name="T6" fmla="*/ 1 w 8"/>
                <a:gd name="T7" fmla="*/ 34 h 304"/>
                <a:gd name="T8" fmla="*/ 1 w 8"/>
                <a:gd name="T9" fmla="*/ 34 h 304"/>
                <a:gd name="T10" fmla="*/ 1 w 8"/>
                <a:gd name="T11" fmla="*/ 34 h 304"/>
                <a:gd name="T12" fmla="*/ 1 w 8"/>
                <a:gd name="T13" fmla="*/ 34 h 304"/>
                <a:gd name="T14" fmla="*/ 1 w 8"/>
                <a:gd name="T15" fmla="*/ 0 h 304"/>
                <a:gd name="T16" fmla="*/ 1 w 8"/>
                <a:gd name="T17" fmla="*/ 0 h 304"/>
                <a:gd name="T18" fmla="*/ 1 w 8"/>
                <a:gd name="T19" fmla="*/ 0 h 304"/>
                <a:gd name="T20" fmla="*/ 1 w 8"/>
                <a:gd name="T21" fmla="*/ 0 h 304"/>
                <a:gd name="T22" fmla="*/ 0 w 8"/>
                <a:gd name="T23" fmla="*/ 0 h 304"/>
                <a:gd name="T24" fmla="*/ 0 w 8"/>
                <a:gd name="T25" fmla="*/ 0 h 304"/>
                <a:gd name="T26" fmla="*/ 0 w 8"/>
                <a:gd name="T27" fmla="*/ 34 h 3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8"/>
                <a:gd name="T43" fmla="*/ 0 h 304"/>
                <a:gd name="T44" fmla="*/ 8 w 8"/>
                <a:gd name="T45" fmla="*/ 304 h 3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8" h="304">
                  <a:moveTo>
                    <a:pt x="0" y="300"/>
                  </a:moveTo>
                  <a:lnTo>
                    <a:pt x="0" y="302"/>
                  </a:lnTo>
                  <a:lnTo>
                    <a:pt x="1" y="302"/>
                  </a:lnTo>
                  <a:lnTo>
                    <a:pt x="3" y="304"/>
                  </a:lnTo>
                  <a:lnTo>
                    <a:pt x="7" y="304"/>
                  </a:lnTo>
                  <a:lnTo>
                    <a:pt x="7" y="302"/>
                  </a:lnTo>
                  <a:lnTo>
                    <a:pt x="8" y="302"/>
                  </a:lnTo>
                  <a:lnTo>
                    <a:pt x="8" y="3"/>
                  </a:lnTo>
                  <a:lnTo>
                    <a:pt x="7" y="2"/>
                  </a:lnTo>
                  <a:lnTo>
                    <a:pt x="7" y="0"/>
                  </a:lnTo>
                  <a:lnTo>
                    <a:pt x="3" y="0"/>
                  </a:lnTo>
                  <a:lnTo>
                    <a:pt x="0" y="3"/>
                  </a:lnTo>
                  <a:lnTo>
                    <a:pt x="0" y="4"/>
                  </a:lnTo>
                  <a:lnTo>
                    <a:pt x="0" y="300"/>
                  </a:lnTo>
                  <a:close/>
                </a:path>
              </a:pathLst>
            </a:custGeom>
            <a:solidFill>
              <a:srgbClr val="000000"/>
            </a:solidFill>
            <a:ln w="9525">
              <a:noFill/>
              <a:round/>
              <a:headEnd/>
              <a:tailEnd/>
            </a:ln>
          </p:spPr>
          <p:txBody>
            <a:bodyPr/>
            <a:lstStyle/>
            <a:p>
              <a:endParaRPr lang="en-US"/>
            </a:p>
          </p:txBody>
        </p:sp>
        <p:sp>
          <p:nvSpPr>
            <p:cNvPr id="19504" name="Freeform 26"/>
            <p:cNvSpPr>
              <a:spLocks/>
            </p:cNvSpPr>
            <p:nvPr/>
          </p:nvSpPr>
          <p:spPr bwMode="auto">
            <a:xfrm>
              <a:off x="3716" y="2577"/>
              <a:ext cx="15" cy="1"/>
            </a:xfrm>
            <a:custGeom>
              <a:avLst/>
              <a:gdLst>
                <a:gd name="T0" fmla="*/ 0 w 32"/>
                <a:gd name="T1" fmla="*/ 0 h 4"/>
                <a:gd name="T2" fmla="*/ 3 w 32"/>
                <a:gd name="T3" fmla="*/ 0 h 4"/>
                <a:gd name="T4" fmla="*/ 1 w 32"/>
                <a:gd name="T5" fmla="*/ 0 h 4"/>
                <a:gd name="T6" fmla="*/ 0 w 32"/>
                <a:gd name="T7" fmla="*/ 0 h 4"/>
                <a:gd name="T8" fmla="*/ 0 60000 65536"/>
                <a:gd name="T9" fmla="*/ 0 60000 65536"/>
                <a:gd name="T10" fmla="*/ 0 60000 65536"/>
                <a:gd name="T11" fmla="*/ 0 60000 65536"/>
                <a:gd name="T12" fmla="*/ 0 w 32"/>
                <a:gd name="T13" fmla="*/ 0 h 4"/>
                <a:gd name="T14" fmla="*/ 32 w 32"/>
                <a:gd name="T15" fmla="*/ 4 h 4"/>
              </a:gdLst>
              <a:ahLst/>
              <a:cxnLst>
                <a:cxn ang="T8">
                  <a:pos x="T0" y="T1"/>
                </a:cxn>
                <a:cxn ang="T9">
                  <a:pos x="T2" y="T3"/>
                </a:cxn>
                <a:cxn ang="T10">
                  <a:pos x="T4" y="T5"/>
                </a:cxn>
                <a:cxn ang="T11">
                  <a:pos x="T6" y="T7"/>
                </a:cxn>
              </a:cxnLst>
              <a:rect l="T12" t="T13" r="T14" b="T15"/>
              <a:pathLst>
                <a:path w="32" h="4">
                  <a:moveTo>
                    <a:pt x="0" y="4"/>
                  </a:moveTo>
                  <a:lnTo>
                    <a:pt x="32" y="4"/>
                  </a:lnTo>
                  <a:lnTo>
                    <a:pt x="15" y="0"/>
                  </a:lnTo>
                  <a:lnTo>
                    <a:pt x="0" y="4"/>
                  </a:lnTo>
                  <a:close/>
                </a:path>
              </a:pathLst>
            </a:custGeom>
            <a:solidFill>
              <a:srgbClr val="000000"/>
            </a:solidFill>
            <a:ln w="9525">
              <a:noFill/>
              <a:round/>
              <a:headEnd/>
              <a:tailEnd/>
            </a:ln>
          </p:spPr>
          <p:txBody>
            <a:bodyPr/>
            <a:lstStyle/>
            <a:p>
              <a:endParaRPr lang="en-US"/>
            </a:p>
          </p:txBody>
        </p:sp>
        <p:sp>
          <p:nvSpPr>
            <p:cNvPr id="19505" name="Freeform 27"/>
            <p:cNvSpPr>
              <a:spLocks/>
            </p:cNvSpPr>
            <p:nvPr/>
          </p:nvSpPr>
          <p:spPr bwMode="auto">
            <a:xfrm>
              <a:off x="3709" y="2563"/>
              <a:ext cx="27" cy="27"/>
            </a:xfrm>
            <a:custGeom>
              <a:avLst/>
              <a:gdLst>
                <a:gd name="T0" fmla="*/ 0 w 56"/>
                <a:gd name="T1" fmla="*/ 6 h 56"/>
                <a:gd name="T2" fmla="*/ 3 w 56"/>
                <a:gd name="T3" fmla="*/ 0 h 56"/>
                <a:gd name="T4" fmla="*/ 6 w 56"/>
                <a:gd name="T5" fmla="*/ 6 h 56"/>
                <a:gd name="T6" fmla="*/ 3 w 56"/>
                <a:gd name="T7" fmla="*/ 3 h 56"/>
                <a:gd name="T8" fmla="*/ 0 w 56"/>
                <a:gd name="T9" fmla="*/ 6 h 56"/>
                <a:gd name="T10" fmla="*/ 0 60000 65536"/>
                <a:gd name="T11" fmla="*/ 0 60000 65536"/>
                <a:gd name="T12" fmla="*/ 0 60000 65536"/>
                <a:gd name="T13" fmla="*/ 0 60000 65536"/>
                <a:gd name="T14" fmla="*/ 0 60000 65536"/>
                <a:gd name="T15" fmla="*/ 0 w 56"/>
                <a:gd name="T16" fmla="*/ 0 h 56"/>
                <a:gd name="T17" fmla="*/ 56 w 56"/>
                <a:gd name="T18" fmla="*/ 56 h 56"/>
              </a:gdLst>
              <a:ahLst/>
              <a:cxnLst>
                <a:cxn ang="T10">
                  <a:pos x="T0" y="T1"/>
                </a:cxn>
                <a:cxn ang="T11">
                  <a:pos x="T2" y="T3"/>
                </a:cxn>
                <a:cxn ang="T12">
                  <a:pos x="T4" y="T5"/>
                </a:cxn>
                <a:cxn ang="T13">
                  <a:pos x="T6" y="T7"/>
                </a:cxn>
                <a:cxn ang="T14">
                  <a:pos x="T8" y="T9"/>
                </a:cxn>
              </a:cxnLst>
              <a:rect l="T15" t="T16" r="T17" b="T18"/>
              <a:pathLst>
                <a:path w="56" h="56">
                  <a:moveTo>
                    <a:pt x="0" y="56"/>
                  </a:moveTo>
                  <a:lnTo>
                    <a:pt x="28" y="0"/>
                  </a:lnTo>
                  <a:lnTo>
                    <a:pt x="56" y="56"/>
                  </a:lnTo>
                  <a:lnTo>
                    <a:pt x="28" y="28"/>
                  </a:lnTo>
                  <a:lnTo>
                    <a:pt x="0" y="56"/>
                  </a:lnTo>
                  <a:close/>
                </a:path>
              </a:pathLst>
            </a:custGeom>
            <a:solidFill>
              <a:srgbClr val="000000"/>
            </a:solidFill>
            <a:ln w="9525">
              <a:noFill/>
              <a:round/>
              <a:headEnd/>
              <a:tailEnd/>
            </a:ln>
          </p:spPr>
          <p:txBody>
            <a:bodyPr/>
            <a:lstStyle/>
            <a:p>
              <a:endParaRPr lang="en-US"/>
            </a:p>
          </p:txBody>
        </p:sp>
        <p:sp>
          <p:nvSpPr>
            <p:cNvPr id="19506" name="Freeform 28"/>
            <p:cNvSpPr>
              <a:spLocks/>
            </p:cNvSpPr>
            <p:nvPr/>
          </p:nvSpPr>
          <p:spPr bwMode="auto">
            <a:xfrm>
              <a:off x="3708" y="2560"/>
              <a:ext cx="30" cy="32"/>
            </a:xfrm>
            <a:custGeom>
              <a:avLst/>
              <a:gdLst>
                <a:gd name="T0" fmla="*/ 2 w 64"/>
                <a:gd name="T1" fmla="*/ 5 h 64"/>
                <a:gd name="T2" fmla="*/ 3 w 64"/>
                <a:gd name="T3" fmla="*/ 2 h 64"/>
                <a:gd name="T4" fmla="*/ 5 w 64"/>
                <a:gd name="T5" fmla="*/ 5 h 64"/>
                <a:gd name="T6" fmla="*/ 4 w 64"/>
                <a:gd name="T7" fmla="*/ 4 h 64"/>
                <a:gd name="T8" fmla="*/ 4 w 64"/>
                <a:gd name="T9" fmla="*/ 4 h 64"/>
                <a:gd name="T10" fmla="*/ 3 w 64"/>
                <a:gd name="T11" fmla="*/ 4 h 64"/>
                <a:gd name="T12" fmla="*/ 3 w 64"/>
                <a:gd name="T13" fmla="*/ 4 h 64"/>
                <a:gd name="T14" fmla="*/ 2 w 64"/>
                <a:gd name="T15" fmla="*/ 5 h 64"/>
                <a:gd name="T16" fmla="*/ 0 w 64"/>
                <a:gd name="T17" fmla="*/ 8 h 64"/>
                <a:gd name="T18" fmla="*/ 3 w 64"/>
                <a:gd name="T19" fmla="*/ 5 h 64"/>
                <a:gd name="T20" fmla="*/ 6 w 64"/>
                <a:gd name="T21" fmla="*/ 8 h 64"/>
                <a:gd name="T22" fmla="*/ 6 w 64"/>
                <a:gd name="T23" fmla="*/ 8 h 64"/>
                <a:gd name="T24" fmla="*/ 7 w 64"/>
                <a:gd name="T25" fmla="*/ 8 h 64"/>
                <a:gd name="T26" fmla="*/ 7 w 64"/>
                <a:gd name="T27" fmla="*/ 8 h 64"/>
                <a:gd name="T28" fmla="*/ 7 w 64"/>
                <a:gd name="T29" fmla="*/ 8 h 64"/>
                <a:gd name="T30" fmla="*/ 7 w 64"/>
                <a:gd name="T31" fmla="*/ 8 h 64"/>
                <a:gd name="T32" fmla="*/ 4 w 64"/>
                <a:gd name="T33" fmla="*/ 1 h 64"/>
                <a:gd name="T34" fmla="*/ 4 w 64"/>
                <a:gd name="T35" fmla="*/ 1 h 64"/>
                <a:gd name="T36" fmla="*/ 4 w 64"/>
                <a:gd name="T37" fmla="*/ 1 h 64"/>
                <a:gd name="T38" fmla="*/ 3 w 64"/>
                <a:gd name="T39" fmla="*/ 0 h 64"/>
                <a:gd name="T40" fmla="*/ 3 w 64"/>
                <a:gd name="T41" fmla="*/ 0 h 64"/>
                <a:gd name="T42" fmla="*/ 3 w 64"/>
                <a:gd name="T43" fmla="*/ 1 h 64"/>
                <a:gd name="T44" fmla="*/ 0 w 64"/>
                <a:gd name="T45" fmla="*/ 8 h 64"/>
                <a:gd name="T46" fmla="*/ 0 w 64"/>
                <a:gd name="T47" fmla="*/ 8 h 64"/>
                <a:gd name="T48" fmla="*/ 0 w 64"/>
                <a:gd name="T49" fmla="*/ 8 h 64"/>
                <a:gd name="T50" fmla="*/ 0 w 64"/>
                <a:gd name="T51" fmla="*/ 8 h 64"/>
                <a:gd name="T52" fmla="*/ 0 w 64"/>
                <a:gd name="T53" fmla="*/ 8 h 64"/>
                <a:gd name="T54" fmla="*/ 0 w 64"/>
                <a:gd name="T55" fmla="*/ 8 h 64"/>
                <a:gd name="T56" fmla="*/ 2 w 64"/>
                <a:gd name="T57" fmla="*/ 5 h 6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4"/>
                <a:gd name="T88" fmla="*/ 0 h 64"/>
                <a:gd name="T89" fmla="*/ 64 w 64"/>
                <a:gd name="T90" fmla="*/ 64 h 6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4" h="64">
                  <a:moveTo>
                    <a:pt x="20" y="39"/>
                  </a:moveTo>
                  <a:lnTo>
                    <a:pt x="32" y="14"/>
                  </a:lnTo>
                  <a:lnTo>
                    <a:pt x="44" y="39"/>
                  </a:lnTo>
                  <a:lnTo>
                    <a:pt x="35" y="29"/>
                  </a:lnTo>
                  <a:lnTo>
                    <a:pt x="35" y="28"/>
                  </a:lnTo>
                  <a:lnTo>
                    <a:pt x="31" y="28"/>
                  </a:lnTo>
                  <a:lnTo>
                    <a:pt x="29" y="29"/>
                  </a:lnTo>
                  <a:lnTo>
                    <a:pt x="20" y="39"/>
                  </a:lnTo>
                  <a:lnTo>
                    <a:pt x="7" y="62"/>
                  </a:lnTo>
                  <a:lnTo>
                    <a:pt x="32" y="37"/>
                  </a:lnTo>
                  <a:lnTo>
                    <a:pt x="57" y="62"/>
                  </a:lnTo>
                  <a:lnTo>
                    <a:pt x="57" y="64"/>
                  </a:lnTo>
                  <a:lnTo>
                    <a:pt x="61" y="64"/>
                  </a:lnTo>
                  <a:lnTo>
                    <a:pt x="62" y="62"/>
                  </a:lnTo>
                  <a:lnTo>
                    <a:pt x="64" y="62"/>
                  </a:lnTo>
                  <a:lnTo>
                    <a:pt x="64" y="58"/>
                  </a:lnTo>
                  <a:lnTo>
                    <a:pt x="36" y="3"/>
                  </a:lnTo>
                  <a:lnTo>
                    <a:pt x="36" y="1"/>
                  </a:lnTo>
                  <a:lnTo>
                    <a:pt x="35" y="1"/>
                  </a:lnTo>
                  <a:lnTo>
                    <a:pt x="33" y="0"/>
                  </a:lnTo>
                  <a:lnTo>
                    <a:pt x="31" y="0"/>
                  </a:lnTo>
                  <a:lnTo>
                    <a:pt x="28" y="3"/>
                  </a:lnTo>
                  <a:lnTo>
                    <a:pt x="0" y="58"/>
                  </a:lnTo>
                  <a:lnTo>
                    <a:pt x="0" y="62"/>
                  </a:lnTo>
                  <a:lnTo>
                    <a:pt x="2" y="62"/>
                  </a:lnTo>
                  <a:lnTo>
                    <a:pt x="3" y="64"/>
                  </a:lnTo>
                  <a:lnTo>
                    <a:pt x="7" y="64"/>
                  </a:lnTo>
                  <a:lnTo>
                    <a:pt x="7" y="62"/>
                  </a:lnTo>
                  <a:lnTo>
                    <a:pt x="20" y="39"/>
                  </a:lnTo>
                  <a:close/>
                </a:path>
              </a:pathLst>
            </a:custGeom>
            <a:solidFill>
              <a:srgbClr val="000000"/>
            </a:solidFill>
            <a:ln w="9525">
              <a:noFill/>
              <a:round/>
              <a:headEnd/>
              <a:tailEnd/>
            </a:ln>
          </p:spPr>
          <p:txBody>
            <a:bodyPr/>
            <a:lstStyle/>
            <a:p>
              <a:endParaRPr lang="en-US"/>
            </a:p>
          </p:txBody>
        </p:sp>
        <p:sp>
          <p:nvSpPr>
            <p:cNvPr id="19507" name="Freeform 29"/>
            <p:cNvSpPr>
              <a:spLocks/>
            </p:cNvSpPr>
            <p:nvPr/>
          </p:nvSpPr>
          <p:spPr bwMode="auto">
            <a:xfrm>
              <a:off x="3314" y="1998"/>
              <a:ext cx="408" cy="316"/>
            </a:xfrm>
            <a:custGeom>
              <a:avLst/>
              <a:gdLst>
                <a:gd name="T0" fmla="*/ 0 w 1063"/>
                <a:gd name="T1" fmla="*/ 52 h 773"/>
                <a:gd name="T2" fmla="*/ 0 w 1063"/>
                <a:gd name="T3" fmla="*/ 53 h 773"/>
                <a:gd name="T4" fmla="*/ 0 w 1063"/>
                <a:gd name="T5" fmla="*/ 53 h 773"/>
                <a:gd name="T6" fmla="*/ 0 w 1063"/>
                <a:gd name="T7" fmla="*/ 53 h 773"/>
                <a:gd name="T8" fmla="*/ 0 w 1063"/>
                <a:gd name="T9" fmla="*/ 53 h 773"/>
                <a:gd name="T10" fmla="*/ 0 w 1063"/>
                <a:gd name="T11" fmla="*/ 53 h 773"/>
                <a:gd name="T12" fmla="*/ 1 w 1063"/>
                <a:gd name="T13" fmla="*/ 53 h 773"/>
                <a:gd name="T14" fmla="*/ 1 w 1063"/>
                <a:gd name="T15" fmla="*/ 1 h 773"/>
                <a:gd name="T16" fmla="*/ 59 w 1063"/>
                <a:gd name="T17" fmla="*/ 1 h 773"/>
                <a:gd name="T18" fmla="*/ 59 w 1063"/>
                <a:gd name="T19" fmla="*/ 30 h 773"/>
                <a:gd name="T20" fmla="*/ 59 w 1063"/>
                <a:gd name="T21" fmla="*/ 30 h 773"/>
                <a:gd name="T22" fmla="*/ 60 w 1063"/>
                <a:gd name="T23" fmla="*/ 30 h 773"/>
                <a:gd name="T24" fmla="*/ 60 w 1063"/>
                <a:gd name="T25" fmla="*/ 30 h 773"/>
                <a:gd name="T26" fmla="*/ 59 w 1063"/>
                <a:gd name="T27" fmla="*/ 32 h 773"/>
                <a:gd name="T28" fmla="*/ 60 w 1063"/>
                <a:gd name="T29" fmla="*/ 30 h 773"/>
                <a:gd name="T30" fmla="*/ 60 w 1063"/>
                <a:gd name="T31" fmla="*/ 29 h 773"/>
                <a:gd name="T32" fmla="*/ 60 w 1063"/>
                <a:gd name="T33" fmla="*/ 0 h 773"/>
                <a:gd name="T34" fmla="*/ 60 w 1063"/>
                <a:gd name="T35" fmla="*/ 0 h 773"/>
                <a:gd name="T36" fmla="*/ 60 w 1063"/>
                <a:gd name="T37" fmla="*/ 0 h 773"/>
                <a:gd name="T38" fmla="*/ 60 w 1063"/>
                <a:gd name="T39" fmla="*/ 0 h 773"/>
                <a:gd name="T40" fmla="*/ 0 w 1063"/>
                <a:gd name="T41" fmla="*/ 0 h 773"/>
                <a:gd name="T42" fmla="*/ 0 w 1063"/>
                <a:gd name="T43" fmla="*/ 0 h 773"/>
                <a:gd name="T44" fmla="*/ 0 w 1063"/>
                <a:gd name="T45" fmla="*/ 0 h 773"/>
                <a:gd name="T46" fmla="*/ 0 w 1063"/>
                <a:gd name="T47" fmla="*/ 52 h 77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063"/>
                <a:gd name="T73" fmla="*/ 0 h 773"/>
                <a:gd name="T74" fmla="*/ 1063 w 1063"/>
                <a:gd name="T75" fmla="*/ 773 h 77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063" h="773">
                  <a:moveTo>
                    <a:pt x="0" y="765"/>
                  </a:moveTo>
                  <a:lnTo>
                    <a:pt x="0" y="770"/>
                  </a:lnTo>
                  <a:lnTo>
                    <a:pt x="2" y="770"/>
                  </a:lnTo>
                  <a:lnTo>
                    <a:pt x="4" y="773"/>
                  </a:lnTo>
                  <a:lnTo>
                    <a:pt x="9" y="773"/>
                  </a:lnTo>
                  <a:lnTo>
                    <a:pt x="9" y="770"/>
                  </a:lnTo>
                  <a:lnTo>
                    <a:pt x="11" y="770"/>
                  </a:lnTo>
                  <a:lnTo>
                    <a:pt x="11" y="13"/>
                  </a:lnTo>
                  <a:lnTo>
                    <a:pt x="1053" y="13"/>
                  </a:lnTo>
                  <a:lnTo>
                    <a:pt x="1053" y="436"/>
                  </a:lnTo>
                  <a:lnTo>
                    <a:pt x="1054" y="436"/>
                  </a:lnTo>
                  <a:lnTo>
                    <a:pt x="1057" y="440"/>
                  </a:lnTo>
                  <a:lnTo>
                    <a:pt x="1062" y="440"/>
                  </a:lnTo>
                  <a:lnTo>
                    <a:pt x="1054" y="474"/>
                  </a:lnTo>
                  <a:lnTo>
                    <a:pt x="1063" y="436"/>
                  </a:lnTo>
                  <a:lnTo>
                    <a:pt x="1063" y="431"/>
                  </a:lnTo>
                  <a:lnTo>
                    <a:pt x="1063" y="7"/>
                  </a:lnTo>
                  <a:lnTo>
                    <a:pt x="1063" y="5"/>
                  </a:lnTo>
                  <a:lnTo>
                    <a:pt x="1062" y="2"/>
                  </a:lnTo>
                  <a:lnTo>
                    <a:pt x="1062" y="0"/>
                  </a:lnTo>
                  <a:lnTo>
                    <a:pt x="4" y="0"/>
                  </a:lnTo>
                  <a:lnTo>
                    <a:pt x="0" y="5"/>
                  </a:lnTo>
                  <a:lnTo>
                    <a:pt x="0" y="7"/>
                  </a:lnTo>
                  <a:lnTo>
                    <a:pt x="0" y="765"/>
                  </a:lnTo>
                  <a:close/>
                </a:path>
              </a:pathLst>
            </a:custGeom>
            <a:solidFill>
              <a:srgbClr val="000000"/>
            </a:solidFill>
            <a:ln w="9525">
              <a:noFill/>
              <a:round/>
              <a:headEnd/>
              <a:tailEnd/>
            </a:ln>
          </p:spPr>
          <p:txBody>
            <a:bodyPr/>
            <a:lstStyle/>
            <a:p>
              <a:endParaRPr lang="en-US"/>
            </a:p>
          </p:txBody>
        </p:sp>
        <p:sp>
          <p:nvSpPr>
            <p:cNvPr id="19508" name="Freeform 30"/>
            <p:cNvSpPr>
              <a:spLocks/>
            </p:cNvSpPr>
            <p:nvPr/>
          </p:nvSpPr>
          <p:spPr bwMode="auto">
            <a:xfrm>
              <a:off x="3314" y="2233"/>
              <a:ext cx="4" cy="2"/>
            </a:xfrm>
            <a:custGeom>
              <a:avLst/>
              <a:gdLst>
                <a:gd name="T0" fmla="*/ 0 w 9"/>
                <a:gd name="T1" fmla="*/ 0 h 4"/>
                <a:gd name="T2" fmla="*/ 1 w 9"/>
                <a:gd name="T3" fmla="*/ 0 h 4"/>
                <a:gd name="T4" fmla="*/ 1 w 9"/>
                <a:gd name="T5" fmla="*/ 1 h 4"/>
                <a:gd name="T6" fmla="*/ 0 w 9"/>
                <a:gd name="T7" fmla="*/ 1 h 4"/>
                <a:gd name="T8" fmla="*/ 0 w 9"/>
                <a:gd name="T9" fmla="*/ 1 h 4"/>
                <a:gd name="T10" fmla="*/ 0 w 9"/>
                <a:gd name="T11" fmla="*/ 0 h 4"/>
                <a:gd name="T12" fmla="*/ 0 60000 65536"/>
                <a:gd name="T13" fmla="*/ 0 60000 65536"/>
                <a:gd name="T14" fmla="*/ 0 60000 65536"/>
                <a:gd name="T15" fmla="*/ 0 60000 65536"/>
                <a:gd name="T16" fmla="*/ 0 60000 65536"/>
                <a:gd name="T17" fmla="*/ 0 60000 65536"/>
                <a:gd name="T18" fmla="*/ 0 w 9"/>
                <a:gd name="T19" fmla="*/ 0 h 4"/>
                <a:gd name="T20" fmla="*/ 9 w 9"/>
                <a:gd name="T21" fmla="*/ 4 h 4"/>
              </a:gdLst>
              <a:ahLst/>
              <a:cxnLst>
                <a:cxn ang="T12">
                  <a:pos x="T0" y="T1"/>
                </a:cxn>
                <a:cxn ang="T13">
                  <a:pos x="T2" y="T3"/>
                </a:cxn>
                <a:cxn ang="T14">
                  <a:pos x="T4" y="T5"/>
                </a:cxn>
                <a:cxn ang="T15">
                  <a:pos x="T6" y="T7"/>
                </a:cxn>
                <a:cxn ang="T16">
                  <a:pos x="T8" y="T9"/>
                </a:cxn>
                <a:cxn ang="T17">
                  <a:pos x="T10" y="T11"/>
                </a:cxn>
              </a:cxnLst>
              <a:rect l="T18" t="T19" r="T20" b="T21"/>
              <a:pathLst>
                <a:path w="9" h="4">
                  <a:moveTo>
                    <a:pt x="0" y="0"/>
                  </a:moveTo>
                  <a:lnTo>
                    <a:pt x="9" y="0"/>
                  </a:lnTo>
                  <a:lnTo>
                    <a:pt x="9" y="1"/>
                  </a:lnTo>
                  <a:lnTo>
                    <a:pt x="5" y="4"/>
                  </a:lnTo>
                  <a:lnTo>
                    <a:pt x="0" y="1"/>
                  </a:lnTo>
                  <a:lnTo>
                    <a:pt x="0" y="0"/>
                  </a:lnTo>
                  <a:close/>
                </a:path>
              </a:pathLst>
            </a:custGeom>
            <a:solidFill>
              <a:srgbClr val="000000"/>
            </a:solidFill>
            <a:ln w="9525">
              <a:noFill/>
              <a:round/>
              <a:headEnd/>
              <a:tailEnd/>
            </a:ln>
          </p:spPr>
          <p:txBody>
            <a:bodyPr/>
            <a:lstStyle/>
            <a:p>
              <a:endParaRPr lang="en-US"/>
            </a:p>
          </p:txBody>
        </p:sp>
        <p:sp>
          <p:nvSpPr>
            <p:cNvPr id="19509" name="Freeform 31"/>
            <p:cNvSpPr>
              <a:spLocks/>
            </p:cNvSpPr>
            <p:nvPr/>
          </p:nvSpPr>
          <p:spPr bwMode="auto">
            <a:xfrm>
              <a:off x="3302" y="2221"/>
              <a:ext cx="27" cy="28"/>
            </a:xfrm>
            <a:custGeom>
              <a:avLst/>
              <a:gdLst>
                <a:gd name="T0" fmla="*/ 0 w 57"/>
                <a:gd name="T1" fmla="*/ 0 h 57"/>
                <a:gd name="T2" fmla="*/ 3 w 57"/>
                <a:gd name="T3" fmla="*/ 7 h 57"/>
                <a:gd name="T4" fmla="*/ 6 w 57"/>
                <a:gd name="T5" fmla="*/ 0 h 57"/>
                <a:gd name="T6" fmla="*/ 3 w 57"/>
                <a:gd name="T7" fmla="*/ 3 h 57"/>
                <a:gd name="T8" fmla="*/ 0 w 57"/>
                <a:gd name="T9" fmla="*/ 0 h 57"/>
                <a:gd name="T10" fmla="*/ 0 60000 65536"/>
                <a:gd name="T11" fmla="*/ 0 60000 65536"/>
                <a:gd name="T12" fmla="*/ 0 60000 65536"/>
                <a:gd name="T13" fmla="*/ 0 60000 65536"/>
                <a:gd name="T14" fmla="*/ 0 60000 65536"/>
                <a:gd name="T15" fmla="*/ 0 w 57"/>
                <a:gd name="T16" fmla="*/ 0 h 57"/>
                <a:gd name="T17" fmla="*/ 57 w 57"/>
                <a:gd name="T18" fmla="*/ 57 h 57"/>
              </a:gdLst>
              <a:ahLst/>
              <a:cxnLst>
                <a:cxn ang="T10">
                  <a:pos x="T0" y="T1"/>
                </a:cxn>
                <a:cxn ang="T11">
                  <a:pos x="T2" y="T3"/>
                </a:cxn>
                <a:cxn ang="T12">
                  <a:pos x="T4" y="T5"/>
                </a:cxn>
                <a:cxn ang="T13">
                  <a:pos x="T6" y="T7"/>
                </a:cxn>
                <a:cxn ang="T14">
                  <a:pos x="T8" y="T9"/>
                </a:cxn>
              </a:cxnLst>
              <a:rect l="T15" t="T16" r="T17" b="T18"/>
              <a:pathLst>
                <a:path w="57" h="57">
                  <a:moveTo>
                    <a:pt x="0" y="0"/>
                  </a:moveTo>
                  <a:lnTo>
                    <a:pt x="30" y="57"/>
                  </a:lnTo>
                  <a:lnTo>
                    <a:pt x="57" y="0"/>
                  </a:lnTo>
                  <a:lnTo>
                    <a:pt x="30" y="28"/>
                  </a:lnTo>
                  <a:lnTo>
                    <a:pt x="0" y="0"/>
                  </a:lnTo>
                  <a:close/>
                </a:path>
              </a:pathLst>
            </a:custGeom>
            <a:solidFill>
              <a:srgbClr val="000000"/>
            </a:solidFill>
            <a:ln w="9525">
              <a:noFill/>
              <a:round/>
              <a:headEnd/>
              <a:tailEnd/>
            </a:ln>
          </p:spPr>
          <p:txBody>
            <a:bodyPr/>
            <a:lstStyle/>
            <a:p>
              <a:endParaRPr lang="en-US"/>
            </a:p>
          </p:txBody>
        </p:sp>
        <p:sp>
          <p:nvSpPr>
            <p:cNvPr id="19510" name="Freeform 32"/>
            <p:cNvSpPr>
              <a:spLocks/>
            </p:cNvSpPr>
            <p:nvPr/>
          </p:nvSpPr>
          <p:spPr bwMode="auto">
            <a:xfrm>
              <a:off x="3300" y="2220"/>
              <a:ext cx="32" cy="30"/>
            </a:xfrm>
            <a:custGeom>
              <a:avLst/>
              <a:gdLst>
                <a:gd name="T0" fmla="*/ 0 w 65"/>
                <a:gd name="T1" fmla="*/ 0 h 65"/>
                <a:gd name="T2" fmla="*/ 0 w 65"/>
                <a:gd name="T3" fmla="*/ 0 h 65"/>
                <a:gd name="T4" fmla="*/ 0 w 65"/>
                <a:gd name="T5" fmla="*/ 0 h 65"/>
                <a:gd name="T6" fmla="*/ 0 w 65"/>
                <a:gd name="T7" fmla="*/ 0 h 65"/>
                <a:gd name="T8" fmla="*/ 0 w 65"/>
                <a:gd name="T9" fmla="*/ 0 h 65"/>
                <a:gd name="T10" fmla="*/ 0 w 65"/>
                <a:gd name="T11" fmla="*/ 0 h 65"/>
                <a:gd name="T12" fmla="*/ 3 w 65"/>
                <a:gd name="T13" fmla="*/ 6 h 65"/>
                <a:gd name="T14" fmla="*/ 3 w 65"/>
                <a:gd name="T15" fmla="*/ 6 h 65"/>
                <a:gd name="T16" fmla="*/ 3 w 65"/>
                <a:gd name="T17" fmla="*/ 6 h 65"/>
                <a:gd name="T18" fmla="*/ 4 w 65"/>
                <a:gd name="T19" fmla="*/ 6 h 65"/>
                <a:gd name="T20" fmla="*/ 4 w 65"/>
                <a:gd name="T21" fmla="*/ 6 h 65"/>
                <a:gd name="T22" fmla="*/ 4 w 65"/>
                <a:gd name="T23" fmla="*/ 6 h 65"/>
                <a:gd name="T24" fmla="*/ 4 w 65"/>
                <a:gd name="T25" fmla="*/ 6 h 65"/>
                <a:gd name="T26" fmla="*/ 8 w 65"/>
                <a:gd name="T27" fmla="*/ 0 h 65"/>
                <a:gd name="T28" fmla="*/ 8 w 65"/>
                <a:gd name="T29" fmla="*/ 0 h 65"/>
                <a:gd name="T30" fmla="*/ 7 w 65"/>
                <a:gd name="T31" fmla="*/ 0 h 65"/>
                <a:gd name="T32" fmla="*/ 7 w 65"/>
                <a:gd name="T33" fmla="*/ 0 h 65"/>
                <a:gd name="T34" fmla="*/ 7 w 65"/>
                <a:gd name="T35" fmla="*/ 0 h 65"/>
                <a:gd name="T36" fmla="*/ 4 w 65"/>
                <a:gd name="T37" fmla="*/ 3 h 65"/>
                <a:gd name="T38" fmla="*/ 0 w 65"/>
                <a:gd name="T39" fmla="*/ 0 h 65"/>
                <a:gd name="T40" fmla="*/ 2 w 65"/>
                <a:gd name="T41" fmla="*/ 2 h 65"/>
                <a:gd name="T42" fmla="*/ 3 w 65"/>
                <a:gd name="T43" fmla="*/ 3 h 65"/>
                <a:gd name="T44" fmla="*/ 4 w 65"/>
                <a:gd name="T45" fmla="*/ 4 h 65"/>
                <a:gd name="T46" fmla="*/ 4 w 65"/>
                <a:gd name="T47" fmla="*/ 4 h 65"/>
                <a:gd name="T48" fmla="*/ 4 w 65"/>
                <a:gd name="T49" fmla="*/ 3 h 65"/>
                <a:gd name="T50" fmla="*/ 5 w 65"/>
                <a:gd name="T51" fmla="*/ 3 h 65"/>
                <a:gd name="T52" fmla="*/ 4 w 65"/>
                <a:gd name="T53" fmla="*/ 5 h 65"/>
                <a:gd name="T54" fmla="*/ 2 w 65"/>
                <a:gd name="T55" fmla="*/ 2 h 65"/>
                <a:gd name="T56" fmla="*/ 0 w 65"/>
                <a:gd name="T57" fmla="*/ 0 h 6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5"/>
                <a:gd name="T88" fmla="*/ 0 h 65"/>
                <a:gd name="T89" fmla="*/ 65 w 65"/>
                <a:gd name="T90" fmla="*/ 65 h 65"/>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5" h="65">
                  <a:moveTo>
                    <a:pt x="7" y="2"/>
                  </a:moveTo>
                  <a:lnTo>
                    <a:pt x="6" y="0"/>
                  </a:lnTo>
                  <a:lnTo>
                    <a:pt x="2" y="0"/>
                  </a:lnTo>
                  <a:lnTo>
                    <a:pt x="2" y="2"/>
                  </a:lnTo>
                  <a:lnTo>
                    <a:pt x="0" y="3"/>
                  </a:lnTo>
                  <a:lnTo>
                    <a:pt x="0" y="6"/>
                  </a:lnTo>
                  <a:lnTo>
                    <a:pt x="29" y="62"/>
                  </a:lnTo>
                  <a:lnTo>
                    <a:pt x="31" y="64"/>
                  </a:lnTo>
                  <a:lnTo>
                    <a:pt x="31" y="65"/>
                  </a:lnTo>
                  <a:lnTo>
                    <a:pt x="35" y="65"/>
                  </a:lnTo>
                  <a:lnTo>
                    <a:pt x="36" y="64"/>
                  </a:lnTo>
                  <a:lnTo>
                    <a:pt x="38" y="64"/>
                  </a:lnTo>
                  <a:lnTo>
                    <a:pt x="38" y="62"/>
                  </a:lnTo>
                  <a:lnTo>
                    <a:pt x="65" y="6"/>
                  </a:lnTo>
                  <a:lnTo>
                    <a:pt x="65" y="3"/>
                  </a:lnTo>
                  <a:lnTo>
                    <a:pt x="63" y="0"/>
                  </a:lnTo>
                  <a:lnTo>
                    <a:pt x="60" y="0"/>
                  </a:lnTo>
                  <a:lnTo>
                    <a:pt x="58" y="2"/>
                  </a:lnTo>
                  <a:lnTo>
                    <a:pt x="34" y="26"/>
                  </a:lnTo>
                  <a:lnTo>
                    <a:pt x="7" y="2"/>
                  </a:lnTo>
                  <a:lnTo>
                    <a:pt x="20" y="24"/>
                  </a:lnTo>
                  <a:lnTo>
                    <a:pt x="31" y="35"/>
                  </a:lnTo>
                  <a:lnTo>
                    <a:pt x="32" y="36"/>
                  </a:lnTo>
                  <a:lnTo>
                    <a:pt x="36" y="36"/>
                  </a:lnTo>
                  <a:lnTo>
                    <a:pt x="36" y="35"/>
                  </a:lnTo>
                  <a:lnTo>
                    <a:pt x="46" y="25"/>
                  </a:lnTo>
                  <a:lnTo>
                    <a:pt x="34" y="51"/>
                  </a:lnTo>
                  <a:lnTo>
                    <a:pt x="20" y="24"/>
                  </a:lnTo>
                  <a:lnTo>
                    <a:pt x="7" y="2"/>
                  </a:lnTo>
                  <a:close/>
                </a:path>
              </a:pathLst>
            </a:custGeom>
            <a:solidFill>
              <a:srgbClr val="000000"/>
            </a:solidFill>
            <a:ln w="9525">
              <a:noFill/>
              <a:round/>
              <a:headEnd/>
              <a:tailEnd/>
            </a:ln>
          </p:spPr>
          <p:txBody>
            <a:bodyPr/>
            <a:lstStyle/>
            <a:p>
              <a:endParaRPr lang="en-US"/>
            </a:p>
          </p:txBody>
        </p:sp>
        <p:sp>
          <p:nvSpPr>
            <p:cNvPr id="19511" name="Freeform 33"/>
            <p:cNvSpPr>
              <a:spLocks/>
            </p:cNvSpPr>
            <p:nvPr/>
          </p:nvSpPr>
          <p:spPr bwMode="auto">
            <a:xfrm>
              <a:off x="2823" y="2217"/>
              <a:ext cx="132" cy="163"/>
            </a:xfrm>
            <a:custGeom>
              <a:avLst/>
              <a:gdLst>
                <a:gd name="T0" fmla="*/ 28 w 280"/>
                <a:gd name="T1" fmla="*/ 38 h 336"/>
                <a:gd name="T2" fmla="*/ 29 w 280"/>
                <a:gd name="T3" fmla="*/ 38 h 336"/>
                <a:gd name="T4" fmla="*/ 29 w 280"/>
                <a:gd name="T5" fmla="*/ 38 h 336"/>
                <a:gd name="T6" fmla="*/ 29 w 280"/>
                <a:gd name="T7" fmla="*/ 38 h 336"/>
                <a:gd name="T8" fmla="*/ 29 w 280"/>
                <a:gd name="T9" fmla="*/ 0 h 336"/>
                <a:gd name="T10" fmla="*/ 29 w 280"/>
                <a:gd name="T11" fmla="*/ 0 h 336"/>
                <a:gd name="T12" fmla="*/ 29 w 280"/>
                <a:gd name="T13" fmla="*/ 0 h 336"/>
                <a:gd name="T14" fmla="*/ 29 w 280"/>
                <a:gd name="T15" fmla="*/ 0 h 336"/>
                <a:gd name="T16" fmla="*/ 29 w 280"/>
                <a:gd name="T17" fmla="*/ 0 h 336"/>
                <a:gd name="T18" fmla="*/ 28 w 280"/>
                <a:gd name="T19" fmla="*/ 0 h 336"/>
                <a:gd name="T20" fmla="*/ 0 w 280"/>
                <a:gd name="T21" fmla="*/ 11 h 336"/>
                <a:gd name="T22" fmla="*/ 0 w 280"/>
                <a:gd name="T23" fmla="*/ 11 h 336"/>
                <a:gd name="T24" fmla="*/ 0 w 280"/>
                <a:gd name="T25" fmla="*/ 11 h 336"/>
                <a:gd name="T26" fmla="*/ 0 w 280"/>
                <a:gd name="T27" fmla="*/ 11 h 336"/>
                <a:gd name="T28" fmla="*/ 0 w 280"/>
                <a:gd name="T29" fmla="*/ 25 h 336"/>
                <a:gd name="T30" fmla="*/ 0 w 280"/>
                <a:gd name="T31" fmla="*/ 26 h 336"/>
                <a:gd name="T32" fmla="*/ 0 w 280"/>
                <a:gd name="T33" fmla="*/ 26 h 336"/>
                <a:gd name="T34" fmla="*/ 0 w 280"/>
                <a:gd name="T35" fmla="*/ 26 h 336"/>
                <a:gd name="T36" fmla="*/ 0 w 280"/>
                <a:gd name="T37" fmla="*/ 26 h 336"/>
                <a:gd name="T38" fmla="*/ 28 w 280"/>
                <a:gd name="T39" fmla="*/ 38 h 336"/>
                <a:gd name="T40" fmla="*/ 28 w 280"/>
                <a:gd name="T41" fmla="*/ 36 h 336"/>
                <a:gd name="T42" fmla="*/ 1 w 280"/>
                <a:gd name="T43" fmla="*/ 25 h 336"/>
                <a:gd name="T44" fmla="*/ 1 w 280"/>
                <a:gd name="T45" fmla="*/ 12 h 336"/>
                <a:gd name="T46" fmla="*/ 28 w 280"/>
                <a:gd name="T47" fmla="*/ 2 h 336"/>
                <a:gd name="T48" fmla="*/ 28 w 280"/>
                <a:gd name="T49" fmla="*/ 36 h 336"/>
                <a:gd name="T50" fmla="*/ 28 w 280"/>
                <a:gd name="T51" fmla="*/ 38 h 3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80"/>
                <a:gd name="T79" fmla="*/ 0 h 336"/>
                <a:gd name="T80" fmla="*/ 280 w 280"/>
                <a:gd name="T81" fmla="*/ 336 h 3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80" h="336">
                  <a:moveTo>
                    <a:pt x="270" y="336"/>
                  </a:moveTo>
                  <a:lnTo>
                    <a:pt x="276" y="336"/>
                  </a:lnTo>
                  <a:lnTo>
                    <a:pt x="278" y="333"/>
                  </a:lnTo>
                  <a:lnTo>
                    <a:pt x="280" y="332"/>
                  </a:lnTo>
                  <a:lnTo>
                    <a:pt x="280" y="6"/>
                  </a:lnTo>
                  <a:lnTo>
                    <a:pt x="278" y="5"/>
                  </a:lnTo>
                  <a:lnTo>
                    <a:pt x="278" y="2"/>
                  </a:lnTo>
                  <a:lnTo>
                    <a:pt x="277" y="2"/>
                  </a:lnTo>
                  <a:lnTo>
                    <a:pt x="274" y="0"/>
                  </a:lnTo>
                  <a:lnTo>
                    <a:pt x="270" y="0"/>
                  </a:lnTo>
                  <a:lnTo>
                    <a:pt x="4" y="92"/>
                  </a:lnTo>
                  <a:lnTo>
                    <a:pt x="1" y="95"/>
                  </a:lnTo>
                  <a:lnTo>
                    <a:pt x="1" y="96"/>
                  </a:lnTo>
                  <a:lnTo>
                    <a:pt x="0" y="97"/>
                  </a:lnTo>
                  <a:lnTo>
                    <a:pt x="0" y="223"/>
                  </a:lnTo>
                  <a:lnTo>
                    <a:pt x="1" y="226"/>
                  </a:lnTo>
                  <a:lnTo>
                    <a:pt x="1" y="228"/>
                  </a:lnTo>
                  <a:lnTo>
                    <a:pt x="4" y="228"/>
                  </a:lnTo>
                  <a:lnTo>
                    <a:pt x="4" y="229"/>
                  </a:lnTo>
                  <a:lnTo>
                    <a:pt x="270" y="336"/>
                  </a:lnTo>
                  <a:lnTo>
                    <a:pt x="266" y="319"/>
                  </a:lnTo>
                  <a:lnTo>
                    <a:pt x="14" y="218"/>
                  </a:lnTo>
                  <a:lnTo>
                    <a:pt x="14" y="104"/>
                  </a:lnTo>
                  <a:lnTo>
                    <a:pt x="266" y="17"/>
                  </a:lnTo>
                  <a:lnTo>
                    <a:pt x="266" y="319"/>
                  </a:lnTo>
                  <a:lnTo>
                    <a:pt x="270" y="336"/>
                  </a:lnTo>
                  <a:close/>
                </a:path>
              </a:pathLst>
            </a:custGeom>
            <a:solidFill>
              <a:srgbClr val="000000"/>
            </a:solidFill>
            <a:ln w="9525">
              <a:noFill/>
              <a:round/>
              <a:headEnd/>
              <a:tailEnd/>
            </a:ln>
          </p:spPr>
          <p:txBody>
            <a:bodyPr/>
            <a:lstStyle/>
            <a:p>
              <a:endParaRPr lang="en-US"/>
            </a:p>
          </p:txBody>
        </p:sp>
        <p:sp>
          <p:nvSpPr>
            <p:cNvPr id="19512" name="Freeform 34"/>
            <p:cNvSpPr>
              <a:spLocks/>
            </p:cNvSpPr>
            <p:nvPr/>
          </p:nvSpPr>
          <p:spPr bwMode="auto">
            <a:xfrm>
              <a:off x="2920" y="2000"/>
              <a:ext cx="4" cy="220"/>
            </a:xfrm>
            <a:custGeom>
              <a:avLst/>
              <a:gdLst>
                <a:gd name="T0" fmla="*/ 1 w 9"/>
                <a:gd name="T1" fmla="*/ 0 h 460"/>
                <a:gd name="T2" fmla="*/ 1 w 9"/>
                <a:gd name="T3" fmla="*/ 0 h 460"/>
                <a:gd name="T4" fmla="*/ 0 w 9"/>
                <a:gd name="T5" fmla="*/ 0 h 460"/>
                <a:gd name="T6" fmla="*/ 0 w 9"/>
                <a:gd name="T7" fmla="*/ 0 h 460"/>
                <a:gd name="T8" fmla="*/ 0 w 9"/>
                <a:gd name="T9" fmla="*/ 0 h 460"/>
                <a:gd name="T10" fmla="*/ 0 w 9"/>
                <a:gd name="T11" fmla="*/ 0 h 460"/>
                <a:gd name="T12" fmla="*/ 0 w 9"/>
                <a:gd name="T13" fmla="*/ 50 h 460"/>
                <a:gd name="T14" fmla="*/ 0 w 9"/>
                <a:gd name="T15" fmla="*/ 50 h 460"/>
                <a:gd name="T16" fmla="*/ 0 w 9"/>
                <a:gd name="T17" fmla="*/ 50 h 460"/>
                <a:gd name="T18" fmla="*/ 0 w 9"/>
                <a:gd name="T19" fmla="*/ 50 h 460"/>
                <a:gd name="T20" fmla="*/ 0 w 9"/>
                <a:gd name="T21" fmla="*/ 50 h 460"/>
                <a:gd name="T22" fmla="*/ 1 w 9"/>
                <a:gd name="T23" fmla="*/ 50 h 460"/>
                <a:gd name="T24" fmla="*/ 1 w 9"/>
                <a:gd name="T25" fmla="*/ 50 h 460"/>
                <a:gd name="T26" fmla="*/ 1 w 9"/>
                <a:gd name="T27" fmla="*/ 0 h 46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
                <a:gd name="T43" fmla="*/ 0 h 460"/>
                <a:gd name="T44" fmla="*/ 9 w 9"/>
                <a:gd name="T45" fmla="*/ 460 h 46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 h="460">
                  <a:moveTo>
                    <a:pt x="9" y="4"/>
                  </a:moveTo>
                  <a:lnTo>
                    <a:pt x="9" y="3"/>
                  </a:lnTo>
                  <a:lnTo>
                    <a:pt x="7" y="1"/>
                  </a:lnTo>
                  <a:lnTo>
                    <a:pt x="7" y="0"/>
                  </a:lnTo>
                  <a:lnTo>
                    <a:pt x="3" y="0"/>
                  </a:lnTo>
                  <a:lnTo>
                    <a:pt x="0" y="3"/>
                  </a:lnTo>
                  <a:lnTo>
                    <a:pt x="0" y="459"/>
                  </a:lnTo>
                  <a:lnTo>
                    <a:pt x="2" y="459"/>
                  </a:lnTo>
                  <a:lnTo>
                    <a:pt x="3" y="460"/>
                  </a:lnTo>
                  <a:lnTo>
                    <a:pt x="7" y="460"/>
                  </a:lnTo>
                  <a:lnTo>
                    <a:pt x="7" y="459"/>
                  </a:lnTo>
                  <a:lnTo>
                    <a:pt x="9" y="459"/>
                  </a:lnTo>
                  <a:lnTo>
                    <a:pt x="9" y="456"/>
                  </a:lnTo>
                  <a:lnTo>
                    <a:pt x="9" y="4"/>
                  </a:lnTo>
                  <a:close/>
                </a:path>
              </a:pathLst>
            </a:custGeom>
            <a:solidFill>
              <a:srgbClr val="000000"/>
            </a:solidFill>
            <a:ln w="9525">
              <a:noFill/>
              <a:round/>
              <a:headEnd/>
              <a:tailEnd/>
            </a:ln>
          </p:spPr>
          <p:txBody>
            <a:bodyPr/>
            <a:lstStyle/>
            <a:p>
              <a:endParaRPr lang="en-US"/>
            </a:p>
          </p:txBody>
        </p:sp>
        <p:sp>
          <p:nvSpPr>
            <p:cNvPr id="19513" name="Freeform 35"/>
            <p:cNvSpPr>
              <a:spLocks/>
            </p:cNvSpPr>
            <p:nvPr/>
          </p:nvSpPr>
          <p:spPr bwMode="auto">
            <a:xfrm>
              <a:off x="2915" y="2209"/>
              <a:ext cx="15" cy="2"/>
            </a:xfrm>
            <a:custGeom>
              <a:avLst/>
              <a:gdLst>
                <a:gd name="T0" fmla="*/ 3 w 32"/>
                <a:gd name="T1" fmla="*/ 0 h 4"/>
                <a:gd name="T2" fmla="*/ 0 w 32"/>
                <a:gd name="T3" fmla="*/ 0 h 4"/>
                <a:gd name="T4" fmla="*/ 2 w 32"/>
                <a:gd name="T5" fmla="*/ 1 h 4"/>
                <a:gd name="T6" fmla="*/ 3 w 32"/>
                <a:gd name="T7" fmla="*/ 0 h 4"/>
                <a:gd name="T8" fmla="*/ 0 60000 65536"/>
                <a:gd name="T9" fmla="*/ 0 60000 65536"/>
                <a:gd name="T10" fmla="*/ 0 60000 65536"/>
                <a:gd name="T11" fmla="*/ 0 60000 65536"/>
                <a:gd name="T12" fmla="*/ 0 w 32"/>
                <a:gd name="T13" fmla="*/ 0 h 4"/>
                <a:gd name="T14" fmla="*/ 32 w 32"/>
                <a:gd name="T15" fmla="*/ 4 h 4"/>
              </a:gdLst>
              <a:ahLst/>
              <a:cxnLst>
                <a:cxn ang="T8">
                  <a:pos x="T0" y="T1"/>
                </a:cxn>
                <a:cxn ang="T9">
                  <a:pos x="T2" y="T3"/>
                </a:cxn>
                <a:cxn ang="T10">
                  <a:pos x="T4" y="T5"/>
                </a:cxn>
                <a:cxn ang="T11">
                  <a:pos x="T6" y="T7"/>
                </a:cxn>
              </a:cxnLst>
              <a:rect l="T12" t="T13" r="T14" b="T15"/>
              <a:pathLst>
                <a:path w="32" h="4">
                  <a:moveTo>
                    <a:pt x="32" y="0"/>
                  </a:moveTo>
                  <a:lnTo>
                    <a:pt x="0" y="0"/>
                  </a:lnTo>
                  <a:lnTo>
                    <a:pt x="16" y="4"/>
                  </a:lnTo>
                  <a:lnTo>
                    <a:pt x="32" y="0"/>
                  </a:lnTo>
                  <a:close/>
                </a:path>
              </a:pathLst>
            </a:custGeom>
            <a:solidFill>
              <a:srgbClr val="000000"/>
            </a:solidFill>
            <a:ln w="9525">
              <a:noFill/>
              <a:round/>
              <a:headEnd/>
              <a:tailEnd/>
            </a:ln>
          </p:spPr>
          <p:txBody>
            <a:bodyPr/>
            <a:lstStyle/>
            <a:p>
              <a:endParaRPr lang="en-US"/>
            </a:p>
          </p:txBody>
        </p:sp>
        <p:sp>
          <p:nvSpPr>
            <p:cNvPr id="19514" name="Freeform 36"/>
            <p:cNvSpPr>
              <a:spLocks/>
            </p:cNvSpPr>
            <p:nvPr/>
          </p:nvSpPr>
          <p:spPr bwMode="auto">
            <a:xfrm>
              <a:off x="2908" y="2198"/>
              <a:ext cx="28" cy="27"/>
            </a:xfrm>
            <a:custGeom>
              <a:avLst/>
              <a:gdLst>
                <a:gd name="T0" fmla="*/ 7 w 57"/>
                <a:gd name="T1" fmla="*/ 0 h 56"/>
                <a:gd name="T2" fmla="*/ 3 w 57"/>
                <a:gd name="T3" fmla="*/ 6 h 56"/>
                <a:gd name="T4" fmla="*/ 0 w 57"/>
                <a:gd name="T5" fmla="*/ 0 h 56"/>
                <a:gd name="T6" fmla="*/ 3 w 57"/>
                <a:gd name="T7" fmla="*/ 3 h 56"/>
                <a:gd name="T8" fmla="*/ 7 w 57"/>
                <a:gd name="T9" fmla="*/ 0 h 56"/>
                <a:gd name="T10" fmla="*/ 0 60000 65536"/>
                <a:gd name="T11" fmla="*/ 0 60000 65536"/>
                <a:gd name="T12" fmla="*/ 0 60000 65536"/>
                <a:gd name="T13" fmla="*/ 0 60000 65536"/>
                <a:gd name="T14" fmla="*/ 0 60000 65536"/>
                <a:gd name="T15" fmla="*/ 0 w 57"/>
                <a:gd name="T16" fmla="*/ 0 h 56"/>
                <a:gd name="T17" fmla="*/ 57 w 57"/>
                <a:gd name="T18" fmla="*/ 56 h 56"/>
              </a:gdLst>
              <a:ahLst/>
              <a:cxnLst>
                <a:cxn ang="T10">
                  <a:pos x="T0" y="T1"/>
                </a:cxn>
                <a:cxn ang="T11">
                  <a:pos x="T2" y="T3"/>
                </a:cxn>
                <a:cxn ang="T12">
                  <a:pos x="T4" y="T5"/>
                </a:cxn>
                <a:cxn ang="T13">
                  <a:pos x="T6" y="T7"/>
                </a:cxn>
                <a:cxn ang="T14">
                  <a:pos x="T8" y="T9"/>
                </a:cxn>
              </a:cxnLst>
              <a:rect l="T15" t="T16" r="T17" b="T18"/>
              <a:pathLst>
                <a:path w="57" h="56">
                  <a:moveTo>
                    <a:pt x="57" y="0"/>
                  </a:moveTo>
                  <a:lnTo>
                    <a:pt x="29" y="56"/>
                  </a:lnTo>
                  <a:lnTo>
                    <a:pt x="0" y="0"/>
                  </a:lnTo>
                  <a:lnTo>
                    <a:pt x="29" y="28"/>
                  </a:lnTo>
                  <a:lnTo>
                    <a:pt x="57" y="0"/>
                  </a:lnTo>
                  <a:close/>
                </a:path>
              </a:pathLst>
            </a:custGeom>
            <a:solidFill>
              <a:srgbClr val="000000"/>
            </a:solidFill>
            <a:ln w="9525">
              <a:noFill/>
              <a:round/>
              <a:headEnd/>
              <a:tailEnd/>
            </a:ln>
          </p:spPr>
          <p:txBody>
            <a:bodyPr/>
            <a:lstStyle/>
            <a:p>
              <a:endParaRPr lang="en-US"/>
            </a:p>
          </p:txBody>
        </p:sp>
        <p:sp>
          <p:nvSpPr>
            <p:cNvPr id="19515" name="Freeform 37"/>
            <p:cNvSpPr>
              <a:spLocks/>
            </p:cNvSpPr>
            <p:nvPr/>
          </p:nvSpPr>
          <p:spPr bwMode="auto">
            <a:xfrm>
              <a:off x="2907" y="2196"/>
              <a:ext cx="30" cy="30"/>
            </a:xfrm>
            <a:custGeom>
              <a:avLst/>
              <a:gdLst>
                <a:gd name="T0" fmla="*/ 5 w 65"/>
                <a:gd name="T1" fmla="*/ 3 h 64"/>
                <a:gd name="T2" fmla="*/ 3 w 65"/>
                <a:gd name="T3" fmla="*/ 5 h 64"/>
                <a:gd name="T4" fmla="*/ 2 w 65"/>
                <a:gd name="T5" fmla="*/ 3 h 64"/>
                <a:gd name="T6" fmla="*/ 3 w 65"/>
                <a:gd name="T7" fmla="*/ 4 h 64"/>
                <a:gd name="T8" fmla="*/ 3 w 65"/>
                <a:gd name="T9" fmla="*/ 4 h 64"/>
                <a:gd name="T10" fmla="*/ 4 w 65"/>
                <a:gd name="T11" fmla="*/ 4 h 64"/>
                <a:gd name="T12" fmla="*/ 4 w 65"/>
                <a:gd name="T13" fmla="*/ 4 h 64"/>
                <a:gd name="T14" fmla="*/ 5 w 65"/>
                <a:gd name="T15" fmla="*/ 3 h 64"/>
                <a:gd name="T16" fmla="*/ 6 w 65"/>
                <a:gd name="T17" fmla="*/ 0 h 64"/>
                <a:gd name="T18" fmla="*/ 3 w 65"/>
                <a:gd name="T19" fmla="*/ 3 h 64"/>
                <a:gd name="T20" fmla="*/ 0 w 65"/>
                <a:gd name="T21" fmla="*/ 0 h 64"/>
                <a:gd name="T22" fmla="*/ 0 w 65"/>
                <a:gd name="T23" fmla="*/ 0 h 64"/>
                <a:gd name="T24" fmla="*/ 0 w 65"/>
                <a:gd name="T25" fmla="*/ 0 h 64"/>
                <a:gd name="T26" fmla="*/ 0 w 65"/>
                <a:gd name="T27" fmla="*/ 0 h 64"/>
                <a:gd name="T28" fmla="*/ 0 w 65"/>
                <a:gd name="T29" fmla="*/ 0 h 64"/>
                <a:gd name="T30" fmla="*/ 0 w 65"/>
                <a:gd name="T31" fmla="*/ 0 h 64"/>
                <a:gd name="T32" fmla="*/ 3 w 65"/>
                <a:gd name="T33" fmla="*/ 7 h 64"/>
                <a:gd name="T34" fmla="*/ 3 w 65"/>
                <a:gd name="T35" fmla="*/ 7 h 64"/>
                <a:gd name="T36" fmla="*/ 4 w 65"/>
                <a:gd name="T37" fmla="*/ 7 h 64"/>
                <a:gd name="T38" fmla="*/ 4 w 65"/>
                <a:gd name="T39" fmla="*/ 7 h 64"/>
                <a:gd name="T40" fmla="*/ 4 w 65"/>
                <a:gd name="T41" fmla="*/ 7 h 64"/>
                <a:gd name="T42" fmla="*/ 6 w 65"/>
                <a:gd name="T43" fmla="*/ 0 h 64"/>
                <a:gd name="T44" fmla="*/ 6 w 65"/>
                <a:gd name="T45" fmla="*/ 0 h 64"/>
                <a:gd name="T46" fmla="*/ 6 w 65"/>
                <a:gd name="T47" fmla="*/ 0 h 64"/>
                <a:gd name="T48" fmla="*/ 6 w 65"/>
                <a:gd name="T49" fmla="*/ 0 h 64"/>
                <a:gd name="T50" fmla="*/ 6 w 65"/>
                <a:gd name="T51" fmla="*/ 0 h 64"/>
                <a:gd name="T52" fmla="*/ 6 w 65"/>
                <a:gd name="T53" fmla="*/ 0 h 64"/>
                <a:gd name="T54" fmla="*/ 5 w 65"/>
                <a:gd name="T55" fmla="*/ 3 h 6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65"/>
                <a:gd name="T85" fmla="*/ 0 h 64"/>
                <a:gd name="T86" fmla="*/ 65 w 65"/>
                <a:gd name="T87" fmla="*/ 64 h 64"/>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65" h="64">
                  <a:moveTo>
                    <a:pt x="46" y="25"/>
                  </a:moveTo>
                  <a:lnTo>
                    <a:pt x="33" y="50"/>
                  </a:lnTo>
                  <a:lnTo>
                    <a:pt x="20" y="25"/>
                  </a:lnTo>
                  <a:lnTo>
                    <a:pt x="31" y="35"/>
                  </a:lnTo>
                  <a:lnTo>
                    <a:pt x="32" y="36"/>
                  </a:lnTo>
                  <a:lnTo>
                    <a:pt x="36" y="36"/>
                  </a:lnTo>
                  <a:lnTo>
                    <a:pt x="36" y="35"/>
                  </a:lnTo>
                  <a:lnTo>
                    <a:pt x="46" y="25"/>
                  </a:lnTo>
                  <a:lnTo>
                    <a:pt x="58" y="2"/>
                  </a:lnTo>
                  <a:lnTo>
                    <a:pt x="33" y="27"/>
                  </a:lnTo>
                  <a:lnTo>
                    <a:pt x="7" y="2"/>
                  </a:lnTo>
                  <a:lnTo>
                    <a:pt x="7" y="0"/>
                  </a:lnTo>
                  <a:lnTo>
                    <a:pt x="3" y="0"/>
                  </a:lnTo>
                  <a:lnTo>
                    <a:pt x="2" y="2"/>
                  </a:lnTo>
                  <a:lnTo>
                    <a:pt x="0" y="2"/>
                  </a:lnTo>
                  <a:lnTo>
                    <a:pt x="0" y="6"/>
                  </a:lnTo>
                  <a:lnTo>
                    <a:pt x="29" y="61"/>
                  </a:lnTo>
                  <a:lnTo>
                    <a:pt x="32" y="64"/>
                  </a:lnTo>
                  <a:lnTo>
                    <a:pt x="36" y="64"/>
                  </a:lnTo>
                  <a:lnTo>
                    <a:pt x="36" y="63"/>
                  </a:lnTo>
                  <a:lnTo>
                    <a:pt x="38" y="61"/>
                  </a:lnTo>
                  <a:lnTo>
                    <a:pt x="65" y="6"/>
                  </a:lnTo>
                  <a:lnTo>
                    <a:pt x="65" y="3"/>
                  </a:lnTo>
                  <a:lnTo>
                    <a:pt x="64" y="2"/>
                  </a:lnTo>
                  <a:lnTo>
                    <a:pt x="64" y="0"/>
                  </a:lnTo>
                  <a:lnTo>
                    <a:pt x="60" y="0"/>
                  </a:lnTo>
                  <a:lnTo>
                    <a:pt x="58" y="2"/>
                  </a:lnTo>
                  <a:lnTo>
                    <a:pt x="46" y="25"/>
                  </a:lnTo>
                  <a:close/>
                </a:path>
              </a:pathLst>
            </a:custGeom>
            <a:solidFill>
              <a:srgbClr val="000000"/>
            </a:solidFill>
            <a:ln w="9525">
              <a:noFill/>
              <a:round/>
              <a:headEnd/>
              <a:tailEnd/>
            </a:ln>
          </p:spPr>
          <p:txBody>
            <a:bodyPr/>
            <a:lstStyle/>
            <a:p>
              <a:endParaRPr lang="en-US"/>
            </a:p>
          </p:txBody>
        </p:sp>
        <p:sp>
          <p:nvSpPr>
            <p:cNvPr id="19516" name="Freeform 38"/>
            <p:cNvSpPr>
              <a:spLocks/>
            </p:cNvSpPr>
            <p:nvPr/>
          </p:nvSpPr>
          <p:spPr bwMode="auto">
            <a:xfrm>
              <a:off x="2363" y="2351"/>
              <a:ext cx="914" cy="378"/>
            </a:xfrm>
            <a:custGeom>
              <a:avLst/>
              <a:gdLst>
                <a:gd name="T0" fmla="*/ 181 w 2055"/>
                <a:gd name="T1" fmla="*/ 0 h 891"/>
                <a:gd name="T2" fmla="*/ 181 w 2055"/>
                <a:gd name="T3" fmla="*/ 0 h 891"/>
                <a:gd name="T4" fmla="*/ 181 w 2055"/>
                <a:gd name="T5" fmla="*/ 0 h 891"/>
                <a:gd name="T6" fmla="*/ 181 w 2055"/>
                <a:gd name="T7" fmla="*/ 0 h 891"/>
                <a:gd name="T8" fmla="*/ 180 w 2055"/>
                <a:gd name="T9" fmla="*/ 0 h 891"/>
                <a:gd name="T10" fmla="*/ 180 w 2055"/>
                <a:gd name="T11" fmla="*/ 0 h 891"/>
                <a:gd name="T12" fmla="*/ 180 w 2055"/>
                <a:gd name="T13" fmla="*/ 31 h 891"/>
                <a:gd name="T14" fmla="*/ 136 w 2055"/>
                <a:gd name="T15" fmla="*/ 32 h 891"/>
                <a:gd name="T16" fmla="*/ 137 w 2055"/>
                <a:gd name="T17" fmla="*/ 32 h 891"/>
                <a:gd name="T18" fmla="*/ 116 w 2055"/>
                <a:gd name="T19" fmla="*/ 67 h 891"/>
                <a:gd name="T20" fmla="*/ 1 w 2055"/>
                <a:gd name="T21" fmla="*/ 67 h 891"/>
                <a:gd name="T22" fmla="*/ 1 w 2055"/>
                <a:gd name="T23" fmla="*/ 21 h 891"/>
                <a:gd name="T24" fmla="*/ 1 w 2055"/>
                <a:gd name="T25" fmla="*/ 21 h 891"/>
                <a:gd name="T26" fmla="*/ 1 w 2055"/>
                <a:gd name="T27" fmla="*/ 21 h 891"/>
                <a:gd name="T28" fmla="*/ 0 w 2055"/>
                <a:gd name="T29" fmla="*/ 21 h 891"/>
                <a:gd name="T30" fmla="*/ 0 w 2055"/>
                <a:gd name="T31" fmla="*/ 21 h 891"/>
                <a:gd name="T32" fmla="*/ 0 w 2055"/>
                <a:gd name="T33" fmla="*/ 21 h 891"/>
                <a:gd name="T34" fmla="*/ 0 w 2055"/>
                <a:gd name="T35" fmla="*/ 68 h 891"/>
                <a:gd name="T36" fmla="*/ 0 w 2055"/>
                <a:gd name="T37" fmla="*/ 68 h 891"/>
                <a:gd name="T38" fmla="*/ 0 w 2055"/>
                <a:gd name="T39" fmla="*/ 68 h 891"/>
                <a:gd name="T40" fmla="*/ 0 w 2055"/>
                <a:gd name="T41" fmla="*/ 68 h 891"/>
                <a:gd name="T42" fmla="*/ 117 w 2055"/>
                <a:gd name="T43" fmla="*/ 68 h 891"/>
                <a:gd name="T44" fmla="*/ 117 w 2055"/>
                <a:gd name="T45" fmla="*/ 68 h 891"/>
                <a:gd name="T46" fmla="*/ 153 w 2055"/>
                <a:gd name="T47" fmla="*/ 32 h 891"/>
                <a:gd name="T48" fmla="*/ 181 w 2055"/>
                <a:gd name="T49" fmla="*/ 32 h 891"/>
                <a:gd name="T50" fmla="*/ 181 w 2055"/>
                <a:gd name="T51" fmla="*/ 32 h 891"/>
                <a:gd name="T52" fmla="*/ 181 w 2055"/>
                <a:gd name="T53" fmla="*/ 32 h 891"/>
                <a:gd name="T54" fmla="*/ 181 w 2055"/>
                <a:gd name="T55" fmla="*/ 32 h 891"/>
                <a:gd name="T56" fmla="*/ 181 w 2055"/>
                <a:gd name="T57" fmla="*/ 0 h 89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055"/>
                <a:gd name="T88" fmla="*/ 0 h 891"/>
                <a:gd name="T89" fmla="*/ 2055 w 2055"/>
                <a:gd name="T90" fmla="*/ 891 h 89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055" h="891">
                  <a:moveTo>
                    <a:pt x="2055" y="5"/>
                  </a:moveTo>
                  <a:lnTo>
                    <a:pt x="2055" y="3"/>
                  </a:lnTo>
                  <a:lnTo>
                    <a:pt x="2054" y="1"/>
                  </a:lnTo>
                  <a:lnTo>
                    <a:pt x="2054" y="0"/>
                  </a:lnTo>
                  <a:lnTo>
                    <a:pt x="2049" y="0"/>
                  </a:lnTo>
                  <a:lnTo>
                    <a:pt x="2046" y="3"/>
                  </a:lnTo>
                  <a:lnTo>
                    <a:pt x="2046" y="409"/>
                  </a:lnTo>
                  <a:lnTo>
                    <a:pt x="1545" y="417"/>
                  </a:lnTo>
                  <a:lnTo>
                    <a:pt x="1552" y="417"/>
                  </a:lnTo>
                  <a:lnTo>
                    <a:pt x="1317" y="881"/>
                  </a:lnTo>
                  <a:lnTo>
                    <a:pt x="10" y="881"/>
                  </a:lnTo>
                  <a:lnTo>
                    <a:pt x="10" y="279"/>
                  </a:lnTo>
                  <a:lnTo>
                    <a:pt x="8" y="276"/>
                  </a:lnTo>
                  <a:lnTo>
                    <a:pt x="8" y="275"/>
                  </a:lnTo>
                  <a:lnTo>
                    <a:pt x="3" y="275"/>
                  </a:lnTo>
                  <a:lnTo>
                    <a:pt x="0" y="279"/>
                  </a:lnTo>
                  <a:lnTo>
                    <a:pt x="0" y="280"/>
                  </a:lnTo>
                  <a:lnTo>
                    <a:pt x="0" y="886"/>
                  </a:lnTo>
                  <a:lnTo>
                    <a:pt x="0" y="889"/>
                  </a:lnTo>
                  <a:lnTo>
                    <a:pt x="2" y="889"/>
                  </a:lnTo>
                  <a:lnTo>
                    <a:pt x="3" y="891"/>
                  </a:lnTo>
                  <a:lnTo>
                    <a:pt x="1321" y="891"/>
                  </a:lnTo>
                  <a:lnTo>
                    <a:pt x="1321" y="889"/>
                  </a:lnTo>
                  <a:lnTo>
                    <a:pt x="1744" y="418"/>
                  </a:lnTo>
                  <a:lnTo>
                    <a:pt x="2054" y="418"/>
                  </a:lnTo>
                  <a:lnTo>
                    <a:pt x="2054" y="417"/>
                  </a:lnTo>
                  <a:lnTo>
                    <a:pt x="2055" y="417"/>
                  </a:lnTo>
                  <a:lnTo>
                    <a:pt x="2055" y="414"/>
                  </a:lnTo>
                  <a:lnTo>
                    <a:pt x="2055" y="5"/>
                  </a:lnTo>
                  <a:close/>
                </a:path>
              </a:pathLst>
            </a:custGeom>
            <a:solidFill>
              <a:schemeClr val="bg1"/>
            </a:solidFill>
            <a:ln w="9525">
              <a:noFill/>
              <a:round/>
              <a:headEnd/>
              <a:tailEnd/>
            </a:ln>
          </p:spPr>
          <p:txBody>
            <a:bodyPr/>
            <a:lstStyle/>
            <a:p>
              <a:endParaRPr lang="en-US"/>
            </a:p>
          </p:txBody>
        </p:sp>
        <p:sp>
          <p:nvSpPr>
            <p:cNvPr id="19517" name="Freeform 39"/>
            <p:cNvSpPr>
              <a:spLocks/>
            </p:cNvSpPr>
            <p:nvPr/>
          </p:nvSpPr>
          <p:spPr bwMode="auto">
            <a:xfrm>
              <a:off x="2352" y="2465"/>
              <a:ext cx="26" cy="27"/>
            </a:xfrm>
            <a:custGeom>
              <a:avLst/>
              <a:gdLst>
                <a:gd name="T0" fmla="*/ 0 w 55"/>
                <a:gd name="T1" fmla="*/ 6 h 56"/>
                <a:gd name="T2" fmla="*/ 3 w 55"/>
                <a:gd name="T3" fmla="*/ 0 h 56"/>
                <a:gd name="T4" fmla="*/ 6 w 55"/>
                <a:gd name="T5" fmla="*/ 6 h 56"/>
                <a:gd name="T6" fmla="*/ 3 w 55"/>
                <a:gd name="T7" fmla="*/ 3 h 56"/>
                <a:gd name="T8" fmla="*/ 0 w 55"/>
                <a:gd name="T9" fmla="*/ 6 h 56"/>
                <a:gd name="T10" fmla="*/ 0 60000 65536"/>
                <a:gd name="T11" fmla="*/ 0 60000 65536"/>
                <a:gd name="T12" fmla="*/ 0 60000 65536"/>
                <a:gd name="T13" fmla="*/ 0 60000 65536"/>
                <a:gd name="T14" fmla="*/ 0 60000 65536"/>
                <a:gd name="T15" fmla="*/ 0 w 55"/>
                <a:gd name="T16" fmla="*/ 0 h 56"/>
                <a:gd name="T17" fmla="*/ 55 w 55"/>
                <a:gd name="T18" fmla="*/ 56 h 56"/>
              </a:gdLst>
              <a:ahLst/>
              <a:cxnLst>
                <a:cxn ang="T10">
                  <a:pos x="T0" y="T1"/>
                </a:cxn>
                <a:cxn ang="T11">
                  <a:pos x="T2" y="T3"/>
                </a:cxn>
                <a:cxn ang="T12">
                  <a:pos x="T4" y="T5"/>
                </a:cxn>
                <a:cxn ang="T13">
                  <a:pos x="T6" y="T7"/>
                </a:cxn>
                <a:cxn ang="T14">
                  <a:pos x="T8" y="T9"/>
                </a:cxn>
              </a:cxnLst>
              <a:rect l="T15" t="T16" r="T17" b="T18"/>
              <a:pathLst>
                <a:path w="55" h="56">
                  <a:moveTo>
                    <a:pt x="0" y="56"/>
                  </a:moveTo>
                  <a:lnTo>
                    <a:pt x="28" y="0"/>
                  </a:lnTo>
                  <a:lnTo>
                    <a:pt x="55" y="56"/>
                  </a:lnTo>
                  <a:lnTo>
                    <a:pt x="28" y="27"/>
                  </a:lnTo>
                  <a:lnTo>
                    <a:pt x="0" y="56"/>
                  </a:lnTo>
                  <a:close/>
                </a:path>
              </a:pathLst>
            </a:custGeom>
            <a:solidFill>
              <a:srgbClr val="000000"/>
            </a:solidFill>
            <a:ln w="9525">
              <a:noFill/>
              <a:round/>
              <a:headEnd/>
              <a:tailEnd/>
            </a:ln>
          </p:spPr>
          <p:txBody>
            <a:bodyPr/>
            <a:lstStyle/>
            <a:p>
              <a:endParaRPr lang="en-US"/>
            </a:p>
          </p:txBody>
        </p:sp>
        <p:sp>
          <p:nvSpPr>
            <p:cNvPr id="19518" name="Freeform 40"/>
            <p:cNvSpPr>
              <a:spLocks/>
            </p:cNvSpPr>
            <p:nvPr/>
          </p:nvSpPr>
          <p:spPr bwMode="auto">
            <a:xfrm>
              <a:off x="2362" y="1997"/>
              <a:ext cx="544" cy="170"/>
            </a:xfrm>
            <a:custGeom>
              <a:avLst/>
              <a:gdLst>
                <a:gd name="T0" fmla="*/ 0 w 1131"/>
                <a:gd name="T1" fmla="*/ 32 h 388"/>
                <a:gd name="T2" fmla="*/ 0 w 1131"/>
                <a:gd name="T3" fmla="*/ 32 h 388"/>
                <a:gd name="T4" fmla="*/ 0 w 1131"/>
                <a:gd name="T5" fmla="*/ 32 h 388"/>
                <a:gd name="T6" fmla="*/ 0 w 1131"/>
                <a:gd name="T7" fmla="*/ 32 h 388"/>
                <a:gd name="T8" fmla="*/ 0 w 1131"/>
                <a:gd name="T9" fmla="*/ 32 h 388"/>
                <a:gd name="T10" fmla="*/ 0 w 1131"/>
                <a:gd name="T11" fmla="*/ 32 h 388"/>
                <a:gd name="T12" fmla="*/ 1 w 1131"/>
                <a:gd name="T13" fmla="*/ 32 h 388"/>
                <a:gd name="T14" fmla="*/ 1 w 1131"/>
                <a:gd name="T15" fmla="*/ 1 h 388"/>
                <a:gd name="T16" fmla="*/ 126 w 1131"/>
                <a:gd name="T17" fmla="*/ 1 h 388"/>
                <a:gd name="T18" fmla="*/ 126 w 1131"/>
                <a:gd name="T19" fmla="*/ 0 h 388"/>
                <a:gd name="T20" fmla="*/ 126 w 1131"/>
                <a:gd name="T21" fmla="*/ 0 h 388"/>
                <a:gd name="T22" fmla="*/ 126 w 1131"/>
                <a:gd name="T23" fmla="*/ 0 h 388"/>
                <a:gd name="T24" fmla="*/ 126 w 1131"/>
                <a:gd name="T25" fmla="*/ 0 h 388"/>
                <a:gd name="T26" fmla="*/ 126 w 1131"/>
                <a:gd name="T27" fmla="*/ 0 h 388"/>
                <a:gd name="T28" fmla="*/ 126 w 1131"/>
                <a:gd name="T29" fmla="*/ 0 h 388"/>
                <a:gd name="T30" fmla="*/ 0 w 1131"/>
                <a:gd name="T31" fmla="*/ 0 h 388"/>
                <a:gd name="T32" fmla="*/ 0 w 1131"/>
                <a:gd name="T33" fmla="*/ 0 h 388"/>
                <a:gd name="T34" fmla="*/ 0 w 1131"/>
                <a:gd name="T35" fmla="*/ 0 h 388"/>
                <a:gd name="T36" fmla="*/ 0 w 1131"/>
                <a:gd name="T37" fmla="*/ 0 h 388"/>
                <a:gd name="T38" fmla="*/ 0 w 1131"/>
                <a:gd name="T39" fmla="*/ 32 h 3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131"/>
                <a:gd name="T61" fmla="*/ 0 h 388"/>
                <a:gd name="T62" fmla="*/ 1131 w 1131"/>
                <a:gd name="T63" fmla="*/ 388 h 38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131" h="388">
                  <a:moveTo>
                    <a:pt x="0" y="384"/>
                  </a:moveTo>
                  <a:lnTo>
                    <a:pt x="0" y="387"/>
                  </a:lnTo>
                  <a:lnTo>
                    <a:pt x="1" y="387"/>
                  </a:lnTo>
                  <a:lnTo>
                    <a:pt x="3" y="388"/>
                  </a:lnTo>
                  <a:lnTo>
                    <a:pt x="7" y="388"/>
                  </a:lnTo>
                  <a:lnTo>
                    <a:pt x="7" y="387"/>
                  </a:lnTo>
                  <a:lnTo>
                    <a:pt x="8" y="387"/>
                  </a:lnTo>
                  <a:lnTo>
                    <a:pt x="8" y="8"/>
                  </a:lnTo>
                  <a:lnTo>
                    <a:pt x="1129" y="8"/>
                  </a:lnTo>
                  <a:lnTo>
                    <a:pt x="1129" y="7"/>
                  </a:lnTo>
                  <a:lnTo>
                    <a:pt x="1131" y="7"/>
                  </a:lnTo>
                  <a:lnTo>
                    <a:pt x="1131" y="3"/>
                  </a:lnTo>
                  <a:lnTo>
                    <a:pt x="1129" y="1"/>
                  </a:lnTo>
                  <a:lnTo>
                    <a:pt x="1129" y="0"/>
                  </a:lnTo>
                  <a:lnTo>
                    <a:pt x="1127" y="0"/>
                  </a:lnTo>
                  <a:lnTo>
                    <a:pt x="4" y="0"/>
                  </a:lnTo>
                  <a:lnTo>
                    <a:pt x="3" y="0"/>
                  </a:lnTo>
                  <a:lnTo>
                    <a:pt x="0" y="3"/>
                  </a:lnTo>
                  <a:lnTo>
                    <a:pt x="0" y="4"/>
                  </a:lnTo>
                  <a:lnTo>
                    <a:pt x="0" y="384"/>
                  </a:lnTo>
                  <a:close/>
                </a:path>
              </a:pathLst>
            </a:custGeom>
            <a:solidFill>
              <a:srgbClr val="000000"/>
            </a:solidFill>
            <a:ln w="9525">
              <a:noFill/>
              <a:round/>
              <a:headEnd/>
              <a:tailEnd/>
            </a:ln>
          </p:spPr>
          <p:txBody>
            <a:bodyPr/>
            <a:lstStyle/>
            <a:p>
              <a:endParaRPr lang="en-US"/>
            </a:p>
          </p:txBody>
        </p:sp>
        <p:sp>
          <p:nvSpPr>
            <p:cNvPr id="19519" name="Freeform 41"/>
            <p:cNvSpPr>
              <a:spLocks/>
            </p:cNvSpPr>
            <p:nvPr/>
          </p:nvSpPr>
          <p:spPr bwMode="auto">
            <a:xfrm>
              <a:off x="2909" y="1991"/>
              <a:ext cx="2" cy="15"/>
            </a:xfrm>
            <a:custGeom>
              <a:avLst/>
              <a:gdLst>
                <a:gd name="T0" fmla="*/ 0 w 4"/>
                <a:gd name="T1" fmla="*/ 0 h 32"/>
                <a:gd name="T2" fmla="*/ 0 w 4"/>
                <a:gd name="T3" fmla="*/ 3 h 32"/>
                <a:gd name="T4" fmla="*/ 1 w 4"/>
                <a:gd name="T5" fmla="*/ 2 h 32"/>
                <a:gd name="T6" fmla="*/ 0 w 4"/>
                <a:gd name="T7" fmla="*/ 0 h 32"/>
                <a:gd name="T8" fmla="*/ 0 60000 65536"/>
                <a:gd name="T9" fmla="*/ 0 60000 65536"/>
                <a:gd name="T10" fmla="*/ 0 60000 65536"/>
                <a:gd name="T11" fmla="*/ 0 60000 65536"/>
                <a:gd name="T12" fmla="*/ 0 w 4"/>
                <a:gd name="T13" fmla="*/ 0 h 32"/>
                <a:gd name="T14" fmla="*/ 4 w 4"/>
                <a:gd name="T15" fmla="*/ 32 h 32"/>
              </a:gdLst>
              <a:ahLst/>
              <a:cxnLst>
                <a:cxn ang="T8">
                  <a:pos x="T0" y="T1"/>
                </a:cxn>
                <a:cxn ang="T9">
                  <a:pos x="T2" y="T3"/>
                </a:cxn>
                <a:cxn ang="T10">
                  <a:pos x="T4" y="T5"/>
                </a:cxn>
                <a:cxn ang="T11">
                  <a:pos x="T6" y="T7"/>
                </a:cxn>
              </a:cxnLst>
              <a:rect l="T12" t="T13" r="T14" b="T15"/>
              <a:pathLst>
                <a:path w="4" h="32">
                  <a:moveTo>
                    <a:pt x="0" y="0"/>
                  </a:moveTo>
                  <a:lnTo>
                    <a:pt x="0" y="32"/>
                  </a:lnTo>
                  <a:lnTo>
                    <a:pt x="4" y="17"/>
                  </a:lnTo>
                  <a:lnTo>
                    <a:pt x="0" y="0"/>
                  </a:lnTo>
                  <a:close/>
                </a:path>
              </a:pathLst>
            </a:custGeom>
            <a:solidFill>
              <a:srgbClr val="000000"/>
            </a:solidFill>
            <a:ln w="9525">
              <a:noFill/>
              <a:round/>
              <a:headEnd/>
              <a:tailEnd/>
            </a:ln>
          </p:spPr>
          <p:txBody>
            <a:bodyPr/>
            <a:lstStyle/>
            <a:p>
              <a:endParaRPr lang="en-US"/>
            </a:p>
          </p:txBody>
        </p:sp>
        <p:sp>
          <p:nvSpPr>
            <p:cNvPr id="19520" name="Freeform 42"/>
            <p:cNvSpPr>
              <a:spLocks/>
            </p:cNvSpPr>
            <p:nvPr/>
          </p:nvSpPr>
          <p:spPr bwMode="auto">
            <a:xfrm>
              <a:off x="2897" y="1985"/>
              <a:ext cx="27" cy="27"/>
            </a:xfrm>
            <a:custGeom>
              <a:avLst/>
              <a:gdLst>
                <a:gd name="T0" fmla="*/ 0 w 57"/>
                <a:gd name="T1" fmla="*/ 0 h 57"/>
                <a:gd name="T2" fmla="*/ 6 w 57"/>
                <a:gd name="T3" fmla="*/ 3 h 57"/>
                <a:gd name="T4" fmla="*/ 0 w 57"/>
                <a:gd name="T5" fmla="*/ 6 h 57"/>
                <a:gd name="T6" fmla="*/ 3 w 57"/>
                <a:gd name="T7" fmla="*/ 3 h 57"/>
                <a:gd name="T8" fmla="*/ 0 w 57"/>
                <a:gd name="T9" fmla="*/ 0 h 57"/>
                <a:gd name="T10" fmla="*/ 0 60000 65536"/>
                <a:gd name="T11" fmla="*/ 0 60000 65536"/>
                <a:gd name="T12" fmla="*/ 0 60000 65536"/>
                <a:gd name="T13" fmla="*/ 0 60000 65536"/>
                <a:gd name="T14" fmla="*/ 0 60000 65536"/>
                <a:gd name="T15" fmla="*/ 0 w 57"/>
                <a:gd name="T16" fmla="*/ 0 h 57"/>
                <a:gd name="T17" fmla="*/ 57 w 57"/>
                <a:gd name="T18" fmla="*/ 57 h 57"/>
              </a:gdLst>
              <a:ahLst/>
              <a:cxnLst>
                <a:cxn ang="T10">
                  <a:pos x="T0" y="T1"/>
                </a:cxn>
                <a:cxn ang="T11">
                  <a:pos x="T2" y="T3"/>
                </a:cxn>
                <a:cxn ang="T12">
                  <a:pos x="T4" y="T5"/>
                </a:cxn>
                <a:cxn ang="T13">
                  <a:pos x="T6" y="T7"/>
                </a:cxn>
                <a:cxn ang="T14">
                  <a:pos x="T8" y="T9"/>
                </a:cxn>
              </a:cxnLst>
              <a:rect l="T15" t="T16" r="T17" b="T18"/>
              <a:pathLst>
                <a:path w="57" h="57">
                  <a:moveTo>
                    <a:pt x="0" y="0"/>
                  </a:moveTo>
                  <a:lnTo>
                    <a:pt x="57" y="29"/>
                  </a:lnTo>
                  <a:lnTo>
                    <a:pt x="0" y="57"/>
                  </a:lnTo>
                  <a:lnTo>
                    <a:pt x="29" y="29"/>
                  </a:lnTo>
                  <a:lnTo>
                    <a:pt x="0" y="0"/>
                  </a:lnTo>
                  <a:close/>
                </a:path>
              </a:pathLst>
            </a:custGeom>
            <a:solidFill>
              <a:srgbClr val="000000"/>
            </a:solidFill>
            <a:ln w="9525">
              <a:noFill/>
              <a:round/>
              <a:headEnd/>
              <a:tailEnd/>
            </a:ln>
          </p:spPr>
          <p:txBody>
            <a:bodyPr/>
            <a:lstStyle/>
            <a:p>
              <a:endParaRPr lang="en-US"/>
            </a:p>
          </p:txBody>
        </p:sp>
        <p:sp>
          <p:nvSpPr>
            <p:cNvPr id="19521" name="Freeform 43"/>
            <p:cNvSpPr>
              <a:spLocks/>
            </p:cNvSpPr>
            <p:nvPr/>
          </p:nvSpPr>
          <p:spPr bwMode="auto">
            <a:xfrm>
              <a:off x="2896" y="1983"/>
              <a:ext cx="30" cy="31"/>
            </a:xfrm>
            <a:custGeom>
              <a:avLst/>
              <a:gdLst>
                <a:gd name="T0" fmla="*/ 3 w 65"/>
                <a:gd name="T1" fmla="*/ 2 h 65"/>
                <a:gd name="T2" fmla="*/ 5 w 65"/>
                <a:gd name="T3" fmla="*/ 4 h 65"/>
                <a:gd name="T4" fmla="*/ 3 w 65"/>
                <a:gd name="T5" fmla="*/ 5 h 65"/>
                <a:gd name="T6" fmla="*/ 4 w 65"/>
                <a:gd name="T7" fmla="*/ 4 h 65"/>
                <a:gd name="T8" fmla="*/ 4 w 65"/>
                <a:gd name="T9" fmla="*/ 4 h 65"/>
                <a:gd name="T10" fmla="*/ 4 w 65"/>
                <a:gd name="T11" fmla="*/ 3 h 65"/>
                <a:gd name="T12" fmla="*/ 4 w 65"/>
                <a:gd name="T13" fmla="*/ 3 h 65"/>
                <a:gd name="T14" fmla="*/ 3 w 65"/>
                <a:gd name="T15" fmla="*/ 2 h 65"/>
                <a:gd name="T16" fmla="*/ 0 w 65"/>
                <a:gd name="T17" fmla="*/ 0 h 65"/>
                <a:gd name="T18" fmla="*/ 3 w 65"/>
                <a:gd name="T19" fmla="*/ 4 h 65"/>
                <a:gd name="T20" fmla="*/ 0 w 65"/>
                <a:gd name="T21" fmla="*/ 6 h 65"/>
                <a:gd name="T22" fmla="*/ 0 w 65"/>
                <a:gd name="T23" fmla="*/ 6 h 65"/>
                <a:gd name="T24" fmla="*/ 0 w 65"/>
                <a:gd name="T25" fmla="*/ 7 h 65"/>
                <a:gd name="T26" fmla="*/ 0 w 65"/>
                <a:gd name="T27" fmla="*/ 7 h 65"/>
                <a:gd name="T28" fmla="*/ 0 w 65"/>
                <a:gd name="T29" fmla="*/ 7 h 65"/>
                <a:gd name="T30" fmla="*/ 6 w 65"/>
                <a:gd name="T31" fmla="*/ 4 h 65"/>
                <a:gd name="T32" fmla="*/ 6 w 65"/>
                <a:gd name="T33" fmla="*/ 4 h 65"/>
                <a:gd name="T34" fmla="*/ 6 w 65"/>
                <a:gd name="T35" fmla="*/ 4 h 65"/>
                <a:gd name="T36" fmla="*/ 6 w 65"/>
                <a:gd name="T37" fmla="*/ 4 h 65"/>
                <a:gd name="T38" fmla="*/ 6 w 65"/>
                <a:gd name="T39" fmla="*/ 3 h 65"/>
                <a:gd name="T40" fmla="*/ 6 w 65"/>
                <a:gd name="T41" fmla="*/ 3 h 65"/>
                <a:gd name="T42" fmla="*/ 6 w 65"/>
                <a:gd name="T43" fmla="*/ 3 h 65"/>
                <a:gd name="T44" fmla="*/ 0 w 65"/>
                <a:gd name="T45" fmla="*/ 0 h 65"/>
                <a:gd name="T46" fmla="*/ 0 w 65"/>
                <a:gd name="T47" fmla="*/ 0 h 65"/>
                <a:gd name="T48" fmla="*/ 0 w 65"/>
                <a:gd name="T49" fmla="*/ 0 h 65"/>
                <a:gd name="T50" fmla="*/ 0 w 65"/>
                <a:gd name="T51" fmla="*/ 0 h 65"/>
                <a:gd name="T52" fmla="*/ 0 w 65"/>
                <a:gd name="T53" fmla="*/ 0 h 65"/>
                <a:gd name="T54" fmla="*/ 3 w 65"/>
                <a:gd name="T55" fmla="*/ 2 h 65"/>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65"/>
                <a:gd name="T85" fmla="*/ 0 h 65"/>
                <a:gd name="T86" fmla="*/ 65 w 65"/>
                <a:gd name="T87" fmla="*/ 65 h 65"/>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65" h="65">
                  <a:moveTo>
                    <a:pt x="26" y="19"/>
                  </a:moveTo>
                  <a:lnTo>
                    <a:pt x="51" y="33"/>
                  </a:lnTo>
                  <a:lnTo>
                    <a:pt x="26" y="46"/>
                  </a:lnTo>
                  <a:lnTo>
                    <a:pt x="36" y="36"/>
                  </a:lnTo>
                  <a:lnTo>
                    <a:pt x="37" y="36"/>
                  </a:lnTo>
                  <a:lnTo>
                    <a:pt x="37" y="32"/>
                  </a:lnTo>
                  <a:lnTo>
                    <a:pt x="36" y="30"/>
                  </a:lnTo>
                  <a:lnTo>
                    <a:pt x="26" y="19"/>
                  </a:lnTo>
                  <a:lnTo>
                    <a:pt x="1" y="7"/>
                  </a:lnTo>
                  <a:lnTo>
                    <a:pt x="27" y="33"/>
                  </a:lnTo>
                  <a:lnTo>
                    <a:pt x="1" y="58"/>
                  </a:lnTo>
                  <a:lnTo>
                    <a:pt x="0" y="59"/>
                  </a:lnTo>
                  <a:lnTo>
                    <a:pt x="0" y="62"/>
                  </a:lnTo>
                  <a:lnTo>
                    <a:pt x="2" y="65"/>
                  </a:lnTo>
                  <a:lnTo>
                    <a:pt x="5" y="65"/>
                  </a:lnTo>
                  <a:lnTo>
                    <a:pt x="62" y="37"/>
                  </a:lnTo>
                  <a:lnTo>
                    <a:pt x="63" y="37"/>
                  </a:lnTo>
                  <a:lnTo>
                    <a:pt x="63" y="36"/>
                  </a:lnTo>
                  <a:lnTo>
                    <a:pt x="65" y="34"/>
                  </a:lnTo>
                  <a:lnTo>
                    <a:pt x="65" y="30"/>
                  </a:lnTo>
                  <a:lnTo>
                    <a:pt x="63" y="30"/>
                  </a:lnTo>
                  <a:lnTo>
                    <a:pt x="62" y="29"/>
                  </a:lnTo>
                  <a:lnTo>
                    <a:pt x="5" y="0"/>
                  </a:lnTo>
                  <a:lnTo>
                    <a:pt x="2" y="0"/>
                  </a:lnTo>
                  <a:lnTo>
                    <a:pt x="0" y="3"/>
                  </a:lnTo>
                  <a:lnTo>
                    <a:pt x="0" y="7"/>
                  </a:lnTo>
                  <a:lnTo>
                    <a:pt x="1" y="7"/>
                  </a:lnTo>
                  <a:lnTo>
                    <a:pt x="26" y="19"/>
                  </a:lnTo>
                  <a:close/>
                </a:path>
              </a:pathLst>
            </a:custGeom>
            <a:solidFill>
              <a:srgbClr val="000000"/>
            </a:solidFill>
            <a:ln w="9525">
              <a:noFill/>
              <a:round/>
              <a:headEnd/>
              <a:tailEnd/>
            </a:ln>
          </p:spPr>
          <p:txBody>
            <a:bodyPr/>
            <a:lstStyle/>
            <a:p>
              <a:endParaRPr lang="en-US"/>
            </a:p>
          </p:txBody>
        </p:sp>
        <p:sp>
          <p:nvSpPr>
            <p:cNvPr id="19522" name="Freeform 44"/>
            <p:cNvSpPr>
              <a:spLocks/>
            </p:cNvSpPr>
            <p:nvPr/>
          </p:nvSpPr>
          <p:spPr bwMode="auto">
            <a:xfrm>
              <a:off x="3277" y="2225"/>
              <a:ext cx="71" cy="146"/>
            </a:xfrm>
            <a:custGeom>
              <a:avLst/>
              <a:gdLst>
                <a:gd name="T0" fmla="*/ 0 w 233"/>
                <a:gd name="T1" fmla="*/ 32 h 303"/>
                <a:gd name="T2" fmla="*/ 0 w 233"/>
                <a:gd name="T3" fmla="*/ 2 h 303"/>
                <a:gd name="T4" fmla="*/ 6 w 233"/>
                <a:gd name="T5" fmla="*/ 11 h 303"/>
                <a:gd name="T6" fmla="*/ 6 w 233"/>
                <a:gd name="T7" fmla="*/ 23 h 303"/>
                <a:gd name="T8" fmla="*/ 0 w 233"/>
                <a:gd name="T9" fmla="*/ 32 h 303"/>
                <a:gd name="T10" fmla="*/ 0 w 233"/>
                <a:gd name="T11" fmla="*/ 34 h 303"/>
                <a:gd name="T12" fmla="*/ 6 w 233"/>
                <a:gd name="T13" fmla="*/ 24 h 303"/>
                <a:gd name="T14" fmla="*/ 6 w 233"/>
                <a:gd name="T15" fmla="*/ 24 h 303"/>
                <a:gd name="T16" fmla="*/ 7 w 233"/>
                <a:gd name="T17" fmla="*/ 24 h 303"/>
                <a:gd name="T18" fmla="*/ 7 w 233"/>
                <a:gd name="T19" fmla="*/ 24 h 303"/>
                <a:gd name="T20" fmla="*/ 7 w 233"/>
                <a:gd name="T21" fmla="*/ 24 h 303"/>
                <a:gd name="T22" fmla="*/ 7 w 233"/>
                <a:gd name="T23" fmla="*/ 10 h 303"/>
                <a:gd name="T24" fmla="*/ 7 w 233"/>
                <a:gd name="T25" fmla="*/ 10 h 303"/>
                <a:gd name="T26" fmla="*/ 6 w 233"/>
                <a:gd name="T27" fmla="*/ 10 h 303"/>
                <a:gd name="T28" fmla="*/ 0 w 233"/>
                <a:gd name="T29" fmla="*/ 0 h 303"/>
                <a:gd name="T30" fmla="*/ 0 w 233"/>
                <a:gd name="T31" fmla="*/ 0 h 303"/>
                <a:gd name="T32" fmla="*/ 0 w 233"/>
                <a:gd name="T33" fmla="*/ 0 h 303"/>
                <a:gd name="T34" fmla="*/ 0 w 233"/>
                <a:gd name="T35" fmla="*/ 0 h 303"/>
                <a:gd name="T36" fmla="*/ 0 w 233"/>
                <a:gd name="T37" fmla="*/ 0 h 303"/>
                <a:gd name="T38" fmla="*/ 0 w 233"/>
                <a:gd name="T39" fmla="*/ 0 h 303"/>
                <a:gd name="T40" fmla="*/ 0 w 233"/>
                <a:gd name="T41" fmla="*/ 33 h 303"/>
                <a:gd name="T42" fmla="*/ 0 w 233"/>
                <a:gd name="T43" fmla="*/ 34 h 303"/>
                <a:gd name="T44" fmla="*/ 0 w 233"/>
                <a:gd name="T45" fmla="*/ 34 h 303"/>
                <a:gd name="T46" fmla="*/ 0 w 233"/>
                <a:gd name="T47" fmla="*/ 34 h 303"/>
                <a:gd name="T48" fmla="*/ 0 w 233"/>
                <a:gd name="T49" fmla="*/ 32 h 30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33"/>
                <a:gd name="T76" fmla="*/ 0 h 303"/>
                <a:gd name="T77" fmla="*/ 233 w 233"/>
                <a:gd name="T78" fmla="*/ 303 h 30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33" h="303">
                  <a:moveTo>
                    <a:pt x="14" y="286"/>
                  </a:moveTo>
                  <a:lnTo>
                    <a:pt x="14" y="16"/>
                  </a:lnTo>
                  <a:lnTo>
                    <a:pt x="219" y="99"/>
                  </a:lnTo>
                  <a:lnTo>
                    <a:pt x="219" y="203"/>
                  </a:lnTo>
                  <a:lnTo>
                    <a:pt x="14" y="286"/>
                  </a:lnTo>
                  <a:lnTo>
                    <a:pt x="10" y="303"/>
                  </a:lnTo>
                  <a:lnTo>
                    <a:pt x="229" y="214"/>
                  </a:lnTo>
                  <a:lnTo>
                    <a:pt x="230" y="213"/>
                  </a:lnTo>
                  <a:lnTo>
                    <a:pt x="232" y="213"/>
                  </a:lnTo>
                  <a:lnTo>
                    <a:pt x="232" y="212"/>
                  </a:lnTo>
                  <a:lnTo>
                    <a:pt x="233" y="209"/>
                  </a:lnTo>
                  <a:lnTo>
                    <a:pt x="233" y="92"/>
                  </a:lnTo>
                  <a:lnTo>
                    <a:pt x="232" y="91"/>
                  </a:lnTo>
                  <a:lnTo>
                    <a:pt x="229" y="88"/>
                  </a:lnTo>
                  <a:lnTo>
                    <a:pt x="10" y="0"/>
                  </a:lnTo>
                  <a:lnTo>
                    <a:pt x="6" y="0"/>
                  </a:lnTo>
                  <a:lnTo>
                    <a:pt x="4" y="1"/>
                  </a:lnTo>
                  <a:lnTo>
                    <a:pt x="2" y="1"/>
                  </a:lnTo>
                  <a:lnTo>
                    <a:pt x="2" y="4"/>
                  </a:lnTo>
                  <a:lnTo>
                    <a:pt x="0" y="5"/>
                  </a:lnTo>
                  <a:lnTo>
                    <a:pt x="0" y="299"/>
                  </a:lnTo>
                  <a:lnTo>
                    <a:pt x="2" y="300"/>
                  </a:lnTo>
                  <a:lnTo>
                    <a:pt x="4" y="303"/>
                  </a:lnTo>
                  <a:lnTo>
                    <a:pt x="10" y="303"/>
                  </a:lnTo>
                  <a:lnTo>
                    <a:pt x="14" y="286"/>
                  </a:lnTo>
                  <a:close/>
                </a:path>
              </a:pathLst>
            </a:custGeom>
            <a:solidFill>
              <a:srgbClr val="000000"/>
            </a:solidFill>
            <a:ln w="9525">
              <a:noFill/>
              <a:round/>
              <a:headEnd/>
              <a:tailEnd/>
            </a:ln>
          </p:spPr>
          <p:txBody>
            <a:bodyPr/>
            <a:lstStyle/>
            <a:p>
              <a:endParaRPr lang="en-US"/>
            </a:p>
          </p:txBody>
        </p:sp>
        <p:sp>
          <p:nvSpPr>
            <p:cNvPr id="19523" name="Rectangle 45"/>
            <p:cNvSpPr>
              <a:spLocks noChangeArrowheads="1"/>
            </p:cNvSpPr>
            <p:nvPr/>
          </p:nvSpPr>
          <p:spPr bwMode="auto">
            <a:xfrm>
              <a:off x="2654" y="2179"/>
              <a:ext cx="175" cy="58"/>
            </a:xfrm>
            <a:prstGeom prst="rect">
              <a:avLst/>
            </a:prstGeom>
            <a:noFill/>
            <a:ln w="9525">
              <a:noFill/>
              <a:miter lim="800000"/>
              <a:headEnd/>
              <a:tailEnd/>
            </a:ln>
          </p:spPr>
          <p:txBody>
            <a:bodyPr wrap="none" lIns="0" tIns="0" rIns="0" bIns="0">
              <a:spAutoFit/>
            </a:bodyPr>
            <a:lstStyle/>
            <a:p>
              <a:r>
                <a:rPr lang="en-US" altLang="en-US" sz="600" b="1" i="1">
                  <a:solidFill>
                    <a:srgbClr val="000000"/>
                  </a:solidFill>
                </a:rPr>
                <a:t>Turbine</a:t>
              </a:r>
              <a:endParaRPr lang="en-US" altLang="en-US" sz="1200">
                <a:latin typeface="Times New Roman" pitchFamily="18" charset="0"/>
              </a:endParaRPr>
            </a:p>
          </p:txBody>
        </p:sp>
        <p:sp>
          <p:nvSpPr>
            <p:cNvPr id="19524" name="Rectangle 46"/>
            <p:cNvSpPr>
              <a:spLocks noChangeArrowheads="1"/>
            </p:cNvSpPr>
            <p:nvPr/>
          </p:nvSpPr>
          <p:spPr bwMode="auto">
            <a:xfrm>
              <a:off x="2948" y="2465"/>
              <a:ext cx="109" cy="293"/>
            </a:xfrm>
            <a:prstGeom prst="rect">
              <a:avLst/>
            </a:prstGeom>
            <a:gradFill rotWithShape="0">
              <a:gsLst>
                <a:gs pos="0">
                  <a:srgbClr val="FFCC66"/>
                </a:gs>
                <a:gs pos="100000">
                  <a:srgbClr val="FF9999"/>
                </a:gs>
              </a:gsLst>
              <a:lin ang="0" scaled="1"/>
            </a:gradFill>
            <a:ln w="9525">
              <a:solidFill>
                <a:schemeClr val="tx1"/>
              </a:solidFill>
              <a:miter lim="800000"/>
              <a:headEnd/>
              <a:tailEnd/>
            </a:ln>
          </p:spPr>
          <p:txBody>
            <a:bodyPr wrap="none" anchor="ctr"/>
            <a:lstStyle/>
            <a:p>
              <a:endParaRPr lang="en-US" altLang="en-US"/>
            </a:p>
          </p:txBody>
        </p:sp>
        <p:sp>
          <p:nvSpPr>
            <p:cNvPr id="19525" name="Line 47"/>
            <p:cNvSpPr>
              <a:spLocks noChangeShapeType="1"/>
            </p:cNvSpPr>
            <p:nvPr/>
          </p:nvSpPr>
          <p:spPr bwMode="auto">
            <a:xfrm>
              <a:off x="2946" y="2530"/>
              <a:ext cx="112" cy="202"/>
            </a:xfrm>
            <a:prstGeom prst="line">
              <a:avLst/>
            </a:prstGeom>
            <a:noFill/>
            <a:ln w="12700">
              <a:solidFill>
                <a:schemeClr val="tx1"/>
              </a:solidFill>
              <a:round/>
              <a:headEnd/>
              <a:tailEnd/>
            </a:ln>
          </p:spPr>
          <p:txBody>
            <a:bodyPr/>
            <a:lstStyle/>
            <a:p>
              <a:endParaRPr lang="en-US"/>
            </a:p>
          </p:txBody>
        </p:sp>
        <p:sp>
          <p:nvSpPr>
            <p:cNvPr id="19526" name="Line 48"/>
            <p:cNvSpPr>
              <a:spLocks noChangeShapeType="1"/>
            </p:cNvSpPr>
            <p:nvPr/>
          </p:nvSpPr>
          <p:spPr bwMode="auto">
            <a:xfrm flipH="1">
              <a:off x="2950" y="2529"/>
              <a:ext cx="108" cy="200"/>
            </a:xfrm>
            <a:prstGeom prst="line">
              <a:avLst/>
            </a:prstGeom>
            <a:noFill/>
            <a:ln w="12700">
              <a:solidFill>
                <a:schemeClr val="tx1"/>
              </a:solidFill>
              <a:round/>
              <a:headEnd/>
              <a:tailEnd/>
            </a:ln>
          </p:spPr>
          <p:txBody>
            <a:bodyPr/>
            <a:lstStyle/>
            <a:p>
              <a:endParaRPr lang="en-US"/>
            </a:p>
          </p:txBody>
        </p:sp>
        <p:sp>
          <p:nvSpPr>
            <p:cNvPr id="19527" name="Freeform 49"/>
            <p:cNvSpPr>
              <a:spLocks/>
            </p:cNvSpPr>
            <p:nvPr/>
          </p:nvSpPr>
          <p:spPr bwMode="auto">
            <a:xfrm>
              <a:off x="2825" y="2221"/>
              <a:ext cx="126" cy="154"/>
            </a:xfrm>
            <a:custGeom>
              <a:avLst/>
              <a:gdLst>
                <a:gd name="T0" fmla="*/ 0 w 264"/>
                <a:gd name="T1" fmla="*/ 10 h 322"/>
                <a:gd name="T2" fmla="*/ 29 w 264"/>
                <a:gd name="T3" fmla="*/ 0 h 322"/>
                <a:gd name="T4" fmla="*/ 29 w 264"/>
                <a:gd name="T5" fmla="*/ 35 h 322"/>
                <a:gd name="T6" fmla="*/ 0 w 264"/>
                <a:gd name="T7" fmla="*/ 23 h 322"/>
                <a:gd name="T8" fmla="*/ 0 w 264"/>
                <a:gd name="T9" fmla="*/ 10 h 322"/>
                <a:gd name="T10" fmla="*/ 0 60000 65536"/>
                <a:gd name="T11" fmla="*/ 0 60000 65536"/>
                <a:gd name="T12" fmla="*/ 0 60000 65536"/>
                <a:gd name="T13" fmla="*/ 0 60000 65536"/>
                <a:gd name="T14" fmla="*/ 0 60000 65536"/>
                <a:gd name="T15" fmla="*/ 0 w 264"/>
                <a:gd name="T16" fmla="*/ 0 h 322"/>
                <a:gd name="T17" fmla="*/ 264 w 264"/>
                <a:gd name="T18" fmla="*/ 322 h 322"/>
              </a:gdLst>
              <a:ahLst/>
              <a:cxnLst>
                <a:cxn ang="T10">
                  <a:pos x="T0" y="T1"/>
                </a:cxn>
                <a:cxn ang="T11">
                  <a:pos x="T2" y="T3"/>
                </a:cxn>
                <a:cxn ang="T12">
                  <a:pos x="T4" y="T5"/>
                </a:cxn>
                <a:cxn ang="T13">
                  <a:pos x="T6" y="T7"/>
                </a:cxn>
                <a:cxn ang="T14">
                  <a:pos x="T8" y="T9"/>
                </a:cxn>
              </a:cxnLst>
              <a:rect l="T15" t="T16" r="T17" b="T18"/>
              <a:pathLst>
                <a:path w="264" h="322">
                  <a:moveTo>
                    <a:pt x="0" y="93"/>
                  </a:moveTo>
                  <a:lnTo>
                    <a:pt x="264" y="0"/>
                  </a:lnTo>
                  <a:lnTo>
                    <a:pt x="264" y="322"/>
                  </a:lnTo>
                  <a:lnTo>
                    <a:pt x="0" y="216"/>
                  </a:lnTo>
                  <a:lnTo>
                    <a:pt x="0" y="93"/>
                  </a:lnTo>
                  <a:close/>
                </a:path>
              </a:pathLst>
            </a:custGeom>
            <a:gradFill rotWithShape="0">
              <a:gsLst>
                <a:gs pos="0">
                  <a:srgbClr val="3B233B"/>
                </a:gs>
                <a:gs pos="100000">
                  <a:srgbClr val="FF99FF"/>
                </a:gs>
              </a:gsLst>
              <a:lin ang="0" scaled="1"/>
            </a:gradFill>
            <a:ln w="9525">
              <a:solidFill>
                <a:schemeClr val="tx1"/>
              </a:solidFill>
              <a:round/>
              <a:headEnd/>
              <a:tailEnd/>
            </a:ln>
          </p:spPr>
          <p:txBody>
            <a:bodyPr/>
            <a:lstStyle/>
            <a:p>
              <a:endParaRPr lang="en-US"/>
            </a:p>
          </p:txBody>
        </p:sp>
        <p:sp>
          <p:nvSpPr>
            <p:cNvPr id="52" name="Freeform 50"/>
            <p:cNvSpPr>
              <a:spLocks/>
            </p:cNvSpPr>
            <p:nvPr/>
          </p:nvSpPr>
          <p:spPr bwMode="auto">
            <a:xfrm>
              <a:off x="3277" y="2229"/>
              <a:ext cx="68" cy="138"/>
            </a:xfrm>
            <a:custGeom>
              <a:avLst/>
              <a:gdLst/>
              <a:ahLst/>
              <a:cxnLst>
                <a:cxn ang="0">
                  <a:pos x="0" y="0"/>
                </a:cxn>
                <a:cxn ang="0">
                  <a:pos x="0" y="286"/>
                </a:cxn>
                <a:cxn ang="0">
                  <a:pos x="221" y="198"/>
                </a:cxn>
                <a:cxn ang="0">
                  <a:pos x="221" y="86"/>
                </a:cxn>
                <a:cxn ang="0">
                  <a:pos x="0" y="0"/>
                </a:cxn>
              </a:cxnLst>
              <a:rect l="0" t="0" r="r" b="b"/>
              <a:pathLst>
                <a:path w="221" h="286">
                  <a:moveTo>
                    <a:pt x="0" y="0"/>
                  </a:moveTo>
                  <a:lnTo>
                    <a:pt x="0" y="286"/>
                  </a:lnTo>
                  <a:lnTo>
                    <a:pt x="221" y="198"/>
                  </a:lnTo>
                  <a:lnTo>
                    <a:pt x="221" y="86"/>
                  </a:lnTo>
                  <a:lnTo>
                    <a:pt x="0" y="0"/>
                  </a:lnTo>
                  <a:close/>
                </a:path>
              </a:pathLst>
            </a:custGeom>
            <a:gradFill rotWithShape="0">
              <a:gsLst>
                <a:gs pos="0">
                  <a:schemeClr val="accent1"/>
                </a:gs>
                <a:gs pos="100000">
                  <a:schemeClr val="accent1">
                    <a:gamma/>
                    <a:shade val="46275"/>
                    <a:invGamma/>
                  </a:schemeClr>
                </a:gs>
              </a:gsLst>
              <a:lin ang="0" scaled="1"/>
            </a:gradFill>
            <a:ln w="9525">
              <a:solidFill>
                <a:schemeClr val="tx1"/>
              </a:solidFill>
              <a:round/>
              <a:headEnd/>
              <a:tailEnd/>
            </a:ln>
            <a:effectLst/>
          </p:spPr>
          <p:txBody>
            <a:bodyPr/>
            <a:lstStyle/>
            <a:p>
              <a:pPr fontAlgn="auto">
                <a:spcBef>
                  <a:spcPts val="0"/>
                </a:spcBef>
                <a:spcAft>
                  <a:spcPts val="0"/>
                </a:spcAft>
                <a:defRPr/>
              </a:pPr>
              <a:endParaRPr lang="en-US">
                <a:latin typeface="Arial" pitchFamily="34" charset="0"/>
                <a:cs typeface="+mn-cs"/>
              </a:endParaRPr>
            </a:p>
          </p:txBody>
        </p:sp>
        <p:sp>
          <p:nvSpPr>
            <p:cNvPr id="19529" name="Rectangle 51"/>
            <p:cNvSpPr>
              <a:spLocks noChangeArrowheads="1"/>
            </p:cNvSpPr>
            <p:nvPr/>
          </p:nvSpPr>
          <p:spPr bwMode="auto">
            <a:xfrm>
              <a:off x="2920" y="2764"/>
              <a:ext cx="292" cy="58"/>
            </a:xfrm>
            <a:prstGeom prst="rect">
              <a:avLst/>
            </a:prstGeom>
            <a:noFill/>
            <a:ln w="9525">
              <a:noFill/>
              <a:miter lim="800000"/>
              <a:headEnd/>
              <a:tailEnd/>
            </a:ln>
          </p:spPr>
          <p:txBody>
            <a:bodyPr lIns="0" tIns="0" rIns="0" bIns="0">
              <a:spAutoFit/>
            </a:bodyPr>
            <a:lstStyle/>
            <a:p>
              <a:r>
                <a:rPr lang="en-US" altLang="en-US" sz="600" b="1" i="1">
                  <a:solidFill>
                    <a:srgbClr val="000000"/>
                  </a:solidFill>
                </a:rPr>
                <a:t>HT Recup</a:t>
              </a:r>
              <a:endParaRPr lang="en-US" altLang="en-US" sz="1200">
                <a:latin typeface="Times New Roman" pitchFamily="18" charset="0"/>
              </a:endParaRPr>
            </a:p>
          </p:txBody>
        </p:sp>
        <p:sp>
          <p:nvSpPr>
            <p:cNvPr id="19530" name="Rectangle 52"/>
            <p:cNvSpPr>
              <a:spLocks noChangeArrowheads="1"/>
            </p:cNvSpPr>
            <p:nvPr/>
          </p:nvSpPr>
          <p:spPr bwMode="auto">
            <a:xfrm>
              <a:off x="3352" y="2229"/>
              <a:ext cx="112" cy="138"/>
            </a:xfrm>
            <a:prstGeom prst="rect">
              <a:avLst/>
            </a:prstGeom>
            <a:solidFill>
              <a:srgbClr val="6666FF"/>
            </a:solidFill>
            <a:ln w="12700">
              <a:solidFill>
                <a:schemeClr val="tx1"/>
              </a:solidFill>
              <a:miter lim="800000"/>
              <a:headEnd/>
              <a:tailEnd/>
            </a:ln>
          </p:spPr>
          <p:txBody>
            <a:bodyPr wrap="none" anchor="ctr"/>
            <a:lstStyle/>
            <a:p>
              <a:endParaRPr lang="en-US" altLang="en-US"/>
            </a:p>
          </p:txBody>
        </p:sp>
        <p:sp>
          <p:nvSpPr>
            <p:cNvPr id="55" name="Freeform 53"/>
            <p:cNvSpPr>
              <a:spLocks/>
            </p:cNvSpPr>
            <p:nvPr/>
          </p:nvSpPr>
          <p:spPr bwMode="auto">
            <a:xfrm>
              <a:off x="3062" y="2230"/>
              <a:ext cx="68" cy="137"/>
            </a:xfrm>
            <a:custGeom>
              <a:avLst/>
              <a:gdLst/>
              <a:ahLst/>
              <a:cxnLst>
                <a:cxn ang="0">
                  <a:pos x="0" y="0"/>
                </a:cxn>
                <a:cxn ang="0">
                  <a:pos x="0" y="286"/>
                </a:cxn>
                <a:cxn ang="0">
                  <a:pos x="221" y="198"/>
                </a:cxn>
                <a:cxn ang="0">
                  <a:pos x="221" y="86"/>
                </a:cxn>
                <a:cxn ang="0">
                  <a:pos x="0" y="0"/>
                </a:cxn>
              </a:cxnLst>
              <a:rect l="0" t="0" r="r" b="b"/>
              <a:pathLst>
                <a:path w="221" h="286">
                  <a:moveTo>
                    <a:pt x="0" y="0"/>
                  </a:moveTo>
                  <a:lnTo>
                    <a:pt x="0" y="286"/>
                  </a:lnTo>
                  <a:lnTo>
                    <a:pt x="221" y="198"/>
                  </a:lnTo>
                  <a:lnTo>
                    <a:pt x="221" y="86"/>
                  </a:lnTo>
                  <a:lnTo>
                    <a:pt x="0" y="0"/>
                  </a:lnTo>
                  <a:close/>
                </a:path>
              </a:pathLst>
            </a:custGeom>
            <a:gradFill rotWithShape="0">
              <a:gsLst>
                <a:gs pos="0">
                  <a:schemeClr val="accent1"/>
                </a:gs>
                <a:gs pos="100000">
                  <a:schemeClr val="accent1">
                    <a:gamma/>
                    <a:shade val="46275"/>
                    <a:invGamma/>
                  </a:schemeClr>
                </a:gs>
              </a:gsLst>
              <a:lin ang="0" scaled="1"/>
            </a:gradFill>
            <a:ln w="9525">
              <a:solidFill>
                <a:schemeClr val="tx1"/>
              </a:solidFill>
              <a:round/>
              <a:headEnd/>
              <a:tailEnd/>
            </a:ln>
            <a:effectLst/>
          </p:spPr>
          <p:txBody>
            <a:bodyPr/>
            <a:lstStyle/>
            <a:p>
              <a:pPr fontAlgn="auto">
                <a:spcBef>
                  <a:spcPts val="0"/>
                </a:spcBef>
                <a:spcAft>
                  <a:spcPts val="0"/>
                </a:spcAft>
                <a:defRPr/>
              </a:pPr>
              <a:endParaRPr lang="en-US">
                <a:latin typeface="Arial" pitchFamily="34" charset="0"/>
                <a:cs typeface="+mn-cs"/>
              </a:endParaRPr>
            </a:p>
          </p:txBody>
        </p:sp>
        <p:sp>
          <p:nvSpPr>
            <p:cNvPr id="19532" name="Line 54"/>
            <p:cNvSpPr>
              <a:spLocks noChangeShapeType="1"/>
            </p:cNvSpPr>
            <p:nvPr/>
          </p:nvSpPr>
          <p:spPr bwMode="auto">
            <a:xfrm flipV="1">
              <a:off x="3059" y="2727"/>
              <a:ext cx="663" cy="2"/>
            </a:xfrm>
            <a:prstGeom prst="line">
              <a:avLst/>
            </a:prstGeom>
            <a:noFill/>
            <a:ln w="12700">
              <a:solidFill>
                <a:schemeClr val="tx1"/>
              </a:solidFill>
              <a:round/>
              <a:headEnd/>
              <a:tailEnd type="triangle" w="med" len="med"/>
            </a:ln>
          </p:spPr>
          <p:txBody>
            <a:bodyPr wrap="none" anchor="ctr"/>
            <a:lstStyle/>
            <a:p>
              <a:endParaRPr lang="en-US"/>
            </a:p>
          </p:txBody>
        </p:sp>
        <p:sp>
          <p:nvSpPr>
            <p:cNvPr id="19533" name="Freeform 55"/>
            <p:cNvSpPr>
              <a:spLocks/>
            </p:cNvSpPr>
            <p:nvPr/>
          </p:nvSpPr>
          <p:spPr bwMode="auto">
            <a:xfrm>
              <a:off x="2364" y="2467"/>
              <a:ext cx="581" cy="262"/>
            </a:xfrm>
            <a:custGeom>
              <a:avLst/>
              <a:gdLst>
                <a:gd name="T0" fmla="*/ 116 w 1299"/>
                <a:gd name="T1" fmla="*/ 48 h 615"/>
                <a:gd name="T2" fmla="*/ 0 w 1299"/>
                <a:gd name="T3" fmla="*/ 47 h 615"/>
                <a:gd name="T4" fmla="*/ 0 w 1299"/>
                <a:gd name="T5" fmla="*/ 0 h 615"/>
                <a:gd name="T6" fmla="*/ 0 60000 65536"/>
                <a:gd name="T7" fmla="*/ 0 60000 65536"/>
                <a:gd name="T8" fmla="*/ 0 60000 65536"/>
                <a:gd name="T9" fmla="*/ 0 w 1299"/>
                <a:gd name="T10" fmla="*/ 0 h 615"/>
                <a:gd name="T11" fmla="*/ 1299 w 1299"/>
                <a:gd name="T12" fmla="*/ 615 h 615"/>
              </a:gdLst>
              <a:ahLst/>
              <a:cxnLst>
                <a:cxn ang="T6">
                  <a:pos x="T0" y="T1"/>
                </a:cxn>
                <a:cxn ang="T7">
                  <a:pos x="T2" y="T3"/>
                </a:cxn>
                <a:cxn ang="T8">
                  <a:pos x="T4" y="T5"/>
                </a:cxn>
              </a:cxnLst>
              <a:rect l="T9" t="T10" r="T11" b="T12"/>
              <a:pathLst>
                <a:path w="1299" h="615">
                  <a:moveTo>
                    <a:pt x="1299" y="615"/>
                  </a:moveTo>
                  <a:lnTo>
                    <a:pt x="0" y="612"/>
                  </a:lnTo>
                  <a:lnTo>
                    <a:pt x="0" y="0"/>
                  </a:lnTo>
                </a:path>
              </a:pathLst>
            </a:custGeom>
            <a:noFill/>
            <a:ln w="12700" cap="flat" cmpd="sng">
              <a:solidFill>
                <a:schemeClr val="tx1"/>
              </a:solidFill>
              <a:prstDash val="solid"/>
              <a:round/>
              <a:headEnd/>
              <a:tailEnd/>
            </a:ln>
          </p:spPr>
          <p:txBody>
            <a:bodyPr wrap="none" anchor="ctr"/>
            <a:lstStyle/>
            <a:p>
              <a:endParaRPr lang="en-US"/>
            </a:p>
          </p:txBody>
        </p:sp>
        <p:sp>
          <p:nvSpPr>
            <p:cNvPr id="19534" name="Rectangle 56"/>
            <p:cNvSpPr>
              <a:spLocks noChangeArrowheads="1"/>
            </p:cNvSpPr>
            <p:nvPr/>
          </p:nvSpPr>
          <p:spPr bwMode="auto">
            <a:xfrm>
              <a:off x="3154" y="2460"/>
              <a:ext cx="111" cy="302"/>
            </a:xfrm>
            <a:prstGeom prst="rect">
              <a:avLst/>
            </a:prstGeom>
            <a:gradFill rotWithShape="0">
              <a:gsLst>
                <a:gs pos="0">
                  <a:srgbClr val="FFCC66"/>
                </a:gs>
                <a:gs pos="100000">
                  <a:srgbClr val="FF9999"/>
                </a:gs>
              </a:gsLst>
              <a:lin ang="0" scaled="1"/>
            </a:gradFill>
            <a:ln w="9525">
              <a:solidFill>
                <a:schemeClr val="tx1"/>
              </a:solidFill>
              <a:miter lim="800000"/>
              <a:headEnd/>
              <a:tailEnd/>
            </a:ln>
          </p:spPr>
          <p:txBody>
            <a:bodyPr wrap="none" anchor="ctr"/>
            <a:lstStyle/>
            <a:p>
              <a:endParaRPr lang="en-US" altLang="en-US"/>
            </a:p>
          </p:txBody>
        </p:sp>
        <p:sp>
          <p:nvSpPr>
            <p:cNvPr id="19535" name="Freeform 57"/>
            <p:cNvSpPr>
              <a:spLocks/>
            </p:cNvSpPr>
            <p:nvPr/>
          </p:nvSpPr>
          <p:spPr bwMode="auto">
            <a:xfrm>
              <a:off x="3263" y="2348"/>
              <a:ext cx="48" cy="185"/>
            </a:xfrm>
            <a:custGeom>
              <a:avLst/>
              <a:gdLst>
                <a:gd name="T0" fmla="*/ 9 w 108"/>
                <a:gd name="T1" fmla="*/ 0 h 432"/>
                <a:gd name="T2" fmla="*/ 9 w 108"/>
                <a:gd name="T3" fmla="*/ 34 h 432"/>
                <a:gd name="T4" fmla="*/ 0 w 108"/>
                <a:gd name="T5" fmla="*/ 34 h 432"/>
                <a:gd name="T6" fmla="*/ 0 60000 65536"/>
                <a:gd name="T7" fmla="*/ 0 60000 65536"/>
                <a:gd name="T8" fmla="*/ 0 60000 65536"/>
                <a:gd name="T9" fmla="*/ 0 w 108"/>
                <a:gd name="T10" fmla="*/ 0 h 432"/>
                <a:gd name="T11" fmla="*/ 108 w 108"/>
                <a:gd name="T12" fmla="*/ 432 h 432"/>
              </a:gdLst>
              <a:ahLst/>
              <a:cxnLst>
                <a:cxn ang="T6">
                  <a:pos x="T0" y="T1"/>
                </a:cxn>
                <a:cxn ang="T7">
                  <a:pos x="T2" y="T3"/>
                </a:cxn>
                <a:cxn ang="T8">
                  <a:pos x="T4" y="T5"/>
                </a:cxn>
              </a:cxnLst>
              <a:rect l="T9" t="T10" r="T11" b="T12"/>
              <a:pathLst>
                <a:path w="108" h="432">
                  <a:moveTo>
                    <a:pt x="108" y="0"/>
                  </a:moveTo>
                  <a:lnTo>
                    <a:pt x="108" y="432"/>
                  </a:lnTo>
                  <a:lnTo>
                    <a:pt x="0" y="432"/>
                  </a:lnTo>
                </a:path>
              </a:pathLst>
            </a:custGeom>
            <a:noFill/>
            <a:ln w="12700" cap="flat" cmpd="sng">
              <a:solidFill>
                <a:schemeClr val="tx1"/>
              </a:solidFill>
              <a:prstDash val="solid"/>
              <a:round/>
              <a:headEnd type="none" w="med" len="med"/>
              <a:tailEnd type="triangle" w="med" len="med"/>
            </a:ln>
          </p:spPr>
          <p:txBody>
            <a:bodyPr wrap="none" anchor="ctr"/>
            <a:lstStyle/>
            <a:p>
              <a:endParaRPr lang="en-US"/>
            </a:p>
          </p:txBody>
        </p:sp>
        <p:sp>
          <p:nvSpPr>
            <p:cNvPr id="19536" name="Line 58"/>
            <p:cNvSpPr>
              <a:spLocks noChangeShapeType="1"/>
            </p:cNvSpPr>
            <p:nvPr/>
          </p:nvSpPr>
          <p:spPr bwMode="auto">
            <a:xfrm flipH="1">
              <a:off x="3055" y="2530"/>
              <a:ext cx="206" cy="0"/>
            </a:xfrm>
            <a:prstGeom prst="line">
              <a:avLst/>
            </a:prstGeom>
            <a:noFill/>
            <a:ln w="12700">
              <a:solidFill>
                <a:schemeClr val="tx1"/>
              </a:solidFill>
              <a:round/>
              <a:headEnd/>
              <a:tailEnd type="triangle" w="med" len="med"/>
            </a:ln>
          </p:spPr>
          <p:txBody>
            <a:bodyPr wrap="none" anchor="ctr"/>
            <a:lstStyle/>
            <a:p>
              <a:endParaRPr lang="en-US"/>
            </a:p>
          </p:txBody>
        </p:sp>
        <p:sp>
          <p:nvSpPr>
            <p:cNvPr id="19537" name="Freeform 59"/>
            <p:cNvSpPr>
              <a:spLocks/>
            </p:cNvSpPr>
            <p:nvPr/>
          </p:nvSpPr>
          <p:spPr bwMode="auto">
            <a:xfrm>
              <a:off x="3134" y="2324"/>
              <a:ext cx="281" cy="402"/>
            </a:xfrm>
            <a:custGeom>
              <a:avLst/>
              <a:gdLst>
                <a:gd name="T0" fmla="*/ 56 w 630"/>
                <a:gd name="T1" fmla="*/ 73 h 945"/>
                <a:gd name="T2" fmla="*/ 56 w 630"/>
                <a:gd name="T3" fmla="*/ 16 h 945"/>
                <a:gd name="T4" fmla="*/ 13 w 630"/>
                <a:gd name="T5" fmla="*/ 16 h 945"/>
                <a:gd name="T6" fmla="*/ 13 w 630"/>
                <a:gd name="T7" fmla="*/ 0 h 945"/>
                <a:gd name="T8" fmla="*/ 0 w 630"/>
                <a:gd name="T9" fmla="*/ 0 h 945"/>
                <a:gd name="T10" fmla="*/ 0 60000 65536"/>
                <a:gd name="T11" fmla="*/ 0 60000 65536"/>
                <a:gd name="T12" fmla="*/ 0 60000 65536"/>
                <a:gd name="T13" fmla="*/ 0 60000 65536"/>
                <a:gd name="T14" fmla="*/ 0 60000 65536"/>
                <a:gd name="T15" fmla="*/ 0 w 630"/>
                <a:gd name="T16" fmla="*/ 0 h 945"/>
                <a:gd name="T17" fmla="*/ 630 w 630"/>
                <a:gd name="T18" fmla="*/ 945 h 945"/>
              </a:gdLst>
              <a:ahLst/>
              <a:cxnLst>
                <a:cxn ang="T10">
                  <a:pos x="T0" y="T1"/>
                </a:cxn>
                <a:cxn ang="T11">
                  <a:pos x="T2" y="T3"/>
                </a:cxn>
                <a:cxn ang="T12">
                  <a:pos x="T4" y="T5"/>
                </a:cxn>
                <a:cxn ang="T13">
                  <a:pos x="T6" y="T7"/>
                </a:cxn>
                <a:cxn ang="T14">
                  <a:pos x="T8" y="T9"/>
                </a:cxn>
              </a:cxnLst>
              <a:rect l="T15" t="T16" r="T17" b="T18"/>
              <a:pathLst>
                <a:path w="630" h="945">
                  <a:moveTo>
                    <a:pt x="630" y="945"/>
                  </a:moveTo>
                  <a:lnTo>
                    <a:pt x="630" y="207"/>
                  </a:lnTo>
                  <a:lnTo>
                    <a:pt x="144" y="207"/>
                  </a:lnTo>
                  <a:lnTo>
                    <a:pt x="144" y="0"/>
                  </a:lnTo>
                  <a:lnTo>
                    <a:pt x="0" y="0"/>
                  </a:lnTo>
                </a:path>
              </a:pathLst>
            </a:custGeom>
            <a:noFill/>
            <a:ln w="12700" cap="flat" cmpd="sng">
              <a:solidFill>
                <a:schemeClr val="tx1"/>
              </a:solidFill>
              <a:prstDash val="solid"/>
              <a:round/>
              <a:headEnd type="none" w="med" len="med"/>
              <a:tailEnd type="triangle" w="med" len="med"/>
            </a:ln>
          </p:spPr>
          <p:txBody>
            <a:bodyPr wrap="none" anchor="ctr"/>
            <a:lstStyle/>
            <a:p>
              <a:endParaRPr lang="en-US"/>
            </a:p>
          </p:txBody>
        </p:sp>
        <p:sp>
          <p:nvSpPr>
            <p:cNvPr id="19538" name="Line 60"/>
            <p:cNvSpPr>
              <a:spLocks noChangeShapeType="1"/>
            </p:cNvSpPr>
            <p:nvPr/>
          </p:nvSpPr>
          <p:spPr bwMode="auto">
            <a:xfrm>
              <a:off x="3092" y="2356"/>
              <a:ext cx="0" cy="172"/>
            </a:xfrm>
            <a:prstGeom prst="line">
              <a:avLst/>
            </a:prstGeom>
            <a:noFill/>
            <a:ln w="12700">
              <a:solidFill>
                <a:schemeClr val="tx1"/>
              </a:solidFill>
              <a:round/>
              <a:headEnd/>
              <a:tailEnd type="triangle" w="med" len="med"/>
            </a:ln>
          </p:spPr>
          <p:txBody>
            <a:bodyPr wrap="none" anchor="ctr"/>
            <a:lstStyle/>
            <a:p>
              <a:endParaRPr lang="en-US"/>
            </a:p>
          </p:txBody>
        </p:sp>
        <p:sp>
          <p:nvSpPr>
            <p:cNvPr id="19539" name="Line 61"/>
            <p:cNvSpPr>
              <a:spLocks noChangeShapeType="1"/>
            </p:cNvSpPr>
            <p:nvPr/>
          </p:nvSpPr>
          <p:spPr bwMode="auto">
            <a:xfrm flipV="1">
              <a:off x="3156" y="2726"/>
              <a:ext cx="142" cy="1"/>
            </a:xfrm>
            <a:prstGeom prst="line">
              <a:avLst/>
            </a:prstGeom>
            <a:noFill/>
            <a:ln w="12700">
              <a:solidFill>
                <a:schemeClr val="tx1"/>
              </a:solidFill>
              <a:round/>
              <a:headEnd/>
              <a:tailEnd type="triangle" w="med" len="med"/>
            </a:ln>
          </p:spPr>
          <p:txBody>
            <a:bodyPr wrap="none" anchor="ctr"/>
            <a:lstStyle/>
            <a:p>
              <a:endParaRPr lang="en-US"/>
            </a:p>
          </p:txBody>
        </p:sp>
        <p:sp>
          <p:nvSpPr>
            <p:cNvPr id="19540" name="Text Box 62"/>
            <p:cNvSpPr txBox="1">
              <a:spLocks noChangeArrowheads="1"/>
            </p:cNvSpPr>
            <p:nvPr/>
          </p:nvSpPr>
          <p:spPr bwMode="auto">
            <a:xfrm>
              <a:off x="2834" y="2713"/>
              <a:ext cx="144" cy="125"/>
            </a:xfrm>
            <a:prstGeom prst="rect">
              <a:avLst/>
            </a:prstGeom>
            <a:noFill/>
            <a:ln w="9525">
              <a:noFill/>
              <a:miter lim="800000"/>
              <a:headEnd/>
              <a:tailEnd/>
            </a:ln>
          </p:spPr>
          <p:txBody>
            <a:bodyPr wrap="none">
              <a:spAutoFit/>
            </a:bodyPr>
            <a:lstStyle/>
            <a:p>
              <a:r>
                <a:rPr lang="en-US" altLang="en-US" sz="700" b="1">
                  <a:solidFill>
                    <a:srgbClr val="FF0000"/>
                  </a:solidFill>
                  <a:latin typeface="Times New Roman" pitchFamily="18" charset="0"/>
                </a:rPr>
                <a:t>4</a:t>
              </a:r>
            </a:p>
          </p:txBody>
        </p:sp>
        <p:sp>
          <p:nvSpPr>
            <p:cNvPr id="19541" name="Rectangle 63"/>
            <p:cNvSpPr>
              <a:spLocks noChangeArrowheads="1"/>
            </p:cNvSpPr>
            <p:nvPr/>
          </p:nvSpPr>
          <p:spPr bwMode="auto">
            <a:xfrm>
              <a:off x="3356" y="2179"/>
              <a:ext cx="230" cy="58"/>
            </a:xfrm>
            <a:prstGeom prst="rect">
              <a:avLst/>
            </a:prstGeom>
            <a:noFill/>
            <a:ln w="9525">
              <a:noFill/>
              <a:miter lim="800000"/>
              <a:headEnd/>
              <a:tailEnd/>
            </a:ln>
          </p:spPr>
          <p:txBody>
            <a:bodyPr wrap="none" lIns="0" tIns="0" rIns="0" bIns="0">
              <a:spAutoFit/>
            </a:bodyPr>
            <a:lstStyle/>
            <a:p>
              <a:r>
                <a:rPr lang="en-US" altLang="en-US" sz="600" b="1" i="1">
                  <a:solidFill>
                    <a:srgbClr val="000000"/>
                  </a:solidFill>
                </a:rPr>
                <a:t>Alternator</a:t>
              </a:r>
              <a:endParaRPr lang="en-US" altLang="en-US" sz="1200">
                <a:latin typeface="Times New Roman" pitchFamily="18" charset="0"/>
              </a:endParaRPr>
            </a:p>
          </p:txBody>
        </p:sp>
        <p:sp>
          <p:nvSpPr>
            <p:cNvPr id="19542" name="Rectangle 64"/>
            <p:cNvSpPr>
              <a:spLocks noChangeArrowheads="1"/>
            </p:cNvSpPr>
            <p:nvPr/>
          </p:nvSpPr>
          <p:spPr bwMode="auto">
            <a:xfrm>
              <a:off x="3825" y="2179"/>
              <a:ext cx="273" cy="116"/>
            </a:xfrm>
            <a:prstGeom prst="rect">
              <a:avLst/>
            </a:prstGeom>
            <a:noFill/>
            <a:ln w="9525">
              <a:noFill/>
              <a:miter lim="800000"/>
              <a:headEnd/>
              <a:tailEnd/>
            </a:ln>
          </p:spPr>
          <p:txBody>
            <a:bodyPr wrap="none" lIns="0" tIns="0" rIns="0" bIns="0">
              <a:spAutoFit/>
            </a:bodyPr>
            <a:lstStyle/>
            <a:p>
              <a:r>
                <a:rPr lang="en-US" altLang="en-US" sz="600" b="1">
                  <a:solidFill>
                    <a:srgbClr val="000000"/>
                  </a:solidFill>
                </a:rPr>
                <a:t>Waste Heat </a:t>
              </a:r>
            </a:p>
            <a:p>
              <a:r>
                <a:rPr lang="en-US" altLang="en-US" sz="600" b="1">
                  <a:solidFill>
                    <a:srgbClr val="000000"/>
                  </a:solidFill>
                </a:rPr>
                <a:t>Chiller</a:t>
              </a:r>
              <a:endParaRPr lang="en-US" altLang="en-US">
                <a:latin typeface="Times New Roman" pitchFamily="18" charset="0"/>
              </a:endParaRPr>
            </a:p>
          </p:txBody>
        </p:sp>
        <p:sp>
          <p:nvSpPr>
            <p:cNvPr id="19543" name="Rectangle 65"/>
            <p:cNvSpPr>
              <a:spLocks noChangeArrowheads="1"/>
            </p:cNvSpPr>
            <p:nvPr/>
          </p:nvSpPr>
          <p:spPr bwMode="auto">
            <a:xfrm>
              <a:off x="3665" y="2177"/>
              <a:ext cx="110" cy="390"/>
            </a:xfrm>
            <a:prstGeom prst="rect">
              <a:avLst/>
            </a:prstGeom>
            <a:gradFill rotWithShape="0">
              <a:gsLst>
                <a:gs pos="0">
                  <a:srgbClr val="FF0000"/>
                </a:gs>
                <a:gs pos="100000">
                  <a:srgbClr val="FFFFCC"/>
                </a:gs>
              </a:gsLst>
              <a:lin ang="5400000" scaled="1"/>
            </a:gradFill>
            <a:ln w="9525">
              <a:solidFill>
                <a:schemeClr val="tx1"/>
              </a:solidFill>
              <a:miter lim="800000"/>
              <a:headEnd/>
              <a:tailEnd/>
            </a:ln>
          </p:spPr>
          <p:txBody>
            <a:bodyPr wrap="none" anchor="ctr"/>
            <a:lstStyle/>
            <a:p>
              <a:endParaRPr lang="en-US" altLang="en-US"/>
            </a:p>
          </p:txBody>
        </p:sp>
        <p:sp>
          <p:nvSpPr>
            <p:cNvPr id="19544" name="AutoShape 66"/>
            <p:cNvSpPr>
              <a:spLocks noChangeArrowheads="1"/>
            </p:cNvSpPr>
            <p:nvPr/>
          </p:nvSpPr>
          <p:spPr bwMode="auto">
            <a:xfrm>
              <a:off x="3689" y="2212"/>
              <a:ext cx="133" cy="302"/>
            </a:xfrm>
            <a:prstGeom prst="roundRect">
              <a:avLst>
                <a:gd name="adj" fmla="val 50000"/>
              </a:avLst>
            </a:prstGeom>
            <a:noFill/>
            <a:ln w="28575">
              <a:solidFill>
                <a:schemeClr val="tx1"/>
              </a:solidFill>
              <a:round/>
              <a:headEnd/>
              <a:tailEnd/>
            </a:ln>
          </p:spPr>
          <p:txBody>
            <a:bodyPr wrap="none" anchor="ctr"/>
            <a:lstStyle/>
            <a:p>
              <a:endParaRPr lang="en-US" altLang="en-US"/>
            </a:p>
          </p:txBody>
        </p:sp>
        <p:sp>
          <p:nvSpPr>
            <p:cNvPr id="19545" name="Line 67"/>
            <p:cNvSpPr>
              <a:spLocks noChangeShapeType="1"/>
            </p:cNvSpPr>
            <p:nvPr/>
          </p:nvSpPr>
          <p:spPr bwMode="auto">
            <a:xfrm>
              <a:off x="3689" y="2309"/>
              <a:ext cx="2" cy="74"/>
            </a:xfrm>
            <a:prstGeom prst="line">
              <a:avLst/>
            </a:prstGeom>
            <a:noFill/>
            <a:ln w="12700">
              <a:solidFill>
                <a:schemeClr val="tx1"/>
              </a:solidFill>
              <a:round/>
              <a:headEnd/>
              <a:tailEnd type="triangle" w="med" len="lg"/>
            </a:ln>
          </p:spPr>
          <p:txBody>
            <a:bodyPr wrap="none" anchor="ctr"/>
            <a:lstStyle/>
            <a:p>
              <a:endParaRPr lang="en-US"/>
            </a:p>
          </p:txBody>
        </p:sp>
        <p:sp>
          <p:nvSpPr>
            <p:cNvPr id="19546" name="Line 68"/>
            <p:cNvSpPr>
              <a:spLocks noChangeShapeType="1"/>
            </p:cNvSpPr>
            <p:nvPr/>
          </p:nvSpPr>
          <p:spPr bwMode="auto">
            <a:xfrm flipV="1">
              <a:off x="3821" y="2303"/>
              <a:ext cx="0" cy="94"/>
            </a:xfrm>
            <a:prstGeom prst="line">
              <a:avLst/>
            </a:prstGeom>
            <a:noFill/>
            <a:ln w="12700">
              <a:solidFill>
                <a:schemeClr val="tx1"/>
              </a:solidFill>
              <a:round/>
              <a:headEnd/>
              <a:tailEnd type="triangle" w="med" len="lg"/>
            </a:ln>
          </p:spPr>
          <p:txBody>
            <a:bodyPr wrap="none" anchor="ctr"/>
            <a:lstStyle/>
            <a:p>
              <a:endParaRPr lang="en-US"/>
            </a:p>
          </p:txBody>
        </p:sp>
        <p:sp>
          <p:nvSpPr>
            <p:cNvPr id="19547" name="Line 69"/>
            <p:cNvSpPr>
              <a:spLocks noChangeShapeType="1"/>
            </p:cNvSpPr>
            <p:nvPr/>
          </p:nvSpPr>
          <p:spPr bwMode="auto">
            <a:xfrm flipH="1">
              <a:off x="2477" y="2745"/>
              <a:ext cx="288" cy="0"/>
            </a:xfrm>
            <a:prstGeom prst="line">
              <a:avLst/>
            </a:prstGeom>
            <a:noFill/>
            <a:ln w="12700">
              <a:solidFill>
                <a:schemeClr val="tx1"/>
              </a:solidFill>
              <a:round/>
              <a:headEnd/>
              <a:tailEnd type="stealth" w="med" len="lg"/>
            </a:ln>
          </p:spPr>
          <p:txBody>
            <a:bodyPr/>
            <a:lstStyle/>
            <a:p>
              <a:endParaRPr lang="en-US"/>
            </a:p>
          </p:txBody>
        </p:sp>
        <p:sp>
          <p:nvSpPr>
            <p:cNvPr id="19548" name="Line 70"/>
            <p:cNvSpPr>
              <a:spLocks noChangeShapeType="1"/>
            </p:cNvSpPr>
            <p:nvPr/>
          </p:nvSpPr>
          <p:spPr bwMode="auto">
            <a:xfrm>
              <a:off x="3495" y="2705"/>
              <a:ext cx="133" cy="0"/>
            </a:xfrm>
            <a:prstGeom prst="line">
              <a:avLst/>
            </a:prstGeom>
            <a:noFill/>
            <a:ln w="12700">
              <a:solidFill>
                <a:schemeClr val="tx1"/>
              </a:solidFill>
              <a:round/>
              <a:headEnd/>
              <a:tailEnd type="stealth" w="med" len="lg"/>
            </a:ln>
          </p:spPr>
          <p:txBody>
            <a:bodyPr/>
            <a:lstStyle/>
            <a:p>
              <a:endParaRPr lang="en-US"/>
            </a:p>
          </p:txBody>
        </p:sp>
        <p:sp>
          <p:nvSpPr>
            <p:cNvPr id="19549" name="Line 71"/>
            <p:cNvSpPr>
              <a:spLocks noChangeShapeType="1"/>
            </p:cNvSpPr>
            <p:nvPr/>
          </p:nvSpPr>
          <p:spPr bwMode="auto">
            <a:xfrm rot="-5400000">
              <a:off x="3392" y="2627"/>
              <a:ext cx="118" cy="0"/>
            </a:xfrm>
            <a:prstGeom prst="line">
              <a:avLst/>
            </a:prstGeom>
            <a:noFill/>
            <a:ln w="12700">
              <a:solidFill>
                <a:schemeClr val="tx1"/>
              </a:solidFill>
              <a:round/>
              <a:headEnd/>
              <a:tailEnd type="stealth" w="med" len="lg"/>
            </a:ln>
          </p:spPr>
          <p:txBody>
            <a:bodyPr/>
            <a:lstStyle/>
            <a:p>
              <a:endParaRPr lang="en-US"/>
            </a:p>
          </p:txBody>
        </p:sp>
        <p:sp>
          <p:nvSpPr>
            <p:cNvPr id="19550" name="Rectangle 72"/>
            <p:cNvSpPr>
              <a:spLocks noChangeArrowheads="1"/>
            </p:cNvSpPr>
            <p:nvPr/>
          </p:nvSpPr>
          <p:spPr bwMode="auto">
            <a:xfrm>
              <a:off x="3141" y="2764"/>
              <a:ext cx="292" cy="58"/>
            </a:xfrm>
            <a:prstGeom prst="rect">
              <a:avLst/>
            </a:prstGeom>
            <a:noFill/>
            <a:ln w="9525">
              <a:noFill/>
              <a:miter lim="800000"/>
              <a:headEnd/>
              <a:tailEnd/>
            </a:ln>
          </p:spPr>
          <p:txBody>
            <a:bodyPr lIns="0" tIns="0" rIns="0" bIns="0">
              <a:spAutoFit/>
            </a:bodyPr>
            <a:lstStyle/>
            <a:p>
              <a:r>
                <a:rPr lang="en-US" altLang="en-US" sz="600" b="1" i="1">
                  <a:solidFill>
                    <a:srgbClr val="000000"/>
                  </a:solidFill>
                </a:rPr>
                <a:t>LT Recup</a:t>
              </a:r>
              <a:endParaRPr lang="en-US" altLang="en-US" sz="1200">
                <a:latin typeface="Times New Roman" pitchFamily="18" charset="0"/>
              </a:endParaRPr>
            </a:p>
          </p:txBody>
        </p:sp>
      </p:grpSp>
      <p:sp>
        <p:nvSpPr>
          <p:cNvPr id="19461" name="Text Box 73"/>
          <p:cNvSpPr txBox="1">
            <a:spLocks noChangeArrowheads="1"/>
          </p:cNvSpPr>
          <p:nvPr/>
        </p:nvSpPr>
        <p:spPr bwMode="auto">
          <a:xfrm>
            <a:off x="3940175" y="4208813"/>
            <a:ext cx="627063" cy="168275"/>
          </a:xfrm>
          <a:prstGeom prst="rect">
            <a:avLst/>
          </a:prstGeom>
          <a:noFill/>
          <a:ln w="9525">
            <a:noFill/>
            <a:miter lim="800000"/>
            <a:headEnd/>
            <a:tailEnd/>
          </a:ln>
        </p:spPr>
        <p:txBody>
          <a:bodyPr>
            <a:spAutoFit/>
          </a:bodyPr>
          <a:lstStyle/>
          <a:p>
            <a:pPr>
              <a:spcBef>
                <a:spcPct val="50000"/>
              </a:spcBef>
            </a:pPr>
            <a:r>
              <a:rPr lang="en-US" altLang="en-US" sz="500"/>
              <a:t>CO</a:t>
            </a:r>
            <a:r>
              <a:rPr lang="en-US" altLang="en-US" sz="500" baseline="-25000"/>
              <a:t>2</a:t>
            </a:r>
          </a:p>
        </p:txBody>
      </p:sp>
      <p:pic>
        <p:nvPicPr>
          <p:cNvPr id="19462" name="Picture 74"/>
          <p:cNvPicPr>
            <a:picLocks noChangeAspect="1" noChangeArrowheads="1"/>
          </p:cNvPicPr>
          <p:nvPr/>
        </p:nvPicPr>
        <p:blipFill>
          <a:blip r:embed="rId3" cstate="print"/>
          <a:srcRect t="6097"/>
          <a:stretch>
            <a:fillRect/>
          </a:stretch>
        </p:blipFill>
        <p:spPr bwMode="auto">
          <a:xfrm>
            <a:off x="6923088" y="875063"/>
            <a:ext cx="2071687" cy="2600325"/>
          </a:xfrm>
          <a:prstGeom prst="rect">
            <a:avLst/>
          </a:prstGeom>
          <a:noFill/>
          <a:ln w="12700" algn="ctr">
            <a:noFill/>
            <a:miter lim="800000"/>
            <a:headEnd/>
            <a:tailEnd/>
          </a:ln>
        </p:spPr>
      </p:pic>
      <p:pic>
        <p:nvPicPr>
          <p:cNvPr id="19463" name="Picture 76" descr="titleimage_powersystems"/>
          <p:cNvPicPr>
            <a:picLocks noChangeAspect="1" noChangeArrowheads="1"/>
          </p:cNvPicPr>
          <p:nvPr/>
        </p:nvPicPr>
        <p:blipFill>
          <a:blip r:embed="rId4" cstate="print"/>
          <a:srcRect l="8403"/>
          <a:stretch>
            <a:fillRect/>
          </a:stretch>
        </p:blipFill>
        <p:spPr bwMode="auto">
          <a:xfrm>
            <a:off x="2970213" y="5135913"/>
            <a:ext cx="3700462" cy="1027112"/>
          </a:xfrm>
          <a:prstGeom prst="rect">
            <a:avLst/>
          </a:prstGeom>
          <a:noFill/>
          <a:ln w="9525">
            <a:noFill/>
            <a:miter lim="800000"/>
            <a:headEnd/>
            <a:tailEnd/>
          </a:ln>
        </p:spPr>
      </p:pic>
      <p:sp>
        <p:nvSpPr>
          <p:cNvPr id="19464" name="Line 79"/>
          <p:cNvSpPr>
            <a:spLocks noChangeShapeType="1"/>
          </p:cNvSpPr>
          <p:nvPr/>
        </p:nvSpPr>
        <p:spPr bwMode="auto">
          <a:xfrm>
            <a:off x="2776538" y="1803750"/>
            <a:ext cx="784225" cy="582613"/>
          </a:xfrm>
          <a:prstGeom prst="line">
            <a:avLst/>
          </a:prstGeom>
          <a:noFill/>
          <a:ln w="57150">
            <a:solidFill>
              <a:srgbClr val="FF0000"/>
            </a:solidFill>
            <a:round/>
            <a:headEnd type="triangle" w="med" len="med"/>
            <a:tailEnd type="triangle" w="med" len="med"/>
          </a:ln>
        </p:spPr>
        <p:txBody>
          <a:bodyPr wrap="none" anchor="ctr"/>
          <a:lstStyle/>
          <a:p>
            <a:endParaRPr lang="en-US"/>
          </a:p>
        </p:txBody>
      </p:sp>
      <p:sp>
        <p:nvSpPr>
          <p:cNvPr id="19465" name="Line 80"/>
          <p:cNvSpPr>
            <a:spLocks noChangeShapeType="1"/>
          </p:cNvSpPr>
          <p:nvPr/>
        </p:nvSpPr>
        <p:spPr bwMode="auto">
          <a:xfrm>
            <a:off x="4645025" y="4426300"/>
            <a:ext cx="0" cy="676275"/>
          </a:xfrm>
          <a:prstGeom prst="line">
            <a:avLst/>
          </a:prstGeom>
          <a:noFill/>
          <a:ln w="57150">
            <a:solidFill>
              <a:srgbClr val="FF0000"/>
            </a:solidFill>
            <a:round/>
            <a:headEnd type="triangle" w="med" len="med"/>
            <a:tailEnd type="triangle" w="med" len="med"/>
          </a:ln>
        </p:spPr>
        <p:txBody>
          <a:bodyPr wrap="none" anchor="ctr"/>
          <a:lstStyle/>
          <a:p>
            <a:endParaRPr lang="en-US"/>
          </a:p>
        </p:txBody>
      </p:sp>
      <p:sp>
        <p:nvSpPr>
          <p:cNvPr id="19466" name="Line 81"/>
          <p:cNvSpPr>
            <a:spLocks noChangeShapeType="1"/>
          </p:cNvSpPr>
          <p:nvPr/>
        </p:nvSpPr>
        <p:spPr bwMode="auto">
          <a:xfrm flipV="1">
            <a:off x="5983288" y="1856138"/>
            <a:ext cx="798512" cy="477837"/>
          </a:xfrm>
          <a:prstGeom prst="line">
            <a:avLst/>
          </a:prstGeom>
          <a:noFill/>
          <a:ln w="57150">
            <a:solidFill>
              <a:srgbClr val="FF0000"/>
            </a:solidFill>
            <a:round/>
            <a:headEnd type="triangle" w="med" len="med"/>
            <a:tailEnd type="triangle" w="med" len="med"/>
          </a:ln>
        </p:spPr>
        <p:txBody>
          <a:bodyPr wrap="none" anchor="ctr"/>
          <a:lstStyle/>
          <a:p>
            <a:endParaRPr lang="en-US"/>
          </a:p>
        </p:txBody>
      </p:sp>
      <p:sp>
        <p:nvSpPr>
          <p:cNvPr id="84" name="Text Box 82"/>
          <p:cNvSpPr txBox="1">
            <a:spLocks noChangeArrowheads="1"/>
          </p:cNvSpPr>
          <p:nvPr/>
        </p:nvSpPr>
        <p:spPr bwMode="auto">
          <a:xfrm>
            <a:off x="3241675" y="1286225"/>
            <a:ext cx="2773363" cy="768350"/>
          </a:xfrm>
          <a:prstGeom prst="rect">
            <a:avLst/>
          </a:prstGeom>
          <a:noFill/>
          <a:ln w="12700" algn="ctr">
            <a:noFill/>
            <a:miter lim="800000"/>
            <a:headEnd/>
            <a:tailEnd/>
          </a:ln>
        </p:spPr>
        <p:txBody>
          <a:bodyPr>
            <a:spAutoFit/>
          </a:bodyPr>
          <a:lstStyle/>
          <a:p>
            <a:pPr algn="ctr" eaLnBrk="0" fontAlgn="auto" hangingPunct="0">
              <a:spcBef>
                <a:spcPts val="0"/>
              </a:spcBef>
              <a:spcAft>
                <a:spcPts val="0"/>
              </a:spcAft>
              <a:defRPr/>
            </a:pPr>
            <a:r>
              <a:rPr lang="en-US" sz="2200" b="1" dirty="0">
                <a:solidFill>
                  <a:schemeClr val="tx1">
                    <a:lumMod val="50000"/>
                  </a:schemeClr>
                </a:solidFill>
                <a:latin typeface="+mn-lt"/>
                <a:cs typeface="+mn-cs"/>
              </a:rPr>
              <a:t>Supercritical CO</a:t>
            </a:r>
            <a:r>
              <a:rPr lang="en-US" sz="2200" b="1" baseline="-25000" dirty="0">
                <a:solidFill>
                  <a:schemeClr val="tx1">
                    <a:lumMod val="50000"/>
                  </a:schemeClr>
                </a:solidFill>
                <a:latin typeface="+mn-lt"/>
                <a:cs typeface="+mn-cs"/>
              </a:rPr>
              <a:t>2 </a:t>
            </a:r>
          </a:p>
          <a:p>
            <a:pPr algn="ctr" eaLnBrk="0" fontAlgn="auto" hangingPunct="0">
              <a:spcBef>
                <a:spcPts val="0"/>
              </a:spcBef>
              <a:spcAft>
                <a:spcPts val="0"/>
              </a:spcAft>
              <a:defRPr/>
            </a:pPr>
            <a:r>
              <a:rPr lang="en-US" sz="2200" b="1" dirty="0">
                <a:solidFill>
                  <a:schemeClr val="tx1">
                    <a:lumMod val="50000"/>
                  </a:schemeClr>
                </a:solidFill>
                <a:latin typeface="+mn-lt"/>
                <a:cs typeface="+mn-cs"/>
              </a:rPr>
              <a:t>Brayton Cycle </a:t>
            </a:r>
          </a:p>
        </p:txBody>
      </p:sp>
      <p:grpSp>
        <p:nvGrpSpPr>
          <p:cNvPr id="5" name="Group 84"/>
          <p:cNvGrpSpPr>
            <a:grpSpLocks/>
          </p:cNvGrpSpPr>
          <p:nvPr/>
        </p:nvGrpSpPr>
        <p:grpSpPr bwMode="auto">
          <a:xfrm>
            <a:off x="1271588" y="5709000"/>
            <a:ext cx="1728787" cy="568325"/>
            <a:chOff x="833197" y="5991101"/>
            <a:chExt cx="1727922" cy="569088"/>
          </a:xfrm>
        </p:grpSpPr>
        <p:sp>
          <p:nvSpPr>
            <p:cNvPr id="19481" name="Text Box 78"/>
            <p:cNvSpPr txBox="1">
              <a:spLocks noChangeArrowheads="1"/>
            </p:cNvSpPr>
            <p:nvPr/>
          </p:nvSpPr>
          <p:spPr bwMode="auto">
            <a:xfrm>
              <a:off x="1011358" y="5991101"/>
              <a:ext cx="1371600" cy="369332"/>
            </a:xfrm>
            <a:prstGeom prst="rect">
              <a:avLst/>
            </a:prstGeom>
            <a:noFill/>
            <a:ln w="12700" algn="ctr">
              <a:noFill/>
              <a:miter lim="800000"/>
              <a:headEnd/>
              <a:tailEnd/>
            </a:ln>
          </p:spPr>
          <p:txBody>
            <a:bodyPr>
              <a:spAutoFit/>
            </a:bodyPr>
            <a:lstStyle/>
            <a:p>
              <a:pPr algn="ctr" eaLnBrk="0" hangingPunct="0"/>
              <a:r>
                <a:rPr lang="en-US" altLang="en-US" b="1" i="1">
                  <a:solidFill>
                    <a:srgbClr val="006600"/>
                  </a:solidFill>
                </a:rPr>
                <a:t>Fossil </a:t>
              </a:r>
            </a:p>
          </p:txBody>
        </p:sp>
        <p:sp>
          <p:nvSpPr>
            <p:cNvPr id="19482" name="Text Box 93"/>
            <p:cNvSpPr txBox="1">
              <a:spLocks noChangeArrowheads="1"/>
            </p:cNvSpPr>
            <p:nvPr/>
          </p:nvSpPr>
          <p:spPr bwMode="auto">
            <a:xfrm>
              <a:off x="833197" y="6283190"/>
              <a:ext cx="1727922" cy="276999"/>
            </a:xfrm>
            <a:prstGeom prst="rect">
              <a:avLst/>
            </a:prstGeom>
            <a:noFill/>
            <a:ln w="12700" algn="ctr">
              <a:noFill/>
              <a:miter lim="800000"/>
              <a:headEnd/>
              <a:tailEnd/>
            </a:ln>
          </p:spPr>
          <p:txBody>
            <a:bodyPr>
              <a:spAutoFit/>
            </a:bodyPr>
            <a:lstStyle/>
            <a:p>
              <a:pPr algn="ctr" eaLnBrk="0" hangingPunct="0"/>
              <a:r>
                <a:rPr lang="en-US" altLang="en-US" sz="1200" b="1" i="1">
                  <a:solidFill>
                    <a:srgbClr val="006600"/>
                  </a:solidFill>
                </a:rPr>
                <a:t>Sequestration Ready</a:t>
              </a:r>
            </a:p>
          </p:txBody>
        </p:sp>
      </p:grpSp>
      <p:grpSp>
        <p:nvGrpSpPr>
          <p:cNvPr id="6" name="Group 5"/>
          <p:cNvGrpSpPr>
            <a:grpSpLocks/>
          </p:cNvGrpSpPr>
          <p:nvPr/>
        </p:nvGrpSpPr>
        <p:grpSpPr bwMode="auto">
          <a:xfrm>
            <a:off x="148490" y="925863"/>
            <a:ext cx="2627194" cy="1936769"/>
            <a:chOff x="362465" y="1208268"/>
            <a:chExt cx="2669390" cy="1937375"/>
          </a:xfrm>
        </p:grpSpPr>
        <p:pic>
          <p:nvPicPr>
            <p:cNvPr id="19479" name="Picture 75"/>
            <p:cNvPicPr>
              <a:picLocks noChangeAspect="1" noChangeArrowheads="1"/>
            </p:cNvPicPr>
            <p:nvPr/>
          </p:nvPicPr>
          <p:blipFill>
            <a:blip r:embed="rId5" cstate="print"/>
            <a:srcRect l="11217" r="21355"/>
            <a:stretch>
              <a:fillRect/>
            </a:stretch>
          </p:blipFill>
          <p:spPr bwMode="auto">
            <a:xfrm>
              <a:off x="549101" y="1208268"/>
              <a:ext cx="2296116" cy="1512888"/>
            </a:xfrm>
            <a:prstGeom prst="rect">
              <a:avLst/>
            </a:prstGeom>
            <a:noFill/>
            <a:ln w="12700" algn="ctr">
              <a:noFill/>
              <a:miter lim="800000"/>
              <a:headEnd/>
              <a:tailEnd/>
            </a:ln>
          </p:spPr>
        </p:pic>
        <p:sp>
          <p:nvSpPr>
            <p:cNvPr id="19480" name="Text Box 85"/>
            <p:cNvSpPr txBox="1">
              <a:spLocks noChangeArrowheads="1"/>
            </p:cNvSpPr>
            <p:nvPr/>
          </p:nvSpPr>
          <p:spPr bwMode="auto">
            <a:xfrm>
              <a:off x="362465" y="2776195"/>
              <a:ext cx="2669390" cy="369448"/>
            </a:xfrm>
            <a:prstGeom prst="rect">
              <a:avLst/>
            </a:prstGeom>
            <a:noFill/>
            <a:ln w="12700" algn="ctr">
              <a:noFill/>
              <a:miter lim="800000"/>
              <a:headEnd/>
              <a:tailEnd/>
            </a:ln>
          </p:spPr>
          <p:txBody>
            <a:bodyPr wrap="none">
              <a:spAutoFit/>
            </a:bodyPr>
            <a:lstStyle/>
            <a:p>
              <a:pPr algn="ctr" eaLnBrk="0" hangingPunct="0"/>
              <a:r>
                <a:rPr lang="en-US" altLang="en-US" b="1" i="1" dirty="0">
                  <a:solidFill>
                    <a:srgbClr val="006600"/>
                  </a:solidFill>
                </a:rPr>
                <a:t>Solar </a:t>
              </a:r>
              <a:r>
                <a:rPr lang="en-US" altLang="en-US" b="1" i="1" dirty="0" smtClean="0">
                  <a:solidFill>
                    <a:srgbClr val="006600"/>
                  </a:solidFill>
                </a:rPr>
                <a:t>Central Power </a:t>
              </a:r>
              <a:r>
                <a:rPr lang="en-US" altLang="en-US" b="1" i="1" dirty="0">
                  <a:solidFill>
                    <a:srgbClr val="006600"/>
                  </a:solidFill>
                </a:rPr>
                <a:t>Cycle</a:t>
              </a:r>
            </a:p>
          </p:txBody>
        </p:sp>
      </p:grpSp>
      <p:sp>
        <p:nvSpPr>
          <p:cNvPr id="19470" name="Line 79"/>
          <p:cNvSpPr>
            <a:spLocks noChangeShapeType="1"/>
          </p:cNvSpPr>
          <p:nvPr/>
        </p:nvSpPr>
        <p:spPr bwMode="auto">
          <a:xfrm>
            <a:off x="6019800" y="4088163"/>
            <a:ext cx="903288" cy="460375"/>
          </a:xfrm>
          <a:prstGeom prst="line">
            <a:avLst/>
          </a:prstGeom>
          <a:noFill/>
          <a:ln w="57150">
            <a:solidFill>
              <a:srgbClr val="FF0000"/>
            </a:solidFill>
            <a:round/>
            <a:headEnd type="triangle" w="med" len="med"/>
            <a:tailEnd type="triangle" w="med" len="med"/>
          </a:ln>
        </p:spPr>
        <p:txBody>
          <a:bodyPr wrap="none" anchor="ctr"/>
          <a:lstStyle/>
          <a:p>
            <a:endParaRPr lang="en-US"/>
          </a:p>
        </p:txBody>
      </p:sp>
      <p:pic>
        <p:nvPicPr>
          <p:cNvPr id="19471" name="Picture 2" descr="Photo of The Geysers."/>
          <p:cNvPicPr>
            <a:picLocks noChangeAspect="1" noChangeArrowheads="1"/>
          </p:cNvPicPr>
          <p:nvPr/>
        </p:nvPicPr>
        <p:blipFill>
          <a:blip r:embed="rId6" cstate="print"/>
          <a:srcRect/>
          <a:stretch>
            <a:fillRect/>
          </a:stretch>
        </p:blipFill>
        <p:spPr bwMode="auto">
          <a:xfrm>
            <a:off x="7023100" y="4077050"/>
            <a:ext cx="1971675" cy="1408113"/>
          </a:xfrm>
          <a:prstGeom prst="rect">
            <a:avLst/>
          </a:prstGeom>
          <a:noFill/>
          <a:ln w="9525">
            <a:noFill/>
            <a:miter lim="800000"/>
            <a:headEnd/>
            <a:tailEnd/>
          </a:ln>
        </p:spPr>
      </p:pic>
      <p:pic>
        <p:nvPicPr>
          <p:cNvPr id="19472" name="Picture 98" descr="q1.jpg"/>
          <p:cNvPicPr>
            <a:picLocks noChangeAspect="1"/>
          </p:cNvPicPr>
          <p:nvPr/>
        </p:nvPicPr>
        <p:blipFill>
          <a:blip r:embed="rId7" cstate="print">
            <a:clrChange>
              <a:clrFrom>
                <a:srgbClr val="FEFEFE"/>
              </a:clrFrom>
              <a:clrTo>
                <a:srgbClr val="FEFEFE">
                  <a:alpha val="0"/>
                </a:srgbClr>
              </a:clrTo>
            </a:clrChange>
          </a:blip>
          <a:srcRect r="21681"/>
          <a:stretch>
            <a:fillRect/>
          </a:stretch>
        </p:blipFill>
        <p:spPr bwMode="auto">
          <a:xfrm>
            <a:off x="220663" y="3199163"/>
            <a:ext cx="2435225" cy="1657350"/>
          </a:xfrm>
          <a:prstGeom prst="rect">
            <a:avLst/>
          </a:prstGeom>
          <a:noFill/>
          <a:ln w="9525">
            <a:noFill/>
            <a:miter lim="800000"/>
            <a:headEnd/>
            <a:tailEnd/>
          </a:ln>
        </p:spPr>
      </p:pic>
      <p:sp>
        <p:nvSpPr>
          <p:cNvPr id="19473" name="Line 83"/>
          <p:cNvSpPr>
            <a:spLocks noChangeShapeType="1"/>
          </p:cNvSpPr>
          <p:nvPr/>
        </p:nvSpPr>
        <p:spPr bwMode="auto">
          <a:xfrm>
            <a:off x="1828800" y="3729388"/>
            <a:ext cx="1069975" cy="12700"/>
          </a:xfrm>
          <a:prstGeom prst="line">
            <a:avLst/>
          </a:prstGeom>
          <a:noFill/>
          <a:ln w="57150">
            <a:solidFill>
              <a:srgbClr val="FF0000"/>
            </a:solidFill>
            <a:round/>
            <a:headEnd type="triangle" w="med" len="med"/>
            <a:tailEnd type="triangle" w="med" len="med"/>
          </a:ln>
        </p:spPr>
        <p:txBody>
          <a:bodyPr wrap="none" anchor="ctr"/>
          <a:lstStyle/>
          <a:p>
            <a:endParaRPr lang="en-US"/>
          </a:p>
        </p:txBody>
      </p:sp>
      <p:sp>
        <p:nvSpPr>
          <p:cNvPr id="19474" name="TextBox 101"/>
          <p:cNvSpPr txBox="1">
            <a:spLocks noChangeArrowheads="1"/>
          </p:cNvSpPr>
          <p:nvPr/>
        </p:nvSpPr>
        <p:spPr bwMode="auto">
          <a:xfrm>
            <a:off x="68263" y="4693000"/>
            <a:ext cx="2492375" cy="646113"/>
          </a:xfrm>
          <a:prstGeom prst="rect">
            <a:avLst/>
          </a:prstGeom>
          <a:noFill/>
          <a:ln w="9525">
            <a:noFill/>
            <a:miter lim="800000"/>
            <a:headEnd/>
            <a:tailEnd/>
          </a:ln>
        </p:spPr>
        <p:txBody>
          <a:bodyPr>
            <a:spAutoFit/>
          </a:bodyPr>
          <a:lstStyle/>
          <a:p>
            <a:pPr algn="ctr" eaLnBrk="0" hangingPunct="0"/>
            <a:r>
              <a:rPr lang="en-US" altLang="en-US" b="1" i="1">
                <a:solidFill>
                  <a:srgbClr val="006600"/>
                </a:solidFill>
              </a:rPr>
              <a:t>Space Solar</a:t>
            </a:r>
          </a:p>
          <a:p>
            <a:pPr algn="ctr" eaLnBrk="0" hangingPunct="0"/>
            <a:r>
              <a:rPr lang="en-US" altLang="en-US" b="1" i="1">
                <a:solidFill>
                  <a:srgbClr val="006600"/>
                </a:solidFill>
              </a:rPr>
              <a:t>Electric Propulsion</a:t>
            </a:r>
          </a:p>
        </p:txBody>
      </p:sp>
      <p:sp>
        <p:nvSpPr>
          <p:cNvPr id="19475" name="Text Box 84"/>
          <p:cNvSpPr txBox="1">
            <a:spLocks noChangeArrowheads="1"/>
          </p:cNvSpPr>
          <p:nvPr/>
        </p:nvSpPr>
        <p:spPr bwMode="auto">
          <a:xfrm>
            <a:off x="6727825" y="3310288"/>
            <a:ext cx="2652713" cy="830262"/>
          </a:xfrm>
          <a:prstGeom prst="rect">
            <a:avLst/>
          </a:prstGeom>
          <a:noFill/>
          <a:ln w="12700" algn="ctr">
            <a:noFill/>
            <a:miter lim="800000"/>
            <a:headEnd/>
            <a:tailEnd/>
          </a:ln>
        </p:spPr>
        <p:txBody>
          <a:bodyPr>
            <a:spAutoFit/>
          </a:bodyPr>
          <a:lstStyle/>
          <a:p>
            <a:pPr algn="ctr" eaLnBrk="0" hangingPunct="0"/>
            <a:r>
              <a:rPr lang="en-US" altLang="en-US" b="1" i="1">
                <a:solidFill>
                  <a:srgbClr val="006600"/>
                </a:solidFill>
              </a:rPr>
              <a:t>Nuclear</a:t>
            </a:r>
          </a:p>
          <a:p>
            <a:pPr algn="ctr" eaLnBrk="0" hangingPunct="0"/>
            <a:endParaRPr lang="en-US" altLang="en-US" sz="1200" b="1" i="1">
              <a:solidFill>
                <a:srgbClr val="006600"/>
              </a:solidFill>
            </a:endParaRPr>
          </a:p>
          <a:p>
            <a:pPr algn="ctr" eaLnBrk="0" hangingPunct="0"/>
            <a:endParaRPr lang="en-US" altLang="en-US" b="1" i="1">
              <a:solidFill>
                <a:srgbClr val="006600"/>
              </a:solidFill>
            </a:endParaRPr>
          </a:p>
        </p:txBody>
      </p:sp>
      <p:sp>
        <p:nvSpPr>
          <p:cNvPr id="19476" name="Text Box 84"/>
          <p:cNvSpPr txBox="1">
            <a:spLocks noChangeArrowheads="1"/>
          </p:cNvSpPr>
          <p:nvPr/>
        </p:nvSpPr>
        <p:spPr bwMode="auto">
          <a:xfrm>
            <a:off x="7023100" y="5440713"/>
            <a:ext cx="2019300" cy="830262"/>
          </a:xfrm>
          <a:prstGeom prst="rect">
            <a:avLst/>
          </a:prstGeom>
          <a:noFill/>
          <a:ln w="12700" algn="ctr">
            <a:noFill/>
            <a:miter lim="800000"/>
            <a:headEnd/>
            <a:tailEnd/>
          </a:ln>
        </p:spPr>
        <p:txBody>
          <a:bodyPr>
            <a:spAutoFit/>
          </a:bodyPr>
          <a:lstStyle/>
          <a:p>
            <a:pPr algn="ctr" eaLnBrk="0" hangingPunct="0"/>
            <a:r>
              <a:rPr lang="en-US" altLang="en-US" b="1" i="1">
                <a:solidFill>
                  <a:srgbClr val="006600"/>
                </a:solidFill>
              </a:rPr>
              <a:t>Geothermal</a:t>
            </a:r>
          </a:p>
          <a:p>
            <a:pPr algn="ctr" eaLnBrk="0" hangingPunct="0"/>
            <a:endParaRPr lang="en-US" altLang="en-US" sz="1200" b="1" i="1">
              <a:solidFill>
                <a:srgbClr val="006600"/>
              </a:solidFill>
            </a:endParaRPr>
          </a:p>
          <a:p>
            <a:pPr algn="ctr" eaLnBrk="0" hangingPunct="0"/>
            <a:endParaRPr lang="en-US" altLang="en-US" b="1" i="1">
              <a:solidFill>
                <a:srgbClr val="006600"/>
              </a:solidFill>
            </a:endParaRPr>
          </a:p>
        </p:txBody>
      </p:sp>
      <p:sp>
        <p:nvSpPr>
          <p:cNvPr id="95" name="Slide Number Placeholder 3"/>
          <p:cNvSpPr txBox="1">
            <a:spLocks/>
          </p:cNvSpPr>
          <p:nvPr/>
        </p:nvSpPr>
        <p:spPr>
          <a:xfrm>
            <a:off x="8413750" y="6351588"/>
            <a:ext cx="381000" cy="365125"/>
          </a:xfrm>
          <a:prstGeom prst="rect">
            <a:avLst/>
          </a:prstGeom>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0E35970C-66DA-42B4-8591-6E363A3B576E}" type="slidenum">
              <a:rPr kumimoji="0" lang="en-US" sz="1200" b="0" i="0" u="none" strike="noStrike" kern="1200" cap="none" spc="0" normalizeH="0" baseline="0" noProof="0" smtClean="0">
                <a:ln>
                  <a:noFill/>
                </a:ln>
                <a:solidFill>
                  <a:srgbClr val="106636"/>
                </a:solidFill>
                <a:effectLst/>
                <a:uLnTx/>
                <a:uFillTx/>
                <a:latin typeface="Arial" pitchFamily="34" charset="0"/>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srgbClr val="106636"/>
              </a:solidFill>
              <a:effectLst/>
              <a:uLnTx/>
              <a:uFillTx/>
              <a:latin typeface="Arial" pitchFamily="34" charset="0"/>
              <a:ea typeface="+mn-ea"/>
              <a:cs typeface="Arial" pitchFamily="34" charset="0"/>
            </a:endParaRPr>
          </a:p>
        </p:txBody>
      </p:sp>
      <p:sp>
        <p:nvSpPr>
          <p:cNvPr id="96" name="Footer Placeholder 4"/>
          <p:cNvSpPr txBox="1">
            <a:spLocks/>
          </p:cNvSpPr>
          <p:nvPr/>
        </p:nvSpPr>
        <p:spPr>
          <a:xfrm>
            <a:off x="3124200" y="6357064"/>
            <a:ext cx="5334000"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dirty="0" smtClean="0">
                <a:solidFill>
                  <a:srgbClr val="106636"/>
                </a:solidFill>
                <a:latin typeface="Arial" panose="020B0604020202020204" pitchFamily="34" charset="0"/>
                <a:cs typeface="Arial" panose="020B0604020202020204" pitchFamily="34" charset="0"/>
              </a:rPr>
              <a:t>BESAC/Tech Teams Briefing July 29, 2014</a:t>
            </a:r>
            <a:endParaRPr lang="en-US" sz="1200" dirty="0">
              <a:solidFill>
                <a:srgbClr val="106636"/>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90" y="158924"/>
            <a:ext cx="9144000" cy="447675"/>
          </a:xfrm>
        </p:spPr>
        <p:txBody>
          <a:bodyPr>
            <a:noAutofit/>
          </a:bodyPr>
          <a:lstStyle/>
          <a:p>
            <a:pPr>
              <a:defRPr/>
            </a:pPr>
            <a:r>
              <a:rPr lang="en-US" altLang="en-US" sz="2800" dirty="0" smtClean="0">
                <a:ea typeface="ＭＳ Ｐゴシック" pitchFamily="34" charset="-128"/>
              </a:rPr>
              <a:t>Supercritical CO2 Program</a:t>
            </a:r>
            <a:endParaRPr lang="en-US" sz="2800" i="1" dirty="0">
              <a:solidFill>
                <a:schemeClr val="tx1">
                  <a:lumMod val="50000"/>
                </a:schemeClr>
              </a:solidFill>
            </a:endParaRPr>
          </a:p>
        </p:txBody>
      </p:sp>
      <p:sp>
        <p:nvSpPr>
          <p:cNvPr id="23555" name="Rounded Rectangle 5"/>
          <p:cNvSpPr>
            <a:spLocks noChangeArrowheads="1"/>
          </p:cNvSpPr>
          <p:nvPr/>
        </p:nvSpPr>
        <p:spPr bwMode="auto">
          <a:xfrm>
            <a:off x="76200" y="1144589"/>
            <a:ext cx="8991600" cy="4770790"/>
          </a:xfrm>
          <a:prstGeom prst="roundRect">
            <a:avLst>
              <a:gd name="adj" fmla="val 3824"/>
            </a:avLst>
          </a:prstGeom>
          <a:solidFill>
            <a:schemeClr val="accent1"/>
          </a:solidFill>
          <a:ln w="12700" algn="ctr">
            <a:noFill/>
            <a:round/>
            <a:headEnd/>
            <a:tailEnd/>
          </a:ln>
        </p:spPr>
        <p:txBody>
          <a:bodyPr/>
          <a:lstStyle/>
          <a:p>
            <a:pPr algn="ctr">
              <a:spcBef>
                <a:spcPts val="300"/>
              </a:spcBef>
            </a:pPr>
            <a:endParaRPr lang="en-US" sz="1600">
              <a:solidFill>
                <a:srgbClr val="1F497D"/>
              </a:solidFill>
            </a:endParaRPr>
          </a:p>
        </p:txBody>
      </p:sp>
      <p:sp>
        <p:nvSpPr>
          <p:cNvPr id="7" name="Rounded Rectangle 6"/>
          <p:cNvSpPr/>
          <p:nvPr/>
        </p:nvSpPr>
        <p:spPr bwMode="auto">
          <a:xfrm>
            <a:off x="193675" y="1565275"/>
            <a:ext cx="2103438" cy="949325"/>
          </a:xfrm>
          <a:prstGeom prst="roundRect">
            <a:avLst/>
          </a:prstGeom>
          <a:solidFill>
            <a:schemeClr val="accent1">
              <a:lumMod val="40000"/>
              <a:lumOff val="60000"/>
            </a:schemeClr>
          </a:solidFill>
          <a:ln w="12700" cap="flat" cmpd="sng" algn="ctr">
            <a:noFill/>
            <a:prstDash val="solid"/>
            <a:round/>
            <a:headEnd type="none" w="med" len="med"/>
            <a:tailEnd type="none" w="med" len="med"/>
          </a:ln>
          <a:effectLst/>
        </p:spPr>
        <p:txBody>
          <a:bodyPr anchor="ctr"/>
          <a:lstStyle/>
          <a:p>
            <a:pPr algn="ctr">
              <a:spcBef>
                <a:spcPts val="300"/>
              </a:spcBef>
              <a:defRPr/>
            </a:pPr>
            <a:r>
              <a:rPr lang="en-US" sz="1600" b="1" dirty="0">
                <a:solidFill>
                  <a:srgbClr val="4D4D4D">
                    <a:lumMod val="50000"/>
                  </a:srgbClr>
                </a:solidFill>
              </a:rPr>
              <a:t>Technology </a:t>
            </a:r>
            <a:r>
              <a:rPr lang="en-US" sz="1600" b="1" dirty="0" smtClean="0">
                <a:solidFill>
                  <a:srgbClr val="4D4D4D">
                    <a:lumMod val="50000"/>
                  </a:srgbClr>
                </a:solidFill>
              </a:rPr>
              <a:t>Assessments</a:t>
            </a:r>
            <a:endParaRPr lang="en-US" sz="1600" b="1" dirty="0">
              <a:solidFill>
                <a:srgbClr val="4D4D4D">
                  <a:lumMod val="50000"/>
                </a:srgbClr>
              </a:solidFill>
            </a:endParaRPr>
          </a:p>
        </p:txBody>
      </p:sp>
      <p:sp>
        <p:nvSpPr>
          <p:cNvPr id="8" name="Rounded Rectangle 7"/>
          <p:cNvSpPr/>
          <p:nvPr/>
        </p:nvSpPr>
        <p:spPr bwMode="auto">
          <a:xfrm>
            <a:off x="2416175" y="1565275"/>
            <a:ext cx="2103438" cy="949325"/>
          </a:xfrm>
          <a:prstGeom prst="roundRect">
            <a:avLst/>
          </a:prstGeom>
          <a:solidFill>
            <a:schemeClr val="accent1">
              <a:lumMod val="40000"/>
              <a:lumOff val="60000"/>
            </a:schemeClr>
          </a:solidFill>
          <a:ln w="12700" cap="flat" cmpd="sng" algn="ctr">
            <a:noFill/>
            <a:prstDash val="solid"/>
            <a:round/>
            <a:headEnd type="none" w="med" len="med"/>
            <a:tailEnd type="none" w="med" len="med"/>
          </a:ln>
          <a:effectLst/>
        </p:spPr>
        <p:txBody>
          <a:bodyPr anchor="ctr"/>
          <a:lstStyle/>
          <a:p>
            <a:pPr algn="ctr">
              <a:spcBef>
                <a:spcPts val="300"/>
              </a:spcBef>
              <a:defRPr/>
            </a:pPr>
            <a:r>
              <a:rPr lang="en-US" sz="1600" b="1" dirty="0" smtClean="0">
                <a:solidFill>
                  <a:srgbClr val="4D4D4D">
                    <a:lumMod val="50000"/>
                  </a:srgbClr>
                </a:solidFill>
              </a:rPr>
              <a:t>Materials</a:t>
            </a:r>
            <a:endParaRPr lang="en-US" sz="1600" b="1" dirty="0">
              <a:solidFill>
                <a:srgbClr val="4D4D4D">
                  <a:lumMod val="50000"/>
                </a:srgbClr>
              </a:solidFill>
            </a:endParaRPr>
          </a:p>
        </p:txBody>
      </p:sp>
      <p:sp>
        <p:nvSpPr>
          <p:cNvPr id="9" name="Rounded Rectangle 8"/>
          <p:cNvSpPr/>
          <p:nvPr/>
        </p:nvSpPr>
        <p:spPr bwMode="auto">
          <a:xfrm>
            <a:off x="4625975" y="1565275"/>
            <a:ext cx="2103438" cy="949325"/>
          </a:xfrm>
          <a:prstGeom prst="roundRect">
            <a:avLst/>
          </a:prstGeom>
          <a:solidFill>
            <a:schemeClr val="accent1">
              <a:lumMod val="40000"/>
              <a:lumOff val="60000"/>
            </a:schemeClr>
          </a:solidFill>
          <a:ln w="12700" cap="flat" cmpd="sng" algn="ctr">
            <a:noFill/>
            <a:prstDash val="solid"/>
            <a:round/>
            <a:headEnd type="none" w="med" len="med"/>
            <a:tailEnd type="none" w="med" len="med"/>
          </a:ln>
          <a:effectLst/>
        </p:spPr>
        <p:txBody>
          <a:bodyPr anchor="ctr"/>
          <a:lstStyle/>
          <a:p>
            <a:pPr algn="ctr">
              <a:spcBef>
                <a:spcPts val="300"/>
              </a:spcBef>
              <a:defRPr/>
            </a:pPr>
            <a:r>
              <a:rPr lang="en-US" sz="1600" b="1" dirty="0">
                <a:solidFill>
                  <a:srgbClr val="4D4D4D">
                    <a:lumMod val="50000"/>
                  </a:srgbClr>
                </a:solidFill>
              </a:rPr>
              <a:t>Component Testing and </a:t>
            </a:r>
            <a:r>
              <a:rPr lang="en-US" sz="1600" b="1" dirty="0" smtClean="0">
                <a:solidFill>
                  <a:srgbClr val="4D4D4D">
                    <a:lumMod val="50000"/>
                  </a:srgbClr>
                </a:solidFill>
              </a:rPr>
              <a:t>Development</a:t>
            </a:r>
            <a:endParaRPr lang="en-US" sz="1600" b="1" dirty="0">
              <a:solidFill>
                <a:srgbClr val="4D4D4D">
                  <a:lumMod val="50000"/>
                </a:srgbClr>
              </a:solidFill>
            </a:endParaRPr>
          </a:p>
        </p:txBody>
      </p:sp>
      <p:sp>
        <p:nvSpPr>
          <p:cNvPr id="10" name="Rounded Rectangle 9"/>
          <p:cNvSpPr/>
          <p:nvPr/>
        </p:nvSpPr>
        <p:spPr bwMode="auto">
          <a:xfrm>
            <a:off x="6856413" y="1565275"/>
            <a:ext cx="2103437" cy="949325"/>
          </a:xfrm>
          <a:prstGeom prst="roundRect">
            <a:avLst/>
          </a:prstGeom>
          <a:solidFill>
            <a:schemeClr val="accent1">
              <a:lumMod val="40000"/>
              <a:lumOff val="60000"/>
            </a:schemeClr>
          </a:solidFill>
          <a:ln w="12700" cap="flat" cmpd="sng" algn="ctr">
            <a:noFill/>
            <a:prstDash val="solid"/>
            <a:round/>
            <a:headEnd type="none" w="med" len="med"/>
            <a:tailEnd type="none" w="med" len="med"/>
          </a:ln>
          <a:effectLst/>
        </p:spPr>
        <p:txBody>
          <a:bodyPr anchor="ctr"/>
          <a:lstStyle/>
          <a:p>
            <a:pPr algn="ctr">
              <a:spcBef>
                <a:spcPts val="300"/>
              </a:spcBef>
              <a:defRPr/>
            </a:pPr>
            <a:r>
              <a:rPr lang="en-US" sz="1600" b="1" dirty="0">
                <a:solidFill>
                  <a:srgbClr val="4D4D4D">
                    <a:lumMod val="50000"/>
                  </a:srgbClr>
                </a:solidFill>
              </a:rPr>
              <a:t>Project Development and </a:t>
            </a:r>
            <a:r>
              <a:rPr lang="en-US" sz="1600" b="1" dirty="0" smtClean="0">
                <a:solidFill>
                  <a:srgbClr val="4D4D4D">
                    <a:lumMod val="50000"/>
                  </a:srgbClr>
                </a:solidFill>
              </a:rPr>
              <a:t>Engineering</a:t>
            </a:r>
            <a:endParaRPr lang="en-US" sz="1600" b="1" dirty="0">
              <a:solidFill>
                <a:srgbClr val="4D4D4D">
                  <a:lumMod val="50000"/>
                </a:srgbClr>
              </a:solidFill>
            </a:endParaRPr>
          </a:p>
        </p:txBody>
      </p:sp>
      <p:sp>
        <p:nvSpPr>
          <p:cNvPr id="11" name="Title 47"/>
          <p:cNvSpPr txBox="1">
            <a:spLocks/>
          </p:cNvSpPr>
          <p:nvPr/>
        </p:nvSpPr>
        <p:spPr bwMode="auto">
          <a:xfrm>
            <a:off x="238831" y="1189038"/>
            <a:ext cx="8629650" cy="300037"/>
          </a:xfrm>
          <a:prstGeom prst="rect">
            <a:avLst/>
          </a:prstGeom>
          <a:noFill/>
          <a:ln w="9525">
            <a:noFill/>
            <a:miter lim="800000"/>
            <a:headEnd/>
            <a:tailEnd/>
          </a:ln>
        </p:spPr>
        <p:txBody>
          <a:bodyPr anchor="ctr"/>
          <a:lstStyle>
            <a:lvl1pPr algn="ctr" rtl="0" eaLnBrk="0" fontAlgn="base" hangingPunct="0">
              <a:spcBef>
                <a:spcPct val="0"/>
              </a:spcBef>
              <a:spcAft>
                <a:spcPct val="0"/>
              </a:spcAft>
              <a:defRPr sz="2600">
                <a:solidFill>
                  <a:srgbClr val="003399"/>
                </a:solidFill>
                <a:latin typeface="+mj-lt"/>
                <a:ea typeface="+mj-ea"/>
                <a:cs typeface="+mj-cs"/>
              </a:defRPr>
            </a:lvl1pPr>
            <a:lvl2pPr algn="ctr" rtl="0" eaLnBrk="0" fontAlgn="base" hangingPunct="0">
              <a:spcBef>
                <a:spcPct val="0"/>
              </a:spcBef>
              <a:spcAft>
                <a:spcPct val="0"/>
              </a:spcAft>
              <a:defRPr sz="2600">
                <a:solidFill>
                  <a:srgbClr val="003399"/>
                </a:solidFill>
                <a:latin typeface="Calibri" pitchFamily="34" charset="0"/>
              </a:defRPr>
            </a:lvl2pPr>
            <a:lvl3pPr algn="ctr" rtl="0" eaLnBrk="0" fontAlgn="base" hangingPunct="0">
              <a:spcBef>
                <a:spcPct val="0"/>
              </a:spcBef>
              <a:spcAft>
                <a:spcPct val="0"/>
              </a:spcAft>
              <a:defRPr sz="2600">
                <a:solidFill>
                  <a:srgbClr val="003399"/>
                </a:solidFill>
                <a:latin typeface="Calibri" pitchFamily="34" charset="0"/>
              </a:defRPr>
            </a:lvl3pPr>
            <a:lvl4pPr algn="ctr" rtl="0" eaLnBrk="0" fontAlgn="base" hangingPunct="0">
              <a:spcBef>
                <a:spcPct val="0"/>
              </a:spcBef>
              <a:spcAft>
                <a:spcPct val="0"/>
              </a:spcAft>
              <a:defRPr sz="2600">
                <a:solidFill>
                  <a:srgbClr val="003399"/>
                </a:solidFill>
                <a:latin typeface="Calibri" pitchFamily="34" charset="0"/>
              </a:defRPr>
            </a:lvl4pPr>
            <a:lvl5pPr algn="ctr" rtl="0" eaLnBrk="0" fontAlgn="base" hangingPunct="0">
              <a:spcBef>
                <a:spcPct val="0"/>
              </a:spcBef>
              <a:spcAft>
                <a:spcPct val="0"/>
              </a:spcAft>
              <a:defRPr sz="2600">
                <a:solidFill>
                  <a:srgbClr val="003399"/>
                </a:solidFill>
                <a:latin typeface="Calibri" pitchFamily="34" charset="0"/>
              </a:defRPr>
            </a:lvl5pPr>
            <a:lvl6pPr marL="457200" algn="ctr" rtl="0" eaLnBrk="0" fontAlgn="base" hangingPunct="0">
              <a:spcBef>
                <a:spcPct val="0"/>
              </a:spcBef>
              <a:spcAft>
                <a:spcPct val="0"/>
              </a:spcAft>
              <a:defRPr sz="2600">
                <a:solidFill>
                  <a:srgbClr val="003399"/>
                </a:solidFill>
                <a:latin typeface="Calibri" pitchFamily="34" charset="0"/>
              </a:defRPr>
            </a:lvl6pPr>
            <a:lvl7pPr marL="914400" algn="ctr" rtl="0" eaLnBrk="0" fontAlgn="base" hangingPunct="0">
              <a:spcBef>
                <a:spcPct val="0"/>
              </a:spcBef>
              <a:spcAft>
                <a:spcPct val="0"/>
              </a:spcAft>
              <a:defRPr sz="2600">
                <a:solidFill>
                  <a:srgbClr val="003399"/>
                </a:solidFill>
                <a:latin typeface="Calibri" pitchFamily="34" charset="0"/>
              </a:defRPr>
            </a:lvl7pPr>
            <a:lvl8pPr marL="1371600" algn="ctr" rtl="0" eaLnBrk="0" fontAlgn="base" hangingPunct="0">
              <a:spcBef>
                <a:spcPct val="0"/>
              </a:spcBef>
              <a:spcAft>
                <a:spcPct val="0"/>
              </a:spcAft>
              <a:defRPr sz="2600">
                <a:solidFill>
                  <a:srgbClr val="003399"/>
                </a:solidFill>
                <a:latin typeface="Calibri" pitchFamily="34" charset="0"/>
              </a:defRPr>
            </a:lvl8pPr>
            <a:lvl9pPr marL="1828800" algn="ctr" rtl="0" eaLnBrk="0" fontAlgn="base" hangingPunct="0">
              <a:spcBef>
                <a:spcPct val="0"/>
              </a:spcBef>
              <a:spcAft>
                <a:spcPct val="0"/>
              </a:spcAft>
              <a:defRPr sz="2600">
                <a:solidFill>
                  <a:srgbClr val="003399"/>
                </a:solidFill>
                <a:latin typeface="Calibri" pitchFamily="34" charset="0"/>
              </a:defRPr>
            </a:lvl9pPr>
          </a:lstStyle>
          <a:p>
            <a:pPr>
              <a:defRPr/>
            </a:pPr>
            <a:r>
              <a:rPr lang="en-US" sz="2400" b="1" kern="0" dirty="0" smtClean="0">
                <a:solidFill>
                  <a:schemeClr val="bg1"/>
                </a:solidFill>
              </a:rPr>
              <a:t>Technology Development Activities (TDA)</a:t>
            </a:r>
            <a:endParaRPr lang="en-US" sz="2400" b="1" kern="0" dirty="0">
              <a:solidFill>
                <a:schemeClr val="bg1"/>
              </a:solidFill>
            </a:endParaRPr>
          </a:p>
        </p:txBody>
      </p:sp>
      <p:sp>
        <p:nvSpPr>
          <p:cNvPr id="31" name="Rounded Rectangle 30"/>
          <p:cNvSpPr/>
          <p:nvPr/>
        </p:nvSpPr>
        <p:spPr bwMode="auto">
          <a:xfrm>
            <a:off x="330200" y="2671763"/>
            <a:ext cx="1966913" cy="3043237"/>
          </a:xfrm>
          <a:prstGeom prst="roundRect">
            <a:avLst/>
          </a:prstGeom>
          <a:solidFill>
            <a:schemeClr val="accent1">
              <a:lumMod val="40000"/>
              <a:lumOff val="60000"/>
            </a:schemeClr>
          </a:solidFill>
          <a:ln w="12700" cap="flat" cmpd="sng" algn="ctr">
            <a:noFill/>
            <a:prstDash val="solid"/>
            <a:round/>
            <a:headEnd type="none" w="med" len="med"/>
            <a:tailEnd type="none" w="med" len="med"/>
          </a:ln>
          <a:effectLst/>
        </p:spPr>
        <p:txBody>
          <a:bodyPr/>
          <a:lstStyle/>
          <a:p>
            <a:pPr marL="169863" indent="-169863">
              <a:spcBef>
                <a:spcPts val="300"/>
              </a:spcBef>
              <a:buFont typeface="Arial" panose="020B0604020202020204" pitchFamily="34" charset="0"/>
              <a:buChar char="•"/>
              <a:defRPr/>
            </a:pPr>
            <a:r>
              <a:rPr lang="en-US" sz="1400" dirty="0">
                <a:solidFill>
                  <a:srgbClr val="4D4D4D">
                    <a:lumMod val="50000"/>
                  </a:srgbClr>
                </a:solidFill>
              </a:rPr>
              <a:t>Expert Assessments</a:t>
            </a:r>
          </a:p>
          <a:p>
            <a:pPr marL="169863" indent="-169863">
              <a:spcBef>
                <a:spcPts val="300"/>
              </a:spcBef>
              <a:buFont typeface="Arial" panose="020B0604020202020204" pitchFamily="34" charset="0"/>
              <a:buChar char="•"/>
              <a:defRPr/>
            </a:pPr>
            <a:r>
              <a:rPr lang="en-US" sz="1400" dirty="0">
                <a:solidFill>
                  <a:srgbClr val="4D4D4D">
                    <a:lumMod val="50000"/>
                  </a:srgbClr>
                </a:solidFill>
              </a:rPr>
              <a:t>Cycle Configurations</a:t>
            </a:r>
          </a:p>
          <a:p>
            <a:pPr marL="169863" indent="-169863">
              <a:spcBef>
                <a:spcPts val="300"/>
              </a:spcBef>
              <a:buFont typeface="Arial" panose="020B0604020202020204" pitchFamily="34" charset="0"/>
              <a:buChar char="•"/>
              <a:defRPr/>
            </a:pPr>
            <a:r>
              <a:rPr lang="en-US" sz="1400" dirty="0">
                <a:solidFill>
                  <a:srgbClr val="4D4D4D">
                    <a:lumMod val="50000"/>
                  </a:srgbClr>
                </a:solidFill>
              </a:rPr>
              <a:t>Materials</a:t>
            </a:r>
          </a:p>
          <a:p>
            <a:pPr marL="169863" indent="-169863">
              <a:spcBef>
                <a:spcPts val="300"/>
              </a:spcBef>
              <a:buFont typeface="Arial" panose="020B0604020202020204" pitchFamily="34" charset="0"/>
              <a:buChar char="•"/>
              <a:defRPr/>
            </a:pPr>
            <a:r>
              <a:rPr lang="en-US" sz="1400" dirty="0">
                <a:solidFill>
                  <a:srgbClr val="4D4D4D">
                    <a:lumMod val="50000"/>
                  </a:srgbClr>
                </a:solidFill>
              </a:rPr>
              <a:t>Fluid Mechanics</a:t>
            </a:r>
          </a:p>
          <a:p>
            <a:pPr marL="169863" indent="-169863">
              <a:spcBef>
                <a:spcPts val="300"/>
              </a:spcBef>
              <a:buFont typeface="Arial" panose="020B0604020202020204" pitchFamily="34" charset="0"/>
              <a:buChar char="•"/>
              <a:defRPr/>
            </a:pPr>
            <a:r>
              <a:rPr lang="en-US" sz="1400" dirty="0" err="1">
                <a:solidFill>
                  <a:srgbClr val="4D4D4D">
                    <a:lumMod val="50000"/>
                  </a:srgbClr>
                </a:solidFill>
              </a:rPr>
              <a:t>Turbomachinery</a:t>
            </a:r>
            <a:endParaRPr lang="en-US" sz="1400" dirty="0">
              <a:solidFill>
                <a:srgbClr val="4D4D4D">
                  <a:lumMod val="50000"/>
                </a:srgbClr>
              </a:solidFill>
            </a:endParaRPr>
          </a:p>
          <a:p>
            <a:pPr marL="169863" indent="-169863">
              <a:spcBef>
                <a:spcPts val="300"/>
              </a:spcBef>
              <a:buFont typeface="Arial" panose="020B0604020202020204" pitchFamily="34" charset="0"/>
              <a:buChar char="•"/>
              <a:defRPr/>
            </a:pPr>
            <a:r>
              <a:rPr lang="en-US" sz="1400" dirty="0">
                <a:solidFill>
                  <a:srgbClr val="4D4D4D">
                    <a:lumMod val="50000"/>
                  </a:srgbClr>
                </a:solidFill>
              </a:rPr>
              <a:t>Consortia</a:t>
            </a:r>
          </a:p>
          <a:p>
            <a:pPr>
              <a:spcBef>
                <a:spcPts val="300"/>
              </a:spcBef>
              <a:defRPr/>
            </a:pPr>
            <a:r>
              <a:rPr lang="en-US" sz="1400" dirty="0">
                <a:solidFill>
                  <a:srgbClr val="4D4D4D">
                    <a:lumMod val="50000"/>
                  </a:srgbClr>
                </a:solidFill>
              </a:rPr>
              <a:t>       1. National Labs</a:t>
            </a:r>
          </a:p>
          <a:p>
            <a:pPr>
              <a:spcBef>
                <a:spcPts val="300"/>
              </a:spcBef>
              <a:defRPr/>
            </a:pPr>
            <a:r>
              <a:rPr lang="en-US" sz="1400" dirty="0">
                <a:solidFill>
                  <a:srgbClr val="4D4D4D">
                    <a:lumMod val="50000"/>
                  </a:srgbClr>
                </a:solidFill>
              </a:rPr>
              <a:t>       2. Industry</a:t>
            </a:r>
          </a:p>
          <a:p>
            <a:pPr>
              <a:spcBef>
                <a:spcPts val="300"/>
              </a:spcBef>
              <a:defRPr/>
            </a:pPr>
            <a:r>
              <a:rPr lang="en-US" sz="1400" dirty="0">
                <a:solidFill>
                  <a:srgbClr val="4D4D4D">
                    <a:lumMod val="50000"/>
                  </a:srgbClr>
                </a:solidFill>
              </a:rPr>
              <a:t>       3. Academia</a:t>
            </a:r>
          </a:p>
          <a:p>
            <a:pPr marL="285750" indent="-285750">
              <a:spcBef>
                <a:spcPts val="300"/>
              </a:spcBef>
              <a:buFont typeface="Arial" panose="020B0604020202020204" pitchFamily="34" charset="0"/>
              <a:buChar char="•"/>
              <a:defRPr/>
            </a:pPr>
            <a:endParaRPr lang="en-US" sz="1400" dirty="0">
              <a:solidFill>
                <a:srgbClr val="4D4D4D">
                  <a:lumMod val="50000"/>
                </a:srgbClr>
              </a:solidFill>
            </a:endParaRPr>
          </a:p>
          <a:p>
            <a:pPr>
              <a:spcBef>
                <a:spcPts val="300"/>
              </a:spcBef>
              <a:defRPr/>
            </a:pPr>
            <a:endParaRPr lang="en-US" sz="1400" dirty="0">
              <a:solidFill>
                <a:srgbClr val="4D4D4D">
                  <a:lumMod val="50000"/>
                </a:srgbClr>
              </a:solidFill>
            </a:endParaRPr>
          </a:p>
        </p:txBody>
      </p:sp>
      <p:sp>
        <p:nvSpPr>
          <p:cNvPr id="49" name="Rounded Rectangle 48"/>
          <p:cNvSpPr/>
          <p:nvPr/>
        </p:nvSpPr>
        <p:spPr bwMode="auto">
          <a:xfrm>
            <a:off x="2416175" y="2690813"/>
            <a:ext cx="2092325" cy="2643187"/>
          </a:xfrm>
          <a:prstGeom prst="roundRect">
            <a:avLst/>
          </a:prstGeom>
          <a:solidFill>
            <a:schemeClr val="accent1">
              <a:lumMod val="40000"/>
              <a:lumOff val="60000"/>
            </a:schemeClr>
          </a:solidFill>
          <a:ln w="12700" cap="flat" cmpd="sng" algn="ctr">
            <a:noFill/>
            <a:prstDash val="solid"/>
            <a:round/>
            <a:headEnd type="none" w="med" len="med"/>
            <a:tailEnd type="none" w="med" len="med"/>
          </a:ln>
          <a:effectLst/>
        </p:spPr>
        <p:txBody>
          <a:bodyPr/>
          <a:lstStyle/>
          <a:p>
            <a:pPr marL="169863" indent="-169863">
              <a:spcBef>
                <a:spcPts val="300"/>
              </a:spcBef>
              <a:buFont typeface="Arial" panose="020B0604020202020204" pitchFamily="34" charset="0"/>
              <a:buChar char="•"/>
              <a:defRPr/>
            </a:pPr>
            <a:r>
              <a:rPr lang="en-US" sz="1400" dirty="0">
                <a:solidFill>
                  <a:srgbClr val="4D4D4D">
                    <a:lumMod val="50000"/>
                  </a:srgbClr>
                </a:solidFill>
              </a:rPr>
              <a:t>Alloy Characterization</a:t>
            </a:r>
          </a:p>
          <a:p>
            <a:pPr marL="169863" indent="-169863">
              <a:spcBef>
                <a:spcPts val="300"/>
              </a:spcBef>
              <a:buFont typeface="Arial" panose="020B0604020202020204" pitchFamily="34" charset="0"/>
              <a:buChar char="•"/>
              <a:defRPr/>
            </a:pPr>
            <a:r>
              <a:rPr lang="en-US" sz="1400" dirty="0">
                <a:solidFill>
                  <a:srgbClr val="4D4D4D">
                    <a:lumMod val="50000"/>
                  </a:srgbClr>
                </a:solidFill>
              </a:rPr>
              <a:t>Mechanical Failure Mechanisms</a:t>
            </a:r>
          </a:p>
          <a:p>
            <a:pPr marL="169863" indent="-169863">
              <a:spcBef>
                <a:spcPts val="300"/>
              </a:spcBef>
              <a:buFont typeface="Arial" panose="020B0604020202020204" pitchFamily="34" charset="0"/>
              <a:buChar char="•"/>
              <a:defRPr/>
            </a:pPr>
            <a:r>
              <a:rPr lang="en-US" sz="1400" dirty="0">
                <a:solidFill>
                  <a:srgbClr val="4D4D4D">
                    <a:lumMod val="50000"/>
                  </a:srgbClr>
                </a:solidFill>
              </a:rPr>
              <a:t>Thermal </a:t>
            </a:r>
            <a:r>
              <a:rPr lang="en-US" sz="1400" dirty="0" smtClean="0">
                <a:solidFill>
                  <a:srgbClr val="4D4D4D">
                    <a:lumMod val="50000"/>
                  </a:srgbClr>
                </a:solidFill>
              </a:rPr>
              <a:t>Barriers </a:t>
            </a:r>
            <a:endParaRPr lang="en-US" sz="1400" dirty="0">
              <a:solidFill>
                <a:srgbClr val="4D4D4D">
                  <a:lumMod val="50000"/>
                </a:srgbClr>
              </a:solidFill>
            </a:endParaRPr>
          </a:p>
          <a:p>
            <a:pPr marL="169863" indent="-169863">
              <a:spcBef>
                <a:spcPts val="300"/>
              </a:spcBef>
              <a:buFont typeface="Arial" panose="020B0604020202020204" pitchFamily="34" charset="0"/>
              <a:buChar char="•"/>
              <a:defRPr/>
            </a:pPr>
            <a:r>
              <a:rPr lang="en-US" sz="1400" dirty="0">
                <a:solidFill>
                  <a:srgbClr val="4D4D4D">
                    <a:lumMod val="50000"/>
                  </a:srgbClr>
                </a:solidFill>
              </a:rPr>
              <a:t>Coatings </a:t>
            </a:r>
          </a:p>
          <a:p>
            <a:pPr marL="169863" indent="-169863">
              <a:spcBef>
                <a:spcPts val="300"/>
              </a:spcBef>
              <a:buFont typeface="Arial" panose="020B0604020202020204" pitchFamily="34" charset="0"/>
              <a:buChar char="•"/>
              <a:defRPr/>
            </a:pPr>
            <a:r>
              <a:rPr lang="en-US" sz="1400" dirty="0">
                <a:solidFill>
                  <a:srgbClr val="4D4D4D">
                    <a:lumMod val="50000"/>
                  </a:srgbClr>
                </a:solidFill>
              </a:rPr>
              <a:t>Ceramics</a:t>
            </a:r>
          </a:p>
          <a:p>
            <a:pPr marL="169863" indent="-169863">
              <a:spcBef>
                <a:spcPts val="300"/>
              </a:spcBef>
              <a:buFont typeface="Arial" panose="020B0604020202020204" pitchFamily="34" charset="0"/>
              <a:buChar char="•"/>
              <a:defRPr/>
            </a:pPr>
            <a:r>
              <a:rPr lang="en-US" sz="1400" dirty="0">
                <a:solidFill>
                  <a:srgbClr val="4D4D4D">
                    <a:lumMod val="50000"/>
                  </a:srgbClr>
                </a:solidFill>
              </a:rPr>
              <a:t>Corrosion testing</a:t>
            </a:r>
          </a:p>
          <a:p>
            <a:pPr marL="169863" indent="-169863">
              <a:spcBef>
                <a:spcPts val="300"/>
              </a:spcBef>
              <a:buFont typeface="Arial" panose="020B0604020202020204" pitchFamily="34" charset="0"/>
              <a:buChar char="•"/>
              <a:defRPr/>
            </a:pPr>
            <a:r>
              <a:rPr lang="en-US" sz="1400" dirty="0">
                <a:solidFill>
                  <a:srgbClr val="4D4D4D">
                    <a:lumMod val="50000"/>
                  </a:srgbClr>
                </a:solidFill>
              </a:rPr>
              <a:t>Advanced Materials</a:t>
            </a:r>
            <a:br>
              <a:rPr lang="en-US" sz="1400" dirty="0">
                <a:solidFill>
                  <a:srgbClr val="4D4D4D">
                    <a:lumMod val="50000"/>
                  </a:srgbClr>
                </a:solidFill>
              </a:rPr>
            </a:br>
            <a:endParaRPr lang="en-US" sz="1400" dirty="0">
              <a:solidFill>
                <a:srgbClr val="4D4D4D">
                  <a:lumMod val="50000"/>
                </a:srgbClr>
              </a:solidFill>
            </a:endParaRPr>
          </a:p>
          <a:p>
            <a:pPr marL="285750" indent="-285750">
              <a:spcBef>
                <a:spcPts val="300"/>
              </a:spcBef>
              <a:buFont typeface="Arial" panose="020B0604020202020204" pitchFamily="34" charset="0"/>
              <a:buChar char="•"/>
              <a:defRPr/>
            </a:pPr>
            <a:endParaRPr lang="en-US" sz="1400" dirty="0">
              <a:solidFill>
                <a:srgbClr val="4D4D4D">
                  <a:lumMod val="50000"/>
                </a:srgbClr>
              </a:solidFill>
            </a:endParaRPr>
          </a:p>
          <a:p>
            <a:pPr>
              <a:spcBef>
                <a:spcPts val="300"/>
              </a:spcBef>
              <a:defRPr/>
            </a:pPr>
            <a:endParaRPr lang="en-US" sz="1400" dirty="0">
              <a:solidFill>
                <a:srgbClr val="4D4D4D">
                  <a:lumMod val="50000"/>
                </a:srgbClr>
              </a:solidFill>
            </a:endParaRPr>
          </a:p>
        </p:txBody>
      </p:sp>
      <p:sp>
        <p:nvSpPr>
          <p:cNvPr id="50" name="Rounded Rectangle 49"/>
          <p:cNvSpPr/>
          <p:nvPr/>
        </p:nvSpPr>
        <p:spPr bwMode="auto">
          <a:xfrm>
            <a:off x="4625975" y="2671763"/>
            <a:ext cx="2103438" cy="2662237"/>
          </a:xfrm>
          <a:prstGeom prst="roundRect">
            <a:avLst/>
          </a:prstGeom>
          <a:solidFill>
            <a:schemeClr val="accent1">
              <a:lumMod val="40000"/>
              <a:lumOff val="60000"/>
            </a:schemeClr>
          </a:solidFill>
          <a:ln w="12700" cap="flat" cmpd="sng" algn="ctr">
            <a:noFill/>
            <a:prstDash val="solid"/>
            <a:round/>
            <a:headEnd type="none" w="med" len="med"/>
            <a:tailEnd type="none" w="med" len="med"/>
          </a:ln>
          <a:effectLst/>
        </p:spPr>
        <p:txBody>
          <a:bodyPr/>
          <a:lstStyle/>
          <a:p>
            <a:pPr marL="169863" indent="-169863">
              <a:spcBef>
                <a:spcPts val="300"/>
              </a:spcBef>
              <a:buFont typeface="Arial" panose="020B0604020202020204" pitchFamily="34" charset="0"/>
              <a:buChar char="•"/>
              <a:defRPr/>
            </a:pPr>
            <a:r>
              <a:rPr lang="en-US" sz="1400" dirty="0">
                <a:solidFill>
                  <a:srgbClr val="4D4D4D">
                    <a:lumMod val="50000"/>
                  </a:srgbClr>
                </a:solidFill>
              </a:rPr>
              <a:t>Component Development</a:t>
            </a:r>
          </a:p>
          <a:p>
            <a:pPr marL="169863" indent="-169863">
              <a:spcBef>
                <a:spcPts val="300"/>
              </a:spcBef>
              <a:buFont typeface="Arial" panose="020B0604020202020204" pitchFamily="34" charset="0"/>
              <a:buChar char="•"/>
              <a:defRPr/>
            </a:pPr>
            <a:r>
              <a:rPr lang="en-US" sz="1400" dirty="0">
                <a:solidFill>
                  <a:srgbClr val="4D4D4D">
                    <a:lumMod val="50000"/>
                  </a:srgbClr>
                </a:solidFill>
              </a:rPr>
              <a:t>Sensors &amp; Controls</a:t>
            </a:r>
          </a:p>
          <a:p>
            <a:pPr marL="169863" indent="-169863">
              <a:spcBef>
                <a:spcPts val="300"/>
              </a:spcBef>
              <a:buFont typeface="Arial" panose="020B0604020202020204" pitchFamily="34" charset="0"/>
              <a:buChar char="•"/>
              <a:defRPr/>
            </a:pPr>
            <a:r>
              <a:rPr lang="en-US" sz="1400" dirty="0">
                <a:solidFill>
                  <a:srgbClr val="4D4D4D">
                    <a:lumMod val="50000"/>
                  </a:srgbClr>
                </a:solidFill>
              </a:rPr>
              <a:t>System Configurations</a:t>
            </a:r>
          </a:p>
          <a:p>
            <a:pPr marL="169863" indent="-169863">
              <a:spcBef>
                <a:spcPts val="300"/>
              </a:spcBef>
              <a:buFont typeface="Arial" panose="020B0604020202020204" pitchFamily="34" charset="0"/>
              <a:buChar char="•"/>
              <a:defRPr/>
            </a:pPr>
            <a:r>
              <a:rPr lang="en-US" sz="1400" dirty="0">
                <a:solidFill>
                  <a:srgbClr val="4D4D4D">
                    <a:lumMod val="50000"/>
                  </a:srgbClr>
                </a:solidFill>
              </a:rPr>
              <a:t>Computational Modeling </a:t>
            </a:r>
          </a:p>
          <a:p>
            <a:pPr marL="169863" indent="-169863">
              <a:spcBef>
                <a:spcPts val="300"/>
              </a:spcBef>
              <a:buFont typeface="Arial" panose="020B0604020202020204" pitchFamily="34" charset="0"/>
              <a:buChar char="•"/>
              <a:defRPr/>
            </a:pPr>
            <a:r>
              <a:rPr lang="en-US" sz="1400" dirty="0">
                <a:solidFill>
                  <a:srgbClr val="4D4D4D">
                    <a:lumMod val="50000"/>
                  </a:srgbClr>
                </a:solidFill>
              </a:rPr>
              <a:t>Component Testing</a:t>
            </a:r>
          </a:p>
          <a:p>
            <a:pPr>
              <a:spcBef>
                <a:spcPts val="300"/>
              </a:spcBef>
              <a:defRPr/>
            </a:pPr>
            <a:r>
              <a:rPr lang="en-US" sz="1400" dirty="0">
                <a:solidFill>
                  <a:srgbClr val="4D4D4D">
                    <a:lumMod val="50000"/>
                  </a:srgbClr>
                </a:solidFill>
              </a:rPr>
              <a:t>      1. </a:t>
            </a:r>
            <a:r>
              <a:rPr lang="en-US" sz="1400" dirty="0" err="1">
                <a:solidFill>
                  <a:srgbClr val="4D4D4D">
                    <a:lumMod val="50000"/>
                  </a:srgbClr>
                </a:solidFill>
              </a:rPr>
              <a:t>Turbomachinery</a:t>
            </a:r>
            <a:endParaRPr lang="en-US" sz="1400" dirty="0">
              <a:solidFill>
                <a:srgbClr val="4D4D4D">
                  <a:lumMod val="50000"/>
                </a:srgbClr>
              </a:solidFill>
            </a:endParaRPr>
          </a:p>
          <a:p>
            <a:pPr>
              <a:spcBef>
                <a:spcPts val="300"/>
              </a:spcBef>
              <a:defRPr/>
            </a:pPr>
            <a:r>
              <a:rPr lang="en-US" sz="1400" dirty="0">
                <a:solidFill>
                  <a:srgbClr val="4D4D4D">
                    <a:lumMod val="50000"/>
                  </a:srgbClr>
                </a:solidFill>
              </a:rPr>
              <a:t>      2. Recuperators</a:t>
            </a:r>
          </a:p>
          <a:p>
            <a:pPr marL="285750" indent="-285750">
              <a:spcBef>
                <a:spcPts val="300"/>
              </a:spcBef>
              <a:buFont typeface="Arial" panose="020B0604020202020204" pitchFamily="34" charset="0"/>
              <a:buChar char="•"/>
              <a:defRPr/>
            </a:pPr>
            <a:endParaRPr lang="en-US" sz="1400" dirty="0">
              <a:solidFill>
                <a:srgbClr val="4D4D4D">
                  <a:lumMod val="50000"/>
                </a:srgbClr>
              </a:solidFill>
            </a:endParaRPr>
          </a:p>
        </p:txBody>
      </p:sp>
      <p:sp>
        <p:nvSpPr>
          <p:cNvPr id="51" name="Rounded Rectangle 50"/>
          <p:cNvSpPr/>
          <p:nvPr/>
        </p:nvSpPr>
        <p:spPr bwMode="auto">
          <a:xfrm>
            <a:off x="6856413" y="2671763"/>
            <a:ext cx="2097087" cy="1976437"/>
          </a:xfrm>
          <a:prstGeom prst="roundRect">
            <a:avLst/>
          </a:prstGeom>
          <a:solidFill>
            <a:schemeClr val="accent1">
              <a:lumMod val="40000"/>
              <a:lumOff val="60000"/>
            </a:schemeClr>
          </a:solidFill>
          <a:ln w="12700" cap="flat" cmpd="sng" algn="ctr">
            <a:noFill/>
            <a:prstDash val="solid"/>
            <a:round/>
            <a:headEnd type="none" w="med" len="med"/>
            <a:tailEnd type="none" w="med" len="med"/>
          </a:ln>
          <a:effectLst/>
        </p:spPr>
        <p:txBody>
          <a:bodyPr/>
          <a:lstStyle/>
          <a:p>
            <a:pPr marL="169863" indent="-169863">
              <a:spcBef>
                <a:spcPts val="300"/>
              </a:spcBef>
              <a:buFont typeface="Arial" panose="020B0604020202020204" pitchFamily="34" charset="0"/>
              <a:buChar char="•"/>
              <a:defRPr/>
            </a:pPr>
            <a:r>
              <a:rPr lang="en-US" sz="1400" dirty="0">
                <a:solidFill>
                  <a:srgbClr val="4D4D4D">
                    <a:lumMod val="50000"/>
                  </a:srgbClr>
                </a:solidFill>
              </a:rPr>
              <a:t>Cost Estimation</a:t>
            </a:r>
          </a:p>
          <a:p>
            <a:pPr marL="169863" indent="-169863">
              <a:spcBef>
                <a:spcPts val="300"/>
              </a:spcBef>
              <a:buFont typeface="Arial" panose="020B0604020202020204" pitchFamily="34" charset="0"/>
              <a:buChar char="•"/>
              <a:defRPr/>
            </a:pPr>
            <a:r>
              <a:rPr lang="en-US" sz="1400" dirty="0">
                <a:solidFill>
                  <a:srgbClr val="4D4D4D">
                    <a:lumMod val="50000"/>
                  </a:srgbClr>
                </a:solidFill>
              </a:rPr>
              <a:t>Lessons Learned</a:t>
            </a:r>
          </a:p>
          <a:p>
            <a:pPr marL="169863" indent="-169863">
              <a:spcBef>
                <a:spcPts val="300"/>
              </a:spcBef>
              <a:buFont typeface="Arial" panose="020B0604020202020204" pitchFamily="34" charset="0"/>
              <a:buChar char="•"/>
              <a:defRPr/>
            </a:pPr>
            <a:r>
              <a:rPr lang="en-US" sz="1400" dirty="0">
                <a:solidFill>
                  <a:srgbClr val="4D4D4D">
                    <a:lumMod val="50000"/>
                  </a:srgbClr>
                </a:solidFill>
              </a:rPr>
              <a:t>Project controls and oversight</a:t>
            </a:r>
          </a:p>
          <a:p>
            <a:pPr marL="169863" indent="-169863">
              <a:spcBef>
                <a:spcPts val="300"/>
              </a:spcBef>
              <a:buFont typeface="Arial" panose="020B0604020202020204" pitchFamily="34" charset="0"/>
              <a:buChar char="•"/>
              <a:defRPr/>
            </a:pPr>
            <a:r>
              <a:rPr lang="en-US" sz="1400" dirty="0">
                <a:solidFill>
                  <a:srgbClr val="4D4D4D">
                    <a:lumMod val="50000"/>
                  </a:srgbClr>
                </a:solidFill>
              </a:rPr>
              <a:t>Due Diligence</a:t>
            </a:r>
          </a:p>
          <a:p>
            <a:pPr marL="169863" indent="-169863">
              <a:spcBef>
                <a:spcPts val="300"/>
              </a:spcBef>
              <a:buFont typeface="Arial" panose="020B0604020202020204" pitchFamily="34" charset="0"/>
              <a:buChar char="•"/>
              <a:defRPr/>
            </a:pPr>
            <a:r>
              <a:rPr lang="en-US" sz="1400" dirty="0">
                <a:solidFill>
                  <a:srgbClr val="4D4D4D">
                    <a:lumMod val="50000"/>
                  </a:srgbClr>
                </a:solidFill>
              </a:rPr>
              <a:t>Planning</a:t>
            </a:r>
          </a:p>
          <a:p>
            <a:pPr marL="169863" indent="-169863">
              <a:spcBef>
                <a:spcPts val="300"/>
              </a:spcBef>
              <a:buFont typeface="Arial" panose="020B0604020202020204" pitchFamily="34" charset="0"/>
              <a:buChar char="•"/>
              <a:defRPr/>
            </a:pPr>
            <a:r>
              <a:rPr lang="en-US" sz="1400" dirty="0">
                <a:solidFill>
                  <a:srgbClr val="4D4D4D">
                    <a:lumMod val="50000"/>
                  </a:srgbClr>
                </a:solidFill>
              </a:rPr>
              <a:t>Risk Mitigation</a:t>
            </a:r>
          </a:p>
          <a:p>
            <a:pPr marL="285750" indent="-285750">
              <a:spcBef>
                <a:spcPts val="300"/>
              </a:spcBef>
              <a:buFont typeface="Arial" panose="020B0604020202020204" pitchFamily="34" charset="0"/>
              <a:buChar char="•"/>
              <a:defRPr/>
            </a:pPr>
            <a:endParaRPr lang="en-US" sz="1400" dirty="0">
              <a:solidFill>
                <a:srgbClr val="4D4D4D">
                  <a:lumMod val="50000"/>
                </a:srgbClr>
              </a:solidFill>
            </a:endParaRPr>
          </a:p>
        </p:txBody>
      </p:sp>
      <p:sp>
        <p:nvSpPr>
          <p:cNvPr id="18" name="Slide Number Placeholder 2"/>
          <p:cNvSpPr>
            <a:spLocks noGrp="1"/>
          </p:cNvSpPr>
          <p:nvPr>
            <p:ph type="sldNum" sz="quarter" idx="4294967295"/>
          </p:nvPr>
        </p:nvSpPr>
        <p:spPr bwMode="auto">
          <a:xfrm>
            <a:off x="88900" y="6678613"/>
            <a:ext cx="368300" cy="179387"/>
          </a:xfrm>
          <a:prstGeom prst="rect">
            <a:avLst/>
          </a:prstGeom>
          <a:ln>
            <a:noFill/>
            <a:miter lim="800000"/>
            <a:headEnd/>
            <a:tailEnd/>
          </a:ln>
        </p:spPr>
        <p:txBody>
          <a:bodyPr wrap="square" numCol="1" anchor="b" anchorCtr="0" compatLnSpc="1">
            <a:prstTxWarp prst="textNoShape">
              <a:avLst/>
            </a:prstTxWarp>
          </a:bodyPr>
          <a:lstStyle/>
          <a:p>
            <a:pPr fontAlgn="base">
              <a:spcBef>
                <a:spcPct val="0"/>
              </a:spcBef>
              <a:spcAft>
                <a:spcPct val="0"/>
              </a:spcAft>
              <a:defRPr/>
            </a:pPr>
            <a:fld id="{20AE71E0-268E-41B0-BDAB-D955EE89F7D1}" type="slidenum">
              <a:rPr lang="en-US" altLang="en-US" sz="1000" smtClean="0">
                <a:solidFill>
                  <a:schemeClr val="accent6">
                    <a:lumMod val="75000"/>
                  </a:schemeClr>
                </a:solidFill>
                <a:latin typeface="Arial" charset="0"/>
              </a:rPr>
              <a:pPr fontAlgn="base">
                <a:spcBef>
                  <a:spcPct val="0"/>
                </a:spcBef>
                <a:spcAft>
                  <a:spcPct val="0"/>
                </a:spcAft>
                <a:defRPr/>
              </a:pPr>
              <a:t>22</a:t>
            </a:fld>
            <a:endParaRPr lang="en-US" altLang="en-US" sz="1000" dirty="0">
              <a:solidFill>
                <a:schemeClr val="accent6">
                  <a:lumMod val="75000"/>
                </a:schemeClr>
              </a:solidFill>
              <a:latin typeface="Arial" charset="0"/>
            </a:endParaRPr>
          </a:p>
        </p:txBody>
      </p:sp>
      <p:sp>
        <p:nvSpPr>
          <p:cNvPr id="3" name="Footer Placeholder 2"/>
          <p:cNvSpPr>
            <a:spLocks noGrp="1"/>
          </p:cNvSpPr>
          <p:nvPr>
            <p:ph type="ftr" sz="quarter" idx="12"/>
          </p:nvPr>
        </p:nvSpPr>
        <p:spPr/>
        <p:txBody>
          <a:bodyPr/>
          <a:lstStyle/>
          <a:p>
            <a:r>
              <a:rPr lang="en-US" smtClean="0"/>
              <a:t>BESAC/Tech Teams Briefing July 29, 2014</a:t>
            </a:r>
            <a:endParaRPr lang="en-US"/>
          </a:p>
        </p:txBody>
      </p:sp>
      <p:sp>
        <p:nvSpPr>
          <p:cNvPr id="15" name="Slide Number Placeholder 3"/>
          <p:cNvSpPr txBox="1">
            <a:spLocks/>
          </p:cNvSpPr>
          <p:nvPr/>
        </p:nvSpPr>
        <p:spPr>
          <a:xfrm>
            <a:off x="8413750" y="6351588"/>
            <a:ext cx="381000" cy="365125"/>
          </a:xfrm>
          <a:prstGeom prst="rect">
            <a:avLst/>
          </a:prstGeom>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0E35970C-66DA-42B4-8591-6E363A3B576E}" type="slidenum">
              <a:rPr kumimoji="0" lang="en-US" sz="1200" b="0" i="0" u="none" strike="noStrike" kern="1200" cap="none" spc="0" normalizeH="0" baseline="0" noProof="0" smtClean="0">
                <a:ln>
                  <a:noFill/>
                </a:ln>
                <a:solidFill>
                  <a:srgbClr val="106636"/>
                </a:solidFill>
                <a:effectLst/>
                <a:uLnTx/>
                <a:uFillTx/>
                <a:latin typeface="Arial" pitchFamily="34" charset="0"/>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srgbClr val="106636"/>
              </a:solidFill>
              <a:effectLst/>
              <a:uLnTx/>
              <a:uFillTx/>
              <a:latin typeface="Arial" pitchFamily="34" charset="0"/>
              <a:ea typeface="+mn-ea"/>
              <a:cs typeface="Arial" pitchFamily="34" charset="0"/>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0" y="170213"/>
            <a:ext cx="9144000" cy="447675"/>
          </a:xfrm>
        </p:spPr>
        <p:txBody>
          <a:bodyPr>
            <a:noAutofit/>
          </a:bodyPr>
          <a:lstStyle/>
          <a:p>
            <a:r>
              <a:rPr lang="en-US" altLang="en-US" sz="2800" dirty="0" smtClean="0">
                <a:ea typeface="ＭＳ Ｐゴシック" pitchFamily="34" charset="-128"/>
              </a:rPr>
              <a:t>Supercritical CO</a:t>
            </a:r>
            <a:r>
              <a:rPr lang="en-US" altLang="en-US" sz="2800" baseline="-25000" dirty="0" smtClean="0">
                <a:ea typeface="ＭＳ Ｐゴシック" pitchFamily="34" charset="-128"/>
              </a:rPr>
              <a:t>2</a:t>
            </a:r>
            <a:r>
              <a:rPr lang="en-US" altLang="en-US" sz="2800" dirty="0" smtClean="0">
                <a:ea typeface="ＭＳ Ｐゴシック" pitchFamily="34" charset="-128"/>
              </a:rPr>
              <a:t> Path Forward </a:t>
            </a:r>
          </a:p>
        </p:txBody>
      </p:sp>
      <p:sp>
        <p:nvSpPr>
          <p:cNvPr id="10" name="TextBox 9"/>
          <p:cNvSpPr txBox="1"/>
          <p:nvPr/>
        </p:nvSpPr>
        <p:spPr>
          <a:xfrm>
            <a:off x="364068" y="911574"/>
            <a:ext cx="8458200" cy="5447645"/>
          </a:xfrm>
          <a:prstGeom prst="rect">
            <a:avLst/>
          </a:prstGeom>
          <a:noFill/>
        </p:spPr>
        <p:txBody>
          <a:bodyPr>
            <a:spAutoFit/>
          </a:bodyPr>
          <a:lstStyle/>
          <a:p>
            <a:pPr fontAlgn="auto">
              <a:spcBef>
                <a:spcPts val="0"/>
              </a:spcBef>
              <a:spcAft>
                <a:spcPts val="0"/>
              </a:spcAft>
              <a:defRPr/>
            </a:pPr>
            <a:r>
              <a:rPr lang="en-US" sz="2000" b="1" dirty="0">
                <a:solidFill>
                  <a:schemeClr val="tx1">
                    <a:lumMod val="50000"/>
                  </a:schemeClr>
                </a:solidFill>
                <a:latin typeface="+mn-lt"/>
                <a:cs typeface="+mn-cs"/>
              </a:rPr>
              <a:t>Strategy for Commercial </a:t>
            </a:r>
            <a:r>
              <a:rPr lang="en-US" sz="2000" b="1" dirty="0" smtClean="0">
                <a:solidFill>
                  <a:schemeClr val="tx1">
                    <a:lumMod val="50000"/>
                  </a:schemeClr>
                </a:solidFill>
                <a:latin typeface="+mn-lt"/>
                <a:cs typeface="+mn-cs"/>
              </a:rPr>
              <a:t>Demonstration:</a:t>
            </a:r>
            <a:endParaRPr lang="en-US" sz="2000" b="1" dirty="0">
              <a:solidFill>
                <a:schemeClr val="tx1">
                  <a:lumMod val="50000"/>
                </a:schemeClr>
              </a:solidFill>
              <a:latin typeface="+mn-lt"/>
              <a:cs typeface="+mn-cs"/>
            </a:endParaRPr>
          </a:p>
          <a:p>
            <a:pPr marL="801688" lvl="2" indent="-274638">
              <a:spcBef>
                <a:spcPts val="0"/>
              </a:spcBef>
              <a:buSzPct val="85000"/>
              <a:buFontTx/>
              <a:buChar char="•"/>
              <a:defRPr/>
            </a:pPr>
            <a:r>
              <a:rPr lang="en-US" sz="2000" dirty="0">
                <a:solidFill>
                  <a:schemeClr val="tx1">
                    <a:lumMod val="50000"/>
                  </a:schemeClr>
                </a:solidFill>
                <a:latin typeface="+mn-lt"/>
                <a:ea typeface="ＭＳ Ｐゴシック" pitchFamily="34" charset="-128"/>
                <a:cs typeface="+mn-cs"/>
              </a:rPr>
              <a:t>Reduce technical and financial risk through </a:t>
            </a:r>
            <a:r>
              <a:rPr lang="en-US" sz="2000" dirty="0" smtClean="0">
                <a:solidFill>
                  <a:schemeClr val="tx1">
                    <a:lumMod val="50000"/>
                  </a:schemeClr>
                </a:solidFill>
                <a:latin typeface="+mn-lt"/>
                <a:ea typeface="ＭＳ Ｐゴシック" pitchFamily="34" charset="-128"/>
                <a:cs typeface="+mn-cs"/>
              </a:rPr>
              <a:t>scaled demonstrations </a:t>
            </a:r>
            <a:endParaRPr lang="en-US" sz="2000" dirty="0">
              <a:solidFill>
                <a:schemeClr val="tx1">
                  <a:lumMod val="50000"/>
                </a:schemeClr>
              </a:solidFill>
              <a:latin typeface="+mn-lt"/>
              <a:ea typeface="ＭＳ Ｐゴシック" pitchFamily="34" charset="-128"/>
              <a:cs typeface="+mn-cs"/>
            </a:endParaRPr>
          </a:p>
          <a:p>
            <a:pPr marL="801688" lvl="2" indent="-274638">
              <a:spcBef>
                <a:spcPts val="0"/>
              </a:spcBef>
              <a:buSzPct val="85000"/>
              <a:buFontTx/>
              <a:buChar char="•"/>
              <a:defRPr/>
            </a:pPr>
            <a:r>
              <a:rPr lang="en-US" sz="2000" dirty="0">
                <a:solidFill>
                  <a:schemeClr val="tx1">
                    <a:lumMod val="50000"/>
                  </a:schemeClr>
                </a:solidFill>
                <a:latin typeface="+mn-lt"/>
                <a:ea typeface="ＭＳ Ｐゴシック" pitchFamily="34" charset="-128"/>
                <a:cs typeface="+mn-cs"/>
              </a:rPr>
              <a:t>Increase related technology development efforts across DOE programs</a:t>
            </a:r>
          </a:p>
          <a:p>
            <a:pPr marL="801688" lvl="2" indent="-274638">
              <a:spcBef>
                <a:spcPts val="0"/>
              </a:spcBef>
              <a:buSzPct val="85000"/>
              <a:buFontTx/>
              <a:buChar char="•"/>
              <a:defRPr/>
            </a:pPr>
            <a:r>
              <a:rPr lang="en-US" sz="2000" dirty="0" smtClean="0">
                <a:solidFill>
                  <a:schemeClr val="tx1">
                    <a:lumMod val="50000"/>
                  </a:schemeClr>
                </a:solidFill>
                <a:latin typeface="+mn-lt"/>
                <a:ea typeface="ＭＳ Ｐゴシック" pitchFamily="34" charset="-128"/>
                <a:cs typeface="+mn-cs"/>
              </a:rPr>
              <a:t>Coordination and integration across EERE</a:t>
            </a:r>
            <a:r>
              <a:rPr lang="en-US" sz="2000" dirty="0">
                <a:solidFill>
                  <a:schemeClr val="tx1">
                    <a:lumMod val="50000"/>
                  </a:schemeClr>
                </a:solidFill>
                <a:latin typeface="+mn-lt"/>
                <a:ea typeface="ＭＳ Ｐゴシック" pitchFamily="34" charset="-128"/>
                <a:cs typeface="+mn-cs"/>
              </a:rPr>
              <a:t>, FE and </a:t>
            </a:r>
            <a:r>
              <a:rPr lang="en-US" sz="2000" dirty="0" smtClean="0">
                <a:solidFill>
                  <a:schemeClr val="tx1">
                    <a:lumMod val="50000"/>
                  </a:schemeClr>
                </a:solidFill>
                <a:latin typeface="+mn-lt"/>
                <a:ea typeface="ＭＳ Ｐゴシック" pitchFamily="34" charset="-128"/>
                <a:cs typeface="+mn-cs"/>
              </a:rPr>
              <a:t>NE</a:t>
            </a:r>
            <a:endParaRPr lang="en-US" sz="2000" dirty="0">
              <a:solidFill>
                <a:schemeClr val="tx1">
                  <a:lumMod val="50000"/>
                </a:schemeClr>
              </a:solidFill>
              <a:latin typeface="+mn-lt"/>
              <a:ea typeface="ＭＳ Ｐゴシック" pitchFamily="34" charset="-128"/>
              <a:cs typeface="+mn-cs"/>
            </a:endParaRPr>
          </a:p>
          <a:p>
            <a:pPr marL="801688" lvl="2" indent="-274638">
              <a:spcBef>
                <a:spcPts val="0"/>
              </a:spcBef>
              <a:buSzPct val="85000"/>
              <a:buFontTx/>
              <a:buChar char="•"/>
              <a:defRPr/>
            </a:pPr>
            <a:r>
              <a:rPr lang="en-US" sz="2000" dirty="0">
                <a:solidFill>
                  <a:schemeClr val="tx1">
                    <a:lumMod val="50000"/>
                  </a:schemeClr>
                </a:solidFill>
                <a:latin typeface="+mn-lt"/>
                <a:ea typeface="ＭＳ Ｐゴシック" pitchFamily="34" charset="-128"/>
                <a:cs typeface="+mn-cs"/>
              </a:rPr>
              <a:t>Extensive engagement with Industry, National Labs and Academia</a:t>
            </a:r>
          </a:p>
          <a:p>
            <a:pPr marL="1139825" lvl="2" indent="-225425" fontAlgn="auto">
              <a:spcBef>
                <a:spcPts val="0"/>
              </a:spcBef>
              <a:spcAft>
                <a:spcPts val="0"/>
              </a:spcAft>
              <a:buFont typeface="Wingdings" panose="05000000000000000000" pitchFamily="2" charset="2"/>
              <a:buChar char="§"/>
              <a:defRPr/>
            </a:pPr>
            <a:r>
              <a:rPr lang="en-US" dirty="0">
                <a:solidFill>
                  <a:schemeClr val="tx1">
                    <a:lumMod val="50000"/>
                  </a:schemeClr>
                </a:solidFill>
                <a:latin typeface="+mn-lt"/>
                <a:cs typeface="+mn-cs"/>
              </a:rPr>
              <a:t>June 23-24 Supercritical Carbon Dioxide Power Cycle Development Workshop</a:t>
            </a:r>
          </a:p>
          <a:p>
            <a:pPr marL="1139825" lvl="2" indent="-225425" fontAlgn="auto">
              <a:spcBef>
                <a:spcPts val="0"/>
              </a:spcBef>
              <a:spcAft>
                <a:spcPts val="0"/>
              </a:spcAft>
              <a:buFont typeface="Wingdings" panose="05000000000000000000" pitchFamily="2" charset="2"/>
              <a:buChar char="§"/>
              <a:defRPr/>
            </a:pPr>
            <a:r>
              <a:rPr lang="en-US" dirty="0">
                <a:solidFill>
                  <a:schemeClr val="tx1">
                    <a:lumMod val="50000"/>
                  </a:schemeClr>
                </a:solidFill>
                <a:latin typeface="+mn-lt"/>
                <a:cs typeface="+mn-cs"/>
              </a:rPr>
              <a:t>sCO</a:t>
            </a:r>
            <a:r>
              <a:rPr lang="en-US" baseline="-25000" dirty="0">
                <a:solidFill>
                  <a:schemeClr val="tx1">
                    <a:lumMod val="50000"/>
                  </a:schemeClr>
                </a:solidFill>
                <a:latin typeface="+mn-lt"/>
                <a:cs typeface="+mn-cs"/>
              </a:rPr>
              <a:t>2</a:t>
            </a:r>
            <a:r>
              <a:rPr lang="en-US" dirty="0">
                <a:solidFill>
                  <a:schemeClr val="tx1">
                    <a:lumMod val="50000"/>
                  </a:schemeClr>
                </a:solidFill>
                <a:latin typeface="+mn-lt"/>
                <a:cs typeface="+mn-cs"/>
              </a:rPr>
              <a:t> Energy Conversion RFI</a:t>
            </a:r>
          </a:p>
          <a:p>
            <a:pPr marL="342900" indent="-342900" fontAlgn="auto">
              <a:spcBef>
                <a:spcPts val="0"/>
              </a:spcBef>
              <a:spcAft>
                <a:spcPts val="0"/>
              </a:spcAft>
              <a:buFont typeface="Arial" pitchFamily="34" charset="0"/>
              <a:buChar char="•"/>
              <a:defRPr/>
            </a:pPr>
            <a:endParaRPr lang="en-US" dirty="0">
              <a:solidFill>
                <a:schemeClr val="tx1">
                  <a:lumMod val="50000"/>
                </a:schemeClr>
              </a:solidFill>
              <a:latin typeface="+mn-lt"/>
              <a:cs typeface="+mn-cs"/>
            </a:endParaRPr>
          </a:p>
          <a:p>
            <a:pPr fontAlgn="auto">
              <a:spcBef>
                <a:spcPts val="0"/>
              </a:spcBef>
              <a:spcAft>
                <a:spcPts val="0"/>
              </a:spcAft>
              <a:defRPr/>
            </a:pPr>
            <a:r>
              <a:rPr lang="en-US" sz="2000" b="1" dirty="0">
                <a:solidFill>
                  <a:schemeClr val="tx1">
                    <a:lumMod val="50000"/>
                  </a:schemeClr>
                </a:solidFill>
                <a:latin typeface="+mn-lt"/>
                <a:cs typeface="+mn-cs"/>
              </a:rPr>
              <a:t>Key Near Term </a:t>
            </a:r>
            <a:r>
              <a:rPr lang="en-US" sz="2000" b="1" dirty="0" smtClean="0">
                <a:solidFill>
                  <a:schemeClr val="tx1">
                    <a:lumMod val="50000"/>
                  </a:schemeClr>
                </a:solidFill>
                <a:latin typeface="+mn-lt"/>
                <a:cs typeface="+mn-cs"/>
              </a:rPr>
              <a:t>Activities: </a:t>
            </a:r>
            <a:endParaRPr lang="en-US" sz="2000" b="1" dirty="0">
              <a:solidFill>
                <a:schemeClr val="tx1">
                  <a:lumMod val="50000"/>
                </a:schemeClr>
              </a:solidFill>
              <a:latin typeface="+mn-lt"/>
              <a:cs typeface="+mn-cs"/>
            </a:endParaRPr>
          </a:p>
          <a:p>
            <a:pPr marL="801688" lvl="2" indent="-274638">
              <a:spcBef>
                <a:spcPts val="0"/>
              </a:spcBef>
              <a:buSzPct val="85000"/>
              <a:buFontTx/>
              <a:buChar char="•"/>
              <a:defRPr/>
            </a:pPr>
            <a:r>
              <a:rPr lang="en-US" sz="2000" dirty="0">
                <a:solidFill>
                  <a:schemeClr val="tx1">
                    <a:lumMod val="50000"/>
                  </a:schemeClr>
                </a:solidFill>
                <a:latin typeface="+mn-lt"/>
                <a:ea typeface="ＭＳ Ｐゴシック" pitchFamily="34" charset="-128"/>
                <a:cs typeface="+mn-cs"/>
              </a:rPr>
              <a:t>Develop and prioritize Technology Development Activities</a:t>
            </a:r>
          </a:p>
          <a:p>
            <a:pPr marL="801688" lvl="2" indent="-274638">
              <a:spcBef>
                <a:spcPts val="0"/>
              </a:spcBef>
              <a:buSzPct val="85000"/>
              <a:buFontTx/>
              <a:buChar char="•"/>
              <a:defRPr/>
            </a:pPr>
            <a:r>
              <a:rPr lang="en-US" sz="2000" dirty="0">
                <a:solidFill>
                  <a:schemeClr val="tx1">
                    <a:lumMod val="50000"/>
                  </a:schemeClr>
                </a:solidFill>
                <a:latin typeface="+mn-lt"/>
                <a:ea typeface="ＭＳ Ｐゴシック" pitchFamily="34" charset="-128"/>
                <a:cs typeface="+mn-cs"/>
              </a:rPr>
              <a:t>Compile National Lab, Industry and Academia infrastructure and testing capabilities</a:t>
            </a:r>
          </a:p>
          <a:p>
            <a:pPr marL="801688" lvl="2" indent="-274638">
              <a:spcBef>
                <a:spcPts val="0"/>
              </a:spcBef>
              <a:buSzPct val="85000"/>
              <a:buFontTx/>
              <a:buChar char="•"/>
              <a:defRPr/>
            </a:pPr>
            <a:r>
              <a:rPr lang="en-US" sz="2000" dirty="0">
                <a:solidFill>
                  <a:schemeClr val="tx1">
                    <a:lumMod val="50000"/>
                  </a:schemeClr>
                </a:solidFill>
                <a:latin typeface="+mn-lt"/>
                <a:ea typeface="ＭＳ Ｐゴシック" pitchFamily="34" charset="-128"/>
                <a:cs typeface="+mn-cs"/>
              </a:rPr>
              <a:t>Improve tools to model system performance, assist in planning, scheduling, and cost estimates</a:t>
            </a:r>
          </a:p>
          <a:p>
            <a:pPr marL="801688" lvl="2" indent="-274638">
              <a:spcBef>
                <a:spcPts val="0"/>
              </a:spcBef>
              <a:buSzPct val="85000"/>
              <a:buFontTx/>
              <a:buChar char="•"/>
              <a:defRPr/>
            </a:pPr>
            <a:r>
              <a:rPr lang="en-US" sz="2000" dirty="0">
                <a:solidFill>
                  <a:schemeClr val="tx1">
                    <a:lumMod val="50000"/>
                  </a:schemeClr>
                </a:solidFill>
                <a:latin typeface="+mn-lt"/>
                <a:ea typeface="ＭＳ Ｐゴシック" pitchFamily="34" charset="-128"/>
                <a:cs typeface="+mn-cs"/>
              </a:rPr>
              <a:t>Continue </a:t>
            </a:r>
            <a:r>
              <a:rPr lang="en-US" sz="2000" dirty="0" smtClean="0">
                <a:solidFill>
                  <a:schemeClr val="tx1">
                    <a:lumMod val="50000"/>
                  </a:schemeClr>
                </a:solidFill>
                <a:latin typeface="+mn-lt"/>
                <a:ea typeface="ＭＳ Ｐゴシック" pitchFamily="34" charset="-128"/>
                <a:cs typeface="+mn-cs"/>
              </a:rPr>
              <a:t>collaborations </a:t>
            </a:r>
            <a:r>
              <a:rPr lang="en-US" sz="2000" dirty="0">
                <a:solidFill>
                  <a:schemeClr val="tx1">
                    <a:lumMod val="50000"/>
                  </a:schemeClr>
                </a:solidFill>
                <a:latin typeface="+mn-lt"/>
                <a:ea typeface="ＭＳ Ｐゴシック" pitchFamily="34" charset="-128"/>
                <a:cs typeface="+mn-cs"/>
              </a:rPr>
              <a:t>with </a:t>
            </a:r>
            <a:r>
              <a:rPr lang="en-US" sz="2000" dirty="0" smtClean="0">
                <a:solidFill>
                  <a:schemeClr val="tx1">
                    <a:lumMod val="50000"/>
                  </a:schemeClr>
                </a:solidFill>
                <a:latin typeface="+mn-lt"/>
                <a:ea typeface="ＭＳ Ｐゴシック" pitchFamily="34" charset="-128"/>
                <a:cs typeface="+mn-cs"/>
              </a:rPr>
              <a:t>DOE Programs and Tech Teams</a:t>
            </a:r>
            <a:endParaRPr lang="en-US" sz="2000" dirty="0">
              <a:solidFill>
                <a:schemeClr val="tx1">
                  <a:lumMod val="50000"/>
                </a:schemeClr>
              </a:solidFill>
              <a:latin typeface="+mn-lt"/>
              <a:ea typeface="ＭＳ Ｐゴシック" pitchFamily="34" charset="-128"/>
              <a:cs typeface="+mn-cs"/>
            </a:endParaRPr>
          </a:p>
          <a:p>
            <a:pPr marL="527050" lvl="2">
              <a:spcBef>
                <a:spcPts val="0"/>
              </a:spcBef>
              <a:buSzPct val="85000"/>
              <a:defRPr/>
            </a:pPr>
            <a:r>
              <a:rPr lang="en-US" dirty="0">
                <a:latin typeface="+mn-lt"/>
                <a:cs typeface="+mn-cs"/>
              </a:rPr>
              <a:t/>
            </a:r>
            <a:br>
              <a:rPr lang="en-US" dirty="0">
                <a:latin typeface="+mn-lt"/>
                <a:cs typeface="+mn-cs"/>
              </a:rPr>
            </a:br>
            <a:endParaRPr lang="en-US" b="1" dirty="0">
              <a:latin typeface="+mn-lt"/>
              <a:cs typeface="+mn-cs"/>
            </a:endParaRPr>
          </a:p>
        </p:txBody>
      </p:sp>
      <p:sp>
        <p:nvSpPr>
          <p:cNvPr id="5" name="Slide Number Placeholder 4"/>
          <p:cNvSpPr>
            <a:spLocks noGrp="1"/>
          </p:cNvSpPr>
          <p:nvPr>
            <p:ph type="sldNum" sz="quarter" idx="4294967295"/>
          </p:nvPr>
        </p:nvSpPr>
        <p:spPr>
          <a:xfrm>
            <a:off x="88900" y="6678613"/>
            <a:ext cx="368300" cy="179387"/>
          </a:xfrm>
          <a:prstGeom prst="rect">
            <a:avLst/>
          </a:prstGeom>
        </p:spPr>
        <p:txBody>
          <a:bodyPr/>
          <a:lstStyle/>
          <a:p>
            <a:pPr>
              <a:defRPr/>
            </a:pPr>
            <a:fld id="{E4494795-C351-4E34-B6C2-B927BA71AF16}" type="slidenum">
              <a:rPr lang="en-US" altLang="en-US" smtClean="0"/>
              <a:pPr>
                <a:defRPr/>
              </a:pPr>
              <a:t>23</a:t>
            </a:fld>
            <a:endParaRPr lang="en-US" altLang="en-US" dirty="0"/>
          </a:p>
        </p:txBody>
      </p:sp>
      <p:sp>
        <p:nvSpPr>
          <p:cNvPr id="8" name="Slide Number Placeholder 3"/>
          <p:cNvSpPr txBox="1">
            <a:spLocks/>
          </p:cNvSpPr>
          <p:nvPr/>
        </p:nvSpPr>
        <p:spPr>
          <a:xfrm>
            <a:off x="8413750" y="6351588"/>
            <a:ext cx="381000" cy="365125"/>
          </a:xfrm>
          <a:prstGeom prst="rect">
            <a:avLst/>
          </a:prstGeom>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0E35970C-66DA-42B4-8591-6E363A3B576E}" type="slidenum">
              <a:rPr kumimoji="0" lang="en-US" sz="1200" b="0" i="0" u="none" strike="noStrike" kern="1200" cap="none" spc="0" normalizeH="0" baseline="0" noProof="0" smtClean="0">
                <a:ln>
                  <a:noFill/>
                </a:ln>
                <a:solidFill>
                  <a:srgbClr val="106636"/>
                </a:solidFill>
                <a:effectLst/>
                <a:uLnTx/>
                <a:uFillTx/>
                <a:latin typeface="Arial" pitchFamily="34" charset="0"/>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srgbClr val="106636"/>
              </a:solidFill>
              <a:effectLst/>
              <a:uLnTx/>
              <a:uFillTx/>
              <a:latin typeface="Arial" pitchFamily="34" charset="0"/>
              <a:ea typeface="+mn-ea"/>
              <a:cs typeface="Arial" pitchFamily="34" charset="0"/>
            </a:endParaRPr>
          </a:p>
        </p:txBody>
      </p:sp>
      <p:sp>
        <p:nvSpPr>
          <p:cNvPr id="9" name="Footer Placeholder 4"/>
          <p:cNvSpPr txBox="1">
            <a:spLocks/>
          </p:cNvSpPr>
          <p:nvPr/>
        </p:nvSpPr>
        <p:spPr>
          <a:xfrm>
            <a:off x="3124200" y="6357064"/>
            <a:ext cx="5334000"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dirty="0" smtClean="0">
                <a:solidFill>
                  <a:srgbClr val="106636"/>
                </a:solidFill>
                <a:latin typeface="Arial" panose="020B0604020202020204" pitchFamily="34" charset="0"/>
                <a:cs typeface="Arial" panose="020B0604020202020204" pitchFamily="34" charset="0"/>
              </a:rPr>
              <a:t>BESAC/Tech Teams Briefing July 29, 2014</a:t>
            </a:r>
            <a:endParaRPr lang="en-US" sz="1200" dirty="0">
              <a:solidFill>
                <a:srgbClr val="106636"/>
              </a:solidFill>
              <a:latin typeface="Arial" panose="020B0604020202020204" pitchFamily="34" charset="0"/>
              <a:cs typeface="Arial" panose="020B0604020202020204" pitchFamily="34" charset="0"/>
            </a:endParaRPr>
          </a:p>
        </p:txBody>
      </p:sp>
    </p:spTree>
  </p:cSld>
  <p:clrMapOvr>
    <a:masterClrMapping/>
  </p:clrMapOvr>
  <p:transition spd="slow"/>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0" y="801511"/>
            <a:ext cx="9144000" cy="60564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http://www.seryakstrength.com/wp-content/uploads/2012/12/deep_canyon_v04.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8263" r="14563" b="2937"/>
          <a:stretch/>
        </p:blipFill>
        <p:spPr bwMode="auto">
          <a:xfrm>
            <a:off x="1569316" y="1031400"/>
            <a:ext cx="7574684" cy="5746055"/>
          </a:xfrm>
          <a:prstGeom prst="rect">
            <a:avLst/>
          </a:prstGeom>
          <a:noFill/>
          <a:effectLst>
            <a:glow>
              <a:schemeClr val="accent1"/>
            </a:glow>
            <a:outerShdw blurRad="50800" dist="50800" dir="5400000" sx="1000" sy="1000" algn="ctr" rotWithShape="0">
              <a:srgbClr val="000000"/>
            </a:outerShdw>
          </a:effectLst>
          <a:extLst>
            <a:ext uri="{909E8E84-426E-40DD-AFC4-6F175D3DCCD1}">
              <a14:hiddenFill xmlns:a14="http://schemas.microsoft.com/office/drawing/2010/main">
                <a:solidFill>
                  <a:srgbClr val="FFFFFF"/>
                </a:solidFill>
              </a14:hiddenFill>
            </a:ext>
          </a:extLst>
        </p:spPr>
      </p:pic>
      <p:sp>
        <p:nvSpPr>
          <p:cNvPr id="17" name="Rectangle 15"/>
          <p:cNvSpPr/>
          <p:nvPr/>
        </p:nvSpPr>
        <p:spPr>
          <a:xfrm>
            <a:off x="0" y="1031400"/>
            <a:ext cx="3744556" cy="5746054"/>
          </a:xfrm>
          <a:prstGeom prst="rect">
            <a:avLst/>
          </a:prstGeom>
          <a:solidFill>
            <a:schemeClr val="accent6">
              <a:lumMod val="60000"/>
              <a:lumOff val="40000"/>
              <a:alpha val="63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Content Placeholder 4"/>
          <p:cNvSpPr>
            <a:spLocks/>
          </p:cNvSpPr>
          <p:nvPr/>
        </p:nvSpPr>
        <p:spPr>
          <a:xfrm>
            <a:off x="0" y="1031400"/>
            <a:ext cx="3744556" cy="5746053"/>
          </a:xfrm>
          <a:prstGeom prst="rect">
            <a:avLst/>
          </a:prstGeom>
          <a:solidFill>
            <a:schemeClr val="accent6">
              <a:lumMod val="20000"/>
              <a:lumOff val="80000"/>
              <a:alpha val="31000"/>
            </a:schemeClr>
          </a:solidFill>
        </p:spPr>
        <p:txBody>
          <a:bodyPr lIns="228600" tIns="109728" rIns="182880" anchor="t" anchorCtr="0">
            <a:noAutofit/>
          </a:bodyPr>
          <a:lstStyle/>
          <a:p>
            <a:pPr marL="0" indent="0">
              <a:spcBef>
                <a:spcPts val="0"/>
              </a:spcBef>
              <a:buNone/>
            </a:pPr>
            <a:r>
              <a:rPr lang="en-US" sz="1400" b="1" dirty="0" smtClean="0">
                <a:solidFill>
                  <a:schemeClr val="tx1">
                    <a:lumMod val="50000"/>
                  </a:schemeClr>
                </a:solidFill>
                <a:cs typeface="Times New Roman" pitchFamily="18" charset="0"/>
              </a:rPr>
              <a:t>Discovering, Characterizing, </a:t>
            </a:r>
            <a:r>
              <a:rPr lang="en-US" sz="1400" b="1" dirty="0">
                <a:solidFill>
                  <a:schemeClr val="tx1">
                    <a:lumMod val="50000"/>
                  </a:schemeClr>
                </a:solidFill>
                <a:cs typeface="Times New Roman" pitchFamily="18" charset="0"/>
              </a:rPr>
              <a:t>and Predicting  </a:t>
            </a:r>
          </a:p>
          <a:p>
            <a:pPr marL="0" indent="0">
              <a:spcBef>
                <a:spcPts val="0"/>
              </a:spcBef>
              <a:buNone/>
            </a:pPr>
            <a:r>
              <a:rPr lang="en-US" sz="1400" dirty="0">
                <a:solidFill>
                  <a:schemeClr val="tx1">
                    <a:lumMod val="50000"/>
                  </a:schemeClr>
                </a:solidFill>
                <a:cs typeface="Times New Roman" pitchFamily="18" charset="0"/>
              </a:rPr>
              <a:t>Efficiently and accurately locate</a:t>
            </a:r>
          </a:p>
          <a:p>
            <a:pPr marL="0" indent="0">
              <a:spcBef>
                <a:spcPts val="0"/>
              </a:spcBef>
              <a:buNone/>
            </a:pPr>
            <a:r>
              <a:rPr lang="en-US" sz="1400" dirty="0">
                <a:solidFill>
                  <a:schemeClr val="tx1">
                    <a:lumMod val="50000"/>
                  </a:schemeClr>
                </a:solidFill>
                <a:cs typeface="Times New Roman" pitchFamily="18" charset="0"/>
              </a:rPr>
              <a:t>target geophysical and geochemical responses, finding more viable and low-risk resource, and quantitatively infer their evolution under future engineered conditions</a:t>
            </a:r>
          </a:p>
          <a:p>
            <a:pPr>
              <a:spcBef>
                <a:spcPts val="0"/>
              </a:spcBef>
            </a:pPr>
            <a:endParaRPr lang="en-US" sz="1400" dirty="0">
              <a:solidFill>
                <a:schemeClr val="tx1">
                  <a:lumMod val="50000"/>
                </a:schemeClr>
              </a:solidFill>
              <a:cs typeface="Times New Roman" pitchFamily="18" charset="0"/>
            </a:endParaRPr>
          </a:p>
          <a:p>
            <a:pPr marL="0" indent="0">
              <a:spcBef>
                <a:spcPts val="0"/>
              </a:spcBef>
              <a:buNone/>
            </a:pPr>
            <a:r>
              <a:rPr lang="en-US" sz="1400" b="1" dirty="0">
                <a:solidFill>
                  <a:schemeClr val="tx1">
                    <a:lumMod val="50000"/>
                  </a:schemeClr>
                </a:solidFill>
                <a:cs typeface="Times New Roman" pitchFamily="18" charset="0"/>
              </a:rPr>
              <a:t>Accessing</a:t>
            </a:r>
            <a:r>
              <a:rPr lang="en-US" sz="1400" dirty="0">
                <a:solidFill>
                  <a:schemeClr val="tx1">
                    <a:lumMod val="50000"/>
                  </a:schemeClr>
                </a:solidFill>
                <a:cs typeface="Times New Roman" pitchFamily="18" charset="0"/>
              </a:rPr>
              <a:t> </a:t>
            </a:r>
          </a:p>
          <a:p>
            <a:pPr marL="0" indent="0">
              <a:spcBef>
                <a:spcPts val="0"/>
              </a:spcBef>
              <a:buNone/>
            </a:pPr>
            <a:r>
              <a:rPr lang="en-US" sz="1400" dirty="0">
                <a:solidFill>
                  <a:schemeClr val="tx1">
                    <a:lumMod val="50000"/>
                  </a:schemeClr>
                </a:solidFill>
                <a:cs typeface="Times New Roman" pitchFamily="18" charset="0"/>
              </a:rPr>
              <a:t>Safe and cost-effective </a:t>
            </a:r>
            <a:r>
              <a:rPr lang="en-US" sz="1400" dirty="0" smtClean="0">
                <a:solidFill>
                  <a:schemeClr val="tx1">
                    <a:lumMod val="50000"/>
                  </a:schemeClr>
                </a:solidFill>
                <a:cs typeface="Times New Roman" pitchFamily="18" charset="0"/>
              </a:rPr>
              <a:t>drilling, </a:t>
            </a:r>
            <a:r>
              <a:rPr lang="en-US" sz="1400" dirty="0">
                <a:solidFill>
                  <a:schemeClr val="tx1">
                    <a:lumMod val="50000"/>
                  </a:schemeClr>
                </a:solidFill>
                <a:cs typeface="Times New Roman" pitchFamily="18" charset="0"/>
              </a:rPr>
              <a:t>with reservoir integrity</a:t>
            </a:r>
          </a:p>
          <a:p>
            <a:pPr>
              <a:spcBef>
                <a:spcPts val="0"/>
              </a:spcBef>
            </a:pPr>
            <a:endParaRPr lang="en-US" sz="1400" dirty="0">
              <a:solidFill>
                <a:schemeClr val="tx1">
                  <a:lumMod val="50000"/>
                </a:schemeClr>
              </a:solidFill>
              <a:cs typeface="Times New Roman" pitchFamily="18" charset="0"/>
            </a:endParaRPr>
          </a:p>
          <a:p>
            <a:pPr marL="0" indent="0">
              <a:spcBef>
                <a:spcPts val="0"/>
              </a:spcBef>
              <a:buNone/>
            </a:pPr>
            <a:r>
              <a:rPr lang="en-US" sz="1400" b="1" dirty="0">
                <a:solidFill>
                  <a:schemeClr val="tx1">
                    <a:lumMod val="50000"/>
                  </a:schemeClr>
                </a:solidFill>
                <a:cs typeface="Times New Roman" pitchFamily="18" charset="0"/>
              </a:rPr>
              <a:t>Engineering</a:t>
            </a:r>
          </a:p>
          <a:p>
            <a:pPr marL="0" indent="0">
              <a:spcBef>
                <a:spcPts val="0"/>
              </a:spcBef>
              <a:buNone/>
            </a:pPr>
            <a:r>
              <a:rPr lang="en-US" sz="1400" dirty="0">
                <a:solidFill>
                  <a:schemeClr val="tx1">
                    <a:lumMod val="50000"/>
                  </a:schemeClr>
                </a:solidFill>
                <a:cs typeface="Times New Roman" pitchFamily="18" charset="0"/>
              </a:rPr>
              <a:t>Create/construct desired  subsurface conditions in challenging high-pressure/high-temperature environments</a:t>
            </a:r>
          </a:p>
          <a:p>
            <a:pPr>
              <a:spcBef>
                <a:spcPts val="0"/>
              </a:spcBef>
            </a:pPr>
            <a:endParaRPr lang="en-US" sz="1400" dirty="0">
              <a:solidFill>
                <a:schemeClr val="tx1">
                  <a:lumMod val="50000"/>
                </a:schemeClr>
              </a:solidFill>
              <a:cs typeface="Times New Roman" pitchFamily="18" charset="0"/>
            </a:endParaRPr>
          </a:p>
          <a:p>
            <a:pPr marL="0" indent="0">
              <a:spcBef>
                <a:spcPts val="0"/>
              </a:spcBef>
              <a:buNone/>
            </a:pPr>
            <a:r>
              <a:rPr lang="en-US" sz="1400" b="1" dirty="0">
                <a:solidFill>
                  <a:schemeClr val="tx1">
                    <a:lumMod val="50000"/>
                  </a:schemeClr>
                </a:solidFill>
                <a:cs typeface="Times New Roman" pitchFamily="18" charset="0"/>
              </a:rPr>
              <a:t>Sustaining</a:t>
            </a:r>
          </a:p>
          <a:p>
            <a:pPr marL="0" indent="0">
              <a:spcBef>
                <a:spcPts val="0"/>
              </a:spcBef>
              <a:buNone/>
            </a:pPr>
            <a:r>
              <a:rPr lang="en-US" sz="1400" dirty="0">
                <a:solidFill>
                  <a:schemeClr val="tx1">
                    <a:lumMod val="50000"/>
                  </a:schemeClr>
                </a:solidFill>
                <a:cs typeface="Times New Roman" pitchFamily="18" charset="0"/>
              </a:rPr>
              <a:t>Maintain optimal subsurface conditions over multi-decadal or longer time frames through complex </a:t>
            </a:r>
            <a:r>
              <a:rPr lang="en-US" sz="1400" dirty="0" smtClean="0">
                <a:solidFill>
                  <a:schemeClr val="tx1">
                    <a:lumMod val="50000"/>
                  </a:schemeClr>
                </a:solidFill>
                <a:cs typeface="Times New Roman" pitchFamily="18" charset="0"/>
              </a:rPr>
              <a:t>system </a:t>
            </a:r>
            <a:r>
              <a:rPr lang="en-US" sz="1400" dirty="0">
                <a:solidFill>
                  <a:schemeClr val="tx1">
                    <a:lumMod val="50000"/>
                  </a:schemeClr>
                </a:solidFill>
                <a:cs typeface="Times New Roman" pitchFamily="18" charset="0"/>
              </a:rPr>
              <a:t>evolution</a:t>
            </a:r>
          </a:p>
          <a:p>
            <a:pPr>
              <a:spcBef>
                <a:spcPts val="0"/>
              </a:spcBef>
            </a:pPr>
            <a:endParaRPr lang="en-US" sz="1400" dirty="0">
              <a:solidFill>
                <a:schemeClr val="tx1">
                  <a:lumMod val="50000"/>
                </a:schemeClr>
              </a:solidFill>
              <a:cs typeface="Times New Roman" pitchFamily="18" charset="0"/>
            </a:endParaRPr>
          </a:p>
          <a:p>
            <a:pPr marL="0" indent="0">
              <a:spcBef>
                <a:spcPts val="0"/>
              </a:spcBef>
              <a:buNone/>
            </a:pPr>
            <a:r>
              <a:rPr lang="en-US" sz="1400" b="1" dirty="0">
                <a:solidFill>
                  <a:schemeClr val="tx1">
                    <a:lumMod val="50000"/>
                  </a:schemeClr>
                </a:solidFill>
                <a:cs typeface="Times New Roman" pitchFamily="18" charset="0"/>
              </a:rPr>
              <a:t>Monitoring</a:t>
            </a:r>
          </a:p>
          <a:p>
            <a:pPr marL="0" indent="0">
              <a:spcBef>
                <a:spcPts val="0"/>
              </a:spcBef>
              <a:buNone/>
            </a:pPr>
            <a:r>
              <a:rPr lang="en-US" sz="1400" dirty="0">
                <a:solidFill>
                  <a:schemeClr val="tx1">
                    <a:lumMod val="50000"/>
                  </a:schemeClr>
                </a:solidFill>
                <a:cs typeface="Times New Roman" pitchFamily="18" charset="0"/>
              </a:rPr>
              <a:t>Improve observational methods and advance understanding of multi-scale complexities through system lifetimes</a:t>
            </a:r>
          </a:p>
        </p:txBody>
      </p:sp>
      <p:pic>
        <p:nvPicPr>
          <p:cNvPr id="9" name="Picture 8" descr="http://www.popularmechanics.com/cm/popularmechanics/images/my/fracking-myths-01-0911-xln-73259275.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9919" r="6240"/>
          <a:stretch/>
        </p:blipFill>
        <p:spPr bwMode="auto">
          <a:xfrm>
            <a:off x="7773151" y="692497"/>
            <a:ext cx="1370849" cy="109961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
          <p:cNvPicPr>
            <a:picLocks noChangeAspect="1" noChangeArrowheads="1"/>
          </p:cNvPicPr>
          <p:nvPr/>
        </p:nvPicPr>
        <p:blipFill>
          <a:blip r:embed="rId5" cstate="print"/>
          <a:srcRect/>
          <a:stretch>
            <a:fillRect/>
          </a:stretch>
        </p:blipFill>
        <p:spPr bwMode="auto">
          <a:xfrm>
            <a:off x="7773151" y="1792110"/>
            <a:ext cx="1370848" cy="869723"/>
          </a:xfrm>
          <a:prstGeom prst="rect">
            <a:avLst/>
          </a:prstGeom>
          <a:noFill/>
          <a:ln w="9525">
            <a:noFill/>
            <a:miter lim="800000"/>
            <a:headEnd/>
            <a:tailEnd/>
          </a:ln>
        </p:spPr>
      </p:pic>
      <p:sp>
        <p:nvSpPr>
          <p:cNvPr id="13" name="object 4"/>
          <p:cNvSpPr/>
          <p:nvPr/>
        </p:nvSpPr>
        <p:spPr>
          <a:xfrm>
            <a:off x="7773151" y="2630310"/>
            <a:ext cx="1370848" cy="1195748"/>
          </a:xfrm>
          <a:prstGeom prst="rect">
            <a:avLst/>
          </a:prstGeom>
          <a:blipFill>
            <a:blip r:embed="rId6" cstate="print"/>
            <a:stretch>
              <a:fillRect/>
            </a:stretch>
          </a:blipFill>
        </p:spPr>
        <p:txBody>
          <a:bodyPr wrap="square" lIns="0" tIns="0" rIns="0" bIns="0" rtlCol="0">
            <a:spAutoFit/>
          </a:bodyPr>
          <a:lstStyle/>
          <a:p>
            <a:endParaRPr/>
          </a:p>
        </p:txBody>
      </p:sp>
      <p:pic>
        <p:nvPicPr>
          <p:cNvPr id="14" name="Picture 2" descr="http://www.bpa.gov/news/newsroom/PublishingImages/2013/20120522-home-Compressed-Air-Energy-Storage.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773151" y="3800922"/>
            <a:ext cx="1370849" cy="810588"/>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7816243" y="4357468"/>
            <a:ext cx="1284661" cy="254042"/>
          </a:xfrm>
          <a:prstGeom prst="rect">
            <a:avLst/>
          </a:prstGeom>
        </p:spPr>
        <p:txBody>
          <a:bodyPr vert="horz" wrap="square" lIns="91440" tIns="45720" rIns="91440" bIns="45720" rtlCol="0">
            <a:noAutofit/>
          </a:bodyPr>
          <a:lstStyle/>
          <a:p>
            <a:pPr marL="0" marR="0" indent="0" algn="ctr" defTabSz="457200" rtl="0" eaLnBrk="1" fontAlgn="auto" latinLnBrk="0" hangingPunct="1">
              <a:lnSpc>
                <a:spcPct val="100000"/>
              </a:lnSpc>
              <a:spcBef>
                <a:spcPct val="20000"/>
              </a:spcBef>
              <a:spcAft>
                <a:spcPts val="0"/>
              </a:spcAft>
              <a:buClrTx/>
              <a:buSzTx/>
              <a:buFont typeface="Arial"/>
              <a:buNone/>
              <a:tabLst/>
            </a:pPr>
            <a:r>
              <a:rPr kumimoji="0" lang="en-US" sz="1400" b="1" i="0" u="none" strike="noStrike" kern="1200" cap="none" spc="0" normalizeH="0" baseline="0" noProof="0" dirty="0" smtClean="0">
                <a:ln>
                  <a:noFill/>
                </a:ln>
                <a:solidFill>
                  <a:schemeClr val="bg1"/>
                </a:solidFill>
                <a:effectLst/>
                <a:uLnTx/>
                <a:uFillTx/>
                <a:cs typeface="Times New Roman" pitchFamily="18" charset="0"/>
              </a:rPr>
              <a:t>Energy Storage</a:t>
            </a:r>
          </a:p>
        </p:txBody>
      </p:sp>
      <p:pic>
        <p:nvPicPr>
          <p:cNvPr id="16" name="Picture 1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158176" y="4611510"/>
            <a:ext cx="985824" cy="2165944"/>
          </a:xfrm>
          <a:prstGeom prst="rect">
            <a:avLst/>
          </a:prstGeom>
        </p:spPr>
      </p:pic>
      <p:sp>
        <p:nvSpPr>
          <p:cNvPr id="18" name="TextBox 17"/>
          <p:cNvSpPr txBox="1"/>
          <p:nvPr/>
        </p:nvSpPr>
        <p:spPr>
          <a:xfrm>
            <a:off x="8117894" y="6470790"/>
            <a:ext cx="1066388" cy="255985"/>
          </a:xfrm>
          <a:prstGeom prst="rect">
            <a:avLst/>
          </a:prstGeom>
        </p:spPr>
        <p:txBody>
          <a:bodyPr vert="horz" wrap="square" lIns="91440" tIns="45720" rIns="91440" bIns="45720" rtlCol="0">
            <a:noAutofit/>
          </a:bodyPr>
          <a:lstStyle/>
          <a:p>
            <a:pPr marL="0" marR="0" indent="0" algn="ctr" defTabSz="457200" rtl="0" eaLnBrk="1" fontAlgn="auto" latinLnBrk="0" hangingPunct="1">
              <a:lnSpc>
                <a:spcPct val="100000"/>
              </a:lnSpc>
              <a:spcBef>
                <a:spcPct val="20000"/>
              </a:spcBef>
              <a:spcAft>
                <a:spcPts val="0"/>
              </a:spcAft>
              <a:buClrTx/>
              <a:buSzTx/>
              <a:buFont typeface="Arial"/>
              <a:buNone/>
              <a:tabLst/>
            </a:pPr>
            <a:r>
              <a:rPr kumimoji="0" lang="en-US" sz="1400" b="1" i="0" u="none" strike="noStrike" kern="1200" cap="none" spc="0" normalizeH="0" baseline="0" noProof="0" dirty="0" smtClean="0">
                <a:ln>
                  <a:noFill/>
                </a:ln>
                <a:solidFill>
                  <a:schemeClr val="bg1"/>
                </a:solidFill>
                <a:effectLst/>
                <a:uLnTx/>
                <a:uFillTx/>
                <a:cs typeface="Times New Roman" pitchFamily="18" charset="0"/>
              </a:rPr>
              <a:t>Geothermal</a:t>
            </a:r>
          </a:p>
        </p:txBody>
      </p:sp>
      <p:pic>
        <p:nvPicPr>
          <p:cNvPr id="19" name="Picture 2" descr="http://nautilus.org/wp-content/uploads/2013/03/deep-borehole-schematic.jp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r="54220" b="6573"/>
          <a:stretch/>
        </p:blipFill>
        <p:spPr bwMode="auto">
          <a:xfrm>
            <a:off x="7167090" y="4610326"/>
            <a:ext cx="1001893" cy="2167128"/>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7086600" y="6129864"/>
            <a:ext cx="1158443" cy="458835"/>
          </a:xfrm>
          <a:prstGeom prst="rect">
            <a:avLst/>
          </a:prstGeom>
        </p:spPr>
        <p:txBody>
          <a:bodyPr vert="horz" wrap="square" lIns="91440" tIns="45720" rIns="91440" bIns="45720" rtlCol="0">
            <a:noAutofit/>
          </a:bodyPr>
          <a:lstStyle/>
          <a:p>
            <a:pPr marL="0" marR="0" indent="0" algn="ctr" defTabSz="457200" rtl="0" eaLnBrk="1" fontAlgn="auto" latinLnBrk="0" hangingPunct="1">
              <a:lnSpc>
                <a:spcPct val="100000"/>
              </a:lnSpc>
              <a:spcBef>
                <a:spcPct val="20000"/>
              </a:spcBef>
              <a:spcAft>
                <a:spcPts val="0"/>
              </a:spcAft>
              <a:buClrTx/>
              <a:buSzTx/>
              <a:buFont typeface="Arial"/>
              <a:buNone/>
              <a:tabLst/>
            </a:pPr>
            <a:r>
              <a:rPr kumimoji="0" lang="en-US" sz="1400" b="1" i="0" u="none" strike="noStrike" kern="1200" cap="none" spc="0" normalizeH="0" noProof="0" dirty="0" smtClean="0">
                <a:ln>
                  <a:noFill/>
                </a:ln>
                <a:effectLst/>
                <a:uLnTx/>
                <a:uFillTx/>
                <a:cs typeface="Times New Roman" pitchFamily="18" charset="0"/>
              </a:rPr>
              <a:t>Nuclear Waste Disposal </a:t>
            </a:r>
            <a:endParaRPr kumimoji="0" lang="en-US" sz="1400" b="1" i="0" u="none" strike="noStrike" kern="1200" cap="none" spc="0" normalizeH="0" baseline="0" noProof="0" dirty="0" smtClean="0">
              <a:ln>
                <a:noFill/>
              </a:ln>
              <a:effectLst/>
              <a:uLnTx/>
              <a:uFillTx/>
              <a:cs typeface="Times New Roman" pitchFamily="18" charset="0"/>
            </a:endParaRPr>
          </a:p>
        </p:txBody>
      </p:sp>
      <p:sp>
        <p:nvSpPr>
          <p:cNvPr id="8" name="TextBox 7"/>
          <p:cNvSpPr txBox="1"/>
          <p:nvPr/>
        </p:nvSpPr>
        <p:spPr>
          <a:xfrm>
            <a:off x="7871718" y="801510"/>
            <a:ext cx="1173713" cy="229890"/>
          </a:xfrm>
          <a:prstGeom prst="rect">
            <a:avLst/>
          </a:prstGeom>
        </p:spPr>
        <p:txBody>
          <a:bodyPr vert="horz" wrap="square" lIns="91440" tIns="45720" rIns="91440" bIns="45720" rtlCol="0">
            <a:noAutofit/>
          </a:bodyPr>
          <a:lstStyle/>
          <a:p>
            <a:pPr marL="0" marR="0" indent="0" algn="ctr" defTabSz="457200" rtl="0" eaLnBrk="1" fontAlgn="auto" latinLnBrk="0" hangingPunct="1">
              <a:lnSpc>
                <a:spcPct val="100000"/>
              </a:lnSpc>
              <a:spcBef>
                <a:spcPct val="20000"/>
              </a:spcBef>
              <a:spcAft>
                <a:spcPts val="0"/>
              </a:spcAft>
              <a:buClrTx/>
              <a:buSzTx/>
              <a:buFont typeface="Arial"/>
              <a:buNone/>
              <a:tabLst/>
            </a:pPr>
            <a:r>
              <a:rPr kumimoji="0" lang="en-US" sz="1400" b="1" i="0" u="none" strike="noStrike" kern="1200" cap="none" spc="0" normalizeH="0" baseline="0" noProof="0" dirty="0" smtClean="0">
                <a:ln>
                  <a:noFill/>
                </a:ln>
                <a:solidFill>
                  <a:schemeClr val="bg1"/>
                </a:solidFill>
                <a:effectLst/>
                <a:uLnTx/>
                <a:uFillTx/>
                <a:cs typeface="Times New Roman" pitchFamily="18" charset="0"/>
              </a:rPr>
              <a:t>Oil and Gas</a:t>
            </a:r>
          </a:p>
        </p:txBody>
      </p:sp>
      <p:sp>
        <p:nvSpPr>
          <p:cNvPr id="12" name="TextBox 11"/>
          <p:cNvSpPr txBox="1"/>
          <p:nvPr/>
        </p:nvSpPr>
        <p:spPr>
          <a:xfrm>
            <a:off x="7634831" y="3218269"/>
            <a:ext cx="1647484" cy="446800"/>
          </a:xfrm>
          <a:prstGeom prst="rect">
            <a:avLst/>
          </a:prstGeom>
        </p:spPr>
        <p:txBody>
          <a:bodyPr vert="horz" wrap="square" lIns="91440" tIns="45720" rIns="91440" bIns="45720" rtlCol="0">
            <a:noAutofit/>
          </a:bodyPr>
          <a:lstStyle/>
          <a:p>
            <a:pPr algn="ctr" defTabSz="457200">
              <a:spcBef>
                <a:spcPct val="20000"/>
              </a:spcBef>
            </a:pPr>
            <a:r>
              <a:rPr kumimoji="0" lang="en-US" sz="1400" b="1" i="0" u="none" strike="noStrike" kern="1200" cap="none" spc="0" normalizeH="0" noProof="0" dirty="0" smtClean="0">
                <a:ln>
                  <a:noFill/>
                </a:ln>
                <a:solidFill>
                  <a:schemeClr val="bg1"/>
                </a:solidFill>
                <a:effectLst/>
                <a:uLnTx/>
                <a:uFillTx/>
                <a:cs typeface="Times New Roman" pitchFamily="18" charset="0"/>
              </a:rPr>
              <a:t>Subsurface </a:t>
            </a:r>
            <a:r>
              <a:rPr lang="en-US" sz="1400" b="1" dirty="0">
                <a:solidFill>
                  <a:schemeClr val="bg1"/>
                </a:solidFill>
                <a:cs typeface="Times New Roman" pitchFamily="18" charset="0"/>
              </a:rPr>
              <a:t>Remediation </a:t>
            </a:r>
            <a:endParaRPr kumimoji="0" lang="en-US" sz="1400" b="1" i="0" u="none" strike="noStrike" kern="1200" cap="none" spc="0" normalizeH="0" baseline="0" noProof="0" dirty="0" smtClean="0">
              <a:ln>
                <a:noFill/>
              </a:ln>
              <a:solidFill>
                <a:schemeClr val="bg1"/>
              </a:solidFill>
              <a:effectLst/>
              <a:uLnTx/>
              <a:uFillTx/>
              <a:cs typeface="Times New Roman" pitchFamily="18" charset="0"/>
            </a:endParaRPr>
          </a:p>
        </p:txBody>
      </p:sp>
      <p:sp>
        <p:nvSpPr>
          <p:cNvPr id="10" name="TextBox 9"/>
          <p:cNvSpPr txBox="1"/>
          <p:nvPr/>
        </p:nvSpPr>
        <p:spPr>
          <a:xfrm>
            <a:off x="7772775" y="1868310"/>
            <a:ext cx="1371599" cy="336970"/>
          </a:xfrm>
          <a:prstGeom prst="rect">
            <a:avLst/>
          </a:prstGeom>
        </p:spPr>
        <p:txBody>
          <a:bodyPr vert="horz" wrap="square" lIns="91440" tIns="45720" rIns="91440" bIns="45720" rtlCol="0">
            <a:normAutofit/>
          </a:bodyPr>
          <a:lstStyle/>
          <a:p>
            <a:pPr marL="0" marR="0" indent="0" algn="ctr" defTabSz="457200" rtl="0" eaLnBrk="1" fontAlgn="auto" latinLnBrk="0" hangingPunct="1">
              <a:lnSpc>
                <a:spcPct val="100000"/>
              </a:lnSpc>
              <a:spcBef>
                <a:spcPct val="20000"/>
              </a:spcBef>
              <a:spcAft>
                <a:spcPts val="0"/>
              </a:spcAft>
              <a:buClrTx/>
              <a:buSzTx/>
              <a:buFont typeface="Arial"/>
              <a:buNone/>
              <a:tabLst/>
            </a:pPr>
            <a:r>
              <a:rPr kumimoji="0" lang="en-US" sz="1400" b="1" i="0" u="none" strike="noStrike" kern="1200" cap="none" spc="0" normalizeH="0" baseline="0" noProof="0" dirty="0" smtClean="0">
                <a:ln>
                  <a:noFill/>
                </a:ln>
                <a:solidFill>
                  <a:schemeClr val="bg1"/>
                </a:solidFill>
                <a:effectLst/>
                <a:uLnTx/>
                <a:uFillTx/>
                <a:cs typeface="Times New Roman" pitchFamily="18" charset="0"/>
              </a:rPr>
              <a:t>CO</a:t>
            </a:r>
            <a:r>
              <a:rPr kumimoji="0" lang="en-US" sz="1400" b="1" i="0" u="none" strike="noStrike" kern="1200" cap="none" spc="0" normalizeH="0" baseline="-25000" noProof="0" dirty="0" smtClean="0">
                <a:ln>
                  <a:noFill/>
                </a:ln>
                <a:solidFill>
                  <a:schemeClr val="bg1"/>
                </a:solidFill>
                <a:effectLst/>
                <a:uLnTx/>
                <a:uFillTx/>
                <a:cs typeface="Times New Roman" pitchFamily="18" charset="0"/>
              </a:rPr>
              <a:t>2</a:t>
            </a:r>
            <a:r>
              <a:rPr kumimoji="0" lang="en-US" sz="1400" b="1" i="0" u="none" strike="noStrike" kern="1200" cap="none" spc="0" normalizeH="0" noProof="0" dirty="0" smtClean="0">
                <a:ln>
                  <a:noFill/>
                </a:ln>
                <a:solidFill>
                  <a:schemeClr val="bg1"/>
                </a:solidFill>
                <a:effectLst/>
                <a:uLnTx/>
                <a:uFillTx/>
                <a:cs typeface="Times New Roman" pitchFamily="18" charset="0"/>
              </a:rPr>
              <a:t> Storage</a:t>
            </a:r>
            <a:endParaRPr kumimoji="0" lang="en-US" sz="1400" b="1" i="0" u="none" strike="noStrike" kern="1200" cap="none" spc="0" normalizeH="0" baseline="0" noProof="0" dirty="0" smtClean="0">
              <a:ln>
                <a:noFill/>
              </a:ln>
              <a:solidFill>
                <a:schemeClr val="bg1"/>
              </a:solidFill>
              <a:effectLst/>
              <a:uLnTx/>
              <a:uFillTx/>
              <a:cs typeface="Times New Roman" pitchFamily="18" charset="0"/>
            </a:endParaRPr>
          </a:p>
        </p:txBody>
      </p:sp>
      <p:sp>
        <p:nvSpPr>
          <p:cNvPr id="3" name="Title 2"/>
          <p:cNvSpPr>
            <a:spLocks noGrp="1"/>
          </p:cNvSpPr>
          <p:nvPr>
            <p:ph type="title"/>
          </p:nvPr>
        </p:nvSpPr>
        <p:spPr>
          <a:xfrm>
            <a:off x="826908" y="67727"/>
            <a:ext cx="7532688" cy="564452"/>
          </a:xfrm>
        </p:spPr>
        <p:txBody>
          <a:bodyPr>
            <a:normAutofit/>
          </a:bodyPr>
          <a:lstStyle/>
          <a:p>
            <a:r>
              <a:rPr lang="en-US" sz="2800" dirty="0" smtClean="0"/>
              <a:t>DOE Subsurface Activities</a:t>
            </a:r>
            <a:endParaRPr lang="en-US" sz="2800" dirty="0"/>
          </a:p>
        </p:txBody>
      </p:sp>
    </p:spTree>
    <p:extLst>
      <p:ext uri="{BB962C8B-B14F-4D97-AF65-F5344CB8AC3E}">
        <p14:creationId xmlns:p14="http://schemas.microsoft.com/office/powerpoint/2010/main" val="101460539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5105400" y="2971800"/>
            <a:ext cx="3429000" cy="2209800"/>
          </a:xfrm>
          <a:prstGeom prst="rect">
            <a:avLst/>
          </a:prstGeom>
        </p:spPr>
        <p:txBody>
          <a:bodyPr vert="horz" wrap="square" lIns="91440" tIns="45720" rIns="91440" bIns="45720" rtlCol="0">
            <a:noAutofit/>
          </a:bodyPr>
          <a:lstStyle/>
          <a:p>
            <a:pPr marL="0" marR="0" indent="0" algn="l" defTabSz="457200" rtl="0" eaLnBrk="1" fontAlgn="auto" latinLnBrk="0" hangingPunct="1">
              <a:lnSpc>
                <a:spcPct val="100000"/>
              </a:lnSpc>
              <a:spcBef>
                <a:spcPct val="20000"/>
              </a:spcBef>
              <a:spcAft>
                <a:spcPts val="0"/>
              </a:spcAft>
              <a:buClrTx/>
              <a:buSzTx/>
              <a:buFont typeface="Arial"/>
              <a:buNone/>
              <a:tabLst/>
            </a:pPr>
            <a:endParaRPr kumimoji="0" lang="en-US" sz="2200" b="1" i="0" u="none" strike="noStrike" kern="1200" cap="none" spc="0" normalizeH="0" baseline="0" noProof="0" dirty="0" smtClean="0">
              <a:ln>
                <a:noFill/>
              </a:ln>
              <a:effectLst/>
              <a:uLnTx/>
              <a:uFillTx/>
              <a:latin typeface="Arial Narrow"/>
              <a:ea typeface="+mn-ea"/>
              <a:cs typeface="Arial Narrow"/>
            </a:endParaRPr>
          </a:p>
        </p:txBody>
      </p:sp>
      <p:sp>
        <p:nvSpPr>
          <p:cNvPr id="10" name="Title 1"/>
          <p:cNvSpPr>
            <a:spLocks noGrp="1"/>
          </p:cNvSpPr>
          <p:nvPr>
            <p:ph type="title"/>
          </p:nvPr>
        </p:nvSpPr>
        <p:spPr>
          <a:xfrm>
            <a:off x="0" y="-32107"/>
            <a:ext cx="9144000" cy="777174"/>
          </a:xfrm>
          <a:noFill/>
          <a:ln w="9525">
            <a:noFill/>
            <a:miter lim="800000"/>
            <a:headEnd/>
            <a:tailEnd/>
          </a:ln>
        </p:spPr>
        <p:txBody>
          <a:bodyPr vert="horz" wrap="square" lIns="91440" tIns="45720" rIns="91440" bIns="45720" numCol="1" anchor="ctr" anchorCtr="0" compatLnSpc="1">
            <a:prstTxWarp prst="textNoShape">
              <a:avLst/>
            </a:prstTxWarp>
            <a:noAutofit/>
          </a:bodyPr>
          <a:lstStyle/>
          <a:p>
            <a:r>
              <a:rPr lang="en-US" sz="2800" dirty="0" smtClean="0"/>
              <a:t>Subsurface Technology and Engineering RD&amp;D </a:t>
            </a:r>
            <a:br>
              <a:rPr lang="en-US" sz="2800" dirty="0" smtClean="0"/>
            </a:br>
            <a:r>
              <a:rPr lang="en-US" sz="2800" dirty="0" smtClean="0"/>
              <a:t>Tech Team</a:t>
            </a:r>
            <a:endParaRPr lang="en-US" sz="2800" dirty="0"/>
          </a:p>
        </p:txBody>
      </p:sp>
      <p:sp>
        <p:nvSpPr>
          <p:cNvPr id="9" name="Content Placeholder 8"/>
          <p:cNvSpPr>
            <a:spLocks noGrp="1"/>
          </p:cNvSpPr>
          <p:nvPr>
            <p:ph idx="1"/>
          </p:nvPr>
        </p:nvSpPr>
        <p:spPr>
          <a:xfrm>
            <a:off x="4921675" y="939913"/>
            <a:ext cx="4211036" cy="5020622"/>
          </a:xfrm>
        </p:spPr>
        <p:txBody>
          <a:bodyPr>
            <a:noAutofit/>
          </a:bodyPr>
          <a:lstStyle/>
          <a:p>
            <a:pPr>
              <a:buNone/>
            </a:pPr>
            <a:r>
              <a:rPr lang="en-US" sz="2000" i="1" dirty="0" smtClean="0"/>
              <a:t>Energy Supply:</a:t>
            </a:r>
          </a:p>
          <a:p>
            <a:pPr marL="285750" lvl="1"/>
            <a:r>
              <a:rPr lang="en-US" sz="1800" b="0" dirty="0" smtClean="0"/>
              <a:t>Subsurface </a:t>
            </a:r>
            <a:r>
              <a:rPr lang="en-US" sz="1800" b="0" dirty="0"/>
              <a:t>energy sources including coal satisfy over 80% of total U.S. energy </a:t>
            </a:r>
            <a:r>
              <a:rPr lang="en-US" sz="1800" b="0" dirty="0" smtClean="0"/>
              <a:t>needs</a:t>
            </a:r>
            <a:endParaRPr lang="en-US" sz="1800" b="0" dirty="0"/>
          </a:p>
          <a:p>
            <a:pPr marL="285750" lvl="1"/>
            <a:r>
              <a:rPr lang="en-US" sz="1800" b="0" dirty="0"/>
              <a:t>Potential for increases in domestic gas and oil supplies, as well as 100+ </a:t>
            </a:r>
            <a:r>
              <a:rPr lang="en-US" sz="1800" b="0" dirty="0" err="1"/>
              <a:t>GWe</a:t>
            </a:r>
            <a:r>
              <a:rPr lang="en-US" sz="1800" b="0" dirty="0"/>
              <a:t> of geothermal </a:t>
            </a:r>
            <a:r>
              <a:rPr lang="en-US" sz="1800" b="0" dirty="0" smtClean="0"/>
              <a:t>energy</a:t>
            </a:r>
            <a:endParaRPr lang="en-US" sz="2000" b="0" dirty="0"/>
          </a:p>
          <a:p>
            <a:pPr>
              <a:buNone/>
            </a:pPr>
            <a:r>
              <a:rPr lang="en-US" sz="2000" i="1" dirty="0" smtClean="0"/>
              <a:t>CO</a:t>
            </a:r>
            <a:r>
              <a:rPr lang="en-US" sz="2000" i="1" baseline="-25000" dirty="0" smtClean="0"/>
              <a:t>2</a:t>
            </a:r>
            <a:r>
              <a:rPr lang="en-US" sz="2000" i="1" dirty="0" smtClean="0"/>
              <a:t> mitigation:</a:t>
            </a:r>
          </a:p>
          <a:p>
            <a:pPr marL="285750" lvl="1"/>
            <a:r>
              <a:rPr lang="en-US" sz="1800" b="0" dirty="0" smtClean="0"/>
              <a:t>The </a:t>
            </a:r>
            <a:r>
              <a:rPr lang="en-US" sz="1800" b="0" dirty="0"/>
              <a:t>subsurface is a vast storage </a:t>
            </a:r>
            <a:r>
              <a:rPr lang="en-US" sz="1800" b="0" dirty="0" smtClean="0"/>
              <a:t>reservoir </a:t>
            </a:r>
            <a:r>
              <a:rPr lang="en-US" sz="1800" b="0" dirty="0"/>
              <a:t>for CO</a:t>
            </a:r>
            <a:r>
              <a:rPr lang="en-US" sz="1800" b="0" baseline="-25000" dirty="0"/>
              <a:t>2</a:t>
            </a:r>
            <a:r>
              <a:rPr lang="en-US" sz="1800" b="0" dirty="0"/>
              <a:t>, hazardous materials, and other energy waste </a:t>
            </a:r>
            <a:r>
              <a:rPr lang="en-US" sz="1800" b="0" dirty="0" smtClean="0"/>
              <a:t>streams</a:t>
            </a:r>
            <a:endParaRPr lang="en-US" sz="2000" b="0" dirty="0"/>
          </a:p>
          <a:p>
            <a:pPr>
              <a:buNone/>
            </a:pPr>
            <a:r>
              <a:rPr lang="en-US" sz="2000" i="1" dirty="0" smtClean="0"/>
              <a:t>Energy Storage:</a:t>
            </a:r>
          </a:p>
          <a:p>
            <a:pPr marL="285750" lvl="1"/>
            <a:r>
              <a:rPr lang="en-US" sz="1800" b="0" dirty="0" smtClean="0"/>
              <a:t>The </a:t>
            </a:r>
            <a:r>
              <a:rPr lang="en-US" sz="1800" b="0" dirty="0"/>
              <a:t>subsurface can also serve as a reservoir for energy storage</a:t>
            </a:r>
          </a:p>
          <a:p>
            <a:endParaRPr lang="en-US" sz="1800" b="0" dirty="0"/>
          </a:p>
          <a:p>
            <a:endParaRPr lang="en-US" sz="1800" b="0" dirty="0"/>
          </a:p>
          <a:p>
            <a:endParaRPr lang="en-US" sz="1800" b="0" dirty="0"/>
          </a:p>
        </p:txBody>
      </p:sp>
      <p:graphicFrame>
        <p:nvGraphicFramePr>
          <p:cNvPr id="7" name="Chart 6"/>
          <p:cNvGraphicFramePr>
            <a:graphicFrameLocks/>
          </p:cNvGraphicFramePr>
          <p:nvPr>
            <p:extLst>
              <p:ext uri="{D42A27DB-BD31-4B8C-83A1-F6EECF244321}">
                <p14:modId xmlns:p14="http://schemas.microsoft.com/office/powerpoint/2010/main" val="2056127036"/>
              </p:ext>
            </p:extLst>
          </p:nvPr>
        </p:nvGraphicFramePr>
        <p:xfrm>
          <a:off x="-304800" y="851511"/>
          <a:ext cx="5696292" cy="4552951"/>
        </p:xfrm>
        <a:graphic>
          <a:graphicData uri="http://schemas.openxmlformats.org/drawingml/2006/chart">
            <c:chart xmlns:c="http://schemas.openxmlformats.org/drawingml/2006/chart" xmlns:r="http://schemas.openxmlformats.org/officeDocument/2006/relationships" r:id="rId3"/>
          </a:graphicData>
        </a:graphic>
      </p:graphicFrame>
      <p:cxnSp>
        <p:nvCxnSpPr>
          <p:cNvPr id="3" name="Straight Connector 2"/>
          <p:cNvCxnSpPr/>
          <p:nvPr/>
        </p:nvCxnSpPr>
        <p:spPr>
          <a:xfrm flipH="1" flipV="1">
            <a:off x="1072444" y="1196622"/>
            <a:ext cx="344659" cy="15880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203200" y="825206"/>
            <a:ext cx="989373" cy="461665"/>
          </a:xfrm>
          <a:prstGeom prst="rect">
            <a:avLst/>
          </a:prstGeom>
          <a:noFill/>
        </p:spPr>
        <p:txBody>
          <a:bodyPr wrap="none" rtlCol="0">
            <a:spAutoFit/>
          </a:bodyPr>
          <a:lstStyle/>
          <a:p>
            <a:pPr algn="ctr"/>
            <a:r>
              <a:rPr lang="en-US" sz="1200" b="1" dirty="0" smtClean="0"/>
              <a:t>Geothermal,</a:t>
            </a:r>
          </a:p>
          <a:p>
            <a:pPr algn="ctr"/>
            <a:r>
              <a:rPr lang="en-US" sz="1200" b="1" dirty="0" smtClean="0"/>
              <a:t>0.2</a:t>
            </a:r>
          </a:p>
        </p:txBody>
      </p:sp>
      <p:sp>
        <p:nvSpPr>
          <p:cNvPr id="17" name="TextBox 16"/>
          <p:cNvSpPr txBox="1"/>
          <p:nvPr/>
        </p:nvSpPr>
        <p:spPr>
          <a:xfrm>
            <a:off x="474132" y="5318605"/>
            <a:ext cx="4114800" cy="984885"/>
          </a:xfrm>
          <a:prstGeom prst="rect">
            <a:avLst/>
          </a:prstGeom>
          <a:noFill/>
        </p:spPr>
        <p:txBody>
          <a:bodyPr wrap="square" rtlCol="0">
            <a:spAutoFit/>
          </a:bodyPr>
          <a:lstStyle/>
          <a:p>
            <a:pPr algn="ctr"/>
            <a:r>
              <a:rPr lang="en-US" b="1" dirty="0" smtClean="0"/>
              <a:t>Primary Energy Use by Source, 2012 (EIA)</a:t>
            </a:r>
          </a:p>
          <a:p>
            <a:pPr algn="ctr"/>
            <a:r>
              <a:rPr lang="en-US" sz="1600" dirty="0" smtClean="0"/>
              <a:t>Quadrillion Btu and percent</a:t>
            </a:r>
          </a:p>
          <a:p>
            <a:pPr algn="ctr"/>
            <a:endParaRPr lang="en-US" sz="800" dirty="0" smtClean="0"/>
          </a:p>
          <a:p>
            <a:pPr algn="ctr"/>
            <a:r>
              <a:rPr lang="en-US" sz="1600" dirty="0" smtClean="0"/>
              <a:t>Total U.S. = 95.1 Quadrillion </a:t>
            </a:r>
            <a:r>
              <a:rPr lang="en-US" sz="1600" dirty="0"/>
              <a:t>B</a:t>
            </a:r>
            <a:r>
              <a:rPr lang="en-US" sz="1600" dirty="0" smtClean="0"/>
              <a:t>tu</a:t>
            </a:r>
          </a:p>
        </p:txBody>
      </p:sp>
      <p:sp>
        <p:nvSpPr>
          <p:cNvPr id="2" name="Footer Placeholder 1"/>
          <p:cNvSpPr>
            <a:spLocks noGrp="1"/>
          </p:cNvSpPr>
          <p:nvPr>
            <p:ph type="ftr" sz="quarter" idx="12"/>
          </p:nvPr>
        </p:nvSpPr>
        <p:spPr/>
        <p:txBody>
          <a:bodyPr/>
          <a:lstStyle/>
          <a:p>
            <a:r>
              <a:rPr lang="en-US" smtClean="0"/>
              <a:t>BESAC/Tech Teams Briefing July 29, 2014</a:t>
            </a:r>
            <a:endParaRPr lang="en-US"/>
          </a:p>
        </p:txBody>
      </p:sp>
      <p:sp>
        <p:nvSpPr>
          <p:cNvPr id="4" name="Slide Number Placeholder 3"/>
          <p:cNvSpPr>
            <a:spLocks noGrp="1"/>
          </p:cNvSpPr>
          <p:nvPr>
            <p:ph type="sldNum" sz="quarter" idx="11"/>
          </p:nvPr>
        </p:nvSpPr>
        <p:spPr/>
        <p:txBody>
          <a:bodyPr/>
          <a:lstStyle/>
          <a:p>
            <a:fld id="{26CA2777-A89F-4130-B308-73BB65955918}" type="slidenum">
              <a:rPr lang="en-US" smtClean="0"/>
              <a:pPr/>
              <a:t>25</a:t>
            </a:fld>
            <a:endParaRPr lang="en-US"/>
          </a:p>
        </p:txBody>
      </p:sp>
    </p:spTree>
    <p:extLst>
      <p:ext uri="{BB962C8B-B14F-4D97-AF65-F5344CB8AC3E}">
        <p14:creationId xmlns:p14="http://schemas.microsoft.com/office/powerpoint/2010/main" val="168746220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p:cNvSpPr/>
          <p:nvPr/>
        </p:nvSpPr>
        <p:spPr bwMode="auto">
          <a:xfrm>
            <a:off x="98425" y="861657"/>
            <a:ext cx="8969375" cy="2468562"/>
          </a:xfrm>
          <a:prstGeom prst="roundRect">
            <a:avLst>
              <a:gd name="adj" fmla="val 8999"/>
            </a:avLst>
          </a:prstGeom>
          <a:solidFill>
            <a:srgbClr val="4F81BD"/>
          </a:solidFill>
          <a:ln w="12700" cap="flat" cmpd="sng" algn="ctr">
            <a:noFill/>
            <a:prstDash val="solid"/>
            <a:round/>
            <a:headEnd type="none" w="med" len="med"/>
            <a:tailEnd type="none" w="med" len="med"/>
          </a:ln>
          <a:effectLst/>
        </p:spPr>
        <p:txBody>
          <a:bodyPr/>
          <a:lstStyle/>
          <a:p>
            <a:pPr algn="ctr">
              <a:spcBef>
                <a:spcPts val="300"/>
              </a:spcBef>
              <a:defRPr/>
            </a:pPr>
            <a:endParaRPr lang="en-US" sz="1600" dirty="0">
              <a:solidFill>
                <a:schemeClr val="tx2"/>
              </a:solidFill>
              <a:cs typeface="+mn-cs"/>
            </a:endParaRPr>
          </a:p>
        </p:txBody>
      </p:sp>
      <p:sp>
        <p:nvSpPr>
          <p:cNvPr id="5" name="Rounded Rectangle 4"/>
          <p:cNvSpPr/>
          <p:nvPr/>
        </p:nvSpPr>
        <p:spPr bwMode="auto">
          <a:xfrm>
            <a:off x="190500" y="1237894"/>
            <a:ext cx="2103438" cy="949325"/>
          </a:xfrm>
          <a:prstGeom prst="roundRect">
            <a:avLst/>
          </a:prstGeom>
          <a:solidFill>
            <a:srgbClr val="B9CDE5"/>
          </a:solidFill>
          <a:ln w="12700" cap="flat" cmpd="sng" algn="ctr">
            <a:noFill/>
            <a:prstDash val="solid"/>
            <a:round/>
            <a:headEnd type="none" w="med" len="med"/>
            <a:tailEnd type="none" w="med" len="med"/>
          </a:ln>
          <a:effectLst/>
        </p:spPr>
        <p:txBody>
          <a:bodyPr anchor="ctr"/>
          <a:lstStyle/>
          <a:p>
            <a:pPr algn="ctr">
              <a:spcBef>
                <a:spcPts val="300"/>
              </a:spcBef>
              <a:defRPr/>
            </a:pPr>
            <a:r>
              <a:rPr lang="en-US" sz="1600" b="1" dirty="0">
                <a:cs typeface="+mn-cs"/>
              </a:rPr>
              <a:t>Intelligent Wellbore Systems</a:t>
            </a:r>
          </a:p>
        </p:txBody>
      </p:sp>
      <p:sp>
        <p:nvSpPr>
          <p:cNvPr id="38" name="Rounded Rectangle 37"/>
          <p:cNvSpPr/>
          <p:nvPr/>
        </p:nvSpPr>
        <p:spPr bwMode="auto">
          <a:xfrm>
            <a:off x="2411413" y="1237894"/>
            <a:ext cx="2101850" cy="949325"/>
          </a:xfrm>
          <a:prstGeom prst="roundRect">
            <a:avLst/>
          </a:prstGeom>
          <a:solidFill>
            <a:srgbClr val="B9CDE5"/>
          </a:solidFill>
          <a:ln w="12700" cap="flat" cmpd="sng" algn="ctr">
            <a:noFill/>
            <a:prstDash val="solid"/>
            <a:round/>
            <a:headEnd type="none" w="med" len="med"/>
            <a:tailEnd type="none" w="med" len="med"/>
          </a:ln>
          <a:effectLst/>
        </p:spPr>
        <p:txBody>
          <a:bodyPr anchor="ctr"/>
          <a:lstStyle/>
          <a:p>
            <a:pPr algn="ctr">
              <a:spcBef>
                <a:spcPts val="300"/>
              </a:spcBef>
              <a:defRPr/>
            </a:pPr>
            <a:r>
              <a:rPr lang="en-US" sz="1600" b="1" dirty="0">
                <a:cs typeface="+mn-cs"/>
              </a:rPr>
              <a:t>Subsurface Stress &amp; Induced Seismicity</a:t>
            </a:r>
          </a:p>
        </p:txBody>
      </p:sp>
      <p:sp>
        <p:nvSpPr>
          <p:cNvPr id="39" name="Rounded Rectangle 38"/>
          <p:cNvSpPr/>
          <p:nvPr/>
        </p:nvSpPr>
        <p:spPr bwMode="auto">
          <a:xfrm>
            <a:off x="4630738" y="1237894"/>
            <a:ext cx="2103437" cy="949325"/>
          </a:xfrm>
          <a:prstGeom prst="roundRect">
            <a:avLst/>
          </a:prstGeom>
          <a:solidFill>
            <a:srgbClr val="B9CDE5"/>
          </a:solidFill>
          <a:ln w="12700" cap="flat" cmpd="sng" algn="ctr">
            <a:noFill/>
            <a:prstDash val="solid"/>
            <a:round/>
            <a:headEnd type="none" w="med" len="med"/>
            <a:tailEnd type="none" w="med" len="med"/>
          </a:ln>
          <a:effectLst/>
        </p:spPr>
        <p:txBody>
          <a:bodyPr anchor="ctr"/>
          <a:lstStyle/>
          <a:p>
            <a:pPr algn="ctr">
              <a:spcBef>
                <a:spcPts val="300"/>
              </a:spcBef>
              <a:defRPr/>
            </a:pPr>
            <a:r>
              <a:rPr lang="en-US" sz="1600" b="1" dirty="0">
                <a:cs typeface="+mn-cs"/>
              </a:rPr>
              <a:t>Permeability Manipulation</a:t>
            </a:r>
          </a:p>
        </p:txBody>
      </p:sp>
      <p:sp>
        <p:nvSpPr>
          <p:cNvPr id="40" name="Rounded Rectangle 39"/>
          <p:cNvSpPr/>
          <p:nvPr/>
        </p:nvSpPr>
        <p:spPr bwMode="auto">
          <a:xfrm>
            <a:off x="6850063" y="1237894"/>
            <a:ext cx="2103437" cy="949325"/>
          </a:xfrm>
          <a:prstGeom prst="roundRect">
            <a:avLst/>
          </a:prstGeom>
          <a:solidFill>
            <a:srgbClr val="B9CDE5"/>
          </a:solidFill>
          <a:ln w="12700" cap="flat" cmpd="sng" algn="ctr">
            <a:noFill/>
            <a:prstDash val="solid"/>
            <a:round/>
            <a:headEnd type="none" w="med" len="med"/>
            <a:tailEnd type="none" w="med" len="med"/>
          </a:ln>
          <a:effectLst/>
        </p:spPr>
        <p:txBody>
          <a:bodyPr anchor="ctr"/>
          <a:lstStyle/>
          <a:p>
            <a:pPr algn="ctr">
              <a:spcBef>
                <a:spcPts val="300"/>
              </a:spcBef>
              <a:defRPr/>
            </a:pPr>
            <a:r>
              <a:rPr lang="en-US" sz="1600" b="1" dirty="0">
                <a:cs typeface="+mn-cs"/>
              </a:rPr>
              <a:t>New Subsurface Signals</a:t>
            </a:r>
          </a:p>
        </p:txBody>
      </p:sp>
      <p:sp>
        <p:nvSpPr>
          <p:cNvPr id="44" name="Content Placeholder 2"/>
          <p:cNvSpPr>
            <a:spLocks noGrp="1"/>
          </p:cNvSpPr>
          <p:nvPr/>
        </p:nvSpPr>
        <p:spPr bwMode="auto">
          <a:xfrm>
            <a:off x="395111" y="3474682"/>
            <a:ext cx="3951112" cy="2587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lstStyle>
            <a:lvl1pPr marL="342900" indent="-273050" algn="l" rtl="0" eaLnBrk="0" fontAlgn="base" hangingPunct="0">
              <a:spcBef>
                <a:spcPts val="700"/>
              </a:spcBef>
              <a:spcAft>
                <a:spcPct val="0"/>
              </a:spcAft>
              <a:buClr>
                <a:schemeClr val="accent1"/>
              </a:buClr>
              <a:buSzPct val="85000"/>
              <a:buFont typeface="Wingdings 3" pitchFamily="18" charset="2"/>
              <a:buChar char=""/>
              <a:defRPr sz="2000" kern="1200">
                <a:solidFill>
                  <a:schemeClr val="tx1"/>
                </a:solidFill>
                <a:latin typeface="+mn-lt"/>
                <a:ea typeface="ＭＳ Ｐゴシック" pitchFamily="34" charset="-128"/>
                <a:cs typeface="+mn-cs"/>
              </a:defRPr>
            </a:lvl1pPr>
            <a:lvl2pPr marL="742950" indent="-273050" algn="l" rtl="0" eaLnBrk="0" fontAlgn="base" hangingPunct="0">
              <a:spcBef>
                <a:spcPts val="700"/>
              </a:spcBef>
              <a:spcAft>
                <a:spcPct val="0"/>
              </a:spcAft>
              <a:buClr>
                <a:schemeClr val="accent1"/>
              </a:buClr>
              <a:buSzPct val="85000"/>
              <a:buFont typeface="Wingdings 3" pitchFamily="18" charset="2"/>
              <a:buChar char=""/>
              <a:defRPr sz="1600" kern="1200">
                <a:solidFill>
                  <a:schemeClr val="tx1"/>
                </a:solidFill>
                <a:latin typeface="+mn-lt"/>
                <a:ea typeface="ＭＳ Ｐゴシック" pitchFamily="34" charset="-128"/>
                <a:cs typeface="+mn-cs"/>
              </a:defRPr>
            </a:lvl2pPr>
            <a:lvl3pPr marL="1143000" indent="-273050" algn="l" rtl="0" eaLnBrk="0" fontAlgn="base" hangingPunct="0">
              <a:spcBef>
                <a:spcPts val="700"/>
              </a:spcBef>
              <a:spcAft>
                <a:spcPct val="0"/>
              </a:spcAft>
              <a:buClr>
                <a:schemeClr val="accent1"/>
              </a:buClr>
              <a:buSzPct val="85000"/>
              <a:buFont typeface="Wingdings 3" pitchFamily="18" charset="2"/>
              <a:buChar char=""/>
              <a:defRPr sz="1400" kern="1200">
                <a:solidFill>
                  <a:schemeClr val="tx1"/>
                </a:solidFill>
                <a:latin typeface="+mn-lt"/>
                <a:ea typeface="ＭＳ Ｐゴシック" pitchFamily="34" charset="-128"/>
                <a:cs typeface="+mn-cs"/>
              </a:defRPr>
            </a:lvl3pPr>
            <a:lvl4pPr marL="1600200" indent="-273050" algn="l" rtl="0" eaLnBrk="0" fontAlgn="base" hangingPunct="0">
              <a:spcBef>
                <a:spcPts val="700"/>
              </a:spcBef>
              <a:spcAft>
                <a:spcPct val="0"/>
              </a:spcAft>
              <a:buClr>
                <a:schemeClr val="accent1"/>
              </a:buClr>
              <a:buSzPct val="85000"/>
              <a:buFont typeface="Wingdings 3" pitchFamily="18" charset="2"/>
              <a:buChar char=""/>
              <a:defRPr sz="1400" kern="1200">
                <a:solidFill>
                  <a:schemeClr val="tx1"/>
                </a:solidFill>
                <a:latin typeface="+mn-lt"/>
                <a:ea typeface="ＭＳ Ｐゴシック" pitchFamily="34" charset="-128"/>
                <a:cs typeface="+mn-cs"/>
              </a:defRPr>
            </a:lvl4pPr>
            <a:lvl5pPr marL="2057400" indent="-273050" algn="l" rtl="0" eaLnBrk="0" fontAlgn="base" hangingPunct="0">
              <a:spcBef>
                <a:spcPts val="700"/>
              </a:spcBef>
              <a:spcAft>
                <a:spcPct val="0"/>
              </a:spcAft>
              <a:buClr>
                <a:schemeClr val="accent1"/>
              </a:buClr>
              <a:buSzPct val="85000"/>
              <a:buFont typeface="Wingdings 3" pitchFamily="18" charset="2"/>
              <a:buChar char=""/>
              <a:defRPr sz="1400" kern="1200">
                <a:solidFill>
                  <a:schemeClr val="tx1"/>
                </a:solidFill>
                <a:latin typeface="+mn-lt"/>
                <a:ea typeface="ＭＳ Ｐゴシック" pitchFamily="34" charset="-128"/>
                <a:cs typeface="+mn-cs"/>
              </a:defRPr>
            </a:lvl5pPr>
            <a:lvl6pPr marL="25146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6pPr>
            <a:lvl7pPr marL="29718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7pPr>
            <a:lvl8pPr marL="34290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8pPr>
            <a:lvl9pPr marL="38862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9pPr>
          </a:lstStyle>
          <a:p>
            <a:pPr eaLnBrk="1" hangingPunct="1">
              <a:spcBef>
                <a:spcPts val="0"/>
              </a:spcBef>
              <a:buClrTx/>
              <a:buFont typeface="Wingdings 3" pitchFamily="18" charset="2"/>
              <a:buNone/>
              <a:defRPr/>
            </a:pPr>
            <a:r>
              <a:rPr lang="en-US" altLang="en-US" sz="1800" b="1" cap="all" dirty="0" smtClean="0"/>
              <a:t>Energy production</a:t>
            </a:r>
            <a:r>
              <a:rPr lang="en-US" altLang="en-US" sz="1800" cap="all" dirty="0" smtClean="0"/>
              <a:t> </a:t>
            </a:r>
          </a:p>
          <a:p>
            <a:pPr marL="225425" indent="-155575" eaLnBrk="1" hangingPunct="1">
              <a:spcBef>
                <a:spcPts val="0"/>
              </a:spcBef>
              <a:buClrTx/>
              <a:buFontTx/>
              <a:buChar char="•"/>
              <a:defRPr/>
            </a:pPr>
            <a:r>
              <a:rPr lang="en-US" altLang="en-US" sz="1600" dirty="0"/>
              <a:t>I</a:t>
            </a:r>
            <a:r>
              <a:rPr lang="en-US" altLang="en-US" sz="1600" dirty="0" smtClean="0"/>
              <a:t>ncrease U</a:t>
            </a:r>
            <a:r>
              <a:rPr lang="en-US" altLang="en-US" sz="1600" dirty="0"/>
              <a:t>. S. electrical production from geothermal </a:t>
            </a:r>
            <a:r>
              <a:rPr lang="en-US" altLang="en-US" sz="1600" dirty="0" smtClean="0"/>
              <a:t>reservoirs</a:t>
            </a:r>
          </a:p>
          <a:p>
            <a:pPr marL="225425" indent="-155575" eaLnBrk="1" hangingPunct="1">
              <a:spcBef>
                <a:spcPts val="0"/>
              </a:spcBef>
              <a:buClrTx/>
              <a:buFontTx/>
              <a:buChar char="•"/>
              <a:defRPr/>
            </a:pPr>
            <a:r>
              <a:rPr lang="en-US" altLang="en-US" sz="1600" dirty="0" smtClean="0"/>
              <a:t>Increase U.S. unconventional oil and natural gas for multiple uses</a:t>
            </a:r>
          </a:p>
          <a:p>
            <a:pPr eaLnBrk="1" hangingPunct="1">
              <a:spcBef>
                <a:spcPts val="0"/>
              </a:spcBef>
              <a:buClrTx/>
              <a:buNone/>
              <a:defRPr/>
            </a:pPr>
            <a:r>
              <a:rPr lang="en-US" altLang="en-US" sz="1800" b="1" dirty="0" smtClean="0"/>
              <a:t>ECONOMIC &amp; SOCIAL BENEFITS</a:t>
            </a:r>
          </a:p>
          <a:p>
            <a:pPr marL="225425" indent="-155575" eaLnBrk="1" hangingPunct="1">
              <a:spcBef>
                <a:spcPts val="0"/>
              </a:spcBef>
              <a:buClrTx/>
              <a:buFontTx/>
              <a:buChar char="•"/>
              <a:defRPr/>
            </a:pPr>
            <a:r>
              <a:rPr lang="en-US" altLang="en-US" sz="1600" dirty="0" smtClean="0"/>
              <a:t>Retain U. S. leadership</a:t>
            </a:r>
          </a:p>
          <a:p>
            <a:pPr marL="225425" indent="-155575" eaLnBrk="1" hangingPunct="1">
              <a:spcBef>
                <a:spcPts val="0"/>
              </a:spcBef>
              <a:buClrTx/>
              <a:buFontTx/>
              <a:buChar char="•"/>
              <a:defRPr/>
            </a:pPr>
            <a:r>
              <a:rPr lang="en-US" altLang="en-US" sz="1600" dirty="0" smtClean="0"/>
              <a:t>Increased public confidence</a:t>
            </a:r>
          </a:p>
          <a:p>
            <a:pPr marL="225425" indent="-155575" eaLnBrk="1" hangingPunct="1">
              <a:spcBef>
                <a:spcPts val="0"/>
              </a:spcBef>
              <a:buClrTx/>
              <a:buFontTx/>
              <a:buChar char="•"/>
              <a:defRPr/>
            </a:pPr>
            <a:r>
              <a:rPr lang="en-US" altLang="en-US" sz="1600" dirty="0" smtClean="0"/>
              <a:t>Increase revenues (taxes and royalty) to Federal, State, and local governments</a:t>
            </a:r>
          </a:p>
          <a:p>
            <a:pPr marL="225425" indent="-155575" eaLnBrk="1" hangingPunct="1">
              <a:spcBef>
                <a:spcPts val="0"/>
              </a:spcBef>
              <a:buClrTx/>
              <a:buNone/>
              <a:defRPr/>
            </a:pPr>
            <a:endParaRPr lang="en-US" altLang="en-US" sz="1600" dirty="0"/>
          </a:p>
        </p:txBody>
      </p:sp>
      <p:sp>
        <p:nvSpPr>
          <p:cNvPr id="46" name="Content Placeholder 2"/>
          <p:cNvSpPr>
            <a:spLocks noGrp="1"/>
          </p:cNvSpPr>
          <p:nvPr/>
        </p:nvSpPr>
        <p:spPr bwMode="auto">
          <a:xfrm>
            <a:off x="4797778" y="3474682"/>
            <a:ext cx="4052711" cy="2561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lstStyle>
            <a:lvl1pPr marL="342900" indent="-273050" algn="l" rtl="0" eaLnBrk="0" fontAlgn="base" hangingPunct="0">
              <a:spcBef>
                <a:spcPts val="700"/>
              </a:spcBef>
              <a:spcAft>
                <a:spcPct val="0"/>
              </a:spcAft>
              <a:buClr>
                <a:schemeClr val="accent1"/>
              </a:buClr>
              <a:buSzPct val="85000"/>
              <a:buFont typeface="Wingdings 3" pitchFamily="18" charset="2"/>
              <a:buChar char=""/>
              <a:defRPr sz="2000" kern="1200">
                <a:solidFill>
                  <a:schemeClr val="tx1"/>
                </a:solidFill>
                <a:latin typeface="+mn-lt"/>
                <a:ea typeface="ＭＳ Ｐゴシック" pitchFamily="34" charset="-128"/>
                <a:cs typeface="+mn-cs"/>
              </a:defRPr>
            </a:lvl1pPr>
            <a:lvl2pPr marL="742950" indent="-273050" algn="l" rtl="0" eaLnBrk="0" fontAlgn="base" hangingPunct="0">
              <a:spcBef>
                <a:spcPts val="700"/>
              </a:spcBef>
              <a:spcAft>
                <a:spcPct val="0"/>
              </a:spcAft>
              <a:buClr>
                <a:schemeClr val="accent1"/>
              </a:buClr>
              <a:buSzPct val="85000"/>
              <a:buFont typeface="Wingdings 3" pitchFamily="18" charset="2"/>
              <a:buChar char=""/>
              <a:defRPr sz="1600" kern="1200">
                <a:solidFill>
                  <a:schemeClr val="tx1"/>
                </a:solidFill>
                <a:latin typeface="+mn-lt"/>
                <a:ea typeface="ＭＳ Ｐゴシック" pitchFamily="34" charset="-128"/>
                <a:cs typeface="+mn-cs"/>
              </a:defRPr>
            </a:lvl2pPr>
            <a:lvl3pPr marL="1143000" indent="-273050" algn="l" rtl="0" eaLnBrk="0" fontAlgn="base" hangingPunct="0">
              <a:spcBef>
                <a:spcPts val="700"/>
              </a:spcBef>
              <a:spcAft>
                <a:spcPct val="0"/>
              </a:spcAft>
              <a:buClr>
                <a:schemeClr val="accent1"/>
              </a:buClr>
              <a:buSzPct val="85000"/>
              <a:buFont typeface="Wingdings 3" pitchFamily="18" charset="2"/>
              <a:buChar char=""/>
              <a:defRPr sz="1400" kern="1200">
                <a:solidFill>
                  <a:schemeClr val="tx1"/>
                </a:solidFill>
                <a:latin typeface="+mn-lt"/>
                <a:ea typeface="ＭＳ Ｐゴシック" pitchFamily="34" charset="-128"/>
                <a:cs typeface="+mn-cs"/>
              </a:defRPr>
            </a:lvl3pPr>
            <a:lvl4pPr marL="1600200" indent="-273050" algn="l" rtl="0" eaLnBrk="0" fontAlgn="base" hangingPunct="0">
              <a:spcBef>
                <a:spcPts val="700"/>
              </a:spcBef>
              <a:spcAft>
                <a:spcPct val="0"/>
              </a:spcAft>
              <a:buClr>
                <a:schemeClr val="accent1"/>
              </a:buClr>
              <a:buSzPct val="85000"/>
              <a:buFont typeface="Wingdings 3" pitchFamily="18" charset="2"/>
              <a:buChar char=""/>
              <a:defRPr sz="1400" kern="1200">
                <a:solidFill>
                  <a:schemeClr val="tx1"/>
                </a:solidFill>
                <a:latin typeface="+mn-lt"/>
                <a:ea typeface="ＭＳ Ｐゴシック" pitchFamily="34" charset="-128"/>
                <a:cs typeface="+mn-cs"/>
              </a:defRPr>
            </a:lvl4pPr>
            <a:lvl5pPr marL="2057400" indent="-273050" algn="l" rtl="0" eaLnBrk="0" fontAlgn="base" hangingPunct="0">
              <a:spcBef>
                <a:spcPts val="700"/>
              </a:spcBef>
              <a:spcAft>
                <a:spcPct val="0"/>
              </a:spcAft>
              <a:buClr>
                <a:schemeClr val="accent1"/>
              </a:buClr>
              <a:buSzPct val="85000"/>
              <a:buFont typeface="Wingdings 3" pitchFamily="18" charset="2"/>
              <a:buChar char=""/>
              <a:defRPr sz="1400" kern="1200">
                <a:solidFill>
                  <a:schemeClr val="tx1"/>
                </a:solidFill>
                <a:latin typeface="+mn-lt"/>
                <a:ea typeface="ＭＳ Ｐゴシック" pitchFamily="34" charset="-128"/>
                <a:cs typeface="+mn-cs"/>
              </a:defRPr>
            </a:lvl5pPr>
            <a:lvl6pPr marL="25146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6pPr>
            <a:lvl7pPr marL="29718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7pPr>
            <a:lvl8pPr marL="34290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8pPr>
            <a:lvl9pPr marL="38862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9pPr>
          </a:lstStyle>
          <a:p>
            <a:pPr eaLnBrk="1" hangingPunct="1">
              <a:spcBef>
                <a:spcPts val="0"/>
              </a:spcBef>
              <a:buClrTx/>
              <a:buFont typeface="Wingdings 3" pitchFamily="18" charset="2"/>
              <a:buNone/>
              <a:defRPr/>
            </a:pPr>
            <a:r>
              <a:rPr lang="en-US" altLang="en-US" sz="1800" b="1" dirty="0"/>
              <a:t>PROTECT THE ENVIRONMENT</a:t>
            </a:r>
          </a:p>
          <a:p>
            <a:pPr marL="225425" indent="-155575" eaLnBrk="1" hangingPunct="1">
              <a:spcBef>
                <a:spcPts val="0"/>
              </a:spcBef>
              <a:buClrTx/>
              <a:buFontTx/>
              <a:buChar char="•"/>
              <a:defRPr/>
            </a:pPr>
            <a:r>
              <a:rPr lang="en-US" altLang="en-US" sz="1600" dirty="0"/>
              <a:t>President’s Climate Action </a:t>
            </a:r>
            <a:r>
              <a:rPr lang="en-US" altLang="en-US" sz="1600" dirty="0" smtClean="0"/>
              <a:t>Plan: Safely </a:t>
            </a:r>
            <a:r>
              <a:rPr lang="en-US" altLang="en-US" sz="1600" dirty="0"/>
              <a:t>store CO</a:t>
            </a:r>
            <a:r>
              <a:rPr lang="en-US" altLang="en-US" sz="1600" baseline="-25000" dirty="0"/>
              <a:t>2</a:t>
            </a:r>
            <a:r>
              <a:rPr lang="en-US" altLang="en-US" sz="1600" dirty="0"/>
              <a:t> to meet GHG emissions reduction </a:t>
            </a:r>
            <a:r>
              <a:rPr lang="en-US" altLang="en-US" sz="1600" dirty="0" smtClean="0"/>
              <a:t>targets</a:t>
            </a:r>
          </a:p>
          <a:p>
            <a:pPr marL="225425" indent="-155575" eaLnBrk="1" hangingPunct="1">
              <a:spcBef>
                <a:spcPts val="0"/>
              </a:spcBef>
              <a:buClrTx/>
              <a:buFontTx/>
              <a:buChar char="•"/>
              <a:defRPr/>
            </a:pPr>
            <a:r>
              <a:rPr lang="en-US" altLang="en-US" sz="1600" dirty="0" smtClean="0"/>
              <a:t>Safe </a:t>
            </a:r>
            <a:r>
              <a:rPr lang="en-US" altLang="en-US" sz="1600" dirty="0"/>
              <a:t>storage/disposal of nuclear waste</a:t>
            </a:r>
          </a:p>
          <a:p>
            <a:pPr marL="225425" indent="-155575" eaLnBrk="1" hangingPunct="1">
              <a:spcBef>
                <a:spcPts val="0"/>
              </a:spcBef>
              <a:buClrTx/>
              <a:buFontTx/>
              <a:buChar char="•"/>
              <a:defRPr/>
            </a:pPr>
            <a:r>
              <a:rPr lang="en-US" altLang="en-US" sz="1600" dirty="0"/>
              <a:t>Reduced risk of induced seismicity</a:t>
            </a:r>
          </a:p>
          <a:p>
            <a:pPr marL="225425" indent="-155575" eaLnBrk="1" hangingPunct="1">
              <a:spcBef>
                <a:spcPts val="0"/>
              </a:spcBef>
              <a:buClrTx/>
              <a:buFontTx/>
              <a:buChar char="•"/>
              <a:defRPr/>
            </a:pPr>
            <a:r>
              <a:rPr lang="en-US" altLang="en-US" sz="1600" dirty="0"/>
              <a:t>Protect drinking water </a:t>
            </a:r>
            <a:r>
              <a:rPr lang="en-US" altLang="en-US" sz="1600" dirty="0" smtClean="0"/>
              <a:t>resources</a:t>
            </a:r>
          </a:p>
          <a:p>
            <a:pPr eaLnBrk="1" hangingPunct="1">
              <a:spcBef>
                <a:spcPts val="0"/>
              </a:spcBef>
              <a:buClrTx/>
              <a:buNone/>
              <a:defRPr/>
            </a:pPr>
            <a:r>
              <a:rPr lang="en-US" altLang="en-US" sz="1800" b="1" cap="all" dirty="0" smtClean="0"/>
              <a:t>Energy Security</a:t>
            </a:r>
          </a:p>
          <a:p>
            <a:pPr marL="225425" indent="-155575" eaLnBrk="1" hangingPunct="1">
              <a:spcBef>
                <a:spcPts val="0"/>
              </a:spcBef>
              <a:buClrTx/>
              <a:buFontTx/>
              <a:buChar char="•"/>
              <a:defRPr/>
            </a:pPr>
            <a:r>
              <a:rPr lang="en-US" altLang="en-US" sz="1600" dirty="0" smtClean="0"/>
              <a:t>Increased recovery factors from tight formations can vastly increase the longevity of US energy security</a:t>
            </a:r>
          </a:p>
          <a:p>
            <a:pPr marL="225425" indent="-155575" eaLnBrk="1" hangingPunct="1">
              <a:spcBef>
                <a:spcPts val="0"/>
              </a:spcBef>
              <a:buClrTx/>
              <a:buNone/>
              <a:defRPr/>
            </a:pPr>
            <a:endParaRPr lang="en-US" altLang="en-US" sz="1600" dirty="0"/>
          </a:p>
        </p:txBody>
      </p:sp>
      <p:sp>
        <p:nvSpPr>
          <p:cNvPr id="20493" name="Title 47"/>
          <p:cNvSpPr>
            <a:spLocks noGrp="1"/>
          </p:cNvSpPr>
          <p:nvPr>
            <p:ph type="title"/>
          </p:nvPr>
        </p:nvSpPr>
        <p:spPr>
          <a:xfrm>
            <a:off x="589839" y="31745"/>
            <a:ext cx="8001000" cy="611722"/>
          </a:xfrm>
        </p:spPr>
        <p:txBody>
          <a:bodyPr>
            <a:noAutofit/>
          </a:bodyPr>
          <a:lstStyle/>
          <a:p>
            <a:r>
              <a:rPr lang="en-US" sz="2800" dirty="0" smtClean="0"/>
              <a:t>Subsurface Control for a Safe and Effective Energy Future</a:t>
            </a:r>
          </a:p>
        </p:txBody>
      </p:sp>
      <p:sp>
        <p:nvSpPr>
          <p:cNvPr id="24" name="Title 47"/>
          <p:cNvSpPr txBox="1">
            <a:spLocks/>
          </p:cNvSpPr>
          <p:nvPr/>
        </p:nvSpPr>
        <p:spPr bwMode="auto">
          <a:xfrm>
            <a:off x="1371600" y="891819"/>
            <a:ext cx="6400800" cy="269875"/>
          </a:xfrm>
          <a:prstGeom prst="rect">
            <a:avLst/>
          </a:prstGeom>
          <a:noFill/>
          <a:ln w="9525">
            <a:noFill/>
            <a:miter lim="800000"/>
            <a:headEnd/>
            <a:tailEnd/>
          </a:ln>
        </p:spPr>
        <p:txBody>
          <a:bodyPr anchor="ctr"/>
          <a:lstStyle>
            <a:lvl1pPr algn="ctr" rtl="0" eaLnBrk="0" fontAlgn="base" hangingPunct="0">
              <a:spcBef>
                <a:spcPct val="0"/>
              </a:spcBef>
              <a:spcAft>
                <a:spcPct val="0"/>
              </a:spcAft>
              <a:defRPr sz="2600">
                <a:solidFill>
                  <a:srgbClr val="003399"/>
                </a:solidFill>
                <a:latin typeface="+mj-lt"/>
                <a:ea typeface="+mj-ea"/>
                <a:cs typeface="+mj-cs"/>
              </a:defRPr>
            </a:lvl1pPr>
            <a:lvl2pPr algn="ctr" rtl="0" eaLnBrk="0" fontAlgn="base" hangingPunct="0">
              <a:spcBef>
                <a:spcPct val="0"/>
              </a:spcBef>
              <a:spcAft>
                <a:spcPct val="0"/>
              </a:spcAft>
              <a:defRPr sz="2600">
                <a:solidFill>
                  <a:srgbClr val="003399"/>
                </a:solidFill>
                <a:latin typeface="Calibri" pitchFamily="34" charset="0"/>
              </a:defRPr>
            </a:lvl2pPr>
            <a:lvl3pPr algn="ctr" rtl="0" eaLnBrk="0" fontAlgn="base" hangingPunct="0">
              <a:spcBef>
                <a:spcPct val="0"/>
              </a:spcBef>
              <a:spcAft>
                <a:spcPct val="0"/>
              </a:spcAft>
              <a:defRPr sz="2600">
                <a:solidFill>
                  <a:srgbClr val="003399"/>
                </a:solidFill>
                <a:latin typeface="Calibri" pitchFamily="34" charset="0"/>
              </a:defRPr>
            </a:lvl3pPr>
            <a:lvl4pPr algn="ctr" rtl="0" eaLnBrk="0" fontAlgn="base" hangingPunct="0">
              <a:spcBef>
                <a:spcPct val="0"/>
              </a:spcBef>
              <a:spcAft>
                <a:spcPct val="0"/>
              </a:spcAft>
              <a:defRPr sz="2600">
                <a:solidFill>
                  <a:srgbClr val="003399"/>
                </a:solidFill>
                <a:latin typeface="Calibri" pitchFamily="34" charset="0"/>
              </a:defRPr>
            </a:lvl4pPr>
            <a:lvl5pPr algn="ctr" rtl="0" eaLnBrk="0" fontAlgn="base" hangingPunct="0">
              <a:spcBef>
                <a:spcPct val="0"/>
              </a:spcBef>
              <a:spcAft>
                <a:spcPct val="0"/>
              </a:spcAft>
              <a:defRPr sz="2600">
                <a:solidFill>
                  <a:srgbClr val="003399"/>
                </a:solidFill>
                <a:latin typeface="Calibri" pitchFamily="34" charset="0"/>
              </a:defRPr>
            </a:lvl5pPr>
            <a:lvl6pPr marL="457200" algn="ctr" rtl="0" eaLnBrk="0" fontAlgn="base" hangingPunct="0">
              <a:spcBef>
                <a:spcPct val="0"/>
              </a:spcBef>
              <a:spcAft>
                <a:spcPct val="0"/>
              </a:spcAft>
              <a:defRPr sz="2600">
                <a:solidFill>
                  <a:srgbClr val="003399"/>
                </a:solidFill>
                <a:latin typeface="Calibri" pitchFamily="34" charset="0"/>
              </a:defRPr>
            </a:lvl6pPr>
            <a:lvl7pPr marL="914400" algn="ctr" rtl="0" eaLnBrk="0" fontAlgn="base" hangingPunct="0">
              <a:spcBef>
                <a:spcPct val="0"/>
              </a:spcBef>
              <a:spcAft>
                <a:spcPct val="0"/>
              </a:spcAft>
              <a:defRPr sz="2600">
                <a:solidFill>
                  <a:srgbClr val="003399"/>
                </a:solidFill>
                <a:latin typeface="Calibri" pitchFamily="34" charset="0"/>
              </a:defRPr>
            </a:lvl7pPr>
            <a:lvl8pPr marL="1371600" algn="ctr" rtl="0" eaLnBrk="0" fontAlgn="base" hangingPunct="0">
              <a:spcBef>
                <a:spcPct val="0"/>
              </a:spcBef>
              <a:spcAft>
                <a:spcPct val="0"/>
              </a:spcAft>
              <a:defRPr sz="2600">
                <a:solidFill>
                  <a:srgbClr val="003399"/>
                </a:solidFill>
                <a:latin typeface="Calibri" pitchFamily="34" charset="0"/>
              </a:defRPr>
            </a:lvl8pPr>
            <a:lvl9pPr marL="1828800" algn="ctr" rtl="0" eaLnBrk="0" fontAlgn="base" hangingPunct="0">
              <a:spcBef>
                <a:spcPct val="0"/>
              </a:spcBef>
              <a:spcAft>
                <a:spcPct val="0"/>
              </a:spcAft>
              <a:defRPr sz="2600">
                <a:solidFill>
                  <a:srgbClr val="003399"/>
                </a:solidFill>
                <a:latin typeface="Calibri" pitchFamily="34" charset="0"/>
              </a:defRPr>
            </a:lvl9pPr>
          </a:lstStyle>
          <a:p>
            <a:pPr>
              <a:defRPr/>
            </a:pPr>
            <a:r>
              <a:rPr lang="en-US" sz="2000" b="1" kern="0" dirty="0">
                <a:solidFill>
                  <a:schemeClr val="bg1"/>
                </a:solidFill>
              </a:rPr>
              <a:t>Adaptive Control of Subsurface Fractures and Fluid Flow</a:t>
            </a:r>
            <a:endParaRPr lang="en-US" sz="2400" b="1" kern="0" dirty="0">
              <a:solidFill>
                <a:schemeClr val="bg1"/>
              </a:solidFill>
            </a:endParaRPr>
          </a:p>
        </p:txBody>
      </p:sp>
      <p:sp>
        <p:nvSpPr>
          <p:cNvPr id="26" name="Rounded Rectangle 25"/>
          <p:cNvSpPr/>
          <p:nvPr/>
        </p:nvSpPr>
        <p:spPr bwMode="auto">
          <a:xfrm>
            <a:off x="190500" y="2339619"/>
            <a:ext cx="8763000" cy="341313"/>
          </a:xfrm>
          <a:prstGeom prst="roundRect">
            <a:avLst>
              <a:gd name="adj" fmla="val 37794"/>
            </a:avLst>
          </a:prstGeom>
          <a:solidFill>
            <a:srgbClr val="B9CDE5"/>
          </a:solidFill>
          <a:ln w="12700" cap="flat" cmpd="sng" algn="ctr">
            <a:noFill/>
            <a:prstDash val="solid"/>
            <a:round/>
            <a:headEnd type="none" w="med" len="med"/>
            <a:tailEnd type="none" w="med" len="med"/>
          </a:ln>
          <a:effectLst/>
        </p:spPr>
        <p:txBody>
          <a:bodyPr tIns="0"/>
          <a:lstStyle/>
          <a:p>
            <a:pPr algn="ctr">
              <a:spcBef>
                <a:spcPts val="300"/>
              </a:spcBef>
              <a:defRPr/>
            </a:pPr>
            <a:r>
              <a:rPr lang="en-US" sz="1600" b="1" dirty="0">
                <a:cs typeface="+mn-cs"/>
              </a:rPr>
              <a:t>Energy Field Observatories</a:t>
            </a:r>
            <a:endParaRPr lang="en-US" sz="1600" dirty="0">
              <a:cs typeface="+mn-cs"/>
            </a:endParaRPr>
          </a:p>
        </p:txBody>
      </p:sp>
      <p:sp>
        <p:nvSpPr>
          <p:cNvPr id="28" name="Rounded Rectangle 27"/>
          <p:cNvSpPr/>
          <p:nvPr/>
        </p:nvSpPr>
        <p:spPr bwMode="auto">
          <a:xfrm>
            <a:off x="201613" y="2836507"/>
            <a:ext cx="5480050" cy="341312"/>
          </a:xfrm>
          <a:prstGeom prst="roundRect">
            <a:avLst>
              <a:gd name="adj" fmla="val 34405"/>
            </a:avLst>
          </a:prstGeom>
          <a:solidFill>
            <a:srgbClr val="B9CDE5"/>
          </a:solidFill>
          <a:ln w="12700" cap="flat" cmpd="sng" algn="ctr">
            <a:noFill/>
            <a:prstDash val="solid"/>
            <a:round/>
            <a:headEnd type="none" w="med" len="med"/>
            <a:tailEnd type="none" w="med" len="med"/>
          </a:ln>
          <a:effectLst/>
        </p:spPr>
        <p:txBody>
          <a:bodyPr tIns="0"/>
          <a:lstStyle/>
          <a:p>
            <a:pPr algn="ctr" fontAlgn="auto">
              <a:spcBef>
                <a:spcPts val="0"/>
              </a:spcBef>
              <a:spcAft>
                <a:spcPts val="0"/>
              </a:spcAft>
              <a:defRPr/>
            </a:pPr>
            <a:r>
              <a:rPr lang="en-US" sz="1400" b="1" dirty="0">
                <a:latin typeface="+mn-lt"/>
                <a:cs typeface="+mn-cs"/>
              </a:rPr>
              <a:t>Fit For Purpose Simulation Capabilities</a:t>
            </a:r>
          </a:p>
        </p:txBody>
      </p:sp>
      <p:sp>
        <p:nvSpPr>
          <p:cNvPr id="27" name="Rounded Rectangle 26"/>
          <p:cNvSpPr/>
          <p:nvPr/>
        </p:nvSpPr>
        <p:spPr bwMode="auto">
          <a:xfrm>
            <a:off x="5756275" y="2836507"/>
            <a:ext cx="3197225" cy="341312"/>
          </a:xfrm>
          <a:prstGeom prst="roundRect">
            <a:avLst>
              <a:gd name="adj" fmla="val 34405"/>
            </a:avLst>
          </a:prstGeom>
          <a:solidFill>
            <a:srgbClr val="B9CDE5"/>
          </a:solidFill>
          <a:ln w="12700" cap="flat" cmpd="sng" algn="ctr">
            <a:noFill/>
            <a:prstDash val="solid"/>
            <a:round/>
            <a:headEnd type="none" w="med" len="med"/>
            <a:tailEnd type="none" w="med" len="med"/>
          </a:ln>
          <a:effectLst/>
        </p:spPr>
        <p:txBody>
          <a:bodyPr tIns="0"/>
          <a:lstStyle/>
          <a:p>
            <a:pPr algn="ctr" fontAlgn="auto">
              <a:spcBef>
                <a:spcPts val="0"/>
              </a:spcBef>
              <a:spcAft>
                <a:spcPts val="0"/>
              </a:spcAft>
              <a:defRPr/>
            </a:pPr>
            <a:r>
              <a:rPr lang="en-US" sz="1400" b="1" dirty="0">
                <a:latin typeface="+mn-lt"/>
                <a:cs typeface="+mn-cs"/>
              </a:rPr>
              <a:t>Personnel Needs</a:t>
            </a:r>
          </a:p>
        </p:txBody>
      </p:sp>
      <p:sp>
        <p:nvSpPr>
          <p:cNvPr id="16" name="Slide Number Placeholder 3"/>
          <p:cNvSpPr txBox="1">
            <a:spLocks/>
          </p:cNvSpPr>
          <p:nvPr/>
        </p:nvSpPr>
        <p:spPr>
          <a:xfrm>
            <a:off x="8413750" y="6351588"/>
            <a:ext cx="381000" cy="365125"/>
          </a:xfrm>
          <a:prstGeom prst="rect">
            <a:avLst/>
          </a:prstGeom>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0E35970C-66DA-42B4-8591-6E363A3B576E}" type="slidenum">
              <a:rPr kumimoji="0" lang="en-US" sz="1200" b="0" i="0" u="none" strike="noStrike" kern="1200" cap="none" spc="0" normalizeH="0" baseline="0" noProof="0" smtClean="0">
                <a:ln>
                  <a:noFill/>
                </a:ln>
                <a:solidFill>
                  <a:srgbClr val="106636"/>
                </a:solidFill>
                <a:effectLst/>
                <a:uLnTx/>
                <a:uFillTx/>
                <a:latin typeface="Arial" pitchFamily="34" charset="0"/>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srgbClr val="106636"/>
              </a:solidFill>
              <a:effectLst/>
              <a:uLnTx/>
              <a:uFillTx/>
              <a:latin typeface="Arial" pitchFamily="34" charset="0"/>
              <a:ea typeface="+mn-ea"/>
              <a:cs typeface="Arial" pitchFamily="34" charset="0"/>
            </a:endParaRPr>
          </a:p>
        </p:txBody>
      </p:sp>
      <p:sp>
        <p:nvSpPr>
          <p:cNvPr id="17" name="Footer Placeholder 4"/>
          <p:cNvSpPr txBox="1">
            <a:spLocks/>
          </p:cNvSpPr>
          <p:nvPr/>
        </p:nvSpPr>
        <p:spPr>
          <a:xfrm>
            <a:off x="3124200" y="6357064"/>
            <a:ext cx="5334000"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dirty="0" smtClean="0">
                <a:solidFill>
                  <a:srgbClr val="106636"/>
                </a:solidFill>
                <a:latin typeface="Arial" panose="020B0604020202020204" pitchFamily="34" charset="0"/>
                <a:cs typeface="Arial" panose="020B0604020202020204" pitchFamily="34" charset="0"/>
              </a:rPr>
              <a:t>BESAC/Tech Teams Briefing July 29, 2014</a:t>
            </a:r>
            <a:endParaRPr lang="en-US" sz="1200" dirty="0">
              <a:solidFill>
                <a:srgbClr val="106636"/>
              </a:solidFill>
              <a:latin typeface="Arial" panose="020B0604020202020204" pitchFamily="34" charset="0"/>
              <a:cs typeface="Arial" panose="020B0604020202020204" pitchFamily="34" charset="0"/>
            </a:endParaRPr>
          </a:p>
        </p:txBody>
      </p:sp>
    </p:spTree>
  </p:cSld>
  <p:clrMapOvr>
    <a:masterClrMapping/>
  </p:clrMapOvr>
  <p:transition spd="slow"/>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790222"/>
            <a:ext cx="9144000" cy="60677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Diagram 4"/>
          <p:cNvGraphicFramePr/>
          <p:nvPr/>
        </p:nvGraphicFramePr>
        <p:xfrm>
          <a:off x="76200" y="807153"/>
          <a:ext cx="4419600" cy="5715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Rectangle 6"/>
          <p:cNvSpPr/>
          <p:nvPr/>
        </p:nvSpPr>
        <p:spPr>
          <a:xfrm>
            <a:off x="0" y="36687"/>
            <a:ext cx="9144000" cy="769938"/>
          </a:xfrm>
          <a:prstGeom prst="rect">
            <a:avLst/>
          </a:prstGeom>
        </p:spPr>
        <p:txBody>
          <a:bodyPr wrap="square">
            <a:spAutoFit/>
          </a:bodyPr>
          <a:lstStyle/>
          <a:p>
            <a:pPr algn="ctr" eaLnBrk="0" hangingPunct="0">
              <a:defRPr/>
            </a:pPr>
            <a:r>
              <a:rPr lang="en-US" sz="2600" dirty="0" err="1" smtClean="0">
                <a:solidFill>
                  <a:srgbClr val="106636"/>
                </a:solidFill>
                <a:latin typeface="+mj-lt"/>
                <a:ea typeface="+mj-ea"/>
                <a:cs typeface="+mj-cs"/>
              </a:rPr>
              <a:t>SubTER</a:t>
            </a:r>
            <a:r>
              <a:rPr lang="en-US" sz="2600" dirty="0" smtClean="0">
                <a:solidFill>
                  <a:srgbClr val="106636"/>
                </a:solidFill>
                <a:latin typeface="+mj-lt"/>
                <a:ea typeface="+mj-ea"/>
                <a:cs typeface="+mj-cs"/>
              </a:rPr>
              <a:t>* </a:t>
            </a:r>
            <a:r>
              <a:rPr lang="en-US" sz="2600" dirty="0">
                <a:solidFill>
                  <a:srgbClr val="106636"/>
                </a:solidFill>
                <a:latin typeface="+mj-lt"/>
                <a:ea typeface="+mj-ea"/>
                <a:cs typeface="+mj-cs"/>
              </a:rPr>
              <a:t>Workshop: Identified Challenges</a:t>
            </a:r>
          </a:p>
          <a:p>
            <a:pPr algn="ctr" fontAlgn="auto">
              <a:spcBef>
                <a:spcPts val="0"/>
              </a:spcBef>
              <a:spcAft>
                <a:spcPts val="0"/>
              </a:spcAft>
              <a:defRPr/>
            </a:pPr>
            <a:r>
              <a:rPr lang="en-US" b="1" dirty="0" err="1">
                <a:latin typeface="+mn-lt"/>
                <a:cs typeface="+mn-cs"/>
              </a:rPr>
              <a:t>SubTER</a:t>
            </a:r>
            <a:r>
              <a:rPr lang="en-US" b="1" dirty="0">
                <a:latin typeface="+mn-lt"/>
                <a:cs typeface="+mn-cs"/>
              </a:rPr>
              <a:t> Workshop With National Lab Partners - </a:t>
            </a:r>
            <a:r>
              <a:rPr lang="en-US" dirty="0">
                <a:latin typeface="+mn-lt"/>
                <a:cs typeface="+mn-cs"/>
              </a:rPr>
              <a:t>March 14, 2014</a:t>
            </a:r>
          </a:p>
        </p:txBody>
      </p:sp>
      <p:graphicFrame>
        <p:nvGraphicFramePr>
          <p:cNvPr id="9" name="Diagram 8"/>
          <p:cNvGraphicFramePr/>
          <p:nvPr/>
        </p:nvGraphicFramePr>
        <p:xfrm>
          <a:off x="4554908" y="563108"/>
          <a:ext cx="4436692" cy="595904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6" name="TextBox 5"/>
          <p:cNvSpPr txBox="1"/>
          <p:nvPr/>
        </p:nvSpPr>
        <p:spPr>
          <a:xfrm>
            <a:off x="225732" y="6513689"/>
            <a:ext cx="4030135" cy="307777"/>
          </a:xfrm>
          <a:prstGeom prst="rect">
            <a:avLst/>
          </a:prstGeom>
          <a:noFill/>
        </p:spPr>
        <p:txBody>
          <a:bodyPr wrap="square" rtlCol="0">
            <a:spAutoFit/>
          </a:bodyPr>
          <a:lstStyle/>
          <a:p>
            <a:pPr algn="ctr"/>
            <a:r>
              <a:rPr lang="en-US" sz="1400" dirty="0" smtClean="0"/>
              <a:t>*Subsurface Technology and Engineering RD&amp;D</a:t>
            </a:r>
            <a:endParaRPr lang="en-US" sz="1400" dirty="0"/>
          </a:p>
        </p:txBody>
      </p:sp>
      <p:sp>
        <p:nvSpPr>
          <p:cNvPr id="8" name="Slide Number Placeholder 3"/>
          <p:cNvSpPr txBox="1">
            <a:spLocks/>
          </p:cNvSpPr>
          <p:nvPr/>
        </p:nvSpPr>
        <p:spPr>
          <a:xfrm>
            <a:off x="8413750" y="6351588"/>
            <a:ext cx="381000" cy="365125"/>
          </a:xfrm>
          <a:prstGeom prst="rect">
            <a:avLst/>
          </a:prstGeom>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0E35970C-66DA-42B4-8591-6E363A3B576E}" type="slidenum">
              <a:rPr kumimoji="0" lang="en-US" sz="1200" b="0" i="0" u="none" strike="noStrike" kern="1200" cap="none" spc="0" normalizeH="0" baseline="0" noProof="0" smtClean="0">
                <a:ln>
                  <a:noFill/>
                </a:ln>
                <a:solidFill>
                  <a:srgbClr val="106636"/>
                </a:solidFill>
                <a:effectLst/>
                <a:uLnTx/>
                <a:uFillTx/>
                <a:latin typeface="Arial" pitchFamily="34" charset="0"/>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srgbClr val="106636"/>
              </a:solidFill>
              <a:effectLst/>
              <a:uLnTx/>
              <a:uFillTx/>
              <a:latin typeface="Arial" pitchFamily="34" charset="0"/>
              <a:ea typeface="+mn-ea"/>
              <a:cs typeface="Arial" pitchFamily="34" charset="0"/>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LLNL Energy Flow Chart – 2013 </a:t>
            </a:r>
            <a:endParaRPr lang="en-US" dirty="0"/>
          </a:p>
        </p:txBody>
      </p:sp>
      <p:sp>
        <p:nvSpPr>
          <p:cNvPr id="4" name="Slide Number Placeholder 3"/>
          <p:cNvSpPr>
            <a:spLocks noGrp="1"/>
          </p:cNvSpPr>
          <p:nvPr>
            <p:ph type="sldNum" sz="quarter" idx="4294967295"/>
          </p:nvPr>
        </p:nvSpPr>
        <p:spPr>
          <a:xfrm>
            <a:off x="8763000" y="6351588"/>
            <a:ext cx="381000" cy="365125"/>
          </a:xfrm>
        </p:spPr>
        <p:txBody>
          <a:bodyPr/>
          <a:lstStyle/>
          <a:p>
            <a:fld id="{26CA2777-A89F-4130-B308-73BB65955918}" type="slidenum">
              <a:rPr lang="en-US" smtClean="0"/>
              <a:pPr/>
              <a:t>28</a:t>
            </a:fld>
            <a:endParaRPr lang="en-US"/>
          </a:p>
        </p:txBody>
      </p:sp>
      <p:pic>
        <p:nvPicPr>
          <p:cNvPr id="7" name="Picture 6" descr="31438_2013energy_high_res.jpg"/>
          <p:cNvPicPr>
            <a:picLocks noChangeAspect="1"/>
          </p:cNvPicPr>
          <p:nvPr/>
        </p:nvPicPr>
        <p:blipFill>
          <a:blip r:embed="rId2" cstate="print"/>
          <a:stretch>
            <a:fillRect/>
          </a:stretch>
        </p:blipFill>
        <p:spPr>
          <a:xfrm>
            <a:off x="11289" y="821271"/>
            <a:ext cx="9144000" cy="6096000"/>
          </a:xfrm>
          <a:prstGeom prst="rect">
            <a:avLst/>
          </a:prstGeo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Water Energy (3)"/>
          <p:cNvPicPr>
            <a:picLocks noChangeAspect="1" noChangeArrowheads="1"/>
          </p:cNvPicPr>
          <p:nvPr/>
        </p:nvPicPr>
        <p:blipFill>
          <a:blip r:embed="rId3" cstate="print"/>
          <a:srcRect t="4554" b="3331"/>
          <a:stretch>
            <a:fillRect/>
          </a:stretch>
        </p:blipFill>
        <p:spPr bwMode="auto">
          <a:xfrm>
            <a:off x="304800" y="907784"/>
            <a:ext cx="8595360" cy="5416813"/>
          </a:xfrm>
          <a:prstGeom prst="rect">
            <a:avLst/>
          </a:prstGeom>
          <a:noFill/>
          <a:ln w="9525">
            <a:noFill/>
            <a:miter lim="800000"/>
            <a:headEnd/>
            <a:tailEnd/>
          </a:ln>
        </p:spPr>
      </p:pic>
      <p:sp>
        <p:nvSpPr>
          <p:cNvPr id="4" name="Title 1"/>
          <p:cNvSpPr txBox="1">
            <a:spLocks/>
          </p:cNvSpPr>
          <p:nvPr/>
        </p:nvSpPr>
        <p:spPr>
          <a:xfrm>
            <a:off x="547509" y="45151"/>
            <a:ext cx="8066314" cy="654760"/>
          </a:xfrm>
          <a:prstGeom prst="rect">
            <a:avLst/>
          </a:prstGeom>
        </p:spPr>
        <p:txBody>
          <a:bodyPr vert="horz" lIns="457200" tIns="45720" rIns="457200" bIns="45720" rtlCol="0" anchor="ctr">
            <a:noAutofit/>
          </a:bodyPr>
          <a:lstStyle/>
          <a:p>
            <a:pPr lvl="0" algn="ctr">
              <a:spcBef>
                <a:spcPct val="0"/>
              </a:spcBef>
              <a:defRPr/>
            </a:pPr>
            <a:r>
              <a:rPr lang="en-US" sz="2800" dirty="0" smtClean="0">
                <a:solidFill>
                  <a:srgbClr val="106636"/>
                </a:solidFill>
                <a:latin typeface="Arial" pitchFamily="34" charset="0"/>
                <a:ea typeface="+mj-ea"/>
                <a:cs typeface="Arial" pitchFamily="34" charset="0"/>
              </a:rPr>
              <a:t>Water-Energy Tech Team: Exploring the Water-Energy Nexus*</a:t>
            </a:r>
            <a:endParaRPr lang="en-US" sz="2800" dirty="0">
              <a:solidFill>
                <a:srgbClr val="106636"/>
              </a:solidFill>
              <a:latin typeface="Arial" pitchFamily="34" charset="0"/>
              <a:ea typeface="+mj-ea"/>
              <a:cs typeface="Arial" pitchFamily="34" charset="0"/>
            </a:endParaRPr>
          </a:p>
        </p:txBody>
      </p:sp>
      <p:sp>
        <p:nvSpPr>
          <p:cNvPr id="5" name="TextBox 4"/>
          <p:cNvSpPr txBox="1"/>
          <p:nvPr/>
        </p:nvSpPr>
        <p:spPr>
          <a:xfrm>
            <a:off x="2661355" y="6208887"/>
            <a:ext cx="3872089" cy="646331"/>
          </a:xfrm>
          <a:prstGeom prst="rect">
            <a:avLst/>
          </a:prstGeom>
          <a:noFill/>
        </p:spPr>
        <p:txBody>
          <a:bodyPr wrap="square" rtlCol="0">
            <a:spAutoFit/>
          </a:bodyPr>
          <a:lstStyle/>
          <a:p>
            <a:r>
              <a:rPr lang="en-US" sz="1200" dirty="0" smtClean="0"/>
              <a:t>*http://www.energy.gov/articles/department-energy-releases-water-energy-nexus-report  (Appendix A)</a:t>
            </a:r>
          </a:p>
          <a:p>
            <a:r>
              <a:rPr lang="en-US" sz="1200" dirty="0" smtClean="0"/>
              <a:t>Energy in quads; water in billion gallons/day.</a:t>
            </a:r>
            <a:endParaRPr lang="en-US" sz="1200" dirty="0"/>
          </a:p>
        </p:txBody>
      </p:sp>
      <p:sp>
        <p:nvSpPr>
          <p:cNvPr id="8" name="Slide Number Placeholder 3"/>
          <p:cNvSpPr txBox="1">
            <a:spLocks/>
          </p:cNvSpPr>
          <p:nvPr/>
        </p:nvSpPr>
        <p:spPr>
          <a:xfrm>
            <a:off x="8413750" y="6351588"/>
            <a:ext cx="381000" cy="365125"/>
          </a:xfrm>
          <a:prstGeom prst="rect">
            <a:avLst/>
          </a:prstGeom>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0E35970C-66DA-42B4-8591-6E363A3B576E}" type="slidenum">
              <a:rPr kumimoji="0" lang="en-US" sz="1200" b="0" i="0" u="none" strike="noStrike" kern="1200" cap="none" spc="0" normalizeH="0" baseline="0" noProof="0" smtClean="0">
                <a:ln>
                  <a:noFill/>
                </a:ln>
                <a:solidFill>
                  <a:srgbClr val="106636"/>
                </a:solidFill>
                <a:effectLst/>
                <a:uLnTx/>
                <a:uFillTx/>
                <a:latin typeface="Arial" pitchFamily="34" charset="0"/>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srgbClr val="106636"/>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331087789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1" name="Picture 3" descr="M:\Documents and Settings\dehmer\Desktop\new_doe_seal_color_042808.png"/>
          <p:cNvPicPr>
            <a:picLocks noChangeAspect="1" noChangeArrowheads="1"/>
          </p:cNvPicPr>
          <p:nvPr/>
        </p:nvPicPr>
        <p:blipFill>
          <a:blip r:embed="rId3" cstate="print"/>
          <a:srcRect/>
          <a:stretch>
            <a:fillRect/>
          </a:stretch>
        </p:blipFill>
        <p:spPr bwMode="auto">
          <a:xfrm>
            <a:off x="142875" y="89694"/>
            <a:ext cx="833437" cy="833437"/>
          </a:xfrm>
          <a:prstGeom prst="rect">
            <a:avLst/>
          </a:prstGeom>
          <a:noFill/>
        </p:spPr>
      </p:pic>
      <p:pic>
        <p:nvPicPr>
          <p:cNvPr id="1026"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7303" t="13158" r="19946" b="11562"/>
          <a:stretch/>
        </p:blipFill>
        <p:spPr bwMode="auto">
          <a:xfrm>
            <a:off x="-1" y="99764"/>
            <a:ext cx="9144001" cy="66651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3126255" y="3186763"/>
            <a:ext cx="1231256" cy="1994837"/>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737721" y="3640666"/>
            <a:ext cx="1231256" cy="457201"/>
          </a:xfrm>
          <a:prstGeom prst="rect">
            <a:avLst/>
          </a:prstGeom>
          <a:noFill/>
          <a:ln w="317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5180832" y="5774266"/>
            <a:ext cx="1231256" cy="457201"/>
          </a:xfrm>
          <a:prstGeom prst="rect">
            <a:avLst/>
          </a:prstGeom>
          <a:noFill/>
          <a:ln w="317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1"/>
          </p:nvPr>
        </p:nvSpPr>
        <p:spPr/>
        <p:txBody>
          <a:bodyPr/>
          <a:lstStyle/>
          <a:p>
            <a:pPr>
              <a:defRPr/>
            </a:pPr>
            <a:fld id="{8BAF0E60-FD3E-4AA3-A83A-D5046E38D57D}" type="slidenum">
              <a:rPr lang="en-US" smtClean="0"/>
              <a:pPr>
                <a:defRPr/>
              </a:pPr>
              <a:t>3</a:t>
            </a:fld>
            <a:endParaRPr lang="en-US" dirty="0"/>
          </a:p>
        </p:txBody>
      </p:sp>
    </p:spTree>
    <p:extLst>
      <p:ext uri="{BB962C8B-B14F-4D97-AF65-F5344CB8AC3E}">
        <p14:creationId xmlns:p14="http://schemas.microsoft.com/office/powerpoint/2010/main" val="3451088127"/>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89" y="170213"/>
            <a:ext cx="9144000" cy="447675"/>
          </a:xfrm>
        </p:spPr>
        <p:txBody>
          <a:bodyPr>
            <a:noAutofit/>
          </a:bodyPr>
          <a:lstStyle/>
          <a:p>
            <a:r>
              <a:rPr lang="en-US" sz="2800" dirty="0" smtClean="0"/>
              <a:t>Water-Energy Technology Team</a:t>
            </a:r>
            <a:endParaRPr lang="en-US" sz="2800" dirty="0"/>
          </a:p>
        </p:txBody>
      </p:sp>
      <p:sp>
        <p:nvSpPr>
          <p:cNvPr id="8" name="TextBox 7"/>
          <p:cNvSpPr txBox="1"/>
          <p:nvPr/>
        </p:nvSpPr>
        <p:spPr>
          <a:xfrm>
            <a:off x="5057423" y="890129"/>
            <a:ext cx="3951110" cy="5262979"/>
          </a:xfrm>
          <a:prstGeom prst="rect">
            <a:avLst/>
          </a:prstGeom>
          <a:noFill/>
        </p:spPr>
        <p:txBody>
          <a:bodyPr wrap="square" rtlCol="0">
            <a:spAutoFit/>
          </a:bodyPr>
          <a:lstStyle/>
          <a:p>
            <a:pPr>
              <a:spcAft>
                <a:spcPts val="600"/>
              </a:spcAft>
            </a:pPr>
            <a:r>
              <a:rPr lang="en-US" b="1" dirty="0" smtClean="0"/>
              <a:t>Strategic Pillars:</a:t>
            </a:r>
          </a:p>
          <a:p>
            <a:pPr marL="225425" lvl="0" indent="-225425">
              <a:spcAft>
                <a:spcPts val="600"/>
              </a:spcAft>
              <a:buFont typeface="Arial" panose="020B0604020202020204" pitchFamily="34" charset="0"/>
              <a:buChar char="•"/>
            </a:pPr>
            <a:r>
              <a:rPr lang="en-US" dirty="0"/>
              <a:t>Optimize the freshwater efficiency of energy production, electricity generation, and end use systems</a:t>
            </a:r>
          </a:p>
          <a:p>
            <a:pPr marL="225425" lvl="0" indent="-225425">
              <a:spcAft>
                <a:spcPts val="600"/>
              </a:spcAft>
              <a:buFont typeface="Arial" panose="020B0604020202020204" pitchFamily="34" charset="0"/>
              <a:buChar char="•"/>
            </a:pPr>
            <a:r>
              <a:rPr lang="en-US" dirty="0"/>
              <a:t>Optimize the energy efficiency of water management, treatment, distribution, and end use systems</a:t>
            </a:r>
          </a:p>
          <a:p>
            <a:pPr marL="225425" lvl="0" indent="-225425">
              <a:spcAft>
                <a:spcPts val="600"/>
              </a:spcAft>
              <a:buFont typeface="Arial" panose="020B0604020202020204" pitchFamily="34" charset="0"/>
              <a:buChar char="•"/>
            </a:pPr>
            <a:r>
              <a:rPr lang="en-US" dirty="0"/>
              <a:t>Enhance the reliability and resilience of energy and water systems</a:t>
            </a:r>
          </a:p>
          <a:p>
            <a:pPr marL="225425" lvl="0" indent="-225425">
              <a:spcAft>
                <a:spcPts val="600"/>
              </a:spcAft>
              <a:buFont typeface="Arial" panose="020B0604020202020204" pitchFamily="34" charset="0"/>
              <a:buChar char="•"/>
            </a:pPr>
            <a:r>
              <a:rPr lang="en-US" dirty="0"/>
              <a:t>Increase safe and productive use of nontraditional water sources</a:t>
            </a:r>
          </a:p>
          <a:p>
            <a:pPr marL="225425" lvl="0" indent="-225425">
              <a:spcAft>
                <a:spcPts val="600"/>
              </a:spcAft>
              <a:buFont typeface="Arial" panose="020B0604020202020204" pitchFamily="34" charset="0"/>
              <a:buChar char="•"/>
            </a:pPr>
            <a:r>
              <a:rPr lang="en-US" dirty="0"/>
              <a:t>Promote responsible energy operations with respect to water quality, ecosystem, and seismic impacts</a:t>
            </a:r>
          </a:p>
          <a:p>
            <a:pPr marL="225425" lvl="0" indent="-225425">
              <a:spcAft>
                <a:spcPts val="600"/>
              </a:spcAft>
              <a:buFont typeface="Arial" panose="020B0604020202020204" pitchFamily="34" charset="0"/>
              <a:buChar char="•"/>
            </a:pPr>
            <a:r>
              <a:rPr lang="en-US" dirty="0"/>
              <a:t>Exploit productive synergies among water and energy systems</a:t>
            </a:r>
          </a:p>
        </p:txBody>
      </p:sp>
      <p:pic>
        <p:nvPicPr>
          <p:cNvPr id="1026" name="Picture 2" descr="C:\Users\Fletcher.Fields\AppData\Local\Microsoft\Windows\Temporary Internet Files\Content.Outlook\4IN4VHVY\Water Energy Report Cover-06091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8950" y="947136"/>
            <a:ext cx="3518606" cy="455349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462843" y="5599287"/>
            <a:ext cx="3872089" cy="461665"/>
          </a:xfrm>
          <a:prstGeom prst="rect">
            <a:avLst/>
          </a:prstGeom>
          <a:noFill/>
        </p:spPr>
        <p:txBody>
          <a:bodyPr wrap="square" rtlCol="0">
            <a:spAutoFit/>
          </a:bodyPr>
          <a:lstStyle/>
          <a:p>
            <a:r>
              <a:rPr lang="en-US" sz="1200" dirty="0" smtClean="0"/>
              <a:t>http://www.energy.gov/articles/department-energy-releases-water-energy-nexus-report</a:t>
            </a:r>
            <a:endParaRPr lang="en-US" sz="1200" dirty="0"/>
          </a:p>
        </p:txBody>
      </p:sp>
      <p:sp>
        <p:nvSpPr>
          <p:cNvPr id="9" name="Slide Number Placeholder 3"/>
          <p:cNvSpPr txBox="1">
            <a:spLocks/>
          </p:cNvSpPr>
          <p:nvPr/>
        </p:nvSpPr>
        <p:spPr>
          <a:xfrm>
            <a:off x="8413750" y="6351588"/>
            <a:ext cx="381000" cy="365125"/>
          </a:xfrm>
          <a:prstGeom prst="rect">
            <a:avLst/>
          </a:prstGeom>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0E35970C-66DA-42B4-8591-6E363A3B576E}" type="slidenum">
              <a:rPr kumimoji="0" lang="en-US" sz="1200" b="0" i="0" u="none" strike="noStrike" kern="1200" cap="none" spc="0" normalizeH="0" baseline="0" noProof="0" smtClean="0">
                <a:ln>
                  <a:noFill/>
                </a:ln>
                <a:solidFill>
                  <a:srgbClr val="106636"/>
                </a:solidFill>
                <a:effectLst/>
                <a:uLnTx/>
                <a:uFillTx/>
                <a:latin typeface="Arial" pitchFamily="34" charset="0"/>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srgbClr val="106636"/>
              </a:solidFill>
              <a:effectLst/>
              <a:uLnTx/>
              <a:uFillTx/>
              <a:latin typeface="Arial" pitchFamily="34" charset="0"/>
              <a:ea typeface="+mn-ea"/>
              <a:cs typeface="Arial" pitchFamily="34" charset="0"/>
            </a:endParaRPr>
          </a:p>
        </p:txBody>
      </p:sp>
      <p:sp>
        <p:nvSpPr>
          <p:cNvPr id="10" name="Footer Placeholder 4"/>
          <p:cNvSpPr txBox="1">
            <a:spLocks/>
          </p:cNvSpPr>
          <p:nvPr/>
        </p:nvSpPr>
        <p:spPr>
          <a:xfrm>
            <a:off x="3124200" y="6357064"/>
            <a:ext cx="5334000"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dirty="0" smtClean="0">
                <a:solidFill>
                  <a:srgbClr val="106636"/>
                </a:solidFill>
                <a:latin typeface="Arial" panose="020B0604020202020204" pitchFamily="34" charset="0"/>
                <a:cs typeface="Arial" panose="020B0604020202020204" pitchFamily="34" charset="0"/>
              </a:rPr>
              <a:t>BESAC/Tech Teams Briefing July 29, 2014</a:t>
            </a:r>
            <a:endParaRPr lang="en-US" sz="1200" dirty="0">
              <a:solidFill>
                <a:srgbClr val="106636"/>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73508330"/>
      </p:ext>
    </p:extLst>
  </p:cSld>
  <p:clrMapOvr>
    <a:masterClrMapping/>
  </p:clrMapOvr>
  <p:transition spd="slow"/>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itle 1"/>
          <p:cNvSpPr>
            <a:spLocks noGrp="1"/>
          </p:cNvSpPr>
          <p:nvPr>
            <p:ph type="title"/>
          </p:nvPr>
        </p:nvSpPr>
        <p:spPr>
          <a:xfrm>
            <a:off x="11289" y="43034"/>
            <a:ext cx="9144000" cy="679456"/>
          </a:xfrm>
        </p:spPr>
        <p:txBody>
          <a:bodyPr>
            <a:noAutofit/>
          </a:bodyPr>
          <a:lstStyle/>
          <a:p>
            <a:r>
              <a:rPr lang="en-US" sz="2800" dirty="0" smtClean="0"/>
              <a:t>Integrated Approach to Energy-Water Systems </a:t>
            </a:r>
            <a:br>
              <a:rPr lang="en-US" sz="2800" dirty="0" smtClean="0"/>
            </a:br>
            <a:r>
              <a:rPr lang="en-US" sz="2800" dirty="0" smtClean="0"/>
              <a:t>of the Future</a:t>
            </a:r>
            <a:endParaRPr lang="en-US" sz="2800" dirty="0"/>
          </a:p>
        </p:txBody>
      </p:sp>
      <p:sp>
        <p:nvSpPr>
          <p:cNvPr id="48" name="Donut 47"/>
          <p:cNvSpPr/>
          <p:nvPr/>
        </p:nvSpPr>
        <p:spPr bwMode="auto">
          <a:xfrm rot="5400000">
            <a:off x="2084534" y="-334554"/>
            <a:ext cx="5024278" cy="7951600"/>
          </a:xfrm>
          <a:prstGeom prst="donut">
            <a:avLst>
              <a:gd name="adj" fmla="val 6610"/>
            </a:avLst>
          </a:prstGeom>
          <a:solidFill>
            <a:schemeClr val="tx2">
              <a:lumMod val="40000"/>
              <a:lumOff val="60000"/>
            </a:schemeClr>
          </a:solidFill>
          <a:ln w="12700">
            <a:solidFill>
              <a:schemeClr val="tx2">
                <a:lumMod val="60000"/>
                <a:lumOff val="40000"/>
              </a:schemeClr>
            </a:solidFill>
            <a:headEnd type="none" w="med" len="med"/>
            <a:tailEnd type="none" w="med" len="med"/>
          </a:ln>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t" anchorCtr="0" compatLnSpc="1">
            <a:prstTxWarp prst="textNoShape">
              <a:avLst/>
            </a:prstTxWarp>
            <a:spAutoFit/>
          </a:bodyPr>
          <a:lstStyle/>
          <a:p>
            <a:pPr marL="0" marR="0" lvl="0" indent="0" defTabSz="914400" eaLnBrk="1" fontAlgn="base" latinLnBrk="0" hangingPunct="1">
              <a:lnSpc>
                <a:spcPct val="100000"/>
              </a:lnSpc>
              <a:spcBef>
                <a:spcPct val="50000"/>
              </a:spcBef>
              <a:spcAft>
                <a:spcPct val="0"/>
              </a:spcAft>
              <a:buClrTx/>
              <a:buSzTx/>
              <a:buFontTx/>
              <a:buChar char="•"/>
              <a:tabLst/>
              <a:defRPr/>
            </a:pPr>
            <a:endParaRPr kumimoji="0" lang="en-US" sz="1800" b="0" i="0" u="none" strike="noStrike" kern="0" cap="none" spc="0" normalizeH="0" baseline="0" noProof="0" dirty="0" smtClean="0">
              <a:ln>
                <a:noFill/>
              </a:ln>
              <a:solidFill>
                <a:srgbClr val="1F497D"/>
              </a:solidFill>
              <a:effectLst/>
              <a:uLnTx/>
              <a:uFillTx/>
              <a:latin typeface="Calibri"/>
            </a:endParaRPr>
          </a:p>
        </p:txBody>
      </p:sp>
      <p:sp>
        <p:nvSpPr>
          <p:cNvPr id="49" name="TextBox 48"/>
          <p:cNvSpPr txBox="1"/>
          <p:nvPr/>
        </p:nvSpPr>
        <p:spPr>
          <a:xfrm>
            <a:off x="786273" y="1063974"/>
            <a:ext cx="7680960" cy="4937760"/>
          </a:xfrm>
          <a:prstGeom prst="rect">
            <a:avLst/>
          </a:prstGeom>
          <a:noFill/>
        </p:spPr>
        <p:txBody>
          <a:bodyPr wrap="none" rtlCol="0">
            <a:prstTxWarp prst="textArchDown">
              <a:avLst>
                <a:gd name="adj" fmla="val 318894"/>
              </a:avLst>
            </a:prstTxWarp>
            <a:spAutoFit/>
          </a:bodyPr>
          <a:lstStyle/>
          <a:p>
            <a:pPr algn="r"/>
            <a:r>
              <a:rPr lang="en-US" sz="1600" b="1" dirty="0" smtClean="0"/>
              <a:t>     Outreach &amp; Stakeholder Engagement</a:t>
            </a:r>
            <a:endParaRPr lang="en-US" sz="1600" b="1" dirty="0"/>
          </a:p>
        </p:txBody>
      </p:sp>
      <p:sp>
        <p:nvSpPr>
          <p:cNvPr id="50" name="TextBox 49"/>
          <p:cNvSpPr txBox="1"/>
          <p:nvPr/>
        </p:nvSpPr>
        <p:spPr>
          <a:xfrm rot="2520000">
            <a:off x="6810450" y="2345007"/>
            <a:ext cx="1688283" cy="317219"/>
          </a:xfrm>
          <a:prstGeom prst="rect">
            <a:avLst/>
          </a:prstGeom>
          <a:noFill/>
        </p:spPr>
        <p:txBody>
          <a:bodyPr wrap="square" rtlCol="0">
            <a:prstTxWarp prst="textArchUp">
              <a:avLst>
                <a:gd name="adj" fmla="val 11311477"/>
              </a:avLst>
            </a:prstTxWarp>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smtClean="0">
                <a:ln>
                  <a:noFill/>
                </a:ln>
                <a:effectLst/>
                <a:uLnTx/>
                <a:uFillTx/>
              </a:rPr>
              <a:t>End-User Needs</a:t>
            </a:r>
          </a:p>
        </p:txBody>
      </p:sp>
      <p:sp>
        <p:nvSpPr>
          <p:cNvPr id="51" name="TextBox 50"/>
          <p:cNvSpPr txBox="1"/>
          <p:nvPr/>
        </p:nvSpPr>
        <p:spPr>
          <a:xfrm rot="1281716">
            <a:off x="5766327" y="1607542"/>
            <a:ext cx="1420490" cy="286471"/>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wrap="none" rtlCol="0">
            <a:prstTxWarp prst="textArchUp">
              <a:avLst>
                <a:gd name="adj" fmla="val 11473592"/>
              </a:avLst>
            </a:prstTxWarp>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smtClean="0">
                <a:ln>
                  <a:noFill/>
                </a:ln>
                <a:solidFill>
                  <a:schemeClr val="tx1"/>
                </a:solidFill>
                <a:effectLst/>
                <a:uLnTx/>
                <a:uFillTx/>
              </a:rPr>
              <a:t>Ongoing R&amp;D</a:t>
            </a:r>
          </a:p>
        </p:txBody>
      </p:sp>
      <p:sp>
        <p:nvSpPr>
          <p:cNvPr id="52" name="TextBox 51"/>
          <p:cNvSpPr txBox="1"/>
          <p:nvPr/>
        </p:nvSpPr>
        <p:spPr>
          <a:xfrm rot="21399740">
            <a:off x="3801908" y="5630765"/>
            <a:ext cx="2134698" cy="388250"/>
          </a:xfrm>
          <a:prstGeom prst="rect">
            <a:avLst/>
          </a:prstGeom>
          <a:noFill/>
        </p:spPr>
        <p:txBody>
          <a:bodyPr wrap="none" rtlCol="0">
            <a:prstTxWarp prst="textArchDown">
              <a:avLst>
                <a:gd name="adj" fmla="val 375181"/>
              </a:avLst>
            </a:prstTxWarp>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smtClean="0">
                <a:ln>
                  <a:noFill/>
                </a:ln>
                <a:effectLst/>
                <a:uLnTx/>
                <a:uFillTx/>
              </a:rPr>
              <a:t>Regional Considerations</a:t>
            </a:r>
          </a:p>
        </p:txBody>
      </p:sp>
      <p:sp>
        <p:nvSpPr>
          <p:cNvPr id="53" name="TextBox 52"/>
          <p:cNvSpPr txBox="1"/>
          <p:nvPr/>
        </p:nvSpPr>
        <p:spPr>
          <a:xfrm rot="897736">
            <a:off x="2177152" y="5359459"/>
            <a:ext cx="2093839" cy="485138"/>
          </a:xfrm>
          <a:prstGeom prst="rect">
            <a:avLst/>
          </a:prstGeom>
          <a:noFill/>
        </p:spPr>
        <p:txBody>
          <a:bodyPr wrap="none" rtlCol="0">
            <a:prstTxWarp prst="textArchDown">
              <a:avLst>
                <a:gd name="adj" fmla="val 713907"/>
              </a:avLst>
            </a:prstTxWarp>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smtClean="0">
                <a:ln>
                  <a:noFill/>
                </a:ln>
                <a:effectLst/>
                <a:uLnTx/>
                <a:uFillTx/>
              </a:rPr>
              <a:t>Non-Energy Policies</a:t>
            </a:r>
          </a:p>
        </p:txBody>
      </p:sp>
      <p:sp>
        <p:nvSpPr>
          <p:cNvPr id="65" name="Rectangle 64"/>
          <p:cNvSpPr/>
          <p:nvPr/>
        </p:nvSpPr>
        <p:spPr>
          <a:xfrm>
            <a:off x="5700667" y="2380545"/>
            <a:ext cx="1554480" cy="1049848"/>
          </a:xfrm>
          <a:prstGeom prst="rect">
            <a:avLst/>
          </a:prstGeom>
          <a:solidFill>
            <a:srgbClr val="376092"/>
          </a:solidFill>
          <a:ln w="9525"/>
        </p:spPr>
        <p:style>
          <a:lnRef idx="2">
            <a:schemeClr val="accent2">
              <a:shade val="50000"/>
            </a:schemeClr>
          </a:lnRef>
          <a:fillRef idx="1">
            <a:schemeClr val="accent2"/>
          </a:fillRef>
          <a:effectRef idx="0">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15000"/>
              </a:lnSpc>
              <a:spcBef>
                <a:spcPts val="0"/>
              </a:spcBef>
              <a:spcAft>
                <a:spcPts val="0"/>
              </a:spcAft>
            </a:pPr>
            <a:r>
              <a:rPr lang="en-US" sz="1600" b="1" dirty="0" smtClean="0">
                <a:solidFill>
                  <a:schemeClr val="bg1"/>
                </a:solidFill>
                <a:effectLst/>
                <a:ea typeface="Calibri"/>
                <a:cs typeface="Times New Roman"/>
              </a:rPr>
              <a:t>Technology </a:t>
            </a:r>
          </a:p>
          <a:p>
            <a:pPr marL="0" marR="0" algn="ctr">
              <a:lnSpc>
                <a:spcPct val="115000"/>
              </a:lnSpc>
              <a:spcBef>
                <a:spcPts val="0"/>
              </a:spcBef>
              <a:spcAft>
                <a:spcPts val="0"/>
              </a:spcAft>
            </a:pPr>
            <a:r>
              <a:rPr lang="en-US" sz="1600" b="1" dirty="0" smtClean="0">
                <a:solidFill>
                  <a:schemeClr val="bg1"/>
                </a:solidFill>
                <a:ea typeface="Calibri"/>
                <a:cs typeface="Times New Roman"/>
              </a:rPr>
              <a:t>RDD&amp;D</a:t>
            </a:r>
            <a:endParaRPr lang="en-US" sz="1600" dirty="0">
              <a:solidFill>
                <a:schemeClr val="bg1"/>
              </a:solidFill>
              <a:effectLst/>
              <a:ea typeface="Calibri"/>
              <a:cs typeface="Times New Roman"/>
            </a:endParaRPr>
          </a:p>
        </p:txBody>
      </p:sp>
      <p:sp>
        <p:nvSpPr>
          <p:cNvPr id="66" name="Rectangle 65"/>
          <p:cNvSpPr/>
          <p:nvPr/>
        </p:nvSpPr>
        <p:spPr>
          <a:xfrm>
            <a:off x="1986845" y="2380544"/>
            <a:ext cx="1554480" cy="1049849"/>
          </a:xfrm>
          <a:prstGeom prst="rect">
            <a:avLst/>
          </a:prstGeom>
          <a:solidFill>
            <a:srgbClr val="376092"/>
          </a:solidFill>
          <a:ln w="9525"/>
        </p:spPr>
        <p:style>
          <a:lnRef idx="2">
            <a:schemeClr val="accent2">
              <a:shade val="50000"/>
            </a:schemeClr>
          </a:lnRef>
          <a:fillRef idx="1">
            <a:schemeClr val="accent2"/>
          </a:fillRef>
          <a:effectRef idx="0">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15000"/>
              </a:lnSpc>
              <a:spcBef>
                <a:spcPts val="0"/>
              </a:spcBef>
              <a:spcAft>
                <a:spcPts val="0"/>
              </a:spcAft>
            </a:pPr>
            <a:r>
              <a:rPr lang="en-US" sz="1600" b="1" dirty="0">
                <a:solidFill>
                  <a:schemeClr val="bg1"/>
                </a:solidFill>
                <a:effectLst/>
                <a:ea typeface="Calibri"/>
                <a:cs typeface="Times New Roman"/>
              </a:rPr>
              <a:t>Data, Modeling, and Analysis</a:t>
            </a:r>
            <a:endParaRPr lang="en-US" sz="1100" dirty="0">
              <a:solidFill>
                <a:schemeClr val="bg1"/>
              </a:solidFill>
              <a:effectLst/>
              <a:ea typeface="Calibri"/>
              <a:cs typeface="Times New Roman"/>
            </a:endParaRPr>
          </a:p>
        </p:txBody>
      </p:sp>
      <p:sp>
        <p:nvSpPr>
          <p:cNvPr id="55" name="TextBox 54"/>
          <p:cNvSpPr txBox="1"/>
          <p:nvPr/>
        </p:nvSpPr>
        <p:spPr>
          <a:xfrm>
            <a:off x="5799370" y="3546336"/>
            <a:ext cx="1218261" cy="646331"/>
          </a:xfrm>
          <a:prstGeom prst="rect">
            <a:avLst/>
          </a:prstGeom>
          <a:noFill/>
        </p:spPr>
        <p:txBody>
          <a:bodyPr wrap="square" rtlCol="0">
            <a:spAutoFit/>
          </a:bodyPr>
          <a:lstStyle/>
          <a:p>
            <a:r>
              <a:rPr lang="en-US" sz="1200" b="1" dirty="0" smtClean="0"/>
              <a:t>Deployment Barriers and Opportunities</a:t>
            </a:r>
            <a:endParaRPr lang="en-US" sz="1200" b="1" dirty="0"/>
          </a:p>
        </p:txBody>
      </p:sp>
      <p:sp>
        <p:nvSpPr>
          <p:cNvPr id="56" name="TextBox 55"/>
          <p:cNvSpPr txBox="1"/>
          <p:nvPr/>
        </p:nvSpPr>
        <p:spPr>
          <a:xfrm>
            <a:off x="3633062" y="2334376"/>
            <a:ext cx="1128075" cy="646331"/>
          </a:xfrm>
          <a:prstGeom prst="rect">
            <a:avLst/>
          </a:prstGeom>
          <a:noFill/>
        </p:spPr>
        <p:txBody>
          <a:bodyPr wrap="square" rtlCol="0">
            <a:spAutoFit/>
          </a:bodyPr>
          <a:lstStyle/>
          <a:p>
            <a:r>
              <a:rPr lang="en-US" sz="1200" b="1" dirty="0" smtClean="0"/>
              <a:t>Performance</a:t>
            </a:r>
            <a:r>
              <a:rPr lang="en-US" sz="1200" b="1" dirty="0"/>
              <a:t> </a:t>
            </a:r>
            <a:endParaRPr lang="en-US" sz="1200" b="1" dirty="0" smtClean="0"/>
          </a:p>
          <a:p>
            <a:r>
              <a:rPr lang="en-US" sz="1200" b="1" dirty="0" smtClean="0"/>
              <a:t>and Cost Specifications</a:t>
            </a:r>
            <a:endParaRPr lang="en-US" sz="1200" b="1" dirty="0"/>
          </a:p>
        </p:txBody>
      </p:sp>
      <p:sp>
        <p:nvSpPr>
          <p:cNvPr id="57" name="TextBox 56"/>
          <p:cNvSpPr txBox="1"/>
          <p:nvPr/>
        </p:nvSpPr>
        <p:spPr>
          <a:xfrm>
            <a:off x="3243791" y="4412617"/>
            <a:ext cx="1108317" cy="646331"/>
          </a:xfrm>
          <a:prstGeom prst="rect">
            <a:avLst/>
          </a:prstGeom>
          <a:noFill/>
        </p:spPr>
        <p:txBody>
          <a:bodyPr wrap="none" rtlCol="0">
            <a:spAutoFit/>
          </a:bodyPr>
          <a:lstStyle/>
          <a:p>
            <a:pPr algn="ctr"/>
            <a:r>
              <a:rPr lang="en-US" sz="1200" b="1" dirty="0" smtClean="0"/>
              <a:t>Analytic Tools,</a:t>
            </a:r>
          </a:p>
          <a:p>
            <a:pPr algn="ctr"/>
            <a:r>
              <a:rPr lang="en-US" sz="1200" b="1" smtClean="0"/>
              <a:t>Projections,</a:t>
            </a:r>
            <a:endParaRPr lang="en-US" sz="1200" b="1" dirty="0" smtClean="0"/>
          </a:p>
          <a:p>
            <a:pPr algn="ctr"/>
            <a:r>
              <a:rPr lang="en-US" sz="1200" b="1" dirty="0" smtClean="0"/>
              <a:t>Data</a:t>
            </a:r>
            <a:endParaRPr lang="en-US" sz="1200" b="1" dirty="0"/>
          </a:p>
        </p:txBody>
      </p:sp>
      <p:sp>
        <p:nvSpPr>
          <p:cNvPr id="58" name="TextBox 57"/>
          <p:cNvSpPr txBox="1"/>
          <p:nvPr/>
        </p:nvSpPr>
        <p:spPr>
          <a:xfrm>
            <a:off x="2711505" y="3606563"/>
            <a:ext cx="917559" cy="276999"/>
          </a:xfrm>
          <a:prstGeom prst="rect">
            <a:avLst/>
          </a:prstGeom>
          <a:noFill/>
        </p:spPr>
        <p:txBody>
          <a:bodyPr wrap="none" rtlCol="0">
            <a:spAutoFit/>
          </a:bodyPr>
          <a:lstStyle/>
          <a:p>
            <a:r>
              <a:rPr lang="en-US" sz="1200" b="1" dirty="0" smtClean="0"/>
              <a:t>Data Needs</a:t>
            </a:r>
            <a:endParaRPr lang="en-US" sz="1200" b="1" dirty="0"/>
          </a:p>
        </p:txBody>
      </p:sp>
      <p:sp>
        <p:nvSpPr>
          <p:cNvPr id="59" name="Up-Down Arrow 58"/>
          <p:cNvSpPr/>
          <p:nvPr/>
        </p:nvSpPr>
        <p:spPr bwMode="auto">
          <a:xfrm rot="8402077">
            <a:off x="3917223" y="3320672"/>
            <a:ext cx="219319" cy="1542663"/>
          </a:xfrm>
          <a:prstGeom prst="upDownArrow">
            <a:avLst/>
          </a:prstGeom>
          <a:solidFill>
            <a:srgbClr val="4F81BD"/>
          </a:solidFill>
          <a:ln w="6350">
            <a:solidFill>
              <a:schemeClr val="tx2">
                <a:lumMod val="60000"/>
                <a:lumOff val="40000"/>
              </a:schemeClr>
            </a:solid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1800" b="0" i="0" u="none" strike="noStrike" cap="none" normalizeH="0" baseline="0" smtClean="0">
              <a:ln>
                <a:noFill/>
              </a:ln>
              <a:solidFill>
                <a:schemeClr val="tx2"/>
              </a:solidFill>
              <a:effectLst/>
              <a:latin typeface="Calibri" pitchFamily="34" charset="0"/>
            </a:endParaRPr>
          </a:p>
        </p:txBody>
      </p:sp>
      <p:sp>
        <p:nvSpPr>
          <p:cNvPr id="60" name="Up-Down Arrow 59"/>
          <p:cNvSpPr/>
          <p:nvPr/>
        </p:nvSpPr>
        <p:spPr bwMode="auto">
          <a:xfrm rot="2569285">
            <a:off x="5121167" y="3301775"/>
            <a:ext cx="195761" cy="1598302"/>
          </a:xfrm>
          <a:prstGeom prst="upDownArrow">
            <a:avLst/>
          </a:prstGeom>
          <a:solidFill>
            <a:srgbClr val="4F81BD"/>
          </a:solidFill>
          <a:ln w="6350">
            <a:solidFill>
              <a:schemeClr val="tx2">
                <a:lumMod val="60000"/>
                <a:lumOff val="40000"/>
              </a:schemeClr>
            </a:solid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1800" b="0" i="0" u="none" strike="noStrike" cap="none" normalizeH="0" baseline="0" smtClean="0">
              <a:ln>
                <a:noFill/>
              </a:ln>
              <a:solidFill>
                <a:schemeClr val="tx2"/>
              </a:solidFill>
              <a:effectLst/>
              <a:latin typeface="Calibri" pitchFamily="34" charset="0"/>
            </a:endParaRPr>
          </a:p>
        </p:txBody>
      </p:sp>
      <p:sp>
        <p:nvSpPr>
          <p:cNvPr id="61" name="Up-Down Arrow 60"/>
          <p:cNvSpPr/>
          <p:nvPr/>
        </p:nvSpPr>
        <p:spPr bwMode="auto">
          <a:xfrm rot="16200000">
            <a:off x="4514346" y="2111071"/>
            <a:ext cx="220442" cy="1807651"/>
          </a:xfrm>
          <a:prstGeom prst="upDownArrow">
            <a:avLst/>
          </a:prstGeom>
          <a:solidFill>
            <a:srgbClr val="4F81BD"/>
          </a:solidFill>
          <a:ln w="6350">
            <a:solidFill>
              <a:schemeClr val="tx2">
                <a:lumMod val="60000"/>
                <a:lumOff val="40000"/>
              </a:schemeClr>
            </a:solid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1800" b="0" i="0" u="none" strike="noStrike" cap="none" normalizeH="0" baseline="0" smtClean="0">
              <a:ln>
                <a:noFill/>
              </a:ln>
              <a:solidFill>
                <a:schemeClr val="tx2"/>
              </a:solidFill>
              <a:effectLst/>
              <a:latin typeface="Calibri" pitchFamily="34" charset="0"/>
            </a:endParaRPr>
          </a:p>
        </p:txBody>
      </p:sp>
      <p:sp>
        <p:nvSpPr>
          <p:cNvPr id="62" name="TextBox 61"/>
          <p:cNvSpPr txBox="1"/>
          <p:nvPr/>
        </p:nvSpPr>
        <p:spPr>
          <a:xfrm>
            <a:off x="4624805" y="2426710"/>
            <a:ext cx="1271308" cy="461665"/>
          </a:xfrm>
          <a:prstGeom prst="rect">
            <a:avLst/>
          </a:prstGeom>
          <a:noFill/>
        </p:spPr>
        <p:txBody>
          <a:bodyPr wrap="square" rtlCol="0">
            <a:spAutoFit/>
          </a:bodyPr>
          <a:lstStyle/>
          <a:p>
            <a:r>
              <a:rPr lang="en-US" sz="1200" b="1" dirty="0" smtClean="0"/>
              <a:t>Technology Opportunities</a:t>
            </a:r>
            <a:endParaRPr lang="en-US" sz="1200" b="1" dirty="0"/>
          </a:p>
        </p:txBody>
      </p:sp>
      <p:sp>
        <p:nvSpPr>
          <p:cNvPr id="63" name="TextBox 62"/>
          <p:cNvSpPr txBox="1"/>
          <p:nvPr/>
        </p:nvSpPr>
        <p:spPr>
          <a:xfrm>
            <a:off x="5136629" y="4320284"/>
            <a:ext cx="1128075" cy="646331"/>
          </a:xfrm>
          <a:prstGeom prst="rect">
            <a:avLst/>
          </a:prstGeom>
          <a:noFill/>
        </p:spPr>
        <p:txBody>
          <a:bodyPr wrap="square" rtlCol="0">
            <a:spAutoFit/>
          </a:bodyPr>
          <a:lstStyle/>
          <a:p>
            <a:r>
              <a:rPr lang="en-US" sz="1200" b="1" dirty="0" smtClean="0"/>
              <a:t>Performance</a:t>
            </a:r>
            <a:r>
              <a:rPr lang="en-US" sz="1200" b="1" dirty="0"/>
              <a:t> </a:t>
            </a:r>
            <a:endParaRPr lang="en-US" sz="1200" b="1" dirty="0" smtClean="0"/>
          </a:p>
          <a:p>
            <a:r>
              <a:rPr lang="en-US" sz="1200" b="1" dirty="0" smtClean="0"/>
              <a:t>and Cost Specifications</a:t>
            </a:r>
            <a:endParaRPr lang="en-US" sz="1200" b="1" dirty="0"/>
          </a:p>
        </p:txBody>
      </p:sp>
      <p:sp>
        <p:nvSpPr>
          <p:cNvPr id="64" name="Rectangle 63"/>
          <p:cNvSpPr/>
          <p:nvPr/>
        </p:nvSpPr>
        <p:spPr>
          <a:xfrm>
            <a:off x="4071241" y="4907431"/>
            <a:ext cx="1106652" cy="546934"/>
          </a:xfrm>
          <a:prstGeom prst="rect">
            <a:avLst/>
          </a:prstGeom>
          <a:solidFill>
            <a:schemeClr val="tx2">
              <a:lumMod val="40000"/>
              <a:lumOff val="60000"/>
            </a:schemeClr>
          </a:solidFill>
          <a:ln w="9525">
            <a:solidFill>
              <a:schemeClr val="tx2">
                <a:lumMod val="60000"/>
                <a:lumOff val="40000"/>
              </a:schemeClr>
            </a:solidFill>
          </a:ln>
        </p:spPr>
        <p:style>
          <a:lnRef idx="2">
            <a:schemeClr val="accent6">
              <a:shade val="50000"/>
            </a:schemeClr>
          </a:lnRef>
          <a:fillRef idx="1">
            <a:schemeClr val="accent6"/>
          </a:fillRef>
          <a:effectRef idx="0">
            <a:schemeClr val="accent6"/>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15000"/>
              </a:lnSpc>
              <a:spcBef>
                <a:spcPts val="0"/>
              </a:spcBef>
              <a:spcAft>
                <a:spcPts val="0"/>
              </a:spcAft>
            </a:pPr>
            <a:r>
              <a:rPr lang="en-US" sz="1600" b="1" dirty="0" smtClean="0">
                <a:solidFill>
                  <a:schemeClr val="tx1"/>
                </a:solidFill>
                <a:effectLst/>
                <a:ea typeface="Calibri"/>
                <a:cs typeface="Times New Roman"/>
              </a:rPr>
              <a:t>Policy Analysis</a:t>
            </a:r>
            <a:endParaRPr lang="en-US" sz="1600" dirty="0">
              <a:solidFill>
                <a:schemeClr val="tx1"/>
              </a:solidFill>
              <a:effectLst/>
              <a:ea typeface="Calibri"/>
              <a:cs typeface="Times New Roman"/>
            </a:endParaRPr>
          </a:p>
        </p:txBody>
      </p:sp>
      <p:sp>
        <p:nvSpPr>
          <p:cNvPr id="44" name="TextBox 43"/>
          <p:cNvSpPr txBox="1"/>
          <p:nvPr/>
        </p:nvSpPr>
        <p:spPr>
          <a:xfrm rot="18840000">
            <a:off x="680588" y="2318676"/>
            <a:ext cx="1688283" cy="371778"/>
          </a:xfrm>
          <a:prstGeom prst="rect">
            <a:avLst/>
          </a:prstGeom>
          <a:noFill/>
        </p:spPr>
        <p:txBody>
          <a:bodyPr wrap="square" rtlCol="0">
            <a:prstTxWarp prst="textArchUp">
              <a:avLst/>
            </a:prstTxWarp>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200" b="1" kern="0" dirty="0" smtClean="0"/>
              <a:t>Data Collection Activities</a:t>
            </a:r>
            <a:endParaRPr kumimoji="0" lang="en-US" sz="1200" b="1" i="0" u="none" strike="noStrike" kern="0" cap="none" spc="0" normalizeH="0" baseline="0" noProof="0" dirty="0" smtClean="0">
              <a:ln>
                <a:noFill/>
              </a:ln>
              <a:effectLst/>
              <a:uLnTx/>
              <a:uFillTx/>
            </a:endParaRPr>
          </a:p>
        </p:txBody>
      </p:sp>
      <p:sp>
        <p:nvSpPr>
          <p:cNvPr id="45" name="Up-Down Arrow 44"/>
          <p:cNvSpPr/>
          <p:nvPr/>
        </p:nvSpPr>
        <p:spPr bwMode="auto">
          <a:xfrm rot="2700000">
            <a:off x="6787544" y="2053847"/>
            <a:ext cx="181407" cy="319859"/>
          </a:xfrm>
          <a:prstGeom prst="upDownArrow">
            <a:avLst/>
          </a:prstGeom>
          <a:solidFill>
            <a:srgbClr val="4F81BD"/>
          </a:solidFill>
          <a:ln w="6350">
            <a:solidFill>
              <a:schemeClr val="tx2">
                <a:lumMod val="60000"/>
                <a:lumOff val="40000"/>
              </a:schemeClr>
            </a:solid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1800" b="0" i="0" u="none" strike="noStrike" cap="none" normalizeH="0" baseline="0" smtClean="0">
              <a:ln>
                <a:noFill/>
              </a:ln>
              <a:solidFill>
                <a:schemeClr val="tx2"/>
              </a:solidFill>
              <a:effectLst/>
              <a:latin typeface="Calibri" pitchFamily="34" charset="0"/>
            </a:endParaRPr>
          </a:p>
        </p:txBody>
      </p:sp>
      <p:sp>
        <p:nvSpPr>
          <p:cNvPr id="46" name="Up-Down Arrow 45"/>
          <p:cNvSpPr/>
          <p:nvPr/>
        </p:nvSpPr>
        <p:spPr bwMode="auto">
          <a:xfrm>
            <a:off x="4545560" y="5494299"/>
            <a:ext cx="158013" cy="274320"/>
          </a:xfrm>
          <a:prstGeom prst="upDownArrow">
            <a:avLst/>
          </a:prstGeom>
          <a:solidFill>
            <a:srgbClr val="4F81BD"/>
          </a:solidFill>
          <a:ln w="6350">
            <a:solidFill>
              <a:schemeClr val="tx2">
                <a:lumMod val="60000"/>
                <a:lumOff val="40000"/>
              </a:schemeClr>
            </a:solid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1800" b="0" i="0" u="none" strike="noStrike" cap="none" normalizeH="0" baseline="0" smtClean="0">
              <a:ln>
                <a:noFill/>
              </a:ln>
              <a:solidFill>
                <a:schemeClr val="tx2"/>
              </a:solidFill>
              <a:effectLst/>
              <a:latin typeface="Calibri" pitchFamily="34" charset="0"/>
            </a:endParaRPr>
          </a:p>
        </p:txBody>
      </p:sp>
      <p:sp>
        <p:nvSpPr>
          <p:cNvPr id="47" name="Up-Down Arrow 46"/>
          <p:cNvSpPr/>
          <p:nvPr/>
        </p:nvSpPr>
        <p:spPr bwMode="auto">
          <a:xfrm rot="18900000">
            <a:off x="2176118" y="2052114"/>
            <a:ext cx="181407" cy="319859"/>
          </a:xfrm>
          <a:prstGeom prst="upDownArrow">
            <a:avLst/>
          </a:prstGeom>
          <a:solidFill>
            <a:srgbClr val="4F81BD"/>
          </a:solidFill>
          <a:ln w="6350">
            <a:solidFill>
              <a:schemeClr val="tx2">
                <a:lumMod val="60000"/>
                <a:lumOff val="40000"/>
              </a:schemeClr>
            </a:solid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1800" b="0" i="0" u="none" strike="noStrike" cap="none" normalizeH="0" baseline="0" smtClean="0">
              <a:ln>
                <a:noFill/>
              </a:ln>
              <a:solidFill>
                <a:schemeClr val="tx2"/>
              </a:solidFill>
              <a:effectLst/>
              <a:latin typeface="Calibri" pitchFamily="34" charset="0"/>
            </a:endParaRPr>
          </a:p>
        </p:txBody>
      </p:sp>
      <p:sp>
        <p:nvSpPr>
          <p:cNvPr id="67" name="TextBox 66"/>
          <p:cNvSpPr txBox="1"/>
          <p:nvPr/>
        </p:nvSpPr>
        <p:spPr>
          <a:xfrm rot="20586247">
            <a:off x="1865484" y="1377245"/>
            <a:ext cx="2190044" cy="276999"/>
          </a:xfrm>
          <a:prstGeom prst="rect">
            <a:avLst/>
          </a:prstGeom>
          <a:noFill/>
        </p:spPr>
        <p:txBody>
          <a:bodyPr wrap="square" rtlCol="0">
            <a:spAutoFit/>
          </a:bodyPr>
          <a:lstStyle/>
          <a:p>
            <a:pPr algn="ctr"/>
            <a:r>
              <a:rPr lang="en-US" sz="1200" b="1" dirty="0" smtClean="0"/>
              <a:t>Modeling Capabilities</a:t>
            </a:r>
            <a:endParaRPr lang="en-US" sz="1200" b="1" dirty="0"/>
          </a:p>
        </p:txBody>
      </p:sp>
      <p:sp>
        <p:nvSpPr>
          <p:cNvPr id="28" name="Slide Number Placeholder 3"/>
          <p:cNvSpPr txBox="1">
            <a:spLocks/>
          </p:cNvSpPr>
          <p:nvPr/>
        </p:nvSpPr>
        <p:spPr>
          <a:xfrm>
            <a:off x="8413750" y="6351588"/>
            <a:ext cx="381000" cy="365125"/>
          </a:xfrm>
          <a:prstGeom prst="rect">
            <a:avLst/>
          </a:prstGeom>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0E35970C-66DA-42B4-8591-6E363A3B576E}" type="slidenum">
              <a:rPr kumimoji="0" lang="en-US" sz="1200" b="0" i="0" u="none" strike="noStrike" kern="1200" cap="none" spc="0" normalizeH="0" baseline="0" noProof="0" smtClean="0">
                <a:ln>
                  <a:noFill/>
                </a:ln>
                <a:solidFill>
                  <a:srgbClr val="106636"/>
                </a:solidFill>
                <a:effectLst/>
                <a:uLnTx/>
                <a:uFillTx/>
                <a:latin typeface="Arial" pitchFamily="34" charset="0"/>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srgbClr val="106636"/>
              </a:solidFill>
              <a:effectLst/>
              <a:uLnTx/>
              <a:uFillTx/>
              <a:latin typeface="Arial" pitchFamily="34" charset="0"/>
              <a:ea typeface="+mn-ea"/>
              <a:cs typeface="Arial" pitchFamily="34" charset="0"/>
            </a:endParaRPr>
          </a:p>
        </p:txBody>
      </p:sp>
      <p:sp>
        <p:nvSpPr>
          <p:cNvPr id="29" name="Footer Placeholder 4"/>
          <p:cNvSpPr txBox="1">
            <a:spLocks/>
          </p:cNvSpPr>
          <p:nvPr/>
        </p:nvSpPr>
        <p:spPr>
          <a:xfrm>
            <a:off x="3124200" y="6357064"/>
            <a:ext cx="5334000"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dirty="0" smtClean="0">
                <a:solidFill>
                  <a:srgbClr val="106636"/>
                </a:solidFill>
                <a:latin typeface="Arial" panose="020B0604020202020204" pitchFamily="34" charset="0"/>
                <a:cs typeface="Arial" panose="020B0604020202020204" pitchFamily="34" charset="0"/>
              </a:rPr>
              <a:t>BESAC/Tech Teams Briefing July 29, 2014</a:t>
            </a:r>
            <a:endParaRPr lang="en-US" sz="1200" dirty="0">
              <a:solidFill>
                <a:srgbClr val="106636"/>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98990920"/>
      </p:ext>
    </p:extLst>
  </p:cSld>
  <p:clrMapOvr>
    <a:masterClrMapping/>
  </p:clrMapOvr>
  <p:transition spd="slow"/>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36346"/>
            <a:ext cx="9144000" cy="447675"/>
          </a:xfrm>
        </p:spPr>
        <p:txBody>
          <a:bodyPr>
            <a:noAutofit/>
          </a:bodyPr>
          <a:lstStyle/>
          <a:p>
            <a:r>
              <a:rPr lang="en-US" sz="2800" dirty="0" smtClean="0"/>
              <a:t>Water-Energy Tech Team Program</a:t>
            </a:r>
            <a:endParaRPr lang="en-US" sz="2800" i="1" dirty="0"/>
          </a:p>
        </p:txBody>
      </p:sp>
      <p:sp>
        <p:nvSpPr>
          <p:cNvPr id="10" name="Rounded Rectangle 9"/>
          <p:cNvSpPr/>
          <p:nvPr/>
        </p:nvSpPr>
        <p:spPr bwMode="auto">
          <a:xfrm>
            <a:off x="91440" y="929073"/>
            <a:ext cx="8961120" cy="5212080"/>
          </a:xfrm>
          <a:prstGeom prst="roundRect">
            <a:avLst>
              <a:gd name="adj" fmla="val 2893"/>
            </a:avLst>
          </a:prstGeom>
          <a:solidFill>
            <a:srgbClr val="4F81BD"/>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ctr" defTabSz="914400" rtl="0" eaLnBrk="1" fontAlgn="base" latinLnBrk="0" hangingPunct="1">
              <a:lnSpc>
                <a:spcPct val="100000"/>
              </a:lnSpc>
              <a:spcBef>
                <a:spcPts val="300"/>
              </a:spcBef>
              <a:spcAft>
                <a:spcPct val="0"/>
              </a:spcAft>
              <a:buClrTx/>
              <a:buSzTx/>
              <a:tabLst/>
            </a:pPr>
            <a:endParaRPr kumimoji="0" lang="en-US" sz="1600" i="0" u="none" strike="noStrike" cap="none" normalizeH="0" baseline="0" dirty="0" smtClean="0">
              <a:ln>
                <a:noFill/>
              </a:ln>
              <a:effectLst/>
              <a:latin typeface="Calibri" pitchFamily="34" charset="0"/>
            </a:endParaRPr>
          </a:p>
        </p:txBody>
      </p:sp>
      <p:sp>
        <p:nvSpPr>
          <p:cNvPr id="11" name="Rounded Rectangle 10"/>
          <p:cNvSpPr/>
          <p:nvPr/>
        </p:nvSpPr>
        <p:spPr bwMode="auto">
          <a:xfrm>
            <a:off x="190861" y="1035753"/>
            <a:ext cx="4297680" cy="1097280"/>
          </a:xfrm>
          <a:prstGeom prst="roundRect">
            <a:avLst/>
          </a:prstGeom>
          <a:solidFill>
            <a:srgbClr val="B9CDE5"/>
          </a:soli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ts val="300"/>
              </a:spcBef>
              <a:spcAft>
                <a:spcPct val="0"/>
              </a:spcAft>
              <a:buClrTx/>
              <a:buSzTx/>
              <a:tabLst/>
            </a:pPr>
            <a:r>
              <a:rPr lang="en-US" sz="1600" dirty="0" smtClean="0">
                <a:latin typeface="Calibri" pitchFamily="34" charset="0"/>
              </a:rPr>
              <a:t>Technology Research Development, Demonstration, and Deployment</a:t>
            </a:r>
          </a:p>
        </p:txBody>
      </p:sp>
      <p:sp>
        <p:nvSpPr>
          <p:cNvPr id="12" name="Rounded Rectangle 11"/>
          <p:cNvSpPr/>
          <p:nvPr/>
        </p:nvSpPr>
        <p:spPr bwMode="auto">
          <a:xfrm>
            <a:off x="4663440" y="1035753"/>
            <a:ext cx="4297680" cy="1097280"/>
          </a:xfrm>
          <a:prstGeom prst="roundRect">
            <a:avLst/>
          </a:prstGeom>
          <a:solidFill>
            <a:srgbClr val="B9CDE5"/>
          </a:soli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ts val="300"/>
              </a:spcBef>
              <a:spcAft>
                <a:spcPct val="0"/>
              </a:spcAft>
              <a:buClrTx/>
              <a:buSzTx/>
              <a:tabLst/>
            </a:pPr>
            <a:r>
              <a:rPr lang="en-US" sz="1600" dirty="0" smtClean="0">
                <a:latin typeface="Calibri" pitchFamily="34" charset="0"/>
              </a:rPr>
              <a:t>Data, Modeling, and Analysis</a:t>
            </a:r>
          </a:p>
        </p:txBody>
      </p:sp>
      <p:sp>
        <p:nvSpPr>
          <p:cNvPr id="16" name="Rounded Rectangle 15"/>
          <p:cNvSpPr/>
          <p:nvPr/>
        </p:nvSpPr>
        <p:spPr bwMode="auto">
          <a:xfrm>
            <a:off x="182880" y="5302953"/>
            <a:ext cx="8778240" cy="341511"/>
          </a:xfrm>
          <a:prstGeom prst="roundRect">
            <a:avLst>
              <a:gd name="adj" fmla="val 34405"/>
            </a:avLst>
          </a:prstGeom>
          <a:solidFill>
            <a:srgbClr val="B9CDE5"/>
          </a:solidFill>
          <a:ln w="12700" cap="flat" cmpd="sng" algn="ctr">
            <a:no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noAutofit/>
          </a:bodyPr>
          <a:lstStyle/>
          <a:p>
            <a:pPr algn="ctr"/>
            <a:r>
              <a:rPr lang="en-US" sz="1400" dirty="0" smtClean="0"/>
              <a:t>Policy Analysis</a:t>
            </a:r>
            <a:endParaRPr lang="en-US" sz="1400" dirty="0"/>
          </a:p>
        </p:txBody>
      </p:sp>
      <p:sp>
        <p:nvSpPr>
          <p:cNvPr id="17" name="Rounded Rectangle 16"/>
          <p:cNvSpPr/>
          <p:nvPr/>
        </p:nvSpPr>
        <p:spPr bwMode="auto">
          <a:xfrm>
            <a:off x="182880" y="5723442"/>
            <a:ext cx="8778240" cy="341511"/>
          </a:xfrm>
          <a:prstGeom prst="roundRect">
            <a:avLst>
              <a:gd name="adj" fmla="val 34405"/>
            </a:avLst>
          </a:prstGeom>
          <a:solidFill>
            <a:srgbClr val="B9CDE5"/>
          </a:solidFill>
          <a:ln w="12700" cap="flat" cmpd="sng" algn="ctr">
            <a:no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noAutofit/>
          </a:bodyPr>
          <a:lstStyle/>
          <a:p>
            <a:pPr algn="ctr"/>
            <a:r>
              <a:rPr lang="en-US" sz="1400" dirty="0" smtClean="0"/>
              <a:t>Outreach and Stakeholder Engagement (Including International)</a:t>
            </a:r>
            <a:endParaRPr lang="en-US" sz="1400" dirty="0"/>
          </a:p>
        </p:txBody>
      </p:sp>
      <p:sp>
        <p:nvSpPr>
          <p:cNvPr id="13" name="Rounded Rectangle 12"/>
          <p:cNvSpPr/>
          <p:nvPr/>
        </p:nvSpPr>
        <p:spPr bwMode="auto">
          <a:xfrm>
            <a:off x="182880" y="2239713"/>
            <a:ext cx="4297680" cy="548640"/>
          </a:xfrm>
          <a:prstGeom prst="roundRect">
            <a:avLst/>
          </a:prstGeom>
          <a:solidFill>
            <a:srgbClr val="B9CDE5"/>
          </a:soli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ts val="300"/>
              </a:spcBef>
              <a:spcAft>
                <a:spcPct val="0"/>
              </a:spcAft>
              <a:buClrTx/>
              <a:buSzTx/>
              <a:tabLst/>
            </a:pPr>
            <a:r>
              <a:rPr lang="en-US" sz="1400" dirty="0" smtClean="0">
                <a:latin typeface="Calibri" pitchFamily="34" charset="0"/>
              </a:rPr>
              <a:t>Water-Efficient Cooling</a:t>
            </a:r>
            <a:endParaRPr lang="en-US" sz="1400" i="1" dirty="0" smtClean="0">
              <a:latin typeface="Calibri" pitchFamily="34" charset="0"/>
            </a:endParaRPr>
          </a:p>
        </p:txBody>
      </p:sp>
      <p:sp>
        <p:nvSpPr>
          <p:cNvPr id="14" name="Rounded Rectangle 13"/>
          <p:cNvSpPr/>
          <p:nvPr/>
        </p:nvSpPr>
        <p:spPr bwMode="auto">
          <a:xfrm>
            <a:off x="182880" y="2849313"/>
            <a:ext cx="4297680" cy="548640"/>
          </a:xfrm>
          <a:prstGeom prst="roundRect">
            <a:avLst/>
          </a:prstGeom>
          <a:solidFill>
            <a:srgbClr val="B9CDE5"/>
          </a:soli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algn="ctr" fontAlgn="base">
              <a:spcBef>
                <a:spcPts val="300"/>
              </a:spcBef>
              <a:spcAft>
                <a:spcPct val="0"/>
              </a:spcAft>
            </a:pPr>
            <a:r>
              <a:rPr lang="en-US" sz="1400" dirty="0" smtClean="0">
                <a:latin typeface="Calibri" pitchFamily="34" charset="0"/>
              </a:rPr>
              <a:t>Treatment, Management, and Beneficial Use of Non-Traditional Waters</a:t>
            </a:r>
            <a:endParaRPr kumimoji="0" lang="en-US" sz="1400" b="1" i="0" u="none" strike="noStrike" cap="none" normalizeH="0" baseline="0" dirty="0" smtClean="0">
              <a:ln>
                <a:noFill/>
              </a:ln>
              <a:effectLst/>
              <a:latin typeface="Calibri" pitchFamily="34" charset="0"/>
            </a:endParaRPr>
          </a:p>
        </p:txBody>
      </p:sp>
      <p:sp>
        <p:nvSpPr>
          <p:cNvPr id="15" name="Rounded Rectangle 14"/>
          <p:cNvSpPr/>
          <p:nvPr/>
        </p:nvSpPr>
        <p:spPr bwMode="auto">
          <a:xfrm>
            <a:off x="182880" y="3458913"/>
            <a:ext cx="4297680" cy="548640"/>
          </a:xfrm>
          <a:prstGeom prst="roundRect">
            <a:avLst/>
          </a:prstGeom>
          <a:solidFill>
            <a:srgbClr val="B9CDE5"/>
          </a:soli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ts val="300"/>
              </a:spcBef>
              <a:spcAft>
                <a:spcPct val="0"/>
              </a:spcAft>
              <a:buClrTx/>
              <a:buSzTx/>
              <a:tabLst/>
            </a:pPr>
            <a:r>
              <a:rPr lang="en-US" sz="1400" dirty="0" smtClean="0">
                <a:latin typeface="Calibri" pitchFamily="34" charset="0"/>
              </a:rPr>
              <a:t>Sustainable Water Utilities</a:t>
            </a:r>
            <a:endParaRPr kumimoji="0" lang="en-US" sz="1400" b="1" i="0" u="none" strike="noStrike" cap="none" normalizeH="0" baseline="0" dirty="0" smtClean="0">
              <a:ln>
                <a:noFill/>
              </a:ln>
              <a:effectLst/>
              <a:latin typeface="Calibri" pitchFamily="34" charset="0"/>
            </a:endParaRPr>
          </a:p>
        </p:txBody>
      </p:sp>
      <p:sp>
        <p:nvSpPr>
          <p:cNvPr id="19" name="Rounded Rectangle 18"/>
          <p:cNvSpPr/>
          <p:nvPr/>
        </p:nvSpPr>
        <p:spPr bwMode="auto">
          <a:xfrm>
            <a:off x="182880" y="4068513"/>
            <a:ext cx="4297680" cy="548640"/>
          </a:xfrm>
          <a:prstGeom prst="roundRect">
            <a:avLst/>
          </a:prstGeom>
          <a:solidFill>
            <a:srgbClr val="B9CDE5"/>
          </a:soli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algn="ctr" fontAlgn="base">
              <a:spcBef>
                <a:spcPts val="300"/>
              </a:spcBef>
              <a:spcAft>
                <a:spcPct val="0"/>
              </a:spcAft>
            </a:pPr>
            <a:r>
              <a:rPr lang="en-US" sz="1400" dirty="0" smtClean="0">
                <a:latin typeface="Calibri" pitchFamily="34" charset="0"/>
              </a:rPr>
              <a:t>Improving Water Efficiency and Quality in </a:t>
            </a:r>
            <a:r>
              <a:rPr lang="en-US" sz="1400" dirty="0" err="1" smtClean="0">
                <a:latin typeface="Calibri" pitchFamily="34" charset="0"/>
              </a:rPr>
              <a:t>Bioenergy</a:t>
            </a:r>
            <a:r>
              <a:rPr lang="en-US" sz="1400" dirty="0" smtClean="0">
                <a:latin typeface="Calibri" pitchFamily="34" charset="0"/>
              </a:rPr>
              <a:t> Systems</a:t>
            </a:r>
            <a:endParaRPr kumimoji="0" lang="en-US" sz="1400" b="1" i="0" u="none" strike="noStrike" cap="none" normalizeH="0" baseline="0" dirty="0" smtClean="0">
              <a:ln>
                <a:noFill/>
              </a:ln>
              <a:effectLst/>
              <a:latin typeface="Calibri" pitchFamily="34" charset="0"/>
            </a:endParaRPr>
          </a:p>
        </p:txBody>
      </p:sp>
      <p:sp>
        <p:nvSpPr>
          <p:cNvPr id="20" name="Rounded Rectangle 19"/>
          <p:cNvSpPr/>
          <p:nvPr/>
        </p:nvSpPr>
        <p:spPr bwMode="auto">
          <a:xfrm>
            <a:off x="182880" y="4678113"/>
            <a:ext cx="4297680" cy="548640"/>
          </a:xfrm>
          <a:prstGeom prst="roundRect">
            <a:avLst/>
          </a:prstGeom>
          <a:solidFill>
            <a:srgbClr val="B9CDE5"/>
          </a:soli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ts val="300"/>
              </a:spcBef>
              <a:spcAft>
                <a:spcPct val="0"/>
              </a:spcAft>
              <a:buClrTx/>
              <a:buSzTx/>
              <a:tabLst/>
            </a:pPr>
            <a:r>
              <a:rPr lang="en-US" sz="1400" dirty="0" smtClean="0">
                <a:latin typeface="Calibri" pitchFamily="34" charset="0"/>
              </a:rPr>
              <a:t>Optimized Water and Energy in Industrial and Commercial Systems</a:t>
            </a:r>
            <a:endParaRPr kumimoji="0" lang="en-US" sz="1400" b="1" i="0" u="none" strike="noStrike" cap="none" normalizeH="0" baseline="0" dirty="0" smtClean="0">
              <a:ln>
                <a:noFill/>
              </a:ln>
              <a:effectLst/>
              <a:latin typeface="Calibri" pitchFamily="34" charset="0"/>
            </a:endParaRPr>
          </a:p>
        </p:txBody>
      </p:sp>
      <p:sp>
        <p:nvSpPr>
          <p:cNvPr id="21" name="Rounded Rectangle 20"/>
          <p:cNvSpPr/>
          <p:nvPr/>
        </p:nvSpPr>
        <p:spPr bwMode="auto">
          <a:xfrm>
            <a:off x="4663440" y="2239713"/>
            <a:ext cx="4297680" cy="685800"/>
          </a:xfrm>
          <a:prstGeom prst="roundRect">
            <a:avLst/>
          </a:prstGeom>
          <a:solidFill>
            <a:srgbClr val="B9CDE5"/>
          </a:soli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algn="ctr" fontAlgn="base">
              <a:spcBef>
                <a:spcPts val="300"/>
              </a:spcBef>
              <a:spcAft>
                <a:spcPct val="0"/>
              </a:spcAft>
            </a:pPr>
            <a:r>
              <a:rPr lang="en-US" sz="1400" dirty="0" smtClean="0">
                <a:latin typeface="Calibri" pitchFamily="34" charset="0"/>
              </a:rPr>
              <a:t>Layered Energy Resilience Data-Knowledge System</a:t>
            </a:r>
            <a:endParaRPr kumimoji="0" lang="en-US" sz="1400" b="1" i="0" u="none" strike="noStrike" cap="none" normalizeH="0" baseline="0" dirty="0" smtClean="0">
              <a:ln>
                <a:noFill/>
              </a:ln>
              <a:effectLst/>
              <a:latin typeface="Calibri" pitchFamily="34" charset="0"/>
            </a:endParaRPr>
          </a:p>
        </p:txBody>
      </p:sp>
      <p:sp>
        <p:nvSpPr>
          <p:cNvPr id="22" name="Rounded Rectangle 21"/>
          <p:cNvSpPr/>
          <p:nvPr/>
        </p:nvSpPr>
        <p:spPr bwMode="auto">
          <a:xfrm>
            <a:off x="4663440" y="3016953"/>
            <a:ext cx="4297680" cy="685800"/>
          </a:xfrm>
          <a:prstGeom prst="roundRect">
            <a:avLst/>
          </a:prstGeom>
          <a:solidFill>
            <a:srgbClr val="B9CDE5"/>
          </a:soli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algn="ctr" fontAlgn="base">
              <a:spcAft>
                <a:spcPct val="0"/>
              </a:spcAft>
            </a:pPr>
            <a:r>
              <a:rPr lang="en-US" sz="1400" dirty="0" smtClean="0">
                <a:latin typeface="Calibri" pitchFamily="34" charset="0"/>
              </a:rPr>
              <a:t>Integrated Multi-System, Multi-Scale Modeling Framework and IAV Modeling</a:t>
            </a:r>
            <a:endParaRPr kumimoji="0" lang="en-US" sz="1400" b="1" i="0" u="none" strike="noStrike" cap="none" normalizeH="0" baseline="0" dirty="0" smtClean="0">
              <a:ln>
                <a:noFill/>
              </a:ln>
              <a:effectLst/>
              <a:latin typeface="Calibri" pitchFamily="34" charset="0"/>
            </a:endParaRPr>
          </a:p>
        </p:txBody>
      </p:sp>
      <p:sp>
        <p:nvSpPr>
          <p:cNvPr id="23" name="Rounded Rectangle 22"/>
          <p:cNvSpPr/>
          <p:nvPr/>
        </p:nvSpPr>
        <p:spPr bwMode="auto">
          <a:xfrm>
            <a:off x="4663440" y="3778953"/>
            <a:ext cx="4297680" cy="685800"/>
          </a:xfrm>
          <a:prstGeom prst="roundRect">
            <a:avLst/>
          </a:prstGeom>
          <a:solidFill>
            <a:srgbClr val="B9CDE5"/>
          </a:soli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algn="ctr" fontAlgn="base">
              <a:spcBef>
                <a:spcPts val="300"/>
              </a:spcBef>
              <a:spcAft>
                <a:spcPct val="0"/>
              </a:spcAft>
            </a:pPr>
            <a:r>
              <a:rPr lang="en-US" sz="1400" dirty="0" smtClean="0">
                <a:latin typeface="Calibri" pitchFamily="34" charset="0"/>
              </a:rPr>
              <a:t>IAV Strategic Research and Analysis</a:t>
            </a:r>
            <a:r>
              <a:rPr lang="en-US" sz="1200" dirty="0" smtClean="0">
                <a:latin typeface="Calibri" pitchFamily="34" charset="0"/>
              </a:rPr>
              <a:t> </a:t>
            </a:r>
            <a:endParaRPr lang="en-US" sz="1200" dirty="0">
              <a:latin typeface="Calibri" pitchFamily="34" charset="0"/>
            </a:endParaRPr>
          </a:p>
        </p:txBody>
      </p:sp>
      <p:sp>
        <p:nvSpPr>
          <p:cNvPr id="24" name="Rounded Rectangle 23"/>
          <p:cNvSpPr/>
          <p:nvPr/>
        </p:nvSpPr>
        <p:spPr bwMode="auto">
          <a:xfrm>
            <a:off x="4663440" y="4540953"/>
            <a:ext cx="4297680" cy="685800"/>
          </a:xfrm>
          <a:prstGeom prst="roundRect">
            <a:avLst/>
          </a:prstGeom>
          <a:solidFill>
            <a:srgbClr val="B9CDE5"/>
          </a:soli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ts val="300"/>
              </a:spcBef>
              <a:spcAft>
                <a:spcPct val="0"/>
              </a:spcAft>
              <a:buClrTx/>
              <a:buSzTx/>
              <a:tabLst/>
            </a:pPr>
            <a:r>
              <a:rPr lang="en-US" sz="1400" dirty="0" smtClean="0">
                <a:latin typeface="Calibri" pitchFamily="34" charset="0"/>
              </a:rPr>
              <a:t>Energy Resilience Analysis Consortiums (ERACs)</a:t>
            </a:r>
            <a:endParaRPr kumimoji="0" lang="en-US" sz="1400" b="1" i="0" u="none" strike="noStrike" cap="none" normalizeH="0" baseline="0" dirty="0" smtClean="0">
              <a:ln>
                <a:noFill/>
              </a:ln>
              <a:effectLst/>
              <a:latin typeface="Calibri" pitchFamily="34" charset="0"/>
            </a:endParaRPr>
          </a:p>
        </p:txBody>
      </p:sp>
      <p:sp>
        <p:nvSpPr>
          <p:cNvPr id="26" name="Slide Number Placeholder 3"/>
          <p:cNvSpPr txBox="1">
            <a:spLocks/>
          </p:cNvSpPr>
          <p:nvPr/>
        </p:nvSpPr>
        <p:spPr>
          <a:xfrm>
            <a:off x="8413750" y="6351588"/>
            <a:ext cx="381000" cy="365125"/>
          </a:xfrm>
          <a:prstGeom prst="rect">
            <a:avLst/>
          </a:prstGeom>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0E35970C-66DA-42B4-8591-6E363A3B576E}" type="slidenum">
              <a:rPr kumimoji="0" lang="en-US" sz="1200" b="0" i="0" u="none" strike="noStrike" kern="1200" cap="none" spc="0" normalizeH="0" baseline="0" noProof="0" smtClean="0">
                <a:ln>
                  <a:noFill/>
                </a:ln>
                <a:solidFill>
                  <a:srgbClr val="106636"/>
                </a:solidFill>
                <a:effectLst/>
                <a:uLnTx/>
                <a:uFillTx/>
                <a:latin typeface="Arial" pitchFamily="34" charset="0"/>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srgbClr val="106636"/>
              </a:solidFill>
              <a:effectLst/>
              <a:uLnTx/>
              <a:uFillTx/>
              <a:latin typeface="Arial" pitchFamily="34" charset="0"/>
              <a:ea typeface="+mn-ea"/>
              <a:cs typeface="Arial" pitchFamily="34" charset="0"/>
            </a:endParaRPr>
          </a:p>
        </p:txBody>
      </p:sp>
      <p:sp>
        <p:nvSpPr>
          <p:cNvPr id="27" name="Footer Placeholder 4"/>
          <p:cNvSpPr txBox="1">
            <a:spLocks/>
          </p:cNvSpPr>
          <p:nvPr/>
        </p:nvSpPr>
        <p:spPr>
          <a:xfrm>
            <a:off x="3124200" y="6357064"/>
            <a:ext cx="5334000"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dirty="0" smtClean="0">
                <a:solidFill>
                  <a:srgbClr val="106636"/>
                </a:solidFill>
                <a:latin typeface="Arial" panose="020B0604020202020204" pitchFamily="34" charset="0"/>
                <a:cs typeface="Arial" panose="020B0604020202020204" pitchFamily="34" charset="0"/>
              </a:rPr>
              <a:t>BESAC/Tech Teams Briefing July 29, 2014</a:t>
            </a:r>
            <a:endParaRPr lang="en-US" sz="1200" dirty="0">
              <a:solidFill>
                <a:srgbClr val="106636"/>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86681669"/>
      </p:ext>
    </p:extLst>
  </p:cSld>
  <p:clrMapOvr>
    <a:masterClrMapping/>
  </p:clrMapOvr>
  <p:transition spd="slow"/>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 further information …</a:t>
            </a:r>
            <a:endParaRPr lang="en-US" dirty="0"/>
          </a:p>
        </p:txBody>
      </p:sp>
      <p:sp>
        <p:nvSpPr>
          <p:cNvPr id="3" name="Text Placeholder 2"/>
          <p:cNvSpPr>
            <a:spLocks noGrp="1"/>
          </p:cNvSpPr>
          <p:nvPr>
            <p:ph type="body" sz="quarter" idx="10"/>
          </p:nvPr>
        </p:nvSpPr>
        <p:spPr>
          <a:xfrm>
            <a:off x="479778" y="756354"/>
            <a:ext cx="8229600" cy="5257800"/>
          </a:xfrm>
        </p:spPr>
        <p:txBody>
          <a:bodyPr>
            <a:normAutofit/>
          </a:bodyPr>
          <a:lstStyle/>
          <a:p>
            <a:r>
              <a:rPr lang="en-US" sz="1800" b="0" dirty="0" smtClean="0"/>
              <a:t>Advanced Computing</a:t>
            </a:r>
          </a:p>
          <a:p>
            <a:pPr lvl="1"/>
            <a:r>
              <a:rPr lang="en-US" sz="1400" dirty="0" smtClean="0"/>
              <a:t>Alex Larzelere (alex.larzelere@nuclear.energy.gov)</a:t>
            </a:r>
          </a:p>
          <a:p>
            <a:pPr lvl="1"/>
            <a:r>
              <a:rPr lang="en-US" sz="1400" dirty="0" smtClean="0"/>
              <a:t>Steve Binkley (steve.binkley@science.doe.gov)</a:t>
            </a:r>
          </a:p>
          <a:p>
            <a:r>
              <a:rPr lang="en-US" sz="1800" b="0" dirty="0" smtClean="0"/>
              <a:t>Clean-Energy Manufacturing</a:t>
            </a:r>
          </a:p>
          <a:p>
            <a:pPr lvl="1"/>
            <a:r>
              <a:rPr lang="en-US" sz="1400" dirty="0" smtClean="0"/>
              <a:t>Libby </a:t>
            </a:r>
            <a:r>
              <a:rPr lang="en-US" sz="1400" dirty="0" err="1" smtClean="0"/>
              <a:t>Wayman</a:t>
            </a:r>
            <a:r>
              <a:rPr lang="en-US" sz="1400" dirty="0" smtClean="0"/>
              <a:t> (elizabeth.wayman@ee.doe.gov)</a:t>
            </a:r>
          </a:p>
          <a:p>
            <a:pPr lvl="1"/>
            <a:r>
              <a:rPr lang="en-US" sz="1400" dirty="0" smtClean="0"/>
              <a:t>Mark Johnson (mark.a.johnson@ee.doe.gov)</a:t>
            </a:r>
            <a:endParaRPr lang="en-US" sz="1600" dirty="0" smtClean="0"/>
          </a:p>
          <a:p>
            <a:r>
              <a:rPr lang="en-US" sz="1800" b="0" dirty="0" smtClean="0"/>
              <a:t>Grid Modernization</a:t>
            </a:r>
          </a:p>
          <a:p>
            <a:pPr lvl="1"/>
            <a:r>
              <a:rPr lang="en-US" sz="1400" dirty="0" smtClean="0"/>
              <a:t>David Meyer (david.meyer@hq.doe.gov)</a:t>
            </a:r>
          </a:p>
          <a:p>
            <a:pPr lvl="1"/>
            <a:r>
              <a:rPr lang="en-US" sz="1400" dirty="0" smtClean="0"/>
              <a:t>Kevin Lynn (kevin.lynn@ee.doe.gov)</a:t>
            </a:r>
          </a:p>
          <a:p>
            <a:r>
              <a:rPr lang="en-US" sz="1800" b="0" dirty="0" smtClean="0"/>
              <a:t>Subsurface Technology and Engineering RD&amp;D</a:t>
            </a:r>
          </a:p>
          <a:p>
            <a:pPr lvl="1"/>
            <a:r>
              <a:rPr lang="en-US" sz="1400" dirty="0" smtClean="0"/>
              <a:t>Doug </a:t>
            </a:r>
            <a:r>
              <a:rPr lang="en-US" sz="1400" dirty="0" err="1" smtClean="0"/>
              <a:t>Hollett</a:t>
            </a:r>
            <a:r>
              <a:rPr lang="en-US" sz="1400" dirty="0" smtClean="0"/>
              <a:t> (douglas.hollett@ee.doe.gov)</a:t>
            </a:r>
          </a:p>
          <a:p>
            <a:pPr lvl="1"/>
            <a:r>
              <a:rPr lang="en-US" sz="1400" dirty="0" smtClean="0"/>
              <a:t>Julio Friedman (julio.friedmann@hq.doe.gov)</a:t>
            </a:r>
          </a:p>
          <a:p>
            <a:r>
              <a:rPr lang="en-US" sz="1600" b="0" dirty="0" smtClean="0"/>
              <a:t>Supercritical CO</a:t>
            </a:r>
            <a:r>
              <a:rPr lang="en-US" sz="1600" b="0" baseline="-25000" dirty="0" smtClean="0"/>
              <a:t>2</a:t>
            </a:r>
            <a:r>
              <a:rPr lang="en-US" sz="1600" b="0" dirty="0" smtClean="0"/>
              <a:t> Technology</a:t>
            </a:r>
            <a:endParaRPr lang="en-US" sz="1800" b="0" dirty="0" smtClean="0"/>
          </a:p>
          <a:p>
            <a:pPr lvl="1"/>
            <a:r>
              <a:rPr lang="en-US" sz="1400" dirty="0" smtClean="0"/>
              <a:t>Darren </a:t>
            </a:r>
            <a:r>
              <a:rPr lang="en-US" sz="1400" dirty="0" err="1" smtClean="0"/>
              <a:t>Mollot</a:t>
            </a:r>
            <a:r>
              <a:rPr lang="en-US" sz="1400" dirty="0" smtClean="0"/>
              <a:t> (darren.mollot@hq.doe.gov)</a:t>
            </a:r>
          </a:p>
          <a:p>
            <a:pPr lvl="1"/>
            <a:r>
              <a:rPr lang="en-US" sz="1400" dirty="0" smtClean="0"/>
              <a:t>Brian Robinson (brian.robinson@nuclear.energy.gov)</a:t>
            </a:r>
          </a:p>
          <a:p>
            <a:pPr lvl="1"/>
            <a:r>
              <a:rPr lang="en-US" sz="1400" dirty="0" smtClean="0"/>
              <a:t>Jesse Gary (jesse.gary@ee.doe.gov)</a:t>
            </a:r>
          </a:p>
          <a:p>
            <a:r>
              <a:rPr lang="en-US" sz="1800" b="0" dirty="0" smtClean="0"/>
              <a:t>Water-Energy Nexus</a:t>
            </a:r>
          </a:p>
          <a:p>
            <a:pPr lvl="1"/>
            <a:r>
              <a:rPr lang="en-US" sz="1400" dirty="0" smtClean="0"/>
              <a:t>Diana Bauer (diana.bauer@hq.doe.gov)</a:t>
            </a:r>
          </a:p>
          <a:p>
            <a:pPr lvl="1"/>
            <a:r>
              <a:rPr lang="en-US" sz="1400" dirty="0" smtClean="0"/>
              <a:t>Bob </a:t>
            </a:r>
            <a:r>
              <a:rPr lang="en-US" sz="1400" dirty="0" err="1" smtClean="0"/>
              <a:t>Vallerio</a:t>
            </a:r>
            <a:r>
              <a:rPr lang="en-US" sz="1400" dirty="0" smtClean="0"/>
              <a:t> (bob.vallario@science.doe.gov)</a:t>
            </a:r>
            <a:endParaRPr lang="en-US" sz="1600" dirty="0" smtClean="0"/>
          </a:p>
          <a:p>
            <a:endParaRPr lang="en-US" sz="1800" b="0" dirty="0" smtClean="0"/>
          </a:p>
          <a:p>
            <a:endParaRPr lang="en-US" sz="1800" b="0" dirty="0"/>
          </a:p>
        </p:txBody>
      </p:sp>
      <p:sp>
        <p:nvSpPr>
          <p:cNvPr id="4" name="TextBox 3"/>
          <p:cNvSpPr txBox="1"/>
          <p:nvPr/>
        </p:nvSpPr>
        <p:spPr>
          <a:xfrm>
            <a:off x="5204170" y="5215465"/>
            <a:ext cx="3939830" cy="861774"/>
          </a:xfrm>
          <a:prstGeom prst="rect">
            <a:avLst/>
          </a:prstGeom>
          <a:noFill/>
        </p:spPr>
        <p:txBody>
          <a:bodyPr wrap="square" rtlCol="0">
            <a:spAutoFit/>
          </a:bodyPr>
          <a:lstStyle/>
          <a:p>
            <a:r>
              <a:rPr lang="en-US" sz="1600" b="1" i="1" dirty="0" smtClean="0"/>
              <a:t>Overall questions:</a:t>
            </a:r>
          </a:p>
          <a:p>
            <a:r>
              <a:rPr lang="en-US" sz="1600" dirty="0" smtClean="0"/>
              <a:t>David </a:t>
            </a:r>
            <a:r>
              <a:rPr lang="en-US" sz="1600" dirty="0" err="1" smtClean="0"/>
              <a:t>Catarios</a:t>
            </a:r>
            <a:r>
              <a:rPr lang="en-US" sz="1600" dirty="0" smtClean="0"/>
              <a:t> (david.catarious@ee.doe.gov)</a:t>
            </a:r>
          </a:p>
          <a:p>
            <a:r>
              <a:rPr lang="en-US" sz="1600" dirty="0" smtClean="0"/>
              <a:t>Mike Knotek (michael.knotek@hq.doe.gov)</a:t>
            </a:r>
            <a:endParaRPr lang="en-US" sz="1600" dirty="0"/>
          </a:p>
        </p:txBody>
      </p:sp>
      <p:sp>
        <p:nvSpPr>
          <p:cNvPr id="7" name="Slide Number Placeholder 3"/>
          <p:cNvSpPr txBox="1">
            <a:spLocks/>
          </p:cNvSpPr>
          <p:nvPr/>
        </p:nvSpPr>
        <p:spPr>
          <a:xfrm>
            <a:off x="8413750" y="6351588"/>
            <a:ext cx="381000" cy="365125"/>
          </a:xfrm>
          <a:prstGeom prst="rect">
            <a:avLst/>
          </a:prstGeom>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0E35970C-66DA-42B4-8591-6E363A3B576E}" type="slidenum">
              <a:rPr kumimoji="0" lang="en-US" sz="1200" b="0" i="0" u="none" strike="noStrike" kern="1200" cap="none" spc="0" normalizeH="0" baseline="0" noProof="0" smtClean="0">
                <a:ln>
                  <a:noFill/>
                </a:ln>
                <a:solidFill>
                  <a:srgbClr val="106636"/>
                </a:solidFill>
                <a:effectLst/>
                <a:uLnTx/>
                <a:uFillTx/>
                <a:latin typeface="Arial" pitchFamily="34" charset="0"/>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srgbClr val="106636"/>
              </a:solidFill>
              <a:effectLst/>
              <a:uLnTx/>
              <a:uFillTx/>
              <a:latin typeface="Arial" pitchFamily="34" charset="0"/>
              <a:ea typeface="+mn-ea"/>
              <a:cs typeface="Arial" pitchFamily="34" charset="0"/>
            </a:endParaRPr>
          </a:p>
        </p:txBody>
      </p:sp>
      <p:sp>
        <p:nvSpPr>
          <p:cNvPr id="8" name="Footer Placeholder 4"/>
          <p:cNvSpPr txBox="1">
            <a:spLocks/>
          </p:cNvSpPr>
          <p:nvPr/>
        </p:nvSpPr>
        <p:spPr>
          <a:xfrm>
            <a:off x="3124200" y="6357064"/>
            <a:ext cx="5334000"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dirty="0" smtClean="0">
                <a:solidFill>
                  <a:srgbClr val="106636"/>
                </a:solidFill>
                <a:latin typeface="Arial" panose="020B0604020202020204" pitchFamily="34" charset="0"/>
                <a:cs typeface="Arial" panose="020B0604020202020204" pitchFamily="34" charset="0"/>
              </a:rPr>
              <a:t>BESAC/Tech Teams Briefing July 29, 2014</a:t>
            </a:r>
            <a:endParaRPr lang="en-US" sz="1200" dirty="0">
              <a:solidFill>
                <a:srgbClr val="106636"/>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2" name="Rectangle 6"/>
          <p:cNvSpPr>
            <a:spLocks noGrp="1" noChangeArrowheads="1"/>
          </p:cNvSpPr>
          <p:nvPr>
            <p:ph type="title"/>
          </p:nvPr>
        </p:nvSpPr>
        <p:spPr>
          <a:xfrm>
            <a:off x="0" y="-17639"/>
            <a:ext cx="9144000" cy="740128"/>
          </a:xfrm>
        </p:spPr>
        <p:txBody>
          <a:bodyPr>
            <a:normAutofit/>
          </a:bodyPr>
          <a:lstStyle/>
          <a:p>
            <a:r>
              <a:rPr lang="en-US" dirty="0" smtClean="0"/>
              <a:t>Department of Energy-National Laboratory Ideas Summit*</a:t>
            </a:r>
            <a:endParaRPr lang="en-US" dirty="0"/>
          </a:p>
        </p:txBody>
      </p:sp>
      <p:sp>
        <p:nvSpPr>
          <p:cNvPr id="4098" name="Rectangle 2"/>
          <p:cNvSpPr>
            <a:spLocks noGrp="1" noChangeArrowheads="1"/>
          </p:cNvSpPr>
          <p:nvPr>
            <p:ph type="body" idx="4294967295"/>
          </p:nvPr>
        </p:nvSpPr>
        <p:spPr>
          <a:xfrm>
            <a:off x="313972" y="821345"/>
            <a:ext cx="8547806" cy="4642477"/>
          </a:xfrm>
        </p:spPr>
        <p:txBody>
          <a:bodyPr>
            <a:noAutofit/>
          </a:bodyPr>
          <a:lstStyle/>
          <a:p>
            <a:pPr algn="ctr">
              <a:spcBef>
                <a:spcPts val="0"/>
              </a:spcBef>
              <a:buNone/>
            </a:pPr>
            <a:r>
              <a:rPr lang="en-US" sz="1800" b="0" dirty="0" smtClean="0">
                <a:solidFill>
                  <a:schemeClr val="tx1"/>
                </a:solidFill>
              </a:rPr>
              <a:t>Under Secretary of Science and Energy</a:t>
            </a:r>
          </a:p>
          <a:p>
            <a:pPr algn="ctr">
              <a:spcBef>
                <a:spcPts val="0"/>
              </a:spcBef>
              <a:buNone/>
            </a:pPr>
            <a:r>
              <a:rPr lang="en-US" sz="1800" b="0" dirty="0" smtClean="0">
                <a:solidFill>
                  <a:schemeClr val="tx1"/>
                </a:solidFill>
              </a:rPr>
              <a:t>March 12-13, 2014</a:t>
            </a:r>
          </a:p>
          <a:p>
            <a:pPr>
              <a:spcBef>
                <a:spcPts val="0"/>
              </a:spcBef>
              <a:buNone/>
            </a:pPr>
            <a:endParaRPr lang="en-US" sz="1200" b="0" dirty="0" smtClean="0">
              <a:solidFill>
                <a:schemeClr val="tx1"/>
              </a:solidFill>
            </a:endParaRPr>
          </a:p>
          <a:p>
            <a:pPr>
              <a:spcBef>
                <a:spcPts val="0"/>
              </a:spcBef>
              <a:buNone/>
            </a:pPr>
            <a:r>
              <a:rPr lang="en-US" sz="1800" dirty="0" smtClean="0">
                <a:solidFill>
                  <a:schemeClr val="tx1"/>
                </a:solidFill>
              </a:rPr>
              <a:t>Purpose:</a:t>
            </a:r>
          </a:p>
          <a:p>
            <a:pPr marL="0" indent="0">
              <a:spcBef>
                <a:spcPts val="0"/>
              </a:spcBef>
              <a:buNone/>
            </a:pPr>
            <a:r>
              <a:rPr lang="en-US" sz="1800" b="0" dirty="0" smtClean="0">
                <a:solidFill>
                  <a:schemeClr val="tx1"/>
                </a:solidFill>
              </a:rPr>
              <a:t>The goal of the National Laboratory Ideas Summit is to reinforce the National Laboratories’ role as strategic partners with the Department of Energy (DOE) and catalyze collaboration across DOE offices to address the Nation’s most important energy challenges. The Summit will bring together subject matter experts from DOE science and applied energy offices, Energy Policy and Systems Analysis (EPSA), the National Nuclear Security Administration (NNSA) and our National Laboratories to collaboratively explore and propose innovative ideas to advance solutions to key energy issues. This dialogue will take place in March to coincide with the beginning of the fiscal year 2016 DOE budget cycle and help shape the Department’s planning for future investments and priorities. The Ideas Summit will include participation from all of the science and energy national laboratories as well as participation from the experts that work on the science and energy missions at the NNSA national laboratories.</a:t>
            </a:r>
          </a:p>
          <a:p>
            <a:pPr>
              <a:spcBef>
                <a:spcPts val="0"/>
              </a:spcBef>
              <a:buNone/>
            </a:pPr>
            <a:endParaRPr lang="en-US" sz="1200" b="0" dirty="0" smtClean="0">
              <a:solidFill>
                <a:schemeClr val="tx1"/>
              </a:solidFill>
            </a:endParaRPr>
          </a:p>
        </p:txBody>
      </p:sp>
      <p:sp>
        <p:nvSpPr>
          <p:cNvPr id="4" name="Slide Number Placeholder 3"/>
          <p:cNvSpPr txBox="1">
            <a:spLocks/>
          </p:cNvSpPr>
          <p:nvPr/>
        </p:nvSpPr>
        <p:spPr>
          <a:xfrm>
            <a:off x="8413750" y="6351588"/>
            <a:ext cx="381000" cy="365125"/>
          </a:xfrm>
          <a:prstGeom prst="rect">
            <a:avLst/>
          </a:prstGeom>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0E35970C-66DA-42B4-8591-6E363A3B576E}" type="slidenum">
              <a:rPr kumimoji="0" lang="en-US" sz="1200" b="0" i="0" u="none" strike="noStrike" kern="1200" cap="none" spc="0" normalizeH="0" baseline="0" noProof="0" smtClean="0">
                <a:ln>
                  <a:noFill/>
                </a:ln>
                <a:solidFill>
                  <a:srgbClr val="106636"/>
                </a:solidFill>
                <a:effectLst/>
                <a:uLnTx/>
                <a:uFillTx/>
                <a:latin typeface="Arial" pitchFamily="34" charset="0"/>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srgbClr val="106636"/>
              </a:solidFill>
              <a:effectLst/>
              <a:uLnTx/>
              <a:uFillTx/>
              <a:latin typeface="Arial" pitchFamily="34" charset="0"/>
              <a:ea typeface="+mn-ea"/>
              <a:cs typeface="Arial" pitchFamily="34" charset="0"/>
            </a:endParaRPr>
          </a:p>
        </p:txBody>
      </p:sp>
      <p:sp>
        <p:nvSpPr>
          <p:cNvPr id="5" name="Footer Placeholder 4"/>
          <p:cNvSpPr txBox="1">
            <a:spLocks/>
          </p:cNvSpPr>
          <p:nvPr/>
        </p:nvSpPr>
        <p:spPr>
          <a:xfrm>
            <a:off x="5113867" y="6354763"/>
            <a:ext cx="3268133" cy="365125"/>
          </a:xfrm>
          <a:prstGeom prst="rect">
            <a:avLst/>
          </a:prstGeom>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106636"/>
                </a:solidFill>
                <a:effectLst/>
                <a:uLnTx/>
                <a:uFillTx/>
                <a:latin typeface="Arial" pitchFamily="34" charset="0"/>
                <a:ea typeface="+mn-ea"/>
                <a:cs typeface="Arial" pitchFamily="34" charset="0"/>
              </a:rPr>
              <a:t>BESAC/Tech Teams Briefing July 29, 2014</a:t>
            </a:r>
            <a:endParaRPr kumimoji="0" lang="en-US" sz="1200" b="0" i="0" u="none" strike="noStrike" kern="1200" cap="none" spc="0" normalizeH="0" baseline="0" noProof="0" dirty="0">
              <a:ln>
                <a:noFill/>
              </a:ln>
              <a:solidFill>
                <a:srgbClr val="106636"/>
              </a:solidFill>
              <a:effectLst/>
              <a:uLnTx/>
              <a:uFillTx/>
              <a:latin typeface="Arial" pitchFamily="34" charset="0"/>
              <a:ea typeface="+mn-ea"/>
              <a:cs typeface="Arial" pitchFamily="34" charset="0"/>
            </a:endParaRPr>
          </a:p>
        </p:txBody>
      </p:sp>
      <p:sp>
        <p:nvSpPr>
          <p:cNvPr id="6" name="TextBox 5"/>
          <p:cNvSpPr txBox="1"/>
          <p:nvPr/>
        </p:nvSpPr>
        <p:spPr>
          <a:xfrm>
            <a:off x="1978377" y="5881512"/>
            <a:ext cx="5215467" cy="338554"/>
          </a:xfrm>
          <a:prstGeom prst="rect">
            <a:avLst/>
          </a:prstGeom>
          <a:noFill/>
        </p:spPr>
        <p:txBody>
          <a:bodyPr wrap="square" rtlCol="0">
            <a:spAutoFit/>
          </a:bodyPr>
          <a:lstStyle/>
          <a:p>
            <a:pPr algn="ctr"/>
            <a:r>
              <a:rPr lang="en-US" sz="1600" dirty="0" smtClean="0"/>
              <a:t>*Mike Knotek to DOE Lab Directors, January 17, 2014</a:t>
            </a:r>
            <a:endParaRPr lang="en-US" sz="1600" dirty="0"/>
          </a:p>
        </p:txBody>
      </p:sp>
    </p:spTree>
    <p:extLst>
      <p:ext uri="{BB962C8B-B14F-4D97-AF65-F5344CB8AC3E}">
        <p14:creationId xmlns:p14="http://schemas.microsoft.com/office/powerpoint/2010/main" val="193017501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2" name="Rectangle 6"/>
          <p:cNvSpPr>
            <a:spLocks noGrp="1" noChangeArrowheads="1"/>
          </p:cNvSpPr>
          <p:nvPr>
            <p:ph type="title"/>
          </p:nvPr>
        </p:nvSpPr>
        <p:spPr>
          <a:xfrm>
            <a:off x="0" y="-17639"/>
            <a:ext cx="9144000" cy="740128"/>
          </a:xfrm>
        </p:spPr>
        <p:txBody>
          <a:bodyPr>
            <a:normAutofit/>
          </a:bodyPr>
          <a:lstStyle/>
          <a:p>
            <a:r>
              <a:rPr lang="en-US" dirty="0" smtClean="0"/>
              <a:t>Department of Energy-National Laboratory Ideas Summit*</a:t>
            </a:r>
            <a:endParaRPr lang="en-US" dirty="0"/>
          </a:p>
        </p:txBody>
      </p:sp>
      <p:sp>
        <p:nvSpPr>
          <p:cNvPr id="4098" name="Rectangle 2"/>
          <p:cNvSpPr>
            <a:spLocks noGrp="1" noChangeArrowheads="1"/>
          </p:cNvSpPr>
          <p:nvPr>
            <p:ph type="body" idx="4294967295"/>
          </p:nvPr>
        </p:nvSpPr>
        <p:spPr>
          <a:xfrm>
            <a:off x="313972" y="821345"/>
            <a:ext cx="8547806" cy="4992433"/>
          </a:xfrm>
        </p:spPr>
        <p:txBody>
          <a:bodyPr>
            <a:noAutofit/>
          </a:bodyPr>
          <a:lstStyle/>
          <a:p>
            <a:pPr algn="ctr">
              <a:spcBef>
                <a:spcPts val="0"/>
              </a:spcBef>
              <a:buNone/>
            </a:pPr>
            <a:r>
              <a:rPr lang="en-US" sz="1800" b="0" dirty="0" smtClean="0">
                <a:solidFill>
                  <a:schemeClr val="tx1"/>
                </a:solidFill>
              </a:rPr>
              <a:t>Under Secretary of Science and Energy</a:t>
            </a:r>
          </a:p>
          <a:p>
            <a:pPr algn="ctr">
              <a:spcBef>
                <a:spcPts val="0"/>
              </a:spcBef>
              <a:buNone/>
            </a:pPr>
            <a:r>
              <a:rPr lang="en-US" sz="1800" b="0" dirty="0" smtClean="0">
                <a:solidFill>
                  <a:schemeClr val="tx1"/>
                </a:solidFill>
              </a:rPr>
              <a:t>March 12-13, 2014</a:t>
            </a:r>
          </a:p>
          <a:p>
            <a:pPr>
              <a:spcBef>
                <a:spcPts val="0"/>
              </a:spcBef>
              <a:buNone/>
            </a:pPr>
            <a:endParaRPr lang="en-US" sz="1200" b="0" dirty="0" smtClean="0">
              <a:solidFill>
                <a:schemeClr val="tx1"/>
              </a:solidFill>
            </a:endParaRPr>
          </a:p>
          <a:p>
            <a:pPr>
              <a:spcBef>
                <a:spcPts val="0"/>
              </a:spcBef>
              <a:buNone/>
            </a:pPr>
            <a:r>
              <a:rPr lang="en-US" sz="1600" dirty="0" smtClean="0">
                <a:solidFill>
                  <a:schemeClr val="tx1"/>
                </a:solidFill>
              </a:rPr>
              <a:t>Objectives </a:t>
            </a:r>
          </a:p>
          <a:p>
            <a:pPr>
              <a:spcBef>
                <a:spcPts val="0"/>
              </a:spcBef>
              <a:spcAft>
                <a:spcPts val="600"/>
              </a:spcAft>
              <a:buNone/>
            </a:pPr>
            <a:r>
              <a:rPr lang="en-US" sz="1600" b="0" dirty="0" smtClean="0">
                <a:solidFill>
                  <a:schemeClr val="tx1"/>
                </a:solidFill>
              </a:rPr>
              <a:t>1)	Reestablish the social contract between HQ and the National Laboratories by making clear the key relationships that the National Laboratories and their staff have to the goals and operations of the Department. </a:t>
            </a:r>
          </a:p>
          <a:p>
            <a:pPr>
              <a:spcBef>
                <a:spcPts val="0"/>
              </a:spcBef>
              <a:spcAft>
                <a:spcPts val="600"/>
              </a:spcAft>
              <a:buNone/>
            </a:pPr>
            <a:r>
              <a:rPr lang="en-US" sz="1600" b="0" dirty="0" smtClean="0">
                <a:solidFill>
                  <a:schemeClr val="tx1"/>
                </a:solidFill>
              </a:rPr>
              <a:t>2)	Establish common priorities through communicating DOE’s Science and Energy strategic and organizational goals and priorities (e.g. DOE strategic plan, etc.). </a:t>
            </a:r>
          </a:p>
          <a:p>
            <a:pPr>
              <a:spcBef>
                <a:spcPts val="0"/>
              </a:spcBef>
              <a:spcAft>
                <a:spcPts val="600"/>
              </a:spcAft>
              <a:buNone/>
            </a:pPr>
            <a:r>
              <a:rPr lang="en-US" sz="1600" b="0" dirty="0" smtClean="0">
                <a:solidFill>
                  <a:schemeClr val="tx1"/>
                </a:solidFill>
              </a:rPr>
              <a:t>3)	Establish an understanding of DOE’s long-term program planning, out-year planning priorities, assessment processes, and key decision points (e.g. Tech Teams, the Quadrennial Technology Review, the Science and Energy Plan) as well as encourage DOE inter-office collaboration. </a:t>
            </a:r>
          </a:p>
          <a:p>
            <a:pPr>
              <a:spcBef>
                <a:spcPts val="0"/>
              </a:spcBef>
              <a:spcAft>
                <a:spcPts val="600"/>
              </a:spcAft>
              <a:buNone/>
            </a:pPr>
            <a:r>
              <a:rPr lang="en-US" sz="1600" b="0" dirty="0" smtClean="0">
                <a:solidFill>
                  <a:schemeClr val="tx1"/>
                </a:solidFill>
              </a:rPr>
              <a:t>4)	Discuss “Big Ideas” proposed by labs as related to DOE program planning and priorities. </a:t>
            </a:r>
          </a:p>
          <a:p>
            <a:pPr>
              <a:spcBef>
                <a:spcPts val="0"/>
              </a:spcBef>
              <a:spcAft>
                <a:spcPts val="600"/>
              </a:spcAft>
              <a:buNone/>
            </a:pPr>
            <a:r>
              <a:rPr lang="en-US" sz="1600" b="0" dirty="0" smtClean="0">
                <a:solidFill>
                  <a:schemeClr val="tx1"/>
                </a:solidFill>
              </a:rPr>
              <a:t>5)	Establish a common understanding to achieve increased utilization of national laboratory capabilities toward addressing energy challenges through discussing the science and energy- related capabilities of DOE’s national lab complex and encouraging inter-lab collaboration on innovative ideas to address current and future national energy issues. </a:t>
            </a:r>
          </a:p>
          <a:p>
            <a:pPr>
              <a:spcBef>
                <a:spcPts val="0"/>
              </a:spcBef>
              <a:spcAft>
                <a:spcPts val="600"/>
              </a:spcAft>
              <a:buNone/>
            </a:pPr>
            <a:r>
              <a:rPr lang="en-US" sz="1600" b="0" dirty="0" smtClean="0">
                <a:solidFill>
                  <a:schemeClr val="tx1"/>
                </a:solidFill>
              </a:rPr>
              <a:t>6)	Accelerate technology transfer by developing and discussing business best practices for technology commercialization and strategic partnering between labs and industry. </a:t>
            </a:r>
          </a:p>
          <a:p>
            <a:pPr>
              <a:spcBef>
                <a:spcPts val="0"/>
              </a:spcBef>
              <a:buNone/>
            </a:pPr>
            <a:endParaRPr lang="en-US" sz="1200" b="0" dirty="0" smtClean="0">
              <a:solidFill>
                <a:schemeClr val="tx1"/>
              </a:solidFill>
            </a:endParaRPr>
          </a:p>
        </p:txBody>
      </p:sp>
      <p:sp>
        <p:nvSpPr>
          <p:cNvPr id="4" name="Slide Number Placeholder 3"/>
          <p:cNvSpPr txBox="1">
            <a:spLocks/>
          </p:cNvSpPr>
          <p:nvPr/>
        </p:nvSpPr>
        <p:spPr>
          <a:xfrm>
            <a:off x="8413750" y="6351588"/>
            <a:ext cx="381000" cy="365125"/>
          </a:xfrm>
          <a:prstGeom prst="rect">
            <a:avLst/>
          </a:prstGeom>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0E35970C-66DA-42B4-8591-6E363A3B576E}" type="slidenum">
              <a:rPr kumimoji="0" lang="en-US" sz="1200" b="0" i="0" u="none" strike="noStrike" kern="1200" cap="none" spc="0" normalizeH="0" baseline="0" noProof="0" smtClean="0">
                <a:ln>
                  <a:noFill/>
                </a:ln>
                <a:solidFill>
                  <a:srgbClr val="106636"/>
                </a:solidFill>
                <a:effectLst/>
                <a:uLnTx/>
                <a:uFillTx/>
                <a:latin typeface="Arial" pitchFamily="34" charset="0"/>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srgbClr val="106636"/>
              </a:solidFill>
              <a:effectLst/>
              <a:uLnTx/>
              <a:uFillTx/>
              <a:latin typeface="Arial" pitchFamily="34" charset="0"/>
              <a:ea typeface="+mn-ea"/>
              <a:cs typeface="Arial" pitchFamily="34" charset="0"/>
            </a:endParaRPr>
          </a:p>
        </p:txBody>
      </p:sp>
      <p:sp>
        <p:nvSpPr>
          <p:cNvPr id="5" name="Footer Placeholder 4"/>
          <p:cNvSpPr txBox="1">
            <a:spLocks/>
          </p:cNvSpPr>
          <p:nvPr/>
        </p:nvSpPr>
        <p:spPr>
          <a:xfrm>
            <a:off x="5113867" y="6354763"/>
            <a:ext cx="3268133" cy="365125"/>
          </a:xfrm>
          <a:prstGeom prst="rect">
            <a:avLst/>
          </a:prstGeom>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106636"/>
                </a:solidFill>
                <a:effectLst/>
                <a:uLnTx/>
                <a:uFillTx/>
                <a:latin typeface="Arial" pitchFamily="34" charset="0"/>
                <a:ea typeface="+mn-ea"/>
                <a:cs typeface="Arial" pitchFamily="34" charset="0"/>
              </a:rPr>
              <a:t>BESAC/Tech Teams Briefing July 29, 2014</a:t>
            </a:r>
            <a:endParaRPr kumimoji="0" lang="en-US" sz="1200" b="0" i="0" u="none" strike="noStrike" kern="1200" cap="none" spc="0" normalizeH="0" baseline="0" noProof="0" dirty="0">
              <a:ln>
                <a:noFill/>
              </a:ln>
              <a:solidFill>
                <a:srgbClr val="106636"/>
              </a:solidFill>
              <a:effectLst/>
              <a:uLnTx/>
              <a:uFillTx/>
              <a:latin typeface="Arial" pitchFamily="34" charset="0"/>
              <a:ea typeface="+mn-ea"/>
              <a:cs typeface="Arial" pitchFamily="34" charset="0"/>
            </a:endParaRPr>
          </a:p>
        </p:txBody>
      </p:sp>
      <p:sp>
        <p:nvSpPr>
          <p:cNvPr id="6" name="TextBox 5"/>
          <p:cNvSpPr txBox="1"/>
          <p:nvPr/>
        </p:nvSpPr>
        <p:spPr>
          <a:xfrm>
            <a:off x="1687670" y="6254046"/>
            <a:ext cx="4013220" cy="276999"/>
          </a:xfrm>
          <a:prstGeom prst="rect">
            <a:avLst/>
          </a:prstGeom>
          <a:noFill/>
        </p:spPr>
        <p:txBody>
          <a:bodyPr wrap="square" rtlCol="0">
            <a:spAutoFit/>
          </a:bodyPr>
          <a:lstStyle/>
          <a:p>
            <a:pPr algn="ctr"/>
            <a:r>
              <a:rPr lang="en-US" sz="1200" dirty="0" smtClean="0"/>
              <a:t>*Mike Knotek to DOE Lab Directors, January 17, 2014</a:t>
            </a:r>
            <a:endParaRPr lang="en-US" sz="1200" dirty="0"/>
          </a:p>
        </p:txBody>
      </p:sp>
    </p:spTree>
    <p:extLst>
      <p:ext uri="{BB962C8B-B14F-4D97-AF65-F5344CB8AC3E}">
        <p14:creationId xmlns:p14="http://schemas.microsoft.com/office/powerpoint/2010/main" val="120249487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352425" y="1047400"/>
            <a:ext cx="8410575" cy="4822824"/>
          </a:xfrm>
        </p:spPr>
        <p:txBody>
          <a:bodyPr>
            <a:normAutofit/>
          </a:bodyPr>
          <a:lstStyle/>
          <a:p>
            <a:pPr>
              <a:spcBef>
                <a:spcPts val="0"/>
              </a:spcBef>
              <a:spcAft>
                <a:spcPts val="600"/>
              </a:spcAft>
              <a:buFont typeface="+mj-lt"/>
              <a:buAutoNum type="arabicPeriod"/>
            </a:pPr>
            <a:r>
              <a:rPr lang="en-US" sz="1600" dirty="0" smtClean="0"/>
              <a:t>Creating an Adaptive and Resilient U.S. Electric Grid </a:t>
            </a:r>
            <a:r>
              <a:rPr lang="en-US" sz="1600" b="0" dirty="0" smtClean="0"/>
              <a:t>– </a:t>
            </a:r>
            <a:r>
              <a:rPr lang="en-US" sz="1600" b="0" dirty="0" smtClean="0">
                <a:solidFill>
                  <a:schemeClr val="tx1"/>
                </a:solidFill>
              </a:rPr>
              <a:t>Evolve the electric grid so that it incorporates clean and distributed energy, adapts to climate and demographics change, eliminates large-scale and long-term blackouts and keeps electricity bills affordable</a:t>
            </a:r>
          </a:p>
          <a:p>
            <a:pPr>
              <a:spcBef>
                <a:spcPts val="0"/>
              </a:spcBef>
              <a:spcAft>
                <a:spcPts val="600"/>
              </a:spcAft>
              <a:buFont typeface="+mj-lt"/>
              <a:buAutoNum type="arabicPeriod"/>
            </a:pPr>
            <a:r>
              <a:rPr lang="en-US" sz="1600" dirty="0" smtClean="0"/>
              <a:t>Systems Integration: Accelerating the Clean Energy Future </a:t>
            </a:r>
            <a:r>
              <a:rPr lang="en-US" sz="1600" b="0" dirty="0" smtClean="0"/>
              <a:t>– </a:t>
            </a:r>
            <a:r>
              <a:rPr lang="en-US" sz="1600" b="0" dirty="0" smtClean="0">
                <a:solidFill>
                  <a:schemeClr val="tx1"/>
                </a:solidFill>
              </a:rPr>
              <a:t>The optimization of energy systems across multiple pathways (electricity, thermal, fuel, water, communications) and time and space scales (campus, city, region)</a:t>
            </a:r>
          </a:p>
          <a:p>
            <a:pPr>
              <a:spcBef>
                <a:spcPts val="0"/>
              </a:spcBef>
              <a:spcAft>
                <a:spcPts val="600"/>
              </a:spcAft>
              <a:buFont typeface="+mj-lt"/>
              <a:buAutoNum type="arabicPeriod"/>
            </a:pPr>
            <a:r>
              <a:rPr lang="en-US" sz="1600" dirty="0" smtClean="0"/>
              <a:t>Sustainable and Secure Water Management </a:t>
            </a:r>
            <a:r>
              <a:rPr lang="en-US" sz="1600" b="0" dirty="0" smtClean="0"/>
              <a:t>– </a:t>
            </a:r>
            <a:r>
              <a:rPr lang="en-US" sz="1600" b="0" dirty="0" smtClean="0">
                <a:solidFill>
                  <a:schemeClr val="tx1"/>
                </a:solidFill>
              </a:rPr>
              <a:t>Ensuring regional energy system resiliency to climate change</a:t>
            </a:r>
          </a:p>
          <a:p>
            <a:pPr>
              <a:spcBef>
                <a:spcPts val="0"/>
              </a:spcBef>
              <a:spcAft>
                <a:spcPts val="600"/>
              </a:spcAft>
              <a:buFont typeface="+mj-lt"/>
              <a:buAutoNum type="arabicPeriod"/>
            </a:pPr>
            <a:r>
              <a:rPr lang="en-US" sz="1600" dirty="0" smtClean="0"/>
              <a:t>Subsurface</a:t>
            </a:r>
            <a:r>
              <a:rPr lang="en-US" sz="1600" b="0" dirty="0" smtClean="0"/>
              <a:t> – </a:t>
            </a:r>
            <a:r>
              <a:rPr lang="en-US" sz="1600" b="0" dirty="0" smtClean="0">
                <a:solidFill>
                  <a:schemeClr val="tx1"/>
                </a:solidFill>
              </a:rPr>
              <a:t>Control of subsurface fractures and fluid flow </a:t>
            </a:r>
          </a:p>
          <a:p>
            <a:pPr>
              <a:spcBef>
                <a:spcPts val="0"/>
              </a:spcBef>
              <a:spcAft>
                <a:spcPts val="600"/>
              </a:spcAft>
              <a:buFont typeface="+mj-lt"/>
              <a:buAutoNum type="arabicPeriod"/>
            </a:pPr>
            <a:r>
              <a:rPr lang="en-US" sz="1600" dirty="0" smtClean="0"/>
              <a:t>Accelerating Materials to Manufacture </a:t>
            </a:r>
            <a:r>
              <a:rPr lang="en-US" sz="1600" b="0" dirty="0" smtClean="0"/>
              <a:t>– </a:t>
            </a:r>
            <a:r>
              <a:rPr lang="en-US" sz="1600" b="0" dirty="0" smtClean="0">
                <a:solidFill>
                  <a:schemeClr val="tx1"/>
                </a:solidFill>
              </a:rPr>
              <a:t>Beyond Edison: Taking Materials from Lab to Market Twice as Fast</a:t>
            </a:r>
          </a:p>
          <a:p>
            <a:pPr>
              <a:spcBef>
                <a:spcPts val="0"/>
              </a:spcBef>
              <a:spcAft>
                <a:spcPts val="600"/>
              </a:spcAft>
              <a:buFont typeface="+mj-lt"/>
              <a:buAutoNum type="arabicPeriod"/>
            </a:pPr>
            <a:r>
              <a:rPr lang="en-US" sz="1600" dirty="0" smtClean="0"/>
              <a:t>Climate Change Science and Adaptation </a:t>
            </a:r>
            <a:r>
              <a:rPr lang="en-US" sz="1600" b="0" dirty="0" smtClean="0"/>
              <a:t>– </a:t>
            </a:r>
            <a:r>
              <a:rPr lang="en-US" sz="1600" b="0" dirty="0" smtClean="0">
                <a:solidFill>
                  <a:schemeClr val="tx1"/>
                </a:solidFill>
              </a:rPr>
              <a:t>Ensuring regional energy and water resilience to climate change</a:t>
            </a:r>
          </a:p>
          <a:p>
            <a:pPr>
              <a:spcBef>
                <a:spcPts val="0"/>
              </a:spcBef>
              <a:spcAft>
                <a:spcPts val="600"/>
              </a:spcAft>
              <a:buFont typeface="+mj-lt"/>
              <a:buAutoNum type="arabicPeriod"/>
            </a:pPr>
            <a:r>
              <a:rPr lang="en-US" sz="1600" dirty="0" smtClean="0"/>
              <a:t>Nuclear Energy </a:t>
            </a:r>
            <a:r>
              <a:rPr lang="en-US" sz="1600" b="0" dirty="0" smtClean="0"/>
              <a:t>– </a:t>
            </a:r>
            <a:r>
              <a:rPr lang="en-US" sz="1600" b="0" dirty="0" smtClean="0">
                <a:solidFill>
                  <a:schemeClr val="tx1"/>
                </a:solidFill>
              </a:rPr>
              <a:t>Enabling Rapid Commercialization of Nuclear Energy Innovation</a:t>
            </a:r>
          </a:p>
          <a:p>
            <a:pPr>
              <a:spcBef>
                <a:spcPts val="0"/>
              </a:spcBef>
              <a:spcAft>
                <a:spcPts val="600"/>
              </a:spcAft>
              <a:buFont typeface="+mj-lt"/>
              <a:buAutoNum type="arabicPeriod"/>
            </a:pPr>
            <a:r>
              <a:rPr lang="en-US" sz="1600" dirty="0" smtClean="0"/>
              <a:t>Accelerating Sustainable Transportation Innovation Initiative </a:t>
            </a:r>
            <a:r>
              <a:rPr lang="en-US" sz="1600" b="0" dirty="0" smtClean="0"/>
              <a:t>– </a:t>
            </a:r>
            <a:r>
              <a:rPr lang="en-US" sz="1600" b="0" dirty="0" smtClean="0">
                <a:solidFill>
                  <a:schemeClr val="tx1"/>
                </a:solidFill>
              </a:rPr>
              <a:t>A consumer-driven carbon neutral ground transportation fleet that is fueled by renewable domestic sources</a:t>
            </a:r>
          </a:p>
        </p:txBody>
      </p:sp>
      <p:sp>
        <p:nvSpPr>
          <p:cNvPr id="3" name="Title 2"/>
          <p:cNvSpPr>
            <a:spLocks noGrp="1"/>
          </p:cNvSpPr>
          <p:nvPr>
            <p:ph type="title"/>
          </p:nvPr>
        </p:nvSpPr>
        <p:spPr>
          <a:xfrm>
            <a:off x="0" y="-28928"/>
            <a:ext cx="9144000" cy="762706"/>
          </a:xfrm>
        </p:spPr>
        <p:txBody>
          <a:bodyPr>
            <a:normAutofit/>
          </a:bodyPr>
          <a:lstStyle/>
          <a:p>
            <a:r>
              <a:rPr lang="en-US" sz="2800" dirty="0" smtClean="0"/>
              <a:t>Topics Covered at the </a:t>
            </a:r>
            <a:r>
              <a:rPr lang="en-US" sz="2800" smtClean="0"/>
              <a:t>DOE Labs’ </a:t>
            </a:r>
            <a:r>
              <a:rPr lang="en-US" sz="2800" dirty="0" smtClean="0"/>
              <a:t>Big Ideas Summit</a:t>
            </a:r>
            <a:endParaRPr lang="en-US" sz="2800" dirty="0"/>
          </a:p>
        </p:txBody>
      </p:sp>
      <p:sp>
        <p:nvSpPr>
          <p:cNvPr id="2" name="Slide Number Placeholder 1"/>
          <p:cNvSpPr>
            <a:spLocks noGrp="1"/>
          </p:cNvSpPr>
          <p:nvPr>
            <p:ph type="sldNum" sz="quarter" idx="11"/>
          </p:nvPr>
        </p:nvSpPr>
        <p:spPr/>
        <p:txBody>
          <a:bodyPr/>
          <a:lstStyle/>
          <a:p>
            <a:pPr>
              <a:defRPr/>
            </a:pPr>
            <a:fld id="{B445D085-8EBD-4704-A813-F882E19044E6}" type="slidenum">
              <a:rPr lang="en-US" smtClean="0"/>
              <a:pPr>
                <a:defRPr/>
              </a:pPr>
              <a:t>36</a:t>
            </a:fld>
            <a:endParaRPr lang="en-US" dirty="0"/>
          </a:p>
        </p:txBody>
      </p:sp>
      <p:sp>
        <p:nvSpPr>
          <p:cNvPr id="5" name="Footer Placeholder 4"/>
          <p:cNvSpPr>
            <a:spLocks noGrp="1"/>
          </p:cNvSpPr>
          <p:nvPr>
            <p:ph type="ftr" sz="quarter" idx="12"/>
          </p:nvPr>
        </p:nvSpPr>
        <p:spPr/>
        <p:txBody>
          <a:bodyPr/>
          <a:lstStyle/>
          <a:p>
            <a:r>
              <a:rPr lang="en-US" smtClean="0"/>
              <a:t>BESAC/Tech Teams Briefing July 29, 2014</a:t>
            </a:r>
            <a:endParaRPr lang="en-US"/>
          </a:p>
        </p:txBody>
      </p:sp>
    </p:spTree>
    <p:extLst>
      <p:ext uri="{BB962C8B-B14F-4D97-AF65-F5344CB8AC3E}">
        <p14:creationId xmlns:p14="http://schemas.microsoft.com/office/powerpoint/2010/main" val="81542134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352425" y="957088"/>
            <a:ext cx="8410575" cy="4822824"/>
          </a:xfrm>
        </p:spPr>
        <p:txBody>
          <a:bodyPr>
            <a:noAutofit/>
          </a:bodyPr>
          <a:lstStyle/>
          <a:p>
            <a:pPr>
              <a:spcBef>
                <a:spcPts val="0"/>
              </a:spcBef>
              <a:spcAft>
                <a:spcPts val="600"/>
              </a:spcAft>
              <a:buFont typeface="+mj-lt"/>
              <a:buAutoNum type="arabicPeriod"/>
            </a:pPr>
            <a:r>
              <a:rPr lang="en-US" sz="1800" dirty="0" smtClean="0"/>
              <a:t>Creating an Adaptive and Resilient U.S. Electric Grid </a:t>
            </a:r>
            <a:r>
              <a:rPr lang="en-US" sz="1800" b="0" dirty="0" smtClean="0"/>
              <a:t>– </a:t>
            </a:r>
            <a:r>
              <a:rPr lang="en-US" sz="1800" b="0" dirty="0" smtClean="0">
                <a:solidFill>
                  <a:schemeClr val="tx1"/>
                </a:solidFill>
              </a:rPr>
              <a:t>folded into Grid Tech Team plans</a:t>
            </a:r>
          </a:p>
          <a:p>
            <a:pPr>
              <a:spcBef>
                <a:spcPts val="0"/>
              </a:spcBef>
              <a:spcAft>
                <a:spcPts val="600"/>
              </a:spcAft>
              <a:buFont typeface="+mj-lt"/>
              <a:buAutoNum type="arabicPeriod"/>
            </a:pPr>
            <a:r>
              <a:rPr lang="en-US" sz="1800" dirty="0" smtClean="0"/>
              <a:t>Systems Integration: Accelerating the Clean Energy Future </a:t>
            </a:r>
            <a:r>
              <a:rPr lang="en-US" sz="1800" b="0" dirty="0" smtClean="0"/>
              <a:t>– </a:t>
            </a:r>
            <a:r>
              <a:rPr lang="en-US" sz="1800" b="0" dirty="0" smtClean="0">
                <a:solidFill>
                  <a:schemeClr val="tx1"/>
                </a:solidFill>
              </a:rPr>
              <a:t>folded into Applied Energy Programs planning and other Tech Teams</a:t>
            </a:r>
          </a:p>
          <a:p>
            <a:pPr>
              <a:spcBef>
                <a:spcPts val="0"/>
              </a:spcBef>
              <a:spcAft>
                <a:spcPts val="600"/>
              </a:spcAft>
              <a:buFont typeface="+mj-lt"/>
              <a:buAutoNum type="arabicPeriod"/>
            </a:pPr>
            <a:r>
              <a:rPr lang="en-US" sz="1800" dirty="0" smtClean="0"/>
              <a:t>Sustainable and Secure Water Management </a:t>
            </a:r>
            <a:r>
              <a:rPr lang="en-US" sz="1800" b="0" dirty="0" smtClean="0"/>
              <a:t>– </a:t>
            </a:r>
            <a:r>
              <a:rPr lang="en-US" sz="1800" b="0" dirty="0" smtClean="0">
                <a:solidFill>
                  <a:schemeClr val="tx1"/>
                </a:solidFill>
              </a:rPr>
              <a:t>folded into Water-Energy Nexus Tech Team</a:t>
            </a:r>
          </a:p>
          <a:p>
            <a:pPr>
              <a:spcBef>
                <a:spcPts val="0"/>
              </a:spcBef>
              <a:spcAft>
                <a:spcPts val="600"/>
              </a:spcAft>
              <a:buFont typeface="+mj-lt"/>
              <a:buAutoNum type="arabicPeriod"/>
            </a:pPr>
            <a:r>
              <a:rPr lang="en-US" sz="1800" dirty="0" smtClean="0"/>
              <a:t>Subsurface</a:t>
            </a:r>
            <a:r>
              <a:rPr lang="en-US" sz="1800" b="0" dirty="0" smtClean="0"/>
              <a:t> – </a:t>
            </a:r>
            <a:r>
              <a:rPr lang="en-US" sz="1800" b="0" dirty="0" smtClean="0">
                <a:solidFill>
                  <a:schemeClr val="tx1"/>
                </a:solidFill>
              </a:rPr>
              <a:t>folded into Subsurface Technologies Engineering R&amp;D Tech team</a:t>
            </a:r>
          </a:p>
          <a:p>
            <a:pPr>
              <a:spcBef>
                <a:spcPts val="0"/>
              </a:spcBef>
              <a:spcAft>
                <a:spcPts val="600"/>
              </a:spcAft>
              <a:buFont typeface="+mj-lt"/>
              <a:buAutoNum type="arabicPeriod"/>
            </a:pPr>
            <a:r>
              <a:rPr lang="en-US" sz="1800" dirty="0" smtClean="0"/>
              <a:t>Accelerating Materials to Manufacture </a:t>
            </a:r>
            <a:r>
              <a:rPr lang="en-US" sz="1800" b="0" dirty="0" smtClean="0"/>
              <a:t>– </a:t>
            </a:r>
            <a:r>
              <a:rPr lang="en-US" sz="1800" b="0" dirty="0" smtClean="0">
                <a:solidFill>
                  <a:schemeClr val="tx1"/>
                </a:solidFill>
              </a:rPr>
              <a:t>folded into Clean Energy Manufacturing Tech Team</a:t>
            </a:r>
          </a:p>
          <a:p>
            <a:pPr>
              <a:spcBef>
                <a:spcPts val="0"/>
              </a:spcBef>
              <a:spcAft>
                <a:spcPts val="600"/>
              </a:spcAft>
              <a:buFont typeface="+mj-lt"/>
              <a:buAutoNum type="arabicPeriod"/>
            </a:pPr>
            <a:r>
              <a:rPr lang="en-US" sz="1800" dirty="0" smtClean="0"/>
              <a:t>Climate Change Science and Adaptation </a:t>
            </a:r>
            <a:r>
              <a:rPr lang="en-US" sz="1800" b="0" dirty="0" smtClean="0"/>
              <a:t>– </a:t>
            </a:r>
            <a:r>
              <a:rPr lang="en-US" sz="1800" b="0" dirty="0" smtClean="0">
                <a:solidFill>
                  <a:schemeClr val="tx1"/>
                </a:solidFill>
              </a:rPr>
              <a:t>folded into Water-Energy Nexus Tech Team</a:t>
            </a:r>
          </a:p>
          <a:p>
            <a:pPr>
              <a:spcBef>
                <a:spcPts val="0"/>
              </a:spcBef>
              <a:spcAft>
                <a:spcPts val="600"/>
              </a:spcAft>
              <a:buFont typeface="+mj-lt"/>
              <a:buAutoNum type="arabicPeriod"/>
            </a:pPr>
            <a:r>
              <a:rPr lang="en-US" sz="1800" dirty="0" smtClean="0"/>
              <a:t>Nuclear Energy </a:t>
            </a:r>
            <a:r>
              <a:rPr lang="en-US" sz="1800" b="0" dirty="0" smtClean="0"/>
              <a:t>– </a:t>
            </a:r>
            <a:r>
              <a:rPr lang="en-US" sz="1800" b="0" dirty="0" smtClean="0">
                <a:solidFill>
                  <a:schemeClr val="tx1"/>
                </a:solidFill>
              </a:rPr>
              <a:t>folded into Applied Energy Programs planning and other Tech Teams</a:t>
            </a:r>
          </a:p>
          <a:p>
            <a:pPr>
              <a:spcBef>
                <a:spcPts val="0"/>
              </a:spcBef>
              <a:spcAft>
                <a:spcPts val="600"/>
              </a:spcAft>
              <a:buFont typeface="+mj-lt"/>
              <a:buAutoNum type="arabicPeriod"/>
            </a:pPr>
            <a:r>
              <a:rPr lang="en-US" sz="1800" dirty="0" smtClean="0"/>
              <a:t>Accelerating Sustainable Transportation Innovation Initiative </a:t>
            </a:r>
            <a:r>
              <a:rPr lang="en-US" sz="1800" b="0" dirty="0" smtClean="0"/>
              <a:t>– </a:t>
            </a:r>
            <a:r>
              <a:rPr lang="en-US" sz="1800" b="0" dirty="0" smtClean="0">
                <a:solidFill>
                  <a:schemeClr val="tx1"/>
                </a:solidFill>
              </a:rPr>
              <a:t>folded into Applied Energy Programs planning and other Tech Teams</a:t>
            </a:r>
          </a:p>
        </p:txBody>
      </p:sp>
      <p:sp>
        <p:nvSpPr>
          <p:cNvPr id="3" name="Title 2"/>
          <p:cNvSpPr>
            <a:spLocks noGrp="1"/>
          </p:cNvSpPr>
          <p:nvPr>
            <p:ph type="title"/>
          </p:nvPr>
        </p:nvSpPr>
        <p:spPr>
          <a:xfrm>
            <a:off x="0" y="-28928"/>
            <a:ext cx="9144000" cy="762706"/>
          </a:xfrm>
        </p:spPr>
        <p:txBody>
          <a:bodyPr>
            <a:normAutofit/>
          </a:bodyPr>
          <a:lstStyle/>
          <a:p>
            <a:r>
              <a:rPr lang="en-US" sz="2800" dirty="0" smtClean="0"/>
              <a:t>Labs’ Big Ideas Summit Informed the Tech Teams</a:t>
            </a:r>
            <a:endParaRPr lang="en-US" sz="2800" dirty="0"/>
          </a:p>
        </p:txBody>
      </p:sp>
      <p:sp>
        <p:nvSpPr>
          <p:cNvPr id="2" name="Slide Number Placeholder 1"/>
          <p:cNvSpPr>
            <a:spLocks noGrp="1"/>
          </p:cNvSpPr>
          <p:nvPr>
            <p:ph type="sldNum" sz="quarter" idx="11"/>
          </p:nvPr>
        </p:nvSpPr>
        <p:spPr/>
        <p:txBody>
          <a:bodyPr/>
          <a:lstStyle/>
          <a:p>
            <a:pPr>
              <a:defRPr/>
            </a:pPr>
            <a:fld id="{B445D085-8EBD-4704-A813-F882E19044E6}" type="slidenum">
              <a:rPr lang="en-US" smtClean="0"/>
              <a:pPr>
                <a:defRPr/>
              </a:pPr>
              <a:t>37</a:t>
            </a:fld>
            <a:endParaRPr lang="en-US" dirty="0"/>
          </a:p>
        </p:txBody>
      </p:sp>
      <p:sp>
        <p:nvSpPr>
          <p:cNvPr id="5" name="Footer Placeholder 4"/>
          <p:cNvSpPr>
            <a:spLocks noGrp="1"/>
          </p:cNvSpPr>
          <p:nvPr>
            <p:ph type="ftr" sz="quarter" idx="12"/>
          </p:nvPr>
        </p:nvSpPr>
        <p:spPr/>
        <p:txBody>
          <a:bodyPr/>
          <a:lstStyle/>
          <a:p>
            <a:r>
              <a:rPr lang="en-US" smtClean="0"/>
              <a:t>BESAC/Tech Teams Briefing July 29, 2014</a:t>
            </a:r>
            <a:endParaRPr lang="en-US"/>
          </a:p>
        </p:txBody>
      </p:sp>
    </p:spTree>
    <p:extLst>
      <p:ext uri="{BB962C8B-B14F-4D97-AF65-F5344CB8AC3E}">
        <p14:creationId xmlns:p14="http://schemas.microsoft.com/office/powerpoint/2010/main" val="91713873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quarter" idx="10"/>
          </p:nvPr>
        </p:nvSpPr>
        <p:spPr/>
        <p:txBody>
          <a:bodyPr/>
          <a:lstStyle/>
          <a:p>
            <a:endParaRPr lang="en-US"/>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26CA2777-A89F-4130-B308-73BB65955918}" type="slidenum">
              <a:rPr lang="en-US" smtClean="0"/>
              <a:pPr/>
              <a:t>39</a:t>
            </a:fld>
            <a:endParaRPr lang="en-US"/>
          </a:p>
        </p:txBody>
      </p:sp>
      <p:pic>
        <p:nvPicPr>
          <p:cNvPr id="3" name="Picture 2" descr="page1.jpg"/>
          <p:cNvPicPr>
            <a:picLocks noChangeAspect="1"/>
          </p:cNvPicPr>
          <p:nvPr/>
        </p:nvPicPr>
        <p:blipFill>
          <a:blip r:embed="rId2" cstate="print"/>
          <a:stretch>
            <a:fillRect/>
          </a:stretch>
        </p:blipFill>
        <p:spPr>
          <a:xfrm>
            <a:off x="134470" y="0"/>
            <a:ext cx="8875059" cy="6858000"/>
          </a:xfrm>
          <a:prstGeom prst="rect">
            <a:avLst/>
          </a:prstGeom>
        </p:spPr>
      </p:pic>
    </p:spTree>
    <p:extLst>
      <p:ext uri="{BB962C8B-B14F-4D97-AF65-F5344CB8AC3E}">
        <p14:creationId xmlns:p14="http://schemas.microsoft.com/office/powerpoint/2010/main" val="134178681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1506"/>
            <a:ext cx="9144000" cy="807862"/>
          </a:xfrm>
        </p:spPr>
        <p:txBody>
          <a:bodyPr>
            <a:normAutofit/>
          </a:bodyPr>
          <a:lstStyle/>
          <a:p>
            <a:r>
              <a:rPr lang="en-US" sz="2800" dirty="0" smtClean="0"/>
              <a:t>DOE Tech Teams: </a:t>
            </a:r>
            <a:br>
              <a:rPr lang="en-US" sz="2800" dirty="0" smtClean="0"/>
            </a:br>
            <a:r>
              <a:rPr lang="en-US" sz="2800" dirty="0" smtClean="0"/>
              <a:t>A new cross-cutting paradigm</a:t>
            </a:r>
            <a:endParaRPr lang="en-US" sz="2800" dirty="0"/>
          </a:p>
        </p:txBody>
      </p:sp>
      <p:sp>
        <p:nvSpPr>
          <p:cNvPr id="3" name="Content Placeholder 2"/>
          <p:cNvSpPr>
            <a:spLocks noGrp="1"/>
          </p:cNvSpPr>
          <p:nvPr>
            <p:ph idx="1"/>
          </p:nvPr>
        </p:nvSpPr>
        <p:spPr>
          <a:xfrm>
            <a:off x="375003" y="1171579"/>
            <a:ext cx="8410575" cy="510468"/>
          </a:xfrm>
        </p:spPr>
        <p:txBody>
          <a:bodyPr/>
          <a:lstStyle/>
          <a:p>
            <a:pPr algn="ctr">
              <a:buNone/>
            </a:pPr>
            <a:r>
              <a:rPr lang="en-US" i="1" dirty="0" smtClean="0"/>
              <a:t>Six teams identified as Secretarial priorities</a:t>
            </a:r>
          </a:p>
        </p:txBody>
      </p:sp>
      <p:sp>
        <p:nvSpPr>
          <p:cNvPr id="12" name="Slide Number Placeholder 1"/>
          <p:cNvSpPr>
            <a:spLocks noGrp="1"/>
          </p:cNvSpPr>
          <p:nvPr>
            <p:ph type="sldNum" sz="quarter" idx="4294967295"/>
          </p:nvPr>
        </p:nvSpPr>
        <p:spPr>
          <a:xfrm>
            <a:off x="29504" y="6433883"/>
            <a:ext cx="838192" cy="365125"/>
          </a:xfrm>
          <a:prstGeom prst="rect">
            <a:avLst/>
          </a:prstGeom>
        </p:spPr>
        <p:txBody>
          <a:bodyPr/>
          <a:lstStyle/>
          <a:p>
            <a:fld id="{048367B6-A0F1-485F-928A-F8387AE218C3}" type="slidenum">
              <a:rPr lang="en-US" smtClean="0"/>
              <a:pPr/>
              <a:t>4</a:t>
            </a:fld>
            <a:endParaRPr lang="en-US" dirty="0"/>
          </a:p>
        </p:txBody>
      </p:sp>
      <p:pic>
        <p:nvPicPr>
          <p:cNvPr id="5"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571" t="23727" r="8750" b="12200"/>
          <a:stretch/>
        </p:blipFill>
        <p:spPr bwMode="auto">
          <a:xfrm>
            <a:off x="78387" y="1603022"/>
            <a:ext cx="8996552" cy="43575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Footer Placeholder 3"/>
          <p:cNvSpPr>
            <a:spLocks noGrp="1"/>
          </p:cNvSpPr>
          <p:nvPr>
            <p:ph type="ftr" sz="quarter" idx="12"/>
          </p:nvPr>
        </p:nvSpPr>
        <p:spPr/>
        <p:txBody>
          <a:bodyPr/>
          <a:lstStyle/>
          <a:p>
            <a:r>
              <a:rPr lang="en-US" dirty="0" smtClean="0"/>
              <a:t>BESAC/Tech Teams Briefing July 29, 2014</a:t>
            </a:r>
            <a:endParaRPr lang="en-US" dirty="0"/>
          </a:p>
        </p:txBody>
      </p:sp>
      <p:sp>
        <p:nvSpPr>
          <p:cNvPr id="7" name="Slide Number Placeholder 3"/>
          <p:cNvSpPr txBox="1">
            <a:spLocks/>
          </p:cNvSpPr>
          <p:nvPr/>
        </p:nvSpPr>
        <p:spPr>
          <a:xfrm>
            <a:off x="8413750" y="6351588"/>
            <a:ext cx="381000" cy="365125"/>
          </a:xfrm>
          <a:prstGeom prst="rect">
            <a:avLst/>
          </a:prstGeom>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0E35970C-66DA-42B4-8591-6E363A3B576E}" type="slidenum">
              <a:rPr kumimoji="0" lang="en-US" sz="1200" b="0" i="0" u="none" strike="noStrike" kern="1200" cap="none" spc="0" normalizeH="0" baseline="0" noProof="0" smtClean="0">
                <a:ln>
                  <a:noFill/>
                </a:ln>
                <a:solidFill>
                  <a:srgbClr val="106636"/>
                </a:solidFill>
                <a:effectLst/>
                <a:uLnTx/>
                <a:uFillTx/>
                <a:latin typeface="Arial" pitchFamily="34" charset="0"/>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srgbClr val="106636"/>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312658468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26CA2777-A89F-4130-B308-73BB65955918}" type="slidenum">
              <a:rPr lang="en-US" smtClean="0"/>
              <a:pPr/>
              <a:t>40</a:t>
            </a:fld>
            <a:endParaRPr lang="en-US"/>
          </a:p>
        </p:txBody>
      </p:sp>
      <p:pic>
        <p:nvPicPr>
          <p:cNvPr id="3" name="Picture 2" descr="page2.jpg"/>
          <p:cNvPicPr>
            <a:picLocks noChangeAspect="1"/>
          </p:cNvPicPr>
          <p:nvPr/>
        </p:nvPicPr>
        <p:blipFill>
          <a:blip r:embed="rId2" cstate="print"/>
          <a:stretch>
            <a:fillRect/>
          </a:stretch>
        </p:blipFill>
        <p:spPr>
          <a:xfrm>
            <a:off x="134470" y="0"/>
            <a:ext cx="8875059" cy="6858000"/>
          </a:xfrm>
          <a:prstGeom prst="rect">
            <a:avLst/>
          </a:prstGeom>
        </p:spPr>
      </p:pic>
    </p:spTree>
    <p:extLst>
      <p:ext uri="{BB962C8B-B14F-4D97-AF65-F5344CB8AC3E}">
        <p14:creationId xmlns:p14="http://schemas.microsoft.com/office/powerpoint/2010/main" val="347360886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26CA2777-A89F-4130-B308-73BB65955918}" type="slidenum">
              <a:rPr lang="en-US" smtClean="0"/>
              <a:pPr/>
              <a:t>41</a:t>
            </a:fld>
            <a:endParaRPr lang="en-US"/>
          </a:p>
        </p:txBody>
      </p:sp>
      <p:pic>
        <p:nvPicPr>
          <p:cNvPr id="3" name="Picture 2" descr="page3.jpg"/>
          <p:cNvPicPr>
            <a:picLocks noChangeAspect="1"/>
          </p:cNvPicPr>
          <p:nvPr/>
        </p:nvPicPr>
        <p:blipFill>
          <a:blip r:embed="rId2" cstate="print"/>
          <a:stretch>
            <a:fillRect/>
          </a:stretch>
        </p:blipFill>
        <p:spPr>
          <a:xfrm>
            <a:off x="134470" y="0"/>
            <a:ext cx="8875059" cy="6858000"/>
          </a:xfrm>
          <a:prstGeom prst="rect">
            <a:avLst/>
          </a:prstGeom>
        </p:spPr>
      </p:pic>
    </p:spTree>
    <p:extLst>
      <p:ext uri="{BB962C8B-B14F-4D97-AF65-F5344CB8AC3E}">
        <p14:creationId xmlns:p14="http://schemas.microsoft.com/office/powerpoint/2010/main" val="160538944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26CA2777-A89F-4130-B308-73BB65955918}" type="slidenum">
              <a:rPr lang="en-US" smtClean="0"/>
              <a:pPr/>
              <a:t>42</a:t>
            </a:fld>
            <a:endParaRPr lang="en-US"/>
          </a:p>
        </p:txBody>
      </p:sp>
      <p:pic>
        <p:nvPicPr>
          <p:cNvPr id="3" name="Picture 2" descr="page4.jpg"/>
          <p:cNvPicPr>
            <a:picLocks noChangeAspect="1"/>
          </p:cNvPicPr>
          <p:nvPr/>
        </p:nvPicPr>
        <p:blipFill>
          <a:blip r:embed="rId2" cstate="print"/>
          <a:stretch>
            <a:fillRect/>
          </a:stretch>
        </p:blipFill>
        <p:spPr>
          <a:xfrm>
            <a:off x="134470" y="0"/>
            <a:ext cx="8875059" cy="6858000"/>
          </a:xfrm>
          <a:prstGeom prst="rect">
            <a:avLst/>
          </a:prstGeom>
        </p:spPr>
      </p:pic>
    </p:spTree>
    <p:extLst>
      <p:ext uri="{BB962C8B-B14F-4D97-AF65-F5344CB8AC3E}">
        <p14:creationId xmlns:p14="http://schemas.microsoft.com/office/powerpoint/2010/main" val="2664133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17639"/>
            <a:ext cx="9144000" cy="740128"/>
          </a:xfrm>
        </p:spPr>
        <p:txBody>
          <a:bodyPr>
            <a:normAutofit/>
          </a:bodyPr>
          <a:lstStyle/>
          <a:p>
            <a:r>
              <a:rPr lang="en-US" sz="2800" dirty="0" smtClean="0"/>
              <a:t>Tech Teams: A crosscutting paradigm</a:t>
            </a:r>
            <a:endParaRPr lang="en-US" sz="2800" dirty="0"/>
          </a:p>
        </p:txBody>
      </p:sp>
      <p:sp>
        <p:nvSpPr>
          <p:cNvPr id="10" name="Content Placeholder 9"/>
          <p:cNvSpPr>
            <a:spLocks noGrp="1"/>
          </p:cNvSpPr>
          <p:nvPr>
            <p:ph idx="1"/>
          </p:nvPr>
        </p:nvSpPr>
        <p:spPr/>
        <p:txBody>
          <a:bodyPr/>
          <a:lstStyle/>
          <a:p>
            <a:r>
              <a:rPr lang="en-US" b="0" dirty="0" smtClean="0"/>
              <a:t>Tech Teams comprise staff from across DOE’s program offices, tasked with identifying overarching, techno-economic goals</a:t>
            </a:r>
          </a:p>
          <a:p>
            <a:endParaRPr lang="en-US" b="0" dirty="0" smtClean="0"/>
          </a:p>
          <a:p>
            <a:r>
              <a:rPr lang="en-US" b="0" dirty="0" smtClean="0"/>
              <a:t>Individually tailored to optimize engagement of technical expertise from across the Department  </a:t>
            </a:r>
          </a:p>
          <a:p>
            <a:endParaRPr lang="en-US" b="0" dirty="0" smtClean="0"/>
          </a:p>
          <a:p>
            <a:r>
              <a:rPr lang="en-US" b="0" dirty="0" smtClean="0"/>
              <a:t>Broad collaboration:</a:t>
            </a:r>
          </a:p>
          <a:p>
            <a:pPr lvl="1"/>
            <a:r>
              <a:rPr lang="en-US" b="0" dirty="0" smtClean="0"/>
              <a:t>Development of joint strategies (e.g. Water-Energy Program Plan, Clean-Energy Manufacturing, Subsurface Technologies, …)</a:t>
            </a:r>
          </a:p>
          <a:p>
            <a:pPr lvl="1"/>
            <a:r>
              <a:rPr lang="en-US" b="0" dirty="0" smtClean="0"/>
              <a:t>Joint Workshops</a:t>
            </a:r>
          </a:p>
          <a:p>
            <a:endParaRPr lang="en-US" b="0" dirty="0" smtClean="0"/>
          </a:p>
          <a:p>
            <a:endParaRPr lang="en-US" b="0" dirty="0"/>
          </a:p>
        </p:txBody>
      </p:sp>
      <p:sp>
        <p:nvSpPr>
          <p:cNvPr id="2" name="Slide Number Placeholder 1"/>
          <p:cNvSpPr>
            <a:spLocks noGrp="1"/>
          </p:cNvSpPr>
          <p:nvPr>
            <p:ph type="sldNum" sz="quarter" idx="4294967295"/>
          </p:nvPr>
        </p:nvSpPr>
        <p:spPr>
          <a:xfrm>
            <a:off x="29504" y="6433883"/>
            <a:ext cx="838192" cy="365125"/>
          </a:xfrm>
          <a:prstGeom prst="rect">
            <a:avLst/>
          </a:prstGeom>
        </p:spPr>
        <p:txBody>
          <a:bodyPr/>
          <a:lstStyle/>
          <a:p>
            <a:fld id="{048367B6-A0F1-485F-928A-F8387AE218C3}" type="slidenum">
              <a:rPr lang="en-US" smtClean="0"/>
              <a:pPr/>
              <a:t>5</a:t>
            </a:fld>
            <a:endParaRPr lang="en-US" dirty="0"/>
          </a:p>
        </p:txBody>
      </p:sp>
      <p:sp>
        <p:nvSpPr>
          <p:cNvPr id="3" name="Footer Placeholder 2"/>
          <p:cNvSpPr>
            <a:spLocks noGrp="1"/>
          </p:cNvSpPr>
          <p:nvPr>
            <p:ph type="ftr" sz="quarter" idx="12"/>
          </p:nvPr>
        </p:nvSpPr>
        <p:spPr/>
        <p:txBody>
          <a:bodyPr/>
          <a:lstStyle/>
          <a:p>
            <a:r>
              <a:rPr lang="en-US" smtClean="0"/>
              <a:t>BESAC/Tech Teams Briefing July 29, 2014</a:t>
            </a:r>
            <a:endParaRPr lang="en-US"/>
          </a:p>
        </p:txBody>
      </p:sp>
      <p:sp>
        <p:nvSpPr>
          <p:cNvPr id="6" name="Slide Number Placeholder 3"/>
          <p:cNvSpPr txBox="1">
            <a:spLocks/>
          </p:cNvSpPr>
          <p:nvPr/>
        </p:nvSpPr>
        <p:spPr>
          <a:xfrm>
            <a:off x="8413750" y="6351588"/>
            <a:ext cx="381000" cy="365125"/>
          </a:xfrm>
          <a:prstGeom prst="rect">
            <a:avLst/>
          </a:prstGeom>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0E35970C-66DA-42B4-8591-6E363A3B576E}" type="slidenum">
              <a:rPr kumimoji="0" lang="en-US" sz="1200" b="0" i="0" u="none" strike="noStrike" kern="1200" cap="none" spc="0" normalizeH="0" baseline="0" noProof="0" smtClean="0">
                <a:ln>
                  <a:noFill/>
                </a:ln>
                <a:solidFill>
                  <a:srgbClr val="106636"/>
                </a:solidFill>
                <a:effectLst/>
                <a:uLnTx/>
                <a:uFillTx/>
                <a:latin typeface="Arial" pitchFamily="34" charset="0"/>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srgbClr val="106636"/>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107671049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7885" y="181502"/>
            <a:ext cx="7696200" cy="447675"/>
          </a:xfrm>
        </p:spPr>
        <p:txBody>
          <a:bodyPr>
            <a:noAutofit/>
          </a:bodyPr>
          <a:lstStyle/>
          <a:p>
            <a:r>
              <a:rPr lang="en-US" sz="2800" dirty="0" smtClean="0"/>
              <a:t>Tech Team Departmental Representation</a:t>
            </a:r>
            <a:endParaRPr lang="en-US" sz="2800" dirty="0"/>
          </a:p>
        </p:txBody>
      </p:sp>
      <p:sp>
        <p:nvSpPr>
          <p:cNvPr id="3" name="Content Placeholder 2"/>
          <p:cNvSpPr>
            <a:spLocks noGrp="1"/>
          </p:cNvSpPr>
          <p:nvPr>
            <p:ph idx="1"/>
          </p:nvPr>
        </p:nvSpPr>
        <p:spPr>
          <a:xfrm>
            <a:off x="982134" y="1049865"/>
            <a:ext cx="7162444" cy="4838700"/>
          </a:xfrm>
        </p:spPr>
        <p:txBody>
          <a:bodyPr>
            <a:noAutofit/>
          </a:bodyPr>
          <a:lstStyle/>
          <a:p>
            <a:pPr marL="0" indent="0">
              <a:buNone/>
            </a:pPr>
            <a:r>
              <a:rPr lang="en-US" sz="2000" dirty="0" smtClean="0"/>
              <a:t>Science &amp; Energy Programs</a:t>
            </a:r>
          </a:p>
          <a:p>
            <a:pPr marL="581025"/>
            <a:r>
              <a:rPr lang="en-US" sz="1800" b="0" dirty="0" smtClean="0"/>
              <a:t>EERE, FE, IE, NE, OE, SC</a:t>
            </a:r>
          </a:p>
          <a:p>
            <a:pPr marL="0" indent="12700">
              <a:buNone/>
            </a:pPr>
            <a:r>
              <a:rPr lang="en-US" sz="2000" dirty="0" smtClean="0"/>
              <a:t>Other technical programs, where relevant,</a:t>
            </a:r>
          </a:p>
          <a:p>
            <a:pPr marL="581025"/>
            <a:r>
              <a:rPr lang="en-US" sz="1800" b="0" dirty="0" smtClean="0"/>
              <a:t>EM, NNSA</a:t>
            </a:r>
          </a:p>
          <a:p>
            <a:pPr marL="0" indent="0">
              <a:buNone/>
            </a:pPr>
            <a:r>
              <a:rPr lang="en-US" sz="2000" dirty="0" smtClean="0"/>
              <a:t>Bridging Valleys</a:t>
            </a:r>
          </a:p>
          <a:p>
            <a:pPr marL="581025"/>
            <a:r>
              <a:rPr lang="en-US" sz="1800" b="0" dirty="0" smtClean="0"/>
              <a:t>ARPA-E, Loan Program Office</a:t>
            </a:r>
          </a:p>
          <a:p>
            <a:pPr marL="0" indent="0">
              <a:buNone/>
            </a:pPr>
            <a:r>
              <a:rPr lang="en-US" sz="2000" dirty="0" smtClean="0"/>
              <a:t>Policy Systems &amp; Data</a:t>
            </a:r>
          </a:p>
          <a:p>
            <a:pPr marL="581025"/>
            <a:r>
              <a:rPr lang="en-US" sz="1800" b="0" dirty="0" smtClean="0"/>
              <a:t>Energy Policy &amp; Systems Analysis</a:t>
            </a:r>
          </a:p>
          <a:p>
            <a:pPr marL="581025"/>
            <a:r>
              <a:rPr lang="en-US" sz="1800" b="0" dirty="0" smtClean="0"/>
              <a:t>Energy Information Administration</a:t>
            </a:r>
          </a:p>
          <a:p>
            <a:pPr marL="0" indent="0">
              <a:buNone/>
            </a:pPr>
            <a:r>
              <a:rPr lang="en-US" sz="2000" dirty="0" smtClean="0"/>
              <a:t>Budget Discipline</a:t>
            </a:r>
          </a:p>
          <a:p>
            <a:pPr marL="581025"/>
            <a:r>
              <a:rPr lang="en-US" sz="1800" b="0" dirty="0" smtClean="0"/>
              <a:t>CFO</a:t>
            </a:r>
          </a:p>
          <a:p>
            <a:pPr marL="0" indent="0">
              <a:buNone/>
            </a:pPr>
            <a:r>
              <a:rPr lang="en-US" sz="2000" dirty="0" smtClean="0"/>
              <a:t>External Engagement</a:t>
            </a:r>
          </a:p>
          <a:p>
            <a:pPr marL="581025"/>
            <a:r>
              <a:rPr lang="en-US" sz="1800" b="0" dirty="0" smtClean="0"/>
              <a:t>Congressional &amp; Intergovernmental</a:t>
            </a:r>
          </a:p>
          <a:p>
            <a:pPr marL="581025"/>
            <a:r>
              <a:rPr lang="en-US" sz="1800" b="0" dirty="0" smtClean="0"/>
              <a:t>International Programs</a:t>
            </a:r>
          </a:p>
          <a:p>
            <a:pPr>
              <a:buNone/>
            </a:pPr>
            <a:endParaRPr lang="en-US" sz="2000" b="0" dirty="0"/>
          </a:p>
        </p:txBody>
      </p:sp>
      <p:sp>
        <p:nvSpPr>
          <p:cNvPr id="5" name="Slide Number Placeholder 4"/>
          <p:cNvSpPr>
            <a:spLocks noGrp="1"/>
          </p:cNvSpPr>
          <p:nvPr>
            <p:ph type="sldNum" sz="quarter" idx="4294967295"/>
          </p:nvPr>
        </p:nvSpPr>
        <p:spPr>
          <a:xfrm>
            <a:off x="29504" y="6433883"/>
            <a:ext cx="838192" cy="365125"/>
          </a:xfrm>
          <a:prstGeom prst="rect">
            <a:avLst/>
          </a:prstGeom>
        </p:spPr>
        <p:txBody>
          <a:bodyPr/>
          <a:lstStyle/>
          <a:p>
            <a:fld id="{048367B6-A0F1-485F-928A-F8387AE218C3}" type="slidenum">
              <a:rPr lang="en-US" smtClean="0">
                <a:solidFill>
                  <a:srgbClr val="4F81BD">
                    <a:lumMod val="75000"/>
                  </a:srgbClr>
                </a:solidFill>
              </a:rPr>
              <a:pPr/>
              <a:t>6</a:t>
            </a:fld>
            <a:endParaRPr lang="en-US" dirty="0">
              <a:solidFill>
                <a:srgbClr val="4F81BD">
                  <a:lumMod val="75000"/>
                </a:srgbClr>
              </a:solidFill>
            </a:endParaRPr>
          </a:p>
        </p:txBody>
      </p:sp>
      <p:cxnSp>
        <p:nvCxnSpPr>
          <p:cNvPr id="7" name="Straight Connector 6"/>
          <p:cNvCxnSpPr/>
          <p:nvPr/>
        </p:nvCxnSpPr>
        <p:spPr>
          <a:xfrm>
            <a:off x="372533" y="2460978"/>
            <a:ext cx="8398934" cy="0"/>
          </a:xfrm>
          <a:prstGeom prst="line">
            <a:avLst/>
          </a:prstGeom>
          <a:ln w="31750">
            <a:prstDash val="dash"/>
          </a:ln>
        </p:spPr>
        <p:style>
          <a:lnRef idx="1">
            <a:schemeClr val="accent1"/>
          </a:lnRef>
          <a:fillRef idx="0">
            <a:schemeClr val="accent1"/>
          </a:fillRef>
          <a:effectRef idx="0">
            <a:schemeClr val="accent1"/>
          </a:effectRef>
          <a:fontRef idx="minor">
            <a:schemeClr val="tx1"/>
          </a:fontRef>
        </p:style>
      </p:cxnSp>
      <p:sp>
        <p:nvSpPr>
          <p:cNvPr id="4" name="Footer Placeholder 3"/>
          <p:cNvSpPr>
            <a:spLocks noGrp="1"/>
          </p:cNvSpPr>
          <p:nvPr>
            <p:ph type="ftr" sz="quarter" idx="12"/>
          </p:nvPr>
        </p:nvSpPr>
        <p:spPr/>
        <p:txBody>
          <a:bodyPr/>
          <a:lstStyle/>
          <a:p>
            <a:r>
              <a:rPr lang="en-US" smtClean="0"/>
              <a:t>BESAC/Tech Teams Briefing July 29, 2014</a:t>
            </a:r>
            <a:endParaRPr lang="en-US"/>
          </a:p>
        </p:txBody>
      </p:sp>
      <p:sp>
        <p:nvSpPr>
          <p:cNvPr id="8" name="Slide Number Placeholder 3"/>
          <p:cNvSpPr txBox="1">
            <a:spLocks/>
          </p:cNvSpPr>
          <p:nvPr/>
        </p:nvSpPr>
        <p:spPr>
          <a:xfrm>
            <a:off x="8413750" y="6351588"/>
            <a:ext cx="381000" cy="365125"/>
          </a:xfrm>
          <a:prstGeom prst="rect">
            <a:avLst/>
          </a:prstGeom>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0E35970C-66DA-42B4-8591-6E363A3B576E}" type="slidenum">
              <a:rPr kumimoji="0" lang="en-US" sz="1200" b="0" i="0" u="none" strike="noStrike" kern="1200" cap="none" spc="0" normalizeH="0" baseline="0" noProof="0" smtClean="0">
                <a:ln>
                  <a:noFill/>
                </a:ln>
                <a:solidFill>
                  <a:srgbClr val="106636"/>
                </a:solidFill>
                <a:effectLst/>
                <a:uLnTx/>
                <a:uFillTx/>
                <a:latin typeface="Arial" pitchFamily="34" charset="0"/>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srgbClr val="106636"/>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332967080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516462" y="147635"/>
            <a:ext cx="8153400" cy="447675"/>
          </a:xfrm>
        </p:spPr>
        <p:txBody>
          <a:bodyPr>
            <a:noAutofit/>
          </a:bodyPr>
          <a:lstStyle/>
          <a:p>
            <a:r>
              <a:rPr lang="en-US" altLang="en-US" sz="2800" dirty="0" smtClean="0"/>
              <a:t>Advanced Computing Tech Team</a:t>
            </a:r>
          </a:p>
        </p:txBody>
      </p:sp>
      <p:sp>
        <p:nvSpPr>
          <p:cNvPr id="7171" name="Content Placeholder 2"/>
          <p:cNvSpPr>
            <a:spLocks noGrp="1"/>
          </p:cNvSpPr>
          <p:nvPr>
            <p:ph sz="half" idx="1"/>
          </p:nvPr>
        </p:nvSpPr>
        <p:spPr>
          <a:xfrm>
            <a:off x="76200" y="1312863"/>
            <a:ext cx="4800600" cy="4935537"/>
          </a:xfrm>
        </p:spPr>
        <p:txBody>
          <a:bodyPr/>
          <a:lstStyle/>
          <a:p>
            <a:pPr marL="176213" indent="-176213">
              <a:defRPr/>
            </a:pPr>
            <a:r>
              <a:rPr lang="en-US" altLang="en-US" b="0" i="1" dirty="0" smtClean="0"/>
              <a:t>Vision:  </a:t>
            </a:r>
            <a:r>
              <a:rPr lang="en-US" altLang="en-US" b="0" dirty="0" smtClean="0"/>
              <a:t>Create a network of Advanced Computing for Energy – Innovation Capabilities (ACE-ICs) to bring </a:t>
            </a:r>
            <a:r>
              <a:rPr lang="en-US" altLang="en-US" b="0" dirty="0" err="1" smtClean="0"/>
              <a:t>petascale</a:t>
            </a:r>
            <a:r>
              <a:rPr lang="en-US" altLang="en-US" b="0" dirty="0" smtClean="0"/>
              <a:t> computing to energy technologies</a:t>
            </a:r>
          </a:p>
          <a:p>
            <a:pPr>
              <a:buNone/>
              <a:defRPr/>
            </a:pPr>
            <a:endParaRPr lang="en-US" altLang="en-US" b="0" dirty="0" smtClean="0"/>
          </a:p>
          <a:p>
            <a:pPr marL="176213" indent="-176213">
              <a:defRPr/>
            </a:pPr>
            <a:r>
              <a:rPr lang="en-US" altLang="en-US" b="0" i="1" dirty="0" smtClean="0"/>
              <a:t>Goal:  W</a:t>
            </a:r>
            <a:r>
              <a:rPr lang="en-US" altLang="en-US" b="0" dirty="0" smtClean="0"/>
              <a:t>ork with DOE programs (EERE, FE, NE, OE, EM) and other Tech Teams to accelerate and broaden the use of advanced computing to support achievement of DOE energy missions</a:t>
            </a:r>
          </a:p>
        </p:txBody>
      </p:sp>
      <p:sp>
        <p:nvSpPr>
          <p:cNvPr id="7175" name="Regular Pentagon 24"/>
          <p:cNvSpPr>
            <a:spLocks noChangeArrowheads="1"/>
          </p:cNvSpPr>
          <p:nvPr/>
        </p:nvSpPr>
        <p:spPr bwMode="auto">
          <a:xfrm rot="10800000">
            <a:off x="4876800" y="1676400"/>
            <a:ext cx="4114800" cy="4191000"/>
          </a:xfrm>
          <a:prstGeom prst="pentagon">
            <a:avLst/>
          </a:prstGeom>
          <a:solidFill>
            <a:srgbClr val="99FF66"/>
          </a:solidFill>
          <a:ln w="12700">
            <a:noFill/>
            <a:round/>
            <a:headEnd/>
            <a:tailEnd/>
          </a:ln>
        </p:spPr>
        <p:txBody>
          <a:bodyPr>
            <a:spAutoFit/>
          </a:bodyPr>
          <a:lstStyle/>
          <a:p>
            <a:pPr>
              <a:spcBef>
                <a:spcPct val="50000"/>
              </a:spcBef>
              <a:buFontTx/>
              <a:buChar char="•"/>
            </a:pPr>
            <a:endParaRPr lang="en-US" altLang="en-US">
              <a:solidFill>
                <a:schemeClr val="tx2"/>
              </a:solidFill>
            </a:endParaRPr>
          </a:p>
        </p:txBody>
      </p:sp>
      <p:sp>
        <p:nvSpPr>
          <p:cNvPr id="27" name="Regular Pentagon 26"/>
          <p:cNvSpPr/>
          <p:nvPr/>
        </p:nvSpPr>
        <p:spPr bwMode="auto">
          <a:xfrm rot="10800000">
            <a:off x="5638800" y="2438400"/>
            <a:ext cx="2590800" cy="2514600"/>
          </a:xfrm>
          <a:prstGeom prst="pentagon">
            <a:avLst/>
          </a:prstGeom>
          <a:solidFill>
            <a:schemeClr val="accent2">
              <a:lumMod val="40000"/>
              <a:lumOff val="60000"/>
            </a:schemeClr>
          </a:solidFill>
          <a:ln w="31750" cap="flat" cmpd="sng" algn="ctr">
            <a:solidFill>
              <a:schemeClr val="tx1"/>
            </a:solidFill>
            <a:prstDash val="dash"/>
            <a:round/>
            <a:headEnd type="none" w="med" len="med"/>
            <a:tailEnd type="none" w="med" len="med"/>
          </a:ln>
          <a:effectLst/>
        </p:spPr>
        <p:txBody>
          <a:bodyPr>
            <a:spAutoFit/>
          </a:bodyPr>
          <a:lstStyle/>
          <a:p>
            <a:pPr>
              <a:spcBef>
                <a:spcPct val="50000"/>
              </a:spcBef>
              <a:buFontTx/>
              <a:buChar char="•"/>
              <a:defRPr/>
            </a:pPr>
            <a:endParaRPr lang="en-US">
              <a:solidFill>
                <a:schemeClr val="tx2"/>
              </a:solidFill>
              <a:ea typeface="ＭＳ Ｐゴシック" charset="0"/>
              <a:cs typeface="ＭＳ Ｐゴシック" charset="0"/>
            </a:endParaRPr>
          </a:p>
        </p:txBody>
      </p:sp>
      <p:sp>
        <p:nvSpPr>
          <p:cNvPr id="8200" name="Regular Pentagon 27"/>
          <p:cNvSpPr>
            <a:spLocks noChangeArrowheads="1"/>
          </p:cNvSpPr>
          <p:nvPr/>
        </p:nvSpPr>
        <p:spPr bwMode="auto">
          <a:xfrm rot="10800000">
            <a:off x="6477000" y="3048000"/>
            <a:ext cx="914400" cy="914400"/>
          </a:xfrm>
          <a:prstGeom prst="pentagon">
            <a:avLst/>
          </a:prstGeom>
          <a:solidFill>
            <a:schemeClr val="accent2">
              <a:lumMod val="40000"/>
              <a:lumOff val="60000"/>
            </a:schemeClr>
          </a:solidFill>
          <a:ln w="31750">
            <a:solidFill>
              <a:schemeClr val="tx1"/>
            </a:solidFill>
            <a:prstDash val="dash"/>
            <a:round/>
            <a:headEnd/>
            <a:tailEnd/>
          </a:ln>
        </p:spPr>
        <p:txBody>
          <a:bodyPr>
            <a:spAutoFit/>
          </a:bodyPr>
          <a:lstStyle>
            <a:lvl1pPr eaLnBrk="0" hangingPunct="0">
              <a:defRPr sz="2400">
                <a:solidFill>
                  <a:schemeClr val="tx1"/>
                </a:solidFill>
                <a:latin typeface="Calibri" pitchFamily="34" charset="0"/>
                <a:ea typeface="ＭＳ Ｐゴシック" pitchFamily="34" charset="-128"/>
              </a:defRPr>
            </a:lvl1pPr>
            <a:lvl2pPr marL="742950" indent="-285750" eaLnBrk="0" hangingPunct="0">
              <a:defRPr sz="2400">
                <a:solidFill>
                  <a:schemeClr val="tx1"/>
                </a:solidFill>
                <a:latin typeface="Calibri" pitchFamily="34" charset="0"/>
                <a:ea typeface="ＭＳ Ｐゴシック" pitchFamily="34" charset="-128"/>
              </a:defRPr>
            </a:lvl2pPr>
            <a:lvl3pPr marL="1143000" indent="-228600" eaLnBrk="0" hangingPunct="0">
              <a:defRPr sz="2400">
                <a:solidFill>
                  <a:schemeClr val="tx1"/>
                </a:solidFill>
                <a:latin typeface="Calibri" pitchFamily="34" charset="0"/>
                <a:ea typeface="ＭＳ Ｐゴシック" pitchFamily="34" charset="-128"/>
              </a:defRPr>
            </a:lvl3pPr>
            <a:lvl4pPr marL="1600200" indent="-228600" eaLnBrk="0" hangingPunct="0">
              <a:defRPr sz="2400">
                <a:solidFill>
                  <a:schemeClr val="tx1"/>
                </a:solidFill>
                <a:latin typeface="Calibri" pitchFamily="34" charset="0"/>
                <a:ea typeface="ＭＳ Ｐゴシック" pitchFamily="34" charset="-128"/>
              </a:defRPr>
            </a:lvl4pPr>
            <a:lvl5pPr marL="2057400" indent="-228600" eaLnBrk="0" hangingPunct="0">
              <a:defRPr sz="2400">
                <a:solidFill>
                  <a:schemeClr val="tx1"/>
                </a:solidFill>
                <a:latin typeface="Calibri"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ＭＳ Ｐゴシック" pitchFamily="34" charset="-128"/>
              </a:defRPr>
            </a:lvl9pPr>
          </a:lstStyle>
          <a:p>
            <a:pPr eaLnBrk="1" hangingPunct="1">
              <a:spcBef>
                <a:spcPct val="50000"/>
              </a:spcBef>
              <a:buFontTx/>
              <a:buChar char="•"/>
              <a:defRPr/>
            </a:pPr>
            <a:endParaRPr lang="en-US" altLang="en-US" sz="1800" smtClean="0">
              <a:solidFill>
                <a:schemeClr val="tx2"/>
              </a:solidFill>
            </a:endParaRPr>
          </a:p>
        </p:txBody>
      </p:sp>
      <p:cxnSp>
        <p:nvCxnSpPr>
          <p:cNvPr id="7178" name="Straight Connector 28"/>
          <p:cNvCxnSpPr>
            <a:cxnSpLocks noChangeShapeType="1"/>
            <a:stCxn id="8200" idx="2"/>
            <a:endCxn id="7175" idx="2"/>
          </p:cNvCxnSpPr>
          <p:nvPr/>
        </p:nvCxnSpPr>
        <p:spPr bwMode="auto">
          <a:xfrm flipV="1">
            <a:off x="7216775" y="1676400"/>
            <a:ext cx="989013" cy="1371600"/>
          </a:xfrm>
          <a:prstGeom prst="line">
            <a:avLst/>
          </a:prstGeom>
          <a:noFill/>
          <a:ln w="25400">
            <a:solidFill>
              <a:schemeClr val="tx1"/>
            </a:solidFill>
            <a:prstDash val="dash"/>
            <a:round/>
            <a:headEnd/>
            <a:tailEnd/>
          </a:ln>
        </p:spPr>
      </p:cxnSp>
      <p:cxnSp>
        <p:nvCxnSpPr>
          <p:cNvPr id="7179" name="Straight Connector 29"/>
          <p:cNvCxnSpPr>
            <a:cxnSpLocks noChangeShapeType="1"/>
            <a:stCxn id="8200" idx="4"/>
            <a:endCxn id="7175" idx="4"/>
          </p:cNvCxnSpPr>
          <p:nvPr/>
        </p:nvCxnSpPr>
        <p:spPr bwMode="auto">
          <a:xfrm flipH="1" flipV="1">
            <a:off x="5662613" y="1676400"/>
            <a:ext cx="989012" cy="1371600"/>
          </a:xfrm>
          <a:prstGeom prst="line">
            <a:avLst/>
          </a:prstGeom>
          <a:noFill/>
          <a:ln w="25400">
            <a:solidFill>
              <a:schemeClr val="tx1"/>
            </a:solidFill>
            <a:prstDash val="dash"/>
            <a:round/>
            <a:headEnd/>
            <a:tailEnd/>
          </a:ln>
        </p:spPr>
      </p:cxnSp>
      <p:cxnSp>
        <p:nvCxnSpPr>
          <p:cNvPr id="7180" name="Straight Connector 30"/>
          <p:cNvCxnSpPr>
            <a:cxnSpLocks noChangeShapeType="1"/>
            <a:stCxn id="8200" idx="5"/>
            <a:endCxn id="7175" idx="5"/>
          </p:cNvCxnSpPr>
          <p:nvPr/>
        </p:nvCxnSpPr>
        <p:spPr bwMode="auto">
          <a:xfrm flipH="1">
            <a:off x="4876800" y="3613150"/>
            <a:ext cx="1600200" cy="654050"/>
          </a:xfrm>
          <a:prstGeom prst="line">
            <a:avLst/>
          </a:prstGeom>
          <a:noFill/>
          <a:ln w="25400">
            <a:solidFill>
              <a:schemeClr val="tx1"/>
            </a:solidFill>
            <a:prstDash val="dash"/>
            <a:round/>
            <a:headEnd/>
            <a:tailEnd/>
          </a:ln>
        </p:spPr>
      </p:cxnSp>
      <p:cxnSp>
        <p:nvCxnSpPr>
          <p:cNvPr id="7181" name="Straight Connector 31"/>
          <p:cNvCxnSpPr>
            <a:cxnSpLocks noChangeShapeType="1"/>
            <a:stCxn id="8200" idx="1"/>
            <a:endCxn id="7175" idx="1"/>
          </p:cNvCxnSpPr>
          <p:nvPr/>
        </p:nvCxnSpPr>
        <p:spPr bwMode="auto">
          <a:xfrm>
            <a:off x="7391400" y="3613150"/>
            <a:ext cx="1600200" cy="654050"/>
          </a:xfrm>
          <a:prstGeom prst="line">
            <a:avLst/>
          </a:prstGeom>
          <a:noFill/>
          <a:ln w="25400">
            <a:solidFill>
              <a:schemeClr val="tx1"/>
            </a:solidFill>
            <a:prstDash val="dash"/>
            <a:round/>
            <a:headEnd/>
            <a:tailEnd/>
          </a:ln>
        </p:spPr>
      </p:cxnSp>
      <p:cxnSp>
        <p:nvCxnSpPr>
          <p:cNvPr id="7182" name="Straight Connector 32"/>
          <p:cNvCxnSpPr>
            <a:cxnSpLocks noChangeShapeType="1"/>
            <a:endCxn id="7175" idx="0"/>
          </p:cNvCxnSpPr>
          <p:nvPr/>
        </p:nvCxnSpPr>
        <p:spPr bwMode="auto">
          <a:xfrm>
            <a:off x="6934200" y="3962400"/>
            <a:ext cx="0" cy="1905000"/>
          </a:xfrm>
          <a:prstGeom prst="line">
            <a:avLst/>
          </a:prstGeom>
          <a:noFill/>
          <a:ln w="25400">
            <a:solidFill>
              <a:schemeClr val="tx1"/>
            </a:solidFill>
            <a:prstDash val="dash"/>
            <a:round/>
            <a:headEnd/>
            <a:tailEnd/>
          </a:ln>
        </p:spPr>
      </p:cxnSp>
      <p:sp>
        <p:nvSpPr>
          <p:cNvPr id="7183" name="TextBox 6"/>
          <p:cNvSpPr txBox="1">
            <a:spLocks noChangeArrowheads="1"/>
          </p:cNvSpPr>
          <p:nvPr/>
        </p:nvSpPr>
        <p:spPr bwMode="auto">
          <a:xfrm>
            <a:off x="6477000" y="1752600"/>
            <a:ext cx="1016000" cy="584200"/>
          </a:xfrm>
          <a:prstGeom prst="rect">
            <a:avLst/>
          </a:prstGeom>
          <a:noFill/>
          <a:ln w="9525">
            <a:noFill/>
            <a:miter lim="800000"/>
            <a:headEnd/>
            <a:tailEnd/>
          </a:ln>
        </p:spPr>
        <p:txBody>
          <a:bodyPr wrap="none">
            <a:spAutoFit/>
          </a:bodyPr>
          <a:lstStyle/>
          <a:p>
            <a:r>
              <a:rPr lang="en-US" altLang="en-US" sz="3200" b="1"/>
              <a:t>EERE</a:t>
            </a:r>
          </a:p>
        </p:txBody>
      </p:sp>
      <p:sp>
        <p:nvSpPr>
          <p:cNvPr id="7184" name="TextBox 7"/>
          <p:cNvSpPr txBox="1">
            <a:spLocks noChangeArrowheads="1"/>
          </p:cNvSpPr>
          <p:nvPr/>
        </p:nvSpPr>
        <p:spPr bwMode="auto">
          <a:xfrm>
            <a:off x="8001000" y="2743200"/>
            <a:ext cx="655638" cy="584200"/>
          </a:xfrm>
          <a:prstGeom prst="rect">
            <a:avLst/>
          </a:prstGeom>
          <a:noFill/>
          <a:ln w="9525">
            <a:noFill/>
            <a:miter lim="800000"/>
            <a:headEnd/>
            <a:tailEnd/>
          </a:ln>
        </p:spPr>
        <p:txBody>
          <a:bodyPr wrap="none">
            <a:spAutoFit/>
          </a:bodyPr>
          <a:lstStyle/>
          <a:p>
            <a:r>
              <a:rPr lang="en-US" altLang="en-US" sz="3200" b="1"/>
              <a:t>NE</a:t>
            </a:r>
          </a:p>
        </p:txBody>
      </p:sp>
      <p:sp>
        <p:nvSpPr>
          <p:cNvPr id="7185" name="TextBox 8"/>
          <p:cNvSpPr txBox="1">
            <a:spLocks noChangeArrowheads="1"/>
          </p:cNvSpPr>
          <p:nvPr/>
        </p:nvSpPr>
        <p:spPr bwMode="auto">
          <a:xfrm>
            <a:off x="5257800" y="2743200"/>
            <a:ext cx="574675" cy="584200"/>
          </a:xfrm>
          <a:prstGeom prst="rect">
            <a:avLst/>
          </a:prstGeom>
          <a:noFill/>
          <a:ln w="9525">
            <a:noFill/>
            <a:miter lim="800000"/>
            <a:headEnd/>
            <a:tailEnd/>
          </a:ln>
        </p:spPr>
        <p:txBody>
          <a:bodyPr wrap="none">
            <a:spAutoFit/>
          </a:bodyPr>
          <a:lstStyle/>
          <a:p>
            <a:r>
              <a:rPr lang="en-US" altLang="en-US" sz="3200" b="1"/>
              <a:t>FE</a:t>
            </a:r>
          </a:p>
        </p:txBody>
      </p:sp>
      <p:sp>
        <p:nvSpPr>
          <p:cNvPr id="7186" name="TextBox 9"/>
          <p:cNvSpPr txBox="1">
            <a:spLocks noChangeArrowheads="1"/>
          </p:cNvSpPr>
          <p:nvPr/>
        </p:nvSpPr>
        <p:spPr bwMode="auto">
          <a:xfrm>
            <a:off x="5562600" y="4368800"/>
            <a:ext cx="661988" cy="584200"/>
          </a:xfrm>
          <a:prstGeom prst="rect">
            <a:avLst/>
          </a:prstGeom>
          <a:noFill/>
          <a:ln w="9525">
            <a:noFill/>
            <a:miter lim="800000"/>
            <a:headEnd/>
            <a:tailEnd/>
          </a:ln>
        </p:spPr>
        <p:txBody>
          <a:bodyPr wrap="none">
            <a:spAutoFit/>
          </a:bodyPr>
          <a:lstStyle/>
          <a:p>
            <a:r>
              <a:rPr lang="en-US" altLang="en-US" sz="3200" b="1"/>
              <a:t>OE</a:t>
            </a:r>
          </a:p>
        </p:txBody>
      </p:sp>
      <p:sp>
        <p:nvSpPr>
          <p:cNvPr id="7187" name="TextBox 10"/>
          <p:cNvSpPr txBox="1">
            <a:spLocks noChangeArrowheads="1"/>
          </p:cNvSpPr>
          <p:nvPr/>
        </p:nvSpPr>
        <p:spPr bwMode="auto">
          <a:xfrm>
            <a:off x="7620000" y="4343400"/>
            <a:ext cx="744538" cy="584200"/>
          </a:xfrm>
          <a:prstGeom prst="rect">
            <a:avLst/>
          </a:prstGeom>
          <a:noFill/>
          <a:ln w="9525">
            <a:noFill/>
            <a:miter lim="800000"/>
            <a:headEnd/>
            <a:tailEnd/>
          </a:ln>
        </p:spPr>
        <p:txBody>
          <a:bodyPr wrap="none">
            <a:spAutoFit/>
          </a:bodyPr>
          <a:lstStyle/>
          <a:p>
            <a:r>
              <a:rPr lang="en-US" altLang="en-US" sz="3200" b="1"/>
              <a:t>EM</a:t>
            </a:r>
          </a:p>
        </p:txBody>
      </p:sp>
      <p:sp>
        <p:nvSpPr>
          <p:cNvPr id="7188" name="TextBox 35"/>
          <p:cNvSpPr txBox="1">
            <a:spLocks noChangeArrowheads="1"/>
          </p:cNvSpPr>
          <p:nvPr/>
        </p:nvSpPr>
        <p:spPr bwMode="auto">
          <a:xfrm>
            <a:off x="6477000" y="2514600"/>
            <a:ext cx="882650" cy="400050"/>
          </a:xfrm>
          <a:prstGeom prst="rect">
            <a:avLst/>
          </a:prstGeom>
          <a:noFill/>
          <a:ln w="9525">
            <a:noFill/>
            <a:miter lim="800000"/>
            <a:headEnd/>
            <a:tailEnd/>
          </a:ln>
        </p:spPr>
        <p:txBody>
          <a:bodyPr wrap="none">
            <a:spAutoFit/>
          </a:bodyPr>
          <a:lstStyle/>
          <a:p>
            <a:r>
              <a:rPr lang="en-US" altLang="en-US" sz="2000" b="1"/>
              <a:t>ACE-IC</a:t>
            </a:r>
          </a:p>
        </p:txBody>
      </p:sp>
      <p:sp>
        <p:nvSpPr>
          <p:cNvPr id="7189" name="TextBox 35"/>
          <p:cNvSpPr txBox="1">
            <a:spLocks noChangeArrowheads="1"/>
          </p:cNvSpPr>
          <p:nvPr/>
        </p:nvSpPr>
        <p:spPr bwMode="auto">
          <a:xfrm rot="4332811">
            <a:off x="7199313" y="2976563"/>
            <a:ext cx="882650" cy="400050"/>
          </a:xfrm>
          <a:prstGeom prst="rect">
            <a:avLst/>
          </a:prstGeom>
          <a:noFill/>
          <a:ln w="9525">
            <a:noFill/>
            <a:miter lim="800000"/>
            <a:headEnd/>
            <a:tailEnd/>
          </a:ln>
        </p:spPr>
        <p:txBody>
          <a:bodyPr wrap="none">
            <a:spAutoFit/>
          </a:bodyPr>
          <a:lstStyle/>
          <a:p>
            <a:r>
              <a:rPr lang="en-US" altLang="en-US" sz="2000" b="1"/>
              <a:t>ACE-IC</a:t>
            </a:r>
          </a:p>
        </p:txBody>
      </p:sp>
      <p:sp>
        <p:nvSpPr>
          <p:cNvPr id="7190" name="TextBox 35"/>
          <p:cNvSpPr txBox="1">
            <a:spLocks noChangeArrowheads="1"/>
          </p:cNvSpPr>
          <p:nvPr/>
        </p:nvSpPr>
        <p:spPr bwMode="auto">
          <a:xfrm rot="17209976">
            <a:off x="5792788" y="3048000"/>
            <a:ext cx="882650" cy="400050"/>
          </a:xfrm>
          <a:prstGeom prst="rect">
            <a:avLst/>
          </a:prstGeom>
          <a:noFill/>
          <a:ln w="9525">
            <a:noFill/>
            <a:miter lim="800000"/>
            <a:headEnd/>
            <a:tailEnd/>
          </a:ln>
        </p:spPr>
        <p:txBody>
          <a:bodyPr wrap="none">
            <a:spAutoFit/>
          </a:bodyPr>
          <a:lstStyle/>
          <a:p>
            <a:r>
              <a:rPr lang="en-US" altLang="en-US" sz="2000" b="1"/>
              <a:t>ACE-IC</a:t>
            </a:r>
          </a:p>
        </p:txBody>
      </p:sp>
      <p:sp>
        <p:nvSpPr>
          <p:cNvPr id="7191" name="TextBox 35"/>
          <p:cNvSpPr txBox="1">
            <a:spLocks noChangeArrowheads="1"/>
          </p:cNvSpPr>
          <p:nvPr/>
        </p:nvSpPr>
        <p:spPr bwMode="auto">
          <a:xfrm rot="2089433">
            <a:off x="5978525" y="3951288"/>
            <a:ext cx="882650" cy="400050"/>
          </a:xfrm>
          <a:prstGeom prst="rect">
            <a:avLst/>
          </a:prstGeom>
          <a:noFill/>
          <a:ln w="9525">
            <a:noFill/>
            <a:miter lim="800000"/>
            <a:headEnd/>
            <a:tailEnd/>
          </a:ln>
        </p:spPr>
        <p:txBody>
          <a:bodyPr wrap="none">
            <a:spAutoFit/>
          </a:bodyPr>
          <a:lstStyle/>
          <a:p>
            <a:r>
              <a:rPr lang="en-US" altLang="en-US" sz="2000" b="1"/>
              <a:t>ACE-IC</a:t>
            </a:r>
          </a:p>
        </p:txBody>
      </p:sp>
      <p:sp>
        <p:nvSpPr>
          <p:cNvPr id="7192" name="TextBox 35"/>
          <p:cNvSpPr txBox="1">
            <a:spLocks noChangeArrowheads="1"/>
          </p:cNvSpPr>
          <p:nvPr/>
        </p:nvSpPr>
        <p:spPr bwMode="auto">
          <a:xfrm rot="19476647">
            <a:off x="6967538" y="3878263"/>
            <a:ext cx="882650" cy="400050"/>
          </a:xfrm>
          <a:prstGeom prst="rect">
            <a:avLst/>
          </a:prstGeom>
          <a:noFill/>
          <a:ln w="9525">
            <a:noFill/>
            <a:miter lim="800000"/>
            <a:headEnd/>
            <a:tailEnd/>
          </a:ln>
        </p:spPr>
        <p:txBody>
          <a:bodyPr wrap="none">
            <a:spAutoFit/>
          </a:bodyPr>
          <a:lstStyle/>
          <a:p>
            <a:r>
              <a:rPr lang="en-US" altLang="en-US" sz="2000" b="1"/>
              <a:t>ACE-IC</a:t>
            </a:r>
          </a:p>
        </p:txBody>
      </p:sp>
      <p:sp>
        <p:nvSpPr>
          <p:cNvPr id="7193" name="TextBox 35"/>
          <p:cNvSpPr txBox="1">
            <a:spLocks noChangeArrowheads="1"/>
          </p:cNvSpPr>
          <p:nvPr/>
        </p:nvSpPr>
        <p:spPr bwMode="auto">
          <a:xfrm>
            <a:off x="6591300" y="3124200"/>
            <a:ext cx="684213" cy="492125"/>
          </a:xfrm>
          <a:prstGeom prst="rect">
            <a:avLst/>
          </a:prstGeom>
          <a:noFill/>
          <a:ln w="9525">
            <a:noFill/>
            <a:miter lim="800000"/>
            <a:headEnd/>
            <a:tailEnd/>
          </a:ln>
        </p:spPr>
        <p:txBody>
          <a:bodyPr wrap="none" lIns="0" tIns="0" rIns="0" bIns="0"/>
          <a:lstStyle/>
          <a:p>
            <a:pPr algn="ctr"/>
            <a:r>
              <a:rPr lang="en-US" altLang="en-US" sz="2000" b="1"/>
              <a:t>SC</a:t>
            </a:r>
          </a:p>
          <a:p>
            <a:pPr algn="ctr"/>
            <a:r>
              <a:rPr lang="en-US" altLang="en-US" sz="1600" b="1"/>
              <a:t>Support</a:t>
            </a:r>
          </a:p>
        </p:txBody>
      </p:sp>
      <p:sp>
        <p:nvSpPr>
          <p:cNvPr id="2" name="Footer Placeholder 1"/>
          <p:cNvSpPr>
            <a:spLocks noGrp="1"/>
          </p:cNvSpPr>
          <p:nvPr>
            <p:ph type="ftr" sz="quarter" idx="11"/>
          </p:nvPr>
        </p:nvSpPr>
        <p:spPr/>
        <p:txBody>
          <a:bodyPr/>
          <a:lstStyle/>
          <a:p>
            <a:pPr>
              <a:defRPr/>
            </a:pPr>
            <a:r>
              <a:rPr lang="en-US" smtClean="0"/>
              <a:t>BESAC/Tech Teams Briefing July 29, 2014</a:t>
            </a:r>
            <a:endParaRPr lang="en-US"/>
          </a:p>
        </p:txBody>
      </p:sp>
      <p:sp>
        <p:nvSpPr>
          <p:cNvPr id="24" name="Slide Number Placeholder 3"/>
          <p:cNvSpPr txBox="1">
            <a:spLocks/>
          </p:cNvSpPr>
          <p:nvPr/>
        </p:nvSpPr>
        <p:spPr>
          <a:xfrm>
            <a:off x="8413750" y="6351588"/>
            <a:ext cx="381000" cy="365125"/>
          </a:xfrm>
          <a:prstGeom prst="rect">
            <a:avLst/>
          </a:prstGeom>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0E35970C-66DA-42B4-8591-6E363A3B576E}" type="slidenum">
              <a:rPr kumimoji="0" lang="en-US" sz="1200" b="0" i="0" u="none" strike="noStrike" kern="1200" cap="none" spc="0" normalizeH="0" baseline="0" noProof="0" smtClean="0">
                <a:ln>
                  <a:noFill/>
                </a:ln>
                <a:solidFill>
                  <a:srgbClr val="106636"/>
                </a:solidFill>
                <a:effectLst/>
                <a:uLnTx/>
                <a:uFillTx/>
                <a:latin typeface="Arial" pitchFamily="34" charset="0"/>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srgbClr val="106636"/>
              </a:solidFill>
              <a:effectLst/>
              <a:uLnTx/>
              <a:uFillTx/>
              <a:latin typeface="Arial" pitchFamily="34" charset="0"/>
              <a:ea typeface="+mn-ea"/>
              <a:cs typeface="Arial" pitchFamily="34" charset="0"/>
            </a:endParaRPr>
          </a:p>
        </p:txBody>
      </p:sp>
    </p:spTree>
  </p:cSld>
  <p:clrMapOvr>
    <a:masterClrMapping/>
  </p:clrMapOvr>
  <p:transition spd="slow"/>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5"/>
          <p:cNvSpPr>
            <a:spLocks noGrp="1"/>
          </p:cNvSpPr>
          <p:nvPr>
            <p:ph type="title"/>
          </p:nvPr>
        </p:nvSpPr>
        <p:spPr>
          <a:xfrm>
            <a:off x="516462" y="20456"/>
            <a:ext cx="8153400" cy="702034"/>
          </a:xfrm>
        </p:spPr>
        <p:txBody>
          <a:bodyPr/>
          <a:lstStyle/>
          <a:p>
            <a:r>
              <a:rPr lang="en-US" altLang="en-US" dirty="0" smtClean="0"/>
              <a:t>ACE-ICs Would Accelerate Advanced Computing Development and Use across DOE</a:t>
            </a:r>
          </a:p>
        </p:txBody>
      </p:sp>
      <p:sp>
        <p:nvSpPr>
          <p:cNvPr id="7171" name="Content Placeholder 6"/>
          <p:cNvSpPr>
            <a:spLocks noGrp="1"/>
          </p:cNvSpPr>
          <p:nvPr>
            <p:ph sz="half" idx="1"/>
          </p:nvPr>
        </p:nvSpPr>
        <p:spPr>
          <a:xfrm>
            <a:off x="152400" y="1103487"/>
            <a:ext cx="4953000" cy="4935538"/>
          </a:xfrm>
        </p:spPr>
        <p:txBody>
          <a:bodyPr/>
          <a:lstStyle/>
          <a:p>
            <a:pPr marL="225425" indent="-225425"/>
            <a:r>
              <a:rPr lang="en-US" altLang="en-US" sz="1800" dirty="0" smtClean="0"/>
              <a:t>Potential Areas of ACE-IC Application (in alphabetical order)</a:t>
            </a:r>
          </a:p>
          <a:p>
            <a:pPr marL="517525" lvl="1"/>
            <a:r>
              <a:rPr lang="en-US" altLang="en-US" sz="1600" dirty="0" smtClean="0"/>
              <a:t>EERE - Insights to Improve Wind Energy Plant Performance</a:t>
            </a:r>
          </a:p>
          <a:p>
            <a:pPr marL="517525" lvl="1"/>
            <a:r>
              <a:rPr lang="en-US" altLang="en-US" sz="1600" dirty="0" smtClean="0"/>
              <a:t>FE - Computational Multiphase Flow for Reactor Scale up</a:t>
            </a:r>
          </a:p>
          <a:p>
            <a:pPr marL="517525" lvl="1"/>
            <a:r>
              <a:rPr lang="en-US" altLang="en-US" sz="1600" dirty="0" smtClean="0"/>
              <a:t>OE - Improved Grid Modeling</a:t>
            </a:r>
          </a:p>
          <a:p>
            <a:pPr marL="517525" lvl="1"/>
            <a:r>
              <a:rPr lang="en-US" altLang="en-US" sz="1600" dirty="0" smtClean="0"/>
              <a:t>NE - Spent Fuel Interim Storage</a:t>
            </a:r>
          </a:p>
          <a:p>
            <a:pPr marL="517525" lvl="1"/>
            <a:r>
              <a:rPr lang="en-US" altLang="en-US" sz="1600" dirty="0" smtClean="0"/>
              <a:t>EM - Contaminants and Fate</a:t>
            </a:r>
          </a:p>
          <a:p>
            <a:pPr lvl="1"/>
            <a:endParaRPr lang="en-US" altLang="en-US" sz="1600" dirty="0" smtClean="0"/>
          </a:p>
          <a:p>
            <a:pPr lvl="1"/>
            <a:endParaRPr lang="en-US" altLang="en-US" sz="1600" dirty="0" smtClean="0"/>
          </a:p>
          <a:p>
            <a:pPr marL="225425" indent="-225425"/>
            <a:r>
              <a:rPr lang="en-US" altLang="en-US" sz="1800" dirty="0" smtClean="0"/>
              <a:t>Builds on FY 2015 Activities across EERE, FE, OE, NE, EM</a:t>
            </a:r>
            <a:endParaRPr lang="en-US" altLang="en-US" sz="1400" dirty="0" smtClean="0"/>
          </a:p>
          <a:p>
            <a:pPr lvl="1"/>
            <a:endParaRPr lang="en-US" altLang="en-US" sz="1600" dirty="0" smtClean="0"/>
          </a:p>
        </p:txBody>
      </p:sp>
      <p:sp>
        <p:nvSpPr>
          <p:cNvPr id="7172" name="Content Placeholder 7"/>
          <p:cNvSpPr>
            <a:spLocks noGrp="1"/>
          </p:cNvSpPr>
          <p:nvPr>
            <p:ph sz="half" idx="2"/>
          </p:nvPr>
        </p:nvSpPr>
        <p:spPr>
          <a:xfrm>
            <a:off x="5105400" y="1103487"/>
            <a:ext cx="3578225" cy="4935538"/>
          </a:xfrm>
        </p:spPr>
        <p:txBody>
          <a:bodyPr/>
          <a:lstStyle/>
          <a:p>
            <a:pPr marL="225425" indent="-225425"/>
            <a:r>
              <a:rPr lang="en-US" altLang="en-US" sz="1800" dirty="0" smtClean="0"/>
              <a:t>Patterned on successful CASL and Co-Design Approaches</a:t>
            </a:r>
          </a:p>
          <a:p>
            <a:pPr marL="517525" lvl="1"/>
            <a:r>
              <a:rPr lang="en-US" altLang="en-US" sz="1600" dirty="0" smtClean="0"/>
              <a:t>End users and ACE-IC computational experts sitting at the same table to develop advanced computing capabilities that are “useful and usable”</a:t>
            </a:r>
          </a:p>
          <a:p>
            <a:pPr marL="517525" lvl="1"/>
            <a:r>
              <a:rPr lang="en-US" altLang="en-US" sz="1600" dirty="0" smtClean="0"/>
              <a:t>Create a physical/virtual “one roof” collaboration environment</a:t>
            </a:r>
          </a:p>
          <a:p>
            <a:pPr marL="517525" lvl="1"/>
            <a:r>
              <a:rPr lang="en-US" altLang="en-US" sz="1600" dirty="0" smtClean="0"/>
              <a:t>Light/smart federal touch</a:t>
            </a:r>
          </a:p>
        </p:txBody>
      </p:sp>
      <p:sp>
        <p:nvSpPr>
          <p:cNvPr id="7" name="Footer Placeholder 1"/>
          <p:cNvSpPr>
            <a:spLocks noGrp="1"/>
          </p:cNvSpPr>
          <p:nvPr>
            <p:ph type="ftr" sz="quarter" idx="11"/>
          </p:nvPr>
        </p:nvSpPr>
        <p:spPr>
          <a:xfrm>
            <a:off x="3124200" y="6357064"/>
            <a:ext cx="5334000" cy="365125"/>
          </a:xfrm>
        </p:spPr>
        <p:txBody>
          <a:bodyPr/>
          <a:lstStyle/>
          <a:p>
            <a:pPr>
              <a:defRPr/>
            </a:pPr>
            <a:r>
              <a:rPr lang="en-US" dirty="0" smtClean="0"/>
              <a:t>BESAC/Tech Teams Briefing July 29, 2014</a:t>
            </a:r>
            <a:endParaRPr lang="en-US" dirty="0"/>
          </a:p>
        </p:txBody>
      </p:sp>
      <p:sp>
        <p:nvSpPr>
          <p:cNvPr id="8" name="Slide Number Placeholder 3"/>
          <p:cNvSpPr txBox="1">
            <a:spLocks/>
          </p:cNvSpPr>
          <p:nvPr/>
        </p:nvSpPr>
        <p:spPr>
          <a:xfrm>
            <a:off x="8413750" y="6351588"/>
            <a:ext cx="381000" cy="365125"/>
          </a:xfrm>
          <a:prstGeom prst="rect">
            <a:avLst/>
          </a:prstGeom>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0E35970C-66DA-42B4-8591-6E363A3B576E}" type="slidenum">
              <a:rPr kumimoji="0" lang="en-US" sz="1200" b="0" i="0" u="none" strike="noStrike" kern="1200" cap="none" spc="0" normalizeH="0" baseline="0" noProof="0" smtClean="0">
                <a:ln>
                  <a:noFill/>
                </a:ln>
                <a:solidFill>
                  <a:srgbClr val="106636"/>
                </a:solidFill>
                <a:effectLst/>
                <a:uLnTx/>
                <a:uFillTx/>
                <a:latin typeface="Arial" pitchFamily="34" charset="0"/>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srgbClr val="106636"/>
              </a:solidFill>
              <a:effectLst/>
              <a:uLnTx/>
              <a:uFillTx/>
              <a:latin typeface="Arial" pitchFamily="34" charset="0"/>
              <a:ea typeface="+mn-ea"/>
              <a:cs typeface="Arial" pitchFamily="34" charset="0"/>
            </a:endParaRPr>
          </a:p>
        </p:txBody>
      </p:sp>
    </p:spTree>
  </p:cSld>
  <p:clrMapOvr>
    <a:masterClrMapping/>
  </p:clrMapOvr>
  <p:transition spd="slow"/>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bwMode="auto">
          <a:xfrm>
            <a:off x="1379538" y="3939819"/>
            <a:ext cx="3016250" cy="400050"/>
          </a:xfrm>
          <a:prstGeom prst="rect">
            <a:avLst/>
          </a:prstGeom>
          <a:solidFill>
            <a:schemeClr val="bg1"/>
          </a:solidFill>
          <a:ln w="9525">
            <a:noFill/>
            <a:miter lim="800000"/>
            <a:headEnd/>
            <a:tailEnd/>
          </a:ln>
        </p:spPr>
        <p:txBody>
          <a:bodyPr wrap="none" anchor="ctr">
            <a:spAutoFit/>
          </a:bodyPr>
          <a:lstStyle/>
          <a:p>
            <a:pPr algn="ctr" eaLnBrk="0" hangingPunct="0">
              <a:defRPr/>
            </a:pPr>
            <a:r>
              <a:rPr lang="en-US" sz="2000" b="1" dirty="0">
                <a:solidFill>
                  <a:schemeClr val="tx1">
                    <a:lumMod val="50000"/>
                  </a:schemeClr>
                </a:solidFill>
              </a:rPr>
              <a:t>A Virtual Reactor Example</a:t>
            </a:r>
          </a:p>
        </p:txBody>
      </p:sp>
      <p:sp>
        <p:nvSpPr>
          <p:cNvPr id="8195" name="Title 6"/>
          <p:cNvSpPr>
            <a:spLocks noGrp="1"/>
          </p:cNvSpPr>
          <p:nvPr>
            <p:ph type="title"/>
          </p:nvPr>
        </p:nvSpPr>
        <p:spPr>
          <a:xfrm>
            <a:off x="0" y="158924"/>
            <a:ext cx="9144000" cy="447675"/>
          </a:xfrm>
        </p:spPr>
        <p:txBody>
          <a:bodyPr/>
          <a:lstStyle/>
          <a:p>
            <a:r>
              <a:rPr lang="en-US" altLang="en-US" dirty="0" smtClean="0"/>
              <a:t>ACE-ICs Will Adapt &amp; Apply Existing Modeling &amp; Simulation Modules to be Applied to Program Challenges</a:t>
            </a:r>
          </a:p>
        </p:txBody>
      </p:sp>
      <p:pic>
        <p:nvPicPr>
          <p:cNvPr id="8197" name="Picture 2"/>
          <p:cNvPicPr>
            <a:picLocks noChangeAspect="1" noChangeArrowheads="1"/>
          </p:cNvPicPr>
          <p:nvPr/>
        </p:nvPicPr>
        <p:blipFill>
          <a:blip r:embed="rId3" cstate="print"/>
          <a:srcRect/>
          <a:stretch>
            <a:fillRect/>
          </a:stretch>
        </p:blipFill>
        <p:spPr bwMode="auto">
          <a:xfrm>
            <a:off x="304800" y="815619"/>
            <a:ext cx="5257800" cy="3205163"/>
          </a:xfrm>
          <a:prstGeom prst="rect">
            <a:avLst/>
          </a:prstGeom>
          <a:noFill/>
          <a:ln w="9525">
            <a:noFill/>
            <a:miter lim="800000"/>
            <a:headEnd/>
            <a:tailEnd/>
          </a:ln>
        </p:spPr>
      </p:pic>
      <p:sp>
        <p:nvSpPr>
          <p:cNvPr id="10" name="TextBox 9"/>
          <p:cNvSpPr txBox="1"/>
          <p:nvPr/>
        </p:nvSpPr>
        <p:spPr bwMode="auto">
          <a:xfrm>
            <a:off x="5562600" y="937857"/>
            <a:ext cx="3298825" cy="923925"/>
          </a:xfrm>
          <a:prstGeom prst="rect">
            <a:avLst/>
          </a:prstGeom>
          <a:solidFill>
            <a:schemeClr val="bg1"/>
          </a:solidFill>
          <a:ln w="9525">
            <a:noFill/>
            <a:miter lim="800000"/>
            <a:headEnd/>
            <a:tailEnd/>
          </a:ln>
        </p:spPr>
        <p:txBody>
          <a:bodyPr anchor="ctr">
            <a:spAutoFit/>
          </a:bodyPr>
          <a:lstStyle/>
          <a:p>
            <a:pPr algn="ctr" eaLnBrk="0" hangingPunct="0">
              <a:defRPr/>
            </a:pPr>
            <a:r>
              <a:rPr lang="en-US" b="1" dirty="0">
                <a:solidFill>
                  <a:schemeClr val="tx1">
                    <a:lumMod val="50000"/>
                  </a:schemeClr>
                </a:solidFill>
              </a:rPr>
              <a:t>ACE-IC Researchers Adapt Codes to Address Required Specific Physical Behaviors</a:t>
            </a:r>
          </a:p>
        </p:txBody>
      </p:sp>
      <p:cxnSp>
        <p:nvCxnSpPr>
          <p:cNvPr id="12" name="Straight Arrow Connector 11"/>
          <p:cNvCxnSpPr/>
          <p:nvPr/>
        </p:nvCxnSpPr>
        <p:spPr bwMode="auto">
          <a:xfrm flipH="1">
            <a:off x="4114800" y="1207911"/>
            <a:ext cx="1507067" cy="1209496"/>
          </a:xfrm>
          <a:prstGeom prst="straightConnector1">
            <a:avLst/>
          </a:prstGeom>
          <a:solidFill>
            <a:schemeClr val="bg2"/>
          </a:solidFill>
          <a:ln w="76200" cap="flat" cmpd="sng" algn="ctr">
            <a:solidFill>
              <a:schemeClr val="tx1">
                <a:lumMod val="50000"/>
              </a:schemeClr>
            </a:solidFill>
            <a:prstDash val="solid"/>
            <a:round/>
            <a:headEnd type="none" w="med" len="med"/>
            <a:tailEnd type="stealth"/>
          </a:ln>
          <a:effectLst/>
        </p:spPr>
      </p:cxnSp>
      <p:sp>
        <p:nvSpPr>
          <p:cNvPr id="13" name="TextBox 12"/>
          <p:cNvSpPr txBox="1"/>
          <p:nvPr/>
        </p:nvSpPr>
        <p:spPr bwMode="auto">
          <a:xfrm>
            <a:off x="5692775" y="2207857"/>
            <a:ext cx="3298825" cy="923925"/>
          </a:xfrm>
          <a:prstGeom prst="rect">
            <a:avLst/>
          </a:prstGeom>
          <a:solidFill>
            <a:schemeClr val="bg1"/>
          </a:solidFill>
          <a:ln w="9525">
            <a:noFill/>
            <a:miter lim="800000"/>
            <a:headEnd/>
            <a:tailEnd/>
          </a:ln>
        </p:spPr>
        <p:txBody>
          <a:bodyPr anchor="ctr">
            <a:spAutoFit/>
          </a:bodyPr>
          <a:lstStyle/>
          <a:p>
            <a:pPr algn="ctr" eaLnBrk="0" hangingPunct="0">
              <a:defRPr/>
            </a:pPr>
            <a:r>
              <a:rPr lang="en-US" b="1" dirty="0">
                <a:solidFill>
                  <a:schemeClr val="tx1">
                    <a:lumMod val="50000"/>
                  </a:schemeClr>
                </a:solidFill>
              </a:rPr>
              <a:t>ACE-IC Researchers Apply </a:t>
            </a:r>
            <a:r>
              <a:rPr lang="en-US" b="1" dirty="0" err="1">
                <a:solidFill>
                  <a:schemeClr val="tx1">
                    <a:lumMod val="50000"/>
                  </a:schemeClr>
                </a:solidFill>
              </a:rPr>
              <a:t>Multiphysics</a:t>
            </a:r>
            <a:r>
              <a:rPr lang="en-US" b="1" dirty="0">
                <a:solidFill>
                  <a:schemeClr val="tx1">
                    <a:lumMod val="50000"/>
                  </a:schemeClr>
                </a:solidFill>
              </a:rPr>
              <a:t> Coupling Technologies</a:t>
            </a:r>
          </a:p>
        </p:txBody>
      </p:sp>
      <p:cxnSp>
        <p:nvCxnSpPr>
          <p:cNvPr id="14" name="Straight Arrow Connector 13"/>
          <p:cNvCxnSpPr/>
          <p:nvPr/>
        </p:nvCxnSpPr>
        <p:spPr bwMode="auto">
          <a:xfrm flipH="1">
            <a:off x="4648202" y="2472267"/>
            <a:ext cx="1402642" cy="781752"/>
          </a:xfrm>
          <a:prstGeom prst="straightConnector1">
            <a:avLst/>
          </a:prstGeom>
          <a:solidFill>
            <a:schemeClr val="bg2"/>
          </a:solidFill>
          <a:ln w="76200" cap="flat" cmpd="sng" algn="ctr">
            <a:solidFill>
              <a:schemeClr val="tx1">
                <a:lumMod val="50000"/>
              </a:schemeClr>
            </a:solidFill>
            <a:prstDash val="solid"/>
            <a:round/>
            <a:headEnd type="none" w="med" len="med"/>
            <a:tailEnd type="stealth"/>
          </a:ln>
          <a:effectLst/>
        </p:spPr>
      </p:cxnSp>
      <p:sp>
        <p:nvSpPr>
          <p:cNvPr id="17" name="TextBox 16"/>
          <p:cNvSpPr txBox="1"/>
          <p:nvPr/>
        </p:nvSpPr>
        <p:spPr bwMode="auto">
          <a:xfrm>
            <a:off x="5616575" y="3579457"/>
            <a:ext cx="3298825" cy="923925"/>
          </a:xfrm>
          <a:prstGeom prst="rect">
            <a:avLst/>
          </a:prstGeom>
          <a:solidFill>
            <a:schemeClr val="bg1"/>
          </a:solidFill>
          <a:ln w="9525">
            <a:noFill/>
            <a:miter lim="800000"/>
            <a:headEnd/>
            <a:tailEnd/>
          </a:ln>
        </p:spPr>
        <p:txBody>
          <a:bodyPr anchor="ctr">
            <a:spAutoFit/>
          </a:bodyPr>
          <a:lstStyle/>
          <a:p>
            <a:pPr algn="ctr" eaLnBrk="0" hangingPunct="0">
              <a:defRPr/>
            </a:pPr>
            <a:r>
              <a:rPr lang="en-US" b="1" dirty="0">
                <a:solidFill>
                  <a:schemeClr val="tx1">
                    <a:lumMod val="50000"/>
                  </a:schemeClr>
                </a:solidFill>
              </a:rPr>
              <a:t>ACE-IC Researchers Will Develop Appropriate End User Environments </a:t>
            </a:r>
          </a:p>
        </p:txBody>
      </p:sp>
      <p:cxnSp>
        <p:nvCxnSpPr>
          <p:cNvPr id="18" name="Straight Arrow Connector 17"/>
          <p:cNvCxnSpPr/>
          <p:nvPr/>
        </p:nvCxnSpPr>
        <p:spPr bwMode="auto">
          <a:xfrm flipH="1" flipV="1">
            <a:off x="4267201" y="3711219"/>
            <a:ext cx="1332088" cy="70559"/>
          </a:xfrm>
          <a:prstGeom prst="straightConnector1">
            <a:avLst/>
          </a:prstGeom>
          <a:solidFill>
            <a:schemeClr val="bg2"/>
          </a:solidFill>
          <a:ln w="76200" cap="flat" cmpd="sng" algn="ctr">
            <a:solidFill>
              <a:schemeClr val="tx1">
                <a:lumMod val="50000"/>
              </a:schemeClr>
            </a:solidFill>
            <a:prstDash val="solid"/>
            <a:round/>
            <a:headEnd type="none" w="med" len="med"/>
            <a:tailEnd type="stealth"/>
          </a:ln>
          <a:effectLst/>
        </p:spPr>
      </p:cxnSp>
      <p:sp>
        <p:nvSpPr>
          <p:cNvPr id="21" name="TextBox 20"/>
          <p:cNvSpPr txBox="1"/>
          <p:nvPr/>
        </p:nvSpPr>
        <p:spPr bwMode="auto">
          <a:xfrm>
            <a:off x="0" y="4462107"/>
            <a:ext cx="9144000" cy="1230312"/>
          </a:xfrm>
          <a:prstGeom prst="rect">
            <a:avLst/>
          </a:prstGeom>
          <a:noFill/>
          <a:ln w="9525">
            <a:noFill/>
            <a:miter lim="800000"/>
            <a:headEnd/>
            <a:tailEnd/>
          </a:ln>
        </p:spPr>
        <p:txBody>
          <a:bodyPr anchor="ctr">
            <a:spAutoFit/>
          </a:bodyPr>
          <a:lstStyle/>
          <a:p>
            <a:pPr algn="ctr" eaLnBrk="0" hangingPunct="0">
              <a:defRPr/>
            </a:pPr>
            <a:r>
              <a:rPr lang="en-US" b="1" dirty="0" smtClean="0">
                <a:solidFill>
                  <a:schemeClr val="tx1">
                    <a:lumMod val="50000"/>
                  </a:schemeClr>
                </a:solidFill>
              </a:rPr>
              <a:t>ACE-ICs would also </a:t>
            </a:r>
            <a:r>
              <a:rPr lang="en-US" b="1" dirty="0">
                <a:solidFill>
                  <a:schemeClr val="tx1">
                    <a:lumMod val="50000"/>
                  </a:schemeClr>
                </a:solidFill>
              </a:rPr>
              <a:t>provide (as needed):</a:t>
            </a:r>
          </a:p>
          <a:p>
            <a:pPr marL="342900" indent="-342900" algn="ctr" eaLnBrk="0" hangingPunct="0">
              <a:buFont typeface="Arial" panose="020B0604020202020204" pitchFamily="34" charset="0"/>
              <a:buChar char="•"/>
              <a:defRPr/>
            </a:pPr>
            <a:r>
              <a:rPr lang="en-US" sz="1400" dirty="0">
                <a:solidFill>
                  <a:schemeClr val="tx1">
                    <a:lumMod val="50000"/>
                  </a:schemeClr>
                </a:solidFill>
              </a:rPr>
              <a:t>Access to “trailing edge” high performance computing resources</a:t>
            </a:r>
          </a:p>
          <a:p>
            <a:pPr marL="342900" indent="-342900" algn="ctr" eaLnBrk="0" hangingPunct="0">
              <a:buFont typeface="Arial" panose="020B0604020202020204" pitchFamily="34" charset="0"/>
              <a:buChar char="•"/>
              <a:defRPr/>
            </a:pPr>
            <a:r>
              <a:rPr lang="en-US" sz="1400" dirty="0">
                <a:solidFill>
                  <a:schemeClr val="tx1">
                    <a:lumMod val="50000"/>
                  </a:schemeClr>
                </a:solidFill>
              </a:rPr>
              <a:t>Supporting technologies (e.g. visualization, virtual collaboration)</a:t>
            </a:r>
          </a:p>
          <a:p>
            <a:pPr marL="342900" indent="-342900" algn="ctr" eaLnBrk="0" hangingPunct="0">
              <a:buFont typeface="Arial" panose="020B0604020202020204" pitchFamily="34" charset="0"/>
              <a:buChar char="•"/>
              <a:defRPr/>
            </a:pPr>
            <a:r>
              <a:rPr lang="en-US" sz="1400" dirty="0">
                <a:solidFill>
                  <a:schemeClr val="tx1">
                    <a:lumMod val="50000"/>
                  </a:schemeClr>
                </a:solidFill>
              </a:rPr>
              <a:t>Expertise on advanced computing challenges (e.g. validation, applied math, computer science)</a:t>
            </a:r>
          </a:p>
          <a:p>
            <a:pPr marL="342900" indent="-342900" algn="ctr" eaLnBrk="0" hangingPunct="0">
              <a:buFont typeface="Arial" panose="020B0604020202020204" pitchFamily="34" charset="0"/>
              <a:buChar char="•"/>
              <a:defRPr/>
            </a:pPr>
            <a:r>
              <a:rPr lang="en-US" sz="1400" dirty="0">
                <a:solidFill>
                  <a:schemeClr val="tx1">
                    <a:lumMod val="50000"/>
                  </a:schemeClr>
                </a:solidFill>
              </a:rPr>
              <a:t>Support and facilitation of technology transfer thru deployment expertise and best practices </a:t>
            </a:r>
          </a:p>
        </p:txBody>
      </p:sp>
      <p:sp>
        <p:nvSpPr>
          <p:cNvPr id="8205" name="TextBox 1"/>
          <p:cNvSpPr txBox="1">
            <a:spLocks noChangeArrowheads="1"/>
          </p:cNvSpPr>
          <p:nvPr/>
        </p:nvSpPr>
        <p:spPr bwMode="auto">
          <a:xfrm>
            <a:off x="115888" y="5794019"/>
            <a:ext cx="8983662" cy="400050"/>
          </a:xfrm>
          <a:prstGeom prst="rect">
            <a:avLst/>
          </a:prstGeom>
          <a:solidFill>
            <a:srgbClr val="4F81BD"/>
          </a:solidFill>
          <a:ln w="9525">
            <a:noFill/>
            <a:miter lim="800000"/>
            <a:headEnd/>
            <a:tailEnd/>
          </a:ln>
        </p:spPr>
        <p:txBody>
          <a:bodyPr wrap="none" anchor="ctr">
            <a:spAutoFit/>
          </a:bodyPr>
          <a:lstStyle/>
          <a:p>
            <a:pPr algn="ctr" eaLnBrk="0" hangingPunct="0"/>
            <a:r>
              <a:rPr lang="en-US" sz="2000" b="1">
                <a:solidFill>
                  <a:srgbClr val="FFFF00"/>
                </a:solidFill>
              </a:rPr>
              <a:t>Working with End User to Develop “Useful and Usable” Computational Capabilities</a:t>
            </a:r>
          </a:p>
        </p:txBody>
      </p:sp>
      <p:sp>
        <p:nvSpPr>
          <p:cNvPr id="19" name="Footer Placeholder 4"/>
          <p:cNvSpPr txBox="1">
            <a:spLocks/>
          </p:cNvSpPr>
          <p:nvPr/>
        </p:nvSpPr>
        <p:spPr>
          <a:xfrm>
            <a:off x="3124200" y="6357064"/>
            <a:ext cx="5334000"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dirty="0" smtClean="0">
                <a:solidFill>
                  <a:srgbClr val="106636"/>
                </a:solidFill>
                <a:latin typeface="Arial" panose="020B0604020202020204" pitchFamily="34" charset="0"/>
                <a:cs typeface="Arial" panose="020B0604020202020204" pitchFamily="34" charset="0"/>
              </a:rPr>
              <a:t>BESAC/Tech Teams Briefing July 29, 2014</a:t>
            </a:r>
            <a:endParaRPr lang="en-US" sz="1200" dirty="0">
              <a:solidFill>
                <a:srgbClr val="106636"/>
              </a:solidFill>
              <a:latin typeface="Arial" panose="020B0604020202020204" pitchFamily="34" charset="0"/>
              <a:cs typeface="Arial" panose="020B0604020202020204" pitchFamily="34" charset="0"/>
            </a:endParaRPr>
          </a:p>
        </p:txBody>
      </p:sp>
      <p:sp>
        <p:nvSpPr>
          <p:cNvPr id="20" name="Slide Number Placeholder 3"/>
          <p:cNvSpPr txBox="1">
            <a:spLocks/>
          </p:cNvSpPr>
          <p:nvPr/>
        </p:nvSpPr>
        <p:spPr>
          <a:xfrm>
            <a:off x="8413750" y="6351588"/>
            <a:ext cx="381000" cy="365125"/>
          </a:xfrm>
          <a:prstGeom prst="rect">
            <a:avLst/>
          </a:prstGeom>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0E35970C-66DA-42B4-8591-6E363A3B576E}" type="slidenum">
              <a:rPr kumimoji="0" lang="en-US" sz="1200" b="0" i="0" u="none" strike="noStrike" kern="1200" cap="none" spc="0" normalizeH="0" baseline="0" noProof="0" smtClean="0">
                <a:ln>
                  <a:noFill/>
                </a:ln>
                <a:solidFill>
                  <a:srgbClr val="106636"/>
                </a:solidFill>
                <a:effectLst/>
                <a:uLnTx/>
                <a:uFillTx/>
                <a:latin typeface="Arial" pitchFamily="34" charset="0"/>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srgbClr val="106636"/>
              </a:solidFill>
              <a:effectLst/>
              <a:uLnTx/>
              <a:uFillTx/>
              <a:latin typeface="Arial" pitchFamily="34" charset="0"/>
              <a:ea typeface="+mn-ea"/>
              <a:cs typeface="Arial" pitchFamily="34" charset="0"/>
            </a:endParaRPr>
          </a:p>
        </p:txBody>
      </p:sp>
    </p:spTree>
  </p:cSld>
  <p:clrMapOvr>
    <a:masterClrMapping/>
  </p:clrMapOvr>
  <p:transition spd="slow"/>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1737</TotalTime>
  <Words>4443</Words>
  <Application>Microsoft Office PowerPoint</Application>
  <PresentationFormat>On-screen Show (4:3)</PresentationFormat>
  <Paragraphs>713</Paragraphs>
  <Slides>42</Slides>
  <Notes>23</Notes>
  <HiddenSlides>0</HiddenSlides>
  <MMClips>0</MMClips>
  <ScaleCrop>false</ScaleCrop>
  <HeadingPairs>
    <vt:vector size="4" baseType="variant">
      <vt:variant>
        <vt:lpstr>Theme</vt:lpstr>
      </vt:variant>
      <vt:variant>
        <vt:i4>1</vt:i4>
      </vt:variant>
      <vt:variant>
        <vt:lpstr>Slide Titles</vt:lpstr>
      </vt:variant>
      <vt:variant>
        <vt:i4>42</vt:i4>
      </vt:variant>
    </vt:vector>
  </HeadingPairs>
  <TitlesOfParts>
    <vt:vector size="43" baseType="lpstr">
      <vt:lpstr>Office Theme</vt:lpstr>
      <vt:lpstr>DOE Tech Teams &amp; DOE Labs’ Big Ideas Summit</vt:lpstr>
      <vt:lpstr>DOE Cross-Cutting Initiatives</vt:lpstr>
      <vt:lpstr>PowerPoint Presentation</vt:lpstr>
      <vt:lpstr>DOE Tech Teams:  A new cross-cutting paradigm</vt:lpstr>
      <vt:lpstr>Tech Teams: A crosscutting paradigm</vt:lpstr>
      <vt:lpstr>Tech Team Departmental Representation</vt:lpstr>
      <vt:lpstr>Advanced Computing Tech Team</vt:lpstr>
      <vt:lpstr>ACE-ICs Would Accelerate Advanced Computing Development and Use across DOE</vt:lpstr>
      <vt:lpstr>ACE-ICs Will Adapt &amp; Apply Existing Modeling &amp; Simulation Modules to be Applied to Program Challenges</vt:lpstr>
      <vt:lpstr>EERE – Insights to Improve Wind Energy Plant Performance</vt:lpstr>
      <vt:lpstr>SC –  Engagement in ACTT</vt:lpstr>
      <vt:lpstr>Clean Energy Manufacturing Tech Team</vt:lpstr>
      <vt:lpstr>Clean Energy Manufacturing Tech Team</vt:lpstr>
      <vt:lpstr>Clean Energy Manufacturing Strategy</vt:lpstr>
      <vt:lpstr> Clean Energy Materials Manufacturing  Centers of Excellence (MMCOE) </vt:lpstr>
      <vt:lpstr>Additive Manufacturing Applications</vt:lpstr>
      <vt:lpstr>Grid Modernization: The U.S. Grid Today</vt:lpstr>
      <vt:lpstr>PowerPoint Presentation</vt:lpstr>
      <vt:lpstr>Grid Modernization Tech Team Proposed Activities </vt:lpstr>
      <vt:lpstr> Supercritical CO2 Tech Team</vt:lpstr>
      <vt:lpstr>Supercritical CO2 Cycle Has Broad Applicability</vt:lpstr>
      <vt:lpstr>Supercritical CO2 Program</vt:lpstr>
      <vt:lpstr>Supercritical CO2 Path Forward </vt:lpstr>
      <vt:lpstr>DOE Subsurface Activities</vt:lpstr>
      <vt:lpstr>Subsurface Technology and Engineering RD&amp;D  Tech Team</vt:lpstr>
      <vt:lpstr>Subsurface Control for a Safe and Effective Energy Future</vt:lpstr>
      <vt:lpstr>PowerPoint Presentation</vt:lpstr>
      <vt:lpstr>LLNL Energy Flow Chart – 2013 </vt:lpstr>
      <vt:lpstr>PowerPoint Presentation</vt:lpstr>
      <vt:lpstr>Water-Energy Technology Team</vt:lpstr>
      <vt:lpstr>Integrated Approach to Energy-Water Systems  of the Future</vt:lpstr>
      <vt:lpstr>Water-Energy Tech Team Program</vt:lpstr>
      <vt:lpstr>For further information …</vt:lpstr>
      <vt:lpstr>Department of Energy-National Laboratory Ideas Summit*</vt:lpstr>
      <vt:lpstr>Department of Energy-National Laboratory Ideas Summit*</vt:lpstr>
      <vt:lpstr>Topics Covered at the DOE Labs’ Big Ideas Summit</vt:lpstr>
      <vt:lpstr>Labs’ Big Ideas Summit Informed the Tech Teams</vt:lpstr>
      <vt:lpstr>PowerPoint Presentation</vt:lpstr>
      <vt:lpstr>PowerPoint Presentation</vt:lpstr>
      <vt:lpstr>PowerPoint Presentation</vt:lpstr>
      <vt:lpstr>PowerPoint Presentation</vt:lpstr>
      <vt:lpstr>PowerPoint Presentation</vt:lpstr>
    </vt:vector>
  </TitlesOfParts>
  <Company>US Department of Energy (SC)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Joseph Groves</dc:creator>
  <cp:lastModifiedBy>kPerine</cp:lastModifiedBy>
  <cp:revision>346</cp:revision>
  <cp:lastPrinted>2014-07-28T12:00:44Z</cp:lastPrinted>
  <dcterms:created xsi:type="dcterms:W3CDTF">2009-10-19T15:58:14Z</dcterms:created>
  <dcterms:modified xsi:type="dcterms:W3CDTF">2014-07-28T12:04:36Z</dcterms:modified>
</cp:coreProperties>
</file>