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B89402-D257-4F72-9EC1-01D1FC6BE864}" type="datetimeFigureOut">
              <a:rPr lang="en-US" smtClean="0"/>
              <a:t>8/1/2014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C832DF-59AF-4972-B298-7038C8B09B08}" type="slidenum">
              <a:rPr lang="en-US" smtClean="0"/>
              <a:t>‹#›</a:t>
            </a:fld>
            <a:endParaRPr lang="en-US"/>
          </a:p>
        </p:txBody>
      </p:sp>
    </p:spTree>
    <p:extLst>
      <p:ext uri="{BB962C8B-B14F-4D97-AF65-F5344CB8AC3E}">
        <p14:creationId xmlns:p14="http://schemas.microsoft.com/office/powerpoint/2010/main" val="1304315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7DDA6-1D57-4032-9AD4-BB16CE33BA32}" type="slidenum">
              <a:rPr lang="en-US" smtClean="0"/>
              <a:t>12</a:t>
            </a:fld>
            <a:endParaRPr lang="en-US"/>
          </a:p>
        </p:txBody>
      </p:sp>
    </p:spTree>
    <p:extLst>
      <p:ext uri="{BB962C8B-B14F-4D97-AF65-F5344CB8AC3E}">
        <p14:creationId xmlns:p14="http://schemas.microsoft.com/office/powerpoint/2010/main" val="175779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B73BA-91A1-4608-A0DC-710C402A6E17}" type="slidenum">
              <a:rPr lang="en-US" altLang="en-US"/>
              <a:pPr/>
              <a:t>16</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pPr/>
              <a:t>39</a:t>
            </a:fld>
            <a:endParaRPr lang="en-US"/>
          </a:p>
        </p:txBody>
      </p:sp>
    </p:spTree>
    <p:extLst>
      <p:ext uri="{BB962C8B-B14F-4D97-AF65-F5344CB8AC3E}">
        <p14:creationId xmlns:p14="http://schemas.microsoft.com/office/powerpoint/2010/main" val="239895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99404">
              <a:defRPr/>
            </a:pPr>
            <a:r>
              <a:rPr lang="en-US" sz="1800" b="1" dirty="0"/>
              <a:t>Notes</a:t>
            </a:r>
            <a:r>
              <a:rPr lang="en-US" sz="1800" dirty="0"/>
              <a:t>: Plasmon-enhanced lasers are a new type of laser in which </a:t>
            </a:r>
            <a:r>
              <a:rPr lang="en-US" sz="1800" dirty="0" err="1"/>
              <a:t>plasmon</a:t>
            </a:r>
            <a:r>
              <a:rPr lang="en-US" sz="1800" dirty="0"/>
              <a:t> excitation of silver or gold nanoparticles is used to enhance the absorption and emission of light in dye molecules located close to the particles. Such lasers have the capability of being smaller than the wavelength of light and therefore are of interest to making smaller light sources in a variety of applications. There are many structures possible for such lasers, but it is a challenge to produce a structure that optimizes enhancement at incident and emitted wavelengths, and which minimizes losses from absorption or amplified spontaneous emission.  The structure described here is the first which has clearly demonstrated laser properties.  A new theoretical model that we developed provides detailed </a:t>
            </a:r>
            <a:r>
              <a:rPr lang="en-US" sz="1800"/>
              <a:t>modeling in support of </a:t>
            </a:r>
            <a:r>
              <a:rPr lang="en-US" sz="1800" dirty="0"/>
              <a:t>the observations, and which points </a:t>
            </a:r>
            <a:r>
              <a:rPr lang="en-US" sz="1800"/>
              <a:t>the way </a:t>
            </a:r>
            <a:r>
              <a:rPr lang="en-US" sz="1800" dirty="0"/>
              <a:t>to other structures for such lasers.</a:t>
            </a:r>
          </a:p>
          <a:p>
            <a:pPr defTabSz="899404">
              <a:defRPr/>
            </a:pPr>
            <a:endParaRPr lang="en-US" sz="1800" dirty="0"/>
          </a:p>
          <a:p>
            <a:pPr defTabSz="899404">
              <a:defRPr/>
            </a:pPr>
            <a:endParaRPr lang="en-US" sz="1800" dirty="0"/>
          </a:p>
          <a:p>
            <a:pPr defTabSz="899404">
              <a:defRPr/>
            </a:pPr>
            <a:endParaRPr lang="en-US" sz="1800" dirty="0"/>
          </a:p>
          <a:p>
            <a:endParaRPr lang="en-US" sz="1800"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17619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jpeg"/><Relationship Id="rId9" Type="http://schemas.openxmlformats.org/officeDocument/2006/relationships/image" Target="../media/image33.wmf"/></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4.w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ones.chbe.gatech.edu/sites/default/files/BES_logo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983440"/>
            <a:ext cx="1752600" cy="17983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ccblog.org/wp-content/uploads/2012/02/DOE_SC_Horizontal.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07" y="5562600"/>
            <a:ext cx="5899394" cy="102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1295400"/>
            <a:ext cx="184731" cy="369332"/>
          </a:xfrm>
          <a:prstGeom prst="rect">
            <a:avLst/>
          </a:prstGeom>
          <a:noFill/>
        </p:spPr>
        <p:txBody>
          <a:bodyPr wrap="none" rtlCol="0">
            <a:spAutoFit/>
          </a:bodyPr>
          <a:lstStyle/>
          <a:p>
            <a:endParaRPr lang="en-US" dirty="0"/>
          </a:p>
        </p:txBody>
      </p:sp>
      <p:sp>
        <p:nvSpPr>
          <p:cNvPr id="3" name="TextBox 2"/>
          <p:cNvSpPr txBox="1"/>
          <p:nvPr/>
        </p:nvSpPr>
        <p:spPr>
          <a:xfrm>
            <a:off x="1341585" y="572125"/>
            <a:ext cx="6260625" cy="1446550"/>
          </a:xfrm>
          <a:prstGeom prst="rect">
            <a:avLst/>
          </a:prstGeom>
          <a:noFill/>
        </p:spPr>
        <p:txBody>
          <a:bodyPr wrap="none" rtlCol="0">
            <a:spAutoFit/>
          </a:bodyPr>
          <a:lstStyle/>
          <a:p>
            <a:r>
              <a:rPr lang="en-US" sz="4400" b="1" dirty="0" smtClean="0"/>
              <a:t>Energy Grand Challenges: </a:t>
            </a:r>
          </a:p>
          <a:p>
            <a:r>
              <a:rPr lang="en-US" sz="4400" b="1" dirty="0" smtClean="0"/>
              <a:t>   Past, Present, Future</a:t>
            </a:r>
            <a:endParaRPr lang="en-US" sz="4400" b="1" dirty="0"/>
          </a:p>
        </p:txBody>
      </p:sp>
      <p:sp>
        <p:nvSpPr>
          <p:cNvPr id="4" name="TextBox 3"/>
          <p:cNvSpPr txBox="1"/>
          <p:nvPr/>
        </p:nvSpPr>
        <p:spPr>
          <a:xfrm>
            <a:off x="108684" y="2438400"/>
            <a:ext cx="8519192" cy="1631216"/>
          </a:xfrm>
          <a:prstGeom prst="rect">
            <a:avLst/>
          </a:prstGeom>
          <a:noFill/>
        </p:spPr>
        <p:txBody>
          <a:bodyPr wrap="none" rtlCol="0">
            <a:spAutoFit/>
          </a:bodyPr>
          <a:lstStyle/>
          <a:p>
            <a:r>
              <a:rPr lang="en-US" sz="3600" dirty="0" smtClean="0"/>
              <a:t>George Crabtree,  Mark </a:t>
            </a:r>
            <a:r>
              <a:rPr lang="en-US" sz="3600" dirty="0"/>
              <a:t> </a:t>
            </a:r>
            <a:r>
              <a:rPr lang="en-US" sz="3600" dirty="0" smtClean="0"/>
              <a:t>Ratner,  John </a:t>
            </a:r>
            <a:r>
              <a:rPr lang="en-US" sz="3600" dirty="0" err="1" smtClean="0"/>
              <a:t>Sarrao</a:t>
            </a:r>
            <a:endParaRPr lang="en-US" sz="3600" dirty="0" smtClean="0"/>
          </a:p>
          <a:p>
            <a:endParaRPr lang="en-US" sz="3600" dirty="0"/>
          </a:p>
          <a:p>
            <a:r>
              <a:rPr lang="en-US" sz="2800" dirty="0" smtClean="0"/>
              <a:t>                             July 29,2014 </a:t>
            </a:r>
            <a:endParaRPr lang="en-US" sz="2800" dirty="0"/>
          </a:p>
        </p:txBody>
      </p:sp>
    </p:spTree>
    <p:extLst>
      <p:ext uri="{BB962C8B-B14F-4D97-AF65-F5344CB8AC3E}">
        <p14:creationId xmlns:p14="http://schemas.microsoft.com/office/powerpoint/2010/main" val="3376624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924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85800" y="23622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b="1">
                <a:solidFill>
                  <a:srgbClr val="000099"/>
                </a:solidFill>
              </a:rPr>
              <a:t>After talking with Pat….</a:t>
            </a:r>
          </a:p>
        </p:txBody>
      </p:sp>
      <p:sp>
        <p:nvSpPr>
          <p:cNvPr id="14340" name="Rectangle 4"/>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4342" name="Picture 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3" name="Rectangle 7"/>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4345" name="Rectangle 9"/>
          <p:cNvSpPr>
            <a:spLocks noChangeArrowheads="1"/>
          </p:cNvSpPr>
          <p:nvPr/>
        </p:nvSpPr>
        <p:spPr bwMode="auto">
          <a:xfrm>
            <a:off x="304800" y="1143000"/>
            <a:ext cx="2209800"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txBody>
          <a:bodyPr lIns="91176" tIns="45587" rIns="91176" bIns="45587" anchor="ctr"/>
          <a:lstStyle/>
          <a:p>
            <a:r>
              <a:rPr lang="en-US" altLang="en-US" sz="1200" b="1">
                <a:solidFill>
                  <a:srgbClr val="CC0000"/>
                </a:solidFill>
                <a:latin typeface="Arial" pitchFamily="34" charset="0"/>
                <a:ea typeface="Times" charset="0"/>
                <a:cs typeface="Arial Narrow" pitchFamily="34" charset="0"/>
              </a:rPr>
              <a:t>BESAC Subcommittee  – </a:t>
            </a:r>
            <a:br>
              <a:rPr lang="en-US" altLang="en-US" sz="1200" b="1">
                <a:solidFill>
                  <a:srgbClr val="CC0000"/>
                </a:solidFill>
                <a:latin typeface="Arial" pitchFamily="34" charset="0"/>
                <a:ea typeface="Times" charset="0"/>
                <a:cs typeface="Arial Narrow" pitchFamily="34" charset="0"/>
              </a:rPr>
            </a:br>
            <a:r>
              <a:rPr lang="en-US" altLang="en-US" sz="1200" b="1">
                <a:solidFill>
                  <a:srgbClr val="CC0000"/>
                </a:solidFill>
                <a:latin typeface="Arial" pitchFamily="34" charset="0"/>
                <a:ea typeface="Times" charset="0"/>
                <a:cs typeface="Arial Narrow" pitchFamily="34" charset="0"/>
              </a:rPr>
              <a:t>Science Grand Challenges</a:t>
            </a:r>
            <a:endParaRPr lang="en-US" altLang="en-US" sz="1200">
              <a:solidFill>
                <a:srgbClr val="CC0000"/>
              </a:solidFill>
              <a:latin typeface="Arial" pitchFamily="34" charset="0"/>
              <a:ea typeface="Times" charset="0"/>
              <a:cs typeface="Arial Narrow" pitchFamily="34" charset="0"/>
            </a:endParaRPr>
          </a:p>
        </p:txBody>
      </p:sp>
    </p:spTree>
    <p:extLst>
      <p:ext uri="{BB962C8B-B14F-4D97-AF65-F5344CB8AC3E}">
        <p14:creationId xmlns:p14="http://schemas.microsoft.com/office/powerpoint/2010/main" val="2608025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Grand Challenges—Process</a:t>
            </a:r>
          </a:p>
        </p:txBody>
      </p:sp>
      <p:sp>
        <p:nvSpPr>
          <p:cNvPr id="6147" name="Rectangle 3"/>
          <p:cNvSpPr>
            <a:spLocks noGrp="1" noChangeArrowheads="1"/>
          </p:cNvSpPr>
          <p:nvPr>
            <p:ph type="body" idx="1"/>
          </p:nvPr>
        </p:nvSpPr>
        <p:spPr>
          <a:xfrm>
            <a:off x="609600" y="2133600"/>
            <a:ext cx="7467600" cy="4521200"/>
          </a:xfrm>
        </p:spPr>
        <p:txBody>
          <a:bodyPr/>
          <a:lstStyle/>
          <a:p>
            <a:pPr eaLnBrk="1" hangingPunct="1">
              <a:spcBef>
                <a:spcPct val="0"/>
              </a:spcBef>
              <a:buFontTx/>
              <a:buNone/>
              <a:defRPr/>
            </a:pPr>
            <a:r>
              <a:rPr lang="en-US" sz="1800" b="0">
                <a:solidFill>
                  <a:srgbClr val="333399"/>
                </a:solidFill>
                <a:latin typeface="Verdana" charset="0"/>
                <a:ea typeface="ＭＳ Ｐゴシック" charset="0"/>
                <a:cs typeface="+mn-cs"/>
              </a:rPr>
              <a:t>Can we create complex functional materials that can be fully disassembled and re-assembled?</a:t>
            </a:r>
          </a:p>
          <a:p>
            <a:pPr eaLnBrk="1" hangingPunct="1">
              <a:spcBef>
                <a:spcPct val="0"/>
              </a:spcBef>
              <a:buFontTx/>
              <a:buNone/>
              <a:defRPr/>
            </a:pPr>
            <a:endParaRPr lang="en-US" sz="1800" b="0">
              <a:solidFill>
                <a:srgbClr val="333399"/>
              </a:solidFill>
              <a:latin typeface="Verdana" charset="0"/>
              <a:ea typeface="ＭＳ Ｐゴシック" charset="0"/>
              <a:cs typeface="+mn-cs"/>
            </a:endParaRPr>
          </a:p>
          <a:p>
            <a:pPr eaLnBrk="1" hangingPunct="1">
              <a:spcBef>
                <a:spcPct val="0"/>
              </a:spcBef>
              <a:buFontTx/>
              <a:buNone/>
              <a:defRPr/>
            </a:pPr>
            <a:r>
              <a:rPr lang="en-US" sz="1800" b="0">
                <a:solidFill>
                  <a:srgbClr val="333399"/>
                </a:solidFill>
                <a:latin typeface="Verdana" charset="0"/>
                <a:ea typeface="ＭＳ Ｐゴシック" charset="0"/>
                <a:cs typeface="+mn-cs"/>
              </a:rPr>
              <a:t>Can we design and build self-regulating, self-repairing molecular devices?</a:t>
            </a:r>
          </a:p>
          <a:p>
            <a:pPr eaLnBrk="1" hangingPunct="1">
              <a:spcBef>
                <a:spcPct val="0"/>
              </a:spcBef>
              <a:buFontTx/>
              <a:buNone/>
              <a:defRPr/>
            </a:pPr>
            <a:endParaRPr lang="en-US" sz="1800" b="0">
              <a:solidFill>
                <a:srgbClr val="333399"/>
              </a:solidFill>
              <a:latin typeface="Verdana" charset="0"/>
              <a:ea typeface="ＭＳ Ｐゴシック" charset="0"/>
              <a:cs typeface="+mn-cs"/>
            </a:endParaRPr>
          </a:p>
          <a:p>
            <a:pPr eaLnBrk="1" hangingPunct="1">
              <a:spcBef>
                <a:spcPct val="0"/>
              </a:spcBef>
              <a:buFontTx/>
              <a:buNone/>
              <a:defRPr/>
            </a:pPr>
            <a:r>
              <a:rPr lang="en-US" sz="1800" b="0">
                <a:solidFill>
                  <a:srgbClr val="333399"/>
                </a:solidFill>
                <a:latin typeface="Verdana" charset="0"/>
                <a:ea typeface="ＭＳ Ｐゴシック" charset="0"/>
                <a:cs typeface="+mn-cs"/>
              </a:rPr>
              <a:t>Actively enhancing our predictive understanding of strongly-correlated electronic materials.	</a:t>
            </a:r>
          </a:p>
          <a:p>
            <a:pPr eaLnBrk="1" hangingPunct="1">
              <a:spcBef>
                <a:spcPct val="0"/>
              </a:spcBef>
              <a:buFontTx/>
              <a:buNone/>
              <a:defRPr/>
            </a:pPr>
            <a:endParaRPr lang="en-US" sz="1800" b="0">
              <a:solidFill>
                <a:srgbClr val="333399"/>
              </a:solidFill>
              <a:latin typeface="Verdana" charset="0"/>
              <a:ea typeface="ＭＳ Ｐゴシック" charset="0"/>
              <a:cs typeface="+mn-cs"/>
            </a:endParaRPr>
          </a:p>
          <a:p>
            <a:pPr eaLnBrk="1" hangingPunct="1">
              <a:spcBef>
                <a:spcPct val="0"/>
              </a:spcBef>
              <a:buFontTx/>
              <a:buNone/>
              <a:defRPr/>
            </a:pPr>
            <a:r>
              <a:rPr lang="en-US" sz="1800" b="0">
                <a:solidFill>
                  <a:srgbClr val="333399"/>
                </a:solidFill>
                <a:latin typeface="Verdana" charset="0"/>
                <a:ea typeface="ＭＳ Ｐゴシック" charset="0"/>
                <a:cs typeface="+mn-cs"/>
              </a:rPr>
              <a:t>Can we build devices that fully integrate living and nonliving components?</a:t>
            </a:r>
          </a:p>
          <a:p>
            <a:pPr eaLnBrk="1" hangingPunct="1">
              <a:spcBef>
                <a:spcPct val="0"/>
              </a:spcBef>
              <a:buFontTx/>
              <a:buNone/>
              <a:defRPr/>
            </a:pPr>
            <a:endParaRPr lang="en-US" sz="1800" b="0">
              <a:solidFill>
                <a:srgbClr val="333399"/>
              </a:solidFill>
              <a:latin typeface="Verdana" charset="0"/>
              <a:ea typeface="ＭＳ Ｐゴシック" charset="0"/>
              <a:cs typeface="+mn-cs"/>
            </a:endParaRPr>
          </a:p>
          <a:p>
            <a:pPr eaLnBrk="1" hangingPunct="1">
              <a:spcBef>
                <a:spcPct val="0"/>
              </a:spcBef>
              <a:buFontTx/>
              <a:buNone/>
              <a:defRPr/>
            </a:pPr>
            <a:r>
              <a:rPr lang="en-US" sz="1800" b="0">
                <a:solidFill>
                  <a:srgbClr val="333399"/>
                </a:solidFill>
                <a:latin typeface="Verdana" charset="0"/>
                <a:ea typeface="ＭＳ Ｐゴシック" charset="0"/>
                <a:cs typeface="+mn-cs"/>
              </a:rPr>
              <a:t>The dynamics of interacting finite mass nuclei and electrons, far outside the Born-Oppenheimer approximation caused by high energy and high frequency incident radiation and particles.</a:t>
            </a:r>
          </a:p>
          <a:p>
            <a:pPr eaLnBrk="1" hangingPunct="1">
              <a:spcBef>
                <a:spcPct val="0"/>
              </a:spcBef>
              <a:buFontTx/>
              <a:buNone/>
              <a:defRPr/>
            </a:pPr>
            <a:endParaRPr lang="en-US" sz="1800" b="0">
              <a:solidFill>
                <a:srgbClr val="333399"/>
              </a:solidFill>
              <a:latin typeface="Verdana" charset="0"/>
              <a:ea typeface="ＭＳ Ｐゴシック" charset="0"/>
              <a:cs typeface="+mn-cs"/>
            </a:endParaRPr>
          </a:p>
          <a:p>
            <a:pPr eaLnBrk="1" hangingPunct="1">
              <a:spcBef>
                <a:spcPct val="0"/>
              </a:spcBef>
              <a:buFontTx/>
              <a:buNone/>
              <a:defRPr/>
            </a:pPr>
            <a:endParaRPr lang="en-US" sz="1700">
              <a:solidFill>
                <a:srgbClr val="333399"/>
              </a:solidFill>
              <a:latin typeface="Verdana" charset="0"/>
              <a:ea typeface="ＭＳ Ｐゴシック" charset="0"/>
              <a:cs typeface="+mn-cs"/>
            </a:endParaRPr>
          </a:p>
        </p:txBody>
      </p:sp>
      <p:sp>
        <p:nvSpPr>
          <p:cNvPr id="6148" name="Text Box 5"/>
          <p:cNvSpPr txBox="1">
            <a:spLocks noChangeArrowheads="1"/>
          </p:cNvSpPr>
          <p:nvPr/>
        </p:nvSpPr>
        <p:spPr bwMode="auto">
          <a:xfrm>
            <a:off x="152400" y="1143000"/>
            <a:ext cx="81264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smtClean="0">
                <a:solidFill>
                  <a:srgbClr val="008080"/>
                </a:solidFill>
                <a:latin typeface="Verdana" charset="0"/>
              </a:rPr>
              <a:t>We collected suggestions for grand challenge questions from </a:t>
            </a:r>
          </a:p>
          <a:p>
            <a:pPr eaLnBrk="1" hangingPunct="1">
              <a:defRPr/>
            </a:pPr>
            <a:r>
              <a:rPr lang="en-US" b="1" smtClean="0">
                <a:solidFill>
                  <a:srgbClr val="008080"/>
                </a:solidFill>
                <a:latin typeface="Verdana" charset="0"/>
              </a:rPr>
              <a:t>members of BESAC &amp; the Grand Challenge subcommittee.  </a:t>
            </a:r>
          </a:p>
          <a:p>
            <a:pPr eaLnBrk="1" hangingPunct="1">
              <a:defRPr/>
            </a:pPr>
            <a:r>
              <a:rPr lang="en-US" b="1" smtClean="0">
                <a:solidFill>
                  <a:srgbClr val="008080"/>
                </a:solidFill>
                <a:latin typeface="Verdana" charset="0"/>
              </a:rPr>
              <a:t>Some of the many examples:</a:t>
            </a:r>
          </a:p>
        </p:txBody>
      </p:sp>
    </p:spTree>
    <p:extLst>
      <p:ext uri="{BB962C8B-B14F-4D97-AF65-F5344CB8AC3E}">
        <p14:creationId xmlns:p14="http://schemas.microsoft.com/office/powerpoint/2010/main" val="2053800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A True Grand Challenge Must…</a:t>
            </a:r>
          </a:p>
        </p:txBody>
      </p:sp>
      <p:sp>
        <p:nvSpPr>
          <p:cNvPr id="5123" name="Rectangle 5"/>
          <p:cNvSpPr>
            <a:spLocks noGrp="1" noChangeArrowheads="1"/>
          </p:cNvSpPr>
          <p:nvPr>
            <p:ph type="body" idx="1"/>
          </p:nvPr>
        </p:nvSpPr>
        <p:spPr>
          <a:xfrm>
            <a:off x="1435100" y="1371600"/>
            <a:ext cx="6934200" cy="5130800"/>
          </a:xfrm>
        </p:spPr>
        <p:txBody>
          <a:bodyPr/>
          <a:lstStyle/>
          <a:p>
            <a:pPr marL="11113" indent="-11113" eaLnBrk="1" hangingPunct="1">
              <a:lnSpc>
                <a:spcPct val="80000"/>
              </a:lnSpc>
              <a:buFontTx/>
              <a:buNone/>
              <a:defRPr/>
            </a:pPr>
            <a:endParaRPr lang="en-US" sz="2800" i="1" dirty="0">
              <a:solidFill>
                <a:srgbClr val="008080"/>
              </a:solidFill>
              <a:ea typeface="ＭＳ Ｐゴシック" charset="0"/>
              <a:cs typeface="+mn-cs"/>
            </a:endParaRPr>
          </a:p>
          <a:p>
            <a:pPr marL="11113" indent="-11113" eaLnBrk="1" hangingPunct="1">
              <a:lnSpc>
                <a:spcPct val="80000"/>
              </a:lnSpc>
              <a:buFontTx/>
              <a:buNone/>
              <a:defRPr/>
            </a:pPr>
            <a:r>
              <a:rPr lang="en-US" sz="2800" b="1" i="1" dirty="0">
                <a:solidFill>
                  <a:srgbClr val="00B050"/>
                </a:solidFill>
                <a:ea typeface="ＭＳ Ｐゴシック" charset="0"/>
                <a:cs typeface="+mn-cs"/>
              </a:rPr>
              <a:t>Be scientifically deep and </a:t>
            </a:r>
            <a:r>
              <a:rPr lang="en-US" sz="2800" b="1" i="1" dirty="0" smtClean="0">
                <a:solidFill>
                  <a:srgbClr val="00B050"/>
                </a:solidFill>
                <a:ea typeface="ＭＳ Ｐゴシック" charset="0"/>
                <a:cs typeface="+mn-cs"/>
              </a:rPr>
              <a:t>demanding</a:t>
            </a:r>
          </a:p>
          <a:p>
            <a:pPr marL="11113" indent="-11113" eaLnBrk="1" hangingPunct="1">
              <a:lnSpc>
                <a:spcPct val="80000"/>
              </a:lnSpc>
              <a:buFontTx/>
              <a:buNone/>
              <a:defRPr/>
            </a:pPr>
            <a:endParaRPr lang="en-US" sz="2800" b="1" i="1" dirty="0">
              <a:solidFill>
                <a:srgbClr val="00B050"/>
              </a:solidFill>
              <a:ea typeface="ＭＳ Ｐゴシック" charset="0"/>
              <a:cs typeface="+mn-cs"/>
            </a:endParaRPr>
          </a:p>
          <a:p>
            <a:pPr marL="11113" indent="-11113" eaLnBrk="1" hangingPunct="1">
              <a:lnSpc>
                <a:spcPct val="80000"/>
              </a:lnSpc>
              <a:buFontTx/>
              <a:buNone/>
              <a:defRPr/>
            </a:pPr>
            <a:r>
              <a:rPr lang="en-US" sz="2800" b="1" i="1" dirty="0">
                <a:solidFill>
                  <a:srgbClr val="00B050"/>
                </a:solidFill>
                <a:ea typeface="ＭＳ Ｐゴシック" charset="0"/>
                <a:cs typeface="+mn-cs"/>
              </a:rPr>
              <a:t>Be clear and </a:t>
            </a:r>
            <a:r>
              <a:rPr lang="en-US" sz="2800" b="1" i="1" dirty="0" smtClean="0">
                <a:solidFill>
                  <a:srgbClr val="00B050"/>
                </a:solidFill>
                <a:ea typeface="ＭＳ Ｐゴシック" charset="0"/>
                <a:cs typeface="+mn-cs"/>
              </a:rPr>
              <a:t>well-defined</a:t>
            </a:r>
          </a:p>
          <a:p>
            <a:pPr marL="11113" indent="-11113" eaLnBrk="1" hangingPunct="1">
              <a:lnSpc>
                <a:spcPct val="80000"/>
              </a:lnSpc>
              <a:buFontTx/>
              <a:buNone/>
              <a:defRPr/>
            </a:pPr>
            <a:endParaRPr lang="en-US" sz="2800" b="1" i="1" dirty="0">
              <a:solidFill>
                <a:srgbClr val="00B050"/>
              </a:solidFill>
              <a:ea typeface="ＭＳ Ｐゴシック" charset="0"/>
              <a:cs typeface="+mn-cs"/>
            </a:endParaRPr>
          </a:p>
          <a:p>
            <a:pPr marL="11113" indent="-11113" eaLnBrk="1" hangingPunct="1">
              <a:lnSpc>
                <a:spcPct val="80000"/>
              </a:lnSpc>
              <a:buFontTx/>
              <a:buNone/>
              <a:defRPr/>
            </a:pPr>
            <a:r>
              <a:rPr lang="en-US" sz="2800" b="1" i="1" dirty="0">
                <a:solidFill>
                  <a:srgbClr val="00B050"/>
                </a:solidFill>
                <a:ea typeface="ＭＳ Ｐゴシック" charset="0"/>
                <a:cs typeface="+mn-cs"/>
              </a:rPr>
              <a:t>Be relevant to the broad portfolio of </a:t>
            </a:r>
            <a:r>
              <a:rPr lang="en-US" sz="2800" b="1" i="1" dirty="0" smtClean="0">
                <a:solidFill>
                  <a:srgbClr val="00B050"/>
                </a:solidFill>
                <a:ea typeface="ＭＳ Ｐゴシック" charset="0"/>
                <a:cs typeface="+mn-cs"/>
              </a:rPr>
              <a:t>BES</a:t>
            </a:r>
          </a:p>
          <a:p>
            <a:pPr marL="11113" indent="-11113" eaLnBrk="1" hangingPunct="1">
              <a:lnSpc>
                <a:spcPct val="80000"/>
              </a:lnSpc>
              <a:buFontTx/>
              <a:buNone/>
              <a:defRPr/>
            </a:pPr>
            <a:endParaRPr lang="en-US" sz="2800" b="1" i="1" dirty="0">
              <a:solidFill>
                <a:srgbClr val="00B050"/>
              </a:solidFill>
              <a:ea typeface="ＭＳ Ｐゴシック" charset="0"/>
              <a:cs typeface="+mn-cs"/>
            </a:endParaRPr>
          </a:p>
          <a:p>
            <a:pPr marL="11113" indent="-11113" eaLnBrk="1" hangingPunct="1">
              <a:lnSpc>
                <a:spcPct val="80000"/>
              </a:lnSpc>
              <a:buFontTx/>
              <a:buNone/>
              <a:defRPr/>
            </a:pPr>
            <a:r>
              <a:rPr lang="en-US" sz="2800" b="1" i="1" dirty="0">
                <a:solidFill>
                  <a:srgbClr val="00B050"/>
                </a:solidFill>
                <a:ea typeface="ＭＳ Ｐゴシック" charset="0"/>
                <a:cs typeface="+mn-cs"/>
              </a:rPr>
              <a:t>Promise real dividends in devices or methods that can significantly improve the quality of life and a secure energy future for the United States</a:t>
            </a:r>
            <a:r>
              <a:rPr lang="en-US" sz="2800" i="1" dirty="0">
                <a:solidFill>
                  <a:srgbClr val="008080"/>
                </a:solidFill>
                <a:ea typeface="ＭＳ Ｐゴシック" charset="0"/>
                <a:cs typeface="+mn-cs"/>
              </a:rPr>
              <a:t>.</a:t>
            </a:r>
          </a:p>
          <a:p>
            <a:pPr marL="11113" indent="-11113" eaLnBrk="1" hangingPunct="1">
              <a:lnSpc>
                <a:spcPct val="80000"/>
              </a:lnSpc>
              <a:buFontTx/>
              <a:buNone/>
              <a:defRPr/>
            </a:pPr>
            <a:endParaRPr lang="en-US" sz="2800" i="1" dirty="0">
              <a:solidFill>
                <a:srgbClr val="008080"/>
              </a:solidFill>
              <a:ea typeface="ＭＳ Ｐゴシック" charset="0"/>
              <a:cs typeface="+mn-cs"/>
            </a:endParaRPr>
          </a:p>
          <a:p>
            <a:pPr marL="11113" indent="-11113" eaLnBrk="1" hangingPunct="1">
              <a:lnSpc>
                <a:spcPct val="80000"/>
              </a:lnSpc>
              <a:buFontTx/>
              <a:buNone/>
              <a:defRPr/>
            </a:pPr>
            <a:endParaRPr lang="en-US" sz="2800" i="1" dirty="0">
              <a:solidFill>
                <a:srgbClr val="008080"/>
              </a:solidFill>
              <a:ea typeface="ＭＳ Ｐゴシック" charset="0"/>
              <a:cs typeface="+mn-cs"/>
            </a:endParaRPr>
          </a:p>
        </p:txBody>
      </p:sp>
    </p:spTree>
    <p:extLst>
      <p:ext uri="{BB962C8B-B14F-4D97-AF65-F5344CB8AC3E}">
        <p14:creationId xmlns:p14="http://schemas.microsoft.com/office/powerpoint/2010/main" val="2969295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a:ea typeface="ＭＳ Ｐゴシック" charset="0"/>
                <a:cs typeface="+mj-cs"/>
              </a:rPr>
              <a:t>Winnowing the Grand Challenges</a:t>
            </a:r>
          </a:p>
        </p:txBody>
      </p:sp>
      <p:sp>
        <p:nvSpPr>
          <p:cNvPr id="8195" name="Text Box 4"/>
          <p:cNvSpPr>
            <a:spLocks noGrp="1" noChangeArrowheads="1"/>
          </p:cNvSpPr>
          <p:nvPr>
            <p:ph type="body" idx="1"/>
          </p:nvPr>
        </p:nvSpPr>
        <p:spPr>
          <a:xfrm>
            <a:off x="445476" y="1447800"/>
            <a:ext cx="8229600" cy="4525963"/>
          </a:xfrm>
        </p:spPr>
        <p:txBody>
          <a:bodyPr/>
          <a:lstStyle/>
          <a:p>
            <a:pPr eaLnBrk="1" hangingPunct="1">
              <a:spcBef>
                <a:spcPct val="0"/>
              </a:spcBef>
              <a:buFontTx/>
              <a:buNone/>
            </a:pPr>
            <a:r>
              <a:rPr lang="en-US" altLang="en-US" i="1" dirty="0" smtClean="0">
                <a:solidFill>
                  <a:srgbClr val="008080"/>
                </a:solidFill>
              </a:rPr>
              <a:t>Certain scientific areas were re-occurring…</a:t>
            </a:r>
          </a:p>
          <a:p>
            <a:pPr eaLnBrk="1" hangingPunct="1">
              <a:spcBef>
                <a:spcPct val="0"/>
              </a:spcBef>
              <a:buFontTx/>
              <a:buNone/>
            </a:pPr>
            <a:endParaRPr lang="en-US" altLang="en-US" i="1" dirty="0" smtClean="0"/>
          </a:p>
        </p:txBody>
      </p:sp>
      <p:sp>
        <p:nvSpPr>
          <p:cNvPr id="8196" name="Rectangle 5"/>
          <p:cNvSpPr>
            <a:spLocks noChangeArrowheads="1"/>
          </p:cNvSpPr>
          <p:nvPr/>
        </p:nvSpPr>
        <p:spPr bwMode="auto">
          <a:xfrm>
            <a:off x="304800" y="2209800"/>
            <a:ext cx="8077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buFontTx/>
              <a:buAutoNum type="arabicParenR"/>
              <a:defRPr/>
            </a:pPr>
            <a:r>
              <a:rPr lang="en-US" sz="2000" b="1" dirty="0">
                <a:solidFill>
                  <a:srgbClr val="000099"/>
                </a:solidFill>
                <a:latin typeface="Arial" charset="0"/>
                <a:ea typeface="ＭＳ Ｐゴシック" charset="0"/>
              </a:rPr>
              <a:t> we go to the </a:t>
            </a:r>
            <a:r>
              <a:rPr lang="en-US" sz="2000" b="1" i="1" u="sng" dirty="0">
                <a:solidFill>
                  <a:srgbClr val="000099"/>
                </a:solidFill>
                <a:latin typeface="Arial" charset="0"/>
                <a:ea typeface="ＭＳ Ｐゴシック" charset="0"/>
              </a:rPr>
              <a:t>very</a:t>
            </a:r>
            <a:r>
              <a:rPr lang="en-US" sz="2000" b="1" dirty="0">
                <a:solidFill>
                  <a:srgbClr val="000099"/>
                </a:solidFill>
                <a:latin typeface="Arial" charset="0"/>
                <a:ea typeface="ＭＳ Ｐゴシック" charset="0"/>
              </a:rPr>
              <a:t> small</a:t>
            </a:r>
          </a:p>
          <a:p>
            <a:pPr marL="342900" indent="-342900">
              <a:defRPr/>
            </a:pPr>
            <a:endParaRPr lang="en-US" sz="2000" b="1" dirty="0">
              <a:solidFill>
                <a:srgbClr val="000099"/>
              </a:solidFill>
              <a:latin typeface="Arial" charset="0"/>
              <a:ea typeface="ＭＳ Ｐゴシック" charset="0"/>
            </a:endParaRPr>
          </a:p>
          <a:p>
            <a:pPr marL="342900" indent="-342900">
              <a:defRPr/>
            </a:pPr>
            <a:r>
              <a:rPr lang="en-US" sz="2000" b="1" dirty="0">
                <a:solidFill>
                  <a:srgbClr val="000099"/>
                </a:solidFill>
                <a:latin typeface="Arial" charset="0"/>
                <a:ea typeface="ＭＳ Ｐゴシック" charset="0"/>
              </a:rPr>
              <a:t>2) we go </a:t>
            </a:r>
            <a:r>
              <a:rPr lang="en-US" sz="2000" b="1" i="1" u="sng" dirty="0">
                <a:solidFill>
                  <a:srgbClr val="000099"/>
                </a:solidFill>
                <a:latin typeface="Arial" charset="0"/>
                <a:ea typeface="ＭＳ Ｐゴシック" charset="0"/>
              </a:rPr>
              <a:t>far</a:t>
            </a:r>
            <a:r>
              <a:rPr lang="en-US" sz="2000" b="1" dirty="0">
                <a:solidFill>
                  <a:srgbClr val="000099"/>
                </a:solidFill>
                <a:latin typeface="Arial" charset="0"/>
                <a:ea typeface="ＭＳ Ｐゴシック" charset="0"/>
              </a:rPr>
              <a:t> from equilibrium</a:t>
            </a:r>
          </a:p>
          <a:p>
            <a:pPr marL="342900" indent="-342900">
              <a:buFontTx/>
              <a:buAutoNum type="arabicParenR"/>
              <a:defRPr/>
            </a:pPr>
            <a:endParaRPr lang="en-US" sz="2000" b="1" dirty="0">
              <a:solidFill>
                <a:srgbClr val="000099"/>
              </a:solidFill>
              <a:latin typeface="Arial" charset="0"/>
              <a:ea typeface="ＭＳ Ｐゴシック" charset="0"/>
            </a:endParaRPr>
          </a:p>
          <a:p>
            <a:pPr marL="342900" indent="-342900">
              <a:defRPr/>
            </a:pPr>
            <a:r>
              <a:rPr lang="en-US" sz="2000" b="1" dirty="0">
                <a:solidFill>
                  <a:srgbClr val="000099"/>
                </a:solidFill>
                <a:latin typeface="Arial" charset="0"/>
                <a:ea typeface="ＭＳ Ｐゴシック" charset="0"/>
              </a:rPr>
              <a:t>3) we encounter strongly correlated systems &amp; systems with emergent properties </a:t>
            </a:r>
          </a:p>
          <a:p>
            <a:pPr marL="342900" indent="-342900">
              <a:defRPr/>
            </a:pPr>
            <a:endParaRPr lang="en-US" sz="2000" b="1" dirty="0">
              <a:solidFill>
                <a:srgbClr val="000099"/>
              </a:solidFill>
              <a:latin typeface="Arial" charset="0"/>
              <a:ea typeface="ＭＳ Ｐゴシック" charset="0"/>
            </a:endParaRPr>
          </a:p>
          <a:p>
            <a:pPr marL="342900" indent="-342900">
              <a:defRPr/>
            </a:pPr>
            <a:r>
              <a:rPr lang="en-US" sz="2000" b="1" dirty="0">
                <a:solidFill>
                  <a:srgbClr val="000099"/>
                </a:solidFill>
                <a:latin typeface="Arial" charset="0"/>
                <a:ea typeface="ＭＳ Ｐゴシック" charset="0"/>
              </a:rPr>
              <a:t>4) we want to define the limits of material properties</a:t>
            </a:r>
          </a:p>
          <a:p>
            <a:pPr marL="342900" indent="-342900">
              <a:defRPr/>
            </a:pPr>
            <a:endParaRPr lang="en-US" sz="2000" b="1" dirty="0">
              <a:solidFill>
                <a:srgbClr val="000099"/>
              </a:solidFill>
              <a:latin typeface="Arial" charset="0"/>
              <a:ea typeface="ＭＳ Ｐゴシック" charset="0"/>
            </a:endParaRPr>
          </a:p>
          <a:p>
            <a:pPr marL="342900" indent="-342900">
              <a:defRPr/>
            </a:pPr>
            <a:r>
              <a:rPr lang="en-US" sz="2000" b="1" dirty="0">
                <a:solidFill>
                  <a:srgbClr val="000099"/>
                </a:solidFill>
                <a:latin typeface="Arial" charset="0"/>
                <a:ea typeface="ＭＳ Ｐゴシック" charset="0"/>
              </a:rPr>
              <a:t>5) we want to manipulate energy and information ever more rapidly and efficiently</a:t>
            </a:r>
          </a:p>
          <a:p>
            <a:pPr marL="342900" indent="-342900">
              <a:defRPr/>
            </a:pPr>
            <a:endParaRPr lang="en-US" sz="2000" b="1" dirty="0">
              <a:solidFill>
                <a:srgbClr val="000099"/>
              </a:solidFill>
              <a:latin typeface="Arial" charset="0"/>
              <a:ea typeface="ＭＳ Ｐゴシック" charset="0"/>
            </a:endParaRPr>
          </a:p>
          <a:p>
            <a:pPr marL="342900" indent="-342900">
              <a:defRPr/>
            </a:pPr>
            <a:r>
              <a:rPr lang="en-US" sz="2000" b="1" dirty="0">
                <a:solidFill>
                  <a:srgbClr val="000099"/>
                </a:solidFill>
                <a:latin typeface="Arial" charset="0"/>
                <a:ea typeface="ＭＳ Ｐゴシック" charset="0"/>
              </a:rPr>
              <a:t>6) we want to recreate in synthetic systems</a:t>
            </a:r>
            <a:r>
              <a:rPr lang="en-US" sz="2000" dirty="0">
                <a:latin typeface="Arial" charset="0"/>
                <a:ea typeface="ＭＳ Ｐゴシック" charset="0"/>
              </a:rPr>
              <a:t> </a:t>
            </a:r>
            <a:r>
              <a:rPr lang="en-US" sz="2000" b="1" dirty="0">
                <a:solidFill>
                  <a:srgbClr val="000099"/>
                </a:solidFill>
                <a:latin typeface="Arial" charset="0"/>
                <a:ea typeface="ＭＳ Ｐゴシック" charset="0"/>
              </a:rPr>
              <a:t>properties and capabilities we find in nature</a:t>
            </a:r>
          </a:p>
        </p:txBody>
      </p:sp>
    </p:spTree>
    <p:extLst>
      <p:ext uri="{BB962C8B-B14F-4D97-AF65-F5344CB8AC3E}">
        <p14:creationId xmlns:p14="http://schemas.microsoft.com/office/powerpoint/2010/main" val="1897369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889125" y="84138"/>
            <a:ext cx="5959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CC0000"/>
                </a:solidFill>
              </a:rPr>
              <a:t>Five New Topics</a:t>
            </a:r>
          </a:p>
        </p:txBody>
      </p:sp>
      <p:sp>
        <p:nvSpPr>
          <p:cNvPr id="15364" name="Rectangle 4"/>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5366" name="Picture 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7" name="Rectangle 7"/>
          <p:cNvSpPr>
            <a:spLocks noChangeArrowheads="1"/>
          </p:cNvSpPr>
          <p:nvPr/>
        </p:nvSpPr>
        <p:spPr bwMode="auto">
          <a:xfrm>
            <a:off x="0" y="6353175"/>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5369" name="Text Box 9"/>
          <p:cNvSpPr txBox="1">
            <a:spLocks noChangeArrowheads="1"/>
          </p:cNvSpPr>
          <p:nvPr/>
        </p:nvSpPr>
        <p:spPr bwMode="auto">
          <a:xfrm>
            <a:off x="228600" y="1320800"/>
            <a:ext cx="8915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99"/>
                </a:solidFill>
                <a:latin typeface="Arial" pitchFamily="34" charset="0"/>
              </a:rPr>
              <a:t>Creating a new language for Electronic Structure - </a:t>
            </a:r>
          </a:p>
          <a:p>
            <a:r>
              <a:rPr lang="en-US" altLang="en-US" sz="2400" b="1">
                <a:solidFill>
                  <a:srgbClr val="000099"/>
                </a:solidFill>
                <a:latin typeface="Arial" pitchFamily="34" charset="0"/>
              </a:rPr>
              <a:t>Real-Time Dynamics of Electrons in Atoms and Molecules</a:t>
            </a:r>
          </a:p>
          <a:p>
            <a:endParaRPr lang="en-US" altLang="en-US" sz="2400" b="1">
              <a:solidFill>
                <a:srgbClr val="000099"/>
              </a:solidFill>
              <a:latin typeface="Arial" pitchFamily="34" charset="0"/>
            </a:endParaRPr>
          </a:p>
          <a:p>
            <a:r>
              <a:rPr lang="en-US" altLang="en-US" sz="2400" b="1">
                <a:solidFill>
                  <a:srgbClr val="000099"/>
                </a:solidFill>
                <a:latin typeface="Arial" pitchFamily="34" charset="0"/>
              </a:rPr>
              <a:t>Cardinal Principles of Behavior - </a:t>
            </a:r>
          </a:p>
          <a:p>
            <a:r>
              <a:rPr lang="en-US" altLang="en-US" sz="2400" b="1">
                <a:solidFill>
                  <a:srgbClr val="000099"/>
                </a:solidFill>
                <a:latin typeface="Arial" pitchFamily="34" charset="0"/>
              </a:rPr>
              <a:t>Science of Matter beyond Equilibrium</a:t>
            </a:r>
          </a:p>
          <a:p>
            <a:endParaRPr lang="en-US" altLang="en-US" sz="2400" b="1">
              <a:solidFill>
                <a:srgbClr val="000099"/>
              </a:solidFill>
              <a:latin typeface="Arial" pitchFamily="34" charset="0"/>
            </a:endParaRPr>
          </a:p>
          <a:p>
            <a:r>
              <a:rPr lang="en-US" altLang="en-US" sz="2400" b="1">
                <a:solidFill>
                  <a:srgbClr val="000099"/>
                </a:solidFill>
                <a:latin typeface="Arial" pitchFamily="34" charset="0"/>
              </a:rPr>
              <a:t>The Basic Architecture of Nature -</a:t>
            </a:r>
          </a:p>
          <a:p>
            <a:r>
              <a:rPr lang="en-US" altLang="en-US" sz="2400" b="1">
                <a:solidFill>
                  <a:srgbClr val="000099"/>
                </a:solidFill>
                <a:latin typeface="Arial" pitchFamily="34" charset="0"/>
              </a:rPr>
              <a:t>Directed Assembly, Structure and Behavior of Matter</a:t>
            </a:r>
          </a:p>
          <a:p>
            <a:endParaRPr lang="en-US" altLang="en-US" sz="2400" b="1">
              <a:solidFill>
                <a:srgbClr val="000099"/>
              </a:solidFill>
              <a:latin typeface="Arial" pitchFamily="34" charset="0"/>
            </a:endParaRPr>
          </a:p>
          <a:p>
            <a:r>
              <a:rPr lang="en-US" altLang="en-US" sz="2400" b="1">
                <a:solidFill>
                  <a:srgbClr val="000099"/>
                </a:solidFill>
                <a:latin typeface="Arial" pitchFamily="34" charset="0"/>
              </a:rPr>
              <a:t>Primary Patterns in Multiparticle Phenomena-</a:t>
            </a:r>
          </a:p>
          <a:p>
            <a:r>
              <a:rPr lang="en-US" altLang="en-US" sz="2400" b="1">
                <a:solidFill>
                  <a:srgbClr val="000099"/>
                </a:solidFill>
                <a:latin typeface="Arial" pitchFamily="34" charset="0"/>
              </a:rPr>
              <a:t>Emergent, Strongly Correlated and Complex Systems</a:t>
            </a:r>
          </a:p>
          <a:p>
            <a:endParaRPr lang="en-US" altLang="en-US" sz="2400" b="1">
              <a:solidFill>
                <a:srgbClr val="000099"/>
              </a:solidFill>
              <a:latin typeface="Arial" pitchFamily="34" charset="0"/>
            </a:endParaRPr>
          </a:p>
          <a:p>
            <a:r>
              <a:rPr lang="en-US" altLang="en-US" sz="2400" b="1">
                <a:solidFill>
                  <a:srgbClr val="000099"/>
                </a:solidFill>
                <a:latin typeface="Arial" pitchFamily="34" charset="0"/>
              </a:rPr>
              <a:t>Nanoscale Communication</a:t>
            </a:r>
          </a:p>
        </p:txBody>
      </p:sp>
      <p:sp>
        <p:nvSpPr>
          <p:cNvPr id="15371" name="Rectangle 11"/>
          <p:cNvSpPr>
            <a:spLocks noChangeArrowheads="1"/>
          </p:cNvSpPr>
          <p:nvPr/>
        </p:nvSpPr>
        <p:spPr bwMode="auto">
          <a:xfrm>
            <a:off x="6934200" y="6400800"/>
            <a:ext cx="2209800"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txBody>
          <a:bodyPr lIns="91176" tIns="45587" rIns="91176" bIns="45587" anchor="ctr"/>
          <a:lstStyle/>
          <a:p>
            <a:r>
              <a:rPr lang="en-US" altLang="en-US" sz="1200" b="1">
                <a:solidFill>
                  <a:srgbClr val="CC0000"/>
                </a:solidFill>
                <a:latin typeface="Arial" pitchFamily="34" charset="0"/>
                <a:ea typeface="Times" charset="0"/>
                <a:cs typeface="Arial Narrow" pitchFamily="34" charset="0"/>
              </a:rPr>
              <a:t>BESAC Subcommittee  – </a:t>
            </a:r>
            <a:br>
              <a:rPr lang="en-US" altLang="en-US" sz="1200" b="1">
                <a:solidFill>
                  <a:srgbClr val="CC0000"/>
                </a:solidFill>
                <a:latin typeface="Arial" pitchFamily="34" charset="0"/>
                <a:ea typeface="Times" charset="0"/>
                <a:cs typeface="Arial Narrow" pitchFamily="34" charset="0"/>
              </a:rPr>
            </a:br>
            <a:r>
              <a:rPr lang="en-US" altLang="en-US" sz="1200" b="1">
                <a:solidFill>
                  <a:srgbClr val="CC0000"/>
                </a:solidFill>
                <a:latin typeface="Arial" pitchFamily="34" charset="0"/>
                <a:ea typeface="Times" charset="0"/>
                <a:cs typeface="Arial Narrow" pitchFamily="34" charset="0"/>
              </a:rPr>
              <a:t>Science Grand Challenges</a:t>
            </a:r>
            <a:endParaRPr lang="en-US" altLang="en-US" sz="1200">
              <a:solidFill>
                <a:srgbClr val="CC0000"/>
              </a:solidFill>
              <a:latin typeface="Arial" pitchFamily="34" charset="0"/>
              <a:ea typeface="Times" charset="0"/>
              <a:cs typeface="Arial Narrow" pitchFamily="34" charset="0"/>
            </a:endParaRPr>
          </a:p>
        </p:txBody>
      </p:sp>
    </p:spTree>
    <p:extLst>
      <p:ext uri="{BB962C8B-B14F-4D97-AF65-F5344CB8AC3E}">
        <p14:creationId xmlns:p14="http://schemas.microsoft.com/office/powerpoint/2010/main" val="1049670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74295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91139" name="Rectangle 3"/>
          <p:cNvSpPr>
            <a:spLocks noChangeArrowheads="1"/>
          </p:cNvSpPr>
          <p:nvPr/>
        </p:nvSpPr>
        <p:spPr bwMode="auto">
          <a:xfrm>
            <a:off x="304800" y="990600"/>
            <a:ext cx="2286000"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txBody>
          <a:bodyPr lIns="91176" tIns="45587" rIns="91176" bIns="45587" anchor="ctr"/>
          <a:lstStyle/>
          <a:p>
            <a:r>
              <a:rPr lang="en-US" altLang="en-US" sz="1200" b="1">
                <a:solidFill>
                  <a:srgbClr val="CC0000"/>
                </a:solidFill>
                <a:latin typeface="Arial" pitchFamily="34" charset="0"/>
                <a:ea typeface="Times" charset="0"/>
                <a:cs typeface="Arial Narrow" pitchFamily="34" charset="0"/>
              </a:rPr>
              <a:t>BESAC Subcommittee  – </a:t>
            </a:r>
            <a:br>
              <a:rPr lang="en-US" altLang="en-US" sz="1200" b="1">
                <a:solidFill>
                  <a:srgbClr val="CC0000"/>
                </a:solidFill>
                <a:latin typeface="Arial" pitchFamily="34" charset="0"/>
                <a:ea typeface="Times" charset="0"/>
                <a:cs typeface="Arial Narrow" pitchFamily="34" charset="0"/>
              </a:rPr>
            </a:br>
            <a:r>
              <a:rPr lang="en-US" altLang="en-US" sz="1200" b="1">
                <a:solidFill>
                  <a:srgbClr val="CC0000"/>
                </a:solidFill>
                <a:latin typeface="Arial" pitchFamily="34" charset="0"/>
                <a:ea typeface="Times" charset="0"/>
                <a:cs typeface="Arial Narrow" pitchFamily="34" charset="0"/>
              </a:rPr>
              <a:t>Science Grand Challenges</a:t>
            </a:r>
            <a:endParaRPr lang="en-US" altLang="en-US" sz="1200">
              <a:solidFill>
                <a:srgbClr val="CC0000"/>
              </a:solidFill>
              <a:latin typeface="Arial" pitchFamily="34" charset="0"/>
              <a:ea typeface="Times" charset="0"/>
              <a:cs typeface="Arial Narrow" pitchFamily="34" charset="0"/>
            </a:endParaRPr>
          </a:p>
        </p:txBody>
      </p:sp>
      <p:pic>
        <p:nvPicPr>
          <p:cNvPr id="91140" name="Picture 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15318" t="9483" r="15318" b="17360"/>
          <a:stretch>
            <a:fillRect/>
          </a:stretch>
        </p:blipFill>
        <p:spPr bwMode="auto">
          <a:xfrm>
            <a:off x="493713" y="7620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1141" name="Rectangle 5"/>
          <p:cNvSpPr>
            <a:spLocks noChangeArrowheads="1"/>
          </p:cNvSpPr>
          <p:nvPr/>
        </p:nvSpPr>
        <p:spPr bwMode="auto">
          <a:xfrm>
            <a:off x="0" y="6430963"/>
            <a:ext cx="9144000" cy="74612"/>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91142" name="Rectangle 6"/>
          <p:cNvSpPr>
            <a:spLocks noChangeArrowheads="1"/>
          </p:cNvSpPr>
          <p:nvPr/>
        </p:nvSpPr>
        <p:spPr bwMode="auto">
          <a:xfrm>
            <a:off x="1447800" y="76200"/>
            <a:ext cx="7696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1800" b="1">
                <a:solidFill>
                  <a:srgbClr val="CC0000"/>
                </a:solidFill>
                <a:latin typeface="Verdana" pitchFamily="34" charset="0"/>
              </a:rPr>
              <a:t>Creating a New Language for Electronic Structure –</a:t>
            </a:r>
            <a:br>
              <a:rPr lang="en-US" altLang="en-US" sz="1800" b="1">
                <a:solidFill>
                  <a:srgbClr val="CC0000"/>
                </a:solidFill>
                <a:latin typeface="Verdana" pitchFamily="34" charset="0"/>
              </a:rPr>
            </a:br>
            <a:r>
              <a:rPr lang="en-US" altLang="en-US" sz="1800" b="1">
                <a:solidFill>
                  <a:srgbClr val="CC0000"/>
                </a:solidFill>
                <a:latin typeface="Verdana" pitchFamily="34" charset="0"/>
              </a:rPr>
              <a:t>Real-Time Dynamics of Electrons in Atoms and Molecules</a:t>
            </a:r>
          </a:p>
        </p:txBody>
      </p:sp>
      <p:pic>
        <p:nvPicPr>
          <p:cNvPr id="911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63" y="3708400"/>
            <a:ext cx="3259137"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1166" name="Group 30"/>
          <p:cNvGraphicFramePr>
            <a:graphicFrameLocks noGrp="1"/>
          </p:cNvGraphicFramePr>
          <p:nvPr/>
        </p:nvGraphicFramePr>
        <p:xfrm>
          <a:off x="228600" y="1633538"/>
          <a:ext cx="8305800" cy="2590800"/>
        </p:xfrm>
        <a:graphic>
          <a:graphicData uri="http://schemas.openxmlformats.org/drawingml/2006/table">
            <a:tbl>
              <a:tblPr/>
              <a:tblGrid>
                <a:gridCol w="2251075"/>
                <a:gridCol w="6054725"/>
              </a:tblGrid>
              <a:tr h="9906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Walter Kohn: </a:t>
                      </a:r>
                    </a:p>
                  </a:txBody>
                  <a:tcPr horzOverflow="overflow">
                    <a:lnL w="12700" cap="flat" cmpd="sng" algn="ctr">
                      <a:solidFill>
                        <a:schemeClr val="bg1"/>
                      </a:solidFill>
                      <a:prstDash val="solid"/>
                      <a:round/>
                      <a:headEnd type="none" w="med" len="med"/>
                      <a:tailEnd type="none" w="med" len="med"/>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1000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The dynamics of interacting finite mass nuclei and electrons, far outside the Born-Oppenheimer approximation, caused by high energy and high frequency incident radiation and particles.</a:t>
                      </a:r>
                    </a:p>
                  </a:txBody>
                  <a:tcPr horzOverflow="overflow">
                    <a:lnL>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noFill/>
                  </a:tcPr>
                </a:tc>
              </a:tr>
              <a:tr h="7620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Mark Ratner:</a:t>
                      </a: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What are electrons doing in molecules - attosecond imaging for electronic intramolecular dynamics?</a:t>
                      </a: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r>
              <a:tr h="7620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Jun Ye:</a:t>
                      </a:r>
                    </a:p>
                  </a:txBody>
                  <a:tcPr horzOverflow="overflow">
                    <a:lnL w="12700" cap="flat" cmpd="sng" algn="ctr">
                      <a:solidFill>
                        <a:schemeClr val="bg1"/>
                      </a:solidFill>
                      <a:prstDash val="solid"/>
                      <a:round/>
                      <a:headEnd type="none" w="med" len="med"/>
                      <a:tailEnd type="none" w="med" len="med"/>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rgbClr val="000099"/>
                          </a:solidFill>
                          <a:effectLst/>
                          <a:latin typeface="Arial" pitchFamily="34" charset="0"/>
                        </a:rPr>
                        <a:t>Can we coherently control matter – field interactions at ever increasing energy scales? </a:t>
                      </a:r>
                    </a:p>
                  </a:txBody>
                  <a:tcPr horzOverflow="overflow">
                    <a:lnL>
                      <a:noFill/>
                    </a:lnL>
                    <a:lnR w="12700" cap="flat" cmpd="sng" algn="ctr">
                      <a:solidFill>
                        <a:schemeClr val="bg1"/>
                      </a:solidFill>
                      <a:prstDash val="solid"/>
                      <a:round/>
                      <a:headEnd type="none" w="med" len="med"/>
                      <a:tailEnd type="none" w="med" len="med"/>
                    </a:lnR>
                    <a:lnT>
                      <a:noFill/>
                    </a:lnT>
                    <a:lnB cap="flat">
                      <a:noFill/>
                    </a:lnB>
                    <a:lnTlToBr>
                      <a:noFill/>
                    </a:lnTlToBr>
                    <a:lnBlToTr>
                      <a:noFill/>
                    </a:lnBlToTr>
                    <a:noFill/>
                  </a:tcPr>
                </a:tc>
              </a:tr>
            </a:tbl>
          </a:graphicData>
        </a:graphic>
      </p:graphicFrame>
      <p:sp>
        <p:nvSpPr>
          <p:cNvPr id="91164" name="Text Box 28"/>
          <p:cNvSpPr txBox="1">
            <a:spLocks noChangeArrowheads="1"/>
          </p:cNvSpPr>
          <p:nvPr/>
        </p:nvSpPr>
        <p:spPr bwMode="auto">
          <a:xfrm>
            <a:off x="152400" y="4267200"/>
            <a:ext cx="5791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99"/>
                </a:solidFill>
                <a:latin typeface="Arial" pitchFamily="34" charset="0"/>
              </a:rPr>
              <a:t>Bob Silbey:	         Create an ultra-fast, coherent X-			         Ray Laser User Facility that will 			         support a large number of users. </a:t>
            </a:r>
          </a:p>
          <a:p>
            <a:endParaRPr lang="en-US" altLang="en-US" sz="1600" b="1">
              <a:solidFill>
                <a:srgbClr val="000099"/>
              </a:solidFill>
              <a:latin typeface="Arial" pitchFamily="34" charset="0"/>
            </a:endParaRPr>
          </a:p>
          <a:p>
            <a:r>
              <a:rPr lang="en-US" altLang="en-US" sz="1600" b="1">
                <a:solidFill>
                  <a:srgbClr val="000099"/>
                </a:solidFill>
                <a:latin typeface="Arial" pitchFamily="34" charset="0"/>
              </a:rPr>
              <a:t>Cherry Murray:	         Can we control transition states 		         in chemical reactions/phase 			         transitions to create novel 			         compounds/materials?</a:t>
            </a:r>
            <a:r>
              <a:rPr lang="en-US" altLang="en-US" sz="1600" b="1">
                <a:latin typeface="Arial" pitchFamily="34" charset="0"/>
              </a:rPr>
              <a:t> </a:t>
            </a:r>
          </a:p>
        </p:txBody>
      </p:sp>
    </p:spTree>
    <p:extLst>
      <p:ext uri="{BB962C8B-B14F-4D97-AF65-F5344CB8AC3E}">
        <p14:creationId xmlns:p14="http://schemas.microsoft.com/office/powerpoint/2010/main" val="28635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defRPr/>
            </a:pPr>
            <a:r>
              <a:rPr lang="en-US" dirty="0">
                <a:latin typeface="Verdana" charset="0"/>
                <a:ea typeface="ＭＳ Ｐゴシック" charset="0"/>
                <a:cs typeface="+mj-cs"/>
              </a:rPr>
              <a:t>Connecting Themes</a:t>
            </a:r>
          </a:p>
        </p:txBody>
      </p:sp>
      <p:pic>
        <p:nvPicPr>
          <p:cNvPr id="9219" name="Picture 6"/>
          <p:cNvPicPr>
            <a:picLocks noChangeAspect="1" noChangeArrowheads="1"/>
          </p:cNvPicPr>
          <p:nvPr/>
        </p:nvPicPr>
        <p:blipFill>
          <a:blip r:embed="rId2">
            <a:extLst>
              <a:ext uri="{28A0092B-C50C-407E-A947-70E740481C1C}">
                <a14:useLocalDpi xmlns:a14="http://schemas.microsoft.com/office/drawing/2010/main" val="0"/>
              </a:ext>
            </a:extLst>
          </a:blip>
          <a:srcRect t="2689"/>
          <a:stretch>
            <a:fillRect/>
          </a:stretch>
        </p:blipFill>
        <p:spPr bwMode="auto">
          <a:xfrm>
            <a:off x="2895600" y="1008063"/>
            <a:ext cx="6248400" cy="58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a:spLocks noGrp="1" noChangeArrowheads="1"/>
          </p:cNvSpPr>
          <p:nvPr>
            <p:ph type="body" idx="1"/>
          </p:nvPr>
        </p:nvSpPr>
        <p:spPr>
          <a:xfrm>
            <a:off x="0" y="1395413"/>
            <a:ext cx="7391400" cy="5130800"/>
          </a:xfrm>
        </p:spPr>
        <p:txBody>
          <a:bodyPr/>
          <a:lstStyle/>
          <a:p>
            <a:pPr eaLnBrk="1" hangingPunct="1">
              <a:spcBef>
                <a:spcPct val="0"/>
              </a:spcBef>
              <a:buFontTx/>
              <a:buNone/>
              <a:defRPr/>
            </a:pPr>
            <a:r>
              <a:rPr lang="en-US" sz="2000" i="1">
                <a:ea typeface="ＭＳ Ｐゴシック" charset="0"/>
                <a:cs typeface="+mn-cs"/>
              </a:rPr>
              <a:t>An underlying set of </a:t>
            </a:r>
          </a:p>
          <a:p>
            <a:pPr eaLnBrk="1" hangingPunct="1">
              <a:spcBef>
                <a:spcPct val="0"/>
              </a:spcBef>
              <a:buFontTx/>
              <a:buNone/>
              <a:defRPr/>
            </a:pPr>
            <a:r>
              <a:rPr lang="en-US" sz="2000" i="1">
                <a:ea typeface="ＭＳ Ｐゴシック" charset="0"/>
                <a:cs typeface="+mn-cs"/>
              </a:rPr>
              <a:t>     concepts emerged.</a:t>
            </a:r>
          </a:p>
          <a:p>
            <a:pPr eaLnBrk="1" hangingPunct="1">
              <a:spcBef>
                <a:spcPct val="0"/>
              </a:spcBef>
              <a:buFontTx/>
              <a:buNone/>
              <a:defRPr/>
            </a:pPr>
            <a:endParaRPr lang="en-US" sz="2000" i="1">
              <a:ea typeface="ＭＳ Ｐゴシック" charset="0"/>
              <a:cs typeface="+mn-cs"/>
            </a:endParaRPr>
          </a:p>
          <a:p>
            <a:pPr eaLnBrk="1" hangingPunct="1">
              <a:spcBef>
                <a:spcPct val="0"/>
              </a:spcBef>
              <a:buFontTx/>
              <a:buNone/>
              <a:defRPr/>
            </a:pPr>
            <a:endParaRPr lang="en-US" sz="2000" i="1">
              <a:ea typeface="ＭＳ Ｐゴシック" charset="0"/>
              <a:cs typeface="+mn-cs"/>
            </a:endParaRPr>
          </a:p>
          <a:p>
            <a:pPr eaLnBrk="1" hangingPunct="1">
              <a:spcBef>
                <a:spcPct val="0"/>
              </a:spcBef>
              <a:buFontTx/>
              <a:buNone/>
              <a:defRPr/>
            </a:pPr>
            <a:r>
              <a:rPr lang="en-US" sz="2000" i="1">
                <a:ea typeface="ＭＳ Ｐゴシック" charset="0"/>
                <a:cs typeface="+mn-cs"/>
              </a:rPr>
              <a:t>Our ideas suggested</a:t>
            </a:r>
          </a:p>
          <a:p>
            <a:pPr eaLnBrk="1" hangingPunct="1">
              <a:spcBef>
                <a:spcPct val="0"/>
              </a:spcBef>
              <a:buFontTx/>
              <a:buNone/>
              <a:defRPr/>
            </a:pPr>
            <a:r>
              <a:rPr lang="en-US" sz="2000" i="1">
                <a:ea typeface="ＭＳ Ｐゴシック" charset="0"/>
                <a:cs typeface="+mn-cs"/>
              </a:rPr>
              <a:t>that we are on the </a:t>
            </a:r>
          </a:p>
          <a:p>
            <a:pPr eaLnBrk="1" hangingPunct="1">
              <a:spcBef>
                <a:spcPct val="0"/>
              </a:spcBef>
              <a:buFontTx/>
              <a:buNone/>
              <a:defRPr/>
            </a:pPr>
            <a:r>
              <a:rPr lang="en-US" sz="2000" i="1" u="sng">
                <a:ea typeface="ＭＳ Ｐゴシック" charset="0"/>
                <a:cs typeface="+mn-cs"/>
              </a:rPr>
              <a:t>threshold of a transition from</a:t>
            </a:r>
          </a:p>
          <a:p>
            <a:pPr eaLnBrk="1" hangingPunct="1">
              <a:spcBef>
                <a:spcPct val="0"/>
              </a:spcBef>
              <a:buFontTx/>
              <a:buNone/>
              <a:defRPr/>
            </a:pPr>
            <a:r>
              <a:rPr lang="en-US" sz="2000" i="1" u="sng">
                <a:ea typeface="ＭＳ Ｐゴシック" charset="0"/>
                <a:cs typeface="+mn-cs"/>
              </a:rPr>
              <a:t>observation science to control</a:t>
            </a:r>
          </a:p>
          <a:p>
            <a:pPr eaLnBrk="1" hangingPunct="1">
              <a:spcBef>
                <a:spcPct val="0"/>
              </a:spcBef>
              <a:buFontTx/>
              <a:buNone/>
              <a:defRPr/>
            </a:pPr>
            <a:r>
              <a:rPr lang="en-US" sz="2000" i="1" u="sng">
                <a:ea typeface="ＭＳ Ｐゴシック" charset="0"/>
                <a:cs typeface="+mn-cs"/>
              </a:rPr>
              <a:t>science</a:t>
            </a:r>
            <a:r>
              <a:rPr lang="en-US" sz="2000" i="1">
                <a:ea typeface="ＭＳ Ｐゴシック" charset="0"/>
                <a:cs typeface="+mn-cs"/>
              </a:rPr>
              <a:t> at a much deeper level</a:t>
            </a:r>
          </a:p>
          <a:p>
            <a:pPr eaLnBrk="1" hangingPunct="1">
              <a:spcBef>
                <a:spcPct val="0"/>
              </a:spcBef>
              <a:buFontTx/>
              <a:buNone/>
              <a:defRPr/>
            </a:pPr>
            <a:r>
              <a:rPr lang="en-US" sz="2000" i="1">
                <a:ea typeface="ＭＳ Ｐゴシック" charset="0"/>
                <a:cs typeface="+mn-cs"/>
              </a:rPr>
              <a:t>than is currently possible.</a:t>
            </a:r>
          </a:p>
          <a:p>
            <a:pPr eaLnBrk="1" hangingPunct="1">
              <a:spcBef>
                <a:spcPct val="0"/>
              </a:spcBef>
              <a:buFontTx/>
              <a:buNone/>
              <a:defRPr/>
            </a:pPr>
            <a:endParaRPr lang="en-US" sz="2000" i="1">
              <a:ea typeface="ＭＳ Ｐゴシック" charset="0"/>
              <a:cs typeface="+mn-cs"/>
            </a:endParaRPr>
          </a:p>
          <a:p>
            <a:pPr eaLnBrk="1" hangingPunct="1">
              <a:spcBef>
                <a:spcPct val="0"/>
              </a:spcBef>
              <a:buFontTx/>
              <a:buNone/>
              <a:defRPr/>
            </a:pPr>
            <a:r>
              <a:rPr lang="en-US" sz="2000" i="1">
                <a:ea typeface="ＭＳ Ｐゴシック" charset="0"/>
                <a:cs typeface="+mn-cs"/>
              </a:rPr>
              <a:t>These two ideas led us</a:t>
            </a:r>
          </a:p>
          <a:p>
            <a:pPr eaLnBrk="1" hangingPunct="1">
              <a:spcBef>
                <a:spcPct val="0"/>
              </a:spcBef>
              <a:buFontTx/>
              <a:buNone/>
              <a:defRPr/>
            </a:pPr>
            <a:r>
              <a:rPr lang="en-US" sz="2000" i="1">
                <a:ea typeface="ＭＳ Ｐゴシック" charset="0"/>
                <a:cs typeface="+mn-cs"/>
              </a:rPr>
              <a:t>     to construct five </a:t>
            </a:r>
          </a:p>
          <a:p>
            <a:pPr eaLnBrk="1" hangingPunct="1">
              <a:spcBef>
                <a:spcPct val="0"/>
              </a:spcBef>
              <a:buFontTx/>
              <a:buNone/>
              <a:defRPr/>
            </a:pPr>
            <a:r>
              <a:rPr lang="en-US" sz="2000" i="1">
                <a:ea typeface="ＭＳ Ｐゴシック" charset="0"/>
                <a:cs typeface="+mn-cs"/>
              </a:rPr>
              <a:t>        large challenges.</a:t>
            </a:r>
          </a:p>
        </p:txBody>
      </p:sp>
    </p:spTree>
    <p:extLst>
      <p:ext uri="{BB962C8B-B14F-4D97-AF65-F5344CB8AC3E}">
        <p14:creationId xmlns:p14="http://schemas.microsoft.com/office/powerpoint/2010/main" val="1749737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mountaintop"/>
          <p:cNvPicPr>
            <a:picLocks noChangeAspect="1" noChangeArrowheads="1"/>
          </p:cNvPicPr>
          <p:nvPr/>
        </p:nvPicPr>
        <p:blipFill>
          <a:blip r:embed="rId2">
            <a:lum bright="44000" contrast="-56000"/>
            <a:extLst>
              <a:ext uri="{28A0092B-C50C-407E-A947-70E740481C1C}">
                <a14:useLocalDpi xmlns:a14="http://schemas.microsoft.com/office/drawing/2010/main" val="0"/>
              </a:ext>
            </a:extLst>
          </a:blip>
          <a:srcRect/>
          <a:stretch>
            <a:fillRect/>
          </a:stretch>
        </p:blipFill>
        <p:spPr bwMode="auto">
          <a:xfrm>
            <a:off x="0" y="25400"/>
            <a:ext cx="91440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p:txBody>
          <a:bodyPr>
            <a:normAutofit fontScale="90000"/>
          </a:bodyPr>
          <a:lstStyle/>
          <a:p>
            <a:pPr eaLnBrk="1" hangingPunct="1">
              <a:defRPr/>
            </a:pPr>
            <a:r>
              <a:rPr lang="en-US">
                <a:latin typeface="Verdana" charset="0"/>
                <a:ea typeface="ＭＳ Ｐゴシック" charset="0"/>
                <a:cs typeface="+mj-cs"/>
              </a:rPr>
              <a:t>Directing Matter and Energy: Five Challenges for Science and the Imagination</a:t>
            </a:r>
          </a:p>
        </p:txBody>
      </p:sp>
      <p:sp>
        <p:nvSpPr>
          <p:cNvPr id="4100" name="Rectangle 4"/>
          <p:cNvSpPr>
            <a:spLocks noGrp="1" noChangeArrowheads="1"/>
          </p:cNvSpPr>
          <p:nvPr>
            <p:ph type="subTitle" idx="1"/>
          </p:nvPr>
        </p:nvSpPr>
        <p:spPr/>
        <p:txBody>
          <a:bodyPr/>
          <a:lstStyle/>
          <a:p>
            <a:pPr eaLnBrk="1" hangingPunct="1">
              <a:defRPr/>
            </a:pPr>
            <a:r>
              <a:rPr lang="en-US" dirty="0">
                <a:solidFill>
                  <a:schemeClr val="accent2">
                    <a:lumMod val="50000"/>
                  </a:schemeClr>
                </a:solidFill>
                <a:latin typeface="Verdana" charset="0"/>
                <a:ea typeface="ＭＳ Ｐゴシック" charset="0"/>
                <a:cs typeface="+mn-cs"/>
              </a:rPr>
              <a:t>Graham Fleming and Mark Ratner</a:t>
            </a:r>
          </a:p>
          <a:p>
            <a:pPr eaLnBrk="1" hangingPunct="1">
              <a:defRPr/>
            </a:pPr>
            <a:r>
              <a:rPr lang="en-US" dirty="0">
                <a:solidFill>
                  <a:schemeClr val="accent2">
                    <a:lumMod val="50000"/>
                  </a:schemeClr>
                </a:solidFill>
                <a:latin typeface="Verdana" charset="0"/>
                <a:ea typeface="ＭＳ Ｐゴシック" charset="0"/>
                <a:cs typeface="+mn-cs"/>
              </a:rPr>
              <a:t>September 20, 2007</a:t>
            </a:r>
          </a:p>
        </p:txBody>
      </p:sp>
      <p:sp>
        <p:nvSpPr>
          <p:cNvPr id="4101" name="Text Box 5"/>
          <p:cNvSpPr txBox="1">
            <a:spLocks noChangeArrowheads="1"/>
          </p:cNvSpPr>
          <p:nvPr/>
        </p:nvSpPr>
        <p:spPr bwMode="auto">
          <a:xfrm>
            <a:off x="1047750" y="5668963"/>
            <a:ext cx="741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smtClean="0">
                <a:solidFill>
                  <a:schemeClr val="hlink"/>
                </a:solidFill>
              </a:rPr>
              <a:t>**Please note: this material has not yet been reviewed or approved</a:t>
            </a:r>
          </a:p>
          <a:p>
            <a:pPr eaLnBrk="1" hangingPunct="1">
              <a:defRPr/>
            </a:pPr>
            <a:r>
              <a:rPr lang="en-US" b="1" smtClean="0">
                <a:solidFill>
                  <a:schemeClr val="hlink"/>
                </a:solidFill>
              </a:rPr>
              <a:t>   by BESAC</a:t>
            </a:r>
          </a:p>
        </p:txBody>
      </p:sp>
    </p:spTree>
    <p:extLst>
      <p:ext uri="{BB962C8B-B14F-4D97-AF65-F5344CB8AC3E}">
        <p14:creationId xmlns:p14="http://schemas.microsoft.com/office/powerpoint/2010/main" val="2490568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8938"/>
            <a:ext cx="9525000" cy="5386090"/>
          </a:xfrm>
          <a:prstGeom prst="rect">
            <a:avLst/>
          </a:prstGeom>
        </p:spPr>
        <p:txBody>
          <a:bodyPr wrap="square">
            <a:spAutoFit/>
          </a:bodyPr>
          <a:lstStyle/>
          <a:p>
            <a:pPr algn="ctr"/>
            <a:r>
              <a:rPr lang="en-US" sz="2400" b="1" dirty="0">
                <a:latin typeface="Verdana" charset="0"/>
                <a:ea typeface="ＭＳ Ｐゴシック" charset="0"/>
              </a:rPr>
              <a:t>Five Grand Challenges </a:t>
            </a:r>
            <a:endParaRPr lang="en-US" sz="2400" b="1" dirty="0" smtClean="0">
              <a:latin typeface="Verdana" charset="0"/>
              <a:ea typeface="ＭＳ Ｐゴシック" charset="0"/>
            </a:endParaRPr>
          </a:p>
          <a:p>
            <a:pPr algn="ctr"/>
            <a:r>
              <a:rPr lang="en-US" sz="2400" b="1" dirty="0" smtClean="0">
                <a:latin typeface="Verdana" charset="0"/>
                <a:ea typeface="ＭＳ Ｐゴシック" charset="0"/>
              </a:rPr>
              <a:t>for </a:t>
            </a:r>
            <a:r>
              <a:rPr lang="en-US" sz="2400" b="1" dirty="0">
                <a:latin typeface="Verdana" charset="0"/>
                <a:ea typeface="ＭＳ Ｐゴシック" charset="0"/>
              </a:rPr>
              <a:t>Science and </a:t>
            </a:r>
            <a:r>
              <a:rPr lang="en-US" sz="2400" b="1" dirty="0" smtClean="0">
                <a:latin typeface="Verdana" charset="0"/>
                <a:ea typeface="ＭＳ Ｐゴシック" charset="0"/>
              </a:rPr>
              <a:t>the Imagination</a:t>
            </a:r>
          </a:p>
          <a:p>
            <a:endParaRPr lang="en-US" b="1" dirty="0">
              <a:latin typeface="Verdana" charset="0"/>
              <a:ea typeface="ＭＳ Ｐゴシック" charset="0"/>
            </a:endParaRPr>
          </a:p>
          <a:p>
            <a:r>
              <a:rPr lang="en-US" altLang="en-US" sz="2000" i="1" dirty="0">
                <a:solidFill>
                  <a:srgbClr val="7030A0"/>
                </a:solidFill>
                <a:latin typeface="Myriad Web Pro" pitchFamily="34" charset="0"/>
              </a:rPr>
              <a:t>How do we control materials and processes at the level of electrons</a:t>
            </a:r>
            <a:r>
              <a:rPr lang="en-US" altLang="en-US" sz="2000" i="1" dirty="0" smtClean="0">
                <a:solidFill>
                  <a:srgbClr val="7030A0"/>
                </a:solidFill>
                <a:latin typeface="Myriad Web Pro" pitchFamily="34" charset="0"/>
              </a:rPr>
              <a:t>?</a:t>
            </a:r>
          </a:p>
          <a:p>
            <a:endParaRPr lang="en-US" altLang="en-US" sz="2000" i="1" dirty="0">
              <a:solidFill>
                <a:srgbClr val="7030A0"/>
              </a:solidFill>
              <a:latin typeface="Myriad Web Pro" pitchFamily="34" charset="0"/>
            </a:endParaRPr>
          </a:p>
          <a:p>
            <a:r>
              <a:rPr lang="en-US" altLang="en-US" sz="2000" i="1" dirty="0">
                <a:solidFill>
                  <a:srgbClr val="7030A0"/>
                </a:solidFill>
                <a:latin typeface="Myriad Web Pro" pitchFamily="34" charset="0"/>
              </a:rPr>
              <a:t>How do we design and perfect atom-and energy-efficient synthesis of </a:t>
            </a:r>
            <a:r>
              <a:rPr lang="en-US" altLang="en-US" sz="2000" i="1" dirty="0" smtClean="0">
                <a:solidFill>
                  <a:srgbClr val="7030A0"/>
                </a:solidFill>
                <a:latin typeface="Myriad Web Pro" pitchFamily="34" charset="0"/>
              </a:rPr>
              <a:t>new</a:t>
            </a:r>
          </a:p>
          <a:p>
            <a:r>
              <a:rPr lang="en-US" altLang="en-US" sz="2000" i="1" dirty="0" smtClean="0">
                <a:solidFill>
                  <a:srgbClr val="7030A0"/>
                </a:solidFill>
                <a:latin typeface="Myriad Web Pro" pitchFamily="34" charset="0"/>
              </a:rPr>
              <a:t> </a:t>
            </a:r>
            <a:r>
              <a:rPr lang="en-US" altLang="en-US" sz="2000" i="1" dirty="0">
                <a:solidFill>
                  <a:srgbClr val="7030A0"/>
                </a:solidFill>
                <a:latin typeface="Myriad Web Pro" pitchFamily="34" charset="0"/>
              </a:rPr>
              <a:t>forms of matter with tailored properties</a:t>
            </a:r>
            <a:r>
              <a:rPr lang="en-US" altLang="en-US" sz="2000" i="1" dirty="0" smtClean="0">
                <a:solidFill>
                  <a:srgbClr val="7030A0"/>
                </a:solidFill>
                <a:latin typeface="Myriad Web Pro" pitchFamily="34" charset="0"/>
              </a:rPr>
              <a:t>?</a:t>
            </a:r>
          </a:p>
          <a:p>
            <a:endParaRPr lang="en-US" altLang="en-US" sz="2000" i="1" dirty="0">
              <a:solidFill>
                <a:srgbClr val="7030A0"/>
              </a:solidFill>
              <a:latin typeface="Myriad Web Pro" pitchFamily="34" charset="0"/>
            </a:endParaRPr>
          </a:p>
          <a:p>
            <a:r>
              <a:rPr lang="en-US" altLang="en-US" sz="2000" i="1" dirty="0">
                <a:solidFill>
                  <a:srgbClr val="7030A0"/>
                </a:solidFill>
                <a:latin typeface="Myriad Web Pro" pitchFamily="34" charset="0"/>
              </a:rPr>
              <a:t>How do remarkable properties of matter emerge from complex correlations of atomic and electronic constituents and how can we control these properties</a:t>
            </a:r>
            <a:r>
              <a:rPr lang="en-US" altLang="en-US" sz="2000" i="1" dirty="0" smtClean="0">
                <a:solidFill>
                  <a:srgbClr val="7030A0"/>
                </a:solidFill>
                <a:latin typeface="Myriad Web Pro" pitchFamily="34" charset="0"/>
              </a:rPr>
              <a:t>?</a:t>
            </a:r>
          </a:p>
          <a:p>
            <a:endParaRPr lang="en-US" altLang="en-US" sz="2000" i="1" dirty="0">
              <a:solidFill>
                <a:srgbClr val="7030A0"/>
              </a:solidFill>
              <a:latin typeface="Myriad Web Pro" pitchFamily="34" charset="0"/>
            </a:endParaRPr>
          </a:p>
          <a:p>
            <a:r>
              <a:rPr lang="en-US" altLang="en-US" sz="2000" i="1" dirty="0">
                <a:solidFill>
                  <a:srgbClr val="7030A0"/>
                </a:solidFill>
                <a:latin typeface="Myriad Web Pro" pitchFamily="34" charset="0"/>
              </a:rPr>
              <a:t>Can we master energy and information on the nanoscale to create new technologies with capabilities rivaling those of living systems</a:t>
            </a:r>
            <a:r>
              <a:rPr lang="en-US" altLang="en-US" sz="2000" i="1" dirty="0" smtClean="0">
                <a:solidFill>
                  <a:srgbClr val="7030A0"/>
                </a:solidFill>
                <a:latin typeface="Myriad Web Pro" pitchFamily="34" charset="0"/>
              </a:rPr>
              <a:t>?</a:t>
            </a:r>
          </a:p>
          <a:p>
            <a:endParaRPr lang="en-US" altLang="en-US" sz="2000" i="1" dirty="0">
              <a:solidFill>
                <a:srgbClr val="7030A0"/>
              </a:solidFill>
              <a:latin typeface="Myriad Web Pro" pitchFamily="34" charset="0"/>
            </a:endParaRPr>
          </a:p>
          <a:p>
            <a:r>
              <a:rPr lang="en-US" altLang="en-US" sz="2000" i="1" dirty="0">
                <a:solidFill>
                  <a:srgbClr val="7030A0"/>
                </a:solidFill>
                <a:latin typeface="Myriad Web Pro" pitchFamily="34" charset="0"/>
              </a:rPr>
              <a:t>How do we characterize and control matter away—especially very far away</a:t>
            </a:r>
            <a:r>
              <a:rPr lang="en-US" altLang="en-US" sz="2000" i="1" dirty="0" smtClean="0">
                <a:solidFill>
                  <a:srgbClr val="7030A0"/>
                </a:solidFill>
                <a:latin typeface="Myriad Web Pro" pitchFamily="34" charset="0"/>
              </a:rPr>
              <a:t>—</a:t>
            </a:r>
          </a:p>
          <a:p>
            <a:r>
              <a:rPr lang="en-US" altLang="en-US" sz="2000" i="1" dirty="0" smtClean="0">
                <a:solidFill>
                  <a:srgbClr val="7030A0"/>
                </a:solidFill>
                <a:latin typeface="Myriad Web Pro" pitchFamily="34" charset="0"/>
              </a:rPr>
              <a:t>from </a:t>
            </a:r>
            <a:r>
              <a:rPr lang="en-US" altLang="en-US" sz="2000" i="1" dirty="0">
                <a:solidFill>
                  <a:srgbClr val="7030A0"/>
                </a:solidFill>
                <a:latin typeface="Myriad Web Pro" pitchFamily="34" charset="0"/>
              </a:rPr>
              <a:t>equilibrium?</a:t>
            </a:r>
          </a:p>
          <a:p>
            <a:endParaRPr lang="en-US" dirty="0"/>
          </a:p>
        </p:txBody>
      </p:sp>
    </p:spTree>
    <p:extLst>
      <p:ext uri="{BB962C8B-B14F-4D97-AF65-F5344CB8AC3E}">
        <p14:creationId xmlns:p14="http://schemas.microsoft.com/office/powerpoint/2010/main" val="1836804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noChangeAspect="1"/>
          </p:cNvGrpSpPr>
          <p:nvPr/>
        </p:nvGrpSpPr>
        <p:grpSpPr bwMode="auto">
          <a:xfrm>
            <a:off x="1203325" y="-1276350"/>
            <a:ext cx="5029200" cy="2971800"/>
            <a:chOff x="2447" y="3880"/>
            <a:chExt cx="7200" cy="4320"/>
          </a:xfrm>
        </p:grpSpPr>
        <p:sp>
          <p:nvSpPr>
            <p:cNvPr id="19459" name="AutoShape 3"/>
            <p:cNvSpPr>
              <a:spLocks noChangeAspect="1" noChangeArrowheads="1" noTextEdit="1"/>
            </p:cNvSpPr>
            <p:nvPr/>
          </p:nvSpPr>
          <p:spPr bwMode="auto">
            <a:xfrm>
              <a:off x="2447" y="3880"/>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460" name="Text Box 4"/>
          <p:cNvSpPr txBox="1">
            <a:spLocks noChangeArrowheads="1"/>
          </p:cNvSpPr>
          <p:nvPr/>
        </p:nvSpPr>
        <p:spPr bwMode="auto">
          <a:xfrm flipV="1">
            <a:off x="1706563" y="-1371600"/>
            <a:ext cx="43894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endParaRPr lang="en-US" altLang="en-US">
              <a:solidFill>
                <a:srgbClr val="FF0000"/>
              </a:solidFill>
              <a:latin typeface="Arial" pitchFamily="34" charset="0"/>
              <a:ea typeface="Times" charset="0"/>
              <a:cs typeface="Times New Roman" pitchFamily="18" charset="0"/>
            </a:endParaRPr>
          </a:p>
          <a:p>
            <a:pPr algn="ctr" eaLnBrk="0" hangingPunct="0"/>
            <a:r>
              <a:rPr lang="en-US" altLang="en-US">
                <a:solidFill>
                  <a:srgbClr val="FF0000"/>
                </a:solidFill>
                <a:latin typeface="Arial" pitchFamily="34" charset="0"/>
                <a:ea typeface="Times" charset="0"/>
                <a:cs typeface="Times New Roman" pitchFamily="18" charset="0"/>
              </a:rPr>
              <a:t> </a:t>
            </a:r>
            <a:endParaRPr lang="en-US" altLang="en-US" sz="1100">
              <a:latin typeface="Arial" pitchFamily="34" charset="0"/>
              <a:ea typeface="Times" charset="0"/>
              <a:cs typeface="Times New Roman" pitchFamily="18" charset="0"/>
            </a:endParaRPr>
          </a:p>
          <a:p>
            <a:pPr eaLnBrk="0" hangingPunct="0"/>
            <a:endParaRPr lang="en-US" altLang="en-US">
              <a:latin typeface="Arial" pitchFamily="34" charset="0"/>
              <a:ea typeface="Times" charset="0"/>
              <a:cs typeface="Times New Roman" pitchFamily="18" charset="0"/>
            </a:endParaRPr>
          </a:p>
        </p:txBody>
      </p:sp>
      <p:sp>
        <p:nvSpPr>
          <p:cNvPr id="19462" name="Rectangle 6"/>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9464" name="Picture 8"/>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65" name="Rectangle 9"/>
          <p:cNvSpPr>
            <a:spLocks noChangeArrowheads="1"/>
          </p:cNvSpPr>
          <p:nvPr/>
        </p:nvSpPr>
        <p:spPr bwMode="auto">
          <a:xfrm>
            <a:off x="106680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466" name="Rectangle 10"/>
          <p:cNvSpPr>
            <a:spLocks noChangeArrowheads="1"/>
          </p:cNvSpPr>
          <p:nvPr/>
        </p:nvSpPr>
        <p:spPr bwMode="auto">
          <a:xfrm>
            <a:off x="1203325" y="-1371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7" name="Rectangle 11"/>
          <p:cNvSpPr>
            <a:spLocks noChangeArrowheads="1"/>
          </p:cNvSpPr>
          <p:nvPr/>
        </p:nvSpPr>
        <p:spPr bwMode="auto">
          <a:xfrm>
            <a:off x="1203325" y="-13239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Rectangle 12"/>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9472" name="Text Box 16"/>
          <p:cNvSpPr txBox="1">
            <a:spLocks noChangeArrowheads="1"/>
          </p:cNvSpPr>
          <p:nvPr/>
        </p:nvSpPr>
        <p:spPr bwMode="auto">
          <a:xfrm rot="10800000" flipV="1">
            <a:off x="1371600" y="1600200"/>
            <a:ext cx="6705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568" rIns="0" bIns="0"/>
          <a:lstStyle/>
          <a:p>
            <a:pPr algn="ctr"/>
            <a:r>
              <a:rPr lang="en-US" altLang="en-US" sz="4000" b="1">
                <a:solidFill>
                  <a:srgbClr val="CC0000"/>
                </a:solidFill>
                <a:ea typeface="Times" charset="0"/>
                <a:cs typeface="Times New Roman" pitchFamily="18" charset="0"/>
              </a:rPr>
              <a:t>BESAC Subcommittee:</a:t>
            </a:r>
            <a:endParaRPr lang="en-US" altLang="en-US" sz="4000">
              <a:solidFill>
                <a:srgbClr val="CC0000"/>
              </a:solidFill>
              <a:ea typeface="Times" charset="0"/>
              <a:cs typeface="Times New Roman" pitchFamily="18" charset="0"/>
            </a:endParaRPr>
          </a:p>
          <a:p>
            <a:pPr algn="ctr" eaLnBrk="0" hangingPunct="0"/>
            <a:r>
              <a:rPr lang="en-US" altLang="en-US" sz="4000" b="1">
                <a:solidFill>
                  <a:srgbClr val="CC0000"/>
                </a:solidFill>
                <a:ea typeface="Times" charset="0"/>
                <a:cs typeface="Times New Roman" pitchFamily="18" charset="0"/>
              </a:rPr>
              <a:t>Science Grand Challenges </a:t>
            </a:r>
          </a:p>
          <a:p>
            <a:pPr algn="ctr" eaLnBrk="0" hangingPunct="0"/>
            <a:r>
              <a:rPr lang="en-US" altLang="en-US" sz="4000" b="1">
                <a:solidFill>
                  <a:srgbClr val="CC0000"/>
                </a:solidFill>
                <a:ea typeface="Times" charset="0"/>
                <a:cs typeface="Times New Roman" pitchFamily="18" charset="0"/>
              </a:rPr>
              <a:t>August 3-5, 2006</a:t>
            </a:r>
            <a:r>
              <a:rPr lang="en-US" altLang="en-US" b="1">
                <a:solidFill>
                  <a:srgbClr val="CC0000"/>
                </a:solidFill>
                <a:ea typeface="Times" charset="0"/>
                <a:cs typeface="Times New Roman" pitchFamily="18" charset="0"/>
              </a:rPr>
              <a:t> </a:t>
            </a:r>
            <a:endParaRPr lang="en-US" altLang="en-US" sz="1100">
              <a:solidFill>
                <a:srgbClr val="CC0000"/>
              </a:solidFill>
              <a:ea typeface="Times" charset="0"/>
              <a:cs typeface="Times New Roman" pitchFamily="18" charset="0"/>
            </a:endParaRPr>
          </a:p>
          <a:p>
            <a:pPr eaLnBrk="0" hangingPunct="0"/>
            <a:endParaRPr lang="en-US" altLang="en-US">
              <a:solidFill>
                <a:srgbClr val="CC0000"/>
              </a:solidFill>
              <a:ea typeface="Times" charset="0"/>
              <a:cs typeface="Times New Roman" pitchFamily="18" charset="0"/>
            </a:endParaRPr>
          </a:p>
        </p:txBody>
      </p:sp>
      <p:sp>
        <p:nvSpPr>
          <p:cNvPr id="19473" name="Text Box 17"/>
          <p:cNvSpPr txBox="1">
            <a:spLocks noChangeArrowheads="1"/>
          </p:cNvSpPr>
          <p:nvPr/>
        </p:nvSpPr>
        <p:spPr bwMode="auto">
          <a:xfrm>
            <a:off x="1371600" y="4572000"/>
            <a:ext cx="716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CC0000"/>
                </a:solidFill>
              </a:rPr>
              <a:t>Co-Chairs:</a:t>
            </a:r>
          </a:p>
          <a:p>
            <a:r>
              <a:rPr lang="en-US" altLang="en-US" sz="2800" b="1">
                <a:solidFill>
                  <a:srgbClr val="CC0000"/>
                </a:solidFill>
              </a:rPr>
              <a:t>Graham Fleming and Mark Ratner</a:t>
            </a:r>
          </a:p>
        </p:txBody>
      </p:sp>
    </p:spTree>
    <p:extLst>
      <p:ext uri="{BB962C8B-B14F-4D97-AF65-F5344CB8AC3E}">
        <p14:creationId xmlns:p14="http://schemas.microsoft.com/office/powerpoint/2010/main" val="3746926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ES_logo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6038"/>
            <a:ext cx="80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33496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8" name="Rectangle 5"/>
          <p:cNvSpPr>
            <a:spLocks noChangeArrowheads="1"/>
          </p:cNvSpPr>
          <p:nvPr/>
        </p:nvSpPr>
        <p:spPr bwMode="auto">
          <a:xfrm>
            <a:off x="1046163" y="0"/>
            <a:ext cx="80978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defRPr/>
            </a:pPr>
            <a:endParaRPr lang="en-US" sz="4000" i="1">
              <a:solidFill>
                <a:schemeClr val="tx2"/>
              </a:solidFill>
              <a:latin typeface="Verdana" charset="0"/>
              <a:ea typeface="ＭＳ Ｐゴシック" charset="0"/>
            </a:endParaRPr>
          </a:p>
        </p:txBody>
      </p:sp>
      <p:sp>
        <p:nvSpPr>
          <p:cNvPr id="11269" name="Rectangle 6"/>
          <p:cNvSpPr>
            <a:spLocks noChangeArrowheads="1"/>
          </p:cNvSpPr>
          <p:nvPr/>
        </p:nvSpPr>
        <p:spPr bwMode="auto">
          <a:xfrm>
            <a:off x="1168400" y="117475"/>
            <a:ext cx="6723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008080"/>
                </a:solidFill>
                <a:latin typeface="Verdana" charset="0"/>
                <a:ea typeface="ＭＳ Ｐゴシック" charset="0"/>
              </a:rPr>
              <a:t>Grand Challenge</a:t>
            </a:r>
            <a:r>
              <a:rPr lang="en-US" sz="2000" b="1">
                <a:solidFill>
                  <a:srgbClr val="008080"/>
                </a:solidFill>
                <a:latin typeface="Arial" charset="0"/>
                <a:ea typeface="ＭＳ Ｐゴシック" charset="0"/>
              </a:rPr>
              <a:t>:</a:t>
            </a:r>
            <a:r>
              <a:rPr lang="en-US" sz="2000" b="1">
                <a:solidFill>
                  <a:srgbClr val="000099"/>
                </a:solidFill>
                <a:latin typeface="Arial" charset="0"/>
                <a:ea typeface="ＭＳ Ｐゴシック" charset="0"/>
              </a:rPr>
              <a:t> </a:t>
            </a:r>
            <a:r>
              <a:rPr lang="en-US" sz="2000" b="1" i="1">
                <a:solidFill>
                  <a:srgbClr val="000099"/>
                </a:solidFill>
                <a:latin typeface="Arial" charset="0"/>
                <a:ea typeface="ＭＳ Ｐゴシック" charset="0"/>
              </a:rPr>
              <a:t>How do we control materials and </a:t>
            </a:r>
          </a:p>
          <a:p>
            <a:pPr>
              <a:defRPr/>
            </a:pPr>
            <a:r>
              <a:rPr lang="en-US" sz="2000" b="1" i="1">
                <a:solidFill>
                  <a:srgbClr val="000099"/>
                </a:solidFill>
                <a:latin typeface="Arial" charset="0"/>
                <a:ea typeface="ＭＳ Ｐゴシック" charset="0"/>
              </a:rPr>
              <a:t>processes at the level of electrons?</a:t>
            </a:r>
          </a:p>
        </p:txBody>
      </p:sp>
      <p:sp>
        <p:nvSpPr>
          <p:cNvPr id="11270" name="Text Box 7"/>
          <p:cNvSpPr txBox="1">
            <a:spLocks noChangeArrowheads="1"/>
          </p:cNvSpPr>
          <p:nvPr/>
        </p:nvSpPr>
        <p:spPr bwMode="auto">
          <a:xfrm>
            <a:off x="3381375" y="868363"/>
            <a:ext cx="5049838" cy="499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i="1" u="sng" smtClean="0">
                <a:solidFill>
                  <a:srgbClr val="008080"/>
                </a:solidFill>
              </a:rPr>
              <a:t>Making quantum systems work for us</a:t>
            </a:r>
          </a:p>
          <a:p>
            <a:pPr eaLnBrk="1" hangingPunct="1">
              <a:defRPr/>
            </a:pPr>
            <a:endParaRPr lang="en-US" sz="1900" smtClean="0">
              <a:solidFill>
                <a:srgbClr val="333399"/>
              </a:solidFill>
            </a:endParaRPr>
          </a:p>
          <a:p>
            <a:pPr eaLnBrk="1" hangingPunct="1">
              <a:lnSpc>
                <a:spcPct val="75000"/>
              </a:lnSpc>
              <a:buFont typeface="Wingdings" charset="0"/>
              <a:buNone/>
              <a:defRPr/>
            </a:pPr>
            <a:endParaRPr lang="en-US" sz="2000" smtClean="0">
              <a:solidFill>
                <a:srgbClr val="333399"/>
              </a:solidFill>
            </a:endParaRPr>
          </a:p>
          <a:p>
            <a:pPr eaLnBrk="1" hangingPunct="1">
              <a:lnSpc>
                <a:spcPct val="80000"/>
              </a:lnSpc>
              <a:defRPr/>
            </a:pPr>
            <a:r>
              <a:rPr lang="en-US" sz="2000" smtClean="0">
                <a:solidFill>
                  <a:srgbClr val="333399"/>
                </a:solidFill>
                <a:sym typeface="Wingdings" charset="0"/>
              </a:rPr>
              <a:t> </a:t>
            </a:r>
            <a:r>
              <a:rPr lang="en-US" sz="2000" smtClean="0">
                <a:solidFill>
                  <a:srgbClr val="333399"/>
                </a:solidFill>
              </a:rPr>
              <a:t>Attosecond optical pulses, high intensity </a:t>
            </a:r>
          </a:p>
          <a:p>
            <a:pPr eaLnBrk="1" hangingPunct="1">
              <a:lnSpc>
                <a:spcPct val="80000"/>
              </a:lnSpc>
              <a:defRPr/>
            </a:pPr>
            <a:r>
              <a:rPr lang="en-US" sz="2000" smtClean="0">
                <a:solidFill>
                  <a:srgbClr val="333399"/>
                </a:solidFill>
              </a:rPr>
              <a:t>   excitation</a:t>
            </a:r>
          </a:p>
          <a:p>
            <a:pPr eaLnBrk="1" hangingPunct="1">
              <a:lnSpc>
                <a:spcPct val="125000"/>
              </a:lnSpc>
              <a:defRPr/>
            </a:pPr>
            <a:r>
              <a:rPr lang="en-US" sz="1900" smtClean="0">
                <a:solidFill>
                  <a:srgbClr val="333399"/>
                </a:solidFill>
              </a:rPr>
              <a:t>          --Failure of Born-Oppenheimer Approx.</a:t>
            </a:r>
          </a:p>
          <a:p>
            <a:pPr eaLnBrk="1" hangingPunct="1">
              <a:lnSpc>
                <a:spcPct val="125000"/>
              </a:lnSpc>
              <a:buFont typeface="Wingdings" charset="0"/>
              <a:buNone/>
              <a:defRPr/>
            </a:pPr>
            <a:r>
              <a:rPr lang="en-US" sz="1900" smtClean="0">
                <a:solidFill>
                  <a:srgbClr val="333399"/>
                </a:solidFill>
              </a:rPr>
              <a:t>          --Conical intersections</a:t>
            </a:r>
          </a:p>
          <a:p>
            <a:pPr eaLnBrk="1" hangingPunct="1">
              <a:defRPr/>
            </a:pPr>
            <a:endParaRPr lang="en-US" u="sng" smtClean="0">
              <a:solidFill>
                <a:srgbClr val="333399"/>
              </a:solidFill>
            </a:endParaRPr>
          </a:p>
          <a:p>
            <a:pPr eaLnBrk="1" hangingPunct="1">
              <a:defRPr/>
            </a:pPr>
            <a:r>
              <a:rPr lang="en-US" b="1" smtClean="0">
                <a:solidFill>
                  <a:srgbClr val="333399"/>
                </a:solidFill>
                <a:sym typeface="Wingdings" charset="0"/>
              </a:rPr>
              <a:t></a:t>
            </a:r>
            <a:r>
              <a:rPr lang="en-US" b="1" smtClean="0"/>
              <a:t> </a:t>
            </a:r>
            <a:r>
              <a:rPr lang="en-US" sz="2000" smtClean="0">
                <a:solidFill>
                  <a:srgbClr val="333399"/>
                </a:solidFill>
              </a:rPr>
              <a:t>Control of spins (spintronics)</a:t>
            </a:r>
          </a:p>
          <a:p>
            <a:pPr eaLnBrk="1" hangingPunct="1">
              <a:lnSpc>
                <a:spcPct val="75000"/>
              </a:lnSpc>
              <a:buFont typeface="Wingdings" charset="0"/>
              <a:buNone/>
              <a:defRPr/>
            </a:pPr>
            <a:endParaRPr lang="en-US" sz="2000" b="1" smtClean="0">
              <a:solidFill>
                <a:srgbClr val="333399"/>
              </a:solidFill>
            </a:endParaRPr>
          </a:p>
          <a:p>
            <a:pPr eaLnBrk="1" hangingPunct="1">
              <a:lnSpc>
                <a:spcPct val="80000"/>
              </a:lnSpc>
              <a:buFont typeface="Wingdings" charset="0"/>
              <a:buChar char="w"/>
              <a:defRPr/>
            </a:pPr>
            <a:r>
              <a:rPr lang="en-US" sz="2000" smtClean="0">
                <a:solidFill>
                  <a:srgbClr val="333399"/>
                </a:solidFill>
              </a:rPr>
              <a:t> Quantum computing and </a:t>
            </a:r>
          </a:p>
          <a:p>
            <a:pPr eaLnBrk="1" hangingPunct="1">
              <a:lnSpc>
                <a:spcPct val="80000"/>
              </a:lnSpc>
              <a:buFont typeface="Wingdings" charset="0"/>
              <a:buNone/>
              <a:defRPr/>
            </a:pPr>
            <a:r>
              <a:rPr lang="en-US" sz="2000" smtClean="0">
                <a:solidFill>
                  <a:srgbClr val="333399"/>
                </a:solidFill>
              </a:rPr>
              <a:t>   the use of coherence in </a:t>
            </a:r>
          </a:p>
          <a:p>
            <a:pPr eaLnBrk="1" hangingPunct="1">
              <a:lnSpc>
                <a:spcPct val="80000"/>
              </a:lnSpc>
              <a:buFont typeface="Wingdings" charset="0"/>
              <a:buNone/>
              <a:defRPr/>
            </a:pPr>
            <a:r>
              <a:rPr lang="en-US" sz="2000" smtClean="0">
                <a:solidFill>
                  <a:srgbClr val="333399"/>
                </a:solidFill>
              </a:rPr>
              <a:t>   devices.</a:t>
            </a:r>
          </a:p>
          <a:p>
            <a:pPr eaLnBrk="1" hangingPunct="1">
              <a:lnSpc>
                <a:spcPct val="75000"/>
              </a:lnSpc>
              <a:defRPr/>
            </a:pPr>
            <a:endParaRPr lang="en-US" sz="2000" smtClean="0">
              <a:solidFill>
                <a:srgbClr val="333399"/>
              </a:solidFill>
            </a:endParaRPr>
          </a:p>
          <a:p>
            <a:pPr eaLnBrk="1" hangingPunct="1">
              <a:lnSpc>
                <a:spcPct val="80000"/>
              </a:lnSpc>
              <a:defRPr/>
            </a:pPr>
            <a:r>
              <a:rPr lang="en-US" sz="2000" smtClean="0">
                <a:solidFill>
                  <a:srgbClr val="333399"/>
                </a:solidFill>
                <a:sym typeface="Wingdings" charset="0"/>
              </a:rPr>
              <a:t> </a:t>
            </a:r>
            <a:r>
              <a:rPr lang="en-US" sz="2000" smtClean="0">
                <a:solidFill>
                  <a:srgbClr val="333399"/>
                </a:solidFill>
              </a:rPr>
              <a:t>Quantum simulators</a:t>
            </a:r>
          </a:p>
          <a:p>
            <a:pPr eaLnBrk="1" hangingPunct="1">
              <a:defRPr/>
            </a:pPr>
            <a:endParaRPr lang="en-US" sz="2000" smtClean="0">
              <a:solidFill>
                <a:srgbClr val="333399"/>
              </a:solidFill>
            </a:endParaRPr>
          </a:p>
          <a:p>
            <a:pPr eaLnBrk="1" hangingPunct="1">
              <a:defRPr/>
            </a:pPr>
            <a:r>
              <a:rPr lang="en-US" smtClean="0"/>
              <a:t> </a:t>
            </a:r>
          </a:p>
          <a:p>
            <a:pPr eaLnBrk="1" hangingPunct="1">
              <a:defRPr/>
            </a:pPr>
            <a:endParaRPr lang="en-US" smtClean="0"/>
          </a:p>
        </p:txBody>
      </p:sp>
      <p:pic>
        <p:nvPicPr>
          <p:cNvPr id="112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267200"/>
            <a:ext cx="2895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909638"/>
            <a:ext cx="3328987"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1501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BES_logo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6038"/>
            <a:ext cx="80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1046163" y="101600"/>
            <a:ext cx="80978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defRPr/>
            </a:pPr>
            <a:endParaRPr lang="en-US" sz="3400" i="1">
              <a:solidFill>
                <a:schemeClr val="tx2"/>
              </a:solidFill>
              <a:latin typeface="Myriad Web Pro" charset="0"/>
              <a:ea typeface="ＭＳ Ｐゴシック" charset="0"/>
            </a:endParaRPr>
          </a:p>
        </p:txBody>
      </p:sp>
      <p:sp>
        <p:nvSpPr>
          <p:cNvPr id="12292" name="Rectangle 4"/>
          <p:cNvSpPr>
            <a:spLocks noChangeArrowheads="1"/>
          </p:cNvSpPr>
          <p:nvPr/>
        </p:nvSpPr>
        <p:spPr bwMode="auto">
          <a:xfrm>
            <a:off x="917575" y="85725"/>
            <a:ext cx="8270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008080"/>
                </a:solidFill>
                <a:latin typeface="Verdana" charset="0"/>
                <a:ea typeface="ＭＳ Ｐゴシック" charset="0"/>
              </a:rPr>
              <a:t>Grand Challenge:</a:t>
            </a:r>
            <a:r>
              <a:rPr lang="en-US" b="1">
                <a:solidFill>
                  <a:srgbClr val="000099"/>
                </a:solidFill>
                <a:latin typeface="Arial" charset="0"/>
                <a:ea typeface="ＭＳ Ｐゴシック" charset="0"/>
              </a:rPr>
              <a:t> </a:t>
            </a:r>
            <a:r>
              <a:rPr lang="en-US" sz="2000" b="1" i="1">
                <a:solidFill>
                  <a:srgbClr val="000099"/>
                </a:solidFill>
                <a:latin typeface="Arial" charset="0"/>
                <a:ea typeface="ＭＳ Ｐゴシック" charset="0"/>
              </a:rPr>
              <a:t>How do we design and perfect atom-</a:t>
            </a:r>
          </a:p>
          <a:p>
            <a:pPr>
              <a:defRPr/>
            </a:pPr>
            <a:r>
              <a:rPr lang="en-US" sz="2000" b="1" i="1">
                <a:solidFill>
                  <a:srgbClr val="000099"/>
                </a:solidFill>
                <a:latin typeface="Arial" charset="0"/>
                <a:ea typeface="ＭＳ Ｐゴシック" charset="0"/>
              </a:rPr>
              <a:t>and energy-efficient synthesis of new forms of matter with tailored </a:t>
            </a:r>
          </a:p>
          <a:p>
            <a:pPr>
              <a:defRPr/>
            </a:pPr>
            <a:r>
              <a:rPr lang="en-US" sz="2000" b="1" i="1">
                <a:solidFill>
                  <a:srgbClr val="000099"/>
                </a:solidFill>
                <a:latin typeface="Arial" charset="0"/>
                <a:ea typeface="ＭＳ Ｐゴシック" charset="0"/>
              </a:rPr>
              <a:t>properties?</a:t>
            </a: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t="6653" b="6531"/>
          <a:stretch>
            <a:fillRect/>
          </a:stretch>
        </p:blipFill>
        <p:spPr bwMode="auto">
          <a:xfrm>
            <a:off x="0" y="1600200"/>
            <a:ext cx="285908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95875"/>
            <a:ext cx="4621213"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5" name="Text Box 7"/>
          <p:cNvSpPr txBox="1">
            <a:spLocks noChangeArrowheads="1"/>
          </p:cNvSpPr>
          <p:nvPr/>
        </p:nvSpPr>
        <p:spPr bwMode="auto">
          <a:xfrm>
            <a:off x="2828925" y="1190625"/>
            <a:ext cx="6443663"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b="1" i="1" smtClean="0">
              <a:solidFill>
                <a:srgbClr val="333399"/>
              </a:solidFill>
            </a:endParaRPr>
          </a:p>
          <a:p>
            <a:pPr eaLnBrk="1" hangingPunct="1">
              <a:lnSpc>
                <a:spcPct val="115000"/>
              </a:lnSpc>
              <a:buFont typeface="Wingdings" charset="0"/>
              <a:buChar char="w"/>
              <a:defRPr/>
            </a:pPr>
            <a:r>
              <a:rPr lang="en-US" sz="1900" smtClean="0">
                <a:solidFill>
                  <a:srgbClr val="333399"/>
                </a:solidFill>
              </a:rPr>
              <a:t> Design for a particular electronic structure by finding the </a:t>
            </a:r>
          </a:p>
          <a:p>
            <a:pPr eaLnBrk="1" hangingPunct="1">
              <a:lnSpc>
                <a:spcPct val="115000"/>
              </a:lnSpc>
              <a:buFont typeface="Wingdings" charset="0"/>
              <a:buNone/>
              <a:defRPr/>
            </a:pPr>
            <a:r>
              <a:rPr lang="en-US" sz="1900" smtClean="0">
                <a:solidFill>
                  <a:srgbClr val="333399"/>
                </a:solidFill>
              </a:rPr>
              <a:t>optimum combination of crystal structure &amp; elements that </a:t>
            </a:r>
          </a:p>
          <a:p>
            <a:pPr eaLnBrk="1" hangingPunct="1">
              <a:lnSpc>
                <a:spcPct val="115000"/>
              </a:lnSpc>
              <a:buFont typeface="Wingdings" charset="0"/>
              <a:buNone/>
              <a:defRPr/>
            </a:pPr>
            <a:r>
              <a:rPr lang="en-US" sz="1900" smtClean="0">
                <a:solidFill>
                  <a:srgbClr val="333399"/>
                </a:solidFill>
              </a:rPr>
              <a:t>yields (e.g. a specified band structure).</a:t>
            </a:r>
          </a:p>
          <a:p>
            <a:pPr eaLnBrk="1" hangingPunct="1">
              <a:lnSpc>
                <a:spcPct val="115000"/>
              </a:lnSpc>
              <a:buFont typeface="Wingdings" charset="0"/>
              <a:buChar char="w"/>
              <a:defRPr/>
            </a:pPr>
            <a:r>
              <a:rPr lang="en-US" sz="1900" smtClean="0">
                <a:solidFill>
                  <a:srgbClr val="333399"/>
                </a:solidFill>
              </a:rPr>
              <a:t> Design for self regulation and even self repair </a:t>
            </a:r>
          </a:p>
          <a:p>
            <a:pPr eaLnBrk="1" hangingPunct="1">
              <a:lnSpc>
                <a:spcPct val="115000"/>
              </a:lnSpc>
              <a:buFont typeface="Wingdings" charset="0"/>
              <a:buNone/>
              <a:defRPr/>
            </a:pPr>
            <a:r>
              <a:rPr lang="en-US" sz="1900" smtClean="0">
                <a:solidFill>
                  <a:srgbClr val="333399"/>
                </a:solidFill>
              </a:rPr>
              <a:t>  of catalysts</a:t>
            </a:r>
          </a:p>
          <a:p>
            <a:pPr eaLnBrk="1" hangingPunct="1">
              <a:lnSpc>
                <a:spcPct val="115000"/>
              </a:lnSpc>
              <a:buFont typeface="Wingdings" charset="0"/>
              <a:buChar char="w"/>
              <a:defRPr/>
            </a:pPr>
            <a:r>
              <a:rPr lang="en-US" sz="1900" smtClean="0">
                <a:solidFill>
                  <a:srgbClr val="333399"/>
                </a:solidFill>
              </a:rPr>
              <a:t> Low cost efficient solar cells</a:t>
            </a:r>
          </a:p>
          <a:p>
            <a:pPr eaLnBrk="1" hangingPunct="1">
              <a:lnSpc>
                <a:spcPct val="115000"/>
              </a:lnSpc>
              <a:buFont typeface="Wingdings" charset="0"/>
              <a:buChar char="w"/>
              <a:defRPr/>
            </a:pPr>
            <a:r>
              <a:rPr lang="en-US" sz="1900" smtClean="0">
                <a:solidFill>
                  <a:srgbClr val="333399"/>
                </a:solidFill>
              </a:rPr>
              <a:t> Designing molecular logic</a:t>
            </a:r>
          </a:p>
          <a:p>
            <a:pPr eaLnBrk="1" hangingPunct="1">
              <a:lnSpc>
                <a:spcPct val="115000"/>
              </a:lnSpc>
              <a:buFont typeface="Wingdings" charset="0"/>
              <a:buChar char="w"/>
              <a:defRPr/>
            </a:pPr>
            <a:r>
              <a:rPr lang="en-US" sz="1900" smtClean="0">
                <a:solidFill>
                  <a:srgbClr val="333399"/>
                </a:solidFill>
              </a:rPr>
              <a:t> Contra indicated properties (e.g. transparent </a:t>
            </a:r>
          </a:p>
          <a:p>
            <a:pPr eaLnBrk="1" hangingPunct="1">
              <a:lnSpc>
                <a:spcPct val="115000"/>
              </a:lnSpc>
              <a:buFont typeface="Wingdings" charset="0"/>
              <a:buNone/>
              <a:defRPr/>
            </a:pPr>
            <a:r>
              <a:rPr lang="en-US" sz="1900" smtClean="0">
                <a:solidFill>
                  <a:srgbClr val="333399"/>
                </a:solidFill>
              </a:rPr>
              <a:t>  conductors).</a:t>
            </a:r>
          </a:p>
          <a:p>
            <a:pPr eaLnBrk="1" hangingPunct="1">
              <a:lnSpc>
                <a:spcPct val="115000"/>
              </a:lnSpc>
              <a:buFont typeface="Wingdings" charset="0"/>
              <a:buChar char="w"/>
              <a:defRPr/>
            </a:pPr>
            <a:r>
              <a:rPr lang="en-US" sz="1900" smtClean="0">
                <a:solidFill>
                  <a:srgbClr val="333399"/>
                </a:solidFill>
              </a:rPr>
              <a:t> Meta materials: perfect lenses, invisibility cloaks in the </a:t>
            </a:r>
          </a:p>
          <a:p>
            <a:pPr eaLnBrk="1" hangingPunct="1">
              <a:lnSpc>
                <a:spcPct val="115000"/>
              </a:lnSpc>
              <a:buFont typeface="Wingdings" charset="0"/>
              <a:buNone/>
              <a:defRPr/>
            </a:pPr>
            <a:r>
              <a:rPr lang="en-US" sz="1900" smtClean="0">
                <a:solidFill>
                  <a:srgbClr val="333399"/>
                </a:solidFill>
              </a:rPr>
              <a:t>  visible range.</a:t>
            </a:r>
          </a:p>
          <a:p>
            <a:pPr eaLnBrk="1" hangingPunct="1">
              <a:lnSpc>
                <a:spcPct val="115000"/>
              </a:lnSpc>
              <a:buFont typeface="Wingdings" charset="0"/>
              <a:buNone/>
              <a:defRPr/>
            </a:pPr>
            <a:endParaRPr lang="en-US" sz="1900" smtClean="0">
              <a:solidFill>
                <a:srgbClr val="333399"/>
              </a:solidFill>
            </a:endParaRPr>
          </a:p>
          <a:p>
            <a:pPr eaLnBrk="1" hangingPunct="1">
              <a:buFont typeface="Wingdings" charset="0"/>
              <a:buChar char="w"/>
              <a:defRPr/>
            </a:pPr>
            <a:endParaRPr lang="en-US" smtClean="0">
              <a:solidFill>
                <a:srgbClr val="333399"/>
              </a:solidFill>
            </a:endParaRPr>
          </a:p>
        </p:txBody>
      </p:sp>
      <p:pic>
        <p:nvPicPr>
          <p:cNvPr id="122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5154613"/>
            <a:ext cx="4267200"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7" name="Rectangle 9"/>
          <p:cNvSpPr>
            <a:spLocks noChangeArrowheads="1"/>
          </p:cNvSpPr>
          <p:nvPr/>
        </p:nvSpPr>
        <p:spPr bwMode="auto">
          <a:xfrm>
            <a:off x="2057400" y="1060450"/>
            <a:ext cx="6938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i="1" u="sng">
                <a:solidFill>
                  <a:srgbClr val="008080"/>
                </a:solidFill>
              </a:rPr>
              <a:t>Directing the </a:t>
            </a:r>
            <a:r>
              <a:rPr lang="ja-JP" altLang="en-US" sz="2000" b="1" i="1" u="sng">
                <a:solidFill>
                  <a:srgbClr val="008080"/>
                </a:solidFill>
              </a:rPr>
              <a:t>“</a:t>
            </a:r>
            <a:r>
              <a:rPr lang="en-US" altLang="ja-JP" sz="2000" b="1" i="1" u="sng">
                <a:solidFill>
                  <a:srgbClr val="008080"/>
                </a:solidFill>
              </a:rPr>
              <a:t>un-glueing</a:t>
            </a:r>
            <a:r>
              <a:rPr lang="ja-JP" altLang="en-US" sz="2000" b="1" i="1" u="sng">
                <a:solidFill>
                  <a:srgbClr val="008080"/>
                </a:solidFill>
              </a:rPr>
              <a:t>”</a:t>
            </a:r>
            <a:r>
              <a:rPr lang="en-US" altLang="ja-JP" sz="2000" b="1" i="1" u="sng">
                <a:solidFill>
                  <a:srgbClr val="008080"/>
                </a:solidFill>
              </a:rPr>
              <a:t> and </a:t>
            </a:r>
            <a:r>
              <a:rPr lang="ja-JP" altLang="en-US" sz="2000" b="1" i="1" u="sng">
                <a:solidFill>
                  <a:srgbClr val="008080"/>
                </a:solidFill>
              </a:rPr>
              <a:t>“</a:t>
            </a:r>
            <a:r>
              <a:rPr lang="en-US" altLang="ja-JP" sz="2000" b="1" i="1" u="sng">
                <a:solidFill>
                  <a:srgbClr val="008080"/>
                </a:solidFill>
              </a:rPr>
              <a:t>re-glueing</a:t>
            </a:r>
            <a:r>
              <a:rPr lang="ja-JP" altLang="en-US" sz="2000" b="1" i="1" u="sng">
                <a:solidFill>
                  <a:srgbClr val="008080"/>
                </a:solidFill>
              </a:rPr>
              <a:t>”</a:t>
            </a:r>
            <a:r>
              <a:rPr lang="en-US" altLang="ja-JP" sz="2000" b="1" i="1" u="sng">
                <a:solidFill>
                  <a:srgbClr val="008080"/>
                </a:solidFill>
              </a:rPr>
              <a:t> of electrons</a:t>
            </a:r>
            <a:endParaRPr lang="en-US" altLang="en-US" sz="2000" b="1" i="1" u="sng">
              <a:solidFill>
                <a:srgbClr val="008080"/>
              </a:solidFill>
            </a:endParaRPr>
          </a:p>
        </p:txBody>
      </p:sp>
    </p:spTree>
    <p:extLst>
      <p:ext uri="{BB962C8B-B14F-4D97-AF65-F5344CB8AC3E}">
        <p14:creationId xmlns:p14="http://schemas.microsoft.com/office/powerpoint/2010/main" val="699059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43000"/>
            <a:ext cx="4438651" cy="578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26" name="Picture 4" descr="BES_logo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46038"/>
            <a:ext cx="80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p:cNvSpPr>
            <a:spLocks noChangeArrowheads="1"/>
          </p:cNvSpPr>
          <p:nvPr/>
        </p:nvSpPr>
        <p:spPr bwMode="auto">
          <a:xfrm>
            <a:off x="968375" y="125413"/>
            <a:ext cx="8245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008080"/>
                </a:solidFill>
                <a:latin typeface="Verdana" charset="0"/>
                <a:ea typeface="ＭＳ Ｐゴシック" charset="0"/>
              </a:rPr>
              <a:t>Grand Challenge:</a:t>
            </a:r>
            <a:r>
              <a:rPr lang="en-US" b="1">
                <a:solidFill>
                  <a:srgbClr val="000099"/>
                </a:solidFill>
                <a:latin typeface="Arial" charset="0"/>
                <a:ea typeface="ＭＳ Ｐゴシック" charset="0"/>
              </a:rPr>
              <a:t>  </a:t>
            </a:r>
            <a:r>
              <a:rPr lang="en-US" sz="2000" b="1" i="1">
                <a:solidFill>
                  <a:srgbClr val="000099"/>
                </a:solidFill>
                <a:latin typeface="Arial" charset="0"/>
                <a:ea typeface="ＭＳ Ｐゴシック" charset="0"/>
              </a:rPr>
              <a:t>How do remarkable properties of </a:t>
            </a:r>
          </a:p>
          <a:p>
            <a:pPr>
              <a:defRPr/>
            </a:pPr>
            <a:r>
              <a:rPr lang="en-US" sz="2000" b="1" i="1">
                <a:solidFill>
                  <a:srgbClr val="000099"/>
                </a:solidFill>
                <a:latin typeface="Arial" charset="0"/>
                <a:ea typeface="ＭＳ Ｐゴシック" charset="0"/>
              </a:rPr>
              <a:t>matter emerge from complex correlations of atomic and electronic </a:t>
            </a:r>
          </a:p>
          <a:p>
            <a:pPr>
              <a:defRPr/>
            </a:pPr>
            <a:r>
              <a:rPr lang="en-US" sz="2000" b="1" i="1">
                <a:solidFill>
                  <a:srgbClr val="000099"/>
                </a:solidFill>
                <a:latin typeface="Arial" charset="0"/>
                <a:ea typeface="ＭＳ Ｐゴシック" charset="0"/>
              </a:rPr>
              <a:t>constituents and how can we control these properties?</a:t>
            </a:r>
          </a:p>
        </p:txBody>
      </p:sp>
      <p:sp>
        <p:nvSpPr>
          <p:cNvPr id="13317" name="Text Box 7"/>
          <p:cNvSpPr txBox="1">
            <a:spLocks noChangeArrowheads="1"/>
          </p:cNvSpPr>
          <p:nvPr/>
        </p:nvSpPr>
        <p:spPr bwMode="auto">
          <a:xfrm>
            <a:off x="4419600" y="1219200"/>
            <a:ext cx="4724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i="1" u="sng" smtClean="0">
                <a:solidFill>
                  <a:srgbClr val="008080"/>
                </a:solidFill>
              </a:rPr>
              <a:t>Uncovering the fundamental rules of </a:t>
            </a:r>
          </a:p>
          <a:p>
            <a:pPr eaLnBrk="1" hangingPunct="1">
              <a:defRPr/>
            </a:pPr>
            <a:r>
              <a:rPr lang="en-US" b="1" i="1" u="sng" smtClean="0">
                <a:solidFill>
                  <a:srgbClr val="008080"/>
                </a:solidFill>
              </a:rPr>
              <a:t>correlations and emergence &amp; learning to control them</a:t>
            </a:r>
          </a:p>
        </p:txBody>
      </p:sp>
      <p:sp>
        <p:nvSpPr>
          <p:cNvPr id="13318" name="Text Box 8"/>
          <p:cNvSpPr txBox="1">
            <a:spLocks noChangeArrowheads="1"/>
          </p:cNvSpPr>
          <p:nvPr/>
        </p:nvSpPr>
        <p:spPr bwMode="auto">
          <a:xfrm>
            <a:off x="4495800" y="2209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smtClean="0"/>
          </a:p>
        </p:txBody>
      </p:sp>
      <p:sp>
        <p:nvSpPr>
          <p:cNvPr id="13319" name="Text Box 9"/>
          <p:cNvSpPr txBox="1">
            <a:spLocks noChangeArrowheads="1"/>
          </p:cNvSpPr>
          <p:nvPr/>
        </p:nvSpPr>
        <p:spPr bwMode="auto">
          <a:xfrm>
            <a:off x="4479925" y="2170113"/>
            <a:ext cx="4672013"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Wingdings" pitchFamily="2" charset="2"/>
              <a:buChar char="w"/>
            </a:pPr>
            <a:r>
              <a:rPr lang="en-US" altLang="en-US" sz="1800">
                <a:solidFill>
                  <a:srgbClr val="333399"/>
                </a:solidFill>
              </a:rPr>
              <a:t> </a:t>
            </a:r>
            <a:r>
              <a:rPr lang="en-US" altLang="en-US" sz="1700">
                <a:solidFill>
                  <a:srgbClr val="333399"/>
                </a:solidFill>
              </a:rPr>
              <a:t>Create successor to current semiconductors </a:t>
            </a:r>
          </a:p>
          <a:p>
            <a:pPr eaLnBrk="1" hangingPunct="1">
              <a:buFont typeface="Wingdings" pitchFamily="2" charset="2"/>
              <a:buNone/>
            </a:pPr>
            <a:r>
              <a:rPr lang="en-US" altLang="en-US" sz="1700">
                <a:solidFill>
                  <a:srgbClr val="333399"/>
                </a:solidFill>
              </a:rPr>
              <a:t>from strongly correlated materials (e.g.</a:t>
            </a:r>
          </a:p>
          <a:p>
            <a:pPr eaLnBrk="1" hangingPunct="1">
              <a:buFont typeface="Wingdings" pitchFamily="2" charset="2"/>
              <a:buNone/>
            </a:pPr>
            <a:r>
              <a:rPr lang="en-US" altLang="en-US" sz="1700">
                <a:solidFill>
                  <a:srgbClr val="333399"/>
                </a:solidFill>
              </a:rPr>
              <a:t>multiferroics combine and couple electric &amp; </a:t>
            </a:r>
          </a:p>
          <a:p>
            <a:pPr eaLnBrk="1" hangingPunct="1">
              <a:buFont typeface="Wingdings" pitchFamily="2" charset="2"/>
              <a:buNone/>
            </a:pPr>
            <a:r>
              <a:rPr lang="en-US" altLang="en-US" sz="1700">
                <a:solidFill>
                  <a:srgbClr val="333399"/>
                </a:solidFill>
              </a:rPr>
              <a:t>magnetic action—electrical control of  </a:t>
            </a:r>
          </a:p>
          <a:p>
            <a:pPr eaLnBrk="1" hangingPunct="1">
              <a:buFont typeface="Wingdings" pitchFamily="2" charset="2"/>
              <a:buNone/>
            </a:pPr>
            <a:r>
              <a:rPr lang="en-US" altLang="en-US" sz="1700">
                <a:solidFill>
                  <a:srgbClr val="333399"/>
                </a:solidFill>
              </a:rPr>
              <a:t>magnetism)</a:t>
            </a:r>
          </a:p>
          <a:p>
            <a:pPr eaLnBrk="1" hangingPunct="1">
              <a:lnSpc>
                <a:spcPct val="75000"/>
              </a:lnSpc>
              <a:buFont typeface="Wingdings" pitchFamily="2" charset="2"/>
              <a:buNone/>
            </a:pPr>
            <a:endParaRPr lang="en-US" altLang="en-US" sz="1700">
              <a:solidFill>
                <a:srgbClr val="333399"/>
              </a:solidFill>
            </a:endParaRPr>
          </a:p>
          <a:p>
            <a:pPr eaLnBrk="1" hangingPunct="1">
              <a:buFont typeface="Wingdings" pitchFamily="2" charset="2"/>
              <a:buChar char="w"/>
            </a:pPr>
            <a:r>
              <a:rPr lang="en-US" altLang="en-US" sz="1700">
                <a:solidFill>
                  <a:srgbClr val="333399"/>
                </a:solidFill>
              </a:rPr>
              <a:t> Quantum correlated liquids</a:t>
            </a:r>
          </a:p>
          <a:p>
            <a:pPr eaLnBrk="1" hangingPunct="1">
              <a:buFont typeface="Wingdings" pitchFamily="2" charset="2"/>
              <a:buNone/>
            </a:pPr>
            <a:r>
              <a:rPr lang="en-US" altLang="en-US" sz="1700">
                <a:solidFill>
                  <a:srgbClr val="333399"/>
                </a:solidFill>
              </a:rPr>
              <a:t>    --Quantum spin liquids: artificial photons,</a:t>
            </a:r>
          </a:p>
          <a:p>
            <a:pPr eaLnBrk="1" hangingPunct="1">
              <a:buFont typeface="Wingdings" pitchFamily="2" charset="2"/>
              <a:buNone/>
            </a:pPr>
            <a:r>
              <a:rPr lang="en-US" altLang="en-US" sz="1700">
                <a:solidFill>
                  <a:srgbClr val="333399"/>
                </a:solidFill>
              </a:rPr>
              <a:t>       fractional quasi particle (error free </a:t>
            </a:r>
          </a:p>
          <a:p>
            <a:pPr eaLnBrk="1" hangingPunct="1">
              <a:buFont typeface="Wingdings" pitchFamily="2" charset="2"/>
              <a:buNone/>
            </a:pPr>
            <a:r>
              <a:rPr lang="en-US" altLang="en-US" sz="1700">
                <a:solidFill>
                  <a:srgbClr val="333399"/>
                </a:solidFill>
              </a:rPr>
              <a:t>       quantum computing)</a:t>
            </a:r>
          </a:p>
          <a:p>
            <a:pPr eaLnBrk="1" hangingPunct="1">
              <a:lnSpc>
                <a:spcPct val="75000"/>
              </a:lnSpc>
              <a:buFont typeface="Wingdings" pitchFamily="2" charset="2"/>
              <a:buNone/>
            </a:pPr>
            <a:endParaRPr lang="en-US" altLang="en-US" sz="1700">
              <a:solidFill>
                <a:srgbClr val="333399"/>
              </a:solidFill>
            </a:endParaRPr>
          </a:p>
          <a:p>
            <a:pPr eaLnBrk="1" hangingPunct="1">
              <a:buFont typeface="Wingdings" pitchFamily="2" charset="2"/>
              <a:buChar char="w"/>
            </a:pPr>
            <a:r>
              <a:rPr lang="en-US" altLang="en-US" sz="1700">
                <a:solidFill>
                  <a:srgbClr val="333399"/>
                </a:solidFill>
              </a:rPr>
              <a:t> Strongly correlated atoms</a:t>
            </a:r>
          </a:p>
          <a:p>
            <a:pPr eaLnBrk="1" hangingPunct="1">
              <a:buFont typeface="Wingdings" pitchFamily="2" charset="2"/>
              <a:buNone/>
            </a:pPr>
            <a:r>
              <a:rPr lang="en-US" altLang="en-US" sz="1700">
                <a:solidFill>
                  <a:srgbClr val="333399"/>
                </a:solidFill>
              </a:rPr>
              <a:t>    --quantum emulators &amp; simulators (e.g. </a:t>
            </a:r>
          </a:p>
          <a:p>
            <a:pPr eaLnBrk="1" hangingPunct="1">
              <a:buFont typeface="Wingdings" pitchFamily="2" charset="2"/>
              <a:buNone/>
            </a:pPr>
            <a:r>
              <a:rPr lang="en-US" altLang="en-US" sz="1700">
                <a:solidFill>
                  <a:srgbClr val="333399"/>
                </a:solidFill>
              </a:rPr>
              <a:t>       tests of the Hubbard Model for cuprates)</a:t>
            </a:r>
          </a:p>
          <a:p>
            <a:pPr eaLnBrk="1" hangingPunct="1">
              <a:lnSpc>
                <a:spcPct val="75000"/>
              </a:lnSpc>
              <a:buFont typeface="Wingdings" pitchFamily="2" charset="2"/>
              <a:buNone/>
            </a:pPr>
            <a:endParaRPr lang="en-US" altLang="en-US" sz="1700">
              <a:solidFill>
                <a:srgbClr val="333399"/>
              </a:solidFill>
            </a:endParaRPr>
          </a:p>
          <a:p>
            <a:pPr eaLnBrk="1" hangingPunct="1">
              <a:buFont typeface="Wingdings" pitchFamily="2" charset="2"/>
              <a:buChar char="w"/>
            </a:pPr>
            <a:r>
              <a:rPr lang="en-US" altLang="en-US" sz="1700">
                <a:solidFill>
                  <a:srgbClr val="333399"/>
                </a:solidFill>
              </a:rPr>
              <a:t> Soft matter</a:t>
            </a:r>
          </a:p>
          <a:p>
            <a:pPr eaLnBrk="1" hangingPunct="1">
              <a:lnSpc>
                <a:spcPct val="75000"/>
              </a:lnSpc>
              <a:buFont typeface="Wingdings" pitchFamily="2" charset="2"/>
              <a:buNone/>
            </a:pPr>
            <a:endParaRPr lang="en-US" altLang="en-US" sz="1700">
              <a:solidFill>
                <a:srgbClr val="333399"/>
              </a:solidFill>
            </a:endParaRPr>
          </a:p>
          <a:p>
            <a:pPr eaLnBrk="1" hangingPunct="1">
              <a:buFont typeface="Wingdings" pitchFamily="2" charset="2"/>
              <a:buChar char="w"/>
            </a:pPr>
            <a:r>
              <a:rPr lang="en-US" altLang="en-US" sz="1700">
                <a:solidFill>
                  <a:srgbClr val="333399"/>
                </a:solidFill>
              </a:rPr>
              <a:t> Biology</a:t>
            </a:r>
          </a:p>
        </p:txBody>
      </p:sp>
    </p:spTree>
    <p:extLst>
      <p:ext uri="{BB962C8B-B14F-4D97-AF65-F5344CB8AC3E}">
        <p14:creationId xmlns:p14="http://schemas.microsoft.com/office/powerpoint/2010/main" val="4044787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BES_logo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6038"/>
            <a:ext cx="80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l="48438"/>
          <a:stretch>
            <a:fillRect/>
          </a:stretch>
        </p:blipFill>
        <p:spPr bwMode="auto">
          <a:xfrm>
            <a:off x="-214313" y="4086225"/>
            <a:ext cx="3200401"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8" y="1447800"/>
            <a:ext cx="31003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1106488" y="68263"/>
            <a:ext cx="79803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rgbClr val="008080"/>
                </a:solidFill>
                <a:latin typeface="Verdana" charset="0"/>
                <a:ea typeface="ＭＳ Ｐゴシック" charset="0"/>
              </a:rPr>
              <a:t>Grand Challenge:</a:t>
            </a:r>
            <a:r>
              <a:rPr lang="en-US" b="1">
                <a:solidFill>
                  <a:srgbClr val="000099"/>
                </a:solidFill>
                <a:latin typeface="Arial" charset="0"/>
                <a:ea typeface="ＭＳ Ｐゴシック" charset="0"/>
              </a:rPr>
              <a:t> </a:t>
            </a:r>
            <a:r>
              <a:rPr lang="en-US" sz="2000" b="1" i="1">
                <a:solidFill>
                  <a:srgbClr val="000099"/>
                </a:solidFill>
                <a:latin typeface="Arial" charset="0"/>
                <a:ea typeface="ＭＳ Ｐゴシック" charset="0"/>
              </a:rPr>
              <a:t>Can we master energy and information on the nanoscale?</a:t>
            </a:r>
          </a:p>
        </p:txBody>
      </p:sp>
      <p:sp>
        <p:nvSpPr>
          <p:cNvPr id="14342" name="Rectangle 6"/>
          <p:cNvSpPr>
            <a:spLocks noChangeArrowheads="1"/>
          </p:cNvSpPr>
          <p:nvPr/>
        </p:nvSpPr>
        <p:spPr bwMode="auto">
          <a:xfrm>
            <a:off x="3005138" y="935038"/>
            <a:ext cx="45720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900" b="1" i="1" u="sng">
                <a:solidFill>
                  <a:srgbClr val="008080"/>
                </a:solidFill>
                <a:latin typeface="Arial" charset="0"/>
                <a:ea typeface="ＭＳ Ｐゴシック" charset="0"/>
              </a:rPr>
              <a:t>Creating new technologies with capabilities rivaling those of living systems</a:t>
            </a:r>
          </a:p>
        </p:txBody>
      </p:sp>
      <p:sp>
        <p:nvSpPr>
          <p:cNvPr id="14343" name="Text Box 7"/>
          <p:cNvSpPr txBox="1">
            <a:spLocks noChangeArrowheads="1"/>
          </p:cNvSpPr>
          <p:nvPr/>
        </p:nvSpPr>
        <p:spPr bwMode="auto">
          <a:xfrm>
            <a:off x="3032125" y="1893888"/>
            <a:ext cx="5902325"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Wingdings" pitchFamily="2" charset="2"/>
              <a:buChar char="w"/>
            </a:pPr>
            <a:r>
              <a:rPr lang="en-US" altLang="en-US" sz="1800">
                <a:solidFill>
                  <a:srgbClr val="333399"/>
                </a:solidFill>
                <a:sym typeface="Wingdings" pitchFamily="2" charset="2"/>
              </a:rPr>
              <a:t> </a:t>
            </a:r>
            <a:r>
              <a:rPr lang="en-US" altLang="en-US" sz="1700">
                <a:solidFill>
                  <a:srgbClr val="333399"/>
                </a:solidFill>
                <a:sym typeface="Wingdings" pitchFamily="2" charset="2"/>
              </a:rPr>
              <a:t>Tap the existing world of biological nanotechnology by </a:t>
            </a:r>
          </a:p>
          <a:p>
            <a:pPr eaLnBrk="1" hangingPunct="1">
              <a:buFont typeface="Wingdings" pitchFamily="2" charset="2"/>
              <a:buNone/>
            </a:pPr>
            <a:r>
              <a:rPr lang="en-US" altLang="en-US" sz="1700">
                <a:solidFill>
                  <a:srgbClr val="333399"/>
                </a:solidFill>
                <a:sym typeface="Wingdings" pitchFamily="2" charset="2"/>
              </a:rPr>
              <a:t>constructing interfaces between living cells and synthetic</a:t>
            </a:r>
          </a:p>
          <a:p>
            <a:pPr eaLnBrk="1" hangingPunct="1">
              <a:buFont typeface="Wingdings" pitchFamily="2" charset="2"/>
              <a:buNone/>
            </a:pPr>
            <a:r>
              <a:rPr lang="en-US" altLang="en-US" sz="1700">
                <a:solidFill>
                  <a:srgbClr val="333399"/>
                </a:solidFill>
                <a:sym typeface="Wingdings" pitchFamily="2" charset="2"/>
              </a:rPr>
              <a:t>technology</a:t>
            </a:r>
          </a:p>
          <a:p>
            <a:pPr eaLnBrk="1" hangingPunct="1">
              <a:lnSpc>
                <a:spcPct val="75000"/>
              </a:lnSpc>
              <a:buFont typeface="Wingdings" pitchFamily="2" charset="2"/>
              <a:buNone/>
            </a:pPr>
            <a:endParaRPr lang="en-US" altLang="en-US" sz="1700">
              <a:solidFill>
                <a:srgbClr val="333399"/>
              </a:solidFill>
              <a:sym typeface="Wingdings" pitchFamily="2" charset="2"/>
            </a:endParaRPr>
          </a:p>
          <a:p>
            <a:pPr eaLnBrk="1" hangingPunct="1">
              <a:buFont typeface="Wingdings" pitchFamily="2" charset="2"/>
              <a:buChar char="w"/>
            </a:pPr>
            <a:r>
              <a:rPr lang="en-US" altLang="en-US" sz="1700">
                <a:solidFill>
                  <a:srgbClr val="333399"/>
                </a:solidFill>
                <a:sym typeface="Wingdings" pitchFamily="2" charset="2"/>
              </a:rPr>
              <a:t> Fabricate devices with functionalities approaching </a:t>
            </a:r>
          </a:p>
          <a:p>
            <a:pPr eaLnBrk="1" hangingPunct="1">
              <a:buFont typeface="Wingdings" pitchFamily="2" charset="2"/>
              <a:buNone/>
            </a:pPr>
            <a:r>
              <a:rPr lang="en-US" altLang="en-US" sz="1700">
                <a:solidFill>
                  <a:srgbClr val="333399"/>
                </a:solidFill>
                <a:sym typeface="Wingdings" pitchFamily="2" charset="2"/>
              </a:rPr>
              <a:t> those of living systems, but with different hardware</a:t>
            </a:r>
          </a:p>
          <a:p>
            <a:pPr eaLnBrk="1" hangingPunct="1">
              <a:buFont typeface="Wingdings" pitchFamily="2" charset="2"/>
              <a:buNone/>
            </a:pPr>
            <a:r>
              <a:rPr lang="en-US" altLang="en-US" sz="1700">
                <a:solidFill>
                  <a:srgbClr val="333399"/>
                </a:solidFill>
                <a:sym typeface="Wingdings" pitchFamily="2" charset="2"/>
              </a:rPr>
              <a:t> implementation.</a:t>
            </a:r>
          </a:p>
          <a:p>
            <a:pPr eaLnBrk="1" hangingPunct="1">
              <a:lnSpc>
                <a:spcPct val="75000"/>
              </a:lnSpc>
              <a:buFont typeface="Wingdings" pitchFamily="2" charset="2"/>
              <a:buNone/>
            </a:pPr>
            <a:endParaRPr lang="en-US" altLang="en-US" sz="1700">
              <a:solidFill>
                <a:srgbClr val="333399"/>
              </a:solidFill>
              <a:sym typeface="Wingdings" pitchFamily="2" charset="2"/>
            </a:endParaRPr>
          </a:p>
          <a:p>
            <a:pPr eaLnBrk="1" hangingPunct="1">
              <a:buFont typeface="Wingdings" pitchFamily="2" charset="2"/>
              <a:buChar char="w"/>
            </a:pPr>
            <a:r>
              <a:rPr lang="en-US" altLang="en-US" sz="1700">
                <a:solidFill>
                  <a:srgbClr val="333399"/>
                </a:solidFill>
                <a:sym typeface="Wingdings" pitchFamily="2" charset="2"/>
              </a:rPr>
              <a:t> Nano-macro junctions: covering the gap from a few </a:t>
            </a:r>
          </a:p>
          <a:p>
            <a:pPr eaLnBrk="1" hangingPunct="1">
              <a:buFont typeface="Wingdings" pitchFamily="2" charset="2"/>
              <a:buNone/>
            </a:pPr>
            <a:r>
              <a:rPr lang="en-US" altLang="en-US" sz="1700">
                <a:solidFill>
                  <a:srgbClr val="333399"/>
                </a:solidFill>
                <a:sym typeface="Wingdings" pitchFamily="2" charset="2"/>
              </a:rPr>
              <a:t> tenths to a few hundred nanometers (photonic, electrical &amp; </a:t>
            </a:r>
          </a:p>
          <a:p>
            <a:pPr eaLnBrk="1" hangingPunct="1">
              <a:buFont typeface="Wingdings" pitchFamily="2" charset="2"/>
              <a:buNone/>
            </a:pPr>
            <a:r>
              <a:rPr lang="en-US" altLang="en-US" sz="1700">
                <a:solidFill>
                  <a:srgbClr val="333399"/>
                </a:solidFill>
                <a:sym typeface="Wingdings" pitchFamily="2" charset="2"/>
              </a:rPr>
              <a:t>                                 magnetic, mechanical)</a:t>
            </a:r>
          </a:p>
          <a:p>
            <a:pPr eaLnBrk="1" hangingPunct="1">
              <a:lnSpc>
                <a:spcPct val="75000"/>
              </a:lnSpc>
              <a:buFont typeface="Wingdings" pitchFamily="2" charset="2"/>
              <a:buNone/>
            </a:pPr>
            <a:r>
              <a:rPr lang="en-US" altLang="en-US" sz="1700">
                <a:solidFill>
                  <a:srgbClr val="333399"/>
                </a:solidFill>
                <a:sym typeface="Wingdings" pitchFamily="2" charset="2"/>
              </a:rPr>
              <a:t>		</a:t>
            </a:r>
          </a:p>
          <a:p>
            <a:pPr eaLnBrk="1" hangingPunct="1">
              <a:lnSpc>
                <a:spcPct val="75000"/>
              </a:lnSpc>
              <a:buFont typeface="Wingdings" pitchFamily="2" charset="2"/>
              <a:buNone/>
            </a:pPr>
            <a:r>
              <a:rPr lang="en-US" altLang="en-US" sz="1700">
                <a:solidFill>
                  <a:srgbClr val="333399"/>
                </a:solidFill>
                <a:sym typeface="Wingdings" pitchFamily="2" charset="2"/>
              </a:rPr>
              <a:t> Defects and the end of Moore</a:t>
            </a:r>
            <a:r>
              <a:rPr lang="ja-JP" altLang="en-US" sz="1700">
                <a:solidFill>
                  <a:srgbClr val="333399"/>
                </a:solidFill>
                <a:sym typeface="Wingdings" pitchFamily="2" charset="2"/>
              </a:rPr>
              <a:t>’</a:t>
            </a:r>
            <a:r>
              <a:rPr lang="en-US" altLang="ja-JP" sz="1700">
                <a:solidFill>
                  <a:srgbClr val="333399"/>
                </a:solidFill>
                <a:sym typeface="Wingdings" pitchFamily="2" charset="2"/>
              </a:rPr>
              <a:t>s law</a:t>
            </a:r>
          </a:p>
          <a:p>
            <a:pPr eaLnBrk="1" hangingPunct="1">
              <a:buFont typeface="Wingdings" pitchFamily="2" charset="2"/>
              <a:buNone/>
            </a:pPr>
            <a:r>
              <a:rPr lang="en-US" altLang="en-US" sz="1700">
                <a:solidFill>
                  <a:srgbClr val="333399"/>
                </a:solidFill>
                <a:sym typeface="Wingdings" pitchFamily="2" charset="2"/>
              </a:rPr>
              <a:t>            --adaptive probabilistic computing</a:t>
            </a:r>
          </a:p>
          <a:p>
            <a:pPr eaLnBrk="1" hangingPunct="1">
              <a:lnSpc>
                <a:spcPct val="75000"/>
              </a:lnSpc>
              <a:buFont typeface="Wingdings" pitchFamily="2" charset="2"/>
              <a:buNone/>
            </a:pPr>
            <a:endParaRPr lang="en-US" altLang="en-US" sz="1700">
              <a:solidFill>
                <a:srgbClr val="333399"/>
              </a:solidFill>
              <a:sym typeface="Wingdings" pitchFamily="2" charset="2"/>
            </a:endParaRPr>
          </a:p>
          <a:p>
            <a:pPr eaLnBrk="1" hangingPunct="1">
              <a:buFont typeface="Wingdings" pitchFamily="2" charset="2"/>
              <a:buNone/>
            </a:pPr>
            <a:r>
              <a:rPr lang="en-US" altLang="en-US" sz="1700">
                <a:solidFill>
                  <a:srgbClr val="333399"/>
                </a:solidFill>
                <a:sym typeface="Wingdings" pitchFamily="2" charset="2"/>
              </a:rPr>
              <a:t> Energy transduction at the nanoscale</a:t>
            </a:r>
          </a:p>
          <a:p>
            <a:pPr eaLnBrk="1" hangingPunct="1">
              <a:buFont typeface="Wingdings" pitchFamily="2" charset="2"/>
              <a:buNone/>
            </a:pPr>
            <a:r>
              <a:rPr lang="en-US" altLang="en-US" sz="1700">
                <a:solidFill>
                  <a:srgbClr val="333399"/>
                </a:solidFill>
                <a:sym typeface="Wingdings" pitchFamily="2" charset="2"/>
              </a:rPr>
              <a:t>            --stochastic processes, signals &amp; noise)</a:t>
            </a:r>
          </a:p>
          <a:p>
            <a:pPr eaLnBrk="1" hangingPunct="1">
              <a:lnSpc>
                <a:spcPct val="75000"/>
              </a:lnSpc>
              <a:buFont typeface="Wingdings" pitchFamily="2" charset="2"/>
              <a:buNone/>
            </a:pPr>
            <a:endParaRPr lang="en-US" altLang="en-US" sz="1700">
              <a:solidFill>
                <a:srgbClr val="333399"/>
              </a:solidFill>
              <a:sym typeface="Wingdings" pitchFamily="2" charset="2"/>
            </a:endParaRPr>
          </a:p>
          <a:p>
            <a:pPr eaLnBrk="1" hangingPunct="1">
              <a:buFont typeface="Wingdings" pitchFamily="2" charset="2"/>
              <a:buNone/>
            </a:pPr>
            <a:r>
              <a:rPr lang="en-US" altLang="en-US" sz="1700">
                <a:solidFill>
                  <a:srgbClr val="333399"/>
                </a:solidFill>
                <a:sym typeface="Wingdings" pitchFamily="2" charset="2"/>
              </a:rPr>
              <a:t> Ad hoc networking among nanoscale devices</a:t>
            </a:r>
          </a:p>
          <a:p>
            <a:pPr eaLnBrk="1" hangingPunct="1">
              <a:buFont typeface="Wingdings" pitchFamily="2" charset="2"/>
              <a:buNone/>
            </a:pPr>
            <a:r>
              <a:rPr lang="en-US" altLang="en-US" sz="1700">
                <a:solidFill>
                  <a:srgbClr val="333399"/>
                </a:solidFill>
                <a:sym typeface="Wingdings" pitchFamily="2" charset="2"/>
              </a:rPr>
              <a:t>                                                                           </a:t>
            </a:r>
          </a:p>
        </p:txBody>
      </p:sp>
    </p:spTree>
    <p:extLst>
      <p:ext uri="{BB962C8B-B14F-4D97-AF65-F5344CB8AC3E}">
        <p14:creationId xmlns:p14="http://schemas.microsoft.com/office/powerpoint/2010/main" val="67715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BES_logo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6038"/>
            <a:ext cx="80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039813" y="157163"/>
            <a:ext cx="798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008080"/>
                </a:solidFill>
                <a:latin typeface="Verdana" pitchFamily="34" charset="0"/>
                <a:cs typeface="Arial" pitchFamily="34" charset="0"/>
              </a:rPr>
              <a:t>Grand Challenge:</a:t>
            </a:r>
            <a:r>
              <a:rPr lang="en-US" altLang="en-US" sz="1800" b="1">
                <a:solidFill>
                  <a:srgbClr val="000099"/>
                </a:solidFill>
                <a:latin typeface="Verdana" pitchFamily="34" charset="0"/>
                <a:cs typeface="Arial" pitchFamily="34" charset="0"/>
              </a:rPr>
              <a:t> </a:t>
            </a:r>
            <a:r>
              <a:rPr lang="en-US" altLang="en-US" sz="2000" b="1" i="1">
                <a:solidFill>
                  <a:srgbClr val="000099"/>
                </a:solidFill>
                <a:cs typeface="Arial" pitchFamily="34" charset="0"/>
              </a:rPr>
              <a:t>How do we characterize and control matter away—especially very far away—from equilibrium?</a:t>
            </a:r>
          </a:p>
          <a:p>
            <a:pPr eaLnBrk="1" hangingPunct="1"/>
            <a:endParaRPr lang="en-US" altLang="en-US" sz="2000" b="1" i="1">
              <a:solidFill>
                <a:srgbClr val="000099"/>
              </a:solidFill>
              <a:cs typeface="Arial" pitchFamily="34" charset="0"/>
            </a:endParaRPr>
          </a:p>
        </p:txBody>
      </p:sp>
      <p:sp>
        <p:nvSpPr>
          <p:cNvPr id="15364" name="Text Box 4"/>
          <p:cNvSpPr txBox="1">
            <a:spLocks noChangeArrowheads="1"/>
          </p:cNvSpPr>
          <p:nvPr/>
        </p:nvSpPr>
        <p:spPr bwMode="auto">
          <a:xfrm>
            <a:off x="3451225" y="1439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US" smtClean="0">
              <a:cs typeface="Arial" charset="0"/>
            </a:endParaRPr>
          </a:p>
        </p:txBody>
      </p:sp>
      <p:sp>
        <p:nvSpPr>
          <p:cNvPr id="15365" name="Text Box 5"/>
          <p:cNvSpPr txBox="1">
            <a:spLocks noChangeArrowheads="1"/>
          </p:cNvSpPr>
          <p:nvPr/>
        </p:nvSpPr>
        <p:spPr bwMode="auto">
          <a:xfrm>
            <a:off x="2959100" y="1016000"/>
            <a:ext cx="556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i="1" u="sng" smtClean="0">
                <a:solidFill>
                  <a:srgbClr val="008080"/>
                </a:solidFill>
                <a:cs typeface="Arial" charset="0"/>
              </a:rPr>
              <a:t>Making non-equilibrium systems work for us</a:t>
            </a:r>
          </a:p>
        </p:txBody>
      </p:sp>
      <p:sp>
        <p:nvSpPr>
          <p:cNvPr id="15366" name="Text Box 6"/>
          <p:cNvSpPr txBox="1">
            <a:spLocks noChangeArrowheads="1"/>
          </p:cNvSpPr>
          <p:nvPr/>
        </p:nvSpPr>
        <p:spPr bwMode="auto">
          <a:xfrm>
            <a:off x="2349500" y="1600200"/>
            <a:ext cx="4552950"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Nanoscale thermodynamics</a:t>
            </a:r>
          </a:p>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Molecular transport junctions</a:t>
            </a:r>
          </a:p>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Fluctuations; Design, complexity,</a:t>
            </a:r>
          </a:p>
          <a:p>
            <a:pPr eaLnBrk="1" hangingPunct="1">
              <a:defRPr/>
            </a:pPr>
            <a:r>
              <a:rPr lang="en-US" sz="2000" smtClean="0">
                <a:solidFill>
                  <a:schemeClr val="accent2"/>
                </a:solidFill>
                <a:cs typeface="Arial" charset="0"/>
              </a:rPr>
              <a:t>   robustness</a:t>
            </a:r>
          </a:p>
          <a:p>
            <a:pPr eaLnBrk="1" hangingPunct="1">
              <a:defRPr/>
            </a:pPr>
            <a:r>
              <a:rPr lang="en-US" sz="2000" smtClean="0">
                <a:solidFill>
                  <a:schemeClr val="accent2"/>
                </a:solidFill>
                <a:cs typeface="Arial" charset="0"/>
              </a:rPr>
              <a:t>      --</a:t>
            </a:r>
            <a:r>
              <a:rPr lang="en-US" sz="1900" smtClean="0">
                <a:solidFill>
                  <a:schemeClr val="accent2"/>
                </a:solidFill>
                <a:cs typeface="Arial" charset="0"/>
              </a:rPr>
              <a:t>energy-capture &amp; energy-storage</a:t>
            </a:r>
          </a:p>
          <a:p>
            <a:pPr eaLnBrk="1" hangingPunct="1">
              <a:defRPr/>
            </a:pPr>
            <a:r>
              <a:rPr lang="en-US" sz="1900" smtClean="0">
                <a:solidFill>
                  <a:schemeClr val="accent2"/>
                </a:solidFill>
                <a:cs typeface="Arial" charset="0"/>
              </a:rPr>
              <a:t>         capabilities, mitigate environmental</a:t>
            </a:r>
          </a:p>
          <a:p>
            <a:pPr eaLnBrk="1" hangingPunct="1">
              <a:defRPr/>
            </a:pPr>
            <a:r>
              <a:rPr lang="en-US" sz="1900" smtClean="0">
                <a:solidFill>
                  <a:schemeClr val="accent2"/>
                </a:solidFill>
                <a:cs typeface="Arial" charset="0"/>
              </a:rPr>
              <a:t>         damage</a:t>
            </a:r>
            <a:endParaRPr lang="en-US" sz="2000" smtClean="0">
              <a:solidFill>
                <a:schemeClr val="accent2"/>
              </a:solidFill>
              <a:cs typeface="Arial" charset="0"/>
            </a:endParaRPr>
          </a:p>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Exploring rough landscapes</a:t>
            </a:r>
          </a:p>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Jamming</a:t>
            </a:r>
          </a:p>
          <a:p>
            <a:pPr eaLnBrk="1" hangingPunct="1">
              <a:defRPr/>
            </a:pPr>
            <a:r>
              <a:rPr lang="en-US" smtClean="0">
                <a:solidFill>
                  <a:srgbClr val="333399"/>
                </a:solidFill>
                <a:sym typeface="Wingdings" charset="0"/>
              </a:rPr>
              <a:t></a:t>
            </a:r>
            <a:r>
              <a:rPr lang="en-US" smtClean="0"/>
              <a:t> </a:t>
            </a:r>
            <a:r>
              <a:rPr lang="en-US" sz="2000" smtClean="0">
                <a:solidFill>
                  <a:schemeClr val="accent2"/>
                </a:solidFill>
                <a:cs typeface="Arial" charset="0"/>
              </a:rPr>
              <a:t>Science of life</a:t>
            </a:r>
          </a:p>
          <a:p>
            <a:pPr eaLnBrk="1" hangingPunct="1">
              <a:defRPr/>
            </a:pPr>
            <a:endParaRPr lang="en-US" sz="2000" smtClean="0">
              <a:solidFill>
                <a:schemeClr val="accent2"/>
              </a:solidFill>
              <a:cs typeface="Arial" charset="0"/>
            </a:endParaRPr>
          </a:p>
          <a:p>
            <a:pPr eaLnBrk="1" hangingPunct="1">
              <a:buFontTx/>
              <a:buChar char="•"/>
              <a:defRPr/>
            </a:pPr>
            <a:endParaRPr lang="en-US" sz="2000" smtClean="0">
              <a:solidFill>
                <a:schemeClr val="accent2"/>
              </a:solidFill>
              <a:cs typeface="Arial" charset="0"/>
            </a:endParaRPr>
          </a:p>
        </p:txBody>
      </p:sp>
      <p:grpSp>
        <p:nvGrpSpPr>
          <p:cNvPr id="28678" name="Group 7"/>
          <p:cNvGrpSpPr>
            <a:grpSpLocks/>
          </p:cNvGrpSpPr>
          <p:nvPr/>
        </p:nvGrpSpPr>
        <p:grpSpPr bwMode="auto">
          <a:xfrm>
            <a:off x="152400" y="1524000"/>
            <a:ext cx="1828800" cy="2616200"/>
            <a:chOff x="1573" y="227"/>
            <a:chExt cx="1152" cy="1648"/>
          </a:xfrm>
        </p:grpSpPr>
        <p:pic>
          <p:nvPicPr>
            <p:cNvPr id="28688" name="Picture 8" descr="Swirl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 y="227"/>
              <a:ext cx="1152"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9" descr="Swirl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 y="1165"/>
              <a:ext cx="1152"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Text Box 10"/>
          <p:cNvSpPr txBox="1">
            <a:spLocks noChangeArrowheads="1"/>
          </p:cNvSpPr>
          <p:nvPr/>
        </p:nvSpPr>
        <p:spPr bwMode="auto">
          <a:xfrm>
            <a:off x="25400" y="1079500"/>
            <a:ext cx="21224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solidFill>
                  <a:srgbClr val="FF0066"/>
                </a:solidFill>
                <a:cs typeface="Arial" charset="0"/>
              </a:rPr>
              <a:t>Magnetohydrodynamic</a:t>
            </a:r>
          </a:p>
          <a:p>
            <a:pPr eaLnBrk="1" hangingPunct="1">
              <a:defRPr/>
            </a:pPr>
            <a:r>
              <a:rPr lang="en-US" sz="1400" b="1" smtClean="0">
                <a:solidFill>
                  <a:srgbClr val="FF0066"/>
                </a:solidFill>
                <a:cs typeface="Arial" charset="0"/>
              </a:rPr>
              <a:t> self-assembly</a:t>
            </a:r>
          </a:p>
        </p:txBody>
      </p:sp>
      <p:pic>
        <p:nvPicPr>
          <p:cNvPr id="1536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486400"/>
            <a:ext cx="2624138"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7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114800"/>
            <a:ext cx="19812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82" name="Picture 14" descr="http://upload.wikimedia.org/wikipedia/commons/8/89/Cyclone_Catarina_from_the_ISS_on_March_26_20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800600"/>
            <a:ext cx="2667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5"/>
          <p:cNvPicPr>
            <a:picLocks noChangeAspect="1" noChangeArrowheads="1"/>
          </p:cNvPicPr>
          <p:nvPr/>
        </p:nvPicPr>
        <p:blipFill>
          <a:blip r:embed="rId8">
            <a:extLst>
              <a:ext uri="{28A0092B-C50C-407E-A947-70E740481C1C}">
                <a14:useLocalDpi xmlns:a14="http://schemas.microsoft.com/office/drawing/2010/main" val="0"/>
              </a:ext>
            </a:extLst>
          </a:blip>
          <a:srcRect l="17010" t="9143" r="21100" b="21947"/>
          <a:stretch>
            <a:fillRect/>
          </a:stretch>
        </p:blipFill>
        <p:spPr bwMode="auto">
          <a:xfrm>
            <a:off x="3200400" y="5024438"/>
            <a:ext cx="2667000" cy="183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73" name="Text Box 16"/>
          <p:cNvSpPr txBox="1">
            <a:spLocks noChangeArrowheads="1"/>
          </p:cNvSpPr>
          <p:nvPr/>
        </p:nvSpPr>
        <p:spPr bwMode="auto">
          <a:xfrm>
            <a:off x="7210425" y="6526213"/>
            <a:ext cx="842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solidFill>
                  <a:srgbClr val="FF0066"/>
                </a:solidFill>
                <a:cs typeface="Arial" charset="0"/>
              </a:rPr>
              <a:t>cyclone</a:t>
            </a:r>
          </a:p>
        </p:txBody>
      </p:sp>
      <p:pic>
        <p:nvPicPr>
          <p:cNvPr id="15374"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2438400"/>
            <a:ext cx="1905000"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75" name="Text Box 18"/>
          <p:cNvSpPr txBox="1">
            <a:spLocks noChangeArrowheads="1"/>
          </p:cNvSpPr>
          <p:nvPr/>
        </p:nvSpPr>
        <p:spPr bwMode="auto">
          <a:xfrm>
            <a:off x="7375525" y="3821113"/>
            <a:ext cx="1149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solidFill>
                  <a:srgbClr val="FF0066"/>
                </a:solidFill>
                <a:cs typeface="Arial" charset="0"/>
              </a:rPr>
              <a:t>Shewanella</a:t>
            </a:r>
          </a:p>
        </p:txBody>
      </p:sp>
      <p:sp>
        <p:nvSpPr>
          <p:cNvPr id="15376" name="Text Box 13"/>
          <p:cNvSpPr txBox="1">
            <a:spLocks noChangeArrowheads="1"/>
          </p:cNvSpPr>
          <p:nvPr/>
        </p:nvSpPr>
        <p:spPr bwMode="auto">
          <a:xfrm>
            <a:off x="2057400" y="4978400"/>
            <a:ext cx="1838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solidFill>
                  <a:srgbClr val="FF0066"/>
                </a:solidFill>
                <a:cs typeface="Arial" charset="0"/>
              </a:rPr>
              <a:t>Molecular transport</a:t>
            </a:r>
          </a:p>
          <a:p>
            <a:pPr eaLnBrk="1" hangingPunct="1">
              <a:defRPr/>
            </a:pPr>
            <a:r>
              <a:rPr lang="en-US" sz="1400" b="1" smtClean="0">
                <a:solidFill>
                  <a:srgbClr val="FF0066"/>
                </a:solidFill>
                <a:cs typeface="Arial" charset="0"/>
              </a:rPr>
              <a:t> junction</a:t>
            </a:r>
          </a:p>
        </p:txBody>
      </p:sp>
    </p:spTree>
    <p:extLst>
      <p:ext uri="{BB962C8B-B14F-4D97-AF65-F5344CB8AC3E}">
        <p14:creationId xmlns:p14="http://schemas.microsoft.com/office/powerpoint/2010/main" val="3961517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smtClean="0">
                <a:solidFill>
                  <a:srgbClr val="7030A0"/>
                </a:solidFill>
                <a:latin typeface="Verdana" pitchFamily="34" charset="0"/>
              </a:rPr>
              <a:t>What</a:t>
            </a:r>
            <a:r>
              <a:rPr lang="ja-JP" altLang="en-US" dirty="0" smtClean="0">
                <a:solidFill>
                  <a:srgbClr val="7030A0"/>
                </a:solidFill>
                <a:latin typeface="Verdana" pitchFamily="34" charset="0"/>
              </a:rPr>
              <a:t>’</a:t>
            </a:r>
            <a:r>
              <a:rPr lang="en-US" altLang="ja-JP" dirty="0" smtClean="0">
                <a:solidFill>
                  <a:srgbClr val="7030A0"/>
                </a:solidFill>
                <a:latin typeface="Verdana" pitchFamily="34" charset="0"/>
              </a:rPr>
              <a:t>s Needed? </a:t>
            </a:r>
            <a:endParaRPr lang="en-US" altLang="en-US" dirty="0" smtClean="0">
              <a:solidFill>
                <a:srgbClr val="7030A0"/>
              </a:solidFill>
              <a:latin typeface="Verdana" pitchFamily="34"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l="5341" r="1620"/>
          <a:stretch>
            <a:fillRect/>
          </a:stretch>
        </p:blipFill>
        <p:spPr bwMode="auto">
          <a:xfrm>
            <a:off x="196295" y="1266092"/>
            <a:ext cx="894770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Rectangle 4"/>
          <p:cNvSpPr>
            <a:spLocks noChangeArrowheads="1"/>
          </p:cNvSpPr>
          <p:nvPr/>
        </p:nvSpPr>
        <p:spPr bwMode="auto">
          <a:xfrm>
            <a:off x="4976813" y="6389688"/>
            <a:ext cx="387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latin typeface="Arial" charset="0"/>
                <a:ea typeface="ＭＳ Ｐゴシック" charset="0"/>
              </a:rPr>
              <a:t>Page 111, Grand Challenges Report</a:t>
            </a:r>
          </a:p>
        </p:txBody>
      </p:sp>
      <p:sp>
        <p:nvSpPr>
          <p:cNvPr id="2" name="Rectangle 1"/>
          <p:cNvSpPr/>
          <p:nvPr/>
        </p:nvSpPr>
        <p:spPr>
          <a:xfrm>
            <a:off x="4454891" y="2590800"/>
            <a:ext cx="4401771" cy="4572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06405" y="3171092"/>
            <a:ext cx="4510333"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71800" y="4267200"/>
            <a:ext cx="5334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300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normAutofit/>
          </a:bodyPr>
          <a:lstStyle/>
          <a:p>
            <a:pPr algn="l" eaLnBrk="1" hangingPunct="1">
              <a:defRPr/>
            </a:pPr>
            <a:r>
              <a:rPr lang="en-US" sz="2400" dirty="0">
                <a:solidFill>
                  <a:srgbClr val="7030A0"/>
                </a:solidFill>
                <a:latin typeface="Verdana" charset="0"/>
                <a:ea typeface="ＭＳ Ｐゴシック" charset="0"/>
                <a:cs typeface="+mj-cs"/>
              </a:rPr>
              <a:t>Overall Challenge: </a:t>
            </a:r>
            <a:r>
              <a:rPr lang="en-US" sz="2400" i="1" dirty="0">
                <a:solidFill>
                  <a:srgbClr val="7030A0"/>
                </a:solidFill>
                <a:latin typeface="Verdana" charset="0"/>
                <a:ea typeface="ＭＳ Ｐゴシック" charset="0"/>
                <a:cs typeface="+mj-cs"/>
              </a:rPr>
              <a:t>Making the Leap from Observation Science to Control Science</a:t>
            </a:r>
            <a:endParaRPr lang="en-US" sz="2400" i="1" dirty="0">
              <a:solidFill>
                <a:srgbClr val="7030A0"/>
              </a:solidFill>
              <a:ea typeface="ＭＳ Ｐゴシック" charset="0"/>
              <a:cs typeface="+mj-cs"/>
            </a:endParaRPr>
          </a:p>
        </p:txBody>
      </p:sp>
      <p:pic>
        <p:nvPicPr>
          <p:cNvPr id="30722" name="Picture 4" descr="Fig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3105150"/>
            <a:ext cx="493553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138113" y="1138238"/>
            <a:ext cx="92344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i="1" smtClean="0">
                <a:solidFill>
                  <a:srgbClr val="008080"/>
                </a:solidFill>
              </a:rPr>
              <a:t>The things we want to do (i.e. designing materials to have the properties </a:t>
            </a:r>
          </a:p>
          <a:p>
            <a:pPr eaLnBrk="1" hangingPunct="1">
              <a:defRPr/>
            </a:pPr>
            <a:r>
              <a:rPr lang="en-US" sz="2000" b="1" i="1" smtClean="0">
                <a:solidFill>
                  <a:srgbClr val="008080"/>
                </a:solidFill>
              </a:rPr>
              <a:t>we want &amp; directing synthesis to achieve them) require the ability to see functionality at the relevant time, length &amp; energy scales.</a:t>
            </a:r>
          </a:p>
        </p:txBody>
      </p:sp>
      <p:sp>
        <p:nvSpPr>
          <p:cNvPr id="17413" name="Text Box 6"/>
          <p:cNvSpPr txBox="1">
            <a:spLocks noChangeArrowheads="1"/>
          </p:cNvSpPr>
          <p:nvPr/>
        </p:nvSpPr>
        <p:spPr bwMode="auto">
          <a:xfrm>
            <a:off x="127000" y="2336800"/>
            <a:ext cx="8915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i="1">
                <a:solidFill>
                  <a:srgbClr val="008080"/>
                </a:solidFill>
              </a:rPr>
              <a:t>We will need to develop &amp; disseminate new tools capable of viewing the </a:t>
            </a:r>
            <a:r>
              <a:rPr lang="en-US" altLang="en-US" sz="2000" b="1" i="1" u="sng">
                <a:solidFill>
                  <a:srgbClr val="008080"/>
                </a:solidFill>
              </a:rPr>
              <a:t>inner</a:t>
            </a:r>
            <a:r>
              <a:rPr lang="en-US" altLang="en-US" sz="2000" b="1" i="1">
                <a:solidFill>
                  <a:srgbClr val="008080"/>
                </a:solidFill>
              </a:rPr>
              <a:t> </a:t>
            </a:r>
            <a:r>
              <a:rPr lang="en-US" altLang="en-US" sz="2000" b="1" i="1" u="sng">
                <a:solidFill>
                  <a:srgbClr val="008080"/>
                </a:solidFill>
              </a:rPr>
              <a:t>workings</a:t>
            </a:r>
            <a:r>
              <a:rPr lang="en-US" altLang="en-US" sz="2000" b="1" i="1">
                <a:solidFill>
                  <a:srgbClr val="008080"/>
                </a:solidFill>
              </a:rPr>
              <a:t> of matter—transport, fields reactivity, excitations &amp; motion</a:t>
            </a:r>
          </a:p>
          <a:p>
            <a:pPr eaLnBrk="1" hangingPunct="1"/>
            <a:endParaRPr lang="en-US" altLang="en-US" sz="2000" b="1" i="1">
              <a:solidFill>
                <a:srgbClr val="008080"/>
              </a:solidFill>
            </a:endParaRPr>
          </a:p>
        </p:txBody>
      </p:sp>
      <p:sp>
        <p:nvSpPr>
          <p:cNvPr id="17414" name="Rectangle 8"/>
          <p:cNvSpPr>
            <a:spLocks noChangeArrowheads="1"/>
          </p:cNvSpPr>
          <p:nvPr/>
        </p:nvSpPr>
        <p:spPr bwMode="auto">
          <a:xfrm>
            <a:off x="76200" y="3581400"/>
            <a:ext cx="41973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a:solidFill>
                  <a:srgbClr val="008080"/>
                </a:solidFill>
                <a:latin typeface="Arial" charset="0"/>
                <a:ea typeface="ＭＳ Ｐゴシック" charset="0"/>
              </a:rPr>
              <a:t>This new generation of </a:t>
            </a:r>
          </a:p>
          <a:p>
            <a:pPr>
              <a:defRPr/>
            </a:pPr>
            <a:r>
              <a:rPr lang="en-US" sz="2000" b="1" i="1">
                <a:solidFill>
                  <a:srgbClr val="008080"/>
                </a:solidFill>
                <a:latin typeface="Arial" charset="0"/>
                <a:ea typeface="ＭＳ Ｐゴシック" charset="0"/>
              </a:rPr>
              <a:t>instruments will naturally lead to </a:t>
            </a:r>
          </a:p>
          <a:p>
            <a:pPr>
              <a:defRPr/>
            </a:pPr>
            <a:r>
              <a:rPr lang="en-US" sz="2000" b="1" i="1">
                <a:solidFill>
                  <a:srgbClr val="008080"/>
                </a:solidFill>
                <a:latin typeface="Arial" charset="0"/>
                <a:ea typeface="ＭＳ Ｐゴシック" charset="0"/>
              </a:rPr>
              <a:t>devices capable of directing </a:t>
            </a:r>
          </a:p>
          <a:p>
            <a:pPr>
              <a:defRPr/>
            </a:pPr>
            <a:r>
              <a:rPr lang="en-US" sz="2000" b="1" i="1">
                <a:solidFill>
                  <a:srgbClr val="008080"/>
                </a:solidFill>
                <a:latin typeface="Arial" charset="0"/>
                <a:ea typeface="ＭＳ Ｐゴシック" charset="0"/>
              </a:rPr>
              <a:t>matter at the level of electrons, </a:t>
            </a:r>
          </a:p>
          <a:p>
            <a:pPr>
              <a:defRPr/>
            </a:pPr>
            <a:r>
              <a:rPr lang="en-US" sz="2000" b="1" i="1">
                <a:solidFill>
                  <a:srgbClr val="008080"/>
                </a:solidFill>
                <a:latin typeface="Arial" charset="0"/>
                <a:ea typeface="ＭＳ Ｐゴシック" charset="0"/>
              </a:rPr>
              <a:t>atoms, or molecules.</a:t>
            </a:r>
          </a:p>
        </p:txBody>
      </p:sp>
    </p:spTree>
    <p:extLst>
      <p:ext uri="{BB962C8B-B14F-4D97-AF65-F5344CB8AC3E}">
        <p14:creationId xmlns:p14="http://schemas.microsoft.com/office/powerpoint/2010/main" val="869290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dirty="0">
                <a:solidFill>
                  <a:srgbClr val="7030A0"/>
                </a:solidFill>
                <a:ea typeface="ＭＳ Ｐゴシック" charset="0"/>
                <a:cs typeface="+mj-cs"/>
              </a:rPr>
              <a:t>Next Generation of Instruments</a:t>
            </a:r>
          </a:p>
        </p:txBody>
      </p:sp>
      <p:pic>
        <p:nvPicPr>
          <p:cNvPr id="31746" name="Picture 4" descr="molecular_koolaid_03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657600"/>
            <a:ext cx="48006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p:cNvSpPr txBox="1">
            <a:spLocks noChangeArrowheads="1"/>
          </p:cNvSpPr>
          <p:nvPr/>
        </p:nvSpPr>
        <p:spPr bwMode="auto">
          <a:xfrm>
            <a:off x="2362200" y="6553200"/>
            <a:ext cx="4559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t>Future single-molecule dynamic measurements</a:t>
            </a:r>
          </a:p>
        </p:txBody>
      </p:sp>
      <p:sp>
        <p:nvSpPr>
          <p:cNvPr id="18437" name="Text Box 7"/>
          <p:cNvSpPr txBox="1">
            <a:spLocks noChangeArrowheads="1"/>
          </p:cNvSpPr>
          <p:nvPr/>
        </p:nvSpPr>
        <p:spPr bwMode="auto">
          <a:xfrm>
            <a:off x="304800" y="1168400"/>
            <a:ext cx="83724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i="1">
                <a:solidFill>
                  <a:srgbClr val="008080"/>
                </a:solidFill>
              </a:rPr>
              <a:t>We must interrogate matter at a level much deeper than the macroscopic</a:t>
            </a:r>
          </a:p>
          <a:p>
            <a:pPr eaLnBrk="1" hangingPunct="1"/>
            <a:r>
              <a:rPr lang="en-US" altLang="en-US" sz="2000" i="1">
                <a:solidFill>
                  <a:srgbClr val="008080"/>
                </a:solidFill>
              </a:rPr>
              <a:t>average to observe and control the properties of individual molecules or </a:t>
            </a:r>
          </a:p>
          <a:p>
            <a:pPr eaLnBrk="1" hangingPunct="1"/>
            <a:r>
              <a:rPr lang="en-US" altLang="en-US" sz="2000" i="1">
                <a:solidFill>
                  <a:srgbClr val="008080"/>
                </a:solidFill>
              </a:rPr>
              <a:t>microscopic domains of materials</a:t>
            </a:r>
          </a:p>
          <a:p>
            <a:pPr eaLnBrk="1" hangingPunct="1"/>
            <a:endParaRPr lang="en-US" altLang="en-US" sz="2000" i="1">
              <a:solidFill>
                <a:srgbClr val="008080"/>
              </a:solidFill>
            </a:endParaRPr>
          </a:p>
          <a:p>
            <a:pPr eaLnBrk="1" hangingPunct="1"/>
            <a:r>
              <a:rPr lang="en-US" altLang="en-US" sz="2000" i="1">
                <a:solidFill>
                  <a:srgbClr val="008080"/>
                </a:solidFill>
              </a:rPr>
              <a:t>The biggest challenge lies ahead…….</a:t>
            </a:r>
          </a:p>
          <a:p>
            <a:pPr eaLnBrk="1" hangingPunct="1"/>
            <a:endParaRPr lang="en-US" altLang="en-US" sz="2000" i="1">
              <a:solidFill>
                <a:srgbClr val="008080"/>
              </a:solidFill>
            </a:endParaRPr>
          </a:p>
          <a:p>
            <a:pPr eaLnBrk="1" hangingPunct="1"/>
            <a:r>
              <a:rPr lang="en-US" altLang="en-US" sz="2000" i="1">
                <a:solidFill>
                  <a:srgbClr val="008080"/>
                </a:solidFill>
              </a:rPr>
              <a:t>Combining sub molecular spatial resolution with femtosecond time</a:t>
            </a:r>
          </a:p>
          <a:p>
            <a:pPr eaLnBrk="1" hangingPunct="1"/>
            <a:r>
              <a:rPr lang="en-US" altLang="en-US" sz="2000" i="1">
                <a:solidFill>
                  <a:srgbClr val="008080"/>
                </a:solidFill>
              </a:rPr>
              <a:t>resolution</a:t>
            </a:r>
          </a:p>
        </p:txBody>
      </p:sp>
    </p:spTree>
    <p:extLst>
      <p:ext uri="{BB962C8B-B14F-4D97-AF65-F5344CB8AC3E}">
        <p14:creationId xmlns:p14="http://schemas.microsoft.com/office/powerpoint/2010/main" val="663175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a:ea typeface="ＭＳ Ｐゴシック" charset="0"/>
                <a:cs typeface="+mj-cs"/>
              </a:rPr>
              <a:t>Next Generation of Instruments</a:t>
            </a: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719263"/>
            <a:ext cx="475297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5"/>
          <p:cNvSpPr txBox="1">
            <a:spLocks noChangeArrowheads="1"/>
          </p:cNvSpPr>
          <p:nvPr/>
        </p:nvSpPr>
        <p:spPr bwMode="auto">
          <a:xfrm>
            <a:off x="5089525"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smtClean="0"/>
          </a:p>
        </p:txBody>
      </p:sp>
      <p:sp>
        <p:nvSpPr>
          <p:cNvPr id="19461" name="Rectangle 6"/>
          <p:cNvSpPr>
            <a:spLocks noChangeArrowheads="1"/>
          </p:cNvSpPr>
          <p:nvPr/>
        </p:nvSpPr>
        <p:spPr bwMode="auto">
          <a:xfrm>
            <a:off x="685800" y="1143000"/>
            <a:ext cx="7716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40000"/>
              </a:spcBef>
              <a:defRPr/>
            </a:pPr>
            <a:r>
              <a:rPr lang="en-US" sz="2000" b="1" i="1" u="sng">
                <a:solidFill>
                  <a:srgbClr val="008080"/>
                </a:solidFill>
                <a:latin typeface="Arial" charset="0"/>
                <a:ea typeface="ＭＳ Ｐゴシック" charset="0"/>
              </a:rPr>
              <a:t>What machines could have the broad impact of synchrotrons?</a:t>
            </a:r>
          </a:p>
        </p:txBody>
      </p:sp>
      <p:sp>
        <p:nvSpPr>
          <p:cNvPr id="19462" name="Text Box 7"/>
          <p:cNvSpPr txBox="1">
            <a:spLocks noChangeArrowheads="1"/>
          </p:cNvSpPr>
          <p:nvPr/>
        </p:nvSpPr>
        <p:spPr bwMode="auto">
          <a:xfrm>
            <a:off x="4937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smtClean="0"/>
          </a:p>
        </p:txBody>
      </p:sp>
      <p:sp>
        <p:nvSpPr>
          <p:cNvPr id="19463" name="Rectangle 8"/>
          <p:cNvSpPr>
            <a:spLocks noChangeArrowheads="1"/>
          </p:cNvSpPr>
          <p:nvPr/>
        </p:nvSpPr>
        <p:spPr bwMode="auto">
          <a:xfrm>
            <a:off x="4800600" y="1828800"/>
            <a:ext cx="4038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25425" indent="-225425">
              <a:lnSpc>
                <a:spcPct val="120000"/>
              </a:lnSpc>
              <a:buFont typeface="Wingdings" charset="0"/>
              <a:buChar char="w"/>
              <a:defRPr/>
            </a:pPr>
            <a:r>
              <a:rPr lang="en-US" sz="2000" b="1">
                <a:solidFill>
                  <a:srgbClr val="000099"/>
                </a:solidFill>
                <a:latin typeface="Arial" charset="0"/>
                <a:ea typeface="ＭＳ Ｐゴシック" charset="0"/>
              </a:rPr>
              <a:t>Higher time resolution</a:t>
            </a:r>
          </a:p>
          <a:p>
            <a:pPr marL="225425" indent="-225425">
              <a:lnSpc>
                <a:spcPct val="120000"/>
              </a:lnSpc>
              <a:buFont typeface="Wingdings" charset="0"/>
              <a:buChar char="w"/>
              <a:defRPr/>
            </a:pPr>
            <a:r>
              <a:rPr lang="en-US" sz="2000" b="1">
                <a:solidFill>
                  <a:srgbClr val="000099"/>
                </a:solidFill>
                <a:latin typeface="Arial" charset="0"/>
                <a:ea typeface="ＭＳ Ｐゴシック" charset="0"/>
              </a:rPr>
              <a:t>Improved imaging methods</a:t>
            </a:r>
          </a:p>
          <a:p>
            <a:pPr marL="225425" indent="-225425">
              <a:lnSpc>
                <a:spcPct val="120000"/>
              </a:lnSpc>
              <a:buFont typeface="Wingdings" charset="0"/>
              <a:buChar char="w"/>
              <a:defRPr/>
            </a:pPr>
            <a:r>
              <a:rPr lang="en-US" sz="2000" b="1">
                <a:solidFill>
                  <a:srgbClr val="000099"/>
                </a:solidFill>
                <a:latin typeface="Arial" charset="0"/>
                <a:ea typeface="ＭＳ Ｐゴシック" charset="0"/>
              </a:rPr>
              <a:t>Improved and new kinds of detectors</a:t>
            </a:r>
          </a:p>
          <a:p>
            <a:pPr marL="744538" lvl="1" indent="-165100">
              <a:lnSpc>
                <a:spcPct val="120000"/>
              </a:lnSpc>
              <a:defRPr/>
            </a:pPr>
            <a:endParaRPr lang="en-US" sz="2000" b="1">
              <a:solidFill>
                <a:srgbClr val="000099"/>
              </a:solidFill>
              <a:latin typeface="Arial" charset="0"/>
              <a:ea typeface="ＭＳ Ｐゴシック" charset="0"/>
            </a:endParaRPr>
          </a:p>
        </p:txBody>
      </p:sp>
      <p:sp>
        <p:nvSpPr>
          <p:cNvPr id="19464" name="Rectangle 10"/>
          <p:cNvSpPr>
            <a:spLocks noChangeArrowheads="1"/>
          </p:cNvSpPr>
          <p:nvPr/>
        </p:nvSpPr>
        <p:spPr bwMode="auto">
          <a:xfrm>
            <a:off x="4800600" y="4876800"/>
            <a:ext cx="3871913"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latin typeface="Arial" charset="0"/>
                <a:ea typeface="ＭＳ Ｐゴシック" charset="0"/>
              </a:rPr>
              <a:t>Average brightness versus pulse </a:t>
            </a:r>
          </a:p>
          <a:p>
            <a:pPr>
              <a:defRPr/>
            </a:pPr>
            <a:r>
              <a:rPr lang="en-US" sz="1400" b="1" i="1">
                <a:latin typeface="Arial" charset="0"/>
                <a:ea typeface="ＭＳ Ｐゴシック" charset="0"/>
              </a:rPr>
              <a:t>duration for storage ring, ERL, and </a:t>
            </a:r>
          </a:p>
          <a:p>
            <a:pPr>
              <a:defRPr/>
            </a:pPr>
            <a:r>
              <a:rPr lang="en-US" sz="1400" b="1" i="1">
                <a:latin typeface="Arial" charset="0"/>
                <a:ea typeface="ＭＳ Ｐゴシック" charset="0"/>
              </a:rPr>
              <a:t>FEL sources. Values are shown for </a:t>
            </a:r>
          </a:p>
          <a:p>
            <a:pPr>
              <a:defRPr/>
            </a:pPr>
            <a:r>
              <a:rPr lang="en-US" sz="1400" b="1" i="1">
                <a:latin typeface="Arial" charset="0"/>
                <a:ea typeface="ＭＳ Ｐゴシック" charset="0"/>
              </a:rPr>
              <a:t>optimized brightness at the photon </a:t>
            </a:r>
          </a:p>
          <a:p>
            <a:pPr>
              <a:defRPr/>
            </a:pPr>
            <a:r>
              <a:rPr lang="en-US" sz="1400" b="1" i="1">
                <a:latin typeface="Arial" charset="0"/>
                <a:ea typeface="ＭＳ Ｐゴシック" charset="0"/>
              </a:rPr>
              <a:t>energies indicated, based on available data.</a:t>
            </a:r>
          </a:p>
        </p:txBody>
      </p:sp>
    </p:spTree>
    <p:extLst>
      <p:ext uri="{BB962C8B-B14F-4D97-AF65-F5344CB8AC3E}">
        <p14:creationId xmlns:p14="http://schemas.microsoft.com/office/powerpoint/2010/main" val="539382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a:ea typeface="ＭＳ Ｐゴシック" charset="0"/>
                <a:cs typeface="+mj-cs"/>
              </a:rPr>
              <a:t>Grand Challenges &amp; Theory</a:t>
            </a:r>
          </a:p>
        </p:txBody>
      </p:sp>
      <p:sp>
        <p:nvSpPr>
          <p:cNvPr id="20483" name="Rectangle 3"/>
          <p:cNvSpPr>
            <a:spLocks noGrp="1" noChangeArrowheads="1"/>
          </p:cNvSpPr>
          <p:nvPr>
            <p:ph type="body" idx="1"/>
          </p:nvPr>
        </p:nvSpPr>
        <p:spPr>
          <a:xfrm>
            <a:off x="533400" y="2743200"/>
            <a:ext cx="7759700" cy="2362200"/>
          </a:xfrm>
        </p:spPr>
        <p:txBody>
          <a:bodyPr/>
          <a:lstStyle/>
          <a:p>
            <a:pPr eaLnBrk="1" hangingPunct="1">
              <a:lnSpc>
                <a:spcPct val="90000"/>
              </a:lnSpc>
              <a:defRPr/>
            </a:pPr>
            <a:r>
              <a:rPr lang="en-US" sz="2200">
                <a:ea typeface="ＭＳ Ｐゴシック" charset="0"/>
                <a:cs typeface="+mn-cs"/>
              </a:rPr>
              <a:t>We need to create a culture for high-risk, high-reward theoretical exploration of grand challenge topics (coherence, correlations, inter-conversion of energy and information, non-equilibrium phenomena)</a:t>
            </a:r>
          </a:p>
          <a:p>
            <a:pPr eaLnBrk="1" hangingPunct="1">
              <a:lnSpc>
                <a:spcPct val="90000"/>
              </a:lnSpc>
              <a:defRPr/>
            </a:pPr>
            <a:r>
              <a:rPr lang="en-US" sz="2200">
                <a:ea typeface="ＭＳ Ｐゴシック" charset="0"/>
                <a:cs typeface="+mn-cs"/>
              </a:rPr>
              <a:t>We need to attract the brightest, most theoretically inclined minds to basic energy sciences.</a:t>
            </a:r>
          </a:p>
          <a:p>
            <a:pPr eaLnBrk="1" hangingPunct="1">
              <a:lnSpc>
                <a:spcPct val="90000"/>
              </a:lnSpc>
              <a:buFontTx/>
              <a:buNone/>
              <a:defRPr/>
            </a:pPr>
            <a:r>
              <a:rPr lang="en-US" sz="2200">
                <a:ea typeface="ＭＳ Ｐゴシック" charset="0"/>
                <a:cs typeface="+mn-cs"/>
              </a:rPr>
              <a:t>		</a:t>
            </a:r>
          </a:p>
        </p:txBody>
      </p:sp>
      <p:sp>
        <p:nvSpPr>
          <p:cNvPr id="20484" name="Text Box 4"/>
          <p:cNvSpPr txBox="1">
            <a:spLocks noChangeArrowheads="1"/>
          </p:cNvSpPr>
          <p:nvPr/>
        </p:nvSpPr>
        <p:spPr bwMode="auto">
          <a:xfrm>
            <a:off x="152400" y="1066800"/>
            <a:ext cx="7304088"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900" b="1" i="1">
                <a:solidFill>
                  <a:srgbClr val="008080"/>
                </a:solidFill>
              </a:rPr>
              <a:t>Theoretical challenges described in this report cannot simply </a:t>
            </a:r>
          </a:p>
          <a:p>
            <a:pPr eaLnBrk="1" hangingPunct="1"/>
            <a:r>
              <a:rPr lang="en-US" altLang="en-US" sz="1900" b="1" i="1">
                <a:solidFill>
                  <a:srgbClr val="008080"/>
                </a:solidFill>
              </a:rPr>
              <a:t>be reduced to ever larger computations….</a:t>
            </a:r>
          </a:p>
        </p:txBody>
      </p:sp>
      <p:sp>
        <p:nvSpPr>
          <p:cNvPr id="20485" name="Text Box 5"/>
          <p:cNvSpPr txBox="1">
            <a:spLocks noChangeArrowheads="1"/>
          </p:cNvSpPr>
          <p:nvPr/>
        </p:nvSpPr>
        <p:spPr bwMode="auto">
          <a:xfrm>
            <a:off x="3144838" y="1752600"/>
            <a:ext cx="5999162"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i="1">
                <a:solidFill>
                  <a:srgbClr val="333399"/>
                </a:solidFill>
              </a:rPr>
              <a:t>	…</a:t>
            </a:r>
            <a:r>
              <a:rPr lang="en-US" altLang="en-US" sz="1900" b="1" i="1">
                <a:solidFill>
                  <a:srgbClr val="333399"/>
                </a:solidFill>
              </a:rPr>
              <a:t>in many cases we do not know how to </a:t>
            </a:r>
          </a:p>
          <a:p>
            <a:pPr eaLnBrk="1" hangingPunct="1"/>
            <a:r>
              <a:rPr lang="en-US" altLang="en-US" sz="1900" b="1" i="1">
                <a:solidFill>
                  <a:srgbClr val="333399"/>
                </a:solidFill>
              </a:rPr>
              <a:t>formulate theory well enough to compute anything</a:t>
            </a:r>
          </a:p>
        </p:txBody>
      </p:sp>
      <p:sp>
        <p:nvSpPr>
          <p:cNvPr id="20486" name="Rectangle 6"/>
          <p:cNvSpPr>
            <a:spLocks noChangeArrowheads="1"/>
          </p:cNvSpPr>
          <p:nvPr/>
        </p:nvSpPr>
        <p:spPr bwMode="auto">
          <a:xfrm>
            <a:off x="990600" y="4953000"/>
            <a:ext cx="64770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spcBef>
                <a:spcPct val="40000"/>
              </a:spcBef>
              <a:defRPr/>
            </a:pPr>
            <a:r>
              <a:rPr lang="en-US" sz="2000" b="1">
                <a:solidFill>
                  <a:srgbClr val="008080"/>
                </a:solidFill>
                <a:latin typeface="Arial" charset="0"/>
                <a:ea typeface="ＭＳ Ｐゴシック" charset="0"/>
              </a:rPr>
              <a:t>     </a:t>
            </a:r>
            <a:r>
              <a:rPr lang="en-US" sz="2000" b="1" i="1">
                <a:solidFill>
                  <a:srgbClr val="008080"/>
                </a:solidFill>
                <a:latin typeface="Arial" charset="0"/>
                <a:ea typeface="ＭＳ Ｐゴシック" charset="0"/>
              </a:rPr>
              <a:t>these individuals will discover/produce the new laws and concepts necessary for understanding and controlling matter &amp; energy with precision</a:t>
            </a:r>
          </a:p>
          <a:p>
            <a:pPr marL="342900" indent="-342900">
              <a:spcBef>
                <a:spcPct val="40000"/>
              </a:spcBef>
              <a:defRPr/>
            </a:pPr>
            <a:endParaRPr lang="en-US" sz="2000" b="1" i="1">
              <a:solidFill>
                <a:srgbClr val="000099"/>
              </a:solidFill>
              <a:latin typeface="Arial" charset="0"/>
              <a:ea typeface="ＭＳ Ｐゴシック" charset="0"/>
            </a:endParaRPr>
          </a:p>
        </p:txBody>
      </p:sp>
    </p:spTree>
    <p:extLst>
      <p:ext uri="{BB962C8B-B14F-4D97-AF65-F5344CB8AC3E}">
        <p14:creationId xmlns:p14="http://schemas.microsoft.com/office/powerpoint/2010/main" val="3939014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38918" name="Rectangle 6"/>
          <p:cNvSpPr>
            <a:spLocks noChangeArrowheads="1"/>
          </p:cNvSpPr>
          <p:nvPr/>
        </p:nvSpPr>
        <p:spPr bwMode="auto">
          <a:xfrm>
            <a:off x="304800" y="1143000"/>
            <a:ext cx="1828800"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txBody>
          <a:bodyPr lIns="91176" tIns="45587" rIns="91176" bIns="45587" anchor="ctr"/>
          <a:lstStyle/>
          <a:p>
            <a:r>
              <a:rPr lang="en-US" altLang="en-US" sz="1000" b="1">
                <a:solidFill>
                  <a:srgbClr val="FF0000"/>
                </a:solidFill>
                <a:effectLst>
                  <a:outerShdw blurRad="38100" dist="38100" dir="2700000" algn="tl">
                    <a:srgbClr val="C0C0C0"/>
                  </a:outerShdw>
                </a:effectLst>
                <a:latin typeface="Arial" pitchFamily="34" charset="0"/>
                <a:ea typeface="Times" charset="0"/>
                <a:cs typeface="Arial Narrow" pitchFamily="34" charset="0"/>
              </a:rPr>
              <a:t>BESAC Sub-Committee:</a:t>
            </a:r>
          </a:p>
          <a:p>
            <a:r>
              <a:rPr lang="en-US" altLang="en-US" sz="1000" b="1">
                <a:solidFill>
                  <a:srgbClr val="FF0000"/>
                </a:solidFill>
                <a:effectLst>
                  <a:outerShdw blurRad="38100" dist="38100" dir="2700000" algn="tl">
                    <a:srgbClr val="C0C0C0"/>
                  </a:outerShdw>
                </a:effectLst>
                <a:latin typeface="Arial" pitchFamily="34" charset="0"/>
                <a:ea typeface="Times" charset="0"/>
                <a:cs typeface="Arial Narrow" pitchFamily="34" charset="0"/>
              </a:rPr>
              <a:t>Science Grand Challenges</a:t>
            </a:r>
          </a:p>
        </p:txBody>
      </p:sp>
      <p:pic>
        <p:nvPicPr>
          <p:cNvPr id="38919" name="Picture 7"/>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20" name="Rectangle 8"/>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38921" name="Text Box 9"/>
          <p:cNvSpPr txBox="1">
            <a:spLocks noChangeArrowheads="1"/>
          </p:cNvSpPr>
          <p:nvPr/>
        </p:nvSpPr>
        <p:spPr bwMode="auto">
          <a:xfrm>
            <a:off x="228600" y="628015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2400" b="1">
              <a:solidFill>
                <a:srgbClr val="336600"/>
              </a:solidFill>
            </a:endParaRPr>
          </a:p>
        </p:txBody>
      </p:sp>
      <p:sp>
        <p:nvSpPr>
          <p:cNvPr id="38928" name="Text Box 16"/>
          <p:cNvSpPr txBox="1">
            <a:spLocks noChangeArrowheads="1"/>
          </p:cNvSpPr>
          <p:nvPr/>
        </p:nvSpPr>
        <p:spPr bwMode="auto">
          <a:xfrm>
            <a:off x="1965325" y="920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3200">
              <a:latin typeface="Arial" pitchFamily="34" charset="0"/>
            </a:endParaRPr>
          </a:p>
        </p:txBody>
      </p:sp>
      <p:sp>
        <p:nvSpPr>
          <p:cNvPr id="38929" name="Text Box 17"/>
          <p:cNvSpPr txBox="1">
            <a:spLocks noChangeArrowheads="1"/>
          </p:cNvSpPr>
          <p:nvPr/>
        </p:nvSpPr>
        <p:spPr bwMode="auto">
          <a:xfrm>
            <a:off x="1549821" y="98076"/>
            <a:ext cx="72079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rgbClr val="CC0000"/>
                </a:solidFill>
              </a:rPr>
              <a:t>Our </a:t>
            </a:r>
            <a:r>
              <a:rPr lang="en-US" altLang="en-US" sz="4000" b="1" dirty="0" smtClean="0">
                <a:solidFill>
                  <a:srgbClr val="CC0000"/>
                </a:solidFill>
              </a:rPr>
              <a:t>(originally understood) Job </a:t>
            </a:r>
            <a:r>
              <a:rPr lang="en-US" altLang="en-US" sz="4000" b="1" dirty="0">
                <a:solidFill>
                  <a:srgbClr val="CC0000"/>
                </a:solidFill>
              </a:rPr>
              <a:t>- </a:t>
            </a:r>
          </a:p>
        </p:txBody>
      </p:sp>
      <p:sp>
        <p:nvSpPr>
          <p:cNvPr id="38930" name="Text Box 18"/>
          <p:cNvSpPr txBox="1">
            <a:spLocks noChangeArrowheads="1"/>
          </p:cNvSpPr>
          <p:nvPr/>
        </p:nvSpPr>
        <p:spPr bwMode="auto">
          <a:xfrm>
            <a:off x="804863" y="1871663"/>
            <a:ext cx="78136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solidFill>
                  <a:srgbClr val="000099"/>
                </a:solidFill>
                <a:latin typeface="Arial" pitchFamily="34" charset="0"/>
              </a:rPr>
              <a:t>To create a set (~ 10?) of Grand Challenges that define the Discovery Science Portfolio of Basic Energy Sciences</a:t>
            </a:r>
          </a:p>
          <a:p>
            <a:endParaRPr lang="en-US" altLang="en-US" sz="4000" b="1">
              <a:solidFill>
                <a:srgbClr val="000099"/>
              </a:solidFill>
              <a:latin typeface="Arial" pitchFamily="34" charset="0"/>
            </a:endParaRPr>
          </a:p>
          <a:p>
            <a:r>
              <a:rPr lang="en-US" altLang="en-US" sz="4000" b="1">
                <a:solidFill>
                  <a:srgbClr val="000099"/>
                </a:solidFill>
                <a:latin typeface="Arial" pitchFamily="34" charset="0"/>
              </a:rPr>
              <a:t>To be the “Fifth Column”</a:t>
            </a:r>
          </a:p>
        </p:txBody>
      </p:sp>
    </p:spTree>
    <p:extLst>
      <p:ext uri="{BB962C8B-B14F-4D97-AF65-F5344CB8AC3E}">
        <p14:creationId xmlns:p14="http://schemas.microsoft.com/office/powerpoint/2010/main" val="367653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33338" y="2719388"/>
            <a:ext cx="3995738" cy="5281612"/>
          </a:xfrm>
        </p:spPr>
        <p:txBody>
          <a:bodyPr/>
          <a:lstStyle/>
          <a:p>
            <a:pPr eaLnBrk="1" hangingPunct="1">
              <a:buFontTx/>
              <a:buNone/>
              <a:defRPr/>
            </a:pPr>
            <a:r>
              <a:rPr lang="en-US" sz="2600" b="1" dirty="0">
                <a:solidFill>
                  <a:srgbClr val="FF0000"/>
                </a:solidFill>
                <a:ea typeface="ＭＳ Ｐゴシック" charset="0"/>
                <a:cs typeface="+mn-cs"/>
              </a:rPr>
              <a:t>  We need the best people</a:t>
            </a:r>
            <a:r>
              <a:rPr lang="en-US" sz="2600" dirty="0">
                <a:ea typeface="ＭＳ Ｐゴシック" charset="0"/>
                <a:cs typeface="+mn-cs"/>
              </a:rPr>
              <a:t>:</a:t>
            </a:r>
          </a:p>
          <a:p>
            <a:pPr lvl="1" eaLnBrk="1" hangingPunct="1">
              <a:defRPr/>
            </a:pPr>
            <a:r>
              <a:rPr lang="en-US" dirty="0">
                <a:ea typeface="ＭＳ Ｐゴシック" charset="0"/>
              </a:rPr>
              <a:t>Sustained efforts over </a:t>
            </a:r>
            <a:r>
              <a:rPr lang="en-US" dirty="0" smtClean="0">
                <a:ea typeface="ＭＳ Ｐゴシック" charset="0"/>
              </a:rPr>
              <a:t>long </a:t>
            </a:r>
            <a:r>
              <a:rPr lang="en-US" dirty="0">
                <a:ea typeface="ＭＳ Ｐゴシック" charset="0"/>
              </a:rPr>
              <a:t>periods</a:t>
            </a:r>
          </a:p>
          <a:p>
            <a:pPr lvl="1" eaLnBrk="1" hangingPunct="1">
              <a:defRPr/>
            </a:pPr>
            <a:r>
              <a:rPr lang="en-US" dirty="0">
                <a:ea typeface="ＭＳ Ｐゴシック" charset="0"/>
              </a:rPr>
              <a:t>New support and </a:t>
            </a:r>
            <a:br>
              <a:rPr lang="en-US" dirty="0">
                <a:ea typeface="ＭＳ Ｐゴシック" charset="0"/>
              </a:rPr>
            </a:br>
            <a:r>
              <a:rPr lang="en-US" dirty="0">
                <a:ea typeface="ＭＳ Ｐゴシック" charset="0"/>
              </a:rPr>
              <a:t>training structures</a:t>
            </a:r>
          </a:p>
          <a:p>
            <a:pPr lvl="1" eaLnBrk="1" hangingPunct="1">
              <a:defRPr/>
            </a:pPr>
            <a:r>
              <a:rPr lang="en-US" dirty="0">
                <a:ea typeface="ＭＳ Ｐゴシック" charset="0"/>
              </a:rPr>
              <a:t>Interdependent science</a:t>
            </a:r>
          </a:p>
          <a:p>
            <a:pPr lvl="1" eaLnBrk="1" hangingPunct="1">
              <a:buFontTx/>
              <a:buNone/>
              <a:defRPr/>
            </a:pPr>
            <a:endParaRPr lang="en-US" dirty="0">
              <a:ea typeface="ＭＳ Ｐゴシック" charset="0"/>
            </a:endParaRPr>
          </a:p>
          <a:p>
            <a:pPr eaLnBrk="1" hangingPunct="1">
              <a:buFontTx/>
              <a:buNone/>
              <a:defRPr/>
            </a:pPr>
            <a:endParaRPr lang="en-US" sz="2600" dirty="0">
              <a:ea typeface="ＭＳ Ｐゴシック" charset="0"/>
              <a:cs typeface="+mn-cs"/>
            </a:endParaRPr>
          </a:p>
          <a:p>
            <a:pPr eaLnBrk="1" hangingPunct="1">
              <a:defRPr/>
            </a:pPr>
            <a:endParaRPr lang="en-US" sz="2600" dirty="0">
              <a:ea typeface="ＭＳ Ｐゴシック" charset="0"/>
              <a:cs typeface="+mn-cs"/>
            </a:endParaRPr>
          </a:p>
          <a:p>
            <a:pPr lvl="1" eaLnBrk="1" hangingPunct="1">
              <a:buFontTx/>
              <a:buNone/>
              <a:defRPr/>
            </a:pPr>
            <a:endParaRPr lang="en-US" dirty="0">
              <a:ea typeface="ＭＳ Ｐゴシック" charset="0"/>
            </a:endParaRPr>
          </a:p>
        </p:txBody>
      </p:sp>
      <p:sp>
        <p:nvSpPr>
          <p:cNvPr id="21507" name="Rectangle 8"/>
          <p:cNvSpPr>
            <a:spLocks noGrp="1" noChangeArrowheads="1"/>
          </p:cNvSpPr>
          <p:nvPr>
            <p:ph type="title"/>
          </p:nvPr>
        </p:nvSpPr>
        <p:spPr>
          <a:xfrm>
            <a:off x="1046163" y="428625"/>
            <a:ext cx="7924800" cy="714375"/>
          </a:xfrm>
        </p:spPr>
        <p:txBody>
          <a:bodyPr>
            <a:normAutofit/>
          </a:bodyPr>
          <a:lstStyle/>
          <a:p>
            <a:pPr eaLnBrk="1" hangingPunct="1">
              <a:defRPr/>
            </a:pPr>
            <a:r>
              <a:rPr lang="en-US" sz="3600" dirty="0">
                <a:solidFill>
                  <a:srgbClr val="7030A0"/>
                </a:solidFill>
                <a:latin typeface="Verdana" charset="0"/>
                <a:ea typeface="ＭＳ Ｐゴシック" charset="0"/>
                <a:cs typeface="+mj-cs"/>
              </a:rPr>
              <a:t>Energy Scientists of the Future</a:t>
            </a:r>
          </a:p>
        </p:txBody>
      </p:sp>
      <p:grpSp>
        <p:nvGrpSpPr>
          <p:cNvPr id="34819" name="Group 11"/>
          <p:cNvGrpSpPr>
            <a:grpSpLocks/>
          </p:cNvGrpSpPr>
          <p:nvPr/>
        </p:nvGrpSpPr>
        <p:grpSpPr bwMode="auto">
          <a:xfrm>
            <a:off x="3771900" y="3048000"/>
            <a:ext cx="5386388" cy="3200400"/>
            <a:chOff x="2741" y="1420"/>
            <a:chExt cx="2886" cy="1762"/>
          </a:xfrm>
        </p:grpSpPr>
        <p:pic>
          <p:nvPicPr>
            <p:cNvPr id="21510"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t="8658"/>
            <a:stretch>
              <a:fillRect/>
            </a:stretch>
          </p:blipFill>
          <p:spPr bwMode="auto">
            <a:xfrm>
              <a:off x="2741" y="1420"/>
              <a:ext cx="2886" cy="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11" name="Text Box 13"/>
            <p:cNvSpPr txBox="1">
              <a:spLocks noChangeArrowheads="1"/>
            </p:cNvSpPr>
            <p:nvPr/>
          </p:nvSpPr>
          <p:spPr bwMode="auto">
            <a:xfrm>
              <a:off x="3589" y="2579"/>
              <a:ext cx="1065" cy="460"/>
            </a:xfrm>
            <a:prstGeom prst="rect">
              <a:avLst/>
            </a:prstGeom>
            <a:noFill/>
            <a:ln>
              <a:noFill/>
            </a:ln>
            <a:effectLst/>
            <a:extLst>
              <a:ext uri="{909E8E84-426E-40DD-AFC4-6F175D3DCCD1}">
                <a14:hiddenFill xmlns:a14="http://schemas.microsoft.com/office/drawing/2010/main">
                  <a:solidFill>
                    <a:schemeClr val="bg1">
                      <a:alpha val="2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400" b="1" smtClean="0">
                  <a:solidFill>
                    <a:srgbClr val="080808"/>
                  </a:solidFill>
                </a:rPr>
                <a:t>Grand Challenges Mountain</a:t>
              </a:r>
              <a:endParaRPr lang="de-DE" sz="1400" b="1" smtClean="0">
                <a:solidFill>
                  <a:srgbClr val="080808"/>
                </a:solidFill>
              </a:endParaRPr>
            </a:p>
          </p:txBody>
        </p:sp>
      </p:grpSp>
      <p:sp>
        <p:nvSpPr>
          <p:cNvPr id="21509" name="Text Box 16"/>
          <p:cNvSpPr txBox="1">
            <a:spLocks noChangeArrowheads="1"/>
          </p:cNvSpPr>
          <p:nvPr/>
        </p:nvSpPr>
        <p:spPr bwMode="auto">
          <a:xfrm>
            <a:off x="533400" y="1508125"/>
            <a:ext cx="81184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ja-JP" altLang="en-US" sz="2000" b="1" i="1" u="sng" dirty="0">
                <a:solidFill>
                  <a:srgbClr val="008080"/>
                </a:solidFill>
              </a:rPr>
              <a:t>“</a:t>
            </a:r>
            <a:r>
              <a:rPr lang="en-US" altLang="ja-JP" sz="2000" b="1" i="1" u="sng" dirty="0">
                <a:solidFill>
                  <a:srgbClr val="008080"/>
                </a:solidFill>
              </a:rPr>
              <a:t>Energy is at the core of virtually every problem facing humanity. </a:t>
            </a:r>
          </a:p>
          <a:p>
            <a:pPr eaLnBrk="1" hangingPunct="1"/>
            <a:r>
              <a:rPr lang="en-US" altLang="en-US" sz="2000" b="1" i="1" u="sng" dirty="0">
                <a:solidFill>
                  <a:srgbClr val="008080"/>
                </a:solidFill>
              </a:rPr>
              <a:t>We cannot afford to get this wrong.</a:t>
            </a:r>
            <a:r>
              <a:rPr lang="ja-JP" altLang="en-US" sz="2000" b="1" i="1" u="sng" dirty="0">
                <a:solidFill>
                  <a:srgbClr val="008080"/>
                </a:solidFill>
              </a:rPr>
              <a:t>”</a:t>
            </a:r>
            <a:r>
              <a:rPr lang="en-US" altLang="ja-JP" sz="2000" b="1" i="1" u="sng" dirty="0">
                <a:solidFill>
                  <a:srgbClr val="008080"/>
                </a:solidFill>
              </a:rPr>
              <a:t>    </a:t>
            </a:r>
          </a:p>
          <a:p>
            <a:pPr eaLnBrk="1" hangingPunct="1"/>
            <a:r>
              <a:rPr lang="en-US" altLang="en-US" sz="2000" b="1" dirty="0">
                <a:solidFill>
                  <a:srgbClr val="008080"/>
                </a:solidFill>
              </a:rPr>
              <a:t>					                           --R. Smalley</a:t>
            </a:r>
          </a:p>
          <a:p>
            <a:pPr eaLnBrk="1" hangingPunct="1"/>
            <a:r>
              <a:rPr lang="en-US" altLang="en-US" sz="2000" b="1" dirty="0">
                <a:solidFill>
                  <a:srgbClr val="008080"/>
                </a:solidFill>
              </a:rPr>
              <a:t>                                                            </a:t>
            </a:r>
          </a:p>
        </p:txBody>
      </p:sp>
    </p:spTree>
    <p:extLst>
      <p:ext uri="{BB962C8B-B14F-4D97-AF65-F5344CB8AC3E}">
        <p14:creationId xmlns:p14="http://schemas.microsoft.com/office/powerpoint/2010/main" val="985287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229600" cy="1143000"/>
          </a:xfrm>
        </p:spPr>
        <p:txBody>
          <a:bodyPr/>
          <a:lstStyle/>
          <a:p>
            <a:pPr eaLnBrk="1" hangingPunct="1">
              <a:defRPr/>
            </a:pPr>
            <a:r>
              <a:rPr lang="en-US" sz="2400" dirty="0">
                <a:solidFill>
                  <a:srgbClr val="7030A0"/>
                </a:solidFill>
                <a:latin typeface="Verdana" charset="0"/>
                <a:ea typeface="ＭＳ Ｐゴシック" charset="0"/>
                <a:cs typeface="+mj-cs"/>
              </a:rPr>
              <a:t>The Next Generation: Their Training and the Support  of Interdependent Science</a:t>
            </a:r>
          </a:p>
        </p:txBody>
      </p:sp>
      <p:sp>
        <p:nvSpPr>
          <p:cNvPr id="22531" name="Rectangle 3"/>
          <p:cNvSpPr>
            <a:spLocks noGrp="1" noChangeArrowheads="1"/>
          </p:cNvSpPr>
          <p:nvPr>
            <p:ph type="body" idx="1"/>
          </p:nvPr>
        </p:nvSpPr>
        <p:spPr>
          <a:xfrm>
            <a:off x="295275" y="1355725"/>
            <a:ext cx="8543925" cy="5121275"/>
          </a:xfrm>
        </p:spPr>
        <p:txBody>
          <a:bodyPr>
            <a:normAutofit fontScale="77500" lnSpcReduction="20000"/>
          </a:bodyPr>
          <a:lstStyle/>
          <a:p>
            <a:pPr eaLnBrk="1" hangingPunct="1">
              <a:lnSpc>
                <a:spcPct val="80000"/>
              </a:lnSpc>
              <a:spcBef>
                <a:spcPct val="10000"/>
              </a:spcBef>
              <a:buFontTx/>
              <a:buNone/>
              <a:defRPr/>
            </a:pPr>
            <a:r>
              <a:rPr lang="en-US" sz="2600" i="1" dirty="0">
                <a:solidFill>
                  <a:srgbClr val="7030A0"/>
                </a:solidFill>
                <a:ea typeface="ＭＳ Ｐゴシック" charset="0"/>
                <a:cs typeface="+mn-cs"/>
              </a:rPr>
              <a:t>Innovation in basic energy science is critical to the nation and requires the engagement and support of our most creative </a:t>
            </a:r>
            <a:r>
              <a:rPr lang="en-US" sz="2600" i="1" dirty="0" smtClean="0">
                <a:solidFill>
                  <a:srgbClr val="7030A0"/>
                </a:solidFill>
                <a:ea typeface="ＭＳ Ｐゴシック" charset="0"/>
                <a:cs typeface="+mn-cs"/>
              </a:rPr>
              <a:t>scientists</a:t>
            </a:r>
          </a:p>
          <a:p>
            <a:pPr eaLnBrk="1" hangingPunct="1">
              <a:lnSpc>
                <a:spcPct val="80000"/>
              </a:lnSpc>
              <a:spcBef>
                <a:spcPct val="10000"/>
              </a:spcBef>
              <a:buFontTx/>
              <a:buNone/>
              <a:defRPr/>
            </a:pPr>
            <a:endParaRPr lang="en-US" sz="2600" i="1" dirty="0">
              <a:ea typeface="ＭＳ Ｐゴシック" charset="0"/>
              <a:cs typeface="+mn-cs"/>
            </a:endParaRPr>
          </a:p>
          <a:p>
            <a:pPr algn="ctr" eaLnBrk="1" hangingPunct="1">
              <a:lnSpc>
                <a:spcPct val="80000"/>
              </a:lnSpc>
              <a:spcBef>
                <a:spcPct val="10000"/>
              </a:spcBef>
              <a:buFontTx/>
              <a:buNone/>
              <a:defRPr/>
            </a:pPr>
            <a:endParaRPr lang="en-US" sz="2000" i="1" dirty="0">
              <a:solidFill>
                <a:srgbClr val="009900"/>
              </a:solidFill>
              <a:ea typeface="ＭＳ Ｐゴシック" charset="0"/>
              <a:cs typeface="+mn-cs"/>
            </a:endParaRPr>
          </a:p>
          <a:p>
            <a:pPr eaLnBrk="1" hangingPunct="1">
              <a:lnSpc>
                <a:spcPct val="80000"/>
              </a:lnSpc>
              <a:spcBef>
                <a:spcPct val="10000"/>
              </a:spcBef>
              <a:defRPr/>
            </a:pPr>
            <a:r>
              <a:rPr lang="en-US" dirty="0">
                <a:ea typeface="ＭＳ Ｐゴシック" charset="0"/>
                <a:cs typeface="+mn-cs"/>
              </a:rPr>
              <a:t>Sustained effort over long periods</a:t>
            </a:r>
          </a:p>
          <a:p>
            <a:pPr lvl="1" algn="ctr" eaLnBrk="1" hangingPunct="1">
              <a:lnSpc>
                <a:spcPct val="80000"/>
              </a:lnSpc>
              <a:spcBef>
                <a:spcPct val="0"/>
              </a:spcBef>
              <a:buFontTx/>
              <a:buNone/>
              <a:defRPr/>
            </a:pPr>
            <a:endParaRPr lang="en-US" i="1" dirty="0">
              <a:solidFill>
                <a:srgbClr val="008080"/>
              </a:solidFill>
              <a:ea typeface="ＭＳ Ｐゴシック" charset="0"/>
            </a:endParaRPr>
          </a:p>
          <a:p>
            <a:pPr lvl="1" algn="ctr" eaLnBrk="1" hangingPunct="1">
              <a:lnSpc>
                <a:spcPct val="80000"/>
              </a:lnSpc>
              <a:spcBef>
                <a:spcPct val="0"/>
              </a:spcBef>
              <a:buFontTx/>
              <a:buNone/>
              <a:defRPr/>
            </a:pPr>
            <a:r>
              <a:rPr lang="en-US" i="1" dirty="0">
                <a:solidFill>
                  <a:srgbClr val="008080"/>
                </a:solidFill>
                <a:ea typeface="ＭＳ Ｐゴシック" charset="0"/>
              </a:rPr>
              <a:t>The DOE Energy Institute</a:t>
            </a:r>
            <a:endParaRPr lang="en-US" dirty="0">
              <a:solidFill>
                <a:srgbClr val="008080"/>
              </a:solidFill>
              <a:ea typeface="ＭＳ Ｐゴシック" charset="0"/>
            </a:endParaRPr>
          </a:p>
          <a:p>
            <a:pPr eaLnBrk="1" hangingPunct="1">
              <a:lnSpc>
                <a:spcPct val="120000"/>
              </a:lnSpc>
              <a:spcBef>
                <a:spcPct val="100000"/>
              </a:spcBef>
              <a:defRPr/>
            </a:pPr>
            <a:r>
              <a:rPr lang="en-US" dirty="0">
                <a:ea typeface="ＭＳ Ｐゴシック" charset="0"/>
                <a:cs typeface="+mn-cs"/>
              </a:rPr>
              <a:t>Awareness of the technological, industrial and policy </a:t>
            </a:r>
            <a:r>
              <a:rPr lang="en-US" dirty="0" smtClean="0">
                <a:ea typeface="ＭＳ Ｐゴシック" charset="0"/>
                <a:cs typeface="+mn-cs"/>
              </a:rPr>
              <a:t>implications      </a:t>
            </a:r>
            <a:r>
              <a:rPr lang="en-US" dirty="0">
                <a:ea typeface="ＭＳ Ｐゴシック" charset="0"/>
                <a:cs typeface="+mn-cs"/>
              </a:rPr>
              <a:t>					</a:t>
            </a:r>
            <a:r>
              <a:rPr lang="en-US" dirty="0" smtClean="0">
                <a:ea typeface="ＭＳ Ｐゴシック" charset="0"/>
                <a:cs typeface="+mn-cs"/>
              </a:rPr>
              <a:t>		</a:t>
            </a:r>
          </a:p>
          <a:p>
            <a:pPr marL="0" indent="0" eaLnBrk="1" hangingPunct="1">
              <a:lnSpc>
                <a:spcPct val="80000"/>
              </a:lnSpc>
              <a:spcBef>
                <a:spcPct val="100000"/>
              </a:spcBef>
              <a:buNone/>
              <a:defRPr/>
            </a:pPr>
            <a:r>
              <a:rPr lang="en-US" i="1" dirty="0">
                <a:solidFill>
                  <a:srgbClr val="008080"/>
                </a:solidFill>
                <a:ea typeface="ＭＳ Ｐゴシック" charset="0"/>
              </a:rPr>
              <a:t> </a:t>
            </a:r>
            <a:r>
              <a:rPr lang="en-US" i="1" dirty="0" smtClean="0">
                <a:solidFill>
                  <a:srgbClr val="008080"/>
                </a:solidFill>
                <a:ea typeface="ＭＳ Ｐゴシック" charset="0"/>
              </a:rPr>
              <a:t>                                  </a:t>
            </a:r>
            <a:r>
              <a:rPr lang="en-US" i="1" dirty="0" smtClean="0">
                <a:solidFill>
                  <a:srgbClr val="008080"/>
                </a:solidFill>
                <a:ea typeface="ＭＳ Ｐゴシック" charset="0"/>
                <a:cs typeface="+mn-cs"/>
              </a:rPr>
              <a:t>The </a:t>
            </a:r>
            <a:r>
              <a:rPr lang="en-US" i="1" dirty="0">
                <a:solidFill>
                  <a:srgbClr val="008080"/>
                </a:solidFill>
                <a:ea typeface="ＭＳ Ｐゴシック" charset="0"/>
                <a:cs typeface="+mn-cs"/>
              </a:rPr>
              <a:t>Energy Sciences Study Group</a:t>
            </a:r>
          </a:p>
          <a:p>
            <a:pPr eaLnBrk="1" hangingPunct="1">
              <a:lnSpc>
                <a:spcPct val="120000"/>
              </a:lnSpc>
              <a:spcBef>
                <a:spcPct val="100000"/>
              </a:spcBef>
              <a:defRPr/>
            </a:pPr>
            <a:r>
              <a:rPr lang="en-US" dirty="0">
                <a:ea typeface="ＭＳ Ｐゴシック" charset="0"/>
                <a:cs typeface="+mn-cs"/>
              </a:rPr>
              <a:t>Firmly anchored in one or two areas and able to communicate effectively across physics, chemistry, engineering, and biology</a:t>
            </a:r>
          </a:p>
          <a:p>
            <a:pPr algn="ctr" eaLnBrk="1" hangingPunct="1">
              <a:lnSpc>
                <a:spcPct val="80000"/>
              </a:lnSpc>
              <a:spcBef>
                <a:spcPct val="0"/>
              </a:spcBef>
              <a:buFontTx/>
              <a:buNone/>
              <a:defRPr/>
            </a:pPr>
            <a:r>
              <a:rPr lang="en-US" i="1" dirty="0">
                <a:ea typeface="ＭＳ Ｐゴシック" charset="0"/>
                <a:cs typeface="+mn-cs"/>
              </a:rPr>
              <a:t>   </a:t>
            </a:r>
          </a:p>
          <a:p>
            <a:pPr algn="ctr" eaLnBrk="1" hangingPunct="1">
              <a:lnSpc>
                <a:spcPct val="80000"/>
              </a:lnSpc>
              <a:spcBef>
                <a:spcPct val="0"/>
              </a:spcBef>
              <a:buFontTx/>
              <a:buNone/>
              <a:defRPr/>
            </a:pPr>
            <a:r>
              <a:rPr lang="en-US" i="1" dirty="0">
                <a:solidFill>
                  <a:srgbClr val="008080"/>
                </a:solidFill>
                <a:ea typeface="ＭＳ Ｐゴシック" charset="0"/>
                <a:cs typeface="+mn-cs"/>
              </a:rPr>
              <a:t>	   The DOE Fellows Program</a:t>
            </a:r>
            <a:endParaRPr lang="en-US" dirty="0">
              <a:solidFill>
                <a:srgbClr val="008080"/>
              </a:solidFill>
              <a:ea typeface="ＭＳ Ｐゴシック" charset="0"/>
              <a:cs typeface="+mn-cs"/>
            </a:endParaRPr>
          </a:p>
        </p:txBody>
      </p:sp>
    </p:spTree>
    <p:extLst>
      <p:ext uri="{BB962C8B-B14F-4D97-AF65-F5344CB8AC3E}">
        <p14:creationId xmlns:p14="http://schemas.microsoft.com/office/powerpoint/2010/main" val="30786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solidFill>
                  <a:srgbClr val="7030A0"/>
                </a:solidFill>
                <a:ea typeface="ＭＳ Ｐゴシック" charset="0"/>
                <a:cs typeface="+mj-cs"/>
              </a:rPr>
              <a:t>Grand Challenge Science </a:t>
            </a:r>
          </a:p>
        </p:txBody>
      </p:sp>
      <p:sp>
        <p:nvSpPr>
          <p:cNvPr id="23555" name="Rectangle 3"/>
          <p:cNvSpPr>
            <a:spLocks noGrp="1" noChangeArrowheads="1"/>
          </p:cNvSpPr>
          <p:nvPr>
            <p:ph type="body" idx="1"/>
          </p:nvPr>
        </p:nvSpPr>
        <p:spPr>
          <a:xfrm>
            <a:off x="952500" y="1143000"/>
            <a:ext cx="7543800" cy="5130800"/>
          </a:xfrm>
        </p:spPr>
        <p:txBody>
          <a:bodyPr/>
          <a:lstStyle/>
          <a:p>
            <a:pPr eaLnBrk="1" hangingPunct="1">
              <a:buFontTx/>
              <a:buNone/>
            </a:pPr>
            <a:endParaRPr lang="en-US" altLang="en-US" smtClean="0"/>
          </a:p>
          <a:p>
            <a:pPr eaLnBrk="1" hangingPunct="1">
              <a:buFontTx/>
              <a:buNone/>
            </a:pPr>
            <a:endParaRPr lang="en-US" altLang="en-US" smtClean="0"/>
          </a:p>
          <a:p>
            <a:pPr eaLnBrk="1" hangingPunct="1">
              <a:buFontTx/>
              <a:buNone/>
            </a:pPr>
            <a:endParaRPr lang="en-US" altLang="en-US" smtClean="0"/>
          </a:p>
          <a:p>
            <a:pPr eaLnBrk="1" hangingPunct="1">
              <a:buFontTx/>
              <a:buNone/>
            </a:pPr>
            <a:r>
              <a:rPr lang="ja-JP" altLang="en-US" sz="2800" smtClean="0"/>
              <a:t>“</a:t>
            </a:r>
            <a:r>
              <a:rPr lang="en-US" altLang="ja-JP" sz="2800" smtClean="0"/>
              <a:t>These capabilities will transform basic energy sciences, play a critical role in securing our energy future, and produce applications not yet imagined.</a:t>
            </a:r>
            <a:r>
              <a:rPr lang="ja-JP" altLang="en-US" sz="2800" smtClean="0"/>
              <a:t>”</a:t>
            </a:r>
            <a:endParaRPr lang="en-US" altLang="en-US" sz="2800" smtClean="0"/>
          </a:p>
        </p:txBody>
      </p:sp>
    </p:spTree>
    <p:extLst>
      <p:ext uri="{BB962C8B-B14F-4D97-AF65-F5344CB8AC3E}">
        <p14:creationId xmlns:p14="http://schemas.microsoft.com/office/powerpoint/2010/main" val="4208106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defRPr/>
            </a:pPr>
            <a:r>
              <a:rPr lang="en-US" sz="3600" dirty="0">
                <a:solidFill>
                  <a:srgbClr val="7030A0"/>
                </a:solidFill>
                <a:latin typeface="Verdana" charset="0"/>
                <a:ea typeface="ＭＳ Ｐゴシック" charset="0"/>
                <a:cs typeface="+mj-cs"/>
              </a:rPr>
              <a:t>Facility and Infrastructure Needs</a:t>
            </a:r>
          </a:p>
        </p:txBody>
      </p:sp>
      <p:sp>
        <p:nvSpPr>
          <p:cNvPr id="28675" name="Rectangle 3"/>
          <p:cNvSpPr>
            <a:spLocks noGrp="1" noChangeArrowheads="1"/>
          </p:cNvSpPr>
          <p:nvPr>
            <p:ph type="body" idx="1"/>
          </p:nvPr>
        </p:nvSpPr>
        <p:spPr>
          <a:xfrm>
            <a:off x="533400" y="1616075"/>
            <a:ext cx="8339138" cy="5318125"/>
          </a:xfrm>
        </p:spPr>
        <p:txBody>
          <a:bodyPr/>
          <a:lstStyle/>
          <a:p>
            <a:pPr marL="227013" indent="-227013" eaLnBrk="1" hangingPunct="1">
              <a:defRPr/>
            </a:pPr>
            <a:r>
              <a:rPr lang="en-US" sz="2200" dirty="0">
                <a:ea typeface="ＭＳ Ｐゴシック" charset="0"/>
                <a:cs typeface="+mn-cs"/>
              </a:rPr>
              <a:t>What machines could have the broad impact of   synchrotrons?</a:t>
            </a:r>
          </a:p>
          <a:p>
            <a:pPr marL="227013" indent="-227013" eaLnBrk="1" hangingPunct="1">
              <a:defRPr/>
            </a:pPr>
            <a:r>
              <a:rPr lang="en-US" sz="2200" dirty="0">
                <a:ea typeface="ＭＳ Ｐゴシック" charset="0"/>
                <a:cs typeface="+mn-cs"/>
              </a:rPr>
              <a:t>A balance between equipment for individual investigators, mid-scale and large-scale facilities is needed       </a:t>
            </a:r>
          </a:p>
          <a:p>
            <a:pPr marL="227013" indent="-227013" eaLnBrk="1" hangingPunct="1">
              <a:defRPr/>
            </a:pPr>
            <a:r>
              <a:rPr lang="en-US" sz="2200" dirty="0">
                <a:ea typeface="ＭＳ Ｐゴシック" charset="0"/>
                <a:cs typeface="+mn-cs"/>
              </a:rPr>
              <a:t>Requirements for Grand Challenge Science include:    </a:t>
            </a:r>
          </a:p>
          <a:p>
            <a:pPr marL="914400" lvl="1" indent="-230188" eaLnBrk="1" hangingPunct="1">
              <a:spcBef>
                <a:spcPct val="10000"/>
              </a:spcBef>
              <a:defRPr/>
            </a:pPr>
            <a:r>
              <a:rPr lang="en-US" sz="2200" dirty="0">
                <a:ea typeface="ＭＳ Ｐゴシック" charset="0"/>
              </a:rPr>
              <a:t>Higher time resolution</a:t>
            </a:r>
          </a:p>
          <a:p>
            <a:pPr marL="914400" lvl="1" indent="-230188" eaLnBrk="1" hangingPunct="1">
              <a:spcBef>
                <a:spcPct val="10000"/>
              </a:spcBef>
              <a:defRPr/>
            </a:pPr>
            <a:r>
              <a:rPr lang="en-US" sz="2200" dirty="0">
                <a:ea typeface="ＭＳ Ｐゴシック" charset="0"/>
              </a:rPr>
              <a:t>Improved imaging methods</a:t>
            </a:r>
          </a:p>
          <a:p>
            <a:pPr marL="914400" lvl="1" indent="-230188" eaLnBrk="1" hangingPunct="1">
              <a:spcBef>
                <a:spcPct val="10000"/>
              </a:spcBef>
              <a:defRPr/>
            </a:pPr>
            <a:r>
              <a:rPr lang="en-US" sz="2200" dirty="0">
                <a:ea typeface="ＭＳ Ｐゴシック" charset="0"/>
              </a:rPr>
              <a:t>Improved and new kinds of detectors</a:t>
            </a:r>
          </a:p>
          <a:p>
            <a:pPr marL="914400" lvl="1" indent="-230188" eaLnBrk="1" hangingPunct="1">
              <a:spcBef>
                <a:spcPct val="10000"/>
              </a:spcBef>
              <a:defRPr/>
            </a:pPr>
            <a:r>
              <a:rPr lang="en-US" sz="2200" dirty="0">
                <a:ea typeface="ＭＳ Ｐゴシック" charset="0"/>
              </a:rPr>
              <a:t>Materials, especially crystal growth facilities</a:t>
            </a:r>
          </a:p>
          <a:p>
            <a:pPr marL="914400" lvl="1" indent="-230188" eaLnBrk="1" hangingPunct="1">
              <a:spcBef>
                <a:spcPct val="10000"/>
              </a:spcBef>
              <a:defRPr/>
            </a:pPr>
            <a:r>
              <a:rPr lang="en-US" sz="2200" dirty="0">
                <a:ea typeface="ＭＳ Ｐゴシック" charset="0"/>
              </a:rPr>
              <a:t>Computation and algorithm development</a:t>
            </a:r>
          </a:p>
          <a:p>
            <a:pPr marL="227013" indent="-227013" eaLnBrk="1" hangingPunct="1">
              <a:defRPr/>
            </a:pPr>
            <a:r>
              <a:rPr lang="en-US" sz="2200" dirty="0">
                <a:ea typeface="ＭＳ Ｐゴシック" charset="0"/>
                <a:cs typeface="+mn-cs"/>
              </a:rPr>
              <a:t>A creative instrumentation program that supports design, construction and application of entirely new instruments</a:t>
            </a:r>
          </a:p>
          <a:p>
            <a:pPr marL="914400" lvl="1" indent="-230188" eaLnBrk="1" hangingPunct="1">
              <a:defRPr/>
            </a:pPr>
            <a:r>
              <a:rPr lang="en-US" sz="2200" dirty="0">
                <a:ea typeface="ＭＳ Ｐゴシック" charset="0"/>
              </a:rPr>
              <a:t>Single PI/small group level</a:t>
            </a:r>
          </a:p>
        </p:txBody>
      </p:sp>
    </p:spTree>
    <p:extLst>
      <p:ext uri="{BB962C8B-B14F-4D97-AF65-F5344CB8AC3E}">
        <p14:creationId xmlns:p14="http://schemas.microsoft.com/office/powerpoint/2010/main" val="1627845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defRPr/>
            </a:pPr>
            <a:r>
              <a:rPr lang="en-US" sz="3200" dirty="0">
                <a:solidFill>
                  <a:srgbClr val="7030A0"/>
                </a:solidFill>
                <a:latin typeface="Verdana" charset="0"/>
                <a:ea typeface="ＭＳ Ｐゴシック" charset="0"/>
                <a:cs typeface="+mj-cs"/>
              </a:rPr>
              <a:t>The DOE Energy Institute</a:t>
            </a:r>
          </a:p>
        </p:txBody>
      </p:sp>
      <p:sp>
        <p:nvSpPr>
          <p:cNvPr id="29699" name="Rectangle 3"/>
          <p:cNvSpPr>
            <a:spLocks noGrp="1" noChangeArrowheads="1"/>
          </p:cNvSpPr>
          <p:nvPr>
            <p:ph type="body" idx="1"/>
          </p:nvPr>
        </p:nvSpPr>
        <p:spPr/>
        <p:txBody>
          <a:bodyPr>
            <a:normAutofit fontScale="85000" lnSpcReduction="10000"/>
          </a:bodyPr>
          <a:lstStyle/>
          <a:p>
            <a:pPr eaLnBrk="1" hangingPunct="1">
              <a:spcBef>
                <a:spcPct val="60000"/>
              </a:spcBef>
            </a:pPr>
            <a:r>
              <a:rPr lang="en-US" altLang="en-US" dirty="0" smtClean="0"/>
              <a:t>Modeled after HHMI investigators; Energy Science Senior Fellows would have unrestricted, long-term support to allow the best minds to focus on Grand Challenge science and enhance the prestige and visibility of DOE Basic Energy Science Support</a:t>
            </a:r>
          </a:p>
          <a:p>
            <a:pPr eaLnBrk="1" hangingPunct="1">
              <a:spcBef>
                <a:spcPct val="60000"/>
              </a:spcBef>
            </a:pPr>
            <a:r>
              <a:rPr lang="en-US" altLang="en-US" dirty="0" smtClean="0"/>
              <a:t>Selection by blue –ribbon committee of DOE, national lab, and university leaders</a:t>
            </a:r>
          </a:p>
          <a:p>
            <a:pPr eaLnBrk="1" hangingPunct="1">
              <a:spcBef>
                <a:spcPct val="60000"/>
              </a:spcBef>
            </a:pPr>
            <a:endParaRPr lang="en-US" altLang="en-US" dirty="0" smtClean="0"/>
          </a:p>
          <a:p>
            <a:pPr eaLnBrk="1" hangingPunct="1">
              <a:spcBef>
                <a:spcPct val="60000"/>
              </a:spcBef>
              <a:buFontTx/>
              <a:buNone/>
            </a:pPr>
            <a:r>
              <a:rPr lang="en-US" altLang="en-US" dirty="0" smtClean="0"/>
              <a:t>				</a:t>
            </a:r>
          </a:p>
        </p:txBody>
      </p:sp>
      <p:grpSp>
        <p:nvGrpSpPr>
          <p:cNvPr id="65540" name="Group 4"/>
          <p:cNvGrpSpPr>
            <a:grpSpLocks/>
          </p:cNvGrpSpPr>
          <p:nvPr/>
        </p:nvGrpSpPr>
        <p:grpSpPr bwMode="auto">
          <a:xfrm>
            <a:off x="6315075" y="4087813"/>
            <a:ext cx="2584450" cy="2119312"/>
            <a:chOff x="3715" y="2649"/>
            <a:chExt cx="1628" cy="1335"/>
          </a:xfrm>
        </p:grpSpPr>
        <p:pic>
          <p:nvPicPr>
            <p:cNvPr id="43013" name="Picture 5" descr="MCj0301366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469" y="2649"/>
              <a:ext cx="87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6"/>
            <p:cNvSpPr>
              <a:spLocks noChangeArrowheads="1"/>
            </p:cNvSpPr>
            <p:nvPr/>
          </p:nvSpPr>
          <p:spPr bwMode="auto">
            <a:xfrm flipH="1">
              <a:off x="3715" y="2696"/>
              <a:ext cx="755" cy="428"/>
            </a:xfrm>
            <a:prstGeom prst="wedgeRoundRectCallout">
              <a:avLst>
                <a:gd name="adj1" fmla="val -97815"/>
                <a:gd name="adj2" fmla="val 66824"/>
                <a:gd name="adj3" fmla="val 16667"/>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2000">
                  <a:latin typeface="Arial" charset="0"/>
                  <a:ea typeface="ＭＳ Ｐゴシック" charset="0"/>
                </a:rPr>
                <a:t>I got a DOE!!</a:t>
              </a:r>
            </a:p>
          </p:txBody>
        </p:sp>
      </p:grpSp>
      <p:sp>
        <p:nvSpPr>
          <p:cNvPr id="29701" name="Text Box 7"/>
          <p:cNvSpPr txBox="1">
            <a:spLocks noChangeArrowheads="1"/>
          </p:cNvSpPr>
          <p:nvPr/>
        </p:nvSpPr>
        <p:spPr bwMode="auto">
          <a:xfrm>
            <a:off x="485775" y="4740275"/>
            <a:ext cx="8413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Char char="•"/>
              <a:defRPr/>
            </a:pPr>
            <a:r>
              <a:rPr lang="en-US" sz="2400" b="1" dirty="0" smtClean="0">
                <a:solidFill>
                  <a:srgbClr val="000099"/>
                </a:solidFill>
              </a:rPr>
              <a:t> Provide (for 5 years) part of normal 				</a:t>
            </a:r>
          </a:p>
          <a:p>
            <a:pPr eaLnBrk="1" hangingPunct="1">
              <a:defRPr/>
            </a:pPr>
            <a:r>
              <a:rPr lang="en-US" sz="2400" b="1" dirty="0" smtClean="0">
                <a:solidFill>
                  <a:srgbClr val="000099"/>
                </a:solidFill>
              </a:rPr>
              <a:t>  year funding</a:t>
            </a:r>
          </a:p>
        </p:txBody>
      </p:sp>
    </p:spTree>
    <p:extLst>
      <p:ext uri="{BB962C8B-B14F-4D97-AF65-F5344CB8AC3E}">
        <p14:creationId xmlns:p14="http://schemas.microsoft.com/office/powerpoint/2010/main" val="2116962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40"/>
                                        </p:tgtEl>
                                        <p:attrNameLst>
                                          <p:attrName>style.visibility</p:attrName>
                                        </p:attrNameLst>
                                      </p:cBhvr>
                                      <p:to>
                                        <p:strVal val="visible"/>
                                      </p:to>
                                    </p:set>
                                    <p:anim calcmode="lin" valueType="num">
                                      <p:cBhvr>
                                        <p:cTn id="7" dur="1000" fill="hold"/>
                                        <p:tgtEl>
                                          <p:spTgt spid="65540"/>
                                        </p:tgtEl>
                                        <p:attrNameLst>
                                          <p:attrName>ppt_w</p:attrName>
                                        </p:attrNameLst>
                                      </p:cBhvr>
                                      <p:tavLst>
                                        <p:tav tm="0">
                                          <p:val>
                                            <p:fltVal val="0"/>
                                          </p:val>
                                        </p:tav>
                                        <p:tav tm="100000">
                                          <p:val>
                                            <p:strVal val="#ppt_w"/>
                                          </p:val>
                                        </p:tav>
                                      </p:tavLst>
                                    </p:anim>
                                    <p:anim calcmode="lin" valueType="num">
                                      <p:cBhvr>
                                        <p:cTn id="8" dur="1000" fill="hold"/>
                                        <p:tgtEl>
                                          <p:spTgt spid="65540"/>
                                        </p:tgtEl>
                                        <p:attrNameLst>
                                          <p:attrName>ppt_h</p:attrName>
                                        </p:attrNameLst>
                                      </p:cBhvr>
                                      <p:tavLst>
                                        <p:tav tm="0">
                                          <p:val>
                                            <p:fltVal val="0"/>
                                          </p:val>
                                        </p:tav>
                                        <p:tav tm="100000">
                                          <p:val>
                                            <p:strVal val="#ppt_h"/>
                                          </p:val>
                                        </p:tav>
                                      </p:tavLst>
                                    </p:anim>
                                    <p:anim calcmode="lin" valueType="num">
                                      <p:cBhvr>
                                        <p:cTn id="9" dur="1000" fill="hold"/>
                                        <p:tgtEl>
                                          <p:spTgt spid="65540"/>
                                        </p:tgtEl>
                                        <p:attrNameLst>
                                          <p:attrName>style.rotation</p:attrName>
                                        </p:attrNameLst>
                                      </p:cBhvr>
                                      <p:tavLst>
                                        <p:tav tm="0">
                                          <p:val>
                                            <p:fltVal val="90"/>
                                          </p:val>
                                        </p:tav>
                                        <p:tav tm="100000">
                                          <p:val>
                                            <p:fltVal val="0"/>
                                          </p:val>
                                        </p:tav>
                                      </p:tavLst>
                                    </p:anim>
                                    <p:animEffect transition="in" filter="fade">
                                      <p:cBhvr>
                                        <p:cTn id="10"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35050" y="34925"/>
            <a:ext cx="7140575" cy="822325"/>
          </a:xfrm>
        </p:spPr>
        <p:txBody>
          <a:bodyPr/>
          <a:lstStyle/>
          <a:p>
            <a:pPr eaLnBrk="1" hangingPunct="1">
              <a:defRPr/>
            </a:pPr>
            <a:r>
              <a:rPr lang="en-US" sz="2600" dirty="0">
                <a:solidFill>
                  <a:srgbClr val="7030A0"/>
                </a:solidFill>
                <a:latin typeface="Verdana" charset="0"/>
                <a:ea typeface="ＭＳ Ｐゴシック" charset="0"/>
                <a:cs typeface="+mj-cs"/>
              </a:rPr>
              <a:t>The Energy Sciences Study Group</a:t>
            </a:r>
          </a:p>
        </p:txBody>
      </p:sp>
      <p:sp>
        <p:nvSpPr>
          <p:cNvPr id="30723" name="Rectangle 3"/>
          <p:cNvSpPr>
            <a:spLocks noGrp="1" noChangeArrowheads="1"/>
          </p:cNvSpPr>
          <p:nvPr>
            <p:ph type="body" idx="1"/>
          </p:nvPr>
        </p:nvSpPr>
        <p:spPr>
          <a:xfrm>
            <a:off x="533400" y="1155700"/>
            <a:ext cx="8472488" cy="5494338"/>
          </a:xfrm>
        </p:spPr>
        <p:txBody>
          <a:bodyPr/>
          <a:lstStyle/>
          <a:p>
            <a:pPr eaLnBrk="1" hangingPunct="1">
              <a:spcBef>
                <a:spcPct val="30000"/>
              </a:spcBef>
              <a:defRPr/>
            </a:pPr>
            <a:r>
              <a:rPr lang="en-US" sz="2200">
                <a:ea typeface="ＭＳ Ｐゴシック" charset="0"/>
                <a:cs typeface="+mn-cs"/>
              </a:rPr>
              <a:t>A two-year mentored program in energy policy, global energy needs, and related R&amp;D</a:t>
            </a:r>
          </a:p>
          <a:p>
            <a:pPr lvl="1" eaLnBrk="1" hangingPunct="1">
              <a:spcBef>
                <a:spcPct val="10000"/>
              </a:spcBef>
              <a:defRPr/>
            </a:pPr>
            <a:r>
              <a:rPr lang="en-US" sz="2200">
                <a:ea typeface="ＭＳ Ｐゴシック" charset="0"/>
              </a:rPr>
              <a:t>Mentors and advisors would come from the energy industry, energy and environmental policy</a:t>
            </a:r>
          </a:p>
          <a:p>
            <a:pPr eaLnBrk="1" hangingPunct="1">
              <a:spcBef>
                <a:spcPct val="30000"/>
              </a:spcBef>
              <a:defRPr/>
            </a:pPr>
            <a:r>
              <a:rPr lang="en-US" sz="2200">
                <a:ea typeface="ＭＳ Ｐゴシック" charset="0"/>
                <a:cs typeface="+mn-cs"/>
              </a:rPr>
              <a:t>Create a group of young faculty and national laboratory scientists</a:t>
            </a:r>
          </a:p>
          <a:p>
            <a:pPr eaLnBrk="1" hangingPunct="1">
              <a:spcBef>
                <a:spcPct val="30000"/>
              </a:spcBef>
              <a:defRPr/>
            </a:pPr>
            <a:r>
              <a:rPr lang="en-US" sz="2200">
                <a:ea typeface="ＭＳ Ｐゴシック" charset="0"/>
                <a:cs typeface="+mn-cs"/>
              </a:rPr>
              <a:t>Keep pace with evolving technology</a:t>
            </a:r>
          </a:p>
          <a:p>
            <a:pPr eaLnBrk="1" hangingPunct="1">
              <a:spcBef>
                <a:spcPct val="30000"/>
              </a:spcBef>
              <a:defRPr/>
            </a:pPr>
            <a:r>
              <a:rPr lang="en-US" sz="2200">
                <a:ea typeface="ＭＳ Ｐゴシック" charset="0"/>
                <a:cs typeface="+mn-cs"/>
              </a:rPr>
              <a:t>Convey understanding of the scientific and technical aspects of national energy security issues along with an appreciation of the multidisciplinary nature of energy research</a:t>
            </a:r>
          </a:p>
          <a:p>
            <a:pPr eaLnBrk="1" hangingPunct="1">
              <a:spcBef>
                <a:spcPct val="30000"/>
              </a:spcBef>
              <a:defRPr/>
            </a:pPr>
            <a:r>
              <a:rPr lang="en-US" sz="2200">
                <a:ea typeface="ＭＳ Ｐゴシック" charset="0"/>
                <a:cs typeface="+mn-cs"/>
              </a:rPr>
              <a:t>Lead workshops to define science challenges, underpinning energy and environmental issues, in conjunction with the Energy Sciences Network </a:t>
            </a:r>
          </a:p>
        </p:txBody>
      </p:sp>
    </p:spTree>
    <p:extLst>
      <p:ext uri="{BB962C8B-B14F-4D97-AF65-F5344CB8AC3E}">
        <p14:creationId xmlns:p14="http://schemas.microsoft.com/office/powerpoint/2010/main" val="4240331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98550" y="33338"/>
            <a:ext cx="7132638" cy="822325"/>
          </a:xfrm>
        </p:spPr>
        <p:txBody>
          <a:bodyPr>
            <a:normAutofit fontScale="90000"/>
          </a:bodyPr>
          <a:lstStyle/>
          <a:p>
            <a:pPr eaLnBrk="1" hangingPunct="1">
              <a:defRPr/>
            </a:pPr>
            <a:r>
              <a:rPr lang="en-US" sz="2400" dirty="0">
                <a:solidFill>
                  <a:srgbClr val="7030A0"/>
                </a:solidFill>
                <a:latin typeface="Verdana" charset="0"/>
                <a:ea typeface="ＭＳ Ｐゴシック" charset="0"/>
                <a:cs typeface="+mj-cs"/>
              </a:rPr>
              <a:t>New Approaches to Training: </a:t>
            </a:r>
            <a:br>
              <a:rPr lang="en-US" sz="2400" dirty="0">
                <a:solidFill>
                  <a:srgbClr val="7030A0"/>
                </a:solidFill>
                <a:latin typeface="Verdana" charset="0"/>
                <a:ea typeface="ＭＳ Ｐゴシック" charset="0"/>
                <a:cs typeface="+mj-cs"/>
              </a:rPr>
            </a:br>
            <a:r>
              <a:rPr lang="en-US" sz="2400" dirty="0">
                <a:solidFill>
                  <a:srgbClr val="7030A0"/>
                </a:solidFill>
                <a:latin typeface="Verdana" charset="0"/>
                <a:ea typeface="ＭＳ Ｐゴシック" charset="0"/>
                <a:cs typeface="+mj-cs"/>
              </a:rPr>
              <a:t>The Energy Sciences Network</a:t>
            </a:r>
          </a:p>
        </p:txBody>
      </p:sp>
      <p:sp>
        <p:nvSpPr>
          <p:cNvPr id="31747" name="Rectangle 3"/>
          <p:cNvSpPr>
            <a:spLocks noGrp="1" noChangeArrowheads="1"/>
          </p:cNvSpPr>
          <p:nvPr>
            <p:ph type="body" idx="1"/>
          </p:nvPr>
        </p:nvSpPr>
        <p:spPr>
          <a:xfrm>
            <a:off x="533400" y="1193800"/>
            <a:ext cx="8147050" cy="5130800"/>
          </a:xfrm>
        </p:spPr>
        <p:txBody>
          <a:bodyPr/>
          <a:lstStyle/>
          <a:p>
            <a:pPr eaLnBrk="1" hangingPunct="1">
              <a:defRPr/>
            </a:pPr>
            <a:r>
              <a:rPr lang="en-US" sz="2200">
                <a:ea typeface="ＭＳ Ｐゴシック" charset="0"/>
                <a:cs typeface="+mn-cs"/>
              </a:rPr>
              <a:t>Expand science training at Universities &amp; Nanoscience centers (model: Cold Spring Harbor)</a:t>
            </a:r>
          </a:p>
          <a:p>
            <a:pPr eaLnBrk="1" hangingPunct="1">
              <a:defRPr/>
            </a:pPr>
            <a:r>
              <a:rPr lang="en-US" sz="2200">
                <a:ea typeface="ＭＳ Ｐゴシック" charset="0"/>
                <a:cs typeface="+mn-cs"/>
              </a:rPr>
              <a:t>Hold short series of Grand Challenge-focused workshops with two days of training in key issues for students followed by two days of forefront Grand Challenge science</a:t>
            </a:r>
          </a:p>
          <a:p>
            <a:pPr eaLnBrk="1" hangingPunct="1">
              <a:defRPr/>
            </a:pPr>
            <a:r>
              <a:rPr lang="en-US" sz="2200">
                <a:ea typeface="ＭＳ Ｐゴシック" charset="0"/>
                <a:cs typeface="+mn-cs"/>
              </a:rPr>
              <a:t>Create Grand Challenge Training Networks: collaborations between teams of scientists with early stage scientists spending time in more than one team</a:t>
            </a:r>
          </a:p>
          <a:p>
            <a:pPr lvl="1" eaLnBrk="1" hangingPunct="1">
              <a:defRPr/>
            </a:pPr>
            <a:r>
              <a:rPr lang="en-US" sz="2200">
                <a:ea typeface="ＭＳ Ｐゴシック" charset="0"/>
              </a:rPr>
              <a:t>Early stage scientists can:</a:t>
            </a:r>
          </a:p>
          <a:p>
            <a:pPr lvl="2" eaLnBrk="1" hangingPunct="1">
              <a:spcBef>
                <a:spcPct val="10000"/>
              </a:spcBef>
              <a:defRPr/>
            </a:pPr>
            <a:r>
              <a:rPr lang="en-US">
                <a:ea typeface="ＭＳ Ｐゴシック" charset="0"/>
              </a:rPr>
              <a:t>Customize their training</a:t>
            </a:r>
          </a:p>
          <a:p>
            <a:pPr lvl="2" eaLnBrk="1" hangingPunct="1">
              <a:spcBef>
                <a:spcPct val="10000"/>
              </a:spcBef>
              <a:defRPr/>
            </a:pPr>
            <a:r>
              <a:rPr lang="en-US">
                <a:ea typeface="ＭＳ Ｐゴシック" charset="0"/>
              </a:rPr>
              <a:t>See multiple viewpoints</a:t>
            </a:r>
          </a:p>
          <a:p>
            <a:pPr lvl="2" eaLnBrk="1" hangingPunct="1">
              <a:spcBef>
                <a:spcPct val="10000"/>
              </a:spcBef>
              <a:defRPr/>
            </a:pPr>
            <a:r>
              <a:rPr lang="en-US">
                <a:ea typeface="ＭＳ Ｐゴシック" charset="0"/>
              </a:rPr>
              <a:t>Begin their own collaborations</a:t>
            </a:r>
          </a:p>
        </p:txBody>
      </p:sp>
    </p:spTree>
    <p:extLst>
      <p:ext uri="{BB962C8B-B14F-4D97-AF65-F5344CB8AC3E}">
        <p14:creationId xmlns:p14="http://schemas.microsoft.com/office/powerpoint/2010/main" val="152904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76200"/>
            <a:ext cx="8229600" cy="1143000"/>
          </a:xfrm>
        </p:spPr>
        <p:txBody>
          <a:bodyPr/>
          <a:lstStyle/>
          <a:p>
            <a:pPr eaLnBrk="1" hangingPunct="1">
              <a:defRPr/>
            </a:pPr>
            <a:r>
              <a:rPr lang="en-US" dirty="0">
                <a:solidFill>
                  <a:srgbClr val="7030A0"/>
                </a:solidFill>
                <a:latin typeface="Verdana" charset="0"/>
                <a:ea typeface="ＭＳ Ｐゴシック" charset="0"/>
                <a:cs typeface="+mj-cs"/>
              </a:rPr>
              <a:t>Crystal Growth Facilities</a:t>
            </a:r>
          </a:p>
        </p:txBody>
      </p:sp>
      <p:sp>
        <p:nvSpPr>
          <p:cNvPr id="32771" name="Rectangle 3"/>
          <p:cNvSpPr>
            <a:spLocks noGrp="1" noChangeArrowheads="1"/>
          </p:cNvSpPr>
          <p:nvPr>
            <p:ph type="body" idx="1"/>
          </p:nvPr>
        </p:nvSpPr>
        <p:spPr>
          <a:xfrm>
            <a:off x="304800" y="1174750"/>
            <a:ext cx="5791200" cy="4127500"/>
          </a:xfrm>
        </p:spPr>
        <p:txBody>
          <a:bodyPr/>
          <a:lstStyle/>
          <a:p>
            <a:pPr eaLnBrk="1" hangingPunct="1">
              <a:spcBef>
                <a:spcPct val="30000"/>
              </a:spcBef>
              <a:defRPr/>
            </a:pPr>
            <a:r>
              <a:rPr lang="en-US" sz="1800">
                <a:ea typeface="ＭＳ Ｐゴシック" charset="0"/>
                <a:cs typeface="+mn-cs"/>
              </a:rPr>
              <a:t>Crystals are a platform for truly novel states of matter such as quantum liquids, spin ice, and composite fermions </a:t>
            </a:r>
          </a:p>
          <a:p>
            <a:pPr eaLnBrk="1" hangingPunct="1">
              <a:spcBef>
                <a:spcPct val="30000"/>
              </a:spcBef>
              <a:defRPr/>
            </a:pPr>
            <a:r>
              <a:rPr lang="en-US" sz="1800">
                <a:ea typeface="ＭＳ Ｐゴシック" charset="0"/>
                <a:cs typeface="+mn-cs"/>
              </a:rPr>
              <a:t>Currently a mismatch between demand and supply of crystalline materials</a:t>
            </a:r>
          </a:p>
          <a:p>
            <a:pPr eaLnBrk="1" hangingPunct="1">
              <a:spcBef>
                <a:spcPct val="30000"/>
              </a:spcBef>
              <a:defRPr/>
            </a:pPr>
            <a:r>
              <a:rPr lang="en-US" sz="1800">
                <a:ea typeface="ＭＳ Ｐゴシック" charset="0"/>
                <a:cs typeface="+mn-cs"/>
              </a:rPr>
              <a:t>Current infrastructure needs expansion and renewal</a:t>
            </a:r>
          </a:p>
          <a:p>
            <a:pPr eaLnBrk="1" hangingPunct="1">
              <a:spcBef>
                <a:spcPct val="30000"/>
              </a:spcBef>
              <a:defRPr/>
            </a:pPr>
            <a:r>
              <a:rPr lang="en-US" sz="1800">
                <a:ea typeface="ＭＳ Ｐゴシック" charset="0"/>
                <a:cs typeface="+mn-cs"/>
              </a:rPr>
              <a:t>New facilities for materials created at extreme pressure or temperature, very large crystals, etc.</a:t>
            </a:r>
          </a:p>
          <a:p>
            <a:pPr lvl="1" eaLnBrk="1" hangingPunct="1">
              <a:lnSpc>
                <a:spcPct val="95000"/>
              </a:lnSpc>
              <a:spcBef>
                <a:spcPct val="15000"/>
              </a:spcBef>
              <a:defRPr/>
            </a:pPr>
            <a:r>
              <a:rPr lang="en-US" sz="1800">
                <a:ea typeface="ＭＳ Ｐゴシック" charset="0"/>
              </a:rPr>
              <a:t>Fluorides for topological spin matter</a:t>
            </a:r>
          </a:p>
          <a:p>
            <a:pPr lvl="1" eaLnBrk="1" hangingPunct="1">
              <a:lnSpc>
                <a:spcPct val="95000"/>
              </a:lnSpc>
              <a:spcBef>
                <a:spcPct val="15000"/>
              </a:spcBef>
              <a:defRPr/>
            </a:pPr>
            <a:r>
              <a:rPr lang="en-US" sz="1800">
                <a:ea typeface="ＭＳ Ｐゴシック" charset="0"/>
              </a:rPr>
              <a:t>Thalates for negative pressure superconductors and magnets</a:t>
            </a:r>
          </a:p>
          <a:p>
            <a:pPr lvl="1" eaLnBrk="1" hangingPunct="1">
              <a:lnSpc>
                <a:spcPct val="95000"/>
              </a:lnSpc>
              <a:spcBef>
                <a:spcPct val="15000"/>
              </a:spcBef>
              <a:defRPr/>
            </a:pPr>
            <a:r>
              <a:rPr lang="en-US" sz="1800">
                <a:ea typeface="ＭＳ Ｐゴシック" charset="0"/>
              </a:rPr>
              <a:t>Oxides for the THz frequency conversion</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24242" t="4842" r="4875" b="1315"/>
          <a:stretch>
            <a:fillRect/>
          </a:stretch>
        </p:blipFill>
        <p:spPr bwMode="auto">
          <a:xfrm>
            <a:off x="5991225" y="1174750"/>
            <a:ext cx="3092450" cy="418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3" name="Text Box 5"/>
          <p:cNvSpPr txBox="1">
            <a:spLocks noChangeArrowheads="1"/>
          </p:cNvSpPr>
          <p:nvPr/>
        </p:nvSpPr>
        <p:spPr bwMode="auto">
          <a:xfrm>
            <a:off x="5957888" y="5434013"/>
            <a:ext cx="328771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600" b="1" smtClean="0"/>
              <a:t>Pressure floating zone apparatus</a:t>
            </a:r>
          </a:p>
        </p:txBody>
      </p:sp>
      <p:sp>
        <p:nvSpPr>
          <p:cNvPr id="32774" name="Text Box 6"/>
          <p:cNvSpPr txBox="1">
            <a:spLocks noChangeArrowheads="1"/>
          </p:cNvSpPr>
          <p:nvPr/>
        </p:nvSpPr>
        <p:spPr bwMode="auto">
          <a:xfrm>
            <a:off x="4238625" y="6129338"/>
            <a:ext cx="490537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600" b="1" i="1" smtClean="0"/>
              <a:t>Images from I</a:t>
            </a:r>
            <a:r>
              <a:rPr lang="de-DE" sz="1600" b="1" i="1" smtClean="0"/>
              <a:t>nstitut fur KristallZuchtung, Berlin</a:t>
            </a:r>
          </a:p>
        </p:txBody>
      </p:sp>
      <p:sp>
        <p:nvSpPr>
          <p:cNvPr id="32775" name="Text Box 7"/>
          <p:cNvSpPr txBox="1">
            <a:spLocks noChangeArrowheads="1"/>
          </p:cNvSpPr>
          <p:nvPr/>
        </p:nvSpPr>
        <p:spPr bwMode="auto">
          <a:xfrm>
            <a:off x="4019550" y="5537200"/>
            <a:ext cx="11811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600" b="1" smtClean="0"/>
              <a:t>Crystals</a:t>
            </a:r>
          </a:p>
        </p:txBody>
      </p:sp>
      <p:pic>
        <p:nvPicPr>
          <p:cNvPr id="3277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2373" t="2621" r="1959" b="13838"/>
          <a:stretch>
            <a:fillRect/>
          </a:stretch>
        </p:blipFill>
        <p:spPr bwMode="auto">
          <a:xfrm>
            <a:off x="344488" y="5484813"/>
            <a:ext cx="185261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t="-1697" r="3709" b="12581"/>
          <a:stretch>
            <a:fillRect/>
          </a:stretch>
        </p:blipFill>
        <p:spPr bwMode="auto">
          <a:xfrm>
            <a:off x="2330450" y="5462588"/>
            <a:ext cx="1738313"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8" name="Text Box 10"/>
          <p:cNvSpPr txBox="1">
            <a:spLocks noChangeArrowheads="1"/>
          </p:cNvSpPr>
          <p:nvPr/>
        </p:nvSpPr>
        <p:spPr bwMode="auto">
          <a:xfrm>
            <a:off x="287338" y="5448300"/>
            <a:ext cx="9763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smtClean="0"/>
              <a:t>SmScO</a:t>
            </a:r>
            <a:r>
              <a:rPr lang="en-US" sz="1400" b="1" baseline="-25000" smtClean="0"/>
              <a:t>3</a:t>
            </a:r>
            <a:endParaRPr lang="de-DE" sz="1400" b="1" baseline="-25000" smtClean="0"/>
          </a:p>
        </p:txBody>
      </p:sp>
      <p:sp>
        <p:nvSpPr>
          <p:cNvPr id="32779" name="Text Box 11"/>
          <p:cNvSpPr txBox="1">
            <a:spLocks noChangeArrowheads="1"/>
          </p:cNvSpPr>
          <p:nvPr/>
        </p:nvSpPr>
        <p:spPr bwMode="auto">
          <a:xfrm>
            <a:off x="2301875" y="5468938"/>
            <a:ext cx="10652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400" b="1" smtClean="0"/>
              <a:t>FZ Silicon</a:t>
            </a:r>
            <a:endParaRPr lang="de-DE" sz="1400" b="1" smtClean="0"/>
          </a:p>
        </p:txBody>
      </p:sp>
    </p:spTree>
    <p:extLst>
      <p:ext uri="{BB962C8B-B14F-4D97-AF65-F5344CB8AC3E}">
        <p14:creationId xmlns:p14="http://schemas.microsoft.com/office/powerpoint/2010/main" val="56486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83" t="17844" r="17083" b="46601"/>
          <a:stretch/>
        </p:blipFill>
        <p:spPr bwMode="auto">
          <a:xfrm>
            <a:off x="0" y="943708"/>
            <a:ext cx="9103278" cy="276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4114800"/>
            <a:ext cx="2363917" cy="523220"/>
          </a:xfrm>
          <a:prstGeom prst="rect">
            <a:avLst/>
          </a:prstGeom>
          <a:noFill/>
        </p:spPr>
        <p:txBody>
          <a:bodyPr wrap="none" rtlCol="0">
            <a:spAutoFit/>
          </a:bodyPr>
          <a:lstStyle/>
          <a:p>
            <a:r>
              <a:rPr lang="en-US" sz="2800" dirty="0" smtClean="0"/>
              <a:t>August 6, 2009</a:t>
            </a:r>
            <a:endParaRPr lang="en-US" sz="2800" dirty="0"/>
          </a:p>
        </p:txBody>
      </p:sp>
      <p:sp>
        <p:nvSpPr>
          <p:cNvPr id="2" name="TextBox 1"/>
          <p:cNvSpPr txBox="1"/>
          <p:nvPr/>
        </p:nvSpPr>
        <p:spPr>
          <a:xfrm>
            <a:off x="914400" y="95126"/>
            <a:ext cx="8016233" cy="830997"/>
          </a:xfrm>
          <a:prstGeom prst="rect">
            <a:avLst/>
          </a:prstGeom>
          <a:noFill/>
        </p:spPr>
        <p:txBody>
          <a:bodyPr wrap="none" rtlCol="0">
            <a:spAutoFit/>
          </a:bodyPr>
          <a:lstStyle/>
          <a:p>
            <a:r>
              <a:rPr lang="en-US" sz="4800" b="1" dirty="0" smtClean="0">
                <a:solidFill>
                  <a:srgbClr val="FF0000"/>
                </a:solidFill>
              </a:rPr>
              <a:t>Substantive Result #1:   EFRC’s </a:t>
            </a:r>
            <a:endParaRPr lang="en-US" sz="4800" b="1" dirty="0">
              <a:solidFill>
                <a:srgbClr val="FF0000"/>
              </a:solidFill>
            </a:endParaRPr>
          </a:p>
        </p:txBody>
      </p:sp>
    </p:spTree>
    <p:extLst>
      <p:ext uri="{BB962C8B-B14F-4D97-AF65-F5344CB8AC3E}">
        <p14:creationId xmlns:p14="http://schemas.microsoft.com/office/powerpoint/2010/main" val="28918480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8970" y="990600"/>
            <a:ext cx="5505030" cy="4848225"/>
          </a:xfrm>
        </p:spPr>
        <p:txBody>
          <a:bodyPr/>
          <a:lstStyle/>
          <a:p>
            <a:pPr marL="0">
              <a:spcBef>
                <a:spcPts val="0"/>
              </a:spcBef>
              <a:buNone/>
            </a:pPr>
            <a:r>
              <a:rPr lang="en-US" sz="1800" dirty="0" smtClean="0">
                <a:solidFill>
                  <a:srgbClr val="008000"/>
                </a:solidFill>
                <a:latin typeface="+mn-lt"/>
              </a:rPr>
              <a:t>Scientific Achievement</a:t>
            </a:r>
          </a:p>
          <a:p>
            <a:pPr marL="339725" lvl="1" indent="-1588">
              <a:spcBef>
                <a:spcPts val="200"/>
              </a:spcBef>
              <a:buNone/>
            </a:pPr>
            <a:r>
              <a:rPr lang="en-US" sz="1800" b="1" dirty="0">
                <a:solidFill>
                  <a:schemeClr val="tx1"/>
                </a:solidFill>
                <a:latin typeface="+mn-lt"/>
                <a:ea typeface="Cambria" pitchFamily="18" charset="0"/>
                <a:cs typeface="Times New Roman" pitchFamily="18" charset="0"/>
              </a:rPr>
              <a:t>By </a:t>
            </a:r>
            <a:r>
              <a:rPr lang="en-US" sz="1800" b="1" dirty="0" smtClean="0">
                <a:solidFill>
                  <a:schemeClr val="tx1"/>
                </a:solidFill>
                <a:latin typeface="+mn-lt"/>
                <a:ea typeface="Cambria" pitchFamily="18" charset="0"/>
                <a:cs typeface="Times New Roman" pitchFamily="18" charset="0"/>
              </a:rPr>
              <a:t>injecting </a:t>
            </a:r>
            <a:r>
              <a:rPr lang="en-US" sz="1800" b="1" dirty="0">
                <a:solidFill>
                  <a:schemeClr val="tx1"/>
                </a:solidFill>
                <a:latin typeface="+mn-lt"/>
                <a:ea typeface="Cambria" pitchFamily="18" charset="0"/>
                <a:cs typeface="Times New Roman" pitchFamily="18" charset="0"/>
              </a:rPr>
              <a:t>energy-tunable tunneling electrons </a:t>
            </a:r>
            <a:r>
              <a:rPr lang="en-US" sz="1800" b="1" dirty="0" smtClean="0">
                <a:solidFill>
                  <a:schemeClr val="tx1"/>
                </a:solidFill>
                <a:latin typeface="+mn-lt"/>
                <a:ea typeface="Cambria" pitchFamily="18" charset="0"/>
                <a:cs typeface="Times New Roman" pitchFamily="18" charset="0"/>
              </a:rPr>
              <a:t>from </a:t>
            </a:r>
            <a:r>
              <a:rPr lang="en-US" sz="1800" b="1" dirty="0">
                <a:solidFill>
                  <a:schemeClr val="tx1"/>
                </a:solidFill>
                <a:latin typeface="+mn-lt"/>
                <a:ea typeface="Cambria" pitchFamily="18" charset="0"/>
                <a:cs typeface="Times New Roman" pitchFamily="18" charset="0"/>
              </a:rPr>
              <a:t>a scanning tunneling microscope (STM) into a single </a:t>
            </a:r>
            <a:r>
              <a:rPr lang="en-US" sz="1800" b="1" dirty="0" err="1">
                <a:solidFill>
                  <a:schemeClr val="tx1"/>
                </a:solidFill>
                <a:latin typeface="+mn-lt"/>
                <a:ea typeface="Cambria" pitchFamily="18" charset="0"/>
                <a:cs typeface="Times New Roman" pitchFamily="18" charset="0"/>
              </a:rPr>
              <a:t>thiol</a:t>
            </a:r>
            <a:r>
              <a:rPr lang="en-US" sz="1800" b="1" dirty="0">
                <a:solidFill>
                  <a:schemeClr val="tx1"/>
                </a:solidFill>
                <a:latin typeface="+mn-lt"/>
                <a:ea typeface="Cambria" pitchFamily="18" charset="0"/>
                <a:cs typeface="Times New Roman" pitchFamily="18" charset="0"/>
              </a:rPr>
              <a:t>-based π-conjugated molecule, </a:t>
            </a:r>
            <a:r>
              <a:rPr lang="en-US" sz="1800" b="1" dirty="0" smtClean="0">
                <a:solidFill>
                  <a:schemeClr val="tx1"/>
                </a:solidFill>
                <a:latin typeface="+mn-lt"/>
                <a:ea typeface="Cambria" pitchFamily="18" charset="0"/>
                <a:cs typeface="Times New Roman" pitchFamily="18" charset="0"/>
              </a:rPr>
              <a:t>selective abstraction of functional groups was demonstrated. Here, it was possible to </a:t>
            </a:r>
            <a:r>
              <a:rPr lang="en-US" sz="1800" b="1" dirty="0">
                <a:solidFill>
                  <a:schemeClr val="tx1"/>
                </a:solidFill>
                <a:latin typeface="+mn-lt"/>
                <a:ea typeface="Cambria" pitchFamily="18" charset="0"/>
                <a:cs typeface="Times New Roman" pitchFamily="18" charset="0"/>
              </a:rPr>
              <a:t>form </a:t>
            </a:r>
            <a:r>
              <a:rPr lang="en-US" sz="1800" b="1" dirty="0" smtClean="0">
                <a:solidFill>
                  <a:schemeClr val="tx1"/>
                </a:solidFill>
                <a:latin typeface="+mn-lt"/>
                <a:ea typeface="Cambria" pitchFamily="18" charset="0"/>
                <a:cs typeface="Times New Roman" pitchFamily="18" charset="0"/>
              </a:rPr>
              <a:t>a single Au-S </a:t>
            </a:r>
            <a:r>
              <a:rPr lang="en-US" sz="1800" b="1" dirty="0">
                <a:solidFill>
                  <a:schemeClr val="tx1"/>
                </a:solidFill>
                <a:latin typeface="+mn-lt"/>
                <a:ea typeface="Cambria" pitchFamily="18" charset="0"/>
                <a:cs typeface="Times New Roman" pitchFamily="18" charset="0"/>
              </a:rPr>
              <a:t>bond by manipulating and attaching a single gold atom to the sulfur atom exposed at each end of the molecule. </a:t>
            </a:r>
            <a:endParaRPr lang="en-US" sz="1800" b="1" dirty="0" smtClean="0">
              <a:solidFill>
                <a:schemeClr val="tx1"/>
              </a:solidFill>
              <a:latin typeface="+mn-lt"/>
              <a:ea typeface="Cambria" pitchFamily="18" charset="0"/>
              <a:cs typeface="Times New Roman" pitchFamily="18" charset="0"/>
            </a:endParaRPr>
          </a:p>
          <a:p>
            <a:pPr>
              <a:spcBef>
                <a:spcPts val="200"/>
              </a:spcBef>
              <a:buNone/>
            </a:pPr>
            <a:r>
              <a:rPr lang="en-US" sz="1800" dirty="0" smtClean="0">
                <a:solidFill>
                  <a:srgbClr val="008000"/>
                </a:solidFill>
                <a:latin typeface="+mn-lt"/>
              </a:rPr>
              <a:t>Significance and Impact</a:t>
            </a:r>
          </a:p>
          <a:p>
            <a:pPr marL="339725" indent="-1588">
              <a:spcBef>
                <a:spcPts val="200"/>
              </a:spcBef>
              <a:buNone/>
            </a:pPr>
            <a:r>
              <a:rPr lang="en-US" sz="1800" dirty="0" smtClean="0">
                <a:solidFill>
                  <a:schemeClr val="tx1"/>
                </a:solidFill>
                <a:latin typeface="+mn-lt"/>
                <a:ea typeface="Cambria" pitchFamily="18" charset="0"/>
                <a:cs typeface="Times New Roman" pitchFamily="18" charset="0"/>
              </a:rPr>
              <a:t>Bond selective chemistry is one of the ultimate goals of chemistry. Achieving bond-selectivity in a complex molecule with different functional groups is particularly important for demonstrating control of chemistry</a:t>
            </a:r>
            <a:r>
              <a:rPr lang="en-US" sz="1800" dirty="0">
                <a:solidFill>
                  <a:schemeClr val="tx1"/>
                </a:solidFill>
                <a:latin typeface="+mn-lt"/>
                <a:ea typeface="Cambria" pitchFamily="18" charset="0"/>
                <a:cs typeface="Times New Roman" pitchFamily="18" charset="0"/>
              </a:rPr>
              <a:t>. Ultimately, these results lead to the understanding and control of chemistry at the single bond level</a:t>
            </a:r>
            <a:r>
              <a:rPr lang="en-US" sz="1800" dirty="0" smtClean="0">
                <a:solidFill>
                  <a:schemeClr val="tx1"/>
                </a:solidFill>
                <a:latin typeface="+mn-lt"/>
                <a:ea typeface="Cambria" pitchFamily="18" charset="0"/>
                <a:cs typeface="Times New Roman" pitchFamily="18" charset="0"/>
              </a:rPr>
              <a:t>.</a:t>
            </a:r>
            <a:endParaRPr lang="en-US" sz="1800" dirty="0">
              <a:solidFill>
                <a:schemeClr val="tx1"/>
              </a:solidFill>
              <a:latin typeface="+mn-lt"/>
              <a:ea typeface="Cambria" pitchFamily="18" charset="0"/>
              <a:cs typeface="Times New Roman" pitchFamily="18" charset="0"/>
            </a:endParaRPr>
          </a:p>
        </p:txBody>
      </p:sp>
      <p:sp>
        <p:nvSpPr>
          <p:cNvPr id="3" name="Title 2"/>
          <p:cNvSpPr>
            <a:spLocks noGrp="1"/>
          </p:cNvSpPr>
          <p:nvPr>
            <p:ph type="title"/>
          </p:nvPr>
        </p:nvSpPr>
        <p:spPr>
          <a:xfrm>
            <a:off x="0" y="-228600"/>
            <a:ext cx="9144000" cy="1143000"/>
          </a:xfrm>
        </p:spPr>
        <p:txBody>
          <a:bodyPr/>
          <a:lstStyle/>
          <a:p>
            <a:r>
              <a:rPr lang="en-US" sz="2600" b="1" dirty="0" smtClean="0">
                <a:solidFill>
                  <a:srgbClr val="008000"/>
                </a:solidFill>
              </a:rPr>
              <a:t>Understanding </a:t>
            </a:r>
            <a:r>
              <a:rPr lang="en-US" sz="2600" b="1" dirty="0">
                <a:solidFill>
                  <a:srgbClr val="008000"/>
                </a:solidFill>
              </a:rPr>
              <a:t>and </a:t>
            </a:r>
            <a:r>
              <a:rPr lang="en-US" sz="2600" b="1" dirty="0" smtClean="0">
                <a:solidFill>
                  <a:srgbClr val="008000"/>
                </a:solidFill>
              </a:rPr>
              <a:t>Control </a:t>
            </a:r>
            <a:r>
              <a:rPr lang="en-US" sz="2600" b="1" dirty="0">
                <a:solidFill>
                  <a:srgbClr val="008000"/>
                </a:solidFill>
              </a:rPr>
              <a:t>of </a:t>
            </a:r>
            <a:r>
              <a:rPr lang="en-US" sz="2600" b="1" dirty="0" smtClean="0">
                <a:solidFill>
                  <a:srgbClr val="008000"/>
                </a:solidFill>
              </a:rPr>
              <a:t>Chemistry</a:t>
            </a:r>
            <a:br>
              <a:rPr lang="en-US" sz="2600" b="1" dirty="0" smtClean="0">
                <a:solidFill>
                  <a:srgbClr val="008000"/>
                </a:solidFill>
              </a:rPr>
            </a:br>
            <a:r>
              <a:rPr lang="en-US" sz="2600" b="1" dirty="0" smtClean="0">
                <a:solidFill>
                  <a:srgbClr val="008000"/>
                </a:solidFill>
              </a:rPr>
              <a:t>at </a:t>
            </a:r>
            <a:r>
              <a:rPr lang="en-US" sz="2600" b="1" dirty="0">
                <a:solidFill>
                  <a:srgbClr val="008000"/>
                </a:solidFill>
              </a:rPr>
              <a:t>the </a:t>
            </a:r>
            <a:r>
              <a:rPr lang="en-US" sz="2600" b="1" dirty="0" smtClean="0">
                <a:solidFill>
                  <a:srgbClr val="008000"/>
                </a:solidFill>
              </a:rPr>
              <a:t>Single-Bond Level</a:t>
            </a:r>
            <a:r>
              <a:rPr lang="en-US" sz="2600" b="1" dirty="0">
                <a:solidFill>
                  <a:srgbClr val="008000"/>
                </a:solidFill>
              </a:rPr>
              <a:t>.</a:t>
            </a:r>
          </a:p>
        </p:txBody>
      </p:sp>
      <p:sp>
        <p:nvSpPr>
          <p:cNvPr id="12" name="TextBox 133"/>
          <p:cNvSpPr txBox="1"/>
          <p:nvPr/>
        </p:nvSpPr>
        <p:spPr>
          <a:xfrm>
            <a:off x="64320" y="5943600"/>
            <a:ext cx="3344185" cy="261610"/>
          </a:xfrm>
          <a:prstGeom prst="rect">
            <a:avLst/>
          </a:prstGeom>
          <a:noFill/>
        </p:spPr>
        <p:txBody>
          <a:bodyPr wrap="none" rtlCol="0">
            <a:spAutoFit/>
          </a:bodyPr>
          <a:lstStyle/>
          <a:p>
            <a:r>
              <a:rPr lang="en-US" sz="1100" dirty="0" smtClean="0">
                <a:solidFill>
                  <a:srgbClr val="008000"/>
                </a:solidFill>
              </a:rPr>
              <a:t>Work was performed at University of California – Irvine</a:t>
            </a:r>
            <a:endParaRPr lang="en-US" sz="1100" dirty="0">
              <a:solidFill>
                <a:srgbClr val="008000"/>
              </a:solidFill>
            </a:endParaRPr>
          </a:p>
        </p:txBody>
      </p:sp>
      <p:sp>
        <p:nvSpPr>
          <p:cNvPr id="19" name="TextBox 18"/>
          <p:cNvSpPr txBox="1"/>
          <p:nvPr/>
        </p:nvSpPr>
        <p:spPr>
          <a:xfrm>
            <a:off x="4343400" y="5943600"/>
            <a:ext cx="4953000" cy="261610"/>
          </a:xfrm>
          <a:prstGeom prst="rect">
            <a:avLst/>
          </a:prstGeom>
          <a:noFill/>
        </p:spPr>
        <p:txBody>
          <a:bodyPr wrap="square" rtlCol="0">
            <a:spAutoFit/>
          </a:bodyPr>
          <a:lstStyle/>
          <a:p>
            <a:r>
              <a:rPr lang="en-US" sz="1100" dirty="0">
                <a:solidFill>
                  <a:srgbClr val="008000"/>
                </a:solidFill>
              </a:rPr>
              <a:t>Y. Jiang, Q. </a:t>
            </a:r>
            <a:r>
              <a:rPr lang="en-US" sz="1100" dirty="0" err="1">
                <a:solidFill>
                  <a:srgbClr val="008000"/>
                </a:solidFill>
              </a:rPr>
              <a:t>Huan</a:t>
            </a:r>
            <a:r>
              <a:rPr lang="en-US" sz="1100" dirty="0">
                <a:solidFill>
                  <a:srgbClr val="008000"/>
                </a:solidFill>
              </a:rPr>
              <a:t>, L. </a:t>
            </a:r>
            <a:r>
              <a:rPr lang="en-US" sz="1100" dirty="0" err="1">
                <a:solidFill>
                  <a:srgbClr val="008000"/>
                </a:solidFill>
              </a:rPr>
              <a:t>Fabris</a:t>
            </a:r>
            <a:r>
              <a:rPr lang="en-US" sz="1100" dirty="0">
                <a:solidFill>
                  <a:srgbClr val="008000"/>
                </a:solidFill>
              </a:rPr>
              <a:t>, G. C. </a:t>
            </a:r>
            <a:r>
              <a:rPr lang="en-US" sz="1100" dirty="0" err="1">
                <a:solidFill>
                  <a:srgbClr val="008000"/>
                </a:solidFill>
              </a:rPr>
              <a:t>Bazan</a:t>
            </a:r>
            <a:r>
              <a:rPr lang="en-US" sz="1100" dirty="0">
                <a:solidFill>
                  <a:srgbClr val="008000"/>
                </a:solidFill>
              </a:rPr>
              <a:t> and W. Ho, Nature Chemistry 5, 36 (</a:t>
            </a:r>
            <a:r>
              <a:rPr lang="en-US" sz="1100" dirty="0" smtClean="0">
                <a:solidFill>
                  <a:srgbClr val="008000"/>
                </a:solidFill>
              </a:rPr>
              <a:t>2013). </a:t>
            </a:r>
            <a:endParaRPr lang="en-US" sz="1100" dirty="0">
              <a:solidFill>
                <a:srgbClr val="008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0" y="838200"/>
            <a:ext cx="3638970" cy="5105400"/>
          </a:xfrm>
          <a:prstGeom prst="rect">
            <a:avLst/>
          </a:prstGeom>
        </p:spPr>
      </p:pic>
    </p:spTree>
    <p:extLst>
      <p:ext uri="{BB962C8B-B14F-4D97-AF65-F5344CB8AC3E}">
        <p14:creationId xmlns:p14="http://schemas.microsoft.com/office/powerpoint/2010/main" val="4013835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600200" y="152400"/>
            <a:ext cx="754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rgbClr val="CC0000"/>
                </a:solidFill>
              </a:rPr>
              <a:t>Our </a:t>
            </a:r>
            <a:r>
              <a:rPr lang="en-US" altLang="en-US" sz="3600" b="1" dirty="0" smtClean="0">
                <a:solidFill>
                  <a:srgbClr val="7030A0"/>
                </a:solidFill>
              </a:rPr>
              <a:t>(ORIGINAL) </a:t>
            </a:r>
            <a:r>
              <a:rPr lang="en-US" altLang="en-US" sz="3600" b="1" dirty="0" smtClean="0">
                <a:solidFill>
                  <a:srgbClr val="CC0000"/>
                </a:solidFill>
              </a:rPr>
              <a:t>Sub-Committee</a:t>
            </a:r>
            <a:endParaRPr lang="en-US" altLang="en-US" sz="3600" b="1" dirty="0">
              <a:solidFill>
                <a:srgbClr val="CC0000"/>
              </a:solidFill>
            </a:endParaRPr>
          </a:p>
        </p:txBody>
      </p:sp>
      <p:sp>
        <p:nvSpPr>
          <p:cNvPr id="121859" name="Rectangle 3"/>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21860" name="Rectangle 4"/>
          <p:cNvSpPr>
            <a:spLocks noChangeArrowheads="1"/>
          </p:cNvSpPr>
          <p:nvPr/>
        </p:nvSpPr>
        <p:spPr bwMode="auto">
          <a:xfrm>
            <a:off x="381000" y="1143000"/>
            <a:ext cx="2590800"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txBody>
          <a:bodyPr lIns="91176" tIns="45587" rIns="91176" bIns="45587" anchor="ctr"/>
          <a:lstStyle/>
          <a:p>
            <a:r>
              <a:rPr lang="en-US" altLang="en-US" sz="1400" b="1">
                <a:solidFill>
                  <a:srgbClr val="FF0000"/>
                </a:solidFill>
                <a:effectLst>
                  <a:outerShdw blurRad="38100" dist="38100" dir="2700000" algn="tl">
                    <a:srgbClr val="C0C0C0"/>
                  </a:outerShdw>
                </a:effectLst>
                <a:latin typeface="Arial" pitchFamily="34" charset="0"/>
              </a:rPr>
              <a:t>BESAC Sub-Committee:</a:t>
            </a:r>
          </a:p>
          <a:p>
            <a:r>
              <a:rPr lang="en-US" altLang="en-US" sz="1400" b="1">
                <a:solidFill>
                  <a:srgbClr val="FF0000"/>
                </a:solidFill>
                <a:effectLst>
                  <a:outerShdw blurRad="38100" dist="38100" dir="2700000" algn="tl">
                    <a:srgbClr val="C0C0C0"/>
                  </a:outerShdw>
                </a:effectLst>
                <a:latin typeface="Arial" pitchFamily="34" charset="0"/>
              </a:rPr>
              <a:t>Science Grand Challenges</a:t>
            </a:r>
          </a:p>
        </p:txBody>
      </p:sp>
      <p:pic>
        <p:nvPicPr>
          <p:cNvPr id="121861" name="Picture 5"/>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62" name="Rectangle 6"/>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21863" name="Text Box 7"/>
          <p:cNvSpPr txBox="1">
            <a:spLocks noChangeArrowheads="1"/>
          </p:cNvSpPr>
          <p:nvPr/>
        </p:nvSpPr>
        <p:spPr bwMode="auto">
          <a:xfrm>
            <a:off x="276225" y="1657350"/>
            <a:ext cx="4776788"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Co-Chairs</a:t>
            </a:r>
          </a:p>
          <a:p>
            <a:r>
              <a:rPr lang="en-US" altLang="en-US">
                <a:solidFill>
                  <a:srgbClr val="000099"/>
                </a:solidFill>
                <a:latin typeface="Arial" pitchFamily="34" charset="0"/>
              </a:rPr>
              <a:t>Fleming, Graham (UCB/LBNL)</a:t>
            </a:r>
          </a:p>
          <a:p>
            <a:r>
              <a:rPr lang="en-US" altLang="en-US">
                <a:solidFill>
                  <a:srgbClr val="000099"/>
                </a:solidFill>
                <a:latin typeface="Arial" pitchFamily="34" charset="0"/>
              </a:rPr>
              <a:t>Ratner, Mark (Northwestern)</a:t>
            </a:r>
          </a:p>
          <a:p>
            <a:endParaRPr lang="en-US" altLang="en-US">
              <a:solidFill>
                <a:srgbClr val="000099"/>
              </a:solidFill>
              <a:latin typeface="Arial" pitchFamily="34" charset="0"/>
            </a:endParaRPr>
          </a:p>
          <a:p>
            <a:pPr fontAlgn="b">
              <a:lnSpc>
                <a:spcPct val="125000"/>
              </a:lnSpc>
            </a:pPr>
            <a:r>
              <a:rPr lang="en-US" altLang="en-US">
                <a:solidFill>
                  <a:srgbClr val="000099"/>
                </a:solidFill>
                <a:latin typeface="Arial" pitchFamily="34" charset="0"/>
              </a:rPr>
              <a:t>Aeppli, Gabe (London Nanotech Center)</a:t>
            </a:r>
          </a:p>
          <a:p>
            <a:pPr fontAlgn="b">
              <a:lnSpc>
                <a:spcPct val="125000"/>
              </a:lnSpc>
            </a:pPr>
            <a:r>
              <a:rPr lang="en-US" altLang="en-US">
                <a:solidFill>
                  <a:srgbClr val="000099"/>
                </a:solidFill>
                <a:latin typeface="Arial" pitchFamily="34" charset="0"/>
              </a:rPr>
              <a:t>Bishop, David (Bell Labs)</a:t>
            </a:r>
          </a:p>
          <a:p>
            <a:pPr fontAlgn="b">
              <a:lnSpc>
                <a:spcPct val="125000"/>
              </a:lnSpc>
            </a:pPr>
            <a:r>
              <a:rPr lang="en-US" altLang="en-US">
                <a:solidFill>
                  <a:srgbClr val="000099"/>
                </a:solidFill>
                <a:latin typeface="Arial" pitchFamily="34" charset="0"/>
              </a:rPr>
              <a:t>Breslow, Ronald (Columbia)</a:t>
            </a:r>
            <a:endParaRPr lang="en-US" altLang="en-US">
              <a:solidFill>
                <a:srgbClr val="CC0000"/>
              </a:solidFill>
              <a:latin typeface="Arial" pitchFamily="34" charset="0"/>
            </a:endParaRPr>
          </a:p>
          <a:p>
            <a:pPr fontAlgn="b">
              <a:lnSpc>
                <a:spcPct val="125000"/>
              </a:lnSpc>
            </a:pPr>
            <a:r>
              <a:rPr lang="en-US" altLang="en-US">
                <a:solidFill>
                  <a:srgbClr val="000099"/>
                </a:solidFill>
                <a:latin typeface="Arial" pitchFamily="34" charset="0"/>
              </a:rPr>
              <a:t>Bucksbaum, Phil (Stanford/SLAC)</a:t>
            </a:r>
          </a:p>
          <a:p>
            <a:pPr fontAlgn="b">
              <a:lnSpc>
                <a:spcPct val="125000"/>
              </a:lnSpc>
            </a:pPr>
            <a:r>
              <a:rPr lang="en-US" altLang="en-US">
                <a:solidFill>
                  <a:srgbClr val="000099"/>
                </a:solidFill>
                <a:latin typeface="Arial" pitchFamily="34" charset="0"/>
              </a:rPr>
              <a:t>Groves, Jay (UCB/LBNL)</a:t>
            </a:r>
          </a:p>
          <a:p>
            <a:pPr fontAlgn="b">
              <a:lnSpc>
                <a:spcPct val="125000"/>
              </a:lnSpc>
            </a:pPr>
            <a:r>
              <a:rPr lang="en-US" altLang="en-US">
                <a:solidFill>
                  <a:srgbClr val="000099"/>
                </a:solidFill>
                <a:latin typeface="Arial" pitchFamily="34" charset="0"/>
              </a:rPr>
              <a:t>Horn, Paul (IBM)</a:t>
            </a:r>
          </a:p>
          <a:p>
            <a:pPr fontAlgn="b">
              <a:lnSpc>
                <a:spcPct val="125000"/>
              </a:lnSpc>
            </a:pPr>
            <a:r>
              <a:rPr lang="en-US" altLang="en-US">
                <a:solidFill>
                  <a:srgbClr val="000099"/>
                </a:solidFill>
                <a:latin typeface="Arial" pitchFamily="34" charset="0"/>
              </a:rPr>
              <a:t>Kohn, Walter (UCSB) </a:t>
            </a:r>
            <a:r>
              <a:rPr lang="en-US" altLang="en-US">
                <a:solidFill>
                  <a:srgbClr val="CC0000"/>
                </a:solidFill>
                <a:latin typeface="Arial" pitchFamily="34" charset="0"/>
              </a:rPr>
              <a:t>BESAC</a:t>
            </a:r>
          </a:p>
          <a:p>
            <a:pPr>
              <a:lnSpc>
                <a:spcPct val="125000"/>
              </a:lnSpc>
            </a:pPr>
            <a:r>
              <a:rPr lang="en-US" altLang="en-US">
                <a:solidFill>
                  <a:srgbClr val="000099"/>
                </a:solidFill>
                <a:latin typeface="Arial" pitchFamily="34" charset="0"/>
              </a:rPr>
              <a:t>Marks, Tobin (Northwestern)</a:t>
            </a:r>
          </a:p>
          <a:p>
            <a:pPr>
              <a:lnSpc>
                <a:spcPct val="125000"/>
              </a:lnSpc>
            </a:pPr>
            <a:r>
              <a:rPr lang="en-US" altLang="en-US">
                <a:solidFill>
                  <a:srgbClr val="000099"/>
                </a:solidFill>
                <a:latin typeface="Arial" pitchFamily="34" charset="0"/>
              </a:rPr>
              <a:t>McEuen, Paul (Cornell/Nanosys)</a:t>
            </a:r>
            <a:endParaRPr lang="en-US" altLang="en-US">
              <a:latin typeface="Arial" pitchFamily="34" charset="0"/>
            </a:endParaRPr>
          </a:p>
          <a:p>
            <a:endParaRPr lang="en-US" altLang="en-US">
              <a:solidFill>
                <a:srgbClr val="000099"/>
              </a:solidFill>
              <a:latin typeface="Arial" pitchFamily="34" charset="0"/>
            </a:endParaRPr>
          </a:p>
        </p:txBody>
      </p:sp>
      <p:sp>
        <p:nvSpPr>
          <p:cNvPr id="121864" name="Rectangle 8"/>
          <p:cNvSpPr>
            <a:spLocks noChangeArrowheads="1"/>
          </p:cNvSpPr>
          <p:nvPr/>
        </p:nvSpPr>
        <p:spPr bwMode="auto">
          <a:xfrm>
            <a:off x="4267200" y="2830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
            <a:endParaRPr lang="en-US" altLang="en-US">
              <a:latin typeface="Arial" pitchFamily="34" charset="0"/>
            </a:endParaRPr>
          </a:p>
        </p:txBody>
      </p:sp>
      <p:sp>
        <p:nvSpPr>
          <p:cNvPr id="121865" name="Text Box 9"/>
          <p:cNvSpPr txBox="1">
            <a:spLocks noChangeArrowheads="1"/>
          </p:cNvSpPr>
          <p:nvPr/>
        </p:nvSpPr>
        <p:spPr bwMode="auto">
          <a:xfrm>
            <a:off x="342900" y="31083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21866" name="Text Box 10"/>
          <p:cNvSpPr txBox="1">
            <a:spLocks noChangeArrowheads="1"/>
          </p:cNvSpPr>
          <p:nvPr/>
        </p:nvSpPr>
        <p:spPr bwMode="auto">
          <a:xfrm>
            <a:off x="4997450" y="1866900"/>
            <a:ext cx="310515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5000"/>
              </a:lnSpc>
            </a:pPr>
            <a:r>
              <a:rPr lang="en-US" altLang="en-US">
                <a:solidFill>
                  <a:srgbClr val="000099"/>
                </a:solidFill>
                <a:latin typeface="Arial" pitchFamily="34" charset="0"/>
              </a:rPr>
              <a:t>Moore, Tom (ASU)</a:t>
            </a:r>
          </a:p>
          <a:p>
            <a:pPr>
              <a:lnSpc>
                <a:spcPct val="125000"/>
              </a:lnSpc>
            </a:pPr>
            <a:r>
              <a:rPr lang="en-US" altLang="en-US">
                <a:solidFill>
                  <a:srgbClr val="000099"/>
                </a:solidFill>
                <a:latin typeface="Arial" pitchFamily="34" charset="0"/>
              </a:rPr>
              <a:t>Murray, Cherry (LLNL)</a:t>
            </a:r>
          </a:p>
          <a:p>
            <a:pPr>
              <a:lnSpc>
                <a:spcPct val="125000"/>
              </a:lnSpc>
            </a:pPr>
            <a:r>
              <a:rPr lang="en-US" altLang="en-US">
                <a:solidFill>
                  <a:srgbClr val="000099"/>
                </a:solidFill>
                <a:latin typeface="Arial" pitchFamily="34" charset="0"/>
              </a:rPr>
              <a:t>Nocera, Dan (MIT)</a:t>
            </a:r>
          </a:p>
          <a:p>
            <a:pPr>
              <a:lnSpc>
                <a:spcPct val="125000"/>
              </a:lnSpc>
            </a:pPr>
            <a:r>
              <a:rPr lang="en-US" altLang="en-US">
                <a:solidFill>
                  <a:srgbClr val="000099"/>
                </a:solidFill>
                <a:latin typeface="Arial" pitchFamily="34" charset="0"/>
              </a:rPr>
              <a:t>Odom, Teri (Northwestern)</a:t>
            </a:r>
          </a:p>
          <a:p>
            <a:pPr>
              <a:lnSpc>
                <a:spcPct val="125000"/>
              </a:lnSpc>
            </a:pPr>
            <a:r>
              <a:rPr lang="en-US" altLang="en-US">
                <a:solidFill>
                  <a:srgbClr val="000099"/>
                </a:solidFill>
                <a:latin typeface="Arial" pitchFamily="34" charset="0"/>
              </a:rPr>
              <a:t>Phillips, Julia (Sandia)</a:t>
            </a:r>
          </a:p>
          <a:p>
            <a:pPr>
              <a:lnSpc>
                <a:spcPct val="125000"/>
              </a:lnSpc>
            </a:pPr>
            <a:r>
              <a:rPr lang="en-US" altLang="en-US">
                <a:solidFill>
                  <a:srgbClr val="000099"/>
                </a:solidFill>
                <a:latin typeface="Arial" pitchFamily="34" charset="0"/>
              </a:rPr>
              <a:t>Schultz, Pete (Scripps/GNF)</a:t>
            </a:r>
          </a:p>
          <a:p>
            <a:pPr>
              <a:lnSpc>
                <a:spcPct val="125000"/>
              </a:lnSpc>
            </a:pPr>
            <a:r>
              <a:rPr lang="en-US" altLang="en-US">
                <a:solidFill>
                  <a:srgbClr val="000099"/>
                </a:solidFill>
                <a:latin typeface="Arial" pitchFamily="34" charset="0"/>
              </a:rPr>
              <a:t>Spence, John (ASU) </a:t>
            </a:r>
            <a:r>
              <a:rPr lang="en-US" altLang="en-US">
                <a:solidFill>
                  <a:srgbClr val="CC0000"/>
                </a:solidFill>
                <a:latin typeface="Arial" pitchFamily="34" charset="0"/>
              </a:rPr>
              <a:t>BESAC</a:t>
            </a:r>
          </a:p>
          <a:p>
            <a:pPr>
              <a:lnSpc>
                <a:spcPct val="125000"/>
              </a:lnSpc>
            </a:pPr>
            <a:r>
              <a:rPr lang="en-US" altLang="en-US">
                <a:solidFill>
                  <a:srgbClr val="000099"/>
                </a:solidFill>
                <a:latin typeface="Arial" pitchFamily="34" charset="0"/>
              </a:rPr>
              <a:t>Silbey, Robert (MIT)</a:t>
            </a:r>
          </a:p>
          <a:p>
            <a:pPr>
              <a:lnSpc>
                <a:spcPct val="125000"/>
              </a:lnSpc>
            </a:pPr>
            <a:r>
              <a:rPr lang="en-US" altLang="en-US">
                <a:solidFill>
                  <a:srgbClr val="000099"/>
                </a:solidFill>
                <a:latin typeface="Arial" pitchFamily="34" charset="0"/>
              </a:rPr>
              <a:t>Williams, Stan (HP) </a:t>
            </a:r>
            <a:r>
              <a:rPr lang="en-US" altLang="en-US">
                <a:solidFill>
                  <a:srgbClr val="CC0000"/>
                </a:solidFill>
                <a:latin typeface="Arial" pitchFamily="34" charset="0"/>
              </a:rPr>
              <a:t>BESAC</a:t>
            </a:r>
          </a:p>
          <a:p>
            <a:pPr>
              <a:lnSpc>
                <a:spcPct val="125000"/>
              </a:lnSpc>
            </a:pPr>
            <a:r>
              <a:rPr lang="en-US" altLang="en-US">
                <a:solidFill>
                  <a:srgbClr val="000099"/>
                </a:solidFill>
                <a:latin typeface="Arial" pitchFamily="34" charset="0"/>
              </a:rPr>
              <a:t>Ye, Jun (U. Colorado/JILA)</a:t>
            </a:r>
          </a:p>
          <a:p>
            <a:pPr>
              <a:lnSpc>
                <a:spcPct val="125000"/>
              </a:lnSpc>
            </a:pPr>
            <a:endParaRPr lang="en-US" altLang="en-US">
              <a:solidFill>
                <a:srgbClr val="000099"/>
              </a:solidFill>
              <a:latin typeface="Arial" pitchFamily="34" charset="0"/>
            </a:endParaRPr>
          </a:p>
        </p:txBody>
      </p:sp>
      <p:sp>
        <p:nvSpPr>
          <p:cNvPr id="121867" name="Text Box 11"/>
          <p:cNvSpPr txBox="1">
            <a:spLocks noChangeArrowheads="1"/>
          </p:cNvSpPr>
          <p:nvPr/>
        </p:nvSpPr>
        <p:spPr bwMode="auto">
          <a:xfrm>
            <a:off x="5024438" y="5445125"/>
            <a:ext cx="307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99"/>
                </a:solidFill>
                <a:latin typeface="Arial" pitchFamily="34" charset="0"/>
              </a:rPr>
              <a:t>Hemminger, John [ex officio]</a:t>
            </a:r>
          </a:p>
          <a:p>
            <a:r>
              <a:rPr lang="en-US" altLang="en-US">
                <a:solidFill>
                  <a:srgbClr val="000099"/>
                </a:solidFill>
              </a:rPr>
              <a:t>(UC Irvine) </a:t>
            </a:r>
            <a:r>
              <a:rPr lang="en-US" altLang="en-US">
                <a:solidFill>
                  <a:srgbClr val="CC0000"/>
                </a:solidFill>
              </a:rPr>
              <a:t>BESAC</a:t>
            </a:r>
            <a:endParaRPr lang="en-US" altLang="en-US">
              <a:solidFill>
                <a:srgbClr val="CC0000"/>
              </a:solidFill>
              <a:latin typeface="Arial" pitchFamily="34" charset="0"/>
            </a:endParaRPr>
          </a:p>
        </p:txBody>
      </p:sp>
    </p:spTree>
    <p:extLst>
      <p:ext uri="{BB962C8B-B14F-4D97-AF65-F5344CB8AC3E}">
        <p14:creationId xmlns:p14="http://schemas.microsoft.com/office/powerpoint/2010/main" val="241402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841811"/>
            <a:ext cx="4724400" cy="5486400"/>
          </a:xfrm>
        </p:spPr>
        <p:txBody>
          <a:bodyPr/>
          <a:lstStyle/>
          <a:p>
            <a:pPr marL="0">
              <a:spcBef>
                <a:spcPts val="0"/>
              </a:spcBef>
              <a:buNone/>
            </a:pPr>
            <a:r>
              <a:rPr lang="en-US" sz="2000" dirty="0" smtClean="0">
                <a:solidFill>
                  <a:schemeClr val="accent3"/>
                </a:solidFill>
              </a:rPr>
              <a:t>Scientific achievement</a:t>
            </a:r>
          </a:p>
          <a:p>
            <a:pPr marL="238125" lvl="1" indent="0">
              <a:spcBef>
                <a:spcPts val="0"/>
              </a:spcBef>
              <a:buNone/>
            </a:pPr>
            <a:r>
              <a:rPr lang="en-US" sz="1800" b="1" dirty="0" smtClean="0">
                <a:solidFill>
                  <a:schemeClr val="tx1"/>
                </a:solidFill>
                <a:latin typeface="+mn-lt"/>
              </a:rPr>
              <a:t>Plasmon excitation in silver and gold </a:t>
            </a:r>
            <a:r>
              <a:rPr lang="en-US" sz="1800" b="1" dirty="0" err="1" smtClean="0">
                <a:solidFill>
                  <a:schemeClr val="tx1"/>
                </a:solidFill>
                <a:latin typeface="+mn-lt"/>
              </a:rPr>
              <a:t>nano</a:t>
            </a:r>
            <a:r>
              <a:rPr lang="en-US" sz="1800" b="1" dirty="0" smtClean="0">
                <a:solidFill>
                  <a:schemeClr val="tx1"/>
                </a:solidFill>
                <a:latin typeface="+mn-lt"/>
              </a:rPr>
              <a:t>-particles enhances absorption and emission, enabling a </a:t>
            </a:r>
            <a:r>
              <a:rPr lang="en-US" sz="1800" b="1" dirty="0" err="1" smtClean="0">
                <a:solidFill>
                  <a:schemeClr val="tx1"/>
                </a:solidFill>
                <a:latin typeface="+mn-lt"/>
              </a:rPr>
              <a:t>subwavelength</a:t>
            </a:r>
            <a:r>
              <a:rPr lang="en-US" sz="1800" b="1" dirty="0" smtClean="0">
                <a:solidFill>
                  <a:schemeClr val="tx1"/>
                </a:solidFill>
                <a:latin typeface="+mn-lt"/>
              </a:rPr>
              <a:t> laser</a:t>
            </a:r>
          </a:p>
          <a:p>
            <a:pPr marL="238125" lvl="1" indent="0">
              <a:spcBef>
                <a:spcPts val="0"/>
              </a:spcBef>
              <a:buNone/>
            </a:pPr>
            <a:endParaRPr lang="en-US" sz="800" b="1" i="1" dirty="0" smtClean="0">
              <a:solidFill>
                <a:srgbClr val="106636"/>
              </a:solidFill>
            </a:endParaRPr>
          </a:p>
          <a:p>
            <a:pPr marL="0" lvl="0" indent="0">
              <a:spcBef>
                <a:spcPts val="0"/>
              </a:spcBef>
              <a:buNone/>
            </a:pPr>
            <a:r>
              <a:rPr lang="en-US" sz="2000" dirty="0" smtClean="0">
                <a:solidFill>
                  <a:schemeClr val="accent3"/>
                </a:solidFill>
              </a:rPr>
              <a:t>Significance and Impact</a:t>
            </a:r>
          </a:p>
          <a:p>
            <a:pPr marL="238125" lvl="1" indent="0">
              <a:spcBef>
                <a:spcPts val="0"/>
              </a:spcBef>
              <a:buNone/>
            </a:pPr>
            <a:r>
              <a:rPr lang="en-US" sz="1800" b="1" dirty="0" smtClean="0">
                <a:solidFill>
                  <a:schemeClr val="tx1"/>
                </a:solidFill>
                <a:latin typeface="+mn-lt"/>
              </a:rPr>
              <a:t>Plasmon enhanced stimulated emission is relevant to the fabrication of new devices that utilize less energy due to small size</a:t>
            </a:r>
          </a:p>
          <a:p>
            <a:pPr marL="0" indent="0">
              <a:buNone/>
            </a:pPr>
            <a:endParaRPr lang="en-US" sz="600" dirty="0" smtClean="0"/>
          </a:p>
          <a:p>
            <a:pPr marL="0" indent="0">
              <a:spcBef>
                <a:spcPts val="0"/>
              </a:spcBef>
              <a:buNone/>
            </a:pPr>
            <a:r>
              <a:rPr lang="en-US" sz="2000" dirty="0" smtClean="0">
                <a:solidFill>
                  <a:schemeClr val="accent3"/>
                </a:solidFill>
              </a:rPr>
              <a:t>Research Details</a:t>
            </a:r>
          </a:p>
          <a:p>
            <a:pPr marL="406400" lvl="1" indent="-180975">
              <a:spcBef>
                <a:spcPts val="0"/>
              </a:spcBef>
            </a:pPr>
            <a:r>
              <a:rPr lang="en-US" sz="1600" dirty="0" smtClean="0">
                <a:solidFill>
                  <a:schemeClr val="tx1"/>
                </a:solidFill>
                <a:latin typeface="+mn-lt"/>
              </a:rPr>
              <a:t>A detailed theoretical model was developed which couples electrodynamics and rate theory.  This theory provides a detailed description of the </a:t>
            </a:r>
            <a:r>
              <a:rPr lang="en-US" sz="1600" dirty="0" err="1" smtClean="0">
                <a:solidFill>
                  <a:schemeClr val="tx1"/>
                </a:solidFill>
                <a:latin typeface="+mn-lt"/>
              </a:rPr>
              <a:t>plasmon</a:t>
            </a:r>
            <a:r>
              <a:rPr lang="en-US" sz="1600" dirty="0" smtClean="0">
                <a:solidFill>
                  <a:schemeClr val="tx1"/>
                </a:solidFill>
                <a:latin typeface="+mn-lt"/>
              </a:rPr>
              <a:t> enhancement and laser </a:t>
            </a:r>
            <a:r>
              <a:rPr lang="en-US" sz="1600" dirty="0" err="1" smtClean="0">
                <a:solidFill>
                  <a:schemeClr val="tx1"/>
                </a:solidFill>
                <a:latin typeface="+mn-lt"/>
              </a:rPr>
              <a:t>photophysics</a:t>
            </a:r>
            <a:r>
              <a:rPr lang="en-US" sz="1600" dirty="0" smtClean="0">
                <a:solidFill>
                  <a:schemeClr val="tx1"/>
                </a:solidFill>
                <a:latin typeface="+mn-lt"/>
              </a:rPr>
              <a:t>, leading to predictions of new laser structures.</a:t>
            </a:r>
            <a:endParaRPr lang="en-US" sz="1600" i="1" dirty="0" smtClean="0">
              <a:solidFill>
                <a:schemeClr val="tx1"/>
              </a:solidFill>
              <a:latin typeface="+mn-lt"/>
            </a:endParaRPr>
          </a:p>
          <a:p>
            <a:pPr marL="406400" lvl="1" indent="-180975">
              <a:spcBef>
                <a:spcPts val="400"/>
              </a:spcBef>
            </a:pPr>
            <a:r>
              <a:rPr lang="en-US" sz="1600" dirty="0" smtClean="0">
                <a:solidFill>
                  <a:schemeClr val="tx1"/>
                </a:solidFill>
                <a:latin typeface="+mn-lt"/>
              </a:rPr>
              <a:t>Experiment/theory collaboration predicted nanoparticle structures and laser dye properties which optimized laser performance.</a:t>
            </a:r>
          </a:p>
        </p:txBody>
      </p:sp>
      <p:sp>
        <p:nvSpPr>
          <p:cNvPr id="3" name="Title 2"/>
          <p:cNvSpPr>
            <a:spLocks noGrp="1"/>
          </p:cNvSpPr>
          <p:nvPr>
            <p:ph type="title"/>
          </p:nvPr>
        </p:nvSpPr>
        <p:spPr>
          <a:xfrm>
            <a:off x="0" y="0"/>
            <a:ext cx="9144000" cy="728133"/>
          </a:xfrm>
        </p:spPr>
        <p:txBody>
          <a:bodyPr>
            <a:noAutofit/>
          </a:bodyPr>
          <a:lstStyle/>
          <a:p>
            <a:r>
              <a:rPr lang="en-US" sz="3200" b="1" dirty="0" smtClean="0"/>
              <a:t>Plasmon Enhancement for </a:t>
            </a:r>
            <a:r>
              <a:rPr lang="en-US" sz="3200" b="1" dirty="0" err="1" smtClean="0"/>
              <a:t>Subwavelength</a:t>
            </a:r>
            <a:r>
              <a:rPr lang="en-US" sz="3200" b="1" dirty="0" smtClean="0"/>
              <a:t> Lasers</a:t>
            </a:r>
            <a:endParaRPr lang="en-US" sz="3200" b="0" dirty="0">
              <a:solidFill>
                <a:schemeClr val="accent3"/>
              </a:solidFill>
            </a:endParaRPr>
          </a:p>
        </p:txBody>
      </p:sp>
      <p:sp>
        <p:nvSpPr>
          <p:cNvPr id="7" name="TextBox 133"/>
          <p:cNvSpPr txBox="1"/>
          <p:nvPr/>
        </p:nvSpPr>
        <p:spPr>
          <a:xfrm>
            <a:off x="0" y="5932621"/>
            <a:ext cx="5029200" cy="276999"/>
          </a:xfrm>
          <a:prstGeom prst="rect">
            <a:avLst/>
          </a:prstGeom>
          <a:noFill/>
        </p:spPr>
        <p:txBody>
          <a:bodyPr wrap="square" rtlCol="0">
            <a:spAutoFit/>
          </a:bodyPr>
          <a:lstStyle/>
          <a:p>
            <a:endParaRPr lang="en-US" sz="1200" dirty="0">
              <a:solidFill>
                <a:srgbClr val="106636"/>
              </a:solidFill>
            </a:endParaRPr>
          </a:p>
        </p:txBody>
      </p:sp>
      <p:sp>
        <p:nvSpPr>
          <p:cNvPr id="9" name="TextBox 8"/>
          <p:cNvSpPr txBox="1"/>
          <p:nvPr/>
        </p:nvSpPr>
        <p:spPr>
          <a:xfrm>
            <a:off x="38100" y="5410200"/>
            <a:ext cx="4610100" cy="830997"/>
          </a:xfrm>
          <a:prstGeom prst="rect">
            <a:avLst/>
          </a:prstGeom>
          <a:noFill/>
        </p:spPr>
        <p:txBody>
          <a:bodyPr wrap="square" rtlCol="0">
            <a:spAutoFit/>
          </a:bodyPr>
          <a:lstStyle/>
          <a:p>
            <a:r>
              <a:rPr lang="en-US" sz="1200" dirty="0" smtClean="0">
                <a:solidFill>
                  <a:srgbClr val="106636"/>
                </a:solidFill>
              </a:rPr>
              <a:t>Reference:  </a:t>
            </a:r>
            <a:r>
              <a:rPr lang="en-US" sz="1200" dirty="0" err="1">
                <a:solidFill>
                  <a:prstClr val="black"/>
                </a:solidFill>
              </a:rPr>
              <a:t>Montacer</a:t>
            </a:r>
            <a:r>
              <a:rPr lang="en-US" sz="1200" dirty="0">
                <a:solidFill>
                  <a:prstClr val="black"/>
                </a:solidFill>
              </a:rPr>
              <a:t> </a:t>
            </a:r>
            <a:r>
              <a:rPr lang="en-US" sz="1200" dirty="0" err="1">
                <a:solidFill>
                  <a:prstClr val="black"/>
                </a:solidFill>
              </a:rPr>
              <a:t>Dridi</a:t>
            </a:r>
            <a:r>
              <a:rPr lang="en-US" sz="1200" dirty="0">
                <a:solidFill>
                  <a:prstClr val="black"/>
                </a:solidFill>
              </a:rPr>
              <a:t> and George C. Schatz, J. Opt. Soc. Am. B 30, 2791-7 (2013). </a:t>
            </a:r>
            <a:r>
              <a:rPr lang="en-US" sz="1200" dirty="0" smtClean="0">
                <a:solidFill>
                  <a:prstClr val="black"/>
                </a:solidFill>
              </a:rPr>
              <a:t>W. Zhou et al, Nature </a:t>
            </a:r>
            <a:r>
              <a:rPr lang="en-US" sz="1200" dirty="0">
                <a:solidFill>
                  <a:prstClr val="black"/>
                </a:solidFill>
              </a:rPr>
              <a:t>Nano 8, 506-511 (2013) </a:t>
            </a:r>
            <a:endParaRPr lang="en-US" sz="1200" dirty="0" smtClean="0">
              <a:solidFill>
                <a:prstClr val="black"/>
              </a:solidFill>
            </a:endParaRPr>
          </a:p>
          <a:p>
            <a:r>
              <a:rPr lang="en-US" sz="1200" dirty="0" smtClean="0">
                <a:solidFill>
                  <a:prstClr val="black"/>
                </a:solidFill>
              </a:rPr>
              <a:t>Worked performed in a collaboration of T. Odom and G. Schatz, Northwestern University</a:t>
            </a:r>
            <a:endParaRPr lang="en-US" sz="1200" dirty="0">
              <a:solidFill>
                <a:prstClr val="black"/>
              </a:solidFill>
            </a:endParaRPr>
          </a:p>
        </p:txBody>
      </p:sp>
      <p:sp>
        <p:nvSpPr>
          <p:cNvPr id="24" name="TextBox 23"/>
          <p:cNvSpPr txBox="1"/>
          <p:nvPr/>
        </p:nvSpPr>
        <p:spPr>
          <a:xfrm>
            <a:off x="50810" y="4343400"/>
            <a:ext cx="4267200" cy="1107996"/>
          </a:xfrm>
          <a:prstGeom prst="rect">
            <a:avLst/>
          </a:prstGeom>
          <a:noFill/>
        </p:spPr>
        <p:txBody>
          <a:bodyPr wrap="square" rtlCol="0">
            <a:spAutoFit/>
          </a:bodyPr>
          <a:lstStyle/>
          <a:p>
            <a:r>
              <a:rPr lang="en-US" sz="1100" dirty="0" smtClean="0">
                <a:solidFill>
                  <a:prstClr val="black"/>
                </a:solidFill>
              </a:rPr>
              <a:t>Top left: schematic of laser, which consists of an array of nanoparticles surrounded by the gain medium. Top right: calculation showing gain near one of the gold nanoparticles. Bottom panels:: Comparison of theory and experiment for laser emission as a function of pump power, including results for </a:t>
            </a:r>
            <a:r>
              <a:rPr lang="en-US" sz="1100" dirty="0" err="1" smtClean="0">
                <a:solidFill>
                  <a:prstClr val="black"/>
                </a:solidFill>
              </a:rPr>
              <a:t>plasmonic</a:t>
            </a:r>
            <a:r>
              <a:rPr lang="en-US" sz="1100" dirty="0" smtClean="0">
                <a:solidFill>
                  <a:prstClr val="black"/>
                </a:solidFill>
              </a:rPr>
              <a:t> nanostructures (Ag, Au) and for the </a:t>
            </a:r>
            <a:r>
              <a:rPr lang="en-US" sz="1100" dirty="0" err="1" smtClean="0">
                <a:solidFill>
                  <a:prstClr val="black"/>
                </a:solidFill>
              </a:rPr>
              <a:t>nonplasmonic</a:t>
            </a:r>
            <a:r>
              <a:rPr lang="en-US" sz="1100" dirty="0" smtClean="0">
                <a:solidFill>
                  <a:prstClr val="black"/>
                </a:solidFill>
              </a:rPr>
              <a:t> materials (Ti, TiO</a:t>
            </a:r>
            <a:r>
              <a:rPr lang="en-US" sz="1100" baseline="-25000" dirty="0" smtClean="0">
                <a:solidFill>
                  <a:prstClr val="black"/>
                </a:solidFill>
              </a:rPr>
              <a:t>2</a:t>
            </a:r>
            <a:r>
              <a:rPr lang="en-US" sz="1100" dirty="0" smtClean="0">
                <a:solidFill>
                  <a:prstClr val="black"/>
                </a:solidFill>
              </a:rPr>
              <a:t>) which don’t lase.</a:t>
            </a:r>
            <a:endParaRPr lang="en-US" sz="1100" dirty="0">
              <a:solidFill>
                <a:prstClr val="black"/>
              </a:solidFill>
            </a:endParaRPr>
          </a:p>
        </p:txBody>
      </p:sp>
      <p:pic>
        <p:nvPicPr>
          <p:cNvPr id="17" name="Picture 6" descr="NP-normal incidence"/>
          <p:cNvPicPr>
            <a:picLocks noChangeAspect="1" noChangeArrowheads="1"/>
          </p:cNvPicPr>
          <p:nvPr/>
        </p:nvPicPr>
        <p:blipFill>
          <a:blip r:embed="rId3" cstate="print">
            <a:extLst>
              <a:ext uri="{28A0092B-C50C-407E-A947-70E740481C1C}">
                <a14:useLocalDpi xmlns:a14="http://schemas.microsoft.com/office/drawing/2010/main" val="0"/>
              </a:ext>
            </a:extLst>
          </a:blip>
          <a:srcRect r="53712"/>
          <a:stretch>
            <a:fillRect/>
          </a:stretch>
        </p:blipFill>
        <p:spPr bwMode="auto">
          <a:xfrm>
            <a:off x="391625" y="942253"/>
            <a:ext cx="1665775" cy="149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TheoryN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428875"/>
            <a:ext cx="18272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ExperimentN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1525" y="2428875"/>
            <a:ext cx="18462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p:cNvPicPr>
            <a:picLocks noChangeAspect="1" noChangeArrowheads="1"/>
          </p:cNvPicPr>
          <p:nvPr/>
        </p:nvPicPr>
        <p:blipFill rotWithShape="1">
          <a:blip r:embed="rId6">
            <a:extLst>
              <a:ext uri="{28A0092B-C50C-407E-A947-70E740481C1C}">
                <a14:useLocalDpi xmlns:a14="http://schemas.microsoft.com/office/drawing/2010/main" val="0"/>
              </a:ext>
            </a:extLst>
          </a:blip>
          <a:srcRect l="53212" r="2687" b="17190"/>
          <a:stretch/>
        </p:blipFill>
        <p:spPr bwMode="auto">
          <a:xfrm>
            <a:off x="2286000" y="808892"/>
            <a:ext cx="1699846"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logo"/>
          <p:cNvPicPr>
            <a:picLocks noChangeAspect="1" noChangeArrowheads="1"/>
          </p:cNvPicPr>
          <p:nvPr/>
        </p:nvPicPr>
        <p:blipFill rotWithShape="1">
          <a:blip r:embed="rId7">
            <a:extLst>
              <a:ext uri="{28A0092B-C50C-407E-A947-70E740481C1C}">
                <a14:useLocalDpi xmlns:a14="http://schemas.microsoft.com/office/drawing/2010/main" val="0"/>
              </a:ext>
            </a:extLst>
          </a:blip>
          <a:srcRect b="35940"/>
          <a:stretch/>
        </p:blipFill>
        <p:spPr bwMode="auto">
          <a:xfrm>
            <a:off x="7467600" y="6280096"/>
            <a:ext cx="1447800" cy="621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logo"/>
          <p:cNvPicPr>
            <a:picLocks noChangeAspect="1" noChangeArrowheads="1"/>
          </p:cNvPicPr>
          <p:nvPr/>
        </p:nvPicPr>
        <p:blipFill rotWithShape="1">
          <a:blip r:embed="rId7">
            <a:extLst>
              <a:ext uri="{28A0092B-C50C-407E-A947-70E740481C1C}">
                <a14:useLocalDpi xmlns:a14="http://schemas.microsoft.com/office/drawing/2010/main" val="0"/>
              </a:ext>
            </a:extLst>
          </a:blip>
          <a:srcRect t="59580" b="4480"/>
          <a:stretch/>
        </p:blipFill>
        <p:spPr bwMode="auto">
          <a:xfrm>
            <a:off x="5791200" y="6324600"/>
            <a:ext cx="1905000" cy="45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20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What’s New?</a:t>
            </a:r>
          </a:p>
        </p:txBody>
      </p:sp>
      <p:sp>
        <p:nvSpPr>
          <p:cNvPr id="3" name="Content Placeholder 2"/>
          <p:cNvSpPr>
            <a:spLocks noGrp="1"/>
          </p:cNvSpPr>
          <p:nvPr>
            <p:ph idx="1"/>
          </p:nvPr>
        </p:nvSpPr>
        <p:spPr>
          <a:xfrm>
            <a:off x="533400" y="1651000"/>
            <a:ext cx="8534400" cy="5130800"/>
          </a:xfrm>
        </p:spPr>
        <p:txBody>
          <a:bodyPr>
            <a:normAutofit/>
          </a:bodyPr>
          <a:lstStyle/>
          <a:p>
            <a:r>
              <a:rPr lang="en-US" altLang="en-US" dirty="0" smtClean="0"/>
              <a:t>What did we miss?: 		</a:t>
            </a:r>
            <a:r>
              <a:rPr lang="en-US" altLang="en-US" sz="2800" b="1" dirty="0" smtClean="0">
                <a:solidFill>
                  <a:srgbClr val="7030A0"/>
                </a:solidFill>
              </a:rPr>
              <a:t>Data Science,…</a:t>
            </a:r>
            <a:r>
              <a:rPr lang="en-US" altLang="en-US" dirty="0" smtClean="0"/>
              <a:t>	</a:t>
            </a:r>
          </a:p>
          <a:p>
            <a:r>
              <a:rPr lang="en-US" altLang="en-US" dirty="0" smtClean="0"/>
              <a:t>What changed the game?:	</a:t>
            </a:r>
            <a:r>
              <a:rPr lang="en-US" altLang="en-US" sz="2800" b="1" dirty="0" err="1" smtClean="0">
                <a:solidFill>
                  <a:srgbClr val="7030A0"/>
                </a:solidFill>
              </a:rPr>
              <a:t>Nano</a:t>
            </a:r>
            <a:r>
              <a:rPr lang="en-US" altLang="en-US" sz="2800" b="1" dirty="0" smtClean="0">
                <a:solidFill>
                  <a:srgbClr val="7030A0"/>
                </a:solidFill>
              </a:rPr>
              <a:t>,…</a:t>
            </a:r>
          </a:p>
          <a:p>
            <a:endParaRPr lang="en-US" altLang="en-US" sz="2400" b="1" dirty="0" smtClean="0">
              <a:solidFill>
                <a:srgbClr val="7030A0"/>
              </a:solidFill>
            </a:endParaRPr>
          </a:p>
          <a:p>
            <a:r>
              <a:rPr lang="en-US" altLang="en-US" dirty="0" smtClean="0"/>
              <a:t>What didn’t change?:		</a:t>
            </a:r>
            <a:r>
              <a:rPr lang="en-US" altLang="en-US" sz="2400" b="1" dirty="0" smtClean="0">
                <a:solidFill>
                  <a:srgbClr val="7030A0"/>
                </a:solidFill>
              </a:rPr>
              <a:t>?????</a:t>
            </a:r>
          </a:p>
          <a:p>
            <a:pPr marL="0" indent="0">
              <a:buNone/>
            </a:pPr>
            <a:endParaRPr lang="en-US" altLang="en-US" sz="2400" b="1" dirty="0" smtClean="0">
              <a:solidFill>
                <a:srgbClr val="7030A0"/>
              </a:solidFill>
            </a:endParaRPr>
          </a:p>
          <a:p>
            <a:r>
              <a:rPr lang="en-US" altLang="en-US" dirty="0" smtClean="0"/>
              <a:t>What is important now?            </a:t>
            </a:r>
            <a:r>
              <a:rPr lang="en-US" altLang="en-US" b="1" dirty="0" smtClean="0">
                <a:solidFill>
                  <a:srgbClr val="7030A0"/>
                </a:solidFill>
              </a:rPr>
              <a:t>?????	</a:t>
            </a:r>
          </a:p>
        </p:txBody>
      </p:sp>
    </p:spTree>
    <p:extLst>
      <p:ext uri="{BB962C8B-B14F-4D97-AF65-F5344CB8AC3E}">
        <p14:creationId xmlns:p14="http://schemas.microsoft.com/office/powerpoint/2010/main" val="21029496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65100"/>
            <a:ext cx="6286500" cy="646331"/>
          </a:xfrm>
          <a:prstGeom prst="rect">
            <a:avLst/>
          </a:prstGeom>
          <a:noFill/>
        </p:spPr>
        <p:txBody>
          <a:bodyPr wrap="square" rtlCol="0">
            <a:spAutoFit/>
          </a:bodyPr>
          <a:lstStyle/>
          <a:p>
            <a:pPr algn="ctr"/>
            <a:r>
              <a:rPr lang="en-US" sz="2000" dirty="0" smtClean="0"/>
              <a:t>Grand Challenge Candidate </a:t>
            </a:r>
          </a:p>
          <a:p>
            <a:pPr algn="ctr"/>
            <a:r>
              <a:rPr lang="en-US" sz="1600" i="1" dirty="0" smtClean="0"/>
              <a:t>BESAC Grand Challenge 2014</a:t>
            </a:r>
            <a:endParaRPr lang="en-US" sz="1600" i="1" dirty="0"/>
          </a:p>
        </p:txBody>
      </p:sp>
      <p:sp>
        <p:nvSpPr>
          <p:cNvPr id="5" name="Rounded Rectangle 4"/>
          <p:cNvSpPr/>
          <p:nvPr/>
        </p:nvSpPr>
        <p:spPr>
          <a:xfrm>
            <a:off x="228600" y="1092200"/>
            <a:ext cx="3848100" cy="558800"/>
          </a:xfrm>
          <a:prstGeom prst="roundRect">
            <a:avLst/>
          </a:prstGeom>
          <a:solidFill>
            <a:srgbClr val="FFFFA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Grand Challenge Statement</a:t>
            </a:r>
            <a:endParaRPr lang="en-US" dirty="0">
              <a:solidFill>
                <a:srgbClr val="800000"/>
              </a:solidFill>
            </a:endParaRPr>
          </a:p>
        </p:txBody>
      </p:sp>
      <p:sp>
        <p:nvSpPr>
          <p:cNvPr id="7" name="Rounded Rectangle 6"/>
          <p:cNvSpPr/>
          <p:nvPr/>
        </p:nvSpPr>
        <p:spPr>
          <a:xfrm>
            <a:off x="5130800" y="3848100"/>
            <a:ext cx="3848100" cy="558800"/>
          </a:xfrm>
          <a:prstGeom prst="roundRect">
            <a:avLst/>
          </a:prstGeom>
          <a:solidFill>
            <a:srgbClr val="FFFFA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Impact of Solving Grand Challenge </a:t>
            </a:r>
            <a:endParaRPr lang="en-US" dirty="0">
              <a:solidFill>
                <a:srgbClr val="800000"/>
              </a:solidFill>
            </a:endParaRPr>
          </a:p>
        </p:txBody>
      </p:sp>
      <p:sp>
        <p:nvSpPr>
          <p:cNvPr id="8" name="Rounded Rectangle 7"/>
          <p:cNvSpPr/>
          <p:nvPr/>
        </p:nvSpPr>
        <p:spPr>
          <a:xfrm>
            <a:off x="228600" y="3898900"/>
            <a:ext cx="3848100" cy="558800"/>
          </a:xfrm>
          <a:prstGeom prst="roundRect">
            <a:avLst/>
          </a:prstGeom>
          <a:solidFill>
            <a:srgbClr val="FFFFA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Timeliness of Grand Challenge </a:t>
            </a:r>
            <a:endParaRPr lang="en-US" dirty="0">
              <a:solidFill>
                <a:srgbClr val="800000"/>
              </a:solidFill>
            </a:endParaRPr>
          </a:p>
        </p:txBody>
      </p:sp>
      <p:sp>
        <p:nvSpPr>
          <p:cNvPr id="9" name="TextBox 8"/>
          <p:cNvSpPr txBox="1"/>
          <p:nvPr/>
        </p:nvSpPr>
        <p:spPr>
          <a:xfrm>
            <a:off x="228600" y="4533900"/>
            <a:ext cx="4127500" cy="1600438"/>
          </a:xfrm>
          <a:prstGeom prst="rect">
            <a:avLst/>
          </a:prstGeom>
          <a:noFill/>
        </p:spPr>
        <p:txBody>
          <a:bodyPr wrap="square" rtlCol="0">
            <a:spAutoFit/>
          </a:bodyPr>
          <a:lstStyle/>
          <a:p>
            <a:r>
              <a:rPr lang="en-US" sz="1400" dirty="0" smtClean="0"/>
              <a:t>Why is this a grand challenge now and not earlier?</a:t>
            </a:r>
          </a:p>
          <a:p>
            <a:r>
              <a:rPr lang="en-US" sz="1400" dirty="0" smtClean="0"/>
              <a:t>• New tools are now available (</a:t>
            </a:r>
            <a:r>
              <a:rPr lang="en-US" sz="1400" dirty="0" err="1" smtClean="0"/>
              <a:t>e.g</a:t>
            </a:r>
            <a:r>
              <a:rPr lang="en-US" sz="1400" dirty="0" smtClean="0"/>
              <a:t>, nanoscience, ultrafast, computation)</a:t>
            </a:r>
          </a:p>
          <a:p>
            <a:r>
              <a:rPr lang="en-US" sz="1400" dirty="0" smtClean="0"/>
              <a:t>• Supporting grand challenges have been advanced/solved (e.g., mapping genome </a:t>
            </a:r>
            <a:r>
              <a:rPr lang="en-US" sz="1400" dirty="0" smtClean="0">
                <a:sym typeface="Wingdings"/>
              </a:rPr>
              <a:t> gene therapy) </a:t>
            </a:r>
            <a:r>
              <a:rPr lang="en-US" sz="1400" dirty="0" smtClean="0"/>
              <a:t> </a:t>
            </a:r>
          </a:p>
          <a:p>
            <a:r>
              <a:rPr lang="en-US" sz="1400" dirty="0" smtClean="0"/>
              <a:t>• . . . </a:t>
            </a:r>
          </a:p>
          <a:p>
            <a:endParaRPr lang="en-US" sz="1400" dirty="0" smtClean="0"/>
          </a:p>
        </p:txBody>
      </p:sp>
      <p:sp>
        <p:nvSpPr>
          <p:cNvPr id="10" name="TextBox 9"/>
          <p:cNvSpPr txBox="1"/>
          <p:nvPr/>
        </p:nvSpPr>
        <p:spPr>
          <a:xfrm>
            <a:off x="4851400" y="4559300"/>
            <a:ext cx="4127500" cy="1600438"/>
          </a:xfrm>
          <a:prstGeom prst="rect">
            <a:avLst/>
          </a:prstGeom>
          <a:noFill/>
        </p:spPr>
        <p:txBody>
          <a:bodyPr wrap="square" rtlCol="0">
            <a:spAutoFit/>
          </a:bodyPr>
          <a:lstStyle/>
          <a:p>
            <a:r>
              <a:rPr lang="en-US" sz="1400" dirty="0" smtClean="0"/>
              <a:t>• Enables understanding new classes of behavior (e.g.,  solving far from equilibrium </a:t>
            </a:r>
            <a:r>
              <a:rPr lang="en-US" sz="1400" dirty="0" smtClean="0">
                <a:sym typeface="Wingdings"/>
              </a:rPr>
              <a:t> weather, fracture, traffic jams . . .)</a:t>
            </a:r>
            <a:endParaRPr lang="en-US" sz="1400" dirty="0"/>
          </a:p>
          <a:p>
            <a:r>
              <a:rPr lang="en-US" sz="1400" dirty="0" smtClean="0"/>
              <a:t>• Enables new control of phenomena (e.g., principles of self-assembly </a:t>
            </a:r>
            <a:r>
              <a:rPr lang="en-US" sz="1400" dirty="0" smtClean="0">
                <a:sym typeface="Wingdings"/>
              </a:rPr>
              <a:t> new classes of functional materials)</a:t>
            </a:r>
          </a:p>
          <a:p>
            <a:r>
              <a:rPr lang="en-US" sz="1400" dirty="0" smtClean="0">
                <a:sym typeface="Wingdings"/>
              </a:rPr>
              <a:t>• . . . </a:t>
            </a:r>
            <a:endParaRPr lang="en-US" sz="1400" dirty="0" smtClean="0"/>
          </a:p>
        </p:txBody>
      </p:sp>
      <p:sp>
        <p:nvSpPr>
          <p:cNvPr id="11" name="Rounded Rectangle 10"/>
          <p:cNvSpPr/>
          <p:nvPr/>
        </p:nvSpPr>
        <p:spPr>
          <a:xfrm>
            <a:off x="5003800" y="1092200"/>
            <a:ext cx="3975100" cy="558800"/>
          </a:xfrm>
          <a:prstGeom prst="roundRect">
            <a:avLst/>
          </a:prstGeom>
          <a:solidFill>
            <a:srgbClr val="FFFFA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Approaches to Solving Grand Challenge </a:t>
            </a:r>
            <a:endParaRPr lang="en-US" dirty="0">
              <a:solidFill>
                <a:srgbClr val="800000"/>
              </a:solidFill>
            </a:endParaRPr>
          </a:p>
        </p:txBody>
      </p:sp>
      <p:sp>
        <p:nvSpPr>
          <p:cNvPr id="12" name="TextBox 11"/>
          <p:cNvSpPr txBox="1"/>
          <p:nvPr/>
        </p:nvSpPr>
        <p:spPr>
          <a:xfrm>
            <a:off x="5003800" y="1790700"/>
            <a:ext cx="4127500" cy="1169551"/>
          </a:xfrm>
          <a:prstGeom prst="rect">
            <a:avLst/>
          </a:prstGeom>
          <a:noFill/>
        </p:spPr>
        <p:txBody>
          <a:bodyPr wrap="square" rtlCol="0">
            <a:spAutoFit/>
          </a:bodyPr>
          <a:lstStyle/>
          <a:p>
            <a:r>
              <a:rPr lang="en-US" sz="1400" dirty="0" smtClean="0"/>
              <a:t>• Characterization tools</a:t>
            </a:r>
          </a:p>
          <a:p>
            <a:r>
              <a:rPr lang="en-US" sz="1400" dirty="0" smtClean="0"/>
              <a:t>• Computational tools</a:t>
            </a:r>
          </a:p>
          <a:p>
            <a:r>
              <a:rPr lang="en-US" sz="1400" dirty="0" smtClean="0"/>
              <a:t>• Synthesis tools</a:t>
            </a:r>
          </a:p>
          <a:p>
            <a:r>
              <a:rPr lang="en-US" sz="1400" dirty="0" smtClean="0"/>
              <a:t>• Intellectual tools</a:t>
            </a:r>
          </a:p>
          <a:p>
            <a:r>
              <a:rPr lang="en-US" sz="1400" dirty="0" smtClean="0"/>
              <a:t>• . . . </a:t>
            </a:r>
          </a:p>
        </p:txBody>
      </p:sp>
      <p:sp>
        <p:nvSpPr>
          <p:cNvPr id="13" name="TextBox 12"/>
          <p:cNvSpPr txBox="1"/>
          <p:nvPr/>
        </p:nvSpPr>
        <p:spPr>
          <a:xfrm>
            <a:off x="228600" y="1816100"/>
            <a:ext cx="3962400" cy="954107"/>
          </a:xfrm>
          <a:prstGeom prst="rect">
            <a:avLst/>
          </a:prstGeom>
          <a:noFill/>
        </p:spPr>
        <p:txBody>
          <a:bodyPr wrap="square" rtlCol="0">
            <a:spAutoFit/>
          </a:bodyPr>
          <a:lstStyle/>
          <a:p>
            <a:r>
              <a:rPr lang="en-US" sz="1400" dirty="0" smtClean="0"/>
              <a:t>• What’s </a:t>
            </a:r>
            <a:r>
              <a:rPr lang="en-US" sz="1400" dirty="0"/>
              <a:t>the short question that captures the spirit of the GC (e.g., How do we control material processes at the level of electrons?)</a:t>
            </a:r>
          </a:p>
          <a:p>
            <a:r>
              <a:rPr lang="en-US" sz="1400" dirty="0" smtClean="0"/>
              <a:t>• What </a:t>
            </a:r>
            <a:r>
              <a:rPr lang="en-US" sz="1400" dirty="0"/>
              <a:t>are the 2-3 bullets that elaborate the </a:t>
            </a:r>
            <a:r>
              <a:rPr lang="en-US" sz="1400" dirty="0" smtClean="0"/>
              <a:t>scope?</a:t>
            </a:r>
            <a:endParaRPr lang="en-US" sz="1400" dirty="0"/>
          </a:p>
        </p:txBody>
      </p:sp>
    </p:spTree>
    <p:extLst>
      <p:ext uri="{BB962C8B-B14F-4D97-AF65-F5344CB8AC3E}">
        <p14:creationId xmlns:p14="http://schemas.microsoft.com/office/powerpoint/2010/main" val="75377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7032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4"/>
          <p:cNvSpPr txBox="1">
            <a:spLocks noChangeArrowheads="1"/>
          </p:cNvSpPr>
          <p:nvPr/>
        </p:nvSpPr>
        <p:spPr bwMode="auto">
          <a:xfrm flipV="1">
            <a:off x="1706563" y="-1371600"/>
            <a:ext cx="43894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endParaRPr lang="en-US" altLang="en-US">
              <a:solidFill>
                <a:srgbClr val="FF0000"/>
              </a:solidFill>
              <a:latin typeface="Arial" pitchFamily="34" charset="0"/>
              <a:ea typeface="Times" charset="0"/>
              <a:cs typeface="Times New Roman" pitchFamily="18" charset="0"/>
            </a:endParaRPr>
          </a:p>
          <a:p>
            <a:pPr algn="ctr" eaLnBrk="0" hangingPunct="0"/>
            <a:r>
              <a:rPr lang="en-US" altLang="en-US">
                <a:solidFill>
                  <a:srgbClr val="FF0000"/>
                </a:solidFill>
                <a:latin typeface="Arial" pitchFamily="34" charset="0"/>
                <a:ea typeface="Times" charset="0"/>
                <a:cs typeface="Times New Roman" pitchFamily="18" charset="0"/>
              </a:rPr>
              <a:t> </a:t>
            </a:r>
            <a:endParaRPr lang="en-US" altLang="en-US" sz="1100">
              <a:latin typeface="Arial" pitchFamily="34" charset="0"/>
              <a:ea typeface="Times" charset="0"/>
              <a:cs typeface="Times New Roman" pitchFamily="18" charset="0"/>
            </a:endParaRPr>
          </a:p>
          <a:p>
            <a:pPr eaLnBrk="0" hangingPunct="0"/>
            <a:endParaRPr lang="en-US" altLang="en-US">
              <a:latin typeface="Arial" pitchFamily="34" charset="0"/>
              <a:ea typeface="Times" charset="0"/>
              <a:cs typeface="Times New Roman" pitchFamily="18" charset="0"/>
            </a:endParaRPr>
          </a:p>
        </p:txBody>
      </p:sp>
      <p:sp>
        <p:nvSpPr>
          <p:cNvPr id="3081" name="Rectangle 9"/>
          <p:cNvSpPr>
            <a:spLocks noChangeArrowheads="1"/>
          </p:cNvSpPr>
          <p:nvPr/>
        </p:nvSpPr>
        <p:spPr bwMode="auto">
          <a:xfrm>
            <a:off x="106680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82" name="Rectangle 10"/>
          <p:cNvSpPr>
            <a:spLocks noChangeArrowheads="1"/>
          </p:cNvSpPr>
          <p:nvPr/>
        </p:nvSpPr>
        <p:spPr bwMode="auto">
          <a:xfrm>
            <a:off x="1203325" y="-1371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Rectangle 11"/>
          <p:cNvSpPr>
            <a:spLocks noChangeArrowheads="1"/>
          </p:cNvSpPr>
          <p:nvPr/>
        </p:nvSpPr>
        <p:spPr bwMode="auto">
          <a:xfrm>
            <a:off x="1203325" y="-13239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Text Box 20"/>
          <p:cNvSpPr txBox="1">
            <a:spLocks noChangeArrowheads="1"/>
          </p:cNvSpPr>
          <p:nvPr/>
        </p:nvSpPr>
        <p:spPr bwMode="auto">
          <a:xfrm>
            <a:off x="2438400" y="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dirty="0" smtClean="0">
                <a:solidFill>
                  <a:srgbClr val="CC0000"/>
                </a:solidFill>
              </a:rPr>
              <a:t>What</a:t>
            </a:r>
            <a:r>
              <a:rPr lang="en-US" altLang="en-US" sz="3600" b="1" dirty="0">
                <a:solidFill>
                  <a:srgbClr val="CC0000"/>
                </a:solidFill>
              </a:rPr>
              <a:t> H</a:t>
            </a:r>
            <a:r>
              <a:rPr lang="en-US" altLang="en-US" sz="3600" b="1" dirty="0" smtClean="0">
                <a:solidFill>
                  <a:srgbClr val="CC0000"/>
                </a:solidFill>
              </a:rPr>
              <a:t>ad </a:t>
            </a:r>
            <a:r>
              <a:rPr lang="en-US" altLang="en-US" sz="3600" b="1" dirty="0">
                <a:solidFill>
                  <a:srgbClr val="CC0000"/>
                </a:solidFill>
              </a:rPr>
              <a:t>Been Done</a:t>
            </a:r>
            <a:endParaRPr lang="en-US" altLang="en-US" sz="3600" dirty="0">
              <a:solidFill>
                <a:srgbClr val="CC0000"/>
              </a:solidFill>
            </a:endParaRPr>
          </a:p>
        </p:txBody>
      </p:sp>
      <p:sp>
        <p:nvSpPr>
          <p:cNvPr id="3103" name="Rectangle 31"/>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3105" name="Picture 33"/>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09"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555625"/>
            <a:ext cx="464343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0" name="Picture 38" descr="IMG37"/>
          <p:cNvPicPr>
            <a:picLocks noChangeAspect="1" noChangeArrowheads="1"/>
          </p:cNvPicPr>
          <p:nvPr/>
        </p:nvPicPr>
        <p:blipFill>
          <a:blip r:embed="rId5" cstate="print">
            <a:extLst>
              <a:ext uri="{28A0092B-C50C-407E-A947-70E740481C1C}">
                <a14:useLocalDpi xmlns:a14="http://schemas.microsoft.com/office/drawing/2010/main" val="0"/>
              </a:ext>
            </a:extLst>
          </a:blip>
          <a:srcRect l="8737" r="6796" b="13789"/>
          <a:stretch>
            <a:fillRect/>
          </a:stretch>
        </p:blipFill>
        <p:spPr bwMode="auto">
          <a:xfrm>
            <a:off x="4640263" y="1520825"/>
            <a:ext cx="263525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MF_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508375"/>
            <a:ext cx="2384425" cy="3665538"/>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3" y="2638425"/>
            <a:ext cx="309880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9"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3113" y="2260600"/>
            <a:ext cx="27082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2" name="Picture 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733800"/>
            <a:ext cx="253206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47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600200" y="152400"/>
            <a:ext cx="7543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0" b="1">
                <a:solidFill>
                  <a:srgbClr val="CC3300"/>
                </a:solidFill>
              </a:rPr>
              <a:t>First Step: Define the Challenges</a:t>
            </a:r>
          </a:p>
        </p:txBody>
      </p:sp>
      <p:sp>
        <p:nvSpPr>
          <p:cNvPr id="122883" name="Rectangle 3"/>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22884" name="Picture 4"/>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885" name="Rectangle 5"/>
          <p:cNvSpPr>
            <a:spLocks noChangeArrowheads="1"/>
          </p:cNvSpPr>
          <p:nvPr/>
        </p:nvSpPr>
        <p:spPr bwMode="auto">
          <a:xfrm>
            <a:off x="0" y="6462713"/>
            <a:ext cx="9144000" cy="74612"/>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22886" name="Text Box 6"/>
          <p:cNvSpPr txBox="1">
            <a:spLocks noChangeArrowheads="1"/>
          </p:cNvSpPr>
          <p:nvPr/>
        </p:nvSpPr>
        <p:spPr bwMode="auto">
          <a:xfrm>
            <a:off x="487363" y="1025525"/>
            <a:ext cx="810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b="1">
                <a:solidFill>
                  <a:srgbClr val="000099"/>
                </a:solidFill>
              </a:rPr>
              <a:t>Grand Challenges for Future BES Science:</a:t>
            </a:r>
          </a:p>
          <a:p>
            <a:r>
              <a:rPr lang="en-US" altLang="en-US" sz="2200" b="1">
                <a:solidFill>
                  <a:srgbClr val="000099"/>
                </a:solidFill>
              </a:rPr>
              <a:t>Initial Sub-committee Request</a:t>
            </a:r>
          </a:p>
        </p:txBody>
      </p:sp>
      <p:sp>
        <p:nvSpPr>
          <p:cNvPr id="122887" name="Text Box 7"/>
          <p:cNvSpPr txBox="1">
            <a:spLocks noChangeArrowheads="1"/>
          </p:cNvSpPr>
          <p:nvPr/>
        </p:nvSpPr>
        <p:spPr bwMode="auto">
          <a:xfrm>
            <a:off x="400050" y="1917700"/>
            <a:ext cx="874395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AutoNum type="arabicParenR"/>
            </a:pPr>
            <a:r>
              <a:rPr lang="en-US" altLang="en-US" sz="1900" dirty="0">
                <a:solidFill>
                  <a:srgbClr val="000099"/>
                </a:solidFill>
              </a:rPr>
              <a:t>What is/are your Big Question(s)?  </a:t>
            </a:r>
            <a:r>
              <a:rPr lang="en-US" altLang="en-US" sz="1900" dirty="0">
                <a:solidFill>
                  <a:schemeClr val="bg1">
                    <a:lumMod val="75000"/>
                  </a:schemeClr>
                </a:solidFill>
              </a:rPr>
              <a:t>Please create 1-3 such questions</a:t>
            </a:r>
          </a:p>
          <a:p>
            <a:r>
              <a:rPr lang="en-US" altLang="en-US" sz="1900" dirty="0">
                <a:solidFill>
                  <a:schemeClr val="bg1">
                    <a:lumMod val="75000"/>
                  </a:schemeClr>
                </a:solidFill>
              </a:rPr>
              <a:t>	and state each in one sentence.</a:t>
            </a:r>
          </a:p>
          <a:p>
            <a:endParaRPr lang="en-US" altLang="en-US" sz="1900" dirty="0">
              <a:solidFill>
                <a:srgbClr val="000099"/>
              </a:solidFill>
            </a:endParaRPr>
          </a:p>
          <a:p>
            <a:r>
              <a:rPr lang="en-US" altLang="en-US" sz="1900" dirty="0">
                <a:solidFill>
                  <a:srgbClr val="000099"/>
                </a:solidFill>
              </a:rPr>
              <a:t>2) What are the issues surrounding your Big Question? </a:t>
            </a:r>
            <a:r>
              <a:rPr lang="en-US" altLang="en-US" sz="1900" dirty="0">
                <a:solidFill>
                  <a:schemeClr val="bg1">
                    <a:lumMod val="75000"/>
                  </a:schemeClr>
                </a:solidFill>
              </a:rPr>
              <a:t>Please describe </a:t>
            </a:r>
          </a:p>
          <a:p>
            <a:r>
              <a:rPr lang="en-US" altLang="en-US" sz="1900" dirty="0">
                <a:solidFill>
                  <a:schemeClr val="bg1">
                    <a:lumMod val="75000"/>
                  </a:schemeClr>
                </a:solidFill>
              </a:rPr>
              <a:t>    in one paragraph (250 words or less) for a non-specialist audience.</a:t>
            </a:r>
          </a:p>
          <a:p>
            <a:endParaRPr lang="en-US" altLang="en-US" sz="1900" dirty="0">
              <a:solidFill>
                <a:srgbClr val="000099"/>
              </a:solidFill>
            </a:endParaRPr>
          </a:p>
          <a:p>
            <a:r>
              <a:rPr lang="en-US" altLang="en-US" sz="1900" dirty="0">
                <a:solidFill>
                  <a:srgbClr val="000099"/>
                </a:solidFill>
              </a:rPr>
              <a:t>3) Please provide a full description of your Big Question and include </a:t>
            </a:r>
          </a:p>
          <a:p>
            <a:r>
              <a:rPr lang="en-US" altLang="en-US" sz="1900" dirty="0">
                <a:solidFill>
                  <a:schemeClr val="bg1">
                    <a:lumMod val="75000"/>
                  </a:schemeClr>
                </a:solidFill>
              </a:rPr>
              <a:t>    a) its relevance to other fields and b)</a:t>
            </a:r>
            <a:r>
              <a:rPr lang="en-US" altLang="en-US" sz="1900" dirty="0">
                <a:solidFill>
                  <a:srgbClr val="000099"/>
                </a:solidFill>
              </a:rPr>
              <a:t> Its relevance to BES and DOE </a:t>
            </a:r>
          </a:p>
          <a:p>
            <a:r>
              <a:rPr lang="en-US" altLang="en-US" sz="1900" dirty="0">
                <a:solidFill>
                  <a:srgbClr val="000099"/>
                </a:solidFill>
              </a:rPr>
              <a:t>   (BES Mission statement is appended)</a:t>
            </a:r>
          </a:p>
          <a:p>
            <a:endParaRPr lang="en-US" altLang="en-US" sz="1900" dirty="0">
              <a:solidFill>
                <a:srgbClr val="000099"/>
              </a:solidFill>
            </a:endParaRPr>
          </a:p>
          <a:p>
            <a:r>
              <a:rPr lang="en-US" altLang="en-US" sz="1900" dirty="0">
                <a:solidFill>
                  <a:srgbClr val="000099"/>
                </a:solidFill>
              </a:rPr>
              <a:t>4) Is there science infrastructure (including workforce issues) that needs</a:t>
            </a:r>
          </a:p>
          <a:p>
            <a:r>
              <a:rPr lang="en-US" altLang="en-US" sz="1900" dirty="0">
                <a:solidFill>
                  <a:srgbClr val="000099"/>
                </a:solidFill>
              </a:rPr>
              <a:t>    to be developed to address this Big Question?  </a:t>
            </a:r>
            <a:r>
              <a:rPr lang="en-US" altLang="en-US" sz="1900" dirty="0">
                <a:solidFill>
                  <a:schemeClr val="bg1">
                    <a:lumMod val="75000"/>
                  </a:schemeClr>
                </a:solidFill>
              </a:rPr>
              <a:t>Please describe.</a:t>
            </a:r>
          </a:p>
          <a:p>
            <a:endParaRPr lang="en-US" altLang="en-US" sz="1900" dirty="0">
              <a:solidFill>
                <a:srgbClr val="000099"/>
              </a:solidFill>
            </a:endParaRPr>
          </a:p>
          <a:p>
            <a:r>
              <a:rPr lang="en-US" altLang="en-US" sz="1900" dirty="0">
                <a:solidFill>
                  <a:srgbClr val="000099"/>
                </a:solidFill>
              </a:rPr>
              <a:t>5) Describe any specialized funding mechanisms that could be useful or</a:t>
            </a:r>
          </a:p>
          <a:p>
            <a:r>
              <a:rPr lang="en-US" altLang="en-US" sz="1900" dirty="0">
                <a:solidFill>
                  <a:srgbClr val="000099"/>
                </a:solidFill>
              </a:rPr>
              <a:t>    necessary </a:t>
            </a:r>
            <a:r>
              <a:rPr lang="en-US" altLang="en-US" sz="1900" dirty="0">
                <a:solidFill>
                  <a:schemeClr val="bg1">
                    <a:lumMod val="75000"/>
                  </a:schemeClr>
                </a:solidFill>
              </a:rPr>
              <a:t>to address this Big Question.</a:t>
            </a:r>
          </a:p>
          <a:p>
            <a:endParaRPr lang="en-US" altLang="en-US" sz="1900" dirty="0">
              <a:solidFill>
                <a:srgbClr val="000099"/>
              </a:solidFill>
            </a:endParaRPr>
          </a:p>
        </p:txBody>
      </p:sp>
    </p:spTree>
    <p:extLst>
      <p:ext uri="{BB962C8B-B14F-4D97-AF65-F5344CB8AC3E}">
        <p14:creationId xmlns:p14="http://schemas.microsoft.com/office/powerpoint/2010/main" val="2260066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19200" y="84138"/>
            <a:ext cx="7086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CC0000"/>
                </a:solidFill>
              </a:rPr>
              <a:t>First Meeting</a:t>
            </a:r>
          </a:p>
        </p:txBody>
      </p:sp>
      <p:sp>
        <p:nvSpPr>
          <p:cNvPr id="9220" name="Rectangle 4"/>
          <p:cNvSpPr>
            <a:spLocks noChangeArrowheads="1"/>
          </p:cNvSpPr>
          <p:nvPr/>
        </p:nvSpPr>
        <p:spPr bwMode="auto">
          <a:xfrm>
            <a:off x="0" y="8001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9222" name="Picture 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23" name="Rectangle 7"/>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9224" name="Text Box 8"/>
          <p:cNvSpPr txBox="1">
            <a:spLocks noChangeArrowheads="1"/>
          </p:cNvSpPr>
          <p:nvPr/>
        </p:nvSpPr>
        <p:spPr bwMode="auto">
          <a:xfrm>
            <a:off x="152400" y="16764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99"/>
                </a:solidFill>
              </a:rPr>
              <a:t>Attending:			    Agenda:</a:t>
            </a:r>
          </a:p>
        </p:txBody>
      </p:sp>
      <p:sp>
        <p:nvSpPr>
          <p:cNvPr id="9225" name="Text Box 9"/>
          <p:cNvSpPr txBox="1">
            <a:spLocks noChangeArrowheads="1"/>
          </p:cNvSpPr>
          <p:nvPr/>
        </p:nvSpPr>
        <p:spPr bwMode="auto">
          <a:xfrm>
            <a:off x="1371600" y="1066800"/>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CC0000"/>
                </a:solidFill>
                <a:latin typeface="Arial" pitchFamily="34" charset="0"/>
              </a:rPr>
              <a:t>26-27 June 2006	Berkeley, CA</a:t>
            </a:r>
            <a:endParaRPr lang="en-US" altLang="en-US" sz="3200">
              <a:latin typeface="Arial" pitchFamily="34" charset="0"/>
            </a:endParaRPr>
          </a:p>
        </p:txBody>
      </p:sp>
      <p:sp>
        <p:nvSpPr>
          <p:cNvPr id="9226" name="Text Box 10"/>
          <p:cNvSpPr txBox="1">
            <a:spLocks noChangeArrowheads="1"/>
          </p:cNvSpPr>
          <p:nvPr/>
        </p:nvSpPr>
        <p:spPr bwMode="auto">
          <a:xfrm>
            <a:off x="152400" y="2292350"/>
            <a:ext cx="37338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15000"/>
              </a:spcAft>
            </a:pPr>
            <a:r>
              <a:rPr lang="en-US" altLang="en-US">
                <a:solidFill>
                  <a:srgbClr val="333399"/>
                </a:solidFill>
              </a:rPr>
              <a:t>Phil Bucksbaum, Stanford</a:t>
            </a:r>
          </a:p>
          <a:p>
            <a:pPr>
              <a:spcAft>
                <a:spcPct val="15000"/>
              </a:spcAft>
            </a:pPr>
            <a:r>
              <a:rPr lang="en-US" altLang="en-US">
                <a:solidFill>
                  <a:srgbClr val="333399"/>
                </a:solidFill>
              </a:rPr>
              <a:t>Graham Fleming, LBNL</a:t>
            </a:r>
          </a:p>
          <a:p>
            <a:pPr>
              <a:spcAft>
                <a:spcPct val="15000"/>
              </a:spcAft>
            </a:pPr>
            <a:r>
              <a:rPr lang="en-US" altLang="en-US">
                <a:solidFill>
                  <a:srgbClr val="333399"/>
                </a:solidFill>
              </a:rPr>
              <a:t>John Hemminger, UC Irvine</a:t>
            </a:r>
          </a:p>
          <a:p>
            <a:pPr>
              <a:spcAft>
                <a:spcPct val="15000"/>
              </a:spcAft>
            </a:pPr>
            <a:r>
              <a:rPr lang="en-US" altLang="en-US">
                <a:solidFill>
                  <a:srgbClr val="333399"/>
                </a:solidFill>
              </a:rPr>
              <a:t>Tobin Marks, Northwestern</a:t>
            </a:r>
          </a:p>
          <a:p>
            <a:pPr>
              <a:spcAft>
                <a:spcPct val="15000"/>
              </a:spcAft>
            </a:pPr>
            <a:r>
              <a:rPr lang="en-US" altLang="en-US">
                <a:solidFill>
                  <a:srgbClr val="333399"/>
                </a:solidFill>
              </a:rPr>
              <a:t>Cherry Murray, LLNL</a:t>
            </a:r>
          </a:p>
          <a:p>
            <a:pPr>
              <a:spcAft>
                <a:spcPct val="15000"/>
              </a:spcAft>
            </a:pPr>
            <a:r>
              <a:rPr lang="en-US" altLang="en-US">
                <a:solidFill>
                  <a:srgbClr val="333399"/>
                </a:solidFill>
              </a:rPr>
              <a:t>Dan Nocera, MIT</a:t>
            </a:r>
          </a:p>
          <a:p>
            <a:pPr>
              <a:spcAft>
                <a:spcPct val="15000"/>
              </a:spcAft>
            </a:pPr>
            <a:r>
              <a:rPr lang="en-US" altLang="en-US">
                <a:solidFill>
                  <a:srgbClr val="333399"/>
                </a:solidFill>
              </a:rPr>
              <a:t>Julia Phillips, Sandia</a:t>
            </a:r>
          </a:p>
          <a:p>
            <a:pPr>
              <a:spcAft>
                <a:spcPct val="15000"/>
              </a:spcAft>
            </a:pPr>
            <a:r>
              <a:rPr lang="en-US" altLang="en-US">
                <a:solidFill>
                  <a:srgbClr val="333399"/>
                </a:solidFill>
              </a:rPr>
              <a:t>Mark Ratner, Northwestern</a:t>
            </a:r>
          </a:p>
          <a:p>
            <a:pPr>
              <a:spcAft>
                <a:spcPct val="15000"/>
              </a:spcAft>
            </a:pPr>
            <a:r>
              <a:rPr lang="en-US" altLang="en-US">
                <a:solidFill>
                  <a:srgbClr val="333399"/>
                </a:solidFill>
              </a:rPr>
              <a:t>John Spence, Arizona State</a:t>
            </a:r>
          </a:p>
          <a:p>
            <a:pPr>
              <a:spcAft>
                <a:spcPct val="15000"/>
              </a:spcAft>
            </a:pPr>
            <a:r>
              <a:rPr lang="en-US" altLang="en-US">
                <a:solidFill>
                  <a:srgbClr val="333399"/>
                </a:solidFill>
              </a:rPr>
              <a:t>Stan Williams, HP Palo Alto</a:t>
            </a:r>
          </a:p>
        </p:txBody>
      </p:sp>
      <p:sp>
        <p:nvSpPr>
          <p:cNvPr id="9227" name="Text Box 11"/>
          <p:cNvSpPr txBox="1">
            <a:spLocks noChangeArrowheads="1"/>
          </p:cNvSpPr>
          <p:nvPr/>
        </p:nvSpPr>
        <p:spPr bwMode="auto">
          <a:xfrm>
            <a:off x="4191000" y="2209800"/>
            <a:ext cx="49530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latin typeface="Arial" pitchFamily="34" charset="0"/>
              </a:rPr>
              <a:t>Monday, June 26, 2006</a:t>
            </a:r>
            <a:endParaRPr lang="en-US" altLang="en-US">
              <a:solidFill>
                <a:srgbClr val="000099"/>
              </a:solidFill>
              <a:latin typeface="Arial" pitchFamily="34" charset="0"/>
            </a:endParaRPr>
          </a:p>
          <a:p>
            <a:pPr>
              <a:buFont typeface="Arial" pitchFamily="34" charset="0"/>
              <a:buChar char="–"/>
            </a:pPr>
            <a:r>
              <a:rPr lang="en-US" altLang="en-US" sz="1500">
                <a:solidFill>
                  <a:srgbClr val="000099"/>
                </a:solidFill>
                <a:latin typeface="Arial" pitchFamily="34" charset="0"/>
              </a:rPr>
              <a:t>Welcome and Charge:  Hemminger</a:t>
            </a:r>
          </a:p>
          <a:p>
            <a:pPr>
              <a:buFont typeface="Arial" pitchFamily="34" charset="0"/>
              <a:buChar char="–"/>
            </a:pPr>
            <a:r>
              <a:rPr lang="en-US" altLang="en-US" sz="1500">
                <a:solidFill>
                  <a:srgbClr val="000099"/>
                </a:solidFill>
                <a:latin typeface="Arial" pitchFamily="34" charset="0"/>
              </a:rPr>
              <a:t>Background and Process:  Fleming/Ratner</a:t>
            </a:r>
          </a:p>
          <a:p>
            <a:pPr>
              <a:buFont typeface="Arial" pitchFamily="34" charset="0"/>
              <a:buChar char="–"/>
            </a:pPr>
            <a:r>
              <a:rPr lang="en-US" altLang="en-US" sz="1500">
                <a:solidFill>
                  <a:srgbClr val="000099"/>
                </a:solidFill>
                <a:latin typeface="Arial" pitchFamily="34" charset="0"/>
              </a:rPr>
              <a:t>Overview of Grand Challenges: Fleming/Ratner</a:t>
            </a:r>
          </a:p>
          <a:p>
            <a:pPr>
              <a:buFont typeface="Arial" pitchFamily="34" charset="0"/>
              <a:buChar char="–"/>
            </a:pPr>
            <a:r>
              <a:rPr lang="en-US" altLang="en-US" sz="1500">
                <a:solidFill>
                  <a:srgbClr val="000099"/>
                </a:solidFill>
                <a:latin typeface="Arial" pitchFamily="34" charset="0"/>
              </a:rPr>
              <a:t>Working Lunch: Review Grand Challenges themes</a:t>
            </a:r>
          </a:p>
          <a:p>
            <a:pPr>
              <a:buFont typeface="Arial" pitchFamily="34" charset="0"/>
              <a:buChar char="–"/>
            </a:pPr>
            <a:r>
              <a:rPr lang="en-US" altLang="en-US" sz="1500">
                <a:solidFill>
                  <a:srgbClr val="000099"/>
                </a:solidFill>
                <a:latin typeface="Arial" pitchFamily="34" charset="0"/>
              </a:rPr>
              <a:t>Science Infrastructure and Funding Mechanisms</a:t>
            </a:r>
          </a:p>
          <a:p>
            <a:pPr>
              <a:buFont typeface="Arial" pitchFamily="34" charset="0"/>
              <a:buChar char="–"/>
            </a:pPr>
            <a:r>
              <a:rPr lang="en-US" altLang="en-US" sz="1500">
                <a:solidFill>
                  <a:srgbClr val="000099"/>
                </a:solidFill>
                <a:latin typeface="Arial" pitchFamily="34" charset="0"/>
              </a:rPr>
              <a:t>Wrap up and assignments</a:t>
            </a:r>
          </a:p>
          <a:p>
            <a:pPr>
              <a:buFont typeface="Arial" pitchFamily="34" charset="0"/>
              <a:buChar char="–"/>
            </a:pPr>
            <a:r>
              <a:rPr lang="en-US" altLang="en-US" sz="1500">
                <a:solidFill>
                  <a:srgbClr val="000099"/>
                </a:solidFill>
                <a:latin typeface="Arial" pitchFamily="34" charset="0"/>
              </a:rPr>
              <a:t>Working Dinner:  Future Research Programs</a:t>
            </a:r>
          </a:p>
          <a:p>
            <a:endParaRPr lang="en-US" altLang="en-US" sz="1500" b="1">
              <a:solidFill>
                <a:srgbClr val="000099"/>
              </a:solidFill>
              <a:latin typeface="Arial" pitchFamily="34" charset="0"/>
            </a:endParaRPr>
          </a:p>
          <a:p>
            <a:r>
              <a:rPr lang="en-US" altLang="en-US" b="1">
                <a:solidFill>
                  <a:srgbClr val="000099"/>
                </a:solidFill>
                <a:latin typeface="Arial" pitchFamily="34" charset="0"/>
              </a:rPr>
              <a:t>Tuesday, June 27, 2006</a:t>
            </a:r>
            <a:endParaRPr lang="en-US" altLang="en-US">
              <a:solidFill>
                <a:srgbClr val="000099"/>
              </a:solidFill>
              <a:latin typeface="Arial" pitchFamily="34" charset="0"/>
            </a:endParaRPr>
          </a:p>
          <a:p>
            <a:pPr>
              <a:buFont typeface="Arial" pitchFamily="34" charset="0"/>
              <a:buChar char="–"/>
            </a:pPr>
            <a:r>
              <a:rPr lang="en-US" altLang="en-US" sz="1500">
                <a:solidFill>
                  <a:srgbClr val="000099"/>
                </a:solidFill>
                <a:latin typeface="Arial" pitchFamily="34" charset="0"/>
              </a:rPr>
              <a:t>Review of previous day:  Gaps? Anything overlooked?</a:t>
            </a:r>
          </a:p>
          <a:p>
            <a:pPr>
              <a:buFont typeface="Arial" pitchFamily="34" charset="0"/>
              <a:buChar char="–"/>
            </a:pPr>
            <a:r>
              <a:rPr lang="en-US" altLang="en-US" sz="1500">
                <a:solidFill>
                  <a:srgbClr val="000099"/>
                </a:solidFill>
                <a:latin typeface="Arial" pitchFamily="34" charset="0"/>
              </a:rPr>
              <a:t>Consolidation of Challenges</a:t>
            </a:r>
          </a:p>
          <a:p>
            <a:pPr>
              <a:buFont typeface="Arial" pitchFamily="34" charset="0"/>
              <a:buChar char="–"/>
            </a:pPr>
            <a:r>
              <a:rPr lang="en-US" altLang="en-US" sz="1500">
                <a:solidFill>
                  <a:srgbClr val="000099"/>
                </a:solidFill>
                <a:latin typeface="Arial" pitchFamily="34" charset="0"/>
              </a:rPr>
              <a:t>Deliverables and timeline</a:t>
            </a:r>
          </a:p>
          <a:p>
            <a:pPr>
              <a:buFont typeface="Arial" pitchFamily="34" charset="0"/>
              <a:buChar char="–"/>
            </a:pPr>
            <a:r>
              <a:rPr lang="en-US" altLang="en-US" sz="1500">
                <a:solidFill>
                  <a:srgbClr val="000099"/>
                </a:solidFill>
                <a:latin typeface="Arial" pitchFamily="34" charset="0"/>
              </a:rPr>
              <a:t>12 noon	Adjourn</a:t>
            </a:r>
          </a:p>
        </p:txBody>
      </p:sp>
    </p:spTree>
    <p:extLst>
      <p:ext uri="{BB962C8B-B14F-4D97-AF65-F5344CB8AC3E}">
        <p14:creationId xmlns:p14="http://schemas.microsoft.com/office/powerpoint/2010/main" val="2235470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15318" t="9483" r="15318" b="17360"/>
          <a:stretch>
            <a:fillRect/>
          </a:stretch>
        </p:blipFill>
        <p:spPr bwMode="auto">
          <a:xfrm>
            <a:off x="493713" y="133350"/>
            <a:ext cx="1030287" cy="987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7" name="Rectangle 7"/>
          <p:cNvSpPr>
            <a:spLocks noChangeArrowheads="1"/>
          </p:cNvSpPr>
          <p:nvPr/>
        </p:nvSpPr>
        <p:spPr bwMode="auto">
          <a:xfrm>
            <a:off x="2438400" y="6324600"/>
            <a:ext cx="6705600" cy="76200"/>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1" name="Text Box 11"/>
          <p:cNvSpPr txBox="1">
            <a:spLocks noChangeArrowheads="1"/>
          </p:cNvSpPr>
          <p:nvPr/>
        </p:nvSpPr>
        <p:spPr bwMode="auto">
          <a:xfrm>
            <a:off x="2209800" y="5638800"/>
            <a:ext cx="716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CC0000"/>
                </a:solidFill>
              </a:rPr>
              <a:t>Meeting results: A Sampling</a:t>
            </a:r>
          </a:p>
        </p:txBody>
      </p:sp>
    </p:spTree>
    <p:extLst>
      <p:ext uri="{BB962C8B-B14F-4D97-AF65-F5344CB8AC3E}">
        <p14:creationId xmlns:p14="http://schemas.microsoft.com/office/powerpoint/2010/main" val="474033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ChangeArrowheads="1"/>
          </p:cNvSpPr>
          <p:nvPr/>
        </p:nvSpPr>
        <p:spPr bwMode="auto">
          <a:xfrm>
            <a:off x="0" y="6172200"/>
            <a:ext cx="9144000" cy="74613"/>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rgbClr val="000000"/>
            </a:solidFill>
            <a:miter lim="800000"/>
            <a:headEnd/>
            <a:tailEnd/>
          </a:ln>
        </p:spPr>
        <p:txBody>
          <a:bodyPr lIns="95362" tIns="46843" rIns="95362" bIns="46843"/>
          <a:lstStyle/>
          <a:p>
            <a:endParaRPr lang="en-US"/>
          </a:p>
        </p:txBody>
      </p:sp>
      <p:sp>
        <p:nvSpPr>
          <p:cNvPr id="11272" name="Text Box 8"/>
          <p:cNvSpPr txBox="1">
            <a:spLocks noChangeArrowheads="1"/>
          </p:cNvSpPr>
          <p:nvPr/>
        </p:nvSpPr>
        <p:spPr bwMode="auto">
          <a:xfrm>
            <a:off x="228600" y="628015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2400" b="1">
              <a:solidFill>
                <a:srgbClr val="336600"/>
              </a:solidFill>
            </a:endParaRPr>
          </a:p>
        </p:txBody>
      </p:sp>
      <p:sp>
        <p:nvSpPr>
          <p:cNvPr id="11273" name="Text Box 9"/>
          <p:cNvSpPr txBox="1">
            <a:spLocks noChangeArrowheads="1"/>
          </p:cNvSpPr>
          <p:nvPr/>
        </p:nvSpPr>
        <p:spPr bwMode="auto">
          <a:xfrm>
            <a:off x="1981200" y="6278563"/>
            <a:ext cx="716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CC0000"/>
                </a:solidFill>
              </a:rPr>
              <a:t>Meeting results: A Sampling</a:t>
            </a:r>
          </a:p>
        </p:txBody>
      </p:sp>
      <p:pic>
        <p:nvPicPr>
          <p:cNvPr id="1127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 y="0"/>
            <a:ext cx="9144000" cy="591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521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2931</Words>
  <Application>Microsoft Office PowerPoint</Application>
  <PresentationFormat>On-screen Show (4:3)</PresentationFormat>
  <Paragraphs>463</Paragraphs>
  <Slides>42</Slides>
  <Notes>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Grand Challenges—Process</vt:lpstr>
      <vt:lpstr>A True Grand Challenge Must…</vt:lpstr>
      <vt:lpstr>Winnowing the Grand Challenges</vt:lpstr>
      <vt:lpstr>PowerPoint Presentation</vt:lpstr>
      <vt:lpstr>PowerPoint Presentation</vt:lpstr>
      <vt:lpstr>Connecting Themes</vt:lpstr>
      <vt:lpstr>Directing Matter and Energy: Five Challenges for Science and the Imagination</vt:lpstr>
      <vt:lpstr>PowerPoint Presentation</vt:lpstr>
      <vt:lpstr>PowerPoint Presentation</vt:lpstr>
      <vt:lpstr>PowerPoint Presentation</vt:lpstr>
      <vt:lpstr>PowerPoint Presentation</vt:lpstr>
      <vt:lpstr>PowerPoint Presentation</vt:lpstr>
      <vt:lpstr>PowerPoint Presentation</vt:lpstr>
      <vt:lpstr>What’s Needed? </vt:lpstr>
      <vt:lpstr>Overall Challenge: Making the Leap from Observation Science to Control Science</vt:lpstr>
      <vt:lpstr>Next Generation of Instruments</vt:lpstr>
      <vt:lpstr>Next Generation of Instruments</vt:lpstr>
      <vt:lpstr>Grand Challenges &amp; Theory</vt:lpstr>
      <vt:lpstr>Energy Scientists of the Future</vt:lpstr>
      <vt:lpstr>The Next Generation: Their Training and the Support  of Interdependent Science</vt:lpstr>
      <vt:lpstr>Grand Challenge Science </vt:lpstr>
      <vt:lpstr>Facility and Infrastructure Needs</vt:lpstr>
      <vt:lpstr>The DOE Energy Institute</vt:lpstr>
      <vt:lpstr>The Energy Sciences Study Group</vt:lpstr>
      <vt:lpstr>New Approaches to Training:  The Energy Sciences Network</vt:lpstr>
      <vt:lpstr>Crystal Growth Facilities</vt:lpstr>
      <vt:lpstr>PowerPoint Presentation</vt:lpstr>
      <vt:lpstr>Understanding and Control of Chemistry at the Single-Bond Level.</vt:lpstr>
      <vt:lpstr>Plasmon Enhancement for Subwavelength Lasers</vt:lpstr>
      <vt:lpstr>What’s New?</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mar889</dc:creator>
  <cp:lastModifiedBy>kPerine</cp:lastModifiedBy>
  <cp:revision>3</cp:revision>
  <dcterms:created xsi:type="dcterms:W3CDTF">2006-08-16T00:00:00Z</dcterms:created>
  <dcterms:modified xsi:type="dcterms:W3CDTF">2014-08-01T15:08:46Z</dcterms:modified>
</cp:coreProperties>
</file>