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5" r:id="rId2"/>
    <p:sldMasterId id="2147483810" r:id="rId3"/>
    <p:sldMasterId id="2147483812" r:id="rId4"/>
  </p:sldMasterIdLst>
  <p:notesMasterIdLst>
    <p:notesMasterId r:id="rId29"/>
  </p:notesMasterIdLst>
  <p:handoutMasterIdLst>
    <p:handoutMasterId r:id="rId30"/>
  </p:handoutMasterIdLst>
  <p:sldIdLst>
    <p:sldId id="256" r:id="rId5"/>
    <p:sldId id="740" r:id="rId6"/>
    <p:sldId id="777" r:id="rId7"/>
    <p:sldId id="760" r:id="rId8"/>
    <p:sldId id="766" r:id="rId9"/>
    <p:sldId id="769" r:id="rId10"/>
    <p:sldId id="767" r:id="rId11"/>
    <p:sldId id="768" r:id="rId12"/>
    <p:sldId id="776" r:id="rId13"/>
    <p:sldId id="770" r:id="rId14"/>
    <p:sldId id="771" r:id="rId15"/>
    <p:sldId id="725" r:id="rId16"/>
    <p:sldId id="778" r:id="rId17"/>
    <p:sldId id="726" r:id="rId18"/>
    <p:sldId id="727" r:id="rId19"/>
    <p:sldId id="773" r:id="rId20"/>
    <p:sldId id="754" r:id="rId21"/>
    <p:sldId id="746" r:id="rId22"/>
    <p:sldId id="782" r:id="rId23"/>
    <p:sldId id="781" r:id="rId24"/>
    <p:sldId id="780" r:id="rId25"/>
    <p:sldId id="730" r:id="rId26"/>
    <p:sldId id="755" r:id="rId27"/>
    <p:sldId id="774"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039" algn="l" rtl="0" fontAlgn="base">
      <a:spcBef>
        <a:spcPct val="0"/>
      </a:spcBef>
      <a:spcAft>
        <a:spcPct val="0"/>
      </a:spcAft>
      <a:defRPr kern="1200">
        <a:solidFill>
          <a:schemeClr val="tx1"/>
        </a:solidFill>
        <a:latin typeface="Arial" charset="0"/>
        <a:ea typeface="+mn-ea"/>
        <a:cs typeface="+mn-cs"/>
      </a:defRPr>
    </a:lvl2pPr>
    <a:lvl3pPr marL="914079" algn="l" rtl="0" fontAlgn="base">
      <a:spcBef>
        <a:spcPct val="0"/>
      </a:spcBef>
      <a:spcAft>
        <a:spcPct val="0"/>
      </a:spcAft>
      <a:defRPr kern="1200">
        <a:solidFill>
          <a:schemeClr val="tx1"/>
        </a:solidFill>
        <a:latin typeface="Arial" charset="0"/>
        <a:ea typeface="+mn-ea"/>
        <a:cs typeface="+mn-cs"/>
      </a:defRPr>
    </a:lvl3pPr>
    <a:lvl4pPr marL="1371119" algn="l" rtl="0" fontAlgn="base">
      <a:spcBef>
        <a:spcPct val="0"/>
      </a:spcBef>
      <a:spcAft>
        <a:spcPct val="0"/>
      </a:spcAft>
      <a:defRPr kern="1200">
        <a:solidFill>
          <a:schemeClr val="tx1"/>
        </a:solidFill>
        <a:latin typeface="Arial" charset="0"/>
        <a:ea typeface="+mn-ea"/>
        <a:cs typeface="+mn-cs"/>
      </a:defRPr>
    </a:lvl4pPr>
    <a:lvl5pPr marL="1828159" algn="l" rtl="0" fontAlgn="base">
      <a:spcBef>
        <a:spcPct val="0"/>
      </a:spcBef>
      <a:spcAft>
        <a:spcPct val="0"/>
      </a:spcAft>
      <a:defRPr kern="1200">
        <a:solidFill>
          <a:schemeClr val="tx1"/>
        </a:solidFill>
        <a:latin typeface="Arial" charset="0"/>
        <a:ea typeface="+mn-ea"/>
        <a:cs typeface="+mn-cs"/>
      </a:defRPr>
    </a:lvl5pPr>
    <a:lvl6pPr marL="2285199" algn="l" defTabSz="914079" rtl="0" eaLnBrk="1" latinLnBrk="0" hangingPunct="1">
      <a:defRPr kern="1200">
        <a:solidFill>
          <a:schemeClr val="tx1"/>
        </a:solidFill>
        <a:latin typeface="Arial" charset="0"/>
        <a:ea typeface="+mn-ea"/>
        <a:cs typeface="+mn-cs"/>
      </a:defRPr>
    </a:lvl6pPr>
    <a:lvl7pPr marL="2742237" algn="l" defTabSz="914079" rtl="0" eaLnBrk="1" latinLnBrk="0" hangingPunct="1">
      <a:defRPr kern="1200">
        <a:solidFill>
          <a:schemeClr val="tx1"/>
        </a:solidFill>
        <a:latin typeface="Arial" charset="0"/>
        <a:ea typeface="+mn-ea"/>
        <a:cs typeface="+mn-cs"/>
      </a:defRPr>
    </a:lvl7pPr>
    <a:lvl8pPr marL="3199278" algn="l" defTabSz="914079" rtl="0" eaLnBrk="1" latinLnBrk="0" hangingPunct="1">
      <a:defRPr kern="1200">
        <a:solidFill>
          <a:schemeClr val="tx1"/>
        </a:solidFill>
        <a:latin typeface="Arial" charset="0"/>
        <a:ea typeface="+mn-ea"/>
        <a:cs typeface="+mn-cs"/>
      </a:defRPr>
    </a:lvl8pPr>
    <a:lvl9pPr marL="3656316" algn="l" defTabSz="914079"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6600"/>
    <a:srgbClr val="FFEBFF"/>
    <a:srgbClr val="3FBF3F"/>
    <a:srgbClr val="0000FF"/>
    <a:srgbClr val="008000"/>
    <a:srgbClr val="9966FF"/>
    <a:srgbClr val="FF3399"/>
    <a:srgbClr val="0066FF"/>
    <a:srgbClr val="FF4343"/>
    <a:srgbClr val="FF5B5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4" autoAdjust="0"/>
    <p:restoredTop sz="92097" autoAdjust="0"/>
  </p:normalViewPr>
  <p:slideViewPr>
    <p:cSldViewPr snapToGrid="0" showGuides="1">
      <p:cViewPr>
        <p:scale>
          <a:sx n="50" d="100"/>
          <a:sy n="50" d="100"/>
        </p:scale>
        <p:origin x="-1896" y="-1074"/>
      </p:cViewPr>
      <p:guideLst>
        <p:guide orient="horz" pos="312"/>
        <p:guide pos="2881"/>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howGuides="1">
      <p:cViewPr varScale="1">
        <p:scale>
          <a:sx n="93" d="100"/>
          <a:sy n="93" d="100"/>
        </p:scale>
        <p:origin x="-2934"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rohlfine\Local%20Settings\Temporary%20Internet%20Files\Content.Outlook\VXPTP2R8\EWD_Appropriations_15APR11.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scnas5p\kung\My%20Documents\BESAC\Aug11\BES%20FY%202013%2007-07-11%20Intermediate%20Scenario_PieChart.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scnas5p\kung\My%20Documents\12\Current%20Sheets\BES%20FY%202012%20Pres%2003-13-1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63155533202436E-2"/>
          <c:y val="0.10351562500000012"/>
          <c:w val="0.80931049600943161"/>
          <c:h val="0.82812500000000266"/>
        </c:manualLayout>
      </c:layout>
      <c:barChart>
        <c:barDir val="col"/>
        <c:grouping val="clustered"/>
        <c:ser>
          <c:idx val="0"/>
          <c:order val="0"/>
          <c:spPr>
            <a:solidFill>
              <a:srgbClr val="FF0000"/>
            </a:solidFill>
            <a:ln w="12700">
              <a:solidFill>
                <a:srgbClr val="000000"/>
              </a:solidFill>
              <a:prstDash val="solid"/>
            </a:ln>
          </c:spPr>
          <c:dPt>
            <c:idx val="11"/>
            <c:spPr>
              <a:solidFill>
                <a:srgbClr val="00FF00"/>
              </a:solidFill>
              <a:ln w="12700">
                <a:solidFill>
                  <a:srgbClr val="000000"/>
                </a:solidFill>
                <a:prstDash val="solid"/>
              </a:ln>
            </c:spPr>
          </c:dPt>
          <c:dPt>
            <c:idx val="14"/>
            <c:spPr>
              <a:solidFill>
                <a:srgbClr val="00FF00"/>
              </a:solidFill>
              <a:ln w="12700">
                <a:solidFill>
                  <a:srgbClr val="000000"/>
                </a:solidFill>
                <a:prstDash val="solid"/>
              </a:ln>
            </c:spPr>
          </c:dPt>
          <c:dPt>
            <c:idx val="16"/>
            <c:spPr>
              <a:solidFill>
                <a:srgbClr val="00FF00"/>
              </a:solidFill>
              <a:ln w="12700">
                <a:solidFill>
                  <a:srgbClr val="000000"/>
                </a:solidFill>
                <a:prstDash val="solid"/>
              </a:ln>
            </c:spPr>
          </c:dPt>
          <c:dPt>
            <c:idx val="19"/>
            <c:spPr>
              <a:solidFill>
                <a:srgbClr val="00FF00"/>
              </a:solidFill>
              <a:ln w="12700">
                <a:solidFill>
                  <a:srgbClr val="000000"/>
                </a:solidFill>
                <a:prstDash val="solid"/>
              </a:ln>
            </c:spPr>
          </c:dPt>
          <c:dPt>
            <c:idx val="21"/>
            <c:spPr>
              <a:solidFill>
                <a:srgbClr val="00FF00"/>
              </a:solidFill>
              <a:ln w="12700">
                <a:solidFill>
                  <a:srgbClr val="000000"/>
                </a:solidFill>
                <a:prstDash val="solid"/>
              </a:ln>
            </c:spPr>
          </c:dPt>
          <c:dPt>
            <c:idx val="22"/>
            <c:spPr>
              <a:solidFill>
                <a:srgbClr val="00FF00"/>
              </a:solidFill>
              <a:ln w="12700">
                <a:solidFill>
                  <a:srgbClr val="000000"/>
                </a:solidFill>
                <a:prstDash val="solid"/>
              </a:ln>
            </c:spPr>
          </c:dPt>
          <c:dPt>
            <c:idx val="26"/>
            <c:spPr>
              <a:solidFill>
                <a:srgbClr val="00FF00"/>
              </a:solidFill>
              <a:ln w="12700">
                <a:solidFill>
                  <a:srgbClr val="000000"/>
                </a:solidFill>
                <a:prstDash val="solid"/>
              </a:ln>
            </c:spPr>
          </c:dPt>
          <c:dPt>
            <c:idx val="27"/>
            <c:spPr>
              <a:solidFill>
                <a:srgbClr val="00FF00"/>
              </a:solidFill>
              <a:ln w="12700">
                <a:solidFill>
                  <a:srgbClr val="000000"/>
                </a:solidFill>
                <a:prstDash val="solid"/>
              </a:ln>
            </c:spPr>
          </c:dPt>
          <c:dPt>
            <c:idx val="31"/>
            <c:spPr>
              <a:solidFill>
                <a:srgbClr val="00FF00"/>
              </a:solidFill>
              <a:ln w="12700">
                <a:solidFill>
                  <a:srgbClr val="000000"/>
                </a:solidFill>
                <a:prstDash val="solid"/>
              </a:ln>
            </c:spPr>
          </c:dPt>
          <c:dPt>
            <c:idx val="33"/>
            <c:spPr>
              <a:solidFill>
                <a:srgbClr val="00FF00"/>
              </a:solidFill>
              <a:ln w="12700">
                <a:solidFill>
                  <a:srgbClr val="000000"/>
                </a:solidFill>
                <a:prstDash val="solid"/>
              </a:ln>
            </c:spPr>
          </c:dPt>
          <c:dPt>
            <c:idx val="34"/>
            <c:spPr>
              <a:solidFill>
                <a:srgbClr val="00FF00"/>
              </a:solidFill>
              <a:ln w="12700">
                <a:solidFill>
                  <a:srgbClr val="000000"/>
                </a:solidFill>
                <a:prstDash val="solid"/>
              </a:ln>
            </c:spPr>
          </c:dPt>
          <c:cat>
            <c:strRef>
              <c:f>Data!$P$6:$P$40</c:f>
              <c:strCache>
                <c:ptCount val="35"/>
                <c:pt idx="0">
                  <c:v>11</c:v>
                </c:pt>
                <c:pt idx="1">
                  <c:v>10</c:v>
                </c:pt>
                <c:pt idx="2">
                  <c:v>09</c:v>
                </c:pt>
                <c:pt idx="3">
                  <c:v>08</c:v>
                </c:pt>
                <c:pt idx="4">
                  <c:v>07</c:v>
                </c:pt>
                <c:pt idx="5">
                  <c:v>06</c:v>
                </c:pt>
                <c:pt idx="6">
                  <c:v>05</c:v>
                </c:pt>
                <c:pt idx="7">
                  <c:v>04</c:v>
                </c:pt>
                <c:pt idx="8">
                  <c:v>03</c:v>
                </c:pt>
                <c:pt idx="9">
                  <c:v>02</c:v>
                </c:pt>
                <c:pt idx="10">
                  <c:v>01</c:v>
                </c:pt>
                <c:pt idx="11">
                  <c:v>00</c:v>
                </c:pt>
                <c:pt idx="12">
                  <c:v>99</c:v>
                </c:pt>
                <c:pt idx="13">
                  <c:v>98</c:v>
                </c:pt>
                <c:pt idx="14">
                  <c:v>97</c:v>
                </c:pt>
                <c:pt idx="15">
                  <c:v>96</c:v>
                </c:pt>
                <c:pt idx="16">
                  <c:v>95</c:v>
                </c:pt>
                <c:pt idx="17">
                  <c:v>94</c:v>
                </c:pt>
                <c:pt idx="18">
                  <c:v>93</c:v>
                </c:pt>
                <c:pt idx="19">
                  <c:v>92</c:v>
                </c:pt>
                <c:pt idx="20">
                  <c:v>91</c:v>
                </c:pt>
                <c:pt idx="21">
                  <c:v>90</c:v>
                </c:pt>
                <c:pt idx="22">
                  <c:v>89</c:v>
                </c:pt>
                <c:pt idx="23">
                  <c:v>88</c:v>
                </c:pt>
                <c:pt idx="24">
                  <c:v>87</c:v>
                </c:pt>
                <c:pt idx="25">
                  <c:v>86</c:v>
                </c:pt>
                <c:pt idx="26">
                  <c:v>85</c:v>
                </c:pt>
                <c:pt idx="27">
                  <c:v>84</c:v>
                </c:pt>
                <c:pt idx="28">
                  <c:v>83</c:v>
                </c:pt>
                <c:pt idx="29">
                  <c:v>82</c:v>
                </c:pt>
                <c:pt idx="30">
                  <c:v>81</c:v>
                </c:pt>
                <c:pt idx="31">
                  <c:v>80</c:v>
                </c:pt>
                <c:pt idx="32">
                  <c:v>79</c:v>
                </c:pt>
                <c:pt idx="33">
                  <c:v>78</c:v>
                </c:pt>
                <c:pt idx="34">
                  <c:v>77</c:v>
                </c:pt>
              </c:strCache>
            </c:strRef>
          </c:cat>
          <c:val>
            <c:numRef>
              <c:f>Data!$Q$6:$Q$40</c:f>
              <c:numCache>
                <c:formatCode>General</c:formatCode>
                <c:ptCount val="35"/>
                <c:pt idx="0">
                  <c:v>197</c:v>
                </c:pt>
                <c:pt idx="1">
                  <c:v>28</c:v>
                </c:pt>
                <c:pt idx="2">
                  <c:v>162</c:v>
                </c:pt>
                <c:pt idx="3">
                  <c:v>87</c:v>
                </c:pt>
                <c:pt idx="4">
                  <c:v>138</c:v>
                </c:pt>
                <c:pt idx="5">
                  <c:v>50</c:v>
                </c:pt>
                <c:pt idx="6">
                  <c:v>69</c:v>
                </c:pt>
                <c:pt idx="7">
                  <c:v>62</c:v>
                </c:pt>
                <c:pt idx="8">
                  <c:v>143</c:v>
                </c:pt>
                <c:pt idx="9">
                  <c:v>43</c:v>
                </c:pt>
                <c:pt idx="10">
                  <c:v>27</c:v>
                </c:pt>
                <c:pt idx="11">
                  <c:v>-1</c:v>
                </c:pt>
                <c:pt idx="12">
                  <c:v>7</c:v>
                </c:pt>
                <c:pt idx="13">
                  <c:v>13</c:v>
                </c:pt>
                <c:pt idx="14">
                  <c:v>0</c:v>
                </c:pt>
                <c:pt idx="15">
                  <c:v>44</c:v>
                </c:pt>
                <c:pt idx="16">
                  <c:v>-36</c:v>
                </c:pt>
                <c:pt idx="17">
                  <c:v>28</c:v>
                </c:pt>
                <c:pt idx="18">
                  <c:v>2</c:v>
                </c:pt>
                <c:pt idx="19">
                  <c:v>-44</c:v>
                </c:pt>
                <c:pt idx="20">
                  <c:v>36</c:v>
                </c:pt>
                <c:pt idx="21">
                  <c:v>-1</c:v>
                </c:pt>
                <c:pt idx="22">
                  <c:v>-73</c:v>
                </c:pt>
                <c:pt idx="23">
                  <c:v>83</c:v>
                </c:pt>
                <c:pt idx="24">
                  <c:v>18</c:v>
                </c:pt>
                <c:pt idx="25">
                  <c:v>31</c:v>
                </c:pt>
                <c:pt idx="26">
                  <c:v>-76</c:v>
                </c:pt>
                <c:pt idx="27">
                  <c:v>-78</c:v>
                </c:pt>
                <c:pt idx="28">
                  <c:v>82</c:v>
                </c:pt>
                <c:pt idx="29">
                  <c:v>65</c:v>
                </c:pt>
                <c:pt idx="30">
                  <c:v>1</c:v>
                </c:pt>
                <c:pt idx="31">
                  <c:v>-5</c:v>
                </c:pt>
                <c:pt idx="32">
                  <c:v>18</c:v>
                </c:pt>
                <c:pt idx="33">
                  <c:v>-54</c:v>
                </c:pt>
                <c:pt idx="34">
                  <c:v>-80</c:v>
                </c:pt>
              </c:numCache>
            </c:numRef>
          </c:val>
        </c:ser>
        <c:axId val="112849280"/>
        <c:axId val="112851200"/>
      </c:barChart>
      <c:catAx>
        <c:axId val="112849280"/>
        <c:scaling>
          <c:orientation val="maxMin"/>
        </c:scaling>
        <c:axPos val="b"/>
        <c:title>
          <c:tx>
            <c:rich>
              <a:bodyPr/>
              <a:lstStyle/>
              <a:p>
                <a:pPr>
                  <a:defRPr sz="1600" b="1" i="0" u="none" strike="noStrike" baseline="0">
                    <a:solidFill>
                      <a:srgbClr val="000000"/>
                    </a:solidFill>
                    <a:latin typeface="Arial"/>
                    <a:ea typeface="Arial"/>
                    <a:cs typeface="Arial"/>
                  </a:defRPr>
                </a:pPr>
                <a:r>
                  <a:rPr lang="en-US" sz="1600"/>
                  <a:t>Fiscal Year</a:t>
                </a:r>
              </a:p>
            </c:rich>
          </c:tx>
          <c:layout>
            <c:manualLayout>
              <c:xMode val="edge"/>
              <c:yMode val="edge"/>
              <c:x val="0.41905286194526836"/>
              <c:y val="0.798828125"/>
            </c:manualLayout>
          </c:layout>
          <c:spPr>
            <a:noFill/>
            <a:ln w="25400">
              <a:noFill/>
            </a:ln>
          </c:spPr>
        </c:title>
        <c:numFmt formatCode="General" sourceLinked="1"/>
        <c:tickLblPos val="nextTo"/>
        <c:spPr>
          <a:ln w="3175">
            <a:solidFill>
              <a:srgbClr val="000000"/>
            </a:solidFill>
            <a:prstDash val="solid"/>
          </a:ln>
        </c:spPr>
        <c:txPr>
          <a:bodyPr rot="0" vert="horz"/>
          <a:lstStyle/>
          <a:p>
            <a:pPr>
              <a:defRPr sz="1025" b="1" i="0" u="none" strike="noStrike" baseline="0">
                <a:solidFill>
                  <a:srgbClr val="000000"/>
                </a:solidFill>
                <a:latin typeface="Arial Narrow"/>
                <a:ea typeface="Arial Narrow"/>
                <a:cs typeface="Arial Narrow"/>
              </a:defRPr>
            </a:pPr>
            <a:endParaRPr lang="en-US"/>
          </a:p>
        </c:txPr>
        <c:crossAx val="112851200"/>
        <c:crossesAt val="0"/>
        <c:auto val="1"/>
        <c:lblAlgn val="ctr"/>
        <c:lblOffset val="100"/>
        <c:tickLblSkip val="1"/>
        <c:tickMarkSkip val="1"/>
      </c:catAx>
      <c:valAx>
        <c:axId val="112851200"/>
        <c:scaling>
          <c:orientation val="minMax"/>
          <c:max val="200"/>
          <c:min val="-100"/>
        </c:scaling>
        <c:axPos val="r"/>
        <c:majorGridlines>
          <c:spPr>
            <a:ln w="3175">
              <a:solidFill>
                <a:srgbClr val="000000"/>
              </a:solidFill>
              <a:prstDash val="sysDash"/>
            </a:ln>
          </c:spPr>
        </c:majorGridlines>
        <c:title>
          <c:tx>
            <c:rich>
              <a:bodyPr/>
              <a:lstStyle/>
              <a:p>
                <a:pPr>
                  <a:defRPr sz="1600" b="1" i="0" u="none" strike="noStrike" baseline="0">
                    <a:solidFill>
                      <a:srgbClr val="000000"/>
                    </a:solidFill>
                    <a:latin typeface="Arial"/>
                    <a:ea typeface="Arial"/>
                    <a:cs typeface="Arial"/>
                  </a:defRPr>
                </a:pPr>
                <a:r>
                  <a:rPr lang="en-US" sz="1600" dirty="0"/>
                  <a:t>Days Beyond </a:t>
                </a:r>
                <a:r>
                  <a:rPr lang="en-US" sz="1600" dirty="0" smtClean="0"/>
                  <a:t>Start of Fiscal Year</a:t>
                </a:r>
                <a:endParaRPr lang="en-US" sz="1600" dirty="0"/>
              </a:p>
            </c:rich>
          </c:tx>
          <c:layout>
            <c:manualLayout>
              <c:xMode val="edge"/>
              <c:yMode val="edge"/>
              <c:x val="0.94172397754078518"/>
              <c:y val="9.3761065883714231E-2"/>
            </c:manualLayout>
          </c:layout>
          <c:spPr>
            <a:noFill/>
            <a:ln w="25400">
              <a:noFill/>
            </a:ln>
          </c:spPr>
        </c:title>
        <c:numFmt formatCode="General" sourceLinked="1"/>
        <c:tickLblPos val="nextTo"/>
        <c:spPr>
          <a:ln w="3175">
            <a:solidFill>
              <a:srgbClr val="000000"/>
            </a:solidFill>
            <a:prstDash val="solid"/>
          </a:ln>
        </c:spPr>
        <c:txPr>
          <a:bodyPr rot="0" vert="horz"/>
          <a:lstStyle/>
          <a:p>
            <a:pPr>
              <a:defRPr sz="1025" b="1" i="0" u="none" strike="noStrike" baseline="0">
                <a:solidFill>
                  <a:srgbClr val="000000"/>
                </a:solidFill>
                <a:latin typeface="Arial"/>
                <a:ea typeface="Arial"/>
                <a:cs typeface="Arial"/>
              </a:defRPr>
            </a:pPr>
            <a:endParaRPr lang="en-US"/>
          </a:p>
        </c:txPr>
        <c:crossAx val="112849280"/>
        <c:crosses val="autoZero"/>
        <c:crossBetween val="between"/>
        <c:majorUnit val="25"/>
        <c:minorUnit val="5"/>
      </c:valAx>
      <c:spPr>
        <a:solidFill>
          <a:srgbClr val="FFFFFF"/>
        </a:solidFill>
        <a:ln w="12700">
          <a:solidFill>
            <a:srgbClr val="000000"/>
          </a:solidFill>
          <a:prstDash val="solid"/>
        </a:ln>
      </c:spPr>
    </c:plotArea>
    <c:plotVisOnly val="1"/>
    <c:dispBlanksAs val="gap"/>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ofPieChart>
        <c:ofPieType val="bar"/>
        <c:varyColors val="1"/>
        <c:ser>
          <c:idx val="0"/>
          <c:order val="0"/>
          <c:dPt>
            <c:idx val="0"/>
            <c:spPr>
              <a:solidFill>
                <a:srgbClr val="FF3399"/>
              </a:solidFill>
            </c:spPr>
          </c:dPt>
          <c:dPt>
            <c:idx val="1"/>
            <c:spPr>
              <a:solidFill>
                <a:srgbClr val="FFFF00"/>
              </a:solidFill>
            </c:spPr>
          </c:dPt>
          <c:dPt>
            <c:idx val="2"/>
            <c:spPr>
              <a:solidFill>
                <a:srgbClr val="9966FF"/>
              </a:solidFill>
            </c:spPr>
          </c:dPt>
          <c:dPt>
            <c:idx val="3"/>
            <c:spPr>
              <a:solidFill>
                <a:schemeClr val="tx1">
                  <a:lumMod val="50000"/>
                  <a:lumOff val="50000"/>
                </a:schemeClr>
              </a:solidFill>
            </c:spPr>
          </c:dPt>
          <c:dPt>
            <c:idx val="4"/>
            <c:spPr>
              <a:solidFill>
                <a:srgbClr val="00B050"/>
              </a:solidFill>
            </c:spPr>
          </c:dPt>
          <c:dPt>
            <c:idx val="5"/>
            <c:spPr>
              <a:solidFill>
                <a:srgbClr val="F79B4F"/>
              </a:solidFill>
            </c:spPr>
          </c:dPt>
          <c:dPt>
            <c:idx val="6"/>
            <c:spPr>
              <a:solidFill>
                <a:srgbClr val="B3D9FF"/>
              </a:solidFill>
            </c:spPr>
          </c:dPt>
          <c:dPt>
            <c:idx val="7"/>
            <c:spPr>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path path="circle">
                  <a:fillToRect l="50000" t="50000" r="50000" b="50000"/>
                </a:path>
                <a:tileRect/>
              </a:gradFill>
            </c:spPr>
          </c:dPt>
          <c:dPt>
            <c:idx val="8"/>
            <c:spPr>
              <a:gradFill flip="none" rotWithShape="1">
                <a:gsLst>
                  <a:gs pos="0">
                    <a:srgbClr val="3FBF3F">
                      <a:tint val="66000"/>
                      <a:satMod val="160000"/>
                    </a:srgbClr>
                  </a:gs>
                  <a:gs pos="50000">
                    <a:srgbClr val="3FBF3F">
                      <a:tint val="44500"/>
                      <a:satMod val="160000"/>
                    </a:srgbClr>
                  </a:gs>
                  <a:gs pos="100000">
                    <a:srgbClr val="3FBF3F">
                      <a:tint val="23500"/>
                      <a:satMod val="160000"/>
                    </a:srgbClr>
                  </a:gs>
                </a:gsLst>
                <a:path path="circle">
                  <a:fillToRect l="50000" t="50000" r="50000" b="50000"/>
                </a:path>
                <a:tileRect/>
              </a:gradFill>
            </c:spPr>
          </c:dPt>
          <c:dPt>
            <c:idx val="9"/>
            <c:spPr>
              <a:gradFill flip="none" rotWithShape="1">
                <a:gsLst>
                  <a:gs pos="0">
                    <a:srgbClr val="0000FF">
                      <a:tint val="66000"/>
                      <a:satMod val="160000"/>
                    </a:srgbClr>
                  </a:gs>
                  <a:gs pos="50000">
                    <a:srgbClr val="0000FF">
                      <a:tint val="44500"/>
                      <a:satMod val="160000"/>
                    </a:srgbClr>
                  </a:gs>
                  <a:gs pos="100000">
                    <a:srgbClr val="0000FF">
                      <a:tint val="23500"/>
                      <a:satMod val="160000"/>
                    </a:srgbClr>
                  </a:gs>
                </a:gsLst>
                <a:path path="circle">
                  <a:fillToRect l="50000" t="50000" r="50000" b="50000"/>
                </a:path>
                <a:tileRect/>
              </a:gradFill>
            </c:spPr>
          </c:dPt>
          <c:dPt>
            <c:idx val="10"/>
            <c:spPr>
              <a:solidFill>
                <a:srgbClr val="0066FF"/>
              </a:solidFill>
            </c:spPr>
          </c:dPt>
          <c:cat>
            <c:strRef>
              <c:f>Sheet1!$C$7:$C$16</c:f>
              <c:strCache>
                <c:ptCount val="10"/>
                <c:pt idx="0">
                  <c:v>MSE+ CSGB Research</c:v>
                </c:pt>
                <c:pt idx="1">
                  <c:v>EFRCs</c:v>
                </c:pt>
                <c:pt idx="2">
                  <c:v>Hub</c:v>
                </c:pt>
                <c:pt idx="3">
                  <c:v>SUF Research</c:v>
                </c:pt>
                <c:pt idx="4">
                  <c:v>Constructions + OPC</c:v>
                </c:pt>
                <c:pt idx="5">
                  <c:v>SBIR/STTP + GPP + Others</c:v>
                </c:pt>
                <c:pt idx="6">
                  <c:v>MIE</c:v>
                </c:pt>
                <c:pt idx="7">
                  <c:v>NSRC</c:v>
                </c:pt>
                <c:pt idx="8">
                  <c:v>neutron</c:v>
                </c:pt>
                <c:pt idx="9">
                  <c:v>Light Sources</c:v>
                </c:pt>
              </c:strCache>
            </c:strRef>
          </c:cat>
          <c:val>
            <c:numRef>
              <c:f>Sheet1!$D$7:$D$16</c:f>
              <c:numCache>
                <c:formatCode>#,##0</c:formatCode>
                <c:ptCount val="10"/>
                <c:pt idx="0">
                  <c:v>539101</c:v>
                </c:pt>
                <c:pt idx="1">
                  <c:v>100000</c:v>
                </c:pt>
                <c:pt idx="2">
                  <c:v>22000</c:v>
                </c:pt>
                <c:pt idx="3">
                  <c:v>29827</c:v>
                </c:pt>
                <c:pt idx="4">
                  <c:v>152797</c:v>
                </c:pt>
                <c:pt idx="5">
                  <c:v>44957</c:v>
                </c:pt>
                <c:pt idx="6">
                  <c:v>19400</c:v>
                </c:pt>
                <c:pt idx="7">
                  <c:v>106888</c:v>
                </c:pt>
                <c:pt idx="8">
                  <c:v>257150</c:v>
                </c:pt>
                <c:pt idx="9">
                  <c:v>406075</c:v>
                </c:pt>
              </c:numCache>
            </c:numRef>
          </c:val>
        </c:ser>
        <c:gapWidth val="100"/>
        <c:splitType val="pos"/>
        <c:splitPos val="3"/>
        <c:secondPieSize val="75"/>
        <c:serLines/>
      </c:ofPie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ofPieChart>
        <c:ofPieType val="bar"/>
        <c:varyColors val="1"/>
        <c:ser>
          <c:idx val="0"/>
          <c:order val="0"/>
          <c:dPt>
            <c:idx val="0"/>
            <c:spPr>
              <a:solidFill>
                <a:srgbClr val="FFFF00"/>
              </a:solidFill>
            </c:spPr>
          </c:dPt>
          <c:dPt>
            <c:idx val="1"/>
            <c:spPr>
              <a:solidFill>
                <a:srgbClr val="FF01BC"/>
              </a:solidFill>
            </c:spPr>
          </c:dPt>
          <c:dPt>
            <c:idx val="2"/>
            <c:spPr>
              <a:solidFill>
                <a:srgbClr val="FFC000"/>
              </a:solidFill>
            </c:spPr>
          </c:dPt>
          <c:dPt>
            <c:idx val="4"/>
            <c:spPr>
              <a:solidFill>
                <a:schemeClr val="accent5">
                  <a:lumMod val="20000"/>
                  <a:lumOff val="80000"/>
                </a:schemeClr>
              </a:solidFill>
            </c:spPr>
          </c:dPt>
          <c:dPt>
            <c:idx val="5"/>
            <c:spPr>
              <a:solidFill>
                <a:srgbClr val="00FF99"/>
              </a:solidFill>
            </c:spPr>
          </c:dPt>
          <c:dPt>
            <c:idx val="6"/>
            <c:spPr>
              <a:solidFill>
                <a:schemeClr val="tx2">
                  <a:lumMod val="75000"/>
                </a:schemeClr>
              </a:solidFill>
            </c:spPr>
          </c:dPt>
          <c:dPt>
            <c:idx val="7"/>
            <c:spPr>
              <a:solidFill>
                <a:schemeClr val="accent6">
                  <a:lumMod val="60000"/>
                  <a:lumOff val="40000"/>
                </a:schemeClr>
              </a:solidFill>
            </c:spPr>
          </c:dPt>
          <c:dPt>
            <c:idx val="8"/>
            <c: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c:spPr>
          </c:dPt>
          <c:dPt>
            <c:idx val="9"/>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c:spPr>
          </c:dPt>
          <c:dPt>
            <c:idx val="10"/>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dPt>
          <c:dPt>
            <c:idx val="11"/>
            <c:spPr>
              <a:solidFill>
                <a:srgbClr val="0066FF"/>
              </a:solidFill>
            </c:spPr>
          </c:dPt>
          <c:cat>
            <c:strRef>
              <c:f>'Pie Chart'!$C$7:$C$17</c:f>
              <c:strCache>
                <c:ptCount val="11"/>
                <c:pt idx="0">
                  <c:v>MSE Research</c:v>
                </c:pt>
                <c:pt idx="1">
                  <c:v>CSGB Research</c:v>
                </c:pt>
                <c:pt idx="2">
                  <c:v>EFRCs</c:v>
                </c:pt>
                <c:pt idx="3">
                  <c:v>Hub</c:v>
                </c:pt>
                <c:pt idx="4">
                  <c:v>SUF Research</c:v>
                </c:pt>
                <c:pt idx="5">
                  <c:v>Constructions + OPC</c:v>
                </c:pt>
                <c:pt idx="6">
                  <c:v>SBIR/STTP + GPP</c:v>
                </c:pt>
                <c:pt idx="7">
                  <c:v>MIE</c:v>
                </c:pt>
                <c:pt idx="8">
                  <c:v>NSRC</c:v>
                </c:pt>
                <c:pt idx="9">
                  <c:v>neutron</c:v>
                </c:pt>
                <c:pt idx="10">
                  <c:v>Light Sources</c:v>
                </c:pt>
              </c:strCache>
            </c:strRef>
          </c:cat>
          <c:val>
            <c:numRef>
              <c:f>'Pie Chart'!$D$7:$D$17</c:f>
              <c:numCache>
                <c:formatCode>#,##0</c:formatCode>
                <c:ptCount val="11"/>
                <c:pt idx="0">
                  <c:v>355563</c:v>
                </c:pt>
                <c:pt idx="1">
                  <c:v>317157</c:v>
                </c:pt>
                <c:pt idx="2">
                  <c:v>100000</c:v>
                </c:pt>
                <c:pt idx="3">
                  <c:v>58320</c:v>
                </c:pt>
                <c:pt idx="4">
                  <c:v>27097</c:v>
                </c:pt>
                <c:pt idx="5">
                  <c:v>159100</c:v>
                </c:pt>
                <c:pt idx="6">
                  <c:v>45347</c:v>
                </c:pt>
                <c:pt idx="7">
                  <c:v>97000</c:v>
                </c:pt>
                <c:pt idx="8">
                  <c:v>121625</c:v>
                </c:pt>
                <c:pt idx="9">
                  <c:v>276881</c:v>
                </c:pt>
                <c:pt idx="10">
                  <c:v>426910</c:v>
                </c:pt>
              </c:numCache>
            </c:numRef>
          </c:val>
        </c:ser>
        <c:gapWidth val="100"/>
        <c:splitType val="pos"/>
        <c:splitPos val="3"/>
        <c:secondPieSize val="75"/>
        <c:serLines/>
      </c:ofPieChart>
      <c:spPr>
        <a:noFill/>
        <a:ln>
          <a:noFill/>
        </a:ln>
      </c:spPr>
    </c:plotArea>
    <c:plotVisOnly val="1"/>
  </c:chart>
  <c:externalData r:id="rId2"/>
</c:chartSpace>
</file>

<file path=ppt/drawings/drawing1.xml><?xml version="1.0" encoding="utf-8"?>
<c:userShapes xmlns:c="http://schemas.openxmlformats.org/drawingml/2006/chart">
  <cdr:relSizeAnchor xmlns:cdr="http://schemas.openxmlformats.org/drawingml/2006/chartDrawing">
    <cdr:from>
      <cdr:x>0.74713</cdr:x>
      <cdr:y>0.09836</cdr:y>
    </cdr:from>
    <cdr:to>
      <cdr:x>0.85022</cdr:x>
      <cdr:y>0.16979</cdr:y>
    </cdr:to>
    <cdr:sp macro="" textlink="">
      <cdr:nvSpPr>
        <cdr:cNvPr id="4" name="Straight Arrow Connector 3"/>
        <cdr:cNvSpPr/>
      </cdr:nvSpPr>
      <cdr:spPr>
        <a:xfrm xmlns:a="http://schemas.openxmlformats.org/drawingml/2006/main">
          <a:off x="4953000" y="457200"/>
          <a:ext cx="683425" cy="332020"/>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1DCF576A-B395-4BA3-973E-2655D899A55A}" type="datetimeFigureOut">
              <a:rPr lang="en-US" smtClean="0"/>
              <a:pPr/>
              <a:t>8/5/2011</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A0D92419-4B5B-4C6E-854B-DA725B5B53F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6888" cy="464980"/>
          </a:xfrm>
          <a:prstGeom prst="rect">
            <a:avLst/>
          </a:prstGeom>
        </p:spPr>
        <p:txBody>
          <a:bodyPr vert="horz" lIns="92392" tIns="46197" rIns="92392" bIns="4619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926" y="0"/>
            <a:ext cx="3036888" cy="464980"/>
          </a:xfrm>
          <a:prstGeom prst="rect">
            <a:avLst/>
          </a:prstGeom>
        </p:spPr>
        <p:txBody>
          <a:bodyPr vert="horz" lIns="92392" tIns="46197" rIns="92392" bIns="46197" rtlCol="0"/>
          <a:lstStyle>
            <a:lvl1pPr algn="r" fontAlgn="auto">
              <a:spcBef>
                <a:spcPts val="0"/>
              </a:spcBef>
              <a:spcAft>
                <a:spcPts val="0"/>
              </a:spcAft>
              <a:defRPr sz="1200">
                <a:latin typeface="+mn-lt"/>
              </a:defRPr>
            </a:lvl1pPr>
          </a:lstStyle>
          <a:p>
            <a:pPr>
              <a:defRPr/>
            </a:pPr>
            <a:fld id="{E8BFB6E3-E718-4ADF-8A24-8EDFEB6E0545}" type="datetimeFigureOut">
              <a:rPr lang="en-US"/>
              <a:pPr>
                <a:defRPr/>
              </a:pPr>
              <a:t>8/5/2011</a:t>
            </a:fld>
            <a:endParaRPr lang="en-US"/>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2392" tIns="46197" rIns="92392" bIns="46197" rtlCol="0" anchor="ctr"/>
          <a:lstStyle/>
          <a:p>
            <a:pPr lvl="0"/>
            <a:endParaRPr lang="en-US" noProof="0"/>
          </a:p>
        </p:txBody>
      </p:sp>
      <p:sp>
        <p:nvSpPr>
          <p:cNvPr id="5" name="Notes Placeholder 4"/>
          <p:cNvSpPr>
            <a:spLocks noGrp="1"/>
          </p:cNvSpPr>
          <p:nvPr>
            <p:ph type="body" sz="quarter" idx="3"/>
          </p:nvPr>
        </p:nvSpPr>
        <p:spPr>
          <a:xfrm>
            <a:off x="701678" y="4416511"/>
            <a:ext cx="5607050" cy="4183221"/>
          </a:xfrm>
          <a:prstGeom prst="rect">
            <a:avLst/>
          </a:prstGeom>
        </p:spPr>
        <p:txBody>
          <a:bodyPr vert="horz" lIns="92392" tIns="46197" rIns="92392" bIns="4619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8829825"/>
            <a:ext cx="3036888" cy="464980"/>
          </a:xfrm>
          <a:prstGeom prst="rect">
            <a:avLst/>
          </a:prstGeom>
        </p:spPr>
        <p:txBody>
          <a:bodyPr vert="horz" lIns="92392" tIns="46197" rIns="92392" bIns="4619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926" y="8829825"/>
            <a:ext cx="3036888" cy="464980"/>
          </a:xfrm>
          <a:prstGeom prst="rect">
            <a:avLst/>
          </a:prstGeom>
        </p:spPr>
        <p:txBody>
          <a:bodyPr vert="horz" lIns="92392" tIns="46197" rIns="92392" bIns="46197" rtlCol="0" anchor="b"/>
          <a:lstStyle>
            <a:lvl1pPr algn="r" fontAlgn="auto">
              <a:spcBef>
                <a:spcPts val="0"/>
              </a:spcBef>
              <a:spcAft>
                <a:spcPts val="0"/>
              </a:spcAft>
              <a:defRPr sz="1200">
                <a:latin typeface="+mn-lt"/>
              </a:defRPr>
            </a:lvl1pPr>
          </a:lstStyle>
          <a:p>
            <a:pPr>
              <a:defRPr/>
            </a:pPr>
            <a:fld id="{B9E21006-5B50-44E3-AEBF-5DCAA283C6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039" algn="l" rtl="0" eaLnBrk="0" fontAlgn="base" hangingPunct="0">
      <a:spcBef>
        <a:spcPct val="30000"/>
      </a:spcBef>
      <a:spcAft>
        <a:spcPct val="0"/>
      </a:spcAft>
      <a:defRPr sz="1200" kern="1200">
        <a:solidFill>
          <a:schemeClr val="tx1"/>
        </a:solidFill>
        <a:latin typeface="+mn-lt"/>
        <a:ea typeface="+mn-ea"/>
        <a:cs typeface="+mn-cs"/>
      </a:defRPr>
    </a:lvl2pPr>
    <a:lvl3pPr marL="914079" algn="l" rtl="0" eaLnBrk="0" fontAlgn="base" hangingPunct="0">
      <a:spcBef>
        <a:spcPct val="30000"/>
      </a:spcBef>
      <a:spcAft>
        <a:spcPct val="0"/>
      </a:spcAft>
      <a:defRPr sz="1200" kern="1200">
        <a:solidFill>
          <a:schemeClr val="tx1"/>
        </a:solidFill>
        <a:latin typeface="+mn-lt"/>
        <a:ea typeface="+mn-ea"/>
        <a:cs typeface="+mn-cs"/>
      </a:defRPr>
    </a:lvl3pPr>
    <a:lvl4pPr marL="1371119" algn="l" rtl="0" eaLnBrk="0" fontAlgn="base" hangingPunct="0">
      <a:spcBef>
        <a:spcPct val="30000"/>
      </a:spcBef>
      <a:spcAft>
        <a:spcPct val="0"/>
      </a:spcAft>
      <a:defRPr sz="1200" kern="1200">
        <a:solidFill>
          <a:schemeClr val="tx1"/>
        </a:solidFill>
        <a:latin typeface="+mn-lt"/>
        <a:ea typeface="+mn-ea"/>
        <a:cs typeface="+mn-cs"/>
      </a:defRPr>
    </a:lvl4pPr>
    <a:lvl5pPr marL="1828159" algn="l" rtl="0" eaLnBrk="0" fontAlgn="base" hangingPunct="0">
      <a:spcBef>
        <a:spcPct val="30000"/>
      </a:spcBef>
      <a:spcAft>
        <a:spcPct val="0"/>
      </a:spcAft>
      <a:defRPr sz="1200" kern="1200">
        <a:solidFill>
          <a:schemeClr val="tx1"/>
        </a:solidFill>
        <a:latin typeface="+mn-lt"/>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14757"/>
            <a:fld id="{3E7E73F6-BF95-4913-A51C-E32B46A1EC15}" type="slidenum">
              <a:rPr lang="en-US" smtClean="0"/>
              <a:pPr defTabSz="914757"/>
              <a:t>4</a:t>
            </a:fld>
            <a:endParaRPr lang="en-US" dirty="0" smtClean="0"/>
          </a:p>
        </p:txBody>
      </p:sp>
      <p:sp>
        <p:nvSpPr>
          <p:cNvPr id="77827" name="Rectangle 7"/>
          <p:cNvSpPr txBox="1">
            <a:spLocks noGrp="1" noChangeArrowheads="1"/>
          </p:cNvSpPr>
          <p:nvPr/>
        </p:nvSpPr>
        <p:spPr bwMode="auto">
          <a:xfrm>
            <a:off x="4004581" y="8794968"/>
            <a:ext cx="3005821" cy="464821"/>
          </a:xfrm>
          <a:prstGeom prst="rect">
            <a:avLst/>
          </a:prstGeom>
          <a:noFill/>
          <a:ln w="9525">
            <a:noFill/>
            <a:miter lim="800000"/>
            <a:headEnd/>
            <a:tailEnd/>
          </a:ln>
        </p:spPr>
        <p:txBody>
          <a:bodyPr lIns="91779" tIns="45884" rIns="91779" bIns="45884" anchor="b"/>
          <a:lstStyle/>
          <a:p>
            <a:pPr algn="r" defTabSz="917938"/>
            <a:fld id="{C80BB866-F8EA-4171-AFB9-D08B6B9D5672}" type="slidenum">
              <a:rPr lang="en-US" sz="1200"/>
              <a:pPr algn="r" defTabSz="917938"/>
              <a:t>4</a:t>
            </a:fld>
            <a:endParaRPr lang="en-US" sz="1200" dirty="0"/>
          </a:p>
        </p:txBody>
      </p:sp>
      <p:sp>
        <p:nvSpPr>
          <p:cNvPr id="77828" name="Rectangle 2"/>
          <p:cNvSpPr>
            <a:spLocks noGrp="1" noRot="1" noChangeAspect="1" noChangeArrowheads="1" noTextEdit="1"/>
          </p:cNvSpPr>
          <p:nvPr>
            <p:ph type="sldImg"/>
          </p:nvPr>
        </p:nvSpPr>
        <p:spPr bwMode="auto">
          <a:xfrm>
            <a:off x="873125" y="465138"/>
            <a:ext cx="5267325" cy="3951287"/>
          </a:xfrm>
          <a:noFill/>
          <a:ln>
            <a:solidFill>
              <a:srgbClr val="000000"/>
            </a:solidFill>
            <a:miter lim="800000"/>
            <a:headEnd/>
            <a:tailEnd/>
          </a:ln>
        </p:spPr>
      </p:sp>
      <p:sp>
        <p:nvSpPr>
          <p:cNvPr id="77829" name="Rectangle 3"/>
          <p:cNvSpPr>
            <a:spLocks noGrp="1" noChangeArrowheads="1"/>
          </p:cNvSpPr>
          <p:nvPr>
            <p:ph type="body" idx="1"/>
          </p:nvPr>
        </p:nvSpPr>
        <p:spPr>
          <a:xfrm>
            <a:off x="933555" y="4415790"/>
            <a:ext cx="5143293" cy="4184973"/>
          </a:xfrm>
          <a:noFill/>
          <a:ln/>
        </p:spPr>
        <p:txBody>
          <a:bodyPr lIns="91779" tIns="45884" rIns="91779" bIns="45884"/>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defTabSz="914693">
              <a:defRPr/>
            </a:pPr>
            <a:fld id="{3FA9844D-04AB-4BAB-9E66-383609B6BC36}" type="slidenum">
              <a:rPr lang="en-US" smtClean="0"/>
              <a:pPr defTabSz="914693">
                <a:defRPr/>
              </a:pPr>
              <a:t>20</a:t>
            </a:fld>
            <a:endParaRPr lang="en-US" dirty="0" smtClean="0"/>
          </a:p>
        </p:txBody>
      </p:sp>
      <p:sp>
        <p:nvSpPr>
          <p:cNvPr id="33795" name="Rectangle 7"/>
          <p:cNvSpPr txBox="1">
            <a:spLocks noGrp="1" noChangeArrowheads="1"/>
          </p:cNvSpPr>
          <p:nvPr/>
        </p:nvSpPr>
        <p:spPr bwMode="auto">
          <a:xfrm>
            <a:off x="4004579" y="8794968"/>
            <a:ext cx="3005821" cy="464820"/>
          </a:xfrm>
          <a:prstGeom prst="rect">
            <a:avLst/>
          </a:prstGeom>
          <a:noFill/>
          <a:ln w="9525">
            <a:noFill/>
            <a:miter lim="800000"/>
            <a:headEnd/>
            <a:tailEnd/>
          </a:ln>
        </p:spPr>
        <p:txBody>
          <a:bodyPr lIns="91772" tIns="45881" rIns="91772" bIns="45881" anchor="b"/>
          <a:lstStyle/>
          <a:p>
            <a:pPr algn="r"/>
            <a:fld id="{C4F357E9-61D5-4AEB-8377-11BA789B8BB8}" type="slidenum">
              <a:rPr lang="en-US"/>
              <a:pPr algn="r"/>
              <a:t>20</a:t>
            </a:fld>
            <a:endParaRPr lang="en-US" dirty="0"/>
          </a:p>
        </p:txBody>
      </p:sp>
      <p:sp>
        <p:nvSpPr>
          <p:cNvPr id="33796" name="Rectangle 2"/>
          <p:cNvSpPr>
            <a:spLocks noGrp="1" noRot="1" noChangeAspect="1" noChangeArrowheads="1" noTextEdit="1"/>
          </p:cNvSpPr>
          <p:nvPr>
            <p:ph type="sldImg"/>
          </p:nvPr>
        </p:nvSpPr>
        <p:spPr bwMode="auto">
          <a:xfrm>
            <a:off x="1190625" y="695325"/>
            <a:ext cx="4625975" cy="3470275"/>
          </a:xfrm>
          <a:noFill/>
          <a:ln>
            <a:solidFill>
              <a:srgbClr val="000000"/>
            </a:solidFill>
            <a:miter lim="800000"/>
            <a:headEnd/>
            <a:tailEnd/>
          </a:ln>
        </p:spPr>
      </p:sp>
      <p:sp>
        <p:nvSpPr>
          <p:cNvPr id="33797" name="Rectangle 3"/>
          <p:cNvSpPr>
            <a:spLocks noGrp="1" noChangeArrowheads="1"/>
          </p:cNvSpPr>
          <p:nvPr>
            <p:ph type="body" idx="1"/>
          </p:nvPr>
        </p:nvSpPr>
        <p:spPr bwMode="auto">
          <a:xfrm>
            <a:off x="924013" y="4396691"/>
            <a:ext cx="5162377" cy="4167462"/>
          </a:xfrm>
          <a:noFill/>
        </p:spPr>
        <p:txBody>
          <a:bodyPr wrap="square" lIns="91772" tIns="45881" rIns="91772" bIns="45881" numCol="1" anchor="t" anchorCtr="0" compatLnSpc="1">
            <a:prstTxWarp prst="textNoShape">
              <a:avLst/>
            </a:prstTxWarp>
          </a:bodyPr>
          <a:lstStyle/>
          <a:p>
            <a:r>
              <a:rPr lang="en-US" dirty="0" smtClean="0"/>
              <a:t>ERL, FEL, Ring, Cathode, novel sources, enabling technologies;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78711-3D76-419F-87A7-8794FEE44EFE}" type="slidenum">
              <a:rPr lang="en-US"/>
              <a:pPr/>
              <a:t>22</a:t>
            </a:fld>
            <a:endParaRPr lang="en-US"/>
          </a:p>
        </p:txBody>
      </p:sp>
      <p:sp>
        <p:nvSpPr>
          <p:cNvPr id="125954" name="Rectangle 2"/>
          <p:cNvSpPr>
            <a:spLocks noGrp="1" noRot="1" noChangeAspect="1" noChangeArrowheads="1" noTextEdit="1"/>
          </p:cNvSpPr>
          <p:nvPr>
            <p:ph type="sldImg"/>
          </p:nvPr>
        </p:nvSpPr>
        <p:spPr>
          <a:xfrm>
            <a:off x="1181100" y="693738"/>
            <a:ext cx="4649788" cy="3487737"/>
          </a:xfrm>
          <a:ln/>
        </p:spPr>
      </p:sp>
      <p:sp>
        <p:nvSpPr>
          <p:cNvPr id="125955" name="Rectangle 3"/>
          <p:cNvSpPr>
            <a:spLocks noGrp="1" noChangeArrowheads="1"/>
          </p:cNvSpPr>
          <p:nvPr>
            <p:ph type="body" idx="1"/>
          </p:nvPr>
        </p:nvSpPr>
        <p:spPr>
          <a:xfrm>
            <a:off x="701360" y="4420570"/>
            <a:ext cx="5607684" cy="4180196"/>
          </a:xfrm>
        </p:spPr>
        <p:txBody>
          <a:bodyPr/>
          <a:lstStyle/>
          <a:p>
            <a:pPr eaLnBrk="0" hangingPunct="0">
              <a:spcBef>
                <a:spcPct val="0"/>
              </a:spcBef>
            </a:pPr>
            <a:r>
              <a:rPr lang="en-US" b="1" dirty="0">
                <a:solidFill>
                  <a:srgbClr val="000000"/>
                </a:solidFill>
              </a:rPr>
              <a:t>Each workshop had three common goals:  (1) to summarize, prior to the workshop, the current state of technology and the associated R&amp;D challenges in a Technology Perspectives Factual Document, which was used as a resource document for the basic research community at the workshop and well into the future; (2) to define a set of proposed research directions that address the technology R&amp;D challenges, the so-called technology show stoppers; and (3) to define a set of grand challenges that, if solved, might result in transformational changes in energy technologies.  The DOE technology offices participated in the plenary sessions of these workshops to provide perspectives of their programs along with their current targets, goals, and milestones; and often assisted in preparing the technology perspective factual documents prior to the workshops.</a:t>
            </a:r>
            <a:r>
              <a:rPr lang="en-US" b="1"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AE2E3A-4E84-4E5C-BD9B-F540B5ECDC28}"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AE2E3A-4E84-4E5C-BD9B-F540B5ECDC28}"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8</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871538" y="463550"/>
            <a:ext cx="5270500" cy="3952875"/>
          </a:xfrm>
          <a:ln/>
        </p:spPr>
      </p:sp>
      <p:sp>
        <p:nvSpPr>
          <p:cNvPr id="87044" name="Rectangle 3"/>
          <p:cNvSpPr>
            <a:spLocks noGrp="1" noChangeArrowheads="1"/>
          </p:cNvSpPr>
          <p:nvPr>
            <p:ph type="body" idx="1"/>
          </p:nvPr>
        </p:nvSpPr>
        <p:spPr>
          <a:xfrm>
            <a:off x="933555" y="4415790"/>
            <a:ext cx="5143293" cy="4184972"/>
          </a:xfrm>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r>
              <a:rPr lang="en-US" dirty="0" smtClean="0"/>
              <a:t>Space:  rapidly equipping and staffing temporary space in North and South.  In North, about 20 </a:t>
            </a:r>
            <a:r>
              <a:rPr lang="en-US" dirty="0" err="1" smtClean="0"/>
              <a:t>postdocs</a:t>
            </a:r>
            <a:r>
              <a:rPr lang="en-US" dirty="0" smtClean="0"/>
              <a:t> and grad students are working in the lab, mainly installing equipment.  In South, situation is similar, but temp space is in 3 labs.  </a:t>
            </a:r>
            <a:r>
              <a:rPr lang="en-US" dirty="0" err="1" smtClean="0"/>
              <a:t>Rennovation</a:t>
            </a:r>
            <a:r>
              <a:rPr lang="en-US" dirty="0" smtClean="0"/>
              <a:t> of Jorgensen on track for March 2012 completion.</a:t>
            </a:r>
          </a:p>
          <a:p>
            <a:endParaRPr lang="en-US" dirty="0" smtClean="0"/>
          </a:p>
          <a:p>
            <a:r>
              <a:rPr lang="en-US" dirty="0" smtClean="0"/>
              <a:t>Review:  basically strong; minor corrections that JCAP is heeding.  </a:t>
            </a:r>
          </a:p>
          <a:p>
            <a:endParaRPr lang="en-US" dirty="0" smtClean="0"/>
          </a:p>
          <a:p>
            <a:r>
              <a:rPr lang="en-US" dirty="0" smtClean="0"/>
              <a:t>Staffing:  going very well, though it has taken longer than we’d like for some key senior positions – associate director and department head (to replace Atwater).  JCAP says these will be soon.</a:t>
            </a:r>
          </a:p>
          <a:p>
            <a:endParaRPr lang="en-US" dirty="0" smtClean="0"/>
          </a:p>
          <a:p>
            <a:r>
              <a:rPr lang="en-US" dirty="0" smtClean="0"/>
              <a:t>Science:  two papers in press – one on water splitting using the vapor phase, which is very intriguing as it gets around some serious multiphase issues (e.g., bubbles) when it’s done in the  liquid phase.  The other on new homogeneous water splitting catalyst.  Three invention disclosures – two at LBNL and one at Cal Tech.  Internal IP agreement (for JCAP partners) is “finalized” but not quite fully signed off.  Very close.</a:t>
            </a:r>
          </a:p>
          <a:p>
            <a:endParaRPr lang="en-US" dirty="0" smtClean="0"/>
          </a:p>
          <a:p>
            <a:r>
              <a:rPr lang="en-US" dirty="0" smtClean="0"/>
              <a:t>Outreach and Communications:  AP Futures meeting in Sept. with lots of EFRC participation.  JCAP brochure and new website, which is vastly improved </a:t>
            </a:r>
            <a:r>
              <a:rPr lang="en-US" smtClean="0"/>
              <a:t>and worth a visit.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9</a:t>
            </a:fld>
            <a:endParaRPr lang="en-US"/>
          </a:p>
        </p:txBody>
      </p:sp>
      <p:sp>
        <p:nvSpPr>
          <p:cNvPr id="5" name="Date Placeholder 4"/>
          <p:cNvSpPr>
            <a:spLocks noGrp="1"/>
          </p:cNvSpPr>
          <p:nvPr>
            <p:ph type="dt" idx="11"/>
          </p:nvPr>
        </p:nvSpPr>
        <p:spPr/>
        <p:txBody>
          <a:bodyPr/>
          <a:lstStyle/>
          <a:p>
            <a:fld id="{55863A54-8C77-4A5D-8382-1BB4DAE3F06F}" type="datetime7">
              <a:rPr lang="en-US" smtClean="0"/>
              <a:pPr/>
              <a:t>Aug-11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r>
              <a:rPr lang="en-US" dirty="0" smtClean="0">
                <a:solidFill>
                  <a:srgbClr val="FF0000"/>
                </a:solidFill>
              </a:rPr>
              <a:t>UWE:  </a:t>
            </a:r>
          </a:p>
          <a:p>
            <a:r>
              <a:rPr lang="en-US" dirty="0" smtClean="0">
                <a:solidFill>
                  <a:srgbClr val="FF0000"/>
                </a:solidFill>
              </a:rPr>
              <a:t>Rearrange order, reword:</a:t>
            </a:r>
          </a:p>
          <a:p>
            <a:r>
              <a:rPr lang="en-US" dirty="0" smtClean="0">
                <a:solidFill>
                  <a:srgbClr val="FF0000"/>
                </a:solidFill>
              </a:rPr>
              <a:t>1 = Concept...</a:t>
            </a:r>
          </a:p>
          <a:p>
            <a:r>
              <a:rPr lang="en-US" dirty="0" smtClean="0">
                <a:solidFill>
                  <a:srgbClr val="FF0000"/>
                </a:solidFill>
              </a:rPr>
              <a:t>2 = Single shot (reword)</a:t>
            </a:r>
          </a:p>
          <a:p>
            <a:r>
              <a:rPr lang="en-US" dirty="0" smtClean="0">
                <a:solidFill>
                  <a:srgbClr val="FF0000"/>
                </a:solidFill>
              </a:rPr>
              <a:t>3 = emerging multi-photon (reword) Need lighter logo</a:t>
            </a:r>
          </a:p>
          <a:p>
            <a:endParaRPr lang="en-US" dirty="0"/>
          </a:p>
        </p:txBody>
      </p:sp>
      <p:sp>
        <p:nvSpPr>
          <p:cNvPr id="4" name="Slide Number Placeholder 3"/>
          <p:cNvSpPr>
            <a:spLocks noGrp="1"/>
          </p:cNvSpPr>
          <p:nvPr>
            <p:ph type="sldNum" sz="quarter" idx="10"/>
          </p:nvPr>
        </p:nvSpPr>
        <p:spPr/>
        <p:txBody>
          <a:bodyPr/>
          <a:lstStyle/>
          <a:p>
            <a:fld id="{C6032ECF-20BD-43E5-B970-BA3ABD95BDA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82688" y="693738"/>
            <a:ext cx="4619625" cy="3465512"/>
          </a:xfrm>
          <a:noFill/>
          <a:ln>
            <a:solidFill>
              <a:srgbClr val="000000"/>
            </a:solidFill>
            <a:miter lim="800000"/>
            <a:headEnd/>
            <a:tailEnd/>
          </a:ln>
        </p:spPr>
      </p:sp>
      <p:sp>
        <p:nvSpPr>
          <p:cNvPr id="71683" name="Rectangle 3"/>
          <p:cNvSpPr>
            <a:spLocks noGrp="1" noChangeArrowheads="1"/>
          </p:cNvSpPr>
          <p:nvPr>
            <p:ph type="body" idx="1"/>
          </p:nvPr>
        </p:nvSpPr>
        <p:spPr bwMode="auto">
          <a:xfrm>
            <a:off x="911290" y="4391913"/>
            <a:ext cx="5162377" cy="4237503"/>
          </a:xfrm>
          <a:noFill/>
        </p:spPr>
        <p:txBody>
          <a:bodyPr wrap="square" numCol="1" anchor="t" anchorCtr="0" compatLnSpc="1">
            <a:prstTxWarp prst="textNoShape">
              <a:avLst/>
            </a:prstTxWarp>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pPr defTabSz="916272">
              <a:defRPr/>
            </a:pPr>
            <a:r>
              <a:rPr lang="en-US" dirty="0" smtClean="0"/>
              <a:t>Image on right shows a real picture of the actual first girder, fully outfitted with magnets, vacuum chamber, and diagnostic components.</a:t>
            </a:r>
          </a:p>
          <a:p>
            <a:endParaRPr lang="en-US" dirty="0"/>
          </a:p>
        </p:txBody>
      </p:sp>
      <p:sp>
        <p:nvSpPr>
          <p:cNvPr id="4" name="Slide Number Placeholder 3"/>
          <p:cNvSpPr>
            <a:spLocks noGrp="1"/>
          </p:cNvSpPr>
          <p:nvPr>
            <p:ph type="sldNum" sz="quarter" idx="10"/>
          </p:nvPr>
        </p:nvSpPr>
        <p:spPr/>
        <p:txBody>
          <a:bodyPr/>
          <a:lstStyle/>
          <a:p>
            <a:pPr>
              <a:defRPr/>
            </a:pPr>
            <a:fld id="{7474D98F-827F-4973-A656-24645666CF0A}"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pPr/>
              <a:t>15</a:t>
            </a:fld>
            <a:endParaRPr lang="en-US" smtClean="0"/>
          </a:p>
        </p:txBody>
      </p:sp>
      <p:sp>
        <p:nvSpPr>
          <p:cNvPr id="87043" name="Rectangle 2"/>
          <p:cNvSpPr>
            <a:spLocks noGrp="1" noRot="1" noChangeAspect="1" noChangeArrowheads="1" noTextEdit="1"/>
          </p:cNvSpPr>
          <p:nvPr>
            <p:ph type="sldImg"/>
          </p:nvPr>
        </p:nvSpPr>
        <p:spPr>
          <a:xfrm>
            <a:off x="873125" y="465138"/>
            <a:ext cx="5267325" cy="3951287"/>
          </a:xfrm>
          <a:ln/>
        </p:spPr>
      </p:sp>
      <p:sp>
        <p:nvSpPr>
          <p:cNvPr id="87044" name="Rectangle 3"/>
          <p:cNvSpPr>
            <a:spLocks noGrp="1" noChangeArrowheads="1"/>
          </p:cNvSpPr>
          <p:nvPr>
            <p:ph type="body" idx="1"/>
          </p:nvPr>
        </p:nvSpPr>
        <p:spPr>
          <a:xfrm>
            <a:off x="933556" y="4415790"/>
            <a:ext cx="5143293" cy="4184972"/>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fontAlgn="auto">
              <a:spcBef>
                <a:spcPts val="0"/>
              </a:spcBef>
              <a:spcAft>
                <a:spcPts val="0"/>
              </a:spcAft>
              <a:defRPr/>
            </a:pPr>
            <a:endParaRPr lang="en-US" dirty="0"/>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3"/>
            <a:ext cx="5334000" cy="8921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Office of Science FY 2011 Budget</a:t>
            </a:r>
            <a:endParaRPr lang="en-US" dirty="0"/>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Energy Facts 2011</a:t>
            </a:r>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21"/>
          <p:cNvSpPr>
            <a:spLocks noChangeArrowheads="1"/>
          </p:cNvSpPr>
          <p:nvPr userDrawn="1"/>
        </p:nvSpPr>
        <p:spPr bwMode="auto">
          <a:xfrm>
            <a:off x="0" y="0"/>
            <a:ext cx="9144000" cy="6858000"/>
          </a:xfrm>
          <a:prstGeom prst="rect">
            <a:avLst/>
          </a:prstGeom>
          <a:gradFill rotWithShape="1">
            <a:gsLst>
              <a:gs pos="0">
                <a:srgbClr val="D9F0FF"/>
              </a:gs>
              <a:gs pos="100000">
                <a:srgbClr val="D6D6D8"/>
              </a:gs>
            </a:gsLst>
            <a:lin ang="5400000" scaled="1"/>
          </a:gradFill>
          <a:ln w="9525">
            <a:solidFill>
              <a:schemeClr val="tx1"/>
            </a:solidFill>
            <a:miter lim="800000"/>
            <a:headEnd/>
            <a:tailEnd/>
          </a:ln>
          <a:effectLst/>
        </p:spPr>
        <p:txBody>
          <a:bodyPr wrap="none" lIns="82030" tIns="41015" rIns="82030" bIns="41015" anchor="ctr"/>
          <a:lstStyle/>
          <a:p>
            <a:pPr defTabSz="914287"/>
            <a:endParaRPr lang="en-US" dirty="0"/>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8" y="866775"/>
            <a:ext cx="8410575" cy="5259388"/>
          </a:xfrm>
          <a:prstGeom prst="rect">
            <a:avLst/>
          </a:prstGeom>
        </p:spPr>
        <p:txBody>
          <a:bodyPr lIns="91418" tIns="45709" rIns="91418"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21722FF3-B2FF-4B9D-A1FC-2641F0BD8C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Office of Science FY 2011 Budget</a:t>
            </a:r>
          </a:p>
        </p:txBody>
      </p:sp>
      <p:sp>
        <p:nvSpPr>
          <p:cNvPr id="5" name="Slide Number Placeholder 5"/>
          <p:cNvSpPr>
            <a:spLocks noGrp="1"/>
          </p:cNvSpPr>
          <p:nvPr>
            <p:ph type="sldNum" sz="quarter" idx="11"/>
          </p:nvPr>
        </p:nvSpPr>
        <p:spPr/>
        <p:txBody>
          <a:bodyPr/>
          <a:lstStyle>
            <a:lvl1pPr>
              <a:defRPr/>
            </a:lvl1pPr>
          </a:lstStyle>
          <a:p>
            <a:pPr>
              <a:defRPr/>
            </a:pPr>
            <a:fld id="{C0A2BE09-5C53-429F-9B0D-04D6F428253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dirty="0"/>
            </a:lvl1pPr>
          </a:lstStyle>
          <a:p>
            <a:pPr>
              <a:defRPr/>
            </a:pPr>
            <a:r>
              <a:rPr lang="en-US"/>
              <a:t>Energy Facts 2011</a:t>
            </a:r>
          </a:p>
        </p:txBody>
      </p:sp>
      <p:sp>
        <p:nvSpPr>
          <p:cNvPr id="4" name="Slide Number Placeholder 3"/>
          <p:cNvSpPr>
            <a:spLocks noGrp="1"/>
          </p:cNvSpPr>
          <p:nvPr>
            <p:ph type="sldNum" sz="quarter" idx="11"/>
          </p:nvPr>
        </p:nvSpPr>
        <p:spPr/>
        <p:txBody>
          <a:bodyPr/>
          <a:lstStyle>
            <a:lvl1pPr>
              <a:defRPr/>
            </a:lvl1pPr>
          </a:lstStyle>
          <a:p>
            <a:pPr>
              <a:defRPr/>
            </a:pPr>
            <a:fld id="{7E170685-7439-4234-90E9-B4BD491FE5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84BC4E-7DA0-4265-A297-BCB7F949103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0" y="87092"/>
            <a:ext cx="9144000" cy="598714"/>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dirty="0" smtClean="0"/>
              <a:t>Click to Insert Title</a:t>
            </a:r>
          </a:p>
        </p:txBody>
      </p:sp>
      <p:sp>
        <p:nvSpPr>
          <p:cNvPr id="7" name="Footer Placeholder 4"/>
          <p:cNvSpPr>
            <a:spLocks noGrp="1"/>
          </p:cNvSpPr>
          <p:nvPr>
            <p:ph type="ftr" sz="quarter" idx="3"/>
          </p:nvPr>
        </p:nvSpPr>
        <p:spPr>
          <a:xfrm>
            <a:off x="3124200" y="6353973"/>
            <a:ext cx="5334000" cy="365125"/>
          </a:xfrm>
          <a:prstGeom prst="rect">
            <a:avLst/>
          </a:prstGeom>
        </p:spPr>
        <p:txBody>
          <a:bodyPr vert="horz" lIns="91407" tIns="45704" rIns="91407" bIns="45704"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r>
              <a:rPr lang="en-US" smtClean="0"/>
              <a:t>Energy Facts 2010</a:t>
            </a:r>
            <a:endParaRPr lang="en-US" dirty="0"/>
          </a:p>
        </p:txBody>
      </p:sp>
      <p:sp>
        <p:nvSpPr>
          <p:cNvPr id="8" name="Slide Number Placeholder 5"/>
          <p:cNvSpPr>
            <a:spLocks noGrp="1"/>
          </p:cNvSpPr>
          <p:nvPr>
            <p:ph type="sldNum" sz="quarter" idx="4"/>
          </p:nvPr>
        </p:nvSpPr>
        <p:spPr>
          <a:xfrm>
            <a:off x="8413751" y="6353973"/>
            <a:ext cx="381000" cy="365125"/>
          </a:xfrm>
          <a:prstGeom prst="rect">
            <a:avLst/>
          </a:prstGeom>
        </p:spPr>
        <p:txBody>
          <a:bodyPr vert="horz" lIns="91407" tIns="45704" rIns="91407" bIns="45704" rtlCol="0" anchor="ctr"/>
          <a:lstStyle>
            <a:lvl1pPr algn="r" fontAlgn="auto">
              <a:spcBef>
                <a:spcPts val="0"/>
              </a:spcBef>
              <a:spcAft>
                <a:spcPts val="0"/>
              </a:spcAft>
              <a:defRPr sz="1100">
                <a:solidFill>
                  <a:srgbClr val="106636"/>
                </a:solidFill>
                <a:latin typeface="Arial" pitchFamily="34" charset="0"/>
                <a:cs typeface="Arial" pitchFamily="34" charset="0"/>
              </a:defRPr>
            </a:lvl1pPr>
          </a:lstStyle>
          <a:p>
            <a:pPr>
              <a:defRPr/>
            </a:pPr>
            <a:fld id="{6EEA275D-5A49-48A8-817D-44C3EA0A3A2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9" r:id="rId2"/>
    <p:sldLayoutId id="2147483800" r:id="rId3"/>
    <p:sldLayoutId id="2147483802" r:id="rId4"/>
    <p:sldLayoutId id="2147483803" r:id="rId5"/>
  </p:sldLayoutIdLst>
  <p:hf hdr="0" dt="0"/>
  <p:txStyles>
    <p:titleStyle>
      <a:lvl1pPr algn="ctr" rtl="0" eaLnBrk="0" fontAlgn="base" hangingPunct="0">
        <a:spcBef>
          <a:spcPct val="0"/>
        </a:spcBef>
        <a:spcAft>
          <a:spcPct val="0"/>
        </a:spcAft>
        <a:defRPr sz="2400" kern="1200" baseline="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039" algn="ctr" rtl="0" fontAlgn="base">
        <a:spcBef>
          <a:spcPct val="0"/>
        </a:spcBef>
        <a:spcAft>
          <a:spcPct val="0"/>
        </a:spcAft>
        <a:defRPr sz="2400">
          <a:solidFill>
            <a:srgbClr val="106636"/>
          </a:solidFill>
          <a:latin typeface="Arial" charset="0"/>
          <a:cs typeface="Arial" charset="0"/>
        </a:defRPr>
      </a:lvl6pPr>
      <a:lvl7pPr marL="914079" algn="ctr" rtl="0" fontAlgn="base">
        <a:spcBef>
          <a:spcPct val="0"/>
        </a:spcBef>
        <a:spcAft>
          <a:spcPct val="0"/>
        </a:spcAft>
        <a:defRPr sz="2400">
          <a:solidFill>
            <a:srgbClr val="106636"/>
          </a:solidFill>
          <a:latin typeface="Arial" charset="0"/>
          <a:cs typeface="Arial" charset="0"/>
        </a:defRPr>
      </a:lvl7pPr>
      <a:lvl8pPr marL="1371119" algn="ctr" rtl="0" fontAlgn="base">
        <a:spcBef>
          <a:spcPct val="0"/>
        </a:spcBef>
        <a:spcAft>
          <a:spcPct val="0"/>
        </a:spcAft>
        <a:defRPr sz="2400">
          <a:solidFill>
            <a:srgbClr val="106636"/>
          </a:solidFill>
          <a:latin typeface="Arial" charset="0"/>
          <a:cs typeface="Arial" charset="0"/>
        </a:defRPr>
      </a:lvl8pPr>
      <a:lvl9pPr marL="1828159" algn="ctr" rtl="0" fontAlgn="base">
        <a:spcBef>
          <a:spcPct val="0"/>
        </a:spcBef>
        <a:spcAft>
          <a:spcPct val="0"/>
        </a:spcAft>
        <a:defRPr sz="2400">
          <a:solidFill>
            <a:srgbClr val="106636"/>
          </a:solidFill>
          <a:latin typeface="Arial" charset="0"/>
          <a:cs typeface="Arial" charset="0"/>
        </a:defRPr>
      </a:lvl9pPr>
    </p:titleStyle>
    <p:bodyStyle>
      <a:lvl1pPr marL="342780" indent="-34278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689" indent="-2856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599" indent="-22851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638" indent="-22851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6678" indent="-22851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52427" y="866775"/>
            <a:ext cx="8410575" cy="5259388"/>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97" tIns="45698" rIns="91397" bIns="45698"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07D9EDA4-3321-4A4F-B234-B5F2EEE78D67}" type="slidenum">
              <a:rPr lang="en-US"/>
              <a:pPr>
                <a:defRPr/>
              </a:pPr>
              <a:t>‹#›</a:t>
            </a:fld>
            <a:endParaRPr lang="en-US" dirty="0"/>
          </a:p>
        </p:txBody>
      </p:sp>
      <p:pic>
        <p:nvPicPr>
          <p:cNvPr id="2054" name="Picture 9" descr="horizontal-logo-green-text.jpg"/>
          <p:cNvPicPr>
            <a:picLocks noChangeAspect="1"/>
          </p:cNvPicPr>
          <p:nvPr/>
        </p:nvPicPr>
        <p:blipFill>
          <a:blip r:embed="rId6" cstate="print"/>
          <a:srcRect/>
          <a:stretch>
            <a:fillRect/>
          </a:stretch>
        </p:blipFill>
        <p:spPr bwMode="auto">
          <a:xfrm>
            <a:off x="457200" y="6354765"/>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15" r:id="rId3"/>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986" algn="ctr" rtl="0" fontAlgn="base">
        <a:spcBef>
          <a:spcPct val="0"/>
        </a:spcBef>
        <a:spcAft>
          <a:spcPct val="0"/>
        </a:spcAft>
        <a:defRPr sz="2400">
          <a:solidFill>
            <a:srgbClr val="106636"/>
          </a:solidFill>
          <a:latin typeface="Arial" charset="0"/>
          <a:cs typeface="Arial" charset="0"/>
        </a:defRPr>
      </a:lvl6pPr>
      <a:lvl7pPr marL="913972" algn="ctr" rtl="0" fontAlgn="base">
        <a:spcBef>
          <a:spcPct val="0"/>
        </a:spcBef>
        <a:spcAft>
          <a:spcPct val="0"/>
        </a:spcAft>
        <a:defRPr sz="2400">
          <a:solidFill>
            <a:srgbClr val="106636"/>
          </a:solidFill>
          <a:latin typeface="Arial" charset="0"/>
          <a:cs typeface="Arial" charset="0"/>
        </a:defRPr>
      </a:lvl7pPr>
      <a:lvl8pPr marL="1370959" algn="ctr" rtl="0" fontAlgn="base">
        <a:spcBef>
          <a:spcPct val="0"/>
        </a:spcBef>
        <a:spcAft>
          <a:spcPct val="0"/>
        </a:spcAft>
        <a:defRPr sz="2400">
          <a:solidFill>
            <a:srgbClr val="106636"/>
          </a:solidFill>
          <a:latin typeface="Arial" charset="0"/>
          <a:cs typeface="Arial" charset="0"/>
        </a:defRPr>
      </a:lvl8pPr>
      <a:lvl9pPr marL="1827945" algn="ctr" rtl="0" fontAlgn="base">
        <a:spcBef>
          <a:spcPct val="0"/>
        </a:spcBef>
        <a:spcAft>
          <a:spcPct val="0"/>
        </a:spcAft>
        <a:defRPr sz="2400">
          <a:solidFill>
            <a:srgbClr val="106636"/>
          </a:solidFill>
          <a:latin typeface="Arial" charset="0"/>
          <a:cs typeface="Arial" charset="0"/>
        </a:defRPr>
      </a:lvl9pPr>
    </p:titleStyle>
    <p:bodyStyle>
      <a:lvl1pPr marL="341233" indent="-341233"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1190" indent="-284096"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1146"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239"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332" indent="-226961"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lvl1pPr eaLnBrk="0" hangingPunct="0">
              <a:defRPr sz="1400"/>
            </a:lvl1pPr>
          </a:lstStyle>
          <a:p>
            <a:pPr>
              <a:defRPr/>
            </a:pPr>
            <a:endParaRPr lang="en-US" dirty="0">
              <a:solidFill>
                <a:srgbClr val="000000"/>
              </a:solidFill>
              <a:latin typeface="Aria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lvl1pPr algn="ctr" eaLnBrk="0" hangingPunct="0">
              <a:defRPr sz="1400"/>
            </a:lvl1pPr>
          </a:lstStyle>
          <a:p>
            <a:pPr>
              <a:defRPr/>
            </a:pPr>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lvl1pPr algn="r" eaLnBrk="0" hangingPunct="0">
              <a:defRPr sz="1400"/>
            </a:lvl1pPr>
          </a:lstStyle>
          <a:p>
            <a:pPr>
              <a:defRPr/>
            </a:pPr>
            <a:fld id="{576668C7-D85D-4311-A941-9B461ECD8688}" type="slidenum">
              <a:rPr lang="en-US">
                <a:solidFill>
                  <a:srgbClr val="000000"/>
                </a:solidFill>
                <a:latin typeface="Arial"/>
              </a:rPr>
              <a:pPr>
                <a:defRPr/>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81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2"/>
          </a:solidFill>
          <a:latin typeface="Arial"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2"/>
          </a:solidFill>
          <a:latin typeface="Arial"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2"/>
          </a:solidFill>
          <a:latin typeface="Arial" pitchFamily="-123" charset="0"/>
          <a:ea typeface="ＭＳ Ｐゴシック" pitchFamily="-123" charset="-128"/>
          <a:cs typeface="ＭＳ Ｐゴシック" pitchFamily="-123" charset="-128"/>
        </a:defRPr>
      </a:lvl5pPr>
      <a:lvl6pPr marL="457092" algn="ctr" rtl="0" fontAlgn="base">
        <a:spcBef>
          <a:spcPct val="0"/>
        </a:spcBef>
        <a:spcAft>
          <a:spcPct val="0"/>
        </a:spcAft>
        <a:defRPr sz="4400">
          <a:solidFill>
            <a:schemeClr val="tx2"/>
          </a:solidFill>
          <a:latin typeface="Arial" pitchFamily="-123" charset="0"/>
          <a:ea typeface="ＭＳ Ｐゴシック" pitchFamily="-123" charset="-128"/>
          <a:cs typeface="ＭＳ Ｐゴシック" pitchFamily="-123" charset="-128"/>
        </a:defRPr>
      </a:lvl6pPr>
      <a:lvl7pPr marL="914186" algn="ctr" rtl="0" fontAlgn="base">
        <a:spcBef>
          <a:spcPct val="0"/>
        </a:spcBef>
        <a:spcAft>
          <a:spcPct val="0"/>
        </a:spcAft>
        <a:defRPr sz="4400">
          <a:solidFill>
            <a:schemeClr val="tx2"/>
          </a:solidFill>
          <a:latin typeface="Arial" pitchFamily="-123" charset="0"/>
          <a:ea typeface="ＭＳ Ｐゴシック" pitchFamily="-123" charset="-128"/>
          <a:cs typeface="ＭＳ Ｐゴシック" pitchFamily="-123" charset="-128"/>
        </a:defRPr>
      </a:lvl7pPr>
      <a:lvl8pPr marL="1371279" algn="ctr" rtl="0" fontAlgn="base">
        <a:spcBef>
          <a:spcPct val="0"/>
        </a:spcBef>
        <a:spcAft>
          <a:spcPct val="0"/>
        </a:spcAft>
        <a:defRPr sz="4400">
          <a:solidFill>
            <a:schemeClr val="tx2"/>
          </a:solidFill>
          <a:latin typeface="Arial" pitchFamily="-123" charset="0"/>
          <a:ea typeface="ＭＳ Ｐゴシック" pitchFamily="-123" charset="-128"/>
          <a:cs typeface="ＭＳ Ｐゴシック" pitchFamily="-123" charset="-128"/>
        </a:defRPr>
      </a:lvl8pPr>
      <a:lvl9pPr marL="1828373" algn="ctr" rtl="0" fontAlgn="base">
        <a:spcBef>
          <a:spcPct val="0"/>
        </a:spcBef>
        <a:spcAft>
          <a:spcPct val="0"/>
        </a:spcAft>
        <a:defRPr sz="4400">
          <a:solidFill>
            <a:schemeClr val="tx2"/>
          </a:solidFill>
          <a:latin typeface="Arial" pitchFamily="-123" charset="0"/>
          <a:ea typeface="ＭＳ Ｐゴシック" pitchFamily="-123" charset="-128"/>
          <a:cs typeface="ＭＳ Ｐゴシック" pitchFamily="-123" charset="-128"/>
        </a:defRPr>
      </a:lvl9pPr>
    </p:titleStyle>
    <p:bodyStyle>
      <a:lvl1pPr marL="342820" indent="-342820" algn="l" rtl="0" eaLnBrk="0" fontAlgn="base" hangingPunct="0">
        <a:spcBef>
          <a:spcPct val="20000"/>
        </a:spcBef>
        <a:spcAft>
          <a:spcPct val="0"/>
        </a:spcAft>
        <a:buChar char="•"/>
        <a:defRPr sz="32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800">
          <a:solidFill>
            <a:schemeClr val="tx1"/>
          </a:solidFill>
          <a:latin typeface="+mn-lt"/>
          <a:ea typeface="+mn-ea"/>
        </a:defRPr>
      </a:lvl2pPr>
      <a:lvl3pPr marL="1142733" indent="-228546" algn="l" rtl="0" eaLnBrk="0" fontAlgn="base" hangingPunct="0">
        <a:spcBef>
          <a:spcPct val="20000"/>
        </a:spcBef>
        <a:spcAft>
          <a:spcPct val="0"/>
        </a:spcAft>
        <a:buChar char="•"/>
        <a:defRPr sz="2400">
          <a:solidFill>
            <a:schemeClr val="tx1"/>
          </a:solidFill>
          <a:latin typeface="+mn-lt"/>
          <a:ea typeface="+mn-ea"/>
        </a:defRPr>
      </a:lvl3pPr>
      <a:lvl4pPr marL="1599825" indent="-228546" algn="l" rtl="0" eaLnBrk="0" fontAlgn="base" hangingPunct="0">
        <a:spcBef>
          <a:spcPct val="20000"/>
        </a:spcBef>
        <a:spcAft>
          <a:spcPct val="0"/>
        </a:spcAft>
        <a:buChar char="–"/>
        <a:defRPr sz="2000">
          <a:solidFill>
            <a:schemeClr val="tx1"/>
          </a:solidFill>
          <a:latin typeface="+mn-lt"/>
          <a:ea typeface="+mn-ea"/>
        </a:defRPr>
      </a:lvl4pPr>
      <a:lvl5pPr marL="2056919" indent="-228546" algn="l" rtl="0" eaLnBrk="0" fontAlgn="base" hangingPunct="0">
        <a:spcBef>
          <a:spcPct val="20000"/>
        </a:spcBef>
        <a:spcAft>
          <a:spcPct val="0"/>
        </a:spcAft>
        <a:buChar char="»"/>
        <a:defRPr sz="2000">
          <a:solidFill>
            <a:schemeClr val="tx1"/>
          </a:solidFill>
          <a:latin typeface="+mn-lt"/>
          <a:ea typeface="+mn-ea"/>
        </a:defRPr>
      </a:lvl5pPr>
      <a:lvl6pPr marL="2514012" indent="-228546" algn="l" rtl="0" fontAlgn="base">
        <a:spcBef>
          <a:spcPct val="20000"/>
        </a:spcBef>
        <a:spcAft>
          <a:spcPct val="0"/>
        </a:spcAft>
        <a:buChar char="»"/>
        <a:defRPr sz="2000">
          <a:solidFill>
            <a:schemeClr val="tx1"/>
          </a:solidFill>
          <a:latin typeface="+mn-lt"/>
          <a:ea typeface="+mn-ea"/>
        </a:defRPr>
      </a:lvl6pPr>
      <a:lvl7pPr marL="2971106" indent="-228546" algn="l" rtl="0" fontAlgn="base">
        <a:spcBef>
          <a:spcPct val="20000"/>
        </a:spcBef>
        <a:spcAft>
          <a:spcPct val="0"/>
        </a:spcAft>
        <a:buChar char="»"/>
        <a:defRPr sz="2000">
          <a:solidFill>
            <a:schemeClr val="tx1"/>
          </a:solidFill>
          <a:latin typeface="+mn-lt"/>
          <a:ea typeface="+mn-ea"/>
        </a:defRPr>
      </a:lvl7pPr>
      <a:lvl8pPr marL="3428198" indent="-228546" algn="l" rtl="0" fontAlgn="base">
        <a:spcBef>
          <a:spcPct val="20000"/>
        </a:spcBef>
        <a:spcAft>
          <a:spcPct val="0"/>
        </a:spcAft>
        <a:buChar char="»"/>
        <a:defRPr sz="2000">
          <a:solidFill>
            <a:schemeClr val="tx1"/>
          </a:solidFill>
          <a:latin typeface="+mn-lt"/>
          <a:ea typeface="+mn-ea"/>
        </a:defRPr>
      </a:lvl8pPr>
      <a:lvl9pPr marL="3885292" indent="-228546"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092" rtl="0" eaLnBrk="1" latinLnBrk="0" hangingPunct="1">
        <a:defRPr sz="1800" kern="1200">
          <a:solidFill>
            <a:schemeClr val="tx1"/>
          </a:solidFill>
          <a:latin typeface="+mn-lt"/>
          <a:ea typeface="+mn-ea"/>
          <a:cs typeface="+mn-cs"/>
        </a:defRPr>
      </a:lvl1pPr>
      <a:lvl2pPr marL="457092" algn="l" defTabSz="457092" rtl="0" eaLnBrk="1" latinLnBrk="0" hangingPunct="1">
        <a:defRPr sz="1800" kern="1200">
          <a:solidFill>
            <a:schemeClr val="tx1"/>
          </a:solidFill>
          <a:latin typeface="+mn-lt"/>
          <a:ea typeface="+mn-ea"/>
          <a:cs typeface="+mn-cs"/>
        </a:defRPr>
      </a:lvl2pPr>
      <a:lvl3pPr marL="914186" algn="l" defTabSz="457092" rtl="0" eaLnBrk="1" latinLnBrk="0" hangingPunct="1">
        <a:defRPr sz="1800" kern="1200">
          <a:solidFill>
            <a:schemeClr val="tx1"/>
          </a:solidFill>
          <a:latin typeface="+mn-lt"/>
          <a:ea typeface="+mn-ea"/>
          <a:cs typeface="+mn-cs"/>
        </a:defRPr>
      </a:lvl3pPr>
      <a:lvl4pPr marL="1371279" algn="l" defTabSz="457092" rtl="0" eaLnBrk="1" latinLnBrk="0" hangingPunct="1">
        <a:defRPr sz="1800" kern="1200">
          <a:solidFill>
            <a:schemeClr val="tx1"/>
          </a:solidFill>
          <a:latin typeface="+mn-lt"/>
          <a:ea typeface="+mn-ea"/>
          <a:cs typeface="+mn-cs"/>
        </a:defRPr>
      </a:lvl4pPr>
      <a:lvl5pPr marL="1828373" algn="l" defTabSz="457092" rtl="0" eaLnBrk="1" latinLnBrk="0" hangingPunct="1">
        <a:defRPr sz="1800" kern="1200">
          <a:solidFill>
            <a:schemeClr val="tx1"/>
          </a:solidFill>
          <a:latin typeface="+mn-lt"/>
          <a:ea typeface="+mn-ea"/>
          <a:cs typeface="+mn-cs"/>
        </a:defRPr>
      </a:lvl5pPr>
      <a:lvl6pPr marL="2285466" algn="l" defTabSz="457092" rtl="0" eaLnBrk="1" latinLnBrk="0" hangingPunct="1">
        <a:defRPr sz="1800" kern="1200">
          <a:solidFill>
            <a:schemeClr val="tx1"/>
          </a:solidFill>
          <a:latin typeface="+mn-lt"/>
          <a:ea typeface="+mn-ea"/>
          <a:cs typeface="+mn-cs"/>
        </a:defRPr>
      </a:lvl6pPr>
      <a:lvl7pPr marL="2742558" algn="l" defTabSz="457092" rtl="0" eaLnBrk="1" latinLnBrk="0" hangingPunct="1">
        <a:defRPr sz="1800" kern="1200">
          <a:solidFill>
            <a:schemeClr val="tx1"/>
          </a:solidFill>
          <a:latin typeface="+mn-lt"/>
          <a:ea typeface="+mn-ea"/>
          <a:cs typeface="+mn-cs"/>
        </a:defRPr>
      </a:lvl7pPr>
      <a:lvl8pPr marL="3199652" algn="l" defTabSz="457092" rtl="0" eaLnBrk="1" latinLnBrk="0" hangingPunct="1">
        <a:defRPr sz="1800" kern="1200">
          <a:solidFill>
            <a:schemeClr val="tx1"/>
          </a:solidFill>
          <a:latin typeface="+mn-lt"/>
          <a:ea typeface="+mn-ea"/>
          <a:cs typeface="+mn-cs"/>
        </a:defRPr>
      </a:lvl8pPr>
      <a:lvl9pPr marL="3656744" algn="l" defTabSz="45709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056" tIns="45530" rIns="91056" bIns="455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61" y="866775"/>
            <a:ext cx="8410575" cy="5259388"/>
          </a:xfrm>
          <a:prstGeom prst="rect">
            <a:avLst/>
          </a:prstGeom>
          <a:noFill/>
          <a:ln w="9525">
            <a:noFill/>
            <a:miter lim="800000"/>
            <a:headEnd/>
            <a:tailEnd/>
          </a:ln>
        </p:spPr>
        <p:txBody>
          <a:bodyPr vert="horz" wrap="square" lIns="91056" tIns="45530" rIns="91056" bIns="455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056" tIns="45530" rIns="91056" bIns="455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dirty="0"/>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056" tIns="45530" rIns="91056" bIns="4553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D1C3E240-9EB6-4604-A43D-9910B3F588EA}" type="slidenum">
              <a:rPr lang="en-US"/>
              <a:pPr>
                <a:defRPr/>
              </a:pPr>
              <a:t>‹#›</a:t>
            </a:fld>
            <a:endParaRPr lang="en-US" dirty="0"/>
          </a:p>
        </p:txBody>
      </p:sp>
      <p:pic>
        <p:nvPicPr>
          <p:cNvPr id="1030" name="Picture 9" descr="horizontal-logo-green-text.jpg"/>
          <p:cNvPicPr>
            <a:picLocks noChangeAspect="1"/>
          </p:cNvPicPr>
          <p:nvPr/>
        </p:nvPicPr>
        <p:blipFill>
          <a:blip r:embed="rId5" cstate="print"/>
          <a:srcRect/>
          <a:stretch>
            <a:fillRect/>
          </a:stretch>
        </p:blipFill>
        <p:spPr bwMode="auto">
          <a:xfrm>
            <a:off x="457200" y="6354799"/>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4" r:id="rId2"/>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5285" algn="ctr" rtl="0" fontAlgn="base">
        <a:spcBef>
          <a:spcPct val="0"/>
        </a:spcBef>
        <a:spcAft>
          <a:spcPct val="0"/>
        </a:spcAft>
        <a:defRPr sz="2400">
          <a:solidFill>
            <a:srgbClr val="106636"/>
          </a:solidFill>
          <a:latin typeface="Arial" charset="0"/>
          <a:cs typeface="Arial" charset="0"/>
        </a:defRPr>
      </a:lvl6pPr>
      <a:lvl7pPr marL="910559" algn="ctr" rtl="0" fontAlgn="base">
        <a:spcBef>
          <a:spcPct val="0"/>
        </a:spcBef>
        <a:spcAft>
          <a:spcPct val="0"/>
        </a:spcAft>
        <a:defRPr sz="2400">
          <a:solidFill>
            <a:srgbClr val="106636"/>
          </a:solidFill>
          <a:latin typeface="Arial" charset="0"/>
          <a:cs typeface="Arial" charset="0"/>
        </a:defRPr>
      </a:lvl7pPr>
      <a:lvl8pPr marL="1365839" algn="ctr" rtl="0" fontAlgn="base">
        <a:spcBef>
          <a:spcPct val="0"/>
        </a:spcBef>
        <a:spcAft>
          <a:spcPct val="0"/>
        </a:spcAft>
        <a:defRPr sz="2400">
          <a:solidFill>
            <a:srgbClr val="106636"/>
          </a:solidFill>
          <a:latin typeface="Arial" charset="0"/>
          <a:cs typeface="Arial" charset="0"/>
        </a:defRPr>
      </a:lvl8pPr>
      <a:lvl9pPr marL="1821118" algn="ctr" rtl="0" fontAlgn="base">
        <a:spcBef>
          <a:spcPct val="0"/>
        </a:spcBef>
        <a:spcAft>
          <a:spcPct val="0"/>
        </a:spcAft>
        <a:defRPr sz="2400">
          <a:solidFill>
            <a:srgbClr val="106636"/>
          </a:solidFill>
          <a:latin typeface="Arial" charset="0"/>
          <a:cs typeface="Arial" charset="0"/>
        </a:defRPr>
      </a:lvl9pPr>
    </p:titleStyle>
    <p:bodyStyle>
      <a:lvl1pPr marL="341459" indent="-341459" algn="l" rtl="0" eaLnBrk="0" fontAlgn="base" hangingPunct="0">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39824" indent="-284547" algn="l" rtl="0" eaLnBrk="0" fontAlgn="base" hangingPunct="0">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8200" indent="-227652"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3479" indent="-227652"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48755" indent="-227652"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04039" indent="-227652" algn="l" defTabSz="9105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9318" indent="-227652" algn="l" defTabSz="9105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4595" indent="-227652" algn="l" defTabSz="9105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9873" indent="-227652" algn="l" defTabSz="9105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0559" rtl="0" eaLnBrk="1" latinLnBrk="0" hangingPunct="1">
        <a:defRPr sz="1800" kern="1200">
          <a:solidFill>
            <a:schemeClr val="tx1"/>
          </a:solidFill>
          <a:latin typeface="+mn-lt"/>
          <a:ea typeface="+mn-ea"/>
          <a:cs typeface="+mn-cs"/>
        </a:defRPr>
      </a:lvl1pPr>
      <a:lvl2pPr marL="455285" algn="l" defTabSz="910559" rtl="0" eaLnBrk="1" latinLnBrk="0" hangingPunct="1">
        <a:defRPr sz="1800" kern="1200">
          <a:solidFill>
            <a:schemeClr val="tx1"/>
          </a:solidFill>
          <a:latin typeface="+mn-lt"/>
          <a:ea typeface="+mn-ea"/>
          <a:cs typeface="+mn-cs"/>
        </a:defRPr>
      </a:lvl2pPr>
      <a:lvl3pPr marL="910559" algn="l" defTabSz="910559" rtl="0" eaLnBrk="1" latinLnBrk="0" hangingPunct="1">
        <a:defRPr sz="1800" kern="1200">
          <a:solidFill>
            <a:schemeClr val="tx1"/>
          </a:solidFill>
          <a:latin typeface="+mn-lt"/>
          <a:ea typeface="+mn-ea"/>
          <a:cs typeface="+mn-cs"/>
        </a:defRPr>
      </a:lvl3pPr>
      <a:lvl4pPr marL="1365839" algn="l" defTabSz="910559" rtl="0" eaLnBrk="1" latinLnBrk="0" hangingPunct="1">
        <a:defRPr sz="1800" kern="1200">
          <a:solidFill>
            <a:schemeClr val="tx1"/>
          </a:solidFill>
          <a:latin typeface="+mn-lt"/>
          <a:ea typeface="+mn-ea"/>
          <a:cs typeface="+mn-cs"/>
        </a:defRPr>
      </a:lvl4pPr>
      <a:lvl5pPr marL="1821118" algn="l" defTabSz="910559" rtl="0" eaLnBrk="1" latinLnBrk="0" hangingPunct="1">
        <a:defRPr sz="1800" kern="1200">
          <a:solidFill>
            <a:schemeClr val="tx1"/>
          </a:solidFill>
          <a:latin typeface="+mn-lt"/>
          <a:ea typeface="+mn-ea"/>
          <a:cs typeface="+mn-cs"/>
        </a:defRPr>
      </a:lvl5pPr>
      <a:lvl6pPr marL="2276397" algn="l" defTabSz="910559" rtl="0" eaLnBrk="1" latinLnBrk="0" hangingPunct="1">
        <a:defRPr sz="1800" kern="1200">
          <a:solidFill>
            <a:schemeClr val="tx1"/>
          </a:solidFill>
          <a:latin typeface="+mn-lt"/>
          <a:ea typeface="+mn-ea"/>
          <a:cs typeface="+mn-cs"/>
        </a:defRPr>
      </a:lvl6pPr>
      <a:lvl7pPr marL="2731676" algn="l" defTabSz="910559" rtl="0" eaLnBrk="1" latinLnBrk="0" hangingPunct="1">
        <a:defRPr sz="1800" kern="1200">
          <a:solidFill>
            <a:schemeClr val="tx1"/>
          </a:solidFill>
          <a:latin typeface="+mn-lt"/>
          <a:ea typeface="+mn-ea"/>
          <a:cs typeface="+mn-cs"/>
        </a:defRPr>
      </a:lvl7pPr>
      <a:lvl8pPr marL="3186957" algn="l" defTabSz="910559" rtl="0" eaLnBrk="1" latinLnBrk="0" hangingPunct="1">
        <a:defRPr sz="1800" kern="1200">
          <a:solidFill>
            <a:schemeClr val="tx1"/>
          </a:solidFill>
          <a:latin typeface="+mn-lt"/>
          <a:ea typeface="+mn-ea"/>
          <a:cs typeface="+mn-cs"/>
        </a:defRPr>
      </a:lvl8pPr>
      <a:lvl9pPr marL="3642234" algn="l" defTabSz="9105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file:///\\scnas5p\weiljoh\My%20Documents\BESAC\August%202011%20Meeting\Presentations\PS_indexed_movie.avi" TargetMode="Externa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hyperlink" Target="http://www.informationweek.com/galleries/showImage.jhtml?galleryID=278&amp;articleID=217400594"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jpeg"/><Relationship Id="rId34" Type="http://schemas.openxmlformats.org/officeDocument/2006/relationships/image" Target="../media/image66.jpe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jpeg"/><Relationship Id="rId25" Type="http://schemas.openxmlformats.org/officeDocument/2006/relationships/image" Target="../media/image57.jpeg"/><Relationship Id="rId33" Type="http://schemas.openxmlformats.org/officeDocument/2006/relationships/image" Target="../media/image65.jpeg"/><Relationship Id="rId2" Type="http://schemas.openxmlformats.org/officeDocument/2006/relationships/notesSlide" Target="../notesSlides/notesSlide10.xml"/><Relationship Id="rId16" Type="http://schemas.openxmlformats.org/officeDocument/2006/relationships/image" Target="../media/image48.png"/><Relationship Id="rId20" Type="http://schemas.openxmlformats.org/officeDocument/2006/relationships/image" Target="../media/image52.jpeg"/><Relationship Id="rId29" Type="http://schemas.openxmlformats.org/officeDocument/2006/relationships/image" Target="../media/image61.png"/><Relationship Id="rId1" Type="http://schemas.openxmlformats.org/officeDocument/2006/relationships/slideLayout" Target="../slideLayouts/slideLayout11.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jpeg"/><Relationship Id="rId32" Type="http://schemas.openxmlformats.org/officeDocument/2006/relationships/image" Target="../media/image64.jpe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jpeg"/><Relationship Id="rId10" Type="http://schemas.openxmlformats.org/officeDocument/2006/relationships/image" Target="../media/image42.png"/><Relationship Id="rId19" Type="http://schemas.openxmlformats.org/officeDocument/2006/relationships/image" Target="../media/image51.jpeg"/><Relationship Id="rId31" Type="http://schemas.openxmlformats.org/officeDocument/2006/relationships/image" Target="../media/image63.jpe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 Id="rId22" Type="http://schemas.openxmlformats.org/officeDocument/2006/relationships/image" Target="../media/image54.jpeg"/><Relationship Id="rId27" Type="http://schemas.openxmlformats.org/officeDocument/2006/relationships/image" Target="../media/image59.png"/><Relationship Id="rId30" Type="http://schemas.openxmlformats.org/officeDocument/2006/relationships/image" Target="../media/image62.jpeg"/><Relationship Id="rId35" Type="http://schemas.openxmlformats.org/officeDocument/2006/relationships/image" Target="../media/image67.jpeg"/></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hyperlink" Target="http://science.energy.gov/~/media/bes/efrc/pdf/EFRC_Brochure_05132011.pdf" TargetMode="External"/><Relationship Id="rId3" Type="http://schemas.openxmlformats.org/officeDocument/2006/relationships/hyperlink" Target="http://www.energyfrontier.us/" TargetMode="External"/><Relationship Id="rId7"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hyperlink" Target="http://www.energyfrontier.us/video-contest" TargetMode="External"/><Relationship Id="rId4" Type="http://schemas.openxmlformats.org/officeDocument/2006/relationships/hyperlink" Target="http://www.energyfrontier.us/content/agend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www.solarfuels.hub/"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4294967295"/>
          </p:nvPr>
        </p:nvSpPr>
        <p:spPr>
          <a:xfrm>
            <a:off x="1371600" y="3902444"/>
            <a:ext cx="6400800" cy="1243385"/>
          </a:xfrm>
          <a:prstGeom prst="rect">
            <a:avLst/>
          </a:prstGeom>
        </p:spPr>
        <p:txBody>
          <a:bodyPr lIns="91407" tIns="45704" rIns="91407" bIns="45704" rtlCol="0">
            <a:spAutoFit/>
          </a:bodyPr>
          <a:lstStyle/>
          <a:p>
            <a:pPr marL="252860" indent="-252860" algn="ctr" defTabSz="1014540">
              <a:buNone/>
            </a:pPr>
            <a:r>
              <a:rPr lang="en-US" sz="2200" kern="0" dirty="0" smtClean="0">
                <a:solidFill>
                  <a:srgbClr val="006600"/>
                </a:solidFill>
                <a:latin typeface="Arial Narrow" pitchFamily="34" charset="0"/>
              </a:rPr>
              <a:t>BES Advisory Committee Meeting</a:t>
            </a:r>
          </a:p>
          <a:p>
            <a:pPr marL="252860" indent="-252860" algn="ctr" defTabSz="1014540">
              <a:buNone/>
            </a:pPr>
            <a:r>
              <a:rPr lang="en-US" sz="2200" kern="0" dirty="0" smtClean="0">
                <a:solidFill>
                  <a:srgbClr val="006600"/>
                </a:solidFill>
                <a:latin typeface="Arial Narrow" pitchFamily="34" charset="0"/>
              </a:rPr>
              <a:t>August 2, 2011</a:t>
            </a:r>
          </a:p>
          <a:p>
            <a:pPr marL="252860" indent="-252860" algn="ctr" defTabSz="1014540"/>
            <a:endParaRPr lang="en-US" sz="2200" b="0" dirty="0" smtClean="0">
              <a:solidFill>
                <a:schemeClr val="tx1"/>
              </a:solidFill>
              <a:latin typeface="Arial Narrow" pitchFamily="34" charset="0"/>
            </a:endParaRPr>
          </a:p>
        </p:txBody>
      </p:sp>
      <p:sp useBgFill="1">
        <p:nvSpPr>
          <p:cNvPr id="3075" name="Title 3"/>
          <p:cNvSpPr>
            <a:spLocks noGrp="1"/>
          </p:cNvSpPr>
          <p:nvPr>
            <p:ph type="title" idx="4294967295"/>
          </p:nvPr>
        </p:nvSpPr>
        <p:spPr>
          <a:xfrm>
            <a:off x="84138" y="2445063"/>
            <a:ext cx="8978900" cy="590919"/>
          </a:xfr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lnSpc>
                <a:spcPct val="90000"/>
              </a:lnSpc>
              <a:defRPr/>
            </a:pPr>
            <a:r>
              <a:rPr lang="en-US" sz="3600" b="1" spc="50" dirty="0" smtClean="0">
                <a:ln w="11430"/>
                <a:solidFill>
                  <a:srgbClr val="006600"/>
                </a:solidFill>
                <a:effectLst>
                  <a:outerShdw blurRad="76200" dist="50800" dir="5400000" algn="tl" rotWithShape="0">
                    <a:srgbClr val="000000">
                      <a:alpha val="65000"/>
                    </a:srgbClr>
                  </a:outerShdw>
                </a:effectLst>
                <a:latin typeface="Arial Narrow" pitchFamily="34" charset="0"/>
              </a:rPr>
              <a:t>Basic Energy Sciences Update</a:t>
            </a:r>
            <a:endParaRPr lang="en-US" sz="3600" b="1" i="1" spc="50" dirty="0" smtClean="0">
              <a:ln w="11430"/>
              <a:solidFill>
                <a:srgbClr val="006600"/>
              </a:solidFill>
              <a:effectLst>
                <a:outerShdw blurRad="38100" dist="38100" dir="2700000" algn="tl">
                  <a:srgbClr val="000000">
                    <a:alpha val="43137"/>
                  </a:srgbClr>
                </a:outerShdw>
              </a:effectLst>
              <a:latin typeface="Arial Narrow" pitchFamily="34" charset="0"/>
            </a:endParaRPr>
          </a:p>
        </p:txBody>
      </p:sp>
      <p:sp>
        <p:nvSpPr>
          <p:cNvPr id="8196" name="Rectangle 4"/>
          <p:cNvSpPr>
            <a:spLocks noChangeArrowheads="1"/>
          </p:cNvSpPr>
          <p:nvPr/>
        </p:nvSpPr>
        <p:spPr bwMode="auto">
          <a:xfrm>
            <a:off x="675864" y="5826765"/>
            <a:ext cx="7792279" cy="840198"/>
          </a:xfrm>
          <a:prstGeom prst="rect">
            <a:avLst/>
          </a:prstGeom>
          <a:noFill/>
          <a:ln w="9525">
            <a:noFill/>
            <a:miter lim="800000"/>
            <a:headEnd/>
            <a:tailEnd/>
          </a:ln>
        </p:spPr>
        <p:txBody>
          <a:bodyPr wrap="square" lIns="91407" tIns="45704" rIns="91407" bIns="45704">
            <a:spAutoFit/>
          </a:bodyPr>
          <a:lstStyle/>
          <a:p>
            <a:pPr algn="ctr">
              <a:lnSpc>
                <a:spcPct val="90000"/>
              </a:lnSpc>
              <a:spcBef>
                <a:spcPts val="0"/>
              </a:spcBef>
            </a:pPr>
            <a:r>
              <a:rPr lang="en-US" dirty="0" smtClean="0">
                <a:solidFill>
                  <a:srgbClr val="006600"/>
                </a:solidFill>
                <a:latin typeface="Arial Narrow" pitchFamily="34" charset="0"/>
                <a:cs typeface="Arial" pitchFamily="34" charset="0"/>
              </a:rPr>
              <a:t>Harriet Kung</a:t>
            </a:r>
            <a:r>
              <a:rPr lang="en-US" dirty="0">
                <a:solidFill>
                  <a:srgbClr val="006600"/>
                </a:solidFill>
                <a:latin typeface="Arial Narrow" pitchFamily="34" charset="0"/>
                <a:cs typeface="Arial" pitchFamily="34" charset="0"/>
              </a:rPr>
              <a:t/>
            </a:r>
            <a:br>
              <a:rPr lang="en-US" dirty="0">
                <a:solidFill>
                  <a:srgbClr val="006600"/>
                </a:solidFill>
                <a:latin typeface="Arial Narrow" pitchFamily="34" charset="0"/>
                <a:cs typeface="Arial" pitchFamily="34" charset="0"/>
              </a:rPr>
            </a:br>
            <a:r>
              <a:rPr lang="en-US" dirty="0" smtClean="0">
                <a:solidFill>
                  <a:srgbClr val="006600"/>
                </a:solidFill>
                <a:latin typeface="Arial Narrow" pitchFamily="34" charset="0"/>
                <a:cs typeface="Arial" pitchFamily="34" charset="0"/>
              </a:rPr>
              <a:t>Director, Basic Energy Sciences</a:t>
            </a:r>
            <a:endParaRPr lang="en-US" dirty="0">
              <a:solidFill>
                <a:srgbClr val="006600"/>
              </a:solidFill>
              <a:latin typeface="Arial Narrow" pitchFamily="34" charset="0"/>
              <a:cs typeface="Arial" pitchFamily="34" charset="0"/>
            </a:endParaRPr>
          </a:p>
          <a:p>
            <a:pPr algn="ctr">
              <a:lnSpc>
                <a:spcPct val="90000"/>
              </a:lnSpc>
              <a:spcBef>
                <a:spcPts val="0"/>
              </a:spcBef>
            </a:pPr>
            <a:r>
              <a:rPr lang="en-US" dirty="0">
                <a:solidFill>
                  <a:srgbClr val="006600"/>
                </a:solidFill>
                <a:latin typeface="Arial Narrow" pitchFamily="34" charset="0"/>
                <a:cs typeface="Arial" pitchFamily="34" charset="0"/>
              </a:rPr>
              <a:t>Office of Science, U.S. Department of </a:t>
            </a:r>
            <a:r>
              <a:rPr lang="en-US" dirty="0" smtClean="0">
                <a:solidFill>
                  <a:srgbClr val="006600"/>
                </a:solidFill>
                <a:latin typeface="Arial Narrow" pitchFamily="34" charset="0"/>
                <a:cs typeface="Arial" pitchFamily="34" charset="0"/>
              </a:rPr>
              <a:t>Energy</a:t>
            </a:r>
            <a:r>
              <a:rPr lang="en-US" sz="1200" dirty="0" smtClean="0">
                <a:solidFill>
                  <a:srgbClr val="006600"/>
                </a:solidFill>
                <a:latin typeface="Arial Narrow" pitchFamily="34" charset="0"/>
                <a:cs typeface="Arial" pitchFamily="34" charset="0"/>
              </a:rPr>
              <a:t> </a:t>
            </a:r>
            <a:endParaRPr lang="en-US" dirty="0">
              <a:solidFill>
                <a:srgbClr val="006600"/>
              </a:solidFill>
              <a:latin typeface="Arial Narrow"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Narrow" pitchFamily="34" charset="0"/>
              </a:rPr>
              <a:t>LCLS Early Science Success Draws Rapid User Growth </a:t>
            </a:r>
            <a:endParaRPr lang="en-US" b="1" dirty="0">
              <a:latin typeface="Arial Narrow" pitchFamily="34" charset="0"/>
            </a:endParaRPr>
          </a:p>
        </p:txBody>
      </p:sp>
      <p:pic>
        <p:nvPicPr>
          <p:cNvPr id="6" name="P 1"/>
          <p:cNvPicPr>
            <a:picLocks noChangeAspect="1" noChangeArrowheads="1"/>
          </p:cNvPicPr>
          <p:nvPr/>
        </p:nvPicPr>
        <p:blipFill>
          <a:blip r:embed="rId4" cstate="email"/>
          <a:srcRect/>
          <a:stretch>
            <a:fillRect/>
          </a:stretch>
        </p:blipFill>
        <p:spPr bwMode="auto">
          <a:xfrm>
            <a:off x="6413280" y="3705367"/>
            <a:ext cx="2539652" cy="1917510"/>
          </a:xfrm>
          <a:prstGeom prst="rect">
            <a:avLst/>
          </a:prstGeom>
          <a:noFill/>
          <a:ln>
            <a:solidFill>
              <a:schemeClr val="tx1"/>
            </a:solidFill>
          </a:ln>
        </p:spPr>
      </p:pic>
      <p:sp>
        <p:nvSpPr>
          <p:cNvPr id="7" name="TextBox 6"/>
          <p:cNvSpPr txBox="1"/>
          <p:nvPr/>
        </p:nvSpPr>
        <p:spPr>
          <a:xfrm>
            <a:off x="8763000" y="6611779"/>
            <a:ext cx="381000" cy="246221"/>
          </a:xfrm>
          <a:prstGeom prst="rect">
            <a:avLst/>
          </a:prstGeom>
          <a:noFill/>
        </p:spPr>
        <p:txBody>
          <a:bodyPr wrap="square" lIns="91418" tIns="45709" rIns="91418" bIns="45709" rtlCol="0">
            <a:spAutoFit/>
          </a:bodyPr>
          <a:lstStyle/>
          <a:p>
            <a:fld id="{4252D601-AB94-4C13-8026-41539B5B424B}" type="slidenum">
              <a:rPr lang="en-US" sz="1000" smtClean="0"/>
              <a:pPr/>
              <a:t>10</a:t>
            </a:fld>
            <a:endParaRPr lang="en-US" sz="1000" dirty="0"/>
          </a:p>
        </p:txBody>
      </p:sp>
      <p:sp>
        <p:nvSpPr>
          <p:cNvPr id="12" name="Text Box 4"/>
          <p:cNvSpPr txBox="1">
            <a:spLocks noChangeArrowheads="1"/>
          </p:cNvSpPr>
          <p:nvPr/>
        </p:nvSpPr>
        <p:spPr bwMode="auto">
          <a:xfrm>
            <a:off x="994771" y="4008011"/>
            <a:ext cx="3507582" cy="307754"/>
          </a:xfrm>
          <a:prstGeom prst="rect">
            <a:avLst/>
          </a:prstGeom>
          <a:noFill/>
          <a:ln w="9525">
            <a:noFill/>
            <a:miter lim="800000"/>
            <a:headEnd/>
            <a:tailEnd/>
          </a:ln>
        </p:spPr>
        <p:txBody>
          <a:bodyPr wrap="none" lIns="91418" tIns="45709" rIns="91418" bIns="45709">
            <a:spAutoFit/>
          </a:bodyPr>
          <a:lstStyle/>
          <a:p>
            <a:r>
              <a:rPr lang="en-US" sz="1400" b="1" dirty="0">
                <a:latin typeface="Arial Narrow" pitchFamily="34" charset="0"/>
              </a:rPr>
              <a:t>Oct</a:t>
            </a:r>
            <a:r>
              <a:rPr lang="en-US" sz="1400" b="1" dirty="0" smtClean="0">
                <a:latin typeface="Arial Narrow" pitchFamily="34" charset="0"/>
              </a:rPr>
              <a:t>. 2009      May </a:t>
            </a:r>
            <a:r>
              <a:rPr lang="en-US" sz="1400" b="1" dirty="0">
                <a:latin typeface="Arial Narrow" pitchFamily="34" charset="0"/>
              </a:rPr>
              <a:t>2010      </a:t>
            </a:r>
            <a:r>
              <a:rPr lang="en-US" sz="1400" b="1" dirty="0" smtClean="0">
                <a:latin typeface="Arial Narrow" pitchFamily="34" charset="0"/>
              </a:rPr>
              <a:t>Oct. 2010     May </a:t>
            </a:r>
            <a:r>
              <a:rPr lang="en-US" sz="1400" b="1" dirty="0">
                <a:latin typeface="Arial Narrow" pitchFamily="34" charset="0"/>
              </a:rPr>
              <a:t>2011</a:t>
            </a:r>
          </a:p>
        </p:txBody>
      </p:sp>
      <p:pic>
        <p:nvPicPr>
          <p:cNvPr id="13" name="Picture 6" descr="Users-Sept-10.jpg"/>
          <p:cNvPicPr>
            <a:picLocks noChangeAspect="1"/>
          </p:cNvPicPr>
          <p:nvPr/>
        </p:nvPicPr>
        <p:blipFill>
          <a:blip r:embed="rId5" cstate="print"/>
          <a:srcRect/>
          <a:stretch>
            <a:fillRect/>
          </a:stretch>
        </p:blipFill>
        <p:spPr bwMode="auto">
          <a:xfrm>
            <a:off x="750059" y="863909"/>
            <a:ext cx="3548986" cy="3153078"/>
          </a:xfrm>
          <a:prstGeom prst="rect">
            <a:avLst/>
          </a:prstGeom>
          <a:noFill/>
          <a:ln w="9525">
            <a:noFill/>
            <a:miter lim="800000"/>
            <a:headEnd/>
            <a:tailEnd/>
          </a:ln>
        </p:spPr>
      </p:pic>
      <p:sp>
        <p:nvSpPr>
          <p:cNvPr id="14" name="TextBox 5"/>
          <p:cNvSpPr txBox="1">
            <a:spLocks noChangeArrowheads="1"/>
          </p:cNvSpPr>
          <p:nvPr/>
        </p:nvSpPr>
        <p:spPr bwMode="auto">
          <a:xfrm>
            <a:off x="286603" y="4551078"/>
            <a:ext cx="6073254" cy="1908192"/>
          </a:xfrm>
          <a:prstGeom prst="rect">
            <a:avLst/>
          </a:prstGeom>
          <a:noFill/>
          <a:ln w="9525">
            <a:noFill/>
            <a:miter lim="800000"/>
            <a:headEnd/>
            <a:tailEnd/>
          </a:ln>
        </p:spPr>
        <p:txBody>
          <a:bodyPr wrap="square" lIns="91418" tIns="45709" rIns="91418" bIns="45709">
            <a:spAutoFit/>
          </a:bodyPr>
          <a:lstStyle/>
          <a:p>
            <a:pPr marL="231775" indent="-231775" fontAlgn="b">
              <a:buFont typeface="Wingdings" pitchFamily="2" charset="2"/>
              <a:buChar char="§"/>
              <a:defRPr/>
            </a:pPr>
            <a:r>
              <a:rPr lang="en-US" b="1" dirty="0">
                <a:latin typeface="Arial Narrow" pitchFamily="34" charset="0"/>
                <a:ea typeface="ＭＳ Ｐゴシック" charset="-128"/>
                <a:cs typeface="Arial" charset="0"/>
              </a:rPr>
              <a:t>427 proposals submitted to </a:t>
            </a:r>
            <a:r>
              <a:rPr lang="en-US" b="1" dirty="0" smtClean="0">
                <a:latin typeface="Arial Narrow" pitchFamily="34" charset="0"/>
                <a:ea typeface="ＭＳ Ｐゴシック" charset="-128"/>
                <a:cs typeface="Arial" charset="0"/>
              </a:rPr>
              <a:t>date</a:t>
            </a:r>
          </a:p>
          <a:p>
            <a:pPr marL="231775" indent="-231775" fontAlgn="b">
              <a:spcBef>
                <a:spcPts val="600"/>
              </a:spcBef>
              <a:buFont typeface="Wingdings" pitchFamily="2" charset="2"/>
              <a:buChar char="§"/>
              <a:defRPr/>
            </a:pPr>
            <a:r>
              <a:rPr lang="en-US" b="1" dirty="0" smtClean="0">
                <a:solidFill>
                  <a:srgbClr val="C00000"/>
                </a:solidFill>
                <a:latin typeface="Arial Narrow" pitchFamily="34" charset="0"/>
                <a:ea typeface="ＭＳ Ｐゴシック" charset="-128"/>
                <a:cs typeface="Arial" charset="0"/>
              </a:rPr>
              <a:t>1,297 </a:t>
            </a:r>
            <a:r>
              <a:rPr lang="en-US" b="1" dirty="0">
                <a:solidFill>
                  <a:srgbClr val="C00000"/>
                </a:solidFill>
                <a:latin typeface="Arial Narrow" pitchFamily="34" charset="0"/>
                <a:ea typeface="ＭＳ Ｐゴシック" charset="-128"/>
                <a:cs typeface="Arial" charset="0"/>
              </a:rPr>
              <a:t>unique scientists from 28 countries </a:t>
            </a:r>
            <a:r>
              <a:rPr lang="en-US" b="1" dirty="0">
                <a:latin typeface="Arial Narrow" pitchFamily="34" charset="0"/>
                <a:ea typeface="ＭＳ Ｐゴシック" charset="-128"/>
                <a:cs typeface="Arial" charset="0"/>
              </a:rPr>
              <a:t>listed as collaborators on proposals Sept. 2008 - Jan. 2011</a:t>
            </a:r>
          </a:p>
          <a:p>
            <a:pPr marL="231775" indent="-231775" fontAlgn="b">
              <a:spcBef>
                <a:spcPts val="600"/>
              </a:spcBef>
              <a:buFont typeface="Wingdings" pitchFamily="2" charset="2"/>
              <a:buChar char="§"/>
              <a:defRPr/>
            </a:pPr>
            <a:r>
              <a:rPr lang="en-US" b="1" dirty="0" smtClean="0">
                <a:latin typeface="Arial Narrow" pitchFamily="34" charset="0"/>
                <a:ea typeface="ＭＳ Ｐゴシック" charset="-128"/>
                <a:cs typeface="Arial" charset="0"/>
              </a:rPr>
              <a:t>~</a:t>
            </a:r>
            <a:r>
              <a:rPr lang="en-US" b="1" dirty="0">
                <a:latin typeface="Arial Narrow" pitchFamily="34" charset="0"/>
                <a:ea typeface="ＭＳ Ｐゴシック" charset="-128"/>
                <a:cs typeface="Arial" charset="0"/>
              </a:rPr>
              <a:t>15 collaborators on average (largest collaboration team is 60)</a:t>
            </a:r>
          </a:p>
          <a:p>
            <a:pPr fontAlgn="b">
              <a:buFont typeface="Wingdings" pitchFamily="2" charset="2"/>
              <a:buChar char="§"/>
              <a:defRPr/>
            </a:pPr>
            <a:endParaRPr lang="en-US" b="1" dirty="0">
              <a:latin typeface="Arial Narrow" pitchFamily="34" charset="0"/>
              <a:ea typeface="ＭＳ Ｐゴシック" charset="-128"/>
              <a:cs typeface="Arial" charset="0"/>
            </a:endParaRPr>
          </a:p>
          <a:p>
            <a:pPr fontAlgn="b">
              <a:buFont typeface="Wingdings" pitchFamily="2" charset="2"/>
              <a:buChar char="§"/>
              <a:defRPr/>
            </a:pPr>
            <a:endParaRPr lang="en-US" b="1" dirty="0">
              <a:latin typeface="Arial Narrow" pitchFamily="34" charset="0"/>
              <a:ea typeface="ＭＳ Ｐゴシック" charset="-128"/>
              <a:cs typeface="Arial" charset="0"/>
            </a:endParaRPr>
          </a:p>
        </p:txBody>
      </p:sp>
      <p:pic>
        <p:nvPicPr>
          <p:cNvPr id="9" name="PS_indexed_movie.avi">
            <a:hlinkClick r:id="" action="ppaction://media"/>
          </p:cNvPr>
          <p:cNvPicPr>
            <a:picLocks noRot="1" noChangeAspect="1"/>
          </p:cNvPicPr>
          <p:nvPr>
            <a:videoFile r:link="rId1"/>
          </p:nvPr>
        </p:nvPicPr>
        <p:blipFill>
          <a:blip r:embed="rId6" cstate="print"/>
          <a:stretch>
            <a:fillRect/>
          </a:stretch>
        </p:blipFill>
        <p:spPr>
          <a:xfrm>
            <a:off x="5268686" y="829809"/>
            <a:ext cx="3606574" cy="27047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3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a:defRPr/>
            </a:pPr>
            <a:endParaRPr lang="en-US"/>
          </a:p>
        </p:txBody>
      </p:sp>
      <p:sp>
        <p:nvSpPr>
          <p:cNvPr id="13315" name="Title 9"/>
          <p:cNvSpPr>
            <a:spLocks noGrp="1"/>
          </p:cNvSpPr>
          <p:nvPr>
            <p:ph type="title" idx="4294967295"/>
          </p:nvPr>
        </p:nvSpPr>
        <p:spPr>
          <a:xfrm>
            <a:off x="0" y="-219075"/>
            <a:ext cx="9144000" cy="1143000"/>
          </a:xfrm>
        </p:spPr>
        <p:txBody>
          <a:bodyPr/>
          <a:lstStyle/>
          <a:p>
            <a:r>
              <a:rPr lang="en-US" b="1" dirty="0" smtClean="0">
                <a:latin typeface="Arial Narrow" pitchFamily="34" charset="0"/>
              </a:rPr>
              <a:t>~28% of LCLS proposals received beam time</a:t>
            </a:r>
          </a:p>
        </p:txBody>
      </p:sp>
      <p:graphicFrame>
        <p:nvGraphicFramePr>
          <p:cNvPr id="4" name="Content Placeholder 3"/>
          <p:cNvGraphicFramePr>
            <a:graphicFrameLocks noGrp="1"/>
          </p:cNvGraphicFramePr>
          <p:nvPr>
            <p:ph idx="4294967295"/>
          </p:nvPr>
        </p:nvGraphicFramePr>
        <p:xfrm>
          <a:off x="0" y="866775"/>
          <a:ext cx="8411760" cy="2663402"/>
        </p:xfrm>
        <a:graphic>
          <a:graphicData uri="http://schemas.openxmlformats.org/drawingml/2006/table">
            <a:tbl>
              <a:tblPr firstRow="1" bandRow="1">
                <a:tableStyleId>{5C22544A-7EE6-4342-B048-85BDC9FD1C3A}</a:tableStyleId>
              </a:tblPr>
              <a:tblGrid>
                <a:gridCol w="2128606"/>
                <a:gridCol w="1532188"/>
                <a:gridCol w="1365333"/>
                <a:gridCol w="1526454"/>
                <a:gridCol w="1656715"/>
                <a:gridCol w="202464"/>
              </a:tblGrid>
              <a:tr h="6400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effectLst/>
                          <a:latin typeface="Arial Narrow" pitchFamily="34" charset="0"/>
                        </a:rPr>
                        <a:t>Proposals Received</a:t>
                      </a:r>
                      <a:endParaRPr lang="en-US" sz="1800" b="1" dirty="0">
                        <a:solidFill>
                          <a:srgbClr val="FF0000"/>
                        </a:solidFill>
                        <a:effectLst/>
                        <a:latin typeface="Arial Narrow" pitchFamily="34" charset="0"/>
                      </a:endParaRPr>
                    </a:p>
                  </a:txBody>
                  <a:tcPr marL="88532" marR="88532"/>
                </a:tc>
                <a:tc>
                  <a:txBody>
                    <a:bodyPr/>
                    <a:lstStyle/>
                    <a:p>
                      <a:pPr algn="ctr"/>
                      <a:r>
                        <a:rPr lang="en-US" sz="1800" b="1" dirty="0" smtClean="0">
                          <a:solidFill>
                            <a:schemeClr val="tx2"/>
                          </a:solidFill>
                          <a:effectLst/>
                          <a:latin typeface="Arial Narrow" pitchFamily="34" charset="0"/>
                        </a:rPr>
                        <a:t>Fall Run</a:t>
                      </a:r>
                    </a:p>
                    <a:p>
                      <a:pPr algn="ctr"/>
                      <a:r>
                        <a:rPr lang="en-US" sz="1800" b="1" dirty="0" smtClean="0">
                          <a:solidFill>
                            <a:schemeClr val="tx2"/>
                          </a:solidFill>
                          <a:effectLst/>
                          <a:latin typeface="Arial Narrow" pitchFamily="34" charset="0"/>
                        </a:rPr>
                        <a:t>2009</a:t>
                      </a: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chemeClr val="tx2"/>
                          </a:solidFill>
                          <a:effectLst/>
                          <a:latin typeface="Arial Narrow" pitchFamily="34" charset="0"/>
                        </a:rPr>
                        <a:t>Spring Run</a:t>
                      </a:r>
                    </a:p>
                    <a:p>
                      <a:pPr algn="ctr"/>
                      <a:r>
                        <a:rPr lang="en-US" sz="1800" b="1" dirty="0" smtClean="0">
                          <a:solidFill>
                            <a:schemeClr val="tx2"/>
                          </a:solidFill>
                          <a:effectLst/>
                          <a:latin typeface="Arial Narrow" pitchFamily="34" charset="0"/>
                        </a:rPr>
                        <a:t>2010</a:t>
                      </a: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Fall Run</a:t>
                      </a:r>
                    </a:p>
                    <a:p>
                      <a:pPr algn="ctr"/>
                      <a:r>
                        <a:rPr lang="en-US" sz="1800" b="1" dirty="0" smtClean="0">
                          <a:solidFill>
                            <a:srgbClr val="C00000"/>
                          </a:solidFill>
                          <a:effectLst/>
                          <a:latin typeface="Arial Narrow" pitchFamily="34" charset="0"/>
                        </a:rPr>
                        <a:t>2010</a:t>
                      </a:r>
                      <a:endParaRPr lang="en-US" sz="1800" b="1" dirty="0">
                        <a:solidFill>
                          <a:srgbClr val="C00000"/>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Summer Run</a:t>
                      </a:r>
                    </a:p>
                    <a:p>
                      <a:pPr algn="ctr"/>
                      <a:r>
                        <a:rPr lang="en-US" sz="1800" b="1" dirty="0" smtClean="0">
                          <a:solidFill>
                            <a:srgbClr val="C00000"/>
                          </a:solidFill>
                          <a:effectLst/>
                          <a:latin typeface="Arial Narrow" pitchFamily="34" charset="0"/>
                        </a:rPr>
                        <a:t>2011</a:t>
                      </a:r>
                      <a:endParaRPr lang="en-US" sz="1800" b="1" dirty="0">
                        <a:solidFill>
                          <a:srgbClr val="C00000"/>
                        </a:solidFill>
                        <a:effectLst/>
                        <a:latin typeface="Arial Narrow" pitchFamily="34" charset="0"/>
                      </a:endParaRPr>
                    </a:p>
                  </a:txBody>
                  <a:tcPr marL="88532" marR="88532"/>
                </a:tc>
                <a:tc>
                  <a:txBody>
                    <a:bodyPr/>
                    <a:lstStyle/>
                    <a:p>
                      <a:endParaRPr lang="en-US" sz="1800" b="1" dirty="0">
                        <a:effectLst/>
                        <a:latin typeface="Arial Narrow" pitchFamily="34" charset="0"/>
                      </a:endParaRPr>
                    </a:p>
                  </a:txBody>
                  <a:tcPr marL="88532" marR="88532"/>
                </a:tc>
              </a:tr>
              <a:tr h="365760">
                <a:tc>
                  <a:txBody>
                    <a:bodyPr/>
                    <a:lstStyle/>
                    <a:p>
                      <a:pPr algn="ctr"/>
                      <a:r>
                        <a:rPr lang="en-US" sz="1800" b="1" dirty="0" smtClean="0">
                          <a:solidFill>
                            <a:schemeClr val="tx2"/>
                          </a:solidFill>
                          <a:effectLst/>
                          <a:latin typeface="Arial Narrow" pitchFamily="34" charset="0"/>
                        </a:rPr>
                        <a:t>AMO/CAMP</a:t>
                      </a: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chemeClr val="tx2"/>
                          </a:solidFill>
                          <a:effectLst/>
                          <a:latin typeface="Arial Narrow" pitchFamily="34" charset="0"/>
                        </a:rPr>
                        <a:t>28</a:t>
                      </a: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chemeClr val="tx2"/>
                          </a:solidFill>
                          <a:effectLst/>
                          <a:latin typeface="Arial Narrow" pitchFamily="34" charset="0"/>
                        </a:rPr>
                        <a:t>24</a:t>
                      </a: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16</a:t>
                      </a:r>
                      <a:endParaRPr lang="en-US" sz="1800" b="1" dirty="0">
                        <a:solidFill>
                          <a:srgbClr val="C00000"/>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25</a:t>
                      </a:r>
                      <a:endParaRPr lang="en-US" sz="1800" b="1" dirty="0">
                        <a:solidFill>
                          <a:srgbClr val="C00000"/>
                        </a:solidFill>
                        <a:effectLst/>
                        <a:latin typeface="Arial Narrow" pitchFamily="34" charset="0"/>
                      </a:endParaRPr>
                    </a:p>
                  </a:txBody>
                  <a:tcPr marL="88532" marR="88532"/>
                </a:tc>
                <a:tc>
                  <a:txBody>
                    <a:bodyPr/>
                    <a:lstStyle/>
                    <a:p>
                      <a:endParaRPr lang="en-US" sz="1800" b="1" dirty="0">
                        <a:solidFill>
                          <a:schemeClr val="tx2"/>
                        </a:solidFill>
                        <a:effectLst/>
                        <a:latin typeface="Arial Narrow" pitchFamily="34" charset="0"/>
                      </a:endParaRPr>
                    </a:p>
                  </a:txBody>
                  <a:tcPr marL="88532" marR="88532"/>
                </a:tc>
              </a:tr>
              <a:tr h="365760">
                <a:tc>
                  <a:txBody>
                    <a:bodyPr/>
                    <a:lstStyle/>
                    <a:p>
                      <a:pPr algn="ctr"/>
                      <a:r>
                        <a:rPr lang="en-US" sz="1800" b="1" dirty="0" smtClean="0">
                          <a:solidFill>
                            <a:schemeClr val="tx2"/>
                          </a:solidFill>
                          <a:effectLst/>
                          <a:latin typeface="Arial Narrow" pitchFamily="34" charset="0"/>
                        </a:rPr>
                        <a:t>SXR</a:t>
                      </a:r>
                      <a:endParaRPr lang="en-US" sz="1800" b="1" dirty="0">
                        <a:solidFill>
                          <a:schemeClr val="tx2"/>
                        </a:solidFill>
                        <a:effectLst/>
                        <a:latin typeface="Arial Narrow" pitchFamily="34" charset="0"/>
                      </a:endParaRPr>
                    </a:p>
                  </a:txBody>
                  <a:tcPr marL="88532" marR="88532"/>
                </a:tc>
                <a:tc>
                  <a:txBody>
                    <a:bodyPr/>
                    <a:lstStyle/>
                    <a:p>
                      <a:pPr algn="ct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chemeClr val="tx2"/>
                          </a:solidFill>
                          <a:effectLst/>
                          <a:latin typeface="Arial Narrow" pitchFamily="34" charset="0"/>
                        </a:rPr>
                        <a:t>38</a:t>
                      </a: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32</a:t>
                      </a:r>
                      <a:endParaRPr lang="en-US" sz="1800" b="1" dirty="0">
                        <a:solidFill>
                          <a:srgbClr val="C00000"/>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31</a:t>
                      </a:r>
                      <a:endParaRPr lang="en-US" sz="1800" b="1" dirty="0">
                        <a:solidFill>
                          <a:srgbClr val="C00000"/>
                        </a:solidFill>
                        <a:effectLst/>
                        <a:latin typeface="Arial Narrow" pitchFamily="34" charset="0"/>
                      </a:endParaRPr>
                    </a:p>
                  </a:txBody>
                  <a:tcPr marL="88532" marR="88532"/>
                </a:tc>
                <a:tc>
                  <a:txBody>
                    <a:bodyPr/>
                    <a:lstStyle/>
                    <a:p>
                      <a:endParaRPr lang="en-US" sz="1800" b="1" dirty="0">
                        <a:solidFill>
                          <a:schemeClr val="tx2"/>
                        </a:solidFill>
                        <a:effectLst/>
                        <a:latin typeface="Arial Narrow" pitchFamily="34" charset="0"/>
                      </a:endParaRPr>
                    </a:p>
                  </a:txBody>
                  <a:tcPr marL="88532" marR="88532"/>
                </a:tc>
              </a:tr>
              <a:tr h="365760">
                <a:tc>
                  <a:txBody>
                    <a:bodyPr/>
                    <a:lstStyle/>
                    <a:p>
                      <a:pPr algn="ctr"/>
                      <a:r>
                        <a:rPr lang="en-US" sz="1800" b="1" dirty="0" smtClean="0">
                          <a:solidFill>
                            <a:schemeClr val="tx2"/>
                          </a:solidFill>
                          <a:effectLst/>
                          <a:latin typeface="Arial Narrow" pitchFamily="34" charset="0"/>
                        </a:rPr>
                        <a:t>XPP</a:t>
                      </a:r>
                      <a:endParaRPr lang="en-US" sz="1800" b="1" dirty="0">
                        <a:solidFill>
                          <a:schemeClr val="tx2"/>
                        </a:solidFill>
                        <a:effectLst/>
                        <a:latin typeface="Arial Narrow" pitchFamily="34" charset="0"/>
                      </a:endParaRPr>
                    </a:p>
                  </a:txBody>
                  <a:tcPr marL="88532" marR="88532"/>
                </a:tc>
                <a:tc>
                  <a:txBody>
                    <a:bodyPr/>
                    <a:lstStyle/>
                    <a:p>
                      <a:pPr algn="ctr"/>
                      <a:endParaRPr lang="en-US" sz="1800" b="1" dirty="0">
                        <a:solidFill>
                          <a:schemeClr val="tx2"/>
                        </a:solidFill>
                        <a:effectLst/>
                        <a:latin typeface="Arial Narrow" pitchFamily="34" charset="0"/>
                      </a:endParaRPr>
                    </a:p>
                  </a:txBody>
                  <a:tcPr marL="88532" marR="88532"/>
                </a:tc>
                <a:tc>
                  <a:txBody>
                    <a:bodyPr/>
                    <a:lstStyle/>
                    <a:p>
                      <a:pPr algn="ct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59</a:t>
                      </a:r>
                      <a:endParaRPr lang="en-US" sz="1800" b="1" dirty="0">
                        <a:solidFill>
                          <a:srgbClr val="C00000"/>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35</a:t>
                      </a:r>
                      <a:endParaRPr lang="en-US" sz="1800" b="1" dirty="0">
                        <a:solidFill>
                          <a:srgbClr val="C00000"/>
                        </a:solidFill>
                        <a:effectLst/>
                        <a:latin typeface="Arial Narrow" pitchFamily="34" charset="0"/>
                      </a:endParaRPr>
                    </a:p>
                  </a:txBody>
                  <a:tcPr marL="88532" marR="88532"/>
                </a:tc>
                <a:tc>
                  <a:txBody>
                    <a:bodyPr/>
                    <a:lstStyle/>
                    <a:p>
                      <a:endParaRPr lang="en-US" sz="1800" b="1" dirty="0">
                        <a:solidFill>
                          <a:schemeClr val="tx2"/>
                        </a:solidFill>
                        <a:effectLst/>
                        <a:latin typeface="Arial Narrow" pitchFamily="34" charset="0"/>
                      </a:endParaRPr>
                    </a:p>
                  </a:txBody>
                  <a:tcPr marL="88532" marR="88532"/>
                </a:tc>
              </a:tr>
              <a:tr h="365760">
                <a:tc>
                  <a:txBody>
                    <a:bodyPr/>
                    <a:lstStyle/>
                    <a:p>
                      <a:pPr algn="ctr"/>
                      <a:r>
                        <a:rPr lang="en-US" sz="1800" b="1" dirty="0" smtClean="0">
                          <a:solidFill>
                            <a:schemeClr val="tx2"/>
                          </a:solidFill>
                          <a:effectLst/>
                          <a:latin typeface="Arial Narrow" pitchFamily="34" charset="0"/>
                        </a:rPr>
                        <a:t>CXI</a:t>
                      </a:r>
                      <a:endParaRPr lang="en-US" sz="1800" b="1" dirty="0">
                        <a:solidFill>
                          <a:schemeClr val="tx2"/>
                        </a:solidFill>
                        <a:effectLst/>
                        <a:latin typeface="Arial Narrow" pitchFamily="34" charset="0"/>
                      </a:endParaRPr>
                    </a:p>
                  </a:txBody>
                  <a:tcPr marL="88532" marR="88532"/>
                </a:tc>
                <a:tc>
                  <a:txBody>
                    <a:bodyPr/>
                    <a:lstStyle/>
                    <a:p>
                      <a:pPr algn="ctr"/>
                      <a:endParaRPr lang="en-US" sz="1800" b="1" dirty="0">
                        <a:solidFill>
                          <a:schemeClr val="tx2"/>
                        </a:solidFill>
                        <a:effectLst/>
                        <a:latin typeface="Arial Narrow" pitchFamily="34" charset="0"/>
                      </a:endParaRPr>
                    </a:p>
                  </a:txBody>
                  <a:tcPr marL="88532" marR="88532"/>
                </a:tc>
                <a:tc>
                  <a:txBody>
                    <a:bodyPr/>
                    <a:lstStyle/>
                    <a:p>
                      <a:pPr algn="ctr"/>
                      <a:endParaRPr lang="en-US" sz="1800" b="1" dirty="0">
                        <a:solidFill>
                          <a:schemeClr val="tx2"/>
                        </a:solidFill>
                        <a:effectLst/>
                        <a:latin typeface="Arial Narrow" pitchFamily="34" charset="0"/>
                      </a:endParaRPr>
                    </a:p>
                  </a:txBody>
                  <a:tcPr marL="88532" marR="88532"/>
                </a:tc>
                <a:tc>
                  <a:txBody>
                    <a:bodyPr/>
                    <a:lstStyle/>
                    <a:p>
                      <a:pPr algn="ctr"/>
                      <a:endParaRPr lang="en-US" sz="1800" b="1" dirty="0">
                        <a:solidFill>
                          <a:srgbClr val="C00000"/>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25</a:t>
                      </a:r>
                      <a:endParaRPr lang="en-US" sz="1800" b="1" dirty="0">
                        <a:solidFill>
                          <a:srgbClr val="C00000"/>
                        </a:solidFill>
                        <a:effectLst/>
                        <a:latin typeface="Arial Narrow" pitchFamily="34" charset="0"/>
                      </a:endParaRPr>
                    </a:p>
                  </a:txBody>
                  <a:tcPr marL="88532" marR="88532"/>
                </a:tc>
                <a:tc>
                  <a:txBody>
                    <a:bodyPr/>
                    <a:lstStyle/>
                    <a:p>
                      <a:endParaRPr lang="en-US" sz="1800" b="1" dirty="0">
                        <a:solidFill>
                          <a:schemeClr val="tx2"/>
                        </a:solidFill>
                        <a:effectLst/>
                        <a:latin typeface="Arial Narrow" pitchFamily="34" charset="0"/>
                      </a:endParaRPr>
                    </a:p>
                  </a:txBody>
                  <a:tcPr marL="88532" marR="88532"/>
                </a:tc>
              </a:tr>
              <a:tr h="560282">
                <a:tc>
                  <a:txBody>
                    <a:bodyPr/>
                    <a:lstStyle/>
                    <a:p>
                      <a:pPr algn="ctr"/>
                      <a:r>
                        <a:rPr lang="en-US" sz="1800" b="1" dirty="0" smtClean="0">
                          <a:solidFill>
                            <a:schemeClr val="tx2"/>
                          </a:solidFill>
                          <a:effectLst/>
                          <a:latin typeface="Arial Narrow" pitchFamily="34" charset="0"/>
                        </a:rPr>
                        <a:t>Total Received</a:t>
                      </a: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chemeClr val="tx2"/>
                          </a:solidFill>
                          <a:effectLst/>
                          <a:latin typeface="Arial Narrow" pitchFamily="34" charset="0"/>
                        </a:rPr>
                        <a:t>28</a:t>
                      </a: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chemeClr val="tx2"/>
                          </a:solidFill>
                          <a:effectLst/>
                          <a:latin typeface="Arial Narrow" pitchFamily="34" charset="0"/>
                        </a:rPr>
                        <a:t>62</a:t>
                      </a:r>
                      <a:endParaRPr lang="en-US" sz="1800" b="1" dirty="0">
                        <a:solidFill>
                          <a:schemeClr val="tx2"/>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107</a:t>
                      </a:r>
                      <a:endParaRPr lang="en-US" sz="1800" b="1" dirty="0">
                        <a:solidFill>
                          <a:srgbClr val="C00000"/>
                        </a:solidFill>
                        <a:effectLst/>
                        <a:latin typeface="Arial Narrow" pitchFamily="34" charset="0"/>
                      </a:endParaRPr>
                    </a:p>
                  </a:txBody>
                  <a:tcPr marL="88532" marR="88532"/>
                </a:tc>
                <a:tc>
                  <a:txBody>
                    <a:bodyPr/>
                    <a:lstStyle/>
                    <a:p>
                      <a:pPr algn="ctr"/>
                      <a:r>
                        <a:rPr lang="en-US" sz="1800" b="1" dirty="0" smtClean="0">
                          <a:solidFill>
                            <a:srgbClr val="C00000"/>
                          </a:solidFill>
                          <a:effectLst/>
                          <a:latin typeface="Arial Narrow" pitchFamily="34" charset="0"/>
                        </a:rPr>
                        <a:t>116</a:t>
                      </a:r>
                      <a:endParaRPr lang="en-US" sz="1800" b="1" dirty="0">
                        <a:solidFill>
                          <a:srgbClr val="C00000"/>
                        </a:solidFill>
                        <a:effectLst/>
                        <a:latin typeface="Arial Narrow" pitchFamily="34" charset="0"/>
                      </a:endParaRPr>
                    </a:p>
                  </a:txBody>
                  <a:tcPr marL="88532" marR="88532"/>
                </a:tc>
                <a:tc>
                  <a:txBody>
                    <a:bodyPr/>
                    <a:lstStyle/>
                    <a:p>
                      <a:endParaRPr lang="en-US" sz="1800" b="1" dirty="0">
                        <a:solidFill>
                          <a:schemeClr val="tx2"/>
                        </a:solidFill>
                        <a:effectLst/>
                        <a:latin typeface="Arial Narrow" pitchFamily="34" charset="0"/>
                      </a:endParaRPr>
                    </a:p>
                  </a:txBody>
                  <a:tcPr marL="88532" marR="88532"/>
                </a:tc>
              </a:tr>
            </a:tbl>
          </a:graphicData>
        </a:graphic>
      </p:graphicFrame>
      <p:graphicFrame>
        <p:nvGraphicFramePr>
          <p:cNvPr id="5" name="Content Placeholder 3"/>
          <p:cNvGraphicFramePr>
            <a:graphicFrameLocks/>
          </p:cNvGraphicFramePr>
          <p:nvPr/>
        </p:nvGraphicFramePr>
        <p:xfrm>
          <a:off x="0" y="3968468"/>
          <a:ext cx="8671421" cy="2392680"/>
        </p:xfrm>
        <a:graphic>
          <a:graphicData uri="http://schemas.openxmlformats.org/drawingml/2006/table">
            <a:tbl>
              <a:tblPr firstRow="1" bandRow="1">
                <a:tableStyleId>{5C22544A-7EE6-4342-B048-85BDC9FD1C3A}</a:tableStyleId>
              </a:tblPr>
              <a:tblGrid>
                <a:gridCol w="2192869"/>
                <a:gridCol w="1578446"/>
                <a:gridCol w="1391308"/>
                <a:gridCol w="1587784"/>
                <a:gridCol w="1712734"/>
                <a:gridCol w="208280"/>
              </a:tblGrid>
              <a:tr h="64008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00"/>
                          </a:solidFill>
                          <a:effectLst/>
                          <a:latin typeface="Arial Narrow" pitchFamily="34" charset="0"/>
                        </a:rPr>
                        <a:t>Proposals Scheduled</a:t>
                      </a:r>
                      <a:endParaRPr lang="en-US" sz="1800" b="1" dirty="0">
                        <a:solidFill>
                          <a:srgbClr val="FF0000"/>
                        </a:solidFill>
                        <a:effectLst/>
                        <a:latin typeface="Arial Narrow" pitchFamily="34" charset="0"/>
                      </a:endParaRPr>
                    </a:p>
                  </a:txBody>
                  <a:tcPr/>
                </a:tc>
                <a:tc>
                  <a:txBody>
                    <a:bodyPr/>
                    <a:lstStyle/>
                    <a:p>
                      <a:pPr algn="ctr"/>
                      <a:r>
                        <a:rPr lang="en-US" sz="1800" b="1" dirty="0" smtClean="0">
                          <a:solidFill>
                            <a:schemeClr val="tx2"/>
                          </a:solidFill>
                          <a:effectLst/>
                          <a:latin typeface="Arial Narrow" pitchFamily="34" charset="0"/>
                        </a:rPr>
                        <a:t>Fall Run</a:t>
                      </a:r>
                    </a:p>
                    <a:p>
                      <a:pPr algn="ctr"/>
                      <a:r>
                        <a:rPr lang="en-US" sz="1800" b="1" dirty="0" smtClean="0">
                          <a:solidFill>
                            <a:schemeClr val="tx2"/>
                          </a:solidFill>
                          <a:effectLst/>
                          <a:latin typeface="Arial Narrow" pitchFamily="34" charset="0"/>
                        </a:rPr>
                        <a:t>2009</a:t>
                      </a:r>
                      <a:endParaRPr lang="en-US" sz="1800" b="1" dirty="0">
                        <a:solidFill>
                          <a:schemeClr val="tx2"/>
                        </a:solidFill>
                        <a:effectLst/>
                        <a:latin typeface="Arial Narrow" pitchFamily="34" charset="0"/>
                      </a:endParaRPr>
                    </a:p>
                  </a:txBody>
                  <a:tcPr/>
                </a:tc>
                <a:tc>
                  <a:txBody>
                    <a:bodyPr/>
                    <a:lstStyle/>
                    <a:p>
                      <a:pPr algn="ctr"/>
                      <a:r>
                        <a:rPr lang="en-US" sz="1800" b="1" dirty="0" smtClean="0">
                          <a:solidFill>
                            <a:schemeClr val="tx2"/>
                          </a:solidFill>
                          <a:effectLst/>
                          <a:latin typeface="Arial Narrow" pitchFamily="34" charset="0"/>
                        </a:rPr>
                        <a:t>Spring Run 2010</a:t>
                      </a:r>
                      <a:endParaRPr lang="en-US" sz="1800" b="1" dirty="0">
                        <a:solidFill>
                          <a:schemeClr val="tx2"/>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Fall Run</a:t>
                      </a:r>
                    </a:p>
                    <a:p>
                      <a:pPr algn="ctr"/>
                      <a:r>
                        <a:rPr lang="en-US" sz="1800" b="1" dirty="0" smtClean="0">
                          <a:solidFill>
                            <a:srgbClr val="C00000"/>
                          </a:solidFill>
                          <a:effectLst/>
                          <a:latin typeface="Arial Narrow" pitchFamily="34" charset="0"/>
                        </a:rPr>
                        <a:t>2010</a:t>
                      </a:r>
                      <a:endParaRPr lang="en-US" sz="1800" b="1" dirty="0">
                        <a:solidFill>
                          <a:srgbClr val="C00000"/>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Summer Run</a:t>
                      </a:r>
                    </a:p>
                    <a:p>
                      <a:pPr algn="ctr"/>
                      <a:r>
                        <a:rPr lang="en-US" sz="1800" b="1" dirty="0" smtClean="0">
                          <a:solidFill>
                            <a:srgbClr val="C00000"/>
                          </a:solidFill>
                          <a:effectLst/>
                          <a:latin typeface="Arial Narrow" pitchFamily="34" charset="0"/>
                        </a:rPr>
                        <a:t>2011</a:t>
                      </a:r>
                      <a:endParaRPr lang="en-US" sz="1800" b="1" dirty="0">
                        <a:solidFill>
                          <a:srgbClr val="C00000"/>
                        </a:solidFill>
                        <a:effectLst/>
                        <a:latin typeface="Arial Narrow" pitchFamily="34" charset="0"/>
                      </a:endParaRPr>
                    </a:p>
                  </a:txBody>
                  <a:tcPr/>
                </a:tc>
                <a:tc>
                  <a:txBody>
                    <a:bodyPr/>
                    <a:lstStyle/>
                    <a:p>
                      <a:endParaRPr lang="en-US" sz="1800" b="1" dirty="0">
                        <a:latin typeface="Arial Narrow" pitchFamily="34" charset="0"/>
                      </a:endParaRPr>
                    </a:p>
                  </a:txBody>
                  <a:tcPr/>
                </a:tc>
              </a:tr>
              <a:tr h="370840">
                <a:tc>
                  <a:txBody>
                    <a:bodyPr/>
                    <a:lstStyle/>
                    <a:p>
                      <a:pPr algn="ctr"/>
                      <a:r>
                        <a:rPr lang="en-US" sz="1800" b="1" dirty="0" smtClean="0">
                          <a:solidFill>
                            <a:schemeClr val="tx2"/>
                          </a:solidFill>
                          <a:effectLst/>
                          <a:latin typeface="Arial Narrow" pitchFamily="34" charset="0"/>
                        </a:rPr>
                        <a:t>AMO/CAMP</a:t>
                      </a:r>
                      <a:endParaRPr lang="en-US" sz="1800" b="1" dirty="0">
                        <a:solidFill>
                          <a:schemeClr val="tx2"/>
                        </a:solidFill>
                        <a:effectLst/>
                        <a:latin typeface="Arial Narrow" pitchFamily="34" charset="0"/>
                      </a:endParaRPr>
                    </a:p>
                  </a:txBody>
                  <a:tcPr/>
                </a:tc>
                <a:tc>
                  <a:txBody>
                    <a:bodyPr/>
                    <a:lstStyle/>
                    <a:p>
                      <a:pPr algn="ctr"/>
                      <a:r>
                        <a:rPr lang="en-US" sz="1800" b="1" dirty="0" smtClean="0">
                          <a:solidFill>
                            <a:schemeClr val="tx2"/>
                          </a:solidFill>
                          <a:effectLst/>
                          <a:latin typeface="Arial Narrow" pitchFamily="34" charset="0"/>
                        </a:rPr>
                        <a:t>11</a:t>
                      </a:r>
                      <a:endParaRPr lang="en-US" sz="1800" b="1" dirty="0">
                        <a:solidFill>
                          <a:schemeClr val="tx2"/>
                        </a:solidFill>
                        <a:effectLst/>
                        <a:latin typeface="Arial Narrow" pitchFamily="34" charset="0"/>
                      </a:endParaRPr>
                    </a:p>
                  </a:txBody>
                  <a:tcPr/>
                </a:tc>
                <a:tc>
                  <a:txBody>
                    <a:bodyPr/>
                    <a:lstStyle/>
                    <a:p>
                      <a:pPr algn="ctr"/>
                      <a:r>
                        <a:rPr lang="en-US" sz="1800" b="1" dirty="0" smtClean="0">
                          <a:solidFill>
                            <a:schemeClr val="tx2"/>
                          </a:solidFill>
                          <a:effectLst/>
                          <a:latin typeface="Arial Narrow" pitchFamily="34" charset="0"/>
                        </a:rPr>
                        <a:t>13</a:t>
                      </a:r>
                      <a:endParaRPr lang="en-US" sz="1800" b="1" dirty="0">
                        <a:solidFill>
                          <a:schemeClr val="tx2"/>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5</a:t>
                      </a:r>
                      <a:endParaRPr lang="en-US" sz="1800" b="1" dirty="0">
                        <a:solidFill>
                          <a:srgbClr val="C00000"/>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8</a:t>
                      </a:r>
                      <a:endParaRPr lang="en-US" sz="1800" b="1" dirty="0">
                        <a:solidFill>
                          <a:srgbClr val="C00000"/>
                        </a:solidFill>
                        <a:effectLst/>
                        <a:latin typeface="Arial Narrow" pitchFamily="34" charset="0"/>
                      </a:endParaRPr>
                    </a:p>
                  </a:txBody>
                  <a:tcPr/>
                </a:tc>
                <a:tc>
                  <a:txBody>
                    <a:bodyPr/>
                    <a:lstStyle/>
                    <a:p>
                      <a:endParaRPr lang="en-US" sz="1800" b="1" dirty="0">
                        <a:solidFill>
                          <a:schemeClr val="tx2"/>
                        </a:solidFill>
                        <a:latin typeface="Arial Narrow" pitchFamily="34" charset="0"/>
                      </a:endParaRPr>
                    </a:p>
                  </a:txBody>
                  <a:tcPr/>
                </a:tc>
              </a:tr>
              <a:tr h="370840">
                <a:tc>
                  <a:txBody>
                    <a:bodyPr/>
                    <a:lstStyle/>
                    <a:p>
                      <a:pPr algn="ctr"/>
                      <a:r>
                        <a:rPr lang="en-US" sz="1800" b="1" dirty="0" smtClean="0">
                          <a:solidFill>
                            <a:schemeClr val="tx2"/>
                          </a:solidFill>
                          <a:effectLst/>
                          <a:latin typeface="Arial Narrow" pitchFamily="34" charset="0"/>
                        </a:rPr>
                        <a:t>SXR</a:t>
                      </a:r>
                      <a:endParaRPr lang="en-US" sz="1800" b="1" dirty="0">
                        <a:solidFill>
                          <a:schemeClr val="tx2"/>
                        </a:solidFill>
                        <a:effectLst/>
                        <a:latin typeface="Arial Narrow" pitchFamily="34" charset="0"/>
                      </a:endParaRPr>
                    </a:p>
                  </a:txBody>
                  <a:tcPr/>
                </a:tc>
                <a:tc>
                  <a:txBody>
                    <a:bodyPr/>
                    <a:lstStyle/>
                    <a:p>
                      <a:pPr algn="ctr"/>
                      <a:endParaRPr lang="en-US" sz="1800" b="1" dirty="0">
                        <a:solidFill>
                          <a:schemeClr val="tx2"/>
                        </a:solidFill>
                        <a:effectLst/>
                        <a:latin typeface="Arial Narrow" pitchFamily="34" charset="0"/>
                      </a:endParaRPr>
                    </a:p>
                  </a:txBody>
                  <a:tcPr/>
                </a:tc>
                <a:tc>
                  <a:txBody>
                    <a:bodyPr/>
                    <a:lstStyle/>
                    <a:p>
                      <a:pPr algn="ctr"/>
                      <a:r>
                        <a:rPr lang="en-US" sz="1800" b="1" dirty="0" smtClean="0">
                          <a:solidFill>
                            <a:schemeClr val="tx2"/>
                          </a:solidFill>
                          <a:effectLst/>
                          <a:latin typeface="Arial Narrow" pitchFamily="34" charset="0"/>
                        </a:rPr>
                        <a:t>10</a:t>
                      </a:r>
                      <a:endParaRPr lang="en-US" sz="1800" b="1" dirty="0">
                        <a:solidFill>
                          <a:schemeClr val="tx2"/>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5</a:t>
                      </a:r>
                      <a:endParaRPr lang="en-US" sz="1800" b="1" dirty="0">
                        <a:solidFill>
                          <a:srgbClr val="C00000"/>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7</a:t>
                      </a:r>
                      <a:endParaRPr lang="en-US" sz="1800" b="1" dirty="0">
                        <a:solidFill>
                          <a:srgbClr val="C00000"/>
                        </a:solidFill>
                        <a:effectLst/>
                        <a:latin typeface="Arial Narrow" pitchFamily="34" charset="0"/>
                      </a:endParaRPr>
                    </a:p>
                  </a:txBody>
                  <a:tcPr/>
                </a:tc>
                <a:tc>
                  <a:txBody>
                    <a:bodyPr/>
                    <a:lstStyle/>
                    <a:p>
                      <a:endParaRPr lang="en-US" sz="1800" b="1" dirty="0">
                        <a:solidFill>
                          <a:schemeClr val="tx2"/>
                        </a:solidFill>
                        <a:latin typeface="Arial Narrow" pitchFamily="34" charset="0"/>
                      </a:endParaRPr>
                    </a:p>
                  </a:txBody>
                  <a:tcPr/>
                </a:tc>
              </a:tr>
              <a:tr h="640080">
                <a:tc>
                  <a:txBody>
                    <a:bodyPr/>
                    <a:lstStyle/>
                    <a:p>
                      <a:pPr algn="ctr"/>
                      <a:r>
                        <a:rPr lang="en-US" sz="1800" b="1" dirty="0" smtClean="0">
                          <a:solidFill>
                            <a:schemeClr val="tx2"/>
                          </a:solidFill>
                          <a:effectLst/>
                          <a:latin typeface="Arial Narrow" pitchFamily="34" charset="0"/>
                        </a:rPr>
                        <a:t>XPP </a:t>
                      </a:r>
                    </a:p>
                    <a:p>
                      <a:pPr algn="ctr"/>
                      <a:r>
                        <a:rPr lang="en-US" sz="1800" b="1" dirty="0" smtClean="0">
                          <a:solidFill>
                            <a:schemeClr val="tx2"/>
                          </a:solidFill>
                          <a:effectLst/>
                          <a:latin typeface="Arial Narrow" pitchFamily="34" charset="0"/>
                        </a:rPr>
                        <a:t>CXI</a:t>
                      </a:r>
                      <a:endParaRPr lang="en-US" sz="1800" b="1" dirty="0">
                        <a:solidFill>
                          <a:schemeClr val="tx2"/>
                        </a:solidFill>
                        <a:effectLst/>
                        <a:latin typeface="Arial Narrow" pitchFamily="34" charset="0"/>
                      </a:endParaRPr>
                    </a:p>
                  </a:txBody>
                  <a:tcPr/>
                </a:tc>
                <a:tc>
                  <a:txBody>
                    <a:bodyPr/>
                    <a:lstStyle/>
                    <a:p>
                      <a:pPr algn="ctr"/>
                      <a:endParaRPr lang="en-US" sz="1800" b="1" dirty="0">
                        <a:solidFill>
                          <a:schemeClr val="tx2"/>
                        </a:solidFill>
                        <a:effectLst/>
                        <a:latin typeface="Arial Narrow" pitchFamily="34" charset="0"/>
                      </a:endParaRPr>
                    </a:p>
                  </a:txBody>
                  <a:tcPr/>
                </a:tc>
                <a:tc>
                  <a:txBody>
                    <a:bodyPr/>
                    <a:lstStyle/>
                    <a:p>
                      <a:pPr algn="ctr"/>
                      <a:endParaRPr lang="en-US" sz="1800" b="1" dirty="0">
                        <a:solidFill>
                          <a:schemeClr val="tx2"/>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16</a:t>
                      </a:r>
                      <a:endParaRPr lang="en-US" sz="1800" b="1" dirty="0">
                        <a:solidFill>
                          <a:srgbClr val="C00000"/>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6</a:t>
                      </a:r>
                    </a:p>
                    <a:p>
                      <a:pPr algn="ctr"/>
                      <a:r>
                        <a:rPr lang="en-US" sz="1800" b="1" dirty="0" smtClean="0">
                          <a:solidFill>
                            <a:srgbClr val="C00000"/>
                          </a:solidFill>
                          <a:effectLst/>
                          <a:latin typeface="Arial Narrow" pitchFamily="34" charset="0"/>
                        </a:rPr>
                        <a:t>6</a:t>
                      </a:r>
                      <a:endParaRPr lang="en-US" sz="1800" b="1" dirty="0">
                        <a:solidFill>
                          <a:srgbClr val="C00000"/>
                        </a:solidFill>
                        <a:effectLst/>
                        <a:latin typeface="Arial Narrow" pitchFamily="34" charset="0"/>
                      </a:endParaRPr>
                    </a:p>
                  </a:txBody>
                  <a:tcPr/>
                </a:tc>
                <a:tc>
                  <a:txBody>
                    <a:bodyPr/>
                    <a:lstStyle/>
                    <a:p>
                      <a:endParaRPr lang="en-US" sz="1800" b="1" dirty="0">
                        <a:solidFill>
                          <a:schemeClr val="tx2"/>
                        </a:solidFill>
                        <a:latin typeface="Arial Narrow" pitchFamily="34" charset="0"/>
                      </a:endParaRPr>
                    </a:p>
                  </a:txBody>
                  <a:tcPr/>
                </a:tc>
              </a:tr>
              <a:tr h="370840">
                <a:tc>
                  <a:txBody>
                    <a:bodyPr/>
                    <a:lstStyle/>
                    <a:p>
                      <a:pPr algn="ctr"/>
                      <a:r>
                        <a:rPr lang="en-US" sz="1800" b="1" dirty="0" smtClean="0">
                          <a:solidFill>
                            <a:schemeClr val="tx2"/>
                          </a:solidFill>
                          <a:effectLst/>
                          <a:latin typeface="Arial Narrow" pitchFamily="34" charset="0"/>
                        </a:rPr>
                        <a:t>Total Scheduled</a:t>
                      </a:r>
                      <a:endParaRPr lang="en-US" sz="1800" b="1" dirty="0">
                        <a:solidFill>
                          <a:schemeClr val="tx2"/>
                        </a:solidFill>
                        <a:effectLst/>
                        <a:latin typeface="Arial Narrow" pitchFamily="34" charset="0"/>
                      </a:endParaRPr>
                    </a:p>
                  </a:txBody>
                  <a:tcPr/>
                </a:tc>
                <a:tc>
                  <a:txBody>
                    <a:bodyPr/>
                    <a:lstStyle/>
                    <a:p>
                      <a:pPr algn="ctr"/>
                      <a:r>
                        <a:rPr lang="en-US" sz="1800" b="1" dirty="0" smtClean="0">
                          <a:solidFill>
                            <a:schemeClr val="tx2"/>
                          </a:solidFill>
                          <a:effectLst/>
                          <a:latin typeface="Arial Narrow" pitchFamily="34" charset="0"/>
                        </a:rPr>
                        <a:t>11</a:t>
                      </a:r>
                      <a:endParaRPr lang="en-US" sz="1800" b="1" dirty="0">
                        <a:solidFill>
                          <a:schemeClr val="tx2"/>
                        </a:solidFill>
                        <a:effectLst/>
                        <a:latin typeface="Arial Narrow" pitchFamily="34" charset="0"/>
                      </a:endParaRPr>
                    </a:p>
                  </a:txBody>
                  <a:tcPr/>
                </a:tc>
                <a:tc>
                  <a:txBody>
                    <a:bodyPr/>
                    <a:lstStyle/>
                    <a:p>
                      <a:pPr algn="ctr"/>
                      <a:r>
                        <a:rPr lang="en-US" sz="1800" b="1" dirty="0" smtClean="0">
                          <a:solidFill>
                            <a:schemeClr val="tx2"/>
                          </a:solidFill>
                          <a:effectLst/>
                          <a:latin typeface="Arial Narrow" pitchFamily="34" charset="0"/>
                        </a:rPr>
                        <a:t>23</a:t>
                      </a:r>
                      <a:endParaRPr lang="en-US" sz="1800" b="1" dirty="0">
                        <a:solidFill>
                          <a:schemeClr val="tx2"/>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26</a:t>
                      </a:r>
                      <a:endParaRPr lang="en-US" sz="1800" b="1" dirty="0">
                        <a:solidFill>
                          <a:srgbClr val="C00000"/>
                        </a:solidFill>
                        <a:effectLst/>
                        <a:latin typeface="Arial Narrow" pitchFamily="34" charset="0"/>
                      </a:endParaRPr>
                    </a:p>
                  </a:txBody>
                  <a:tcPr/>
                </a:tc>
                <a:tc>
                  <a:txBody>
                    <a:bodyPr/>
                    <a:lstStyle/>
                    <a:p>
                      <a:pPr algn="ctr"/>
                      <a:r>
                        <a:rPr lang="en-US" sz="1800" b="1" dirty="0" smtClean="0">
                          <a:solidFill>
                            <a:srgbClr val="C00000"/>
                          </a:solidFill>
                          <a:effectLst/>
                          <a:latin typeface="Arial Narrow" pitchFamily="34" charset="0"/>
                        </a:rPr>
                        <a:t>27</a:t>
                      </a:r>
                      <a:endParaRPr lang="en-US" sz="1800" b="1" dirty="0">
                        <a:solidFill>
                          <a:srgbClr val="C00000"/>
                        </a:solidFill>
                        <a:effectLst/>
                        <a:latin typeface="Arial Narrow" pitchFamily="34" charset="0"/>
                      </a:endParaRPr>
                    </a:p>
                  </a:txBody>
                  <a:tcPr/>
                </a:tc>
                <a:tc>
                  <a:txBody>
                    <a:bodyPr/>
                    <a:lstStyle/>
                    <a:p>
                      <a:endParaRPr lang="en-US" sz="1800" b="1" dirty="0">
                        <a:solidFill>
                          <a:schemeClr val="tx2"/>
                        </a:solidFill>
                        <a:latin typeface="Arial Narrow" pitchFamily="34" charset="0"/>
                      </a:endParaRPr>
                    </a:p>
                  </a:txBody>
                  <a:tcPr/>
                </a:tc>
              </a:tr>
            </a:tbl>
          </a:graphicData>
        </a:graphic>
      </p:graphicFrame>
      <p:sp>
        <p:nvSpPr>
          <p:cNvPr id="13413" name="TextBox 5"/>
          <p:cNvSpPr txBox="1">
            <a:spLocks noChangeArrowheads="1"/>
          </p:cNvSpPr>
          <p:nvPr/>
        </p:nvSpPr>
        <p:spPr bwMode="auto">
          <a:xfrm>
            <a:off x="2874963" y="3714751"/>
            <a:ext cx="2539384" cy="308028"/>
          </a:xfrm>
          <a:prstGeom prst="rect">
            <a:avLst/>
          </a:prstGeom>
          <a:noFill/>
          <a:ln w="9525">
            <a:noFill/>
            <a:miter lim="800000"/>
            <a:headEnd/>
            <a:tailEnd/>
          </a:ln>
        </p:spPr>
        <p:txBody>
          <a:bodyPr wrap="none" lIns="91418" tIns="45709" rIns="91418" bIns="45709">
            <a:spAutoFit/>
          </a:bodyPr>
          <a:lstStyle/>
          <a:p>
            <a:r>
              <a:rPr lang="en-US" sz="1400" b="1" dirty="0">
                <a:latin typeface="Arial Narrow" pitchFamily="34" charset="0"/>
              </a:rPr>
              <a:t>“User Assisted Commissioning”</a:t>
            </a:r>
          </a:p>
        </p:txBody>
      </p:sp>
      <p:sp>
        <p:nvSpPr>
          <p:cNvPr id="13414" name="TextBox 6"/>
          <p:cNvSpPr txBox="1">
            <a:spLocks noChangeArrowheads="1"/>
          </p:cNvSpPr>
          <p:nvPr/>
        </p:nvSpPr>
        <p:spPr bwMode="auto">
          <a:xfrm>
            <a:off x="5319715" y="3722688"/>
            <a:ext cx="3824287" cy="307975"/>
          </a:xfrm>
          <a:prstGeom prst="rect">
            <a:avLst/>
          </a:prstGeom>
          <a:noFill/>
          <a:ln w="9525">
            <a:noFill/>
            <a:miter lim="800000"/>
            <a:headEnd/>
            <a:tailEnd/>
          </a:ln>
        </p:spPr>
        <p:txBody>
          <a:bodyPr lIns="91418" tIns="45709" rIns="91418" bIns="45709">
            <a:spAutoFit/>
          </a:bodyPr>
          <a:lstStyle/>
          <a:p>
            <a:pPr algn="ctr"/>
            <a:r>
              <a:rPr lang="en-US" sz="1400" b="1" dirty="0">
                <a:solidFill>
                  <a:srgbClr val="C00000"/>
                </a:solidFill>
                <a:latin typeface="Arial Narrow" pitchFamily="34" charset="0"/>
              </a:rPr>
              <a:t> Dedicated User Facility &gt;  August 2010</a:t>
            </a:r>
          </a:p>
        </p:txBody>
      </p:sp>
      <p:sp>
        <p:nvSpPr>
          <p:cNvPr id="9"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11</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omograph"/>
          <p:cNvPicPr>
            <a:picLocks noChangeAspect="1" noChangeArrowheads="1"/>
          </p:cNvPicPr>
          <p:nvPr/>
        </p:nvPicPr>
        <p:blipFill>
          <a:blip r:embed="rId3" cstate="print"/>
          <a:srcRect l="22449" t="8612" r="25351" b="23846"/>
          <a:stretch>
            <a:fillRect/>
          </a:stretch>
        </p:blipFill>
        <p:spPr bwMode="auto">
          <a:xfrm>
            <a:off x="4572000" y="1168297"/>
            <a:ext cx="2133600" cy="2065337"/>
          </a:xfrm>
          <a:prstGeom prst="rect">
            <a:avLst/>
          </a:prstGeom>
          <a:noFill/>
          <a:ln w="9525">
            <a:noFill/>
            <a:miter lim="800000"/>
            <a:headEnd/>
            <a:tailEnd/>
          </a:ln>
        </p:spPr>
      </p:pic>
      <p:sp>
        <p:nvSpPr>
          <p:cNvPr id="49159" name="Text Box 5"/>
          <p:cNvSpPr txBox="1">
            <a:spLocks noChangeArrowheads="1"/>
          </p:cNvSpPr>
          <p:nvPr/>
        </p:nvSpPr>
        <p:spPr bwMode="auto">
          <a:xfrm>
            <a:off x="1026909" y="0"/>
            <a:ext cx="7543800" cy="769409"/>
          </a:xfrm>
          <a:prstGeom prst="rect">
            <a:avLst/>
          </a:prstGeom>
          <a:noFill/>
          <a:ln w="9525">
            <a:noFill/>
            <a:miter lim="800000"/>
            <a:headEnd/>
            <a:tailEnd/>
          </a:ln>
        </p:spPr>
        <p:txBody>
          <a:bodyPr wrap="square" lIns="91407" tIns="45704" rIns="91407" bIns="45704">
            <a:spAutoFit/>
          </a:bodyPr>
          <a:lstStyle/>
          <a:p>
            <a:pPr algn="ctr" rtl="0" eaLnBrk="0" fontAlgn="base" hangingPunct="0">
              <a:spcBef>
                <a:spcPct val="25000"/>
              </a:spcBef>
              <a:spcAft>
                <a:spcPct val="0"/>
              </a:spcAft>
            </a:pPr>
            <a:r>
              <a:rPr lang="en-US" sz="2400" b="1" dirty="0" smtClean="0">
                <a:solidFill>
                  <a:srgbClr val="006600"/>
                </a:solidFill>
                <a:latin typeface="Arial Narrow" pitchFamily="34" charset="0"/>
                <a:cs typeface="Arial" pitchFamily="34" charset="0"/>
              </a:rPr>
              <a:t>Light Source Industry Usage Example #1:</a:t>
            </a:r>
          </a:p>
          <a:p>
            <a:pPr algn="ctr" rtl="0" eaLnBrk="0" fontAlgn="base" hangingPunct="0">
              <a:spcBef>
                <a:spcPts val="0"/>
              </a:spcBef>
              <a:spcAft>
                <a:spcPct val="0"/>
              </a:spcAft>
            </a:pPr>
            <a:r>
              <a:rPr lang="en-US" sz="2000" b="1" dirty="0" smtClean="0">
                <a:solidFill>
                  <a:srgbClr val="006600"/>
                </a:solidFill>
                <a:latin typeface="Arial Narrow" pitchFamily="34" charset="0"/>
                <a:cs typeface="Arial" pitchFamily="34" charset="0"/>
              </a:rPr>
              <a:t>Studying </a:t>
            </a:r>
            <a:r>
              <a:rPr lang="en-US" sz="2000" b="1" dirty="0">
                <a:solidFill>
                  <a:srgbClr val="006600"/>
                </a:solidFill>
                <a:latin typeface="Arial Narrow" pitchFamily="34" charset="0"/>
                <a:cs typeface="Arial" pitchFamily="34" charset="0"/>
              </a:rPr>
              <a:t>Commercial Batteries in </a:t>
            </a:r>
            <a:r>
              <a:rPr lang="en-US" sz="2000" b="1" dirty="0" smtClean="0">
                <a:solidFill>
                  <a:srgbClr val="006600"/>
                </a:solidFill>
                <a:latin typeface="Arial Narrow" pitchFamily="34" charset="0"/>
                <a:cs typeface="Arial" pitchFamily="34" charset="0"/>
              </a:rPr>
              <a:t>Action</a:t>
            </a:r>
            <a:endParaRPr lang="en-US" sz="2000" b="1" dirty="0">
              <a:solidFill>
                <a:srgbClr val="006600"/>
              </a:solidFill>
              <a:latin typeface="Arial Narrow" pitchFamily="34" charset="0"/>
              <a:cs typeface="Arial" pitchFamily="34" charset="0"/>
            </a:endParaRPr>
          </a:p>
        </p:txBody>
      </p:sp>
      <p:sp>
        <p:nvSpPr>
          <p:cNvPr id="49161" name="Text Box 10"/>
          <p:cNvSpPr txBox="1">
            <a:spLocks noChangeArrowheads="1"/>
          </p:cNvSpPr>
          <p:nvPr/>
        </p:nvSpPr>
        <p:spPr bwMode="auto">
          <a:xfrm>
            <a:off x="4724400" y="3216220"/>
            <a:ext cx="4419600" cy="738631"/>
          </a:xfrm>
          <a:prstGeom prst="rect">
            <a:avLst/>
          </a:prstGeom>
          <a:noFill/>
          <a:ln w="9525">
            <a:noFill/>
            <a:miter lim="800000"/>
            <a:headEnd/>
            <a:tailEnd/>
          </a:ln>
        </p:spPr>
        <p:txBody>
          <a:bodyPr lIns="91407" tIns="45704" rIns="91407" bIns="45704">
            <a:spAutoFit/>
          </a:bodyPr>
          <a:lstStyle/>
          <a:p>
            <a:pPr algn="l" rtl="0" eaLnBrk="0" fontAlgn="base" hangingPunct="0">
              <a:spcBef>
                <a:spcPct val="0"/>
              </a:spcBef>
              <a:spcAft>
                <a:spcPct val="0"/>
              </a:spcAft>
            </a:pPr>
            <a:r>
              <a:rPr lang="en-US" sz="1400" dirty="0">
                <a:solidFill>
                  <a:srgbClr val="000000"/>
                </a:solidFill>
                <a:cs typeface="Times New Roman" pitchFamily="18" charset="0"/>
              </a:rPr>
              <a:t>Cross-sectional x-ray diffraction patterns taken at various times during charging of a Na/MCl</a:t>
            </a:r>
            <a:r>
              <a:rPr lang="en-US" sz="1400" baseline="-30000" dirty="0">
                <a:solidFill>
                  <a:srgbClr val="000000"/>
                </a:solidFill>
                <a:cs typeface="Times New Roman" pitchFamily="18" charset="0"/>
              </a:rPr>
              <a:t>2</a:t>
            </a:r>
            <a:r>
              <a:rPr lang="en-US" sz="1400" dirty="0">
                <a:solidFill>
                  <a:srgbClr val="000000"/>
                </a:solidFill>
                <a:cs typeface="Times New Roman" pitchFamily="18" charset="0"/>
              </a:rPr>
              <a:t> </a:t>
            </a:r>
            <a:r>
              <a:rPr lang="en-US" sz="1400" dirty="0">
                <a:solidFill>
                  <a:srgbClr val="000000"/>
                </a:solidFill>
                <a:cs typeface="Times New Roman" pitchFamily="18" charset="0"/>
                <a:sym typeface="Symbol" pitchFamily="18" charset="2"/>
              </a:rPr>
              <a:t></a:t>
            </a:r>
            <a:r>
              <a:rPr lang="en-US" sz="1400" dirty="0">
                <a:solidFill>
                  <a:srgbClr val="000000"/>
                </a:solidFill>
                <a:cs typeface="Times New Roman" pitchFamily="18" charset="0"/>
              </a:rPr>
              <a:t> </a:t>
            </a:r>
            <a:r>
              <a:rPr lang="en-US" sz="1400" dirty="0" err="1">
                <a:solidFill>
                  <a:srgbClr val="000000"/>
                </a:solidFill>
                <a:cs typeface="Times New Roman" pitchFamily="18" charset="0"/>
              </a:rPr>
              <a:t>NaCl</a:t>
            </a:r>
            <a:r>
              <a:rPr lang="en-US" sz="1400" dirty="0">
                <a:solidFill>
                  <a:srgbClr val="000000"/>
                </a:solidFill>
                <a:cs typeface="Times New Roman" pitchFamily="18" charset="0"/>
              </a:rPr>
              <a:t>/M battery</a:t>
            </a:r>
            <a:r>
              <a:rPr lang="en-US" sz="1400" dirty="0">
                <a:solidFill>
                  <a:srgbClr val="FF0000"/>
                </a:solidFill>
                <a:cs typeface="Times New Roman" pitchFamily="18" charset="0"/>
              </a:rPr>
              <a:t> </a:t>
            </a:r>
          </a:p>
        </p:txBody>
      </p:sp>
      <p:pic>
        <p:nvPicPr>
          <p:cNvPr id="49162" name="Picture 18" descr="crossectonwk"/>
          <p:cNvPicPr>
            <a:picLocks noChangeAspect="1" noChangeArrowheads="1"/>
          </p:cNvPicPr>
          <p:nvPr/>
        </p:nvPicPr>
        <p:blipFill>
          <a:blip r:embed="rId4" cstate="print"/>
          <a:srcRect r="32076" b="1802"/>
          <a:stretch>
            <a:fillRect/>
          </a:stretch>
        </p:blipFill>
        <p:spPr bwMode="auto">
          <a:xfrm>
            <a:off x="6665912" y="1204053"/>
            <a:ext cx="2478088" cy="2082800"/>
          </a:xfrm>
          <a:prstGeom prst="rect">
            <a:avLst/>
          </a:prstGeom>
          <a:noFill/>
          <a:ln w="9525">
            <a:noFill/>
            <a:miter lim="800000"/>
            <a:headEnd/>
            <a:tailEnd/>
          </a:ln>
        </p:spPr>
      </p:pic>
      <p:sp>
        <p:nvSpPr>
          <p:cNvPr id="49163" name="Rectangle 7"/>
          <p:cNvSpPr>
            <a:spLocks noChangeArrowheads="1"/>
          </p:cNvSpPr>
          <p:nvPr/>
        </p:nvSpPr>
        <p:spPr bwMode="auto">
          <a:xfrm>
            <a:off x="0" y="797866"/>
            <a:ext cx="4314019" cy="4495800"/>
          </a:xfrm>
          <a:prstGeom prst="rect">
            <a:avLst/>
          </a:prstGeom>
          <a:noFill/>
          <a:ln w="9525">
            <a:noFill/>
            <a:miter lim="800000"/>
            <a:headEnd/>
            <a:tailEnd/>
          </a:ln>
        </p:spPr>
        <p:txBody>
          <a:bodyPr lIns="91407" tIns="45704" rIns="91407" bIns="45704"/>
          <a:lstStyle/>
          <a:p>
            <a:pPr marL="234867" indent="-234867" algn="just" eaLnBrk="0" hangingPunct="0">
              <a:spcBef>
                <a:spcPct val="20000"/>
              </a:spcBef>
              <a:buFont typeface="Wingdings 2" pitchFamily="18" charset="2"/>
              <a:buChar char=""/>
            </a:pPr>
            <a:r>
              <a:rPr lang="en-US" dirty="0">
                <a:solidFill>
                  <a:srgbClr val="000000"/>
                </a:solidFill>
                <a:latin typeface="Arial Narrow" pitchFamily="34" charset="0"/>
              </a:rPr>
              <a:t>Energy dispersive x-ray diffraction (EDXRD) provides an excellent platform for 4D-mapping (3D-spatial plus time/charge-state evolution) measurements of the internal electrochemistry of functioning commercial batteries.</a:t>
            </a:r>
          </a:p>
          <a:p>
            <a:pPr marL="234867" indent="-234867" algn="just" eaLnBrk="0" hangingPunct="0">
              <a:spcBef>
                <a:spcPct val="20000"/>
              </a:spcBef>
              <a:buFont typeface="Wingdings 2" pitchFamily="18" charset="2"/>
              <a:buChar char=""/>
            </a:pPr>
            <a:endParaRPr lang="en-US" sz="1400" dirty="0">
              <a:solidFill>
                <a:srgbClr val="000000"/>
              </a:solidFill>
              <a:latin typeface="Arial Narrow" pitchFamily="34" charset="0"/>
            </a:endParaRPr>
          </a:p>
          <a:p>
            <a:pPr marL="234867" indent="-234867" algn="just" eaLnBrk="0" hangingPunct="0">
              <a:spcBef>
                <a:spcPct val="20000"/>
              </a:spcBef>
              <a:buFont typeface="Wingdings 2" pitchFamily="18" charset="2"/>
              <a:buChar char=""/>
            </a:pPr>
            <a:r>
              <a:rPr lang="en-US" dirty="0">
                <a:solidFill>
                  <a:srgbClr val="000000"/>
                </a:solidFill>
                <a:latin typeface="Arial Narrow" pitchFamily="34" charset="0"/>
                <a:cs typeface="Times New Roman" pitchFamily="18" charset="0"/>
              </a:rPr>
              <a:t>In situ studies were performed on prototypes of batteries designed by GE for hybrid diesel locomotives. EDXRD measurements revealed local electrochemical kinetics in unprecedented levels of detail deep inside of commercial-size batteries.</a:t>
            </a:r>
          </a:p>
          <a:p>
            <a:pPr marL="234867" indent="-234867" algn="just" eaLnBrk="0" hangingPunct="0">
              <a:spcBef>
                <a:spcPct val="20000"/>
              </a:spcBef>
              <a:buFont typeface="Wingdings 2" pitchFamily="18" charset="2"/>
              <a:buChar char=""/>
            </a:pPr>
            <a:endParaRPr lang="en-US" sz="1400" dirty="0">
              <a:solidFill>
                <a:srgbClr val="000000"/>
              </a:solidFill>
              <a:latin typeface="Arial Narrow" pitchFamily="34" charset="0"/>
            </a:endParaRPr>
          </a:p>
          <a:p>
            <a:pPr marL="234867" indent="-234867" algn="just" eaLnBrk="0" hangingPunct="0">
              <a:spcBef>
                <a:spcPct val="20000"/>
              </a:spcBef>
              <a:buFont typeface="Wingdings 2" pitchFamily="18" charset="2"/>
              <a:buChar char=""/>
            </a:pPr>
            <a:r>
              <a:rPr lang="en-US" dirty="0">
                <a:solidFill>
                  <a:srgbClr val="000000"/>
                </a:solidFill>
                <a:latin typeface="Arial Narrow" pitchFamily="34" charset="0"/>
                <a:cs typeface="Times New Roman" pitchFamily="18" charset="0"/>
              </a:rPr>
              <a:t>GE has recently announced that it will build a 100 Millions manufacturing facility in upstate New York to produce Sodium metal halide battery, and will use EDXDR at the NSLS to improve the performance of them.</a:t>
            </a:r>
            <a:endParaRPr lang="en-US" dirty="0">
              <a:solidFill>
                <a:srgbClr val="000000"/>
              </a:solidFill>
              <a:latin typeface="Arial Narrow" pitchFamily="34" charset="0"/>
            </a:endParaRPr>
          </a:p>
          <a:p>
            <a:pPr marL="234867" indent="-234867" algn="just" eaLnBrk="0" hangingPunct="0">
              <a:spcBef>
                <a:spcPct val="20000"/>
              </a:spcBef>
              <a:buFont typeface="Wingdings 2" pitchFamily="18" charset="2"/>
              <a:buChar char=""/>
            </a:pPr>
            <a:endParaRPr lang="en-US" dirty="0">
              <a:solidFill>
                <a:srgbClr val="000000"/>
              </a:solidFill>
              <a:latin typeface="Arial Narrow" pitchFamily="34" charset="0"/>
              <a:cs typeface="Times New Roman" pitchFamily="18" charset="0"/>
            </a:endParaRPr>
          </a:p>
        </p:txBody>
      </p:sp>
      <p:pic>
        <p:nvPicPr>
          <p:cNvPr id="49164" name="Picture 16" descr="http://i.cmpnet.com/informationweek/1199/GE_battery_cell_175.jpg">
            <a:hlinkClick r:id="rId5"/>
          </p:cNvPr>
          <p:cNvPicPr>
            <a:picLocks noChangeAspect="1" noChangeArrowheads="1"/>
          </p:cNvPicPr>
          <p:nvPr/>
        </p:nvPicPr>
        <p:blipFill>
          <a:blip r:embed="rId6" cstate="print"/>
          <a:srcRect/>
          <a:stretch>
            <a:fillRect/>
          </a:stretch>
        </p:blipFill>
        <p:spPr bwMode="auto">
          <a:xfrm>
            <a:off x="4853391" y="3955138"/>
            <a:ext cx="1752600" cy="2030413"/>
          </a:xfrm>
          <a:prstGeom prst="rect">
            <a:avLst/>
          </a:prstGeom>
          <a:noFill/>
          <a:ln w="9525">
            <a:noFill/>
            <a:miter lim="800000"/>
            <a:headEnd/>
            <a:tailEnd/>
          </a:ln>
        </p:spPr>
      </p:pic>
      <p:sp>
        <p:nvSpPr>
          <p:cNvPr id="49165" name="TextBox 15"/>
          <p:cNvSpPr txBox="1">
            <a:spLocks noChangeArrowheads="1"/>
          </p:cNvSpPr>
          <p:nvPr/>
        </p:nvSpPr>
        <p:spPr bwMode="auto">
          <a:xfrm>
            <a:off x="6553200" y="4241802"/>
            <a:ext cx="2438400" cy="1477295"/>
          </a:xfrm>
          <a:prstGeom prst="rect">
            <a:avLst/>
          </a:prstGeom>
          <a:noFill/>
          <a:ln w="9525">
            <a:noFill/>
            <a:miter lim="800000"/>
            <a:headEnd/>
            <a:tailEnd/>
          </a:ln>
        </p:spPr>
        <p:txBody>
          <a:bodyPr lIns="91407" tIns="45704" rIns="91407" bIns="45704">
            <a:spAutoFit/>
          </a:bodyPr>
          <a:lstStyle/>
          <a:p>
            <a:pPr algn="l" rtl="0" eaLnBrk="0" fontAlgn="base" hangingPunct="0">
              <a:spcBef>
                <a:spcPct val="0"/>
              </a:spcBef>
              <a:spcAft>
                <a:spcPct val="0"/>
              </a:spcAft>
            </a:pPr>
            <a:r>
              <a:rPr lang="en-US" dirty="0">
                <a:solidFill>
                  <a:srgbClr val="000000"/>
                </a:solidFill>
                <a:latin typeface="Arial Narrow" pitchFamily="34" charset="0"/>
              </a:rPr>
              <a:t>GE chemical engineer </a:t>
            </a:r>
          </a:p>
          <a:p>
            <a:pPr algn="l" rtl="0" eaLnBrk="0" fontAlgn="base" hangingPunct="0">
              <a:spcBef>
                <a:spcPct val="0"/>
              </a:spcBef>
              <a:spcAft>
                <a:spcPct val="0"/>
              </a:spcAft>
            </a:pPr>
            <a:r>
              <a:rPr lang="en-US" dirty="0">
                <a:solidFill>
                  <a:srgbClr val="000000"/>
                </a:solidFill>
                <a:latin typeface="Arial Narrow" pitchFamily="34" charset="0"/>
              </a:rPr>
              <a:t>Charles </a:t>
            </a:r>
            <a:r>
              <a:rPr lang="en-US" dirty="0" err="1">
                <a:solidFill>
                  <a:srgbClr val="000000"/>
                </a:solidFill>
                <a:latin typeface="Arial Narrow" pitchFamily="34" charset="0"/>
              </a:rPr>
              <a:t>Iacovangelo</a:t>
            </a:r>
            <a:r>
              <a:rPr lang="en-US" dirty="0">
                <a:solidFill>
                  <a:srgbClr val="000000"/>
                </a:solidFill>
                <a:latin typeface="Arial Narrow" pitchFamily="34" charset="0"/>
              </a:rPr>
              <a:t>, </a:t>
            </a:r>
          </a:p>
          <a:p>
            <a:pPr algn="l" rtl="0" eaLnBrk="0" fontAlgn="base" hangingPunct="0">
              <a:spcBef>
                <a:spcPct val="0"/>
              </a:spcBef>
              <a:spcAft>
                <a:spcPct val="0"/>
              </a:spcAft>
            </a:pPr>
            <a:r>
              <a:rPr lang="en-US" dirty="0">
                <a:solidFill>
                  <a:srgbClr val="000000"/>
                </a:solidFill>
                <a:latin typeface="Arial Narrow" pitchFamily="34" charset="0"/>
              </a:rPr>
              <a:t>advanced battery project leader, holds a sodium metal halide battery cell.</a:t>
            </a:r>
          </a:p>
        </p:txBody>
      </p:sp>
      <p:sp>
        <p:nvSpPr>
          <p:cNvPr id="9"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12</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lexxiconImage-Ribbon.jpg"/>
          <p:cNvPicPr>
            <a:picLocks noChangeAspect="1"/>
          </p:cNvPicPr>
          <p:nvPr/>
        </p:nvPicPr>
        <p:blipFill>
          <a:blip r:embed="rId2" cstate="print"/>
          <a:srcRect/>
          <a:stretch>
            <a:fillRect/>
          </a:stretch>
        </p:blipFill>
        <p:spPr bwMode="auto">
          <a:xfrm>
            <a:off x="5516563" y="1009650"/>
            <a:ext cx="3192462" cy="2379663"/>
          </a:xfrm>
          <a:prstGeom prst="rect">
            <a:avLst/>
          </a:prstGeom>
          <a:noFill/>
          <a:ln w="9525">
            <a:noFill/>
            <a:miter lim="800000"/>
            <a:headEnd/>
            <a:tailEnd/>
          </a:ln>
        </p:spPr>
      </p:pic>
      <p:pic>
        <p:nvPicPr>
          <p:cNvPr id="7173" name="Picture 5" descr="PlexxiconImage-PETScan2.jpg"/>
          <p:cNvPicPr>
            <a:picLocks noChangeAspect="1"/>
          </p:cNvPicPr>
          <p:nvPr/>
        </p:nvPicPr>
        <p:blipFill>
          <a:blip r:embed="rId3" cstate="print"/>
          <a:srcRect/>
          <a:stretch>
            <a:fillRect/>
          </a:stretch>
        </p:blipFill>
        <p:spPr bwMode="auto">
          <a:xfrm>
            <a:off x="361950" y="3657600"/>
            <a:ext cx="2838450" cy="2490788"/>
          </a:xfrm>
          <a:prstGeom prst="rect">
            <a:avLst/>
          </a:prstGeom>
          <a:noFill/>
          <a:ln w="9525">
            <a:noFill/>
            <a:miter lim="800000"/>
            <a:headEnd/>
            <a:tailEnd/>
          </a:ln>
        </p:spPr>
      </p:pic>
      <p:sp>
        <p:nvSpPr>
          <p:cNvPr id="7174" name="TextBox 6"/>
          <p:cNvSpPr txBox="1">
            <a:spLocks noChangeArrowheads="1"/>
          </p:cNvSpPr>
          <p:nvPr/>
        </p:nvSpPr>
        <p:spPr bwMode="auto">
          <a:xfrm>
            <a:off x="174981" y="875684"/>
            <a:ext cx="5076825" cy="2446824"/>
          </a:xfrm>
          <a:prstGeom prst="rect">
            <a:avLst/>
          </a:prstGeom>
          <a:noFill/>
          <a:ln w="9525">
            <a:noFill/>
            <a:miter lim="800000"/>
            <a:headEnd/>
            <a:tailEnd/>
          </a:ln>
        </p:spPr>
        <p:txBody>
          <a:bodyPr>
            <a:spAutoFit/>
          </a:bodyPr>
          <a:lstStyle/>
          <a:p>
            <a:pPr marL="231775" indent="-231775">
              <a:buFont typeface="Wingdings" pitchFamily="2" charset="2"/>
              <a:buChar char="§"/>
            </a:pPr>
            <a:r>
              <a:rPr lang="en-US" sz="1700" b="1" dirty="0" smtClean="0">
                <a:latin typeface="Arial Narrow" pitchFamily="34" charset="0"/>
              </a:rPr>
              <a:t>X-ray </a:t>
            </a:r>
            <a:r>
              <a:rPr lang="en-US" sz="1700" b="1" dirty="0">
                <a:latin typeface="Arial Narrow" pitchFamily="34" charset="0"/>
              </a:rPr>
              <a:t>crystallography at ALS, SSRL and APS </a:t>
            </a:r>
            <a:r>
              <a:rPr lang="en-US" sz="1700" b="1" dirty="0" smtClean="0">
                <a:latin typeface="Arial Narrow" pitchFamily="34" charset="0"/>
              </a:rPr>
              <a:t>has enabled </a:t>
            </a:r>
            <a:r>
              <a:rPr lang="en-US" sz="1700" b="1" dirty="0" err="1" smtClean="0">
                <a:latin typeface="Arial Narrow" pitchFamily="34" charset="0"/>
              </a:rPr>
              <a:t>Plexxikon</a:t>
            </a:r>
            <a:r>
              <a:rPr lang="en-US" sz="1700" b="1" dirty="0" smtClean="0">
                <a:latin typeface="Arial Narrow" pitchFamily="34" charset="0"/>
              </a:rPr>
              <a:t> </a:t>
            </a:r>
            <a:r>
              <a:rPr lang="en-US" sz="1700" b="1" dirty="0">
                <a:latin typeface="Arial Narrow" pitchFamily="34" charset="0"/>
              </a:rPr>
              <a:t>Inc. </a:t>
            </a:r>
            <a:r>
              <a:rPr lang="en-US" sz="1700" b="1" dirty="0" smtClean="0">
                <a:latin typeface="Arial Narrow" pitchFamily="34" charset="0"/>
              </a:rPr>
              <a:t>to develop new drug against malignant melanoma.</a:t>
            </a:r>
            <a:endParaRPr lang="en-US" sz="1700" b="1" dirty="0">
              <a:latin typeface="Arial Narrow" pitchFamily="34" charset="0"/>
            </a:endParaRPr>
          </a:p>
          <a:p>
            <a:pPr>
              <a:buFont typeface="Wingdings" pitchFamily="2" charset="2"/>
              <a:buChar char="§"/>
            </a:pPr>
            <a:endParaRPr lang="en-US" sz="1700" b="1" dirty="0">
              <a:latin typeface="Arial Narrow" pitchFamily="34" charset="0"/>
            </a:endParaRPr>
          </a:p>
          <a:p>
            <a:pPr marL="231775" indent="-231775">
              <a:buFont typeface="Wingdings" pitchFamily="2" charset="2"/>
              <a:buChar char="§"/>
            </a:pPr>
            <a:r>
              <a:rPr lang="en-US" sz="1700" b="1" dirty="0" smtClean="0">
                <a:latin typeface="Arial Narrow" pitchFamily="34" charset="0"/>
              </a:rPr>
              <a:t>The company </a:t>
            </a:r>
            <a:r>
              <a:rPr lang="en-US" sz="1700" b="1" dirty="0">
                <a:latin typeface="Arial Narrow" pitchFamily="34" charset="0"/>
              </a:rPr>
              <a:t>targeted </a:t>
            </a:r>
            <a:r>
              <a:rPr lang="en-US" sz="1700" b="1" dirty="0" smtClean="0">
                <a:latin typeface="Arial Narrow" pitchFamily="34" charset="0"/>
              </a:rPr>
              <a:t>a mutant </a:t>
            </a:r>
            <a:r>
              <a:rPr lang="en-US" sz="1700" b="1" dirty="0">
                <a:latin typeface="Arial Narrow" pitchFamily="34" charset="0"/>
              </a:rPr>
              <a:t>protein found in half of all melanoma patients. </a:t>
            </a:r>
            <a:r>
              <a:rPr lang="en-US" sz="1700" b="1" dirty="0" smtClean="0">
                <a:latin typeface="Arial Narrow" pitchFamily="34" charset="0"/>
              </a:rPr>
              <a:t>They examined over 500 crystallized </a:t>
            </a:r>
            <a:r>
              <a:rPr lang="en-US" sz="1700" b="1" dirty="0">
                <a:latin typeface="Arial Narrow" pitchFamily="34" charset="0"/>
              </a:rPr>
              <a:t>protein samples </a:t>
            </a:r>
            <a:r>
              <a:rPr lang="en-US" sz="1700" b="1" dirty="0" smtClean="0">
                <a:latin typeface="Arial Narrow" pitchFamily="34" charset="0"/>
              </a:rPr>
              <a:t>at the 3 DOE facilities to </a:t>
            </a:r>
            <a:r>
              <a:rPr lang="en-US" sz="1700" b="1" dirty="0">
                <a:latin typeface="Arial Narrow" pitchFamily="34" charset="0"/>
              </a:rPr>
              <a:t>find a drug molecule that blocks the runaway cell growth triggered by the mutation.</a:t>
            </a:r>
          </a:p>
        </p:txBody>
      </p:sp>
      <p:sp>
        <p:nvSpPr>
          <p:cNvPr id="7175" name="TextBox 8"/>
          <p:cNvSpPr txBox="1">
            <a:spLocks noChangeArrowheads="1"/>
          </p:cNvSpPr>
          <p:nvPr/>
        </p:nvSpPr>
        <p:spPr bwMode="auto">
          <a:xfrm>
            <a:off x="3421063" y="3594100"/>
            <a:ext cx="5502275" cy="2185214"/>
          </a:xfrm>
          <a:prstGeom prst="rect">
            <a:avLst/>
          </a:prstGeom>
          <a:noFill/>
          <a:ln w="9525">
            <a:noFill/>
            <a:miter lim="800000"/>
            <a:headEnd/>
            <a:tailEnd/>
          </a:ln>
        </p:spPr>
        <p:txBody>
          <a:bodyPr>
            <a:spAutoFit/>
          </a:bodyPr>
          <a:lstStyle/>
          <a:p>
            <a:pPr marL="231775" indent="-231775">
              <a:buFont typeface="Wingdings" pitchFamily="2" charset="2"/>
              <a:buChar char="§"/>
            </a:pPr>
            <a:r>
              <a:rPr lang="en-US" sz="1700" b="1" dirty="0" smtClean="0">
                <a:latin typeface="Arial Narrow" pitchFamily="34" charset="0"/>
              </a:rPr>
              <a:t>For patients in recent Phase III clinical trials who had late-stage </a:t>
            </a:r>
            <a:r>
              <a:rPr lang="en-US" sz="1700" b="1" dirty="0">
                <a:latin typeface="Arial Narrow" pitchFamily="34" charset="0"/>
              </a:rPr>
              <a:t>malignant </a:t>
            </a:r>
            <a:r>
              <a:rPr lang="en-US" sz="1700" b="1" dirty="0" smtClean="0">
                <a:latin typeface="Arial Narrow" pitchFamily="34" charset="0"/>
              </a:rPr>
              <a:t>melanoma and the </a:t>
            </a:r>
            <a:r>
              <a:rPr lang="en-US" sz="1700" b="1" dirty="0">
                <a:latin typeface="Arial Narrow" pitchFamily="34" charset="0"/>
              </a:rPr>
              <a:t>gene mutation and received </a:t>
            </a:r>
            <a:r>
              <a:rPr lang="en-US" sz="1700" b="1" dirty="0" err="1" smtClean="0">
                <a:latin typeface="Arial Narrow" pitchFamily="34" charset="0"/>
              </a:rPr>
              <a:t>vemurafenib</a:t>
            </a:r>
            <a:r>
              <a:rPr lang="en-US" sz="1700" b="1" dirty="0" smtClean="0">
                <a:latin typeface="Arial Narrow" pitchFamily="34" charset="0"/>
              </a:rPr>
              <a:t>, the risk of dying was 63 percent less than for those who received  </a:t>
            </a:r>
            <a:r>
              <a:rPr lang="en-US" sz="1700" b="1" dirty="0">
                <a:latin typeface="Arial Narrow" pitchFamily="34" charset="0"/>
              </a:rPr>
              <a:t>conventional treatment – a dramatic improvement.</a:t>
            </a:r>
          </a:p>
          <a:p>
            <a:pPr>
              <a:buFont typeface="Wingdings" pitchFamily="2" charset="2"/>
              <a:buChar char="§"/>
            </a:pPr>
            <a:endParaRPr lang="en-US" sz="1700" b="1" dirty="0">
              <a:latin typeface="Arial Narrow" pitchFamily="34" charset="0"/>
            </a:endParaRPr>
          </a:p>
          <a:p>
            <a:pPr marL="231775" indent="-231775">
              <a:buFont typeface="Wingdings" pitchFamily="2" charset="2"/>
              <a:buChar char="§"/>
            </a:pPr>
            <a:r>
              <a:rPr lang="en-US" sz="1700" b="1" dirty="0" smtClean="0">
                <a:latin typeface="Arial Narrow" pitchFamily="34" charset="0"/>
              </a:rPr>
              <a:t>Tumors shrank significantly in many patients -- a clear victory for the targeted drug development process.</a:t>
            </a:r>
            <a:endParaRPr lang="en-US" sz="1700" b="1" dirty="0">
              <a:latin typeface="Arial Narrow" pitchFamily="34" charset="0"/>
            </a:endParaRPr>
          </a:p>
        </p:txBody>
      </p:sp>
      <p:sp>
        <p:nvSpPr>
          <p:cNvPr id="8" name="Text Box 5"/>
          <p:cNvSpPr txBox="1">
            <a:spLocks noChangeArrowheads="1"/>
          </p:cNvSpPr>
          <p:nvPr/>
        </p:nvSpPr>
        <p:spPr bwMode="auto">
          <a:xfrm>
            <a:off x="1026909" y="0"/>
            <a:ext cx="7543800" cy="769409"/>
          </a:xfrm>
          <a:prstGeom prst="rect">
            <a:avLst/>
          </a:prstGeom>
          <a:noFill/>
          <a:ln w="9525">
            <a:noFill/>
            <a:miter lim="800000"/>
            <a:headEnd/>
            <a:tailEnd/>
          </a:ln>
        </p:spPr>
        <p:txBody>
          <a:bodyPr wrap="square" lIns="91407" tIns="45704" rIns="91407" bIns="45704">
            <a:spAutoFit/>
          </a:bodyPr>
          <a:lstStyle/>
          <a:p>
            <a:pPr algn="ctr" eaLnBrk="0" hangingPunct="0">
              <a:spcBef>
                <a:spcPct val="25000"/>
              </a:spcBef>
            </a:pPr>
            <a:r>
              <a:rPr lang="en-US" sz="2400" b="1" dirty="0" smtClean="0">
                <a:solidFill>
                  <a:srgbClr val="006600"/>
                </a:solidFill>
                <a:latin typeface="Arial Narrow" pitchFamily="34" charset="0"/>
                <a:cs typeface="Arial" pitchFamily="34" charset="0"/>
              </a:rPr>
              <a:t>Light Source Industry Usage Example #2:</a:t>
            </a:r>
          </a:p>
          <a:p>
            <a:pPr algn="ctr" rtl="0" eaLnBrk="0" fontAlgn="base" hangingPunct="0">
              <a:spcBef>
                <a:spcPts val="0"/>
              </a:spcBef>
              <a:spcAft>
                <a:spcPct val="0"/>
              </a:spcAft>
            </a:pPr>
            <a:r>
              <a:rPr lang="en-US" sz="2000" b="1" dirty="0" smtClean="0">
                <a:solidFill>
                  <a:srgbClr val="006600"/>
                </a:solidFill>
                <a:latin typeface="Arial Narrow" pitchFamily="34" charset="0"/>
                <a:cs typeface="Arial" pitchFamily="34" charset="0"/>
              </a:rPr>
              <a:t>X-ray crystallography leading to new melanoma drug development</a:t>
            </a:r>
            <a:endParaRPr lang="en-US" sz="2000" b="1" dirty="0">
              <a:solidFill>
                <a:srgbClr val="006600"/>
              </a:solidFill>
              <a:latin typeface="Arial Narrow" pitchFamily="34" charset="0"/>
              <a:cs typeface="Arial" pitchFamily="34" charset="0"/>
            </a:endParaRPr>
          </a:p>
        </p:txBody>
      </p:sp>
      <p:sp>
        <p:nvSpPr>
          <p:cNvPr id="10"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13</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63773" y="850841"/>
            <a:ext cx="9727324" cy="2211330"/>
          </a:xfrm>
          <a:prstGeom prst="rect">
            <a:avLst/>
          </a:prstGeom>
          <a:noFill/>
          <a:ln w="9525">
            <a:noFill/>
            <a:miter lim="800000"/>
            <a:headEnd/>
            <a:tailEnd/>
          </a:ln>
        </p:spPr>
        <p:txBody>
          <a:bodyPr wrap="square" lIns="91397" tIns="45698" rIns="91397" bIns="45698">
            <a:spAutoFit/>
          </a:bodyPr>
          <a:lstStyle/>
          <a:p>
            <a:pPr>
              <a:lnSpc>
                <a:spcPct val="90000"/>
              </a:lnSpc>
              <a:tabLst>
                <a:tab pos="1025525" algn="r"/>
                <a:tab pos="1255713" algn="l"/>
                <a:tab pos="8685213" algn="r"/>
              </a:tabLst>
              <a:defRPr/>
            </a:pPr>
            <a:r>
              <a:rPr lang="en-US" sz="1700" dirty="0">
                <a:latin typeface="Arial Narrow" pitchFamily="34" charset="0"/>
                <a:cs typeface="Arial" charset="0"/>
              </a:rPr>
              <a:t>	Aug 2005	</a:t>
            </a:r>
            <a:r>
              <a:rPr lang="en-US" sz="1700" b="1" dirty="0">
                <a:latin typeface="Arial Narrow" pitchFamily="34" charset="0"/>
                <a:cs typeface="Arial" charset="0"/>
              </a:rPr>
              <a:t>CD-0</a:t>
            </a:r>
            <a:r>
              <a:rPr lang="en-US" sz="1700" dirty="0">
                <a:latin typeface="Arial Narrow" pitchFamily="34" charset="0"/>
                <a:cs typeface="Arial" charset="0"/>
              </a:rPr>
              <a:t>, Approve Mission Need</a:t>
            </a:r>
            <a:r>
              <a:rPr lang="en-US" sz="1700" dirty="0">
                <a:solidFill>
                  <a:srgbClr val="00CC00"/>
                </a:solidFill>
                <a:latin typeface="Arial Narrow" pitchFamily="34" charset="0"/>
                <a:cs typeface="Arial" charset="0"/>
              </a:rPr>
              <a:t>	</a:t>
            </a:r>
            <a:r>
              <a:rPr lang="en-US" sz="1700" b="1" dirty="0">
                <a:solidFill>
                  <a:srgbClr val="00CC00"/>
                </a:solidFill>
                <a:latin typeface="Arial Narrow" pitchFamily="34" charset="0"/>
                <a:cs typeface="Arial" charset="0"/>
              </a:rPr>
              <a:t>(Complete)</a:t>
            </a:r>
          </a:p>
          <a:p>
            <a:pPr>
              <a:lnSpc>
                <a:spcPct val="90000"/>
              </a:lnSpc>
              <a:tabLst>
                <a:tab pos="1025525" algn="r"/>
                <a:tab pos="1255713" algn="l"/>
                <a:tab pos="8685213" algn="r"/>
              </a:tabLst>
              <a:defRPr/>
            </a:pPr>
            <a:r>
              <a:rPr lang="en-US" sz="1700" dirty="0">
                <a:latin typeface="Arial Narrow" pitchFamily="34" charset="0"/>
                <a:cs typeface="Arial" charset="0"/>
              </a:rPr>
              <a:t>	Jul 2007	</a:t>
            </a:r>
            <a:r>
              <a:rPr lang="en-US" sz="1700" b="1" dirty="0">
                <a:latin typeface="Arial Narrow" pitchFamily="34" charset="0"/>
                <a:cs typeface="Arial" charset="0"/>
              </a:rPr>
              <a:t>CD-1</a:t>
            </a:r>
            <a:r>
              <a:rPr lang="en-US" sz="1700" dirty="0">
                <a:latin typeface="Arial Narrow" pitchFamily="34" charset="0"/>
                <a:cs typeface="Arial" charset="0"/>
              </a:rPr>
              <a:t>, Approve Alternative Selection and Cost Range</a:t>
            </a:r>
            <a:r>
              <a:rPr lang="en-US" sz="1700" dirty="0">
                <a:solidFill>
                  <a:srgbClr val="00CC00"/>
                </a:solidFill>
                <a:latin typeface="Arial Narrow" pitchFamily="34" charset="0"/>
                <a:cs typeface="Arial" charset="0"/>
              </a:rPr>
              <a:t>	</a:t>
            </a:r>
            <a:r>
              <a:rPr lang="en-US" sz="1700" b="1" dirty="0">
                <a:solidFill>
                  <a:srgbClr val="00CC00"/>
                </a:solidFill>
                <a:latin typeface="Arial Narrow" pitchFamily="34" charset="0"/>
                <a:cs typeface="Arial" charset="0"/>
              </a:rPr>
              <a:t>(Complete)</a:t>
            </a:r>
          </a:p>
          <a:p>
            <a:pPr>
              <a:lnSpc>
                <a:spcPct val="90000"/>
              </a:lnSpc>
              <a:tabLst>
                <a:tab pos="1025525" algn="r"/>
                <a:tab pos="1255713" algn="l"/>
                <a:tab pos="8685213" algn="r"/>
              </a:tabLst>
              <a:defRPr/>
            </a:pPr>
            <a:r>
              <a:rPr lang="en-US" sz="1700" dirty="0">
                <a:latin typeface="Arial Narrow" pitchFamily="34" charset="0"/>
                <a:cs typeface="Arial" charset="0"/>
              </a:rPr>
              <a:t>	Jan 2008	</a:t>
            </a:r>
            <a:r>
              <a:rPr lang="en-US" sz="1700" b="1" dirty="0">
                <a:latin typeface="Arial Narrow" pitchFamily="34" charset="0"/>
                <a:cs typeface="Arial" charset="0"/>
              </a:rPr>
              <a:t>CD-2</a:t>
            </a:r>
            <a:r>
              <a:rPr lang="en-US" sz="1700" dirty="0">
                <a:latin typeface="Arial Narrow" pitchFamily="34" charset="0"/>
                <a:cs typeface="Arial" charset="0"/>
              </a:rPr>
              <a:t>, Approve Performance Baseline</a:t>
            </a:r>
            <a:r>
              <a:rPr lang="en-US" sz="1700" dirty="0">
                <a:solidFill>
                  <a:srgbClr val="00CC00"/>
                </a:solidFill>
                <a:latin typeface="Arial Narrow" pitchFamily="34" charset="0"/>
                <a:cs typeface="Arial" charset="0"/>
              </a:rPr>
              <a:t>	</a:t>
            </a:r>
            <a:r>
              <a:rPr lang="en-US" sz="1700" b="1" dirty="0">
                <a:solidFill>
                  <a:srgbClr val="00CC00"/>
                </a:solidFill>
                <a:latin typeface="Arial Narrow" pitchFamily="34" charset="0"/>
                <a:cs typeface="Arial" charset="0"/>
              </a:rPr>
              <a:t>(Complete)</a:t>
            </a:r>
            <a:endParaRPr lang="en-US" sz="1700" dirty="0">
              <a:latin typeface="Arial Narrow" pitchFamily="34" charset="0"/>
              <a:cs typeface="Arial" charset="0"/>
            </a:endParaRPr>
          </a:p>
          <a:p>
            <a:pPr>
              <a:lnSpc>
                <a:spcPct val="90000"/>
              </a:lnSpc>
              <a:tabLst>
                <a:tab pos="1025525" algn="r"/>
                <a:tab pos="1255713" algn="l"/>
                <a:tab pos="8685213" algn="r"/>
              </a:tabLst>
              <a:defRPr/>
            </a:pPr>
            <a:r>
              <a:rPr lang="en-US" sz="1700" dirty="0">
                <a:latin typeface="Arial Narrow" pitchFamily="34" charset="0"/>
                <a:cs typeface="Arial" charset="0"/>
              </a:rPr>
              <a:t>	Jan 2009	</a:t>
            </a:r>
            <a:r>
              <a:rPr lang="en-US" sz="1700" b="1" dirty="0">
                <a:latin typeface="Arial Narrow" pitchFamily="34" charset="0"/>
                <a:cs typeface="Arial" charset="0"/>
              </a:rPr>
              <a:t>CD-3</a:t>
            </a:r>
            <a:r>
              <a:rPr lang="en-US" sz="1700" dirty="0">
                <a:latin typeface="Arial Narrow" pitchFamily="34" charset="0"/>
                <a:cs typeface="Arial" charset="0"/>
              </a:rPr>
              <a:t>, Approve Start of Construction</a:t>
            </a:r>
            <a:r>
              <a:rPr lang="en-US" sz="1700" dirty="0">
                <a:solidFill>
                  <a:srgbClr val="00CC00"/>
                </a:solidFill>
                <a:latin typeface="Arial Narrow" pitchFamily="34" charset="0"/>
                <a:cs typeface="Arial" charset="0"/>
              </a:rPr>
              <a:t>	</a:t>
            </a:r>
            <a:r>
              <a:rPr lang="en-US" sz="1700" b="1" dirty="0">
                <a:solidFill>
                  <a:srgbClr val="00CC00"/>
                </a:solidFill>
                <a:latin typeface="Arial Narrow" pitchFamily="34" charset="0"/>
                <a:cs typeface="Arial" charset="0"/>
              </a:rPr>
              <a:t>(Complete)</a:t>
            </a:r>
            <a:endParaRPr lang="en-US" sz="1700" dirty="0">
              <a:latin typeface="Arial Narrow" pitchFamily="34" charset="0"/>
              <a:cs typeface="Arial" charset="0"/>
            </a:endParaRPr>
          </a:p>
          <a:p>
            <a:pPr>
              <a:lnSpc>
                <a:spcPct val="90000"/>
              </a:lnSpc>
              <a:tabLst>
                <a:tab pos="1025525" algn="r"/>
                <a:tab pos="1255713" algn="l"/>
                <a:tab pos="8685213" algn="r"/>
              </a:tabLst>
              <a:defRPr/>
            </a:pPr>
            <a:r>
              <a:rPr lang="en-US" sz="1700" dirty="0">
                <a:latin typeface="Arial Narrow" pitchFamily="34" charset="0"/>
                <a:cs typeface="Arial" charset="0"/>
              </a:rPr>
              <a:t>	Feb 2009	Contract Award for Ring Building</a:t>
            </a:r>
            <a:r>
              <a:rPr lang="en-US" sz="1700" dirty="0">
                <a:solidFill>
                  <a:srgbClr val="00CC00"/>
                </a:solidFill>
                <a:latin typeface="Arial Narrow" pitchFamily="34" charset="0"/>
                <a:cs typeface="Arial" charset="0"/>
              </a:rPr>
              <a:t>	</a:t>
            </a:r>
            <a:r>
              <a:rPr lang="en-US" sz="1700" b="1" dirty="0">
                <a:solidFill>
                  <a:srgbClr val="00CC00"/>
                </a:solidFill>
                <a:latin typeface="Arial Narrow" pitchFamily="34" charset="0"/>
                <a:cs typeface="Arial" charset="0"/>
              </a:rPr>
              <a:t>(Complete)</a:t>
            </a:r>
            <a:endParaRPr lang="en-US" sz="1700" dirty="0">
              <a:latin typeface="Arial Narrow" pitchFamily="34" charset="0"/>
              <a:cs typeface="Arial" charset="0"/>
            </a:endParaRPr>
          </a:p>
          <a:p>
            <a:pPr>
              <a:lnSpc>
                <a:spcPct val="90000"/>
              </a:lnSpc>
              <a:tabLst>
                <a:tab pos="1025525" algn="r"/>
                <a:tab pos="1255713" algn="l"/>
                <a:tab pos="8685213" algn="r"/>
              </a:tabLst>
              <a:defRPr/>
            </a:pPr>
            <a:r>
              <a:rPr lang="en-US" sz="1700" dirty="0">
                <a:latin typeface="Arial Narrow" pitchFamily="34" charset="0"/>
                <a:cs typeface="Arial" charset="0"/>
              </a:rPr>
              <a:t>	Aug 2009	Contract Award for Storage Ring Magnets</a:t>
            </a:r>
            <a:r>
              <a:rPr lang="en-US" sz="1700" dirty="0">
                <a:solidFill>
                  <a:srgbClr val="00CC00"/>
                </a:solidFill>
                <a:latin typeface="Arial Narrow" pitchFamily="34" charset="0"/>
                <a:cs typeface="Arial" charset="0"/>
              </a:rPr>
              <a:t>	</a:t>
            </a:r>
            <a:r>
              <a:rPr lang="en-US" sz="1700" b="1" dirty="0">
                <a:solidFill>
                  <a:srgbClr val="00CC00"/>
                </a:solidFill>
                <a:latin typeface="Arial Narrow" pitchFamily="34" charset="0"/>
                <a:cs typeface="Arial" charset="0"/>
              </a:rPr>
              <a:t>(Complete)</a:t>
            </a:r>
          </a:p>
          <a:p>
            <a:pPr>
              <a:lnSpc>
                <a:spcPct val="90000"/>
              </a:lnSpc>
              <a:tabLst>
                <a:tab pos="1025525" algn="r"/>
                <a:tab pos="1255713" algn="l"/>
                <a:tab pos="8685213" algn="r"/>
              </a:tabLst>
              <a:defRPr/>
            </a:pPr>
            <a:r>
              <a:rPr lang="en-US" sz="1700" dirty="0">
                <a:latin typeface="Arial Narrow" pitchFamily="34" charset="0"/>
                <a:cs typeface="Arial" charset="0"/>
              </a:rPr>
              <a:t>	May 2010	Contract Award for Booster System</a:t>
            </a:r>
            <a:r>
              <a:rPr lang="en-US" sz="1700" dirty="0">
                <a:solidFill>
                  <a:srgbClr val="00CC00"/>
                </a:solidFill>
                <a:latin typeface="Arial Narrow" pitchFamily="34" charset="0"/>
                <a:cs typeface="Arial" charset="0"/>
              </a:rPr>
              <a:t>	</a:t>
            </a:r>
            <a:r>
              <a:rPr lang="en-US" sz="1700" b="1" dirty="0">
                <a:solidFill>
                  <a:srgbClr val="00CC00"/>
                </a:solidFill>
                <a:latin typeface="Arial Narrow" pitchFamily="34" charset="0"/>
                <a:cs typeface="Arial" charset="0"/>
              </a:rPr>
              <a:t>(Complete)</a:t>
            </a:r>
            <a:endParaRPr lang="en-US" sz="1700" dirty="0">
              <a:latin typeface="Arial Narrow" pitchFamily="34" charset="0"/>
              <a:cs typeface="Arial" charset="0"/>
            </a:endParaRPr>
          </a:p>
          <a:p>
            <a:pPr>
              <a:lnSpc>
                <a:spcPct val="90000"/>
              </a:lnSpc>
              <a:tabLst>
                <a:tab pos="1025525" algn="r"/>
                <a:tab pos="1255713" algn="l"/>
                <a:tab pos="8685213" algn="r"/>
              </a:tabLst>
              <a:defRPr/>
            </a:pPr>
            <a:r>
              <a:rPr lang="en-US" sz="1700" dirty="0">
                <a:latin typeface="Arial Narrow" pitchFamily="34" charset="0"/>
                <a:cs typeface="Arial" charset="0"/>
              </a:rPr>
              <a:t>	</a:t>
            </a:r>
            <a:r>
              <a:rPr lang="en-US" sz="1700" b="1" dirty="0" smtClean="0">
                <a:solidFill>
                  <a:srgbClr val="FF0000"/>
                </a:solidFill>
                <a:latin typeface="Arial Narrow" pitchFamily="34" charset="0"/>
                <a:cs typeface="Arial" charset="0"/>
              </a:rPr>
              <a:t>July </a:t>
            </a:r>
            <a:r>
              <a:rPr lang="en-US" sz="1700" b="1" dirty="0">
                <a:solidFill>
                  <a:srgbClr val="FF0000"/>
                </a:solidFill>
                <a:latin typeface="Arial Narrow" pitchFamily="34" charset="0"/>
                <a:cs typeface="Arial" charset="0"/>
              </a:rPr>
              <a:t>2011	</a:t>
            </a:r>
            <a:r>
              <a:rPr lang="en-US" sz="1700" b="1" dirty="0" smtClean="0">
                <a:solidFill>
                  <a:srgbClr val="FF0000"/>
                </a:solidFill>
                <a:latin typeface="Arial Narrow" pitchFamily="34" charset="0"/>
                <a:cs typeface="Arial" charset="0"/>
              </a:rPr>
              <a:t>Beneficial </a:t>
            </a:r>
            <a:r>
              <a:rPr lang="en-US" sz="1700" b="1" dirty="0" err="1" smtClean="0">
                <a:solidFill>
                  <a:srgbClr val="FF0000"/>
                </a:solidFill>
                <a:latin typeface="Arial Narrow" pitchFamily="34" charset="0"/>
                <a:cs typeface="Arial" charset="0"/>
              </a:rPr>
              <a:t>Occ</a:t>
            </a:r>
            <a:r>
              <a:rPr lang="en-US" sz="1700" b="1" dirty="0" smtClean="0">
                <a:solidFill>
                  <a:srgbClr val="FF0000"/>
                </a:solidFill>
                <a:latin typeface="Arial Narrow" pitchFamily="34" charset="0"/>
                <a:cs typeface="Arial" charset="0"/>
              </a:rPr>
              <a:t> of 1</a:t>
            </a:r>
            <a:r>
              <a:rPr lang="en-US" sz="1700" b="1" baseline="30000" dirty="0" smtClean="0">
                <a:solidFill>
                  <a:srgbClr val="FF0000"/>
                </a:solidFill>
                <a:latin typeface="Arial Narrow" pitchFamily="34" charset="0"/>
                <a:cs typeface="Arial" charset="0"/>
              </a:rPr>
              <a:t>st</a:t>
            </a:r>
            <a:r>
              <a:rPr lang="en-US" sz="1700" b="1" dirty="0" smtClean="0">
                <a:solidFill>
                  <a:srgbClr val="FF0000"/>
                </a:solidFill>
                <a:latin typeface="Arial Narrow" pitchFamily="34" charset="0"/>
                <a:cs typeface="Arial" charset="0"/>
              </a:rPr>
              <a:t> &amp; 2</a:t>
            </a:r>
            <a:r>
              <a:rPr lang="en-US" sz="1700" b="1" baseline="30000" dirty="0" smtClean="0">
                <a:solidFill>
                  <a:srgbClr val="FF0000"/>
                </a:solidFill>
                <a:latin typeface="Arial Narrow" pitchFamily="34" charset="0"/>
                <a:cs typeface="Arial" charset="0"/>
              </a:rPr>
              <a:t>nd</a:t>
            </a:r>
            <a:r>
              <a:rPr lang="en-US" sz="1700" b="1" dirty="0" smtClean="0">
                <a:solidFill>
                  <a:srgbClr val="FF0000"/>
                </a:solidFill>
                <a:latin typeface="Arial Narrow" pitchFamily="34" charset="0"/>
                <a:cs typeface="Arial" charset="0"/>
              </a:rPr>
              <a:t> </a:t>
            </a:r>
            <a:r>
              <a:rPr lang="en-US" sz="1700" b="1" dirty="0" err="1" smtClean="0">
                <a:solidFill>
                  <a:srgbClr val="FF0000"/>
                </a:solidFill>
                <a:latin typeface="Arial Narrow" pitchFamily="34" charset="0"/>
                <a:cs typeface="Arial" charset="0"/>
              </a:rPr>
              <a:t>Pentants</a:t>
            </a:r>
            <a:r>
              <a:rPr lang="en-US" sz="1700" b="1" dirty="0" smtClean="0">
                <a:solidFill>
                  <a:srgbClr val="FF0000"/>
                </a:solidFill>
                <a:latin typeface="Arial Narrow" pitchFamily="34" charset="0"/>
                <a:cs typeface="Arial" charset="0"/>
              </a:rPr>
              <a:t>, RF Building; </a:t>
            </a:r>
            <a:r>
              <a:rPr lang="en-US" sz="1700" b="1" dirty="0">
                <a:solidFill>
                  <a:srgbClr val="FF0000"/>
                </a:solidFill>
                <a:latin typeface="Arial Narrow" pitchFamily="34" charset="0"/>
                <a:cs typeface="Arial" charset="0"/>
              </a:rPr>
              <a:t>Start Accelerator Installation</a:t>
            </a:r>
            <a:r>
              <a:rPr lang="en-US" sz="1700" dirty="0">
                <a:solidFill>
                  <a:srgbClr val="00CC00"/>
                </a:solidFill>
                <a:latin typeface="Arial Narrow" pitchFamily="34" charset="0"/>
                <a:cs typeface="Arial" charset="0"/>
              </a:rPr>
              <a:t>	</a:t>
            </a:r>
            <a:r>
              <a:rPr lang="en-US" sz="1700" b="1" dirty="0">
                <a:solidFill>
                  <a:srgbClr val="00CC00"/>
                </a:solidFill>
                <a:latin typeface="Arial Narrow" pitchFamily="34" charset="0"/>
                <a:cs typeface="Arial" charset="0"/>
              </a:rPr>
              <a:t>(Complete)</a:t>
            </a:r>
            <a:endParaRPr lang="en-US" sz="1700" dirty="0">
              <a:solidFill>
                <a:schemeClr val="accent1">
                  <a:lumMod val="60000"/>
                  <a:lumOff val="40000"/>
                </a:schemeClr>
              </a:solidFill>
              <a:latin typeface="Arial Narrow" pitchFamily="34" charset="0"/>
              <a:cs typeface="Arial" charset="0"/>
            </a:endParaRPr>
          </a:p>
          <a:p>
            <a:pPr>
              <a:lnSpc>
                <a:spcPct val="90000"/>
              </a:lnSpc>
              <a:tabLst>
                <a:tab pos="1026633" algn="r"/>
                <a:tab pos="1597866" algn="l"/>
                <a:tab pos="8685911" algn="r"/>
              </a:tabLst>
              <a:defRPr/>
            </a:pPr>
            <a:r>
              <a:rPr lang="en-US" sz="1700" dirty="0">
                <a:latin typeface="Arial Narrow" pitchFamily="34" charset="0"/>
                <a:cs typeface="Arial" charset="0"/>
              </a:rPr>
              <a:t>	</a:t>
            </a:r>
            <a:endParaRPr lang="en-US" sz="1700" dirty="0">
              <a:solidFill>
                <a:schemeClr val="bg1">
                  <a:lumMod val="75000"/>
                </a:schemeClr>
              </a:solidFill>
              <a:latin typeface="Arial Narrow" pitchFamily="34" charset="0"/>
              <a:cs typeface="Arial" charset="0"/>
            </a:endParaRPr>
          </a:p>
        </p:txBody>
      </p:sp>
      <p:sp>
        <p:nvSpPr>
          <p:cNvPr id="3" name="Rectangle 3"/>
          <p:cNvSpPr>
            <a:spLocks noChangeArrowheads="1"/>
          </p:cNvSpPr>
          <p:nvPr/>
        </p:nvSpPr>
        <p:spPr bwMode="auto">
          <a:xfrm>
            <a:off x="0" y="2"/>
            <a:ext cx="9144000" cy="702040"/>
          </a:xfrm>
          <a:prstGeom prst="rect">
            <a:avLst/>
          </a:prstGeom>
          <a:noFill/>
          <a:ln w="12700">
            <a:noFill/>
            <a:miter lim="800000"/>
            <a:headEnd/>
            <a:tailEnd/>
          </a:ln>
        </p:spPr>
        <p:txBody>
          <a:bodyPr lIns="91397" tIns="45698" rIns="91397" bIns="45698" anchor="ctr" anchorCtr="1"/>
          <a:lstStyle/>
          <a:p>
            <a:pPr algn="ctr"/>
            <a:r>
              <a:rPr lang="en-US" sz="2400" b="1" dirty="0" smtClean="0">
                <a:solidFill>
                  <a:srgbClr val="006600"/>
                </a:solidFill>
                <a:latin typeface="Arial Narrow" pitchFamily="34" charset="0"/>
              </a:rPr>
              <a:t>NSLS-II </a:t>
            </a:r>
            <a:r>
              <a:rPr lang="en-US" sz="2400" b="1" dirty="0">
                <a:solidFill>
                  <a:srgbClr val="006600"/>
                </a:solidFill>
                <a:latin typeface="Arial Narrow" pitchFamily="34" charset="0"/>
              </a:rPr>
              <a:t>Project </a:t>
            </a:r>
            <a:r>
              <a:rPr lang="en-US" sz="2400" b="1" dirty="0" smtClean="0">
                <a:solidFill>
                  <a:srgbClr val="006600"/>
                </a:solidFill>
                <a:latin typeface="Arial Narrow" pitchFamily="34" charset="0"/>
              </a:rPr>
              <a:t>56% Complete</a:t>
            </a:r>
            <a:endParaRPr lang="en-US" sz="2400" b="1" dirty="0">
              <a:solidFill>
                <a:srgbClr val="006600"/>
              </a:solidFill>
              <a:latin typeface="Arial Narrow" pitchFamily="34" charset="0"/>
            </a:endParaRPr>
          </a:p>
        </p:txBody>
      </p:sp>
      <p:pic>
        <p:nvPicPr>
          <p:cNvPr id="4" name="Picture 5"/>
          <p:cNvPicPr>
            <a:picLocks noChangeAspect="1" noChangeArrowheads="1"/>
          </p:cNvPicPr>
          <p:nvPr/>
        </p:nvPicPr>
        <p:blipFill>
          <a:blip r:embed="rId3" cstate="print"/>
          <a:srcRect t="8350" b="23138"/>
          <a:stretch>
            <a:fillRect/>
          </a:stretch>
        </p:blipFill>
        <p:spPr bwMode="auto">
          <a:xfrm>
            <a:off x="6821897" y="3"/>
            <a:ext cx="2322105" cy="775389"/>
          </a:xfrm>
          <a:prstGeom prst="rect">
            <a:avLst/>
          </a:prstGeom>
          <a:noFill/>
          <a:ln w="12700">
            <a:noFill/>
            <a:miter lim="800000"/>
            <a:headEnd/>
            <a:tailEnd/>
          </a:ln>
        </p:spPr>
      </p:pic>
      <p:cxnSp>
        <p:nvCxnSpPr>
          <p:cNvPr id="11" name="Straight Connector 10"/>
          <p:cNvCxnSpPr/>
          <p:nvPr/>
        </p:nvCxnSpPr>
        <p:spPr>
          <a:xfrm>
            <a:off x="0" y="2959328"/>
            <a:ext cx="9144000" cy="10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0" y="2963917"/>
            <a:ext cx="9144000" cy="3894084"/>
          </a:xfrm>
          <a:prstGeom prst="rect">
            <a:avLst/>
          </a:prstGeom>
          <a:noFill/>
          <a:ln w="38100">
            <a:solidFill>
              <a:schemeClr val="tx1"/>
            </a:solid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0" y="2965617"/>
            <a:ext cx="2451100" cy="1397735"/>
          </a:xfrm>
          <a:prstGeom prst="rect">
            <a:avLst/>
          </a:prstGeom>
          <a:noFill/>
          <a:ln w="38100">
            <a:solidFill>
              <a:srgbClr val="0000FF"/>
            </a:solid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0" y="5464175"/>
            <a:ext cx="2504745" cy="1393825"/>
          </a:xfrm>
          <a:prstGeom prst="rect">
            <a:avLst/>
          </a:prstGeom>
          <a:noFill/>
          <a:ln w="38100">
            <a:solidFill>
              <a:srgbClr val="0000FF"/>
            </a:solid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570726" y="2967204"/>
            <a:ext cx="2573275" cy="1454150"/>
          </a:xfrm>
          <a:prstGeom prst="rect">
            <a:avLst/>
          </a:prstGeom>
          <a:noFill/>
          <a:ln w="38100">
            <a:solidFill>
              <a:srgbClr val="0000FF"/>
            </a:solid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6553200" y="5418667"/>
            <a:ext cx="2590800" cy="1439334"/>
          </a:xfrm>
          <a:prstGeom prst="rect">
            <a:avLst/>
          </a:prstGeom>
          <a:noFill/>
          <a:ln w="38100">
            <a:solidFill>
              <a:srgbClr val="0000FF"/>
            </a:solidFill>
            <a:miter lim="800000"/>
            <a:headEnd/>
            <a:tailEnd/>
          </a:ln>
        </p:spPr>
      </p:pic>
      <p:sp>
        <p:nvSpPr>
          <p:cNvPr id="18" name="TextBox 17"/>
          <p:cNvSpPr txBox="1"/>
          <p:nvPr/>
        </p:nvSpPr>
        <p:spPr>
          <a:xfrm>
            <a:off x="660400" y="6581002"/>
            <a:ext cx="753688" cy="276977"/>
          </a:xfrm>
          <a:prstGeom prst="rect">
            <a:avLst/>
          </a:prstGeom>
          <a:noFill/>
        </p:spPr>
        <p:txBody>
          <a:bodyPr wrap="none" lIns="91418" tIns="45709" rIns="91418" bIns="45709" rtlCol="0">
            <a:spAutoFit/>
          </a:bodyPr>
          <a:lstStyle/>
          <a:p>
            <a:r>
              <a:rPr lang="en-US" sz="1200" b="1" dirty="0" err="1" smtClean="0">
                <a:solidFill>
                  <a:srgbClr val="FF0000"/>
                </a:solidFill>
                <a:latin typeface="Arial Narrow" pitchFamily="34" charset="0"/>
              </a:rPr>
              <a:t>Pentant</a:t>
            </a:r>
            <a:r>
              <a:rPr lang="en-US" sz="1200" b="1" dirty="0" smtClean="0">
                <a:solidFill>
                  <a:srgbClr val="FF0000"/>
                </a:solidFill>
                <a:latin typeface="Arial Narrow" pitchFamily="34" charset="0"/>
              </a:rPr>
              <a:t> 2</a:t>
            </a:r>
            <a:endParaRPr lang="en-US" sz="1200" b="1" dirty="0">
              <a:solidFill>
                <a:srgbClr val="FF0000"/>
              </a:solidFill>
              <a:latin typeface="Arial Narrow" pitchFamily="34" charset="0"/>
            </a:endParaRPr>
          </a:p>
        </p:txBody>
      </p:sp>
      <p:sp>
        <p:nvSpPr>
          <p:cNvPr id="19" name="TextBox 18"/>
          <p:cNvSpPr txBox="1"/>
          <p:nvPr/>
        </p:nvSpPr>
        <p:spPr>
          <a:xfrm>
            <a:off x="762002" y="4083275"/>
            <a:ext cx="627095" cy="276987"/>
          </a:xfrm>
          <a:prstGeom prst="rect">
            <a:avLst/>
          </a:prstGeom>
          <a:noFill/>
        </p:spPr>
        <p:txBody>
          <a:bodyPr wrap="square" lIns="91418" tIns="45709" rIns="91418" bIns="45709" rtlCol="0">
            <a:spAutoFit/>
          </a:bodyPr>
          <a:lstStyle/>
          <a:p>
            <a:r>
              <a:rPr lang="en-US" sz="1200" b="1" dirty="0" smtClean="0">
                <a:solidFill>
                  <a:srgbClr val="FF0000"/>
                </a:solidFill>
                <a:latin typeface="Arial Narrow" pitchFamily="34" charset="0"/>
              </a:rPr>
              <a:t>LOB #1</a:t>
            </a:r>
            <a:endParaRPr lang="en-US" sz="1200" b="1" dirty="0">
              <a:solidFill>
                <a:srgbClr val="FF0000"/>
              </a:solidFill>
              <a:latin typeface="Arial Narrow" pitchFamily="34" charset="0"/>
            </a:endParaRPr>
          </a:p>
        </p:txBody>
      </p:sp>
      <p:sp>
        <p:nvSpPr>
          <p:cNvPr id="20" name="TextBox 19"/>
          <p:cNvSpPr txBox="1"/>
          <p:nvPr/>
        </p:nvSpPr>
        <p:spPr>
          <a:xfrm>
            <a:off x="6584732" y="4119392"/>
            <a:ext cx="1231427" cy="276999"/>
          </a:xfrm>
          <a:prstGeom prst="rect">
            <a:avLst/>
          </a:prstGeom>
          <a:noFill/>
        </p:spPr>
        <p:txBody>
          <a:bodyPr wrap="none" lIns="91418" tIns="45709" rIns="91418" bIns="45709" rtlCol="0">
            <a:spAutoFit/>
          </a:bodyPr>
          <a:lstStyle/>
          <a:p>
            <a:r>
              <a:rPr lang="en-US" sz="1200" b="1" dirty="0" smtClean="0">
                <a:solidFill>
                  <a:srgbClr val="FF0000"/>
                </a:solidFill>
                <a:latin typeface="Arial Narrow" pitchFamily="34" charset="0"/>
              </a:rPr>
              <a:t>Magnet Inventory</a:t>
            </a:r>
            <a:endParaRPr lang="en-US" sz="1200" b="1" dirty="0">
              <a:solidFill>
                <a:srgbClr val="FF0000"/>
              </a:solidFill>
              <a:latin typeface="Arial Narrow" pitchFamily="34" charset="0"/>
            </a:endParaRPr>
          </a:p>
        </p:txBody>
      </p:sp>
      <p:sp>
        <p:nvSpPr>
          <p:cNvPr id="22" name="TextBox 21"/>
          <p:cNvSpPr txBox="1"/>
          <p:nvPr/>
        </p:nvSpPr>
        <p:spPr>
          <a:xfrm>
            <a:off x="6629874" y="5438001"/>
            <a:ext cx="2197993" cy="276977"/>
          </a:xfrm>
          <a:prstGeom prst="rect">
            <a:avLst/>
          </a:prstGeom>
          <a:noFill/>
        </p:spPr>
        <p:txBody>
          <a:bodyPr wrap="none" lIns="91418" tIns="45709" rIns="91418" bIns="45709" rtlCol="0">
            <a:spAutoFit/>
          </a:bodyPr>
          <a:lstStyle/>
          <a:p>
            <a:r>
              <a:rPr lang="en-US" sz="1200" b="1" dirty="0" smtClean="0">
                <a:solidFill>
                  <a:srgbClr val="FF0000"/>
                </a:solidFill>
                <a:latin typeface="Arial Narrow" pitchFamily="34" charset="0"/>
              </a:rPr>
              <a:t>1</a:t>
            </a:r>
            <a:r>
              <a:rPr lang="en-US" sz="1200" b="1" baseline="30000" dirty="0" smtClean="0">
                <a:solidFill>
                  <a:srgbClr val="FF0000"/>
                </a:solidFill>
                <a:latin typeface="Arial Narrow" pitchFamily="34" charset="0"/>
              </a:rPr>
              <a:t>st</a:t>
            </a:r>
            <a:r>
              <a:rPr lang="en-US" sz="1200" b="1" dirty="0" smtClean="0">
                <a:solidFill>
                  <a:srgbClr val="FF0000"/>
                </a:solidFill>
                <a:latin typeface="Arial Narrow" pitchFamily="34" charset="0"/>
              </a:rPr>
              <a:t> girder of storage ring magnets</a:t>
            </a:r>
            <a:endParaRPr lang="en-US" sz="1200" b="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2165" name="Rectangle 5"/>
          <p:cNvSpPr>
            <a:spLocks noChangeArrowheads="1"/>
          </p:cNvSpPr>
          <p:nvPr/>
        </p:nvSpPr>
        <p:spPr bwMode="auto">
          <a:xfrm>
            <a:off x="0" y="155009"/>
            <a:ext cx="9144000" cy="614922"/>
          </a:xfrm>
          <a:prstGeom prst="rect">
            <a:avLst/>
          </a:prstGeom>
          <a:noFill/>
          <a:ln w="9525" cap="flat" cmpd="sng">
            <a:noFill/>
            <a:prstDash val="solid"/>
            <a:miter lim="800000"/>
            <a:headEnd/>
            <a:tailEnd/>
          </a:ln>
          <a:effectLst/>
        </p:spPr>
        <p:txBody>
          <a:bodyPr lIns="90790" tIns="45399" rIns="90790" bIns="45399"/>
          <a:lstStyle/>
          <a:p>
            <a:pPr algn="ctr" defTabSz="908430">
              <a:defRPr/>
            </a:pPr>
            <a:r>
              <a:rPr lang="en-US" sz="2400" b="1" dirty="0">
                <a:solidFill>
                  <a:srgbClr val="006600"/>
                </a:solidFill>
                <a:latin typeface="Arial Narrow" pitchFamily="34" charset="0"/>
              </a:rPr>
              <a:t>FY </a:t>
            </a:r>
            <a:r>
              <a:rPr lang="en-US" sz="2400" b="1" dirty="0" smtClean="0">
                <a:solidFill>
                  <a:srgbClr val="006600"/>
                </a:solidFill>
                <a:latin typeface="Arial Narrow" pitchFamily="34" charset="0"/>
              </a:rPr>
              <a:t>2012 </a:t>
            </a:r>
            <a:r>
              <a:rPr lang="en-US" sz="2400" b="1" dirty="0">
                <a:solidFill>
                  <a:srgbClr val="006600"/>
                </a:solidFill>
                <a:latin typeface="Arial Narrow" pitchFamily="34" charset="0"/>
              </a:rPr>
              <a:t>BES </a:t>
            </a:r>
            <a:r>
              <a:rPr lang="en-US" sz="2400" b="1" dirty="0" smtClean="0">
                <a:solidFill>
                  <a:srgbClr val="006600"/>
                </a:solidFill>
                <a:latin typeface="Arial Narrow" pitchFamily="34" charset="0"/>
              </a:rPr>
              <a:t>Budget Request</a:t>
            </a:r>
            <a:endParaRPr lang="en-US" sz="2400" b="1" dirty="0">
              <a:solidFill>
                <a:srgbClr val="006600"/>
              </a:solidFill>
              <a:latin typeface="Arial Narrow" pitchFamily="34" charset="0"/>
            </a:endParaRPr>
          </a:p>
        </p:txBody>
      </p:sp>
      <p:sp>
        <p:nvSpPr>
          <p:cNvPr id="23" name="Rectangle 9"/>
          <p:cNvSpPr>
            <a:spLocks noChangeArrowheads="1"/>
          </p:cNvSpPr>
          <p:nvPr/>
        </p:nvSpPr>
        <p:spPr bwMode="auto">
          <a:xfrm>
            <a:off x="7132942" y="923141"/>
            <a:ext cx="1796584" cy="640458"/>
          </a:xfrm>
          <a:prstGeom prst="rect">
            <a:avLst/>
          </a:prstGeom>
          <a:gradFill rotWithShape="0">
            <a:gsLst>
              <a:gs pos="0">
                <a:srgbClr val="FFFFCC"/>
              </a:gs>
              <a:gs pos="100000">
                <a:srgbClr val="EAEAEA"/>
              </a:gs>
            </a:gsLst>
            <a:lin ang="2700000" scaled="1"/>
          </a:gradFill>
          <a:ln w="25400">
            <a:solidFill>
              <a:schemeClr val="tx1"/>
            </a:solidFill>
            <a:miter lim="800000"/>
            <a:headEnd/>
            <a:tailEnd/>
          </a:ln>
        </p:spPr>
        <p:txBody>
          <a:bodyPr wrap="square" lIns="73292" tIns="73292" rIns="73292" bIns="73292">
            <a:spAutoFit/>
          </a:bodyPr>
          <a:lstStyle/>
          <a:p>
            <a:pPr algn="ctr" defTabSz="733179"/>
            <a:r>
              <a:rPr lang="en-US" sz="1600" b="1" dirty="0" smtClean="0">
                <a:solidFill>
                  <a:srgbClr val="000000"/>
                </a:solidFill>
                <a:latin typeface="Arial Narrow" pitchFamily="34" charset="0"/>
              </a:rPr>
              <a:t>FY 2012 Request:</a:t>
            </a:r>
            <a:endParaRPr lang="en-US" sz="1600" b="1" dirty="0">
              <a:solidFill>
                <a:srgbClr val="000000"/>
              </a:solidFill>
              <a:latin typeface="Arial Narrow" pitchFamily="34" charset="0"/>
            </a:endParaRPr>
          </a:p>
          <a:p>
            <a:pPr algn="ctr" defTabSz="733179"/>
            <a:r>
              <a:rPr lang="en-US" sz="1600" b="1" dirty="0">
                <a:solidFill>
                  <a:srgbClr val="000000"/>
                </a:solidFill>
                <a:latin typeface="Arial Narrow" pitchFamily="34" charset="0"/>
              </a:rPr>
              <a:t>$ </a:t>
            </a:r>
            <a:r>
              <a:rPr lang="en-US" sz="1600" b="1" dirty="0" smtClean="0">
                <a:solidFill>
                  <a:srgbClr val="000000"/>
                </a:solidFill>
                <a:latin typeface="Arial Narrow" pitchFamily="34" charset="0"/>
              </a:rPr>
              <a:t>1,985M</a:t>
            </a:r>
            <a:endParaRPr lang="en-US" sz="1600" b="1" dirty="0">
              <a:solidFill>
                <a:srgbClr val="000000"/>
              </a:solidFill>
              <a:latin typeface="Arial Narrow" pitchFamily="34" charset="0"/>
            </a:endParaRPr>
          </a:p>
        </p:txBody>
      </p:sp>
      <p:grpSp>
        <p:nvGrpSpPr>
          <p:cNvPr id="2" name="Group 40"/>
          <p:cNvGrpSpPr/>
          <p:nvPr/>
        </p:nvGrpSpPr>
        <p:grpSpPr>
          <a:xfrm>
            <a:off x="3499187" y="1171322"/>
            <a:ext cx="6085046" cy="3659985"/>
            <a:chOff x="3331044" y="942479"/>
            <a:chExt cx="6333218" cy="4717343"/>
          </a:xfrm>
        </p:grpSpPr>
        <p:graphicFrame>
          <p:nvGraphicFramePr>
            <p:cNvPr id="38" name="Chart 37"/>
            <p:cNvGraphicFramePr/>
            <p:nvPr/>
          </p:nvGraphicFramePr>
          <p:xfrm>
            <a:off x="3515711" y="1324304"/>
            <a:ext cx="6148551" cy="433551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Box 9"/>
            <p:cNvSpPr txBox="1">
              <a:spLocks noChangeArrowheads="1"/>
            </p:cNvSpPr>
            <p:nvPr/>
          </p:nvSpPr>
          <p:spPr bwMode="auto">
            <a:xfrm>
              <a:off x="5906012" y="2776771"/>
              <a:ext cx="1011238" cy="1200362"/>
            </a:xfrm>
            <a:prstGeom prst="rect">
              <a:avLst/>
            </a:prstGeom>
            <a:noFill/>
            <a:ln w="9525">
              <a:noFill/>
              <a:miter lim="800000"/>
              <a:headEnd/>
              <a:tailEnd/>
            </a:ln>
          </p:spPr>
          <p:txBody>
            <a:bodyPr lIns="91388" tIns="45693" rIns="91388" bIns="45693">
              <a:spAutoFit/>
            </a:bodyPr>
            <a:lstStyle/>
            <a:p>
              <a:pPr algn="ctr"/>
              <a:r>
                <a:rPr lang="en-US" dirty="0">
                  <a:solidFill>
                    <a:schemeClr val="bg1"/>
                  </a:solidFill>
                  <a:latin typeface="Arial Narrow" pitchFamily="34" charset="0"/>
                </a:rPr>
                <a:t>Facilities </a:t>
              </a:r>
            </a:p>
            <a:p>
              <a:pPr algn="ctr"/>
              <a:r>
                <a:rPr lang="en-US" dirty="0" smtClean="0">
                  <a:solidFill>
                    <a:schemeClr val="bg1"/>
                  </a:solidFill>
                  <a:latin typeface="Arial Narrow" pitchFamily="34" charset="0"/>
                </a:rPr>
                <a:t>Ops</a:t>
              </a:r>
            </a:p>
            <a:p>
              <a:pPr algn="ctr"/>
              <a:r>
                <a:rPr lang="en-US" dirty="0" smtClean="0">
                  <a:solidFill>
                    <a:schemeClr val="bg1"/>
                  </a:solidFill>
                  <a:latin typeface="Arial Narrow" pitchFamily="34" charset="0"/>
                </a:rPr>
                <a:t>825.4</a:t>
              </a:r>
              <a:endParaRPr lang="en-US" dirty="0">
                <a:solidFill>
                  <a:schemeClr val="bg1"/>
                </a:solidFill>
                <a:latin typeface="Arial Narrow" pitchFamily="34" charset="0"/>
              </a:endParaRPr>
            </a:p>
          </p:txBody>
        </p:sp>
        <p:sp>
          <p:nvSpPr>
            <p:cNvPr id="26" name="Text Box 15"/>
            <p:cNvSpPr txBox="1">
              <a:spLocks noChangeArrowheads="1"/>
            </p:cNvSpPr>
            <p:nvPr/>
          </p:nvSpPr>
          <p:spPr bwMode="auto">
            <a:xfrm>
              <a:off x="4809920" y="4176917"/>
              <a:ext cx="829078" cy="680162"/>
            </a:xfrm>
            <a:prstGeom prst="rect">
              <a:avLst/>
            </a:prstGeom>
            <a:noFill/>
            <a:ln w="9525">
              <a:noFill/>
              <a:miter lim="800000"/>
              <a:headEnd/>
              <a:tailEnd/>
            </a:ln>
          </p:spPr>
          <p:txBody>
            <a:bodyPr wrap="none" lIns="91378" tIns="45688" rIns="91378" bIns="45688">
              <a:spAutoFit/>
            </a:bodyPr>
            <a:lstStyle/>
            <a:p>
              <a:pPr algn="ctr"/>
              <a:r>
                <a:rPr lang="en-US" sz="1400" dirty="0">
                  <a:latin typeface="Arial Narrow" pitchFamily="34" charset="0"/>
                </a:rPr>
                <a:t>MSE </a:t>
              </a:r>
            </a:p>
            <a:p>
              <a:pPr algn="ctr"/>
              <a:r>
                <a:rPr lang="en-US" sz="1400" dirty="0">
                  <a:latin typeface="Arial Narrow" pitchFamily="34" charset="0"/>
                </a:rPr>
                <a:t>Research</a:t>
              </a:r>
            </a:p>
          </p:txBody>
        </p:sp>
        <p:sp>
          <p:nvSpPr>
            <p:cNvPr id="27" name="Text Box 23"/>
            <p:cNvSpPr txBox="1">
              <a:spLocks noChangeArrowheads="1"/>
            </p:cNvSpPr>
            <p:nvPr/>
          </p:nvSpPr>
          <p:spPr bwMode="auto">
            <a:xfrm>
              <a:off x="4817727" y="4881414"/>
              <a:ext cx="874713" cy="400060"/>
            </a:xfrm>
            <a:prstGeom prst="rect">
              <a:avLst/>
            </a:prstGeom>
            <a:noFill/>
            <a:ln w="12700" algn="ctr">
              <a:noFill/>
              <a:miter lim="800000"/>
              <a:headEnd/>
              <a:tailEnd/>
            </a:ln>
          </p:spPr>
          <p:txBody>
            <a:bodyPr lIns="91378" tIns="45688" rIns="91378" bIns="45688">
              <a:spAutoFit/>
            </a:bodyPr>
            <a:lstStyle/>
            <a:p>
              <a:pPr algn="ctr" eaLnBrk="0" hangingPunct="0">
                <a:buFont typeface="Wingdings" pitchFamily="2" charset="2"/>
                <a:buNone/>
              </a:pPr>
              <a:r>
                <a:rPr lang="en-US" sz="1400" dirty="0" smtClean="0">
                  <a:latin typeface="Arial Narrow" pitchFamily="34" charset="0"/>
                </a:rPr>
                <a:t>355.6</a:t>
              </a:r>
              <a:endParaRPr lang="en-US" sz="1400" dirty="0">
                <a:latin typeface="Arial Narrow" pitchFamily="34" charset="0"/>
              </a:endParaRPr>
            </a:p>
          </p:txBody>
        </p:sp>
        <p:sp>
          <p:nvSpPr>
            <p:cNvPr id="28" name="Text Box 16"/>
            <p:cNvSpPr txBox="1">
              <a:spLocks noChangeArrowheads="1"/>
            </p:cNvSpPr>
            <p:nvPr/>
          </p:nvSpPr>
          <p:spPr bwMode="auto">
            <a:xfrm>
              <a:off x="4007851" y="3265785"/>
              <a:ext cx="1201738" cy="960262"/>
            </a:xfrm>
            <a:prstGeom prst="rect">
              <a:avLst/>
            </a:prstGeom>
            <a:noFill/>
            <a:ln w="9525">
              <a:noFill/>
              <a:miter lim="800000"/>
              <a:headEnd/>
              <a:tailEnd/>
            </a:ln>
          </p:spPr>
          <p:txBody>
            <a:bodyPr lIns="91378" tIns="45688" rIns="91378" bIns="45688">
              <a:spAutoFit/>
            </a:bodyPr>
            <a:lstStyle/>
            <a:p>
              <a:pPr algn="ctr"/>
              <a:r>
                <a:rPr lang="en-US" sz="1400" dirty="0">
                  <a:solidFill>
                    <a:schemeClr val="bg1"/>
                  </a:solidFill>
                  <a:latin typeface="Arial Narrow" pitchFamily="34" charset="0"/>
                </a:rPr>
                <a:t>CSGB </a:t>
              </a:r>
            </a:p>
            <a:p>
              <a:pPr algn="ctr"/>
              <a:r>
                <a:rPr lang="en-US" sz="1400" dirty="0">
                  <a:solidFill>
                    <a:schemeClr val="bg1"/>
                  </a:solidFill>
                  <a:latin typeface="Arial Narrow" pitchFamily="34" charset="0"/>
                </a:rPr>
                <a:t>Research</a:t>
              </a:r>
            </a:p>
            <a:p>
              <a:pPr algn="ctr"/>
              <a:r>
                <a:rPr lang="en-US" sz="1400" dirty="0" smtClean="0">
                  <a:solidFill>
                    <a:schemeClr val="bg1"/>
                  </a:solidFill>
                  <a:latin typeface="Arial Narrow" pitchFamily="34" charset="0"/>
                </a:rPr>
                <a:t>317.2</a:t>
              </a:r>
              <a:endParaRPr lang="en-US" sz="1400" dirty="0">
                <a:solidFill>
                  <a:schemeClr val="bg1"/>
                </a:solidFill>
                <a:latin typeface="Arial Narrow" pitchFamily="34" charset="0"/>
              </a:endParaRPr>
            </a:p>
          </p:txBody>
        </p:sp>
        <p:sp>
          <p:nvSpPr>
            <p:cNvPr id="29" name="Text Box 83"/>
            <p:cNvSpPr txBox="1">
              <a:spLocks noChangeArrowheads="1"/>
            </p:cNvSpPr>
            <p:nvPr/>
          </p:nvSpPr>
          <p:spPr bwMode="auto">
            <a:xfrm>
              <a:off x="8204883" y="3610622"/>
              <a:ext cx="1012825" cy="960275"/>
            </a:xfrm>
            <a:prstGeom prst="rect">
              <a:avLst/>
            </a:prstGeom>
            <a:noFill/>
            <a:ln w="9525">
              <a:noFill/>
              <a:miter lim="800000"/>
              <a:headEnd/>
              <a:tailEnd/>
            </a:ln>
          </p:spPr>
          <p:txBody>
            <a:bodyPr lIns="91388" tIns="45693" rIns="91388" bIns="45693">
              <a:spAutoFit/>
            </a:bodyPr>
            <a:lstStyle/>
            <a:p>
              <a:pPr algn="ctr"/>
              <a:r>
                <a:rPr lang="en-US" sz="1400" dirty="0">
                  <a:latin typeface="Arial Narrow" pitchFamily="34" charset="0"/>
                </a:rPr>
                <a:t>Light Sources</a:t>
              </a:r>
            </a:p>
            <a:p>
              <a:pPr algn="ctr"/>
              <a:r>
                <a:rPr lang="en-US" sz="1400" dirty="0" smtClean="0">
                  <a:latin typeface="Arial Narrow" pitchFamily="34" charset="0"/>
                </a:rPr>
                <a:t>426.9</a:t>
              </a:r>
              <a:endParaRPr lang="en-US" sz="1400" dirty="0">
                <a:latin typeface="Arial Narrow" pitchFamily="34" charset="0"/>
              </a:endParaRPr>
            </a:p>
          </p:txBody>
        </p:sp>
        <p:sp>
          <p:nvSpPr>
            <p:cNvPr id="30" name="Text Box 84"/>
            <p:cNvSpPr txBox="1">
              <a:spLocks noChangeArrowheads="1"/>
            </p:cNvSpPr>
            <p:nvPr/>
          </p:nvSpPr>
          <p:spPr bwMode="auto">
            <a:xfrm>
              <a:off x="8168597" y="2492327"/>
              <a:ext cx="1011238" cy="960275"/>
            </a:xfrm>
            <a:prstGeom prst="rect">
              <a:avLst/>
            </a:prstGeom>
            <a:noFill/>
            <a:ln w="9525">
              <a:noFill/>
              <a:miter lim="800000"/>
              <a:headEnd/>
              <a:tailEnd/>
            </a:ln>
          </p:spPr>
          <p:txBody>
            <a:bodyPr wrap="square" lIns="91388" tIns="45693" rIns="91388" bIns="45693">
              <a:spAutoFit/>
            </a:bodyPr>
            <a:lstStyle/>
            <a:p>
              <a:pPr algn="ctr"/>
              <a:r>
                <a:rPr lang="en-US" sz="1400" dirty="0">
                  <a:latin typeface="Arial Narrow" pitchFamily="34" charset="0"/>
                </a:rPr>
                <a:t>Neutron Sources</a:t>
              </a:r>
            </a:p>
            <a:p>
              <a:pPr algn="ctr"/>
              <a:r>
                <a:rPr lang="en-US" sz="1400" dirty="0" smtClean="0">
                  <a:latin typeface="Arial Narrow" pitchFamily="34" charset="0"/>
                </a:rPr>
                <a:t>276.9</a:t>
              </a:r>
              <a:endParaRPr lang="en-US" sz="1400" dirty="0">
                <a:latin typeface="Arial Narrow" pitchFamily="34" charset="0"/>
              </a:endParaRPr>
            </a:p>
          </p:txBody>
        </p:sp>
        <p:sp>
          <p:nvSpPr>
            <p:cNvPr id="31" name="Text Box 85"/>
            <p:cNvSpPr txBox="1">
              <a:spLocks noChangeArrowheads="1"/>
            </p:cNvSpPr>
            <p:nvPr/>
          </p:nvSpPr>
          <p:spPr bwMode="auto">
            <a:xfrm>
              <a:off x="7807854" y="2062429"/>
              <a:ext cx="1738314" cy="400073"/>
            </a:xfrm>
            <a:prstGeom prst="rect">
              <a:avLst/>
            </a:prstGeom>
            <a:noFill/>
            <a:ln w="9525">
              <a:noFill/>
              <a:miter lim="800000"/>
              <a:headEnd/>
              <a:tailEnd/>
            </a:ln>
          </p:spPr>
          <p:txBody>
            <a:bodyPr lIns="91388" tIns="45693" rIns="91388" bIns="45693">
              <a:spAutoFit/>
            </a:bodyPr>
            <a:lstStyle/>
            <a:p>
              <a:pPr algn="ctr"/>
              <a:r>
                <a:rPr lang="en-US" sz="1400" dirty="0">
                  <a:latin typeface="Arial Narrow" pitchFamily="34" charset="0"/>
                </a:rPr>
                <a:t>NSRC </a:t>
              </a:r>
              <a:r>
                <a:rPr lang="en-US" sz="1400" dirty="0" smtClean="0">
                  <a:latin typeface="Arial Narrow" pitchFamily="34" charset="0"/>
                </a:rPr>
                <a:t>121.6</a:t>
              </a:r>
              <a:endParaRPr lang="en-US" sz="1400" dirty="0">
                <a:latin typeface="Arial Narrow" pitchFamily="34" charset="0"/>
              </a:endParaRPr>
            </a:p>
          </p:txBody>
        </p:sp>
        <p:sp>
          <p:nvSpPr>
            <p:cNvPr id="32" name="Text Box 44"/>
            <p:cNvSpPr txBox="1">
              <a:spLocks noChangeArrowheads="1"/>
            </p:cNvSpPr>
            <p:nvPr/>
          </p:nvSpPr>
          <p:spPr bwMode="auto">
            <a:xfrm>
              <a:off x="3331044" y="2012606"/>
              <a:ext cx="1014413" cy="400059"/>
            </a:xfrm>
            <a:prstGeom prst="rect">
              <a:avLst/>
            </a:prstGeom>
            <a:noFill/>
            <a:ln w="9525">
              <a:noFill/>
              <a:miter lim="800000"/>
              <a:headEnd/>
              <a:tailEnd/>
            </a:ln>
          </p:spPr>
          <p:txBody>
            <a:bodyPr lIns="91378" tIns="45688" rIns="91378" bIns="45688">
              <a:spAutoFit/>
            </a:bodyPr>
            <a:lstStyle/>
            <a:p>
              <a:pPr algn="ctr"/>
              <a:r>
                <a:rPr lang="en-US" sz="1400" dirty="0">
                  <a:latin typeface="Arial Narrow" pitchFamily="34" charset="0"/>
                </a:rPr>
                <a:t>Hub 58.3</a:t>
              </a:r>
            </a:p>
          </p:txBody>
        </p:sp>
        <p:sp>
          <p:nvSpPr>
            <p:cNvPr id="33" name="Text Box 17"/>
            <p:cNvSpPr txBox="1">
              <a:spLocks noChangeArrowheads="1"/>
            </p:cNvSpPr>
            <p:nvPr/>
          </p:nvSpPr>
          <p:spPr bwMode="auto">
            <a:xfrm>
              <a:off x="3933792" y="2387178"/>
              <a:ext cx="661988" cy="680162"/>
            </a:xfrm>
            <a:prstGeom prst="rect">
              <a:avLst/>
            </a:prstGeom>
            <a:noFill/>
            <a:ln w="9525">
              <a:noFill/>
              <a:miter lim="800000"/>
              <a:headEnd/>
              <a:tailEnd/>
            </a:ln>
          </p:spPr>
          <p:txBody>
            <a:bodyPr lIns="91378" tIns="45688" rIns="91378" bIns="45688">
              <a:spAutoFit/>
            </a:bodyPr>
            <a:lstStyle/>
            <a:p>
              <a:pPr algn="ctr"/>
              <a:r>
                <a:rPr lang="en-US" sz="1400" dirty="0">
                  <a:latin typeface="Arial Narrow" pitchFamily="34" charset="0"/>
                </a:rPr>
                <a:t>EFRC</a:t>
              </a:r>
            </a:p>
            <a:p>
              <a:pPr algn="ctr"/>
              <a:r>
                <a:rPr lang="en-US" sz="1400" dirty="0" smtClean="0">
                  <a:latin typeface="Arial Narrow" pitchFamily="34" charset="0"/>
                </a:rPr>
                <a:t>100</a:t>
              </a:r>
              <a:endParaRPr lang="en-US" sz="1400" dirty="0">
                <a:latin typeface="Arial Narrow" pitchFamily="34" charset="0"/>
              </a:endParaRPr>
            </a:p>
          </p:txBody>
        </p:sp>
        <p:sp>
          <p:nvSpPr>
            <p:cNvPr id="34" name="Text Box 18"/>
            <p:cNvSpPr txBox="1">
              <a:spLocks noChangeArrowheads="1"/>
            </p:cNvSpPr>
            <p:nvPr/>
          </p:nvSpPr>
          <p:spPr bwMode="auto">
            <a:xfrm>
              <a:off x="4499128" y="942479"/>
              <a:ext cx="1658938" cy="660154"/>
            </a:xfrm>
            <a:prstGeom prst="rect">
              <a:avLst/>
            </a:prstGeom>
            <a:noFill/>
            <a:ln w="9525">
              <a:noFill/>
              <a:miter lim="800000"/>
              <a:headEnd/>
              <a:tailEnd/>
            </a:ln>
          </p:spPr>
          <p:txBody>
            <a:bodyPr lIns="91378" tIns="45688" rIns="91378" bIns="45688">
              <a:spAutoFit/>
            </a:bodyPr>
            <a:lstStyle/>
            <a:p>
              <a:pPr algn="ctr"/>
              <a:r>
                <a:rPr lang="en-US" sz="1300" dirty="0">
                  <a:latin typeface="Arial Narrow" pitchFamily="34" charset="0"/>
                </a:rPr>
                <a:t>SBIR &amp; GPP  </a:t>
              </a:r>
            </a:p>
            <a:p>
              <a:pPr algn="ctr"/>
              <a:r>
                <a:rPr lang="en-US" sz="1300" dirty="0" smtClean="0">
                  <a:latin typeface="Arial Narrow" pitchFamily="34" charset="0"/>
                </a:rPr>
                <a:t>45.3</a:t>
              </a:r>
              <a:endParaRPr lang="en-US" sz="1300" dirty="0">
                <a:latin typeface="Arial Narrow" pitchFamily="34" charset="0"/>
              </a:endParaRPr>
            </a:p>
          </p:txBody>
        </p:sp>
        <p:sp>
          <p:nvSpPr>
            <p:cNvPr id="35" name="Rectangle 81"/>
            <p:cNvSpPr>
              <a:spLocks noChangeArrowheads="1"/>
            </p:cNvSpPr>
            <p:nvPr/>
          </p:nvSpPr>
          <p:spPr bwMode="auto">
            <a:xfrm>
              <a:off x="5469632" y="1765738"/>
              <a:ext cx="530850" cy="660196"/>
            </a:xfrm>
            <a:prstGeom prst="rect">
              <a:avLst/>
            </a:prstGeom>
            <a:noFill/>
            <a:ln w="9525">
              <a:noFill/>
              <a:miter lim="800000"/>
              <a:headEnd/>
              <a:tailEnd/>
            </a:ln>
          </p:spPr>
          <p:txBody>
            <a:bodyPr wrap="square" lIns="91408" tIns="45704" rIns="91408" bIns="45704">
              <a:spAutoFit/>
            </a:bodyPr>
            <a:lstStyle/>
            <a:p>
              <a:pPr algn="ctr" eaLnBrk="0" hangingPunct="0"/>
              <a:r>
                <a:rPr lang="en-US" sz="1300" dirty="0">
                  <a:latin typeface="Arial Narrow" pitchFamily="34" charset="0"/>
                </a:rPr>
                <a:t>MIE  </a:t>
              </a:r>
              <a:endParaRPr lang="en-US" sz="1300" dirty="0" smtClean="0">
                <a:latin typeface="Arial Narrow" pitchFamily="34" charset="0"/>
              </a:endParaRPr>
            </a:p>
            <a:p>
              <a:pPr algn="ctr" eaLnBrk="0" hangingPunct="0"/>
              <a:r>
                <a:rPr lang="en-US" sz="1300" dirty="0" smtClean="0">
                  <a:latin typeface="Arial Narrow" pitchFamily="34" charset="0"/>
                </a:rPr>
                <a:t>97</a:t>
              </a:r>
              <a:endParaRPr lang="en-US" sz="1300" dirty="0">
                <a:latin typeface="Arial Narrow" pitchFamily="34" charset="0"/>
              </a:endParaRPr>
            </a:p>
          </p:txBody>
        </p:sp>
        <p:sp>
          <p:nvSpPr>
            <p:cNvPr id="36" name="Rectangle 82"/>
            <p:cNvSpPr>
              <a:spLocks noChangeArrowheads="1"/>
            </p:cNvSpPr>
            <p:nvPr/>
          </p:nvSpPr>
          <p:spPr bwMode="auto">
            <a:xfrm>
              <a:off x="3667674" y="1224862"/>
              <a:ext cx="1099993" cy="660196"/>
            </a:xfrm>
            <a:prstGeom prst="rect">
              <a:avLst/>
            </a:prstGeom>
            <a:noFill/>
            <a:ln w="9525">
              <a:noFill/>
              <a:miter lim="800000"/>
              <a:headEnd/>
              <a:tailEnd/>
            </a:ln>
          </p:spPr>
          <p:txBody>
            <a:bodyPr wrap="square" lIns="91408" tIns="45704" rIns="91408" bIns="45704">
              <a:spAutoFit/>
            </a:bodyPr>
            <a:lstStyle/>
            <a:p>
              <a:pPr algn="ctr" eaLnBrk="0" hangingPunct="0"/>
              <a:r>
                <a:rPr lang="en-US" sz="1300" dirty="0">
                  <a:latin typeface="Arial Narrow" pitchFamily="34" charset="0"/>
                </a:rPr>
                <a:t>SUF Research</a:t>
              </a:r>
            </a:p>
            <a:p>
              <a:pPr algn="ctr" eaLnBrk="0" hangingPunct="0"/>
              <a:r>
                <a:rPr lang="en-US" sz="1300" dirty="0" smtClean="0">
                  <a:latin typeface="Arial Narrow" pitchFamily="34" charset="0"/>
                </a:rPr>
                <a:t>27.1</a:t>
              </a:r>
              <a:endParaRPr lang="en-US" sz="1300" dirty="0">
                <a:latin typeface="Arial Narrow" pitchFamily="34" charset="0"/>
              </a:endParaRPr>
            </a:p>
          </p:txBody>
        </p:sp>
        <p:sp>
          <p:nvSpPr>
            <p:cNvPr id="37" name="Text Box 80"/>
            <p:cNvSpPr txBox="1">
              <a:spLocks noChangeArrowheads="1"/>
            </p:cNvSpPr>
            <p:nvPr/>
          </p:nvSpPr>
          <p:spPr bwMode="auto">
            <a:xfrm>
              <a:off x="4009383" y="1763678"/>
              <a:ext cx="1900238" cy="660167"/>
            </a:xfrm>
            <a:prstGeom prst="rect">
              <a:avLst/>
            </a:prstGeom>
            <a:noFill/>
            <a:ln w="9525">
              <a:noFill/>
              <a:miter lim="800000"/>
              <a:headEnd/>
              <a:tailEnd/>
            </a:ln>
          </p:spPr>
          <p:txBody>
            <a:bodyPr wrap="square" lIns="91388" tIns="45693" rIns="91388" bIns="45693">
              <a:spAutoFit/>
            </a:bodyPr>
            <a:lstStyle/>
            <a:p>
              <a:pPr algn="ctr"/>
              <a:r>
                <a:rPr lang="en-US" sz="1300" dirty="0">
                  <a:latin typeface="Arial Narrow" pitchFamily="34" charset="0"/>
                </a:rPr>
                <a:t>Construction</a:t>
              </a:r>
            </a:p>
            <a:p>
              <a:pPr algn="ctr"/>
              <a:r>
                <a:rPr lang="en-US" sz="1300" dirty="0">
                  <a:latin typeface="Arial Narrow" pitchFamily="34" charset="0"/>
                </a:rPr>
                <a:t>&amp; OPC</a:t>
              </a:r>
            </a:p>
          </p:txBody>
        </p:sp>
        <p:sp>
          <p:nvSpPr>
            <p:cNvPr id="40" name="Text Box 23"/>
            <p:cNvSpPr txBox="1">
              <a:spLocks noChangeArrowheads="1"/>
            </p:cNvSpPr>
            <p:nvPr/>
          </p:nvSpPr>
          <p:spPr bwMode="auto">
            <a:xfrm>
              <a:off x="4738800" y="2342803"/>
              <a:ext cx="874713" cy="400060"/>
            </a:xfrm>
            <a:prstGeom prst="rect">
              <a:avLst/>
            </a:prstGeom>
            <a:noFill/>
            <a:ln w="12700" algn="ctr">
              <a:noFill/>
              <a:miter lim="800000"/>
              <a:headEnd/>
              <a:tailEnd/>
            </a:ln>
          </p:spPr>
          <p:txBody>
            <a:bodyPr lIns="91378" tIns="45688" rIns="91378" bIns="45688">
              <a:spAutoFit/>
            </a:bodyPr>
            <a:lstStyle/>
            <a:p>
              <a:pPr algn="ctr" eaLnBrk="0" hangingPunct="0">
                <a:buFont typeface="Wingdings" pitchFamily="2" charset="2"/>
                <a:buNone/>
              </a:pPr>
              <a:r>
                <a:rPr lang="en-US" sz="1400" dirty="0" smtClean="0">
                  <a:latin typeface="Arial Narrow" pitchFamily="34" charset="0"/>
                </a:rPr>
                <a:t>159.1</a:t>
              </a:r>
              <a:endParaRPr lang="en-US" sz="1400" dirty="0">
                <a:latin typeface="Arial Narrow" pitchFamily="34" charset="0"/>
              </a:endParaRPr>
            </a:p>
          </p:txBody>
        </p:sp>
      </p:grpSp>
      <p:sp>
        <p:nvSpPr>
          <p:cNvPr id="24" name="Rectangle 4"/>
          <p:cNvSpPr>
            <a:spLocks noChangeArrowheads="1"/>
          </p:cNvSpPr>
          <p:nvPr/>
        </p:nvSpPr>
        <p:spPr bwMode="auto">
          <a:xfrm>
            <a:off x="0" y="872197"/>
            <a:ext cx="3867727" cy="4008753"/>
          </a:xfrm>
          <a:prstGeom prst="rect">
            <a:avLst/>
          </a:prstGeom>
          <a:noFill/>
          <a:ln w="9525">
            <a:noFill/>
            <a:miter lim="800000"/>
            <a:headEnd/>
            <a:tailEnd/>
          </a:ln>
        </p:spPr>
        <p:txBody>
          <a:bodyPr wrap="square" lIns="81504" tIns="40749" rIns="81504" bIns="40749">
            <a:spAutoFit/>
          </a:bodyPr>
          <a:lstStyle/>
          <a:p>
            <a:pPr marL="120280" indent="-120280" eaLnBrk="0" hangingPunct="0">
              <a:buFont typeface="Wingdings" pitchFamily="2" charset="2"/>
              <a:buChar char="§"/>
            </a:pPr>
            <a:r>
              <a:rPr lang="en-US" dirty="0">
                <a:solidFill>
                  <a:srgbClr val="FF0303"/>
                </a:solidFill>
                <a:latin typeface="Arial Narrow" pitchFamily="34" charset="0"/>
                <a:cs typeface="Times New Roman" pitchFamily="18" charset="0"/>
              </a:rPr>
              <a:t>Research programs</a:t>
            </a:r>
          </a:p>
          <a:p>
            <a:pPr marL="395288" lvl="1" indent="-117475" eaLnBrk="0" hangingPunct="0">
              <a:spcBef>
                <a:spcPct val="20000"/>
              </a:spcBef>
              <a:buFont typeface="Wingdings" pitchFamily="2" charset="2"/>
              <a:buChar char="§"/>
            </a:pPr>
            <a:r>
              <a:rPr lang="en-US" sz="1600" dirty="0">
                <a:solidFill>
                  <a:srgbClr val="0000CC"/>
                </a:solidFill>
                <a:latin typeface="Arial Narrow" pitchFamily="34" charset="0"/>
                <a:cs typeface="Times New Roman" pitchFamily="18" charset="0"/>
              </a:rPr>
              <a:t>Energy Innovation </a:t>
            </a:r>
            <a:r>
              <a:rPr lang="en-US" sz="1600" dirty="0" smtClean="0">
                <a:solidFill>
                  <a:srgbClr val="0000CC"/>
                </a:solidFill>
                <a:latin typeface="Arial Narrow" pitchFamily="34" charset="0"/>
                <a:cs typeface="Times New Roman" pitchFamily="18" charset="0"/>
              </a:rPr>
              <a:t>Hubs</a:t>
            </a:r>
            <a:endParaRPr lang="en-US" sz="1600" dirty="0">
              <a:solidFill>
                <a:srgbClr val="0000CC"/>
              </a:solidFill>
              <a:latin typeface="Arial Narrow" pitchFamily="34" charset="0"/>
              <a:cs typeface="Times New Roman" pitchFamily="18" charset="0"/>
            </a:endParaRPr>
          </a:p>
          <a:p>
            <a:pPr marL="395288" lvl="1" indent="-117475" eaLnBrk="0" hangingPunct="0">
              <a:spcBef>
                <a:spcPct val="20000"/>
              </a:spcBef>
              <a:buFont typeface="Wingdings" pitchFamily="2" charset="2"/>
              <a:buChar char="§"/>
            </a:pPr>
            <a:r>
              <a:rPr lang="en-US" sz="1600" dirty="0" smtClean="0">
                <a:solidFill>
                  <a:srgbClr val="0000CC"/>
                </a:solidFill>
                <a:latin typeface="Arial Narrow" pitchFamily="34" charset="0"/>
                <a:cs typeface="Times New Roman" pitchFamily="18" charset="0"/>
              </a:rPr>
              <a:t>Energy </a:t>
            </a:r>
            <a:r>
              <a:rPr lang="en-US" sz="1600" dirty="0">
                <a:solidFill>
                  <a:srgbClr val="0000CC"/>
                </a:solidFill>
                <a:latin typeface="Arial Narrow" pitchFamily="34" charset="0"/>
                <a:cs typeface="Times New Roman" pitchFamily="18" charset="0"/>
              </a:rPr>
              <a:t>Frontier Research </a:t>
            </a:r>
            <a:r>
              <a:rPr lang="en-US" sz="1600" dirty="0" smtClean="0">
                <a:solidFill>
                  <a:srgbClr val="0000CC"/>
                </a:solidFill>
                <a:latin typeface="Arial Narrow" pitchFamily="34" charset="0"/>
                <a:cs typeface="Times New Roman" pitchFamily="18" charset="0"/>
              </a:rPr>
              <a:t>Centers</a:t>
            </a:r>
            <a:endParaRPr lang="en-US" sz="1600" dirty="0">
              <a:solidFill>
                <a:srgbClr val="0000CC"/>
              </a:solidFill>
              <a:latin typeface="Arial Narrow" pitchFamily="34" charset="0"/>
              <a:cs typeface="Times New Roman" pitchFamily="18" charset="0"/>
            </a:endParaRPr>
          </a:p>
          <a:p>
            <a:pPr marL="395288" lvl="1" indent="-117475" eaLnBrk="0" hangingPunct="0">
              <a:spcBef>
                <a:spcPct val="20000"/>
              </a:spcBef>
              <a:buFont typeface="Wingdings" pitchFamily="2" charset="2"/>
              <a:buChar char="§"/>
            </a:pPr>
            <a:r>
              <a:rPr lang="en-US" sz="1600" dirty="0" smtClean="0">
                <a:solidFill>
                  <a:srgbClr val="0000CC"/>
                </a:solidFill>
                <a:latin typeface="Arial Narrow" pitchFamily="34" charset="0"/>
                <a:cs typeface="Times New Roman" pitchFamily="18" charset="0"/>
              </a:rPr>
              <a:t>Core Research: increases in basic research for energy; materials by design; </a:t>
            </a:r>
            <a:r>
              <a:rPr lang="en-US" sz="1600" dirty="0" err="1" smtClean="0">
                <a:solidFill>
                  <a:srgbClr val="0000CC"/>
                </a:solidFill>
                <a:latin typeface="Arial Narrow" pitchFamily="34" charset="0"/>
                <a:cs typeface="Times New Roman" pitchFamily="18" charset="0"/>
              </a:rPr>
              <a:t>nanoelectronics</a:t>
            </a:r>
            <a:r>
              <a:rPr lang="en-US" sz="1600" dirty="0" smtClean="0">
                <a:solidFill>
                  <a:srgbClr val="0000CC"/>
                </a:solidFill>
                <a:latin typeface="Arial Narrow" pitchFamily="34" charset="0"/>
                <a:cs typeface="Times New Roman" pitchFamily="18" charset="0"/>
              </a:rPr>
              <a:t>; methane hydrates</a:t>
            </a:r>
          </a:p>
          <a:p>
            <a:pPr marL="461289" lvl="1" indent="-183943" eaLnBrk="0" hangingPunct="0">
              <a:spcBef>
                <a:spcPct val="20000"/>
              </a:spcBef>
              <a:buFont typeface="Wingdings" pitchFamily="2" charset="2"/>
              <a:buChar char="§"/>
            </a:pPr>
            <a:endParaRPr lang="en-US" sz="800" dirty="0">
              <a:solidFill>
                <a:srgbClr val="0000CC"/>
              </a:solidFill>
              <a:latin typeface="Arial Narrow" pitchFamily="34" charset="0"/>
              <a:cs typeface="Times New Roman" pitchFamily="18" charset="0"/>
            </a:endParaRPr>
          </a:p>
          <a:p>
            <a:pPr marL="120280" indent="-120280" eaLnBrk="0" hangingPunct="0">
              <a:buFont typeface="Wingdings" pitchFamily="2" charset="2"/>
              <a:buChar char="§"/>
            </a:pPr>
            <a:r>
              <a:rPr lang="en-US" dirty="0">
                <a:solidFill>
                  <a:srgbClr val="FF0303"/>
                </a:solidFill>
                <a:latin typeface="Arial Narrow" pitchFamily="34" charset="0"/>
                <a:cs typeface="Times New Roman" pitchFamily="18" charset="0"/>
              </a:rPr>
              <a:t>Scientific user facilities operations</a:t>
            </a:r>
            <a:endParaRPr lang="en-US" sz="1600" dirty="0">
              <a:solidFill>
                <a:srgbClr val="0000CC"/>
              </a:solidFill>
              <a:latin typeface="Arial Narrow" pitchFamily="34" charset="0"/>
              <a:cs typeface="Times New Roman" pitchFamily="18" charset="0"/>
            </a:endParaRPr>
          </a:p>
          <a:p>
            <a:pPr marL="395288" lvl="1" indent="-117475" eaLnBrk="0" hangingPunct="0">
              <a:spcBef>
                <a:spcPct val="15000"/>
              </a:spcBef>
              <a:buFont typeface="Wingdings" pitchFamily="2" charset="2"/>
              <a:buChar char="§"/>
            </a:pPr>
            <a:r>
              <a:rPr lang="en-US" sz="1600" dirty="0">
                <a:solidFill>
                  <a:srgbClr val="0000CC"/>
                </a:solidFill>
                <a:latin typeface="Arial Narrow" pitchFamily="34" charset="0"/>
                <a:cs typeface="Times New Roman" pitchFamily="18" charset="0"/>
              </a:rPr>
              <a:t>Synchrotron light sources</a:t>
            </a:r>
          </a:p>
          <a:p>
            <a:pPr marL="395288" lvl="1" indent="-117475" eaLnBrk="0" hangingPunct="0">
              <a:spcBef>
                <a:spcPct val="15000"/>
              </a:spcBef>
              <a:buFont typeface="Wingdings" pitchFamily="2" charset="2"/>
              <a:buChar char="§"/>
            </a:pPr>
            <a:r>
              <a:rPr lang="en-US" sz="1600" dirty="0">
                <a:solidFill>
                  <a:srgbClr val="0000CC"/>
                </a:solidFill>
                <a:latin typeface="Arial Narrow" pitchFamily="34" charset="0"/>
                <a:cs typeface="Times New Roman" pitchFamily="18" charset="0"/>
              </a:rPr>
              <a:t>Neutron scattering facilities</a:t>
            </a:r>
          </a:p>
          <a:p>
            <a:pPr marL="395288" lvl="1" indent="-117475" eaLnBrk="0" hangingPunct="0">
              <a:spcBef>
                <a:spcPct val="15000"/>
              </a:spcBef>
              <a:buFont typeface="Wingdings" pitchFamily="2" charset="2"/>
              <a:buChar char="§"/>
            </a:pPr>
            <a:r>
              <a:rPr lang="en-US" sz="1600" dirty="0" err="1">
                <a:solidFill>
                  <a:srgbClr val="0000CC"/>
                </a:solidFill>
                <a:latin typeface="Arial Narrow" pitchFamily="34" charset="0"/>
                <a:cs typeface="Times New Roman" pitchFamily="18" charset="0"/>
              </a:rPr>
              <a:t>Nanoscale</a:t>
            </a:r>
            <a:r>
              <a:rPr lang="en-US" sz="1600" dirty="0">
                <a:solidFill>
                  <a:srgbClr val="0000CC"/>
                </a:solidFill>
                <a:latin typeface="Arial Narrow" pitchFamily="34" charset="0"/>
                <a:cs typeface="Times New Roman" pitchFamily="18" charset="0"/>
              </a:rPr>
              <a:t> Science Research </a:t>
            </a:r>
            <a:r>
              <a:rPr lang="en-US" sz="1600" dirty="0" smtClean="0">
                <a:solidFill>
                  <a:srgbClr val="0000CC"/>
                </a:solidFill>
                <a:latin typeface="Arial Narrow" pitchFamily="34" charset="0"/>
                <a:cs typeface="Times New Roman" pitchFamily="18" charset="0"/>
              </a:rPr>
              <a:t>Centers</a:t>
            </a:r>
          </a:p>
          <a:p>
            <a:pPr marL="395288" lvl="1" indent="-117475" eaLnBrk="0" hangingPunct="0">
              <a:spcBef>
                <a:spcPct val="15000"/>
              </a:spcBef>
              <a:buFont typeface="Wingdings" pitchFamily="2" charset="2"/>
              <a:buChar char="§"/>
            </a:pPr>
            <a:r>
              <a:rPr lang="en-US" sz="1600" dirty="0" smtClean="0">
                <a:solidFill>
                  <a:srgbClr val="0000CC"/>
                </a:solidFill>
                <a:latin typeface="Arial Narrow" pitchFamily="34" charset="0"/>
                <a:cs typeface="Times New Roman" pitchFamily="18" charset="0"/>
              </a:rPr>
              <a:t>Instrumentation for clean energy</a:t>
            </a:r>
            <a:endParaRPr lang="en-US" sz="1600" dirty="0">
              <a:solidFill>
                <a:srgbClr val="0000CC"/>
              </a:solidFill>
              <a:latin typeface="Arial Narrow" pitchFamily="34" charset="0"/>
              <a:cs typeface="Times New Roman" pitchFamily="18" charset="0"/>
            </a:endParaRPr>
          </a:p>
          <a:p>
            <a:pPr marL="657971" lvl="2" indent="-38203" eaLnBrk="0" hangingPunct="0">
              <a:spcBef>
                <a:spcPct val="15000"/>
              </a:spcBef>
              <a:buFont typeface="Times New Roman" pitchFamily="18" charset="0"/>
              <a:buChar char=""/>
            </a:pPr>
            <a:endParaRPr lang="en-US" sz="800" dirty="0">
              <a:solidFill>
                <a:srgbClr val="0000CC"/>
              </a:solidFill>
              <a:latin typeface="Arial Narrow" pitchFamily="34" charset="0"/>
              <a:cs typeface="Times New Roman" pitchFamily="18" charset="0"/>
            </a:endParaRPr>
          </a:p>
          <a:p>
            <a:pPr marL="120280" indent="-120280" eaLnBrk="0" hangingPunct="0">
              <a:buFont typeface="Wingdings" pitchFamily="2" charset="2"/>
              <a:buChar char="§"/>
            </a:pPr>
            <a:endParaRPr lang="fr-FR" sz="1600" dirty="0">
              <a:solidFill>
                <a:srgbClr val="0000CC"/>
              </a:solidFill>
              <a:latin typeface="Arial Narrow" pitchFamily="34" charset="0"/>
            </a:endParaRPr>
          </a:p>
          <a:p>
            <a:pPr marL="461289" lvl="1" indent="-183943" eaLnBrk="0" hangingPunct="0">
              <a:buFont typeface="Wingdings" pitchFamily="2" charset="2"/>
              <a:buChar char="§"/>
            </a:pPr>
            <a:endParaRPr lang="en-US" sz="1600" dirty="0">
              <a:solidFill>
                <a:srgbClr val="0000CC"/>
              </a:solidFill>
              <a:latin typeface="Arial Narrow" pitchFamily="34" charset="0"/>
            </a:endParaRPr>
          </a:p>
        </p:txBody>
      </p:sp>
      <p:sp>
        <p:nvSpPr>
          <p:cNvPr id="39" name="Rectangle 38"/>
          <p:cNvSpPr/>
          <p:nvPr/>
        </p:nvSpPr>
        <p:spPr>
          <a:xfrm>
            <a:off x="0" y="4310238"/>
            <a:ext cx="6920075" cy="2446196"/>
          </a:xfrm>
          <a:prstGeom prst="rect">
            <a:avLst/>
          </a:prstGeom>
        </p:spPr>
        <p:txBody>
          <a:bodyPr wrap="square" lIns="81679" tIns="40837" rIns="81679" bIns="40837">
            <a:spAutoFit/>
          </a:bodyPr>
          <a:lstStyle/>
          <a:p>
            <a:pPr marL="120280" indent="-120280" eaLnBrk="0" hangingPunct="0">
              <a:buFont typeface="Wingdings" pitchFamily="2" charset="2"/>
              <a:buChar char="§"/>
            </a:pPr>
            <a:r>
              <a:rPr lang="en-US" dirty="0" smtClean="0">
                <a:solidFill>
                  <a:srgbClr val="FF0303"/>
                </a:solidFill>
                <a:latin typeface="Arial Narrow" pitchFamily="34" charset="0"/>
                <a:cs typeface="Times New Roman" pitchFamily="18" charset="0"/>
              </a:rPr>
              <a:t>Construction and instrumentation</a:t>
            </a:r>
          </a:p>
          <a:p>
            <a:pPr marL="395288" lvl="1" indent="-117475" eaLnBrk="0" hangingPunct="0">
              <a:buFont typeface="Wingdings" pitchFamily="2" charset="2"/>
              <a:buChar char="§"/>
            </a:pPr>
            <a:r>
              <a:rPr lang="en-US" sz="1600" dirty="0" smtClean="0">
                <a:solidFill>
                  <a:srgbClr val="0000CC"/>
                </a:solidFill>
                <a:latin typeface="Arial Narrow" pitchFamily="34" charset="0"/>
                <a:cs typeface="Times New Roman" pitchFamily="18" charset="0"/>
              </a:rPr>
              <a:t>National Synchrotron Light Source-II and instrumentation (NEXT)</a:t>
            </a:r>
          </a:p>
          <a:p>
            <a:pPr marL="395288" lvl="1" indent="-117475" eaLnBrk="0" hangingPunct="0">
              <a:spcBef>
                <a:spcPct val="15000"/>
              </a:spcBef>
              <a:buFont typeface="Wingdings" pitchFamily="2" charset="2"/>
              <a:buChar char="§"/>
            </a:pPr>
            <a:r>
              <a:rPr lang="fr-FR" sz="1600" dirty="0" smtClean="0">
                <a:solidFill>
                  <a:srgbClr val="0000CC"/>
                </a:solidFill>
                <a:latin typeface="Arial Narrow" pitchFamily="34" charset="0"/>
              </a:rPr>
              <a:t>Spallation Neutron Source instruments &amp;  power upgrade</a:t>
            </a:r>
          </a:p>
          <a:p>
            <a:pPr marL="395288" lvl="1" indent="-117475" eaLnBrk="0" hangingPunct="0">
              <a:spcBef>
                <a:spcPct val="15000"/>
              </a:spcBef>
              <a:buFont typeface="Wingdings" pitchFamily="2" charset="2"/>
              <a:buChar char="§"/>
            </a:pPr>
            <a:r>
              <a:rPr lang="fr-FR" sz="1600" dirty="0" smtClean="0">
                <a:solidFill>
                  <a:srgbClr val="0000CC"/>
                </a:solidFill>
                <a:latin typeface="Arial Narrow" pitchFamily="34" charset="0"/>
              </a:rPr>
              <a:t>Advanced Photon Source upgrade</a:t>
            </a:r>
          </a:p>
          <a:p>
            <a:pPr marL="395288" lvl="1" indent="-117475" eaLnBrk="0" hangingPunct="0">
              <a:spcBef>
                <a:spcPct val="15000"/>
              </a:spcBef>
              <a:buFont typeface="Wingdings" pitchFamily="2" charset="2"/>
              <a:buChar char="§"/>
            </a:pPr>
            <a:r>
              <a:rPr lang="fr-FR" sz="1600" dirty="0" err="1" smtClean="0">
                <a:solidFill>
                  <a:srgbClr val="0000CC"/>
                </a:solidFill>
                <a:latin typeface="Arial Narrow" pitchFamily="34" charset="0"/>
              </a:rPr>
              <a:t>Linac</a:t>
            </a:r>
            <a:r>
              <a:rPr lang="fr-FR" sz="1600" dirty="0" smtClean="0">
                <a:solidFill>
                  <a:srgbClr val="0000CC"/>
                </a:solidFill>
                <a:latin typeface="Arial Narrow" pitchFamily="34" charset="0"/>
              </a:rPr>
              <a:t> </a:t>
            </a:r>
            <a:r>
              <a:rPr lang="fr-FR" sz="1600" dirty="0" err="1" smtClean="0">
                <a:solidFill>
                  <a:srgbClr val="0000CC"/>
                </a:solidFill>
                <a:latin typeface="Arial Narrow" pitchFamily="34" charset="0"/>
              </a:rPr>
              <a:t>Coherent</a:t>
            </a:r>
            <a:r>
              <a:rPr lang="fr-FR" sz="1600" dirty="0" smtClean="0">
                <a:solidFill>
                  <a:srgbClr val="0000CC"/>
                </a:solidFill>
                <a:latin typeface="Arial Narrow" pitchFamily="34" charset="0"/>
              </a:rPr>
              <a:t> Light Source-II</a:t>
            </a:r>
          </a:p>
          <a:p>
            <a:pPr marL="395288" lvl="1" indent="-117475" eaLnBrk="0" hangingPunct="0">
              <a:spcBef>
                <a:spcPct val="15000"/>
              </a:spcBef>
              <a:buFont typeface="Wingdings" pitchFamily="2" charset="2"/>
              <a:buChar char="§"/>
            </a:pPr>
            <a:r>
              <a:rPr lang="fr-FR" sz="1600" dirty="0" smtClean="0">
                <a:solidFill>
                  <a:srgbClr val="0000CC"/>
                </a:solidFill>
                <a:latin typeface="Arial Narrow" pitchFamily="34" charset="0"/>
              </a:rPr>
              <a:t>TEAM-II</a:t>
            </a:r>
          </a:p>
          <a:p>
            <a:pPr marL="461289" lvl="1" indent="-183943" eaLnBrk="0" hangingPunct="0">
              <a:spcBef>
                <a:spcPct val="15000"/>
              </a:spcBef>
              <a:buFont typeface="Wingdings" pitchFamily="2" charset="2"/>
              <a:buChar char="§"/>
            </a:pPr>
            <a:endParaRPr lang="fr-FR" dirty="0" smtClean="0">
              <a:solidFill>
                <a:srgbClr val="0000CC"/>
              </a:solidFill>
              <a:latin typeface="Arial Narrow" pitchFamily="34" charset="0"/>
            </a:endParaRPr>
          </a:p>
          <a:p>
            <a:pPr marL="461289" lvl="1" indent="-183943" eaLnBrk="0" hangingPunct="0">
              <a:spcBef>
                <a:spcPct val="15000"/>
              </a:spcBef>
            </a:pPr>
            <a:r>
              <a:rPr lang="fr-FR" dirty="0" smtClean="0">
                <a:solidFill>
                  <a:srgbClr val="0000CC"/>
                </a:solidFill>
                <a:latin typeface="Arial Narrow" pitchFamily="34" charset="0"/>
              </a:rPr>
              <a:t>	</a:t>
            </a:r>
            <a:endParaRPr lang="en-US" dirty="0">
              <a:latin typeface="Arial Narrow" pitchFamily="34" charset="0"/>
            </a:endParaRPr>
          </a:p>
        </p:txBody>
      </p:sp>
      <p:sp>
        <p:nvSpPr>
          <p:cNvPr id="41"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15</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Narrow" pitchFamily="34" charset="0"/>
              </a:rPr>
              <a:t>FY 2012 HEWD Mark vs. Request</a:t>
            </a:r>
            <a:endParaRPr lang="en-US" b="1" dirty="0">
              <a:latin typeface="Arial Narrow" pitchFamily="34" charset="0"/>
            </a:endParaRPr>
          </a:p>
        </p:txBody>
      </p:sp>
      <p:graphicFrame>
        <p:nvGraphicFramePr>
          <p:cNvPr id="3" name="Table 2"/>
          <p:cNvGraphicFramePr>
            <a:graphicFrameLocks noGrp="1"/>
          </p:cNvGraphicFramePr>
          <p:nvPr/>
        </p:nvGraphicFramePr>
        <p:xfrm>
          <a:off x="520704" y="1231900"/>
          <a:ext cx="7975599" cy="3115898"/>
        </p:xfrm>
        <a:graphic>
          <a:graphicData uri="http://schemas.openxmlformats.org/drawingml/2006/table">
            <a:tbl>
              <a:tblPr/>
              <a:tblGrid>
                <a:gridCol w="1853793"/>
                <a:gridCol w="1423876"/>
                <a:gridCol w="1239455"/>
                <a:gridCol w="1302266"/>
                <a:gridCol w="1101663"/>
                <a:gridCol w="1054546"/>
              </a:tblGrid>
              <a:tr h="890814">
                <a:tc>
                  <a:txBody>
                    <a:bodyPr/>
                    <a:lstStyle/>
                    <a:p>
                      <a:pPr marL="0" marR="0" indent="0" algn="ctr" defTabSz="913972" rtl="0" eaLnBrk="1" fontAlgn="auto" latinLnBrk="0" hangingPunct="1">
                        <a:lnSpc>
                          <a:spcPct val="100000"/>
                        </a:lnSpc>
                        <a:spcBef>
                          <a:spcPts val="300"/>
                        </a:spcBef>
                        <a:spcAft>
                          <a:spcPts val="300"/>
                        </a:spcAft>
                        <a:buClrTx/>
                        <a:buSzTx/>
                        <a:buFontTx/>
                        <a:buNone/>
                        <a:tabLst/>
                        <a:defRPr/>
                      </a:pPr>
                      <a:endParaRPr lang="en-US" sz="1800" b="1" kern="1000" dirty="0" smtClean="0">
                        <a:solidFill>
                          <a:srgbClr val="000000"/>
                        </a:solidFill>
                        <a:latin typeface="Arial Narrow" pitchFamily="34" charset="0"/>
                        <a:ea typeface="Times New Roman"/>
                        <a:cs typeface="Times New Roman"/>
                      </a:endParaRPr>
                    </a:p>
                    <a:p>
                      <a:pPr marL="228600" marR="0" indent="0" algn="l" defTabSz="913972" rtl="0" eaLnBrk="1" fontAlgn="auto" latinLnBrk="0" hangingPunct="1">
                        <a:lnSpc>
                          <a:spcPct val="100000"/>
                        </a:lnSpc>
                        <a:spcBef>
                          <a:spcPts val="300"/>
                        </a:spcBef>
                        <a:spcAft>
                          <a:spcPts val="300"/>
                        </a:spcAft>
                        <a:buClrTx/>
                        <a:buSzTx/>
                        <a:buFontTx/>
                        <a:buNone/>
                        <a:tabLst/>
                        <a:defRPr/>
                      </a:pPr>
                      <a:r>
                        <a:rPr lang="en-US" sz="1800" b="1" kern="1000" dirty="0" smtClean="0">
                          <a:solidFill>
                            <a:srgbClr val="000000"/>
                          </a:solidFill>
                          <a:latin typeface="Arial Narrow" pitchFamily="34" charset="0"/>
                          <a:ea typeface="Times New Roman"/>
                          <a:cs typeface="Times New Roman"/>
                        </a:rPr>
                        <a:t>(in $K)</a:t>
                      </a:r>
                      <a:endParaRPr lang="en-US" sz="1800" kern="1000" dirty="0" smtClean="0">
                        <a:latin typeface="Arial Narrow" pitchFamily="34" charset="0"/>
                        <a:ea typeface="Times New Roman"/>
                        <a:cs typeface="Times New Roman"/>
                      </a:endParaRPr>
                    </a:p>
                    <a:p>
                      <a:pPr marL="0" marR="0">
                        <a:spcBef>
                          <a:spcPts val="300"/>
                        </a:spcBef>
                        <a:spcAft>
                          <a:spcPts val="300"/>
                        </a:spcAft>
                      </a:pPr>
                      <a:endParaRPr lang="en-US" sz="1800" kern="1000" dirty="0">
                        <a:solidFill>
                          <a:srgbClr val="000000"/>
                        </a:solidFill>
                        <a:latin typeface="Arial Narrow" pitchFamily="34" charset="0"/>
                        <a:ea typeface="Times New Roman"/>
                        <a:cs typeface="Times New Roman"/>
                      </a:endParaRPr>
                    </a:p>
                  </a:txBody>
                  <a:tcPr marL="68089" marR="68089"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2200" b="1" kern="1000" dirty="0">
                          <a:solidFill>
                            <a:srgbClr val="000000"/>
                          </a:solidFill>
                          <a:latin typeface="Arial Narrow" pitchFamily="34" charset="0"/>
                          <a:ea typeface="Times New Roman"/>
                          <a:cs typeface="Times New Roman"/>
                        </a:rPr>
                        <a:t>FY 2011 </a:t>
                      </a:r>
                      <a:r>
                        <a:rPr lang="en-US" sz="2200" b="1" kern="1000" dirty="0" err="1">
                          <a:solidFill>
                            <a:srgbClr val="000000"/>
                          </a:solidFill>
                          <a:latin typeface="Arial Narrow" pitchFamily="34" charset="0"/>
                          <a:ea typeface="Times New Roman"/>
                          <a:cs typeface="Times New Roman"/>
                        </a:rPr>
                        <a:t>Approp</a:t>
                      </a:r>
                      <a:r>
                        <a:rPr lang="en-US" sz="2200" b="1" kern="1000" dirty="0">
                          <a:solidFill>
                            <a:srgbClr val="000000"/>
                          </a:solidFill>
                          <a:latin typeface="Arial Narrow" pitchFamily="34" charset="0"/>
                          <a:ea typeface="Times New Roman"/>
                          <a:cs typeface="Times New Roman"/>
                        </a:rPr>
                        <a:t>.</a:t>
                      </a:r>
                      <a:endParaRPr lang="en-US" sz="22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2200" b="1" kern="1000" dirty="0">
                          <a:solidFill>
                            <a:srgbClr val="000000"/>
                          </a:solidFill>
                          <a:latin typeface="Arial Narrow" pitchFamily="34" charset="0"/>
                          <a:ea typeface="Times New Roman"/>
                          <a:cs typeface="Times New Roman"/>
                        </a:rPr>
                        <a:t>FY 2012 Request</a:t>
                      </a:r>
                      <a:endParaRPr lang="en-US" sz="22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300"/>
                        </a:spcBef>
                        <a:spcAft>
                          <a:spcPts val="300"/>
                        </a:spcAft>
                      </a:pPr>
                      <a:r>
                        <a:rPr lang="en-US" sz="2200" b="1" kern="1000" dirty="0">
                          <a:solidFill>
                            <a:srgbClr val="000000"/>
                          </a:solidFill>
                          <a:latin typeface="Arial Narrow" pitchFamily="34" charset="0"/>
                          <a:ea typeface="Times New Roman"/>
                          <a:cs typeface="Times New Roman"/>
                        </a:rPr>
                        <a:t>FY 2012 </a:t>
                      </a:r>
                      <a:r>
                        <a:rPr lang="en-US" sz="2200" b="1" kern="1000" dirty="0" smtClean="0">
                          <a:solidFill>
                            <a:srgbClr val="000000"/>
                          </a:solidFill>
                          <a:latin typeface="Arial Narrow" pitchFamily="34" charset="0"/>
                          <a:ea typeface="Times New Roman"/>
                          <a:cs typeface="Times New Roman"/>
                        </a:rPr>
                        <a:t>House </a:t>
                      </a:r>
                      <a:endParaRPr lang="en-US" sz="22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300"/>
                        </a:spcBef>
                        <a:spcAft>
                          <a:spcPts val="300"/>
                        </a:spcAft>
                      </a:pPr>
                      <a:r>
                        <a:rPr lang="en-US" sz="2200" b="1" kern="1000" dirty="0">
                          <a:solidFill>
                            <a:srgbClr val="000000"/>
                          </a:solidFill>
                          <a:latin typeface="Arial Narrow" pitchFamily="34" charset="0"/>
                          <a:ea typeface="Times New Roman"/>
                          <a:cs typeface="Times New Roman"/>
                        </a:rPr>
                        <a:t>FY 2012 House vs. FY 2012 Request</a:t>
                      </a:r>
                      <a:endParaRPr lang="en-US" sz="22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725159">
                <a:tc>
                  <a:txBody>
                    <a:bodyPr/>
                    <a:lstStyle/>
                    <a:p>
                      <a:pPr marL="0" marR="0">
                        <a:spcBef>
                          <a:spcPts val="300"/>
                        </a:spcBef>
                        <a:spcAft>
                          <a:spcPts val="300"/>
                        </a:spcAft>
                      </a:pPr>
                      <a:r>
                        <a:rPr lang="en-US" sz="2000" b="1" kern="1000" dirty="0">
                          <a:solidFill>
                            <a:srgbClr val="000000"/>
                          </a:solidFill>
                          <a:latin typeface="Arial Narrow" pitchFamily="34" charset="0"/>
                          <a:ea typeface="Times New Roman"/>
                          <a:cs typeface="Times New Roman"/>
                        </a:rPr>
                        <a:t>BES </a:t>
                      </a:r>
                      <a:r>
                        <a:rPr lang="en-US" sz="2000" b="1" kern="1000" dirty="0" smtClean="0">
                          <a:solidFill>
                            <a:srgbClr val="000000"/>
                          </a:solidFill>
                          <a:latin typeface="Arial Narrow" pitchFamily="34" charset="0"/>
                          <a:ea typeface="Times New Roman"/>
                          <a:cs typeface="Times New Roman"/>
                        </a:rPr>
                        <a:t>Total</a:t>
                      </a:r>
                    </a:p>
                  </a:txBody>
                  <a:tcPr marL="68089" marR="68089"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a:solidFill>
                            <a:srgbClr val="000000"/>
                          </a:solidFill>
                          <a:latin typeface="Arial Narrow" pitchFamily="34" charset="0"/>
                          <a:ea typeface="Times New Roman"/>
                          <a:cs typeface="Times New Roman"/>
                        </a:rPr>
                        <a:t>1,678,195</a:t>
                      </a:r>
                      <a:endParaRPr lang="en-US" sz="2000" kern="100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a:solidFill>
                            <a:srgbClr val="000000"/>
                          </a:solidFill>
                          <a:latin typeface="Arial Narrow" pitchFamily="34" charset="0"/>
                          <a:ea typeface="Times New Roman"/>
                          <a:cs typeface="Times New Roman"/>
                        </a:rPr>
                        <a:t>1,985,000</a:t>
                      </a:r>
                      <a:endParaRPr lang="en-US" sz="2000" kern="100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a:solidFill>
                            <a:srgbClr val="000000"/>
                          </a:solidFill>
                          <a:latin typeface="Arial Narrow" pitchFamily="34" charset="0"/>
                          <a:ea typeface="Times New Roman"/>
                          <a:cs typeface="Times New Roman"/>
                        </a:rPr>
                        <a:t>1,688,145</a:t>
                      </a:r>
                      <a:endParaRPr lang="en-US" sz="2000" kern="100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a:solidFill>
                            <a:srgbClr val="000000"/>
                          </a:solidFill>
                          <a:latin typeface="Arial Narrow" pitchFamily="34" charset="0"/>
                          <a:ea typeface="Times New Roman"/>
                          <a:cs typeface="Times New Roman"/>
                        </a:rPr>
                        <a:t>-296,855</a:t>
                      </a:r>
                      <a:endParaRPr lang="en-US" sz="2000" kern="100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a:solidFill>
                            <a:srgbClr val="000000"/>
                          </a:solidFill>
                          <a:latin typeface="Arial Narrow" pitchFamily="34" charset="0"/>
                          <a:ea typeface="Times New Roman"/>
                          <a:cs typeface="Times New Roman"/>
                        </a:rPr>
                        <a:t>-15.0%</a:t>
                      </a:r>
                      <a:endParaRPr lang="en-US" sz="2000" kern="100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4828">
                <a:tc>
                  <a:txBody>
                    <a:bodyPr/>
                    <a:lstStyle/>
                    <a:p>
                      <a:pPr marL="114300" marR="0">
                        <a:spcBef>
                          <a:spcPts val="300"/>
                        </a:spcBef>
                        <a:spcAft>
                          <a:spcPts val="300"/>
                        </a:spcAft>
                      </a:pPr>
                      <a:r>
                        <a:rPr lang="en-US" sz="2000" b="1" kern="1000" dirty="0">
                          <a:solidFill>
                            <a:srgbClr val="000000"/>
                          </a:solidFill>
                          <a:latin typeface="Arial Narrow" pitchFamily="34" charset="0"/>
                          <a:ea typeface="Times New Roman"/>
                          <a:cs typeface="Times New Roman"/>
                        </a:rPr>
                        <a:t>Research</a:t>
                      </a:r>
                      <a:endParaRPr lang="en-US" sz="2000" b="1" kern="1000" dirty="0">
                        <a:latin typeface="Arial Narrow" pitchFamily="34" charset="0"/>
                        <a:ea typeface="Times New Roman"/>
                        <a:cs typeface="Times New Roman"/>
                      </a:endParaRPr>
                    </a:p>
                  </a:txBody>
                  <a:tcPr marL="68089" marR="68089"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1,526,898</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1,833,600</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1,547,343</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-286,257</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-15.6%</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0551">
                <a:tc>
                  <a:txBody>
                    <a:bodyPr/>
                    <a:lstStyle/>
                    <a:p>
                      <a:pPr marL="114300" marR="0">
                        <a:spcBef>
                          <a:spcPts val="300"/>
                        </a:spcBef>
                        <a:spcAft>
                          <a:spcPts val="300"/>
                        </a:spcAft>
                      </a:pPr>
                      <a:r>
                        <a:rPr lang="en-US" sz="2000" b="1" kern="1000" dirty="0">
                          <a:solidFill>
                            <a:srgbClr val="000000"/>
                          </a:solidFill>
                          <a:latin typeface="Arial Narrow" pitchFamily="34" charset="0"/>
                          <a:ea typeface="Times New Roman"/>
                          <a:cs typeface="Times New Roman"/>
                        </a:rPr>
                        <a:t>Construction</a:t>
                      </a:r>
                      <a:endParaRPr lang="en-US" sz="2000" b="1" kern="1000" dirty="0">
                        <a:latin typeface="Arial Narrow" pitchFamily="34" charset="0"/>
                        <a:ea typeface="Times New Roman"/>
                        <a:cs typeface="Times New Roman"/>
                      </a:endParaRPr>
                    </a:p>
                  </a:txBody>
                  <a:tcPr marL="68089" marR="68089"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151,297</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151,400</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140,802</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-10,598</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r">
                        <a:spcBef>
                          <a:spcPts val="300"/>
                        </a:spcBef>
                        <a:spcAft>
                          <a:spcPts val="300"/>
                        </a:spcAft>
                      </a:pPr>
                      <a:r>
                        <a:rPr lang="en-US" sz="2000" b="1" kern="1000" dirty="0">
                          <a:solidFill>
                            <a:srgbClr val="000000"/>
                          </a:solidFill>
                          <a:latin typeface="Arial Narrow" pitchFamily="34" charset="0"/>
                          <a:ea typeface="Times New Roman"/>
                          <a:cs typeface="Times New Roman"/>
                        </a:rPr>
                        <a:t>-7.0%</a:t>
                      </a:r>
                      <a:endParaRPr lang="en-US" sz="2000" b="1" kern="1000" dirty="0">
                        <a:latin typeface="Arial Narrow" pitchFamily="34" charset="0"/>
                        <a:ea typeface="Times New Roman"/>
                        <a:cs typeface="Times New Roman"/>
                      </a:endParaRPr>
                    </a:p>
                  </a:txBody>
                  <a:tcPr marL="68089" marR="68089"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4"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16</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81000" y="909640"/>
            <a:ext cx="8077200" cy="5259387"/>
          </a:xfrm>
        </p:spPr>
        <p:txBody>
          <a:bodyPr/>
          <a:lstStyle/>
          <a:p>
            <a:pPr>
              <a:spcBef>
                <a:spcPts val="600"/>
              </a:spcBef>
            </a:pPr>
            <a:r>
              <a:rPr lang="en-US" sz="2000" dirty="0" smtClean="0">
                <a:latin typeface="Arial Narrow" pitchFamily="34" charset="0"/>
                <a:cs typeface="Arial" charset="0"/>
              </a:rPr>
              <a:t>The Committee recommends </a:t>
            </a:r>
            <a:r>
              <a:rPr lang="en-US" sz="2000" dirty="0" smtClean="0">
                <a:solidFill>
                  <a:srgbClr val="FF0000"/>
                </a:solidFill>
                <a:latin typeface="Arial Narrow" pitchFamily="34" charset="0"/>
                <a:cs typeface="Arial" charset="0"/>
              </a:rPr>
              <a:t>$1,688,145,000 </a:t>
            </a:r>
            <a:r>
              <a:rPr lang="en-US" sz="2000" dirty="0" smtClean="0">
                <a:latin typeface="Arial Narrow" pitchFamily="34" charset="0"/>
                <a:cs typeface="Arial" charset="0"/>
              </a:rPr>
              <a:t>for Basic Energy Sciences, </a:t>
            </a:r>
            <a:r>
              <a:rPr lang="en-US" sz="2000" dirty="0" smtClean="0">
                <a:solidFill>
                  <a:srgbClr val="FF0000"/>
                </a:solidFill>
                <a:latin typeface="Arial Narrow" pitchFamily="34" charset="0"/>
                <a:cs typeface="Arial" charset="0"/>
              </a:rPr>
              <a:t>$9,950,000 </a:t>
            </a:r>
            <a:r>
              <a:rPr lang="en-US" sz="2000" dirty="0" smtClean="0">
                <a:latin typeface="Arial Narrow" pitchFamily="34" charset="0"/>
                <a:cs typeface="Arial" charset="0"/>
              </a:rPr>
              <a:t>above fiscal year 2011 and </a:t>
            </a:r>
            <a:r>
              <a:rPr lang="en-US" sz="2000" dirty="0" smtClean="0">
                <a:solidFill>
                  <a:srgbClr val="FF0000"/>
                </a:solidFill>
                <a:latin typeface="Arial Narrow" pitchFamily="34" charset="0"/>
                <a:cs typeface="Arial" charset="0"/>
              </a:rPr>
              <a:t>$296,855,000 </a:t>
            </a:r>
            <a:r>
              <a:rPr lang="en-US" sz="2000" dirty="0" smtClean="0">
                <a:latin typeface="Arial Narrow" pitchFamily="34" charset="0"/>
                <a:cs typeface="Arial" charset="0"/>
              </a:rPr>
              <a:t>below the request.</a:t>
            </a:r>
          </a:p>
          <a:p>
            <a:pPr>
              <a:spcBef>
                <a:spcPts val="600"/>
              </a:spcBef>
            </a:pPr>
            <a:r>
              <a:rPr lang="en-US" sz="2000" dirty="0" smtClean="0">
                <a:latin typeface="Arial Narrow" pitchFamily="34" charset="0"/>
                <a:cs typeface="Arial" charset="0"/>
              </a:rPr>
              <a:t>Within available funds, the recommendation includes </a:t>
            </a:r>
            <a:r>
              <a:rPr lang="en-US" sz="2000" dirty="0" smtClean="0">
                <a:solidFill>
                  <a:srgbClr val="FF0000"/>
                </a:solidFill>
                <a:latin typeface="Arial Narrow" pitchFamily="34" charset="0"/>
                <a:cs typeface="Arial" charset="0"/>
              </a:rPr>
              <a:t>$20,000,000 </a:t>
            </a:r>
            <a:r>
              <a:rPr lang="en-US" sz="2000" dirty="0" smtClean="0">
                <a:latin typeface="Arial Narrow" pitchFamily="34" charset="0"/>
                <a:cs typeface="Arial" charset="0"/>
              </a:rPr>
              <a:t>to establish an Energy Innovation Hub for Batteries and Energy Storage.</a:t>
            </a:r>
          </a:p>
          <a:p>
            <a:pPr>
              <a:spcBef>
                <a:spcPts val="600"/>
              </a:spcBef>
            </a:pPr>
            <a:r>
              <a:rPr lang="en-US" sz="2000" dirty="0" smtClean="0">
                <a:latin typeface="Arial Narrow" pitchFamily="34" charset="0"/>
                <a:cs typeface="Arial" charset="0"/>
              </a:rPr>
              <a:t>…the Department should not assume that all, or even most, Energy Frontier Research Centers will be continued beyond their fifth year in fiscal year 2013. …</a:t>
            </a:r>
            <a:r>
              <a:rPr lang="en-US" sz="2000" dirty="0" smtClean="0">
                <a:solidFill>
                  <a:srgbClr val="006600"/>
                </a:solidFill>
                <a:latin typeface="Arial Narrow" pitchFamily="34" charset="0"/>
                <a:cs typeface="Arial" charset="0"/>
              </a:rPr>
              <a:t>the Department is directed to provide to the Committee, not later than March 1, 2012, a report including the five-year research goals for each EFRC, </a:t>
            </a:r>
            <a:r>
              <a:rPr lang="en-US" sz="2000" dirty="0" smtClean="0">
                <a:latin typeface="Arial Narrow" pitchFamily="34" charset="0"/>
                <a:cs typeface="Arial" charset="0"/>
              </a:rPr>
              <a:t>each center’s current status towards reaching those goals, and the Department’s latest rating of each EFRC’s performance as they pass their half-way point and the Committee considers funding for the last year of the initial five-year awards.</a:t>
            </a:r>
          </a:p>
          <a:p>
            <a:pPr>
              <a:spcBef>
                <a:spcPts val="600"/>
              </a:spcBef>
            </a:pPr>
            <a:r>
              <a:rPr lang="en-US" sz="2000" dirty="0" smtClean="0">
                <a:latin typeface="Arial Narrow" pitchFamily="34" charset="0"/>
                <a:cs typeface="Arial" charset="0"/>
              </a:rPr>
              <a:t>The recommendation provides </a:t>
            </a:r>
            <a:r>
              <a:rPr lang="en-US" sz="2000" dirty="0" smtClean="0">
                <a:solidFill>
                  <a:srgbClr val="FF0000"/>
                </a:solidFill>
                <a:latin typeface="Arial Narrow" pitchFamily="34" charset="0"/>
                <a:cs typeface="Arial" charset="0"/>
              </a:rPr>
              <a:t>no funds</a:t>
            </a:r>
            <a:r>
              <a:rPr lang="en-US" sz="2000" dirty="0" smtClean="0">
                <a:latin typeface="Arial Narrow" pitchFamily="34" charset="0"/>
                <a:cs typeface="Arial" charset="0"/>
              </a:rPr>
              <a:t>, $8,520,000 below the request, for the Experimental Program to Stimulate Competitive Research </a:t>
            </a:r>
            <a:r>
              <a:rPr lang="en-US" sz="2000" dirty="0" smtClean="0">
                <a:solidFill>
                  <a:srgbClr val="FF0000"/>
                </a:solidFill>
                <a:latin typeface="Arial Narrow" pitchFamily="34" charset="0"/>
                <a:cs typeface="Arial" charset="0"/>
              </a:rPr>
              <a:t>(</a:t>
            </a:r>
            <a:r>
              <a:rPr lang="en-US" sz="2000" dirty="0" err="1" smtClean="0">
                <a:solidFill>
                  <a:srgbClr val="FF0000"/>
                </a:solidFill>
                <a:latin typeface="Arial Narrow" pitchFamily="34" charset="0"/>
                <a:cs typeface="Arial" charset="0"/>
              </a:rPr>
              <a:t>EPSCoR</a:t>
            </a:r>
            <a:r>
              <a:rPr lang="en-US" sz="2000" dirty="0" smtClean="0">
                <a:solidFill>
                  <a:srgbClr val="FF0000"/>
                </a:solidFill>
                <a:latin typeface="Arial Narrow" pitchFamily="34" charset="0"/>
                <a:cs typeface="Arial" charset="0"/>
              </a:rPr>
              <a:t>)</a:t>
            </a:r>
            <a:r>
              <a:rPr lang="en-US" sz="2000" dirty="0" smtClean="0">
                <a:latin typeface="Arial Narrow" pitchFamily="34" charset="0"/>
                <a:cs typeface="Arial" charset="0"/>
              </a:rPr>
              <a:t>.</a:t>
            </a:r>
          </a:p>
          <a:p>
            <a:endParaRPr lang="en-US" dirty="0" smtClean="0">
              <a:latin typeface="Arial Narrow" pitchFamily="34" charset="0"/>
              <a:cs typeface="Arial" charset="0"/>
            </a:endParaRPr>
          </a:p>
        </p:txBody>
      </p:sp>
      <p:sp>
        <p:nvSpPr>
          <p:cNvPr id="4"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17</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
        <p:nvSpPr>
          <p:cNvPr id="6" name="Title 2"/>
          <p:cNvSpPr txBox="1">
            <a:spLocks/>
          </p:cNvSpPr>
          <p:nvPr/>
        </p:nvSpPr>
        <p:spPr bwMode="auto">
          <a:xfrm>
            <a:off x="0" y="-219075"/>
            <a:ext cx="91440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rgbClr val="106636"/>
                </a:solidFill>
                <a:effectLst/>
                <a:uLnTx/>
                <a:uFillTx/>
                <a:latin typeface="Arial Narrow" pitchFamily="34" charset="0"/>
                <a:ea typeface="+mj-ea"/>
                <a:cs typeface="Arial" charset="0"/>
              </a:rPr>
              <a:t>FY 2012 House Energy and Water Development Appropriations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p:cNvSpPr>
            <a:spLocks noGrp="1"/>
          </p:cNvSpPr>
          <p:nvPr>
            <p:ph idx="1"/>
          </p:nvPr>
        </p:nvSpPr>
        <p:spPr>
          <a:xfrm>
            <a:off x="504827" y="981075"/>
            <a:ext cx="8220075" cy="5259388"/>
          </a:xfrm>
        </p:spPr>
        <p:txBody>
          <a:bodyPr/>
          <a:lstStyle/>
          <a:p>
            <a:pPr>
              <a:buFont typeface="Arial" charset="0"/>
              <a:buNone/>
            </a:pPr>
            <a:r>
              <a:rPr lang="en-US" sz="2000" i="1" dirty="0" smtClean="0">
                <a:latin typeface="Arial Narrow" pitchFamily="34" charset="0"/>
                <a:cs typeface="Arial" charset="0"/>
              </a:rPr>
              <a:t>Terminations of Underperforming Projects</a:t>
            </a:r>
          </a:p>
          <a:p>
            <a:pPr>
              <a:spcBef>
                <a:spcPts val="1200"/>
              </a:spcBef>
            </a:pPr>
            <a:r>
              <a:rPr lang="en-US" sz="2000" dirty="0" smtClean="0">
                <a:solidFill>
                  <a:srgbClr val="006600"/>
                </a:solidFill>
                <a:latin typeface="Arial Narrow" pitchFamily="34" charset="0"/>
                <a:cs typeface="Arial" charset="0"/>
              </a:rPr>
              <a:t>However, the Committee is concerned that Basic Energy Sciences is not holding its research groups accountable in the same way, and that it is not terminating underperforming grants.</a:t>
            </a:r>
          </a:p>
          <a:p>
            <a:pPr>
              <a:spcBef>
                <a:spcPts val="1200"/>
              </a:spcBef>
            </a:pPr>
            <a:r>
              <a:rPr lang="en-US" sz="2000" dirty="0" smtClean="0">
                <a:latin typeface="Arial Narrow" pitchFamily="34" charset="0"/>
                <a:cs typeface="Arial" charset="0"/>
              </a:rPr>
              <a:t>The Department is therefore directed </a:t>
            </a:r>
            <a:r>
              <a:rPr lang="en-US" sz="2000" dirty="0" smtClean="0">
                <a:solidFill>
                  <a:srgbClr val="FF0000"/>
                </a:solidFill>
                <a:latin typeface="Arial Narrow" pitchFamily="34" charset="0"/>
                <a:cs typeface="Arial" charset="0"/>
              </a:rPr>
              <a:t>to create a performance ranking of all ongoing multi-year research projects </a:t>
            </a:r>
            <a:r>
              <a:rPr lang="en-US" sz="2000" dirty="0" smtClean="0">
                <a:latin typeface="Arial Narrow" pitchFamily="34" charset="0"/>
                <a:cs typeface="Arial" charset="0"/>
              </a:rPr>
              <a:t>across Basic Energy Sciences, including those at universities, national laboratories, Energy Frontier Research Centers, Energy Innovation Hubs and other recipients, by comparing current performance with original project goals. The Department is directed </a:t>
            </a:r>
            <a:r>
              <a:rPr lang="en-US" sz="2000" dirty="0" smtClean="0">
                <a:solidFill>
                  <a:srgbClr val="FF0000"/>
                </a:solidFill>
                <a:latin typeface="Arial Narrow" pitchFamily="34" charset="0"/>
                <a:cs typeface="Arial" charset="0"/>
              </a:rPr>
              <a:t>to terminate </a:t>
            </a:r>
            <a:r>
              <a:rPr lang="en-US" sz="2000" dirty="0" smtClean="0">
                <a:solidFill>
                  <a:srgbClr val="006600"/>
                </a:solidFill>
                <a:latin typeface="Arial Narrow" pitchFamily="34" charset="0"/>
                <a:cs typeface="Arial" charset="0"/>
              </a:rPr>
              <a:t>the lowest-ranking awards within Basic Energy Sciences in the amount of </a:t>
            </a:r>
            <a:r>
              <a:rPr lang="en-US" sz="2000" dirty="0" smtClean="0">
                <a:solidFill>
                  <a:srgbClr val="FF0000"/>
                </a:solidFill>
                <a:latin typeface="Arial Narrow" pitchFamily="34" charset="0"/>
                <a:cs typeface="Arial" charset="0"/>
              </a:rPr>
              <a:t>$25,000,000</a:t>
            </a:r>
            <a:r>
              <a:rPr lang="en-US" sz="2000" dirty="0" smtClean="0">
                <a:latin typeface="Arial Narrow" pitchFamily="34" charset="0"/>
                <a:cs typeface="Arial" charset="0"/>
              </a:rPr>
              <a:t>, and to </a:t>
            </a:r>
            <a:r>
              <a:rPr lang="en-US" sz="2000" dirty="0" smtClean="0">
                <a:solidFill>
                  <a:srgbClr val="006600"/>
                </a:solidFill>
                <a:latin typeface="Arial Narrow" pitchFamily="34" charset="0"/>
                <a:cs typeface="Arial" charset="0"/>
              </a:rPr>
              <a:t>report to the Committee, not later than March 15, 2012, on the results of the ranking exercise and selected terminations.</a:t>
            </a:r>
          </a:p>
          <a:p>
            <a:endParaRPr lang="en-US" dirty="0" smtClean="0">
              <a:latin typeface="Arial" charset="0"/>
              <a:cs typeface="Arial" charset="0"/>
            </a:endParaRPr>
          </a:p>
        </p:txBody>
      </p:sp>
      <p:sp>
        <p:nvSpPr>
          <p:cNvPr id="15363" name="Title 2"/>
          <p:cNvSpPr>
            <a:spLocks noGrp="1"/>
          </p:cNvSpPr>
          <p:nvPr>
            <p:ph type="title"/>
          </p:nvPr>
        </p:nvSpPr>
        <p:spPr/>
        <p:txBody>
          <a:bodyPr/>
          <a:lstStyle/>
          <a:p>
            <a:r>
              <a:rPr lang="en-US" sz="2200" b="1" dirty="0" smtClean="0">
                <a:latin typeface="Arial Narrow" pitchFamily="34" charset="0"/>
                <a:cs typeface="Arial" charset="0"/>
              </a:rPr>
              <a:t>FY 2012 House Energy and Water Development Appropriations</a:t>
            </a:r>
          </a:p>
        </p:txBody>
      </p:sp>
      <p:sp>
        <p:nvSpPr>
          <p:cNvPr id="4"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18</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19</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
        <p:nvSpPr>
          <p:cNvPr id="5" name="TextBox 4"/>
          <p:cNvSpPr txBox="1"/>
          <p:nvPr/>
        </p:nvSpPr>
        <p:spPr>
          <a:xfrm>
            <a:off x="533173" y="954888"/>
            <a:ext cx="8610827" cy="4524315"/>
          </a:xfrm>
          <a:prstGeom prst="rect">
            <a:avLst/>
          </a:prstGeom>
          <a:noFill/>
        </p:spPr>
        <p:txBody>
          <a:bodyPr wrap="square" rtlCol="0">
            <a:spAutoFit/>
          </a:bodyPr>
          <a:lstStyle/>
          <a:p>
            <a:pPr marL="457200" indent="-457200">
              <a:buFont typeface="Wingdings" pitchFamily="2" charset="2"/>
              <a:buChar char="Ø"/>
            </a:pPr>
            <a:r>
              <a:rPr lang="en-US" sz="2000" b="1" dirty="0" smtClean="0">
                <a:latin typeface="Arial Narrow" pitchFamily="34" charset="0"/>
              </a:rPr>
              <a:t>A new and improved communications plan is called for –</a:t>
            </a:r>
          </a:p>
          <a:p>
            <a:endParaRPr lang="en-US" sz="2000" b="1" dirty="0" smtClean="0">
              <a:latin typeface="Arial Narrow" pitchFamily="34" charset="0"/>
            </a:endParaRPr>
          </a:p>
          <a:p>
            <a:pPr marL="1203325" indent="-395288">
              <a:buFont typeface="Wingdings" pitchFamily="2" charset="2"/>
              <a:buChar char="§"/>
            </a:pPr>
            <a:r>
              <a:rPr lang="en-US" sz="2000" b="1" dirty="0" smtClean="0">
                <a:latin typeface="Arial Narrow" pitchFamily="34" charset="0"/>
              </a:rPr>
              <a:t>Build on past successful models of communication</a:t>
            </a:r>
          </a:p>
          <a:p>
            <a:pPr marL="1203325" indent="-395288">
              <a:buFont typeface="Wingdings" pitchFamily="2" charset="2"/>
              <a:buChar char="§"/>
            </a:pPr>
            <a:endParaRPr lang="en-US" sz="800" b="1" dirty="0" smtClean="0">
              <a:latin typeface="Arial Narrow" pitchFamily="34" charset="0"/>
            </a:endParaRPr>
          </a:p>
          <a:p>
            <a:pPr marL="1203325" indent="-395288">
              <a:buFont typeface="Wingdings" pitchFamily="2" charset="2"/>
              <a:buChar char="§"/>
            </a:pPr>
            <a:r>
              <a:rPr lang="en-US" sz="2000" b="1" dirty="0" smtClean="0">
                <a:latin typeface="Arial Narrow" pitchFamily="34" charset="0"/>
              </a:rPr>
              <a:t>Take advantage of new media tools, including web-based approaches</a:t>
            </a:r>
          </a:p>
          <a:p>
            <a:pPr marL="1203325" indent="-395288">
              <a:buFont typeface="Wingdings" pitchFamily="2" charset="2"/>
              <a:buChar char="§"/>
            </a:pPr>
            <a:endParaRPr lang="en-US" sz="800" b="1" dirty="0" smtClean="0">
              <a:latin typeface="Arial Narrow" pitchFamily="34" charset="0"/>
            </a:endParaRPr>
          </a:p>
          <a:p>
            <a:pPr marL="1203325" indent="-395288">
              <a:buFont typeface="Wingdings" pitchFamily="2" charset="2"/>
              <a:buChar char="§"/>
            </a:pPr>
            <a:r>
              <a:rPr lang="en-US" sz="2000" b="1" dirty="0" smtClean="0">
                <a:latin typeface="Arial Narrow" pitchFamily="34" charset="0"/>
              </a:rPr>
              <a:t>Streamline the collection of inputs, formats of reporting, etc.</a:t>
            </a:r>
          </a:p>
          <a:p>
            <a:pPr marL="1203325" indent="-395288">
              <a:buFont typeface="Wingdings" pitchFamily="2" charset="2"/>
              <a:buChar char="§"/>
            </a:pPr>
            <a:endParaRPr lang="en-US" sz="800" b="1" dirty="0" smtClean="0">
              <a:latin typeface="Arial Narrow" pitchFamily="34" charset="0"/>
            </a:endParaRPr>
          </a:p>
          <a:p>
            <a:pPr marL="1203325" indent="-395288">
              <a:buFont typeface="Wingdings" pitchFamily="2" charset="2"/>
              <a:buChar char="§"/>
            </a:pPr>
            <a:r>
              <a:rPr lang="en-US" sz="2000" b="1" dirty="0" smtClean="0">
                <a:latin typeface="Arial Narrow" pitchFamily="34" charset="0"/>
              </a:rPr>
              <a:t>Tailor the level of technical details to suit different stakeholder groups</a:t>
            </a:r>
          </a:p>
          <a:p>
            <a:pPr marL="1203325" indent="-395288">
              <a:buFont typeface="Wingdings" pitchFamily="2" charset="2"/>
              <a:buChar char="§"/>
            </a:pPr>
            <a:endParaRPr lang="en-US" sz="800" b="1" dirty="0" smtClean="0">
              <a:latin typeface="Arial Narrow" pitchFamily="34" charset="0"/>
            </a:endParaRPr>
          </a:p>
          <a:p>
            <a:pPr marL="1203325" indent="-395288">
              <a:buFont typeface="Wingdings" pitchFamily="2" charset="2"/>
              <a:buChar char="§"/>
            </a:pPr>
            <a:r>
              <a:rPr lang="en-US" sz="2000" b="1" dirty="0" smtClean="0">
                <a:latin typeface="Arial Narrow" pitchFamily="34" charset="0"/>
              </a:rPr>
              <a:t>Establish a process for periodic updates</a:t>
            </a:r>
            <a:endParaRPr lang="en-US" sz="2000" dirty="0" smtClean="0">
              <a:latin typeface="Arial Narrow" pitchFamily="34" charset="0"/>
            </a:endParaRPr>
          </a:p>
          <a:p>
            <a:endParaRPr lang="en-US" sz="2000" dirty="0" smtClean="0">
              <a:latin typeface="Arial Narrow" pitchFamily="34" charset="0"/>
            </a:endParaRPr>
          </a:p>
          <a:p>
            <a:pPr marL="457200" indent="-457200">
              <a:buFont typeface="Wingdings" pitchFamily="2" charset="2"/>
              <a:buChar char="Ø"/>
            </a:pPr>
            <a:r>
              <a:rPr lang="en-US" sz="2000" b="1" dirty="0" smtClean="0">
                <a:latin typeface="Arial Narrow" pitchFamily="34" charset="0"/>
              </a:rPr>
              <a:t>Deliverables (archival and searchable):</a:t>
            </a:r>
          </a:p>
          <a:p>
            <a:r>
              <a:rPr lang="en-US" sz="2000" dirty="0" smtClean="0">
                <a:latin typeface="Arial Narrow" pitchFamily="34" charset="0"/>
              </a:rPr>
              <a:t>	-  </a:t>
            </a:r>
            <a:r>
              <a:rPr lang="en-US" sz="2000" b="1" dirty="0" smtClean="0">
                <a:latin typeface="Arial Narrow" pitchFamily="34" charset="0"/>
              </a:rPr>
              <a:t>Annual program report</a:t>
            </a:r>
          </a:p>
          <a:p>
            <a:endParaRPr lang="en-US" sz="800" b="1" dirty="0" smtClean="0">
              <a:latin typeface="Arial Narrow" pitchFamily="34" charset="0"/>
            </a:endParaRPr>
          </a:p>
          <a:p>
            <a:r>
              <a:rPr lang="en-US" sz="2000" b="1" dirty="0" smtClean="0">
                <a:latin typeface="Arial Narrow" pitchFamily="34" charset="0"/>
              </a:rPr>
              <a:t>	-  Annual project summaries</a:t>
            </a:r>
          </a:p>
          <a:p>
            <a:endParaRPr lang="en-US" sz="800" b="1" dirty="0" smtClean="0">
              <a:latin typeface="Arial Narrow" pitchFamily="34" charset="0"/>
            </a:endParaRPr>
          </a:p>
          <a:p>
            <a:r>
              <a:rPr lang="en-US" sz="2000" b="1" dirty="0" smtClean="0">
                <a:latin typeface="Arial Narrow" pitchFamily="34" charset="0"/>
              </a:rPr>
              <a:t>	-  Impact brochure (e.g., Science serving the Nation report)</a:t>
            </a:r>
            <a:endParaRPr lang="en-US" sz="2000" b="1" dirty="0">
              <a:latin typeface="Arial Narrow" pitchFamily="34" charset="0"/>
            </a:endParaRPr>
          </a:p>
        </p:txBody>
      </p:sp>
      <p:sp>
        <p:nvSpPr>
          <p:cNvPr id="6" name="Rectangle 2"/>
          <p:cNvSpPr>
            <a:spLocks noGrp="1" noChangeArrowheads="1"/>
          </p:cNvSpPr>
          <p:nvPr>
            <p:ph type="title"/>
          </p:nvPr>
        </p:nvSpPr>
        <p:spPr>
          <a:xfrm>
            <a:off x="0" y="0"/>
            <a:ext cx="9144000" cy="723900"/>
          </a:xfrm>
        </p:spPr>
        <p:txBody>
          <a:bodyPr lIns="91216" tIns="45609" rIns="91216" bIns="45609"/>
          <a:lstStyle/>
          <a:p>
            <a:pPr defTabSz="1017033">
              <a:tabLst>
                <a:tab pos="1886739" algn="l"/>
              </a:tabLst>
            </a:pPr>
            <a:r>
              <a:rPr lang="en-US" b="1" dirty="0" smtClean="0">
                <a:solidFill>
                  <a:srgbClr val="006600"/>
                </a:solidFill>
                <a:latin typeface="Arial Narrow" pitchFamily="34" charset="0"/>
              </a:rPr>
              <a:t>BES Communications Plan</a:t>
            </a:r>
          </a:p>
        </p:txBody>
      </p:sp>
      <p:sp>
        <p:nvSpPr>
          <p:cNvPr id="7" name="TextBox 6"/>
          <p:cNvSpPr txBox="1"/>
          <p:nvPr/>
        </p:nvSpPr>
        <p:spPr>
          <a:xfrm>
            <a:off x="3642360" y="6294120"/>
            <a:ext cx="3516860" cy="369332"/>
          </a:xfrm>
          <a:prstGeom prst="rect">
            <a:avLst/>
          </a:prstGeom>
          <a:noFill/>
        </p:spPr>
        <p:txBody>
          <a:bodyPr wrap="none" rtlCol="0">
            <a:spAutoFit/>
          </a:bodyPr>
          <a:lstStyle/>
          <a:p>
            <a:r>
              <a:rPr lang="en-US" b="1" dirty="0" smtClean="0">
                <a:solidFill>
                  <a:srgbClr val="006600"/>
                </a:solidFill>
                <a:latin typeface="Arial Narrow" pitchFamily="34" charset="0"/>
              </a:rPr>
              <a:t>(Details in Eric </a:t>
            </a:r>
            <a:r>
              <a:rPr lang="en-US" b="1" dirty="0" err="1" smtClean="0">
                <a:solidFill>
                  <a:srgbClr val="006600"/>
                </a:solidFill>
                <a:latin typeface="Arial Narrow" pitchFamily="34" charset="0"/>
              </a:rPr>
              <a:t>Rohlfing’s</a:t>
            </a:r>
            <a:r>
              <a:rPr lang="en-US" b="1" dirty="0" smtClean="0">
                <a:solidFill>
                  <a:srgbClr val="006600"/>
                </a:solidFill>
                <a:latin typeface="Arial Narrow" pitchFamily="34" charset="0"/>
              </a:rPr>
              <a:t> talk on 8/3)</a:t>
            </a:r>
            <a:endParaRPr lang="en-US" b="1" dirty="0">
              <a:solidFill>
                <a:srgbClr val="006600"/>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029" y="1397895"/>
            <a:ext cx="7419976" cy="3847185"/>
          </a:xfrm>
          <a:prstGeom prst="rect">
            <a:avLst/>
          </a:prstGeom>
        </p:spPr>
        <p:txBody>
          <a:bodyPr wrap="square" lIns="91418" tIns="45709" rIns="91418" bIns="45709">
            <a:spAutoFit/>
          </a:bodyPr>
          <a:lstStyle/>
          <a:p>
            <a:pPr marL="628219" indent="-626457" defTabSz="912328">
              <a:spcBef>
                <a:spcPts val="1200"/>
              </a:spcBef>
              <a:spcAft>
                <a:spcPts val="1200"/>
              </a:spcAft>
              <a:buFont typeface="Wingdings" pitchFamily="2" charset="2"/>
              <a:buChar char="§"/>
            </a:pPr>
            <a:r>
              <a:rPr lang="en-US" sz="2400" b="1" dirty="0" smtClean="0">
                <a:solidFill>
                  <a:srgbClr val="006600"/>
                </a:solidFill>
                <a:latin typeface="Arial Narrow" pitchFamily="34" charset="0"/>
                <a:cs typeface="Arial" pitchFamily="34" charset="0"/>
              </a:rPr>
              <a:t>FY 2011 Budget Update</a:t>
            </a:r>
          </a:p>
          <a:p>
            <a:pPr marL="628219" indent="-626457" defTabSz="912328">
              <a:spcBef>
                <a:spcPts val="1200"/>
              </a:spcBef>
              <a:spcAft>
                <a:spcPts val="1200"/>
              </a:spcAft>
              <a:buFont typeface="Wingdings" pitchFamily="2" charset="2"/>
              <a:buChar char="§"/>
            </a:pPr>
            <a:r>
              <a:rPr lang="en-US" sz="2400" b="1" dirty="0" smtClean="0">
                <a:solidFill>
                  <a:srgbClr val="006600"/>
                </a:solidFill>
                <a:latin typeface="Arial Narrow" pitchFamily="34" charset="0"/>
                <a:cs typeface="Arial" pitchFamily="34" charset="0"/>
              </a:rPr>
              <a:t>Program Highlights</a:t>
            </a:r>
          </a:p>
          <a:p>
            <a:pPr marL="628219" indent="-626457" defTabSz="912328">
              <a:spcBef>
                <a:spcPts val="1200"/>
              </a:spcBef>
              <a:spcAft>
                <a:spcPts val="1200"/>
              </a:spcAft>
              <a:buFont typeface="Wingdings" pitchFamily="2" charset="2"/>
              <a:buChar char="§"/>
            </a:pPr>
            <a:r>
              <a:rPr lang="en-US" sz="2400" b="1" dirty="0" smtClean="0">
                <a:solidFill>
                  <a:srgbClr val="006600"/>
                </a:solidFill>
                <a:latin typeface="Arial Narrow" pitchFamily="34" charset="0"/>
                <a:cs typeface="Arial" pitchFamily="34" charset="0"/>
              </a:rPr>
              <a:t>FY 2012 Appropriation Status</a:t>
            </a:r>
          </a:p>
          <a:p>
            <a:pPr marL="628219" indent="-626457" defTabSz="912328">
              <a:spcBef>
                <a:spcPts val="1200"/>
              </a:spcBef>
              <a:spcAft>
                <a:spcPts val="1200"/>
              </a:spcAft>
              <a:buFont typeface="Wingdings" pitchFamily="2" charset="2"/>
              <a:buChar char="§"/>
            </a:pPr>
            <a:r>
              <a:rPr lang="en-US" sz="2400" b="1" dirty="0" smtClean="0">
                <a:solidFill>
                  <a:srgbClr val="006600"/>
                </a:solidFill>
                <a:latin typeface="Arial Narrow" pitchFamily="34" charset="0"/>
                <a:cs typeface="Arial" pitchFamily="34" charset="0"/>
              </a:rPr>
              <a:t>Upcoming Activities</a:t>
            </a:r>
          </a:p>
          <a:p>
            <a:pPr marL="628219" indent="-626457" defTabSz="912328">
              <a:spcBef>
                <a:spcPts val="1200"/>
              </a:spcBef>
              <a:spcAft>
                <a:spcPts val="1200"/>
              </a:spcAft>
              <a:buFont typeface="Wingdings" pitchFamily="2" charset="2"/>
              <a:buChar char="§"/>
            </a:pPr>
            <a:r>
              <a:rPr lang="en-US" sz="2400" b="1" dirty="0" smtClean="0">
                <a:solidFill>
                  <a:srgbClr val="006600"/>
                </a:solidFill>
                <a:latin typeface="Arial Narrow" pitchFamily="34" charset="0"/>
                <a:cs typeface="Arial" pitchFamily="34" charset="0"/>
              </a:rPr>
              <a:t>BES Staffing</a:t>
            </a:r>
          </a:p>
          <a:p>
            <a:pPr marL="628219" indent="-626457" defTabSz="912328">
              <a:spcBef>
                <a:spcPts val="1200"/>
              </a:spcBef>
              <a:spcAft>
                <a:spcPts val="1200"/>
              </a:spcAft>
              <a:buFont typeface="Wingdings" pitchFamily="2" charset="2"/>
              <a:buChar char="§"/>
            </a:pPr>
            <a:endParaRPr lang="en-US" sz="2400" b="1" dirty="0" smtClean="0">
              <a:solidFill>
                <a:srgbClr val="006600"/>
              </a:solidFill>
              <a:latin typeface="Arial Narrow" pitchFamily="34" charset="0"/>
              <a:cs typeface="Arial" pitchFamily="34" charset="0"/>
            </a:endParaRPr>
          </a:p>
        </p:txBody>
      </p:sp>
      <p:sp>
        <p:nvSpPr>
          <p:cNvPr id="4" name="Rectangle 3"/>
          <p:cNvSpPr>
            <a:spLocks noChangeArrowheads="1"/>
          </p:cNvSpPr>
          <p:nvPr/>
        </p:nvSpPr>
        <p:spPr bwMode="auto">
          <a:xfrm>
            <a:off x="0" y="115168"/>
            <a:ext cx="9144000" cy="723265"/>
          </a:xfrm>
          <a:prstGeom prst="rect">
            <a:avLst/>
          </a:prstGeom>
          <a:noFill/>
          <a:ln w="9525">
            <a:noFill/>
            <a:miter lim="800000"/>
            <a:headEnd/>
            <a:tailEnd/>
          </a:ln>
        </p:spPr>
        <p:txBody>
          <a:bodyPr lIns="101633" tIns="50817" rIns="101633" bIns="50817"/>
          <a:lstStyle/>
          <a:p>
            <a:pPr algn="ctr" defTabSz="914186" fontAlgn="auto">
              <a:spcBef>
                <a:spcPts val="0"/>
              </a:spcBef>
              <a:spcAft>
                <a:spcPts val="0"/>
              </a:spcAft>
              <a:tabLst>
                <a:tab pos="1886424" algn="l"/>
              </a:tabLst>
              <a:defRPr/>
            </a:pPr>
            <a:r>
              <a:rPr lang="en-US" sz="3000" b="1" kern="0" dirty="0">
                <a:solidFill>
                  <a:srgbClr val="006600"/>
                </a:solidFill>
                <a:latin typeface="Arial Narrow" pitchFamily="34" charset="0"/>
              </a:rPr>
              <a:t>Outline</a:t>
            </a:r>
          </a:p>
        </p:txBody>
      </p:sp>
      <p:sp>
        <p:nvSpPr>
          <p:cNvPr id="44"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2</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Text Box 44"/>
          <p:cNvSpPr txBox="1">
            <a:spLocks noChangeArrowheads="1"/>
          </p:cNvSpPr>
          <p:nvPr/>
        </p:nvSpPr>
        <p:spPr bwMode="auto">
          <a:xfrm>
            <a:off x="10" y="2486034"/>
            <a:ext cx="2447035" cy="338340"/>
          </a:xfrm>
          <a:prstGeom prst="rect">
            <a:avLst/>
          </a:prstGeom>
          <a:noFill/>
          <a:ln w="9525">
            <a:noFill/>
            <a:miter lim="800000"/>
            <a:headEnd/>
            <a:tailEnd/>
          </a:ln>
        </p:spPr>
        <p:txBody>
          <a:bodyPr wrap="none" lIns="91227" tIns="45614" rIns="91227" bIns="45614">
            <a:spAutoFit/>
          </a:bodyPr>
          <a:lstStyle/>
          <a:p>
            <a:pPr marL="228124" indent="-228124">
              <a:buFont typeface="Wingdings" pitchFamily="2" charset="2"/>
              <a:buChar char="§"/>
            </a:pPr>
            <a:r>
              <a:rPr lang="en-US" sz="1600" i="1" dirty="0">
                <a:solidFill>
                  <a:srgbClr val="006600"/>
                </a:solidFill>
                <a:latin typeface="Arial Narrow" pitchFamily="34" charset="0"/>
                <a:cs typeface="Arial" pitchFamily="34" charset="0"/>
              </a:rPr>
              <a:t>Science for National Needs</a:t>
            </a:r>
          </a:p>
        </p:txBody>
      </p:sp>
      <p:sp>
        <p:nvSpPr>
          <p:cNvPr id="10251" name="Text Box 45"/>
          <p:cNvSpPr txBox="1">
            <a:spLocks noChangeArrowheads="1"/>
          </p:cNvSpPr>
          <p:nvPr/>
        </p:nvSpPr>
        <p:spPr bwMode="auto">
          <a:xfrm>
            <a:off x="10" y="790584"/>
            <a:ext cx="2041475" cy="338340"/>
          </a:xfrm>
          <a:prstGeom prst="rect">
            <a:avLst/>
          </a:prstGeom>
          <a:noFill/>
          <a:ln w="9525">
            <a:noFill/>
            <a:miter lim="800000"/>
            <a:headEnd/>
            <a:tailEnd/>
          </a:ln>
        </p:spPr>
        <p:txBody>
          <a:bodyPr wrap="none" lIns="91227" tIns="45614" rIns="91227" bIns="45614">
            <a:spAutoFit/>
          </a:bodyPr>
          <a:lstStyle/>
          <a:p>
            <a:pPr marL="228124" indent="-228124">
              <a:buFont typeface="Wingdings" pitchFamily="2" charset="2"/>
              <a:buChar char="§"/>
            </a:pPr>
            <a:r>
              <a:rPr lang="en-US" sz="1600" i="1" dirty="0">
                <a:solidFill>
                  <a:srgbClr val="006600"/>
                </a:solidFill>
                <a:latin typeface="Arial Narrow" pitchFamily="34" charset="0"/>
                <a:cs typeface="Arial" pitchFamily="34" charset="0"/>
              </a:rPr>
              <a:t>Science for Discovery</a:t>
            </a:r>
          </a:p>
        </p:txBody>
      </p:sp>
      <p:sp>
        <p:nvSpPr>
          <p:cNvPr id="10242" name="Rectangle 2"/>
          <p:cNvSpPr>
            <a:spLocks noGrp="1" noChangeArrowheads="1"/>
          </p:cNvSpPr>
          <p:nvPr>
            <p:ph type="title"/>
          </p:nvPr>
        </p:nvSpPr>
        <p:spPr>
          <a:xfrm>
            <a:off x="0" y="0"/>
            <a:ext cx="9144000" cy="723900"/>
          </a:xfrm>
        </p:spPr>
        <p:txBody>
          <a:bodyPr lIns="91216" tIns="45609" rIns="91216" bIns="45609"/>
          <a:lstStyle/>
          <a:p>
            <a:pPr defTabSz="1017033">
              <a:tabLst>
                <a:tab pos="1886739" algn="l"/>
              </a:tabLst>
            </a:pPr>
            <a:r>
              <a:rPr lang="en-US" b="1" dirty="0" smtClean="0">
                <a:solidFill>
                  <a:srgbClr val="006600"/>
                </a:solidFill>
                <a:latin typeface="Arial Narrow" pitchFamily="34" charset="0"/>
              </a:rPr>
              <a:t>BES Strategic Planning Activities</a:t>
            </a:r>
          </a:p>
        </p:txBody>
      </p:sp>
      <p:pic>
        <p:nvPicPr>
          <p:cNvPr id="10244" name="Picture 26"/>
          <p:cNvPicPr preferRelativeResize="0">
            <a:picLocks noGrp="1" noChangeAspect="1" noChangeArrowheads="1"/>
          </p:cNvPicPr>
          <p:nvPr>
            <p:ph sz="quarter" idx="4294967295"/>
          </p:nvPr>
        </p:nvPicPr>
        <p:blipFill>
          <a:blip r:embed="rId3" cstate="print"/>
          <a:srcRect/>
          <a:stretch>
            <a:fillRect/>
          </a:stretch>
        </p:blipFill>
        <p:spPr>
          <a:xfrm>
            <a:off x="0" y="2870204"/>
            <a:ext cx="895350" cy="1117600"/>
          </a:xfrm>
        </p:spPr>
      </p:pic>
      <p:grpSp>
        <p:nvGrpSpPr>
          <p:cNvPr id="2" name="Group 10"/>
          <p:cNvGrpSpPr>
            <a:grpSpLocks/>
          </p:cNvGrpSpPr>
          <p:nvPr/>
        </p:nvGrpSpPr>
        <p:grpSpPr bwMode="auto">
          <a:xfrm>
            <a:off x="6" y="5433578"/>
            <a:ext cx="6937829" cy="1150937"/>
            <a:chOff x="198" y="3680"/>
            <a:chExt cx="5892" cy="1069"/>
          </a:xfrm>
        </p:grpSpPr>
        <p:grpSp>
          <p:nvGrpSpPr>
            <p:cNvPr id="3" name="Group 11"/>
            <p:cNvGrpSpPr>
              <a:grpSpLocks noChangeAspect="1"/>
            </p:cNvGrpSpPr>
            <p:nvPr/>
          </p:nvGrpSpPr>
          <p:grpSpPr bwMode="auto">
            <a:xfrm>
              <a:off x="3438" y="3694"/>
              <a:ext cx="766" cy="984"/>
              <a:chOff x="1746" y="1535"/>
              <a:chExt cx="806" cy="1036"/>
            </a:xfrm>
          </p:grpSpPr>
          <p:pic>
            <p:nvPicPr>
              <p:cNvPr id="10291" name="Picture 12"/>
              <p:cNvPicPr preferRelativeResize="0">
                <a:picLocks noChangeAspect="1" noChangeArrowheads="1"/>
              </p:cNvPicPr>
              <p:nvPr/>
            </p:nvPicPr>
            <p:blipFill>
              <a:blip r:embed="rId4" cstate="print"/>
              <a:srcRect l="8398" r="11044" b="23692"/>
              <a:stretch>
                <a:fillRect/>
              </a:stretch>
            </p:blipFill>
            <p:spPr bwMode="auto">
              <a:xfrm>
                <a:off x="1809" y="1577"/>
                <a:ext cx="671" cy="845"/>
              </a:xfrm>
              <a:prstGeom prst="rect">
                <a:avLst/>
              </a:prstGeom>
              <a:solidFill>
                <a:schemeClr val="bg1"/>
              </a:solidFill>
              <a:ln w="9525">
                <a:noFill/>
                <a:miter lim="800000"/>
                <a:headEnd/>
                <a:tailEnd/>
              </a:ln>
            </p:spPr>
          </p:pic>
          <p:sp>
            <p:nvSpPr>
              <p:cNvPr id="3097613" name="Rectangle 13"/>
              <p:cNvSpPr>
                <a:spLocks noChangeAspect="1" noChangeArrowheads="1"/>
              </p:cNvSpPr>
              <p:nvPr/>
            </p:nvSpPr>
            <p:spPr bwMode="auto">
              <a:xfrm>
                <a:off x="1746" y="1533"/>
                <a:ext cx="805" cy="1037"/>
              </a:xfrm>
              <a:prstGeom prst="rect">
                <a:avLst/>
              </a:prstGeom>
              <a:noFill/>
              <a:ln w="9525">
                <a:solidFill>
                  <a:schemeClr val="tx1"/>
                </a:solidFill>
                <a:miter lim="800000"/>
                <a:headEnd/>
                <a:tailEnd/>
              </a:ln>
            </p:spPr>
            <p:txBody>
              <a:bodyPr wrap="none" lIns="82058" tIns="41029" rIns="82058" bIns="41029" anchor="ctr"/>
              <a:lstStyle/>
              <a:p>
                <a:pPr defTabSz="819011">
                  <a:defRPr/>
                </a:pPr>
                <a:endParaRPr lang="en-US" dirty="0">
                  <a:effectLst>
                    <a:outerShdw blurRad="38100" dist="38100" dir="2700000" algn="tl">
                      <a:srgbClr val="C0C0C0"/>
                    </a:outerShdw>
                  </a:effectLst>
                </a:endParaRPr>
              </a:p>
            </p:txBody>
          </p:sp>
        </p:grpSp>
        <p:grpSp>
          <p:nvGrpSpPr>
            <p:cNvPr id="4" name="Group 14"/>
            <p:cNvGrpSpPr>
              <a:grpSpLocks noChangeAspect="1"/>
            </p:cNvGrpSpPr>
            <p:nvPr/>
          </p:nvGrpSpPr>
          <p:grpSpPr bwMode="auto">
            <a:xfrm>
              <a:off x="4044" y="3740"/>
              <a:ext cx="766" cy="984"/>
              <a:chOff x="2673" y="1553"/>
              <a:chExt cx="806" cy="1036"/>
            </a:xfrm>
          </p:grpSpPr>
          <p:sp>
            <p:nvSpPr>
              <p:cNvPr id="3097615" name="Rectangle 15"/>
              <p:cNvSpPr>
                <a:spLocks noChangeAspect="1" noChangeArrowheads="1"/>
              </p:cNvSpPr>
              <p:nvPr/>
            </p:nvSpPr>
            <p:spPr bwMode="auto">
              <a:xfrm>
                <a:off x="2671" y="1553"/>
                <a:ext cx="809" cy="1034"/>
              </a:xfrm>
              <a:prstGeom prst="rect">
                <a:avLst/>
              </a:prstGeom>
              <a:solidFill>
                <a:schemeClr val="bg1"/>
              </a:solidFill>
              <a:ln w="9525">
                <a:solidFill>
                  <a:schemeClr val="tx1"/>
                </a:solidFill>
                <a:miter lim="800000"/>
                <a:headEnd/>
                <a:tailEnd/>
              </a:ln>
            </p:spPr>
            <p:txBody>
              <a:bodyPr wrap="none" lIns="82058" tIns="41029" rIns="82058" bIns="41029" anchor="ctr"/>
              <a:lstStyle/>
              <a:p>
                <a:pPr defTabSz="819011">
                  <a:defRPr/>
                </a:pPr>
                <a:endParaRPr lang="en-US" dirty="0">
                  <a:effectLst>
                    <a:outerShdw blurRad="38100" dist="38100" dir="2700000" algn="tl">
                      <a:srgbClr val="C0C0C0"/>
                    </a:outerShdw>
                  </a:effectLst>
                </a:endParaRPr>
              </a:p>
            </p:txBody>
          </p:sp>
          <p:pic>
            <p:nvPicPr>
              <p:cNvPr id="10290" name="Picture 16"/>
              <p:cNvPicPr preferRelativeResize="0">
                <a:picLocks noChangeAspect="1" noChangeArrowheads="1"/>
              </p:cNvPicPr>
              <p:nvPr/>
            </p:nvPicPr>
            <p:blipFill>
              <a:blip r:embed="rId5" cstate="print"/>
              <a:srcRect/>
              <a:stretch>
                <a:fillRect/>
              </a:stretch>
            </p:blipFill>
            <p:spPr bwMode="auto">
              <a:xfrm>
                <a:off x="2697" y="1622"/>
                <a:ext cx="750" cy="561"/>
              </a:xfrm>
              <a:prstGeom prst="rect">
                <a:avLst/>
              </a:prstGeom>
              <a:solidFill>
                <a:schemeClr val="bg1"/>
              </a:solidFill>
              <a:ln w="9525">
                <a:noFill/>
                <a:miter lim="800000"/>
                <a:headEnd/>
                <a:tailEnd/>
              </a:ln>
            </p:spPr>
          </p:pic>
        </p:grpSp>
        <p:pic>
          <p:nvPicPr>
            <p:cNvPr id="10280" name="Picture 17"/>
            <p:cNvPicPr>
              <a:picLocks noChangeArrowheads="1"/>
            </p:cNvPicPr>
            <p:nvPr/>
          </p:nvPicPr>
          <p:blipFill>
            <a:blip r:embed="rId6" cstate="print"/>
            <a:srcRect/>
            <a:stretch>
              <a:fillRect/>
            </a:stretch>
          </p:blipFill>
          <p:spPr bwMode="auto">
            <a:xfrm>
              <a:off x="4659" y="3680"/>
              <a:ext cx="782" cy="986"/>
            </a:xfrm>
            <a:prstGeom prst="rect">
              <a:avLst/>
            </a:prstGeom>
            <a:noFill/>
            <a:ln w="12700">
              <a:noFill/>
              <a:miter lim="800000"/>
              <a:headEnd/>
              <a:tailEnd/>
            </a:ln>
          </p:spPr>
        </p:pic>
        <p:pic>
          <p:nvPicPr>
            <p:cNvPr id="10281" name="Picture 18" descr="covers_0001"/>
            <p:cNvPicPr preferRelativeResize="0">
              <a:picLocks noChangeAspect="1" noChangeArrowheads="1"/>
            </p:cNvPicPr>
            <p:nvPr/>
          </p:nvPicPr>
          <p:blipFill>
            <a:blip r:embed="rId7" cstate="print"/>
            <a:srcRect/>
            <a:stretch>
              <a:fillRect/>
            </a:stretch>
          </p:blipFill>
          <p:spPr bwMode="auto">
            <a:xfrm>
              <a:off x="198" y="3738"/>
              <a:ext cx="766" cy="984"/>
            </a:xfrm>
            <a:prstGeom prst="rect">
              <a:avLst/>
            </a:prstGeom>
            <a:noFill/>
            <a:ln w="9525">
              <a:noFill/>
              <a:miter lim="800000"/>
              <a:headEnd/>
              <a:tailEnd/>
            </a:ln>
          </p:spPr>
        </p:pic>
        <p:pic>
          <p:nvPicPr>
            <p:cNvPr id="10282" name="Picture 19" descr="covers_0002"/>
            <p:cNvPicPr preferRelativeResize="0">
              <a:picLocks noChangeAspect="1" noChangeArrowheads="1"/>
            </p:cNvPicPr>
            <p:nvPr/>
          </p:nvPicPr>
          <p:blipFill>
            <a:blip r:embed="rId8" cstate="print"/>
            <a:srcRect/>
            <a:stretch>
              <a:fillRect/>
            </a:stretch>
          </p:blipFill>
          <p:spPr bwMode="auto">
            <a:xfrm>
              <a:off x="786" y="3758"/>
              <a:ext cx="766" cy="984"/>
            </a:xfrm>
            <a:prstGeom prst="rect">
              <a:avLst/>
            </a:prstGeom>
            <a:noFill/>
            <a:ln w="9525">
              <a:noFill/>
              <a:miter lim="800000"/>
              <a:headEnd/>
              <a:tailEnd/>
            </a:ln>
          </p:spPr>
        </p:pic>
        <p:grpSp>
          <p:nvGrpSpPr>
            <p:cNvPr id="5" name="Group 20"/>
            <p:cNvGrpSpPr>
              <a:grpSpLocks noChangeAspect="1"/>
            </p:cNvGrpSpPr>
            <p:nvPr/>
          </p:nvGrpSpPr>
          <p:grpSpPr bwMode="auto">
            <a:xfrm>
              <a:off x="2088" y="3692"/>
              <a:ext cx="797" cy="984"/>
              <a:chOff x="1293" y="1171"/>
              <a:chExt cx="839" cy="1036"/>
            </a:xfrm>
          </p:grpSpPr>
          <p:pic>
            <p:nvPicPr>
              <p:cNvPr id="10287" name="Picture 21"/>
              <p:cNvPicPr preferRelativeResize="0">
                <a:picLocks noChangeAspect="1" noChangeArrowheads="1"/>
              </p:cNvPicPr>
              <p:nvPr/>
            </p:nvPicPr>
            <p:blipFill>
              <a:blip r:embed="rId9" cstate="print"/>
              <a:srcRect/>
              <a:stretch>
                <a:fillRect/>
              </a:stretch>
            </p:blipFill>
            <p:spPr bwMode="auto">
              <a:xfrm>
                <a:off x="1293" y="1284"/>
                <a:ext cx="839" cy="848"/>
              </a:xfrm>
              <a:prstGeom prst="rect">
                <a:avLst/>
              </a:prstGeom>
              <a:noFill/>
              <a:ln w="9525">
                <a:noFill/>
                <a:miter lim="800000"/>
                <a:headEnd/>
                <a:tailEnd/>
              </a:ln>
            </p:spPr>
          </p:pic>
          <p:sp>
            <p:nvSpPr>
              <p:cNvPr id="3097622" name="Rectangle 22"/>
              <p:cNvSpPr>
                <a:spLocks noChangeAspect="1" noChangeArrowheads="1"/>
              </p:cNvSpPr>
              <p:nvPr/>
            </p:nvSpPr>
            <p:spPr bwMode="auto">
              <a:xfrm>
                <a:off x="1311" y="1171"/>
                <a:ext cx="802" cy="1034"/>
              </a:xfrm>
              <a:prstGeom prst="rect">
                <a:avLst/>
              </a:prstGeom>
              <a:noFill/>
              <a:ln w="9525">
                <a:solidFill>
                  <a:schemeClr val="tx1"/>
                </a:solidFill>
                <a:miter lim="800000"/>
                <a:headEnd/>
                <a:tailEnd/>
              </a:ln>
            </p:spPr>
            <p:txBody>
              <a:bodyPr wrap="none" lIns="82058" tIns="41029" rIns="82058" bIns="41029" anchor="ctr"/>
              <a:lstStyle/>
              <a:p>
                <a:pPr defTabSz="819011">
                  <a:defRPr/>
                </a:pPr>
                <a:endParaRPr lang="en-US" dirty="0">
                  <a:effectLst>
                    <a:outerShdw blurRad="38100" dist="38100" dir="2700000" algn="tl">
                      <a:srgbClr val="C0C0C0"/>
                    </a:outerShdw>
                  </a:effectLst>
                </a:endParaRPr>
              </a:p>
            </p:txBody>
          </p:sp>
        </p:grpSp>
        <p:pic>
          <p:nvPicPr>
            <p:cNvPr id="10284" name="Picture 23"/>
            <p:cNvPicPr preferRelativeResize="0">
              <a:picLocks noChangeAspect="1" noChangeArrowheads="1"/>
            </p:cNvPicPr>
            <p:nvPr/>
          </p:nvPicPr>
          <p:blipFill>
            <a:blip r:embed="rId10" cstate="print"/>
            <a:srcRect/>
            <a:stretch>
              <a:fillRect/>
            </a:stretch>
          </p:blipFill>
          <p:spPr bwMode="auto">
            <a:xfrm>
              <a:off x="2769" y="3740"/>
              <a:ext cx="766" cy="984"/>
            </a:xfrm>
            <a:prstGeom prst="rect">
              <a:avLst/>
            </a:prstGeom>
            <a:noFill/>
            <a:ln w="9525">
              <a:solidFill>
                <a:schemeClr val="tx1"/>
              </a:solidFill>
              <a:miter lim="800000"/>
              <a:headEnd/>
              <a:tailEnd/>
            </a:ln>
          </p:spPr>
        </p:pic>
        <p:pic>
          <p:nvPicPr>
            <p:cNvPr id="10285" name="Picture 24"/>
            <p:cNvPicPr preferRelativeResize="0">
              <a:picLocks noChangeAspect="1" noChangeArrowheads="1"/>
            </p:cNvPicPr>
            <p:nvPr/>
          </p:nvPicPr>
          <p:blipFill>
            <a:blip r:embed="rId11" cstate="print"/>
            <a:srcRect/>
            <a:stretch>
              <a:fillRect/>
            </a:stretch>
          </p:blipFill>
          <p:spPr bwMode="auto">
            <a:xfrm>
              <a:off x="1419" y="3765"/>
              <a:ext cx="766" cy="984"/>
            </a:xfrm>
            <a:prstGeom prst="rect">
              <a:avLst/>
            </a:prstGeom>
            <a:noFill/>
            <a:ln w="12700">
              <a:solidFill>
                <a:schemeClr val="tx1"/>
              </a:solidFill>
              <a:miter lim="800000"/>
              <a:headEnd/>
              <a:tailEnd/>
            </a:ln>
          </p:spPr>
        </p:pic>
        <p:pic>
          <p:nvPicPr>
            <p:cNvPr id="10286" name="Picture 25"/>
            <p:cNvPicPr>
              <a:picLocks noChangeAspect="1" noChangeArrowheads="1"/>
            </p:cNvPicPr>
            <p:nvPr/>
          </p:nvPicPr>
          <p:blipFill>
            <a:blip r:embed="rId12" cstate="print"/>
            <a:srcRect/>
            <a:stretch>
              <a:fillRect/>
            </a:stretch>
          </p:blipFill>
          <p:spPr bwMode="auto">
            <a:xfrm>
              <a:off x="5343" y="3750"/>
              <a:ext cx="747" cy="966"/>
            </a:xfrm>
            <a:prstGeom prst="rect">
              <a:avLst/>
            </a:prstGeom>
            <a:noFill/>
            <a:ln w="57150">
              <a:noFill/>
              <a:miter lim="800000"/>
              <a:headEnd/>
              <a:tailEnd/>
            </a:ln>
          </p:spPr>
        </p:pic>
      </p:grpSp>
      <p:pic>
        <p:nvPicPr>
          <p:cNvPr id="10246" name="Picture 27"/>
          <p:cNvPicPr>
            <a:picLocks noChangeAspect="1" noChangeArrowheads="1"/>
          </p:cNvPicPr>
          <p:nvPr/>
        </p:nvPicPr>
        <p:blipFill>
          <a:blip r:embed="rId13" cstate="print"/>
          <a:srcRect/>
          <a:stretch>
            <a:fillRect/>
          </a:stretch>
        </p:blipFill>
        <p:spPr bwMode="auto">
          <a:xfrm>
            <a:off x="6572029" y="5424715"/>
            <a:ext cx="836612" cy="1112838"/>
          </a:xfrm>
          <a:prstGeom prst="rect">
            <a:avLst/>
          </a:prstGeom>
          <a:noFill/>
          <a:ln w="9525" algn="ctr">
            <a:noFill/>
            <a:miter lim="800000"/>
            <a:headEnd/>
            <a:tailEnd/>
          </a:ln>
        </p:spPr>
      </p:pic>
      <p:pic>
        <p:nvPicPr>
          <p:cNvPr id="10249" name="Picture 41"/>
          <p:cNvPicPr preferRelativeResize="0">
            <a:picLocks noChangeAspect="1" noChangeArrowheads="1"/>
          </p:cNvPicPr>
          <p:nvPr/>
        </p:nvPicPr>
        <p:blipFill>
          <a:blip r:embed="rId14" cstate="print"/>
          <a:srcRect/>
          <a:stretch>
            <a:fillRect/>
          </a:stretch>
        </p:blipFill>
        <p:spPr bwMode="auto">
          <a:xfrm>
            <a:off x="4783138" y="2873375"/>
            <a:ext cx="842962" cy="1089025"/>
          </a:xfrm>
          <a:prstGeom prst="rect">
            <a:avLst/>
          </a:prstGeom>
          <a:noFill/>
          <a:ln w="19050">
            <a:noFill/>
            <a:miter lim="800000"/>
            <a:headEnd/>
            <a:tailEnd/>
          </a:ln>
        </p:spPr>
      </p:pic>
      <p:sp>
        <p:nvSpPr>
          <p:cNvPr id="10252" name="Text Box 46"/>
          <p:cNvSpPr txBox="1">
            <a:spLocks noChangeArrowheads="1"/>
          </p:cNvSpPr>
          <p:nvPr/>
        </p:nvSpPr>
        <p:spPr bwMode="auto">
          <a:xfrm>
            <a:off x="-69008" y="5040414"/>
            <a:ext cx="6396770" cy="338340"/>
          </a:xfrm>
          <a:prstGeom prst="rect">
            <a:avLst/>
          </a:prstGeom>
          <a:noFill/>
          <a:ln w="9525">
            <a:noFill/>
            <a:miter lim="800000"/>
            <a:headEnd/>
            <a:tailEnd/>
          </a:ln>
        </p:spPr>
        <p:txBody>
          <a:bodyPr wrap="none" lIns="91227" tIns="45614" rIns="91227" bIns="45614">
            <a:spAutoFit/>
          </a:bodyPr>
          <a:lstStyle/>
          <a:p>
            <a:pPr marL="228124" indent="-228124">
              <a:buFont typeface="Wingdings" pitchFamily="2" charset="2"/>
              <a:buChar char="§"/>
            </a:pPr>
            <a:r>
              <a:rPr lang="en-US" sz="1600" i="1" dirty="0">
                <a:solidFill>
                  <a:srgbClr val="006600"/>
                </a:solidFill>
                <a:latin typeface="Arial Narrow" pitchFamily="34" charset="0"/>
                <a:cs typeface="Arial" pitchFamily="34" charset="0"/>
              </a:rPr>
              <a:t>National Scientific User Facilities, the 21</a:t>
            </a:r>
            <a:r>
              <a:rPr lang="en-US" sz="1600" i="1" baseline="30000" dirty="0">
                <a:solidFill>
                  <a:srgbClr val="006600"/>
                </a:solidFill>
                <a:latin typeface="Arial Narrow" pitchFamily="34" charset="0"/>
                <a:cs typeface="Arial" pitchFamily="34" charset="0"/>
              </a:rPr>
              <a:t>st</a:t>
            </a:r>
            <a:r>
              <a:rPr lang="en-US" sz="1600" i="1" dirty="0">
                <a:solidFill>
                  <a:srgbClr val="006600"/>
                </a:solidFill>
                <a:latin typeface="Arial Narrow" pitchFamily="34" charset="0"/>
                <a:cs typeface="Arial" pitchFamily="34" charset="0"/>
              </a:rPr>
              <a:t> century </a:t>
            </a:r>
            <a:r>
              <a:rPr lang="en-US" sz="1600" i="1" dirty="0" smtClean="0">
                <a:solidFill>
                  <a:srgbClr val="006600"/>
                </a:solidFill>
                <a:latin typeface="Arial Narrow" pitchFamily="34" charset="0"/>
                <a:cs typeface="Arial" pitchFamily="34" charset="0"/>
              </a:rPr>
              <a:t>Tools </a:t>
            </a:r>
            <a:r>
              <a:rPr lang="en-US" sz="1600" i="1" dirty="0">
                <a:solidFill>
                  <a:srgbClr val="006600"/>
                </a:solidFill>
                <a:latin typeface="Arial Narrow" pitchFamily="34" charset="0"/>
                <a:cs typeface="Arial" pitchFamily="34" charset="0"/>
              </a:rPr>
              <a:t>of </a:t>
            </a:r>
            <a:r>
              <a:rPr lang="en-US" sz="1600" i="1" dirty="0" smtClean="0">
                <a:solidFill>
                  <a:srgbClr val="006600"/>
                </a:solidFill>
                <a:latin typeface="Arial Narrow" pitchFamily="34" charset="0"/>
                <a:cs typeface="Arial" pitchFamily="34" charset="0"/>
              </a:rPr>
              <a:t>Science &amp; Technology</a:t>
            </a:r>
            <a:endParaRPr lang="en-US" sz="1600" i="1" dirty="0">
              <a:solidFill>
                <a:srgbClr val="006600"/>
              </a:solidFill>
              <a:latin typeface="Arial Narrow" pitchFamily="34" charset="0"/>
              <a:cs typeface="Arial" pitchFamily="34" charset="0"/>
            </a:endParaRPr>
          </a:p>
        </p:txBody>
      </p:sp>
      <p:pic>
        <p:nvPicPr>
          <p:cNvPr id="10256" name="Picture 3"/>
          <p:cNvPicPr preferRelativeResize="0">
            <a:picLocks noChangeAspect="1" noChangeArrowheads="1"/>
          </p:cNvPicPr>
          <p:nvPr/>
        </p:nvPicPr>
        <p:blipFill>
          <a:blip r:embed="rId15" cstate="print"/>
          <a:srcRect/>
          <a:stretch>
            <a:fillRect/>
          </a:stretch>
        </p:blipFill>
        <p:spPr bwMode="auto">
          <a:xfrm>
            <a:off x="2140919" y="1241485"/>
            <a:ext cx="978772" cy="1045995"/>
          </a:xfrm>
          <a:prstGeom prst="rect">
            <a:avLst/>
          </a:prstGeom>
          <a:noFill/>
          <a:ln w="28575">
            <a:solidFill>
              <a:schemeClr val="tx1"/>
            </a:solidFill>
            <a:miter lim="800000"/>
            <a:headEnd/>
            <a:tailEnd/>
          </a:ln>
        </p:spPr>
      </p:pic>
      <p:pic>
        <p:nvPicPr>
          <p:cNvPr id="10257" name="Picture 4"/>
          <p:cNvPicPr preferRelativeResize="0">
            <a:picLocks noChangeAspect="1" noChangeArrowheads="1"/>
          </p:cNvPicPr>
          <p:nvPr/>
        </p:nvPicPr>
        <p:blipFill>
          <a:blip r:embed="rId16" cstate="print"/>
          <a:srcRect/>
          <a:stretch>
            <a:fillRect/>
          </a:stretch>
        </p:blipFill>
        <p:spPr bwMode="auto">
          <a:xfrm>
            <a:off x="3126097" y="1239359"/>
            <a:ext cx="859939" cy="1037491"/>
          </a:xfrm>
          <a:prstGeom prst="rect">
            <a:avLst/>
          </a:prstGeom>
          <a:noFill/>
          <a:ln w="28575">
            <a:solidFill>
              <a:schemeClr val="tx1"/>
            </a:solidFill>
            <a:miter lim="800000"/>
            <a:headEnd/>
            <a:tailEnd/>
          </a:ln>
        </p:spPr>
      </p:pic>
      <p:grpSp>
        <p:nvGrpSpPr>
          <p:cNvPr id="6" name="Group 5"/>
          <p:cNvGrpSpPr>
            <a:grpSpLocks/>
          </p:cNvGrpSpPr>
          <p:nvPr/>
        </p:nvGrpSpPr>
        <p:grpSpPr bwMode="auto">
          <a:xfrm>
            <a:off x="1192814" y="1241468"/>
            <a:ext cx="976216" cy="1067255"/>
            <a:chOff x="180" y="2744"/>
            <a:chExt cx="1661" cy="2152"/>
          </a:xfrm>
        </p:grpSpPr>
        <p:pic>
          <p:nvPicPr>
            <p:cNvPr id="10265" name="Picture 6" descr="nes_fc"/>
            <p:cNvPicPr>
              <a:picLocks noChangeAspect="1" noChangeArrowheads="1"/>
            </p:cNvPicPr>
            <p:nvPr/>
          </p:nvPicPr>
          <p:blipFill>
            <a:blip r:embed="rId17" cstate="print"/>
            <a:srcRect/>
            <a:stretch>
              <a:fillRect/>
            </a:stretch>
          </p:blipFill>
          <p:spPr bwMode="auto">
            <a:xfrm>
              <a:off x="182" y="2749"/>
              <a:ext cx="1659" cy="2147"/>
            </a:xfrm>
            <a:prstGeom prst="rect">
              <a:avLst/>
            </a:prstGeom>
            <a:noFill/>
            <a:ln w="28575">
              <a:solidFill>
                <a:schemeClr val="tx1"/>
              </a:solidFill>
              <a:miter lim="800000"/>
              <a:headEnd/>
              <a:tailEnd/>
            </a:ln>
          </p:spPr>
        </p:pic>
        <p:sp>
          <p:nvSpPr>
            <p:cNvPr id="66" name="Rectangle 7"/>
            <p:cNvSpPr>
              <a:spLocks noChangeArrowheads="1"/>
            </p:cNvSpPr>
            <p:nvPr/>
          </p:nvSpPr>
          <p:spPr bwMode="auto">
            <a:xfrm>
              <a:off x="179" y="2744"/>
              <a:ext cx="1658" cy="2151"/>
            </a:xfrm>
            <a:prstGeom prst="rect">
              <a:avLst/>
            </a:prstGeom>
            <a:noFill/>
            <a:ln w="28575">
              <a:solidFill>
                <a:schemeClr val="tx1"/>
              </a:solidFill>
              <a:miter lim="800000"/>
              <a:headEnd/>
              <a:tailEnd/>
            </a:ln>
            <a:effectLst/>
          </p:spPr>
          <p:txBody>
            <a:bodyPr wrap="none" lIns="100797" tIns="49515" rIns="100797" bIns="49515" anchor="ctr"/>
            <a:lstStyle/>
            <a:p>
              <a:pPr algn="ctr" eaLnBrk="0" hangingPunct="0">
                <a:defRPr/>
              </a:pPr>
              <a:endParaRPr lang="en-US" dirty="0">
                <a:effectLst>
                  <a:outerShdw blurRad="38100" dist="38100" dir="2700000" algn="tl">
                    <a:srgbClr val="C0C0C0"/>
                  </a:outerShdw>
                </a:effectLst>
              </a:endParaRPr>
            </a:p>
          </p:txBody>
        </p:sp>
      </p:grpSp>
      <p:sp>
        <p:nvSpPr>
          <p:cNvPr id="67" name="Rectangle 8"/>
          <p:cNvSpPr>
            <a:spLocks noChangeArrowheads="1"/>
          </p:cNvSpPr>
          <p:nvPr/>
        </p:nvSpPr>
        <p:spPr bwMode="auto">
          <a:xfrm>
            <a:off x="206392" y="1231903"/>
            <a:ext cx="968375" cy="1084263"/>
          </a:xfrm>
          <a:prstGeom prst="rect">
            <a:avLst/>
          </a:prstGeom>
          <a:solidFill>
            <a:srgbClr val="000000"/>
          </a:solidFill>
          <a:ln w="28575">
            <a:solidFill>
              <a:schemeClr val="tx1"/>
            </a:solidFill>
            <a:miter lim="800000"/>
            <a:headEnd/>
            <a:tailEnd/>
          </a:ln>
        </p:spPr>
        <p:txBody>
          <a:bodyPr lIns="91258" tIns="45630" rIns="91258" bIns="45630"/>
          <a:lstStyle/>
          <a:p>
            <a:pPr eaLnBrk="0" hangingPunct="0">
              <a:defRPr/>
            </a:pPr>
            <a:endParaRPr lang="en-US" dirty="0">
              <a:effectLst>
                <a:outerShdw blurRad="38100" dist="38100" dir="2700000" algn="tl">
                  <a:srgbClr val="000000">
                    <a:alpha val="43137"/>
                  </a:srgbClr>
                </a:outerShdw>
              </a:effectLst>
            </a:endParaRPr>
          </a:p>
        </p:txBody>
      </p:sp>
      <p:pic>
        <p:nvPicPr>
          <p:cNvPr id="10260" name="Picture 9"/>
          <p:cNvPicPr>
            <a:picLocks noChangeAspect="1" noChangeArrowheads="1"/>
          </p:cNvPicPr>
          <p:nvPr/>
        </p:nvPicPr>
        <p:blipFill>
          <a:blip r:embed="rId18" cstate="print"/>
          <a:srcRect/>
          <a:stretch>
            <a:fillRect/>
          </a:stretch>
        </p:blipFill>
        <p:spPr bwMode="auto">
          <a:xfrm>
            <a:off x="291986" y="1483833"/>
            <a:ext cx="773051" cy="681385"/>
          </a:xfrm>
          <a:prstGeom prst="rect">
            <a:avLst/>
          </a:prstGeom>
          <a:noFill/>
          <a:ln w="28575">
            <a:solidFill>
              <a:schemeClr val="tx1"/>
            </a:solidFill>
            <a:miter lim="800000"/>
            <a:headEnd/>
            <a:tailEnd/>
          </a:ln>
        </p:spPr>
      </p:pic>
      <p:pic>
        <p:nvPicPr>
          <p:cNvPr id="10261" name="Picture 42" descr="OD_xlg"/>
          <p:cNvPicPr>
            <a:picLocks noChangeAspect="1" noChangeArrowheads="1"/>
          </p:cNvPicPr>
          <p:nvPr/>
        </p:nvPicPr>
        <p:blipFill>
          <a:blip r:embed="rId19" cstate="print"/>
          <a:srcRect/>
          <a:stretch>
            <a:fillRect/>
          </a:stretch>
        </p:blipFill>
        <p:spPr bwMode="auto">
          <a:xfrm>
            <a:off x="4012853" y="1241468"/>
            <a:ext cx="932772" cy="1035365"/>
          </a:xfrm>
          <a:prstGeom prst="rect">
            <a:avLst/>
          </a:prstGeom>
          <a:noFill/>
          <a:ln w="28575">
            <a:solidFill>
              <a:schemeClr val="tx1"/>
            </a:solidFill>
            <a:miter lim="800000"/>
            <a:headEnd/>
            <a:tailEnd/>
          </a:ln>
        </p:spPr>
      </p:pic>
      <p:pic>
        <p:nvPicPr>
          <p:cNvPr id="10262" name="Picture 43" descr="GC_xlg"/>
          <p:cNvPicPr preferRelativeResize="0">
            <a:picLocks noChangeAspect="1" noChangeArrowheads="1"/>
          </p:cNvPicPr>
          <p:nvPr/>
        </p:nvPicPr>
        <p:blipFill>
          <a:blip r:embed="rId20" cstate="print"/>
          <a:srcRect/>
          <a:stretch>
            <a:fillRect/>
          </a:stretch>
        </p:blipFill>
        <p:spPr bwMode="auto">
          <a:xfrm>
            <a:off x="4973737" y="1243594"/>
            <a:ext cx="923827" cy="1024735"/>
          </a:xfrm>
          <a:prstGeom prst="rect">
            <a:avLst/>
          </a:prstGeom>
          <a:noFill/>
          <a:ln w="38100">
            <a:solidFill>
              <a:schemeClr val="tx1"/>
            </a:solidFill>
            <a:miter lim="800000"/>
            <a:headEnd/>
            <a:tailEnd/>
          </a:ln>
        </p:spPr>
      </p:pic>
      <p:sp>
        <p:nvSpPr>
          <p:cNvPr id="71" name="Rectangle 47"/>
          <p:cNvSpPr>
            <a:spLocks noChangeArrowheads="1"/>
          </p:cNvSpPr>
          <p:nvPr/>
        </p:nvSpPr>
        <p:spPr bwMode="auto">
          <a:xfrm>
            <a:off x="285750" y="1384302"/>
            <a:ext cx="412750" cy="307777"/>
          </a:xfrm>
          <a:prstGeom prst="rect">
            <a:avLst/>
          </a:prstGeom>
          <a:noFill/>
          <a:ln w="28575">
            <a:solidFill>
              <a:schemeClr val="tx1"/>
            </a:solidFill>
            <a:miter lim="800000"/>
            <a:headEnd/>
            <a:tailEnd/>
          </a:ln>
        </p:spPr>
        <p:txBody>
          <a:bodyPr lIns="0" tIns="0" rIns="0" bIns="0">
            <a:spAutoFit/>
          </a:bodyPr>
          <a:lstStyle/>
          <a:p>
            <a:pPr eaLnBrk="0" hangingPunct="0">
              <a:defRPr/>
            </a:pPr>
            <a:r>
              <a:rPr lang="en-US" sz="1000" dirty="0">
                <a:solidFill>
                  <a:srgbClr val="FFFFFF"/>
                </a:solidFill>
              </a:rPr>
              <a:t>Systems</a:t>
            </a:r>
            <a:endParaRPr lang="en-US" sz="1000" dirty="0">
              <a:effectLst>
                <a:outerShdw blurRad="38100" dist="38100" dir="2700000" algn="tl">
                  <a:srgbClr val="C0C0C0"/>
                </a:outerShdw>
              </a:effectLst>
            </a:endParaRPr>
          </a:p>
        </p:txBody>
      </p:sp>
      <p:sp>
        <p:nvSpPr>
          <p:cNvPr id="72" name="Rectangle 48"/>
          <p:cNvSpPr>
            <a:spLocks noChangeArrowheads="1"/>
          </p:cNvSpPr>
          <p:nvPr/>
        </p:nvSpPr>
        <p:spPr bwMode="auto">
          <a:xfrm>
            <a:off x="285752" y="1282702"/>
            <a:ext cx="504946" cy="153888"/>
          </a:xfrm>
          <a:prstGeom prst="rect">
            <a:avLst/>
          </a:prstGeom>
          <a:noFill/>
          <a:ln w="28575">
            <a:solidFill>
              <a:schemeClr val="tx1"/>
            </a:solidFill>
            <a:miter lim="800000"/>
            <a:headEnd/>
            <a:tailEnd/>
          </a:ln>
        </p:spPr>
        <p:txBody>
          <a:bodyPr wrap="none" lIns="0" tIns="0" rIns="0" bIns="0">
            <a:spAutoFit/>
          </a:bodyPr>
          <a:lstStyle/>
          <a:p>
            <a:pPr eaLnBrk="0" hangingPunct="0">
              <a:defRPr/>
            </a:pPr>
            <a:r>
              <a:rPr lang="en-US" sz="1000" dirty="0">
                <a:solidFill>
                  <a:srgbClr val="FFFFFF"/>
                </a:solidFill>
              </a:rPr>
              <a:t>Complex</a:t>
            </a:r>
            <a:endParaRPr lang="en-US" sz="1000" dirty="0">
              <a:effectLst>
                <a:outerShdw blurRad="38100" dist="38100" dir="2700000" algn="tl">
                  <a:srgbClr val="C0C0C0"/>
                </a:outerShdw>
              </a:effectLst>
            </a:endParaRPr>
          </a:p>
        </p:txBody>
      </p:sp>
      <p:pic>
        <p:nvPicPr>
          <p:cNvPr id="10254" name="Picture 50" descr="SET_xlg.jpg"/>
          <p:cNvPicPr>
            <a:picLocks noChangeAspect="1"/>
          </p:cNvPicPr>
          <p:nvPr/>
        </p:nvPicPr>
        <p:blipFill>
          <a:blip r:embed="rId21" cstate="print"/>
          <a:srcRect/>
          <a:stretch>
            <a:fillRect/>
          </a:stretch>
        </p:blipFill>
        <p:spPr bwMode="auto">
          <a:xfrm>
            <a:off x="5591659" y="2868107"/>
            <a:ext cx="850232" cy="1100771"/>
          </a:xfrm>
          <a:prstGeom prst="rect">
            <a:avLst/>
          </a:prstGeom>
          <a:noFill/>
          <a:ln w="38100">
            <a:noFill/>
            <a:miter lim="800000"/>
            <a:headEnd/>
            <a:tailEnd/>
          </a:ln>
        </p:spPr>
      </p:pic>
      <p:pic>
        <p:nvPicPr>
          <p:cNvPr id="10247" name="Picture 28" descr="NGPS_xlg"/>
          <p:cNvPicPr>
            <a:picLocks noChangeAspect="1" noChangeArrowheads="1"/>
          </p:cNvPicPr>
          <p:nvPr/>
        </p:nvPicPr>
        <p:blipFill>
          <a:blip r:embed="rId22" cstate="print"/>
          <a:srcRect/>
          <a:stretch>
            <a:fillRect/>
          </a:stretch>
        </p:blipFill>
        <p:spPr bwMode="auto">
          <a:xfrm>
            <a:off x="7280638" y="5399331"/>
            <a:ext cx="850994" cy="1103085"/>
          </a:xfrm>
          <a:prstGeom prst="rect">
            <a:avLst/>
          </a:prstGeom>
          <a:noFill/>
          <a:ln w="38100">
            <a:noFill/>
            <a:miter lim="800000"/>
            <a:headEnd/>
            <a:tailEnd/>
          </a:ln>
        </p:spPr>
      </p:pic>
      <p:pic>
        <p:nvPicPr>
          <p:cNvPr id="53" name="Picture 2"/>
          <p:cNvPicPr>
            <a:picLocks noChangeAspect="1"/>
          </p:cNvPicPr>
          <p:nvPr/>
        </p:nvPicPr>
        <p:blipFill>
          <a:blip r:embed="rId23" cstate="print"/>
          <a:srcRect/>
          <a:stretch>
            <a:fillRect/>
          </a:stretch>
        </p:blipFill>
        <p:spPr bwMode="auto">
          <a:xfrm>
            <a:off x="8102560" y="5384873"/>
            <a:ext cx="827684" cy="1099056"/>
          </a:xfrm>
          <a:prstGeom prst="rect">
            <a:avLst/>
          </a:prstGeom>
          <a:noFill/>
          <a:ln w="38100">
            <a:noFill/>
            <a:miter lim="800000"/>
            <a:headEnd/>
            <a:tailEnd/>
          </a:ln>
        </p:spPr>
      </p:pic>
      <p:grpSp>
        <p:nvGrpSpPr>
          <p:cNvPr id="7" name="Group 57"/>
          <p:cNvGrpSpPr/>
          <p:nvPr/>
        </p:nvGrpSpPr>
        <p:grpSpPr>
          <a:xfrm>
            <a:off x="838200" y="2861970"/>
            <a:ext cx="3968750" cy="2137559"/>
            <a:chOff x="838200" y="2861953"/>
            <a:chExt cx="3968750" cy="2137559"/>
          </a:xfrm>
        </p:grpSpPr>
        <p:grpSp>
          <p:nvGrpSpPr>
            <p:cNvPr id="8" name="Group 29"/>
            <p:cNvGrpSpPr>
              <a:grpSpLocks/>
            </p:cNvGrpSpPr>
            <p:nvPr/>
          </p:nvGrpSpPr>
          <p:grpSpPr bwMode="auto">
            <a:xfrm>
              <a:off x="838200" y="2881314"/>
              <a:ext cx="3968750" cy="2117725"/>
              <a:chOff x="702" y="1964"/>
              <a:chExt cx="2500" cy="1334"/>
            </a:xfrm>
          </p:grpSpPr>
          <p:pic>
            <p:nvPicPr>
              <p:cNvPr id="10267" name="Picture 30" descr="CAT_lg"/>
              <p:cNvPicPr preferRelativeResize="0">
                <a:picLocks noChangeAspect="1" noChangeArrowheads="1"/>
              </p:cNvPicPr>
              <p:nvPr/>
            </p:nvPicPr>
            <p:blipFill>
              <a:blip r:embed="rId24" cstate="print"/>
              <a:srcRect/>
              <a:stretch>
                <a:fillRect/>
              </a:stretch>
            </p:blipFill>
            <p:spPr bwMode="auto">
              <a:xfrm>
                <a:off x="2211" y="2644"/>
                <a:ext cx="488" cy="654"/>
              </a:xfrm>
              <a:prstGeom prst="rect">
                <a:avLst/>
              </a:prstGeom>
              <a:noFill/>
              <a:ln w="28575">
                <a:noFill/>
                <a:miter lim="800000"/>
                <a:headEnd/>
                <a:tailEnd/>
              </a:ln>
            </p:spPr>
          </p:pic>
          <p:grpSp>
            <p:nvGrpSpPr>
              <p:cNvPr id="9" name="Group 31"/>
              <p:cNvGrpSpPr>
                <a:grpSpLocks/>
              </p:cNvGrpSpPr>
              <p:nvPr/>
            </p:nvGrpSpPr>
            <p:grpSpPr bwMode="auto">
              <a:xfrm>
                <a:off x="702" y="1964"/>
                <a:ext cx="2500" cy="1334"/>
                <a:chOff x="758" y="2004"/>
                <a:chExt cx="2500" cy="1334"/>
              </a:xfrm>
            </p:grpSpPr>
            <p:pic>
              <p:nvPicPr>
                <p:cNvPr id="10269" name="Picture 32" descr="BES_H_Cover8-03"/>
                <p:cNvPicPr preferRelativeResize="0">
                  <a:picLocks noChangeAspect="1" noChangeArrowheads="1"/>
                </p:cNvPicPr>
                <p:nvPr/>
              </p:nvPicPr>
              <p:blipFill>
                <a:blip r:embed="rId25" cstate="print"/>
                <a:srcRect/>
                <a:stretch>
                  <a:fillRect/>
                </a:stretch>
              </p:blipFill>
              <p:spPr bwMode="auto">
                <a:xfrm>
                  <a:off x="769" y="2004"/>
                  <a:ext cx="488" cy="654"/>
                </a:xfrm>
                <a:prstGeom prst="rect">
                  <a:avLst/>
                </a:prstGeom>
                <a:noFill/>
                <a:ln w="28575">
                  <a:noFill/>
                  <a:miter lim="800000"/>
                  <a:headEnd/>
                  <a:tailEnd/>
                </a:ln>
              </p:spPr>
            </p:pic>
            <p:pic>
              <p:nvPicPr>
                <p:cNvPr id="10270" name="Picture 33"/>
                <p:cNvPicPr preferRelativeResize="0">
                  <a:picLocks noChangeAspect="1" noChangeArrowheads="1"/>
                </p:cNvPicPr>
                <p:nvPr/>
              </p:nvPicPr>
              <p:blipFill>
                <a:blip r:embed="rId26" cstate="print"/>
                <a:srcRect/>
                <a:stretch>
                  <a:fillRect/>
                </a:stretch>
              </p:blipFill>
              <p:spPr bwMode="auto">
                <a:xfrm>
                  <a:off x="1269" y="2004"/>
                  <a:ext cx="488" cy="654"/>
                </a:xfrm>
                <a:prstGeom prst="rect">
                  <a:avLst/>
                </a:prstGeom>
                <a:noFill/>
                <a:ln w="28575">
                  <a:noFill/>
                  <a:miter lim="800000"/>
                  <a:headEnd/>
                  <a:tailEnd/>
                </a:ln>
              </p:spPr>
            </p:pic>
            <p:pic>
              <p:nvPicPr>
                <p:cNvPr id="10271" name="Picture 34"/>
                <p:cNvPicPr preferRelativeResize="0">
                  <a:picLocks noChangeAspect="1" noChangeArrowheads="1"/>
                </p:cNvPicPr>
                <p:nvPr/>
              </p:nvPicPr>
              <p:blipFill>
                <a:blip r:embed="rId27" cstate="print">
                  <a:lum bright="-10000" contrast="20000"/>
                </a:blip>
                <a:srcRect/>
                <a:stretch>
                  <a:fillRect/>
                </a:stretch>
              </p:blipFill>
              <p:spPr bwMode="auto">
                <a:xfrm>
                  <a:off x="2270" y="2004"/>
                  <a:ext cx="488" cy="654"/>
                </a:xfrm>
                <a:prstGeom prst="rect">
                  <a:avLst/>
                </a:prstGeom>
                <a:noFill/>
                <a:ln w="28575">
                  <a:noFill/>
                  <a:miter lim="800000"/>
                  <a:headEnd/>
                  <a:tailEnd/>
                </a:ln>
              </p:spPr>
            </p:pic>
            <p:pic>
              <p:nvPicPr>
                <p:cNvPr id="10272" name="Picture 35"/>
                <p:cNvPicPr preferRelativeResize="0">
                  <a:picLocks noChangeAspect="1" noChangeArrowheads="1"/>
                </p:cNvPicPr>
                <p:nvPr/>
              </p:nvPicPr>
              <p:blipFill>
                <a:blip r:embed="rId28" cstate="print"/>
                <a:srcRect/>
                <a:stretch>
                  <a:fillRect/>
                </a:stretch>
              </p:blipFill>
              <p:spPr bwMode="auto">
                <a:xfrm>
                  <a:off x="2770" y="2004"/>
                  <a:ext cx="488" cy="654"/>
                </a:xfrm>
                <a:prstGeom prst="rect">
                  <a:avLst/>
                </a:prstGeom>
                <a:noFill/>
                <a:ln w="28575">
                  <a:noFill/>
                  <a:miter lim="800000"/>
                  <a:headEnd/>
                  <a:tailEnd/>
                </a:ln>
              </p:spPr>
            </p:pic>
            <p:pic>
              <p:nvPicPr>
                <p:cNvPr id="10273" name="Picture 36"/>
                <p:cNvPicPr preferRelativeResize="0">
                  <a:picLocks noChangeAspect="1" noChangeArrowheads="1"/>
                </p:cNvPicPr>
                <p:nvPr/>
              </p:nvPicPr>
              <p:blipFill>
                <a:blip r:embed="rId29" cstate="print"/>
                <a:srcRect/>
                <a:stretch>
                  <a:fillRect/>
                </a:stretch>
              </p:blipFill>
              <p:spPr bwMode="auto">
                <a:xfrm>
                  <a:off x="758" y="2684"/>
                  <a:ext cx="489" cy="654"/>
                </a:xfrm>
                <a:prstGeom prst="rect">
                  <a:avLst/>
                </a:prstGeom>
                <a:noFill/>
                <a:ln w="28575">
                  <a:noFill/>
                  <a:miter lim="800000"/>
                  <a:headEnd/>
                  <a:tailEnd/>
                </a:ln>
              </p:spPr>
            </p:pic>
            <p:pic>
              <p:nvPicPr>
                <p:cNvPr id="10274" name="Picture 37" descr="EES_xlg"/>
                <p:cNvPicPr preferRelativeResize="0">
                  <a:picLocks noChangeAspect="1" noChangeArrowheads="1"/>
                </p:cNvPicPr>
                <p:nvPr/>
              </p:nvPicPr>
              <p:blipFill>
                <a:blip r:embed="rId30" cstate="print"/>
                <a:srcRect/>
                <a:stretch>
                  <a:fillRect/>
                </a:stretch>
              </p:blipFill>
              <p:spPr bwMode="auto">
                <a:xfrm>
                  <a:off x="1758" y="2684"/>
                  <a:ext cx="489" cy="654"/>
                </a:xfrm>
                <a:prstGeom prst="rect">
                  <a:avLst/>
                </a:prstGeom>
                <a:noFill/>
                <a:ln w="28575">
                  <a:noFill/>
                  <a:miter lim="800000"/>
                  <a:headEnd/>
                  <a:tailEnd/>
                </a:ln>
              </p:spPr>
            </p:pic>
            <p:pic>
              <p:nvPicPr>
                <p:cNvPr id="10275" name="Picture 38" descr="GEO_lg"/>
                <p:cNvPicPr preferRelativeResize="0">
                  <a:picLocks noChangeAspect="1" noChangeArrowheads="1"/>
                </p:cNvPicPr>
                <p:nvPr/>
              </p:nvPicPr>
              <p:blipFill>
                <a:blip r:embed="rId31" cstate="print"/>
                <a:srcRect/>
                <a:stretch>
                  <a:fillRect/>
                </a:stretch>
              </p:blipFill>
              <p:spPr bwMode="auto">
                <a:xfrm>
                  <a:off x="1259" y="2684"/>
                  <a:ext cx="488" cy="654"/>
                </a:xfrm>
                <a:prstGeom prst="rect">
                  <a:avLst/>
                </a:prstGeom>
                <a:noFill/>
                <a:ln w="28575">
                  <a:noFill/>
                  <a:miter lim="800000"/>
                  <a:headEnd/>
                  <a:tailEnd/>
                </a:ln>
              </p:spPr>
            </p:pic>
            <p:pic>
              <p:nvPicPr>
                <p:cNvPr id="10276" name="Picture 39" descr="MuEE"/>
                <p:cNvPicPr preferRelativeResize="0">
                  <a:picLocks noChangeAspect="1" noChangeArrowheads="1"/>
                </p:cNvPicPr>
                <p:nvPr/>
              </p:nvPicPr>
              <p:blipFill>
                <a:blip r:embed="rId32" cstate="print"/>
                <a:srcRect/>
                <a:stretch>
                  <a:fillRect/>
                </a:stretch>
              </p:blipFill>
              <p:spPr bwMode="auto">
                <a:xfrm>
                  <a:off x="2760" y="2684"/>
                  <a:ext cx="488" cy="654"/>
                </a:xfrm>
                <a:prstGeom prst="rect">
                  <a:avLst/>
                </a:prstGeom>
                <a:noFill/>
                <a:ln w="28575">
                  <a:noFill/>
                  <a:miter lim="800000"/>
                  <a:headEnd/>
                  <a:tailEnd/>
                </a:ln>
              </p:spPr>
            </p:pic>
            <p:pic>
              <p:nvPicPr>
                <p:cNvPr id="10277" name="Picture 40" descr="Cover_921"/>
                <p:cNvPicPr preferRelativeResize="0">
                  <a:picLocks noChangeAspect="1" noChangeArrowheads="1"/>
                </p:cNvPicPr>
                <p:nvPr/>
              </p:nvPicPr>
              <p:blipFill>
                <a:blip r:embed="rId33" cstate="print"/>
                <a:srcRect/>
                <a:stretch>
                  <a:fillRect/>
                </a:stretch>
              </p:blipFill>
              <p:spPr bwMode="auto">
                <a:xfrm>
                  <a:off x="1769" y="2004"/>
                  <a:ext cx="489" cy="654"/>
                </a:xfrm>
                <a:prstGeom prst="rect">
                  <a:avLst/>
                </a:prstGeom>
                <a:noFill/>
                <a:ln w="28575">
                  <a:noFill/>
                  <a:miter lim="800000"/>
                  <a:headEnd/>
                  <a:tailEnd/>
                </a:ln>
              </p:spPr>
            </p:pic>
          </p:grpSp>
        </p:grpSp>
        <p:sp>
          <p:nvSpPr>
            <p:cNvPr id="57" name="Rectangle 56"/>
            <p:cNvSpPr/>
            <p:nvPr/>
          </p:nvSpPr>
          <p:spPr>
            <a:xfrm>
              <a:off x="855023" y="2861953"/>
              <a:ext cx="3942608" cy="213755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descr="CCB2020_xlg.jpg"/>
          <p:cNvPicPr>
            <a:picLocks noChangeAspect="1"/>
          </p:cNvPicPr>
          <p:nvPr/>
        </p:nvPicPr>
        <p:blipFill>
          <a:blip r:embed="rId34" cstate="print"/>
          <a:stretch>
            <a:fillRect/>
          </a:stretch>
        </p:blipFill>
        <p:spPr>
          <a:xfrm>
            <a:off x="4813951" y="3973908"/>
            <a:ext cx="825137" cy="1036552"/>
          </a:xfrm>
          <a:prstGeom prst="rect">
            <a:avLst/>
          </a:prstGeom>
          <a:ln w="28575">
            <a:noFill/>
          </a:ln>
        </p:spPr>
      </p:pic>
      <p:grpSp>
        <p:nvGrpSpPr>
          <p:cNvPr id="10" name="Group 58"/>
          <p:cNvGrpSpPr/>
          <p:nvPr/>
        </p:nvGrpSpPr>
        <p:grpSpPr>
          <a:xfrm>
            <a:off x="5642645" y="2866030"/>
            <a:ext cx="1620865" cy="2155542"/>
            <a:chOff x="6251946" y="3248167"/>
            <a:chExt cx="1782952" cy="2442948"/>
          </a:xfrm>
        </p:grpSpPr>
        <p:pic>
          <p:nvPicPr>
            <p:cNvPr id="62" name="Picture 61" descr="SETF_xlg.jpg"/>
            <p:cNvPicPr>
              <a:picLocks noChangeAspect="1"/>
            </p:cNvPicPr>
            <p:nvPr/>
          </p:nvPicPr>
          <p:blipFill>
            <a:blip r:embed="rId35" cstate="print"/>
            <a:stretch>
              <a:fillRect/>
            </a:stretch>
          </p:blipFill>
          <p:spPr>
            <a:xfrm>
              <a:off x="7085881" y="3248167"/>
              <a:ext cx="949017" cy="1228299"/>
            </a:xfrm>
            <a:prstGeom prst="rect">
              <a:avLst/>
            </a:prstGeom>
            <a:ln w="28575">
              <a:noFill/>
            </a:ln>
          </p:spPr>
        </p:pic>
        <p:pic>
          <p:nvPicPr>
            <p:cNvPr id="65" name="Picture 64" descr="CMSC_xlg.jpg"/>
            <p:cNvPicPr>
              <a:picLocks noChangeAspect="1"/>
            </p:cNvPicPr>
            <p:nvPr/>
          </p:nvPicPr>
          <p:blipFill>
            <a:blip r:embed="rId36" cstate="print"/>
            <a:stretch>
              <a:fillRect/>
            </a:stretch>
          </p:blipFill>
          <p:spPr>
            <a:xfrm>
              <a:off x="6251946" y="4503636"/>
              <a:ext cx="917479" cy="1187479"/>
            </a:xfrm>
            <a:prstGeom prst="rect">
              <a:avLst/>
            </a:prstGeom>
            <a:ln w="28575">
              <a:solidFill>
                <a:srgbClr val="FF0000"/>
              </a:solidFill>
            </a:ln>
          </p:spPr>
        </p:pic>
      </p:grpSp>
      <p:sp>
        <p:nvSpPr>
          <p:cNvPr id="58" name="Slide Number Placeholder 39"/>
          <p:cNvSpPr>
            <a:spLocks noGrp="1"/>
          </p:cNvSpPr>
          <p:nvPr>
            <p:ph type="sldNum" sz="quarter" idx="4294967295"/>
          </p:nvPr>
        </p:nvSpPr>
        <p:spPr bwMode="auto">
          <a:xfrm>
            <a:off x="8413750" y="6321430"/>
            <a:ext cx="381000" cy="365125"/>
          </a:xfrm>
          <a:prstGeom prst="rect">
            <a:avLst/>
          </a:prstGeom>
          <a:noFill/>
          <a:ln>
            <a:miter lim="800000"/>
            <a:headEnd/>
            <a:tailEnd/>
          </a:ln>
        </p:spPr>
        <p:txBody>
          <a:bodyPr vert="horz" wrap="square" lIns="91311" tIns="45657" rIns="91311" bIns="45657" numCol="1" rtlCol="0" anchor="ctr" anchorCtr="0" compatLnSpc="1">
            <a:prstTxWarp prst="textNoShape">
              <a:avLst/>
            </a:prstTxWarp>
          </a:bodyPr>
          <a:lstStyle/>
          <a:p>
            <a:fld id="{90944929-F3F1-48F8-BC26-BA0BFE417CEF}" type="slidenum">
              <a:rPr lang="en-US" b="0" u="none" smtClean="0"/>
              <a:pPr/>
              <a:t>20</a:t>
            </a:fld>
            <a:endParaRPr lang="en-US" b="0" u="none" dirty="0" smtClean="0"/>
          </a:p>
        </p:txBody>
      </p:sp>
      <p:sp>
        <p:nvSpPr>
          <p:cNvPr id="59" name="Rectangle 58"/>
          <p:cNvSpPr/>
          <p:nvPr/>
        </p:nvSpPr>
        <p:spPr>
          <a:xfrm>
            <a:off x="5964234" y="1203766"/>
            <a:ext cx="887104" cy="1105468"/>
          </a:xfrm>
          <a:prstGeom prst="rect">
            <a:avLst/>
          </a:prstGeom>
          <a:solidFill>
            <a:srgbClr val="FFEB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923128" y="1419366"/>
            <a:ext cx="1009934" cy="553998"/>
          </a:xfrm>
          <a:prstGeom prst="rect">
            <a:avLst/>
          </a:prstGeom>
          <a:noFill/>
        </p:spPr>
        <p:txBody>
          <a:bodyPr wrap="square" rtlCol="0">
            <a:spAutoFit/>
          </a:bodyPr>
          <a:lstStyle/>
          <a:p>
            <a:pPr algn="ctr"/>
            <a:r>
              <a:rPr lang="en-US" sz="1500" b="1" dirty="0" err="1" smtClean="0">
                <a:latin typeface="Arial Narrow" pitchFamily="34" charset="0"/>
              </a:rPr>
              <a:t>Mesoscale</a:t>
            </a:r>
            <a:r>
              <a:rPr lang="en-US" sz="1500" b="1" dirty="0" smtClean="0">
                <a:latin typeface="Arial Narrow" pitchFamily="34" charset="0"/>
              </a:rPr>
              <a:t> Science</a:t>
            </a:r>
            <a:endParaRPr lang="en-US" sz="1500" b="1" dirty="0">
              <a:latin typeface="Arial Narrow"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21</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pic>
        <p:nvPicPr>
          <p:cNvPr id="3074" name="Picture 2"/>
          <p:cNvPicPr>
            <a:picLocks noChangeAspect="1" noChangeArrowheads="1"/>
          </p:cNvPicPr>
          <p:nvPr/>
        </p:nvPicPr>
        <p:blipFill>
          <a:blip r:embed="rId2" cstate="print"/>
          <a:srcRect/>
          <a:stretch>
            <a:fillRect/>
          </a:stretch>
        </p:blipFill>
        <p:spPr bwMode="auto">
          <a:xfrm>
            <a:off x="195263" y="1400175"/>
            <a:ext cx="8753475" cy="4057650"/>
          </a:xfrm>
          <a:prstGeom prst="rect">
            <a:avLst/>
          </a:prstGeom>
          <a:noFill/>
          <a:ln w="9525">
            <a:solidFill>
              <a:schemeClr val="tx1"/>
            </a:solidFill>
            <a:miter lim="800000"/>
            <a:headEnd/>
            <a:tailEnd/>
          </a:ln>
        </p:spPr>
      </p:pic>
      <p:sp>
        <p:nvSpPr>
          <p:cNvPr id="7" name="Rectangle 2"/>
          <p:cNvSpPr txBox="1">
            <a:spLocks noChangeArrowheads="1"/>
          </p:cNvSpPr>
          <p:nvPr/>
        </p:nvSpPr>
        <p:spPr>
          <a:xfrm>
            <a:off x="0" y="0"/>
            <a:ext cx="9144000" cy="723900"/>
          </a:xfrm>
          <a:prstGeom prst="rect">
            <a:avLst/>
          </a:prstGeom>
        </p:spPr>
        <p:txBody>
          <a:bodyPr lIns="91216" tIns="45609" rIns="91216" bIns="45609"/>
          <a:lstStyle/>
          <a:p>
            <a:pPr marL="0" marR="0" lvl="0" indent="0" algn="ctr" defTabSz="1017033" rtl="0" eaLnBrk="0" fontAlgn="base" latinLnBrk="0" hangingPunct="0">
              <a:lnSpc>
                <a:spcPct val="100000"/>
              </a:lnSpc>
              <a:spcBef>
                <a:spcPct val="0"/>
              </a:spcBef>
              <a:spcAft>
                <a:spcPct val="0"/>
              </a:spcAft>
              <a:buClrTx/>
              <a:buSzTx/>
              <a:buFontTx/>
              <a:buNone/>
              <a:tabLst>
                <a:tab pos="1886739" algn="l"/>
              </a:tabLst>
              <a:defRPr/>
            </a:pPr>
            <a:r>
              <a:rPr kumimoji="0" lang="en-US" sz="2400" b="1" i="0" u="none" strike="noStrike" kern="1200" cap="none" spc="0" normalizeH="0" baseline="0" noProof="0" dirty="0" smtClean="0">
                <a:ln>
                  <a:noFill/>
                </a:ln>
                <a:solidFill>
                  <a:srgbClr val="006600"/>
                </a:solidFill>
                <a:effectLst/>
                <a:uLnTx/>
                <a:uFillTx/>
                <a:latin typeface="Arial Narrow" pitchFamily="34" charset="0"/>
                <a:ea typeface="+mj-ea"/>
                <a:cs typeface="Arial" pitchFamily="34" charset="0"/>
              </a:rPr>
              <a:t>A New</a:t>
            </a:r>
            <a:r>
              <a:rPr kumimoji="0" lang="en-US" sz="2400" b="1" i="0" u="none" strike="noStrike" kern="1200" cap="none" spc="0" normalizeH="0" noProof="0" dirty="0" smtClean="0">
                <a:ln>
                  <a:noFill/>
                </a:ln>
                <a:solidFill>
                  <a:srgbClr val="006600"/>
                </a:solidFill>
                <a:effectLst/>
                <a:uLnTx/>
                <a:uFillTx/>
                <a:latin typeface="Arial Narrow" pitchFamily="34" charset="0"/>
                <a:ea typeface="+mj-ea"/>
                <a:cs typeface="Arial" pitchFamily="34" charset="0"/>
              </a:rPr>
              <a:t> BESAC Charge on </a:t>
            </a:r>
            <a:r>
              <a:rPr kumimoji="0" lang="en-US" sz="2400" b="1" i="0" u="none" strike="noStrike" kern="1200" cap="none" spc="0" normalizeH="0" noProof="0" dirty="0" err="1" smtClean="0">
                <a:ln>
                  <a:noFill/>
                </a:ln>
                <a:solidFill>
                  <a:srgbClr val="006600"/>
                </a:solidFill>
                <a:effectLst/>
                <a:uLnTx/>
                <a:uFillTx/>
                <a:latin typeface="Arial Narrow" pitchFamily="34" charset="0"/>
                <a:ea typeface="+mj-ea"/>
                <a:cs typeface="Arial" pitchFamily="34" charset="0"/>
              </a:rPr>
              <a:t>Mesoscale</a:t>
            </a:r>
            <a:r>
              <a:rPr kumimoji="0" lang="en-US" sz="2400" b="1" i="0" u="none" strike="noStrike" kern="1200" cap="none" spc="0" normalizeH="0" noProof="0" dirty="0" smtClean="0">
                <a:ln>
                  <a:noFill/>
                </a:ln>
                <a:solidFill>
                  <a:srgbClr val="006600"/>
                </a:solidFill>
                <a:effectLst/>
                <a:uLnTx/>
                <a:uFillTx/>
                <a:latin typeface="Arial Narrow" pitchFamily="34" charset="0"/>
                <a:ea typeface="+mj-ea"/>
                <a:cs typeface="Arial" pitchFamily="34" charset="0"/>
              </a:rPr>
              <a:t> Science</a:t>
            </a:r>
          </a:p>
        </p:txBody>
      </p:sp>
      <p:sp>
        <p:nvSpPr>
          <p:cNvPr id="5" name="Rectangle 4"/>
          <p:cNvSpPr/>
          <p:nvPr/>
        </p:nvSpPr>
        <p:spPr>
          <a:xfrm>
            <a:off x="236661" y="901728"/>
            <a:ext cx="4202177" cy="369332"/>
          </a:xfrm>
          <a:prstGeom prst="rect">
            <a:avLst/>
          </a:prstGeom>
        </p:spPr>
        <p:txBody>
          <a:bodyPr wrap="none">
            <a:spAutoFit/>
          </a:bodyPr>
          <a:lstStyle/>
          <a:p>
            <a:pPr lvl="0" algn="ctr" defTabSz="1017033" eaLnBrk="0" hangingPunct="0">
              <a:tabLst>
                <a:tab pos="1886739" algn="l"/>
              </a:tabLst>
              <a:defRPr/>
            </a:pPr>
            <a:r>
              <a:rPr lang="en-US" b="1" dirty="0" smtClean="0">
                <a:latin typeface="Arial Narrow" pitchFamily="34" charset="0"/>
                <a:cs typeface="Arial" pitchFamily="34" charset="0"/>
              </a:rPr>
              <a:t>Excerpts from Dr. Brinkman’s charge letter: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43" name="Rectangle 15"/>
          <p:cNvSpPr>
            <a:spLocks noGrp="1" noChangeArrowheads="1"/>
          </p:cNvSpPr>
          <p:nvPr>
            <p:ph type="title"/>
          </p:nvPr>
        </p:nvSpPr>
        <p:spPr>
          <a:xfrm>
            <a:off x="0" y="0"/>
            <a:ext cx="9144000" cy="952500"/>
          </a:xfrm>
          <a:noFill/>
          <a:ln/>
        </p:spPr>
        <p:txBody>
          <a:bodyPr lIns="91162" tIns="45583" rIns="91162" bIns="45583" anchor="t"/>
          <a:lstStyle/>
          <a:p>
            <a:pPr>
              <a:lnSpc>
                <a:spcPct val="95000"/>
              </a:lnSpc>
              <a:tabLst>
                <a:tab pos="1885636" algn="l"/>
              </a:tabLst>
            </a:pPr>
            <a:r>
              <a:rPr lang="en-US" b="1" dirty="0" smtClean="0">
                <a:latin typeface="Arial Narrow" pitchFamily="34" charset="0"/>
              </a:rPr>
              <a:t>Materials by Design – Materials Genome Initiative</a:t>
            </a:r>
            <a:endParaRPr lang="en-US" b="1" dirty="0">
              <a:latin typeface="Arial Narrow" pitchFamily="34" charset="0"/>
            </a:endParaRPr>
          </a:p>
        </p:txBody>
      </p:sp>
      <p:pic>
        <p:nvPicPr>
          <p:cNvPr id="8" name="Picture 7" descr="CMSC_xlg.jpg"/>
          <p:cNvPicPr>
            <a:picLocks noChangeAspect="1"/>
          </p:cNvPicPr>
          <p:nvPr/>
        </p:nvPicPr>
        <p:blipFill>
          <a:blip r:embed="rId3" cstate="print"/>
          <a:stretch>
            <a:fillRect/>
          </a:stretch>
        </p:blipFill>
        <p:spPr>
          <a:xfrm>
            <a:off x="690351" y="1803970"/>
            <a:ext cx="2552699" cy="3303922"/>
          </a:xfrm>
          <a:prstGeom prst="rect">
            <a:avLst/>
          </a:prstGeom>
        </p:spPr>
      </p:pic>
      <p:sp>
        <p:nvSpPr>
          <p:cNvPr id="11" name="Rectangle 10"/>
          <p:cNvSpPr/>
          <p:nvPr/>
        </p:nvSpPr>
        <p:spPr>
          <a:xfrm>
            <a:off x="406400" y="5009447"/>
            <a:ext cx="8331200" cy="1200306"/>
          </a:xfrm>
          <a:prstGeom prst="rect">
            <a:avLst/>
          </a:prstGeom>
        </p:spPr>
        <p:txBody>
          <a:bodyPr wrap="square" lIns="91418" tIns="45709" rIns="91418" bIns="45709">
            <a:spAutoFit/>
          </a:bodyPr>
          <a:lstStyle/>
          <a:p>
            <a:r>
              <a:rPr lang="en-US" sz="1200" dirty="0" smtClean="0">
                <a:latin typeface="Arial Narrow" pitchFamily="34" charset="0"/>
              </a:rPr>
              <a:t>This whitepaper and initiative were prepared by the ad-hoc interagency Group on Advanced Materials and formally approved through the National Science and Technology Council, Committee on Technology. This group had substantive contributions from representatives in the following organizations: White House Office of Science and Technology Policy; Department of Energy</a:t>
            </a:r>
            <a:r>
              <a:rPr lang="en-US" sz="1200" dirty="0" smtClean="0">
                <a:solidFill>
                  <a:srgbClr val="FF0000"/>
                </a:solidFill>
                <a:latin typeface="Arial Narrow" pitchFamily="34" charset="0"/>
              </a:rPr>
              <a:t>: Office of Science, Basic Energy Sciences</a:t>
            </a:r>
            <a:r>
              <a:rPr lang="en-US" sz="1200" dirty="0" smtClean="0">
                <a:latin typeface="Arial Narrow" pitchFamily="34" charset="0"/>
              </a:rPr>
              <a:t>, and Office of Energy Efficiency and Renewable Energy; Department of Defense: Office of the Assistant Secretary of Defense for Research and Engineering, Army Research Laboratory, Office of Naval Research, Air Force Research Laboratory; National Science Foundation: Directorate for Mathematical &amp; Physical Sciences, Directorate for Engineering; and Department of Commerce’s National Institute of Standards and Technology.</a:t>
            </a:r>
            <a:endParaRPr lang="en-US" sz="1200" dirty="0">
              <a:latin typeface="Arial Narrow" pitchFamily="34" charset="0"/>
            </a:endParaRPr>
          </a:p>
        </p:txBody>
      </p:sp>
      <p:sp>
        <p:nvSpPr>
          <p:cNvPr id="12" name="Rectangle 11"/>
          <p:cNvSpPr/>
          <p:nvPr/>
        </p:nvSpPr>
        <p:spPr>
          <a:xfrm>
            <a:off x="-232012" y="6353772"/>
            <a:ext cx="8623300" cy="307777"/>
          </a:xfrm>
          <a:prstGeom prst="rect">
            <a:avLst/>
          </a:prstGeom>
        </p:spPr>
        <p:txBody>
          <a:bodyPr wrap="square" lIns="91418" tIns="45709" rIns="91418" bIns="45709">
            <a:spAutoFit/>
          </a:bodyPr>
          <a:lstStyle/>
          <a:p>
            <a:pPr algn="ctr"/>
            <a:r>
              <a:rPr lang="en-US" sz="1400" dirty="0" smtClean="0">
                <a:latin typeface="Arial Narrow" pitchFamily="34" charset="0"/>
              </a:rPr>
              <a:t>http://www.whitehouse.gov/sites/default/files/microsites/ostp/materials_genome_initiative-final.pdf</a:t>
            </a:r>
            <a:endParaRPr lang="en-US" sz="1400" dirty="0">
              <a:latin typeface="Arial Narrow" pitchFamily="34" charset="0"/>
            </a:endParaRPr>
          </a:p>
        </p:txBody>
      </p:sp>
      <p:grpSp>
        <p:nvGrpSpPr>
          <p:cNvPr id="15" name="Group 14"/>
          <p:cNvGrpSpPr/>
          <p:nvPr/>
        </p:nvGrpSpPr>
        <p:grpSpPr>
          <a:xfrm>
            <a:off x="3601492" y="1745994"/>
            <a:ext cx="4226663" cy="3251200"/>
            <a:chOff x="3601492" y="1767766"/>
            <a:chExt cx="4226663" cy="3251200"/>
          </a:xfrm>
        </p:grpSpPr>
        <p:pic>
          <p:nvPicPr>
            <p:cNvPr id="10" name="Picture 2"/>
            <p:cNvPicPr>
              <a:picLocks noChangeAspect="1" noChangeArrowheads="1"/>
            </p:cNvPicPr>
            <p:nvPr/>
          </p:nvPicPr>
          <p:blipFill>
            <a:blip r:embed="rId4" cstate="print">
              <a:lum contrast="40000"/>
            </a:blip>
            <a:srcRect t="11248"/>
            <a:stretch>
              <a:fillRect/>
            </a:stretch>
          </p:blipFill>
          <p:spPr bwMode="auto">
            <a:xfrm>
              <a:off x="5019071" y="1767766"/>
              <a:ext cx="2809084" cy="3251200"/>
            </a:xfrm>
            <a:prstGeom prst="rect">
              <a:avLst/>
            </a:prstGeom>
            <a:noFill/>
            <a:ln w="9525">
              <a:solidFill>
                <a:schemeClr val="tx1"/>
              </a:solidFill>
              <a:miter lim="800000"/>
              <a:headEnd/>
              <a:tailEnd/>
            </a:ln>
          </p:spPr>
        </p:pic>
        <p:sp>
          <p:nvSpPr>
            <p:cNvPr id="13" name="Right Arrow 12"/>
            <p:cNvSpPr/>
            <p:nvPr/>
          </p:nvSpPr>
          <p:spPr>
            <a:xfrm>
              <a:off x="3601492" y="3009900"/>
              <a:ext cx="1016000" cy="66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grpSp>
      <p:sp>
        <p:nvSpPr>
          <p:cNvPr id="14"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22</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
        <p:nvSpPr>
          <p:cNvPr id="9" name="Rectangle 8"/>
          <p:cNvSpPr/>
          <p:nvPr/>
        </p:nvSpPr>
        <p:spPr>
          <a:xfrm>
            <a:off x="832893" y="760033"/>
            <a:ext cx="7670800" cy="923095"/>
          </a:xfrm>
          <a:prstGeom prst="rect">
            <a:avLst/>
          </a:prstGeom>
          <a:solidFill>
            <a:srgbClr val="FFFFE5"/>
          </a:solidFill>
          <a:ln>
            <a:solidFill>
              <a:srgbClr val="006600"/>
            </a:solidFill>
          </a:ln>
        </p:spPr>
        <p:txBody>
          <a:bodyPr wrap="square" lIns="91205" tIns="45604" rIns="91205" bIns="45604">
            <a:spAutoFit/>
          </a:bodyPr>
          <a:lstStyle/>
          <a:p>
            <a:pPr lvl="0"/>
            <a:r>
              <a:rPr lang="en-US" i="1" dirty="0" smtClean="0">
                <a:latin typeface="Arial Narrow" pitchFamily="34" charset="0"/>
              </a:rPr>
              <a:t>“We are at the threshold of a new era where predictive modeling will transform our ability to design new materials and chemical processes, thereby enabling rational discovery strategies for systems that were not tractable a few years ago.”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contrast="40000"/>
          </a:blip>
          <a:srcRect t="11248"/>
          <a:stretch>
            <a:fillRect/>
          </a:stretch>
        </p:blipFill>
        <p:spPr bwMode="auto">
          <a:xfrm>
            <a:off x="7805296" y="1"/>
            <a:ext cx="1338704" cy="1549400"/>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3" cstate="print"/>
          <a:srcRect l="10902" t="29814" r="37218" b="13805"/>
          <a:stretch>
            <a:fillRect/>
          </a:stretch>
        </p:blipFill>
        <p:spPr bwMode="auto">
          <a:xfrm>
            <a:off x="1293518" y="774700"/>
            <a:ext cx="6389982" cy="3750642"/>
          </a:xfrm>
          <a:prstGeom prst="rect">
            <a:avLst/>
          </a:prstGeom>
          <a:noFill/>
          <a:ln w="9525">
            <a:noFill/>
            <a:miter lim="800000"/>
            <a:headEnd/>
            <a:tailEnd/>
          </a:ln>
        </p:spPr>
      </p:pic>
      <p:sp>
        <p:nvSpPr>
          <p:cNvPr id="11" name="Rectangle 10"/>
          <p:cNvSpPr/>
          <p:nvPr/>
        </p:nvSpPr>
        <p:spPr>
          <a:xfrm>
            <a:off x="647700" y="4521539"/>
            <a:ext cx="7785100" cy="1754304"/>
          </a:xfrm>
          <a:prstGeom prst="rect">
            <a:avLst/>
          </a:prstGeom>
        </p:spPr>
        <p:txBody>
          <a:bodyPr wrap="square" lIns="91418" tIns="45709" rIns="91418" bIns="45709">
            <a:spAutoFit/>
          </a:bodyPr>
          <a:lstStyle/>
          <a:p>
            <a:r>
              <a:rPr lang="en-US" dirty="0" smtClean="0">
                <a:latin typeface="Arial Narrow" pitchFamily="34" charset="0"/>
              </a:rPr>
              <a:t>President Obama kicks off the </a:t>
            </a:r>
            <a:r>
              <a:rPr lang="en-US" b="1" dirty="0" smtClean="0">
                <a:latin typeface="Arial Narrow" pitchFamily="34" charset="0"/>
              </a:rPr>
              <a:t>Advanced Manufacturing Partnership </a:t>
            </a:r>
            <a:r>
              <a:rPr lang="en-US" dirty="0" smtClean="0">
                <a:latin typeface="Arial Narrow" pitchFamily="34" charset="0"/>
              </a:rPr>
              <a:t>(AMP), a national collaboration between the government, industries, and universities to invest in cutting-edge technologies, create new jobs and bring about a renaissance in American manufacturing. As part of his new AMP, the President is announcing an ambitious plan, the </a:t>
            </a:r>
            <a:r>
              <a:rPr lang="en-US" b="1" dirty="0" smtClean="0">
                <a:latin typeface="Arial Narrow" pitchFamily="34" charset="0"/>
              </a:rPr>
              <a:t>Materials Genome Initiative</a:t>
            </a:r>
            <a:r>
              <a:rPr lang="en-US" dirty="0" smtClean="0">
                <a:latin typeface="Arial Narrow" pitchFamily="34" charset="0"/>
              </a:rPr>
              <a:t>, to double the speed with which we discover, develop, and manufacture new materials. </a:t>
            </a:r>
            <a:endParaRPr lang="en-US" dirty="0">
              <a:latin typeface="Arial Narrow" pitchFamily="34" charset="0"/>
            </a:endParaRPr>
          </a:p>
        </p:txBody>
      </p:sp>
      <p:sp>
        <p:nvSpPr>
          <p:cNvPr id="13" name="Rectangle 12"/>
          <p:cNvSpPr/>
          <p:nvPr/>
        </p:nvSpPr>
        <p:spPr>
          <a:xfrm>
            <a:off x="0" y="0"/>
            <a:ext cx="9144000" cy="738642"/>
          </a:xfrm>
          <a:prstGeom prst="rect">
            <a:avLst/>
          </a:prstGeom>
        </p:spPr>
        <p:txBody>
          <a:bodyPr wrap="square" lIns="91418" tIns="45709" rIns="91418" bIns="45709">
            <a:spAutoFit/>
          </a:bodyPr>
          <a:lstStyle/>
          <a:p>
            <a:pPr algn="ctr"/>
            <a:r>
              <a:rPr lang="en-US" sz="2400" b="1" dirty="0" smtClean="0">
                <a:solidFill>
                  <a:srgbClr val="006600"/>
                </a:solidFill>
                <a:latin typeface="Arial Narrow" pitchFamily="34" charset="0"/>
              </a:rPr>
              <a:t>A Renaissance in American Manufacturing</a:t>
            </a:r>
          </a:p>
          <a:p>
            <a:pPr algn="ctr"/>
            <a:r>
              <a:rPr lang="en-US" b="1" dirty="0" smtClean="0">
                <a:solidFill>
                  <a:srgbClr val="006600"/>
                </a:solidFill>
                <a:latin typeface="Arial Narrow" pitchFamily="34" charset="0"/>
              </a:rPr>
              <a:t>President Obama Speech on June 24, 2011</a:t>
            </a:r>
            <a:endParaRPr lang="en-US" b="1" dirty="0">
              <a:solidFill>
                <a:srgbClr val="006600"/>
              </a:solidFill>
              <a:latin typeface="Arial Narrow" pitchFamily="34" charset="0"/>
            </a:endParaRPr>
          </a:p>
        </p:txBody>
      </p:sp>
      <p:sp>
        <p:nvSpPr>
          <p:cNvPr id="7"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23</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326880" cy="6858000"/>
          </a:xfrm>
          <a:prstGeom prst="rect">
            <a:avLst/>
          </a:prstGeom>
          <a:noFill/>
          <a:ln w="9525">
            <a:noFill/>
            <a:miter lim="800000"/>
            <a:headEnd/>
            <a:tailEnd/>
          </a:ln>
        </p:spPr>
      </p:pic>
      <p:sp>
        <p:nvSpPr>
          <p:cNvPr id="7" name="Rectangle 6"/>
          <p:cNvSpPr/>
          <p:nvPr/>
        </p:nvSpPr>
        <p:spPr>
          <a:xfrm>
            <a:off x="1991086" y="6010862"/>
            <a:ext cx="1680162" cy="792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grpSp>
        <p:nvGrpSpPr>
          <p:cNvPr id="23" name="Group 22"/>
          <p:cNvGrpSpPr/>
          <p:nvPr/>
        </p:nvGrpSpPr>
        <p:grpSpPr>
          <a:xfrm>
            <a:off x="3616691" y="3859191"/>
            <a:ext cx="5527309" cy="1083602"/>
            <a:chOff x="3684930" y="4022964"/>
            <a:chExt cx="5527309" cy="1083602"/>
          </a:xfrm>
        </p:grpSpPr>
        <p:sp>
          <p:nvSpPr>
            <p:cNvPr id="13" name="Oval 12"/>
            <p:cNvSpPr/>
            <p:nvPr/>
          </p:nvSpPr>
          <p:spPr>
            <a:xfrm>
              <a:off x="3690616" y="4022964"/>
              <a:ext cx="900545" cy="147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11694" y="4958648"/>
              <a:ext cx="900545" cy="1479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84930" y="4525429"/>
              <a:ext cx="900545" cy="147918"/>
            </a:xfrm>
            <a:prstGeom prst="ellipse">
              <a:avLst/>
            </a:prstGeom>
            <a:noFill/>
            <a:ln>
              <a:solidFill>
                <a:srgbClr val="3FB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252939" y="2262636"/>
            <a:ext cx="4477301" cy="2282587"/>
            <a:chOff x="1200849" y="2351802"/>
            <a:chExt cx="4477301" cy="2282587"/>
          </a:xfrm>
        </p:grpSpPr>
        <p:sp>
          <p:nvSpPr>
            <p:cNvPr id="18" name="Oval 17"/>
            <p:cNvSpPr/>
            <p:nvPr/>
          </p:nvSpPr>
          <p:spPr>
            <a:xfrm>
              <a:off x="1200849" y="3932216"/>
              <a:ext cx="860787" cy="10326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21" name="Oval 20"/>
            <p:cNvSpPr/>
            <p:nvPr/>
          </p:nvSpPr>
          <p:spPr>
            <a:xfrm>
              <a:off x="4686348" y="4531122"/>
              <a:ext cx="860787" cy="10326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a:p>
          </p:txBody>
        </p:sp>
        <p:sp>
          <p:nvSpPr>
            <p:cNvPr id="35" name="Oval 34"/>
            <p:cNvSpPr/>
            <p:nvPr/>
          </p:nvSpPr>
          <p:spPr>
            <a:xfrm>
              <a:off x="3832908" y="2351802"/>
              <a:ext cx="1845242" cy="160524"/>
            </a:xfrm>
            <a:prstGeom prst="ellipse">
              <a:avLst/>
            </a:prstGeom>
            <a:solidFill>
              <a:schemeClr val="bg1">
                <a:lumMod val="9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r>
                <a:rPr lang="en-US" b="1" dirty="0" smtClean="0">
                  <a:solidFill>
                    <a:schemeClr val="tx1"/>
                  </a:solidFill>
                  <a:latin typeface="Arial Narrow" pitchFamily="34" charset="0"/>
                </a:rPr>
                <a:t>Vacant</a:t>
              </a:r>
              <a:endParaRPr lang="en-US" b="1" dirty="0">
                <a:solidFill>
                  <a:schemeClr val="tx1"/>
                </a:solidFill>
                <a:latin typeface="Arial Narrow" pitchFamily="34" charset="0"/>
              </a:endParaRPr>
            </a:p>
          </p:txBody>
        </p:sp>
      </p:grpSp>
      <p:grpSp>
        <p:nvGrpSpPr>
          <p:cNvPr id="20" name="Group 19"/>
          <p:cNvGrpSpPr/>
          <p:nvPr/>
        </p:nvGrpSpPr>
        <p:grpSpPr>
          <a:xfrm>
            <a:off x="2069882" y="6052975"/>
            <a:ext cx="479664" cy="625514"/>
            <a:chOff x="2042587" y="6148510"/>
            <a:chExt cx="479664" cy="625514"/>
          </a:xfrm>
        </p:grpSpPr>
        <p:sp>
          <p:nvSpPr>
            <p:cNvPr id="5" name="Oval 4"/>
            <p:cNvSpPr/>
            <p:nvPr/>
          </p:nvSpPr>
          <p:spPr>
            <a:xfrm>
              <a:off x="2042587" y="6148510"/>
              <a:ext cx="466016" cy="118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6" name="Oval 5"/>
            <p:cNvSpPr/>
            <p:nvPr/>
          </p:nvSpPr>
          <p:spPr>
            <a:xfrm>
              <a:off x="2056235" y="6655373"/>
              <a:ext cx="466016" cy="118651"/>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sp>
          <p:nvSpPr>
            <p:cNvPr id="16" name="Oval 15"/>
            <p:cNvSpPr/>
            <p:nvPr/>
          </p:nvSpPr>
          <p:spPr>
            <a:xfrm>
              <a:off x="2042587" y="6398152"/>
              <a:ext cx="466016" cy="118651"/>
            </a:xfrm>
            <a:prstGeom prst="ellipse">
              <a:avLst/>
            </a:prstGeom>
            <a:noFill/>
            <a:ln>
              <a:solidFill>
                <a:srgbClr val="3FBF3F"/>
              </a:solidFill>
            </a:ln>
          </p:spPr>
          <p:style>
            <a:lnRef idx="2">
              <a:schemeClr val="accent1">
                <a:shade val="50000"/>
              </a:schemeClr>
            </a:lnRef>
            <a:fillRef idx="1">
              <a:schemeClr val="accent1"/>
            </a:fillRef>
            <a:effectRef idx="0">
              <a:schemeClr val="accent1"/>
            </a:effectRef>
            <a:fontRef idx="minor">
              <a:schemeClr val="lt1"/>
            </a:fontRef>
          </p:style>
          <p:txBody>
            <a:bodyPr lIns="73493" tIns="36745" rIns="73493" bIns="36745" rtlCol="0" anchor="ctr"/>
            <a:lstStyle/>
            <a:p>
              <a:pPr algn="ctr"/>
              <a:endParaRPr lang="en-US"/>
            </a:p>
          </p:txBody>
        </p:sp>
      </p:grpSp>
      <p:grpSp>
        <p:nvGrpSpPr>
          <p:cNvPr id="19" name="Group 18"/>
          <p:cNvGrpSpPr/>
          <p:nvPr/>
        </p:nvGrpSpPr>
        <p:grpSpPr>
          <a:xfrm>
            <a:off x="2583444" y="5999158"/>
            <a:ext cx="990809" cy="763306"/>
            <a:chOff x="2583444" y="6040102"/>
            <a:chExt cx="990809" cy="763306"/>
          </a:xfrm>
        </p:grpSpPr>
        <p:sp>
          <p:nvSpPr>
            <p:cNvPr id="8" name="TextBox 7"/>
            <p:cNvSpPr txBox="1"/>
            <p:nvPr/>
          </p:nvSpPr>
          <p:spPr>
            <a:xfrm>
              <a:off x="2583444" y="6040102"/>
              <a:ext cx="458733" cy="298133"/>
            </a:xfrm>
            <a:prstGeom prst="rect">
              <a:avLst/>
            </a:prstGeom>
            <a:noFill/>
          </p:spPr>
          <p:txBody>
            <a:bodyPr wrap="none" lIns="81892" tIns="40945" rIns="81892" bIns="40945" rtlCol="0">
              <a:spAutoFit/>
            </a:bodyPr>
            <a:lstStyle/>
            <a:p>
              <a:r>
                <a:rPr lang="en-US" sz="1400" dirty="0" smtClean="0">
                  <a:latin typeface="Arial Narrow" pitchFamily="34" charset="0"/>
                </a:rPr>
                <a:t>New</a:t>
              </a:r>
              <a:endParaRPr lang="en-US" sz="1400" dirty="0">
                <a:latin typeface="Arial Narrow" pitchFamily="34" charset="0"/>
              </a:endParaRPr>
            </a:p>
          </p:txBody>
        </p:sp>
        <p:sp>
          <p:nvSpPr>
            <p:cNvPr id="9" name="TextBox 8"/>
            <p:cNvSpPr txBox="1"/>
            <p:nvPr/>
          </p:nvSpPr>
          <p:spPr>
            <a:xfrm>
              <a:off x="2593228" y="6505275"/>
              <a:ext cx="718868" cy="298133"/>
            </a:xfrm>
            <a:prstGeom prst="rect">
              <a:avLst/>
            </a:prstGeom>
            <a:noFill/>
          </p:spPr>
          <p:txBody>
            <a:bodyPr wrap="none" lIns="81892" tIns="40945" rIns="81892" bIns="40945" rtlCol="0">
              <a:spAutoFit/>
            </a:bodyPr>
            <a:lstStyle/>
            <a:p>
              <a:r>
                <a:rPr lang="en-US" sz="1400" dirty="0" smtClean="0">
                  <a:latin typeface="Arial Narrow" pitchFamily="34" charset="0"/>
                </a:rPr>
                <a:t>Vacancy</a:t>
              </a:r>
              <a:endParaRPr lang="en-US" sz="1400" dirty="0">
                <a:latin typeface="Arial Narrow" pitchFamily="34" charset="0"/>
              </a:endParaRPr>
            </a:p>
          </p:txBody>
        </p:sp>
        <p:sp>
          <p:nvSpPr>
            <p:cNvPr id="17" name="TextBox 16"/>
            <p:cNvSpPr txBox="1"/>
            <p:nvPr/>
          </p:nvSpPr>
          <p:spPr>
            <a:xfrm>
              <a:off x="2595505" y="6259617"/>
              <a:ext cx="978748" cy="298133"/>
            </a:xfrm>
            <a:prstGeom prst="rect">
              <a:avLst/>
            </a:prstGeom>
            <a:noFill/>
          </p:spPr>
          <p:txBody>
            <a:bodyPr wrap="none" lIns="81892" tIns="40945" rIns="81892" bIns="40945" rtlCol="0">
              <a:spAutoFit/>
            </a:bodyPr>
            <a:lstStyle/>
            <a:p>
              <a:r>
                <a:rPr lang="en-US" sz="1400" dirty="0" smtClean="0">
                  <a:latin typeface="Arial Narrow" pitchFamily="34" charset="0"/>
                </a:rPr>
                <a:t>OSTP Detail</a:t>
              </a:r>
              <a:endParaRPr lang="en-US" sz="1400" dirty="0">
                <a:latin typeface="Arial Narrow" pitchFamily="34" charset="0"/>
              </a:endParaRPr>
            </a:p>
          </p:txBody>
        </p:sp>
      </p:grpSp>
      <p:grpSp>
        <p:nvGrpSpPr>
          <p:cNvPr id="34" name="Group 33"/>
          <p:cNvGrpSpPr/>
          <p:nvPr/>
        </p:nvGrpSpPr>
        <p:grpSpPr>
          <a:xfrm>
            <a:off x="0" y="1925396"/>
            <a:ext cx="8227098" cy="4420813"/>
            <a:chOff x="0" y="1925396"/>
            <a:chExt cx="8227098" cy="4420813"/>
          </a:xfrm>
        </p:grpSpPr>
        <p:sp>
          <p:nvSpPr>
            <p:cNvPr id="26" name="Oval 141"/>
            <p:cNvSpPr>
              <a:spLocks noChangeArrowheads="1"/>
            </p:cNvSpPr>
            <p:nvPr/>
          </p:nvSpPr>
          <p:spPr bwMode="auto">
            <a:xfrm>
              <a:off x="2010998" y="4309205"/>
              <a:ext cx="1460309" cy="173630"/>
            </a:xfrm>
            <a:prstGeom prst="ellipse">
              <a:avLst/>
            </a:prstGeom>
            <a:solidFill>
              <a:srgbClr val="FFEBFF"/>
            </a:solidFill>
            <a:ln w="19050">
              <a:solidFill>
                <a:schemeClr val="tx1"/>
              </a:solidFill>
              <a:round/>
              <a:headEnd/>
              <a:tailEnd/>
            </a:ln>
          </p:spPr>
          <p:txBody>
            <a:bodyPr wrap="none" anchor="ctr"/>
            <a:lstStyle/>
            <a:p>
              <a:pPr algn="ctr"/>
              <a:r>
                <a:rPr lang="en-US" sz="1200" b="1" dirty="0" err="1" smtClean="0">
                  <a:latin typeface="Arial Narrow" pitchFamily="34" charset="0"/>
                </a:rPr>
                <a:t>Thiyaga</a:t>
              </a:r>
              <a:r>
                <a:rPr lang="en-US" sz="1200" b="1" dirty="0" smtClean="0">
                  <a:latin typeface="Arial Narrow" pitchFamily="34" charset="0"/>
                </a:rPr>
                <a:t> P. Thiyagarajan</a:t>
              </a:r>
              <a:endParaRPr lang="en-US" sz="1200" b="1" dirty="0">
                <a:latin typeface="Arial Narrow" pitchFamily="34" charset="0"/>
              </a:endParaRPr>
            </a:p>
          </p:txBody>
        </p:sp>
        <p:sp>
          <p:nvSpPr>
            <p:cNvPr id="27" name="Oval 142"/>
            <p:cNvSpPr>
              <a:spLocks noChangeArrowheads="1"/>
            </p:cNvSpPr>
            <p:nvPr/>
          </p:nvSpPr>
          <p:spPr bwMode="auto">
            <a:xfrm>
              <a:off x="0" y="5399088"/>
              <a:ext cx="1146412" cy="210142"/>
            </a:xfrm>
            <a:prstGeom prst="ellipse">
              <a:avLst/>
            </a:prstGeom>
            <a:solidFill>
              <a:srgbClr val="FFEBFF"/>
            </a:solidFill>
            <a:ln w="19050">
              <a:solidFill>
                <a:schemeClr val="tx1"/>
              </a:solidFill>
              <a:round/>
              <a:headEnd/>
              <a:tailEnd/>
            </a:ln>
          </p:spPr>
          <p:txBody>
            <a:bodyPr wrap="none" anchor="ctr"/>
            <a:lstStyle/>
            <a:p>
              <a:pPr algn="ctr"/>
              <a:r>
                <a:rPr lang="en-US" sz="1200" b="1" dirty="0">
                  <a:latin typeface="Arial Narrow" pitchFamily="34" charset="0"/>
                </a:rPr>
                <a:t>John Vetrano</a:t>
              </a:r>
            </a:p>
          </p:txBody>
        </p:sp>
        <p:sp>
          <p:nvSpPr>
            <p:cNvPr id="29" name="Oval 141"/>
            <p:cNvSpPr>
              <a:spLocks noChangeArrowheads="1"/>
            </p:cNvSpPr>
            <p:nvPr/>
          </p:nvSpPr>
          <p:spPr bwMode="auto">
            <a:xfrm>
              <a:off x="5921310" y="3718257"/>
              <a:ext cx="1130487" cy="198650"/>
            </a:xfrm>
            <a:prstGeom prst="ellipse">
              <a:avLst/>
            </a:prstGeom>
            <a:solidFill>
              <a:srgbClr val="FFEBFF"/>
            </a:solidFill>
            <a:ln w="19050">
              <a:solidFill>
                <a:schemeClr val="tx1"/>
              </a:solidFill>
              <a:round/>
              <a:headEnd/>
              <a:tailEnd/>
            </a:ln>
          </p:spPr>
          <p:txBody>
            <a:bodyPr wrap="none" anchor="ctr"/>
            <a:lstStyle/>
            <a:p>
              <a:pPr algn="ctr"/>
              <a:r>
                <a:rPr lang="en-US" sz="1200" b="1" dirty="0" smtClean="0">
                  <a:latin typeface="Arial Narrow" pitchFamily="34" charset="0"/>
                </a:rPr>
                <a:t>Jeff Krause</a:t>
              </a:r>
              <a:endParaRPr lang="en-US" sz="1200" b="1" dirty="0">
                <a:latin typeface="Arial Narrow" pitchFamily="34" charset="0"/>
              </a:endParaRPr>
            </a:p>
          </p:txBody>
        </p:sp>
        <p:sp>
          <p:nvSpPr>
            <p:cNvPr id="30" name="Oval 141"/>
            <p:cNvSpPr>
              <a:spLocks noChangeArrowheads="1"/>
            </p:cNvSpPr>
            <p:nvPr/>
          </p:nvSpPr>
          <p:spPr bwMode="auto">
            <a:xfrm>
              <a:off x="7057942" y="4286460"/>
              <a:ext cx="1169156" cy="250966"/>
            </a:xfrm>
            <a:prstGeom prst="ellipse">
              <a:avLst/>
            </a:prstGeom>
            <a:solidFill>
              <a:srgbClr val="FFEBFF"/>
            </a:solidFill>
            <a:ln w="19050">
              <a:solidFill>
                <a:schemeClr val="tx1"/>
              </a:solidFill>
              <a:round/>
              <a:headEnd/>
              <a:tailEnd/>
            </a:ln>
          </p:spPr>
          <p:txBody>
            <a:bodyPr wrap="none" anchor="ctr"/>
            <a:lstStyle/>
            <a:p>
              <a:pPr algn="ctr"/>
              <a:r>
                <a:rPr lang="en-US" sz="1200" b="1" dirty="0" smtClean="0">
                  <a:latin typeface="Arial Narrow" pitchFamily="34" charset="0"/>
                </a:rPr>
                <a:t>Gail McLean</a:t>
              </a:r>
              <a:endParaRPr lang="en-US" sz="1200" b="1" dirty="0">
                <a:latin typeface="Arial Narrow" pitchFamily="34" charset="0"/>
              </a:endParaRPr>
            </a:p>
          </p:txBody>
        </p:sp>
        <p:sp>
          <p:nvSpPr>
            <p:cNvPr id="31" name="Oval 141"/>
            <p:cNvSpPr>
              <a:spLocks noChangeArrowheads="1"/>
            </p:cNvSpPr>
            <p:nvPr/>
          </p:nvSpPr>
          <p:spPr bwMode="auto">
            <a:xfrm>
              <a:off x="7097064" y="5428777"/>
              <a:ext cx="1112291" cy="235044"/>
            </a:xfrm>
            <a:prstGeom prst="ellipse">
              <a:avLst/>
            </a:prstGeom>
            <a:solidFill>
              <a:srgbClr val="FFEBFF"/>
            </a:solidFill>
            <a:ln w="19050">
              <a:solidFill>
                <a:schemeClr val="tx1"/>
              </a:solidFill>
              <a:round/>
              <a:headEnd/>
              <a:tailEnd/>
            </a:ln>
          </p:spPr>
          <p:txBody>
            <a:bodyPr wrap="none" anchor="ctr"/>
            <a:lstStyle/>
            <a:p>
              <a:pPr algn="ctr"/>
              <a:r>
                <a:rPr lang="en-US" sz="1200" b="1" dirty="0" smtClean="0">
                  <a:latin typeface="Arial Narrow" pitchFamily="34" charset="0"/>
                </a:rPr>
                <a:t>Carol Bessel</a:t>
              </a:r>
              <a:endParaRPr lang="en-US" sz="1200" b="1" dirty="0">
                <a:latin typeface="Arial Narrow" pitchFamily="34" charset="0"/>
              </a:endParaRPr>
            </a:p>
          </p:txBody>
        </p:sp>
        <p:sp>
          <p:nvSpPr>
            <p:cNvPr id="32" name="Oval 141"/>
            <p:cNvSpPr>
              <a:spLocks noChangeArrowheads="1"/>
            </p:cNvSpPr>
            <p:nvPr/>
          </p:nvSpPr>
          <p:spPr bwMode="auto">
            <a:xfrm>
              <a:off x="741530" y="1925396"/>
              <a:ext cx="1346577" cy="210024"/>
            </a:xfrm>
            <a:prstGeom prst="ellipse">
              <a:avLst/>
            </a:prstGeom>
            <a:solidFill>
              <a:srgbClr val="FFEBFF"/>
            </a:solidFill>
            <a:ln w="19050">
              <a:solidFill>
                <a:schemeClr val="tx1"/>
              </a:solidFill>
              <a:round/>
              <a:headEnd/>
              <a:tailEnd/>
            </a:ln>
          </p:spPr>
          <p:txBody>
            <a:bodyPr wrap="none" anchor="ctr"/>
            <a:lstStyle/>
            <a:p>
              <a:pPr algn="ctr"/>
              <a:r>
                <a:rPr lang="en-US" sz="1200" b="1" dirty="0" smtClean="0">
                  <a:latin typeface="Arial Narrow" pitchFamily="34" charset="0"/>
                </a:rPr>
                <a:t>Linda Horton</a:t>
              </a:r>
              <a:endParaRPr lang="en-US" sz="1200" b="1" dirty="0">
                <a:latin typeface="Arial Narrow" pitchFamily="34" charset="0"/>
              </a:endParaRPr>
            </a:p>
          </p:txBody>
        </p:sp>
        <p:sp>
          <p:nvSpPr>
            <p:cNvPr id="33" name="Oval 141"/>
            <p:cNvSpPr>
              <a:spLocks noChangeArrowheads="1"/>
            </p:cNvSpPr>
            <p:nvPr/>
          </p:nvSpPr>
          <p:spPr bwMode="auto">
            <a:xfrm>
              <a:off x="3812277" y="6067945"/>
              <a:ext cx="1291986" cy="278264"/>
            </a:xfrm>
            <a:prstGeom prst="ellipse">
              <a:avLst/>
            </a:prstGeom>
            <a:solidFill>
              <a:srgbClr val="FFEBFF"/>
            </a:solidFill>
            <a:ln w="19050">
              <a:solidFill>
                <a:schemeClr val="tx1"/>
              </a:solidFill>
              <a:round/>
              <a:headEnd/>
              <a:tailEnd/>
            </a:ln>
          </p:spPr>
          <p:txBody>
            <a:bodyPr wrap="none" anchor="ctr"/>
            <a:lstStyle/>
            <a:p>
              <a:pPr algn="ctr"/>
              <a:r>
                <a:rPr lang="en-US" sz="1200" b="1" dirty="0" smtClean="0">
                  <a:latin typeface="Arial Narrow" pitchFamily="34" charset="0"/>
                </a:rPr>
                <a:t>EFRC</a:t>
              </a:r>
              <a:endParaRPr lang="en-US" sz="1200" b="1" dirty="0">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1000" fill="hold"/>
                                        <p:tgtEl>
                                          <p:spTgt spid="34"/>
                                        </p:tgtEl>
                                        <p:attrNameLst>
                                          <p:attrName>ppt_x</p:attrName>
                                        </p:attrNameLst>
                                      </p:cBhvr>
                                      <p:tavLst>
                                        <p:tav tm="0">
                                          <p:val>
                                            <p:strVal val="0-#ppt_w/2"/>
                                          </p:val>
                                        </p:tav>
                                        <p:tav tm="100000">
                                          <p:val>
                                            <p:strVal val="#ppt_x"/>
                                          </p:val>
                                        </p:tav>
                                      </p:tavLst>
                                    </p:anim>
                                    <p:anim calcmode="lin" valueType="num">
                                      <p:cBhvr additive="base">
                                        <p:cTn id="14"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634327"/>
          </a:xfrm>
          <a:prstGeom prst="rect">
            <a:avLst/>
          </a:prstGeom>
          <a:noFill/>
          <a:ln w="9525">
            <a:noFill/>
            <a:miter lim="800000"/>
            <a:headEnd/>
            <a:tailEnd/>
          </a:ln>
          <a:effectLst/>
        </p:spPr>
        <p:txBody>
          <a:bodyPr wrap="square" lIns="91376" tIns="131216" rIns="91376" bIns="131216">
            <a:spAutoFit/>
          </a:bodyPr>
          <a:lstStyle/>
          <a:p>
            <a:pPr algn="ctr"/>
            <a:r>
              <a:rPr lang="en-US" sz="2400" b="1" dirty="0" smtClean="0">
                <a:solidFill>
                  <a:srgbClr val="106636"/>
                </a:solidFill>
                <a:latin typeface="Arial Narrow" pitchFamily="34" charset="0"/>
              </a:rPr>
              <a:t>History of the Energy and Water Development Appropriation</a:t>
            </a:r>
            <a:endParaRPr lang="en-US" sz="2400" b="1" dirty="0">
              <a:solidFill>
                <a:srgbClr val="106636"/>
              </a:solidFill>
              <a:latin typeface="Arial Narrow" pitchFamily="34" charset="0"/>
            </a:endParaRPr>
          </a:p>
        </p:txBody>
      </p:sp>
      <p:graphicFrame>
        <p:nvGraphicFramePr>
          <p:cNvPr id="5" name="Chart 4"/>
          <p:cNvGraphicFramePr>
            <a:graphicFrameLocks/>
          </p:cNvGraphicFramePr>
          <p:nvPr/>
        </p:nvGraphicFramePr>
        <p:xfrm>
          <a:off x="1066800" y="838200"/>
          <a:ext cx="6629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149220" y="777922"/>
            <a:ext cx="3048655" cy="461665"/>
          </a:xfrm>
          <a:prstGeom prst="rect">
            <a:avLst/>
          </a:prstGeom>
          <a:noFill/>
        </p:spPr>
        <p:txBody>
          <a:bodyPr wrap="none" rtlCol="0">
            <a:spAutoFit/>
          </a:bodyPr>
          <a:lstStyle/>
          <a:p>
            <a:r>
              <a:rPr lang="en-US" sz="2400" b="1" dirty="0" smtClean="0">
                <a:solidFill>
                  <a:srgbClr val="FF0000"/>
                </a:solidFill>
                <a:latin typeface="Arial Narrow" pitchFamily="34" charset="0"/>
                <a:cs typeface="Arial" pitchFamily="34" charset="0"/>
              </a:rPr>
              <a:t>FY 2011 – a new record!</a:t>
            </a:r>
            <a:endParaRPr lang="en-US" sz="2400" b="1" dirty="0">
              <a:solidFill>
                <a:srgbClr val="FF0000"/>
              </a:solidFill>
              <a:latin typeface="Arial Narrow" pitchFamily="34" charset="0"/>
              <a:cs typeface="Arial" pitchFamily="34" charset="0"/>
            </a:endParaRPr>
          </a:p>
        </p:txBody>
      </p:sp>
      <p:sp>
        <p:nvSpPr>
          <p:cNvPr id="8" name="TextBox 7"/>
          <p:cNvSpPr txBox="1"/>
          <p:nvPr/>
        </p:nvSpPr>
        <p:spPr>
          <a:xfrm>
            <a:off x="831377" y="5410200"/>
            <a:ext cx="7452815" cy="646331"/>
          </a:xfrm>
          <a:prstGeom prst="rect">
            <a:avLst/>
          </a:prstGeom>
          <a:noFill/>
        </p:spPr>
        <p:txBody>
          <a:bodyPr wrap="square" rtlCol="0">
            <a:spAutoFit/>
          </a:bodyPr>
          <a:lstStyle/>
          <a:p>
            <a:r>
              <a:rPr lang="en-US" b="1" dirty="0" smtClean="0">
                <a:latin typeface="Arial Narrow" pitchFamily="34" charset="0"/>
                <a:cs typeface="Arial" pitchFamily="34" charset="0"/>
              </a:rPr>
              <a:t>The budget uncertainty associated a significant delay in the appropriation creates havoc with agency planning and budget execution.</a:t>
            </a:r>
            <a:endParaRPr lang="en-US" b="1" dirty="0">
              <a:latin typeface="Arial Narrow" pitchFamily="34" charset="0"/>
              <a:cs typeface="Arial" pitchFamily="34" charset="0"/>
            </a:endParaRPr>
          </a:p>
        </p:txBody>
      </p:sp>
      <p:sp>
        <p:nvSpPr>
          <p:cNvPr id="9"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3</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ChangeArrowheads="1"/>
          </p:cNvSpPr>
          <p:nvPr/>
        </p:nvSpPr>
        <p:spPr bwMode="auto">
          <a:xfrm>
            <a:off x="204953" y="862452"/>
            <a:ext cx="3846786" cy="4960290"/>
          </a:xfrm>
          <a:prstGeom prst="rect">
            <a:avLst/>
          </a:prstGeom>
          <a:noFill/>
          <a:ln w="9525">
            <a:noFill/>
            <a:miter lim="800000"/>
            <a:headEnd/>
            <a:tailEnd/>
          </a:ln>
        </p:spPr>
        <p:txBody>
          <a:bodyPr wrap="square" lIns="82003" tIns="41000" rIns="82003" bIns="41000">
            <a:spAutoFit/>
          </a:bodyPr>
          <a:lstStyle/>
          <a:p>
            <a:pPr marL="120594" indent="-120594" defTabSz="820354">
              <a:buFont typeface="Wingdings" pitchFamily="2" charset="2"/>
              <a:buChar char="§"/>
              <a:defRPr/>
            </a:pPr>
            <a:r>
              <a:rPr lang="en-US" dirty="0">
                <a:solidFill>
                  <a:srgbClr val="FF0303"/>
                </a:solidFill>
                <a:latin typeface="Arial Narrow" pitchFamily="34" charset="0"/>
                <a:cs typeface="Times New Roman" pitchFamily="18" charset="0"/>
              </a:rPr>
              <a:t>Core research</a:t>
            </a:r>
          </a:p>
          <a:p>
            <a:pPr marL="234840" lvl="1" indent="-123768" defTabSz="820354">
              <a:spcBef>
                <a:spcPct val="20000"/>
              </a:spcBef>
              <a:buFont typeface="Wingdings" pitchFamily="2" charset="2"/>
              <a:buChar char="§"/>
              <a:defRPr/>
            </a:pPr>
            <a:r>
              <a:rPr lang="en-US" dirty="0">
                <a:solidFill>
                  <a:srgbClr val="0000CC"/>
                </a:solidFill>
                <a:latin typeface="Arial Narrow" pitchFamily="34" charset="0"/>
                <a:cs typeface="Times New Roman" pitchFamily="18" charset="0"/>
              </a:rPr>
              <a:t>$100M for Energy Frontier Research Centers </a:t>
            </a:r>
          </a:p>
          <a:p>
            <a:pPr marL="234840" lvl="1" indent="-123768" defTabSz="820354">
              <a:spcBef>
                <a:spcPct val="20000"/>
              </a:spcBef>
              <a:buFont typeface="Wingdings" pitchFamily="2" charset="2"/>
              <a:buChar char="§"/>
              <a:defRPr/>
            </a:pPr>
            <a:r>
              <a:rPr lang="en-US" dirty="0">
                <a:solidFill>
                  <a:srgbClr val="0000CC"/>
                </a:solidFill>
                <a:latin typeface="Arial Narrow" pitchFamily="34" charset="0"/>
                <a:cs typeface="Times New Roman" pitchFamily="18" charset="0"/>
              </a:rPr>
              <a:t>Core research </a:t>
            </a:r>
            <a:r>
              <a:rPr lang="en-US" dirty="0" smtClean="0">
                <a:solidFill>
                  <a:srgbClr val="0000CC"/>
                </a:solidFill>
                <a:latin typeface="Arial Narrow" pitchFamily="34" charset="0"/>
                <a:cs typeface="Times New Roman" pitchFamily="18" charset="0"/>
              </a:rPr>
              <a:t>largely flat with FY 2010</a:t>
            </a:r>
            <a:endParaRPr lang="en-US" dirty="0">
              <a:solidFill>
                <a:srgbClr val="0000CC"/>
              </a:solidFill>
              <a:latin typeface="Arial Narrow" pitchFamily="34" charset="0"/>
              <a:cs typeface="Times New Roman" pitchFamily="18" charset="0"/>
            </a:endParaRPr>
          </a:p>
          <a:p>
            <a:pPr marL="234840" lvl="1" indent="-123768" defTabSz="820354">
              <a:spcBef>
                <a:spcPct val="20000"/>
              </a:spcBef>
              <a:buFont typeface="Wingdings" pitchFamily="2" charset="2"/>
              <a:buChar char="§"/>
              <a:defRPr/>
            </a:pPr>
            <a:r>
              <a:rPr lang="en-US" dirty="0">
                <a:solidFill>
                  <a:srgbClr val="0000CC"/>
                </a:solidFill>
                <a:latin typeface="Arial Narrow" pitchFamily="34" charset="0"/>
                <a:cs typeface="Times New Roman" pitchFamily="18" charset="0"/>
              </a:rPr>
              <a:t>EPSCoR funded at </a:t>
            </a:r>
            <a:r>
              <a:rPr lang="en-US" dirty="0" smtClean="0">
                <a:solidFill>
                  <a:srgbClr val="0000CC"/>
                </a:solidFill>
                <a:latin typeface="Arial Narrow" pitchFamily="34" charset="0"/>
                <a:cs typeface="Times New Roman" pitchFamily="18" charset="0"/>
              </a:rPr>
              <a:t>$8.5M per request</a:t>
            </a:r>
            <a:endParaRPr lang="en-US" dirty="0">
              <a:solidFill>
                <a:srgbClr val="0000CC"/>
              </a:solidFill>
              <a:latin typeface="Arial Narrow" pitchFamily="34" charset="0"/>
              <a:cs typeface="Times New Roman" pitchFamily="18" charset="0"/>
            </a:endParaRPr>
          </a:p>
          <a:p>
            <a:pPr marL="464921" lvl="1" indent="-185651" defTabSz="820354">
              <a:spcBef>
                <a:spcPct val="20000"/>
              </a:spcBef>
              <a:buFont typeface="Wingdings" pitchFamily="2" charset="2"/>
              <a:buChar char="§"/>
              <a:defRPr/>
            </a:pPr>
            <a:endParaRPr lang="en-US" sz="800" dirty="0">
              <a:solidFill>
                <a:srgbClr val="0000CC"/>
              </a:solidFill>
              <a:latin typeface="Arial Narrow" pitchFamily="34" charset="0"/>
              <a:cs typeface="Times New Roman" pitchFamily="18" charset="0"/>
            </a:endParaRPr>
          </a:p>
          <a:p>
            <a:pPr marL="120594" indent="-120594" defTabSz="820354">
              <a:buFont typeface="Wingdings" pitchFamily="2" charset="2"/>
              <a:buChar char="§"/>
              <a:defRPr/>
            </a:pPr>
            <a:r>
              <a:rPr lang="en-US" dirty="0">
                <a:solidFill>
                  <a:srgbClr val="FF0303"/>
                </a:solidFill>
                <a:latin typeface="Arial Narrow" pitchFamily="34" charset="0"/>
                <a:cs typeface="Times New Roman" pitchFamily="18" charset="0"/>
              </a:rPr>
              <a:t>Scientific user facilities operations</a:t>
            </a:r>
            <a:endParaRPr lang="en-US" dirty="0">
              <a:solidFill>
                <a:srgbClr val="0000CC"/>
              </a:solidFill>
              <a:latin typeface="Arial Narrow" pitchFamily="34" charset="0"/>
              <a:cs typeface="Times New Roman" pitchFamily="18" charset="0"/>
            </a:endParaRPr>
          </a:p>
          <a:p>
            <a:pPr marL="234840" lvl="1" indent="-123768" defTabSz="820354">
              <a:spcBef>
                <a:spcPct val="15000"/>
              </a:spcBef>
              <a:defRPr/>
            </a:pPr>
            <a:r>
              <a:rPr lang="en-US" dirty="0" smtClean="0">
                <a:solidFill>
                  <a:srgbClr val="0000CC"/>
                </a:solidFill>
                <a:latin typeface="Arial Narrow" pitchFamily="34" charset="0"/>
                <a:cs typeface="Times New Roman" pitchFamily="18" charset="0"/>
              </a:rPr>
              <a:t>Modest increase </a:t>
            </a:r>
            <a:r>
              <a:rPr lang="en-US" dirty="0">
                <a:solidFill>
                  <a:srgbClr val="0000CC"/>
                </a:solidFill>
                <a:latin typeface="Arial Narrow" pitchFamily="34" charset="0"/>
                <a:cs typeface="Times New Roman" pitchFamily="18" charset="0"/>
              </a:rPr>
              <a:t>in </a:t>
            </a:r>
            <a:r>
              <a:rPr lang="en-US" dirty="0" smtClean="0">
                <a:solidFill>
                  <a:srgbClr val="0000CC"/>
                </a:solidFill>
                <a:latin typeface="Arial Narrow" pitchFamily="34" charset="0"/>
                <a:cs typeface="Times New Roman" pitchFamily="18" charset="0"/>
              </a:rPr>
              <a:t>operations funding:</a:t>
            </a:r>
            <a:endParaRPr lang="en-US" dirty="0">
              <a:solidFill>
                <a:srgbClr val="0000CC"/>
              </a:solidFill>
              <a:latin typeface="Arial Narrow" pitchFamily="34" charset="0"/>
              <a:cs typeface="Times New Roman" pitchFamily="18" charset="0"/>
            </a:endParaRPr>
          </a:p>
          <a:p>
            <a:pPr marL="234840" lvl="1" indent="-123768" defTabSz="820354">
              <a:spcBef>
                <a:spcPct val="15000"/>
              </a:spcBef>
              <a:buFont typeface="Wingdings" pitchFamily="2" charset="2"/>
              <a:buChar char="§"/>
              <a:defRPr/>
            </a:pPr>
            <a:r>
              <a:rPr lang="en-US" dirty="0">
                <a:solidFill>
                  <a:srgbClr val="0000CC"/>
                </a:solidFill>
                <a:latin typeface="Arial Narrow" pitchFamily="34" charset="0"/>
                <a:cs typeface="Times New Roman" pitchFamily="18" charset="0"/>
              </a:rPr>
              <a:t>Synchrotron light sources</a:t>
            </a:r>
          </a:p>
          <a:p>
            <a:pPr marL="234840" lvl="1" indent="-123768" defTabSz="820354">
              <a:spcBef>
                <a:spcPct val="15000"/>
              </a:spcBef>
              <a:buFont typeface="Wingdings" pitchFamily="2" charset="2"/>
              <a:buChar char="§"/>
              <a:defRPr/>
            </a:pPr>
            <a:r>
              <a:rPr lang="en-US" dirty="0">
                <a:solidFill>
                  <a:srgbClr val="0000CC"/>
                </a:solidFill>
                <a:latin typeface="Arial Narrow" pitchFamily="34" charset="0"/>
                <a:cs typeface="Times New Roman" pitchFamily="18" charset="0"/>
              </a:rPr>
              <a:t>Neutron scattering facilities</a:t>
            </a:r>
          </a:p>
          <a:p>
            <a:pPr marL="234840" lvl="1" indent="-123768" defTabSz="820354">
              <a:spcBef>
                <a:spcPct val="15000"/>
              </a:spcBef>
              <a:buFont typeface="Wingdings" pitchFamily="2" charset="2"/>
              <a:buChar char="§"/>
              <a:defRPr/>
            </a:pPr>
            <a:r>
              <a:rPr lang="en-US" dirty="0" err="1">
                <a:solidFill>
                  <a:srgbClr val="0000CC"/>
                </a:solidFill>
                <a:latin typeface="Arial Narrow" pitchFamily="34" charset="0"/>
                <a:cs typeface="Times New Roman" pitchFamily="18" charset="0"/>
              </a:rPr>
              <a:t>Nanoscale</a:t>
            </a:r>
            <a:r>
              <a:rPr lang="en-US" dirty="0">
                <a:solidFill>
                  <a:srgbClr val="0000CC"/>
                </a:solidFill>
                <a:latin typeface="Arial Narrow" pitchFamily="34" charset="0"/>
                <a:cs typeface="Times New Roman" pitchFamily="18" charset="0"/>
              </a:rPr>
              <a:t> Science Research Centers</a:t>
            </a:r>
          </a:p>
          <a:p>
            <a:pPr marL="661677" lvl="2" indent="-38083" defTabSz="820354">
              <a:spcBef>
                <a:spcPct val="15000"/>
              </a:spcBef>
              <a:buFont typeface="Times New Roman" pitchFamily="18" charset="0"/>
              <a:buChar char=""/>
              <a:defRPr/>
            </a:pPr>
            <a:endParaRPr lang="en-US" sz="800" dirty="0">
              <a:solidFill>
                <a:srgbClr val="0000CC"/>
              </a:solidFill>
              <a:latin typeface="Arial Narrow" pitchFamily="34" charset="0"/>
              <a:cs typeface="Times New Roman" pitchFamily="18" charset="0"/>
            </a:endParaRPr>
          </a:p>
          <a:p>
            <a:pPr marL="120594" indent="-120594" defTabSz="820354">
              <a:buFont typeface="Wingdings" pitchFamily="2" charset="2"/>
              <a:buChar char="§"/>
              <a:defRPr/>
            </a:pPr>
            <a:r>
              <a:rPr lang="en-US" dirty="0">
                <a:solidFill>
                  <a:srgbClr val="FF0303"/>
                </a:solidFill>
                <a:latin typeface="Arial Narrow" pitchFamily="34" charset="0"/>
                <a:cs typeface="Times New Roman" pitchFamily="18" charset="0"/>
              </a:rPr>
              <a:t>Construction and instrumentation</a:t>
            </a:r>
          </a:p>
          <a:p>
            <a:pPr marL="234840" lvl="1" indent="-123768" defTabSz="820354">
              <a:defRPr/>
            </a:pPr>
            <a:r>
              <a:rPr lang="en-US" dirty="0" smtClean="0">
                <a:solidFill>
                  <a:srgbClr val="0000CC"/>
                </a:solidFill>
                <a:latin typeface="Arial Narrow" pitchFamily="34" charset="0"/>
                <a:cs typeface="Times New Roman" pitchFamily="18" charset="0"/>
              </a:rPr>
              <a:t>Funding for</a:t>
            </a:r>
            <a:r>
              <a:rPr lang="en-US" dirty="0">
                <a:solidFill>
                  <a:srgbClr val="0000CC"/>
                </a:solidFill>
                <a:latin typeface="Arial Narrow" pitchFamily="34" charset="0"/>
                <a:cs typeface="Times New Roman" pitchFamily="18" charset="0"/>
              </a:rPr>
              <a:t>:</a:t>
            </a:r>
          </a:p>
          <a:p>
            <a:pPr marL="234840" lvl="1" indent="-123768" defTabSz="820354">
              <a:buFont typeface="Wingdings" pitchFamily="2" charset="2"/>
              <a:buChar char="§"/>
              <a:defRPr/>
            </a:pPr>
            <a:r>
              <a:rPr lang="en-US" dirty="0">
                <a:solidFill>
                  <a:srgbClr val="0000CC"/>
                </a:solidFill>
                <a:latin typeface="Arial Narrow" pitchFamily="34" charset="0"/>
                <a:cs typeface="Times New Roman" pitchFamily="18" charset="0"/>
              </a:rPr>
              <a:t>National Synchrotron Light Source-II</a:t>
            </a:r>
          </a:p>
          <a:p>
            <a:pPr marL="234840" lvl="1" indent="-123768" defTabSz="820354">
              <a:spcBef>
                <a:spcPct val="15000"/>
              </a:spcBef>
              <a:buFont typeface="Wingdings" pitchFamily="2" charset="2"/>
              <a:buChar char="§"/>
              <a:defRPr/>
            </a:pPr>
            <a:r>
              <a:rPr lang="fr-FR" dirty="0" smtClean="0">
                <a:solidFill>
                  <a:srgbClr val="0000CC"/>
                </a:solidFill>
                <a:latin typeface="Arial Narrow" pitchFamily="34" charset="0"/>
              </a:rPr>
              <a:t>Spallation </a:t>
            </a:r>
            <a:r>
              <a:rPr lang="fr-FR" dirty="0">
                <a:solidFill>
                  <a:srgbClr val="0000CC"/>
                </a:solidFill>
                <a:latin typeface="Arial Narrow" pitchFamily="34" charset="0"/>
              </a:rPr>
              <a:t>Neutron Source instruments</a:t>
            </a:r>
          </a:p>
          <a:p>
            <a:pPr marL="234840" lvl="1" indent="-123768" defTabSz="820354">
              <a:spcBef>
                <a:spcPct val="15000"/>
              </a:spcBef>
              <a:buFont typeface="Wingdings" pitchFamily="2" charset="2"/>
              <a:buChar char="§"/>
              <a:defRPr/>
            </a:pPr>
            <a:r>
              <a:rPr lang="fr-FR" dirty="0">
                <a:solidFill>
                  <a:srgbClr val="0000CC"/>
                </a:solidFill>
                <a:latin typeface="Arial Narrow" pitchFamily="34" charset="0"/>
              </a:rPr>
              <a:t>SNS Power </a:t>
            </a:r>
            <a:r>
              <a:rPr lang="fr-FR" dirty="0" smtClean="0">
                <a:solidFill>
                  <a:srgbClr val="0000CC"/>
                </a:solidFill>
                <a:latin typeface="Arial Narrow" pitchFamily="34" charset="0"/>
              </a:rPr>
              <a:t>Upgrade</a:t>
            </a:r>
            <a:endParaRPr lang="fr-FR" dirty="0">
              <a:solidFill>
                <a:srgbClr val="0000CC"/>
              </a:solidFill>
              <a:latin typeface="Arial Narrow" pitchFamily="34" charset="0"/>
            </a:endParaRPr>
          </a:p>
        </p:txBody>
      </p:sp>
      <p:sp>
        <p:nvSpPr>
          <p:cNvPr id="46084" name="Rectangle 4"/>
          <p:cNvSpPr>
            <a:spLocks noChangeArrowheads="1"/>
          </p:cNvSpPr>
          <p:nvPr/>
        </p:nvSpPr>
        <p:spPr bwMode="auto">
          <a:xfrm>
            <a:off x="1408113" y="123828"/>
            <a:ext cx="6864350" cy="614363"/>
          </a:xfrm>
          <a:prstGeom prst="rect">
            <a:avLst/>
          </a:prstGeom>
          <a:noFill/>
          <a:ln w="9525">
            <a:noFill/>
            <a:miter lim="800000"/>
            <a:headEnd/>
            <a:tailEnd/>
          </a:ln>
        </p:spPr>
        <p:txBody>
          <a:bodyPr lIns="91365" tIns="45683" rIns="91365" bIns="45683"/>
          <a:lstStyle/>
          <a:p>
            <a:pPr algn="ctr"/>
            <a:r>
              <a:rPr lang="en-US" sz="2400" b="1" dirty="0">
                <a:solidFill>
                  <a:srgbClr val="106636"/>
                </a:solidFill>
                <a:latin typeface="Arial Narrow" pitchFamily="34" charset="0"/>
                <a:cs typeface="Arial" pitchFamily="34" charset="0"/>
              </a:rPr>
              <a:t>FY </a:t>
            </a:r>
            <a:r>
              <a:rPr lang="en-US" sz="2400" b="1" dirty="0" smtClean="0">
                <a:solidFill>
                  <a:srgbClr val="106636"/>
                </a:solidFill>
                <a:latin typeface="Arial Narrow" pitchFamily="34" charset="0"/>
                <a:cs typeface="Arial" pitchFamily="34" charset="0"/>
              </a:rPr>
              <a:t>2011 </a:t>
            </a:r>
            <a:r>
              <a:rPr lang="en-US" sz="2400" b="1" dirty="0">
                <a:solidFill>
                  <a:srgbClr val="106636"/>
                </a:solidFill>
                <a:latin typeface="Arial Narrow" pitchFamily="34" charset="0"/>
                <a:cs typeface="Arial" pitchFamily="34" charset="0"/>
              </a:rPr>
              <a:t>BES Budget Appropriation</a:t>
            </a:r>
          </a:p>
        </p:txBody>
      </p:sp>
      <p:sp>
        <p:nvSpPr>
          <p:cNvPr id="3161093" name="Rectangle 5"/>
          <p:cNvSpPr>
            <a:spLocks noChangeArrowheads="1"/>
          </p:cNvSpPr>
          <p:nvPr/>
        </p:nvSpPr>
        <p:spPr bwMode="auto">
          <a:xfrm>
            <a:off x="363538" y="1244604"/>
            <a:ext cx="8869362" cy="615950"/>
          </a:xfrm>
          <a:prstGeom prst="rect">
            <a:avLst/>
          </a:prstGeom>
          <a:noFill/>
          <a:ln w="9525">
            <a:noFill/>
            <a:miter lim="800000"/>
            <a:headEnd/>
            <a:tailEnd/>
          </a:ln>
        </p:spPr>
        <p:txBody>
          <a:bodyPr lIns="91365" tIns="45683" rIns="91365" bIns="45683"/>
          <a:lstStyle/>
          <a:p>
            <a:pPr>
              <a:tabLst>
                <a:tab pos="414144" algn="l"/>
                <a:tab pos="5228366" algn="l"/>
              </a:tabLst>
              <a:defRPr/>
            </a:pPr>
            <a:endParaRPr lang="en-US" sz="1400" i="1" dirty="0">
              <a:solidFill>
                <a:srgbClr val="FF0000"/>
              </a:solidFill>
              <a:effectLst>
                <a:outerShdw blurRad="38100" dist="38100" dir="2700000" algn="tl">
                  <a:srgbClr val="C0C0C0"/>
                </a:outerShdw>
              </a:effectLst>
            </a:endParaRPr>
          </a:p>
        </p:txBody>
      </p:sp>
      <p:sp>
        <p:nvSpPr>
          <p:cNvPr id="49"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4</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grpSp>
        <p:nvGrpSpPr>
          <p:cNvPr id="62" name="Group 61"/>
          <p:cNvGrpSpPr/>
          <p:nvPr/>
        </p:nvGrpSpPr>
        <p:grpSpPr>
          <a:xfrm>
            <a:off x="3629584" y="1054101"/>
            <a:ext cx="5717616" cy="4394199"/>
            <a:chOff x="3426384" y="1054101"/>
            <a:chExt cx="5717616" cy="4394199"/>
          </a:xfrm>
        </p:grpSpPr>
        <p:graphicFrame>
          <p:nvGraphicFramePr>
            <p:cNvPr id="51" name="Chart 50"/>
            <p:cNvGraphicFramePr/>
            <p:nvPr/>
          </p:nvGraphicFramePr>
          <p:xfrm>
            <a:off x="3510938" y="1985713"/>
            <a:ext cx="5633062" cy="3462587"/>
          </p:xfrm>
          <a:graphic>
            <a:graphicData uri="http://schemas.openxmlformats.org/drawingml/2006/chart">
              <c:chart xmlns:c="http://schemas.openxmlformats.org/drawingml/2006/chart" xmlns:r="http://schemas.openxmlformats.org/officeDocument/2006/relationships" r:id="rId3"/>
            </a:graphicData>
          </a:graphic>
        </p:graphicFrame>
        <p:sp>
          <p:nvSpPr>
            <p:cNvPr id="46089" name="Rectangle 9"/>
            <p:cNvSpPr>
              <a:spLocks noChangeArrowheads="1"/>
            </p:cNvSpPr>
            <p:nvPr/>
          </p:nvSpPr>
          <p:spPr bwMode="auto">
            <a:xfrm>
              <a:off x="6985000" y="1054101"/>
              <a:ext cx="1851025" cy="719624"/>
            </a:xfrm>
            <a:prstGeom prst="rect">
              <a:avLst/>
            </a:prstGeom>
            <a:gradFill rotWithShape="0">
              <a:gsLst>
                <a:gs pos="0">
                  <a:srgbClr val="FFFFCC"/>
                </a:gs>
                <a:gs pos="100000">
                  <a:srgbClr val="EAEAEA"/>
                </a:gs>
              </a:gsLst>
              <a:lin ang="2700000" scaled="1"/>
            </a:gradFill>
            <a:ln w="25400">
              <a:solidFill>
                <a:schemeClr val="tx1"/>
              </a:solidFill>
              <a:miter lim="800000"/>
              <a:headEnd/>
              <a:tailEnd/>
            </a:ln>
          </p:spPr>
          <p:txBody>
            <a:bodyPr wrap="square" lIns="82012" tIns="82012" rIns="82012" bIns="82012">
              <a:spAutoFit/>
            </a:bodyPr>
            <a:lstStyle/>
            <a:p>
              <a:pPr algn="ctr" defTabSz="820354"/>
              <a:r>
                <a:rPr lang="en-US" b="1" dirty="0">
                  <a:solidFill>
                    <a:srgbClr val="000000"/>
                  </a:solidFill>
                  <a:latin typeface="Arial Narrow" pitchFamily="34" charset="0"/>
                </a:rPr>
                <a:t>Appropriation</a:t>
              </a:r>
            </a:p>
            <a:p>
              <a:pPr algn="ctr" defTabSz="820354"/>
              <a:r>
                <a:rPr lang="en-US" b="1" dirty="0" smtClean="0">
                  <a:solidFill>
                    <a:srgbClr val="000000"/>
                  </a:solidFill>
                  <a:latin typeface="Arial Narrow" pitchFamily="34" charset="0"/>
                </a:rPr>
                <a:t>$ 1,678 M</a:t>
              </a:r>
              <a:endParaRPr lang="en-US" b="1" dirty="0">
                <a:solidFill>
                  <a:srgbClr val="000000"/>
                </a:solidFill>
                <a:latin typeface="Arial Narrow" pitchFamily="34" charset="0"/>
              </a:endParaRPr>
            </a:p>
          </p:txBody>
        </p:sp>
        <p:grpSp>
          <p:nvGrpSpPr>
            <p:cNvPr id="2" name="Group 54"/>
            <p:cNvGrpSpPr>
              <a:grpSpLocks/>
            </p:cNvGrpSpPr>
            <p:nvPr/>
          </p:nvGrpSpPr>
          <p:grpSpPr bwMode="auto">
            <a:xfrm>
              <a:off x="4740397" y="1423990"/>
              <a:ext cx="1493717" cy="509586"/>
              <a:chOff x="4844837" y="1472858"/>
              <a:chExt cx="1493837" cy="510866"/>
            </a:xfrm>
          </p:grpSpPr>
          <p:grpSp>
            <p:nvGrpSpPr>
              <p:cNvPr id="3" name="Group 10"/>
              <p:cNvGrpSpPr>
                <a:grpSpLocks/>
              </p:cNvGrpSpPr>
              <p:nvPr/>
            </p:nvGrpSpPr>
            <p:grpSpPr bwMode="auto">
              <a:xfrm>
                <a:off x="5173019" y="1660514"/>
                <a:ext cx="532667" cy="323210"/>
                <a:chOff x="4225" y="1121"/>
                <a:chExt cx="293" cy="184"/>
              </a:xfrm>
            </p:grpSpPr>
            <p:sp>
              <p:nvSpPr>
                <p:cNvPr id="46126" name="Text Box 11"/>
                <p:cNvSpPr txBox="1">
                  <a:spLocks noChangeArrowheads="1"/>
                </p:cNvSpPr>
                <p:nvPr/>
              </p:nvSpPr>
              <p:spPr bwMode="auto">
                <a:xfrm>
                  <a:off x="4230" y="1121"/>
                  <a:ext cx="288" cy="169"/>
                </a:xfrm>
                <a:prstGeom prst="rect">
                  <a:avLst/>
                </a:prstGeom>
                <a:noFill/>
                <a:ln w="12700" algn="ctr">
                  <a:noFill/>
                  <a:miter lim="800000"/>
                  <a:headEnd/>
                  <a:tailEnd/>
                </a:ln>
              </p:spPr>
              <p:txBody>
                <a:bodyPr lIns="82030" tIns="41015" rIns="82030" bIns="41015">
                  <a:spAutoFit/>
                </a:bodyPr>
                <a:lstStyle/>
                <a:p>
                  <a:pPr algn="ctr" defTabSz="820354"/>
                  <a:r>
                    <a:rPr lang="en-US" sz="1400" b="1" dirty="0" smtClean="0">
                      <a:latin typeface="Arial Narrow" pitchFamily="34" charset="0"/>
                    </a:rPr>
                    <a:t>44.9</a:t>
                  </a:r>
                  <a:endParaRPr lang="en-US" sz="1400" b="1" dirty="0">
                    <a:latin typeface="Arial Narrow" pitchFamily="34" charset="0"/>
                  </a:endParaRPr>
                </a:p>
              </p:txBody>
            </p:sp>
            <p:sp>
              <p:nvSpPr>
                <p:cNvPr id="46127" name="Text Box 12"/>
                <p:cNvSpPr txBox="1">
                  <a:spLocks noChangeArrowheads="1"/>
                </p:cNvSpPr>
                <p:nvPr/>
              </p:nvSpPr>
              <p:spPr bwMode="auto">
                <a:xfrm>
                  <a:off x="4225" y="1135"/>
                  <a:ext cx="249" cy="170"/>
                </a:xfrm>
                <a:prstGeom prst="rect">
                  <a:avLst/>
                </a:prstGeom>
                <a:noFill/>
                <a:ln w="12700" algn="ctr">
                  <a:noFill/>
                  <a:miter lim="800000"/>
                  <a:headEnd/>
                  <a:tailEnd/>
                </a:ln>
              </p:spPr>
              <p:txBody>
                <a:bodyPr lIns="82030" tIns="41015" rIns="82030" bIns="41015">
                  <a:spAutoFit/>
                </a:bodyPr>
                <a:lstStyle/>
                <a:p>
                  <a:pPr algn="ctr" defTabSz="820354"/>
                  <a:endParaRPr lang="en-US" sz="1400" b="1" dirty="0">
                    <a:latin typeface="Arial Narrow" pitchFamily="34" charset="0"/>
                  </a:endParaRPr>
                </a:p>
              </p:txBody>
            </p:sp>
          </p:grpSp>
          <p:sp>
            <p:nvSpPr>
              <p:cNvPr id="46125" name="Text Box 17"/>
              <p:cNvSpPr txBox="1">
                <a:spLocks noChangeArrowheads="1"/>
              </p:cNvSpPr>
              <p:nvPr/>
            </p:nvSpPr>
            <p:spPr bwMode="auto">
              <a:xfrm>
                <a:off x="4844837" y="1472858"/>
                <a:ext cx="1493837" cy="298275"/>
              </a:xfrm>
              <a:prstGeom prst="rect">
                <a:avLst/>
              </a:prstGeom>
              <a:noFill/>
              <a:ln w="9525">
                <a:noFill/>
                <a:miter lim="800000"/>
                <a:headEnd/>
                <a:tailEnd/>
              </a:ln>
            </p:spPr>
            <p:txBody>
              <a:bodyPr lIns="82030" tIns="41015" rIns="82030" bIns="41015">
                <a:spAutoFit/>
              </a:bodyPr>
              <a:lstStyle/>
              <a:p>
                <a:pPr defTabSz="820354"/>
                <a:r>
                  <a:rPr lang="en-US" sz="1400" b="1" dirty="0" smtClean="0">
                    <a:latin typeface="Arial Narrow" pitchFamily="34" charset="0"/>
                  </a:rPr>
                  <a:t>GPP/SBIR/Other</a:t>
                </a:r>
                <a:endParaRPr lang="en-US" sz="1400" b="1" dirty="0">
                  <a:latin typeface="Arial Narrow" pitchFamily="34" charset="0"/>
                </a:endParaRPr>
              </a:p>
            </p:txBody>
          </p:sp>
        </p:grpSp>
        <p:sp>
          <p:nvSpPr>
            <p:cNvPr id="46098" name="Text Box 24"/>
            <p:cNvSpPr txBox="1">
              <a:spLocks noChangeArrowheads="1"/>
            </p:cNvSpPr>
            <p:nvPr/>
          </p:nvSpPr>
          <p:spPr bwMode="auto">
            <a:xfrm>
              <a:off x="5761038" y="3587750"/>
              <a:ext cx="835025" cy="359810"/>
            </a:xfrm>
            <a:prstGeom prst="rect">
              <a:avLst/>
            </a:prstGeom>
            <a:noFill/>
            <a:ln w="12700" algn="ctr">
              <a:noFill/>
              <a:miter lim="800000"/>
              <a:headEnd/>
              <a:tailEnd/>
            </a:ln>
          </p:spPr>
          <p:txBody>
            <a:bodyPr lIns="82012" tIns="41005" rIns="82012" bIns="41005">
              <a:spAutoFit/>
            </a:bodyPr>
            <a:lstStyle/>
            <a:p>
              <a:pPr algn="ctr" defTabSz="820354"/>
              <a:r>
                <a:rPr lang="en-US" b="1" dirty="0" smtClean="0">
                  <a:solidFill>
                    <a:schemeClr val="bg1"/>
                  </a:solidFill>
                  <a:latin typeface="Arial Narrow" pitchFamily="34" charset="0"/>
                </a:rPr>
                <a:t>770.1</a:t>
              </a:r>
              <a:endParaRPr lang="en-US" b="1" dirty="0">
                <a:solidFill>
                  <a:schemeClr val="bg1"/>
                </a:solidFill>
                <a:latin typeface="Arial Narrow" pitchFamily="34" charset="0"/>
              </a:endParaRPr>
            </a:p>
          </p:txBody>
        </p:sp>
        <p:sp>
          <p:nvSpPr>
            <p:cNvPr id="46104" name="Text Box 33"/>
            <p:cNvSpPr txBox="1">
              <a:spLocks noChangeArrowheads="1"/>
            </p:cNvSpPr>
            <p:nvPr/>
          </p:nvSpPr>
          <p:spPr bwMode="auto">
            <a:xfrm>
              <a:off x="7939990" y="2935290"/>
              <a:ext cx="745913" cy="747608"/>
            </a:xfrm>
            <a:prstGeom prst="rect">
              <a:avLst/>
            </a:prstGeom>
            <a:noFill/>
            <a:ln w="9525">
              <a:noFill/>
              <a:miter lim="800000"/>
              <a:headEnd/>
              <a:tailEnd/>
            </a:ln>
          </p:spPr>
          <p:txBody>
            <a:bodyPr wrap="none" lIns="82012" tIns="41005" rIns="82012" bIns="41005">
              <a:spAutoFit/>
            </a:bodyPr>
            <a:lstStyle/>
            <a:p>
              <a:pPr algn="ctr" defTabSz="820354">
                <a:lnSpc>
                  <a:spcPct val="80000"/>
                </a:lnSpc>
              </a:pPr>
              <a:r>
                <a:rPr lang="en-US" sz="1400" b="1" dirty="0">
                  <a:latin typeface="Arial Narrow" pitchFamily="34" charset="0"/>
                </a:rPr>
                <a:t>Neutron</a:t>
              </a:r>
            </a:p>
            <a:p>
              <a:pPr algn="ctr" defTabSz="820354">
                <a:lnSpc>
                  <a:spcPct val="80000"/>
                </a:lnSpc>
              </a:pPr>
              <a:r>
                <a:rPr lang="en-US" sz="1400" b="1" dirty="0" smtClean="0">
                  <a:latin typeface="Arial Narrow" pitchFamily="34" charset="0"/>
                </a:rPr>
                <a:t>Sources</a:t>
              </a:r>
            </a:p>
            <a:p>
              <a:pPr algn="ctr" defTabSz="820354">
                <a:lnSpc>
                  <a:spcPct val="80000"/>
                </a:lnSpc>
              </a:pPr>
              <a:endParaRPr lang="en-US" sz="1200" b="1" dirty="0" smtClean="0">
                <a:latin typeface="Arial Narrow" pitchFamily="34" charset="0"/>
              </a:endParaRPr>
            </a:p>
            <a:p>
              <a:pPr algn="ctr" defTabSz="820354">
                <a:lnSpc>
                  <a:spcPct val="80000"/>
                </a:lnSpc>
              </a:pPr>
              <a:r>
                <a:rPr lang="en-US" sz="1400" b="1" dirty="0" smtClean="0">
                  <a:latin typeface="Arial Narrow" pitchFamily="34" charset="0"/>
                </a:rPr>
                <a:t>257.1</a:t>
              </a:r>
              <a:endParaRPr lang="en-US" sz="1400" b="1" dirty="0">
                <a:latin typeface="Arial Narrow" pitchFamily="34" charset="0"/>
              </a:endParaRPr>
            </a:p>
          </p:txBody>
        </p:sp>
        <p:sp>
          <p:nvSpPr>
            <p:cNvPr id="46105" name="Text Box 34"/>
            <p:cNvSpPr txBox="1">
              <a:spLocks noChangeArrowheads="1"/>
            </p:cNvSpPr>
            <p:nvPr/>
          </p:nvSpPr>
          <p:spPr bwMode="auto">
            <a:xfrm>
              <a:off x="7982058" y="3817940"/>
              <a:ext cx="745913" cy="427521"/>
            </a:xfrm>
            <a:prstGeom prst="rect">
              <a:avLst/>
            </a:prstGeom>
            <a:noFill/>
            <a:ln w="9525">
              <a:noFill/>
              <a:miter lim="800000"/>
              <a:headEnd/>
              <a:tailEnd/>
            </a:ln>
          </p:spPr>
          <p:txBody>
            <a:bodyPr wrap="none" lIns="82012" tIns="41005" rIns="82012" bIns="41005">
              <a:spAutoFit/>
            </a:bodyPr>
            <a:lstStyle/>
            <a:p>
              <a:pPr algn="ctr" defTabSz="820354">
                <a:lnSpc>
                  <a:spcPct val="80000"/>
                </a:lnSpc>
              </a:pPr>
              <a:r>
                <a:rPr lang="en-US" sz="1400" b="1" dirty="0">
                  <a:latin typeface="Arial Narrow" pitchFamily="34" charset="0"/>
                </a:rPr>
                <a:t>Light</a:t>
              </a:r>
            </a:p>
            <a:p>
              <a:pPr algn="ctr" defTabSz="820354">
                <a:lnSpc>
                  <a:spcPct val="80000"/>
                </a:lnSpc>
              </a:pPr>
              <a:r>
                <a:rPr lang="en-US" sz="1400" b="1" dirty="0">
                  <a:latin typeface="Arial Narrow" pitchFamily="34" charset="0"/>
                </a:rPr>
                <a:t>Sources</a:t>
              </a:r>
            </a:p>
          </p:txBody>
        </p:sp>
        <p:sp>
          <p:nvSpPr>
            <p:cNvPr id="46106" name="Text Box 37"/>
            <p:cNvSpPr txBox="1">
              <a:spLocks noChangeArrowheads="1"/>
            </p:cNvSpPr>
            <p:nvPr/>
          </p:nvSpPr>
          <p:spPr bwMode="auto">
            <a:xfrm>
              <a:off x="8040688" y="4262438"/>
              <a:ext cx="657225" cy="296862"/>
            </a:xfrm>
            <a:prstGeom prst="rect">
              <a:avLst/>
            </a:prstGeom>
            <a:noFill/>
            <a:ln w="12700" algn="ctr">
              <a:noFill/>
              <a:miter lim="800000"/>
              <a:headEnd/>
              <a:tailEnd/>
            </a:ln>
          </p:spPr>
          <p:txBody>
            <a:bodyPr lIns="82012" tIns="41005" rIns="82012" bIns="41005">
              <a:spAutoFit/>
            </a:bodyPr>
            <a:lstStyle/>
            <a:p>
              <a:pPr algn="ctr" defTabSz="820354"/>
              <a:r>
                <a:rPr lang="en-US" sz="1400" b="1" dirty="0" smtClean="0">
                  <a:latin typeface="Arial Narrow" pitchFamily="34" charset="0"/>
                </a:rPr>
                <a:t>406.1</a:t>
              </a:r>
              <a:endParaRPr lang="en-US" sz="1400" b="1" dirty="0">
                <a:latin typeface="Arial Narrow" pitchFamily="34" charset="0"/>
              </a:endParaRPr>
            </a:p>
          </p:txBody>
        </p:sp>
        <p:sp>
          <p:nvSpPr>
            <p:cNvPr id="46107" name="Text Box 35"/>
            <p:cNvSpPr txBox="1">
              <a:spLocks noChangeArrowheads="1"/>
            </p:cNvSpPr>
            <p:nvPr/>
          </p:nvSpPr>
          <p:spPr bwMode="auto">
            <a:xfrm>
              <a:off x="7852621" y="2520950"/>
              <a:ext cx="991173" cy="298254"/>
            </a:xfrm>
            <a:prstGeom prst="rect">
              <a:avLst/>
            </a:prstGeom>
            <a:noFill/>
            <a:ln w="9525">
              <a:noFill/>
              <a:miter lim="800000"/>
              <a:headEnd/>
              <a:tailEnd/>
            </a:ln>
          </p:spPr>
          <p:txBody>
            <a:bodyPr wrap="none" lIns="82012" tIns="41005" rIns="82012" bIns="41005">
              <a:spAutoFit/>
            </a:bodyPr>
            <a:lstStyle/>
            <a:p>
              <a:pPr defTabSz="820354"/>
              <a:r>
                <a:rPr lang="en-US" sz="1400" b="1" dirty="0">
                  <a:latin typeface="Arial Narrow" pitchFamily="34" charset="0"/>
                </a:rPr>
                <a:t>NSRC </a:t>
              </a:r>
              <a:r>
                <a:rPr lang="en-US" sz="1400" b="1" dirty="0" smtClean="0">
                  <a:latin typeface="Arial Narrow" pitchFamily="34" charset="0"/>
                </a:rPr>
                <a:t>106.9</a:t>
              </a:r>
              <a:endParaRPr lang="en-US" sz="1400" b="1" dirty="0">
                <a:latin typeface="Arial Narrow" pitchFamily="34" charset="0"/>
              </a:endParaRPr>
            </a:p>
          </p:txBody>
        </p:sp>
        <p:sp>
          <p:nvSpPr>
            <p:cNvPr id="46110" name="Text Box 8"/>
            <p:cNvSpPr txBox="1">
              <a:spLocks noChangeArrowheads="1"/>
            </p:cNvSpPr>
            <p:nvPr/>
          </p:nvSpPr>
          <p:spPr bwMode="auto">
            <a:xfrm>
              <a:off x="5603875" y="2979739"/>
              <a:ext cx="1068388" cy="636819"/>
            </a:xfrm>
            <a:prstGeom prst="rect">
              <a:avLst/>
            </a:prstGeom>
            <a:noFill/>
            <a:ln w="9525">
              <a:noFill/>
              <a:miter lim="800000"/>
              <a:headEnd/>
              <a:tailEnd/>
            </a:ln>
          </p:spPr>
          <p:txBody>
            <a:bodyPr lIns="82021" tIns="41010" rIns="82021" bIns="41010">
              <a:spAutoFit/>
            </a:bodyPr>
            <a:lstStyle/>
            <a:p>
              <a:pPr algn="ctr" defTabSz="820354"/>
              <a:r>
                <a:rPr lang="en-US" b="1" dirty="0">
                  <a:solidFill>
                    <a:schemeClr val="bg1"/>
                  </a:solidFill>
                  <a:latin typeface="Arial Narrow" pitchFamily="34" charset="0"/>
                </a:rPr>
                <a:t>Facilities </a:t>
              </a:r>
            </a:p>
            <a:p>
              <a:pPr algn="ctr" defTabSz="820354"/>
              <a:r>
                <a:rPr lang="en-US" b="1" dirty="0">
                  <a:solidFill>
                    <a:schemeClr val="bg1"/>
                  </a:solidFill>
                  <a:latin typeface="Arial Narrow" pitchFamily="34" charset="0"/>
                </a:rPr>
                <a:t>Ops</a:t>
              </a:r>
            </a:p>
          </p:txBody>
        </p:sp>
        <p:sp>
          <p:nvSpPr>
            <p:cNvPr id="46113" name="Text Box 15"/>
            <p:cNvSpPr txBox="1">
              <a:spLocks noChangeArrowheads="1"/>
            </p:cNvSpPr>
            <p:nvPr/>
          </p:nvSpPr>
          <p:spPr bwMode="auto">
            <a:xfrm>
              <a:off x="4176715" y="3833814"/>
              <a:ext cx="923925" cy="975363"/>
            </a:xfrm>
            <a:prstGeom prst="rect">
              <a:avLst/>
            </a:prstGeom>
            <a:noFill/>
            <a:ln w="9525">
              <a:noFill/>
              <a:miter lim="800000"/>
              <a:headEnd/>
              <a:tailEnd/>
            </a:ln>
          </p:spPr>
          <p:txBody>
            <a:bodyPr lIns="82012" tIns="41005" rIns="82012" bIns="41005">
              <a:spAutoFit/>
            </a:bodyPr>
            <a:lstStyle/>
            <a:p>
              <a:pPr algn="ctr" defTabSz="820354"/>
              <a:r>
                <a:rPr lang="en-US" sz="1400" b="1" dirty="0" smtClean="0">
                  <a:solidFill>
                    <a:schemeClr val="bg1"/>
                  </a:solidFill>
                  <a:latin typeface="Arial Narrow" pitchFamily="34" charset="0"/>
                </a:rPr>
                <a:t>MSE &amp; CSGB Research</a:t>
              </a:r>
            </a:p>
            <a:p>
              <a:pPr algn="ctr" defTabSz="820354"/>
              <a:r>
                <a:rPr lang="en-US" sz="1400" b="1" dirty="0" smtClean="0">
                  <a:solidFill>
                    <a:schemeClr val="bg1"/>
                  </a:solidFill>
                  <a:latin typeface="Arial Narrow" pitchFamily="34" charset="0"/>
                </a:rPr>
                <a:t>537.2</a:t>
              </a:r>
              <a:endParaRPr lang="en-US" sz="1400" b="1" dirty="0">
                <a:solidFill>
                  <a:schemeClr val="bg1"/>
                </a:solidFill>
                <a:latin typeface="Arial Narrow" pitchFamily="34" charset="0"/>
              </a:endParaRPr>
            </a:p>
          </p:txBody>
        </p:sp>
        <p:sp>
          <p:nvSpPr>
            <p:cNvPr id="46114" name="Text Box 16"/>
            <p:cNvSpPr txBox="1">
              <a:spLocks noChangeArrowheads="1"/>
            </p:cNvSpPr>
            <p:nvPr/>
          </p:nvSpPr>
          <p:spPr bwMode="auto">
            <a:xfrm>
              <a:off x="3924300" y="2947988"/>
              <a:ext cx="581025" cy="296862"/>
            </a:xfrm>
            <a:prstGeom prst="rect">
              <a:avLst/>
            </a:prstGeom>
            <a:noFill/>
            <a:ln w="9525">
              <a:noFill/>
              <a:miter lim="800000"/>
              <a:headEnd/>
              <a:tailEnd/>
            </a:ln>
          </p:spPr>
          <p:txBody>
            <a:bodyPr wrap="none" lIns="82012" tIns="41005" rIns="82012" bIns="41005">
              <a:spAutoFit/>
            </a:bodyPr>
            <a:lstStyle/>
            <a:p>
              <a:pPr algn="ctr" defTabSz="820354"/>
              <a:r>
                <a:rPr lang="en-US" sz="1400" b="1" dirty="0">
                  <a:latin typeface="Arial Narrow" pitchFamily="34" charset="0"/>
                </a:rPr>
                <a:t>EFRC</a:t>
              </a:r>
            </a:p>
          </p:txBody>
        </p:sp>
        <p:sp>
          <p:nvSpPr>
            <p:cNvPr id="46115" name="Text Box 18"/>
            <p:cNvSpPr txBox="1">
              <a:spLocks noChangeArrowheads="1"/>
            </p:cNvSpPr>
            <p:nvPr/>
          </p:nvSpPr>
          <p:spPr bwMode="auto">
            <a:xfrm>
              <a:off x="3426384" y="2282826"/>
              <a:ext cx="777315" cy="513698"/>
            </a:xfrm>
            <a:prstGeom prst="rect">
              <a:avLst/>
            </a:prstGeom>
            <a:noFill/>
            <a:ln w="9525">
              <a:noFill/>
              <a:miter lim="800000"/>
              <a:headEnd/>
              <a:tailEnd/>
            </a:ln>
          </p:spPr>
          <p:txBody>
            <a:bodyPr wrap="square" lIns="82012" tIns="41005" rIns="82012" bIns="41005">
              <a:spAutoFit/>
            </a:bodyPr>
            <a:lstStyle/>
            <a:p>
              <a:pPr algn="ctr" defTabSz="820354"/>
              <a:r>
                <a:rPr lang="en-US" sz="1400" b="1" dirty="0" smtClean="0">
                  <a:latin typeface="Arial Narrow" pitchFamily="34" charset="0"/>
                </a:rPr>
                <a:t>JCAP </a:t>
              </a:r>
            </a:p>
            <a:p>
              <a:pPr algn="ctr" defTabSz="820354"/>
              <a:r>
                <a:rPr lang="en-US" sz="1400" b="1" dirty="0" smtClean="0">
                  <a:latin typeface="Arial Narrow" pitchFamily="34" charset="0"/>
                </a:rPr>
                <a:t>22</a:t>
              </a:r>
              <a:endParaRPr lang="en-US" sz="1400" b="1" dirty="0">
                <a:latin typeface="Arial Narrow" pitchFamily="34" charset="0"/>
              </a:endParaRPr>
            </a:p>
          </p:txBody>
        </p:sp>
        <p:sp>
          <p:nvSpPr>
            <p:cNvPr id="46116" name="Text Box 19"/>
            <p:cNvSpPr txBox="1">
              <a:spLocks noChangeArrowheads="1"/>
            </p:cNvSpPr>
            <p:nvPr/>
          </p:nvSpPr>
          <p:spPr bwMode="auto">
            <a:xfrm>
              <a:off x="3643787" y="1868489"/>
              <a:ext cx="1162694" cy="513698"/>
            </a:xfrm>
            <a:prstGeom prst="rect">
              <a:avLst/>
            </a:prstGeom>
            <a:noFill/>
            <a:ln w="9525">
              <a:noFill/>
              <a:miter lim="800000"/>
              <a:headEnd/>
              <a:tailEnd/>
            </a:ln>
          </p:spPr>
          <p:txBody>
            <a:bodyPr wrap="none" lIns="82012" tIns="41005" rIns="82012" bIns="41005">
              <a:spAutoFit/>
            </a:bodyPr>
            <a:lstStyle/>
            <a:p>
              <a:pPr algn="ctr" defTabSz="820354"/>
              <a:r>
                <a:rPr lang="en-US" sz="1400" b="1" dirty="0">
                  <a:latin typeface="Arial Narrow" pitchFamily="34" charset="0"/>
                </a:rPr>
                <a:t>SUF Research</a:t>
              </a:r>
            </a:p>
            <a:p>
              <a:pPr algn="ctr" defTabSz="820354"/>
              <a:r>
                <a:rPr lang="en-US" sz="1400" b="1" dirty="0" smtClean="0">
                  <a:latin typeface="Arial Narrow" pitchFamily="34" charset="0"/>
                </a:rPr>
                <a:t>29.8</a:t>
              </a:r>
              <a:endParaRPr lang="en-US" sz="1400" b="1" dirty="0">
                <a:latin typeface="Arial Narrow" pitchFamily="34" charset="0"/>
              </a:endParaRPr>
            </a:p>
          </p:txBody>
        </p:sp>
        <p:sp>
          <p:nvSpPr>
            <p:cNvPr id="46117" name="Text Box 20"/>
            <p:cNvSpPr txBox="1">
              <a:spLocks noChangeArrowheads="1"/>
            </p:cNvSpPr>
            <p:nvPr/>
          </p:nvSpPr>
          <p:spPr bwMode="auto">
            <a:xfrm>
              <a:off x="4165600" y="2360612"/>
              <a:ext cx="1212193" cy="513698"/>
            </a:xfrm>
            <a:prstGeom prst="rect">
              <a:avLst/>
            </a:prstGeom>
            <a:noFill/>
            <a:ln w="12700" algn="ctr">
              <a:noFill/>
              <a:miter lim="800000"/>
              <a:headEnd/>
              <a:tailEnd/>
            </a:ln>
          </p:spPr>
          <p:txBody>
            <a:bodyPr wrap="square" lIns="82012" tIns="41005" rIns="82012" bIns="41005">
              <a:spAutoFit/>
            </a:bodyPr>
            <a:lstStyle/>
            <a:p>
              <a:pPr algn="ctr" defTabSz="820354"/>
              <a:r>
                <a:rPr lang="en-US" sz="1400" b="1" dirty="0" smtClean="0">
                  <a:latin typeface="Arial Narrow" pitchFamily="34" charset="0"/>
                </a:rPr>
                <a:t>Construction</a:t>
              </a:r>
            </a:p>
            <a:p>
              <a:pPr algn="ctr" defTabSz="820354"/>
              <a:r>
                <a:rPr lang="en-US" sz="1400" b="1" dirty="0" smtClean="0">
                  <a:latin typeface="Arial Narrow" pitchFamily="34" charset="0"/>
                </a:rPr>
                <a:t>152.8</a:t>
              </a:r>
              <a:endParaRPr lang="en-US" sz="1400" b="1" dirty="0">
                <a:latin typeface="Arial Narrow" pitchFamily="34" charset="0"/>
              </a:endParaRPr>
            </a:p>
          </p:txBody>
        </p:sp>
        <p:sp>
          <p:nvSpPr>
            <p:cNvPr id="46120" name="Text Box 25"/>
            <p:cNvSpPr txBox="1">
              <a:spLocks noChangeArrowheads="1"/>
            </p:cNvSpPr>
            <p:nvPr/>
          </p:nvSpPr>
          <p:spPr bwMode="auto">
            <a:xfrm>
              <a:off x="4129090" y="3094039"/>
              <a:ext cx="592137" cy="298450"/>
            </a:xfrm>
            <a:prstGeom prst="rect">
              <a:avLst/>
            </a:prstGeom>
            <a:noFill/>
            <a:ln w="12700" algn="ctr">
              <a:noFill/>
              <a:miter lim="800000"/>
              <a:headEnd/>
              <a:tailEnd/>
            </a:ln>
          </p:spPr>
          <p:txBody>
            <a:bodyPr lIns="82012" tIns="41005" rIns="82012" bIns="41005">
              <a:spAutoFit/>
            </a:bodyPr>
            <a:lstStyle/>
            <a:p>
              <a:pPr algn="ctr" defTabSz="820354"/>
              <a:r>
                <a:rPr lang="en-US" sz="1400" b="1" dirty="0">
                  <a:latin typeface="Arial Narrow" pitchFamily="34" charset="0"/>
                </a:rPr>
                <a:t>100</a:t>
              </a:r>
            </a:p>
          </p:txBody>
        </p:sp>
        <p:cxnSp>
          <p:nvCxnSpPr>
            <p:cNvPr id="75" name="Straight Connector 74"/>
            <p:cNvCxnSpPr/>
            <p:nvPr/>
          </p:nvCxnSpPr>
          <p:spPr>
            <a:xfrm rot="5400000">
              <a:off x="5218907" y="1986757"/>
              <a:ext cx="228600" cy="4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a:off x="4038600" y="2616200"/>
              <a:ext cx="127000" cy="88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6116" idx="2"/>
            </p:cNvCxnSpPr>
            <p:nvPr/>
          </p:nvCxnSpPr>
          <p:spPr>
            <a:xfrm rot="16200000" flipH="1">
              <a:off x="4179959" y="2427362"/>
              <a:ext cx="157816" cy="674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Box 19"/>
            <p:cNvSpPr txBox="1">
              <a:spLocks noChangeArrowheads="1"/>
            </p:cNvSpPr>
            <p:nvPr/>
          </p:nvSpPr>
          <p:spPr bwMode="auto">
            <a:xfrm>
              <a:off x="5726166" y="1792289"/>
              <a:ext cx="757133" cy="298254"/>
            </a:xfrm>
            <a:prstGeom prst="rect">
              <a:avLst/>
            </a:prstGeom>
            <a:noFill/>
            <a:ln w="9525">
              <a:noFill/>
              <a:miter lim="800000"/>
              <a:headEnd/>
              <a:tailEnd/>
            </a:ln>
          </p:spPr>
          <p:txBody>
            <a:bodyPr wrap="none" lIns="82012" tIns="41005" rIns="82012" bIns="41005">
              <a:spAutoFit/>
            </a:bodyPr>
            <a:lstStyle/>
            <a:p>
              <a:pPr algn="ctr" defTabSz="820354"/>
              <a:r>
                <a:rPr lang="en-US" sz="1400" b="1" dirty="0" smtClean="0">
                  <a:latin typeface="Arial Narrow" pitchFamily="34" charset="0"/>
                </a:rPr>
                <a:t>MIE</a:t>
              </a:r>
              <a:r>
                <a:rPr lang="en-US" sz="1400" b="1" dirty="0">
                  <a:latin typeface="Arial Narrow" pitchFamily="34" charset="0"/>
                </a:rPr>
                <a:t> </a:t>
              </a:r>
              <a:r>
                <a:rPr lang="en-US" sz="1400" b="1" dirty="0" smtClean="0">
                  <a:latin typeface="Arial Narrow" pitchFamily="34" charset="0"/>
                </a:rPr>
                <a:t>19.4</a:t>
              </a:r>
              <a:endParaRPr lang="en-US" sz="1400" b="1" dirty="0">
                <a:latin typeface="Arial Narrow" pitchFamily="34" charset="0"/>
              </a:endParaRPr>
            </a:p>
          </p:txBody>
        </p:sp>
        <p:cxnSp>
          <p:nvCxnSpPr>
            <p:cNvPr id="60" name="Straight Connector 59"/>
            <p:cNvCxnSpPr/>
            <p:nvPr/>
          </p:nvCxnSpPr>
          <p:spPr>
            <a:xfrm rot="10800000" flipV="1">
              <a:off x="5473702" y="2019303"/>
              <a:ext cx="266699" cy="119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3124200" y="1600201"/>
            <a:ext cx="5943600" cy="4816544"/>
          </a:xfrm>
          <a:prstGeom prst="rect">
            <a:avLst/>
          </a:prstGeom>
          <a:noFill/>
          <a:ln w="9525">
            <a:noFill/>
            <a:miter lim="800000"/>
            <a:headEnd/>
            <a:tailEnd/>
          </a:ln>
        </p:spPr>
        <p:txBody>
          <a:bodyPr wrap="square" lIns="91280" tIns="45641" rIns="91280" bIns="45641">
            <a:spAutoFit/>
          </a:bodyPr>
          <a:lstStyle/>
          <a:p>
            <a:pPr>
              <a:spcAft>
                <a:spcPts val="0"/>
              </a:spcAft>
            </a:pPr>
            <a:r>
              <a:rPr lang="en-US" b="1" dirty="0" smtClean="0">
                <a:solidFill>
                  <a:prstClr val="black"/>
                </a:solidFill>
                <a:latin typeface="Arial Narrow" pitchFamily="34" charset="0"/>
                <a:cs typeface="Arial" pitchFamily="34" charset="0"/>
              </a:rPr>
              <a:t>Science for Our Nation’s Energy Future: EFRC Summit &amp; Forum</a:t>
            </a:r>
            <a:r>
              <a:rPr lang="en-US" sz="1400" b="1" i="1" dirty="0">
                <a:solidFill>
                  <a:prstClr val="black"/>
                </a:solidFill>
                <a:latin typeface="Arial Narrow" pitchFamily="34" charset="0"/>
                <a:cs typeface="Arial" pitchFamily="34" charset="0"/>
              </a:rPr>
              <a:t/>
            </a:r>
            <a:br>
              <a:rPr lang="en-US" sz="1400" b="1" i="1" dirty="0">
                <a:solidFill>
                  <a:prstClr val="black"/>
                </a:solidFill>
                <a:latin typeface="Arial Narrow" pitchFamily="34" charset="0"/>
                <a:cs typeface="Arial" pitchFamily="34" charset="0"/>
              </a:rPr>
            </a:br>
            <a:r>
              <a:rPr lang="en-US" sz="1400" b="1" i="1" dirty="0" smtClean="0">
                <a:solidFill>
                  <a:prstClr val="black"/>
                </a:solidFill>
                <a:latin typeface="Arial Narrow" pitchFamily="34" charset="0"/>
                <a:cs typeface="Arial" pitchFamily="34" charset="0"/>
              </a:rPr>
              <a:t>May 25-27, 2010 at the Renaissance Penn Quarter Hotel in Washington, D.C. </a:t>
            </a: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Explored the challenges and opportunities in applying America’s extraordinary scientific and technical resources to critical energy needs</a:t>
            </a: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Highlighted early successes of the Office of Science Energy Frontier Research Centers</a:t>
            </a:r>
          </a:p>
          <a:p>
            <a:pPr marL="394596" lvl="2" indent="-160058">
              <a:spcAft>
                <a:spcPts val="900"/>
              </a:spcAft>
              <a:buFont typeface="Arial" pitchFamily="34" charset="0"/>
              <a:buChar char="•"/>
            </a:pPr>
            <a:r>
              <a:rPr lang="en-US" sz="1400" dirty="0" smtClean="0">
                <a:solidFill>
                  <a:prstClr val="black"/>
                </a:solidFill>
                <a:latin typeface="Arial Narrow" pitchFamily="34" charset="0"/>
                <a:cs typeface="Arial" pitchFamily="34" charset="0"/>
              </a:rPr>
              <a:t>Promoted collaboration across the national energy enterprise</a:t>
            </a:r>
          </a:p>
          <a:p>
            <a:pPr marL="0" lvl="1"/>
            <a:r>
              <a:rPr lang="en-US" b="1" dirty="0" smtClean="0">
                <a:solidFill>
                  <a:prstClr val="black"/>
                </a:solidFill>
                <a:latin typeface="Arial Narrow" pitchFamily="34" charset="0"/>
                <a:cs typeface="Arial" pitchFamily="34" charset="0"/>
              </a:rPr>
              <a:t>Participants</a:t>
            </a: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Over 1,060 science and policy leaders from universities, national laboratories, industry and government</a:t>
            </a: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More than 700 EFRC members, including 300 early career scientists</a:t>
            </a:r>
          </a:p>
          <a:p>
            <a:pPr marL="394596" lvl="2" indent="-160058">
              <a:spcAft>
                <a:spcPts val="900"/>
              </a:spcAft>
              <a:buFont typeface="Arial" pitchFamily="34" charset="0"/>
              <a:buChar char="•"/>
            </a:pPr>
            <a:r>
              <a:rPr lang="en-US" sz="1400" dirty="0" smtClean="0">
                <a:solidFill>
                  <a:prstClr val="black"/>
                </a:solidFill>
                <a:latin typeface="Arial Narrow" pitchFamily="34" charset="0"/>
                <a:cs typeface="Arial" pitchFamily="34" charset="0"/>
              </a:rPr>
              <a:t>195 Institutions, 6 countries, and 36 States + Washington, D.C. </a:t>
            </a:r>
          </a:p>
          <a:p>
            <a:pPr marL="0" lvl="1"/>
            <a:r>
              <a:rPr lang="en-US" b="1" dirty="0" smtClean="0">
                <a:solidFill>
                  <a:prstClr val="black"/>
                </a:solidFill>
                <a:latin typeface="Arial Narrow" pitchFamily="34" charset="0"/>
                <a:cs typeface="Arial" pitchFamily="34" charset="0"/>
              </a:rPr>
              <a:t>EFRC Summit &amp; Forum Highlights</a:t>
            </a: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Over 35 plenary speakers including Secretary Chu, Senator Jeff Bingaman, Congressman Daniel Lipinski, and Congresswoman Zoe Lofgren</a:t>
            </a: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Screened the winners of the </a:t>
            </a:r>
            <a:r>
              <a:rPr lang="en-US" sz="1400" i="1" dirty="0" smtClean="0">
                <a:solidFill>
                  <a:prstClr val="black"/>
                </a:solidFill>
                <a:latin typeface="Arial Narrow" pitchFamily="34" charset="0"/>
                <a:cs typeface="Arial" pitchFamily="34" charset="0"/>
              </a:rPr>
              <a:t>Life at the Frontiers of Energy Research </a:t>
            </a:r>
            <a:r>
              <a:rPr lang="en-US" sz="1400" dirty="0" smtClean="0">
                <a:solidFill>
                  <a:prstClr val="black"/>
                </a:solidFill>
                <a:latin typeface="Arial Narrow" pitchFamily="34" charset="0"/>
                <a:cs typeface="Arial" pitchFamily="34" charset="0"/>
              </a:rPr>
              <a:t>video contest</a:t>
            </a: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Summit poster reception featured the 46 Energy Frontier Research Centers</a:t>
            </a: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Nine parallel technical sessions (46 hours of talks), three topical lunch discussions, two poster sessions on EFRC research (300 posters), and one networking poster reception with other DOE offices</a:t>
            </a:r>
          </a:p>
        </p:txBody>
      </p:sp>
      <p:pic>
        <p:nvPicPr>
          <p:cNvPr id="5" name="Picture 4" descr="jcb-069.jpg"/>
          <p:cNvPicPr>
            <a:picLocks noChangeAspect="1"/>
          </p:cNvPicPr>
          <p:nvPr/>
        </p:nvPicPr>
        <p:blipFill>
          <a:blip r:embed="rId4" cstate="print"/>
          <a:stretch>
            <a:fillRect/>
          </a:stretch>
        </p:blipFill>
        <p:spPr>
          <a:xfrm>
            <a:off x="304800" y="1676400"/>
            <a:ext cx="2743200" cy="1828800"/>
          </a:xfrm>
          <a:prstGeom prst="rect">
            <a:avLst/>
          </a:prstGeom>
        </p:spPr>
      </p:pic>
      <p:pic>
        <p:nvPicPr>
          <p:cNvPr id="6" name="Picture 5" descr="jcb-109.jpg"/>
          <p:cNvPicPr>
            <a:picLocks noChangeAspect="1"/>
          </p:cNvPicPr>
          <p:nvPr/>
        </p:nvPicPr>
        <p:blipFill>
          <a:blip r:embed="rId5" cstate="print"/>
          <a:stretch>
            <a:fillRect/>
          </a:stretch>
        </p:blipFill>
        <p:spPr>
          <a:xfrm>
            <a:off x="304800" y="3619500"/>
            <a:ext cx="2743200" cy="1828800"/>
          </a:xfrm>
          <a:prstGeom prst="rect">
            <a:avLst/>
          </a:prstGeom>
        </p:spPr>
      </p:pic>
      <p:pic>
        <p:nvPicPr>
          <p:cNvPr id="7" name="Picture 6" descr="pano1.jpg"/>
          <p:cNvPicPr>
            <a:picLocks noChangeAspect="1"/>
          </p:cNvPicPr>
          <p:nvPr/>
        </p:nvPicPr>
        <p:blipFill>
          <a:blip r:embed="rId6" cstate="print"/>
          <a:stretch>
            <a:fillRect/>
          </a:stretch>
        </p:blipFill>
        <p:spPr>
          <a:xfrm>
            <a:off x="304800" y="5562602"/>
            <a:ext cx="2743200" cy="7093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jcb-355.jpg"/>
          <p:cNvPicPr>
            <a:picLocks noChangeAspect="1"/>
          </p:cNvPicPr>
          <p:nvPr/>
        </p:nvPicPr>
        <p:blipFill>
          <a:blip r:embed="rId4" cstate="print"/>
          <a:stretch>
            <a:fillRect/>
          </a:stretch>
        </p:blipFill>
        <p:spPr>
          <a:xfrm>
            <a:off x="228600" y="1676400"/>
            <a:ext cx="2743200" cy="1828800"/>
          </a:xfrm>
          <a:prstGeom prst="rect">
            <a:avLst/>
          </a:prstGeom>
        </p:spPr>
      </p:pic>
      <p:pic>
        <p:nvPicPr>
          <p:cNvPr id="6" name="Picture 5" descr="jcb-537.jpg"/>
          <p:cNvPicPr>
            <a:picLocks noChangeAspect="1"/>
          </p:cNvPicPr>
          <p:nvPr/>
        </p:nvPicPr>
        <p:blipFill>
          <a:blip r:embed="rId5" cstate="print"/>
          <a:stretch>
            <a:fillRect/>
          </a:stretch>
        </p:blipFill>
        <p:spPr>
          <a:xfrm>
            <a:off x="228600" y="4038600"/>
            <a:ext cx="2743200" cy="1828800"/>
          </a:xfrm>
          <a:prstGeom prst="rect">
            <a:avLst/>
          </a:prstGeom>
        </p:spPr>
      </p:pic>
      <p:pic>
        <p:nvPicPr>
          <p:cNvPr id="7" name="Picture 6" descr="jcb-857.jpg"/>
          <p:cNvPicPr>
            <a:picLocks noChangeAspect="1"/>
          </p:cNvPicPr>
          <p:nvPr/>
        </p:nvPicPr>
        <p:blipFill>
          <a:blip r:embed="rId6" cstate="print"/>
          <a:stretch>
            <a:fillRect/>
          </a:stretch>
        </p:blipFill>
        <p:spPr>
          <a:xfrm>
            <a:off x="3200400" y="1676400"/>
            <a:ext cx="2743200" cy="1828800"/>
          </a:xfrm>
          <a:prstGeom prst="rect">
            <a:avLst/>
          </a:prstGeom>
        </p:spPr>
      </p:pic>
      <p:pic>
        <p:nvPicPr>
          <p:cNvPr id="11" name="Picture 10" descr="jcb-1365.jpg"/>
          <p:cNvPicPr>
            <a:picLocks noChangeAspect="1"/>
          </p:cNvPicPr>
          <p:nvPr/>
        </p:nvPicPr>
        <p:blipFill>
          <a:blip r:embed="rId7" cstate="print"/>
          <a:stretch>
            <a:fillRect/>
          </a:stretch>
        </p:blipFill>
        <p:spPr>
          <a:xfrm>
            <a:off x="6172200" y="4038600"/>
            <a:ext cx="2743200" cy="1828800"/>
          </a:xfrm>
          <a:prstGeom prst="rect">
            <a:avLst/>
          </a:prstGeom>
        </p:spPr>
      </p:pic>
      <p:pic>
        <p:nvPicPr>
          <p:cNvPr id="12" name="Picture 11" descr="jcb-1181.jpg"/>
          <p:cNvPicPr>
            <a:picLocks noChangeAspect="1"/>
          </p:cNvPicPr>
          <p:nvPr/>
        </p:nvPicPr>
        <p:blipFill>
          <a:blip r:embed="rId8" cstate="print"/>
          <a:stretch>
            <a:fillRect/>
          </a:stretch>
        </p:blipFill>
        <p:spPr>
          <a:xfrm>
            <a:off x="6172200" y="1676400"/>
            <a:ext cx="2743200" cy="1828800"/>
          </a:xfrm>
          <a:prstGeom prst="rect">
            <a:avLst/>
          </a:prstGeom>
        </p:spPr>
      </p:pic>
      <p:pic>
        <p:nvPicPr>
          <p:cNvPr id="13" name="Picture 12" descr="jcb-1090.jpg"/>
          <p:cNvPicPr>
            <a:picLocks noChangeAspect="1"/>
          </p:cNvPicPr>
          <p:nvPr/>
        </p:nvPicPr>
        <p:blipFill>
          <a:blip r:embed="rId9" cstate="print"/>
          <a:stretch>
            <a:fillRect/>
          </a:stretch>
        </p:blipFill>
        <p:spPr>
          <a:xfrm>
            <a:off x="3200400" y="4038600"/>
            <a:ext cx="2743200" cy="1828800"/>
          </a:xfrm>
          <a:prstGeom prst="rect">
            <a:avLst/>
          </a:prstGeom>
        </p:spPr>
      </p:pic>
      <p:sp>
        <p:nvSpPr>
          <p:cNvPr id="14" name="TextBox 5"/>
          <p:cNvSpPr txBox="1">
            <a:spLocks noChangeArrowheads="1"/>
          </p:cNvSpPr>
          <p:nvPr/>
        </p:nvSpPr>
        <p:spPr bwMode="auto">
          <a:xfrm>
            <a:off x="152400" y="3505202"/>
            <a:ext cx="2834640" cy="523061"/>
          </a:xfrm>
          <a:prstGeom prst="rect">
            <a:avLst/>
          </a:prstGeom>
          <a:noFill/>
          <a:ln w="9525">
            <a:noFill/>
            <a:miter lim="800000"/>
            <a:headEnd/>
            <a:tailEnd/>
          </a:ln>
        </p:spPr>
        <p:txBody>
          <a:bodyPr wrap="square" lIns="91280" tIns="45641" rIns="91280" bIns="45641">
            <a:spAutoFit/>
          </a:bodyPr>
          <a:lstStyle/>
          <a:p>
            <a:pPr marL="0" lvl="2" algn="ctr">
              <a:spcAft>
                <a:spcPts val="0"/>
              </a:spcAft>
            </a:pPr>
            <a:r>
              <a:rPr lang="en-US" sz="1400" dirty="0" smtClean="0">
                <a:solidFill>
                  <a:prstClr val="black"/>
                </a:solidFill>
                <a:latin typeface="Arial Narrow" pitchFamily="34" charset="0"/>
                <a:cs typeface="Arial" pitchFamily="34" charset="0"/>
              </a:rPr>
              <a:t>Eric Isaacs, Director of Argonne National Laboratory, spoke at the EFRC Summit</a:t>
            </a:r>
          </a:p>
        </p:txBody>
      </p:sp>
      <p:sp>
        <p:nvSpPr>
          <p:cNvPr id="15" name="TextBox 5"/>
          <p:cNvSpPr txBox="1">
            <a:spLocks noChangeArrowheads="1"/>
          </p:cNvSpPr>
          <p:nvPr/>
        </p:nvSpPr>
        <p:spPr bwMode="auto">
          <a:xfrm>
            <a:off x="3124200" y="3505203"/>
            <a:ext cx="2834640" cy="523083"/>
          </a:xfrm>
          <a:prstGeom prst="rect">
            <a:avLst/>
          </a:prstGeom>
          <a:noFill/>
          <a:ln w="9525">
            <a:noFill/>
            <a:miter lim="800000"/>
            <a:headEnd/>
            <a:tailEnd/>
          </a:ln>
        </p:spPr>
        <p:txBody>
          <a:bodyPr wrap="square" lIns="91280" tIns="45641" rIns="91280" bIns="45641">
            <a:spAutoFit/>
          </a:bodyPr>
          <a:lstStyle/>
          <a:p>
            <a:pPr marL="0" lvl="2" algn="ctr">
              <a:spcAft>
                <a:spcPts val="0"/>
              </a:spcAft>
            </a:pPr>
            <a:r>
              <a:rPr lang="en-US" sz="1400" dirty="0" smtClean="0">
                <a:solidFill>
                  <a:prstClr val="black"/>
                </a:solidFill>
                <a:latin typeface="Arial Narrow" pitchFamily="34" charset="0"/>
                <a:cs typeface="Arial" pitchFamily="34" charset="0"/>
              </a:rPr>
              <a:t>EFRC Summit Poster Session and Reception</a:t>
            </a:r>
          </a:p>
        </p:txBody>
      </p:sp>
      <p:sp>
        <p:nvSpPr>
          <p:cNvPr id="16" name="TextBox 5"/>
          <p:cNvSpPr txBox="1">
            <a:spLocks noChangeArrowheads="1"/>
          </p:cNvSpPr>
          <p:nvPr/>
        </p:nvSpPr>
        <p:spPr bwMode="auto">
          <a:xfrm>
            <a:off x="6019800" y="3505200"/>
            <a:ext cx="3048000" cy="307639"/>
          </a:xfrm>
          <a:prstGeom prst="rect">
            <a:avLst/>
          </a:prstGeom>
          <a:noFill/>
          <a:ln w="9525">
            <a:noFill/>
            <a:miter lim="800000"/>
            <a:headEnd/>
            <a:tailEnd/>
          </a:ln>
        </p:spPr>
        <p:txBody>
          <a:bodyPr wrap="square" lIns="91280" tIns="45641" rIns="91280" bIns="45641">
            <a:spAutoFit/>
          </a:bodyPr>
          <a:lstStyle/>
          <a:p>
            <a:pPr marL="0" lvl="2" algn="ctr">
              <a:spcAft>
                <a:spcPts val="0"/>
              </a:spcAft>
            </a:pPr>
            <a:endParaRPr lang="en-US" sz="1400" dirty="0" smtClean="0">
              <a:solidFill>
                <a:prstClr val="black"/>
              </a:solidFill>
              <a:latin typeface="Arial Narrow" pitchFamily="34" charset="0"/>
              <a:cs typeface="Arial" pitchFamily="34" charset="0"/>
            </a:endParaRPr>
          </a:p>
        </p:txBody>
      </p:sp>
      <p:sp>
        <p:nvSpPr>
          <p:cNvPr id="17" name="TextBox 5"/>
          <p:cNvSpPr txBox="1">
            <a:spLocks noChangeArrowheads="1"/>
          </p:cNvSpPr>
          <p:nvPr/>
        </p:nvSpPr>
        <p:spPr bwMode="auto">
          <a:xfrm>
            <a:off x="6156960" y="3515519"/>
            <a:ext cx="2834640" cy="523083"/>
          </a:xfrm>
          <a:prstGeom prst="rect">
            <a:avLst/>
          </a:prstGeom>
          <a:noFill/>
          <a:ln w="9525">
            <a:noFill/>
            <a:miter lim="800000"/>
            <a:headEnd/>
            <a:tailEnd/>
          </a:ln>
        </p:spPr>
        <p:txBody>
          <a:bodyPr wrap="square" lIns="91280" tIns="45641" rIns="91280" bIns="45641">
            <a:spAutoFit/>
          </a:bodyPr>
          <a:lstStyle/>
          <a:p>
            <a:pPr marL="0" lvl="2" algn="ctr">
              <a:spcAft>
                <a:spcPts val="0"/>
              </a:spcAft>
            </a:pPr>
            <a:r>
              <a:rPr lang="en-US" sz="1400" dirty="0" smtClean="0">
                <a:solidFill>
                  <a:prstClr val="black"/>
                </a:solidFill>
                <a:latin typeface="Arial Narrow" pitchFamily="34" charset="0"/>
                <a:cs typeface="Arial" pitchFamily="34" charset="0"/>
              </a:rPr>
              <a:t>Xiaoyang Zhu remembered the life and science of the late Paul F. Barbara</a:t>
            </a:r>
          </a:p>
        </p:txBody>
      </p:sp>
      <p:sp>
        <p:nvSpPr>
          <p:cNvPr id="19" name="TextBox 5"/>
          <p:cNvSpPr txBox="1">
            <a:spLocks noChangeArrowheads="1"/>
          </p:cNvSpPr>
          <p:nvPr/>
        </p:nvSpPr>
        <p:spPr bwMode="auto">
          <a:xfrm>
            <a:off x="213360" y="5867402"/>
            <a:ext cx="2834640" cy="523061"/>
          </a:xfrm>
          <a:prstGeom prst="rect">
            <a:avLst/>
          </a:prstGeom>
          <a:noFill/>
          <a:ln w="9525">
            <a:noFill/>
            <a:miter lim="800000"/>
            <a:headEnd/>
            <a:tailEnd/>
          </a:ln>
        </p:spPr>
        <p:txBody>
          <a:bodyPr wrap="square" lIns="91280" tIns="45641" rIns="91280" bIns="45641">
            <a:spAutoFit/>
          </a:bodyPr>
          <a:lstStyle/>
          <a:p>
            <a:pPr marL="0" lvl="2" algn="ctr">
              <a:spcAft>
                <a:spcPts val="0"/>
              </a:spcAft>
            </a:pPr>
            <a:r>
              <a:rPr lang="en-US" sz="1400" dirty="0" smtClean="0">
                <a:solidFill>
                  <a:prstClr val="black"/>
                </a:solidFill>
                <a:latin typeface="Arial Narrow" pitchFamily="34" charset="0"/>
                <a:cs typeface="Arial" pitchFamily="34" charset="0"/>
              </a:rPr>
              <a:t>"EFRCs: A Response to Five Challenges for Science and the Imagination“ panel</a:t>
            </a:r>
          </a:p>
        </p:txBody>
      </p:sp>
      <p:sp>
        <p:nvSpPr>
          <p:cNvPr id="20" name="TextBox 5"/>
          <p:cNvSpPr txBox="1">
            <a:spLocks noChangeArrowheads="1"/>
          </p:cNvSpPr>
          <p:nvPr/>
        </p:nvSpPr>
        <p:spPr bwMode="auto">
          <a:xfrm>
            <a:off x="3032760" y="5867402"/>
            <a:ext cx="3063240" cy="523061"/>
          </a:xfrm>
          <a:prstGeom prst="rect">
            <a:avLst/>
          </a:prstGeom>
          <a:noFill/>
          <a:ln w="9525">
            <a:noFill/>
            <a:miter lim="800000"/>
            <a:headEnd/>
            <a:tailEnd/>
          </a:ln>
        </p:spPr>
        <p:txBody>
          <a:bodyPr wrap="square" lIns="91280" tIns="45641" rIns="91280" bIns="45641">
            <a:spAutoFit/>
          </a:bodyPr>
          <a:lstStyle/>
          <a:p>
            <a:pPr marL="0" lvl="2" algn="ctr">
              <a:spcAft>
                <a:spcPts val="0"/>
              </a:spcAft>
            </a:pPr>
            <a:r>
              <a:rPr lang="en-US" sz="1400" dirty="0" smtClean="0">
                <a:solidFill>
                  <a:prstClr val="black"/>
                </a:solidFill>
                <a:latin typeface="Arial Narrow" pitchFamily="34" charset="0"/>
                <a:cs typeface="Arial" pitchFamily="34" charset="0"/>
              </a:rPr>
              <a:t>Jean-Marie Tarascon</a:t>
            </a:r>
            <a:r>
              <a:rPr lang="en-US" sz="1400" dirty="0">
                <a:solidFill>
                  <a:prstClr val="black"/>
                </a:solidFill>
                <a:latin typeface="Arial Narrow" pitchFamily="34" charset="0"/>
                <a:cs typeface="Arial" pitchFamily="34" charset="0"/>
              </a:rPr>
              <a:t> </a:t>
            </a:r>
            <a:r>
              <a:rPr lang="en-US" sz="1400" dirty="0" smtClean="0">
                <a:solidFill>
                  <a:prstClr val="black"/>
                </a:solidFill>
                <a:latin typeface="Arial Narrow" pitchFamily="34" charset="0"/>
                <a:cs typeface="Arial" pitchFamily="34" charset="0"/>
              </a:rPr>
              <a:t>talked about European electrical energy storage research</a:t>
            </a:r>
          </a:p>
        </p:txBody>
      </p:sp>
      <p:sp>
        <p:nvSpPr>
          <p:cNvPr id="21" name="TextBox 5"/>
          <p:cNvSpPr txBox="1">
            <a:spLocks noChangeArrowheads="1"/>
          </p:cNvSpPr>
          <p:nvPr/>
        </p:nvSpPr>
        <p:spPr bwMode="auto">
          <a:xfrm>
            <a:off x="6156960" y="5867402"/>
            <a:ext cx="2834640" cy="523061"/>
          </a:xfrm>
          <a:prstGeom prst="rect">
            <a:avLst/>
          </a:prstGeom>
          <a:noFill/>
          <a:ln w="9525">
            <a:noFill/>
            <a:miter lim="800000"/>
            <a:headEnd/>
            <a:tailEnd/>
          </a:ln>
        </p:spPr>
        <p:txBody>
          <a:bodyPr wrap="square" lIns="91280" tIns="45641" rIns="91280" bIns="45641">
            <a:spAutoFit/>
          </a:bodyPr>
          <a:lstStyle/>
          <a:p>
            <a:pPr marL="0" lvl="2" algn="ctr">
              <a:spcAft>
                <a:spcPts val="0"/>
              </a:spcAft>
            </a:pPr>
            <a:r>
              <a:rPr lang="en-US" sz="1400" dirty="0" smtClean="0">
                <a:solidFill>
                  <a:prstClr val="black"/>
                </a:solidFill>
                <a:latin typeface="Arial Narrow" pitchFamily="34" charset="0"/>
                <a:cs typeface="Arial" pitchFamily="34" charset="0"/>
              </a:rPr>
              <a:t>Each EFRC shared recent results during the EFRC Forum scientific sessions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3443785" y="1597391"/>
            <a:ext cx="5700215" cy="4524156"/>
          </a:xfrm>
          <a:prstGeom prst="rect">
            <a:avLst/>
          </a:prstGeom>
          <a:noFill/>
          <a:ln w="9525">
            <a:noFill/>
            <a:miter lim="800000"/>
            <a:headEnd/>
            <a:tailEnd/>
          </a:ln>
        </p:spPr>
        <p:txBody>
          <a:bodyPr wrap="square" lIns="91280" tIns="45641" rIns="91280" bIns="45641">
            <a:spAutoFit/>
          </a:bodyPr>
          <a:lstStyle/>
          <a:p>
            <a:pPr>
              <a:spcAft>
                <a:spcPts val="0"/>
              </a:spcAft>
            </a:pPr>
            <a:r>
              <a:rPr lang="en-US" b="1" i="1" dirty="0" smtClean="0">
                <a:solidFill>
                  <a:prstClr val="black"/>
                </a:solidFill>
                <a:latin typeface="Arial Narrow" pitchFamily="34" charset="0"/>
                <a:cs typeface="Arial" pitchFamily="34" charset="0"/>
              </a:rPr>
              <a:t>Life at the Frontiers of Energy Research</a:t>
            </a:r>
            <a:r>
              <a:rPr lang="en-US" b="1" dirty="0" smtClean="0">
                <a:solidFill>
                  <a:prstClr val="black"/>
                </a:solidFill>
                <a:latin typeface="Arial Narrow" pitchFamily="34" charset="0"/>
                <a:cs typeface="Arial" pitchFamily="34" charset="0"/>
              </a:rPr>
              <a:t> Video Contest</a:t>
            </a:r>
            <a:endParaRPr lang="en-US" b="1" dirty="0">
              <a:solidFill>
                <a:prstClr val="black"/>
              </a:solidFill>
              <a:latin typeface="Arial Narrow" pitchFamily="34" charset="0"/>
              <a:cs typeface="Arial" pitchFamily="34" charset="0"/>
            </a:endParaRP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Twenty-six EFRCs created short, engaging films that educate, inspire, and entertain an intelligent but not expert audience about the extraordinary science, innovation and people in their centers</a:t>
            </a:r>
          </a:p>
          <a:p>
            <a:pPr marL="394596" lvl="2" indent="-160058">
              <a:spcAft>
                <a:spcPts val="0"/>
              </a:spcAft>
              <a:buFont typeface="Arial" pitchFamily="34" charset="0"/>
              <a:buChar char="•"/>
            </a:pPr>
            <a:r>
              <a:rPr lang="en-US" sz="1400" dirty="0" smtClean="0">
                <a:solidFill>
                  <a:prstClr val="black"/>
                </a:solidFill>
                <a:latin typeface="Arial Narrow" pitchFamily="34" charset="0"/>
                <a:cs typeface="Arial" pitchFamily="34" charset="0"/>
              </a:rPr>
              <a:t>Five winners selected by judges; Over 8,000 votes for the People’s Choice Award </a:t>
            </a:r>
          </a:p>
          <a:p>
            <a:pPr marL="394596" lvl="2" indent="-160058">
              <a:spcAft>
                <a:spcPts val="600"/>
              </a:spcAft>
              <a:buFont typeface="Arial" pitchFamily="34" charset="0"/>
              <a:buChar char="•"/>
            </a:pPr>
            <a:r>
              <a:rPr lang="en-US" sz="1400" dirty="0" smtClean="0">
                <a:solidFill>
                  <a:prstClr val="black"/>
                </a:solidFill>
                <a:latin typeface="Arial Narrow" pitchFamily="34" charset="0"/>
                <a:cs typeface="Arial" pitchFamily="34" charset="0"/>
              </a:rPr>
              <a:t>Contest highlighted on the Office of Science news, C&amp;E newscript blog, DOE Facebook, and DOE blog</a:t>
            </a:r>
          </a:p>
          <a:p>
            <a:pPr marL="0" lvl="1"/>
            <a:r>
              <a:rPr lang="en-US" b="1" dirty="0" smtClean="0">
                <a:solidFill>
                  <a:prstClr val="black"/>
                </a:solidFill>
                <a:latin typeface="Arial Narrow" pitchFamily="34" charset="0"/>
                <a:cs typeface="Arial" pitchFamily="34" charset="0"/>
              </a:rPr>
              <a:t>EFRC Brochure</a:t>
            </a:r>
            <a:endParaRPr lang="en-US" b="1" dirty="0">
              <a:solidFill>
                <a:prstClr val="black"/>
              </a:solidFill>
              <a:latin typeface="Arial Narrow" pitchFamily="34" charset="0"/>
              <a:cs typeface="Arial" pitchFamily="34" charset="0"/>
            </a:endParaRPr>
          </a:p>
          <a:p>
            <a:pPr marL="394596" lvl="2" indent="-160058">
              <a:spcAft>
                <a:spcPts val="600"/>
              </a:spcAft>
              <a:buFont typeface="Arial" pitchFamily="34" charset="0"/>
              <a:buChar char="•"/>
            </a:pPr>
            <a:r>
              <a:rPr lang="en-US" sz="1400" dirty="0" smtClean="0">
                <a:solidFill>
                  <a:prstClr val="black"/>
                </a:solidFill>
                <a:latin typeface="Arial Narrow" pitchFamily="34" charset="0"/>
                <a:cs typeface="Arial" pitchFamily="34" charset="0"/>
              </a:rPr>
              <a:t>Contains overview of the EFRC program and a one page summary with early achievements for each center.   Available in print and on-line.</a:t>
            </a:r>
          </a:p>
          <a:p>
            <a:pPr marL="0" lvl="2"/>
            <a:r>
              <a:rPr lang="en-US" b="1" dirty="0" smtClean="0">
                <a:solidFill>
                  <a:prstClr val="black"/>
                </a:solidFill>
                <a:latin typeface="Arial Narrow" pitchFamily="34" charset="0"/>
                <a:cs typeface="Arial" pitchFamily="34" charset="0"/>
              </a:rPr>
              <a:t>Resources on the </a:t>
            </a:r>
            <a:r>
              <a:rPr lang="en-US" b="1" dirty="0" smtClean="0">
                <a:solidFill>
                  <a:prstClr val="black"/>
                </a:solidFill>
                <a:latin typeface="Arial Narrow" pitchFamily="34" charset="0"/>
                <a:cs typeface="Arial" pitchFamily="34" charset="0"/>
                <a:hlinkClick r:id="rId3"/>
              </a:rPr>
              <a:t>www.energyfrontier.us</a:t>
            </a:r>
            <a:r>
              <a:rPr lang="en-US" b="1" dirty="0">
                <a:solidFill>
                  <a:prstClr val="black"/>
                </a:solidFill>
                <a:latin typeface="Arial Narrow" pitchFamily="34" charset="0"/>
                <a:cs typeface="Arial" pitchFamily="34" charset="0"/>
              </a:rPr>
              <a:t> </a:t>
            </a:r>
            <a:r>
              <a:rPr lang="en-US" b="1" dirty="0" smtClean="0">
                <a:solidFill>
                  <a:prstClr val="black"/>
                </a:solidFill>
                <a:latin typeface="Arial Narrow" pitchFamily="34" charset="0"/>
                <a:cs typeface="Arial" pitchFamily="34" charset="0"/>
              </a:rPr>
              <a:t>website</a:t>
            </a:r>
          </a:p>
          <a:p>
            <a:pPr marL="393100" indent="-164553" fontAlgn="auto">
              <a:spcBef>
                <a:spcPts val="0"/>
              </a:spcBef>
              <a:spcAft>
                <a:spcPts val="0"/>
              </a:spcAft>
              <a:buFont typeface="Arial" pitchFamily="34" charset="0"/>
              <a:buChar char="•"/>
            </a:pPr>
            <a:r>
              <a:rPr lang="en-US" sz="1400" b="1" dirty="0" smtClean="0">
                <a:solidFill>
                  <a:srgbClr val="000000"/>
                </a:solidFill>
                <a:latin typeface="Arial Narrow" pitchFamily="34" charset="0"/>
              </a:rPr>
              <a:t>Slides and videos of plenary talks</a:t>
            </a:r>
            <a:r>
              <a:rPr lang="en-US" sz="1400" dirty="0" smtClean="0">
                <a:solidFill>
                  <a:srgbClr val="000000"/>
                </a:solidFill>
                <a:latin typeface="Arial Narrow" pitchFamily="34" charset="0"/>
              </a:rPr>
              <a:t> including Secretary Chu’s and Pat Dehmer’s presentations (</a:t>
            </a:r>
            <a:r>
              <a:rPr lang="en-US" sz="1400" u="sng" dirty="0" smtClean="0">
                <a:solidFill>
                  <a:srgbClr val="000000"/>
                </a:solidFill>
                <a:latin typeface="Arial Narrow" pitchFamily="34" charset="0"/>
                <a:hlinkClick r:id="rId4"/>
              </a:rPr>
              <a:t>www.energyfrontier.us/content/agenda</a:t>
            </a:r>
            <a:r>
              <a:rPr lang="en-US" sz="1400" dirty="0" smtClean="0">
                <a:solidFill>
                  <a:srgbClr val="000000"/>
                </a:solidFill>
                <a:latin typeface="Arial Narrow" pitchFamily="34" charset="0"/>
              </a:rPr>
              <a:t>) </a:t>
            </a:r>
          </a:p>
          <a:p>
            <a:pPr marL="393100" indent="-164553" fontAlgn="auto">
              <a:spcBef>
                <a:spcPts val="0"/>
              </a:spcBef>
              <a:spcAft>
                <a:spcPts val="0"/>
              </a:spcAft>
              <a:buFont typeface="Arial" pitchFamily="34" charset="0"/>
              <a:buChar char="•"/>
            </a:pPr>
            <a:r>
              <a:rPr lang="en-US" sz="1400" dirty="0" smtClean="0">
                <a:solidFill>
                  <a:srgbClr val="000000"/>
                </a:solidFill>
                <a:latin typeface="Arial Narrow" pitchFamily="34" charset="0"/>
              </a:rPr>
              <a:t>Pat Dehmer’s talk is widely used by the EFRCs for education and outreach</a:t>
            </a:r>
          </a:p>
          <a:p>
            <a:pPr marL="393100" indent="-164553" fontAlgn="auto">
              <a:spcBef>
                <a:spcPts val="0"/>
              </a:spcBef>
              <a:spcAft>
                <a:spcPts val="0"/>
              </a:spcAft>
              <a:buFont typeface="Arial" pitchFamily="34" charset="0"/>
              <a:buChar char="•"/>
            </a:pPr>
            <a:r>
              <a:rPr lang="en-US" sz="1400" b="1" dirty="0" smtClean="0">
                <a:solidFill>
                  <a:srgbClr val="000000"/>
                </a:solidFill>
                <a:latin typeface="Arial Narrow" pitchFamily="34" charset="0"/>
              </a:rPr>
              <a:t>Photo gallery</a:t>
            </a:r>
            <a:r>
              <a:rPr lang="en-US" sz="1400" dirty="0" smtClean="0">
                <a:solidFill>
                  <a:srgbClr val="000000"/>
                </a:solidFill>
                <a:latin typeface="Arial Narrow" pitchFamily="34" charset="0"/>
              </a:rPr>
              <a:t>, full </a:t>
            </a:r>
            <a:r>
              <a:rPr lang="en-US" sz="1400" b="1" dirty="0" smtClean="0">
                <a:solidFill>
                  <a:srgbClr val="000000"/>
                </a:solidFill>
                <a:latin typeface="Arial Narrow" pitchFamily="34" charset="0"/>
              </a:rPr>
              <a:t>schedule, and</a:t>
            </a:r>
            <a:r>
              <a:rPr lang="en-US" sz="1400" dirty="0" smtClean="0">
                <a:solidFill>
                  <a:srgbClr val="000000"/>
                </a:solidFill>
                <a:latin typeface="Arial Narrow" pitchFamily="34" charset="0"/>
              </a:rPr>
              <a:t> </a:t>
            </a:r>
            <a:r>
              <a:rPr lang="en-US" sz="1400" b="1" dirty="0" smtClean="0">
                <a:solidFill>
                  <a:srgbClr val="000000"/>
                </a:solidFill>
                <a:latin typeface="Arial Narrow" pitchFamily="34" charset="0"/>
              </a:rPr>
              <a:t>electronic abstract book</a:t>
            </a:r>
            <a:endParaRPr lang="en-US" sz="1400" dirty="0" smtClean="0">
              <a:solidFill>
                <a:srgbClr val="000000"/>
              </a:solidFill>
              <a:latin typeface="Arial Narrow" pitchFamily="34" charset="0"/>
            </a:endParaRPr>
          </a:p>
          <a:p>
            <a:pPr marL="393100" indent="-164553" fontAlgn="auto">
              <a:spcBef>
                <a:spcPts val="0"/>
              </a:spcBef>
              <a:spcAft>
                <a:spcPts val="0"/>
              </a:spcAft>
              <a:buFont typeface="Arial" pitchFamily="34" charset="0"/>
              <a:buChar char="•"/>
            </a:pPr>
            <a:r>
              <a:rPr lang="en-US" sz="1400" i="1" dirty="0" smtClean="0">
                <a:solidFill>
                  <a:srgbClr val="000000"/>
                </a:solidFill>
                <a:latin typeface="Arial Narrow" pitchFamily="34" charset="0"/>
              </a:rPr>
              <a:t>Life at the Frontiers of Energy Research</a:t>
            </a:r>
            <a:r>
              <a:rPr lang="en-US" sz="1400" dirty="0" smtClean="0">
                <a:solidFill>
                  <a:srgbClr val="000000"/>
                </a:solidFill>
                <a:latin typeface="Arial Narrow" pitchFamily="34" charset="0"/>
              </a:rPr>
              <a:t> videos (</a:t>
            </a:r>
            <a:r>
              <a:rPr lang="en-US" sz="1400" u="sng" dirty="0" smtClean="0">
                <a:solidFill>
                  <a:srgbClr val="000000"/>
                </a:solidFill>
                <a:latin typeface="Arial Narrow" pitchFamily="34" charset="0"/>
                <a:hlinkClick r:id="rId5"/>
              </a:rPr>
              <a:t>www.energyfrontier.us/video-contest</a:t>
            </a:r>
            <a:r>
              <a:rPr lang="en-US" sz="1400" dirty="0" smtClean="0">
                <a:solidFill>
                  <a:srgbClr val="000000"/>
                </a:solidFill>
                <a:latin typeface="Arial Narrow" pitchFamily="34" charset="0"/>
              </a:rPr>
              <a:t>)</a:t>
            </a:r>
            <a:r>
              <a:rPr lang="en-US" sz="1400" dirty="0" smtClean="0">
                <a:solidFill>
                  <a:prstClr val="black"/>
                </a:solidFill>
                <a:latin typeface="Arial Narrow" pitchFamily="34" charset="0"/>
                <a:cs typeface="Arial" pitchFamily="34" charset="0"/>
              </a:rPr>
              <a:t> </a:t>
            </a:r>
          </a:p>
          <a:p>
            <a:pPr marL="393100" indent="-164553" fontAlgn="auto">
              <a:spcBef>
                <a:spcPts val="0"/>
              </a:spcBef>
              <a:spcAft>
                <a:spcPts val="0"/>
              </a:spcAft>
              <a:buFont typeface="Arial" pitchFamily="34" charset="0"/>
              <a:buChar char="•"/>
            </a:pPr>
            <a:r>
              <a:rPr lang="en-US" sz="1400" b="1" dirty="0" smtClean="0">
                <a:solidFill>
                  <a:prstClr val="black"/>
                </a:solidFill>
                <a:latin typeface="Arial Narrow" pitchFamily="34" charset="0"/>
                <a:cs typeface="Arial" pitchFamily="34" charset="0"/>
              </a:rPr>
              <a:t>ScienceCinema, </a:t>
            </a:r>
            <a:r>
              <a:rPr lang="en-US" sz="1400" dirty="0" smtClean="0">
                <a:solidFill>
                  <a:prstClr val="black"/>
                </a:solidFill>
                <a:latin typeface="Arial Narrow" pitchFamily="34" charset="0"/>
                <a:cs typeface="Arial" pitchFamily="34" charset="0"/>
              </a:rPr>
              <a:t>the DOE OSTI multimedia search tool, will archive videos</a:t>
            </a:r>
            <a:endParaRPr lang="en-US" sz="1400" dirty="0">
              <a:solidFill>
                <a:prstClr val="black"/>
              </a:solidFill>
              <a:latin typeface="Arial Narrow" pitchFamily="34" charset="0"/>
              <a:cs typeface="Arial" pitchFamily="34" charset="0"/>
            </a:endParaRPr>
          </a:p>
        </p:txBody>
      </p:sp>
      <p:pic>
        <p:nvPicPr>
          <p:cNvPr id="9" name="Picture 8" descr="EFRC_video_contest_winners_1.jpg"/>
          <p:cNvPicPr>
            <a:picLocks noChangeAspect="1"/>
          </p:cNvPicPr>
          <p:nvPr/>
        </p:nvPicPr>
        <p:blipFill>
          <a:blip r:embed="rId6" cstate="print"/>
          <a:stretch>
            <a:fillRect/>
          </a:stretch>
        </p:blipFill>
        <p:spPr>
          <a:xfrm>
            <a:off x="191069" y="1676400"/>
            <a:ext cx="3279506" cy="1844722"/>
          </a:xfrm>
          <a:prstGeom prst="rect">
            <a:avLst/>
          </a:prstGeom>
        </p:spPr>
      </p:pic>
      <p:pic>
        <p:nvPicPr>
          <p:cNvPr id="10" name="Picture 9" descr="EFRC-Brochure_cover.jpg"/>
          <p:cNvPicPr>
            <a:picLocks noChangeAspect="1"/>
          </p:cNvPicPr>
          <p:nvPr/>
        </p:nvPicPr>
        <p:blipFill>
          <a:blip r:embed="rId7" cstate="print"/>
          <a:stretch>
            <a:fillRect/>
          </a:stretch>
        </p:blipFill>
        <p:spPr>
          <a:xfrm>
            <a:off x="1078173" y="3715602"/>
            <a:ext cx="1613848" cy="2088509"/>
          </a:xfrm>
          <a:prstGeom prst="rect">
            <a:avLst/>
          </a:prstGeom>
        </p:spPr>
      </p:pic>
      <p:sp>
        <p:nvSpPr>
          <p:cNvPr id="11" name="Rectangle 10"/>
          <p:cNvSpPr/>
          <p:nvPr/>
        </p:nvSpPr>
        <p:spPr>
          <a:xfrm>
            <a:off x="286608" y="5791201"/>
            <a:ext cx="3048000" cy="523198"/>
          </a:xfrm>
          <a:prstGeom prst="rect">
            <a:avLst/>
          </a:prstGeom>
        </p:spPr>
        <p:txBody>
          <a:bodyPr wrap="square" lIns="91418" tIns="45709" rIns="91418" bIns="45709">
            <a:spAutoFit/>
          </a:bodyPr>
          <a:lstStyle/>
          <a:p>
            <a:pPr fontAlgn="auto">
              <a:spcBef>
                <a:spcPts val="0"/>
              </a:spcBef>
              <a:spcAft>
                <a:spcPts val="0"/>
              </a:spcAft>
            </a:pPr>
            <a:r>
              <a:rPr lang="en-US" sz="1400" dirty="0" smtClean="0">
                <a:solidFill>
                  <a:srgbClr val="000000"/>
                </a:solidFill>
                <a:latin typeface="Arial Narrow" pitchFamily="34" charset="0"/>
                <a:hlinkClick r:id="rId8"/>
              </a:rPr>
              <a:t>http://science.energy.gov/~/media/bes/efrc/pdf/EFRC_Brochure_05132011.pdf</a:t>
            </a:r>
            <a:r>
              <a:rPr lang="en-US" sz="1400" dirty="0" smtClean="0">
                <a:solidFill>
                  <a:srgbClr val="000000"/>
                </a:solidFill>
                <a:latin typeface="Arial Narrow"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1"/>
          <p:cNvSpPr>
            <a:spLocks noGrp="1"/>
          </p:cNvSpPr>
          <p:nvPr>
            <p:ph type="sldNum" sz="quarter" idx="11"/>
          </p:nvPr>
        </p:nvSpPr>
        <p:spPr/>
        <p:txBody>
          <a:bodyPr/>
          <a:lstStyle/>
          <a:p>
            <a:pPr defTabSz="910341">
              <a:defRPr/>
            </a:pPr>
            <a:fld id="{82D784F8-2C31-4E5F-BBAB-E95E7532A856}" type="slidenum">
              <a:rPr lang="en-US"/>
              <a:pPr defTabSz="910341">
                <a:defRPr/>
              </a:pPr>
              <a:t>8</a:t>
            </a:fld>
            <a:endParaRPr lang="en-US" dirty="0"/>
          </a:p>
        </p:txBody>
      </p:sp>
      <p:sp>
        <p:nvSpPr>
          <p:cNvPr id="3292165" name="Rectangle 5"/>
          <p:cNvSpPr>
            <a:spLocks noChangeArrowheads="1"/>
          </p:cNvSpPr>
          <p:nvPr/>
        </p:nvSpPr>
        <p:spPr bwMode="auto">
          <a:xfrm>
            <a:off x="0" y="155009"/>
            <a:ext cx="9144000" cy="614922"/>
          </a:xfrm>
          <a:prstGeom prst="rect">
            <a:avLst/>
          </a:prstGeom>
          <a:noFill/>
          <a:ln w="9525" cap="flat" cmpd="sng">
            <a:noFill/>
            <a:prstDash val="solid"/>
            <a:miter lim="800000"/>
            <a:headEnd/>
            <a:tailEnd/>
          </a:ln>
          <a:effectLst/>
        </p:spPr>
        <p:txBody>
          <a:bodyPr lIns="90982" tIns="45494" rIns="90982" bIns="45494"/>
          <a:lstStyle/>
          <a:p>
            <a:pPr algn="ctr" defTabSz="910341">
              <a:defRPr/>
            </a:pPr>
            <a:r>
              <a:rPr lang="en-US" sz="2400" b="1" dirty="0">
                <a:solidFill>
                  <a:srgbClr val="006600"/>
                </a:solidFill>
                <a:latin typeface="Arial Narrow" pitchFamily="34" charset="0"/>
              </a:rPr>
              <a:t>FY 2012 </a:t>
            </a:r>
            <a:r>
              <a:rPr lang="en-US" sz="2400" b="1" dirty="0" smtClean="0">
                <a:solidFill>
                  <a:srgbClr val="006600"/>
                </a:solidFill>
                <a:latin typeface="Arial Narrow" pitchFamily="34" charset="0"/>
              </a:rPr>
              <a:t>EFRC Science Reviews</a:t>
            </a:r>
            <a:endParaRPr lang="en-US" sz="2400" b="1" dirty="0">
              <a:solidFill>
                <a:srgbClr val="006600"/>
              </a:solidFill>
              <a:latin typeface="Arial Narrow" pitchFamily="34" charset="0"/>
            </a:endParaRPr>
          </a:p>
        </p:txBody>
      </p:sp>
      <p:sp>
        <p:nvSpPr>
          <p:cNvPr id="41" name="TextBox 5"/>
          <p:cNvSpPr txBox="1">
            <a:spLocks noChangeArrowheads="1"/>
          </p:cNvSpPr>
          <p:nvPr/>
        </p:nvSpPr>
        <p:spPr bwMode="auto">
          <a:xfrm>
            <a:off x="362609" y="738526"/>
            <a:ext cx="8388946" cy="5624457"/>
          </a:xfrm>
          <a:prstGeom prst="rect">
            <a:avLst/>
          </a:prstGeom>
          <a:noFill/>
          <a:ln w="9525">
            <a:noFill/>
            <a:miter lim="800000"/>
            <a:headEnd/>
            <a:tailEnd/>
          </a:ln>
        </p:spPr>
        <p:txBody>
          <a:bodyPr wrap="square" lIns="91280" tIns="45641" rIns="91280" bIns="45641">
            <a:spAutoFit/>
          </a:bodyPr>
          <a:lstStyle/>
          <a:p>
            <a:pPr>
              <a:spcAft>
                <a:spcPts val="300"/>
              </a:spcAft>
            </a:pPr>
            <a:r>
              <a:rPr lang="en-US" sz="1600" b="1" dirty="0" smtClean="0">
                <a:solidFill>
                  <a:prstClr val="black"/>
                </a:solidFill>
                <a:latin typeface="Arial Narrow" pitchFamily="34" charset="0"/>
                <a:cs typeface="Arial" pitchFamily="34" charset="0"/>
              </a:rPr>
              <a:t>Dates and Location:</a:t>
            </a:r>
          </a:p>
          <a:p>
            <a:pPr marL="394596" lvl="2" indent="-160058">
              <a:spcAft>
                <a:spcPts val="0"/>
              </a:spcAft>
              <a:buFont typeface="Arial" pitchFamily="34" charset="0"/>
              <a:buChar char="•"/>
            </a:pPr>
            <a:r>
              <a:rPr lang="en-US" sz="1600" dirty="0" smtClean="0">
                <a:solidFill>
                  <a:prstClr val="black"/>
                </a:solidFill>
                <a:latin typeface="Arial Narrow" pitchFamily="34" charset="0"/>
                <a:cs typeface="Arial" pitchFamily="34" charset="0"/>
              </a:rPr>
              <a:t>January </a:t>
            </a:r>
            <a:r>
              <a:rPr lang="en-US" sz="1600" dirty="0">
                <a:solidFill>
                  <a:prstClr val="black"/>
                </a:solidFill>
                <a:latin typeface="Arial Narrow" pitchFamily="34" charset="0"/>
                <a:cs typeface="Arial" pitchFamily="34" charset="0"/>
              </a:rPr>
              <a:t>– April </a:t>
            </a:r>
            <a:r>
              <a:rPr lang="en-US" sz="1600" dirty="0" smtClean="0">
                <a:solidFill>
                  <a:prstClr val="black"/>
                </a:solidFill>
                <a:latin typeface="Arial Narrow" pitchFamily="34" charset="0"/>
                <a:cs typeface="Arial" pitchFamily="34" charset="0"/>
              </a:rPr>
              <a:t>2012, </a:t>
            </a:r>
            <a:r>
              <a:rPr lang="en-US" sz="1600" dirty="0">
                <a:solidFill>
                  <a:prstClr val="black"/>
                </a:solidFill>
                <a:latin typeface="Arial Narrow" pitchFamily="34" charset="0"/>
                <a:cs typeface="Arial" pitchFamily="34" charset="0"/>
              </a:rPr>
              <a:t>the third year of the five-year award period</a:t>
            </a:r>
            <a:endParaRPr lang="en-US" sz="1600" dirty="0" smtClean="0">
              <a:solidFill>
                <a:prstClr val="black"/>
              </a:solidFill>
              <a:latin typeface="Arial Narrow" pitchFamily="34" charset="0"/>
              <a:cs typeface="Arial" pitchFamily="34" charset="0"/>
            </a:endParaRPr>
          </a:p>
          <a:p>
            <a:pPr marL="394596" lvl="2" indent="-160058">
              <a:spcAft>
                <a:spcPts val="0"/>
              </a:spcAft>
              <a:buFont typeface="Arial" pitchFamily="34" charset="0"/>
              <a:buChar char="•"/>
            </a:pPr>
            <a:r>
              <a:rPr lang="en-US" sz="1600" dirty="0">
                <a:solidFill>
                  <a:prstClr val="black"/>
                </a:solidFill>
                <a:latin typeface="Arial Narrow" pitchFamily="34" charset="0"/>
                <a:cs typeface="Arial" pitchFamily="34" charset="0"/>
              </a:rPr>
              <a:t>Off-site in </a:t>
            </a:r>
            <a:r>
              <a:rPr lang="en-US" sz="1600" dirty="0" smtClean="0">
                <a:solidFill>
                  <a:prstClr val="black"/>
                </a:solidFill>
                <a:latin typeface="Arial Narrow" pitchFamily="34" charset="0"/>
                <a:cs typeface="Arial" pitchFamily="34" charset="0"/>
              </a:rPr>
              <a:t>lower-cost </a:t>
            </a:r>
            <a:r>
              <a:rPr lang="en-US" sz="1600" dirty="0">
                <a:solidFill>
                  <a:prstClr val="black"/>
                </a:solidFill>
                <a:latin typeface="Arial Narrow" pitchFamily="34" charset="0"/>
                <a:cs typeface="Arial" pitchFamily="34" charset="0"/>
              </a:rPr>
              <a:t>regional cities </a:t>
            </a:r>
            <a:r>
              <a:rPr lang="en-US" sz="1600" dirty="0" smtClean="0">
                <a:solidFill>
                  <a:prstClr val="black"/>
                </a:solidFill>
                <a:latin typeface="Arial Narrow" pitchFamily="34" charset="0"/>
                <a:cs typeface="Arial" pitchFamily="34" charset="0"/>
              </a:rPr>
              <a:t>near </a:t>
            </a:r>
            <a:r>
              <a:rPr lang="en-US" sz="1600" dirty="0">
                <a:solidFill>
                  <a:prstClr val="black"/>
                </a:solidFill>
                <a:latin typeface="Arial Narrow" pitchFamily="34" charset="0"/>
                <a:cs typeface="Arial" pitchFamily="34" charset="0"/>
              </a:rPr>
              <a:t>major airport hubs </a:t>
            </a:r>
            <a:r>
              <a:rPr lang="en-US" sz="1600" dirty="0" smtClean="0">
                <a:solidFill>
                  <a:prstClr val="black"/>
                </a:solidFill>
                <a:latin typeface="Arial Narrow" pitchFamily="34" charset="0"/>
                <a:cs typeface="Arial" pitchFamily="34" charset="0"/>
              </a:rPr>
              <a:t> </a:t>
            </a:r>
          </a:p>
          <a:p>
            <a:pPr marL="851689" lvl="3" indent="-160058">
              <a:spcAft>
                <a:spcPts val="0"/>
              </a:spcAft>
              <a:buFont typeface="Arial" pitchFamily="34" charset="0"/>
              <a:buChar char="•"/>
            </a:pPr>
            <a:r>
              <a:rPr lang="en-US" sz="1600" i="1" dirty="0" smtClean="0">
                <a:solidFill>
                  <a:prstClr val="black"/>
                </a:solidFill>
                <a:latin typeface="Arial Narrow" pitchFamily="34" charset="0"/>
                <a:cs typeface="Arial" pitchFamily="34" charset="0"/>
              </a:rPr>
              <a:t>Baltimore, Charlotte, Chicago, Denver, and Philadelphia</a:t>
            </a:r>
          </a:p>
          <a:p>
            <a:pPr marL="394596" lvl="2" indent="-160058">
              <a:spcAft>
                <a:spcPts val="600"/>
              </a:spcAft>
              <a:buFont typeface="Arial" pitchFamily="34" charset="0"/>
              <a:buChar char="•"/>
            </a:pPr>
            <a:r>
              <a:rPr lang="en-US" sz="1600" dirty="0" smtClean="0">
                <a:solidFill>
                  <a:prstClr val="black"/>
                </a:solidFill>
                <a:latin typeface="Arial Narrow" pitchFamily="34" charset="0"/>
                <a:cs typeface="Arial" pitchFamily="34" charset="0"/>
              </a:rPr>
              <a:t>Reviews clustered according to both topical and regional considerations</a:t>
            </a:r>
          </a:p>
          <a:p>
            <a:pPr>
              <a:spcAft>
                <a:spcPts val="600"/>
              </a:spcAft>
            </a:pPr>
            <a:r>
              <a:rPr lang="en-US" sz="1600" b="1" dirty="0" smtClean="0">
                <a:solidFill>
                  <a:prstClr val="black"/>
                </a:solidFill>
                <a:latin typeface="Arial Narrow" pitchFamily="34" charset="0"/>
                <a:cs typeface="Arial" pitchFamily="34" charset="0"/>
              </a:rPr>
              <a:t>Science Review Process:</a:t>
            </a:r>
            <a:endParaRPr lang="en-US" sz="1600" b="1" dirty="0">
              <a:solidFill>
                <a:prstClr val="black"/>
              </a:solidFill>
              <a:latin typeface="Arial Narrow" pitchFamily="34" charset="0"/>
              <a:cs typeface="Arial" pitchFamily="34" charset="0"/>
            </a:endParaRPr>
          </a:p>
          <a:p>
            <a:pPr marL="394596" lvl="1" indent="-160058">
              <a:buFont typeface="Arial" pitchFamily="34" charset="0"/>
              <a:buChar char="•"/>
            </a:pPr>
            <a:r>
              <a:rPr lang="en-US" sz="1600" dirty="0" smtClean="0">
                <a:solidFill>
                  <a:prstClr val="black"/>
                </a:solidFill>
                <a:latin typeface="Arial Narrow" pitchFamily="34" charset="0"/>
                <a:cs typeface="Arial" pitchFamily="34" charset="0"/>
              </a:rPr>
              <a:t>Comprehensive review document addressing:</a:t>
            </a:r>
          </a:p>
          <a:p>
            <a:pPr marL="851689" lvl="2" indent="-160058">
              <a:buFont typeface="Arial" pitchFamily="34" charset="0"/>
              <a:buChar char="•"/>
            </a:pPr>
            <a:r>
              <a:rPr lang="en-US" sz="1600" dirty="0" smtClean="0">
                <a:solidFill>
                  <a:prstClr val="black"/>
                </a:solidFill>
                <a:latin typeface="Arial Narrow" pitchFamily="34" charset="0"/>
              </a:rPr>
              <a:t>Strategic vision, scientific plans and progress, and technical accomplishments.  </a:t>
            </a:r>
          </a:p>
          <a:p>
            <a:pPr marL="851689" lvl="2" indent="-160058">
              <a:buFont typeface="Arial" pitchFamily="34" charset="0"/>
              <a:buChar char="•"/>
            </a:pPr>
            <a:r>
              <a:rPr lang="en-US" sz="1600" dirty="0" smtClean="0">
                <a:solidFill>
                  <a:prstClr val="black"/>
                </a:solidFill>
                <a:latin typeface="Arial Narrow" pitchFamily="34" charset="0"/>
              </a:rPr>
              <a:t>Management; synergy that makes an EFRC “greater than the sum of its parts.” </a:t>
            </a:r>
            <a:endParaRPr lang="en-US" sz="1600" dirty="0" smtClean="0">
              <a:solidFill>
                <a:prstClr val="black"/>
              </a:solidFill>
              <a:latin typeface="Arial Narrow" pitchFamily="34" charset="0"/>
              <a:cs typeface="Arial" pitchFamily="34" charset="0"/>
            </a:endParaRPr>
          </a:p>
          <a:p>
            <a:pPr marL="394596" lvl="2" indent="-160058">
              <a:buFont typeface="Arial" pitchFamily="34" charset="0"/>
              <a:buChar char="•"/>
            </a:pPr>
            <a:r>
              <a:rPr lang="en-US" sz="1600" dirty="0" smtClean="0">
                <a:solidFill>
                  <a:prstClr val="black"/>
                </a:solidFill>
                <a:latin typeface="Arial Narrow" pitchFamily="34" charset="0"/>
                <a:cs typeface="Arial" pitchFamily="34" charset="0"/>
              </a:rPr>
              <a:t>One full day of scientific presentations, posters, and small group discussions</a:t>
            </a:r>
            <a:r>
              <a:rPr lang="en-US" sz="1600" b="1" dirty="0" smtClean="0">
                <a:solidFill>
                  <a:prstClr val="black"/>
                </a:solidFill>
                <a:latin typeface="Arial Narrow" pitchFamily="34" charset="0"/>
                <a:cs typeface="Arial" pitchFamily="34" charset="0"/>
              </a:rPr>
              <a:t> </a:t>
            </a:r>
            <a:r>
              <a:rPr lang="en-US" sz="1600" dirty="0" smtClean="0">
                <a:solidFill>
                  <a:prstClr val="black"/>
                </a:solidFill>
                <a:latin typeface="Arial Narrow" pitchFamily="34" charset="0"/>
                <a:cs typeface="Arial" pitchFamily="34" charset="0"/>
              </a:rPr>
              <a:t>for each EFRC</a:t>
            </a:r>
          </a:p>
          <a:p>
            <a:pPr marL="394596" lvl="2" indent="-160058">
              <a:buFont typeface="Arial" pitchFamily="34" charset="0"/>
              <a:buChar char="•"/>
            </a:pPr>
            <a:r>
              <a:rPr lang="en-US" sz="1600" dirty="0" smtClean="0">
                <a:solidFill>
                  <a:prstClr val="black"/>
                </a:solidFill>
                <a:latin typeface="Arial Narrow" pitchFamily="34" charset="0"/>
                <a:cs typeface="Arial" pitchFamily="34" charset="0"/>
              </a:rPr>
              <a:t>Review by a panel of three to four expert peer reviewers with complementary email reviews if needed to ensure coverage of the technical breadth of the EFRC</a:t>
            </a:r>
          </a:p>
          <a:p>
            <a:pPr marL="394596" lvl="2" indent="-160058">
              <a:spcAft>
                <a:spcPts val="600"/>
              </a:spcAft>
              <a:buFont typeface="Arial" pitchFamily="34" charset="0"/>
              <a:buChar char="•"/>
            </a:pPr>
            <a:r>
              <a:rPr lang="en-US" sz="1600" dirty="0" smtClean="0">
                <a:solidFill>
                  <a:prstClr val="black"/>
                </a:solidFill>
                <a:latin typeface="Arial Narrow" pitchFamily="34" charset="0"/>
                <a:cs typeface="Arial" pitchFamily="34" charset="0"/>
              </a:rPr>
              <a:t>EFRC participants: 12 to18 people including the EFRC Director(s), EFRC Leadership, and a mix of senior investigators, postdoctoral staff, and graduate students</a:t>
            </a:r>
          </a:p>
          <a:p>
            <a:pPr marL="0" lvl="2">
              <a:spcAft>
                <a:spcPts val="600"/>
              </a:spcAft>
            </a:pPr>
            <a:r>
              <a:rPr lang="en-US" sz="1600" b="1" dirty="0" smtClean="0">
                <a:solidFill>
                  <a:prstClr val="black"/>
                </a:solidFill>
                <a:latin typeface="Arial Narrow" pitchFamily="34" charset="0"/>
                <a:cs typeface="Arial" pitchFamily="34" charset="0"/>
              </a:rPr>
              <a:t>Already underway:  </a:t>
            </a:r>
          </a:p>
          <a:p>
            <a:pPr marL="403131" lvl="2" indent="-177758">
              <a:spcAft>
                <a:spcPts val="0"/>
              </a:spcAft>
              <a:buFont typeface="Arial" pitchFamily="34" charset="0"/>
              <a:buChar char="•"/>
            </a:pPr>
            <a:r>
              <a:rPr lang="en-US" sz="1600" dirty="0" smtClean="0">
                <a:solidFill>
                  <a:prstClr val="black"/>
                </a:solidFill>
                <a:latin typeface="Arial Narrow" pitchFamily="34" charset="0"/>
                <a:cs typeface="Arial" pitchFamily="34" charset="0"/>
              </a:rPr>
              <a:t>Date and location of review communicated to each EFRC </a:t>
            </a:r>
          </a:p>
          <a:p>
            <a:pPr marL="403131" lvl="2" indent="-177758">
              <a:spcAft>
                <a:spcPts val="0"/>
              </a:spcAft>
              <a:buFont typeface="Arial" pitchFamily="34" charset="0"/>
              <a:buChar char="•"/>
            </a:pPr>
            <a:r>
              <a:rPr lang="en-US" sz="1600" dirty="0" smtClean="0">
                <a:solidFill>
                  <a:prstClr val="black"/>
                </a:solidFill>
                <a:latin typeface="Arial Narrow" pitchFamily="34" charset="0"/>
                <a:cs typeface="Arial" pitchFamily="34" charset="0"/>
              </a:rPr>
              <a:t>Instructions for documentation and typical schedule for a review distributed; </a:t>
            </a:r>
          </a:p>
          <a:p>
            <a:pPr marL="403131" lvl="2" indent="-177758">
              <a:spcAft>
                <a:spcPts val="600"/>
              </a:spcAft>
              <a:buFont typeface="Arial" pitchFamily="34" charset="0"/>
              <a:buChar char="•"/>
            </a:pPr>
            <a:r>
              <a:rPr lang="en-US" sz="1600" dirty="0" smtClean="0">
                <a:solidFill>
                  <a:prstClr val="black"/>
                </a:solidFill>
                <a:latin typeface="Arial Narrow" pitchFamily="34" charset="0"/>
                <a:cs typeface="Arial" pitchFamily="34" charset="0"/>
              </a:rPr>
              <a:t>Website, including FAQs, established for the review</a:t>
            </a:r>
          </a:p>
          <a:p>
            <a:r>
              <a:rPr lang="en-US" sz="1600" b="1" dirty="0" smtClean="0">
                <a:solidFill>
                  <a:prstClr val="black"/>
                </a:solidFill>
                <a:latin typeface="Arial Narrow" pitchFamily="34" charset="0"/>
                <a:cs typeface="Arial" pitchFamily="34" charset="0"/>
              </a:rPr>
              <a:t>Reviewer </a:t>
            </a:r>
            <a:r>
              <a:rPr lang="en-US" sz="1600" b="1" dirty="0">
                <a:solidFill>
                  <a:prstClr val="black"/>
                </a:solidFill>
                <a:latin typeface="Arial Narrow" pitchFamily="34" charset="0"/>
                <a:cs typeface="Arial" pitchFamily="34" charset="0"/>
              </a:rPr>
              <a:t>comments and DOE-BES analysis and recommendations may be used in future EFRC funding decisions</a:t>
            </a:r>
            <a:r>
              <a:rPr lang="en-US" sz="1600" b="1" dirty="0" smtClean="0">
                <a:solidFill>
                  <a:prstClr val="black"/>
                </a:solidFill>
                <a:latin typeface="Arial Narrow" pitchFamily="34" charset="0"/>
                <a:cs typeface="Arial" pitchFamily="34" charset="0"/>
              </a:rPr>
              <a:t>.</a:t>
            </a:r>
            <a:endParaRPr lang="en-US" sz="1600" dirty="0">
              <a:solidFill>
                <a:prstClr val="black"/>
              </a:solidFill>
              <a:latin typeface="Arial Narrow"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599"/>
            <a:ext cx="9144000" cy="1133475"/>
          </a:xfrm>
        </p:spPr>
        <p:txBody>
          <a:bodyPr/>
          <a:lstStyle/>
          <a:p>
            <a:r>
              <a:rPr lang="en-US" b="1" dirty="0" smtClean="0">
                <a:solidFill>
                  <a:srgbClr val="006600"/>
                </a:solidFill>
                <a:latin typeface="Arial Narrow" pitchFamily="34" charset="0"/>
              </a:rPr>
              <a:t>Fuels from Sunlight Hub Update</a:t>
            </a:r>
            <a:endParaRPr lang="en-US" b="1" dirty="0">
              <a:solidFill>
                <a:srgbClr val="006600"/>
              </a:solidFill>
              <a:latin typeface="Arial Narrow" pitchFamily="34" charset="0"/>
            </a:endParaRPr>
          </a:p>
        </p:txBody>
      </p:sp>
      <p:sp>
        <p:nvSpPr>
          <p:cNvPr id="7" name="TextBox 6"/>
          <p:cNvSpPr txBox="1"/>
          <p:nvPr/>
        </p:nvSpPr>
        <p:spPr>
          <a:xfrm>
            <a:off x="0" y="762000"/>
            <a:ext cx="6045958" cy="3554807"/>
          </a:xfrm>
          <a:prstGeom prst="rect">
            <a:avLst/>
          </a:prstGeom>
          <a:noFill/>
        </p:spPr>
        <p:txBody>
          <a:bodyPr wrap="square" lIns="91429" tIns="45714" rIns="91429" bIns="45714" rtlCol="0">
            <a:spAutoFit/>
          </a:bodyPr>
          <a:lstStyle/>
          <a:p>
            <a:pPr defTabSz="865086" eaLnBrk="0" hangingPunct="0">
              <a:spcBef>
                <a:spcPts val="1200"/>
              </a:spcBef>
              <a:buClr>
                <a:schemeClr val="tx1"/>
              </a:buClr>
              <a:buSzPct val="75000"/>
              <a:buFont typeface="Wingdings" pitchFamily="2" charset="2"/>
              <a:buChar char="Ø"/>
            </a:pPr>
            <a:r>
              <a:rPr lang="en-US" b="1" dirty="0" smtClean="0">
                <a:latin typeface="Arial Narrow" pitchFamily="34" charset="0"/>
                <a:cs typeface="Arial" pitchFamily="34" charset="0"/>
              </a:rPr>
              <a:t>  Space:</a:t>
            </a:r>
          </a:p>
          <a:p>
            <a:pPr marL="741277" lvl="1" indent="-277780" defTabSz="865086" eaLnBrk="0" hangingPunct="0">
              <a:buClr>
                <a:schemeClr val="tx1"/>
              </a:buClr>
              <a:buSzPct val="75000"/>
            </a:pPr>
            <a:r>
              <a:rPr lang="en-US" b="1" dirty="0" smtClean="0">
                <a:latin typeface="Arial Narrow" pitchFamily="34" charset="0"/>
                <a:cs typeface="Arial" pitchFamily="34" charset="0"/>
              </a:rPr>
              <a:t>JCAP North (LBNL) occupying 14,000 sq. ft. leased space.</a:t>
            </a:r>
          </a:p>
          <a:p>
            <a:pPr lvl="1" defTabSz="865086" eaLnBrk="0" hangingPunct="0">
              <a:spcAft>
                <a:spcPts val="600"/>
              </a:spcAft>
              <a:buClr>
                <a:schemeClr val="tx1"/>
              </a:buClr>
              <a:buSzPct val="75000"/>
            </a:pPr>
            <a:r>
              <a:rPr lang="en-US" b="1" dirty="0" smtClean="0">
                <a:latin typeface="Arial Narrow" pitchFamily="34" charset="0"/>
                <a:cs typeface="Arial" pitchFamily="34" charset="0"/>
              </a:rPr>
              <a:t>JCAP South (Cal Tech) occupying temporary space; renovation of permanent space complete March 2012.</a:t>
            </a:r>
          </a:p>
          <a:p>
            <a:pPr marL="287304" indent="-287304" defTabSz="865086" eaLnBrk="0" hangingPunct="0">
              <a:spcBef>
                <a:spcPts val="1200"/>
              </a:spcBef>
              <a:spcAft>
                <a:spcPts val="600"/>
              </a:spcAft>
              <a:buClr>
                <a:schemeClr val="tx1"/>
              </a:buClr>
              <a:buSzPct val="75000"/>
              <a:buFont typeface="Wingdings" pitchFamily="2" charset="2"/>
              <a:buChar char="Ø"/>
            </a:pPr>
            <a:r>
              <a:rPr lang="en-US" b="1" dirty="0" smtClean="0">
                <a:latin typeface="Arial Narrow" pitchFamily="34" charset="0"/>
                <a:cs typeface="Arial" pitchFamily="34" charset="0"/>
              </a:rPr>
              <a:t>BES management/operations review of JCAP in April.  JCAP on track with no major issues.</a:t>
            </a:r>
          </a:p>
          <a:p>
            <a:pPr marL="287304" indent="-287304" defTabSz="865086" eaLnBrk="0" hangingPunct="0">
              <a:spcBef>
                <a:spcPts val="1200"/>
              </a:spcBef>
              <a:spcAft>
                <a:spcPts val="600"/>
              </a:spcAft>
              <a:buClr>
                <a:schemeClr val="tx1"/>
              </a:buClr>
              <a:buSzPct val="75000"/>
              <a:buFont typeface="Wingdings" pitchFamily="2" charset="2"/>
              <a:buChar char="Ø"/>
            </a:pPr>
            <a:r>
              <a:rPr lang="en-US" b="1" dirty="0" smtClean="0">
                <a:latin typeface="Arial Narrow" pitchFamily="34" charset="0"/>
                <a:cs typeface="Arial" pitchFamily="34" charset="0"/>
              </a:rPr>
              <a:t>Staffing proceeding well at all levels (senior staff, </a:t>
            </a:r>
            <a:r>
              <a:rPr lang="en-US" b="1" dirty="0" err="1" smtClean="0">
                <a:latin typeface="Arial Narrow" pitchFamily="34" charset="0"/>
                <a:cs typeface="Arial" pitchFamily="34" charset="0"/>
              </a:rPr>
              <a:t>postdocs</a:t>
            </a:r>
            <a:r>
              <a:rPr lang="en-US" b="1" dirty="0" smtClean="0">
                <a:latin typeface="Arial Narrow" pitchFamily="34" charset="0"/>
                <a:cs typeface="Arial" pitchFamily="34" charset="0"/>
              </a:rPr>
              <a:t>, students).</a:t>
            </a:r>
          </a:p>
          <a:p>
            <a:pPr marL="287304" indent="-287304" defTabSz="865086" eaLnBrk="0" hangingPunct="0">
              <a:spcBef>
                <a:spcPts val="1200"/>
              </a:spcBef>
              <a:spcAft>
                <a:spcPts val="600"/>
              </a:spcAft>
              <a:buClr>
                <a:schemeClr val="tx1"/>
              </a:buClr>
              <a:buSzPct val="75000"/>
              <a:buFont typeface="Wingdings" pitchFamily="2" charset="2"/>
              <a:buChar char="Ø"/>
            </a:pPr>
            <a:r>
              <a:rPr lang="en-US" b="1" dirty="0" smtClean="0">
                <a:latin typeface="Arial Narrow" pitchFamily="34" charset="0"/>
                <a:cs typeface="Arial" pitchFamily="34" charset="0"/>
              </a:rPr>
              <a:t>Science:  Two publications and three invention disclosures.  JCAP internal IP plan finalized.</a:t>
            </a:r>
          </a:p>
        </p:txBody>
      </p:sp>
      <p:pic>
        <p:nvPicPr>
          <p:cNvPr id="6" name="Picture 2"/>
          <p:cNvPicPr>
            <a:picLocks noChangeAspect="1" noChangeArrowheads="1"/>
          </p:cNvPicPr>
          <p:nvPr/>
        </p:nvPicPr>
        <p:blipFill>
          <a:blip r:embed="rId3" cstate="print"/>
          <a:srcRect/>
          <a:stretch>
            <a:fillRect/>
          </a:stretch>
        </p:blipFill>
        <p:spPr bwMode="auto">
          <a:xfrm>
            <a:off x="6934200" y="0"/>
            <a:ext cx="2209800" cy="704222"/>
          </a:xfrm>
          <a:prstGeom prst="rect">
            <a:avLst/>
          </a:prstGeom>
          <a:noFill/>
          <a:ln w="9525">
            <a:noFill/>
            <a:miter lim="800000"/>
            <a:headEnd/>
            <a:tailEnd/>
          </a:ln>
        </p:spPr>
      </p:pic>
      <p:pic>
        <p:nvPicPr>
          <p:cNvPr id="8" name="Picture 7" descr="JCAP 3-21-11 003.jpg"/>
          <p:cNvPicPr>
            <a:picLocks noChangeAspect="1"/>
          </p:cNvPicPr>
          <p:nvPr/>
        </p:nvPicPr>
        <p:blipFill>
          <a:blip r:embed="rId4" cstate="print"/>
          <a:srcRect l="13333" t="5556"/>
          <a:stretch>
            <a:fillRect/>
          </a:stretch>
        </p:blipFill>
        <p:spPr>
          <a:xfrm>
            <a:off x="6553200" y="914400"/>
            <a:ext cx="2362200" cy="1930636"/>
          </a:xfrm>
          <a:prstGeom prst="rect">
            <a:avLst/>
          </a:prstGeom>
        </p:spPr>
      </p:pic>
      <p:pic>
        <p:nvPicPr>
          <p:cNvPr id="12" name="Picture 2"/>
          <p:cNvPicPr>
            <a:picLocks noChangeAspect="1" noChangeArrowheads="1"/>
          </p:cNvPicPr>
          <p:nvPr/>
        </p:nvPicPr>
        <p:blipFill>
          <a:blip r:embed="rId5" cstate="print"/>
          <a:srcRect/>
          <a:stretch>
            <a:fillRect/>
          </a:stretch>
        </p:blipFill>
        <p:spPr bwMode="auto">
          <a:xfrm>
            <a:off x="6547658" y="2667001"/>
            <a:ext cx="2596342" cy="1555543"/>
          </a:xfrm>
          <a:prstGeom prst="rect">
            <a:avLst/>
          </a:prstGeom>
          <a:noFill/>
          <a:ln w="9525">
            <a:noFill/>
            <a:miter lim="800000"/>
            <a:headEnd/>
            <a:tailEnd/>
          </a:ln>
        </p:spPr>
      </p:pic>
      <p:pic>
        <p:nvPicPr>
          <p:cNvPr id="14" name="Picture 13" descr="JCAP Brochure leaf to pump.jpg"/>
          <p:cNvPicPr/>
          <p:nvPr/>
        </p:nvPicPr>
        <p:blipFill>
          <a:blip r:embed="rId6" cstate="print"/>
          <a:stretch>
            <a:fillRect/>
          </a:stretch>
        </p:blipFill>
        <p:spPr>
          <a:xfrm>
            <a:off x="5104264" y="5189561"/>
            <a:ext cx="4039736" cy="1006522"/>
          </a:xfrm>
          <a:prstGeom prst="rect">
            <a:avLst/>
          </a:prstGeom>
        </p:spPr>
      </p:pic>
      <p:sp>
        <p:nvSpPr>
          <p:cNvPr id="15" name="TextBox 14"/>
          <p:cNvSpPr txBox="1"/>
          <p:nvPr/>
        </p:nvSpPr>
        <p:spPr>
          <a:xfrm>
            <a:off x="0" y="4154605"/>
            <a:ext cx="5349922" cy="1631204"/>
          </a:xfrm>
          <a:prstGeom prst="rect">
            <a:avLst/>
          </a:prstGeom>
          <a:noFill/>
        </p:spPr>
        <p:txBody>
          <a:bodyPr wrap="square" lIns="91429" tIns="45714" rIns="91429" bIns="45714" rtlCol="0">
            <a:spAutoFit/>
          </a:bodyPr>
          <a:lstStyle/>
          <a:p>
            <a:pPr defTabSz="865086" eaLnBrk="0" hangingPunct="0">
              <a:spcAft>
                <a:spcPts val="600"/>
              </a:spcAft>
              <a:buClr>
                <a:schemeClr val="tx1"/>
              </a:buClr>
              <a:buSzPct val="75000"/>
              <a:buFont typeface="Wingdings" pitchFamily="2" charset="2"/>
              <a:buChar char="Ø"/>
            </a:pPr>
            <a:endParaRPr lang="en-US" b="1" dirty="0" smtClean="0">
              <a:latin typeface="Arial Narrow" pitchFamily="34" charset="0"/>
              <a:cs typeface="Arial" pitchFamily="34" charset="0"/>
            </a:endParaRPr>
          </a:p>
          <a:p>
            <a:pPr marL="287304" indent="-287304" defTabSz="865086" eaLnBrk="0" hangingPunct="0">
              <a:spcAft>
                <a:spcPts val="600"/>
              </a:spcAft>
              <a:buClr>
                <a:schemeClr val="tx1"/>
              </a:buClr>
              <a:buSzPct val="75000"/>
              <a:buFont typeface="Wingdings" pitchFamily="2" charset="2"/>
              <a:buChar char="Ø"/>
            </a:pPr>
            <a:r>
              <a:rPr lang="en-US" b="1" dirty="0" smtClean="0">
                <a:latin typeface="Arial Narrow" pitchFamily="34" charset="0"/>
                <a:cs typeface="Arial" pitchFamily="34" charset="0"/>
              </a:rPr>
              <a:t>Outreach:  JCAP will host </a:t>
            </a:r>
            <a:r>
              <a:rPr lang="en-US" b="1" i="1" dirty="0" smtClean="0">
                <a:latin typeface="Arial Narrow" pitchFamily="34" charset="0"/>
                <a:cs typeface="Arial" pitchFamily="34" charset="0"/>
              </a:rPr>
              <a:t>Artificial Photosynthesis Futures Meeting</a:t>
            </a:r>
            <a:r>
              <a:rPr lang="en-US" b="1" dirty="0" smtClean="0">
                <a:latin typeface="Arial Narrow" pitchFamily="34" charset="0"/>
                <a:cs typeface="Arial" pitchFamily="34" charset="0"/>
              </a:rPr>
              <a:t> at LBNL on Sept. 15-16, 2011 with ~30 EFRC participants.</a:t>
            </a:r>
          </a:p>
          <a:p>
            <a:endParaRPr lang="en-US" dirty="0">
              <a:latin typeface="Arial Narrow" pitchFamily="34" charset="0"/>
            </a:endParaRPr>
          </a:p>
        </p:txBody>
      </p:sp>
      <p:sp>
        <p:nvSpPr>
          <p:cNvPr id="16" name="TextBox 15"/>
          <p:cNvSpPr txBox="1"/>
          <p:nvPr/>
        </p:nvSpPr>
        <p:spPr>
          <a:xfrm>
            <a:off x="6787843" y="6488668"/>
            <a:ext cx="1968337" cy="369320"/>
          </a:xfrm>
          <a:prstGeom prst="rect">
            <a:avLst/>
          </a:prstGeom>
          <a:noFill/>
        </p:spPr>
        <p:txBody>
          <a:bodyPr wrap="none" lIns="91429" tIns="45714" rIns="91429" bIns="45714" rtlCol="0">
            <a:spAutoFit/>
          </a:bodyPr>
          <a:lstStyle/>
          <a:p>
            <a:r>
              <a:rPr lang="en-US" b="1" dirty="0" smtClean="0">
                <a:latin typeface="Arial Narrow" pitchFamily="34" charset="0"/>
                <a:cs typeface="Arial" pitchFamily="34" charset="0"/>
                <a:hlinkClick r:id="rId7"/>
              </a:rPr>
              <a:t>www.solarfuels.hub</a:t>
            </a:r>
            <a:endParaRPr lang="en-US" dirty="0">
              <a:latin typeface="Arial Narrow" pitchFamily="34" charset="0"/>
            </a:endParaRPr>
          </a:p>
        </p:txBody>
      </p:sp>
      <p:sp>
        <p:nvSpPr>
          <p:cNvPr id="17" name="TextBox 16"/>
          <p:cNvSpPr txBox="1"/>
          <p:nvPr/>
        </p:nvSpPr>
        <p:spPr>
          <a:xfrm>
            <a:off x="6520543" y="4212773"/>
            <a:ext cx="2623457" cy="523208"/>
          </a:xfrm>
          <a:prstGeom prst="rect">
            <a:avLst/>
          </a:prstGeom>
          <a:noFill/>
        </p:spPr>
        <p:txBody>
          <a:bodyPr wrap="square" lIns="91429" tIns="45714" rIns="91429" bIns="45714" rtlCol="0">
            <a:spAutoFit/>
          </a:bodyPr>
          <a:lstStyle/>
          <a:p>
            <a:pPr algn="ctr"/>
            <a:r>
              <a:rPr lang="en-US" sz="1400" b="1" dirty="0" smtClean="0">
                <a:latin typeface="Arial Narrow" pitchFamily="34" charset="0"/>
                <a:cs typeface="Arial" pitchFamily="34" charset="0"/>
              </a:rPr>
              <a:t>JCAP South (Jorgensen Hall) under renovation</a:t>
            </a:r>
            <a:endParaRPr lang="en-US" sz="1400" b="1" dirty="0">
              <a:latin typeface="Arial Narrow" pitchFamily="34" charset="0"/>
              <a:cs typeface="Arial" pitchFamily="34" charset="0"/>
            </a:endParaRPr>
          </a:p>
        </p:txBody>
      </p:sp>
      <p:sp>
        <p:nvSpPr>
          <p:cNvPr id="18" name="TextBox 17"/>
          <p:cNvSpPr txBox="1"/>
          <p:nvPr/>
        </p:nvSpPr>
        <p:spPr>
          <a:xfrm>
            <a:off x="6988629" y="2362201"/>
            <a:ext cx="1648827" cy="307764"/>
          </a:xfrm>
          <a:prstGeom prst="rect">
            <a:avLst/>
          </a:prstGeom>
          <a:noFill/>
        </p:spPr>
        <p:txBody>
          <a:bodyPr wrap="none" lIns="91429" tIns="45714" rIns="91429" bIns="45714" rtlCol="0">
            <a:spAutoFit/>
          </a:bodyPr>
          <a:lstStyle/>
          <a:p>
            <a:r>
              <a:rPr lang="en-US" sz="1400" b="1" dirty="0" smtClean="0">
                <a:latin typeface="Arial Narrow" pitchFamily="34" charset="0"/>
                <a:cs typeface="Arial" pitchFamily="34" charset="0"/>
              </a:rPr>
              <a:t>JCAP North main lab</a:t>
            </a:r>
            <a:endParaRPr lang="en-US" sz="1400" b="1" dirty="0">
              <a:latin typeface="Arial Narrow" pitchFamily="34" charset="0"/>
              <a:cs typeface="Arial" pitchFamily="34" charset="0"/>
            </a:endParaRPr>
          </a:p>
        </p:txBody>
      </p:sp>
      <p:sp>
        <p:nvSpPr>
          <p:cNvPr id="13" name="Rectangle 4"/>
          <p:cNvSpPr>
            <a:spLocks noChangeArrowheads="1"/>
          </p:cNvSpPr>
          <p:nvPr/>
        </p:nvSpPr>
        <p:spPr bwMode="auto">
          <a:xfrm>
            <a:off x="8788982" y="6600265"/>
            <a:ext cx="379557" cy="337578"/>
          </a:xfrm>
          <a:prstGeom prst="rect">
            <a:avLst/>
          </a:prstGeom>
          <a:noFill/>
          <a:ln w="9525">
            <a:noFill/>
            <a:miter lim="800000"/>
            <a:headEnd/>
            <a:tailEnd/>
          </a:ln>
          <a:effectLst/>
        </p:spPr>
        <p:txBody>
          <a:bodyPr lIns="91387" tIns="45693" rIns="91387" bIns="45693"/>
          <a:lstStyle/>
          <a:p>
            <a:pPr defTabSz="914180">
              <a:tabLst>
                <a:tab pos="1376966" algn="l"/>
              </a:tabLst>
            </a:pPr>
            <a:fld id="{71A1A6FC-105C-45F9-9D3D-2327D5E673C7}" type="slidenum">
              <a:rPr lang="en-US" sz="1200">
                <a:solidFill>
                  <a:srgbClr val="106636"/>
                </a:solidFill>
              </a:rPr>
              <a:pPr defTabSz="914180">
                <a:tabLst>
                  <a:tab pos="1376966" algn="l"/>
                </a:tabLst>
              </a:pPr>
              <a:t>9</a:t>
            </a:fld>
            <a:endParaRPr lang="en-US" sz="1200" dirty="0">
              <a:solidFill>
                <a:srgbClr val="106636"/>
              </a:solidFill>
            </a:endParaRPr>
          </a:p>
          <a:p>
            <a:pPr marL="113916" lvl="1" indent="919875" defTabSz="914180">
              <a:tabLst>
                <a:tab pos="1376966" algn="l"/>
              </a:tabLst>
            </a:pPr>
            <a:endParaRPr lang="en-US" sz="1200" dirty="0">
              <a:solidFill>
                <a:srgbClr val="10663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Opulent</Template>
  <TotalTime>9980</TotalTime>
  <Words>2540</Words>
  <Application>Microsoft Office PowerPoint</Application>
  <PresentationFormat>On-screen Show (4:3)</PresentationFormat>
  <Paragraphs>395</Paragraphs>
  <Slides>24</Slides>
  <Notes>12</Notes>
  <HiddenSlides>0</HiddenSlides>
  <MMClips>1</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1_Office Theme</vt:lpstr>
      <vt:lpstr>Blank Presentation</vt:lpstr>
      <vt:lpstr>3_Office Theme</vt:lpstr>
      <vt:lpstr>Basic Energy Sciences Update</vt:lpstr>
      <vt:lpstr>Slide 2</vt:lpstr>
      <vt:lpstr>Slide 3</vt:lpstr>
      <vt:lpstr>Slide 4</vt:lpstr>
      <vt:lpstr>Slide 5</vt:lpstr>
      <vt:lpstr>Slide 6</vt:lpstr>
      <vt:lpstr>Slide 7</vt:lpstr>
      <vt:lpstr>Slide 8</vt:lpstr>
      <vt:lpstr>Fuels from Sunlight Hub Update</vt:lpstr>
      <vt:lpstr>LCLS Early Science Success Draws Rapid User Growth </vt:lpstr>
      <vt:lpstr>~28% of LCLS proposals received beam time</vt:lpstr>
      <vt:lpstr>Slide 12</vt:lpstr>
      <vt:lpstr>Slide 13</vt:lpstr>
      <vt:lpstr>Slide 14</vt:lpstr>
      <vt:lpstr>Slide 15</vt:lpstr>
      <vt:lpstr>FY 2012 HEWD Mark vs. Request</vt:lpstr>
      <vt:lpstr>Slide 17</vt:lpstr>
      <vt:lpstr>FY 2012 House Energy and Water Development Appropriations</vt:lpstr>
      <vt:lpstr>BES Communications Plan</vt:lpstr>
      <vt:lpstr>BES Strategic Planning Activities</vt:lpstr>
      <vt:lpstr>Slide 21</vt:lpstr>
      <vt:lpstr>Materials by Design – Materials Genome Initiative</vt:lpstr>
      <vt:lpstr>Slide 23</vt:lpstr>
      <vt:lpstr>Slide 24</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Groves</dc:creator>
  <cp:lastModifiedBy>helpdesk</cp:lastModifiedBy>
  <cp:revision>1095</cp:revision>
  <dcterms:created xsi:type="dcterms:W3CDTF">2009-10-19T15:58:14Z</dcterms:created>
  <dcterms:modified xsi:type="dcterms:W3CDTF">2011-08-05T14:23:53Z</dcterms:modified>
</cp:coreProperties>
</file>