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notesSlides/notesSlide11.xml" ContentType="application/vnd.openxmlformats-officedocument.presentationml.notesSlide+xml"/>
  <Default Extension="tiff" ContentType="image/tiff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  <p:sldMasterId id="2147483814" r:id="rId2"/>
  </p:sldMasterIdLst>
  <p:notesMasterIdLst>
    <p:notesMasterId r:id="rId29"/>
  </p:notesMasterIdLst>
  <p:handoutMasterIdLst>
    <p:handoutMasterId r:id="rId30"/>
  </p:handoutMasterIdLst>
  <p:sldIdLst>
    <p:sldId id="266" r:id="rId3"/>
    <p:sldId id="267" r:id="rId4"/>
    <p:sldId id="268" r:id="rId5"/>
    <p:sldId id="312" r:id="rId6"/>
    <p:sldId id="271" r:id="rId7"/>
    <p:sldId id="273" r:id="rId8"/>
    <p:sldId id="264" r:id="rId9"/>
    <p:sldId id="315" r:id="rId10"/>
    <p:sldId id="316" r:id="rId11"/>
    <p:sldId id="317" r:id="rId12"/>
    <p:sldId id="318" r:id="rId13"/>
    <p:sldId id="319" r:id="rId14"/>
    <p:sldId id="320" r:id="rId15"/>
    <p:sldId id="321" r:id="rId16"/>
    <p:sldId id="322" r:id="rId17"/>
    <p:sldId id="323" r:id="rId18"/>
    <p:sldId id="324" r:id="rId19"/>
    <p:sldId id="325" r:id="rId20"/>
    <p:sldId id="330" r:id="rId21"/>
    <p:sldId id="327" r:id="rId22"/>
    <p:sldId id="328" r:id="rId23"/>
    <p:sldId id="305" r:id="rId24"/>
    <p:sldId id="329" r:id="rId25"/>
    <p:sldId id="310" r:id="rId26"/>
    <p:sldId id="306" r:id="rId27"/>
    <p:sldId id="314" r:id="rId28"/>
  </p:sldIdLst>
  <p:sldSz cx="9144000" cy="6858000" type="screen4x3"/>
  <p:notesSz cx="6985000" cy="92837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</p:showPr>
  <p:clrMru>
    <a:srgbClr val="1F497D"/>
    <a:srgbClr val="AFD6A6"/>
    <a:srgbClr val="B6CBB1"/>
    <a:srgbClr val="A2DAAD"/>
    <a:srgbClr val="ABDEBE"/>
    <a:srgbClr val="C0E6C7"/>
    <a:srgbClr val="006600"/>
    <a:srgbClr val="007300"/>
    <a:srgbClr val="008000"/>
    <a:srgbClr val="004D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4459" autoAdjust="0"/>
    <p:restoredTop sz="92751" autoAdjust="0"/>
  </p:normalViewPr>
  <p:slideViewPr>
    <p:cSldViewPr>
      <p:cViewPr varScale="1">
        <p:scale>
          <a:sx n="114" d="100"/>
          <a:sy n="114" d="100"/>
        </p:scale>
        <p:origin x="-154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342"/>
    </p:cViewPr>
  </p:sorterViewPr>
  <p:notesViewPr>
    <p:cSldViewPr>
      <p:cViewPr varScale="1">
        <p:scale>
          <a:sx n="82" d="100"/>
          <a:sy n="82" d="100"/>
        </p:scale>
        <p:origin x="-3096" y="-78"/>
      </p:cViewPr>
      <p:guideLst>
        <p:guide orient="horz" pos="2924"/>
        <p:guide pos="220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28207" cy="46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00" tIns="46701" rIns="93400" bIns="46701" numCol="1" anchor="t" anchorCtr="0" compatLnSpc="1">
            <a:prstTxWarp prst="textNoShape">
              <a:avLst/>
            </a:prstTxWarp>
          </a:bodyPr>
          <a:lstStyle>
            <a:lvl1pPr algn="l" defTabSz="935038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6794" y="1"/>
            <a:ext cx="3028206" cy="46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00" tIns="46701" rIns="93400" bIns="46701" numCol="1" anchor="t" anchorCtr="0" compatLnSpc="1">
            <a:prstTxWarp prst="textNoShape">
              <a:avLst/>
            </a:prstTxWarp>
          </a:bodyPr>
          <a:lstStyle>
            <a:lvl1pPr algn="r" defTabSz="935038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16336"/>
            <a:ext cx="3028207" cy="46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00" tIns="46701" rIns="93400" bIns="46701" numCol="1" anchor="b" anchorCtr="0" compatLnSpc="1">
            <a:prstTxWarp prst="textNoShape">
              <a:avLst/>
            </a:prstTxWarp>
          </a:bodyPr>
          <a:lstStyle>
            <a:lvl1pPr algn="l" defTabSz="935038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6794" y="8816336"/>
            <a:ext cx="3028206" cy="46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00" tIns="46701" rIns="93400" bIns="46701" numCol="1" anchor="b" anchorCtr="0" compatLnSpc="1">
            <a:prstTxWarp prst="textNoShape">
              <a:avLst/>
            </a:prstTxWarp>
          </a:bodyPr>
          <a:lstStyle>
            <a:lvl1pPr algn="r" defTabSz="935038">
              <a:defRPr sz="1200" smtClean="0"/>
            </a:lvl1pPr>
          </a:lstStyle>
          <a:p>
            <a:pPr>
              <a:defRPr/>
            </a:pPr>
            <a:fld id="{0EB95287-564A-46BF-9F6B-451ECFA9D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83339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28207" cy="46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00" tIns="46701" rIns="93400" bIns="46701" numCol="1" anchor="t" anchorCtr="0" compatLnSpc="1">
            <a:prstTxWarp prst="textNoShape">
              <a:avLst/>
            </a:prstTxWarp>
          </a:bodyPr>
          <a:lstStyle>
            <a:lvl1pPr algn="l" defTabSz="935038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6794" y="1"/>
            <a:ext cx="3028206" cy="46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00" tIns="46701" rIns="93400" bIns="46701" numCol="1" anchor="t" anchorCtr="0" compatLnSpc="1">
            <a:prstTxWarp prst="textNoShape">
              <a:avLst/>
            </a:prstTxWarp>
          </a:bodyPr>
          <a:lstStyle>
            <a:lvl1pPr algn="r" defTabSz="935038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2525" y="703263"/>
            <a:ext cx="4679950" cy="35099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756" y="4446321"/>
            <a:ext cx="5121488" cy="4134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00" tIns="46701" rIns="93400" bIns="467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29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16336"/>
            <a:ext cx="3028207" cy="46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00" tIns="46701" rIns="93400" bIns="46701" numCol="1" anchor="b" anchorCtr="0" compatLnSpc="1">
            <a:prstTxWarp prst="textNoShape">
              <a:avLst/>
            </a:prstTxWarp>
          </a:bodyPr>
          <a:lstStyle>
            <a:lvl1pPr algn="l" defTabSz="935038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9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6794" y="8816336"/>
            <a:ext cx="3028206" cy="46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00" tIns="46701" rIns="93400" bIns="46701" numCol="1" anchor="b" anchorCtr="0" compatLnSpc="1">
            <a:prstTxWarp prst="textNoShape">
              <a:avLst/>
            </a:prstTxWarp>
          </a:bodyPr>
          <a:lstStyle>
            <a:lvl1pPr algn="r" defTabSz="935038">
              <a:defRPr sz="1200" smtClean="0"/>
            </a:lvl1pPr>
          </a:lstStyle>
          <a:p>
            <a:pPr>
              <a:defRPr/>
            </a:pPr>
            <a:fld id="{03F63E80-715D-4489-8A45-37C8FFB179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211104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F63E80-715D-4489-8A45-37C8FFB1793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73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3C49F2-F7EE-4EC5-8032-C276C81262A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0FA145-C11A-4889-92D3-0BC0454737D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F63E80-715D-4489-8A45-37C8FFB1793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F63E80-715D-4489-8A45-37C8FFB1793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F63E80-715D-4489-8A45-37C8FFB1793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0FA145-C11A-4889-92D3-0BC0454737D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0FA145-C11A-4889-92D3-0BC0454737D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F63E80-715D-4489-8A45-37C8FFB1793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F63E80-715D-4489-8A45-37C8FFB1793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053BB-8688-422C-B959-EF2939DB2C4A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F63E80-715D-4489-8A45-37C8FFB1793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F63E80-715D-4489-8A45-37C8FFB1793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F63E80-715D-4489-8A45-37C8FFB1793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F63E80-715D-4489-8A45-37C8FFB1793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F63E80-715D-4489-8A45-37C8FFB1793A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F63E80-715D-4489-8A45-37C8FFB1793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F63E80-715D-4489-8A45-37C8FFB1793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F63E80-715D-4489-8A45-37C8FFB1793A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F63E80-715D-4489-8A45-37C8FFB1793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D6AF2B-D1EE-44D1-89E4-09863ECB1EB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F63E80-715D-4489-8A45-37C8FFB1793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F63E80-715D-4489-8A45-37C8FFB1793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F63E80-715D-4489-8A45-37C8FFB1793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5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EE9EA4-C214-4775-BA4A-907D98375271}" type="slidenum">
              <a:rPr lang="en-US"/>
              <a:pPr>
                <a:defRPr/>
              </a:pPr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62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09B552-76AC-4DAC-95BC-5009445788C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8686800" cy="14700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1F497D"/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371600" y="4160676"/>
            <a:ext cx="6400800" cy="11045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Rectangle 2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83860" y="6629400"/>
            <a:ext cx="1260140" cy="228600"/>
          </a:xfrm>
          <a:prstGeom prst="rect">
            <a:avLst/>
          </a:prstGeom>
          <a:ln/>
        </p:spPr>
        <p:txBody>
          <a:bodyPr/>
          <a:lstStyle>
            <a:lvl1pPr algn="r">
              <a:defRPr lang="en-US" sz="800" b="1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8A48D1F-3091-4E9B-A3E8-931923804DD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3"/>
          </p:nvPr>
        </p:nvSpPr>
        <p:spPr>
          <a:xfrm>
            <a:off x="1371600" y="5486400"/>
            <a:ext cx="6400800" cy="53340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522912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1F497D"/>
                </a:solidFill>
                <a:latin typeface="Century Gothic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14" name="Rectangle 2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83860" y="6629400"/>
            <a:ext cx="1260140" cy="228600"/>
          </a:xfrm>
          <a:prstGeom prst="rect">
            <a:avLst/>
          </a:prstGeom>
          <a:ln/>
        </p:spPr>
        <p:txBody>
          <a:bodyPr/>
          <a:lstStyle>
            <a:lvl1pPr algn="r">
              <a:defRPr lang="en-US" sz="800" b="1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8A48D1F-3091-4E9B-A3E8-931923804DD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1792224" y="4800600"/>
            <a:ext cx="5522976" cy="1295400"/>
          </a:xfrm>
          <a:prstGeom prst="rect">
            <a:avLst/>
          </a:prstGeom>
        </p:spPr>
        <p:txBody>
          <a:bodyPr lIns="45720"/>
          <a:lstStyle>
            <a:lvl1pPr marL="0" indent="0">
              <a:buClr>
                <a:srgbClr val="4F81BD"/>
              </a:buClr>
              <a:buSzPct val="125000"/>
              <a:buFont typeface="Arial" pitchFamily="34" charset="0"/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defRPr>
            </a:lvl1pPr>
            <a:lvl2pPr marL="228600" indent="0">
              <a:buClr>
                <a:srgbClr val="4F81BD"/>
              </a:buClr>
              <a:buSzPct val="125000"/>
              <a:buFont typeface="Arial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defRPr>
            </a:lvl2pPr>
            <a:lvl3pPr marL="520700" indent="0">
              <a:buClr>
                <a:srgbClr val="4F81BD"/>
              </a:buClr>
              <a:buSzPct val="45000"/>
              <a:buFont typeface="Century Gothic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defRPr>
            </a:lvl3pPr>
            <a:lvl4pPr>
              <a:defRPr sz="1400">
                <a:latin typeface="Century Gothic" pitchFamily="34" charset="0"/>
              </a:defRPr>
            </a:lvl4pPr>
            <a:lvl5pPr>
              <a:defRPr sz="1400">
                <a:latin typeface="Century Gothic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28598" y="228600"/>
            <a:ext cx="8686800" cy="782960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1F497D"/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Rectangle 2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83860" y="6629400"/>
            <a:ext cx="1260140" cy="228600"/>
          </a:xfrm>
          <a:prstGeom prst="rect">
            <a:avLst/>
          </a:prstGeom>
          <a:ln/>
        </p:spPr>
        <p:txBody>
          <a:bodyPr/>
          <a:lstStyle>
            <a:lvl1pPr algn="r">
              <a:defRPr lang="en-US" sz="800" b="1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8A48D1F-3091-4E9B-A3E8-931923804DD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 rot="5400000">
            <a:off x="2171699" y="-647698"/>
            <a:ext cx="4800601" cy="8686800"/>
          </a:xfrm>
          <a:prstGeom prst="rect">
            <a:avLst/>
          </a:prstGeom>
        </p:spPr>
        <p:txBody>
          <a:bodyPr lIns="320040"/>
          <a:lstStyle>
            <a:lvl1pPr marL="287338" indent="-287338">
              <a:buClr>
                <a:srgbClr val="4F81BD"/>
              </a:buClr>
              <a:buSzPct val="125000"/>
              <a:defRPr sz="2400">
                <a:latin typeface="Century Gothic" pitchFamily="34" charset="0"/>
              </a:defRPr>
            </a:lvl1pPr>
            <a:lvl2pPr marL="573088" indent="-285750">
              <a:buClr>
                <a:srgbClr val="4F81BD"/>
              </a:buClr>
              <a:buSzPct val="45000"/>
              <a:buFont typeface="Century Gothic" pitchFamily="34" charset="0"/>
              <a:buChar char="►"/>
              <a:defRPr sz="2100">
                <a:latin typeface="Century Gothic" pitchFamily="34" charset="0"/>
              </a:defRPr>
            </a:lvl2pPr>
            <a:lvl3pPr marL="860425" indent="-287338">
              <a:buClr>
                <a:srgbClr val="4F81BD"/>
              </a:buClr>
              <a:buFont typeface="Century Gothic" pitchFamily="34" charset="0"/>
              <a:buChar char="―"/>
              <a:defRPr sz="1800">
                <a:latin typeface="Century Gothic" pitchFamily="34" charset="0"/>
              </a:defRPr>
            </a:lvl3pPr>
            <a:lvl4pPr marL="1146175" indent="-285750">
              <a:buClr>
                <a:srgbClr val="4F81BD"/>
              </a:buClr>
              <a:defRPr sz="1800">
                <a:latin typeface="Century Gothic" pitchFamily="34" charset="0"/>
              </a:defRPr>
            </a:lvl4pPr>
            <a:lvl5pPr marL="1425575" indent="-279400">
              <a:buClr>
                <a:srgbClr val="4F81BD"/>
              </a:buClr>
              <a:defRPr sz="1600">
                <a:latin typeface="Century Gothic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 rot="5400000">
            <a:off x="5662470" y="2732720"/>
            <a:ext cx="5791200" cy="782960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1F497D"/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Rectangle 2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83860" y="6629400"/>
            <a:ext cx="1260140" cy="228600"/>
          </a:xfrm>
          <a:prstGeom prst="rect">
            <a:avLst/>
          </a:prstGeom>
          <a:ln/>
        </p:spPr>
        <p:txBody>
          <a:bodyPr/>
          <a:lstStyle>
            <a:lvl1pPr algn="r">
              <a:defRPr lang="en-US" sz="800" b="1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8A48D1F-3091-4E9B-A3E8-931923804DD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 rot="5400000">
            <a:off x="1257301" y="-800099"/>
            <a:ext cx="5791198" cy="7848600"/>
          </a:xfrm>
          <a:prstGeom prst="rect">
            <a:avLst/>
          </a:prstGeom>
        </p:spPr>
        <p:txBody>
          <a:bodyPr lIns="320040"/>
          <a:lstStyle>
            <a:lvl1pPr marL="287338" indent="-287338">
              <a:buClr>
                <a:srgbClr val="4F81BD"/>
              </a:buClr>
              <a:buSzPct val="125000"/>
              <a:defRPr sz="2400">
                <a:latin typeface="Century Gothic" pitchFamily="34" charset="0"/>
              </a:defRPr>
            </a:lvl1pPr>
            <a:lvl2pPr marL="573088" indent="-285750">
              <a:buClr>
                <a:srgbClr val="4F81BD"/>
              </a:buClr>
              <a:buSzPct val="45000"/>
              <a:buFont typeface="Century Gothic" pitchFamily="34" charset="0"/>
              <a:buChar char="►"/>
              <a:defRPr sz="2100">
                <a:latin typeface="Century Gothic" pitchFamily="34" charset="0"/>
              </a:defRPr>
            </a:lvl2pPr>
            <a:lvl3pPr marL="860425" indent="-287338">
              <a:buClr>
                <a:srgbClr val="4F81BD"/>
              </a:buClr>
              <a:buFont typeface="Century Gothic" pitchFamily="34" charset="0"/>
              <a:buChar char="―"/>
              <a:defRPr sz="1800">
                <a:latin typeface="Century Gothic" pitchFamily="34" charset="0"/>
              </a:defRPr>
            </a:lvl3pPr>
            <a:lvl4pPr marL="1146175" indent="-285750">
              <a:buClr>
                <a:srgbClr val="4F81BD"/>
              </a:buClr>
              <a:defRPr sz="1800">
                <a:latin typeface="Century Gothic" pitchFamily="34" charset="0"/>
              </a:defRPr>
            </a:lvl4pPr>
            <a:lvl5pPr marL="1425575" indent="-279400">
              <a:buClr>
                <a:srgbClr val="4F81BD"/>
              </a:buClr>
              <a:defRPr sz="1600">
                <a:latin typeface="Century Gothic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83860" y="6629400"/>
            <a:ext cx="1260140" cy="228600"/>
          </a:xfrm>
          <a:prstGeom prst="rect">
            <a:avLst/>
          </a:prstGeom>
          <a:ln/>
        </p:spPr>
        <p:txBody>
          <a:bodyPr/>
          <a:lstStyle>
            <a:lvl1pPr algn="r">
              <a:defRPr lang="en-US" sz="800" b="1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8A48D1F-3091-4E9B-A3E8-931923804DD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11"/>
          <p:cNvCxnSpPr/>
          <p:nvPr/>
        </p:nvCxnSpPr>
        <p:spPr>
          <a:xfrm>
            <a:off x="215900" y="1089025"/>
            <a:ext cx="8677275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532" y="269776"/>
            <a:ext cx="8316924" cy="782960"/>
          </a:xfrm>
          <a:prstGeom prst="rect">
            <a:avLst/>
          </a:prstGeom>
        </p:spPr>
        <p:txBody>
          <a:bodyPr/>
          <a:lstStyle>
            <a:lvl1pPr algn="l">
              <a:defRPr sz="2200" b="1"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532" y="1304764"/>
            <a:ext cx="8327268" cy="482139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8686800" cy="14700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1F497D"/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371600" y="4160676"/>
            <a:ext cx="6400800" cy="11045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Rectangle 2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83860" y="6629400"/>
            <a:ext cx="1260140" cy="228600"/>
          </a:xfrm>
          <a:prstGeom prst="rect">
            <a:avLst/>
          </a:prstGeom>
          <a:ln/>
        </p:spPr>
        <p:txBody>
          <a:bodyPr/>
          <a:lstStyle>
            <a:lvl1pPr algn="r">
              <a:defRPr lang="en-US" sz="800" b="1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8A48D1F-3091-4E9B-A3E8-931923804DD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3"/>
          </p:nvPr>
        </p:nvSpPr>
        <p:spPr>
          <a:xfrm>
            <a:off x="1371600" y="5486400"/>
            <a:ext cx="6400800" cy="53340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30309173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,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8" y="228600"/>
            <a:ext cx="8686800" cy="782960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1F497D"/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Rectangle 2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83860" y="6629400"/>
            <a:ext cx="1260140" cy="228600"/>
          </a:xfrm>
          <a:prstGeom prst="rect">
            <a:avLst/>
          </a:prstGeom>
          <a:ln/>
        </p:spPr>
        <p:txBody>
          <a:bodyPr/>
          <a:lstStyle>
            <a:lvl1pPr algn="r">
              <a:defRPr lang="en-US" sz="800" b="1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8A48D1F-3091-4E9B-A3E8-931923804DD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228600" y="1143001"/>
            <a:ext cx="8534400" cy="1600200"/>
          </a:xfrm>
          <a:prstGeom prst="rect">
            <a:avLst/>
          </a:prstGeom>
        </p:spPr>
        <p:txBody>
          <a:bodyPr lIns="45720"/>
          <a:lstStyle>
            <a:lvl1pPr marL="0" indent="0">
              <a:buClr>
                <a:srgbClr val="4F81BD"/>
              </a:buClr>
              <a:buSzPct val="125000"/>
              <a:buFont typeface="Arial" pitchFamily="34" charset="0"/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defRPr>
            </a:lvl1pPr>
            <a:lvl2pPr marL="228600" indent="0">
              <a:buClr>
                <a:srgbClr val="4F81BD"/>
              </a:buClr>
              <a:buSzPct val="125000"/>
              <a:buFont typeface="Arial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defRPr>
            </a:lvl2pPr>
            <a:lvl3pPr marL="520700" indent="0">
              <a:buClr>
                <a:srgbClr val="4F81BD"/>
              </a:buClr>
              <a:buSzPct val="45000"/>
              <a:buFont typeface="Century Gothic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defRPr>
            </a:lvl3pPr>
            <a:lvl4pPr>
              <a:defRPr sz="1400">
                <a:latin typeface="Century Gothic" pitchFamily="34" charset="0"/>
              </a:defRPr>
            </a:lvl4pPr>
            <a:lvl5pPr>
              <a:defRPr sz="1400">
                <a:latin typeface="Century Gothic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2895600"/>
            <a:ext cx="8534400" cy="3230563"/>
          </a:xfrm>
          <a:prstGeom prst="rect">
            <a:avLst/>
          </a:prstGeom>
        </p:spPr>
        <p:txBody>
          <a:bodyPr lIns="320040"/>
          <a:lstStyle>
            <a:lvl1pPr marL="287338" indent="-287338">
              <a:buClr>
                <a:srgbClr val="4F81BD"/>
              </a:buClr>
              <a:buSzPct val="125000"/>
              <a:defRPr sz="2400">
                <a:latin typeface="Century Gothic" pitchFamily="34" charset="0"/>
              </a:defRPr>
            </a:lvl1pPr>
            <a:lvl2pPr marL="573088" indent="-285750">
              <a:buClr>
                <a:srgbClr val="4F81BD"/>
              </a:buClr>
              <a:buSzPct val="45000"/>
              <a:buFont typeface="Century Gothic" pitchFamily="34" charset="0"/>
              <a:buChar char="►"/>
              <a:defRPr sz="2100">
                <a:latin typeface="Century Gothic" pitchFamily="34" charset="0"/>
              </a:defRPr>
            </a:lvl2pPr>
            <a:lvl3pPr marL="860425" indent="-287338">
              <a:buClr>
                <a:srgbClr val="4F81BD"/>
              </a:buClr>
              <a:buFont typeface="Century Gothic" pitchFamily="34" charset="0"/>
              <a:buChar char="―"/>
              <a:defRPr sz="1800">
                <a:latin typeface="Century Gothic" pitchFamily="34" charset="0"/>
              </a:defRPr>
            </a:lvl3pPr>
            <a:lvl4pPr marL="1146175" indent="-285750">
              <a:buClr>
                <a:srgbClr val="4F81BD"/>
              </a:buClr>
              <a:defRPr sz="1800">
                <a:latin typeface="Century Gothic" pitchFamily="34" charset="0"/>
              </a:defRPr>
            </a:lvl4pPr>
            <a:lvl5pPr marL="1425575" indent="-279400">
              <a:buClr>
                <a:srgbClr val="4F81BD"/>
              </a:buClr>
              <a:defRPr sz="1600">
                <a:latin typeface="Century Gothic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59928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8" y="228600"/>
            <a:ext cx="8686800" cy="782960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1F497D"/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Rectangle 2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83860" y="6629400"/>
            <a:ext cx="1260140" cy="228600"/>
          </a:xfrm>
          <a:prstGeom prst="rect">
            <a:avLst/>
          </a:prstGeom>
          <a:ln/>
        </p:spPr>
        <p:txBody>
          <a:bodyPr/>
          <a:lstStyle>
            <a:lvl1pPr algn="r">
              <a:defRPr lang="en-US" sz="800" b="1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8A48D1F-3091-4E9B-A3E8-931923804DD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534400" cy="4876799"/>
          </a:xfrm>
          <a:prstGeom prst="rect">
            <a:avLst/>
          </a:prstGeom>
        </p:spPr>
        <p:txBody>
          <a:bodyPr lIns="320040"/>
          <a:lstStyle>
            <a:lvl1pPr marL="287338" indent="-287338">
              <a:buClr>
                <a:srgbClr val="4F81BD"/>
              </a:buClr>
              <a:buSzPct val="125000"/>
              <a:defRPr sz="2400">
                <a:latin typeface="Century Gothic" pitchFamily="34" charset="0"/>
              </a:defRPr>
            </a:lvl1pPr>
            <a:lvl2pPr marL="573088" indent="-285750">
              <a:buClr>
                <a:srgbClr val="4F81BD"/>
              </a:buClr>
              <a:buSzPct val="45000"/>
              <a:buFont typeface="Century Gothic" pitchFamily="34" charset="0"/>
              <a:buChar char="►"/>
              <a:defRPr sz="2100">
                <a:latin typeface="Century Gothic" pitchFamily="34" charset="0"/>
              </a:defRPr>
            </a:lvl2pPr>
            <a:lvl3pPr marL="860425" indent="-287338">
              <a:buClr>
                <a:srgbClr val="4F81BD"/>
              </a:buClr>
              <a:buFont typeface="Century Gothic" pitchFamily="34" charset="0"/>
              <a:buChar char="―"/>
              <a:defRPr sz="1800">
                <a:latin typeface="Century Gothic" pitchFamily="34" charset="0"/>
              </a:defRPr>
            </a:lvl3pPr>
            <a:lvl4pPr marL="1146175" indent="-285750">
              <a:buClr>
                <a:srgbClr val="4F81BD"/>
              </a:buClr>
              <a:defRPr sz="1800">
                <a:latin typeface="Century Gothic" pitchFamily="34" charset="0"/>
              </a:defRPr>
            </a:lvl4pPr>
            <a:lvl5pPr marL="1425575" indent="-279400">
              <a:buClr>
                <a:srgbClr val="4F81BD"/>
              </a:buClr>
              <a:defRPr sz="1600">
                <a:latin typeface="Century Gothic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115572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8" y="228600"/>
            <a:ext cx="8686800" cy="782960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1F497D"/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Rectangle 2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83860" y="6629400"/>
            <a:ext cx="1260140" cy="228600"/>
          </a:xfrm>
          <a:prstGeom prst="rect">
            <a:avLst/>
          </a:prstGeom>
          <a:ln/>
        </p:spPr>
        <p:txBody>
          <a:bodyPr/>
          <a:lstStyle>
            <a:lvl1pPr algn="r">
              <a:defRPr lang="en-US" sz="800" b="1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8A48D1F-3091-4E9B-A3E8-931923804DD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073469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s, &amp;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8" y="228600"/>
            <a:ext cx="8686800" cy="782960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1F497D"/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 userDrawn="1">
            <p:extLst>
              <p:ext uri="{D42A27DB-BD31-4B8C-83A1-F6EECF244321}">
                <p14:modId xmlns="" xmlns:p14="http://schemas.microsoft.com/office/powerpoint/2010/main" val="945990898"/>
              </p:ext>
            </p:extLst>
          </p:nvPr>
        </p:nvGraphicFramePr>
        <p:xfrm>
          <a:off x="228600" y="3581400"/>
          <a:ext cx="8686800" cy="2000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/>
                <a:gridCol w="1447800"/>
                <a:gridCol w="1447800"/>
                <a:gridCol w="1447800"/>
                <a:gridCol w="1447800"/>
                <a:gridCol w="1447800"/>
              </a:tblGrid>
              <a:tr h="40005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Column 1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Column 2</a:t>
                      </a:r>
                    </a:p>
                  </a:txBody>
                  <a:tcPr anchor="ctr"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Column 3</a:t>
                      </a:r>
                    </a:p>
                  </a:txBody>
                  <a:tcPr anchor="ctr"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Column 4</a:t>
                      </a:r>
                    </a:p>
                  </a:txBody>
                  <a:tcPr anchor="ctr"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Column 5</a:t>
                      </a:r>
                    </a:p>
                  </a:txBody>
                  <a:tcPr anchor="ctr"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Column 6</a:t>
                      </a:r>
                    </a:p>
                  </a:txBody>
                  <a:tcPr anchor="ctr"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Data 1</a:t>
                      </a: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2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83860" y="6629400"/>
            <a:ext cx="1260140" cy="228600"/>
          </a:xfrm>
          <a:prstGeom prst="rect">
            <a:avLst/>
          </a:prstGeom>
          <a:ln/>
        </p:spPr>
        <p:txBody>
          <a:bodyPr/>
          <a:lstStyle>
            <a:lvl1pPr algn="r">
              <a:defRPr lang="en-US" sz="800" b="1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8A48D1F-3091-4E9B-A3E8-931923804DD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534400" cy="2285999"/>
          </a:xfrm>
          <a:prstGeom prst="rect">
            <a:avLst/>
          </a:prstGeom>
        </p:spPr>
        <p:txBody>
          <a:bodyPr lIns="320040"/>
          <a:lstStyle>
            <a:lvl1pPr marL="287338" indent="-287338">
              <a:buClr>
                <a:srgbClr val="4F81BD"/>
              </a:buClr>
              <a:buSzPct val="125000"/>
              <a:defRPr sz="2400">
                <a:latin typeface="Century Gothic" pitchFamily="34" charset="0"/>
              </a:defRPr>
            </a:lvl1pPr>
            <a:lvl2pPr marL="573088" indent="-285750">
              <a:buClr>
                <a:srgbClr val="4F81BD"/>
              </a:buClr>
              <a:buSzPct val="45000"/>
              <a:buFont typeface="Century Gothic" pitchFamily="34" charset="0"/>
              <a:buChar char="►"/>
              <a:defRPr sz="2100">
                <a:latin typeface="Century Gothic" pitchFamily="34" charset="0"/>
              </a:defRPr>
            </a:lvl2pPr>
            <a:lvl3pPr marL="860425" indent="-287338">
              <a:buClr>
                <a:srgbClr val="4F81BD"/>
              </a:buClr>
              <a:buFont typeface="Century Gothic" pitchFamily="34" charset="0"/>
              <a:buChar char="―"/>
              <a:defRPr sz="1800">
                <a:latin typeface="Century Gothic" pitchFamily="34" charset="0"/>
              </a:defRPr>
            </a:lvl3pPr>
            <a:lvl4pPr marL="1146175" indent="-285750">
              <a:buClr>
                <a:srgbClr val="4F81BD"/>
              </a:buClr>
              <a:defRPr sz="1800">
                <a:latin typeface="Century Gothic" pitchFamily="34" charset="0"/>
              </a:defRPr>
            </a:lvl4pPr>
            <a:lvl5pPr marL="1425575" indent="-279400">
              <a:buClr>
                <a:srgbClr val="4F81BD"/>
              </a:buClr>
              <a:defRPr sz="1600">
                <a:latin typeface="Century Gothic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25080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,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8" y="228600"/>
            <a:ext cx="8686800" cy="782960"/>
          </a:xfrm>
          <a:prstGeom prst="rect">
            <a:avLst/>
          </a:prstGeom>
        </p:spPr>
        <p:txBody>
          <a:bodyPr/>
          <a:lstStyle>
            <a:lvl1pPr algn="l">
              <a:defRPr sz="2500" b="1">
                <a:solidFill>
                  <a:srgbClr val="1F497D"/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Rectangle 2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83860" y="6629400"/>
            <a:ext cx="1260140" cy="228600"/>
          </a:xfrm>
          <a:prstGeom prst="rect">
            <a:avLst/>
          </a:prstGeom>
          <a:ln/>
        </p:spPr>
        <p:txBody>
          <a:bodyPr/>
          <a:lstStyle>
            <a:lvl1pPr algn="r">
              <a:defRPr lang="en-US" sz="800" b="1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8A48D1F-3091-4E9B-A3E8-931923804DD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228600" y="1143001"/>
            <a:ext cx="8534400" cy="1600200"/>
          </a:xfrm>
          <a:prstGeom prst="rect">
            <a:avLst/>
          </a:prstGeom>
        </p:spPr>
        <p:txBody>
          <a:bodyPr lIns="45720"/>
          <a:lstStyle>
            <a:lvl1pPr marL="0" indent="0">
              <a:buClr>
                <a:srgbClr val="4F81BD"/>
              </a:buClr>
              <a:buSzPct val="125000"/>
              <a:buFont typeface="Arial" pitchFamily="34" charset="0"/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defRPr>
            </a:lvl1pPr>
            <a:lvl2pPr marL="228600" indent="0">
              <a:buClr>
                <a:srgbClr val="4F81BD"/>
              </a:buClr>
              <a:buSzPct val="125000"/>
              <a:buFont typeface="Arial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defRPr>
            </a:lvl2pPr>
            <a:lvl3pPr marL="520700" indent="0">
              <a:buClr>
                <a:srgbClr val="4F81BD"/>
              </a:buClr>
              <a:buSzPct val="45000"/>
              <a:buFont typeface="Century Gothic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defRPr>
            </a:lvl3pPr>
            <a:lvl4pPr>
              <a:defRPr sz="1400">
                <a:latin typeface="Century Gothic" pitchFamily="34" charset="0"/>
              </a:defRPr>
            </a:lvl4pPr>
            <a:lvl5pPr>
              <a:defRPr sz="1400">
                <a:latin typeface="Century Gothic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2895600"/>
            <a:ext cx="8534400" cy="3230563"/>
          </a:xfrm>
          <a:prstGeom prst="rect">
            <a:avLst/>
          </a:prstGeom>
        </p:spPr>
        <p:txBody>
          <a:bodyPr lIns="320040"/>
          <a:lstStyle>
            <a:lvl1pPr marL="287338" indent="-287338">
              <a:buClr>
                <a:srgbClr val="4F81BD"/>
              </a:buClr>
              <a:buSzPct val="125000"/>
              <a:defRPr sz="2400">
                <a:latin typeface="Century Gothic" pitchFamily="34" charset="0"/>
              </a:defRPr>
            </a:lvl1pPr>
            <a:lvl2pPr marL="573088" indent="-285750">
              <a:buClr>
                <a:srgbClr val="4F81BD"/>
              </a:buClr>
              <a:buSzPct val="45000"/>
              <a:buFont typeface="Century Gothic" pitchFamily="34" charset="0"/>
              <a:buChar char="►"/>
              <a:defRPr sz="2100">
                <a:latin typeface="Century Gothic" pitchFamily="34" charset="0"/>
              </a:defRPr>
            </a:lvl2pPr>
            <a:lvl3pPr marL="860425" indent="-287338">
              <a:buClr>
                <a:srgbClr val="4F81BD"/>
              </a:buClr>
              <a:buFont typeface="Century Gothic" pitchFamily="34" charset="0"/>
              <a:buChar char="―"/>
              <a:defRPr sz="1800">
                <a:latin typeface="Century Gothic" pitchFamily="34" charset="0"/>
              </a:defRPr>
            </a:lvl3pPr>
            <a:lvl4pPr marL="1146175" indent="-285750">
              <a:buClr>
                <a:srgbClr val="4F81BD"/>
              </a:buClr>
              <a:defRPr sz="1800">
                <a:latin typeface="Century Gothic" pitchFamily="34" charset="0"/>
              </a:defRPr>
            </a:lvl4pPr>
            <a:lvl5pPr marL="1425575" indent="-279400">
              <a:buClr>
                <a:srgbClr val="4F81BD"/>
              </a:buClr>
              <a:defRPr sz="1600">
                <a:latin typeface="Century Gothic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702906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s, &amp; Tabl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8" y="228600"/>
            <a:ext cx="8686800" cy="782960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1F497D"/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 userDrawn="1">
            <p:extLst>
              <p:ext uri="{D42A27DB-BD31-4B8C-83A1-F6EECF244321}">
                <p14:modId xmlns="" xmlns:p14="http://schemas.microsoft.com/office/powerpoint/2010/main" val="901147897"/>
              </p:ext>
            </p:extLst>
          </p:nvPr>
        </p:nvGraphicFramePr>
        <p:xfrm>
          <a:off x="4572000" y="1143000"/>
          <a:ext cx="4343400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/>
                <a:gridCol w="1447800"/>
                <a:gridCol w="1447800"/>
              </a:tblGrid>
              <a:tr h="40005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Column 1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Column 2</a:t>
                      </a:r>
                    </a:p>
                  </a:txBody>
                  <a:tcPr anchor="ctr"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Column 3</a:t>
                      </a:r>
                    </a:p>
                  </a:txBody>
                  <a:tcPr anchor="ctr"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Data 1</a:t>
                      </a: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2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83860" y="6629400"/>
            <a:ext cx="1260140" cy="228600"/>
          </a:xfrm>
          <a:prstGeom prst="rect">
            <a:avLst/>
          </a:prstGeom>
          <a:ln/>
        </p:spPr>
        <p:txBody>
          <a:bodyPr/>
          <a:lstStyle>
            <a:lvl1pPr algn="r">
              <a:defRPr lang="en-US" sz="800" b="1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8A48D1F-3091-4E9B-A3E8-931923804DD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228600" y="1143000"/>
            <a:ext cx="4267200" cy="4876799"/>
          </a:xfrm>
          <a:prstGeom prst="rect">
            <a:avLst/>
          </a:prstGeom>
        </p:spPr>
        <p:txBody>
          <a:bodyPr lIns="320040"/>
          <a:lstStyle>
            <a:lvl1pPr marL="287338" indent="-287338">
              <a:buClr>
                <a:srgbClr val="4F81BD"/>
              </a:buClr>
              <a:buSzPct val="125000"/>
              <a:defRPr sz="2400">
                <a:latin typeface="Century Gothic" pitchFamily="34" charset="0"/>
              </a:defRPr>
            </a:lvl1pPr>
            <a:lvl2pPr marL="573088" indent="-285750">
              <a:buClr>
                <a:srgbClr val="4F81BD"/>
              </a:buClr>
              <a:buSzPct val="45000"/>
              <a:buFont typeface="Century Gothic" pitchFamily="34" charset="0"/>
              <a:buChar char="►"/>
              <a:defRPr sz="2100">
                <a:latin typeface="Century Gothic" pitchFamily="34" charset="0"/>
              </a:defRPr>
            </a:lvl2pPr>
            <a:lvl3pPr marL="860425" indent="-287338">
              <a:buClr>
                <a:srgbClr val="4F81BD"/>
              </a:buClr>
              <a:buFont typeface="Century Gothic" pitchFamily="34" charset="0"/>
              <a:buChar char="―"/>
              <a:defRPr sz="1800">
                <a:latin typeface="Century Gothic" pitchFamily="34" charset="0"/>
              </a:defRPr>
            </a:lvl3pPr>
            <a:lvl4pPr marL="1146175" indent="-285750">
              <a:buClr>
                <a:srgbClr val="4F81BD"/>
              </a:buClr>
              <a:defRPr sz="1800">
                <a:latin typeface="Century Gothic" pitchFamily="34" charset="0"/>
              </a:defRPr>
            </a:lvl4pPr>
            <a:lvl5pPr marL="1425575" indent="-279400">
              <a:buClr>
                <a:srgbClr val="4F81BD"/>
              </a:buClr>
              <a:defRPr sz="1600">
                <a:latin typeface="Century Gothic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491551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3733800"/>
            <a:ext cx="8686800" cy="229168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800">
                <a:latin typeface="Century Gothic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Rectangle 2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83860" y="6629400"/>
            <a:ext cx="1260140" cy="228600"/>
          </a:xfrm>
          <a:prstGeom prst="rect">
            <a:avLst/>
          </a:prstGeom>
          <a:ln/>
        </p:spPr>
        <p:txBody>
          <a:bodyPr/>
          <a:lstStyle>
            <a:lvl1pPr algn="r">
              <a:defRPr lang="en-US" sz="800" b="1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8A48D1F-3091-4E9B-A3E8-931923804DD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8686800" cy="14700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1F497D"/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807759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ide-by-Sid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598" y="228600"/>
            <a:ext cx="8686800" cy="782960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1F497D"/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Rectangle 2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83860" y="6629400"/>
            <a:ext cx="1260140" cy="228600"/>
          </a:xfrm>
          <a:prstGeom prst="rect">
            <a:avLst/>
          </a:prstGeom>
          <a:ln/>
        </p:spPr>
        <p:txBody>
          <a:bodyPr/>
          <a:lstStyle>
            <a:lvl1pPr algn="r">
              <a:defRPr lang="en-US" sz="800" b="1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8A48D1F-3091-4E9B-A3E8-931923804DD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228600" y="1143000"/>
            <a:ext cx="4267200" cy="4876799"/>
          </a:xfrm>
          <a:prstGeom prst="rect">
            <a:avLst/>
          </a:prstGeom>
        </p:spPr>
        <p:txBody>
          <a:bodyPr lIns="320040"/>
          <a:lstStyle>
            <a:lvl1pPr marL="287338" indent="-287338">
              <a:buClr>
                <a:srgbClr val="4F81BD"/>
              </a:buClr>
              <a:buSzPct val="125000"/>
              <a:defRPr sz="2400">
                <a:latin typeface="Century Gothic" pitchFamily="34" charset="0"/>
              </a:defRPr>
            </a:lvl1pPr>
            <a:lvl2pPr marL="573088" indent="-285750">
              <a:buClr>
                <a:srgbClr val="4F81BD"/>
              </a:buClr>
              <a:buSzPct val="45000"/>
              <a:buFont typeface="Century Gothic" pitchFamily="34" charset="0"/>
              <a:buChar char="►"/>
              <a:defRPr sz="2100">
                <a:latin typeface="Century Gothic" pitchFamily="34" charset="0"/>
              </a:defRPr>
            </a:lvl2pPr>
            <a:lvl3pPr marL="860425" indent="-287338">
              <a:buClr>
                <a:srgbClr val="4F81BD"/>
              </a:buClr>
              <a:buFont typeface="Century Gothic" pitchFamily="34" charset="0"/>
              <a:buChar char="―"/>
              <a:defRPr sz="1800">
                <a:latin typeface="Century Gothic" pitchFamily="34" charset="0"/>
              </a:defRPr>
            </a:lvl3pPr>
            <a:lvl4pPr marL="1146175" indent="-285750">
              <a:buClr>
                <a:srgbClr val="4F81BD"/>
              </a:buClr>
              <a:defRPr sz="1800">
                <a:latin typeface="Century Gothic" pitchFamily="34" charset="0"/>
              </a:defRPr>
            </a:lvl4pPr>
            <a:lvl5pPr marL="1425575" indent="-279400">
              <a:buClr>
                <a:srgbClr val="4F81BD"/>
              </a:buClr>
              <a:defRPr sz="1600">
                <a:latin typeface="Century Gothic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6"/>
          </p:nvPr>
        </p:nvSpPr>
        <p:spPr>
          <a:xfrm>
            <a:off x="4648200" y="1143000"/>
            <a:ext cx="4267200" cy="4876799"/>
          </a:xfrm>
          <a:prstGeom prst="rect">
            <a:avLst/>
          </a:prstGeom>
        </p:spPr>
        <p:txBody>
          <a:bodyPr lIns="320040"/>
          <a:lstStyle>
            <a:lvl1pPr marL="287338" indent="-287338">
              <a:buClr>
                <a:srgbClr val="4F81BD"/>
              </a:buClr>
              <a:buSzPct val="125000"/>
              <a:defRPr sz="2400">
                <a:latin typeface="Century Gothic" pitchFamily="34" charset="0"/>
              </a:defRPr>
            </a:lvl1pPr>
            <a:lvl2pPr marL="573088" indent="-285750">
              <a:buClr>
                <a:srgbClr val="4F81BD"/>
              </a:buClr>
              <a:buSzPct val="45000"/>
              <a:buFont typeface="Century Gothic" pitchFamily="34" charset="0"/>
              <a:buChar char="►"/>
              <a:defRPr sz="2100">
                <a:latin typeface="Century Gothic" pitchFamily="34" charset="0"/>
              </a:defRPr>
            </a:lvl2pPr>
            <a:lvl3pPr marL="860425" indent="-287338">
              <a:buClr>
                <a:srgbClr val="4F81BD"/>
              </a:buClr>
              <a:buFont typeface="Century Gothic" pitchFamily="34" charset="0"/>
              <a:buChar char="―"/>
              <a:defRPr sz="1800">
                <a:latin typeface="Century Gothic" pitchFamily="34" charset="0"/>
              </a:defRPr>
            </a:lvl3pPr>
            <a:lvl4pPr marL="1146175" indent="-285750">
              <a:buClr>
                <a:srgbClr val="4F81BD"/>
              </a:buClr>
              <a:defRPr sz="1800">
                <a:latin typeface="Century Gothic" pitchFamily="34" charset="0"/>
              </a:defRPr>
            </a:lvl4pPr>
            <a:lvl5pPr marL="1425575" indent="-279400">
              <a:buClr>
                <a:srgbClr val="4F81BD"/>
              </a:buClr>
              <a:defRPr sz="1600">
                <a:latin typeface="Century Gothic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281775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83860" y="6629400"/>
            <a:ext cx="1260140" cy="228600"/>
          </a:xfrm>
          <a:prstGeom prst="rect">
            <a:avLst/>
          </a:prstGeom>
          <a:ln/>
        </p:spPr>
        <p:txBody>
          <a:bodyPr/>
          <a:lstStyle>
            <a:lvl1pPr algn="r">
              <a:defRPr lang="en-US" sz="800" b="1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8A48D1F-3091-4E9B-A3E8-931923804DD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581400" y="228600"/>
            <a:ext cx="5181600" cy="5867400"/>
          </a:xfrm>
          <a:prstGeom prst="rect">
            <a:avLst/>
          </a:prstGeom>
        </p:spPr>
        <p:txBody>
          <a:bodyPr lIns="320040"/>
          <a:lstStyle>
            <a:lvl1pPr marL="287338" indent="-287338">
              <a:buClr>
                <a:srgbClr val="4F81BD"/>
              </a:buClr>
              <a:buSzPct val="125000"/>
              <a:defRPr sz="2400">
                <a:latin typeface="Century Gothic" pitchFamily="34" charset="0"/>
              </a:defRPr>
            </a:lvl1pPr>
            <a:lvl2pPr marL="573088" indent="-285750">
              <a:buClr>
                <a:srgbClr val="4F81BD"/>
              </a:buClr>
              <a:buSzPct val="45000"/>
              <a:buFont typeface="Century Gothic" pitchFamily="34" charset="0"/>
              <a:buChar char="►"/>
              <a:defRPr sz="2100">
                <a:latin typeface="Century Gothic" pitchFamily="34" charset="0"/>
              </a:defRPr>
            </a:lvl2pPr>
            <a:lvl3pPr marL="860425" indent="-287338">
              <a:buClr>
                <a:srgbClr val="4F81BD"/>
              </a:buClr>
              <a:buFont typeface="Century Gothic" pitchFamily="34" charset="0"/>
              <a:buChar char="―"/>
              <a:defRPr sz="1800">
                <a:latin typeface="Century Gothic" pitchFamily="34" charset="0"/>
              </a:defRPr>
            </a:lvl3pPr>
            <a:lvl4pPr marL="1146175" indent="-285750">
              <a:buClr>
                <a:srgbClr val="4F81BD"/>
              </a:buClr>
              <a:defRPr sz="1800">
                <a:latin typeface="Century Gothic" pitchFamily="34" charset="0"/>
              </a:defRPr>
            </a:lvl4pPr>
            <a:lvl5pPr marL="1425575" indent="-279400">
              <a:buClr>
                <a:srgbClr val="4F81BD"/>
              </a:buClr>
              <a:defRPr sz="1600">
                <a:latin typeface="Century Gothic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228600" y="1447800"/>
            <a:ext cx="3048000" cy="4648200"/>
          </a:xfrm>
          <a:prstGeom prst="rect">
            <a:avLst/>
          </a:prstGeom>
        </p:spPr>
        <p:txBody>
          <a:bodyPr lIns="45720"/>
          <a:lstStyle>
            <a:lvl1pPr marL="0" indent="0">
              <a:buClr>
                <a:srgbClr val="4F81BD"/>
              </a:buClr>
              <a:buSzPct val="125000"/>
              <a:buFont typeface="Arial" pitchFamily="34" charset="0"/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defRPr>
            </a:lvl1pPr>
            <a:lvl2pPr marL="228600" indent="0">
              <a:buClr>
                <a:srgbClr val="4F81BD"/>
              </a:buClr>
              <a:buSzPct val="125000"/>
              <a:buFont typeface="Arial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defRPr>
            </a:lvl2pPr>
            <a:lvl3pPr marL="520700" indent="0">
              <a:buClr>
                <a:srgbClr val="4F81BD"/>
              </a:buClr>
              <a:buSzPct val="45000"/>
              <a:buFont typeface="Century Gothic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defRPr>
            </a:lvl3pPr>
            <a:lvl4pPr>
              <a:defRPr sz="1400">
                <a:latin typeface="Century Gothic" pitchFamily="34" charset="0"/>
              </a:defRPr>
            </a:lvl4pPr>
            <a:lvl5pPr>
              <a:defRPr sz="1400">
                <a:latin typeface="Century Gothic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228598" y="228600"/>
            <a:ext cx="3048002" cy="1143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F497D"/>
                </a:solidFill>
                <a:latin typeface="Century Gothic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dirty="0" smtClean="0"/>
              <a:t>Click to edit Master title style</a:t>
            </a:r>
            <a:endParaRPr lang="en-US" sz="3200" dirty="0"/>
          </a:p>
        </p:txBody>
      </p:sp>
    </p:spTree>
    <p:extLst>
      <p:ext uri="{BB962C8B-B14F-4D97-AF65-F5344CB8AC3E}">
        <p14:creationId xmlns="" xmlns:p14="http://schemas.microsoft.com/office/powerpoint/2010/main" val="38365443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522912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1F497D"/>
                </a:solidFill>
                <a:latin typeface="Century Gothic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14" name="Rectangle 2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83860" y="6629400"/>
            <a:ext cx="1260140" cy="228600"/>
          </a:xfrm>
          <a:prstGeom prst="rect">
            <a:avLst/>
          </a:prstGeom>
          <a:ln/>
        </p:spPr>
        <p:txBody>
          <a:bodyPr/>
          <a:lstStyle>
            <a:lvl1pPr algn="r">
              <a:defRPr lang="en-US" sz="800" b="1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8A48D1F-3091-4E9B-A3E8-931923804DD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1792224" y="4800600"/>
            <a:ext cx="5522976" cy="1295400"/>
          </a:xfrm>
          <a:prstGeom prst="rect">
            <a:avLst/>
          </a:prstGeom>
        </p:spPr>
        <p:txBody>
          <a:bodyPr lIns="45720"/>
          <a:lstStyle>
            <a:lvl1pPr marL="0" indent="0">
              <a:buClr>
                <a:srgbClr val="4F81BD"/>
              </a:buClr>
              <a:buSzPct val="125000"/>
              <a:buFont typeface="Arial" pitchFamily="34" charset="0"/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defRPr>
            </a:lvl1pPr>
            <a:lvl2pPr marL="228600" indent="0">
              <a:buClr>
                <a:srgbClr val="4F81BD"/>
              </a:buClr>
              <a:buSzPct val="125000"/>
              <a:buFont typeface="Arial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defRPr>
            </a:lvl2pPr>
            <a:lvl3pPr marL="520700" indent="0">
              <a:buClr>
                <a:srgbClr val="4F81BD"/>
              </a:buClr>
              <a:buSzPct val="45000"/>
              <a:buFont typeface="Century Gothic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defRPr>
            </a:lvl3pPr>
            <a:lvl4pPr>
              <a:defRPr sz="1400">
                <a:latin typeface="Century Gothic" pitchFamily="34" charset="0"/>
              </a:defRPr>
            </a:lvl4pPr>
            <a:lvl5pPr>
              <a:defRPr sz="1400">
                <a:latin typeface="Century Gothic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3378078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28598" y="228600"/>
            <a:ext cx="8686800" cy="782960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1F497D"/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Rectangle 2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83860" y="6629400"/>
            <a:ext cx="1260140" cy="228600"/>
          </a:xfrm>
          <a:prstGeom prst="rect">
            <a:avLst/>
          </a:prstGeom>
          <a:ln/>
        </p:spPr>
        <p:txBody>
          <a:bodyPr/>
          <a:lstStyle>
            <a:lvl1pPr algn="r">
              <a:defRPr lang="en-US" sz="800" b="1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8A48D1F-3091-4E9B-A3E8-931923804DD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 rot="5400000">
            <a:off x="2171699" y="-647698"/>
            <a:ext cx="4800601" cy="8686800"/>
          </a:xfrm>
          <a:prstGeom prst="rect">
            <a:avLst/>
          </a:prstGeom>
        </p:spPr>
        <p:txBody>
          <a:bodyPr lIns="320040"/>
          <a:lstStyle>
            <a:lvl1pPr marL="287338" indent="-287338">
              <a:buClr>
                <a:srgbClr val="4F81BD"/>
              </a:buClr>
              <a:buSzPct val="125000"/>
              <a:defRPr sz="2400">
                <a:latin typeface="Century Gothic" pitchFamily="34" charset="0"/>
              </a:defRPr>
            </a:lvl1pPr>
            <a:lvl2pPr marL="573088" indent="-285750">
              <a:buClr>
                <a:srgbClr val="4F81BD"/>
              </a:buClr>
              <a:buSzPct val="45000"/>
              <a:buFont typeface="Century Gothic" pitchFamily="34" charset="0"/>
              <a:buChar char="►"/>
              <a:defRPr sz="2100">
                <a:latin typeface="Century Gothic" pitchFamily="34" charset="0"/>
              </a:defRPr>
            </a:lvl2pPr>
            <a:lvl3pPr marL="860425" indent="-287338">
              <a:buClr>
                <a:srgbClr val="4F81BD"/>
              </a:buClr>
              <a:buFont typeface="Century Gothic" pitchFamily="34" charset="0"/>
              <a:buChar char="―"/>
              <a:defRPr sz="1800">
                <a:latin typeface="Century Gothic" pitchFamily="34" charset="0"/>
              </a:defRPr>
            </a:lvl3pPr>
            <a:lvl4pPr marL="1146175" indent="-285750">
              <a:buClr>
                <a:srgbClr val="4F81BD"/>
              </a:buClr>
              <a:defRPr sz="1800">
                <a:latin typeface="Century Gothic" pitchFamily="34" charset="0"/>
              </a:defRPr>
            </a:lvl4pPr>
            <a:lvl5pPr marL="1425575" indent="-279400">
              <a:buClr>
                <a:srgbClr val="4F81BD"/>
              </a:buClr>
              <a:defRPr sz="1600">
                <a:latin typeface="Century Gothic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638614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 rot="5400000">
            <a:off x="5662470" y="2732720"/>
            <a:ext cx="5791200" cy="782960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1F497D"/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Rectangle 2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83860" y="6629400"/>
            <a:ext cx="1260140" cy="228600"/>
          </a:xfrm>
          <a:prstGeom prst="rect">
            <a:avLst/>
          </a:prstGeom>
          <a:ln/>
        </p:spPr>
        <p:txBody>
          <a:bodyPr/>
          <a:lstStyle>
            <a:lvl1pPr algn="r">
              <a:defRPr lang="en-US" sz="800" b="1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8A48D1F-3091-4E9B-A3E8-931923804DD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 rot="5400000">
            <a:off x="1257301" y="-800099"/>
            <a:ext cx="5791198" cy="7848600"/>
          </a:xfrm>
          <a:prstGeom prst="rect">
            <a:avLst/>
          </a:prstGeom>
        </p:spPr>
        <p:txBody>
          <a:bodyPr lIns="320040"/>
          <a:lstStyle>
            <a:lvl1pPr marL="287338" indent="-287338">
              <a:buClr>
                <a:srgbClr val="4F81BD"/>
              </a:buClr>
              <a:buSzPct val="125000"/>
              <a:defRPr sz="2400">
                <a:latin typeface="Century Gothic" pitchFamily="34" charset="0"/>
              </a:defRPr>
            </a:lvl1pPr>
            <a:lvl2pPr marL="573088" indent="-285750">
              <a:buClr>
                <a:srgbClr val="4F81BD"/>
              </a:buClr>
              <a:buSzPct val="45000"/>
              <a:buFont typeface="Century Gothic" pitchFamily="34" charset="0"/>
              <a:buChar char="►"/>
              <a:defRPr sz="2100">
                <a:latin typeface="Century Gothic" pitchFamily="34" charset="0"/>
              </a:defRPr>
            </a:lvl2pPr>
            <a:lvl3pPr marL="860425" indent="-287338">
              <a:buClr>
                <a:srgbClr val="4F81BD"/>
              </a:buClr>
              <a:buFont typeface="Century Gothic" pitchFamily="34" charset="0"/>
              <a:buChar char="―"/>
              <a:defRPr sz="1800">
                <a:latin typeface="Century Gothic" pitchFamily="34" charset="0"/>
              </a:defRPr>
            </a:lvl3pPr>
            <a:lvl4pPr marL="1146175" indent="-285750">
              <a:buClr>
                <a:srgbClr val="4F81BD"/>
              </a:buClr>
              <a:defRPr sz="1800">
                <a:latin typeface="Century Gothic" pitchFamily="34" charset="0"/>
              </a:defRPr>
            </a:lvl4pPr>
            <a:lvl5pPr marL="1425575" indent="-279400">
              <a:buClr>
                <a:srgbClr val="4F81BD"/>
              </a:buClr>
              <a:defRPr sz="1600">
                <a:latin typeface="Century Gothic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391296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83860" y="6629400"/>
            <a:ext cx="1260140" cy="228600"/>
          </a:xfrm>
          <a:prstGeom prst="rect">
            <a:avLst/>
          </a:prstGeom>
          <a:ln/>
        </p:spPr>
        <p:txBody>
          <a:bodyPr/>
          <a:lstStyle>
            <a:lvl1pPr algn="r">
              <a:defRPr lang="en-US" sz="800" b="1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8A48D1F-3091-4E9B-A3E8-931923804DD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05758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8" y="228600"/>
            <a:ext cx="8686800" cy="782960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1F497D"/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Rectangle 2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83860" y="6629400"/>
            <a:ext cx="1260140" cy="228600"/>
          </a:xfrm>
          <a:prstGeom prst="rect">
            <a:avLst/>
          </a:prstGeom>
          <a:ln/>
        </p:spPr>
        <p:txBody>
          <a:bodyPr/>
          <a:lstStyle>
            <a:lvl1pPr algn="r">
              <a:defRPr lang="en-US" sz="800" b="1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8A48D1F-3091-4E9B-A3E8-931923804DD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534400" cy="4876799"/>
          </a:xfrm>
          <a:prstGeom prst="rect">
            <a:avLst/>
          </a:prstGeom>
        </p:spPr>
        <p:txBody>
          <a:bodyPr lIns="320040"/>
          <a:lstStyle>
            <a:lvl1pPr marL="287338" indent="-287338">
              <a:buClr>
                <a:srgbClr val="4F81BD"/>
              </a:buClr>
              <a:buSzPct val="125000"/>
              <a:defRPr sz="2400">
                <a:latin typeface="Century Gothic" pitchFamily="34" charset="0"/>
              </a:defRPr>
            </a:lvl1pPr>
            <a:lvl2pPr marL="573088" indent="-285750">
              <a:buClr>
                <a:srgbClr val="4F81BD"/>
              </a:buClr>
              <a:buSzPct val="45000"/>
              <a:buFont typeface="Century Gothic" pitchFamily="34" charset="0"/>
              <a:buChar char="►"/>
              <a:defRPr sz="2100">
                <a:latin typeface="Century Gothic" pitchFamily="34" charset="0"/>
              </a:defRPr>
            </a:lvl2pPr>
            <a:lvl3pPr marL="860425" indent="-287338">
              <a:buClr>
                <a:srgbClr val="4F81BD"/>
              </a:buClr>
              <a:buFont typeface="Century Gothic" pitchFamily="34" charset="0"/>
              <a:buChar char="―"/>
              <a:defRPr sz="1800">
                <a:latin typeface="Century Gothic" pitchFamily="34" charset="0"/>
              </a:defRPr>
            </a:lvl3pPr>
            <a:lvl4pPr marL="1146175" indent="-285750">
              <a:buClr>
                <a:srgbClr val="4F81BD"/>
              </a:buClr>
              <a:defRPr sz="1800">
                <a:latin typeface="Century Gothic" pitchFamily="34" charset="0"/>
              </a:defRPr>
            </a:lvl4pPr>
            <a:lvl5pPr marL="1425575" indent="-279400">
              <a:buClr>
                <a:srgbClr val="4F81BD"/>
              </a:buClr>
              <a:defRPr sz="1600">
                <a:latin typeface="Century Gothic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83823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8" y="228600"/>
            <a:ext cx="8686800" cy="782960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1F497D"/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Rectangle 2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83860" y="6629400"/>
            <a:ext cx="1260140" cy="228600"/>
          </a:xfrm>
          <a:prstGeom prst="rect">
            <a:avLst/>
          </a:prstGeom>
          <a:ln/>
        </p:spPr>
        <p:txBody>
          <a:bodyPr/>
          <a:lstStyle>
            <a:lvl1pPr algn="r">
              <a:defRPr lang="en-US" sz="800" b="1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8A48D1F-3091-4E9B-A3E8-931923804DD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43316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s, &amp;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8" y="228600"/>
            <a:ext cx="8686800" cy="782960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1F497D"/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 userDrawn="1">
            <p:extLst>
              <p:ext uri="{D42A27DB-BD31-4B8C-83A1-F6EECF244321}">
                <p14:modId xmlns="" xmlns:p14="http://schemas.microsoft.com/office/powerpoint/2010/main" val="4194124153"/>
              </p:ext>
            </p:extLst>
          </p:nvPr>
        </p:nvGraphicFramePr>
        <p:xfrm>
          <a:off x="228600" y="3581400"/>
          <a:ext cx="8686800" cy="2000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/>
                <a:gridCol w="1447800"/>
                <a:gridCol w="1447800"/>
                <a:gridCol w="1447800"/>
                <a:gridCol w="1447800"/>
                <a:gridCol w="1447800"/>
              </a:tblGrid>
              <a:tr h="40005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Column 1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Column 2</a:t>
                      </a:r>
                    </a:p>
                  </a:txBody>
                  <a:tcPr anchor="ctr"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Column 3</a:t>
                      </a:r>
                    </a:p>
                  </a:txBody>
                  <a:tcPr anchor="ctr"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Column 4</a:t>
                      </a:r>
                    </a:p>
                  </a:txBody>
                  <a:tcPr anchor="ctr"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Column 5</a:t>
                      </a:r>
                    </a:p>
                  </a:txBody>
                  <a:tcPr anchor="ctr"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Column 6</a:t>
                      </a:r>
                    </a:p>
                  </a:txBody>
                  <a:tcPr anchor="ctr"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Data 1</a:t>
                      </a: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2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83860" y="6629400"/>
            <a:ext cx="1260140" cy="228600"/>
          </a:xfrm>
          <a:prstGeom prst="rect">
            <a:avLst/>
          </a:prstGeom>
          <a:ln/>
        </p:spPr>
        <p:txBody>
          <a:bodyPr/>
          <a:lstStyle>
            <a:lvl1pPr algn="r">
              <a:defRPr lang="en-US" sz="800" b="1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8A48D1F-3091-4E9B-A3E8-931923804DD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534400" cy="2285999"/>
          </a:xfrm>
          <a:prstGeom prst="rect">
            <a:avLst/>
          </a:prstGeom>
        </p:spPr>
        <p:txBody>
          <a:bodyPr lIns="320040"/>
          <a:lstStyle>
            <a:lvl1pPr marL="287338" indent="-287338">
              <a:buClr>
                <a:srgbClr val="4F81BD"/>
              </a:buClr>
              <a:buSzPct val="125000"/>
              <a:defRPr sz="2400">
                <a:latin typeface="Century Gothic" pitchFamily="34" charset="0"/>
              </a:defRPr>
            </a:lvl1pPr>
            <a:lvl2pPr marL="573088" indent="-285750">
              <a:buClr>
                <a:srgbClr val="4F81BD"/>
              </a:buClr>
              <a:buSzPct val="45000"/>
              <a:buFont typeface="Century Gothic" pitchFamily="34" charset="0"/>
              <a:buChar char="►"/>
              <a:defRPr sz="2100">
                <a:latin typeface="Century Gothic" pitchFamily="34" charset="0"/>
              </a:defRPr>
            </a:lvl2pPr>
            <a:lvl3pPr marL="860425" indent="-287338">
              <a:buClr>
                <a:srgbClr val="4F81BD"/>
              </a:buClr>
              <a:buFont typeface="Century Gothic" pitchFamily="34" charset="0"/>
              <a:buChar char="―"/>
              <a:defRPr sz="1800">
                <a:latin typeface="Century Gothic" pitchFamily="34" charset="0"/>
              </a:defRPr>
            </a:lvl3pPr>
            <a:lvl4pPr marL="1146175" indent="-285750">
              <a:buClr>
                <a:srgbClr val="4F81BD"/>
              </a:buClr>
              <a:defRPr sz="1800">
                <a:latin typeface="Century Gothic" pitchFamily="34" charset="0"/>
              </a:defRPr>
            </a:lvl4pPr>
            <a:lvl5pPr marL="1425575" indent="-279400">
              <a:buClr>
                <a:srgbClr val="4F81BD"/>
              </a:buClr>
              <a:defRPr sz="1600">
                <a:latin typeface="Century Gothic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02256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s, &amp; Tabl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8" y="228600"/>
            <a:ext cx="8686800" cy="782960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1F497D"/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 userDrawn="1">
            <p:extLst>
              <p:ext uri="{D42A27DB-BD31-4B8C-83A1-F6EECF244321}">
                <p14:modId xmlns="" xmlns:p14="http://schemas.microsoft.com/office/powerpoint/2010/main" val="3002540313"/>
              </p:ext>
            </p:extLst>
          </p:nvPr>
        </p:nvGraphicFramePr>
        <p:xfrm>
          <a:off x="4572000" y="1143000"/>
          <a:ext cx="4343400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/>
                <a:gridCol w="1447800"/>
                <a:gridCol w="1447800"/>
              </a:tblGrid>
              <a:tr h="40005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Column 1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Column 2</a:t>
                      </a:r>
                    </a:p>
                  </a:txBody>
                  <a:tcPr anchor="ctr"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Column 3</a:t>
                      </a:r>
                    </a:p>
                  </a:txBody>
                  <a:tcPr anchor="ctr"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Data 1</a:t>
                      </a: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2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83860" y="6629400"/>
            <a:ext cx="1260140" cy="228600"/>
          </a:xfrm>
          <a:prstGeom prst="rect">
            <a:avLst/>
          </a:prstGeom>
          <a:ln/>
        </p:spPr>
        <p:txBody>
          <a:bodyPr/>
          <a:lstStyle>
            <a:lvl1pPr algn="r">
              <a:defRPr lang="en-US" sz="800" b="1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8A48D1F-3091-4E9B-A3E8-931923804DD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228600" y="1143000"/>
            <a:ext cx="4267200" cy="4876799"/>
          </a:xfrm>
          <a:prstGeom prst="rect">
            <a:avLst/>
          </a:prstGeom>
        </p:spPr>
        <p:txBody>
          <a:bodyPr lIns="320040"/>
          <a:lstStyle>
            <a:lvl1pPr marL="287338" indent="-287338">
              <a:buClr>
                <a:srgbClr val="4F81BD"/>
              </a:buClr>
              <a:buSzPct val="125000"/>
              <a:defRPr sz="2400">
                <a:latin typeface="Century Gothic" pitchFamily="34" charset="0"/>
              </a:defRPr>
            </a:lvl1pPr>
            <a:lvl2pPr marL="573088" indent="-285750">
              <a:buClr>
                <a:srgbClr val="4F81BD"/>
              </a:buClr>
              <a:buSzPct val="45000"/>
              <a:buFont typeface="Century Gothic" pitchFamily="34" charset="0"/>
              <a:buChar char="►"/>
              <a:defRPr sz="2100">
                <a:latin typeface="Century Gothic" pitchFamily="34" charset="0"/>
              </a:defRPr>
            </a:lvl2pPr>
            <a:lvl3pPr marL="860425" indent="-287338">
              <a:buClr>
                <a:srgbClr val="4F81BD"/>
              </a:buClr>
              <a:buFont typeface="Century Gothic" pitchFamily="34" charset="0"/>
              <a:buChar char="―"/>
              <a:defRPr sz="1800">
                <a:latin typeface="Century Gothic" pitchFamily="34" charset="0"/>
              </a:defRPr>
            </a:lvl3pPr>
            <a:lvl4pPr marL="1146175" indent="-285750">
              <a:buClr>
                <a:srgbClr val="4F81BD"/>
              </a:buClr>
              <a:defRPr sz="1800">
                <a:latin typeface="Century Gothic" pitchFamily="34" charset="0"/>
              </a:defRPr>
            </a:lvl4pPr>
            <a:lvl5pPr marL="1425575" indent="-279400">
              <a:buClr>
                <a:srgbClr val="4F81BD"/>
              </a:buClr>
              <a:defRPr sz="1600">
                <a:latin typeface="Century Gothic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77866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3733800"/>
            <a:ext cx="8686800" cy="229168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800">
                <a:latin typeface="Century Gothic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Rectangle 2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83860" y="6629400"/>
            <a:ext cx="1260140" cy="228600"/>
          </a:xfrm>
          <a:prstGeom prst="rect">
            <a:avLst/>
          </a:prstGeom>
          <a:ln/>
        </p:spPr>
        <p:txBody>
          <a:bodyPr/>
          <a:lstStyle>
            <a:lvl1pPr algn="r">
              <a:defRPr lang="en-US" sz="800" b="1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8A48D1F-3091-4E9B-A3E8-931923804DD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8686800" cy="14700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1F497D"/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ide-by-Sid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598" y="228600"/>
            <a:ext cx="8686800" cy="782960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1F497D"/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Rectangle 2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83860" y="6629400"/>
            <a:ext cx="1260140" cy="228600"/>
          </a:xfrm>
          <a:prstGeom prst="rect">
            <a:avLst/>
          </a:prstGeom>
          <a:ln/>
        </p:spPr>
        <p:txBody>
          <a:bodyPr/>
          <a:lstStyle>
            <a:lvl1pPr algn="r">
              <a:defRPr lang="en-US" sz="800" b="1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8A48D1F-3091-4E9B-A3E8-931923804DD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228600" y="1143000"/>
            <a:ext cx="4267200" cy="4876799"/>
          </a:xfrm>
          <a:prstGeom prst="rect">
            <a:avLst/>
          </a:prstGeom>
        </p:spPr>
        <p:txBody>
          <a:bodyPr lIns="320040"/>
          <a:lstStyle>
            <a:lvl1pPr marL="287338" indent="-287338">
              <a:buClr>
                <a:srgbClr val="4F81BD"/>
              </a:buClr>
              <a:buSzPct val="125000"/>
              <a:defRPr sz="2400">
                <a:latin typeface="Century Gothic" pitchFamily="34" charset="0"/>
              </a:defRPr>
            </a:lvl1pPr>
            <a:lvl2pPr marL="573088" indent="-285750">
              <a:buClr>
                <a:srgbClr val="4F81BD"/>
              </a:buClr>
              <a:buSzPct val="45000"/>
              <a:buFont typeface="Century Gothic" pitchFamily="34" charset="0"/>
              <a:buChar char="►"/>
              <a:defRPr sz="2100">
                <a:latin typeface="Century Gothic" pitchFamily="34" charset="0"/>
              </a:defRPr>
            </a:lvl2pPr>
            <a:lvl3pPr marL="860425" indent="-287338">
              <a:buClr>
                <a:srgbClr val="4F81BD"/>
              </a:buClr>
              <a:buFont typeface="Century Gothic" pitchFamily="34" charset="0"/>
              <a:buChar char="―"/>
              <a:defRPr sz="1800">
                <a:latin typeface="Century Gothic" pitchFamily="34" charset="0"/>
              </a:defRPr>
            </a:lvl3pPr>
            <a:lvl4pPr marL="1146175" indent="-285750">
              <a:buClr>
                <a:srgbClr val="4F81BD"/>
              </a:buClr>
              <a:defRPr sz="1800">
                <a:latin typeface="Century Gothic" pitchFamily="34" charset="0"/>
              </a:defRPr>
            </a:lvl4pPr>
            <a:lvl5pPr marL="1425575" indent="-279400">
              <a:buClr>
                <a:srgbClr val="4F81BD"/>
              </a:buClr>
              <a:defRPr sz="1600">
                <a:latin typeface="Century Gothic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6"/>
          </p:nvPr>
        </p:nvSpPr>
        <p:spPr>
          <a:xfrm>
            <a:off x="4648200" y="1143000"/>
            <a:ext cx="4267200" cy="4876799"/>
          </a:xfrm>
          <a:prstGeom prst="rect">
            <a:avLst/>
          </a:prstGeom>
        </p:spPr>
        <p:txBody>
          <a:bodyPr lIns="320040"/>
          <a:lstStyle>
            <a:lvl1pPr marL="287338" indent="-287338">
              <a:buClr>
                <a:srgbClr val="4F81BD"/>
              </a:buClr>
              <a:buSzPct val="125000"/>
              <a:defRPr sz="2400">
                <a:latin typeface="Century Gothic" pitchFamily="34" charset="0"/>
              </a:defRPr>
            </a:lvl1pPr>
            <a:lvl2pPr marL="573088" indent="-285750">
              <a:buClr>
                <a:srgbClr val="4F81BD"/>
              </a:buClr>
              <a:buSzPct val="45000"/>
              <a:buFont typeface="Century Gothic" pitchFamily="34" charset="0"/>
              <a:buChar char="►"/>
              <a:defRPr sz="2100">
                <a:latin typeface="Century Gothic" pitchFamily="34" charset="0"/>
              </a:defRPr>
            </a:lvl2pPr>
            <a:lvl3pPr marL="860425" indent="-287338">
              <a:buClr>
                <a:srgbClr val="4F81BD"/>
              </a:buClr>
              <a:buFont typeface="Century Gothic" pitchFamily="34" charset="0"/>
              <a:buChar char="―"/>
              <a:defRPr sz="1800">
                <a:latin typeface="Century Gothic" pitchFamily="34" charset="0"/>
              </a:defRPr>
            </a:lvl3pPr>
            <a:lvl4pPr marL="1146175" indent="-285750">
              <a:buClr>
                <a:srgbClr val="4F81BD"/>
              </a:buClr>
              <a:defRPr sz="1800">
                <a:latin typeface="Century Gothic" pitchFamily="34" charset="0"/>
              </a:defRPr>
            </a:lvl4pPr>
            <a:lvl5pPr marL="1425575" indent="-279400">
              <a:buClr>
                <a:srgbClr val="4F81BD"/>
              </a:buClr>
              <a:defRPr sz="1600">
                <a:latin typeface="Century Gothic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83860" y="6629400"/>
            <a:ext cx="1260140" cy="228600"/>
          </a:xfrm>
          <a:prstGeom prst="rect">
            <a:avLst/>
          </a:prstGeom>
          <a:ln/>
        </p:spPr>
        <p:txBody>
          <a:bodyPr/>
          <a:lstStyle>
            <a:lvl1pPr algn="r">
              <a:defRPr lang="en-US" sz="800" b="1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8A48D1F-3091-4E9B-A3E8-931923804DD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581400" y="228600"/>
            <a:ext cx="5181600" cy="5867400"/>
          </a:xfrm>
          <a:prstGeom prst="rect">
            <a:avLst/>
          </a:prstGeom>
        </p:spPr>
        <p:txBody>
          <a:bodyPr lIns="320040"/>
          <a:lstStyle>
            <a:lvl1pPr marL="287338" indent="-287338">
              <a:buClr>
                <a:srgbClr val="4F81BD"/>
              </a:buClr>
              <a:buSzPct val="125000"/>
              <a:defRPr sz="2400">
                <a:latin typeface="Century Gothic" pitchFamily="34" charset="0"/>
              </a:defRPr>
            </a:lvl1pPr>
            <a:lvl2pPr marL="573088" indent="-285750">
              <a:buClr>
                <a:srgbClr val="4F81BD"/>
              </a:buClr>
              <a:buSzPct val="45000"/>
              <a:buFont typeface="Century Gothic" pitchFamily="34" charset="0"/>
              <a:buChar char="►"/>
              <a:defRPr sz="2100">
                <a:latin typeface="Century Gothic" pitchFamily="34" charset="0"/>
              </a:defRPr>
            </a:lvl2pPr>
            <a:lvl3pPr marL="860425" indent="-287338">
              <a:buClr>
                <a:srgbClr val="4F81BD"/>
              </a:buClr>
              <a:buFont typeface="Century Gothic" pitchFamily="34" charset="0"/>
              <a:buChar char="―"/>
              <a:defRPr sz="1800">
                <a:latin typeface="Century Gothic" pitchFamily="34" charset="0"/>
              </a:defRPr>
            </a:lvl3pPr>
            <a:lvl4pPr marL="1146175" indent="-285750">
              <a:buClr>
                <a:srgbClr val="4F81BD"/>
              </a:buClr>
              <a:defRPr sz="1800">
                <a:latin typeface="Century Gothic" pitchFamily="34" charset="0"/>
              </a:defRPr>
            </a:lvl4pPr>
            <a:lvl5pPr marL="1425575" indent="-279400">
              <a:buClr>
                <a:srgbClr val="4F81BD"/>
              </a:buClr>
              <a:defRPr sz="1600">
                <a:latin typeface="Century Gothic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228600" y="1447800"/>
            <a:ext cx="3048000" cy="4648200"/>
          </a:xfrm>
          <a:prstGeom prst="rect">
            <a:avLst/>
          </a:prstGeom>
        </p:spPr>
        <p:txBody>
          <a:bodyPr lIns="45720"/>
          <a:lstStyle>
            <a:lvl1pPr marL="0" indent="0">
              <a:buClr>
                <a:srgbClr val="4F81BD"/>
              </a:buClr>
              <a:buSzPct val="125000"/>
              <a:buFont typeface="Arial" pitchFamily="34" charset="0"/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defRPr>
            </a:lvl1pPr>
            <a:lvl2pPr marL="228600" indent="0">
              <a:buClr>
                <a:srgbClr val="4F81BD"/>
              </a:buClr>
              <a:buSzPct val="125000"/>
              <a:buFont typeface="Arial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defRPr>
            </a:lvl2pPr>
            <a:lvl3pPr marL="520700" indent="0">
              <a:buClr>
                <a:srgbClr val="4F81BD"/>
              </a:buClr>
              <a:buSzPct val="45000"/>
              <a:buFont typeface="Century Gothic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defRPr>
            </a:lvl3pPr>
            <a:lvl4pPr>
              <a:defRPr sz="1400">
                <a:latin typeface="Century Gothic" pitchFamily="34" charset="0"/>
              </a:defRPr>
            </a:lvl4pPr>
            <a:lvl5pPr>
              <a:defRPr sz="1400">
                <a:latin typeface="Century Gothic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228598" y="228600"/>
            <a:ext cx="3048002" cy="1143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F497D"/>
                </a:solidFill>
                <a:latin typeface="Century Gothic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dirty="0" smtClean="0"/>
              <a:t>Click to edit Master title style</a:t>
            </a:r>
            <a:endParaRPr lang="en-US" sz="320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" y="0"/>
            <a:ext cx="914051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470240"/>
            <a:ext cx="1393007" cy="3115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800" r:id="rId2"/>
    <p:sldLayoutId id="2147483785" r:id="rId3"/>
    <p:sldLayoutId id="2147483827" r:id="rId4"/>
    <p:sldLayoutId id="2147483770" r:id="rId5"/>
    <p:sldLayoutId id="2147483771" r:id="rId6"/>
    <p:sldLayoutId id="2147483760" r:id="rId7"/>
    <p:sldLayoutId id="2147483761" r:id="rId8"/>
    <p:sldLayoutId id="2147483765" r:id="rId9"/>
    <p:sldLayoutId id="2147483766" r:id="rId10"/>
    <p:sldLayoutId id="2147483767" r:id="rId11"/>
    <p:sldLayoutId id="2147483768" r:id="rId12"/>
    <p:sldLayoutId id="2147483764" r:id="rId13"/>
    <p:sldLayoutId id="2147483829" r:id="rId14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" y="0"/>
            <a:ext cx="9140517" cy="6857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470240"/>
            <a:ext cx="1393007" cy="3115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64865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28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hyperlink" Target="http://arpa-e.energy.gov/ProgramsProjects/GRIDS.aspx" TargetMode="External"/><Relationship Id="rId18" Type="http://schemas.openxmlformats.org/officeDocument/2006/relationships/image" Target="../media/image33.emf"/><Relationship Id="rId3" Type="http://schemas.openxmlformats.org/officeDocument/2006/relationships/hyperlink" Target="http://arpa-e.energy.gov/ProgramsProjects/Electrofuels.aspx" TargetMode="External"/><Relationship Id="rId7" Type="http://schemas.openxmlformats.org/officeDocument/2006/relationships/hyperlink" Target="http://arpa-e.energy.gov/ProgramsProjects/BEETIT.aspx" TargetMode="External"/><Relationship Id="rId12" Type="http://schemas.openxmlformats.org/officeDocument/2006/relationships/image" Target="../media/image28.jpe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1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11" Type="http://schemas.openxmlformats.org/officeDocument/2006/relationships/hyperlink" Target="http://arpa-e.energy.gov/ProgramsProjects/ADEPT.aspx" TargetMode="External"/><Relationship Id="rId5" Type="http://schemas.openxmlformats.org/officeDocument/2006/relationships/hyperlink" Target="http://arpa-e.energy.gov/ProgramsProjects/BEEST.aspx" TargetMode="External"/><Relationship Id="rId15" Type="http://schemas.openxmlformats.org/officeDocument/2006/relationships/image" Target="../media/image30.png"/><Relationship Id="rId10" Type="http://schemas.openxmlformats.org/officeDocument/2006/relationships/image" Target="../media/image27.jpeg"/><Relationship Id="rId19" Type="http://schemas.openxmlformats.org/officeDocument/2006/relationships/image" Target="../media/image34.jpeg"/><Relationship Id="rId4" Type="http://schemas.openxmlformats.org/officeDocument/2006/relationships/image" Target="../media/image24.jpeg"/><Relationship Id="rId9" Type="http://schemas.openxmlformats.org/officeDocument/2006/relationships/hyperlink" Target="http://arpa-e.energy.gov/ProgramsProjects/IMPACCT.aspx" TargetMode="External"/><Relationship Id="rId1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emf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gif"/><Relationship Id="rId5" Type="http://schemas.openxmlformats.org/officeDocument/2006/relationships/image" Target="../media/image44.tiff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emf"/><Relationship Id="rId4" Type="http://schemas.openxmlformats.org/officeDocument/2006/relationships/image" Target="../media/image55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gif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2.png"/><Relationship Id="rId4" Type="http://schemas.openxmlformats.org/officeDocument/2006/relationships/image" Target="../media/image71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emf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10" Type="http://schemas.openxmlformats.org/officeDocument/2006/relationships/image" Target="../media/image80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elinc.net/index.php" TargetMode="External"/><Relationship Id="rId13" Type="http://schemas.openxmlformats.org/officeDocument/2006/relationships/image" Target="../media/image91.jpeg"/><Relationship Id="rId18" Type="http://schemas.openxmlformats.org/officeDocument/2006/relationships/image" Target="../media/image96.jpe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0.emf"/><Relationship Id="rId17" Type="http://schemas.openxmlformats.org/officeDocument/2006/relationships/image" Target="../media/image95.gif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9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5.png"/><Relationship Id="rId11" Type="http://schemas.openxmlformats.org/officeDocument/2006/relationships/image" Target="../media/image89.jpeg"/><Relationship Id="rId5" Type="http://schemas.openxmlformats.org/officeDocument/2006/relationships/image" Target="../media/image84.png"/><Relationship Id="rId15" Type="http://schemas.openxmlformats.org/officeDocument/2006/relationships/image" Target="../media/image93.png"/><Relationship Id="rId10" Type="http://schemas.openxmlformats.org/officeDocument/2006/relationships/image" Target="../media/image88.gif"/><Relationship Id="rId4" Type="http://schemas.openxmlformats.org/officeDocument/2006/relationships/image" Target="../media/image83.png"/><Relationship Id="rId9" Type="http://schemas.openxmlformats.org/officeDocument/2006/relationships/image" Target="../media/image87.jpeg"/><Relationship Id="rId14" Type="http://schemas.openxmlformats.org/officeDocument/2006/relationships/image" Target="../media/image9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Eric.Toone@hq.doe.gov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5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://upload.wikimedia.org/wikipedia/commons/7/71/1885Benz.jpg" TargetMode="External"/><Relationship Id="rId5" Type="http://schemas.openxmlformats.org/officeDocument/2006/relationships/image" Target="../media/image6.jpeg"/><Relationship Id="rId4" Type="http://schemas.openxmlformats.org/officeDocument/2006/relationships/hyperlink" Target="http://upload.wikimedia.org/wikipedia/commons/5/56/FardierdeCugnot20050111.jpg" TargetMode="External"/><Relationship Id="rId9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9.gif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905000"/>
            <a:ext cx="8686800" cy="1695451"/>
          </a:xfrm>
        </p:spPr>
        <p:txBody>
          <a:bodyPr/>
          <a:lstStyle/>
          <a:p>
            <a:r>
              <a:rPr lang="en-US" dirty="0" smtClean="0"/>
              <a:t>ARPA-E Update –</a:t>
            </a:r>
            <a:br>
              <a:rPr lang="en-US" dirty="0" smtClean="0"/>
            </a:br>
            <a:r>
              <a:rPr lang="en-US" dirty="0" smtClean="0"/>
              <a:t>BESAC Meeting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79856"/>
            <a:ext cx="6400800" cy="1104528"/>
          </a:xfrm>
        </p:spPr>
        <p:txBody>
          <a:bodyPr/>
          <a:lstStyle/>
          <a:p>
            <a:r>
              <a:rPr lang="en-US" b="1" dirty="0" smtClean="0"/>
              <a:t>Eric Toone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 smtClean="0"/>
              <a:t>July 26, 2012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370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32"/>
          <p:cNvSpPr>
            <a:spLocks noChangeArrowheads="1"/>
          </p:cNvSpPr>
          <p:nvPr/>
        </p:nvSpPr>
        <p:spPr bwMode="auto">
          <a:xfrm>
            <a:off x="5346700" y="1214438"/>
            <a:ext cx="3652838" cy="2557462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b="1">
                <a:solidFill>
                  <a:srgbClr val="000000"/>
                </a:solidFill>
              </a:rPr>
              <a:t>End-Use Efficiency</a:t>
            </a:r>
          </a:p>
        </p:txBody>
      </p:sp>
      <p:sp>
        <p:nvSpPr>
          <p:cNvPr id="98306" name="Title 2"/>
          <p:cNvSpPr>
            <a:spLocks noGrp="1"/>
          </p:cNvSpPr>
          <p:nvPr>
            <p:ph type="title"/>
          </p:nvPr>
        </p:nvSpPr>
        <p:spPr>
          <a:xfrm>
            <a:off x="182563" y="269875"/>
            <a:ext cx="8713787" cy="782638"/>
          </a:xfrm>
        </p:spPr>
        <p:txBody>
          <a:bodyPr/>
          <a:lstStyle/>
          <a:p>
            <a:pPr eaLnBrk="1" hangingPunct="1">
              <a:defRPr/>
            </a:pPr>
            <a:r>
              <a:rPr lang="en-US" sz="2200" dirty="0" smtClean="0"/>
              <a:t>ARPA-E created 11 focused programs during the last two years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90488" y="1217613"/>
            <a:ext cx="5159375" cy="2554287"/>
            <a:chOff x="1905112" y="1282501"/>
            <a:chExt cx="5158673" cy="2553229"/>
          </a:xfrm>
        </p:grpSpPr>
        <p:sp>
          <p:nvSpPr>
            <p:cNvPr id="356383" name="Rectangle 26"/>
            <p:cNvSpPr>
              <a:spLocks noChangeArrowheads="1"/>
            </p:cNvSpPr>
            <p:nvPr/>
          </p:nvSpPr>
          <p:spPr bwMode="auto">
            <a:xfrm>
              <a:off x="1975323" y="1282501"/>
              <a:ext cx="5088462" cy="2553229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b="1">
                  <a:solidFill>
                    <a:srgbClr val="000000"/>
                  </a:solidFill>
                </a:rPr>
                <a:t>Transportation</a:t>
              </a:r>
            </a:p>
          </p:txBody>
        </p:sp>
        <p:grpSp>
          <p:nvGrpSpPr>
            <p:cNvPr id="3" name="Group 24"/>
            <p:cNvGrpSpPr>
              <a:grpSpLocks/>
            </p:cNvGrpSpPr>
            <p:nvPr/>
          </p:nvGrpSpPr>
          <p:grpSpPr bwMode="auto">
            <a:xfrm>
              <a:off x="1905112" y="1570952"/>
              <a:ext cx="3944684" cy="2144964"/>
              <a:chOff x="1793565" y="1300163"/>
              <a:chExt cx="3944684" cy="2144964"/>
            </a:xfrm>
          </p:grpSpPr>
          <p:grpSp>
            <p:nvGrpSpPr>
              <p:cNvPr id="4" name="Group 19"/>
              <p:cNvGrpSpPr>
                <a:grpSpLocks/>
              </p:cNvGrpSpPr>
              <p:nvPr/>
            </p:nvGrpSpPr>
            <p:grpSpPr bwMode="auto">
              <a:xfrm>
                <a:off x="1793565" y="1300163"/>
                <a:ext cx="2036761" cy="2120900"/>
                <a:chOff x="1793565" y="1300163"/>
                <a:chExt cx="2036761" cy="2120900"/>
              </a:xfrm>
            </p:grpSpPr>
            <p:pic>
              <p:nvPicPr>
                <p:cNvPr id="356389" name="Picture 10" descr="Fuel pumps">
                  <a:hlinkClick r:id="rId3"/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2078934" y="1744663"/>
                  <a:ext cx="1484583" cy="16764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56390" name="TextBox 10"/>
                <p:cNvSpPr txBox="1">
                  <a:spLocks noChangeArrowheads="1"/>
                </p:cNvSpPr>
                <p:nvPr/>
              </p:nvSpPr>
              <p:spPr bwMode="auto">
                <a:xfrm>
                  <a:off x="1793565" y="1300163"/>
                  <a:ext cx="2036761" cy="4318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en-US">
                      <a:solidFill>
                        <a:srgbClr val="000000"/>
                      </a:solidFill>
                    </a:rPr>
                    <a:t>Electrofuels</a:t>
                  </a:r>
                </a:p>
              </p:txBody>
            </p:sp>
          </p:grpSp>
          <p:grpSp>
            <p:nvGrpSpPr>
              <p:cNvPr id="5" name="Group 18"/>
              <p:cNvGrpSpPr>
                <a:grpSpLocks/>
              </p:cNvGrpSpPr>
              <p:nvPr/>
            </p:nvGrpSpPr>
            <p:grpSpPr bwMode="auto">
              <a:xfrm>
                <a:off x="3701489" y="1301750"/>
                <a:ext cx="2036760" cy="2143377"/>
                <a:chOff x="3701489" y="1301750"/>
                <a:chExt cx="2036760" cy="2143377"/>
              </a:xfrm>
            </p:grpSpPr>
            <p:pic>
              <p:nvPicPr>
                <p:cNvPr id="356387" name="Picture 2" descr="Batteries">
                  <a:hlinkClick r:id="rId5"/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3792060" y="1768727"/>
                  <a:ext cx="1546502" cy="16764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56388" name="TextBox 11"/>
                <p:cNvSpPr txBox="1">
                  <a:spLocks noChangeArrowheads="1"/>
                </p:cNvSpPr>
                <p:nvPr/>
              </p:nvSpPr>
              <p:spPr bwMode="auto">
                <a:xfrm>
                  <a:off x="3701489" y="1301750"/>
                  <a:ext cx="2036760" cy="4318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en-US">
                      <a:solidFill>
                        <a:srgbClr val="000000"/>
                      </a:solidFill>
                    </a:rPr>
                    <a:t>BEEST</a:t>
                  </a:r>
                </a:p>
              </p:txBody>
            </p:sp>
          </p:grpSp>
        </p:grpSp>
      </p:grp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7013575" y="1500188"/>
            <a:ext cx="2036763" cy="2119312"/>
            <a:chOff x="4262438" y="4044950"/>
            <a:chExt cx="2036762" cy="2119313"/>
          </a:xfrm>
        </p:grpSpPr>
        <p:pic>
          <p:nvPicPr>
            <p:cNvPr id="356381" name="Picture 12" descr="Looking up blue glass modern office building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468813" y="4487863"/>
              <a:ext cx="1676400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382" name="TextBox 14"/>
            <p:cNvSpPr txBox="1">
              <a:spLocks noChangeArrowheads="1"/>
            </p:cNvSpPr>
            <p:nvPr/>
          </p:nvSpPr>
          <p:spPr bwMode="auto">
            <a:xfrm>
              <a:off x="4262438" y="4044950"/>
              <a:ext cx="2036762" cy="43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>
                  <a:solidFill>
                    <a:srgbClr val="000000"/>
                  </a:solidFill>
                </a:rPr>
                <a:t>BEETIT</a:t>
              </a:r>
            </a:p>
          </p:txBody>
        </p:sp>
      </p:grpSp>
      <p:grpSp>
        <p:nvGrpSpPr>
          <p:cNvPr id="7" name="Group 30"/>
          <p:cNvGrpSpPr>
            <a:grpSpLocks/>
          </p:cNvGrpSpPr>
          <p:nvPr/>
        </p:nvGrpSpPr>
        <p:grpSpPr bwMode="auto">
          <a:xfrm>
            <a:off x="-19050" y="3871913"/>
            <a:ext cx="9001125" cy="2452687"/>
            <a:chOff x="65698" y="3924444"/>
            <a:chExt cx="9000523" cy="2452605"/>
          </a:xfrm>
        </p:grpSpPr>
        <p:sp>
          <p:nvSpPr>
            <p:cNvPr id="356370" name="Rectangle 28"/>
            <p:cNvSpPr>
              <a:spLocks noChangeArrowheads="1"/>
            </p:cNvSpPr>
            <p:nvPr/>
          </p:nvSpPr>
          <p:spPr bwMode="auto">
            <a:xfrm>
              <a:off x="266840" y="3924444"/>
              <a:ext cx="8799381" cy="2452605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b="1">
                  <a:solidFill>
                    <a:srgbClr val="000000"/>
                  </a:solidFill>
                </a:rPr>
                <a:t>Stationary Power</a:t>
              </a:r>
            </a:p>
          </p:txBody>
        </p:sp>
        <p:grpSp>
          <p:nvGrpSpPr>
            <p:cNvPr id="8" name="Group 25"/>
            <p:cNvGrpSpPr>
              <a:grpSpLocks/>
            </p:cNvGrpSpPr>
            <p:nvPr/>
          </p:nvGrpSpPr>
          <p:grpSpPr bwMode="auto">
            <a:xfrm>
              <a:off x="65698" y="4185369"/>
              <a:ext cx="4939774" cy="2076200"/>
              <a:chOff x="-123220" y="3955715"/>
              <a:chExt cx="4939774" cy="2076200"/>
            </a:xfrm>
          </p:grpSpPr>
          <p:grpSp>
            <p:nvGrpSpPr>
              <p:cNvPr id="9" name="Group 17"/>
              <p:cNvGrpSpPr>
                <a:grpSpLocks/>
              </p:cNvGrpSpPr>
              <p:nvPr/>
            </p:nvGrpSpPr>
            <p:grpSpPr bwMode="auto">
              <a:xfrm>
                <a:off x="-123220" y="3958222"/>
                <a:ext cx="2035176" cy="2073693"/>
                <a:chOff x="2295127" y="1202990"/>
                <a:chExt cx="2035176" cy="2073693"/>
              </a:xfrm>
            </p:grpSpPr>
            <p:pic>
              <p:nvPicPr>
                <p:cNvPr id="131091" name="Picture 4" descr="Power plant towers billowing smoke">
                  <a:hlinkClick r:id="rId9"/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2571334" y="1599936"/>
                  <a:ext cx="1376271" cy="1676344"/>
                </a:xfrm>
                <a:prstGeom prst="rect">
                  <a:avLst/>
                </a:prstGeom>
                <a:noFill/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  <a:miter lim="800000"/>
                  <a:headEnd/>
                  <a:tailEnd/>
                </a:ln>
              </p:spPr>
            </p:pic>
            <p:sp>
              <p:nvSpPr>
                <p:cNvPr id="356380" name="TextBox 12"/>
                <p:cNvSpPr txBox="1">
                  <a:spLocks noChangeArrowheads="1"/>
                </p:cNvSpPr>
                <p:nvPr/>
              </p:nvSpPr>
              <p:spPr bwMode="auto">
                <a:xfrm>
                  <a:off x="2295127" y="1202990"/>
                  <a:ext cx="2035176" cy="4318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en-US">
                      <a:solidFill>
                        <a:srgbClr val="000000"/>
                      </a:solidFill>
                    </a:rPr>
                    <a:t>IMPACCT</a:t>
                  </a:r>
                </a:p>
              </p:txBody>
            </p:sp>
          </p:grpSp>
          <p:grpSp>
            <p:nvGrpSpPr>
              <p:cNvPr id="10" name="Group 20"/>
              <p:cNvGrpSpPr>
                <a:grpSpLocks/>
              </p:cNvGrpSpPr>
              <p:nvPr/>
            </p:nvGrpSpPr>
            <p:grpSpPr bwMode="auto">
              <a:xfrm>
                <a:off x="1342152" y="3955715"/>
                <a:ext cx="2036763" cy="2076200"/>
                <a:chOff x="1342152" y="3955715"/>
                <a:chExt cx="2036763" cy="2076200"/>
              </a:xfrm>
            </p:grpSpPr>
            <p:pic>
              <p:nvPicPr>
                <p:cNvPr id="131089" name="Picture 8" descr="Armature">
                  <a:hlinkClick r:id="rId11"/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 cstate="print"/>
                <a:srcRect/>
                <a:stretch>
                  <a:fillRect/>
                </a:stretch>
              </p:blipFill>
              <p:spPr bwMode="auto">
                <a:xfrm>
                  <a:off x="1641962" y="4355168"/>
                  <a:ext cx="1319125" cy="1676344"/>
                </a:xfrm>
                <a:prstGeom prst="rect">
                  <a:avLst/>
                </a:prstGeom>
                <a:noFill/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  <a:miter lim="800000"/>
                  <a:headEnd/>
                  <a:tailEnd/>
                </a:ln>
              </p:spPr>
            </p:pic>
            <p:sp>
              <p:nvSpPr>
                <p:cNvPr id="356378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1342152" y="3955715"/>
                  <a:ext cx="2036763" cy="4318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en-US">
                      <a:solidFill>
                        <a:srgbClr val="000000"/>
                      </a:solidFill>
                    </a:rPr>
                    <a:t>ADEPT</a:t>
                  </a:r>
                </a:p>
              </p:txBody>
            </p:sp>
          </p:grpSp>
          <p:grpSp>
            <p:nvGrpSpPr>
              <p:cNvPr id="11" name="Group 22"/>
              <p:cNvGrpSpPr>
                <a:grpSpLocks/>
              </p:cNvGrpSpPr>
              <p:nvPr/>
            </p:nvGrpSpPr>
            <p:grpSpPr bwMode="auto">
              <a:xfrm>
                <a:off x="2779790" y="3966059"/>
                <a:ext cx="2036764" cy="2033587"/>
                <a:chOff x="3164801" y="3954025"/>
                <a:chExt cx="2036764" cy="2033587"/>
              </a:xfrm>
            </p:grpSpPr>
            <p:pic>
              <p:nvPicPr>
                <p:cNvPr id="131087" name="Picture 6" descr="Electrical fuse">
                  <a:hlinkClick r:id="rId13"/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>
                  <a:off x="3474676" y="4311385"/>
                  <a:ext cx="1303251" cy="1676344"/>
                </a:xfrm>
                <a:prstGeom prst="rect">
                  <a:avLst/>
                </a:prstGeom>
                <a:noFill/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  <a:miter lim="800000"/>
                  <a:headEnd/>
                  <a:tailEnd/>
                </a:ln>
              </p:spPr>
            </p:pic>
            <p:sp>
              <p:nvSpPr>
                <p:cNvPr id="356376" name="TextBox 15"/>
                <p:cNvSpPr txBox="1">
                  <a:spLocks noChangeArrowheads="1"/>
                </p:cNvSpPr>
                <p:nvPr/>
              </p:nvSpPr>
              <p:spPr bwMode="auto">
                <a:xfrm>
                  <a:off x="3164801" y="3954025"/>
                  <a:ext cx="2036764" cy="430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en-US">
                      <a:solidFill>
                        <a:srgbClr val="000000"/>
                      </a:solidFill>
                    </a:rPr>
                    <a:t>GRIDS</a:t>
                  </a:r>
                </a:p>
              </p:txBody>
            </p:sp>
          </p:grpSp>
        </p:grpSp>
      </p:grpSp>
      <p:sp>
        <p:nvSpPr>
          <p:cNvPr id="356359" name="Slide Number Placeholder 3"/>
          <p:cNvSpPr txBox="1">
            <a:spLocks noGrp="1"/>
          </p:cNvSpPr>
          <p:nvPr/>
        </p:nvSpPr>
        <p:spPr bwMode="auto">
          <a:xfrm>
            <a:off x="6624638" y="6524625"/>
            <a:ext cx="1260475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200A5601-A17F-4000-8823-93AFC23F31EA}" type="slidenum">
              <a:rPr lang="en-US" sz="700">
                <a:solidFill>
                  <a:srgbClr val="FFFFFF"/>
                </a:solidFill>
              </a:rPr>
              <a:pPr algn="r"/>
              <a:t>10</a:t>
            </a:fld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356360" name="TextBox 14"/>
          <p:cNvSpPr txBox="1">
            <a:spLocks noChangeArrowheads="1"/>
          </p:cNvSpPr>
          <p:nvPr/>
        </p:nvSpPr>
        <p:spPr bwMode="auto">
          <a:xfrm>
            <a:off x="5295900" y="1512888"/>
            <a:ext cx="20367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</a:rPr>
              <a:t>HEATS</a:t>
            </a:r>
          </a:p>
        </p:txBody>
      </p:sp>
      <p:pic>
        <p:nvPicPr>
          <p:cNvPr id="356361" name="Picture 1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480050" y="1922463"/>
            <a:ext cx="1654175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6362" name="TextBox 11"/>
          <p:cNvSpPr txBox="1">
            <a:spLocks noChangeArrowheads="1"/>
          </p:cNvSpPr>
          <p:nvPr/>
        </p:nvSpPr>
        <p:spPr bwMode="auto">
          <a:xfrm>
            <a:off x="3506788" y="1498600"/>
            <a:ext cx="20367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</a:rPr>
              <a:t>PETRO</a:t>
            </a:r>
          </a:p>
        </p:txBody>
      </p:sp>
      <p:pic>
        <p:nvPicPr>
          <p:cNvPr id="356363" name="Picture 6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288213" y="4505325"/>
            <a:ext cx="1630362" cy="1658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bg1">
                <a:tint val="45000"/>
                <a:satMod val="400000"/>
              </a:schemeClr>
            </a:duotone>
          </a:blip>
          <a:srcRect r="-1764"/>
          <a:stretch>
            <a:fillRect/>
          </a:stretch>
        </p:blipFill>
        <p:spPr bwMode="auto">
          <a:xfrm>
            <a:off x="5862918" y="4496696"/>
            <a:ext cx="1290918" cy="169478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56365" name="Picture 2"/>
          <p:cNvPicPr>
            <a:picLocks noChangeAspect="1" noChangeArrowheads="1"/>
          </p:cNvPicPr>
          <p:nvPr/>
        </p:nvPicPr>
        <p:blipFill>
          <a:blip r:embed="rId18" cstate="print"/>
          <a:srcRect l="67905" t="58531" r="13486" b="6625"/>
          <a:stretch>
            <a:fillRect/>
          </a:stretch>
        </p:blipFill>
        <p:spPr bwMode="auto">
          <a:xfrm>
            <a:off x="4637088" y="4505325"/>
            <a:ext cx="1096962" cy="1671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56366" name="TextBox 15"/>
          <p:cNvSpPr txBox="1">
            <a:spLocks noChangeArrowheads="1"/>
          </p:cNvSpPr>
          <p:nvPr/>
        </p:nvSpPr>
        <p:spPr bwMode="auto">
          <a:xfrm>
            <a:off x="4144963" y="4133850"/>
            <a:ext cx="20367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</a:rPr>
              <a:t>Solar ADEPT</a:t>
            </a:r>
          </a:p>
        </p:txBody>
      </p:sp>
      <p:sp>
        <p:nvSpPr>
          <p:cNvPr id="356367" name="TextBox 15"/>
          <p:cNvSpPr txBox="1">
            <a:spLocks noChangeArrowheads="1"/>
          </p:cNvSpPr>
          <p:nvPr/>
        </p:nvSpPr>
        <p:spPr bwMode="auto">
          <a:xfrm>
            <a:off x="5502275" y="4135438"/>
            <a:ext cx="20367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</a:rPr>
              <a:t>GENI</a:t>
            </a:r>
          </a:p>
        </p:txBody>
      </p:sp>
      <p:sp>
        <p:nvSpPr>
          <p:cNvPr id="356368" name="TextBox 15"/>
          <p:cNvSpPr txBox="1">
            <a:spLocks noChangeArrowheads="1"/>
          </p:cNvSpPr>
          <p:nvPr/>
        </p:nvSpPr>
        <p:spPr bwMode="auto">
          <a:xfrm>
            <a:off x="7150100" y="4137025"/>
            <a:ext cx="20367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</a:rPr>
              <a:t>REACT</a:t>
            </a:r>
          </a:p>
        </p:txBody>
      </p:sp>
      <p:pic>
        <p:nvPicPr>
          <p:cNvPr id="356369" name="Picture 42" descr="PETRO.JPG"/>
          <p:cNvPicPr>
            <a:picLocks noChangeAspect="1"/>
          </p:cNvPicPr>
          <p:nvPr/>
        </p:nvPicPr>
        <p:blipFill>
          <a:blip r:embed="rId19" cstate="print"/>
          <a:srcRect l="8591" t="7057" r="23039" b="16138"/>
          <a:stretch>
            <a:fillRect/>
          </a:stretch>
        </p:blipFill>
        <p:spPr bwMode="auto">
          <a:xfrm>
            <a:off x="3849688" y="1978025"/>
            <a:ext cx="1317625" cy="163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088" y="2487613"/>
            <a:ext cx="8316912" cy="782637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kern="1200" dirty="0" smtClean="0">
                <a:solidFill>
                  <a:srgbClr val="1F497D"/>
                </a:solidFill>
                <a:latin typeface="Century Gothic" pitchFamily="34" charset="0"/>
                <a:ea typeface="+mn-ea"/>
                <a:cs typeface="+mn-cs"/>
              </a:rPr>
              <a:t>Electro-Autotrophic Synthesis of Higher Alcohols</a:t>
            </a:r>
            <a:br>
              <a:rPr lang="en-US" kern="1200" dirty="0" smtClean="0">
                <a:solidFill>
                  <a:srgbClr val="1F497D"/>
                </a:solidFill>
                <a:latin typeface="Century Gothic" pitchFamily="34" charset="0"/>
                <a:ea typeface="+mn-ea"/>
                <a:cs typeface="+mn-cs"/>
              </a:rPr>
            </a:br>
            <a:r>
              <a:rPr lang="en-US" dirty="0" smtClean="0"/>
              <a:t>	</a:t>
            </a:r>
          </a:p>
        </p:txBody>
      </p:sp>
      <p:pic>
        <p:nvPicPr>
          <p:cNvPr id="133122" name="Picture 3" descr="100_058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4071938"/>
            <a:ext cx="1806575" cy="193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triped Right Arrow 5"/>
          <p:cNvSpPr/>
          <p:nvPr/>
        </p:nvSpPr>
        <p:spPr bwMode="auto">
          <a:xfrm>
            <a:off x="2674938" y="4365625"/>
            <a:ext cx="996950" cy="490538"/>
          </a:xfrm>
          <a:prstGeom prst="stripedRightArrow">
            <a:avLst/>
          </a:prstGeom>
          <a:solidFill>
            <a:srgbClr val="00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3124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70275" y="3000375"/>
            <a:ext cx="4435475" cy="331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5" name="Rounded Rectangle 7"/>
          <p:cNvSpPr>
            <a:spLocks noChangeArrowheads="1"/>
          </p:cNvSpPr>
          <p:nvPr/>
        </p:nvSpPr>
        <p:spPr bwMode="auto">
          <a:xfrm>
            <a:off x="776288" y="1014413"/>
            <a:ext cx="2339975" cy="1062037"/>
          </a:xfrm>
          <a:prstGeom prst="roundRect">
            <a:avLst>
              <a:gd name="adj" fmla="val 16667"/>
            </a:avLst>
          </a:prstGeom>
          <a:solidFill>
            <a:srgbClr val="C0E6C7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defTabSz="914400"/>
            <a:r>
              <a:rPr lang="en-US" dirty="0">
                <a:solidFill>
                  <a:srgbClr val="000000"/>
                </a:solidFill>
              </a:rPr>
              <a:t>1. Assimilate Reducing Equivalents</a:t>
            </a:r>
          </a:p>
        </p:txBody>
      </p:sp>
      <p:sp>
        <p:nvSpPr>
          <p:cNvPr id="133126" name="Rounded Rectangle 8"/>
          <p:cNvSpPr>
            <a:spLocks noChangeArrowheads="1"/>
          </p:cNvSpPr>
          <p:nvPr/>
        </p:nvSpPr>
        <p:spPr bwMode="auto">
          <a:xfrm>
            <a:off x="3322638" y="1019175"/>
            <a:ext cx="2339975" cy="1062038"/>
          </a:xfrm>
          <a:prstGeom prst="roundRect">
            <a:avLst>
              <a:gd name="adj" fmla="val 16667"/>
            </a:avLst>
          </a:prstGeom>
          <a:solidFill>
            <a:srgbClr val="C0E6C7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defTabSz="914400"/>
            <a:r>
              <a:rPr lang="en-US" dirty="0">
                <a:solidFill>
                  <a:srgbClr val="000000"/>
                </a:solidFill>
              </a:rPr>
              <a:t>2. Fix CO</a:t>
            </a:r>
            <a:r>
              <a:rPr lang="en-US" baseline="-25000" dirty="0">
                <a:solidFill>
                  <a:srgbClr val="000000"/>
                </a:solidFill>
              </a:rPr>
              <a:t>2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  <a:p>
            <a:pPr algn="l" defTabSz="914400"/>
            <a:r>
              <a:rPr lang="en-US" dirty="0">
                <a:solidFill>
                  <a:srgbClr val="000000"/>
                </a:solidFill>
              </a:rPr>
              <a:t>for </a:t>
            </a:r>
          </a:p>
          <a:p>
            <a:pPr algn="l" defTabSz="914400"/>
            <a:r>
              <a:rPr lang="en-US" dirty="0">
                <a:solidFill>
                  <a:srgbClr val="000000"/>
                </a:solidFill>
              </a:rPr>
              <a:t>Biosynthesis</a:t>
            </a:r>
            <a:endParaRPr lang="en-US" baseline="-25000" dirty="0">
              <a:solidFill>
                <a:srgbClr val="000000"/>
              </a:solidFill>
            </a:endParaRPr>
          </a:p>
        </p:txBody>
      </p:sp>
      <p:sp>
        <p:nvSpPr>
          <p:cNvPr id="133127" name="Rounded Rectangle 9"/>
          <p:cNvSpPr>
            <a:spLocks noChangeArrowheads="1"/>
          </p:cNvSpPr>
          <p:nvPr/>
        </p:nvSpPr>
        <p:spPr bwMode="auto">
          <a:xfrm>
            <a:off x="5870575" y="1014413"/>
            <a:ext cx="2339975" cy="1062037"/>
          </a:xfrm>
          <a:prstGeom prst="roundRect">
            <a:avLst>
              <a:gd name="adj" fmla="val 16667"/>
            </a:avLst>
          </a:prstGeom>
          <a:solidFill>
            <a:srgbClr val="C0E6C7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defTabSz="914400"/>
            <a:r>
              <a:rPr lang="en-US" dirty="0">
                <a:solidFill>
                  <a:srgbClr val="000000"/>
                </a:solidFill>
              </a:rPr>
              <a:t>3. Generate </a:t>
            </a:r>
          </a:p>
          <a:p>
            <a:pPr algn="l" defTabSz="914400"/>
            <a:r>
              <a:rPr lang="en-US" dirty="0">
                <a:solidFill>
                  <a:srgbClr val="000000"/>
                </a:solidFill>
              </a:rPr>
              <a:t>Energy Dense Liquid Fuel</a:t>
            </a:r>
          </a:p>
        </p:txBody>
      </p:sp>
      <p:sp>
        <p:nvSpPr>
          <p:cNvPr id="133128" name="Rounded Rectangle 10"/>
          <p:cNvSpPr>
            <a:spLocks noChangeArrowheads="1"/>
          </p:cNvSpPr>
          <p:nvPr/>
        </p:nvSpPr>
        <p:spPr bwMode="auto">
          <a:xfrm>
            <a:off x="619125" y="749300"/>
            <a:ext cx="7727950" cy="1465263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pPr algn="ctr" defTabSz="914400"/>
            <a:endParaRPr lang="en-US">
              <a:solidFill>
                <a:srgbClr val="000000"/>
              </a:solidFill>
            </a:endParaRPr>
          </a:p>
        </p:txBody>
      </p:sp>
      <p:sp>
        <p:nvSpPr>
          <p:cNvPr id="133129" name="TextBox 11"/>
          <p:cNvSpPr txBox="1">
            <a:spLocks noChangeArrowheads="1"/>
          </p:cNvSpPr>
          <p:nvPr/>
        </p:nvSpPr>
        <p:spPr bwMode="auto">
          <a:xfrm>
            <a:off x="3176588" y="117475"/>
            <a:ext cx="25257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</a:rPr>
              <a:t>Electrofuels</a:t>
            </a:r>
          </a:p>
        </p:txBody>
      </p:sp>
      <p:pic>
        <p:nvPicPr>
          <p:cNvPr id="133130" name="Picture 16" descr="ecol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2675" y="1192213"/>
            <a:ext cx="671513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31" name="Picture 2" descr="RedTCA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06950" y="1130300"/>
            <a:ext cx="804863" cy="78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32" name="Picture 38" descr="octane-molecule-3d-model-petrol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2576587">
            <a:off x="7321550" y="1450975"/>
            <a:ext cx="817563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33" name="Picture 3" descr="C:\0 desktop\Working papers\Shota\CO2 to isobutyraldehyde\Shota CO2 revision\092609\092609\Fig2.jpg"/>
          <p:cNvPicPr>
            <a:picLocks noChangeAspect="1" noChangeArrowheads="1"/>
          </p:cNvPicPr>
          <p:nvPr/>
        </p:nvPicPr>
        <p:blipFill>
          <a:blip r:embed="rId8" cstate="print"/>
          <a:srcRect r="18716" b="65953"/>
          <a:stretch>
            <a:fillRect/>
          </a:stretch>
        </p:blipFill>
        <p:spPr bwMode="auto">
          <a:xfrm>
            <a:off x="412750" y="3268663"/>
            <a:ext cx="2003425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34" name="Picture 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75513" y="2781300"/>
            <a:ext cx="1711325" cy="171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36" name="Slide Number Placeholder 3"/>
          <p:cNvSpPr txBox="1">
            <a:spLocks noGrp="1"/>
          </p:cNvSpPr>
          <p:nvPr/>
        </p:nvSpPr>
        <p:spPr bwMode="auto">
          <a:xfrm>
            <a:off x="6624638" y="6524625"/>
            <a:ext cx="1260475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8CF8C400-A1C4-4699-8DF7-A2A198476E13}" type="slidenum">
              <a:rPr lang="en-US" sz="700">
                <a:solidFill>
                  <a:srgbClr val="FFFFFF"/>
                </a:solidFill>
              </a:rPr>
              <a:pPr algn="r"/>
              <a:t>11</a:t>
            </a:fld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81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876800" y="381000"/>
            <a:ext cx="3630612" cy="784225"/>
          </a:xfrm>
          <a:prstGeom prst="rect">
            <a:avLst/>
          </a:prstGeom>
        </p:spPr>
        <p:txBody>
          <a:bodyPr/>
          <a:lstStyle/>
          <a:p>
            <a:r>
              <a:rPr lang="en-US" sz="2200" b="1" kern="1200" dirty="0" smtClean="0">
                <a:solidFill>
                  <a:srgbClr val="1F497D"/>
                </a:solidFill>
                <a:latin typeface="Century Gothic" pitchFamily="34" charset="0"/>
                <a:ea typeface="+mn-ea"/>
                <a:cs typeface="+mn-cs"/>
              </a:rPr>
              <a:t>The Semi Solid Flow Cell (SSFC):  Flow Batteries meet Solid Batteries</a:t>
            </a:r>
            <a:endParaRPr lang="en-US" sz="2200" b="1" kern="1200" dirty="0">
              <a:solidFill>
                <a:srgbClr val="1F497D"/>
              </a:solidFill>
              <a:latin typeface="Century Gothic" pitchFamily="34" charset="0"/>
              <a:ea typeface="+mn-ea"/>
              <a:cs typeface="+mn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365" y="741176"/>
            <a:ext cx="3678941" cy="2599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1" name="Rounded Rectangle 10"/>
          <p:cNvSpPr>
            <a:spLocks noChangeArrowheads="1"/>
          </p:cNvSpPr>
          <p:nvPr/>
        </p:nvSpPr>
        <p:spPr bwMode="auto">
          <a:xfrm>
            <a:off x="153988" y="635000"/>
            <a:ext cx="4036047" cy="2814256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pPr algn="ctr" defTabSz="914400"/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2" name="TextBox 11"/>
          <p:cNvSpPr txBox="1">
            <a:spLocks noChangeArrowheads="1"/>
          </p:cNvSpPr>
          <p:nvPr/>
        </p:nvSpPr>
        <p:spPr bwMode="auto">
          <a:xfrm>
            <a:off x="1306788" y="80458"/>
            <a:ext cx="16208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/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BEEST</a:t>
            </a:r>
            <a:endParaRPr lang="en-US" sz="32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2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2632" y="1611658"/>
            <a:ext cx="4528152" cy="3318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" name="Picture 162" descr="team choice.tif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155" y="5211040"/>
            <a:ext cx="1578100" cy="658132"/>
          </a:xfrm>
          <a:prstGeom prst="rect">
            <a:avLst/>
          </a:prstGeom>
        </p:spPr>
      </p:pic>
      <p:pic>
        <p:nvPicPr>
          <p:cNvPr id="164" name="Picture 8" descr="http://libraries.mit.edu/archives/mithistory/seal/mit-seal_400x400.gif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1750" y="3797490"/>
            <a:ext cx="1207456" cy="1216429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4265" y="5000263"/>
            <a:ext cx="6350195" cy="129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5791200" y="466725"/>
            <a:ext cx="3154362" cy="782638"/>
          </a:xfrm>
          <a:prstGeom prst="rect">
            <a:avLst/>
          </a:prstGeom>
        </p:spPr>
        <p:txBody>
          <a:bodyPr/>
          <a:lstStyle/>
          <a:p>
            <a:r>
              <a:rPr lang="en-US" sz="2200" b="1" kern="1200" dirty="0" smtClean="0">
                <a:solidFill>
                  <a:srgbClr val="1F497D"/>
                </a:solidFill>
                <a:latin typeface="Century Gothic" pitchFamily="34" charset="0"/>
                <a:ea typeface="+mn-ea"/>
                <a:cs typeface="+mn-cs"/>
              </a:rPr>
              <a:t>Low-Cost Biological Catalyst to Enable Efficient CO2 Capture</a:t>
            </a:r>
            <a:endParaRPr lang="en-US" sz="2200" b="1" kern="1200" dirty="0">
              <a:solidFill>
                <a:srgbClr val="1F497D"/>
              </a:solidFill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6" name="Rounded Rectangle 10"/>
          <p:cNvSpPr>
            <a:spLocks noChangeArrowheads="1"/>
          </p:cNvSpPr>
          <p:nvPr/>
        </p:nvSpPr>
        <p:spPr bwMode="auto">
          <a:xfrm>
            <a:off x="154725" y="663575"/>
            <a:ext cx="5250646" cy="3364415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pPr algn="ctr" defTabSz="914400"/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Box 11"/>
          <p:cNvSpPr txBox="1">
            <a:spLocks noChangeArrowheads="1"/>
          </p:cNvSpPr>
          <p:nvPr/>
        </p:nvSpPr>
        <p:spPr bwMode="auto">
          <a:xfrm>
            <a:off x="1630363" y="101025"/>
            <a:ext cx="223558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</a:rPr>
              <a:t>IMPACCT</a:t>
            </a:r>
            <a:endParaRPr lang="en-US" sz="3200" b="1" dirty="0">
              <a:solidFill>
                <a:srgbClr val="00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9655" y="717625"/>
            <a:ext cx="5298652" cy="3194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02"/>
          <p:cNvGrpSpPr>
            <a:grpSpLocks/>
          </p:cNvGrpSpPr>
          <p:nvPr/>
        </p:nvGrpSpPr>
        <p:grpSpPr bwMode="auto">
          <a:xfrm>
            <a:off x="5036619" y="3798165"/>
            <a:ext cx="4107381" cy="2563707"/>
            <a:chOff x="3299879" y="2297113"/>
            <a:chExt cx="6110894" cy="3568700"/>
          </a:xfrm>
        </p:grpSpPr>
        <p:sp>
          <p:nvSpPr>
            <p:cNvPr id="12" name="AutoShape 99"/>
            <p:cNvSpPr>
              <a:spLocks noChangeAspect="1" noChangeArrowheads="1" noTextEdit="1"/>
            </p:cNvSpPr>
            <p:nvPr/>
          </p:nvSpPr>
          <p:spPr bwMode="auto">
            <a:xfrm>
              <a:off x="3327400" y="2297113"/>
              <a:ext cx="5635625" cy="35687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Rectangle 102"/>
            <p:cNvSpPr>
              <a:spLocks noChangeArrowheads="1"/>
            </p:cNvSpPr>
            <p:nvPr/>
          </p:nvSpPr>
          <p:spPr bwMode="auto">
            <a:xfrm>
              <a:off x="4221164" y="3411794"/>
              <a:ext cx="2287792" cy="198094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" name="Rectangle 103"/>
            <p:cNvSpPr>
              <a:spLocks noChangeArrowheads="1"/>
            </p:cNvSpPr>
            <p:nvPr/>
          </p:nvSpPr>
          <p:spPr bwMode="auto">
            <a:xfrm>
              <a:off x="4210050" y="2851150"/>
              <a:ext cx="11113" cy="2547938"/>
            </a:xfrm>
            <a:prstGeom prst="rect">
              <a:avLst/>
            </a:prstGeom>
            <a:solidFill>
              <a:srgbClr val="868686"/>
            </a:solidFill>
            <a:ln w="6">
              <a:solidFill>
                <a:srgbClr val="868686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5" name="Rectangle 104"/>
            <p:cNvSpPr>
              <a:spLocks noChangeArrowheads="1"/>
            </p:cNvSpPr>
            <p:nvPr/>
          </p:nvSpPr>
          <p:spPr bwMode="auto">
            <a:xfrm>
              <a:off x="4216400" y="5022850"/>
              <a:ext cx="3168650" cy="12700"/>
            </a:xfrm>
            <a:prstGeom prst="rect">
              <a:avLst/>
            </a:prstGeom>
            <a:solidFill>
              <a:srgbClr val="868686"/>
            </a:solidFill>
            <a:ln w="6">
              <a:solidFill>
                <a:srgbClr val="868686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6" name="Freeform 105"/>
            <p:cNvSpPr>
              <a:spLocks/>
            </p:cNvSpPr>
            <p:nvPr/>
          </p:nvSpPr>
          <p:spPr bwMode="auto">
            <a:xfrm>
              <a:off x="4302125" y="3286125"/>
              <a:ext cx="2843213" cy="1765300"/>
            </a:xfrm>
            <a:custGeom>
              <a:avLst/>
              <a:gdLst>
                <a:gd name="T0" fmla="*/ 2147483647 w 3891"/>
                <a:gd name="T1" fmla="*/ 2147483647 h 2296"/>
                <a:gd name="T2" fmla="*/ 2147483647 w 3891"/>
                <a:gd name="T3" fmla="*/ 2147483647 h 2296"/>
                <a:gd name="T4" fmla="*/ 2147483647 w 3891"/>
                <a:gd name="T5" fmla="*/ 2147483647 h 2296"/>
                <a:gd name="T6" fmla="*/ 2147483647 w 3891"/>
                <a:gd name="T7" fmla="*/ 2147483647 h 2296"/>
                <a:gd name="T8" fmla="*/ 2147483647 w 3891"/>
                <a:gd name="T9" fmla="*/ 2147483647 h 2296"/>
                <a:gd name="T10" fmla="*/ 2147483647 w 3891"/>
                <a:gd name="T11" fmla="*/ 2147483647 h 2296"/>
                <a:gd name="T12" fmla="*/ 2147483647 w 3891"/>
                <a:gd name="T13" fmla="*/ 2147483647 h 2296"/>
                <a:gd name="T14" fmla="*/ 2147483647 w 3891"/>
                <a:gd name="T15" fmla="*/ 2147483647 h 2296"/>
                <a:gd name="T16" fmla="*/ 2147483647 w 3891"/>
                <a:gd name="T17" fmla="*/ 2147483647 h 2296"/>
                <a:gd name="T18" fmla="*/ 2147483647 w 3891"/>
                <a:gd name="T19" fmla="*/ 2147483647 h 2296"/>
                <a:gd name="T20" fmla="*/ 2147483647 w 3891"/>
                <a:gd name="T21" fmla="*/ 2147483647 h 2296"/>
                <a:gd name="T22" fmla="*/ 2147483647 w 3891"/>
                <a:gd name="T23" fmla="*/ 2147483647 h 2296"/>
                <a:gd name="T24" fmla="*/ 2147483647 w 3891"/>
                <a:gd name="T25" fmla="*/ 2147483647 h 2296"/>
                <a:gd name="T26" fmla="*/ 2147483647 w 3891"/>
                <a:gd name="T27" fmla="*/ 2147483647 h 2296"/>
                <a:gd name="T28" fmla="*/ 2147483647 w 3891"/>
                <a:gd name="T29" fmla="*/ 2147483647 h 2296"/>
                <a:gd name="T30" fmla="*/ 2147483647 w 3891"/>
                <a:gd name="T31" fmla="*/ 2147483647 h 2296"/>
                <a:gd name="T32" fmla="*/ 2147483647 w 3891"/>
                <a:gd name="T33" fmla="*/ 2147483647 h 2296"/>
                <a:gd name="T34" fmla="*/ 2147483647 w 3891"/>
                <a:gd name="T35" fmla="*/ 2147483647 h 2296"/>
                <a:gd name="T36" fmla="*/ 2147483647 w 3891"/>
                <a:gd name="T37" fmla="*/ 2147483647 h 2296"/>
                <a:gd name="T38" fmla="*/ 2147483647 w 3891"/>
                <a:gd name="T39" fmla="*/ 2147483647 h 2296"/>
                <a:gd name="T40" fmla="*/ 2147483647 w 3891"/>
                <a:gd name="T41" fmla="*/ 2147483647 h 2296"/>
                <a:gd name="T42" fmla="*/ 2147483647 w 3891"/>
                <a:gd name="T43" fmla="*/ 2147483647 h 2296"/>
                <a:gd name="T44" fmla="*/ 2147483647 w 3891"/>
                <a:gd name="T45" fmla="*/ 2147483647 h 2296"/>
                <a:gd name="T46" fmla="*/ 2147483647 w 3891"/>
                <a:gd name="T47" fmla="*/ 2147483647 h 2296"/>
                <a:gd name="T48" fmla="*/ 2147483647 w 3891"/>
                <a:gd name="T49" fmla="*/ 2147483647 h 2296"/>
                <a:gd name="T50" fmla="*/ 2147483647 w 3891"/>
                <a:gd name="T51" fmla="*/ 2147483647 h 2296"/>
                <a:gd name="T52" fmla="*/ 2147483647 w 3891"/>
                <a:gd name="T53" fmla="*/ 2147483647 h 2296"/>
                <a:gd name="T54" fmla="*/ 2147483647 w 3891"/>
                <a:gd name="T55" fmla="*/ 2147483647 h 2296"/>
                <a:gd name="T56" fmla="*/ 2147483647 w 3891"/>
                <a:gd name="T57" fmla="*/ 2147483647 h 2296"/>
                <a:gd name="T58" fmla="*/ 2147483647 w 3891"/>
                <a:gd name="T59" fmla="*/ 2147483647 h 2296"/>
                <a:gd name="T60" fmla="*/ 2147483647 w 3891"/>
                <a:gd name="T61" fmla="*/ 2147483647 h 2296"/>
                <a:gd name="T62" fmla="*/ 2147483647 w 3891"/>
                <a:gd name="T63" fmla="*/ 2147483647 h 2296"/>
                <a:gd name="T64" fmla="*/ 2147483647 w 3891"/>
                <a:gd name="T65" fmla="*/ 2147483647 h 2296"/>
                <a:gd name="T66" fmla="*/ 2147483647 w 3891"/>
                <a:gd name="T67" fmla="*/ 2147483647 h 2296"/>
                <a:gd name="T68" fmla="*/ 2147483647 w 3891"/>
                <a:gd name="T69" fmla="*/ 2147483647 h 2296"/>
                <a:gd name="T70" fmla="*/ 2147483647 w 3891"/>
                <a:gd name="T71" fmla="*/ 2147483647 h 2296"/>
                <a:gd name="T72" fmla="*/ 2147483647 w 3891"/>
                <a:gd name="T73" fmla="*/ 2147483647 h 2296"/>
                <a:gd name="T74" fmla="*/ 2147483647 w 3891"/>
                <a:gd name="T75" fmla="*/ 2147483647 h 2296"/>
                <a:gd name="T76" fmla="*/ 2147483647 w 3891"/>
                <a:gd name="T77" fmla="*/ 2147483647 h 2296"/>
                <a:gd name="T78" fmla="*/ 2147483647 w 3891"/>
                <a:gd name="T79" fmla="*/ 2147483647 h 2296"/>
                <a:gd name="T80" fmla="*/ 2147483647 w 3891"/>
                <a:gd name="T81" fmla="*/ 2147483647 h 2296"/>
                <a:gd name="T82" fmla="*/ 2147483647 w 3891"/>
                <a:gd name="T83" fmla="*/ 2147483647 h 2296"/>
                <a:gd name="T84" fmla="*/ 2147483647 w 3891"/>
                <a:gd name="T85" fmla="*/ 2147483647 h 2296"/>
                <a:gd name="T86" fmla="*/ 2147483647 w 3891"/>
                <a:gd name="T87" fmla="*/ 2147483647 h 2296"/>
                <a:gd name="T88" fmla="*/ 2147483647 w 3891"/>
                <a:gd name="T89" fmla="*/ 2147483647 h 229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891"/>
                <a:gd name="T136" fmla="*/ 0 h 2296"/>
                <a:gd name="T137" fmla="*/ 3891 w 3891"/>
                <a:gd name="T138" fmla="*/ 2296 h 229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891" h="2296">
                  <a:moveTo>
                    <a:pt x="36" y="5"/>
                  </a:moveTo>
                  <a:lnTo>
                    <a:pt x="158" y="51"/>
                  </a:lnTo>
                  <a:lnTo>
                    <a:pt x="284" y="91"/>
                  </a:lnTo>
                  <a:lnTo>
                    <a:pt x="541" y="166"/>
                  </a:lnTo>
                  <a:lnTo>
                    <a:pt x="666" y="211"/>
                  </a:lnTo>
                  <a:lnTo>
                    <a:pt x="784" y="264"/>
                  </a:lnTo>
                  <a:lnTo>
                    <a:pt x="892" y="329"/>
                  </a:lnTo>
                  <a:cubicBezTo>
                    <a:pt x="893" y="330"/>
                    <a:pt x="894" y="331"/>
                    <a:pt x="895" y="331"/>
                  </a:cubicBezTo>
                  <a:lnTo>
                    <a:pt x="985" y="410"/>
                  </a:lnTo>
                  <a:cubicBezTo>
                    <a:pt x="987" y="412"/>
                    <a:pt x="988" y="413"/>
                    <a:pt x="989" y="414"/>
                  </a:cubicBezTo>
                  <a:lnTo>
                    <a:pt x="1062" y="513"/>
                  </a:lnTo>
                  <a:cubicBezTo>
                    <a:pt x="1063" y="514"/>
                    <a:pt x="1063" y="516"/>
                    <a:pt x="1064" y="517"/>
                  </a:cubicBezTo>
                  <a:lnTo>
                    <a:pt x="1123" y="635"/>
                  </a:lnTo>
                  <a:lnTo>
                    <a:pt x="1171" y="768"/>
                  </a:lnTo>
                  <a:lnTo>
                    <a:pt x="1211" y="909"/>
                  </a:lnTo>
                  <a:lnTo>
                    <a:pt x="1245" y="1051"/>
                  </a:lnTo>
                  <a:lnTo>
                    <a:pt x="1279" y="1189"/>
                  </a:lnTo>
                  <a:lnTo>
                    <a:pt x="1315" y="1318"/>
                  </a:lnTo>
                  <a:lnTo>
                    <a:pt x="1355" y="1432"/>
                  </a:lnTo>
                  <a:lnTo>
                    <a:pt x="1445" y="1643"/>
                  </a:lnTo>
                  <a:lnTo>
                    <a:pt x="1489" y="1744"/>
                  </a:lnTo>
                  <a:lnTo>
                    <a:pt x="1535" y="1839"/>
                  </a:lnTo>
                  <a:lnTo>
                    <a:pt x="1580" y="1928"/>
                  </a:lnTo>
                  <a:lnTo>
                    <a:pt x="1624" y="2007"/>
                  </a:lnTo>
                  <a:lnTo>
                    <a:pt x="1670" y="2075"/>
                  </a:lnTo>
                  <a:lnTo>
                    <a:pt x="1713" y="2132"/>
                  </a:lnTo>
                  <a:lnTo>
                    <a:pt x="1756" y="2173"/>
                  </a:lnTo>
                  <a:lnTo>
                    <a:pt x="1752" y="2170"/>
                  </a:lnTo>
                  <a:lnTo>
                    <a:pt x="1798" y="2199"/>
                  </a:lnTo>
                  <a:lnTo>
                    <a:pt x="1795" y="2197"/>
                  </a:lnTo>
                  <a:lnTo>
                    <a:pt x="1840" y="2216"/>
                  </a:lnTo>
                  <a:lnTo>
                    <a:pt x="1836" y="2215"/>
                  </a:lnTo>
                  <a:lnTo>
                    <a:pt x="1881" y="2226"/>
                  </a:lnTo>
                  <a:lnTo>
                    <a:pt x="1877" y="2226"/>
                  </a:lnTo>
                  <a:lnTo>
                    <a:pt x="1967" y="2233"/>
                  </a:lnTo>
                  <a:lnTo>
                    <a:pt x="2059" y="2241"/>
                  </a:lnTo>
                  <a:lnTo>
                    <a:pt x="2150" y="2249"/>
                  </a:lnTo>
                  <a:lnTo>
                    <a:pt x="2237" y="2247"/>
                  </a:lnTo>
                  <a:lnTo>
                    <a:pt x="2327" y="2243"/>
                  </a:lnTo>
                  <a:lnTo>
                    <a:pt x="2418" y="2240"/>
                  </a:lnTo>
                  <a:lnTo>
                    <a:pt x="2781" y="2240"/>
                  </a:lnTo>
                  <a:lnTo>
                    <a:pt x="3143" y="2240"/>
                  </a:lnTo>
                  <a:lnTo>
                    <a:pt x="3505" y="2240"/>
                  </a:lnTo>
                  <a:lnTo>
                    <a:pt x="3867" y="2240"/>
                  </a:lnTo>
                  <a:cubicBezTo>
                    <a:pt x="3881" y="2240"/>
                    <a:pt x="3891" y="2251"/>
                    <a:pt x="3891" y="2264"/>
                  </a:cubicBezTo>
                  <a:cubicBezTo>
                    <a:pt x="3891" y="2278"/>
                    <a:pt x="3881" y="2288"/>
                    <a:pt x="3867" y="2288"/>
                  </a:cubicBezTo>
                  <a:lnTo>
                    <a:pt x="3505" y="2288"/>
                  </a:lnTo>
                  <a:lnTo>
                    <a:pt x="3143" y="2288"/>
                  </a:lnTo>
                  <a:lnTo>
                    <a:pt x="2781" y="2288"/>
                  </a:lnTo>
                  <a:lnTo>
                    <a:pt x="2419" y="2288"/>
                  </a:lnTo>
                  <a:lnTo>
                    <a:pt x="2330" y="2291"/>
                  </a:lnTo>
                  <a:lnTo>
                    <a:pt x="2238" y="2295"/>
                  </a:lnTo>
                  <a:lnTo>
                    <a:pt x="2145" y="2296"/>
                  </a:lnTo>
                  <a:lnTo>
                    <a:pt x="2054" y="2288"/>
                  </a:lnTo>
                  <a:lnTo>
                    <a:pt x="1964" y="2280"/>
                  </a:lnTo>
                  <a:lnTo>
                    <a:pt x="1874" y="2273"/>
                  </a:lnTo>
                  <a:cubicBezTo>
                    <a:pt x="1872" y="2273"/>
                    <a:pt x="1871" y="2273"/>
                    <a:pt x="1870" y="2273"/>
                  </a:cubicBezTo>
                  <a:lnTo>
                    <a:pt x="1825" y="2262"/>
                  </a:lnTo>
                  <a:cubicBezTo>
                    <a:pt x="1824" y="2261"/>
                    <a:pt x="1822" y="2261"/>
                    <a:pt x="1821" y="2261"/>
                  </a:cubicBezTo>
                  <a:lnTo>
                    <a:pt x="1776" y="2242"/>
                  </a:lnTo>
                  <a:cubicBezTo>
                    <a:pt x="1775" y="2241"/>
                    <a:pt x="1774" y="2240"/>
                    <a:pt x="1773" y="2240"/>
                  </a:cubicBezTo>
                  <a:lnTo>
                    <a:pt x="1727" y="2211"/>
                  </a:lnTo>
                  <a:cubicBezTo>
                    <a:pt x="1725" y="2210"/>
                    <a:pt x="1724" y="2209"/>
                    <a:pt x="1723" y="2208"/>
                  </a:cubicBezTo>
                  <a:lnTo>
                    <a:pt x="1676" y="2161"/>
                  </a:lnTo>
                  <a:lnTo>
                    <a:pt x="1629" y="2102"/>
                  </a:lnTo>
                  <a:lnTo>
                    <a:pt x="1583" y="2030"/>
                  </a:lnTo>
                  <a:lnTo>
                    <a:pt x="1537" y="1949"/>
                  </a:lnTo>
                  <a:lnTo>
                    <a:pt x="1492" y="1860"/>
                  </a:lnTo>
                  <a:lnTo>
                    <a:pt x="1446" y="1763"/>
                  </a:lnTo>
                  <a:lnTo>
                    <a:pt x="1400" y="1662"/>
                  </a:lnTo>
                  <a:lnTo>
                    <a:pt x="1310" y="1448"/>
                  </a:lnTo>
                  <a:lnTo>
                    <a:pt x="1268" y="1331"/>
                  </a:lnTo>
                  <a:lnTo>
                    <a:pt x="1232" y="1200"/>
                  </a:lnTo>
                  <a:lnTo>
                    <a:pt x="1198" y="1062"/>
                  </a:lnTo>
                  <a:lnTo>
                    <a:pt x="1164" y="922"/>
                  </a:lnTo>
                  <a:lnTo>
                    <a:pt x="1126" y="785"/>
                  </a:lnTo>
                  <a:lnTo>
                    <a:pt x="1080" y="656"/>
                  </a:lnTo>
                  <a:lnTo>
                    <a:pt x="1021" y="538"/>
                  </a:lnTo>
                  <a:lnTo>
                    <a:pt x="1023" y="542"/>
                  </a:lnTo>
                  <a:lnTo>
                    <a:pt x="950" y="443"/>
                  </a:lnTo>
                  <a:lnTo>
                    <a:pt x="954" y="447"/>
                  </a:lnTo>
                  <a:lnTo>
                    <a:pt x="864" y="368"/>
                  </a:lnTo>
                  <a:lnTo>
                    <a:pt x="867" y="370"/>
                  </a:lnTo>
                  <a:lnTo>
                    <a:pt x="765" y="307"/>
                  </a:lnTo>
                  <a:lnTo>
                    <a:pt x="650" y="256"/>
                  </a:lnTo>
                  <a:lnTo>
                    <a:pt x="528" y="212"/>
                  </a:lnTo>
                  <a:lnTo>
                    <a:pt x="269" y="136"/>
                  </a:lnTo>
                  <a:lnTo>
                    <a:pt x="141" y="96"/>
                  </a:lnTo>
                  <a:lnTo>
                    <a:pt x="19" y="50"/>
                  </a:lnTo>
                  <a:cubicBezTo>
                    <a:pt x="7" y="45"/>
                    <a:pt x="0" y="31"/>
                    <a:pt x="5" y="19"/>
                  </a:cubicBezTo>
                  <a:cubicBezTo>
                    <a:pt x="10" y="7"/>
                    <a:pt x="24" y="0"/>
                    <a:pt x="36" y="5"/>
                  </a:cubicBezTo>
                  <a:close/>
                </a:path>
              </a:pathLst>
            </a:custGeom>
            <a:solidFill>
              <a:srgbClr val="4A7EBB"/>
            </a:solidFill>
            <a:ln w="6" cap="flat">
              <a:solidFill>
                <a:srgbClr val="4A7EBB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" name="Freeform 106"/>
            <p:cNvSpPr>
              <a:spLocks/>
            </p:cNvSpPr>
            <p:nvPr/>
          </p:nvSpPr>
          <p:spPr bwMode="auto">
            <a:xfrm>
              <a:off x="4286250" y="3270250"/>
              <a:ext cx="61913" cy="65088"/>
            </a:xfrm>
            <a:custGeom>
              <a:avLst/>
              <a:gdLst>
                <a:gd name="T0" fmla="*/ 2147483647 w 32"/>
                <a:gd name="T1" fmla="*/ 2147483647 h 32"/>
                <a:gd name="T2" fmla="*/ 0 w 32"/>
                <a:gd name="T3" fmla="*/ 2147483647 h 32"/>
                <a:gd name="T4" fmla="*/ 2147483647 w 32"/>
                <a:gd name="T5" fmla="*/ 0 h 32"/>
                <a:gd name="T6" fmla="*/ 2147483647 w 32"/>
                <a:gd name="T7" fmla="*/ 2147483647 h 32"/>
                <a:gd name="T8" fmla="*/ 2147483647 w 32"/>
                <a:gd name="T9" fmla="*/ 2147483647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32"/>
                <a:gd name="T17" fmla="*/ 32 w 32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32">
                  <a:moveTo>
                    <a:pt x="16" y="32"/>
                  </a:moveTo>
                  <a:lnTo>
                    <a:pt x="0" y="16"/>
                  </a:lnTo>
                  <a:lnTo>
                    <a:pt x="16" y="0"/>
                  </a:lnTo>
                  <a:lnTo>
                    <a:pt x="32" y="16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4F81B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" name="Freeform 107"/>
            <p:cNvSpPr>
              <a:spLocks noEditPoints="1"/>
            </p:cNvSpPr>
            <p:nvPr/>
          </p:nvSpPr>
          <p:spPr bwMode="auto">
            <a:xfrm>
              <a:off x="4279900" y="3263900"/>
              <a:ext cx="76200" cy="77788"/>
            </a:xfrm>
            <a:custGeom>
              <a:avLst/>
              <a:gdLst>
                <a:gd name="T0" fmla="*/ 2147483647 w 103"/>
                <a:gd name="T1" fmla="*/ 2147483647 h 102"/>
                <a:gd name="T2" fmla="*/ 2147483647 w 103"/>
                <a:gd name="T3" fmla="*/ 2147483647 h 102"/>
                <a:gd name="T4" fmla="*/ 2147483647 w 103"/>
                <a:gd name="T5" fmla="*/ 2147483647 h 102"/>
                <a:gd name="T6" fmla="*/ 2147483647 w 103"/>
                <a:gd name="T7" fmla="*/ 2147483647 h 102"/>
                <a:gd name="T8" fmla="*/ 2147483647 w 103"/>
                <a:gd name="T9" fmla="*/ 2147483647 h 102"/>
                <a:gd name="T10" fmla="*/ 2147483647 w 103"/>
                <a:gd name="T11" fmla="*/ 2147483647 h 102"/>
                <a:gd name="T12" fmla="*/ 2147483647 w 103"/>
                <a:gd name="T13" fmla="*/ 0 h 102"/>
                <a:gd name="T14" fmla="*/ 2147483647 w 103"/>
                <a:gd name="T15" fmla="*/ 2147483647 h 102"/>
                <a:gd name="T16" fmla="*/ 2147483647 w 103"/>
                <a:gd name="T17" fmla="*/ 2147483647 h 102"/>
                <a:gd name="T18" fmla="*/ 2147483647 w 103"/>
                <a:gd name="T19" fmla="*/ 2147483647 h 102"/>
                <a:gd name="T20" fmla="*/ 2147483647 w 103"/>
                <a:gd name="T21" fmla="*/ 2147483647 h 102"/>
                <a:gd name="T22" fmla="*/ 2147483647 w 103"/>
                <a:gd name="T23" fmla="*/ 2147483647 h 102"/>
                <a:gd name="T24" fmla="*/ 2147483647 w 103"/>
                <a:gd name="T25" fmla="*/ 2147483647 h 102"/>
                <a:gd name="T26" fmla="*/ 2147483647 w 103"/>
                <a:gd name="T27" fmla="*/ 2147483647 h 102"/>
                <a:gd name="T28" fmla="*/ 2147483647 w 103"/>
                <a:gd name="T29" fmla="*/ 2147483647 h 102"/>
                <a:gd name="T30" fmla="*/ 2147483647 w 103"/>
                <a:gd name="T31" fmla="*/ 2147483647 h 102"/>
                <a:gd name="T32" fmla="*/ 2147483647 w 103"/>
                <a:gd name="T33" fmla="*/ 2147483647 h 102"/>
                <a:gd name="T34" fmla="*/ 2147483647 w 103"/>
                <a:gd name="T35" fmla="*/ 2147483647 h 102"/>
                <a:gd name="T36" fmla="*/ 2147483647 w 103"/>
                <a:gd name="T37" fmla="*/ 2147483647 h 102"/>
                <a:gd name="T38" fmla="*/ 2147483647 w 103"/>
                <a:gd name="T39" fmla="*/ 2147483647 h 10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03"/>
                <a:gd name="T61" fmla="*/ 0 h 102"/>
                <a:gd name="T62" fmla="*/ 103 w 103"/>
                <a:gd name="T63" fmla="*/ 102 h 10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03" h="102">
                  <a:moveTo>
                    <a:pt x="57" y="100"/>
                  </a:moveTo>
                  <a:cubicBezTo>
                    <a:pt x="55" y="101"/>
                    <a:pt x="53" y="102"/>
                    <a:pt x="51" y="102"/>
                  </a:cubicBezTo>
                  <a:cubicBezTo>
                    <a:pt x="49" y="102"/>
                    <a:pt x="47" y="101"/>
                    <a:pt x="46" y="100"/>
                  </a:cubicBezTo>
                  <a:lnTo>
                    <a:pt x="3" y="57"/>
                  </a:lnTo>
                  <a:cubicBezTo>
                    <a:pt x="0" y="54"/>
                    <a:pt x="0" y="49"/>
                    <a:pt x="3" y="46"/>
                  </a:cubicBezTo>
                  <a:lnTo>
                    <a:pt x="46" y="3"/>
                  </a:lnTo>
                  <a:cubicBezTo>
                    <a:pt x="47" y="1"/>
                    <a:pt x="49" y="0"/>
                    <a:pt x="51" y="0"/>
                  </a:cubicBezTo>
                  <a:cubicBezTo>
                    <a:pt x="53" y="0"/>
                    <a:pt x="55" y="1"/>
                    <a:pt x="57" y="3"/>
                  </a:cubicBezTo>
                  <a:lnTo>
                    <a:pt x="100" y="46"/>
                  </a:lnTo>
                  <a:cubicBezTo>
                    <a:pt x="103" y="49"/>
                    <a:pt x="103" y="54"/>
                    <a:pt x="100" y="57"/>
                  </a:cubicBezTo>
                  <a:lnTo>
                    <a:pt x="57" y="100"/>
                  </a:lnTo>
                  <a:close/>
                  <a:moveTo>
                    <a:pt x="88" y="46"/>
                  </a:moveTo>
                  <a:lnTo>
                    <a:pt x="88" y="57"/>
                  </a:lnTo>
                  <a:lnTo>
                    <a:pt x="46" y="14"/>
                  </a:lnTo>
                  <a:lnTo>
                    <a:pt x="57" y="14"/>
                  </a:lnTo>
                  <a:lnTo>
                    <a:pt x="14" y="57"/>
                  </a:lnTo>
                  <a:lnTo>
                    <a:pt x="14" y="46"/>
                  </a:lnTo>
                  <a:lnTo>
                    <a:pt x="57" y="89"/>
                  </a:lnTo>
                  <a:lnTo>
                    <a:pt x="46" y="89"/>
                  </a:lnTo>
                  <a:lnTo>
                    <a:pt x="88" y="46"/>
                  </a:lnTo>
                  <a:close/>
                </a:path>
              </a:pathLst>
            </a:custGeom>
            <a:solidFill>
              <a:srgbClr val="4A7EBB"/>
            </a:solidFill>
            <a:ln w="6" cap="flat">
              <a:solidFill>
                <a:srgbClr val="4A7EBB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" name="Freeform 108"/>
            <p:cNvSpPr>
              <a:spLocks/>
            </p:cNvSpPr>
            <p:nvPr/>
          </p:nvSpPr>
          <p:spPr bwMode="auto">
            <a:xfrm>
              <a:off x="4973638" y="3579813"/>
              <a:ext cx="63500" cy="65087"/>
            </a:xfrm>
            <a:custGeom>
              <a:avLst/>
              <a:gdLst>
                <a:gd name="T0" fmla="*/ 2147483647 w 32"/>
                <a:gd name="T1" fmla="*/ 2147483647 h 32"/>
                <a:gd name="T2" fmla="*/ 0 w 32"/>
                <a:gd name="T3" fmla="*/ 2147483647 h 32"/>
                <a:gd name="T4" fmla="*/ 2147483647 w 32"/>
                <a:gd name="T5" fmla="*/ 0 h 32"/>
                <a:gd name="T6" fmla="*/ 2147483647 w 32"/>
                <a:gd name="T7" fmla="*/ 2147483647 h 32"/>
                <a:gd name="T8" fmla="*/ 2147483647 w 32"/>
                <a:gd name="T9" fmla="*/ 2147483647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32"/>
                <a:gd name="T17" fmla="*/ 32 w 32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32">
                  <a:moveTo>
                    <a:pt x="16" y="32"/>
                  </a:moveTo>
                  <a:lnTo>
                    <a:pt x="0" y="16"/>
                  </a:lnTo>
                  <a:lnTo>
                    <a:pt x="16" y="0"/>
                  </a:lnTo>
                  <a:lnTo>
                    <a:pt x="32" y="16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4F81B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" name="Freeform 109"/>
            <p:cNvSpPr>
              <a:spLocks noEditPoints="1"/>
            </p:cNvSpPr>
            <p:nvPr/>
          </p:nvSpPr>
          <p:spPr bwMode="auto">
            <a:xfrm>
              <a:off x="4968875" y="3573463"/>
              <a:ext cx="73025" cy="77787"/>
            </a:xfrm>
            <a:custGeom>
              <a:avLst/>
              <a:gdLst>
                <a:gd name="T0" fmla="*/ 2147483647 w 103"/>
                <a:gd name="T1" fmla="*/ 2147483647 h 102"/>
                <a:gd name="T2" fmla="*/ 2147483647 w 103"/>
                <a:gd name="T3" fmla="*/ 2147483647 h 102"/>
                <a:gd name="T4" fmla="*/ 2147483647 w 103"/>
                <a:gd name="T5" fmla="*/ 2147483647 h 102"/>
                <a:gd name="T6" fmla="*/ 2147483647 w 103"/>
                <a:gd name="T7" fmla="*/ 2147483647 h 102"/>
                <a:gd name="T8" fmla="*/ 2147483647 w 103"/>
                <a:gd name="T9" fmla="*/ 2147483647 h 102"/>
                <a:gd name="T10" fmla="*/ 2147483647 w 103"/>
                <a:gd name="T11" fmla="*/ 2147483647 h 102"/>
                <a:gd name="T12" fmla="*/ 2147483647 w 103"/>
                <a:gd name="T13" fmla="*/ 0 h 102"/>
                <a:gd name="T14" fmla="*/ 2147483647 w 103"/>
                <a:gd name="T15" fmla="*/ 2147483647 h 102"/>
                <a:gd name="T16" fmla="*/ 2147483647 w 103"/>
                <a:gd name="T17" fmla="*/ 2147483647 h 102"/>
                <a:gd name="T18" fmla="*/ 2147483647 w 103"/>
                <a:gd name="T19" fmla="*/ 2147483647 h 102"/>
                <a:gd name="T20" fmla="*/ 2147483647 w 103"/>
                <a:gd name="T21" fmla="*/ 2147483647 h 102"/>
                <a:gd name="T22" fmla="*/ 2147483647 w 103"/>
                <a:gd name="T23" fmla="*/ 2147483647 h 102"/>
                <a:gd name="T24" fmla="*/ 2147483647 w 103"/>
                <a:gd name="T25" fmla="*/ 2147483647 h 102"/>
                <a:gd name="T26" fmla="*/ 2147483647 w 103"/>
                <a:gd name="T27" fmla="*/ 2147483647 h 102"/>
                <a:gd name="T28" fmla="*/ 2147483647 w 103"/>
                <a:gd name="T29" fmla="*/ 2147483647 h 102"/>
                <a:gd name="T30" fmla="*/ 2147483647 w 103"/>
                <a:gd name="T31" fmla="*/ 2147483647 h 102"/>
                <a:gd name="T32" fmla="*/ 2147483647 w 103"/>
                <a:gd name="T33" fmla="*/ 2147483647 h 102"/>
                <a:gd name="T34" fmla="*/ 2147483647 w 103"/>
                <a:gd name="T35" fmla="*/ 2147483647 h 102"/>
                <a:gd name="T36" fmla="*/ 2147483647 w 103"/>
                <a:gd name="T37" fmla="*/ 2147483647 h 102"/>
                <a:gd name="T38" fmla="*/ 2147483647 w 103"/>
                <a:gd name="T39" fmla="*/ 2147483647 h 10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03"/>
                <a:gd name="T61" fmla="*/ 0 h 102"/>
                <a:gd name="T62" fmla="*/ 103 w 103"/>
                <a:gd name="T63" fmla="*/ 102 h 10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03" h="102">
                  <a:moveTo>
                    <a:pt x="57" y="99"/>
                  </a:moveTo>
                  <a:cubicBezTo>
                    <a:pt x="56" y="101"/>
                    <a:pt x="54" y="102"/>
                    <a:pt x="52" y="102"/>
                  </a:cubicBezTo>
                  <a:cubicBezTo>
                    <a:pt x="50" y="102"/>
                    <a:pt x="48" y="101"/>
                    <a:pt x="46" y="99"/>
                  </a:cubicBezTo>
                  <a:lnTo>
                    <a:pt x="3" y="57"/>
                  </a:lnTo>
                  <a:cubicBezTo>
                    <a:pt x="0" y="54"/>
                    <a:pt x="0" y="48"/>
                    <a:pt x="3" y="45"/>
                  </a:cubicBezTo>
                  <a:lnTo>
                    <a:pt x="46" y="3"/>
                  </a:lnTo>
                  <a:cubicBezTo>
                    <a:pt x="48" y="1"/>
                    <a:pt x="50" y="0"/>
                    <a:pt x="52" y="0"/>
                  </a:cubicBezTo>
                  <a:cubicBezTo>
                    <a:pt x="54" y="0"/>
                    <a:pt x="56" y="1"/>
                    <a:pt x="57" y="3"/>
                  </a:cubicBezTo>
                  <a:lnTo>
                    <a:pt x="100" y="45"/>
                  </a:lnTo>
                  <a:cubicBezTo>
                    <a:pt x="103" y="48"/>
                    <a:pt x="103" y="54"/>
                    <a:pt x="100" y="57"/>
                  </a:cubicBezTo>
                  <a:lnTo>
                    <a:pt x="57" y="99"/>
                  </a:lnTo>
                  <a:close/>
                  <a:moveTo>
                    <a:pt x="89" y="45"/>
                  </a:moveTo>
                  <a:lnTo>
                    <a:pt x="89" y="57"/>
                  </a:lnTo>
                  <a:lnTo>
                    <a:pt x="46" y="14"/>
                  </a:lnTo>
                  <a:lnTo>
                    <a:pt x="57" y="14"/>
                  </a:lnTo>
                  <a:lnTo>
                    <a:pt x="15" y="57"/>
                  </a:lnTo>
                  <a:lnTo>
                    <a:pt x="15" y="45"/>
                  </a:lnTo>
                  <a:lnTo>
                    <a:pt x="57" y="88"/>
                  </a:lnTo>
                  <a:lnTo>
                    <a:pt x="46" y="88"/>
                  </a:lnTo>
                  <a:lnTo>
                    <a:pt x="89" y="45"/>
                  </a:lnTo>
                  <a:close/>
                </a:path>
              </a:pathLst>
            </a:custGeom>
            <a:solidFill>
              <a:srgbClr val="4A7EBB"/>
            </a:solidFill>
            <a:ln w="6" cap="flat">
              <a:solidFill>
                <a:srgbClr val="4A7EBB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" name="Freeform 110"/>
            <p:cNvSpPr>
              <a:spLocks/>
            </p:cNvSpPr>
            <p:nvPr/>
          </p:nvSpPr>
          <p:spPr bwMode="auto">
            <a:xfrm>
              <a:off x="5238750" y="4362450"/>
              <a:ext cx="63500" cy="66675"/>
            </a:xfrm>
            <a:custGeom>
              <a:avLst/>
              <a:gdLst>
                <a:gd name="T0" fmla="*/ 2147483647 w 32"/>
                <a:gd name="T1" fmla="*/ 2147483647 h 32"/>
                <a:gd name="T2" fmla="*/ 0 w 32"/>
                <a:gd name="T3" fmla="*/ 2147483647 h 32"/>
                <a:gd name="T4" fmla="*/ 2147483647 w 32"/>
                <a:gd name="T5" fmla="*/ 0 h 32"/>
                <a:gd name="T6" fmla="*/ 2147483647 w 32"/>
                <a:gd name="T7" fmla="*/ 2147483647 h 32"/>
                <a:gd name="T8" fmla="*/ 2147483647 w 32"/>
                <a:gd name="T9" fmla="*/ 2147483647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32"/>
                <a:gd name="T17" fmla="*/ 32 w 32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32">
                  <a:moveTo>
                    <a:pt x="15" y="32"/>
                  </a:moveTo>
                  <a:lnTo>
                    <a:pt x="0" y="16"/>
                  </a:lnTo>
                  <a:lnTo>
                    <a:pt x="15" y="0"/>
                  </a:lnTo>
                  <a:lnTo>
                    <a:pt x="32" y="16"/>
                  </a:lnTo>
                  <a:lnTo>
                    <a:pt x="15" y="32"/>
                  </a:lnTo>
                  <a:close/>
                </a:path>
              </a:pathLst>
            </a:custGeom>
            <a:solidFill>
              <a:srgbClr val="4F81B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" name="Freeform 111"/>
            <p:cNvSpPr>
              <a:spLocks noEditPoints="1"/>
            </p:cNvSpPr>
            <p:nvPr/>
          </p:nvSpPr>
          <p:spPr bwMode="auto">
            <a:xfrm>
              <a:off x="5230813" y="4356100"/>
              <a:ext cx="76200" cy="77788"/>
            </a:xfrm>
            <a:custGeom>
              <a:avLst/>
              <a:gdLst>
                <a:gd name="T0" fmla="*/ 2147483647 w 103"/>
                <a:gd name="T1" fmla="*/ 2147483647 h 101"/>
                <a:gd name="T2" fmla="*/ 2147483647 w 103"/>
                <a:gd name="T3" fmla="*/ 2147483647 h 101"/>
                <a:gd name="T4" fmla="*/ 2147483647 w 103"/>
                <a:gd name="T5" fmla="*/ 2147483647 h 101"/>
                <a:gd name="T6" fmla="*/ 2147483647 w 103"/>
                <a:gd name="T7" fmla="*/ 2147483647 h 101"/>
                <a:gd name="T8" fmla="*/ 2147483647 w 103"/>
                <a:gd name="T9" fmla="*/ 2147483647 h 101"/>
                <a:gd name="T10" fmla="*/ 2147483647 w 103"/>
                <a:gd name="T11" fmla="*/ 2147483647 h 101"/>
                <a:gd name="T12" fmla="*/ 2147483647 w 103"/>
                <a:gd name="T13" fmla="*/ 0 h 101"/>
                <a:gd name="T14" fmla="*/ 2147483647 w 103"/>
                <a:gd name="T15" fmla="*/ 2147483647 h 101"/>
                <a:gd name="T16" fmla="*/ 2147483647 w 103"/>
                <a:gd name="T17" fmla="*/ 2147483647 h 101"/>
                <a:gd name="T18" fmla="*/ 2147483647 w 103"/>
                <a:gd name="T19" fmla="*/ 2147483647 h 101"/>
                <a:gd name="T20" fmla="*/ 2147483647 w 103"/>
                <a:gd name="T21" fmla="*/ 2147483647 h 101"/>
                <a:gd name="T22" fmla="*/ 2147483647 w 103"/>
                <a:gd name="T23" fmla="*/ 2147483647 h 101"/>
                <a:gd name="T24" fmla="*/ 2147483647 w 103"/>
                <a:gd name="T25" fmla="*/ 2147483647 h 101"/>
                <a:gd name="T26" fmla="*/ 2147483647 w 103"/>
                <a:gd name="T27" fmla="*/ 2147483647 h 101"/>
                <a:gd name="T28" fmla="*/ 2147483647 w 103"/>
                <a:gd name="T29" fmla="*/ 2147483647 h 101"/>
                <a:gd name="T30" fmla="*/ 2147483647 w 103"/>
                <a:gd name="T31" fmla="*/ 2147483647 h 101"/>
                <a:gd name="T32" fmla="*/ 2147483647 w 103"/>
                <a:gd name="T33" fmla="*/ 2147483647 h 101"/>
                <a:gd name="T34" fmla="*/ 2147483647 w 103"/>
                <a:gd name="T35" fmla="*/ 2147483647 h 101"/>
                <a:gd name="T36" fmla="*/ 2147483647 w 103"/>
                <a:gd name="T37" fmla="*/ 2147483647 h 101"/>
                <a:gd name="T38" fmla="*/ 2147483647 w 103"/>
                <a:gd name="T39" fmla="*/ 2147483647 h 1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03"/>
                <a:gd name="T61" fmla="*/ 0 h 101"/>
                <a:gd name="T62" fmla="*/ 103 w 103"/>
                <a:gd name="T63" fmla="*/ 101 h 1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03" h="101">
                  <a:moveTo>
                    <a:pt x="57" y="99"/>
                  </a:moveTo>
                  <a:cubicBezTo>
                    <a:pt x="56" y="101"/>
                    <a:pt x="54" y="101"/>
                    <a:pt x="51" y="101"/>
                  </a:cubicBezTo>
                  <a:cubicBezTo>
                    <a:pt x="49" y="101"/>
                    <a:pt x="47" y="101"/>
                    <a:pt x="46" y="99"/>
                  </a:cubicBezTo>
                  <a:lnTo>
                    <a:pt x="3" y="56"/>
                  </a:lnTo>
                  <a:cubicBezTo>
                    <a:pt x="0" y="53"/>
                    <a:pt x="0" y="48"/>
                    <a:pt x="3" y="45"/>
                  </a:cubicBezTo>
                  <a:lnTo>
                    <a:pt x="46" y="2"/>
                  </a:lnTo>
                  <a:cubicBezTo>
                    <a:pt x="47" y="1"/>
                    <a:pt x="49" y="0"/>
                    <a:pt x="51" y="0"/>
                  </a:cubicBezTo>
                  <a:cubicBezTo>
                    <a:pt x="54" y="0"/>
                    <a:pt x="56" y="1"/>
                    <a:pt x="57" y="2"/>
                  </a:cubicBezTo>
                  <a:lnTo>
                    <a:pt x="100" y="45"/>
                  </a:lnTo>
                  <a:cubicBezTo>
                    <a:pt x="103" y="48"/>
                    <a:pt x="103" y="53"/>
                    <a:pt x="100" y="56"/>
                  </a:cubicBezTo>
                  <a:lnTo>
                    <a:pt x="57" y="99"/>
                  </a:lnTo>
                  <a:close/>
                  <a:moveTo>
                    <a:pt x="89" y="45"/>
                  </a:moveTo>
                  <a:lnTo>
                    <a:pt x="89" y="56"/>
                  </a:lnTo>
                  <a:lnTo>
                    <a:pt x="46" y="13"/>
                  </a:lnTo>
                  <a:lnTo>
                    <a:pt x="57" y="13"/>
                  </a:lnTo>
                  <a:lnTo>
                    <a:pt x="14" y="56"/>
                  </a:lnTo>
                  <a:lnTo>
                    <a:pt x="14" y="45"/>
                  </a:lnTo>
                  <a:lnTo>
                    <a:pt x="57" y="88"/>
                  </a:lnTo>
                  <a:lnTo>
                    <a:pt x="46" y="88"/>
                  </a:lnTo>
                  <a:lnTo>
                    <a:pt x="89" y="45"/>
                  </a:lnTo>
                  <a:close/>
                </a:path>
              </a:pathLst>
            </a:custGeom>
            <a:solidFill>
              <a:srgbClr val="4A7EBB"/>
            </a:solidFill>
            <a:ln w="6" cap="flat">
              <a:solidFill>
                <a:srgbClr val="4A7EBB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" name="Freeform 112"/>
            <p:cNvSpPr>
              <a:spLocks/>
            </p:cNvSpPr>
            <p:nvPr/>
          </p:nvSpPr>
          <p:spPr bwMode="auto">
            <a:xfrm>
              <a:off x="5502275" y="4910138"/>
              <a:ext cx="61913" cy="66675"/>
            </a:xfrm>
            <a:custGeom>
              <a:avLst/>
              <a:gdLst>
                <a:gd name="T0" fmla="*/ 2147483647 w 32"/>
                <a:gd name="T1" fmla="*/ 2147483647 h 32"/>
                <a:gd name="T2" fmla="*/ 0 w 32"/>
                <a:gd name="T3" fmla="*/ 2147483647 h 32"/>
                <a:gd name="T4" fmla="*/ 2147483647 w 32"/>
                <a:gd name="T5" fmla="*/ 0 h 32"/>
                <a:gd name="T6" fmla="*/ 2147483647 w 32"/>
                <a:gd name="T7" fmla="*/ 2147483647 h 32"/>
                <a:gd name="T8" fmla="*/ 2147483647 w 32"/>
                <a:gd name="T9" fmla="*/ 2147483647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32"/>
                <a:gd name="T17" fmla="*/ 32 w 32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32">
                  <a:moveTo>
                    <a:pt x="16" y="32"/>
                  </a:moveTo>
                  <a:lnTo>
                    <a:pt x="0" y="16"/>
                  </a:lnTo>
                  <a:lnTo>
                    <a:pt x="16" y="0"/>
                  </a:lnTo>
                  <a:lnTo>
                    <a:pt x="32" y="16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4F81B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" name="Freeform 113"/>
            <p:cNvSpPr>
              <a:spLocks noEditPoints="1"/>
            </p:cNvSpPr>
            <p:nvPr/>
          </p:nvSpPr>
          <p:spPr bwMode="auto">
            <a:xfrm>
              <a:off x="5495925" y="4903788"/>
              <a:ext cx="76200" cy="77787"/>
            </a:xfrm>
            <a:custGeom>
              <a:avLst/>
              <a:gdLst>
                <a:gd name="T0" fmla="*/ 2147483647 w 103"/>
                <a:gd name="T1" fmla="*/ 2147483647 h 102"/>
                <a:gd name="T2" fmla="*/ 2147483647 w 103"/>
                <a:gd name="T3" fmla="*/ 2147483647 h 102"/>
                <a:gd name="T4" fmla="*/ 2147483647 w 103"/>
                <a:gd name="T5" fmla="*/ 2147483647 h 102"/>
                <a:gd name="T6" fmla="*/ 2147483647 w 103"/>
                <a:gd name="T7" fmla="*/ 2147483647 h 102"/>
                <a:gd name="T8" fmla="*/ 2147483647 w 103"/>
                <a:gd name="T9" fmla="*/ 2147483647 h 102"/>
                <a:gd name="T10" fmla="*/ 2147483647 w 103"/>
                <a:gd name="T11" fmla="*/ 2147483647 h 102"/>
                <a:gd name="T12" fmla="*/ 2147483647 w 103"/>
                <a:gd name="T13" fmla="*/ 0 h 102"/>
                <a:gd name="T14" fmla="*/ 2147483647 w 103"/>
                <a:gd name="T15" fmla="*/ 2147483647 h 102"/>
                <a:gd name="T16" fmla="*/ 2147483647 w 103"/>
                <a:gd name="T17" fmla="*/ 2147483647 h 102"/>
                <a:gd name="T18" fmla="*/ 2147483647 w 103"/>
                <a:gd name="T19" fmla="*/ 2147483647 h 102"/>
                <a:gd name="T20" fmla="*/ 2147483647 w 103"/>
                <a:gd name="T21" fmla="*/ 2147483647 h 102"/>
                <a:gd name="T22" fmla="*/ 2147483647 w 103"/>
                <a:gd name="T23" fmla="*/ 2147483647 h 102"/>
                <a:gd name="T24" fmla="*/ 2147483647 w 103"/>
                <a:gd name="T25" fmla="*/ 2147483647 h 102"/>
                <a:gd name="T26" fmla="*/ 2147483647 w 103"/>
                <a:gd name="T27" fmla="*/ 2147483647 h 102"/>
                <a:gd name="T28" fmla="*/ 2147483647 w 103"/>
                <a:gd name="T29" fmla="*/ 2147483647 h 102"/>
                <a:gd name="T30" fmla="*/ 2147483647 w 103"/>
                <a:gd name="T31" fmla="*/ 2147483647 h 102"/>
                <a:gd name="T32" fmla="*/ 2147483647 w 103"/>
                <a:gd name="T33" fmla="*/ 2147483647 h 102"/>
                <a:gd name="T34" fmla="*/ 2147483647 w 103"/>
                <a:gd name="T35" fmla="*/ 2147483647 h 102"/>
                <a:gd name="T36" fmla="*/ 2147483647 w 103"/>
                <a:gd name="T37" fmla="*/ 2147483647 h 102"/>
                <a:gd name="T38" fmla="*/ 2147483647 w 103"/>
                <a:gd name="T39" fmla="*/ 2147483647 h 10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03"/>
                <a:gd name="T61" fmla="*/ 0 h 102"/>
                <a:gd name="T62" fmla="*/ 103 w 103"/>
                <a:gd name="T63" fmla="*/ 102 h 10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03" h="102">
                  <a:moveTo>
                    <a:pt x="57" y="100"/>
                  </a:moveTo>
                  <a:cubicBezTo>
                    <a:pt x="55" y="101"/>
                    <a:pt x="53" y="102"/>
                    <a:pt x="51" y="102"/>
                  </a:cubicBezTo>
                  <a:cubicBezTo>
                    <a:pt x="49" y="102"/>
                    <a:pt x="47" y="101"/>
                    <a:pt x="46" y="100"/>
                  </a:cubicBezTo>
                  <a:lnTo>
                    <a:pt x="3" y="57"/>
                  </a:lnTo>
                  <a:cubicBezTo>
                    <a:pt x="0" y="54"/>
                    <a:pt x="0" y="49"/>
                    <a:pt x="3" y="46"/>
                  </a:cubicBezTo>
                  <a:lnTo>
                    <a:pt x="46" y="3"/>
                  </a:lnTo>
                  <a:cubicBezTo>
                    <a:pt x="47" y="1"/>
                    <a:pt x="49" y="0"/>
                    <a:pt x="51" y="0"/>
                  </a:cubicBezTo>
                  <a:cubicBezTo>
                    <a:pt x="53" y="0"/>
                    <a:pt x="55" y="1"/>
                    <a:pt x="57" y="3"/>
                  </a:cubicBezTo>
                  <a:lnTo>
                    <a:pt x="100" y="46"/>
                  </a:lnTo>
                  <a:cubicBezTo>
                    <a:pt x="103" y="49"/>
                    <a:pt x="103" y="54"/>
                    <a:pt x="100" y="57"/>
                  </a:cubicBezTo>
                  <a:lnTo>
                    <a:pt x="57" y="100"/>
                  </a:lnTo>
                  <a:close/>
                  <a:moveTo>
                    <a:pt x="88" y="46"/>
                  </a:moveTo>
                  <a:lnTo>
                    <a:pt x="88" y="57"/>
                  </a:lnTo>
                  <a:lnTo>
                    <a:pt x="46" y="14"/>
                  </a:lnTo>
                  <a:lnTo>
                    <a:pt x="57" y="14"/>
                  </a:lnTo>
                  <a:lnTo>
                    <a:pt x="14" y="57"/>
                  </a:lnTo>
                  <a:lnTo>
                    <a:pt x="14" y="46"/>
                  </a:lnTo>
                  <a:lnTo>
                    <a:pt x="57" y="88"/>
                  </a:lnTo>
                  <a:lnTo>
                    <a:pt x="46" y="88"/>
                  </a:lnTo>
                  <a:lnTo>
                    <a:pt x="88" y="46"/>
                  </a:lnTo>
                  <a:close/>
                </a:path>
              </a:pathLst>
            </a:custGeom>
            <a:solidFill>
              <a:srgbClr val="4A7EBB"/>
            </a:solidFill>
            <a:ln w="6" cap="flat">
              <a:solidFill>
                <a:srgbClr val="4A7EBB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" name="Freeform 114"/>
            <p:cNvSpPr>
              <a:spLocks/>
            </p:cNvSpPr>
            <p:nvPr/>
          </p:nvSpPr>
          <p:spPr bwMode="auto">
            <a:xfrm>
              <a:off x="5767388" y="5000625"/>
              <a:ext cx="61912" cy="65088"/>
            </a:xfrm>
            <a:custGeom>
              <a:avLst/>
              <a:gdLst>
                <a:gd name="T0" fmla="*/ 2147483647 w 32"/>
                <a:gd name="T1" fmla="*/ 2147483647 h 32"/>
                <a:gd name="T2" fmla="*/ 0 w 32"/>
                <a:gd name="T3" fmla="*/ 2147483647 h 32"/>
                <a:gd name="T4" fmla="*/ 2147483647 w 32"/>
                <a:gd name="T5" fmla="*/ 0 h 32"/>
                <a:gd name="T6" fmla="*/ 2147483647 w 32"/>
                <a:gd name="T7" fmla="*/ 2147483647 h 32"/>
                <a:gd name="T8" fmla="*/ 2147483647 w 32"/>
                <a:gd name="T9" fmla="*/ 2147483647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32"/>
                <a:gd name="T17" fmla="*/ 32 w 32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32">
                  <a:moveTo>
                    <a:pt x="16" y="32"/>
                  </a:moveTo>
                  <a:lnTo>
                    <a:pt x="0" y="16"/>
                  </a:lnTo>
                  <a:lnTo>
                    <a:pt x="16" y="0"/>
                  </a:lnTo>
                  <a:lnTo>
                    <a:pt x="32" y="16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4F81B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" name="Freeform 115"/>
            <p:cNvSpPr>
              <a:spLocks noEditPoints="1"/>
            </p:cNvSpPr>
            <p:nvPr/>
          </p:nvSpPr>
          <p:spPr bwMode="auto">
            <a:xfrm>
              <a:off x="5761038" y="4994275"/>
              <a:ext cx="74612" cy="77788"/>
            </a:xfrm>
            <a:custGeom>
              <a:avLst/>
              <a:gdLst>
                <a:gd name="T0" fmla="*/ 2147483647 w 102"/>
                <a:gd name="T1" fmla="*/ 2147483647 h 101"/>
                <a:gd name="T2" fmla="*/ 2147483647 w 102"/>
                <a:gd name="T3" fmla="*/ 2147483647 h 101"/>
                <a:gd name="T4" fmla="*/ 2147483647 w 102"/>
                <a:gd name="T5" fmla="*/ 2147483647 h 101"/>
                <a:gd name="T6" fmla="*/ 2147483647 w 102"/>
                <a:gd name="T7" fmla="*/ 2147483647 h 101"/>
                <a:gd name="T8" fmla="*/ 2147483647 w 102"/>
                <a:gd name="T9" fmla="*/ 2147483647 h 101"/>
                <a:gd name="T10" fmla="*/ 2147483647 w 102"/>
                <a:gd name="T11" fmla="*/ 2147483647 h 101"/>
                <a:gd name="T12" fmla="*/ 2147483647 w 102"/>
                <a:gd name="T13" fmla="*/ 0 h 101"/>
                <a:gd name="T14" fmla="*/ 2147483647 w 102"/>
                <a:gd name="T15" fmla="*/ 2147483647 h 101"/>
                <a:gd name="T16" fmla="*/ 2147483647 w 102"/>
                <a:gd name="T17" fmla="*/ 2147483647 h 101"/>
                <a:gd name="T18" fmla="*/ 2147483647 w 102"/>
                <a:gd name="T19" fmla="*/ 2147483647 h 101"/>
                <a:gd name="T20" fmla="*/ 2147483647 w 102"/>
                <a:gd name="T21" fmla="*/ 2147483647 h 101"/>
                <a:gd name="T22" fmla="*/ 2147483647 w 102"/>
                <a:gd name="T23" fmla="*/ 2147483647 h 101"/>
                <a:gd name="T24" fmla="*/ 2147483647 w 102"/>
                <a:gd name="T25" fmla="*/ 2147483647 h 101"/>
                <a:gd name="T26" fmla="*/ 2147483647 w 102"/>
                <a:gd name="T27" fmla="*/ 2147483647 h 101"/>
                <a:gd name="T28" fmla="*/ 2147483647 w 102"/>
                <a:gd name="T29" fmla="*/ 2147483647 h 101"/>
                <a:gd name="T30" fmla="*/ 2147483647 w 102"/>
                <a:gd name="T31" fmla="*/ 2147483647 h 101"/>
                <a:gd name="T32" fmla="*/ 2147483647 w 102"/>
                <a:gd name="T33" fmla="*/ 2147483647 h 101"/>
                <a:gd name="T34" fmla="*/ 2147483647 w 102"/>
                <a:gd name="T35" fmla="*/ 2147483647 h 101"/>
                <a:gd name="T36" fmla="*/ 2147483647 w 102"/>
                <a:gd name="T37" fmla="*/ 2147483647 h 101"/>
                <a:gd name="T38" fmla="*/ 2147483647 w 102"/>
                <a:gd name="T39" fmla="*/ 2147483647 h 1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02"/>
                <a:gd name="T61" fmla="*/ 0 h 101"/>
                <a:gd name="T62" fmla="*/ 102 w 102"/>
                <a:gd name="T63" fmla="*/ 101 h 1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02" h="101">
                  <a:moveTo>
                    <a:pt x="57" y="99"/>
                  </a:moveTo>
                  <a:cubicBezTo>
                    <a:pt x="55" y="101"/>
                    <a:pt x="53" y="101"/>
                    <a:pt x="51" y="101"/>
                  </a:cubicBezTo>
                  <a:cubicBezTo>
                    <a:pt x="49" y="101"/>
                    <a:pt x="47" y="101"/>
                    <a:pt x="45" y="99"/>
                  </a:cubicBezTo>
                  <a:lnTo>
                    <a:pt x="3" y="56"/>
                  </a:lnTo>
                  <a:cubicBezTo>
                    <a:pt x="0" y="53"/>
                    <a:pt x="0" y="48"/>
                    <a:pt x="3" y="45"/>
                  </a:cubicBezTo>
                  <a:lnTo>
                    <a:pt x="45" y="2"/>
                  </a:lnTo>
                  <a:cubicBezTo>
                    <a:pt x="47" y="1"/>
                    <a:pt x="49" y="0"/>
                    <a:pt x="51" y="0"/>
                  </a:cubicBezTo>
                  <a:cubicBezTo>
                    <a:pt x="53" y="0"/>
                    <a:pt x="55" y="1"/>
                    <a:pt x="57" y="2"/>
                  </a:cubicBezTo>
                  <a:lnTo>
                    <a:pt x="99" y="45"/>
                  </a:lnTo>
                  <a:cubicBezTo>
                    <a:pt x="102" y="48"/>
                    <a:pt x="102" y="53"/>
                    <a:pt x="99" y="56"/>
                  </a:cubicBezTo>
                  <a:lnTo>
                    <a:pt x="57" y="99"/>
                  </a:lnTo>
                  <a:close/>
                  <a:moveTo>
                    <a:pt x="88" y="45"/>
                  </a:moveTo>
                  <a:lnTo>
                    <a:pt x="88" y="56"/>
                  </a:lnTo>
                  <a:lnTo>
                    <a:pt x="45" y="13"/>
                  </a:lnTo>
                  <a:lnTo>
                    <a:pt x="57" y="13"/>
                  </a:lnTo>
                  <a:lnTo>
                    <a:pt x="14" y="56"/>
                  </a:lnTo>
                  <a:lnTo>
                    <a:pt x="14" y="45"/>
                  </a:lnTo>
                  <a:lnTo>
                    <a:pt x="57" y="88"/>
                  </a:lnTo>
                  <a:lnTo>
                    <a:pt x="45" y="88"/>
                  </a:lnTo>
                  <a:lnTo>
                    <a:pt x="88" y="45"/>
                  </a:lnTo>
                  <a:close/>
                </a:path>
              </a:pathLst>
            </a:custGeom>
            <a:solidFill>
              <a:srgbClr val="4A7EBB"/>
            </a:solidFill>
            <a:ln w="6" cap="flat">
              <a:solidFill>
                <a:srgbClr val="4A7EBB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7" name="Freeform 116"/>
            <p:cNvSpPr>
              <a:spLocks/>
            </p:cNvSpPr>
            <p:nvPr/>
          </p:nvSpPr>
          <p:spPr bwMode="auto">
            <a:xfrm>
              <a:off x="6032500" y="5000625"/>
              <a:ext cx="60325" cy="65088"/>
            </a:xfrm>
            <a:custGeom>
              <a:avLst/>
              <a:gdLst>
                <a:gd name="T0" fmla="*/ 2147483647 w 31"/>
                <a:gd name="T1" fmla="*/ 2147483647 h 32"/>
                <a:gd name="T2" fmla="*/ 0 w 31"/>
                <a:gd name="T3" fmla="*/ 2147483647 h 32"/>
                <a:gd name="T4" fmla="*/ 2147483647 w 31"/>
                <a:gd name="T5" fmla="*/ 0 h 32"/>
                <a:gd name="T6" fmla="*/ 2147483647 w 31"/>
                <a:gd name="T7" fmla="*/ 2147483647 h 32"/>
                <a:gd name="T8" fmla="*/ 2147483647 w 31"/>
                <a:gd name="T9" fmla="*/ 2147483647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32"/>
                <a:gd name="T17" fmla="*/ 31 w 31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32">
                  <a:moveTo>
                    <a:pt x="16" y="32"/>
                  </a:moveTo>
                  <a:lnTo>
                    <a:pt x="0" y="16"/>
                  </a:lnTo>
                  <a:lnTo>
                    <a:pt x="16" y="0"/>
                  </a:lnTo>
                  <a:lnTo>
                    <a:pt x="31" y="16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4F81B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" name="Freeform 117"/>
            <p:cNvSpPr>
              <a:spLocks noEditPoints="1"/>
            </p:cNvSpPr>
            <p:nvPr/>
          </p:nvSpPr>
          <p:spPr bwMode="auto">
            <a:xfrm>
              <a:off x="6024563" y="4994275"/>
              <a:ext cx="76200" cy="77788"/>
            </a:xfrm>
            <a:custGeom>
              <a:avLst/>
              <a:gdLst>
                <a:gd name="T0" fmla="*/ 2147483647 w 103"/>
                <a:gd name="T1" fmla="*/ 2147483647 h 101"/>
                <a:gd name="T2" fmla="*/ 2147483647 w 103"/>
                <a:gd name="T3" fmla="*/ 2147483647 h 101"/>
                <a:gd name="T4" fmla="*/ 2147483647 w 103"/>
                <a:gd name="T5" fmla="*/ 2147483647 h 101"/>
                <a:gd name="T6" fmla="*/ 2147483647 w 103"/>
                <a:gd name="T7" fmla="*/ 2147483647 h 101"/>
                <a:gd name="T8" fmla="*/ 2147483647 w 103"/>
                <a:gd name="T9" fmla="*/ 2147483647 h 101"/>
                <a:gd name="T10" fmla="*/ 2147483647 w 103"/>
                <a:gd name="T11" fmla="*/ 2147483647 h 101"/>
                <a:gd name="T12" fmla="*/ 2147483647 w 103"/>
                <a:gd name="T13" fmla="*/ 0 h 101"/>
                <a:gd name="T14" fmla="*/ 2147483647 w 103"/>
                <a:gd name="T15" fmla="*/ 2147483647 h 101"/>
                <a:gd name="T16" fmla="*/ 2147483647 w 103"/>
                <a:gd name="T17" fmla="*/ 2147483647 h 101"/>
                <a:gd name="T18" fmla="*/ 2147483647 w 103"/>
                <a:gd name="T19" fmla="*/ 2147483647 h 101"/>
                <a:gd name="T20" fmla="*/ 2147483647 w 103"/>
                <a:gd name="T21" fmla="*/ 2147483647 h 101"/>
                <a:gd name="T22" fmla="*/ 2147483647 w 103"/>
                <a:gd name="T23" fmla="*/ 2147483647 h 101"/>
                <a:gd name="T24" fmla="*/ 2147483647 w 103"/>
                <a:gd name="T25" fmla="*/ 2147483647 h 101"/>
                <a:gd name="T26" fmla="*/ 2147483647 w 103"/>
                <a:gd name="T27" fmla="*/ 2147483647 h 101"/>
                <a:gd name="T28" fmla="*/ 2147483647 w 103"/>
                <a:gd name="T29" fmla="*/ 2147483647 h 101"/>
                <a:gd name="T30" fmla="*/ 2147483647 w 103"/>
                <a:gd name="T31" fmla="*/ 2147483647 h 101"/>
                <a:gd name="T32" fmla="*/ 2147483647 w 103"/>
                <a:gd name="T33" fmla="*/ 2147483647 h 101"/>
                <a:gd name="T34" fmla="*/ 2147483647 w 103"/>
                <a:gd name="T35" fmla="*/ 2147483647 h 101"/>
                <a:gd name="T36" fmla="*/ 2147483647 w 103"/>
                <a:gd name="T37" fmla="*/ 2147483647 h 101"/>
                <a:gd name="T38" fmla="*/ 2147483647 w 103"/>
                <a:gd name="T39" fmla="*/ 2147483647 h 1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03"/>
                <a:gd name="T61" fmla="*/ 0 h 101"/>
                <a:gd name="T62" fmla="*/ 103 w 103"/>
                <a:gd name="T63" fmla="*/ 101 h 1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03" h="101">
                  <a:moveTo>
                    <a:pt x="57" y="99"/>
                  </a:moveTo>
                  <a:cubicBezTo>
                    <a:pt x="56" y="101"/>
                    <a:pt x="54" y="101"/>
                    <a:pt x="52" y="101"/>
                  </a:cubicBezTo>
                  <a:cubicBezTo>
                    <a:pt x="50" y="101"/>
                    <a:pt x="48" y="101"/>
                    <a:pt x="46" y="99"/>
                  </a:cubicBezTo>
                  <a:lnTo>
                    <a:pt x="3" y="56"/>
                  </a:lnTo>
                  <a:cubicBezTo>
                    <a:pt x="0" y="53"/>
                    <a:pt x="0" y="48"/>
                    <a:pt x="3" y="45"/>
                  </a:cubicBezTo>
                  <a:lnTo>
                    <a:pt x="46" y="2"/>
                  </a:lnTo>
                  <a:cubicBezTo>
                    <a:pt x="48" y="1"/>
                    <a:pt x="50" y="0"/>
                    <a:pt x="52" y="0"/>
                  </a:cubicBezTo>
                  <a:cubicBezTo>
                    <a:pt x="54" y="0"/>
                    <a:pt x="56" y="1"/>
                    <a:pt x="57" y="2"/>
                  </a:cubicBezTo>
                  <a:lnTo>
                    <a:pt x="100" y="45"/>
                  </a:lnTo>
                  <a:cubicBezTo>
                    <a:pt x="103" y="48"/>
                    <a:pt x="103" y="53"/>
                    <a:pt x="100" y="56"/>
                  </a:cubicBezTo>
                  <a:lnTo>
                    <a:pt x="57" y="99"/>
                  </a:lnTo>
                  <a:close/>
                  <a:moveTo>
                    <a:pt x="89" y="45"/>
                  </a:moveTo>
                  <a:lnTo>
                    <a:pt x="89" y="56"/>
                  </a:lnTo>
                  <a:lnTo>
                    <a:pt x="46" y="13"/>
                  </a:lnTo>
                  <a:lnTo>
                    <a:pt x="57" y="13"/>
                  </a:lnTo>
                  <a:lnTo>
                    <a:pt x="15" y="56"/>
                  </a:lnTo>
                  <a:lnTo>
                    <a:pt x="15" y="45"/>
                  </a:lnTo>
                  <a:lnTo>
                    <a:pt x="57" y="88"/>
                  </a:lnTo>
                  <a:lnTo>
                    <a:pt x="46" y="88"/>
                  </a:lnTo>
                  <a:lnTo>
                    <a:pt x="89" y="45"/>
                  </a:lnTo>
                  <a:close/>
                </a:path>
              </a:pathLst>
            </a:custGeom>
            <a:solidFill>
              <a:srgbClr val="4A7EBB"/>
            </a:solidFill>
            <a:ln w="6" cap="flat">
              <a:solidFill>
                <a:srgbClr val="4A7EBB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" name="Freeform 118"/>
            <p:cNvSpPr>
              <a:spLocks/>
            </p:cNvSpPr>
            <p:nvPr/>
          </p:nvSpPr>
          <p:spPr bwMode="auto">
            <a:xfrm>
              <a:off x="6296025" y="5000625"/>
              <a:ext cx="61913" cy="65088"/>
            </a:xfrm>
            <a:custGeom>
              <a:avLst/>
              <a:gdLst>
                <a:gd name="T0" fmla="*/ 2147483647 w 32"/>
                <a:gd name="T1" fmla="*/ 2147483647 h 32"/>
                <a:gd name="T2" fmla="*/ 0 w 32"/>
                <a:gd name="T3" fmla="*/ 2147483647 h 32"/>
                <a:gd name="T4" fmla="*/ 2147483647 w 32"/>
                <a:gd name="T5" fmla="*/ 0 h 32"/>
                <a:gd name="T6" fmla="*/ 2147483647 w 32"/>
                <a:gd name="T7" fmla="*/ 2147483647 h 32"/>
                <a:gd name="T8" fmla="*/ 2147483647 w 32"/>
                <a:gd name="T9" fmla="*/ 2147483647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32"/>
                <a:gd name="T17" fmla="*/ 32 w 32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32">
                  <a:moveTo>
                    <a:pt x="16" y="32"/>
                  </a:moveTo>
                  <a:lnTo>
                    <a:pt x="0" y="16"/>
                  </a:lnTo>
                  <a:lnTo>
                    <a:pt x="16" y="0"/>
                  </a:lnTo>
                  <a:lnTo>
                    <a:pt x="32" y="16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4F81B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" name="Freeform 119"/>
            <p:cNvSpPr>
              <a:spLocks noEditPoints="1"/>
            </p:cNvSpPr>
            <p:nvPr/>
          </p:nvSpPr>
          <p:spPr bwMode="auto">
            <a:xfrm>
              <a:off x="6289675" y="4994275"/>
              <a:ext cx="76200" cy="77788"/>
            </a:xfrm>
            <a:custGeom>
              <a:avLst/>
              <a:gdLst>
                <a:gd name="T0" fmla="*/ 2147483647 w 103"/>
                <a:gd name="T1" fmla="*/ 2147483647 h 101"/>
                <a:gd name="T2" fmla="*/ 2147483647 w 103"/>
                <a:gd name="T3" fmla="*/ 2147483647 h 101"/>
                <a:gd name="T4" fmla="*/ 2147483647 w 103"/>
                <a:gd name="T5" fmla="*/ 2147483647 h 101"/>
                <a:gd name="T6" fmla="*/ 2147483647 w 103"/>
                <a:gd name="T7" fmla="*/ 2147483647 h 101"/>
                <a:gd name="T8" fmla="*/ 2147483647 w 103"/>
                <a:gd name="T9" fmla="*/ 2147483647 h 101"/>
                <a:gd name="T10" fmla="*/ 2147483647 w 103"/>
                <a:gd name="T11" fmla="*/ 2147483647 h 101"/>
                <a:gd name="T12" fmla="*/ 2147483647 w 103"/>
                <a:gd name="T13" fmla="*/ 0 h 101"/>
                <a:gd name="T14" fmla="*/ 2147483647 w 103"/>
                <a:gd name="T15" fmla="*/ 2147483647 h 101"/>
                <a:gd name="T16" fmla="*/ 2147483647 w 103"/>
                <a:gd name="T17" fmla="*/ 2147483647 h 101"/>
                <a:gd name="T18" fmla="*/ 2147483647 w 103"/>
                <a:gd name="T19" fmla="*/ 2147483647 h 101"/>
                <a:gd name="T20" fmla="*/ 2147483647 w 103"/>
                <a:gd name="T21" fmla="*/ 2147483647 h 101"/>
                <a:gd name="T22" fmla="*/ 2147483647 w 103"/>
                <a:gd name="T23" fmla="*/ 2147483647 h 101"/>
                <a:gd name="T24" fmla="*/ 2147483647 w 103"/>
                <a:gd name="T25" fmla="*/ 2147483647 h 101"/>
                <a:gd name="T26" fmla="*/ 2147483647 w 103"/>
                <a:gd name="T27" fmla="*/ 2147483647 h 101"/>
                <a:gd name="T28" fmla="*/ 2147483647 w 103"/>
                <a:gd name="T29" fmla="*/ 2147483647 h 101"/>
                <a:gd name="T30" fmla="*/ 2147483647 w 103"/>
                <a:gd name="T31" fmla="*/ 2147483647 h 101"/>
                <a:gd name="T32" fmla="*/ 2147483647 w 103"/>
                <a:gd name="T33" fmla="*/ 2147483647 h 101"/>
                <a:gd name="T34" fmla="*/ 2147483647 w 103"/>
                <a:gd name="T35" fmla="*/ 2147483647 h 101"/>
                <a:gd name="T36" fmla="*/ 2147483647 w 103"/>
                <a:gd name="T37" fmla="*/ 2147483647 h 101"/>
                <a:gd name="T38" fmla="*/ 2147483647 w 103"/>
                <a:gd name="T39" fmla="*/ 2147483647 h 1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03"/>
                <a:gd name="T61" fmla="*/ 0 h 101"/>
                <a:gd name="T62" fmla="*/ 103 w 103"/>
                <a:gd name="T63" fmla="*/ 101 h 1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03" h="101">
                  <a:moveTo>
                    <a:pt x="57" y="99"/>
                  </a:moveTo>
                  <a:cubicBezTo>
                    <a:pt x="56" y="101"/>
                    <a:pt x="54" y="101"/>
                    <a:pt x="52" y="101"/>
                  </a:cubicBezTo>
                  <a:cubicBezTo>
                    <a:pt x="49" y="101"/>
                    <a:pt x="47" y="101"/>
                    <a:pt x="46" y="99"/>
                  </a:cubicBezTo>
                  <a:lnTo>
                    <a:pt x="3" y="56"/>
                  </a:lnTo>
                  <a:cubicBezTo>
                    <a:pt x="0" y="53"/>
                    <a:pt x="0" y="48"/>
                    <a:pt x="3" y="45"/>
                  </a:cubicBezTo>
                  <a:lnTo>
                    <a:pt x="46" y="2"/>
                  </a:lnTo>
                  <a:cubicBezTo>
                    <a:pt x="47" y="1"/>
                    <a:pt x="49" y="0"/>
                    <a:pt x="52" y="0"/>
                  </a:cubicBezTo>
                  <a:cubicBezTo>
                    <a:pt x="54" y="0"/>
                    <a:pt x="56" y="1"/>
                    <a:pt x="57" y="2"/>
                  </a:cubicBezTo>
                  <a:lnTo>
                    <a:pt x="100" y="45"/>
                  </a:lnTo>
                  <a:cubicBezTo>
                    <a:pt x="103" y="48"/>
                    <a:pt x="103" y="53"/>
                    <a:pt x="100" y="56"/>
                  </a:cubicBezTo>
                  <a:lnTo>
                    <a:pt x="57" y="99"/>
                  </a:lnTo>
                  <a:close/>
                  <a:moveTo>
                    <a:pt x="89" y="45"/>
                  </a:moveTo>
                  <a:lnTo>
                    <a:pt x="89" y="56"/>
                  </a:lnTo>
                  <a:lnTo>
                    <a:pt x="46" y="13"/>
                  </a:lnTo>
                  <a:lnTo>
                    <a:pt x="57" y="13"/>
                  </a:lnTo>
                  <a:lnTo>
                    <a:pt x="14" y="56"/>
                  </a:lnTo>
                  <a:lnTo>
                    <a:pt x="14" y="45"/>
                  </a:lnTo>
                  <a:lnTo>
                    <a:pt x="57" y="88"/>
                  </a:lnTo>
                  <a:lnTo>
                    <a:pt x="46" y="88"/>
                  </a:lnTo>
                  <a:lnTo>
                    <a:pt x="89" y="45"/>
                  </a:lnTo>
                  <a:close/>
                </a:path>
              </a:pathLst>
            </a:custGeom>
            <a:solidFill>
              <a:srgbClr val="4A7EBB"/>
            </a:solidFill>
            <a:ln w="6" cap="flat">
              <a:solidFill>
                <a:srgbClr val="4A7EBB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" name="Freeform 120"/>
            <p:cNvSpPr>
              <a:spLocks/>
            </p:cNvSpPr>
            <p:nvPr/>
          </p:nvSpPr>
          <p:spPr bwMode="auto">
            <a:xfrm>
              <a:off x="6561138" y="5000625"/>
              <a:ext cx="61912" cy="65088"/>
            </a:xfrm>
            <a:custGeom>
              <a:avLst/>
              <a:gdLst>
                <a:gd name="T0" fmla="*/ 2147483647 w 32"/>
                <a:gd name="T1" fmla="*/ 2147483647 h 32"/>
                <a:gd name="T2" fmla="*/ 0 w 32"/>
                <a:gd name="T3" fmla="*/ 2147483647 h 32"/>
                <a:gd name="T4" fmla="*/ 2147483647 w 32"/>
                <a:gd name="T5" fmla="*/ 0 h 32"/>
                <a:gd name="T6" fmla="*/ 2147483647 w 32"/>
                <a:gd name="T7" fmla="*/ 2147483647 h 32"/>
                <a:gd name="T8" fmla="*/ 2147483647 w 32"/>
                <a:gd name="T9" fmla="*/ 2147483647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32"/>
                <a:gd name="T17" fmla="*/ 32 w 32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32">
                  <a:moveTo>
                    <a:pt x="16" y="32"/>
                  </a:moveTo>
                  <a:lnTo>
                    <a:pt x="0" y="16"/>
                  </a:lnTo>
                  <a:lnTo>
                    <a:pt x="16" y="0"/>
                  </a:lnTo>
                  <a:lnTo>
                    <a:pt x="32" y="16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4F81B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" name="Freeform 121"/>
            <p:cNvSpPr>
              <a:spLocks noEditPoints="1"/>
            </p:cNvSpPr>
            <p:nvPr/>
          </p:nvSpPr>
          <p:spPr bwMode="auto">
            <a:xfrm>
              <a:off x="6554788" y="4994275"/>
              <a:ext cx="74612" cy="77788"/>
            </a:xfrm>
            <a:custGeom>
              <a:avLst/>
              <a:gdLst>
                <a:gd name="T0" fmla="*/ 2147483647 w 103"/>
                <a:gd name="T1" fmla="*/ 2147483647 h 101"/>
                <a:gd name="T2" fmla="*/ 2147483647 w 103"/>
                <a:gd name="T3" fmla="*/ 2147483647 h 101"/>
                <a:gd name="T4" fmla="*/ 2147483647 w 103"/>
                <a:gd name="T5" fmla="*/ 2147483647 h 101"/>
                <a:gd name="T6" fmla="*/ 2147483647 w 103"/>
                <a:gd name="T7" fmla="*/ 2147483647 h 101"/>
                <a:gd name="T8" fmla="*/ 2147483647 w 103"/>
                <a:gd name="T9" fmla="*/ 2147483647 h 101"/>
                <a:gd name="T10" fmla="*/ 2147483647 w 103"/>
                <a:gd name="T11" fmla="*/ 2147483647 h 101"/>
                <a:gd name="T12" fmla="*/ 2147483647 w 103"/>
                <a:gd name="T13" fmla="*/ 0 h 101"/>
                <a:gd name="T14" fmla="*/ 2147483647 w 103"/>
                <a:gd name="T15" fmla="*/ 2147483647 h 101"/>
                <a:gd name="T16" fmla="*/ 2147483647 w 103"/>
                <a:gd name="T17" fmla="*/ 2147483647 h 101"/>
                <a:gd name="T18" fmla="*/ 2147483647 w 103"/>
                <a:gd name="T19" fmla="*/ 2147483647 h 101"/>
                <a:gd name="T20" fmla="*/ 2147483647 w 103"/>
                <a:gd name="T21" fmla="*/ 2147483647 h 101"/>
                <a:gd name="T22" fmla="*/ 2147483647 w 103"/>
                <a:gd name="T23" fmla="*/ 2147483647 h 101"/>
                <a:gd name="T24" fmla="*/ 2147483647 w 103"/>
                <a:gd name="T25" fmla="*/ 2147483647 h 101"/>
                <a:gd name="T26" fmla="*/ 2147483647 w 103"/>
                <a:gd name="T27" fmla="*/ 2147483647 h 101"/>
                <a:gd name="T28" fmla="*/ 2147483647 w 103"/>
                <a:gd name="T29" fmla="*/ 2147483647 h 101"/>
                <a:gd name="T30" fmla="*/ 2147483647 w 103"/>
                <a:gd name="T31" fmla="*/ 2147483647 h 101"/>
                <a:gd name="T32" fmla="*/ 2147483647 w 103"/>
                <a:gd name="T33" fmla="*/ 2147483647 h 101"/>
                <a:gd name="T34" fmla="*/ 2147483647 w 103"/>
                <a:gd name="T35" fmla="*/ 2147483647 h 101"/>
                <a:gd name="T36" fmla="*/ 2147483647 w 103"/>
                <a:gd name="T37" fmla="*/ 2147483647 h 101"/>
                <a:gd name="T38" fmla="*/ 2147483647 w 103"/>
                <a:gd name="T39" fmla="*/ 2147483647 h 1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03"/>
                <a:gd name="T61" fmla="*/ 0 h 101"/>
                <a:gd name="T62" fmla="*/ 103 w 103"/>
                <a:gd name="T63" fmla="*/ 101 h 1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03" h="101">
                  <a:moveTo>
                    <a:pt x="57" y="99"/>
                  </a:moveTo>
                  <a:cubicBezTo>
                    <a:pt x="55" y="101"/>
                    <a:pt x="53" y="101"/>
                    <a:pt x="51" y="101"/>
                  </a:cubicBezTo>
                  <a:cubicBezTo>
                    <a:pt x="49" y="101"/>
                    <a:pt x="47" y="101"/>
                    <a:pt x="46" y="99"/>
                  </a:cubicBezTo>
                  <a:lnTo>
                    <a:pt x="3" y="56"/>
                  </a:lnTo>
                  <a:cubicBezTo>
                    <a:pt x="0" y="53"/>
                    <a:pt x="0" y="48"/>
                    <a:pt x="3" y="45"/>
                  </a:cubicBezTo>
                  <a:lnTo>
                    <a:pt x="46" y="2"/>
                  </a:lnTo>
                  <a:cubicBezTo>
                    <a:pt x="47" y="1"/>
                    <a:pt x="49" y="0"/>
                    <a:pt x="51" y="0"/>
                  </a:cubicBezTo>
                  <a:cubicBezTo>
                    <a:pt x="53" y="0"/>
                    <a:pt x="55" y="1"/>
                    <a:pt x="57" y="2"/>
                  </a:cubicBezTo>
                  <a:lnTo>
                    <a:pt x="100" y="45"/>
                  </a:lnTo>
                  <a:cubicBezTo>
                    <a:pt x="103" y="48"/>
                    <a:pt x="103" y="53"/>
                    <a:pt x="100" y="56"/>
                  </a:cubicBezTo>
                  <a:lnTo>
                    <a:pt x="57" y="99"/>
                  </a:lnTo>
                  <a:close/>
                  <a:moveTo>
                    <a:pt x="88" y="45"/>
                  </a:moveTo>
                  <a:lnTo>
                    <a:pt x="88" y="56"/>
                  </a:lnTo>
                  <a:lnTo>
                    <a:pt x="46" y="13"/>
                  </a:lnTo>
                  <a:lnTo>
                    <a:pt x="57" y="13"/>
                  </a:lnTo>
                  <a:lnTo>
                    <a:pt x="14" y="56"/>
                  </a:lnTo>
                  <a:lnTo>
                    <a:pt x="14" y="45"/>
                  </a:lnTo>
                  <a:lnTo>
                    <a:pt x="57" y="88"/>
                  </a:lnTo>
                  <a:lnTo>
                    <a:pt x="46" y="88"/>
                  </a:lnTo>
                  <a:lnTo>
                    <a:pt x="88" y="45"/>
                  </a:lnTo>
                  <a:close/>
                </a:path>
              </a:pathLst>
            </a:custGeom>
            <a:solidFill>
              <a:srgbClr val="4A7EBB"/>
            </a:solidFill>
            <a:ln w="6" cap="flat">
              <a:solidFill>
                <a:srgbClr val="4A7EBB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" name="Freeform 122"/>
            <p:cNvSpPr>
              <a:spLocks/>
            </p:cNvSpPr>
            <p:nvPr/>
          </p:nvSpPr>
          <p:spPr bwMode="auto">
            <a:xfrm>
              <a:off x="6823075" y="5000625"/>
              <a:ext cx="65088" cy="65088"/>
            </a:xfrm>
            <a:custGeom>
              <a:avLst/>
              <a:gdLst>
                <a:gd name="T0" fmla="*/ 2147483647 w 33"/>
                <a:gd name="T1" fmla="*/ 2147483647 h 32"/>
                <a:gd name="T2" fmla="*/ 0 w 33"/>
                <a:gd name="T3" fmla="*/ 2147483647 h 32"/>
                <a:gd name="T4" fmla="*/ 2147483647 w 33"/>
                <a:gd name="T5" fmla="*/ 0 h 32"/>
                <a:gd name="T6" fmla="*/ 2147483647 w 33"/>
                <a:gd name="T7" fmla="*/ 2147483647 h 32"/>
                <a:gd name="T8" fmla="*/ 2147483647 w 33"/>
                <a:gd name="T9" fmla="*/ 2147483647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32"/>
                <a:gd name="T17" fmla="*/ 33 w 33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32">
                  <a:moveTo>
                    <a:pt x="17" y="32"/>
                  </a:moveTo>
                  <a:lnTo>
                    <a:pt x="0" y="16"/>
                  </a:lnTo>
                  <a:lnTo>
                    <a:pt x="17" y="0"/>
                  </a:lnTo>
                  <a:lnTo>
                    <a:pt x="33" y="16"/>
                  </a:lnTo>
                  <a:lnTo>
                    <a:pt x="17" y="32"/>
                  </a:lnTo>
                  <a:close/>
                </a:path>
              </a:pathLst>
            </a:custGeom>
            <a:solidFill>
              <a:srgbClr val="4F81B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" name="Freeform 123"/>
            <p:cNvSpPr>
              <a:spLocks noEditPoints="1"/>
            </p:cNvSpPr>
            <p:nvPr/>
          </p:nvSpPr>
          <p:spPr bwMode="auto">
            <a:xfrm>
              <a:off x="6818313" y="4994275"/>
              <a:ext cx="76200" cy="77788"/>
            </a:xfrm>
            <a:custGeom>
              <a:avLst/>
              <a:gdLst>
                <a:gd name="T0" fmla="*/ 2147483647 w 102"/>
                <a:gd name="T1" fmla="*/ 2147483647 h 101"/>
                <a:gd name="T2" fmla="*/ 2147483647 w 102"/>
                <a:gd name="T3" fmla="*/ 2147483647 h 101"/>
                <a:gd name="T4" fmla="*/ 2147483647 w 102"/>
                <a:gd name="T5" fmla="*/ 2147483647 h 101"/>
                <a:gd name="T6" fmla="*/ 2147483647 w 102"/>
                <a:gd name="T7" fmla="*/ 2147483647 h 101"/>
                <a:gd name="T8" fmla="*/ 2147483647 w 102"/>
                <a:gd name="T9" fmla="*/ 2147483647 h 101"/>
                <a:gd name="T10" fmla="*/ 2147483647 w 102"/>
                <a:gd name="T11" fmla="*/ 2147483647 h 101"/>
                <a:gd name="T12" fmla="*/ 2147483647 w 102"/>
                <a:gd name="T13" fmla="*/ 0 h 101"/>
                <a:gd name="T14" fmla="*/ 2147483647 w 102"/>
                <a:gd name="T15" fmla="*/ 2147483647 h 101"/>
                <a:gd name="T16" fmla="*/ 2147483647 w 102"/>
                <a:gd name="T17" fmla="*/ 2147483647 h 101"/>
                <a:gd name="T18" fmla="*/ 2147483647 w 102"/>
                <a:gd name="T19" fmla="*/ 2147483647 h 101"/>
                <a:gd name="T20" fmla="*/ 2147483647 w 102"/>
                <a:gd name="T21" fmla="*/ 2147483647 h 101"/>
                <a:gd name="T22" fmla="*/ 2147483647 w 102"/>
                <a:gd name="T23" fmla="*/ 2147483647 h 101"/>
                <a:gd name="T24" fmla="*/ 2147483647 w 102"/>
                <a:gd name="T25" fmla="*/ 2147483647 h 101"/>
                <a:gd name="T26" fmla="*/ 2147483647 w 102"/>
                <a:gd name="T27" fmla="*/ 2147483647 h 101"/>
                <a:gd name="T28" fmla="*/ 2147483647 w 102"/>
                <a:gd name="T29" fmla="*/ 2147483647 h 101"/>
                <a:gd name="T30" fmla="*/ 2147483647 w 102"/>
                <a:gd name="T31" fmla="*/ 2147483647 h 101"/>
                <a:gd name="T32" fmla="*/ 2147483647 w 102"/>
                <a:gd name="T33" fmla="*/ 2147483647 h 101"/>
                <a:gd name="T34" fmla="*/ 2147483647 w 102"/>
                <a:gd name="T35" fmla="*/ 2147483647 h 101"/>
                <a:gd name="T36" fmla="*/ 2147483647 w 102"/>
                <a:gd name="T37" fmla="*/ 2147483647 h 101"/>
                <a:gd name="T38" fmla="*/ 2147483647 w 102"/>
                <a:gd name="T39" fmla="*/ 2147483647 h 1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02"/>
                <a:gd name="T61" fmla="*/ 0 h 101"/>
                <a:gd name="T62" fmla="*/ 102 w 102"/>
                <a:gd name="T63" fmla="*/ 101 h 1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02" h="101">
                  <a:moveTo>
                    <a:pt x="57" y="99"/>
                  </a:moveTo>
                  <a:cubicBezTo>
                    <a:pt x="55" y="101"/>
                    <a:pt x="53" y="101"/>
                    <a:pt x="51" y="101"/>
                  </a:cubicBezTo>
                  <a:cubicBezTo>
                    <a:pt x="49" y="101"/>
                    <a:pt x="47" y="101"/>
                    <a:pt x="45" y="99"/>
                  </a:cubicBezTo>
                  <a:lnTo>
                    <a:pt x="3" y="56"/>
                  </a:lnTo>
                  <a:cubicBezTo>
                    <a:pt x="0" y="53"/>
                    <a:pt x="0" y="48"/>
                    <a:pt x="3" y="45"/>
                  </a:cubicBezTo>
                  <a:lnTo>
                    <a:pt x="45" y="2"/>
                  </a:lnTo>
                  <a:cubicBezTo>
                    <a:pt x="47" y="1"/>
                    <a:pt x="49" y="0"/>
                    <a:pt x="51" y="0"/>
                  </a:cubicBezTo>
                  <a:cubicBezTo>
                    <a:pt x="53" y="0"/>
                    <a:pt x="55" y="1"/>
                    <a:pt x="57" y="2"/>
                  </a:cubicBezTo>
                  <a:lnTo>
                    <a:pt x="99" y="45"/>
                  </a:lnTo>
                  <a:cubicBezTo>
                    <a:pt x="102" y="48"/>
                    <a:pt x="102" y="53"/>
                    <a:pt x="99" y="56"/>
                  </a:cubicBezTo>
                  <a:lnTo>
                    <a:pt x="57" y="99"/>
                  </a:lnTo>
                  <a:close/>
                  <a:moveTo>
                    <a:pt x="88" y="45"/>
                  </a:moveTo>
                  <a:lnTo>
                    <a:pt x="88" y="56"/>
                  </a:lnTo>
                  <a:lnTo>
                    <a:pt x="45" y="13"/>
                  </a:lnTo>
                  <a:lnTo>
                    <a:pt x="57" y="13"/>
                  </a:lnTo>
                  <a:lnTo>
                    <a:pt x="14" y="56"/>
                  </a:lnTo>
                  <a:lnTo>
                    <a:pt x="14" y="45"/>
                  </a:lnTo>
                  <a:lnTo>
                    <a:pt x="57" y="88"/>
                  </a:lnTo>
                  <a:lnTo>
                    <a:pt x="45" y="88"/>
                  </a:lnTo>
                  <a:lnTo>
                    <a:pt x="88" y="45"/>
                  </a:lnTo>
                  <a:close/>
                </a:path>
              </a:pathLst>
            </a:custGeom>
            <a:solidFill>
              <a:srgbClr val="4A7EBB"/>
            </a:solidFill>
            <a:ln w="6" cap="flat">
              <a:solidFill>
                <a:srgbClr val="4A7EBB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" name="Freeform 124"/>
            <p:cNvSpPr>
              <a:spLocks/>
            </p:cNvSpPr>
            <p:nvPr/>
          </p:nvSpPr>
          <p:spPr bwMode="auto">
            <a:xfrm>
              <a:off x="7088188" y="5000625"/>
              <a:ext cx="63500" cy="65088"/>
            </a:xfrm>
            <a:custGeom>
              <a:avLst/>
              <a:gdLst>
                <a:gd name="T0" fmla="*/ 2147483647 w 32"/>
                <a:gd name="T1" fmla="*/ 2147483647 h 32"/>
                <a:gd name="T2" fmla="*/ 0 w 32"/>
                <a:gd name="T3" fmla="*/ 2147483647 h 32"/>
                <a:gd name="T4" fmla="*/ 2147483647 w 32"/>
                <a:gd name="T5" fmla="*/ 0 h 32"/>
                <a:gd name="T6" fmla="*/ 2147483647 w 32"/>
                <a:gd name="T7" fmla="*/ 2147483647 h 32"/>
                <a:gd name="T8" fmla="*/ 2147483647 w 32"/>
                <a:gd name="T9" fmla="*/ 2147483647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32"/>
                <a:gd name="T17" fmla="*/ 32 w 32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32">
                  <a:moveTo>
                    <a:pt x="16" y="32"/>
                  </a:moveTo>
                  <a:lnTo>
                    <a:pt x="0" y="16"/>
                  </a:lnTo>
                  <a:lnTo>
                    <a:pt x="16" y="0"/>
                  </a:lnTo>
                  <a:lnTo>
                    <a:pt x="32" y="16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4F81B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" name="Freeform 125"/>
            <p:cNvSpPr>
              <a:spLocks noEditPoints="1"/>
            </p:cNvSpPr>
            <p:nvPr/>
          </p:nvSpPr>
          <p:spPr bwMode="auto">
            <a:xfrm>
              <a:off x="7083425" y="4994275"/>
              <a:ext cx="73025" cy="77788"/>
            </a:xfrm>
            <a:custGeom>
              <a:avLst/>
              <a:gdLst>
                <a:gd name="T0" fmla="*/ 2147483647 w 103"/>
                <a:gd name="T1" fmla="*/ 2147483647 h 101"/>
                <a:gd name="T2" fmla="*/ 2147483647 w 103"/>
                <a:gd name="T3" fmla="*/ 2147483647 h 101"/>
                <a:gd name="T4" fmla="*/ 2147483647 w 103"/>
                <a:gd name="T5" fmla="*/ 2147483647 h 101"/>
                <a:gd name="T6" fmla="*/ 2147483647 w 103"/>
                <a:gd name="T7" fmla="*/ 2147483647 h 101"/>
                <a:gd name="T8" fmla="*/ 2147483647 w 103"/>
                <a:gd name="T9" fmla="*/ 2147483647 h 101"/>
                <a:gd name="T10" fmla="*/ 2147483647 w 103"/>
                <a:gd name="T11" fmla="*/ 2147483647 h 101"/>
                <a:gd name="T12" fmla="*/ 2147483647 w 103"/>
                <a:gd name="T13" fmla="*/ 0 h 101"/>
                <a:gd name="T14" fmla="*/ 2147483647 w 103"/>
                <a:gd name="T15" fmla="*/ 2147483647 h 101"/>
                <a:gd name="T16" fmla="*/ 2147483647 w 103"/>
                <a:gd name="T17" fmla="*/ 2147483647 h 101"/>
                <a:gd name="T18" fmla="*/ 2147483647 w 103"/>
                <a:gd name="T19" fmla="*/ 2147483647 h 101"/>
                <a:gd name="T20" fmla="*/ 2147483647 w 103"/>
                <a:gd name="T21" fmla="*/ 2147483647 h 101"/>
                <a:gd name="T22" fmla="*/ 2147483647 w 103"/>
                <a:gd name="T23" fmla="*/ 2147483647 h 101"/>
                <a:gd name="T24" fmla="*/ 2147483647 w 103"/>
                <a:gd name="T25" fmla="*/ 2147483647 h 101"/>
                <a:gd name="T26" fmla="*/ 2147483647 w 103"/>
                <a:gd name="T27" fmla="*/ 2147483647 h 101"/>
                <a:gd name="T28" fmla="*/ 2147483647 w 103"/>
                <a:gd name="T29" fmla="*/ 2147483647 h 101"/>
                <a:gd name="T30" fmla="*/ 2147483647 w 103"/>
                <a:gd name="T31" fmla="*/ 2147483647 h 101"/>
                <a:gd name="T32" fmla="*/ 2147483647 w 103"/>
                <a:gd name="T33" fmla="*/ 2147483647 h 101"/>
                <a:gd name="T34" fmla="*/ 2147483647 w 103"/>
                <a:gd name="T35" fmla="*/ 2147483647 h 101"/>
                <a:gd name="T36" fmla="*/ 2147483647 w 103"/>
                <a:gd name="T37" fmla="*/ 2147483647 h 101"/>
                <a:gd name="T38" fmla="*/ 2147483647 w 103"/>
                <a:gd name="T39" fmla="*/ 2147483647 h 1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03"/>
                <a:gd name="T61" fmla="*/ 0 h 101"/>
                <a:gd name="T62" fmla="*/ 103 w 103"/>
                <a:gd name="T63" fmla="*/ 101 h 1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03" h="101">
                  <a:moveTo>
                    <a:pt x="57" y="99"/>
                  </a:moveTo>
                  <a:cubicBezTo>
                    <a:pt x="56" y="101"/>
                    <a:pt x="54" y="101"/>
                    <a:pt x="52" y="101"/>
                  </a:cubicBezTo>
                  <a:cubicBezTo>
                    <a:pt x="50" y="101"/>
                    <a:pt x="48" y="101"/>
                    <a:pt x="46" y="99"/>
                  </a:cubicBezTo>
                  <a:lnTo>
                    <a:pt x="3" y="56"/>
                  </a:lnTo>
                  <a:cubicBezTo>
                    <a:pt x="0" y="53"/>
                    <a:pt x="0" y="48"/>
                    <a:pt x="3" y="45"/>
                  </a:cubicBezTo>
                  <a:lnTo>
                    <a:pt x="46" y="2"/>
                  </a:lnTo>
                  <a:cubicBezTo>
                    <a:pt x="48" y="1"/>
                    <a:pt x="50" y="0"/>
                    <a:pt x="52" y="0"/>
                  </a:cubicBezTo>
                  <a:cubicBezTo>
                    <a:pt x="54" y="0"/>
                    <a:pt x="56" y="1"/>
                    <a:pt x="57" y="2"/>
                  </a:cubicBezTo>
                  <a:lnTo>
                    <a:pt x="100" y="45"/>
                  </a:lnTo>
                  <a:cubicBezTo>
                    <a:pt x="103" y="48"/>
                    <a:pt x="103" y="53"/>
                    <a:pt x="100" y="56"/>
                  </a:cubicBezTo>
                  <a:lnTo>
                    <a:pt x="57" y="99"/>
                  </a:lnTo>
                  <a:close/>
                  <a:moveTo>
                    <a:pt x="89" y="45"/>
                  </a:moveTo>
                  <a:lnTo>
                    <a:pt x="89" y="56"/>
                  </a:lnTo>
                  <a:lnTo>
                    <a:pt x="46" y="13"/>
                  </a:lnTo>
                  <a:lnTo>
                    <a:pt x="57" y="13"/>
                  </a:lnTo>
                  <a:lnTo>
                    <a:pt x="15" y="56"/>
                  </a:lnTo>
                  <a:lnTo>
                    <a:pt x="15" y="45"/>
                  </a:lnTo>
                  <a:lnTo>
                    <a:pt x="57" y="88"/>
                  </a:lnTo>
                  <a:lnTo>
                    <a:pt x="46" y="88"/>
                  </a:lnTo>
                  <a:lnTo>
                    <a:pt x="89" y="45"/>
                  </a:lnTo>
                  <a:close/>
                </a:path>
              </a:pathLst>
            </a:custGeom>
            <a:solidFill>
              <a:srgbClr val="4A7EBB"/>
            </a:solidFill>
            <a:ln w="6" cap="flat">
              <a:solidFill>
                <a:srgbClr val="4A7EBB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" name="Freeform 126"/>
            <p:cNvSpPr>
              <a:spLocks/>
            </p:cNvSpPr>
            <p:nvPr/>
          </p:nvSpPr>
          <p:spPr bwMode="auto">
            <a:xfrm>
              <a:off x="5248275" y="3286125"/>
              <a:ext cx="1897063" cy="1765300"/>
            </a:xfrm>
            <a:custGeom>
              <a:avLst/>
              <a:gdLst>
                <a:gd name="T0" fmla="*/ 2147483647 w 2594"/>
                <a:gd name="T1" fmla="*/ 2147483647 h 2295"/>
                <a:gd name="T2" fmla="*/ 2147483647 w 2594"/>
                <a:gd name="T3" fmla="*/ 2147483647 h 2295"/>
                <a:gd name="T4" fmla="*/ 2147483647 w 2594"/>
                <a:gd name="T5" fmla="*/ 2147483647 h 2295"/>
                <a:gd name="T6" fmla="*/ 2147483647 w 2594"/>
                <a:gd name="T7" fmla="*/ 2147483647 h 2295"/>
                <a:gd name="T8" fmla="*/ 2147483647 w 2594"/>
                <a:gd name="T9" fmla="*/ 2147483647 h 2295"/>
                <a:gd name="T10" fmla="*/ 2147483647 w 2594"/>
                <a:gd name="T11" fmla="*/ 2147483647 h 2295"/>
                <a:gd name="T12" fmla="*/ 2147483647 w 2594"/>
                <a:gd name="T13" fmla="*/ 2147483647 h 2295"/>
                <a:gd name="T14" fmla="*/ 2147483647 w 2594"/>
                <a:gd name="T15" fmla="*/ 2147483647 h 2295"/>
                <a:gd name="T16" fmla="*/ 2147483647 w 2594"/>
                <a:gd name="T17" fmla="*/ 2147483647 h 2295"/>
                <a:gd name="T18" fmla="*/ 2147483647 w 2594"/>
                <a:gd name="T19" fmla="*/ 2147483647 h 2295"/>
                <a:gd name="T20" fmla="*/ 2147483647 w 2594"/>
                <a:gd name="T21" fmla="*/ 2147483647 h 2295"/>
                <a:gd name="T22" fmla="*/ 2147483647 w 2594"/>
                <a:gd name="T23" fmla="*/ 2147483647 h 2295"/>
                <a:gd name="T24" fmla="*/ 2147483647 w 2594"/>
                <a:gd name="T25" fmla="*/ 2147483647 h 2295"/>
                <a:gd name="T26" fmla="*/ 2147483647 w 2594"/>
                <a:gd name="T27" fmla="*/ 2147483647 h 2295"/>
                <a:gd name="T28" fmla="*/ 2147483647 w 2594"/>
                <a:gd name="T29" fmla="*/ 2147483647 h 2295"/>
                <a:gd name="T30" fmla="*/ 2147483647 w 2594"/>
                <a:gd name="T31" fmla="*/ 2147483647 h 2295"/>
                <a:gd name="T32" fmla="*/ 2147483647 w 2594"/>
                <a:gd name="T33" fmla="*/ 2147483647 h 2295"/>
                <a:gd name="T34" fmla="*/ 2147483647 w 2594"/>
                <a:gd name="T35" fmla="*/ 2147483647 h 2295"/>
                <a:gd name="T36" fmla="*/ 2147483647 w 2594"/>
                <a:gd name="T37" fmla="*/ 2147483647 h 2295"/>
                <a:gd name="T38" fmla="*/ 2147483647 w 2594"/>
                <a:gd name="T39" fmla="*/ 2147483647 h 2295"/>
                <a:gd name="T40" fmla="*/ 2147483647 w 2594"/>
                <a:gd name="T41" fmla="*/ 2147483647 h 2295"/>
                <a:gd name="T42" fmla="*/ 2147483647 w 2594"/>
                <a:gd name="T43" fmla="*/ 2147483647 h 2295"/>
                <a:gd name="T44" fmla="*/ 2147483647 w 2594"/>
                <a:gd name="T45" fmla="*/ 2147483647 h 2295"/>
                <a:gd name="T46" fmla="*/ 2147483647 w 2594"/>
                <a:gd name="T47" fmla="*/ 2147483647 h 2295"/>
                <a:gd name="T48" fmla="*/ 2147483647 w 2594"/>
                <a:gd name="T49" fmla="*/ 2147483647 h 2295"/>
                <a:gd name="T50" fmla="*/ 2147483647 w 2594"/>
                <a:gd name="T51" fmla="*/ 2147483647 h 2295"/>
                <a:gd name="T52" fmla="*/ 2147483647 w 2594"/>
                <a:gd name="T53" fmla="*/ 2147483647 h 2295"/>
                <a:gd name="T54" fmla="*/ 2147483647 w 2594"/>
                <a:gd name="T55" fmla="*/ 2147483647 h 2295"/>
                <a:gd name="T56" fmla="*/ 2147483647 w 2594"/>
                <a:gd name="T57" fmla="*/ 2147483647 h 2295"/>
                <a:gd name="T58" fmla="*/ 2147483647 w 2594"/>
                <a:gd name="T59" fmla="*/ 2147483647 h 2295"/>
                <a:gd name="T60" fmla="*/ 2147483647 w 2594"/>
                <a:gd name="T61" fmla="*/ 2147483647 h 2295"/>
                <a:gd name="T62" fmla="*/ 2147483647 w 2594"/>
                <a:gd name="T63" fmla="*/ 2147483647 h 2295"/>
                <a:gd name="T64" fmla="*/ 2147483647 w 2594"/>
                <a:gd name="T65" fmla="*/ 2147483647 h 2295"/>
                <a:gd name="T66" fmla="*/ 2147483647 w 2594"/>
                <a:gd name="T67" fmla="*/ 2147483647 h 2295"/>
                <a:gd name="T68" fmla="*/ 2147483647 w 2594"/>
                <a:gd name="T69" fmla="*/ 2147483647 h 2295"/>
                <a:gd name="T70" fmla="*/ 2147483647 w 2594"/>
                <a:gd name="T71" fmla="*/ 2147483647 h 2295"/>
                <a:gd name="T72" fmla="*/ 2147483647 w 2594"/>
                <a:gd name="T73" fmla="*/ 2147483647 h 2295"/>
                <a:gd name="T74" fmla="*/ 2147483647 w 2594"/>
                <a:gd name="T75" fmla="*/ 2147483647 h 2295"/>
                <a:gd name="T76" fmla="*/ 2147483647 w 2594"/>
                <a:gd name="T77" fmla="*/ 2147483647 h 2295"/>
                <a:gd name="T78" fmla="*/ 2147483647 w 2594"/>
                <a:gd name="T79" fmla="*/ 2147483647 h 2295"/>
                <a:gd name="T80" fmla="*/ 2147483647 w 2594"/>
                <a:gd name="T81" fmla="*/ 2147483647 h 2295"/>
                <a:gd name="T82" fmla="*/ 2147483647 w 2594"/>
                <a:gd name="T83" fmla="*/ 2147483647 h 2295"/>
                <a:gd name="T84" fmla="*/ 2147483647 w 2594"/>
                <a:gd name="T85" fmla="*/ 2147483647 h 2295"/>
                <a:gd name="T86" fmla="*/ 2147483647 w 2594"/>
                <a:gd name="T87" fmla="*/ 2147483647 h 2295"/>
                <a:gd name="T88" fmla="*/ 2147483647 w 2594"/>
                <a:gd name="T89" fmla="*/ 2147483647 h 2295"/>
                <a:gd name="T90" fmla="*/ 2147483647 w 2594"/>
                <a:gd name="T91" fmla="*/ 2147483647 h 2295"/>
                <a:gd name="T92" fmla="*/ 2147483647 w 2594"/>
                <a:gd name="T93" fmla="*/ 2147483647 h 2295"/>
                <a:gd name="T94" fmla="*/ 2147483647 w 2594"/>
                <a:gd name="T95" fmla="*/ 2147483647 h 2295"/>
                <a:gd name="T96" fmla="*/ 2147483647 w 2594"/>
                <a:gd name="T97" fmla="*/ 2147483647 h 2295"/>
                <a:gd name="T98" fmla="*/ 2147483647 w 2594"/>
                <a:gd name="T99" fmla="*/ 2147483647 h 2295"/>
                <a:gd name="T100" fmla="*/ 2147483647 w 2594"/>
                <a:gd name="T101" fmla="*/ 2147483647 h 229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594"/>
                <a:gd name="T154" fmla="*/ 0 h 2295"/>
                <a:gd name="T155" fmla="*/ 2594 w 2594"/>
                <a:gd name="T156" fmla="*/ 2295 h 229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594" h="2295">
                  <a:moveTo>
                    <a:pt x="33" y="3"/>
                  </a:moveTo>
                  <a:lnTo>
                    <a:pt x="61" y="11"/>
                  </a:lnTo>
                  <a:lnTo>
                    <a:pt x="99" y="22"/>
                  </a:lnTo>
                  <a:lnTo>
                    <a:pt x="143" y="34"/>
                  </a:lnTo>
                  <a:lnTo>
                    <a:pt x="193" y="47"/>
                  </a:lnTo>
                  <a:lnTo>
                    <a:pt x="299" y="81"/>
                  </a:lnTo>
                  <a:lnTo>
                    <a:pt x="400" y="122"/>
                  </a:lnTo>
                  <a:lnTo>
                    <a:pt x="484" y="153"/>
                  </a:lnTo>
                  <a:lnTo>
                    <a:pt x="531" y="168"/>
                  </a:lnTo>
                  <a:lnTo>
                    <a:pt x="581" y="187"/>
                  </a:lnTo>
                  <a:lnTo>
                    <a:pt x="632" y="213"/>
                  </a:lnTo>
                  <a:cubicBezTo>
                    <a:pt x="633" y="214"/>
                    <a:pt x="634" y="214"/>
                    <a:pt x="635" y="215"/>
                  </a:cubicBezTo>
                  <a:lnTo>
                    <a:pt x="683" y="250"/>
                  </a:lnTo>
                  <a:cubicBezTo>
                    <a:pt x="684" y="251"/>
                    <a:pt x="685" y="252"/>
                    <a:pt x="686" y="253"/>
                  </a:cubicBezTo>
                  <a:lnTo>
                    <a:pt x="731" y="301"/>
                  </a:lnTo>
                  <a:cubicBezTo>
                    <a:pt x="732" y="302"/>
                    <a:pt x="733" y="303"/>
                    <a:pt x="734" y="305"/>
                  </a:cubicBezTo>
                  <a:lnTo>
                    <a:pt x="774" y="368"/>
                  </a:lnTo>
                  <a:lnTo>
                    <a:pt x="798" y="417"/>
                  </a:lnTo>
                  <a:lnTo>
                    <a:pt x="821" y="474"/>
                  </a:lnTo>
                  <a:lnTo>
                    <a:pt x="844" y="535"/>
                  </a:lnTo>
                  <a:lnTo>
                    <a:pt x="867" y="604"/>
                  </a:lnTo>
                  <a:lnTo>
                    <a:pt x="912" y="754"/>
                  </a:lnTo>
                  <a:lnTo>
                    <a:pt x="959" y="913"/>
                  </a:lnTo>
                  <a:lnTo>
                    <a:pt x="1005" y="1077"/>
                  </a:lnTo>
                  <a:lnTo>
                    <a:pt x="1050" y="1235"/>
                  </a:lnTo>
                  <a:lnTo>
                    <a:pt x="1095" y="1379"/>
                  </a:lnTo>
                  <a:lnTo>
                    <a:pt x="1117" y="1444"/>
                  </a:lnTo>
                  <a:lnTo>
                    <a:pt x="1140" y="1502"/>
                  </a:lnTo>
                  <a:lnTo>
                    <a:pt x="1185" y="1608"/>
                  </a:lnTo>
                  <a:lnTo>
                    <a:pt x="1230" y="1706"/>
                  </a:lnTo>
                  <a:lnTo>
                    <a:pt x="1275" y="1797"/>
                  </a:lnTo>
                  <a:lnTo>
                    <a:pt x="1321" y="1880"/>
                  </a:lnTo>
                  <a:lnTo>
                    <a:pt x="1365" y="1955"/>
                  </a:lnTo>
                  <a:lnTo>
                    <a:pt x="1409" y="2021"/>
                  </a:lnTo>
                  <a:lnTo>
                    <a:pt x="1455" y="2080"/>
                  </a:lnTo>
                  <a:lnTo>
                    <a:pt x="1498" y="2130"/>
                  </a:lnTo>
                  <a:lnTo>
                    <a:pt x="1541" y="2168"/>
                  </a:lnTo>
                  <a:lnTo>
                    <a:pt x="1538" y="2165"/>
                  </a:lnTo>
                  <a:lnTo>
                    <a:pt x="1584" y="2194"/>
                  </a:lnTo>
                  <a:lnTo>
                    <a:pt x="1580" y="2192"/>
                  </a:lnTo>
                  <a:lnTo>
                    <a:pt x="1625" y="2210"/>
                  </a:lnTo>
                  <a:lnTo>
                    <a:pt x="1669" y="2221"/>
                  </a:lnTo>
                  <a:lnTo>
                    <a:pt x="1665" y="2221"/>
                  </a:lnTo>
                  <a:lnTo>
                    <a:pt x="1756" y="2231"/>
                  </a:lnTo>
                  <a:lnTo>
                    <a:pt x="1847" y="2240"/>
                  </a:lnTo>
                  <a:lnTo>
                    <a:pt x="1938" y="2248"/>
                  </a:lnTo>
                  <a:lnTo>
                    <a:pt x="2026" y="2246"/>
                  </a:lnTo>
                  <a:lnTo>
                    <a:pt x="2115" y="2242"/>
                  </a:lnTo>
                  <a:lnTo>
                    <a:pt x="2207" y="2239"/>
                  </a:lnTo>
                  <a:lnTo>
                    <a:pt x="2570" y="2239"/>
                  </a:lnTo>
                  <a:cubicBezTo>
                    <a:pt x="2584" y="2239"/>
                    <a:pt x="2594" y="2250"/>
                    <a:pt x="2594" y="2263"/>
                  </a:cubicBezTo>
                  <a:cubicBezTo>
                    <a:pt x="2594" y="2277"/>
                    <a:pt x="2584" y="2287"/>
                    <a:pt x="2570" y="2287"/>
                  </a:cubicBezTo>
                  <a:lnTo>
                    <a:pt x="2208" y="2287"/>
                  </a:lnTo>
                  <a:lnTo>
                    <a:pt x="2118" y="2290"/>
                  </a:lnTo>
                  <a:lnTo>
                    <a:pt x="2027" y="2294"/>
                  </a:lnTo>
                  <a:lnTo>
                    <a:pt x="1933" y="2295"/>
                  </a:lnTo>
                  <a:lnTo>
                    <a:pt x="1842" y="2287"/>
                  </a:lnTo>
                  <a:lnTo>
                    <a:pt x="1751" y="2278"/>
                  </a:lnTo>
                  <a:lnTo>
                    <a:pt x="1660" y="2268"/>
                  </a:lnTo>
                  <a:cubicBezTo>
                    <a:pt x="1659" y="2268"/>
                    <a:pt x="1658" y="2268"/>
                    <a:pt x="1656" y="2268"/>
                  </a:cubicBezTo>
                  <a:lnTo>
                    <a:pt x="1608" y="2255"/>
                  </a:lnTo>
                  <a:lnTo>
                    <a:pt x="1563" y="2237"/>
                  </a:lnTo>
                  <a:cubicBezTo>
                    <a:pt x="1561" y="2236"/>
                    <a:pt x="1560" y="2236"/>
                    <a:pt x="1559" y="2235"/>
                  </a:cubicBezTo>
                  <a:lnTo>
                    <a:pt x="1513" y="2206"/>
                  </a:lnTo>
                  <a:cubicBezTo>
                    <a:pt x="1512" y="2205"/>
                    <a:pt x="1511" y="2204"/>
                    <a:pt x="1510" y="2203"/>
                  </a:cubicBezTo>
                  <a:lnTo>
                    <a:pt x="1462" y="2161"/>
                  </a:lnTo>
                  <a:lnTo>
                    <a:pt x="1416" y="2109"/>
                  </a:lnTo>
                  <a:lnTo>
                    <a:pt x="1370" y="2048"/>
                  </a:lnTo>
                  <a:lnTo>
                    <a:pt x="1324" y="1980"/>
                  </a:lnTo>
                  <a:lnTo>
                    <a:pt x="1278" y="1903"/>
                  </a:lnTo>
                  <a:lnTo>
                    <a:pt x="1232" y="1818"/>
                  </a:lnTo>
                  <a:lnTo>
                    <a:pt x="1187" y="1727"/>
                  </a:lnTo>
                  <a:lnTo>
                    <a:pt x="1140" y="1627"/>
                  </a:lnTo>
                  <a:lnTo>
                    <a:pt x="1095" y="1519"/>
                  </a:lnTo>
                  <a:lnTo>
                    <a:pt x="1072" y="1459"/>
                  </a:lnTo>
                  <a:lnTo>
                    <a:pt x="1050" y="1394"/>
                  </a:lnTo>
                  <a:lnTo>
                    <a:pt x="1003" y="1248"/>
                  </a:lnTo>
                  <a:lnTo>
                    <a:pt x="958" y="1090"/>
                  </a:lnTo>
                  <a:lnTo>
                    <a:pt x="912" y="926"/>
                  </a:lnTo>
                  <a:lnTo>
                    <a:pt x="866" y="767"/>
                  </a:lnTo>
                  <a:lnTo>
                    <a:pt x="822" y="619"/>
                  </a:lnTo>
                  <a:lnTo>
                    <a:pt x="799" y="552"/>
                  </a:lnTo>
                  <a:lnTo>
                    <a:pt x="776" y="491"/>
                  </a:lnTo>
                  <a:lnTo>
                    <a:pt x="755" y="438"/>
                  </a:lnTo>
                  <a:lnTo>
                    <a:pt x="733" y="393"/>
                  </a:lnTo>
                  <a:lnTo>
                    <a:pt x="693" y="330"/>
                  </a:lnTo>
                  <a:lnTo>
                    <a:pt x="696" y="334"/>
                  </a:lnTo>
                  <a:lnTo>
                    <a:pt x="651" y="286"/>
                  </a:lnTo>
                  <a:lnTo>
                    <a:pt x="654" y="289"/>
                  </a:lnTo>
                  <a:lnTo>
                    <a:pt x="606" y="254"/>
                  </a:lnTo>
                  <a:lnTo>
                    <a:pt x="609" y="256"/>
                  </a:lnTo>
                  <a:lnTo>
                    <a:pt x="564" y="232"/>
                  </a:lnTo>
                  <a:lnTo>
                    <a:pt x="516" y="213"/>
                  </a:lnTo>
                  <a:lnTo>
                    <a:pt x="467" y="198"/>
                  </a:lnTo>
                  <a:lnTo>
                    <a:pt x="381" y="167"/>
                  </a:lnTo>
                  <a:lnTo>
                    <a:pt x="284" y="126"/>
                  </a:lnTo>
                  <a:lnTo>
                    <a:pt x="180" y="94"/>
                  </a:lnTo>
                  <a:lnTo>
                    <a:pt x="130" y="81"/>
                  </a:lnTo>
                  <a:lnTo>
                    <a:pt x="86" y="69"/>
                  </a:lnTo>
                  <a:lnTo>
                    <a:pt x="48" y="58"/>
                  </a:lnTo>
                  <a:lnTo>
                    <a:pt x="20" y="50"/>
                  </a:lnTo>
                  <a:cubicBezTo>
                    <a:pt x="7" y="46"/>
                    <a:pt x="0" y="33"/>
                    <a:pt x="3" y="20"/>
                  </a:cubicBezTo>
                  <a:cubicBezTo>
                    <a:pt x="7" y="7"/>
                    <a:pt x="20" y="0"/>
                    <a:pt x="33" y="3"/>
                  </a:cubicBezTo>
                  <a:close/>
                </a:path>
              </a:pathLst>
            </a:custGeom>
            <a:solidFill>
              <a:srgbClr val="BE4B48"/>
            </a:solidFill>
            <a:ln w="6" cap="flat">
              <a:solidFill>
                <a:srgbClr val="BE4B48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" name="Rectangle 127"/>
            <p:cNvSpPr>
              <a:spLocks noChangeArrowheads="1"/>
            </p:cNvSpPr>
            <p:nvPr/>
          </p:nvSpPr>
          <p:spPr bwMode="auto">
            <a:xfrm>
              <a:off x="5245100" y="3270250"/>
              <a:ext cx="58738" cy="73025"/>
            </a:xfrm>
            <a:prstGeom prst="rect">
              <a:avLst/>
            </a:prstGeom>
            <a:solidFill>
              <a:srgbClr val="C0504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9" name="Freeform 128"/>
            <p:cNvSpPr>
              <a:spLocks noEditPoints="1"/>
            </p:cNvSpPr>
            <p:nvPr/>
          </p:nvSpPr>
          <p:spPr bwMode="auto">
            <a:xfrm>
              <a:off x="5238750" y="3263900"/>
              <a:ext cx="69850" cy="85725"/>
            </a:xfrm>
            <a:custGeom>
              <a:avLst/>
              <a:gdLst>
                <a:gd name="T0" fmla="*/ 0 w 96"/>
                <a:gd name="T1" fmla="*/ 2147483647 h 112"/>
                <a:gd name="T2" fmla="*/ 2147483647 w 96"/>
                <a:gd name="T3" fmla="*/ 0 h 112"/>
                <a:gd name="T4" fmla="*/ 2147483647 w 96"/>
                <a:gd name="T5" fmla="*/ 0 h 112"/>
                <a:gd name="T6" fmla="*/ 2147483647 w 96"/>
                <a:gd name="T7" fmla="*/ 2147483647 h 112"/>
                <a:gd name="T8" fmla="*/ 2147483647 w 96"/>
                <a:gd name="T9" fmla="*/ 2147483647 h 112"/>
                <a:gd name="T10" fmla="*/ 2147483647 w 96"/>
                <a:gd name="T11" fmla="*/ 2147483647 h 112"/>
                <a:gd name="T12" fmla="*/ 2147483647 w 96"/>
                <a:gd name="T13" fmla="*/ 2147483647 h 112"/>
                <a:gd name="T14" fmla="*/ 0 w 96"/>
                <a:gd name="T15" fmla="*/ 2147483647 h 112"/>
                <a:gd name="T16" fmla="*/ 0 w 96"/>
                <a:gd name="T17" fmla="*/ 2147483647 h 112"/>
                <a:gd name="T18" fmla="*/ 2147483647 w 96"/>
                <a:gd name="T19" fmla="*/ 2147483647 h 112"/>
                <a:gd name="T20" fmla="*/ 2147483647 w 96"/>
                <a:gd name="T21" fmla="*/ 2147483647 h 112"/>
                <a:gd name="T22" fmla="*/ 2147483647 w 96"/>
                <a:gd name="T23" fmla="*/ 2147483647 h 112"/>
                <a:gd name="T24" fmla="*/ 2147483647 w 96"/>
                <a:gd name="T25" fmla="*/ 2147483647 h 112"/>
                <a:gd name="T26" fmla="*/ 2147483647 w 96"/>
                <a:gd name="T27" fmla="*/ 2147483647 h 112"/>
                <a:gd name="T28" fmla="*/ 2147483647 w 96"/>
                <a:gd name="T29" fmla="*/ 2147483647 h 112"/>
                <a:gd name="T30" fmla="*/ 2147483647 w 96"/>
                <a:gd name="T31" fmla="*/ 2147483647 h 112"/>
                <a:gd name="T32" fmla="*/ 2147483647 w 96"/>
                <a:gd name="T33" fmla="*/ 2147483647 h 112"/>
                <a:gd name="T34" fmla="*/ 2147483647 w 96"/>
                <a:gd name="T35" fmla="*/ 2147483647 h 11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96"/>
                <a:gd name="T55" fmla="*/ 0 h 112"/>
                <a:gd name="T56" fmla="*/ 96 w 96"/>
                <a:gd name="T57" fmla="*/ 112 h 11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96" h="112">
                  <a:moveTo>
                    <a:pt x="0" y="8"/>
                  </a:moveTo>
                  <a:cubicBezTo>
                    <a:pt x="0" y="4"/>
                    <a:pt x="4" y="0"/>
                    <a:pt x="8" y="0"/>
                  </a:cubicBezTo>
                  <a:lnTo>
                    <a:pt x="88" y="0"/>
                  </a:lnTo>
                  <a:cubicBezTo>
                    <a:pt x="93" y="0"/>
                    <a:pt x="96" y="4"/>
                    <a:pt x="96" y="8"/>
                  </a:cubicBezTo>
                  <a:lnTo>
                    <a:pt x="96" y="104"/>
                  </a:lnTo>
                  <a:cubicBezTo>
                    <a:pt x="96" y="109"/>
                    <a:pt x="93" y="112"/>
                    <a:pt x="88" y="112"/>
                  </a:cubicBezTo>
                  <a:lnTo>
                    <a:pt x="8" y="112"/>
                  </a:lnTo>
                  <a:cubicBezTo>
                    <a:pt x="4" y="112"/>
                    <a:pt x="0" y="109"/>
                    <a:pt x="0" y="104"/>
                  </a:cubicBezTo>
                  <a:lnTo>
                    <a:pt x="0" y="8"/>
                  </a:lnTo>
                  <a:close/>
                  <a:moveTo>
                    <a:pt x="16" y="104"/>
                  </a:moveTo>
                  <a:lnTo>
                    <a:pt x="8" y="96"/>
                  </a:lnTo>
                  <a:lnTo>
                    <a:pt x="88" y="96"/>
                  </a:lnTo>
                  <a:lnTo>
                    <a:pt x="80" y="104"/>
                  </a:lnTo>
                  <a:lnTo>
                    <a:pt x="80" y="8"/>
                  </a:lnTo>
                  <a:lnTo>
                    <a:pt x="88" y="16"/>
                  </a:lnTo>
                  <a:lnTo>
                    <a:pt x="8" y="16"/>
                  </a:lnTo>
                  <a:lnTo>
                    <a:pt x="16" y="8"/>
                  </a:lnTo>
                  <a:lnTo>
                    <a:pt x="16" y="104"/>
                  </a:lnTo>
                  <a:close/>
                </a:path>
              </a:pathLst>
            </a:custGeom>
            <a:solidFill>
              <a:srgbClr val="BE4B48"/>
            </a:solidFill>
            <a:ln w="6" cap="flat">
              <a:solidFill>
                <a:srgbClr val="BE4B48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" name="Rectangle 129"/>
            <p:cNvSpPr>
              <a:spLocks noChangeArrowheads="1"/>
            </p:cNvSpPr>
            <p:nvPr/>
          </p:nvSpPr>
          <p:spPr bwMode="auto">
            <a:xfrm>
              <a:off x="5502275" y="3368675"/>
              <a:ext cx="69850" cy="60325"/>
            </a:xfrm>
            <a:prstGeom prst="rect">
              <a:avLst/>
            </a:prstGeom>
            <a:solidFill>
              <a:srgbClr val="C0504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" name="Freeform 130"/>
            <p:cNvSpPr>
              <a:spLocks noEditPoints="1"/>
            </p:cNvSpPr>
            <p:nvPr/>
          </p:nvSpPr>
          <p:spPr bwMode="auto">
            <a:xfrm>
              <a:off x="5495925" y="3362325"/>
              <a:ext cx="82550" cy="73025"/>
            </a:xfrm>
            <a:custGeom>
              <a:avLst/>
              <a:gdLst>
                <a:gd name="T0" fmla="*/ 0 w 112"/>
                <a:gd name="T1" fmla="*/ 2147483647 h 96"/>
                <a:gd name="T2" fmla="*/ 2147483647 w 112"/>
                <a:gd name="T3" fmla="*/ 0 h 96"/>
                <a:gd name="T4" fmla="*/ 2147483647 w 112"/>
                <a:gd name="T5" fmla="*/ 0 h 96"/>
                <a:gd name="T6" fmla="*/ 2147483647 w 112"/>
                <a:gd name="T7" fmla="*/ 2147483647 h 96"/>
                <a:gd name="T8" fmla="*/ 2147483647 w 112"/>
                <a:gd name="T9" fmla="*/ 2147483647 h 96"/>
                <a:gd name="T10" fmla="*/ 2147483647 w 112"/>
                <a:gd name="T11" fmla="*/ 2147483647 h 96"/>
                <a:gd name="T12" fmla="*/ 2147483647 w 112"/>
                <a:gd name="T13" fmla="*/ 2147483647 h 96"/>
                <a:gd name="T14" fmla="*/ 0 w 112"/>
                <a:gd name="T15" fmla="*/ 2147483647 h 96"/>
                <a:gd name="T16" fmla="*/ 0 w 112"/>
                <a:gd name="T17" fmla="*/ 2147483647 h 96"/>
                <a:gd name="T18" fmla="*/ 2147483647 w 112"/>
                <a:gd name="T19" fmla="*/ 2147483647 h 96"/>
                <a:gd name="T20" fmla="*/ 2147483647 w 112"/>
                <a:gd name="T21" fmla="*/ 2147483647 h 96"/>
                <a:gd name="T22" fmla="*/ 2147483647 w 112"/>
                <a:gd name="T23" fmla="*/ 2147483647 h 96"/>
                <a:gd name="T24" fmla="*/ 2147483647 w 112"/>
                <a:gd name="T25" fmla="*/ 2147483647 h 96"/>
                <a:gd name="T26" fmla="*/ 2147483647 w 112"/>
                <a:gd name="T27" fmla="*/ 2147483647 h 96"/>
                <a:gd name="T28" fmla="*/ 2147483647 w 112"/>
                <a:gd name="T29" fmla="*/ 2147483647 h 96"/>
                <a:gd name="T30" fmla="*/ 2147483647 w 112"/>
                <a:gd name="T31" fmla="*/ 2147483647 h 96"/>
                <a:gd name="T32" fmla="*/ 2147483647 w 112"/>
                <a:gd name="T33" fmla="*/ 2147483647 h 96"/>
                <a:gd name="T34" fmla="*/ 2147483647 w 112"/>
                <a:gd name="T35" fmla="*/ 2147483647 h 9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2"/>
                <a:gd name="T55" fmla="*/ 0 h 96"/>
                <a:gd name="T56" fmla="*/ 112 w 112"/>
                <a:gd name="T57" fmla="*/ 96 h 9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2" h="96">
                  <a:moveTo>
                    <a:pt x="0" y="8"/>
                  </a:moveTo>
                  <a:cubicBezTo>
                    <a:pt x="0" y="4"/>
                    <a:pt x="4" y="0"/>
                    <a:pt x="8" y="0"/>
                  </a:cubicBezTo>
                  <a:lnTo>
                    <a:pt x="104" y="0"/>
                  </a:lnTo>
                  <a:cubicBezTo>
                    <a:pt x="109" y="0"/>
                    <a:pt x="112" y="4"/>
                    <a:pt x="112" y="8"/>
                  </a:cubicBezTo>
                  <a:lnTo>
                    <a:pt x="112" y="88"/>
                  </a:lnTo>
                  <a:cubicBezTo>
                    <a:pt x="112" y="93"/>
                    <a:pt x="109" y="96"/>
                    <a:pt x="104" y="96"/>
                  </a:cubicBezTo>
                  <a:lnTo>
                    <a:pt x="8" y="96"/>
                  </a:lnTo>
                  <a:cubicBezTo>
                    <a:pt x="4" y="96"/>
                    <a:pt x="0" y="93"/>
                    <a:pt x="0" y="88"/>
                  </a:cubicBezTo>
                  <a:lnTo>
                    <a:pt x="0" y="8"/>
                  </a:lnTo>
                  <a:close/>
                  <a:moveTo>
                    <a:pt x="16" y="88"/>
                  </a:moveTo>
                  <a:lnTo>
                    <a:pt x="8" y="80"/>
                  </a:lnTo>
                  <a:lnTo>
                    <a:pt x="104" y="80"/>
                  </a:lnTo>
                  <a:lnTo>
                    <a:pt x="96" y="88"/>
                  </a:lnTo>
                  <a:lnTo>
                    <a:pt x="96" y="8"/>
                  </a:lnTo>
                  <a:lnTo>
                    <a:pt x="104" y="16"/>
                  </a:lnTo>
                  <a:lnTo>
                    <a:pt x="8" y="16"/>
                  </a:lnTo>
                  <a:lnTo>
                    <a:pt x="16" y="8"/>
                  </a:lnTo>
                  <a:lnTo>
                    <a:pt x="16" y="88"/>
                  </a:lnTo>
                  <a:close/>
                </a:path>
              </a:pathLst>
            </a:custGeom>
            <a:solidFill>
              <a:srgbClr val="BE4B48"/>
            </a:solidFill>
            <a:ln w="6" cap="flat">
              <a:solidFill>
                <a:srgbClr val="BE4B48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" name="Rectangle 131"/>
            <p:cNvSpPr>
              <a:spLocks noChangeArrowheads="1"/>
            </p:cNvSpPr>
            <p:nvPr/>
          </p:nvSpPr>
          <p:spPr bwMode="auto">
            <a:xfrm>
              <a:off x="5770563" y="3552825"/>
              <a:ext cx="58737" cy="61913"/>
            </a:xfrm>
            <a:prstGeom prst="rect">
              <a:avLst/>
            </a:prstGeom>
            <a:solidFill>
              <a:srgbClr val="C0504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3" name="Freeform 132"/>
            <p:cNvSpPr>
              <a:spLocks noEditPoints="1"/>
            </p:cNvSpPr>
            <p:nvPr/>
          </p:nvSpPr>
          <p:spPr bwMode="auto">
            <a:xfrm>
              <a:off x="5765800" y="3546475"/>
              <a:ext cx="69850" cy="74613"/>
            </a:xfrm>
            <a:custGeom>
              <a:avLst/>
              <a:gdLst>
                <a:gd name="T0" fmla="*/ 0 w 96"/>
                <a:gd name="T1" fmla="*/ 2147483647 h 96"/>
                <a:gd name="T2" fmla="*/ 2147483647 w 96"/>
                <a:gd name="T3" fmla="*/ 0 h 96"/>
                <a:gd name="T4" fmla="*/ 2147483647 w 96"/>
                <a:gd name="T5" fmla="*/ 0 h 96"/>
                <a:gd name="T6" fmla="*/ 2147483647 w 96"/>
                <a:gd name="T7" fmla="*/ 2147483647 h 96"/>
                <a:gd name="T8" fmla="*/ 2147483647 w 96"/>
                <a:gd name="T9" fmla="*/ 2147483647 h 96"/>
                <a:gd name="T10" fmla="*/ 2147483647 w 96"/>
                <a:gd name="T11" fmla="*/ 2147483647 h 96"/>
                <a:gd name="T12" fmla="*/ 2147483647 w 96"/>
                <a:gd name="T13" fmla="*/ 2147483647 h 96"/>
                <a:gd name="T14" fmla="*/ 0 w 96"/>
                <a:gd name="T15" fmla="*/ 2147483647 h 96"/>
                <a:gd name="T16" fmla="*/ 0 w 96"/>
                <a:gd name="T17" fmla="*/ 2147483647 h 96"/>
                <a:gd name="T18" fmla="*/ 2147483647 w 96"/>
                <a:gd name="T19" fmla="*/ 2147483647 h 96"/>
                <a:gd name="T20" fmla="*/ 2147483647 w 96"/>
                <a:gd name="T21" fmla="*/ 2147483647 h 96"/>
                <a:gd name="T22" fmla="*/ 2147483647 w 96"/>
                <a:gd name="T23" fmla="*/ 2147483647 h 96"/>
                <a:gd name="T24" fmla="*/ 2147483647 w 96"/>
                <a:gd name="T25" fmla="*/ 2147483647 h 96"/>
                <a:gd name="T26" fmla="*/ 2147483647 w 96"/>
                <a:gd name="T27" fmla="*/ 2147483647 h 96"/>
                <a:gd name="T28" fmla="*/ 2147483647 w 96"/>
                <a:gd name="T29" fmla="*/ 2147483647 h 96"/>
                <a:gd name="T30" fmla="*/ 2147483647 w 96"/>
                <a:gd name="T31" fmla="*/ 2147483647 h 96"/>
                <a:gd name="T32" fmla="*/ 2147483647 w 96"/>
                <a:gd name="T33" fmla="*/ 2147483647 h 96"/>
                <a:gd name="T34" fmla="*/ 2147483647 w 96"/>
                <a:gd name="T35" fmla="*/ 2147483647 h 9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96"/>
                <a:gd name="T55" fmla="*/ 0 h 96"/>
                <a:gd name="T56" fmla="*/ 96 w 96"/>
                <a:gd name="T57" fmla="*/ 96 h 9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96" h="96">
                  <a:moveTo>
                    <a:pt x="0" y="8"/>
                  </a:moveTo>
                  <a:cubicBezTo>
                    <a:pt x="0" y="4"/>
                    <a:pt x="4" y="0"/>
                    <a:pt x="8" y="0"/>
                  </a:cubicBezTo>
                  <a:lnTo>
                    <a:pt x="88" y="0"/>
                  </a:lnTo>
                  <a:cubicBezTo>
                    <a:pt x="93" y="0"/>
                    <a:pt x="96" y="4"/>
                    <a:pt x="96" y="8"/>
                  </a:cubicBezTo>
                  <a:lnTo>
                    <a:pt x="96" y="88"/>
                  </a:lnTo>
                  <a:cubicBezTo>
                    <a:pt x="96" y="93"/>
                    <a:pt x="93" y="96"/>
                    <a:pt x="88" y="96"/>
                  </a:cubicBezTo>
                  <a:lnTo>
                    <a:pt x="8" y="96"/>
                  </a:lnTo>
                  <a:cubicBezTo>
                    <a:pt x="4" y="96"/>
                    <a:pt x="0" y="93"/>
                    <a:pt x="0" y="88"/>
                  </a:cubicBezTo>
                  <a:lnTo>
                    <a:pt x="0" y="8"/>
                  </a:lnTo>
                  <a:close/>
                  <a:moveTo>
                    <a:pt x="16" y="88"/>
                  </a:moveTo>
                  <a:lnTo>
                    <a:pt x="8" y="80"/>
                  </a:lnTo>
                  <a:lnTo>
                    <a:pt x="88" y="80"/>
                  </a:lnTo>
                  <a:lnTo>
                    <a:pt x="80" y="88"/>
                  </a:lnTo>
                  <a:lnTo>
                    <a:pt x="80" y="8"/>
                  </a:lnTo>
                  <a:lnTo>
                    <a:pt x="88" y="16"/>
                  </a:lnTo>
                  <a:lnTo>
                    <a:pt x="8" y="16"/>
                  </a:lnTo>
                  <a:lnTo>
                    <a:pt x="16" y="8"/>
                  </a:lnTo>
                  <a:lnTo>
                    <a:pt x="16" y="88"/>
                  </a:lnTo>
                  <a:close/>
                </a:path>
              </a:pathLst>
            </a:custGeom>
            <a:solidFill>
              <a:srgbClr val="BE4B48"/>
            </a:solidFill>
            <a:ln w="6" cap="flat">
              <a:solidFill>
                <a:srgbClr val="BE4B48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" name="Rectangle 133"/>
            <p:cNvSpPr>
              <a:spLocks noChangeArrowheads="1"/>
            </p:cNvSpPr>
            <p:nvPr/>
          </p:nvSpPr>
          <p:spPr bwMode="auto">
            <a:xfrm>
              <a:off x="6040438" y="4414838"/>
              <a:ext cx="58737" cy="73025"/>
            </a:xfrm>
            <a:prstGeom prst="rect">
              <a:avLst/>
            </a:prstGeom>
            <a:solidFill>
              <a:srgbClr val="C0504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5" name="Freeform 134"/>
            <p:cNvSpPr>
              <a:spLocks noEditPoints="1"/>
            </p:cNvSpPr>
            <p:nvPr/>
          </p:nvSpPr>
          <p:spPr bwMode="auto">
            <a:xfrm>
              <a:off x="6034088" y="4408488"/>
              <a:ext cx="69850" cy="85725"/>
            </a:xfrm>
            <a:custGeom>
              <a:avLst/>
              <a:gdLst>
                <a:gd name="T0" fmla="*/ 0 w 96"/>
                <a:gd name="T1" fmla="*/ 2147483647 h 112"/>
                <a:gd name="T2" fmla="*/ 2147483647 w 96"/>
                <a:gd name="T3" fmla="*/ 0 h 112"/>
                <a:gd name="T4" fmla="*/ 2147483647 w 96"/>
                <a:gd name="T5" fmla="*/ 0 h 112"/>
                <a:gd name="T6" fmla="*/ 2147483647 w 96"/>
                <a:gd name="T7" fmla="*/ 2147483647 h 112"/>
                <a:gd name="T8" fmla="*/ 2147483647 w 96"/>
                <a:gd name="T9" fmla="*/ 2147483647 h 112"/>
                <a:gd name="T10" fmla="*/ 2147483647 w 96"/>
                <a:gd name="T11" fmla="*/ 2147483647 h 112"/>
                <a:gd name="T12" fmla="*/ 2147483647 w 96"/>
                <a:gd name="T13" fmla="*/ 2147483647 h 112"/>
                <a:gd name="T14" fmla="*/ 0 w 96"/>
                <a:gd name="T15" fmla="*/ 2147483647 h 112"/>
                <a:gd name="T16" fmla="*/ 0 w 96"/>
                <a:gd name="T17" fmla="*/ 2147483647 h 112"/>
                <a:gd name="T18" fmla="*/ 2147483647 w 96"/>
                <a:gd name="T19" fmla="*/ 2147483647 h 112"/>
                <a:gd name="T20" fmla="*/ 2147483647 w 96"/>
                <a:gd name="T21" fmla="*/ 2147483647 h 112"/>
                <a:gd name="T22" fmla="*/ 2147483647 w 96"/>
                <a:gd name="T23" fmla="*/ 2147483647 h 112"/>
                <a:gd name="T24" fmla="*/ 2147483647 w 96"/>
                <a:gd name="T25" fmla="*/ 2147483647 h 112"/>
                <a:gd name="T26" fmla="*/ 2147483647 w 96"/>
                <a:gd name="T27" fmla="*/ 2147483647 h 112"/>
                <a:gd name="T28" fmla="*/ 2147483647 w 96"/>
                <a:gd name="T29" fmla="*/ 2147483647 h 112"/>
                <a:gd name="T30" fmla="*/ 2147483647 w 96"/>
                <a:gd name="T31" fmla="*/ 2147483647 h 112"/>
                <a:gd name="T32" fmla="*/ 2147483647 w 96"/>
                <a:gd name="T33" fmla="*/ 2147483647 h 112"/>
                <a:gd name="T34" fmla="*/ 2147483647 w 96"/>
                <a:gd name="T35" fmla="*/ 2147483647 h 11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96"/>
                <a:gd name="T55" fmla="*/ 0 h 112"/>
                <a:gd name="T56" fmla="*/ 96 w 96"/>
                <a:gd name="T57" fmla="*/ 112 h 11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96" h="112">
                  <a:moveTo>
                    <a:pt x="0" y="8"/>
                  </a:moveTo>
                  <a:cubicBezTo>
                    <a:pt x="0" y="4"/>
                    <a:pt x="4" y="0"/>
                    <a:pt x="8" y="0"/>
                  </a:cubicBezTo>
                  <a:lnTo>
                    <a:pt x="88" y="0"/>
                  </a:lnTo>
                  <a:cubicBezTo>
                    <a:pt x="93" y="0"/>
                    <a:pt x="96" y="4"/>
                    <a:pt x="96" y="8"/>
                  </a:cubicBezTo>
                  <a:lnTo>
                    <a:pt x="96" y="104"/>
                  </a:lnTo>
                  <a:cubicBezTo>
                    <a:pt x="96" y="109"/>
                    <a:pt x="93" y="112"/>
                    <a:pt x="88" y="112"/>
                  </a:cubicBezTo>
                  <a:lnTo>
                    <a:pt x="8" y="112"/>
                  </a:lnTo>
                  <a:cubicBezTo>
                    <a:pt x="4" y="112"/>
                    <a:pt x="0" y="109"/>
                    <a:pt x="0" y="104"/>
                  </a:cubicBezTo>
                  <a:lnTo>
                    <a:pt x="0" y="8"/>
                  </a:lnTo>
                  <a:close/>
                  <a:moveTo>
                    <a:pt x="16" y="104"/>
                  </a:moveTo>
                  <a:lnTo>
                    <a:pt x="8" y="96"/>
                  </a:lnTo>
                  <a:lnTo>
                    <a:pt x="88" y="96"/>
                  </a:lnTo>
                  <a:lnTo>
                    <a:pt x="80" y="104"/>
                  </a:lnTo>
                  <a:lnTo>
                    <a:pt x="80" y="8"/>
                  </a:lnTo>
                  <a:lnTo>
                    <a:pt x="88" y="16"/>
                  </a:lnTo>
                  <a:lnTo>
                    <a:pt x="8" y="16"/>
                  </a:lnTo>
                  <a:lnTo>
                    <a:pt x="16" y="8"/>
                  </a:lnTo>
                  <a:lnTo>
                    <a:pt x="16" y="104"/>
                  </a:lnTo>
                  <a:close/>
                </a:path>
              </a:pathLst>
            </a:custGeom>
            <a:solidFill>
              <a:srgbClr val="BE4B48"/>
            </a:solidFill>
            <a:ln w="6" cap="flat">
              <a:solidFill>
                <a:srgbClr val="BE4B48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" name="Rectangle 135"/>
            <p:cNvSpPr>
              <a:spLocks noChangeArrowheads="1"/>
            </p:cNvSpPr>
            <p:nvPr/>
          </p:nvSpPr>
          <p:spPr bwMode="auto">
            <a:xfrm>
              <a:off x="6297613" y="4906963"/>
              <a:ext cx="58737" cy="60325"/>
            </a:xfrm>
            <a:prstGeom prst="rect">
              <a:avLst/>
            </a:prstGeom>
            <a:solidFill>
              <a:srgbClr val="C0504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7" name="Freeform 136"/>
            <p:cNvSpPr>
              <a:spLocks noEditPoints="1"/>
            </p:cNvSpPr>
            <p:nvPr/>
          </p:nvSpPr>
          <p:spPr bwMode="auto">
            <a:xfrm>
              <a:off x="6291263" y="4900613"/>
              <a:ext cx="69850" cy="73025"/>
            </a:xfrm>
            <a:custGeom>
              <a:avLst/>
              <a:gdLst>
                <a:gd name="T0" fmla="*/ 0 w 96"/>
                <a:gd name="T1" fmla="*/ 2147483647 h 96"/>
                <a:gd name="T2" fmla="*/ 2147483647 w 96"/>
                <a:gd name="T3" fmla="*/ 0 h 96"/>
                <a:gd name="T4" fmla="*/ 2147483647 w 96"/>
                <a:gd name="T5" fmla="*/ 0 h 96"/>
                <a:gd name="T6" fmla="*/ 2147483647 w 96"/>
                <a:gd name="T7" fmla="*/ 2147483647 h 96"/>
                <a:gd name="T8" fmla="*/ 2147483647 w 96"/>
                <a:gd name="T9" fmla="*/ 2147483647 h 96"/>
                <a:gd name="T10" fmla="*/ 2147483647 w 96"/>
                <a:gd name="T11" fmla="*/ 2147483647 h 96"/>
                <a:gd name="T12" fmla="*/ 2147483647 w 96"/>
                <a:gd name="T13" fmla="*/ 2147483647 h 96"/>
                <a:gd name="T14" fmla="*/ 0 w 96"/>
                <a:gd name="T15" fmla="*/ 2147483647 h 96"/>
                <a:gd name="T16" fmla="*/ 0 w 96"/>
                <a:gd name="T17" fmla="*/ 2147483647 h 96"/>
                <a:gd name="T18" fmla="*/ 2147483647 w 96"/>
                <a:gd name="T19" fmla="*/ 2147483647 h 96"/>
                <a:gd name="T20" fmla="*/ 2147483647 w 96"/>
                <a:gd name="T21" fmla="*/ 2147483647 h 96"/>
                <a:gd name="T22" fmla="*/ 2147483647 w 96"/>
                <a:gd name="T23" fmla="*/ 2147483647 h 96"/>
                <a:gd name="T24" fmla="*/ 2147483647 w 96"/>
                <a:gd name="T25" fmla="*/ 2147483647 h 96"/>
                <a:gd name="T26" fmla="*/ 2147483647 w 96"/>
                <a:gd name="T27" fmla="*/ 2147483647 h 96"/>
                <a:gd name="T28" fmla="*/ 2147483647 w 96"/>
                <a:gd name="T29" fmla="*/ 2147483647 h 96"/>
                <a:gd name="T30" fmla="*/ 2147483647 w 96"/>
                <a:gd name="T31" fmla="*/ 2147483647 h 96"/>
                <a:gd name="T32" fmla="*/ 2147483647 w 96"/>
                <a:gd name="T33" fmla="*/ 2147483647 h 96"/>
                <a:gd name="T34" fmla="*/ 2147483647 w 96"/>
                <a:gd name="T35" fmla="*/ 2147483647 h 9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96"/>
                <a:gd name="T55" fmla="*/ 0 h 96"/>
                <a:gd name="T56" fmla="*/ 96 w 96"/>
                <a:gd name="T57" fmla="*/ 96 h 9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96" h="96">
                  <a:moveTo>
                    <a:pt x="0" y="8"/>
                  </a:moveTo>
                  <a:cubicBezTo>
                    <a:pt x="0" y="4"/>
                    <a:pt x="4" y="0"/>
                    <a:pt x="8" y="0"/>
                  </a:cubicBezTo>
                  <a:lnTo>
                    <a:pt x="88" y="0"/>
                  </a:lnTo>
                  <a:cubicBezTo>
                    <a:pt x="93" y="0"/>
                    <a:pt x="96" y="4"/>
                    <a:pt x="96" y="8"/>
                  </a:cubicBezTo>
                  <a:lnTo>
                    <a:pt x="96" y="88"/>
                  </a:lnTo>
                  <a:cubicBezTo>
                    <a:pt x="96" y="93"/>
                    <a:pt x="93" y="96"/>
                    <a:pt x="88" y="96"/>
                  </a:cubicBezTo>
                  <a:lnTo>
                    <a:pt x="8" y="96"/>
                  </a:lnTo>
                  <a:cubicBezTo>
                    <a:pt x="4" y="96"/>
                    <a:pt x="0" y="93"/>
                    <a:pt x="0" y="88"/>
                  </a:cubicBezTo>
                  <a:lnTo>
                    <a:pt x="0" y="8"/>
                  </a:lnTo>
                  <a:close/>
                  <a:moveTo>
                    <a:pt x="16" y="88"/>
                  </a:moveTo>
                  <a:lnTo>
                    <a:pt x="8" y="80"/>
                  </a:lnTo>
                  <a:lnTo>
                    <a:pt x="88" y="80"/>
                  </a:lnTo>
                  <a:lnTo>
                    <a:pt x="80" y="88"/>
                  </a:lnTo>
                  <a:lnTo>
                    <a:pt x="80" y="8"/>
                  </a:lnTo>
                  <a:lnTo>
                    <a:pt x="88" y="16"/>
                  </a:lnTo>
                  <a:lnTo>
                    <a:pt x="8" y="16"/>
                  </a:lnTo>
                  <a:lnTo>
                    <a:pt x="16" y="8"/>
                  </a:lnTo>
                  <a:lnTo>
                    <a:pt x="16" y="88"/>
                  </a:lnTo>
                  <a:close/>
                </a:path>
              </a:pathLst>
            </a:custGeom>
            <a:solidFill>
              <a:srgbClr val="BE4B48"/>
            </a:solidFill>
            <a:ln w="6" cap="flat">
              <a:solidFill>
                <a:srgbClr val="BE4B48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" name="Rectangle 137"/>
            <p:cNvSpPr>
              <a:spLocks noChangeArrowheads="1"/>
            </p:cNvSpPr>
            <p:nvPr/>
          </p:nvSpPr>
          <p:spPr bwMode="auto">
            <a:xfrm>
              <a:off x="6565900" y="4992688"/>
              <a:ext cx="58738" cy="73025"/>
            </a:xfrm>
            <a:prstGeom prst="rect">
              <a:avLst/>
            </a:prstGeom>
            <a:solidFill>
              <a:srgbClr val="C0504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9" name="Freeform 138"/>
            <p:cNvSpPr>
              <a:spLocks noEditPoints="1"/>
            </p:cNvSpPr>
            <p:nvPr/>
          </p:nvSpPr>
          <p:spPr bwMode="auto">
            <a:xfrm>
              <a:off x="6561138" y="4986338"/>
              <a:ext cx="69850" cy="85725"/>
            </a:xfrm>
            <a:custGeom>
              <a:avLst/>
              <a:gdLst>
                <a:gd name="T0" fmla="*/ 0 w 96"/>
                <a:gd name="T1" fmla="*/ 2147483647 h 112"/>
                <a:gd name="T2" fmla="*/ 2147483647 w 96"/>
                <a:gd name="T3" fmla="*/ 0 h 112"/>
                <a:gd name="T4" fmla="*/ 2147483647 w 96"/>
                <a:gd name="T5" fmla="*/ 0 h 112"/>
                <a:gd name="T6" fmla="*/ 2147483647 w 96"/>
                <a:gd name="T7" fmla="*/ 2147483647 h 112"/>
                <a:gd name="T8" fmla="*/ 2147483647 w 96"/>
                <a:gd name="T9" fmla="*/ 2147483647 h 112"/>
                <a:gd name="T10" fmla="*/ 2147483647 w 96"/>
                <a:gd name="T11" fmla="*/ 2147483647 h 112"/>
                <a:gd name="T12" fmla="*/ 2147483647 w 96"/>
                <a:gd name="T13" fmla="*/ 2147483647 h 112"/>
                <a:gd name="T14" fmla="*/ 0 w 96"/>
                <a:gd name="T15" fmla="*/ 2147483647 h 112"/>
                <a:gd name="T16" fmla="*/ 0 w 96"/>
                <a:gd name="T17" fmla="*/ 2147483647 h 112"/>
                <a:gd name="T18" fmla="*/ 2147483647 w 96"/>
                <a:gd name="T19" fmla="*/ 2147483647 h 112"/>
                <a:gd name="T20" fmla="*/ 2147483647 w 96"/>
                <a:gd name="T21" fmla="*/ 2147483647 h 112"/>
                <a:gd name="T22" fmla="*/ 2147483647 w 96"/>
                <a:gd name="T23" fmla="*/ 2147483647 h 112"/>
                <a:gd name="T24" fmla="*/ 2147483647 w 96"/>
                <a:gd name="T25" fmla="*/ 2147483647 h 112"/>
                <a:gd name="T26" fmla="*/ 2147483647 w 96"/>
                <a:gd name="T27" fmla="*/ 2147483647 h 112"/>
                <a:gd name="T28" fmla="*/ 2147483647 w 96"/>
                <a:gd name="T29" fmla="*/ 2147483647 h 112"/>
                <a:gd name="T30" fmla="*/ 2147483647 w 96"/>
                <a:gd name="T31" fmla="*/ 2147483647 h 112"/>
                <a:gd name="T32" fmla="*/ 2147483647 w 96"/>
                <a:gd name="T33" fmla="*/ 2147483647 h 112"/>
                <a:gd name="T34" fmla="*/ 2147483647 w 96"/>
                <a:gd name="T35" fmla="*/ 2147483647 h 11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96"/>
                <a:gd name="T55" fmla="*/ 0 h 112"/>
                <a:gd name="T56" fmla="*/ 96 w 96"/>
                <a:gd name="T57" fmla="*/ 112 h 11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96" h="112">
                  <a:moveTo>
                    <a:pt x="0" y="8"/>
                  </a:moveTo>
                  <a:cubicBezTo>
                    <a:pt x="0" y="4"/>
                    <a:pt x="4" y="0"/>
                    <a:pt x="8" y="0"/>
                  </a:cubicBezTo>
                  <a:lnTo>
                    <a:pt x="88" y="0"/>
                  </a:lnTo>
                  <a:cubicBezTo>
                    <a:pt x="93" y="0"/>
                    <a:pt x="96" y="4"/>
                    <a:pt x="96" y="8"/>
                  </a:cubicBezTo>
                  <a:lnTo>
                    <a:pt x="96" y="104"/>
                  </a:lnTo>
                  <a:cubicBezTo>
                    <a:pt x="96" y="109"/>
                    <a:pt x="93" y="112"/>
                    <a:pt x="88" y="112"/>
                  </a:cubicBezTo>
                  <a:lnTo>
                    <a:pt x="8" y="112"/>
                  </a:lnTo>
                  <a:cubicBezTo>
                    <a:pt x="4" y="112"/>
                    <a:pt x="0" y="109"/>
                    <a:pt x="0" y="104"/>
                  </a:cubicBezTo>
                  <a:lnTo>
                    <a:pt x="0" y="8"/>
                  </a:lnTo>
                  <a:close/>
                  <a:moveTo>
                    <a:pt x="16" y="104"/>
                  </a:moveTo>
                  <a:lnTo>
                    <a:pt x="8" y="96"/>
                  </a:lnTo>
                  <a:lnTo>
                    <a:pt x="88" y="96"/>
                  </a:lnTo>
                  <a:lnTo>
                    <a:pt x="80" y="104"/>
                  </a:lnTo>
                  <a:lnTo>
                    <a:pt x="80" y="8"/>
                  </a:lnTo>
                  <a:lnTo>
                    <a:pt x="88" y="16"/>
                  </a:lnTo>
                  <a:lnTo>
                    <a:pt x="8" y="16"/>
                  </a:lnTo>
                  <a:lnTo>
                    <a:pt x="16" y="8"/>
                  </a:lnTo>
                  <a:lnTo>
                    <a:pt x="16" y="104"/>
                  </a:lnTo>
                  <a:close/>
                </a:path>
              </a:pathLst>
            </a:custGeom>
            <a:solidFill>
              <a:srgbClr val="BE4B48"/>
            </a:solidFill>
            <a:ln w="6" cap="flat">
              <a:solidFill>
                <a:srgbClr val="BE4B48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" name="Rectangle 139"/>
            <p:cNvSpPr>
              <a:spLocks noChangeArrowheads="1"/>
            </p:cNvSpPr>
            <p:nvPr/>
          </p:nvSpPr>
          <p:spPr bwMode="auto">
            <a:xfrm>
              <a:off x="6823075" y="4992688"/>
              <a:ext cx="71438" cy="73025"/>
            </a:xfrm>
            <a:prstGeom prst="rect">
              <a:avLst/>
            </a:prstGeom>
            <a:solidFill>
              <a:srgbClr val="C0504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1" name="Freeform 140"/>
            <p:cNvSpPr>
              <a:spLocks noEditPoints="1"/>
            </p:cNvSpPr>
            <p:nvPr/>
          </p:nvSpPr>
          <p:spPr bwMode="auto">
            <a:xfrm>
              <a:off x="6818313" y="4986338"/>
              <a:ext cx="80962" cy="85725"/>
            </a:xfrm>
            <a:custGeom>
              <a:avLst/>
              <a:gdLst>
                <a:gd name="T0" fmla="*/ 0 w 112"/>
                <a:gd name="T1" fmla="*/ 2147483647 h 112"/>
                <a:gd name="T2" fmla="*/ 2147483647 w 112"/>
                <a:gd name="T3" fmla="*/ 0 h 112"/>
                <a:gd name="T4" fmla="*/ 2147483647 w 112"/>
                <a:gd name="T5" fmla="*/ 0 h 112"/>
                <a:gd name="T6" fmla="*/ 2147483647 w 112"/>
                <a:gd name="T7" fmla="*/ 2147483647 h 112"/>
                <a:gd name="T8" fmla="*/ 2147483647 w 112"/>
                <a:gd name="T9" fmla="*/ 2147483647 h 112"/>
                <a:gd name="T10" fmla="*/ 2147483647 w 112"/>
                <a:gd name="T11" fmla="*/ 2147483647 h 112"/>
                <a:gd name="T12" fmla="*/ 2147483647 w 112"/>
                <a:gd name="T13" fmla="*/ 2147483647 h 112"/>
                <a:gd name="T14" fmla="*/ 0 w 112"/>
                <a:gd name="T15" fmla="*/ 2147483647 h 112"/>
                <a:gd name="T16" fmla="*/ 0 w 112"/>
                <a:gd name="T17" fmla="*/ 2147483647 h 112"/>
                <a:gd name="T18" fmla="*/ 2147483647 w 112"/>
                <a:gd name="T19" fmla="*/ 2147483647 h 112"/>
                <a:gd name="T20" fmla="*/ 2147483647 w 112"/>
                <a:gd name="T21" fmla="*/ 2147483647 h 112"/>
                <a:gd name="T22" fmla="*/ 2147483647 w 112"/>
                <a:gd name="T23" fmla="*/ 2147483647 h 112"/>
                <a:gd name="T24" fmla="*/ 2147483647 w 112"/>
                <a:gd name="T25" fmla="*/ 2147483647 h 112"/>
                <a:gd name="T26" fmla="*/ 2147483647 w 112"/>
                <a:gd name="T27" fmla="*/ 2147483647 h 112"/>
                <a:gd name="T28" fmla="*/ 2147483647 w 112"/>
                <a:gd name="T29" fmla="*/ 2147483647 h 112"/>
                <a:gd name="T30" fmla="*/ 2147483647 w 112"/>
                <a:gd name="T31" fmla="*/ 2147483647 h 112"/>
                <a:gd name="T32" fmla="*/ 2147483647 w 112"/>
                <a:gd name="T33" fmla="*/ 2147483647 h 112"/>
                <a:gd name="T34" fmla="*/ 2147483647 w 112"/>
                <a:gd name="T35" fmla="*/ 2147483647 h 11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2"/>
                <a:gd name="T55" fmla="*/ 0 h 112"/>
                <a:gd name="T56" fmla="*/ 112 w 112"/>
                <a:gd name="T57" fmla="*/ 112 h 11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2" h="112">
                  <a:moveTo>
                    <a:pt x="0" y="8"/>
                  </a:moveTo>
                  <a:cubicBezTo>
                    <a:pt x="0" y="4"/>
                    <a:pt x="4" y="0"/>
                    <a:pt x="8" y="0"/>
                  </a:cubicBezTo>
                  <a:lnTo>
                    <a:pt x="104" y="0"/>
                  </a:lnTo>
                  <a:cubicBezTo>
                    <a:pt x="109" y="0"/>
                    <a:pt x="112" y="4"/>
                    <a:pt x="112" y="8"/>
                  </a:cubicBezTo>
                  <a:lnTo>
                    <a:pt x="112" y="104"/>
                  </a:lnTo>
                  <a:cubicBezTo>
                    <a:pt x="112" y="109"/>
                    <a:pt x="109" y="112"/>
                    <a:pt x="104" y="112"/>
                  </a:cubicBezTo>
                  <a:lnTo>
                    <a:pt x="8" y="112"/>
                  </a:lnTo>
                  <a:cubicBezTo>
                    <a:pt x="4" y="112"/>
                    <a:pt x="0" y="109"/>
                    <a:pt x="0" y="104"/>
                  </a:cubicBezTo>
                  <a:lnTo>
                    <a:pt x="0" y="8"/>
                  </a:lnTo>
                  <a:close/>
                  <a:moveTo>
                    <a:pt x="16" y="104"/>
                  </a:moveTo>
                  <a:lnTo>
                    <a:pt x="8" y="96"/>
                  </a:lnTo>
                  <a:lnTo>
                    <a:pt x="104" y="96"/>
                  </a:lnTo>
                  <a:lnTo>
                    <a:pt x="96" y="104"/>
                  </a:lnTo>
                  <a:lnTo>
                    <a:pt x="96" y="8"/>
                  </a:lnTo>
                  <a:lnTo>
                    <a:pt x="104" y="16"/>
                  </a:lnTo>
                  <a:lnTo>
                    <a:pt x="8" y="16"/>
                  </a:lnTo>
                  <a:lnTo>
                    <a:pt x="16" y="8"/>
                  </a:lnTo>
                  <a:lnTo>
                    <a:pt x="16" y="104"/>
                  </a:lnTo>
                  <a:close/>
                </a:path>
              </a:pathLst>
            </a:custGeom>
            <a:solidFill>
              <a:srgbClr val="BE4B48"/>
            </a:solidFill>
            <a:ln w="6" cap="flat">
              <a:solidFill>
                <a:srgbClr val="BE4B48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" name="Rectangle 141"/>
            <p:cNvSpPr>
              <a:spLocks noChangeArrowheads="1"/>
            </p:cNvSpPr>
            <p:nvPr/>
          </p:nvSpPr>
          <p:spPr bwMode="auto">
            <a:xfrm>
              <a:off x="7092950" y="4992688"/>
              <a:ext cx="58738" cy="73025"/>
            </a:xfrm>
            <a:prstGeom prst="rect">
              <a:avLst/>
            </a:prstGeom>
            <a:solidFill>
              <a:srgbClr val="C0504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3" name="Freeform 142"/>
            <p:cNvSpPr>
              <a:spLocks noEditPoints="1"/>
            </p:cNvSpPr>
            <p:nvPr/>
          </p:nvSpPr>
          <p:spPr bwMode="auto">
            <a:xfrm>
              <a:off x="7086600" y="4986338"/>
              <a:ext cx="69850" cy="85725"/>
            </a:xfrm>
            <a:custGeom>
              <a:avLst/>
              <a:gdLst>
                <a:gd name="T0" fmla="*/ 0 w 96"/>
                <a:gd name="T1" fmla="*/ 2147483647 h 112"/>
                <a:gd name="T2" fmla="*/ 2147483647 w 96"/>
                <a:gd name="T3" fmla="*/ 0 h 112"/>
                <a:gd name="T4" fmla="*/ 2147483647 w 96"/>
                <a:gd name="T5" fmla="*/ 0 h 112"/>
                <a:gd name="T6" fmla="*/ 2147483647 w 96"/>
                <a:gd name="T7" fmla="*/ 2147483647 h 112"/>
                <a:gd name="T8" fmla="*/ 2147483647 w 96"/>
                <a:gd name="T9" fmla="*/ 2147483647 h 112"/>
                <a:gd name="T10" fmla="*/ 2147483647 w 96"/>
                <a:gd name="T11" fmla="*/ 2147483647 h 112"/>
                <a:gd name="T12" fmla="*/ 2147483647 w 96"/>
                <a:gd name="T13" fmla="*/ 2147483647 h 112"/>
                <a:gd name="T14" fmla="*/ 0 w 96"/>
                <a:gd name="T15" fmla="*/ 2147483647 h 112"/>
                <a:gd name="T16" fmla="*/ 0 w 96"/>
                <a:gd name="T17" fmla="*/ 2147483647 h 112"/>
                <a:gd name="T18" fmla="*/ 2147483647 w 96"/>
                <a:gd name="T19" fmla="*/ 2147483647 h 112"/>
                <a:gd name="T20" fmla="*/ 2147483647 w 96"/>
                <a:gd name="T21" fmla="*/ 2147483647 h 112"/>
                <a:gd name="T22" fmla="*/ 2147483647 w 96"/>
                <a:gd name="T23" fmla="*/ 2147483647 h 112"/>
                <a:gd name="T24" fmla="*/ 2147483647 w 96"/>
                <a:gd name="T25" fmla="*/ 2147483647 h 112"/>
                <a:gd name="T26" fmla="*/ 2147483647 w 96"/>
                <a:gd name="T27" fmla="*/ 2147483647 h 112"/>
                <a:gd name="T28" fmla="*/ 2147483647 w 96"/>
                <a:gd name="T29" fmla="*/ 2147483647 h 112"/>
                <a:gd name="T30" fmla="*/ 2147483647 w 96"/>
                <a:gd name="T31" fmla="*/ 2147483647 h 112"/>
                <a:gd name="T32" fmla="*/ 2147483647 w 96"/>
                <a:gd name="T33" fmla="*/ 2147483647 h 112"/>
                <a:gd name="T34" fmla="*/ 2147483647 w 96"/>
                <a:gd name="T35" fmla="*/ 2147483647 h 11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96"/>
                <a:gd name="T55" fmla="*/ 0 h 112"/>
                <a:gd name="T56" fmla="*/ 96 w 96"/>
                <a:gd name="T57" fmla="*/ 112 h 11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96" h="112">
                  <a:moveTo>
                    <a:pt x="0" y="8"/>
                  </a:moveTo>
                  <a:cubicBezTo>
                    <a:pt x="0" y="4"/>
                    <a:pt x="4" y="0"/>
                    <a:pt x="8" y="0"/>
                  </a:cubicBezTo>
                  <a:lnTo>
                    <a:pt x="88" y="0"/>
                  </a:lnTo>
                  <a:cubicBezTo>
                    <a:pt x="93" y="0"/>
                    <a:pt x="96" y="4"/>
                    <a:pt x="96" y="8"/>
                  </a:cubicBezTo>
                  <a:lnTo>
                    <a:pt x="96" y="104"/>
                  </a:lnTo>
                  <a:cubicBezTo>
                    <a:pt x="96" y="109"/>
                    <a:pt x="93" y="112"/>
                    <a:pt x="88" y="112"/>
                  </a:cubicBezTo>
                  <a:lnTo>
                    <a:pt x="8" y="112"/>
                  </a:lnTo>
                  <a:cubicBezTo>
                    <a:pt x="4" y="112"/>
                    <a:pt x="0" y="109"/>
                    <a:pt x="0" y="104"/>
                  </a:cubicBezTo>
                  <a:lnTo>
                    <a:pt x="0" y="8"/>
                  </a:lnTo>
                  <a:close/>
                  <a:moveTo>
                    <a:pt x="16" y="104"/>
                  </a:moveTo>
                  <a:lnTo>
                    <a:pt x="8" y="96"/>
                  </a:lnTo>
                  <a:lnTo>
                    <a:pt x="88" y="96"/>
                  </a:lnTo>
                  <a:lnTo>
                    <a:pt x="80" y="104"/>
                  </a:lnTo>
                  <a:lnTo>
                    <a:pt x="80" y="8"/>
                  </a:lnTo>
                  <a:lnTo>
                    <a:pt x="88" y="16"/>
                  </a:lnTo>
                  <a:lnTo>
                    <a:pt x="8" y="16"/>
                  </a:lnTo>
                  <a:lnTo>
                    <a:pt x="16" y="8"/>
                  </a:lnTo>
                  <a:lnTo>
                    <a:pt x="16" y="104"/>
                  </a:lnTo>
                  <a:close/>
                </a:path>
              </a:pathLst>
            </a:custGeom>
            <a:solidFill>
              <a:srgbClr val="BE4B48"/>
            </a:solidFill>
            <a:ln w="6" cap="flat">
              <a:solidFill>
                <a:srgbClr val="BE4B48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" name="Freeform 143"/>
            <p:cNvSpPr>
              <a:spLocks/>
            </p:cNvSpPr>
            <p:nvPr/>
          </p:nvSpPr>
          <p:spPr bwMode="auto">
            <a:xfrm>
              <a:off x="6043613" y="3200400"/>
              <a:ext cx="1104900" cy="1666875"/>
            </a:xfrm>
            <a:custGeom>
              <a:avLst/>
              <a:gdLst>
                <a:gd name="T0" fmla="*/ 2147483647 w 1511"/>
                <a:gd name="T1" fmla="*/ 2147483647 h 2167"/>
                <a:gd name="T2" fmla="*/ 2147483647 w 1511"/>
                <a:gd name="T3" fmla="*/ 2147483647 h 2167"/>
                <a:gd name="T4" fmla="*/ 2147483647 w 1511"/>
                <a:gd name="T5" fmla="*/ 2147483647 h 2167"/>
                <a:gd name="T6" fmla="*/ 2147483647 w 1511"/>
                <a:gd name="T7" fmla="*/ 2147483647 h 2167"/>
                <a:gd name="T8" fmla="*/ 2147483647 w 1511"/>
                <a:gd name="T9" fmla="*/ 2147483647 h 2167"/>
                <a:gd name="T10" fmla="*/ 2147483647 w 1511"/>
                <a:gd name="T11" fmla="*/ 2147483647 h 2167"/>
                <a:gd name="T12" fmla="*/ 2147483647 w 1511"/>
                <a:gd name="T13" fmla="*/ 2147483647 h 2167"/>
                <a:gd name="T14" fmla="*/ 2147483647 w 1511"/>
                <a:gd name="T15" fmla="*/ 2147483647 h 2167"/>
                <a:gd name="T16" fmla="*/ 2147483647 w 1511"/>
                <a:gd name="T17" fmla="*/ 2147483647 h 2167"/>
                <a:gd name="T18" fmla="*/ 2147483647 w 1511"/>
                <a:gd name="T19" fmla="*/ 2147483647 h 2167"/>
                <a:gd name="T20" fmla="*/ 2147483647 w 1511"/>
                <a:gd name="T21" fmla="*/ 2147483647 h 2167"/>
                <a:gd name="T22" fmla="*/ 2147483647 w 1511"/>
                <a:gd name="T23" fmla="*/ 2147483647 h 2167"/>
                <a:gd name="T24" fmla="*/ 2147483647 w 1511"/>
                <a:gd name="T25" fmla="*/ 2147483647 h 2167"/>
                <a:gd name="T26" fmla="*/ 2147483647 w 1511"/>
                <a:gd name="T27" fmla="*/ 2147483647 h 2167"/>
                <a:gd name="T28" fmla="*/ 2147483647 w 1511"/>
                <a:gd name="T29" fmla="*/ 2147483647 h 2167"/>
                <a:gd name="T30" fmla="*/ 2147483647 w 1511"/>
                <a:gd name="T31" fmla="*/ 2147483647 h 2167"/>
                <a:gd name="T32" fmla="*/ 2147483647 w 1511"/>
                <a:gd name="T33" fmla="*/ 2147483647 h 2167"/>
                <a:gd name="T34" fmla="*/ 2147483647 w 1511"/>
                <a:gd name="T35" fmla="*/ 2147483647 h 2167"/>
                <a:gd name="T36" fmla="*/ 2147483647 w 1511"/>
                <a:gd name="T37" fmla="*/ 2147483647 h 2167"/>
                <a:gd name="T38" fmla="*/ 2147483647 w 1511"/>
                <a:gd name="T39" fmla="*/ 2147483647 h 2167"/>
                <a:gd name="T40" fmla="*/ 2147483647 w 1511"/>
                <a:gd name="T41" fmla="*/ 2147483647 h 2167"/>
                <a:gd name="T42" fmla="*/ 2147483647 w 1511"/>
                <a:gd name="T43" fmla="*/ 2147483647 h 2167"/>
                <a:gd name="T44" fmla="*/ 2147483647 w 1511"/>
                <a:gd name="T45" fmla="*/ 2147483647 h 2167"/>
                <a:gd name="T46" fmla="*/ 2147483647 w 1511"/>
                <a:gd name="T47" fmla="*/ 2147483647 h 2167"/>
                <a:gd name="T48" fmla="*/ 2147483647 w 1511"/>
                <a:gd name="T49" fmla="*/ 2147483647 h 2167"/>
                <a:gd name="T50" fmla="*/ 2147483647 w 1511"/>
                <a:gd name="T51" fmla="*/ 2147483647 h 2167"/>
                <a:gd name="T52" fmla="*/ 2147483647 w 1511"/>
                <a:gd name="T53" fmla="*/ 2147483647 h 2167"/>
                <a:gd name="T54" fmla="*/ 2147483647 w 1511"/>
                <a:gd name="T55" fmla="*/ 2147483647 h 2167"/>
                <a:gd name="T56" fmla="*/ 2147483647 w 1511"/>
                <a:gd name="T57" fmla="*/ 2147483647 h 2167"/>
                <a:gd name="T58" fmla="*/ 2147483647 w 1511"/>
                <a:gd name="T59" fmla="*/ 2147483647 h 2167"/>
                <a:gd name="T60" fmla="*/ 2147483647 w 1511"/>
                <a:gd name="T61" fmla="*/ 2147483647 h 2167"/>
                <a:gd name="T62" fmla="*/ 2147483647 w 1511"/>
                <a:gd name="T63" fmla="*/ 2147483647 h 2167"/>
                <a:gd name="T64" fmla="*/ 2147483647 w 1511"/>
                <a:gd name="T65" fmla="*/ 2147483647 h 2167"/>
                <a:gd name="T66" fmla="*/ 2147483647 w 1511"/>
                <a:gd name="T67" fmla="*/ 2147483647 h 2167"/>
                <a:gd name="T68" fmla="*/ 2147483647 w 1511"/>
                <a:gd name="T69" fmla="*/ 2147483647 h 2167"/>
                <a:gd name="T70" fmla="*/ 2147483647 w 1511"/>
                <a:gd name="T71" fmla="*/ 2147483647 h 2167"/>
                <a:gd name="T72" fmla="*/ 2147483647 w 1511"/>
                <a:gd name="T73" fmla="*/ 2147483647 h 216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11"/>
                <a:gd name="T112" fmla="*/ 0 h 2167"/>
                <a:gd name="T113" fmla="*/ 1511 w 1511"/>
                <a:gd name="T114" fmla="*/ 2167 h 216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11" h="2167">
                  <a:moveTo>
                    <a:pt x="40" y="7"/>
                  </a:moveTo>
                  <a:lnTo>
                    <a:pt x="68" y="24"/>
                  </a:lnTo>
                  <a:lnTo>
                    <a:pt x="105" y="43"/>
                  </a:lnTo>
                  <a:lnTo>
                    <a:pt x="149" y="67"/>
                  </a:lnTo>
                  <a:lnTo>
                    <a:pt x="199" y="96"/>
                  </a:lnTo>
                  <a:lnTo>
                    <a:pt x="305" y="162"/>
                  </a:lnTo>
                  <a:lnTo>
                    <a:pt x="407" y="244"/>
                  </a:lnTo>
                  <a:lnTo>
                    <a:pt x="499" y="329"/>
                  </a:lnTo>
                  <a:lnTo>
                    <a:pt x="544" y="373"/>
                  </a:lnTo>
                  <a:lnTo>
                    <a:pt x="591" y="423"/>
                  </a:lnTo>
                  <a:lnTo>
                    <a:pt x="638" y="480"/>
                  </a:lnTo>
                  <a:lnTo>
                    <a:pt x="684" y="547"/>
                  </a:lnTo>
                  <a:lnTo>
                    <a:pt x="731" y="626"/>
                  </a:lnTo>
                  <a:lnTo>
                    <a:pt x="777" y="721"/>
                  </a:lnTo>
                  <a:lnTo>
                    <a:pt x="801" y="778"/>
                  </a:lnTo>
                  <a:lnTo>
                    <a:pt x="824" y="842"/>
                  </a:lnTo>
                  <a:lnTo>
                    <a:pt x="847" y="914"/>
                  </a:lnTo>
                  <a:lnTo>
                    <a:pt x="870" y="991"/>
                  </a:lnTo>
                  <a:lnTo>
                    <a:pt x="916" y="1155"/>
                  </a:lnTo>
                  <a:lnTo>
                    <a:pt x="961" y="1327"/>
                  </a:lnTo>
                  <a:lnTo>
                    <a:pt x="1007" y="1497"/>
                  </a:lnTo>
                  <a:lnTo>
                    <a:pt x="1052" y="1655"/>
                  </a:lnTo>
                  <a:lnTo>
                    <a:pt x="1074" y="1726"/>
                  </a:lnTo>
                  <a:lnTo>
                    <a:pt x="1097" y="1790"/>
                  </a:lnTo>
                  <a:lnTo>
                    <a:pt x="1119" y="1848"/>
                  </a:lnTo>
                  <a:lnTo>
                    <a:pt x="1141" y="1895"/>
                  </a:lnTo>
                  <a:lnTo>
                    <a:pt x="1180" y="1954"/>
                  </a:lnTo>
                  <a:lnTo>
                    <a:pt x="1177" y="1951"/>
                  </a:lnTo>
                  <a:lnTo>
                    <a:pt x="1222" y="1997"/>
                  </a:lnTo>
                  <a:lnTo>
                    <a:pt x="1218" y="1994"/>
                  </a:lnTo>
                  <a:lnTo>
                    <a:pt x="1266" y="2027"/>
                  </a:lnTo>
                  <a:lnTo>
                    <a:pt x="1263" y="2025"/>
                  </a:lnTo>
                  <a:lnTo>
                    <a:pt x="1312" y="2049"/>
                  </a:lnTo>
                  <a:lnTo>
                    <a:pt x="1407" y="2081"/>
                  </a:lnTo>
                  <a:lnTo>
                    <a:pt x="1452" y="2097"/>
                  </a:lnTo>
                  <a:lnTo>
                    <a:pt x="1494" y="2118"/>
                  </a:lnTo>
                  <a:cubicBezTo>
                    <a:pt x="1506" y="2124"/>
                    <a:pt x="1511" y="2138"/>
                    <a:pt x="1505" y="2150"/>
                  </a:cubicBezTo>
                  <a:cubicBezTo>
                    <a:pt x="1499" y="2162"/>
                    <a:pt x="1485" y="2167"/>
                    <a:pt x="1473" y="2161"/>
                  </a:cubicBezTo>
                  <a:lnTo>
                    <a:pt x="1435" y="2142"/>
                  </a:lnTo>
                  <a:lnTo>
                    <a:pt x="1392" y="2126"/>
                  </a:lnTo>
                  <a:lnTo>
                    <a:pt x="1291" y="2092"/>
                  </a:lnTo>
                  <a:lnTo>
                    <a:pt x="1242" y="2068"/>
                  </a:lnTo>
                  <a:cubicBezTo>
                    <a:pt x="1241" y="2068"/>
                    <a:pt x="1240" y="2067"/>
                    <a:pt x="1239" y="2066"/>
                  </a:cubicBezTo>
                  <a:lnTo>
                    <a:pt x="1191" y="2033"/>
                  </a:lnTo>
                  <a:cubicBezTo>
                    <a:pt x="1190" y="2032"/>
                    <a:pt x="1188" y="2031"/>
                    <a:pt x="1187" y="2030"/>
                  </a:cubicBezTo>
                  <a:lnTo>
                    <a:pt x="1142" y="1984"/>
                  </a:lnTo>
                  <a:cubicBezTo>
                    <a:pt x="1141" y="1983"/>
                    <a:pt x="1140" y="1982"/>
                    <a:pt x="1139" y="1980"/>
                  </a:cubicBezTo>
                  <a:lnTo>
                    <a:pt x="1098" y="1916"/>
                  </a:lnTo>
                  <a:lnTo>
                    <a:pt x="1074" y="1865"/>
                  </a:lnTo>
                  <a:lnTo>
                    <a:pt x="1052" y="1806"/>
                  </a:lnTo>
                  <a:lnTo>
                    <a:pt x="1029" y="1741"/>
                  </a:lnTo>
                  <a:lnTo>
                    <a:pt x="1005" y="1668"/>
                  </a:lnTo>
                  <a:lnTo>
                    <a:pt x="960" y="1510"/>
                  </a:lnTo>
                  <a:lnTo>
                    <a:pt x="914" y="1340"/>
                  </a:lnTo>
                  <a:lnTo>
                    <a:pt x="869" y="1168"/>
                  </a:lnTo>
                  <a:lnTo>
                    <a:pt x="823" y="1004"/>
                  </a:lnTo>
                  <a:lnTo>
                    <a:pt x="802" y="929"/>
                  </a:lnTo>
                  <a:lnTo>
                    <a:pt x="779" y="859"/>
                  </a:lnTo>
                  <a:lnTo>
                    <a:pt x="756" y="797"/>
                  </a:lnTo>
                  <a:lnTo>
                    <a:pt x="734" y="742"/>
                  </a:lnTo>
                  <a:lnTo>
                    <a:pt x="690" y="651"/>
                  </a:lnTo>
                  <a:lnTo>
                    <a:pt x="645" y="574"/>
                  </a:lnTo>
                  <a:lnTo>
                    <a:pt x="601" y="511"/>
                  </a:lnTo>
                  <a:lnTo>
                    <a:pt x="556" y="456"/>
                  </a:lnTo>
                  <a:lnTo>
                    <a:pt x="511" y="408"/>
                  </a:lnTo>
                  <a:lnTo>
                    <a:pt x="466" y="364"/>
                  </a:lnTo>
                  <a:lnTo>
                    <a:pt x="376" y="281"/>
                  </a:lnTo>
                  <a:lnTo>
                    <a:pt x="280" y="203"/>
                  </a:lnTo>
                  <a:lnTo>
                    <a:pt x="176" y="137"/>
                  </a:lnTo>
                  <a:lnTo>
                    <a:pt x="126" y="110"/>
                  </a:lnTo>
                  <a:lnTo>
                    <a:pt x="82" y="86"/>
                  </a:lnTo>
                  <a:lnTo>
                    <a:pt x="43" y="65"/>
                  </a:lnTo>
                  <a:lnTo>
                    <a:pt x="15" y="48"/>
                  </a:lnTo>
                  <a:cubicBezTo>
                    <a:pt x="4" y="41"/>
                    <a:pt x="0" y="26"/>
                    <a:pt x="7" y="15"/>
                  </a:cubicBezTo>
                  <a:cubicBezTo>
                    <a:pt x="14" y="4"/>
                    <a:pt x="29" y="0"/>
                    <a:pt x="40" y="7"/>
                  </a:cubicBezTo>
                  <a:close/>
                </a:path>
              </a:pathLst>
            </a:custGeom>
            <a:solidFill>
              <a:srgbClr val="98B954"/>
            </a:solidFill>
            <a:ln w="6" cap="flat">
              <a:solidFill>
                <a:srgbClr val="98B954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" name="Freeform 144"/>
            <p:cNvSpPr>
              <a:spLocks/>
            </p:cNvSpPr>
            <p:nvPr/>
          </p:nvSpPr>
          <p:spPr bwMode="auto">
            <a:xfrm>
              <a:off x="6040438" y="3182938"/>
              <a:ext cx="61912" cy="66675"/>
            </a:xfrm>
            <a:custGeom>
              <a:avLst/>
              <a:gdLst>
                <a:gd name="T0" fmla="*/ 2147483647 w 32"/>
                <a:gd name="T1" fmla="*/ 0 h 32"/>
                <a:gd name="T2" fmla="*/ 2147483647 w 32"/>
                <a:gd name="T3" fmla="*/ 2147483647 h 32"/>
                <a:gd name="T4" fmla="*/ 0 w 32"/>
                <a:gd name="T5" fmla="*/ 2147483647 h 32"/>
                <a:gd name="T6" fmla="*/ 2147483647 w 32"/>
                <a:gd name="T7" fmla="*/ 0 h 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2"/>
                <a:gd name="T13" fmla="*/ 0 h 32"/>
                <a:gd name="T14" fmla="*/ 32 w 32"/>
                <a:gd name="T15" fmla="*/ 32 h 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" h="32">
                  <a:moveTo>
                    <a:pt x="16" y="0"/>
                  </a:moveTo>
                  <a:lnTo>
                    <a:pt x="32" y="32"/>
                  </a:lnTo>
                  <a:lnTo>
                    <a:pt x="0" y="3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9BBB5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6" name="Freeform 145"/>
            <p:cNvSpPr>
              <a:spLocks noEditPoints="1"/>
            </p:cNvSpPr>
            <p:nvPr/>
          </p:nvSpPr>
          <p:spPr bwMode="auto">
            <a:xfrm>
              <a:off x="6034088" y="3176588"/>
              <a:ext cx="74612" cy="79375"/>
            </a:xfrm>
            <a:custGeom>
              <a:avLst/>
              <a:gdLst>
                <a:gd name="T0" fmla="*/ 2147483647 w 102"/>
                <a:gd name="T1" fmla="*/ 2147483647 h 102"/>
                <a:gd name="T2" fmla="*/ 2147483647 w 102"/>
                <a:gd name="T3" fmla="*/ 0 h 102"/>
                <a:gd name="T4" fmla="*/ 2147483647 w 102"/>
                <a:gd name="T5" fmla="*/ 2147483647 h 102"/>
                <a:gd name="T6" fmla="*/ 2147483647 w 102"/>
                <a:gd name="T7" fmla="*/ 2147483647 h 102"/>
                <a:gd name="T8" fmla="*/ 2147483647 w 102"/>
                <a:gd name="T9" fmla="*/ 2147483647 h 102"/>
                <a:gd name="T10" fmla="*/ 2147483647 w 102"/>
                <a:gd name="T11" fmla="*/ 2147483647 h 102"/>
                <a:gd name="T12" fmla="*/ 2147483647 w 102"/>
                <a:gd name="T13" fmla="*/ 2147483647 h 102"/>
                <a:gd name="T14" fmla="*/ 2147483647 w 102"/>
                <a:gd name="T15" fmla="*/ 2147483647 h 102"/>
                <a:gd name="T16" fmla="*/ 2147483647 w 102"/>
                <a:gd name="T17" fmla="*/ 2147483647 h 102"/>
                <a:gd name="T18" fmla="*/ 2147483647 w 102"/>
                <a:gd name="T19" fmla="*/ 2147483647 h 102"/>
                <a:gd name="T20" fmla="*/ 2147483647 w 102"/>
                <a:gd name="T21" fmla="*/ 2147483647 h 102"/>
                <a:gd name="T22" fmla="*/ 2147483647 w 102"/>
                <a:gd name="T23" fmla="*/ 2147483647 h 102"/>
                <a:gd name="T24" fmla="*/ 2147483647 w 102"/>
                <a:gd name="T25" fmla="*/ 2147483647 h 102"/>
                <a:gd name="T26" fmla="*/ 2147483647 w 102"/>
                <a:gd name="T27" fmla="*/ 2147483647 h 102"/>
                <a:gd name="T28" fmla="*/ 2147483647 w 102"/>
                <a:gd name="T29" fmla="*/ 2147483647 h 102"/>
                <a:gd name="T30" fmla="*/ 2147483647 w 102"/>
                <a:gd name="T31" fmla="*/ 2147483647 h 102"/>
                <a:gd name="T32" fmla="*/ 2147483647 w 102"/>
                <a:gd name="T33" fmla="*/ 2147483647 h 10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2"/>
                <a:gd name="T52" fmla="*/ 0 h 102"/>
                <a:gd name="T53" fmla="*/ 102 w 102"/>
                <a:gd name="T54" fmla="*/ 102 h 10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2" h="102">
                  <a:moveTo>
                    <a:pt x="44" y="5"/>
                  </a:moveTo>
                  <a:cubicBezTo>
                    <a:pt x="45" y="2"/>
                    <a:pt x="48" y="0"/>
                    <a:pt x="51" y="0"/>
                  </a:cubicBezTo>
                  <a:cubicBezTo>
                    <a:pt x="54" y="0"/>
                    <a:pt x="57" y="2"/>
                    <a:pt x="58" y="5"/>
                  </a:cubicBezTo>
                  <a:lnTo>
                    <a:pt x="100" y="90"/>
                  </a:lnTo>
                  <a:cubicBezTo>
                    <a:pt x="102" y="93"/>
                    <a:pt x="101" y="96"/>
                    <a:pt x="100" y="98"/>
                  </a:cubicBezTo>
                  <a:cubicBezTo>
                    <a:pt x="99" y="100"/>
                    <a:pt x="96" y="102"/>
                    <a:pt x="93" y="102"/>
                  </a:cubicBezTo>
                  <a:lnTo>
                    <a:pt x="8" y="102"/>
                  </a:lnTo>
                  <a:cubicBezTo>
                    <a:pt x="6" y="102"/>
                    <a:pt x="3" y="100"/>
                    <a:pt x="2" y="98"/>
                  </a:cubicBezTo>
                  <a:cubicBezTo>
                    <a:pt x="0" y="96"/>
                    <a:pt x="0" y="93"/>
                    <a:pt x="1" y="90"/>
                  </a:cubicBezTo>
                  <a:lnTo>
                    <a:pt x="44" y="5"/>
                  </a:lnTo>
                  <a:close/>
                  <a:moveTo>
                    <a:pt x="16" y="97"/>
                  </a:moveTo>
                  <a:lnTo>
                    <a:pt x="8" y="86"/>
                  </a:lnTo>
                  <a:lnTo>
                    <a:pt x="93" y="86"/>
                  </a:lnTo>
                  <a:lnTo>
                    <a:pt x="86" y="97"/>
                  </a:lnTo>
                  <a:lnTo>
                    <a:pt x="44" y="12"/>
                  </a:lnTo>
                  <a:lnTo>
                    <a:pt x="58" y="12"/>
                  </a:lnTo>
                  <a:lnTo>
                    <a:pt x="16" y="97"/>
                  </a:lnTo>
                  <a:close/>
                </a:path>
              </a:pathLst>
            </a:custGeom>
            <a:solidFill>
              <a:srgbClr val="98B954"/>
            </a:solidFill>
            <a:ln w="6" cap="flat">
              <a:solidFill>
                <a:srgbClr val="98B954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" name="Freeform 146"/>
            <p:cNvSpPr>
              <a:spLocks/>
            </p:cNvSpPr>
            <p:nvPr/>
          </p:nvSpPr>
          <p:spPr bwMode="auto">
            <a:xfrm>
              <a:off x="6303963" y="3365500"/>
              <a:ext cx="61912" cy="66675"/>
            </a:xfrm>
            <a:custGeom>
              <a:avLst/>
              <a:gdLst>
                <a:gd name="T0" fmla="*/ 2147483647 w 32"/>
                <a:gd name="T1" fmla="*/ 0 h 32"/>
                <a:gd name="T2" fmla="*/ 2147483647 w 32"/>
                <a:gd name="T3" fmla="*/ 2147483647 h 32"/>
                <a:gd name="T4" fmla="*/ 0 w 32"/>
                <a:gd name="T5" fmla="*/ 2147483647 h 32"/>
                <a:gd name="T6" fmla="*/ 2147483647 w 32"/>
                <a:gd name="T7" fmla="*/ 0 h 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2"/>
                <a:gd name="T13" fmla="*/ 0 h 32"/>
                <a:gd name="T14" fmla="*/ 32 w 32"/>
                <a:gd name="T15" fmla="*/ 32 h 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" h="32">
                  <a:moveTo>
                    <a:pt x="16" y="0"/>
                  </a:moveTo>
                  <a:lnTo>
                    <a:pt x="32" y="32"/>
                  </a:lnTo>
                  <a:lnTo>
                    <a:pt x="0" y="3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9BBB5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8" name="Freeform 147"/>
            <p:cNvSpPr>
              <a:spLocks noEditPoints="1"/>
            </p:cNvSpPr>
            <p:nvPr/>
          </p:nvSpPr>
          <p:spPr bwMode="auto">
            <a:xfrm>
              <a:off x="6297613" y="3359150"/>
              <a:ext cx="74612" cy="79375"/>
            </a:xfrm>
            <a:custGeom>
              <a:avLst/>
              <a:gdLst>
                <a:gd name="T0" fmla="*/ 2147483647 w 101"/>
                <a:gd name="T1" fmla="*/ 2147483647 h 102"/>
                <a:gd name="T2" fmla="*/ 2147483647 w 101"/>
                <a:gd name="T3" fmla="*/ 0 h 102"/>
                <a:gd name="T4" fmla="*/ 2147483647 w 101"/>
                <a:gd name="T5" fmla="*/ 2147483647 h 102"/>
                <a:gd name="T6" fmla="*/ 2147483647 w 101"/>
                <a:gd name="T7" fmla="*/ 2147483647 h 102"/>
                <a:gd name="T8" fmla="*/ 2147483647 w 101"/>
                <a:gd name="T9" fmla="*/ 2147483647 h 102"/>
                <a:gd name="T10" fmla="*/ 2147483647 w 101"/>
                <a:gd name="T11" fmla="*/ 2147483647 h 102"/>
                <a:gd name="T12" fmla="*/ 2147483647 w 101"/>
                <a:gd name="T13" fmla="*/ 2147483647 h 102"/>
                <a:gd name="T14" fmla="*/ 2147483647 w 101"/>
                <a:gd name="T15" fmla="*/ 2147483647 h 102"/>
                <a:gd name="T16" fmla="*/ 2147483647 w 101"/>
                <a:gd name="T17" fmla="*/ 2147483647 h 102"/>
                <a:gd name="T18" fmla="*/ 2147483647 w 101"/>
                <a:gd name="T19" fmla="*/ 2147483647 h 102"/>
                <a:gd name="T20" fmla="*/ 2147483647 w 101"/>
                <a:gd name="T21" fmla="*/ 2147483647 h 102"/>
                <a:gd name="T22" fmla="*/ 2147483647 w 101"/>
                <a:gd name="T23" fmla="*/ 2147483647 h 102"/>
                <a:gd name="T24" fmla="*/ 2147483647 w 101"/>
                <a:gd name="T25" fmla="*/ 2147483647 h 102"/>
                <a:gd name="T26" fmla="*/ 2147483647 w 101"/>
                <a:gd name="T27" fmla="*/ 2147483647 h 102"/>
                <a:gd name="T28" fmla="*/ 2147483647 w 101"/>
                <a:gd name="T29" fmla="*/ 2147483647 h 102"/>
                <a:gd name="T30" fmla="*/ 2147483647 w 101"/>
                <a:gd name="T31" fmla="*/ 2147483647 h 102"/>
                <a:gd name="T32" fmla="*/ 2147483647 w 101"/>
                <a:gd name="T33" fmla="*/ 2147483647 h 10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1"/>
                <a:gd name="T52" fmla="*/ 0 h 102"/>
                <a:gd name="T53" fmla="*/ 101 w 101"/>
                <a:gd name="T54" fmla="*/ 102 h 10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1" h="102">
                  <a:moveTo>
                    <a:pt x="43" y="5"/>
                  </a:moveTo>
                  <a:cubicBezTo>
                    <a:pt x="45" y="2"/>
                    <a:pt x="48" y="0"/>
                    <a:pt x="51" y="0"/>
                  </a:cubicBezTo>
                  <a:cubicBezTo>
                    <a:pt x="54" y="0"/>
                    <a:pt x="56" y="2"/>
                    <a:pt x="58" y="5"/>
                  </a:cubicBezTo>
                  <a:lnTo>
                    <a:pt x="100" y="90"/>
                  </a:lnTo>
                  <a:cubicBezTo>
                    <a:pt x="101" y="93"/>
                    <a:pt x="101" y="96"/>
                    <a:pt x="100" y="98"/>
                  </a:cubicBezTo>
                  <a:cubicBezTo>
                    <a:pt x="98" y="100"/>
                    <a:pt x="96" y="102"/>
                    <a:pt x="93" y="102"/>
                  </a:cubicBezTo>
                  <a:lnTo>
                    <a:pt x="8" y="102"/>
                  </a:lnTo>
                  <a:cubicBezTo>
                    <a:pt x="6" y="102"/>
                    <a:pt x="3" y="100"/>
                    <a:pt x="1" y="98"/>
                  </a:cubicBezTo>
                  <a:cubicBezTo>
                    <a:pt x="0" y="96"/>
                    <a:pt x="0" y="93"/>
                    <a:pt x="1" y="90"/>
                  </a:cubicBezTo>
                  <a:lnTo>
                    <a:pt x="43" y="5"/>
                  </a:lnTo>
                  <a:close/>
                  <a:moveTo>
                    <a:pt x="15" y="97"/>
                  </a:moveTo>
                  <a:lnTo>
                    <a:pt x="8" y="86"/>
                  </a:lnTo>
                  <a:lnTo>
                    <a:pt x="93" y="86"/>
                  </a:lnTo>
                  <a:lnTo>
                    <a:pt x="86" y="97"/>
                  </a:lnTo>
                  <a:lnTo>
                    <a:pt x="43" y="12"/>
                  </a:lnTo>
                  <a:lnTo>
                    <a:pt x="58" y="12"/>
                  </a:lnTo>
                  <a:lnTo>
                    <a:pt x="15" y="97"/>
                  </a:lnTo>
                  <a:close/>
                </a:path>
              </a:pathLst>
            </a:custGeom>
            <a:solidFill>
              <a:srgbClr val="98B954"/>
            </a:solidFill>
            <a:ln w="6" cap="flat">
              <a:solidFill>
                <a:srgbClr val="98B954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" name="Freeform 148"/>
            <p:cNvSpPr>
              <a:spLocks/>
            </p:cNvSpPr>
            <p:nvPr/>
          </p:nvSpPr>
          <p:spPr bwMode="auto">
            <a:xfrm>
              <a:off x="6564313" y="3729038"/>
              <a:ext cx="61912" cy="63500"/>
            </a:xfrm>
            <a:custGeom>
              <a:avLst/>
              <a:gdLst>
                <a:gd name="T0" fmla="*/ 2147483647 w 32"/>
                <a:gd name="T1" fmla="*/ 0 h 31"/>
                <a:gd name="T2" fmla="*/ 2147483647 w 32"/>
                <a:gd name="T3" fmla="*/ 2147483647 h 31"/>
                <a:gd name="T4" fmla="*/ 0 w 32"/>
                <a:gd name="T5" fmla="*/ 2147483647 h 31"/>
                <a:gd name="T6" fmla="*/ 2147483647 w 32"/>
                <a:gd name="T7" fmla="*/ 0 h 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2"/>
                <a:gd name="T13" fmla="*/ 0 h 31"/>
                <a:gd name="T14" fmla="*/ 32 w 32"/>
                <a:gd name="T15" fmla="*/ 31 h 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" h="31">
                  <a:moveTo>
                    <a:pt x="16" y="0"/>
                  </a:moveTo>
                  <a:lnTo>
                    <a:pt x="32" y="31"/>
                  </a:lnTo>
                  <a:lnTo>
                    <a:pt x="0" y="31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9BBB5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" name="Freeform 149"/>
            <p:cNvSpPr>
              <a:spLocks noEditPoints="1"/>
            </p:cNvSpPr>
            <p:nvPr/>
          </p:nvSpPr>
          <p:spPr bwMode="auto">
            <a:xfrm>
              <a:off x="6557963" y="3722688"/>
              <a:ext cx="74612" cy="76200"/>
            </a:xfrm>
            <a:custGeom>
              <a:avLst/>
              <a:gdLst>
                <a:gd name="T0" fmla="*/ 2147483647 w 101"/>
                <a:gd name="T1" fmla="*/ 2147483647 h 101"/>
                <a:gd name="T2" fmla="*/ 2147483647 w 101"/>
                <a:gd name="T3" fmla="*/ 0 h 101"/>
                <a:gd name="T4" fmla="*/ 2147483647 w 101"/>
                <a:gd name="T5" fmla="*/ 2147483647 h 101"/>
                <a:gd name="T6" fmla="*/ 2147483647 w 101"/>
                <a:gd name="T7" fmla="*/ 2147483647 h 101"/>
                <a:gd name="T8" fmla="*/ 2147483647 w 101"/>
                <a:gd name="T9" fmla="*/ 2147483647 h 101"/>
                <a:gd name="T10" fmla="*/ 2147483647 w 101"/>
                <a:gd name="T11" fmla="*/ 2147483647 h 101"/>
                <a:gd name="T12" fmla="*/ 2147483647 w 101"/>
                <a:gd name="T13" fmla="*/ 2147483647 h 101"/>
                <a:gd name="T14" fmla="*/ 2147483647 w 101"/>
                <a:gd name="T15" fmla="*/ 2147483647 h 101"/>
                <a:gd name="T16" fmla="*/ 2147483647 w 101"/>
                <a:gd name="T17" fmla="*/ 2147483647 h 101"/>
                <a:gd name="T18" fmla="*/ 2147483647 w 101"/>
                <a:gd name="T19" fmla="*/ 2147483647 h 101"/>
                <a:gd name="T20" fmla="*/ 2147483647 w 101"/>
                <a:gd name="T21" fmla="*/ 2147483647 h 101"/>
                <a:gd name="T22" fmla="*/ 2147483647 w 101"/>
                <a:gd name="T23" fmla="*/ 2147483647 h 101"/>
                <a:gd name="T24" fmla="*/ 2147483647 w 101"/>
                <a:gd name="T25" fmla="*/ 2147483647 h 101"/>
                <a:gd name="T26" fmla="*/ 2147483647 w 101"/>
                <a:gd name="T27" fmla="*/ 2147483647 h 101"/>
                <a:gd name="T28" fmla="*/ 2147483647 w 101"/>
                <a:gd name="T29" fmla="*/ 2147483647 h 101"/>
                <a:gd name="T30" fmla="*/ 2147483647 w 101"/>
                <a:gd name="T31" fmla="*/ 2147483647 h 101"/>
                <a:gd name="T32" fmla="*/ 2147483647 w 101"/>
                <a:gd name="T33" fmla="*/ 2147483647 h 10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1"/>
                <a:gd name="T52" fmla="*/ 0 h 101"/>
                <a:gd name="T53" fmla="*/ 101 w 101"/>
                <a:gd name="T54" fmla="*/ 101 h 10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1" h="101">
                  <a:moveTo>
                    <a:pt x="43" y="4"/>
                  </a:moveTo>
                  <a:cubicBezTo>
                    <a:pt x="45" y="2"/>
                    <a:pt x="47" y="0"/>
                    <a:pt x="50" y="0"/>
                  </a:cubicBezTo>
                  <a:cubicBezTo>
                    <a:pt x="54" y="0"/>
                    <a:pt x="56" y="2"/>
                    <a:pt x="58" y="4"/>
                  </a:cubicBezTo>
                  <a:lnTo>
                    <a:pt x="100" y="90"/>
                  </a:lnTo>
                  <a:cubicBezTo>
                    <a:pt x="101" y="92"/>
                    <a:pt x="101" y="95"/>
                    <a:pt x="100" y="98"/>
                  </a:cubicBezTo>
                  <a:cubicBezTo>
                    <a:pt x="98" y="100"/>
                    <a:pt x="96" y="101"/>
                    <a:pt x="93" y="101"/>
                  </a:cubicBezTo>
                  <a:lnTo>
                    <a:pt x="8" y="101"/>
                  </a:lnTo>
                  <a:cubicBezTo>
                    <a:pt x="5" y="101"/>
                    <a:pt x="3" y="100"/>
                    <a:pt x="1" y="98"/>
                  </a:cubicBezTo>
                  <a:cubicBezTo>
                    <a:pt x="0" y="95"/>
                    <a:pt x="0" y="92"/>
                    <a:pt x="1" y="90"/>
                  </a:cubicBezTo>
                  <a:lnTo>
                    <a:pt x="43" y="4"/>
                  </a:lnTo>
                  <a:close/>
                  <a:moveTo>
                    <a:pt x="15" y="97"/>
                  </a:moveTo>
                  <a:lnTo>
                    <a:pt x="8" y="85"/>
                  </a:lnTo>
                  <a:lnTo>
                    <a:pt x="93" y="85"/>
                  </a:lnTo>
                  <a:lnTo>
                    <a:pt x="86" y="97"/>
                  </a:lnTo>
                  <a:lnTo>
                    <a:pt x="43" y="12"/>
                  </a:lnTo>
                  <a:lnTo>
                    <a:pt x="58" y="12"/>
                  </a:lnTo>
                  <a:lnTo>
                    <a:pt x="15" y="97"/>
                  </a:lnTo>
                  <a:close/>
                </a:path>
              </a:pathLst>
            </a:custGeom>
            <a:solidFill>
              <a:srgbClr val="98B954"/>
            </a:solidFill>
            <a:ln w="6" cap="flat">
              <a:solidFill>
                <a:srgbClr val="98B954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" name="Freeform 150"/>
            <p:cNvSpPr>
              <a:spLocks/>
            </p:cNvSpPr>
            <p:nvPr/>
          </p:nvSpPr>
          <p:spPr bwMode="auto">
            <a:xfrm>
              <a:off x="6827838" y="4635500"/>
              <a:ext cx="61912" cy="65088"/>
            </a:xfrm>
            <a:custGeom>
              <a:avLst/>
              <a:gdLst>
                <a:gd name="T0" fmla="*/ 2147483647 w 32"/>
                <a:gd name="T1" fmla="*/ 0 h 32"/>
                <a:gd name="T2" fmla="*/ 2147483647 w 32"/>
                <a:gd name="T3" fmla="*/ 2147483647 h 32"/>
                <a:gd name="T4" fmla="*/ 0 w 32"/>
                <a:gd name="T5" fmla="*/ 2147483647 h 32"/>
                <a:gd name="T6" fmla="*/ 2147483647 w 32"/>
                <a:gd name="T7" fmla="*/ 0 h 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2"/>
                <a:gd name="T13" fmla="*/ 0 h 32"/>
                <a:gd name="T14" fmla="*/ 32 w 32"/>
                <a:gd name="T15" fmla="*/ 32 h 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" h="32">
                  <a:moveTo>
                    <a:pt x="16" y="0"/>
                  </a:moveTo>
                  <a:lnTo>
                    <a:pt x="32" y="32"/>
                  </a:lnTo>
                  <a:lnTo>
                    <a:pt x="0" y="3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9BBB5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2" name="Freeform 151"/>
            <p:cNvSpPr>
              <a:spLocks noEditPoints="1"/>
            </p:cNvSpPr>
            <p:nvPr/>
          </p:nvSpPr>
          <p:spPr bwMode="auto">
            <a:xfrm>
              <a:off x="6821488" y="4629150"/>
              <a:ext cx="74612" cy="77788"/>
            </a:xfrm>
            <a:custGeom>
              <a:avLst/>
              <a:gdLst>
                <a:gd name="T0" fmla="*/ 2147483647 w 101"/>
                <a:gd name="T1" fmla="*/ 2147483647 h 102"/>
                <a:gd name="T2" fmla="*/ 2147483647 w 101"/>
                <a:gd name="T3" fmla="*/ 0 h 102"/>
                <a:gd name="T4" fmla="*/ 2147483647 w 101"/>
                <a:gd name="T5" fmla="*/ 2147483647 h 102"/>
                <a:gd name="T6" fmla="*/ 2147483647 w 101"/>
                <a:gd name="T7" fmla="*/ 2147483647 h 102"/>
                <a:gd name="T8" fmla="*/ 2147483647 w 101"/>
                <a:gd name="T9" fmla="*/ 2147483647 h 102"/>
                <a:gd name="T10" fmla="*/ 2147483647 w 101"/>
                <a:gd name="T11" fmla="*/ 2147483647 h 102"/>
                <a:gd name="T12" fmla="*/ 2147483647 w 101"/>
                <a:gd name="T13" fmla="*/ 2147483647 h 102"/>
                <a:gd name="T14" fmla="*/ 2147483647 w 101"/>
                <a:gd name="T15" fmla="*/ 2147483647 h 102"/>
                <a:gd name="T16" fmla="*/ 2147483647 w 101"/>
                <a:gd name="T17" fmla="*/ 2147483647 h 102"/>
                <a:gd name="T18" fmla="*/ 2147483647 w 101"/>
                <a:gd name="T19" fmla="*/ 2147483647 h 102"/>
                <a:gd name="T20" fmla="*/ 2147483647 w 101"/>
                <a:gd name="T21" fmla="*/ 2147483647 h 102"/>
                <a:gd name="T22" fmla="*/ 2147483647 w 101"/>
                <a:gd name="T23" fmla="*/ 2147483647 h 102"/>
                <a:gd name="T24" fmla="*/ 2147483647 w 101"/>
                <a:gd name="T25" fmla="*/ 2147483647 h 102"/>
                <a:gd name="T26" fmla="*/ 2147483647 w 101"/>
                <a:gd name="T27" fmla="*/ 2147483647 h 102"/>
                <a:gd name="T28" fmla="*/ 2147483647 w 101"/>
                <a:gd name="T29" fmla="*/ 2147483647 h 102"/>
                <a:gd name="T30" fmla="*/ 2147483647 w 101"/>
                <a:gd name="T31" fmla="*/ 2147483647 h 102"/>
                <a:gd name="T32" fmla="*/ 2147483647 w 101"/>
                <a:gd name="T33" fmla="*/ 2147483647 h 10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1"/>
                <a:gd name="T52" fmla="*/ 0 h 102"/>
                <a:gd name="T53" fmla="*/ 101 w 101"/>
                <a:gd name="T54" fmla="*/ 102 h 10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1" h="102">
                  <a:moveTo>
                    <a:pt x="43" y="5"/>
                  </a:moveTo>
                  <a:cubicBezTo>
                    <a:pt x="44" y="2"/>
                    <a:pt x="47" y="0"/>
                    <a:pt x="50" y="0"/>
                  </a:cubicBezTo>
                  <a:cubicBezTo>
                    <a:pt x="53" y="0"/>
                    <a:pt x="56" y="2"/>
                    <a:pt x="57" y="5"/>
                  </a:cubicBezTo>
                  <a:lnTo>
                    <a:pt x="100" y="90"/>
                  </a:lnTo>
                  <a:cubicBezTo>
                    <a:pt x="101" y="93"/>
                    <a:pt x="101" y="95"/>
                    <a:pt x="99" y="98"/>
                  </a:cubicBezTo>
                  <a:cubicBezTo>
                    <a:pt x="98" y="100"/>
                    <a:pt x="95" y="102"/>
                    <a:pt x="93" y="102"/>
                  </a:cubicBezTo>
                  <a:lnTo>
                    <a:pt x="8" y="102"/>
                  </a:lnTo>
                  <a:cubicBezTo>
                    <a:pt x="5" y="102"/>
                    <a:pt x="3" y="100"/>
                    <a:pt x="1" y="98"/>
                  </a:cubicBezTo>
                  <a:cubicBezTo>
                    <a:pt x="0" y="95"/>
                    <a:pt x="0" y="93"/>
                    <a:pt x="1" y="90"/>
                  </a:cubicBezTo>
                  <a:lnTo>
                    <a:pt x="43" y="5"/>
                  </a:lnTo>
                  <a:close/>
                  <a:moveTo>
                    <a:pt x="15" y="97"/>
                  </a:moveTo>
                  <a:lnTo>
                    <a:pt x="8" y="86"/>
                  </a:lnTo>
                  <a:lnTo>
                    <a:pt x="93" y="86"/>
                  </a:lnTo>
                  <a:lnTo>
                    <a:pt x="85" y="97"/>
                  </a:lnTo>
                  <a:lnTo>
                    <a:pt x="43" y="12"/>
                  </a:lnTo>
                  <a:lnTo>
                    <a:pt x="57" y="12"/>
                  </a:lnTo>
                  <a:lnTo>
                    <a:pt x="15" y="97"/>
                  </a:lnTo>
                  <a:close/>
                </a:path>
              </a:pathLst>
            </a:custGeom>
            <a:solidFill>
              <a:srgbClr val="98B954"/>
            </a:solidFill>
            <a:ln w="6" cap="flat">
              <a:solidFill>
                <a:srgbClr val="98B954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" name="Freeform 152"/>
            <p:cNvSpPr>
              <a:spLocks/>
            </p:cNvSpPr>
            <p:nvPr/>
          </p:nvSpPr>
          <p:spPr bwMode="auto">
            <a:xfrm>
              <a:off x="7091363" y="4816475"/>
              <a:ext cx="60325" cy="65088"/>
            </a:xfrm>
            <a:custGeom>
              <a:avLst/>
              <a:gdLst>
                <a:gd name="T0" fmla="*/ 2147483647 w 31"/>
                <a:gd name="T1" fmla="*/ 0 h 32"/>
                <a:gd name="T2" fmla="*/ 2147483647 w 31"/>
                <a:gd name="T3" fmla="*/ 2147483647 h 32"/>
                <a:gd name="T4" fmla="*/ 0 w 31"/>
                <a:gd name="T5" fmla="*/ 2147483647 h 32"/>
                <a:gd name="T6" fmla="*/ 2147483647 w 31"/>
                <a:gd name="T7" fmla="*/ 0 h 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"/>
                <a:gd name="T13" fmla="*/ 0 h 32"/>
                <a:gd name="T14" fmla="*/ 31 w 31"/>
                <a:gd name="T15" fmla="*/ 32 h 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" h="32">
                  <a:moveTo>
                    <a:pt x="15" y="0"/>
                  </a:moveTo>
                  <a:lnTo>
                    <a:pt x="31" y="32"/>
                  </a:lnTo>
                  <a:lnTo>
                    <a:pt x="0" y="32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9BBB5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4" name="Freeform 153"/>
            <p:cNvSpPr>
              <a:spLocks noEditPoints="1"/>
            </p:cNvSpPr>
            <p:nvPr/>
          </p:nvSpPr>
          <p:spPr bwMode="auto">
            <a:xfrm>
              <a:off x="7083425" y="4810125"/>
              <a:ext cx="73025" cy="77788"/>
            </a:xfrm>
            <a:custGeom>
              <a:avLst/>
              <a:gdLst>
                <a:gd name="T0" fmla="*/ 2147483647 w 102"/>
                <a:gd name="T1" fmla="*/ 2147483647 h 101"/>
                <a:gd name="T2" fmla="*/ 2147483647 w 102"/>
                <a:gd name="T3" fmla="*/ 0 h 101"/>
                <a:gd name="T4" fmla="*/ 2147483647 w 102"/>
                <a:gd name="T5" fmla="*/ 2147483647 h 101"/>
                <a:gd name="T6" fmla="*/ 2147483647 w 102"/>
                <a:gd name="T7" fmla="*/ 2147483647 h 101"/>
                <a:gd name="T8" fmla="*/ 2147483647 w 102"/>
                <a:gd name="T9" fmla="*/ 2147483647 h 101"/>
                <a:gd name="T10" fmla="*/ 2147483647 w 102"/>
                <a:gd name="T11" fmla="*/ 2147483647 h 101"/>
                <a:gd name="T12" fmla="*/ 2147483647 w 102"/>
                <a:gd name="T13" fmla="*/ 2147483647 h 101"/>
                <a:gd name="T14" fmla="*/ 2147483647 w 102"/>
                <a:gd name="T15" fmla="*/ 2147483647 h 101"/>
                <a:gd name="T16" fmla="*/ 2147483647 w 102"/>
                <a:gd name="T17" fmla="*/ 2147483647 h 101"/>
                <a:gd name="T18" fmla="*/ 2147483647 w 102"/>
                <a:gd name="T19" fmla="*/ 2147483647 h 101"/>
                <a:gd name="T20" fmla="*/ 2147483647 w 102"/>
                <a:gd name="T21" fmla="*/ 2147483647 h 101"/>
                <a:gd name="T22" fmla="*/ 2147483647 w 102"/>
                <a:gd name="T23" fmla="*/ 2147483647 h 101"/>
                <a:gd name="T24" fmla="*/ 2147483647 w 102"/>
                <a:gd name="T25" fmla="*/ 2147483647 h 101"/>
                <a:gd name="T26" fmla="*/ 2147483647 w 102"/>
                <a:gd name="T27" fmla="*/ 2147483647 h 101"/>
                <a:gd name="T28" fmla="*/ 2147483647 w 102"/>
                <a:gd name="T29" fmla="*/ 2147483647 h 101"/>
                <a:gd name="T30" fmla="*/ 2147483647 w 102"/>
                <a:gd name="T31" fmla="*/ 2147483647 h 101"/>
                <a:gd name="T32" fmla="*/ 2147483647 w 102"/>
                <a:gd name="T33" fmla="*/ 2147483647 h 10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2"/>
                <a:gd name="T52" fmla="*/ 0 h 101"/>
                <a:gd name="T53" fmla="*/ 102 w 102"/>
                <a:gd name="T54" fmla="*/ 101 h 10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2" h="101">
                  <a:moveTo>
                    <a:pt x="44" y="5"/>
                  </a:moveTo>
                  <a:cubicBezTo>
                    <a:pt x="45" y="2"/>
                    <a:pt x="48" y="0"/>
                    <a:pt x="51" y="0"/>
                  </a:cubicBezTo>
                  <a:cubicBezTo>
                    <a:pt x="54" y="0"/>
                    <a:pt x="57" y="2"/>
                    <a:pt x="58" y="5"/>
                  </a:cubicBezTo>
                  <a:lnTo>
                    <a:pt x="101" y="90"/>
                  </a:lnTo>
                  <a:cubicBezTo>
                    <a:pt x="102" y="92"/>
                    <a:pt x="102" y="95"/>
                    <a:pt x="100" y="98"/>
                  </a:cubicBezTo>
                  <a:cubicBezTo>
                    <a:pt x="99" y="100"/>
                    <a:pt x="96" y="101"/>
                    <a:pt x="93" y="101"/>
                  </a:cubicBezTo>
                  <a:lnTo>
                    <a:pt x="9" y="101"/>
                  </a:lnTo>
                  <a:cubicBezTo>
                    <a:pt x="6" y="101"/>
                    <a:pt x="3" y="100"/>
                    <a:pt x="2" y="98"/>
                  </a:cubicBezTo>
                  <a:cubicBezTo>
                    <a:pt x="0" y="95"/>
                    <a:pt x="0" y="92"/>
                    <a:pt x="2" y="90"/>
                  </a:cubicBezTo>
                  <a:lnTo>
                    <a:pt x="44" y="5"/>
                  </a:lnTo>
                  <a:close/>
                  <a:moveTo>
                    <a:pt x="16" y="97"/>
                  </a:moveTo>
                  <a:lnTo>
                    <a:pt x="9" y="85"/>
                  </a:lnTo>
                  <a:lnTo>
                    <a:pt x="93" y="85"/>
                  </a:lnTo>
                  <a:lnTo>
                    <a:pt x="86" y="97"/>
                  </a:lnTo>
                  <a:lnTo>
                    <a:pt x="44" y="12"/>
                  </a:lnTo>
                  <a:lnTo>
                    <a:pt x="58" y="12"/>
                  </a:lnTo>
                  <a:lnTo>
                    <a:pt x="16" y="97"/>
                  </a:lnTo>
                  <a:close/>
                </a:path>
              </a:pathLst>
            </a:custGeom>
            <a:solidFill>
              <a:srgbClr val="98B954"/>
            </a:solidFill>
            <a:ln w="6" cap="flat">
              <a:solidFill>
                <a:srgbClr val="98B954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5" name="Freeform 154"/>
            <p:cNvSpPr>
              <a:spLocks/>
            </p:cNvSpPr>
            <p:nvPr/>
          </p:nvSpPr>
          <p:spPr bwMode="auto">
            <a:xfrm>
              <a:off x="6046788" y="3175000"/>
              <a:ext cx="1100137" cy="1419225"/>
            </a:xfrm>
            <a:custGeom>
              <a:avLst/>
              <a:gdLst>
                <a:gd name="T0" fmla="*/ 2147483647 w 1507"/>
                <a:gd name="T1" fmla="*/ 2147483647 h 1847"/>
                <a:gd name="T2" fmla="*/ 2147483647 w 1507"/>
                <a:gd name="T3" fmla="*/ 2147483647 h 1847"/>
                <a:gd name="T4" fmla="*/ 2147483647 w 1507"/>
                <a:gd name="T5" fmla="*/ 2147483647 h 1847"/>
                <a:gd name="T6" fmla="*/ 2147483647 w 1507"/>
                <a:gd name="T7" fmla="*/ 2147483647 h 1847"/>
                <a:gd name="T8" fmla="*/ 2147483647 w 1507"/>
                <a:gd name="T9" fmla="*/ 2147483647 h 1847"/>
                <a:gd name="T10" fmla="*/ 2147483647 w 1507"/>
                <a:gd name="T11" fmla="*/ 0 h 1847"/>
                <a:gd name="T12" fmla="*/ 2147483647 w 1507"/>
                <a:gd name="T13" fmla="*/ 2147483647 h 1847"/>
                <a:gd name="T14" fmla="*/ 2147483647 w 1507"/>
                <a:gd name="T15" fmla="*/ 2147483647 h 1847"/>
                <a:gd name="T16" fmla="*/ 2147483647 w 1507"/>
                <a:gd name="T17" fmla="*/ 2147483647 h 1847"/>
                <a:gd name="T18" fmla="*/ 2147483647 w 1507"/>
                <a:gd name="T19" fmla="*/ 2147483647 h 1847"/>
                <a:gd name="T20" fmla="*/ 2147483647 w 1507"/>
                <a:gd name="T21" fmla="*/ 2147483647 h 1847"/>
                <a:gd name="T22" fmla="*/ 2147483647 w 1507"/>
                <a:gd name="T23" fmla="*/ 2147483647 h 1847"/>
                <a:gd name="T24" fmla="*/ 2147483647 w 1507"/>
                <a:gd name="T25" fmla="*/ 2147483647 h 1847"/>
                <a:gd name="T26" fmla="*/ 2147483647 w 1507"/>
                <a:gd name="T27" fmla="*/ 2147483647 h 1847"/>
                <a:gd name="T28" fmla="*/ 2147483647 w 1507"/>
                <a:gd name="T29" fmla="*/ 2147483647 h 1847"/>
                <a:gd name="T30" fmla="*/ 2147483647 w 1507"/>
                <a:gd name="T31" fmla="*/ 2147483647 h 1847"/>
                <a:gd name="T32" fmla="*/ 2147483647 w 1507"/>
                <a:gd name="T33" fmla="*/ 2147483647 h 1847"/>
                <a:gd name="T34" fmla="*/ 2147483647 w 1507"/>
                <a:gd name="T35" fmla="*/ 2147483647 h 1847"/>
                <a:gd name="T36" fmla="*/ 2147483647 w 1507"/>
                <a:gd name="T37" fmla="*/ 2147483647 h 1847"/>
                <a:gd name="T38" fmla="*/ 2147483647 w 1507"/>
                <a:gd name="T39" fmla="*/ 2147483647 h 1847"/>
                <a:gd name="T40" fmla="*/ 2147483647 w 1507"/>
                <a:gd name="T41" fmla="*/ 2147483647 h 1847"/>
                <a:gd name="T42" fmla="*/ 2147483647 w 1507"/>
                <a:gd name="T43" fmla="*/ 2147483647 h 1847"/>
                <a:gd name="T44" fmla="*/ 2147483647 w 1507"/>
                <a:gd name="T45" fmla="*/ 2147483647 h 1847"/>
                <a:gd name="T46" fmla="*/ 2147483647 w 1507"/>
                <a:gd name="T47" fmla="*/ 2147483647 h 1847"/>
                <a:gd name="T48" fmla="*/ 2147483647 w 1507"/>
                <a:gd name="T49" fmla="*/ 2147483647 h 1847"/>
                <a:gd name="T50" fmla="*/ 2147483647 w 1507"/>
                <a:gd name="T51" fmla="*/ 2147483647 h 1847"/>
                <a:gd name="T52" fmla="*/ 2147483647 w 1507"/>
                <a:gd name="T53" fmla="*/ 2147483647 h 1847"/>
                <a:gd name="T54" fmla="*/ 2147483647 w 1507"/>
                <a:gd name="T55" fmla="*/ 2147483647 h 1847"/>
                <a:gd name="T56" fmla="*/ 2147483647 w 1507"/>
                <a:gd name="T57" fmla="*/ 2147483647 h 1847"/>
                <a:gd name="T58" fmla="*/ 2147483647 w 1507"/>
                <a:gd name="T59" fmla="*/ 2147483647 h 1847"/>
                <a:gd name="T60" fmla="*/ 2147483647 w 1507"/>
                <a:gd name="T61" fmla="*/ 2147483647 h 1847"/>
                <a:gd name="T62" fmla="*/ 2147483647 w 1507"/>
                <a:gd name="T63" fmla="*/ 2147483647 h 1847"/>
                <a:gd name="T64" fmla="*/ 2147483647 w 1507"/>
                <a:gd name="T65" fmla="*/ 2147483647 h 1847"/>
                <a:gd name="T66" fmla="*/ 2147483647 w 1507"/>
                <a:gd name="T67" fmla="*/ 2147483647 h 1847"/>
                <a:gd name="T68" fmla="*/ 0 w 1507"/>
                <a:gd name="T69" fmla="*/ 2147483647 h 184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507"/>
                <a:gd name="T106" fmla="*/ 0 h 1847"/>
                <a:gd name="T107" fmla="*/ 1507 w 1507"/>
                <a:gd name="T108" fmla="*/ 1847 h 184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507" h="1847">
                  <a:moveTo>
                    <a:pt x="24" y="35"/>
                  </a:moveTo>
                  <a:lnTo>
                    <a:pt x="52" y="35"/>
                  </a:lnTo>
                  <a:lnTo>
                    <a:pt x="90" y="35"/>
                  </a:lnTo>
                  <a:lnTo>
                    <a:pt x="134" y="35"/>
                  </a:lnTo>
                  <a:lnTo>
                    <a:pt x="184" y="35"/>
                  </a:lnTo>
                  <a:lnTo>
                    <a:pt x="289" y="35"/>
                  </a:lnTo>
                  <a:lnTo>
                    <a:pt x="388" y="35"/>
                  </a:lnTo>
                  <a:lnTo>
                    <a:pt x="433" y="33"/>
                  </a:lnTo>
                  <a:lnTo>
                    <a:pt x="475" y="25"/>
                  </a:lnTo>
                  <a:lnTo>
                    <a:pt x="566" y="6"/>
                  </a:lnTo>
                  <a:lnTo>
                    <a:pt x="614" y="1"/>
                  </a:lnTo>
                  <a:cubicBezTo>
                    <a:pt x="615" y="0"/>
                    <a:pt x="616" y="0"/>
                    <a:pt x="618" y="0"/>
                  </a:cubicBezTo>
                  <a:lnTo>
                    <a:pt x="663" y="2"/>
                  </a:lnTo>
                  <a:cubicBezTo>
                    <a:pt x="664" y="3"/>
                    <a:pt x="665" y="3"/>
                    <a:pt x="667" y="3"/>
                  </a:cubicBezTo>
                  <a:lnTo>
                    <a:pt x="713" y="13"/>
                  </a:lnTo>
                  <a:cubicBezTo>
                    <a:pt x="715" y="13"/>
                    <a:pt x="717" y="14"/>
                    <a:pt x="718" y="15"/>
                  </a:cubicBezTo>
                  <a:lnTo>
                    <a:pt x="763" y="38"/>
                  </a:lnTo>
                  <a:lnTo>
                    <a:pt x="810" y="70"/>
                  </a:lnTo>
                  <a:lnTo>
                    <a:pt x="856" y="107"/>
                  </a:lnTo>
                  <a:lnTo>
                    <a:pt x="904" y="151"/>
                  </a:lnTo>
                  <a:lnTo>
                    <a:pt x="952" y="203"/>
                  </a:lnTo>
                  <a:lnTo>
                    <a:pt x="1000" y="265"/>
                  </a:lnTo>
                  <a:lnTo>
                    <a:pt x="1048" y="337"/>
                  </a:lnTo>
                  <a:lnTo>
                    <a:pt x="1094" y="422"/>
                  </a:lnTo>
                  <a:lnTo>
                    <a:pt x="1138" y="520"/>
                  </a:lnTo>
                  <a:lnTo>
                    <a:pt x="1162" y="579"/>
                  </a:lnTo>
                  <a:lnTo>
                    <a:pt x="1185" y="643"/>
                  </a:lnTo>
                  <a:lnTo>
                    <a:pt x="1230" y="787"/>
                  </a:lnTo>
                  <a:lnTo>
                    <a:pt x="1277" y="947"/>
                  </a:lnTo>
                  <a:lnTo>
                    <a:pt x="1322" y="1117"/>
                  </a:lnTo>
                  <a:lnTo>
                    <a:pt x="1368" y="1294"/>
                  </a:lnTo>
                  <a:lnTo>
                    <a:pt x="1413" y="1473"/>
                  </a:lnTo>
                  <a:lnTo>
                    <a:pt x="1459" y="1647"/>
                  </a:lnTo>
                  <a:lnTo>
                    <a:pt x="1504" y="1814"/>
                  </a:lnTo>
                  <a:cubicBezTo>
                    <a:pt x="1507" y="1827"/>
                    <a:pt x="1500" y="1840"/>
                    <a:pt x="1487" y="1844"/>
                  </a:cubicBezTo>
                  <a:cubicBezTo>
                    <a:pt x="1474" y="1847"/>
                    <a:pt x="1461" y="1840"/>
                    <a:pt x="1457" y="1827"/>
                  </a:cubicBezTo>
                  <a:lnTo>
                    <a:pt x="1412" y="1660"/>
                  </a:lnTo>
                  <a:lnTo>
                    <a:pt x="1366" y="1484"/>
                  </a:lnTo>
                  <a:lnTo>
                    <a:pt x="1321" y="1307"/>
                  </a:lnTo>
                  <a:lnTo>
                    <a:pt x="1275" y="1130"/>
                  </a:lnTo>
                  <a:lnTo>
                    <a:pt x="1230" y="960"/>
                  </a:lnTo>
                  <a:lnTo>
                    <a:pt x="1185" y="802"/>
                  </a:lnTo>
                  <a:lnTo>
                    <a:pt x="1140" y="660"/>
                  </a:lnTo>
                  <a:lnTo>
                    <a:pt x="1117" y="596"/>
                  </a:lnTo>
                  <a:lnTo>
                    <a:pt x="1095" y="539"/>
                  </a:lnTo>
                  <a:lnTo>
                    <a:pt x="1052" y="445"/>
                  </a:lnTo>
                  <a:lnTo>
                    <a:pt x="1007" y="364"/>
                  </a:lnTo>
                  <a:lnTo>
                    <a:pt x="963" y="294"/>
                  </a:lnTo>
                  <a:lnTo>
                    <a:pt x="917" y="236"/>
                  </a:lnTo>
                  <a:lnTo>
                    <a:pt x="871" y="186"/>
                  </a:lnTo>
                  <a:lnTo>
                    <a:pt x="826" y="144"/>
                  </a:lnTo>
                  <a:lnTo>
                    <a:pt x="783" y="109"/>
                  </a:lnTo>
                  <a:lnTo>
                    <a:pt x="742" y="81"/>
                  </a:lnTo>
                  <a:lnTo>
                    <a:pt x="697" y="58"/>
                  </a:lnTo>
                  <a:lnTo>
                    <a:pt x="702" y="60"/>
                  </a:lnTo>
                  <a:lnTo>
                    <a:pt x="656" y="50"/>
                  </a:lnTo>
                  <a:lnTo>
                    <a:pt x="660" y="50"/>
                  </a:lnTo>
                  <a:lnTo>
                    <a:pt x="615" y="48"/>
                  </a:lnTo>
                  <a:lnTo>
                    <a:pt x="619" y="48"/>
                  </a:lnTo>
                  <a:lnTo>
                    <a:pt x="575" y="53"/>
                  </a:lnTo>
                  <a:lnTo>
                    <a:pt x="484" y="72"/>
                  </a:lnTo>
                  <a:lnTo>
                    <a:pt x="436" y="80"/>
                  </a:lnTo>
                  <a:lnTo>
                    <a:pt x="388" y="83"/>
                  </a:lnTo>
                  <a:lnTo>
                    <a:pt x="289" y="83"/>
                  </a:lnTo>
                  <a:lnTo>
                    <a:pt x="184" y="83"/>
                  </a:lnTo>
                  <a:lnTo>
                    <a:pt x="134" y="83"/>
                  </a:lnTo>
                  <a:lnTo>
                    <a:pt x="90" y="83"/>
                  </a:lnTo>
                  <a:lnTo>
                    <a:pt x="52" y="83"/>
                  </a:lnTo>
                  <a:lnTo>
                    <a:pt x="24" y="83"/>
                  </a:lnTo>
                  <a:cubicBezTo>
                    <a:pt x="11" y="83"/>
                    <a:pt x="0" y="73"/>
                    <a:pt x="0" y="59"/>
                  </a:cubicBezTo>
                  <a:cubicBezTo>
                    <a:pt x="0" y="46"/>
                    <a:pt x="11" y="35"/>
                    <a:pt x="24" y="35"/>
                  </a:cubicBezTo>
                  <a:close/>
                </a:path>
              </a:pathLst>
            </a:custGeom>
            <a:solidFill>
              <a:srgbClr val="7D60A0"/>
            </a:solidFill>
            <a:ln w="6" cap="flat">
              <a:solidFill>
                <a:srgbClr val="7D60A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" name="Freeform 155"/>
            <p:cNvSpPr>
              <a:spLocks noEditPoints="1"/>
            </p:cNvSpPr>
            <p:nvPr/>
          </p:nvSpPr>
          <p:spPr bwMode="auto">
            <a:xfrm>
              <a:off x="6040438" y="3182938"/>
              <a:ext cx="1111250" cy="1428750"/>
            </a:xfrm>
            <a:custGeom>
              <a:avLst/>
              <a:gdLst>
                <a:gd name="T0" fmla="*/ 2147483647 w 570"/>
                <a:gd name="T1" fmla="*/ 2147483647 h 696"/>
                <a:gd name="T2" fmla="*/ 0 w 570"/>
                <a:gd name="T3" fmla="*/ 0 h 696"/>
                <a:gd name="T4" fmla="*/ 2147483647 w 570"/>
                <a:gd name="T5" fmla="*/ 2147483647 h 696"/>
                <a:gd name="T6" fmla="*/ 0 w 570"/>
                <a:gd name="T7" fmla="*/ 2147483647 h 696"/>
                <a:gd name="T8" fmla="*/ 2147483647 w 570"/>
                <a:gd name="T9" fmla="*/ 0 h 696"/>
                <a:gd name="T10" fmla="*/ 0 w 570"/>
                <a:gd name="T11" fmla="*/ 2147483647 h 696"/>
                <a:gd name="T12" fmla="*/ 2147483647 w 570"/>
                <a:gd name="T13" fmla="*/ 2147483647 h 696"/>
                <a:gd name="T14" fmla="*/ 2147483647 w 570"/>
                <a:gd name="T15" fmla="*/ 0 h 696"/>
                <a:gd name="T16" fmla="*/ 2147483647 w 570"/>
                <a:gd name="T17" fmla="*/ 2147483647 h 696"/>
                <a:gd name="T18" fmla="*/ 2147483647 w 570"/>
                <a:gd name="T19" fmla="*/ 2147483647 h 696"/>
                <a:gd name="T20" fmla="*/ 2147483647 w 570"/>
                <a:gd name="T21" fmla="*/ 0 h 696"/>
                <a:gd name="T22" fmla="*/ 2147483647 w 570"/>
                <a:gd name="T23" fmla="*/ 2147483647 h 696"/>
                <a:gd name="T24" fmla="*/ 2147483647 w 570"/>
                <a:gd name="T25" fmla="*/ 2147483647 h 696"/>
                <a:gd name="T26" fmla="*/ 2147483647 w 570"/>
                <a:gd name="T27" fmla="*/ 0 h 696"/>
                <a:gd name="T28" fmla="*/ 2147483647 w 570"/>
                <a:gd name="T29" fmla="*/ 2147483647 h 696"/>
                <a:gd name="T30" fmla="*/ 2147483647 w 570"/>
                <a:gd name="T31" fmla="*/ 2147483647 h 696"/>
                <a:gd name="T32" fmla="*/ 2147483647 w 570"/>
                <a:gd name="T33" fmla="*/ 0 h 696"/>
                <a:gd name="T34" fmla="*/ 2147483647 w 570"/>
                <a:gd name="T35" fmla="*/ 2147483647 h 696"/>
                <a:gd name="T36" fmla="*/ 2147483647 w 570"/>
                <a:gd name="T37" fmla="*/ 2147483647 h 696"/>
                <a:gd name="T38" fmla="*/ 2147483647 w 570"/>
                <a:gd name="T39" fmla="*/ 2147483647 h 696"/>
                <a:gd name="T40" fmla="*/ 2147483647 w 570"/>
                <a:gd name="T41" fmla="*/ 2147483647 h 696"/>
                <a:gd name="T42" fmla="*/ 2147483647 w 570"/>
                <a:gd name="T43" fmla="*/ 2147483647 h 696"/>
                <a:gd name="T44" fmla="*/ 2147483647 w 570"/>
                <a:gd name="T45" fmla="*/ 2147483647 h 696"/>
                <a:gd name="T46" fmla="*/ 2147483647 w 570"/>
                <a:gd name="T47" fmla="*/ 2147483647 h 696"/>
                <a:gd name="T48" fmla="*/ 2147483647 w 570"/>
                <a:gd name="T49" fmla="*/ 2147483647 h 696"/>
                <a:gd name="T50" fmla="*/ 2147483647 w 570"/>
                <a:gd name="T51" fmla="*/ 2147483647 h 696"/>
                <a:gd name="T52" fmla="*/ 2147483647 w 570"/>
                <a:gd name="T53" fmla="*/ 2147483647 h 696"/>
                <a:gd name="T54" fmla="*/ 2147483647 w 570"/>
                <a:gd name="T55" fmla="*/ 2147483647 h 696"/>
                <a:gd name="T56" fmla="*/ 2147483647 w 570"/>
                <a:gd name="T57" fmla="*/ 2147483647 h 696"/>
                <a:gd name="T58" fmla="*/ 2147483647 w 570"/>
                <a:gd name="T59" fmla="*/ 2147483647 h 69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70"/>
                <a:gd name="T91" fmla="*/ 0 h 696"/>
                <a:gd name="T92" fmla="*/ 570 w 570"/>
                <a:gd name="T93" fmla="*/ 696 h 69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70" h="696">
                  <a:moveTo>
                    <a:pt x="30" y="30"/>
                  </a:moveTo>
                  <a:lnTo>
                    <a:pt x="0" y="0"/>
                  </a:lnTo>
                  <a:lnTo>
                    <a:pt x="30" y="30"/>
                  </a:lnTo>
                  <a:close/>
                  <a:moveTo>
                    <a:pt x="0" y="30"/>
                  </a:moveTo>
                  <a:lnTo>
                    <a:pt x="30" y="0"/>
                  </a:lnTo>
                  <a:lnTo>
                    <a:pt x="0" y="30"/>
                  </a:lnTo>
                  <a:close/>
                  <a:moveTo>
                    <a:pt x="162" y="30"/>
                  </a:moveTo>
                  <a:lnTo>
                    <a:pt x="132" y="0"/>
                  </a:lnTo>
                  <a:lnTo>
                    <a:pt x="162" y="30"/>
                  </a:lnTo>
                  <a:close/>
                  <a:moveTo>
                    <a:pt x="132" y="30"/>
                  </a:moveTo>
                  <a:lnTo>
                    <a:pt x="162" y="0"/>
                  </a:lnTo>
                  <a:lnTo>
                    <a:pt x="132" y="30"/>
                  </a:lnTo>
                  <a:close/>
                  <a:moveTo>
                    <a:pt x="300" y="30"/>
                  </a:moveTo>
                  <a:lnTo>
                    <a:pt x="270" y="0"/>
                  </a:lnTo>
                  <a:lnTo>
                    <a:pt x="300" y="30"/>
                  </a:lnTo>
                  <a:close/>
                  <a:moveTo>
                    <a:pt x="270" y="30"/>
                  </a:moveTo>
                  <a:lnTo>
                    <a:pt x="300" y="0"/>
                  </a:lnTo>
                  <a:lnTo>
                    <a:pt x="270" y="30"/>
                  </a:lnTo>
                  <a:close/>
                  <a:moveTo>
                    <a:pt x="438" y="210"/>
                  </a:moveTo>
                  <a:lnTo>
                    <a:pt x="402" y="180"/>
                  </a:lnTo>
                  <a:lnTo>
                    <a:pt x="438" y="210"/>
                  </a:lnTo>
                  <a:close/>
                  <a:moveTo>
                    <a:pt x="402" y="210"/>
                  </a:moveTo>
                  <a:lnTo>
                    <a:pt x="438" y="180"/>
                  </a:lnTo>
                  <a:lnTo>
                    <a:pt x="402" y="210"/>
                  </a:lnTo>
                  <a:close/>
                  <a:moveTo>
                    <a:pt x="570" y="696"/>
                  </a:moveTo>
                  <a:lnTo>
                    <a:pt x="540" y="666"/>
                  </a:lnTo>
                  <a:lnTo>
                    <a:pt x="570" y="696"/>
                  </a:lnTo>
                  <a:close/>
                  <a:moveTo>
                    <a:pt x="540" y="696"/>
                  </a:moveTo>
                  <a:lnTo>
                    <a:pt x="570" y="666"/>
                  </a:lnTo>
                  <a:lnTo>
                    <a:pt x="540" y="696"/>
                  </a:lnTo>
                  <a:close/>
                </a:path>
              </a:pathLst>
            </a:custGeom>
            <a:solidFill>
              <a:srgbClr val="8064A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" name="Freeform 156"/>
            <p:cNvSpPr>
              <a:spLocks noEditPoints="1"/>
            </p:cNvSpPr>
            <p:nvPr/>
          </p:nvSpPr>
          <p:spPr bwMode="auto">
            <a:xfrm>
              <a:off x="6035675" y="3179763"/>
              <a:ext cx="1119188" cy="1435100"/>
            </a:xfrm>
            <a:custGeom>
              <a:avLst/>
              <a:gdLst>
                <a:gd name="T0" fmla="*/ 2147483647 w 574"/>
                <a:gd name="T1" fmla="*/ 2147483647 h 700"/>
                <a:gd name="T2" fmla="*/ 0 w 574"/>
                <a:gd name="T3" fmla="*/ 2147483647 h 700"/>
                <a:gd name="T4" fmla="*/ 2147483647 w 574"/>
                <a:gd name="T5" fmla="*/ 0 h 700"/>
                <a:gd name="T6" fmla="*/ 2147483647 w 574"/>
                <a:gd name="T7" fmla="*/ 2147483647 h 700"/>
                <a:gd name="T8" fmla="*/ 2147483647 w 574"/>
                <a:gd name="T9" fmla="*/ 2147483647 h 700"/>
                <a:gd name="T10" fmla="*/ 0 w 574"/>
                <a:gd name="T11" fmla="*/ 2147483647 h 700"/>
                <a:gd name="T12" fmla="*/ 2147483647 w 574"/>
                <a:gd name="T13" fmla="*/ 0 h 700"/>
                <a:gd name="T14" fmla="*/ 2147483647 w 574"/>
                <a:gd name="T15" fmla="*/ 2147483647 h 700"/>
                <a:gd name="T16" fmla="*/ 2147483647 w 574"/>
                <a:gd name="T17" fmla="*/ 2147483647 h 700"/>
                <a:gd name="T18" fmla="*/ 0 w 574"/>
                <a:gd name="T19" fmla="*/ 2147483647 h 700"/>
                <a:gd name="T20" fmla="*/ 2147483647 w 574"/>
                <a:gd name="T21" fmla="*/ 2147483647 h 700"/>
                <a:gd name="T22" fmla="*/ 2147483647 w 574"/>
                <a:gd name="T23" fmla="*/ 2147483647 h 700"/>
                <a:gd name="T24" fmla="*/ 2147483647 w 574"/>
                <a:gd name="T25" fmla="*/ 0 h 700"/>
                <a:gd name="T26" fmla="*/ 2147483647 w 574"/>
                <a:gd name="T27" fmla="*/ 2147483647 h 700"/>
                <a:gd name="T28" fmla="*/ 2147483647 w 574"/>
                <a:gd name="T29" fmla="*/ 2147483647 h 700"/>
                <a:gd name="T30" fmla="*/ 2147483647 w 574"/>
                <a:gd name="T31" fmla="*/ 2147483647 h 700"/>
                <a:gd name="T32" fmla="*/ 2147483647 w 574"/>
                <a:gd name="T33" fmla="*/ 0 h 700"/>
                <a:gd name="T34" fmla="*/ 2147483647 w 574"/>
                <a:gd name="T35" fmla="*/ 2147483647 h 700"/>
                <a:gd name="T36" fmla="*/ 2147483647 w 574"/>
                <a:gd name="T37" fmla="*/ 2147483647 h 700"/>
                <a:gd name="T38" fmla="*/ 2147483647 w 574"/>
                <a:gd name="T39" fmla="*/ 2147483647 h 700"/>
                <a:gd name="T40" fmla="*/ 2147483647 w 574"/>
                <a:gd name="T41" fmla="*/ 2147483647 h 700"/>
                <a:gd name="T42" fmla="*/ 2147483647 w 574"/>
                <a:gd name="T43" fmla="*/ 2147483647 h 700"/>
                <a:gd name="T44" fmla="*/ 2147483647 w 574"/>
                <a:gd name="T45" fmla="*/ 0 h 700"/>
                <a:gd name="T46" fmla="*/ 2147483647 w 574"/>
                <a:gd name="T47" fmla="*/ 2147483647 h 700"/>
                <a:gd name="T48" fmla="*/ 2147483647 w 574"/>
                <a:gd name="T49" fmla="*/ 2147483647 h 700"/>
                <a:gd name="T50" fmla="*/ 2147483647 w 574"/>
                <a:gd name="T51" fmla="*/ 2147483647 h 700"/>
                <a:gd name="T52" fmla="*/ 2147483647 w 574"/>
                <a:gd name="T53" fmla="*/ 0 h 700"/>
                <a:gd name="T54" fmla="*/ 2147483647 w 574"/>
                <a:gd name="T55" fmla="*/ 2147483647 h 700"/>
                <a:gd name="T56" fmla="*/ 2147483647 w 574"/>
                <a:gd name="T57" fmla="*/ 2147483647 h 700"/>
                <a:gd name="T58" fmla="*/ 2147483647 w 574"/>
                <a:gd name="T59" fmla="*/ 2147483647 h 700"/>
                <a:gd name="T60" fmla="*/ 2147483647 w 574"/>
                <a:gd name="T61" fmla="*/ 2147483647 h 700"/>
                <a:gd name="T62" fmla="*/ 2147483647 w 574"/>
                <a:gd name="T63" fmla="*/ 2147483647 h 700"/>
                <a:gd name="T64" fmla="*/ 2147483647 w 574"/>
                <a:gd name="T65" fmla="*/ 2147483647 h 700"/>
                <a:gd name="T66" fmla="*/ 2147483647 w 574"/>
                <a:gd name="T67" fmla="*/ 2147483647 h 700"/>
                <a:gd name="T68" fmla="*/ 2147483647 w 574"/>
                <a:gd name="T69" fmla="*/ 2147483647 h 700"/>
                <a:gd name="T70" fmla="*/ 2147483647 w 574"/>
                <a:gd name="T71" fmla="*/ 2147483647 h 700"/>
                <a:gd name="T72" fmla="*/ 2147483647 w 574"/>
                <a:gd name="T73" fmla="*/ 2147483647 h 700"/>
                <a:gd name="T74" fmla="*/ 2147483647 w 574"/>
                <a:gd name="T75" fmla="*/ 2147483647 h 700"/>
                <a:gd name="T76" fmla="*/ 2147483647 w 574"/>
                <a:gd name="T77" fmla="*/ 2147483647 h 700"/>
                <a:gd name="T78" fmla="*/ 2147483647 w 574"/>
                <a:gd name="T79" fmla="*/ 2147483647 h 700"/>
                <a:gd name="T80" fmla="*/ 2147483647 w 574"/>
                <a:gd name="T81" fmla="*/ 2147483647 h 700"/>
                <a:gd name="T82" fmla="*/ 2147483647 w 574"/>
                <a:gd name="T83" fmla="*/ 2147483647 h 700"/>
                <a:gd name="T84" fmla="*/ 2147483647 w 574"/>
                <a:gd name="T85" fmla="*/ 2147483647 h 700"/>
                <a:gd name="T86" fmla="*/ 2147483647 w 574"/>
                <a:gd name="T87" fmla="*/ 2147483647 h 700"/>
                <a:gd name="T88" fmla="*/ 2147483647 w 574"/>
                <a:gd name="T89" fmla="*/ 2147483647 h 700"/>
                <a:gd name="T90" fmla="*/ 2147483647 w 574"/>
                <a:gd name="T91" fmla="*/ 2147483647 h 700"/>
                <a:gd name="T92" fmla="*/ 2147483647 w 574"/>
                <a:gd name="T93" fmla="*/ 2147483647 h 700"/>
                <a:gd name="T94" fmla="*/ 2147483647 w 574"/>
                <a:gd name="T95" fmla="*/ 2147483647 h 700"/>
                <a:gd name="T96" fmla="*/ 2147483647 w 574"/>
                <a:gd name="T97" fmla="*/ 2147483647 h 700"/>
                <a:gd name="T98" fmla="*/ 2147483647 w 574"/>
                <a:gd name="T99" fmla="*/ 2147483647 h 70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74"/>
                <a:gd name="T151" fmla="*/ 0 h 700"/>
                <a:gd name="T152" fmla="*/ 574 w 574"/>
                <a:gd name="T153" fmla="*/ 700 h 70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74" h="700">
                  <a:moveTo>
                    <a:pt x="30" y="34"/>
                  </a:moveTo>
                  <a:lnTo>
                    <a:pt x="0" y="4"/>
                  </a:lnTo>
                  <a:lnTo>
                    <a:pt x="4" y="0"/>
                  </a:lnTo>
                  <a:lnTo>
                    <a:pt x="34" y="30"/>
                  </a:lnTo>
                  <a:lnTo>
                    <a:pt x="30" y="34"/>
                  </a:lnTo>
                  <a:close/>
                  <a:moveTo>
                    <a:pt x="0" y="30"/>
                  </a:moveTo>
                  <a:lnTo>
                    <a:pt x="30" y="0"/>
                  </a:lnTo>
                  <a:lnTo>
                    <a:pt x="34" y="4"/>
                  </a:lnTo>
                  <a:lnTo>
                    <a:pt x="4" y="34"/>
                  </a:lnTo>
                  <a:lnTo>
                    <a:pt x="0" y="30"/>
                  </a:lnTo>
                  <a:close/>
                  <a:moveTo>
                    <a:pt x="162" y="34"/>
                  </a:moveTo>
                  <a:lnTo>
                    <a:pt x="132" y="4"/>
                  </a:lnTo>
                  <a:lnTo>
                    <a:pt x="136" y="0"/>
                  </a:lnTo>
                  <a:lnTo>
                    <a:pt x="166" y="30"/>
                  </a:lnTo>
                  <a:lnTo>
                    <a:pt x="162" y="34"/>
                  </a:lnTo>
                  <a:close/>
                  <a:moveTo>
                    <a:pt x="132" y="30"/>
                  </a:moveTo>
                  <a:lnTo>
                    <a:pt x="162" y="0"/>
                  </a:lnTo>
                  <a:lnTo>
                    <a:pt x="166" y="4"/>
                  </a:lnTo>
                  <a:lnTo>
                    <a:pt x="136" y="34"/>
                  </a:lnTo>
                  <a:lnTo>
                    <a:pt x="132" y="30"/>
                  </a:lnTo>
                  <a:close/>
                  <a:moveTo>
                    <a:pt x="300" y="34"/>
                  </a:moveTo>
                  <a:lnTo>
                    <a:pt x="270" y="4"/>
                  </a:lnTo>
                  <a:lnTo>
                    <a:pt x="274" y="0"/>
                  </a:lnTo>
                  <a:lnTo>
                    <a:pt x="304" y="30"/>
                  </a:lnTo>
                  <a:lnTo>
                    <a:pt x="300" y="34"/>
                  </a:lnTo>
                  <a:close/>
                  <a:moveTo>
                    <a:pt x="270" y="30"/>
                  </a:moveTo>
                  <a:lnTo>
                    <a:pt x="300" y="0"/>
                  </a:lnTo>
                  <a:lnTo>
                    <a:pt x="304" y="4"/>
                  </a:lnTo>
                  <a:lnTo>
                    <a:pt x="274" y="34"/>
                  </a:lnTo>
                  <a:lnTo>
                    <a:pt x="270" y="30"/>
                  </a:lnTo>
                  <a:close/>
                  <a:moveTo>
                    <a:pt x="438" y="215"/>
                  </a:moveTo>
                  <a:lnTo>
                    <a:pt x="402" y="185"/>
                  </a:lnTo>
                  <a:lnTo>
                    <a:pt x="406" y="180"/>
                  </a:lnTo>
                  <a:lnTo>
                    <a:pt x="442" y="210"/>
                  </a:lnTo>
                  <a:lnTo>
                    <a:pt x="438" y="215"/>
                  </a:lnTo>
                  <a:close/>
                  <a:moveTo>
                    <a:pt x="402" y="210"/>
                  </a:moveTo>
                  <a:lnTo>
                    <a:pt x="438" y="180"/>
                  </a:lnTo>
                  <a:lnTo>
                    <a:pt x="442" y="185"/>
                  </a:lnTo>
                  <a:lnTo>
                    <a:pt x="406" y="215"/>
                  </a:lnTo>
                  <a:lnTo>
                    <a:pt x="402" y="210"/>
                  </a:lnTo>
                  <a:close/>
                  <a:moveTo>
                    <a:pt x="570" y="700"/>
                  </a:moveTo>
                  <a:lnTo>
                    <a:pt x="540" y="670"/>
                  </a:lnTo>
                  <a:lnTo>
                    <a:pt x="544" y="666"/>
                  </a:lnTo>
                  <a:lnTo>
                    <a:pt x="574" y="696"/>
                  </a:lnTo>
                  <a:lnTo>
                    <a:pt x="570" y="700"/>
                  </a:lnTo>
                  <a:close/>
                  <a:moveTo>
                    <a:pt x="540" y="696"/>
                  </a:moveTo>
                  <a:lnTo>
                    <a:pt x="570" y="666"/>
                  </a:lnTo>
                  <a:lnTo>
                    <a:pt x="574" y="670"/>
                  </a:lnTo>
                  <a:lnTo>
                    <a:pt x="544" y="700"/>
                  </a:lnTo>
                  <a:lnTo>
                    <a:pt x="540" y="696"/>
                  </a:lnTo>
                  <a:close/>
                </a:path>
              </a:pathLst>
            </a:custGeom>
            <a:solidFill>
              <a:srgbClr val="7D60A0"/>
            </a:solidFill>
            <a:ln w="6" cap="flat">
              <a:solidFill>
                <a:srgbClr val="7D60A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" name="Rectangle 157"/>
            <p:cNvSpPr>
              <a:spLocks noChangeArrowheads="1"/>
            </p:cNvSpPr>
            <p:nvPr/>
          </p:nvSpPr>
          <p:spPr bwMode="auto">
            <a:xfrm>
              <a:off x="3870325" y="5302250"/>
              <a:ext cx="128588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Calibri" pitchFamily="34" charset="0"/>
                  <a:ea typeface="ＭＳ Ｐゴシック"/>
                  <a:cs typeface="Arial" pitchFamily="34" charset="0"/>
                </a:rPr>
                <a:t>-</a:t>
              </a:r>
              <a:endParaRPr lang="en-US" sz="2400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  <p:sp>
          <p:nvSpPr>
            <p:cNvPr id="69" name="Rectangle 158"/>
            <p:cNvSpPr>
              <a:spLocks noChangeArrowheads="1"/>
            </p:cNvSpPr>
            <p:nvPr/>
          </p:nvSpPr>
          <p:spPr bwMode="auto">
            <a:xfrm>
              <a:off x="3917950" y="5302250"/>
              <a:ext cx="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 sz="2400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  <p:sp>
          <p:nvSpPr>
            <p:cNvPr id="70" name="Rectangle 159"/>
            <p:cNvSpPr>
              <a:spLocks noChangeArrowheads="1"/>
            </p:cNvSpPr>
            <p:nvPr/>
          </p:nvSpPr>
          <p:spPr bwMode="auto">
            <a:xfrm>
              <a:off x="3992563" y="4941888"/>
              <a:ext cx="98425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  <a:latin typeface="Calibri" pitchFamily="34" charset="0"/>
                  <a:ea typeface="ＭＳ Ｐゴシック"/>
                  <a:cs typeface="Arial" pitchFamily="34" charset="0"/>
                </a:rPr>
                <a:t>0</a:t>
              </a:r>
              <a:endParaRPr lang="en-US" sz="4400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  <p:sp>
          <p:nvSpPr>
            <p:cNvPr id="71" name="Rectangle 160"/>
            <p:cNvSpPr>
              <a:spLocks noChangeArrowheads="1"/>
            </p:cNvSpPr>
            <p:nvPr/>
          </p:nvSpPr>
          <p:spPr bwMode="auto">
            <a:xfrm>
              <a:off x="3917950" y="4578350"/>
              <a:ext cx="198438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  <a:latin typeface="Calibri" pitchFamily="34" charset="0"/>
                  <a:ea typeface="ＭＳ Ｐゴシック"/>
                  <a:cs typeface="Arial" pitchFamily="34" charset="0"/>
                </a:rPr>
                <a:t>20</a:t>
              </a:r>
              <a:endParaRPr lang="en-US" sz="4400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  <p:sp>
          <p:nvSpPr>
            <p:cNvPr id="72" name="Rectangle 161"/>
            <p:cNvSpPr>
              <a:spLocks noChangeArrowheads="1"/>
            </p:cNvSpPr>
            <p:nvPr/>
          </p:nvSpPr>
          <p:spPr bwMode="auto">
            <a:xfrm>
              <a:off x="3917950" y="4214813"/>
              <a:ext cx="198438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  <a:latin typeface="Calibri" pitchFamily="34" charset="0"/>
                  <a:ea typeface="ＭＳ Ｐゴシック"/>
                  <a:cs typeface="Arial" pitchFamily="34" charset="0"/>
                </a:rPr>
                <a:t>40</a:t>
              </a:r>
              <a:endParaRPr lang="en-US" sz="1600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  <p:sp>
          <p:nvSpPr>
            <p:cNvPr id="73" name="Rectangle 162"/>
            <p:cNvSpPr>
              <a:spLocks noChangeArrowheads="1"/>
            </p:cNvSpPr>
            <p:nvPr/>
          </p:nvSpPr>
          <p:spPr bwMode="auto">
            <a:xfrm>
              <a:off x="3917950" y="3852863"/>
              <a:ext cx="198438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  <a:latin typeface="Calibri" pitchFamily="34" charset="0"/>
                  <a:ea typeface="ＭＳ Ｐゴシック"/>
                  <a:cs typeface="Arial" pitchFamily="34" charset="0"/>
                </a:rPr>
                <a:t>60</a:t>
              </a:r>
              <a:endParaRPr lang="en-US" sz="1600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  <p:sp>
          <p:nvSpPr>
            <p:cNvPr id="74" name="Rectangle 163"/>
            <p:cNvSpPr>
              <a:spLocks noChangeArrowheads="1"/>
            </p:cNvSpPr>
            <p:nvPr/>
          </p:nvSpPr>
          <p:spPr bwMode="auto">
            <a:xfrm>
              <a:off x="3917950" y="3489325"/>
              <a:ext cx="198438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  <a:latin typeface="Calibri" pitchFamily="34" charset="0"/>
                  <a:ea typeface="ＭＳ Ｐゴシック"/>
                  <a:cs typeface="Arial" pitchFamily="34" charset="0"/>
                </a:rPr>
                <a:t>80</a:t>
              </a:r>
              <a:endParaRPr lang="en-US" sz="1600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  <p:sp>
          <p:nvSpPr>
            <p:cNvPr id="75" name="Rectangle 164"/>
            <p:cNvSpPr>
              <a:spLocks noChangeArrowheads="1"/>
            </p:cNvSpPr>
            <p:nvPr/>
          </p:nvSpPr>
          <p:spPr bwMode="auto">
            <a:xfrm>
              <a:off x="3766503" y="3125789"/>
              <a:ext cx="295275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latin typeface="Calibri" pitchFamily="34" charset="0"/>
                  <a:ea typeface="ＭＳ Ｐゴシック"/>
                  <a:cs typeface="Arial" pitchFamily="34" charset="0"/>
                </a:rPr>
                <a:t>100</a:t>
              </a:r>
              <a:endParaRPr lang="en-US" sz="4400" dirty="0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  <p:sp>
          <p:nvSpPr>
            <p:cNvPr id="76" name="Rectangle 166"/>
            <p:cNvSpPr>
              <a:spLocks noChangeArrowheads="1"/>
            </p:cNvSpPr>
            <p:nvPr/>
          </p:nvSpPr>
          <p:spPr bwMode="auto">
            <a:xfrm>
              <a:off x="4141788" y="5202238"/>
              <a:ext cx="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 sz="2400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  <p:sp>
          <p:nvSpPr>
            <p:cNvPr id="77" name="Rectangle 167"/>
            <p:cNvSpPr>
              <a:spLocks noChangeArrowheads="1"/>
            </p:cNvSpPr>
            <p:nvPr/>
          </p:nvSpPr>
          <p:spPr bwMode="auto">
            <a:xfrm>
              <a:off x="4670425" y="5202238"/>
              <a:ext cx="198438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  <a:latin typeface="Calibri" pitchFamily="34" charset="0"/>
                  <a:ea typeface="ＭＳ Ｐゴシック"/>
                  <a:cs typeface="Arial" pitchFamily="34" charset="0"/>
                </a:rPr>
                <a:t>45</a:t>
              </a:r>
              <a:endParaRPr lang="en-US" sz="1600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  <p:sp>
          <p:nvSpPr>
            <p:cNvPr id="78" name="Rectangle 168"/>
            <p:cNvSpPr>
              <a:spLocks noChangeArrowheads="1"/>
            </p:cNvSpPr>
            <p:nvPr/>
          </p:nvSpPr>
          <p:spPr bwMode="auto">
            <a:xfrm>
              <a:off x="5197475" y="5202238"/>
              <a:ext cx="200025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  <a:latin typeface="Calibri" pitchFamily="34" charset="0"/>
                  <a:ea typeface="ＭＳ Ｐゴシック"/>
                  <a:cs typeface="Arial" pitchFamily="34" charset="0"/>
                </a:rPr>
                <a:t>55</a:t>
              </a:r>
              <a:endParaRPr lang="en-US" sz="1600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  <p:sp>
          <p:nvSpPr>
            <p:cNvPr id="79" name="Rectangle 169"/>
            <p:cNvSpPr>
              <a:spLocks noChangeArrowheads="1"/>
            </p:cNvSpPr>
            <p:nvPr/>
          </p:nvSpPr>
          <p:spPr bwMode="auto">
            <a:xfrm>
              <a:off x="5726113" y="5202238"/>
              <a:ext cx="198437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  <a:latin typeface="Calibri" pitchFamily="34" charset="0"/>
                  <a:ea typeface="ＭＳ Ｐゴシック"/>
                  <a:cs typeface="Arial" pitchFamily="34" charset="0"/>
                </a:rPr>
                <a:t>65</a:t>
              </a:r>
              <a:endParaRPr lang="en-US" sz="1600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  <p:sp>
          <p:nvSpPr>
            <p:cNvPr id="80" name="Rectangle 170"/>
            <p:cNvSpPr>
              <a:spLocks noChangeArrowheads="1"/>
            </p:cNvSpPr>
            <p:nvPr/>
          </p:nvSpPr>
          <p:spPr bwMode="auto">
            <a:xfrm>
              <a:off x="6254750" y="5202238"/>
              <a:ext cx="198438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  <a:latin typeface="Calibri" pitchFamily="34" charset="0"/>
                  <a:ea typeface="ＭＳ Ｐゴシック"/>
                  <a:cs typeface="Arial" pitchFamily="34" charset="0"/>
                </a:rPr>
                <a:t>75</a:t>
              </a:r>
              <a:endParaRPr lang="en-US" sz="1600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  <p:sp>
          <p:nvSpPr>
            <p:cNvPr id="81" name="Rectangle 171"/>
            <p:cNvSpPr>
              <a:spLocks noChangeArrowheads="1"/>
            </p:cNvSpPr>
            <p:nvPr/>
          </p:nvSpPr>
          <p:spPr bwMode="auto">
            <a:xfrm>
              <a:off x="6783388" y="5202238"/>
              <a:ext cx="198437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  <a:latin typeface="Calibri" pitchFamily="34" charset="0"/>
                  <a:ea typeface="ＭＳ Ｐゴシック"/>
                  <a:cs typeface="Arial" pitchFamily="34" charset="0"/>
                </a:rPr>
                <a:t>85</a:t>
              </a:r>
              <a:endParaRPr lang="en-US" sz="1600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  <p:sp>
          <p:nvSpPr>
            <p:cNvPr id="82" name="Rectangle 172"/>
            <p:cNvSpPr>
              <a:spLocks noChangeArrowheads="1"/>
            </p:cNvSpPr>
            <p:nvPr/>
          </p:nvSpPr>
          <p:spPr bwMode="auto">
            <a:xfrm>
              <a:off x="7310438" y="5202238"/>
              <a:ext cx="200025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  <a:latin typeface="Calibri" pitchFamily="34" charset="0"/>
                  <a:ea typeface="ＭＳ Ｐゴシック"/>
                  <a:cs typeface="Arial" pitchFamily="34" charset="0"/>
                </a:rPr>
                <a:t>95</a:t>
              </a:r>
              <a:endParaRPr lang="en-US" sz="1600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  <p:sp>
          <p:nvSpPr>
            <p:cNvPr id="83" name="Rectangle 173"/>
            <p:cNvSpPr>
              <a:spLocks noChangeArrowheads="1"/>
            </p:cNvSpPr>
            <p:nvPr/>
          </p:nvSpPr>
          <p:spPr bwMode="auto">
            <a:xfrm rot="16200000">
              <a:off x="1986204" y="4011578"/>
              <a:ext cx="3085256" cy="457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Calibri" pitchFamily="34" charset="0"/>
                  <a:ea typeface="ＭＳ Ｐゴシック"/>
                  <a:cs typeface="Arial" pitchFamily="34" charset="0"/>
                </a:rPr>
                <a:t>Residual Activity (%)</a:t>
              </a:r>
              <a:endParaRPr lang="en-US" sz="2000" dirty="0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  <p:sp>
          <p:nvSpPr>
            <p:cNvPr id="84" name="Rectangle 174"/>
            <p:cNvSpPr>
              <a:spLocks noChangeArrowheads="1"/>
            </p:cNvSpPr>
            <p:nvPr/>
          </p:nvSpPr>
          <p:spPr bwMode="auto">
            <a:xfrm>
              <a:off x="5106988" y="5461000"/>
              <a:ext cx="2201862" cy="306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  <a:latin typeface="Calibri" pitchFamily="34" charset="0"/>
                  <a:ea typeface="ＭＳ Ｐゴシック"/>
                  <a:cs typeface="Arial" pitchFamily="34" charset="0"/>
                </a:rPr>
                <a:t>Temperature (Celsius)</a:t>
              </a:r>
              <a:endParaRPr lang="en-US" sz="2000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  <p:sp>
          <p:nvSpPr>
            <p:cNvPr id="85" name="Rectangle 175"/>
            <p:cNvSpPr>
              <a:spLocks noChangeArrowheads="1"/>
            </p:cNvSpPr>
            <p:nvPr/>
          </p:nvSpPr>
          <p:spPr bwMode="auto">
            <a:xfrm>
              <a:off x="3805108" y="2355852"/>
              <a:ext cx="5605665" cy="3427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en-US" sz="1600" b="1" dirty="0">
                  <a:solidFill>
                    <a:srgbClr val="000000"/>
                  </a:solidFill>
                  <a:latin typeface="Calibri" pitchFamily="34" charset="0"/>
                  <a:ea typeface="ＭＳ Ｐゴシック"/>
                  <a:cs typeface="Arial" pitchFamily="34" charset="0"/>
                </a:rPr>
                <a:t>Carbonic </a:t>
              </a:r>
              <a:r>
                <a:rPr lang="en-US" sz="1600" b="1" dirty="0" err="1">
                  <a:solidFill>
                    <a:srgbClr val="000000"/>
                  </a:solidFill>
                  <a:latin typeface="Calibri" pitchFamily="34" charset="0"/>
                  <a:ea typeface="ＭＳ Ｐゴシック"/>
                  <a:cs typeface="Arial" pitchFamily="34" charset="0"/>
                </a:rPr>
                <a:t>Anhydrase</a:t>
              </a:r>
              <a:r>
                <a:rPr lang="en-US" sz="1600" b="1" dirty="0">
                  <a:solidFill>
                    <a:srgbClr val="000000"/>
                  </a:solidFill>
                  <a:latin typeface="Calibri" pitchFamily="34" charset="0"/>
                  <a:ea typeface="ＭＳ Ｐゴシック"/>
                  <a:cs typeface="Arial" pitchFamily="34" charset="0"/>
                </a:rPr>
                <a:t> (CA) </a:t>
              </a:r>
              <a:r>
                <a:rPr lang="en-US" sz="1600" b="1" dirty="0" err="1">
                  <a:solidFill>
                    <a:srgbClr val="000000"/>
                  </a:solidFill>
                  <a:latin typeface="Calibri" pitchFamily="34" charset="0"/>
                  <a:ea typeface="ＭＳ Ｐゴシック"/>
                  <a:cs typeface="Arial" pitchFamily="34" charset="0"/>
                </a:rPr>
                <a:t>Thermostability</a:t>
              </a:r>
              <a:endParaRPr lang="en-US" sz="3600" b="1" dirty="0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  <p:sp>
          <p:nvSpPr>
            <p:cNvPr id="86" name="Freeform 176"/>
            <p:cNvSpPr>
              <a:spLocks/>
            </p:cNvSpPr>
            <p:nvPr/>
          </p:nvSpPr>
          <p:spPr bwMode="auto">
            <a:xfrm>
              <a:off x="7367588" y="3460750"/>
              <a:ext cx="339725" cy="36513"/>
            </a:xfrm>
            <a:custGeom>
              <a:avLst/>
              <a:gdLst>
                <a:gd name="T0" fmla="*/ 2147483647 w 464"/>
                <a:gd name="T1" fmla="*/ 0 h 48"/>
                <a:gd name="T2" fmla="*/ 2147483647 w 464"/>
                <a:gd name="T3" fmla="*/ 0 h 48"/>
                <a:gd name="T4" fmla="*/ 2147483647 w 464"/>
                <a:gd name="T5" fmla="*/ 2147483647 h 48"/>
                <a:gd name="T6" fmla="*/ 2147483647 w 464"/>
                <a:gd name="T7" fmla="*/ 2147483647 h 48"/>
                <a:gd name="T8" fmla="*/ 2147483647 w 464"/>
                <a:gd name="T9" fmla="*/ 2147483647 h 48"/>
                <a:gd name="T10" fmla="*/ 0 w 464"/>
                <a:gd name="T11" fmla="*/ 2147483647 h 48"/>
                <a:gd name="T12" fmla="*/ 2147483647 w 464"/>
                <a:gd name="T13" fmla="*/ 0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64"/>
                <a:gd name="T22" fmla="*/ 0 h 48"/>
                <a:gd name="T23" fmla="*/ 464 w 464"/>
                <a:gd name="T24" fmla="*/ 48 h 4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64" h="48">
                  <a:moveTo>
                    <a:pt x="24" y="0"/>
                  </a:moveTo>
                  <a:lnTo>
                    <a:pt x="440" y="0"/>
                  </a:lnTo>
                  <a:cubicBezTo>
                    <a:pt x="454" y="0"/>
                    <a:pt x="464" y="11"/>
                    <a:pt x="464" y="24"/>
                  </a:cubicBezTo>
                  <a:cubicBezTo>
                    <a:pt x="464" y="38"/>
                    <a:pt x="454" y="48"/>
                    <a:pt x="440" y="48"/>
                  </a:cubicBezTo>
                  <a:lnTo>
                    <a:pt x="24" y="48"/>
                  </a:lnTo>
                  <a:cubicBezTo>
                    <a:pt x="11" y="48"/>
                    <a:pt x="0" y="38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lose/>
                </a:path>
              </a:pathLst>
            </a:custGeom>
            <a:solidFill>
              <a:srgbClr val="4A7EBB"/>
            </a:solidFill>
            <a:ln w="6" cap="flat">
              <a:solidFill>
                <a:srgbClr val="4A7EBB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" name="Freeform 177"/>
            <p:cNvSpPr>
              <a:spLocks/>
            </p:cNvSpPr>
            <p:nvPr/>
          </p:nvSpPr>
          <p:spPr bwMode="auto">
            <a:xfrm>
              <a:off x="7502525" y="3441700"/>
              <a:ext cx="57150" cy="74613"/>
            </a:xfrm>
            <a:custGeom>
              <a:avLst/>
              <a:gdLst>
                <a:gd name="T0" fmla="*/ 2147483647 w 30"/>
                <a:gd name="T1" fmla="*/ 2147483647 h 36"/>
                <a:gd name="T2" fmla="*/ 0 w 30"/>
                <a:gd name="T3" fmla="*/ 2147483647 h 36"/>
                <a:gd name="T4" fmla="*/ 2147483647 w 30"/>
                <a:gd name="T5" fmla="*/ 0 h 36"/>
                <a:gd name="T6" fmla="*/ 2147483647 w 30"/>
                <a:gd name="T7" fmla="*/ 2147483647 h 36"/>
                <a:gd name="T8" fmla="*/ 2147483647 w 30"/>
                <a:gd name="T9" fmla="*/ 2147483647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36"/>
                <a:gd name="T17" fmla="*/ 30 w 30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36">
                  <a:moveTo>
                    <a:pt x="15" y="36"/>
                  </a:moveTo>
                  <a:lnTo>
                    <a:pt x="0" y="18"/>
                  </a:lnTo>
                  <a:lnTo>
                    <a:pt x="15" y="0"/>
                  </a:lnTo>
                  <a:lnTo>
                    <a:pt x="30" y="18"/>
                  </a:lnTo>
                  <a:lnTo>
                    <a:pt x="15" y="36"/>
                  </a:lnTo>
                  <a:close/>
                </a:path>
              </a:pathLst>
            </a:custGeom>
            <a:solidFill>
              <a:srgbClr val="4F81B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8" name="Freeform 178"/>
            <p:cNvSpPr>
              <a:spLocks noEditPoints="1"/>
            </p:cNvSpPr>
            <p:nvPr/>
          </p:nvSpPr>
          <p:spPr bwMode="auto">
            <a:xfrm>
              <a:off x="7496175" y="3435350"/>
              <a:ext cx="69850" cy="87313"/>
            </a:xfrm>
            <a:custGeom>
              <a:avLst/>
              <a:gdLst>
                <a:gd name="T0" fmla="*/ 2147483647 w 97"/>
                <a:gd name="T1" fmla="*/ 2147483647 h 112"/>
                <a:gd name="T2" fmla="*/ 2147483647 w 97"/>
                <a:gd name="T3" fmla="*/ 2147483647 h 112"/>
                <a:gd name="T4" fmla="*/ 2147483647 w 97"/>
                <a:gd name="T5" fmla="*/ 2147483647 h 112"/>
                <a:gd name="T6" fmla="*/ 2147483647 w 97"/>
                <a:gd name="T7" fmla="*/ 2147483647 h 112"/>
                <a:gd name="T8" fmla="*/ 2147483647 w 97"/>
                <a:gd name="T9" fmla="*/ 2147483647 h 112"/>
                <a:gd name="T10" fmla="*/ 2147483647 w 97"/>
                <a:gd name="T11" fmla="*/ 2147483647 h 112"/>
                <a:gd name="T12" fmla="*/ 2147483647 w 97"/>
                <a:gd name="T13" fmla="*/ 0 h 112"/>
                <a:gd name="T14" fmla="*/ 2147483647 w 97"/>
                <a:gd name="T15" fmla="*/ 2147483647 h 112"/>
                <a:gd name="T16" fmla="*/ 2147483647 w 97"/>
                <a:gd name="T17" fmla="*/ 2147483647 h 112"/>
                <a:gd name="T18" fmla="*/ 2147483647 w 97"/>
                <a:gd name="T19" fmla="*/ 2147483647 h 112"/>
                <a:gd name="T20" fmla="*/ 2147483647 w 97"/>
                <a:gd name="T21" fmla="*/ 2147483647 h 112"/>
                <a:gd name="T22" fmla="*/ 2147483647 w 97"/>
                <a:gd name="T23" fmla="*/ 2147483647 h 112"/>
                <a:gd name="T24" fmla="*/ 2147483647 w 97"/>
                <a:gd name="T25" fmla="*/ 2147483647 h 112"/>
                <a:gd name="T26" fmla="*/ 2147483647 w 97"/>
                <a:gd name="T27" fmla="*/ 2147483647 h 112"/>
                <a:gd name="T28" fmla="*/ 2147483647 w 97"/>
                <a:gd name="T29" fmla="*/ 2147483647 h 112"/>
                <a:gd name="T30" fmla="*/ 2147483647 w 97"/>
                <a:gd name="T31" fmla="*/ 2147483647 h 112"/>
                <a:gd name="T32" fmla="*/ 2147483647 w 97"/>
                <a:gd name="T33" fmla="*/ 2147483647 h 112"/>
                <a:gd name="T34" fmla="*/ 2147483647 w 97"/>
                <a:gd name="T35" fmla="*/ 2147483647 h 112"/>
                <a:gd name="T36" fmla="*/ 2147483647 w 97"/>
                <a:gd name="T37" fmla="*/ 2147483647 h 112"/>
                <a:gd name="T38" fmla="*/ 2147483647 w 97"/>
                <a:gd name="T39" fmla="*/ 2147483647 h 11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97"/>
                <a:gd name="T61" fmla="*/ 0 h 112"/>
                <a:gd name="T62" fmla="*/ 97 w 97"/>
                <a:gd name="T63" fmla="*/ 112 h 11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97" h="112">
                  <a:moveTo>
                    <a:pt x="55" y="110"/>
                  </a:moveTo>
                  <a:cubicBezTo>
                    <a:pt x="53" y="111"/>
                    <a:pt x="51" y="112"/>
                    <a:pt x="48" y="112"/>
                  </a:cubicBezTo>
                  <a:cubicBezTo>
                    <a:pt x="46" y="112"/>
                    <a:pt x="44" y="111"/>
                    <a:pt x="42" y="110"/>
                  </a:cubicBezTo>
                  <a:lnTo>
                    <a:pt x="2" y="62"/>
                  </a:lnTo>
                  <a:cubicBezTo>
                    <a:pt x="0" y="59"/>
                    <a:pt x="0" y="54"/>
                    <a:pt x="2" y="51"/>
                  </a:cubicBezTo>
                  <a:lnTo>
                    <a:pt x="42" y="3"/>
                  </a:lnTo>
                  <a:cubicBezTo>
                    <a:pt x="44" y="2"/>
                    <a:pt x="46" y="0"/>
                    <a:pt x="48" y="0"/>
                  </a:cubicBezTo>
                  <a:cubicBezTo>
                    <a:pt x="51" y="0"/>
                    <a:pt x="53" y="2"/>
                    <a:pt x="55" y="3"/>
                  </a:cubicBezTo>
                  <a:lnTo>
                    <a:pt x="95" y="51"/>
                  </a:lnTo>
                  <a:cubicBezTo>
                    <a:pt x="97" y="54"/>
                    <a:pt x="97" y="59"/>
                    <a:pt x="95" y="62"/>
                  </a:cubicBezTo>
                  <a:lnTo>
                    <a:pt x="55" y="110"/>
                  </a:lnTo>
                  <a:close/>
                  <a:moveTo>
                    <a:pt x="82" y="51"/>
                  </a:moveTo>
                  <a:lnTo>
                    <a:pt x="82" y="62"/>
                  </a:lnTo>
                  <a:lnTo>
                    <a:pt x="42" y="14"/>
                  </a:lnTo>
                  <a:lnTo>
                    <a:pt x="55" y="14"/>
                  </a:lnTo>
                  <a:lnTo>
                    <a:pt x="15" y="62"/>
                  </a:lnTo>
                  <a:lnTo>
                    <a:pt x="15" y="51"/>
                  </a:lnTo>
                  <a:lnTo>
                    <a:pt x="55" y="99"/>
                  </a:lnTo>
                  <a:lnTo>
                    <a:pt x="42" y="99"/>
                  </a:lnTo>
                  <a:lnTo>
                    <a:pt x="82" y="51"/>
                  </a:lnTo>
                  <a:close/>
                </a:path>
              </a:pathLst>
            </a:custGeom>
            <a:solidFill>
              <a:srgbClr val="4A7EBB"/>
            </a:solidFill>
            <a:ln w="6" cap="flat">
              <a:solidFill>
                <a:srgbClr val="4A7EBB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" name="Rectangle 179"/>
            <p:cNvSpPr>
              <a:spLocks noChangeArrowheads="1"/>
            </p:cNvSpPr>
            <p:nvPr/>
          </p:nvSpPr>
          <p:spPr bwMode="auto">
            <a:xfrm>
              <a:off x="7721205" y="3391761"/>
              <a:ext cx="1104776" cy="245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  <a:ea typeface="ＭＳ Ｐゴシック"/>
                  <a:cs typeface="Arial" pitchFamily="34" charset="0"/>
                </a:rPr>
                <a:t>Human CAII</a:t>
              </a:r>
              <a:endParaRPr lang="en-US" sz="4400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  <p:sp>
          <p:nvSpPr>
            <p:cNvPr id="90" name="Freeform 180"/>
            <p:cNvSpPr>
              <a:spLocks/>
            </p:cNvSpPr>
            <p:nvPr/>
          </p:nvSpPr>
          <p:spPr bwMode="auto">
            <a:xfrm>
              <a:off x="7367588" y="3756025"/>
              <a:ext cx="339725" cy="36513"/>
            </a:xfrm>
            <a:custGeom>
              <a:avLst/>
              <a:gdLst>
                <a:gd name="T0" fmla="*/ 2147483647 w 464"/>
                <a:gd name="T1" fmla="*/ 0 h 48"/>
                <a:gd name="T2" fmla="*/ 2147483647 w 464"/>
                <a:gd name="T3" fmla="*/ 0 h 48"/>
                <a:gd name="T4" fmla="*/ 2147483647 w 464"/>
                <a:gd name="T5" fmla="*/ 2147483647 h 48"/>
                <a:gd name="T6" fmla="*/ 2147483647 w 464"/>
                <a:gd name="T7" fmla="*/ 2147483647 h 48"/>
                <a:gd name="T8" fmla="*/ 2147483647 w 464"/>
                <a:gd name="T9" fmla="*/ 2147483647 h 48"/>
                <a:gd name="T10" fmla="*/ 0 w 464"/>
                <a:gd name="T11" fmla="*/ 2147483647 h 48"/>
                <a:gd name="T12" fmla="*/ 2147483647 w 464"/>
                <a:gd name="T13" fmla="*/ 0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64"/>
                <a:gd name="T22" fmla="*/ 0 h 48"/>
                <a:gd name="T23" fmla="*/ 464 w 464"/>
                <a:gd name="T24" fmla="*/ 48 h 4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64" h="48">
                  <a:moveTo>
                    <a:pt x="24" y="0"/>
                  </a:moveTo>
                  <a:lnTo>
                    <a:pt x="440" y="0"/>
                  </a:lnTo>
                  <a:cubicBezTo>
                    <a:pt x="454" y="0"/>
                    <a:pt x="464" y="11"/>
                    <a:pt x="464" y="24"/>
                  </a:cubicBezTo>
                  <a:cubicBezTo>
                    <a:pt x="464" y="38"/>
                    <a:pt x="454" y="48"/>
                    <a:pt x="440" y="48"/>
                  </a:cubicBezTo>
                  <a:lnTo>
                    <a:pt x="24" y="48"/>
                  </a:lnTo>
                  <a:cubicBezTo>
                    <a:pt x="11" y="48"/>
                    <a:pt x="0" y="38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lose/>
                </a:path>
              </a:pathLst>
            </a:custGeom>
            <a:solidFill>
              <a:srgbClr val="BE4B48"/>
            </a:solidFill>
            <a:ln w="6" cap="flat">
              <a:solidFill>
                <a:srgbClr val="BE4B48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1" name="Rectangle 181"/>
            <p:cNvSpPr>
              <a:spLocks noChangeArrowheads="1"/>
            </p:cNvSpPr>
            <p:nvPr/>
          </p:nvSpPr>
          <p:spPr bwMode="auto">
            <a:xfrm>
              <a:off x="7502525" y="3749675"/>
              <a:ext cx="57150" cy="61913"/>
            </a:xfrm>
            <a:prstGeom prst="rect">
              <a:avLst/>
            </a:prstGeom>
            <a:solidFill>
              <a:srgbClr val="C0504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92" name="Freeform 182"/>
            <p:cNvSpPr>
              <a:spLocks noEditPoints="1"/>
            </p:cNvSpPr>
            <p:nvPr/>
          </p:nvSpPr>
          <p:spPr bwMode="auto">
            <a:xfrm>
              <a:off x="7496175" y="3743325"/>
              <a:ext cx="69850" cy="74613"/>
            </a:xfrm>
            <a:custGeom>
              <a:avLst/>
              <a:gdLst>
                <a:gd name="T0" fmla="*/ 0 w 96"/>
                <a:gd name="T1" fmla="*/ 2147483647 h 96"/>
                <a:gd name="T2" fmla="*/ 2147483647 w 96"/>
                <a:gd name="T3" fmla="*/ 0 h 96"/>
                <a:gd name="T4" fmla="*/ 2147483647 w 96"/>
                <a:gd name="T5" fmla="*/ 0 h 96"/>
                <a:gd name="T6" fmla="*/ 2147483647 w 96"/>
                <a:gd name="T7" fmla="*/ 2147483647 h 96"/>
                <a:gd name="T8" fmla="*/ 2147483647 w 96"/>
                <a:gd name="T9" fmla="*/ 2147483647 h 96"/>
                <a:gd name="T10" fmla="*/ 2147483647 w 96"/>
                <a:gd name="T11" fmla="*/ 2147483647 h 96"/>
                <a:gd name="T12" fmla="*/ 2147483647 w 96"/>
                <a:gd name="T13" fmla="*/ 2147483647 h 96"/>
                <a:gd name="T14" fmla="*/ 0 w 96"/>
                <a:gd name="T15" fmla="*/ 2147483647 h 96"/>
                <a:gd name="T16" fmla="*/ 0 w 96"/>
                <a:gd name="T17" fmla="*/ 2147483647 h 96"/>
                <a:gd name="T18" fmla="*/ 2147483647 w 96"/>
                <a:gd name="T19" fmla="*/ 2147483647 h 96"/>
                <a:gd name="T20" fmla="*/ 2147483647 w 96"/>
                <a:gd name="T21" fmla="*/ 2147483647 h 96"/>
                <a:gd name="T22" fmla="*/ 2147483647 w 96"/>
                <a:gd name="T23" fmla="*/ 2147483647 h 96"/>
                <a:gd name="T24" fmla="*/ 2147483647 w 96"/>
                <a:gd name="T25" fmla="*/ 2147483647 h 96"/>
                <a:gd name="T26" fmla="*/ 2147483647 w 96"/>
                <a:gd name="T27" fmla="*/ 2147483647 h 96"/>
                <a:gd name="T28" fmla="*/ 2147483647 w 96"/>
                <a:gd name="T29" fmla="*/ 2147483647 h 96"/>
                <a:gd name="T30" fmla="*/ 2147483647 w 96"/>
                <a:gd name="T31" fmla="*/ 2147483647 h 96"/>
                <a:gd name="T32" fmla="*/ 2147483647 w 96"/>
                <a:gd name="T33" fmla="*/ 2147483647 h 96"/>
                <a:gd name="T34" fmla="*/ 2147483647 w 96"/>
                <a:gd name="T35" fmla="*/ 2147483647 h 9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96"/>
                <a:gd name="T55" fmla="*/ 0 h 96"/>
                <a:gd name="T56" fmla="*/ 96 w 96"/>
                <a:gd name="T57" fmla="*/ 96 h 9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96" h="96">
                  <a:moveTo>
                    <a:pt x="0" y="8"/>
                  </a:moveTo>
                  <a:cubicBezTo>
                    <a:pt x="0" y="4"/>
                    <a:pt x="4" y="0"/>
                    <a:pt x="8" y="0"/>
                  </a:cubicBezTo>
                  <a:lnTo>
                    <a:pt x="88" y="0"/>
                  </a:lnTo>
                  <a:cubicBezTo>
                    <a:pt x="93" y="0"/>
                    <a:pt x="96" y="4"/>
                    <a:pt x="96" y="8"/>
                  </a:cubicBezTo>
                  <a:lnTo>
                    <a:pt x="96" y="88"/>
                  </a:lnTo>
                  <a:cubicBezTo>
                    <a:pt x="96" y="93"/>
                    <a:pt x="93" y="96"/>
                    <a:pt x="88" y="96"/>
                  </a:cubicBezTo>
                  <a:lnTo>
                    <a:pt x="8" y="96"/>
                  </a:lnTo>
                  <a:cubicBezTo>
                    <a:pt x="4" y="96"/>
                    <a:pt x="0" y="93"/>
                    <a:pt x="0" y="88"/>
                  </a:cubicBezTo>
                  <a:lnTo>
                    <a:pt x="0" y="8"/>
                  </a:lnTo>
                  <a:close/>
                  <a:moveTo>
                    <a:pt x="16" y="88"/>
                  </a:moveTo>
                  <a:lnTo>
                    <a:pt x="8" y="80"/>
                  </a:lnTo>
                  <a:lnTo>
                    <a:pt x="88" y="80"/>
                  </a:lnTo>
                  <a:lnTo>
                    <a:pt x="80" y="88"/>
                  </a:lnTo>
                  <a:lnTo>
                    <a:pt x="80" y="8"/>
                  </a:lnTo>
                  <a:lnTo>
                    <a:pt x="88" y="16"/>
                  </a:lnTo>
                  <a:lnTo>
                    <a:pt x="8" y="16"/>
                  </a:lnTo>
                  <a:lnTo>
                    <a:pt x="16" y="8"/>
                  </a:lnTo>
                  <a:lnTo>
                    <a:pt x="16" y="88"/>
                  </a:lnTo>
                  <a:close/>
                </a:path>
              </a:pathLst>
            </a:custGeom>
            <a:solidFill>
              <a:srgbClr val="BE4B48"/>
            </a:solidFill>
            <a:ln w="6" cap="flat">
              <a:solidFill>
                <a:srgbClr val="BE4B48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" name="Rectangle 183"/>
            <p:cNvSpPr>
              <a:spLocks noChangeArrowheads="1"/>
            </p:cNvSpPr>
            <p:nvPr/>
          </p:nvSpPr>
          <p:spPr bwMode="auto">
            <a:xfrm>
              <a:off x="7721205" y="3685762"/>
              <a:ext cx="942434" cy="245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  <a:ea typeface="ＭＳ Ｐゴシック"/>
                  <a:cs typeface="Arial" pitchFamily="34" charset="0"/>
                </a:rPr>
                <a:t>Parent CA</a:t>
              </a:r>
              <a:endParaRPr lang="en-US" sz="4400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  <p:sp>
          <p:nvSpPr>
            <p:cNvPr id="94" name="Freeform 184"/>
            <p:cNvSpPr>
              <a:spLocks/>
            </p:cNvSpPr>
            <p:nvPr/>
          </p:nvSpPr>
          <p:spPr bwMode="auto">
            <a:xfrm>
              <a:off x="7367588" y="4051300"/>
              <a:ext cx="339725" cy="36513"/>
            </a:xfrm>
            <a:custGeom>
              <a:avLst/>
              <a:gdLst>
                <a:gd name="T0" fmla="*/ 2147483647 w 464"/>
                <a:gd name="T1" fmla="*/ 0 h 48"/>
                <a:gd name="T2" fmla="*/ 2147483647 w 464"/>
                <a:gd name="T3" fmla="*/ 0 h 48"/>
                <a:gd name="T4" fmla="*/ 2147483647 w 464"/>
                <a:gd name="T5" fmla="*/ 2147483647 h 48"/>
                <a:gd name="T6" fmla="*/ 2147483647 w 464"/>
                <a:gd name="T7" fmla="*/ 2147483647 h 48"/>
                <a:gd name="T8" fmla="*/ 2147483647 w 464"/>
                <a:gd name="T9" fmla="*/ 2147483647 h 48"/>
                <a:gd name="T10" fmla="*/ 0 w 464"/>
                <a:gd name="T11" fmla="*/ 2147483647 h 48"/>
                <a:gd name="T12" fmla="*/ 2147483647 w 464"/>
                <a:gd name="T13" fmla="*/ 0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64"/>
                <a:gd name="T22" fmla="*/ 0 h 48"/>
                <a:gd name="T23" fmla="*/ 464 w 464"/>
                <a:gd name="T24" fmla="*/ 48 h 4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64" h="48">
                  <a:moveTo>
                    <a:pt x="24" y="0"/>
                  </a:moveTo>
                  <a:lnTo>
                    <a:pt x="440" y="0"/>
                  </a:lnTo>
                  <a:cubicBezTo>
                    <a:pt x="454" y="0"/>
                    <a:pt x="464" y="11"/>
                    <a:pt x="464" y="24"/>
                  </a:cubicBezTo>
                  <a:cubicBezTo>
                    <a:pt x="464" y="38"/>
                    <a:pt x="454" y="48"/>
                    <a:pt x="440" y="48"/>
                  </a:cubicBezTo>
                  <a:lnTo>
                    <a:pt x="24" y="48"/>
                  </a:lnTo>
                  <a:cubicBezTo>
                    <a:pt x="11" y="48"/>
                    <a:pt x="0" y="38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lose/>
                </a:path>
              </a:pathLst>
            </a:custGeom>
            <a:solidFill>
              <a:srgbClr val="98B954"/>
            </a:solidFill>
            <a:ln w="6" cap="flat">
              <a:solidFill>
                <a:srgbClr val="98B954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" name="Freeform 185"/>
            <p:cNvSpPr>
              <a:spLocks/>
            </p:cNvSpPr>
            <p:nvPr/>
          </p:nvSpPr>
          <p:spPr bwMode="auto">
            <a:xfrm>
              <a:off x="7502525" y="4044950"/>
              <a:ext cx="57150" cy="61913"/>
            </a:xfrm>
            <a:custGeom>
              <a:avLst/>
              <a:gdLst>
                <a:gd name="T0" fmla="*/ 2147483647 w 30"/>
                <a:gd name="T1" fmla="*/ 0 h 30"/>
                <a:gd name="T2" fmla="*/ 2147483647 w 30"/>
                <a:gd name="T3" fmla="*/ 2147483647 h 30"/>
                <a:gd name="T4" fmla="*/ 0 w 30"/>
                <a:gd name="T5" fmla="*/ 2147483647 h 30"/>
                <a:gd name="T6" fmla="*/ 2147483647 w 30"/>
                <a:gd name="T7" fmla="*/ 0 h 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"/>
                <a:gd name="T13" fmla="*/ 0 h 30"/>
                <a:gd name="T14" fmla="*/ 30 w 30"/>
                <a:gd name="T15" fmla="*/ 30 h 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" h="30">
                  <a:moveTo>
                    <a:pt x="15" y="0"/>
                  </a:moveTo>
                  <a:lnTo>
                    <a:pt x="30" y="30"/>
                  </a:lnTo>
                  <a:lnTo>
                    <a:pt x="0" y="3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9BBB5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" name="Freeform 186"/>
            <p:cNvSpPr>
              <a:spLocks noEditPoints="1"/>
            </p:cNvSpPr>
            <p:nvPr/>
          </p:nvSpPr>
          <p:spPr bwMode="auto">
            <a:xfrm>
              <a:off x="7496175" y="4038600"/>
              <a:ext cx="69850" cy="74613"/>
            </a:xfrm>
            <a:custGeom>
              <a:avLst/>
              <a:gdLst>
                <a:gd name="T0" fmla="*/ 2147483647 w 97"/>
                <a:gd name="T1" fmla="*/ 2147483647 h 96"/>
                <a:gd name="T2" fmla="*/ 2147483647 w 97"/>
                <a:gd name="T3" fmla="*/ 0 h 96"/>
                <a:gd name="T4" fmla="*/ 2147483647 w 97"/>
                <a:gd name="T5" fmla="*/ 2147483647 h 96"/>
                <a:gd name="T6" fmla="*/ 2147483647 w 97"/>
                <a:gd name="T7" fmla="*/ 2147483647 h 96"/>
                <a:gd name="T8" fmla="*/ 2147483647 w 97"/>
                <a:gd name="T9" fmla="*/ 2147483647 h 96"/>
                <a:gd name="T10" fmla="*/ 2147483647 w 97"/>
                <a:gd name="T11" fmla="*/ 2147483647 h 96"/>
                <a:gd name="T12" fmla="*/ 2147483647 w 97"/>
                <a:gd name="T13" fmla="*/ 2147483647 h 96"/>
                <a:gd name="T14" fmla="*/ 2147483647 w 97"/>
                <a:gd name="T15" fmla="*/ 2147483647 h 96"/>
                <a:gd name="T16" fmla="*/ 2147483647 w 97"/>
                <a:gd name="T17" fmla="*/ 2147483647 h 96"/>
                <a:gd name="T18" fmla="*/ 2147483647 w 97"/>
                <a:gd name="T19" fmla="*/ 2147483647 h 96"/>
                <a:gd name="T20" fmla="*/ 2147483647 w 97"/>
                <a:gd name="T21" fmla="*/ 2147483647 h 96"/>
                <a:gd name="T22" fmla="*/ 2147483647 w 97"/>
                <a:gd name="T23" fmla="*/ 2147483647 h 96"/>
                <a:gd name="T24" fmla="*/ 2147483647 w 97"/>
                <a:gd name="T25" fmla="*/ 2147483647 h 96"/>
                <a:gd name="T26" fmla="*/ 2147483647 w 97"/>
                <a:gd name="T27" fmla="*/ 2147483647 h 96"/>
                <a:gd name="T28" fmla="*/ 2147483647 w 97"/>
                <a:gd name="T29" fmla="*/ 2147483647 h 96"/>
                <a:gd name="T30" fmla="*/ 2147483647 w 97"/>
                <a:gd name="T31" fmla="*/ 2147483647 h 96"/>
                <a:gd name="T32" fmla="*/ 2147483647 w 97"/>
                <a:gd name="T33" fmla="*/ 2147483647 h 9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7"/>
                <a:gd name="T52" fmla="*/ 0 h 96"/>
                <a:gd name="T53" fmla="*/ 97 w 97"/>
                <a:gd name="T54" fmla="*/ 96 h 9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7" h="96">
                  <a:moveTo>
                    <a:pt x="41" y="5"/>
                  </a:moveTo>
                  <a:cubicBezTo>
                    <a:pt x="43" y="2"/>
                    <a:pt x="45" y="0"/>
                    <a:pt x="48" y="0"/>
                  </a:cubicBezTo>
                  <a:cubicBezTo>
                    <a:pt x="51" y="0"/>
                    <a:pt x="54" y="2"/>
                    <a:pt x="56" y="5"/>
                  </a:cubicBezTo>
                  <a:lnTo>
                    <a:pt x="96" y="85"/>
                  </a:lnTo>
                  <a:cubicBezTo>
                    <a:pt x="97" y="87"/>
                    <a:pt x="97" y="90"/>
                    <a:pt x="95" y="93"/>
                  </a:cubicBezTo>
                  <a:cubicBezTo>
                    <a:pt x="94" y="95"/>
                    <a:pt x="91" y="96"/>
                    <a:pt x="88" y="96"/>
                  </a:cubicBezTo>
                  <a:lnTo>
                    <a:pt x="8" y="96"/>
                  </a:lnTo>
                  <a:cubicBezTo>
                    <a:pt x="6" y="96"/>
                    <a:pt x="3" y="95"/>
                    <a:pt x="2" y="93"/>
                  </a:cubicBezTo>
                  <a:cubicBezTo>
                    <a:pt x="0" y="90"/>
                    <a:pt x="0" y="87"/>
                    <a:pt x="1" y="85"/>
                  </a:cubicBezTo>
                  <a:lnTo>
                    <a:pt x="41" y="5"/>
                  </a:lnTo>
                  <a:close/>
                  <a:moveTo>
                    <a:pt x="16" y="92"/>
                  </a:moveTo>
                  <a:lnTo>
                    <a:pt x="8" y="80"/>
                  </a:lnTo>
                  <a:lnTo>
                    <a:pt x="88" y="80"/>
                  </a:lnTo>
                  <a:lnTo>
                    <a:pt x="81" y="92"/>
                  </a:lnTo>
                  <a:lnTo>
                    <a:pt x="41" y="12"/>
                  </a:lnTo>
                  <a:lnTo>
                    <a:pt x="56" y="12"/>
                  </a:lnTo>
                  <a:lnTo>
                    <a:pt x="16" y="92"/>
                  </a:lnTo>
                  <a:close/>
                </a:path>
              </a:pathLst>
            </a:custGeom>
            <a:solidFill>
              <a:srgbClr val="98B954"/>
            </a:solidFill>
            <a:ln w="6" cap="flat">
              <a:solidFill>
                <a:srgbClr val="98B954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" name="Rectangle 187"/>
            <p:cNvSpPr>
              <a:spLocks noChangeArrowheads="1"/>
            </p:cNvSpPr>
            <p:nvPr/>
          </p:nvSpPr>
          <p:spPr bwMode="auto">
            <a:xfrm>
              <a:off x="7721205" y="3983462"/>
              <a:ext cx="1113210" cy="245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ea typeface="ＭＳ Ｐゴシック"/>
                  <a:cs typeface="Arial" pitchFamily="34" charset="0"/>
                </a:rPr>
                <a:t>Round 1 CA</a:t>
              </a:r>
              <a:endParaRPr lang="en-US" sz="4400" dirty="0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  <p:sp>
          <p:nvSpPr>
            <p:cNvPr id="98" name="Freeform 188"/>
            <p:cNvSpPr>
              <a:spLocks/>
            </p:cNvSpPr>
            <p:nvPr/>
          </p:nvSpPr>
          <p:spPr bwMode="auto">
            <a:xfrm>
              <a:off x="7367588" y="4346575"/>
              <a:ext cx="339725" cy="36513"/>
            </a:xfrm>
            <a:custGeom>
              <a:avLst/>
              <a:gdLst>
                <a:gd name="T0" fmla="*/ 2147483647 w 464"/>
                <a:gd name="T1" fmla="*/ 0 h 48"/>
                <a:gd name="T2" fmla="*/ 2147483647 w 464"/>
                <a:gd name="T3" fmla="*/ 0 h 48"/>
                <a:gd name="T4" fmla="*/ 2147483647 w 464"/>
                <a:gd name="T5" fmla="*/ 2147483647 h 48"/>
                <a:gd name="T6" fmla="*/ 2147483647 w 464"/>
                <a:gd name="T7" fmla="*/ 2147483647 h 48"/>
                <a:gd name="T8" fmla="*/ 2147483647 w 464"/>
                <a:gd name="T9" fmla="*/ 2147483647 h 48"/>
                <a:gd name="T10" fmla="*/ 0 w 464"/>
                <a:gd name="T11" fmla="*/ 2147483647 h 48"/>
                <a:gd name="T12" fmla="*/ 2147483647 w 464"/>
                <a:gd name="T13" fmla="*/ 0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64"/>
                <a:gd name="T22" fmla="*/ 0 h 48"/>
                <a:gd name="T23" fmla="*/ 464 w 464"/>
                <a:gd name="T24" fmla="*/ 48 h 4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64" h="48">
                  <a:moveTo>
                    <a:pt x="24" y="0"/>
                  </a:moveTo>
                  <a:lnTo>
                    <a:pt x="440" y="0"/>
                  </a:lnTo>
                  <a:cubicBezTo>
                    <a:pt x="454" y="0"/>
                    <a:pt x="464" y="11"/>
                    <a:pt x="464" y="24"/>
                  </a:cubicBezTo>
                  <a:cubicBezTo>
                    <a:pt x="464" y="38"/>
                    <a:pt x="454" y="48"/>
                    <a:pt x="440" y="48"/>
                  </a:cubicBezTo>
                  <a:lnTo>
                    <a:pt x="24" y="48"/>
                  </a:lnTo>
                  <a:cubicBezTo>
                    <a:pt x="11" y="48"/>
                    <a:pt x="0" y="38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lose/>
                </a:path>
              </a:pathLst>
            </a:custGeom>
            <a:solidFill>
              <a:srgbClr val="7D60A0"/>
            </a:solidFill>
            <a:ln w="6" cap="flat">
              <a:solidFill>
                <a:srgbClr val="7D60A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" name="Freeform 189"/>
            <p:cNvSpPr>
              <a:spLocks noEditPoints="1"/>
            </p:cNvSpPr>
            <p:nvPr/>
          </p:nvSpPr>
          <p:spPr bwMode="auto">
            <a:xfrm>
              <a:off x="7502525" y="4340225"/>
              <a:ext cx="57150" cy="61913"/>
            </a:xfrm>
            <a:custGeom>
              <a:avLst/>
              <a:gdLst>
                <a:gd name="T0" fmla="*/ 2147483647 w 30"/>
                <a:gd name="T1" fmla="*/ 2147483647 h 30"/>
                <a:gd name="T2" fmla="*/ 0 w 30"/>
                <a:gd name="T3" fmla="*/ 0 h 30"/>
                <a:gd name="T4" fmla="*/ 2147483647 w 30"/>
                <a:gd name="T5" fmla="*/ 2147483647 h 30"/>
                <a:gd name="T6" fmla="*/ 0 w 30"/>
                <a:gd name="T7" fmla="*/ 2147483647 h 30"/>
                <a:gd name="T8" fmla="*/ 2147483647 w 30"/>
                <a:gd name="T9" fmla="*/ 0 h 30"/>
                <a:gd name="T10" fmla="*/ 0 w 30"/>
                <a:gd name="T11" fmla="*/ 2147483647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30"/>
                <a:gd name="T20" fmla="*/ 30 w 30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30">
                  <a:moveTo>
                    <a:pt x="30" y="30"/>
                  </a:moveTo>
                  <a:lnTo>
                    <a:pt x="0" y="0"/>
                  </a:lnTo>
                  <a:lnTo>
                    <a:pt x="30" y="30"/>
                  </a:lnTo>
                  <a:close/>
                  <a:moveTo>
                    <a:pt x="0" y="30"/>
                  </a:moveTo>
                  <a:lnTo>
                    <a:pt x="3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8064A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" name="Freeform 190"/>
            <p:cNvSpPr>
              <a:spLocks noEditPoints="1"/>
            </p:cNvSpPr>
            <p:nvPr/>
          </p:nvSpPr>
          <p:spPr bwMode="auto">
            <a:xfrm>
              <a:off x="7497763" y="4335463"/>
              <a:ext cx="66675" cy="69850"/>
            </a:xfrm>
            <a:custGeom>
              <a:avLst/>
              <a:gdLst>
                <a:gd name="T0" fmla="*/ 2147483647 w 34"/>
                <a:gd name="T1" fmla="*/ 2147483647 h 34"/>
                <a:gd name="T2" fmla="*/ 0 w 34"/>
                <a:gd name="T3" fmla="*/ 2147483647 h 34"/>
                <a:gd name="T4" fmla="*/ 2147483647 w 34"/>
                <a:gd name="T5" fmla="*/ 0 h 34"/>
                <a:gd name="T6" fmla="*/ 2147483647 w 34"/>
                <a:gd name="T7" fmla="*/ 2147483647 h 34"/>
                <a:gd name="T8" fmla="*/ 2147483647 w 34"/>
                <a:gd name="T9" fmla="*/ 2147483647 h 34"/>
                <a:gd name="T10" fmla="*/ 0 w 34"/>
                <a:gd name="T11" fmla="*/ 2147483647 h 34"/>
                <a:gd name="T12" fmla="*/ 2147483647 w 34"/>
                <a:gd name="T13" fmla="*/ 0 h 34"/>
                <a:gd name="T14" fmla="*/ 2147483647 w 34"/>
                <a:gd name="T15" fmla="*/ 2147483647 h 34"/>
                <a:gd name="T16" fmla="*/ 2147483647 w 34"/>
                <a:gd name="T17" fmla="*/ 2147483647 h 34"/>
                <a:gd name="T18" fmla="*/ 0 w 34"/>
                <a:gd name="T19" fmla="*/ 2147483647 h 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4"/>
                <a:gd name="T31" fmla="*/ 0 h 34"/>
                <a:gd name="T32" fmla="*/ 34 w 34"/>
                <a:gd name="T33" fmla="*/ 34 h 3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4" h="34">
                  <a:moveTo>
                    <a:pt x="30" y="34"/>
                  </a:moveTo>
                  <a:lnTo>
                    <a:pt x="0" y="4"/>
                  </a:lnTo>
                  <a:lnTo>
                    <a:pt x="4" y="0"/>
                  </a:lnTo>
                  <a:lnTo>
                    <a:pt x="34" y="30"/>
                  </a:lnTo>
                  <a:lnTo>
                    <a:pt x="30" y="34"/>
                  </a:lnTo>
                  <a:close/>
                  <a:moveTo>
                    <a:pt x="0" y="30"/>
                  </a:moveTo>
                  <a:lnTo>
                    <a:pt x="30" y="0"/>
                  </a:lnTo>
                  <a:lnTo>
                    <a:pt x="34" y="4"/>
                  </a:lnTo>
                  <a:lnTo>
                    <a:pt x="4" y="3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7D60A0"/>
            </a:solidFill>
            <a:ln w="6" cap="flat">
              <a:solidFill>
                <a:srgbClr val="7D60A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" name="Rectangle 191"/>
            <p:cNvSpPr>
              <a:spLocks noChangeArrowheads="1"/>
            </p:cNvSpPr>
            <p:nvPr/>
          </p:nvSpPr>
          <p:spPr bwMode="auto">
            <a:xfrm>
              <a:off x="7721205" y="4281162"/>
              <a:ext cx="1113210" cy="245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ea typeface="ＭＳ Ｐゴシック"/>
                  <a:cs typeface="Arial" pitchFamily="34" charset="0"/>
                </a:rPr>
                <a:t>Round 2 CA</a:t>
              </a:r>
            </a:p>
          </p:txBody>
        </p:sp>
      </p:grpSp>
      <p:grpSp>
        <p:nvGrpSpPr>
          <p:cNvPr id="3" name="Group 112"/>
          <p:cNvGrpSpPr/>
          <p:nvPr/>
        </p:nvGrpSpPr>
        <p:grpSpPr>
          <a:xfrm>
            <a:off x="5865563" y="1814201"/>
            <a:ext cx="3046943" cy="1727652"/>
            <a:chOff x="-855752" y="2413025"/>
            <a:chExt cx="3551094" cy="2062331"/>
          </a:xfrm>
        </p:grpSpPr>
        <p:pic>
          <p:nvPicPr>
            <p:cNvPr id="103" name="Picture 20" descr="white trimer co cam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855752" y="2620773"/>
              <a:ext cx="1458606" cy="1705865"/>
            </a:xfrm>
            <a:prstGeom prst="rect">
              <a:avLst/>
            </a:prstGeom>
            <a:noFill/>
          </p:spPr>
        </p:pic>
        <p:sp>
          <p:nvSpPr>
            <p:cNvPr id="104" name="Curved Down Arrow 18"/>
            <p:cNvSpPr>
              <a:spLocks noChangeArrowheads="1"/>
            </p:cNvSpPr>
            <p:nvPr/>
          </p:nvSpPr>
          <p:spPr bwMode="auto">
            <a:xfrm rot="16200000">
              <a:off x="-70696" y="3110121"/>
              <a:ext cx="1873003" cy="591519"/>
            </a:xfrm>
            <a:prstGeom prst="curvedDownArrow">
              <a:avLst>
                <a:gd name="adj1" fmla="val 24988"/>
                <a:gd name="adj2" fmla="val 50000"/>
                <a:gd name="adj3" fmla="val 25000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" name="TextBox 19"/>
            <p:cNvSpPr txBox="1">
              <a:spLocks noChangeArrowheads="1"/>
            </p:cNvSpPr>
            <p:nvPr/>
          </p:nvSpPr>
          <p:spPr bwMode="auto">
            <a:xfrm>
              <a:off x="1125311" y="4075738"/>
              <a:ext cx="1416196" cy="399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CO</a:t>
              </a:r>
              <a:r>
                <a:rPr lang="en-US" sz="1200" baseline="-25000" dirty="0">
                  <a:solidFill>
                    <a:srgbClr val="000000"/>
                  </a:solidFill>
                </a:rPr>
                <a:t>2</a:t>
              </a:r>
              <a:r>
                <a:rPr lang="en-US" sz="1200" dirty="0">
                  <a:solidFill>
                    <a:srgbClr val="000000"/>
                  </a:solidFill>
                </a:rPr>
                <a:t> + 2H</a:t>
              </a:r>
              <a:r>
                <a:rPr lang="en-US" sz="1200" baseline="-25000" dirty="0">
                  <a:solidFill>
                    <a:srgbClr val="000000"/>
                  </a:solidFill>
                </a:rPr>
                <a:t>2</a:t>
              </a:r>
              <a:r>
                <a:rPr lang="en-US" sz="1200" dirty="0">
                  <a:solidFill>
                    <a:srgbClr val="000000"/>
                  </a:solidFill>
                </a:rPr>
                <a:t>O</a:t>
              </a:r>
            </a:p>
          </p:txBody>
        </p:sp>
        <p:sp>
          <p:nvSpPr>
            <p:cNvPr id="106" name="TextBox 20"/>
            <p:cNvSpPr txBox="1">
              <a:spLocks noChangeArrowheads="1"/>
            </p:cNvSpPr>
            <p:nvPr/>
          </p:nvSpPr>
          <p:spPr bwMode="auto">
            <a:xfrm>
              <a:off x="1114937" y="2413025"/>
              <a:ext cx="1580405" cy="399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HCO</a:t>
              </a:r>
              <a:r>
                <a:rPr lang="en-US" sz="1200" baseline="-25000" dirty="0">
                  <a:solidFill>
                    <a:srgbClr val="000000"/>
                  </a:solidFill>
                </a:rPr>
                <a:t>3</a:t>
              </a:r>
              <a:r>
                <a:rPr lang="en-US" sz="1200" baseline="30000" dirty="0">
                  <a:solidFill>
                    <a:srgbClr val="000000"/>
                  </a:solidFill>
                </a:rPr>
                <a:t>-</a:t>
              </a:r>
              <a:r>
                <a:rPr lang="en-US" sz="1200" dirty="0">
                  <a:solidFill>
                    <a:srgbClr val="000000"/>
                  </a:solidFill>
                </a:rPr>
                <a:t> + H</a:t>
              </a:r>
              <a:r>
                <a:rPr lang="en-US" sz="1200" baseline="-25000" dirty="0">
                  <a:solidFill>
                    <a:srgbClr val="000000"/>
                  </a:solidFill>
                </a:rPr>
                <a:t>3</a:t>
              </a:r>
              <a:r>
                <a:rPr lang="en-US" sz="1200" dirty="0">
                  <a:solidFill>
                    <a:srgbClr val="000000"/>
                  </a:solidFill>
                </a:rPr>
                <a:t>O</a:t>
              </a:r>
              <a:r>
                <a:rPr lang="en-US" sz="1200" baseline="30000" dirty="0">
                  <a:solidFill>
                    <a:srgbClr val="000000"/>
                  </a:solidFill>
                </a:rPr>
                <a:t>+</a:t>
              </a:r>
            </a:p>
          </p:txBody>
        </p:sp>
      </p:grp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1634" y="4640524"/>
            <a:ext cx="3405696" cy="1348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" name="Slide Number Placeholder 3"/>
          <p:cNvSpPr txBox="1">
            <a:spLocks noGrp="1"/>
          </p:cNvSpPr>
          <p:nvPr/>
        </p:nvSpPr>
        <p:spPr bwMode="auto">
          <a:xfrm>
            <a:off x="6624638" y="6524625"/>
            <a:ext cx="1260475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4A213B49-395A-410D-90B0-5FEDC4E0988B}" type="slidenum">
              <a:rPr lang="en-US" sz="700">
                <a:solidFill>
                  <a:srgbClr val="FFFFFF"/>
                </a:solidFill>
              </a:rPr>
              <a:pPr algn="r"/>
              <a:t>13</a:t>
            </a:fld>
            <a:endParaRPr lang="en-US" sz="7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5943600" y="990600"/>
            <a:ext cx="3030537" cy="782638"/>
          </a:xfrm>
          <a:prstGeom prst="rect">
            <a:avLst/>
          </a:prstGeom>
        </p:spPr>
        <p:txBody>
          <a:bodyPr/>
          <a:lstStyle/>
          <a:p>
            <a:r>
              <a:rPr lang="en-US" sz="2200" b="1" kern="1200" dirty="0" smtClean="0">
                <a:solidFill>
                  <a:srgbClr val="1F497D"/>
                </a:solidFill>
                <a:latin typeface="Century Gothic" pitchFamily="34" charset="0"/>
                <a:ea typeface="+mn-ea"/>
                <a:cs typeface="+mn-cs"/>
              </a:rPr>
              <a:t>High-Efficiency, on-Line Membrane Air Dehumidifier Enabling Sensible Cooling for Warm and Humid Climates</a:t>
            </a:r>
            <a:endParaRPr lang="en-US" sz="2200" b="1" kern="1200" dirty="0">
              <a:solidFill>
                <a:srgbClr val="1F497D"/>
              </a:solidFill>
              <a:latin typeface="Century Gothic" pitchFamily="34" charset="0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632" y="596979"/>
            <a:ext cx="5491875" cy="2696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ounded Rectangle 10"/>
          <p:cNvSpPr>
            <a:spLocks noChangeArrowheads="1"/>
          </p:cNvSpPr>
          <p:nvPr/>
        </p:nvSpPr>
        <p:spPr bwMode="auto">
          <a:xfrm>
            <a:off x="153988" y="514350"/>
            <a:ext cx="5668078" cy="2895278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pPr algn="ctr" defTabSz="914400"/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" name="TextBox 11"/>
          <p:cNvSpPr txBox="1">
            <a:spLocks noChangeArrowheads="1"/>
          </p:cNvSpPr>
          <p:nvPr/>
        </p:nvSpPr>
        <p:spPr bwMode="auto">
          <a:xfrm>
            <a:off x="1676401" y="-50240"/>
            <a:ext cx="21656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/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BEETIT</a:t>
            </a:r>
            <a:endParaRPr lang="en-US" sz="32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59"/>
          <p:cNvGrpSpPr/>
          <p:nvPr/>
        </p:nvGrpSpPr>
        <p:grpSpPr>
          <a:xfrm>
            <a:off x="-990600" y="2514600"/>
            <a:ext cx="4495800" cy="3703638"/>
            <a:chOff x="-869499" y="2584464"/>
            <a:chExt cx="4495800" cy="3703638"/>
          </a:xfrm>
        </p:grpSpPr>
        <p:grpSp>
          <p:nvGrpSpPr>
            <p:cNvPr id="3" name="Group 51"/>
            <p:cNvGrpSpPr>
              <a:grpSpLocks/>
            </p:cNvGrpSpPr>
            <p:nvPr/>
          </p:nvGrpSpPr>
          <p:grpSpPr bwMode="auto">
            <a:xfrm>
              <a:off x="-869499" y="2584464"/>
              <a:ext cx="3471863" cy="2924175"/>
              <a:chOff x="4114800" y="1219200"/>
              <a:chExt cx="3471638" cy="2923224"/>
            </a:xfrm>
          </p:grpSpPr>
          <p:grpSp>
            <p:nvGrpSpPr>
              <p:cNvPr id="5" name="Group 18"/>
              <p:cNvGrpSpPr>
                <a:grpSpLocks/>
              </p:cNvGrpSpPr>
              <p:nvPr/>
            </p:nvGrpSpPr>
            <p:grpSpPr bwMode="auto">
              <a:xfrm>
                <a:off x="4114800" y="1219200"/>
                <a:ext cx="3126288" cy="2555365"/>
                <a:chOff x="-3423686" y="-1733106"/>
                <a:chExt cx="9994607" cy="7517219"/>
              </a:xfrm>
            </p:grpSpPr>
            <p:sp>
              <p:nvSpPr>
                <p:cNvPr id="74" name="Arc 73"/>
                <p:cNvSpPr/>
                <p:nvPr/>
              </p:nvSpPr>
              <p:spPr bwMode="auto">
                <a:xfrm rot="5400000">
                  <a:off x="-2561109" y="-2595683"/>
                  <a:ext cx="6759980" cy="8485133"/>
                </a:xfrm>
                <a:prstGeom prst="arc">
                  <a:avLst/>
                </a:prstGeom>
                <a:noFill/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defRPr/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cxnSp>
              <p:nvCxnSpPr>
                <p:cNvPr id="75" name="Straight Connector 47"/>
                <p:cNvCxnSpPr>
                  <a:cxnSpLocks noChangeShapeType="1"/>
                  <a:stCxn id="74" idx="2"/>
                </p:cNvCxnSpPr>
                <p:nvPr/>
              </p:nvCxnSpPr>
              <p:spPr bwMode="auto">
                <a:xfrm rot="10800000" flipH="1" flipV="1">
                  <a:off x="818706" y="5029202"/>
                  <a:ext cx="10633" cy="754909"/>
                </a:xfrm>
                <a:prstGeom prst="line">
                  <a:avLst/>
                </a:prstGeom>
                <a:noFill/>
                <a:ln w="2540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76" name="Straight Connector 48"/>
                <p:cNvCxnSpPr>
                  <a:cxnSpLocks noChangeShapeType="1"/>
                </p:cNvCxnSpPr>
                <p:nvPr/>
              </p:nvCxnSpPr>
              <p:spPr bwMode="auto">
                <a:xfrm flipV="1">
                  <a:off x="839972" y="5741581"/>
                  <a:ext cx="5730949" cy="42532"/>
                </a:xfrm>
                <a:prstGeom prst="line">
                  <a:avLst/>
                </a:prstGeom>
                <a:noFill/>
                <a:ln w="2540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77" name="Straight Connector 49"/>
                <p:cNvCxnSpPr>
                  <a:cxnSpLocks noChangeShapeType="1"/>
                  <a:stCxn id="74" idx="0"/>
                </p:cNvCxnSpPr>
                <p:nvPr/>
              </p:nvCxnSpPr>
              <p:spPr bwMode="auto">
                <a:xfrm rot="16200000" flipH="1">
                  <a:off x="5787224" y="921927"/>
                  <a:ext cx="8220" cy="1460471"/>
                </a:xfrm>
                <a:prstGeom prst="line">
                  <a:avLst/>
                </a:prstGeom>
                <a:noFill/>
                <a:ln w="2540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78" name="Straight Connector 50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4481621" y="3673550"/>
                  <a:ext cx="4114803" cy="42529"/>
                </a:xfrm>
                <a:prstGeom prst="line">
                  <a:avLst/>
                </a:prstGeom>
                <a:noFill/>
                <a:ln w="2540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sp>
            <p:nvSpPr>
              <p:cNvPr id="66" name="TextBox 34"/>
              <p:cNvSpPr txBox="1">
                <a:spLocks noChangeArrowheads="1"/>
              </p:cNvSpPr>
              <p:nvPr/>
            </p:nvSpPr>
            <p:spPr bwMode="auto">
              <a:xfrm>
                <a:off x="5651507" y="3865425"/>
                <a:ext cx="110299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</a:rPr>
                  <a:t>Temperature</a:t>
                </a:r>
              </a:p>
            </p:txBody>
          </p:sp>
          <p:sp>
            <p:nvSpPr>
              <p:cNvPr id="67" name="TextBox 35"/>
              <p:cNvSpPr txBox="1">
                <a:spLocks noChangeArrowheads="1"/>
              </p:cNvSpPr>
              <p:nvPr/>
            </p:nvSpPr>
            <p:spPr bwMode="auto">
              <a:xfrm rot="-5400000">
                <a:off x="6812188" y="2675445"/>
                <a:ext cx="1271502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</a:rPr>
                  <a:t>Humidity Ratio</a:t>
                </a:r>
              </a:p>
            </p:txBody>
          </p:sp>
          <p:cxnSp>
            <p:nvCxnSpPr>
              <p:cNvPr id="68" name="Straight Arrow Connector 36"/>
              <p:cNvCxnSpPr>
                <a:cxnSpLocks noChangeShapeType="1"/>
              </p:cNvCxnSpPr>
              <p:nvPr/>
            </p:nvCxnSpPr>
            <p:spPr bwMode="auto">
              <a:xfrm>
                <a:off x="6130132" y="3828780"/>
                <a:ext cx="534267" cy="8797"/>
              </a:xfrm>
              <a:prstGeom prst="straightConnector1">
                <a:avLst/>
              </a:prstGeom>
              <a:noFill/>
              <a:ln w="25400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69" name="Straight Arrow Connector 37"/>
              <p:cNvCxnSpPr>
                <a:cxnSpLocks noChangeShapeType="1"/>
              </p:cNvCxnSpPr>
              <p:nvPr/>
            </p:nvCxnSpPr>
            <p:spPr bwMode="auto">
              <a:xfrm rot="16200000" flipV="1">
                <a:off x="7120547" y="2977459"/>
                <a:ext cx="368508" cy="12592"/>
              </a:xfrm>
              <a:prstGeom prst="straightConnector1">
                <a:avLst/>
              </a:prstGeom>
              <a:noFill/>
              <a:ln w="25400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70" name="Oval 40"/>
              <p:cNvSpPr>
                <a:spLocks noChangeArrowheads="1"/>
              </p:cNvSpPr>
              <p:nvPr/>
            </p:nvSpPr>
            <p:spPr bwMode="auto">
              <a:xfrm>
                <a:off x="6828998" y="2517989"/>
                <a:ext cx="75553" cy="76243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1" name="Oval 41"/>
              <p:cNvSpPr>
                <a:spLocks noChangeArrowheads="1"/>
              </p:cNvSpPr>
              <p:nvPr/>
            </p:nvSpPr>
            <p:spPr bwMode="auto">
              <a:xfrm>
                <a:off x="5999714" y="3569750"/>
                <a:ext cx="75553" cy="76243"/>
              </a:xfrm>
              <a:prstGeom prst="ellipse">
                <a:avLst/>
              </a:prstGeom>
              <a:solidFill>
                <a:srgbClr val="0000CC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72" name="Straight Arrow Connector 42"/>
              <p:cNvCxnSpPr>
                <a:cxnSpLocks noChangeShapeType="1"/>
                <a:stCxn id="70" idx="4"/>
              </p:cNvCxnSpPr>
              <p:nvPr/>
            </p:nvCxnSpPr>
            <p:spPr bwMode="auto">
              <a:xfrm rot="16200000" flipH="1">
                <a:off x="6375009" y="3085997"/>
                <a:ext cx="997022" cy="13491"/>
              </a:xfrm>
              <a:prstGeom prst="straightConnector1">
                <a:avLst/>
              </a:prstGeom>
              <a:noFill/>
              <a:ln w="22225" algn="ctr">
                <a:solidFill>
                  <a:srgbClr val="FF0000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73" name="Straight Arrow Connector 43"/>
              <p:cNvCxnSpPr>
                <a:cxnSpLocks noChangeShapeType="1"/>
              </p:cNvCxnSpPr>
              <p:nvPr/>
            </p:nvCxnSpPr>
            <p:spPr bwMode="auto">
              <a:xfrm rot="10800000" flipV="1">
                <a:off x="6070769" y="3594187"/>
                <a:ext cx="809496" cy="8797"/>
              </a:xfrm>
              <a:prstGeom prst="straightConnector1">
                <a:avLst/>
              </a:prstGeom>
              <a:noFill/>
              <a:ln w="22225" algn="ctr">
                <a:solidFill>
                  <a:srgbClr val="0000CC"/>
                </a:solidFill>
                <a:round/>
                <a:headEnd/>
                <a:tailEnd type="arrow" w="med" len="med"/>
              </a:ln>
            </p:spPr>
          </p:cxnSp>
        </p:grpSp>
        <p:cxnSp>
          <p:nvCxnSpPr>
            <p:cNvPr id="62" name="Straight Arrow Connector 53"/>
            <p:cNvCxnSpPr>
              <a:cxnSpLocks noChangeShapeType="1"/>
            </p:cNvCxnSpPr>
            <p:nvPr/>
          </p:nvCxnSpPr>
          <p:spPr bwMode="auto">
            <a:xfrm rot="10800000" flipV="1">
              <a:off x="1988001" y="4765689"/>
              <a:ext cx="1638300" cy="76200"/>
            </a:xfrm>
            <a:prstGeom prst="straightConnector1">
              <a:avLst/>
            </a:prstGeom>
            <a:noFill/>
            <a:ln w="25400" algn="ctr">
              <a:solidFill>
                <a:srgbClr val="000000"/>
              </a:solidFill>
              <a:round/>
              <a:headEnd/>
              <a:tailEnd type="arrow" w="med" len="med"/>
            </a:ln>
          </p:spPr>
        </p:cxnSp>
        <p:sp>
          <p:nvSpPr>
            <p:cNvPr id="63" name="TextBox 54"/>
            <p:cNvSpPr txBox="1">
              <a:spLocks noChangeArrowheads="1"/>
            </p:cNvSpPr>
            <p:nvPr/>
          </p:nvSpPr>
          <p:spPr bwMode="auto">
            <a:xfrm>
              <a:off x="692601" y="5918214"/>
              <a:ext cx="1941513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CC"/>
                  </a:solidFill>
                </a:rPr>
                <a:t>Refrigeration unit</a:t>
              </a:r>
            </a:p>
          </p:txBody>
        </p:sp>
        <p:cxnSp>
          <p:nvCxnSpPr>
            <p:cNvPr id="64" name="Straight Arrow Connector 56"/>
            <p:cNvCxnSpPr>
              <a:cxnSpLocks noChangeShapeType="1"/>
            </p:cNvCxnSpPr>
            <p:nvPr/>
          </p:nvCxnSpPr>
          <p:spPr bwMode="auto">
            <a:xfrm rot="16200000" flipV="1">
              <a:off x="1397451" y="5289564"/>
              <a:ext cx="942975" cy="295275"/>
            </a:xfrm>
            <a:prstGeom prst="straightConnector1">
              <a:avLst/>
            </a:prstGeom>
            <a:noFill/>
            <a:ln w="25400" algn="ctr">
              <a:solidFill>
                <a:srgbClr val="000000"/>
              </a:solidFill>
              <a:round/>
              <a:headEnd/>
              <a:tailEnd type="arrow" w="med" len="med"/>
            </a:ln>
          </p:spPr>
        </p:cxnSp>
      </p:grpSp>
      <p:pic>
        <p:nvPicPr>
          <p:cNvPr id="79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93960" y="3735107"/>
            <a:ext cx="3292475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2744" y="3261546"/>
            <a:ext cx="2283890" cy="996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0686" y="5022997"/>
            <a:ext cx="3602213" cy="1171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Slide Number Placeholder 3"/>
          <p:cNvSpPr txBox="1">
            <a:spLocks noGrp="1"/>
          </p:cNvSpPr>
          <p:nvPr/>
        </p:nvSpPr>
        <p:spPr bwMode="auto">
          <a:xfrm>
            <a:off x="6503537" y="6454761"/>
            <a:ext cx="1260475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4A213B49-395A-410D-90B0-5FEDC4E0988B}" type="slidenum">
              <a:rPr lang="en-US" sz="700">
                <a:solidFill>
                  <a:srgbClr val="FFFFFF"/>
                </a:solidFill>
              </a:rPr>
              <a:pPr algn="r"/>
              <a:t>14</a:t>
            </a:fld>
            <a:endParaRPr lang="en-US" sz="7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84700" y="527050"/>
            <a:ext cx="4559300" cy="7826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200" b="1" kern="1200" dirty="0" smtClean="0">
                <a:solidFill>
                  <a:srgbClr val="1F497D"/>
                </a:solidFill>
                <a:latin typeface="Century Gothic" pitchFamily="34" charset="0"/>
                <a:ea typeface="+mn-ea"/>
                <a:cs typeface="+mn-cs"/>
              </a:rPr>
              <a:t>Transformative</a:t>
            </a:r>
            <a:r>
              <a:rPr lang="en-US" sz="2200" b="1" dirty="0" smtClean="0"/>
              <a:t> </a:t>
            </a:r>
            <a:r>
              <a:rPr lang="en-US" sz="2200" b="1" kern="1200" dirty="0" smtClean="0">
                <a:solidFill>
                  <a:srgbClr val="1F497D"/>
                </a:solidFill>
                <a:latin typeface="Century Gothic" pitchFamily="34" charset="0"/>
                <a:ea typeface="+mn-ea"/>
                <a:cs typeface="+mn-cs"/>
              </a:rPr>
              <a:t>Electrochemical Flow Storage System</a:t>
            </a:r>
          </a:p>
        </p:txBody>
      </p:sp>
      <p:pic>
        <p:nvPicPr>
          <p:cNvPr id="13414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0450" y="1278599"/>
            <a:ext cx="3878263" cy="437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4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100" y="5348178"/>
            <a:ext cx="7465710" cy="10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149" name="Rounded Rectangle 10"/>
          <p:cNvSpPr>
            <a:spLocks noChangeArrowheads="1"/>
          </p:cNvSpPr>
          <p:nvPr/>
        </p:nvSpPr>
        <p:spPr bwMode="auto">
          <a:xfrm>
            <a:off x="153987" y="758825"/>
            <a:ext cx="4225925" cy="3635375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pPr algn="ctr" defTabSz="914400"/>
            <a:endParaRPr lang="en-US">
              <a:solidFill>
                <a:srgbClr val="000000"/>
              </a:solidFill>
            </a:endParaRPr>
          </a:p>
        </p:txBody>
      </p:sp>
      <p:sp>
        <p:nvSpPr>
          <p:cNvPr id="134150" name="TextBox 11"/>
          <p:cNvSpPr txBox="1">
            <a:spLocks noChangeArrowheads="1"/>
          </p:cNvSpPr>
          <p:nvPr/>
        </p:nvSpPr>
        <p:spPr bwMode="auto">
          <a:xfrm>
            <a:off x="1409700" y="182562"/>
            <a:ext cx="14938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</a:rPr>
              <a:t>GRIDS</a:t>
            </a:r>
          </a:p>
        </p:txBody>
      </p:sp>
      <p:sp>
        <p:nvSpPr>
          <p:cNvPr id="134152" name="Slide Number Placeholder 3"/>
          <p:cNvSpPr txBox="1">
            <a:spLocks noGrp="1"/>
          </p:cNvSpPr>
          <p:nvPr/>
        </p:nvSpPr>
        <p:spPr bwMode="auto">
          <a:xfrm>
            <a:off x="6624638" y="6524625"/>
            <a:ext cx="1260475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4A213B49-395A-410D-90B0-5FEDC4E0988B}" type="slidenum">
              <a:rPr lang="en-US" sz="700">
                <a:solidFill>
                  <a:srgbClr val="FFFFFF"/>
                </a:solidFill>
              </a:rPr>
              <a:pPr algn="r"/>
              <a:t>15</a:t>
            </a:fld>
            <a:endParaRPr lang="en-US" sz="700" dirty="0">
              <a:solidFill>
                <a:srgbClr val="FFFFFF"/>
              </a:solidFill>
            </a:endParaRPr>
          </a:p>
        </p:txBody>
      </p:sp>
      <p:pic>
        <p:nvPicPr>
          <p:cNvPr id="134243" name="Picture 99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" y="827088"/>
            <a:ext cx="4581525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876800" y="533400"/>
            <a:ext cx="4024312" cy="78263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2200" b="1" kern="1200" dirty="0" smtClean="0">
                <a:solidFill>
                  <a:srgbClr val="1F497D"/>
                </a:solidFill>
                <a:latin typeface="Century Gothic" pitchFamily="34" charset="0"/>
                <a:ea typeface="+mn-ea"/>
                <a:cs typeface="+mn-cs"/>
              </a:rPr>
              <a:t>Chip-scale LED Driver for Commercial Lighting</a:t>
            </a:r>
            <a:endParaRPr lang="en-US" sz="2200" b="1" kern="1200" dirty="0">
              <a:solidFill>
                <a:srgbClr val="1F497D"/>
              </a:solidFill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135179" name="Slide Number Placeholder 3"/>
          <p:cNvSpPr txBox="1">
            <a:spLocks noGrp="1"/>
          </p:cNvSpPr>
          <p:nvPr/>
        </p:nvSpPr>
        <p:spPr bwMode="auto">
          <a:xfrm>
            <a:off x="6624638" y="6524625"/>
            <a:ext cx="1260475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3BCA3862-795F-4207-AD4D-BE140D9EDD25}" type="slidenum">
              <a:rPr lang="en-US" sz="700">
                <a:solidFill>
                  <a:srgbClr val="FFFFFF"/>
                </a:solidFill>
              </a:rPr>
              <a:pPr algn="r"/>
              <a:t>16</a:t>
            </a:fld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135180" name="Rounded Rectangle 10"/>
          <p:cNvSpPr>
            <a:spLocks noChangeArrowheads="1"/>
          </p:cNvSpPr>
          <p:nvPr/>
        </p:nvSpPr>
        <p:spPr bwMode="auto">
          <a:xfrm>
            <a:off x="153988" y="635000"/>
            <a:ext cx="4370387" cy="2551113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pPr algn="ctr" defTabSz="914400"/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5181" name="TextBox 11"/>
          <p:cNvSpPr txBox="1">
            <a:spLocks noChangeArrowheads="1"/>
          </p:cNvSpPr>
          <p:nvPr/>
        </p:nvSpPr>
        <p:spPr bwMode="auto">
          <a:xfrm>
            <a:off x="1538288" y="50314"/>
            <a:ext cx="16208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/>
            <a:r>
              <a:rPr lang="en-US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ADEPT</a:t>
            </a:r>
          </a:p>
        </p:txBody>
      </p:sp>
      <p:pic>
        <p:nvPicPr>
          <p:cNvPr id="1351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7745" y="2121572"/>
            <a:ext cx="2859908" cy="2277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84" name="TextBox 11"/>
          <p:cNvSpPr txBox="1">
            <a:spLocks noChangeArrowheads="1"/>
          </p:cNvSpPr>
          <p:nvPr/>
        </p:nvSpPr>
        <p:spPr bwMode="auto">
          <a:xfrm>
            <a:off x="5255552" y="1745552"/>
            <a:ext cx="31765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/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25 Watt LED Electronics</a:t>
            </a:r>
          </a:p>
        </p:txBody>
      </p:sp>
      <p:sp>
        <p:nvSpPr>
          <p:cNvPr id="135187" name="TextBox 15"/>
          <p:cNvSpPr txBox="1">
            <a:spLocks noChangeArrowheads="1"/>
          </p:cNvSpPr>
          <p:nvPr/>
        </p:nvSpPr>
        <p:spPr bwMode="auto">
          <a:xfrm>
            <a:off x="0" y="3559076"/>
            <a:ext cx="5510213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Integrated Circuits for Power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Systems</a:t>
            </a: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  <a:p>
            <a:pPr lvl="1" algn="l" defTabSz="914400">
              <a:lnSpc>
                <a:spcPct val="150000"/>
              </a:lnSpc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 On-chip inductors and transformers</a:t>
            </a:r>
          </a:p>
          <a:p>
            <a:pPr lvl="1" algn="l" defTabSz="914400">
              <a:lnSpc>
                <a:spcPct val="150000"/>
              </a:lnSpc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 High-voltage transistors</a:t>
            </a:r>
          </a:p>
          <a:p>
            <a:pPr lvl="1" algn="l" defTabSz="914400">
              <a:lnSpc>
                <a:spcPct val="150000"/>
              </a:lnSpc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 High-energy capacitors</a:t>
            </a:r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254000" y="774700"/>
            <a:ext cx="4114800" cy="2246313"/>
            <a:chOff x="0" y="1577473"/>
            <a:chExt cx="5480629" cy="2694133"/>
          </a:xfrm>
        </p:grpSpPr>
        <p:sp>
          <p:nvSpPr>
            <p:cNvPr id="135189" name="Oval 19"/>
            <p:cNvSpPr>
              <a:spLocks noChangeArrowheads="1"/>
            </p:cNvSpPr>
            <p:nvPr/>
          </p:nvSpPr>
          <p:spPr bwMode="auto">
            <a:xfrm>
              <a:off x="0" y="1600200"/>
              <a:ext cx="2969345" cy="2671406"/>
            </a:xfrm>
            <a:prstGeom prst="ellipse">
              <a:avLst/>
            </a:prstGeom>
            <a:solidFill>
              <a:srgbClr val="CCFFCC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hangingPunct="0"/>
              <a:r>
                <a:rPr lang="en-US" b="1">
                  <a:solidFill>
                    <a:srgbClr val="004713"/>
                  </a:solidFill>
                  <a:latin typeface="Trebuchet MS" pitchFamily="34" charset="0"/>
                </a:rPr>
                <a:t>Magnetics</a:t>
              </a:r>
            </a:p>
          </p:txBody>
        </p:sp>
        <p:sp>
          <p:nvSpPr>
            <p:cNvPr id="135190" name="Rectangle 20"/>
            <p:cNvSpPr>
              <a:spLocks noChangeArrowheads="1"/>
            </p:cNvSpPr>
            <p:nvPr/>
          </p:nvSpPr>
          <p:spPr bwMode="auto">
            <a:xfrm>
              <a:off x="93035" y="2571351"/>
              <a:ext cx="1192545" cy="620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eaLnBrk="0" hangingPunct="0"/>
              <a:r>
                <a:rPr lang="en-US" sz="1400" b="1">
                  <a:solidFill>
                    <a:srgbClr val="004713"/>
                  </a:solidFill>
                  <a:latin typeface="Trebuchet MS" pitchFamily="34" charset="0"/>
                </a:rPr>
                <a:t>Hard </a:t>
              </a:r>
            </a:p>
            <a:p>
              <a:pPr defTabSz="914400" eaLnBrk="0" hangingPunct="0"/>
              <a:r>
                <a:rPr lang="en-US" sz="1400" b="1">
                  <a:solidFill>
                    <a:srgbClr val="004713"/>
                  </a:solidFill>
                  <a:latin typeface="Trebuchet MS" pitchFamily="34" charset="0"/>
                </a:rPr>
                <a:t>Magnets</a:t>
              </a:r>
              <a:endParaRPr lang="en-US" sz="1400" b="1">
                <a:solidFill>
                  <a:srgbClr val="004713"/>
                </a:solidFill>
                <a:latin typeface="Calibri" pitchFamily="34" charset="0"/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2511955" y="1577473"/>
              <a:ext cx="2968674" cy="267128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Trebuchet MS" pitchFamily="34" charset="0"/>
                </a:rPr>
                <a:t>Switches</a:t>
              </a:r>
              <a:endParaRPr lang="en-US" sz="1400" b="1" dirty="0">
                <a:solidFill>
                  <a:srgbClr val="000000"/>
                </a:solidFill>
                <a:latin typeface="Trebuchet MS" pitchFamily="34" charset="0"/>
              </a:endParaRPr>
            </a:p>
          </p:txBody>
        </p:sp>
        <p:sp>
          <p:nvSpPr>
            <p:cNvPr id="135192" name="Oval 24"/>
            <p:cNvSpPr>
              <a:spLocks noChangeArrowheads="1"/>
            </p:cNvSpPr>
            <p:nvPr/>
          </p:nvSpPr>
          <p:spPr bwMode="auto">
            <a:xfrm>
              <a:off x="2358884" y="2422356"/>
              <a:ext cx="1945433" cy="1474839"/>
            </a:xfrm>
            <a:prstGeom prst="ellipse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/>
              <a:r>
                <a:rPr lang="en-US" sz="1200">
                  <a:solidFill>
                    <a:srgbClr val="004713"/>
                  </a:solidFill>
                  <a:latin typeface="Trebuchet MS" pitchFamily="34" charset="0"/>
                </a:rPr>
                <a:t>Integrated WBG</a:t>
              </a:r>
            </a:p>
            <a:p>
              <a:pPr algn="ctr" defTabSz="914400"/>
              <a:endParaRPr lang="en-US" sz="1200" b="1">
                <a:solidFill>
                  <a:srgbClr val="004713"/>
                </a:solidFill>
                <a:latin typeface="Trebuchet MS" pitchFamily="34" charset="0"/>
              </a:endParaRPr>
            </a:p>
            <a:p>
              <a:pPr algn="ctr" defTabSz="914400"/>
              <a:r>
                <a:rPr lang="en-US" sz="1200">
                  <a:solidFill>
                    <a:srgbClr val="004713"/>
                  </a:solidFill>
                  <a:latin typeface="Trebuchet MS" pitchFamily="34" charset="0"/>
                </a:rPr>
                <a:t>&gt;13kV WBG</a:t>
              </a:r>
            </a:p>
          </p:txBody>
        </p:sp>
        <p:sp>
          <p:nvSpPr>
            <p:cNvPr id="135193" name="Rectangle 25"/>
            <p:cNvSpPr>
              <a:spLocks noChangeArrowheads="1"/>
            </p:cNvSpPr>
            <p:nvPr/>
          </p:nvSpPr>
          <p:spPr bwMode="auto">
            <a:xfrm>
              <a:off x="4061840" y="2379049"/>
              <a:ext cx="1283465" cy="627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eaLnBrk="0" hangingPunct="0"/>
              <a:r>
                <a:rPr lang="en-US" sz="1400" b="1" dirty="0" err="1">
                  <a:solidFill>
                    <a:srgbClr val="000000"/>
                  </a:solidFill>
                  <a:latin typeface="Trebuchet MS" pitchFamily="34" charset="0"/>
                </a:rPr>
                <a:t>Unipolar</a:t>
              </a:r>
              <a:endParaRPr lang="en-US" sz="1400" b="1" dirty="0">
                <a:solidFill>
                  <a:srgbClr val="000000"/>
                </a:solidFill>
                <a:latin typeface="Trebuchet MS" pitchFamily="34" charset="0"/>
              </a:endParaRPr>
            </a:p>
            <a:p>
              <a:pPr defTabSz="914400" eaLnBrk="0" hangingPunct="0"/>
              <a:r>
                <a:rPr lang="en-US" sz="1400" b="1" dirty="0">
                  <a:solidFill>
                    <a:srgbClr val="FFFFFF"/>
                  </a:solidFill>
                  <a:latin typeface="Trebuchet MS" pitchFamily="34" charset="0"/>
                </a:rPr>
                <a:t>  </a:t>
              </a:r>
              <a:r>
                <a:rPr lang="en-US" sz="1400" b="1" dirty="0">
                  <a:solidFill>
                    <a:srgbClr val="000000"/>
                  </a:solidFill>
                  <a:latin typeface="Trebuchet MS" pitchFamily="34" charset="0"/>
                </a:rPr>
                <a:t> </a:t>
              </a:r>
              <a:r>
                <a:rPr lang="en-US" sz="1400" b="1" dirty="0" err="1">
                  <a:solidFill>
                    <a:srgbClr val="000000"/>
                  </a:solidFill>
                  <a:latin typeface="Trebuchet MS" pitchFamily="34" charset="0"/>
                </a:rPr>
                <a:t>SiC</a:t>
              </a:r>
              <a:endParaRPr lang="en-US" sz="1400" b="1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35194" name="Rectangle 26"/>
            <p:cNvSpPr>
              <a:spLocks noChangeArrowheads="1"/>
            </p:cNvSpPr>
            <p:nvPr/>
          </p:nvSpPr>
          <p:spPr bwMode="auto">
            <a:xfrm>
              <a:off x="4355747" y="3304384"/>
              <a:ext cx="583585" cy="365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eaLnBrk="0" hangingPunct="0"/>
              <a:r>
                <a:rPr lang="en-US" sz="1400" b="1" dirty="0">
                  <a:solidFill>
                    <a:srgbClr val="000000"/>
                  </a:solidFill>
                  <a:latin typeface="Trebuchet MS" pitchFamily="34" charset="0"/>
                </a:rPr>
                <a:t>Si</a:t>
              </a:r>
              <a:endParaRPr lang="en-US" sz="1400" b="1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35195" name="Oval 27"/>
            <p:cNvSpPr>
              <a:spLocks noChangeArrowheads="1"/>
            </p:cNvSpPr>
            <p:nvPr/>
          </p:nvSpPr>
          <p:spPr bwMode="auto">
            <a:xfrm>
              <a:off x="1156050" y="2493727"/>
              <a:ext cx="1788803" cy="1408590"/>
            </a:xfrm>
            <a:prstGeom prst="ellipse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ctr" defTabSz="914400"/>
              <a:r>
                <a:rPr lang="en-US" sz="1400">
                  <a:solidFill>
                    <a:srgbClr val="004713"/>
                  </a:solidFill>
                  <a:latin typeface="Trebuchet MS" pitchFamily="34" charset="0"/>
                </a:rPr>
                <a:t>High Flux Soft Magnets</a:t>
              </a:r>
            </a:p>
          </p:txBody>
        </p:sp>
      </p:grpSp>
      <p:pic>
        <p:nvPicPr>
          <p:cNvPr id="135198" name="Picture 3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5334000"/>
            <a:ext cx="3671205" cy="688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TextBox 11"/>
          <p:cNvSpPr txBox="1">
            <a:spLocks noChangeArrowheads="1"/>
          </p:cNvSpPr>
          <p:nvPr/>
        </p:nvSpPr>
        <p:spPr bwMode="auto">
          <a:xfrm>
            <a:off x="5252747" y="4315476"/>
            <a:ext cx="336175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/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300x reduction in power </a:t>
            </a:r>
            <a:b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</a:b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stage volume</a:t>
            </a:r>
            <a:endParaRPr 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1150" y="681718"/>
            <a:ext cx="4724400" cy="3843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A48D1F-3091-4E9B-A3E8-931923804DD4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3" name="Rounded Rectangle 10"/>
          <p:cNvSpPr>
            <a:spLocks noChangeArrowheads="1"/>
          </p:cNvSpPr>
          <p:nvPr/>
        </p:nvSpPr>
        <p:spPr bwMode="auto">
          <a:xfrm>
            <a:off x="152400" y="606425"/>
            <a:ext cx="5035550" cy="3908425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pPr algn="ctr" defTabSz="914400"/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extBox 11"/>
          <p:cNvSpPr txBox="1">
            <a:spLocks noChangeArrowheads="1"/>
          </p:cNvSpPr>
          <p:nvPr/>
        </p:nvSpPr>
        <p:spPr bwMode="auto">
          <a:xfrm>
            <a:off x="996950" y="36008"/>
            <a:ext cx="3048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</a:rPr>
              <a:t>Solar ADEPT</a:t>
            </a:r>
            <a:endParaRPr lang="en-US" sz="3200" b="1" dirty="0">
              <a:solidFill>
                <a:srgbClr val="000000"/>
              </a:solidFill>
            </a:endParaRPr>
          </a:p>
        </p:txBody>
      </p:sp>
      <p:pic>
        <p:nvPicPr>
          <p:cNvPr id="4099" name="Picture 3" descr="http://www.pv-tech.org/images/sized/assets/images/IPC_30kW_PV_Comparison-600x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3015846"/>
            <a:ext cx="3850192" cy="3080154"/>
          </a:xfrm>
          <a:prstGeom prst="rect">
            <a:avLst/>
          </a:prstGeom>
          <a:noFill/>
        </p:spPr>
      </p:pic>
      <p:pic>
        <p:nvPicPr>
          <p:cNvPr id="4103" name="Picture 7" descr="http://www.ati.utexas.edu/blog/wp-content/uploads/ipc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4648200"/>
            <a:ext cx="2514600" cy="1377043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5562600" y="609600"/>
            <a:ext cx="32766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rgbClr val="1F497D"/>
                </a:solidFill>
                <a:latin typeface="Century Gothic" pitchFamily="34" charset="0"/>
              </a:rPr>
              <a:t>Dual Bi-Directional IGBTs Modules Enables Breakthrough PV Inverter Using Current Modulation Topology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A48D1F-3091-4E9B-A3E8-931923804DD4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4" name="TextBox 11"/>
          <p:cNvSpPr txBox="1">
            <a:spLocks noChangeArrowheads="1"/>
          </p:cNvSpPr>
          <p:nvPr/>
        </p:nvSpPr>
        <p:spPr bwMode="auto">
          <a:xfrm>
            <a:off x="1576425" y="-3138"/>
            <a:ext cx="14938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</a:rPr>
              <a:t>GENI</a:t>
            </a:r>
            <a:endParaRPr lang="en-US" sz="3200" b="1" dirty="0">
              <a:solidFill>
                <a:srgbClr val="000000"/>
              </a:solidFill>
            </a:endParaRPr>
          </a:p>
        </p:txBody>
      </p:sp>
      <p:grpSp>
        <p:nvGrpSpPr>
          <p:cNvPr id="5" name="Group 12"/>
          <p:cNvGrpSpPr/>
          <p:nvPr/>
        </p:nvGrpSpPr>
        <p:grpSpPr>
          <a:xfrm>
            <a:off x="234950" y="695280"/>
            <a:ext cx="4572000" cy="3114720"/>
            <a:chOff x="2743200" y="533400"/>
            <a:chExt cx="6400800" cy="388620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87" t="959" r="15686" b="1460"/>
            <a:stretch>
              <a:fillRect/>
            </a:stretch>
          </p:blipFill>
          <p:spPr bwMode="auto">
            <a:xfrm>
              <a:off x="5166755" y="850642"/>
              <a:ext cx="3878194" cy="35689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6151" b="1226"/>
            <a:stretch>
              <a:fillRect/>
            </a:stretch>
          </p:blipFill>
          <p:spPr bwMode="auto">
            <a:xfrm>
              <a:off x="2743200" y="609600"/>
              <a:ext cx="2938930" cy="2879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 bwMode="auto">
            <a:xfrm flipV="1">
              <a:off x="8336360" y="2235877"/>
              <a:ext cx="807640" cy="200795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mtClean="0">
                <a:solidFill>
                  <a:srgbClr val="000000"/>
                </a:solidFill>
              </a:endParaRPr>
            </a:p>
          </p:txBody>
        </p:sp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70005" t="6151" b="57079"/>
            <a:stretch>
              <a:fillRect/>
            </a:stretch>
          </p:blipFill>
          <p:spPr bwMode="auto">
            <a:xfrm>
              <a:off x="4419600" y="533400"/>
              <a:ext cx="1905000" cy="2470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Rounded Rectangle 10"/>
          <p:cNvSpPr>
            <a:spLocks noChangeArrowheads="1"/>
          </p:cNvSpPr>
          <p:nvPr/>
        </p:nvSpPr>
        <p:spPr bwMode="auto">
          <a:xfrm>
            <a:off x="152400" y="587375"/>
            <a:ext cx="4654550" cy="3298825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pPr algn="ctr" defTabSz="914400"/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0" name="Group 80"/>
          <p:cNvGrpSpPr/>
          <p:nvPr/>
        </p:nvGrpSpPr>
        <p:grpSpPr>
          <a:xfrm>
            <a:off x="3515248" y="2929740"/>
            <a:ext cx="5638800" cy="3166260"/>
            <a:chOff x="858195" y="1908337"/>
            <a:chExt cx="3573699" cy="1773014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 b="18102"/>
            <a:stretch>
              <a:fillRect/>
            </a:stretch>
          </p:blipFill>
          <p:spPr bwMode="auto">
            <a:xfrm>
              <a:off x="858195" y="1908337"/>
              <a:ext cx="3573699" cy="1773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Oval 11"/>
            <p:cNvSpPr/>
            <p:nvPr/>
          </p:nvSpPr>
          <p:spPr bwMode="auto">
            <a:xfrm>
              <a:off x="3467595" y="2493818"/>
              <a:ext cx="142504" cy="296883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1921824" y="3370613"/>
              <a:ext cx="142504" cy="296883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2644240" y="2667990"/>
              <a:ext cx="142504" cy="296883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5181600" y="1066800"/>
            <a:ext cx="3733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rgbClr val="1F497D"/>
                </a:solidFill>
                <a:latin typeface="Century Gothic" pitchFamily="34" charset="0"/>
              </a:rPr>
              <a:t>Resilient Multi-Terminal HVDC Networks with High-Voltage High-Frequency Electronics </a:t>
            </a:r>
          </a:p>
        </p:txBody>
      </p:sp>
      <p:pic>
        <p:nvPicPr>
          <p:cNvPr id="5122" name="Picture 2" descr="http://www.sigkdd.org/kdd2011/images/GEGlobalResearch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419600"/>
            <a:ext cx="3810000" cy="9710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A48D1F-3091-4E9B-A3E8-931923804DD4}" type="slidenum">
              <a:rPr>
                <a:solidFill>
                  <a:srgbClr val="000000">
                    <a:lumMod val="50000"/>
                    <a:lumOff val="50000"/>
                  </a:srgbClr>
                </a:solidFill>
              </a:rPr>
              <a:pPr>
                <a:defRPr/>
              </a:pPr>
              <a:t>19</a:t>
            </a:fld>
            <a:endParaRPr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3" name="Rounded Rectangle 10"/>
          <p:cNvSpPr>
            <a:spLocks noChangeArrowheads="1"/>
          </p:cNvSpPr>
          <p:nvPr/>
        </p:nvSpPr>
        <p:spPr bwMode="auto">
          <a:xfrm>
            <a:off x="166146" y="587375"/>
            <a:ext cx="5035550" cy="3146425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extBox 11"/>
          <p:cNvSpPr txBox="1">
            <a:spLocks noChangeArrowheads="1"/>
          </p:cNvSpPr>
          <p:nvPr/>
        </p:nvSpPr>
        <p:spPr bwMode="auto">
          <a:xfrm>
            <a:off x="1848896" y="15912"/>
            <a:ext cx="16462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</a:rPr>
              <a:t>HEATS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23076"/>
            <a:ext cx="4861763" cy="3034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715000" y="1143000"/>
            <a:ext cx="31242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1F497D"/>
                </a:solidFill>
                <a:latin typeface="Century Gothic" pitchFamily="34" charset="0"/>
              </a:rPr>
              <a:t>High-Efficiency Solar-Electric Conversion Power Tower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t="14623" b="15559"/>
          <a:stretch>
            <a:fillRect/>
          </a:stretch>
        </p:blipFill>
        <p:spPr bwMode="auto">
          <a:xfrm>
            <a:off x="2778485" y="4191000"/>
            <a:ext cx="1260115" cy="879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25885" y="4191000"/>
            <a:ext cx="936652" cy="943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/>
          <a:srcRect l="6516" t="27088" r="6516" b="22547"/>
          <a:stretch>
            <a:fillRect/>
          </a:stretch>
        </p:blipFill>
        <p:spPr bwMode="auto">
          <a:xfrm>
            <a:off x="1219200" y="5334000"/>
            <a:ext cx="285812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 l="25625" t="18750" r="5000" b="12500"/>
          <a:stretch>
            <a:fillRect/>
          </a:stretch>
        </p:blipFill>
        <p:spPr bwMode="auto">
          <a:xfrm>
            <a:off x="5246363" y="2590800"/>
            <a:ext cx="3877541" cy="3074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 smtClean="0"/>
              <a:t>ARPA-E’s creation and launching</a:t>
            </a:r>
            <a:endParaRPr lang="en-US" sz="2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A48D1F-3091-4E9B-A3E8-931923804DD4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6" name="Shape 5"/>
          <p:cNvSpPr/>
          <p:nvPr/>
        </p:nvSpPr>
        <p:spPr>
          <a:xfrm>
            <a:off x="544266" y="990600"/>
            <a:ext cx="8345419" cy="4906954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reeform 6"/>
          <p:cNvSpPr/>
          <p:nvPr/>
        </p:nvSpPr>
        <p:spPr>
          <a:xfrm>
            <a:off x="152400" y="5334000"/>
            <a:ext cx="3078974" cy="979487"/>
          </a:xfrm>
          <a:custGeom>
            <a:avLst/>
            <a:gdLst>
              <a:gd name="connsiteX0" fmla="*/ 0 w 4416958"/>
              <a:gd name="connsiteY0" fmla="*/ 0 h 979423"/>
              <a:gd name="connsiteX1" fmla="*/ 4416958 w 4416958"/>
              <a:gd name="connsiteY1" fmla="*/ 0 h 979423"/>
              <a:gd name="connsiteX2" fmla="*/ 4416958 w 4416958"/>
              <a:gd name="connsiteY2" fmla="*/ 979423 h 979423"/>
              <a:gd name="connsiteX3" fmla="*/ 0 w 4416958"/>
              <a:gd name="connsiteY3" fmla="*/ 979423 h 979423"/>
              <a:gd name="connsiteX4" fmla="*/ 0 w 4416958"/>
              <a:gd name="connsiteY4" fmla="*/ 0 h 979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16958" h="979423">
                <a:moveTo>
                  <a:pt x="0" y="0"/>
                </a:moveTo>
                <a:lnTo>
                  <a:pt x="4416958" y="0"/>
                </a:lnTo>
                <a:lnTo>
                  <a:pt x="4416958" y="979423"/>
                </a:lnTo>
                <a:lnTo>
                  <a:pt x="0" y="97942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9583" tIns="0" rIns="0" bIns="0" spcCol="1270"/>
          <a:lstStyle/>
          <a:p>
            <a:pPr algn="l" defTabSz="88900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</a:rPr>
              <a:t>2006</a:t>
            </a:r>
            <a:br>
              <a:rPr lang="en-US" sz="2000" b="1" dirty="0">
                <a:solidFill>
                  <a:srgbClr val="000000"/>
                </a:solidFill>
              </a:rPr>
            </a:br>
            <a:r>
              <a:rPr lang="en-US" sz="2000" b="1" i="1" dirty="0">
                <a:solidFill>
                  <a:srgbClr val="000000"/>
                </a:solidFill>
              </a:rPr>
              <a:t>Rising Above the Gathering Storm </a:t>
            </a:r>
            <a:r>
              <a:rPr lang="en-US" sz="2000" b="1" dirty="0">
                <a:solidFill>
                  <a:srgbClr val="000000"/>
                </a:solidFill>
              </a:rPr>
              <a:t/>
            </a:r>
            <a:br>
              <a:rPr lang="en-US" sz="2000" b="1" dirty="0">
                <a:solidFill>
                  <a:srgbClr val="000000"/>
                </a:solidFill>
              </a:rPr>
            </a:br>
            <a:r>
              <a:rPr lang="en-US" sz="2000" b="1" dirty="0">
                <a:solidFill>
                  <a:srgbClr val="000000"/>
                </a:solidFill>
              </a:rPr>
              <a:t>(National Academies)</a:t>
            </a:r>
            <a:endParaRPr lang="en-US" sz="2000" b="1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762000" y="4343400"/>
            <a:ext cx="2766910" cy="839788"/>
          </a:xfrm>
          <a:custGeom>
            <a:avLst/>
            <a:gdLst>
              <a:gd name="connsiteX0" fmla="*/ 0 w 3177972"/>
              <a:gd name="connsiteY0" fmla="*/ 0 h 841016"/>
              <a:gd name="connsiteX1" fmla="*/ 3177972 w 3177972"/>
              <a:gd name="connsiteY1" fmla="*/ 0 h 841016"/>
              <a:gd name="connsiteX2" fmla="*/ 3177972 w 3177972"/>
              <a:gd name="connsiteY2" fmla="*/ 841016 h 841016"/>
              <a:gd name="connsiteX3" fmla="*/ 0 w 3177972"/>
              <a:gd name="connsiteY3" fmla="*/ 841016 h 841016"/>
              <a:gd name="connsiteX4" fmla="*/ 0 w 3177972"/>
              <a:gd name="connsiteY4" fmla="*/ 0 h 84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77972" h="841016">
                <a:moveTo>
                  <a:pt x="0" y="0"/>
                </a:moveTo>
                <a:lnTo>
                  <a:pt x="3177972" y="0"/>
                </a:lnTo>
                <a:lnTo>
                  <a:pt x="3177972" y="841016"/>
                </a:lnTo>
                <a:lnTo>
                  <a:pt x="0" y="84101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61938" tIns="0" rIns="0" bIns="0" spcCol="1270"/>
          <a:lstStyle/>
          <a:p>
            <a:pPr algn="l" defTabSz="88900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</a:rPr>
              <a:t>2007</a:t>
            </a:r>
          </a:p>
          <a:p>
            <a:pPr algn="l" defTabSz="88900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</a:rPr>
              <a:t>America COMPETES Act</a:t>
            </a:r>
            <a:endParaRPr lang="en-US" sz="2000" b="1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</a:endParaRPr>
          </a:p>
        </p:txBody>
      </p:sp>
      <p:grpSp>
        <p:nvGrpSpPr>
          <p:cNvPr id="9" name="Group 17"/>
          <p:cNvGrpSpPr>
            <a:grpSpLocks/>
          </p:cNvGrpSpPr>
          <p:nvPr/>
        </p:nvGrpSpPr>
        <p:grpSpPr bwMode="auto">
          <a:xfrm>
            <a:off x="4986780" y="3715081"/>
            <a:ext cx="3795713" cy="2763104"/>
            <a:chOff x="5261395" y="3337848"/>
            <a:chExt cx="3795623" cy="2884835"/>
          </a:xfrm>
        </p:grpSpPr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 t="8981"/>
            <a:stretch>
              <a:fillRect/>
            </a:stretch>
          </p:blipFill>
          <p:spPr bwMode="auto">
            <a:xfrm>
              <a:off x="6259036" y="4061361"/>
              <a:ext cx="1886423" cy="2161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3"/>
            <p:cNvSpPr>
              <a:spLocks noChangeArrowheads="1"/>
            </p:cNvSpPr>
            <p:nvPr/>
          </p:nvSpPr>
          <p:spPr bwMode="auto">
            <a:xfrm>
              <a:off x="5261395" y="3337848"/>
              <a:ext cx="3795623" cy="683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571500" lvl="1">
                <a:lnSpc>
                  <a:spcPct val="80000"/>
                </a:lnSpc>
                <a:spcBef>
                  <a:spcPct val="20000"/>
                </a:spcBef>
              </a:pPr>
              <a:r>
                <a:rPr lang="en-US" sz="1600" dirty="0">
                  <a:solidFill>
                    <a:srgbClr val="666666"/>
                  </a:solidFill>
                </a:rPr>
                <a:t>President Obama launches ARPA-E at National Academies on April 27, 2009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43334" y="1200100"/>
            <a:ext cx="3716867" cy="923330"/>
          </a:xfrm>
          <a:prstGeom prst="rect">
            <a:avLst/>
          </a:prstGeom>
          <a:solidFill>
            <a:srgbClr val="1F497D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8F8F8"/>
                </a:solidFill>
              </a:rPr>
              <a:t>Innovation based on science and engineering will be primary driver of our future prosperity &amp; security</a:t>
            </a:r>
          </a:p>
        </p:txBody>
      </p:sp>
      <p:sp>
        <p:nvSpPr>
          <p:cNvPr id="13" name="Freeform 12"/>
          <p:cNvSpPr/>
          <p:nvPr/>
        </p:nvSpPr>
        <p:spPr>
          <a:xfrm>
            <a:off x="2056151" y="3192285"/>
            <a:ext cx="2956110" cy="1173162"/>
          </a:xfrm>
          <a:custGeom>
            <a:avLst/>
            <a:gdLst>
              <a:gd name="connsiteX0" fmla="*/ 0 w 4621458"/>
              <a:gd name="connsiteY0" fmla="*/ 0 h 814834"/>
              <a:gd name="connsiteX1" fmla="*/ 4621458 w 4621458"/>
              <a:gd name="connsiteY1" fmla="*/ 0 h 814834"/>
              <a:gd name="connsiteX2" fmla="*/ 4621458 w 4621458"/>
              <a:gd name="connsiteY2" fmla="*/ 814834 h 814834"/>
              <a:gd name="connsiteX3" fmla="*/ 0 w 4621458"/>
              <a:gd name="connsiteY3" fmla="*/ 814834 h 814834"/>
              <a:gd name="connsiteX4" fmla="*/ 0 w 4621458"/>
              <a:gd name="connsiteY4" fmla="*/ 0 h 814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1458" h="814834">
                <a:moveTo>
                  <a:pt x="0" y="0"/>
                </a:moveTo>
                <a:lnTo>
                  <a:pt x="4621458" y="0"/>
                </a:lnTo>
                <a:lnTo>
                  <a:pt x="4621458" y="814834"/>
                </a:lnTo>
                <a:lnTo>
                  <a:pt x="0" y="81483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223957" tIns="0" rIns="0" bIns="0" spcCol="1270"/>
          <a:lstStyle/>
          <a:p>
            <a:pPr algn="l" defTabSz="88900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</a:rPr>
              <a:t>2009</a:t>
            </a:r>
          </a:p>
          <a:p>
            <a:pPr algn="l" defTabSz="88900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</a:rPr>
              <a:t>American Recovery and Reinvestment Act</a:t>
            </a:r>
          </a:p>
          <a:p>
            <a:pPr algn="l" defTabSz="8890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666666"/>
                </a:solidFill>
              </a:rPr>
              <a:t>($400M</a:t>
            </a:r>
            <a:r>
              <a:rPr lang="en-US" sz="2000" dirty="0" smtClean="0">
                <a:solidFill>
                  <a:srgbClr val="666666"/>
                </a:solidFill>
              </a:rPr>
              <a:t> Appropriated)</a:t>
            </a:r>
            <a:endParaRPr lang="en-US" sz="2000" dirty="0">
              <a:solidFill>
                <a:srgbClr val="666666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620890" y="2347703"/>
            <a:ext cx="3407737" cy="1173162"/>
          </a:xfrm>
          <a:custGeom>
            <a:avLst/>
            <a:gdLst>
              <a:gd name="connsiteX0" fmla="*/ 0 w 4621458"/>
              <a:gd name="connsiteY0" fmla="*/ 0 h 814834"/>
              <a:gd name="connsiteX1" fmla="*/ 4621458 w 4621458"/>
              <a:gd name="connsiteY1" fmla="*/ 0 h 814834"/>
              <a:gd name="connsiteX2" fmla="*/ 4621458 w 4621458"/>
              <a:gd name="connsiteY2" fmla="*/ 814834 h 814834"/>
              <a:gd name="connsiteX3" fmla="*/ 0 w 4621458"/>
              <a:gd name="connsiteY3" fmla="*/ 814834 h 814834"/>
              <a:gd name="connsiteX4" fmla="*/ 0 w 4621458"/>
              <a:gd name="connsiteY4" fmla="*/ 0 h 814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1458" h="814834">
                <a:moveTo>
                  <a:pt x="0" y="0"/>
                </a:moveTo>
                <a:lnTo>
                  <a:pt x="4621458" y="0"/>
                </a:lnTo>
                <a:lnTo>
                  <a:pt x="4621458" y="814834"/>
                </a:lnTo>
                <a:lnTo>
                  <a:pt x="0" y="81483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223957" tIns="0" rIns="0" bIns="0" spcCol="1270"/>
          <a:lstStyle/>
          <a:p>
            <a:pPr algn="l" defTabSz="88900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000000"/>
                </a:solidFill>
              </a:rPr>
              <a:t>2011</a:t>
            </a:r>
          </a:p>
          <a:p>
            <a:pPr algn="l" defTabSz="88900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000000"/>
                </a:solidFill>
              </a:rPr>
              <a:t>FY2011 Budget</a:t>
            </a:r>
            <a:endParaRPr lang="en-US" sz="2000" b="1" dirty="0">
              <a:solidFill>
                <a:srgbClr val="000000"/>
              </a:solidFill>
            </a:endParaRPr>
          </a:p>
          <a:p>
            <a:pPr algn="l" defTabSz="8890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666666"/>
                </a:solidFill>
              </a:rPr>
              <a:t>($180M Appropriated)</a:t>
            </a:r>
            <a:endParaRPr lang="en-US" sz="2000" dirty="0">
              <a:solidFill>
                <a:srgbClr val="666666"/>
              </a:solidFill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5723304" y="1651068"/>
            <a:ext cx="3407737" cy="1173162"/>
          </a:xfrm>
          <a:custGeom>
            <a:avLst/>
            <a:gdLst>
              <a:gd name="connsiteX0" fmla="*/ 0 w 4621458"/>
              <a:gd name="connsiteY0" fmla="*/ 0 h 814834"/>
              <a:gd name="connsiteX1" fmla="*/ 4621458 w 4621458"/>
              <a:gd name="connsiteY1" fmla="*/ 0 h 814834"/>
              <a:gd name="connsiteX2" fmla="*/ 4621458 w 4621458"/>
              <a:gd name="connsiteY2" fmla="*/ 814834 h 814834"/>
              <a:gd name="connsiteX3" fmla="*/ 0 w 4621458"/>
              <a:gd name="connsiteY3" fmla="*/ 814834 h 814834"/>
              <a:gd name="connsiteX4" fmla="*/ 0 w 4621458"/>
              <a:gd name="connsiteY4" fmla="*/ 0 h 814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1458" h="814834">
                <a:moveTo>
                  <a:pt x="0" y="0"/>
                </a:moveTo>
                <a:lnTo>
                  <a:pt x="4621458" y="0"/>
                </a:lnTo>
                <a:lnTo>
                  <a:pt x="4621458" y="814834"/>
                </a:lnTo>
                <a:lnTo>
                  <a:pt x="0" y="81483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223957" tIns="0" rIns="0" bIns="0" spcCol="1270"/>
          <a:lstStyle/>
          <a:p>
            <a:pPr algn="l" defTabSz="88900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000000"/>
                </a:solidFill>
              </a:rPr>
              <a:t>2012</a:t>
            </a:r>
            <a:endParaRPr lang="en-US" sz="2000" b="1" dirty="0">
              <a:solidFill>
                <a:srgbClr val="000000"/>
              </a:solidFill>
            </a:endParaRPr>
          </a:p>
          <a:p>
            <a:pPr algn="l" defTabSz="88900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000000"/>
                </a:solidFill>
              </a:rPr>
              <a:t>FY2012 Budget</a:t>
            </a:r>
            <a:endParaRPr lang="en-US" sz="2000" b="1" dirty="0">
              <a:solidFill>
                <a:srgbClr val="000000"/>
              </a:solidFill>
            </a:endParaRPr>
          </a:p>
          <a:p>
            <a:pPr algn="l" defTabSz="8890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666666"/>
                </a:solidFill>
              </a:rPr>
              <a:t>($275 Appropriated)</a:t>
            </a:r>
            <a:endParaRPr lang="en-US" sz="2000" dirty="0">
              <a:solidFill>
                <a:srgbClr val="6666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A48D1F-3091-4E9B-A3E8-931923804DD4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3" name="Rounded Rectangle 10"/>
          <p:cNvSpPr>
            <a:spLocks noChangeArrowheads="1"/>
          </p:cNvSpPr>
          <p:nvPr/>
        </p:nvSpPr>
        <p:spPr bwMode="auto">
          <a:xfrm>
            <a:off x="174378" y="530225"/>
            <a:ext cx="3359149" cy="3298825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pPr algn="ctr" defTabSz="914400"/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extBox 11"/>
          <p:cNvSpPr txBox="1">
            <a:spLocks noChangeArrowheads="1"/>
          </p:cNvSpPr>
          <p:nvPr/>
        </p:nvSpPr>
        <p:spPr bwMode="auto">
          <a:xfrm>
            <a:off x="990600" y="0"/>
            <a:ext cx="17224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</a:rPr>
              <a:t>REACT</a:t>
            </a:r>
            <a:endParaRPr lang="en-US" sz="3200" b="1" dirty="0">
              <a:solidFill>
                <a:srgbClr val="00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" y="476250"/>
            <a:ext cx="3511661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3177412"/>
            <a:ext cx="5617024" cy="291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160" b="18511"/>
          <a:stretch>
            <a:fillRect/>
          </a:stretch>
        </p:blipFill>
        <p:spPr bwMode="auto">
          <a:xfrm>
            <a:off x="685800" y="4495800"/>
            <a:ext cx="1943869" cy="1211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" name="Rectangle 56"/>
          <p:cNvSpPr/>
          <p:nvPr/>
        </p:nvSpPr>
        <p:spPr>
          <a:xfrm>
            <a:off x="4038600" y="1371600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 dirty="0" smtClean="0">
                <a:solidFill>
                  <a:srgbClr val="1F497D"/>
                </a:solidFill>
                <a:latin typeface="Century Gothic" pitchFamily="34" charset="0"/>
              </a:rPr>
              <a:t>Transformation Enabled Nitride Magnets Absent Rare Earths (TEN Mare)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A48D1F-3091-4E9B-A3E8-931923804DD4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4" name="TextBox 11"/>
          <p:cNvSpPr txBox="1">
            <a:spLocks noChangeArrowheads="1"/>
          </p:cNvSpPr>
          <p:nvPr/>
        </p:nvSpPr>
        <p:spPr bwMode="auto">
          <a:xfrm>
            <a:off x="950912" y="152400"/>
            <a:ext cx="16462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</a:rPr>
              <a:t>PETRO</a:t>
            </a:r>
            <a:endParaRPr lang="en-US" sz="3200" b="1" dirty="0">
              <a:solidFill>
                <a:srgbClr val="00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r="53905"/>
          <a:stretch>
            <a:fillRect/>
          </a:stretch>
        </p:blipFill>
        <p:spPr bwMode="auto">
          <a:xfrm>
            <a:off x="298597" y="734994"/>
            <a:ext cx="2895600" cy="4115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 bwMode="auto">
          <a:xfrm>
            <a:off x="2749549" y="1009650"/>
            <a:ext cx="6858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673349" y="3676650"/>
            <a:ext cx="6858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Rounded Rectangle 10"/>
          <p:cNvSpPr>
            <a:spLocks noChangeArrowheads="1"/>
          </p:cNvSpPr>
          <p:nvPr/>
        </p:nvSpPr>
        <p:spPr bwMode="auto">
          <a:xfrm>
            <a:off x="228600" y="682625"/>
            <a:ext cx="3054349" cy="4137025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pPr algn="ctr" defTabSz="914400"/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810000" y="989012"/>
            <a:ext cx="4941888" cy="7826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 smtClean="0">
                <a:solidFill>
                  <a:srgbClr val="1F497D"/>
                </a:solidFill>
                <a:latin typeface="Century Gothic" pitchFamily="34" charset="0"/>
              </a:rPr>
              <a:t>Pine trees engineered to produce liquid fuel and paper pulp</a:t>
            </a:r>
          </a:p>
        </p:txBody>
      </p:sp>
      <p:pic>
        <p:nvPicPr>
          <p:cNvPr id="9" name="Picture 2" descr="http://www.vlf.ece.ufl.edu/images/UF_Signature1.jpg"/>
          <p:cNvPicPr>
            <a:picLocks noChangeAspect="1" noChangeArrowheads="1"/>
          </p:cNvPicPr>
          <p:nvPr/>
        </p:nvPicPr>
        <p:blipFill>
          <a:blip r:embed="rId4" cstate="print"/>
          <a:srcRect t="17763" b="16385"/>
          <a:stretch>
            <a:fillRect/>
          </a:stretch>
        </p:blipFill>
        <p:spPr bwMode="auto">
          <a:xfrm>
            <a:off x="822325" y="5419725"/>
            <a:ext cx="2357438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http://topnews.net.nz/images/ArborGen-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02000" y="5200650"/>
            <a:ext cx="1604963" cy="66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http://www.dlafuelcells.org/wp-content/uploads/2011/06/logo_nrel_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2875" y="5437187"/>
            <a:ext cx="14351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73888" y="5300662"/>
            <a:ext cx="148748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8" descr="http://encyclopediaofarkansas.net/media/gallery/photo/loblolly_pine1_f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81400" y="2329500"/>
            <a:ext cx="1545189" cy="2057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14" name="Picture 20" descr="http://www.climbing.com/photo/image/samanthasflowers/pine-sap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39394" y="2177101"/>
            <a:ext cx="1176006" cy="22554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15" name="Picture 14" descr="http://www.lmsugarbush.com/images/380_diary_5_tapped_spile.jpg"/>
          <p:cNvPicPr>
            <a:picLocks noChangeAspect="1" noChangeArrowheads="1"/>
          </p:cNvPicPr>
          <p:nvPr/>
        </p:nvPicPr>
        <p:blipFill>
          <a:blip r:embed="rId10" cstate="print"/>
          <a:srcRect l="20392" r="24174"/>
          <a:stretch>
            <a:fillRect/>
          </a:stretch>
        </p:blipFill>
        <p:spPr bwMode="auto">
          <a:xfrm>
            <a:off x="5334000" y="2100900"/>
            <a:ext cx="2065337" cy="24901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sp>
        <p:nvSpPr>
          <p:cNvPr id="16" name="Striped Right Arrow 15"/>
          <p:cNvSpPr/>
          <p:nvPr/>
        </p:nvSpPr>
        <p:spPr bwMode="auto">
          <a:xfrm>
            <a:off x="7467600" y="3015300"/>
            <a:ext cx="261114" cy="838200"/>
          </a:xfrm>
          <a:prstGeom prst="stripedRightArrow">
            <a:avLst>
              <a:gd name="adj1" fmla="val 50000"/>
              <a:gd name="adj2" fmla="val 52703"/>
            </a:avLst>
          </a:prstGeom>
          <a:solidFill>
            <a:srgbClr val="C0E6C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 defTabSz="914400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269875"/>
            <a:ext cx="8316913" cy="782638"/>
          </a:xfrm>
        </p:spPr>
        <p:txBody>
          <a:bodyPr/>
          <a:lstStyle/>
          <a:p>
            <a:pPr>
              <a:defRPr/>
            </a:pPr>
            <a:r>
              <a:rPr lang="en-US" sz="2200" dirty="0" smtClean="0"/>
              <a:t>ARPA-E has recently announced awards for Methane Opportunities for Vehicular Energy (MOVE)</a:t>
            </a:r>
            <a:endParaRPr lang="en-US" sz="2200" dirty="0"/>
          </a:p>
        </p:txBody>
      </p:sp>
      <p:sp>
        <p:nvSpPr>
          <p:cNvPr id="3" name="Content Placeholder 6"/>
          <p:cNvSpPr txBox="1">
            <a:spLocks/>
          </p:cNvSpPr>
          <p:nvPr/>
        </p:nvSpPr>
        <p:spPr bwMode="auto">
          <a:xfrm>
            <a:off x="293688" y="1268413"/>
            <a:ext cx="5029200" cy="1265237"/>
          </a:xfrm>
          <a:prstGeom prst="rect">
            <a:avLst/>
          </a:prstGeom>
          <a:solidFill>
            <a:srgbClr val="92D050">
              <a:alpha val="20000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287338" indent="-287338">
              <a:spcBef>
                <a:spcPct val="20000"/>
              </a:spcBef>
              <a:buClr>
                <a:srgbClr val="4F81BD"/>
              </a:buClr>
              <a:buSzPct val="125000"/>
            </a:pPr>
            <a:r>
              <a:rPr lang="en-US" sz="1500" b="1" dirty="0">
                <a:solidFill>
                  <a:schemeClr val="tx2"/>
                </a:solidFill>
                <a:latin typeface="Century Gothic" pitchFamily="34" charset="0"/>
              </a:rPr>
              <a:t>Objectives</a:t>
            </a:r>
          </a:p>
          <a:p>
            <a:pPr marL="287338" indent="-287338" algn="l">
              <a:spcBef>
                <a:spcPct val="20000"/>
              </a:spcBef>
              <a:buClr>
                <a:srgbClr val="4F81BD"/>
              </a:buClr>
              <a:buSzPct val="125000"/>
              <a:buFont typeface="Arial" charset="0"/>
              <a:buChar char="•"/>
            </a:pPr>
            <a:r>
              <a:rPr lang="en-US" sz="1500" dirty="0">
                <a:solidFill>
                  <a:srgbClr val="006600"/>
                </a:solidFill>
                <a:latin typeface="Century Gothic" pitchFamily="34" charset="0"/>
              </a:rPr>
              <a:t>5-yr payback for light duty natural gas vehicles </a:t>
            </a:r>
          </a:p>
          <a:p>
            <a:pPr marL="287338" indent="-287338" algn="l">
              <a:spcBef>
                <a:spcPct val="20000"/>
              </a:spcBef>
              <a:buClr>
                <a:srgbClr val="4F81BD"/>
              </a:buClr>
              <a:buSzPct val="125000"/>
              <a:buFont typeface="Arial" charset="0"/>
              <a:buChar char="•"/>
            </a:pPr>
            <a:r>
              <a:rPr lang="en-US" sz="1500" dirty="0">
                <a:solidFill>
                  <a:srgbClr val="006600"/>
                </a:solidFill>
                <a:latin typeface="Century Gothic" pitchFamily="34" charset="0"/>
              </a:rPr>
              <a:t>Conformable tanks with energy density = CNG</a:t>
            </a:r>
          </a:p>
          <a:p>
            <a:pPr marL="287338" indent="-287338" algn="l">
              <a:spcBef>
                <a:spcPct val="20000"/>
              </a:spcBef>
              <a:buClr>
                <a:srgbClr val="4F81BD"/>
              </a:buClr>
              <a:buSzPct val="125000"/>
              <a:buFont typeface="Arial" charset="0"/>
              <a:buChar char="•"/>
            </a:pPr>
            <a:r>
              <a:rPr lang="en-US" sz="1500" dirty="0">
                <a:solidFill>
                  <a:srgbClr val="006600"/>
                </a:solidFill>
                <a:latin typeface="Century Gothic" pitchFamily="34" charset="0"/>
              </a:rPr>
              <a:t>Convenient, low-cost at-home refueling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5334000" y="1268413"/>
            <a:ext cx="2000250" cy="1265237"/>
          </a:xfrm>
          <a:prstGeom prst="rect">
            <a:avLst/>
          </a:prstGeom>
          <a:solidFill>
            <a:srgbClr val="006600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rIns="0" anchor="ctr"/>
          <a:lstStyle/>
          <a:p>
            <a:pPr marL="169863" defTabSz="914400">
              <a:spcBef>
                <a:spcPct val="20000"/>
              </a:spcBef>
              <a:buClr>
                <a:srgbClr val="4F81BD"/>
              </a:buClr>
              <a:buSzPct val="125000"/>
              <a:defRPr/>
            </a:pPr>
            <a:r>
              <a:rPr lang="en-US" sz="1600" b="1" dirty="0">
                <a:solidFill>
                  <a:schemeClr val="bg1"/>
                </a:solidFill>
                <a:latin typeface="+mj-lt"/>
              </a:rPr>
              <a:t>Vehicle Storage + Home Refueling</a:t>
            </a:r>
          </a:p>
          <a:p>
            <a:pPr marL="169863" defTabSz="914400">
              <a:spcBef>
                <a:spcPct val="20000"/>
              </a:spcBef>
              <a:buClr>
                <a:srgbClr val="4F81BD"/>
              </a:buClr>
              <a:buSzPct val="125000"/>
              <a:defRPr/>
            </a:pPr>
            <a:r>
              <a:rPr lang="en-US" sz="1600" b="1" dirty="0">
                <a:solidFill>
                  <a:schemeClr val="bg1"/>
                </a:solidFill>
                <a:latin typeface="+mj-lt"/>
              </a:rPr>
              <a:t>&lt; $2000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0" y="2555875"/>
            <a:ext cx="3324225" cy="17748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/>
          <a:p>
            <a:pPr marL="115888" algn="l">
              <a:spcBef>
                <a:spcPts val="600"/>
              </a:spcBef>
              <a:tabLst>
                <a:tab pos="1881188" algn="l"/>
              </a:tabLst>
              <a:defRPr/>
            </a:pPr>
            <a:r>
              <a:rPr lang="en-US" sz="1500" dirty="0">
                <a:solidFill>
                  <a:schemeClr val="tx2"/>
                </a:solidFill>
                <a:latin typeface="Century Gothic" pitchFamily="34" charset="0"/>
              </a:rPr>
              <a:t>Program director:	Dane Boysen</a:t>
            </a:r>
          </a:p>
          <a:p>
            <a:pPr marL="115888" algn="l">
              <a:spcBef>
                <a:spcPts val="600"/>
              </a:spcBef>
              <a:tabLst>
                <a:tab pos="1881188" algn="l"/>
              </a:tabLst>
              <a:defRPr/>
            </a:pPr>
            <a:r>
              <a:rPr lang="en-US" sz="1500" dirty="0">
                <a:solidFill>
                  <a:schemeClr val="tx2"/>
                </a:solidFill>
                <a:latin typeface="Century Gothic" pitchFamily="34" charset="0"/>
              </a:rPr>
              <a:t>Release date:	Feb 2012</a:t>
            </a:r>
          </a:p>
          <a:p>
            <a:pPr marL="115888" algn="l">
              <a:spcBef>
                <a:spcPts val="600"/>
              </a:spcBef>
              <a:tabLst>
                <a:tab pos="1881188" algn="l"/>
              </a:tabLst>
              <a:defRPr/>
            </a:pPr>
            <a:r>
              <a:rPr lang="en-US" sz="1500" dirty="0">
                <a:solidFill>
                  <a:schemeClr val="tx2"/>
                </a:solidFill>
                <a:latin typeface="Century Gothic" pitchFamily="34" charset="0"/>
              </a:rPr>
              <a:t>Award date:  	Sep 2012</a:t>
            </a:r>
          </a:p>
          <a:p>
            <a:pPr marL="115888" algn="l">
              <a:spcBef>
                <a:spcPts val="600"/>
              </a:spcBef>
              <a:tabLst>
                <a:tab pos="1881188" algn="l"/>
              </a:tabLst>
              <a:defRPr/>
            </a:pPr>
            <a:r>
              <a:rPr lang="en-US" sz="1500" dirty="0">
                <a:solidFill>
                  <a:schemeClr val="tx2"/>
                </a:solidFill>
                <a:latin typeface="Century Gothic" pitchFamily="34" charset="0"/>
              </a:rPr>
              <a:t>No. projects: 	7-10</a:t>
            </a:r>
          </a:p>
          <a:p>
            <a:pPr marL="115888" algn="l">
              <a:spcBef>
                <a:spcPts val="600"/>
              </a:spcBef>
              <a:tabLst>
                <a:tab pos="1881188" algn="l"/>
              </a:tabLst>
              <a:defRPr/>
            </a:pPr>
            <a:r>
              <a:rPr lang="en-US" sz="1500" dirty="0">
                <a:solidFill>
                  <a:schemeClr val="tx2"/>
                </a:solidFill>
                <a:latin typeface="Century Gothic" pitchFamily="34" charset="0"/>
              </a:rPr>
              <a:t>Investment: 	$30M</a:t>
            </a:r>
          </a:p>
        </p:txBody>
      </p:sp>
      <p:pic>
        <p:nvPicPr>
          <p:cNvPr id="6" name="Picture 32" descr="http://arpa-e.energy.gov/Portals/0/Images/ConferencesEvents/natural%20ga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9650" y="1266825"/>
            <a:ext cx="1266825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5"/>
          <p:cNvSpPr txBox="1">
            <a:spLocks/>
          </p:cNvSpPr>
          <p:nvPr/>
        </p:nvSpPr>
        <p:spPr>
          <a:xfrm>
            <a:off x="293688" y="4357688"/>
            <a:ext cx="8364537" cy="1619250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txBody>
          <a:bodyPr tIns="91440"/>
          <a:lstStyle/>
          <a:p>
            <a:pPr marL="342900" indent="-342900" algn="l" defTabSz="914400" eaLnBrk="0" hangingPunct="0"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sz="1600" b="1" kern="0" dirty="0">
                <a:solidFill>
                  <a:srgbClr val="006600"/>
                </a:solidFill>
                <a:latin typeface="+mn-lt"/>
                <a:cs typeface="+mn-cs"/>
              </a:rPr>
              <a:t>Approach 1:  Low pressure storage (&lt; 500 psi)</a:t>
            </a:r>
          </a:p>
          <a:p>
            <a:pPr marL="342900" indent="-342900" algn="l" defTabSz="914400" eaLnBrk="0" hangingPunct="0">
              <a:lnSpc>
                <a:spcPct val="120000"/>
              </a:lnSpc>
              <a:spcBef>
                <a:spcPts val="0"/>
              </a:spcBef>
              <a:buFontTx/>
              <a:buChar char="•"/>
              <a:defRPr/>
            </a:pPr>
            <a:r>
              <a:rPr lang="en-US" sz="1600" kern="0" dirty="0">
                <a:latin typeface="+mn-lt"/>
                <a:cs typeface="+mn-cs"/>
              </a:rPr>
              <a:t>Sorbent materials with energy density = CNG</a:t>
            </a:r>
            <a:endParaRPr lang="en-US" sz="1400" kern="0" dirty="0">
              <a:latin typeface="+mn-lt"/>
              <a:cs typeface="+mn-cs"/>
            </a:endParaRPr>
          </a:p>
          <a:p>
            <a:pPr marL="342900" indent="-342900" algn="l" defTabSz="914400" eaLnBrk="0" hangingPunct="0">
              <a:lnSpc>
                <a:spcPct val="120000"/>
              </a:lnSpc>
              <a:spcBef>
                <a:spcPts val="1200"/>
              </a:spcBef>
              <a:defRPr/>
            </a:pPr>
            <a:r>
              <a:rPr lang="en-US" sz="1600" b="1" kern="0" dirty="0">
                <a:solidFill>
                  <a:srgbClr val="006600"/>
                </a:solidFill>
                <a:latin typeface="+mn-lt"/>
                <a:cs typeface="+mn-cs"/>
              </a:rPr>
              <a:t>Approach 2: High pressure storage (3,600 psi)</a:t>
            </a:r>
          </a:p>
          <a:p>
            <a:pPr marL="342900" indent="-342900" algn="l" defTabSz="914400" eaLnBrk="0" hangingPunct="0">
              <a:lnSpc>
                <a:spcPct val="120000"/>
              </a:lnSpc>
              <a:spcBef>
                <a:spcPts val="0"/>
              </a:spcBef>
              <a:buFontTx/>
              <a:buChar char="•"/>
              <a:defRPr/>
            </a:pPr>
            <a:r>
              <a:rPr lang="en-US" sz="1600" kern="0" dirty="0">
                <a:latin typeface="+mn-lt"/>
                <a:cs typeface="+mn-cs"/>
              </a:rPr>
              <a:t>High strength, conformable tanks + low cost compression</a:t>
            </a:r>
          </a:p>
        </p:txBody>
      </p:sp>
      <p:sp>
        <p:nvSpPr>
          <p:cNvPr id="8" name="Content Placeholder 6"/>
          <p:cNvSpPr txBox="1">
            <a:spLocks/>
          </p:cNvSpPr>
          <p:nvPr/>
        </p:nvSpPr>
        <p:spPr>
          <a:xfrm>
            <a:off x="293688" y="2555875"/>
            <a:ext cx="5029200" cy="1774825"/>
          </a:xfrm>
          <a:prstGeom prst="rect">
            <a:avLst/>
          </a:prstGeom>
          <a:solidFill>
            <a:schemeClr val="bg1">
              <a:lumMod val="50000"/>
              <a:alpha val="2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287338" indent="-287338">
              <a:spcBef>
                <a:spcPct val="20000"/>
              </a:spcBef>
              <a:buClr>
                <a:srgbClr val="4F81BD"/>
              </a:buClr>
              <a:buSzPct val="125000"/>
              <a:defRPr/>
            </a:pPr>
            <a:r>
              <a:rPr lang="en-US" sz="1500" b="1" dirty="0">
                <a:solidFill>
                  <a:schemeClr val="tx2"/>
                </a:solidFill>
                <a:latin typeface="Century Gothic" pitchFamily="34" charset="0"/>
              </a:rPr>
              <a:t>Motivation</a:t>
            </a:r>
          </a:p>
          <a:p>
            <a:pPr marL="287338" indent="-287338" algn="l">
              <a:spcBef>
                <a:spcPct val="20000"/>
              </a:spcBef>
              <a:buClr>
                <a:srgbClr val="4F81BD"/>
              </a:buClr>
              <a:buSzPct val="125000"/>
              <a:buFont typeface="Arial" pitchFamily="34" charset="0"/>
              <a:buChar char="•"/>
              <a:defRPr/>
            </a:pPr>
            <a:r>
              <a:rPr lang="en-US" sz="1500" dirty="0">
                <a:solidFill>
                  <a:srgbClr val="006600"/>
                </a:solidFill>
                <a:latin typeface="Century Gothic" pitchFamily="34" charset="0"/>
              </a:rPr>
              <a:t>Price of NG $1.50/</a:t>
            </a:r>
            <a:r>
              <a:rPr lang="en-US" sz="1500" dirty="0" err="1">
                <a:solidFill>
                  <a:srgbClr val="006600"/>
                </a:solidFill>
                <a:latin typeface="Century Gothic" pitchFamily="34" charset="0"/>
              </a:rPr>
              <a:t>gge</a:t>
            </a:r>
            <a:r>
              <a:rPr lang="en-US" sz="1500" dirty="0">
                <a:solidFill>
                  <a:srgbClr val="006600"/>
                </a:solidFill>
                <a:latin typeface="Century Gothic" pitchFamily="34" charset="0"/>
              </a:rPr>
              <a:t>, gasoline $3.50/gallon</a:t>
            </a:r>
          </a:p>
          <a:p>
            <a:pPr marL="287338" indent="-287338" algn="l">
              <a:spcBef>
                <a:spcPct val="20000"/>
              </a:spcBef>
              <a:buClr>
                <a:srgbClr val="4F81BD"/>
              </a:buClr>
              <a:buSzPct val="125000"/>
              <a:buFont typeface="Arial" pitchFamily="34" charset="0"/>
              <a:buChar char="•"/>
              <a:defRPr/>
            </a:pPr>
            <a:r>
              <a:rPr lang="en-US" sz="1500" dirty="0">
                <a:solidFill>
                  <a:srgbClr val="006600"/>
                </a:solidFill>
                <a:latin typeface="Century Gothic" pitchFamily="34" charset="0"/>
              </a:rPr>
              <a:t>No natural gas infrastructure</a:t>
            </a:r>
          </a:p>
          <a:p>
            <a:pPr marL="287338" indent="-287338" algn="l">
              <a:spcBef>
                <a:spcPct val="20000"/>
              </a:spcBef>
              <a:buClr>
                <a:srgbClr val="4F81BD"/>
              </a:buClr>
              <a:buSzPct val="125000"/>
              <a:buFont typeface="Arial" pitchFamily="34" charset="0"/>
              <a:buChar char="•"/>
              <a:defRPr/>
            </a:pPr>
            <a:r>
              <a:rPr lang="en-US" sz="1500" dirty="0">
                <a:solidFill>
                  <a:srgbClr val="006600"/>
                </a:solidFill>
                <a:latin typeface="Century Gothic" pitchFamily="34" charset="0"/>
              </a:rPr>
              <a:t>Natural gas in 60M homes</a:t>
            </a:r>
          </a:p>
          <a:p>
            <a:pPr marL="287338" indent="-287338" algn="l">
              <a:spcBef>
                <a:spcPct val="20000"/>
              </a:spcBef>
              <a:buClr>
                <a:srgbClr val="4F81BD"/>
              </a:buClr>
              <a:buSzPct val="125000"/>
              <a:buFont typeface="Arial" pitchFamily="34" charset="0"/>
              <a:buChar char="•"/>
              <a:defRPr/>
            </a:pPr>
            <a:r>
              <a:rPr lang="en-US" sz="1500" dirty="0">
                <a:solidFill>
                  <a:srgbClr val="006600"/>
                </a:solidFill>
                <a:latin typeface="Century Gothic" pitchFamily="34" charset="0"/>
              </a:rPr>
              <a:t>Current heavy duty vehicle payback ~ 3 years</a:t>
            </a:r>
          </a:p>
          <a:p>
            <a:pPr marL="287338" indent="-287338" algn="l">
              <a:spcBef>
                <a:spcPct val="20000"/>
              </a:spcBef>
              <a:buClr>
                <a:srgbClr val="4F81BD"/>
              </a:buClr>
              <a:buSzPct val="125000"/>
              <a:buFont typeface="Arial" pitchFamily="34" charset="0"/>
              <a:buChar char="•"/>
              <a:defRPr/>
            </a:pPr>
            <a:r>
              <a:rPr lang="en-US" sz="1500" dirty="0">
                <a:solidFill>
                  <a:srgbClr val="006600"/>
                </a:solidFill>
                <a:latin typeface="Century Gothic" pitchFamily="34" charset="0"/>
              </a:rPr>
              <a:t>Oil consumption for light duty ~60%, heavy ~20%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build="p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8870" y="228600"/>
            <a:ext cx="8686800" cy="782960"/>
          </a:xfrm>
        </p:spPr>
        <p:txBody>
          <a:bodyPr/>
          <a:lstStyle/>
          <a:p>
            <a:r>
              <a:rPr lang="en-US" dirty="0" smtClean="0"/>
              <a:t>MOVE Program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  Portfolio Overview</a:t>
            </a:r>
            <a:br>
              <a:rPr lang="en-US" sz="2000" dirty="0" smtClean="0"/>
            </a:br>
            <a:endParaRPr lang="en-US"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A48D1F-3091-4E9B-A3E8-931923804DD4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>
          <a:xfrm>
            <a:off x="233464" y="1011677"/>
            <a:ext cx="4262336" cy="2642113"/>
          </a:xfrm>
          <a:noFill/>
        </p:spPr>
        <p:txBody>
          <a:bodyPr lIns="91440"/>
          <a:lstStyle/>
          <a:p>
            <a:pPr algn="ctr">
              <a:buNone/>
            </a:pPr>
            <a:r>
              <a:rPr lang="en-US" sz="2000" b="1" dirty="0" smtClean="0">
                <a:solidFill>
                  <a:schemeClr val="accent1"/>
                </a:solidFill>
              </a:rPr>
              <a:t>Sorbents</a:t>
            </a:r>
            <a:endParaRPr lang="en-US" sz="2000" b="1" dirty="0">
              <a:solidFill>
                <a:schemeClr val="accent1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Metal organic frameworks</a:t>
            </a:r>
          </a:p>
          <a:p>
            <a:pPr lvl="1">
              <a:spcBef>
                <a:spcPts val="600"/>
              </a:spcBef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System focus</a:t>
            </a:r>
          </a:p>
          <a:p>
            <a:pPr lvl="1">
              <a:spcBef>
                <a:spcPts val="600"/>
              </a:spcBef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Synthesis focus</a:t>
            </a:r>
          </a:p>
          <a:p>
            <a:pPr lvl="1">
              <a:spcBef>
                <a:spcPts val="600"/>
              </a:spcBef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Computation focus</a:t>
            </a:r>
          </a:p>
          <a:p>
            <a:pPr>
              <a:spcBef>
                <a:spcPts val="600"/>
              </a:spcBef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Permeability modulated</a:t>
            </a:r>
          </a:p>
          <a:p>
            <a:pPr>
              <a:spcBef>
                <a:spcPts val="600"/>
              </a:spcBef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Mechanical-chemical tank</a:t>
            </a:r>
          </a:p>
          <a:p>
            <a:pPr>
              <a:spcBef>
                <a:spcPts val="600"/>
              </a:spcBef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4562271" y="1001949"/>
            <a:ext cx="4257221" cy="2422187"/>
          </a:xfrm>
          <a:prstGeom prst="rect">
            <a:avLst/>
          </a:prstGeom>
          <a:noFill/>
        </p:spPr>
        <p:txBody>
          <a:bodyPr/>
          <a:lstStyle/>
          <a:p>
            <a:pPr marL="287338" indent="-287338">
              <a:spcBef>
                <a:spcPct val="20000"/>
              </a:spcBef>
              <a:buClr>
                <a:srgbClr val="4F81BD"/>
              </a:buClr>
              <a:buSzPct val="125000"/>
              <a:buFontTx/>
              <a:buNone/>
            </a:pPr>
            <a:r>
              <a:rPr lang="en-US" sz="2000" b="1" kern="0" dirty="0" smtClean="0">
                <a:solidFill>
                  <a:schemeClr val="accent1"/>
                </a:solidFill>
                <a:latin typeface="Century Gothic" pitchFamily="34" charset="0"/>
              </a:rPr>
              <a:t>Compressors</a:t>
            </a:r>
          </a:p>
          <a:p>
            <a:pPr marL="287338" indent="-287338" algn="l">
              <a:spcBef>
                <a:spcPts val="600"/>
              </a:spcBef>
              <a:buClr>
                <a:srgbClr val="4F81BD"/>
              </a:buClr>
              <a:buSzPct val="125000"/>
              <a:buFont typeface="Arial" pitchFamily="34" charset="0"/>
              <a:buChar char="•"/>
              <a:tabLst>
                <a:tab pos="3605213" algn="r"/>
              </a:tabLst>
              <a:defRPr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Liquid piston</a:t>
            </a:r>
          </a:p>
          <a:p>
            <a:pPr marL="287338" indent="-287338" algn="l">
              <a:spcBef>
                <a:spcPts val="600"/>
              </a:spcBef>
              <a:buClr>
                <a:srgbClr val="4F81BD"/>
              </a:buClr>
              <a:buSzPct val="125000"/>
              <a:buFont typeface="Arial" pitchFamily="34" charset="0"/>
              <a:buChar char="•"/>
              <a:tabLst>
                <a:tab pos="3605213" algn="r"/>
              </a:tabLst>
              <a:defRPr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Multi-stage, single piston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 marL="287338" indent="-287338" algn="l">
              <a:spcBef>
                <a:spcPts val="600"/>
              </a:spcBef>
              <a:buClr>
                <a:srgbClr val="4F81BD"/>
              </a:buClr>
              <a:buSzPct val="125000"/>
              <a:buFont typeface="Arial" pitchFamily="34" charset="0"/>
              <a:buChar char="•"/>
              <a:tabLst>
                <a:tab pos="3605213" algn="r"/>
              </a:tabLst>
              <a:defRPr/>
            </a:pP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Crycool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-sorbent</a:t>
            </a:r>
          </a:p>
          <a:p>
            <a:pPr marL="287338" indent="-287338" algn="l">
              <a:spcBef>
                <a:spcPts val="600"/>
              </a:spcBef>
              <a:buClr>
                <a:srgbClr val="4F81BD"/>
              </a:buClr>
              <a:buSzPct val="125000"/>
              <a:buFont typeface="Arial" pitchFamily="34" charset="0"/>
              <a:buChar char="•"/>
              <a:tabLst>
                <a:tab pos="3605213" algn="r"/>
              </a:tabLst>
              <a:defRPr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On-board 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2" name="Content Placeholder 5"/>
          <p:cNvSpPr txBox="1">
            <a:spLocks/>
          </p:cNvSpPr>
          <p:nvPr/>
        </p:nvSpPr>
        <p:spPr>
          <a:xfrm>
            <a:off x="228600" y="3424136"/>
            <a:ext cx="4267200" cy="2802929"/>
          </a:xfrm>
          <a:prstGeom prst="rect">
            <a:avLst/>
          </a:prstGeom>
          <a:noFill/>
        </p:spPr>
        <p:txBody>
          <a:bodyPr/>
          <a:lstStyle/>
          <a:p>
            <a:pPr marL="287338" lvl="0" indent="-287338">
              <a:spcBef>
                <a:spcPct val="20000"/>
              </a:spcBef>
              <a:buClr>
                <a:srgbClr val="4F81BD"/>
              </a:buClr>
              <a:buSzPct val="125000"/>
              <a:defRPr/>
            </a:pPr>
            <a:r>
              <a:rPr lang="en-US" sz="2000" b="1" dirty="0" smtClean="0">
                <a:solidFill>
                  <a:schemeClr val="accent1"/>
                </a:solidFill>
                <a:latin typeface="Century Gothic" pitchFamily="34" charset="0"/>
              </a:rPr>
              <a:t>Tanks</a:t>
            </a:r>
            <a:endParaRPr lang="en-US" sz="2000" b="1" dirty="0">
              <a:solidFill>
                <a:schemeClr val="accent1"/>
              </a:solidFill>
              <a:latin typeface="Century Gothic" pitchFamily="34" charset="0"/>
            </a:endParaRPr>
          </a:p>
          <a:p>
            <a:pPr marL="287338" lvl="0" indent="-287338" algn="l">
              <a:spcBef>
                <a:spcPts val="600"/>
              </a:spcBef>
              <a:buClr>
                <a:srgbClr val="4F81BD"/>
              </a:buClr>
              <a:buSzPct val="125000"/>
              <a:buFont typeface="Arial" pitchFamily="34" charset="0"/>
              <a:buChar char="•"/>
              <a:tabLst>
                <a:tab pos="3605213" algn="r"/>
              </a:tabLst>
              <a:defRPr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Internal struts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 marL="287338" lvl="0" indent="-287338" algn="l">
              <a:spcBef>
                <a:spcPts val="600"/>
              </a:spcBef>
              <a:buClr>
                <a:srgbClr val="4F81BD"/>
              </a:buClr>
              <a:buSzPct val="125000"/>
              <a:buFont typeface="Arial" pitchFamily="34" charset="0"/>
              <a:buChar char="•"/>
              <a:tabLst>
                <a:tab pos="3605213" algn="r"/>
              </a:tabLst>
              <a:defRPr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Foam core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 marL="287338" lvl="0" indent="-287338" algn="l">
              <a:spcBef>
                <a:spcPts val="600"/>
              </a:spcBef>
              <a:buClr>
                <a:srgbClr val="4F81BD"/>
              </a:buClr>
              <a:buSzPct val="125000"/>
              <a:buFont typeface="Arial" pitchFamily="34" charset="0"/>
              <a:buChar char="•"/>
              <a:tabLst>
                <a:tab pos="3605213" algn="r"/>
              </a:tabLst>
              <a:defRPr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Cellular module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 marL="287338" lvl="0" indent="-287338" algn="l">
              <a:spcBef>
                <a:spcPts val="600"/>
              </a:spcBef>
              <a:buClr>
                <a:srgbClr val="4F81BD"/>
              </a:buClr>
              <a:buSzPct val="125000"/>
              <a:buFont typeface="Arial" pitchFamily="34" charset="0"/>
              <a:buChar char="•"/>
              <a:tabLst>
                <a:tab pos="3605213" algn="r"/>
              </a:tabLst>
              <a:defRPr/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Small tube diameter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1756" y="3631551"/>
            <a:ext cx="2522244" cy="1702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Connector 15"/>
          <p:cNvCxnSpPr>
            <a:stCxn id="5" idx="2"/>
          </p:cNvCxnSpPr>
          <p:nvPr/>
        </p:nvCxnSpPr>
        <p:spPr bwMode="auto">
          <a:xfrm>
            <a:off x="4562270" y="1011560"/>
            <a:ext cx="2" cy="516550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243191" y="3419273"/>
            <a:ext cx="865761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08706" y="1443261"/>
            <a:ext cx="868928" cy="243300"/>
          </a:xfrm>
          <a:prstGeom prst="rect">
            <a:avLst/>
          </a:prstGeom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85" r="76090"/>
          <a:stretch>
            <a:fillRect/>
          </a:stretch>
        </p:blipFill>
        <p:spPr bwMode="auto">
          <a:xfrm>
            <a:off x="7741920" y="1795453"/>
            <a:ext cx="828796" cy="319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Screen shot 2012-06-27 at 12.54.16 AM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0100" y="2164080"/>
            <a:ext cx="513406" cy="51816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3849" b="21847"/>
          <a:stretch/>
        </p:blipFill>
        <p:spPr>
          <a:xfrm>
            <a:off x="7680960" y="2778333"/>
            <a:ext cx="858420" cy="378616"/>
          </a:xfrm>
          <a:prstGeom prst="rect">
            <a:avLst/>
          </a:prstGeom>
        </p:spPr>
      </p:pic>
      <p:pic>
        <p:nvPicPr>
          <p:cNvPr id="25" name="Picture 2" descr="http://www.relinc.net/images/site_design/rel_header.jpg">
            <a:hlinkClick r:id="rId8" tooltip="REL, Inc."/>
          </p:cNvPr>
          <p:cNvPicPr>
            <a:picLocks noChangeAspect="1" noChangeArrowheads="1"/>
          </p:cNvPicPr>
          <p:nvPr/>
        </p:nvPicPr>
        <p:blipFill>
          <a:blip r:embed="rId9" cstate="print"/>
          <a:srcRect r="77187" b="35787"/>
          <a:stretch>
            <a:fillRect/>
          </a:stretch>
        </p:blipFill>
        <p:spPr bwMode="auto">
          <a:xfrm>
            <a:off x="3369659" y="4374976"/>
            <a:ext cx="768486" cy="339266"/>
          </a:xfrm>
          <a:prstGeom prst="rect">
            <a:avLst/>
          </a:prstGeom>
          <a:noFill/>
        </p:spPr>
      </p:pic>
      <p:pic>
        <p:nvPicPr>
          <p:cNvPr id="26" name="Picture 9" descr="http://a2c2.org/conferences/acc2009/utrc_blue_medium.gif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7415" y="4909837"/>
            <a:ext cx="1482345" cy="271763"/>
          </a:xfrm>
          <a:prstGeom prst="rect">
            <a:avLst/>
          </a:prstGeom>
          <a:noFill/>
        </p:spPr>
      </p:pic>
      <p:pic>
        <p:nvPicPr>
          <p:cNvPr id="27" name="Picture 6" descr="http://convention.bio.org/uploadedImages/Bio_Security/inc/PNNL_Logo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1746"/>
          <a:stretch>
            <a:fillRect/>
          </a:stretch>
        </p:blipFill>
        <p:spPr bwMode="auto">
          <a:xfrm>
            <a:off x="3068319" y="3698240"/>
            <a:ext cx="1341963" cy="532506"/>
          </a:xfrm>
          <a:prstGeom prst="rect">
            <a:avLst/>
          </a:prstGeom>
          <a:noFill/>
        </p:spPr>
      </p:pic>
      <p:pic>
        <p:nvPicPr>
          <p:cNvPr id="28" name="Picture 27"/>
          <p:cNvPicPr/>
          <p:nvPr/>
        </p:nvPicPr>
        <p:blipFill>
          <a:blip r:embed="rId12" cstate="print"/>
          <a:srcRect r="53374" b="12650"/>
          <a:stretch>
            <a:fillRect/>
          </a:stretch>
        </p:blipFill>
        <p:spPr bwMode="auto">
          <a:xfrm>
            <a:off x="4958080" y="4856480"/>
            <a:ext cx="1828800" cy="1442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5" descr="http://t3.gstatic.com/images?q=tbn:ANd9GcRoTxqlGkHOr5vFaxEnaP8JrLZlb4bRQ3lxJR_PKWcPZDSY2D5JO_GSukPZ"/>
          <p:cNvPicPr>
            <a:picLocks noChangeAspect="1" noChangeArrowheads="1"/>
          </p:cNvPicPr>
          <p:nvPr/>
        </p:nvPicPr>
        <p:blipFill>
          <a:blip r:embed="rId13" cstate="print"/>
          <a:srcRect r="44680"/>
          <a:stretch>
            <a:fillRect/>
          </a:stretch>
        </p:blipFill>
        <p:spPr bwMode="auto">
          <a:xfrm>
            <a:off x="3175259" y="5362203"/>
            <a:ext cx="1132581" cy="249090"/>
          </a:xfrm>
          <a:prstGeom prst="rect">
            <a:avLst/>
          </a:prstGeom>
          <a:noFill/>
        </p:spPr>
      </p:pic>
      <p:pic>
        <p:nvPicPr>
          <p:cNvPr id="30" name="Picture 6" descr="http://aga.multiview.com/userlogo/aga/3465976v3v1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548" r="21740"/>
          <a:stretch>
            <a:fillRect/>
          </a:stretch>
        </p:blipFill>
        <p:spPr bwMode="auto">
          <a:xfrm>
            <a:off x="3691970" y="2349970"/>
            <a:ext cx="443150" cy="381665"/>
          </a:xfrm>
          <a:prstGeom prst="rect">
            <a:avLst/>
          </a:prstGeom>
          <a:noFill/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645340" y="3532783"/>
            <a:ext cx="1897700" cy="1327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8" descr="Ford Logo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4209" b="16519"/>
          <a:stretch>
            <a:fillRect/>
          </a:stretch>
        </p:blipFill>
        <p:spPr bwMode="auto">
          <a:xfrm>
            <a:off x="3534055" y="1320800"/>
            <a:ext cx="771344" cy="396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 descr="http://www.joansola.eu/JoanSola/fitxers/sri_logo.gif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656235" y="2814320"/>
            <a:ext cx="544353" cy="383724"/>
          </a:xfrm>
          <a:prstGeom prst="rect">
            <a:avLst/>
          </a:prstGeom>
          <a:noFill/>
        </p:spPr>
      </p:pic>
      <p:pic>
        <p:nvPicPr>
          <p:cNvPr id="34" name="Picture 4" descr="http://t0.gstatic.com/images?q=tbn:ANd9GcR274CIuCjStYJiLBZLhs-hNmZuYSTPBGRT0w1H5Y6eMZhiUtYg_yQoCU19eQ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06925" y="1808480"/>
            <a:ext cx="455358" cy="387898"/>
          </a:xfrm>
          <a:prstGeom prst="rect">
            <a:avLst/>
          </a:prstGeom>
          <a:noFill/>
        </p:spPr>
      </p:pic>
      <p:sp>
        <p:nvSpPr>
          <p:cNvPr id="35" name="Oval 34"/>
          <p:cNvSpPr/>
          <p:nvPr/>
        </p:nvSpPr>
        <p:spPr bwMode="auto">
          <a:xfrm>
            <a:off x="7752080" y="4561840"/>
            <a:ext cx="2001520" cy="88392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708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0" y="131615"/>
            <a:ext cx="8686800" cy="782960"/>
          </a:xfrm>
        </p:spPr>
        <p:txBody>
          <a:bodyPr/>
          <a:lstStyle/>
          <a:p>
            <a:r>
              <a:rPr lang="en-US" sz="2200" dirty="0" smtClean="0"/>
              <a:t>Advanced Management and Protection of Energy-storage Devices (AMPED) is currently under review</a:t>
            </a:r>
            <a:endParaRPr lang="en-US" sz="2200" dirty="0"/>
          </a:p>
        </p:txBody>
      </p:sp>
      <p:sp>
        <p:nvSpPr>
          <p:cNvPr id="29" name="Content Placeholder 6"/>
          <p:cNvSpPr txBox="1">
            <a:spLocks/>
          </p:cNvSpPr>
          <p:nvPr/>
        </p:nvSpPr>
        <p:spPr>
          <a:xfrm>
            <a:off x="293302" y="1172508"/>
            <a:ext cx="5029200" cy="1265892"/>
          </a:xfrm>
          <a:prstGeom prst="rect">
            <a:avLst/>
          </a:prstGeom>
          <a:solidFill>
            <a:srgbClr val="0070C0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87338" lvl="0" indent="-287338" algn="l">
              <a:spcBef>
                <a:spcPct val="20000"/>
              </a:spcBef>
              <a:buClr>
                <a:srgbClr val="4F81BD"/>
              </a:buClr>
              <a:buSzPct val="125000"/>
            </a:pPr>
            <a:r>
              <a:rPr lang="en-US" sz="1500" b="1" dirty="0" smtClean="0">
                <a:solidFill>
                  <a:schemeClr val="tx2"/>
                </a:solidFill>
                <a:latin typeface="Century Gothic" pitchFamily="34" charset="0"/>
              </a:rPr>
              <a:t>Objectives</a:t>
            </a:r>
          </a:p>
          <a:p>
            <a:pPr marL="287338" lvl="0" indent="-287338" algn="l">
              <a:spcBef>
                <a:spcPct val="20000"/>
              </a:spcBef>
              <a:buClr>
                <a:srgbClr val="4F81BD"/>
              </a:buClr>
              <a:buSzPct val="125000"/>
              <a:buFont typeface="Arial" pitchFamily="34" charset="0"/>
              <a:buChar char="•"/>
            </a:pPr>
            <a:r>
              <a:rPr lang="en-US" sz="15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Increase battery utilization through adaptive management, sensing, modeling and power electronics</a:t>
            </a:r>
          </a:p>
          <a:p>
            <a:pPr marL="287338" lvl="0" indent="-287338" algn="l">
              <a:spcBef>
                <a:spcPct val="20000"/>
              </a:spcBef>
              <a:buClr>
                <a:srgbClr val="4F81BD"/>
              </a:buClr>
              <a:buSzPct val="125000"/>
              <a:buFont typeface="Arial" pitchFamily="34" charset="0"/>
              <a:buChar char="•"/>
            </a:pPr>
            <a:r>
              <a:rPr lang="en-US" sz="15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Enable hybrid and secondary use applications</a:t>
            </a:r>
            <a:endParaRPr lang="en-US" sz="1500" dirty="0" smtClean="0">
              <a:latin typeface="Century Gothic" pitchFamily="34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5334000" y="1172508"/>
            <a:ext cx="1999622" cy="1265892"/>
          </a:xfrm>
          <a:prstGeom prst="rect">
            <a:avLst/>
          </a:prstGeom>
          <a:solidFill>
            <a:srgbClr val="0070C0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R="0" defTabSz="914400" eaLnBrk="1" latinLnBrk="0" hangingPunct="1">
              <a:lnSpc>
                <a:spcPct val="100000"/>
              </a:lnSpc>
              <a:spcBef>
                <a:spcPct val="20000"/>
              </a:spcBef>
              <a:buClr>
                <a:srgbClr val="4F81BD"/>
              </a:buClr>
              <a:buSzPct val="125000"/>
              <a:buFontTx/>
              <a:buNone/>
              <a:tabLst/>
            </a:pP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Redefine paradigm of energy management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334000" y="2460239"/>
            <a:ext cx="3323898" cy="23497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 anchor="ctr">
            <a:noAutofit/>
          </a:bodyPr>
          <a:lstStyle/>
          <a:p>
            <a:pPr marL="115888" algn="l">
              <a:spcBef>
                <a:spcPts val="600"/>
              </a:spcBef>
              <a:tabLst>
                <a:tab pos="1881188" algn="l"/>
              </a:tabLst>
            </a:pPr>
            <a:r>
              <a:rPr lang="en-US" sz="1500" dirty="0" smtClean="0">
                <a:solidFill>
                  <a:schemeClr val="tx2"/>
                </a:solidFill>
                <a:latin typeface="Century Gothic" pitchFamily="34" charset="0"/>
              </a:rPr>
              <a:t>Program director:	</a:t>
            </a:r>
            <a:r>
              <a:rPr lang="en-US" sz="1500" dirty="0" err="1" smtClean="0">
                <a:solidFill>
                  <a:schemeClr val="tx2"/>
                </a:solidFill>
                <a:latin typeface="Century Gothic" pitchFamily="34" charset="0"/>
              </a:rPr>
              <a:t>Ilan</a:t>
            </a:r>
            <a:r>
              <a:rPr lang="en-US" sz="1500" dirty="0" smtClean="0">
                <a:solidFill>
                  <a:schemeClr val="tx2"/>
                </a:solidFill>
                <a:latin typeface="Century Gothic" pitchFamily="34" charset="0"/>
              </a:rPr>
              <a:t> </a:t>
            </a:r>
            <a:r>
              <a:rPr lang="en-US" sz="1500" dirty="0" err="1" smtClean="0">
                <a:solidFill>
                  <a:schemeClr val="tx2"/>
                </a:solidFill>
                <a:latin typeface="Century Gothic" pitchFamily="34" charset="0"/>
              </a:rPr>
              <a:t>Gur</a:t>
            </a:r>
            <a:endParaRPr lang="en-US" sz="1500" dirty="0" smtClean="0">
              <a:solidFill>
                <a:schemeClr val="tx2"/>
              </a:solidFill>
              <a:latin typeface="Century Gothic" pitchFamily="34" charset="0"/>
            </a:endParaRPr>
          </a:p>
          <a:p>
            <a:pPr marL="115888" algn="l">
              <a:spcBef>
                <a:spcPts val="600"/>
              </a:spcBef>
              <a:tabLst>
                <a:tab pos="1881188" algn="l"/>
              </a:tabLst>
            </a:pPr>
            <a:r>
              <a:rPr lang="en-US" sz="1500" dirty="0" smtClean="0">
                <a:solidFill>
                  <a:schemeClr val="tx2"/>
                </a:solidFill>
                <a:latin typeface="Century Gothic" pitchFamily="34" charset="0"/>
              </a:rPr>
              <a:t>Release date:	Feb 2012</a:t>
            </a:r>
          </a:p>
          <a:p>
            <a:pPr marL="115888" algn="l">
              <a:spcBef>
                <a:spcPts val="600"/>
              </a:spcBef>
              <a:tabLst>
                <a:tab pos="1881188" algn="l"/>
              </a:tabLst>
            </a:pPr>
            <a:r>
              <a:rPr lang="en-US" sz="1500" dirty="0" smtClean="0">
                <a:solidFill>
                  <a:schemeClr val="tx2"/>
                </a:solidFill>
                <a:latin typeface="Century Gothic" pitchFamily="34" charset="0"/>
              </a:rPr>
              <a:t>Award date:  	Sep 2012</a:t>
            </a:r>
          </a:p>
          <a:p>
            <a:pPr marL="115888" algn="l">
              <a:spcBef>
                <a:spcPts val="600"/>
              </a:spcBef>
              <a:tabLst>
                <a:tab pos="1881188" algn="l"/>
              </a:tabLst>
            </a:pPr>
            <a:r>
              <a:rPr lang="en-US" sz="1500" dirty="0" smtClean="0">
                <a:solidFill>
                  <a:schemeClr val="tx2"/>
                </a:solidFill>
                <a:latin typeface="Century Gothic" pitchFamily="34" charset="0"/>
              </a:rPr>
              <a:t>No. projects: 	10-14</a:t>
            </a:r>
          </a:p>
          <a:p>
            <a:pPr marL="115888" algn="l">
              <a:spcBef>
                <a:spcPts val="600"/>
              </a:spcBef>
              <a:tabLst>
                <a:tab pos="1881188" algn="l"/>
              </a:tabLst>
            </a:pPr>
            <a:r>
              <a:rPr lang="en-US" sz="1500" dirty="0" smtClean="0">
                <a:solidFill>
                  <a:schemeClr val="tx2"/>
                </a:solidFill>
                <a:latin typeface="Century Gothic" pitchFamily="34" charset="0"/>
              </a:rPr>
              <a:t>Investment: 	$30M</a:t>
            </a:r>
          </a:p>
        </p:txBody>
      </p:sp>
      <p:sp>
        <p:nvSpPr>
          <p:cNvPr id="39" name="Slide Number Placehold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A48D1F-3091-4E9B-A3E8-931923804DD4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13" name="Content Placeholder 5"/>
          <p:cNvSpPr>
            <a:spLocks noGrp="1"/>
          </p:cNvSpPr>
          <p:nvPr>
            <p:ph idx="1"/>
          </p:nvPr>
        </p:nvSpPr>
        <p:spPr>
          <a:xfrm>
            <a:off x="293302" y="4791920"/>
            <a:ext cx="8364596" cy="1617848"/>
          </a:xfr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91440">
            <a:noAutofit/>
          </a:bodyPr>
          <a:lstStyle/>
          <a:p>
            <a:pPr lvl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1600" b="1" dirty="0" smtClean="0">
                <a:solidFill>
                  <a:schemeClr val="accent1"/>
                </a:solidFill>
              </a:rPr>
              <a:t>Approaches</a:t>
            </a: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en-US" sz="1600" dirty="0" smtClean="0"/>
              <a:t>Radical sensor integration to allow real-time characterization</a:t>
            </a: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en-US" sz="1600" dirty="0" smtClean="0"/>
              <a:t>Novel diagnostic and state determination through non-electronic signals</a:t>
            </a: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en-US" sz="1600" dirty="0" smtClean="0"/>
              <a:t>Adaptive model and power electronic architecture approaches</a:t>
            </a:r>
          </a:p>
          <a:p>
            <a:pPr lvl="0">
              <a:lnSpc>
                <a:spcPct val="120000"/>
              </a:lnSpc>
              <a:spcBef>
                <a:spcPts val="0"/>
              </a:spcBef>
            </a:pPr>
            <a:endParaRPr lang="en-US" sz="1600" dirty="0" smtClean="0"/>
          </a:p>
        </p:txBody>
      </p:sp>
      <p:sp>
        <p:nvSpPr>
          <p:cNvPr id="14" name="Content Placeholder 6"/>
          <p:cNvSpPr txBox="1">
            <a:spLocks/>
          </p:cNvSpPr>
          <p:nvPr/>
        </p:nvSpPr>
        <p:spPr>
          <a:xfrm>
            <a:off x="293302" y="2460239"/>
            <a:ext cx="5029200" cy="2349755"/>
          </a:xfrm>
          <a:prstGeom prst="rect">
            <a:avLst/>
          </a:prstGeom>
          <a:solidFill>
            <a:schemeClr val="bg1">
              <a:lumMod val="50000"/>
              <a:alpha val="2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87338" lvl="0" indent="-287338" algn="l">
              <a:spcBef>
                <a:spcPct val="20000"/>
              </a:spcBef>
              <a:buClr>
                <a:srgbClr val="4F81BD"/>
              </a:buClr>
              <a:buSzPct val="125000"/>
            </a:pPr>
            <a:r>
              <a:rPr lang="en-US" sz="1500" b="1" dirty="0" smtClean="0">
                <a:solidFill>
                  <a:schemeClr val="tx2"/>
                </a:solidFill>
                <a:latin typeface="Century Gothic" pitchFamily="34" charset="0"/>
              </a:rPr>
              <a:t>Motivation</a:t>
            </a:r>
          </a:p>
          <a:p>
            <a:pPr marL="287338" lvl="0" indent="-287338" algn="l">
              <a:spcBef>
                <a:spcPct val="20000"/>
              </a:spcBef>
              <a:buClr>
                <a:srgbClr val="4F81BD"/>
              </a:buClr>
              <a:buSzPct val="125000"/>
              <a:buFont typeface="Arial" pitchFamily="34" charset="0"/>
              <a:buChar char="•"/>
            </a:pPr>
            <a:r>
              <a:rPr lang="en-US" sz="15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Current batteries often have 50% overbuild</a:t>
            </a:r>
          </a:p>
          <a:p>
            <a:pPr marL="287338" lvl="0" indent="-287338" algn="l">
              <a:spcBef>
                <a:spcPct val="20000"/>
              </a:spcBef>
              <a:buClr>
                <a:srgbClr val="4F81BD"/>
              </a:buClr>
              <a:buSzPct val="125000"/>
              <a:buFont typeface="Arial" pitchFamily="34" charset="0"/>
              <a:buChar char="•"/>
            </a:pPr>
            <a:r>
              <a:rPr lang="en-US" sz="15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Current battery management is crude and limited beyond voltage, current and temperature</a:t>
            </a:r>
          </a:p>
          <a:p>
            <a:pPr marL="287338" lvl="0" indent="-287338" algn="l">
              <a:spcBef>
                <a:spcPct val="20000"/>
              </a:spcBef>
              <a:buClr>
                <a:srgbClr val="4F81BD"/>
              </a:buClr>
              <a:buSzPct val="125000"/>
              <a:buFont typeface="Arial" pitchFamily="34" charset="0"/>
              <a:buChar char="•"/>
            </a:pPr>
            <a:r>
              <a:rPr lang="en-US" sz="15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Improve lifetime and valuation of packs</a:t>
            </a:r>
          </a:p>
          <a:p>
            <a:pPr marL="287338" lvl="0" indent="-287338" algn="l">
              <a:spcBef>
                <a:spcPct val="20000"/>
              </a:spcBef>
              <a:buClr>
                <a:srgbClr val="4F81BD"/>
              </a:buClr>
              <a:buSzPct val="125000"/>
              <a:buFont typeface="Arial" pitchFamily="34" charset="0"/>
              <a:buChar char="•"/>
            </a:pPr>
            <a:r>
              <a:rPr lang="en-US" sz="15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Increase utilization of battery systems without changes to fundamental cell chemistry</a:t>
            </a:r>
          </a:p>
          <a:p>
            <a:pPr marL="287338" lvl="0" indent="-287338" algn="l">
              <a:spcBef>
                <a:spcPct val="20000"/>
              </a:spcBef>
              <a:buClr>
                <a:srgbClr val="4F81BD"/>
              </a:buClr>
              <a:buSzPct val="125000"/>
              <a:buFont typeface="Arial" pitchFamily="34" charset="0"/>
              <a:buChar char="•"/>
            </a:pPr>
            <a:r>
              <a:rPr lang="en-US" sz="15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Allow safe, rapid charging of batteries</a:t>
            </a:r>
          </a:p>
          <a:p>
            <a:pPr marL="287338" lvl="0" indent="-287338" algn="l">
              <a:spcBef>
                <a:spcPct val="20000"/>
              </a:spcBef>
              <a:buClr>
                <a:srgbClr val="4F81BD"/>
              </a:buClr>
              <a:buSzPct val="125000"/>
              <a:buFont typeface="Arial" pitchFamily="34" charset="0"/>
              <a:buChar char="•"/>
            </a:pPr>
            <a:endParaRPr lang="en-US" sz="1500" dirty="0" smtClean="0">
              <a:solidFill>
                <a:schemeClr val="accent1">
                  <a:lumMod val="75000"/>
                </a:schemeClr>
              </a:solidFill>
              <a:latin typeface="Century Gothic" pitchFamily="34" charset="0"/>
            </a:endParaRPr>
          </a:p>
          <a:p>
            <a:pPr marL="287338" lvl="0" indent="-287338" algn="l">
              <a:spcBef>
                <a:spcPct val="20000"/>
              </a:spcBef>
              <a:buClr>
                <a:srgbClr val="4F81BD"/>
              </a:buClr>
              <a:buSzPct val="125000"/>
              <a:buFont typeface="Arial" pitchFamily="34" charset="0"/>
              <a:buChar char="•"/>
            </a:pPr>
            <a:endParaRPr lang="en-US" sz="1500" dirty="0" smtClean="0">
              <a:latin typeface="Century Gothic" pitchFamily="34" charset="0"/>
            </a:endParaRPr>
          </a:p>
        </p:txBody>
      </p:sp>
      <p:pic>
        <p:nvPicPr>
          <p:cNvPr id="10" name="Picture 2" descr="P:\Public Affairs\Website\Programs and Projects\Programs\AMPED\iStock_000017575189_Spotlight_494x2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050" y="1181957"/>
            <a:ext cx="1270061" cy="12688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 smtClean="0"/>
              <a:t>The 2012 Open FOA is reviewing a wide variety of full applications in anticipation of a September selection</a:t>
            </a:r>
            <a:endParaRPr lang="en-US" sz="2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A48D1F-3091-4E9B-A3E8-931923804DD4}" type="slidenum">
              <a:rPr>
                <a:solidFill>
                  <a:srgbClr val="000000">
                    <a:lumMod val="50000"/>
                    <a:lumOff val="50000"/>
                  </a:srgbClr>
                </a:solidFill>
              </a:rPr>
              <a:pPr>
                <a:defRPr/>
              </a:pPr>
              <a:t>25</a:t>
            </a:fld>
            <a:endParaRPr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119804" y="2321050"/>
            <a:ext cx="5014128" cy="2585886"/>
          </a:xfrm>
        </p:spPr>
        <p:txBody>
          <a:bodyPr>
            <a:noAutofit/>
          </a:bodyPr>
          <a:lstStyle/>
          <a:p>
            <a:pPr marL="0" indent="0">
              <a:buNone/>
              <a:tabLst>
                <a:tab pos="2914650" algn="l"/>
              </a:tabLst>
            </a:pPr>
            <a:r>
              <a:rPr lang="en-US" sz="1800" b="1" dirty="0" smtClean="0">
                <a:latin typeface="+mn-lt"/>
              </a:rPr>
              <a:t>FOA Launched - 	</a:t>
            </a:r>
            <a:r>
              <a:rPr lang="en-US" sz="1800" dirty="0" smtClean="0">
                <a:latin typeface="+mn-lt"/>
              </a:rPr>
              <a:t>March 2</a:t>
            </a:r>
          </a:p>
          <a:p>
            <a:pPr marL="0" indent="0">
              <a:buNone/>
              <a:tabLst>
                <a:tab pos="2914650" algn="l"/>
              </a:tabLst>
            </a:pPr>
            <a:r>
              <a:rPr lang="en-US" sz="1800" b="1" dirty="0" smtClean="0">
                <a:latin typeface="+mn-lt"/>
              </a:rPr>
              <a:t>Concept Papers Due -	</a:t>
            </a:r>
            <a:r>
              <a:rPr lang="en-US" sz="1800" dirty="0" smtClean="0">
                <a:latin typeface="+mn-lt"/>
              </a:rPr>
              <a:t>April 12</a:t>
            </a:r>
          </a:p>
          <a:p>
            <a:pPr marL="0" indent="0">
              <a:buNone/>
              <a:tabLst>
                <a:tab pos="2914650" algn="l"/>
              </a:tabLst>
            </a:pPr>
            <a:r>
              <a:rPr lang="en-US" sz="1800" b="1" dirty="0" smtClean="0">
                <a:latin typeface="+mn-lt"/>
              </a:rPr>
              <a:t>CP Announcements</a:t>
            </a:r>
            <a:r>
              <a:rPr lang="en-US" sz="1800" dirty="0" smtClean="0">
                <a:latin typeface="+mn-lt"/>
              </a:rPr>
              <a:t> - 	June 13</a:t>
            </a:r>
          </a:p>
          <a:p>
            <a:pPr marL="0" indent="0">
              <a:buNone/>
              <a:tabLst>
                <a:tab pos="2914650" algn="l"/>
              </a:tabLst>
            </a:pPr>
            <a:r>
              <a:rPr lang="en-US" sz="1800" b="1" dirty="0" smtClean="0">
                <a:latin typeface="+mn-lt"/>
              </a:rPr>
              <a:t>Full Applications due </a:t>
            </a:r>
            <a:r>
              <a:rPr lang="en-US" sz="1800" dirty="0" smtClean="0">
                <a:latin typeface="+mn-lt"/>
              </a:rPr>
              <a:t>- 	July 13 </a:t>
            </a:r>
          </a:p>
          <a:p>
            <a:pPr marL="0" indent="0">
              <a:buNone/>
              <a:tabLst>
                <a:tab pos="2914650" algn="l"/>
              </a:tabLst>
            </a:pPr>
            <a:r>
              <a:rPr lang="en-US" sz="1800" b="1" dirty="0" smtClean="0">
                <a:latin typeface="+mn-lt"/>
              </a:rPr>
              <a:t>Review panels </a:t>
            </a:r>
            <a:r>
              <a:rPr lang="en-US" sz="1800" dirty="0" smtClean="0">
                <a:latin typeface="+mn-lt"/>
              </a:rPr>
              <a:t>– 	August 8-10</a:t>
            </a:r>
          </a:p>
          <a:p>
            <a:pPr marL="0" indent="0">
              <a:buNone/>
              <a:tabLst>
                <a:tab pos="2914650" algn="l"/>
              </a:tabLst>
            </a:pPr>
            <a:r>
              <a:rPr lang="en-US" sz="1800" b="1" dirty="0" smtClean="0">
                <a:latin typeface="+mn-lt"/>
              </a:rPr>
              <a:t>Applicant feedback due </a:t>
            </a:r>
            <a:r>
              <a:rPr lang="en-US" sz="1800" dirty="0" smtClean="0">
                <a:latin typeface="+mn-lt"/>
              </a:rPr>
              <a:t>– 	August  22 </a:t>
            </a:r>
          </a:p>
          <a:p>
            <a:pPr marL="0" indent="0">
              <a:buNone/>
              <a:tabLst>
                <a:tab pos="2914650" algn="l"/>
              </a:tabLst>
            </a:pPr>
            <a:r>
              <a:rPr lang="en-US" sz="1800" b="1" dirty="0" smtClean="0">
                <a:latin typeface="+mn-lt"/>
              </a:rPr>
              <a:t>Projects announced </a:t>
            </a:r>
            <a:r>
              <a:rPr lang="en-US" sz="1800" dirty="0" smtClean="0">
                <a:latin typeface="+mn-lt"/>
              </a:rPr>
              <a:t>– 	late September </a:t>
            </a:r>
          </a:p>
          <a:p>
            <a:pPr>
              <a:buNone/>
              <a:tabLst>
                <a:tab pos="2914650" algn="l"/>
              </a:tabLst>
            </a:pPr>
            <a:endParaRPr lang="en-US" sz="1800" dirty="0" smtClean="0">
              <a:latin typeface="+mn-lt"/>
            </a:endParaRPr>
          </a:p>
          <a:p>
            <a:pPr lvl="1">
              <a:buNone/>
              <a:tabLst>
                <a:tab pos="2914650" algn="l"/>
              </a:tabLst>
            </a:pPr>
            <a:endParaRPr lang="en-US" sz="1800" dirty="0" smtClean="0">
              <a:latin typeface="+mn-lt"/>
            </a:endParaRPr>
          </a:p>
        </p:txBody>
      </p:sp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736" t="7322" r="9245" b="10325"/>
          <a:stretch>
            <a:fillRect/>
          </a:stretch>
        </p:blipFill>
        <p:spPr bwMode="auto">
          <a:xfrm>
            <a:off x="157115" y="2337235"/>
            <a:ext cx="3681355" cy="3748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374984" y="1597681"/>
            <a:ext cx="3185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Distribution of Encouraged Concept Papers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109394" y="1579265"/>
            <a:ext cx="3185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Key Dates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 smtClean="0"/>
              <a:t>Thank you.</a:t>
            </a:r>
            <a:br>
              <a:rPr lang="en-US" sz="2200" dirty="0" smtClean="0"/>
            </a:br>
            <a:r>
              <a:rPr lang="en-US" sz="2200" dirty="0" smtClean="0"/>
              <a:t>Questions, comments.</a:t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>
                <a:hlinkClick r:id="rId3"/>
              </a:rPr>
              <a:t>Eric.Toone@hq.doe.gov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Eric Toone</a:t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endParaRPr lang="en-US" sz="2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A48D1F-3091-4E9B-A3E8-931923804DD4}" type="slidenum">
              <a:rPr>
                <a:solidFill>
                  <a:srgbClr val="000000">
                    <a:lumMod val="50000"/>
                    <a:lumOff val="50000"/>
                  </a:srgbClr>
                </a:solidFill>
              </a:rPr>
              <a:pPr>
                <a:defRPr/>
              </a:pPr>
              <a:t>26</a:t>
            </a:fld>
            <a:endParaRPr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 smtClean="0"/>
              <a:t>ARPA-E’s mission is to overcome the high-risk technological barriers facing energy technologies</a:t>
            </a:r>
            <a:endParaRPr lang="en-US" sz="2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A48D1F-3091-4E9B-A3E8-931923804DD4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23068" y="1753961"/>
            <a:ext cx="2025835" cy="4401205"/>
          </a:xfrm>
          <a:prstGeom prst="rect">
            <a:avLst/>
          </a:prstGeom>
          <a:solidFill>
            <a:srgbClr val="1F497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342900" indent="-342900" algn="l" defTabSz="914400">
              <a:buFontTx/>
              <a:buAutoNum type="alphaUcParenBoth"/>
              <a:defRPr/>
            </a:pPr>
            <a:r>
              <a:rPr lang="en-US" sz="1400" b="1" kern="0" dirty="0" smtClean="0">
                <a:solidFill>
                  <a:srgbClr val="F8F8F8"/>
                </a:solidFill>
                <a:latin typeface="Arial"/>
              </a:rPr>
              <a:t>promoting </a:t>
            </a:r>
            <a:r>
              <a:rPr lang="en-US" sz="1400" b="1" kern="0" dirty="0">
                <a:solidFill>
                  <a:srgbClr val="F8F8F8"/>
                </a:solidFill>
                <a:latin typeface="Arial"/>
              </a:rPr>
              <a:t>revolutionary advances in fundamental </a:t>
            </a:r>
            <a:r>
              <a:rPr lang="en-US" sz="1400" b="1" kern="0" dirty="0" smtClean="0">
                <a:solidFill>
                  <a:srgbClr val="F8F8F8"/>
                </a:solidFill>
                <a:latin typeface="Arial"/>
              </a:rPr>
              <a:t>sciences</a:t>
            </a:r>
            <a:br>
              <a:rPr lang="en-US" sz="1400" b="1" kern="0" dirty="0" smtClean="0">
                <a:solidFill>
                  <a:srgbClr val="F8F8F8"/>
                </a:solidFill>
                <a:latin typeface="Arial"/>
              </a:rPr>
            </a:br>
            <a:endParaRPr lang="en-US" sz="1400" b="1" kern="0" dirty="0">
              <a:solidFill>
                <a:srgbClr val="F8F8F8"/>
              </a:solidFill>
              <a:latin typeface="Arial"/>
            </a:endParaRPr>
          </a:p>
          <a:p>
            <a:pPr marL="342900" indent="-342900" algn="l" defTabSz="914400">
              <a:buFontTx/>
              <a:buAutoNum type="alphaUcParenBoth"/>
              <a:defRPr/>
            </a:pPr>
            <a:r>
              <a:rPr lang="en-US" sz="1400" b="1" kern="0" dirty="0">
                <a:solidFill>
                  <a:srgbClr val="F8F8F8"/>
                </a:solidFill>
                <a:latin typeface="Arial"/>
              </a:rPr>
              <a:t>translating scientific discoveries </a:t>
            </a:r>
            <a:r>
              <a:rPr lang="en-US" sz="1400" b="1" kern="0" dirty="0" smtClean="0">
                <a:solidFill>
                  <a:srgbClr val="F8F8F8"/>
                </a:solidFill>
                <a:latin typeface="Arial"/>
              </a:rPr>
              <a:t>into </a:t>
            </a:r>
            <a:r>
              <a:rPr lang="en-US" sz="1400" b="1" kern="0" dirty="0">
                <a:solidFill>
                  <a:srgbClr val="F8F8F8"/>
                </a:solidFill>
                <a:latin typeface="Arial"/>
              </a:rPr>
              <a:t>technological </a:t>
            </a:r>
            <a:r>
              <a:rPr lang="en-US" sz="1400" b="1" kern="0" dirty="0" smtClean="0">
                <a:solidFill>
                  <a:srgbClr val="F8F8F8"/>
                </a:solidFill>
                <a:latin typeface="Arial"/>
              </a:rPr>
              <a:t>innovations</a:t>
            </a:r>
          </a:p>
          <a:p>
            <a:pPr marL="342900" indent="-342900" algn="l" defTabSz="914400">
              <a:buFontTx/>
              <a:buAutoNum type="alphaUcParenBoth"/>
              <a:defRPr/>
            </a:pPr>
            <a:endParaRPr lang="en-US" sz="1400" b="1" kern="0" dirty="0">
              <a:solidFill>
                <a:srgbClr val="F8F8F8"/>
              </a:solidFill>
              <a:latin typeface="Arial"/>
            </a:endParaRPr>
          </a:p>
          <a:p>
            <a:pPr marL="342900" indent="-342900" algn="l" defTabSz="914400">
              <a:buFontTx/>
              <a:buAutoNum type="alphaUcParenBoth"/>
              <a:defRPr/>
            </a:pPr>
            <a:r>
              <a:rPr lang="en-US" sz="1400" b="1" kern="0" dirty="0">
                <a:solidFill>
                  <a:srgbClr val="F8F8F8"/>
                </a:solidFill>
                <a:latin typeface="Arial"/>
              </a:rPr>
              <a:t>accelerating transformational technological advances in areas that industry by itself is not likely to </a:t>
            </a:r>
            <a:r>
              <a:rPr lang="en-US" sz="1400" b="1" kern="0" dirty="0" smtClean="0">
                <a:solidFill>
                  <a:srgbClr val="F8F8F8"/>
                </a:solidFill>
                <a:latin typeface="Arial"/>
              </a:rPr>
              <a:t>undertake</a:t>
            </a:r>
            <a:endParaRPr lang="en-US" sz="1400" b="1" kern="0" dirty="0">
              <a:solidFill>
                <a:srgbClr val="F8F8F8"/>
              </a:solidFill>
              <a:latin typeface="Arial"/>
            </a:endParaRPr>
          </a:p>
        </p:txBody>
      </p:sp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450738" y="1410850"/>
            <a:ext cx="5951537" cy="5006975"/>
            <a:chOff x="106635" y="1244502"/>
            <a:chExt cx="5951538" cy="5006975"/>
          </a:xfrm>
        </p:grpSpPr>
        <p:grpSp>
          <p:nvGrpSpPr>
            <p:cNvPr id="8" name="Group 16"/>
            <p:cNvGrpSpPr>
              <a:grpSpLocks/>
            </p:cNvGrpSpPr>
            <p:nvPr/>
          </p:nvGrpSpPr>
          <p:grpSpPr bwMode="auto">
            <a:xfrm>
              <a:off x="106635" y="1244502"/>
              <a:ext cx="5951538" cy="5006975"/>
              <a:chOff x="1540329" y="1230084"/>
              <a:chExt cx="5951858" cy="5007429"/>
            </a:xfrm>
          </p:grpSpPr>
          <p:sp>
            <p:nvSpPr>
              <p:cNvPr id="10" name="Oval 9"/>
              <p:cNvSpPr/>
              <p:nvPr/>
            </p:nvSpPr>
            <p:spPr bwMode="auto">
              <a:xfrm>
                <a:off x="1540329" y="1230084"/>
                <a:ext cx="5951858" cy="5007429"/>
              </a:xfrm>
              <a:prstGeom prst="ellipse">
                <a:avLst/>
              </a:prstGeom>
              <a:solidFill>
                <a:srgbClr val="FFFFFF">
                  <a:lumMod val="85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softEdge rad="127000"/>
              </a:effectLst>
            </p:spPr>
            <p:txBody>
              <a:bodyPr/>
              <a:lstStyle/>
              <a:p>
                <a:pPr algn="ctr" defTabSz="914400">
                  <a:defRPr/>
                </a:pPr>
                <a:endParaRPr lang="en-US" kern="0" dirty="0">
                  <a:solidFill>
                    <a:srgbClr val="004713"/>
                  </a:solidFill>
                  <a:latin typeface="Arial"/>
                </a:endParaRPr>
              </a:p>
            </p:txBody>
          </p:sp>
          <p:grpSp>
            <p:nvGrpSpPr>
              <p:cNvPr id="11" name="Group 42"/>
              <p:cNvGrpSpPr>
                <a:grpSpLocks/>
              </p:cNvGrpSpPr>
              <p:nvPr/>
            </p:nvGrpSpPr>
            <p:grpSpPr bwMode="auto">
              <a:xfrm>
                <a:off x="2116625" y="1387260"/>
                <a:ext cx="4672262" cy="4485095"/>
                <a:chOff x="1811938" y="1381098"/>
                <a:chExt cx="5520494" cy="5187327"/>
              </a:xfrm>
            </p:grpSpPr>
            <p:sp>
              <p:nvSpPr>
                <p:cNvPr id="14" name="Freeform 13"/>
                <p:cNvSpPr/>
                <p:nvPr/>
              </p:nvSpPr>
              <p:spPr>
                <a:xfrm>
                  <a:off x="2969307" y="1381099"/>
                  <a:ext cx="3205752" cy="3207879"/>
                </a:xfrm>
                <a:custGeom>
                  <a:avLst/>
                  <a:gdLst>
                    <a:gd name="connsiteX0" fmla="*/ 0 w 2438400"/>
                    <a:gd name="connsiteY0" fmla="*/ 1219200 h 2438400"/>
                    <a:gd name="connsiteX1" fmla="*/ 357097 w 2438400"/>
                    <a:gd name="connsiteY1" fmla="*/ 357096 h 2438400"/>
                    <a:gd name="connsiteX2" fmla="*/ 1219202 w 2438400"/>
                    <a:gd name="connsiteY2" fmla="*/ 2 h 2438400"/>
                    <a:gd name="connsiteX3" fmla="*/ 2081306 w 2438400"/>
                    <a:gd name="connsiteY3" fmla="*/ 357099 h 2438400"/>
                    <a:gd name="connsiteX4" fmla="*/ 2438400 w 2438400"/>
                    <a:gd name="connsiteY4" fmla="*/ 1219204 h 2438400"/>
                    <a:gd name="connsiteX5" fmla="*/ 2081304 w 2438400"/>
                    <a:gd name="connsiteY5" fmla="*/ 2081309 h 2438400"/>
                    <a:gd name="connsiteX6" fmla="*/ 1219199 w 2438400"/>
                    <a:gd name="connsiteY6" fmla="*/ 2438404 h 2438400"/>
                    <a:gd name="connsiteX7" fmla="*/ 357094 w 2438400"/>
                    <a:gd name="connsiteY7" fmla="*/ 2081308 h 2438400"/>
                    <a:gd name="connsiteX8" fmla="*/ -1 w 2438400"/>
                    <a:gd name="connsiteY8" fmla="*/ 1219203 h 2438400"/>
                    <a:gd name="connsiteX9" fmla="*/ 0 w 2438400"/>
                    <a:gd name="connsiteY9" fmla="*/ 1219200 h 2438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438400" h="2438400">
                      <a:moveTo>
                        <a:pt x="0" y="1219200"/>
                      </a:moveTo>
                      <a:cubicBezTo>
                        <a:pt x="0" y="895848"/>
                        <a:pt x="128452" y="585740"/>
                        <a:pt x="357097" y="357096"/>
                      </a:cubicBezTo>
                      <a:cubicBezTo>
                        <a:pt x="585742" y="128452"/>
                        <a:pt x="895850" y="1"/>
                        <a:pt x="1219202" y="2"/>
                      </a:cubicBezTo>
                      <a:cubicBezTo>
                        <a:pt x="1542554" y="2"/>
                        <a:pt x="1852662" y="128454"/>
                        <a:pt x="2081306" y="357099"/>
                      </a:cubicBezTo>
                      <a:cubicBezTo>
                        <a:pt x="2309950" y="585744"/>
                        <a:pt x="2438401" y="895852"/>
                        <a:pt x="2438400" y="1219204"/>
                      </a:cubicBezTo>
                      <a:cubicBezTo>
                        <a:pt x="2438400" y="1542556"/>
                        <a:pt x="2309949" y="1852664"/>
                        <a:pt x="2081304" y="2081309"/>
                      </a:cubicBezTo>
                      <a:cubicBezTo>
                        <a:pt x="1852659" y="2309953"/>
                        <a:pt x="1542551" y="2438404"/>
                        <a:pt x="1219199" y="2438404"/>
                      </a:cubicBezTo>
                      <a:cubicBezTo>
                        <a:pt x="895847" y="2438404"/>
                        <a:pt x="585739" y="2309952"/>
                        <a:pt x="357094" y="2081308"/>
                      </a:cubicBezTo>
                      <a:cubicBezTo>
                        <a:pt x="128450" y="1852663"/>
                        <a:pt x="-1" y="1542555"/>
                        <a:pt x="-1" y="1219203"/>
                      </a:cubicBezTo>
                      <a:cubicBezTo>
                        <a:pt x="-1" y="1219202"/>
                        <a:pt x="0" y="1219201"/>
                        <a:pt x="0" y="1219200"/>
                      </a:cubicBezTo>
                      <a:close/>
                    </a:path>
                  </a:pathLst>
                </a:custGeom>
                <a:solidFill>
                  <a:srgbClr val="1F497D">
                    <a:alpha val="50000"/>
                  </a:srgbClr>
                </a:solidFill>
                <a:ln w="25400" cap="flat" cmpd="sng" algn="ctr">
                  <a:solidFill>
                    <a:srgbClr val="FFFFFF">
                      <a:hueOff val="0"/>
                      <a:satOff val="0"/>
                      <a:lumOff val="0"/>
                      <a:alphaOff val="0"/>
                    </a:srgbClr>
                  </a:solidFill>
                  <a:prstDash val="solid"/>
                </a:ln>
                <a:effectLst/>
              </p:spPr>
              <p:txBody>
                <a:bodyPr lIns="325121" tIns="426720" rIns="325119" bIns="914400" spcCol="1270" anchor="ctr"/>
                <a:lstStyle/>
                <a:p>
                  <a:pPr algn="ctr" defTabSz="2578100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en-US" sz="1400" kern="0" dirty="0">
                    <a:solidFill>
                      <a:srgbClr val="004713"/>
                    </a:solidFill>
                    <a:latin typeface="Arial"/>
                  </a:endParaRPr>
                </a:p>
              </p:txBody>
            </p:sp>
            <p:sp>
              <p:nvSpPr>
                <p:cNvPr id="15" name="Freeform 14"/>
                <p:cNvSpPr/>
                <p:nvPr/>
              </p:nvSpPr>
              <p:spPr>
                <a:xfrm>
                  <a:off x="4126679" y="3360546"/>
                  <a:ext cx="3205753" cy="3207879"/>
                </a:xfrm>
                <a:custGeom>
                  <a:avLst/>
                  <a:gdLst>
                    <a:gd name="connsiteX0" fmla="*/ 0 w 2438400"/>
                    <a:gd name="connsiteY0" fmla="*/ 1219200 h 2438400"/>
                    <a:gd name="connsiteX1" fmla="*/ 357097 w 2438400"/>
                    <a:gd name="connsiteY1" fmla="*/ 357096 h 2438400"/>
                    <a:gd name="connsiteX2" fmla="*/ 1219202 w 2438400"/>
                    <a:gd name="connsiteY2" fmla="*/ 2 h 2438400"/>
                    <a:gd name="connsiteX3" fmla="*/ 2081306 w 2438400"/>
                    <a:gd name="connsiteY3" fmla="*/ 357099 h 2438400"/>
                    <a:gd name="connsiteX4" fmla="*/ 2438400 w 2438400"/>
                    <a:gd name="connsiteY4" fmla="*/ 1219204 h 2438400"/>
                    <a:gd name="connsiteX5" fmla="*/ 2081304 w 2438400"/>
                    <a:gd name="connsiteY5" fmla="*/ 2081309 h 2438400"/>
                    <a:gd name="connsiteX6" fmla="*/ 1219199 w 2438400"/>
                    <a:gd name="connsiteY6" fmla="*/ 2438404 h 2438400"/>
                    <a:gd name="connsiteX7" fmla="*/ 357094 w 2438400"/>
                    <a:gd name="connsiteY7" fmla="*/ 2081308 h 2438400"/>
                    <a:gd name="connsiteX8" fmla="*/ -1 w 2438400"/>
                    <a:gd name="connsiteY8" fmla="*/ 1219203 h 2438400"/>
                    <a:gd name="connsiteX9" fmla="*/ 0 w 2438400"/>
                    <a:gd name="connsiteY9" fmla="*/ 1219200 h 2438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438400" h="2438400">
                      <a:moveTo>
                        <a:pt x="0" y="1219200"/>
                      </a:moveTo>
                      <a:cubicBezTo>
                        <a:pt x="0" y="895848"/>
                        <a:pt x="128452" y="585740"/>
                        <a:pt x="357097" y="357096"/>
                      </a:cubicBezTo>
                      <a:cubicBezTo>
                        <a:pt x="585742" y="128452"/>
                        <a:pt x="895850" y="1"/>
                        <a:pt x="1219202" y="2"/>
                      </a:cubicBezTo>
                      <a:cubicBezTo>
                        <a:pt x="1542554" y="2"/>
                        <a:pt x="1852662" y="128454"/>
                        <a:pt x="2081306" y="357099"/>
                      </a:cubicBezTo>
                      <a:cubicBezTo>
                        <a:pt x="2309950" y="585744"/>
                        <a:pt x="2438401" y="895852"/>
                        <a:pt x="2438400" y="1219204"/>
                      </a:cubicBezTo>
                      <a:cubicBezTo>
                        <a:pt x="2438400" y="1542556"/>
                        <a:pt x="2309949" y="1852664"/>
                        <a:pt x="2081304" y="2081309"/>
                      </a:cubicBezTo>
                      <a:cubicBezTo>
                        <a:pt x="1852659" y="2309953"/>
                        <a:pt x="1542551" y="2438404"/>
                        <a:pt x="1219199" y="2438404"/>
                      </a:cubicBezTo>
                      <a:cubicBezTo>
                        <a:pt x="895847" y="2438404"/>
                        <a:pt x="585739" y="2309952"/>
                        <a:pt x="357094" y="2081308"/>
                      </a:cubicBezTo>
                      <a:cubicBezTo>
                        <a:pt x="128450" y="1852663"/>
                        <a:pt x="-1" y="1542555"/>
                        <a:pt x="-1" y="1219203"/>
                      </a:cubicBezTo>
                      <a:cubicBezTo>
                        <a:pt x="-1" y="1219202"/>
                        <a:pt x="0" y="1219201"/>
                        <a:pt x="0" y="1219200"/>
                      </a:cubicBezTo>
                      <a:close/>
                    </a:path>
                  </a:pathLst>
                </a:custGeom>
                <a:solidFill>
                  <a:srgbClr val="1F497D">
                    <a:alpha val="50000"/>
                  </a:srgbClr>
                </a:solidFill>
                <a:ln w="25400" cap="flat" cmpd="sng" algn="ctr">
                  <a:solidFill>
                    <a:srgbClr val="FFFFFF">
                      <a:hueOff val="0"/>
                      <a:satOff val="0"/>
                      <a:lumOff val="0"/>
                      <a:alphaOff val="0"/>
                    </a:srgbClr>
                  </a:solidFill>
                  <a:prstDash val="solid"/>
                </a:ln>
                <a:effectLst/>
              </p:spPr>
              <p:txBody>
                <a:bodyPr lIns="745744" tIns="629920" rIns="229616" bIns="467360" spcCol="1270" anchor="ctr"/>
                <a:lstStyle/>
                <a:p>
                  <a:pPr algn="ctr" defTabSz="2133600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en-US" sz="4800" kern="0" dirty="0">
                    <a:solidFill>
                      <a:srgbClr val="004713"/>
                    </a:solidFill>
                    <a:latin typeface="Arial"/>
                  </a:endParaRPr>
                </a:p>
              </p:txBody>
            </p:sp>
            <p:sp>
              <p:nvSpPr>
                <p:cNvPr id="16" name="Freeform 15"/>
                <p:cNvSpPr/>
                <p:nvPr/>
              </p:nvSpPr>
              <p:spPr>
                <a:xfrm>
                  <a:off x="1811934" y="3360546"/>
                  <a:ext cx="3205753" cy="3207879"/>
                </a:xfrm>
                <a:custGeom>
                  <a:avLst/>
                  <a:gdLst>
                    <a:gd name="connsiteX0" fmla="*/ 0 w 2438400"/>
                    <a:gd name="connsiteY0" fmla="*/ 1219200 h 2438400"/>
                    <a:gd name="connsiteX1" fmla="*/ 357097 w 2438400"/>
                    <a:gd name="connsiteY1" fmla="*/ 357096 h 2438400"/>
                    <a:gd name="connsiteX2" fmla="*/ 1219202 w 2438400"/>
                    <a:gd name="connsiteY2" fmla="*/ 2 h 2438400"/>
                    <a:gd name="connsiteX3" fmla="*/ 2081306 w 2438400"/>
                    <a:gd name="connsiteY3" fmla="*/ 357099 h 2438400"/>
                    <a:gd name="connsiteX4" fmla="*/ 2438400 w 2438400"/>
                    <a:gd name="connsiteY4" fmla="*/ 1219204 h 2438400"/>
                    <a:gd name="connsiteX5" fmla="*/ 2081304 w 2438400"/>
                    <a:gd name="connsiteY5" fmla="*/ 2081309 h 2438400"/>
                    <a:gd name="connsiteX6" fmla="*/ 1219199 w 2438400"/>
                    <a:gd name="connsiteY6" fmla="*/ 2438404 h 2438400"/>
                    <a:gd name="connsiteX7" fmla="*/ 357094 w 2438400"/>
                    <a:gd name="connsiteY7" fmla="*/ 2081308 h 2438400"/>
                    <a:gd name="connsiteX8" fmla="*/ -1 w 2438400"/>
                    <a:gd name="connsiteY8" fmla="*/ 1219203 h 2438400"/>
                    <a:gd name="connsiteX9" fmla="*/ 0 w 2438400"/>
                    <a:gd name="connsiteY9" fmla="*/ 1219200 h 2438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438400" h="2438400">
                      <a:moveTo>
                        <a:pt x="0" y="1219200"/>
                      </a:moveTo>
                      <a:cubicBezTo>
                        <a:pt x="0" y="895848"/>
                        <a:pt x="128452" y="585740"/>
                        <a:pt x="357097" y="357096"/>
                      </a:cubicBezTo>
                      <a:cubicBezTo>
                        <a:pt x="585742" y="128452"/>
                        <a:pt x="895850" y="1"/>
                        <a:pt x="1219202" y="2"/>
                      </a:cubicBezTo>
                      <a:cubicBezTo>
                        <a:pt x="1542554" y="2"/>
                        <a:pt x="1852662" y="128454"/>
                        <a:pt x="2081306" y="357099"/>
                      </a:cubicBezTo>
                      <a:cubicBezTo>
                        <a:pt x="2309950" y="585744"/>
                        <a:pt x="2438401" y="895852"/>
                        <a:pt x="2438400" y="1219204"/>
                      </a:cubicBezTo>
                      <a:cubicBezTo>
                        <a:pt x="2438400" y="1542556"/>
                        <a:pt x="2309949" y="1852664"/>
                        <a:pt x="2081304" y="2081309"/>
                      </a:cubicBezTo>
                      <a:cubicBezTo>
                        <a:pt x="1852659" y="2309953"/>
                        <a:pt x="1542551" y="2438404"/>
                        <a:pt x="1219199" y="2438404"/>
                      </a:cubicBezTo>
                      <a:cubicBezTo>
                        <a:pt x="895847" y="2438404"/>
                        <a:pt x="585739" y="2309952"/>
                        <a:pt x="357094" y="2081308"/>
                      </a:cubicBezTo>
                      <a:cubicBezTo>
                        <a:pt x="128450" y="1852663"/>
                        <a:pt x="-1" y="1542555"/>
                        <a:pt x="-1" y="1219203"/>
                      </a:cubicBezTo>
                      <a:cubicBezTo>
                        <a:pt x="-1" y="1219202"/>
                        <a:pt x="0" y="1219201"/>
                        <a:pt x="0" y="1219200"/>
                      </a:cubicBezTo>
                      <a:close/>
                    </a:path>
                  </a:pathLst>
                </a:custGeom>
                <a:solidFill>
                  <a:srgbClr val="1F497D">
                    <a:alpha val="50000"/>
                  </a:srgbClr>
                </a:solidFill>
                <a:ln w="25400" cap="flat" cmpd="sng" algn="ctr">
                  <a:solidFill>
                    <a:srgbClr val="FFFFFF">
                      <a:hueOff val="0"/>
                      <a:satOff val="0"/>
                      <a:lumOff val="0"/>
                      <a:alphaOff val="0"/>
                    </a:srgbClr>
                  </a:solidFill>
                  <a:prstDash val="solid"/>
                </a:ln>
                <a:effectLst/>
              </p:spPr>
              <p:txBody>
                <a:bodyPr lIns="229617" tIns="629920" rIns="745743" bIns="467360" spcCol="1270" anchor="ctr"/>
                <a:lstStyle/>
                <a:p>
                  <a:pPr algn="ctr" defTabSz="2133600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en-US" sz="4800" kern="0" dirty="0">
                    <a:solidFill>
                      <a:srgbClr val="004713"/>
                    </a:solidFill>
                    <a:latin typeface="Arial"/>
                  </a:endParaRPr>
                </a:p>
              </p:txBody>
            </p:sp>
          </p:grpSp>
          <p:sp>
            <p:nvSpPr>
              <p:cNvPr id="12" name="TextBox 10"/>
              <p:cNvSpPr txBox="1">
                <a:spLocks noChangeArrowheads="1"/>
              </p:cNvSpPr>
              <p:nvPr/>
            </p:nvSpPr>
            <p:spPr bwMode="auto">
              <a:xfrm>
                <a:off x="2400800" y="4922944"/>
                <a:ext cx="2052748" cy="5842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lvl="1" algn="ctr" defTabSz="914400">
                  <a:defRPr/>
                </a:pPr>
                <a:r>
                  <a:rPr lang="en-US" sz="1600" kern="0" dirty="0">
                    <a:solidFill>
                      <a:srgbClr val="000000"/>
                    </a:solidFill>
                    <a:latin typeface="Arial"/>
                  </a:rPr>
                  <a:t>Reduce Energy-Related Emissions</a:t>
                </a:r>
              </a:p>
            </p:txBody>
          </p:sp>
          <p:sp>
            <p:nvSpPr>
              <p:cNvPr id="13" name="TextBox 11"/>
              <p:cNvSpPr txBox="1">
                <a:spLocks noChangeArrowheads="1"/>
              </p:cNvSpPr>
              <p:nvPr/>
            </p:nvSpPr>
            <p:spPr bwMode="auto">
              <a:xfrm>
                <a:off x="4752014" y="4932470"/>
                <a:ext cx="1860650" cy="5842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lvl="1" algn="ctr" defTabSz="914400">
                  <a:defRPr/>
                </a:pPr>
                <a:r>
                  <a:rPr lang="en-US" sz="1600" kern="0" dirty="0">
                    <a:solidFill>
                      <a:srgbClr val="000000"/>
                    </a:solidFill>
                    <a:latin typeface="Arial"/>
                  </a:rPr>
                  <a:t>Improve Energy Efficiency</a:t>
                </a:r>
              </a:p>
            </p:txBody>
          </p:sp>
        </p:grpSp>
        <p:sp>
          <p:nvSpPr>
            <p:cNvPr id="9" name="TextBox 12"/>
            <p:cNvSpPr txBox="1">
              <a:spLocks noChangeArrowheads="1"/>
            </p:cNvSpPr>
            <p:nvPr/>
          </p:nvSpPr>
          <p:spPr bwMode="auto">
            <a:xfrm>
              <a:off x="2064022" y="1955702"/>
              <a:ext cx="1871663" cy="534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2578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kern="0" dirty="0">
                  <a:solidFill>
                    <a:srgbClr val="000000"/>
                  </a:solidFill>
                  <a:latin typeface="Arial"/>
                </a:rPr>
                <a:t>Reduce Energy Imports</a:t>
              </a:r>
            </a:p>
          </p:txBody>
        </p:sp>
      </p:grp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86691" y="2885230"/>
            <a:ext cx="6063343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defTabSz="9144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kern="0" dirty="0">
                <a:solidFill>
                  <a:srgbClr val="D3D5D6">
                    <a:lumMod val="10000"/>
                  </a:srgbClr>
                </a:solidFill>
                <a:effectLst>
                  <a:glow rad="101600">
                    <a:srgbClr val="FFFFFF">
                      <a:satMod val="175000"/>
                      <a:alpha val="40000"/>
                    </a:srgbClr>
                  </a:glow>
                </a:effectLst>
                <a:latin typeface="Arial"/>
              </a:rPr>
              <a:t>To enhance the economic and energy security of the U.S.</a:t>
            </a:r>
            <a:endParaRPr lang="en-US" kern="0" dirty="0">
              <a:solidFill>
                <a:srgbClr val="004713"/>
              </a:solidFill>
              <a:effectLst>
                <a:glow rad="101600">
                  <a:srgbClr val="FFFFFF">
                    <a:satMod val="175000"/>
                    <a:alpha val="40000"/>
                  </a:srgbClr>
                </a:glow>
              </a:effectLst>
              <a:latin typeface="Arial"/>
            </a:endParaRPr>
          </a:p>
          <a:p>
            <a:pPr marL="342900" indent="-342900" algn="ctr" defTabSz="914400">
              <a:lnSpc>
                <a:spcPct val="90000"/>
              </a:lnSpc>
              <a:spcBef>
                <a:spcPct val="20000"/>
              </a:spcBef>
              <a:defRPr/>
            </a:pPr>
            <a:endParaRPr lang="en-US" sz="2400" kern="0" dirty="0">
              <a:solidFill>
                <a:srgbClr val="004713"/>
              </a:solidFill>
              <a:latin typeface="Arial"/>
            </a:endParaRPr>
          </a:p>
          <a:p>
            <a:pPr marL="342900" indent="-342900" algn="ctr" defTabSz="914400">
              <a:lnSpc>
                <a:spcPct val="90000"/>
              </a:lnSpc>
              <a:spcBef>
                <a:spcPct val="20000"/>
              </a:spcBef>
              <a:defRPr/>
            </a:pPr>
            <a:endParaRPr lang="en-US" sz="2400" kern="0" dirty="0">
              <a:solidFill>
                <a:srgbClr val="004713"/>
              </a:solidFill>
              <a:latin typeface="Arial"/>
            </a:endParaRPr>
          </a:p>
          <a:p>
            <a:pPr marL="342900" indent="-342900" algn="ctr" defTabSz="9144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kern="0" dirty="0">
                <a:solidFill>
                  <a:srgbClr val="D3D5D6">
                    <a:lumMod val="10000"/>
                  </a:srgbClr>
                </a:solidFill>
                <a:effectLst>
                  <a:glow rad="101600">
                    <a:srgbClr val="FFFFFF">
                      <a:satMod val="175000"/>
                      <a:alpha val="40000"/>
                    </a:srgbClr>
                  </a:glow>
                </a:effectLst>
                <a:latin typeface="Arial"/>
              </a:rPr>
              <a:t>To ensure U.S. technological lead in developing and deploying advanced energy technologies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269875"/>
            <a:ext cx="8316913" cy="78263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1F497D"/>
                </a:solidFill>
                <a:latin typeface="Century Gothic" pitchFamily="34" charset="0"/>
              </a:rPr>
              <a:t>ARPA-E seeks to identify and support technologies that will be both transformational and disruptive</a:t>
            </a:r>
            <a:endParaRPr lang="en-US" dirty="0">
              <a:solidFill>
                <a:srgbClr val="1F497D"/>
              </a:solidFill>
              <a:latin typeface="Century Gothic" pitchFamily="34" charset="0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3467418" y="1180199"/>
            <a:ext cx="5059895" cy="2051974"/>
          </a:xfrm>
          <a:solidFill>
            <a:srgbClr val="1F497D"/>
          </a:solidFill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marL="0" indent="0" eaLnBrk="1" hangingPunct="1">
              <a:buFontTx/>
              <a:buNone/>
              <a:defRPr/>
            </a:pPr>
            <a:r>
              <a:rPr lang="en-US" b="1" dirty="0" smtClean="0">
                <a:solidFill>
                  <a:schemeClr val="bg1"/>
                </a:solidFill>
              </a:rPr>
              <a:t>New energy technologies matter only to the extent that they are: </a:t>
            </a:r>
          </a:p>
          <a:p>
            <a:pPr marL="627063" lvl="1" indent="-227013" eaLnBrk="1" hangingPunct="1">
              <a:defRPr/>
            </a:pPr>
            <a:r>
              <a:rPr lang="en-US" dirty="0" smtClean="0">
                <a:solidFill>
                  <a:schemeClr val="bg1"/>
                </a:solidFill>
              </a:rPr>
              <a:t>Both transformational and disruptive</a:t>
            </a:r>
          </a:p>
          <a:p>
            <a:pPr marL="627063" lvl="1" indent="-227013" eaLnBrk="1" hangingPunct="1">
              <a:defRPr/>
            </a:pPr>
            <a:r>
              <a:rPr lang="en-US" dirty="0" smtClean="0">
                <a:solidFill>
                  <a:schemeClr val="bg1"/>
                </a:solidFill>
              </a:rPr>
              <a:t>Adopted and deployed by private industry </a:t>
            </a:r>
          </a:p>
          <a:p>
            <a:pPr marL="627063" lvl="1" indent="-227013" eaLnBrk="1" hangingPunct="1">
              <a:defRPr/>
            </a:pPr>
            <a:r>
              <a:rPr lang="en-US" dirty="0" smtClean="0">
                <a:solidFill>
                  <a:schemeClr val="bg1"/>
                </a:solidFill>
              </a:rPr>
              <a:t>Meaningful way to consumers   </a:t>
            </a:r>
          </a:p>
          <a:p>
            <a:pPr marL="627063" lvl="1" indent="-227013" eaLnBrk="1" hangingPunct="1">
              <a:defRPr/>
            </a:pPr>
            <a:r>
              <a:rPr lang="en-US" dirty="0" smtClean="0">
                <a:solidFill>
                  <a:schemeClr val="bg1"/>
                </a:solidFill>
              </a:rPr>
              <a:t>Able to hit a key price tipping point</a:t>
            </a:r>
          </a:p>
        </p:txBody>
      </p:sp>
      <p:pic>
        <p:nvPicPr>
          <p:cNvPr id="347142" name="Picture 2" descr="http://itsupportchattanooga.com/wp-content/uploads/2011/01/Horse-and-buggy-Cloud-Computing.jpg"/>
          <p:cNvPicPr>
            <a:picLocks noChangeAspect="1" noChangeArrowheads="1"/>
          </p:cNvPicPr>
          <p:nvPr/>
        </p:nvPicPr>
        <p:blipFill>
          <a:blip r:embed="rId3" cstate="print"/>
          <a:srcRect t="9058"/>
          <a:stretch>
            <a:fillRect/>
          </a:stretch>
        </p:blipFill>
        <p:spPr bwMode="auto">
          <a:xfrm>
            <a:off x="392113" y="1131888"/>
            <a:ext cx="2435225" cy="108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7143" name="Picture 4" descr="File:FardierdeCugnot20050111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188" y="2249488"/>
            <a:ext cx="1997075" cy="110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7144" name="Picture 6" descr="File:1885Benz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77888" y="3703638"/>
            <a:ext cx="14636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7145" name="Picture 8" descr="http://www.autocadws.com/blog/wp-content/uploads/2011/05/ford-model-t_14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63600" y="5033963"/>
            <a:ext cx="1492250" cy="111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7146" name="TextBox 6"/>
          <p:cNvSpPr txBox="1">
            <a:spLocks noChangeArrowheads="1"/>
          </p:cNvSpPr>
          <p:nvPr/>
        </p:nvSpPr>
        <p:spPr bwMode="auto">
          <a:xfrm>
            <a:off x="365125" y="4749800"/>
            <a:ext cx="2489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0000"/>
                </a:solidFill>
              </a:rPr>
              <a:t>Benz Motorwagen (1885)</a:t>
            </a:r>
          </a:p>
        </p:txBody>
      </p:sp>
      <p:sp>
        <p:nvSpPr>
          <p:cNvPr id="347147" name="TextBox 7"/>
          <p:cNvSpPr txBox="1">
            <a:spLocks noChangeArrowheads="1"/>
          </p:cNvSpPr>
          <p:nvPr/>
        </p:nvSpPr>
        <p:spPr bwMode="auto">
          <a:xfrm>
            <a:off x="585788" y="6022975"/>
            <a:ext cx="20478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0000"/>
                </a:solidFill>
              </a:rPr>
              <a:t>Ford Model T (1914)</a:t>
            </a:r>
          </a:p>
        </p:txBody>
      </p:sp>
      <p:sp>
        <p:nvSpPr>
          <p:cNvPr id="347148" name="TextBox 8"/>
          <p:cNvSpPr txBox="1">
            <a:spLocks noChangeArrowheads="1"/>
          </p:cNvSpPr>
          <p:nvPr/>
        </p:nvSpPr>
        <p:spPr bwMode="auto">
          <a:xfrm>
            <a:off x="382588" y="3240088"/>
            <a:ext cx="300196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0000"/>
                </a:solidFill>
              </a:rPr>
              <a:t>Steam-powered Cugnot (1769)</a:t>
            </a:r>
          </a:p>
        </p:txBody>
      </p:sp>
      <p:pic>
        <p:nvPicPr>
          <p:cNvPr id="347149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89325" y="3327400"/>
            <a:ext cx="5043488" cy="303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7150" name="Slide Number Placeholder 3"/>
          <p:cNvSpPr txBox="1">
            <a:spLocks noGrp="1"/>
          </p:cNvSpPr>
          <p:nvPr/>
        </p:nvSpPr>
        <p:spPr bwMode="auto">
          <a:xfrm>
            <a:off x="6624638" y="6524625"/>
            <a:ext cx="1260475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27A1F281-4D07-47AB-90E0-6BBCF648B372}" type="slidenum">
              <a:rPr lang="en-US" sz="700">
                <a:solidFill>
                  <a:srgbClr val="FFFFFF"/>
                </a:solidFill>
              </a:rPr>
              <a:pPr algn="r"/>
              <a:t>4</a:t>
            </a:fld>
            <a:endParaRPr lang="en-US" sz="7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8" y="228600"/>
            <a:ext cx="8763002" cy="782960"/>
          </a:xfrm>
        </p:spPr>
        <p:txBody>
          <a:bodyPr/>
          <a:lstStyle/>
          <a:p>
            <a:r>
              <a:rPr lang="en-US" sz="2200" dirty="0" smtClean="0"/>
              <a:t>ARPA-E’s program development process is streamlined and ARPA-E does active program management </a:t>
            </a:r>
            <a:endParaRPr lang="en-US" sz="2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A48D1F-3091-4E9B-A3E8-931923804DD4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Text Box 33"/>
          <p:cNvSpPr txBox="1">
            <a:spLocks noChangeArrowheads="1"/>
          </p:cNvSpPr>
          <p:nvPr/>
        </p:nvSpPr>
        <p:spPr bwMode="auto">
          <a:xfrm>
            <a:off x="1331913" y="1257300"/>
            <a:ext cx="36306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/>
              <a:t>Program Development Cycle</a:t>
            </a:r>
          </a:p>
        </p:txBody>
      </p:sp>
      <p:pic>
        <p:nvPicPr>
          <p:cNvPr id="8" name="Picture 8" descr="PM2.png"/>
          <p:cNvPicPr>
            <a:picLocks noChangeAspect="1"/>
          </p:cNvPicPr>
          <p:nvPr/>
        </p:nvPicPr>
        <p:blipFill>
          <a:blip r:embed="rId3" cstate="print"/>
          <a:srcRect r="50259"/>
          <a:stretch>
            <a:fillRect/>
          </a:stretch>
        </p:blipFill>
        <p:spPr bwMode="auto">
          <a:xfrm>
            <a:off x="6096000" y="1600200"/>
            <a:ext cx="27432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33"/>
          <p:cNvSpPr txBox="1">
            <a:spLocks noChangeArrowheads="1"/>
          </p:cNvSpPr>
          <p:nvPr/>
        </p:nvSpPr>
        <p:spPr bwMode="auto">
          <a:xfrm>
            <a:off x="5943600" y="1295400"/>
            <a:ext cx="3124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>
                <a:solidFill>
                  <a:srgbClr val="000000"/>
                </a:solidFill>
              </a:rPr>
              <a:t>Program Management Tools</a:t>
            </a:r>
          </a:p>
        </p:txBody>
      </p:sp>
      <p:pic>
        <p:nvPicPr>
          <p:cNvPr id="10" name="Picture 8" descr="PM2.png"/>
          <p:cNvPicPr>
            <a:picLocks noChangeAspect="1"/>
          </p:cNvPicPr>
          <p:nvPr/>
        </p:nvPicPr>
        <p:blipFill>
          <a:blip r:embed="rId3" cstate="print"/>
          <a:srcRect l="49741"/>
          <a:stretch>
            <a:fillRect/>
          </a:stretch>
        </p:blipFill>
        <p:spPr bwMode="auto">
          <a:xfrm>
            <a:off x="6096000" y="4114800"/>
            <a:ext cx="27717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21"/>
          <p:cNvGrpSpPr/>
          <p:nvPr/>
        </p:nvGrpSpPr>
        <p:grpSpPr>
          <a:xfrm>
            <a:off x="-76200" y="1676400"/>
            <a:ext cx="6400800" cy="4424065"/>
            <a:chOff x="-76200" y="1066800"/>
            <a:chExt cx="8816594" cy="5033665"/>
          </a:xfrm>
        </p:grpSpPr>
        <p:pic>
          <p:nvPicPr>
            <p:cNvPr id="12" name="Picture 26" descr="Arrows.png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lum bright="-5000"/>
            </a:blip>
            <a:srcRect/>
            <a:stretch>
              <a:fillRect/>
            </a:stretch>
          </p:blipFill>
          <p:spPr bwMode="auto">
            <a:xfrm>
              <a:off x="1820899" y="1306983"/>
              <a:ext cx="4965042" cy="44599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 Box 10"/>
            <p:cNvSpPr txBox="1">
              <a:spLocks noChangeArrowheads="1"/>
            </p:cNvSpPr>
            <p:nvPr/>
          </p:nvSpPr>
          <p:spPr bwMode="auto">
            <a:xfrm>
              <a:off x="4990671" y="3581400"/>
              <a:ext cx="97879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45720" rIns="4572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entury Gothic" pitchFamily="34" charset="0"/>
                  <a:cs typeface="Arial" pitchFamily="34" charset="0"/>
                </a:rPr>
                <a:t>Envision</a:t>
              </a:r>
            </a:p>
          </p:txBody>
        </p:sp>
        <p:sp>
          <p:nvSpPr>
            <p:cNvPr id="14" name="Text Box 11"/>
            <p:cNvSpPr txBox="1">
              <a:spLocks noChangeArrowheads="1"/>
            </p:cNvSpPr>
            <p:nvPr/>
          </p:nvSpPr>
          <p:spPr bwMode="auto">
            <a:xfrm>
              <a:off x="3469075" y="2514600"/>
              <a:ext cx="103810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45720" rIns="4572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entury Gothic" pitchFamily="34" charset="0"/>
                  <a:cs typeface="Arial" pitchFamily="34" charset="0"/>
                </a:rPr>
                <a:t>Establish</a:t>
              </a:r>
            </a:p>
          </p:txBody>
        </p: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4542017" y="4495800"/>
              <a:ext cx="1337996" cy="420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5720" rIns="4572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entury Gothic" pitchFamily="34" charset="0"/>
                  <a:cs typeface="Arial" pitchFamily="34" charset="0"/>
                </a:rPr>
                <a:t>Engage</a:t>
              </a:r>
            </a:p>
          </p:txBody>
        </p:sp>
        <p:sp>
          <p:nvSpPr>
            <p:cNvPr id="16" name="Text Box 13"/>
            <p:cNvSpPr txBox="1">
              <a:spLocks noChangeArrowheads="1"/>
            </p:cNvSpPr>
            <p:nvPr/>
          </p:nvSpPr>
          <p:spPr bwMode="auto">
            <a:xfrm>
              <a:off x="2964587" y="4114800"/>
              <a:ext cx="99161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45720" rIns="4572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entury Gothic" pitchFamily="34" charset="0"/>
                  <a:cs typeface="Arial" pitchFamily="34" charset="0"/>
                </a:rPr>
                <a:t>Execute</a:t>
              </a:r>
            </a:p>
          </p:txBody>
        </p:sp>
        <p:sp>
          <p:nvSpPr>
            <p:cNvPr id="17" name="Text Box 14"/>
            <p:cNvSpPr txBox="1">
              <a:spLocks noChangeArrowheads="1"/>
            </p:cNvSpPr>
            <p:nvPr/>
          </p:nvSpPr>
          <p:spPr bwMode="auto">
            <a:xfrm>
              <a:off x="4285001" y="1066800"/>
              <a:ext cx="129754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b="1" dirty="0">
                  <a:latin typeface="Arial" pitchFamily="34" charset="0"/>
                  <a:cs typeface="Arial" pitchFamily="34" charset="0"/>
                </a:rPr>
                <a:t>Program Handoff</a:t>
              </a:r>
            </a:p>
          </p:txBody>
        </p:sp>
        <p:sp>
          <p:nvSpPr>
            <p:cNvPr id="18" name="Text Box 15"/>
            <p:cNvSpPr txBox="1">
              <a:spLocks noChangeArrowheads="1"/>
            </p:cNvSpPr>
            <p:nvPr/>
          </p:nvSpPr>
          <p:spPr bwMode="auto">
            <a:xfrm>
              <a:off x="5801529" y="2540696"/>
              <a:ext cx="189105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Program Conception</a:t>
              </a:r>
              <a:endParaRPr lang="en-US" sz="1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 Box 16"/>
            <p:cNvSpPr txBox="1">
              <a:spLocks noChangeArrowheads="1"/>
            </p:cNvSpPr>
            <p:nvPr/>
          </p:nvSpPr>
          <p:spPr bwMode="auto">
            <a:xfrm>
              <a:off x="6510607" y="4669544"/>
              <a:ext cx="85151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>
                  <a:latin typeface="Arial" pitchFamily="34" charset="0"/>
                  <a:cs typeface="Arial" pitchFamily="34" charset="0"/>
                </a:rPr>
                <a:t>Program</a:t>
              </a:r>
            </a:p>
            <a:p>
              <a:pPr algn="ctr"/>
              <a:r>
                <a:rPr lang="en-US" sz="1200" b="1" dirty="0">
                  <a:latin typeface="Arial" pitchFamily="34" charset="0"/>
                  <a:cs typeface="Arial" pitchFamily="34" charset="0"/>
                </a:rPr>
                <a:t>Approval</a:t>
              </a:r>
            </a:p>
          </p:txBody>
        </p:sp>
        <p:sp>
          <p:nvSpPr>
            <p:cNvPr id="20" name="Text Box 17"/>
            <p:cNvSpPr txBox="1">
              <a:spLocks noChangeArrowheads="1"/>
            </p:cNvSpPr>
            <p:nvPr/>
          </p:nvSpPr>
          <p:spPr bwMode="auto">
            <a:xfrm>
              <a:off x="5327478" y="5545385"/>
              <a:ext cx="155593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>
                  <a:latin typeface="Arial" pitchFamily="34" charset="0"/>
                  <a:cs typeface="Arial" pitchFamily="34" charset="0"/>
                </a:rPr>
                <a:t>FOA Development </a:t>
              </a:r>
            </a:p>
            <a:p>
              <a:pPr algn="ctr"/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&amp; </a:t>
              </a:r>
              <a:r>
                <a:rPr lang="en-US" sz="1200" b="1" dirty="0">
                  <a:latin typeface="Arial" pitchFamily="34" charset="0"/>
                  <a:cs typeface="Arial" pitchFamily="34" charset="0"/>
                </a:rPr>
                <a:t>Issuance</a:t>
              </a:r>
            </a:p>
          </p:txBody>
        </p:sp>
        <p:sp>
          <p:nvSpPr>
            <p:cNvPr id="21" name="Text Box 18"/>
            <p:cNvSpPr txBox="1">
              <a:spLocks noChangeArrowheads="1"/>
            </p:cNvSpPr>
            <p:nvPr/>
          </p:nvSpPr>
          <p:spPr bwMode="auto">
            <a:xfrm>
              <a:off x="2971800" y="5638800"/>
              <a:ext cx="159225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b="1" dirty="0">
                  <a:latin typeface="Arial" pitchFamily="34" charset="0"/>
                  <a:cs typeface="Arial" pitchFamily="34" charset="0"/>
                </a:rPr>
                <a:t>Merit Review of </a:t>
              </a:r>
              <a:br>
                <a:rPr lang="en-US" sz="1200" b="1" dirty="0">
                  <a:latin typeface="Arial" pitchFamily="34" charset="0"/>
                  <a:cs typeface="Arial" pitchFamily="34" charset="0"/>
                </a:rPr>
              </a:br>
              <a:r>
                <a:rPr lang="en-US" sz="1200" b="1" dirty="0">
                  <a:latin typeface="Arial" pitchFamily="34" charset="0"/>
                  <a:cs typeface="Arial" pitchFamily="34" charset="0"/>
                </a:rPr>
                <a:t>Proposals</a:t>
              </a:r>
            </a:p>
          </p:txBody>
        </p:sp>
        <p:sp>
          <p:nvSpPr>
            <p:cNvPr id="22" name="Text Box 19"/>
            <p:cNvSpPr txBox="1">
              <a:spLocks noChangeArrowheads="1"/>
            </p:cNvSpPr>
            <p:nvPr/>
          </p:nvSpPr>
          <p:spPr bwMode="auto">
            <a:xfrm>
              <a:off x="-76200" y="3581400"/>
              <a:ext cx="226558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b="1" dirty="0">
                  <a:latin typeface="Arial" pitchFamily="34" charset="0"/>
                  <a:cs typeface="Arial" pitchFamily="34" charset="0"/>
                </a:rPr>
                <a:t>Contract Negotiation </a:t>
              </a:r>
              <a:br>
                <a:rPr lang="en-US" sz="1200" b="1" dirty="0">
                  <a:latin typeface="Arial" pitchFamily="34" charset="0"/>
                  <a:cs typeface="Arial" pitchFamily="34" charset="0"/>
                </a:rPr>
              </a:br>
              <a:r>
                <a:rPr lang="en-US" sz="1200" b="1" dirty="0">
                  <a:latin typeface="Arial" pitchFamily="34" charset="0"/>
                  <a:cs typeface="Arial" pitchFamily="34" charset="0"/>
                </a:rPr>
                <a:t>&amp; Awards</a:t>
              </a:r>
            </a:p>
          </p:txBody>
        </p:sp>
        <p:sp>
          <p:nvSpPr>
            <p:cNvPr id="23" name="Text Box 20"/>
            <p:cNvSpPr txBox="1">
              <a:spLocks noChangeArrowheads="1"/>
            </p:cNvSpPr>
            <p:nvPr/>
          </p:nvSpPr>
          <p:spPr bwMode="auto">
            <a:xfrm>
              <a:off x="1981200" y="1295400"/>
              <a:ext cx="245305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tabLst>
                  <a:tab pos="514350" algn="l"/>
                </a:tabLst>
              </a:pPr>
              <a:r>
                <a:rPr lang="en-US" sz="1200" b="1" dirty="0">
                  <a:latin typeface="Arial" pitchFamily="34" charset="0"/>
                  <a:cs typeface="Arial" pitchFamily="34" charset="0"/>
                </a:rPr>
                <a:t>Technology </a:t>
              </a:r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to Market </a:t>
              </a:r>
              <a:r>
                <a:rPr lang="en-US" sz="1200" b="1" dirty="0">
                  <a:latin typeface="Arial" pitchFamily="34" charset="0"/>
                  <a:cs typeface="Arial" pitchFamily="34" charset="0"/>
                </a:rPr>
                <a:t>Transition</a:t>
              </a:r>
            </a:p>
          </p:txBody>
        </p:sp>
        <p:sp>
          <p:nvSpPr>
            <p:cNvPr id="24" name="Text Box 27"/>
            <p:cNvSpPr txBox="1">
              <a:spLocks noChangeArrowheads="1"/>
            </p:cNvSpPr>
            <p:nvPr/>
          </p:nvSpPr>
          <p:spPr bwMode="auto">
            <a:xfrm>
              <a:off x="6705600" y="3962400"/>
              <a:ext cx="203479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latin typeface="Arial" pitchFamily="34" charset="0"/>
                  <a:cs typeface="Arial" pitchFamily="34" charset="0"/>
                </a:rPr>
                <a:t>Program </a:t>
              </a:r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Development </a:t>
              </a:r>
              <a:endParaRPr lang="en-US" sz="1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Text Box 15"/>
            <p:cNvSpPr txBox="1">
              <a:spLocks noChangeArrowheads="1"/>
            </p:cNvSpPr>
            <p:nvPr/>
          </p:nvSpPr>
          <p:spPr bwMode="auto">
            <a:xfrm>
              <a:off x="5724534" y="2947647"/>
              <a:ext cx="1966264" cy="315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(Idea / Vision)</a:t>
              </a:r>
              <a:endParaRPr lang="en-US" sz="1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Text Box 27"/>
            <p:cNvSpPr txBox="1">
              <a:spLocks noChangeArrowheads="1"/>
            </p:cNvSpPr>
            <p:nvPr/>
          </p:nvSpPr>
          <p:spPr bwMode="auto">
            <a:xfrm>
              <a:off x="6096000" y="3429000"/>
              <a:ext cx="203479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Workshop</a:t>
              </a:r>
              <a:endParaRPr lang="en-US" sz="1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Text Box 18"/>
            <p:cNvSpPr txBox="1">
              <a:spLocks noChangeArrowheads="1"/>
            </p:cNvSpPr>
            <p:nvPr/>
          </p:nvSpPr>
          <p:spPr bwMode="auto">
            <a:xfrm>
              <a:off x="1295400" y="5257800"/>
              <a:ext cx="159225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Proposal Rebuttal</a:t>
              </a:r>
              <a:endParaRPr lang="en-US" sz="1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Text Box 18"/>
            <p:cNvSpPr txBox="1">
              <a:spLocks noChangeArrowheads="1"/>
            </p:cNvSpPr>
            <p:nvPr/>
          </p:nvSpPr>
          <p:spPr bwMode="auto">
            <a:xfrm>
              <a:off x="685800" y="4572000"/>
              <a:ext cx="159225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Project Selection</a:t>
              </a:r>
              <a:endParaRPr lang="en-US" sz="1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 Box 20"/>
            <p:cNvSpPr txBox="1">
              <a:spLocks noChangeArrowheads="1"/>
            </p:cNvSpPr>
            <p:nvPr/>
          </p:nvSpPr>
          <p:spPr bwMode="auto">
            <a:xfrm>
              <a:off x="618565" y="2088775"/>
              <a:ext cx="245305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tabLst>
                  <a:tab pos="514350" algn="l"/>
                </a:tabLst>
              </a:pPr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Ongoing Technical </a:t>
              </a:r>
            </a:p>
            <a:p>
              <a:pPr>
                <a:tabLst>
                  <a:tab pos="514350" algn="l"/>
                </a:tabLst>
              </a:pPr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Review</a:t>
              </a:r>
              <a:endParaRPr lang="en-US" sz="1200" b="1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 smtClean="0"/>
              <a:t>To date ARPA-E has made 181 awards to a wide variety of organizations</a:t>
            </a:r>
            <a:endParaRPr lang="en-US" sz="2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A48D1F-3091-4E9B-A3E8-931923804DD4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/>
          <a:srcRect l="33401" t="47420" r="14448" b="12246"/>
          <a:stretch>
            <a:fillRect/>
          </a:stretch>
        </p:blipFill>
        <p:spPr bwMode="auto">
          <a:xfrm>
            <a:off x="-1" y="1600200"/>
            <a:ext cx="6567375" cy="406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399" t="8081" r="20062" b="3765"/>
          <a:stretch>
            <a:fillRect/>
          </a:stretch>
        </p:blipFill>
        <p:spPr bwMode="auto">
          <a:xfrm>
            <a:off x="6553200" y="2286000"/>
            <a:ext cx="2590800" cy="280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 smtClean="0"/>
              <a:t>ARPA-E’s first open FOA resulted 37 projects across a wide variety technology areas </a:t>
            </a:r>
            <a:endParaRPr lang="en-US" sz="2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A48D1F-3091-4E9B-A3E8-931923804DD4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219200"/>
            <a:ext cx="7086600" cy="4825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28"/>
          <p:cNvSpPr>
            <a:spLocks noChangeArrowheads="1"/>
          </p:cNvSpPr>
          <p:nvPr/>
        </p:nvSpPr>
        <p:spPr bwMode="auto">
          <a:xfrm>
            <a:off x="4668838" y="77788"/>
            <a:ext cx="1841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solidFill>
                <a:srgbClr val="10B002"/>
              </a:solidFill>
            </a:endParaRPr>
          </a:p>
          <a:p>
            <a:endParaRPr lang="en-US">
              <a:solidFill>
                <a:srgbClr val="4F6228"/>
              </a:solidFill>
            </a:endParaRPr>
          </a:p>
        </p:txBody>
      </p:sp>
      <p:pic>
        <p:nvPicPr>
          <p:cNvPr id="35328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5410200"/>
            <a:ext cx="2501900" cy="698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53285" name="TextBox 36"/>
          <p:cNvSpPr txBox="1">
            <a:spLocks noChangeArrowheads="1"/>
          </p:cNvSpPr>
          <p:nvPr/>
        </p:nvSpPr>
        <p:spPr bwMode="auto">
          <a:xfrm>
            <a:off x="5410200" y="2133600"/>
            <a:ext cx="31448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Lignocellulose </a:t>
            </a:r>
            <a:r>
              <a:rPr lang="en-US" b="1" dirty="0"/>
              <a:t>breakdown is </a:t>
            </a:r>
            <a:r>
              <a:rPr lang="en-US" b="1" dirty="0" smtClean="0"/>
              <a:t>costly</a:t>
            </a:r>
            <a:endParaRPr lang="en-US" b="1" dirty="0"/>
          </a:p>
        </p:txBody>
      </p:sp>
      <p:pic>
        <p:nvPicPr>
          <p:cNvPr id="353286" name="Picture 42" descr="nature07190-f1.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3650" y="2869187"/>
            <a:ext cx="407035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3288" name="Slide Number Placeholder 3"/>
          <p:cNvSpPr txBox="1">
            <a:spLocks noGrp="1"/>
          </p:cNvSpPr>
          <p:nvPr/>
        </p:nvSpPr>
        <p:spPr bwMode="auto">
          <a:xfrm>
            <a:off x="6624638" y="6524625"/>
            <a:ext cx="1260475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50F6C8BB-40B3-4FF9-A5FC-E73C2ED6A730}" type="slidenum">
              <a:rPr lang="en-US" sz="700">
                <a:solidFill>
                  <a:schemeClr val="bg1"/>
                </a:solidFill>
              </a:rPr>
              <a:pPr algn="r"/>
              <a:t>8</a:t>
            </a:fld>
            <a:endParaRPr lang="en-US" sz="700">
              <a:solidFill>
                <a:schemeClr val="bg1"/>
              </a:solidFill>
            </a:endParaRPr>
          </a:p>
        </p:txBody>
      </p:sp>
      <p:cxnSp>
        <p:nvCxnSpPr>
          <p:cNvPr id="39" name="Straight Arrow Connector 38"/>
          <p:cNvCxnSpPr>
            <a:cxnSpLocks noChangeShapeType="1"/>
          </p:cNvCxnSpPr>
          <p:nvPr/>
        </p:nvCxnSpPr>
        <p:spPr bwMode="auto">
          <a:xfrm>
            <a:off x="6243638" y="2646363"/>
            <a:ext cx="146050" cy="490537"/>
          </a:xfrm>
          <a:prstGeom prst="straightConnector1">
            <a:avLst/>
          </a:prstGeom>
          <a:noFill/>
          <a:ln w="25400">
            <a:solidFill>
              <a:srgbClr val="529810"/>
            </a:solidFill>
            <a:round/>
            <a:headEnd/>
            <a:tailEnd type="arrow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1138" y="304800"/>
            <a:ext cx="4573587" cy="3276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ounded Rectangle 10"/>
          <p:cNvSpPr>
            <a:spLocks noChangeArrowheads="1"/>
          </p:cNvSpPr>
          <p:nvPr/>
        </p:nvSpPr>
        <p:spPr bwMode="auto">
          <a:xfrm>
            <a:off x="152400" y="228600"/>
            <a:ext cx="4678363" cy="3398837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pPr algn="ctr" defTabSz="914400"/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953000" y="762000"/>
            <a:ext cx="4038598" cy="7829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z="2200" b="1" dirty="0" smtClean="0">
                <a:solidFill>
                  <a:srgbClr val="1F497D"/>
                </a:solidFill>
                <a:latin typeface="Century Gothic" pitchFamily="34" charset="0"/>
              </a:rPr>
              <a:t>Conditionally activated enzymes expressed in cellulosic energy crops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353284" name="Picture 62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0" y="3886200"/>
            <a:ext cx="6305550" cy="203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308" name="Picture 2" descr="C:\Documents and Settings\sharath.kolachalam\Desktop\For_JFM\Cropped_animations\front_view_cropped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2387600"/>
            <a:ext cx="1230312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4309" name="Picture 4" descr="C:\Documents and Settings\sharath.kolachalam\Desktop\For_JFM\Cropped_animations\CFD_cropped_final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5637" y="2179637"/>
            <a:ext cx="1177925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Documents and Settings\sharath.kolachalam\Desktop\Breadboard_pics\6inch_bit_runs\Dolomite\IMG_48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0800" y="4038601"/>
            <a:ext cx="1940938" cy="14554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pic>
        <p:nvPicPr>
          <p:cNvPr id="8" name="Picture 2" descr="C:\Documents and Settings\sharath.kolachalam\Desktop\For_JFM\Bit_pics\IMG_624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1758" y="4038600"/>
            <a:ext cx="1940392" cy="14554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pic>
        <p:nvPicPr>
          <p:cNvPr id="354312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19600" y="5486400"/>
            <a:ext cx="2779712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4315" name="Slide Number Placeholder 3"/>
          <p:cNvSpPr txBox="1">
            <a:spLocks noGrp="1"/>
          </p:cNvSpPr>
          <p:nvPr/>
        </p:nvSpPr>
        <p:spPr bwMode="auto">
          <a:xfrm>
            <a:off x="6624638" y="6524625"/>
            <a:ext cx="1260475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3F40A9BC-65CA-4F10-8839-C3F4D7611346}" type="slidenum">
              <a:rPr lang="en-US" sz="700">
                <a:solidFill>
                  <a:srgbClr val="FFFFFF"/>
                </a:solidFill>
              </a:rPr>
              <a:pPr algn="r"/>
              <a:t>9</a:t>
            </a:fld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953000" y="588640"/>
            <a:ext cx="3886198" cy="782960"/>
          </a:xfrm>
          <a:prstGeom prst="rect">
            <a:avLst/>
          </a:prstGeom>
        </p:spPr>
        <p:txBody>
          <a:bodyPr/>
          <a:lstStyle/>
          <a:p>
            <a:r>
              <a:rPr lang="en-US" sz="2200" b="1" dirty="0" smtClean="0">
                <a:solidFill>
                  <a:srgbClr val="1F497D"/>
                </a:solidFill>
                <a:latin typeface="Century Gothic" pitchFamily="34" charset="0"/>
              </a:rPr>
              <a:t>Low-contact drilling technology to enable economical geothermal wells</a:t>
            </a:r>
            <a:endParaRPr lang="en-US" sz="2200" b="1" dirty="0">
              <a:solidFill>
                <a:srgbClr val="1F497D"/>
              </a:solidFill>
              <a:latin typeface="Century Gothic" pitchFamily="34" charset="0"/>
            </a:endParaRPr>
          </a:p>
        </p:txBody>
      </p:sp>
      <p:sp>
        <p:nvSpPr>
          <p:cNvPr id="16" name="Rectangle 28"/>
          <p:cNvSpPr>
            <a:spLocks noChangeArrowheads="1"/>
          </p:cNvSpPr>
          <p:nvPr/>
        </p:nvSpPr>
        <p:spPr bwMode="auto">
          <a:xfrm>
            <a:off x="4668838" y="77788"/>
            <a:ext cx="1841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solidFill>
                <a:srgbClr val="10B002"/>
              </a:solidFill>
            </a:endParaRPr>
          </a:p>
          <a:p>
            <a:endParaRPr lang="en-US">
              <a:solidFill>
                <a:srgbClr val="4F6228"/>
              </a:solidFill>
            </a:endParaRPr>
          </a:p>
        </p:txBody>
      </p:sp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1138" y="304800"/>
            <a:ext cx="4573587" cy="3276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ounded Rectangle 10"/>
          <p:cNvSpPr>
            <a:spLocks noChangeArrowheads="1"/>
          </p:cNvSpPr>
          <p:nvPr/>
        </p:nvSpPr>
        <p:spPr bwMode="auto">
          <a:xfrm>
            <a:off x="152400" y="228600"/>
            <a:ext cx="4678363" cy="3398837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pPr algn="ctr" defTabSz="914400"/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ue Slides">
  <a:themeElements>
    <a:clrScheme name="ARPA-E_Summit0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1F497D"/>
      </a:accent1>
      <a:accent2>
        <a:srgbClr val="404040"/>
      </a:accent2>
      <a:accent3>
        <a:srgbClr val="3394F2"/>
      </a:accent3>
      <a:accent4>
        <a:srgbClr val="969696"/>
      </a:accent4>
      <a:accent5>
        <a:srgbClr val="9F3737"/>
      </a:accent5>
      <a:accent6>
        <a:srgbClr val="F5F38D"/>
      </a:accent6>
      <a:hlink>
        <a:srgbClr val="3394F2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Gray Slides">
  <a:themeElements>
    <a:clrScheme name="ARPA-E_Summit0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1F497D"/>
      </a:accent1>
      <a:accent2>
        <a:srgbClr val="404040"/>
      </a:accent2>
      <a:accent3>
        <a:srgbClr val="3394F2"/>
      </a:accent3>
      <a:accent4>
        <a:srgbClr val="969696"/>
      </a:accent4>
      <a:accent5>
        <a:srgbClr val="9F3737"/>
      </a:accent5>
      <a:accent6>
        <a:srgbClr val="F5F38D"/>
      </a:accent6>
      <a:hlink>
        <a:srgbClr val="3394F2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ARPA-E 2011 Official PPT Template</Template>
  <TotalTime>1911</TotalTime>
  <Words>876</Words>
  <Application>Microsoft Office PowerPoint</Application>
  <PresentationFormat>On-screen Show (4:3)</PresentationFormat>
  <Paragraphs>272</Paragraphs>
  <Slides>26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Blue Slides</vt:lpstr>
      <vt:lpstr>Gray Slides</vt:lpstr>
      <vt:lpstr>ARPA-E Update – BESAC Meeting </vt:lpstr>
      <vt:lpstr>ARPA-E’s creation and launching</vt:lpstr>
      <vt:lpstr>ARPA-E’s mission is to overcome the high-risk technological barriers facing energy technologies</vt:lpstr>
      <vt:lpstr>ARPA-E seeks to identify and support technologies that will be both transformational and disruptive</vt:lpstr>
      <vt:lpstr>ARPA-E’s program development process is streamlined and ARPA-E does active program management </vt:lpstr>
      <vt:lpstr>To date ARPA-E has made 181 awards to a wide variety of organizations</vt:lpstr>
      <vt:lpstr>ARPA-E’s first open FOA resulted 37 projects across a wide variety technology areas </vt:lpstr>
      <vt:lpstr>Slide 8</vt:lpstr>
      <vt:lpstr>Slide 9</vt:lpstr>
      <vt:lpstr>ARPA-E created 11 focused programs during the last two years</vt:lpstr>
      <vt:lpstr>Electro-Autotrophic Synthesis of Higher Alcohols  </vt:lpstr>
      <vt:lpstr>The Semi Solid Flow Cell (SSFC):  Flow Batteries meet Solid Batteries</vt:lpstr>
      <vt:lpstr>Low-Cost Biological Catalyst to Enable Efficient CO2 Capture</vt:lpstr>
      <vt:lpstr>High-Efficiency, on-Line Membrane Air Dehumidifier Enabling Sensible Cooling for Warm and Humid Climates</vt:lpstr>
      <vt:lpstr>Transformative Electrochemical Flow Storage System</vt:lpstr>
      <vt:lpstr>Chip-scale LED Driver for Commercial Lighting</vt:lpstr>
      <vt:lpstr>Slide 17</vt:lpstr>
      <vt:lpstr>Slide 18</vt:lpstr>
      <vt:lpstr>Slide 19</vt:lpstr>
      <vt:lpstr>Slide 20</vt:lpstr>
      <vt:lpstr>Slide 21</vt:lpstr>
      <vt:lpstr>ARPA-E has recently announced awards for Methane Opportunities for Vehicular Energy (MOVE)</vt:lpstr>
      <vt:lpstr>MOVE Program    Portfolio Overview </vt:lpstr>
      <vt:lpstr>Advanced Management and Protection of Energy-storage Devices (AMPED) is currently under review</vt:lpstr>
      <vt:lpstr>The 2012 Open FOA is reviewing a wide variety of full applications in anticipation of a September selection</vt:lpstr>
      <vt:lpstr>Thank you. Questions, comments.      Eric.Toone@hq.doe.gov Eric Toone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matt dombro</dc:creator>
  <cp:lastModifiedBy>TOONEER</cp:lastModifiedBy>
  <cp:revision>129</cp:revision>
  <cp:lastPrinted>2009-02-27T17:13:32Z</cp:lastPrinted>
  <dcterms:created xsi:type="dcterms:W3CDTF">2012-02-08T02:30:14Z</dcterms:created>
  <dcterms:modified xsi:type="dcterms:W3CDTF">2012-07-25T23:07:57Z</dcterms:modified>
  <cp:contentStatus>Final Approved 01/2011</cp:contentStatus>
</cp:coreProperties>
</file>