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22"/>
  </p:notesMasterIdLst>
  <p:handoutMasterIdLst>
    <p:handoutMasterId r:id="rId23"/>
  </p:handoutMasterIdLst>
  <p:sldIdLst>
    <p:sldId id="350" r:id="rId2"/>
    <p:sldId id="455" r:id="rId3"/>
    <p:sldId id="521" r:id="rId4"/>
    <p:sldId id="545" r:id="rId5"/>
    <p:sldId id="544" r:id="rId6"/>
    <p:sldId id="540" r:id="rId7"/>
    <p:sldId id="456" r:id="rId8"/>
    <p:sldId id="525" r:id="rId9"/>
    <p:sldId id="527" r:id="rId10"/>
    <p:sldId id="526" r:id="rId11"/>
    <p:sldId id="528" r:id="rId12"/>
    <p:sldId id="542" r:id="rId13"/>
    <p:sldId id="543" r:id="rId14"/>
    <p:sldId id="519" r:id="rId15"/>
    <p:sldId id="522" r:id="rId16"/>
    <p:sldId id="529" r:id="rId17"/>
    <p:sldId id="549" r:id="rId18"/>
    <p:sldId id="546" r:id="rId19"/>
    <p:sldId id="550" r:id="rId20"/>
    <p:sldId id="541" r:id="rId21"/>
  </p:sldIdLst>
  <p:sldSz cx="9601200" cy="7315200"/>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5492" indent="1588" algn="l" rtl="0" fontAlgn="base">
      <a:spcBef>
        <a:spcPct val="0"/>
      </a:spcBef>
      <a:spcAft>
        <a:spcPct val="0"/>
      </a:spcAft>
      <a:defRPr sz="2000" kern="1200">
        <a:solidFill>
          <a:schemeClr val="tx1"/>
        </a:solidFill>
        <a:latin typeface="Arial" charset="0"/>
        <a:ea typeface="+mn-ea"/>
        <a:cs typeface="+mn-cs"/>
      </a:defRPr>
    </a:lvl2pPr>
    <a:lvl3pPr marL="912569" indent="1588" algn="l" rtl="0" fontAlgn="base">
      <a:spcBef>
        <a:spcPct val="0"/>
      </a:spcBef>
      <a:spcAft>
        <a:spcPct val="0"/>
      </a:spcAft>
      <a:defRPr sz="2000" kern="1200">
        <a:solidFill>
          <a:schemeClr val="tx1"/>
        </a:solidFill>
        <a:latin typeface="Arial" charset="0"/>
        <a:ea typeface="+mn-ea"/>
        <a:cs typeface="+mn-cs"/>
      </a:defRPr>
    </a:lvl3pPr>
    <a:lvl4pPr marL="1368059" indent="3172" algn="l" rtl="0" fontAlgn="base">
      <a:spcBef>
        <a:spcPct val="0"/>
      </a:spcBef>
      <a:spcAft>
        <a:spcPct val="0"/>
      </a:spcAft>
      <a:defRPr sz="2000" kern="1200">
        <a:solidFill>
          <a:schemeClr val="tx1"/>
        </a:solidFill>
        <a:latin typeface="Arial" charset="0"/>
        <a:ea typeface="+mn-ea"/>
        <a:cs typeface="+mn-cs"/>
      </a:defRPr>
    </a:lvl4pPr>
    <a:lvl5pPr marL="1825137" indent="3172" algn="l" rtl="0" fontAlgn="base">
      <a:spcBef>
        <a:spcPct val="0"/>
      </a:spcBef>
      <a:spcAft>
        <a:spcPct val="0"/>
      </a:spcAft>
      <a:defRPr sz="2000" kern="1200">
        <a:solidFill>
          <a:schemeClr val="tx1"/>
        </a:solidFill>
        <a:latin typeface="Arial" charset="0"/>
        <a:ea typeface="+mn-ea"/>
        <a:cs typeface="+mn-cs"/>
      </a:defRPr>
    </a:lvl5pPr>
    <a:lvl6pPr marL="2285388" algn="l" defTabSz="914156" rtl="0" eaLnBrk="1" latinLnBrk="0" hangingPunct="1">
      <a:defRPr sz="2000" kern="1200">
        <a:solidFill>
          <a:schemeClr val="tx1"/>
        </a:solidFill>
        <a:latin typeface="Arial" charset="0"/>
        <a:ea typeface="+mn-ea"/>
        <a:cs typeface="+mn-cs"/>
      </a:defRPr>
    </a:lvl6pPr>
    <a:lvl7pPr marL="2742466" algn="l" defTabSz="914156" rtl="0" eaLnBrk="1" latinLnBrk="0" hangingPunct="1">
      <a:defRPr sz="2000" kern="1200">
        <a:solidFill>
          <a:schemeClr val="tx1"/>
        </a:solidFill>
        <a:latin typeface="Arial" charset="0"/>
        <a:ea typeface="+mn-ea"/>
        <a:cs typeface="+mn-cs"/>
      </a:defRPr>
    </a:lvl7pPr>
    <a:lvl8pPr marL="3199544" algn="l" defTabSz="914156" rtl="0" eaLnBrk="1" latinLnBrk="0" hangingPunct="1">
      <a:defRPr sz="2000" kern="1200">
        <a:solidFill>
          <a:schemeClr val="tx1"/>
        </a:solidFill>
        <a:latin typeface="Arial" charset="0"/>
        <a:ea typeface="+mn-ea"/>
        <a:cs typeface="+mn-cs"/>
      </a:defRPr>
    </a:lvl8pPr>
    <a:lvl9pPr marL="3656622" algn="l" defTabSz="914156"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FF"/>
    <a:srgbClr val="800080"/>
    <a:srgbClr val="E6B9B8"/>
    <a:srgbClr val="FF99FF"/>
    <a:srgbClr val="FFFF99"/>
    <a:srgbClr val="66FFFF"/>
    <a:srgbClr val="66FF66"/>
    <a:srgbClr val="008000"/>
    <a:srgbClr val="146737"/>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95" autoAdjust="0"/>
    <p:restoredTop sz="93846" autoAdjust="0"/>
  </p:normalViewPr>
  <p:slideViewPr>
    <p:cSldViewPr>
      <p:cViewPr>
        <p:scale>
          <a:sx n="53" d="100"/>
          <a:sy n="53" d="100"/>
        </p:scale>
        <p:origin x="-492" y="-234"/>
      </p:cViewPr>
      <p:guideLst>
        <p:guide orient="horz" pos="1380"/>
        <p:guide pos="1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7" d="100"/>
        <a:sy n="137" d="100"/>
      </p:scale>
      <p:origin x="0" y="0"/>
    </p:cViewPr>
  </p:sorterViewPr>
  <p:notesViewPr>
    <p:cSldViewPr snapToGrid="0">
      <p:cViewPr>
        <p:scale>
          <a:sx n="150" d="100"/>
          <a:sy n="150" d="100"/>
        </p:scale>
        <p:origin x="516" y="-78"/>
      </p:cViewPr>
      <p:guideLst>
        <p:guide orient="horz" pos="292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1" y="0"/>
            <a:ext cx="3003762" cy="468313"/>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l" defTabSz="922338" eaLnBrk="0" hangingPunct="0">
              <a:spcBef>
                <a:spcPct val="0"/>
              </a:spcBef>
              <a:defRPr sz="1200">
                <a:latin typeface="Arial" charset="0"/>
              </a:defRPr>
            </a:lvl1pPr>
          </a:lstStyle>
          <a:p>
            <a:pPr>
              <a:defRPr/>
            </a:pPr>
            <a:endParaRPr lang="en-US"/>
          </a:p>
        </p:txBody>
      </p:sp>
      <p:sp>
        <p:nvSpPr>
          <p:cNvPr id="138243" name="Rectangle 3"/>
          <p:cNvSpPr>
            <a:spLocks noGrp="1" noChangeArrowheads="1"/>
          </p:cNvSpPr>
          <p:nvPr>
            <p:ph type="dt" sz="quarter" idx="1"/>
          </p:nvPr>
        </p:nvSpPr>
        <p:spPr bwMode="auto">
          <a:xfrm>
            <a:off x="4006639" y="0"/>
            <a:ext cx="3003761" cy="468313"/>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eaLnBrk="0" hangingPunct="0">
              <a:spcBef>
                <a:spcPct val="0"/>
              </a:spcBef>
              <a:defRPr sz="1200">
                <a:latin typeface="Arial" charset="0"/>
              </a:defRPr>
            </a:lvl1pPr>
          </a:lstStyle>
          <a:p>
            <a:pPr>
              <a:defRPr/>
            </a:pPr>
            <a:endParaRPr lang="en-US"/>
          </a:p>
        </p:txBody>
      </p:sp>
      <p:sp>
        <p:nvSpPr>
          <p:cNvPr id="138244" name="Rectangle 4"/>
          <p:cNvSpPr>
            <a:spLocks noGrp="1" noChangeArrowheads="1"/>
          </p:cNvSpPr>
          <p:nvPr>
            <p:ph type="ftr" sz="quarter" idx="2"/>
          </p:nvPr>
        </p:nvSpPr>
        <p:spPr bwMode="auto">
          <a:xfrm>
            <a:off x="1" y="8815388"/>
            <a:ext cx="3003762" cy="468312"/>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l" defTabSz="922338" eaLnBrk="0" hangingPunct="0">
              <a:spcBef>
                <a:spcPct val="0"/>
              </a:spcBef>
              <a:defRPr sz="1200">
                <a:latin typeface="Arial" charset="0"/>
              </a:defRPr>
            </a:lvl1pPr>
          </a:lstStyle>
          <a:p>
            <a:pPr>
              <a:defRPr/>
            </a:pPr>
            <a:endParaRPr lang="en-US"/>
          </a:p>
        </p:txBody>
      </p:sp>
      <p:sp>
        <p:nvSpPr>
          <p:cNvPr id="138245" name="Rectangle 5"/>
          <p:cNvSpPr>
            <a:spLocks noGrp="1" noChangeArrowheads="1"/>
          </p:cNvSpPr>
          <p:nvPr>
            <p:ph type="sldNum" sz="quarter" idx="3"/>
          </p:nvPr>
        </p:nvSpPr>
        <p:spPr bwMode="auto">
          <a:xfrm>
            <a:off x="4006639" y="8815388"/>
            <a:ext cx="3003761" cy="468312"/>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eaLnBrk="0" hangingPunct="0">
              <a:spcBef>
                <a:spcPct val="0"/>
              </a:spcBef>
              <a:defRPr sz="1200">
                <a:latin typeface="Arial" charset="0"/>
              </a:defRPr>
            </a:lvl1pPr>
          </a:lstStyle>
          <a:p>
            <a:pPr>
              <a:defRPr/>
            </a:pPr>
            <a:fld id="{2960E589-BEE1-49E3-866D-0C06B935BE60}" type="slidenum">
              <a:rPr lang="en-US"/>
              <a:pPr>
                <a:defRPr/>
              </a:pPr>
              <a:t>‹#›</a:t>
            </a:fld>
            <a:endParaRPr lang="en-US"/>
          </a:p>
        </p:txBody>
      </p:sp>
    </p:spTree>
    <p:extLst>
      <p:ext uri="{BB962C8B-B14F-4D97-AF65-F5344CB8AC3E}">
        <p14:creationId xmlns:p14="http://schemas.microsoft.com/office/powerpoint/2010/main" xmlns="" val="3422365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0"/>
            <a:ext cx="3003762" cy="46355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l" defTabSz="922338" eaLnBrk="0" hangingPunct="0">
              <a:spcBef>
                <a:spcPct val="0"/>
              </a:spcBef>
              <a:defRPr sz="1200">
                <a:latin typeface="Arial" charset="0"/>
              </a:defRPr>
            </a:lvl1pPr>
          </a:lstStyle>
          <a:p>
            <a:pPr>
              <a:defRPr/>
            </a:pPr>
            <a:endParaRPr lang="en-US"/>
          </a:p>
        </p:txBody>
      </p:sp>
      <p:sp>
        <p:nvSpPr>
          <p:cNvPr id="18435" name="Rectangle 3"/>
          <p:cNvSpPr>
            <a:spLocks noGrp="1" noChangeArrowheads="1"/>
          </p:cNvSpPr>
          <p:nvPr>
            <p:ph type="dt" idx="1"/>
          </p:nvPr>
        </p:nvSpPr>
        <p:spPr bwMode="auto">
          <a:xfrm>
            <a:off x="4006639" y="0"/>
            <a:ext cx="3003761" cy="46355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eaLnBrk="0" hangingPunct="0">
              <a:spcBef>
                <a:spcPct val="0"/>
              </a:spcBef>
              <a:defRPr sz="1200">
                <a:latin typeface="Arial"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225550" y="693738"/>
            <a:ext cx="4559300" cy="347345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23362" y="4397375"/>
            <a:ext cx="5163679" cy="4167188"/>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1" y="8794750"/>
            <a:ext cx="3003762" cy="46355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l" defTabSz="922338" eaLnBrk="0" hangingPunct="0">
              <a:spcBef>
                <a:spcPct val="0"/>
              </a:spcBef>
              <a:defRPr sz="1200">
                <a:latin typeface="Arial" charset="0"/>
              </a:defRPr>
            </a:lvl1pPr>
          </a:lstStyle>
          <a:p>
            <a:pPr>
              <a:defRPr/>
            </a:pPr>
            <a:endParaRPr lang="en-US"/>
          </a:p>
        </p:txBody>
      </p:sp>
      <p:sp>
        <p:nvSpPr>
          <p:cNvPr id="18439" name="Rectangle 7"/>
          <p:cNvSpPr>
            <a:spLocks noGrp="1" noChangeArrowheads="1"/>
          </p:cNvSpPr>
          <p:nvPr>
            <p:ph type="sldNum" sz="quarter" idx="5"/>
          </p:nvPr>
        </p:nvSpPr>
        <p:spPr bwMode="auto">
          <a:xfrm>
            <a:off x="4006639" y="8794750"/>
            <a:ext cx="3003761" cy="46355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eaLnBrk="0" hangingPunct="0">
              <a:spcBef>
                <a:spcPct val="0"/>
              </a:spcBef>
              <a:defRPr sz="1200">
                <a:latin typeface="Arial" charset="0"/>
              </a:defRPr>
            </a:lvl1pPr>
          </a:lstStyle>
          <a:p>
            <a:pPr>
              <a:defRPr/>
            </a:pPr>
            <a:fld id="{24EBD1F4-43C7-4E26-967B-723BACFD4421}" type="slidenum">
              <a:rPr lang="en-US"/>
              <a:pPr>
                <a:defRPr/>
              </a:pPr>
              <a:t>‹#›</a:t>
            </a:fld>
            <a:endParaRPr lang="en-US"/>
          </a:p>
        </p:txBody>
      </p:sp>
    </p:spTree>
    <p:extLst>
      <p:ext uri="{BB962C8B-B14F-4D97-AF65-F5344CB8AC3E}">
        <p14:creationId xmlns:p14="http://schemas.microsoft.com/office/powerpoint/2010/main" xmlns="" val="37869417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492"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569"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68059"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5137"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2135" algn="l" defTabSz="912853" rtl="0" eaLnBrk="1" latinLnBrk="0" hangingPunct="1">
      <a:defRPr sz="1200" kern="1200">
        <a:solidFill>
          <a:schemeClr val="tx1"/>
        </a:solidFill>
        <a:latin typeface="+mn-lt"/>
        <a:ea typeface="+mn-ea"/>
        <a:cs typeface="+mn-cs"/>
      </a:defRPr>
    </a:lvl6pPr>
    <a:lvl7pPr marL="2738559" algn="l" defTabSz="912853" rtl="0" eaLnBrk="1" latinLnBrk="0" hangingPunct="1">
      <a:defRPr sz="1200" kern="1200">
        <a:solidFill>
          <a:schemeClr val="tx1"/>
        </a:solidFill>
        <a:latin typeface="+mn-lt"/>
        <a:ea typeface="+mn-ea"/>
        <a:cs typeface="+mn-cs"/>
      </a:defRPr>
    </a:lvl7pPr>
    <a:lvl8pPr marL="3194985" algn="l" defTabSz="912853" rtl="0" eaLnBrk="1" latinLnBrk="0" hangingPunct="1">
      <a:defRPr sz="1200" kern="1200">
        <a:solidFill>
          <a:schemeClr val="tx1"/>
        </a:solidFill>
        <a:latin typeface="+mn-lt"/>
        <a:ea typeface="+mn-ea"/>
        <a:cs typeface="+mn-cs"/>
      </a:defRPr>
    </a:lvl8pPr>
    <a:lvl9pPr marL="3651412" algn="l" defTabSz="9128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EBD1F4-43C7-4E26-967B-723BACFD4421}" type="slidenum">
              <a:rPr lang="en-US" smtClean="0"/>
              <a:pPr>
                <a:defRPr/>
              </a:pPr>
              <a:t>1</a:t>
            </a:fld>
            <a:endParaRPr lang="en-US"/>
          </a:p>
        </p:txBody>
      </p:sp>
    </p:spTree>
    <p:extLst>
      <p:ext uri="{BB962C8B-B14F-4D97-AF65-F5344CB8AC3E}">
        <p14:creationId xmlns:p14="http://schemas.microsoft.com/office/powerpoint/2010/main" xmlns="" val="4178899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EBD1F4-43C7-4E26-967B-723BACFD4421}" type="slidenum">
              <a:rPr lang="en-US" smtClean="0"/>
              <a:pPr>
                <a:defRPr/>
              </a:pPr>
              <a:t>12</a:t>
            </a:fld>
            <a:endParaRPr lang="en-US"/>
          </a:p>
        </p:txBody>
      </p:sp>
    </p:spTree>
    <p:extLst>
      <p:ext uri="{BB962C8B-B14F-4D97-AF65-F5344CB8AC3E}">
        <p14:creationId xmlns:p14="http://schemas.microsoft.com/office/powerpoint/2010/main" xmlns="" val="3049142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EBD1F4-43C7-4E26-967B-723BACFD4421}" type="slidenum">
              <a:rPr lang="en-US" smtClean="0"/>
              <a:pPr>
                <a:defRPr/>
              </a:pPr>
              <a:t>13</a:t>
            </a:fld>
            <a:endParaRPr lang="en-US"/>
          </a:p>
        </p:txBody>
      </p:sp>
    </p:spTree>
    <p:extLst>
      <p:ext uri="{BB962C8B-B14F-4D97-AF65-F5344CB8AC3E}">
        <p14:creationId xmlns:p14="http://schemas.microsoft.com/office/powerpoint/2010/main" xmlns="" val="1086389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EBD1F4-43C7-4E26-967B-723BACFD4421}" type="slidenum">
              <a:rPr lang="en-US" smtClean="0"/>
              <a:pPr>
                <a:defRPr/>
              </a:pPr>
              <a:t>14</a:t>
            </a:fld>
            <a:endParaRPr lang="en-US"/>
          </a:p>
        </p:txBody>
      </p:sp>
    </p:spTree>
    <p:extLst>
      <p:ext uri="{BB962C8B-B14F-4D97-AF65-F5344CB8AC3E}">
        <p14:creationId xmlns:p14="http://schemas.microsoft.com/office/powerpoint/2010/main" xmlns="" val="3230411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24EBD1F4-43C7-4E26-967B-723BACFD4421}" type="slidenum">
              <a:rPr lang="en-US" smtClean="0"/>
              <a:pPr>
                <a:defRPr/>
              </a:pPr>
              <a:t>18</a:t>
            </a:fld>
            <a:endParaRPr lang="en-US"/>
          </a:p>
        </p:txBody>
      </p:sp>
    </p:spTree>
    <p:extLst>
      <p:ext uri="{BB962C8B-B14F-4D97-AF65-F5344CB8AC3E}">
        <p14:creationId xmlns:p14="http://schemas.microsoft.com/office/powerpoint/2010/main" xmlns="" val="2689880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EBD1F4-43C7-4E26-967B-723BACFD4421}" type="slidenum">
              <a:rPr lang="en-US" smtClean="0"/>
              <a:pPr>
                <a:defRPr/>
              </a:pPr>
              <a:t>19</a:t>
            </a:fld>
            <a:endParaRPr lang="en-US"/>
          </a:p>
        </p:txBody>
      </p:sp>
    </p:spTree>
    <p:extLst>
      <p:ext uri="{BB962C8B-B14F-4D97-AF65-F5344CB8AC3E}">
        <p14:creationId xmlns:p14="http://schemas.microsoft.com/office/powerpoint/2010/main" xmlns="" val="2859109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EBD1F4-43C7-4E26-967B-723BACFD4421}" type="slidenum">
              <a:rPr lang="en-US" smtClean="0"/>
              <a:pPr>
                <a:defRPr/>
              </a:pPr>
              <a:t>2</a:t>
            </a:fld>
            <a:endParaRPr lang="en-US"/>
          </a:p>
        </p:txBody>
      </p:sp>
    </p:spTree>
    <p:extLst>
      <p:ext uri="{BB962C8B-B14F-4D97-AF65-F5344CB8AC3E}">
        <p14:creationId xmlns:p14="http://schemas.microsoft.com/office/powerpoint/2010/main" xmlns="" val="390440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EBD1F4-43C7-4E26-967B-723BACFD4421}" type="slidenum">
              <a:rPr lang="en-US" smtClean="0"/>
              <a:pPr>
                <a:defRPr/>
              </a:pPr>
              <a:t>3</a:t>
            </a:fld>
            <a:endParaRPr lang="en-US"/>
          </a:p>
        </p:txBody>
      </p:sp>
    </p:spTree>
    <p:extLst>
      <p:ext uri="{BB962C8B-B14F-4D97-AF65-F5344CB8AC3E}">
        <p14:creationId xmlns:p14="http://schemas.microsoft.com/office/powerpoint/2010/main" xmlns="" val="1219653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EBD1F4-43C7-4E26-967B-723BACFD4421}" type="slidenum">
              <a:rPr lang="en-US" smtClean="0"/>
              <a:pPr>
                <a:defRPr/>
              </a:pPr>
              <a:t>4</a:t>
            </a:fld>
            <a:endParaRPr lang="en-US"/>
          </a:p>
        </p:txBody>
      </p:sp>
    </p:spTree>
    <p:extLst>
      <p:ext uri="{BB962C8B-B14F-4D97-AF65-F5344CB8AC3E}">
        <p14:creationId xmlns:p14="http://schemas.microsoft.com/office/powerpoint/2010/main" xmlns="" val="1326312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EBD1F4-43C7-4E26-967B-723BACFD4421}" type="slidenum">
              <a:rPr lang="en-US" smtClean="0"/>
              <a:pPr>
                <a:defRPr/>
              </a:pPr>
              <a:t>5</a:t>
            </a:fld>
            <a:endParaRPr lang="en-US"/>
          </a:p>
        </p:txBody>
      </p:sp>
    </p:spTree>
    <p:extLst>
      <p:ext uri="{BB962C8B-B14F-4D97-AF65-F5344CB8AC3E}">
        <p14:creationId xmlns:p14="http://schemas.microsoft.com/office/powerpoint/2010/main" xmlns="" val="159780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EBD1F4-43C7-4E26-967B-723BACFD4421}" type="slidenum">
              <a:rPr lang="en-US" smtClean="0"/>
              <a:pPr>
                <a:defRPr/>
              </a:pPr>
              <a:t>6</a:t>
            </a:fld>
            <a:endParaRPr lang="en-US"/>
          </a:p>
        </p:txBody>
      </p:sp>
    </p:spTree>
    <p:extLst>
      <p:ext uri="{BB962C8B-B14F-4D97-AF65-F5344CB8AC3E}">
        <p14:creationId xmlns:p14="http://schemas.microsoft.com/office/powerpoint/2010/main" xmlns="" val="357480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EBD1F4-43C7-4E26-967B-723BACFD4421}" type="slidenum">
              <a:rPr lang="en-US" smtClean="0"/>
              <a:pPr>
                <a:defRPr/>
              </a:pPr>
              <a:t>7</a:t>
            </a:fld>
            <a:endParaRPr lang="en-US"/>
          </a:p>
        </p:txBody>
      </p:sp>
    </p:spTree>
    <p:extLst>
      <p:ext uri="{BB962C8B-B14F-4D97-AF65-F5344CB8AC3E}">
        <p14:creationId xmlns:p14="http://schemas.microsoft.com/office/powerpoint/2010/main" xmlns="" val="3853754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EBD1F4-43C7-4E26-967B-723BACFD4421}" type="slidenum">
              <a:rPr lang="en-US" smtClean="0"/>
              <a:pPr>
                <a:defRPr/>
              </a:pPr>
              <a:t>8</a:t>
            </a:fld>
            <a:endParaRPr lang="en-US"/>
          </a:p>
        </p:txBody>
      </p:sp>
    </p:spTree>
    <p:extLst>
      <p:ext uri="{BB962C8B-B14F-4D97-AF65-F5344CB8AC3E}">
        <p14:creationId xmlns:p14="http://schemas.microsoft.com/office/powerpoint/2010/main" xmlns="" val="3442455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EBD1F4-43C7-4E26-967B-723BACFD4421}" type="slidenum">
              <a:rPr lang="en-US" smtClean="0"/>
              <a:pPr>
                <a:defRPr/>
              </a:pPr>
              <a:t>10</a:t>
            </a:fld>
            <a:endParaRPr lang="en-US"/>
          </a:p>
        </p:txBody>
      </p:sp>
    </p:spTree>
    <p:extLst>
      <p:ext uri="{BB962C8B-B14F-4D97-AF65-F5344CB8AC3E}">
        <p14:creationId xmlns:p14="http://schemas.microsoft.com/office/powerpoint/2010/main" xmlns="" val="559247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4629B013-5109-47CF-A39D-BBF8BD223C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320675" y="6664328"/>
            <a:ext cx="2800350" cy="650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6600" tIns="48300" rIns="96600" bIns="48300" anchor="ctr"/>
          <a:lstStyle/>
          <a:p>
            <a:pPr algn="ctr" fontAlgn="auto">
              <a:spcBef>
                <a:spcPts val="0"/>
              </a:spcBef>
              <a:spcAft>
                <a:spcPts val="0"/>
              </a:spcAft>
              <a:defRPr/>
            </a:pPr>
            <a:endParaRPr lang="en-US" dirty="0"/>
          </a:p>
        </p:txBody>
      </p:sp>
      <p:pic>
        <p:nvPicPr>
          <p:cNvPr id="3" name="Picture 8" descr="horizontal-logo-green-text.jpg"/>
          <p:cNvPicPr>
            <a:picLocks noChangeAspect="1"/>
          </p:cNvPicPr>
          <p:nvPr userDrawn="1"/>
        </p:nvPicPr>
        <p:blipFill>
          <a:blip r:embed="rId3" cstate="print"/>
          <a:srcRect/>
          <a:stretch>
            <a:fillRect/>
          </a:stretch>
        </p:blipFill>
        <p:spPr bwMode="auto">
          <a:xfrm>
            <a:off x="2000250" y="325438"/>
            <a:ext cx="5600700" cy="950912"/>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80060" y="6780110"/>
            <a:ext cx="2240280" cy="389467"/>
          </a:xfrm>
          <a:prstGeom prst="rect">
            <a:avLst/>
          </a:prstGeom>
        </p:spPr>
        <p:txBody>
          <a:bodyPr lIns="96636" tIns="48318" rIns="96636" bIns="48318"/>
          <a:lstStyle/>
          <a:p>
            <a:fld id="{4B5B78A1-46FF-435D-8A27-7AF9B0D86579}" type="datetimeFigureOut">
              <a:rPr lang="en-US" smtClean="0"/>
              <a:pPr/>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4CE79-C9C2-4282-A1CA-716553B33CC0}" type="slidenum">
              <a:rPr lang="en-US" smtClean="0"/>
              <a:pPr/>
              <a:t>‹#›</a:t>
            </a:fld>
            <a:endParaRPr lang="en-US"/>
          </a:p>
        </p:txBody>
      </p:sp>
    </p:spTree>
    <p:extLst>
      <p:ext uri="{BB962C8B-B14F-4D97-AF65-F5344CB8AC3E}">
        <p14:creationId xmlns:p14="http://schemas.microsoft.com/office/powerpoint/2010/main" xmlns="" val="2805981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33361"/>
            <a:ext cx="9601200" cy="1219201"/>
          </a:xfrm>
          <a:prstGeom prst="rect">
            <a:avLst/>
          </a:prstGeom>
          <a:noFill/>
          <a:ln w="9525">
            <a:noFill/>
            <a:miter lim="800000"/>
            <a:headEnd/>
            <a:tailEnd/>
          </a:ln>
        </p:spPr>
        <p:txBody>
          <a:bodyPr vert="horz" wrap="square" lIns="96357" tIns="48179" rIns="96357" bIns="48179"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369888" y="923925"/>
            <a:ext cx="8831262" cy="5610225"/>
          </a:xfrm>
          <a:prstGeom prst="rect">
            <a:avLst/>
          </a:prstGeom>
          <a:noFill/>
          <a:ln w="9525">
            <a:noFill/>
            <a:miter lim="800000"/>
            <a:headEnd/>
            <a:tailEnd/>
          </a:ln>
        </p:spPr>
        <p:txBody>
          <a:bodyPr vert="horz" wrap="square" lIns="96357" tIns="48179" rIns="96357" bIns="4817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279775" y="6780213"/>
            <a:ext cx="5600700" cy="388937"/>
          </a:xfrm>
          <a:prstGeom prst="rect">
            <a:avLst/>
          </a:prstGeom>
        </p:spPr>
        <p:txBody>
          <a:bodyPr vert="horz" lIns="96357" tIns="48179" rIns="96357" bIns="48179" rtlCol="0" anchor="ctr"/>
          <a:lstStyle>
            <a:lvl1pPr algn="r" eaLnBrk="0" fontAlgn="auto" hangingPunct="0">
              <a:spcBef>
                <a:spcPts val="0"/>
              </a:spcBef>
              <a:spcAft>
                <a:spcPts val="0"/>
              </a:spcAft>
              <a:defRPr sz="1300">
                <a:solidFill>
                  <a:srgbClr val="106636"/>
                </a:solidFill>
                <a:latin typeface="+mj-lt"/>
                <a:cs typeface="Arial" pitchFamily="34" charset="0"/>
              </a:defRPr>
            </a:lvl1pPr>
          </a:lstStyle>
          <a:p>
            <a:pPr>
              <a:defRPr/>
            </a:pPr>
            <a:r>
              <a:rPr lang="en-US" dirty="0" smtClean="0"/>
              <a:t>Office of Science FY 2011 Budget</a:t>
            </a:r>
            <a:endParaRPr lang="en-US" dirty="0"/>
          </a:p>
        </p:txBody>
      </p:sp>
      <p:sp>
        <p:nvSpPr>
          <p:cNvPr id="6" name="Slide Number Placeholder 5"/>
          <p:cNvSpPr>
            <a:spLocks noGrp="1"/>
          </p:cNvSpPr>
          <p:nvPr>
            <p:ph type="sldNum" sz="quarter" idx="4"/>
          </p:nvPr>
        </p:nvSpPr>
        <p:spPr>
          <a:xfrm>
            <a:off x="8834438" y="6775452"/>
            <a:ext cx="400050" cy="388938"/>
          </a:xfrm>
          <a:prstGeom prst="rect">
            <a:avLst/>
          </a:prstGeom>
        </p:spPr>
        <p:txBody>
          <a:bodyPr vert="horz" lIns="96357" tIns="48179" rIns="96357" bIns="48179" rtlCol="0" anchor="ctr"/>
          <a:lstStyle>
            <a:lvl1pPr algn="r" eaLnBrk="0" fontAlgn="auto" hangingPunct="0">
              <a:spcBef>
                <a:spcPts val="0"/>
              </a:spcBef>
              <a:spcAft>
                <a:spcPts val="0"/>
              </a:spcAft>
              <a:defRPr sz="1300">
                <a:solidFill>
                  <a:srgbClr val="106636"/>
                </a:solidFill>
                <a:latin typeface="Arial" pitchFamily="34" charset="0"/>
                <a:cs typeface="Arial" pitchFamily="34" charset="0"/>
              </a:defRPr>
            </a:lvl1pPr>
          </a:lstStyle>
          <a:p>
            <a:pPr>
              <a:defRPr/>
            </a:pPr>
            <a:fld id="{8B4BF021-B529-42DD-BE58-DA72EC138A8B}" type="slidenum">
              <a:rPr lang="en-US"/>
              <a:pPr>
                <a:defRPr/>
              </a:pPr>
              <a:t>‹#›</a:t>
            </a:fld>
            <a:endParaRPr lang="en-US" dirty="0"/>
          </a:p>
        </p:txBody>
      </p:sp>
      <p:pic>
        <p:nvPicPr>
          <p:cNvPr id="1030" name="Picture 9" descr="horizontal-logo-green-text.jpg"/>
          <p:cNvPicPr>
            <a:picLocks noChangeAspect="1"/>
          </p:cNvPicPr>
          <p:nvPr/>
        </p:nvPicPr>
        <p:blipFill>
          <a:blip r:embed="rId6" cstate="print"/>
          <a:srcRect/>
          <a:stretch>
            <a:fillRect/>
          </a:stretch>
        </p:blipFill>
        <p:spPr bwMode="auto">
          <a:xfrm>
            <a:off x="479425" y="6778628"/>
            <a:ext cx="2560638" cy="434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11" r:id="rId1"/>
    <p:sldLayoutId id="2147484313" r:id="rId2"/>
    <p:sldLayoutId id="2147484315" r:id="rId3"/>
  </p:sldLayoutIdLst>
  <p:hf hdr="0" dt="0"/>
  <p:txStyles>
    <p:titleStyle>
      <a:lvl1pPr algn="ctr" rtl="0" eaLnBrk="0" fontAlgn="base" hangingPunct="0">
        <a:spcBef>
          <a:spcPct val="0"/>
        </a:spcBef>
        <a:spcAft>
          <a:spcPct val="0"/>
        </a:spcAft>
        <a:defRPr sz="2500" kern="1200">
          <a:solidFill>
            <a:srgbClr val="106636"/>
          </a:solidFill>
          <a:latin typeface="+mj-lt"/>
          <a:ea typeface="+mj-ea"/>
          <a:cs typeface="Arial" pitchFamily="34" charset="0"/>
        </a:defRPr>
      </a:lvl1pPr>
      <a:lvl2pPr algn="ctr" rtl="0" eaLnBrk="0" fontAlgn="base" hangingPunct="0">
        <a:spcBef>
          <a:spcPct val="0"/>
        </a:spcBef>
        <a:spcAft>
          <a:spcPct val="0"/>
        </a:spcAft>
        <a:defRPr sz="2500">
          <a:solidFill>
            <a:srgbClr val="106636"/>
          </a:solidFill>
          <a:latin typeface="Arial" charset="0"/>
          <a:cs typeface="Arial" charset="0"/>
        </a:defRPr>
      </a:lvl2pPr>
      <a:lvl3pPr algn="ctr" rtl="0" eaLnBrk="0" fontAlgn="base" hangingPunct="0">
        <a:spcBef>
          <a:spcPct val="0"/>
        </a:spcBef>
        <a:spcAft>
          <a:spcPct val="0"/>
        </a:spcAft>
        <a:defRPr sz="2500">
          <a:solidFill>
            <a:srgbClr val="106636"/>
          </a:solidFill>
          <a:latin typeface="Arial" charset="0"/>
          <a:cs typeface="Arial" charset="0"/>
        </a:defRPr>
      </a:lvl3pPr>
      <a:lvl4pPr algn="ctr" rtl="0" eaLnBrk="0" fontAlgn="base" hangingPunct="0">
        <a:spcBef>
          <a:spcPct val="0"/>
        </a:spcBef>
        <a:spcAft>
          <a:spcPct val="0"/>
        </a:spcAft>
        <a:defRPr sz="2500">
          <a:solidFill>
            <a:srgbClr val="106636"/>
          </a:solidFill>
          <a:latin typeface="Arial" charset="0"/>
          <a:cs typeface="Arial" charset="0"/>
        </a:defRPr>
      </a:lvl4pPr>
      <a:lvl5pPr algn="ctr" rtl="0" eaLnBrk="0" fontAlgn="base" hangingPunct="0">
        <a:spcBef>
          <a:spcPct val="0"/>
        </a:spcBef>
        <a:spcAft>
          <a:spcPct val="0"/>
        </a:spcAft>
        <a:defRPr sz="2500">
          <a:solidFill>
            <a:srgbClr val="106636"/>
          </a:solidFill>
          <a:latin typeface="Arial" charset="0"/>
          <a:cs typeface="Arial" charset="0"/>
        </a:defRPr>
      </a:lvl5pPr>
      <a:lvl6pPr marL="481799" algn="ctr" rtl="0" fontAlgn="base">
        <a:spcBef>
          <a:spcPct val="0"/>
        </a:spcBef>
        <a:spcAft>
          <a:spcPct val="0"/>
        </a:spcAft>
        <a:defRPr sz="2500">
          <a:solidFill>
            <a:srgbClr val="106636"/>
          </a:solidFill>
          <a:latin typeface="Arial" charset="0"/>
          <a:cs typeface="Arial" charset="0"/>
        </a:defRPr>
      </a:lvl6pPr>
      <a:lvl7pPr marL="963601" algn="ctr" rtl="0" fontAlgn="base">
        <a:spcBef>
          <a:spcPct val="0"/>
        </a:spcBef>
        <a:spcAft>
          <a:spcPct val="0"/>
        </a:spcAft>
        <a:defRPr sz="2500">
          <a:solidFill>
            <a:srgbClr val="106636"/>
          </a:solidFill>
          <a:latin typeface="Arial" charset="0"/>
          <a:cs typeface="Arial" charset="0"/>
        </a:defRPr>
      </a:lvl7pPr>
      <a:lvl8pPr marL="1445396" algn="ctr" rtl="0" fontAlgn="base">
        <a:spcBef>
          <a:spcPct val="0"/>
        </a:spcBef>
        <a:spcAft>
          <a:spcPct val="0"/>
        </a:spcAft>
        <a:defRPr sz="2500">
          <a:solidFill>
            <a:srgbClr val="106636"/>
          </a:solidFill>
          <a:latin typeface="Arial" charset="0"/>
          <a:cs typeface="Arial" charset="0"/>
        </a:defRPr>
      </a:lvl8pPr>
      <a:lvl9pPr marL="1927202" algn="ctr" rtl="0" fontAlgn="base">
        <a:spcBef>
          <a:spcPct val="0"/>
        </a:spcBef>
        <a:spcAft>
          <a:spcPct val="0"/>
        </a:spcAft>
        <a:defRPr sz="2500">
          <a:solidFill>
            <a:srgbClr val="106636"/>
          </a:solidFill>
          <a:latin typeface="Arial" charset="0"/>
          <a:cs typeface="Arial" charset="0"/>
        </a:defRPr>
      </a:lvl9pPr>
    </p:titleStyle>
    <p:bodyStyle>
      <a:lvl1pPr marL="360267" indent="-360267" algn="l" rtl="0" eaLnBrk="0" fontAlgn="base" hangingPunct="0">
        <a:spcBef>
          <a:spcPct val="20000"/>
        </a:spcBef>
        <a:spcAft>
          <a:spcPct val="0"/>
        </a:spcAft>
        <a:buFont typeface="Arial" charset="0"/>
        <a:buChar char="•"/>
        <a:defRPr sz="2500" b="1" kern="1200">
          <a:solidFill>
            <a:srgbClr val="146737"/>
          </a:solidFill>
          <a:latin typeface="+mj-lt"/>
          <a:ea typeface="+mn-ea"/>
          <a:cs typeface="Arial" pitchFamily="34" charset="0"/>
        </a:defRPr>
      </a:lvl1pPr>
      <a:lvl2pPr marL="782428" indent="-299957" algn="l" rtl="0" eaLnBrk="0" fontAlgn="base" hangingPunct="0">
        <a:spcBef>
          <a:spcPct val="20000"/>
        </a:spcBef>
        <a:spcAft>
          <a:spcPct val="0"/>
        </a:spcAft>
        <a:buFont typeface="Arial" charset="0"/>
        <a:buChar char="–"/>
        <a:defRPr sz="2300" kern="1200">
          <a:solidFill>
            <a:srgbClr val="404040"/>
          </a:solidFill>
          <a:latin typeface="+mj-lt"/>
          <a:ea typeface="+mn-ea"/>
          <a:cs typeface="Arial" pitchFamily="34" charset="0"/>
        </a:defRPr>
      </a:lvl2pPr>
      <a:lvl3pPr marL="1203004" indent="-239650" algn="l" rtl="0" eaLnBrk="0" fontAlgn="base" hangingPunct="0">
        <a:spcBef>
          <a:spcPct val="20000"/>
        </a:spcBef>
        <a:spcAft>
          <a:spcPct val="0"/>
        </a:spcAft>
        <a:buFont typeface="Arial" charset="0"/>
        <a:buChar char="•"/>
        <a:defRPr sz="2100" kern="1200">
          <a:solidFill>
            <a:schemeClr val="tx1"/>
          </a:solidFill>
          <a:latin typeface="+mj-lt"/>
          <a:ea typeface="+mn-ea"/>
          <a:cs typeface="Arial" pitchFamily="34" charset="0"/>
        </a:defRPr>
      </a:lvl3pPr>
      <a:lvl4pPr marL="1685474" indent="-239650" algn="l" rtl="0" eaLnBrk="0" fontAlgn="base" hangingPunct="0">
        <a:spcBef>
          <a:spcPct val="20000"/>
        </a:spcBef>
        <a:spcAft>
          <a:spcPct val="0"/>
        </a:spcAft>
        <a:buFont typeface="Arial" charset="0"/>
        <a:buChar char="–"/>
        <a:defRPr sz="2100" kern="1200">
          <a:solidFill>
            <a:schemeClr val="tx1"/>
          </a:solidFill>
          <a:latin typeface="+mj-lt"/>
          <a:ea typeface="+mn-ea"/>
          <a:cs typeface="Arial" pitchFamily="34" charset="0"/>
        </a:defRPr>
      </a:lvl4pPr>
      <a:lvl5pPr marL="2167946" indent="-239650" algn="l" rtl="0" eaLnBrk="0" fontAlgn="base" hangingPunct="0">
        <a:spcBef>
          <a:spcPct val="20000"/>
        </a:spcBef>
        <a:spcAft>
          <a:spcPct val="0"/>
        </a:spcAft>
        <a:buFont typeface="Arial" charset="0"/>
        <a:buChar char="»"/>
        <a:defRPr sz="2100" kern="1200">
          <a:solidFill>
            <a:schemeClr val="tx1"/>
          </a:solidFill>
          <a:latin typeface="+mj-lt"/>
          <a:ea typeface="+mn-ea"/>
          <a:cs typeface="Arial" pitchFamily="34" charset="0"/>
        </a:defRPr>
      </a:lvl5pPr>
      <a:lvl6pPr marL="2649906" indent="-240903" algn="l" defTabSz="96360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31709" indent="-240903" algn="l" defTabSz="96360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13508" indent="-240903" algn="l" defTabSz="96360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95309" indent="-240903" algn="l" defTabSz="96360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3601" rtl="0" eaLnBrk="1" latinLnBrk="0" hangingPunct="1">
        <a:defRPr sz="1900" kern="1200">
          <a:solidFill>
            <a:schemeClr val="tx1"/>
          </a:solidFill>
          <a:latin typeface="+mn-lt"/>
          <a:ea typeface="+mn-ea"/>
          <a:cs typeface="+mn-cs"/>
        </a:defRPr>
      </a:lvl1pPr>
      <a:lvl2pPr marL="481799" algn="l" defTabSz="963601" rtl="0" eaLnBrk="1" latinLnBrk="0" hangingPunct="1">
        <a:defRPr sz="1900" kern="1200">
          <a:solidFill>
            <a:schemeClr val="tx1"/>
          </a:solidFill>
          <a:latin typeface="+mn-lt"/>
          <a:ea typeface="+mn-ea"/>
          <a:cs typeface="+mn-cs"/>
        </a:defRPr>
      </a:lvl2pPr>
      <a:lvl3pPr marL="963601" algn="l" defTabSz="963601" rtl="0" eaLnBrk="1" latinLnBrk="0" hangingPunct="1">
        <a:defRPr sz="1900" kern="1200">
          <a:solidFill>
            <a:schemeClr val="tx1"/>
          </a:solidFill>
          <a:latin typeface="+mn-lt"/>
          <a:ea typeface="+mn-ea"/>
          <a:cs typeface="+mn-cs"/>
        </a:defRPr>
      </a:lvl3pPr>
      <a:lvl4pPr marL="1445396" algn="l" defTabSz="963601" rtl="0" eaLnBrk="1" latinLnBrk="0" hangingPunct="1">
        <a:defRPr sz="1900" kern="1200">
          <a:solidFill>
            <a:schemeClr val="tx1"/>
          </a:solidFill>
          <a:latin typeface="+mn-lt"/>
          <a:ea typeface="+mn-ea"/>
          <a:cs typeface="+mn-cs"/>
        </a:defRPr>
      </a:lvl4pPr>
      <a:lvl5pPr marL="1927202" algn="l" defTabSz="963601" rtl="0" eaLnBrk="1" latinLnBrk="0" hangingPunct="1">
        <a:defRPr sz="1900" kern="1200">
          <a:solidFill>
            <a:schemeClr val="tx1"/>
          </a:solidFill>
          <a:latin typeface="+mn-lt"/>
          <a:ea typeface="+mn-ea"/>
          <a:cs typeface="+mn-cs"/>
        </a:defRPr>
      </a:lvl5pPr>
      <a:lvl6pPr marL="2409006" algn="l" defTabSz="963601" rtl="0" eaLnBrk="1" latinLnBrk="0" hangingPunct="1">
        <a:defRPr sz="1900" kern="1200">
          <a:solidFill>
            <a:schemeClr val="tx1"/>
          </a:solidFill>
          <a:latin typeface="+mn-lt"/>
          <a:ea typeface="+mn-ea"/>
          <a:cs typeface="+mn-cs"/>
        </a:defRPr>
      </a:lvl6pPr>
      <a:lvl7pPr marL="2890801" algn="l" defTabSz="963601" rtl="0" eaLnBrk="1" latinLnBrk="0" hangingPunct="1">
        <a:defRPr sz="1900" kern="1200">
          <a:solidFill>
            <a:schemeClr val="tx1"/>
          </a:solidFill>
          <a:latin typeface="+mn-lt"/>
          <a:ea typeface="+mn-ea"/>
          <a:cs typeface="+mn-cs"/>
        </a:defRPr>
      </a:lvl7pPr>
      <a:lvl8pPr marL="3372607" algn="l" defTabSz="963601" rtl="0" eaLnBrk="1" latinLnBrk="0" hangingPunct="1">
        <a:defRPr sz="1900" kern="1200">
          <a:solidFill>
            <a:schemeClr val="tx1"/>
          </a:solidFill>
          <a:latin typeface="+mn-lt"/>
          <a:ea typeface="+mn-ea"/>
          <a:cs typeface="+mn-cs"/>
        </a:defRPr>
      </a:lvl8pPr>
      <a:lvl9pPr marL="3854410" algn="l" defTabSz="96360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hyperlink" Target="https://www.cia.gov/library/publications/the-world-factbook/flags/flagtemplate_ja.html" TargetMode="External"/><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7.gif"/><Relationship Id="rId17" Type="http://schemas.openxmlformats.org/officeDocument/2006/relationships/image" Target="../media/image20.gif"/><Relationship Id="rId2" Type="http://schemas.openxmlformats.org/officeDocument/2006/relationships/notesSlide" Target="../notesSlides/notesSlide11.xml"/><Relationship Id="rId16" Type="http://schemas.openxmlformats.org/officeDocument/2006/relationships/image" Target="../media/image19.gif"/><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hyperlink" Target="https://www.cia.gov/library/publications/the-world-factbook/flags/flagtemplate_ks.html" TargetMode="External"/><Relationship Id="rId5" Type="http://schemas.openxmlformats.org/officeDocument/2006/relationships/hyperlink" Target="http://bilder.desy.de:9080/XFELmediabank/ConvertAssets/european-xfel-site-schenefeld-visualization-1.jpg" TargetMode="External"/><Relationship Id="rId15" Type="http://schemas.openxmlformats.org/officeDocument/2006/relationships/hyperlink" Target="https://www.cia.gov/library/publications/the-world-factbook/flags/flagtemplate_sz.html" TargetMode="External"/><Relationship Id="rId10" Type="http://schemas.openxmlformats.org/officeDocument/2006/relationships/image" Target="../media/image16.gif"/><Relationship Id="rId4" Type="http://schemas.openxmlformats.org/officeDocument/2006/relationships/image" Target="../media/image12.jpeg"/><Relationship Id="rId9" Type="http://schemas.openxmlformats.org/officeDocument/2006/relationships/hyperlink" Target="https://www.cia.gov/library/publications/the-world-factbook/flags/flagtemplate_gm.html" TargetMode="External"/><Relationship Id="rId1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bilder.desy.de:9080/XFELmediabank/ConvertAssets/european-xfel-site-schenefeld-visualization-1.jpg" TargetMode="External"/><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hyperlink" Target="http://www.flickr.com/photos/advancedphotonsource/5941503644/in/photostream" TargetMode="Externa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4"/>
          <p:cNvSpPr>
            <a:spLocks noGrp="1"/>
          </p:cNvSpPr>
          <p:nvPr>
            <p:ph type="subTitle" idx="4294967295"/>
          </p:nvPr>
        </p:nvSpPr>
        <p:spPr>
          <a:xfrm>
            <a:off x="1524000" y="5105400"/>
            <a:ext cx="6721475" cy="2079624"/>
          </a:xfrm>
        </p:spPr>
        <p:txBody>
          <a:bodyPr lIns="96600" tIns="48300" rIns="96600" bIns="48300">
            <a:spAutoFit/>
          </a:bodyPr>
          <a:lstStyle/>
          <a:p>
            <a:pPr marL="266629" indent="-266629" algn="ctr" defTabSz="1071277">
              <a:buNone/>
            </a:pPr>
            <a:r>
              <a:rPr lang="en-US" sz="2800" i="1" dirty="0">
                <a:solidFill>
                  <a:srgbClr val="FF0000"/>
                </a:solidFill>
                <a:latin typeface="Arial Narrow" pitchFamily="34" charset="0"/>
                <a:cs typeface="Arial" charset="0"/>
              </a:rPr>
              <a:t>Persis S. Drell</a:t>
            </a:r>
          </a:p>
          <a:p>
            <a:pPr marL="266629" indent="-266629" algn="ctr" defTabSz="1071277">
              <a:buNone/>
            </a:pPr>
            <a:r>
              <a:rPr lang="en-US" sz="2800" i="1" dirty="0">
                <a:solidFill>
                  <a:srgbClr val="FF0000"/>
                </a:solidFill>
                <a:latin typeface="Arial Narrow" pitchFamily="34" charset="0"/>
                <a:cs typeface="Arial" charset="0"/>
              </a:rPr>
              <a:t>SLAC/Stanford</a:t>
            </a:r>
          </a:p>
          <a:p>
            <a:pPr marL="266629" indent="-266629" algn="ctr" defTabSz="1071277">
              <a:buNone/>
            </a:pPr>
            <a:r>
              <a:rPr lang="en-US" sz="2800" i="1" dirty="0" smtClean="0">
                <a:solidFill>
                  <a:srgbClr val="FF0000"/>
                </a:solidFill>
                <a:latin typeface="Arial Narrow" pitchFamily="34" charset="0"/>
                <a:cs typeface="Arial" charset="0"/>
              </a:rPr>
              <a:t>James </a:t>
            </a:r>
            <a:r>
              <a:rPr lang="en-US" sz="2800" i="1" dirty="0">
                <a:solidFill>
                  <a:srgbClr val="FF0000"/>
                </a:solidFill>
                <a:latin typeface="Arial Narrow" pitchFamily="34" charset="0"/>
                <a:cs typeface="Arial" charset="0"/>
              </a:rPr>
              <a:t>B. Murphy, Director</a:t>
            </a:r>
          </a:p>
          <a:p>
            <a:pPr marL="266629" indent="-266629" algn="ctr" defTabSz="1071277">
              <a:buNone/>
            </a:pPr>
            <a:r>
              <a:rPr lang="en-US" sz="2800" i="1" dirty="0">
                <a:solidFill>
                  <a:srgbClr val="FF0000"/>
                </a:solidFill>
                <a:latin typeface="Arial Narrow" pitchFamily="34" charset="0"/>
                <a:cs typeface="Arial" charset="0"/>
              </a:rPr>
              <a:t>BES Scientific User Facilities </a:t>
            </a:r>
            <a:r>
              <a:rPr lang="en-US" sz="2800" i="1" dirty="0" smtClean="0">
                <a:solidFill>
                  <a:srgbClr val="FF0000"/>
                </a:solidFill>
                <a:latin typeface="Arial Narrow" pitchFamily="34" charset="0"/>
                <a:cs typeface="Arial" charset="0"/>
              </a:rPr>
              <a:t>Division</a:t>
            </a:r>
          </a:p>
        </p:txBody>
      </p:sp>
      <p:sp useBgFill="1">
        <p:nvSpPr>
          <p:cNvPr id="3075" name="Title 3"/>
          <p:cNvSpPr>
            <a:spLocks noGrp="1"/>
          </p:cNvSpPr>
          <p:nvPr>
            <p:ph type="title" idx="4294967295"/>
          </p:nvPr>
        </p:nvSpPr>
        <p:spPr>
          <a:xfrm>
            <a:off x="1" y="1623638"/>
            <a:ext cx="9601200" cy="3421286"/>
          </a:xfr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lnSpc>
                <a:spcPct val="90000"/>
              </a:lnSpc>
              <a:defRPr/>
            </a:pPr>
            <a:r>
              <a:rPr lang="en-US" sz="4800" b="1" i="1" spc="53" dirty="0" smtClean="0">
                <a:ln w="11430"/>
                <a:solidFill>
                  <a:srgbClr val="006600"/>
                </a:solidFill>
                <a:latin typeface="Arial Narrow" pitchFamily="34" charset="0"/>
              </a:rPr>
              <a:t>Status of International Light Sources:</a:t>
            </a:r>
            <a:br>
              <a:rPr lang="en-US" sz="4800" b="1" i="1" spc="53" dirty="0" smtClean="0">
                <a:ln w="11430"/>
                <a:solidFill>
                  <a:srgbClr val="006600"/>
                </a:solidFill>
                <a:latin typeface="Arial Narrow" pitchFamily="34" charset="0"/>
              </a:rPr>
            </a:br>
            <a:r>
              <a:rPr lang="en-US" sz="4800" b="1" i="1" spc="53" dirty="0" smtClean="0">
                <a:ln w="11430"/>
                <a:solidFill>
                  <a:srgbClr val="006600"/>
                </a:solidFill>
                <a:latin typeface="Arial Narrow" pitchFamily="34" charset="0"/>
              </a:rPr>
              <a:t>Today and in the Near Future</a:t>
            </a:r>
            <a:r>
              <a:rPr lang="en-US" sz="4400" b="1" i="1" spc="53" dirty="0">
                <a:ln w="11430"/>
                <a:solidFill>
                  <a:srgbClr val="006600"/>
                </a:solidFill>
                <a:latin typeface="Arial Narrow" pitchFamily="34" charset="0"/>
              </a:rPr>
              <a:t/>
            </a:r>
            <a:br>
              <a:rPr lang="en-US" sz="4400" b="1" i="1" spc="53" dirty="0">
                <a:ln w="11430"/>
                <a:solidFill>
                  <a:srgbClr val="006600"/>
                </a:solidFill>
                <a:latin typeface="Arial Narrow" pitchFamily="34" charset="0"/>
              </a:rPr>
            </a:br>
            <a:r>
              <a:rPr lang="en-US" sz="3600" b="1" i="1" spc="53" dirty="0">
                <a:ln w="11430"/>
                <a:solidFill>
                  <a:srgbClr val="006600"/>
                </a:solidFill>
                <a:latin typeface="Arial Narrow" pitchFamily="34" charset="0"/>
              </a:rPr>
              <a:t>presented </a:t>
            </a:r>
            <a:r>
              <a:rPr lang="en-US" sz="3600" b="1" i="1" spc="53" dirty="0" smtClean="0">
                <a:ln w="11430"/>
                <a:solidFill>
                  <a:srgbClr val="006600"/>
                </a:solidFill>
                <a:latin typeface="Arial Narrow" pitchFamily="34" charset="0"/>
              </a:rPr>
              <a:t>to the</a:t>
            </a:r>
            <a:r>
              <a:rPr lang="en-US" sz="3600" b="1" i="1" spc="53" dirty="0">
                <a:ln w="11430"/>
                <a:solidFill>
                  <a:srgbClr val="006600"/>
                </a:solidFill>
                <a:latin typeface="Arial Narrow" pitchFamily="34" charset="0"/>
              </a:rPr>
              <a:t/>
            </a:r>
            <a:br>
              <a:rPr lang="en-US" sz="3600" b="1" i="1" spc="53" dirty="0">
                <a:ln w="11430"/>
                <a:solidFill>
                  <a:srgbClr val="006600"/>
                </a:solidFill>
                <a:latin typeface="Arial Narrow" pitchFamily="34" charset="0"/>
              </a:rPr>
            </a:br>
            <a:r>
              <a:rPr lang="en-US" sz="3600" b="1" i="1" spc="53" dirty="0">
                <a:ln w="11430"/>
                <a:solidFill>
                  <a:srgbClr val="006600"/>
                </a:solidFill>
                <a:latin typeface="Arial Narrow" pitchFamily="34" charset="0"/>
              </a:rPr>
              <a:t/>
            </a:r>
            <a:br>
              <a:rPr lang="en-US" sz="3600" b="1" i="1" spc="53" dirty="0">
                <a:ln w="11430"/>
                <a:solidFill>
                  <a:srgbClr val="006600"/>
                </a:solidFill>
                <a:latin typeface="Arial Narrow" pitchFamily="34" charset="0"/>
              </a:rPr>
            </a:br>
            <a:r>
              <a:rPr lang="en-US" sz="3600" b="1" i="1" spc="53" dirty="0">
                <a:ln w="11430"/>
                <a:solidFill>
                  <a:srgbClr val="006600"/>
                </a:solidFill>
                <a:latin typeface="Arial Narrow" pitchFamily="34" charset="0"/>
              </a:rPr>
              <a:t>BESAC </a:t>
            </a:r>
            <a:r>
              <a:rPr lang="en-US" sz="3600" b="1" i="1" spc="53" dirty="0" smtClean="0">
                <a:ln w="11430"/>
                <a:solidFill>
                  <a:srgbClr val="006600"/>
                </a:solidFill>
                <a:latin typeface="Arial Narrow" pitchFamily="34" charset="0"/>
              </a:rPr>
              <a:t>Meeting</a:t>
            </a:r>
            <a:br>
              <a:rPr lang="en-US" sz="3600" b="1" i="1" spc="53" dirty="0" smtClean="0">
                <a:ln w="11430"/>
                <a:solidFill>
                  <a:srgbClr val="006600"/>
                </a:solidFill>
                <a:latin typeface="Arial Narrow" pitchFamily="34" charset="0"/>
              </a:rPr>
            </a:br>
            <a:r>
              <a:rPr lang="en-US" sz="3600" b="1" i="1" spc="53" dirty="0" smtClean="0">
                <a:ln w="11430"/>
                <a:solidFill>
                  <a:srgbClr val="006600"/>
                </a:solidFill>
                <a:latin typeface="Arial Narrow" pitchFamily="34" charset="0"/>
              </a:rPr>
              <a:t>25 July 2013</a:t>
            </a:r>
            <a:endParaRPr lang="en-US" sz="4000" b="1" i="1" spc="53" dirty="0">
              <a:ln w="11430"/>
              <a:solidFill>
                <a:srgbClr val="006600"/>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How will Storage Rings and FELs Compare in the Future?</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683487087"/>
              </p:ext>
            </p:extLst>
          </p:nvPr>
        </p:nvGraphicFramePr>
        <p:xfrm>
          <a:off x="152400" y="838200"/>
          <a:ext cx="9296400" cy="5635536"/>
        </p:xfrm>
        <a:graphic>
          <a:graphicData uri="http://schemas.openxmlformats.org/drawingml/2006/table">
            <a:tbl>
              <a:tblPr firstRow="1" bandRow="1">
                <a:tableStyleId>{5C22544A-7EE6-4342-B048-85BDC9FD1C3A}</a:tableStyleId>
              </a:tblPr>
              <a:tblGrid>
                <a:gridCol w="3098800"/>
                <a:gridCol w="2997200"/>
                <a:gridCol w="3200400"/>
              </a:tblGrid>
              <a:tr h="521154">
                <a:tc>
                  <a:txBody>
                    <a:bodyPr/>
                    <a:lstStyle/>
                    <a:p>
                      <a:r>
                        <a:rPr lang="en-US" dirty="0" smtClean="0"/>
                        <a:t>Parameter</a:t>
                      </a:r>
                      <a:endParaRPr lang="en-US" dirty="0"/>
                    </a:p>
                  </a:txBody>
                  <a:tcPr/>
                </a:tc>
                <a:tc>
                  <a:txBody>
                    <a:bodyPr/>
                    <a:lstStyle/>
                    <a:p>
                      <a:r>
                        <a:rPr lang="en-US" dirty="0" smtClean="0"/>
                        <a:t>Storage Rings</a:t>
                      </a:r>
                      <a:endParaRPr lang="en-US" dirty="0"/>
                    </a:p>
                  </a:txBody>
                  <a:tcPr/>
                </a:tc>
                <a:tc>
                  <a:txBody>
                    <a:bodyPr/>
                    <a:lstStyle/>
                    <a:p>
                      <a:r>
                        <a:rPr lang="en-US" dirty="0" smtClean="0"/>
                        <a:t>FEL </a:t>
                      </a:r>
                      <a:endParaRPr lang="en-US" dirty="0"/>
                    </a:p>
                  </a:txBody>
                  <a:tcPr/>
                </a:tc>
              </a:tr>
              <a:tr h="521154">
                <a:tc>
                  <a:txBody>
                    <a:bodyPr/>
                    <a:lstStyle/>
                    <a:p>
                      <a:r>
                        <a:rPr lang="en-US" dirty="0" smtClean="0"/>
                        <a:t>Wavelength</a:t>
                      </a:r>
                      <a:r>
                        <a:rPr lang="en-US" baseline="0" dirty="0" smtClean="0"/>
                        <a:t> Range</a:t>
                      </a:r>
                      <a:endParaRPr lang="en-US" dirty="0"/>
                    </a:p>
                  </a:txBody>
                  <a:tcPr/>
                </a:tc>
                <a:tc>
                  <a:txBody>
                    <a:bodyPr/>
                    <a:lstStyle/>
                    <a:p>
                      <a:r>
                        <a:rPr lang="en-US" dirty="0" smtClean="0"/>
                        <a:t>2-3</a:t>
                      </a:r>
                      <a:r>
                        <a:rPr lang="en-US" baseline="0" dirty="0" smtClean="0"/>
                        <a:t> decades typically</a:t>
                      </a:r>
                      <a:endParaRPr lang="en-US" dirty="0"/>
                    </a:p>
                  </a:txBody>
                  <a:tcPr/>
                </a:tc>
                <a:tc>
                  <a:txBody>
                    <a:bodyPr/>
                    <a:lstStyle/>
                    <a:p>
                      <a:pPr marL="0" marR="0" indent="0" algn="l" defTabSz="963601" rtl="0" eaLnBrk="1" fontAlgn="auto" latinLnBrk="0" hangingPunct="1">
                        <a:lnSpc>
                          <a:spcPct val="100000"/>
                        </a:lnSpc>
                        <a:spcBef>
                          <a:spcPts val="0"/>
                        </a:spcBef>
                        <a:spcAft>
                          <a:spcPts val="0"/>
                        </a:spcAft>
                        <a:buClrTx/>
                        <a:buSzTx/>
                        <a:buFontTx/>
                        <a:buNone/>
                        <a:tabLst/>
                        <a:defRPr/>
                      </a:pPr>
                      <a:r>
                        <a:rPr lang="en-US" dirty="0" smtClean="0"/>
                        <a:t>1-2 decades (multiple</a:t>
                      </a:r>
                      <a:r>
                        <a:rPr lang="en-US" baseline="0" dirty="0" smtClean="0"/>
                        <a:t> </a:t>
                      </a:r>
                      <a:r>
                        <a:rPr lang="en-US" dirty="0" err="1" smtClean="0"/>
                        <a:t>undulators</a:t>
                      </a:r>
                      <a:r>
                        <a:rPr lang="en-US" dirty="0" smtClean="0"/>
                        <a:t>)</a:t>
                      </a:r>
                    </a:p>
                  </a:txBody>
                  <a:tcPr/>
                </a:tc>
              </a:tr>
              <a:tr h="521154">
                <a:tc>
                  <a:txBody>
                    <a:bodyPr/>
                    <a:lstStyle/>
                    <a:p>
                      <a:r>
                        <a:rPr lang="en-US" dirty="0" smtClean="0"/>
                        <a:t>Peak Brightness (ph/s/mr</a:t>
                      </a:r>
                      <a:r>
                        <a:rPr lang="en-US" baseline="30000" dirty="0" smtClean="0"/>
                        <a:t>2</a:t>
                      </a:r>
                      <a:r>
                        <a:rPr lang="en-US" dirty="0" smtClean="0"/>
                        <a:t>/mm</a:t>
                      </a:r>
                      <a:r>
                        <a:rPr lang="en-US" baseline="30000" dirty="0" smtClean="0"/>
                        <a:t>2</a:t>
                      </a:r>
                      <a:r>
                        <a:rPr lang="en-US" dirty="0" smtClean="0"/>
                        <a:t>/0.1%BW)</a:t>
                      </a:r>
                      <a:endParaRPr lang="en-US" dirty="0"/>
                    </a:p>
                  </a:txBody>
                  <a:tcPr/>
                </a:tc>
                <a:tc>
                  <a:txBody>
                    <a:bodyPr/>
                    <a:lstStyle/>
                    <a:p>
                      <a:pPr marL="0" marR="0" indent="0" algn="l" defTabSz="963601"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24</a:t>
                      </a:r>
                      <a:r>
                        <a:rPr lang="en-US" dirty="0" smtClean="0"/>
                        <a:t> – 10</a:t>
                      </a:r>
                      <a:r>
                        <a:rPr lang="en-US" baseline="30000" dirty="0" smtClean="0"/>
                        <a:t>26</a:t>
                      </a:r>
                    </a:p>
                    <a:p>
                      <a:r>
                        <a:rPr lang="en-US" dirty="0" smtClean="0"/>
                        <a:t> (x 100 increase but still modest compared to FEL)</a:t>
                      </a:r>
                      <a:endParaRPr lang="en-US" dirty="0"/>
                    </a:p>
                  </a:txBody>
                  <a:tcPr/>
                </a:tc>
                <a:tc>
                  <a:txBody>
                    <a:bodyPr/>
                    <a:lstStyle/>
                    <a:p>
                      <a:pPr marL="0" marR="0" indent="0" algn="l" defTabSz="963601"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31</a:t>
                      </a:r>
                      <a:r>
                        <a:rPr lang="en-US" dirty="0" smtClean="0"/>
                        <a:t> – 10</a:t>
                      </a:r>
                      <a:r>
                        <a:rPr lang="en-US" baseline="30000" dirty="0" smtClean="0"/>
                        <a:t>33</a:t>
                      </a:r>
                    </a:p>
                  </a:txBody>
                  <a:tcPr/>
                </a:tc>
              </a:tr>
              <a:tr h="521154">
                <a:tc>
                  <a:txBody>
                    <a:bodyPr/>
                    <a:lstStyle/>
                    <a:p>
                      <a:r>
                        <a:rPr lang="en-US" dirty="0" smtClean="0"/>
                        <a:t>Average Brightness (ph/s/mr</a:t>
                      </a:r>
                      <a:r>
                        <a:rPr lang="en-US" baseline="30000" dirty="0" smtClean="0"/>
                        <a:t>2</a:t>
                      </a:r>
                      <a:r>
                        <a:rPr lang="en-US" dirty="0" smtClean="0"/>
                        <a:t>/mm</a:t>
                      </a:r>
                      <a:r>
                        <a:rPr lang="en-US" baseline="30000" dirty="0" smtClean="0"/>
                        <a:t>2</a:t>
                      </a:r>
                      <a:r>
                        <a:rPr lang="en-US" dirty="0" smtClean="0"/>
                        <a:t>/0.1%BW)</a:t>
                      </a:r>
                      <a:endParaRPr lang="en-US" dirty="0"/>
                    </a:p>
                  </a:txBody>
                  <a:tcPr/>
                </a:tc>
                <a:tc>
                  <a:txBody>
                    <a:bodyPr/>
                    <a:lstStyle/>
                    <a:p>
                      <a:pPr marL="0" marR="0" indent="0" algn="l" defTabSz="963601"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21</a:t>
                      </a:r>
                      <a:r>
                        <a:rPr lang="en-US" dirty="0" smtClean="0"/>
                        <a:t>– 10</a:t>
                      </a:r>
                      <a:r>
                        <a:rPr lang="en-US" baseline="30000" dirty="0" smtClean="0"/>
                        <a:t>23</a:t>
                      </a:r>
                    </a:p>
                    <a:p>
                      <a:r>
                        <a:rPr lang="en-US" dirty="0" smtClean="0"/>
                        <a:t>(x 100 increase)</a:t>
                      </a:r>
                      <a:endParaRPr lang="en-US" dirty="0"/>
                    </a:p>
                  </a:txBody>
                  <a:tcPr/>
                </a:tc>
                <a:tc>
                  <a:txBody>
                    <a:bodyPr/>
                    <a:lstStyle/>
                    <a:p>
                      <a:r>
                        <a:rPr lang="en-US" dirty="0" smtClean="0"/>
                        <a:t>10</a:t>
                      </a:r>
                      <a:r>
                        <a:rPr lang="en-US" baseline="30000" dirty="0" smtClean="0"/>
                        <a:t>23</a:t>
                      </a:r>
                      <a:r>
                        <a:rPr lang="en-US" dirty="0" smtClean="0"/>
                        <a:t>– 10</a:t>
                      </a:r>
                      <a:r>
                        <a:rPr lang="en-US" baseline="30000" dirty="0" smtClean="0"/>
                        <a:t>25</a:t>
                      </a:r>
                      <a:endParaRPr lang="en-US" baseline="0" dirty="0" smtClean="0"/>
                    </a:p>
                    <a:p>
                      <a:pPr marL="0" marR="0" indent="0" algn="l" defTabSz="963601" rtl="0" eaLnBrk="1" fontAlgn="auto" latinLnBrk="0" hangingPunct="1">
                        <a:lnSpc>
                          <a:spcPct val="100000"/>
                        </a:lnSpc>
                        <a:spcBef>
                          <a:spcPts val="0"/>
                        </a:spcBef>
                        <a:spcAft>
                          <a:spcPts val="0"/>
                        </a:spcAft>
                        <a:buClrTx/>
                        <a:buSzTx/>
                        <a:buFontTx/>
                        <a:buNone/>
                        <a:tabLst/>
                        <a:defRPr/>
                      </a:pPr>
                      <a:r>
                        <a:rPr lang="en-US" dirty="0" smtClean="0"/>
                        <a:t>(x 1000 increase)</a:t>
                      </a:r>
                    </a:p>
                  </a:txBody>
                  <a:tcPr/>
                </a:tc>
              </a:tr>
              <a:tr h="521154">
                <a:tc>
                  <a:txBody>
                    <a:bodyPr/>
                    <a:lstStyle/>
                    <a:p>
                      <a:r>
                        <a:rPr lang="en-US" dirty="0" smtClean="0"/>
                        <a:t>Minimum Pulse Width (</a:t>
                      </a:r>
                      <a:r>
                        <a:rPr lang="en-US" dirty="0" err="1" smtClean="0"/>
                        <a:t>fs</a:t>
                      </a:r>
                      <a:r>
                        <a:rPr lang="en-US" dirty="0" smtClean="0"/>
                        <a:t>)</a:t>
                      </a:r>
                      <a:endParaRPr lang="en-US" dirty="0"/>
                    </a:p>
                  </a:txBody>
                  <a:tcPr/>
                </a:tc>
                <a:tc>
                  <a:txBody>
                    <a:bodyPr/>
                    <a:lstStyle/>
                    <a:p>
                      <a:r>
                        <a:rPr lang="en-US" dirty="0" smtClean="0"/>
                        <a:t>~1000</a:t>
                      </a:r>
                      <a:endParaRPr lang="en-US" dirty="0"/>
                    </a:p>
                  </a:txBody>
                  <a:tcPr/>
                </a:tc>
                <a:tc>
                  <a:txBody>
                    <a:bodyPr/>
                    <a:lstStyle/>
                    <a:p>
                      <a:r>
                        <a:rPr lang="en-US" dirty="0" smtClean="0"/>
                        <a:t>Below</a:t>
                      </a:r>
                      <a:r>
                        <a:rPr lang="en-US" baseline="0" dirty="0" smtClean="0"/>
                        <a:t> ~1 </a:t>
                      </a:r>
                      <a:r>
                        <a:rPr lang="en-US" baseline="0" dirty="0" err="1" smtClean="0"/>
                        <a:t>fs</a:t>
                      </a:r>
                      <a:endParaRPr lang="en-US" dirty="0"/>
                    </a:p>
                  </a:txBody>
                  <a:tcPr/>
                </a:tc>
              </a:tr>
              <a:tr h="521154">
                <a:tc>
                  <a:txBody>
                    <a:bodyPr/>
                    <a:lstStyle/>
                    <a:p>
                      <a:r>
                        <a:rPr lang="en-US" dirty="0" smtClean="0"/>
                        <a:t>Coherence</a:t>
                      </a:r>
                      <a:endParaRPr lang="en-US" dirty="0"/>
                    </a:p>
                  </a:txBody>
                  <a:tcPr/>
                </a:tc>
                <a:tc>
                  <a:txBody>
                    <a:bodyPr/>
                    <a:lstStyle/>
                    <a:p>
                      <a:r>
                        <a:rPr lang="en-US" dirty="0" smtClean="0"/>
                        <a:t>High</a:t>
                      </a:r>
                      <a:r>
                        <a:rPr lang="en-US" baseline="0" dirty="0" smtClean="0"/>
                        <a:t> spatial coherence</a:t>
                      </a:r>
                      <a:endParaRPr lang="en-US" dirty="0"/>
                    </a:p>
                  </a:txBody>
                  <a:tcPr/>
                </a:tc>
                <a:tc>
                  <a:txBody>
                    <a:bodyPr/>
                    <a:lstStyle/>
                    <a:p>
                      <a:r>
                        <a:rPr lang="en-US" dirty="0" smtClean="0"/>
                        <a:t>Full coherence</a:t>
                      </a:r>
                      <a:endParaRPr lang="en-US" dirty="0"/>
                    </a:p>
                  </a:txBody>
                  <a:tcPr/>
                </a:tc>
              </a:tr>
              <a:tr h="521154">
                <a:tc>
                  <a:txBody>
                    <a:bodyPr/>
                    <a:lstStyle/>
                    <a:p>
                      <a:pPr algn="ctr"/>
                      <a:r>
                        <a:rPr lang="en-US" dirty="0" smtClean="0"/>
                        <a:t>Energy</a:t>
                      </a:r>
                    </a:p>
                    <a:p>
                      <a:pPr algn="ctr"/>
                      <a:r>
                        <a:rPr lang="en-US" dirty="0" smtClean="0"/>
                        <a:t>Position </a:t>
                      </a:r>
                    </a:p>
                    <a:p>
                      <a:pPr algn="ctr"/>
                      <a:r>
                        <a:rPr lang="en-US" dirty="0" smtClean="0"/>
                        <a:t>Time</a:t>
                      </a:r>
                    </a:p>
                  </a:txBody>
                  <a:tcPr/>
                </a:tc>
                <a:tc>
                  <a:txBody>
                    <a:bodyPr/>
                    <a:lstStyle/>
                    <a:p>
                      <a:r>
                        <a:rPr lang="en-US" dirty="0" smtClean="0"/>
                        <a:t>&lt;.01% </a:t>
                      </a:r>
                      <a:r>
                        <a:rPr lang="en-US" sz="1600" dirty="0" smtClean="0"/>
                        <a:t>(with</a:t>
                      </a:r>
                      <a:r>
                        <a:rPr lang="en-US" sz="1600" baseline="0" dirty="0" smtClean="0"/>
                        <a:t> ~0.1% energy spread)</a:t>
                      </a:r>
                      <a:endParaRPr lang="en-US" sz="1600" dirty="0" smtClean="0"/>
                    </a:p>
                    <a:p>
                      <a:r>
                        <a:rPr lang="en-US" dirty="0" smtClean="0"/>
                        <a:t>&lt; 0.1 </a:t>
                      </a:r>
                      <a:r>
                        <a:rPr lang="en-US" dirty="0" smtClean="0">
                          <a:latin typeface="Symbol" pitchFamily="18" charset="2"/>
                        </a:rPr>
                        <a:t>s</a:t>
                      </a:r>
                      <a:r>
                        <a:rPr lang="en-US" dirty="0" smtClean="0"/>
                        <a:t> </a:t>
                      </a:r>
                      <a:r>
                        <a:rPr lang="en-US" sz="1800" dirty="0" smtClean="0"/>
                        <a:t>(~</a:t>
                      </a:r>
                      <a:r>
                        <a:rPr lang="en-US" sz="1800" baseline="0" dirty="0" smtClean="0"/>
                        <a:t>0.3 </a:t>
                      </a:r>
                      <a:r>
                        <a:rPr lang="en-US" sz="1800" baseline="0" dirty="0" smtClean="0">
                          <a:latin typeface="Symbol" pitchFamily="18" charset="2"/>
                        </a:rPr>
                        <a:t>m</a:t>
                      </a:r>
                      <a:r>
                        <a:rPr lang="en-US" sz="1800" baseline="0" dirty="0" smtClean="0"/>
                        <a:t>m H, V)</a:t>
                      </a:r>
                      <a:endParaRPr lang="en-US" sz="1800" dirty="0" smtClean="0"/>
                    </a:p>
                    <a:p>
                      <a:r>
                        <a:rPr lang="en-US" dirty="0" smtClean="0"/>
                        <a:t>&lt; 0.1 </a:t>
                      </a:r>
                      <a:r>
                        <a:rPr lang="en-US" dirty="0" smtClean="0">
                          <a:latin typeface="Symbol" pitchFamily="18" charset="2"/>
                        </a:rPr>
                        <a:t>s</a:t>
                      </a:r>
                      <a:r>
                        <a:rPr lang="en-US" dirty="0" smtClean="0"/>
                        <a:t> (</a:t>
                      </a:r>
                      <a:r>
                        <a:rPr lang="en-US" baseline="0" dirty="0" smtClean="0"/>
                        <a:t>~0.5 </a:t>
                      </a:r>
                      <a:r>
                        <a:rPr lang="en-US" baseline="0" dirty="0" err="1" smtClean="0"/>
                        <a:t>ps</a:t>
                      </a:r>
                      <a:r>
                        <a:rPr lang="en-US" baseline="0" dirty="0" smtClean="0"/>
                        <a:t> )</a:t>
                      </a:r>
                    </a:p>
                  </a:txBody>
                  <a:tcPr/>
                </a:tc>
                <a:tc>
                  <a:txBody>
                    <a:bodyPr/>
                    <a:lstStyle/>
                    <a:p>
                      <a:r>
                        <a:rPr lang="en-US" baseline="0" dirty="0" smtClean="0"/>
                        <a:t>&lt; 0.1 </a:t>
                      </a:r>
                      <a:r>
                        <a:rPr lang="en-US" baseline="0" dirty="0" err="1" smtClean="0"/>
                        <a:t>eV</a:t>
                      </a:r>
                      <a:r>
                        <a:rPr lang="en-US" baseline="0" dirty="0" smtClean="0"/>
                        <a:t> (seeded)</a:t>
                      </a:r>
                    </a:p>
                    <a:p>
                      <a:r>
                        <a:rPr lang="en-US" baseline="0" dirty="0" smtClean="0"/>
                        <a:t>~0.1 </a:t>
                      </a:r>
                      <a:r>
                        <a:rPr lang="en-US" baseline="0" dirty="0" smtClean="0">
                          <a:latin typeface="Symbol" pitchFamily="18" charset="2"/>
                        </a:rPr>
                        <a:t>s </a:t>
                      </a:r>
                    </a:p>
                    <a:p>
                      <a:r>
                        <a:rPr lang="en-US" baseline="0" dirty="0" smtClean="0"/>
                        <a:t>~10 </a:t>
                      </a:r>
                      <a:r>
                        <a:rPr lang="en-US" baseline="0" dirty="0" err="1" smtClean="0"/>
                        <a:t>fs</a:t>
                      </a:r>
                      <a:endParaRPr lang="en-US" baseline="0" dirty="0" smtClean="0"/>
                    </a:p>
                  </a:txBody>
                  <a:tcPr/>
                </a:tc>
              </a:tr>
              <a:tr h="521154">
                <a:tc>
                  <a:txBody>
                    <a:bodyPr/>
                    <a:lstStyle/>
                    <a:p>
                      <a:r>
                        <a:rPr lang="en-US" dirty="0" smtClean="0"/>
                        <a:t>Number of </a:t>
                      </a:r>
                      <a:r>
                        <a:rPr lang="en-US" dirty="0" err="1" smtClean="0"/>
                        <a:t>Beamlines</a:t>
                      </a:r>
                      <a:endParaRPr lang="en-US" dirty="0"/>
                    </a:p>
                  </a:txBody>
                  <a:tcPr/>
                </a:tc>
                <a:tc>
                  <a:txBody>
                    <a:bodyPr/>
                    <a:lstStyle/>
                    <a:p>
                      <a:r>
                        <a:rPr lang="en-US" dirty="0" smtClean="0"/>
                        <a:t>Large (~30-60)</a:t>
                      </a:r>
                      <a:endParaRPr lang="en-US" dirty="0"/>
                    </a:p>
                  </a:txBody>
                  <a:tcPr/>
                </a:tc>
                <a:tc>
                  <a:txBody>
                    <a:bodyPr/>
                    <a:lstStyle/>
                    <a:p>
                      <a:r>
                        <a:rPr lang="en-US" dirty="0" smtClean="0"/>
                        <a:t>Limited (~3-6</a:t>
                      </a:r>
                      <a:r>
                        <a:rPr lang="en-US" baseline="0" dirty="0" smtClean="0"/>
                        <a:t> </a:t>
                      </a:r>
                      <a:r>
                        <a:rPr lang="en-US" baseline="0" dirty="0" err="1" smtClean="0"/>
                        <a:t>endstations</a:t>
                      </a:r>
                      <a:r>
                        <a:rPr lang="en-US" baseline="0" dirty="0" smtClean="0"/>
                        <a:t> per </a:t>
                      </a:r>
                      <a:r>
                        <a:rPr lang="en-US" baseline="0" dirty="0" err="1" smtClean="0"/>
                        <a:t>undulator</a:t>
                      </a:r>
                      <a:r>
                        <a:rPr lang="en-US" dirty="0" smtClean="0"/>
                        <a:t>), multiple</a:t>
                      </a:r>
                      <a:r>
                        <a:rPr lang="en-US" baseline="0" dirty="0" smtClean="0"/>
                        <a:t> </a:t>
                      </a:r>
                      <a:r>
                        <a:rPr lang="en-US" baseline="0" dirty="0" err="1" smtClean="0"/>
                        <a:t>undulators</a:t>
                      </a:r>
                      <a:r>
                        <a:rPr lang="en-US" baseline="0" dirty="0" smtClean="0"/>
                        <a:t> per facility</a:t>
                      </a:r>
                      <a:endParaRPr lang="en-US" dirty="0"/>
                    </a:p>
                  </a:txBody>
                  <a:tcPr/>
                </a:tc>
              </a:tr>
            </a:tbl>
          </a:graphicData>
        </a:graphic>
      </p:graphicFrame>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4CE79-C9C2-4282-A1CA-716553B33CC0}" type="slidenum">
              <a:rPr lang="en-US" smtClean="0"/>
              <a:pPr/>
              <a:t>10</a:t>
            </a:fld>
            <a:endParaRPr lang="en-US"/>
          </a:p>
        </p:txBody>
      </p:sp>
      <p:sp>
        <p:nvSpPr>
          <p:cNvPr id="8" name="TextBox 7"/>
          <p:cNvSpPr txBox="1"/>
          <p:nvPr/>
        </p:nvSpPr>
        <p:spPr>
          <a:xfrm rot="16200000">
            <a:off x="318667" y="4822973"/>
            <a:ext cx="1039067" cy="384721"/>
          </a:xfrm>
          <a:prstGeom prst="rect">
            <a:avLst/>
          </a:prstGeom>
          <a:noFill/>
        </p:spPr>
        <p:txBody>
          <a:bodyPr wrap="none" rtlCol="0">
            <a:spAutoFit/>
          </a:bodyPr>
          <a:lstStyle/>
          <a:p>
            <a:r>
              <a:rPr lang="en-US" sz="1900" dirty="0" smtClean="0"/>
              <a:t>Stability</a:t>
            </a:r>
            <a:endParaRPr lang="en-US" sz="19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Path to the Future… </a:t>
            </a:r>
            <a:endParaRPr lang="en-US" sz="3600" dirty="0"/>
          </a:p>
        </p:txBody>
      </p:sp>
      <p:sp>
        <p:nvSpPr>
          <p:cNvPr id="3" name="Content Placeholder 2"/>
          <p:cNvSpPr>
            <a:spLocks noGrp="1"/>
          </p:cNvSpPr>
          <p:nvPr>
            <p:ph idx="1"/>
          </p:nvPr>
        </p:nvSpPr>
        <p:spPr/>
        <p:txBody>
          <a:bodyPr/>
          <a:lstStyle/>
          <a:p>
            <a:r>
              <a:rPr lang="en-US" dirty="0" smtClean="0"/>
              <a:t>Europe, Asia and the US are taking different approaches to deliver capability and capacity</a:t>
            </a:r>
          </a:p>
          <a:p>
            <a:pPr lvl="1"/>
            <a:r>
              <a:rPr lang="en-US" dirty="0" smtClean="0"/>
              <a:t>Hard x-ray facilities vs. soft x-ray facilities</a:t>
            </a:r>
          </a:p>
          <a:p>
            <a:pPr lvl="1"/>
            <a:r>
              <a:rPr lang="en-US" dirty="0" smtClean="0"/>
              <a:t>Storage Ring </a:t>
            </a:r>
            <a:r>
              <a:rPr lang="en-US" dirty="0" err="1" smtClean="0"/>
              <a:t>vs</a:t>
            </a:r>
            <a:r>
              <a:rPr lang="en-US" dirty="0" smtClean="0"/>
              <a:t> FEL </a:t>
            </a:r>
            <a:r>
              <a:rPr lang="en-US" dirty="0" err="1" smtClean="0"/>
              <a:t>vs</a:t>
            </a:r>
            <a:r>
              <a:rPr lang="en-US" dirty="0" smtClean="0"/>
              <a:t> ERL</a:t>
            </a:r>
          </a:p>
          <a:p>
            <a:pPr lvl="1"/>
            <a:r>
              <a:rPr lang="en-US" dirty="0" smtClean="0"/>
              <a:t>Balance investments in ~1B$ class tools and ~100M$ class infrastructure to exploit the tools</a:t>
            </a:r>
          </a:p>
          <a:p>
            <a:pPr lvl="1"/>
            <a:r>
              <a:rPr lang="en-US" dirty="0" smtClean="0"/>
              <a:t>What’s the best (affordable) idea?</a:t>
            </a:r>
          </a:p>
          <a:p>
            <a:endParaRPr lang="en-US" dirty="0" smtClean="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4CE79-C9C2-4282-A1CA-716553B33CC0}"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itplotPix.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759535"/>
            <a:ext cx="9601200" cy="6019346"/>
          </a:xfrm>
          <a:prstGeom prst="rect">
            <a:avLst/>
          </a:prstGeom>
        </p:spPr>
      </p:pic>
      <p:sp>
        <p:nvSpPr>
          <p:cNvPr id="2" name="Title 1"/>
          <p:cNvSpPr>
            <a:spLocks noGrp="1"/>
          </p:cNvSpPr>
          <p:nvPr>
            <p:ph type="title"/>
          </p:nvPr>
        </p:nvSpPr>
        <p:spPr>
          <a:xfrm>
            <a:off x="0" y="1"/>
            <a:ext cx="9601200" cy="796891"/>
          </a:xfrm>
        </p:spPr>
        <p:txBody>
          <a:bodyPr/>
          <a:lstStyle/>
          <a:p>
            <a:r>
              <a:rPr lang="en-US" sz="4000" dirty="0" smtClean="0"/>
              <a:t>Ring Horizontal Emittance </a:t>
            </a:r>
            <a:r>
              <a:rPr lang="en-US" sz="4000" dirty="0" err="1"/>
              <a:t>vs</a:t>
            </a:r>
            <a:r>
              <a:rPr lang="en-US" sz="4000" dirty="0"/>
              <a:t> Ring Energy</a:t>
            </a:r>
          </a:p>
        </p:txBody>
      </p:sp>
      <p:sp>
        <p:nvSpPr>
          <p:cNvPr id="3" name="Slide Number Placeholder 2"/>
          <p:cNvSpPr>
            <a:spLocks noGrp="1"/>
          </p:cNvSpPr>
          <p:nvPr>
            <p:ph type="sldNum" sz="quarter" idx="10"/>
          </p:nvPr>
        </p:nvSpPr>
        <p:spPr/>
        <p:txBody>
          <a:bodyPr/>
          <a:lstStyle/>
          <a:p>
            <a:pPr>
              <a:defRPr/>
            </a:pPr>
            <a:fld id="{4629B013-5109-47CF-A39D-BBF8BD223CC6}" type="slidenum">
              <a:rPr lang="en-US" smtClean="0"/>
              <a:pPr>
                <a:defRPr/>
              </a:pPr>
              <a:t>12</a:t>
            </a:fld>
            <a:endParaRPr lang="en-US" dirty="0"/>
          </a:p>
        </p:txBody>
      </p:sp>
      <p:sp>
        <p:nvSpPr>
          <p:cNvPr id="12" name="TextBox 11"/>
          <p:cNvSpPr txBox="1"/>
          <p:nvPr/>
        </p:nvSpPr>
        <p:spPr>
          <a:xfrm>
            <a:off x="133074" y="1561068"/>
            <a:ext cx="1284109" cy="492443"/>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sz="2500" dirty="0">
                <a:solidFill>
                  <a:schemeClr val="tx1"/>
                </a:solidFill>
              </a:rPr>
              <a:t>Achieved</a:t>
            </a:r>
          </a:p>
        </p:txBody>
      </p:sp>
      <p:sp>
        <p:nvSpPr>
          <p:cNvPr id="15" name="TextBox 14"/>
          <p:cNvSpPr txBox="1"/>
          <p:nvPr/>
        </p:nvSpPr>
        <p:spPr>
          <a:xfrm>
            <a:off x="2725851" y="3220088"/>
            <a:ext cx="1660556" cy="477054"/>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500" dirty="0" smtClean="0">
                <a:solidFill>
                  <a:schemeClr val="tx1"/>
                </a:solidFill>
              </a:rPr>
              <a:t>Construction</a:t>
            </a:r>
            <a:endParaRPr lang="en-US" sz="2500" dirty="0">
              <a:solidFill>
                <a:schemeClr val="tx1"/>
              </a:solidFill>
            </a:endParaRPr>
          </a:p>
        </p:txBody>
      </p:sp>
      <p:sp>
        <p:nvSpPr>
          <p:cNvPr id="14" name="TextBox 13"/>
          <p:cNvSpPr txBox="1"/>
          <p:nvPr/>
        </p:nvSpPr>
        <p:spPr>
          <a:xfrm>
            <a:off x="5267712" y="4463806"/>
            <a:ext cx="1002918" cy="477054"/>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500" dirty="0" smtClean="0">
                <a:solidFill>
                  <a:schemeClr val="tx1"/>
                </a:solidFill>
              </a:rPr>
              <a:t>Design</a:t>
            </a:r>
            <a:endParaRPr lang="en-US" sz="2500" dirty="0">
              <a:solidFill>
                <a:schemeClr val="tx1"/>
              </a:solidFill>
            </a:endParaRPr>
          </a:p>
        </p:txBody>
      </p:sp>
      <p:grpSp>
        <p:nvGrpSpPr>
          <p:cNvPr id="8" name="Group 7"/>
          <p:cNvGrpSpPr/>
          <p:nvPr/>
        </p:nvGrpSpPr>
        <p:grpSpPr>
          <a:xfrm>
            <a:off x="771956" y="5010912"/>
            <a:ext cx="8829244" cy="881418"/>
            <a:chOff x="771956" y="5017215"/>
            <a:chExt cx="8829244" cy="881418"/>
          </a:xfrm>
        </p:grpSpPr>
        <p:cxnSp>
          <p:nvCxnSpPr>
            <p:cNvPr id="6" name="Straight Connector 5"/>
            <p:cNvCxnSpPr/>
            <p:nvPr/>
          </p:nvCxnSpPr>
          <p:spPr>
            <a:xfrm>
              <a:off x="771956" y="5017215"/>
              <a:ext cx="8829244" cy="0"/>
            </a:xfrm>
            <a:prstGeom prst="line">
              <a:avLst/>
            </a:prstGeom>
            <a:ln w="38100">
              <a:solidFill>
                <a:schemeClr val="accent4">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482292" y="5067636"/>
              <a:ext cx="2557110" cy="83099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sz="2400" dirty="0" smtClean="0">
                  <a:latin typeface="+mj-lt"/>
                </a:rPr>
                <a:t>Diffraction Limit @1Å</a:t>
              </a:r>
            </a:p>
            <a:p>
              <a:r>
                <a:rPr lang="en-US" sz="2400" dirty="0" err="1" smtClean="0"/>
                <a:t>ε</a:t>
              </a:r>
              <a:r>
                <a:rPr lang="en-US" sz="2400" dirty="0" smtClean="0"/>
                <a:t> ~ </a:t>
              </a:r>
              <a:r>
                <a:rPr lang="en-US" sz="2400" dirty="0" err="1" smtClean="0"/>
                <a:t>λ</a:t>
              </a:r>
              <a:r>
                <a:rPr lang="en-US" sz="2400" dirty="0" smtClean="0"/>
                <a:t>/4π ~ 8 pm</a:t>
              </a:r>
              <a:endParaRPr lang="en-US" sz="2400" dirty="0"/>
            </a:p>
          </p:txBody>
        </p:sp>
      </p:grpSp>
      <p:sp>
        <p:nvSpPr>
          <p:cNvPr id="10" name="TextBox 9"/>
          <p:cNvSpPr txBox="1"/>
          <p:nvPr/>
        </p:nvSpPr>
        <p:spPr>
          <a:xfrm>
            <a:off x="5486400" y="762000"/>
            <a:ext cx="4003973"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dirty="0" smtClean="0"/>
              <a:t>Ring Name (Circumference in km)</a:t>
            </a:r>
            <a:endParaRPr lang="en-US" sz="2400" dirty="0"/>
          </a:p>
        </p:txBody>
      </p:sp>
      <p:cxnSp>
        <p:nvCxnSpPr>
          <p:cNvPr id="32" name="Straight Connector 31"/>
          <p:cNvCxnSpPr/>
          <p:nvPr/>
        </p:nvCxnSpPr>
        <p:spPr>
          <a:xfrm>
            <a:off x="771956" y="2193232"/>
            <a:ext cx="8829244" cy="0"/>
          </a:xfrm>
          <a:prstGeom prst="line">
            <a:avLst/>
          </a:prstGeom>
          <a:ln w="38100">
            <a:solidFill>
              <a:srgbClr val="008000"/>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2724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280848" y="927288"/>
            <a:ext cx="4134719" cy="2800233"/>
          </a:xfrm>
          <a:prstGeom prst="rect">
            <a:avLst/>
          </a:prstGeom>
        </p:spPr>
      </p:pic>
      <p:pic>
        <p:nvPicPr>
          <p:cNvPr id="24" name="Picture 2" descr="http://www.psi.ch/media/SwissFELEN/igp_1024x640%3e_SwissFELImage_e-test.jpg"/>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4806049" y="4763390"/>
            <a:ext cx="4357814" cy="1770546"/>
          </a:xfrm>
          <a:prstGeom prst="rect">
            <a:avLst/>
          </a:prstGeom>
          <a:noFill/>
          <a:ln>
            <a:solidFill>
              <a:schemeClr val="tx1"/>
            </a:solidFill>
          </a:ln>
        </p:spPr>
      </p:pic>
      <p:pic>
        <p:nvPicPr>
          <p:cNvPr id="21" name="Picture 5" descr="http://www.xfel.eu/sites/site_xfel-gmbh/content/e63619/e65525/preview_eng.jpg">
            <a:hlinkClick r:id="rId5" tooltip="Visualization of the experimental hall (architectual example)"/>
          </p:cNvPr>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287375" y="3798103"/>
            <a:ext cx="4414365" cy="2031540"/>
          </a:xfrm>
          <a:prstGeom prst="rect">
            <a:avLst/>
          </a:prstGeom>
          <a:noFill/>
          <a:ln>
            <a:solidFill>
              <a:schemeClr val="tx1"/>
            </a:solidFill>
          </a:ln>
        </p:spPr>
      </p:pic>
      <p:pic>
        <p:nvPicPr>
          <p:cNvPr id="18" name="Picture 2"/>
          <p:cNvPicPr>
            <a:picLocks noChangeAspect="1" noChangeArrowheads="1"/>
          </p:cNvPicPr>
          <p:nvPr/>
        </p:nvPicPr>
        <p:blipFill>
          <a:blip r:embed="rId7" cstate="print"/>
          <a:srcRect/>
          <a:stretch>
            <a:fillRect/>
          </a:stretch>
        </p:blipFill>
        <p:spPr bwMode="auto">
          <a:xfrm>
            <a:off x="4772468" y="3152553"/>
            <a:ext cx="4441198" cy="1445874"/>
          </a:xfrm>
          <a:prstGeom prst="rect">
            <a:avLst/>
          </a:prstGeom>
          <a:noFill/>
          <a:ln w="9525">
            <a:solidFill>
              <a:schemeClr val="tx1"/>
            </a:solidFill>
            <a:miter lim="800000"/>
            <a:headEnd/>
            <a:tailEnd/>
          </a:ln>
        </p:spPr>
      </p:pic>
      <p:pic>
        <p:nvPicPr>
          <p:cNvPr id="27" name="Picture 7" descr="RIKEN/HARIMA　X-ray free electron laser XFEL"/>
          <p:cNvPicPr>
            <a:picLocks noChangeAspect="1" noChangeArrowheads="1"/>
          </p:cNvPicPr>
          <p:nvPr/>
        </p:nvPicPr>
        <p:blipFill>
          <a:blip r:embed="rId8" cstate="print"/>
          <a:srcRect/>
          <a:stretch>
            <a:fillRect/>
          </a:stretch>
        </p:blipFill>
        <p:spPr bwMode="auto">
          <a:xfrm>
            <a:off x="4750617" y="956545"/>
            <a:ext cx="4475500" cy="1983988"/>
          </a:xfrm>
          <a:prstGeom prst="rect">
            <a:avLst/>
          </a:prstGeom>
          <a:noFill/>
          <a:ln>
            <a:solidFill>
              <a:schemeClr val="tx1"/>
            </a:solidFill>
          </a:ln>
        </p:spPr>
      </p:pic>
      <p:sp>
        <p:nvSpPr>
          <p:cNvPr id="4" name="Title 3"/>
          <p:cNvSpPr>
            <a:spLocks noGrp="1"/>
          </p:cNvSpPr>
          <p:nvPr>
            <p:ph type="title"/>
          </p:nvPr>
        </p:nvSpPr>
        <p:spPr/>
        <p:txBody>
          <a:bodyPr/>
          <a:lstStyle/>
          <a:p>
            <a:r>
              <a:rPr lang="en-US" sz="3600" dirty="0"/>
              <a:t>Hard X-Ray FELs in Operation &amp; Under Construction</a:t>
            </a:r>
          </a:p>
        </p:txBody>
      </p:sp>
      <p:sp>
        <p:nvSpPr>
          <p:cNvPr id="7" name="TextBox 6"/>
          <p:cNvSpPr txBox="1"/>
          <p:nvPr/>
        </p:nvSpPr>
        <p:spPr>
          <a:xfrm>
            <a:off x="293300" y="914840"/>
            <a:ext cx="2613055" cy="836252"/>
          </a:xfrm>
          <a:prstGeom prst="rect">
            <a:avLst/>
          </a:prstGeom>
        </p:spPr>
        <p:style>
          <a:lnRef idx="1">
            <a:schemeClr val="accent1"/>
          </a:lnRef>
          <a:fillRef idx="2">
            <a:schemeClr val="accent1"/>
          </a:fillRef>
          <a:effectRef idx="1">
            <a:schemeClr val="accent1"/>
          </a:effectRef>
          <a:fontRef idx="minor">
            <a:schemeClr val="dk1"/>
          </a:fontRef>
        </p:style>
        <p:txBody>
          <a:bodyPr wrap="none" lIns="96644" tIns="48322" rIns="96644" bIns="48322" rtlCol="0">
            <a:spAutoFit/>
          </a:bodyPr>
          <a:lstStyle/>
          <a:p>
            <a:r>
              <a:rPr lang="en-US" sz="2400" b="1" dirty="0" smtClean="0"/>
              <a:t>LCLS-I, II 2009, 2018</a:t>
            </a:r>
          </a:p>
          <a:p>
            <a:r>
              <a:rPr lang="en-US" sz="2400" b="1" dirty="0" smtClean="0"/>
              <a:t>14.5 GeV, 120 Hz NC</a:t>
            </a:r>
            <a:endParaRPr lang="en-US" sz="2400" b="1" dirty="0"/>
          </a:p>
        </p:txBody>
      </p:sp>
      <p:sp>
        <p:nvSpPr>
          <p:cNvPr id="12" name="TextBox 11"/>
          <p:cNvSpPr txBox="1"/>
          <p:nvPr/>
        </p:nvSpPr>
        <p:spPr>
          <a:xfrm>
            <a:off x="4736114" y="939741"/>
            <a:ext cx="2332329" cy="836252"/>
          </a:xfrm>
          <a:prstGeom prst="rect">
            <a:avLst/>
          </a:prstGeom>
        </p:spPr>
        <p:style>
          <a:lnRef idx="1">
            <a:schemeClr val="accent1"/>
          </a:lnRef>
          <a:fillRef idx="2">
            <a:schemeClr val="accent1"/>
          </a:fillRef>
          <a:effectRef idx="1">
            <a:schemeClr val="accent1"/>
          </a:effectRef>
          <a:fontRef idx="minor">
            <a:schemeClr val="dk1"/>
          </a:fontRef>
        </p:style>
        <p:txBody>
          <a:bodyPr wrap="none" lIns="96644" tIns="48322" rIns="96644" bIns="48322" rtlCol="0">
            <a:spAutoFit/>
          </a:bodyPr>
          <a:lstStyle/>
          <a:p>
            <a:r>
              <a:rPr lang="en-US" sz="2400" b="1" dirty="0"/>
              <a:t>SACLA </a:t>
            </a:r>
            <a:r>
              <a:rPr lang="en-US" sz="2400" b="1" dirty="0" smtClean="0"/>
              <a:t>2011</a:t>
            </a:r>
            <a:endParaRPr lang="en-US" sz="2400" b="1" dirty="0"/>
          </a:p>
          <a:p>
            <a:r>
              <a:rPr lang="en-US" sz="2400" b="1" dirty="0" smtClean="0"/>
              <a:t>8.5 GeV, 60 Hz NC</a:t>
            </a:r>
            <a:endParaRPr lang="en-US" sz="2400" b="1" dirty="0"/>
          </a:p>
        </p:txBody>
      </p:sp>
      <p:sp>
        <p:nvSpPr>
          <p:cNvPr id="13" name="TextBox 12"/>
          <p:cNvSpPr txBox="1"/>
          <p:nvPr/>
        </p:nvSpPr>
        <p:spPr>
          <a:xfrm>
            <a:off x="302799" y="3776971"/>
            <a:ext cx="3301044" cy="836252"/>
          </a:xfrm>
          <a:prstGeom prst="rect">
            <a:avLst/>
          </a:prstGeom>
        </p:spPr>
        <p:style>
          <a:lnRef idx="1">
            <a:schemeClr val="accent1"/>
          </a:lnRef>
          <a:fillRef idx="2">
            <a:schemeClr val="accent1"/>
          </a:fillRef>
          <a:effectRef idx="1">
            <a:schemeClr val="accent1"/>
          </a:effectRef>
          <a:fontRef idx="minor">
            <a:schemeClr val="dk1"/>
          </a:fontRef>
        </p:style>
        <p:txBody>
          <a:bodyPr wrap="none" lIns="96644" tIns="48322" rIns="96644" bIns="48322" rtlCol="0">
            <a:spAutoFit/>
          </a:bodyPr>
          <a:lstStyle/>
          <a:p>
            <a:r>
              <a:rPr lang="en-US" sz="2400" b="1" dirty="0"/>
              <a:t>XFEL </a:t>
            </a:r>
            <a:r>
              <a:rPr lang="en-US" sz="2400" b="1" dirty="0" smtClean="0"/>
              <a:t>2015</a:t>
            </a:r>
            <a:endParaRPr lang="en-US" sz="2400" b="1" dirty="0"/>
          </a:p>
          <a:p>
            <a:r>
              <a:rPr lang="en-US" sz="2400" b="1" dirty="0" smtClean="0"/>
              <a:t>17.5 GeV, </a:t>
            </a:r>
            <a:r>
              <a:rPr lang="en-US" sz="2400" b="1" dirty="0" smtClean="0">
                <a:solidFill>
                  <a:srgbClr val="FF0000"/>
                </a:solidFill>
              </a:rPr>
              <a:t>3000 x 10 Hz SC</a:t>
            </a:r>
            <a:endParaRPr lang="en-US" sz="2400" b="1" dirty="0">
              <a:solidFill>
                <a:srgbClr val="FF0000"/>
              </a:solidFill>
            </a:endParaRPr>
          </a:p>
        </p:txBody>
      </p:sp>
      <p:sp>
        <p:nvSpPr>
          <p:cNvPr id="14" name="TextBox 13"/>
          <p:cNvSpPr txBox="1"/>
          <p:nvPr/>
        </p:nvSpPr>
        <p:spPr>
          <a:xfrm>
            <a:off x="6858000" y="3810000"/>
            <a:ext cx="2402511" cy="836252"/>
          </a:xfrm>
          <a:prstGeom prst="rect">
            <a:avLst/>
          </a:prstGeom>
        </p:spPr>
        <p:style>
          <a:lnRef idx="1">
            <a:schemeClr val="accent1"/>
          </a:lnRef>
          <a:fillRef idx="2">
            <a:schemeClr val="accent1"/>
          </a:fillRef>
          <a:effectRef idx="1">
            <a:schemeClr val="accent1"/>
          </a:effectRef>
          <a:fontRef idx="minor">
            <a:schemeClr val="dk1"/>
          </a:fontRef>
        </p:style>
        <p:txBody>
          <a:bodyPr wrap="none" lIns="96644" tIns="48322" rIns="96644" bIns="48322" rtlCol="0">
            <a:spAutoFit/>
          </a:bodyPr>
          <a:lstStyle/>
          <a:p>
            <a:r>
              <a:rPr lang="en-US" sz="2400" b="1" dirty="0"/>
              <a:t>PAL XFEL </a:t>
            </a:r>
            <a:r>
              <a:rPr lang="en-US" sz="2400" b="1" dirty="0" smtClean="0"/>
              <a:t>2015</a:t>
            </a:r>
          </a:p>
          <a:p>
            <a:r>
              <a:rPr lang="en-US" sz="2400" b="1" dirty="0" smtClean="0"/>
              <a:t>10 GeV, 100 Hz NC</a:t>
            </a:r>
            <a:endParaRPr lang="en-US" sz="2400" b="1" dirty="0"/>
          </a:p>
        </p:txBody>
      </p:sp>
      <p:sp>
        <p:nvSpPr>
          <p:cNvPr id="15" name="TextBox 14"/>
          <p:cNvSpPr txBox="1"/>
          <p:nvPr/>
        </p:nvSpPr>
        <p:spPr>
          <a:xfrm>
            <a:off x="6686133" y="5681728"/>
            <a:ext cx="2465279" cy="836252"/>
          </a:xfrm>
          <a:prstGeom prst="rect">
            <a:avLst/>
          </a:prstGeom>
        </p:spPr>
        <p:style>
          <a:lnRef idx="1">
            <a:schemeClr val="accent1"/>
          </a:lnRef>
          <a:fillRef idx="2">
            <a:schemeClr val="accent1"/>
          </a:fillRef>
          <a:effectRef idx="1">
            <a:schemeClr val="accent1"/>
          </a:effectRef>
          <a:fontRef idx="minor">
            <a:schemeClr val="dk1"/>
          </a:fontRef>
        </p:style>
        <p:txBody>
          <a:bodyPr wrap="square" lIns="96644" tIns="48322" rIns="96644" bIns="48322" rtlCol="0">
            <a:spAutoFit/>
          </a:bodyPr>
          <a:lstStyle/>
          <a:p>
            <a:r>
              <a:rPr lang="en-US" sz="2400" b="1" dirty="0"/>
              <a:t>SWISS FEL </a:t>
            </a:r>
            <a:r>
              <a:rPr lang="en-US" sz="2400" b="1" dirty="0" smtClean="0"/>
              <a:t>2017</a:t>
            </a:r>
            <a:r>
              <a:rPr lang="en-US" sz="2400" b="1" dirty="0"/>
              <a:t/>
            </a:r>
            <a:br>
              <a:rPr lang="en-US" sz="2400" b="1" dirty="0"/>
            </a:br>
            <a:r>
              <a:rPr lang="en-US" sz="2400" b="1" dirty="0" smtClean="0"/>
              <a:t>5.8 GeV, 100 Hz NC</a:t>
            </a:r>
            <a:endParaRPr lang="en-US" sz="2400" b="1" dirty="0"/>
          </a:p>
        </p:txBody>
      </p:sp>
      <p:pic>
        <p:nvPicPr>
          <p:cNvPr id="29" name="Picture 11" descr="Flag of Germany">
            <a:hlinkClick r:id="rId9"/>
          </p:cNvPr>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4222603" y="3813750"/>
            <a:ext cx="486636" cy="301821"/>
          </a:xfrm>
          <a:prstGeom prst="rect">
            <a:avLst/>
          </a:prstGeom>
          <a:noFill/>
        </p:spPr>
      </p:pic>
      <p:pic>
        <p:nvPicPr>
          <p:cNvPr id="30" name="Picture 13" descr="Flag of Korea, South">
            <a:hlinkClick r:id="rId11"/>
          </p:cNvPr>
          <p:cNvPicPr>
            <a:picLocks noChangeAspect="1" noChangeArrowheads="1"/>
          </p:cNvPicPr>
          <p:nvPr/>
        </p:nvPicPr>
        <p:blipFill>
          <a:blip r:embed="rId12" cstate="print">
            <a:extLst>
              <a:ext uri="{28A0092B-C50C-407E-A947-70E740481C1C}">
                <a14:useLocalDpi xmlns:a14="http://schemas.microsoft.com/office/drawing/2010/main" xmlns=""/>
              </a:ext>
            </a:extLst>
          </a:blip>
          <a:srcRect/>
          <a:stretch>
            <a:fillRect/>
          </a:stretch>
        </p:blipFill>
        <p:spPr bwMode="auto">
          <a:xfrm>
            <a:off x="8736308" y="3154541"/>
            <a:ext cx="484444" cy="328089"/>
          </a:xfrm>
          <a:prstGeom prst="rect">
            <a:avLst/>
          </a:prstGeom>
          <a:noFill/>
        </p:spPr>
      </p:pic>
      <p:pic>
        <p:nvPicPr>
          <p:cNvPr id="31" name="Picture 15" descr="Flag of Japan">
            <a:hlinkClick r:id="rId13"/>
          </p:cNvPr>
          <p:cNvPicPr>
            <a:picLocks noChangeAspect="1" noChangeArrowheads="1"/>
          </p:cNvPicPr>
          <p:nvPr/>
        </p:nvPicPr>
        <p:blipFill>
          <a:blip r:embed="rId14" cstate="print">
            <a:extLst>
              <a:ext uri="{28A0092B-C50C-407E-A947-70E740481C1C}">
                <a14:useLocalDpi xmlns:a14="http://schemas.microsoft.com/office/drawing/2010/main" xmlns=""/>
              </a:ext>
            </a:extLst>
          </a:blip>
          <a:srcRect/>
          <a:stretch>
            <a:fillRect/>
          </a:stretch>
        </p:blipFill>
        <p:spPr bwMode="auto">
          <a:xfrm>
            <a:off x="8797863" y="932563"/>
            <a:ext cx="434027" cy="293943"/>
          </a:xfrm>
          <a:prstGeom prst="rect">
            <a:avLst/>
          </a:prstGeom>
          <a:noFill/>
        </p:spPr>
      </p:pic>
      <p:pic>
        <p:nvPicPr>
          <p:cNvPr id="32" name="Picture 17" descr="Flag of Switzerland">
            <a:hlinkClick r:id="rId15"/>
          </p:cNvPr>
          <p:cNvPicPr>
            <a:picLocks noChangeAspect="1" noChangeArrowheads="1"/>
          </p:cNvPicPr>
          <p:nvPr/>
        </p:nvPicPr>
        <p:blipFill>
          <a:blip r:embed="rId16" cstate="print">
            <a:extLst>
              <a:ext uri="{28A0092B-C50C-407E-A947-70E740481C1C}">
                <a14:useLocalDpi xmlns:a14="http://schemas.microsoft.com/office/drawing/2010/main" xmlns=""/>
              </a:ext>
            </a:extLst>
          </a:blip>
          <a:srcRect/>
          <a:stretch>
            <a:fillRect/>
          </a:stretch>
        </p:blipFill>
        <p:spPr bwMode="auto">
          <a:xfrm>
            <a:off x="8752984" y="5186906"/>
            <a:ext cx="411009" cy="417534"/>
          </a:xfrm>
          <a:prstGeom prst="rect">
            <a:avLst/>
          </a:prstGeom>
          <a:noFill/>
        </p:spPr>
      </p:pic>
      <p:pic>
        <p:nvPicPr>
          <p:cNvPr id="33" name="Picture 32" descr="USA_Flag.GIF"/>
          <p:cNvPicPr>
            <a:picLocks noChangeAspect="1"/>
          </p:cNvPicPr>
          <p:nvPr/>
        </p:nvPicPr>
        <p:blipFill>
          <a:blip r:embed="rId17" cstate="print"/>
          <a:stretch>
            <a:fillRect/>
          </a:stretch>
        </p:blipFill>
        <p:spPr>
          <a:xfrm>
            <a:off x="3603970" y="926557"/>
            <a:ext cx="800100" cy="447040"/>
          </a:xfrm>
          <a:prstGeom prst="rect">
            <a:avLst/>
          </a:prstGeom>
        </p:spPr>
      </p:pic>
      <p:sp>
        <p:nvSpPr>
          <p:cNvPr id="3" name="TextBox 2"/>
          <p:cNvSpPr txBox="1"/>
          <p:nvPr/>
        </p:nvSpPr>
        <p:spPr>
          <a:xfrm>
            <a:off x="224117" y="5864611"/>
            <a:ext cx="4576042" cy="83099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sz="2400" dirty="0" smtClean="0"/>
              <a:t>Four normal conducting (NC) </a:t>
            </a:r>
            <a:r>
              <a:rPr lang="en-US" sz="2400" dirty="0" err="1" smtClean="0"/>
              <a:t>linacs</a:t>
            </a:r>
            <a:endParaRPr lang="en-US" sz="2400" dirty="0" smtClean="0"/>
          </a:p>
          <a:p>
            <a:r>
              <a:rPr lang="en-US" sz="2400" dirty="0" smtClean="0"/>
              <a:t>One </a:t>
            </a:r>
            <a:r>
              <a:rPr lang="en-US" sz="2400" i="1" u="sng" dirty="0" smtClean="0"/>
              <a:t>pulsed</a:t>
            </a:r>
            <a:r>
              <a:rPr lang="en-US" sz="2400" dirty="0" smtClean="0"/>
              <a:t> superconducting (SC) linac</a:t>
            </a:r>
            <a:endParaRPr lang="en-US" sz="2400" dirty="0"/>
          </a:p>
        </p:txBody>
      </p:sp>
      <p:sp>
        <p:nvSpPr>
          <p:cNvPr id="2" name="TextBox 1"/>
          <p:cNvSpPr txBox="1"/>
          <p:nvPr/>
        </p:nvSpPr>
        <p:spPr>
          <a:xfrm>
            <a:off x="0" y="6668869"/>
            <a:ext cx="960120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600" dirty="0" smtClean="0">
                <a:latin typeface="+mj-lt"/>
              </a:rPr>
              <a:t>How low can </a:t>
            </a:r>
            <a:r>
              <a:rPr lang="en-US" sz="3600" dirty="0" err="1" smtClean="0">
                <a:latin typeface="+mj-lt"/>
              </a:rPr>
              <a:t>E</a:t>
            </a:r>
            <a:r>
              <a:rPr lang="en-US" sz="3600" baseline="-25000" dirty="0" err="1" smtClean="0">
                <a:latin typeface="+mj-lt"/>
              </a:rPr>
              <a:t>e</a:t>
            </a:r>
            <a:r>
              <a:rPr lang="en-US" sz="3600" dirty="0" smtClean="0">
                <a:latin typeface="+mj-lt"/>
              </a:rPr>
              <a:t> &amp; $ go without dashing performance?</a:t>
            </a:r>
            <a:endParaRPr lang="en-US" sz="3600" dirty="0">
              <a:latin typeface="+mj-lt"/>
            </a:endParaRPr>
          </a:p>
        </p:txBody>
      </p:sp>
    </p:spTree>
    <p:extLst>
      <p:ext uri="{BB962C8B-B14F-4D97-AF65-F5344CB8AC3E}">
        <p14:creationId xmlns:p14="http://schemas.microsoft.com/office/powerpoint/2010/main" xmlns="" val="372649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Asian Strategy</a:t>
            </a:r>
            <a:endParaRPr lang="en-US" sz="40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84CE79-C9C2-4282-A1CA-716553B33CC0}" type="slidenum">
              <a:rPr lang="en-US" smtClean="0"/>
              <a:pPr/>
              <a:t>14</a:t>
            </a:fld>
            <a:endParaRPr lang="en-US"/>
          </a:p>
        </p:txBody>
      </p:sp>
      <p:sp>
        <p:nvSpPr>
          <p:cNvPr id="7" name="Content Placeholder 6"/>
          <p:cNvSpPr>
            <a:spLocks noGrp="1"/>
          </p:cNvSpPr>
          <p:nvPr>
            <p:ph idx="1"/>
          </p:nvPr>
        </p:nvSpPr>
        <p:spPr>
          <a:xfrm>
            <a:off x="152400" y="838200"/>
            <a:ext cx="4648200" cy="5867400"/>
          </a:xfrm>
        </p:spPr>
        <p:txBody>
          <a:bodyPr>
            <a:normAutofit fontScale="92500"/>
          </a:bodyPr>
          <a:lstStyle/>
          <a:p>
            <a:r>
              <a:rPr lang="en-US" dirty="0" smtClean="0"/>
              <a:t>Current Status:</a:t>
            </a:r>
          </a:p>
          <a:p>
            <a:pPr lvl="1"/>
            <a:r>
              <a:rPr lang="en-US" dirty="0" smtClean="0"/>
              <a:t>SPring-8: High performing 3</a:t>
            </a:r>
            <a:r>
              <a:rPr lang="en-US" baseline="30000" dirty="0" smtClean="0"/>
              <a:t>rd</a:t>
            </a:r>
            <a:r>
              <a:rPr lang="en-US" dirty="0" smtClean="0"/>
              <a:t> generation SR</a:t>
            </a:r>
          </a:p>
          <a:p>
            <a:pPr lvl="1"/>
            <a:r>
              <a:rPr lang="en-US" dirty="0" smtClean="0">
                <a:solidFill>
                  <a:schemeClr val="tx1"/>
                </a:solidFill>
              </a:rPr>
              <a:t>Many other ‘regional’ storage rings</a:t>
            </a:r>
          </a:p>
          <a:p>
            <a:pPr lvl="1"/>
            <a:r>
              <a:rPr lang="en-US" dirty="0" smtClean="0"/>
              <a:t>SACLA: 60 Hz, one beam line hard x-ray FEL</a:t>
            </a:r>
          </a:p>
          <a:p>
            <a:r>
              <a:rPr lang="en-US" dirty="0" smtClean="0"/>
              <a:t>Near Future:</a:t>
            </a:r>
          </a:p>
          <a:p>
            <a:pPr lvl="1"/>
            <a:r>
              <a:rPr lang="en-US" dirty="0" smtClean="0"/>
              <a:t>Upgrade SPring-8 to ‘USR’ at 6 </a:t>
            </a:r>
            <a:r>
              <a:rPr lang="en-US" dirty="0" err="1" smtClean="0"/>
              <a:t>GeV</a:t>
            </a:r>
            <a:endParaRPr lang="en-US" dirty="0" smtClean="0"/>
          </a:p>
          <a:p>
            <a:pPr lvl="1"/>
            <a:r>
              <a:rPr lang="en-US" dirty="0" smtClean="0"/>
              <a:t>Upgrade SACLA </a:t>
            </a:r>
          </a:p>
          <a:p>
            <a:pPr lvl="2"/>
            <a:r>
              <a:rPr lang="en-US" dirty="0" smtClean="0"/>
              <a:t>SACLA with additional injector and additional </a:t>
            </a:r>
            <a:r>
              <a:rPr lang="en-US" dirty="0" err="1" smtClean="0"/>
              <a:t>undulators</a:t>
            </a:r>
            <a:r>
              <a:rPr lang="en-US" dirty="0" smtClean="0"/>
              <a:t> </a:t>
            </a:r>
          </a:p>
          <a:p>
            <a:pPr lvl="1"/>
            <a:r>
              <a:rPr lang="en-US" dirty="0" smtClean="0"/>
              <a:t>New FEL in Korea: PAL XFEL</a:t>
            </a:r>
          </a:p>
          <a:p>
            <a:pPr lvl="2"/>
            <a:r>
              <a:rPr lang="en-US" dirty="0" smtClean="0"/>
              <a:t>One beam line, 100Hz</a:t>
            </a:r>
          </a:p>
          <a:p>
            <a:r>
              <a:rPr lang="en-US" dirty="0" smtClean="0"/>
              <a:t>Far Future:</a:t>
            </a:r>
          </a:p>
          <a:p>
            <a:pPr lvl="1"/>
            <a:r>
              <a:rPr lang="en-US" dirty="0" smtClean="0"/>
              <a:t>3 </a:t>
            </a:r>
            <a:r>
              <a:rPr lang="en-US" dirty="0" err="1" smtClean="0"/>
              <a:t>GeV</a:t>
            </a:r>
            <a:r>
              <a:rPr lang="en-US" dirty="0" smtClean="0"/>
              <a:t> ERL @ KEK</a:t>
            </a:r>
          </a:p>
          <a:p>
            <a:endParaRPr lang="en-US" dirty="0" smtClean="0"/>
          </a:p>
        </p:txBody>
      </p:sp>
      <p:pic>
        <p:nvPicPr>
          <p:cNvPr id="9" name="Picture 7" descr="RIKEN/HARIMA　X-ray free electron laser XFEL"/>
          <p:cNvPicPr>
            <a:picLocks noChangeAspect="1" noChangeArrowheads="1"/>
          </p:cNvPicPr>
          <p:nvPr/>
        </p:nvPicPr>
        <p:blipFill>
          <a:blip r:embed="rId3" cstate="print"/>
          <a:srcRect/>
          <a:stretch>
            <a:fillRect/>
          </a:stretch>
        </p:blipFill>
        <p:spPr bwMode="auto">
          <a:xfrm>
            <a:off x="4876800" y="2895600"/>
            <a:ext cx="4475500" cy="1983988"/>
          </a:xfrm>
          <a:prstGeom prst="rect">
            <a:avLst/>
          </a:prstGeom>
          <a:noFill/>
          <a:ln>
            <a:solidFill>
              <a:schemeClr val="tx1"/>
            </a:solidFill>
          </a:ln>
        </p:spPr>
      </p:pic>
      <p:sp>
        <p:nvSpPr>
          <p:cNvPr id="10" name="TextBox 9"/>
          <p:cNvSpPr txBox="1"/>
          <p:nvPr/>
        </p:nvSpPr>
        <p:spPr>
          <a:xfrm>
            <a:off x="4876800" y="2895600"/>
            <a:ext cx="2332329" cy="836252"/>
          </a:xfrm>
          <a:prstGeom prst="rect">
            <a:avLst/>
          </a:prstGeom>
        </p:spPr>
        <p:style>
          <a:lnRef idx="1">
            <a:schemeClr val="accent1"/>
          </a:lnRef>
          <a:fillRef idx="2">
            <a:schemeClr val="accent1"/>
          </a:fillRef>
          <a:effectRef idx="1">
            <a:schemeClr val="accent1"/>
          </a:effectRef>
          <a:fontRef idx="minor">
            <a:schemeClr val="dk1"/>
          </a:fontRef>
        </p:style>
        <p:txBody>
          <a:bodyPr wrap="none" lIns="96644" tIns="48322" rIns="96644" bIns="48322" rtlCol="0">
            <a:spAutoFit/>
          </a:bodyPr>
          <a:lstStyle/>
          <a:p>
            <a:r>
              <a:rPr lang="en-US" sz="2400" b="1" dirty="0"/>
              <a:t>SACLA </a:t>
            </a:r>
            <a:r>
              <a:rPr lang="en-US" sz="2400" b="1" dirty="0" smtClean="0"/>
              <a:t>2011</a:t>
            </a:r>
            <a:endParaRPr lang="en-US" sz="2400" b="1" dirty="0"/>
          </a:p>
          <a:p>
            <a:r>
              <a:rPr lang="en-US" sz="2400" b="1" dirty="0" smtClean="0"/>
              <a:t>8.5 GeV, 60 Hz NC</a:t>
            </a:r>
            <a:endParaRPr lang="en-US" sz="2400" b="1" dirty="0"/>
          </a:p>
        </p:txBody>
      </p:sp>
      <p:pic>
        <p:nvPicPr>
          <p:cNvPr id="11" name="Picture 2"/>
          <p:cNvPicPr>
            <a:picLocks noChangeAspect="1" noChangeArrowheads="1"/>
          </p:cNvPicPr>
          <p:nvPr/>
        </p:nvPicPr>
        <p:blipFill>
          <a:blip r:embed="rId4" cstate="print"/>
          <a:srcRect/>
          <a:stretch>
            <a:fillRect/>
          </a:stretch>
        </p:blipFill>
        <p:spPr bwMode="auto">
          <a:xfrm>
            <a:off x="4876800" y="5029200"/>
            <a:ext cx="4441198" cy="1445874"/>
          </a:xfrm>
          <a:prstGeom prst="rect">
            <a:avLst/>
          </a:prstGeom>
          <a:noFill/>
          <a:ln w="9525">
            <a:solidFill>
              <a:schemeClr val="tx1"/>
            </a:solidFill>
            <a:miter lim="800000"/>
            <a:headEnd/>
            <a:tailEnd/>
          </a:ln>
        </p:spPr>
      </p:pic>
      <p:sp>
        <p:nvSpPr>
          <p:cNvPr id="12" name="TextBox 11"/>
          <p:cNvSpPr txBox="1"/>
          <p:nvPr/>
        </p:nvSpPr>
        <p:spPr>
          <a:xfrm>
            <a:off x="6934200" y="5715000"/>
            <a:ext cx="2402511" cy="836252"/>
          </a:xfrm>
          <a:prstGeom prst="rect">
            <a:avLst/>
          </a:prstGeom>
        </p:spPr>
        <p:style>
          <a:lnRef idx="1">
            <a:schemeClr val="accent1"/>
          </a:lnRef>
          <a:fillRef idx="2">
            <a:schemeClr val="accent1"/>
          </a:fillRef>
          <a:effectRef idx="1">
            <a:schemeClr val="accent1"/>
          </a:effectRef>
          <a:fontRef idx="minor">
            <a:schemeClr val="dk1"/>
          </a:fontRef>
        </p:style>
        <p:txBody>
          <a:bodyPr wrap="none" lIns="96644" tIns="48322" rIns="96644" bIns="48322" rtlCol="0">
            <a:spAutoFit/>
          </a:bodyPr>
          <a:lstStyle/>
          <a:p>
            <a:r>
              <a:rPr lang="en-US" sz="2400" b="1" dirty="0"/>
              <a:t>PAL XFEL </a:t>
            </a:r>
            <a:r>
              <a:rPr lang="en-US" sz="2400" b="1" dirty="0" smtClean="0"/>
              <a:t>2015</a:t>
            </a:r>
          </a:p>
          <a:p>
            <a:r>
              <a:rPr lang="en-US" sz="2400" b="1" dirty="0" smtClean="0"/>
              <a:t>10 GeV, 100 Hz NC</a:t>
            </a:r>
            <a:endParaRPr lang="en-US"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psi.ch/media/SwissFELEN/igp_1024x640%3e_SwissFELImage_e-test.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5243386" y="4876800"/>
            <a:ext cx="4357814" cy="1770546"/>
          </a:xfrm>
          <a:prstGeom prst="rect">
            <a:avLst/>
          </a:prstGeom>
          <a:noFill/>
          <a:ln>
            <a:solidFill>
              <a:schemeClr val="tx1"/>
            </a:solidFill>
          </a:ln>
        </p:spPr>
      </p:pic>
      <p:sp>
        <p:nvSpPr>
          <p:cNvPr id="2" name="Title 1"/>
          <p:cNvSpPr>
            <a:spLocks noGrp="1"/>
          </p:cNvSpPr>
          <p:nvPr>
            <p:ph type="title"/>
          </p:nvPr>
        </p:nvSpPr>
        <p:spPr/>
        <p:txBody>
          <a:bodyPr/>
          <a:lstStyle/>
          <a:p>
            <a:r>
              <a:rPr lang="en-US" sz="4000" dirty="0" smtClean="0"/>
              <a:t>European Strategy</a:t>
            </a:r>
            <a:endParaRPr lang="en-US" sz="4000" dirty="0"/>
          </a:p>
        </p:txBody>
      </p:sp>
      <p:sp>
        <p:nvSpPr>
          <p:cNvPr id="3" name="Content Placeholder 2"/>
          <p:cNvSpPr>
            <a:spLocks noGrp="1"/>
          </p:cNvSpPr>
          <p:nvPr>
            <p:ph idx="1"/>
          </p:nvPr>
        </p:nvSpPr>
        <p:spPr>
          <a:xfrm>
            <a:off x="0" y="923925"/>
            <a:ext cx="5638800" cy="5610225"/>
          </a:xfrm>
        </p:spPr>
        <p:txBody>
          <a:bodyPr>
            <a:normAutofit fontScale="92500"/>
          </a:bodyPr>
          <a:lstStyle/>
          <a:p>
            <a:r>
              <a:rPr lang="en-US" dirty="0" smtClean="0"/>
              <a:t>Current Status:</a:t>
            </a:r>
          </a:p>
          <a:p>
            <a:pPr lvl="1"/>
            <a:r>
              <a:rPr lang="en-US" dirty="0" smtClean="0"/>
              <a:t>Several high performance hard-x-ray SR</a:t>
            </a:r>
          </a:p>
          <a:p>
            <a:pPr lvl="2"/>
            <a:r>
              <a:rPr lang="en-US" dirty="0" smtClean="0"/>
              <a:t>ESRF, PETRA-3</a:t>
            </a:r>
          </a:p>
          <a:p>
            <a:pPr lvl="1"/>
            <a:r>
              <a:rPr lang="en-US" dirty="0" smtClean="0">
                <a:solidFill>
                  <a:schemeClr val="tx1"/>
                </a:solidFill>
              </a:rPr>
              <a:t>Several high performance soft/medium x-ray SR</a:t>
            </a:r>
          </a:p>
          <a:p>
            <a:pPr lvl="2"/>
            <a:r>
              <a:rPr lang="en-US" dirty="0" smtClean="0"/>
              <a:t>BESSY-II, SLS, Diamond, SOLEIL</a:t>
            </a:r>
            <a:endParaRPr lang="en-US" dirty="0" smtClean="0">
              <a:solidFill>
                <a:schemeClr val="tx1"/>
              </a:solidFill>
            </a:endParaRPr>
          </a:p>
          <a:p>
            <a:pPr lvl="1"/>
            <a:r>
              <a:rPr lang="en-US" dirty="0" smtClean="0"/>
              <a:t>Two soft x-ray FEL’s </a:t>
            </a:r>
          </a:p>
          <a:p>
            <a:pPr lvl="2"/>
            <a:r>
              <a:rPr lang="en-US" dirty="0" smtClean="0"/>
              <a:t>FLASH I &amp; FERMI with1 </a:t>
            </a:r>
            <a:r>
              <a:rPr lang="en-US" dirty="0" err="1" smtClean="0"/>
              <a:t>undulator</a:t>
            </a:r>
            <a:r>
              <a:rPr lang="en-US" dirty="0" smtClean="0"/>
              <a:t> each</a:t>
            </a:r>
          </a:p>
          <a:p>
            <a:r>
              <a:rPr lang="en-US" dirty="0" smtClean="0"/>
              <a:t>Near Future</a:t>
            </a:r>
          </a:p>
          <a:p>
            <a:pPr lvl="1"/>
            <a:r>
              <a:rPr lang="en-US" dirty="0" smtClean="0"/>
              <a:t>Upgrade ESRF to ‘USR’, build new high performance ring (MAX-4), expand PETRA-3</a:t>
            </a:r>
          </a:p>
          <a:p>
            <a:pPr lvl="1"/>
            <a:r>
              <a:rPr lang="en-US" dirty="0" smtClean="0"/>
              <a:t>Expand FLASH I </a:t>
            </a:r>
            <a:r>
              <a:rPr lang="en-US" dirty="0" smtClean="0">
                <a:sym typeface="Wingdings" pitchFamily="2" charset="2"/>
              </a:rPr>
              <a:t> FLASH II</a:t>
            </a:r>
            <a:endParaRPr lang="en-US" dirty="0" smtClean="0"/>
          </a:p>
          <a:p>
            <a:pPr lvl="1"/>
            <a:r>
              <a:rPr lang="en-US" dirty="0" smtClean="0"/>
              <a:t>Two new hard x-ray FELs: </a:t>
            </a:r>
          </a:p>
          <a:p>
            <a:pPr lvl="2"/>
            <a:r>
              <a:rPr lang="en-US" dirty="0" smtClean="0"/>
              <a:t>XFEL: rep rate 3000 x 10; 6 </a:t>
            </a:r>
            <a:r>
              <a:rPr lang="en-US" dirty="0" err="1" smtClean="0"/>
              <a:t>undulators</a:t>
            </a:r>
            <a:endParaRPr lang="en-US" dirty="0" smtClean="0"/>
          </a:p>
          <a:p>
            <a:pPr lvl="2"/>
            <a:r>
              <a:rPr lang="en-US" dirty="0" err="1" smtClean="0"/>
              <a:t>SwissFEL</a:t>
            </a:r>
            <a:r>
              <a:rPr lang="en-US" dirty="0" smtClean="0"/>
              <a:t>: rep rate 100 Hz and 1 </a:t>
            </a:r>
            <a:r>
              <a:rPr lang="en-US" dirty="0" err="1" smtClean="0"/>
              <a:t>undulator</a:t>
            </a:r>
            <a:r>
              <a:rPr lang="en-US" dirty="0" smtClean="0"/>
              <a:t>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84CE79-C9C2-4282-A1CA-716553B33CC0}" type="slidenum">
              <a:rPr lang="en-US" smtClean="0"/>
              <a:pPr/>
              <a:t>15</a:t>
            </a:fld>
            <a:endParaRPr lang="en-US"/>
          </a:p>
        </p:txBody>
      </p:sp>
      <p:pic>
        <p:nvPicPr>
          <p:cNvPr id="8" name="Picture 5" descr="http://www.xfel.eu/sites/site_xfel-gmbh/content/e63619/e65525/preview_eng.jpg">
            <a:hlinkClick r:id="rId3" tooltip="Visualization of the experimental hall (architectual example)"/>
          </p:cNvPr>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5186835" y="2438400"/>
            <a:ext cx="4414365" cy="2031540"/>
          </a:xfrm>
          <a:prstGeom prst="rect">
            <a:avLst/>
          </a:prstGeom>
          <a:noFill/>
          <a:ln>
            <a:solidFill>
              <a:schemeClr val="tx1"/>
            </a:solidFill>
          </a:ln>
        </p:spPr>
      </p:pic>
      <p:sp>
        <p:nvSpPr>
          <p:cNvPr id="9" name="TextBox 8"/>
          <p:cNvSpPr txBox="1"/>
          <p:nvPr/>
        </p:nvSpPr>
        <p:spPr>
          <a:xfrm>
            <a:off x="5202259" y="2417268"/>
            <a:ext cx="3301044" cy="836252"/>
          </a:xfrm>
          <a:prstGeom prst="rect">
            <a:avLst/>
          </a:prstGeom>
        </p:spPr>
        <p:style>
          <a:lnRef idx="1">
            <a:schemeClr val="accent1"/>
          </a:lnRef>
          <a:fillRef idx="2">
            <a:schemeClr val="accent1"/>
          </a:fillRef>
          <a:effectRef idx="1">
            <a:schemeClr val="accent1"/>
          </a:effectRef>
          <a:fontRef idx="minor">
            <a:schemeClr val="dk1"/>
          </a:fontRef>
        </p:style>
        <p:txBody>
          <a:bodyPr wrap="none" lIns="96644" tIns="48322" rIns="96644" bIns="48322" rtlCol="0">
            <a:spAutoFit/>
          </a:bodyPr>
          <a:lstStyle/>
          <a:p>
            <a:r>
              <a:rPr lang="en-US" sz="2400" b="1" dirty="0"/>
              <a:t>XFEL </a:t>
            </a:r>
            <a:r>
              <a:rPr lang="en-US" sz="2400" b="1" dirty="0" smtClean="0"/>
              <a:t>2015</a:t>
            </a:r>
            <a:endParaRPr lang="en-US" sz="2400" b="1" dirty="0"/>
          </a:p>
          <a:p>
            <a:r>
              <a:rPr lang="en-US" sz="2400" b="1" dirty="0" smtClean="0"/>
              <a:t>17.5 GeV, </a:t>
            </a:r>
            <a:r>
              <a:rPr lang="en-US" sz="2400" b="1" dirty="0" smtClean="0">
                <a:solidFill>
                  <a:srgbClr val="FF0000"/>
                </a:solidFill>
              </a:rPr>
              <a:t>3000 x 10 Hz SC</a:t>
            </a:r>
            <a:endParaRPr lang="en-US" sz="2400" b="1" dirty="0">
              <a:solidFill>
                <a:srgbClr val="FF0000"/>
              </a:solidFill>
            </a:endParaRPr>
          </a:p>
        </p:txBody>
      </p:sp>
      <p:sp>
        <p:nvSpPr>
          <p:cNvPr id="11" name="TextBox 10"/>
          <p:cNvSpPr txBox="1"/>
          <p:nvPr/>
        </p:nvSpPr>
        <p:spPr>
          <a:xfrm>
            <a:off x="7123470" y="5795138"/>
            <a:ext cx="2465279" cy="836252"/>
          </a:xfrm>
          <a:prstGeom prst="rect">
            <a:avLst/>
          </a:prstGeom>
        </p:spPr>
        <p:style>
          <a:lnRef idx="1">
            <a:schemeClr val="accent1"/>
          </a:lnRef>
          <a:fillRef idx="2">
            <a:schemeClr val="accent1"/>
          </a:fillRef>
          <a:effectRef idx="1">
            <a:schemeClr val="accent1"/>
          </a:effectRef>
          <a:fontRef idx="minor">
            <a:schemeClr val="dk1"/>
          </a:fontRef>
        </p:style>
        <p:txBody>
          <a:bodyPr wrap="square" lIns="96644" tIns="48322" rIns="96644" bIns="48322" rtlCol="0">
            <a:spAutoFit/>
          </a:bodyPr>
          <a:lstStyle/>
          <a:p>
            <a:r>
              <a:rPr lang="en-US" sz="2400" b="1" dirty="0"/>
              <a:t>SWISS FEL </a:t>
            </a:r>
            <a:r>
              <a:rPr lang="en-US" sz="2400" b="1" dirty="0" smtClean="0"/>
              <a:t>2017</a:t>
            </a:r>
            <a:r>
              <a:rPr lang="en-US" sz="2400" b="1" dirty="0"/>
              <a:t/>
            </a:r>
            <a:br>
              <a:rPr lang="en-US" sz="2400" b="1" dirty="0"/>
            </a:br>
            <a:r>
              <a:rPr lang="en-US" sz="2400" b="1" dirty="0" smtClean="0"/>
              <a:t>5.8 GeV, 100 Hz NC</a:t>
            </a:r>
            <a:endParaRPr lang="en-US"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European Strategy Continued</a:t>
            </a:r>
            <a:endParaRPr lang="en-US" sz="4000" dirty="0"/>
          </a:p>
        </p:txBody>
      </p:sp>
      <p:sp>
        <p:nvSpPr>
          <p:cNvPr id="3" name="Content Placeholder 2"/>
          <p:cNvSpPr>
            <a:spLocks noGrp="1"/>
          </p:cNvSpPr>
          <p:nvPr>
            <p:ph idx="1"/>
          </p:nvPr>
        </p:nvSpPr>
        <p:spPr>
          <a:xfrm>
            <a:off x="369888" y="838200"/>
            <a:ext cx="6030912" cy="5610225"/>
          </a:xfrm>
        </p:spPr>
        <p:txBody>
          <a:bodyPr/>
          <a:lstStyle/>
          <a:p>
            <a:r>
              <a:rPr lang="en-US" i="1" dirty="0" smtClean="0">
                <a:solidFill>
                  <a:srgbClr val="C00000"/>
                </a:solidFill>
              </a:rPr>
              <a:t>By 2020, Europe will have the most advanced suite of light source tools in the world</a:t>
            </a:r>
          </a:p>
          <a:p>
            <a:r>
              <a:rPr lang="en-US" dirty="0" smtClean="0"/>
              <a:t>Enormous concentration of tools in Hamburg</a:t>
            </a:r>
          </a:p>
          <a:p>
            <a:pPr lvl="1"/>
            <a:r>
              <a:rPr lang="en-US" dirty="0" smtClean="0"/>
              <a:t>FLASH I, II</a:t>
            </a:r>
          </a:p>
          <a:p>
            <a:pPr lvl="1"/>
            <a:r>
              <a:rPr lang="en-US" dirty="0" smtClean="0"/>
              <a:t>PETRA-3</a:t>
            </a:r>
          </a:p>
          <a:p>
            <a:pPr lvl="1"/>
            <a:r>
              <a:rPr lang="en-US" dirty="0" smtClean="0"/>
              <a:t>XFEL (managed by XFEL corporation)</a:t>
            </a:r>
          </a:p>
          <a:p>
            <a:r>
              <a:rPr lang="en-US" dirty="0" smtClean="0"/>
              <a:t>German strategy includes tremendous investments in infrastructure to exploit the light sources and deliver science</a:t>
            </a:r>
          </a:p>
          <a:p>
            <a:pPr lvl="1"/>
            <a:r>
              <a:rPr lang="en-US" dirty="0" smtClean="0"/>
              <a:t>CFEL</a:t>
            </a:r>
          </a:p>
          <a:p>
            <a:pPr lvl="1"/>
            <a:r>
              <a:rPr lang="en-US" dirty="0" smtClean="0"/>
              <a:t>CSSB</a:t>
            </a:r>
          </a:p>
          <a:p>
            <a:pPr lvl="1"/>
            <a:r>
              <a:rPr lang="en-US" dirty="0" err="1" smtClean="0"/>
              <a:t>Nanocenter</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4CE79-C9C2-4282-A1CA-716553B33CC0}" type="slidenum">
              <a:rPr lang="en-US" smtClean="0"/>
              <a:pPr/>
              <a:t>16</a:t>
            </a:fld>
            <a:endParaRPr lang="en-US"/>
          </a:p>
        </p:txBody>
      </p:sp>
      <p:sp>
        <p:nvSpPr>
          <p:cNvPr id="6" name="TextBox 5"/>
          <p:cNvSpPr txBox="1"/>
          <p:nvPr/>
        </p:nvSpPr>
        <p:spPr>
          <a:xfrm>
            <a:off x="3695906" y="5715000"/>
            <a:ext cx="2066591" cy="40011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Nano-Bio-</a:t>
            </a:r>
            <a:r>
              <a:rPr lang="en-US" dirty="0" err="1" smtClean="0"/>
              <a:t>Femto</a:t>
            </a:r>
            <a:endParaRPr lang="en-US" dirty="0"/>
          </a:p>
        </p:txBody>
      </p:sp>
      <p:sp>
        <p:nvSpPr>
          <p:cNvPr id="9" name="Right Brace 8"/>
          <p:cNvSpPr/>
          <p:nvPr/>
        </p:nvSpPr>
        <p:spPr>
          <a:xfrm>
            <a:off x="3200400" y="5410200"/>
            <a:ext cx="304800" cy="990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07062" y="2228850"/>
            <a:ext cx="1600200" cy="1504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88175" y="3752850"/>
            <a:ext cx="2638425" cy="1352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65862" y="5105400"/>
            <a:ext cx="2257425" cy="2209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DESY Science Platforms</a:t>
            </a:r>
            <a:endParaRPr lang="en-US" sz="4000"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4CE79-C9C2-4282-A1CA-716553B33CC0}" type="slidenum">
              <a:rPr lang="en-US" smtClean="0"/>
              <a:pPr/>
              <a:t>17</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3721" y="914400"/>
            <a:ext cx="5981700" cy="2514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8930" y="3657600"/>
            <a:ext cx="4517957" cy="304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799" y="4343400"/>
            <a:ext cx="3472039" cy="2114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383721" y="914400"/>
            <a:ext cx="59817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Center for Free Electron Laser Science</a:t>
            </a:r>
            <a:endParaRPr lang="en-US" dirty="0"/>
          </a:p>
        </p:txBody>
      </p:sp>
      <p:sp>
        <p:nvSpPr>
          <p:cNvPr id="11" name="Rectangle 10"/>
          <p:cNvSpPr/>
          <p:nvPr/>
        </p:nvSpPr>
        <p:spPr>
          <a:xfrm>
            <a:off x="4868930" y="3581400"/>
            <a:ext cx="450367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Site Prep: Center for Structural Systems Biology</a:t>
            </a:r>
            <a:endParaRPr lang="en-US" sz="1800" dirty="0"/>
          </a:p>
        </p:txBody>
      </p:sp>
      <p:sp>
        <p:nvSpPr>
          <p:cNvPr id="12" name="Rectangle 11"/>
          <p:cNvSpPr/>
          <p:nvPr/>
        </p:nvSpPr>
        <p:spPr>
          <a:xfrm>
            <a:off x="365260" y="4033157"/>
            <a:ext cx="382574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Conceptual Design: </a:t>
            </a:r>
            <a:r>
              <a:rPr lang="en-US" dirty="0" err="1" smtClean="0"/>
              <a:t>NanoLab</a:t>
            </a:r>
            <a:endParaRPr lang="en-US" dirty="0"/>
          </a:p>
        </p:txBody>
      </p:sp>
    </p:spTree>
    <p:extLst>
      <p:ext uri="{BB962C8B-B14F-4D97-AF65-F5344CB8AC3E}">
        <p14:creationId xmlns:p14="http://schemas.microsoft.com/office/powerpoint/2010/main" xmlns="" val="2301571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Investments at DESY Over 5 Years</a:t>
            </a:r>
            <a:endParaRPr lang="en-US" sz="4000" dirty="0"/>
          </a:p>
        </p:txBody>
      </p:sp>
      <p:sp>
        <p:nvSpPr>
          <p:cNvPr id="3" name="Slide Number Placeholder 2"/>
          <p:cNvSpPr>
            <a:spLocks noGrp="1"/>
          </p:cNvSpPr>
          <p:nvPr>
            <p:ph type="sldNum" sz="quarter" idx="10"/>
          </p:nvPr>
        </p:nvSpPr>
        <p:spPr/>
        <p:txBody>
          <a:bodyPr/>
          <a:lstStyle/>
          <a:p>
            <a:pPr>
              <a:defRPr/>
            </a:pPr>
            <a:fld id="{4629B013-5109-47CF-A39D-BBF8BD223CC6}" type="slidenum">
              <a:rPr lang="en-US" smtClean="0"/>
              <a:pPr>
                <a:defRPr/>
              </a:pPr>
              <a:t>18</a:t>
            </a:fld>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219200"/>
            <a:ext cx="8991600" cy="50827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5715000" y="6457890"/>
            <a:ext cx="2170787" cy="523220"/>
          </a:xfrm>
          <a:prstGeom prst="rect">
            <a:avLst/>
          </a:prstGeom>
          <a:solidFill>
            <a:srgbClr val="C00000"/>
          </a:solidFill>
        </p:spPr>
        <p:txBody>
          <a:bodyPr wrap="none" rtlCol="0">
            <a:spAutoFit/>
          </a:bodyPr>
          <a:lstStyle/>
          <a:p>
            <a:r>
              <a:rPr lang="en-US" sz="2800" b="1" dirty="0" smtClean="0">
                <a:latin typeface="+mj-lt"/>
              </a:rPr>
              <a:t>1 Euro = $1.30</a:t>
            </a:r>
            <a:endParaRPr lang="en-US" sz="2800" b="1" dirty="0">
              <a:latin typeface="+mj-lt"/>
            </a:endParaRPr>
          </a:p>
        </p:txBody>
      </p:sp>
    </p:spTree>
    <p:extLst>
      <p:ext uri="{BB962C8B-B14F-4D97-AF65-F5344CB8AC3E}">
        <p14:creationId xmlns:p14="http://schemas.microsoft.com/office/powerpoint/2010/main" xmlns="" val="3714272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BES USA Strategy</a:t>
            </a:r>
            <a:endParaRPr lang="en-US" sz="4000" dirty="0"/>
          </a:p>
        </p:txBody>
      </p:sp>
      <p:sp>
        <p:nvSpPr>
          <p:cNvPr id="3" name="Content Placeholder 2"/>
          <p:cNvSpPr>
            <a:spLocks noGrp="1"/>
          </p:cNvSpPr>
          <p:nvPr>
            <p:ph idx="1"/>
          </p:nvPr>
        </p:nvSpPr>
        <p:spPr>
          <a:xfrm>
            <a:off x="369888" y="838200"/>
            <a:ext cx="6183312" cy="5791200"/>
          </a:xfrm>
        </p:spPr>
        <p:txBody>
          <a:bodyPr>
            <a:normAutofit fontScale="92500" lnSpcReduction="10000"/>
          </a:bodyPr>
          <a:lstStyle/>
          <a:p>
            <a:r>
              <a:rPr lang="en-US" dirty="0" smtClean="0"/>
              <a:t>Current State</a:t>
            </a:r>
          </a:p>
          <a:p>
            <a:pPr lvl="1"/>
            <a:r>
              <a:rPr lang="en-US" dirty="0" smtClean="0"/>
              <a:t>4 storage rings</a:t>
            </a:r>
          </a:p>
          <a:p>
            <a:pPr lvl="2"/>
            <a:r>
              <a:rPr lang="en-US" dirty="0"/>
              <a:t>3</a:t>
            </a:r>
            <a:r>
              <a:rPr lang="en-US" dirty="0" smtClean="0"/>
              <a:t> hard x-ray, 1 soft x-ray</a:t>
            </a:r>
          </a:p>
          <a:p>
            <a:pPr lvl="1"/>
            <a:r>
              <a:rPr lang="en-US" dirty="0" smtClean="0"/>
              <a:t>1 hard x-ray FEL: 120 Hz, one </a:t>
            </a:r>
            <a:r>
              <a:rPr lang="en-US" dirty="0" err="1" smtClean="0"/>
              <a:t>undulator</a:t>
            </a:r>
            <a:r>
              <a:rPr lang="en-US" dirty="0" smtClean="0"/>
              <a:t>, 6 </a:t>
            </a:r>
            <a:r>
              <a:rPr lang="en-US" dirty="0" err="1" smtClean="0"/>
              <a:t>endstations</a:t>
            </a:r>
            <a:endParaRPr lang="en-US" dirty="0" smtClean="0"/>
          </a:p>
          <a:p>
            <a:r>
              <a:rPr lang="en-US" dirty="0" smtClean="0"/>
              <a:t>Near Future</a:t>
            </a:r>
          </a:p>
          <a:p>
            <a:pPr lvl="1"/>
            <a:r>
              <a:rPr lang="en-US" dirty="0" smtClean="0"/>
              <a:t>NSLS </a:t>
            </a:r>
            <a:r>
              <a:rPr lang="en-US" dirty="0"/>
              <a:t>II</a:t>
            </a:r>
            <a:r>
              <a:rPr lang="en-US" dirty="0" smtClean="0"/>
              <a:t>: </a:t>
            </a:r>
            <a:r>
              <a:rPr lang="en-US" dirty="0"/>
              <a:t>10</a:t>
            </a:r>
            <a:r>
              <a:rPr lang="en-US" baseline="30000" dirty="0"/>
              <a:t>4</a:t>
            </a:r>
            <a:r>
              <a:rPr lang="en-US" dirty="0"/>
              <a:t> boost in </a:t>
            </a:r>
            <a:r>
              <a:rPr lang="en-US" dirty="0" smtClean="0"/>
              <a:t>brightness, goal </a:t>
            </a:r>
            <a:r>
              <a:rPr lang="en-US" dirty="0"/>
              <a:t>of 1 nm spatial &amp; 0.1 </a:t>
            </a:r>
            <a:r>
              <a:rPr lang="en-US" dirty="0" err="1"/>
              <a:t>meV</a:t>
            </a:r>
            <a:r>
              <a:rPr lang="en-US" dirty="0"/>
              <a:t> energy resolution</a:t>
            </a:r>
            <a:r>
              <a:rPr lang="en-US" dirty="0" smtClean="0"/>
              <a:t> </a:t>
            </a:r>
          </a:p>
          <a:p>
            <a:pPr lvl="1"/>
            <a:r>
              <a:rPr lang="en-US" dirty="0" smtClean="0"/>
              <a:t>APS will be upgraded to APS-U, brightness boost and high rep rate 2 </a:t>
            </a:r>
            <a:r>
              <a:rPr lang="en-US" dirty="0" err="1" smtClean="0"/>
              <a:t>ps</a:t>
            </a:r>
            <a:r>
              <a:rPr lang="en-US" dirty="0" smtClean="0"/>
              <a:t> pulse capability</a:t>
            </a:r>
          </a:p>
          <a:p>
            <a:pPr lvl="1"/>
            <a:r>
              <a:rPr lang="en-US" dirty="0" smtClean="0"/>
              <a:t>LCLS II will extend capacity and capability with a new injector + 1km of </a:t>
            </a:r>
            <a:r>
              <a:rPr lang="en-US" dirty="0" err="1" smtClean="0"/>
              <a:t>linac</a:t>
            </a:r>
            <a:r>
              <a:rPr lang="en-US" dirty="0" smtClean="0"/>
              <a:t>, 2 </a:t>
            </a:r>
            <a:r>
              <a:rPr lang="en-US" dirty="0" err="1" smtClean="0"/>
              <a:t>undulators</a:t>
            </a:r>
            <a:r>
              <a:rPr lang="en-US" dirty="0" smtClean="0"/>
              <a:t> and  5-6 </a:t>
            </a:r>
            <a:r>
              <a:rPr lang="en-US" dirty="0" err="1" smtClean="0"/>
              <a:t>endstations</a:t>
            </a:r>
            <a:r>
              <a:rPr lang="en-US" dirty="0" smtClean="0"/>
              <a:t>.</a:t>
            </a:r>
          </a:p>
          <a:p>
            <a:r>
              <a:rPr lang="en-US" dirty="0" smtClean="0"/>
              <a:t>Longer Future (past 2020) </a:t>
            </a:r>
          </a:p>
          <a:p>
            <a:pPr lvl="1"/>
            <a:r>
              <a:rPr lang="en-US" dirty="0" smtClean="0"/>
              <a:t>NGLS Proposal: MHz rep rates and ultimately10 </a:t>
            </a:r>
            <a:r>
              <a:rPr lang="en-US" dirty="0" err="1" smtClean="0"/>
              <a:t>undulators</a:t>
            </a:r>
            <a:r>
              <a:rPr lang="en-US" dirty="0" smtClean="0"/>
              <a:t> in soft x-ray FEL</a:t>
            </a:r>
          </a:p>
          <a:p>
            <a:pPr marL="0" indent="0">
              <a:buNone/>
            </a:pPr>
            <a:endParaRPr lang="en-US" dirty="0" smtClean="0"/>
          </a:p>
          <a:p>
            <a:endParaRPr lang="en-US" dirty="0" smtClean="0"/>
          </a:p>
          <a:p>
            <a:pPr lvl="1"/>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84CE79-C9C2-4282-A1CA-716553B33CC0}" type="slidenum">
              <a:rPr lang="en-US" smtClean="0"/>
              <a:pPr/>
              <a:t>19</a:t>
            </a:fld>
            <a:endParaRPr lang="en-US"/>
          </a:p>
        </p:txBody>
      </p:sp>
      <p:pic>
        <p:nvPicPr>
          <p:cNvPr id="9" name="Picture 2" descr="National Synchrotron Light Source II"/>
          <p:cNvPicPr>
            <a:picLocks noChangeAspect="1" noChangeArrowheads="1"/>
          </p:cNvPicPr>
          <p:nvPr/>
        </p:nvPicPr>
        <p:blipFill>
          <a:blip r:embed="rId3" cstate="print"/>
          <a:srcRect/>
          <a:stretch>
            <a:fillRect/>
          </a:stretch>
        </p:blipFill>
        <p:spPr bwMode="auto">
          <a:xfrm>
            <a:off x="6260093" y="940078"/>
            <a:ext cx="3222997" cy="1650721"/>
          </a:xfrm>
          <a:prstGeom prst="rect">
            <a:avLst/>
          </a:prstGeom>
          <a:noFill/>
        </p:spPr>
      </p:pic>
      <p:sp>
        <p:nvSpPr>
          <p:cNvPr id="10" name="TextBox 9"/>
          <p:cNvSpPr txBox="1"/>
          <p:nvPr/>
        </p:nvSpPr>
        <p:spPr>
          <a:xfrm>
            <a:off x="6268560" y="2117043"/>
            <a:ext cx="800906" cy="400093"/>
          </a:xfrm>
          <a:prstGeom prst="rect">
            <a:avLst/>
          </a:prstGeom>
        </p:spPr>
        <p:style>
          <a:lnRef idx="1">
            <a:schemeClr val="accent4"/>
          </a:lnRef>
          <a:fillRef idx="2">
            <a:schemeClr val="accent4"/>
          </a:fillRef>
          <a:effectRef idx="1">
            <a:schemeClr val="accent4"/>
          </a:effectRef>
          <a:fontRef idx="minor">
            <a:schemeClr val="dk1"/>
          </a:fontRef>
        </p:style>
        <p:txBody>
          <a:bodyPr wrap="square" lIns="91424" tIns="45712" rIns="91424" bIns="45712" rtlCol="0">
            <a:spAutoFit/>
          </a:bodyPr>
          <a:lstStyle/>
          <a:p>
            <a:pPr algn="ctr"/>
            <a:r>
              <a:rPr lang="en-US" dirty="0" smtClean="0"/>
              <a:t>2015</a:t>
            </a:r>
            <a:endParaRPr lang="en-US" dirty="0"/>
          </a:p>
        </p:txBody>
      </p:sp>
      <p:pic>
        <p:nvPicPr>
          <p:cNvPr id="11" name="Picture 10" descr="Photo - Perspective shot of underground LCLS Undulator Hall at SLAC"/>
          <p:cNvPicPr>
            <a:picLocks noChangeAspect="1" noChangeArrowheads="1"/>
          </p:cNvPicPr>
          <p:nvPr/>
        </p:nvPicPr>
        <p:blipFill rotWithShape="1">
          <a:blip r:embed="rId4" cstate="print">
            <a:extLst>
              <a:ext uri="{28A0092B-C50C-407E-A947-70E740481C1C}">
                <a14:useLocalDpi xmlns:a14="http://schemas.microsoft.com/office/drawing/2010/main" xmlns=""/>
              </a:ext>
            </a:extLst>
          </a:blip>
          <a:srcRect/>
          <a:stretch/>
        </p:blipFill>
        <p:spPr bwMode="auto">
          <a:xfrm>
            <a:off x="7162800" y="4304319"/>
            <a:ext cx="2320290" cy="1459520"/>
          </a:xfrm>
          <a:prstGeom prst="rect">
            <a:avLst/>
          </a:prstGeom>
          <a:noFill/>
        </p:spPr>
      </p:pic>
      <p:pic>
        <p:nvPicPr>
          <p:cNvPr id="12" name="Picture 8" descr="Advanced Photon Source lightning 2">
            <a:hlinkClick r:id="rId5"/>
          </p:cNvPr>
          <p:cNvPicPr>
            <a:picLocks noChangeAspect="1" noChangeArrowheads="1"/>
          </p:cNvPicPr>
          <p:nvPr/>
        </p:nvPicPr>
        <p:blipFill rotWithShape="1">
          <a:blip r:embed="rId6" cstate="print">
            <a:extLst>
              <a:ext uri="{28A0092B-C50C-407E-A947-70E740481C1C}">
                <a14:useLocalDpi xmlns:a14="http://schemas.microsoft.com/office/drawing/2010/main" xmlns=""/>
              </a:ext>
            </a:extLst>
          </a:blip>
          <a:srcRect/>
          <a:stretch/>
        </p:blipFill>
        <p:spPr bwMode="auto">
          <a:xfrm>
            <a:off x="6602328" y="2590799"/>
            <a:ext cx="2880762" cy="1676400"/>
          </a:xfrm>
          <a:prstGeom prst="rect">
            <a:avLst/>
          </a:prstGeom>
          <a:noFill/>
        </p:spPr>
      </p:pic>
      <p:pic>
        <p:nvPicPr>
          <p:cNvPr id="13" name="Picture 12"/>
          <p:cNvPicPr>
            <a:picLocks noChangeAspect="1"/>
          </p:cNvPicPr>
          <p:nvPr/>
        </p:nvPicPr>
        <p:blipFill>
          <a:blip r:embed="rId7" cstate="print"/>
          <a:stretch>
            <a:fillRect/>
          </a:stretch>
        </p:blipFill>
        <p:spPr>
          <a:xfrm>
            <a:off x="7462296" y="5834085"/>
            <a:ext cx="2138904" cy="1481115"/>
          </a:xfrm>
          <a:prstGeom prst="rect">
            <a:avLst/>
          </a:prstGeom>
        </p:spPr>
      </p:pic>
      <p:sp>
        <p:nvSpPr>
          <p:cNvPr id="15" name="TextBox 14"/>
          <p:cNvSpPr txBox="1"/>
          <p:nvPr/>
        </p:nvSpPr>
        <p:spPr>
          <a:xfrm>
            <a:off x="6629400" y="3867107"/>
            <a:ext cx="800906" cy="400093"/>
          </a:xfrm>
          <a:prstGeom prst="rect">
            <a:avLst/>
          </a:prstGeom>
        </p:spPr>
        <p:style>
          <a:lnRef idx="1">
            <a:schemeClr val="accent4"/>
          </a:lnRef>
          <a:fillRef idx="2">
            <a:schemeClr val="accent4"/>
          </a:fillRef>
          <a:effectRef idx="1">
            <a:schemeClr val="accent4"/>
          </a:effectRef>
          <a:fontRef idx="minor">
            <a:schemeClr val="dk1"/>
          </a:fontRef>
        </p:style>
        <p:txBody>
          <a:bodyPr wrap="square" lIns="91424" tIns="45712" rIns="91424" bIns="45712" rtlCol="0">
            <a:spAutoFit/>
          </a:bodyPr>
          <a:lstStyle/>
          <a:p>
            <a:pPr algn="ctr"/>
            <a:r>
              <a:rPr lang="en-US" dirty="0" smtClean="0"/>
              <a:t>2018</a:t>
            </a:r>
            <a:endParaRPr lang="en-US" dirty="0"/>
          </a:p>
        </p:txBody>
      </p:sp>
      <p:sp>
        <p:nvSpPr>
          <p:cNvPr id="16" name="TextBox 15"/>
          <p:cNvSpPr txBox="1"/>
          <p:nvPr/>
        </p:nvSpPr>
        <p:spPr>
          <a:xfrm>
            <a:off x="6781800" y="5391107"/>
            <a:ext cx="800906" cy="400093"/>
          </a:xfrm>
          <a:prstGeom prst="rect">
            <a:avLst/>
          </a:prstGeom>
        </p:spPr>
        <p:style>
          <a:lnRef idx="1">
            <a:schemeClr val="accent4"/>
          </a:lnRef>
          <a:fillRef idx="2">
            <a:schemeClr val="accent4"/>
          </a:fillRef>
          <a:effectRef idx="1">
            <a:schemeClr val="accent4"/>
          </a:effectRef>
          <a:fontRef idx="minor">
            <a:schemeClr val="dk1"/>
          </a:fontRef>
        </p:style>
        <p:txBody>
          <a:bodyPr wrap="square" lIns="91424" tIns="45712" rIns="91424" bIns="45712" rtlCol="0">
            <a:spAutoFit/>
          </a:bodyPr>
          <a:lstStyle/>
          <a:p>
            <a:pPr algn="ctr"/>
            <a:r>
              <a:rPr lang="en-US" dirty="0" smtClean="0"/>
              <a:t>2018</a:t>
            </a:r>
            <a:endParaRPr lang="en-US" dirty="0"/>
          </a:p>
        </p:txBody>
      </p:sp>
      <p:sp>
        <p:nvSpPr>
          <p:cNvPr id="17" name="TextBox 16"/>
          <p:cNvSpPr txBox="1"/>
          <p:nvPr/>
        </p:nvSpPr>
        <p:spPr>
          <a:xfrm>
            <a:off x="7276294" y="6762707"/>
            <a:ext cx="800906" cy="400093"/>
          </a:xfrm>
          <a:prstGeom prst="rect">
            <a:avLst/>
          </a:prstGeom>
        </p:spPr>
        <p:style>
          <a:lnRef idx="1">
            <a:schemeClr val="accent4"/>
          </a:lnRef>
          <a:fillRef idx="2">
            <a:schemeClr val="accent4"/>
          </a:fillRef>
          <a:effectRef idx="1">
            <a:schemeClr val="accent4"/>
          </a:effectRef>
          <a:fontRef idx="minor">
            <a:schemeClr val="dk1"/>
          </a:fontRef>
        </p:style>
        <p:txBody>
          <a:bodyPr wrap="square" lIns="91424" tIns="45712" rIns="91424" bIns="45712" rtlCol="0">
            <a:spAutoFit/>
          </a:bodyPr>
          <a:lstStyle/>
          <a:p>
            <a:pPr algn="ctr"/>
            <a:r>
              <a:rPr lang="en-US" dirty="0" smtClean="0"/>
              <a:t>&gt;2020</a:t>
            </a:r>
            <a:endParaRPr lang="en-US" dirty="0"/>
          </a:p>
        </p:txBody>
      </p:sp>
      <p:sp>
        <p:nvSpPr>
          <p:cNvPr id="6" name="Rectangle 5"/>
          <p:cNvSpPr/>
          <p:nvPr/>
        </p:nvSpPr>
        <p:spPr>
          <a:xfrm>
            <a:off x="27072" y="6498442"/>
            <a:ext cx="6602328" cy="74055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t>BES Strategy will be guided and informed by the BESAC Report we are about to discuss</a:t>
            </a:r>
            <a:endParaRPr lang="en-US" b="1" dirty="0"/>
          </a:p>
        </p:txBody>
      </p:sp>
    </p:spTree>
    <p:extLst>
      <p:ext uri="{BB962C8B-B14F-4D97-AF65-F5344CB8AC3E}">
        <p14:creationId xmlns:p14="http://schemas.microsoft.com/office/powerpoint/2010/main" xmlns="" val="130477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031" descr="lcls_bits"/>
          <p:cNvPicPr>
            <a:picLocks noChangeAspect="1" noChangeArrowheads="1"/>
          </p:cNvPicPr>
          <p:nvPr/>
        </p:nvPicPr>
        <p:blipFill>
          <a:blip r:embed="rId3" cstate="print"/>
          <a:srcRect/>
          <a:stretch>
            <a:fillRect/>
          </a:stretch>
        </p:blipFill>
        <p:spPr bwMode="auto">
          <a:xfrm>
            <a:off x="2449358" y="3922196"/>
            <a:ext cx="4133698" cy="2658909"/>
          </a:xfrm>
          <a:prstGeom prst="rect">
            <a:avLst/>
          </a:prstGeom>
          <a:solidFill>
            <a:schemeClr val="bg1"/>
          </a:solidFill>
          <a:ln w="19050">
            <a:solidFill>
              <a:srgbClr val="FF0000"/>
            </a:solidFill>
            <a:miter lim="800000"/>
            <a:headEnd/>
            <a:tailEnd/>
          </a:ln>
          <a:effectLst>
            <a:outerShdw blurRad="63500" dist="107763" dir="2700000" algn="ctr" rotWithShape="0">
              <a:schemeClr val="tx2">
                <a:alpha val="50000"/>
              </a:schemeClr>
            </a:outerShdw>
          </a:effectLst>
        </p:spPr>
      </p:pic>
      <p:sp>
        <p:nvSpPr>
          <p:cNvPr id="2" name="Title 1"/>
          <p:cNvSpPr>
            <a:spLocks noGrp="1"/>
          </p:cNvSpPr>
          <p:nvPr>
            <p:ph type="title"/>
          </p:nvPr>
        </p:nvSpPr>
        <p:spPr>
          <a:xfrm>
            <a:off x="0" y="1"/>
            <a:ext cx="9601200" cy="824058"/>
          </a:xfrm>
        </p:spPr>
        <p:txBody>
          <a:bodyPr/>
          <a:lstStyle/>
          <a:p>
            <a:r>
              <a:rPr lang="en-US" sz="4000" dirty="0"/>
              <a:t>Light Sources: ERL, </a:t>
            </a:r>
            <a:r>
              <a:rPr lang="en-US" sz="4000" dirty="0" smtClean="0"/>
              <a:t>FEL </a:t>
            </a:r>
            <a:r>
              <a:rPr lang="en-US" sz="4000" dirty="0"/>
              <a:t>&amp; Storage Ring</a:t>
            </a:r>
          </a:p>
        </p:txBody>
      </p:sp>
      <p:pic>
        <p:nvPicPr>
          <p:cNvPr id="3" name="Picture 2"/>
          <p:cNvPicPr>
            <a:picLocks noChangeAspect="1"/>
          </p:cNvPicPr>
          <p:nvPr/>
        </p:nvPicPr>
        <p:blipFill>
          <a:blip r:embed="rId4" cstate="print"/>
          <a:stretch>
            <a:fillRect/>
          </a:stretch>
        </p:blipFill>
        <p:spPr>
          <a:xfrm>
            <a:off x="0" y="923568"/>
            <a:ext cx="4439062" cy="2774414"/>
          </a:xfrm>
          <a:prstGeom prst="rect">
            <a:avLst/>
          </a:prstGeom>
        </p:spPr>
      </p:pic>
      <p:grpSp>
        <p:nvGrpSpPr>
          <p:cNvPr id="7" name="Group 30"/>
          <p:cNvGrpSpPr>
            <a:grpSpLocks/>
          </p:cNvGrpSpPr>
          <p:nvPr/>
        </p:nvGrpSpPr>
        <p:grpSpPr bwMode="auto">
          <a:xfrm>
            <a:off x="4764965" y="884052"/>
            <a:ext cx="4082957" cy="3053433"/>
            <a:chOff x="2327" y="724"/>
            <a:chExt cx="3265" cy="2180"/>
          </a:xfrm>
        </p:grpSpPr>
        <p:pic>
          <p:nvPicPr>
            <p:cNvPr id="8" name="Picture 31" descr="erl_2"/>
            <p:cNvPicPr>
              <a:picLocks noChangeAspect="1" noChangeArrowheads="1"/>
            </p:cNvPicPr>
            <p:nvPr/>
          </p:nvPicPr>
          <p:blipFill rotWithShape="1">
            <a:blip r:embed="rId5" cstate="print">
              <a:extLst>
                <a:ext uri="{28A0092B-C50C-407E-A947-70E740481C1C}">
                  <a14:useLocalDpi xmlns:a14="http://schemas.microsoft.com/office/drawing/2010/main" xmlns=""/>
                </a:ext>
              </a:extLst>
            </a:blip>
            <a:srcRect/>
            <a:stretch/>
          </p:blipFill>
          <p:spPr bwMode="auto">
            <a:xfrm>
              <a:off x="2327" y="724"/>
              <a:ext cx="3265" cy="207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Box 32"/>
            <p:cNvSpPr txBox="1">
              <a:spLocks noChangeArrowheads="1"/>
            </p:cNvSpPr>
            <p:nvPr/>
          </p:nvSpPr>
          <p:spPr bwMode="auto">
            <a:xfrm>
              <a:off x="3496" y="2576"/>
              <a:ext cx="752" cy="32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b="1">
                  <a:solidFill>
                    <a:schemeClr val="accent2"/>
                  </a:solidFill>
                  <a:latin typeface="Arial Unicode MS" charset="0"/>
                </a:rPr>
                <a:t>approx. 500m</a:t>
              </a:r>
            </a:p>
          </p:txBody>
        </p:sp>
      </p:grpSp>
      <p:cxnSp>
        <p:nvCxnSpPr>
          <p:cNvPr id="13" name="Straight Connector 12"/>
          <p:cNvCxnSpPr/>
          <p:nvPr/>
        </p:nvCxnSpPr>
        <p:spPr>
          <a:xfrm>
            <a:off x="4380106" y="821424"/>
            <a:ext cx="0" cy="2988576"/>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0" y="821296"/>
            <a:ext cx="1752600" cy="470701"/>
          </a:xfrm>
          <a:prstGeom prst="rect">
            <a:avLst/>
          </a:prstGeom>
        </p:spPr>
        <p:style>
          <a:lnRef idx="0">
            <a:schemeClr val="accent4"/>
          </a:lnRef>
          <a:fillRef idx="3">
            <a:schemeClr val="accent4"/>
          </a:fillRef>
          <a:effectRef idx="3">
            <a:schemeClr val="accent4"/>
          </a:effectRef>
          <a:fontRef idx="minor">
            <a:schemeClr val="lt1"/>
          </a:fontRef>
        </p:style>
        <p:txBody>
          <a:bodyPr wrap="square" lIns="91424" tIns="45712" rIns="91424" bIns="45712" rtlCol="0">
            <a:spAutoFit/>
          </a:bodyPr>
          <a:lstStyle/>
          <a:p>
            <a:pPr algn="ctr"/>
            <a:r>
              <a:rPr lang="en-US" sz="2400" dirty="0"/>
              <a:t>Storage Ring</a:t>
            </a:r>
          </a:p>
        </p:txBody>
      </p:sp>
      <p:sp>
        <p:nvSpPr>
          <p:cNvPr id="12" name="TextBox 11"/>
          <p:cNvSpPr txBox="1"/>
          <p:nvPr/>
        </p:nvSpPr>
        <p:spPr>
          <a:xfrm>
            <a:off x="4407749" y="836737"/>
            <a:ext cx="731614" cy="470701"/>
          </a:xfrm>
          <a:prstGeom prst="rect">
            <a:avLst/>
          </a:prstGeom>
        </p:spPr>
        <p:style>
          <a:lnRef idx="0">
            <a:schemeClr val="accent4"/>
          </a:lnRef>
          <a:fillRef idx="3">
            <a:schemeClr val="accent4"/>
          </a:fillRef>
          <a:effectRef idx="3">
            <a:schemeClr val="accent4"/>
          </a:effectRef>
          <a:fontRef idx="minor">
            <a:schemeClr val="lt1"/>
          </a:fontRef>
        </p:style>
        <p:txBody>
          <a:bodyPr wrap="square" lIns="91424" tIns="45712" rIns="91424" bIns="45712" rtlCol="0">
            <a:spAutoFit/>
          </a:bodyPr>
          <a:lstStyle/>
          <a:p>
            <a:pPr algn="ctr"/>
            <a:r>
              <a:rPr lang="en-US" sz="2400" dirty="0"/>
              <a:t>ERL</a:t>
            </a:r>
          </a:p>
        </p:txBody>
      </p:sp>
      <p:sp>
        <p:nvSpPr>
          <p:cNvPr id="10" name="Rectangle 9"/>
          <p:cNvSpPr/>
          <p:nvPr/>
        </p:nvSpPr>
        <p:spPr>
          <a:xfrm>
            <a:off x="6310368" y="3523501"/>
            <a:ext cx="884014" cy="3486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spcCol="0" rtlCol="0" anchor="ctr"/>
          <a:lstStyle/>
          <a:p>
            <a:pPr algn="ctr"/>
            <a:endParaRPr lang="en-US"/>
          </a:p>
        </p:txBody>
      </p:sp>
      <p:sp>
        <p:nvSpPr>
          <p:cNvPr id="14" name="TextBox 13"/>
          <p:cNvSpPr txBox="1"/>
          <p:nvPr/>
        </p:nvSpPr>
        <p:spPr>
          <a:xfrm>
            <a:off x="2362200" y="3787468"/>
            <a:ext cx="882520" cy="470701"/>
          </a:xfrm>
          <a:prstGeom prst="rect">
            <a:avLst/>
          </a:prstGeom>
        </p:spPr>
        <p:style>
          <a:lnRef idx="0">
            <a:schemeClr val="accent4"/>
          </a:lnRef>
          <a:fillRef idx="3">
            <a:schemeClr val="accent4"/>
          </a:fillRef>
          <a:effectRef idx="3">
            <a:schemeClr val="accent4"/>
          </a:effectRef>
          <a:fontRef idx="minor">
            <a:schemeClr val="lt1"/>
          </a:fontRef>
        </p:style>
        <p:txBody>
          <a:bodyPr wrap="square" lIns="91424" tIns="45712" rIns="91424" bIns="45712" rtlCol="0">
            <a:spAutoFit/>
          </a:bodyPr>
          <a:lstStyle/>
          <a:p>
            <a:pPr algn="ctr"/>
            <a:r>
              <a:rPr lang="en-US" sz="2400" dirty="0" smtClean="0"/>
              <a:t>FEL</a:t>
            </a:r>
            <a:endParaRPr lang="en-US" sz="2400" dirty="0"/>
          </a:p>
        </p:txBody>
      </p:sp>
      <p:cxnSp>
        <p:nvCxnSpPr>
          <p:cNvPr id="11" name="Straight Connector 10"/>
          <p:cNvCxnSpPr/>
          <p:nvPr/>
        </p:nvCxnSpPr>
        <p:spPr>
          <a:xfrm>
            <a:off x="0" y="3747873"/>
            <a:ext cx="9601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rot="16200000">
            <a:off x="7975685" y="2036944"/>
            <a:ext cx="2850919"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dirty="0" smtClean="0"/>
              <a:t>Spontaneous Emission</a:t>
            </a:r>
            <a:endParaRPr lang="en-US" sz="2400" dirty="0"/>
          </a:p>
        </p:txBody>
      </p:sp>
      <p:sp>
        <p:nvSpPr>
          <p:cNvPr id="20" name="TextBox 19"/>
          <p:cNvSpPr txBox="1"/>
          <p:nvPr/>
        </p:nvSpPr>
        <p:spPr>
          <a:xfrm rot="16200000">
            <a:off x="5460691" y="4965615"/>
            <a:ext cx="2799085"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400" dirty="0" smtClean="0"/>
              <a:t>Stimulated Emission</a:t>
            </a:r>
            <a:endParaRPr lang="en-US" sz="2400" dirty="0"/>
          </a:p>
        </p:txBody>
      </p:sp>
      <p:cxnSp>
        <p:nvCxnSpPr>
          <p:cNvPr id="21" name="Straight Connector 20"/>
          <p:cNvCxnSpPr/>
          <p:nvPr/>
        </p:nvCxnSpPr>
        <p:spPr>
          <a:xfrm>
            <a:off x="9147621" y="848079"/>
            <a:ext cx="0" cy="288572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507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Conclusions</a:t>
            </a:r>
            <a:endParaRPr lang="en-US" sz="4000" dirty="0"/>
          </a:p>
        </p:txBody>
      </p:sp>
      <p:sp>
        <p:nvSpPr>
          <p:cNvPr id="3" name="Content Placeholder 2"/>
          <p:cNvSpPr>
            <a:spLocks noGrp="1"/>
          </p:cNvSpPr>
          <p:nvPr>
            <p:ph idx="1"/>
          </p:nvPr>
        </p:nvSpPr>
        <p:spPr/>
        <p:txBody>
          <a:bodyPr>
            <a:normAutofit fontScale="92500"/>
          </a:bodyPr>
          <a:lstStyle/>
          <a:p>
            <a:pPr marL="517510" indent="-457200"/>
            <a:r>
              <a:rPr lang="en-US" sz="2400" i="1" dirty="0" smtClean="0"/>
              <a:t>Our charge:  ‘</a:t>
            </a:r>
            <a:r>
              <a:rPr lang="en-US" sz="2400" i="1" dirty="0"/>
              <a:t>The Charge to BESAC that we have been asked to address is to determine what is the most challenging and important science yet to be done that will require light sources and to determine the best sources, we can afford, that will allow us to explore those scientific </a:t>
            </a:r>
            <a:r>
              <a:rPr lang="en-US" sz="2400" i="1" dirty="0" smtClean="0"/>
              <a:t>frontiers’</a:t>
            </a:r>
          </a:p>
          <a:p>
            <a:pPr marL="517510" indent="-457200"/>
            <a:r>
              <a:rPr lang="en-US" sz="2400" dirty="0" smtClean="0"/>
              <a:t>The goal of this talk was to help set the stage:</a:t>
            </a:r>
          </a:p>
          <a:p>
            <a:pPr marL="939671" lvl="1" indent="-457200"/>
            <a:r>
              <a:rPr lang="en-US" sz="2200" dirty="0" smtClean="0"/>
              <a:t>By 2020 Europe will have the most advanced suite of light source tools in the world </a:t>
            </a:r>
          </a:p>
          <a:p>
            <a:pPr marL="939671" lvl="1" indent="-457200"/>
            <a:r>
              <a:rPr lang="en-US" sz="2200" dirty="0" smtClean="0"/>
              <a:t>There will be an extraordinarily high concentration of those tools in Hamburg, along with excellent supporting infrastructure to deliver science</a:t>
            </a:r>
          </a:p>
          <a:p>
            <a:pPr marL="939671" lvl="1" indent="-457200"/>
            <a:r>
              <a:rPr lang="en-US" sz="2200" dirty="0" smtClean="0"/>
              <a:t>In addition to new FEL sources, both Europe and Japan propose to upgrade their hard x-ray rings to near diffraction limited</a:t>
            </a:r>
          </a:p>
          <a:p>
            <a:pPr marL="517510" indent="-457200"/>
            <a:r>
              <a:rPr lang="en-US" sz="2400" dirty="0" smtClean="0"/>
              <a:t>Existing US sources will still </a:t>
            </a:r>
            <a:r>
              <a:rPr lang="en-US" sz="2400" smtClean="0"/>
              <a:t>be very competitive </a:t>
            </a:r>
            <a:r>
              <a:rPr lang="en-US" sz="2400" dirty="0" smtClean="0"/>
              <a:t>into the 2020’s but the quality of the science performed at the US user facilities rather than the facilities specs alone will have to set the US apart from the pack</a:t>
            </a:r>
          </a:p>
          <a:p>
            <a:pPr marL="517510" indent="-457200"/>
            <a:r>
              <a:rPr lang="en-US" sz="2400" dirty="0" smtClean="0"/>
              <a:t>The work of this subcommittee is extremely important to ensure the US is well positioned past 2020</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4CE79-C9C2-4282-A1CA-716553B33CC0}" type="slidenum">
              <a:rPr lang="en-US" smtClean="0"/>
              <a:pPr/>
              <a:t>20</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Do We Care Most About in Light</a:t>
            </a:r>
            <a:r>
              <a:rPr lang="en-US" sz="4000" dirty="0" smtClean="0">
                <a:solidFill>
                  <a:srgbClr val="FF0000"/>
                </a:solidFill>
              </a:rPr>
              <a:t>*</a:t>
            </a:r>
            <a:r>
              <a:rPr lang="en-US" sz="4000" dirty="0" smtClean="0"/>
              <a:t> Sources?</a:t>
            </a:r>
            <a:endParaRPr lang="en-US" sz="4000" dirty="0"/>
          </a:p>
        </p:txBody>
      </p:sp>
      <p:sp>
        <p:nvSpPr>
          <p:cNvPr id="4" name="Footer Placeholder 3"/>
          <p:cNvSpPr>
            <a:spLocks noGrp="1"/>
          </p:cNvSpPr>
          <p:nvPr>
            <p:ph type="ftr" sz="quarter" idx="11"/>
          </p:nvPr>
        </p:nvSpPr>
        <p:spPr/>
        <p:txBody>
          <a:bodyPr/>
          <a:lstStyle/>
          <a:p>
            <a:r>
              <a:rPr lang="en-US" sz="1800" b="1" i="1" dirty="0" smtClean="0">
                <a:solidFill>
                  <a:srgbClr val="FF0000"/>
                </a:solidFill>
              </a:rPr>
              <a:t>* For this presentation focus on 100 </a:t>
            </a:r>
            <a:r>
              <a:rPr lang="en-US" sz="1800" b="1" i="1" dirty="0" err="1" smtClean="0">
                <a:solidFill>
                  <a:srgbClr val="FF0000"/>
                </a:solidFill>
              </a:rPr>
              <a:t>eV</a:t>
            </a:r>
            <a:r>
              <a:rPr lang="en-US" sz="1800" b="1" i="1" dirty="0" smtClean="0">
                <a:solidFill>
                  <a:srgbClr val="FF0000"/>
                </a:solidFill>
              </a:rPr>
              <a:t> – 100 </a:t>
            </a:r>
            <a:r>
              <a:rPr lang="en-US" sz="1800" b="1" i="1" dirty="0" err="1" smtClean="0">
                <a:solidFill>
                  <a:srgbClr val="FF0000"/>
                </a:solidFill>
              </a:rPr>
              <a:t>keV</a:t>
            </a:r>
            <a:r>
              <a:rPr lang="en-US" sz="1800" b="1" i="1" dirty="0" smtClean="0">
                <a:solidFill>
                  <a:srgbClr val="FF0000"/>
                </a:solidFill>
              </a:rPr>
              <a:t> sources</a:t>
            </a:r>
            <a:endParaRPr lang="en-US" sz="1800" b="1" i="1" dirty="0">
              <a:solidFill>
                <a:srgbClr val="FF0000"/>
              </a:solidFill>
            </a:endParaRPr>
          </a:p>
        </p:txBody>
      </p:sp>
      <p:sp>
        <p:nvSpPr>
          <p:cNvPr id="5" name="Slide Number Placeholder 4"/>
          <p:cNvSpPr>
            <a:spLocks noGrp="1"/>
          </p:cNvSpPr>
          <p:nvPr>
            <p:ph type="sldNum" sz="quarter" idx="12"/>
          </p:nvPr>
        </p:nvSpPr>
        <p:spPr/>
        <p:txBody>
          <a:bodyPr/>
          <a:lstStyle/>
          <a:p>
            <a:fld id="{4384CE79-C9C2-4282-A1CA-716553B33CC0}" type="slidenum">
              <a:rPr lang="en-US" smtClean="0"/>
              <a:pPr/>
              <a:t>3</a:t>
            </a:fld>
            <a:endParaRPr lang="en-US"/>
          </a:p>
        </p:txBody>
      </p:sp>
      <p:sp>
        <p:nvSpPr>
          <p:cNvPr id="6" name="Content Placeholder 5"/>
          <p:cNvSpPr txBox="1">
            <a:spLocks noGrp="1"/>
          </p:cNvSpPr>
          <p:nvPr>
            <p:ph idx="1"/>
          </p:nvPr>
        </p:nvSpPr>
        <p:spPr>
          <a:xfrm>
            <a:off x="369889" y="762000"/>
            <a:ext cx="8774111" cy="5975831"/>
          </a:xfrm>
          <a:prstGeom prst="rect">
            <a:avLst/>
          </a:prstGeom>
          <a:noFill/>
        </p:spPr>
        <p:txBody>
          <a:bodyPr wrap="square" rtlCol="0">
            <a:spAutoFit/>
          </a:bodyPr>
          <a:lstStyle/>
          <a:p>
            <a:r>
              <a:rPr lang="en-US" sz="2200" dirty="0" smtClean="0"/>
              <a:t>Wavelength Range</a:t>
            </a:r>
          </a:p>
          <a:p>
            <a:pPr lvl="1"/>
            <a:r>
              <a:rPr lang="en-US" sz="2000" dirty="0" smtClean="0"/>
              <a:t>Determines the kind science you can access—atomic or electronic structure and dynamics</a:t>
            </a:r>
          </a:p>
          <a:p>
            <a:r>
              <a:rPr lang="en-US" sz="2200" dirty="0" smtClean="0"/>
              <a:t>Brightness: Average and Peak</a:t>
            </a:r>
          </a:p>
          <a:p>
            <a:pPr lvl="1"/>
            <a:r>
              <a:rPr lang="en-US" sz="2000" dirty="0" smtClean="0"/>
              <a:t>Determines sensitivity of measurements</a:t>
            </a:r>
          </a:p>
          <a:p>
            <a:r>
              <a:rPr lang="en-US" sz="2200" dirty="0" smtClean="0"/>
              <a:t>Pulse Width</a:t>
            </a:r>
          </a:p>
          <a:p>
            <a:pPr lvl="1"/>
            <a:r>
              <a:rPr lang="en-US" sz="2000" dirty="0" err="1" smtClean="0"/>
              <a:t>fs</a:t>
            </a:r>
            <a:r>
              <a:rPr lang="en-US" sz="2000" dirty="0" smtClean="0"/>
              <a:t> pulses opens the window on ultrafast dynamics and ‘probe before destroy’ technology</a:t>
            </a:r>
          </a:p>
          <a:p>
            <a:r>
              <a:rPr lang="en-US" sz="2200" dirty="0" smtClean="0"/>
              <a:t>Coherence</a:t>
            </a:r>
          </a:p>
          <a:p>
            <a:pPr lvl="1"/>
            <a:r>
              <a:rPr lang="en-US" sz="2000" dirty="0" smtClean="0"/>
              <a:t>Allows new techniques  (e.g. coherent imaging)</a:t>
            </a:r>
          </a:p>
          <a:p>
            <a:pPr lvl="1"/>
            <a:r>
              <a:rPr lang="en-US" sz="2000" dirty="0" smtClean="0"/>
              <a:t>Leads to high brightness of the beams; transform limited pulses are possible</a:t>
            </a:r>
          </a:p>
          <a:p>
            <a:r>
              <a:rPr lang="en-US" sz="2200" dirty="0" smtClean="0"/>
              <a:t>Stability</a:t>
            </a:r>
          </a:p>
          <a:p>
            <a:pPr lvl="1"/>
            <a:r>
              <a:rPr lang="en-US" sz="2000" dirty="0" smtClean="0"/>
              <a:t>Source stability in energy, position, time, intensity</a:t>
            </a:r>
          </a:p>
          <a:p>
            <a:r>
              <a:rPr lang="en-US" sz="2200" dirty="0" smtClean="0"/>
              <a:t>Number of </a:t>
            </a:r>
            <a:r>
              <a:rPr lang="en-US" sz="2200" dirty="0" err="1"/>
              <a:t>Undulators</a:t>
            </a:r>
            <a:r>
              <a:rPr lang="en-US" sz="2200" dirty="0"/>
              <a:t>/</a:t>
            </a:r>
            <a:r>
              <a:rPr lang="en-US" sz="2200" dirty="0" err="1"/>
              <a:t>Beamlines</a:t>
            </a:r>
            <a:r>
              <a:rPr lang="en-US" sz="2200" dirty="0"/>
              <a:t>/</a:t>
            </a:r>
            <a:r>
              <a:rPr lang="en-US" sz="2200" dirty="0" err="1"/>
              <a:t>Endstations</a:t>
            </a:r>
            <a:endParaRPr lang="en-US" sz="2200" dirty="0" smtClean="0"/>
          </a:p>
          <a:p>
            <a:pPr lvl="1"/>
            <a:r>
              <a:rPr lang="en-US" sz="2000" dirty="0" smtClean="0"/>
              <a:t>Determines the number of users in parallel that can be accommodated and ultimately how much science gets delivered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Light Source Pulse Structures</a:t>
            </a:r>
            <a:endParaRPr lang="en-US" sz="4000" dirty="0"/>
          </a:p>
        </p:txBody>
      </p:sp>
      <p:sp>
        <p:nvSpPr>
          <p:cNvPr id="3" name="Slide Number Placeholder 2"/>
          <p:cNvSpPr>
            <a:spLocks noGrp="1"/>
          </p:cNvSpPr>
          <p:nvPr>
            <p:ph type="sldNum" sz="quarter" idx="10"/>
          </p:nvPr>
        </p:nvSpPr>
        <p:spPr/>
        <p:txBody>
          <a:bodyPr/>
          <a:lstStyle/>
          <a:p>
            <a:pPr>
              <a:defRPr/>
            </a:pPr>
            <a:fld id="{4629B013-5109-47CF-A39D-BBF8BD223CC6}" type="slidenum">
              <a:rPr lang="en-US" smtClean="0"/>
              <a:pPr>
                <a:defRPr/>
              </a:pPr>
              <a:t>4</a:t>
            </a:fld>
            <a:endParaRPr lang="en-US"/>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68219"/>
          <a:stretch/>
        </p:blipFill>
        <p:spPr bwMode="auto">
          <a:xfrm>
            <a:off x="304800" y="1447800"/>
            <a:ext cx="9047757" cy="16543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50000"/>
          <a:stretch/>
        </p:blipFill>
        <p:spPr bwMode="auto">
          <a:xfrm>
            <a:off x="304800" y="3200400"/>
            <a:ext cx="9047757" cy="26027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304800" y="1981200"/>
            <a:ext cx="685800" cy="200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 y="2590800"/>
            <a:ext cx="685800" cy="200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200" y="3533745"/>
            <a:ext cx="685800" cy="200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00" y="4295745"/>
            <a:ext cx="685800" cy="200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7200" y="5133945"/>
            <a:ext cx="685800" cy="200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0" y="3657600"/>
            <a:ext cx="889987" cy="246221"/>
          </a:xfrm>
          <a:prstGeom prst="rect">
            <a:avLst/>
          </a:prstGeom>
          <a:noFill/>
        </p:spPr>
        <p:txBody>
          <a:bodyPr wrap="none" rtlCol="0">
            <a:spAutoFit/>
          </a:bodyPr>
          <a:lstStyle/>
          <a:p>
            <a:r>
              <a:rPr lang="en-US" sz="1000" b="1" dirty="0" smtClean="0"/>
              <a:t>Burst Mode</a:t>
            </a:r>
            <a:endParaRPr lang="en-US" sz="1000" b="1" dirty="0"/>
          </a:p>
        </p:txBody>
      </p:sp>
      <p:sp>
        <p:nvSpPr>
          <p:cNvPr id="16" name="TextBox 15"/>
          <p:cNvSpPr txBox="1"/>
          <p:nvPr/>
        </p:nvSpPr>
        <p:spPr>
          <a:xfrm>
            <a:off x="381000" y="4478179"/>
            <a:ext cx="603050" cy="246221"/>
          </a:xfrm>
          <a:prstGeom prst="rect">
            <a:avLst/>
          </a:prstGeom>
          <a:noFill/>
        </p:spPr>
        <p:txBody>
          <a:bodyPr wrap="none" rtlCol="0">
            <a:spAutoFit/>
          </a:bodyPr>
          <a:lstStyle/>
          <a:p>
            <a:r>
              <a:rPr lang="en-US" sz="1000" b="1" dirty="0" smtClean="0"/>
              <a:t>Pulsed</a:t>
            </a:r>
            <a:endParaRPr lang="en-US" sz="1000" b="1" dirty="0"/>
          </a:p>
        </p:txBody>
      </p:sp>
      <p:sp>
        <p:nvSpPr>
          <p:cNvPr id="17" name="TextBox 16"/>
          <p:cNvSpPr txBox="1"/>
          <p:nvPr/>
        </p:nvSpPr>
        <p:spPr>
          <a:xfrm>
            <a:off x="381000" y="5240179"/>
            <a:ext cx="399468" cy="246221"/>
          </a:xfrm>
          <a:prstGeom prst="rect">
            <a:avLst/>
          </a:prstGeom>
          <a:noFill/>
        </p:spPr>
        <p:txBody>
          <a:bodyPr wrap="none" rtlCol="0">
            <a:spAutoFit/>
          </a:bodyPr>
          <a:lstStyle/>
          <a:p>
            <a:r>
              <a:rPr lang="en-US" sz="1000" b="1" dirty="0" smtClean="0"/>
              <a:t>CW</a:t>
            </a:r>
            <a:endParaRPr lang="en-US" sz="1000" b="1" dirty="0"/>
          </a:p>
        </p:txBody>
      </p:sp>
    </p:spTree>
    <p:extLst>
      <p:ext uri="{BB962C8B-B14F-4D97-AF65-F5344CB8AC3E}">
        <p14:creationId xmlns:p14="http://schemas.microsoft.com/office/powerpoint/2010/main" xmlns="" val="2198780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X-Ray Light Source Comparison</a:t>
            </a:r>
            <a:endParaRPr lang="en-US" sz="3600" i="1" dirty="0">
              <a:solidFill>
                <a:srgbClr val="C00000"/>
              </a:solidFill>
            </a:endParaRP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4CE79-C9C2-4282-A1CA-716553B33CC0}" type="slidenum">
              <a:rPr lang="en-US" smtClean="0"/>
              <a:pPr/>
              <a:t>5</a:t>
            </a:fld>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xmlns="" val="2787225461"/>
              </p:ext>
            </p:extLst>
          </p:nvPr>
        </p:nvGraphicFramePr>
        <p:xfrm>
          <a:off x="369888" y="923919"/>
          <a:ext cx="8850312" cy="4958720"/>
        </p:xfrm>
        <a:graphic>
          <a:graphicData uri="http://schemas.openxmlformats.org/drawingml/2006/table">
            <a:tbl>
              <a:tblPr firstRow="1" bandRow="1">
                <a:tableStyleId>{5C22544A-7EE6-4342-B048-85BDC9FD1C3A}</a:tableStyleId>
              </a:tblPr>
              <a:tblGrid>
                <a:gridCol w="2212578"/>
                <a:gridCol w="2212578"/>
                <a:gridCol w="2212578"/>
                <a:gridCol w="2212578"/>
              </a:tblGrid>
              <a:tr h="608240">
                <a:tc>
                  <a:txBody>
                    <a:bodyPr/>
                    <a:lstStyle/>
                    <a:p>
                      <a:r>
                        <a:rPr lang="en-US" dirty="0" smtClean="0"/>
                        <a:t>Parameter</a:t>
                      </a:r>
                      <a:endParaRPr lang="en-US" dirty="0"/>
                    </a:p>
                  </a:txBody>
                  <a:tcPr/>
                </a:tc>
                <a:tc>
                  <a:txBody>
                    <a:bodyPr/>
                    <a:lstStyle/>
                    <a:p>
                      <a:pPr algn="ctr"/>
                      <a:r>
                        <a:rPr lang="en-US" dirty="0" smtClean="0"/>
                        <a:t>Storage Rings</a:t>
                      </a:r>
                      <a:endParaRPr lang="en-US" dirty="0"/>
                    </a:p>
                  </a:txBody>
                  <a:tcPr/>
                </a:tc>
                <a:tc>
                  <a:txBody>
                    <a:bodyPr/>
                    <a:lstStyle/>
                    <a:p>
                      <a:pPr algn="ctr"/>
                      <a:r>
                        <a:rPr lang="en-US" dirty="0" smtClean="0"/>
                        <a:t>FEL </a:t>
                      </a:r>
                      <a:endParaRPr lang="en-US" dirty="0"/>
                    </a:p>
                  </a:txBody>
                  <a:tcPr/>
                </a:tc>
                <a:tc>
                  <a:txBody>
                    <a:bodyPr/>
                    <a:lstStyle/>
                    <a:p>
                      <a:pPr algn="ctr"/>
                      <a:r>
                        <a:rPr lang="en-US" dirty="0" smtClean="0"/>
                        <a:t>ERL</a:t>
                      </a:r>
                      <a:endParaRPr lang="en-US" dirty="0"/>
                    </a:p>
                  </a:txBody>
                  <a:tcPr/>
                </a:tc>
              </a:tr>
              <a:tr h="608240">
                <a:tc>
                  <a:txBody>
                    <a:bodyPr/>
                    <a:lstStyle/>
                    <a:p>
                      <a:r>
                        <a:rPr lang="en-US" dirty="0" smtClean="0"/>
                        <a:t>Wavelength</a:t>
                      </a:r>
                      <a:r>
                        <a:rPr lang="en-US" baseline="0" dirty="0" smtClean="0"/>
                        <a:t> Range</a:t>
                      </a:r>
                      <a:endParaRPr lang="en-US" dirty="0"/>
                    </a:p>
                  </a:txBody>
                  <a:tcPr/>
                </a:tc>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r>
              <a:tr h="608240">
                <a:tc>
                  <a:txBody>
                    <a:bodyPr/>
                    <a:lstStyle/>
                    <a:p>
                      <a:r>
                        <a:rPr lang="en-US" dirty="0" smtClean="0"/>
                        <a:t>Peak Brightness</a:t>
                      </a:r>
                      <a:endParaRPr lang="en-US" dirty="0"/>
                    </a:p>
                  </a:txBody>
                  <a:tcPr/>
                </a:tc>
                <a:tc>
                  <a:txBody>
                    <a:bodyPr/>
                    <a:lstStyle/>
                    <a:p>
                      <a:pPr marL="0" marR="0" indent="0" algn="ctr" defTabSz="963601"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indent="0" algn="ctr" defTabSz="963601" rtl="0" eaLnBrk="1" fontAlgn="auto" latinLnBrk="0" hangingPunct="1">
                        <a:lnSpc>
                          <a:spcPct val="100000"/>
                        </a:lnSpc>
                        <a:spcBef>
                          <a:spcPts val="0"/>
                        </a:spcBef>
                        <a:spcAft>
                          <a:spcPts val="0"/>
                        </a:spcAft>
                        <a:buClrTx/>
                        <a:buSzTx/>
                        <a:buFontTx/>
                        <a:buNone/>
                        <a:tabLst/>
                        <a:defRPr/>
                      </a:pPr>
                      <a:r>
                        <a:rPr lang="en-US" sz="2800" baseline="0" dirty="0" smtClean="0"/>
                        <a:t>+</a:t>
                      </a:r>
                    </a:p>
                  </a:txBody>
                  <a:tcPr/>
                </a:tc>
                <a:tc>
                  <a:txBody>
                    <a:bodyPr/>
                    <a:lstStyle/>
                    <a:p>
                      <a:pPr marL="0" marR="0" indent="0" algn="ctr" defTabSz="963601" rtl="0" eaLnBrk="1" fontAlgn="auto" latinLnBrk="0" hangingPunct="1">
                        <a:lnSpc>
                          <a:spcPct val="100000"/>
                        </a:lnSpc>
                        <a:spcBef>
                          <a:spcPts val="0"/>
                        </a:spcBef>
                        <a:spcAft>
                          <a:spcPts val="0"/>
                        </a:spcAft>
                        <a:buClrTx/>
                        <a:buSzTx/>
                        <a:buFontTx/>
                        <a:buNone/>
                        <a:tabLst/>
                        <a:defRPr/>
                      </a:pPr>
                      <a:r>
                        <a:rPr lang="en-US" sz="2800" baseline="0" dirty="0" smtClean="0"/>
                        <a:t>~</a:t>
                      </a:r>
                    </a:p>
                  </a:txBody>
                  <a:tcPr/>
                </a:tc>
              </a:tr>
              <a:tr h="608240">
                <a:tc>
                  <a:txBody>
                    <a:bodyPr/>
                    <a:lstStyle/>
                    <a:p>
                      <a:r>
                        <a:rPr lang="en-US" dirty="0" smtClean="0"/>
                        <a:t>Pulse Structure</a:t>
                      </a:r>
                      <a:endParaRPr lang="en-US" dirty="0"/>
                    </a:p>
                  </a:txBody>
                  <a:tcPr/>
                </a:tc>
                <a:tc>
                  <a:txBody>
                    <a:bodyPr/>
                    <a:lstStyle/>
                    <a:p>
                      <a:pPr marL="0" marR="0" indent="0" algn="ctr" defTabSz="963601" rtl="0" eaLnBrk="1" fontAlgn="auto" latinLnBrk="0" hangingPunct="1">
                        <a:lnSpc>
                          <a:spcPct val="100000"/>
                        </a:lnSpc>
                        <a:spcBef>
                          <a:spcPts val="0"/>
                        </a:spcBef>
                        <a:spcAft>
                          <a:spcPts val="0"/>
                        </a:spcAft>
                        <a:buClrTx/>
                        <a:buSzTx/>
                        <a:buFontTx/>
                        <a:buNone/>
                        <a:tabLst/>
                        <a:defRPr/>
                      </a:pPr>
                      <a:r>
                        <a:rPr lang="en-US" sz="2000" b="0" dirty="0" smtClean="0"/>
                        <a:t>CW</a:t>
                      </a:r>
                      <a:endParaRPr lang="en-US" sz="2000" b="0" dirty="0"/>
                    </a:p>
                  </a:txBody>
                  <a:tcPr/>
                </a:tc>
                <a:tc>
                  <a:txBody>
                    <a:bodyPr/>
                    <a:lstStyle/>
                    <a:p>
                      <a:pPr algn="ctr"/>
                      <a:r>
                        <a:rPr lang="en-US" sz="2000" b="0" i="0" dirty="0" smtClean="0">
                          <a:solidFill>
                            <a:schemeClr val="tx1"/>
                          </a:solidFill>
                        </a:rPr>
                        <a:t>Pulsed/Burst</a:t>
                      </a:r>
                    </a:p>
                    <a:p>
                      <a:pPr algn="ctr"/>
                      <a:r>
                        <a:rPr lang="en-US" sz="2000" b="0" i="0" dirty="0" smtClean="0">
                          <a:solidFill>
                            <a:schemeClr val="tx1"/>
                          </a:solidFill>
                        </a:rPr>
                        <a:t>CW in future</a:t>
                      </a:r>
                    </a:p>
                  </a:txBody>
                  <a:tcPr/>
                </a:tc>
                <a:tc>
                  <a:txBody>
                    <a:bodyPr/>
                    <a:lstStyle/>
                    <a:p>
                      <a:pPr algn="ctr"/>
                      <a:r>
                        <a:rPr lang="en-US" sz="2000" b="0" i="0" dirty="0" smtClean="0">
                          <a:solidFill>
                            <a:schemeClr val="tx1"/>
                          </a:solidFill>
                        </a:rPr>
                        <a:t>CW</a:t>
                      </a:r>
                    </a:p>
                  </a:txBody>
                  <a:tcPr/>
                </a:tc>
              </a:tr>
              <a:tr h="608240">
                <a:tc>
                  <a:txBody>
                    <a:bodyPr/>
                    <a:lstStyle/>
                    <a:p>
                      <a:r>
                        <a:rPr lang="en-US" dirty="0" err="1" smtClean="0"/>
                        <a:t>fs</a:t>
                      </a:r>
                      <a:r>
                        <a:rPr lang="en-US" baseline="0" dirty="0" smtClean="0"/>
                        <a:t> </a:t>
                      </a:r>
                      <a:r>
                        <a:rPr lang="en-US" dirty="0" smtClean="0"/>
                        <a:t>Pulse Width </a:t>
                      </a:r>
                    </a:p>
                  </a:txBody>
                  <a:tcPr/>
                </a:tc>
                <a:tc>
                  <a:txBody>
                    <a:bodyPr/>
                    <a:lstStyle/>
                    <a:p>
                      <a:pPr algn="ctr"/>
                      <a:endParaRPr lang="en-US" sz="2800" dirty="0"/>
                    </a:p>
                  </a:txBody>
                  <a:tcPr/>
                </a:tc>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r>
              <a:tr h="608240">
                <a:tc>
                  <a:txBody>
                    <a:bodyPr/>
                    <a:lstStyle/>
                    <a:p>
                      <a:r>
                        <a:rPr lang="en-US" dirty="0" smtClean="0"/>
                        <a:t>Coherence</a:t>
                      </a:r>
                      <a:endParaRPr lang="en-US" dirty="0"/>
                    </a:p>
                  </a:txBody>
                  <a:tcPr/>
                </a:tc>
                <a:tc>
                  <a:txBody>
                    <a:bodyPr/>
                    <a:lstStyle/>
                    <a:p>
                      <a:pPr algn="ctr"/>
                      <a:r>
                        <a:rPr lang="en-US" sz="2800" b="0" i="0" dirty="0" smtClean="0">
                          <a:solidFill>
                            <a:schemeClr val="tx1"/>
                          </a:solidFill>
                        </a:rPr>
                        <a:t>~</a:t>
                      </a:r>
                      <a:endParaRPr lang="en-US" sz="2800" b="0" i="0" dirty="0">
                        <a:solidFill>
                          <a:schemeClr val="tx1"/>
                        </a:solidFill>
                      </a:endParaRPr>
                    </a:p>
                  </a:txBody>
                  <a:tcPr/>
                </a:tc>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r>
              <a:tr h="608240">
                <a:tc>
                  <a:txBody>
                    <a:bodyPr/>
                    <a:lstStyle/>
                    <a:p>
                      <a:r>
                        <a:rPr lang="en-US" dirty="0" smtClean="0"/>
                        <a:t>Stability</a:t>
                      </a:r>
                      <a:endParaRPr lang="en-US" dirty="0"/>
                    </a:p>
                  </a:txBody>
                  <a:tcPr/>
                </a:tc>
                <a:tc>
                  <a:txBody>
                    <a:bodyPr/>
                    <a:lstStyle/>
                    <a:p>
                      <a:pPr algn="ctr"/>
                      <a:r>
                        <a:rPr lang="en-US" sz="2800" b="0" i="0" dirty="0" smtClean="0">
                          <a:solidFill>
                            <a:schemeClr val="tx1"/>
                          </a:solidFill>
                        </a:rPr>
                        <a:t>+</a:t>
                      </a:r>
                      <a:endParaRPr lang="en-US" sz="2800" b="0" i="0" dirty="0">
                        <a:solidFill>
                          <a:schemeClr val="tx1"/>
                        </a:solidFill>
                      </a:endParaRPr>
                    </a:p>
                  </a:txBody>
                  <a:tcPr/>
                </a:tc>
                <a:tc>
                  <a:txBody>
                    <a:bodyPr/>
                    <a:lstStyle/>
                    <a:p>
                      <a:pPr algn="ctr"/>
                      <a:endParaRPr lang="en-US" sz="2800" dirty="0"/>
                    </a:p>
                  </a:txBody>
                  <a:tcPr/>
                </a:tc>
                <a:tc>
                  <a:txBody>
                    <a:bodyPr/>
                    <a:lstStyle/>
                    <a:p>
                      <a:pPr algn="ctr"/>
                      <a:r>
                        <a:rPr lang="en-US" sz="2800" dirty="0" smtClean="0"/>
                        <a:t>+</a:t>
                      </a:r>
                      <a:endParaRPr lang="en-US" sz="2800" dirty="0"/>
                    </a:p>
                  </a:txBody>
                  <a:tcPr/>
                </a:tc>
              </a:tr>
              <a:tr h="608240">
                <a:tc>
                  <a:txBody>
                    <a:bodyPr/>
                    <a:lstStyle/>
                    <a:p>
                      <a:r>
                        <a:rPr lang="en-US" dirty="0" smtClean="0"/>
                        <a:t>Number of </a:t>
                      </a:r>
                      <a:r>
                        <a:rPr lang="en-US" dirty="0" err="1" smtClean="0"/>
                        <a:t>Beamlines</a:t>
                      </a:r>
                      <a:endParaRPr lang="en-US" dirty="0"/>
                    </a:p>
                  </a:txBody>
                  <a:tcPr/>
                </a:tc>
                <a:tc>
                  <a:txBody>
                    <a:bodyPr/>
                    <a:lstStyle/>
                    <a:p>
                      <a:pPr algn="ctr"/>
                      <a:r>
                        <a:rPr lang="en-US" sz="2800" dirty="0" smtClean="0"/>
                        <a:t>+</a:t>
                      </a:r>
                      <a:endParaRPr lang="en-US" sz="2800" dirty="0"/>
                    </a:p>
                  </a:txBody>
                  <a:tcPr/>
                </a:tc>
                <a:tc>
                  <a:txBody>
                    <a:bodyPr/>
                    <a:lstStyle/>
                    <a:p>
                      <a:pPr algn="ctr"/>
                      <a:endParaRPr lang="en-US" sz="2800" dirty="0"/>
                    </a:p>
                  </a:txBody>
                  <a:tcPr/>
                </a:tc>
                <a:tc>
                  <a:txBody>
                    <a:bodyPr/>
                    <a:lstStyle/>
                    <a:p>
                      <a:pPr algn="ctr"/>
                      <a:r>
                        <a:rPr lang="en-US" sz="2800" dirty="0" smtClean="0"/>
                        <a:t>+</a:t>
                      </a:r>
                      <a:endParaRPr lang="en-US" sz="2800" dirty="0"/>
                    </a:p>
                  </a:txBody>
                  <a:tcPr/>
                </a:tc>
              </a:tr>
            </a:tbl>
          </a:graphicData>
        </a:graphic>
      </p:graphicFrame>
    </p:spTree>
    <p:extLst>
      <p:ext uri="{BB962C8B-B14F-4D97-AF65-F5344CB8AC3E}">
        <p14:creationId xmlns:p14="http://schemas.microsoft.com/office/powerpoint/2010/main" xmlns="" val="1263707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is the Science?</a:t>
            </a:r>
            <a:endParaRPr lang="en-US" sz="4000" dirty="0"/>
          </a:p>
        </p:txBody>
      </p:sp>
      <p:sp>
        <p:nvSpPr>
          <p:cNvPr id="3" name="Content Placeholder 2"/>
          <p:cNvSpPr>
            <a:spLocks noGrp="1"/>
          </p:cNvSpPr>
          <p:nvPr>
            <p:ph idx="1"/>
          </p:nvPr>
        </p:nvSpPr>
        <p:spPr/>
        <p:txBody>
          <a:bodyPr/>
          <a:lstStyle/>
          <a:p>
            <a:r>
              <a:rPr lang="en-US" dirty="0" smtClean="0"/>
              <a:t>Science Goals will drive technology decisions.  What is the science we want to target?</a:t>
            </a:r>
          </a:p>
          <a:p>
            <a:pPr lvl="1"/>
            <a:r>
              <a:rPr lang="en-US" dirty="0" smtClean="0"/>
              <a:t>Electron dynamics?</a:t>
            </a:r>
          </a:p>
          <a:p>
            <a:pPr lvl="1"/>
            <a:r>
              <a:rPr lang="en-US" dirty="0" smtClean="0"/>
              <a:t>Atomic scale imaging?</a:t>
            </a:r>
          </a:p>
          <a:p>
            <a:pPr lvl="1"/>
            <a:r>
              <a:rPr lang="en-US" dirty="0" smtClean="0"/>
              <a:t>Structure </a:t>
            </a:r>
            <a:r>
              <a:rPr lang="en-US" dirty="0" err="1" smtClean="0"/>
              <a:t>vs</a:t>
            </a:r>
            <a:r>
              <a:rPr lang="en-US" dirty="0" smtClean="0"/>
              <a:t> Dynamics?</a:t>
            </a:r>
          </a:p>
          <a:p>
            <a:r>
              <a:rPr lang="en-US" dirty="0" smtClean="0"/>
              <a:t>To achieve science goals, more than x-ray sources will be needed</a:t>
            </a:r>
          </a:p>
          <a:p>
            <a:pPr lvl="1"/>
            <a:r>
              <a:rPr lang="en-US" dirty="0" smtClean="0"/>
              <a:t>Pumps: Lasers, THz, etc….</a:t>
            </a:r>
          </a:p>
          <a:p>
            <a:pPr lvl="1"/>
            <a:r>
              <a:rPr lang="en-US" dirty="0"/>
              <a:t>T</a:t>
            </a:r>
            <a:r>
              <a:rPr lang="en-US" dirty="0" smtClean="0"/>
              <a:t>echnology: Optics, Detectors, ….</a:t>
            </a:r>
            <a:endParaRPr lang="en-US" dirty="0"/>
          </a:p>
          <a:p>
            <a:pPr lvl="1"/>
            <a:r>
              <a:rPr lang="en-US" dirty="0" smtClean="0"/>
              <a:t>Other infrastructure for science </a:t>
            </a:r>
          </a:p>
          <a:p>
            <a:r>
              <a:rPr lang="en-US" dirty="0" smtClean="0"/>
              <a:t>Bottom line focus must be on science delivery!</a:t>
            </a:r>
          </a:p>
          <a:p>
            <a:pPr lvl="1"/>
            <a:r>
              <a:rPr lang="en-US" dirty="0" smtClean="0"/>
              <a:t>But the focus of this talk is status of the light source tools we have to do the science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4CE79-C9C2-4282-A1CA-716553B33CC0}"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97724" y="5884854"/>
            <a:ext cx="2854581" cy="729319"/>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000" dirty="0" smtClean="0"/>
              <a:t>BES </a:t>
            </a:r>
            <a:r>
              <a:rPr lang="en-US" sz="4000" dirty="0"/>
              <a:t>Light Sources &amp; </a:t>
            </a:r>
            <a:r>
              <a:rPr lang="en-US" sz="4000" u="sng" dirty="0"/>
              <a:t>Key</a:t>
            </a:r>
            <a:r>
              <a:rPr lang="en-US" sz="4000" dirty="0"/>
              <a:t> Worldwide Competitors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a:ext>
            </a:extLst>
          </a:blip>
          <a:srcRect t="18532" b="-18532"/>
          <a:stretch/>
        </p:blipFill>
        <p:spPr>
          <a:xfrm>
            <a:off x="-284664" y="983663"/>
            <a:ext cx="10105602" cy="6726289"/>
          </a:xfrm>
          <a:prstGeom prst="rect">
            <a:avLst/>
          </a:prstGeom>
        </p:spPr>
      </p:pic>
      <p:sp>
        <p:nvSpPr>
          <p:cNvPr id="20" name="TextBox 19"/>
          <p:cNvSpPr txBox="1"/>
          <p:nvPr/>
        </p:nvSpPr>
        <p:spPr>
          <a:xfrm>
            <a:off x="125760" y="2725551"/>
            <a:ext cx="695087" cy="405041"/>
          </a:xfrm>
          <a:prstGeom prst="rect">
            <a:avLst/>
          </a:prstGeom>
          <a:noFill/>
        </p:spPr>
        <p:txBody>
          <a:bodyPr wrap="none" lIns="91424" tIns="45712" rIns="91424" bIns="45712" rtlCol="0">
            <a:spAutoFit/>
          </a:bodyPr>
          <a:lstStyle/>
          <a:p>
            <a:r>
              <a:rPr lang="en-US" b="1" dirty="0" smtClean="0">
                <a:solidFill>
                  <a:schemeClr val="tx2">
                    <a:lumMod val="40000"/>
                    <a:lumOff val="60000"/>
                  </a:schemeClr>
                </a:solidFill>
              </a:rPr>
              <a:t>ALS</a:t>
            </a:r>
            <a:endParaRPr lang="en-US" b="1" dirty="0">
              <a:solidFill>
                <a:schemeClr val="tx2">
                  <a:lumMod val="40000"/>
                  <a:lumOff val="60000"/>
                </a:schemeClr>
              </a:solidFill>
            </a:endParaRPr>
          </a:p>
        </p:txBody>
      </p:sp>
      <p:cxnSp>
        <p:nvCxnSpPr>
          <p:cNvPr id="21" name="Straight Arrow Connector 20"/>
          <p:cNvCxnSpPr/>
          <p:nvPr/>
        </p:nvCxnSpPr>
        <p:spPr>
          <a:xfrm>
            <a:off x="798808" y="3074192"/>
            <a:ext cx="657947" cy="11336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212296" y="1483392"/>
            <a:ext cx="4947952" cy="4103109"/>
            <a:chOff x="212296" y="1483392"/>
            <a:chExt cx="4947952" cy="4103109"/>
          </a:xfrm>
        </p:grpSpPr>
        <p:cxnSp>
          <p:nvCxnSpPr>
            <p:cNvPr id="12" name="Straight Arrow Connector 11"/>
            <p:cNvCxnSpPr/>
            <p:nvPr/>
          </p:nvCxnSpPr>
          <p:spPr>
            <a:xfrm flipV="1">
              <a:off x="647447" y="3249817"/>
              <a:ext cx="784406" cy="38599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008389" y="3083953"/>
              <a:ext cx="1235248" cy="405041"/>
            </a:xfrm>
            <a:prstGeom prst="rect">
              <a:avLst/>
            </a:prstGeom>
            <a:noFill/>
          </p:spPr>
          <p:txBody>
            <a:bodyPr wrap="none" lIns="91424" tIns="45712" rIns="91424" bIns="45712" rtlCol="0">
              <a:spAutoFit/>
            </a:bodyPr>
            <a:lstStyle/>
            <a:p>
              <a:r>
                <a:rPr lang="en-US" b="1" dirty="0" smtClean="0">
                  <a:solidFill>
                    <a:srgbClr val="558ED5"/>
                  </a:solidFill>
                </a:rPr>
                <a:t>NSLS-I,</a:t>
              </a:r>
              <a:r>
                <a:rPr lang="en-US" b="1" i="1" dirty="0" smtClean="0">
                  <a:solidFill>
                    <a:srgbClr val="558ED5"/>
                  </a:solidFill>
                </a:rPr>
                <a:t>II</a:t>
              </a:r>
              <a:endParaRPr lang="en-US" b="1" i="1" dirty="0">
                <a:solidFill>
                  <a:srgbClr val="558ED5"/>
                </a:solidFill>
              </a:endParaRPr>
            </a:p>
          </p:txBody>
        </p:sp>
        <p:cxnSp>
          <p:nvCxnSpPr>
            <p:cNvPr id="16" name="Straight Arrow Connector 15"/>
            <p:cNvCxnSpPr>
              <a:stCxn id="8" idx="1"/>
            </p:cNvCxnSpPr>
            <p:nvPr/>
          </p:nvCxnSpPr>
          <p:spPr>
            <a:xfrm flipH="1" flipV="1">
              <a:off x="2664495" y="3274720"/>
              <a:ext cx="343894" cy="1175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12296" y="3594687"/>
              <a:ext cx="861108" cy="405041"/>
            </a:xfrm>
            <a:prstGeom prst="rect">
              <a:avLst/>
            </a:prstGeom>
            <a:noFill/>
          </p:spPr>
          <p:txBody>
            <a:bodyPr wrap="none" lIns="91424" tIns="45712" rIns="91424" bIns="45712" rtlCol="0">
              <a:spAutoFit/>
            </a:bodyPr>
            <a:lstStyle/>
            <a:p>
              <a:r>
                <a:rPr lang="en-US" b="1" dirty="0" smtClean="0">
                  <a:solidFill>
                    <a:srgbClr val="558ED5"/>
                  </a:solidFill>
                </a:rPr>
                <a:t>SSRL</a:t>
              </a:r>
              <a:endParaRPr lang="en-US" b="1" dirty="0">
                <a:solidFill>
                  <a:srgbClr val="558ED5"/>
                </a:solidFill>
              </a:endParaRPr>
            </a:p>
          </p:txBody>
        </p:sp>
        <p:sp>
          <p:nvSpPr>
            <p:cNvPr id="29" name="TextBox 28"/>
            <p:cNvSpPr txBox="1"/>
            <p:nvPr/>
          </p:nvSpPr>
          <p:spPr>
            <a:xfrm>
              <a:off x="4088134" y="1483392"/>
              <a:ext cx="1072114" cy="405041"/>
            </a:xfrm>
            <a:prstGeom prst="rect">
              <a:avLst/>
            </a:prstGeom>
            <a:noFill/>
          </p:spPr>
          <p:txBody>
            <a:bodyPr wrap="none" lIns="91424" tIns="45712" rIns="91424" bIns="45712" rtlCol="0">
              <a:spAutoFit/>
            </a:bodyPr>
            <a:lstStyle/>
            <a:p>
              <a:r>
                <a:rPr lang="en-US" b="1" i="1" dirty="0" smtClean="0">
                  <a:solidFill>
                    <a:schemeClr val="tx2">
                      <a:lumMod val="60000"/>
                      <a:lumOff val="40000"/>
                    </a:schemeClr>
                  </a:solidFill>
                </a:rPr>
                <a:t>MAX IV</a:t>
              </a:r>
              <a:endParaRPr lang="en-US" b="1" i="1" dirty="0">
                <a:solidFill>
                  <a:schemeClr val="tx2">
                    <a:lumMod val="60000"/>
                    <a:lumOff val="40000"/>
                  </a:schemeClr>
                </a:solidFill>
              </a:endParaRPr>
            </a:p>
          </p:txBody>
        </p:sp>
        <p:sp>
          <p:nvSpPr>
            <p:cNvPr id="28" name="TextBox 27"/>
            <p:cNvSpPr txBox="1"/>
            <p:nvPr/>
          </p:nvSpPr>
          <p:spPr>
            <a:xfrm>
              <a:off x="3615001" y="5181460"/>
              <a:ext cx="1036373" cy="405041"/>
            </a:xfrm>
            <a:prstGeom prst="rect">
              <a:avLst/>
            </a:prstGeom>
            <a:noFill/>
          </p:spPr>
          <p:txBody>
            <a:bodyPr wrap="none" lIns="91424" tIns="45712" rIns="91424" bIns="45712" rtlCol="0">
              <a:spAutoFit/>
            </a:bodyPr>
            <a:lstStyle/>
            <a:p>
              <a:r>
                <a:rPr lang="en-US" b="1" dirty="0" smtClean="0">
                  <a:solidFill>
                    <a:schemeClr val="tx2">
                      <a:lumMod val="60000"/>
                      <a:lumOff val="40000"/>
                    </a:schemeClr>
                  </a:solidFill>
                </a:rPr>
                <a:t>SIRIUS</a:t>
              </a:r>
              <a:endParaRPr lang="en-US" b="1" dirty="0">
                <a:solidFill>
                  <a:schemeClr val="tx2">
                    <a:lumMod val="60000"/>
                    <a:lumOff val="40000"/>
                  </a:schemeClr>
                </a:solidFill>
              </a:endParaRPr>
            </a:p>
          </p:txBody>
        </p:sp>
        <p:cxnSp>
          <p:nvCxnSpPr>
            <p:cNvPr id="31" name="Straight Arrow Connector 30"/>
            <p:cNvCxnSpPr/>
            <p:nvPr/>
          </p:nvCxnSpPr>
          <p:spPr>
            <a:xfrm flipH="1" flipV="1">
              <a:off x="3342825" y="5073688"/>
              <a:ext cx="267938" cy="26796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9" idx="2"/>
            </p:cNvCxnSpPr>
            <p:nvPr/>
          </p:nvCxnSpPr>
          <p:spPr>
            <a:xfrm>
              <a:off x="4624190" y="1888435"/>
              <a:ext cx="518032" cy="62675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a:off x="3767400" y="5856819"/>
            <a:ext cx="2807046" cy="461649"/>
          </a:xfrm>
          <a:prstGeom prst="rect">
            <a:avLst/>
          </a:prstGeom>
          <a:noFill/>
        </p:spPr>
        <p:txBody>
          <a:bodyPr wrap="none" lIns="91424" tIns="45712" rIns="91424" bIns="45712" rtlCol="0">
            <a:spAutoFit/>
          </a:bodyPr>
          <a:lstStyle/>
          <a:p>
            <a:r>
              <a:rPr lang="en-US" sz="2400" b="1" dirty="0" smtClean="0">
                <a:solidFill>
                  <a:srgbClr val="0000FF"/>
                </a:solidFill>
                <a:latin typeface="+mj-lt"/>
              </a:rPr>
              <a:t>Storage Rings in Blue</a:t>
            </a:r>
            <a:endParaRPr lang="en-US" sz="2400" b="1" dirty="0">
              <a:solidFill>
                <a:srgbClr val="0000FF"/>
              </a:solidFill>
              <a:latin typeface="+mj-lt"/>
            </a:endParaRPr>
          </a:p>
        </p:txBody>
      </p:sp>
      <p:sp>
        <p:nvSpPr>
          <p:cNvPr id="48" name="TextBox 47"/>
          <p:cNvSpPr txBox="1"/>
          <p:nvPr/>
        </p:nvSpPr>
        <p:spPr>
          <a:xfrm>
            <a:off x="3803505" y="6183539"/>
            <a:ext cx="1643116" cy="461649"/>
          </a:xfrm>
          <a:prstGeom prst="rect">
            <a:avLst/>
          </a:prstGeom>
          <a:noFill/>
        </p:spPr>
        <p:txBody>
          <a:bodyPr wrap="none" lIns="91424" tIns="45712" rIns="91424" bIns="45712" rtlCol="0">
            <a:spAutoFit/>
          </a:bodyPr>
          <a:lstStyle/>
          <a:p>
            <a:r>
              <a:rPr lang="en-US" sz="2400" b="1" dirty="0" smtClean="0">
                <a:solidFill>
                  <a:srgbClr val="FF0000"/>
                </a:solidFill>
                <a:latin typeface="+mj-lt"/>
              </a:rPr>
              <a:t>FELs in Red</a:t>
            </a:r>
            <a:endParaRPr lang="en-US" sz="2400" b="1" dirty="0">
              <a:solidFill>
                <a:srgbClr val="FF0000"/>
              </a:solidFill>
              <a:latin typeface="+mj-lt"/>
            </a:endParaRPr>
          </a:p>
        </p:txBody>
      </p:sp>
      <p:grpSp>
        <p:nvGrpSpPr>
          <p:cNvPr id="39" name="Group 38"/>
          <p:cNvGrpSpPr/>
          <p:nvPr/>
        </p:nvGrpSpPr>
        <p:grpSpPr>
          <a:xfrm>
            <a:off x="2119644" y="2043707"/>
            <a:ext cx="7481556" cy="1891002"/>
            <a:chOff x="2119644" y="2043707"/>
            <a:chExt cx="7481556" cy="1891002"/>
          </a:xfrm>
        </p:grpSpPr>
        <p:cxnSp>
          <p:nvCxnSpPr>
            <p:cNvPr id="27" name="Straight Arrow Connector 26"/>
            <p:cNvCxnSpPr/>
            <p:nvPr/>
          </p:nvCxnSpPr>
          <p:spPr>
            <a:xfrm flipH="1" flipV="1">
              <a:off x="8382450" y="3402217"/>
              <a:ext cx="358085" cy="9662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904493" y="3413686"/>
              <a:ext cx="965293" cy="405041"/>
            </a:xfrm>
            <a:prstGeom prst="rect">
              <a:avLst/>
            </a:prstGeom>
            <a:noFill/>
          </p:spPr>
          <p:txBody>
            <a:bodyPr wrap="none" lIns="91424" tIns="45712" rIns="91424" bIns="45712" rtlCol="0">
              <a:spAutoFit/>
            </a:bodyPr>
            <a:lstStyle/>
            <a:p>
              <a:pPr algn="ctr"/>
              <a:r>
                <a:rPr lang="en-US" b="1" dirty="0" smtClean="0">
                  <a:solidFill>
                    <a:srgbClr val="0000FF"/>
                  </a:solidFill>
                </a:rPr>
                <a:t>APS</a:t>
              </a:r>
              <a:r>
                <a:rPr lang="en-US" b="1" i="1" dirty="0" smtClean="0">
                  <a:solidFill>
                    <a:srgbClr val="0000FF"/>
                  </a:solidFill>
                </a:rPr>
                <a:t>,U</a:t>
              </a:r>
            </a:p>
          </p:txBody>
        </p:sp>
        <p:cxnSp>
          <p:nvCxnSpPr>
            <p:cNvPr id="14" name="Straight Arrow Connector 13"/>
            <p:cNvCxnSpPr/>
            <p:nvPr/>
          </p:nvCxnSpPr>
          <p:spPr>
            <a:xfrm flipH="1" flipV="1">
              <a:off x="2119644" y="3339960"/>
              <a:ext cx="856123" cy="24604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669399" y="2043707"/>
              <a:ext cx="1325316" cy="405041"/>
            </a:xfrm>
            <a:prstGeom prst="rect">
              <a:avLst/>
            </a:prstGeom>
            <a:noFill/>
          </p:spPr>
          <p:txBody>
            <a:bodyPr wrap="none" lIns="91424" tIns="45712" rIns="91424" bIns="45712" rtlCol="0">
              <a:spAutoFit/>
            </a:bodyPr>
            <a:lstStyle/>
            <a:p>
              <a:r>
                <a:rPr lang="en-US" b="1" dirty="0" smtClean="0">
                  <a:solidFill>
                    <a:srgbClr val="0000FF"/>
                  </a:solidFill>
                </a:rPr>
                <a:t>PETRA III</a:t>
              </a:r>
              <a:endParaRPr lang="en-US" b="1" dirty="0">
                <a:solidFill>
                  <a:srgbClr val="0000FF"/>
                </a:solidFill>
              </a:endParaRPr>
            </a:p>
          </p:txBody>
        </p:sp>
        <p:sp>
          <p:nvSpPr>
            <p:cNvPr id="26" name="TextBox 25"/>
            <p:cNvSpPr txBox="1"/>
            <p:nvPr/>
          </p:nvSpPr>
          <p:spPr>
            <a:xfrm>
              <a:off x="8038782" y="3529668"/>
              <a:ext cx="1562418" cy="405041"/>
            </a:xfrm>
            <a:prstGeom prst="rect">
              <a:avLst/>
            </a:prstGeom>
            <a:noFill/>
          </p:spPr>
          <p:txBody>
            <a:bodyPr wrap="none" lIns="91424" tIns="45712" rIns="91424" bIns="45712" rtlCol="0">
              <a:spAutoFit/>
            </a:bodyPr>
            <a:lstStyle/>
            <a:p>
              <a:r>
                <a:rPr lang="en-US" b="1" dirty="0" smtClean="0">
                  <a:solidFill>
                    <a:srgbClr val="0000FF"/>
                  </a:solidFill>
                </a:rPr>
                <a:t>SPRING8,</a:t>
              </a:r>
              <a:r>
                <a:rPr lang="en-US" b="1" i="1" dirty="0" smtClean="0">
                  <a:solidFill>
                    <a:srgbClr val="0000FF"/>
                  </a:solidFill>
                </a:rPr>
                <a:t>U</a:t>
              </a:r>
              <a:endParaRPr lang="en-US" b="1" i="1" dirty="0">
                <a:solidFill>
                  <a:srgbClr val="0000FF"/>
                </a:solidFill>
              </a:endParaRPr>
            </a:p>
          </p:txBody>
        </p:sp>
        <p:sp>
          <p:nvSpPr>
            <p:cNvPr id="41" name="TextBox 40"/>
            <p:cNvSpPr txBox="1"/>
            <p:nvPr/>
          </p:nvSpPr>
          <p:spPr>
            <a:xfrm>
              <a:off x="3157307" y="2694162"/>
              <a:ext cx="1093213" cy="405041"/>
            </a:xfrm>
            <a:prstGeom prst="rect">
              <a:avLst/>
            </a:prstGeom>
            <a:noFill/>
          </p:spPr>
          <p:txBody>
            <a:bodyPr wrap="none" lIns="91424" tIns="45712" rIns="91424" bIns="45712" rtlCol="0">
              <a:spAutoFit/>
            </a:bodyPr>
            <a:lstStyle/>
            <a:p>
              <a:r>
                <a:rPr lang="en-US" b="1" dirty="0" smtClean="0">
                  <a:solidFill>
                    <a:srgbClr val="0000FF"/>
                  </a:solidFill>
                </a:rPr>
                <a:t>ESRF,</a:t>
              </a:r>
              <a:r>
                <a:rPr lang="en-US" b="1" i="1" dirty="0" smtClean="0">
                  <a:solidFill>
                    <a:srgbClr val="0000FF"/>
                  </a:solidFill>
                </a:rPr>
                <a:t>U</a:t>
              </a:r>
              <a:endParaRPr lang="en-US" b="1" i="1" dirty="0">
                <a:solidFill>
                  <a:srgbClr val="0000FF"/>
                </a:solidFill>
              </a:endParaRPr>
            </a:p>
          </p:txBody>
        </p:sp>
        <p:cxnSp>
          <p:nvCxnSpPr>
            <p:cNvPr id="43" name="Straight Arrow Connector 42"/>
            <p:cNvCxnSpPr/>
            <p:nvPr/>
          </p:nvCxnSpPr>
          <p:spPr>
            <a:xfrm>
              <a:off x="4133701" y="2901179"/>
              <a:ext cx="734603" cy="11206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23" idx="1"/>
            </p:cNvCxnSpPr>
            <p:nvPr/>
          </p:nvCxnSpPr>
          <p:spPr>
            <a:xfrm flipH="1">
              <a:off x="5005263" y="2505232"/>
              <a:ext cx="676588" cy="15937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0" y="2143317"/>
            <a:ext cx="9713862" cy="2132897"/>
            <a:chOff x="0" y="2143317"/>
            <a:chExt cx="9713862" cy="2132897"/>
          </a:xfrm>
        </p:grpSpPr>
        <p:sp>
          <p:nvSpPr>
            <p:cNvPr id="9" name="TextBox 8"/>
            <p:cNvSpPr txBox="1"/>
            <p:nvPr/>
          </p:nvSpPr>
          <p:spPr>
            <a:xfrm>
              <a:off x="0" y="3871173"/>
              <a:ext cx="1220882" cy="405041"/>
            </a:xfrm>
            <a:prstGeom prst="rect">
              <a:avLst/>
            </a:prstGeom>
            <a:noFill/>
          </p:spPr>
          <p:txBody>
            <a:bodyPr wrap="none" lIns="91424" tIns="45712" rIns="91424" bIns="45712" rtlCol="0">
              <a:spAutoFit/>
            </a:bodyPr>
            <a:lstStyle/>
            <a:p>
              <a:r>
                <a:rPr lang="en-US" b="1" dirty="0" smtClean="0">
                  <a:solidFill>
                    <a:srgbClr val="FF0000"/>
                  </a:solidFill>
                </a:rPr>
                <a:t>LCLS-I,</a:t>
              </a:r>
              <a:r>
                <a:rPr lang="en-US" b="1" i="1" dirty="0" smtClean="0">
                  <a:solidFill>
                    <a:srgbClr val="FF0000"/>
                  </a:solidFill>
                </a:rPr>
                <a:t>II</a:t>
              </a:r>
              <a:endParaRPr lang="en-US" b="1" i="1" dirty="0">
                <a:solidFill>
                  <a:srgbClr val="FF0000"/>
                </a:solidFill>
              </a:endParaRPr>
            </a:p>
          </p:txBody>
        </p:sp>
        <p:sp>
          <p:nvSpPr>
            <p:cNvPr id="23" name="TextBox 22"/>
            <p:cNvSpPr txBox="1"/>
            <p:nvPr/>
          </p:nvSpPr>
          <p:spPr>
            <a:xfrm>
              <a:off x="5681851" y="2305185"/>
              <a:ext cx="841865" cy="400093"/>
            </a:xfrm>
            <a:prstGeom prst="rect">
              <a:avLst/>
            </a:prstGeom>
            <a:noFill/>
          </p:spPr>
          <p:txBody>
            <a:bodyPr wrap="none" lIns="91424" tIns="45712" rIns="91424" bIns="45712" rtlCol="0">
              <a:spAutoFit/>
            </a:bodyPr>
            <a:lstStyle/>
            <a:p>
              <a:r>
                <a:rPr lang="en-US" b="1" i="1" dirty="0" smtClean="0">
                  <a:solidFill>
                    <a:srgbClr val="FF0000"/>
                  </a:solidFill>
                </a:rPr>
                <a:t>XFEL</a:t>
              </a:r>
              <a:endParaRPr lang="en-US" b="1" i="1" dirty="0">
                <a:solidFill>
                  <a:srgbClr val="FF0000"/>
                </a:solidFill>
              </a:endParaRPr>
            </a:p>
          </p:txBody>
        </p:sp>
        <p:sp>
          <p:nvSpPr>
            <p:cNvPr id="18" name="TextBox 17"/>
            <p:cNvSpPr txBox="1"/>
            <p:nvPr/>
          </p:nvSpPr>
          <p:spPr>
            <a:xfrm>
              <a:off x="7275567" y="2143317"/>
              <a:ext cx="1391775" cy="405041"/>
            </a:xfrm>
            <a:prstGeom prst="rect">
              <a:avLst/>
            </a:prstGeom>
            <a:noFill/>
          </p:spPr>
          <p:txBody>
            <a:bodyPr wrap="none" lIns="91424" tIns="45712" rIns="91424" bIns="45712" rtlCol="0">
              <a:spAutoFit/>
            </a:bodyPr>
            <a:lstStyle/>
            <a:p>
              <a:r>
                <a:rPr lang="en-US" b="1" i="1" dirty="0" smtClean="0">
                  <a:solidFill>
                    <a:srgbClr val="FF0000"/>
                  </a:solidFill>
                </a:rPr>
                <a:t>PAL XFEL</a:t>
              </a:r>
              <a:endParaRPr lang="en-US" b="1" i="1" dirty="0">
                <a:solidFill>
                  <a:srgbClr val="FF0000"/>
                </a:solidFill>
              </a:endParaRPr>
            </a:p>
          </p:txBody>
        </p:sp>
        <p:sp>
          <p:nvSpPr>
            <p:cNvPr id="22" name="TextBox 21"/>
            <p:cNvSpPr txBox="1"/>
            <p:nvPr/>
          </p:nvSpPr>
          <p:spPr>
            <a:xfrm>
              <a:off x="7938453" y="3768552"/>
              <a:ext cx="1775409" cy="405041"/>
            </a:xfrm>
            <a:prstGeom prst="rect">
              <a:avLst/>
            </a:prstGeom>
            <a:noFill/>
          </p:spPr>
          <p:txBody>
            <a:bodyPr wrap="none" lIns="91424" tIns="45712" rIns="91424" bIns="45712" rtlCol="0">
              <a:spAutoFit/>
            </a:bodyPr>
            <a:lstStyle/>
            <a:p>
              <a:r>
                <a:rPr lang="en-US" b="1" dirty="0" smtClean="0">
                  <a:solidFill>
                    <a:srgbClr val="FF0000"/>
                  </a:solidFill>
                </a:rPr>
                <a:t>SACLA XFEL</a:t>
              </a:r>
              <a:endParaRPr lang="en-US" b="1" dirty="0">
                <a:solidFill>
                  <a:srgbClr val="FF0000"/>
                </a:solidFill>
              </a:endParaRPr>
            </a:p>
          </p:txBody>
        </p:sp>
        <p:sp>
          <p:nvSpPr>
            <p:cNvPr id="33" name="TextBox 32"/>
            <p:cNvSpPr txBox="1"/>
            <p:nvPr/>
          </p:nvSpPr>
          <p:spPr>
            <a:xfrm>
              <a:off x="3115713" y="2320621"/>
              <a:ext cx="1489536" cy="405041"/>
            </a:xfrm>
            <a:prstGeom prst="rect">
              <a:avLst/>
            </a:prstGeom>
            <a:noFill/>
          </p:spPr>
          <p:txBody>
            <a:bodyPr wrap="none" lIns="91424" tIns="45712" rIns="91424" bIns="45712" rtlCol="0">
              <a:spAutoFit/>
            </a:bodyPr>
            <a:lstStyle/>
            <a:p>
              <a:r>
                <a:rPr lang="en-US" b="1" i="1" dirty="0" smtClean="0">
                  <a:solidFill>
                    <a:srgbClr val="FF0000"/>
                  </a:solidFill>
                </a:rPr>
                <a:t>SWISSFEL</a:t>
              </a:r>
              <a:endParaRPr lang="en-US" b="1" i="1" dirty="0">
                <a:solidFill>
                  <a:srgbClr val="FF0000"/>
                </a:solidFill>
              </a:endParaRPr>
            </a:p>
          </p:txBody>
        </p:sp>
        <p:cxnSp>
          <p:nvCxnSpPr>
            <p:cNvPr id="36" name="Straight Arrow Connector 35"/>
            <p:cNvCxnSpPr/>
            <p:nvPr/>
          </p:nvCxnSpPr>
          <p:spPr>
            <a:xfrm>
              <a:off x="7884411" y="2468362"/>
              <a:ext cx="333185" cy="96822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49" name="TextBox 48"/>
          <p:cNvSpPr txBox="1"/>
          <p:nvPr/>
        </p:nvSpPr>
        <p:spPr>
          <a:xfrm>
            <a:off x="5672390" y="2594553"/>
            <a:ext cx="1405641" cy="405041"/>
          </a:xfrm>
          <a:prstGeom prst="rect">
            <a:avLst/>
          </a:prstGeom>
          <a:noFill/>
        </p:spPr>
        <p:txBody>
          <a:bodyPr wrap="none" lIns="91424" tIns="45712" rIns="91424" bIns="45712" rtlCol="0">
            <a:spAutoFit/>
          </a:bodyPr>
          <a:lstStyle/>
          <a:p>
            <a:r>
              <a:rPr lang="en-US" b="1" dirty="0" smtClean="0">
                <a:solidFill>
                  <a:srgbClr val="FF6600"/>
                </a:solidFill>
              </a:rPr>
              <a:t>FLASH-I,</a:t>
            </a:r>
            <a:r>
              <a:rPr lang="en-US" b="1" i="1" dirty="0" smtClean="0">
                <a:solidFill>
                  <a:srgbClr val="FF6600"/>
                </a:solidFill>
              </a:rPr>
              <a:t>II</a:t>
            </a:r>
            <a:endParaRPr lang="en-US" b="1" i="1" dirty="0">
              <a:solidFill>
                <a:srgbClr val="FF6600"/>
              </a:solidFill>
            </a:endParaRPr>
          </a:p>
        </p:txBody>
      </p:sp>
      <p:sp>
        <p:nvSpPr>
          <p:cNvPr id="3" name="TextBox 2"/>
          <p:cNvSpPr txBox="1"/>
          <p:nvPr/>
        </p:nvSpPr>
        <p:spPr>
          <a:xfrm>
            <a:off x="7992692" y="819786"/>
            <a:ext cx="1608508" cy="523220"/>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sz="2800" dirty="0" smtClean="0">
                <a:latin typeface="+mj-lt"/>
              </a:rPr>
              <a:t>Circa 2013</a:t>
            </a:r>
            <a:endParaRPr lang="en-US" sz="2800" dirty="0">
              <a:latin typeface="+mj-lt"/>
            </a:endParaRPr>
          </a:p>
        </p:txBody>
      </p:sp>
      <p:sp>
        <p:nvSpPr>
          <p:cNvPr id="42" name="TextBox 41"/>
          <p:cNvSpPr txBox="1"/>
          <p:nvPr/>
        </p:nvSpPr>
        <p:spPr>
          <a:xfrm>
            <a:off x="3590099" y="2018803"/>
            <a:ext cx="1168101" cy="400093"/>
          </a:xfrm>
          <a:prstGeom prst="rect">
            <a:avLst/>
          </a:prstGeom>
          <a:noFill/>
        </p:spPr>
        <p:txBody>
          <a:bodyPr wrap="none" lIns="91424" tIns="45712" rIns="91424" bIns="45712" rtlCol="0">
            <a:spAutoFit/>
          </a:bodyPr>
          <a:lstStyle/>
          <a:p>
            <a:r>
              <a:rPr lang="en-US" b="1" dirty="0" smtClean="0">
                <a:solidFill>
                  <a:srgbClr val="8EB4E3"/>
                </a:solidFill>
              </a:rPr>
              <a:t>PSI SLS</a:t>
            </a:r>
            <a:endParaRPr lang="en-US" b="1" dirty="0">
              <a:solidFill>
                <a:srgbClr val="8EB4E3"/>
              </a:solidFill>
            </a:endParaRPr>
          </a:p>
        </p:txBody>
      </p:sp>
      <p:cxnSp>
        <p:nvCxnSpPr>
          <p:cNvPr id="7" name="Straight Arrow Connector 6"/>
          <p:cNvCxnSpPr/>
          <p:nvPr/>
        </p:nvCxnSpPr>
        <p:spPr>
          <a:xfrm>
            <a:off x="4569480" y="2365767"/>
            <a:ext cx="435782" cy="62257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0" y="6730424"/>
            <a:ext cx="9724153" cy="58477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3200" dirty="0" smtClean="0">
                <a:latin typeface="+mj-lt"/>
              </a:rPr>
              <a:t>There are many more UV/X-ray rings, IR/UV FELs &amp; a few ERLs </a:t>
            </a:r>
            <a:endParaRPr lang="en-US" sz="3200" dirty="0">
              <a:latin typeface="+mj-lt"/>
            </a:endParaRPr>
          </a:p>
        </p:txBody>
      </p:sp>
    </p:spTree>
    <p:extLst>
      <p:ext uri="{BB962C8B-B14F-4D97-AF65-F5344CB8AC3E}">
        <p14:creationId xmlns:p14="http://schemas.microsoft.com/office/powerpoint/2010/main" xmlns="" val="134315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How do Storage Rings and FELs Compare Today?</a:t>
            </a:r>
            <a:endParaRPr lang="en-US"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915556477"/>
              </p:ext>
            </p:extLst>
          </p:nvPr>
        </p:nvGraphicFramePr>
        <p:xfrm>
          <a:off x="152400" y="914400"/>
          <a:ext cx="9296400" cy="5510622"/>
        </p:xfrm>
        <a:graphic>
          <a:graphicData uri="http://schemas.openxmlformats.org/drawingml/2006/table">
            <a:tbl>
              <a:tblPr firstRow="1" bandRow="1">
                <a:tableStyleId>{5C22544A-7EE6-4342-B048-85BDC9FD1C3A}</a:tableStyleId>
              </a:tblPr>
              <a:tblGrid>
                <a:gridCol w="3098800"/>
                <a:gridCol w="3098800"/>
                <a:gridCol w="3098800"/>
              </a:tblGrid>
              <a:tr h="521154">
                <a:tc>
                  <a:txBody>
                    <a:bodyPr/>
                    <a:lstStyle/>
                    <a:p>
                      <a:r>
                        <a:rPr lang="en-US" dirty="0" smtClean="0"/>
                        <a:t>Parameter</a:t>
                      </a:r>
                      <a:endParaRPr lang="en-US" dirty="0"/>
                    </a:p>
                  </a:txBody>
                  <a:tcPr/>
                </a:tc>
                <a:tc>
                  <a:txBody>
                    <a:bodyPr/>
                    <a:lstStyle/>
                    <a:p>
                      <a:r>
                        <a:rPr lang="en-US" dirty="0" smtClean="0"/>
                        <a:t>Storage Rings</a:t>
                      </a:r>
                      <a:endParaRPr lang="en-US" dirty="0"/>
                    </a:p>
                  </a:txBody>
                  <a:tcPr/>
                </a:tc>
                <a:tc>
                  <a:txBody>
                    <a:bodyPr/>
                    <a:lstStyle/>
                    <a:p>
                      <a:r>
                        <a:rPr lang="en-US" dirty="0" smtClean="0"/>
                        <a:t>X-ray</a:t>
                      </a:r>
                      <a:r>
                        <a:rPr lang="en-US" baseline="0" dirty="0" smtClean="0"/>
                        <a:t> </a:t>
                      </a:r>
                      <a:r>
                        <a:rPr lang="en-US" dirty="0" smtClean="0"/>
                        <a:t>FEL </a:t>
                      </a:r>
                      <a:endParaRPr lang="en-US" dirty="0"/>
                    </a:p>
                  </a:txBody>
                  <a:tcPr/>
                </a:tc>
              </a:tr>
              <a:tr h="521154">
                <a:tc>
                  <a:txBody>
                    <a:bodyPr/>
                    <a:lstStyle/>
                    <a:p>
                      <a:r>
                        <a:rPr lang="en-US" dirty="0" smtClean="0"/>
                        <a:t>Wavelength</a:t>
                      </a:r>
                      <a:r>
                        <a:rPr lang="en-US" baseline="0" dirty="0" smtClean="0"/>
                        <a:t> Range</a:t>
                      </a:r>
                      <a:endParaRPr lang="en-US" dirty="0"/>
                    </a:p>
                  </a:txBody>
                  <a:tcPr/>
                </a:tc>
                <a:tc>
                  <a:txBody>
                    <a:bodyPr/>
                    <a:lstStyle/>
                    <a:p>
                      <a:r>
                        <a:rPr lang="en-US" dirty="0" smtClean="0"/>
                        <a:t>2-3+</a:t>
                      </a:r>
                      <a:r>
                        <a:rPr lang="en-US" baseline="0" dirty="0" smtClean="0"/>
                        <a:t> decades typically</a:t>
                      </a:r>
                      <a:endParaRPr lang="en-US" dirty="0"/>
                    </a:p>
                  </a:txBody>
                  <a:tcPr/>
                </a:tc>
                <a:tc>
                  <a:txBody>
                    <a:bodyPr/>
                    <a:lstStyle/>
                    <a:p>
                      <a:r>
                        <a:rPr lang="en-US" dirty="0" smtClean="0"/>
                        <a:t>1+ decades (multiple</a:t>
                      </a:r>
                      <a:r>
                        <a:rPr lang="en-US" baseline="0" dirty="0" smtClean="0"/>
                        <a:t> </a:t>
                      </a:r>
                      <a:r>
                        <a:rPr lang="en-US" dirty="0" err="1" smtClean="0"/>
                        <a:t>undulators</a:t>
                      </a:r>
                      <a:r>
                        <a:rPr lang="en-US" dirty="0" smtClean="0"/>
                        <a:t>)</a:t>
                      </a:r>
                      <a:endParaRPr lang="en-US" dirty="0"/>
                    </a:p>
                  </a:txBody>
                  <a:tcPr/>
                </a:tc>
              </a:tr>
              <a:tr h="521154">
                <a:tc>
                  <a:txBody>
                    <a:bodyPr/>
                    <a:lstStyle/>
                    <a:p>
                      <a:pPr marL="0" marR="0" indent="0" algn="l" defTabSz="963601" rtl="0" eaLnBrk="1" fontAlgn="auto" latinLnBrk="0" hangingPunct="1">
                        <a:lnSpc>
                          <a:spcPct val="100000"/>
                        </a:lnSpc>
                        <a:spcBef>
                          <a:spcPts val="0"/>
                        </a:spcBef>
                        <a:spcAft>
                          <a:spcPts val="0"/>
                        </a:spcAft>
                        <a:buClrTx/>
                        <a:buSzTx/>
                        <a:buFontTx/>
                        <a:buNone/>
                        <a:tabLst/>
                        <a:defRPr/>
                      </a:pPr>
                      <a:r>
                        <a:rPr lang="en-US" dirty="0" smtClean="0"/>
                        <a:t>Peak Brightness (ph/s/mr</a:t>
                      </a:r>
                      <a:r>
                        <a:rPr lang="en-US" baseline="30000" dirty="0" smtClean="0"/>
                        <a:t>2</a:t>
                      </a:r>
                      <a:r>
                        <a:rPr lang="en-US" dirty="0" smtClean="0"/>
                        <a:t>/mm</a:t>
                      </a:r>
                      <a:r>
                        <a:rPr lang="en-US" baseline="30000" dirty="0" smtClean="0"/>
                        <a:t>2</a:t>
                      </a:r>
                      <a:r>
                        <a:rPr lang="en-US" dirty="0" smtClean="0"/>
                        <a:t>/0.1%BW)</a:t>
                      </a:r>
                    </a:p>
                  </a:txBody>
                  <a:tcPr/>
                </a:tc>
                <a:tc>
                  <a:txBody>
                    <a:bodyPr/>
                    <a:lstStyle/>
                    <a:p>
                      <a:r>
                        <a:rPr lang="en-US" dirty="0" smtClean="0"/>
                        <a:t>10</a:t>
                      </a:r>
                      <a:r>
                        <a:rPr lang="en-US" baseline="30000" dirty="0" smtClean="0"/>
                        <a:t>22</a:t>
                      </a:r>
                      <a:r>
                        <a:rPr lang="en-US" dirty="0" smtClean="0"/>
                        <a:t> – 10</a:t>
                      </a:r>
                      <a:r>
                        <a:rPr lang="en-US" baseline="30000" dirty="0" smtClean="0"/>
                        <a:t>24</a:t>
                      </a:r>
                      <a:endParaRPr lang="en-US" baseline="30000" dirty="0"/>
                    </a:p>
                  </a:txBody>
                  <a:tcPr/>
                </a:tc>
                <a:tc>
                  <a:txBody>
                    <a:bodyPr/>
                    <a:lstStyle/>
                    <a:p>
                      <a:pPr marL="0" marR="0" indent="0" algn="l" defTabSz="963601"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31</a:t>
                      </a:r>
                      <a:r>
                        <a:rPr lang="en-US" dirty="0" smtClean="0"/>
                        <a:t> – 10</a:t>
                      </a:r>
                      <a:r>
                        <a:rPr lang="en-US" baseline="30000" dirty="0" smtClean="0"/>
                        <a:t>33</a:t>
                      </a:r>
                    </a:p>
                    <a:p>
                      <a:r>
                        <a:rPr lang="en-US" dirty="0" smtClean="0"/>
                        <a:t>(10</a:t>
                      </a:r>
                      <a:r>
                        <a:rPr lang="en-US" baseline="30000" dirty="0" smtClean="0"/>
                        <a:t>9</a:t>
                      </a:r>
                      <a:r>
                        <a:rPr lang="en-US" baseline="0" dirty="0" smtClean="0"/>
                        <a:t> times higher than SR</a:t>
                      </a:r>
                      <a:r>
                        <a:rPr lang="en-US" dirty="0" smtClean="0"/>
                        <a:t>)</a:t>
                      </a:r>
                      <a:endParaRPr lang="en-US" dirty="0"/>
                    </a:p>
                  </a:txBody>
                  <a:tcPr/>
                </a:tc>
              </a:tr>
              <a:tr h="521154">
                <a:tc>
                  <a:txBody>
                    <a:bodyPr/>
                    <a:lstStyle/>
                    <a:p>
                      <a:r>
                        <a:rPr lang="en-US" dirty="0" smtClean="0"/>
                        <a:t>Average Brightness (ph/s/mr</a:t>
                      </a:r>
                      <a:r>
                        <a:rPr lang="en-US" baseline="30000" dirty="0" smtClean="0"/>
                        <a:t>2</a:t>
                      </a:r>
                      <a:r>
                        <a:rPr lang="en-US" dirty="0" smtClean="0"/>
                        <a:t>/mm</a:t>
                      </a:r>
                      <a:r>
                        <a:rPr lang="en-US" baseline="30000" dirty="0" smtClean="0"/>
                        <a:t>2</a:t>
                      </a:r>
                      <a:r>
                        <a:rPr lang="en-US" dirty="0" smtClean="0"/>
                        <a:t>/0.1%BW)</a:t>
                      </a:r>
                      <a:endParaRPr lang="en-US" dirty="0"/>
                    </a:p>
                  </a:txBody>
                  <a:tcPr/>
                </a:tc>
                <a:tc>
                  <a:txBody>
                    <a:bodyPr/>
                    <a:lstStyle/>
                    <a:p>
                      <a:r>
                        <a:rPr lang="en-US" dirty="0" smtClean="0"/>
                        <a:t>10</a:t>
                      </a:r>
                      <a:r>
                        <a:rPr lang="en-US" baseline="30000" dirty="0" smtClean="0"/>
                        <a:t>19</a:t>
                      </a:r>
                      <a:r>
                        <a:rPr lang="en-US" dirty="0" smtClean="0"/>
                        <a:t>– 10</a:t>
                      </a:r>
                      <a:r>
                        <a:rPr lang="en-US" baseline="30000" dirty="0" smtClean="0"/>
                        <a:t>21</a:t>
                      </a:r>
                      <a:endParaRPr lang="en-US" baseline="30000" dirty="0"/>
                    </a:p>
                  </a:txBody>
                  <a:tcPr/>
                </a:tc>
                <a:tc>
                  <a:txBody>
                    <a:bodyPr/>
                    <a:lstStyle/>
                    <a:p>
                      <a:r>
                        <a:rPr lang="en-US" dirty="0" smtClean="0"/>
                        <a:t>10</a:t>
                      </a:r>
                      <a:r>
                        <a:rPr lang="en-US" baseline="30000" dirty="0" smtClean="0"/>
                        <a:t>20</a:t>
                      </a:r>
                      <a:r>
                        <a:rPr lang="en-US" dirty="0" smtClean="0"/>
                        <a:t>– 10</a:t>
                      </a:r>
                      <a:r>
                        <a:rPr lang="en-US" baseline="30000" dirty="0" smtClean="0"/>
                        <a:t>22</a:t>
                      </a:r>
                      <a:endParaRPr lang="en-US" baseline="30000" dirty="0"/>
                    </a:p>
                  </a:txBody>
                  <a:tcPr/>
                </a:tc>
              </a:tr>
              <a:tr h="521154">
                <a:tc>
                  <a:txBody>
                    <a:bodyPr/>
                    <a:lstStyle/>
                    <a:p>
                      <a:r>
                        <a:rPr lang="en-US" dirty="0" smtClean="0"/>
                        <a:t>Minimum Pulse Width (</a:t>
                      </a:r>
                      <a:r>
                        <a:rPr lang="en-US" dirty="0" err="1" smtClean="0"/>
                        <a:t>fs</a:t>
                      </a:r>
                      <a:r>
                        <a:rPr lang="en-US" dirty="0" smtClean="0"/>
                        <a:t>)</a:t>
                      </a:r>
                      <a:endParaRPr lang="en-US" dirty="0"/>
                    </a:p>
                  </a:txBody>
                  <a:tcPr/>
                </a:tc>
                <a:tc>
                  <a:txBody>
                    <a:bodyPr/>
                    <a:lstStyle/>
                    <a:p>
                      <a:r>
                        <a:rPr lang="en-US" dirty="0" smtClean="0"/>
                        <a:t>~10,000</a:t>
                      </a:r>
                      <a:endParaRPr lang="en-US" dirty="0"/>
                    </a:p>
                  </a:txBody>
                  <a:tcPr/>
                </a:tc>
                <a:tc>
                  <a:txBody>
                    <a:bodyPr/>
                    <a:lstStyle/>
                    <a:p>
                      <a:r>
                        <a:rPr lang="en-US" dirty="0" smtClean="0"/>
                        <a:t>~5</a:t>
                      </a:r>
                      <a:endParaRPr lang="en-US" dirty="0"/>
                    </a:p>
                  </a:txBody>
                  <a:tcPr/>
                </a:tc>
              </a:tr>
              <a:tr h="521154">
                <a:tc>
                  <a:txBody>
                    <a:bodyPr/>
                    <a:lstStyle/>
                    <a:p>
                      <a:r>
                        <a:rPr lang="en-US" dirty="0" smtClean="0"/>
                        <a:t>Coherence</a:t>
                      </a:r>
                      <a:endParaRPr lang="en-US" dirty="0"/>
                    </a:p>
                  </a:txBody>
                  <a:tcPr/>
                </a:tc>
                <a:tc>
                  <a:txBody>
                    <a:bodyPr/>
                    <a:lstStyle/>
                    <a:p>
                      <a:r>
                        <a:rPr lang="en-US" dirty="0" smtClean="0"/>
                        <a:t>Limited</a:t>
                      </a:r>
                      <a:r>
                        <a:rPr lang="en-US" baseline="0" dirty="0" smtClean="0"/>
                        <a:t> transverse spatial coherence</a:t>
                      </a:r>
                      <a:endParaRPr lang="en-US" dirty="0"/>
                    </a:p>
                  </a:txBody>
                  <a:tcPr/>
                </a:tc>
                <a:tc>
                  <a:txBody>
                    <a:bodyPr/>
                    <a:lstStyle/>
                    <a:p>
                      <a:r>
                        <a:rPr lang="en-US" dirty="0" smtClean="0"/>
                        <a:t>Transverse spatial coherence, limited temporal  coherence without seeding</a:t>
                      </a:r>
                      <a:endParaRPr lang="en-US" dirty="0"/>
                    </a:p>
                  </a:txBody>
                  <a:tcPr/>
                </a:tc>
              </a:tr>
              <a:tr h="521154">
                <a:tc>
                  <a:txBody>
                    <a:bodyPr/>
                    <a:lstStyle/>
                    <a:p>
                      <a:pPr algn="ctr"/>
                      <a:r>
                        <a:rPr lang="en-US" dirty="0" smtClean="0"/>
                        <a:t>Energy</a:t>
                      </a:r>
                    </a:p>
                    <a:p>
                      <a:pPr algn="ctr"/>
                      <a:r>
                        <a:rPr lang="en-US" dirty="0" smtClean="0"/>
                        <a:t>Position </a:t>
                      </a:r>
                    </a:p>
                    <a:p>
                      <a:pPr algn="ctr"/>
                      <a:r>
                        <a:rPr lang="en-US" dirty="0" smtClean="0"/>
                        <a:t>Time</a:t>
                      </a:r>
                    </a:p>
                  </a:txBody>
                  <a:tcPr/>
                </a:tc>
                <a:tc>
                  <a:txBody>
                    <a:bodyPr/>
                    <a:lstStyle/>
                    <a:p>
                      <a:r>
                        <a:rPr lang="en-US" dirty="0" smtClean="0"/>
                        <a:t>&lt;.01% </a:t>
                      </a:r>
                      <a:r>
                        <a:rPr lang="en-US" sz="1600" dirty="0" smtClean="0"/>
                        <a:t>(with</a:t>
                      </a:r>
                      <a:r>
                        <a:rPr lang="en-US" sz="1600" baseline="0" dirty="0" smtClean="0"/>
                        <a:t> ~0.1% energy spread)</a:t>
                      </a:r>
                      <a:endParaRPr lang="en-US" sz="1600" dirty="0" smtClean="0"/>
                    </a:p>
                    <a:p>
                      <a:r>
                        <a:rPr lang="en-US" dirty="0" smtClean="0"/>
                        <a:t>&lt; 0.1 </a:t>
                      </a:r>
                      <a:r>
                        <a:rPr lang="en-US" dirty="0" smtClean="0">
                          <a:latin typeface="Symbol" pitchFamily="18" charset="2"/>
                        </a:rPr>
                        <a:t>s</a:t>
                      </a:r>
                      <a:r>
                        <a:rPr lang="en-US" dirty="0" smtClean="0"/>
                        <a:t> </a:t>
                      </a:r>
                      <a:r>
                        <a:rPr lang="en-US" sz="1800" dirty="0" smtClean="0"/>
                        <a:t>(~</a:t>
                      </a:r>
                      <a:r>
                        <a:rPr lang="en-US" sz="1800" baseline="0" dirty="0" smtClean="0"/>
                        <a:t>10 </a:t>
                      </a:r>
                      <a:r>
                        <a:rPr lang="en-US" sz="1800" baseline="0" dirty="0" smtClean="0">
                          <a:latin typeface="Symbol" pitchFamily="18" charset="2"/>
                        </a:rPr>
                        <a:t>m</a:t>
                      </a:r>
                      <a:r>
                        <a:rPr lang="en-US" sz="1800" baseline="0" dirty="0" smtClean="0"/>
                        <a:t>m H, </a:t>
                      </a:r>
                      <a:r>
                        <a:rPr lang="en-US" sz="1800" dirty="0" smtClean="0"/>
                        <a:t>~0.3 </a:t>
                      </a:r>
                      <a:r>
                        <a:rPr lang="en-US" sz="1800" dirty="0" smtClean="0">
                          <a:latin typeface="Symbol" pitchFamily="18" charset="2"/>
                        </a:rPr>
                        <a:t>m</a:t>
                      </a:r>
                      <a:r>
                        <a:rPr lang="en-US" sz="1800" dirty="0" smtClean="0"/>
                        <a:t>m V)</a:t>
                      </a:r>
                    </a:p>
                    <a:p>
                      <a:r>
                        <a:rPr lang="en-US" dirty="0" smtClean="0"/>
                        <a:t>&lt; 0.1 </a:t>
                      </a:r>
                      <a:r>
                        <a:rPr lang="en-US" dirty="0" smtClean="0">
                          <a:latin typeface="Symbol" pitchFamily="18" charset="2"/>
                        </a:rPr>
                        <a:t>s</a:t>
                      </a:r>
                      <a:r>
                        <a:rPr lang="en-US" dirty="0" smtClean="0"/>
                        <a:t> (~1</a:t>
                      </a:r>
                      <a:r>
                        <a:rPr lang="en-US" baseline="0" dirty="0" smtClean="0"/>
                        <a:t> </a:t>
                      </a:r>
                      <a:r>
                        <a:rPr lang="en-US" baseline="0" dirty="0" err="1" smtClean="0"/>
                        <a:t>ps</a:t>
                      </a:r>
                      <a:r>
                        <a:rPr lang="en-US" baseline="0" dirty="0" smtClean="0"/>
                        <a:t>, ~0.2 </a:t>
                      </a:r>
                      <a:r>
                        <a:rPr lang="en-US" baseline="0" dirty="0" err="1" smtClean="0"/>
                        <a:t>ps</a:t>
                      </a:r>
                      <a:r>
                        <a:rPr lang="en-US" baseline="0" dirty="0" smtClean="0"/>
                        <a:t> low </a:t>
                      </a:r>
                      <a:r>
                        <a:rPr lang="en-US" baseline="0" dirty="0" smtClean="0">
                          <a:latin typeface="Symbol" pitchFamily="18" charset="2"/>
                        </a:rPr>
                        <a:t>a</a:t>
                      </a:r>
                      <a:r>
                        <a:rPr lang="en-US" baseline="0" dirty="0" smtClean="0"/>
                        <a:t>)</a:t>
                      </a:r>
                    </a:p>
                  </a:txBody>
                  <a:tcPr/>
                </a:tc>
                <a:tc>
                  <a:txBody>
                    <a:bodyPr/>
                    <a:lstStyle/>
                    <a:p>
                      <a:r>
                        <a:rPr lang="en-US" baseline="0" dirty="0" smtClean="0"/>
                        <a:t>0.01-0.03%  </a:t>
                      </a:r>
                      <a:r>
                        <a:rPr lang="en-US" baseline="0" dirty="0" err="1" smtClean="0"/>
                        <a:t>wo</a:t>
                      </a:r>
                      <a:r>
                        <a:rPr lang="en-US" baseline="0" dirty="0" smtClean="0"/>
                        <a:t> / self seeding</a:t>
                      </a:r>
                    </a:p>
                    <a:p>
                      <a:r>
                        <a:rPr lang="en-US" baseline="0" dirty="0" smtClean="0"/>
                        <a:t>~0.1 </a:t>
                      </a:r>
                      <a:r>
                        <a:rPr lang="en-US" baseline="0" dirty="0" smtClean="0">
                          <a:latin typeface="Symbol" pitchFamily="18" charset="2"/>
                        </a:rPr>
                        <a:t>s </a:t>
                      </a:r>
                    </a:p>
                    <a:p>
                      <a:r>
                        <a:rPr lang="en-US" baseline="0" dirty="0" smtClean="0"/>
                        <a:t>~100 </a:t>
                      </a:r>
                      <a:r>
                        <a:rPr lang="en-US" sz="2000" baseline="0" dirty="0" err="1" smtClean="0"/>
                        <a:t>fs</a:t>
                      </a:r>
                      <a:r>
                        <a:rPr lang="en-US" sz="2000" baseline="0" dirty="0" smtClean="0"/>
                        <a:t> </a:t>
                      </a:r>
                      <a:endParaRPr lang="en-US" baseline="0" dirty="0" smtClean="0"/>
                    </a:p>
                  </a:txBody>
                  <a:tcPr/>
                </a:tc>
              </a:tr>
              <a:tr h="521154">
                <a:tc>
                  <a:txBody>
                    <a:bodyPr/>
                    <a:lstStyle/>
                    <a:p>
                      <a:r>
                        <a:rPr lang="en-US" dirty="0" smtClean="0"/>
                        <a:t>Number of </a:t>
                      </a:r>
                      <a:r>
                        <a:rPr lang="en-US" dirty="0" err="1" smtClean="0"/>
                        <a:t>Beamlines</a:t>
                      </a:r>
                      <a:endParaRPr lang="en-US" dirty="0"/>
                    </a:p>
                  </a:txBody>
                  <a:tcPr/>
                </a:tc>
                <a:tc>
                  <a:txBody>
                    <a:bodyPr/>
                    <a:lstStyle/>
                    <a:p>
                      <a:r>
                        <a:rPr lang="en-US" dirty="0" smtClean="0"/>
                        <a:t>Large (~30-60)</a:t>
                      </a:r>
                      <a:endParaRPr lang="en-US" dirty="0"/>
                    </a:p>
                  </a:txBody>
                  <a:tcPr/>
                </a:tc>
                <a:tc>
                  <a:txBody>
                    <a:bodyPr/>
                    <a:lstStyle/>
                    <a:p>
                      <a:r>
                        <a:rPr lang="en-US" dirty="0" smtClean="0"/>
                        <a:t>Limited (6</a:t>
                      </a:r>
                      <a:r>
                        <a:rPr lang="en-US" baseline="0" dirty="0" smtClean="0"/>
                        <a:t> </a:t>
                      </a:r>
                      <a:r>
                        <a:rPr lang="en-US" baseline="0" dirty="0" err="1" smtClean="0"/>
                        <a:t>endstations</a:t>
                      </a:r>
                      <a:r>
                        <a:rPr lang="en-US" baseline="0" dirty="0" smtClean="0"/>
                        <a:t> per </a:t>
                      </a:r>
                      <a:r>
                        <a:rPr lang="en-US" baseline="0" dirty="0" err="1" smtClean="0"/>
                        <a:t>undulator</a:t>
                      </a:r>
                      <a:r>
                        <a:rPr lang="en-US" dirty="0" smtClean="0"/>
                        <a:t>)</a:t>
                      </a:r>
                      <a:endParaRPr lang="en-US" dirty="0"/>
                    </a:p>
                  </a:txBody>
                  <a:tcPr/>
                </a:tc>
              </a:tr>
            </a:tbl>
          </a:graphicData>
        </a:graphic>
      </p:graphicFrame>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4CE79-C9C2-4282-A1CA-716553B33CC0}" type="slidenum">
              <a:rPr lang="en-US" smtClean="0"/>
              <a:pPr/>
              <a:t>8</a:t>
            </a:fld>
            <a:endParaRPr lang="en-US"/>
          </a:p>
        </p:txBody>
      </p:sp>
      <p:sp>
        <p:nvSpPr>
          <p:cNvPr id="3" name="TextBox 2"/>
          <p:cNvSpPr txBox="1"/>
          <p:nvPr/>
        </p:nvSpPr>
        <p:spPr>
          <a:xfrm rot="16200000">
            <a:off x="53827" y="5051573"/>
            <a:ext cx="1039067" cy="384721"/>
          </a:xfrm>
          <a:prstGeom prst="rect">
            <a:avLst/>
          </a:prstGeom>
          <a:noFill/>
        </p:spPr>
        <p:txBody>
          <a:bodyPr wrap="none" rtlCol="0">
            <a:spAutoFit/>
          </a:bodyPr>
          <a:lstStyle/>
          <a:p>
            <a:r>
              <a:rPr lang="en-US" sz="1900" dirty="0" smtClean="0"/>
              <a:t>Stability</a:t>
            </a:r>
            <a:endParaRPr lang="en-US" sz="19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Frontiers of FEL and Storage Ring Development</a:t>
            </a:r>
            <a:endParaRPr lang="en-US" sz="4000" dirty="0"/>
          </a:p>
        </p:txBody>
      </p:sp>
      <p:sp>
        <p:nvSpPr>
          <p:cNvPr id="3" name="Content Placeholder 2"/>
          <p:cNvSpPr>
            <a:spLocks noGrp="1"/>
          </p:cNvSpPr>
          <p:nvPr>
            <p:ph idx="1"/>
          </p:nvPr>
        </p:nvSpPr>
        <p:spPr/>
        <p:txBody>
          <a:bodyPr>
            <a:normAutofit/>
          </a:bodyPr>
          <a:lstStyle/>
          <a:p>
            <a:r>
              <a:rPr lang="en-US" dirty="0" smtClean="0"/>
              <a:t>Storage Rings</a:t>
            </a:r>
          </a:p>
          <a:p>
            <a:pPr lvl="1"/>
            <a:r>
              <a:rPr lang="en-US" dirty="0" smtClean="0"/>
              <a:t>‘Ultimate Storage Ring’ technology</a:t>
            </a:r>
          </a:p>
          <a:p>
            <a:pPr lvl="2"/>
            <a:r>
              <a:rPr lang="en-US" dirty="0" smtClean="0"/>
              <a:t>Diffraction limited </a:t>
            </a:r>
            <a:r>
              <a:rPr lang="en-US" dirty="0" err="1" smtClean="0"/>
              <a:t>emittance</a:t>
            </a:r>
            <a:r>
              <a:rPr lang="en-US" dirty="0" smtClean="0"/>
              <a:t> resulting in:</a:t>
            </a:r>
          </a:p>
          <a:p>
            <a:pPr lvl="3"/>
            <a:r>
              <a:rPr lang="en-US" dirty="0" smtClean="0">
                <a:sym typeface="Wingdings" pitchFamily="2" charset="2"/>
              </a:rPr>
              <a:t>higher peak brightness  </a:t>
            </a:r>
          </a:p>
          <a:p>
            <a:pPr lvl="3"/>
            <a:r>
              <a:rPr lang="en-US" dirty="0" smtClean="0">
                <a:sym typeface="Wingdings" pitchFamily="2" charset="2"/>
              </a:rPr>
              <a:t>higher average brightness</a:t>
            </a:r>
          </a:p>
          <a:p>
            <a:pPr lvl="3"/>
            <a:r>
              <a:rPr lang="en-US" dirty="0" smtClean="0">
                <a:sym typeface="Wingdings" pitchFamily="2" charset="2"/>
              </a:rPr>
              <a:t>enhanced coherence</a:t>
            </a:r>
          </a:p>
          <a:p>
            <a:r>
              <a:rPr lang="en-US" dirty="0" smtClean="0">
                <a:sym typeface="Wingdings" pitchFamily="2" charset="2"/>
              </a:rPr>
              <a:t>Free Electron Lasers</a:t>
            </a:r>
          </a:p>
          <a:p>
            <a:pPr lvl="1"/>
            <a:r>
              <a:rPr lang="en-US" dirty="0" smtClean="0">
                <a:sym typeface="Wingdings" pitchFamily="2" charset="2"/>
              </a:rPr>
              <a:t>Seeding  Higher brightness (peak and average), better energy stability, reduction of temporal and intensity fluctuations</a:t>
            </a:r>
          </a:p>
          <a:p>
            <a:pPr lvl="1"/>
            <a:r>
              <a:rPr lang="en-US" dirty="0" smtClean="0">
                <a:sym typeface="Wingdings" pitchFamily="2" charset="2"/>
              </a:rPr>
              <a:t>More </a:t>
            </a:r>
            <a:r>
              <a:rPr lang="en-US" dirty="0" err="1" smtClean="0">
                <a:sym typeface="Wingdings" pitchFamily="2" charset="2"/>
              </a:rPr>
              <a:t>undulators</a:t>
            </a:r>
            <a:r>
              <a:rPr lang="en-US" dirty="0" smtClean="0">
                <a:sym typeface="Wingdings" pitchFamily="2" charset="2"/>
              </a:rPr>
              <a:t> per injector</a:t>
            </a:r>
          </a:p>
          <a:p>
            <a:pPr lvl="1"/>
            <a:r>
              <a:rPr lang="en-US" dirty="0" smtClean="0">
                <a:sym typeface="Wingdings" pitchFamily="2" charset="2"/>
              </a:rPr>
              <a:t>Higher rep rate  Higher average brightness</a:t>
            </a:r>
          </a:p>
          <a:p>
            <a:pPr lvl="1"/>
            <a:r>
              <a:rPr lang="en-US" dirty="0">
                <a:sym typeface="Wingdings" pitchFamily="2" charset="2"/>
              </a:rPr>
              <a:t>Shorter p</a:t>
            </a:r>
            <a:r>
              <a:rPr lang="en-US" dirty="0" smtClean="0">
                <a:sym typeface="Wingdings" pitchFamily="2" charset="2"/>
              </a:rPr>
              <a:t>ulses</a:t>
            </a:r>
          </a:p>
          <a:p>
            <a:pPr lvl="1"/>
            <a:r>
              <a:rPr lang="en-US" dirty="0" smtClean="0">
                <a:sym typeface="Wingdings" pitchFamily="2" charset="2"/>
              </a:rPr>
              <a:t>Multiple colors</a:t>
            </a:r>
            <a:endParaRPr lang="en-US" dirty="0">
              <a:sym typeface="Wingdings" pitchFamily="2" charset="2"/>
            </a:endParaRPr>
          </a:p>
          <a:p>
            <a:pPr marL="482471" lvl="1" indent="0">
              <a:buNone/>
            </a:pPr>
            <a:endParaRPr lang="en-US" dirty="0" smtClean="0">
              <a:sym typeface="Wingdings" pitchFamily="2" charset="2"/>
            </a:endParaRPr>
          </a:p>
          <a:p>
            <a:pPr lvl="1"/>
            <a:endParaRPr lang="en-US" dirty="0" smtClean="0">
              <a:sym typeface="Wingdings" pitchFamily="2" charset="2"/>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4CE79-C9C2-4282-A1CA-716553B33CC0}"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11451</TotalTime>
  <Words>1493</Words>
  <Application>Microsoft Office PowerPoint</Application>
  <PresentationFormat>Custom</PresentationFormat>
  <Paragraphs>306</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1_Office Theme</vt:lpstr>
      <vt:lpstr>Status of International Light Sources: Today and in the Near Future presented to the  BESAC Meeting 25 July 2013</vt:lpstr>
      <vt:lpstr>Light Sources: ERL, FEL &amp; Storage Ring</vt:lpstr>
      <vt:lpstr>What Do We Care Most About in Light* Sources?</vt:lpstr>
      <vt:lpstr>Light Source Pulse Structures</vt:lpstr>
      <vt:lpstr>X-Ray Light Source Comparison</vt:lpstr>
      <vt:lpstr>What is the Science?</vt:lpstr>
      <vt:lpstr>BES Light Sources &amp; Key Worldwide Competitors</vt:lpstr>
      <vt:lpstr>How do Storage Rings and FELs Compare Today?</vt:lpstr>
      <vt:lpstr>Frontiers of FEL and Storage Ring Development</vt:lpstr>
      <vt:lpstr>How will Storage Rings and FELs Compare in the Future?</vt:lpstr>
      <vt:lpstr>Path to the Future… </vt:lpstr>
      <vt:lpstr>Ring Horizontal Emittance vs Ring Energy</vt:lpstr>
      <vt:lpstr>Hard X-Ray FELs in Operation &amp; Under Construction</vt:lpstr>
      <vt:lpstr>Asian Strategy</vt:lpstr>
      <vt:lpstr>European Strategy</vt:lpstr>
      <vt:lpstr>European Strategy Continued</vt:lpstr>
      <vt:lpstr>DESY Science Platforms</vt:lpstr>
      <vt:lpstr>Investments at DESY Over 5 Years</vt:lpstr>
      <vt:lpstr>BES USA Strategy</vt:lpstr>
      <vt:lpstr>Conclusions</vt:lpstr>
    </vt:vector>
  </TitlesOfParts>
  <Company>Dept. of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longs</dc:creator>
  <cp:lastModifiedBy>barfield</cp:lastModifiedBy>
  <cp:revision>1222</cp:revision>
  <cp:lastPrinted>2013-02-15T03:20:14Z</cp:lastPrinted>
  <dcterms:created xsi:type="dcterms:W3CDTF">2000-07-20T12:07:15Z</dcterms:created>
  <dcterms:modified xsi:type="dcterms:W3CDTF">2013-07-29T12:17:33Z</dcterms:modified>
</cp:coreProperties>
</file>