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6" r:id="rId2"/>
    <p:sldMasterId id="2147483690" r:id="rId3"/>
    <p:sldMasterId id="2147483696" r:id="rId4"/>
  </p:sldMasterIdLst>
  <p:notesMasterIdLst>
    <p:notesMasterId r:id="rId51"/>
  </p:notesMasterIdLst>
  <p:handoutMasterIdLst>
    <p:handoutMasterId r:id="rId52"/>
  </p:handoutMasterIdLst>
  <p:sldIdLst>
    <p:sldId id="525" r:id="rId5"/>
    <p:sldId id="705" r:id="rId6"/>
    <p:sldId id="489" r:id="rId7"/>
    <p:sldId id="661" r:id="rId8"/>
    <p:sldId id="708" r:id="rId9"/>
    <p:sldId id="660" r:id="rId10"/>
    <p:sldId id="679" r:id="rId11"/>
    <p:sldId id="659" r:id="rId12"/>
    <p:sldId id="663" r:id="rId13"/>
    <p:sldId id="736" r:id="rId14"/>
    <p:sldId id="664" r:id="rId15"/>
    <p:sldId id="709" r:id="rId16"/>
    <p:sldId id="729" r:id="rId17"/>
    <p:sldId id="667" r:id="rId18"/>
    <p:sldId id="666" r:id="rId19"/>
    <p:sldId id="670" r:id="rId20"/>
    <p:sldId id="702" r:id="rId21"/>
    <p:sldId id="731" r:id="rId22"/>
    <p:sldId id="732" r:id="rId23"/>
    <p:sldId id="734" r:id="rId24"/>
    <p:sldId id="735" r:id="rId25"/>
    <p:sldId id="651" r:id="rId26"/>
    <p:sldId id="737" r:id="rId27"/>
    <p:sldId id="677" r:id="rId28"/>
    <p:sldId id="738" r:id="rId29"/>
    <p:sldId id="741" r:id="rId30"/>
    <p:sldId id="742" r:id="rId31"/>
    <p:sldId id="676" r:id="rId32"/>
    <p:sldId id="693" r:id="rId33"/>
    <p:sldId id="612" r:id="rId34"/>
    <p:sldId id="611" r:id="rId35"/>
    <p:sldId id="694" r:id="rId36"/>
    <p:sldId id="641" r:id="rId37"/>
    <p:sldId id="642" r:id="rId38"/>
    <p:sldId id="534" r:id="rId39"/>
    <p:sldId id="652" r:id="rId40"/>
    <p:sldId id="653" r:id="rId41"/>
    <p:sldId id="646" r:id="rId42"/>
    <p:sldId id="744" r:id="rId43"/>
    <p:sldId id="745" r:id="rId44"/>
    <p:sldId id="746" r:id="rId45"/>
    <p:sldId id="747" r:id="rId46"/>
    <p:sldId id="748" r:id="rId47"/>
    <p:sldId id="728" r:id="rId48"/>
    <p:sldId id="683" r:id="rId49"/>
    <p:sldId id="671" r:id="rId50"/>
  </p:sldIdLst>
  <p:sldSz cx="9144000" cy="6858000" type="screen4x3"/>
  <p:notesSz cx="7019925" cy="9305925"/>
  <p:defaultTextStyle>
    <a:defPPr>
      <a:defRPr lang="en-US"/>
    </a:defPPr>
    <a:lvl1pPr algn="l" rtl="0" fontAlgn="base">
      <a:spcBef>
        <a:spcPct val="0"/>
      </a:spcBef>
      <a:spcAft>
        <a:spcPct val="0"/>
      </a:spcAft>
      <a:defRPr sz="1400" b="1" kern="1200">
        <a:solidFill>
          <a:schemeClr val="tx1"/>
        </a:solidFill>
        <a:latin typeface="Calibri" pitchFamily="34"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EAEAEA"/>
    <a:srgbClr val="CC66FF"/>
    <a:srgbClr val="F8F8F8"/>
    <a:srgbClr val="1B677B"/>
    <a:srgbClr val="CAEBFD"/>
    <a:srgbClr val="94D0F1"/>
    <a:srgbClr val="1B6779"/>
    <a:srgbClr val="FFFF99"/>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B301B821-A1FF-4177-AEE7-76D212191A09}">
  <a:tblStyle styleId="{B301B821-A1FF-4177-AEE7-76D212191A09}" styleName="Medium Style 9">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1"/>
          </a:solidFill>
        </a:fill>
      </a:tcStyle>
    </a:firstRow>
    <a:neCell>
      <a:tcStyle>
        <a:tcBdr/>
      </a:tcStyle>
    </a:neCell>
    <a:nwCell>
      <a:tcStyle>
        <a:tcBdr/>
      </a:tcStyle>
    </a:nwCell>
  </a:tblStyle>
  <a:tblStyle styleId="{9DCAF9ED-07DC-4A11-8D7F-57B35C25682E}" styleName="Medium Style 10">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2H>
      <a:tcStyle>
        <a:tcBdr/>
      </a:tcStyle>
    </a:band2H>
    <a:band1V>
      <a:tcStyle>
        <a:tcBdr/>
        <a:fill>
          <a:solidFill>
            <a:schemeClr val="accent2">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2"/>
          </a:solidFill>
        </a:fill>
      </a:tcStyle>
    </a:firstRow>
    <a:neCell>
      <a:tcStyle>
        <a:tcBdr/>
      </a:tcStyle>
    </a:neCell>
    <a:nwCell>
      <a:tcStyle>
        <a:tcBdr/>
      </a:tcStyle>
    </a:nwCell>
  </a:tblStyle>
  <a:tblStyle styleId="{793D81CF-94F2-401A-BA57-92F5A7B2D0C5}" styleName="Medium Style 8">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dk1"/>
          </a:solidFill>
        </a:fill>
      </a:tcStyle>
    </a:firstRow>
    <a:neCell>
      <a:tcStyle>
        <a:tcBdr/>
      </a:tcStyle>
    </a:neCell>
    <a:nwCell>
      <a:tcStyle>
        <a:tcBdr/>
      </a:tcStyle>
    </a:nwCell>
  </a:tblStyle>
  <a:tblStyle styleId="{5FD0F851-EC5A-4D38-B0AD-8093EC10F338}" styleName="Light Style 6">
    <a:wholeTbl>
      <a:tcTxStyle>
        <a:fontRef idx="minor">
          <a:scrgbClr r="0" g="0" b="0"/>
        </a:fontRef>
        <a:schemeClr val="accent5"/>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seCell>
      <a:tcStyle>
        <a:tcBdr/>
      </a:tcStyle>
    </a:seCell>
    <a:swCell>
      <a:tcStyle>
        <a:tcBdr/>
      </a:tcStyle>
    </a:swCell>
    <a:firstRow>
      <a:tcTxStyle b="on"/>
      <a:tcStyle>
        <a:tcBdr>
          <a:bottom>
            <a:ln w="12700" cmpd="sng">
              <a:solidFill>
                <a:schemeClr val="accent5"/>
              </a:solidFill>
            </a:ln>
          </a:bottom>
        </a:tcBdr>
        <a:fill>
          <a:noFill/>
        </a:fill>
      </a:tcStyle>
    </a:firstRow>
    <a:neCell>
      <a:tcStyle>
        <a:tcBdr/>
      </a:tcStyle>
    </a:neCell>
    <a:nwCell>
      <a:tcStyle>
        <a:tcBdr/>
      </a:tcStyle>
    </a:nwCell>
  </a:tblStyle>
  <a:tblStyle styleId="{1FECB4D8-DB02-4DC6-A0A2-4F2EBAE1DC90}" styleName="Medium Style 11">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2H>
      <a:tcStyle>
        <a:tcBdr/>
      </a:tcStyle>
    </a:band2H>
    <a:band1V>
      <a:tcStyle>
        <a:tcBdr/>
        <a:fill>
          <a:solidFill>
            <a:schemeClr val="accent3">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3"/>
          </a:solidFill>
        </a:fill>
      </a:tcStyle>
    </a:firstRow>
    <a:neCell>
      <a:tcStyle>
        <a:tcBdr/>
      </a:tcStyle>
    </a:neCell>
    <a:nwCell>
      <a:tcStyle>
        <a:tcBdr/>
      </a:tcStyle>
    </a:nwCell>
  </a:tblStyle>
  <a:tblStyle styleId="{3B4B98B0-60AC-42C2-AFA5-B58CD77FA1E5}" styleName="Light Style 2">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seCell>
      <a:tcStyle>
        <a:tcBdr/>
      </a:tcStyle>
    </a:seCell>
    <a:swCell>
      <a:tcStyle>
        <a:tcBdr/>
      </a:tcStyle>
    </a:swCell>
    <a:firstRow>
      <a:tcTxStyle b="on"/>
      <a:tcStyle>
        <a:tcBdr>
          <a:bottom>
            <a:ln w="12700" cmpd="sng">
              <a:solidFill>
                <a:schemeClr val="accent1"/>
              </a:solidFill>
            </a:ln>
          </a:bottom>
        </a:tcBdr>
        <a:fill>
          <a:noFill/>
        </a:fill>
      </a:tcStyle>
    </a:firstRow>
    <a:neCell>
      <a:tcStyle>
        <a:tcBdr/>
      </a:tcStyle>
    </a:neCell>
    <a:nwCell>
      <a:tcStyle>
        <a:tcBdr/>
      </a:tcStyle>
    </a:nwCell>
  </a:tblStyle>
  <a:tblStyle styleId="{0E3FDE45-AF77-4B5C-9715-49D594BDF05E}" styleName="Light Style 3">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seCell>
      <a:tcStyle>
        <a:tcBdr/>
      </a:tcStyle>
    </a:seCell>
    <a:swCell>
      <a:tcStyle>
        <a:tcBdr/>
      </a:tcStyle>
    </a:swCell>
    <a:firstRow>
      <a:tcTxStyle b="on"/>
      <a:tcStyle>
        <a:tcBdr>
          <a:bottom>
            <a:ln w="12700" cmpd="sng">
              <a:solidFill>
                <a:schemeClr val="accent2"/>
              </a:solidFill>
            </a:ln>
          </a:bottom>
        </a:tcBdr>
        <a:fill>
          <a:noFill/>
        </a:fill>
      </a:tcStyle>
    </a:firstRow>
    <a:neCell>
      <a:tcStyle>
        <a:tcBdr/>
      </a:tcStyle>
    </a:neCell>
    <a:nwCell>
      <a:tcStyle>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90" autoAdjust="0"/>
    <p:restoredTop sz="86043" autoAdjust="0"/>
  </p:normalViewPr>
  <p:slideViewPr>
    <p:cSldViewPr snapToGrid="0">
      <p:cViewPr>
        <p:scale>
          <a:sx n="85" d="100"/>
          <a:sy n="85" d="100"/>
        </p:scale>
        <p:origin x="-558" y="-6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0"/>
    </p:cViewPr>
  </p:sorterViewPr>
  <p:notesViewPr>
    <p:cSldViewPr snapToGrid="0">
      <p:cViewPr>
        <p:scale>
          <a:sx n="90" d="100"/>
          <a:sy n="90" d="100"/>
        </p:scale>
        <p:origin x="-1812" y="-72"/>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image" Target="../media/image137.jpeg"/><Relationship Id="rId4" Type="http://schemas.openxmlformats.org/officeDocument/2006/relationships/image" Target="../media/image140.jpeg"/></Relationships>
</file>

<file path=ppt/diagrams/_rels/data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image" Target="../media/image148.jpeg"/><Relationship Id="rId4" Type="http://schemas.openxmlformats.org/officeDocument/2006/relationships/image" Target="../media/image15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image" Target="../media/image138.jpeg"/><Relationship Id="rId4" Type="http://schemas.openxmlformats.org/officeDocument/2006/relationships/image" Target="../media/image13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image" Target="../media/image149.jpeg"/><Relationship Id="rId4" Type="http://schemas.openxmlformats.org/officeDocument/2006/relationships/image" Target="../media/image148.jpeg"/></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20695A-2986-4445-A9F7-2E71D44E9007}" type="doc">
      <dgm:prSet loTypeId="urn:microsoft.com/office/officeart/2009/3/layout/SpiralPicture" loCatId="" qsTypeId="urn:microsoft.com/office/officeart/2005/8/quickstyle/simple3" qsCatId="simple" csTypeId="urn:microsoft.com/office/officeart/2005/8/colors/accent6_4" csCatId="accent6" phldr="1"/>
      <dgm:spPr/>
      <dgm:t>
        <a:bodyPr/>
        <a:lstStyle/>
        <a:p>
          <a:endParaRPr lang="en-US"/>
        </a:p>
      </dgm:t>
    </dgm:pt>
    <dgm:pt modelId="{07AA4008-49DB-DA47-BFD8-E5749F3C13F0}">
      <dgm:prSet phldrT="[Text]"/>
      <dgm:spPr/>
      <dgm:t>
        <a:bodyPr/>
        <a:lstStyle/>
        <a:p>
          <a:r>
            <a:rPr lang="en-US" dirty="0" smtClean="0"/>
            <a:t> </a:t>
          </a:r>
          <a:endParaRPr lang="en-US" dirty="0"/>
        </a:p>
      </dgm:t>
    </dgm:pt>
    <dgm:pt modelId="{F380B25B-093E-8E40-A035-63468D3B6A87}" type="parTrans" cxnId="{923A8431-0B8B-8548-B0EA-1CCD86F8F6F1}">
      <dgm:prSet/>
      <dgm:spPr/>
      <dgm:t>
        <a:bodyPr/>
        <a:lstStyle/>
        <a:p>
          <a:endParaRPr lang="en-US"/>
        </a:p>
      </dgm:t>
    </dgm:pt>
    <dgm:pt modelId="{51C9B532-4505-D847-AAE9-8C2DB3637CDA}" type="sibTrans" cxnId="{923A8431-0B8B-8548-B0EA-1CCD86F8F6F1}">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dgm:spPr>
      <dgm:t>
        <a:bodyPr/>
        <a:lstStyle/>
        <a:p>
          <a:endParaRPr lang="en-US"/>
        </a:p>
      </dgm:t>
    </dgm:pt>
    <dgm:pt modelId="{45332E8E-63A9-E948-A42B-BFCC83200E41}">
      <dgm:prSet phldrT="[Text]"/>
      <dgm:spPr/>
      <dgm:t>
        <a:bodyPr/>
        <a:lstStyle/>
        <a:p>
          <a:r>
            <a:rPr lang="en-US" dirty="0" smtClean="0"/>
            <a:t> </a:t>
          </a:r>
          <a:endParaRPr lang="en-US" dirty="0"/>
        </a:p>
      </dgm:t>
    </dgm:pt>
    <dgm:pt modelId="{AF9BD2B9-862E-964D-ABB5-D01555183AD2}" type="sibTrans" cxnId="{29AAB4A0-FB37-FC41-9583-BD8A6DC4CA22}">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dgm:spPr>
      <dgm:t>
        <a:bodyPr/>
        <a:lstStyle/>
        <a:p>
          <a:endParaRPr lang="en-US"/>
        </a:p>
      </dgm:t>
    </dgm:pt>
    <dgm:pt modelId="{3F8DE75E-BC70-C045-9E6E-BAD7948BF6B8}" type="parTrans" cxnId="{29AAB4A0-FB37-FC41-9583-BD8A6DC4CA22}">
      <dgm:prSet/>
      <dgm:spPr/>
      <dgm:t>
        <a:bodyPr/>
        <a:lstStyle/>
        <a:p>
          <a:endParaRPr lang="en-US"/>
        </a:p>
      </dgm:t>
    </dgm:pt>
    <dgm:pt modelId="{509FF6D0-88CD-6848-A9D0-DFD23FE2EF5D}">
      <dgm:prSet/>
      <dgm:spPr>
        <a:solidFill>
          <a:schemeClr val="bg1"/>
        </a:solidFill>
        <a:ln>
          <a:solidFill>
            <a:schemeClr val="bg1"/>
          </a:solidFill>
        </a:ln>
      </dgm:spPr>
      <dgm:t>
        <a:bodyPr/>
        <a:lstStyle/>
        <a:p>
          <a:r>
            <a:rPr lang="en-US" dirty="0" smtClean="0"/>
            <a:t> </a:t>
          </a:r>
          <a:endParaRPr lang="en-US" dirty="0"/>
        </a:p>
      </dgm:t>
    </dgm:pt>
    <dgm:pt modelId="{BB48C3F6-8EDE-B64C-960D-176BD1B82ED8}" type="sibTrans" cxnId="{0270E529-D978-F54F-ABD6-5466E8051BC4}">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dgm:spPr>
      <dgm:t>
        <a:bodyPr/>
        <a:lstStyle/>
        <a:p>
          <a:endParaRPr lang="en-US"/>
        </a:p>
      </dgm:t>
    </dgm:pt>
    <dgm:pt modelId="{FC318886-F68E-1E40-8992-3D26CFD57526}" type="parTrans" cxnId="{0270E529-D978-F54F-ABD6-5466E8051BC4}">
      <dgm:prSet/>
      <dgm:spPr/>
      <dgm:t>
        <a:bodyPr/>
        <a:lstStyle/>
        <a:p>
          <a:endParaRPr lang="en-US"/>
        </a:p>
      </dgm:t>
    </dgm:pt>
    <dgm:pt modelId="{9D6A09B1-0B6F-3A47-82C7-58065C7F1B03}">
      <dgm:prSet phldrT="[Text]"/>
      <dgm:spPr/>
      <dgm:t>
        <a:bodyPr/>
        <a:lstStyle/>
        <a:p>
          <a:r>
            <a:rPr lang="en-US" dirty="0" smtClean="0"/>
            <a:t> </a:t>
          </a:r>
          <a:endParaRPr lang="en-US" dirty="0"/>
        </a:p>
      </dgm:t>
    </dgm:pt>
    <dgm:pt modelId="{F314DD2D-F626-F240-94BC-79DFCAF64834}" type="sibTrans" cxnId="{9F3A45C7-CDC0-0049-96AB-BD09D7157E8B}">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dgm:spPr>
      <dgm:t>
        <a:bodyPr/>
        <a:lstStyle/>
        <a:p>
          <a:endParaRPr lang="en-US"/>
        </a:p>
      </dgm:t>
    </dgm:pt>
    <dgm:pt modelId="{E9A7B103-52DB-2948-9FD4-D069EA9CF14D}" type="parTrans" cxnId="{9F3A45C7-CDC0-0049-96AB-BD09D7157E8B}">
      <dgm:prSet/>
      <dgm:spPr/>
      <dgm:t>
        <a:bodyPr/>
        <a:lstStyle/>
        <a:p>
          <a:endParaRPr lang="en-US"/>
        </a:p>
      </dgm:t>
    </dgm:pt>
    <dgm:pt modelId="{2FAB626E-B3E5-1B47-B16D-D234F20D83FE}" type="pres">
      <dgm:prSet presAssocID="{A320695A-2986-4445-A9F7-2E71D44E9007}" presName="Name0" presStyleCnt="0">
        <dgm:presLayoutVars>
          <dgm:chMax val="5"/>
          <dgm:dir/>
        </dgm:presLayoutVars>
      </dgm:prSet>
      <dgm:spPr/>
      <dgm:t>
        <a:bodyPr/>
        <a:lstStyle/>
        <a:p>
          <a:endParaRPr lang="en-US"/>
        </a:p>
      </dgm:t>
    </dgm:pt>
    <dgm:pt modelId="{C3F3C16E-ADA2-3A42-89B7-84C3F8E40842}" type="pres">
      <dgm:prSet presAssocID="{A320695A-2986-4445-A9F7-2E71D44E9007}" presName="picts" presStyleCnt="0"/>
      <dgm:spPr/>
      <dgm:t>
        <a:bodyPr/>
        <a:lstStyle/>
        <a:p>
          <a:endParaRPr lang="en-US"/>
        </a:p>
      </dgm:t>
    </dgm:pt>
    <dgm:pt modelId="{0339014D-1DD4-0442-B231-9D5495A58775}" type="pres">
      <dgm:prSet presAssocID="{A320695A-2986-4445-A9F7-2E71D44E9007}" presName="space1" presStyleCnt="0"/>
      <dgm:spPr/>
      <dgm:t>
        <a:bodyPr/>
        <a:lstStyle/>
        <a:p>
          <a:endParaRPr lang="en-US"/>
        </a:p>
      </dgm:t>
    </dgm:pt>
    <dgm:pt modelId="{9EFDBFC5-E42A-9348-8BEB-6631D668E2BB}" type="pres">
      <dgm:prSet presAssocID="{A320695A-2986-4445-A9F7-2E71D44E9007}" presName="space2" presStyleCnt="0"/>
      <dgm:spPr/>
      <dgm:t>
        <a:bodyPr/>
        <a:lstStyle/>
        <a:p>
          <a:endParaRPr lang="en-US"/>
        </a:p>
      </dgm:t>
    </dgm:pt>
    <dgm:pt modelId="{C26CD620-5ABD-024A-9E47-C215AE00B06B}" type="pres">
      <dgm:prSet presAssocID="{AF9BD2B9-862E-964D-ABB5-D01555183AD2}" presName="pictA1" presStyleCnt="0"/>
      <dgm:spPr/>
      <dgm:t>
        <a:bodyPr/>
        <a:lstStyle/>
        <a:p>
          <a:endParaRPr lang="en-US"/>
        </a:p>
      </dgm:t>
    </dgm:pt>
    <dgm:pt modelId="{5D79AA45-06DC-5546-B6A4-6EE99680210E}" type="pres">
      <dgm:prSet presAssocID="{AF9BD2B9-862E-964D-ABB5-D01555183AD2}" presName="imageRepeatNode" presStyleLbl="alignNode1" presStyleIdx="0" presStyleCnt="5"/>
      <dgm:spPr/>
      <dgm:t>
        <a:bodyPr/>
        <a:lstStyle/>
        <a:p>
          <a:endParaRPr lang="en-US"/>
        </a:p>
      </dgm:t>
    </dgm:pt>
    <dgm:pt modelId="{1A8D8AB3-8DA1-7149-9535-536FC1F8D434}" type="pres">
      <dgm:prSet presAssocID="{AF9BD2B9-862E-964D-ABB5-D01555183AD2}" presName="oneDotPict" presStyleCnt="0"/>
      <dgm:spPr/>
      <dgm:t>
        <a:bodyPr/>
        <a:lstStyle/>
        <a:p>
          <a:endParaRPr lang="en-US"/>
        </a:p>
      </dgm:t>
    </dgm:pt>
    <dgm:pt modelId="{50AB7B7C-2D2B-B242-A53E-8A1BEAFFEE60}" type="pres">
      <dgm:prSet presAssocID="{AF9BD2B9-862E-964D-ABB5-D01555183AD2}" presName="dotPict_11" presStyleLbl="solidFgAcc1" presStyleIdx="0" presStyleCnt="20"/>
      <dgm:spPr>
        <a:noFill/>
        <a:ln>
          <a:noFill/>
        </a:ln>
      </dgm:spPr>
      <dgm:t>
        <a:bodyPr/>
        <a:lstStyle/>
        <a:p>
          <a:endParaRPr lang="en-US"/>
        </a:p>
      </dgm:t>
    </dgm:pt>
    <dgm:pt modelId="{E51135F7-4024-F24C-A738-4481DF8C21C9}" type="pres">
      <dgm:prSet presAssocID="{BB48C3F6-8EDE-B64C-960D-176BD1B82ED8}" presName="pictA2" presStyleCnt="0"/>
      <dgm:spPr/>
      <dgm:t>
        <a:bodyPr/>
        <a:lstStyle/>
        <a:p>
          <a:endParaRPr lang="en-US"/>
        </a:p>
      </dgm:t>
    </dgm:pt>
    <dgm:pt modelId="{A6E68BA9-FAF8-9F4C-A388-8C19CBFF74B5}" type="pres">
      <dgm:prSet presAssocID="{BB48C3F6-8EDE-B64C-960D-176BD1B82ED8}" presName="imageRepeatNode" presStyleLbl="alignNode1" presStyleIdx="1" presStyleCnt="5"/>
      <dgm:spPr/>
      <dgm:t>
        <a:bodyPr/>
        <a:lstStyle/>
        <a:p>
          <a:endParaRPr lang="en-US"/>
        </a:p>
      </dgm:t>
    </dgm:pt>
    <dgm:pt modelId="{8D4E85D1-B741-F44D-A41F-1C73097E7D83}" type="pres">
      <dgm:prSet presAssocID="{BB48C3F6-8EDE-B64C-960D-176BD1B82ED8}" presName="twoDotsPict" presStyleCnt="0"/>
      <dgm:spPr/>
      <dgm:t>
        <a:bodyPr/>
        <a:lstStyle/>
        <a:p>
          <a:endParaRPr lang="en-US"/>
        </a:p>
      </dgm:t>
    </dgm:pt>
    <dgm:pt modelId="{9B7A814F-6DC9-0647-B869-CD8C85A14561}" type="pres">
      <dgm:prSet presAssocID="{BB48C3F6-8EDE-B64C-960D-176BD1B82ED8}" presName="dotPict_21" presStyleLbl="solidFgAcc1" presStyleIdx="1" presStyleCnt="20"/>
      <dgm:spPr>
        <a:noFill/>
        <a:ln>
          <a:noFill/>
        </a:ln>
      </dgm:spPr>
      <dgm:t>
        <a:bodyPr/>
        <a:lstStyle/>
        <a:p>
          <a:endParaRPr lang="en-US"/>
        </a:p>
      </dgm:t>
    </dgm:pt>
    <dgm:pt modelId="{0AE6DEE5-029C-1240-8A48-DB45E7EB8A94}" type="pres">
      <dgm:prSet presAssocID="{BB48C3F6-8EDE-B64C-960D-176BD1B82ED8}" presName="dotPict_22" presStyleLbl="solidFgAcc1" presStyleIdx="2" presStyleCnt="20"/>
      <dgm:spPr>
        <a:noFill/>
        <a:ln>
          <a:noFill/>
        </a:ln>
      </dgm:spPr>
      <dgm:t>
        <a:bodyPr/>
        <a:lstStyle/>
        <a:p>
          <a:endParaRPr lang="en-US"/>
        </a:p>
      </dgm:t>
    </dgm:pt>
    <dgm:pt modelId="{DF4FCC5D-BE21-024C-B588-96C7B2540EC3}" type="pres">
      <dgm:prSet presAssocID="{F314DD2D-F626-F240-94BC-79DFCAF64834}" presName="pictA3" presStyleCnt="0"/>
      <dgm:spPr/>
      <dgm:t>
        <a:bodyPr/>
        <a:lstStyle/>
        <a:p>
          <a:endParaRPr lang="en-US"/>
        </a:p>
      </dgm:t>
    </dgm:pt>
    <dgm:pt modelId="{5777B012-DD58-A24E-9FEE-C32862EFD5AF}" type="pres">
      <dgm:prSet presAssocID="{F314DD2D-F626-F240-94BC-79DFCAF64834}" presName="imageRepeatNode" presStyleLbl="alignNode1" presStyleIdx="2" presStyleCnt="5"/>
      <dgm:spPr/>
      <dgm:t>
        <a:bodyPr/>
        <a:lstStyle/>
        <a:p>
          <a:endParaRPr lang="en-US"/>
        </a:p>
      </dgm:t>
    </dgm:pt>
    <dgm:pt modelId="{D60AC318-3222-6149-9808-E98623E48BB2}" type="pres">
      <dgm:prSet presAssocID="{F314DD2D-F626-F240-94BC-79DFCAF64834}" presName="threeDotsPict" presStyleCnt="0"/>
      <dgm:spPr/>
      <dgm:t>
        <a:bodyPr/>
        <a:lstStyle/>
        <a:p>
          <a:endParaRPr lang="en-US"/>
        </a:p>
      </dgm:t>
    </dgm:pt>
    <dgm:pt modelId="{FF312880-7A1F-D644-A19C-DC11AC18E833}" type="pres">
      <dgm:prSet presAssocID="{F314DD2D-F626-F240-94BC-79DFCAF64834}" presName="dotPict_31" presStyleLbl="solidFgAcc1" presStyleIdx="3" presStyleCnt="20"/>
      <dgm:spPr>
        <a:noFill/>
        <a:ln>
          <a:noFill/>
        </a:ln>
      </dgm:spPr>
      <dgm:t>
        <a:bodyPr/>
        <a:lstStyle/>
        <a:p>
          <a:endParaRPr lang="en-US"/>
        </a:p>
      </dgm:t>
    </dgm:pt>
    <dgm:pt modelId="{7DD69FA3-4A27-ED4C-A5B4-197844235C62}" type="pres">
      <dgm:prSet presAssocID="{F314DD2D-F626-F240-94BC-79DFCAF64834}" presName="dotPict_32" presStyleLbl="solidFgAcc1" presStyleIdx="4" presStyleCnt="20"/>
      <dgm:spPr>
        <a:noFill/>
        <a:ln>
          <a:noFill/>
        </a:ln>
      </dgm:spPr>
      <dgm:t>
        <a:bodyPr/>
        <a:lstStyle/>
        <a:p>
          <a:endParaRPr lang="en-US"/>
        </a:p>
      </dgm:t>
    </dgm:pt>
    <dgm:pt modelId="{73AE198D-E1FA-6B46-BDE5-48EF1B3D5979}" type="pres">
      <dgm:prSet presAssocID="{F314DD2D-F626-F240-94BC-79DFCAF64834}" presName="dotPict_33" presStyleLbl="solidFgAcc1" presStyleIdx="5" presStyleCnt="20"/>
      <dgm:spPr>
        <a:noFill/>
        <a:ln>
          <a:noFill/>
        </a:ln>
      </dgm:spPr>
      <dgm:t>
        <a:bodyPr/>
        <a:lstStyle/>
        <a:p>
          <a:endParaRPr lang="en-US"/>
        </a:p>
      </dgm:t>
    </dgm:pt>
    <dgm:pt modelId="{1B399767-5181-3D44-944F-A69A39B403A7}" type="pres">
      <dgm:prSet presAssocID="{51C9B532-4505-D847-AAE9-8C2DB3637CDA}" presName="pictA4" presStyleCnt="0"/>
      <dgm:spPr/>
      <dgm:t>
        <a:bodyPr/>
        <a:lstStyle/>
        <a:p>
          <a:endParaRPr lang="en-US"/>
        </a:p>
      </dgm:t>
    </dgm:pt>
    <dgm:pt modelId="{DD572BA3-A6AE-244B-8185-CFAB228ECC7C}" type="pres">
      <dgm:prSet presAssocID="{51C9B532-4505-D847-AAE9-8C2DB3637CDA}" presName="imageRepeatNode" presStyleLbl="alignNode1" presStyleIdx="3" presStyleCnt="5"/>
      <dgm:spPr/>
      <dgm:t>
        <a:bodyPr/>
        <a:lstStyle/>
        <a:p>
          <a:endParaRPr lang="en-US"/>
        </a:p>
      </dgm:t>
    </dgm:pt>
    <dgm:pt modelId="{D64DCEC8-5B0C-A349-8A0F-881897E7F66B}" type="pres">
      <dgm:prSet presAssocID="{51C9B532-4505-D847-AAE9-8C2DB3637CDA}" presName="fourDotsPict" presStyleCnt="0"/>
      <dgm:spPr/>
      <dgm:t>
        <a:bodyPr/>
        <a:lstStyle/>
        <a:p>
          <a:endParaRPr lang="en-US"/>
        </a:p>
      </dgm:t>
    </dgm:pt>
    <dgm:pt modelId="{BAFF781E-5421-9C47-8017-18B0DBD6F389}" type="pres">
      <dgm:prSet presAssocID="{51C9B532-4505-D847-AAE9-8C2DB3637CDA}" presName="dotPict_41" presStyleLbl="solidFgAcc1" presStyleIdx="6" presStyleCnt="20"/>
      <dgm:spPr>
        <a:noFill/>
        <a:ln>
          <a:noFill/>
        </a:ln>
      </dgm:spPr>
      <dgm:t>
        <a:bodyPr/>
        <a:lstStyle/>
        <a:p>
          <a:endParaRPr lang="en-US"/>
        </a:p>
      </dgm:t>
    </dgm:pt>
    <dgm:pt modelId="{F34C6BB5-0A9F-8F4C-B305-F77377AF9472}" type="pres">
      <dgm:prSet presAssocID="{51C9B532-4505-D847-AAE9-8C2DB3637CDA}" presName="dotPict_42" presStyleLbl="solidFgAcc1" presStyleIdx="7" presStyleCnt="20"/>
      <dgm:spPr>
        <a:noFill/>
        <a:ln>
          <a:noFill/>
        </a:ln>
      </dgm:spPr>
      <dgm:t>
        <a:bodyPr/>
        <a:lstStyle/>
        <a:p>
          <a:endParaRPr lang="en-US"/>
        </a:p>
      </dgm:t>
    </dgm:pt>
    <dgm:pt modelId="{4624B1AD-15B6-F047-BC3B-7126CBBDAFDA}" type="pres">
      <dgm:prSet presAssocID="{51C9B532-4505-D847-AAE9-8C2DB3637CDA}" presName="dotPict_43" presStyleLbl="solidFgAcc1" presStyleIdx="8" presStyleCnt="20"/>
      <dgm:spPr>
        <a:noFill/>
        <a:ln>
          <a:noFill/>
        </a:ln>
      </dgm:spPr>
      <dgm:t>
        <a:bodyPr/>
        <a:lstStyle/>
        <a:p>
          <a:endParaRPr lang="en-US"/>
        </a:p>
      </dgm:t>
    </dgm:pt>
    <dgm:pt modelId="{8770866F-5025-4D4E-9E10-57D37FB09C46}" type="pres">
      <dgm:prSet presAssocID="{51C9B532-4505-D847-AAE9-8C2DB3637CDA}" presName="dotPict_44" presStyleLbl="solidFgAcc1" presStyleIdx="9" presStyleCnt="20"/>
      <dgm:spPr>
        <a:noFill/>
        <a:ln>
          <a:noFill/>
        </a:ln>
      </dgm:spPr>
      <dgm:t>
        <a:bodyPr/>
        <a:lstStyle/>
        <a:p>
          <a:endParaRPr lang="en-US"/>
        </a:p>
      </dgm:t>
    </dgm:pt>
    <dgm:pt modelId="{90AF9AA8-92AF-9B4A-96A8-A69B923C86FF}" type="pres">
      <dgm:prSet presAssocID="{A320695A-2986-4445-A9F7-2E71D44E9007}" presName="pictB5" presStyleLbl="alignNode1" presStyleIdx="4" presStyleCnt="5"/>
      <dgm:spPr>
        <a:gradFill flip="none" rotWithShape="0">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2700000" scaled="1"/>
          <a:tileRect/>
        </a:gradFill>
        <a:ln>
          <a:solidFill>
            <a:schemeClr val="bg2">
              <a:lumMod val="25000"/>
            </a:schemeClr>
          </a:solidFill>
        </a:ln>
      </dgm:spPr>
      <dgm:t>
        <a:bodyPr/>
        <a:lstStyle/>
        <a:p>
          <a:endParaRPr lang="en-US"/>
        </a:p>
      </dgm:t>
    </dgm:pt>
    <dgm:pt modelId="{3EFD2457-E57C-A04F-824C-BCA222A3F13F}" type="pres">
      <dgm:prSet presAssocID="{A320695A-2986-4445-A9F7-2E71D44E9007}" presName="txLine" presStyleCnt="0"/>
      <dgm:spPr/>
      <dgm:t>
        <a:bodyPr/>
        <a:lstStyle/>
        <a:p>
          <a:endParaRPr lang="en-US"/>
        </a:p>
      </dgm:t>
    </dgm:pt>
    <dgm:pt modelId="{E1846525-B945-304B-A969-C24DFEEF7129}" type="pres">
      <dgm:prSet presAssocID="{45332E8E-63A9-E948-A42B-BFCC83200E41}" presName="oneDotTx" presStyleCnt="0"/>
      <dgm:spPr/>
      <dgm:t>
        <a:bodyPr/>
        <a:lstStyle/>
        <a:p>
          <a:endParaRPr lang="en-US"/>
        </a:p>
      </dgm:t>
    </dgm:pt>
    <dgm:pt modelId="{B0C4F5C0-4444-7649-BE26-05BAA89AE0C6}" type="pres">
      <dgm:prSet presAssocID="{45332E8E-63A9-E948-A42B-BFCC83200E41}" presName="dotTx_11" presStyleLbl="solidFgAcc1" presStyleIdx="10" presStyleCnt="20"/>
      <dgm:spPr>
        <a:noFill/>
        <a:ln>
          <a:noFill/>
        </a:ln>
      </dgm:spPr>
      <dgm:t>
        <a:bodyPr/>
        <a:lstStyle/>
        <a:p>
          <a:endParaRPr lang="en-US"/>
        </a:p>
      </dgm:t>
    </dgm:pt>
    <dgm:pt modelId="{4DE5CCD2-F77B-CD47-8A07-77C70C301E25}" type="pres">
      <dgm:prSet presAssocID="{45332E8E-63A9-E948-A42B-BFCC83200E41}" presName="Name37" presStyleLbl="revTx" presStyleIdx="0" presStyleCnt="4">
        <dgm:presLayoutVars>
          <dgm:bulletEnabled val="1"/>
        </dgm:presLayoutVars>
      </dgm:prSet>
      <dgm:spPr/>
      <dgm:t>
        <a:bodyPr/>
        <a:lstStyle/>
        <a:p>
          <a:endParaRPr lang="en-US"/>
        </a:p>
      </dgm:t>
    </dgm:pt>
    <dgm:pt modelId="{EE5AC1A8-FB74-8945-8A2C-9AFAE22842D2}" type="pres">
      <dgm:prSet presAssocID="{509FF6D0-88CD-6848-A9D0-DFD23FE2EF5D}" presName="twoDotsTx" presStyleCnt="0"/>
      <dgm:spPr/>
      <dgm:t>
        <a:bodyPr/>
        <a:lstStyle/>
        <a:p>
          <a:endParaRPr lang="en-US"/>
        </a:p>
      </dgm:t>
    </dgm:pt>
    <dgm:pt modelId="{EFD8DFA2-B38C-424B-9B05-A74B8FA811D0}" type="pres">
      <dgm:prSet presAssocID="{509FF6D0-88CD-6848-A9D0-DFD23FE2EF5D}" presName="dotTx_21" presStyleLbl="solidFgAcc1" presStyleIdx="11" presStyleCnt="20"/>
      <dgm:spPr>
        <a:noFill/>
        <a:ln>
          <a:noFill/>
        </a:ln>
      </dgm:spPr>
      <dgm:t>
        <a:bodyPr/>
        <a:lstStyle/>
        <a:p>
          <a:endParaRPr lang="en-US"/>
        </a:p>
      </dgm:t>
    </dgm:pt>
    <dgm:pt modelId="{BE1675DD-8852-2249-A4F0-98BCDD2F8723}" type="pres">
      <dgm:prSet presAssocID="{509FF6D0-88CD-6848-A9D0-DFD23FE2EF5D}" presName="dotTx_22" presStyleLbl="solidFgAcc1" presStyleIdx="12" presStyleCnt="20"/>
      <dgm:spPr>
        <a:noFill/>
        <a:ln>
          <a:noFill/>
        </a:ln>
      </dgm:spPr>
      <dgm:t>
        <a:bodyPr/>
        <a:lstStyle/>
        <a:p>
          <a:endParaRPr lang="en-US"/>
        </a:p>
      </dgm:t>
    </dgm:pt>
    <dgm:pt modelId="{D643D481-C3AA-9E4E-B5B2-478BD2D13783}" type="pres">
      <dgm:prSet presAssocID="{509FF6D0-88CD-6848-A9D0-DFD23FE2EF5D}" presName="Name39" presStyleLbl="revTx" presStyleIdx="1" presStyleCnt="4" custLinFactX="129600" custLinFactNeighborX="200000" custLinFactNeighborY="47024">
        <dgm:presLayoutVars>
          <dgm:bulletEnabled val="1"/>
        </dgm:presLayoutVars>
      </dgm:prSet>
      <dgm:spPr/>
      <dgm:t>
        <a:bodyPr/>
        <a:lstStyle/>
        <a:p>
          <a:endParaRPr lang="en-US"/>
        </a:p>
      </dgm:t>
    </dgm:pt>
    <dgm:pt modelId="{D4339008-D7E7-9641-A228-99ACD1AD966F}" type="pres">
      <dgm:prSet presAssocID="{9D6A09B1-0B6F-3A47-82C7-58065C7F1B03}" presName="threeDotsTx" presStyleCnt="0"/>
      <dgm:spPr/>
      <dgm:t>
        <a:bodyPr/>
        <a:lstStyle/>
        <a:p>
          <a:endParaRPr lang="en-US"/>
        </a:p>
      </dgm:t>
    </dgm:pt>
    <dgm:pt modelId="{B6FD2295-61AA-8846-A1EE-8181E525C5AF}" type="pres">
      <dgm:prSet presAssocID="{9D6A09B1-0B6F-3A47-82C7-58065C7F1B03}" presName="dotTx_31" presStyleLbl="solidFgAcc1" presStyleIdx="13" presStyleCnt="20"/>
      <dgm:spPr>
        <a:noFill/>
        <a:ln>
          <a:noFill/>
        </a:ln>
      </dgm:spPr>
      <dgm:t>
        <a:bodyPr/>
        <a:lstStyle/>
        <a:p>
          <a:endParaRPr lang="en-US"/>
        </a:p>
      </dgm:t>
    </dgm:pt>
    <dgm:pt modelId="{5AE97A6D-3934-2D47-92F3-3DE78FE0782A}" type="pres">
      <dgm:prSet presAssocID="{9D6A09B1-0B6F-3A47-82C7-58065C7F1B03}" presName="dotTx_32" presStyleLbl="solidFgAcc1" presStyleIdx="14" presStyleCnt="20"/>
      <dgm:spPr>
        <a:noFill/>
        <a:ln>
          <a:noFill/>
        </a:ln>
      </dgm:spPr>
      <dgm:t>
        <a:bodyPr/>
        <a:lstStyle/>
        <a:p>
          <a:endParaRPr lang="en-US"/>
        </a:p>
      </dgm:t>
    </dgm:pt>
    <dgm:pt modelId="{036ABACF-3F7E-5C4D-BB3A-9B6F8A67AC44}" type="pres">
      <dgm:prSet presAssocID="{9D6A09B1-0B6F-3A47-82C7-58065C7F1B03}" presName="dotTx_33" presStyleLbl="solidFgAcc1" presStyleIdx="15" presStyleCnt="20"/>
      <dgm:spPr>
        <a:noFill/>
        <a:ln>
          <a:noFill/>
        </a:ln>
      </dgm:spPr>
      <dgm:t>
        <a:bodyPr/>
        <a:lstStyle/>
        <a:p>
          <a:endParaRPr lang="en-US"/>
        </a:p>
      </dgm:t>
    </dgm:pt>
    <dgm:pt modelId="{D69C9D9A-F195-BF43-8142-ADEBDC1F0E82}" type="pres">
      <dgm:prSet presAssocID="{9D6A09B1-0B6F-3A47-82C7-58065C7F1B03}" presName="Name41" presStyleLbl="revTx" presStyleIdx="2" presStyleCnt="4">
        <dgm:presLayoutVars>
          <dgm:bulletEnabled val="1"/>
        </dgm:presLayoutVars>
      </dgm:prSet>
      <dgm:spPr/>
      <dgm:t>
        <a:bodyPr/>
        <a:lstStyle/>
        <a:p>
          <a:endParaRPr lang="en-US"/>
        </a:p>
      </dgm:t>
    </dgm:pt>
    <dgm:pt modelId="{ADAE2A40-83C9-DA46-AA79-7DC2D95BED84}" type="pres">
      <dgm:prSet presAssocID="{07AA4008-49DB-DA47-BFD8-E5749F3C13F0}" presName="fourDotsTx" presStyleCnt="0"/>
      <dgm:spPr/>
      <dgm:t>
        <a:bodyPr/>
        <a:lstStyle/>
        <a:p>
          <a:endParaRPr lang="en-US"/>
        </a:p>
      </dgm:t>
    </dgm:pt>
    <dgm:pt modelId="{15BA7E56-3841-1F49-852D-1BC51317BFA1}" type="pres">
      <dgm:prSet presAssocID="{07AA4008-49DB-DA47-BFD8-E5749F3C13F0}" presName="dotTx_41" presStyleLbl="solidFgAcc1" presStyleIdx="16" presStyleCnt="20"/>
      <dgm:spPr>
        <a:noFill/>
        <a:ln>
          <a:noFill/>
        </a:ln>
      </dgm:spPr>
      <dgm:t>
        <a:bodyPr/>
        <a:lstStyle/>
        <a:p>
          <a:endParaRPr lang="en-US"/>
        </a:p>
      </dgm:t>
    </dgm:pt>
    <dgm:pt modelId="{617FF023-D2FB-624D-9042-2422C729B867}" type="pres">
      <dgm:prSet presAssocID="{07AA4008-49DB-DA47-BFD8-E5749F3C13F0}" presName="dotTx_42" presStyleLbl="solidFgAcc1" presStyleIdx="17" presStyleCnt="20"/>
      <dgm:spPr>
        <a:noFill/>
        <a:ln>
          <a:noFill/>
        </a:ln>
      </dgm:spPr>
      <dgm:t>
        <a:bodyPr/>
        <a:lstStyle/>
        <a:p>
          <a:endParaRPr lang="en-US"/>
        </a:p>
      </dgm:t>
    </dgm:pt>
    <dgm:pt modelId="{4EFA1165-EA5D-8349-B51E-6552F98ABCA9}" type="pres">
      <dgm:prSet presAssocID="{07AA4008-49DB-DA47-BFD8-E5749F3C13F0}" presName="dotTx_43" presStyleLbl="solidFgAcc1" presStyleIdx="18" presStyleCnt="20"/>
      <dgm:spPr>
        <a:noFill/>
        <a:ln>
          <a:noFill/>
        </a:ln>
      </dgm:spPr>
      <dgm:t>
        <a:bodyPr/>
        <a:lstStyle/>
        <a:p>
          <a:endParaRPr lang="en-US"/>
        </a:p>
      </dgm:t>
    </dgm:pt>
    <dgm:pt modelId="{A17AC10F-3A41-384A-813C-AC469220B001}" type="pres">
      <dgm:prSet presAssocID="{07AA4008-49DB-DA47-BFD8-E5749F3C13F0}" presName="dotTx_44" presStyleLbl="solidFgAcc1" presStyleIdx="19" presStyleCnt="20"/>
      <dgm:spPr>
        <a:noFill/>
        <a:ln>
          <a:noFill/>
        </a:ln>
      </dgm:spPr>
      <dgm:t>
        <a:bodyPr/>
        <a:lstStyle/>
        <a:p>
          <a:endParaRPr lang="en-US"/>
        </a:p>
      </dgm:t>
    </dgm:pt>
    <dgm:pt modelId="{2C16D3C9-3BE8-FC4D-A540-6F07FF21F427}" type="pres">
      <dgm:prSet presAssocID="{07AA4008-49DB-DA47-BFD8-E5749F3C13F0}" presName="Name43" presStyleLbl="revTx" presStyleIdx="3" presStyleCnt="4">
        <dgm:presLayoutVars>
          <dgm:bulletEnabled val="1"/>
        </dgm:presLayoutVars>
      </dgm:prSet>
      <dgm:spPr/>
      <dgm:t>
        <a:bodyPr/>
        <a:lstStyle/>
        <a:p>
          <a:endParaRPr lang="en-US"/>
        </a:p>
      </dgm:t>
    </dgm:pt>
  </dgm:ptLst>
  <dgm:cxnLst>
    <dgm:cxn modelId="{BAC4C724-ADEF-654D-AC47-D1AD273DE88C}" type="presOf" srcId="{A320695A-2986-4445-A9F7-2E71D44E9007}" destId="{2FAB626E-B3E5-1B47-B16D-D234F20D83FE}" srcOrd="0" destOrd="0" presId="urn:microsoft.com/office/officeart/2009/3/layout/SpiralPicture"/>
    <dgm:cxn modelId="{C94C50A5-F806-9F4B-853D-0EA188D99522}" type="presOf" srcId="{509FF6D0-88CD-6848-A9D0-DFD23FE2EF5D}" destId="{D643D481-C3AA-9E4E-B5B2-478BD2D13783}" srcOrd="0" destOrd="0" presId="urn:microsoft.com/office/officeart/2009/3/layout/SpiralPicture"/>
    <dgm:cxn modelId="{0270E529-D978-F54F-ABD6-5466E8051BC4}" srcId="{A320695A-2986-4445-A9F7-2E71D44E9007}" destId="{509FF6D0-88CD-6848-A9D0-DFD23FE2EF5D}" srcOrd="1" destOrd="0" parTransId="{FC318886-F68E-1E40-8992-3D26CFD57526}" sibTransId="{BB48C3F6-8EDE-B64C-960D-176BD1B82ED8}"/>
    <dgm:cxn modelId="{C635BF4F-7A23-004D-8017-B046131E08E9}" type="presOf" srcId="{F314DD2D-F626-F240-94BC-79DFCAF64834}" destId="{5777B012-DD58-A24E-9FEE-C32862EFD5AF}" srcOrd="0" destOrd="0" presId="urn:microsoft.com/office/officeart/2009/3/layout/SpiralPicture"/>
    <dgm:cxn modelId="{5021D16C-BE85-E941-B470-AB5CDDF5C3AA}" type="presOf" srcId="{9D6A09B1-0B6F-3A47-82C7-58065C7F1B03}" destId="{D69C9D9A-F195-BF43-8142-ADEBDC1F0E82}" srcOrd="0" destOrd="0" presId="urn:microsoft.com/office/officeart/2009/3/layout/SpiralPicture"/>
    <dgm:cxn modelId="{923A8431-0B8B-8548-B0EA-1CCD86F8F6F1}" srcId="{A320695A-2986-4445-A9F7-2E71D44E9007}" destId="{07AA4008-49DB-DA47-BFD8-E5749F3C13F0}" srcOrd="3" destOrd="0" parTransId="{F380B25B-093E-8E40-A035-63468D3B6A87}" sibTransId="{51C9B532-4505-D847-AAE9-8C2DB3637CDA}"/>
    <dgm:cxn modelId="{23A1C454-902D-D74D-B046-CC89D2D69B5D}" type="presOf" srcId="{51C9B532-4505-D847-AAE9-8C2DB3637CDA}" destId="{DD572BA3-A6AE-244B-8185-CFAB228ECC7C}" srcOrd="0" destOrd="0" presId="urn:microsoft.com/office/officeart/2009/3/layout/SpiralPicture"/>
    <dgm:cxn modelId="{1EED8825-5D69-6A45-A50F-1415AED3780F}" type="presOf" srcId="{45332E8E-63A9-E948-A42B-BFCC83200E41}" destId="{4DE5CCD2-F77B-CD47-8A07-77C70C301E25}" srcOrd="0" destOrd="0" presId="urn:microsoft.com/office/officeart/2009/3/layout/SpiralPicture"/>
    <dgm:cxn modelId="{29AAB4A0-FB37-FC41-9583-BD8A6DC4CA22}" srcId="{A320695A-2986-4445-A9F7-2E71D44E9007}" destId="{45332E8E-63A9-E948-A42B-BFCC83200E41}" srcOrd="0" destOrd="0" parTransId="{3F8DE75E-BC70-C045-9E6E-BAD7948BF6B8}" sibTransId="{AF9BD2B9-862E-964D-ABB5-D01555183AD2}"/>
    <dgm:cxn modelId="{B5CD0ADE-64B2-8D4E-AC61-786E445D11E8}" type="presOf" srcId="{AF9BD2B9-862E-964D-ABB5-D01555183AD2}" destId="{5D79AA45-06DC-5546-B6A4-6EE99680210E}" srcOrd="0" destOrd="0" presId="urn:microsoft.com/office/officeart/2009/3/layout/SpiralPicture"/>
    <dgm:cxn modelId="{7032527E-C0BD-214D-BBE9-CE04F151DED8}" type="presOf" srcId="{BB48C3F6-8EDE-B64C-960D-176BD1B82ED8}" destId="{A6E68BA9-FAF8-9F4C-A388-8C19CBFF74B5}" srcOrd="0" destOrd="0" presId="urn:microsoft.com/office/officeart/2009/3/layout/SpiralPicture"/>
    <dgm:cxn modelId="{9F3A45C7-CDC0-0049-96AB-BD09D7157E8B}" srcId="{A320695A-2986-4445-A9F7-2E71D44E9007}" destId="{9D6A09B1-0B6F-3A47-82C7-58065C7F1B03}" srcOrd="2" destOrd="0" parTransId="{E9A7B103-52DB-2948-9FD4-D069EA9CF14D}" sibTransId="{F314DD2D-F626-F240-94BC-79DFCAF64834}"/>
    <dgm:cxn modelId="{A734854D-1B06-0848-8077-7BF92832F4DD}" type="presOf" srcId="{07AA4008-49DB-DA47-BFD8-E5749F3C13F0}" destId="{2C16D3C9-3BE8-FC4D-A540-6F07FF21F427}" srcOrd="0" destOrd="0" presId="urn:microsoft.com/office/officeart/2009/3/layout/SpiralPicture"/>
    <dgm:cxn modelId="{E4C1E49A-4CFA-4144-8DB8-10EF4D61E44C}" type="presParOf" srcId="{2FAB626E-B3E5-1B47-B16D-D234F20D83FE}" destId="{C3F3C16E-ADA2-3A42-89B7-84C3F8E40842}" srcOrd="0" destOrd="0" presId="urn:microsoft.com/office/officeart/2009/3/layout/SpiralPicture"/>
    <dgm:cxn modelId="{1AE2C291-03DA-1E48-96C8-7AFB17147CFF}" type="presParOf" srcId="{C3F3C16E-ADA2-3A42-89B7-84C3F8E40842}" destId="{0339014D-1DD4-0442-B231-9D5495A58775}" srcOrd="0" destOrd="0" presId="urn:microsoft.com/office/officeart/2009/3/layout/SpiralPicture"/>
    <dgm:cxn modelId="{930A1806-3343-6547-B9FE-C1EE83FB4C79}" type="presParOf" srcId="{C3F3C16E-ADA2-3A42-89B7-84C3F8E40842}" destId="{9EFDBFC5-E42A-9348-8BEB-6631D668E2BB}" srcOrd="1" destOrd="0" presId="urn:microsoft.com/office/officeart/2009/3/layout/SpiralPicture"/>
    <dgm:cxn modelId="{68CE3FD3-3B53-CE4C-A0C4-7C45AC123B7A}" type="presParOf" srcId="{C3F3C16E-ADA2-3A42-89B7-84C3F8E40842}" destId="{C26CD620-5ABD-024A-9E47-C215AE00B06B}" srcOrd="2" destOrd="0" presId="urn:microsoft.com/office/officeart/2009/3/layout/SpiralPicture"/>
    <dgm:cxn modelId="{FCAC57E8-58CF-4A48-A42B-0EB86059C4B0}" type="presParOf" srcId="{C26CD620-5ABD-024A-9E47-C215AE00B06B}" destId="{5D79AA45-06DC-5546-B6A4-6EE99680210E}" srcOrd="0" destOrd="0" presId="urn:microsoft.com/office/officeart/2009/3/layout/SpiralPicture"/>
    <dgm:cxn modelId="{21AD16E7-2BE1-6547-9A5E-376A706B4F8F}" type="presParOf" srcId="{C3F3C16E-ADA2-3A42-89B7-84C3F8E40842}" destId="{1A8D8AB3-8DA1-7149-9535-536FC1F8D434}" srcOrd="3" destOrd="0" presId="urn:microsoft.com/office/officeart/2009/3/layout/SpiralPicture"/>
    <dgm:cxn modelId="{A9AEA575-32F2-F244-9F91-55CC6871247B}" type="presParOf" srcId="{1A8D8AB3-8DA1-7149-9535-536FC1F8D434}" destId="{50AB7B7C-2D2B-B242-A53E-8A1BEAFFEE60}" srcOrd="0" destOrd="0" presId="urn:microsoft.com/office/officeart/2009/3/layout/SpiralPicture"/>
    <dgm:cxn modelId="{C8859F65-AD4D-B649-B9EE-E82A8257261F}" type="presParOf" srcId="{C3F3C16E-ADA2-3A42-89B7-84C3F8E40842}" destId="{E51135F7-4024-F24C-A738-4481DF8C21C9}" srcOrd="4" destOrd="0" presId="urn:microsoft.com/office/officeart/2009/3/layout/SpiralPicture"/>
    <dgm:cxn modelId="{A8C7C733-0DB0-E54F-9071-2BC64345233E}" type="presParOf" srcId="{E51135F7-4024-F24C-A738-4481DF8C21C9}" destId="{A6E68BA9-FAF8-9F4C-A388-8C19CBFF74B5}" srcOrd="0" destOrd="0" presId="urn:microsoft.com/office/officeart/2009/3/layout/SpiralPicture"/>
    <dgm:cxn modelId="{6E16530A-3DF1-BF40-8EC2-08C3FB9649A4}" type="presParOf" srcId="{C3F3C16E-ADA2-3A42-89B7-84C3F8E40842}" destId="{8D4E85D1-B741-F44D-A41F-1C73097E7D83}" srcOrd="5" destOrd="0" presId="urn:microsoft.com/office/officeart/2009/3/layout/SpiralPicture"/>
    <dgm:cxn modelId="{70117749-7CE8-E64D-A1B2-D129C02C0790}" type="presParOf" srcId="{8D4E85D1-B741-F44D-A41F-1C73097E7D83}" destId="{9B7A814F-6DC9-0647-B869-CD8C85A14561}" srcOrd="0" destOrd="0" presId="urn:microsoft.com/office/officeart/2009/3/layout/SpiralPicture"/>
    <dgm:cxn modelId="{01852EFD-C0CA-D641-9709-A00BDF3E711D}" type="presParOf" srcId="{8D4E85D1-B741-F44D-A41F-1C73097E7D83}" destId="{0AE6DEE5-029C-1240-8A48-DB45E7EB8A94}" srcOrd="1" destOrd="0" presId="urn:microsoft.com/office/officeart/2009/3/layout/SpiralPicture"/>
    <dgm:cxn modelId="{D2336E52-7977-804C-9676-CA3A3CF69F5C}" type="presParOf" srcId="{C3F3C16E-ADA2-3A42-89B7-84C3F8E40842}" destId="{DF4FCC5D-BE21-024C-B588-96C7B2540EC3}" srcOrd="6" destOrd="0" presId="urn:microsoft.com/office/officeart/2009/3/layout/SpiralPicture"/>
    <dgm:cxn modelId="{51FEF23C-D9CE-B643-B0B1-F56CFEF9DAB8}" type="presParOf" srcId="{DF4FCC5D-BE21-024C-B588-96C7B2540EC3}" destId="{5777B012-DD58-A24E-9FEE-C32862EFD5AF}" srcOrd="0" destOrd="0" presId="urn:microsoft.com/office/officeart/2009/3/layout/SpiralPicture"/>
    <dgm:cxn modelId="{2B7C00FF-05F2-A541-B94E-E5CEE0309B3B}" type="presParOf" srcId="{C3F3C16E-ADA2-3A42-89B7-84C3F8E40842}" destId="{D60AC318-3222-6149-9808-E98623E48BB2}" srcOrd="7" destOrd="0" presId="urn:microsoft.com/office/officeart/2009/3/layout/SpiralPicture"/>
    <dgm:cxn modelId="{B8D55BA4-C1A3-B24E-807E-93FA734714F0}" type="presParOf" srcId="{D60AC318-3222-6149-9808-E98623E48BB2}" destId="{FF312880-7A1F-D644-A19C-DC11AC18E833}" srcOrd="0" destOrd="0" presId="urn:microsoft.com/office/officeart/2009/3/layout/SpiralPicture"/>
    <dgm:cxn modelId="{2829F3C8-B664-CE47-928B-BDB35F47B58A}" type="presParOf" srcId="{D60AC318-3222-6149-9808-E98623E48BB2}" destId="{7DD69FA3-4A27-ED4C-A5B4-197844235C62}" srcOrd="1" destOrd="0" presId="urn:microsoft.com/office/officeart/2009/3/layout/SpiralPicture"/>
    <dgm:cxn modelId="{0DDD29CF-F292-E24E-8746-EC7362F41393}" type="presParOf" srcId="{D60AC318-3222-6149-9808-E98623E48BB2}" destId="{73AE198D-E1FA-6B46-BDE5-48EF1B3D5979}" srcOrd="2" destOrd="0" presId="urn:microsoft.com/office/officeart/2009/3/layout/SpiralPicture"/>
    <dgm:cxn modelId="{51FAD8FB-5DF4-094B-A769-FEF4C47972B2}" type="presParOf" srcId="{C3F3C16E-ADA2-3A42-89B7-84C3F8E40842}" destId="{1B399767-5181-3D44-944F-A69A39B403A7}" srcOrd="8" destOrd="0" presId="urn:microsoft.com/office/officeart/2009/3/layout/SpiralPicture"/>
    <dgm:cxn modelId="{4171F992-7652-BE4C-961D-95B43EBD7764}" type="presParOf" srcId="{1B399767-5181-3D44-944F-A69A39B403A7}" destId="{DD572BA3-A6AE-244B-8185-CFAB228ECC7C}" srcOrd="0" destOrd="0" presId="urn:microsoft.com/office/officeart/2009/3/layout/SpiralPicture"/>
    <dgm:cxn modelId="{3A52B68C-8F71-FC4B-85DE-5A52F5C16D5B}" type="presParOf" srcId="{C3F3C16E-ADA2-3A42-89B7-84C3F8E40842}" destId="{D64DCEC8-5B0C-A349-8A0F-881897E7F66B}" srcOrd="9" destOrd="0" presId="urn:microsoft.com/office/officeart/2009/3/layout/SpiralPicture"/>
    <dgm:cxn modelId="{EB0DD919-743D-6846-91C1-753174B35C39}" type="presParOf" srcId="{D64DCEC8-5B0C-A349-8A0F-881897E7F66B}" destId="{BAFF781E-5421-9C47-8017-18B0DBD6F389}" srcOrd="0" destOrd="0" presId="urn:microsoft.com/office/officeart/2009/3/layout/SpiralPicture"/>
    <dgm:cxn modelId="{4EF641E0-F099-6D40-B6CE-B2E660B7B7C5}" type="presParOf" srcId="{D64DCEC8-5B0C-A349-8A0F-881897E7F66B}" destId="{F34C6BB5-0A9F-8F4C-B305-F77377AF9472}" srcOrd="1" destOrd="0" presId="urn:microsoft.com/office/officeart/2009/3/layout/SpiralPicture"/>
    <dgm:cxn modelId="{13DEF545-5BB1-2845-8C66-9A66E867D965}" type="presParOf" srcId="{D64DCEC8-5B0C-A349-8A0F-881897E7F66B}" destId="{4624B1AD-15B6-F047-BC3B-7126CBBDAFDA}" srcOrd="2" destOrd="0" presId="urn:microsoft.com/office/officeart/2009/3/layout/SpiralPicture"/>
    <dgm:cxn modelId="{12D54460-62CC-9447-AFB8-09542C2F9DDE}" type="presParOf" srcId="{D64DCEC8-5B0C-A349-8A0F-881897E7F66B}" destId="{8770866F-5025-4D4E-9E10-57D37FB09C46}" srcOrd="3" destOrd="0" presId="urn:microsoft.com/office/officeart/2009/3/layout/SpiralPicture"/>
    <dgm:cxn modelId="{C368D212-8577-A04B-9E13-A12190C6BD2C}" type="presParOf" srcId="{C3F3C16E-ADA2-3A42-89B7-84C3F8E40842}" destId="{90AF9AA8-92AF-9B4A-96A8-A69B923C86FF}" srcOrd="10" destOrd="0" presId="urn:microsoft.com/office/officeart/2009/3/layout/SpiralPicture"/>
    <dgm:cxn modelId="{91AE4277-29FB-EE4E-BC7B-1933BFF8348F}" type="presParOf" srcId="{2FAB626E-B3E5-1B47-B16D-D234F20D83FE}" destId="{3EFD2457-E57C-A04F-824C-BCA222A3F13F}" srcOrd="1" destOrd="0" presId="urn:microsoft.com/office/officeart/2009/3/layout/SpiralPicture"/>
    <dgm:cxn modelId="{D5E86E4D-E9FF-DD42-8176-CE5ACCB2F15D}" type="presParOf" srcId="{3EFD2457-E57C-A04F-824C-BCA222A3F13F}" destId="{E1846525-B945-304B-A969-C24DFEEF7129}" srcOrd="0" destOrd="0" presId="urn:microsoft.com/office/officeart/2009/3/layout/SpiralPicture"/>
    <dgm:cxn modelId="{FFF16772-3162-0A42-B654-1F5D53BD827A}" type="presParOf" srcId="{E1846525-B945-304B-A969-C24DFEEF7129}" destId="{B0C4F5C0-4444-7649-BE26-05BAA89AE0C6}" srcOrd="0" destOrd="0" presId="urn:microsoft.com/office/officeart/2009/3/layout/SpiralPicture"/>
    <dgm:cxn modelId="{B698222D-5BED-8A41-AD78-9D141D827993}" type="presParOf" srcId="{3EFD2457-E57C-A04F-824C-BCA222A3F13F}" destId="{4DE5CCD2-F77B-CD47-8A07-77C70C301E25}" srcOrd="1" destOrd="0" presId="urn:microsoft.com/office/officeart/2009/3/layout/SpiralPicture"/>
    <dgm:cxn modelId="{F63A236F-9433-9948-99DF-3084535455AF}" type="presParOf" srcId="{3EFD2457-E57C-A04F-824C-BCA222A3F13F}" destId="{EE5AC1A8-FB74-8945-8A2C-9AFAE22842D2}" srcOrd="2" destOrd="0" presId="urn:microsoft.com/office/officeart/2009/3/layout/SpiralPicture"/>
    <dgm:cxn modelId="{27E8E25D-45ED-6E42-B416-D0BD70796872}" type="presParOf" srcId="{EE5AC1A8-FB74-8945-8A2C-9AFAE22842D2}" destId="{EFD8DFA2-B38C-424B-9B05-A74B8FA811D0}" srcOrd="0" destOrd="0" presId="urn:microsoft.com/office/officeart/2009/3/layout/SpiralPicture"/>
    <dgm:cxn modelId="{94CA8FC9-A80B-7E43-8813-7328B4E20E7B}" type="presParOf" srcId="{EE5AC1A8-FB74-8945-8A2C-9AFAE22842D2}" destId="{BE1675DD-8852-2249-A4F0-98BCDD2F8723}" srcOrd="1" destOrd="0" presId="urn:microsoft.com/office/officeart/2009/3/layout/SpiralPicture"/>
    <dgm:cxn modelId="{0CEE55A4-7761-ED4E-B0A4-800C708BF3CD}" type="presParOf" srcId="{3EFD2457-E57C-A04F-824C-BCA222A3F13F}" destId="{D643D481-C3AA-9E4E-B5B2-478BD2D13783}" srcOrd="3" destOrd="0" presId="urn:microsoft.com/office/officeart/2009/3/layout/SpiralPicture"/>
    <dgm:cxn modelId="{FA7A9CCE-F58C-9942-9F74-57F3270B6193}" type="presParOf" srcId="{3EFD2457-E57C-A04F-824C-BCA222A3F13F}" destId="{D4339008-D7E7-9641-A228-99ACD1AD966F}" srcOrd="4" destOrd="0" presId="urn:microsoft.com/office/officeart/2009/3/layout/SpiralPicture"/>
    <dgm:cxn modelId="{52EAF79A-F72E-AB48-879A-ED5B0CB1BFC0}" type="presParOf" srcId="{D4339008-D7E7-9641-A228-99ACD1AD966F}" destId="{B6FD2295-61AA-8846-A1EE-8181E525C5AF}" srcOrd="0" destOrd="0" presId="urn:microsoft.com/office/officeart/2009/3/layout/SpiralPicture"/>
    <dgm:cxn modelId="{1A7704F9-A1B5-4C4C-BFA7-4FD8F80C59F9}" type="presParOf" srcId="{D4339008-D7E7-9641-A228-99ACD1AD966F}" destId="{5AE97A6D-3934-2D47-92F3-3DE78FE0782A}" srcOrd="1" destOrd="0" presId="urn:microsoft.com/office/officeart/2009/3/layout/SpiralPicture"/>
    <dgm:cxn modelId="{A800E31C-4BE6-F442-926F-DDA474903057}" type="presParOf" srcId="{D4339008-D7E7-9641-A228-99ACD1AD966F}" destId="{036ABACF-3F7E-5C4D-BB3A-9B6F8A67AC44}" srcOrd="2" destOrd="0" presId="urn:microsoft.com/office/officeart/2009/3/layout/SpiralPicture"/>
    <dgm:cxn modelId="{798F12DF-968E-8340-8436-A3B487A53B83}" type="presParOf" srcId="{3EFD2457-E57C-A04F-824C-BCA222A3F13F}" destId="{D69C9D9A-F195-BF43-8142-ADEBDC1F0E82}" srcOrd="5" destOrd="0" presId="urn:microsoft.com/office/officeart/2009/3/layout/SpiralPicture"/>
    <dgm:cxn modelId="{6BAC57E7-4725-FE48-8B2F-839509156D47}" type="presParOf" srcId="{3EFD2457-E57C-A04F-824C-BCA222A3F13F}" destId="{ADAE2A40-83C9-DA46-AA79-7DC2D95BED84}" srcOrd="6" destOrd="0" presId="urn:microsoft.com/office/officeart/2009/3/layout/SpiralPicture"/>
    <dgm:cxn modelId="{8F20DC73-2E8A-964A-B07B-DAE0EA19337C}" type="presParOf" srcId="{ADAE2A40-83C9-DA46-AA79-7DC2D95BED84}" destId="{15BA7E56-3841-1F49-852D-1BC51317BFA1}" srcOrd="0" destOrd="0" presId="urn:microsoft.com/office/officeart/2009/3/layout/SpiralPicture"/>
    <dgm:cxn modelId="{4B9CBF22-03D4-164E-B951-B88121A5172E}" type="presParOf" srcId="{ADAE2A40-83C9-DA46-AA79-7DC2D95BED84}" destId="{617FF023-D2FB-624D-9042-2422C729B867}" srcOrd="1" destOrd="0" presId="urn:microsoft.com/office/officeart/2009/3/layout/SpiralPicture"/>
    <dgm:cxn modelId="{87E38667-C884-254E-9BEA-2DADA7720EF0}" type="presParOf" srcId="{ADAE2A40-83C9-DA46-AA79-7DC2D95BED84}" destId="{4EFA1165-EA5D-8349-B51E-6552F98ABCA9}" srcOrd="2" destOrd="0" presId="urn:microsoft.com/office/officeart/2009/3/layout/SpiralPicture"/>
    <dgm:cxn modelId="{E1AC7D53-FB5D-4B42-B9AD-81F923E0258B}" type="presParOf" srcId="{ADAE2A40-83C9-DA46-AA79-7DC2D95BED84}" destId="{A17AC10F-3A41-384A-813C-AC469220B001}" srcOrd="3" destOrd="0" presId="urn:microsoft.com/office/officeart/2009/3/layout/SpiralPicture"/>
    <dgm:cxn modelId="{D444FD71-7D6D-4547-B33F-F636B3525A83}" type="presParOf" srcId="{3EFD2457-E57C-A04F-824C-BCA222A3F13F}" destId="{2C16D3C9-3BE8-FC4D-A540-6F07FF21F427}" srcOrd="7" destOrd="0" presId="urn:microsoft.com/office/officeart/2009/3/layout/Spiral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20695A-2986-4445-A9F7-2E71D44E9007}" type="doc">
      <dgm:prSet loTypeId="urn:microsoft.com/office/officeart/2009/3/layout/SpiralPicture" loCatId="" qsTypeId="urn:microsoft.com/office/officeart/2005/8/quickstyle/simple3" qsCatId="simple" csTypeId="urn:microsoft.com/office/officeart/2005/8/colors/accent6_4" csCatId="accent6" phldr="1"/>
      <dgm:spPr/>
      <dgm:t>
        <a:bodyPr/>
        <a:lstStyle/>
        <a:p>
          <a:endParaRPr lang="en-US"/>
        </a:p>
      </dgm:t>
    </dgm:pt>
    <dgm:pt modelId="{07AA4008-49DB-DA47-BFD8-E5749F3C13F0}">
      <dgm:prSet phldrT="[Text]"/>
      <dgm:spPr/>
      <dgm:t>
        <a:bodyPr/>
        <a:lstStyle/>
        <a:p>
          <a:r>
            <a:rPr lang="en-US" dirty="0" smtClean="0"/>
            <a:t> </a:t>
          </a:r>
          <a:endParaRPr lang="en-US" dirty="0"/>
        </a:p>
      </dgm:t>
    </dgm:pt>
    <dgm:pt modelId="{F380B25B-093E-8E40-A035-63468D3B6A87}" type="parTrans" cxnId="{923A8431-0B8B-8548-B0EA-1CCD86F8F6F1}">
      <dgm:prSet/>
      <dgm:spPr/>
      <dgm:t>
        <a:bodyPr/>
        <a:lstStyle/>
        <a:p>
          <a:endParaRPr lang="en-US"/>
        </a:p>
      </dgm:t>
    </dgm:pt>
    <dgm:pt modelId="{51C9B532-4505-D847-AAE9-8C2DB3637CDA}" type="sibTrans" cxnId="{923A8431-0B8B-8548-B0EA-1CCD86F8F6F1}">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dgm:spPr>
      <dgm:t>
        <a:bodyPr/>
        <a:lstStyle/>
        <a:p>
          <a:endParaRPr lang="en-US"/>
        </a:p>
      </dgm:t>
    </dgm:pt>
    <dgm:pt modelId="{45332E8E-63A9-E948-A42B-BFCC83200E41}">
      <dgm:prSet phldrT="[Text]"/>
      <dgm:spPr/>
      <dgm:t>
        <a:bodyPr/>
        <a:lstStyle/>
        <a:p>
          <a:r>
            <a:rPr lang="en-US" dirty="0" smtClean="0"/>
            <a:t> </a:t>
          </a:r>
          <a:endParaRPr lang="en-US" dirty="0"/>
        </a:p>
      </dgm:t>
    </dgm:pt>
    <dgm:pt modelId="{AF9BD2B9-862E-964D-ABB5-D01555183AD2}" type="sibTrans" cxnId="{29AAB4A0-FB37-FC41-9583-BD8A6DC4CA22}">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dgm:spPr>
      <dgm:t>
        <a:bodyPr/>
        <a:lstStyle/>
        <a:p>
          <a:endParaRPr lang="en-US"/>
        </a:p>
      </dgm:t>
    </dgm:pt>
    <dgm:pt modelId="{3F8DE75E-BC70-C045-9E6E-BAD7948BF6B8}" type="parTrans" cxnId="{29AAB4A0-FB37-FC41-9583-BD8A6DC4CA22}">
      <dgm:prSet/>
      <dgm:spPr/>
      <dgm:t>
        <a:bodyPr/>
        <a:lstStyle/>
        <a:p>
          <a:endParaRPr lang="en-US"/>
        </a:p>
      </dgm:t>
    </dgm:pt>
    <dgm:pt modelId="{509FF6D0-88CD-6848-A9D0-DFD23FE2EF5D}">
      <dgm:prSet/>
      <dgm:spPr>
        <a:solidFill>
          <a:schemeClr val="bg1"/>
        </a:solidFill>
        <a:ln>
          <a:solidFill>
            <a:schemeClr val="bg1"/>
          </a:solidFill>
        </a:ln>
      </dgm:spPr>
      <dgm:t>
        <a:bodyPr/>
        <a:lstStyle/>
        <a:p>
          <a:r>
            <a:rPr lang="en-US" dirty="0" smtClean="0"/>
            <a:t> </a:t>
          </a:r>
          <a:endParaRPr lang="en-US" dirty="0"/>
        </a:p>
      </dgm:t>
    </dgm:pt>
    <dgm:pt modelId="{BB48C3F6-8EDE-B64C-960D-176BD1B82ED8}" type="sibTrans" cxnId="{0270E529-D978-F54F-ABD6-5466E8051BC4}">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dgm:spPr>
      <dgm:t>
        <a:bodyPr/>
        <a:lstStyle/>
        <a:p>
          <a:endParaRPr lang="en-US"/>
        </a:p>
      </dgm:t>
    </dgm:pt>
    <dgm:pt modelId="{FC318886-F68E-1E40-8992-3D26CFD57526}" type="parTrans" cxnId="{0270E529-D978-F54F-ABD6-5466E8051BC4}">
      <dgm:prSet/>
      <dgm:spPr/>
      <dgm:t>
        <a:bodyPr/>
        <a:lstStyle/>
        <a:p>
          <a:endParaRPr lang="en-US"/>
        </a:p>
      </dgm:t>
    </dgm:pt>
    <dgm:pt modelId="{9D6A09B1-0B6F-3A47-82C7-58065C7F1B03}">
      <dgm:prSet phldrT="[Text]"/>
      <dgm:spPr/>
      <dgm:t>
        <a:bodyPr/>
        <a:lstStyle/>
        <a:p>
          <a:r>
            <a:rPr lang="en-US" dirty="0" smtClean="0"/>
            <a:t> </a:t>
          </a:r>
          <a:endParaRPr lang="en-US" dirty="0"/>
        </a:p>
      </dgm:t>
    </dgm:pt>
    <dgm:pt modelId="{F314DD2D-F626-F240-94BC-79DFCAF64834}" type="sibTrans" cxnId="{9F3A45C7-CDC0-0049-96AB-BD09D7157E8B}">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dgm:spPr>
      <dgm:t>
        <a:bodyPr/>
        <a:lstStyle/>
        <a:p>
          <a:endParaRPr lang="en-US"/>
        </a:p>
      </dgm:t>
    </dgm:pt>
    <dgm:pt modelId="{E9A7B103-52DB-2948-9FD4-D069EA9CF14D}" type="parTrans" cxnId="{9F3A45C7-CDC0-0049-96AB-BD09D7157E8B}">
      <dgm:prSet/>
      <dgm:spPr/>
      <dgm:t>
        <a:bodyPr/>
        <a:lstStyle/>
        <a:p>
          <a:endParaRPr lang="en-US"/>
        </a:p>
      </dgm:t>
    </dgm:pt>
    <dgm:pt modelId="{2FAB626E-B3E5-1B47-B16D-D234F20D83FE}" type="pres">
      <dgm:prSet presAssocID="{A320695A-2986-4445-A9F7-2E71D44E9007}" presName="Name0" presStyleCnt="0">
        <dgm:presLayoutVars>
          <dgm:chMax val="5"/>
          <dgm:dir/>
        </dgm:presLayoutVars>
      </dgm:prSet>
      <dgm:spPr/>
      <dgm:t>
        <a:bodyPr/>
        <a:lstStyle/>
        <a:p>
          <a:endParaRPr lang="en-US"/>
        </a:p>
      </dgm:t>
    </dgm:pt>
    <dgm:pt modelId="{C3F3C16E-ADA2-3A42-89B7-84C3F8E40842}" type="pres">
      <dgm:prSet presAssocID="{A320695A-2986-4445-A9F7-2E71D44E9007}" presName="picts" presStyleCnt="0"/>
      <dgm:spPr/>
      <dgm:t>
        <a:bodyPr/>
        <a:lstStyle/>
        <a:p>
          <a:endParaRPr lang="en-US"/>
        </a:p>
      </dgm:t>
    </dgm:pt>
    <dgm:pt modelId="{0339014D-1DD4-0442-B231-9D5495A58775}" type="pres">
      <dgm:prSet presAssocID="{A320695A-2986-4445-A9F7-2E71D44E9007}" presName="space1" presStyleCnt="0"/>
      <dgm:spPr/>
      <dgm:t>
        <a:bodyPr/>
        <a:lstStyle/>
        <a:p>
          <a:endParaRPr lang="en-US"/>
        </a:p>
      </dgm:t>
    </dgm:pt>
    <dgm:pt modelId="{9EFDBFC5-E42A-9348-8BEB-6631D668E2BB}" type="pres">
      <dgm:prSet presAssocID="{A320695A-2986-4445-A9F7-2E71D44E9007}" presName="space2" presStyleCnt="0"/>
      <dgm:spPr/>
      <dgm:t>
        <a:bodyPr/>
        <a:lstStyle/>
        <a:p>
          <a:endParaRPr lang="en-US"/>
        </a:p>
      </dgm:t>
    </dgm:pt>
    <dgm:pt modelId="{C26CD620-5ABD-024A-9E47-C215AE00B06B}" type="pres">
      <dgm:prSet presAssocID="{AF9BD2B9-862E-964D-ABB5-D01555183AD2}" presName="pictA1" presStyleCnt="0"/>
      <dgm:spPr/>
      <dgm:t>
        <a:bodyPr/>
        <a:lstStyle/>
        <a:p>
          <a:endParaRPr lang="en-US"/>
        </a:p>
      </dgm:t>
    </dgm:pt>
    <dgm:pt modelId="{5D79AA45-06DC-5546-B6A4-6EE99680210E}" type="pres">
      <dgm:prSet presAssocID="{AF9BD2B9-862E-964D-ABB5-D01555183AD2}" presName="imageRepeatNode" presStyleLbl="alignNode1" presStyleIdx="0" presStyleCnt="5"/>
      <dgm:spPr/>
      <dgm:t>
        <a:bodyPr/>
        <a:lstStyle/>
        <a:p>
          <a:endParaRPr lang="en-US"/>
        </a:p>
      </dgm:t>
    </dgm:pt>
    <dgm:pt modelId="{1A8D8AB3-8DA1-7149-9535-536FC1F8D434}" type="pres">
      <dgm:prSet presAssocID="{AF9BD2B9-862E-964D-ABB5-D01555183AD2}" presName="oneDotPict" presStyleCnt="0"/>
      <dgm:spPr/>
      <dgm:t>
        <a:bodyPr/>
        <a:lstStyle/>
        <a:p>
          <a:endParaRPr lang="en-US"/>
        </a:p>
      </dgm:t>
    </dgm:pt>
    <dgm:pt modelId="{50AB7B7C-2D2B-B242-A53E-8A1BEAFFEE60}" type="pres">
      <dgm:prSet presAssocID="{AF9BD2B9-862E-964D-ABB5-D01555183AD2}" presName="dotPict_11" presStyleLbl="solidFgAcc1" presStyleIdx="0" presStyleCnt="20"/>
      <dgm:spPr>
        <a:noFill/>
        <a:ln>
          <a:noFill/>
        </a:ln>
      </dgm:spPr>
      <dgm:t>
        <a:bodyPr/>
        <a:lstStyle/>
        <a:p>
          <a:endParaRPr lang="en-US"/>
        </a:p>
      </dgm:t>
    </dgm:pt>
    <dgm:pt modelId="{E51135F7-4024-F24C-A738-4481DF8C21C9}" type="pres">
      <dgm:prSet presAssocID="{BB48C3F6-8EDE-B64C-960D-176BD1B82ED8}" presName="pictA2" presStyleCnt="0"/>
      <dgm:spPr/>
      <dgm:t>
        <a:bodyPr/>
        <a:lstStyle/>
        <a:p>
          <a:endParaRPr lang="en-US"/>
        </a:p>
      </dgm:t>
    </dgm:pt>
    <dgm:pt modelId="{A6E68BA9-FAF8-9F4C-A388-8C19CBFF74B5}" type="pres">
      <dgm:prSet presAssocID="{BB48C3F6-8EDE-B64C-960D-176BD1B82ED8}" presName="imageRepeatNode" presStyleLbl="alignNode1" presStyleIdx="1" presStyleCnt="5"/>
      <dgm:spPr/>
      <dgm:t>
        <a:bodyPr/>
        <a:lstStyle/>
        <a:p>
          <a:endParaRPr lang="en-US"/>
        </a:p>
      </dgm:t>
    </dgm:pt>
    <dgm:pt modelId="{8D4E85D1-B741-F44D-A41F-1C73097E7D83}" type="pres">
      <dgm:prSet presAssocID="{BB48C3F6-8EDE-B64C-960D-176BD1B82ED8}" presName="twoDotsPict" presStyleCnt="0"/>
      <dgm:spPr/>
      <dgm:t>
        <a:bodyPr/>
        <a:lstStyle/>
        <a:p>
          <a:endParaRPr lang="en-US"/>
        </a:p>
      </dgm:t>
    </dgm:pt>
    <dgm:pt modelId="{9B7A814F-6DC9-0647-B869-CD8C85A14561}" type="pres">
      <dgm:prSet presAssocID="{BB48C3F6-8EDE-B64C-960D-176BD1B82ED8}" presName="dotPict_21" presStyleLbl="solidFgAcc1" presStyleIdx="1" presStyleCnt="20"/>
      <dgm:spPr>
        <a:noFill/>
        <a:ln>
          <a:noFill/>
        </a:ln>
      </dgm:spPr>
      <dgm:t>
        <a:bodyPr/>
        <a:lstStyle/>
        <a:p>
          <a:endParaRPr lang="en-US"/>
        </a:p>
      </dgm:t>
    </dgm:pt>
    <dgm:pt modelId="{0AE6DEE5-029C-1240-8A48-DB45E7EB8A94}" type="pres">
      <dgm:prSet presAssocID="{BB48C3F6-8EDE-B64C-960D-176BD1B82ED8}" presName="dotPict_22" presStyleLbl="solidFgAcc1" presStyleIdx="2" presStyleCnt="20"/>
      <dgm:spPr>
        <a:noFill/>
        <a:ln>
          <a:noFill/>
        </a:ln>
      </dgm:spPr>
      <dgm:t>
        <a:bodyPr/>
        <a:lstStyle/>
        <a:p>
          <a:endParaRPr lang="en-US"/>
        </a:p>
      </dgm:t>
    </dgm:pt>
    <dgm:pt modelId="{DF4FCC5D-BE21-024C-B588-96C7B2540EC3}" type="pres">
      <dgm:prSet presAssocID="{F314DD2D-F626-F240-94BC-79DFCAF64834}" presName="pictA3" presStyleCnt="0"/>
      <dgm:spPr/>
      <dgm:t>
        <a:bodyPr/>
        <a:lstStyle/>
        <a:p>
          <a:endParaRPr lang="en-US"/>
        </a:p>
      </dgm:t>
    </dgm:pt>
    <dgm:pt modelId="{5777B012-DD58-A24E-9FEE-C32862EFD5AF}" type="pres">
      <dgm:prSet presAssocID="{F314DD2D-F626-F240-94BC-79DFCAF64834}" presName="imageRepeatNode" presStyleLbl="alignNode1" presStyleIdx="2" presStyleCnt="5"/>
      <dgm:spPr/>
      <dgm:t>
        <a:bodyPr/>
        <a:lstStyle/>
        <a:p>
          <a:endParaRPr lang="en-US"/>
        </a:p>
      </dgm:t>
    </dgm:pt>
    <dgm:pt modelId="{D60AC318-3222-6149-9808-E98623E48BB2}" type="pres">
      <dgm:prSet presAssocID="{F314DD2D-F626-F240-94BC-79DFCAF64834}" presName="threeDotsPict" presStyleCnt="0"/>
      <dgm:spPr/>
      <dgm:t>
        <a:bodyPr/>
        <a:lstStyle/>
        <a:p>
          <a:endParaRPr lang="en-US"/>
        </a:p>
      </dgm:t>
    </dgm:pt>
    <dgm:pt modelId="{FF312880-7A1F-D644-A19C-DC11AC18E833}" type="pres">
      <dgm:prSet presAssocID="{F314DD2D-F626-F240-94BC-79DFCAF64834}" presName="dotPict_31" presStyleLbl="solidFgAcc1" presStyleIdx="3" presStyleCnt="20"/>
      <dgm:spPr>
        <a:noFill/>
        <a:ln>
          <a:noFill/>
        </a:ln>
      </dgm:spPr>
      <dgm:t>
        <a:bodyPr/>
        <a:lstStyle/>
        <a:p>
          <a:endParaRPr lang="en-US"/>
        </a:p>
      </dgm:t>
    </dgm:pt>
    <dgm:pt modelId="{7DD69FA3-4A27-ED4C-A5B4-197844235C62}" type="pres">
      <dgm:prSet presAssocID="{F314DD2D-F626-F240-94BC-79DFCAF64834}" presName="dotPict_32" presStyleLbl="solidFgAcc1" presStyleIdx="4" presStyleCnt="20"/>
      <dgm:spPr>
        <a:noFill/>
        <a:ln>
          <a:noFill/>
        </a:ln>
      </dgm:spPr>
      <dgm:t>
        <a:bodyPr/>
        <a:lstStyle/>
        <a:p>
          <a:endParaRPr lang="en-US"/>
        </a:p>
      </dgm:t>
    </dgm:pt>
    <dgm:pt modelId="{73AE198D-E1FA-6B46-BDE5-48EF1B3D5979}" type="pres">
      <dgm:prSet presAssocID="{F314DD2D-F626-F240-94BC-79DFCAF64834}" presName="dotPict_33" presStyleLbl="solidFgAcc1" presStyleIdx="5" presStyleCnt="20"/>
      <dgm:spPr>
        <a:noFill/>
        <a:ln>
          <a:noFill/>
        </a:ln>
      </dgm:spPr>
      <dgm:t>
        <a:bodyPr/>
        <a:lstStyle/>
        <a:p>
          <a:endParaRPr lang="en-US"/>
        </a:p>
      </dgm:t>
    </dgm:pt>
    <dgm:pt modelId="{1B399767-5181-3D44-944F-A69A39B403A7}" type="pres">
      <dgm:prSet presAssocID="{51C9B532-4505-D847-AAE9-8C2DB3637CDA}" presName="pictA4" presStyleCnt="0"/>
      <dgm:spPr/>
      <dgm:t>
        <a:bodyPr/>
        <a:lstStyle/>
        <a:p>
          <a:endParaRPr lang="en-US"/>
        </a:p>
      </dgm:t>
    </dgm:pt>
    <dgm:pt modelId="{DD572BA3-A6AE-244B-8185-CFAB228ECC7C}" type="pres">
      <dgm:prSet presAssocID="{51C9B532-4505-D847-AAE9-8C2DB3637CDA}" presName="imageRepeatNode" presStyleLbl="alignNode1" presStyleIdx="3" presStyleCnt="5"/>
      <dgm:spPr/>
      <dgm:t>
        <a:bodyPr/>
        <a:lstStyle/>
        <a:p>
          <a:endParaRPr lang="en-US"/>
        </a:p>
      </dgm:t>
    </dgm:pt>
    <dgm:pt modelId="{D64DCEC8-5B0C-A349-8A0F-881897E7F66B}" type="pres">
      <dgm:prSet presAssocID="{51C9B532-4505-D847-AAE9-8C2DB3637CDA}" presName="fourDotsPict" presStyleCnt="0"/>
      <dgm:spPr/>
      <dgm:t>
        <a:bodyPr/>
        <a:lstStyle/>
        <a:p>
          <a:endParaRPr lang="en-US"/>
        </a:p>
      </dgm:t>
    </dgm:pt>
    <dgm:pt modelId="{BAFF781E-5421-9C47-8017-18B0DBD6F389}" type="pres">
      <dgm:prSet presAssocID="{51C9B532-4505-D847-AAE9-8C2DB3637CDA}" presName="dotPict_41" presStyleLbl="solidFgAcc1" presStyleIdx="6" presStyleCnt="20"/>
      <dgm:spPr>
        <a:noFill/>
        <a:ln>
          <a:noFill/>
        </a:ln>
      </dgm:spPr>
      <dgm:t>
        <a:bodyPr/>
        <a:lstStyle/>
        <a:p>
          <a:endParaRPr lang="en-US"/>
        </a:p>
      </dgm:t>
    </dgm:pt>
    <dgm:pt modelId="{F34C6BB5-0A9F-8F4C-B305-F77377AF9472}" type="pres">
      <dgm:prSet presAssocID="{51C9B532-4505-D847-AAE9-8C2DB3637CDA}" presName="dotPict_42" presStyleLbl="solidFgAcc1" presStyleIdx="7" presStyleCnt="20"/>
      <dgm:spPr>
        <a:noFill/>
        <a:ln>
          <a:noFill/>
        </a:ln>
      </dgm:spPr>
      <dgm:t>
        <a:bodyPr/>
        <a:lstStyle/>
        <a:p>
          <a:endParaRPr lang="en-US"/>
        </a:p>
      </dgm:t>
    </dgm:pt>
    <dgm:pt modelId="{4624B1AD-15B6-F047-BC3B-7126CBBDAFDA}" type="pres">
      <dgm:prSet presAssocID="{51C9B532-4505-D847-AAE9-8C2DB3637CDA}" presName="dotPict_43" presStyleLbl="solidFgAcc1" presStyleIdx="8" presStyleCnt="20"/>
      <dgm:spPr>
        <a:noFill/>
        <a:ln>
          <a:noFill/>
        </a:ln>
      </dgm:spPr>
      <dgm:t>
        <a:bodyPr/>
        <a:lstStyle/>
        <a:p>
          <a:endParaRPr lang="en-US"/>
        </a:p>
      </dgm:t>
    </dgm:pt>
    <dgm:pt modelId="{8770866F-5025-4D4E-9E10-57D37FB09C46}" type="pres">
      <dgm:prSet presAssocID="{51C9B532-4505-D847-AAE9-8C2DB3637CDA}" presName="dotPict_44" presStyleLbl="solidFgAcc1" presStyleIdx="9" presStyleCnt="20"/>
      <dgm:spPr>
        <a:noFill/>
        <a:ln>
          <a:noFill/>
        </a:ln>
      </dgm:spPr>
      <dgm:t>
        <a:bodyPr/>
        <a:lstStyle/>
        <a:p>
          <a:endParaRPr lang="en-US"/>
        </a:p>
      </dgm:t>
    </dgm:pt>
    <dgm:pt modelId="{90AF9AA8-92AF-9B4A-96A8-A69B923C86FF}" type="pres">
      <dgm:prSet presAssocID="{A320695A-2986-4445-A9F7-2E71D44E9007}" presName="pictB5" presStyleLbl="alignNode1" presStyleIdx="4" presStyleCnt="5"/>
      <dgm:spPr>
        <a:gradFill flip="none" rotWithShape="0">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2700000" scaled="1"/>
          <a:tileRect/>
        </a:gradFill>
        <a:ln>
          <a:solidFill>
            <a:schemeClr val="bg2">
              <a:lumMod val="25000"/>
            </a:schemeClr>
          </a:solidFill>
        </a:ln>
      </dgm:spPr>
      <dgm:t>
        <a:bodyPr/>
        <a:lstStyle/>
        <a:p>
          <a:endParaRPr lang="en-US"/>
        </a:p>
      </dgm:t>
    </dgm:pt>
    <dgm:pt modelId="{3EFD2457-E57C-A04F-824C-BCA222A3F13F}" type="pres">
      <dgm:prSet presAssocID="{A320695A-2986-4445-A9F7-2E71D44E9007}" presName="txLine" presStyleCnt="0"/>
      <dgm:spPr/>
      <dgm:t>
        <a:bodyPr/>
        <a:lstStyle/>
        <a:p>
          <a:endParaRPr lang="en-US"/>
        </a:p>
      </dgm:t>
    </dgm:pt>
    <dgm:pt modelId="{E1846525-B945-304B-A969-C24DFEEF7129}" type="pres">
      <dgm:prSet presAssocID="{45332E8E-63A9-E948-A42B-BFCC83200E41}" presName="oneDotTx" presStyleCnt="0"/>
      <dgm:spPr/>
      <dgm:t>
        <a:bodyPr/>
        <a:lstStyle/>
        <a:p>
          <a:endParaRPr lang="en-US"/>
        </a:p>
      </dgm:t>
    </dgm:pt>
    <dgm:pt modelId="{B0C4F5C0-4444-7649-BE26-05BAA89AE0C6}" type="pres">
      <dgm:prSet presAssocID="{45332E8E-63A9-E948-A42B-BFCC83200E41}" presName="dotTx_11" presStyleLbl="solidFgAcc1" presStyleIdx="10" presStyleCnt="20"/>
      <dgm:spPr>
        <a:noFill/>
        <a:ln>
          <a:noFill/>
        </a:ln>
      </dgm:spPr>
      <dgm:t>
        <a:bodyPr/>
        <a:lstStyle/>
        <a:p>
          <a:endParaRPr lang="en-US"/>
        </a:p>
      </dgm:t>
    </dgm:pt>
    <dgm:pt modelId="{4DE5CCD2-F77B-CD47-8A07-77C70C301E25}" type="pres">
      <dgm:prSet presAssocID="{45332E8E-63A9-E948-A42B-BFCC83200E41}" presName="Name37" presStyleLbl="revTx" presStyleIdx="0" presStyleCnt="4">
        <dgm:presLayoutVars>
          <dgm:bulletEnabled val="1"/>
        </dgm:presLayoutVars>
      </dgm:prSet>
      <dgm:spPr/>
      <dgm:t>
        <a:bodyPr/>
        <a:lstStyle/>
        <a:p>
          <a:endParaRPr lang="en-US"/>
        </a:p>
      </dgm:t>
    </dgm:pt>
    <dgm:pt modelId="{EE5AC1A8-FB74-8945-8A2C-9AFAE22842D2}" type="pres">
      <dgm:prSet presAssocID="{509FF6D0-88CD-6848-A9D0-DFD23FE2EF5D}" presName="twoDotsTx" presStyleCnt="0"/>
      <dgm:spPr/>
      <dgm:t>
        <a:bodyPr/>
        <a:lstStyle/>
        <a:p>
          <a:endParaRPr lang="en-US"/>
        </a:p>
      </dgm:t>
    </dgm:pt>
    <dgm:pt modelId="{EFD8DFA2-B38C-424B-9B05-A74B8FA811D0}" type="pres">
      <dgm:prSet presAssocID="{509FF6D0-88CD-6848-A9D0-DFD23FE2EF5D}" presName="dotTx_21" presStyleLbl="solidFgAcc1" presStyleIdx="11" presStyleCnt="20"/>
      <dgm:spPr>
        <a:noFill/>
        <a:ln>
          <a:noFill/>
        </a:ln>
      </dgm:spPr>
      <dgm:t>
        <a:bodyPr/>
        <a:lstStyle/>
        <a:p>
          <a:endParaRPr lang="en-US"/>
        </a:p>
      </dgm:t>
    </dgm:pt>
    <dgm:pt modelId="{BE1675DD-8852-2249-A4F0-98BCDD2F8723}" type="pres">
      <dgm:prSet presAssocID="{509FF6D0-88CD-6848-A9D0-DFD23FE2EF5D}" presName="dotTx_22" presStyleLbl="solidFgAcc1" presStyleIdx="12" presStyleCnt="20"/>
      <dgm:spPr>
        <a:noFill/>
        <a:ln>
          <a:noFill/>
        </a:ln>
      </dgm:spPr>
      <dgm:t>
        <a:bodyPr/>
        <a:lstStyle/>
        <a:p>
          <a:endParaRPr lang="en-US"/>
        </a:p>
      </dgm:t>
    </dgm:pt>
    <dgm:pt modelId="{D643D481-C3AA-9E4E-B5B2-478BD2D13783}" type="pres">
      <dgm:prSet presAssocID="{509FF6D0-88CD-6848-A9D0-DFD23FE2EF5D}" presName="Name39" presStyleLbl="revTx" presStyleIdx="1" presStyleCnt="4" custLinFactX="129600" custLinFactNeighborX="200000" custLinFactNeighborY="47024">
        <dgm:presLayoutVars>
          <dgm:bulletEnabled val="1"/>
        </dgm:presLayoutVars>
      </dgm:prSet>
      <dgm:spPr/>
      <dgm:t>
        <a:bodyPr/>
        <a:lstStyle/>
        <a:p>
          <a:endParaRPr lang="en-US"/>
        </a:p>
      </dgm:t>
    </dgm:pt>
    <dgm:pt modelId="{D4339008-D7E7-9641-A228-99ACD1AD966F}" type="pres">
      <dgm:prSet presAssocID="{9D6A09B1-0B6F-3A47-82C7-58065C7F1B03}" presName="threeDotsTx" presStyleCnt="0"/>
      <dgm:spPr/>
      <dgm:t>
        <a:bodyPr/>
        <a:lstStyle/>
        <a:p>
          <a:endParaRPr lang="en-US"/>
        </a:p>
      </dgm:t>
    </dgm:pt>
    <dgm:pt modelId="{B6FD2295-61AA-8846-A1EE-8181E525C5AF}" type="pres">
      <dgm:prSet presAssocID="{9D6A09B1-0B6F-3A47-82C7-58065C7F1B03}" presName="dotTx_31" presStyleLbl="solidFgAcc1" presStyleIdx="13" presStyleCnt="20"/>
      <dgm:spPr>
        <a:noFill/>
        <a:ln>
          <a:noFill/>
        </a:ln>
      </dgm:spPr>
      <dgm:t>
        <a:bodyPr/>
        <a:lstStyle/>
        <a:p>
          <a:endParaRPr lang="en-US"/>
        </a:p>
      </dgm:t>
    </dgm:pt>
    <dgm:pt modelId="{5AE97A6D-3934-2D47-92F3-3DE78FE0782A}" type="pres">
      <dgm:prSet presAssocID="{9D6A09B1-0B6F-3A47-82C7-58065C7F1B03}" presName="dotTx_32" presStyleLbl="solidFgAcc1" presStyleIdx="14" presStyleCnt="20"/>
      <dgm:spPr>
        <a:noFill/>
        <a:ln>
          <a:noFill/>
        </a:ln>
      </dgm:spPr>
      <dgm:t>
        <a:bodyPr/>
        <a:lstStyle/>
        <a:p>
          <a:endParaRPr lang="en-US"/>
        </a:p>
      </dgm:t>
    </dgm:pt>
    <dgm:pt modelId="{036ABACF-3F7E-5C4D-BB3A-9B6F8A67AC44}" type="pres">
      <dgm:prSet presAssocID="{9D6A09B1-0B6F-3A47-82C7-58065C7F1B03}" presName="dotTx_33" presStyleLbl="solidFgAcc1" presStyleIdx="15" presStyleCnt="20"/>
      <dgm:spPr>
        <a:noFill/>
        <a:ln>
          <a:noFill/>
        </a:ln>
      </dgm:spPr>
      <dgm:t>
        <a:bodyPr/>
        <a:lstStyle/>
        <a:p>
          <a:endParaRPr lang="en-US"/>
        </a:p>
      </dgm:t>
    </dgm:pt>
    <dgm:pt modelId="{D69C9D9A-F195-BF43-8142-ADEBDC1F0E82}" type="pres">
      <dgm:prSet presAssocID="{9D6A09B1-0B6F-3A47-82C7-58065C7F1B03}" presName="Name41" presStyleLbl="revTx" presStyleIdx="2" presStyleCnt="4">
        <dgm:presLayoutVars>
          <dgm:bulletEnabled val="1"/>
        </dgm:presLayoutVars>
      </dgm:prSet>
      <dgm:spPr/>
      <dgm:t>
        <a:bodyPr/>
        <a:lstStyle/>
        <a:p>
          <a:endParaRPr lang="en-US"/>
        </a:p>
      </dgm:t>
    </dgm:pt>
    <dgm:pt modelId="{ADAE2A40-83C9-DA46-AA79-7DC2D95BED84}" type="pres">
      <dgm:prSet presAssocID="{07AA4008-49DB-DA47-BFD8-E5749F3C13F0}" presName="fourDotsTx" presStyleCnt="0"/>
      <dgm:spPr/>
      <dgm:t>
        <a:bodyPr/>
        <a:lstStyle/>
        <a:p>
          <a:endParaRPr lang="en-US"/>
        </a:p>
      </dgm:t>
    </dgm:pt>
    <dgm:pt modelId="{15BA7E56-3841-1F49-852D-1BC51317BFA1}" type="pres">
      <dgm:prSet presAssocID="{07AA4008-49DB-DA47-BFD8-E5749F3C13F0}" presName="dotTx_41" presStyleLbl="solidFgAcc1" presStyleIdx="16" presStyleCnt="20"/>
      <dgm:spPr>
        <a:noFill/>
        <a:ln>
          <a:noFill/>
        </a:ln>
      </dgm:spPr>
      <dgm:t>
        <a:bodyPr/>
        <a:lstStyle/>
        <a:p>
          <a:endParaRPr lang="en-US"/>
        </a:p>
      </dgm:t>
    </dgm:pt>
    <dgm:pt modelId="{617FF023-D2FB-624D-9042-2422C729B867}" type="pres">
      <dgm:prSet presAssocID="{07AA4008-49DB-DA47-BFD8-E5749F3C13F0}" presName="dotTx_42" presStyleLbl="solidFgAcc1" presStyleIdx="17" presStyleCnt="20"/>
      <dgm:spPr>
        <a:noFill/>
        <a:ln>
          <a:noFill/>
        </a:ln>
      </dgm:spPr>
      <dgm:t>
        <a:bodyPr/>
        <a:lstStyle/>
        <a:p>
          <a:endParaRPr lang="en-US"/>
        </a:p>
      </dgm:t>
    </dgm:pt>
    <dgm:pt modelId="{4EFA1165-EA5D-8349-B51E-6552F98ABCA9}" type="pres">
      <dgm:prSet presAssocID="{07AA4008-49DB-DA47-BFD8-E5749F3C13F0}" presName="dotTx_43" presStyleLbl="solidFgAcc1" presStyleIdx="18" presStyleCnt="20"/>
      <dgm:spPr>
        <a:noFill/>
        <a:ln>
          <a:noFill/>
        </a:ln>
      </dgm:spPr>
      <dgm:t>
        <a:bodyPr/>
        <a:lstStyle/>
        <a:p>
          <a:endParaRPr lang="en-US"/>
        </a:p>
      </dgm:t>
    </dgm:pt>
    <dgm:pt modelId="{A17AC10F-3A41-384A-813C-AC469220B001}" type="pres">
      <dgm:prSet presAssocID="{07AA4008-49DB-DA47-BFD8-E5749F3C13F0}" presName="dotTx_44" presStyleLbl="solidFgAcc1" presStyleIdx="19" presStyleCnt="20"/>
      <dgm:spPr>
        <a:noFill/>
        <a:ln>
          <a:noFill/>
        </a:ln>
      </dgm:spPr>
      <dgm:t>
        <a:bodyPr/>
        <a:lstStyle/>
        <a:p>
          <a:endParaRPr lang="en-US"/>
        </a:p>
      </dgm:t>
    </dgm:pt>
    <dgm:pt modelId="{2C16D3C9-3BE8-FC4D-A540-6F07FF21F427}" type="pres">
      <dgm:prSet presAssocID="{07AA4008-49DB-DA47-BFD8-E5749F3C13F0}" presName="Name43" presStyleLbl="revTx" presStyleIdx="3" presStyleCnt="4">
        <dgm:presLayoutVars>
          <dgm:bulletEnabled val="1"/>
        </dgm:presLayoutVars>
      </dgm:prSet>
      <dgm:spPr/>
      <dgm:t>
        <a:bodyPr/>
        <a:lstStyle/>
        <a:p>
          <a:endParaRPr lang="en-US"/>
        </a:p>
      </dgm:t>
    </dgm:pt>
  </dgm:ptLst>
  <dgm:cxnLst>
    <dgm:cxn modelId="{70C52B66-2BFA-C943-A4C7-7957ABCAF594}" type="presOf" srcId="{BB48C3F6-8EDE-B64C-960D-176BD1B82ED8}" destId="{A6E68BA9-FAF8-9F4C-A388-8C19CBFF74B5}" srcOrd="0" destOrd="0" presId="urn:microsoft.com/office/officeart/2009/3/layout/SpiralPicture"/>
    <dgm:cxn modelId="{D8235772-2505-4D49-BBB6-71D32CC32F3A}" type="presOf" srcId="{07AA4008-49DB-DA47-BFD8-E5749F3C13F0}" destId="{2C16D3C9-3BE8-FC4D-A540-6F07FF21F427}" srcOrd="0" destOrd="0" presId="urn:microsoft.com/office/officeart/2009/3/layout/SpiralPicture"/>
    <dgm:cxn modelId="{0270E529-D978-F54F-ABD6-5466E8051BC4}" srcId="{A320695A-2986-4445-A9F7-2E71D44E9007}" destId="{509FF6D0-88CD-6848-A9D0-DFD23FE2EF5D}" srcOrd="1" destOrd="0" parTransId="{FC318886-F68E-1E40-8992-3D26CFD57526}" sibTransId="{BB48C3F6-8EDE-B64C-960D-176BD1B82ED8}"/>
    <dgm:cxn modelId="{84B7096F-B6AA-1C44-B283-EE51597956A5}" type="presOf" srcId="{A320695A-2986-4445-A9F7-2E71D44E9007}" destId="{2FAB626E-B3E5-1B47-B16D-D234F20D83FE}" srcOrd="0" destOrd="0" presId="urn:microsoft.com/office/officeart/2009/3/layout/SpiralPicture"/>
    <dgm:cxn modelId="{55D28B73-8714-2D4F-8E19-26CA3DD45DD3}" type="presOf" srcId="{51C9B532-4505-D847-AAE9-8C2DB3637CDA}" destId="{DD572BA3-A6AE-244B-8185-CFAB228ECC7C}" srcOrd="0" destOrd="0" presId="urn:microsoft.com/office/officeart/2009/3/layout/SpiralPicture"/>
    <dgm:cxn modelId="{F58065D3-D7B8-A740-ADEB-CBAA3F42DC4C}" type="presOf" srcId="{45332E8E-63A9-E948-A42B-BFCC83200E41}" destId="{4DE5CCD2-F77B-CD47-8A07-77C70C301E25}" srcOrd="0" destOrd="0" presId="urn:microsoft.com/office/officeart/2009/3/layout/SpiralPicture"/>
    <dgm:cxn modelId="{923A8431-0B8B-8548-B0EA-1CCD86F8F6F1}" srcId="{A320695A-2986-4445-A9F7-2E71D44E9007}" destId="{07AA4008-49DB-DA47-BFD8-E5749F3C13F0}" srcOrd="3" destOrd="0" parTransId="{F380B25B-093E-8E40-A035-63468D3B6A87}" sibTransId="{51C9B532-4505-D847-AAE9-8C2DB3637CDA}"/>
    <dgm:cxn modelId="{8C480A05-B53D-B947-B6B6-897DEAE9E641}" type="presOf" srcId="{F314DD2D-F626-F240-94BC-79DFCAF64834}" destId="{5777B012-DD58-A24E-9FEE-C32862EFD5AF}" srcOrd="0" destOrd="0" presId="urn:microsoft.com/office/officeart/2009/3/layout/SpiralPicture"/>
    <dgm:cxn modelId="{C4F700DA-448A-8044-9B8E-601CC5D225DB}" type="presOf" srcId="{9D6A09B1-0B6F-3A47-82C7-58065C7F1B03}" destId="{D69C9D9A-F195-BF43-8142-ADEBDC1F0E82}" srcOrd="0" destOrd="0" presId="urn:microsoft.com/office/officeart/2009/3/layout/SpiralPicture"/>
    <dgm:cxn modelId="{29AAB4A0-FB37-FC41-9583-BD8A6DC4CA22}" srcId="{A320695A-2986-4445-A9F7-2E71D44E9007}" destId="{45332E8E-63A9-E948-A42B-BFCC83200E41}" srcOrd="0" destOrd="0" parTransId="{3F8DE75E-BC70-C045-9E6E-BAD7948BF6B8}" sibTransId="{AF9BD2B9-862E-964D-ABB5-D01555183AD2}"/>
    <dgm:cxn modelId="{FFA0180F-1270-FF4C-B5F5-83785E07E32C}" type="presOf" srcId="{AF9BD2B9-862E-964D-ABB5-D01555183AD2}" destId="{5D79AA45-06DC-5546-B6A4-6EE99680210E}" srcOrd="0" destOrd="0" presId="urn:microsoft.com/office/officeart/2009/3/layout/SpiralPicture"/>
    <dgm:cxn modelId="{4508AC64-E14F-C74D-A4D3-F49A96E51EFF}" type="presOf" srcId="{509FF6D0-88CD-6848-A9D0-DFD23FE2EF5D}" destId="{D643D481-C3AA-9E4E-B5B2-478BD2D13783}" srcOrd="0" destOrd="0" presId="urn:microsoft.com/office/officeart/2009/3/layout/SpiralPicture"/>
    <dgm:cxn modelId="{9F3A45C7-CDC0-0049-96AB-BD09D7157E8B}" srcId="{A320695A-2986-4445-A9F7-2E71D44E9007}" destId="{9D6A09B1-0B6F-3A47-82C7-58065C7F1B03}" srcOrd="2" destOrd="0" parTransId="{E9A7B103-52DB-2948-9FD4-D069EA9CF14D}" sibTransId="{F314DD2D-F626-F240-94BC-79DFCAF64834}"/>
    <dgm:cxn modelId="{8F8EB6A3-3E8A-8442-B52C-03D196A929ED}" type="presParOf" srcId="{2FAB626E-B3E5-1B47-B16D-D234F20D83FE}" destId="{C3F3C16E-ADA2-3A42-89B7-84C3F8E40842}" srcOrd="0" destOrd="0" presId="urn:microsoft.com/office/officeart/2009/3/layout/SpiralPicture"/>
    <dgm:cxn modelId="{AFAAF512-A02E-1541-B1BC-4514D61C794A}" type="presParOf" srcId="{C3F3C16E-ADA2-3A42-89B7-84C3F8E40842}" destId="{0339014D-1DD4-0442-B231-9D5495A58775}" srcOrd="0" destOrd="0" presId="urn:microsoft.com/office/officeart/2009/3/layout/SpiralPicture"/>
    <dgm:cxn modelId="{6A21B56B-AF99-4548-8F42-14C9CDEB9F08}" type="presParOf" srcId="{C3F3C16E-ADA2-3A42-89B7-84C3F8E40842}" destId="{9EFDBFC5-E42A-9348-8BEB-6631D668E2BB}" srcOrd="1" destOrd="0" presId="urn:microsoft.com/office/officeart/2009/3/layout/SpiralPicture"/>
    <dgm:cxn modelId="{42F4725A-711D-294D-A361-28D9088C6DB1}" type="presParOf" srcId="{C3F3C16E-ADA2-3A42-89B7-84C3F8E40842}" destId="{C26CD620-5ABD-024A-9E47-C215AE00B06B}" srcOrd="2" destOrd="0" presId="urn:microsoft.com/office/officeart/2009/3/layout/SpiralPicture"/>
    <dgm:cxn modelId="{11B1D125-A125-9744-9551-3CDC9E262F19}" type="presParOf" srcId="{C26CD620-5ABD-024A-9E47-C215AE00B06B}" destId="{5D79AA45-06DC-5546-B6A4-6EE99680210E}" srcOrd="0" destOrd="0" presId="urn:microsoft.com/office/officeart/2009/3/layout/SpiralPicture"/>
    <dgm:cxn modelId="{FA82CB86-C189-E348-A095-C59D12C75BA4}" type="presParOf" srcId="{C3F3C16E-ADA2-3A42-89B7-84C3F8E40842}" destId="{1A8D8AB3-8DA1-7149-9535-536FC1F8D434}" srcOrd="3" destOrd="0" presId="urn:microsoft.com/office/officeart/2009/3/layout/SpiralPicture"/>
    <dgm:cxn modelId="{EDEADB61-0007-D842-8594-94217EBB0E61}" type="presParOf" srcId="{1A8D8AB3-8DA1-7149-9535-536FC1F8D434}" destId="{50AB7B7C-2D2B-B242-A53E-8A1BEAFFEE60}" srcOrd="0" destOrd="0" presId="urn:microsoft.com/office/officeart/2009/3/layout/SpiralPicture"/>
    <dgm:cxn modelId="{E41DE13C-0B48-0E4B-978C-D6D56EDB1C81}" type="presParOf" srcId="{C3F3C16E-ADA2-3A42-89B7-84C3F8E40842}" destId="{E51135F7-4024-F24C-A738-4481DF8C21C9}" srcOrd="4" destOrd="0" presId="urn:microsoft.com/office/officeart/2009/3/layout/SpiralPicture"/>
    <dgm:cxn modelId="{0B7D6F36-DEE5-4E4E-A05F-10BAA64B2F37}" type="presParOf" srcId="{E51135F7-4024-F24C-A738-4481DF8C21C9}" destId="{A6E68BA9-FAF8-9F4C-A388-8C19CBFF74B5}" srcOrd="0" destOrd="0" presId="urn:microsoft.com/office/officeart/2009/3/layout/SpiralPicture"/>
    <dgm:cxn modelId="{CE5777AB-324C-7747-A08C-E7045DC85AE6}" type="presParOf" srcId="{C3F3C16E-ADA2-3A42-89B7-84C3F8E40842}" destId="{8D4E85D1-B741-F44D-A41F-1C73097E7D83}" srcOrd="5" destOrd="0" presId="urn:microsoft.com/office/officeart/2009/3/layout/SpiralPicture"/>
    <dgm:cxn modelId="{81AC389B-A0FC-1A44-AB2C-B6DC5A81546E}" type="presParOf" srcId="{8D4E85D1-B741-F44D-A41F-1C73097E7D83}" destId="{9B7A814F-6DC9-0647-B869-CD8C85A14561}" srcOrd="0" destOrd="0" presId="urn:microsoft.com/office/officeart/2009/3/layout/SpiralPicture"/>
    <dgm:cxn modelId="{6E2C4378-9928-564C-AE03-8BCFE16AD9E1}" type="presParOf" srcId="{8D4E85D1-B741-F44D-A41F-1C73097E7D83}" destId="{0AE6DEE5-029C-1240-8A48-DB45E7EB8A94}" srcOrd="1" destOrd="0" presId="urn:microsoft.com/office/officeart/2009/3/layout/SpiralPicture"/>
    <dgm:cxn modelId="{BF6C4BCE-750E-8B47-8CBB-44312F8CF271}" type="presParOf" srcId="{C3F3C16E-ADA2-3A42-89B7-84C3F8E40842}" destId="{DF4FCC5D-BE21-024C-B588-96C7B2540EC3}" srcOrd="6" destOrd="0" presId="urn:microsoft.com/office/officeart/2009/3/layout/SpiralPicture"/>
    <dgm:cxn modelId="{22C8D777-74C8-8F4C-96EF-3605737D424C}" type="presParOf" srcId="{DF4FCC5D-BE21-024C-B588-96C7B2540EC3}" destId="{5777B012-DD58-A24E-9FEE-C32862EFD5AF}" srcOrd="0" destOrd="0" presId="urn:microsoft.com/office/officeart/2009/3/layout/SpiralPicture"/>
    <dgm:cxn modelId="{7AF263DE-CF25-AB40-835E-52B148C9BAAE}" type="presParOf" srcId="{C3F3C16E-ADA2-3A42-89B7-84C3F8E40842}" destId="{D60AC318-3222-6149-9808-E98623E48BB2}" srcOrd="7" destOrd="0" presId="urn:microsoft.com/office/officeart/2009/3/layout/SpiralPicture"/>
    <dgm:cxn modelId="{12DA58A5-6D15-8E46-A9D9-C7C1201185D8}" type="presParOf" srcId="{D60AC318-3222-6149-9808-E98623E48BB2}" destId="{FF312880-7A1F-D644-A19C-DC11AC18E833}" srcOrd="0" destOrd="0" presId="urn:microsoft.com/office/officeart/2009/3/layout/SpiralPicture"/>
    <dgm:cxn modelId="{7A8D257D-7074-BD4D-892D-16BE3B746798}" type="presParOf" srcId="{D60AC318-3222-6149-9808-E98623E48BB2}" destId="{7DD69FA3-4A27-ED4C-A5B4-197844235C62}" srcOrd="1" destOrd="0" presId="urn:microsoft.com/office/officeart/2009/3/layout/SpiralPicture"/>
    <dgm:cxn modelId="{A6C48D22-0074-EB4F-8B9C-22A643F5DC4F}" type="presParOf" srcId="{D60AC318-3222-6149-9808-E98623E48BB2}" destId="{73AE198D-E1FA-6B46-BDE5-48EF1B3D5979}" srcOrd="2" destOrd="0" presId="urn:microsoft.com/office/officeart/2009/3/layout/SpiralPicture"/>
    <dgm:cxn modelId="{B0ABC8A7-5CDD-FC40-AE9E-EA2EF31B3724}" type="presParOf" srcId="{C3F3C16E-ADA2-3A42-89B7-84C3F8E40842}" destId="{1B399767-5181-3D44-944F-A69A39B403A7}" srcOrd="8" destOrd="0" presId="urn:microsoft.com/office/officeart/2009/3/layout/SpiralPicture"/>
    <dgm:cxn modelId="{05A8AD33-C8A6-D249-9410-8FAC44343352}" type="presParOf" srcId="{1B399767-5181-3D44-944F-A69A39B403A7}" destId="{DD572BA3-A6AE-244B-8185-CFAB228ECC7C}" srcOrd="0" destOrd="0" presId="urn:microsoft.com/office/officeart/2009/3/layout/SpiralPicture"/>
    <dgm:cxn modelId="{6A83A56F-592B-9648-8CD9-48EDF6DD1299}" type="presParOf" srcId="{C3F3C16E-ADA2-3A42-89B7-84C3F8E40842}" destId="{D64DCEC8-5B0C-A349-8A0F-881897E7F66B}" srcOrd="9" destOrd="0" presId="urn:microsoft.com/office/officeart/2009/3/layout/SpiralPicture"/>
    <dgm:cxn modelId="{5E8D1459-E3FB-8143-BB7A-335CB599BB4F}" type="presParOf" srcId="{D64DCEC8-5B0C-A349-8A0F-881897E7F66B}" destId="{BAFF781E-5421-9C47-8017-18B0DBD6F389}" srcOrd="0" destOrd="0" presId="urn:microsoft.com/office/officeart/2009/3/layout/SpiralPicture"/>
    <dgm:cxn modelId="{375EC82D-C549-5043-9285-2F0B27F58272}" type="presParOf" srcId="{D64DCEC8-5B0C-A349-8A0F-881897E7F66B}" destId="{F34C6BB5-0A9F-8F4C-B305-F77377AF9472}" srcOrd="1" destOrd="0" presId="urn:microsoft.com/office/officeart/2009/3/layout/SpiralPicture"/>
    <dgm:cxn modelId="{3D817333-9B22-A040-9383-D3936CE12FDD}" type="presParOf" srcId="{D64DCEC8-5B0C-A349-8A0F-881897E7F66B}" destId="{4624B1AD-15B6-F047-BC3B-7126CBBDAFDA}" srcOrd="2" destOrd="0" presId="urn:microsoft.com/office/officeart/2009/3/layout/SpiralPicture"/>
    <dgm:cxn modelId="{46D6410D-7907-E946-8A29-12D621500EEC}" type="presParOf" srcId="{D64DCEC8-5B0C-A349-8A0F-881897E7F66B}" destId="{8770866F-5025-4D4E-9E10-57D37FB09C46}" srcOrd="3" destOrd="0" presId="urn:microsoft.com/office/officeart/2009/3/layout/SpiralPicture"/>
    <dgm:cxn modelId="{3B7B6BE2-7104-7641-9552-8956AB4E0E19}" type="presParOf" srcId="{C3F3C16E-ADA2-3A42-89B7-84C3F8E40842}" destId="{90AF9AA8-92AF-9B4A-96A8-A69B923C86FF}" srcOrd="10" destOrd="0" presId="urn:microsoft.com/office/officeart/2009/3/layout/SpiralPicture"/>
    <dgm:cxn modelId="{39143BC0-59B4-AB4F-AFF0-657166DC8A2D}" type="presParOf" srcId="{2FAB626E-B3E5-1B47-B16D-D234F20D83FE}" destId="{3EFD2457-E57C-A04F-824C-BCA222A3F13F}" srcOrd="1" destOrd="0" presId="urn:microsoft.com/office/officeart/2009/3/layout/SpiralPicture"/>
    <dgm:cxn modelId="{0C961202-7031-ED4B-B1D8-79827F2DDE7A}" type="presParOf" srcId="{3EFD2457-E57C-A04F-824C-BCA222A3F13F}" destId="{E1846525-B945-304B-A969-C24DFEEF7129}" srcOrd="0" destOrd="0" presId="urn:microsoft.com/office/officeart/2009/3/layout/SpiralPicture"/>
    <dgm:cxn modelId="{B2C08BAB-A24B-EA4E-BFC1-57DB9A055C70}" type="presParOf" srcId="{E1846525-B945-304B-A969-C24DFEEF7129}" destId="{B0C4F5C0-4444-7649-BE26-05BAA89AE0C6}" srcOrd="0" destOrd="0" presId="urn:microsoft.com/office/officeart/2009/3/layout/SpiralPicture"/>
    <dgm:cxn modelId="{B35C44AA-9BA7-E64A-AD03-199F3028E194}" type="presParOf" srcId="{3EFD2457-E57C-A04F-824C-BCA222A3F13F}" destId="{4DE5CCD2-F77B-CD47-8A07-77C70C301E25}" srcOrd="1" destOrd="0" presId="urn:microsoft.com/office/officeart/2009/3/layout/SpiralPicture"/>
    <dgm:cxn modelId="{AEA75A26-8A28-C547-8EFE-EEA79C722D19}" type="presParOf" srcId="{3EFD2457-E57C-A04F-824C-BCA222A3F13F}" destId="{EE5AC1A8-FB74-8945-8A2C-9AFAE22842D2}" srcOrd="2" destOrd="0" presId="urn:microsoft.com/office/officeart/2009/3/layout/SpiralPicture"/>
    <dgm:cxn modelId="{EE8E6623-A139-D745-878B-415F0D8B8861}" type="presParOf" srcId="{EE5AC1A8-FB74-8945-8A2C-9AFAE22842D2}" destId="{EFD8DFA2-B38C-424B-9B05-A74B8FA811D0}" srcOrd="0" destOrd="0" presId="urn:microsoft.com/office/officeart/2009/3/layout/SpiralPicture"/>
    <dgm:cxn modelId="{7B4221C0-5C1B-B349-9BBE-B929E71886FD}" type="presParOf" srcId="{EE5AC1A8-FB74-8945-8A2C-9AFAE22842D2}" destId="{BE1675DD-8852-2249-A4F0-98BCDD2F8723}" srcOrd="1" destOrd="0" presId="urn:microsoft.com/office/officeart/2009/3/layout/SpiralPicture"/>
    <dgm:cxn modelId="{DC910D7C-88DD-FB48-9E03-97F7B3CBA423}" type="presParOf" srcId="{3EFD2457-E57C-A04F-824C-BCA222A3F13F}" destId="{D643D481-C3AA-9E4E-B5B2-478BD2D13783}" srcOrd="3" destOrd="0" presId="urn:microsoft.com/office/officeart/2009/3/layout/SpiralPicture"/>
    <dgm:cxn modelId="{A9A77BFE-F048-084E-94C1-FC6BC1DFCBF7}" type="presParOf" srcId="{3EFD2457-E57C-A04F-824C-BCA222A3F13F}" destId="{D4339008-D7E7-9641-A228-99ACD1AD966F}" srcOrd="4" destOrd="0" presId="urn:microsoft.com/office/officeart/2009/3/layout/SpiralPicture"/>
    <dgm:cxn modelId="{E04B1E60-77B1-254C-BF8D-5CF990DDF8C3}" type="presParOf" srcId="{D4339008-D7E7-9641-A228-99ACD1AD966F}" destId="{B6FD2295-61AA-8846-A1EE-8181E525C5AF}" srcOrd="0" destOrd="0" presId="urn:microsoft.com/office/officeart/2009/3/layout/SpiralPicture"/>
    <dgm:cxn modelId="{579100E0-8AA6-3A4F-B21B-E2C907099D8D}" type="presParOf" srcId="{D4339008-D7E7-9641-A228-99ACD1AD966F}" destId="{5AE97A6D-3934-2D47-92F3-3DE78FE0782A}" srcOrd="1" destOrd="0" presId="urn:microsoft.com/office/officeart/2009/3/layout/SpiralPicture"/>
    <dgm:cxn modelId="{95ECF624-384F-5945-8845-C2804A3565A9}" type="presParOf" srcId="{D4339008-D7E7-9641-A228-99ACD1AD966F}" destId="{036ABACF-3F7E-5C4D-BB3A-9B6F8A67AC44}" srcOrd="2" destOrd="0" presId="urn:microsoft.com/office/officeart/2009/3/layout/SpiralPicture"/>
    <dgm:cxn modelId="{5FC32ED0-7C22-2744-9C66-84DD3028E00B}" type="presParOf" srcId="{3EFD2457-E57C-A04F-824C-BCA222A3F13F}" destId="{D69C9D9A-F195-BF43-8142-ADEBDC1F0E82}" srcOrd="5" destOrd="0" presId="urn:microsoft.com/office/officeart/2009/3/layout/SpiralPicture"/>
    <dgm:cxn modelId="{0F2A8DF2-9289-274E-A007-357B45DCD138}" type="presParOf" srcId="{3EFD2457-E57C-A04F-824C-BCA222A3F13F}" destId="{ADAE2A40-83C9-DA46-AA79-7DC2D95BED84}" srcOrd="6" destOrd="0" presId="urn:microsoft.com/office/officeart/2009/3/layout/SpiralPicture"/>
    <dgm:cxn modelId="{A78AEBC5-2E82-8240-9094-54FBB98BDD12}" type="presParOf" srcId="{ADAE2A40-83C9-DA46-AA79-7DC2D95BED84}" destId="{15BA7E56-3841-1F49-852D-1BC51317BFA1}" srcOrd="0" destOrd="0" presId="urn:microsoft.com/office/officeart/2009/3/layout/SpiralPicture"/>
    <dgm:cxn modelId="{B071D2CA-CC5F-B94D-B370-8A49F6668BDA}" type="presParOf" srcId="{ADAE2A40-83C9-DA46-AA79-7DC2D95BED84}" destId="{617FF023-D2FB-624D-9042-2422C729B867}" srcOrd="1" destOrd="0" presId="urn:microsoft.com/office/officeart/2009/3/layout/SpiralPicture"/>
    <dgm:cxn modelId="{B69122D9-01C9-4546-BFC7-2FB1F603909A}" type="presParOf" srcId="{ADAE2A40-83C9-DA46-AA79-7DC2D95BED84}" destId="{4EFA1165-EA5D-8349-B51E-6552F98ABCA9}" srcOrd="2" destOrd="0" presId="urn:microsoft.com/office/officeart/2009/3/layout/SpiralPicture"/>
    <dgm:cxn modelId="{13493D2D-AF0D-5747-BA84-DFB68C2A8B1D}" type="presParOf" srcId="{ADAE2A40-83C9-DA46-AA79-7DC2D95BED84}" destId="{A17AC10F-3A41-384A-813C-AC469220B001}" srcOrd="3" destOrd="0" presId="urn:microsoft.com/office/officeart/2009/3/layout/SpiralPicture"/>
    <dgm:cxn modelId="{92D455AF-A39F-644D-8C9D-263582544BD3}" type="presParOf" srcId="{3EFD2457-E57C-A04F-824C-BCA222A3F13F}" destId="{2C16D3C9-3BE8-FC4D-A540-6F07FF21F427}" srcOrd="7" destOrd="0" presId="urn:microsoft.com/office/officeart/2009/3/layout/Spiral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9AA45-06DC-5546-B6A4-6EE99680210E}">
      <dsp:nvSpPr>
        <dsp:cNvPr id="0" name=""/>
        <dsp:cNvSpPr/>
      </dsp:nvSpPr>
      <dsp:spPr>
        <a:xfrm>
          <a:off x="0" y="127880"/>
          <a:ext cx="2525916" cy="252591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9525" cap="flat" cmpd="sng" algn="ctr">
          <a:solidFill>
            <a:schemeClr val="tx1">
              <a:lumMod val="50000"/>
              <a:lumOff val="5000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50AB7B7C-2D2B-B242-A53E-8A1BEAFFEE60}">
      <dsp:nvSpPr>
        <dsp:cNvPr id="0" name=""/>
        <dsp:cNvSpPr/>
      </dsp:nvSpPr>
      <dsp:spPr>
        <a:xfrm>
          <a:off x="2439003" y="2566883"/>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A6E68BA9-FAF8-9F4C-A388-8C19CBFF74B5}">
      <dsp:nvSpPr>
        <dsp:cNvPr id="0" name=""/>
        <dsp:cNvSpPr/>
      </dsp:nvSpPr>
      <dsp:spPr>
        <a:xfrm>
          <a:off x="2579042" y="127880"/>
          <a:ext cx="1535757" cy="153575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9525" cap="flat" cmpd="sng" algn="ctr">
          <a:solidFill>
            <a:schemeClr val="tx1">
              <a:lumMod val="50000"/>
              <a:lumOff val="5000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9B7A814F-6DC9-0647-B869-CD8C85A14561}">
      <dsp:nvSpPr>
        <dsp:cNvPr id="0" name=""/>
        <dsp:cNvSpPr/>
      </dsp:nvSpPr>
      <dsp:spPr>
        <a:xfrm>
          <a:off x="3962701" y="1576724"/>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0AE6DEE5-029C-1240-8A48-DB45E7EB8A94}">
      <dsp:nvSpPr>
        <dsp:cNvPr id="0" name=""/>
        <dsp:cNvSpPr/>
      </dsp:nvSpPr>
      <dsp:spPr>
        <a:xfrm>
          <a:off x="4027886" y="1576724"/>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5777B012-DD58-A24E-9FEE-C32862EFD5AF}">
      <dsp:nvSpPr>
        <dsp:cNvPr id="0" name=""/>
        <dsp:cNvSpPr/>
      </dsp:nvSpPr>
      <dsp:spPr>
        <a:xfrm>
          <a:off x="3177684" y="1716681"/>
          <a:ext cx="937115" cy="93711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9525" cap="flat" cmpd="sng" algn="ctr">
          <a:solidFill>
            <a:schemeClr val="tx1">
              <a:lumMod val="50000"/>
              <a:lumOff val="5000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FF312880-7A1F-D644-A19C-DC11AC18E833}">
      <dsp:nvSpPr>
        <dsp:cNvPr id="0" name=""/>
        <dsp:cNvSpPr/>
      </dsp:nvSpPr>
      <dsp:spPr>
        <a:xfrm>
          <a:off x="3930109" y="2566883"/>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7DD69FA3-4A27-ED4C-A5B4-197844235C62}">
      <dsp:nvSpPr>
        <dsp:cNvPr id="0" name=""/>
        <dsp:cNvSpPr/>
      </dsp:nvSpPr>
      <dsp:spPr>
        <a:xfrm>
          <a:off x="3978998" y="2517995"/>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73AE198D-E1FA-6B46-BDE5-48EF1B3D5979}">
      <dsp:nvSpPr>
        <dsp:cNvPr id="0" name=""/>
        <dsp:cNvSpPr/>
      </dsp:nvSpPr>
      <dsp:spPr>
        <a:xfrm>
          <a:off x="4027886" y="2469106"/>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DD572BA3-A6AE-244B-8185-CFAB228ECC7C}">
      <dsp:nvSpPr>
        <dsp:cNvPr id="0" name=""/>
        <dsp:cNvSpPr/>
      </dsp:nvSpPr>
      <dsp:spPr>
        <a:xfrm>
          <a:off x="2579042" y="2108198"/>
          <a:ext cx="545598" cy="54559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9525" cap="flat" cmpd="sng" algn="ctr">
          <a:solidFill>
            <a:schemeClr val="tx1">
              <a:lumMod val="50000"/>
              <a:lumOff val="5000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BAFF781E-5421-9C47-8017-18B0DBD6F389}">
      <dsp:nvSpPr>
        <dsp:cNvPr id="0" name=""/>
        <dsp:cNvSpPr/>
      </dsp:nvSpPr>
      <dsp:spPr>
        <a:xfrm>
          <a:off x="2972542" y="2501698"/>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F34C6BB5-0A9F-8F4C-B305-F77377AF9472}">
      <dsp:nvSpPr>
        <dsp:cNvPr id="0" name=""/>
        <dsp:cNvSpPr/>
      </dsp:nvSpPr>
      <dsp:spPr>
        <a:xfrm>
          <a:off x="3037727" y="2501698"/>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4624B1AD-15B6-F047-BC3B-7126CBBDAFDA}">
      <dsp:nvSpPr>
        <dsp:cNvPr id="0" name=""/>
        <dsp:cNvSpPr/>
      </dsp:nvSpPr>
      <dsp:spPr>
        <a:xfrm>
          <a:off x="2972542" y="2566883"/>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8770866F-5025-4D4E-9E10-57D37FB09C46}">
      <dsp:nvSpPr>
        <dsp:cNvPr id="0" name=""/>
        <dsp:cNvSpPr/>
      </dsp:nvSpPr>
      <dsp:spPr>
        <a:xfrm>
          <a:off x="3037727" y="2566883"/>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90AF9AA8-92AF-9B4A-96A8-A69B923C86FF}">
      <dsp:nvSpPr>
        <dsp:cNvPr id="0" name=""/>
        <dsp:cNvSpPr/>
      </dsp:nvSpPr>
      <dsp:spPr>
        <a:xfrm>
          <a:off x="2579042" y="1716681"/>
          <a:ext cx="545598" cy="335946"/>
        </a:xfrm>
        <a:prstGeom prst="rect">
          <a:avLst/>
        </a:prstGeom>
        <a:gradFill flip="none" rotWithShape="0">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2700000" scaled="1"/>
          <a:tileRect/>
        </a:gradFill>
        <a:ln w="9525" cap="flat" cmpd="sng" algn="ctr">
          <a:solidFill>
            <a:schemeClr val="bg2">
              <a:lumMod val="2500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B0C4F5C0-4444-7649-BE26-05BAA89AE0C6}">
      <dsp:nvSpPr>
        <dsp:cNvPr id="0" name=""/>
        <dsp:cNvSpPr/>
      </dsp:nvSpPr>
      <dsp:spPr>
        <a:xfrm>
          <a:off x="2920826" y="2727130"/>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4DE5CCD2-F77B-CD47-8A07-77C70C301E25}">
      <dsp:nvSpPr>
        <dsp:cNvPr id="0" name=""/>
        <dsp:cNvSpPr/>
      </dsp:nvSpPr>
      <dsp:spPr>
        <a:xfrm>
          <a:off x="2964282" y="2653797"/>
          <a:ext cx="198000" cy="190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US" sz="1100" kern="1200" dirty="0"/>
        </a:p>
      </dsp:txBody>
      <dsp:txXfrm>
        <a:off x="2964282" y="2653797"/>
        <a:ext cx="198000" cy="190122"/>
      </dsp:txXfrm>
    </dsp:sp>
    <dsp:sp modelId="{EFD8DFA2-B38C-424B-9B05-A74B8FA811D0}">
      <dsp:nvSpPr>
        <dsp:cNvPr id="0" name=""/>
        <dsp:cNvSpPr/>
      </dsp:nvSpPr>
      <dsp:spPr>
        <a:xfrm>
          <a:off x="3162282" y="2727130"/>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BE1675DD-8852-2249-A4F0-98BCDD2F8723}">
      <dsp:nvSpPr>
        <dsp:cNvPr id="0" name=""/>
        <dsp:cNvSpPr/>
      </dsp:nvSpPr>
      <dsp:spPr>
        <a:xfrm>
          <a:off x="3227467" y="2727130"/>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D643D481-C3AA-9E4E-B5B2-478BD2D13783}">
      <dsp:nvSpPr>
        <dsp:cNvPr id="0" name=""/>
        <dsp:cNvSpPr/>
      </dsp:nvSpPr>
      <dsp:spPr>
        <a:xfrm>
          <a:off x="3810000" y="2743200"/>
          <a:ext cx="198000" cy="190122"/>
        </a:xfrm>
        <a:prstGeom prst="rect">
          <a:avLst/>
        </a:prstGeom>
        <a:solidFill>
          <a:schemeClr val="bg1"/>
        </a:solidFill>
        <a:ln>
          <a:solidFill>
            <a:schemeClr val="bg1"/>
          </a:solid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US" sz="1100" kern="1200" dirty="0"/>
        </a:p>
      </dsp:txBody>
      <dsp:txXfrm>
        <a:off x="3810000" y="2743200"/>
        <a:ext cx="198000" cy="190122"/>
      </dsp:txXfrm>
    </dsp:sp>
    <dsp:sp modelId="{B6FD2295-61AA-8846-A1EE-8181E525C5AF}">
      <dsp:nvSpPr>
        <dsp:cNvPr id="0" name=""/>
        <dsp:cNvSpPr/>
      </dsp:nvSpPr>
      <dsp:spPr>
        <a:xfrm>
          <a:off x="3468924" y="2776018"/>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5AE97A6D-3934-2D47-92F3-3DE78FE0782A}">
      <dsp:nvSpPr>
        <dsp:cNvPr id="0" name=""/>
        <dsp:cNvSpPr/>
      </dsp:nvSpPr>
      <dsp:spPr>
        <a:xfrm>
          <a:off x="3517813" y="2727130"/>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036ABACF-3F7E-5C4D-BB3A-9B6F8A67AC44}">
      <dsp:nvSpPr>
        <dsp:cNvPr id="0" name=""/>
        <dsp:cNvSpPr/>
      </dsp:nvSpPr>
      <dsp:spPr>
        <a:xfrm>
          <a:off x="3566701" y="2678241"/>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D69C9D9A-F195-BF43-8142-ADEBDC1F0E82}">
      <dsp:nvSpPr>
        <dsp:cNvPr id="0" name=""/>
        <dsp:cNvSpPr/>
      </dsp:nvSpPr>
      <dsp:spPr>
        <a:xfrm>
          <a:off x="3610158" y="2653797"/>
          <a:ext cx="198000" cy="190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US" sz="1100" kern="1200" dirty="0"/>
        </a:p>
      </dsp:txBody>
      <dsp:txXfrm>
        <a:off x="3610158" y="2653797"/>
        <a:ext cx="198000" cy="190122"/>
      </dsp:txXfrm>
    </dsp:sp>
    <dsp:sp modelId="{15BA7E56-3841-1F49-852D-1BC51317BFA1}">
      <dsp:nvSpPr>
        <dsp:cNvPr id="0" name=""/>
        <dsp:cNvSpPr/>
      </dsp:nvSpPr>
      <dsp:spPr>
        <a:xfrm>
          <a:off x="3808158" y="2694537"/>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617FF023-D2FB-624D-9042-2422C729B867}">
      <dsp:nvSpPr>
        <dsp:cNvPr id="0" name=""/>
        <dsp:cNvSpPr/>
      </dsp:nvSpPr>
      <dsp:spPr>
        <a:xfrm>
          <a:off x="3873343" y="2694537"/>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4EFA1165-EA5D-8349-B51E-6552F98ABCA9}">
      <dsp:nvSpPr>
        <dsp:cNvPr id="0" name=""/>
        <dsp:cNvSpPr/>
      </dsp:nvSpPr>
      <dsp:spPr>
        <a:xfrm>
          <a:off x="3808158" y="2759722"/>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A17AC10F-3A41-384A-813C-AC469220B001}">
      <dsp:nvSpPr>
        <dsp:cNvPr id="0" name=""/>
        <dsp:cNvSpPr/>
      </dsp:nvSpPr>
      <dsp:spPr>
        <a:xfrm>
          <a:off x="3873343" y="2759722"/>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2C16D3C9-3BE8-FC4D-A540-6F07FF21F427}">
      <dsp:nvSpPr>
        <dsp:cNvPr id="0" name=""/>
        <dsp:cNvSpPr/>
      </dsp:nvSpPr>
      <dsp:spPr>
        <a:xfrm>
          <a:off x="3916799" y="2653797"/>
          <a:ext cx="198000" cy="190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US" sz="1100" kern="1200" dirty="0"/>
        </a:p>
      </dsp:txBody>
      <dsp:txXfrm>
        <a:off x="3916799" y="2653797"/>
        <a:ext cx="198000" cy="190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9AA45-06DC-5546-B6A4-6EE99680210E}">
      <dsp:nvSpPr>
        <dsp:cNvPr id="0" name=""/>
        <dsp:cNvSpPr/>
      </dsp:nvSpPr>
      <dsp:spPr>
        <a:xfrm>
          <a:off x="0" y="127880"/>
          <a:ext cx="2525916" cy="252591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9525" cap="flat" cmpd="sng" algn="ctr">
          <a:solidFill>
            <a:schemeClr val="tx1">
              <a:lumMod val="50000"/>
              <a:lumOff val="5000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50AB7B7C-2D2B-B242-A53E-8A1BEAFFEE60}">
      <dsp:nvSpPr>
        <dsp:cNvPr id="0" name=""/>
        <dsp:cNvSpPr/>
      </dsp:nvSpPr>
      <dsp:spPr>
        <a:xfrm>
          <a:off x="2439003" y="2566883"/>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A6E68BA9-FAF8-9F4C-A388-8C19CBFF74B5}">
      <dsp:nvSpPr>
        <dsp:cNvPr id="0" name=""/>
        <dsp:cNvSpPr/>
      </dsp:nvSpPr>
      <dsp:spPr>
        <a:xfrm>
          <a:off x="2579042" y="127880"/>
          <a:ext cx="1535757" cy="153575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9525" cap="flat" cmpd="sng" algn="ctr">
          <a:solidFill>
            <a:schemeClr val="tx1">
              <a:lumMod val="50000"/>
              <a:lumOff val="5000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9B7A814F-6DC9-0647-B869-CD8C85A14561}">
      <dsp:nvSpPr>
        <dsp:cNvPr id="0" name=""/>
        <dsp:cNvSpPr/>
      </dsp:nvSpPr>
      <dsp:spPr>
        <a:xfrm>
          <a:off x="3962701" y="1576724"/>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0AE6DEE5-029C-1240-8A48-DB45E7EB8A94}">
      <dsp:nvSpPr>
        <dsp:cNvPr id="0" name=""/>
        <dsp:cNvSpPr/>
      </dsp:nvSpPr>
      <dsp:spPr>
        <a:xfrm>
          <a:off x="4027886" y="1576724"/>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5777B012-DD58-A24E-9FEE-C32862EFD5AF}">
      <dsp:nvSpPr>
        <dsp:cNvPr id="0" name=""/>
        <dsp:cNvSpPr/>
      </dsp:nvSpPr>
      <dsp:spPr>
        <a:xfrm>
          <a:off x="3177684" y="1716681"/>
          <a:ext cx="937115" cy="93711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9525" cap="flat" cmpd="sng" algn="ctr">
          <a:solidFill>
            <a:schemeClr val="tx1">
              <a:lumMod val="50000"/>
              <a:lumOff val="5000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FF312880-7A1F-D644-A19C-DC11AC18E833}">
      <dsp:nvSpPr>
        <dsp:cNvPr id="0" name=""/>
        <dsp:cNvSpPr/>
      </dsp:nvSpPr>
      <dsp:spPr>
        <a:xfrm>
          <a:off x="3930109" y="2566883"/>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7DD69FA3-4A27-ED4C-A5B4-197844235C62}">
      <dsp:nvSpPr>
        <dsp:cNvPr id="0" name=""/>
        <dsp:cNvSpPr/>
      </dsp:nvSpPr>
      <dsp:spPr>
        <a:xfrm>
          <a:off x="3978998" y="2517995"/>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73AE198D-E1FA-6B46-BDE5-48EF1B3D5979}">
      <dsp:nvSpPr>
        <dsp:cNvPr id="0" name=""/>
        <dsp:cNvSpPr/>
      </dsp:nvSpPr>
      <dsp:spPr>
        <a:xfrm>
          <a:off x="4027886" y="2469106"/>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DD572BA3-A6AE-244B-8185-CFAB228ECC7C}">
      <dsp:nvSpPr>
        <dsp:cNvPr id="0" name=""/>
        <dsp:cNvSpPr/>
      </dsp:nvSpPr>
      <dsp:spPr>
        <a:xfrm>
          <a:off x="2579042" y="2108198"/>
          <a:ext cx="545598" cy="54559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9525" cap="flat" cmpd="sng" algn="ctr">
          <a:solidFill>
            <a:schemeClr val="tx1">
              <a:lumMod val="50000"/>
              <a:lumOff val="5000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BAFF781E-5421-9C47-8017-18B0DBD6F389}">
      <dsp:nvSpPr>
        <dsp:cNvPr id="0" name=""/>
        <dsp:cNvSpPr/>
      </dsp:nvSpPr>
      <dsp:spPr>
        <a:xfrm>
          <a:off x="2972542" y="2501698"/>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F34C6BB5-0A9F-8F4C-B305-F77377AF9472}">
      <dsp:nvSpPr>
        <dsp:cNvPr id="0" name=""/>
        <dsp:cNvSpPr/>
      </dsp:nvSpPr>
      <dsp:spPr>
        <a:xfrm>
          <a:off x="3037727" y="2501698"/>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4624B1AD-15B6-F047-BC3B-7126CBBDAFDA}">
      <dsp:nvSpPr>
        <dsp:cNvPr id="0" name=""/>
        <dsp:cNvSpPr/>
      </dsp:nvSpPr>
      <dsp:spPr>
        <a:xfrm>
          <a:off x="2972542" y="2566883"/>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8770866F-5025-4D4E-9E10-57D37FB09C46}">
      <dsp:nvSpPr>
        <dsp:cNvPr id="0" name=""/>
        <dsp:cNvSpPr/>
      </dsp:nvSpPr>
      <dsp:spPr>
        <a:xfrm>
          <a:off x="3037727" y="2566883"/>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90AF9AA8-92AF-9B4A-96A8-A69B923C86FF}">
      <dsp:nvSpPr>
        <dsp:cNvPr id="0" name=""/>
        <dsp:cNvSpPr/>
      </dsp:nvSpPr>
      <dsp:spPr>
        <a:xfrm>
          <a:off x="2579042" y="1716681"/>
          <a:ext cx="545598" cy="335946"/>
        </a:xfrm>
        <a:prstGeom prst="rect">
          <a:avLst/>
        </a:prstGeom>
        <a:gradFill flip="none" rotWithShape="0">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2700000" scaled="1"/>
          <a:tileRect/>
        </a:gradFill>
        <a:ln w="9525" cap="flat" cmpd="sng" algn="ctr">
          <a:solidFill>
            <a:schemeClr val="bg2">
              <a:lumMod val="2500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B0C4F5C0-4444-7649-BE26-05BAA89AE0C6}">
      <dsp:nvSpPr>
        <dsp:cNvPr id="0" name=""/>
        <dsp:cNvSpPr/>
      </dsp:nvSpPr>
      <dsp:spPr>
        <a:xfrm>
          <a:off x="2920826" y="2727130"/>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4DE5CCD2-F77B-CD47-8A07-77C70C301E25}">
      <dsp:nvSpPr>
        <dsp:cNvPr id="0" name=""/>
        <dsp:cNvSpPr/>
      </dsp:nvSpPr>
      <dsp:spPr>
        <a:xfrm>
          <a:off x="2964282" y="2653797"/>
          <a:ext cx="198000" cy="190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US" sz="1100" kern="1200" dirty="0"/>
        </a:p>
      </dsp:txBody>
      <dsp:txXfrm>
        <a:off x="2964282" y="2653797"/>
        <a:ext cx="198000" cy="190122"/>
      </dsp:txXfrm>
    </dsp:sp>
    <dsp:sp modelId="{EFD8DFA2-B38C-424B-9B05-A74B8FA811D0}">
      <dsp:nvSpPr>
        <dsp:cNvPr id="0" name=""/>
        <dsp:cNvSpPr/>
      </dsp:nvSpPr>
      <dsp:spPr>
        <a:xfrm>
          <a:off x="3162282" y="2727130"/>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BE1675DD-8852-2249-A4F0-98BCDD2F8723}">
      <dsp:nvSpPr>
        <dsp:cNvPr id="0" name=""/>
        <dsp:cNvSpPr/>
      </dsp:nvSpPr>
      <dsp:spPr>
        <a:xfrm>
          <a:off x="3227467" y="2727130"/>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D643D481-C3AA-9E4E-B5B2-478BD2D13783}">
      <dsp:nvSpPr>
        <dsp:cNvPr id="0" name=""/>
        <dsp:cNvSpPr/>
      </dsp:nvSpPr>
      <dsp:spPr>
        <a:xfrm>
          <a:off x="3810000" y="2743200"/>
          <a:ext cx="198000" cy="190122"/>
        </a:xfrm>
        <a:prstGeom prst="rect">
          <a:avLst/>
        </a:prstGeom>
        <a:solidFill>
          <a:schemeClr val="bg1"/>
        </a:solidFill>
        <a:ln>
          <a:solidFill>
            <a:schemeClr val="bg1"/>
          </a:solid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US" sz="1100" kern="1200" dirty="0"/>
        </a:p>
      </dsp:txBody>
      <dsp:txXfrm>
        <a:off x="3810000" y="2743200"/>
        <a:ext cx="198000" cy="190122"/>
      </dsp:txXfrm>
    </dsp:sp>
    <dsp:sp modelId="{B6FD2295-61AA-8846-A1EE-8181E525C5AF}">
      <dsp:nvSpPr>
        <dsp:cNvPr id="0" name=""/>
        <dsp:cNvSpPr/>
      </dsp:nvSpPr>
      <dsp:spPr>
        <a:xfrm>
          <a:off x="3468924" y="2776018"/>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5AE97A6D-3934-2D47-92F3-3DE78FE0782A}">
      <dsp:nvSpPr>
        <dsp:cNvPr id="0" name=""/>
        <dsp:cNvSpPr/>
      </dsp:nvSpPr>
      <dsp:spPr>
        <a:xfrm>
          <a:off x="3517813" y="2727130"/>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036ABACF-3F7E-5C4D-BB3A-9B6F8A67AC44}">
      <dsp:nvSpPr>
        <dsp:cNvPr id="0" name=""/>
        <dsp:cNvSpPr/>
      </dsp:nvSpPr>
      <dsp:spPr>
        <a:xfrm>
          <a:off x="3566701" y="2678241"/>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D69C9D9A-F195-BF43-8142-ADEBDC1F0E82}">
      <dsp:nvSpPr>
        <dsp:cNvPr id="0" name=""/>
        <dsp:cNvSpPr/>
      </dsp:nvSpPr>
      <dsp:spPr>
        <a:xfrm>
          <a:off x="3610158" y="2653797"/>
          <a:ext cx="198000" cy="190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US" sz="1100" kern="1200" dirty="0"/>
        </a:p>
      </dsp:txBody>
      <dsp:txXfrm>
        <a:off x="3610158" y="2653797"/>
        <a:ext cx="198000" cy="190122"/>
      </dsp:txXfrm>
    </dsp:sp>
    <dsp:sp modelId="{15BA7E56-3841-1F49-852D-1BC51317BFA1}">
      <dsp:nvSpPr>
        <dsp:cNvPr id="0" name=""/>
        <dsp:cNvSpPr/>
      </dsp:nvSpPr>
      <dsp:spPr>
        <a:xfrm>
          <a:off x="3808158" y="2694537"/>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617FF023-D2FB-624D-9042-2422C729B867}">
      <dsp:nvSpPr>
        <dsp:cNvPr id="0" name=""/>
        <dsp:cNvSpPr/>
      </dsp:nvSpPr>
      <dsp:spPr>
        <a:xfrm>
          <a:off x="3873343" y="2694537"/>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4EFA1165-EA5D-8349-B51E-6552F98ABCA9}">
      <dsp:nvSpPr>
        <dsp:cNvPr id="0" name=""/>
        <dsp:cNvSpPr/>
      </dsp:nvSpPr>
      <dsp:spPr>
        <a:xfrm>
          <a:off x="3808158" y="2759722"/>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A17AC10F-3A41-384A-813C-AC469220B001}">
      <dsp:nvSpPr>
        <dsp:cNvPr id="0" name=""/>
        <dsp:cNvSpPr/>
      </dsp:nvSpPr>
      <dsp:spPr>
        <a:xfrm>
          <a:off x="3873343" y="2759722"/>
          <a:ext cx="43456" cy="4345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 modelId="{2C16D3C9-3BE8-FC4D-A540-6F07FF21F427}">
      <dsp:nvSpPr>
        <dsp:cNvPr id="0" name=""/>
        <dsp:cNvSpPr/>
      </dsp:nvSpPr>
      <dsp:spPr>
        <a:xfrm>
          <a:off x="3916799" y="2653797"/>
          <a:ext cx="198000" cy="190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US" sz="1100" kern="1200" dirty="0"/>
        </a:p>
      </dsp:txBody>
      <dsp:txXfrm>
        <a:off x="3916799" y="2653797"/>
        <a:ext cx="198000" cy="190122"/>
      </dsp:txXfrm>
    </dsp:sp>
  </dsp:spTree>
</dsp:drawing>
</file>

<file path=ppt/diagrams/layout1.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1" y="0"/>
            <a:ext cx="3042603" cy="465457"/>
          </a:xfrm>
          <a:prstGeom prst="rect">
            <a:avLst/>
          </a:prstGeom>
        </p:spPr>
        <p:txBody>
          <a:bodyPr vert="horz" lIns="91879" tIns="45939" rIns="91879" bIns="45939"/>
          <a:lstStyle>
            <a:lvl1pPr fontAlgn="auto">
              <a:spcBef>
                <a:spcPts val="0"/>
              </a:spcBef>
              <a:spcAft>
                <a:spcPts val="0"/>
              </a:spcAft>
              <a:defRPr sz="1800" b="0">
                <a:latin typeface="+mn-lt"/>
              </a:defRPr>
            </a:lvl1pPr>
            <a:extLst/>
          </a:lstStyle>
          <a:p>
            <a:pPr>
              <a:defRPr/>
            </a:pPr>
            <a:endParaRPr lang="en-US"/>
          </a:p>
        </p:txBody>
      </p:sp>
      <p:sp>
        <p:nvSpPr>
          <p:cNvPr id="3" name="Rectangle 3"/>
          <p:cNvSpPr>
            <a:spLocks noGrp="1"/>
          </p:cNvSpPr>
          <p:nvPr>
            <p:ph type="dt" sz="quarter" idx="1"/>
          </p:nvPr>
        </p:nvSpPr>
        <p:spPr>
          <a:xfrm>
            <a:off x="3975733" y="0"/>
            <a:ext cx="3042603" cy="465457"/>
          </a:xfrm>
          <a:prstGeom prst="rect">
            <a:avLst/>
          </a:prstGeom>
        </p:spPr>
        <p:txBody>
          <a:bodyPr vert="horz" lIns="91879" tIns="45939" rIns="91879" bIns="45939"/>
          <a:lstStyle>
            <a:lvl1pPr fontAlgn="auto">
              <a:spcBef>
                <a:spcPts val="0"/>
              </a:spcBef>
              <a:spcAft>
                <a:spcPts val="0"/>
              </a:spcAft>
              <a:defRPr sz="1800" b="0">
                <a:latin typeface="+mn-lt"/>
              </a:defRPr>
            </a:lvl1pPr>
            <a:extLst/>
          </a:lstStyle>
          <a:p>
            <a:pPr>
              <a:defRPr/>
            </a:pPr>
            <a:fld id="{A612C5BC-600B-43CE-8A62-BD48F3E7B697}" type="datetimeFigureOut">
              <a:rPr lang="en-US"/>
              <a:pPr>
                <a:defRPr/>
              </a:pPr>
              <a:t>3/7/2014</a:t>
            </a:fld>
            <a:endParaRPr lang="en-US"/>
          </a:p>
        </p:txBody>
      </p:sp>
      <p:sp>
        <p:nvSpPr>
          <p:cNvPr id="4" name="Rectangle 4"/>
          <p:cNvSpPr>
            <a:spLocks noGrp="1"/>
          </p:cNvSpPr>
          <p:nvPr>
            <p:ph type="ftr" sz="quarter" idx="2"/>
          </p:nvPr>
        </p:nvSpPr>
        <p:spPr>
          <a:xfrm>
            <a:off x="1" y="8838870"/>
            <a:ext cx="3042603" cy="465457"/>
          </a:xfrm>
          <a:prstGeom prst="rect">
            <a:avLst/>
          </a:prstGeom>
        </p:spPr>
        <p:txBody>
          <a:bodyPr vert="horz" lIns="91879" tIns="45939" rIns="91879" bIns="45939"/>
          <a:lstStyle>
            <a:lvl1pPr fontAlgn="auto">
              <a:spcBef>
                <a:spcPts val="0"/>
              </a:spcBef>
              <a:spcAft>
                <a:spcPts val="0"/>
              </a:spcAft>
              <a:defRPr sz="1800" b="0">
                <a:latin typeface="+mn-lt"/>
              </a:defRPr>
            </a:lvl1pPr>
            <a:extLst/>
          </a:lstStyle>
          <a:p>
            <a:pPr>
              <a:defRPr/>
            </a:pPr>
            <a:endParaRPr lang="en-US"/>
          </a:p>
        </p:txBody>
      </p:sp>
      <p:sp>
        <p:nvSpPr>
          <p:cNvPr id="5" name="Rectangle 5"/>
          <p:cNvSpPr>
            <a:spLocks noGrp="1"/>
          </p:cNvSpPr>
          <p:nvPr>
            <p:ph type="sldNum" sz="quarter" idx="3"/>
          </p:nvPr>
        </p:nvSpPr>
        <p:spPr>
          <a:xfrm>
            <a:off x="3975733" y="8838870"/>
            <a:ext cx="3042603" cy="465457"/>
          </a:xfrm>
          <a:prstGeom prst="rect">
            <a:avLst/>
          </a:prstGeom>
        </p:spPr>
        <p:txBody>
          <a:bodyPr vert="horz" lIns="91879" tIns="45939" rIns="91879" bIns="45939"/>
          <a:lstStyle>
            <a:lvl1pPr fontAlgn="auto">
              <a:spcBef>
                <a:spcPts val="0"/>
              </a:spcBef>
              <a:spcAft>
                <a:spcPts val="0"/>
              </a:spcAft>
              <a:defRPr sz="1800" b="0">
                <a:latin typeface="+mn-lt"/>
              </a:defRPr>
            </a:lvl1pPr>
            <a:extLst/>
          </a:lstStyle>
          <a:p>
            <a:pPr>
              <a:defRPr/>
            </a:pPr>
            <a:fld id="{7114FDDA-3735-49EC-9BF9-2D179B16E2DF}" type="slidenum">
              <a:rPr lang="en-US"/>
              <a:pPr>
                <a:defRPr/>
              </a:pPr>
              <a:t>‹#›</a:t>
            </a:fld>
            <a:endParaRPr lang="en-US"/>
          </a:p>
        </p:txBody>
      </p:sp>
    </p:spTree>
    <p:extLst>
      <p:ext uri="{BB962C8B-B14F-4D97-AF65-F5344CB8AC3E}">
        <p14:creationId xmlns:p14="http://schemas.microsoft.com/office/powerpoint/2010/main" val="4980800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1" y="0"/>
            <a:ext cx="3042603" cy="465457"/>
          </a:xfrm>
          <a:prstGeom prst="rect">
            <a:avLst/>
          </a:prstGeom>
        </p:spPr>
        <p:txBody>
          <a:bodyPr vert="horz" lIns="91879" tIns="45939" rIns="91879" bIns="45939"/>
          <a:lstStyle>
            <a:lvl1pPr fontAlgn="auto">
              <a:spcBef>
                <a:spcPts val="0"/>
              </a:spcBef>
              <a:spcAft>
                <a:spcPts val="0"/>
              </a:spcAft>
              <a:defRPr sz="1800" b="0">
                <a:latin typeface="+mn-lt"/>
              </a:defRPr>
            </a:lvl1pPr>
            <a:extLst/>
          </a:lstStyle>
          <a:p>
            <a:pPr>
              <a:defRPr/>
            </a:pPr>
            <a:endParaRPr lang="en-US"/>
          </a:p>
        </p:txBody>
      </p:sp>
      <p:sp>
        <p:nvSpPr>
          <p:cNvPr id="3" name="Rectangle 3"/>
          <p:cNvSpPr>
            <a:spLocks noGrp="1"/>
          </p:cNvSpPr>
          <p:nvPr>
            <p:ph type="dt" idx="1"/>
          </p:nvPr>
        </p:nvSpPr>
        <p:spPr>
          <a:xfrm>
            <a:off x="3975733" y="0"/>
            <a:ext cx="3042603" cy="465457"/>
          </a:xfrm>
          <a:prstGeom prst="rect">
            <a:avLst/>
          </a:prstGeom>
        </p:spPr>
        <p:txBody>
          <a:bodyPr vert="horz" lIns="91879" tIns="45939" rIns="91879" bIns="45939"/>
          <a:lstStyle>
            <a:lvl1pPr fontAlgn="auto">
              <a:spcBef>
                <a:spcPts val="0"/>
              </a:spcBef>
              <a:spcAft>
                <a:spcPts val="0"/>
              </a:spcAft>
              <a:defRPr sz="1800" b="0">
                <a:latin typeface="+mn-lt"/>
              </a:defRPr>
            </a:lvl1pPr>
            <a:extLst/>
          </a:lstStyle>
          <a:p>
            <a:pPr>
              <a:defRPr/>
            </a:pPr>
            <a:fld id="{4A10AE50-0A41-48C9-810E-708E3FD4A1D3}" type="datetimeFigureOut">
              <a:rPr lang="en-US"/>
              <a:pPr>
                <a:defRPr/>
              </a:pPr>
              <a:t>3/7/2014</a:t>
            </a:fld>
            <a:endParaRPr lang="en-US"/>
          </a:p>
        </p:txBody>
      </p:sp>
      <p:sp>
        <p:nvSpPr>
          <p:cNvPr id="4" name="Rectangle 4"/>
          <p:cNvSpPr>
            <a:spLocks noGrp="1" noRot="1" noChangeAspect="1"/>
          </p:cNvSpPr>
          <p:nvPr>
            <p:ph type="sldImg" idx="2"/>
          </p:nvPr>
        </p:nvSpPr>
        <p:spPr>
          <a:xfrm>
            <a:off x="1182688" y="696913"/>
            <a:ext cx="4654550" cy="3490912"/>
          </a:xfrm>
          <a:prstGeom prst="rect">
            <a:avLst/>
          </a:prstGeom>
          <a:noFill/>
          <a:ln w="12700">
            <a:solidFill>
              <a:prstClr val="black"/>
            </a:solidFill>
          </a:ln>
        </p:spPr>
        <p:txBody>
          <a:bodyPr vert="horz" lIns="91879" tIns="45939" rIns="91879" bIns="45939" anchor="ctr"/>
          <a:lstStyle>
            <a:extLst/>
          </a:lstStyle>
          <a:p>
            <a:pPr lvl="0"/>
            <a:endParaRPr lang="en-US" noProof="0"/>
          </a:p>
        </p:txBody>
      </p:sp>
      <p:sp>
        <p:nvSpPr>
          <p:cNvPr id="5" name="Rectangle 5"/>
          <p:cNvSpPr>
            <a:spLocks noGrp="1"/>
          </p:cNvSpPr>
          <p:nvPr>
            <p:ph type="body" sz="quarter" idx="3"/>
          </p:nvPr>
        </p:nvSpPr>
        <p:spPr>
          <a:xfrm>
            <a:off x="702629" y="4421035"/>
            <a:ext cx="5614668" cy="4187506"/>
          </a:xfrm>
          <a:prstGeom prst="rect">
            <a:avLst/>
          </a:prstGeom>
        </p:spPr>
        <p:txBody>
          <a:bodyPr vert="horz" lIns="91879" tIns="45939" rIns="91879" bIns="45939">
            <a:normAutofit/>
          </a:bodyPr>
          <a:lstStyle>
            <a:extLst/>
          </a:lstStyle>
          <a:p>
            <a:pPr lvl="0"/>
            <a:r>
              <a:rPr lang="en-US" noProof="0" smtClean="0"/>
              <a:t>Click to edit Master text styles</a:t>
            </a:r>
            <a:endParaRPr lang="en-US" noProof="0"/>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Rectangle 6"/>
          <p:cNvSpPr>
            <a:spLocks noGrp="1"/>
          </p:cNvSpPr>
          <p:nvPr>
            <p:ph type="ftr" sz="quarter" idx="4"/>
          </p:nvPr>
        </p:nvSpPr>
        <p:spPr>
          <a:xfrm>
            <a:off x="1" y="8838870"/>
            <a:ext cx="3042603" cy="465457"/>
          </a:xfrm>
          <a:prstGeom prst="rect">
            <a:avLst/>
          </a:prstGeom>
        </p:spPr>
        <p:txBody>
          <a:bodyPr vert="horz" lIns="91879" tIns="45939" rIns="91879" bIns="45939"/>
          <a:lstStyle>
            <a:lvl1pPr fontAlgn="auto">
              <a:spcBef>
                <a:spcPts val="0"/>
              </a:spcBef>
              <a:spcAft>
                <a:spcPts val="0"/>
              </a:spcAft>
              <a:defRPr sz="1800" b="0">
                <a:latin typeface="+mn-lt"/>
              </a:defRPr>
            </a:lvl1pPr>
            <a:extLst/>
          </a:lstStyle>
          <a:p>
            <a:pPr>
              <a:defRPr/>
            </a:pPr>
            <a:endParaRPr lang="en-US"/>
          </a:p>
        </p:txBody>
      </p:sp>
      <p:sp>
        <p:nvSpPr>
          <p:cNvPr id="7" name="Rectangle 7"/>
          <p:cNvSpPr>
            <a:spLocks noGrp="1"/>
          </p:cNvSpPr>
          <p:nvPr>
            <p:ph type="sldNum" sz="quarter" idx="5"/>
          </p:nvPr>
        </p:nvSpPr>
        <p:spPr>
          <a:xfrm>
            <a:off x="3975733" y="8838870"/>
            <a:ext cx="3042603" cy="465457"/>
          </a:xfrm>
          <a:prstGeom prst="rect">
            <a:avLst/>
          </a:prstGeom>
        </p:spPr>
        <p:txBody>
          <a:bodyPr vert="horz" lIns="91879" tIns="45939" rIns="91879" bIns="45939"/>
          <a:lstStyle>
            <a:lvl1pPr fontAlgn="auto">
              <a:spcBef>
                <a:spcPts val="0"/>
              </a:spcBef>
              <a:spcAft>
                <a:spcPts val="0"/>
              </a:spcAft>
              <a:defRPr sz="1800" b="0">
                <a:latin typeface="+mn-lt"/>
              </a:defRPr>
            </a:lvl1pPr>
            <a:extLst/>
          </a:lstStyle>
          <a:p>
            <a:pPr>
              <a:defRPr/>
            </a:pPr>
            <a:fld id="{814390CA-BB1D-4792-9984-BF658107F46F}" type="slidenum">
              <a:rPr lang="en-US"/>
              <a:pPr>
                <a:defRPr/>
              </a:pPr>
              <a:t>‹#›</a:t>
            </a:fld>
            <a:endParaRPr lang="en-US"/>
          </a:p>
        </p:txBody>
      </p:sp>
    </p:spTree>
    <p:extLst>
      <p:ext uri="{BB962C8B-B14F-4D97-AF65-F5344CB8AC3E}">
        <p14:creationId xmlns:p14="http://schemas.microsoft.com/office/powerpoint/2010/main" val="234013494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1</a:t>
            </a:fld>
            <a:endParaRPr lang="en-US"/>
          </a:p>
        </p:txBody>
      </p:sp>
    </p:spTree>
    <p:extLst>
      <p:ext uri="{BB962C8B-B14F-4D97-AF65-F5344CB8AC3E}">
        <p14:creationId xmlns:p14="http://schemas.microsoft.com/office/powerpoint/2010/main" val="1823999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10</a:t>
            </a:fld>
            <a:endParaRPr lang="en-US"/>
          </a:p>
        </p:txBody>
      </p:sp>
    </p:spTree>
    <p:extLst>
      <p:ext uri="{BB962C8B-B14F-4D97-AF65-F5344CB8AC3E}">
        <p14:creationId xmlns:p14="http://schemas.microsoft.com/office/powerpoint/2010/main" val="1555220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11</a:t>
            </a:fld>
            <a:endParaRPr lang="en-US"/>
          </a:p>
        </p:txBody>
      </p:sp>
    </p:spTree>
    <p:extLst>
      <p:ext uri="{BB962C8B-B14F-4D97-AF65-F5344CB8AC3E}">
        <p14:creationId xmlns:p14="http://schemas.microsoft.com/office/powerpoint/2010/main" val="1555220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12</a:t>
            </a:fld>
            <a:endParaRPr lang="en-US"/>
          </a:p>
        </p:txBody>
      </p:sp>
    </p:spTree>
    <p:extLst>
      <p:ext uri="{BB962C8B-B14F-4D97-AF65-F5344CB8AC3E}">
        <p14:creationId xmlns:p14="http://schemas.microsoft.com/office/powerpoint/2010/main" val="3371997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13</a:t>
            </a:fld>
            <a:endParaRPr lang="en-US"/>
          </a:p>
        </p:txBody>
      </p:sp>
    </p:spTree>
    <p:extLst>
      <p:ext uri="{BB962C8B-B14F-4D97-AF65-F5344CB8AC3E}">
        <p14:creationId xmlns:p14="http://schemas.microsoft.com/office/powerpoint/2010/main" val="2752917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14</a:t>
            </a:fld>
            <a:endParaRPr lang="en-US"/>
          </a:p>
        </p:txBody>
      </p:sp>
    </p:spTree>
    <p:extLst>
      <p:ext uri="{BB962C8B-B14F-4D97-AF65-F5344CB8AC3E}">
        <p14:creationId xmlns:p14="http://schemas.microsoft.com/office/powerpoint/2010/main" val="21080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15</a:t>
            </a:fld>
            <a:endParaRPr lang="en-US"/>
          </a:p>
        </p:txBody>
      </p:sp>
    </p:spTree>
    <p:extLst>
      <p:ext uri="{BB962C8B-B14F-4D97-AF65-F5344CB8AC3E}">
        <p14:creationId xmlns:p14="http://schemas.microsoft.com/office/powerpoint/2010/main" val="786387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16</a:t>
            </a:fld>
            <a:endParaRPr lang="en-US"/>
          </a:p>
        </p:txBody>
      </p:sp>
    </p:spTree>
    <p:extLst>
      <p:ext uri="{BB962C8B-B14F-4D97-AF65-F5344CB8AC3E}">
        <p14:creationId xmlns:p14="http://schemas.microsoft.com/office/powerpoint/2010/main" val="1134088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694221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5425" lvl="1" indent="-225425">
              <a:tabLst>
                <a:tab pos="287338" algn="l"/>
              </a:tabLst>
            </a:pPr>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18</a:t>
            </a:fld>
            <a:endParaRPr lang="en-US"/>
          </a:p>
        </p:txBody>
      </p:sp>
    </p:spTree>
    <p:extLst>
      <p:ext uri="{BB962C8B-B14F-4D97-AF65-F5344CB8AC3E}">
        <p14:creationId xmlns:p14="http://schemas.microsoft.com/office/powerpoint/2010/main" val="1266783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19</a:t>
            </a:fld>
            <a:endParaRPr lang="en-US"/>
          </a:p>
        </p:txBody>
      </p:sp>
    </p:spTree>
    <p:extLst>
      <p:ext uri="{BB962C8B-B14F-4D97-AF65-F5344CB8AC3E}">
        <p14:creationId xmlns:p14="http://schemas.microsoft.com/office/powerpoint/2010/main" val="3105760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2</a:t>
            </a:fld>
            <a:endParaRPr lang="en-US"/>
          </a:p>
        </p:txBody>
      </p:sp>
    </p:spTree>
    <p:extLst>
      <p:ext uri="{BB962C8B-B14F-4D97-AF65-F5344CB8AC3E}">
        <p14:creationId xmlns:p14="http://schemas.microsoft.com/office/powerpoint/2010/main" val="1643348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20</a:t>
            </a:fld>
            <a:endParaRPr lang="en-US"/>
          </a:p>
        </p:txBody>
      </p:sp>
    </p:spTree>
    <p:extLst>
      <p:ext uri="{BB962C8B-B14F-4D97-AF65-F5344CB8AC3E}">
        <p14:creationId xmlns:p14="http://schemas.microsoft.com/office/powerpoint/2010/main" val="1148416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21</a:t>
            </a:fld>
            <a:endParaRPr lang="en-US"/>
          </a:p>
        </p:txBody>
      </p:sp>
    </p:spTree>
    <p:extLst>
      <p:ext uri="{BB962C8B-B14F-4D97-AF65-F5344CB8AC3E}">
        <p14:creationId xmlns:p14="http://schemas.microsoft.com/office/powerpoint/2010/main" val="1266783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22</a:t>
            </a:fld>
            <a:endParaRPr lang="en-US"/>
          </a:p>
        </p:txBody>
      </p:sp>
    </p:spTree>
    <p:extLst>
      <p:ext uri="{BB962C8B-B14F-4D97-AF65-F5344CB8AC3E}">
        <p14:creationId xmlns:p14="http://schemas.microsoft.com/office/powerpoint/2010/main" val="3848637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23</a:t>
            </a:fld>
            <a:endParaRPr lang="en-US"/>
          </a:p>
        </p:txBody>
      </p:sp>
    </p:spTree>
    <p:extLst>
      <p:ext uri="{BB962C8B-B14F-4D97-AF65-F5344CB8AC3E}">
        <p14:creationId xmlns:p14="http://schemas.microsoft.com/office/powerpoint/2010/main" val="3384657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24</a:t>
            </a:fld>
            <a:endParaRPr lang="en-US"/>
          </a:p>
        </p:txBody>
      </p:sp>
    </p:spTree>
    <p:extLst>
      <p:ext uri="{BB962C8B-B14F-4D97-AF65-F5344CB8AC3E}">
        <p14:creationId xmlns:p14="http://schemas.microsoft.com/office/powerpoint/2010/main" val="126804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25</a:t>
            </a:fld>
            <a:endParaRPr lang="en-US"/>
          </a:p>
        </p:txBody>
      </p:sp>
    </p:spTree>
    <p:extLst>
      <p:ext uri="{BB962C8B-B14F-4D97-AF65-F5344CB8AC3E}">
        <p14:creationId xmlns:p14="http://schemas.microsoft.com/office/powerpoint/2010/main" val="2984053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26</a:t>
            </a:fld>
            <a:endParaRPr lang="en-US"/>
          </a:p>
        </p:txBody>
      </p:sp>
    </p:spTree>
    <p:extLst>
      <p:ext uri="{BB962C8B-B14F-4D97-AF65-F5344CB8AC3E}">
        <p14:creationId xmlns:p14="http://schemas.microsoft.com/office/powerpoint/2010/main" val="446976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27</a:t>
            </a:fld>
            <a:endParaRPr lang="en-US"/>
          </a:p>
        </p:txBody>
      </p:sp>
    </p:spTree>
    <p:extLst>
      <p:ext uri="{BB962C8B-B14F-4D97-AF65-F5344CB8AC3E}">
        <p14:creationId xmlns:p14="http://schemas.microsoft.com/office/powerpoint/2010/main" val="2483839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28</a:t>
            </a:fld>
            <a:endParaRPr lang="en-US"/>
          </a:p>
        </p:txBody>
      </p:sp>
    </p:spTree>
    <p:extLst>
      <p:ext uri="{BB962C8B-B14F-4D97-AF65-F5344CB8AC3E}">
        <p14:creationId xmlns:p14="http://schemas.microsoft.com/office/powerpoint/2010/main" val="3780514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29</a:t>
            </a:fld>
            <a:endParaRPr lang="en-US"/>
          </a:p>
        </p:txBody>
      </p:sp>
    </p:spTree>
    <p:extLst>
      <p:ext uri="{BB962C8B-B14F-4D97-AF65-F5344CB8AC3E}">
        <p14:creationId xmlns:p14="http://schemas.microsoft.com/office/powerpoint/2010/main" val="210202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3</a:t>
            </a:fld>
            <a:endParaRPr lang="en-US"/>
          </a:p>
        </p:txBody>
      </p:sp>
    </p:spTree>
    <p:extLst>
      <p:ext uri="{BB962C8B-B14F-4D97-AF65-F5344CB8AC3E}">
        <p14:creationId xmlns:p14="http://schemas.microsoft.com/office/powerpoint/2010/main" val="1370940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30</a:t>
            </a:fld>
            <a:endParaRPr lang="en-US"/>
          </a:p>
        </p:txBody>
      </p:sp>
    </p:spTree>
    <p:extLst>
      <p:ext uri="{BB962C8B-B14F-4D97-AF65-F5344CB8AC3E}">
        <p14:creationId xmlns:p14="http://schemas.microsoft.com/office/powerpoint/2010/main" val="2532077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31</a:t>
            </a:fld>
            <a:endParaRPr lang="en-US"/>
          </a:p>
        </p:txBody>
      </p:sp>
    </p:spTree>
    <p:extLst>
      <p:ext uri="{BB962C8B-B14F-4D97-AF65-F5344CB8AC3E}">
        <p14:creationId xmlns:p14="http://schemas.microsoft.com/office/powerpoint/2010/main" val="1014482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3746140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33</a:t>
            </a:fld>
            <a:endParaRPr lang="en-US"/>
          </a:p>
        </p:txBody>
      </p:sp>
    </p:spTree>
    <p:extLst>
      <p:ext uri="{BB962C8B-B14F-4D97-AF65-F5344CB8AC3E}">
        <p14:creationId xmlns:p14="http://schemas.microsoft.com/office/powerpoint/2010/main" val="3763305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34</a:t>
            </a:fld>
            <a:endParaRPr lang="en-US"/>
          </a:p>
        </p:txBody>
      </p:sp>
    </p:spTree>
    <p:extLst>
      <p:ext uri="{BB962C8B-B14F-4D97-AF65-F5344CB8AC3E}">
        <p14:creationId xmlns:p14="http://schemas.microsoft.com/office/powerpoint/2010/main" val="2753403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35</a:t>
            </a:fld>
            <a:endParaRPr lang="en-US"/>
          </a:p>
        </p:txBody>
      </p:sp>
    </p:spTree>
    <p:extLst>
      <p:ext uri="{BB962C8B-B14F-4D97-AF65-F5344CB8AC3E}">
        <p14:creationId xmlns:p14="http://schemas.microsoft.com/office/powerpoint/2010/main" val="3987267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36</a:t>
            </a:fld>
            <a:endParaRPr lang="en-US"/>
          </a:p>
        </p:txBody>
      </p:sp>
    </p:spTree>
    <p:extLst>
      <p:ext uri="{BB962C8B-B14F-4D97-AF65-F5344CB8AC3E}">
        <p14:creationId xmlns:p14="http://schemas.microsoft.com/office/powerpoint/2010/main" val="3830076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37</a:t>
            </a:fld>
            <a:endParaRPr lang="en-US"/>
          </a:p>
        </p:txBody>
      </p:sp>
    </p:spTree>
    <p:extLst>
      <p:ext uri="{BB962C8B-B14F-4D97-AF65-F5344CB8AC3E}">
        <p14:creationId xmlns:p14="http://schemas.microsoft.com/office/powerpoint/2010/main" val="1163232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38</a:t>
            </a:fld>
            <a:endParaRPr lang="en-US"/>
          </a:p>
        </p:txBody>
      </p:sp>
    </p:spTree>
    <p:extLst>
      <p:ext uri="{BB962C8B-B14F-4D97-AF65-F5344CB8AC3E}">
        <p14:creationId xmlns:p14="http://schemas.microsoft.com/office/powerpoint/2010/main" val="2769773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39</a:t>
            </a:fld>
            <a:endParaRPr lang="en-US"/>
          </a:p>
        </p:txBody>
      </p:sp>
    </p:spTree>
    <p:extLst>
      <p:ext uri="{BB962C8B-B14F-4D97-AF65-F5344CB8AC3E}">
        <p14:creationId xmlns:p14="http://schemas.microsoft.com/office/powerpoint/2010/main" val="1678182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4</a:t>
            </a:fld>
            <a:endParaRPr lang="en-US"/>
          </a:p>
        </p:txBody>
      </p:sp>
    </p:spTree>
    <p:extLst>
      <p:ext uri="{BB962C8B-B14F-4D97-AF65-F5344CB8AC3E}">
        <p14:creationId xmlns:p14="http://schemas.microsoft.com/office/powerpoint/2010/main" val="3384657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40</a:t>
            </a:fld>
            <a:endParaRPr lang="en-US"/>
          </a:p>
        </p:txBody>
      </p:sp>
    </p:spTree>
    <p:extLst>
      <p:ext uri="{BB962C8B-B14F-4D97-AF65-F5344CB8AC3E}">
        <p14:creationId xmlns:p14="http://schemas.microsoft.com/office/powerpoint/2010/main" val="1698723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41</a:t>
            </a:fld>
            <a:endParaRPr lang="en-US"/>
          </a:p>
        </p:txBody>
      </p:sp>
    </p:spTree>
    <p:extLst>
      <p:ext uri="{BB962C8B-B14F-4D97-AF65-F5344CB8AC3E}">
        <p14:creationId xmlns:p14="http://schemas.microsoft.com/office/powerpoint/2010/main" val="2615224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42</a:t>
            </a:fld>
            <a:endParaRPr lang="en-US"/>
          </a:p>
        </p:txBody>
      </p:sp>
    </p:spTree>
    <p:extLst>
      <p:ext uri="{BB962C8B-B14F-4D97-AF65-F5344CB8AC3E}">
        <p14:creationId xmlns:p14="http://schemas.microsoft.com/office/powerpoint/2010/main" val="36631609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43</a:t>
            </a:fld>
            <a:endParaRPr lang="en-US"/>
          </a:p>
        </p:txBody>
      </p:sp>
    </p:spTree>
    <p:extLst>
      <p:ext uri="{BB962C8B-B14F-4D97-AF65-F5344CB8AC3E}">
        <p14:creationId xmlns:p14="http://schemas.microsoft.com/office/powerpoint/2010/main" val="39033447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44</a:t>
            </a:fld>
            <a:endParaRPr lang="en-US"/>
          </a:p>
        </p:txBody>
      </p:sp>
    </p:spTree>
    <p:extLst>
      <p:ext uri="{BB962C8B-B14F-4D97-AF65-F5344CB8AC3E}">
        <p14:creationId xmlns:p14="http://schemas.microsoft.com/office/powerpoint/2010/main" val="244788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1750" y="696913"/>
            <a:ext cx="4654550" cy="34909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45</a:t>
            </a:fld>
            <a:endParaRPr lang="en-US"/>
          </a:p>
        </p:txBody>
      </p:sp>
    </p:spTree>
    <p:extLst>
      <p:ext uri="{BB962C8B-B14F-4D97-AF65-F5344CB8AC3E}">
        <p14:creationId xmlns:p14="http://schemas.microsoft.com/office/powerpoint/2010/main" val="37100550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46</a:t>
            </a:fld>
            <a:endParaRPr lang="en-US"/>
          </a:p>
        </p:txBody>
      </p:sp>
    </p:spTree>
    <p:extLst>
      <p:ext uri="{BB962C8B-B14F-4D97-AF65-F5344CB8AC3E}">
        <p14:creationId xmlns:p14="http://schemas.microsoft.com/office/powerpoint/2010/main" val="3921813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5</a:t>
            </a:fld>
            <a:endParaRPr lang="en-US"/>
          </a:p>
        </p:txBody>
      </p:sp>
    </p:spTree>
    <p:extLst>
      <p:ext uri="{BB962C8B-B14F-4D97-AF65-F5344CB8AC3E}">
        <p14:creationId xmlns:p14="http://schemas.microsoft.com/office/powerpoint/2010/main" val="1473596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6</a:t>
            </a:fld>
            <a:endParaRPr lang="en-US"/>
          </a:p>
        </p:txBody>
      </p:sp>
    </p:spTree>
    <p:extLst>
      <p:ext uri="{BB962C8B-B14F-4D97-AF65-F5344CB8AC3E}">
        <p14:creationId xmlns:p14="http://schemas.microsoft.com/office/powerpoint/2010/main" val="3094380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5425" lvl="1" indent="-225425">
              <a:tabLst>
                <a:tab pos="287338" algn="l"/>
              </a:tabLst>
            </a:pPr>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7</a:t>
            </a:fld>
            <a:endParaRPr lang="en-US"/>
          </a:p>
        </p:txBody>
      </p:sp>
    </p:spTree>
    <p:extLst>
      <p:ext uri="{BB962C8B-B14F-4D97-AF65-F5344CB8AC3E}">
        <p14:creationId xmlns:p14="http://schemas.microsoft.com/office/powerpoint/2010/main" val="1266783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706438"/>
            <a:ext cx="4654550" cy="34909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8</a:t>
            </a:fld>
            <a:endParaRPr lang="en-US"/>
          </a:p>
        </p:txBody>
      </p:sp>
    </p:spTree>
    <p:extLst>
      <p:ext uri="{BB962C8B-B14F-4D97-AF65-F5344CB8AC3E}">
        <p14:creationId xmlns:p14="http://schemas.microsoft.com/office/powerpoint/2010/main" val="669074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87388"/>
            <a:ext cx="4654550" cy="34909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4390CA-BB1D-4792-9984-BF658107F46F}" type="slidenum">
              <a:rPr lang="en-US" smtClean="0"/>
              <a:pPr>
                <a:defRPr/>
              </a:pPr>
              <a:t>9</a:t>
            </a:fld>
            <a:endParaRPr lang="en-US"/>
          </a:p>
        </p:txBody>
      </p:sp>
    </p:spTree>
    <p:extLst>
      <p:ext uri="{BB962C8B-B14F-4D97-AF65-F5344CB8AC3E}">
        <p14:creationId xmlns:p14="http://schemas.microsoft.com/office/powerpoint/2010/main" val="347240944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image" Target="../media/image24.jpg"/><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27.jpeg"/><Relationship Id="rId11" Type="http://schemas.openxmlformats.org/officeDocument/2006/relationships/image" Target="../media/image29.png"/><Relationship Id="rId5" Type="http://schemas.openxmlformats.org/officeDocument/2006/relationships/image" Target="../media/image26.jpeg"/><Relationship Id="rId10" Type="http://schemas.openxmlformats.org/officeDocument/2006/relationships/image" Target="../media/image28.png"/><Relationship Id="rId4" Type="http://schemas.openxmlformats.org/officeDocument/2006/relationships/image" Target="../media/image25.jpeg"/><Relationship Id="rId9" Type="http://schemas.openxmlformats.org/officeDocument/2006/relationships/image" Target="../media/image4.png"/><Relationship Id="rId1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userDrawn="1"/>
        </p:nvSpPr>
        <p:spPr>
          <a:xfrm>
            <a:off x="1" y="761999"/>
            <a:ext cx="9144000" cy="5522747"/>
          </a:xfrm>
          <a:prstGeom prst="rect">
            <a:avLst/>
          </a:prstGeom>
          <a:ln>
            <a:no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4" name="Rectangle 3"/>
          <p:cNvSpPr/>
          <p:nvPr userDrawn="1"/>
        </p:nvSpPr>
        <p:spPr>
          <a:xfrm>
            <a:off x="1" y="3603095"/>
            <a:ext cx="9144000" cy="2681652"/>
          </a:xfrm>
          <a:prstGeom prst="rect">
            <a:avLst/>
          </a:prstGeom>
          <a:ln>
            <a:no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grpSp>
        <p:nvGrpSpPr>
          <p:cNvPr id="14" name="Group 13"/>
          <p:cNvGrpSpPr/>
          <p:nvPr userDrawn="1"/>
        </p:nvGrpSpPr>
        <p:grpSpPr>
          <a:xfrm>
            <a:off x="5804656" y="5638185"/>
            <a:ext cx="3304254" cy="520885"/>
            <a:chOff x="4418966" y="5638185"/>
            <a:chExt cx="3304254" cy="52088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8966" y="5638185"/>
              <a:ext cx="522230" cy="52014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8182" y="5676328"/>
              <a:ext cx="520142" cy="44385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5310" y="5773683"/>
              <a:ext cx="837851" cy="24914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03078" y="5638928"/>
              <a:ext cx="520142" cy="520142"/>
            </a:xfrm>
            <a:prstGeom prst="rect">
              <a:avLst/>
            </a:prstGeom>
          </p:spPr>
        </p:pic>
        <p:pic>
          <p:nvPicPr>
            <p:cNvPr id="12" name="Picture 2" descr="X:\Documents\JCAP\Graphics\UCI Logo\UC Irvine Logo - Irvine - 200px (February 7, 2013).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588934" y="5638928"/>
              <a:ext cx="520142" cy="52014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 Placeholder 5"/>
          <p:cNvSpPr txBox="1">
            <a:spLocks/>
          </p:cNvSpPr>
          <p:nvPr userDrawn="1"/>
        </p:nvSpPr>
        <p:spPr bwMode="auto">
          <a:xfrm>
            <a:off x="-11720" y="6284747"/>
            <a:ext cx="9144000" cy="45719"/>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endParaRPr lang="en-US" sz="1400" cap="small" dirty="0"/>
          </a:p>
        </p:txBody>
      </p:sp>
      <p:pic>
        <p:nvPicPr>
          <p:cNvPr id="15" name="Picture 3"/>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26655" y="931608"/>
            <a:ext cx="1710862" cy="778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Placeholder 5"/>
          <p:cNvSpPr txBox="1">
            <a:spLocks/>
          </p:cNvSpPr>
          <p:nvPr userDrawn="1"/>
        </p:nvSpPr>
        <p:spPr bwMode="auto">
          <a:xfrm>
            <a:off x="1" y="716281"/>
            <a:ext cx="9144000" cy="45719"/>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endParaRPr lang="en-US" sz="1400" cap="small" dirty="0"/>
          </a:p>
        </p:txBody>
      </p:sp>
      <p:sp>
        <p:nvSpPr>
          <p:cNvPr id="28" name="Text Placeholder 27"/>
          <p:cNvSpPr>
            <a:spLocks noGrp="1"/>
          </p:cNvSpPr>
          <p:nvPr userDrawn="1">
            <p:ph type="body" sz="quarter" idx="10" hasCustomPrompt="1"/>
          </p:nvPr>
        </p:nvSpPr>
        <p:spPr>
          <a:xfrm>
            <a:off x="225189" y="3825851"/>
            <a:ext cx="8471250" cy="584200"/>
          </a:xfrm>
        </p:spPr>
        <p:txBody>
          <a:bodyPr/>
          <a:lstStyle>
            <a:lvl1pPr>
              <a:defRPr sz="3200" cap="small" baseline="0">
                <a:solidFill>
                  <a:schemeClr val="tx1">
                    <a:lumMod val="75000"/>
                    <a:lumOff val="25000"/>
                  </a:schemeClr>
                </a:solidFill>
              </a:defRPr>
            </a:lvl1pPr>
          </a:lstStyle>
          <a:p>
            <a:pPr lvl="0"/>
            <a:r>
              <a:rPr lang="en-US" dirty="0" smtClean="0"/>
              <a:t>Enter Title Here (re-scale font size if necessary)</a:t>
            </a:r>
          </a:p>
        </p:txBody>
      </p:sp>
      <p:sp>
        <p:nvSpPr>
          <p:cNvPr id="30" name="Text Placeholder 27"/>
          <p:cNvSpPr>
            <a:spLocks noGrp="1"/>
          </p:cNvSpPr>
          <p:nvPr userDrawn="1">
            <p:ph type="body" sz="quarter" idx="11" hasCustomPrompt="1"/>
          </p:nvPr>
        </p:nvSpPr>
        <p:spPr>
          <a:xfrm>
            <a:off x="225189" y="4544613"/>
            <a:ext cx="6858000" cy="288441"/>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1800" cap="small" baseline="0">
                <a:solidFill>
                  <a:schemeClr val="tx1">
                    <a:lumMod val="75000"/>
                    <a:lumOff val="25000"/>
                  </a:schemeClr>
                </a:solidFill>
              </a:defRPr>
            </a:lvl1pPr>
          </a:lstStyle>
          <a:p>
            <a:pPr lvl="0"/>
            <a:r>
              <a:rPr lang="en-US" dirty="0" smtClean="0"/>
              <a:t>Enter Presenter’s name(s) here</a:t>
            </a:r>
          </a:p>
          <a:p>
            <a:pPr lvl="0"/>
            <a:endParaRPr lang="en-US" dirty="0" smtClean="0"/>
          </a:p>
        </p:txBody>
      </p:sp>
      <p:sp>
        <p:nvSpPr>
          <p:cNvPr id="32" name="TextBox 31"/>
          <p:cNvSpPr txBox="1"/>
          <p:nvPr userDrawn="1"/>
        </p:nvSpPr>
        <p:spPr>
          <a:xfrm>
            <a:off x="225189" y="4809239"/>
            <a:ext cx="6880663" cy="369332"/>
          </a:xfrm>
          <a:prstGeom prst="rect">
            <a:avLst/>
          </a:prstGeom>
          <a:noFill/>
        </p:spPr>
        <p:txBody>
          <a:bodyPr wrap="square" rtlCol="0">
            <a:spAutoFit/>
          </a:bodyPr>
          <a:lstStyle/>
          <a:p>
            <a:r>
              <a:rPr lang="en-US" sz="1800" b="0" cap="small" baseline="0" dirty="0" smtClean="0">
                <a:solidFill>
                  <a:schemeClr val="tx1">
                    <a:lumMod val="75000"/>
                    <a:lumOff val="25000"/>
                  </a:schemeClr>
                </a:solidFill>
              </a:rPr>
              <a:t>Joint Center for Artificial Photosynthesis</a:t>
            </a:r>
            <a:endParaRPr lang="en-US" sz="1800" b="0" cap="small" baseline="0" dirty="0">
              <a:solidFill>
                <a:schemeClr val="tx1">
                  <a:lumMod val="75000"/>
                  <a:lumOff val="25000"/>
                </a:schemeClr>
              </a:solidFill>
            </a:endParaRPr>
          </a:p>
        </p:txBody>
      </p:sp>
      <p:sp>
        <p:nvSpPr>
          <p:cNvPr id="33" name="Text Placeholder 27"/>
          <p:cNvSpPr>
            <a:spLocks noGrp="1"/>
          </p:cNvSpPr>
          <p:nvPr userDrawn="1">
            <p:ph type="body" sz="quarter" idx="13" hasCustomPrompt="1"/>
          </p:nvPr>
        </p:nvSpPr>
        <p:spPr>
          <a:xfrm>
            <a:off x="225187" y="5629682"/>
            <a:ext cx="3931920" cy="228600"/>
          </a:xfrm>
        </p:spPr>
        <p:txBody>
          <a:bodyPr tIns="45720" bIns="45720"/>
          <a:lstStyle>
            <a:lvl1pPr marL="0" marR="0" indent="0" algn="l" defTabSz="914400" rtl="0" eaLnBrk="1" fontAlgn="base" latinLnBrk="0" hangingPunct="1">
              <a:lnSpc>
                <a:spcPct val="100000"/>
              </a:lnSpc>
              <a:spcBef>
                <a:spcPct val="20000"/>
              </a:spcBef>
              <a:spcAft>
                <a:spcPct val="0"/>
              </a:spcAft>
              <a:buClrTx/>
              <a:buSzTx/>
              <a:buFontTx/>
              <a:buNone/>
              <a:tabLst/>
              <a:defRPr sz="1500" i="0" cap="none" baseline="0">
                <a:solidFill>
                  <a:schemeClr val="tx1">
                    <a:lumMod val="75000"/>
                    <a:lumOff val="25000"/>
                  </a:schemeClr>
                </a:solidFill>
              </a:defRPr>
            </a:lvl1pPr>
          </a:lstStyle>
          <a:p>
            <a:pPr lvl="0"/>
            <a:r>
              <a:rPr lang="en-US" dirty="0" smtClean="0"/>
              <a:t>Enter Presentation Venue here</a:t>
            </a:r>
          </a:p>
        </p:txBody>
      </p:sp>
      <p:sp>
        <p:nvSpPr>
          <p:cNvPr id="34" name="Text Placeholder 27"/>
          <p:cNvSpPr>
            <a:spLocks noGrp="1"/>
          </p:cNvSpPr>
          <p:nvPr userDrawn="1">
            <p:ph type="body" sz="quarter" idx="14" hasCustomPrompt="1"/>
          </p:nvPr>
        </p:nvSpPr>
        <p:spPr>
          <a:xfrm>
            <a:off x="225187" y="5867873"/>
            <a:ext cx="3927264" cy="228600"/>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1500" i="0" cap="none" baseline="0">
                <a:solidFill>
                  <a:schemeClr val="tx1">
                    <a:lumMod val="75000"/>
                    <a:lumOff val="25000"/>
                  </a:schemeClr>
                </a:solidFill>
              </a:defRPr>
            </a:lvl1pPr>
          </a:lstStyle>
          <a:p>
            <a:pPr lvl="0"/>
            <a:r>
              <a:rPr lang="en-US" dirty="0" smtClean="0"/>
              <a:t>Enter Presentation Date Here</a:t>
            </a:r>
          </a:p>
        </p:txBody>
      </p:sp>
      <p:sp>
        <p:nvSpPr>
          <p:cNvPr id="37" name="Text Placeholder 27"/>
          <p:cNvSpPr>
            <a:spLocks noGrp="1"/>
          </p:cNvSpPr>
          <p:nvPr userDrawn="1">
            <p:ph type="body" sz="quarter" idx="15" hasCustomPrompt="1"/>
          </p:nvPr>
        </p:nvSpPr>
        <p:spPr>
          <a:xfrm>
            <a:off x="225189" y="5075024"/>
            <a:ext cx="6858000" cy="288441"/>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1800" cap="small" baseline="0">
                <a:solidFill>
                  <a:schemeClr val="tx1">
                    <a:lumMod val="75000"/>
                    <a:lumOff val="25000"/>
                  </a:schemeClr>
                </a:solidFill>
              </a:defRPr>
            </a:lvl1pPr>
          </a:lstStyle>
          <a:p>
            <a:pPr lvl="0"/>
            <a:r>
              <a:rPr lang="en-US" dirty="0" smtClean="0"/>
              <a:t>Enter Institution here (e.g. Lawrence Berkeley National Laboratory)</a:t>
            </a:r>
          </a:p>
          <a:p>
            <a:pPr lvl="0"/>
            <a:endParaRPr lang="en-US" dirty="0" smtClean="0"/>
          </a:p>
        </p:txBody>
      </p:sp>
      <p:pic>
        <p:nvPicPr>
          <p:cNvPr id="40" name="Picture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400800" y="1909600"/>
            <a:ext cx="2743200" cy="841248"/>
          </a:xfrm>
          <a:prstGeom prst="rect">
            <a:avLst/>
          </a:prstGeom>
        </p:spPr>
      </p:pic>
      <p:pic>
        <p:nvPicPr>
          <p:cNvPr id="41" name="Picture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1921845"/>
            <a:ext cx="6419088" cy="1650622"/>
          </a:xfrm>
          <a:prstGeom prst="rect">
            <a:avLst/>
          </a:prstGeom>
        </p:spPr>
      </p:pic>
      <p:pic>
        <p:nvPicPr>
          <p:cNvPr id="43" name="Picture 4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400800" y="2754332"/>
            <a:ext cx="2743200" cy="841248"/>
          </a:xfrm>
          <a:prstGeom prst="rect">
            <a:avLst/>
          </a:prstGeom>
        </p:spPr>
      </p:pic>
      <p:grpSp>
        <p:nvGrpSpPr>
          <p:cNvPr id="22" name="Group 21"/>
          <p:cNvGrpSpPr/>
          <p:nvPr userDrawn="1"/>
        </p:nvGrpSpPr>
        <p:grpSpPr>
          <a:xfrm>
            <a:off x="1" y="1897626"/>
            <a:ext cx="9144000" cy="1691640"/>
            <a:chOff x="1" y="1897626"/>
            <a:chExt cx="9144000" cy="1691640"/>
          </a:xfrm>
        </p:grpSpPr>
        <p:sp>
          <p:nvSpPr>
            <p:cNvPr id="23" name="Text Placeholder 5"/>
            <p:cNvSpPr txBox="1">
              <a:spLocks/>
            </p:cNvSpPr>
            <p:nvPr/>
          </p:nvSpPr>
          <p:spPr bwMode="auto">
            <a:xfrm>
              <a:off x="6396226" y="2735294"/>
              <a:ext cx="2747774" cy="18288"/>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endParaRPr lang="en-US" sz="1400" cap="small" dirty="0"/>
            </a:p>
          </p:txBody>
        </p:sp>
        <p:sp>
          <p:nvSpPr>
            <p:cNvPr id="24" name="Text Placeholder 5"/>
            <p:cNvSpPr txBox="1">
              <a:spLocks/>
            </p:cNvSpPr>
            <p:nvPr/>
          </p:nvSpPr>
          <p:spPr bwMode="auto">
            <a:xfrm>
              <a:off x="1" y="3570978"/>
              <a:ext cx="9144000" cy="18288"/>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endParaRPr lang="en-US" sz="1400" cap="small" dirty="0"/>
            </a:p>
          </p:txBody>
        </p:sp>
        <p:sp>
          <p:nvSpPr>
            <p:cNvPr id="25" name="Text Placeholder 5"/>
            <p:cNvSpPr txBox="1">
              <a:spLocks/>
            </p:cNvSpPr>
            <p:nvPr/>
          </p:nvSpPr>
          <p:spPr bwMode="auto">
            <a:xfrm>
              <a:off x="1" y="1897626"/>
              <a:ext cx="9144000" cy="18288"/>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endParaRPr lang="en-US" sz="1400" cap="small" dirty="0"/>
            </a:p>
          </p:txBody>
        </p:sp>
        <p:sp>
          <p:nvSpPr>
            <p:cNvPr id="26" name="Text Placeholder 5"/>
            <p:cNvSpPr txBox="1">
              <a:spLocks/>
            </p:cNvSpPr>
            <p:nvPr/>
          </p:nvSpPr>
          <p:spPr bwMode="auto">
            <a:xfrm rot="5400000">
              <a:off x="5564122" y="2729730"/>
              <a:ext cx="1691640" cy="27432"/>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endParaRPr lang="en-US" sz="1400" cap="small" dirty="0"/>
            </a:p>
          </p:txBody>
        </p:sp>
      </p:grpSp>
    </p:spTree>
    <p:extLst>
      <p:ext uri="{BB962C8B-B14F-4D97-AF65-F5344CB8AC3E}">
        <p14:creationId xmlns:p14="http://schemas.microsoft.com/office/powerpoint/2010/main" val="38078002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totyping">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1" name="Text Placeholder 10"/>
          <p:cNvSpPr>
            <a:spLocks noGrp="1"/>
          </p:cNvSpPr>
          <p:nvPr>
            <p:ph type="body" sz="quarter" idx="18" hasCustomPrompt="1"/>
          </p:nvPr>
        </p:nvSpPr>
        <p:spPr>
          <a:xfrm>
            <a:off x="304800" y="838200"/>
            <a:ext cx="6106758"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txBox="1">
            <a:spLocks/>
          </p:cNvSpPr>
          <p:nvPr userDrawn="1"/>
        </p:nvSpPr>
        <p:spPr>
          <a:xfrm>
            <a:off x="8610600" y="381000"/>
            <a:ext cx="533400" cy="6370895"/>
          </a:xfrm>
          <a:prstGeom prst="rect">
            <a:avLst/>
          </a:prstGeom>
        </p:spPr>
        <p:txBody>
          <a:bodyPr vert="vert" anchor="ctr">
            <a:normAutofit/>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sz="2200" b="0" kern="0" dirty="0" smtClean="0"/>
              <a:t>Scale-up</a:t>
            </a:r>
            <a:r>
              <a:rPr lang="en-US" sz="2200" b="0" kern="0" baseline="0" dirty="0" smtClean="0"/>
              <a:t> and Prototyping</a:t>
            </a:r>
            <a:endParaRPr lang="en-US" sz="2200" b="0" kern="0" dirty="0"/>
          </a:p>
        </p:txBody>
      </p:sp>
      <p:grpSp>
        <p:nvGrpSpPr>
          <p:cNvPr id="12" name="Group 11"/>
          <p:cNvGrpSpPr/>
          <p:nvPr userDrawn="1"/>
        </p:nvGrpSpPr>
        <p:grpSpPr>
          <a:xfrm>
            <a:off x="5911772" y="954569"/>
            <a:ext cx="2470228" cy="1647415"/>
            <a:chOff x="2983515" y="4599709"/>
            <a:chExt cx="2470228" cy="1647415"/>
          </a:xfrm>
        </p:grpSpPr>
        <p:pic>
          <p:nvPicPr>
            <p:cNvPr id="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4943" y="4599709"/>
              <a:ext cx="1828800" cy="119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3515" y="5332724"/>
              <a:ext cx="128075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5081370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7" name="Rectangle 6"/>
          <p:cNvSpPr/>
          <p:nvPr userDrawn="1"/>
        </p:nvSpPr>
        <p:spPr>
          <a:xfrm>
            <a:off x="237835" y="1733311"/>
            <a:ext cx="7467600" cy="2094411"/>
          </a:xfrm>
          <a:prstGeom prst="rect">
            <a:avLst/>
          </a:prstGeom>
          <a:solidFill>
            <a:srgbClr val="1B677B"/>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ChangeArrowheads="1"/>
          </p:cNvSpPr>
          <p:nvPr userDrawn="1"/>
        </p:nvSpPr>
        <p:spPr bwMode="auto">
          <a:xfrm>
            <a:off x="399468" y="1825746"/>
            <a:ext cx="700116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just" fontAlgn="base">
              <a:spcBef>
                <a:spcPct val="0"/>
              </a:spcBef>
              <a:spcAft>
                <a:spcPct val="0"/>
              </a:spcAft>
            </a:pPr>
            <a:r>
              <a:rPr lang="en-US" sz="1000" b="0" dirty="0">
                <a:solidFill>
                  <a:schemeClr val="bg1"/>
                </a:solidFill>
              </a:rPr>
              <a:t>The Joint Center for Artificial Photosynthesis (JCAP) is the nation’s largest research program dedicated to the development of an artificial solar-fuel generation technology</a:t>
            </a:r>
            <a:r>
              <a:rPr lang="en-US" sz="1000" b="0" dirty="0" smtClean="0">
                <a:solidFill>
                  <a:schemeClr val="bg1"/>
                </a:solidFill>
              </a:rPr>
              <a:t>.  </a:t>
            </a:r>
            <a:r>
              <a:rPr lang="en-US" sz="1000" b="0" dirty="0">
                <a:solidFill>
                  <a:schemeClr val="bg1"/>
                </a:solidFill>
              </a:rPr>
              <a:t>Established in 2010 as a U.S. Department of Energy (DOE) Energy Innovation Hub, JCAP aims to find a cost-effective method to produce fuels using only sunlight, water, and carbon-dioxide as inputs</a:t>
            </a:r>
            <a:r>
              <a:rPr lang="en-US" sz="1000" b="0" dirty="0" smtClean="0">
                <a:solidFill>
                  <a:schemeClr val="bg1"/>
                </a:solidFill>
              </a:rPr>
              <a:t>.  </a:t>
            </a:r>
            <a:r>
              <a:rPr lang="en-US" sz="1000" b="0" dirty="0">
                <a:solidFill>
                  <a:schemeClr val="bg1"/>
                </a:solidFill>
              </a:rPr>
              <a:t>JCAP is led by a team from the California Institute of Technology (Caltech) and brings together more than </a:t>
            </a:r>
            <a:r>
              <a:rPr lang="en-US" sz="1000" b="0" dirty="0" smtClean="0">
                <a:solidFill>
                  <a:schemeClr val="bg1"/>
                </a:solidFill>
              </a:rPr>
              <a:t>140 </a:t>
            </a:r>
            <a:r>
              <a:rPr lang="en-US" sz="1000" b="0" dirty="0">
                <a:solidFill>
                  <a:schemeClr val="bg1"/>
                </a:solidFill>
              </a:rPr>
              <a:t>world-class scientists and engineers from Caltech and its lead partner, Lawrence Berkeley National Laboratory</a:t>
            </a:r>
            <a:r>
              <a:rPr lang="en-US" sz="1000" b="0" dirty="0" smtClean="0">
                <a:solidFill>
                  <a:schemeClr val="bg1"/>
                </a:solidFill>
              </a:rPr>
              <a:t>.  </a:t>
            </a:r>
            <a:r>
              <a:rPr lang="en-US" sz="1000" b="0" dirty="0">
                <a:solidFill>
                  <a:schemeClr val="bg1"/>
                </a:solidFill>
              </a:rPr>
              <a:t>JCAP also draws on the expertise and capabilities of key partners from </a:t>
            </a:r>
            <a:r>
              <a:rPr lang="en-US" sz="1000" b="0" dirty="0" smtClean="0">
                <a:solidFill>
                  <a:schemeClr val="bg1"/>
                </a:solidFill>
              </a:rPr>
              <a:t>the </a:t>
            </a:r>
            <a:r>
              <a:rPr lang="en-US" sz="1000" b="0" dirty="0">
                <a:solidFill>
                  <a:schemeClr val="bg1"/>
                </a:solidFill>
              </a:rPr>
              <a:t>University of California campuses </a:t>
            </a:r>
            <a:r>
              <a:rPr lang="en-US" sz="1000" b="0" dirty="0" smtClean="0">
                <a:solidFill>
                  <a:schemeClr val="bg1"/>
                </a:solidFill>
              </a:rPr>
              <a:t>at </a:t>
            </a:r>
            <a:r>
              <a:rPr lang="en-US" sz="1000" b="0" dirty="0">
                <a:solidFill>
                  <a:schemeClr val="bg1"/>
                </a:solidFill>
              </a:rPr>
              <a:t>Irvine (UCI</a:t>
            </a:r>
            <a:r>
              <a:rPr lang="en-US" sz="1000" b="0" dirty="0" smtClean="0">
                <a:solidFill>
                  <a:schemeClr val="bg1"/>
                </a:solidFill>
              </a:rPr>
              <a:t>) </a:t>
            </a:r>
            <a:r>
              <a:rPr lang="en-US" sz="1000" b="0" dirty="0">
                <a:solidFill>
                  <a:schemeClr val="bg1"/>
                </a:solidFill>
              </a:rPr>
              <a:t>and San Diego (UCSD), and the Stanford Linear Accelerator (SLAC</a:t>
            </a:r>
            <a:r>
              <a:rPr lang="en-US" sz="1000" b="0" dirty="0" smtClean="0">
                <a:solidFill>
                  <a:schemeClr val="bg1"/>
                </a:solidFill>
              </a:rPr>
              <a:t>).  </a:t>
            </a:r>
            <a:r>
              <a:rPr lang="en-US" sz="1000" b="0" dirty="0">
                <a:solidFill>
                  <a:schemeClr val="bg1"/>
                </a:solidFill>
              </a:rPr>
              <a:t>In addition, JCAP serves as a central hub for other solar fuels research teams across the United States, including 20 DOE Energy Frontier Research Center</a:t>
            </a:r>
            <a:r>
              <a:rPr lang="en-US" sz="1000" b="0" dirty="0" smtClean="0">
                <a:solidFill>
                  <a:schemeClr val="bg1"/>
                </a:solidFill>
              </a:rPr>
              <a:t>.</a:t>
            </a:r>
            <a:endParaRPr kumimoji="0" lang="en-US" sz="1000" b="0" u="none" strike="noStrike" cap="none" normalizeH="0" baseline="0" dirty="0" smtClean="0">
              <a:ln>
                <a:noFill/>
              </a:ln>
              <a:solidFill>
                <a:schemeClr val="bg1"/>
              </a:solidFill>
              <a:effectLst/>
              <a:latin typeface="Arial" pitchFamily="34" charset="0"/>
              <a:cs typeface="Arial" pitchFamily="34" charset="0"/>
            </a:endParaRPr>
          </a:p>
        </p:txBody>
      </p:sp>
      <p:sp>
        <p:nvSpPr>
          <p:cNvPr id="12" name="Rectangle 11"/>
          <p:cNvSpPr>
            <a:spLocks noChangeArrowheads="1"/>
          </p:cNvSpPr>
          <p:nvPr userDrawn="1"/>
        </p:nvSpPr>
        <p:spPr bwMode="auto">
          <a:xfrm>
            <a:off x="399470" y="3425945"/>
            <a:ext cx="330825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just" fontAlgn="base">
              <a:spcBef>
                <a:spcPct val="0"/>
              </a:spcBef>
              <a:spcAft>
                <a:spcPct val="0"/>
              </a:spcAft>
            </a:pPr>
            <a:r>
              <a:rPr lang="en-US" sz="1000" b="0" i="1" dirty="0" smtClean="0">
                <a:solidFill>
                  <a:schemeClr val="bg1"/>
                </a:solidFill>
              </a:rPr>
              <a:t>For more information, visit http://www.solarfuelshub.org.</a:t>
            </a:r>
            <a:endParaRPr kumimoji="0" lang="en-US" sz="1000" b="0" i="1" u="none" strike="noStrike" cap="none" normalizeH="0" baseline="0" dirty="0" smtClean="0">
              <a:ln>
                <a:noFill/>
              </a:ln>
              <a:solidFill>
                <a:schemeClr val="bg1"/>
              </a:solidFill>
              <a:effectLst/>
              <a:latin typeface="Arial" pitchFamily="34" charset="0"/>
              <a:cs typeface="Arial" pitchFamily="34" charset="0"/>
            </a:endParaRPr>
          </a:p>
        </p:txBody>
      </p:sp>
      <p:sp>
        <p:nvSpPr>
          <p:cNvPr id="13" name="Rectangle 12"/>
          <p:cNvSpPr>
            <a:spLocks noChangeArrowheads="1"/>
          </p:cNvSpPr>
          <p:nvPr userDrawn="1"/>
        </p:nvSpPr>
        <p:spPr bwMode="auto">
          <a:xfrm>
            <a:off x="237835" y="6168340"/>
            <a:ext cx="692496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lumMod val="75000"/>
                    <a:lumOff val="25000"/>
                  </a:schemeClr>
                </a:solidFill>
                <a:effectLst/>
                <a:ea typeface="Calibri" pitchFamily="34" charset="0"/>
                <a:cs typeface="Times New Roman" pitchFamily="18" charset="0"/>
              </a:rPr>
              <a:t>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endParaRPr kumimoji="0" lang="en-US" sz="700" b="0" i="0" u="none" strike="noStrike" cap="none" normalizeH="0" baseline="0" dirty="0" smtClean="0">
              <a:ln>
                <a:noFill/>
              </a:ln>
              <a:solidFill>
                <a:schemeClr val="tx1">
                  <a:lumMod val="75000"/>
                  <a:lumOff val="25000"/>
                </a:schemeClr>
              </a:solidFill>
              <a:effectLst/>
              <a:latin typeface="Arial" pitchFamily="34" charset="0"/>
              <a:cs typeface="Arial" pitchFamily="34" charset="0"/>
            </a:endParaRPr>
          </a:p>
        </p:txBody>
      </p:sp>
      <p:grpSp>
        <p:nvGrpSpPr>
          <p:cNvPr id="3" name="Group 2"/>
          <p:cNvGrpSpPr/>
          <p:nvPr userDrawn="1"/>
        </p:nvGrpSpPr>
        <p:grpSpPr>
          <a:xfrm>
            <a:off x="237835" y="5380350"/>
            <a:ext cx="4066173" cy="640995"/>
            <a:chOff x="237835" y="5380350"/>
            <a:chExt cx="4066173" cy="640995"/>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835" y="5380350"/>
              <a:ext cx="642650" cy="64008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835" y="5427289"/>
              <a:ext cx="640080" cy="546202"/>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9265" y="5547093"/>
              <a:ext cx="1031049" cy="306594"/>
            </a:xfrm>
            <a:prstGeom prst="rect">
              <a:avLst/>
            </a:prstGeom>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63928" y="5381265"/>
              <a:ext cx="640080" cy="640080"/>
            </a:xfrm>
            <a:prstGeom prst="rect">
              <a:avLst/>
            </a:prstGeom>
          </p:spPr>
        </p:pic>
        <p:pic>
          <p:nvPicPr>
            <p:cNvPr id="24" name="Picture 2" descr="X:\Documents\JCAP\Graphics\UCI Logo\UC Irvine Logo - Irvine - 200px (February 7, 2013).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908170" y="5381265"/>
              <a:ext cx="640080"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3"/>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356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Up">
    <p:spTree>
      <p:nvGrpSpPr>
        <p:cNvPr id="1" name=""/>
        <p:cNvGrpSpPr/>
        <p:nvPr/>
      </p:nvGrpSpPr>
      <p:grpSpPr>
        <a:xfrm>
          <a:off x="0" y="0"/>
          <a:ext cx="0" cy="0"/>
          <a:chOff x="0" y="0"/>
          <a:chExt cx="0" cy="0"/>
        </a:xfrm>
      </p:grpSpPr>
      <p:sp>
        <p:nvSpPr>
          <p:cNvPr id="2" name="Rectangle 2"/>
          <p:cNvSpPr>
            <a:spLocks noGrp="1"/>
          </p:cNvSpPr>
          <p:nvPr>
            <p:ph type="title" hasCustomPrompt="1"/>
          </p:nvPr>
        </p:nvSpPr>
        <p:spPr>
          <a:xfrm>
            <a:off x="8610600" y="380999"/>
            <a:ext cx="533400" cy="6370895"/>
          </a:xfrm>
        </p:spPr>
        <p:txBody>
          <a:bodyPr/>
          <a:lstStyle>
            <a:lvl1pPr>
              <a:defRPr/>
            </a:lvl1pPr>
            <a:extLst/>
          </a:lstStyle>
          <a:p>
            <a:r>
              <a:rPr lang="en-US" dirty="0" smtClean="0"/>
              <a:t>Click to Edit Tracker Title</a:t>
            </a:r>
            <a:endParaRPr lang="en-US" dirty="0"/>
          </a:p>
        </p:txBody>
      </p:sp>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1" name="Text Placeholder 10"/>
          <p:cNvSpPr>
            <a:spLocks noGrp="1"/>
          </p:cNvSpPr>
          <p:nvPr>
            <p:ph type="body" sz="quarter" idx="18" hasCustomPrompt="1"/>
          </p:nvPr>
        </p:nvSpPr>
        <p:spPr>
          <a:xfrm>
            <a:off x="304800" y="838200"/>
            <a:ext cx="8077200"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32311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1-Up">
    <p:spTree>
      <p:nvGrpSpPr>
        <p:cNvPr id="1" name=""/>
        <p:cNvGrpSpPr/>
        <p:nvPr/>
      </p:nvGrpSpPr>
      <p:grpSpPr>
        <a:xfrm>
          <a:off x="0" y="0"/>
          <a:ext cx="0" cy="0"/>
          <a:chOff x="0" y="0"/>
          <a:chExt cx="0" cy="0"/>
        </a:xfrm>
      </p:grpSpPr>
      <p:sp>
        <p:nvSpPr>
          <p:cNvPr id="2" name="Rectangle 2"/>
          <p:cNvSpPr>
            <a:spLocks noGrp="1"/>
          </p:cNvSpPr>
          <p:nvPr>
            <p:ph type="title" hasCustomPrompt="1"/>
          </p:nvPr>
        </p:nvSpPr>
        <p:spPr>
          <a:xfrm>
            <a:off x="8610600" y="380999"/>
            <a:ext cx="533400" cy="6370895"/>
          </a:xfrm>
        </p:spPr>
        <p:txBody>
          <a:bodyPr/>
          <a:lstStyle>
            <a:lvl1pPr>
              <a:defRPr/>
            </a:lvl1pPr>
            <a:extLst/>
          </a:lstStyle>
          <a:p>
            <a:r>
              <a:rPr lang="en-US" dirty="0" smtClean="0"/>
              <a:t>Click to Edit Tracker Title</a:t>
            </a:r>
            <a:endParaRPr lang="en-US" dirty="0"/>
          </a:p>
        </p:txBody>
      </p:sp>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1" name="Text Placeholder 10"/>
          <p:cNvSpPr>
            <a:spLocks noGrp="1"/>
          </p:cNvSpPr>
          <p:nvPr>
            <p:ph type="body" sz="quarter" idx="18" hasCustomPrompt="1"/>
          </p:nvPr>
        </p:nvSpPr>
        <p:spPr>
          <a:xfrm>
            <a:off x="304800" y="838200"/>
            <a:ext cx="8077200"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39211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userDrawn="1"/>
        </p:nvSpPr>
        <p:spPr>
          <a:xfrm>
            <a:off x="1" y="761999"/>
            <a:ext cx="9144000" cy="5522747"/>
          </a:xfrm>
          <a:prstGeom prst="rect">
            <a:avLst/>
          </a:prstGeom>
          <a:ln>
            <a:no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13983"/>
          <a:stretch/>
        </p:blipFill>
        <p:spPr>
          <a:xfrm rot="10800000">
            <a:off x="4559298" y="1897313"/>
            <a:ext cx="2066541" cy="1691951"/>
          </a:xfrm>
          <a:prstGeom prst="rect">
            <a:avLst/>
          </a:prstGeom>
        </p:spPr>
      </p:pic>
      <p:pic>
        <p:nvPicPr>
          <p:cNvPr id="36" name="Picture 3"/>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2518255" y="1913493"/>
            <a:ext cx="2041045" cy="1675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1922715"/>
            <a:ext cx="2537000" cy="165740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Light XBD201204-00250-05.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45669" y="1918789"/>
            <a:ext cx="2514600" cy="1670477"/>
          </a:xfrm>
          <a:prstGeom prst="rect">
            <a:avLst/>
          </a:prstGeom>
          <a:ln>
            <a:noFill/>
          </a:ln>
          <a:effectLst>
            <a:outerShdw blurRad="50800" dist="38100" dir="2700000" algn="tl" rotWithShape="0">
              <a:prstClr val="black">
                <a:alpha val="40000"/>
              </a:prstClr>
            </a:outerShdw>
          </a:effectLst>
        </p:spPr>
      </p:pic>
      <p:sp>
        <p:nvSpPr>
          <p:cNvPr id="4" name="Rectangle 3"/>
          <p:cNvSpPr/>
          <p:nvPr userDrawn="1"/>
        </p:nvSpPr>
        <p:spPr>
          <a:xfrm>
            <a:off x="1" y="3603095"/>
            <a:ext cx="9144000" cy="2681652"/>
          </a:xfrm>
          <a:prstGeom prst="rect">
            <a:avLst/>
          </a:prstGeom>
          <a:ln>
            <a:no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grpSp>
        <p:nvGrpSpPr>
          <p:cNvPr id="5" name="Group 4"/>
          <p:cNvGrpSpPr/>
          <p:nvPr userDrawn="1"/>
        </p:nvGrpSpPr>
        <p:grpSpPr>
          <a:xfrm>
            <a:off x="4418966" y="5637442"/>
            <a:ext cx="4537544" cy="521628"/>
            <a:chOff x="237835" y="5379436"/>
            <a:chExt cx="5583845" cy="641909"/>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835" y="5380350"/>
              <a:ext cx="642650" cy="64008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835" y="5427289"/>
              <a:ext cx="640080" cy="54620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9265" y="5547093"/>
              <a:ext cx="1031049" cy="306594"/>
            </a:xfrm>
            <a:prstGeom prst="rect">
              <a:avLst/>
            </a:prstGeom>
          </p:spPr>
        </p:pic>
        <p:pic>
          <p:nvPicPr>
            <p:cNvPr id="9" name="Pictur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08170" y="5381432"/>
              <a:ext cx="637917" cy="637917"/>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63928" y="5379436"/>
              <a:ext cx="641909" cy="641909"/>
            </a:xfrm>
            <a:prstGeom prst="rect">
              <a:avLst/>
            </a:prstGeom>
          </p:spPr>
        </p:pic>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81600" y="5381265"/>
              <a:ext cx="640080" cy="640080"/>
            </a:xfrm>
            <a:prstGeom prst="rect">
              <a:avLst/>
            </a:prstGeom>
          </p:spPr>
        </p:pic>
        <p:pic>
          <p:nvPicPr>
            <p:cNvPr id="12" name="Picture 2" descr="X:\Documents\JCAP\Graphics\UCI Logo\UC Irvine Logo - Irvine - 200px (February 7, 2013).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423678" y="5381265"/>
              <a:ext cx="640080" cy="64008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 Placeholder 5"/>
          <p:cNvSpPr txBox="1">
            <a:spLocks/>
          </p:cNvSpPr>
          <p:nvPr userDrawn="1"/>
        </p:nvSpPr>
        <p:spPr bwMode="auto">
          <a:xfrm>
            <a:off x="-11720" y="6284747"/>
            <a:ext cx="9144000" cy="45719"/>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endParaRPr lang="en-US" sz="1400" cap="small" dirty="0">
              <a:solidFill>
                <a:prstClr val="white"/>
              </a:solidFill>
              <a:latin typeface="Calibri"/>
            </a:endParaRPr>
          </a:p>
        </p:txBody>
      </p:sp>
      <p:pic>
        <p:nvPicPr>
          <p:cNvPr id="15" name="Picture 3"/>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26655" y="931608"/>
            <a:ext cx="1710862" cy="778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Placeholder 5"/>
          <p:cNvSpPr txBox="1">
            <a:spLocks/>
          </p:cNvSpPr>
          <p:nvPr userDrawn="1"/>
        </p:nvSpPr>
        <p:spPr bwMode="auto">
          <a:xfrm>
            <a:off x="1" y="716281"/>
            <a:ext cx="9144000" cy="45719"/>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endParaRPr lang="en-US" sz="1400" cap="small" dirty="0">
              <a:solidFill>
                <a:prstClr val="white"/>
              </a:solidFill>
              <a:latin typeface="Calibri"/>
            </a:endParaRPr>
          </a:p>
        </p:txBody>
      </p:sp>
      <p:sp>
        <p:nvSpPr>
          <p:cNvPr id="28" name="Text Placeholder 27"/>
          <p:cNvSpPr>
            <a:spLocks noGrp="1"/>
          </p:cNvSpPr>
          <p:nvPr>
            <p:ph type="body" sz="quarter" idx="10" hasCustomPrompt="1"/>
          </p:nvPr>
        </p:nvSpPr>
        <p:spPr>
          <a:xfrm>
            <a:off x="225189" y="3825851"/>
            <a:ext cx="8471250" cy="584200"/>
          </a:xfrm>
        </p:spPr>
        <p:txBody>
          <a:bodyPr/>
          <a:lstStyle>
            <a:lvl1pPr>
              <a:defRPr sz="3200" cap="small" baseline="0">
                <a:solidFill>
                  <a:schemeClr val="tx1">
                    <a:lumMod val="75000"/>
                    <a:lumOff val="25000"/>
                  </a:schemeClr>
                </a:solidFill>
              </a:defRPr>
            </a:lvl1pPr>
          </a:lstStyle>
          <a:p>
            <a:pPr lvl="0"/>
            <a:r>
              <a:rPr lang="en-US" dirty="0" smtClean="0"/>
              <a:t>Enter Title Here (re-scale font size if necessary)</a:t>
            </a:r>
          </a:p>
        </p:txBody>
      </p:sp>
      <p:sp>
        <p:nvSpPr>
          <p:cNvPr id="30" name="Text Placeholder 27"/>
          <p:cNvSpPr>
            <a:spLocks noGrp="1"/>
          </p:cNvSpPr>
          <p:nvPr>
            <p:ph type="body" sz="quarter" idx="11" hasCustomPrompt="1"/>
          </p:nvPr>
        </p:nvSpPr>
        <p:spPr>
          <a:xfrm>
            <a:off x="225189" y="4544613"/>
            <a:ext cx="6858000" cy="288441"/>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1800" cap="small" baseline="0">
                <a:solidFill>
                  <a:schemeClr val="tx1">
                    <a:lumMod val="75000"/>
                    <a:lumOff val="25000"/>
                  </a:schemeClr>
                </a:solidFill>
              </a:defRPr>
            </a:lvl1pPr>
          </a:lstStyle>
          <a:p>
            <a:pPr lvl="0"/>
            <a:r>
              <a:rPr lang="en-US" dirty="0" smtClean="0"/>
              <a:t>Enter Presenter’s name(s) here</a:t>
            </a:r>
          </a:p>
          <a:p>
            <a:pPr lvl="0"/>
            <a:endParaRPr lang="en-US" dirty="0" smtClean="0"/>
          </a:p>
        </p:txBody>
      </p:sp>
      <p:sp>
        <p:nvSpPr>
          <p:cNvPr id="32" name="TextBox 31"/>
          <p:cNvSpPr txBox="1"/>
          <p:nvPr userDrawn="1"/>
        </p:nvSpPr>
        <p:spPr>
          <a:xfrm>
            <a:off x="225189" y="4809239"/>
            <a:ext cx="6880663" cy="369332"/>
          </a:xfrm>
          <a:prstGeom prst="rect">
            <a:avLst/>
          </a:prstGeom>
          <a:noFill/>
        </p:spPr>
        <p:txBody>
          <a:bodyPr wrap="square" rtlCol="0">
            <a:spAutoFit/>
          </a:bodyPr>
          <a:lstStyle/>
          <a:p>
            <a:r>
              <a:rPr lang="en-US" sz="1800" b="0" cap="small" dirty="0" smtClean="0">
                <a:solidFill>
                  <a:prstClr val="black">
                    <a:lumMod val="75000"/>
                    <a:lumOff val="25000"/>
                  </a:prstClr>
                </a:solidFill>
              </a:rPr>
              <a:t>Joint Center for Artificial Photosynthesis</a:t>
            </a:r>
            <a:endParaRPr lang="en-US" sz="1800" b="0" cap="small" dirty="0">
              <a:solidFill>
                <a:prstClr val="black">
                  <a:lumMod val="75000"/>
                  <a:lumOff val="25000"/>
                </a:prstClr>
              </a:solidFill>
            </a:endParaRPr>
          </a:p>
        </p:txBody>
      </p:sp>
      <p:sp>
        <p:nvSpPr>
          <p:cNvPr id="33" name="Text Placeholder 27"/>
          <p:cNvSpPr>
            <a:spLocks noGrp="1"/>
          </p:cNvSpPr>
          <p:nvPr>
            <p:ph type="body" sz="quarter" idx="13" hasCustomPrompt="1"/>
          </p:nvPr>
        </p:nvSpPr>
        <p:spPr>
          <a:xfrm>
            <a:off x="225187" y="5629682"/>
            <a:ext cx="3931920" cy="228600"/>
          </a:xfrm>
        </p:spPr>
        <p:txBody>
          <a:bodyPr tIns="45720" bIns="45720"/>
          <a:lstStyle>
            <a:lvl1pPr marL="0" marR="0" indent="0" algn="l" defTabSz="914400" rtl="0" eaLnBrk="1" fontAlgn="base" latinLnBrk="0" hangingPunct="1">
              <a:lnSpc>
                <a:spcPct val="100000"/>
              </a:lnSpc>
              <a:spcBef>
                <a:spcPct val="20000"/>
              </a:spcBef>
              <a:spcAft>
                <a:spcPct val="0"/>
              </a:spcAft>
              <a:buClrTx/>
              <a:buSzTx/>
              <a:buFontTx/>
              <a:buNone/>
              <a:tabLst/>
              <a:defRPr sz="1500" i="0" cap="none" baseline="0">
                <a:solidFill>
                  <a:schemeClr val="tx1">
                    <a:lumMod val="75000"/>
                    <a:lumOff val="25000"/>
                  </a:schemeClr>
                </a:solidFill>
              </a:defRPr>
            </a:lvl1pPr>
          </a:lstStyle>
          <a:p>
            <a:pPr lvl="0"/>
            <a:r>
              <a:rPr lang="en-US" dirty="0" smtClean="0"/>
              <a:t>Enter Presentation Venue here</a:t>
            </a:r>
          </a:p>
        </p:txBody>
      </p:sp>
      <p:sp>
        <p:nvSpPr>
          <p:cNvPr id="34" name="Text Placeholder 27"/>
          <p:cNvSpPr>
            <a:spLocks noGrp="1"/>
          </p:cNvSpPr>
          <p:nvPr>
            <p:ph type="body" sz="quarter" idx="14" hasCustomPrompt="1"/>
          </p:nvPr>
        </p:nvSpPr>
        <p:spPr>
          <a:xfrm>
            <a:off x="225187" y="5867873"/>
            <a:ext cx="3927264" cy="228600"/>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1500" i="0" cap="none" baseline="0">
                <a:solidFill>
                  <a:schemeClr val="tx1">
                    <a:lumMod val="75000"/>
                    <a:lumOff val="25000"/>
                  </a:schemeClr>
                </a:solidFill>
              </a:defRPr>
            </a:lvl1pPr>
          </a:lstStyle>
          <a:p>
            <a:pPr lvl="0"/>
            <a:r>
              <a:rPr lang="en-US" dirty="0" smtClean="0"/>
              <a:t>Enter Presentation Date Here</a:t>
            </a:r>
          </a:p>
        </p:txBody>
      </p:sp>
      <p:sp>
        <p:nvSpPr>
          <p:cNvPr id="37" name="Text Placeholder 27"/>
          <p:cNvSpPr>
            <a:spLocks noGrp="1"/>
          </p:cNvSpPr>
          <p:nvPr>
            <p:ph type="body" sz="quarter" idx="15" hasCustomPrompt="1"/>
          </p:nvPr>
        </p:nvSpPr>
        <p:spPr>
          <a:xfrm>
            <a:off x="225189" y="5075024"/>
            <a:ext cx="6858000" cy="288441"/>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1800" cap="small" baseline="0">
                <a:solidFill>
                  <a:schemeClr val="tx1">
                    <a:lumMod val="75000"/>
                    <a:lumOff val="25000"/>
                  </a:schemeClr>
                </a:solidFill>
              </a:defRPr>
            </a:lvl1pPr>
          </a:lstStyle>
          <a:p>
            <a:pPr lvl="0"/>
            <a:r>
              <a:rPr lang="en-US" dirty="0" smtClean="0"/>
              <a:t>Enter Institution here (e.g. Lawrence Berkeley National Laboratory)</a:t>
            </a:r>
          </a:p>
          <a:p>
            <a:pPr lvl="0"/>
            <a:endParaRPr lang="en-US" dirty="0" smtClean="0"/>
          </a:p>
        </p:txBody>
      </p:sp>
      <p:grpSp>
        <p:nvGrpSpPr>
          <p:cNvPr id="22" name="Group 21"/>
          <p:cNvGrpSpPr/>
          <p:nvPr userDrawn="1"/>
        </p:nvGrpSpPr>
        <p:grpSpPr>
          <a:xfrm>
            <a:off x="-12699" y="1897626"/>
            <a:ext cx="9144000" cy="1691640"/>
            <a:chOff x="1" y="1897626"/>
            <a:chExt cx="9144000" cy="1691640"/>
          </a:xfrm>
        </p:grpSpPr>
        <p:sp>
          <p:nvSpPr>
            <p:cNvPr id="24" name="Text Placeholder 5"/>
            <p:cNvSpPr txBox="1">
              <a:spLocks/>
            </p:cNvSpPr>
            <p:nvPr/>
          </p:nvSpPr>
          <p:spPr bwMode="auto">
            <a:xfrm>
              <a:off x="1" y="3570978"/>
              <a:ext cx="9144000" cy="18288"/>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endParaRPr lang="en-US" sz="1400" cap="small" dirty="0">
                <a:solidFill>
                  <a:prstClr val="white"/>
                </a:solidFill>
                <a:latin typeface="Calibri"/>
              </a:endParaRPr>
            </a:p>
          </p:txBody>
        </p:sp>
        <p:sp>
          <p:nvSpPr>
            <p:cNvPr id="25" name="Text Placeholder 5"/>
            <p:cNvSpPr txBox="1">
              <a:spLocks/>
            </p:cNvSpPr>
            <p:nvPr/>
          </p:nvSpPr>
          <p:spPr bwMode="auto">
            <a:xfrm>
              <a:off x="1" y="1897626"/>
              <a:ext cx="9144000" cy="18288"/>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endParaRPr lang="en-US" sz="1400" cap="small" dirty="0">
                <a:solidFill>
                  <a:prstClr val="white"/>
                </a:solidFill>
                <a:latin typeface="Calibri"/>
              </a:endParaRPr>
            </a:p>
          </p:txBody>
        </p:sp>
        <p:sp>
          <p:nvSpPr>
            <p:cNvPr id="26" name="Text Placeholder 5"/>
            <p:cNvSpPr txBox="1">
              <a:spLocks/>
            </p:cNvSpPr>
            <p:nvPr/>
          </p:nvSpPr>
          <p:spPr bwMode="auto">
            <a:xfrm rot="5400000">
              <a:off x="5792722" y="2729730"/>
              <a:ext cx="1691640" cy="27432"/>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endParaRPr lang="en-US" sz="1400" cap="small" dirty="0">
                <a:solidFill>
                  <a:prstClr val="white"/>
                </a:solidFill>
                <a:latin typeface="Calibri"/>
              </a:endParaRPr>
            </a:p>
          </p:txBody>
        </p:sp>
      </p:grpSp>
      <p:sp>
        <p:nvSpPr>
          <p:cNvPr id="14" name="AutoShape 2" descr="https://pmitjcap.pbworks.com/f/1391104451/TiO2%20FTO%20Si%20in%20Nafion%20peeled%20cs3.jpg"/>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Text Placeholder 5"/>
          <p:cNvSpPr txBox="1">
            <a:spLocks/>
          </p:cNvSpPr>
          <p:nvPr userDrawn="1"/>
        </p:nvSpPr>
        <p:spPr bwMode="auto">
          <a:xfrm rot="5400000">
            <a:off x="1691181" y="2729418"/>
            <a:ext cx="1691640" cy="27432"/>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endParaRPr lang="en-US" sz="1400" cap="small" dirty="0">
              <a:solidFill>
                <a:prstClr val="white"/>
              </a:solidFill>
              <a:latin typeface="Calibri"/>
            </a:endParaRPr>
          </a:p>
        </p:txBody>
      </p:sp>
      <p:sp>
        <p:nvSpPr>
          <p:cNvPr id="39" name="Text Placeholder 5"/>
          <p:cNvSpPr txBox="1">
            <a:spLocks/>
          </p:cNvSpPr>
          <p:nvPr userDrawn="1"/>
        </p:nvSpPr>
        <p:spPr bwMode="auto">
          <a:xfrm rot="5400000">
            <a:off x="3708907" y="2729730"/>
            <a:ext cx="1691640" cy="27432"/>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endParaRPr lang="en-US" sz="1400" cap="small" dirty="0">
              <a:solidFill>
                <a:prstClr val="white"/>
              </a:solidFill>
              <a:latin typeface="Calibri"/>
            </a:endParaRPr>
          </a:p>
        </p:txBody>
      </p:sp>
    </p:spTree>
    <p:extLst>
      <p:ext uri="{BB962C8B-B14F-4D97-AF65-F5344CB8AC3E}">
        <p14:creationId xmlns:p14="http://schemas.microsoft.com/office/powerpoint/2010/main" val="38239456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2"/>
          <p:cNvSpPr>
            <a:spLocks noGrp="1"/>
          </p:cNvSpPr>
          <p:nvPr>
            <p:ph type="title" hasCustomPrompt="1"/>
          </p:nvPr>
        </p:nvSpPr>
        <p:spPr>
          <a:xfrm>
            <a:off x="8610600" y="380999"/>
            <a:ext cx="533400" cy="6370895"/>
          </a:xfrm>
        </p:spPr>
        <p:txBody>
          <a:bodyPr>
            <a:normAutofit/>
          </a:bodyPr>
          <a:lstStyle>
            <a:lvl1pPr>
              <a:defRPr sz="2200"/>
            </a:lvl1pPr>
            <a:extLst/>
          </a:lstStyle>
          <a:p>
            <a:r>
              <a:rPr lang="en-US" dirty="0" smtClean="0"/>
              <a:t>Click to Edit Tracker Title</a:t>
            </a:r>
            <a:endParaRPr lang="en-US" dirty="0"/>
          </a:p>
        </p:txBody>
      </p:sp>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1" name="Text Placeholder 10"/>
          <p:cNvSpPr>
            <a:spLocks noGrp="1"/>
          </p:cNvSpPr>
          <p:nvPr>
            <p:ph type="body" sz="quarter" idx="18" hasCustomPrompt="1"/>
          </p:nvPr>
        </p:nvSpPr>
        <p:spPr>
          <a:xfrm>
            <a:off x="304800" y="838200"/>
            <a:ext cx="8077200"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536643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Capture">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1" name="Text Placeholder 10"/>
          <p:cNvSpPr>
            <a:spLocks noGrp="1"/>
          </p:cNvSpPr>
          <p:nvPr>
            <p:ph type="body" sz="quarter" idx="18" hasCustomPrompt="1"/>
          </p:nvPr>
        </p:nvSpPr>
        <p:spPr>
          <a:xfrm>
            <a:off x="304800" y="838200"/>
            <a:ext cx="5608637"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13437" y="954569"/>
            <a:ext cx="2468563"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p:cNvSpPr>
          <p:nvPr userDrawn="1"/>
        </p:nvSpPr>
        <p:spPr>
          <a:xfrm>
            <a:off x="8610600" y="381000"/>
            <a:ext cx="533400" cy="6370895"/>
          </a:xfrm>
          <a:prstGeom prst="rect">
            <a:avLst/>
          </a:prstGeom>
        </p:spPr>
        <p:txBody>
          <a:bodyPr vert="vert" anchor="ctr">
            <a:normAutofit/>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sz="2200" b="0" kern="0" dirty="0" smtClean="0">
                <a:solidFill>
                  <a:prstClr val="white"/>
                </a:solidFill>
                <a:latin typeface="Calibri"/>
              </a:rPr>
              <a:t>Light Capture and Conversion</a:t>
            </a:r>
            <a:endParaRPr lang="en-US" sz="2200" b="0" kern="0" dirty="0">
              <a:solidFill>
                <a:prstClr val="white"/>
              </a:solidFill>
              <a:latin typeface="Calibri"/>
            </a:endParaRPr>
          </a:p>
        </p:txBody>
      </p:sp>
    </p:spTree>
    <p:extLst>
      <p:ext uri="{BB962C8B-B14F-4D97-AF65-F5344CB8AC3E}">
        <p14:creationId xmlns:p14="http://schemas.microsoft.com/office/powerpoint/2010/main" val="152111006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terogeneous Catalysis">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10"/>
          <p:cNvSpPr>
            <a:spLocks noGrp="1"/>
          </p:cNvSpPr>
          <p:nvPr>
            <p:ph type="body" sz="quarter" idx="18" hasCustomPrompt="1"/>
          </p:nvPr>
        </p:nvSpPr>
        <p:spPr>
          <a:xfrm>
            <a:off x="304800" y="838200"/>
            <a:ext cx="5608637"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13437" y="954569"/>
            <a:ext cx="2468563"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p:cNvSpPr>
          <p:nvPr userDrawn="1"/>
        </p:nvSpPr>
        <p:spPr>
          <a:xfrm>
            <a:off x="8610600" y="381000"/>
            <a:ext cx="533400" cy="6370895"/>
          </a:xfrm>
          <a:prstGeom prst="rect">
            <a:avLst/>
          </a:prstGeom>
        </p:spPr>
        <p:txBody>
          <a:bodyPr vert="vert" anchor="ctr">
            <a:normAutofit/>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sz="2200" b="0" kern="0" dirty="0" smtClean="0">
                <a:solidFill>
                  <a:prstClr val="white"/>
                </a:solidFill>
                <a:latin typeface="Calibri"/>
              </a:rPr>
              <a:t>Heterogeneous Catalysis</a:t>
            </a:r>
            <a:endParaRPr lang="en-US" sz="2200" b="0" kern="0" dirty="0">
              <a:solidFill>
                <a:prstClr val="white"/>
              </a:solidFill>
              <a:latin typeface="Calibri"/>
            </a:endParaRPr>
          </a:p>
        </p:txBody>
      </p:sp>
    </p:spTree>
    <p:extLst>
      <p:ext uri="{BB962C8B-B14F-4D97-AF65-F5344CB8AC3E}">
        <p14:creationId xmlns:p14="http://schemas.microsoft.com/office/powerpoint/2010/main" val="119068497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lecular Catalysis">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10"/>
          <p:cNvSpPr>
            <a:spLocks noGrp="1"/>
          </p:cNvSpPr>
          <p:nvPr>
            <p:ph type="body" sz="quarter" idx="18" hasCustomPrompt="1"/>
          </p:nvPr>
        </p:nvSpPr>
        <p:spPr>
          <a:xfrm>
            <a:off x="304800" y="838200"/>
            <a:ext cx="5608637"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13437" y="954569"/>
            <a:ext cx="2468563"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p:cNvSpPr>
          <p:nvPr userDrawn="1"/>
        </p:nvSpPr>
        <p:spPr>
          <a:xfrm>
            <a:off x="8610600" y="381000"/>
            <a:ext cx="533400" cy="6370895"/>
          </a:xfrm>
          <a:prstGeom prst="rect">
            <a:avLst/>
          </a:prstGeom>
        </p:spPr>
        <p:txBody>
          <a:bodyPr vert="vert" anchor="ctr">
            <a:normAutofit/>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sz="2200" b="0" kern="0" dirty="0" smtClean="0">
                <a:solidFill>
                  <a:prstClr val="white"/>
                </a:solidFill>
                <a:latin typeface="Calibri"/>
              </a:rPr>
              <a:t>Molecular Catalysis</a:t>
            </a:r>
            <a:endParaRPr lang="en-US" sz="2200" b="0" kern="0" dirty="0">
              <a:solidFill>
                <a:prstClr val="white"/>
              </a:solidFill>
              <a:latin typeface="Calibri"/>
            </a:endParaRPr>
          </a:p>
        </p:txBody>
      </p:sp>
    </p:spTree>
    <p:extLst>
      <p:ext uri="{BB962C8B-B14F-4D97-AF65-F5344CB8AC3E}">
        <p14:creationId xmlns:p14="http://schemas.microsoft.com/office/powerpoint/2010/main" val="279617708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gh-Throughput Experimentation">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txBox="1">
            <a:spLocks/>
          </p:cNvSpPr>
          <p:nvPr userDrawn="1"/>
        </p:nvSpPr>
        <p:spPr>
          <a:xfrm>
            <a:off x="8610600" y="381000"/>
            <a:ext cx="533400" cy="6370895"/>
          </a:xfrm>
          <a:prstGeom prst="rect">
            <a:avLst/>
          </a:prstGeom>
        </p:spPr>
        <p:txBody>
          <a:bodyPr vert="vert" anchor="ctr">
            <a:normAutofit/>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sz="2200" b="0" kern="0" dirty="0" smtClean="0">
                <a:solidFill>
                  <a:prstClr val="white"/>
                </a:solidFill>
                <a:latin typeface="Calibri"/>
              </a:rPr>
              <a:t>High-Throughput Experimentation</a:t>
            </a:r>
            <a:endParaRPr lang="en-US" sz="2200" b="0" kern="0" dirty="0">
              <a:solidFill>
                <a:prstClr val="white"/>
              </a:solidFill>
              <a:latin typeface="Calibri"/>
            </a:endParaRPr>
          </a:p>
        </p:txBody>
      </p:sp>
      <p:sp>
        <p:nvSpPr>
          <p:cNvPr id="10" name="Text Placeholder 10"/>
          <p:cNvSpPr>
            <a:spLocks noGrp="1"/>
          </p:cNvSpPr>
          <p:nvPr>
            <p:ph type="body" sz="quarter" idx="18" hasCustomPrompt="1"/>
          </p:nvPr>
        </p:nvSpPr>
        <p:spPr>
          <a:xfrm>
            <a:off x="304800" y="838200"/>
            <a:ext cx="6537064"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pic>
        <p:nvPicPr>
          <p:cNvPr id="1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13437" y="954569"/>
            <a:ext cx="2468563"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23495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2"/>
          <p:cNvSpPr>
            <a:spLocks noGrp="1"/>
          </p:cNvSpPr>
          <p:nvPr>
            <p:ph type="title" hasCustomPrompt="1"/>
          </p:nvPr>
        </p:nvSpPr>
        <p:spPr>
          <a:xfrm>
            <a:off x="8610600" y="380999"/>
            <a:ext cx="533400" cy="6370895"/>
          </a:xfrm>
        </p:spPr>
        <p:txBody>
          <a:bodyPr>
            <a:normAutofit/>
          </a:bodyPr>
          <a:lstStyle>
            <a:lvl1pPr>
              <a:defRPr sz="2200"/>
            </a:lvl1pPr>
            <a:extLst/>
          </a:lstStyle>
          <a:p>
            <a:r>
              <a:rPr lang="en-US" dirty="0" smtClean="0"/>
              <a:t>Click to Edit Tracker Title</a:t>
            </a:r>
            <a:endParaRPr lang="en-US" dirty="0"/>
          </a:p>
        </p:txBody>
      </p:sp>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1" name="Text Placeholder 10"/>
          <p:cNvSpPr>
            <a:spLocks noGrp="1"/>
          </p:cNvSpPr>
          <p:nvPr>
            <p:ph type="body" sz="quarter" idx="18" hasCustomPrompt="1"/>
          </p:nvPr>
        </p:nvSpPr>
        <p:spPr>
          <a:xfrm>
            <a:off x="304800" y="838200"/>
            <a:ext cx="8077200"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24453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txBox="1">
            <a:spLocks/>
          </p:cNvSpPr>
          <p:nvPr userDrawn="1"/>
        </p:nvSpPr>
        <p:spPr>
          <a:xfrm>
            <a:off x="8610600" y="381000"/>
            <a:ext cx="533400" cy="6370895"/>
          </a:xfrm>
          <a:prstGeom prst="rect">
            <a:avLst/>
          </a:prstGeom>
        </p:spPr>
        <p:txBody>
          <a:bodyPr vert="vert" anchor="ctr">
            <a:normAutofit/>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sz="2200" b="0" kern="0" dirty="0" smtClean="0">
                <a:solidFill>
                  <a:prstClr val="white"/>
                </a:solidFill>
                <a:latin typeface="Calibri"/>
              </a:rPr>
              <a:t>Benchmarking</a:t>
            </a:r>
            <a:endParaRPr lang="en-US" sz="2200" b="0" kern="0" dirty="0">
              <a:solidFill>
                <a:prstClr val="white"/>
              </a:solidFill>
              <a:latin typeface="Calibri"/>
            </a:endParaRP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07087" y="954569"/>
            <a:ext cx="2474913"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Placeholder 10"/>
          <p:cNvSpPr>
            <a:spLocks noGrp="1"/>
          </p:cNvSpPr>
          <p:nvPr>
            <p:ph type="body" sz="quarter" idx="18" hasCustomPrompt="1"/>
          </p:nvPr>
        </p:nvSpPr>
        <p:spPr>
          <a:xfrm>
            <a:off x="304800" y="838200"/>
            <a:ext cx="6537064"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spTree>
    <p:extLst>
      <p:ext uri="{BB962C8B-B14F-4D97-AF65-F5344CB8AC3E}">
        <p14:creationId xmlns:p14="http://schemas.microsoft.com/office/powerpoint/2010/main" val="304675752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faces">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txBox="1">
            <a:spLocks/>
          </p:cNvSpPr>
          <p:nvPr userDrawn="1"/>
        </p:nvSpPr>
        <p:spPr>
          <a:xfrm>
            <a:off x="8610600" y="381000"/>
            <a:ext cx="533400" cy="6370895"/>
          </a:xfrm>
          <a:prstGeom prst="rect">
            <a:avLst/>
          </a:prstGeom>
        </p:spPr>
        <p:txBody>
          <a:bodyPr vert="vert" anchor="ctr">
            <a:normAutofit lnSpcReduction="10000"/>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b="0" kern="0" dirty="0" smtClean="0">
                <a:solidFill>
                  <a:prstClr val="white"/>
                </a:solidFill>
                <a:latin typeface="Calibri"/>
              </a:rPr>
              <a:t>Molecular and Nanoscale Interfaces</a:t>
            </a:r>
            <a:endParaRPr lang="en-US" b="0" kern="0" dirty="0">
              <a:solidFill>
                <a:prstClr val="white"/>
              </a:solidFill>
              <a:latin typeface="Calibri"/>
            </a:endParaRPr>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13437" y="954569"/>
            <a:ext cx="2468563"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10"/>
          <p:cNvSpPr>
            <a:spLocks noGrp="1"/>
          </p:cNvSpPr>
          <p:nvPr>
            <p:ph type="body" sz="quarter" idx="18" hasCustomPrompt="1"/>
          </p:nvPr>
        </p:nvSpPr>
        <p:spPr>
          <a:xfrm>
            <a:off x="304800" y="838200"/>
            <a:ext cx="5504329"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spTree>
    <p:extLst>
      <p:ext uri="{BB962C8B-B14F-4D97-AF65-F5344CB8AC3E}">
        <p14:creationId xmlns:p14="http://schemas.microsoft.com/office/powerpoint/2010/main" val="12218175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mbranes/Mesoscale">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txBox="1">
            <a:spLocks/>
          </p:cNvSpPr>
          <p:nvPr userDrawn="1"/>
        </p:nvSpPr>
        <p:spPr>
          <a:xfrm>
            <a:off x="8610600" y="381000"/>
            <a:ext cx="533400" cy="6370895"/>
          </a:xfrm>
          <a:prstGeom prst="rect">
            <a:avLst/>
          </a:prstGeom>
        </p:spPr>
        <p:txBody>
          <a:bodyPr vert="vert" anchor="ctr">
            <a:normAutofit/>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sz="2200" b="0" kern="0" dirty="0" smtClean="0">
                <a:solidFill>
                  <a:prstClr val="white"/>
                </a:solidFill>
                <a:latin typeface="Calibri"/>
              </a:rPr>
              <a:t>Membranes and Mesoscale Assembly</a:t>
            </a:r>
            <a:endParaRPr lang="en-US" sz="2200" b="0" kern="0" dirty="0">
              <a:solidFill>
                <a:prstClr val="white"/>
              </a:solidFill>
              <a:latin typeface="Calibri"/>
            </a:endParaRPr>
          </a:p>
        </p:txBody>
      </p:sp>
      <p:sp>
        <p:nvSpPr>
          <p:cNvPr id="10" name="Text Placeholder 10"/>
          <p:cNvSpPr>
            <a:spLocks noGrp="1"/>
          </p:cNvSpPr>
          <p:nvPr>
            <p:ph type="body" sz="quarter" idx="18" hasCustomPrompt="1"/>
          </p:nvPr>
        </p:nvSpPr>
        <p:spPr>
          <a:xfrm>
            <a:off x="304800" y="838200"/>
            <a:ext cx="5504329"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pic>
        <p:nvPicPr>
          <p:cNvPr id="1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19787" y="954569"/>
            <a:ext cx="2462213"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344049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totyping">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1" name="Text Placeholder 10"/>
          <p:cNvSpPr>
            <a:spLocks noGrp="1"/>
          </p:cNvSpPr>
          <p:nvPr>
            <p:ph type="body" sz="quarter" idx="18" hasCustomPrompt="1"/>
          </p:nvPr>
        </p:nvSpPr>
        <p:spPr>
          <a:xfrm>
            <a:off x="304800" y="838200"/>
            <a:ext cx="6106758"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txBox="1">
            <a:spLocks/>
          </p:cNvSpPr>
          <p:nvPr userDrawn="1"/>
        </p:nvSpPr>
        <p:spPr>
          <a:xfrm>
            <a:off x="8610600" y="381000"/>
            <a:ext cx="533400" cy="6370895"/>
          </a:xfrm>
          <a:prstGeom prst="rect">
            <a:avLst/>
          </a:prstGeom>
        </p:spPr>
        <p:txBody>
          <a:bodyPr vert="vert" anchor="ctr">
            <a:normAutofit/>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sz="2200" b="0" kern="0" dirty="0" smtClean="0">
                <a:solidFill>
                  <a:prstClr val="white"/>
                </a:solidFill>
                <a:latin typeface="Calibri"/>
              </a:rPr>
              <a:t>Scale-up and Prototyping</a:t>
            </a:r>
            <a:endParaRPr lang="en-US" sz="2200" b="0" kern="0" dirty="0">
              <a:solidFill>
                <a:prstClr val="white"/>
              </a:solidFill>
              <a:latin typeface="Calibri"/>
            </a:endParaRPr>
          </a:p>
        </p:txBody>
      </p:sp>
      <p:grpSp>
        <p:nvGrpSpPr>
          <p:cNvPr id="12" name="Group 11"/>
          <p:cNvGrpSpPr/>
          <p:nvPr userDrawn="1"/>
        </p:nvGrpSpPr>
        <p:grpSpPr>
          <a:xfrm>
            <a:off x="5911772" y="954569"/>
            <a:ext cx="2470228" cy="1647415"/>
            <a:chOff x="2983515" y="4599709"/>
            <a:chExt cx="2470228" cy="1647415"/>
          </a:xfrm>
        </p:grpSpPr>
        <p:pic>
          <p:nvPicPr>
            <p:cNvPr id="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4943" y="4599709"/>
              <a:ext cx="1828800" cy="119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3515" y="5332724"/>
              <a:ext cx="128075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168491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iscellaneous">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userDrawn="1"/>
        </p:nvSpPr>
        <p:spPr>
          <a:xfrm>
            <a:off x="304800" y="381000"/>
            <a:ext cx="8086165" cy="369332"/>
          </a:xfrm>
          <a:prstGeom prst="rect">
            <a:avLst/>
          </a:prstGeom>
          <a:solidFill>
            <a:srgbClr val="1B677B"/>
          </a:solidFill>
        </p:spPr>
        <p:txBody>
          <a:bodyPr wrap="square" rtlCol="0">
            <a:spAutoFit/>
          </a:bodyPr>
          <a:lstStyle/>
          <a:p>
            <a:r>
              <a:rPr lang="en-US" sz="1800" cap="small" dirty="0" smtClean="0">
                <a:solidFill>
                  <a:prstClr val="white"/>
                </a:solidFill>
              </a:rPr>
              <a:t>Miscellaneous Objects</a:t>
            </a:r>
            <a:endParaRPr lang="en-US" sz="1800" cap="small" dirty="0">
              <a:solidFill>
                <a:prstClr val="white"/>
              </a:solidFill>
            </a:endParaRPr>
          </a:p>
        </p:txBody>
      </p:sp>
      <p:sp>
        <p:nvSpPr>
          <p:cNvPr id="12" name="Rectangle 11"/>
          <p:cNvSpPr/>
          <p:nvPr userDrawn="1"/>
        </p:nvSpPr>
        <p:spPr>
          <a:xfrm>
            <a:off x="724348" y="865633"/>
            <a:ext cx="2938497" cy="1866810"/>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13" name="Rectangle 12"/>
          <p:cNvSpPr/>
          <p:nvPr userDrawn="1"/>
        </p:nvSpPr>
        <p:spPr>
          <a:xfrm>
            <a:off x="724348" y="2836550"/>
            <a:ext cx="2938497" cy="1866810"/>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16" name="Rectangle 15"/>
          <p:cNvSpPr/>
          <p:nvPr userDrawn="1"/>
        </p:nvSpPr>
        <p:spPr>
          <a:xfrm>
            <a:off x="724347" y="4833808"/>
            <a:ext cx="2938497" cy="1866810"/>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grpSp>
        <p:nvGrpSpPr>
          <p:cNvPr id="17" name="Group 16"/>
          <p:cNvGrpSpPr/>
          <p:nvPr userDrawn="1"/>
        </p:nvGrpSpPr>
        <p:grpSpPr>
          <a:xfrm>
            <a:off x="3893372" y="1296118"/>
            <a:ext cx="1691640" cy="1005840"/>
            <a:chOff x="2267159" y="1757094"/>
            <a:chExt cx="1691640" cy="1005840"/>
          </a:xfrm>
        </p:grpSpPr>
        <p:sp>
          <p:nvSpPr>
            <p:cNvPr id="18" name="Rounded Rectangle 48"/>
            <p:cNvSpPr/>
            <p:nvPr/>
          </p:nvSpPr>
          <p:spPr>
            <a:xfrm>
              <a:off x="2267159" y="1757094"/>
              <a:ext cx="1691640" cy="1005840"/>
            </a:xfrm>
            <a:prstGeom prst="ellipse">
              <a:avLst/>
            </a:prstGeom>
            <a:solidFill>
              <a:srgbClr val="1B6779"/>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cap="small" dirty="0">
                <a:solidFill>
                  <a:prstClr val="white"/>
                </a:solidFill>
                <a:latin typeface="Calibri"/>
              </a:endParaRPr>
            </a:p>
          </p:txBody>
        </p:sp>
        <p:sp>
          <p:nvSpPr>
            <p:cNvPr id="19" name="TextBox 18"/>
            <p:cNvSpPr txBox="1"/>
            <p:nvPr/>
          </p:nvSpPr>
          <p:spPr>
            <a:xfrm>
              <a:off x="2267159" y="1757095"/>
              <a:ext cx="1691639" cy="1005839"/>
            </a:xfrm>
            <a:prstGeom prst="ellipse">
              <a:avLst/>
            </a:prstGeom>
            <a:noFill/>
            <a:ln>
              <a:noFill/>
            </a:ln>
          </p:spPr>
          <p:txBody>
            <a:bodyPr wrap="square" lIns="0" tIns="0" rIns="0" bIns="0" rtlCol="0">
              <a:noAutofit/>
            </a:bodyPr>
            <a:lstStyle/>
            <a:p>
              <a:pPr algn="ctr"/>
              <a:r>
                <a:rPr lang="en-US" cap="small" dirty="0" smtClean="0">
                  <a:solidFill>
                    <a:prstClr val="white"/>
                  </a:solidFill>
                </a:rPr>
                <a:t>Insert text here</a:t>
              </a:r>
              <a:endParaRPr lang="en-US" cap="small" dirty="0">
                <a:solidFill>
                  <a:prstClr val="white"/>
                </a:solidFill>
              </a:endParaRPr>
            </a:p>
          </p:txBody>
        </p:sp>
      </p:grpSp>
      <p:sp>
        <p:nvSpPr>
          <p:cNvPr id="20" name="Text Placeholder 5"/>
          <p:cNvSpPr txBox="1">
            <a:spLocks/>
          </p:cNvSpPr>
          <p:nvPr userDrawn="1"/>
        </p:nvSpPr>
        <p:spPr bwMode="auto">
          <a:xfrm>
            <a:off x="543212" y="991319"/>
            <a:ext cx="2935734"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solidFill>
                  <a:prstClr val="white"/>
                </a:solidFill>
                <a:latin typeface="Calibri"/>
              </a:rPr>
              <a:t>Insert Text Here</a:t>
            </a:r>
            <a:endParaRPr lang="en-US" sz="1400" cap="small" dirty="0">
              <a:solidFill>
                <a:prstClr val="white"/>
              </a:solidFill>
              <a:latin typeface="Calibri"/>
            </a:endParaRPr>
          </a:p>
        </p:txBody>
      </p:sp>
      <p:sp>
        <p:nvSpPr>
          <p:cNvPr id="21" name="Text Placeholder 5"/>
          <p:cNvSpPr txBox="1">
            <a:spLocks/>
          </p:cNvSpPr>
          <p:nvPr userDrawn="1"/>
        </p:nvSpPr>
        <p:spPr bwMode="auto">
          <a:xfrm>
            <a:off x="543212" y="2994034"/>
            <a:ext cx="2935734"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solidFill>
                  <a:prstClr val="white"/>
                </a:solidFill>
                <a:latin typeface="Calibri"/>
              </a:rPr>
              <a:t>Insert Text Here</a:t>
            </a:r>
            <a:endParaRPr lang="en-US" sz="1400" cap="small" dirty="0">
              <a:solidFill>
                <a:prstClr val="white"/>
              </a:solidFill>
              <a:latin typeface="Calibri"/>
            </a:endParaRPr>
          </a:p>
        </p:txBody>
      </p:sp>
      <p:sp>
        <p:nvSpPr>
          <p:cNvPr id="22" name="Text Placeholder 5"/>
          <p:cNvSpPr txBox="1">
            <a:spLocks/>
          </p:cNvSpPr>
          <p:nvPr userDrawn="1"/>
        </p:nvSpPr>
        <p:spPr bwMode="auto">
          <a:xfrm>
            <a:off x="543212" y="4996749"/>
            <a:ext cx="2935734"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solidFill>
                  <a:prstClr val="white"/>
                </a:solidFill>
                <a:latin typeface="Calibri"/>
              </a:rPr>
              <a:t>Insert Text Here</a:t>
            </a:r>
            <a:endParaRPr lang="en-US" sz="1400" cap="small" dirty="0">
              <a:solidFill>
                <a:prstClr val="white"/>
              </a:solidFill>
              <a:latin typeface="Calibri"/>
            </a:endParaRPr>
          </a:p>
        </p:txBody>
      </p:sp>
      <p:sp>
        <p:nvSpPr>
          <p:cNvPr id="23" name="Isosceles Triangle 22"/>
          <p:cNvSpPr/>
          <p:nvPr userDrawn="1"/>
        </p:nvSpPr>
        <p:spPr>
          <a:xfrm rot="5400000">
            <a:off x="3084297" y="4096481"/>
            <a:ext cx="3131905" cy="434902"/>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ight Arrow 23"/>
          <p:cNvSpPr/>
          <p:nvPr userDrawn="1"/>
        </p:nvSpPr>
        <p:spPr>
          <a:xfrm>
            <a:off x="5429518" y="3553716"/>
            <a:ext cx="914400" cy="432477"/>
          </a:xfrm>
          <a:prstGeom prst="rightArrow">
            <a:avLst>
              <a:gd name="adj1" fmla="val 50000"/>
              <a:gd name="adj2" fmla="val 57895"/>
            </a:avLst>
          </a:prstGeom>
          <a:gradFill flip="none" rotWithShape="1">
            <a:gsLst>
              <a:gs pos="85000">
                <a:srgbClr val="94D0F1"/>
              </a:gs>
              <a:gs pos="0">
                <a:srgbClr val="1B677B"/>
              </a:gs>
              <a:gs pos="100000">
                <a:srgbClr val="CAEBFD"/>
              </a:gs>
            </a:gsLst>
            <a:lin ang="16200000" scaled="0"/>
            <a:tileRect/>
          </a:gra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Circular Arrow 24"/>
          <p:cNvSpPr/>
          <p:nvPr userDrawn="1"/>
        </p:nvSpPr>
        <p:spPr>
          <a:xfrm rot="10800000" flipV="1">
            <a:off x="5421045" y="4518145"/>
            <a:ext cx="1566807" cy="1566807"/>
          </a:xfrm>
          <a:prstGeom prst="circularArrow">
            <a:avLst>
              <a:gd name="adj1" fmla="val 5525"/>
              <a:gd name="adj2" fmla="val 823541"/>
              <a:gd name="adj3" fmla="val 20315119"/>
              <a:gd name="adj4" fmla="val 16085736"/>
              <a:gd name="adj5" fmla="val 6180"/>
            </a:avLst>
          </a:prstGeom>
          <a:gradFill flip="none" rotWithShape="1">
            <a:gsLst>
              <a:gs pos="0">
                <a:srgbClr val="1B677B"/>
              </a:gs>
              <a:gs pos="85000">
                <a:srgbClr val="94D0F1"/>
              </a:gs>
              <a:gs pos="100000">
                <a:srgbClr val="CAEBFD"/>
              </a:gs>
            </a:gsLst>
            <a:path path="circle">
              <a:fillToRect l="100000" t="100000"/>
            </a:path>
            <a:tileRect r="-100000" b="-10000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6" name="Oval 25"/>
          <p:cNvSpPr/>
          <p:nvPr userDrawn="1"/>
        </p:nvSpPr>
        <p:spPr>
          <a:xfrm>
            <a:off x="6219432" y="1100086"/>
            <a:ext cx="1600200" cy="1600200"/>
          </a:xfrm>
          <a:prstGeom prst="ellipse">
            <a:avLst/>
          </a:prstGeom>
          <a:gradFill>
            <a:gsLst>
              <a:gs pos="0">
                <a:schemeClr val="accent4">
                  <a:lumMod val="60000"/>
                  <a:lumOff val="40000"/>
                </a:schemeClr>
              </a:gs>
              <a:gs pos="85000">
                <a:schemeClr val="accent4">
                  <a:lumMod val="40000"/>
                  <a:lumOff val="60000"/>
                </a:schemeClr>
              </a:gs>
              <a:gs pos="100000">
                <a:schemeClr val="accent4">
                  <a:lumMod val="20000"/>
                  <a:lumOff val="80000"/>
                </a:schemeClr>
              </a:gs>
            </a:gsLst>
            <a:path path="circle">
              <a:fillToRect l="100000" t="10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04978487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7" name="Rectangle 6"/>
          <p:cNvSpPr/>
          <p:nvPr userDrawn="1"/>
        </p:nvSpPr>
        <p:spPr>
          <a:xfrm>
            <a:off x="237835" y="1733311"/>
            <a:ext cx="7467600" cy="2094411"/>
          </a:xfrm>
          <a:prstGeom prst="rect">
            <a:avLst/>
          </a:prstGeom>
          <a:solidFill>
            <a:srgbClr val="1B677B"/>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p:cNvSpPr>
            <a:spLocks noChangeArrowheads="1"/>
          </p:cNvSpPr>
          <p:nvPr userDrawn="1"/>
        </p:nvSpPr>
        <p:spPr bwMode="auto">
          <a:xfrm>
            <a:off x="399468" y="1825746"/>
            <a:ext cx="7001165" cy="126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just"/>
            <a:r>
              <a:rPr lang="en-US" sz="1000" b="0" dirty="0">
                <a:solidFill>
                  <a:prstClr val="white"/>
                </a:solidFill>
              </a:rPr>
              <a:t>The Joint Center for Artificial Photosynthesis (JCAP) is the nation’s largest research program dedicated to the development of an artificial solar-fuel generation technology</a:t>
            </a:r>
            <a:r>
              <a:rPr lang="en-US" sz="1000" b="0" dirty="0" smtClean="0">
                <a:solidFill>
                  <a:prstClr val="white"/>
                </a:solidFill>
              </a:rPr>
              <a:t>.  </a:t>
            </a:r>
            <a:r>
              <a:rPr lang="en-US" sz="1000" b="0" dirty="0">
                <a:solidFill>
                  <a:prstClr val="white"/>
                </a:solidFill>
              </a:rPr>
              <a:t>Established in 2010 as a U.S. Department of Energy (DOE) Energy Innovation Hub, JCAP aims to find a cost-effective method to produce fuels using only sunlight, water, and carbon-dioxide as inputs</a:t>
            </a:r>
            <a:r>
              <a:rPr lang="en-US" sz="1000" b="0" dirty="0" smtClean="0">
                <a:solidFill>
                  <a:prstClr val="white"/>
                </a:solidFill>
              </a:rPr>
              <a:t>.  </a:t>
            </a:r>
            <a:r>
              <a:rPr lang="en-US" sz="1000" b="0" dirty="0">
                <a:solidFill>
                  <a:prstClr val="white"/>
                </a:solidFill>
              </a:rPr>
              <a:t>JCAP is led by a team from the California Institute of Technology (Caltech) and brings together more than </a:t>
            </a:r>
            <a:r>
              <a:rPr lang="en-US" sz="1000" b="0" dirty="0" smtClean="0">
                <a:solidFill>
                  <a:prstClr val="white"/>
                </a:solidFill>
              </a:rPr>
              <a:t>140 </a:t>
            </a:r>
            <a:r>
              <a:rPr lang="en-US" sz="1000" b="0" dirty="0">
                <a:solidFill>
                  <a:prstClr val="white"/>
                </a:solidFill>
              </a:rPr>
              <a:t>world-class scientists and engineers from Caltech and its lead partner, Lawrence Berkeley National Laboratory</a:t>
            </a:r>
            <a:r>
              <a:rPr lang="en-US" sz="1000" b="0" dirty="0" smtClean="0">
                <a:solidFill>
                  <a:prstClr val="white"/>
                </a:solidFill>
              </a:rPr>
              <a:t>.  </a:t>
            </a:r>
            <a:r>
              <a:rPr lang="en-US" sz="1000" b="0" dirty="0">
                <a:solidFill>
                  <a:prstClr val="white"/>
                </a:solidFill>
              </a:rPr>
              <a:t>JCAP also draws on the expertise and capabilities of key partners from Stanford University, the University of California campuses at Berkeley (UCB</a:t>
            </a:r>
            <a:r>
              <a:rPr lang="en-US" sz="1000" b="0" dirty="0" smtClean="0">
                <a:solidFill>
                  <a:prstClr val="white"/>
                </a:solidFill>
              </a:rPr>
              <a:t>), </a:t>
            </a:r>
            <a:r>
              <a:rPr lang="en-US" sz="1000" b="0" dirty="0">
                <a:solidFill>
                  <a:prstClr val="white"/>
                </a:solidFill>
              </a:rPr>
              <a:t>Irvine (UCI), and San Diego (UCSD), and the Stanford Linear Accelerator (SLAC</a:t>
            </a:r>
            <a:r>
              <a:rPr lang="en-US" sz="1000" b="0" dirty="0" smtClean="0">
                <a:solidFill>
                  <a:prstClr val="white"/>
                </a:solidFill>
              </a:rPr>
              <a:t>).  </a:t>
            </a:r>
            <a:r>
              <a:rPr lang="en-US" sz="1000" b="0" dirty="0">
                <a:solidFill>
                  <a:prstClr val="white"/>
                </a:solidFill>
              </a:rPr>
              <a:t>In addition, JCAP serves as a central hub for other solar fuels research teams across the United States, including 20 DOE Energy Frontier Research Center</a:t>
            </a:r>
            <a:r>
              <a:rPr lang="en-US" sz="1000" b="0" dirty="0" smtClean="0">
                <a:solidFill>
                  <a:prstClr val="white"/>
                </a:solidFill>
              </a:rPr>
              <a:t>.</a:t>
            </a:r>
            <a:endParaRPr lang="en-US" sz="1000" b="0" dirty="0" smtClean="0">
              <a:solidFill>
                <a:prstClr val="white"/>
              </a:solidFill>
              <a:latin typeface="Arial" pitchFamily="34" charset="0"/>
              <a:cs typeface="Arial" pitchFamily="34" charset="0"/>
            </a:endParaRPr>
          </a:p>
        </p:txBody>
      </p:sp>
      <p:sp>
        <p:nvSpPr>
          <p:cNvPr id="12" name="Rectangle 11"/>
          <p:cNvSpPr>
            <a:spLocks noChangeArrowheads="1"/>
          </p:cNvSpPr>
          <p:nvPr userDrawn="1"/>
        </p:nvSpPr>
        <p:spPr bwMode="auto">
          <a:xfrm>
            <a:off x="399470" y="3425945"/>
            <a:ext cx="330825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just"/>
            <a:r>
              <a:rPr lang="en-US" sz="1000" b="0" i="1" dirty="0" smtClean="0">
                <a:solidFill>
                  <a:prstClr val="white"/>
                </a:solidFill>
              </a:rPr>
              <a:t>For more information, visit http://www.solarfuelshub.org.</a:t>
            </a:r>
            <a:endParaRPr lang="en-US" sz="1000" b="0" i="1" dirty="0" smtClean="0">
              <a:solidFill>
                <a:prstClr val="white"/>
              </a:solidFill>
              <a:latin typeface="Arial" pitchFamily="34" charset="0"/>
              <a:cs typeface="Arial" pitchFamily="34" charset="0"/>
            </a:endParaRPr>
          </a:p>
        </p:txBody>
      </p:sp>
      <p:sp>
        <p:nvSpPr>
          <p:cNvPr id="13" name="Rectangle 12"/>
          <p:cNvSpPr>
            <a:spLocks noChangeArrowheads="1"/>
          </p:cNvSpPr>
          <p:nvPr userDrawn="1"/>
        </p:nvSpPr>
        <p:spPr bwMode="auto">
          <a:xfrm>
            <a:off x="237835" y="6168340"/>
            <a:ext cx="692496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just"/>
            <a:r>
              <a:rPr lang="en-US" sz="700" b="0" dirty="0" smtClean="0">
                <a:solidFill>
                  <a:prstClr val="black">
                    <a:lumMod val="75000"/>
                    <a:lumOff val="25000"/>
                  </a:prstClr>
                </a:solidFill>
                <a:ea typeface="Calibri" pitchFamily="34" charset="0"/>
                <a:cs typeface="Times New Roman" pitchFamily="18" charset="0"/>
              </a:rPr>
              <a:t>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endParaRPr lang="en-US" sz="700" b="0" dirty="0" smtClean="0">
              <a:solidFill>
                <a:prstClr val="black">
                  <a:lumMod val="75000"/>
                  <a:lumOff val="25000"/>
                </a:prstClr>
              </a:solidFill>
              <a:latin typeface="Arial" pitchFamily="34" charset="0"/>
              <a:cs typeface="Arial" pitchFamily="34" charset="0"/>
            </a:endParaRPr>
          </a:p>
        </p:txBody>
      </p:sp>
      <p:grpSp>
        <p:nvGrpSpPr>
          <p:cNvPr id="2" name="Group 1"/>
          <p:cNvGrpSpPr/>
          <p:nvPr userDrawn="1"/>
        </p:nvGrpSpPr>
        <p:grpSpPr>
          <a:xfrm>
            <a:off x="237835" y="5379436"/>
            <a:ext cx="5583845" cy="641909"/>
            <a:chOff x="237835" y="5379436"/>
            <a:chExt cx="5583845" cy="641909"/>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835" y="5380350"/>
              <a:ext cx="642650" cy="64008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835" y="5427289"/>
              <a:ext cx="640080" cy="546202"/>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9265" y="5547093"/>
              <a:ext cx="1031049" cy="306594"/>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08170" y="5381432"/>
              <a:ext cx="637917" cy="637917"/>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3928" y="5379436"/>
              <a:ext cx="641909" cy="641909"/>
            </a:xfrm>
            <a:prstGeom prst="rect">
              <a:avLst/>
            </a:prstGeom>
          </p:spPr>
        </p:pic>
        <p:pic>
          <p:nvPicPr>
            <p:cNvPr id="23" name="Picture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81600" y="5381265"/>
              <a:ext cx="640080" cy="640080"/>
            </a:xfrm>
            <a:prstGeom prst="rect">
              <a:avLst/>
            </a:prstGeom>
          </p:spPr>
        </p:pic>
        <p:pic>
          <p:nvPicPr>
            <p:cNvPr id="24" name="Picture 2" descr="X:\Documents\JCAP\Graphics\UCI Logo\UC Irvine Logo - Irvine - 200px (February 7, 2013).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423678" y="5381265"/>
              <a:ext cx="640080"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441878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Up">
    <p:spTree>
      <p:nvGrpSpPr>
        <p:cNvPr id="1" name=""/>
        <p:cNvGrpSpPr/>
        <p:nvPr/>
      </p:nvGrpSpPr>
      <p:grpSpPr>
        <a:xfrm>
          <a:off x="0" y="0"/>
          <a:ext cx="0" cy="0"/>
          <a:chOff x="0" y="0"/>
          <a:chExt cx="0" cy="0"/>
        </a:xfrm>
      </p:grpSpPr>
      <p:sp>
        <p:nvSpPr>
          <p:cNvPr id="2" name="Rectangle 2"/>
          <p:cNvSpPr>
            <a:spLocks noGrp="1"/>
          </p:cNvSpPr>
          <p:nvPr>
            <p:ph type="title" hasCustomPrompt="1"/>
          </p:nvPr>
        </p:nvSpPr>
        <p:spPr/>
        <p:txBody>
          <a:bodyPr/>
          <a:lstStyle>
            <a:extLst/>
          </a:lstStyle>
          <a:p>
            <a:r>
              <a:rPr lang="en-US" dirty="0" smtClean="0"/>
              <a:t>Change to: Overview, summary, etc.</a:t>
            </a:r>
            <a:endParaRPr lang="en-US" dirty="0"/>
          </a:p>
        </p:txBody>
      </p:sp>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a:normAutofit/>
          </a:bodyPr>
          <a:lstStyle>
            <a:lvl1pPr>
              <a:defRPr sz="1800" b="1">
                <a:solidFill>
                  <a:schemeClr val="bg1"/>
                </a:solidFill>
                <a:latin typeface="+mj-lt"/>
              </a:defRPr>
            </a:lvl1pPr>
            <a:extLst/>
          </a:lstStyle>
          <a:p>
            <a:pPr lvl="0"/>
            <a:r>
              <a:rPr lang="en-US" dirty="0" smtClean="0"/>
              <a:t>Click to add heading</a:t>
            </a:r>
            <a:endParaRPr lang="en-US" dirty="0"/>
          </a:p>
        </p:txBody>
      </p:sp>
      <p:sp>
        <p:nvSpPr>
          <p:cNvPr id="11" name="Rectangle 11"/>
          <p:cNvSpPr>
            <a:spLocks noGrp="1"/>
          </p:cNvSpPr>
          <p:nvPr>
            <p:ph sz="quarter" idx="15"/>
          </p:nvPr>
        </p:nvSpPr>
        <p:spPr>
          <a:xfrm>
            <a:off x="304800" y="762000"/>
            <a:ext cx="8077200" cy="5486400"/>
          </a:xfrm>
        </p:spPr>
        <p:txBody>
          <a:bodyPr/>
          <a:lstStyle>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9"/>
          <p:cNvSpPr>
            <a:spLocks noGrp="1"/>
          </p:cNvSpPr>
          <p:nvPr>
            <p:ph type="dt" sz="half" idx="16"/>
          </p:nvPr>
        </p:nvSpPr>
        <p:spPr>
          <a:xfrm>
            <a:off x="7010400" y="76200"/>
            <a:ext cx="1371600" cy="228600"/>
          </a:xfrm>
          <a:prstGeom prst="rect">
            <a:avLst/>
          </a:prstGeom>
        </p:spPr>
        <p:txBody>
          <a:bodyPr/>
          <a:lstStyle>
            <a:extLst/>
          </a:lstStyle>
          <a:p>
            <a:pPr algn="r"/>
            <a:r>
              <a:rPr lang="en-US" dirty="0" smtClean="0"/>
              <a:t>February 19-21, 2014</a:t>
            </a:r>
            <a:endParaRPr lang="en-US" dirty="0"/>
          </a:p>
        </p:txBody>
      </p:sp>
      <p:sp>
        <p:nvSpPr>
          <p:cNvPr id="13" name="Rectangle 9"/>
          <p:cNvSpPr>
            <a:spLocks noGrp="1"/>
          </p:cNvSpPr>
          <p:nvPr>
            <p:ph type="ftr" sz="quarter" idx="18"/>
          </p:nvPr>
        </p:nvSpPr>
        <p:spPr>
          <a:xfrm>
            <a:off x="304800" y="6400800"/>
            <a:ext cx="3733800" cy="304800"/>
          </a:xfrm>
          <a:prstGeom prst="rect">
            <a:avLst/>
          </a:prstGeom>
        </p:spPr>
        <p:txBody>
          <a:bodyPr/>
          <a:lstStyle>
            <a:extLst/>
          </a:lstStyle>
          <a:p>
            <a:r>
              <a:rPr lang="en-US" dirty="0" smtClean="0"/>
              <a:t>JCAP 2014 All-hands Meeting</a:t>
            </a:r>
            <a:endParaRPr lang="en-US" dirty="0"/>
          </a:p>
        </p:txBody>
      </p:sp>
    </p:spTree>
    <p:extLst>
      <p:ext uri="{BB962C8B-B14F-4D97-AF65-F5344CB8AC3E}">
        <p14:creationId xmlns:p14="http://schemas.microsoft.com/office/powerpoint/2010/main" val="1349104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983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6" name="Rectangle 8"/>
          <p:cNvSpPr/>
          <p:nvPr userDrawn="1"/>
        </p:nvSpPr>
        <p:spPr>
          <a:xfrm>
            <a:off x="0" y="4038600"/>
            <a:ext cx="9144000"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defRPr/>
            </a:pPr>
            <a:endParaRPr lang="en-US" sz="1800" b="0" dirty="0">
              <a:solidFill>
                <a:prstClr val="black"/>
              </a:solidFill>
              <a:latin typeface="Calibri"/>
            </a:endParaRPr>
          </a:p>
        </p:txBody>
      </p:sp>
      <p:sp>
        <p:nvSpPr>
          <p:cNvPr id="7" name="Rectangle 10"/>
          <p:cNvSpPr/>
          <p:nvPr userDrawn="1"/>
        </p:nvSpPr>
        <p:spPr>
          <a:xfrm>
            <a:off x="0" y="4646613"/>
            <a:ext cx="9144000" cy="26987"/>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defRPr/>
            </a:pPr>
            <a:endParaRPr lang="en-US" sz="1800" b="0" dirty="0">
              <a:solidFill>
                <a:prstClr val="black"/>
              </a:solidFill>
              <a:latin typeface="Calibri"/>
            </a:endParaRPr>
          </a:p>
        </p:txBody>
      </p:sp>
      <p:pic>
        <p:nvPicPr>
          <p:cNvPr id="8" name="Picture 3"/>
          <p:cNvPicPr>
            <a:picLocks noChangeAspect="1" noChangeArrowheads="1"/>
          </p:cNvPicPr>
          <p:nvPr userDrawn="1"/>
        </p:nvPicPr>
        <p:blipFill>
          <a:blip r:embed="rId2"/>
          <a:srcRect/>
          <a:stretch>
            <a:fillRect/>
          </a:stretch>
        </p:blipFill>
        <p:spPr bwMode="auto">
          <a:xfrm>
            <a:off x="6934200" y="6324600"/>
            <a:ext cx="1438275" cy="457200"/>
          </a:xfrm>
          <a:prstGeom prst="rect">
            <a:avLst/>
          </a:prstGeom>
          <a:noFill/>
          <a:ln w="9525">
            <a:noFill/>
            <a:miter lim="800000"/>
            <a:headEnd/>
            <a:tailEnd/>
          </a:ln>
        </p:spPr>
      </p:pic>
      <p:sp>
        <p:nvSpPr>
          <p:cNvPr id="14" name="Title 13"/>
          <p:cNvSpPr>
            <a:spLocks noGrp="1"/>
          </p:cNvSpPr>
          <p:nvPr>
            <p:ph type="ctrTitle"/>
          </p:nvPr>
        </p:nvSpPr>
        <p:spPr>
          <a:xfrm>
            <a:off x="228600" y="4038600"/>
            <a:ext cx="7239000" cy="609600"/>
          </a:xfrm>
          <a:noFill/>
        </p:spPr>
        <p:txBody>
          <a:bodyPr vert="horz">
            <a:noAutofit/>
          </a:bodyPr>
          <a:lstStyle>
            <a:lvl1pPr algn="l">
              <a:defRPr sz="2400" b="0" cap="all" spc="150" baseline="0">
                <a:solidFill>
                  <a:schemeClr val="bg1"/>
                </a:solidFill>
              </a:defRPr>
            </a:lvl1pPr>
            <a:extLst/>
          </a:lstStyle>
          <a:p>
            <a:r>
              <a:rPr lang="en-US" smtClean="0"/>
              <a:t>Click to edit Master title style</a:t>
            </a:r>
            <a:endParaRPr lang="en-US" dirty="0"/>
          </a:p>
        </p:txBody>
      </p:sp>
      <p:sp>
        <p:nvSpPr>
          <p:cNvPr id="15" name="Rectangle 3"/>
          <p:cNvSpPr>
            <a:spLocks noGrp="1"/>
          </p:cNvSpPr>
          <p:nvPr>
            <p:ph type="subTitle" idx="1"/>
          </p:nvPr>
        </p:nvSpPr>
        <p:spPr>
          <a:xfrm>
            <a:off x="228600" y="4706112"/>
            <a:ext cx="6934200" cy="323088"/>
          </a:xfrm>
          <a:solidFill>
            <a:schemeClr val="bg1"/>
          </a:solidFill>
        </p:spPr>
        <p:txBody>
          <a:bodyPr/>
          <a:lstStyle>
            <a:lvl1pPr marL="0" indent="0" algn="l">
              <a:buNone/>
              <a:defRPr sz="1200" b="1" baseline="0">
                <a:solidFill>
                  <a:schemeClr val="accent4">
                    <a:shade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sp>
        <p:nvSpPr>
          <p:cNvPr id="18" name="Text Placeholder 17"/>
          <p:cNvSpPr>
            <a:spLocks noGrp="1"/>
          </p:cNvSpPr>
          <p:nvPr>
            <p:ph type="body" sz="quarter" idx="15"/>
          </p:nvPr>
        </p:nvSpPr>
        <p:spPr>
          <a:xfrm>
            <a:off x="5410200" y="304800"/>
            <a:ext cx="3276600" cy="914400"/>
          </a:xfrm>
        </p:spPr>
        <p:txBody>
          <a:bodyPr/>
          <a:lstStyle>
            <a:lvl1pPr>
              <a:defRPr baseline="0">
                <a:solidFill>
                  <a:srgbClr val="FF0000"/>
                </a:solidFill>
                <a:latin typeface="Lucida Grande"/>
                <a:ea typeface="Lucida Grande"/>
                <a:cs typeface="Lucida Grande"/>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2" name="Picture Placeholder 21"/>
          <p:cNvSpPr>
            <a:spLocks noGrp="1"/>
          </p:cNvSpPr>
          <p:nvPr>
            <p:ph type="pic" sz="quarter" idx="17"/>
          </p:nvPr>
        </p:nvSpPr>
        <p:spPr>
          <a:xfrm>
            <a:off x="0" y="76200"/>
            <a:ext cx="5181600" cy="3886200"/>
          </a:xfrm>
        </p:spPr>
        <p:txBody>
          <a:bodyPr>
            <a:normAutofit/>
          </a:bodyPr>
          <a:lstStyle/>
          <a:p>
            <a:pPr lvl="0"/>
            <a:r>
              <a:rPr lang="en-US" noProof="0" smtClean="0"/>
              <a:t>Click icon to add picture</a:t>
            </a:r>
            <a:endParaRPr lang="en-US" noProof="0"/>
          </a:p>
        </p:txBody>
      </p:sp>
      <p:sp>
        <p:nvSpPr>
          <p:cNvPr id="9" name="Rectangle 3"/>
          <p:cNvSpPr>
            <a:spLocks noGrp="1"/>
          </p:cNvSpPr>
          <p:nvPr>
            <p:ph type="dt" sz="half" idx="18"/>
          </p:nvPr>
        </p:nvSpPr>
        <p:spPr>
          <a:xfrm>
            <a:off x="228600" y="6477000"/>
            <a:ext cx="1600200" cy="304800"/>
          </a:xfrm>
        </p:spPr>
        <p:txBody>
          <a:bodyPr anchor="ctr"/>
          <a:lstStyle>
            <a:lvl1pPr algn="l">
              <a:defRPr>
                <a:solidFill>
                  <a:srgbClr val="A0A0A0"/>
                </a:solidFill>
              </a:defRPr>
            </a:lvl1pPr>
            <a:extLst/>
          </a:lstStyle>
          <a:p>
            <a:pPr>
              <a:defRPr/>
            </a:pPr>
            <a:r>
              <a:rPr lang="en-US">
                <a:latin typeface="Calibri"/>
              </a:rPr>
              <a:t>4/30/2012</a:t>
            </a:r>
            <a:endParaRPr lang="en-US" dirty="0">
              <a:latin typeface="Calibri"/>
            </a:endParaRPr>
          </a:p>
        </p:txBody>
      </p:sp>
      <p:sp>
        <p:nvSpPr>
          <p:cNvPr id="10" name="Rectangle 4"/>
          <p:cNvSpPr>
            <a:spLocks noGrp="1"/>
          </p:cNvSpPr>
          <p:nvPr>
            <p:ph type="ftr" sz="quarter" idx="19"/>
          </p:nvPr>
        </p:nvSpPr>
        <p:spPr>
          <a:xfrm>
            <a:off x="2705100" y="6477000"/>
            <a:ext cx="3733800" cy="304800"/>
          </a:xfrm>
        </p:spPr>
        <p:txBody>
          <a:bodyPr/>
          <a:lstStyle>
            <a:lvl1pPr>
              <a:defRPr>
                <a:solidFill>
                  <a:sysClr val="windowText" lastClr="000000"/>
                </a:solidFill>
              </a:defRPr>
            </a:lvl1pPr>
            <a:extLst/>
          </a:lstStyle>
          <a:p>
            <a:pPr>
              <a:defRPr/>
            </a:pPr>
            <a:r>
              <a:rPr lang="en-US">
                <a:latin typeface="Calibri"/>
              </a:rPr>
              <a:t>JCAP DOE Site Review Spring 2012</a:t>
            </a:r>
          </a:p>
        </p:txBody>
      </p:sp>
    </p:spTree>
    <p:extLst>
      <p:ext uri="{BB962C8B-B14F-4D97-AF65-F5344CB8AC3E}">
        <p14:creationId xmlns:p14="http://schemas.microsoft.com/office/powerpoint/2010/main" val="218188906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Up">
    <p:spTree>
      <p:nvGrpSpPr>
        <p:cNvPr id="1" name=""/>
        <p:cNvGrpSpPr/>
        <p:nvPr/>
      </p:nvGrpSpPr>
      <p:grpSpPr>
        <a:xfrm>
          <a:off x="0" y="0"/>
          <a:ext cx="0" cy="0"/>
          <a:chOff x="0" y="0"/>
          <a:chExt cx="0" cy="0"/>
        </a:xfrm>
      </p:grpSpPr>
      <p:sp>
        <p:nvSpPr>
          <p:cNvPr id="2" name="Rectangle 2"/>
          <p:cNvSpPr>
            <a:spLocks noGrp="1"/>
          </p:cNvSpPr>
          <p:nvPr>
            <p:ph type="title" hasCustomPrompt="1"/>
          </p:nvPr>
        </p:nvSpPr>
        <p:spPr>
          <a:xfrm>
            <a:off x="8610600" y="380999"/>
            <a:ext cx="533400" cy="6370895"/>
          </a:xfrm>
        </p:spPr>
        <p:txBody>
          <a:bodyPr/>
          <a:lstStyle>
            <a:lvl1pPr>
              <a:defRPr/>
            </a:lvl1pPr>
            <a:extLst/>
          </a:lstStyle>
          <a:p>
            <a:r>
              <a:rPr lang="en-US" dirty="0" smtClean="0"/>
              <a:t>Click to Edit Tracker Title</a:t>
            </a:r>
            <a:endParaRPr lang="en-US" dirty="0"/>
          </a:p>
        </p:txBody>
      </p:sp>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1" name="Text Placeholder 10"/>
          <p:cNvSpPr>
            <a:spLocks noGrp="1"/>
          </p:cNvSpPr>
          <p:nvPr>
            <p:ph type="body" sz="quarter" idx="18" hasCustomPrompt="1"/>
          </p:nvPr>
        </p:nvSpPr>
        <p:spPr>
          <a:xfrm>
            <a:off x="304800" y="838200"/>
            <a:ext cx="8077200"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0934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Capture">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1" name="Text Placeholder 10"/>
          <p:cNvSpPr>
            <a:spLocks noGrp="1"/>
          </p:cNvSpPr>
          <p:nvPr>
            <p:ph type="body" sz="quarter" idx="18" hasCustomPrompt="1"/>
          </p:nvPr>
        </p:nvSpPr>
        <p:spPr>
          <a:xfrm>
            <a:off x="304800" y="838200"/>
            <a:ext cx="5608637"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13437" y="954569"/>
            <a:ext cx="2468563"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p:cNvSpPr>
          <p:nvPr userDrawn="1"/>
        </p:nvSpPr>
        <p:spPr>
          <a:xfrm>
            <a:off x="8610600" y="381000"/>
            <a:ext cx="533400" cy="6370895"/>
          </a:xfrm>
          <a:prstGeom prst="rect">
            <a:avLst/>
          </a:prstGeom>
        </p:spPr>
        <p:txBody>
          <a:bodyPr vert="vert" anchor="ctr">
            <a:normAutofit/>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sz="2200" b="0" kern="0" dirty="0" smtClean="0"/>
              <a:t>Light Capture and Conversion</a:t>
            </a:r>
            <a:endParaRPr lang="en-US" sz="2200" b="0" kern="0" dirty="0"/>
          </a:p>
        </p:txBody>
      </p:sp>
    </p:spTree>
    <p:extLst>
      <p:ext uri="{BB962C8B-B14F-4D97-AF65-F5344CB8AC3E}">
        <p14:creationId xmlns:p14="http://schemas.microsoft.com/office/powerpoint/2010/main" val="6540240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7" name="Rectangle 6"/>
          <p:cNvSpPr/>
          <p:nvPr userDrawn="1"/>
        </p:nvSpPr>
        <p:spPr>
          <a:xfrm>
            <a:off x="237835" y="1733311"/>
            <a:ext cx="7467600" cy="2094411"/>
          </a:xfrm>
          <a:prstGeom prst="rect">
            <a:avLst/>
          </a:prstGeom>
          <a:solidFill>
            <a:srgbClr val="1B677B"/>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p:cNvSpPr>
            <a:spLocks noChangeArrowheads="1"/>
          </p:cNvSpPr>
          <p:nvPr userDrawn="1"/>
        </p:nvSpPr>
        <p:spPr bwMode="auto">
          <a:xfrm>
            <a:off x="399468" y="1825746"/>
            <a:ext cx="7001165" cy="126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just"/>
            <a:r>
              <a:rPr lang="en-US" sz="1000" b="0" dirty="0">
                <a:solidFill>
                  <a:prstClr val="white"/>
                </a:solidFill>
              </a:rPr>
              <a:t>The Joint Center for Artificial Photosynthesis (JCAP) is the nation’s largest research program dedicated to the development of an artificial solar-fuel generation technology</a:t>
            </a:r>
            <a:r>
              <a:rPr lang="en-US" sz="1000" b="0" dirty="0" smtClean="0">
                <a:solidFill>
                  <a:prstClr val="white"/>
                </a:solidFill>
              </a:rPr>
              <a:t>.  </a:t>
            </a:r>
            <a:r>
              <a:rPr lang="en-US" sz="1000" b="0" dirty="0">
                <a:solidFill>
                  <a:prstClr val="white"/>
                </a:solidFill>
              </a:rPr>
              <a:t>Established in 2010 as a U.S. Department of Energy (DOE) Energy Innovation Hub, JCAP aims to find a cost-effective method to produce fuels using only sunlight, water, and carbon-dioxide as inputs</a:t>
            </a:r>
            <a:r>
              <a:rPr lang="en-US" sz="1000" b="0" dirty="0" smtClean="0">
                <a:solidFill>
                  <a:prstClr val="white"/>
                </a:solidFill>
              </a:rPr>
              <a:t>.  </a:t>
            </a:r>
            <a:r>
              <a:rPr lang="en-US" sz="1000" b="0" dirty="0">
                <a:solidFill>
                  <a:prstClr val="white"/>
                </a:solidFill>
              </a:rPr>
              <a:t>JCAP is led by a team from the California Institute of Technology (Caltech) and brings together more than </a:t>
            </a:r>
            <a:r>
              <a:rPr lang="en-US" sz="1000" b="0" dirty="0" smtClean="0">
                <a:solidFill>
                  <a:prstClr val="white"/>
                </a:solidFill>
              </a:rPr>
              <a:t>140 </a:t>
            </a:r>
            <a:r>
              <a:rPr lang="en-US" sz="1000" b="0" dirty="0">
                <a:solidFill>
                  <a:prstClr val="white"/>
                </a:solidFill>
              </a:rPr>
              <a:t>world-class scientists and engineers from Caltech and its lead partner, Lawrence Berkeley National Laboratory</a:t>
            </a:r>
            <a:r>
              <a:rPr lang="en-US" sz="1000" b="0" dirty="0" smtClean="0">
                <a:solidFill>
                  <a:prstClr val="white"/>
                </a:solidFill>
              </a:rPr>
              <a:t>.  </a:t>
            </a:r>
            <a:r>
              <a:rPr lang="en-US" sz="1000" b="0" dirty="0">
                <a:solidFill>
                  <a:prstClr val="white"/>
                </a:solidFill>
              </a:rPr>
              <a:t>JCAP also draws on the expertise and capabilities of key partners from Stanford University, the University of California campuses at Berkeley (UCB</a:t>
            </a:r>
            <a:r>
              <a:rPr lang="en-US" sz="1000" b="0" dirty="0" smtClean="0">
                <a:solidFill>
                  <a:prstClr val="white"/>
                </a:solidFill>
              </a:rPr>
              <a:t>), </a:t>
            </a:r>
            <a:r>
              <a:rPr lang="en-US" sz="1000" b="0" dirty="0">
                <a:solidFill>
                  <a:prstClr val="white"/>
                </a:solidFill>
              </a:rPr>
              <a:t>Irvine (UCI), and San Diego (UCSD), and the Stanford Linear Accelerator (SLAC</a:t>
            </a:r>
            <a:r>
              <a:rPr lang="en-US" sz="1000" b="0" dirty="0" smtClean="0">
                <a:solidFill>
                  <a:prstClr val="white"/>
                </a:solidFill>
              </a:rPr>
              <a:t>).  </a:t>
            </a:r>
            <a:r>
              <a:rPr lang="en-US" sz="1000" b="0" dirty="0">
                <a:solidFill>
                  <a:prstClr val="white"/>
                </a:solidFill>
              </a:rPr>
              <a:t>In addition, JCAP serves as a central hub for other solar fuels research teams across the United States, including 20 DOE Energy Frontier Research Center</a:t>
            </a:r>
            <a:r>
              <a:rPr lang="en-US" sz="1000" b="0" dirty="0" smtClean="0">
                <a:solidFill>
                  <a:prstClr val="white"/>
                </a:solidFill>
              </a:rPr>
              <a:t>.</a:t>
            </a:r>
            <a:endParaRPr lang="en-US" sz="1000" b="0" dirty="0" smtClean="0">
              <a:solidFill>
                <a:prstClr val="white"/>
              </a:solidFill>
              <a:latin typeface="Arial" pitchFamily="34" charset="0"/>
              <a:cs typeface="Arial" pitchFamily="34" charset="0"/>
            </a:endParaRPr>
          </a:p>
        </p:txBody>
      </p:sp>
      <p:sp>
        <p:nvSpPr>
          <p:cNvPr id="12" name="Rectangle 11"/>
          <p:cNvSpPr>
            <a:spLocks noChangeArrowheads="1"/>
          </p:cNvSpPr>
          <p:nvPr userDrawn="1"/>
        </p:nvSpPr>
        <p:spPr bwMode="auto">
          <a:xfrm>
            <a:off x="399470" y="3425945"/>
            <a:ext cx="330825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just"/>
            <a:r>
              <a:rPr lang="en-US" sz="1000" b="0" i="1" dirty="0" smtClean="0">
                <a:solidFill>
                  <a:prstClr val="white"/>
                </a:solidFill>
              </a:rPr>
              <a:t>For more information, visit http://www.solarfuelshub.org.</a:t>
            </a:r>
            <a:endParaRPr lang="en-US" sz="1000" b="0" i="1" dirty="0" smtClean="0">
              <a:solidFill>
                <a:prstClr val="white"/>
              </a:solidFill>
              <a:latin typeface="Arial" pitchFamily="34" charset="0"/>
              <a:cs typeface="Arial" pitchFamily="34" charset="0"/>
            </a:endParaRPr>
          </a:p>
        </p:txBody>
      </p:sp>
      <p:sp>
        <p:nvSpPr>
          <p:cNvPr id="13" name="Rectangle 12"/>
          <p:cNvSpPr>
            <a:spLocks noChangeArrowheads="1"/>
          </p:cNvSpPr>
          <p:nvPr userDrawn="1"/>
        </p:nvSpPr>
        <p:spPr bwMode="auto">
          <a:xfrm>
            <a:off x="237835" y="6168340"/>
            <a:ext cx="692496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just"/>
            <a:r>
              <a:rPr lang="en-US" sz="700" b="0" dirty="0" smtClean="0">
                <a:solidFill>
                  <a:prstClr val="black">
                    <a:lumMod val="75000"/>
                    <a:lumOff val="25000"/>
                  </a:prstClr>
                </a:solidFill>
                <a:ea typeface="Calibri" pitchFamily="34" charset="0"/>
                <a:cs typeface="Times New Roman" pitchFamily="18" charset="0"/>
              </a:rPr>
              <a:t>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endParaRPr lang="en-US" sz="700" b="0" dirty="0" smtClean="0">
              <a:solidFill>
                <a:prstClr val="black">
                  <a:lumMod val="75000"/>
                  <a:lumOff val="25000"/>
                </a:prstClr>
              </a:solidFill>
              <a:latin typeface="Arial" pitchFamily="34" charset="0"/>
              <a:cs typeface="Arial" pitchFamily="34" charset="0"/>
            </a:endParaRPr>
          </a:p>
        </p:txBody>
      </p:sp>
      <p:grpSp>
        <p:nvGrpSpPr>
          <p:cNvPr id="2" name="Group 1"/>
          <p:cNvGrpSpPr/>
          <p:nvPr userDrawn="1"/>
        </p:nvGrpSpPr>
        <p:grpSpPr>
          <a:xfrm>
            <a:off x="237835" y="5379436"/>
            <a:ext cx="5583845" cy="641909"/>
            <a:chOff x="237835" y="5379436"/>
            <a:chExt cx="5583845" cy="641909"/>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835" y="5380350"/>
              <a:ext cx="642650" cy="64008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835" y="5427289"/>
              <a:ext cx="640080" cy="546202"/>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9265" y="5547093"/>
              <a:ext cx="1031049" cy="306594"/>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08170" y="5381432"/>
              <a:ext cx="637917" cy="637917"/>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3928" y="5379436"/>
              <a:ext cx="641909" cy="641909"/>
            </a:xfrm>
            <a:prstGeom prst="rect">
              <a:avLst/>
            </a:prstGeom>
          </p:spPr>
        </p:pic>
        <p:pic>
          <p:nvPicPr>
            <p:cNvPr id="23" name="Picture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81600" y="5381265"/>
              <a:ext cx="640080" cy="640080"/>
            </a:xfrm>
            <a:prstGeom prst="rect">
              <a:avLst/>
            </a:prstGeom>
          </p:spPr>
        </p:pic>
        <p:pic>
          <p:nvPicPr>
            <p:cNvPr id="24" name="Picture 2" descr="X:\Documents\JCAP\Graphics\UCI Logo\UC Irvine Logo - Irvine - 200px (February 7, 2013).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423678" y="5381265"/>
              <a:ext cx="640080"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469803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Rectangle 4"/>
          <p:cNvSpPr/>
          <p:nvPr userDrawn="1"/>
        </p:nvSpPr>
        <p:spPr>
          <a:xfrm>
            <a:off x="203199" y="210093"/>
            <a:ext cx="8686800" cy="381000"/>
          </a:xfrm>
          <a:prstGeom prst="rect">
            <a:avLst/>
          </a:prstGeom>
          <a:solidFill>
            <a:srgbClr val="9EC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1" name="Group 10"/>
          <p:cNvGrpSpPr/>
          <p:nvPr userDrawn="1"/>
        </p:nvGrpSpPr>
        <p:grpSpPr>
          <a:xfrm>
            <a:off x="1" y="6540688"/>
            <a:ext cx="9143623" cy="317312"/>
            <a:chOff x="0" y="6540688"/>
            <a:chExt cx="9143622" cy="317312"/>
          </a:xfrm>
        </p:grpSpPr>
        <p:sp>
          <p:nvSpPr>
            <p:cNvPr id="12" name="Rectangle 11"/>
            <p:cNvSpPr/>
            <p:nvPr/>
          </p:nvSpPr>
          <p:spPr>
            <a:xfrm>
              <a:off x="0" y="6540688"/>
              <a:ext cx="9143245" cy="317312"/>
            </a:xfrm>
            <a:prstGeom prst="rect">
              <a:avLst/>
            </a:prstGeom>
            <a:solidFill>
              <a:srgbClr val="9EC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extBox 12"/>
            <p:cNvSpPr txBox="1"/>
            <p:nvPr/>
          </p:nvSpPr>
          <p:spPr>
            <a:xfrm>
              <a:off x="2404740" y="6572588"/>
              <a:ext cx="4334520" cy="153888"/>
            </a:xfrm>
            <a:prstGeom prst="rect">
              <a:avLst/>
            </a:prstGeom>
            <a:noFill/>
          </p:spPr>
          <p:txBody>
            <a:bodyPr wrap="none" lIns="0" tIns="0" rIns="0" bIns="0" rtlCol="0" anchor="t" anchorCtr="0">
              <a:spAutoFit/>
            </a:bodyPr>
            <a:lstStyle/>
            <a:p>
              <a:pPr algn="ctr"/>
              <a:r>
                <a:rPr lang="en-US" sz="1000" cap="all" spc="300" dirty="0" smtClean="0">
                  <a:solidFill>
                    <a:prstClr val="white"/>
                  </a:solidFill>
                  <a:latin typeface="Candara" pitchFamily="34" charset="0"/>
                </a:rPr>
                <a:t>Joint Center for Artificial Photosynthesis</a:t>
              </a:r>
              <a:endParaRPr lang="en-US" sz="1000" cap="all" spc="300" dirty="0">
                <a:solidFill>
                  <a:prstClr val="white"/>
                </a:solidFill>
                <a:latin typeface="Candara"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 y="6541034"/>
              <a:ext cx="9143245" cy="316966"/>
            </a:xfrm>
            <a:prstGeom prst="rect">
              <a:avLst/>
            </a:prstGeom>
          </p:spPr>
        </p:pic>
      </p:grpSp>
      <p:pic>
        <p:nvPicPr>
          <p:cNvPr id="1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48600" y="5900369"/>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Placeholder 17"/>
          <p:cNvSpPr>
            <a:spLocks noGrp="1"/>
          </p:cNvSpPr>
          <p:nvPr>
            <p:ph type="body" sz="quarter" idx="10"/>
          </p:nvPr>
        </p:nvSpPr>
        <p:spPr>
          <a:xfrm>
            <a:off x="203199" y="210093"/>
            <a:ext cx="8686800" cy="369332"/>
          </a:xfrm>
        </p:spPr>
        <p:txBody>
          <a:bodyPr>
            <a:spAutoFit/>
          </a:bodyPr>
          <a:lstStyle>
            <a:lvl1pPr marL="0" indent="0">
              <a:buNone/>
              <a:defRPr sz="1800" b="1">
                <a:solidFill>
                  <a:schemeClr val="bg1"/>
                </a:solidFill>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smtClean="0"/>
              <a:t>Click to edit Master text styles</a:t>
            </a:r>
          </a:p>
        </p:txBody>
      </p:sp>
      <p:sp>
        <p:nvSpPr>
          <p:cNvPr id="9" name="Slide Number Placeholder 5"/>
          <p:cNvSpPr>
            <a:spLocks noGrp="1"/>
          </p:cNvSpPr>
          <p:nvPr>
            <p:ph type="sldNum" sz="quarter" idx="4"/>
          </p:nvPr>
        </p:nvSpPr>
        <p:spPr>
          <a:xfrm>
            <a:off x="7010400" y="6540688"/>
            <a:ext cx="2133600" cy="325701"/>
          </a:xfrm>
          <a:prstGeom prst="rect">
            <a:avLst/>
          </a:prstGeom>
        </p:spPr>
        <p:txBody>
          <a:bodyPr vert="horz" lIns="91440" tIns="45720" rIns="91440" bIns="45720" rtlCol="0" anchor="ctr"/>
          <a:lstStyle>
            <a:lvl1pPr algn="r">
              <a:defRPr sz="1200" b="1">
                <a:solidFill>
                  <a:schemeClr val="bg1"/>
                </a:solidFill>
              </a:defRPr>
            </a:lvl1pPr>
          </a:lstStyle>
          <a:p>
            <a:fld id="{4FF3E38E-BD1E-40BB-88E6-64A5E74131E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3183549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9" tIns="45587" rIns="91169" bIns="45587" anchor="ctr"/>
          <a:lstStyle/>
          <a:p>
            <a:pPr algn="ctr" fontAlgn="auto">
              <a:spcBef>
                <a:spcPts val="0"/>
              </a:spcBef>
              <a:spcAft>
                <a:spcPts val="0"/>
              </a:spcAft>
              <a:defRPr/>
            </a:pPr>
            <a:endParaRPr lang="en-US" sz="1800" b="0" dirty="0">
              <a:solidFill>
                <a:prstClr val="white"/>
              </a:solidFill>
              <a:latin typeface="Calibri"/>
            </a:endParaRPr>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5855" indent="0" algn="ctr">
              <a:buNone/>
              <a:defRPr>
                <a:solidFill>
                  <a:schemeClr val="tx1">
                    <a:tint val="75000"/>
                  </a:schemeClr>
                </a:solidFill>
              </a:defRPr>
            </a:lvl2pPr>
            <a:lvl3pPr marL="911711" indent="0" algn="ctr">
              <a:buNone/>
              <a:defRPr>
                <a:solidFill>
                  <a:schemeClr val="tx1">
                    <a:tint val="75000"/>
                  </a:schemeClr>
                </a:solidFill>
              </a:defRPr>
            </a:lvl3pPr>
            <a:lvl4pPr marL="1367560" indent="0" algn="ctr">
              <a:buNone/>
              <a:defRPr>
                <a:solidFill>
                  <a:schemeClr val="tx1">
                    <a:tint val="75000"/>
                  </a:schemeClr>
                </a:solidFill>
              </a:defRPr>
            </a:lvl4pPr>
            <a:lvl5pPr marL="1823420" indent="0" algn="ctr">
              <a:buNone/>
              <a:defRPr>
                <a:solidFill>
                  <a:schemeClr val="tx1">
                    <a:tint val="75000"/>
                  </a:schemeClr>
                </a:solidFill>
              </a:defRPr>
            </a:lvl5pPr>
            <a:lvl6pPr marL="2279273" indent="0" algn="ctr">
              <a:buNone/>
              <a:defRPr>
                <a:solidFill>
                  <a:schemeClr val="tx1">
                    <a:tint val="75000"/>
                  </a:schemeClr>
                </a:solidFill>
              </a:defRPr>
            </a:lvl6pPr>
            <a:lvl7pPr marL="2735129" indent="0" algn="ctr">
              <a:buNone/>
              <a:defRPr>
                <a:solidFill>
                  <a:schemeClr val="tx1">
                    <a:tint val="75000"/>
                  </a:schemeClr>
                </a:solidFill>
              </a:defRPr>
            </a:lvl7pPr>
            <a:lvl8pPr marL="3190987" indent="0" algn="ctr">
              <a:buNone/>
              <a:defRPr>
                <a:solidFill>
                  <a:schemeClr val="tx1">
                    <a:tint val="75000"/>
                  </a:schemeClr>
                </a:solidFill>
              </a:defRPr>
            </a:lvl8pPr>
            <a:lvl9pPr marL="3646842" indent="0" algn="ctr">
              <a:buNone/>
              <a:defRPr>
                <a:solidFill>
                  <a:schemeClr val="tx1">
                    <a:tint val="75000"/>
                  </a:schemeClr>
                </a:solidFill>
              </a:defRPr>
            </a:lvl9pPr>
          </a:lstStyle>
          <a:p>
            <a:r>
              <a:rPr lang="en-US"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smtClean="0"/>
              <a:t>Click to edit Master title style</a:t>
            </a:r>
            <a:endParaRPr lang="en-US" dirty="0"/>
          </a:p>
        </p:txBody>
      </p:sp>
      <p:sp>
        <p:nvSpPr>
          <p:cNvPr id="6" name="Slide Number Placeholder 5"/>
          <p:cNvSpPr>
            <a:spLocks noGrp="1"/>
          </p:cNvSpPr>
          <p:nvPr>
            <p:ph type="sldNum" sz="quarter" idx="10"/>
          </p:nvPr>
        </p:nvSpPr>
        <p:spPr/>
        <p:txBody>
          <a:bodyPr/>
          <a:lstStyle>
            <a:lvl1pPr eaLnBrk="0" hangingPunct="0">
              <a:defRPr/>
            </a:lvl1pPr>
          </a:lstStyle>
          <a:p>
            <a:pPr>
              <a:defRPr/>
            </a:pPr>
            <a:fld id="{D6AD9D86-BCF8-4412-8F8D-129D4489BF7B}" type="slidenum">
              <a:rPr lang="en-US"/>
              <a:pPr>
                <a:defRPr/>
              </a:pPr>
              <a:t>‹#›</a:t>
            </a:fld>
            <a:endParaRPr lang="en-US"/>
          </a:p>
        </p:txBody>
      </p:sp>
    </p:spTree>
    <p:extLst>
      <p:ext uri="{BB962C8B-B14F-4D97-AF65-F5344CB8AC3E}">
        <p14:creationId xmlns:p14="http://schemas.microsoft.com/office/powerpoint/2010/main" val="3384705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lIns="91301" tIns="45652" rIns="91301" bIns="45652"/>
          <a:lstStyle>
            <a:lvl1pPr>
              <a:defRPr/>
            </a:lvl1pPr>
          </a:lstStyle>
          <a:p>
            <a:pPr fontAlgn="auto">
              <a:spcBef>
                <a:spcPts val="0"/>
              </a:spcBef>
              <a:spcAft>
                <a:spcPts val="0"/>
              </a:spcAft>
              <a:defRPr/>
            </a:pPr>
            <a:endParaRPr lang="en-US" sz="1800" b="0">
              <a:solidFill>
                <a:prstClr val="black"/>
              </a:solidFill>
              <a:latin typeface="Calibri"/>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lIns="91301" tIns="45652" rIns="91301" bIns="45652"/>
          <a:lstStyle>
            <a:lvl1pPr>
              <a:defRPr/>
            </a:lvl1pPr>
          </a:lstStyle>
          <a:p>
            <a:pPr fontAlgn="auto">
              <a:spcBef>
                <a:spcPts val="0"/>
              </a:spcBef>
              <a:spcAft>
                <a:spcPts val="0"/>
              </a:spcAft>
              <a:defRPr/>
            </a:pPr>
            <a:endParaRPr lang="en-US" sz="1800" b="0">
              <a:solidFill>
                <a:prstClr val="black"/>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BE1729-7B66-438D-96AE-E110E2404594}" type="slidenum">
              <a:rPr lang="en-US"/>
              <a:pPr>
                <a:defRPr/>
              </a:pPr>
              <a:t>‹#›</a:t>
            </a:fld>
            <a:endParaRPr lang="en-US"/>
          </a:p>
        </p:txBody>
      </p:sp>
    </p:spTree>
    <p:extLst>
      <p:ext uri="{BB962C8B-B14F-4D97-AF65-F5344CB8AC3E}">
        <p14:creationId xmlns:p14="http://schemas.microsoft.com/office/powerpoint/2010/main" val="3813372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4" name="Footer Placeholder 10"/>
          <p:cNvSpPr>
            <a:spLocks noGrp="1"/>
          </p:cNvSpPr>
          <p:nvPr>
            <p:ph type="ftr" sz="quarter" idx="10"/>
          </p:nvPr>
        </p:nvSpPr>
        <p:spPr>
          <a:xfrm>
            <a:off x="3200400" y="6356350"/>
            <a:ext cx="5257800" cy="365125"/>
          </a:xfrm>
          <a:prstGeom prst="rect">
            <a:avLst/>
          </a:prstGeom>
        </p:spPr>
        <p:txBody>
          <a:bodyPr lIns="91365" tIns="45683" rIns="91365" bIns="45683"/>
          <a:lstStyle>
            <a:lvl1pPr algn="r">
              <a:defRPr b="0">
                <a:solidFill>
                  <a:srgbClr val="146737"/>
                </a:solidFill>
              </a:defRPr>
            </a:lvl1pPr>
          </a:lstStyle>
          <a:p>
            <a:pPr fontAlgn="auto">
              <a:spcBef>
                <a:spcPts val="0"/>
              </a:spcBef>
              <a:spcAft>
                <a:spcPts val="0"/>
              </a:spcAft>
              <a:defRPr/>
            </a:pPr>
            <a:endParaRPr lang="en-US" sz="1800">
              <a:latin typeface="Calibri"/>
            </a:endParaRPr>
          </a:p>
        </p:txBody>
      </p:sp>
      <p:sp>
        <p:nvSpPr>
          <p:cNvPr id="5" name="Slide Number Placeholder 11"/>
          <p:cNvSpPr>
            <a:spLocks noGrp="1"/>
          </p:cNvSpPr>
          <p:nvPr>
            <p:ph type="sldNum" sz="quarter" idx="11"/>
          </p:nvPr>
        </p:nvSpPr>
        <p:spPr>
          <a:xfrm>
            <a:off x="8382000" y="6351588"/>
            <a:ext cx="457200" cy="365125"/>
          </a:xfrm>
        </p:spPr>
        <p:txBody>
          <a:bodyPr/>
          <a:lstStyle>
            <a:lvl1pPr algn="ctr">
              <a:defRPr/>
            </a:lvl1pPr>
          </a:lstStyle>
          <a:p>
            <a:pPr>
              <a:defRPr/>
            </a:pPr>
            <a:fld id="{371BFFFE-0D05-4D66-940B-5D906D67495C}" type="slidenum">
              <a:rPr lang="en-US"/>
              <a:pPr>
                <a:defRPr/>
              </a:pPr>
              <a:t>‹#›</a:t>
            </a:fld>
            <a:endParaRPr lang="en-US" dirty="0"/>
          </a:p>
        </p:txBody>
      </p:sp>
    </p:spTree>
    <p:extLst>
      <p:ext uri="{BB962C8B-B14F-4D97-AF65-F5344CB8AC3E}">
        <p14:creationId xmlns:p14="http://schemas.microsoft.com/office/powerpoint/2010/main" val="14254485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894C652A-1437-4DEE-BE20-1D8E4CBD3D73}" type="slidenum">
              <a:rPr lang="en-US"/>
              <a:pPr>
                <a:defRPr/>
              </a:pPr>
              <a:t>‹#›</a:t>
            </a:fld>
            <a:endParaRPr lang="en-US"/>
          </a:p>
        </p:txBody>
      </p:sp>
    </p:spTree>
    <p:extLst>
      <p:ext uri="{BB962C8B-B14F-4D97-AF65-F5344CB8AC3E}">
        <p14:creationId xmlns:p14="http://schemas.microsoft.com/office/powerpoint/2010/main" val="30845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terogeneous Catalysis">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10"/>
          <p:cNvSpPr>
            <a:spLocks noGrp="1"/>
          </p:cNvSpPr>
          <p:nvPr>
            <p:ph type="body" sz="quarter" idx="18" hasCustomPrompt="1"/>
          </p:nvPr>
        </p:nvSpPr>
        <p:spPr>
          <a:xfrm>
            <a:off x="304800" y="838200"/>
            <a:ext cx="5608637"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13437" y="954569"/>
            <a:ext cx="2468563"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p:cNvSpPr>
          <p:nvPr userDrawn="1"/>
        </p:nvSpPr>
        <p:spPr>
          <a:xfrm>
            <a:off x="8610600" y="381000"/>
            <a:ext cx="533400" cy="6370895"/>
          </a:xfrm>
          <a:prstGeom prst="rect">
            <a:avLst/>
          </a:prstGeom>
        </p:spPr>
        <p:txBody>
          <a:bodyPr vert="vert" anchor="ctr">
            <a:normAutofit/>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sz="2200" b="0" kern="0" dirty="0" smtClean="0"/>
              <a:t>Heterogeneous Catalysis</a:t>
            </a:r>
            <a:endParaRPr lang="en-US" sz="2200" b="0" kern="0" dirty="0"/>
          </a:p>
        </p:txBody>
      </p:sp>
    </p:spTree>
    <p:extLst>
      <p:ext uri="{BB962C8B-B14F-4D97-AF65-F5344CB8AC3E}">
        <p14:creationId xmlns:p14="http://schemas.microsoft.com/office/powerpoint/2010/main" val="10711098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lecular Catalysis">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10"/>
          <p:cNvSpPr>
            <a:spLocks noGrp="1"/>
          </p:cNvSpPr>
          <p:nvPr>
            <p:ph type="body" sz="quarter" idx="18" hasCustomPrompt="1"/>
          </p:nvPr>
        </p:nvSpPr>
        <p:spPr>
          <a:xfrm>
            <a:off x="304800" y="838200"/>
            <a:ext cx="5608637"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13437" y="954569"/>
            <a:ext cx="2468563"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p:cNvSpPr>
          <p:nvPr userDrawn="1"/>
        </p:nvSpPr>
        <p:spPr>
          <a:xfrm>
            <a:off x="8610600" y="381000"/>
            <a:ext cx="533400" cy="6370895"/>
          </a:xfrm>
          <a:prstGeom prst="rect">
            <a:avLst/>
          </a:prstGeom>
        </p:spPr>
        <p:txBody>
          <a:bodyPr vert="vert" anchor="ctr">
            <a:normAutofit/>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sz="2200" b="0" kern="0" dirty="0" smtClean="0"/>
              <a:t>Molecular Catalysis</a:t>
            </a:r>
            <a:endParaRPr lang="en-US" sz="2200" b="0" kern="0" dirty="0"/>
          </a:p>
        </p:txBody>
      </p:sp>
    </p:spTree>
    <p:extLst>
      <p:ext uri="{BB962C8B-B14F-4D97-AF65-F5344CB8AC3E}">
        <p14:creationId xmlns:p14="http://schemas.microsoft.com/office/powerpoint/2010/main" val="19514848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igh-Throughput Experimentation">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txBox="1">
            <a:spLocks/>
          </p:cNvSpPr>
          <p:nvPr userDrawn="1"/>
        </p:nvSpPr>
        <p:spPr>
          <a:xfrm>
            <a:off x="8610600" y="381000"/>
            <a:ext cx="533400" cy="6370895"/>
          </a:xfrm>
          <a:prstGeom prst="rect">
            <a:avLst/>
          </a:prstGeom>
        </p:spPr>
        <p:txBody>
          <a:bodyPr vert="vert" anchor="ctr">
            <a:normAutofit/>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sz="2200" b="0" kern="0" dirty="0" smtClean="0"/>
              <a:t>High-Throughput</a:t>
            </a:r>
            <a:r>
              <a:rPr lang="en-US" sz="2200" b="0" kern="0" baseline="0" dirty="0" smtClean="0"/>
              <a:t> Experimentation</a:t>
            </a:r>
            <a:endParaRPr lang="en-US" sz="2200" b="0" kern="0" dirty="0"/>
          </a:p>
        </p:txBody>
      </p:sp>
      <p:sp>
        <p:nvSpPr>
          <p:cNvPr id="10" name="Text Placeholder 10"/>
          <p:cNvSpPr>
            <a:spLocks noGrp="1"/>
          </p:cNvSpPr>
          <p:nvPr>
            <p:ph type="body" sz="quarter" idx="18" hasCustomPrompt="1"/>
          </p:nvPr>
        </p:nvSpPr>
        <p:spPr>
          <a:xfrm>
            <a:off x="304800" y="838200"/>
            <a:ext cx="6537064"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pic>
        <p:nvPicPr>
          <p:cNvPr id="1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13437" y="954569"/>
            <a:ext cx="2468563"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86096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txBox="1">
            <a:spLocks/>
          </p:cNvSpPr>
          <p:nvPr userDrawn="1"/>
        </p:nvSpPr>
        <p:spPr>
          <a:xfrm>
            <a:off x="8610600" y="381000"/>
            <a:ext cx="533400" cy="6370895"/>
          </a:xfrm>
          <a:prstGeom prst="rect">
            <a:avLst/>
          </a:prstGeom>
        </p:spPr>
        <p:txBody>
          <a:bodyPr vert="vert" anchor="ctr">
            <a:normAutofit/>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sz="2200" b="0" kern="0" dirty="0" smtClean="0"/>
              <a:t>Benchmarking</a:t>
            </a:r>
            <a:endParaRPr lang="en-US" sz="2200" b="0" kern="0" dirty="0"/>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07087" y="954569"/>
            <a:ext cx="2474913"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Placeholder 10"/>
          <p:cNvSpPr>
            <a:spLocks noGrp="1"/>
          </p:cNvSpPr>
          <p:nvPr>
            <p:ph type="body" sz="quarter" idx="18" hasCustomPrompt="1"/>
          </p:nvPr>
        </p:nvSpPr>
        <p:spPr>
          <a:xfrm>
            <a:off x="304800" y="838200"/>
            <a:ext cx="6537064"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spTree>
    <p:extLst>
      <p:ext uri="{BB962C8B-B14F-4D97-AF65-F5344CB8AC3E}">
        <p14:creationId xmlns:p14="http://schemas.microsoft.com/office/powerpoint/2010/main" val="6972422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faces">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txBox="1">
            <a:spLocks/>
          </p:cNvSpPr>
          <p:nvPr userDrawn="1"/>
        </p:nvSpPr>
        <p:spPr>
          <a:xfrm>
            <a:off x="8610600" y="381000"/>
            <a:ext cx="533400" cy="6370895"/>
          </a:xfrm>
          <a:prstGeom prst="rect">
            <a:avLst/>
          </a:prstGeom>
        </p:spPr>
        <p:txBody>
          <a:bodyPr vert="vert" anchor="ctr">
            <a:normAutofit lnSpcReduction="10000"/>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b="0" kern="0" dirty="0" smtClean="0"/>
              <a:t>Molecular and Nanoscale Interfaces</a:t>
            </a:r>
            <a:endParaRPr lang="en-US" b="0" kern="0" dirty="0"/>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13437" y="954569"/>
            <a:ext cx="2468563"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10"/>
          <p:cNvSpPr>
            <a:spLocks noGrp="1"/>
          </p:cNvSpPr>
          <p:nvPr>
            <p:ph type="body" sz="quarter" idx="18" hasCustomPrompt="1"/>
          </p:nvPr>
        </p:nvSpPr>
        <p:spPr>
          <a:xfrm>
            <a:off x="304800" y="838200"/>
            <a:ext cx="5504329"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spTree>
    <p:extLst>
      <p:ext uri="{BB962C8B-B14F-4D97-AF65-F5344CB8AC3E}">
        <p14:creationId xmlns:p14="http://schemas.microsoft.com/office/powerpoint/2010/main" val="411641465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mbranes/Mesoscale">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304800" y="381000"/>
            <a:ext cx="8077200" cy="381000"/>
          </a:xfrm>
          <a:solidFill>
            <a:schemeClr val="accent6">
              <a:shade val="75000"/>
            </a:schemeClr>
          </a:solidFill>
        </p:spPr>
        <p:txBody>
          <a:bodyPr wrap="square">
            <a:normAutofit/>
          </a:bodyPr>
          <a:lstStyle>
            <a:lvl1pPr>
              <a:defRPr sz="1800" b="1" cap="small" baseline="0">
                <a:solidFill>
                  <a:schemeClr val="bg1"/>
                </a:solidFill>
                <a:latin typeface="+mj-lt"/>
              </a:defRPr>
            </a:lvl1pPr>
            <a:extLst/>
          </a:lstStyle>
          <a:p>
            <a:pPr lvl="0"/>
            <a:r>
              <a:rPr lang="en-US" dirty="0" smtClean="0"/>
              <a:t>Click to edit Master Title</a:t>
            </a:r>
          </a:p>
        </p:txBody>
      </p:sp>
      <p:sp>
        <p:nvSpPr>
          <p:cNvPr id="14" name="Text Placeholder 13"/>
          <p:cNvSpPr>
            <a:spLocks noGrp="1"/>
          </p:cNvSpPr>
          <p:nvPr>
            <p:ph type="body" sz="quarter" idx="19" hasCustomPrompt="1"/>
          </p:nvPr>
        </p:nvSpPr>
        <p:spPr>
          <a:xfrm>
            <a:off x="304800" y="6422317"/>
            <a:ext cx="6934200" cy="329578"/>
          </a:xfrm>
        </p:spPr>
        <p:txBody>
          <a:bodyPr lIns="0" tIns="0" rIns="0" bIns="0"/>
          <a:lstStyle>
            <a:lvl1pPr>
              <a:defRPr sz="900" baseline="0">
                <a:solidFill>
                  <a:schemeClr val="tx1">
                    <a:lumMod val="75000"/>
                    <a:lumOff val="25000"/>
                  </a:schemeClr>
                </a:solidFill>
              </a:defRPr>
            </a:lvl1pPr>
          </a:lstStyle>
          <a:p>
            <a:pPr lvl="0"/>
            <a:r>
              <a:rPr lang="en-US" dirty="0" smtClean="0"/>
              <a:t>Click to edit references or notes</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9859" y="6212911"/>
            <a:ext cx="1184541" cy="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txBox="1">
            <a:spLocks/>
          </p:cNvSpPr>
          <p:nvPr userDrawn="1"/>
        </p:nvSpPr>
        <p:spPr>
          <a:xfrm>
            <a:off x="8610600" y="381000"/>
            <a:ext cx="533400" cy="6370895"/>
          </a:xfrm>
          <a:prstGeom prst="rect">
            <a:avLst/>
          </a:prstGeom>
        </p:spPr>
        <p:txBody>
          <a:bodyPr vert="vert" anchor="ctr">
            <a:normAutofit/>
          </a:bodyPr>
          <a:lst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a:lstStyle>
          <a:p>
            <a:r>
              <a:rPr lang="en-US" sz="2200" b="0" kern="0" dirty="0" smtClean="0"/>
              <a:t>Membranes and Mesoscale</a:t>
            </a:r>
            <a:r>
              <a:rPr lang="en-US" sz="2200" b="0" kern="0" baseline="0" dirty="0" smtClean="0"/>
              <a:t> Assembly</a:t>
            </a:r>
            <a:endParaRPr lang="en-US" sz="2200" b="0" kern="0" dirty="0"/>
          </a:p>
        </p:txBody>
      </p:sp>
      <p:sp>
        <p:nvSpPr>
          <p:cNvPr id="10" name="Text Placeholder 10"/>
          <p:cNvSpPr>
            <a:spLocks noGrp="1"/>
          </p:cNvSpPr>
          <p:nvPr>
            <p:ph type="body" sz="quarter" idx="18" hasCustomPrompt="1"/>
          </p:nvPr>
        </p:nvSpPr>
        <p:spPr>
          <a:xfrm>
            <a:off x="304800" y="838200"/>
            <a:ext cx="5504329" cy="304800"/>
          </a:xfrm>
        </p:spPr>
        <p:txBody>
          <a:bodyPr lIns="91440" tIns="45720" rIns="91440" bIns="45720">
            <a:noAutofit/>
          </a:bodyPr>
          <a:lstStyle>
            <a:lvl1pPr>
              <a:defRPr sz="1600" b="1">
                <a:solidFill>
                  <a:srgbClr val="20768C"/>
                </a:solidFill>
              </a:defRPr>
            </a:lvl1pPr>
          </a:lstStyle>
          <a:p>
            <a:pPr lvl="0"/>
            <a:r>
              <a:rPr lang="en-US" dirty="0" smtClean="0"/>
              <a:t>Click to edit subtitle</a:t>
            </a:r>
          </a:p>
        </p:txBody>
      </p:sp>
      <p:pic>
        <p:nvPicPr>
          <p:cNvPr id="1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19787" y="954569"/>
            <a:ext cx="2462213"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1211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35.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4.jpeg"/><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0"/>
          <p:cNvSpPr/>
          <p:nvPr/>
        </p:nvSpPr>
        <p:spPr>
          <a:xfrm>
            <a:off x="8610600" y="0"/>
            <a:ext cx="5334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defRPr/>
            </a:pPr>
            <a:endParaRPr lang="en-US" sz="1800" b="0" dirty="0"/>
          </a:p>
        </p:txBody>
      </p:sp>
      <p:sp>
        <p:nvSpPr>
          <p:cNvPr id="2" name="Rectangle 2"/>
          <p:cNvSpPr>
            <a:spLocks noGrp="1"/>
          </p:cNvSpPr>
          <p:nvPr>
            <p:ph type="title"/>
          </p:nvPr>
        </p:nvSpPr>
        <p:spPr>
          <a:xfrm>
            <a:off x="8610600" y="381000"/>
            <a:ext cx="533400" cy="5867400"/>
          </a:xfrm>
          <a:prstGeom prst="rect">
            <a:avLst/>
          </a:prstGeom>
        </p:spPr>
        <p:txBody>
          <a:bodyPr vert="vert" anchor="ctr">
            <a:normAutofit/>
          </a:bodyPr>
          <a:lstStyle>
            <a:extLst/>
          </a:lstStyle>
          <a:p>
            <a:r>
              <a:rPr lang="en-US" dirty="0" smtClean="0"/>
              <a:t>Click to edit Master title style</a:t>
            </a:r>
            <a:endParaRPr lang="en-US" dirty="0"/>
          </a:p>
        </p:txBody>
      </p:sp>
      <p:sp>
        <p:nvSpPr>
          <p:cNvPr id="1028" name="Rectangle 3"/>
          <p:cNvSpPr>
            <a:spLocks noGrp="1"/>
          </p:cNvSpPr>
          <p:nvPr>
            <p:ph type="body" idx="1"/>
          </p:nvPr>
        </p:nvSpPr>
        <p:spPr bwMode="auto">
          <a:xfrm>
            <a:off x="304800" y="381000"/>
            <a:ext cx="80772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10"/>
          <p:cNvSpPr/>
          <p:nvPr/>
        </p:nvSpPr>
        <p:spPr>
          <a:xfrm>
            <a:off x="0" y="0"/>
            <a:ext cx="762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defRPr/>
            </a:pPr>
            <a:endParaRPr lang="en-US" sz="1800" b="0" dirty="0"/>
          </a:p>
        </p:txBody>
      </p:sp>
    </p:spTree>
  </p:cSld>
  <p:clrMap bg1="lt1" tx1="dk1" bg2="lt2" tx2="dk2" accent1="accent1" accent2="accent2" accent3="accent3" accent4="accent4" accent5="accent5" accent6="accent6" hlink="hlink" folHlink="folHlink"/>
  <p:sldLayoutIdLst>
    <p:sldLayoutId id="2147483666" r:id="rId1"/>
    <p:sldLayoutId id="2147483664"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65" r:id="rId11"/>
    <p:sldLayoutId id="2147483675" r:id="rId12"/>
    <p:sldLayoutId id="2147483689" r:id="rId13"/>
  </p:sldLayoutIdLst>
  <p:timing>
    <p:tnLst>
      <p:par>
        <p:cTn id="1" dur="indefinite" restart="never" nodeType="tmRoot"/>
      </p:par>
    </p:tnLst>
  </p:timing>
  <p:hf sldNum="0" hdr="0"/>
  <p:txStyles>
    <p:title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p:titleStyle>
    <p:bodyStyle>
      <a:lvl1pPr algn="l" rtl="0" eaLnBrk="1" fontAlgn="base" hangingPunct="1">
        <a:spcBef>
          <a:spcPct val="20000"/>
        </a:spcBef>
        <a:spcAft>
          <a:spcPct val="0"/>
        </a:spcAft>
        <a:defRPr sz="1300">
          <a:solidFill>
            <a:schemeClr val="tx1"/>
          </a:solidFill>
          <a:latin typeface="+mn-lt"/>
          <a:ea typeface="+mn-ea"/>
          <a:cs typeface="+mn-cs"/>
        </a:defRPr>
      </a:lvl1pPr>
      <a:lvl2pPr marL="742950" indent="-285750" algn="l" rtl="0" eaLnBrk="1" fontAlgn="base" hangingPunct="1">
        <a:spcBef>
          <a:spcPct val="20000"/>
        </a:spcBef>
        <a:spcAft>
          <a:spcPct val="0"/>
        </a:spcAft>
        <a:defRPr sz="1200">
          <a:solidFill>
            <a:schemeClr val="tx1"/>
          </a:solidFill>
          <a:latin typeface="+mn-lt"/>
          <a:ea typeface="+mn-ea"/>
          <a:cs typeface="+mn-cs"/>
        </a:defRPr>
      </a:lvl2pPr>
      <a:lvl3pPr marL="1143000" indent="-228600" algn="l" rtl="0" eaLnBrk="1" fontAlgn="base" hangingPunct="1">
        <a:spcBef>
          <a:spcPct val="20000"/>
        </a:spcBef>
        <a:spcAft>
          <a:spcPct val="0"/>
        </a:spcAft>
        <a:defRPr sz="1200">
          <a:solidFill>
            <a:schemeClr val="tx1"/>
          </a:solidFill>
          <a:latin typeface="+mn-lt"/>
          <a:ea typeface="+mn-ea"/>
          <a:cs typeface="+mn-cs"/>
        </a:defRPr>
      </a:lvl3pPr>
      <a:lvl4pPr marL="1600200" indent="-228600" algn="l" rtl="0" eaLnBrk="1" fontAlgn="base" hangingPunct="1">
        <a:spcBef>
          <a:spcPct val="20000"/>
        </a:spcBef>
        <a:spcAft>
          <a:spcPct val="0"/>
        </a:spcAft>
        <a:defRPr sz="1200">
          <a:solidFill>
            <a:schemeClr val="tx1"/>
          </a:solidFill>
          <a:latin typeface="+mn-lt"/>
          <a:ea typeface="+mn-ea"/>
          <a:cs typeface="+mn-cs"/>
        </a:defRPr>
      </a:lvl4pPr>
      <a:lvl5pPr marL="2057400" indent="-228600" algn="l" rtl="0" eaLnBrk="1" fontAlgn="base" hangingPunct="1">
        <a:spcBef>
          <a:spcPct val="20000"/>
        </a:spcBef>
        <a:spcAft>
          <a:spcPct val="0"/>
        </a:spcAft>
        <a:defRPr sz="12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0"/>
          <p:cNvSpPr/>
          <p:nvPr/>
        </p:nvSpPr>
        <p:spPr>
          <a:xfrm>
            <a:off x="8610600" y="0"/>
            <a:ext cx="5334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defRPr/>
            </a:pPr>
            <a:endParaRPr lang="en-US" sz="1800" b="0" dirty="0">
              <a:solidFill>
                <a:prstClr val="black"/>
              </a:solidFill>
              <a:latin typeface="Calibri"/>
            </a:endParaRPr>
          </a:p>
        </p:txBody>
      </p:sp>
      <p:sp>
        <p:nvSpPr>
          <p:cNvPr id="2" name="Rectangle 2"/>
          <p:cNvSpPr>
            <a:spLocks noGrp="1"/>
          </p:cNvSpPr>
          <p:nvPr>
            <p:ph type="title"/>
          </p:nvPr>
        </p:nvSpPr>
        <p:spPr>
          <a:xfrm>
            <a:off x="8610600" y="381000"/>
            <a:ext cx="533400" cy="5867400"/>
          </a:xfrm>
          <a:prstGeom prst="rect">
            <a:avLst/>
          </a:prstGeom>
        </p:spPr>
        <p:txBody>
          <a:bodyPr vert="vert" anchor="ctr">
            <a:normAutofit/>
          </a:bodyPr>
          <a:lstStyle>
            <a:extLst/>
          </a:lstStyle>
          <a:p>
            <a:r>
              <a:rPr lang="en-US" dirty="0" smtClean="0"/>
              <a:t>Click to edit Master title style</a:t>
            </a:r>
            <a:endParaRPr lang="en-US" dirty="0"/>
          </a:p>
        </p:txBody>
      </p:sp>
      <p:sp>
        <p:nvSpPr>
          <p:cNvPr id="1028" name="Rectangle 3"/>
          <p:cNvSpPr>
            <a:spLocks noGrp="1"/>
          </p:cNvSpPr>
          <p:nvPr>
            <p:ph type="body" idx="1"/>
          </p:nvPr>
        </p:nvSpPr>
        <p:spPr bwMode="auto">
          <a:xfrm>
            <a:off x="304800" y="381000"/>
            <a:ext cx="80772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10"/>
          <p:cNvSpPr/>
          <p:nvPr/>
        </p:nvSpPr>
        <p:spPr>
          <a:xfrm>
            <a:off x="0" y="0"/>
            <a:ext cx="762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defRPr/>
            </a:pPr>
            <a:endParaRPr lang="en-US" sz="1800" b="0" dirty="0">
              <a:solidFill>
                <a:prstClr val="black"/>
              </a:solidFill>
              <a:latin typeface="Calibri"/>
            </a:endParaRPr>
          </a:p>
        </p:txBody>
      </p:sp>
    </p:spTree>
    <p:extLst>
      <p:ext uri="{BB962C8B-B14F-4D97-AF65-F5344CB8AC3E}">
        <p14:creationId xmlns:p14="http://schemas.microsoft.com/office/powerpoint/2010/main" val="281660193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703" r:id="rId13"/>
  </p:sldLayoutIdLst>
  <p:timing>
    <p:tnLst>
      <p:par>
        <p:cTn id="1" dur="indefinite" restart="never" nodeType="tmRoot"/>
      </p:par>
    </p:tnLst>
  </p:timing>
  <p:hf sldNum="0" hdr="0"/>
  <p:txStyles>
    <p:title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p:titleStyle>
    <p:bodyStyle>
      <a:lvl1pPr algn="l" rtl="0" eaLnBrk="1" fontAlgn="base" hangingPunct="1">
        <a:spcBef>
          <a:spcPct val="20000"/>
        </a:spcBef>
        <a:spcAft>
          <a:spcPct val="0"/>
        </a:spcAft>
        <a:defRPr sz="1300">
          <a:solidFill>
            <a:schemeClr val="tx1"/>
          </a:solidFill>
          <a:latin typeface="+mn-lt"/>
          <a:ea typeface="+mn-ea"/>
          <a:cs typeface="+mn-cs"/>
        </a:defRPr>
      </a:lvl1pPr>
      <a:lvl2pPr marL="742950" indent="-285750" algn="l" rtl="0" eaLnBrk="1" fontAlgn="base" hangingPunct="1">
        <a:spcBef>
          <a:spcPct val="20000"/>
        </a:spcBef>
        <a:spcAft>
          <a:spcPct val="0"/>
        </a:spcAft>
        <a:defRPr sz="1200">
          <a:solidFill>
            <a:schemeClr val="tx1"/>
          </a:solidFill>
          <a:latin typeface="+mn-lt"/>
          <a:ea typeface="+mn-ea"/>
          <a:cs typeface="+mn-cs"/>
        </a:defRPr>
      </a:lvl2pPr>
      <a:lvl3pPr marL="1143000" indent="-228600" algn="l" rtl="0" eaLnBrk="1" fontAlgn="base" hangingPunct="1">
        <a:spcBef>
          <a:spcPct val="20000"/>
        </a:spcBef>
        <a:spcAft>
          <a:spcPct val="0"/>
        </a:spcAft>
        <a:defRPr sz="1200">
          <a:solidFill>
            <a:schemeClr val="tx1"/>
          </a:solidFill>
          <a:latin typeface="+mn-lt"/>
          <a:ea typeface="+mn-ea"/>
          <a:cs typeface="+mn-cs"/>
        </a:defRPr>
      </a:lvl3pPr>
      <a:lvl4pPr marL="1600200" indent="-228600" algn="l" rtl="0" eaLnBrk="1" fontAlgn="base" hangingPunct="1">
        <a:spcBef>
          <a:spcPct val="20000"/>
        </a:spcBef>
        <a:spcAft>
          <a:spcPct val="0"/>
        </a:spcAft>
        <a:defRPr sz="1200">
          <a:solidFill>
            <a:schemeClr val="tx1"/>
          </a:solidFill>
          <a:latin typeface="+mn-lt"/>
          <a:ea typeface="+mn-ea"/>
          <a:cs typeface="+mn-cs"/>
        </a:defRPr>
      </a:lvl4pPr>
      <a:lvl5pPr marL="2057400" indent="-228600" algn="l" rtl="0" eaLnBrk="1" fontAlgn="base" hangingPunct="1">
        <a:spcBef>
          <a:spcPct val="20000"/>
        </a:spcBef>
        <a:spcAft>
          <a:spcPct val="0"/>
        </a:spcAft>
        <a:defRPr sz="12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0"/>
          <p:cNvSpPr/>
          <p:nvPr/>
        </p:nvSpPr>
        <p:spPr>
          <a:xfrm>
            <a:off x="8610600" y="0"/>
            <a:ext cx="5334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defRPr/>
            </a:pPr>
            <a:endParaRPr lang="en-US" sz="1800" b="0" dirty="0">
              <a:solidFill>
                <a:prstClr val="black"/>
              </a:solidFill>
              <a:latin typeface="Calibri"/>
            </a:endParaRPr>
          </a:p>
        </p:txBody>
      </p:sp>
      <p:sp>
        <p:nvSpPr>
          <p:cNvPr id="2" name="Rectangle 2"/>
          <p:cNvSpPr>
            <a:spLocks noGrp="1"/>
          </p:cNvSpPr>
          <p:nvPr>
            <p:ph type="title"/>
          </p:nvPr>
        </p:nvSpPr>
        <p:spPr>
          <a:xfrm>
            <a:off x="8610600" y="381000"/>
            <a:ext cx="533400" cy="5867400"/>
          </a:xfrm>
          <a:prstGeom prst="rect">
            <a:avLst/>
          </a:prstGeom>
        </p:spPr>
        <p:txBody>
          <a:bodyPr vert="vert" anchor="ctr">
            <a:normAutofit/>
          </a:bodyPr>
          <a:lstStyle>
            <a:extLst/>
          </a:lstStyle>
          <a:p>
            <a:r>
              <a:rPr lang="en-US" smtClean="0"/>
              <a:t>Click to edit Master title style</a:t>
            </a:r>
            <a:endParaRPr lang="en-US" dirty="0"/>
          </a:p>
        </p:txBody>
      </p:sp>
      <p:sp>
        <p:nvSpPr>
          <p:cNvPr id="1028" name="Rectangle 3"/>
          <p:cNvSpPr>
            <a:spLocks noGrp="1"/>
          </p:cNvSpPr>
          <p:nvPr>
            <p:ph type="body" idx="1"/>
          </p:nvPr>
        </p:nvSpPr>
        <p:spPr bwMode="auto">
          <a:xfrm>
            <a:off x="304800" y="381000"/>
            <a:ext cx="80772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4"/>
          <p:cNvSpPr>
            <a:spLocks noGrp="1"/>
          </p:cNvSpPr>
          <p:nvPr>
            <p:ph type="dt" sz="half" idx="2"/>
          </p:nvPr>
        </p:nvSpPr>
        <p:spPr>
          <a:xfrm>
            <a:off x="7010400" y="76200"/>
            <a:ext cx="1371600" cy="228600"/>
          </a:xfrm>
          <a:prstGeom prst="rect">
            <a:avLst/>
          </a:prstGeom>
        </p:spPr>
        <p:txBody>
          <a:bodyPr vert="horz"/>
          <a:lstStyle>
            <a:lvl1pPr algn="r" fontAlgn="auto">
              <a:spcBef>
                <a:spcPts val="0"/>
              </a:spcBef>
              <a:spcAft>
                <a:spcPts val="0"/>
              </a:spcAft>
              <a:defRPr sz="1000" b="0">
                <a:solidFill>
                  <a:schemeClr val="tx1">
                    <a:tint val="65000"/>
                  </a:schemeClr>
                </a:solidFill>
                <a:latin typeface="+mn-lt"/>
              </a:defRPr>
            </a:lvl1pPr>
            <a:extLst/>
          </a:lstStyle>
          <a:p>
            <a:pPr>
              <a:defRPr/>
            </a:pPr>
            <a:r>
              <a:rPr lang="en-US">
                <a:solidFill>
                  <a:prstClr val="black">
                    <a:tint val="65000"/>
                  </a:prstClr>
                </a:solidFill>
                <a:latin typeface="Calibri"/>
              </a:rPr>
              <a:t>4/30/2012</a:t>
            </a:r>
            <a:endParaRPr lang="en-US" dirty="0">
              <a:solidFill>
                <a:prstClr val="black">
                  <a:tint val="65000"/>
                </a:prstClr>
              </a:solidFill>
              <a:latin typeface="Calibri"/>
            </a:endParaRPr>
          </a:p>
        </p:txBody>
      </p:sp>
      <p:sp>
        <p:nvSpPr>
          <p:cNvPr id="11" name="Rectangle 10"/>
          <p:cNvSpPr/>
          <p:nvPr/>
        </p:nvSpPr>
        <p:spPr>
          <a:xfrm>
            <a:off x="0" y="0"/>
            <a:ext cx="762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defRPr/>
            </a:pPr>
            <a:endParaRPr lang="en-US" sz="1800" b="0" dirty="0">
              <a:solidFill>
                <a:prstClr val="black"/>
              </a:solidFill>
              <a:latin typeface="Calibri"/>
            </a:endParaRPr>
          </a:p>
        </p:txBody>
      </p:sp>
      <p:sp>
        <p:nvSpPr>
          <p:cNvPr id="12" name="Rectangle 12"/>
          <p:cNvSpPr>
            <a:spLocks noGrp="1"/>
          </p:cNvSpPr>
          <p:nvPr>
            <p:ph type="ftr" sz="quarter" idx="3"/>
          </p:nvPr>
        </p:nvSpPr>
        <p:spPr>
          <a:xfrm>
            <a:off x="304800" y="6400800"/>
            <a:ext cx="3733800" cy="304800"/>
          </a:xfrm>
          <a:prstGeom prst="rect">
            <a:avLst/>
          </a:prstGeom>
        </p:spPr>
        <p:txBody>
          <a:bodyPr vert="horz" anchor="ctr"/>
          <a:lstStyle>
            <a:lvl1pPr algn="ctr" fontAlgn="auto">
              <a:spcBef>
                <a:spcPts val="0"/>
              </a:spcBef>
              <a:spcAft>
                <a:spcPts val="0"/>
              </a:spcAft>
              <a:defRPr sz="1000" b="0">
                <a:solidFill>
                  <a:sysClr val="windowText" lastClr="000000"/>
                </a:solidFill>
                <a:latin typeface="+mn-lt"/>
              </a:defRPr>
            </a:lvl1pPr>
            <a:extLst/>
          </a:lstStyle>
          <a:p>
            <a:pPr>
              <a:defRPr/>
            </a:pPr>
            <a:r>
              <a:rPr lang="en-US">
                <a:latin typeface="Calibri"/>
              </a:rPr>
              <a:t>JCAP DOE Site Review Spring 2012</a:t>
            </a:r>
          </a:p>
        </p:txBody>
      </p:sp>
    </p:spTree>
    <p:extLst>
      <p:ext uri="{BB962C8B-B14F-4D97-AF65-F5344CB8AC3E}">
        <p14:creationId xmlns:p14="http://schemas.microsoft.com/office/powerpoint/2010/main" val="36885760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iming>
    <p:tnLst>
      <p:par>
        <p:cTn id="1" dur="indefinite" restart="never" nodeType="tmRoot"/>
      </p:par>
    </p:tnLst>
  </p:timing>
  <p:hf sldNum="0" hdr="0"/>
  <p:txStyles>
    <p:titleStyle>
      <a:lvl1pPr algn="l" rtl="0" eaLnBrk="1" fontAlgn="base" hangingPunct="1">
        <a:spcBef>
          <a:spcPct val="0"/>
        </a:spcBef>
        <a:spcAft>
          <a:spcPct val="0"/>
        </a:spcAft>
        <a:defRPr sz="2400" cap="small">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Calibri" pitchFamily="34" charset="0"/>
        </a:defRPr>
      </a:lvl2pPr>
      <a:lvl3pPr algn="l" rtl="0" eaLnBrk="1" fontAlgn="base" hangingPunct="1">
        <a:spcBef>
          <a:spcPct val="0"/>
        </a:spcBef>
        <a:spcAft>
          <a:spcPct val="0"/>
        </a:spcAft>
        <a:defRPr sz="2400">
          <a:solidFill>
            <a:schemeClr val="bg1"/>
          </a:solidFill>
          <a:latin typeface="Calibri" pitchFamily="34" charset="0"/>
        </a:defRPr>
      </a:lvl3pPr>
      <a:lvl4pPr algn="l" rtl="0" eaLnBrk="1" fontAlgn="base" hangingPunct="1">
        <a:spcBef>
          <a:spcPct val="0"/>
        </a:spcBef>
        <a:spcAft>
          <a:spcPct val="0"/>
        </a:spcAft>
        <a:defRPr sz="2400">
          <a:solidFill>
            <a:schemeClr val="bg1"/>
          </a:solidFill>
          <a:latin typeface="Calibri" pitchFamily="34" charset="0"/>
        </a:defRPr>
      </a:lvl4pPr>
      <a:lvl5pPr algn="l" rtl="0" eaLnBrk="1" fontAlgn="base" hangingPunct="1">
        <a:spcBef>
          <a:spcPct val="0"/>
        </a:spcBef>
        <a:spcAft>
          <a:spcPct val="0"/>
        </a:spcAft>
        <a:defRPr sz="2400">
          <a:solidFill>
            <a:schemeClr val="bg1"/>
          </a:solidFill>
          <a:latin typeface="Calibri" pitchFamily="34" charset="0"/>
        </a:defRPr>
      </a:lvl5pPr>
      <a:lvl6pPr marL="457200" algn="l" rtl="0" eaLnBrk="1" fontAlgn="base" hangingPunct="1">
        <a:spcBef>
          <a:spcPct val="0"/>
        </a:spcBef>
        <a:spcAft>
          <a:spcPct val="0"/>
        </a:spcAft>
        <a:defRPr sz="2400">
          <a:solidFill>
            <a:schemeClr val="bg1"/>
          </a:solidFill>
          <a:latin typeface="Calibri" pitchFamily="34" charset="0"/>
        </a:defRPr>
      </a:lvl6pPr>
      <a:lvl7pPr marL="914400" algn="l" rtl="0" eaLnBrk="1" fontAlgn="base" hangingPunct="1">
        <a:spcBef>
          <a:spcPct val="0"/>
        </a:spcBef>
        <a:spcAft>
          <a:spcPct val="0"/>
        </a:spcAft>
        <a:defRPr sz="2400">
          <a:solidFill>
            <a:schemeClr val="bg1"/>
          </a:solidFill>
          <a:latin typeface="Calibri" pitchFamily="34" charset="0"/>
        </a:defRPr>
      </a:lvl7pPr>
      <a:lvl8pPr marL="1371600" algn="l" rtl="0" eaLnBrk="1" fontAlgn="base" hangingPunct="1">
        <a:spcBef>
          <a:spcPct val="0"/>
        </a:spcBef>
        <a:spcAft>
          <a:spcPct val="0"/>
        </a:spcAft>
        <a:defRPr sz="2400">
          <a:solidFill>
            <a:schemeClr val="bg1"/>
          </a:solidFill>
          <a:latin typeface="Calibri" pitchFamily="34" charset="0"/>
        </a:defRPr>
      </a:lvl8pPr>
      <a:lvl9pPr marL="1828800" algn="l" rtl="0" eaLnBrk="1" fontAlgn="base" hangingPunct="1">
        <a:spcBef>
          <a:spcPct val="0"/>
        </a:spcBef>
        <a:spcAft>
          <a:spcPct val="0"/>
        </a:spcAft>
        <a:defRPr sz="2400">
          <a:solidFill>
            <a:schemeClr val="bg1"/>
          </a:solidFill>
          <a:latin typeface="Calibri" pitchFamily="34" charset="0"/>
        </a:defRPr>
      </a:lvl9pPr>
      <a:extLst/>
    </p:titleStyle>
    <p:bodyStyle>
      <a:lvl1pPr algn="l" rtl="0" eaLnBrk="1" fontAlgn="base" hangingPunct="1">
        <a:spcBef>
          <a:spcPct val="20000"/>
        </a:spcBef>
        <a:spcAft>
          <a:spcPct val="0"/>
        </a:spcAft>
        <a:defRPr sz="1300">
          <a:solidFill>
            <a:schemeClr val="tx1"/>
          </a:solidFill>
          <a:latin typeface="+mn-lt"/>
          <a:ea typeface="+mn-ea"/>
          <a:cs typeface="+mn-cs"/>
        </a:defRPr>
      </a:lvl1pPr>
      <a:lvl2pPr marL="742950" indent="-285750" algn="l" rtl="0" eaLnBrk="1" fontAlgn="base" hangingPunct="1">
        <a:spcBef>
          <a:spcPct val="20000"/>
        </a:spcBef>
        <a:spcAft>
          <a:spcPct val="0"/>
        </a:spcAft>
        <a:defRPr sz="1200">
          <a:solidFill>
            <a:schemeClr val="tx1"/>
          </a:solidFill>
          <a:latin typeface="+mn-lt"/>
          <a:ea typeface="+mn-ea"/>
          <a:cs typeface="+mn-cs"/>
        </a:defRPr>
      </a:lvl2pPr>
      <a:lvl3pPr marL="1143000" indent="-228600" algn="l" rtl="0" eaLnBrk="1" fontAlgn="base" hangingPunct="1">
        <a:spcBef>
          <a:spcPct val="20000"/>
        </a:spcBef>
        <a:spcAft>
          <a:spcPct val="0"/>
        </a:spcAft>
        <a:defRPr sz="1200">
          <a:solidFill>
            <a:schemeClr val="tx1"/>
          </a:solidFill>
          <a:latin typeface="+mn-lt"/>
          <a:ea typeface="+mn-ea"/>
          <a:cs typeface="+mn-cs"/>
        </a:defRPr>
      </a:lvl3pPr>
      <a:lvl4pPr marL="1600200" indent="-228600" algn="l" rtl="0" eaLnBrk="1" fontAlgn="base" hangingPunct="1">
        <a:spcBef>
          <a:spcPct val="20000"/>
        </a:spcBef>
        <a:spcAft>
          <a:spcPct val="0"/>
        </a:spcAft>
        <a:defRPr sz="1200">
          <a:solidFill>
            <a:schemeClr val="tx1"/>
          </a:solidFill>
          <a:latin typeface="+mn-lt"/>
          <a:ea typeface="+mn-ea"/>
          <a:cs typeface="+mn-cs"/>
        </a:defRPr>
      </a:lvl4pPr>
      <a:lvl5pPr marL="2057400" indent="-228600" algn="l" rtl="0" eaLnBrk="1" fontAlgn="base" hangingPunct="1">
        <a:spcBef>
          <a:spcPct val="20000"/>
        </a:spcBef>
        <a:spcAft>
          <a:spcPct val="0"/>
        </a:spcAft>
        <a:defRPr sz="12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169" tIns="45587" rIns="91169" bIns="45587"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38" y="866775"/>
            <a:ext cx="8410575" cy="5259388"/>
          </a:xfrm>
          <a:prstGeom prst="rect">
            <a:avLst/>
          </a:prstGeom>
          <a:noFill/>
          <a:ln w="9525">
            <a:noFill/>
            <a:miter lim="800000"/>
            <a:headEnd/>
            <a:tailEnd/>
          </a:ln>
        </p:spPr>
        <p:txBody>
          <a:bodyPr vert="horz" wrap="square" lIns="91169" tIns="45587" rIns="91169" bIns="455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169" tIns="45587" rIns="91169" bIns="45587" rtlCol="0" anchor="ctr"/>
          <a:lstStyle>
            <a:lvl1pPr algn="r" eaLnBrk="1" fontAlgn="auto" hangingPunct="1">
              <a:spcBef>
                <a:spcPts val="0"/>
              </a:spcBef>
              <a:spcAft>
                <a:spcPts val="0"/>
              </a:spcAft>
              <a:defRPr sz="1200">
                <a:solidFill>
                  <a:srgbClr val="106636"/>
                </a:solidFill>
                <a:latin typeface="Arial" pitchFamily="34" charset="0"/>
                <a:cs typeface="Arial" pitchFamily="34" charset="0"/>
              </a:defRPr>
            </a:lvl1pPr>
          </a:lstStyle>
          <a:p>
            <a:pPr>
              <a:defRPr/>
            </a:pPr>
            <a:fld id="{0706B74A-FC86-4F43-83EB-56E873241F13}" type="slidenum">
              <a:rPr lang="en-US" b="0"/>
              <a:pPr>
                <a:defRPr/>
              </a:pPr>
              <a:t>‹#›</a:t>
            </a:fld>
            <a:endParaRPr lang="en-US" b="0" dirty="0"/>
          </a:p>
        </p:txBody>
      </p:sp>
      <p:pic>
        <p:nvPicPr>
          <p:cNvPr id="2053" name="Picture 9" descr="horizontal-logo-green-text.jpg"/>
          <p:cNvPicPr>
            <a:picLocks noChangeAspect="1"/>
          </p:cNvPicPr>
          <p:nvPr/>
        </p:nvPicPr>
        <p:blipFill>
          <a:blip r:embed="rId7" cstate="print"/>
          <a:srcRect/>
          <a:stretch>
            <a:fillRect/>
          </a:stretch>
        </p:blipFill>
        <p:spPr bwMode="auto">
          <a:xfrm>
            <a:off x="457200" y="6354776"/>
            <a:ext cx="2438400" cy="407987"/>
          </a:xfrm>
          <a:prstGeom prst="rect">
            <a:avLst/>
          </a:prstGeom>
          <a:noFill/>
          <a:ln w="9525">
            <a:noFill/>
            <a:miter lim="800000"/>
            <a:headEnd/>
            <a:tailEnd/>
          </a:ln>
        </p:spPr>
      </p:pic>
    </p:spTree>
    <p:extLst>
      <p:ext uri="{BB962C8B-B14F-4D97-AF65-F5344CB8AC3E}">
        <p14:creationId xmlns:p14="http://schemas.microsoft.com/office/powerpoint/2010/main" val="32941840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hf hdr="0" dt="0"/>
  <p:txStyles>
    <p:titleStyle>
      <a:lvl1pPr algn="ctr" rtl="0" eaLnBrk="1" fontAlgn="base" hangingPunct="1">
        <a:spcBef>
          <a:spcPct val="0"/>
        </a:spcBef>
        <a:spcAft>
          <a:spcPct val="0"/>
        </a:spcAft>
        <a:defRPr sz="2400"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5855" algn="ctr" rtl="0" eaLnBrk="1" fontAlgn="base" hangingPunct="1">
        <a:spcBef>
          <a:spcPct val="0"/>
        </a:spcBef>
        <a:spcAft>
          <a:spcPct val="0"/>
        </a:spcAft>
        <a:defRPr sz="2400">
          <a:solidFill>
            <a:srgbClr val="106636"/>
          </a:solidFill>
          <a:latin typeface="Arial" charset="0"/>
          <a:cs typeface="Arial" charset="0"/>
        </a:defRPr>
      </a:lvl6pPr>
      <a:lvl7pPr marL="911711" algn="ctr" rtl="0" eaLnBrk="1" fontAlgn="base" hangingPunct="1">
        <a:spcBef>
          <a:spcPct val="0"/>
        </a:spcBef>
        <a:spcAft>
          <a:spcPct val="0"/>
        </a:spcAft>
        <a:defRPr sz="2400">
          <a:solidFill>
            <a:srgbClr val="106636"/>
          </a:solidFill>
          <a:latin typeface="Arial" charset="0"/>
          <a:cs typeface="Arial" charset="0"/>
        </a:defRPr>
      </a:lvl7pPr>
      <a:lvl8pPr marL="1367560" algn="ctr" rtl="0" eaLnBrk="1" fontAlgn="base" hangingPunct="1">
        <a:spcBef>
          <a:spcPct val="0"/>
        </a:spcBef>
        <a:spcAft>
          <a:spcPct val="0"/>
        </a:spcAft>
        <a:defRPr sz="2400">
          <a:solidFill>
            <a:srgbClr val="106636"/>
          </a:solidFill>
          <a:latin typeface="Arial" charset="0"/>
          <a:cs typeface="Arial" charset="0"/>
        </a:defRPr>
      </a:lvl8pPr>
      <a:lvl9pPr marL="1823420" algn="ctr" rtl="0" eaLnBrk="1" fontAlgn="base" hangingPunct="1">
        <a:spcBef>
          <a:spcPct val="0"/>
        </a:spcBef>
        <a:spcAft>
          <a:spcPct val="0"/>
        </a:spcAft>
        <a:defRPr sz="2400">
          <a:solidFill>
            <a:srgbClr val="106636"/>
          </a:solidFill>
          <a:latin typeface="Arial" charset="0"/>
          <a:cs typeface="Arial" charset="0"/>
        </a:defRPr>
      </a:lvl9pPr>
    </p:titleStyle>
    <p:bodyStyle>
      <a:lvl1pPr marL="340795" indent="-340795" algn="l" rtl="0" eaLnBrk="1" fontAlgn="base" hangingPunct="1">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0234" indent="-283732" algn="l" rtl="0" eaLnBrk="1" fontAlgn="base" hangingPunct="1">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711" rtl="0" eaLnBrk="1" latinLnBrk="0" hangingPunct="1">
        <a:defRPr sz="1800" kern="1200">
          <a:solidFill>
            <a:schemeClr val="tx1"/>
          </a:solidFill>
          <a:latin typeface="+mn-lt"/>
          <a:ea typeface="+mn-ea"/>
          <a:cs typeface="+mn-cs"/>
        </a:defRPr>
      </a:lvl1pPr>
      <a:lvl2pPr marL="455855" algn="l" defTabSz="911711" rtl="0" eaLnBrk="1" latinLnBrk="0" hangingPunct="1">
        <a:defRPr sz="1800" kern="1200">
          <a:solidFill>
            <a:schemeClr val="tx1"/>
          </a:solidFill>
          <a:latin typeface="+mn-lt"/>
          <a:ea typeface="+mn-ea"/>
          <a:cs typeface="+mn-cs"/>
        </a:defRPr>
      </a:lvl2pPr>
      <a:lvl3pPr marL="911711" algn="l" defTabSz="911711" rtl="0" eaLnBrk="1" latinLnBrk="0" hangingPunct="1">
        <a:defRPr sz="1800" kern="1200">
          <a:solidFill>
            <a:schemeClr val="tx1"/>
          </a:solidFill>
          <a:latin typeface="+mn-lt"/>
          <a:ea typeface="+mn-ea"/>
          <a:cs typeface="+mn-cs"/>
        </a:defRPr>
      </a:lvl3pPr>
      <a:lvl4pPr marL="1367560" algn="l" defTabSz="911711" rtl="0" eaLnBrk="1" latinLnBrk="0" hangingPunct="1">
        <a:defRPr sz="1800" kern="1200">
          <a:solidFill>
            <a:schemeClr val="tx1"/>
          </a:solidFill>
          <a:latin typeface="+mn-lt"/>
          <a:ea typeface="+mn-ea"/>
          <a:cs typeface="+mn-cs"/>
        </a:defRPr>
      </a:lvl4pPr>
      <a:lvl5pPr marL="1823420" algn="l" defTabSz="911711" rtl="0" eaLnBrk="1" latinLnBrk="0" hangingPunct="1">
        <a:defRPr sz="1800" kern="1200">
          <a:solidFill>
            <a:schemeClr val="tx1"/>
          </a:solidFill>
          <a:latin typeface="+mn-lt"/>
          <a:ea typeface="+mn-ea"/>
          <a:cs typeface="+mn-cs"/>
        </a:defRPr>
      </a:lvl5pPr>
      <a:lvl6pPr marL="2279273" algn="l" defTabSz="911711" rtl="0" eaLnBrk="1" latinLnBrk="0" hangingPunct="1">
        <a:defRPr sz="1800" kern="1200">
          <a:solidFill>
            <a:schemeClr val="tx1"/>
          </a:solidFill>
          <a:latin typeface="+mn-lt"/>
          <a:ea typeface="+mn-ea"/>
          <a:cs typeface="+mn-cs"/>
        </a:defRPr>
      </a:lvl6pPr>
      <a:lvl7pPr marL="2735129" algn="l" defTabSz="911711" rtl="0" eaLnBrk="1" latinLnBrk="0" hangingPunct="1">
        <a:defRPr sz="1800" kern="1200">
          <a:solidFill>
            <a:schemeClr val="tx1"/>
          </a:solidFill>
          <a:latin typeface="+mn-lt"/>
          <a:ea typeface="+mn-ea"/>
          <a:cs typeface="+mn-cs"/>
        </a:defRPr>
      </a:lvl7pPr>
      <a:lvl8pPr marL="3190987" algn="l" defTabSz="911711" rtl="0" eaLnBrk="1" latinLnBrk="0" hangingPunct="1">
        <a:defRPr sz="1800" kern="1200">
          <a:solidFill>
            <a:schemeClr val="tx1"/>
          </a:solidFill>
          <a:latin typeface="+mn-lt"/>
          <a:ea typeface="+mn-ea"/>
          <a:cs typeface="+mn-cs"/>
        </a:defRPr>
      </a:lvl8pPr>
      <a:lvl9pPr marL="3646842" algn="l" defTabSz="9117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8.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12.xml.rels><?xml version="1.0" encoding="UTF-8" standalone="yes"?>
<Relationships xmlns="http://schemas.openxmlformats.org/package/2006/relationships"><Relationship Id="rId3" Type="http://schemas.openxmlformats.org/officeDocument/2006/relationships/hyperlink" Target="http://dx.doi.org/10.1039/c3ee43214a"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68.gif"/><Relationship Id="rId4" Type="http://schemas.openxmlformats.org/officeDocument/2006/relationships/image" Target="../media/image67.gif"/></Relationships>
</file>

<file path=ppt/slides/_rels/slide13.xml.rels><?xml version="1.0" encoding="UTF-8" standalone="yes"?>
<Relationships xmlns="http://schemas.openxmlformats.org/package/2006/relationships"><Relationship Id="rId8" Type="http://schemas.openxmlformats.org/officeDocument/2006/relationships/image" Target="../media/image74.gif"/><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13.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png"/><Relationship Id="rId1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hyperlink" Target="http://dx.doi.org/10.1039/c3ee41302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hyperlink" Target="http://dx.doi.org/10.1039/c3ee40453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4.emf"/><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7.jpeg"/><Relationship Id="rId7"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48.jpeg"/><Relationship Id="rId10" Type="http://schemas.openxmlformats.org/officeDocument/2006/relationships/image" Target="../media/image89.jpeg"/><Relationship Id="rId4" Type="http://schemas.openxmlformats.org/officeDocument/2006/relationships/image" Target="../media/image49.jpeg"/><Relationship Id="rId9" Type="http://schemas.openxmlformats.org/officeDocument/2006/relationships/image" Target="../media/image88.png"/></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tiff"/><Relationship Id="rId7" Type="http://schemas.openxmlformats.org/officeDocument/2006/relationships/hyperlink" Target="http://dx.doi.org/10.1039/c3ee43048k"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02.tiff"/><Relationship Id="rId5" Type="http://schemas.openxmlformats.org/officeDocument/2006/relationships/image" Target="../media/image101.png"/><Relationship Id="rId4" Type="http://schemas.openxmlformats.org/officeDocument/2006/relationships/image" Target="../media/image100.tiff"/><Relationship Id="rId9" Type="http://schemas.openxmlformats.org/officeDocument/2006/relationships/image" Target="../media/image104.tiff"/></Relationships>
</file>

<file path=ppt/slides/_rels/slide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105.jpeg"/><Relationship Id="rId7" Type="http://schemas.openxmlformats.org/officeDocument/2006/relationships/image" Target="../media/image108.tiff"/><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hyperlink" Target="http://dx.doi.org/10.1039/c3ee43048k" TargetMode="External"/><Relationship Id="rId5" Type="http://schemas.openxmlformats.org/officeDocument/2006/relationships/image" Target="../media/image107.tiff"/><Relationship Id="rId4" Type="http://schemas.openxmlformats.org/officeDocument/2006/relationships/image" Target="../media/image106.jpeg"/><Relationship Id="rId9" Type="http://schemas.openxmlformats.org/officeDocument/2006/relationships/image" Target="../media/image109.png"/></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3" Type="http://schemas.openxmlformats.org/officeDocument/2006/relationships/hyperlink" Target="http://dx.doi.org/10.1021/nl403265k" TargetMode="External"/><Relationship Id="rId7" Type="http://schemas.openxmlformats.org/officeDocument/2006/relationships/image" Target="../media/image11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2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9.emf"/><Relationship Id="rId5" Type="http://schemas.openxmlformats.org/officeDocument/2006/relationships/image" Target="../media/image118.gif"/><Relationship Id="rId4" Type="http://schemas.openxmlformats.org/officeDocument/2006/relationships/image" Target="../media/image117.jpeg"/></Relationships>
</file>

<file path=ppt/slides/_rels/slide24.xml.rels><?xml version="1.0" encoding="UTF-8" standalone="yes"?>
<Relationships xmlns="http://schemas.openxmlformats.org/package/2006/relationships"><Relationship Id="rId3" Type="http://schemas.openxmlformats.org/officeDocument/2006/relationships/hyperlink" Target="http://dx.doi.org/10.1021/jz4022415"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26.emf"/><Relationship Id="rId4" Type="http://schemas.openxmlformats.org/officeDocument/2006/relationships/image" Target="../media/image125.emf"/></Relationships>
</file>

<file path=ppt/slides/_rels/slide2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27.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132.tiff"/><Relationship Id="rId4" Type="http://schemas.openxmlformats.org/officeDocument/2006/relationships/image" Target="../media/image131.png"/></Relationships>
</file>

<file path=ppt/slides/_rels/slide28.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47.jpeg"/><Relationship Id="rId7" Type="http://schemas.openxmlformats.org/officeDocument/2006/relationships/image" Target="../media/image13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136.jpeg"/></Relationships>
</file>

<file path=ppt/slides/_rels/slide29.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image" Target="../media/image144.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3.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image" Target="../media/image134.png"/><Relationship Id="rId5" Type="http://schemas.openxmlformats.org/officeDocument/2006/relationships/diagramQuickStyle" Target="../diagrams/quickStyle1.xml"/><Relationship Id="rId10" Type="http://schemas.openxmlformats.org/officeDocument/2006/relationships/image" Target="../media/image142.jpeg"/><Relationship Id="rId4" Type="http://schemas.openxmlformats.org/officeDocument/2006/relationships/diagramLayout" Target="../diagrams/layout1.xml"/><Relationship Id="rId9" Type="http://schemas.openxmlformats.org/officeDocument/2006/relationships/hyperlink" Target="http://www.google.com/url?sa=i&amp;rct=j&amp;q=jonas+peters&amp;source=images&amp;cd=&amp;docid=3yQTEXph8-VEsM&amp;tbnid=EUafGL_wbgVeqM:&amp;ved=&amp;url=http://web.mit.edu/newsoffice/2007/tenure-tt1114.html&amp;ei=h29rUb7eOI2EiwLjrIH4Bw&amp;bvm=bv.45175338,d.cGE&amp;psig=AFQjCNHeeJHc4YJN0VlVEKObVj0QY27DNw&amp;ust=136608180013064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0.xml.rels><?xml version="1.0" encoding="UTF-8" standalone="yes"?>
<Relationships xmlns="http://schemas.openxmlformats.org/package/2006/relationships"><Relationship Id="rId3" Type="http://schemas.openxmlformats.org/officeDocument/2006/relationships/hyperlink" Target="http://dx.doi.org/10.1021/ja407115p"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46.jpeg"/><Relationship Id="rId4" Type="http://schemas.openxmlformats.org/officeDocument/2006/relationships/image" Target="../media/image145.png"/></Relationships>
</file>

<file path=ppt/slides/_rels/slide3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52.jpeg"/><Relationship Id="rId13" Type="http://schemas.openxmlformats.org/officeDocument/2006/relationships/image" Target="../media/image157.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56.png"/><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diagramColors" Target="../diagrams/colors2.xml"/><Relationship Id="rId11" Type="http://schemas.openxmlformats.org/officeDocument/2006/relationships/image" Target="../media/image155.png"/><Relationship Id="rId5" Type="http://schemas.openxmlformats.org/officeDocument/2006/relationships/diagramQuickStyle" Target="../diagrams/quickStyle2.xml"/><Relationship Id="rId10" Type="http://schemas.openxmlformats.org/officeDocument/2006/relationships/image" Target="../media/image154.jpeg"/><Relationship Id="rId4" Type="http://schemas.openxmlformats.org/officeDocument/2006/relationships/diagramLayout" Target="../diagrams/layout2.xml"/><Relationship Id="rId9" Type="http://schemas.openxmlformats.org/officeDocument/2006/relationships/image" Target="../media/image153.jpeg"/></Relationships>
</file>

<file path=ppt/slides/_rels/slide33.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8.png"/><Relationship Id="rId7" Type="http://schemas.openxmlformats.org/officeDocument/2006/relationships/image" Target="../media/image162.jpe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61.tiff"/><Relationship Id="rId11" Type="http://schemas.openxmlformats.org/officeDocument/2006/relationships/image" Target="../media/image166.jpeg"/><Relationship Id="rId5" Type="http://schemas.openxmlformats.org/officeDocument/2006/relationships/image" Target="../media/image160.jpeg"/><Relationship Id="rId10" Type="http://schemas.openxmlformats.org/officeDocument/2006/relationships/image" Target="../media/image165.jpeg"/><Relationship Id="rId4" Type="http://schemas.openxmlformats.org/officeDocument/2006/relationships/image" Target="../media/image159.png"/><Relationship Id="rId9" Type="http://schemas.openxmlformats.org/officeDocument/2006/relationships/image" Target="../media/image164.jpeg"/></Relationships>
</file>

<file path=ppt/slides/_rels/slide3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169.png"/><Relationship Id="rId4" Type="http://schemas.openxmlformats.org/officeDocument/2006/relationships/image" Target="../media/image168.png"/></Relationships>
</file>

<file path=ppt/slides/_rels/slide3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71.gif"/></Relationships>
</file>

<file path=ppt/slides/_rels/slide36.xml.rels><?xml version="1.0" encoding="UTF-8" standalone="yes"?>
<Relationships xmlns="http://schemas.openxmlformats.org/package/2006/relationships"><Relationship Id="rId3" Type="http://schemas.openxmlformats.org/officeDocument/2006/relationships/hyperlink" Target="http://dx.doi.org/10.1063/1.4790419"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173.png"/><Relationship Id="rId5" Type="http://schemas.microsoft.com/office/2007/relationships/hdphoto" Target="../media/hdphoto1.wdp"/><Relationship Id="rId4" Type="http://schemas.openxmlformats.org/officeDocument/2006/relationships/image" Target="../media/image172.png"/></Relationships>
</file>

<file path=ppt/slides/_rels/slide37.xml.rels><?xml version="1.0" encoding="UTF-8" standalone="yes"?>
<Relationships xmlns="http://schemas.openxmlformats.org/package/2006/relationships"><Relationship Id="rId3" Type="http://schemas.openxmlformats.org/officeDocument/2006/relationships/hyperlink" Target="http://dx.doi.org/10.1063/1.4790419"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176.png"/><Relationship Id="rId5" Type="http://schemas.openxmlformats.org/officeDocument/2006/relationships/image" Target="../media/image175.jpeg"/><Relationship Id="rId4" Type="http://schemas.openxmlformats.org/officeDocument/2006/relationships/image" Target="../media/image174.jpeg"/></Relationships>
</file>

<file path=ppt/slides/_rels/slide38.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dx.doi.org/10.1039/c3ee43683g"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179.png"/><Relationship Id="rId4" Type="http://schemas.openxmlformats.org/officeDocument/2006/relationships/image" Target="../media/image178.png"/></Relationships>
</file>

<file path=ppt/slides/_rels/slide4.xml.rels><?xml version="1.0" encoding="UTF-8" standalone="yes"?>
<Relationships xmlns="http://schemas.openxmlformats.org/package/2006/relationships"><Relationship Id="rId3" Type="http://schemas.openxmlformats.org/officeDocument/2006/relationships/hyperlink" Target="http://dx.doi.org/10.1016/j.ijhydene.2007.04.036"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2.jpeg"/></Relationships>
</file>

<file path=ppt/slides/_rels/slide4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4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185.emf"/></Relationships>
</file>

<file path=ppt/slides/_rels/slide4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87.png"/></Relationships>
</file>

<file path=ppt/slides/_rels/slide43.xml.rels><?xml version="1.0" encoding="UTF-8" standalone="yes"?>
<Relationships xmlns="http://schemas.openxmlformats.org/package/2006/relationships"><Relationship Id="rId3" Type="http://schemas.openxmlformats.org/officeDocument/2006/relationships/image" Target="../media/image188.tiff"/><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tiff"/></Relationships>
</file>

<file path=ppt/slides/_rels/slide44.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02.png"/><Relationship Id="rId3" Type="http://schemas.openxmlformats.org/officeDocument/2006/relationships/image" Target="../media/image192.png"/><Relationship Id="rId7" Type="http://schemas.openxmlformats.org/officeDocument/2006/relationships/image" Target="../media/image196.png"/><Relationship Id="rId12" Type="http://schemas.openxmlformats.org/officeDocument/2006/relationships/image" Target="../media/image201.png"/><Relationship Id="rId2" Type="http://schemas.openxmlformats.org/officeDocument/2006/relationships/notesSlide" Target="../notesSlides/notesSlide44.xml"/><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95.png"/><Relationship Id="rId11" Type="http://schemas.openxmlformats.org/officeDocument/2006/relationships/image" Target="../media/image200.gif"/><Relationship Id="rId5" Type="http://schemas.openxmlformats.org/officeDocument/2006/relationships/image" Target="../media/image194.png"/><Relationship Id="rId15" Type="http://schemas.openxmlformats.org/officeDocument/2006/relationships/image" Target="../media/image203.png"/><Relationship Id="rId10" Type="http://schemas.openxmlformats.org/officeDocument/2006/relationships/image" Target="../media/image199.jpeg"/><Relationship Id="rId4" Type="http://schemas.openxmlformats.org/officeDocument/2006/relationships/image" Target="../media/image193.png"/><Relationship Id="rId9" Type="http://schemas.openxmlformats.org/officeDocument/2006/relationships/image" Target="../media/image198.jpeg"/><Relationship Id="rId1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47.jpeg"/><Relationship Id="rId7"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8.jpeg"/><Relationship Id="rId4" Type="http://schemas.openxmlformats.org/officeDocument/2006/relationships/image" Target="../media/image49.jpe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5189" y="3825851"/>
            <a:ext cx="8657554" cy="584200"/>
          </a:xfrm>
        </p:spPr>
        <p:txBody>
          <a:bodyPr/>
          <a:lstStyle/>
          <a:p>
            <a:r>
              <a:rPr lang="en-US" dirty="0" smtClean="0"/>
              <a:t>Development of Integrated Solar-Fuel Generators</a:t>
            </a:r>
            <a:endParaRPr lang="en-US" dirty="0"/>
          </a:p>
        </p:txBody>
      </p:sp>
      <p:sp>
        <p:nvSpPr>
          <p:cNvPr id="3" name="Text Placeholder 2"/>
          <p:cNvSpPr>
            <a:spLocks noGrp="1"/>
          </p:cNvSpPr>
          <p:nvPr>
            <p:ph type="body" sz="quarter" idx="11"/>
          </p:nvPr>
        </p:nvSpPr>
        <p:spPr/>
        <p:txBody>
          <a:bodyPr/>
          <a:lstStyle/>
          <a:p>
            <a:r>
              <a:rPr lang="en-US" dirty="0" smtClean="0"/>
              <a:t>Carl Koval</a:t>
            </a:r>
            <a:endParaRPr lang="en-US" dirty="0"/>
          </a:p>
        </p:txBody>
      </p:sp>
      <p:sp>
        <p:nvSpPr>
          <p:cNvPr id="4" name="Text Placeholder 3"/>
          <p:cNvSpPr>
            <a:spLocks noGrp="1"/>
          </p:cNvSpPr>
          <p:nvPr>
            <p:ph type="body" sz="quarter" idx="13"/>
          </p:nvPr>
        </p:nvSpPr>
        <p:spPr>
          <a:xfrm>
            <a:off x="225186" y="5629682"/>
            <a:ext cx="4716927" cy="226832"/>
          </a:xfrm>
        </p:spPr>
        <p:txBody>
          <a:bodyPr/>
          <a:lstStyle/>
          <a:p>
            <a:r>
              <a:rPr lang="en-US" dirty="0" smtClean="0"/>
              <a:t>Basic Energy Sciences Advisory Committee Meeting</a:t>
            </a:r>
            <a:endParaRPr lang="en-US" dirty="0"/>
          </a:p>
        </p:txBody>
      </p:sp>
      <p:sp>
        <p:nvSpPr>
          <p:cNvPr id="5" name="Text Placeholder 4"/>
          <p:cNvSpPr>
            <a:spLocks noGrp="1"/>
          </p:cNvSpPr>
          <p:nvPr>
            <p:ph type="body" sz="quarter" idx="14"/>
          </p:nvPr>
        </p:nvSpPr>
        <p:spPr/>
        <p:txBody>
          <a:bodyPr/>
          <a:lstStyle/>
          <a:p>
            <a:r>
              <a:rPr lang="en-US" dirty="0" smtClean="0"/>
              <a:t>February 27, 2014</a:t>
            </a:r>
            <a:endParaRPr lang="en-US" dirty="0"/>
          </a:p>
        </p:txBody>
      </p:sp>
    </p:spTree>
    <p:extLst>
      <p:ext uri="{BB962C8B-B14F-4D97-AF65-F5344CB8AC3E}">
        <p14:creationId xmlns:p14="http://schemas.microsoft.com/office/powerpoint/2010/main" val="11577766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6571" y="1164770"/>
            <a:ext cx="7837716" cy="4920343"/>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txBody>
          <a:bodyPr/>
          <a:lstStyle/>
          <a:p>
            <a:endParaRPr lang="en-US" dirty="0"/>
          </a:p>
        </p:txBody>
      </p:sp>
      <p:sp>
        <p:nvSpPr>
          <p:cNvPr id="2" name="Title 1"/>
          <p:cNvSpPr>
            <a:spLocks noGrp="1"/>
          </p:cNvSpPr>
          <p:nvPr>
            <p:ph type="title"/>
          </p:nvPr>
        </p:nvSpPr>
        <p:spPr/>
        <p:txBody>
          <a:bodyPr/>
          <a:lstStyle/>
          <a:p>
            <a:r>
              <a:rPr lang="en-US" dirty="0" smtClean="0"/>
              <a:t>Integrated Prototype Devices</a:t>
            </a:r>
            <a:endParaRPr lang="en-US" dirty="0"/>
          </a:p>
        </p:txBody>
      </p:sp>
      <p:sp>
        <p:nvSpPr>
          <p:cNvPr id="3" name="Text Placeholder 2"/>
          <p:cNvSpPr>
            <a:spLocks noGrp="1"/>
          </p:cNvSpPr>
          <p:nvPr>
            <p:ph type="body" sz="quarter" idx="13"/>
          </p:nvPr>
        </p:nvSpPr>
        <p:spPr/>
        <p:txBody>
          <a:bodyPr/>
          <a:lstStyle/>
          <a:p>
            <a:r>
              <a:rPr lang="en-US" dirty="0" smtClean="0"/>
              <a:t>Early </a:t>
            </a:r>
            <a:r>
              <a:rPr lang="en-US" dirty="0"/>
              <a:t>Prototyping Efforts in the Aviation Industry </a:t>
            </a:r>
          </a:p>
        </p:txBody>
      </p:sp>
      <p:pic>
        <p:nvPicPr>
          <p:cNvPr id="21" name="Picture 2" descr="http://upload.wikimedia.org/wikipedia/commons/5/5b/LeBris18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97" y="1381023"/>
            <a:ext cx="4995073" cy="3158320"/>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8" name="Picture 2" descr="http://upload.wikimedia.org/wikipedia/commons/c/cf/Wright_brothers_first_successful_flight_Kill_Devil_Hills_North_Carolina_December_19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7698" y="2949491"/>
            <a:ext cx="4770645" cy="2972336"/>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45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6571" y="1164770"/>
            <a:ext cx="7837716" cy="4920343"/>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txBody>
          <a:bodyPr/>
          <a:lstStyle/>
          <a:p>
            <a:endParaRPr lang="en-US" dirty="0"/>
          </a:p>
        </p:txBody>
      </p:sp>
      <p:sp>
        <p:nvSpPr>
          <p:cNvPr id="2" name="Title 1"/>
          <p:cNvSpPr>
            <a:spLocks noGrp="1"/>
          </p:cNvSpPr>
          <p:nvPr>
            <p:ph type="title"/>
          </p:nvPr>
        </p:nvSpPr>
        <p:spPr/>
        <p:txBody>
          <a:bodyPr/>
          <a:lstStyle/>
          <a:p>
            <a:r>
              <a:rPr lang="en-US" dirty="0" smtClean="0"/>
              <a:t>Integrated Prototype Devices</a:t>
            </a:r>
            <a:endParaRPr lang="en-US" dirty="0"/>
          </a:p>
        </p:txBody>
      </p:sp>
      <p:sp>
        <p:nvSpPr>
          <p:cNvPr id="3" name="Text Placeholder 2"/>
          <p:cNvSpPr>
            <a:spLocks noGrp="1"/>
          </p:cNvSpPr>
          <p:nvPr>
            <p:ph type="body" sz="quarter" idx="13"/>
          </p:nvPr>
        </p:nvSpPr>
        <p:spPr/>
        <p:txBody>
          <a:bodyPr/>
          <a:lstStyle/>
          <a:p>
            <a:r>
              <a:rPr lang="en-US" dirty="0" smtClean="0"/>
              <a:t>Example Pre-Prototype Concepts</a:t>
            </a:r>
            <a:endParaRPr lang="en-US" dirty="0"/>
          </a:p>
        </p:txBody>
      </p:sp>
      <p:grpSp>
        <p:nvGrpSpPr>
          <p:cNvPr id="4" name="Group 3"/>
          <p:cNvGrpSpPr/>
          <p:nvPr/>
        </p:nvGrpSpPr>
        <p:grpSpPr>
          <a:xfrm>
            <a:off x="7002988" y="898688"/>
            <a:ext cx="1486244" cy="1788644"/>
            <a:chOff x="7002988" y="898688"/>
            <a:chExt cx="1486244" cy="1788644"/>
          </a:xfrm>
        </p:grpSpPr>
        <p:sp>
          <p:nvSpPr>
            <p:cNvPr id="6" name="Rectangle 5"/>
            <p:cNvSpPr/>
            <p:nvPr/>
          </p:nvSpPr>
          <p:spPr>
            <a:xfrm>
              <a:off x="7002988" y="898688"/>
              <a:ext cx="1486244" cy="1788644"/>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7" name="TextBox 6"/>
            <p:cNvSpPr txBox="1"/>
            <p:nvPr/>
          </p:nvSpPr>
          <p:spPr>
            <a:xfrm>
              <a:off x="7004413" y="898689"/>
              <a:ext cx="1370175" cy="738664"/>
            </a:xfrm>
            <a:prstGeom prst="rect">
              <a:avLst/>
            </a:prstGeom>
            <a:noFill/>
          </p:spPr>
          <p:txBody>
            <a:bodyPr wrap="square" rtlCol="0">
              <a:spAutoFit/>
            </a:bodyPr>
            <a:lstStyle/>
            <a:p>
              <a:r>
                <a:rPr lang="en-US" dirty="0" smtClean="0">
                  <a:solidFill>
                    <a:schemeClr val="tx1">
                      <a:lumMod val="75000"/>
                      <a:lumOff val="25000"/>
                    </a:schemeClr>
                  </a:solidFill>
                </a:rPr>
                <a:t>Conceptual design of pre-prototypes</a:t>
              </a:r>
              <a:endParaRPr lang="en-US" dirty="0">
                <a:solidFill>
                  <a:schemeClr val="tx1">
                    <a:lumMod val="75000"/>
                    <a:lumOff val="25000"/>
                  </a:schemeClr>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8029" y="1790669"/>
              <a:ext cx="1416161" cy="655549"/>
            </a:xfrm>
            <a:prstGeom prst="rect">
              <a:avLst/>
            </a:prstGeom>
            <a:noFill/>
            <a:ln>
              <a:noFill/>
            </a:ln>
            <a:effectLst>
              <a:outerShdw dist="35921" dir="27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extBox 10"/>
          <p:cNvSpPr txBox="1"/>
          <p:nvPr/>
        </p:nvSpPr>
        <p:spPr>
          <a:xfrm>
            <a:off x="651109" y="3192852"/>
            <a:ext cx="1513113" cy="184666"/>
          </a:xfrm>
          <a:prstGeom prst="rect">
            <a:avLst/>
          </a:prstGeom>
          <a:noFill/>
        </p:spPr>
        <p:txBody>
          <a:bodyPr wrap="square" lIns="0" tIns="0" rIns="0" bIns="0" rtlCol="0">
            <a:spAutoFit/>
          </a:bodyPr>
          <a:lstStyle/>
          <a:p>
            <a:r>
              <a:rPr lang="en-US" sz="1200" i="1" dirty="0" smtClean="0">
                <a:solidFill>
                  <a:schemeClr val="tx1">
                    <a:lumMod val="75000"/>
                    <a:lumOff val="25000"/>
                  </a:schemeClr>
                </a:solidFill>
              </a:rPr>
              <a:t>Electrolyte re-circulator</a:t>
            </a:r>
            <a:endParaRPr lang="en-US" sz="1200" i="1" dirty="0">
              <a:solidFill>
                <a:schemeClr val="tx1">
                  <a:lumMod val="75000"/>
                  <a:lumOff val="25000"/>
                </a:schemeClr>
              </a:solidFill>
            </a:endParaRPr>
          </a:p>
        </p:txBody>
      </p:sp>
      <p:sp>
        <p:nvSpPr>
          <p:cNvPr id="12" name="TextBox 11"/>
          <p:cNvSpPr txBox="1"/>
          <p:nvPr/>
        </p:nvSpPr>
        <p:spPr>
          <a:xfrm>
            <a:off x="5852445" y="5634894"/>
            <a:ext cx="1185584" cy="184666"/>
          </a:xfrm>
          <a:prstGeom prst="rect">
            <a:avLst/>
          </a:prstGeom>
          <a:noFill/>
        </p:spPr>
        <p:txBody>
          <a:bodyPr wrap="square" lIns="0" tIns="0" rIns="0" bIns="0" rtlCol="0">
            <a:spAutoFit/>
          </a:bodyPr>
          <a:lstStyle/>
          <a:p>
            <a:r>
              <a:rPr lang="en-US" sz="1200" i="1" dirty="0" smtClean="0">
                <a:solidFill>
                  <a:schemeClr val="tx1">
                    <a:lumMod val="75000"/>
                    <a:lumOff val="25000"/>
                  </a:schemeClr>
                </a:solidFill>
              </a:rPr>
              <a:t>Vapor feed device</a:t>
            </a:r>
            <a:endParaRPr lang="en-US" sz="1200" i="1" dirty="0">
              <a:solidFill>
                <a:schemeClr val="tx1">
                  <a:lumMod val="75000"/>
                  <a:lumOff val="25000"/>
                </a:schemeClr>
              </a:solidFill>
            </a:endParaRPr>
          </a:p>
        </p:txBody>
      </p:sp>
      <p:sp>
        <p:nvSpPr>
          <p:cNvPr id="13" name="TextBox 12"/>
          <p:cNvSpPr txBox="1"/>
          <p:nvPr/>
        </p:nvSpPr>
        <p:spPr>
          <a:xfrm>
            <a:off x="2656114" y="3192852"/>
            <a:ext cx="1894115" cy="369332"/>
          </a:xfrm>
          <a:prstGeom prst="rect">
            <a:avLst/>
          </a:prstGeom>
          <a:noFill/>
        </p:spPr>
        <p:txBody>
          <a:bodyPr wrap="square" lIns="0" tIns="0" rIns="0" bIns="0" rtlCol="0">
            <a:spAutoFit/>
          </a:bodyPr>
          <a:lstStyle/>
          <a:p>
            <a:r>
              <a:rPr lang="en-US" sz="1200" i="1" dirty="0" smtClean="0">
                <a:solidFill>
                  <a:schemeClr val="tx1">
                    <a:lumMod val="75000"/>
                    <a:lumOff val="25000"/>
                  </a:schemeClr>
                </a:solidFill>
              </a:rPr>
              <a:t>Photovoltaic / membrane-electrode-assembly</a:t>
            </a:r>
            <a:endParaRPr lang="en-US" sz="1200" i="1" dirty="0">
              <a:solidFill>
                <a:schemeClr val="tx1">
                  <a:lumMod val="75000"/>
                  <a:lumOff val="25000"/>
                </a:schemeClr>
              </a:solidFill>
            </a:endParaRPr>
          </a:p>
        </p:txBody>
      </p:sp>
      <p:sp>
        <p:nvSpPr>
          <p:cNvPr id="14" name="TextBox 13"/>
          <p:cNvSpPr txBox="1"/>
          <p:nvPr/>
        </p:nvSpPr>
        <p:spPr>
          <a:xfrm>
            <a:off x="5361501" y="3192852"/>
            <a:ext cx="1116197" cy="184666"/>
          </a:xfrm>
          <a:prstGeom prst="rect">
            <a:avLst/>
          </a:prstGeom>
          <a:noFill/>
        </p:spPr>
        <p:txBody>
          <a:bodyPr wrap="square" lIns="0" tIns="0" rIns="0" bIns="0" rtlCol="0">
            <a:spAutoFit/>
          </a:bodyPr>
          <a:lstStyle/>
          <a:p>
            <a:r>
              <a:rPr lang="en-US" sz="1200" i="1" dirty="0" smtClean="0">
                <a:solidFill>
                  <a:schemeClr val="tx1">
                    <a:lumMod val="75000"/>
                    <a:lumOff val="25000"/>
                  </a:schemeClr>
                </a:solidFill>
              </a:rPr>
              <a:t>Louvered device</a:t>
            </a:r>
            <a:endParaRPr lang="en-US" sz="1200" i="1" dirty="0">
              <a:solidFill>
                <a:schemeClr val="tx1">
                  <a:lumMod val="75000"/>
                  <a:lumOff val="25000"/>
                </a:schemeClr>
              </a:solidFill>
            </a:endParaRPr>
          </a:p>
        </p:txBody>
      </p:sp>
      <p:pic>
        <p:nvPicPr>
          <p:cNvPr id="15" name="Picture 14" descr="#7 device front view.jpg"/>
          <p:cNvPicPr>
            <a:picLocks noChangeAspect="1"/>
          </p:cNvPicPr>
          <p:nvPr/>
        </p:nvPicPr>
        <p:blipFill>
          <a:blip r:embed="rId4"/>
          <a:stretch>
            <a:fillRect/>
          </a:stretch>
        </p:blipFill>
        <p:spPr>
          <a:xfrm>
            <a:off x="506698" y="3779067"/>
            <a:ext cx="1627415" cy="1692363"/>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16" name="TextBox 15"/>
          <p:cNvSpPr txBox="1"/>
          <p:nvPr/>
        </p:nvSpPr>
        <p:spPr>
          <a:xfrm>
            <a:off x="592084" y="5634894"/>
            <a:ext cx="1542029" cy="184666"/>
          </a:xfrm>
          <a:prstGeom prst="rect">
            <a:avLst/>
          </a:prstGeom>
          <a:noFill/>
        </p:spPr>
        <p:txBody>
          <a:bodyPr wrap="square" lIns="0" tIns="0" rIns="0" bIns="0" rtlCol="0">
            <a:spAutoFit/>
          </a:bodyPr>
          <a:lstStyle/>
          <a:p>
            <a:r>
              <a:rPr lang="en-US" sz="1200" i="1" dirty="0" smtClean="0">
                <a:solidFill>
                  <a:schemeClr val="tx1">
                    <a:lumMod val="75000"/>
                    <a:lumOff val="25000"/>
                  </a:schemeClr>
                </a:solidFill>
              </a:rPr>
              <a:t>Membrane-free device</a:t>
            </a:r>
            <a:endParaRPr lang="en-US" sz="1200" i="1" dirty="0">
              <a:solidFill>
                <a:schemeClr val="tx1">
                  <a:lumMod val="75000"/>
                  <a:lumOff val="25000"/>
                </a:schemeClr>
              </a:solidFill>
            </a:endParaRPr>
          </a:p>
        </p:txBody>
      </p:sp>
      <p:sp>
        <p:nvSpPr>
          <p:cNvPr id="17" name="TextBox 16"/>
          <p:cNvSpPr txBox="1"/>
          <p:nvPr/>
        </p:nvSpPr>
        <p:spPr>
          <a:xfrm>
            <a:off x="2563470" y="5634894"/>
            <a:ext cx="2531043" cy="184666"/>
          </a:xfrm>
          <a:prstGeom prst="rect">
            <a:avLst/>
          </a:prstGeom>
          <a:noFill/>
        </p:spPr>
        <p:txBody>
          <a:bodyPr wrap="square" lIns="0" tIns="0" rIns="0" bIns="0" rtlCol="0">
            <a:spAutoFit/>
          </a:bodyPr>
          <a:lstStyle/>
          <a:p>
            <a:r>
              <a:rPr lang="en-US" sz="1200" i="1" dirty="0" smtClean="0">
                <a:solidFill>
                  <a:schemeClr val="tx1">
                    <a:lumMod val="75000"/>
                    <a:lumOff val="25000"/>
                  </a:schemeClr>
                </a:solidFill>
              </a:rPr>
              <a:t>Side-by-side photovoltaic/</a:t>
            </a:r>
            <a:r>
              <a:rPr lang="en-US" sz="1200" i="1" dirty="0" err="1" smtClean="0">
                <a:solidFill>
                  <a:schemeClr val="tx1">
                    <a:lumMod val="75000"/>
                    <a:lumOff val="25000"/>
                  </a:schemeClr>
                </a:solidFill>
              </a:rPr>
              <a:t>electrolyzer</a:t>
            </a:r>
            <a:endParaRPr lang="en-US" sz="1200" i="1" dirty="0">
              <a:solidFill>
                <a:schemeClr val="tx1">
                  <a:lumMod val="75000"/>
                  <a:lumOff val="25000"/>
                </a:schemeClr>
              </a:solidFill>
            </a:endParaRPr>
          </a:p>
        </p:txBody>
      </p:sp>
      <p:pic>
        <p:nvPicPr>
          <p:cNvPr id="29" name="Picture 28" descr="100_5518.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5252" y="3779067"/>
            <a:ext cx="1959970" cy="1691640"/>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 descr="C:\Users\Karl Walczak\Pictures\IMG_20130114_161731_92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06698" y="1381023"/>
            <a:ext cx="1801937" cy="1691640"/>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p:cNvPicPr>
            <a:picLocks/>
          </p:cNvPicPr>
          <p:nvPr/>
        </p:nvPicPr>
        <p:blipFill rotWithShape="1">
          <a:blip r:embed="rId7" cstate="print">
            <a:extLst>
              <a:ext uri="{28A0092B-C50C-407E-A947-70E740481C1C}">
                <a14:useLocalDpi xmlns:a14="http://schemas.microsoft.com/office/drawing/2010/main" val="0"/>
              </a:ext>
            </a:extLst>
          </a:blip>
          <a:srcRect/>
          <a:stretch/>
        </p:blipFill>
        <p:spPr bwMode="auto">
          <a:xfrm>
            <a:off x="4850622" y="1381023"/>
            <a:ext cx="1920240" cy="1691640"/>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p:spPr>
      </p:pic>
      <p:pic>
        <p:nvPicPr>
          <p:cNvPr id="35"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6843" y="3779067"/>
            <a:ext cx="2746255" cy="1692362"/>
          </a:xfrm>
          <a:prstGeom prst="rect">
            <a:avLst/>
          </a:prstGeom>
          <a:noFill/>
          <a:ln w="9525">
            <a:solidFill>
              <a:schemeClr val="tx1">
                <a:lumMod val="50000"/>
                <a:lumOff val="50000"/>
              </a:schemeClr>
            </a:solidFill>
            <a:miter lim="800000"/>
            <a:headEnd/>
            <a:tailEnd/>
          </a:ln>
          <a:effectLst>
            <a:outerShdw blurRad="50800" dist="38100" dir="2700000" algn="tl" rotWithShape="0">
              <a:schemeClr val="tx1">
                <a:lumMod val="75000"/>
                <a:lumOff val="25000"/>
                <a:alpha val="40000"/>
              </a:schemeClr>
            </a:outerShdw>
          </a:effectLst>
          <a:extLst>
            <a:ext uri="{909E8E84-426E-40DD-AFC4-6F175D3DCCD1}">
              <a14:hiddenFill xmlns:a14="http://schemas.microsoft.com/office/drawing/2010/main">
                <a:solidFill>
                  <a:schemeClr val="accent1"/>
                </a:solidFill>
              </a14:hiddenFill>
            </a:ext>
          </a:extLst>
        </p:spPr>
      </p:pic>
      <p:pic>
        <p:nvPicPr>
          <p:cNvPr id="20" name="Picture 19" descr="PV electrolyzer.jpg"/>
          <p:cNvPicPr>
            <a:picLocks noChangeAspect="1"/>
          </p:cNvPicPr>
          <p:nvPr/>
        </p:nvPicPr>
        <p:blipFill>
          <a:blip r:embed="rId9"/>
          <a:stretch>
            <a:fillRect/>
          </a:stretch>
        </p:blipFill>
        <p:spPr>
          <a:xfrm>
            <a:off x="2616381" y="1381024"/>
            <a:ext cx="1973580" cy="169164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5741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Isosceles Triangle 28"/>
          <p:cNvSpPr/>
          <p:nvPr/>
        </p:nvSpPr>
        <p:spPr>
          <a:xfrm rot="5400000">
            <a:off x="2080297" y="4093461"/>
            <a:ext cx="1744598" cy="242258"/>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11900" y="2364242"/>
            <a:ext cx="5170100" cy="3862386"/>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20" name="Title 19"/>
          <p:cNvSpPr>
            <a:spLocks noGrp="1"/>
          </p:cNvSpPr>
          <p:nvPr>
            <p:ph type="title"/>
          </p:nvPr>
        </p:nvSpPr>
        <p:spPr/>
        <p:txBody>
          <a:bodyPr/>
          <a:lstStyle/>
          <a:p>
            <a:r>
              <a:rPr lang="en-US" dirty="0"/>
              <a:t>Integrated Prototype Devices</a:t>
            </a:r>
          </a:p>
        </p:txBody>
      </p:sp>
      <p:sp>
        <p:nvSpPr>
          <p:cNvPr id="2" name="Text Placeholder 1"/>
          <p:cNvSpPr>
            <a:spLocks noGrp="1"/>
          </p:cNvSpPr>
          <p:nvPr>
            <p:ph type="body" sz="quarter" idx="13"/>
          </p:nvPr>
        </p:nvSpPr>
        <p:spPr/>
        <p:txBody>
          <a:bodyPr>
            <a:normAutofit/>
          </a:bodyPr>
          <a:lstStyle/>
          <a:p>
            <a:r>
              <a:rPr lang="en-US" smtClean="0"/>
              <a:t>Prototype That Enables Continuous H</a:t>
            </a:r>
            <a:r>
              <a:rPr lang="en-US" baseline="-25000" smtClean="0"/>
              <a:t>2</a:t>
            </a:r>
            <a:r>
              <a:rPr lang="en-US" smtClean="0"/>
              <a:t> Production Under Near-Neutral Conditions</a:t>
            </a:r>
            <a:endParaRPr lang="en-US" dirty="0"/>
          </a:p>
        </p:txBody>
      </p:sp>
      <p:sp>
        <p:nvSpPr>
          <p:cNvPr id="3" name="Text Placeholder 2"/>
          <p:cNvSpPr>
            <a:spLocks noGrp="1"/>
          </p:cNvSpPr>
          <p:nvPr>
            <p:ph type="body" sz="quarter" idx="18"/>
          </p:nvPr>
        </p:nvSpPr>
        <p:spPr>
          <a:xfrm>
            <a:off x="304800" y="838200"/>
            <a:ext cx="6335486" cy="304800"/>
          </a:xfrm>
        </p:spPr>
        <p:txBody>
          <a:bodyPr/>
          <a:lstStyle/>
          <a:p>
            <a:r>
              <a:rPr lang="en-US" dirty="0" smtClean="0"/>
              <a:t>Recirculation of the supporting electrolyte in a water-splitting solar-fuel device eliminates large </a:t>
            </a:r>
            <a:r>
              <a:rPr lang="en-US" dirty="0" err="1" smtClean="0"/>
              <a:t>overpotentials</a:t>
            </a:r>
            <a:r>
              <a:rPr lang="en-US" dirty="0" smtClean="0"/>
              <a:t> and pH gradients </a:t>
            </a:r>
            <a:endParaRPr lang="en-US" dirty="0"/>
          </a:p>
        </p:txBody>
      </p:sp>
      <p:sp>
        <p:nvSpPr>
          <p:cNvPr id="4" name="Text Placeholder 3"/>
          <p:cNvSpPr>
            <a:spLocks noGrp="1"/>
          </p:cNvSpPr>
          <p:nvPr>
            <p:ph type="body" sz="quarter" idx="19"/>
          </p:nvPr>
        </p:nvSpPr>
        <p:spPr/>
        <p:txBody>
          <a:bodyPr/>
          <a:lstStyle/>
          <a:p>
            <a:r>
              <a:rPr lang="en-US" smtClean="0"/>
              <a:t>Miguel A. Modestino, Karl A. Walczak, Alan Berger, Christopher M. Evans, Sophia Haussener, Carl Koval, John S. Newman, Joel W. Ager, and</a:t>
            </a:r>
            <a:br>
              <a:rPr lang="en-US" smtClean="0"/>
            </a:br>
            <a:r>
              <a:rPr lang="en-US" smtClean="0"/>
              <a:t>Rachel A. Segalman </a:t>
            </a:r>
            <a:r>
              <a:rPr lang="en-US" i="1" smtClean="0"/>
              <a:t>Energy Environ. Sci.</a:t>
            </a:r>
            <a:r>
              <a:rPr lang="en-US" smtClean="0"/>
              <a:t> </a:t>
            </a:r>
            <a:r>
              <a:rPr lang="en-US" b="1" smtClean="0"/>
              <a:t>2014</a:t>
            </a:r>
            <a:r>
              <a:rPr lang="en-US" smtClean="0"/>
              <a:t> (</a:t>
            </a:r>
            <a:r>
              <a:rPr lang="en-US" u="sng" smtClean="0">
                <a:hlinkClick r:id="rId3"/>
              </a:rPr>
              <a:t>DOI: 10.1039/C3EE43214A</a:t>
            </a:r>
            <a:r>
              <a:rPr lang="en-US" smtClean="0"/>
              <a:t>)</a:t>
            </a:r>
          </a:p>
          <a:p>
            <a:endParaRPr lang="en-US" dirty="0"/>
          </a:p>
        </p:txBody>
      </p:sp>
      <p:sp>
        <p:nvSpPr>
          <p:cNvPr id="8" name="Rectangle 7"/>
          <p:cNvSpPr/>
          <p:nvPr/>
        </p:nvSpPr>
        <p:spPr>
          <a:xfrm>
            <a:off x="304800" y="1532963"/>
            <a:ext cx="2514600" cy="4693665"/>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10" name="Text Placeholder 5"/>
          <p:cNvSpPr txBox="1">
            <a:spLocks/>
          </p:cNvSpPr>
          <p:nvPr/>
        </p:nvSpPr>
        <p:spPr bwMode="auto">
          <a:xfrm>
            <a:off x="2974965" y="2524864"/>
            <a:ext cx="2772692" cy="54864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Dependence of </a:t>
            </a:r>
            <a:r>
              <a:rPr lang="en-US" sz="1400" cap="small" dirty="0" err="1" smtClean="0"/>
              <a:t>Overpotential</a:t>
            </a:r>
            <a:r>
              <a:rPr lang="en-US" sz="1400" cap="small" dirty="0" smtClean="0"/>
              <a:t> and pH on Recirculation Rates</a:t>
            </a:r>
            <a:endParaRPr lang="en-US" sz="1400" cap="small" dirty="0"/>
          </a:p>
        </p:txBody>
      </p:sp>
      <p:sp>
        <p:nvSpPr>
          <p:cNvPr id="11" name="Text Placeholder 5"/>
          <p:cNvSpPr txBox="1">
            <a:spLocks/>
          </p:cNvSpPr>
          <p:nvPr/>
        </p:nvSpPr>
        <p:spPr bwMode="auto">
          <a:xfrm>
            <a:off x="177452" y="1629114"/>
            <a:ext cx="2323377" cy="515669"/>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Recirculating Solar-Fuel Generator</a:t>
            </a:r>
            <a:endParaRPr lang="en-US" sz="1400" cap="small" dirty="0"/>
          </a:p>
        </p:txBody>
      </p:sp>
      <p:sp>
        <p:nvSpPr>
          <p:cNvPr id="13" name="Right Arrow 12"/>
          <p:cNvSpPr/>
          <p:nvPr/>
        </p:nvSpPr>
        <p:spPr>
          <a:xfrm>
            <a:off x="1455451" y="2356298"/>
            <a:ext cx="693107" cy="327814"/>
          </a:xfrm>
          <a:prstGeom prst="rightArrow">
            <a:avLst>
              <a:gd name="adj1" fmla="val 50000"/>
              <a:gd name="adj2" fmla="val 57895"/>
            </a:avLst>
          </a:prstGeom>
          <a:gradFill flip="none" rotWithShape="1">
            <a:gsLst>
              <a:gs pos="85000">
                <a:srgbClr val="94D0F1"/>
              </a:gs>
              <a:gs pos="0">
                <a:srgbClr val="1B677B"/>
              </a:gs>
              <a:gs pos="100000">
                <a:srgbClr val="CAEBFD"/>
              </a:gs>
            </a:gsLst>
            <a:lin ang="16200000" scaled="0"/>
            <a:tileRect/>
          </a:gra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354463" y="5564183"/>
            <a:ext cx="2442487" cy="553998"/>
          </a:xfrm>
          <a:prstGeom prst="rect">
            <a:avLst/>
          </a:prstGeom>
          <a:noFill/>
        </p:spPr>
        <p:txBody>
          <a:bodyPr wrap="square" lIns="0" tIns="0" rIns="0" bIns="0" rtlCol="0">
            <a:spAutoFit/>
          </a:bodyPr>
          <a:lstStyle/>
          <a:p>
            <a:r>
              <a:rPr lang="en-US" sz="1200" b="0" i="1" dirty="0" smtClean="0">
                <a:solidFill>
                  <a:schemeClr val="tx1">
                    <a:lumMod val="75000"/>
                    <a:lumOff val="25000"/>
                  </a:schemeClr>
                </a:solidFill>
              </a:rPr>
              <a:t>Without recirculation, the potential needed  to maintain a fixed current density increases dramatically.</a:t>
            </a:r>
            <a:endParaRPr lang="en-US" sz="1200" b="0" i="1" dirty="0">
              <a:solidFill>
                <a:schemeClr val="tx1">
                  <a:lumMod val="75000"/>
                  <a:lumOff val="25000"/>
                </a:schemeClr>
              </a:solidFill>
            </a:endParaRPr>
          </a:p>
        </p:txBody>
      </p:sp>
      <p:sp>
        <p:nvSpPr>
          <p:cNvPr id="17" name="TextBox 16"/>
          <p:cNvSpPr txBox="1"/>
          <p:nvPr/>
        </p:nvSpPr>
        <p:spPr>
          <a:xfrm>
            <a:off x="5865690" y="5564183"/>
            <a:ext cx="2184687" cy="553998"/>
          </a:xfrm>
          <a:prstGeom prst="rect">
            <a:avLst/>
          </a:prstGeom>
          <a:noFill/>
        </p:spPr>
        <p:txBody>
          <a:bodyPr wrap="square" lIns="0" tIns="0" rIns="0" bIns="0" rtlCol="0">
            <a:spAutoFit/>
          </a:bodyPr>
          <a:lstStyle/>
          <a:p>
            <a:r>
              <a:rPr lang="en-US" sz="1200" b="0" i="1" dirty="0" smtClean="0">
                <a:solidFill>
                  <a:schemeClr val="tx1">
                    <a:lumMod val="75000"/>
                    <a:lumOff val="25000"/>
                  </a:schemeClr>
                </a:solidFill>
              </a:rPr>
              <a:t>Large pH gradients associated with the depletion of buffer ions are minimized with recirculation </a:t>
            </a:r>
          </a:p>
        </p:txBody>
      </p:sp>
      <p:sp>
        <p:nvSpPr>
          <p:cNvPr id="18" name="TextBox 17"/>
          <p:cNvSpPr txBox="1"/>
          <p:nvPr/>
        </p:nvSpPr>
        <p:spPr>
          <a:xfrm>
            <a:off x="401916" y="5207611"/>
            <a:ext cx="2354666" cy="923330"/>
          </a:xfrm>
          <a:prstGeom prst="rect">
            <a:avLst/>
          </a:prstGeom>
          <a:noFill/>
        </p:spPr>
        <p:txBody>
          <a:bodyPr wrap="square" lIns="0" tIns="0" rIns="0" bIns="0" rtlCol="0">
            <a:spAutoFit/>
          </a:bodyPr>
          <a:lstStyle/>
          <a:p>
            <a:r>
              <a:rPr lang="en-US" sz="1200" b="0" i="1" dirty="0" smtClean="0">
                <a:solidFill>
                  <a:schemeClr val="tx1">
                    <a:lumMod val="75000"/>
                    <a:lumOff val="25000"/>
                  </a:schemeClr>
                </a:solidFill>
              </a:rPr>
              <a:t>Recirculation can be used to mitigate the build up of supporting electrolyte ions, which under moderate pH conditions, is necessary for ion transport</a:t>
            </a:r>
            <a:endParaRPr lang="en-US" sz="1200" b="0" i="1" dirty="0">
              <a:solidFill>
                <a:schemeClr val="tx1">
                  <a:lumMod val="75000"/>
                  <a:lumOff val="25000"/>
                </a:schemeClr>
              </a:solidFill>
            </a:endParaRP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t="2525" b="44980"/>
          <a:stretch/>
        </p:blipFill>
        <p:spPr>
          <a:xfrm>
            <a:off x="401916" y="2260507"/>
            <a:ext cx="2308628" cy="2835459"/>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grpSp>
        <p:nvGrpSpPr>
          <p:cNvPr id="21" name="Group 20"/>
          <p:cNvGrpSpPr>
            <a:grpSpLocks noChangeAspect="1"/>
          </p:cNvGrpSpPr>
          <p:nvPr/>
        </p:nvGrpSpPr>
        <p:grpSpPr>
          <a:xfrm>
            <a:off x="3354464" y="3178273"/>
            <a:ext cx="2252001" cy="2270399"/>
            <a:chOff x="7145711" y="911568"/>
            <a:chExt cx="3446562" cy="3474720"/>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t="3" b="49332"/>
            <a:stretch/>
          </p:blipFill>
          <p:spPr>
            <a:xfrm>
              <a:off x="7145711" y="911568"/>
              <a:ext cx="3446562" cy="347472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23" name="Rectangle 22"/>
            <p:cNvSpPr/>
            <p:nvPr/>
          </p:nvSpPr>
          <p:spPr>
            <a:xfrm>
              <a:off x="7590622" y="1068636"/>
              <a:ext cx="242371" cy="220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a:grpSpLocks noChangeAspect="1"/>
          </p:cNvGrpSpPr>
          <p:nvPr/>
        </p:nvGrpSpPr>
        <p:grpSpPr>
          <a:xfrm>
            <a:off x="5850356" y="3178273"/>
            <a:ext cx="2357468" cy="2270399"/>
            <a:chOff x="6952724" y="2412274"/>
            <a:chExt cx="3446562" cy="3319272"/>
          </a:xfrm>
        </p:grpSpPr>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t="51362" b="239"/>
            <a:stretch/>
          </p:blipFill>
          <p:spPr>
            <a:xfrm>
              <a:off x="6952724" y="2412274"/>
              <a:ext cx="3446562" cy="3319272"/>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26" name="Rectangle 25"/>
            <p:cNvSpPr/>
            <p:nvPr/>
          </p:nvSpPr>
          <p:spPr>
            <a:xfrm>
              <a:off x="7491470" y="2584525"/>
              <a:ext cx="253388" cy="147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7002988" y="898688"/>
            <a:ext cx="1486244" cy="1788644"/>
            <a:chOff x="7002988" y="898688"/>
            <a:chExt cx="1486244" cy="1788644"/>
          </a:xfrm>
        </p:grpSpPr>
        <p:sp>
          <p:nvSpPr>
            <p:cNvPr id="35" name="Rectangle 34"/>
            <p:cNvSpPr/>
            <p:nvPr/>
          </p:nvSpPr>
          <p:spPr>
            <a:xfrm>
              <a:off x="7002988" y="898688"/>
              <a:ext cx="1486244" cy="1788644"/>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36" name="TextBox 35"/>
            <p:cNvSpPr txBox="1"/>
            <p:nvPr/>
          </p:nvSpPr>
          <p:spPr>
            <a:xfrm>
              <a:off x="7004413" y="898689"/>
              <a:ext cx="1370175" cy="738664"/>
            </a:xfrm>
            <a:prstGeom prst="rect">
              <a:avLst/>
            </a:prstGeom>
            <a:noFill/>
          </p:spPr>
          <p:txBody>
            <a:bodyPr wrap="square" rtlCol="0">
              <a:spAutoFit/>
            </a:bodyPr>
            <a:lstStyle/>
            <a:p>
              <a:r>
                <a:rPr lang="en-US" dirty="0" smtClean="0">
                  <a:solidFill>
                    <a:schemeClr val="tx1">
                      <a:lumMod val="75000"/>
                      <a:lumOff val="25000"/>
                    </a:schemeClr>
                  </a:solidFill>
                </a:rPr>
                <a:t>Conceptual design of pre-prototypes</a:t>
              </a:r>
              <a:endParaRPr lang="en-US" dirty="0">
                <a:solidFill>
                  <a:schemeClr val="tx1">
                    <a:lumMod val="75000"/>
                    <a:lumOff val="25000"/>
                  </a:schemeClr>
                </a:solidFill>
              </a:endParaRPr>
            </a:p>
          </p:txBody>
        </p:sp>
        <p:pic>
          <p:nvPicPr>
            <p:cNvPr id="3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8029" y="1790669"/>
              <a:ext cx="1416161" cy="655549"/>
            </a:xfrm>
            <a:prstGeom prst="rect">
              <a:avLst/>
            </a:prstGeom>
            <a:noFill/>
            <a:ln>
              <a:noFill/>
            </a:ln>
            <a:effectLst>
              <a:outerShdw dist="35921" dir="27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94593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Prototype Devices</a:t>
            </a:r>
          </a:p>
        </p:txBody>
      </p:sp>
      <p:sp>
        <p:nvSpPr>
          <p:cNvPr id="3" name="Text Placeholder 2"/>
          <p:cNvSpPr>
            <a:spLocks noGrp="1"/>
          </p:cNvSpPr>
          <p:nvPr>
            <p:ph type="body" sz="quarter" idx="13"/>
          </p:nvPr>
        </p:nvSpPr>
        <p:spPr/>
        <p:txBody>
          <a:bodyPr/>
          <a:lstStyle/>
          <a:p>
            <a:r>
              <a:rPr lang="en-US" dirty="0" smtClean="0"/>
              <a:t>JCAP Modeling Overview</a:t>
            </a:r>
            <a:endParaRPr lang="en-US" dirty="0"/>
          </a:p>
        </p:txBody>
      </p:sp>
      <p:sp>
        <p:nvSpPr>
          <p:cNvPr id="4" name="Text Placeholder 3"/>
          <p:cNvSpPr>
            <a:spLocks noGrp="1"/>
          </p:cNvSpPr>
          <p:nvPr>
            <p:ph type="body" sz="quarter" idx="18"/>
          </p:nvPr>
        </p:nvSpPr>
        <p:spPr/>
        <p:txBody>
          <a:bodyPr/>
          <a:lstStyle/>
          <a:p>
            <a:r>
              <a:rPr lang="en-US" dirty="0"/>
              <a:t>from ab initio electronic structure calculations for materials to multidimensional modeling of solar-fuels prototypes </a:t>
            </a:r>
          </a:p>
        </p:txBody>
      </p:sp>
      <p:sp>
        <p:nvSpPr>
          <p:cNvPr id="6" name="Rectangle 5"/>
          <p:cNvSpPr/>
          <p:nvPr/>
        </p:nvSpPr>
        <p:spPr>
          <a:xfrm>
            <a:off x="3591262" y="1219200"/>
            <a:ext cx="4712208" cy="5105400"/>
          </a:xfrm>
          <a:prstGeom prst="rect">
            <a:avLst/>
          </a:prstGeom>
          <a:solidFill>
            <a:schemeClr val="accent1">
              <a:lumMod val="20000"/>
              <a:lumOff val="80000"/>
            </a:schemeClr>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p:cNvSpPr/>
          <p:nvPr/>
        </p:nvSpPr>
        <p:spPr>
          <a:xfrm>
            <a:off x="6791662" y="1448073"/>
            <a:ext cx="1463040" cy="4800328"/>
          </a:xfrm>
          <a:prstGeom prst="rect">
            <a:avLst/>
          </a:prstGeom>
          <a:solidFill>
            <a:srgbClr val="FFFFFF">
              <a:alpha val="20000"/>
            </a:srgbClr>
          </a:solidFill>
          <a:ln w="317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Rectangle 7"/>
          <p:cNvSpPr/>
          <p:nvPr/>
        </p:nvSpPr>
        <p:spPr>
          <a:xfrm>
            <a:off x="1282442" y="1397520"/>
            <a:ext cx="2222758" cy="4927080"/>
          </a:xfrm>
          <a:prstGeom prst="rect">
            <a:avLst/>
          </a:prstGeom>
          <a:solidFill>
            <a:schemeClr val="accent1">
              <a:lumMod val="20000"/>
              <a:lumOff val="80000"/>
            </a:schemeClr>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 name="TextBox 8"/>
          <p:cNvSpPr txBox="1"/>
          <p:nvPr/>
        </p:nvSpPr>
        <p:spPr>
          <a:xfrm>
            <a:off x="1589891" y="1399401"/>
            <a:ext cx="1691640" cy="338554"/>
          </a:xfrm>
          <a:prstGeom prst="rect">
            <a:avLst/>
          </a:prstGeom>
          <a:noFill/>
        </p:spPr>
        <p:txBody>
          <a:bodyPr wrap="square" rtlCol="0">
            <a:spAutoFit/>
          </a:bodyPr>
          <a:lstStyle/>
          <a:p>
            <a:pPr algn="ctr"/>
            <a:r>
              <a:rPr lang="en-US" sz="1600" dirty="0" smtClean="0"/>
              <a:t>Theory</a:t>
            </a:r>
            <a:endParaRPr lang="en-US" sz="1600" dirty="0"/>
          </a:p>
        </p:txBody>
      </p:sp>
      <p:sp>
        <p:nvSpPr>
          <p:cNvPr id="10" name="TextBox 9"/>
          <p:cNvSpPr txBox="1"/>
          <p:nvPr/>
        </p:nvSpPr>
        <p:spPr>
          <a:xfrm>
            <a:off x="4936946" y="1148126"/>
            <a:ext cx="2122714" cy="338554"/>
          </a:xfrm>
          <a:prstGeom prst="rect">
            <a:avLst/>
          </a:prstGeom>
          <a:noFill/>
        </p:spPr>
        <p:txBody>
          <a:bodyPr wrap="square" rtlCol="0">
            <a:spAutoFit/>
          </a:bodyPr>
          <a:lstStyle/>
          <a:p>
            <a:pPr algn="ctr"/>
            <a:r>
              <a:rPr lang="en-US" sz="1600" dirty="0" smtClean="0"/>
              <a:t>Modeling</a:t>
            </a:r>
            <a:endParaRPr lang="en-US" sz="1600" dirty="0"/>
          </a:p>
        </p:txBody>
      </p:sp>
      <p:sp>
        <p:nvSpPr>
          <p:cNvPr id="11" name="TextBox 10"/>
          <p:cNvSpPr txBox="1"/>
          <p:nvPr/>
        </p:nvSpPr>
        <p:spPr>
          <a:xfrm>
            <a:off x="4022546" y="1397520"/>
            <a:ext cx="827314" cy="317247"/>
          </a:xfrm>
          <a:prstGeom prst="rect">
            <a:avLst/>
          </a:prstGeom>
          <a:noFill/>
        </p:spPr>
        <p:txBody>
          <a:bodyPr wrap="square" rtlCol="0">
            <a:spAutoFit/>
          </a:bodyPr>
          <a:lstStyle/>
          <a:p>
            <a:pPr algn="ctr"/>
            <a:r>
              <a:rPr lang="en-US" sz="1400" dirty="0" smtClean="0"/>
              <a:t>0-D</a:t>
            </a:r>
            <a:endParaRPr lang="en-US" sz="1400" dirty="0"/>
          </a:p>
        </p:txBody>
      </p:sp>
      <p:sp>
        <p:nvSpPr>
          <p:cNvPr id="12" name="Rectangle 11"/>
          <p:cNvSpPr/>
          <p:nvPr/>
        </p:nvSpPr>
        <p:spPr>
          <a:xfrm>
            <a:off x="3657600" y="1447805"/>
            <a:ext cx="1463040" cy="4800596"/>
          </a:xfrm>
          <a:prstGeom prst="rect">
            <a:avLst/>
          </a:prstGeom>
          <a:noFill/>
          <a:ln w="3175" cmpd="sng">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p:cNvSpPr/>
          <p:nvPr/>
        </p:nvSpPr>
        <p:spPr>
          <a:xfrm>
            <a:off x="5229562" y="1448073"/>
            <a:ext cx="1463040" cy="4800328"/>
          </a:xfrm>
          <a:prstGeom prst="rect">
            <a:avLst/>
          </a:prstGeom>
          <a:solidFill>
            <a:srgbClr val="FFFFFF">
              <a:alpha val="20000"/>
            </a:srgbClr>
          </a:solidFill>
          <a:ln w="317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5585420" y="1397520"/>
            <a:ext cx="827314" cy="307777"/>
          </a:xfrm>
          <a:prstGeom prst="rect">
            <a:avLst/>
          </a:prstGeom>
          <a:noFill/>
        </p:spPr>
        <p:txBody>
          <a:bodyPr wrap="square" rtlCol="0">
            <a:spAutoFit/>
          </a:bodyPr>
          <a:lstStyle/>
          <a:p>
            <a:pPr algn="ctr"/>
            <a:r>
              <a:rPr lang="en-US" sz="1400" dirty="0" smtClean="0"/>
              <a:t>1-D</a:t>
            </a:r>
            <a:endParaRPr lang="en-US" sz="1400" dirty="0"/>
          </a:p>
        </p:txBody>
      </p:sp>
      <p:sp>
        <p:nvSpPr>
          <p:cNvPr id="15" name="TextBox 14"/>
          <p:cNvSpPr txBox="1"/>
          <p:nvPr/>
        </p:nvSpPr>
        <p:spPr>
          <a:xfrm>
            <a:off x="6696025" y="1397520"/>
            <a:ext cx="1676400" cy="307777"/>
          </a:xfrm>
          <a:prstGeom prst="rect">
            <a:avLst/>
          </a:prstGeom>
          <a:noFill/>
        </p:spPr>
        <p:txBody>
          <a:bodyPr wrap="square" rtlCol="0">
            <a:spAutoFit/>
          </a:bodyPr>
          <a:lstStyle/>
          <a:p>
            <a:pPr algn="ctr"/>
            <a:r>
              <a:rPr lang="en-US" sz="1400" dirty="0" smtClean="0"/>
              <a:t>Multidimensional</a:t>
            </a:r>
            <a:endParaRPr lang="en-US" sz="1400" dirty="0"/>
          </a:p>
        </p:txBody>
      </p:sp>
      <p:grpSp>
        <p:nvGrpSpPr>
          <p:cNvPr id="16" name="Group 15"/>
          <p:cNvGrpSpPr/>
          <p:nvPr/>
        </p:nvGrpSpPr>
        <p:grpSpPr>
          <a:xfrm>
            <a:off x="228600" y="3962400"/>
            <a:ext cx="8153400" cy="2286000"/>
            <a:chOff x="228600" y="1676400"/>
            <a:chExt cx="8153400" cy="2286000"/>
          </a:xfrm>
        </p:grpSpPr>
        <p:grpSp>
          <p:nvGrpSpPr>
            <p:cNvPr id="17" name="Group 16"/>
            <p:cNvGrpSpPr/>
            <p:nvPr/>
          </p:nvGrpSpPr>
          <p:grpSpPr>
            <a:xfrm>
              <a:off x="228600" y="1676400"/>
              <a:ext cx="8153400" cy="2286000"/>
              <a:chOff x="73325" y="3962400"/>
              <a:chExt cx="8461075" cy="2286000"/>
            </a:xfrm>
          </p:grpSpPr>
          <p:grpSp>
            <p:nvGrpSpPr>
              <p:cNvPr id="31" name="Group 24"/>
              <p:cNvGrpSpPr/>
              <p:nvPr/>
            </p:nvGrpSpPr>
            <p:grpSpPr>
              <a:xfrm>
                <a:off x="73325" y="3962400"/>
                <a:ext cx="8461075" cy="1066800"/>
                <a:chOff x="186906" y="1397000"/>
                <a:chExt cx="5853338" cy="1422400"/>
              </a:xfrm>
              <a:solidFill>
                <a:srgbClr val="FEA022">
                  <a:alpha val="50196"/>
                </a:srgbClr>
              </a:solidFill>
            </p:grpSpPr>
            <p:sp>
              <p:nvSpPr>
                <p:cNvPr id="35" name="Rectangle 34"/>
                <p:cNvSpPr/>
                <p:nvPr/>
              </p:nvSpPr>
              <p:spPr>
                <a:xfrm>
                  <a:off x="241610" y="1397000"/>
                  <a:ext cx="5798634" cy="1422400"/>
                </a:xfrm>
                <a:prstGeom prst="rect">
                  <a:avLst/>
                </a:prstGeom>
                <a:solidFill>
                  <a:srgbClr val="FFC000">
                    <a:alpha val="20000"/>
                  </a:srgbClr>
                </a:solidFill>
                <a:ln w="9525"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6" name="TextBox 35"/>
                <p:cNvSpPr txBox="1"/>
                <p:nvPr/>
              </p:nvSpPr>
              <p:spPr>
                <a:xfrm>
                  <a:off x="186906" y="1766173"/>
                  <a:ext cx="790722" cy="697627"/>
                </a:xfrm>
                <a:prstGeom prst="rect">
                  <a:avLst/>
                </a:prstGeom>
                <a:noFill/>
                <a:ln>
                  <a:noFill/>
                </a:ln>
              </p:spPr>
              <p:txBody>
                <a:bodyPr wrap="square" rtlCol="0">
                  <a:spAutoFit/>
                </a:bodyPr>
                <a:lstStyle/>
                <a:p>
                  <a:pPr algn="ctr"/>
                  <a:r>
                    <a:rPr lang="en-US" sz="1400" dirty="0" smtClean="0"/>
                    <a:t>Light absorption</a:t>
                  </a:r>
                  <a:endParaRPr lang="en-US" sz="1400" dirty="0"/>
                </a:p>
              </p:txBody>
            </p:sp>
          </p:grpSp>
          <p:grpSp>
            <p:nvGrpSpPr>
              <p:cNvPr id="32" name="Group 23"/>
              <p:cNvGrpSpPr/>
              <p:nvPr/>
            </p:nvGrpSpPr>
            <p:grpSpPr>
              <a:xfrm>
                <a:off x="73325" y="5105400"/>
                <a:ext cx="8461075" cy="1143000"/>
                <a:chOff x="186906" y="3084344"/>
                <a:chExt cx="5853338" cy="1428750"/>
              </a:xfrm>
            </p:grpSpPr>
            <p:sp>
              <p:nvSpPr>
                <p:cNvPr id="33" name="Rectangle 32"/>
                <p:cNvSpPr/>
                <p:nvPr/>
              </p:nvSpPr>
              <p:spPr>
                <a:xfrm>
                  <a:off x="241610" y="3084344"/>
                  <a:ext cx="5798634" cy="1428750"/>
                </a:xfrm>
                <a:prstGeom prst="rect">
                  <a:avLst/>
                </a:prstGeom>
                <a:solidFill>
                  <a:srgbClr val="92D050">
                    <a:alpha val="20000"/>
                  </a:srgbClr>
                </a:solidFill>
                <a:ln w="12700" cmpd="sng">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 name="TextBox 33"/>
                <p:cNvSpPr txBox="1"/>
                <p:nvPr/>
              </p:nvSpPr>
              <p:spPr>
                <a:xfrm>
                  <a:off x="186906" y="3437737"/>
                  <a:ext cx="790722" cy="654025"/>
                </a:xfrm>
                <a:prstGeom prst="rect">
                  <a:avLst/>
                </a:prstGeom>
                <a:noFill/>
              </p:spPr>
              <p:txBody>
                <a:bodyPr wrap="square" rtlCol="0">
                  <a:spAutoFit/>
                </a:bodyPr>
                <a:lstStyle/>
                <a:p>
                  <a:pPr algn="ctr"/>
                  <a:r>
                    <a:rPr lang="en-US" sz="1400" dirty="0" smtClean="0"/>
                    <a:t>Electronic transport</a:t>
                  </a:r>
                  <a:endParaRPr lang="en-US" sz="1400" dirty="0"/>
                </a:p>
              </p:txBody>
            </p:sp>
          </p:grpSp>
        </p:grpSp>
        <p:pic>
          <p:nvPicPr>
            <p:cNvPr id="19" name="Picture 2"/>
            <p:cNvPicPr>
              <a:picLocks noChangeAspect="1" noChangeArrowheads="1"/>
            </p:cNvPicPr>
            <p:nvPr/>
          </p:nvPicPr>
          <p:blipFill>
            <a:blip r:embed="rId3" cstate="print"/>
            <a:srcRect l="17102" t="4752" r="17340" b="22376"/>
            <a:stretch>
              <a:fillRect/>
            </a:stretch>
          </p:blipFill>
          <p:spPr bwMode="auto">
            <a:xfrm>
              <a:off x="3733800" y="2133600"/>
              <a:ext cx="1295400" cy="1295400"/>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pic>
          <p:nvPicPr>
            <p:cNvPr id="21" name="Picture 20" descr="WO3wire.jpg"/>
            <p:cNvPicPr>
              <a:picLocks noChangeAspect="1"/>
            </p:cNvPicPr>
            <p:nvPr/>
          </p:nvPicPr>
          <p:blipFill>
            <a:blip r:embed="rId4" cstate="print"/>
            <a:stretch>
              <a:fillRect/>
            </a:stretch>
          </p:blipFill>
          <p:spPr>
            <a:xfrm>
              <a:off x="7086600" y="3124200"/>
              <a:ext cx="1016000" cy="76200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22" name="Picture 2"/>
            <p:cNvPicPr>
              <a:picLocks noChangeAspect="1" noChangeArrowheads="1"/>
            </p:cNvPicPr>
            <p:nvPr/>
          </p:nvPicPr>
          <p:blipFill rotWithShape="1">
            <a:blip r:embed="rId5" cstate="print"/>
            <a:srcRect l="74882" t="24603" r="11238" b="54444"/>
            <a:stretch/>
          </p:blipFill>
          <p:spPr bwMode="auto">
            <a:xfrm>
              <a:off x="2412484" y="2362200"/>
              <a:ext cx="1010780" cy="1143000"/>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pic>
          <p:nvPicPr>
            <p:cNvPr id="23" name="Picture 4"/>
            <p:cNvPicPr>
              <a:picLocks noChangeAspect="1" noChangeArrowheads="1"/>
            </p:cNvPicPr>
            <p:nvPr/>
          </p:nvPicPr>
          <p:blipFill>
            <a:blip r:embed="rId6" cstate="print"/>
            <a:srcRect l="2571" t="14811" r="28146" b="6014"/>
            <a:stretch>
              <a:fillRect/>
            </a:stretch>
          </p:blipFill>
          <p:spPr bwMode="auto">
            <a:xfrm>
              <a:off x="5274733" y="2209800"/>
              <a:ext cx="1354667" cy="1219200"/>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7" cstate="print"/>
            <a:srcRect t="7776" r="9822" b="4493"/>
            <a:stretch>
              <a:fillRect/>
            </a:stretch>
          </p:blipFill>
          <p:spPr>
            <a:xfrm>
              <a:off x="6865401" y="1752600"/>
              <a:ext cx="906999" cy="64112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26" name="TextBox 25"/>
            <p:cNvSpPr txBox="1"/>
            <p:nvPr/>
          </p:nvSpPr>
          <p:spPr>
            <a:xfrm>
              <a:off x="1225679" y="1682999"/>
              <a:ext cx="2355721" cy="577081"/>
            </a:xfrm>
            <a:prstGeom prst="rect">
              <a:avLst/>
            </a:prstGeom>
            <a:noFill/>
          </p:spPr>
          <p:txBody>
            <a:bodyPr wrap="square" rtlCol="0">
              <a:spAutoFit/>
            </a:bodyPr>
            <a:lstStyle/>
            <a:p>
              <a:r>
                <a:rPr lang="en-US" sz="1050" i="1" dirty="0" smtClean="0"/>
                <a:t>Electronic structure/energy </a:t>
              </a:r>
              <a:r>
                <a:rPr lang="en-US" sz="1050" i="1" dirty="0"/>
                <a:t>c</a:t>
              </a:r>
              <a:r>
                <a:rPr lang="en-US" sz="1050" i="1" dirty="0" smtClean="0"/>
                <a:t>alculations for photoabsorbers and surface-attached linkers </a:t>
              </a:r>
              <a:endParaRPr lang="en-US" sz="1050" i="1" dirty="0"/>
            </a:p>
          </p:txBody>
        </p:sp>
        <p:pic>
          <p:nvPicPr>
            <p:cNvPr id="28" name="Picture 9" descr="Abstract Image"/>
            <p:cNvPicPr>
              <a:picLocks noChangeAspect="1" noChangeArrowheads="1"/>
            </p:cNvPicPr>
            <p:nvPr/>
          </p:nvPicPr>
          <p:blipFill>
            <a:blip r:embed="rId8" cstate="print"/>
            <a:srcRect l="60000" t="2137" b="4567"/>
            <a:stretch>
              <a:fillRect/>
            </a:stretch>
          </p:blipFill>
          <p:spPr bwMode="auto">
            <a:xfrm>
              <a:off x="1371600" y="2362200"/>
              <a:ext cx="847846" cy="1143000"/>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p:spPr>
        </p:pic>
        <p:pic>
          <p:nvPicPr>
            <p:cNvPr id="30" name="Picture 12"/>
            <p:cNvPicPr>
              <a:picLocks noChangeAspect="1" noChangeArrowheads="1"/>
            </p:cNvPicPr>
            <p:nvPr/>
          </p:nvPicPr>
          <p:blipFill>
            <a:blip r:embed="rId9" cstate="print"/>
            <a:srcRect/>
            <a:stretch>
              <a:fillRect/>
            </a:stretch>
          </p:blipFill>
          <p:spPr bwMode="auto">
            <a:xfrm>
              <a:off x="7839224" y="1752600"/>
              <a:ext cx="390376" cy="914400"/>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grpSp>
      <p:grpSp>
        <p:nvGrpSpPr>
          <p:cNvPr id="38" name="Group 37"/>
          <p:cNvGrpSpPr/>
          <p:nvPr/>
        </p:nvGrpSpPr>
        <p:grpSpPr>
          <a:xfrm>
            <a:off x="228600" y="1676400"/>
            <a:ext cx="8153400" cy="2209800"/>
            <a:chOff x="228600" y="4038600"/>
            <a:chExt cx="8153400" cy="2209800"/>
          </a:xfrm>
        </p:grpSpPr>
        <p:grpSp>
          <p:nvGrpSpPr>
            <p:cNvPr id="40" name="Group 22"/>
            <p:cNvGrpSpPr/>
            <p:nvPr/>
          </p:nvGrpSpPr>
          <p:grpSpPr>
            <a:xfrm>
              <a:off x="228601" y="5486400"/>
              <a:ext cx="8153399" cy="762000"/>
              <a:chOff x="181874" y="5207000"/>
              <a:chExt cx="4999726" cy="1016000"/>
            </a:xfrm>
            <a:solidFill>
              <a:schemeClr val="accent6">
                <a:lumMod val="20000"/>
                <a:lumOff val="80000"/>
              </a:schemeClr>
            </a:solidFill>
          </p:grpSpPr>
          <p:sp>
            <p:nvSpPr>
              <p:cNvPr id="66" name="Rectangle 65"/>
              <p:cNvSpPr/>
              <p:nvPr/>
            </p:nvSpPr>
            <p:spPr>
              <a:xfrm>
                <a:off x="228600" y="5207000"/>
                <a:ext cx="4953000" cy="1016000"/>
              </a:xfrm>
              <a:prstGeom prst="rect">
                <a:avLst/>
              </a:prstGeom>
              <a:solidFill>
                <a:srgbClr val="C8EAF2">
                  <a:alpha val="28000"/>
                </a:srgbClr>
              </a:solidFill>
              <a:ln w="12700" cmpd="sng">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TextBox 66"/>
              <p:cNvSpPr txBox="1"/>
              <p:nvPr/>
            </p:nvSpPr>
            <p:spPr>
              <a:xfrm>
                <a:off x="181874" y="5341700"/>
                <a:ext cx="675409" cy="697627"/>
              </a:xfrm>
              <a:prstGeom prst="rect">
                <a:avLst/>
              </a:prstGeom>
              <a:solidFill>
                <a:srgbClr val="C8EAF2">
                  <a:alpha val="19000"/>
                </a:srgbClr>
              </a:solidFill>
            </p:spPr>
            <p:txBody>
              <a:bodyPr wrap="square" rtlCol="0">
                <a:spAutoFit/>
              </a:bodyPr>
              <a:lstStyle/>
              <a:p>
                <a:pPr algn="ctr"/>
                <a:r>
                  <a:rPr lang="en-US" sz="1400" dirty="0" smtClean="0"/>
                  <a:t>Solution transport</a:t>
                </a:r>
                <a:endParaRPr lang="en-US" sz="1400" dirty="0"/>
              </a:p>
            </p:txBody>
          </p:sp>
        </p:grpSp>
        <p:grpSp>
          <p:nvGrpSpPr>
            <p:cNvPr id="41" name="Group 22"/>
            <p:cNvGrpSpPr/>
            <p:nvPr/>
          </p:nvGrpSpPr>
          <p:grpSpPr>
            <a:xfrm>
              <a:off x="228600" y="4038600"/>
              <a:ext cx="8153400" cy="1371600"/>
              <a:chOff x="192308" y="4800600"/>
              <a:chExt cx="5848995" cy="1524000"/>
            </a:xfrm>
          </p:grpSpPr>
          <p:sp>
            <p:nvSpPr>
              <p:cNvPr id="64" name="Rectangle 63"/>
              <p:cNvSpPr/>
              <p:nvPr/>
            </p:nvSpPr>
            <p:spPr>
              <a:xfrm>
                <a:off x="246972" y="4800600"/>
                <a:ext cx="5794331" cy="1524000"/>
              </a:xfrm>
              <a:prstGeom prst="rect">
                <a:avLst/>
              </a:prstGeom>
              <a:solidFill>
                <a:schemeClr val="bg1">
                  <a:lumMod val="75000"/>
                  <a:alpha val="20000"/>
                </a:schemeClr>
              </a:solidFill>
              <a:ln w="12700" cmpd="sng">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TextBox 64"/>
              <p:cNvSpPr txBox="1"/>
              <p:nvPr/>
            </p:nvSpPr>
            <p:spPr>
              <a:xfrm>
                <a:off x="192308" y="5389959"/>
                <a:ext cx="790136" cy="341974"/>
              </a:xfrm>
              <a:prstGeom prst="rect">
                <a:avLst/>
              </a:prstGeom>
              <a:noFill/>
            </p:spPr>
            <p:txBody>
              <a:bodyPr wrap="square" rtlCol="0">
                <a:spAutoFit/>
              </a:bodyPr>
              <a:lstStyle/>
              <a:p>
                <a:pPr algn="ctr"/>
                <a:r>
                  <a:rPr lang="en-US" sz="1400" dirty="0" smtClean="0"/>
                  <a:t>Catalysis</a:t>
                </a:r>
                <a:endParaRPr lang="en-US" sz="1400" dirty="0"/>
              </a:p>
            </p:txBody>
          </p:sp>
        </p:grpSp>
        <p:pic>
          <p:nvPicPr>
            <p:cNvPr id="42" name="Picture 41"/>
            <p:cNvPicPr>
              <a:picLocks noChangeAspect="1"/>
            </p:cNvPicPr>
            <p:nvPr/>
          </p:nvPicPr>
          <p:blipFill>
            <a:blip r:embed="rId10" cstate="print"/>
            <a:srcRect l="33798" t="6607" r="36303" b="5847"/>
            <a:stretch>
              <a:fillRect/>
            </a:stretch>
          </p:blipFill>
          <p:spPr>
            <a:xfrm>
              <a:off x="7315200" y="4800600"/>
              <a:ext cx="529087" cy="121920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44" name="Picture 14"/>
            <p:cNvPicPr>
              <a:picLocks noChangeAspect="1" noChangeArrowheads="1"/>
            </p:cNvPicPr>
            <p:nvPr/>
          </p:nvPicPr>
          <p:blipFill>
            <a:blip r:embed="rId11" cstate="print"/>
            <a:srcRect/>
            <a:stretch>
              <a:fillRect/>
            </a:stretch>
          </p:blipFill>
          <p:spPr bwMode="auto">
            <a:xfrm>
              <a:off x="5312493" y="5522929"/>
              <a:ext cx="1240707" cy="685947"/>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pic>
          <p:nvPicPr>
            <p:cNvPr id="45" name="Picture 44"/>
            <p:cNvPicPr>
              <a:picLocks noChangeAspect="1"/>
            </p:cNvPicPr>
            <p:nvPr/>
          </p:nvPicPr>
          <p:blipFill rotWithShape="1">
            <a:blip r:embed="rId12" cstate="print"/>
            <a:srcRect l="37217" t="13576" r="9183" b="13527"/>
            <a:stretch/>
          </p:blipFill>
          <p:spPr bwMode="auto">
            <a:xfrm>
              <a:off x="5496262" y="4286505"/>
              <a:ext cx="989704" cy="841248"/>
            </a:xfrm>
            <a:prstGeom prst="rect">
              <a:avLst/>
            </a:prstGeom>
            <a:ln>
              <a:solidFill>
                <a:schemeClr val="tx1">
                  <a:lumMod val="50000"/>
                  <a:lumOff val="50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48" name="Picture 3"/>
            <p:cNvPicPr>
              <a:picLocks noChangeAspect="1" noChangeArrowheads="1"/>
            </p:cNvPicPr>
            <p:nvPr/>
          </p:nvPicPr>
          <p:blipFill>
            <a:blip r:embed="rId13" cstate="print"/>
            <a:srcRect l="29912" t="26042" r="63636" b="59375"/>
            <a:stretch>
              <a:fillRect/>
            </a:stretch>
          </p:blipFill>
          <p:spPr bwMode="auto">
            <a:xfrm>
              <a:off x="4114800" y="4286505"/>
              <a:ext cx="599738" cy="763302"/>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pic>
          <p:nvPicPr>
            <p:cNvPr id="49"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6200000">
              <a:off x="1486790" y="4502693"/>
              <a:ext cx="608541" cy="929627"/>
            </a:xfrm>
            <a:prstGeom prst="rect">
              <a:avLst/>
            </a:prstGeom>
            <a:noFill/>
            <a:ln w="9525">
              <a:solidFill>
                <a:srgbClr val="80808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50" name="Picture 2"/>
            <p:cNvPicPr>
              <a:picLocks noChangeAspect="1" noChangeArrowheads="1"/>
            </p:cNvPicPr>
            <p:nvPr/>
          </p:nvPicPr>
          <p:blipFill>
            <a:blip r:embed="rId15" cstate="print"/>
            <a:srcRect t="3704" r="5542"/>
            <a:stretch>
              <a:fillRect/>
            </a:stretch>
          </p:blipFill>
          <p:spPr bwMode="auto">
            <a:xfrm>
              <a:off x="2310368" y="4668156"/>
              <a:ext cx="1143000" cy="606490"/>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sp>
          <p:nvSpPr>
            <p:cNvPr id="53" name="TextBox 52"/>
            <p:cNvSpPr txBox="1"/>
            <p:nvPr/>
          </p:nvSpPr>
          <p:spPr>
            <a:xfrm>
              <a:off x="1250047" y="4071119"/>
              <a:ext cx="2331353" cy="577081"/>
            </a:xfrm>
            <a:prstGeom prst="rect">
              <a:avLst/>
            </a:prstGeom>
            <a:noFill/>
          </p:spPr>
          <p:txBody>
            <a:bodyPr wrap="square" rtlCol="0">
              <a:spAutoFit/>
            </a:bodyPr>
            <a:lstStyle/>
            <a:p>
              <a:r>
                <a:rPr lang="en-US" sz="1050" i="1" dirty="0" smtClean="0"/>
                <a:t>Electronic structure/energy </a:t>
              </a:r>
              <a:r>
                <a:rPr lang="en-US" sz="1050" i="1" dirty="0"/>
                <a:t>c</a:t>
              </a:r>
              <a:r>
                <a:rPr lang="en-US" sz="1050" i="1" dirty="0" smtClean="0"/>
                <a:t>alculations for heterogeneous and molecular catalysts</a:t>
              </a:r>
              <a:endParaRPr lang="en-US" sz="1050" i="1" dirty="0"/>
            </a:p>
          </p:txBody>
        </p:sp>
        <p:grpSp>
          <p:nvGrpSpPr>
            <p:cNvPr id="54" name="Group 53"/>
            <p:cNvGrpSpPr/>
            <p:nvPr/>
          </p:nvGrpSpPr>
          <p:grpSpPr>
            <a:xfrm>
              <a:off x="3733800" y="5524496"/>
              <a:ext cx="1295399" cy="685800"/>
              <a:chOff x="3733800" y="5562600"/>
              <a:chExt cx="1295399" cy="685800"/>
            </a:xfrm>
          </p:grpSpPr>
          <p:grpSp>
            <p:nvGrpSpPr>
              <p:cNvPr id="55" name="Group 54"/>
              <p:cNvGrpSpPr/>
              <p:nvPr/>
            </p:nvGrpSpPr>
            <p:grpSpPr>
              <a:xfrm>
                <a:off x="3733800" y="5562600"/>
                <a:ext cx="1295399" cy="685800"/>
                <a:chOff x="9140822" y="1294577"/>
                <a:chExt cx="4013313" cy="1687612"/>
              </a:xfrm>
            </p:grpSpPr>
            <p:sp>
              <p:nvSpPr>
                <p:cNvPr id="62" name="Freeform 61"/>
                <p:cNvSpPr/>
                <p:nvPr/>
              </p:nvSpPr>
              <p:spPr>
                <a:xfrm>
                  <a:off x="9140822" y="1294577"/>
                  <a:ext cx="4013313" cy="1125075"/>
                </a:xfrm>
                <a:custGeom>
                  <a:avLst/>
                  <a:gdLst>
                    <a:gd name="connsiteX0" fmla="*/ 3175 w 2855162"/>
                    <a:gd name="connsiteY0" fmla="*/ 1058104 h 1058104"/>
                    <a:gd name="connsiteX1" fmla="*/ 3175 w 2855162"/>
                    <a:gd name="connsiteY1" fmla="*/ 1058104 h 1058104"/>
                    <a:gd name="connsiteX2" fmla="*/ 12700 w 2855162"/>
                    <a:gd name="connsiteY2" fmla="*/ 1032704 h 1058104"/>
                    <a:gd name="connsiteX3" fmla="*/ 31750 w 2855162"/>
                    <a:gd name="connsiteY3" fmla="*/ 1026354 h 1058104"/>
                    <a:gd name="connsiteX4" fmla="*/ 47625 w 2855162"/>
                    <a:gd name="connsiteY4" fmla="*/ 1023179 h 1058104"/>
                    <a:gd name="connsiteX5" fmla="*/ 219075 w 2855162"/>
                    <a:gd name="connsiteY5" fmla="*/ 1023179 h 1058104"/>
                    <a:gd name="connsiteX6" fmla="*/ 244475 w 2855162"/>
                    <a:gd name="connsiteY6" fmla="*/ 1032704 h 1058104"/>
                    <a:gd name="connsiteX7" fmla="*/ 254000 w 2855162"/>
                    <a:gd name="connsiteY7" fmla="*/ 1039054 h 1058104"/>
                    <a:gd name="connsiteX8" fmla="*/ 250825 w 2855162"/>
                    <a:gd name="connsiteY8" fmla="*/ 1048579 h 1058104"/>
                    <a:gd name="connsiteX9" fmla="*/ 2593975 w 2855162"/>
                    <a:gd name="connsiteY9" fmla="*/ 1048579 h 1058104"/>
                    <a:gd name="connsiteX10" fmla="*/ 2613025 w 2855162"/>
                    <a:gd name="connsiteY10" fmla="*/ 1026354 h 1058104"/>
                    <a:gd name="connsiteX11" fmla="*/ 2638425 w 2855162"/>
                    <a:gd name="connsiteY11" fmla="*/ 1020004 h 1058104"/>
                    <a:gd name="connsiteX12" fmla="*/ 2816225 w 2855162"/>
                    <a:gd name="connsiteY12" fmla="*/ 1023179 h 1058104"/>
                    <a:gd name="connsiteX13" fmla="*/ 2841625 w 2855162"/>
                    <a:gd name="connsiteY13" fmla="*/ 1035879 h 1058104"/>
                    <a:gd name="connsiteX14" fmla="*/ 2847975 w 2855162"/>
                    <a:gd name="connsiteY14" fmla="*/ 1045404 h 1058104"/>
                    <a:gd name="connsiteX15" fmla="*/ 2847975 w 2855162"/>
                    <a:gd name="connsiteY15" fmla="*/ 102429 h 1058104"/>
                    <a:gd name="connsiteX16" fmla="*/ 2822575 w 2855162"/>
                    <a:gd name="connsiteY16" fmla="*/ 57979 h 1058104"/>
                    <a:gd name="connsiteX17" fmla="*/ 2813050 w 2855162"/>
                    <a:gd name="connsiteY17" fmla="*/ 51629 h 1058104"/>
                    <a:gd name="connsiteX18" fmla="*/ 2797175 w 2855162"/>
                    <a:gd name="connsiteY18" fmla="*/ 35754 h 1058104"/>
                    <a:gd name="connsiteX19" fmla="*/ 2768600 w 2855162"/>
                    <a:gd name="connsiteY19" fmla="*/ 13529 h 1058104"/>
                    <a:gd name="connsiteX20" fmla="*/ 2759075 w 2855162"/>
                    <a:gd name="connsiteY20" fmla="*/ 10354 h 1058104"/>
                    <a:gd name="connsiteX21" fmla="*/ 2733675 w 2855162"/>
                    <a:gd name="connsiteY21" fmla="*/ 4004 h 1058104"/>
                    <a:gd name="connsiteX22" fmla="*/ 2724150 w 2855162"/>
                    <a:gd name="connsiteY22" fmla="*/ 829 h 1058104"/>
                    <a:gd name="connsiteX23" fmla="*/ 2689225 w 2855162"/>
                    <a:gd name="connsiteY23" fmla="*/ 829 h 1058104"/>
                    <a:gd name="connsiteX24" fmla="*/ 107950 w 2855162"/>
                    <a:gd name="connsiteY24" fmla="*/ 4004 h 1058104"/>
                    <a:gd name="connsiteX25" fmla="*/ 69850 w 2855162"/>
                    <a:gd name="connsiteY25" fmla="*/ 13529 h 1058104"/>
                    <a:gd name="connsiteX26" fmla="*/ 60325 w 2855162"/>
                    <a:gd name="connsiteY26" fmla="*/ 16704 h 1058104"/>
                    <a:gd name="connsiteX27" fmla="*/ 41275 w 2855162"/>
                    <a:gd name="connsiteY27" fmla="*/ 29404 h 1058104"/>
                    <a:gd name="connsiteX28" fmla="*/ 19050 w 2855162"/>
                    <a:gd name="connsiteY28" fmla="*/ 54804 h 1058104"/>
                    <a:gd name="connsiteX29" fmla="*/ 0 w 2855162"/>
                    <a:gd name="connsiteY29" fmla="*/ 92904 h 1058104"/>
                    <a:gd name="connsiteX30" fmla="*/ 0 w 2855162"/>
                    <a:gd name="connsiteY30" fmla="*/ 124654 h 1058104"/>
                    <a:gd name="connsiteX31" fmla="*/ 3175 w 2855162"/>
                    <a:gd name="connsiteY31" fmla="*/ 1058104 h 10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55162" h="1058104">
                      <a:moveTo>
                        <a:pt x="3175" y="1058104"/>
                      </a:moveTo>
                      <a:lnTo>
                        <a:pt x="3175" y="1058104"/>
                      </a:lnTo>
                      <a:cubicBezTo>
                        <a:pt x="6350" y="1049637"/>
                        <a:pt x="6651" y="1039425"/>
                        <a:pt x="12700" y="1032704"/>
                      </a:cubicBezTo>
                      <a:cubicBezTo>
                        <a:pt x="17178" y="1027729"/>
                        <a:pt x="25400" y="1028471"/>
                        <a:pt x="31750" y="1026354"/>
                      </a:cubicBezTo>
                      <a:cubicBezTo>
                        <a:pt x="43283" y="1022510"/>
                        <a:pt x="37928" y="1023179"/>
                        <a:pt x="47625" y="1023179"/>
                      </a:cubicBezTo>
                      <a:lnTo>
                        <a:pt x="219075" y="1023179"/>
                      </a:lnTo>
                      <a:cubicBezTo>
                        <a:pt x="227542" y="1026354"/>
                        <a:pt x="236243" y="1028962"/>
                        <a:pt x="244475" y="1032704"/>
                      </a:cubicBezTo>
                      <a:cubicBezTo>
                        <a:pt x="247949" y="1034283"/>
                        <a:pt x="252583" y="1035511"/>
                        <a:pt x="254000" y="1039054"/>
                      </a:cubicBezTo>
                      <a:cubicBezTo>
                        <a:pt x="255243" y="1042161"/>
                        <a:pt x="250825" y="1048579"/>
                        <a:pt x="250825" y="1048579"/>
                      </a:cubicBezTo>
                      <a:lnTo>
                        <a:pt x="2593975" y="1048579"/>
                      </a:lnTo>
                      <a:cubicBezTo>
                        <a:pt x="2600325" y="1041171"/>
                        <a:pt x="2605219" y="1032208"/>
                        <a:pt x="2613025" y="1026354"/>
                      </a:cubicBezTo>
                      <a:cubicBezTo>
                        <a:pt x="2622384" y="1019335"/>
                        <a:pt x="2629081" y="1020004"/>
                        <a:pt x="2638425" y="1020004"/>
                      </a:cubicBezTo>
                      <a:lnTo>
                        <a:pt x="2816225" y="1023179"/>
                      </a:lnTo>
                      <a:cubicBezTo>
                        <a:pt x="2824692" y="1027412"/>
                        <a:pt x="2834153" y="1030067"/>
                        <a:pt x="2841625" y="1035879"/>
                      </a:cubicBezTo>
                      <a:cubicBezTo>
                        <a:pt x="2855162" y="1046408"/>
                        <a:pt x="2838282" y="1045404"/>
                        <a:pt x="2847975" y="1045404"/>
                      </a:cubicBezTo>
                      <a:lnTo>
                        <a:pt x="2847975" y="102429"/>
                      </a:lnTo>
                      <a:cubicBezTo>
                        <a:pt x="2845778" y="98034"/>
                        <a:pt x="2829307" y="62467"/>
                        <a:pt x="2822575" y="57979"/>
                      </a:cubicBezTo>
                      <a:lnTo>
                        <a:pt x="2813050" y="51629"/>
                      </a:lnTo>
                      <a:cubicBezTo>
                        <a:pt x="2801408" y="34167"/>
                        <a:pt x="2813050" y="48983"/>
                        <a:pt x="2797175" y="35754"/>
                      </a:cubicBezTo>
                      <a:cubicBezTo>
                        <a:pt x="2786217" y="26622"/>
                        <a:pt x="2784649" y="18879"/>
                        <a:pt x="2768600" y="13529"/>
                      </a:cubicBezTo>
                      <a:cubicBezTo>
                        <a:pt x="2765425" y="12471"/>
                        <a:pt x="2762304" y="11235"/>
                        <a:pt x="2759075" y="10354"/>
                      </a:cubicBezTo>
                      <a:cubicBezTo>
                        <a:pt x="2750655" y="8058"/>
                        <a:pt x="2741954" y="6764"/>
                        <a:pt x="2733675" y="4004"/>
                      </a:cubicBezTo>
                      <a:cubicBezTo>
                        <a:pt x="2730500" y="2946"/>
                        <a:pt x="2727488" y="1067"/>
                        <a:pt x="2724150" y="829"/>
                      </a:cubicBezTo>
                      <a:cubicBezTo>
                        <a:pt x="2712538" y="0"/>
                        <a:pt x="2700867" y="829"/>
                        <a:pt x="2689225" y="829"/>
                      </a:cubicBezTo>
                      <a:lnTo>
                        <a:pt x="107950" y="4004"/>
                      </a:lnTo>
                      <a:cubicBezTo>
                        <a:pt x="56747" y="9693"/>
                        <a:pt x="94849" y="1030"/>
                        <a:pt x="69850" y="13529"/>
                      </a:cubicBezTo>
                      <a:cubicBezTo>
                        <a:pt x="66857" y="15026"/>
                        <a:pt x="63251" y="15079"/>
                        <a:pt x="60325" y="16704"/>
                      </a:cubicBezTo>
                      <a:cubicBezTo>
                        <a:pt x="53654" y="20410"/>
                        <a:pt x="41275" y="29404"/>
                        <a:pt x="41275" y="29404"/>
                      </a:cubicBezTo>
                      <a:cubicBezTo>
                        <a:pt x="26458" y="51629"/>
                        <a:pt x="34925" y="44221"/>
                        <a:pt x="19050" y="54804"/>
                      </a:cubicBezTo>
                      <a:cubicBezTo>
                        <a:pt x="12629" y="64436"/>
                        <a:pt x="0" y="79759"/>
                        <a:pt x="0" y="92904"/>
                      </a:cubicBezTo>
                      <a:lnTo>
                        <a:pt x="0" y="124654"/>
                      </a:lnTo>
                      <a:cubicBezTo>
                        <a:pt x="1058" y="435804"/>
                        <a:pt x="2117" y="746954"/>
                        <a:pt x="3175" y="1058104"/>
                      </a:cubicBezTo>
                      <a:close/>
                    </a:path>
                  </a:pathLst>
                </a:custGeom>
                <a:solidFill>
                  <a:srgbClr val="FF0000">
                    <a:alpha val="50196"/>
                  </a:srgbClr>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63" name="Freeform 62"/>
                <p:cNvSpPr/>
                <p:nvPr/>
              </p:nvSpPr>
              <p:spPr>
                <a:xfrm>
                  <a:off x="9161747" y="2873385"/>
                  <a:ext cx="3959167" cy="108804"/>
                </a:xfrm>
                <a:custGeom>
                  <a:avLst/>
                  <a:gdLst>
                    <a:gd name="connsiteX0" fmla="*/ 0 w 2816640"/>
                    <a:gd name="connsiteY0" fmla="*/ 22225 h 108806"/>
                    <a:gd name="connsiteX1" fmla="*/ 0 w 2816640"/>
                    <a:gd name="connsiteY1" fmla="*/ 22225 h 108806"/>
                    <a:gd name="connsiteX2" fmla="*/ 9525 w 2816640"/>
                    <a:gd name="connsiteY2" fmla="*/ 47625 h 108806"/>
                    <a:gd name="connsiteX3" fmla="*/ 19050 w 2816640"/>
                    <a:gd name="connsiteY3" fmla="*/ 53975 h 108806"/>
                    <a:gd name="connsiteX4" fmla="*/ 31750 w 2816640"/>
                    <a:gd name="connsiteY4" fmla="*/ 66675 h 108806"/>
                    <a:gd name="connsiteX5" fmla="*/ 34925 w 2816640"/>
                    <a:gd name="connsiteY5" fmla="*/ 76200 h 108806"/>
                    <a:gd name="connsiteX6" fmla="*/ 44450 w 2816640"/>
                    <a:gd name="connsiteY6" fmla="*/ 79375 h 108806"/>
                    <a:gd name="connsiteX7" fmla="*/ 63500 w 2816640"/>
                    <a:gd name="connsiteY7" fmla="*/ 92075 h 108806"/>
                    <a:gd name="connsiteX8" fmla="*/ 92075 w 2816640"/>
                    <a:gd name="connsiteY8" fmla="*/ 104775 h 108806"/>
                    <a:gd name="connsiteX9" fmla="*/ 104775 w 2816640"/>
                    <a:gd name="connsiteY9" fmla="*/ 107950 h 108806"/>
                    <a:gd name="connsiteX10" fmla="*/ 158750 w 2816640"/>
                    <a:gd name="connsiteY10" fmla="*/ 107950 h 108806"/>
                    <a:gd name="connsiteX11" fmla="*/ 2708275 w 2816640"/>
                    <a:gd name="connsiteY11" fmla="*/ 104775 h 108806"/>
                    <a:gd name="connsiteX12" fmla="*/ 2736850 w 2816640"/>
                    <a:gd name="connsiteY12" fmla="*/ 98425 h 108806"/>
                    <a:gd name="connsiteX13" fmla="*/ 2746375 w 2816640"/>
                    <a:gd name="connsiteY13" fmla="*/ 95250 h 108806"/>
                    <a:gd name="connsiteX14" fmla="*/ 2755900 w 2816640"/>
                    <a:gd name="connsiteY14" fmla="*/ 88900 h 108806"/>
                    <a:gd name="connsiteX15" fmla="*/ 2765425 w 2816640"/>
                    <a:gd name="connsiteY15" fmla="*/ 85725 h 108806"/>
                    <a:gd name="connsiteX16" fmla="*/ 2774950 w 2816640"/>
                    <a:gd name="connsiteY16" fmla="*/ 79375 h 108806"/>
                    <a:gd name="connsiteX17" fmla="*/ 2794000 w 2816640"/>
                    <a:gd name="connsiteY17" fmla="*/ 69850 h 108806"/>
                    <a:gd name="connsiteX18" fmla="*/ 2800350 w 2816640"/>
                    <a:gd name="connsiteY18" fmla="*/ 60325 h 108806"/>
                    <a:gd name="connsiteX19" fmla="*/ 2809875 w 2816640"/>
                    <a:gd name="connsiteY19" fmla="*/ 53975 h 108806"/>
                    <a:gd name="connsiteX20" fmla="*/ 2813050 w 2816640"/>
                    <a:gd name="connsiteY20" fmla="*/ 44450 h 108806"/>
                    <a:gd name="connsiteX21" fmla="*/ 2816225 w 2816640"/>
                    <a:gd name="connsiteY21" fmla="*/ 22225 h 108806"/>
                    <a:gd name="connsiteX22" fmla="*/ 2600325 w 2816640"/>
                    <a:gd name="connsiteY22" fmla="*/ 22225 h 108806"/>
                    <a:gd name="connsiteX23" fmla="*/ 2578100 w 2816640"/>
                    <a:gd name="connsiteY23" fmla="*/ 0 h 108806"/>
                    <a:gd name="connsiteX24" fmla="*/ 234950 w 2816640"/>
                    <a:gd name="connsiteY24" fmla="*/ 0 h 108806"/>
                    <a:gd name="connsiteX25" fmla="*/ 203200 w 2816640"/>
                    <a:gd name="connsiteY25" fmla="*/ 22225 h 108806"/>
                    <a:gd name="connsiteX26" fmla="*/ 0 w 2816640"/>
                    <a:gd name="connsiteY26" fmla="*/ 22225 h 10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16640" h="108806">
                      <a:moveTo>
                        <a:pt x="0" y="22225"/>
                      </a:moveTo>
                      <a:lnTo>
                        <a:pt x="0" y="22225"/>
                      </a:lnTo>
                      <a:cubicBezTo>
                        <a:pt x="3175" y="30692"/>
                        <a:pt x="4873" y="39871"/>
                        <a:pt x="9525" y="47625"/>
                      </a:cubicBezTo>
                      <a:cubicBezTo>
                        <a:pt x="11488" y="50897"/>
                        <a:pt x="16666" y="50995"/>
                        <a:pt x="19050" y="53975"/>
                      </a:cubicBezTo>
                      <a:cubicBezTo>
                        <a:pt x="31365" y="69369"/>
                        <a:pt x="10968" y="59748"/>
                        <a:pt x="31750" y="66675"/>
                      </a:cubicBezTo>
                      <a:cubicBezTo>
                        <a:pt x="32808" y="69850"/>
                        <a:pt x="32558" y="73833"/>
                        <a:pt x="34925" y="76200"/>
                      </a:cubicBezTo>
                      <a:cubicBezTo>
                        <a:pt x="37292" y="78567"/>
                        <a:pt x="41524" y="77750"/>
                        <a:pt x="44450" y="79375"/>
                      </a:cubicBezTo>
                      <a:cubicBezTo>
                        <a:pt x="51121" y="83081"/>
                        <a:pt x="57150" y="87842"/>
                        <a:pt x="63500" y="92075"/>
                      </a:cubicBezTo>
                      <a:cubicBezTo>
                        <a:pt x="76010" y="100415"/>
                        <a:pt x="73939" y="100241"/>
                        <a:pt x="92075" y="104775"/>
                      </a:cubicBezTo>
                      <a:cubicBezTo>
                        <a:pt x="96308" y="105833"/>
                        <a:pt x="100416" y="107742"/>
                        <a:pt x="104775" y="107950"/>
                      </a:cubicBezTo>
                      <a:cubicBezTo>
                        <a:pt x="122746" y="108806"/>
                        <a:pt x="140758" y="107950"/>
                        <a:pt x="158750" y="107950"/>
                      </a:cubicBezTo>
                      <a:lnTo>
                        <a:pt x="2708275" y="104775"/>
                      </a:lnTo>
                      <a:cubicBezTo>
                        <a:pt x="2717800" y="102658"/>
                        <a:pt x="2727384" y="100792"/>
                        <a:pt x="2736850" y="98425"/>
                      </a:cubicBezTo>
                      <a:cubicBezTo>
                        <a:pt x="2740097" y="97613"/>
                        <a:pt x="2743382" y="96747"/>
                        <a:pt x="2746375" y="95250"/>
                      </a:cubicBezTo>
                      <a:cubicBezTo>
                        <a:pt x="2749788" y="93543"/>
                        <a:pt x="2752487" y="90607"/>
                        <a:pt x="2755900" y="88900"/>
                      </a:cubicBezTo>
                      <a:cubicBezTo>
                        <a:pt x="2758893" y="87403"/>
                        <a:pt x="2762432" y="87222"/>
                        <a:pt x="2765425" y="85725"/>
                      </a:cubicBezTo>
                      <a:cubicBezTo>
                        <a:pt x="2768838" y="84018"/>
                        <a:pt x="2771537" y="81082"/>
                        <a:pt x="2774950" y="79375"/>
                      </a:cubicBezTo>
                      <a:cubicBezTo>
                        <a:pt x="2801240" y="66230"/>
                        <a:pt x="2766703" y="88048"/>
                        <a:pt x="2794000" y="69850"/>
                      </a:cubicBezTo>
                      <a:cubicBezTo>
                        <a:pt x="2796117" y="66675"/>
                        <a:pt x="2797652" y="63023"/>
                        <a:pt x="2800350" y="60325"/>
                      </a:cubicBezTo>
                      <a:cubicBezTo>
                        <a:pt x="2803048" y="57627"/>
                        <a:pt x="2807491" y="56955"/>
                        <a:pt x="2809875" y="53975"/>
                      </a:cubicBezTo>
                      <a:cubicBezTo>
                        <a:pt x="2811966" y="51362"/>
                        <a:pt x="2812238" y="47697"/>
                        <a:pt x="2813050" y="44450"/>
                      </a:cubicBezTo>
                      <a:cubicBezTo>
                        <a:pt x="2816640" y="30090"/>
                        <a:pt x="2816225" y="32563"/>
                        <a:pt x="2816225" y="22225"/>
                      </a:cubicBezTo>
                      <a:lnTo>
                        <a:pt x="2600325" y="22225"/>
                      </a:lnTo>
                      <a:cubicBezTo>
                        <a:pt x="2576378" y="5120"/>
                        <a:pt x="2578100" y="15454"/>
                        <a:pt x="2578100" y="0"/>
                      </a:cubicBezTo>
                      <a:lnTo>
                        <a:pt x="234950" y="0"/>
                      </a:lnTo>
                      <a:cubicBezTo>
                        <a:pt x="213145" y="25439"/>
                        <a:pt x="225657" y="22225"/>
                        <a:pt x="203200" y="22225"/>
                      </a:cubicBezTo>
                      <a:lnTo>
                        <a:pt x="0" y="22225"/>
                      </a:ln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56" name="Right Arrow 55"/>
              <p:cNvSpPr/>
              <p:nvPr/>
            </p:nvSpPr>
            <p:spPr bwMode="auto">
              <a:xfrm flipH="1">
                <a:off x="4191001" y="5772148"/>
                <a:ext cx="354449" cy="223293"/>
              </a:xfrm>
              <a:prstGeom prst="rightArrow">
                <a:avLst>
                  <a:gd name="adj1" fmla="val 69179"/>
                  <a:gd name="adj2" fmla="val 50000"/>
                </a:avLst>
              </a:pr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a:p>
            </p:txBody>
          </p:sp>
          <p:sp>
            <p:nvSpPr>
              <p:cNvPr id="57" name="TextBox 58"/>
              <p:cNvSpPr txBox="1">
                <a:spLocks noChangeArrowheads="1"/>
              </p:cNvSpPr>
              <p:nvPr/>
            </p:nvSpPr>
            <p:spPr bwMode="auto">
              <a:xfrm>
                <a:off x="4291337" y="5806821"/>
                <a:ext cx="204465" cy="179638"/>
              </a:xfrm>
              <a:prstGeom prst="rect">
                <a:avLst/>
              </a:prstGeom>
              <a:noFill/>
              <a:ln w="9525">
                <a:noFill/>
                <a:miter lim="800000"/>
                <a:headEnd/>
                <a:tailEnd/>
              </a:ln>
            </p:spPr>
            <p:txBody>
              <a:bodyPr wrap="square" lIns="0" tIns="0" rIns="0" bIns="0">
                <a:spAutoFit/>
              </a:bodyPr>
              <a:lstStyle/>
              <a:p>
                <a:pPr algn="ctr"/>
                <a:r>
                  <a:rPr lang="en-US" sz="1000" dirty="0"/>
                  <a:t>H</a:t>
                </a:r>
                <a:r>
                  <a:rPr lang="en-US" sz="1000" baseline="30000" dirty="0"/>
                  <a:t>+</a:t>
                </a:r>
              </a:p>
            </p:txBody>
          </p:sp>
          <p:sp>
            <p:nvSpPr>
              <p:cNvPr id="58" name="Right Arrow 57"/>
              <p:cNvSpPr/>
              <p:nvPr/>
            </p:nvSpPr>
            <p:spPr bwMode="auto">
              <a:xfrm flipH="1">
                <a:off x="4598551" y="5591722"/>
                <a:ext cx="354449" cy="223293"/>
              </a:xfrm>
              <a:prstGeom prst="rightArrow">
                <a:avLst>
                  <a:gd name="adj1" fmla="val 69179"/>
                  <a:gd name="adj2" fmla="val 50000"/>
                </a:avLst>
              </a:prstGeom>
              <a:solidFill>
                <a:srgbClr val="CC99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a:p>
            </p:txBody>
          </p:sp>
          <p:sp>
            <p:nvSpPr>
              <p:cNvPr id="59" name="Right Arrow 58"/>
              <p:cNvSpPr/>
              <p:nvPr/>
            </p:nvSpPr>
            <p:spPr bwMode="auto">
              <a:xfrm>
                <a:off x="3810000" y="5591722"/>
                <a:ext cx="354449" cy="223293"/>
              </a:xfrm>
              <a:prstGeom prst="rightArrow">
                <a:avLst>
                  <a:gd name="adj1" fmla="val 69179"/>
                  <a:gd name="adj2" fmla="val 50000"/>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a:p>
            </p:txBody>
          </p:sp>
          <p:sp>
            <p:nvSpPr>
              <p:cNvPr id="60" name="TextBox 53"/>
              <p:cNvSpPr txBox="1">
                <a:spLocks noChangeArrowheads="1"/>
              </p:cNvSpPr>
              <p:nvPr/>
            </p:nvSpPr>
            <p:spPr bwMode="auto">
              <a:xfrm>
                <a:off x="3886200" y="5614985"/>
                <a:ext cx="130971" cy="111002"/>
              </a:xfrm>
              <a:prstGeom prst="rect">
                <a:avLst/>
              </a:prstGeom>
              <a:noFill/>
              <a:ln w="9525">
                <a:noFill/>
                <a:miter lim="800000"/>
                <a:headEnd/>
                <a:tailEnd/>
              </a:ln>
            </p:spPr>
            <p:txBody>
              <a:bodyPr wrap="square" lIns="0" tIns="0" rIns="0" bIns="0">
                <a:spAutoFit/>
              </a:bodyPr>
              <a:lstStyle/>
              <a:p>
                <a:r>
                  <a:rPr lang="en-US" sz="1000" dirty="0"/>
                  <a:t>H</a:t>
                </a:r>
                <a:r>
                  <a:rPr lang="en-US" sz="1000" baseline="-25000" dirty="0"/>
                  <a:t>2</a:t>
                </a:r>
              </a:p>
            </p:txBody>
          </p:sp>
          <p:sp>
            <p:nvSpPr>
              <p:cNvPr id="61" name="TextBox 54"/>
              <p:cNvSpPr txBox="1">
                <a:spLocks noChangeArrowheads="1"/>
              </p:cNvSpPr>
              <p:nvPr/>
            </p:nvSpPr>
            <p:spPr bwMode="auto">
              <a:xfrm>
                <a:off x="4748215" y="5613497"/>
                <a:ext cx="246548" cy="153888"/>
              </a:xfrm>
              <a:prstGeom prst="rect">
                <a:avLst/>
              </a:prstGeom>
              <a:noFill/>
              <a:ln w="9525">
                <a:noFill/>
                <a:miter lim="800000"/>
                <a:headEnd/>
                <a:tailEnd/>
              </a:ln>
            </p:spPr>
            <p:txBody>
              <a:bodyPr wrap="square" lIns="0" tIns="0" rIns="0" bIns="0">
                <a:spAutoFit/>
              </a:bodyPr>
              <a:lstStyle/>
              <a:p>
                <a:r>
                  <a:rPr lang="en-US" sz="1000" dirty="0"/>
                  <a:t>O</a:t>
                </a:r>
                <a:r>
                  <a:rPr lang="en-US" sz="1000" baseline="-25000" dirty="0"/>
                  <a:t>2</a:t>
                </a:r>
              </a:p>
            </p:txBody>
          </p:sp>
        </p:grpSp>
      </p:grpSp>
      <p:pic>
        <p:nvPicPr>
          <p:cNvPr id="68" name="Picture 67" descr="NERSC_logo_color.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9623" y="6287574"/>
            <a:ext cx="1202481" cy="421133"/>
          </a:xfrm>
          <a:prstGeom prst="rect">
            <a:avLst/>
          </a:prstGeom>
        </p:spPr>
      </p:pic>
    </p:spTree>
    <p:extLst>
      <p:ext uri="{BB962C8B-B14F-4D97-AF65-F5344CB8AC3E}">
        <p14:creationId xmlns:p14="http://schemas.microsoft.com/office/powerpoint/2010/main" val="41160068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6571" y="1164770"/>
            <a:ext cx="7837716" cy="4920343"/>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txBody>
          <a:bodyPr/>
          <a:lstStyle/>
          <a:p>
            <a:endParaRPr lang="en-US" dirty="0"/>
          </a:p>
        </p:txBody>
      </p:sp>
      <p:sp>
        <p:nvSpPr>
          <p:cNvPr id="2" name="Title 1"/>
          <p:cNvSpPr>
            <a:spLocks noGrp="1"/>
          </p:cNvSpPr>
          <p:nvPr>
            <p:ph type="title"/>
          </p:nvPr>
        </p:nvSpPr>
        <p:spPr/>
        <p:txBody>
          <a:bodyPr/>
          <a:lstStyle/>
          <a:p>
            <a:r>
              <a:rPr lang="en-US" smtClean="0"/>
              <a:t>Integrated Prototype Devices</a:t>
            </a:r>
            <a:endParaRPr lang="en-US" dirty="0"/>
          </a:p>
        </p:txBody>
      </p:sp>
      <p:sp>
        <p:nvSpPr>
          <p:cNvPr id="3" name="Text Placeholder 2"/>
          <p:cNvSpPr>
            <a:spLocks noGrp="1"/>
          </p:cNvSpPr>
          <p:nvPr>
            <p:ph type="body" sz="quarter" idx="13"/>
          </p:nvPr>
        </p:nvSpPr>
        <p:spPr/>
        <p:txBody>
          <a:bodyPr/>
          <a:lstStyle/>
          <a:p>
            <a:r>
              <a:rPr lang="en-US" dirty="0" smtClean="0"/>
              <a:t>Modeling </a:t>
            </a:r>
            <a:r>
              <a:rPr lang="en-US" dirty="0" smtClean="0">
                <a:solidFill>
                  <a:srgbClr val="FFFF00"/>
                </a:solidFill>
              </a:rPr>
              <a:t>Thermal Effects</a:t>
            </a:r>
            <a:r>
              <a:rPr lang="en-US" dirty="0" smtClean="0"/>
              <a:t> on Solar-Fuel Generators</a:t>
            </a:r>
            <a:endParaRPr lang="en-US" dirty="0"/>
          </a:p>
        </p:txBody>
      </p:sp>
      <p:sp>
        <p:nvSpPr>
          <p:cNvPr id="7" name="Text Placeholder 6"/>
          <p:cNvSpPr>
            <a:spLocks noGrp="1"/>
          </p:cNvSpPr>
          <p:nvPr>
            <p:ph type="body" sz="quarter" idx="19"/>
          </p:nvPr>
        </p:nvSpPr>
        <p:spPr/>
        <p:txBody>
          <a:bodyPr/>
          <a:lstStyle/>
          <a:p>
            <a:r>
              <a:rPr lang="en-US" dirty="0"/>
              <a:t>Sophia </a:t>
            </a:r>
            <a:r>
              <a:rPr lang="en-US" dirty="0" err="1"/>
              <a:t>Haussener</a:t>
            </a:r>
            <a:r>
              <a:rPr lang="en-US" dirty="0"/>
              <a:t>, Shu Hu, Chengxiang Xiang, Adam Z. Weber, and Nathan S. Lewis “Simulations of the Irradiation and Temperature Dependence of the Efficiency of Tandem Photoelectrochemical Water-Splitting Systems” </a:t>
            </a:r>
            <a:r>
              <a:rPr lang="en-US" i="1" dirty="0"/>
              <a:t>Energy Environ. Sci.</a:t>
            </a:r>
            <a:r>
              <a:rPr lang="en-US" dirty="0"/>
              <a:t> </a:t>
            </a:r>
            <a:r>
              <a:rPr lang="en-US" b="1" dirty="0"/>
              <a:t>2013</a:t>
            </a:r>
            <a:r>
              <a:rPr lang="en-US" dirty="0"/>
              <a:t>, </a:t>
            </a:r>
            <a:r>
              <a:rPr lang="en-US" i="1" dirty="0"/>
              <a:t>6</a:t>
            </a:r>
            <a:r>
              <a:rPr lang="en-US" dirty="0"/>
              <a:t>, 3605-3618.  (</a:t>
            </a:r>
            <a:r>
              <a:rPr lang="en-US" u="sng" dirty="0">
                <a:hlinkClick r:id="rId3"/>
              </a:rPr>
              <a:t>DOI: 10.1039/c3ee41302k</a:t>
            </a:r>
            <a:r>
              <a:rPr lang="en-US" dirty="0" smtClean="0"/>
              <a:t>)</a:t>
            </a:r>
            <a:endParaRPr lang="en-US" dirty="0"/>
          </a:p>
        </p:txBody>
      </p:sp>
      <p:grpSp>
        <p:nvGrpSpPr>
          <p:cNvPr id="22" name="Group 21"/>
          <p:cNvGrpSpPr/>
          <p:nvPr/>
        </p:nvGrpSpPr>
        <p:grpSpPr>
          <a:xfrm>
            <a:off x="7002988" y="898688"/>
            <a:ext cx="1486244" cy="1788645"/>
            <a:chOff x="2788671" y="3783401"/>
            <a:chExt cx="1486244" cy="1788645"/>
          </a:xfrm>
        </p:grpSpPr>
        <p:sp>
          <p:nvSpPr>
            <p:cNvPr id="23" name="Rectangle 22"/>
            <p:cNvSpPr/>
            <p:nvPr/>
          </p:nvSpPr>
          <p:spPr>
            <a:xfrm>
              <a:off x="2788671" y="3783401"/>
              <a:ext cx="1486244" cy="1788645"/>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25" name="TextBox 24"/>
            <p:cNvSpPr txBox="1"/>
            <p:nvPr/>
          </p:nvSpPr>
          <p:spPr>
            <a:xfrm>
              <a:off x="2788671" y="3783402"/>
              <a:ext cx="1371601" cy="954107"/>
            </a:xfrm>
            <a:prstGeom prst="rect">
              <a:avLst/>
            </a:prstGeom>
            <a:noFill/>
          </p:spPr>
          <p:txBody>
            <a:bodyPr wrap="square" rtlCol="0">
              <a:spAutoFit/>
            </a:bodyPr>
            <a:lstStyle/>
            <a:p>
              <a:r>
                <a:rPr lang="en-US" dirty="0" smtClean="0">
                  <a:solidFill>
                    <a:schemeClr val="tx1">
                      <a:lumMod val="75000"/>
                      <a:lumOff val="25000"/>
                    </a:schemeClr>
                  </a:solidFill>
                </a:rPr>
                <a:t>Detailed </a:t>
              </a:r>
              <a:r>
                <a:rPr lang="en-US" dirty="0">
                  <a:solidFill>
                    <a:schemeClr val="tx1">
                      <a:lumMod val="75000"/>
                      <a:lumOff val="25000"/>
                    </a:schemeClr>
                  </a:solidFill>
                </a:rPr>
                <a:t>m</a:t>
              </a:r>
              <a:r>
                <a:rPr lang="en-US" dirty="0" smtClean="0">
                  <a:solidFill>
                    <a:schemeClr val="tx1">
                      <a:lumMod val="75000"/>
                      <a:lumOff val="25000"/>
                    </a:schemeClr>
                  </a:solidFill>
                </a:rPr>
                <a:t>odeling of prototype design space</a:t>
              </a:r>
              <a:endParaRPr lang="en-US" dirty="0">
                <a:solidFill>
                  <a:schemeClr val="tx1">
                    <a:lumMod val="75000"/>
                    <a:lumOff val="25000"/>
                  </a:schemeClr>
                </a:solidFill>
              </a:endParaRPr>
            </a:p>
          </p:txBody>
        </p:sp>
        <p:pic>
          <p:nvPicPr>
            <p:cNvPr id="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3367" y="4785738"/>
              <a:ext cx="1416851" cy="48564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pic>
        <p:nvPicPr>
          <p:cNvPr id="1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498342" y="2868800"/>
            <a:ext cx="3108960" cy="2724912"/>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1" name="Text Placeholder 5"/>
          <p:cNvSpPr txBox="1">
            <a:spLocks/>
          </p:cNvSpPr>
          <p:nvPr/>
        </p:nvSpPr>
        <p:spPr bwMode="auto">
          <a:xfrm>
            <a:off x="184110" y="1488210"/>
            <a:ext cx="3593233"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Efficiency Modeling of Prototype Designs</a:t>
            </a:r>
            <a:endParaRPr lang="en-US" sz="1400" cap="small" dirty="0"/>
          </a:p>
        </p:txBody>
      </p:sp>
      <p:sp>
        <p:nvSpPr>
          <p:cNvPr id="26" name="TextBox 4"/>
          <p:cNvSpPr txBox="1">
            <a:spLocks noChangeArrowheads="1"/>
          </p:cNvSpPr>
          <p:nvPr/>
        </p:nvSpPr>
        <p:spPr bwMode="auto">
          <a:xfrm>
            <a:off x="520700" y="5174041"/>
            <a:ext cx="3501084" cy="646331"/>
          </a:xfrm>
          <a:prstGeom prst="rect">
            <a:avLst/>
          </a:prstGeom>
          <a:noFill/>
          <a:ln w="9525">
            <a:noFill/>
            <a:miter lim="800000"/>
            <a:headEnd/>
            <a:tailEnd/>
          </a:ln>
        </p:spPr>
        <p:txBody>
          <a:bodyPr wrap="square">
            <a:prstTxWarp prst="textNoShape">
              <a:avLst/>
            </a:prstTxWarp>
            <a:spAutoFit/>
          </a:bodyPr>
          <a:lstStyle/>
          <a:p>
            <a:r>
              <a:rPr lang="en-US" sz="1200" b="0" i="1" dirty="0" smtClean="0">
                <a:solidFill>
                  <a:schemeClr val="tx1">
                    <a:lumMod val="75000"/>
                    <a:lumOff val="25000"/>
                  </a:schemeClr>
                </a:solidFill>
                <a:latin typeface="Calibri" pitchFamily="-104" charset="0"/>
              </a:rPr>
              <a:t>Comparison of instantaneous efficiency </a:t>
            </a:r>
            <a:r>
              <a:rPr lang="en-US" sz="1200" b="0" i="1" dirty="0">
                <a:solidFill>
                  <a:schemeClr val="tx1">
                    <a:lumMod val="75000"/>
                    <a:lumOff val="25000"/>
                  </a:schemeClr>
                </a:solidFill>
                <a:latin typeface="Calibri" pitchFamily="-104" charset="0"/>
              </a:rPr>
              <a:t>f</a:t>
            </a:r>
            <a:r>
              <a:rPr lang="en-US" sz="1200" b="0" i="1" dirty="0" smtClean="0">
                <a:solidFill>
                  <a:schemeClr val="tx1">
                    <a:lumMod val="75000"/>
                    <a:lumOff val="25000"/>
                  </a:schemeClr>
                </a:solidFill>
                <a:latin typeface="Calibri" pitchFamily="-104" charset="0"/>
              </a:rPr>
              <a:t>or four typical seasonal days under three isothermal conditions</a:t>
            </a:r>
            <a:endParaRPr lang="en-US" sz="1200" b="0" i="1" dirty="0">
              <a:solidFill>
                <a:schemeClr val="tx1">
                  <a:lumMod val="75000"/>
                  <a:lumOff val="25000"/>
                </a:schemeClr>
              </a:solidFill>
              <a:latin typeface="Calibri" pitchFamily="-104" charset="0"/>
            </a:endParaRPr>
          </a:p>
        </p:txBody>
      </p:sp>
      <p:grpSp>
        <p:nvGrpSpPr>
          <p:cNvPr id="17" name="Group 16"/>
          <p:cNvGrpSpPr/>
          <p:nvPr/>
        </p:nvGrpSpPr>
        <p:grpSpPr>
          <a:xfrm>
            <a:off x="673804" y="2100171"/>
            <a:ext cx="2926080" cy="2926080"/>
            <a:chOff x="779522" y="2262790"/>
            <a:chExt cx="2926080" cy="2926080"/>
          </a:xfrm>
        </p:grpSpPr>
        <p:pic>
          <p:nvPicPr>
            <p:cNvPr id="614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 r="-249"/>
            <a:stretch/>
          </p:blipFill>
          <p:spPr bwMode="auto">
            <a:xfrm>
              <a:off x="779522" y="2262790"/>
              <a:ext cx="2926080" cy="2926080"/>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6" name="Rectangle 15"/>
            <p:cNvSpPr/>
            <p:nvPr/>
          </p:nvSpPr>
          <p:spPr>
            <a:xfrm>
              <a:off x="781605" y="2263966"/>
              <a:ext cx="213528" cy="324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4"/>
          <p:cNvSpPr txBox="1">
            <a:spLocks noChangeArrowheads="1"/>
          </p:cNvSpPr>
          <p:nvPr/>
        </p:nvSpPr>
        <p:spPr bwMode="auto">
          <a:xfrm>
            <a:off x="4021784" y="5673735"/>
            <a:ext cx="4062077" cy="276999"/>
          </a:xfrm>
          <a:prstGeom prst="rect">
            <a:avLst/>
          </a:prstGeom>
          <a:noFill/>
          <a:ln w="9525">
            <a:noFill/>
            <a:miter lim="800000"/>
            <a:headEnd/>
            <a:tailEnd/>
          </a:ln>
        </p:spPr>
        <p:txBody>
          <a:bodyPr wrap="square">
            <a:prstTxWarp prst="textNoShape">
              <a:avLst/>
            </a:prstTxWarp>
            <a:spAutoFit/>
          </a:bodyPr>
          <a:lstStyle/>
          <a:p>
            <a:r>
              <a:rPr lang="en-US" sz="1200" b="0" i="1" dirty="0" smtClean="0">
                <a:solidFill>
                  <a:schemeClr val="tx1">
                    <a:lumMod val="75000"/>
                    <a:lumOff val="25000"/>
                  </a:schemeClr>
                </a:solidFill>
                <a:latin typeface="Calibri" pitchFamily="-104" charset="0"/>
              </a:rPr>
              <a:t>Comparison of normalized annually integrated fuel production</a:t>
            </a:r>
            <a:endParaRPr lang="en-US" sz="1200" b="0" i="1" dirty="0">
              <a:solidFill>
                <a:schemeClr val="tx1">
                  <a:lumMod val="75000"/>
                  <a:lumOff val="25000"/>
                </a:schemeClr>
              </a:solidFill>
              <a:latin typeface="Calibri" pitchFamily="-104" charset="0"/>
            </a:endParaRPr>
          </a:p>
        </p:txBody>
      </p:sp>
    </p:spTree>
    <p:extLst>
      <p:ext uri="{BB962C8B-B14F-4D97-AF65-F5344CB8AC3E}">
        <p14:creationId xmlns:p14="http://schemas.microsoft.com/office/powerpoint/2010/main" val="2896204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6571" y="1164770"/>
            <a:ext cx="7837716" cy="4920343"/>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txBody>
          <a:bodyPr/>
          <a:lstStyle/>
          <a:p>
            <a:endParaRPr lang="en-US" dirty="0"/>
          </a:p>
        </p:txBody>
      </p:sp>
      <p:sp>
        <p:nvSpPr>
          <p:cNvPr id="2" name="Title 1"/>
          <p:cNvSpPr>
            <a:spLocks noGrp="1"/>
          </p:cNvSpPr>
          <p:nvPr>
            <p:ph type="title"/>
          </p:nvPr>
        </p:nvSpPr>
        <p:spPr/>
        <p:txBody>
          <a:bodyPr/>
          <a:lstStyle/>
          <a:p>
            <a:r>
              <a:rPr lang="en-US" smtClean="0"/>
              <a:t>Integrated Prototype Devices</a:t>
            </a:r>
            <a:endParaRPr lang="en-US" dirty="0"/>
          </a:p>
        </p:txBody>
      </p:sp>
      <p:sp>
        <p:nvSpPr>
          <p:cNvPr id="3" name="Text Placeholder 2"/>
          <p:cNvSpPr>
            <a:spLocks noGrp="1"/>
          </p:cNvSpPr>
          <p:nvPr>
            <p:ph type="body" sz="quarter" idx="13"/>
          </p:nvPr>
        </p:nvSpPr>
        <p:spPr/>
        <p:txBody>
          <a:bodyPr/>
          <a:lstStyle/>
          <a:p>
            <a:r>
              <a:rPr lang="en-US" dirty="0" smtClean="0"/>
              <a:t>Modeling the </a:t>
            </a:r>
            <a:r>
              <a:rPr lang="en-US" dirty="0" smtClean="0">
                <a:solidFill>
                  <a:srgbClr val="FFFF00"/>
                </a:solidFill>
              </a:rPr>
              <a:t>Efficiencies</a:t>
            </a:r>
            <a:r>
              <a:rPr lang="en-US" dirty="0" smtClean="0"/>
              <a:t> of Solar-Fuel Generators</a:t>
            </a:r>
            <a:endParaRPr lang="en-US" dirty="0"/>
          </a:p>
        </p:txBody>
      </p:sp>
      <p:sp>
        <p:nvSpPr>
          <p:cNvPr id="1818" name="Text Placeholder 1817"/>
          <p:cNvSpPr>
            <a:spLocks noGrp="1"/>
          </p:cNvSpPr>
          <p:nvPr>
            <p:ph type="body" sz="quarter" idx="19"/>
          </p:nvPr>
        </p:nvSpPr>
        <p:spPr/>
        <p:txBody>
          <a:bodyPr/>
          <a:lstStyle/>
          <a:p>
            <a:r>
              <a:rPr lang="en-US" dirty="0"/>
              <a:t>Shu Hu, Chengxiang Xiang, Sophia </a:t>
            </a:r>
            <a:r>
              <a:rPr lang="en-US" dirty="0" err="1"/>
              <a:t>Haussener</a:t>
            </a:r>
            <a:r>
              <a:rPr lang="en-US" dirty="0"/>
              <a:t>, Alan D. Berger, and Nathan S. Lewis “An Analysis of the Optimal Band Gaps of Light Absorbers in Integrated Tandem Photoelectrochemical Water-Splitting Systems” </a:t>
            </a:r>
            <a:r>
              <a:rPr lang="en-US" i="1" dirty="0"/>
              <a:t>Energy Environ. Sci.</a:t>
            </a:r>
            <a:r>
              <a:rPr lang="en-US" dirty="0"/>
              <a:t> </a:t>
            </a:r>
            <a:r>
              <a:rPr lang="en-US" b="1" dirty="0"/>
              <a:t>2013</a:t>
            </a:r>
            <a:r>
              <a:rPr lang="en-US" dirty="0"/>
              <a:t>, 6, 2984-2993. (</a:t>
            </a:r>
            <a:r>
              <a:rPr lang="en-US" u="sng" dirty="0">
                <a:hlinkClick r:id="rId3"/>
              </a:rPr>
              <a:t>DOI: 10.1039.c3ee40453f</a:t>
            </a:r>
            <a:r>
              <a:rPr lang="en-US" dirty="0" smtClean="0"/>
              <a:t>)</a:t>
            </a:r>
            <a:endParaRPr lang="en-US" dirty="0"/>
          </a:p>
        </p:txBody>
      </p:sp>
      <p:grpSp>
        <p:nvGrpSpPr>
          <p:cNvPr id="22" name="Group 21"/>
          <p:cNvGrpSpPr/>
          <p:nvPr/>
        </p:nvGrpSpPr>
        <p:grpSpPr>
          <a:xfrm>
            <a:off x="7002988" y="898688"/>
            <a:ext cx="1486244" cy="1788645"/>
            <a:chOff x="2788671" y="3783401"/>
            <a:chExt cx="1486244" cy="1788645"/>
          </a:xfrm>
        </p:grpSpPr>
        <p:sp>
          <p:nvSpPr>
            <p:cNvPr id="23" name="Rectangle 22"/>
            <p:cNvSpPr/>
            <p:nvPr/>
          </p:nvSpPr>
          <p:spPr>
            <a:xfrm>
              <a:off x="2788671" y="3783401"/>
              <a:ext cx="1486244" cy="1788645"/>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25" name="TextBox 24"/>
            <p:cNvSpPr txBox="1"/>
            <p:nvPr/>
          </p:nvSpPr>
          <p:spPr>
            <a:xfrm>
              <a:off x="2788671" y="3783402"/>
              <a:ext cx="1371601" cy="954107"/>
            </a:xfrm>
            <a:prstGeom prst="rect">
              <a:avLst/>
            </a:prstGeom>
            <a:noFill/>
          </p:spPr>
          <p:txBody>
            <a:bodyPr wrap="square" rtlCol="0">
              <a:spAutoFit/>
            </a:bodyPr>
            <a:lstStyle/>
            <a:p>
              <a:r>
                <a:rPr lang="en-US" dirty="0" smtClean="0">
                  <a:solidFill>
                    <a:schemeClr val="tx1">
                      <a:lumMod val="75000"/>
                      <a:lumOff val="25000"/>
                    </a:schemeClr>
                  </a:solidFill>
                </a:rPr>
                <a:t>Detailed </a:t>
              </a:r>
              <a:r>
                <a:rPr lang="en-US" dirty="0">
                  <a:solidFill>
                    <a:schemeClr val="tx1">
                      <a:lumMod val="75000"/>
                      <a:lumOff val="25000"/>
                    </a:schemeClr>
                  </a:solidFill>
                </a:rPr>
                <a:t>m</a:t>
              </a:r>
              <a:r>
                <a:rPr lang="en-US" dirty="0" smtClean="0">
                  <a:solidFill>
                    <a:schemeClr val="tx1">
                      <a:lumMod val="75000"/>
                      <a:lumOff val="25000"/>
                    </a:schemeClr>
                  </a:solidFill>
                </a:rPr>
                <a:t>odeling of prototype design space</a:t>
              </a:r>
              <a:endParaRPr lang="en-US" dirty="0">
                <a:solidFill>
                  <a:schemeClr val="tx1">
                    <a:lumMod val="75000"/>
                    <a:lumOff val="25000"/>
                  </a:schemeClr>
                </a:solidFill>
              </a:endParaRPr>
            </a:p>
          </p:txBody>
        </p:sp>
        <p:pic>
          <p:nvPicPr>
            <p:cNvPr id="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3367" y="4785738"/>
              <a:ext cx="1416851" cy="48564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pic>
        <p:nvPicPr>
          <p:cNvPr id="1821" name="Picture 1820"/>
          <p:cNvPicPr/>
          <p:nvPr/>
        </p:nvPicPr>
        <p:blipFill rotWithShape="1">
          <a:blip r:embed="rId5" cstate="print">
            <a:extLst>
              <a:ext uri="{28A0092B-C50C-407E-A947-70E740481C1C}">
                <a14:useLocalDpi xmlns:a14="http://schemas.microsoft.com/office/drawing/2010/main" val="0"/>
              </a:ext>
            </a:extLst>
          </a:blip>
          <a:srcRect l="8656" t="3203" r="28334" b="66181"/>
          <a:stretch/>
        </p:blipFill>
        <p:spPr bwMode="auto">
          <a:xfrm>
            <a:off x="610650" y="2867297"/>
            <a:ext cx="3044952" cy="3108960"/>
          </a:xfrm>
          <a:prstGeom prst="rect">
            <a:avLst/>
          </a:prstGeom>
          <a:noFill/>
          <a:ln>
            <a:noFill/>
          </a:ln>
        </p:spPr>
      </p:pic>
      <p:pic>
        <p:nvPicPr>
          <p:cNvPr id="1823" name="Picture 1822"/>
          <p:cNvPicPr/>
          <p:nvPr/>
        </p:nvPicPr>
        <p:blipFill rotWithShape="1">
          <a:blip r:embed="rId5" cstate="print">
            <a:extLst>
              <a:ext uri="{28A0092B-C50C-407E-A947-70E740481C1C}">
                <a14:useLocalDpi xmlns:a14="http://schemas.microsoft.com/office/drawing/2010/main" val="0"/>
              </a:ext>
            </a:extLst>
          </a:blip>
          <a:srcRect l="10953" t="36013" r="28117" b="33372"/>
          <a:stretch/>
        </p:blipFill>
        <p:spPr bwMode="auto">
          <a:xfrm>
            <a:off x="4245429" y="2867297"/>
            <a:ext cx="2944368" cy="3108960"/>
          </a:xfrm>
          <a:prstGeom prst="rect">
            <a:avLst/>
          </a:prstGeom>
          <a:noFill/>
          <a:ln>
            <a:noFill/>
          </a:ln>
        </p:spPr>
      </p:pic>
      <p:sp>
        <p:nvSpPr>
          <p:cNvPr id="1824" name="Text Placeholder 5"/>
          <p:cNvSpPr txBox="1">
            <a:spLocks/>
          </p:cNvSpPr>
          <p:nvPr/>
        </p:nvSpPr>
        <p:spPr bwMode="auto">
          <a:xfrm>
            <a:off x="184110" y="1488210"/>
            <a:ext cx="3898033"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Modeling of Solar-to-Hydrogen Efficiencies</a:t>
            </a:r>
            <a:endParaRPr lang="en-US" sz="1400" cap="small" dirty="0"/>
          </a:p>
        </p:txBody>
      </p:sp>
      <p:sp>
        <p:nvSpPr>
          <p:cNvPr id="1825" name="TextBox 4"/>
          <p:cNvSpPr txBox="1">
            <a:spLocks noChangeArrowheads="1"/>
          </p:cNvSpPr>
          <p:nvPr/>
        </p:nvSpPr>
        <p:spPr bwMode="auto">
          <a:xfrm>
            <a:off x="610650" y="2164820"/>
            <a:ext cx="2799443" cy="646331"/>
          </a:xfrm>
          <a:prstGeom prst="rect">
            <a:avLst/>
          </a:prstGeom>
          <a:noFill/>
          <a:ln w="9525">
            <a:noFill/>
            <a:miter lim="800000"/>
            <a:headEnd/>
            <a:tailEnd/>
          </a:ln>
        </p:spPr>
        <p:txBody>
          <a:bodyPr wrap="square">
            <a:prstTxWarp prst="textNoShape">
              <a:avLst/>
            </a:prstTxWarp>
            <a:spAutoFit/>
          </a:bodyPr>
          <a:lstStyle/>
          <a:p>
            <a:r>
              <a:rPr lang="en-US" sz="1200" b="0" i="1" dirty="0" err="1" smtClean="0">
                <a:solidFill>
                  <a:schemeClr val="tx1">
                    <a:lumMod val="75000"/>
                    <a:lumOff val="25000"/>
                  </a:schemeClr>
                </a:solidFill>
                <a:latin typeface="Calibri" pitchFamily="-104" charset="0"/>
              </a:rPr>
              <a:t>Isoefficiency</a:t>
            </a:r>
            <a:r>
              <a:rPr lang="en-US" sz="1200" b="0" i="1" dirty="0" smtClean="0">
                <a:solidFill>
                  <a:schemeClr val="tx1">
                    <a:lumMod val="75000"/>
                    <a:lumOff val="25000"/>
                  </a:schemeClr>
                </a:solidFill>
                <a:latin typeface="Calibri" pitchFamily="-104" charset="0"/>
              </a:rPr>
              <a:t> plot for prototype configuration A: </a:t>
            </a:r>
            <a:r>
              <a:rPr lang="en-US" sz="1200" b="0" i="1" dirty="0">
                <a:solidFill>
                  <a:schemeClr val="tx1">
                    <a:lumMod val="75000"/>
                    <a:lumOff val="25000"/>
                  </a:schemeClr>
                </a:solidFill>
                <a:latin typeface="Calibri" pitchFamily="-104" charset="0"/>
              </a:rPr>
              <a:t>p</a:t>
            </a:r>
            <a:r>
              <a:rPr lang="en-US" sz="1200" b="0" i="1" dirty="0" smtClean="0">
                <a:solidFill>
                  <a:schemeClr val="tx1">
                    <a:lumMod val="75000"/>
                    <a:lumOff val="25000"/>
                  </a:schemeClr>
                </a:solidFill>
                <a:latin typeface="Calibri" pitchFamily="-104" charset="0"/>
              </a:rPr>
              <a:t>hotoanode + photocathode photoelectrochemical cell</a:t>
            </a:r>
            <a:endParaRPr lang="en-US" sz="1200" b="0" i="1" dirty="0">
              <a:solidFill>
                <a:schemeClr val="tx1">
                  <a:lumMod val="75000"/>
                  <a:lumOff val="25000"/>
                </a:schemeClr>
              </a:solidFill>
              <a:latin typeface="Calibri" pitchFamily="-104" charset="0"/>
            </a:endParaRPr>
          </a:p>
        </p:txBody>
      </p:sp>
      <p:sp>
        <p:nvSpPr>
          <p:cNvPr id="1826" name="TextBox 4"/>
          <p:cNvSpPr txBox="1">
            <a:spLocks noChangeArrowheads="1"/>
          </p:cNvSpPr>
          <p:nvPr/>
        </p:nvSpPr>
        <p:spPr bwMode="auto">
          <a:xfrm>
            <a:off x="4237156" y="2220966"/>
            <a:ext cx="2513550" cy="646331"/>
          </a:xfrm>
          <a:prstGeom prst="rect">
            <a:avLst/>
          </a:prstGeom>
          <a:noFill/>
          <a:ln w="9525">
            <a:noFill/>
            <a:miter lim="800000"/>
            <a:headEnd/>
            <a:tailEnd/>
          </a:ln>
        </p:spPr>
        <p:txBody>
          <a:bodyPr wrap="square">
            <a:prstTxWarp prst="textNoShape">
              <a:avLst/>
            </a:prstTxWarp>
            <a:spAutoFit/>
          </a:bodyPr>
          <a:lstStyle/>
          <a:p>
            <a:r>
              <a:rPr lang="en-US" sz="1200" b="0" i="1" dirty="0" err="1" smtClean="0">
                <a:solidFill>
                  <a:schemeClr val="tx1">
                    <a:lumMod val="75000"/>
                    <a:lumOff val="25000"/>
                  </a:schemeClr>
                </a:solidFill>
                <a:latin typeface="Calibri" pitchFamily="-104" charset="0"/>
              </a:rPr>
              <a:t>Isoefficiency</a:t>
            </a:r>
            <a:r>
              <a:rPr lang="en-US" sz="1200" b="0" i="1" dirty="0" smtClean="0">
                <a:solidFill>
                  <a:schemeClr val="tx1">
                    <a:lumMod val="75000"/>
                    <a:lumOff val="25000"/>
                  </a:schemeClr>
                </a:solidFill>
                <a:latin typeface="Calibri" pitchFamily="-104" charset="0"/>
              </a:rPr>
              <a:t> plot for prototype configuration B: tandem absorber + </a:t>
            </a:r>
            <a:r>
              <a:rPr lang="en-US" sz="1200" b="0" i="1" dirty="0" err="1" smtClean="0">
                <a:solidFill>
                  <a:schemeClr val="tx1">
                    <a:lumMod val="75000"/>
                    <a:lumOff val="25000"/>
                  </a:schemeClr>
                </a:solidFill>
                <a:latin typeface="Calibri" pitchFamily="-104" charset="0"/>
              </a:rPr>
              <a:t>electrocatalyst</a:t>
            </a:r>
            <a:endParaRPr lang="en-US" sz="1200" b="0" i="1" dirty="0">
              <a:solidFill>
                <a:schemeClr val="tx1">
                  <a:lumMod val="75000"/>
                  <a:lumOff val="25000"/>
                </a:schemeClr>
              </a:solidFill>
              <a:latin typeface="Calibri" pitchFamily="-104" charset="0"/>
            </a:endParaRPr>
          </a:p>
        </p:txBody>
      </p:sp>
    </p:spTree>
    <p:extLst>
      <p:ext uri="{BB962C8B-B14F-4D97-AF65-F5344CB8AC3E}">
        <p14:creationId xmlns:p14="http://schemas.microsoft.com/office/powerpoint/2010/main" val="12884810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89054" y="3255318"/>
            <a:ext cx="7965770" cy="2905126"/>
          </a:xfrm>
          <a:prstGeom prst="rect">
            <a:avLst/>
          </a:prstGeom>
          <a:ln>
            <a:no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2" name="Title 1"/>
          <p:cNvSpPr>
            <a:spLocks noGrp="1"/>
          </p:cNvSpPr>
          <p:nvPr>
            <p:ph type="title"/>
          </p:nvPr>
        </p:nvSpPr>
        <p:spPr/>
        <p:txBody>
          <a:bodyPr/>
          <a:lstStyle/>
          <a:p>
            <a:r>
              <a:rPr lang="en-US" dirty="0" smtClean="0"/>
              <a:t>Assemblies and Processes</a:t>
            </a:r>
            <a:endParaRPr lang="en-US" dirty="0"/>
          </a:p>
        </p:txBody>
      </p:sp>
      <p:sp>
        <p:nvSpPr>
          <p:cNvPr id="3" name="Text Placeholder 2"/>
          <p:cNvSpPr>
            <a:spLocks noGrp="1"/>
          </p:cNvSpPr>
          <p:nvPr>
            <p:ph type="body" sz="quarter" idx="13"/>
          </p:nvPr>
        </p:nvSpPr>
        <p:spPr/>
        <p:txBody>
          <a:bodyPr/>
          <a:lstStyle/>
          <a:p>
            <a:r>
              <a:rPr lang="en-US" dirty="0" smtClean="0"/>
              <a:t>Systematic </a:t>
            </a:r>
            <a:r>
              <a:rPr lang="en-US" dirty="0"/>
              <a:t>Approach to Solar-Fuel Generator Prototypes</a:t>
            </a:r>
          </a:p>
        </p:txBody>
      </p:sp>
      <p:sp>
        <p:nvSpPr>
          <p:cNvPr id="7" name="Rectangle 6"/>
          <p:cNvSpPr/>
          <p:nvPr/>
        </p:nvSpPr>
        <p:spPr>
          <a:xfrm>
            <a:off x="394982" y="1327727"/>
            <a:ext cx="7950732" cy="1405225"/>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17" name="Rectangle 16"/>
          <p:cNvSpPr/>
          <p:nvPr/>
        </p:nvSpPr>
        <p:spPr>
          <a:xfrm>
            <a:off x="561767" y="1561149"/>
            <a:ext cx="2057400" cy="914400"/>
          </a:xfrm>
          <a:prstGeom prst="rect">
            <a:avLst/>
          </a:prstGeom>
          <a:solidFill>
            <a:schemeClr val="bg1">
              <a:lumMod val="75000"/>
            </a:schemeClr>
          </a:solidFill>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pic>
        <p:nvPicPr>
          <p:cNvPr id="18" name="Picture 17"/>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a:stretch/>
        </p:blipFill>
        <p:spPr>
          <a:xfrm>
            <a:off x="1724777" y="1675449"/>
            <a:ext cx="685800" cy="68580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9" name="TextBox 18"/>
          <p:cNvSpPr txBox="1"/>
          <p:nvPr/>
        </p:nvSpPr>
        <p:spPr>
          <a:xfrm>
            <a:off x="561767" y="1561149"/>
            <a:ext cx="1028700" cy="784830"/>
          </a:xfrm>
          <a:prstGeom prst="rect">
            <a:avLst/>
          </a:prstGeom>
          <a:noFill/>
        </p:spPr>
        <p:txBody>
          <a:bodyPr wrap="square" rtlCol="0">
            <a:spAutoFit/>
          </a:bodyPr>
          <a:lstStyle/>
          <a:p>
            <a:pPr>
              <a:spcAft>
                <a:spcPts val="0"/>
              </a:spcAft>
            </a:pPr>
            <a:r>
              <a:rPr lang="en-US" sz="1500" dirty="0" smtClean="0">
                <a:solidFill>
                  <a:schemeClr val="bg1">
                    <a:lumMod val="50000"/>
                  </a:schemeClr>
                </a:solidFill>
              </a:rPr>
              <a:t>Integrated prototype</a:t>
            </a:r>
          </a:p>
          <a:p>
            <a:pPr>
              <a:spcAft>
                <a:spcPts val="0"/>
              </a:spcAft>
            </a:pPr>
            <a:r>
              <a:rPr lang="en-US" sz="1500" dirty="0" smtClean="0">
                <a:solidFill>
                  <a:schemeClr val="bg1">
                    <a:lumMod val="50000"/>
                  </a:schemeClr>
                </a:solidFill>
              </a:rPr>
              <a:t>devices</a:t>
            </a:r>
          </a:p>
        </p:txBody>
      </p:sp>
      <p:sp>
        <p:nvSpPr>
          <p:cNvPr id="21" name="Isosceles Triangle 20"/>
          <p:cNvSpPr/>
          <p:nvPr/>
        </p:nvSpPr>
        <p:spPr>
          <a:xfrm rot="5400000">
            <a:off x="2331336" y="1902004"/>
            <a:ext cx="1238294" cy="232691"/>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41023" y="1585129"/>
            <a:ext cx="2057400" cy="914400"/>
          </a:xfrm>
          <a:prstGeom prst="rect">
            <a:avLst/>
          </a:prstGeom>
          <a:solidFill>
            <a:schemeClr val="bg1">
              <a:lumMod val="85000"/>
            </a:schemeClr>
          </a:solidFill>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15" name="Isosceles Triangle 14"/>
          <p:cNvSpPr/>
          <p:nvPr/>
        </p:nvSpPr>
        <p:spPr>
          <a:xfrm rot="5400000">
            <a:off x="5129487" y="1925983"/>
            <a:ext cx="1238294" cy="232691"/>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7069723" y="1699340"/>
            <a:ext cx="800307" cy="68597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20" name="TextBox 19"/>
          <p:cNvSpPr txBox="1"/>
          <p:nvPr/>
        </p:nvSpPr>
        <p:spPr>
          <a:xfrm>
            <a:off x="6041023" y="1585129"/>
            <a:ext cx="1028700" cy="553998"/>
          </a:xfrm>
          <a:prstGeom prst="rect">
            <a:avLst/>
          </a:prstGeom>
          <a:noFill/>
        </p:spPr>
        <p:txBody>
          <a:bodyPr wrap="square" rtlCol="0">
            <a:spAutoFit/>
          </a:bodyPr>
          <a:lstStyle/>
          <a:p>
            <a:pPr>
              <a:spcAft>
                <a:spcPts val="0"/>
              </a:spcAft>
            </a:pPr>
            <a:r>
              <a:rPr lang="en-US" sz="1500" dirty="0" smtClean="0">
                <a:solidFill>
                  <a:schemeClr val="bg1">
                    <a:lumMod val="50000"/>
                  </a:schemeClr>
                </a:solidFill>
              </a:rPr>
              <a:t>Materials discovery</a:t>
            </a:r>
          </a:p>
        </p:txBody>
      </p:sp>
      <p:sp>
        <p:nvSpPr>
          <p:cNvPr id="39" name="Freeform 38"/>
          <p:cNvSpPr/>
          <p:nvPr/>
        </p:nvSpPr>
        <p:spPr>
          <a:xfrm>
            <a:off x="379436" y="2503942"/>
            <a:ext cx="7983514" cy="3687307"/>
          </a:xfrm>
          <a:custGeom>
            <a:avLst/>
            <a:gdLst>
              <a:gd name="connsiteX0" fmla="*/ 1647825 w 8086725"/>
              <a:gd name="connsiteY0" fmla="*/ 0 h 3352800"/>
              <a:gd name="connsiteX1" fmla="*/ 28575 w 8086725"/>
              <a:gd name="connsiteY1" fmla="*/ 428625 h 3352800"/>
              <a:gd name="connsiteX2" fmla="*/ 0 w 8086725"/>
              <a:gd name="connsiteY2" fmla="*/ 3352800 h 3352800"/>
              <a:gd name="connsiteX3" fmla="*/ 8086725 w 8086725"/>
              <a:gd name="connsiteY3" fmla="*/ 3333750 h 3352800"/>
              <a:gd name="connsiteX4" fmla="*/ 8086725 w 8086725"/>
              <a:gd name="connsiteY4" fmla="*/ 409575 h 3352800"/>
              <a:gd name="connsiteX5" fmla="*/ 4800600 w 8086725"/>
              <a:gd name="connsiteY5" fmla="*/ 0 h 3352800"/>
              <a:gd name="connsiteX6" fmla="*/ 4800600 w 8086725"/>
              <a:gd name="connsiteY6" fmla="*/ 0 h 3352800"/>
              <a:gd name="connsiteX0" fmla="*/ 341539 w 8086725"/>
              <a:gd name="connsiteY0" fmla="*/ 0 h 3686628"/>
              <a:gd name="connsiteX1" fmla="*/ 28575 w 8086725"/>
              <a:gd name="connsiteY1" fmla="*/ 762453 h 3686628"/>
              <a:gd name="connsiteX2" fmla="*/ 0 w 8086725"/>
              <a:gd name="connsiteY2" fmla="*/ 3686628 h 3686628"/>
              <a:gd name="connsiteX3" fmla="*/ 8086725 w 8086725"/>
              <a:gd name="connsiteY3" fmla="*/ 3667578 h 3686628"/>
              <a:gd name="connsiteX4" fmla="*/ 8086725 w 8086725"/>
              <a:gd name="connsiteY4" fmla="*/ 743403 h 3686628"/>
              <a:gd name="connsiteX5" fmla="*/ 4800600 w 8086725"/>
              <a:gd name="connsiteY5" fmla="*/ 333828 h 3686628"/>
              <a:gd name="connsiteX6" fmla="*/ 4800600 w 8086725"/>
              <a:gd name="connsiteY6" fmla="*/ 333828 h 3686628"/>
              <a:gd name="connsiteX0" fmla="*/ 341539 w 8086725"/>
              <a:gd name="connsiteY0" fmla="*/ 0 h 3686628"/>
              <a:gd name="connsiteX1" fmla="*/ 14288 w 8086725"/>
              <a:gd name="connsiteY1" fmla="*/ 767215 h 3686628"/>
              <a:gd name="connsiteX2" fmla="*/ 0 w 8086725"/>
              <a:gd name="connsiteY2" fmla="*/ 3686628 h 3686628"/>
              <a:gd name="connsiteX3" fmla="*/ 8086725 w 8086725"/>
              <a:gd name="connsiteY3" fmla="*/ 3667578 h 3686628"/>
              <a:gd name="connsiteX4" fmla="*/ 8086725 w 8086725"/>
              <a:gd name="connsiteY4" fmla="*/ 743403 h 3686628"/>
              <a:gd name="connsiteX5" fmla="*/ 4800600 w 8086725"/>
              <a:gd name="connsiteY5" fmla="*/ 333828 h 3686628"/>
              <a:gd name="connsiteX6" fmla="*/ 4800600 w 8086725"/>
              <a:gd name="connsiteY6" fmla="*/ 333828 h 3686628"/>
              <a:gd name="connsiteX0" fmla="*/ 279626 w 8086725"/>
              <a:gd name="connsiteY0" fmla="*/ 0 h 3715203"/>
              <a:gd name="connsiteX1" fmla="*/ 14288 w 8086725"/>
              <a:gd name="connsiteY1" fmla="*/ 795790 h 3715203"/>
              <a:gd name="connsiteX2" fmla="*/ 0 w 8086725"/>
              <a:gd name="connsiteY2" fmla="*/ 3715203 h 3715203"/>
              <a:gd name="connsiteX3" fmla="*/ 8086725 w 8086725"/>
              <a:gd name="connsiteY3" fmla="*/ 3696153 h 3715203"/>
              <a:gd name="connsiteX4" fmla="*/ 8086725 w 8086725"/>
              <a:gd name="connsiteY4" fmla="*/ 771978 h 3715203"/>
              <a:gd name="connsiteX5" fmla="*/ 4800600 w 8086725"/>
              <a:gd name="connsiteY5" fmla="*/ 362403 h 3715203"/>
              <a:gd name="connsiteX6" fmla="*/ 4800600 w 8086725"/>
              <a:gd name="connsiteY6" fmla="*/ 362403 h 3715203"/>
              <a:gd name="connsiteX0" fmla="*/ 279626 w 8086725"/>
              <a:gd name="connsiteY0" fmla="*/ 0 h 3715203"/>
              <a:gd name="connsiteX1" fmla="*/ 14288 w 8086725"/>
              <a:gd name="connsiteY1" fmla="*/ 795790 h 3715203"/>
              <a:gd name="connsiteX2" fmla="*/ 0 w 8086725"/>
              <a:gd name="connsiteY2" fmla="*/ 3715203 h 3715203"/>
              <a:gd name="connsiteX3" fmla="*/ 8086725 w 8086725"/>
              <a:gd name="connsiteY3" fmla="*/ 3696153 h 3715203"/>
              <a:gd name="connsiteX4" fmla="*/ 8086725 w 8086725"/>
              <a:gd name="connsiteY4" fmla="*/ 771978 h 3715203"/>
              <a:gd name="connsiteX5" fmla="*/ 4800600 w 8086725"/>
              <a:gd name="connsiteY5" fmla="*/ 362403 h 3715203"/>
              <a:gd name="connsiteX6" fmla="*/ 2343150 w 8086725"/>
              <a:gd name="connsiteY6" fmla="*/ 5215 h 3715203"/>
              <a:gd name="connsiteX0" fmla="*/ 298676 w 8086725"/>
              <a:gd name="connsiteY0" fmla="*/ 0 h 3719965"/>
              <a:gd name="connsiteX1" fmla="*/ 14288 w 8086725"/>
              <a:gd name="connsiteY1" fmla="*/ 800552 h 3719965"/>
              <a:gd name="connsiteX2" fmla="*/ 0 w 8086725"/>
              <a:gd name="connsiteY2" fmla="*/ 3719965 h 3719965"/>
              <a:gd name="connsiteX3" fmla="*/ 8086725 w 8086725"/>
              <a:gd name="connsiteY3" fmla="*/ 3700915 h 3719965"/>
              <a:gd name="connsiteX4" fmla="*/ 8086725 w 8086725"/>
              <a:gd name="connsiteY4" fmla="*/ 776740 h 3719965"/>
              <a:gd name="connsiteX5" fmla="*/ 4800600 w 8086725"/>
              <a:gd name="connsiteY5" fmla="*/ 367165 h 3719965"/>
              <a:gd name="connsiteX6" fmla="*/ 2343150 w 8086725"/>
              <a:gd name="connsiteY6" fmla="*/ 9977 h 3719965"/>
              <a:gd name="connsiteX0" fmla="*/ 298676 w 8086725"/>
              <a:gd name="connsiteY0" fmla="*/ 11795 h 3731760"/>
              <a:gd name="connsiteX1" fmla="*/ 14288 w 8086725"/>
              <a:gd name="connsiteY1" fmla="*/ 812347 h 3731760"/>
              <a:gd name="connsiteX2" fmla="*/ 0 w 8086725"/>
              <a:gd name="connsiteY2" fmla="*/ 3731760 h 3731760"/>
              <a:gd name="connsiteX3" fmla="*/ 8086725 w 8086725"/>
              <a:gd name="connsiteY3" fmla="*/ 3712710 h 3731760"/>
              <a:gd name="connsiteX4" fmla="*/ 8086725 w 8086725"/>
              <a:gd name="connsiteY4" fmla="*/ 788535 h 3731760"/>
              <a:gd name="connsiteX5" fmla="*/ 4800600 w 8086725"/>
              <a:gd name="connsiteY5" fmla="*/ 378960 h 3731760"/>
              <a:gd name="connsiteX6" fmla="*/ 2254939 w 8086725"/>
              <a:gd name="connsiteY6" fmla="*/ 0 h 3731760"/>
              <a:gd name="connsiteX0" fmla="*/ 298676 w 8086725"/>
              <a:gd name="connsiteY0" fmla="*/ 0 h 3719965"/>
              <a:gd name="connsiteX1" fmla="*/ 14288 w 8086725"/>
              <a:gd name="connsiteY1" fmla="*/ 800552 h 3719965"/>
              <a:gd name="connsiteX2" fmla="*/ 0 w 8086725"/>
              <a:gd name="connsiteY2" fmla="*/ 3719965 h 3719965"/>
              <a:gd name="connsiteX3" fmla="*/ 8086725 w 8086725"/>
              <a:gd name="connsiteY3" fmla="*/ 3700915 h 3719965"/>
              <a:gd name="connsiteX4" fmla="*/ 8086725 w 8086725"/>
              <a:gd name="connsiteY4" fmla="*/ 776740 h 3719965"/>
              <a:gd name="connsiteX5" fmla="*/ 4800600 w 8086725"/>
              <a:gd name="connsiteY5" fmla="*/ 367165 h 3719965"/>
              <a:gd name="connsiteX6" fmla="*/ 4548439 w 8086725"/>
              <a:gd name="connsiteY6" fmla="*/ 53520 h 3719965"/>
              <a:gd name="connsiteX0" fmla="*/ 298676 w 8086725"/>
              <a:gd name="connsiteY0" fmla="*/ 0 h 3719965"/>
              <a:gd name="connsiteX1" fmla="*/ 14288 w 8086725"/>
              <a:gd name="connsiteY1" fmla="*/ 800552 h 3719965"/>
              <a:gd name="connsiteX2" fmla="*/ 0 w 8086725"/>
              <a:gd name="connsiteY2" fmla="*/ 3719965 h 3719965"/>
              <a:gd name="connsiteX3" fmla="*/ 8086725 w 8086725"/>
              <a:gd name="connsiteY3" fmla="*/ 3700915 h 3719965"/>
              <a:gd name="connsiteX4" fmla="*/ 8086725 w 8086725"/>
              <a:gd name="connsiteY4" fmla="*/ 776740 h 3719965"/>
              <a:gd name="connsiteX5" fmla="*/ 6432514 w 8086725"/>
              <a:gd name="connsiteY5" fmla="*/ 454251 h 3719965"/>
              <a:gd name="connsiteX6" fmla="*/ 4548439 w 8086725"/>
              <a:gd name="connsiteY6" fmla="*/ 53520 h 3719965"/>
              <a:gd name="connsiteX0" fmla="*/ 298676 w 8086725"/>
              <a:gd name="connsiteY0" fmla="*/ 0 h 3719965"/>
              <a:gd name="connsiteX1" fmla="*/ 14288 w 8086725"/>
              <a:gd name="connsiteY1" fmla="*/ 800552 h 3719965"/>
              <a:gd name="connsiteX2" fmla="*/ 0 w 8086725"/>
              <a:gd name="connsiteY2" fmla="*/ 3719965 h 3719965"/>
              <a:gd name="connsiteX3" fmla="*/ 8086725 w 8086725"/>
              <a:gd name="connsiteY3" fmla="*/ 3700915 h 3719965"/>
              <a:gd name="connsiteX4" fmla="*/ 8086725 w 8086725"/>
              <a:gd name="connsiteY4" fmla="*/ 776740 h 3719965"/>
              <a:gd name="connsiteX5" fmla="*/ 6432514 w 8086725"/>
              <a:gd name="connsiteY5" fmla="*/ 454251 h 3719965"/>
              <a:gd name="connsiteX6" fmla="*/ 5055655 w 8086725"/>
              <a:gd name="connsiteY6" fmla="*/ 20863 h 3719965"/>
              <a:gd name="connsiteX0" fmla="*/ 298676 w 8086725"/>
              <a:gd name="connsiteY0" fmla="*/ 0 h 3719965"/>
              <a:gd name="connsiteX1" fmla="*/ 14288 w 8086725"/>
              <a:gd name="connsiteY1" fmla="*/ 800552 h 3719965"/>
              <a:gd name="connsiteX2" fmla="*/ 0 w 8086725"/>
              <a:gd name="connsiteY2" fmla="*/ 3719965 h 3719965"/>
              <a:gd name="connsiteX3" fmla="*/ 8086725 w 8086725"/>
              <a:gd name="connsiteY3" fmla="*/ 3700915 h 3719965"/>
              <a:gd name="connsiteX4" fmla="*/ 8086725 w 8086725"/>
              <a:gd name="connsiteY4" fmla="*/ 776740 h 3719965"/>
              <a:gd name="connsiteX5" fmla="*/ 6432514 w 8086725"/>
              <a:gd name="connsiteY5" fmla="*/ 454251 h 3719965"/>
              <a:gd name="connsiteX0" fmla="*/ 298676 w 8086725"/>
              <a:gd name="connsiteY0" fmla="*/ 0 h 3719965"/>
              <a:gd name="connsiteX1" fmla="*/ 14288 w 8086725"/>
              <a:gd name="connsiteY1" fmla="*/ 800552 h 3719965"/>
              <a:gd name="connsiteX2" fmla="*/ 0 w 8086725"/>
              <a:gd name="connsiteY2" fmla="*/ 3719965 h 3719965"/>
              <a:gd name="connsiteX3" fmla="*/ 8086725 w 8086725"/>
              <a:gd name="connsiteY3" fmla="*/ 3700915 h 3719965"/>
              <a:gd name="connsiteX4" fmla="*/ 8086725 w 8086725"/>
              <a:gd name="connsiteY4" fmla="*/ 776740 h 3719965"/>
              <a:gd name="connsiteX5" fmla="*/ 5065236 w 8086725"/>
              <a:gd name="connsiteY5" fmla="*/ 51480 h 3719965"/>
              <a:gd name="connsiteX0" fmla="*/ 2978102 w 8086725"/>
              <a:gd name="connsiteY0" fmla="*/ 0 h 3687307"/>
              <a:gd name="connsiteX1" fmla="*/ 14288 w 8086725"/>
              <a:gd name="connsiteY1" fmla="*/ 767894 h 3687307"/>
              <a:gd name="connsiteX2" fmla="*/ 0 w 8086725"/>
              <a:gd name="connsiteY2" fmla="*/ 3687307 h 3687307"/>
              <a:gd name="connsiteX3" fmla="*/ 8086725 w 8086725"/>
              <a:gd name="connsiteY3" fmla="*/ 3668257 h 3687307"/>
              <a:gd name="connsiteX4" fmla="*/ 8086725 w 8086725"/>
              <a:gd name="connsiteY4" fmla="*/ 744082 h 3687307"/>
              <a:gd name="connsiteX5" fmla="*/ 5065236 w 8086725"/>
              <a:gd name="connsiteY5" fmla="*/ 18822 h 368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86725" h="3687307">
                <a:moveTo>
                  <a:pt x="2978102" y="0"/>
                </a:moveTo>
                <a:lnTo>
                  <a:pt x="14288" y="767894"/>
                </a:lnTo>
                <a:cubicBezTo>
                  <a:pt x="9525" y="1741032"/>
                  <a:pt x="4763" y="2714169"/>
                  <a:pt x="0" y="3687307"/>
                </a:cubicBezTo>
                <a:lnTo>
                  <a:pt x="8086725" y="3668257"/>
                </a:lnTo>
                <a:lnTo>
                  <a:pt x="8086725" y="744082"/>
                </a:lnTo>
                <a:lnTo>
                  <a:pt x="5065236" y="18822"/>
                </a:lnTo>
              </a:path>
            </a:pathLst>
          </a:custGeom>
          <a:noFill/>
          <a:ln w="952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3301394" y="1573139"/>
            <a:ext cx="2057401" cy="914400"/>
            <a:chOff x="3301394" y="1573139"/>
            <a:chExt cx="2057401" cy="914400"/>
          </a:xfrm>
        </p:grpSpPr>
        <p:sp>
          <p:nvSpPr>
            <p:cNvPr id="42" name="Rectangle 41"/>
            <p:cNvSpPr/>
            <p:nvPr/>
          </p:nvSpPr>
          <p:spPr>
            <a:xfrm>
              <a:off x="3301395" y="1573139"/>
              <a:ext cx="2057400" cy="914400"/>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3207" y="1755782"/>
              <a:ext cx="859640" cy="573093"/>
            </a:xfrm>
            <a:prstGeom prst="rect">
              <a:avLst/>
            </a:prstGeom>
            <a:ln w="12700">
              <a:solidFill>
                <a:schemeClr val="tx1">
                  <a:lumMod val="50000"/>
                  <a:lumOff val="50000"/>
                </a:schemeClr>
              </a:solidFill>
            </a:ln>
            <a:effectLst>
              <a:outerShdw blurRad="50800" dist="38100" dir="2700000" algn="tl" rotWithShape="0">
                <a:prstClr val="black">
                  <a:alpha val="40000"/>
                </a:prstClr>
              </a:outerShdw>
            </a:effectLst>
          </p:spPr>
        </p:pic>
        <p:sp>
          <p:nvSpPr>
            <p:cNvPr id="44" name="TextBox 43"/>
            <p:cNvSpPr txBox="1"/>
            <p:nvPr/>
          </p:nvSpPr>
          <p:spPr>
            <a:xfrm>
              <a:off x="3301394" y="1573139"/>
              <a:ext cx="1068953" cy="784830"/>
            </a:xfrm>
            <a:prstGeom prst="rect">
              <a:avLst/>
            </a:prstGeom>
            <a:noFill/>
          </p:spPr>
          <p:txBody>
            <a:bodyPr wrap="square" rtlCol="0">
              <a:spAutoFit/>
            </a:bodyPr>
            <a:lstStyle/>
            <a:p>
              <a:pPr>
                <a:spcAft>
                  <a:spcPts val="0"/>
                </a:spcAft>
              </a:pPr>
              <a:r>
                <a:rPr lang="en-US" sz="1500" dirty="0" smtClean="0">
                  <a:solidFill>
                    <a:schemeClr val="tx1">
                      <a:lumMod val="75000"/>
                      <a:lumOff val="25000"/>
                    </a:schemeClr>
                  </a:solidFill>
                </a:rPr>
                <a:t>Assemblies and processes</a:t>
              </a:r>
            </a:p>
          </p:txBody>
        </p:sp>
      </p:grpSp>
      <p:grpSp>
        <p:nvGrpSpPr>
          <p:cNvPr id="10" name="Group 9"/>
          <p:cNvGrpSpPr/>
          <p:nvPr/>
        </p:nvGrpSpPr>
        <p:grpSpPr>
          <a:xfrm>
            <a:off x="2788671" y="3783401"/>
            <a:ext cx="1486244" cy="1788645"/>
            <a:chOff x="2788671" y="3783401"/>
            <a:chExt cx="1486244" cy="1788645"/>
          </a:xfrm>
        </p:grpSpPr>
        <p:sp>
          <p:nvSpPr>
            <p:cNvPr id="58" name="Rectangle 57"/>
            <p:cNvSpPr/>
            <p:nvPr/>
          </p:nvSpPr>
          <p:spPr>
            <a:xfrm>
              <a:off x="2788671" y="3783401"/>
              <a:ext cx="1486244" cy="1788645"/>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59" name="TextBox 58"/>
            <p:cNvSpPr txBox="1"/>
            <p:nvPr/>
          </p:nvSpPr>
          <p:spPr>
            <a:xfrm>
              <a:off x="2788671" y="3783402"/>
              <a:ext cx="1371601" cy="738664"/>
            </a:xfrm>
            <a:prstGeom prst="rect">
              <a:avLst/>
            </a:prstGeom>
            <a:noFill/>
          </p:spPr>
          <p:txBody>
            <a:bodyPr wrap="square" rtlCol="0">
              <a:spAutoFit/>
            </a:bodyPr>
            <a:lstStyle/>
            <a:p>
              <a:r>
                <a:rPr lang="en-US" dirty="0" smtClean="0">
                  <a:solidFill>
                    <a:schemeClr val="tx1">
                      <a:lumMod val="75000"/>
                      <a:lumOff val="25000"/>
                    </a:schemeClr>
                  </a:solidFill>
                </a:rPr>
                <a:t>Light-absorber / catalyst interfaces</a:t>
              </a:r>
              <a:endParaRPr lang="en-US" dirty="0">
                <a:solidFill>
                  <a:schemeClr val="tx1">
                    <a:lumMod val="75000"/>
                    <a:lumOff val="25000"/>
                  </a:schemeClr>
                </a:solidFill>
              </a:endParaRPr>
            </a:p>
          </p:txBody>
        </p:sp>
        <p:pic>
          <p:nvPicPr>
            <p:cNvPr id="73" name="Picture 3" descr="E:\122312\WSe2_SC2_PED45s_030.tif"/>
            <p:cNvPicPr>
              <a:picLocks noChangeAspect="1" noChangeArrowheads="1"/>
            </p:cNvPicPr>
            <p:nvPr/>
          </p:nvPicPr>
          <p:blipFill>
            <a:blip r:embed="rId6" cstate="print">
              <a:extLst>
                <a:ext uri="{28A0092B-C50C-407E-A947-70E740481C1C}">
                  <a14:useLocalDpi xmlns:a14="http://schemas.microsoft.com/office/drawing/2010/main" val="0"/>
                </a:ext>
              </a:extLst>
            </a:blip>
            <a:srcRect b="6985"/>
            <a:stretch>
              <a:fillRect/>
            </a:stretch>
          </p:blipFill>
          <p:spPr bwMode="auto">
            <a:xfrm>
              <a:off x="3094770" y="4565252"/>
              <a:ext cx="874046" cy="762157"/>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434298" y="3783401"/>
            <a:ext cx="1486244" cy="1788644"/>
            <a:chOff x="4434298" y="3783401"/>
            <a:chExt cx="1486244" cy="1788644"/>
          </a:xfrm>
        </p:grpSpPr>
        <p:sp>
          <p:nvSpPr>
            <p:cNvPr id="66" name="Rectangle 65"/>
            <p:cNvSpPr/>
            <p:nvPr/>
          </p:nvSpPr>
          <p:spPr>
            <a:xfrm>
              <a:off x="4434298" y="3783401"/>
              <a:ext cx="1486244" cy="1788644"/>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67" name="TextBox 66"/>
            <p:cNvSpPr txBox="1"/>
            <p:nvPr/>
          </p:nvSpPr>
          <p:spPr>
            <a:xfrm>
              <a:off x="4446021" y="3789658"/>
              <a:ext cx="1359877" cy="738664"/>
            </a:xfrm>
            <a:prstGeom prst="rect">
              <a:avLst/>
            </a:prstGeom>
            <a:noFill/>
          </p:spPr>
          <p:txBody>
            <a:bodyPr wrap="square" rtlCol="0">
              <a:spAutoFit/>
            </a:bodyPr>
            <a:lstStyle/>
            <a:p>
              <a:r>
                <a:rPr lang="en-US" dirty="0" smtClean="0">
                  <a:solidFill>
                    <a:schemeClr val="tx1">
                      <a:lumMod val="75000"/>
                      <a:lumOff val="25000"/>
                    </a:schemeClr>
                  </a:solidFill>
                </a:rPr>
                <a:t>Light-absorber / membrane interfaces</a:t>
              </a:r>
              <a:endParaRPr lang="en-US" dirty="0">
                <a:solidFill>
                  <a:schemeClr val="tx1">
                    <a:lumMod val="75000"/>
                    <a:lumOff val="25000"/>
                  </a:schemeClr>
                </a:solidFill>
              </a:endParaRPr>
            </a:p>
          </p:txBody>
        </p:sp>
        <p:pic>
          <p:nvPicPr>
            <p:cNvPr id="74" name="Picture 73" descr="Screen Shot 2013-08-23 at 9.31.03 A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5692" y="4559810"/>
              <a:ext cx="889393" cy="810334"/>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grpSp>
        <p:nvGrpSpPr>
          <p:cNvPr id="22" name="Group 21"/>
          <p:cNvGrpSpPr/>
          <p:nvPr/>
        </p:nvGrpSpPr>
        <p:grpSpPr>
          <a:xfrm>
            <a:off x="1143044" y="3783401"/>
            <a:ext cx="1486244" cy="1788644"/>
            <a:chOff x="1143044" y="3783401"/>
            <a:chExt cx="1486244" cy="1788644"/>
          </a:xfrm>
        </p:grpSpPr>
        <p:sp>
          <p:nvSpPr>
            <p:cNvPr id="70" name="Rectangle 69"/>
            <p:cNvSpPr/>
            <p:nvPr/>
          </p:nvSpPr>
          <p:spPr>
            <a:xfrm>
              <a:off x="1143044" y="3783401"/>
              <a:ext cx="1486244" cy="1788644"/>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71" name="TextBox 70"/>
            <p:cNvSpPr txBox="1"/>
            <p:nvPr/>
          </p:nvSpPr>
          <p:spPr>
            <a:xfrm>
              <a:off x="1144469" y="3783402"/>
              <a:ext cx="1449777" cy="523220"/>
            </a:xfrm>
            <a:prstGeom prst="rect">
              <a:avLst/>
            </a:prstGeom>
            <a:noFill/>
          </p:spPr>
          <p:txBody>
            <a:bodyPr wrap="square" rtlCol="0">
              <a:spAutoFit/>
            </a:bodyPr>
            <a:lstStyle/>
            <a:p>
              <a:r>
                <a:rPr lang="en-US" dirty="0" smtClean="0">
                  <a:solidFill>
                    <a:schemeClr val="tx1">
                      <a:lumMod val="75000"/>
                      <a:lumOff val="25000"/>
                    </a:schemeClr>
                  </a:solidFill>
                </a:rPr>
                <a:t>Light-absorber junctions</a:t>
              </a:r>
              <a:endParaRPr lang="en-US" dirty="0">
                <a:solidFill>
                  <a:schemeClr val="tx1">
                    <a:lumMod val="75000"/>
                    <a:lumOff val="25000"/>
                  </a:schemeClr>
                </a:solidFill>
              </a:endParaRPr>
            </a:p>
          </p:txBody>
        </p:sp>
        <p:grpSp>
          <p:nvGrpSpPr>
            <p:cNvPr id="75" name="Group 74"/>
            <p:cNvGrpSpPr/>
            <p:nvPr/>
          </p:nvGrpSpPr>
          <p:grpSpPr>
            <a:xfrm>
              <a:off x="1427957" y="4559810"/>
              <a:ext cx="882800" cy="767600"/>
              <a:chOff x="6260523" y="4841186"/>
              <a:chExt cx="1357712" cy="1180538"/>
            </a:xfrm>
            <a:effectLst>
              <a:outerShdw blurRad="50800" dist="38100" dir="2700000" algn="tl" rotWithShape="0">
                <a:prstClr val="black">
                  <a:alpha val="40000"/>
                </a:prstClr>
              </a:outerShdw>
            </a:effectLst>
          </p:grpSpPr>
          <p:pic>
            <p:nvPicPr>
              <p:cNvPr id="76" name="Picture 75"/>
              <p:cNvPicPr>
                <a:picLocks noChangeAspect="1"/>
              </p:cNvPicPr>
              <p:nvPr/>
            </p:nvPicPr>
            <p:blipFill rotWithShape="1">
              <a:blip r:embed="rId8"/>
              <a:srcRect l="13042" t="58364" r="19408" b="10358"/>
              <a:stretch/>
            </p:blipFill>
            <p:spPr>
              <a:xfrm rot="5400000">
                <a:off x="6808880" y="5212369"/>
                <a:ext cx="1172169" cy="446541"/>
              </a:xfrm>
              <a:prstGeom prst="rect">
                <a:avLst/>
              </a:prstGeom>
              <a:ln>
                <a:solidFill>
                  <a:schemeClr val="tx1">
                    <a:lumMod val="50000"/>
                    <a:lumOff val="50000"/>
                  </a:schemeClr>
                </a:solidFill>
              </a:ln>
            </p:spPr>
          </p:pic>
          <p:pic>
            <p:nvPicPr>
              <p:cNvPr id="77" name="Picture 76"/>
              <p:cNvPicPr>
                <a:picLocks noChangeAspect="1"/>
              </p:cNvPicPr>
              <p:nvPr/>
            </p:nvPicPr>
            <p:blipFill rotWithShape="1">
              <a:blip r:embed="rId9"/>
              <a:srcRect l="3277" t="2357" r="18469" b="1275"/>
              <a:stretch/>
            </p:blipFill>
            <p:spPr>
              <a:xfrm rot="5400000">
                <a:off x="6130230" y="4971479"/>
                <a:ext cx="1175094" cy="914508"/>
              </a:xfrm>
              <a:prstGeom prst="rect">
                <a:avLst/>
              </a:prstGeom>
              <a:ln>
                <a:solidFill>
                  <a:schemeClr val="tx1">
                    <a:lumMod val="50000"/>
                    <a:lumOff val="50000"/>
                  </a:schemeClr>
                </a:solidFill>
              </a:ln>
            </p:spPr>
          </p:pic>
        </p:grpSp>
      </p:grpSp>
      <p:grpSp>
        <p:nvGrpSpPr>
          <p:cNvPr id="26" name="Group 25"/>
          <p:cNvGrpSpPr/>
          <p:nvPr/>
        </p:nvGrpSpPr>
        <p:grpSpPr>
          <a:xfrm>
            <a:off x="6079925" y="3783401"/>
            <a:ext cx="1486244" cy="1783962"/>
            <a:chOff x="6079925" y="3783401"/>
            <a:chExt cx="1486244" cy="1783962"/>
          </a:xfrm>
        </p:grpSpPr>
        <p:sp>
          <p:nvSpPr>
            <p:cNvPr id="62" name="Rectangle 61"/>
            <p:cNvSpPr/>
            <p:nvPr/>
          </p:nvSpPr>
          <p:spPr>
            <a:xfrm>
              <a:off x="6079925" y="3783401"/>
              <a:ext cx="1486244" cy="1783962"/>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63" name="TextBox 62"/>
            <p:cNvSpPr txBox="1"/>
            <p:nvPr/>
          </p:nvSpPr>
          <p:spPr>
            <a:xfrm>
              <a:off x="6091648" y="3789658"/>
              <a:ext cx="1359877" cy="523220"/>
            </a:xfrm>
            <a:prstGeom prst="rect">
              <a:avLst/>
            </a:prstGeom>
            <a:noFill/>
          </p:spPr>
          <p:txBody>
            <a:bodyPr wrap="square" rtlCol="0">
              <a:spAutoFit/>
            </a:bodyPr>
            <a:lstStyle/>
            <a:p>
              <a:r>
                <a:rPr lang="en-US" dirty="0" smtClean="0">
                  <a:solidFill>
                    <a:schemeClr val="tx1">
                      <a:lumMod val="75000"/>
                      <a:lumOff val="25000"/>
                    </a:schemeClr>
                  </a:solidFill>
                </a:rPr>
                <a:t>3D </a:t>
              </a:r>
              <a:r>
                <a:rPr lang="en-US" dirty="0" err="1" smtClean="0">
                  <a:solidFill>
                    <a:schemeClr val="tx1">
                      <a:lumMod val="75000"/>
                      <a:lumOff val="25000"/>
                    </a:schemeClr>
                  </a:solidFill>
                </a:rPr>
                <a:t>mesoscale</a:t>
              </a:r>
              <a:r>
                <a:rPr lang="en-US" dirty="0" smtClean="0">
                  <a:solidFill>
                    <a:schemeClr val="tx1">
                      <a:lumMod val="75000"/>
                      <a:lumOff val="25000"/>
                    </a:schemeClr>
                  </a:solidFill>
                </a:rPr>
                <a:t> architectures</a:t>
              </a:r>
              <a:endParaRPr lang="en-US" dirty="0">
                <a:solidFill>
                  <a:schemeClr val="tx1">
                    <a:lumMod val="75000"/>
                    <a:lumOff val="25000"/>
                  </a:schemeClr>
                </a:solidFill>
              </a:endParaRPr>
            </a:p>
          </p:txBody>
        </p:sp>
        <p:pic>
          <p:nvPicPr>
            <p:cNvPr id="78" name="Picture 77" descr="OnMicrowire_008.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268544" y="4536982"/>
              <a:ext cx="1006084" cy="809716"/>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02301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Assemblies and Processes</a:t>
            </a:r>
            <a:endParaRPr lang="en-US" dirty="0"/>
          </a:p>
        </p:txBody>
      </p:sp>
      <p:sp>
        <p:nvSpPr>
          <p:cNvPr id="3" name="Text Placeholder 2"/>
          <p:cNvSpPr>
            <a:spLocks noGrp="1"/>
          </p:cNvSpPr>
          <p:nvPr>
            <p:ph type="body" sz="quarter" idx="13"/>
          </p:nvPr>
        </p:nvSpPr>
        <p:spPr>
          <a:xfrm>
            <a:off x="304800" y="381000"/>
            <a:ext cx="8077200" cy="381000"/>
          </a:xfrm>
        </p:spPr>
        <p:txBody>
          <a:bodyPr/>
          <a:lstStyle/>
          <a:p>
            <a:r>
              <a:rPr lang="en-US" dirty="0" smtClean="0"/>
              <a:t>Discovery and Integrated System Development In JCAP</a:t>
            </a:r>
            <a:endParaRPr lang="en-US" dirty="0"/>
          </a:p>
        </p:txBody>
      </p:sp>
      <p:sp>
        <p:nvSpPr>
          <p:cNvPr id="7" name="Rectangle 6"/>
          <p:cNvSpPr/>
          <p:nvPr/>
        </p:nvSpPr>
        <p:spPr>
          <a:xfrm>
            <a:off x="304800" y="865633"/>
            <a:ext cx="3886200" cy="2468880"/>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10" name="Rectangle 9"/>
          <p:cNvSpPr/>
          <p:nvPr/>
        </p:nvSpPr>
        <p:spPr>
          <a:xfrm>
            <a:off x="304800" y="3600345"/>
            <a:ext cx="3886200" cy="2468880"/>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13" name="Rectangle 12"/>
          <p:cNvSpPr/>
          <p:nvPr/>
        </p:nvSpPr>
        <p:spPr>
          <a:xfrm>
            <a:off x="4495800" y="3600345"/>
            <a:ext cx="3886200" cy="2468880"/>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16" name="Rectangle 15"/>
          <p:cNvSpPr/>
          <p:nvPr/>
        </p:nvSpPr>
        <p:spPr>
          <a:xfrm>
            <a:off x="4495800" y="865632"/>
            <a:ext cx="3886200" cy="2468880"/>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39" name="Oval 38"/>
          <p:cNvSpPr/>
          <p:nvPr/>
        </p:nvSpPr>
        <p:spPr>
          <a:xfrm>
            <a:off x="2640775" y="1819747"/>
            <a:ext cx="3200400" cy="3200400"/>
          </a:xfrm>
          <a:prstGeom prst="ellipse">
            <a:avLst/>
          </a:prstGeom>
          <a:gradFill>
            <a:gsLst>
              <a:gs pos="0">
                <a:schemeClr val="accent4">
                  <a:lumMod val="60000"/>
                  <a:lumOff val="40000"/>
                </a:schemeClr>
              </a:gs>
              <a:gs pos="85000">
                <a:schemeClr val="accent4">
                  <a:lumMod val="40000"/>
                  <a:lumOff val="60000"/>
                </a:schemeClr>
              </a:gs>
              <a:gs pos="100000">
                <a:schemeClr val="accent4">
                  <a:lumMod val="20000"/>
                  <a:lumOff val="80000"/>
                </a:schemeClr>
              </a:gs>
            </a:gsLst>
            <a:path path="circle">
              <a:fillToRect l="100000" t="100000"/>
            </a:path>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6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0774" y="2868242"/>
            <a:ext cx="3574811" cy="129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 name="Circular Arrow 114"/>
          <p:cNvSpPr/>
          <p:nvPr/>
        </p:nvSpPr>
        <p:spPr>
          <a:xfrm rot="18180000">
            <a:off x="2408948" y="1548504"/>
            <a:ext cx="3840480" cy="3840480"/>
          </a:xfrm>
          <a:prstGeom prst="circularArrow">
            <a:avLst>
              <a:gd name="adj1" fmla="val 5525"/>
              <a:gd name="adj2" fmla="val 823541"/>
              <a:gd name="adj3" fmla="val 20315119"/>
              <a:gd name="adj4" fmla="val 17937517"/>
              <a:gd name="adj5" fmla="val 6180"/>
            </a:avLst>
          </a:prstGeom>
          <a:gradFill flip="none" rotWithShape="1">
            <a:gsLst>
              <a:gs pos="0">
                <a:srgbClr val="1B677B"/>
              </a:gs>
              <a:gs pos="85000">
                <a:srgbClr val="94D0F1"/>
              </a:gs>
              <a:gs pos="100000">
                <a:srgbClr val="CAEBFD"/>
              </a:gs>
            </a:gsLst>
            <a:path path="circle">
              <a:fillToRect l="100000" t="100000"/>
            </a:path>
            <a:tileRect r="-100000" b="-10000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grpSp>
        <p:nvGrpSpPr>
          <p:cNvPr id="17" name="Group 16"/>
          <p:cNvGrpSpPr/>
          <p:nvPr/>
        </p:nvGrpSpPr>
        <p:grpSpPr>
          <a:xfrm>
            <a:off x="2377179" y="1862402"/>
            <a:ext cx="1691640" cy="1005840"/>
            <a:chOff x="2267159" y="1757094"/>
            <a:chExt cx="1691640" cy="1005840"/>
          </a:xfrm>
        </p:grpSpPr>
        <p:sp>
          <p:nvSpPr>
            <p:cNvPr id="113" name="Rounded Rectangle 48"/>
            <p:cNvSpPr/>
            <p:nvPr/>
          </p:nvSpPr>
          <p:spPr>
            <a:xfrm>
              <a:off x="2267159" y="1757094"/>
              <a:ext cx="1691640" cy="1005840"/>
            </a:xfrm>
            <a:prstGeom prst="ellipse">
              <a:avLst/>
            </a:prstGeom>
            <a:solidFill>
              <a:srgbClr val="1B6779"/>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cap="small" dirty="0">
                <a:solidFill>
                  <a:prstClr val="white"/>
                </a:solidFill>
                <a:latin typeface="Calibri"/>
              </a:endParaRPr>
            </a:p>
          </p:txBody>
        </p:sp>
        <p:sp>
          <p:nvSpPr>
            <p:cNvPr id="114" name="TextBox 113"/>
            <p:cNvSpPr txBox="1"/>
            <p:nvPr/>
          </p:nvSpPr>
          <p:spPr>
            <a:xfrm>
              <a:off x="2267159" y="1757095"/>
              <a:ext cx="1691639" cy="1005839"/>
            </a:xfrm>
            <a:prstGeom prst="ellipse">
              <a:avLst/>
            </a:prstGeom>
            <a:noFill/>
            <a:ln>
              <a:noFill/>
            </a:ln>
          </p:spPr>
          <p:txBody>
            <a:bodyPr wrap="square" lIns="0" tIns="0" rIns="0" bIns="0" rtlCol="0">
              <a:noAutofit/>
            </a:bodyPr>
            <a:lstStyle/>
            <a:p>
              <a:pPr algn="ctr"/>
              <a:r>
                <a:rPr lang="en-US" cap="small" dirty="0" smtClean="0">
                  <a:solidFill>
                    <a:prstClr val="white"/>
                  </a:solidFill>
                </a:rPr>
                <a:t>Underpinning Discovery Science</a:t>
              </a:r>
              <a:endParaRPr lang="en-US" cap="small" dirty="0">
                <a:solidFill>
                  <a:prstClr val="white"/>
                </a:solidFill>
              </a:endParaRPr>
            </a:p>
          </p:txBody>
        </p:sp>
      </p:grpSp>
      <p:sp>
        <p:nvSpPr>
          <p:cNvPr id="65" name="Circular Arrow 64"/>
          <p:cNvSpPr/>
          <p:nvPr/>
        </p:nvSpPr>
        <p:spPr>
          <a:xfrm rot="7200000">
            <a:off x="2270759" y="1420116"/>
            <a:ext cx="3840480" cy="3840480"/>
          </a:xfrm>
          <a:prstGeom prst="circularArrow">
            <a:avLst>
              <a:gd name="adj1" fmla="val 5525"/>
              <a:gd name="adj2" fmla="val 823541"/>
              <a:gd name="adj3" fmla="val 20315119"/>
              <a:gd name="adj4" fmla="val 18042175"/>
              <a:gd name="adj5" fmla="val 6180"/>
            </a:avLst>
          </a:prstGeom>
          <a:gradFill flip="none" rotWithShape="1">
            <a:gsLst>
              <a:gs pos="0">
                <a:srgbClr val="1B677B"/>
              </a:gs>
              <a:gs pos="85000">
                <a:srgbClr val="94D0F1"/>
              </a:gs>
              <a:gs pos="100000">
                <a:srgbClr val="CAEBFD"/>
              </a:gs>
            </a:gsLst>
            <a:path path="circle">
              <a:fillToRect l="100000" t="100000"/>
            </a:path>
            <a:tileRect r="-100000" b="-10000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117" name="Circular Arrow 116"/>
          <p:cNvSpPr/>
          <p:nvPr/>
        </p:nvSpPr>
        <p:spPr>
          <a:xfrm rot="12600000">
            <a:off x="2375757" y="1420117"/>
            <a:ext cx="3840480" cy="3840480"/>
          </a:xfrm>
          <a:prstGeom prst="circularArrow">
            <a:avLst>
              <a:gd name="adj1" fmla="val 5525"/>
              <a:gd name="adj2" fmla="val 823541"/>
              <a:gd name="adj3" fmla="val 20315119"/>
              <a:gd name="adj4" fmla="val 18021548"/>
              <a:gd name="adj5" fmla="val 6180"/>
            </a:avLst>
          </a:prstGeom>
          <a:gradFill flip="none" rotWithShape="1">
            <a:gsLst>
              <a:gs pos="0">
                <a:srgbClr val="1B677B"/>
              </a:gs>
              <a:gs pos="85000">
                <a:srgbClr val="94D0F1"/>
              </a:gs>
              <a:gs pos="100000">
                <a:srgbClr val="CAEBFD"/>
              </a:gs>
            </a:gsLst>
            <a:path path="circle">
              <a:fillToRect l="100000" t="100000"/>
            </a:path>
            <a:tileRect r="-100000" b="-10000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grpSp>
        <p:nvGrpSpPr>
          <p:cNvPr id="58" name="Group 57"/>
          <p:cNvGrpSpPr/>
          <p:nvPr/>
        </p:nvGrpSpPr>
        <p:grpSpPr>
          <a:xfrm>
            <a:off x="4495800" y="3951644"/>
            <a:ext cx="1691640" cy="1005840"/>
            <a:chOff x="-452014" y="1385637"/>
            <a:chExt cx="1859025" cy="874886"/>
          </a:xfrm>
        </p:grpSpPr>
        <p:sp>
          <p:nvSpPr>
            <p:cNvPr id="59" name="Rounded Rectangle 48"/>
            <p:cNvSpPr/>
            <p:nvPr/>
          </p:nvSpPr>
          <p:spPr>
            <a:xfrm>
              <a:off x="-452014" y="1385637"/>
              <a:ext cx="1859025" cy="874886"/>
            </a:xfrm>
            <a:prstGeom prst="ellipse">
              <a:avLst/>
            </a:prstGeom>
            <a:solidFill>
              <a:srgbClr val="1B6779"/>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cap="small" dirty="0">
                <a:solidFill>
                  <a:prstClr val="white"/>
                </a:solidFill>
                <a:latin typeface="Calibri"/>
              </a:endParaRPr>
            </a:p>
          </p:txBody>
        </p:sp>
        <p:sp>
          <p:nvSpPr>
            <p:cNvPr id="60" name="TextBox 59"/>
            <p:cNvSpPr txBox="1"/>
            <p:nvPr/>
          </p:nvSpPr>
          <p:spPr>
            <a:xfrm>
              <a:off x="-452014" y="1385638"/>
              <a:ext cx="1859024" cy="874885"/>
            </a:xfrm>
            <a:prstGeom prst="ellipse">
              <a:avLst/>
            </a:prstGeom>
            <a:noFill/>
            <a:ln>
              <a:noFill/>
            </a:ln>
          </p:spPr>
          <p:txBody>
            <a:bodyPr wrap="square" lIns="0" tIns="0" rIns="0" bIns="0" rtlCol="0">
              <a:noAutofit/>
            </a:bodyPr>
            <a:lstStyle/>
            <a:p>
              <a:pPr algn="ctr"/>
              <a:r>
                <a:rPr lang="en-US" cap="small" dirty="0" smtClean="0">
                  <a:solidFill>
                    <a:prstClr val="white"/>
                  </a:solidFill>
                </a:rPr>
                <a:t>Component Assembly  and Optimization</a:t>
              </a:r>
              <a:endParaRPr lang="en-US" cap="small" dirty="0">
                <a:solidFill>
                  <a:prstClr val="white"/>
                </a:solidFill>
              </a:endParaRPr>
            </a:p>
          </p:txBody>
        </p:sp>
      </p:grpSp>
      <p:grpSp>
        <p:nvGrpSpPr>
          <p:cNvPr id="54" name="Group 53"/>
          <p:cNvGrpSpPr/>
          <p:nvPr/>
        </p:nvGrpSpPr>
        <p:grpSpPr>
          <a:xfrm>
            <a:off x="2377179" y="3951644"/>
            <a:ext cx="1691640" cy="1005840"/>
            <a:chOff x="-452014" y="1385637"/>
            <a:chExt cx="1859025" cy="874886"/>
          </a:xfrm>
        </p:grpSpPr>
        <p:sp>
          <p:nvSpPr>
            <p:cNvPr id="55" name="Rounded Rectangle 48"/>
            <p:cNvSpPr/>
            <p:nvPr/>
          </p:nvSpPr>
          <p:spPr>
            <a:xfrm>
              <a:off x="-452014" y="1385637"/>
              <a:ext cx="1859025" cy="874886"/>
            </a:xfrm>
            <a:prstGeom prst="ellipse">
              <a:avLst/>
            </a:prstGeom>
            <a:solidFill>
              <a:srgbClr val="1B6779"/>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cap="small" dirty="0">
                <a:solidFill>
                  <a:prstClr val="white"/>
                </a:solidFill>
                <a:latin typeface="Calibri"/>
              </a:endParaRPr>
            </a:p>
          </p:txBody>
        </p:sp>
        <p:sp>
          <p:nvSpPr>
            <p:cNvPr id="56" name="TextBox 55"/>
            <p:cNvSpPr txBox="1"/>
            <p:nvPr/>
          </p:nvSpPr>
          <p:spPr>
            <a:xfrm>
              <a:off x="-452014" y="1385638"/>
              <a:ext cx="1859024" cy="874885"/>
            </a:xfrm>
            <a:prstGeom prst="ellipse">
              <a:avLst/>
            </a:prstGeom>
            <a:noFill/>
            <a:ln>
              <a:noFill/>
            </a:ln>
          </p:spPr>
          <p:txBody>
            <a:bodyPr wrap="square" lIns="137160" tIns="0" rIns="137160" bIns="0" rtlCol="0">
              <a:noAutofit/>
            </a:bodyPr>
            <a:lstStyle/>
            <a:p>
              <a:pPr algn="ctr"/>
              <a:r>
                <a:rPr lang="en-US" cap="small" dirty="0" smtClean="0">
                  <a:solidFill>
                    <a:prstClr val="white"/>
                  </a:solidFill>
                </a:rPr>
                <a:t>Scale-up</a:t>
              </a:r>
              <a:br>
                <a:rPr lang="en-US" cap="small" dirty="0" smtClean="0">
                  <a:solidFill>
                    <a:prstClr val="white"/>
                  </a:solidFill>
                </a:rPr>
              </a:br>
              <a:r>
                <a:rPr lang="en-US" cap="small" dirty="0" smtClean="0">
                  <a:solidFill>
                    <a:prstClr val="white"/>
                  </a:solidFill>
                </a:rPr>
                <a:t>and System Integration</a:t>
              </a:r>
              <a:endParaRPr lang="en-US" cap="small" dirty="0">
                <a:solidFill>
                  <a:prstClr val="white"/>
                </a:solidFill>
              </a:endParaRPr>
            </a:p>
          </p:txBody>
        </p:sp>
      </p:grpSp>
      <p:sp>
        <p:nvSpPr>
          <p:cNvPr id="116" name="Circular Arrow 115"/>
          <p:cNvSpPr/>
          <p:nvPr/>
        </p:nvSpPr>
        <p:spPr>
          <a:xfrm rot="1800000">
            <a:off x="2270760" y="1525889"/>
            <a:ext cx="3840480" cy="3840480"/>
          </a:xfrm>
          <a:prstGeom prst="circularArrow">
            <a:avLst>
              <a:gd name="adj1" fmla="val 5525"/>
              <a:gd name="adj2" fmla="val 823541"/>
              <a:gd name="adj3" fmla="val 20315119"/>
              <a:gd name="adj4" fmla="val 18256684"/>
              <a:gd name="adj5" fmla="val 6180"/>
            </a:avLst>
          </a:prstGeom>
          <a:gradFill flip="none" rotWithShape="1">
            <a:gsLst>
              <a:gs pos="0">
                <a:srgbClr val="1B677B"/>
              </a:gs>
              <a:gs pos="85000">
                <a:srgbClr val="94D0F1"/>
              </a:gs>
              <a:gs pos="100000">
                <a:srgbClr val="CAEBFD"/>
              </a:gs>
            </a:gsLst>
            <a:path path="circle">
              <a:fillToRect l="100000" t="100000"/>
            </a:path>
            <a:tileRect r="-100000" b="-10000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grpSp>
        <p:nvGrpSpPr>
          <p:cNvPr id="51" name="Group 50"/>
          <p:cNvGrpSpPr/>
          <p:nvPr/>
        </p:nvGrpSpPr>
        <p:grpSpPr>
          <a:xfrm>
            <a:off x="4495799" y="1862402"/>
            <a:ext cx="1691640" cy="1005840"/>
            <a:chOff x="-452014" y="1385637"/>
            <a:chExt cx="1859025" cy="874886"/>
          </a:xfrm>
        </p:grpSpPr>
        <p:sp>
          <p:nvSpPr>
            <p:cNvPr id="52" name="Rounded Rectangle 48"/>
            <p:cNvSpPr/>
            <p:nvPr/>
          </p:nvSpPr>
          <p:spPr>
            <a:xfrm>
              <a:off x="-452014" y="1385637"/>
              <a:ext cx="1859025" cy="874886"/>
            </a:xfrm>
            <a:prstGeom prst="ellipse">
              <a:avLst/>
            </a:prstGeom>
            <a:solidFill>
              <a:srgbClr val="1B6779"/>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cap="small" dirty="0">
                <a:solidFill>
                  <a:prstClr val="white"/>
                </a:solidFill>
                <a:latin typeface="Calibri"/>
              </a:endParaRPr>
            </a:p>
          </p:txBody>
        </p:sp>
        <p:sp>
          <p:nvSpPr>
            <p:cNvPr id="53" name="TextBox 52"/>
            <p:cNvSpPr txBox="1"/>
            <p:nvPr/>
          </p:nvSpPr>
          <p:spPr>
            <a:xfrm>
              <a:off x="-452014" y="1385638"/>
              <a:ext cx="1859024" cy="874885"/>
            </a:xfrm>
            <a:prstGeom prst="ellipse">
              <a:avLst/>
            </a:prstGeom>
            <a:noFill/>
            <a:ln>
              <a:noFill/>
            </a:ln>
          </p:spPr>
          <p:txBody>
            <a:bodyPr wrap="square" lIns="137160" tIns="0" rIns="137160" bIns="0" rtlCol="0">
              <a:noAutofit/>
            </a:bodyPr>
            <a:lstStyle/>
            <a:p>
              <a:pPr algn="ctr"/>
              <a:r>
                <a:rPr lang="en-US" cap="small" dirty="0" smtClean="0">
                  <a:solidFill>
                    <a:prstClr val="white"/>
                  </a:solidFill>
                </a:rPr>
                <a:t>Accelerated Materials Discovery</a:t>
              </a:r>
              <a:endParaRPr lang="en-US" cap="small" dirty="0">
                <a:solidFill>
                  <a:prstClr val="white"/>
                </a:solidFill>
              </a:endParaRPr>
            </a:p>
          </p:txBody>
        </p:sp>
      </p:grpSp>
      <p:pic>
        <p:nvPicPr>
          <p:cNvPr id="69"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3483" y="888950"/>
            <a:ext cx="1539427"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638030"/>
            <a:ext cx="156495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2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2229" y="2186670"/>
            <a:ext cx="156495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8677" y="3814484"/>
            <a:ext cx="160094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6952" y="4820453"/>
            <a:ext cx="160094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98677" y="1811983"/>
            <a:ext cx="160357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60161" y="4820453"/>
            <a:ext cx="159441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2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37115" y="866090"/>
            <a:ext cx="160357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ounded Rectangle 48"/>
          <p:cNvSpPr/>
          <p:nvPr/>
        </p:nvSpPr>
        <p:spPr>
          <a:xfrm>
            <a:off x="2875438" y="2575290"/>
            <a:ext cx="2841118" cy="1689314"/>
          </a:xfrm>
          <a:prstGeom prst="ellipse">
            <a:avLst/>
          </a:prstGeom>
          <a:solidFill>
            <a:srgbClr val="C00000"/>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cap="small" dirty="0" smtClean="0">
                <a:solidFill>
                  <a:prstClr val="white"/>
                </a:solidFill>
                <a:latin typeface="Calibri"/>
              </a:rPr>
              <a:t>Process and Materials Integration Team (PMIT)</a:t>
            </a:r>
            <a:endParaRPr lang="en-US" sz="1600" cap="small" dirty="0">
              <a:solidFill>
                <a:prstClr val="white"/>
              </a:solidFill>
              <a:latin typeface="Calibri"/>
            </a:endParaRPr>
          </a:p>
        </p:txBody>
      </p:sp>
    </p:spTree>
    <p:extLst>
      <p:ext uri="{BB962C8B-B14F-4D97-AF65-F5344CB8AC3E}">
        <p14:creationId xmlns:p14="http://schemas.microsoft.com/office/powerpoint/2010/main" val="28095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304800" y="1208398"/>
            <a:ext cx="3886200" cy="4263529"/>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34" name="Text Placeholder 5"/>
          <p:cNvSpPr txBox="1">
            <a:spLocks/>
          </p:cNvSpPr>
          <p:nvPr/>
        </p:nvSpPr>
        <p:spPr bwMode="auto">
          <a:xfrm>
            <a:off x="142013" y="1349997"/>
            <a:ext cx="3418271"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Acid-Stable Embedded Microwire Array</a:t>
            </a:r>
            <a:endParaRPr lang="en-US" sz="1400" cap="small" dirty="0"/>
          </a:p>
        </p:txBody>
      </p:sp>
      <p:sp>
        <p:nvSpPr>
          <p:cNvPr id="35" name="Rectangle 34"/>
          <p:cNvSpPr/>
          <p:nvPr/>
        </p:nvSpPr>
        <p:spPr>
          <a:xfrm>
            <a:off x="4493759" y="1208398"/>
            <a:ext cx="3886200" cy="4263529"/>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2" name="Title 1"/>
          <p:cNvSpPr>
            <a:spLocks noGrp="1"/>
          </p:cNvSpPr>
          <p:nvPr>
            <p:ph type="title"/>
          </p:nvPr>
        </p:nvSpPr>
        <p:spPr/>
        <p:txBody>
          <a:bodyPr/>
          <a:lstStyle/>
          <a:p>
            <a:r>
              <a:rPr lang="en-US" dirty="0" smtClean="0"/>
              <a:t>Assemblies and Processes</a:t>
            </a:r>
            <a:endParaRPr lang="en-US" dirty="0"/>
          </a:p>
        </p:txBody>
      </p:sp>
      <p:sp>
        <p:nvSpPr>
          <p:cNvPr id="9" name="Text Placeholder 8"/>
          <p:cNvSpPr>
            <a:spLocks noGrp="1"/>
          </p:cNvSpPr>
          <p:nvPr>
            <p:ph type="body" sz="quarter" idx="13"/>
          </p:nvPr>
        </p:nvSpPr>
        <p:spPr/>
        <p:txBody>
          <a:bodyPr/>
          <a:lstStyle/>
          <a:p>
            <a:r>
              <a:rPr lang="en-US" dirty="0" smtClean="0"/>
              <a:t>Core-Shell Tandem Junction Microwire Arrays</a:t>
            </a:r>
            <a:endParaRPr lang="en-US" dirty="0"/>
          </a:p>
        </p:txBody>
      </p:sp>
      <p:grpSp>
        <p:nvGrpSpPr>
          <p:cNvPr id="38" name="Group 37"/>
          <p:cNvGrpSpPr/>
          <p:nvPr/>
        </p:nvGrpSpPr>
        <p:grpSpPr>
          <a:xfrm>
            <a:off x="4722359" y="2162833"/>
            <a:ext cx="3429000" cy="2757029"/>
            <a:chOff x="6411274" y="1868835"/>
            <a:chExt cx="3429000" cy="2757029"/>
          </a:xfrm>
        </p:grpSpPr>
        <p:pic>
          <p:nvPicPr>
            <p:cNvPr id="18" name="Picture 17" descr="TiO2 FTO Si in QAPSF peeled cs3.jpg"/>
            <p:cNvPicPr>
              <a:picLocks noChangeAspect="1"/>
            </p:cNvPicPr>
            <p:nvPr/>
          </p:nvPicPr>
          <p:blipFill rotWithShape="1">
            <a:blip r:embed="rId3" cstate="print">
              <a:extLst>
                <a:ext uri="{28A0092B-C50C-407E-A947-70E740481C1C}">
                  <a14:useLocalDpi xmlns:a14="http://schemas.microsoft.com/office/drawing/2010/main"/>
                </a:ext>
              </a:extLst>
            </a:blip>
            <a:srcRect r="33726"/>
            <a:stretch/>
          </p:blipFill>
          <p:spPr>
            <a:xfrm rot="10800000">
              <a:off x="6411274" y="1868835"/>
              <a:ext cx="3429000" cy="2757029"/>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20" name="Rectangle 19"/>
            <p:cNvSpPr/>
            <p:nvPr/>
          </p:nvSpPr>
          <p:spPr>
            <a:xfrm>
              <a:off x="8560606" y="2540374"/>
              <a:ext cx="116424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8817426" y="2206026"/>
              <a:ext cx="650601" cy="307777"/>
            </a:xfrm>
            <a:prstGeom prst="rect">
              <a:avLst/>
            </a:prstGeom>
            <a:noFill/>
          </p:spPr>
          <p:txBody>
            <a:bodyPr wrap="square" rtlCol="0">
              <a:spAutoFit/>
            </a:bodyPr>
            <a:lstStyle/>
            <a:p>
              <a:pPr algn="ctr"/>
              <a:r>
                <a:rPr lang="en-US" dirty="0" smtClean="0">
                  <a:solidFill>
                    <a:srgbClr val="FFFFFF"/>
                  </a:solidFill>
                </a:rPr>
                <a:t>50 </a:t>
              </a:r>
              <a:r>
                <a:rPr lang="en-US" dirty="0" err="1" smtClean="0">
                  <a:solidFill>
                    <a:srgbClr val="FFFFFF"/>
                  </a:solidFill>
                </a:rPr>
                <a:t>μm</a:t>
              </a:r>
              <a:endParaRPr lang="en-US" dirty="0">
                <a:solidFill>
                  <a:srgbClr val="FFFFFF"/>
                </a:solidFill>
              </a:endParaRPr>
            </a:p>
          </p:txBody>
        </p:sp>
      </p:grpSp>
      <p:grpSp>
        <p:nvGrpSpPr>
          <p:cNvPr id="39" name="Group 38"/>
          <p:cNvGrpSpPr/>
          <p:nvPr/>
        </p:nvGrpSpPr>
        <p:grpSpPr>
          <a:xfrm>
            <a:off x="534762" y="2162833"/>
            <a:ext cx="3426276" cy="2757029"/>
            <a:chOff x="534762" y="1868835"/>
            <a:chExt cx="3426276" cy="2757029"/>
          </a:xfrm>
        </p:grpSpPr>
        <p:pic>
          <p:nvPicPr>
            <p:cNvPr id="28" name="Picture 27" descr="TiO2 FTO Si in Nafion peeled cs3.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0800000">
              <a:off x="534762" y="1868835"/>
              <a:ext cx="3426276" cy="2757029"/>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p:spPr>
        </p:pic>
        <p:sp>
          <p:nvSpPr>
            <p:cNvPr id="29" name="Rectangle 28"/>
            <p:cNvSpPr/>
            <p:nvPr/>
          </p:nvSpPr>
          <p:spPr>
            <a:xfrm>
              <a:off x="2308266" y="4389879"/>
              <a:ext cx="1377535" cy="866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 name="TextBox 29"/>
            <p:cNvSpPr txBox="1"/>
            <p:nvPr/>
          </p:nvSpPr>
          <p:spPr>
            <a:xfrm>
              <a:off x="2618332" y="4085346"/>
              <a:ext cx="757402" cy="307777"/>
            </a:xfrm>
            <a:prstGeom prst="rect">
              <a:avLst/>
            </a:prstGeom>
            <a:noFill/>
          </p:spPr>
          <p:txBody>
            <a:bodyPr wrap="square" rtlCol="0">
              <a:spAutoFit/>
            </a:bodyPr>
            <a:lstStyle/>
            <a:p>
              <a:pPr algn="ctr"/>
              <a:r>
                <a:rPr lang="en-US" dirty="0" smtClean="0">
                  <a:solidFill>
                    <a:schemeClr val="bg1"/>
                  </a:solidFill>
                </a:rPr>
                <a:t>100 </a:t>
              </a:r>
              <a:r>
                <a:rPr lang="en-US" dirty="0" err="1" smtClean="0">
                  <a:solidFill>
                    <a:schemeClr val="bg1"/>
                  </a:solidFill>
                </a:rPr>
                <a:t>μm</a:t>
              </a:r>
              <a:endParaRPr lang="en-US" dirty="0">
                <a:solidFill>
                  <a:schemeClr val="bg1"/>
                </a:solidFill>
              </a:endParaRPr>
            </a:p>
          </p:txBody>
        </p:sp>
      </p:grpSp>
      <p:sp>
        <p:nvSpPr>
          <p:cNvPr id="37" name="Text Placeholder 5"/>
          <p:cNvSpPr txBox="1">
            <a:spLocks/>
          </p:cNvSpPr>
          <p:nvPr/>
        </p:nvSpPr>
        <p:spPr bwMode="auto">
          <a:xfrm>
            <a:off x="4392687" y="1349997"/>
            <a:ext cx="3418271"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Alkaline-Stable Embedded Microwire Array</a:t>
            </a:r>
            <a:endParaRPr lang="en-US" sz="1400" cap="small" dirty="0"/>
          </a:p>
        </p:txBody>
      </p:sp>
    </p:spTree>
    <p:extLst>
      <p:ext uri="{BB962C8B-B14F-4D97-AF65-F5344CB8AC3E}">
        <p14:creationId xmlns:p14="http://schemas.microsoft.com/office/powerpoint/2010/main" val="3171081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p:cNvGrpSpPr/>
          <p:nvPr/>
        </p:nvGrpSpPr>
        <p:grpSpPr>
          <a:xfrm>
            <a:off x="5529665" y="849085"/>
            <a:ext cx="3084488" cy="5349240"/>
            <a:chOff x="5529665" y="849085"/>
            <a:chExt cx="3084488" cy="5349240"/>
          </a:xfrm>
        </p:grpSpPr>
        <p:sp>
          <p:nvSpPr>
            <p:cNvPr id="41" name="Isosceles Triangle 40"/>
            <p:cNvSpPr/>
            <p:nvPr/>
          </p:nvSpPr>
          <p:spPr>
            <a:xfrm rot="5400000">
              <a:off x="7074587" y="3585180"/>
              <a:ext cx="2669850" cy="409282"/>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p:cNvGrpSpPr/>
            <p:nvPr/>
          </p:nvGrpSpPr>
          <p:grpSpPr>
            <a:xfrm>
              <a:off x="5529665" y="849085"/>
              <a:ext cx="2767531" cy="5349240"/>
              <a:chOff x="5529665" y="849085"/>
              <a:chExt cx="2767531" cy="5349240"/>
            </a:xfrm>
          </p:grpSpPr>
          <p:grpSp>
            <p:nvGrpSpPr>
              <p:cNvPr id="67" name="Group 66"/>
              <p:cNvGrpSpPr/>
              <p:nvPr/>
            </p:nvGrpSpPr>
            <p:grpSpPr>
              <a:xfrm>
                <a:off x="5695509" y="849085"/>
                <a:ext cx="2601687" cy="5349240"/>
                <a:chOff x="5695509" y="849085"/>
                <a:chExt cx="2601687" cy="5349240"/>
              </a:xfrm>
            </p:grpSpPr>
            <p:sp>
              <p:nvSpPr>
                <p:cNvPr id="45" name="Rectangle 44"/>
                <p:cNvSpPr/>
                <p:nvPr/>
              </p:nvSpPr>
              <p:spPr>
                <a:xfrm>
                  <a:off x="5695509" y="849085"/>
                  <a:ext cx="2601687" cy="5349240"/>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pic>
              <p:nvPicPr>
                <p:cNvPr id="26" name="Picture 25" descr="with ito.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28176" y="3496209"/>
                  <a:ext cx="1536351" cy="203917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40" name="TextBox 39"/>
                <p:cNvSpPr txBox="1"/>
                <p:nvPr/>
              </p:nvSpPr>
              <p:spPr>
                <a:xfrm>
                  <a:off x="5904009" y="5609703"/>
                  <a:ext cx="2184687" cy="215444"/>
                </a:xfrm>
                <a:prstGeom prst="rect">
                  <a:avLst/>
                </a:prstGeom>
                <a:noFill/>
              </p:spPr>
              <p:txBody>
                <a:bodyPr wrap="square" lIns="0" tIns="0" rIns="0" bIns="0" rtlCol="0">
                  <a:spAutoFit/>
                </a:bodyPr>
                <a:lstStyle/>
                <a:p>
                  <a:pPr marL="228600" indent="-228600" algn="ctr"/>
                  <a:r>
                    <a:rPr lang="en-US" i="1" dirty="0" smtClean="0">
                      <a:solidFill>
                        <a:schemeClr val="tx1">
                          <a:lumMod val="75000"/>
                          <a:lumOff val="25000"/>
                        </a:schemeClr>
                      </a:solidFill>
                    </a:rPr>
                    <a:t>3.  Deposit </a:t>
                  </a:r>
                  <a:r>
                    <a:rPr lang="en-US" i="1" dirty="0">
                      <a:solidFill>
                        <a:schemeClr val="tx1">
                          <a:lumMod val="75000"/>
                          <a:lumOff val="25000"/>
                        </a:schemeClr>
                      </a:solidFill>
                    </a:rPr>
                    <a:t>SC/SC </a:t>
                  </a:r>
                  <a:r>
                    <a:rPr lang="en-US" i="1" dirty="0" smtClean="0">
                      <a:solidFill>
                        <a:schemeClr val="tx1">
                          <a:lumMod val="75000"/>
                          <a:lumOff val="25000"/>
                        </a:schemeClr>
                      </a:solidFill>
                    </a:rPr>
                    <a:t>contact</a:t>
                  </a:r>
                  <a:endParaRPr lang="en-US" i="1" dirty="0">
                    <a:solidFill>
                      <a:schemeClr val="tx1">
                        <a:lumMod val="75000"/>
                        <a:lumOff val="25000"/>
                      </a:schemeClr>
                    </a:solidFill>
                  </a:endParaRPr>
                </a:p>
              </p:txBody>
            </p:sp>
            <p:pic>
              <p:nvPicPr>
                <p:cNvPr id="63" name="Picture 6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796872" y="974228"/>
                  <a:ext cx="2395728" cy="221167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64" name="TextBox 63"/>
                <p:cNvSpPr txBox="1"/>
                <p:nvPr/>
              </p:nvSpPr>
              <p:spPr>
                <a:xfrm>
                  <a:off x="6630549" y="1880008"/>
                  <a:ext cx="754630" cy="338554"/>
                </a:xfrm>
                <a:prstGeom prst="rect">
                  <a:avLst/>
                </a:prstGeom>
                <a:noFill/>
              </p:spPr>
              <p:txBody>
                <a:bodyPr wrap="none" rtlCol="0">
                  <a:spAutoFit/>
                </a:bodyPr>
                <a:lstStyle/>
                <a:p>
                  <a:r>
                    <a:rPr lang="en-US" sz="1600" dirty="0" smtClean="0">
                      <a:solidFill>
                        <a:prstClr val="white"/>
                      </a:solidFill>
                    </a:rPr>
                    <a:t>Si wire</a:t>
                  </a:r>
                  <a:endParaRPr lang="en-US" sz="1600" dirty="0">
                    <a:solidFill>
                      <a:prstClr val="white"/>
                    </a:solidFill>
                  </a:endParaRPr>
                </a:p>
              </p:txBody>
            </p:sp>
            <p:sp>
              <p:nvSpPr>
                <p:cNvPr id="65" name="TextBox 64"/>
                <p:cNvSpPr txBox="1"/>
                <p:nvPr/>
              </p:nvSpPr>
              <p:spPr>
                <a:xfrm>
                  <a:off x="6035963" y="1109388"/>
                  <a:ext cx="514180" cy="338554"/>
                </a:xfrm>
                <a:prstGeom prst="rect">
                  <a:avLst/>
                </a:prstGeom>
                <a:noFill/>
              </p:spPr>
              <p:txBody>
                <a:bodyPr wrap="none" rtlCol="0">
                  <a:spAutoFit/>
                </a:bodyPr>
                <a:lstStyle/>
                <a:p>
                  <a:r>
                    <a:rPr lang="en-US" sz="1600" dirty="0" smtClean="0">
                      <a:solidFill>
                        <a:prstClr val="white"/>
                      </a:solidFill>
                    </a:rPr>
                    <a:t>FTO</a:t>
                  </a:r>
                  <a:endParaRPr lang="en-US" sz="1600" dirty="0">
                    <a:solidFill>
                      <a:prstClr val="white"/>
                    </a:solidFill>
                  </a:endParaRPr>
                </a:p>
              </p:txBody>
            </p:sp>
          </p:grpSp>
          <p:sp>
            <p:nvSpPr>
              <p:cNvPr id="48" name="Isosceles Triangle 47"/>
              <p:cNvSpPr/>
              <p:nvPr/>
            </p:nvSpPr>
            <p:spPr>
              <a:xfrm rot="5400000">
                <a:off x="4399381" y="3585180"/>
                <a:ext cx="2669850" cy="409282"/>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 name="Group 61"/>
          <p:cNvGrpSpPr/>
          <p:nvPr/>
        </p:nvGrpSpPr>
        <p:grpSpPr>
          <a:xfrm>
            <a:off x="2837042" y="849085"/>
            <a:ext cx="2764799" cy="5349240"/>
            <a:chOff x="2837042" y="849085"/>
            <a:chExt cx="2764799" cy="5349240"/>
          </a:xfrm>
        </p:grpSpPr>
        <p:grpSp>
          <p:nvGrpSpPr>
            <p:cNvPr id="61" name="Group 60"/>
            <p:cNvGrpSpPr/>
            <p:nvPr/>
          </p:nvGrpSpPr>
          <p:grpSpPr>
            <a:xfrm>
              <a:off x="3000154" y="849085"/>
              <a:ext cx="2601687" cy="5349240"/>
              <a:chOff x="3000154" y="849085"/>
              <a:chExt cx="2601687" cy="5349240"/>
            </a:xfrm>
          </p:grpSpPr>
          <p:sp>
            <p:nvSpPr>
              <p:cNvPr id="44" name="Rectangle 43"/>
              <p:cNvSpPr/>
              <p:nvPr/>
            </p:nvSpPr>
            <p:spPr>
              <a:xfrm>
                <a:off x="3000154" y="849085"/>
                <a:ext cx="2601687" cy="5349240"/>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25" name="TextBox 24"/>
              <p:cNvSpPr txBox="1"/>
              <p:nvPr/>
            </p:nvSpPr>
            <p:spPr>
              <a:xfrm>
                <a:off x="3342600" y="5609705"/>
                <a:ext cx="1916795" cy="430887"/>
              </a:xfrm>
              <a:prstGeom prst="rect">
                <a:avLst/>
              </a:prstGeom>
              <a:noFill/>
            </p:spPr>
            <p:txBody>
              <a:bodyPr wrap="square" lIns="0" tIns="0" rIns="0" bIns="0" rtlCol="0">
                <a:spAutoFit/>
              </a:bodyPr>
              <a:lstStyle/>
              <a:p>
                <a:pPr marL="228600" indent="-228600"/>
                <a:r>
                  <a:rPr lang="en-US" i="1" dirty="0" smtClean="0">
                    <a:solidFill>
                      <a:schemeClr val="tx1">
                        <a:lumMod val="75000"/>
                        <a:lumOff val="25000"/>
                      </a:schemeClr>
                    </a:solidFill>
                  </a:rPr>
                  <a:t>2.  Metallurgical </a:t>
                </a:r>
                <a:r>
                  <a:rPr lang="en-US" i="1" dirty="0">
                    <a:solidFill>
                      <a:schemeClr val="tx1">
                        <a:lumMod val="75000"/>
                        <a:lumOff val="25000"/>
                      </a:schemeClr>
                    </a:solidFill>
                  </a:rPr>
                  <a:t>junction formation in </a:t>
                </a:r>
                <a:r>
                  <a:rPr lang="en-US" i="1" dirty="0" smtClean="0">
                    <a:solidFill>
                      <a:schemeClr val="tx1">
                        <a:lumMod val="75000"/>
                        <a:lumOff val="25000"/>
                      </a:schemeClr>
                    </a:solidFill>
                  </a:rPr>
                  <a:t>Si</a:t>
                </a:r>
              </a:p>
            </p:txBody>
          </p:sp>
          <p:pic>
            <p:nvPicPr>
              <p:cNvPr id="3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1517" y="975763"/>
                <a:ext cx="2398960" cy="220663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9" name="TextBox 38"/>
              <p:cNvSpPr txBox="1"/>
              <p:nvPr/>
            </p:nvSpPr>
            <p:spPr>
              <a:xfrm>
                <a:off x="3160599" y="2448855"/>
                <a:ext cx="1248902" cy="338554"/>
              </a:xfrm>
              <a:prstGeom prst="rect">
                <a:avLst/>
              </a:prstGeom>
              <a:noFill/>
            </p:spPr>
            <p:txBody>
              <a:bodyPr wrap="square" rtlCol="0">
                <a:spAutoFit/>
              </a:bodyPr>
              <a:lstStyle/>
              <a:p>
                <a:r>
                  <a:rPr lang="en-US" sz="1600" dirty="0" smtClean="0">
                    <a:solidFill>
                      <a:prstClr val="white"/>
                    </a:solidFill>
                  </a:rPr>
                  <a:t>SiO</a:t>
                </a:r>
                <a:r>
                  <a:rPr lang="en-US" sz="1600" baseline="-25000" dirty="0" smtClean="0">
                    <a:solidFill>
                      <a:prstClr val="white"/>
                    </a:solidFill>
                  </a:rPr>
                  <a:t>2</a:t>
                </a:r>
                <a:r>
                  <a:rPr lang="en-US" sz="1600" dirty="0" smtClean="0">
                    <a:solidFill>
                      <a:prstClr val="white"/>
                    </a:solidFill>
                  </a:rPr>
                  <a:t> “Boot”</a:t>
                </a:r>
                <a:endParaRPr lang="en-US" sz="1600" dirty="0">
                  <a:solidFill>
                    <a:prstClr val="white"/>
                  </a:solidFill>
                </a:endParaRPr>
              </a:p>
            </p:txBody>
          </p:sp>
          <p:pic>
            <p:nvPicPr>
              <p:cNvPr id="24" name="Picture 23" descr="wires with emitter.TIF"/>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32821" y="3589844"/>
                <a:ext cx="1536351" cy="1945543"/>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cxnSp>
            <p:nvCxnSpPr>
              <p:cNvPr id="43" name="Straight Arrow Connector 42"/>
              <p:cNvCxnSpPr/>
              <p:nvPr/>
            </p:nvCxnSpPr>
            <p:spPr>
              <a:xfrm flipV="1">
                <a:off x="3646714" y="2079082"/>
                <a:ext cx="181199" cy="37581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4528568" y="2903101"/>
                <a:ext cx="776857" cy="73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4495227" y="2618131"/>
                <a:ext cx="877092" cy="312477"/>
              </a:xfrm>
              <a:prstGeom prst="rect">
                <a:avLst/>
              </a:prstGeom>
              <a:noFill/>
            </p:spPr>
            <p:txBody>
              <a:bodyPr wrap="square" rtlCol="0">
                <a:spAutoFit/>
              </a:bodyPr>
              <a:lstStyle/>
              <a:p>
                <a:pPr algn="ctr"/>
                <a:r>
                  <a:rPr lang="en-US" dirty="0" smtClean="0">
                    <a:solidFill>
                      <a:srgbClr val="FFFFFF"/>
                    </a:solidFill>
                  </a:rPr>
                  <a:t>10 </a:t>
                </a:r>
                <a:r>
                  <a:rPr lang="en-US" dirty="0" err="1" smtClean="0">
                    <a:solidFill>
                      <a:srgbClr val="FFFFFF"/>
                    </a:solidFill>
                  </a:rPr>
                  <a:t>μm</a:t>
                </a:r>
                <a:endParaRPr lang="en-US" dirty="0">
                  <a:solidFill>
                    <a:srgbClr val="FFFFFF"/>
                  </a:solidFill>
                </a:endParaRPr>
              </a:p>
            </p:txBody>
          </p:sp>
        </p:grpSp>
        <p:sp>
          <p:nvSpPr>
            <p:cNvPr id="50" name="Isosceles Triangle 49"/>
            <p:cNvSpPr/>
            <p:nvPr/>
          </p:nvSpPr>
          <p:spPr>
            <a:xfrm rot="5400000">
              <a:off x="1706758" y="3585180"/>
              <a:ext cx="2669850" cy="409282"/>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mtClean="0"/>
              <a:t>Assemblies and Processes</a:t>
            </a:r>
            <a:endParaRPr lang="en-US" dirty="0"/>
          </a:p>
        </p:txBody>
      </p:sp>
      <p:sp>
        <p:nvSpPr>
          <p:cNvPr id="3" name="Text Placeholder 2"/>
          <p:cNvSpPr>
            <a:spLocks noGrp="1"/>
          </p:cNvSpPr>
          <p:nvPr>
            <p:ph type="body" sz="quarter" idx="13"/>
          </p:nvPr>
        </p:nvSpPr>
        <p:spPr/>
        <p:txBody>
          <a:bodyPr/>
          <a:lstStyle/>
          <a:p>
            <a:r>
              <a:rPr lang="en-US" smtClean="0"/>
              <a:t>Fabrication of Core-Shell Tandem Junction Microwire Arrays</a:t>
            </a:r>
            <a:endParaRPr lang="en-US" dirty="0"/>
          </a:p>
        </p:txBody>
      </p:sp>
      <p:sp>
        <p:nvSpPr>
          <p:cNvPr id="74" name="Text Placeholder 73"/>
          <p:cNvSpPr>
            <a:spLocks noGrp="1"/>
          </p:cNvSpPr>
          <p:nvPr>
            <p:ph type="body" sz="quarter" idx="19"/>
          </p:nvPr>
        </p:nvSpPr>
        <p:spPr/>
        <p:txBody>
          <a:bodyPr/>
          <a:lstStyle/>
          <a:p>
            <a:r>
              <a:rPr lang="en-US" dirty="0"/>
              <a:t>Matthew M. </a:t>
            </a:r>
            <a:r>
              <a:rPr lang="en-US" dirty="0" err="1"/>
              <a:t>Shaner</a:t>
            </a:r>
            <a:r>
              <a:rPr lang="en-US" dirty="0"/>
              <a:t>, Katherine T. Fountaine, Shane Ardo, Rob H. </a:t>
            </a:r>
            <a:r>
              <a:rPr lang="en-US" dirty="0" err="1"/>
              <a:t>Cordian</a:t>
            </a:r>
            <a:r>
              <a:rPr lang="en-US" dirty="0"/>
              <a:t>, Harry A. Atwater, Nathan S. Lewis </a:t>
            </a:r>
            <a:br>
              <a:rPr lang="en-US" dirty="0"/>
            </a:br>
            <a:r>
              <a:rPr lang="en-US" i="1" dirty="0"/>
              <a:t>Energy Environ. Sci. </a:t>
            </a:r>
            <a:r>
              <a:rPr lang="en-US" b="1" dirty="0"/>
              <a:t>2014</a:t>
            </a:r>
            <a:r>
              <a:rPr lang="en-US" dirty="0"/>
              <a:t>, </a:t>
            </a:r>
            <a:r>
              <a:rPr lang="en-US" i="1" dirty="0"/>
              <a:t>7</a:t>
            </a:r>
            <a:r>
              <a:rPr lang="en-US" dirty="0"/>
              <a:t>, 779-790.  </a:t>
            </a:r>
            <a:r>
              <a:rPr lang="en-US" dirty="0">
                <a:hlinkClick r:id="rId7"/>
              </a:rPr>
              <a:t>(10.1039/c3ee43048k)</a:t>
            </a:r>
            <a:endParaRPr lang="en-US" dirty="0"/>
          </a:p>
          <a:p>
            <a:endParaRPr lang="en-US" dirty="0"/>
          </a:p>
        </p:txBody>
      </p:sp>
      <p:grpSp>
        <p:nvGrpSpPr>
          <p:cNvPr id="56" name="Group 55"/>
          <p:cNvGrpSpPr/>
          <p:nvPr/>
        </p:nvGrpSpPr>
        <p:grpSpPr>
          <a:xfrm>
            <a:off x="304799" y="849085"/>
            <a:ext cx="2601687" cy="5349240"/>
            <a:chOff x="304799" y="849085"/>
            <a:chExt cx="2601687" cy="5349240"/>
          </a:xfrm>
        </p:grpSpPr>
        <p:sp>
          <p:nvSpPr>
            <p:cNvPr id="6" name="Rectangle 5"/>
            <p:cNvSpPr/>
            <p:nvPr/>
          </p:nvSpPr>
          <p:spPr>
            <a:xfrm>
              <a:off x="304799" y="849085"/>
              <a:ext cx="2601687" cy="5349240"/>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23" name="TextBox 22"/>
            <p:cNvSpPr txBox="1"/>
            <p:nvPr/>
          </p:nvSpPr>
          <p:spPr>
            <a:xfrm>
              <a:off x="406162" y="5609705"/>
              <a:ext cx="2398961" cy="430887"/>
            </a:xfrm>
            <a:prstGeom prst="rect">
              <a:avLst/>
            </a:prstGeom>
            <a:noFill/>
          </p:spPr>
          <p:txBody>
            <a:bodyPr wrap="square" lIns="0" tIns="0" rIns="0" bIns="0" rtlCol="0">
              <a:spAutoFit/>
            </a:bodyPr>
            <a:lstStyle/>
            <a:p>
              <a:pPr marL="228600" indent="-228600"/>
              <a:r>
                <a:rPr lang="en-US" i="1" dirty="0" smtClean="0">
                  <a:solidFill>
                    <a:schemeClr val="tx1">
                      <a:lumMod val="75000"/>
                      <a:lumOff val="25000"/>
                    </a:schemeClr>
                  </a:solidFill>
                </a:rPr>
                <a:t>1.  Si </a:t>
              </a:r>
              <a:r>
                <a:rPr lang="en-US" i="1" dirty="0">
                  <a:solidFill>
                    <a:schemeClr val="tx1">
                      <a:lumMod val="75000"/>
                      <a:lumOff val="25000"/>
                    </a:schemeClr>
                  </a:solidFill>
                </a:rPr>
                <a:t>microwire growth via Cu catalyzed VLS-CVD </a:t>
              </a:r>
              <a:r>
                <a:rPr lang="en-US" i="1" dirty="0" smtClean="0">
                  <a:solidFill>
                    <a:schemeClr val="tx1">
                      <a:lumMod val="75000"/>
                      <a:lumOff val="25000"/>
                    </a:schemeClr>
                  </a:solidFill>
                </a:rPr>
                <a:t>method</a:t>
              </a:r>
              <a:endParaRPr lang="en-US" i="1" dirty="0">
                <a:solidFill>
                  <a:schemeClr val="tx1">
                    <a:lumMod val="75000"/>
                    <a:lumOff val="25000"/>
                  </a:schemeClr>
                </a:solidFill>
              </a:endParaRPr>
            </a:p>
          </p:txBody>
        </p:sp>
        <p:pic>
          <p:nvPicPr>
            <p:cNvPr id="3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162" y="974228"/>
              <a:ext cx="2398961" cy="220817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22" name="Group 21"/>
            <p:cNvGrpSpPr/>
            <p:nvPr/>
          </p:nvGrpSpPr>
          <p:grpSpPr>
            <a:xfrm>
              <a:off x="781811" y="4431401"/>
              <a:ext cx="1647663" cy="1103986"/>
              <a:chOff x="830577" y="2127460"/>
              <a:chExt cx="1854721" cy="1242721"/>
            </a:xfrm>
          </p:grpSpPr>
          <p:pic>
            <p:nvPicPr>
              <p:cNvPr id="20" name="Picture 19" descr="wires growing.TIF"/>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30577" y="2127460"/>
                <a:ext cx="1854721" cy="124272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21" name="TextBox 20"/>
              <p:cNvSpPr txBox="1"/>
              <p:nvPr/>
            </p:nvSpPr>
            <p:spPr>
              <a:xfrm rot="21306711">
                <a:off x="1546458" y="2845810"/>
                <a:ext cx="684803" cy="369332"/>
              </a:xfrm>
              <a:prstGeom prst="rect">
                <a:avLst/>
              </a:prstGeom>
              <a:noFill/>
            </p:spPr>
            <p:txBody>
              <a:bodyPr wrap="none" rtlCol="0">
                <a:spAutoFit/>
              </a:bodyPr>
              <a:lstStyle/>
              <a:p>
                <a:r>
                  <a:rPr lang="en-US" dirty="0" smtClean="0">
                    <a:solidFill>
                      <a:srgbClr val="FFFFFF"/>
                    </a:solidFill>
                    <a:latin typeface="Arial" pitchFamily="34" charset="0"/>
                    <a:cs typeface="Arial" pitchFamily="34" charset="0"/>
                  </a:rPr>
                  <a:t>n</a:t>
                </a:r>
                <a:r>
                  <a:rPr lang="en-US" baseline="30000" dirty="0" smtClean="0">
                    <a:solidFill>
                      <a:srgbClr val="FFFFFF"/>
                    </a:solidFill>
                    <a:latin typeface="Arial" pitchFamily="34" charset="0"/>
                    <a:cs typeface="Arial" pitchFamily="34" charset="0"/>
                  </a:rPr>
                  <a:t>+</a:t>
                </a:r>
                <a:r>
                  <a:rPr lang="en-US" dirty="0" smtClean="0">
                    <a:solidFill>
                      <a:srgbClr val="FFFFFF"/>
                    </a:solidFill>
                    <a:latin typeface="Arial" pitchFamily="34" charset="0"/>
                    <a:cs typeface="Arial" pitchFamily="34" charset="0"/>
                  </a:rPr>
                  <a:t>-Si</a:t>
                </a:r>
                <a:endParaRPr lang="en-US" dirty="0">
                  <a:solidFill>
                    <a:srgbClr val="FFFFFF"/>
                  </a:solidFill>
                  <a:latin typeface="Arial" pitchFamily="34" charset="0"/>
                  <a:cs typeface="Arial" pitchFamily="34" charset="0"/>
                </a:endParaRPr>
              </a:p>
            </p:txBody>
          </p:sp>
        </p:grpSp>
        <p:sp>
          <p:nvSpPr>
            <p:cNvPr id="52" name="Rectangle 51"/>
            <p:cNvSpPr/>
            <p:nvPr/>
          </p:nvSpPr>
          <p:spPr>
            <a:xfrm>
              <a:off x="1771449" y="2903101"/>
              <a:ext cx="914400" cy="73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1790103" y="2618132"/>
              <a:ext cx="877092" cy="312477"/>
            </a:xfrm>
            <a:prstGeom prst="rect">
              <a:avLst/>
            </a:prstGeom>
            <a:noFill/>
          </p:spPr>
          <p:txBody>
            <a:bodyPr wrap="square" rtlCol="0">
              <a:spAutoFit/>
            </a:bodyPr>
            <a:lstStyle/>
            <a:p>
              <a:pPr algn="ctr"/>
              <a:r>
                <a:rPr lang="en-US" dirty="0" smtClean="0">
                  <a:solidFill>
                    <a:srgbClr val="FFFFFF"/>
                  </a:solidFill>
                </a:rPr>
                <a:t>50 </a:t>
              </a:r>
              <a:r>
                <a:rPr lang="en-US" dirty="0" err="1" smtClean="0">
                  <a:solidFill>
                    <a:srgbClr val="FFFFFF"/>
                  </a:solidFill>
                </a:rPr>
                <a:t>μm</a:t>
              </a:r>
              <a:endParaRPr lang="en-US" dirty="0">
                <a:solidFill>
                  <a:srgbClr val="FFFFFF"/>
                </a:solidFill>
              </a:endParaRPr>
            </a:p>
          </p:txBody>
        </p:sp>
      </p:grpSp>
    </p:spTree>
    <p:extLst>
      <p:ext uri="{BB962C8B-B14F-4D97-AF65-F5344CB8AC3E}">
        <p14:creationId xmlns:p14="http://schemas.microsoft.com/office/powerpoint/2010/main" val="75885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Text Placeholder 2"/>
          <p:cNvSpPr>
            <a:spLocks noGrp="1"/>
          </p:cNvSpPr>
          <p:nvPr>
            <p:ph type="body" sz="quarter" idx="13"/>
          </p:nvPr>
        </p:nvSpPr>
        <p:spPr/>
        <p:txBody>
          <a:bodyPr/>
          <a:lstStyle/>
          <a:p>
            <a:r>
              <a:rPr lang="en-US" dirty="0" smtClean="0"/>
              <a:t>Fuels from Sunlight:  A Grand Challenge</a:t>
            </a:r>
            <a:endParaRPr lang="en-US" dirty="0"/>
          </a:p>
        </p:txBody>
      </p:sp>
      <p:sp>
        <p:nvSpPr>
          <p:cNvPr id="14" name="Rectangle 13"/>
          <p:cNvSpPr/>
          <p:nvPr/>
        </p:nvSpPr>
        <p:spPr>
          <a:xfrm>
            <a:off x="4691349" y="1038171"/>
            <a:ext cx="3657600" cy="4999071"/>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15" name="TextBox 14"/>
          <p:cNvSpPr txBox="1"/>
          <p:nvPr/>
        </p:nvSpPr>
        <p:spPr>
          <a:xfrm>
            <a:off x="4785786" y="1180315"/>
            <a:ext cx="3454832" cy="4832092"/>
          </a:xfrm>
          <a:prstGeom prst="rect">
            <a:avLst/>
          </a:prstGeom>
          <a:noFill/>
        </p:spPr>
        <p:txBody>
          <a:bodyPr wrap="square" rtlCol="0">
            <a:spAutoFit/>
          </a:bodyPr>
          <a:lstStyle/>
          <a:p>
            <a:r>
              <a:rPr lang="en-US" i="1" dirty="0" smtClean="0">
                <a:solidFill>
                  <a:schemeClr val="tx1">
                    <a:lumMod val="75000"/>
                    <a:lumOff val="25000"/>
                  </a:schemeClr>
                </a:solidFill>
              </a:rPr>
              <a:t>The </a:t>
            </a:r>
            <a:r>
              <a:rPr lang="en-US" i="1" dirty="0">
                <a:solidFill>
                  <a:schemeClr val="tx1">
                    <a:lumMod val="75000"/>
                    <a:lumOff val="25000"/>
                  </a:schemeClr>
                </a:solidFill>
              </a:rPr>
              <a:t>Sun is a singular solution to our future energy </a:t>
            </a:r>
            <a:r>
              <a:rPr lang="en-US" i="1" dirty="0" smtClean="0">
                <a:solidFill>
                  <a:schemeClr val="tx1">
                    <a:lumMod val="75000"/>
                    <a:lumOff val="25000"/>
                  </a:schemeClr>
                </a:solidFill>
              </a:rPr>
              <a:t>needs</a:t>
            </a:r>
            <a:r>
              <a:rPr lang="en-US" b="0" i="1" dirty="0">
                <a:solidFill>
                  <a:schemeClr val="tx1">
                    <a:lumMod val="75000"/>
                    <a:lumOff val="25000"/>
                  </a:schemeClr>
                </a:solidFill>
              </a:rPr>
              <a:t/>
            </a:r>
            <a:br>
              <a:rPr lang="en-US" b="0" i="1" dirty="0">
                <a:solidFill>
                  <a:schemeClr val="tx1">
                    <a:lumMod val="75000"/>
                    <a:lumOff val="25000"/>
                  </a:schemeClr>
                </a:solidFill>
              </a:rPr>
            </a:br>
            <a:r>
              <a:rPr lang="en-US" b="0" dirty="0" smtClean="0">
                <a:solidFill>
                  <a:schemeClr val="tx1">
                    <a:lumMod val="75000"/>
                    <a:lumOff val="25000"/>
                  </a:schemeClr>
                </a:solidFill>
              </a:rPr>
              <a:t>- </a:t>
            </a:r>
            <a:r>
              <a:rPr lang="en-US" b="0" dirty="0">
                <a:solidFill>
                  <a:schemeClr val="tx1">
                    <a:lumMod val="75000"/>
                    <a:lumOff val="25000"/>
                  </a:schemeClr>
                </a:solidFill>
              </a:rPr>
              <a:t>capacity dwarfs fossil, nuclear, wind . . </a:t>
            </a:r>
            <a:r>
              <a:rPr lang="en-US" b="0" dirty="0" smtClean="0">
                <a:solidFill>
                  <a:schemeClr val="tx1">
                    <a:lumMod val="75000"/>
                    <a:lumOff val="25000"/>
                  </a:schemeClr>
                </a:solidFill>
              </a:rPr>
              <a:t>.</a:t>
            </a:r>
            <a:br>
              <a:rPr lang="en-US" b="0" dirty="0" smtClean="0">
                <a:solidFill>
                  <a:schemeClr val="tx1">
                    <a:lumMod val="75000"/>
                    <a:lumOff val="25000"/>
                  </a:schemeClr>
                </a:solidFill>
              </a:rPr>
            </a:br>
            <a:r>
              <a:rPr lang="en-US" b="0" dirty="0" smtClean="0">
                <a:solidFill>
                  <a:schemeClr val="tx1">
                    <a:lumMod val="75000"/>
                    <a:lumOff val="25000"/>
                  </a:schemeClr>
                </a:solidFill>
              </a:rPr>
              <a:t>- sunlight </a:t>
            </a:r>
            <a:r>
              <a:rPr lang="en-US" b="0" dirty="0">
                <a:solidFill>
                  <a:schemeClr val="tx1">
                    <a:lumMod val="75000"/>
                    <a:lumOff val="25000"/>
                  </a:schemeClr>
                </a:solidFill>
              </a:rPr>
              <a:t>delivers more energy in one hour </a:t>
            </a:r>
            <a:r>
              <a:rPr lang="en-US" b="0" dirty="0" smtClean="0">
                <a:solidFill>
                  <a:schemeClr val="tx1">
                    <a:lumMod val="75000"/>
                    <a:lumOff val="25000"/>
                  </a:schemeClr>
                </a:solidFill>
              </a:rPr>
              <a:t>than </a:t>
            </a:r>
            <a:r>
              <a:rPr lang="en-US" b="0" dirty="0">
                <a:solidFill>
                  <a:schemeClr val="tx1">
                    <a:lumMod val="75000"/>
                    <a:lumOff val="25000"/>
                  </a:schemeClr>
                </a:solidFill>
              </a:rPr>
              <a:t>the earth uses in one </a:t>
            </a:r>
            <a:r>
              <a:rPr lang="en-US" b="0" dirty="0" smtClean="0">
                <a:solidFill>
                  <a:schemeClr val="tx1">
                    <a:lumMod val="75000"/>
                    <a:lumOff val="25000"/>
                  </a:schemeClr>
                </a:solidFill>
              </a:rPr>
              <a:t>year</a:t>
            </a:r>
            <a:br>
              <a:rPr lang="en-US" b="0" dirty="0" smtClean="0">
                <a:solidFill>
                  <a:schemeClr val="tx1">
                    <a:lumMod val="75000"/>
                    <a:lumOff val="25000"/>
                  </a:schemeClr>
                </a:solidFill>
              </a:rPr>
            </a:br>
            <a:r>
              <a:rPr lang="en-US" b="0" dirty="0" smtClean="0">
                <a:solidFill>
                  <a:schemeClr val="tx1">
                    <a:lumMod val="75000"/>
                    <a:lumOff val="25000"/>
                  </a:schemeClr>
                </a:solidFill>
              </a:rPr>
              <a:t>- </a:t>
            </a:r>
            <a:r>
              <a:rPr lang="en-US" b="0" dirty="0">
                <a:solidFill>
                  <a:schemeClr val="tx1">
                    <a:lumMod val="75000"/>
                    <a:lumOff val="25000"/>
                  </a:schemeClr>
                </a:solidFill>
              </a:rPr>
              <a:t>free of greenhouse gases and </a:t>
            </a:r>
            <a:r>
              <a:rPr lang="en-US" b="0" dirty="0" smtClean="0">
                <a:solidFill>
                  <a:schemeClr val="tx1">
                    <a:lumMod val="75000"/>
                    <a:lumOff val="25000"/>
                  </a:schemeClr>
                </a:solidFill>
              </a:rPr>
              <a:t>pollutants</a:t>
            </a:r>
            <a:br>
              <a:rPr lang="en-US" b="0" dirty="0" smtClean="0">
                <a:solidFill>
                  <a:schemeClr val="tx1">
                    <a:lumMod val="75000"/>
                    <a:lumOff val="25000"/>
                  </a:schemeClr>
                </a:solidFill>
              </a:rPr>
            </a:br>
            <a:r>
              <a:rPr lang="en-US" b="0" dirty="0" smtClean="0">
                <a:solidFill>
                  <a:schemeClr val="tx1">
                    <a:lumMod val="75000"/>
                    <a:lumOff val="25000"/>
                  </a:schemeClr>
                </a:solidFill>
              </a:rPr>
              <a:t>- </a:t>
            </a:r>
            <a:r>
              <a:rPr lang="en-US" b="0" dirty="0">
                <a:solidFill>
                  <a:schemeClr val="tx1">
                    <a:lumMod val="75000"/>
                    <a:lumOff val="25000"/>
                  </a:schemeClr>
                </a:solidFill>
              </a:rPr>
              <a:t>secure from geo-political constraints</a:t>
            </a:r>
          </a:p>
          <a:p>
            <a:r>
              <a:rPr lang="en-US" dirty="0" smtClean="0">
                <a:solidFill>
                  <a:schemeClr val="tx1">
                    <a:lumMod val="75000"/>
                    <a:lumOff val="25000"/>
                  </a:schemeClr>
                </a:solidFill>
              </a:rPr>
              <a:t/>
            </a:r>
            <a:br>
              <a:rPr lang="en-US" dirty="0" smtClean="0">
                <a:solidFill>
                  <a:schemeClr val="tx1">
                    <a:lumMod val="75000"/>
                    <a:lumOff val="25000"/>
                  </a:schemeClr>
                </a:solidFill>
              </a:rPr>
            </a:br>
            <a:r>
              <a:rPr lang="en-US" i="1" dirty="0" smtClean="0">
                <a:solidFill>
                  <a:schemeClr val="tx1">
                    <a:lumMod val="75000"/>
                    <a:lumOff val="25000"/>
                  </a:schemeClr>
                </a:solidFill>
              </a:rPr>
              <a:t>Enormous </a:t>
            </a:r>
            <a:r>
              <a:rPr lang="en-US" i="1" dirty="0">
                <a:solidFill>
                  <a:schemeClr val="tx1">
                    <a:lumMod val="75000"/>
                    <a:lumOff val="25000"/>
                  </a:schemeClr>
                </a:solidFill>
              </a:rPr>
              <a:t>gap between our tiny use </a:t>
            </a:r>
            <a:r>
              <a:rPr lang="en-US" i="1" dirty="0" smtClean="0">
                <a:solidFill>
                  <a:schemeClr val="tx1">
                    <a:lumMod val="75000"/>
                    <a:lumOff val="25000"/>
                  </a:schemeClr>
                </a:solidFill>
              </a:rPr>
              <a:t>of </a:t>
            </a:r>
            <a:r>
              <a:rPr lang="en-US" i="1" dirty="0">
                <a:solidFill>
                  <a:schemeClr val="tx1">
                    <a:lumMod val="75000"/>
                    <a:lumOff val="25000"/>
                  </a:schemeClr>
                </a:solidFill>
              </a:rPr>
              <a:t>solar energy and its immense potential</a:t>
            </a:r>
          </a:p>
          <a:p>
            <a:r>
              <a:rPr lang="en-US" b="0" dirty="0" smtClean="0">
                <a:solidFill>
                  <a:schemeClr val="tx1">
                    <a:lumMod val="75000"/>
                    <a:lumOff val="25000"/>
                  </a:schemeClr>
                </a:solidFill>
              </a:rPr>
              <a:t>- Incremental </a:t>
            </a:r>
            <a:r>
              <a:rPr lang="en-US" b="0" dirty="0">
                <a:solidFill>
                  <a:schemeClr val="tx1">
                    <a:lumMod val="75000"/>
                    <a:lumOff val="25000"/>
                  </a:schemeClr>
                </a:solidFill>
              </a:rPr>
              <a:t>advances in today’s </a:t>
            </a:r>
            <a:r>
              <a:rPr lang="en-US" b="0" dirty="0" smtClean="0">
                <a:solidFill>
                  <a:schemeClr val="tx1">
                    <a:lumMod val="75000"/>
                    <a:lumOff val="25000"/>
                  </a:schemeClr>
                </a:solidFill>
              </a:rPr>
              <a:t>technology will </a:t>
            </a:r>
            <a:r>
              <a:rPr lang="en-US" b="0" dirty="0">
                <a:solidFill>
                  <a:schemeClr val="tx1">
                    <a:lumMod val="75000"/>
                    <a:lumOff val="25000"/>
                  </a:schemeClr>
                </a:solidFill>
              </a:rPr>
              <a:t>not bridge the </a:t>
            </a:r>
            <a:r>
              <a:rPr lang="en-US" b="0" dirty="0" smtClean="0">
                <a:solidFill>
                  <a:schemeClr val="tx1">
                    <a:lumMod val="75000"/>
                    <a:lumOff val="25000"/>
                  </a:schemeClr>
                </a:solidFill>
              </a:rPr>
              <a:t>gap</a:t>
            </a:r>
            <a:br>
              <a:rPr lang="en-US" b="0" dirty="0" smtClean="0">
                <a:solidFill>
                  <a:schemeClr val="tx1">
                    <a:lumMod val="75000"/>
                    <a:lumOff val="25000"/>
                  </a:schemeClr>
                </a:solidFill>
              </a:rPr>
            </a:br>
            <a:r>
              <a:rPr lang="en-US" b="0" dirty="0" smtClean="0">
                <a:solidFill>
                  <a:schemeClr val="tx1">
                    <a:lumMod val="75000"/>
                    <a:lumOff val="25000"/>
                  </a:schemeClr>
                </a:solidFill>
              </a:rPr>
              <a:t>- </a:t>
            </a:r>
            <a:r>
              <a:rPr lang="en-US" b="0" dirty="0">
                <a:solidFill>
                  <a:schemeClr val="tx1">
                    <a:lumMod val="75000"/>
                    <a:lumOff val="25000"/>
                  </a:schemeClr>
                </a:solidFill>
              </a:rPr>
              <a:t>Conceptual breakthroughs are needed that come </a:t>
            </a:r>
            <a:r>
              <a:rPr lang="en-US" b="0" dirty="0" smtClean="0">
                <a:solidFill>
                  <a:schemeClr val="tx1">
                    <a:lumMod val="75000"/>
                    <a:lumOff val="25000"/>
                  </a:schemeClr>
                </a:solidFill>
              </a:rPr>
              <a:t>only </a:t>
            </a:r>
            <a:r>
              <a:rPr lang="en-US" b="0" dirty="0">
                <a:solidFill>
                  <a:schemeClr val="tx1">
                    <a:lumMod val="75000"/>
                    <a:lumOff val="25000"/>
                  </a:schemeClr>
                </a:solidFill>
              </a:rPr>
              <a:t>from high risk-high payoff basic research </a:t>
            </a:r>
            <a:endParaRPr lang="en-US" b="0" dirty="0" smtClean="0">
              <a:solidFill>
                <a:schemeClr val="tx1">
                  <a:lumMod val="75000"/>
                  <a:lumOff val="25000"/>
                </a:schemeClr>
              </a:solidFill>
            </a:endParaRPr>
          </a:p>
          <a:p>
            <a:r>
              <a:rPr lang="en-US" dirty="0" smtClean="0">
                <a:solidFill>
                  <a:schemeClr val="tx1">
                    <a:lumMod val="75000"/>
                    <a:lumOff val="25000"/>
                  </a:schemeClr>
                </a:solidFill>
              </a:rPr>
              <a:t/>
            </a:r>
            <a:br>
              <a:rPr lang="en-US" dirty="0" smtClean="0">
                <a:solidFill>
                  <a:schemeClr val="tx1">
                    <a:lumMod val="75000"/>
                    <a:lumOff val="25000"/>
                  </a:schemeClr>
                </a:solidFill>
              </a:rPr>
            </a:br>
            <a:r>
              <a:rPr lang="en-US" i="1" dirty="0" smtClean="0">
                <a:solidFill>
                  <a:schemeClr val="tx1">
                    <a:lumMod val="75000"/>
                    <a:lumOff val="25000"/>
                  </a:schemeClr>
                </a:solidFill>
              </a:rPr>
              <a:t>Interdisciplinary </a:t>
            </a:r>
            <a:r>
              <a:rPr lang="en-US" i="1" dirty="0">
                <a:solidFill>
                  <a:schemeClr val="tx1">
                    <a:lumMod val="75000"/>
                    <a:lumOff val="25000"/>
                  </a:schemeClr>
                </a:solidFill>
              </a:rPr>
              <a:t>research is </a:t>
            </a:r>
            <a:r>
              <a:rPr lang="en-US" i="1" dirty="0" smtClean="0">
                <a:solidFill>
                  <a:schemeClr val="tx1">
                    <a:lumMod val="75000"/>
                    <a:lumOff val="25000"/>
                  </a:schemeClr>
                </a:solidFill>
              </a:rPr>
              <a:t>required</a:t>
            </a:r>
            <a:br>
              <a:rPr lang="en-US" i="1" dirty="0" smtClean="0">
                <a:solidFill>
                  <a:schemeClr val="tx1">
                    <a:lumMod val="75000"/>
                    <a:lumOff val="25000"/>
                  </a:schemeClr>
                </a:solidFill>
              </a:rPr>
            </a:br>
            <a:r>
              <a:rPr lang="en-US" b="0" dirty="0" smtClean="0">
                <a:solidFill>
                  <a:schemeClr val="tx1">
                    <a:lumMod val="75000"/>
                    <a:lumOff val="25000"/>
                  </a:schemeClr>
                </a:solidFill>
              </a:rPr>
              <a:t>- Physics</a:t>
            </a:r>
            <a:r>
              <a:rPr lang="en-US" b="0" dirty="0">
                <a:solidFill>
                  <a:schemeClr val="tx1">
                    <a:lumMod val="75000"/>
                    <a:lumOff val="25000"/>
                  </a:schemeClr>
                </a:solidFill>
              </a:rPr>
              <a:t>, chemistry, biology, materials, </a:t>
            </a:r>
            <a:r>
              <a:rPr lang="en-US" b="0" dirty="0" err="1" smtClean="0">
                <a:solidFill>
                  <a:schemeClr val="tx1">
                    <a:lumMod val="75000"/>
                    <a:lumOff val="25000"/>
                  </a:schemeClr>
                </a:solidFill>
              </a:rPr>
              <a:t>nanoscience</a:t>
            </a:r>
            <a:endParaRPr lang="en-US" b="0" dirty="0" smtClean="0">
              <a:solidFill>
                <a:schemeClr val="tx1">
                  <a:lumMod val="75000"/>
                  <a:lumOff val="25000"/>
                </a:schemeClr>
              </a:solidFill>
            </a:endParaRPr>
          </a:p>
          <a:p>
            <a:endParaRPr lang="en-US" b="0" dirty="0">
              <a:solidFill>
                <a:schemeClr val="tx1">
                  <a:lumMod val="75000"/>
                  <a:lumOff val="25000"/>
                </a:schemeClr>
              </a:solidFill>
            </a:endParaRPr>
          </a:p>
          <a:p>
            <a:r>
              <a:rPr lang="en-US" i="1" dirty="0" smtClean="0">
                <a:solidFill>
                  <a:schemeClr val="tx1">
                    <a:lumMod val="75000"/>
                    <a:lumOff val="25000"/>
                  </a:schemeClr>
                </a:solidFill>
              </a:rPr>
              <a:t>Basic </a:t>
            </a:r>
            <a:r>
              <a:rPr lang="en-US" i="1" dirty="0">
                <a:solidFill>
                  <a:schemeClr val="tx1">
                    <a:lumMod val="75000"/>
                    <a:lumOff val="25000"/>
                  </a:schemeClr>
                </a:solidFill>
              </a:rPr>
              <a:t>and applied science should couple </a:t>
            </a:r>
            <a:r>
              <a:rPr lang="en-US" i="1" dirty="0" smtClean="0">
                <a:solidFill>
                  <a:schemeClr val="tx1">
                    <a:lumMod val="75000"/>
                    <a:lumOff val="25000"/>
                  </a:schemeClr>
                </a:solidFill>
              </a:rPr>
              <a:t>seamlessly</a:t>
            </a:r>
            <a:endParaRPr lang="en-US" i="1" dirty="0">
              <a:solidFill>
                <a:schemeClr val="tx1">
                  <a:lumMod val="75000"/>
                  <a:lumOff val="25000"/>
                </a:schemeClr>
              </a:solidFill>
            </a:endParaRPr>
          </a:p>
        </p:txBody>
      </p:sp>
      <p:sp>
        <p:nvSpPr>
          <p:cNvPr id="12" name="Isosceles Triangle 11"/>
          <p:cNvSpPr/>
          <p:nvPr/>
        </p:nvSpPr>
        <p:spPr>
          <a:xfrm rot="5400000">
            <a:off x="3118857" y="3338914"/>
            <a:ext cx="2863198" cy="397589"/>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04799" y="990600"/>
            <a:ext cx="4068897" cy="5046642"/>
            <a:chOff x="304799" y="990600"/>
            <a:chExt cx="4068897" cy="5046642"/>
          </a:xfrm>
        </p:grpSpPr>
        <p:sp>
          <p:nvSpPr>
            <p:cNvPr id="13" name="Rectangle 12"/>
            <p:cNvSpPr/>
            <p:nvPr/>
          </p:nvSpPr>
          <p:spPr>
            <a:xfrm>
              <a:off x="304799" y="990600"/>
              <a:ext cx="4068897" cy="5046642"/>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pic>
          <p:nvPicPr>
            <p:cNvPr id="8" name="Picture 2" descr="Leaf_1_we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253" y="1232579"/>
              <a:ext cx="3711122" cy="2471504"/>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7782" y="2933239"/>
              <a:ext cx="2346593" cy="3004852"/>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 Box 4"/>
            <p:cNvSpPr txBox="1">
              <a:spLocks noChangeArrowheads="1"/>
            </p:cNvSpPr>
            <p:nvPr/>
          </p:nvSpPr>
          <p:spPr bwMode="auto">
            <a:xfrm>
              <a:off x="905219" y="1977054"/>
              <a:ext cx="3303224" cy="830985"/>
            </a:xfrm>
            <a:prstGeom prst="rect">
              <a:avLst/>
            </a:prstGeom>
            <a:noFill/>
            <a:ln w="9525">
              <a:noFill/>
              <a:miter lim="800000"/>
              <a:headEnd/>
              <a:tailEnd/>
            </a:ln>
            <a:effectLst/>
          </p:spPr>
          <p:txBody>
            <a:bodyPr wrap="square" lIns="91429" tIns="45714" rIns="91429" bIns="45714">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i="1" dirty="0">
                  <a:solidFill>
                    <a:srgbClr val="A50021"/>
                  </a:solidFill>
                  <a:effectLst>
                    <a:outerShdw blurRad="38100" dist="38100" dir="2700000" algn="tl">
                      <a:srgbClr val="C0C0C0"/>
                    </a:outerShdw>
                  </a:effectLst>
                  <a:latin typeface="Arial Narrow" pitchFamily="34" charset="0"/>
                </a:rPr>
                <a:t>Take the </a:t>
              </a:r>
              <a:r>
                <a:rPr lang="ja-JP" altLang="en-US" i="1" dirty="0">
                  <a:solidFill>
                    <a:srgbClr val="A50021"/>
                  </a:solidFill>
                  <a:effectLst>
                    <a:outerShdw blurRad="38100" dist="38100" dir="2700000" algn="tl">
                      <a:srgbClr val="C0C0C0"/>
                    </a:outerShdw>
                  </a:effectLst>
                  <a:latin typeface="Arial Narrow" pitchFamily="34" charset="0"/>
                </a:rPr>
                <a:t>“</a:t>
              </a:r>
              <a:r>
                <a:rPr lang="en-US" altLang="ja-JP" i="1" dirty="0">
                  <a:solidFill>
                    <a:srgbClr val="A50021"/>
                  </a:solidFill>
                  <a:effectLst>
                    <a:outerShdw blurRad="38100" dist="38100" dir="2700000" algn="tl">
                      <a:srgbClr val="C0C0C0"/>
                    </a:outerShdw>
                  </a:effectLst>
                  <a:latin typeface="Arial Narrow" pitchFamily="34" charset="0"/>
                </a:rPr>
                <a:t>Beat-the-Leaf</a:t>
              </a:r>
              <a:r>
                <a:rPr lang="ja-JP" altLang="en-US" i="1" dirty="0" smtClean="0">
                  <a:solidFill>
                    <a:srgbClr val="A50021"/>
                  </a:solidFill>
                  <a:effectLst>
                    <a:outerShdw blurRad="38100" dist="38100" dir="2700000" algn="tl">
                      <a:srgbClr val="C0C0C0"/>
                    </a:outerShdw>
                  </a:effectLst>
                  <a:latin typeface="Arial Narrow" pitchFamily="34" charset="0"/>
                </a:rPr>
                <a:t>”</a:t>
              </a:r>
              <a:r>
                <a:rPr lang="en-US" altLang="ja-JP" i="1" dirty="0" smtClean="0">
                  <a:solidFill>
                    <a:srgbClr val="A50021"/>
                  </a:solidFill>
                  <a:effectLst>
                    <a:outerShdw blurRad="38100" dist="38100" dir="2700000" algn="tl">
                      <a:srgbClr val="C0C0C0"/>
                    </a:outerShdw>
                  </a:effectLst>
                  <a:latin typeface="Arial Narrow" pitchFamily="34" charset="0"/>
                </a:rPr>
                <a:t/>
              </a:r>
              <a:br>
                <a:rPr lang="en-US" altLang="ja-JP" i="1" dirty="0" smtClean="0">
                  <a:solidFill>
                    <a:srgbClr val="A50021"/>
                  </a:solidFill>
                  <a:effectLst>
                    <a:outerShdw blurRad="38100" dist="38100" dir="2700000" algn="tl">
                      <a:srgbClr val="C0C0C0"/>
                    </a:outerShdw>
                  </a:effectLst>
                  <a:latin typeface="Arial Narrow" pitchFamily="34" charset="0"/>
                </a:rPr>
              </a:br>
              <a:r>
                <a:rPr lang="en-US" altLang="ja-JP" i="1" dirty="0" smtClean="0">
                  <a:solidFill>
                    <a:srgbClr val="A50021"/>
                  </a:solidFill>
                  <a:effectLst>
                    <a:outerShdw blurRad="38100" dist="38100" dir="2700000" algn="tl">
                      <a:srgbClr val="C0C0C0"/>
                    </a:outerShdw>
                  </a:effectLst>
                  <a:latin typeface="Arial Narrow" pitchFamily="34" charset="0"/>
                </a:rPr>
                <a:t>Challenge</a:t>
              </a:r>
              <a:endParaRPr lang="en-US" altLang="en-US" i="1" dirty="0">
                <a:solidFill>
                  <a:srgbClr val="A50021"/>
                </a:solidFill>
                <a:effectLst>
                  <a:outerShdw blurRad="38100" dist="38100" dir="2700000" algn="tl">
                    <a:srgbClr val="C0C0C0"/>
                  </a:outerShdw>
                </a:effectLst>
                <a:latin typeface="Arial Narrow" pitchFamily="34" charset="0"/>
              </a:endParaRPr>
            </a:p>
          </p:txBody>
        </p:sp>
      </p:grpSp>
    </p:spTree>
    <p:extLst>
      <p:ext uri="{BB962C8B-B14F-4D97-AF65-F5344CB8AC3E}">
        <p14:creationId xmlns:p14="http://schemas.microsoft.com/office/powerpoint/2010/main" val="33134037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236720" y="849085"/>
            <a:ext cx="4142788" cy="5349240"/>
            <a:chOff x="4236720" y="849085"/>
            <a:chExt cx="4142788" cy="5349240"/>
          </a:xfrm>
        </p:grpSpPr>
        <p:grpSp>
          <p:nvGrpSpPr>
            <p:cNvPr id="12" name="Group 11"/>
            <p:cNvGrpSpPr/>
            <p:nvPr/>
          </p:nvGrpSpPr>
          <p:grpSpPr>
            <a:xfrm>
              <a:off x="4447588" y="849085"/>
              <a:ext cx="3931920" cy="5349240"/>
              <a:chOff x="4447588" y="849085"/>
              <a:chExt cx="3931920" cy="5349240"/>
            </a:xfrm>
          </p:grpSpPr>
          <p:sp>
            <p:nvSpPr>
              <p:cNvPr id="73" name="Rectangle 72"/>
              <p:cNvSpPr/>
              <p:nvPr/>
            </p:nvSpPr>
            <p:spPr>
              <a:xfrm>
                <a:off x="4447588" y="849085"/>
                <a:ext cx="3931920" cy="5349240"/>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28" name="TextBox 27"/>
              <p:cNvSpPr txBox="1"/>
              <p:nvPr/>
            </p:nvSpPr>
            <p:spPr>
              <a:xfrm>
                <a:off x="5000910" y="5718564"/>
                <a:ext cx="2825276" cy="430887"/>
              </a:xfrm>
              <a:prstGeom prst="rect">
                <a:avLst/>
              </a:prstGeom>
              <a:noFill/>
            </p:spPr>
            <p:txBody>
              <a:bodyPr wrap="square" lIns="0" tIns="0" rIns="0" bIns="0" rtlCol="0">
                <a:spAutoFit/>
              </a:bodyPr>
              <a:lstStyle/>
              <a:p>
                <a:pPr marL="228600" indent="-228600"/>
                <a:r>
                  <a:rPr lang="fr-FR" i="1" dirty="0" smtClean="0">
                    <a:solidFill>
                      <a:schemeClr val="tx1">
                        <a:lumMod val="75000"/>
                        <a:lumOff val="25000"/>
                      </a:schemeClr>
                    </a:solidFill>
                  </a:rPr>
                  <a:t>5.  Membrane </a:t>
                </a:r>
                <a:r>
                  <a:rPr lang="fr-FR" i="1" dirty="0" err="1" smtClean="0">
                    <a:solidFill>
                      <a:schemeClr val="tx1">
                        <a:lumMod val="75000"/>
                        <a:lumOff val="25000"/>
                      </a:schemeClr>
                    </a:solidFill>
                  </a:rPr>
                  <a:t>embedment</a:t>
                </a:r>
                <a:r>
                  <a:rPr lang="fr-FR" i="1" dirty="0">
                    <a:solidFill>
                      <a:schemeClr val="tx1">
                        <a:lumMod val="75000"/>
                        <a:lumOff val="25000"/>
                      </a:schemeClr>
                    </a:solidFill>
                  </a:rPr>
                  <a:t>, </a:t>
                </a:r>
                <a:r>
                  <a:rPr lang="fr-FR" i="1" dirty="0" err="1">
                    <a:solidFill>
                      <a:schemeClr val="tx1">
                        <a:lumMod val="75000"/>
                        <a:lumOff val="25000"/>
                      </a:schemeClr>
                    </a:solidFill>
                  </a:rPr>
                  <a:t>substrate</a:t>
                </a:r>
                <a:r>
                  <a:rPr lang="fr-FR" i="1" dirty="0">
                    <a:solidFill>
                      <a:schemeClr val="tx1">
                        <a:lumMod val="75000"/>
                        <a:lumOff val="25000"/>
                      </a:schemeClr>
                    </a:solidFill>
                  </a:rPr>
                  <a:t> </a:t>
                </a:r>
                <a:r>
                  <a:rPr lang="fr-FR" i="1" dirty="0" err="1">
                    <a:solidFill>
                      <a:schemeClr val="tx1">
                        <a:lumMod val="75000"/>
                        <a:lumOff val="25000"/>
                      </a:schemeClr>
                    </a:solidFill>
                  </a:rPr>
                  <a:t>removal</a:t>
                </a:r>
                <a:r>
                  <a:rPr lang="fr-FR" i="1" dirty="0" smtClean="0">
                    <a:solidFill>
                      <a:schemeClr val="tx1">
                        <a:lumMod val="75000"/>
                        <a:lumOff val="25000"/>
                      </a:schemeClr>
                    </a:solidFill>
                  </a:rPr>
                  <a:t>, and </a:t>
                </a:r>
                <a:r>
                  <a:rPr lang="fr-FR" i="1" dirty="0" err="1">
                    <a:solidFill>
                      <a:schemeClr val="tx1">
                        <a:lumMod val="75000"/>
                        <a:lumOff val="25000"/>
                      </a:schemeClr>
                    </a:solidFill>
                  </a:rPr>
                  <a:t>catalyst</a:t>
                </a:r>
                <a:r>
                  <a:rPr lang="fr-FR" i="1" dirty="0">
                    <a:solidFill>
                      <a:schemeClr val="tx1">
                        <a:lumMod val="75000"/>
                        <a:lumOff val="25000"/>
                      </a:schemeClr>
                    </a:solidFill>
                  </a:rPr>
                  <a:t> </a:t>
                </a:r>
                <a:r>
                  <a:rPr lang="fr-FR" i="1" dirty="0" err="1" smtClean="0">
                    <a:solidFill>
                      <a:schemeClr val="tx1">
                        <a:lumMod val="75000"/>
                        <a:lumOff val="25000"/>
                      </a:schemeClr>
                    </a:solidFill>
                  </a:rPr>
                  <a:t>deposition</a:t>
                </a:r>
                <a:endParaRPr lang="fr-FR" i="1" dirty="0">
                  <a:solidFill>
                    <a:schemeClr val="tx1">
                      <a:lumMod val="75000"/>
                      <a:lumOff val="25000"/>
                    </a:schemeClr>
                  </a:solidFill>
                </a:endParaRPr>
              </a:p>
            </p:txBody>
          </p:sp>
          <p:grpSp>
            <p:nvGrpSpPr>
              <p:cNvPr id="11" name="Group 10"/>
              <p:cNvGrpSpPr/>
              <p:nvPr/>
            </p:nvGrpSpPr>
            <p:grpSpPr>
              <a:xfrm>
                <a:off x="4711916" y="974226"/>
                <a:ext cx="2521742" cy="2208174"/>
                <a:chOff x="4711916" y="974226"/>
                <a:chExt cx="2521742" cy="2208174"/>
              </a:xfrm>
            </p:grpSpPr>
            <p:pic>
              <p:nvPicPr>
                <p:cNvPr id="34" name="Picture 33" descr="TiO2 FTO Si in Nafion peeled cs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4711916" y="974226"/>
                  <a:ext cx="2521742" cy="2208174"/>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36" name="Rectangle 35"/>
                <p:cNvSpPr/>
                <p:nvPr/>
              </p:nvSpPr>
              <p:spPr>
                <a:xfrm>
                  <a:off x="4795635" y="3044135"/>
                  <a:ext cx="1013862" cy="694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64020" y="2745057"/>
                  <a:ext cx="877092" cy="312477"/>
                </a:xfrm>
                <a:prstGeom prst="rect">
                  <a:avLst/>
                </a:prstGeom>
                <a:noFill/>
              </p:spPr>
              <p:txBody>
                <a:bodyPr wrap="square" rtlCol="0">
                  <a:spAutoFit/>
                </a:bodyPr>
                <a:lstStyle/>
                <a:p>
                  <a:pPr algn="ctr"/>
                  <a:r>
                    <a:rPr lang="en-US" dirty="0" smtClean="0">
                      <a:solidFill>
                        <a:srgbClr val="FFFFFF"/>
                      </a:solidFill>
                    </a:rPr>
                    <a:t>100 </a:t>
                  </a:r>
                  <a:r>
                    <a:rPr lang="en-US" dirty="0" err="1" smtClean="0">
                      <a:solidFill>
                        <a:srgbClr val="FFFFFF"/>
                      </a:solidFill>
                    </a:rPr>
                    <a:t>μm</a:t>
                  </a:r>
                  <a:endParaRPr lang="en-US" dirty="0">
                    <a:solidFill>
                      <a:srgbClr val="FFFFFF"/>
                    </a:solidFill>
                  </a:endParaRPr>
                </a:p>
              </p:txBody>
            </p:sp>
          </p:grpSp>
          <p:grpSp>
            <p:nvGrpSpPr>
              <p:cNvPr id="9" name="Group 8"/>
              <p:cNvGrpSpPr/>
              <p:nvPr/>
            </p:nvGrpSpPr>
            <p:grpSpPr>
              <a:xfrm>
                <a:off x="6413548" y="1768583"/>
                <a:ext cx="1828800" cy="1579204"/>
                <a:chOff x="5223083" y="495295"/>
                <a:chExt cx="1828800" cy="1579204"/>
              </a:xfrm>
            </p:grpSpPr>
            <p:pic>
              <p:nvPicPr>
                <p:cNvPr id="30" name="Picture 29" descr="TiO2 FTO Si in Nafion peeled back3.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23083" y="495295"/>
                  <a:ext cx="1828800" cy="1579204"/>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31" name="Rectangle 30"/>
                <p:cNvSpPr/>
                <p:nvPr/>
              </p:nvSpPr>
              <p:spPr>
                <a:xfrm>
                  <a:off x="6413549" y="1896838"/>
                  <a:ext cx="456483" cy="73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231699" y="1601808"/>
                  <a:ext cx="820183" cy="307777"/>
                </a:xfrm>
                <a:prstGeom prst="rect">
                  <a:avLst/>
                </a:prstGeom>
                <a:noFill/>
              </p:spPr>
              <p:txBody>
                <a:bodyPr wrap="square" rtlCol="0">
                  <a:spAutoFit/>
                </a:bodyPr>
                <a:lstStyle/>
                <a:p>
                  <a:pPr algn="ctr"/>
                  <a:r>
                    <a:rPr lang="en-US" dirty="0">
                      <a:solidFill>
                        <a:srgbClr val="FFFFFF"/>
                      </a:solidFill>
                    </a:rPr>
                    <a:t>5</a:t>
                  </a:r>
                  <a:r>
                    <a:rPr lang="en-US" dirty="0" smtClean="0">
                      <a:solidFill>
                        <a:srgbClr val="FFFFFF"/>
                      </a:solidFill>
                    </a:rPr>
                    <a:t> </a:t>
                  </a:r>
                  <a:r>
                    <a:rPr lang="en-US" dirty="0" err="1" smtClean="0">
                      <a:solidFill>
                        <a:srgbClr val="FFFFFF"/>
                      </a:solidFill>
                    </a:rPr>
                    <a:t>μm</a:t>
                  </a:r>
                  <a:endParaRPr lang="en-US" dirty="0">
                    <a:solidFill>
                      <a:srgbClr val="FFFFFF"/>
                    </a:solidFill>
                  </a:endParaRPr>
                </a:p>
              </p:txBody>
            </p:sp>
          </p:grpSp>
          <p:pic>
            <p:nvPicPr>
              <p:cNvPr id="45"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18668" y="3589844"/>
                <a:ext cx="2989760" cy="196735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grpSp>
        <p:sp>
          <p:nvSpPr>
            <p:cNvPr id="74" name="Isosceles Triangle 73"/>
            <p:cNvSpPr/>
            <p:nvPr/>
          </p:nvSpPr>
          <p:spPr>
            <a:xfrm rot="5400000">
              <a:off x="3106436" y="3641201"/>
              <a:ext cx="2669850" cy="409282"/>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mtClean="0"/>
              <a:t>Assemblies and Processes</a:t>
            </a:r>
            <a:endParaRPr lang="en-US" dirty="0"/>
          </a:p>
        </p:txBody>
      </p:sp>
      <p:sp>
        <p:nvSpPr>
          <p:cNvPr id="3" name="Text Placeholder 2"/>
          <p:cNvSpPr>
            <a:spLocks noGrp="1"/>
          </p:cNvSpPr>
          <p:nvPr>
            <p:ph type="body" sz="quarter" idx="13"/>
          </p:nvPr>
        </p:nvSpPr>
        <p:spPr/>
        <p:txBody>
          <a:bodyPr/>
          <a:lstStyle/>
          <a:p>
            <a:r>
              <a:rPr lang="en-US" smtClean="0"/>
              <a:t>Fabrication of Core-Shell Tandem Junction Microwire Arrays</a:t>
            </a:r>
            <a:endParaRPr lang="en-US" dirty="0"/>
          </a:p>
        </p:txBody>
      </p:sp>
      <p:sp>
        <p:nvSpPr>
          <p:cNvPr id="75" name="Text Placeholder 74"/>
          <p:cNvSpPr>
            <a:spLocks noGrp="1"/>
          </p:cNvSpPr>
          <p:nvPr>
            <p:ph type="body" sz="quarter" idx="19"/>
          </p:nvPr>
        </p:nvSpPr>
        <p:spPr/>
        <p:txBody>
          <a:bodyPr/>
          <a:lstStyle/>
          <a:p>
            <a:r>
              <a:rPr lang="en-US" dirty="0"/>
              <a:t>Matthew M. </a:t>
            </a:r>
            <a:r>
              <a:rPr lang="en-US" dirty="0" err="1"/>
              <a:t>Shaner</a:t>
            </a:r>
            <a:r>
              <a:rPr lang="en-US" dirty="0"/>
              <a:t>, Katherine T. Fountaine, Shane Ardo, Rob H. </a:t>
            </a:r>
            <a:r>
              <a:rPr lang="en-US" dirty="0" err="1"/>
              <a:t>Cordian</a:t>
            </a:r>
            <a:r>
              <a:rPr lang="en-US" dirty="0"/>
              <a:t>, Harry A. Atwater, Nathan S. Lewis </a:t>
            </a:r>
            <a:br>
              <a:rPr lang="en-US" dirty="0"/>
            </a:br>
            <a:r>
              <a:rPr lang="en-US" i="1" dirty="0"/>
              <a:t>Energy Environ. Sci. </a:t>
            </a:r>
            <a:r>
              <a:rPr lang="en-US" b="1" dirty="0"/>
              <a:t>2014</a:t>
            </a:r>
            <a:r>
              <a:rPr lang="en-US" dirty="0"/>
              <a:t>, </a:t>
            </a:r>
            <a:r>
              <a:rPr lang="en-US" i="1" dirty="0"/>
              <a:t>7</a:t>
            </a:r>
            <a:r>
              <a:rPr lang="en-US" dirty="0"/>
              <a:t>, 779-790.  </a:t>
            </a:r>
            <a:r>
              <a:rPr lang="en-US" dirty="0">
                <a:hlinkClick r:id="rId6"/>
              </a:rPr>
              <a:t>(10.1039/c3ee43048k</a:t>
            </a:r>
            <a:r>
              <a:rPr lang="en-US" dirty="0" smtClean="0">
                <a:hlinkClick r:id="rId6"/>
              </a:rPr>
              <a:t>)</a:t>
            </a:r>
            <a:endParaRPr lang="en-US" dirty="0"/>
          </a:p>
        </p:txBody>
      </p:sp>
      <p:grpSp>
        <p:nvGrpSpPr>
          <p:cNvPr id="16" name="Group 15"/>
          <p:cNvGrpSpPr/>
          <p:nvPr/>
        </p:nvGrpSpPr>
        <p:grpSpPr>
          <a:xfrm>
            <a:off x="192485" y="849085"/>
            <a:ext cx="4044235" cy="5349240"/>
            <a:chOff x="192485" y="849085"/>
            <a:chExt cx="4044235" cy="5349240"/>
          </a:xfrm>
        </p:grpSpPr>
        <p:grpSp>
          <p:nvGrpSpPr>
            <p:cNvPr id="15" name="Group 14"/>
            <p:cNvGrpSpPr/>
            <p:nvPr/>
          </p:nvGrpSpPr>
          <p:grpSpPr>
            <a:xfrm>
              <a:off x="304800" y="849085"/>
              <a:ext cx="3931920" cy="5349240"/>
              <a:chOff x="304800" y="849085"/>
              <a:chExt cx="3931920" cy="5349240"/>
            </a:xfrm>
          </p:grpSpPr>
          <p:sp>
            <p:nvSpPr>
              <p:cNvPr id="70" name="Rectangle 69"/>
              <p:cNvSpPr/>
              <p:nvPr/>
            </p:nvSpPr>
            <p:spPr>
              <a:xfrm>
                <a:off x="304800" y="849085"/>
                <a:ext cx="3931920" cy="5349240"/>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8" name="TextBox 7"/>
              <p:cNvSpPr txBox="1"/>
              <p:nvPr/>
            </p:nvSpPr>
            <p:spPr>
              <a:xfrm>
                <a:off x="1168162" y="5718564"/>
                <a:ext cx="2184687" cy="215444"/>
              </a:xfrm>
              <a:prstGeom prst="rect">
                <a:avLst/>
              </a:prstGeom>
              <a:noFill/>
            </p:spPr>
            <p:txBody>
              <a:bodyPr wrap="square" lIns="0" tIns="0" rIns="0" bIns="0" rtlCol="0">
                <a:spAutoFit/>
              </a:bodyPr>
              <a:lstStyle/>
              <a:p>
                <a:pPr marL="228600" indent="-228600"/>
                <a:r>
                  <a:rPr lang="en-US" i="1" dirty="0" smtClean="0">
                    <a:solidFill>
                      <a:schemeClr val="tx1">
                        <a:lumMod val="75000"/>
                        <a:lumOff val="25000"/>
                      </a:schemeClr>
                    </a:solidFill>
                  </a:rPr>
                  <a:t>4.  Deposition of  </a:t>
                </a:r>
                <a:r>
                  <a:rPr lang="en-US" i="1" dirty="0">
                    <a:solidFill>
                      <a:schemeClr val="tx1">
                        <a:lumMod val="75000"/>
                        <a:lumOff val="25000"/>
                      </a:schemeClr>
                    </a:solidFill>
                  </a:rPr>
                  <a:t>WO</a:t>
                </a:r>
                <a:r>
                  <a:rPr lang="en-US" i="1" baseline="-25000" dirty="0">
                    <a:solidFill>
                      <a:schemeClr val="tx1">
                        <a:lumMod val="75000"/>
                        <a:lumOff val="25000"/>
                      </a:schemeClr>
                    </a:solidFill>
                  </a:rPr>
                  <a:t>3</a:t>
                </a:r>
                <a:r>
                  <a:rPr lang="en-US" i="1" dirty="0">
                    <a:solidFill>
                      <a:schemeClr val="tx1">
                        <a:lumMod val="75000"/>
                        <a:lumOff val="25000"/>
                      </a:schemeClr>
                    </a:solidFill>
                  </a:rPr>
                  <a:t> or </a:t>
                </a:r>
                <a:r>
                  <a:rPr lang="en-US" i="1" dirty="0" smtClean="0">
                    <a:solidFill>
                      <a:schemeClr val="tx1">
                        <a:lumMod val="75000"/>
                        <a:lumOff val="25000"/>
                      </a:schemeClr>
                    </a:solidFill>
                  </a:rPr>
                  <a:t>TiO</a:t>
                </a:r>
                <a:r>
                  <a:rPr lang="en-US" i="1" baseline="-25000" dirty="0" smtClean="0">
                    <a:solidFill>
                      <a:schemeClr val="tx1">
                        <a:lumMod val="75000"/>
                        <a:lumOff val="25000"/>
                      </a:schemeClr>
                    </a:solidFill>
                  </a:rPr>
                  <a:t>2</a:t>
                </a:r>
                <a:endParaRPr lang="en-US" i="1" baseline="-25000" dirty="0">
                  <a:solidFill>
                    <a:schemeClr val="tx1">
                      <a:lumMod val="75000"/>
                      <a:lumOff val="25000"/>
                    </a:schemeClr>
                  </a:solidFill>
                </a:endParaRPr>
              </a:p>
            </p:txBody>
          </p:sp>
          <p:pic>
            <p:nvPicPr>
              <p:cNvPr id="27" name="Picture 26" descr="entire device.TIF"/>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27603" y="3589844"/>
                <a:ext cx="1465804" cy="1945543"/>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grpSp>
            <p:nvGrpSpPr>
              <p:cNvPr id="5" name="Group 4"/>
              <p:cNvGrpSpPr/>
              <p:nvPr/>
            </p:nvGrpSpPr>
            <p:grpSpPr>
              <a:xfrm>
                <a:off x="397126" y="974226"/>
                <a:ext cx="2751265" cy="2214272"/>
                <a:chOff x="-1617547" y="962093"/>
                <a:chExt cx="2751265" cy="2214272"/>
              </a:xfrm>
            </p:grpSpPr>
            <p:pic>
              <p:nvPicPr>
                <p:cNvPr id="47" name="Picture 46" descr="OnMicrowire_008.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617547" y="962093"/>
                  <a:ext cx="2751265" cy="2214272"/>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48" name="Rectangle 47"/>
                <p:cNvSpPr/>
                <p:nvPr/>
              </p:nvSpPr>
              <p:spPr>
                <a:xfrm>
                  <a:off x="-1528858" y="2988535"/>
                  <a:ext cx="952308" cy="73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1421182" y="2711422"/>
                  <a:ext cx="736956" cy="323487"/>
                </a:xfrm>
                <a:prstGeom prst="rect">
                  <a:avLst/>
                </a:prstGeom>
                <a:noFill/>
              </p:spPr>
              <p:txBody>
                <a:bodyPr wrap="square" rtlCol="0">
                  <a:spAutoFit/>
                </a:bodyPr>
                <a:lstStyle/>
                <a:p>
                  <a:r>
                    <a:rPr lang="en-US" dirty="0" smtClean="0">
                      <a:solidFill>
                        <a:srgbClr val="FFFFFF"/>
                      </a:solidFill>
                    </a:rPr>
                    <a:t>30 </a:t>
                  </a:r>
                  <a:r>
                    <a:rPr lang="en-US" dirty="0" err="1" smtClean="0">
                      <a:solidFill>
                        <a:srgbClr val="FFFFFF"/>
                      </a:solidFill>
                    </a:rPr>
                    <a:t>μm</a:t>
                  </a:r>
                  <a:endParaRPr lang="en-US" dirty="0">
                    <a:solidFill>
                      <a:srgbClr val="FFFFFF"/>
                    </a:solidFill>
                  </a:endParaRPr>
                </a:p>
              </p:txBody>
            </p:sp>
          </p:grpSp>
          <p:grpSp>
            <p:nvGrpSpPr>
              <p:cNvPr id="7" name="Group 6"/>
              <p:cNvGrpSpPr/>
              <p:nvPr/>
            </p:nvGrpSpPr>
            <p:grpSpPr>
              <a:xfrm>
                <a:off x="2191618" y="1703210"/>
                <a:ext cx="1871172" cy="1684139"/>
                <a:chOff x="2396259" y="1796845"/>
                <a:chExt cx="1871172" cy="1684139"/>
              </a:xfrm>
            </p:grpSpPr>
            <p:pic>
              <p:nvPicPr>
                <p:cNvPr id="5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8631" y="1796845"/>
                  <a:ext cx="1828800" cy="168413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0" name="TextBox 59"/>
                <p:cNvSpPr txBox="1"/>
                <p:nvPr/>
              </p:nvSpPr>
              <p:spPr>
                <a:xfrm>
                  <a:off x="3186961" y="2482543"/>
                  <a:ext cx="332142" cy="338554"/>
                </a:xfrm>
                <a:prstGeom prst="rect">
                  <a:avLst/>
                </a:prstGeom>
                <a:noFill/>
              </p:spPr>
              <p:txBody>
                <a:bodyPr wrap="none" rtlCol="0">
                  <a:spAutoFit/>
                </a:bodyPr>
                <a:lstStyle/>
                <a:p>
                  <a:r>
                    <a:rPr lang="en-US" sz="1600" dirty="0" smtClean="0">
                      <a:solidFill>
                        <a:prstClr val="white"/>
                      </a:solidFill>
                    </a:rPr>
                    <a:t>Si</a:t>
                  </a:r>
                  <a:endParaRPr lang="en-US" sz="1600" dirty="0">
                    <a:solidFill>
                      <a:prstClr val="white"/>
                    </a:solidFill>
                  </a:endParaRPr>
                </a:p>
              </p:txBody>
            </p:sp>
            <p:sp>
              <p:nvSpPr>
                <p:cNvPr id="61" name="TextBox 60"/>
                <p:cNvSpPr txBox="1"/>
                <p:nvPr/>
              </p:nvSpPr>
              <p:spPr>
                <a:xfrm>
                  <a:off x="2396259" y="3024410"/>
                  <a:ext cx="514180" cy="338554"/>
                </a:xfrm>
                <a:prstGeom prst="rect">
                  <a:avLst/>
                </a:prstGeom>
                <a:noFill/>
              </p:spPr>
              <p:txBody>
                <a:bodyPr wrap="none" rtlCol="0">
                  <a:spAutoFit/>
                </a:bodyPr>
                <a:lstStyle/>
                <a:p>
                  <a:r>
                    <a:rPr lang="en-US" sz="1600" dirty="0" smtClean="0">
                      <a:solidFill>
                        <a:prstClr val="white"/>
                      </a:solidFill>
                    </a:rPr>
                    <a:t>FTO</a:t>
                  </a:r>
                  <a:endParaRPr lang="en-US" sz="1600" dirty="0">
                    <a:solidFill>
                      <a:prstClr val="white"/>
                    </a:solidFill>
                  </a:endParaRPr>
                </a:p>
              </p:txBody>
            </p:sp>
            <p:sp>
              <p:nvSpPr>
                <p:cNvPr id="62" name="TextBox 61"/>
                <p:cNvSpPr txBox="1"/>
                <p:nvPr/>
              </p:nvSpPr>
              <p:spPr>
                <a:xfrm>
                  <a:off x="3081162" y="2100018"/>
                  <a:ext cx="543739" cy="338554"/>
                </a:xfrm>
                <a:prstGeom prst="rect">
                  <a:avLst/>
                </a:prstGeom>
                <a:noFill/>
              </p:spPr>
              <p:txBody>
                <a:bodyPr wrap="none" rtlCol="0">
                  <a:spAutoFit/>
                </a:bodyPr>
                <a:lstStyle/>
                <a:p>
                  <a:r>
                    <a:rPr lang="en-US" sz="1600" dirty="0" smtClean="0">
                      <a:solidFill>
                        <a:prstClr val="white"/>
                      </a:solidFill>
                    </a:rPr>
                    <a:t>TiO</a:t>
                  </a:r>
                  <a:r>
                    <a:rPr lang="en-US" sz="1600" baseline="-25000" dirty="0" smtClean="0">
                      <a:solidFill>
                        <a:prstClr val="white"/>
                      </a:solidFill>
                    </a:rPr>
                    <a:t>2</a:t>
                  </a:r>
                  <a:endParaRPr lang="en-US" sz="1600" baseline="-25000" dirty="0">
                    <a:solidFill>
                      <a:prstClr val="white"/>
                    </a:solidFill>
                  </a:endParaRPr>
                </a:p>
              </p:txBody>
            </p:sp>
            <p:sp>
              <p:nvSpPr>
                <p:cNvPr id="63" name="Rectangle 62"/>
                <p:cNvSpPr/>
                <p:nvPr/>
              </p:nvSpPr>
              <p:spPr>
                <a:xfrm>
                  <a:off x="3546287" y="3280176"/>
                  <a:ext cx="554226" cy="73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3519103" y="2994347"/>
                  <a:ext cx="581410" cy="312477"/>
                </a:xfrm>
                <a:prstGeom prst="rect">
                  <a:avLst/>
                </a:prstGeom>
                <a:noFill/>
              </p:spPr>
              <p:txBody>
                <a:bodyPr wrap="square" rtlCol="0">
                  <a:spAutoFit/>
                </a:bodyPr>
                <a:lstStyle/>
                <a:p>
                  <a:r>
                    <a:rPr lang="en-US" dirty="0" smtClean="0">
                      <a:solidFill>
                        <a:srgbClr val="FFFFFF"/>
                      </a:solidFill>
                    </a:rPr>
                    <a:t>2 </a:t>
                  </a:r>
                  <a:r>
                    <a:rPr lang="en-US" dirty="0" err="1" smtClean="0">
                      <a:solidFill>
                        <a:srgbClr val="FFFFFF"/>
                      </a:solidFill>
                    </a:rPr>
                    <a:t>μm</a:t>
                  </a:r>
                  <a:endParaRPr lang="en-US" dirty="0">
                    <a:solidFill>
                      <a:srgbClr val="FFFFFF"/>
                    </a:solidFill>
                  </a:endParaRPr>
                </a:p>
              </p:txBody>
            </p:sp>
            <p:cxnSp>
              <p:nvCxnSpPr>
                <p:cNvPr id="72" name="Straight Arrow Connector 71"/>
                <p:cNvCxnSpPr/>
                <p:nvPr/>
              </p:nvCxnSpPr>
              <p:spPr>
                <a:xfrm flipV="1">
                  <a:off x="2575536" y="2834603"/>
                  <a:ext cx="611425" cy="212439"/>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41" name="Isosceles Triangle 40"/>
            <p:cNvSpPr/>
            <p:nvPr/>
          </p:nvSpPr>
          <p:spPr>
            <a:xfrm rot="5400000">
              <a:off x="-937799" y="3585180"/>
              <a:ext cx="2669850" cy="409282"/>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5950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304800" y="1208399"/>
            <a:ext cx="3886200" cy="4822288"/>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34" name="Text Placeholder 5"/>
          <p:cNvSpPr txBox="1">
            <a:spLocks/>
          </p:cNvSpPr>
          <p:nvPr/>
        </p:nvSpPr>
        <p:spPr bwMode="auto">
          <a:xfrm>
            <a:off x="142013" y="1349997"/>
            <a:ext cx="3613558"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Discovery of Inherently Stable Light Absorbers</a:t>
            </a:r>
            <a:endParaRPr lang="en-US" sz="1400" cap="small" dirty="0"/>
          </a:p>
        </p:txBody>
      </p:sp>
      <p:sp>
        <p:nvSpPr>
          <p:cNvPr id="35" name="Rectangle 34"/>
          <p:cNvSpPr/>
          <p:nvPr/>
        </p:nvSpPr>
        <p:spPr>
          <a:xfrm>
            <a:off x="4493759" y="1208399"/>
            <a:ext cx="3886200" cy="4822288"/>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2" name="Title 1"/>
          <p:cNvSpPr>
            <a:spLocks noGrp="1"/>
          </p:cNvSpPr>
          <p:nvPr>
            <p:ph type="title"/>
          </p:nvPr>
        </p:nvSpPr>
        <p:spPr/>
        <p:txBody>
          <a:bodyPr/>
          <a:lstStyle/>
          <a:p>
            <a:r>
              <a:rPr lang="en-US" dirty="0" smtClean="0"/>
              <a:t>Assemblies and Processes</a:t>
            </a:r>
            <a:endParaRPr lang="en-US" dirty="0"/>
          </a:p>
        </p:txBody>
      </p:sp>
      <p:sp>
        <p:nvSpPr>
          <p:cNvPr id="9" name="Text Placeholder 8"/>
          <p:cNvSpPr>
            <a:spLocks noGrp="1"/>
          </p:cNvSpPr>
          <p:nvPr>
            <p:ph type="body" sz="quarter" idx="13"/>
          </p:nvPr>
        </p:nvSpPr>
        <p:spPr/>
        <p:txBody>
          <a:bodyPr/>
          <a:lstStyle/>
          <a:p>
            <a:r>
              <a:rPr lang="en-US" dirty="0"/>
              <a:t>Approaches to </a:t>
            </a:r>
            <a:r>
              <a:rPr lang="en-US" dirty="0" smtClean="0"/>
              <a:t>Achieving Stable Light Absorber/Catalyst Assemblies</a:t>
            </a:r>
            <a:endParaRPr lang="en-US" dirty="0"/>
          </a:p>
        </p:txBody>
      </p:sp>
      <p:sp>
        <p:nvSpPr>
          <p:cNvPr id="37" name="Text Placeholder 5"/>
          <p:cNvSpPr txBox="1">
            <a:spLocks/>
          </p:cNvSpPr>
          <p:nvPr/>
        </p:nvSpPr>
        <p:spPr bwMode="auto">
          <a:xfrm>
            <a:off x="4392687" y="1349997"/>
            <a:ext cx="3613558"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Surface Protection of Unstable Light Absorbers</a:t>
            </a:r>
            <a:endParaRPr lang="en-US" sz="1400" cap="small" dirty="0"/>
          </a:p>
        </p:txBody>
      </p:sp>
      <p:sp>
        <p:nvSpPr>
          <p:cNvPr id="16" name="TextBox 15"/>
          <p:cNvSpPr txBox="1"/>
          <p:nvPr/>
        </p:nvSpPr>
        <p:spPr>
          <a:xfrm>
            <a:off x="315681" y="1822843"/>
            <a:ext cx="3526971" cy="116955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1">
                    <a:lumMod val="75000"/>
                    <a:lumOff val="25000"/>
                  </a:schemeClr>
                </a:solidFill>
              </a:rPr>
              <a:t>Acid- or base- stable</a:t>
            </a:r>
          </a:p>
          <a:p>
            <a:pPr marL="285750" indent="-285750">
              <a:buFont typeface="Arial" panose="020B0604020202020204" pitchFamily="34" charset="0"/>
              <a:buChar char="•"/>
            </a:pPr>
            <a:r>
              <a:rPr lang="en-US" dirty="0" smtClean="0">
                <a:solidFill>
                  <a:schemeClr val="tx1">
                    <a:lumMod val="75000"/>
                    <a:lumOff val="25000"/>
                  </a:schemeClr>
                </a:solidFill>
              </a:rPr>
              <a:t>Discover 1.7-2.2 eV materials: theory, HTE and directed efforts</a:t>
            </a:r>
          </a:p>
          <a:p>
            <a:pPr marL="285750" indent="-285750">
              <a:buFont typeface="Arial" panose="020B0604020202020204" pitchFamily="34" charset="0"/>
              <a:buChar char="•"/>
            </a:pPr>
            <a:r>
              <a:rPr lang="en-US" dirty="0">
                <a:solidFill>
                  <a:schemeClr val="tx1">
                    <a:lumMod val="75000"/>
                    <a:lumOff val="25000"/>
                  </a:schemeClr>
                </a:solidFill>
              </a:rPr>
              <a:t>Crystalline TiO</a:t>
            </a:r>
            <a:r>
              <a:rPr lang="en-US" baseline="-25000" dirty="0">
                <a:solidFill>
                  <a:schemeClr val="tx1">
                    <a:lumMod val="75000"/>
                    <a:lumOff val="25000"/>
                  </a:schemeClr>
                </a:solidFill>
              </a:rPr>
              <a:t>2</a:t>
            </a:r>
            <a:r>
              <a:rPr lang="en-US" dirty="0">
                <a:solidFill>
                  <a:schemeClr val="tx1">
                    <a:lumMod val="75000"/>
                    <a:lumOff val="25000"/>
                  </a:schemeClr>
                </a:solidFill>
              </a:rPr>
              <a:t>, SrTiO</a:t>
            </a:r>
            <a:r>
              <a:rPr lang="en-US" baseline="-25000" dirty="0">
                <a:solidFill>
                  <a:schemeClr val="tx1">
                    <a:lumMod val="75000"/>
                    <a:lumOff val="25000"/>
                  </a:schemeClr>
                </a:solidFill>
              </a:rPr>
              <a:t>3</a:t>
            </a:r>
            <a:r>
              <a:rPr lang="en-US" dirty="0">
                <a:solidFill>
                  <a:schemeClr val="tx1">
                    <a:lumMod val="75000"/>
                    <a:lumOff val="25000"/>
                  </a:schemeClr>
                </a:solidFill>
              </a:rPr>
              <a:t>, WO</a:t>
            </a:r>
            <a:r>
              <a:rPr lang="en-US" baseline="-25000" dirty="0">
                <a:solidFill>
                  <a:schemeClr val="tx1">
                    <a:lumMod val="75000"/>
                    <a:lumOff val="25000"/>
                  </a:schemeClr>
                </a:solidFill>
              </a:rPr>
              <a:t>3</a:t>
            </a:r>
            <a:r>
              <a:rPr lang="en-US" dirty="0">
                <a:solidFill>
                  <a:schemeClr val="tx1">
                    <a:lumMod val="75000"/>
                    <a:lumOff val="25000"/>
                  </a:schemeClr>
                </a:solidFill>
              </a:rPr>
              <a:t> and </a:t>
            </a:r>
            <a:r>
              <a:rPr lang="en-US" dirty="0" smtClean="0">
                <a:solidFill>
                  <a:schemeClr val="tx1">
                    <a:lumMod val="75000"/>
                    <a:lumOff val="25000"/>
                  </a:schemeClr>
                </a:solidFill>
              </a:rPr>
              <a:t>Fe</a:t>
            </a:r>
            <a:r>
              <a:rPr lang="en-US" baseline="-25000" dirty="0" smtClean="0">
                <a:solidFill>
                  <a:schemeClr val="tx1">
                    <a:lumMod val="75000"/>
                    <a:lumOff val="25000"/>
                  </a:schemeClr>
                </a:solidFill>
              </a:rPr>
              <a:t>2</a:t>
            </a:r>
            <a:r>
              <a:rPr lang="en-US" dirty="0" smtClean="0">
                <a:solidFill>
                  <a:schemeClr val="tx1">
                    <a:lumMod val="75000"/>
                    <a:lumOff val="25000"/>
                  </a:schemeClr>
                </a:solidFill>
              </a:rPr>
              <a:t>O</a:t>
            </a:r>
            <a:r>
              <a:rPr lang="en-US" baseline="-25000" dirty="0" smtClean="0">
                <a:solidFill>
                  <a:schemeClr val="tx1">
                    <a:lumMod val="75000"/>
                    <a:lumOff val="25000"/>
                  </a:schemeClr>
                </a:solidFill>
              </a:rPr>
              <a:t>3</a:t>
            </a:r>
            <a:endParaRPr lang="en-US" dirty="0">
              <a:solidFill>
                <a:schemeClr val="tx1">
                  <a:lumMod val="75000"/>
                  <a:lumOff val="25000"/>
                </a:schemeClr>
              </a:solidFill>
            </a:endParaRPr>
          </a:p>
          <a:p>
            <a:pPr marL="285750" indent="-285750">
              <a:buFont typeface="Arial" panose="020B0604020202020204" pitchFamily="34" charset="0"/>
              <a:buChar char="•"/>
            </a:pPr>
            <a:r>
              <a:rPr lang="en-US" dirty="0" smtClean="0">
                <a:solidFill>
                  <a:schemeClr val="tx1">
                    <a:lumMod val="75000"/>
                    <a:lumOff val="25000"/>
                  </a:schemeClr>
                </a:solidFill>
              </a:rPr>
              <a:t>Raising O 2p level vs. stability?</a:t>
            </a:r>
            <a:endParaRPr lang="en-US" dirty="0">
              <a:solidFill>
                <a:schemeClr val="tx1">
                  <a:lumMod val="75000"/>
                  <a:lumOff val="25000"/>
                </a:schemeClr>
              </a:solidFill>
            </a:endParaRPr>
          </a:p>
        </p:txBody>
      </p:sp>
      <p:pic>
        <p:nvPicPr>
          <p:cNvPr id="17" name="Picture 2" descr="Abstrac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93" y="3619684"/>
            <a:ext cx="3229613" cy="1866716"/>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Footer Placeholder 5"/>
          <p:cNvSpPr txBox="1">
            <a:spLocks/>
          </p:cNvSpPr>
          <p:nvPr/>
        </p:nvSpPr>
        <p:spPr>
          <a:xfrm>
            <a:off x="511629" y="5640161"/>
            <a:ext cx="3526971" cy="304800"/>
          </a:xfrm>
          <a:prstGeom prst="rect">
            <a:avLst/>
          </a:prstGeom>
        </p:spPr>
        <p:txBody>
          <a:bodyPr vert="horz" anchor="ctr"/>
          <a:lstStyle>
            <a:lvl1pPr marL="0" algn="ctr" rtl="0" latinLnBrk="0">
              <a:defRPr sz="1000" kern="1200">
                <a:solidFill>
                  <a:sysClr val="windowText" lastClr="000000"/>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pPr algn="l"/>
            <a:r>
              <a:rPr lang="en-US" b="0" dirty="0" smtClean="0"/>
              <a:t>Chen </a:t>
            </a:r>
            <a:r>
              <a:rPr lang="en-US" b="0" dirty="0"/>
              <a:t>and </a:t>
            </a:r>
            <a:r>
              <a:rPr lang="en-US" b="0" dirty="0" smtClean="0"/>
              <a:t>Wang, </a:t>
            </a:r>
            <a:r>
              <a:rPr lang="en-US" b="0" i="1" dirty="0" smtClean="0"/>
              <a:t>Chemistry </a:t>
            </a:r>
            <a:r>
              <a:rPr lang="en-US" b="0" i="1" dirty="0"/>
              <a:t>of Materials</a:t>
            </a:r>
            <a:r>
              <a:rPr lang="en-US" b="0" dirty="0"/>
              <a:t> 2012 </a:t>
            </a:r>
            <a:r>
              <a:rPr lang="en-US" b="0" i="1" dirty="0"/>
              <a:t>24</a:t>
            </a:r>
            <a:r>
              <a:rPr lang="en-US" b="0" dirty="0"/>
              <a:t> (18), 3659-3666</a:t>
            </a:r>
          </a:p>
        </p:txBody>
      </p:sp>
      <p:sp>
        <p:nvSpPr>
          <p:cNvPr id="21" name="Footer Placeholder 5"/>
          <p:cNvSpPr txBox="1">
            <a:spLocks/>
          </p:cNvSpPr>
          <p:nvPr/>
        </p:nvSpPr>
        <p:spPr>
          <a:xfrm>
            <a:off x="4953000" y="5640161"/>
            <a:ext cx="3124201" cy="304800"/>
          </a:xfrm>
          <a:prstGeom prst="rect">
            <a:avLst/>
          </a:prstGeom>
        </p:spPr>
        <p:txBody>
          <a:bodyPr vert="horz" anchor="ctr"/>
          <a:lstStyle>
            <a:lvl1pPr marL="0" algn="ctr" rtl="0" latinLnBrk="0">
              <a:defRPr sz="1000" kern="1200">
                <a:solidFill>
                  <a:sysClr val="windowText" lastClr="000000"/>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pPr algn="l"/>
            <a:r>
              <a:rPr lang="en-US" b="0" dirty="0" smtClean="0"/>
              <a:t>Hu and Lewis, </a:t>
            </a:r>
            <a:r>
              <a:rPr lang="en-US" b="0" i="1" dirty="0" smtClean="0"/>
              <a:t>Science</a:t>
            </a:r>
            <a:r>
              <a:rPr lang="en-US" b="0" dirty="0"/>
              <a:t> </a:t>
            </a:r>
            <a:r>
              <a:rPr lang="en-US" b="0" dirty="0" smtClean="0"/>
              <a:t>2014, submitted</a:t>
            </a:r>
            <a:r>
              <a:rPr lang="en-US" b="0" i="1" dirty="0" smtClean="0"/>
              <a:t>.  </a:t>
            </a:r>
            <a:endParaRPr lang="en-US" b="0" dirty="0"/>
          </a:p>
        </p:txBody>
      </p:sp>
      <p:sp>
        <p:nvSpPr>
          <p:cNvPr id="22" name="TextBox 21"/>
          <p:cNvSpPr txBox="1"/>
          <p:nvPr/>
        </p:nvSpPr>
        <p:spPr>
          <a:xfrm>
            <a:off x="4507505" y="1822843"/>
            <a:ext cx="3504376" cy="1384995"/>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1">
                    <a:lumMod val="75000"/>
                    <a:lumOff val="25000"/>
                  </a:schemeClr>
                </a:solidFill>
              </a:rPr>
              <a:t>e.g. Si, III-Vs (</a:t>
            </a:r>
            <a:r>
              <a:rPr lang="en-US" dirty="0" err="1" smtClean="0">
                <a:solidFill>
                  <a:schemeClr val="tx1">
                    <a:lumMod val="75000"/>
                    <a:lumOff val="25000"/>
                  </a:schemeClr>
                </a:solidFill>
              </a:rPr>
              <a:t>GaAs</a:t>
            </a:r>
            <a:r>
              <a:rPr lang="en-US" dirty="0" smtClean="0">
                <a:solidFill>
                  <a:schemeClr val="tx1">
                    <a:lumMod val="75000"/>
                    <a:lumOff val="25000"/>
                  </a:schemeClr>
                </a:solidFill>
              </a:rPr>
              <a:t>, </a:t>
            </a:r>
            <a:r>
              <a:rPr lang="en-US" dirty="0" err="1" smtClean="0">
                <a:solidFill>
                  <a:schemeClr val="tx1">
                    <a:lumMod val="75000"/>
                    <a:lumOff val="25000"/>
                  </a:schemeClr>
                </a:solidFill>
              </a:rPr>
              <a:t>GaP</a:t>
            </a:r>
            <a:r>
              <a:rPr lang="en-US" dirty="0" smtClean="0">
                <a:solidFill>
                  <a:schemeClr val="tx1">
                    <a:lumMod val="75000"/>
                    <a:lumOff val="25000"/>
                  </a:schemeClr>
                </a:solidFill>
              </a:rPr>
              <a:t>, </a:t>
            </a:r>
            <a:r>
              <a:rPr lang="en-US" dirty="0" err="1" smtClean="0">
                <a:solidFill>
                  <a:schemeClr val="tx1">
                    <a:lumMod val="75000"/>
                    <a:lumOff val="25000"/>
                  </a:schemeClr>
                </a:solidFill>
              </a:rPr>
              <a:t>InP</a:t>
            </a:r>
            <a:r>
              <a:rPr lang="en-US" dirty="0" smtClean="0">
                <a:solidFill>
                  <a:schemeClr val="tx1">
                    <a:lumMod val="75000"/>
                    <a:lumOff val="25000"/>
                  </a:schemeClr>
                </a:solidFill>
              </a:rPr>
              <a:t>, ternary), CIGS, BVO, </a:t>
            </a:r>
            <a:r>
              <a:rPr lang="en-US" dirty="0" err="1" smtClean="0">
                <a:solidFill>
                  <a:schemeClr val="tx1">
                    <a:lumMod val="75000"/>
                    <a:lumOff val="25000"/>
                  </a:schemeClr>
                </a:solidFill>
              </a:rPr>
              <a:t>CdSe</a:t>
            </a:r>
            <a:r>
              <a:rPr lang="en-US" dirty="0" smtClean="0">
                <a:solidFill>
                  <a:schemeClr val="tx1">
                    <a:lumMod val="75000"/>
                    <a:lumOff val="25000"/>
                  </a:schemeClr>
                </a:solidFill>
              </a:rPr>
              <a:t>, etc. </a:t>
            </a:r>
          </a:p>
          <a:p>
            <a:pPr marL="285750" indent="-285750">
              <a:buFont typeface="Arial" panose="020B0604020202020204" pitchFamily="34" charset="0"/>
              <a:buChar char="•"/>
            </a:pPr>
            <a:r>
              <a:rPr lang="en-US" dirty="0" smtClean="0">
                <a:solidFill>
                  <a:schemeClr val="tx1">
                    <a:lumMod val="75000"/>
                    <a:lumOff val="25000"/>
                  </a:schemeClr>
                </a:solidFill>
              </a:rPr>
              <a:t>Universal protective coatings / protection strategy</a:t>
            </a:r>
          </a:p>
          <a:p>
            <a:pPr marL="285750" indent="-285750">
              <a:buFont typeface="Arial" panose="020B0604020202020204" pitchFamily="34" charset="0"/>
              <a:buChar char="•"/>
            </a:pPr>
            <a:r>
              <a:rPr lang="en-US" dirty="0" smtClean="0">
                <a:solidFill>
                  <a:schemeClr val="tx1">
                    <a:lumMod val="75000"/>
                    <a:lumOff val="25000"/>
                  </a:schemeClr>
                </a:solidFill>
              </a:rPr>
              <a:t>“Linker” or “Interfacial layer”</a:t>
            </a:r>
            <a:r>
              <a:rPr lang="en-US" dirty="0">
                <a:solidFill>
                  <a:schemeClr val="tx1">
                    <a:lumMod val="75000"/>
                    <a:lumOff val="25000"/>
                  </a:schemeClr>
                </a:solidFill>
              </a:rPr>
              <a:t> </a:t>
            </a:r>
            <a:r>
              <a:rPr lang="en-US" dirty="0" smtClean="0">
                <a:solidFill>
                  <a:schemeClr val="tx1">
                    <a:lumMod val="75000"/>
                    <a:lumOff val="25000"/>
                  </a:schemeClr>
                </a:solidFill>
              </a:rPr>
              <a:t>for catalyst integration</a:t>
            </a:r>
          </a:p>
        </p:txBody>
      </p:sp>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469" y="3303302"/>
            <a:ext cx="2810170" cy="2335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NERSC_logo_colo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9567" y="6141054"/>
            <a:ext cx="1202481" cy="421133"/>
          </a:xfrm>
          <a:prstGeom prst="rect">
            <a:avLst/>
          </a:prstGeom>
        </p:spPr>
      </p:pic>
    </p:spTree>
    <p:extLst>
      <p:ext uri="{BB962C8B-B14F-4D97-AF65-F5344CB8AC3E}">
        <p14:creationId xmlns:p14="http://schemas.microsoft.com/office/powerpoint/2010/main" val="3387307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Assemblies and Processes</a:t>
            </a:r>
            <a:endParaRPr lang="en-US" dirty="0"/>
          </a:p>
        </p:txBody>
      </p:sp>
      <p:sp>
        <p:nvSpPr>
          <p:cNvPr id="3" name="Text Placeholder 2"/>
          <p:cNvSpPr>
            <a:spLocks noGrp="1"/>
          </p:cNvSpPr>
          <p:nvPr>
            <p:ph type="body" sz="quarter" idx="13"/>
          </p:nvPr>
        </p:nvSpPr>
        <p:spPr/>
        <p:txBody>
          <a:bodyPr/>
          <a:lstStyle/>
          <a:p>
            <a:r>
              <a:rPr lang="en-US" dirty="0"/>
              <a:t>Stabilization of an Efficient, Earth-Abundant Light </a:t>
            </a:r>
            <a:r>
              <a:rPr lang="en-US" dirty="0" smtClean="0"/>
              <a:t>Absorber</a:t>
            </a:r>
            <a:endParaRPr lang="en-US" dirty="0"/>
          </a:p>
        </p:txBody>
      </p:sp>
      <p:sp>
        <p:nvSpPr>
          <p:cNvPr id="4" name="Text Placeholder 3"/>
          <p:cNvSpPr>
            <a:spLocks noGrp="1"/>
          </p:cNvSpPr>
          <p:nvPr>
            <p:ph type="body" sz="quarter" idx="18"/>
          </p:nvPr>
        </p:nvSpPr>
        <p:spPr>
          <a:xfrm>
            <a:off x="304800" y="838200"/>
            <a:ext cx="6716486" cy="304800"/>
          </a:xfrm>
        </p:spPr>
        <p:txBody>
          <a:bodyPr/>
          <a:lstStyle/>
          <a:p>
            <a:r>
              <a:rPr lang="en-US" dirty="0"/>
              <a:t>TiO</a:t>
            </a:r>
            <a:r>
              <a:rPr lang="en-US" baseline="-25000" dirty="0"/>
              <a:t>2</a:t>
            </a:r>
            <a:r>
              <a:rPr lang="en-US" dirty="0"/>
              <a:t> coatings protect amorphous Si photocathodes from corrosion, allowing for efficient hydrogen production</a:t>
            </a:r>
          </a:p>
          <a:p>
            <a:endParaRPr lang="en-US" dirty="0"/>
          </a:p>
        </p:txBody>
      </p:sp>
      <p:sp>
        <p:nvSpPr>
          <p:cNvPr id="5" name="Text Placeholder 4"/>
          <p:cNvSpPr>
            <a:spLocks noGrp="1"/>
          </p:cNvSpPr>
          <p:nvPr>
            <p:ph type="body" sz="quarter" idx="19"/>
          </p:nvPr>
        </p:nvSpPr>
        <p:spPr/>
        <p:txBody>
          <a:bodyPr/>
          <a:lstStyle/>
          <a:p>
            <a:r>
              <a:rPr lang="en-US" dirty="0" err="1"/>
              <a:t>Yongjing</a:t>
            </a:r>
            <a:r>
              <a:rPr lang="en-US" dirty="0"/>
              <a:t> Lin, </a:t>
            </a:r>
            <a:r>
              <a:rPr lang="en-US" dirty="0" err="1"/>
              <a:t>Corsin</a:t>
            </a:r>
            <a:r>
              <a:rPr lang="en-US" dirty="0"/>
              <a:t> </a:t>
            </a:r>
            <a:r>
              <a:rPr lang="en-US" dirty="0" err="1"/>
              <a:t>Battaglia</a:t>
            </a:r>
            <a:r>
              <a:rPr lang="en-US" dirty="0"/>
              <a:t>, Mathieu </a:t>
            </a:r>
            <a:r>
              <a:rPr lang="en-US" dirty="0" err="1"/>
              <a:t>Boccard</a:t>
            </a:r>
            <a:r>
              <a:rPr lang="en-US" dirty="0"/>
              <a:t>, Mark </a:t>
            </a:r>
            <a:r>
              <a:rPr lang="en-US" dirty="0" err="1"/>
              <a:t>Hettick</a:t>
            </a:r>
            <a:r>
              <a:rPr lang="en-US" dirty="0"/>
              <a:t>, </a:t>
            </a:r>
            <a:r>
              <a:rPr lang="en-US" dirty="0" err="1"/>
              <a:t>Zhibin</a:t>
            </a:r>
            <a:r>
              <a:rPr lang="en-US" dirty="0"/>
              <a:t> Yu, Christophe </a:t>
            </a:r>
            <a:r>
              <a:rPr lang="en-US" dirty="0" err="1"/>
              <a:t>Ballif</a:t>
            </a:r>
            <a:r>
              <a:rPr lang="en-US" dirty="0"/>
              <a:t>, Joel W. Ager, and Ali </a:t>
            </a:r>
            <a:r>
              <a:rPr lang="en-US" dirty="0" err="1"/>
              <a:t>Javey</a:t>
            </a:r>
            <a:r>
              <a:rPr lang="en-US" dirty="0"/>
              <a:t> </a:t>
            </a:r>
            <a:br>
              <a:rPr lang="en-US" dirty="0"/>
            </a:br>
            <a:r>
              <a:rPr lang="en-US" i="1" dirty="0" err="1"/>
              <a:t>Nano</a:t>
            </a:r>
            <a:r>
              <a:rPr lang="en-US" i="1" dirty="0"/>
              <a:t> </a:t>
            </a:r>
            <a:r>
              <a:rPr lang="en-US" i="1" dirty="0" err="1"/>
              <a:t>Lett</a:t>
            </a:r>
            <a:r>
              <a:rPr lang="en-US" i="1" dirty="0"/>
              <a:t>.</a:t>
            </a:r>
            <a:r>
              <a:rPr lang="en-US" dirty="0"/>
              <a:t> </a:t>
            </a:r>
            <a:r>
              <a:rPr lang="en-US" b="1" dirty="0"/>
              <a:t>2013</a:t>
            </a:r>
            <a:r>
              <a:rPr lang="en-US" dirty="0"/>
              <a:t>, 13, 5615-5618. (</a:t>
            </a:r>
            <a:r>
              <a:rPr lang="en-US" u="sng" dirty="0">
                <a:hlinkClick r:id="rId3"/>
              </a:rPr>
              <a:t>DOI: 10.1021/nl403265k</a:t>
            </a:r>
            <a:r>
              <a:rPr lang="en-US" dirty="0" smtClean="0"/>
              <a:t>)</a:t>
            </a:r>
            <a:endParaRPr lang="en-US" dirty="0"/>
          </a:p>
        </p:txBody>
      </p:sp>
      <p:sp>
        <p:nvSpPr>
          <p:cNvPr id="9" name="Isosceles Triangle 8"/>
          <p:cNvSpPr/>
          <p:nvPr/>
        </p:nvSpPr>
        <p:spPr>
          <a:xfrm rot="5400000">
            <a:off x="2932889" y="3668456"/>
            <a:ext cx="1744598" cy="358269"/>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4801" y="1475464"/>
            <a:ext cx="3390900" cy="4667223"/>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11" name="Text Placeholder 5"/>
          <p:cNvSpPr txBox="1">
            <a:spLocks/>
          </p:cNvSpPr>
          <p:nvPr/>
        </p:nvSpPr>
        <p:spPr bwMode="auto">
          <a:xfrm>
            <a:off x="177452" y="1596457"/>
            <a:ext cx="3318223"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Structure of TiO</a:t>
            </a:r>
            <a:r>
              <a:rPr lang="en-US" sz="1400" cap="small" baseline="-25000" dirty="0" smtClean="0"/>
              <a:t>2</a:t>
            </a:r>
            <a:r>
              <a:rPr lang="en-US" sz="1400" cap="small" dirty="0" smtClean="0"/>
              <a:t>-protected Amorphous Si</a:t>
            </a:r>
            <a:endParaRPr lang="en-US" sz="1400" cap="small" dirty="0"/>
          </a:p>
        </p:txBody>
      </p:sp>
      <p:sp>
        <p:nvSpPr>
          <p:cNvPr id="12" name="TextBox 11"/>
          <p:cNvSpPr txBox="1"/>
          <p:nvPr/>
        </p:nvSpPr>
        <p:spPr>
          <a:xfrm>
            <a:off x="472269" y="3499419"/>
            <a:ext cx="3023406" cy="276999"/>
          </a:xfrm>
          <a:prstGeom prst="rect">
            <a:avLst/>
          </a:prstGeom>
          <a:noFill/>
        </p:spPr>
        <p:txBody>
          <a:bodyPr wrap="square" lIns="0" rIns="0" rtlCol="0">
            <a:spAutoFit/>
          </a:bodyPr>
          <a:lstStyle/>
          <a:p>
            <a:r>
              <a:rPr lang="en-US" sz="1200" b="0" i="1" dirty="0" smtClean="0">
                <a:solidFill>
                  <a:schemeClr val="tx1">
                    <a:lumMod val="75000"/>
                    <a:lumOff val="25000"/>
                  </a:schemeClr>
                </a:solidFill>
              </a:rPr>
              <a:t>Configuration of TiO</a:t>
            </a:r>
            <a:r>
              <a:rPr lang="en-US" sz="1200" b="0" i="1" baseline="-25000" dirty="0" smtClean="0">
                <a:solidFill>
                  <a:schemeClr val="tx1">
                    <a:lumMod val="75000"/>
                    <a:lumOff val="25000"/>
                  </a:schemeClr>
                </a:solidFill>
              </a:rPr>
              <a:t>2</a:t>
            </a:r>
            <a:r>
              <a:rPr lang="en-US" sz="1200" b="0" i="1" dirty="0" smtClean="0">
                <a:solidFill>
                  <a:schemeClr val="tx1">
                    <a:lumMod val="75000"/>
                    <a:lumOff val="25000"/>
                  </a:schemeClr>
                </a:solidFill>
              </a:rPr>
              <a:t>-protected photocathode</a:t>
            </a:r>
            <a:endParaRPr lang="en-US" sz="1200" b="0" i="1" dirty="0">
              <a:solidFill>
                <a:schemeClr val="tx1">
                  <a:lumMod val="75000"/>
                  <a:lumOff val="25000"/>
                </a:schemeClr>
              </a:solidFill>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2269" y="2091180"/>
            <a:ext cx="2893619" cy="135341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2270" y="3925509"/>
            <a:ext cx="2893618" cy="127659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15" name="TextBox 14"/>
          <p:cNvSpPr txBox="1"/>
          <p:nvPr/>
        </p:nvSpPr>
        <p:spPr>
          <a:xfrm>
            <a:off x="472269" y="5241282"/>
            <a:ext cx="3023406" cy="830997"/>
          </a:xfrm>
          <a:prstGeom prst="rect">
            <a:avLst/>
          </a:prstGeom>
          <a:noFill/>
        </p:spPr>
        <p:txBody>
          <a:bodyPr wrap="square" lIns="0" rIns="0" rtlCol="0">
            <a:spAutoFit/>
          </a:bodyPr>
          <a:lstStyle/>
          <a:p>
            <a:r>
              <a:rPr lang="en-US" sz="1200" b="0" i="1" dirty="0" smtClean="0">
                <a:solidFill>
                  <a:schemeClr val="tx1">
                    <a:lumMod val="75000"/>
                    <a:lumOff val="25000"/>
                  </a:schemeClr>
                </a:solidFill>
              </a:rPr>
              <a:t>False-color scanning electron microscope image of TiO</a:t>
            </a:r>
            <a:r>
              <a:rPr lang="en-US" sz="1200" b="0" i="1" baseline="-25000" dirty="0" smtClean="0">
                <a:solidFill>
                  <a:schemeClr val="tx1">
                    <a:lumMod val="75000"/>
                    <a:lumOff val="25000"/>
                  </a:schemeClr>
                </a:solidFill>
              </a:rPr>
              <a:t>2</a:t>
            </a:r>
            <a:r>
              <a:rPr lang="en-US" sz="1200" b="0" i="1" dirty="0" smtClean="0">
                <a:solidFill>
                  <a:schemeClr val="tx1">
                    <a:lumMod val="75000"/>
                    <a:lumOff val="25000"/>
                  </a:schemeClr>
                </a:solidFill>
              </a:rPr>
              <a:t> protection layer (green) deposited on top of amorphous Si layer (red) grown on top of </a:t>
            </a:r>
            <a:r>
              <a:rPr lang="en-US" sz="1200" b="0" i="1" dirty="0" err="1" smtClean="0">
                <a:solidFill>
                  <a:schemeClr val="tx1">
                    <a:lumMod val="75000"/>
                    <a:lumOff val="25000"/>
                  </a:schemeClr>
                </a:solidFill>
              </a:rPr>
              <a:t>ZnO</a:t>
            </a:r>
            <a:r>
              <a:rPr lang="en-US" sz="1200" b="0" i="1" dirty="0" smtClean="0">
                <a:solidFill>
                  <a:schemeClr val="tx1">
                    <a:lumMod val="75000"/>
                    <a:lumOff val="25000"/>
                  </a:schemeClr>
                </a:solidFill>
              </a:rPr>
              <a:t> substrate (yellow)</a:t>
            </a:r>
            <a:r>
              <a:rPr lang="en-US" sz="1200" b="0" i="1" dirty="0">
                <a:solidFill>
                  <a:schemeClr val="tx1">
                    <a:lumMod val="75000"/>
                    <a:lumOff val="25000"/>
                  </a:schemeClr>
                </a:solidFill>
              </a:rPr>
              <a:t>.</a:t>
            </a:r>
          </a:p>
        </p:txBody>
      </p:sp>
      <p:grpSp>
        <p:nvGrpSpPr>
          <p:cNvPr id="16" name="Group 15"/>
          <p:cNvGrpSpPr/>
          <p:nvPr/>
        </p:nvGrpSpPr>
        <p:grpSpPr>
          <a:xfrm>
            <a:off x="3984323" y="2145284"/>
            <a:ext cx="4397678" cy="3263030"/>
            <a:chOff x="3984323" y="2904499"/>
            <a:chExt cx="4397678" cy="3263030"/>
          </a:xfrm>
        </p:grpSpPr>
        <p:sp>
          <p:nvSpPr>
            <p:cNvPr id="17" name="Rectangle 16"/>
            <p:cNvSpPr/>
            <p:nvPr/>
          </p:nvSpPr>
          <p:spPr>
            <a:xfrm>
              <a:off x="4229100" y="2904499"/>
              <a:ext cx="4152901" cy="3263030"/>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18" name="Text Placeholder 5"/>
            <p:cNvSpPr txBox="1">
              <a:spLocks/>
            </p:cNvSpPr>
            <p:nvPr/>
          </p:nvSpPr>
          <p:spPr bwMode="auto">
            <a:xfrm>
              <a:off x="3984323" y="3094034"/>
              <a:ext cx="3831620" cy="54864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Performance and Stability of TiO</a:t>
              </a:r>
              <a:r>
                <a:rPr lang="en-US" sz="1400" cap="small" baseline="-25000" dirty="0" smtClean="0"/>
                <a:t>2</a:t>
              </a:r>
              <a:r>
                <a:rPr lang="en-US" sz="1400" cap="small" dirty="0" smtClean="0"/>
                <a:t>-protected Amorphous Si Photocathode Assembly</a:t>
              </a:r>
              <a:endParaRPr lang="en-US" sz="1400" cap="small" dirty="0"/>
            </a:p>
          </p:txBody>
        </p:sp>
        <p:sp>
          <p:nvSpPr>
            <p:cNvPr id="19" name="TextBox 18"/>
            <p:cNvSpPr txBox="1"/>
            <p:nvPr/>
          </p:nvSpPr>
          <p:spPr>
            <a:xfrm>
              <a:off x="4427409" y="5202105"/>
              <a:ext cx="1766562" cy="553998"/>
            </a:xfrm>
            <a:prstGeom prst="rect">
              <a:avLst/>
            </a:prstGeom>
            <a:noFill/>
          </p:spPr>
          <p:txBody>
            <a:bodyPr wrap="square" lIns="0" tIns="0" rIns="0" bIns="0" rtlCol="0">
              <a:spAutoFit/>
            </a:bodyPr>
            <a:lstStyle/>
            <a:p>
              <a:r>
                <a:rPr lang="en-US" sz="1200" b="0" i="1" dirty="0" smtClean="0">
                  <a:solidFill>
                    <a:schemeClr val="tx1">
                      <a:lumMod val="75000"/>
                      <a:lumOff val="25000"/>
                    </a:schemeClr>
                  </a:solidFill>
                </a:rPr>
                <a:t>One sun illumination yields significant photocurrent (11.6 mA/cm</a:t>
              </a:r>
              <a:r>
                <a:rPr lang="en-US" sz="1200" b="0" i="1" baseline="30000" dirty="0" smtClean="0">
                  <a:solidFill>
                    <a:schemeClr val="tx1">
                      <a:lumMod val="75000"/>
                      <a:lumOff val="25000"/>
                    </a:schemeClr>
                  </a:solidFill>
                </a:rPr>
                <a:t>2</a:t>
              </a:r>
              <a:r>
                <a:rPr lang="en-US" sz="1200" b="0" i="1" dirty="0" smtClean="0">
                  <a:solidFill>
                    <a:schemeClr val="tx1">
                      <a:lumMod val="75000"/>
                      <a:lumOff val="25000"/>
                    </a:schemeClr>
                  </a:solidFill>
                </a:rPr>
                <a:t>)</a:t>
              </a:r>
              <a:endParaRPr lang="en-US" sz="1200" b="0" i="1" dirty="0">
                <a:solidFill>
                  <a:schemeClr val="tx1">
                    <a:lumMod val="75000"/>
                    <a:lumOff val="25000"/>
                  </a:schemeClr>
                </a:solidFill>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2842" y="3762817"/>
              <a:ext cx="1751314" cy="128016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27409" y="3762817"/>
              <a:ext cx="1679930" cy="128016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22" name="Rectangle 21"/>
            <p:cNvSpPr/>
            <p:nvPr/>
          </p:nvSpPr>
          <p:spPr>
            <a:xfrm>
              <a:off x="4427410" y="3762817"/>
              <a:ext cx="210452" cy="176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97593" y="5202105"/>
              <a:ext cx="1864663" cy="738664"/>
            </a:xfrm>
            <a:prstGeom prst="rect">
              <a:avLst/>
            </a:prstGeom>
            <a:noFill/>
          </p:spPr>
          <p:txBody>
            <a:bodyPr wrap="square" lIns="0" tIns="0" rIns="0" bIns="0" rtlCol="0">
              <a:spAutoFit/>
            </a:bodyPr>
            <a:lstStyle/>
            <a:p>
              <a:r>
                <a:rPr lang="en-US" sz="1200" b="0" i="1" dirty="0" smtClean="0">
                  <a:solidFill>
                    <a:schemeClr val="tx1">
                      <a:lumMod val="75000"/>
                      <a:lumOff val="25000"/>
                    </a:schemeClr>
                  </a:solidFill>
                </a:rPr>
                <a:t>Over 12 hours, photocurrents of protected samples decay less than 5% (vs. ~90% for unprotected electrodes)</a:t>
              </a:r>
              <a:endParaRPr lang="en-US" sz="1200" b="0" i="1" dirty="0">
                <a:solidFill>
                  <a:schemeClr val="tx1">
                    <a:lumMod val="75000"/>
                    <a:lumOff val="25000"/>
                  </a:schemeClr>
                </a:solidFill>
              </a:endParaRPr>
            </a:p>
          </p:txBody>
        </p:sp>
      </p:grpSp>
    </p:spTree>
    <p:extLst>
      <p:ext uri="{BB962C8B-B14F-4D97-AF65-F5344CB8AC3E}">
        <p14:creationId xmlns:p14="http://schemas.microsoft.com/office/powerpoint/2010/main" val="1236001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073286" y="1012370"/>
            <a:ext cx="2560320" cy="5030945"/>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25" name="Rectangle 24"/>
          <p:cNvSpPr/>
          <p:nvPr/>
        </p:nvSpPr>
        <p:spPr>
          <a:xfrm>
            <a:off x="324892" y="1012370"/>
            <a:ext cx="2560320" cy="5030945"/>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2" name="Title 1"/>
          <p:cNvSpPr>
            <a:spLocks noGrp="1"/>
          </p:cNvSpPr>
          <p:nvPr>
            <p:ph type="title"/>
          </p:nvPr>
        </p:nvSpPr>
        <p:spPr/>
        <p:txBody>
          <a:bodyPr/>
          <a:lstStyle/>
          <a:p>
            <a:r>
              <a:rPr lang="en-US" dirty="0" smtClean="0"/>
              <a:t>Assemblies </a:t>
            </a:r>
            <a:r>
              <a:rPr lang="en-US" dirty="0"/>
              <a:t>and Processes</a:t>
            </a:r>
          </a:p>
        </p:txBody>
      </p:sp>
      <p:sp>
        <p:nvSpPr>
          <p:cNvPr id="3" name="Text Placeholder 2"/>
          <p:cNvSpPr>
            <a:spLocks noGrp="1"/>
          </p:cNvSpPr>
          <p:nvPr>
            <p:ph type="body" sz="quarter" idx="13"/>
          </p:nvPr>
        </p:nvSpPr>
        <p:spPr>
          <a:xfrm>
            <a:off x="304800" y="381000"/>
            <a:ext cx="8077200" cy="381000"/>
          </a:xfrm>
        </p:spPr>
        <p:txBody>
          <a:bodyPr/>
          <a:lstStyle/>
          <a:p>
            <a:r>
              <a:rPr lang="en-US" dirty="0" smtClean="0"/>
              <a:t>40 Years of Attempts to Protect Semiconductor Surfaces</a:t>
            </a:r>
            <a:endParaRPr lang="en-US" dirty="0"/>
          </a:p>
        </p:txBody>
      </p:sp>
      <p:sp>
        <p:nvSpPr>
          <p:cNvPr id="6" name="Rectangle 5"/>
          <p:cNvSpPr/>
          <p:nvPr/>
        </p:nvSpPr>
        <p:spPr>
          <a:xfrm>
            <a:off x="5821680" y="1012371"/>
            <a:ext cx="2560320" cy="5030944"/>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9" name="Text Placeholder 5"/>
          <p:cNvSpPr txBox="1">
            <a:spLocks/>
          </p:cNvSpPr>
          <p:nvPr/>
        </p:nvSpPr>
        <p:spPr bwMode="auto">
          <a:xfrm>
            <a:off x="194762" y="1168783"/>
            <a:ext cx="2220187" cy="540274"/>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Transparent Conductive Oxides</a:t>
            </a:r>
            <a:endParaRPr lang="en-US" sz="1400" cap="small" dirty="0"/>
          </a:p>
        </p:txBody>
      </p:sp>
      <p:sp>
        <p:nvSpPr>
          <p:cNvPr id="10" name="Text Placeholder 5"/>
          <p:cNvSpPr txBox="1">
            <a:spLocks/>
          </p:cNvSpPr>
          <p:nvPr/>
        </p:nvSpPr>
        <p:spPr bwMode="auto">
          <a:xfrm>
            <a:off x="5728062" y="1168783"/>
            <a:ext cx="2221992" cy="534756"/>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TiO</a:t>
            </a:r>
            <a:r>
              <a:rPr lang="en-US" sz="1400" cap="small" baseline="-25000" dirty="0" smtClean="0"/>
              <a:t>2</a:t>
            </a:r>
            <a:r>
              <a:rPr lang="en-US" sz="1400" cap="small" dirty="0" smtClean="0"/>
              <a:t> Tunnel Barriers</a:t>
            </a:r>
            <a:endParaRPr lang="en-US" sz="1400" cap="small" dirty="0"/>
          </a:p>
        </p:txBody>
      </p:sp>
      <p:sp>
        <p:nvSpPr>
          <p:cNvPr id="29" name="Text Placeholder 5"/>
          <p:cNvSpPr txBox="1">
            <a:spLocks/>
          </p:cNvSpPr>
          <p:nvPr/>
        </p:nvSpPr>
        <p:spPr bwMode="auto">
          <a:xfrm>
            <a:off x="2973139" y="1168783"/>
            <a:ext cx="2220186" cy="534756"/>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a:t>Redox active barrier </a:t>
            </a:r>
            <a:r>
              <a:rPr lang="en-US" sz="1400" cap="small" dirty="0" smtClean="0"/>
              <a:t>layers </a:t>
            </a:r>
            <a:r>
              <a:rPr lang="en-US" sz="1400" cap="small" dirty="0"/>
              <a:t>(e.g. </a:t>
            </a:r>
            <a:r>
              <a:rPr lang="en-US" sz="1400" cap="small" dirty="0" err="1"/>
              <a:t>NiO</a:t>
            </a:r>
            <a:r>
              <a:rPr lang="en-US" sz="1400" cap="small" baseline="-25000" dirty="0" err="1"/>
              <a:t>x</a:t>
            </a:r>
            <a:r>
              <a:rPr lang="en-US" sz="1400" cap="small" dirty="0"/>
              <a:t> )</a:t>
            </a:r>
          </a:p>
        </p:txBody>
      </p:sp>
      <p:sp>
        <p:nvSpPr>
          <p:cNvPr id="11" name="Text Placeholder 10"/>
          <p:cNvSpPr>
            <a:spLocks noGrp="1"/>
          </p:cNvSpPr>
          <p:nvPr>
            <p:ph type="body" sz="quarter" idx="19"/>
          </p:nvPr>
        </p:nvSpPr>
        <p:spPr/>
        <p:txBody>
          <a:bodyPr/>
          <a:lstStyle/>
          <a:p>
            <a:r>
              <a:rPr lang="en-US" dirty="0" smtClean="0"/>
              <a:t>Miller </a:t>
            </a:r>
            <a:r>
              <a:rPr lang="en-US" dirty="0"/>
              <a:t>et al. </a:t>
            </a:r>
            <a:r>
              <a:rPr lang="en-US" i="1" dirty="0"/>
              <a:t>Int. J. Hydrogen Energy</a:t>
            </a:r>
            <a:r>
              <a:rPr lang="en-US" dirty="0"/>
              <a:t> (2004); Reece </a:t>
            </a:r>
            <a:r>
              <a:rPr lang="en-US" i="1" dirty="0"/>
              <a:t>et al. Science </a:t>
            </a:r>
            <a:r>
              <a:rPr lang="en-US" dirty="0"/>
              <a:t>(2011).. Kenny Dai et al. Science </a:t>
            </a:r>
            <a:r>
              <a:rPr lang="en-US" dirty="0" smtClean="0"/>
              <a:t>(2014)</a:t>
            </a:r>
            <a:br>
              <a:rPr lang="en-US" dirty="0" smtClean="0"/>
            </a:br>
            <a:r>
              <a:rPr lang="fr-FR" dirty="0" err="1"/>
              <a:t>Scheuermann</a:t>
            </a:r>
            <a:r>
              <a:rPr lang="fr-FR" dirty="0"/>
              <a:t> et al., </a:t>
            </a:r>
            <a:r>
              <a:rPr lang="fr-FR" dirty="0" err="1"/>
              <a:t>Energy</a:t>
            </a:r>
            <a:r>
              <a:rPr lang="fr-FR" dirty="0"/>
              <a:t> Environ. </a:t>
            </a:r>
            <a:r>
              <a:rPr lang="fr-FR" dirty="0" err="1"/>
              <a:t>Sci</a:t>
            </a:r>
            <a:r>
              <a:rPr lang="fr-FR" dirty="0"/>
              <a:t>., 2013</a:t>
            </a:r>
            <a:r>
              <a:rPr lang="fr-FR" dirty="0" smtClean="0"/>
              <a:t>.</a:t>
            </a:r>
            <a:endParaRPr lang="fr-FR" dirty="0"/>
          </a:p>
        </p:txBody>
      </p:sp>
      <p:pic>
        <p:nvPicPr>
          <p:cNvPr id="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793" y="1904893"/>
            <a:ext cx="2264094" cy="2033289"/>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4" name="Picture 2" descr="http://www.sciencemag.org/content/342/6160/836/F1.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29747" y="1904893"/>
            <a:ext cx="2247397" cy="1611505"/>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2" descr="http://origin-ars.els-cdn.com/content/image/1-s2.0-S0360319903003203-gr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473" y="1904893"/>
            <a:ext cx="2375157" cy="1846093"/>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148" y="4074027"/>
            <a:ext cx="1969806" cy="1875556"/>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a:extLst/>
        </p:spPr>
      </p:pic>
      <p:pic>
        <p:nvPicPr>
          <p:cNvPr id="6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63827" y="4074027"/>
            <a:ext cx="2270059" cy="1852035"/>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8" name="TextBox 57"/>
          <p:cNvSpPr txBox="1"/>
          <p:nvPr/>
        </p:nvSpPr>
        <p:spPr>
          <a:xfrm>
            <a:off x="7581297" y="4210545"/>
            <a:ext cx="557140" cy="584775"/>
          </a:xfrm>
          <a:prstGeom prst="rect">
            <a:avLst/>
          </a:prstGeom>
          <a:noFill/>
        </p:spPr>
        <p:txBody>
          <a:bodyPr wrap="none" rtlCol="0">
            <a:spAutoFit/>
          </a:bodyPr>
          <a:lstStyle/>
          <a:p>
            <a:r>
              <a:rPr lang="en-US" sz="1600" dirty="0" smtClean="0">
                <a:solidFill>
                  <a:prstClr val="black"/>
                </a:solidFill>
              </a:rPr>
              <a:t>1M</a:t>
            </a:r>
            <a:br>
              <a:rPr lang="en-US" sz="1600" dirty="0" smtClean="0">
                <a:solidFill>
                  <a:prstClr val="black"/>
                </a:solidFill>
              </a:rPr>
            </a:br>
            <a:r>
              <a:rPr lang="en-US" sz="1600" dirty="0" smtClean="0">
                <a:solidFill>
                  <a:prstClr val="black"/>
                </a:solidFill>
              </a:rPr>
              <a:t>KOH</a:t>
            </a:r>
            <a:endParaRPr lang="en-US" sz="1600" baseline="-25000" dirty="0">
              <a:solidFill>
                <a:prstClr val="black"/>
              </a:solidFill>
            </a:endParaRPr>
          </a:p>
        </p:txBody>
      </p:sp>
      <p:sp>
        <p:nvSpPr>
          <p:cNvPr id="61" name="TextBox 60"/>
          <p:cNvSpPr txBox="1"/>
          <p:nvPr/>
        </p:nvSpPr>
        <p:spPr>
          <a:xfrm>
            <a:off x="1053169" y="4074027"/>
            <a:ext cx="742974" cy="307777"/>
          </a:xfrm>
          <a:prstGeom prst="rect">
            <a:avLst/>
          </a:prstGeom>
          <a:noFill/>
        </p:spPr>
        <p:txBody>
          <a:bodyPr wrap="square" rtlCol="0">
            <a:spAutoFit/>
          </a:bodyPr>
          <a:lstStyle/>
          <a:p>
            <a:r>
              <a:rPr lang="en-US" sz="1400" dirty="0" smtClean="0">
                <a:solidFill>
                  <a:schemeClr val="tx1">
                    <a:lumMod val="75000"/>
                    <a:lumOff val="25000"/>
                  </a:schemeClr>
                </a:solidFill>
              </a:rPr>
              <a:t>pH=14</a:t>
            </a:r>
            <a:endParaRPr lang="en-US" sz="1400" dirty="0">
              <a:solidFill>
                <a:schemeClr val="tx1">
                  <a:lumMod val="75000"/>
                  <a:lumOff val="25000"/>
                </a:schemeClr>
              </a:solidFill>
            </a:endParaRPr>
          </a:p>
        </p:txBody>
      </p:sp>
      <p:pic>
        <p:nvPicPr>
          <p:cNvPr id="62"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25"/>
          <a:stretch/>
        </p:blipFill>
        <p:spPr bwMode="auto">
          <a:xfrm>
            <a:off x="3131011" y="4074027"/>
            <a:ext cx="2444867" cy="1756989"/>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38351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Assemblies and Processes</a:t>
            </a:r>
          </a:p>
        </p:txBody>
      </p:sp>
      <p:sp>
        <p:nvSpPr>
          <p:cNvPr id="3" name="Text Placeholder 2"/>
          <p:cNvSpPr>
            <a:spLocks noGrp="1"/>
          </p:cNvSpPr>
          <p:nvPr>
            <p:ph type="body" sz="quarter" idx="13"/>
          </p:nvPr>
        </p:nvSpPr>
        <p:spPr/>
        <p:txBody>
          <a:bodyPr/>
          <a:lstStyle/>
          <a:p>
            <a:r>
              <a:rPr lang="en-US" smtClean="0"/>
              <a:t>Photoanode / Catalyst Assembly for Water Oxidation</a:t>
            </a:r>
            <a:endParaRPr lang="en-US" dirty="0"/>
          </a:p>
        </p:txBody>
      </p:sp>
      <p:sp>
        <p:nvSpPr>
          <p:cNvPr id="8" name="Text Placeholder 7"/>
          <p:cNvSpPr>
            <a:spLocks noGrp="1"/>
          </p:cNvSpPr>
          <p:nvPr>
            <p:ph type="body" sz="quarter" idx="18"/>
          </p:nvPr>
        </p:nvSpPr>
        <p:spPr>
          <a:xfrm>
            <a:off x="304800" y="854074"/>
            <a:ext cx="6426200" cy="702085"/>
          </a:xfrm>
        </p:spPr>
        <p:txBody>
          <a:bodyPr/>
          <a:lstStyle/>
          <a:p>
            <a:r>
              <a:rPr lang="en-US" sz="1800" dirty="0"/>
              <a:t>Atomic-layer deposition of </a:t>
            </a:r>
            <a:r>
              <a:rPr lang="en-US" sz="1800" dirty="0" smtClean="0"/>
              <a:t>cobalt oxide on </a:t>
            </a:r>
            <a:r>
              <a:rPr lang="en-US" sz="1800" dirty="0"/>
              <a:t>n-BiVO</a:t>
            </a:r>
            <a:r>
              <a:rPr lang="en-US" sz="1800" baseline="-25000" dirty="0"/>
              <a:t>4</a:t>
            </a:r>
            <a:r>
              <a:rPr lang="en-US" sz="1800" dirty="0"/>
              <a:t> </a:t>
            </a:r>
            <a:r>
              <a:rPr lang="en-US" sz="1800" dirty="0" smtClean="0"/>
              <a:t>(</a:t>
            </a:r>
            <a:r>
              <a:rPr lang="en-US" sz="1800" dirty="0" err="1" smtClean="0"/>
              <a:t>E</a:t>
            </a:r>
            <a:r>
              <a:rPr lang="en-US" sz="1800" baseline="-25000" dirty="0" err="1" smtClean="0"/>
              <a:t>g</a:t>
            </a:r>
            <a:r>
              <a:rPr lang="en-US" sz="1800" dirty="0" smtClean="0"/>
              <a:t> = 2.2 </a:t>
            </a:r>
            <a:r>
              <a:rPr lang="en-US" sz="1800" dirty="0" err="1" smtClean="0"/>
              <a:t>eV</a:t>
            </a:r>
            <a:r>
              <a:rPr lang="en-US" sz="1800" dirty="0" smtClean="0"/>
              <a:t>) produces </a:t>
            </a:r>
            <a:r>
              <a:rPr lang="en-US" sz="1800" dirty="0"/>
              <a:t>an alkaline-stable photoanode</a:t>
            </a:r>
          </a:p>
          <a:p>
            <a:endParaRPr lang="en-US" dirty="0"/>
          </a:p>
        </p:txBody>
      </p:sp>
      <p:sp>
        <p:nvSpPr>
          <p:cNvPr id="12" name="Text Placeholder 11"/>
          <p:cNvSpPr>
            <a:spLocks noGrp="1"/>
          </p:cNvSpPr>
          <p:nvPr>
            <p:ph type="body" sz="quarter" idx="19"/>
          </p:nvPr>
        </p:nvSpPr>
        <p:spPr/>
        <p:txBody>
          <a:bodyPr/>
          <a:lstStyle/>
          <a:p>
            <a:r>
              <a:rPr lang="en-US" smtClean="0"/>
              <a:t>Michael F. Lichterman, Matthew R. Shaner, Sheila G. Handler, Bruce S. Brunschwig, Harry B. Gray, Nathan S. Lewis, and Joshua M. Spurgeon </a:t>
            </a:r>
            <a:br>
              <a:rPr lang="en-US" smtClean="0"/>
            </a:br>
            <a:r>
              <a:rPr lang="en-US" smtClean="0"/>
              <a:t>J. Phys. Chem. Lett. 2013, 4, 4188-4191. (</a:t>
            </a:r>
            <a:r>
              <a:rPr lang="en-US" smtClean="0">
                <a:hlinkClick r:id="rId3"/>
              </a:rPr>
              <a:t>DOI: 10.1021/jz4022415</a:t>
            </a:r>
            <a:r>
              <a:rPr lang="en-US" smtClean="0"/>
              <a:t>)</a:t>
            </a:r>
          </a:p>
          <a:p>
            <a:endParaRPr lang="en-US" dirty="0"/>
          </a:p>
        </p:txBody>
      </p:sp>
      <p:sp>
        <p:nvSpPr>
          <p:cNvPr id="7" name="Rectangle 6"/>
          <p:cNvSpPr/>
          <p:nvPr/>
        </p:nvSpPr>
        <p:spPr>
          <a:xfrm>
            <a:off x="326571" y="1637353"/>
            <a:ext cx="7837716" cy="4447760"/>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txBody>
          <a:bodyPr/>
          <a:lstStyle/>
          <a:p>
            <a:endParaRPr lang="en-US" dirty="0"/>
          </a:p>
        </p:txBody>
      </p:sp>
      <p:grpSp>
        <p:nvGrpSpPr>
          <p:cNvPr id="13" name="Group 12"/>
          <p:cNvGrpSpPr/>
          <p:nvPr/>
        </p:nvGrpSpPr>
        <p:grpSpPr>
          <a:xfrm>
            <a:off x="7002988" y="898688"/>
            <a:ext cx="1486244" cy="1788645"/>
            <a:chOff x="2788671" y="3783401"/>
            <a:chExt cx="1486244" cy="1788645"/>
          </a:xfrm>
        </p:grpSpPr>
        <p:sp>
          <p:nvSpPr>
            <p:cNvPr id="14" name="Rectangle 13"/>
            <p:cNvSpPr/>
            <p:nvPr/>
          </p:nvSpPr>
          <p:spPr>
            <a:xfrm>
              <a:off x="2788671" y="3783401"/>
              <a:ext cx="1486244" cy="1788645"/>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15" name="TextBox 14"/>
            <p:cNvSpPr txBox="1"/>
            <p:nvPr/>
          </p:nvSpPr>
          <p:spPr>
            <a:xfrm>
              <a:off x="2788671" y="3783402"/>
              <a:ext cx="1371601" cy="738664"/>
            </a:xfrm>
            <a:prstGeom prst="rect">
              <a:avLst/>
            </a:prstGeom>
            <a:noFill/>
          </p:spPr>
          <p:txBody>
            <a:bodyPr wrap="square" rtlCol="0">
              <a:spAutoFit/>
            </a:bodyPr>
            <a:lstStyle/>
            <a:p>
              <a:r>
                <a:rPr lang="en-US" dirty="0" smtClean="0">
                  <a:solidFill>
                    <a:schemeClr val="tx1">
                      <a:lumMod val="75000"/>
                      <a:lumOff val="25000"/>
                    </a:schemeClr>
                  </a:solidFill>
                </a:rPr>
                <a:t>Light-absorber / catalyst interfaces</a:t>
              </a:r>
              <a:endParaRPr lang="en-US" dirty="0">
                <a:solidFill>
                  <a:schemeClr val="tx1">
                    <a:lumMod val="75000"/>
                    <a:lumOff val="25000"/>
                  </a:schemeClr>
                </a:solidFill>
              </a:endParaRPr>
            </a:p>
          </p:txBody>
        </p:sp>
        <p:pic>
          <p:nvPicPr>
            <p:cNvPr id="16" name="Picture 3" descr="E:\122312\WSe2_SC2_PED45s_030.tif"/>
            <p:cNvPicPr>
              <a:picLocks noChangeAspect="1" noChangeArrowheads="1"/>
            </p:cNvPicPr>
            <p:nvPr/>
          </p:nvPicPr>
          <p:blipFill>
            <a:blip r:embed="rId4" cstate="print">
              <a:extLst>
                <a:ext uri="{28A0092B-C50C-407E-A947-70E740481C1C}">
                  <a14:useLocalDpi xmlns:a14="http://schemas.microsoft.com/office/drawing/2010/main" val="0"/>
                </a:ext>
              </a:extLst>
            </a:blip>
            <a:srcRect b="6985"/>
            <a:stretch>
              <a:fillRect/>
            </a:stretch>
          </p:blipFill>
          <p:spPr bwMode="auto">
            <a:xfrm>
              <a:off x="3094770" y="4565252"/>
              <a:ext cx="874046" cy="762157"/>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644" y="1882184"/>
            <a:ext cx="2068267" cy="206435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19" name="TextBox 18"/>
          <p:cNvSpPr txBox="1"/>
          <p:nvPr/>
        </p:nvSpPr>
        <p:spPr>
          <a:xfrm>
            <a:off x="772014" y="4146462"/>
            <a:ext cx="1567525" cy="1723549"/>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b="0" i="1" dirty="0" smtClean="0">
                <a:solidFill>
                  <a:schemeClr val="tx1">
                    <a:lumMod val="75000"/>
                    <a:lumOff val="25000"/>
                  </a:schemeClr>
                </a:solidFill>
              </a:rPr>
              <a:t>Cobalt oxide layers were deposited by atomic layer deposition onto n-BiVO4 electrodes</a:t>
            </a:r>
          </a:p>
          <a:p>
            <a:pPr marL="171450" indent="-171450">
              <a:buFont typeface="Arial" panose="020B0604020202020204" pitchFamily="34" charset="0"/>
              <a:buChar char="•"/>
            </a:pPr>
            <a:endParaRPr lang="en-US" b="0" i="1" dirty="0">
              <a:solidFill>
                <a:schemeClr val="tx1">
                  <a:lumMod val="75000"/>
                  <a:lumOff val="25000"/>
                </a:schemeClr>
              </a:solidFill>
            </a:endParaRPr>
          </a:p>
          <a:p>
            <a:pPr marL="171450" indent="-171450">
              <a:buFont typeface="Arial" panose="020B0604020202020204" pitchFamily="34" charset="0"/>
              <a:buChar char="•"/>
            </a:pPr>
            <a:r>
              <a:rPr lang="en-US" b="0" i="1" dirty="0" smtClean="0">
                <a:solidFill>
                  <a:schemeClr val="tx1">
                    <a:lumMod val="75000"/>
                    <a:lumOff val="25000"/>
                  </a:schemeClr>
                </a:solidFill>
              </a:rPr>
              <a:t>Measurements made at pH=13</a:t>
            </a:r>
            <a:endParaRPr lang="en-US" b="0" i="1" dirty="0">
              <a:solidFill>
                <a:schemeClr val="tx1">
                  <a:lumMod val="75000"/>
                  <a:lumOff val="25000"/>
                </a:schemeClr>
              </a:solidFill>
            </a:endParaRPr>
          </a:p>
        </p:txBody>
      </p:sp>
      <p:pic>
        <p:nvPicPr>
          <p:cNvPr id="20" name="Picture 19" descr="newchopped32.tif"/>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8434" y="2933505"/>
            <a:ext cx="3461364" cy="2102642"/>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p:spPr>
      </p:pic>
      <p:sp>
        <p:nvSpPr>
          <p:cNvPr id="21" name="TextBox 20"/>
          <p:cNvSpPr txBox="1"/>
          <p:nvPr/>
        </p:nvSpPr>
        <p:spPr>
          <a:xfrm>
            <a:off x="3178435" y="5197783"/>
            <a:ext cx="3461364" cy="430887"/>
          </a:xfrm>
          <a:prstGeom prst="rect">
            <a:avLst/>
          </a:prstGeom>
          <a:noFill/>
        </p:spPr>
        <p:txBody>
          <a:bodyPr wrap="square" lIns="0" tIns="0" rIns="0" bIns="0" rtlCol="0">
            <a:spAutoFit/>
          </a:bodyPr>
          <a:lstStyle/>
          <a:p>
            <a:r>
              <a:rPr lang="en-US" b="0" i="1" dirty="0" err="1" smtClean="0">
                <a:solidFill>
                  <a:schemeClr val="tx1">
                    <a:lumMod val="75000"/>
                    <a:lumOff val="25000"/>
                  </a:schemeClr>
                </a:solidFill>
              </a:rPr>
              <a:t>CoO</a:t>
            </a:r>
            <a:r>
              <a:rPr lang="en-US" b="0" i="1" baseline="-25000" dirty="0" err="1" smtClean="0">
                <a:solidFill>
                  <a:schemeClr val="tx1">
                    <a:lumMod val="75000"/>
                    <a:lumOff val="25000"/>
                  </a:schemeClr>
                </a:solidFill>
              </a:rPr>
              <a:t>x</a:t>
            </a:r>
            <a:r>
              <a:rPr lang="en-US" b="0" i="1" dirty="0" smtClean="0">
                <a:solidFill>
                  <a:schemeClr val="tx1">
                    <a:lumMod val="75000"/>
                    <a:lumOff val="25000"/>
                  </a:schemeClr>
                </a:solidFill>
              </a:rPr>
              <a:t> </a:t>
            </a:r>
            <a:r>
              <a:rPr lang="en-US" b="0" i="1" dirty="0" err="1" smtClean="0">
                <a:solidFill>
                  <a:schemeClr val="tx1">
                    <a:lumMod val="75000"/>
                    <a:lumOff val="25000"/>
                  </a:schemeClr>
                </a:solidFill>
              </a:rPr>
              <a:t>overlayers</a:t>
            </a:r>
            <a:r>
              <a:rPr lang="en-US" b="0" i="1" dirty="0" smtClean="0">
                <a:solidFill>
                  <a:schemeClr val="tx1">
                    <a:lumMod val="75000"/>
                    <a:lumOff val="25000"/>
                  </a:schemeClr>
                </a:solidFill>
              </a:rPr>
              <a:t> improve the stability of observed photocurrent</a:t>
            </a:r>
            <a:endParaRPr lang="en-US" b="0" i="1" dirty="0">
              <a:solidFill>
                <a:schemeClr val="tx1">
                  <a:lumMod val="75000"/>
                  <a:lumOff val="25000"/>
                </a:schemeClr>
              </a:solidFill>
            </a:endParaRPr>
          </a:p>
        </p:txBody>
      </p:sp>
    </p:spTree>
    <p:extLst>
      <p:ext uri="{BB962C8B-B14F-4D97-AF65-F5344CB8AC3E}">
        <p14:creationId xmlns:p14="http://schemas.microsoft.com/office/powerpoint/2010/main" val="825960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Assemblies and Processes</a:t>
            </a:r>
            <a:endParaRPr lang="en-US" dirty="0"/>
          </a:p>
        </p:txBody>
      </p:sp>
      <p:sp>
        <p:nvSpPr>
          <p:cNvPr id="3" name="Text Placeholder 2"/>
          <p:cNvSpPr>
            <a:spLocks noGrp="1"/>
          </p:cNvSpPr>
          <p:nvPr>
            <p:ph type="body" sz="quarter" idx="13"/>
          </p:nvPr>
        </p:nvSpPr>
        <p:spPr/>
        <p:txBody>
          <a:bodyPr>
            <a:normAutofit/>
          </a:bodyPr>
          <a:lstStyle/>
          <a:p>
            <a:r>
              <a:rPr lang="en-US" dirty="0" smtClean="0"/>
              <a:t>development </a:t>
            </a:r>
            <a:r>
              <a:rPr lang="en-US" dirty="0"/>
              <a:t>of a stabilizing catalyst film on silicon </a:t>
            </a:r>
            <a:r>
              <a:rPr lang="en-US" dirty="0" smtClean="0"/>
              <a:t>photoanodes</a:t>
            </a:r>
            <a:endParaRPr lang="en-US" dirty="0"/>
          </a:p>
        </p:txBody>
      </p:sp>
      <p:sp>
        <p:nvSpPr>
          <p:cNvPr id="8" name="Text Placeholder 7"/>
          <p:cNvSpPr>
            <a:spLocks noGrp="1"/>
          </p:cNvSpPr>
          <p:nvPr>
            <p:ph type="body" sz="quarter" idx="19"/>
          </p:nvPr>
        </p:nvSpPr>
        <p:spPr/>
        <p:txBody>
          <a:bodyPr/>
          <a:lstStyle/>
          <a:p>
            <a:r>
              <a:rPr lang="en-US" dirty="0" err="1" smtClean="0"/>
              <a:t>Jinhui</a:t>
            </a:r>
            <a:r>
              <a:rPr lang="en-US" dirty="0" smtClean="0"/>
              <a:t> Yang,  Karl </a:t>
            </a:r>
            <a:r>
              <a:rPr lang="en-US" dirty="0" err="1" smtClean="0"/>
              <a:t>Walczak</a:t>
            </a:r>
            <a:r>
              <a:rPr lang="en-US" dirty="0" smtClean="0"/>
              <a:t>, </a:t>
            </a:r>
            <a:r>
              <a:rPr lang="en-US" dirty="0" err="1"/>
              <a:t>E</a:t>
            </a:r>
            <a:r>
              <a:rPr lang="en-US" dirty="0" err="1" smtClean="0"/>
              <a:t>itan</a:t>
            </a:r>
            <a:r>
              <a:rPr lang="en-US" dirty="0" smtClean="0"/>
              <a:t> </a:t>
            </a:r>
            <a:r>
              <a:rPr lang="de-DE" dirty="0" smtClean="0"/>
              <a:t>Anzenberg</a:t>
            </a:r>
            <a:r>
              <a:rPr lang="de-DE" dirty="0"/>
              <a:t>, </a:t>
            </a:r>
            <a:r>
              <a:rPr lang="de-DE" dirty="0" smtClean="0"/>
              <a:t>Yuan Ping, Jeffrey Beeman</a:t>
            </a:r>
            <a:r>
              <a:rPr lang="de-DE" dirty="0"/>
              <a:t>, </a:t>
            </a:r>
            <a:r>
              <a:rPr lang="de-DE" dirty="0" smtClean="0"/>
              <a:t>Schwartzberg, Yongjing Lin</a:t>
            </a:r>
            <a:r>
              <a:rPr lang="en-US" dirty="0" smtClean="0"/>
              <a:t>,  Mark </a:t>
            </a:r>
            <a:r>
              <a:rPr lang="en-US" dirty="0" err="1" smtClean="0"/>
              <a:t>Hettick</a:t>
            </a:r>
            <a:r>
              <a:rPr lang="en-US" dirty="0" smtClean="0"/>
              <a:t>, Ali </a:t>
            </a:r>
            <a:r>
              <a:rPr lang="en-US" dirty="0" err="1" smtClean="0"/>
              <a:t>Javey</a:t>
            </a:r>
            <a:r>
              <a:rPr lang="en-US" dirty="0" smtClean="0"/>
              <a:t>, Joel Ager, Junko Yano, Heinz Frei,  and Ian Sharp </a:t>
            </a:r>
            <a:r>
              <a:rPr lang="en-US" b="1" dirty="0" smtClean="0"/>
              <a:t>2014</a:t>
            </a:r>
            <a:r>
              <a:rPr lang="en-US" dirty="0" smtClean="0"/>
              <a:t>, submitted.</a:t>
            </a:r>
            <a:endParaRPr lang="en-US" dirty="0"/>
          </a:p>
        </p:txBody>
      </p:sp>
      <p:sp>
        <p:nvSpPr>
          <p:cNvPr id="6" name="Rectangle 5"/>
          <p:cNvSpPr/>
          <p:nvPr/>
        </p:nvSpPr>
        <p:spPr>
          <a:xfrm>
            <a:off x="5945712" y="1203206"/>
            <a:ext cx="2514600" cy="4800600"/>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txBody>
          <a:bodyPr/>
          <a:lstStyle/>
          <a:p>
            <a:r>
              <a:rPr lang="en-US" dirty="0" err="1" smtClean="0"/>
              <a:t>Es</a:t>
            </a:r>
            <a:r>
              <a:rPr lang="en-US" dirty="0" smtClean="0"/>
              <a:t> </a:t>
            </a:r>
            <a:endParaRPr lang="en-US" dirty="0"/>
          </a:p>
        </p:txBody>
      </p:sp>
      <p:sp>
        <p:nvSpPr>
          <p:cNvPr id="7" name="Rectangle 6"/>
          <p:cNvSpPr/>
          <p:nvPr/>
        </p:nvSpPr>
        <p:spPr>
          <a:xfrm>
            <a:off x="3124812" y="1203205"/>
            <a:ext cx="2514600" cy="4800600"/>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9" name="Isosceles Triangle 8"/>
          <p:cNvSpPr/>
          <p:nvPr/>
        </p:nvSpPr>
        <p:spPr>
          <a:xfrm rot="5400000">
            <a:off x="2102663" y="3392482"/>
            <a:ext cx="1744598" cy="315117"/>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4800" y="1203206"/>
            <a:ext cx="2514600" cy="4800600"/>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11" name="Text Placeholder 5"/>
          <p:cNvSpPr txBox="1">
            <a:spLocks/>
          </p:cNvSpPr>
          <p:nvPr/>
        </p:nvSpPr>
        <p:spPr bwMode="auto">
          <a:xfrm>
            <a:off x="2953192" y="1299358"/>
            <a:ext cx="2424349" cy="54864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Performance under </a:t>
            </a:r>
            <a:r>
              <a:rPr lang="en-US" sz="1400" cap="small" dirty="0"/>
              <a:t>Alkaline Conditions</a:t>
            </a:r>
          </a:p>
        </p:txBody>
      </p:sp>
      <p:sp>
        <p:nvSpPr>
          <p:cNvPr id="12" name="Text Placeholder 5"/>
          <p:cNvSpPr txBox="1">
            <a:spLocks/>
          </p:cNvSpPr>
          <p:nvPr/>
        </p:nvSpPr>
        <p:spPr bwMode="auto">
          <a:xfrm>
            <a:off x="177452" y="1299358"/>
            <a:ext cx="2323377" cy="515669"/>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Photoanode Preparation Process</a:t>
            </a:r>
            <a:endParaRPr lang="en-US" sz="1400" cap="small" dirty="0"/>
          </a:p>
        </p:txBody>
      </p:sp>
      <p:sp>
        <p:nvSpPr>
          <p:cNvPr id="15" name="Text Placeholder 5"/>
          <p:cNvSpPr txBox="1">
            <a:spLocks/>
          </p:cNvSpPr>
          <p:nvPr/>
        </p:nvSpPr>
        <p:spPr bwMode="auto">
          <a:xfrm>
            <a:off x="5836452" y="1299358"/>
            <a:ext cx="2257276" cy="577028"/>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Stability under Alkaline Conditions</a:t>
            </a:r>
            <a:endParaRPr lang="en-US" sz="1400" cap="small" dirty="0"/>
          </a:p>
        </p:txBody>
      </p:sp>
      <p:sp>
        <p:nvSpPr>
          <p:cNvPr id="16" name="TextBox 4"/>
          <p:cNvSpPr txBox="1">
            <a:spLocks noChangeArrowheads="1"/>
          </p:cNvSpPr>
          <p:nvPr/>
        </p:nvSpPr>
        <p:spPr bwMode="auto">
          <a:xfrm>
            <a:off x="6140649" y="4422340"/>
            <a:ext cx="2124725" cy="954107"/>
          </a:xfrm>
          <a:prstGeom prst="rect">
            <a:avLst/>
          </a:prstGeom>
          <a:noFill/>
          <a:ln w="9525">
            <a:noFill/>
            <a:miter lim="800000"/>
            <a:headEnd/>
            <a:tailEnd/>
          </a:ln>
        </p:spPr>
        <p:txBody>
          <a:bodyPr wrap="square">
            <a:prstTxWarp prst="textNoShape">
              <a:avLst/>
            </a:prstTxWarp>
            <a:spAutoFit/>
          </a:bodyPr>
          <a:lstStyle/>
          <a:p>
            <a:r>
              <a:rPr lang="en-US" b="0" i="1" dirty="0" smtClean="0">
                <a:solidFill>
                  <a:schemeClr val="tx1">
                    <a:lumMod val="75000"/>
                    <a:lumOff val="25000"/>
                  </a:schemeClr>
                </a:solidFill>
                <a:latin typeface="Calibri" pitchFamily="-104" charset="0"/>
              </a:rPr>
              <a:t>At 10 mA/cm</a:t>
            </a:r>
            <a:r>
              <a:rPr lang="en-US" b="0" i="1" baseline="30000" dirty="0" smtClean="0">
                <a:solidFill>
                  <a:schemeClr val="tx1">
                    <a:lumMod val="75000"/>
                    <a:lumOff val="25000"/>
                  </a:schemeClr>
                </a:solidFill>
                <a:latin typeface="Calibri" pitchFamily="-104" charset="0"/>
              </a:rPr>
              <a:t>2</a:t>
            </a:r>
            <a:r>
              <a:rPr lang="en-US" b="0" i="1" dirty="0" smtClean="0">
                <a:solidFill>
                  <a:schemeClr val="tx1">
                    <a:lumMod val="75000"/>
                    <a:lumOff val="25000"/>
                  </a:schemeClr>
                </a:solidFill>
                <a:latin typeface="Calibri" pitchFamily="-104" charset="0"/>
              </a:rPr>
              <a:t>, the </a:t>
            </a:r>
            <a:r>
              <a:rPr lang="en-US" b="0" i="1" dirty="0" err="1" smtClean="0">
                <a:solidFill>
                  <a:schemeClr val="tx1">
                    <a:lumMod val="75000"/>
                    <a:lumOff val="25000"/>
                  </a:schemeClr>
                </a:solidFill>
                <a:latin typeface="Calibri" pitchFamily="-104" charset="0"/>
              </a:rPr>
              <a:t>overpotential</a:t>
            </a:r>
            <a:r>
              <a:rPr lang="en-US" b="0" i="1" dirty="0" smtClean="0">
                <a:solidFill>
                  <a:schemeClr val="tx1">
                    <a:lumMod val="75000"/>
                    <a:lumOff val="25000"/>
                  </a:schemeClr>
                </a:solidFill>
                <a:latin typeface="Calibri" pitchFamily="-104" charset="0"/>
              </a:rPr>
              <a:t> remains stable for at least 24 hours at pH=13.6.</a:t>
            </a:r>
            <a:endParaRPr lang="en-US" b="0" i="1" dirty="0">
              <a:solidFill>
                <a:schemeClr val="tx1">
                  <a:lumMod val="75000"/>
                  <a:lumOff val="25000"/>
                </a:schemeClr>
              </a:solidFill>
              <a:latin typeface="Calibri" pitchFamily="-104" charset="0"/>
            </a:endParaRPr>
          </a:p>
        </p:txBody>
      </p:sp>
      <p:grpSp>
        <p:nvGrpSpPr>
          <p:cNvPr id="17" name="Group 16"/>
          <p:cNvGrpSpPr/>
          <p:nvPr/>
        </p:nvGrpSpPr>
        <p:grpSpPr>
          <a:xfrm>
            <a:off x="498897" y="3389695"/>
            <a:ext cx="2065944" cy="512724"/>
            <a:chOff x="779497" y="3450296"/>
            <a:chExt cx="2759173" cy="990920"/>
          </a:xfrm>
        </p:grpSpPr>
        <p:sp>
          <p:nvSpPr>
            <p:cNvPr id="18" name="Isosceles Triangle 17"/>
            <p:cNvSpPr/>
            <p:nvPr/>
          </p:nvSpPr>
          <p:spPr>
            <a:xfrm>
              <a:off x="820058" y="3499040"/>
              <a:ext cx="202962" cy="185250"/>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Isosceles Triangle 18"/>
            <p:cNvSpPr/>
            <p:nvPr/>
          </p:nvSpPr>
          <p:spPr>
            <a:xfrm>
              <a:off x="972458" y="3450296"/>
              <a:ext cx="202962" cy="212808"/>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 name="Isosceles Triangle 19"/>
            <p:cNvSpPr/>
            <p:nvPr/>
          </p:nvSpPr>
          <p:spPr>
            <a:xfrm>
              <a:off x="1124858" y="3499040"/>
              <a:ext cx="202962" cy="185250"/>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 name="Isosceles Triangle 20"/>
            <p:cNvSpPr/>
            <p:nvPr/>
          </p:nvSpPr>
          <p:spPr>
            <a:xfrm>
              <a:off x="1280819" y="3495035"/>
              <a:ext cx="202962" cy="185250"/>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 name="Isosceles Triangle 21"/>
            <p:cNvSpPr/>
            <p:nvPr/>
          </p:nvSpPr>
          <p:spPr>
            <a:xfrm>
              <a:off x="1433219" y="3457238"/>
              <a:ext cx="165219" cy="214501"/>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 name="Isosceles Triangle 22"/>
            <p:cNvSpPr/>
            <p:nvPr/>
          </p:nvSpPr>
          <p:spPr>
            <a:xfrm>
              <a:off x="1598438" y="3469397"/>
              <a:ext cx="202962" cy="185250"/>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4" name="Isosceles Triangle 23"/>
            <p:cNvSpPr/>
            <p:nvPr/>
          </p:nvSpPr>
          <p:spPr>
            <a:xfrm>
              <a:off x="1760096" y="3490494"/>
              <a:ext cx="202962" cy="185250"/>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 name="Isosceles Triangle 24"/>
            <p:cNvSpPr/>
            <p:nvPr/>
          </p:nvSpPr>
          <p:spPr>
            <a:xfrm>
              <a:off x="1912496" y="3450296"/>
              <a:ext cx="202962" cy="204262"/>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 name="Isosceles Triangle 25"/>
            <p:cNvSpPr/>
            <p:nvPr/>
          </p:nvSpPr>
          <p:spPr>
            <a:xfrm>
              <a:off x="2064896" y="3490494"/>
              <a:ext cx="202962" cy="185250"/>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 name="Isosceles Triangle 26"/>
            <p:cNvSpPr/>
            <p:nvPr/>
          </p:nvSpPr>
          <p:spPr>
            <a:xfrm>
              <a:off x="2220857" y="3486489"/>
              <a:ext cx="202962" cy="185250"/>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 name="Isosceles Triangle 27"/>
            <p:cNvSpPr/>
            <p:nvPr/>
          </p:nvSpPr>
          <p:spPr>
            <a:xfrm>
              <a:off x="2423819" y="3469397"/>
              <a:ext cx="114658" cy="185161"/>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 name="Isosceles Triangle 28"/>
            <p:cNvSpPr/>
            <p:nvPr/>
          </p:nvSpPr>
          <p:spPr>
            <a:xfrm>
              <a:off x="2538476" y="3486489"/>
              <a:ext cx="202962" cy="185250"/>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0" name="Isosceles Triangle 29"/>
            <p:cNvSpPr/>
            <p:nvPr/>
          </p:nvSpPr>
          <p:spPr>
            <a:xfrm>
              <a:off x="2710813" y="3450296"/>
              <a:ext cx="89020" cy="245653"/>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1" name="Isosceles Triangle 30"/>
            <p:cNvSpPr/>
            <p:nvPr/>
          </p:nvSpPr>
          <p:spPr>
            <a:xfrm>
              <a:off x="2799832" y="3493607"/>
              <a:ext cx="202962" cy="185250"/>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2" name="Isosceles Triangle 31"/>
            <p:cNvSpPr/>
            <p:nvPr/>
          </p:nvSpPr>
          <p:spPr>
            <a:xfrm>
              <a:off x="2961490" y="3514704"/>
              <a:ext cx="202962" cy="185250"/>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3" name="Isosceles Triangle 32"/>
            <p:cNvSpPr/>
            <p:nvPr/>
          </p:nvSpPr>
          <p:spPr>
            <a:xfrm>
              <a:off x="3113890" y="3450296"/>
              <a:ext cx="202962" cy="228472"/>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4" name="Isosceles Triangle 33"/>
            <p:cNvSpPr/>
            <p:nvPr/>
          </p:nvSpPr>
          <p:spPr>
            <a:xfrm>
              <a:off x="3266290" y="3496541"/>
              <a:ext cx="202962" cy="185250"/>
            </a:xfrm>
            <a:prstGeom prst="triangle">
              <a:avLst/>
            </a:prstGeom>
            <a:solidFill>
              <a:schemeClr val="accent1">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5" name="Rectangle 34"/>
            <p:cNvSpPr/>
            <p:nvPr/>
          </p:nvSpPr>
          <p:spPr>
            <a:xfrm>
              <a:off x="779497" y="3691408"/>
              <a:ext cx="2759173" cy="7498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9" y="4887472"/>
            <a:ext cx="2057403" cy="621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Group 36"/>
          <p:cNvGrpSpPr/>
          <p:nvPr/>
        </p:nvGrpSpPr>
        <p:grpSpPr>
          <a:xfrm>
            <a:off x="498897" y="2189371"/>
            <a:ext cx="2001932" cy="435124"/>
            <a:chOff x="4131200" y="1765081"/>
            <a:chExt cx="2761488" cy="978408"/>
          </a:xfrm>
        </p:grpSpPr>
        <p:sp>
          <p:nvSpPr>
            <p:cNvPr id="38" name="Rectangle 37"/>
            <p:cNvSpPr/>
            <p:nvPr/>
          </p:nvSpPr>
          <p:spPr>
            <a:xfrm>
              <a:off x="4131200" y="1993681"/>
              <a:ext cx="2761488" cy="749808"/>
            </a:xfrm>
            <a:prstGeom prst="rect">
              <a:avLst/>
            </a:prstGeom>
            <a:solidFill>
              <a:sysClr val="window" lastClr="FFFFFF">
                <a:lumMod val="75000"/>
              </a:sysClr>
            </a:solidFill>
            <a:ln w="25400" cap="flat" cmpd="sng" algn="ctr">
              <a:noFill/>
              <a:prstDash val="solid"/>
            </a:ln>
            <a:effectLst/>
          </p:spPr>
          <p:txBody>
            <a:bodyPr rtlCol="0" anchor="ctr"/>
            <a:lstStyle/>
            <a:p>
              <a:pPr algn="ctr" fontAlgn="auto">
                <a:spcBef>
                  <a:spcPts val="0"/>
                </a:spcBef>
                <a:spcAft>
                  <a:spcPts val="0"/>
                </a:spcAft>
                <a:defRPr/>
              </a:pPr>
              <a:endParaRPr lang="en-US" sz="1800" b="0" kern="0" smtClean="0">
                <a:solidFill>
                  <a:prstClr val="white"/>
                </a:solidFill>
                <a:latin typeface="Calibri"/>
              </a:endParaRPr>
            </a:p>
          </p:txBody>
        </p:sp>
        <p:sp>
          <p:nvSpPr>
            <p:cNvPr id="39" name="Rectangle 38"/>
            <p:cNvSpPr/>
            <p:nvPr/>
          </p:nvSpPr>
          <p:spPr>
            <a:xfrm>
              <a:off x="4137826" y="1765081"/>
              <a:ext cx="2743200" cy="228600"/>
            </a:xfrm>
            <a:prstGeom prst="rect">
              <a:avLst/>
            </a:prstGeom>
            <a:solidFill>
              <a:srgbClr val="4F81BD">
                <a:lumMod val="75000"/>
              </a:srgbClr>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sz="1800" b="0" kern="0" smtClean="0">
                <a:solidFill>
                  <a:prstClr val="white"/>
                </a:solidFill>
                <a:latin typeface="Calibri"/>
              </a:endParaRPr>
            </a:p>
          </p:txBody>
        </p:sp>
      </p:grpSp>
      <p:sp>
        <p:nvSpPr>
          <p:cNvPr id="42" name="TextBox 41"/>
          <p:cNvSpPr txBox="1"/>
          <p:nvPr/>
        </p:nvSpPr>
        <p:spPr>
          <a:xfrm>
            <a:off x="1401447" y="4500889"/>
            <a:ext cx="865943"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rgbClr val="F79646">
                    <a:lumMod val="75000"/>
                  </a:srgbClr>
                </a:solidFill>
                <a:latin typeface="Calibri"/>
              </a:rPr>
              <a:t>Catalyst</a:t>
            </a:r>
          </a:p>
        </p:txBody>
      </p:sp>
      <p:cxnSp>
        <p:nvCxnSpPr>
          <p:cNvPr id="43" name="Straight Arrow Connector 42"/>
          <p:cNvCxnSpPr/>
          <p:nvPr/>
        </p:nvCxnSpPr>
        <p:spPr>
          <a:xfrm>
            <a:off x="766239" y="2752313"/>
            <a:ext cx="0" cy="468105"/>
          </a:xfrm>
          <a:prstGeom prst="straightConnector1">
            <a:avLst/>
          </a:prstGeom>
          <a:ln w="28575">
            <a:solidFill>
              <a:schemeClr val="tx1">
                <a:lumMod val="65000"/>
                <a:lumOff val="35000"/>
              </a:schemeClr>
            </a:solidFill>
            <a:headEnd type="none" w="med" len="med"/>
            <a:tailEnd type="triangle" w="lg" len="lg"/>
          </a:ln>
        </p:spPr>
        <p:style>
          <a:lnRef idx="1">
            <a:schemeClr val="dk1"/>
          </a:lnRef>
          <a:fillRef idx="0">
            <a:schemeClr val="dk1"/>
          </a:fillRef>
          <a:effectRef idx="0">
            <a:schemeClr val="dk1"/>
          </a:effectRef>
          <a:fontRef idx="minor">
            <a:schemeClr val="tx1"/>
          </a:fontRef>
        </p:style>
      </p:cxnSp>
      <p:sp>
        <p:nvSpPr>
          <p:cNvPr id="45" name="TextBox 44"/>
          <p:cNvSpPr txBox="1"/>
          <p:nvPr/>
        </p:nvSpPr>
        <p:spPr>
          <a:xfrm>
            <a:off x="1940725" y="2285941"/>
            <a:ext cx="505267"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chemeClr val="tx1">
                    <a:lumMod val="65000"/>
                    <a:lumOff val="35000"/>
                  </a:schemeClr>
                </a:solidFill>
                <a:latin typeface="Calibri"/>
              </a:rPr>
              <a:t>n-Si</a:t>
            </a:r>
          </a:p>
        </p:txBody>
      </p:sp>
      <p:sp>
        <p:nvSpPr>
          <p:cNvPr id="46" name="TextBox 45"/>
          <p:cNvSpPr txBox="1"/>
          <p:nvPr/>
        </p:nvSpPr>
        <p:spPr>
          <a:xfrm>
            <a:off x="2159695" y="1879877"/>
            <a:ext cx="572593"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rgbClr val="4F81BD">
                    <a:lumMod val="75000"/>
                  </a:srgbClr>
                </a:solidFill>
                <a:latin typeface="Calibri"/>
              </a:rPr>
              <a:t>p</a:t>
            </a:r>
            <a:r>
              <a:rPr lang="en-US" sz="1600" kern="0" baseline="30000" dirty="0" smtClean="0">
                <a:solidFill>
                  <a:srgbClr val="4F81BD">
                    <a:lumMod val="75000"/>
                  </a:srgbClr>
                </a:solidFill>
                <a:latin typeface="Calibri"/>
              </a:rPr>
              <a:t>+</a:t>
            </a:r>
            <a:r>
              <a:rPr lang="en-US" sz="1600" kern="0" dirty="0" smtClean="0">
                <a:solidFill>
                  <a:srgbClr val="4F81BD">
                    <a:lumMod val="75000"/>
                  </a:srgbClr>
                </a:solidFill>
                <a:latin typeface="Calibri"/>
              </a:rPr>
              <a:t>-Si</a:t>
            </a:r>
          </a:p>
        </p:txBody>
      </p:sp>
      <p:sp>
        <p:nvSpPr>
          <p:cNvPr id="53" name="TextBox 52"/>
          <p:cNvSpPr txBox="1"/>
          <p:nvPr/>
        </p:nvSpPr>
        <p:spPr>
          <a:xfrm>
            <a:off x="863343" y="2796406"/>
            <a:ext cx="1399013" cy="369332"/>
          </a:xfrm>
          <a:prstGeom prst="rect">
            <a:avLst/>
          </a:prstGeom>
          <a:noFill/>
        </p:spPr>
        <p:txBody>
          <a:bodyPr wrap="square" lIns="0" tIns="0" rIns="0" bIns="0" rtlCol="0">
            <a:spAutoFit/>
          </a:bodyPr>
          <a:lstStyle/>
          <a:p>
            <a:pPr marL="228600" indent="-228600"/>
            <a:r>
              <a:rPr lang="en-US" sz="1200" b="0" i="1" dirty="0" smtClean="0">
                <a:solidFill>
                  <a:schemeClr val="tx1">
                    <a:lumMod val="75000"/>
                    <a:lumOff val="25000"/>
                  </a:schemeClr>
                </a:solidFill>
              </a:rPr>
              <a:t>(1)	</a:t>
            </a:r>
            <a:r>
              <a:rPr lang="en-US" sz="1200" b="0" i="1" dirty="0" err="1" smtClean="0">
                <a:solidFill>
                  <a:schemeClr val="tx1">
                    <a:lumMod val="75000"/>
                    <a:lumOff val="25000"/>
                  </a:schemeClr>
                </a:solidFill>
              </a:rPr>
              <a:t>Nanotexturing</a:t>
            </a:r>
            <a:r>
              <a:rPr lang="en-US" sz="1200" b="0" i="1" dirty="0" smtClean="0">
                <a:solidFill>
                  <a:schemeClr val="tx1">
                    <a:lumMod val="75000"/>
                    <a:lumOff val="25000"/>
                  </a:schemeClr>
                </a:solidFill>
              </a:rPr>
              <a:t> by </a:t>
            </a:r>
            <a:r>
              <a:rPr lang="en-US" sz="1200" b="0" i="1" dirty="0" err="1" smtClean="0">
                <a:solidFill>
                  <a:schemeClr val="tx1">
                    <a:lumMod val="75000"/>
                    <a:lumOff val="25000"/>
                  </a:schemeClr>
                </a:solidFill>
              </a:rPr>
              <a:t>Ar</a:t>
            </a:r>
            <a:r>
              <a:rPr lang="en-US" sz="1200" b="0" i="1" dirty="0" smtClean="0">
                <a:solidFill>
                  <a:schemeClr val="tx1">
                    <a:lumMod val="75000"/>
                    <a:lumOff val="25000"/>
                  </a:schemeClr>
                </a:solidFill>
              </a:rPr>
              <a:t> sputtering</a:t>
            </a:r>
            <a:endParaRPr lang="en-US" sz="1200" b="0" i="1" dirty="0">
              <a:solidFill>
                <a:schemeClr val="tx1">
                  <a:lumMod val="75000"/>
                  <a:lumOff val="25000"/>
                </a:schemeClr>
              </a:solidFill>
            </a:endParaRPr>
          </a:p>
        </p:txBody>
      </p:sp>
      <p:sp>
        <p:nvSpPr>
          <p:cNvPr id="54" name="TextBox 53"/>
          <p:cNvSpPr txBox="1"/>
          <p:nvPr/>
        </p:nvSpPr>
        <p:spPr>
          <a:xfrm>
            <a:off x="863343" y="3995084"/>
            <a:ext cx="1868945" cy="369332"/>
          </a:xfrm>
          <a:prstGeom prst="rect">
            <a:avLst/>
          </a:prstGeom>
          <a:noFill/>
        </p:spPr>
        <p:txBody>
          <a:bodyPr wrap="square" lIns="0" tIns="0" rIns="0" bIns="0" rtlCol="0">
            <a:spAutoFit/>
          </a:bodyPr>
          <a:lstStyle/>
          <a:p>
            <a:pPr marL="228600" indent="-228600"/>
            <a:r>
              <a:rPr lang="en-US" sz="1200" b="0" i="1" dirty="0" smtClean="0">
                <a:solidFill>
                  <a:schemeClr val="tx1">
                    <a:lumMod val="75000"/>
                    <a:lumOff val="25000"/>
                  </a:schemeClr>
                </a:solidFill>
              </a:rPr>
              <a:t>(2)	</a:t>
            </a:r>
            <a:r>
              <a:rPr lang="en-US" sz="1200" b="0" i="1" dirty="0" err="1" smtClean="0">
                <a:solidFill>
                  <a:schemeClr val="tx1">
                    <a:lumMod val="75000"/>
                    <a:lumOff val="25000"/>
                  </a:schemeClr>
                </a:solidFill>
              </a:rPr>
              <a:t>CoOx</a:t>
            </a:r>
            <a:r>
              <a:rPr lang="en-US" sz="1200" b="0" i="1" dirty="0" smtClean="0">
                <a:solidFill>
                  <a:schemeClr val="tx1">
                    <a:lumMod val="75000"/>
                    <a:lumOff val="25000"/>
                  </a:schemeClr>
                </a:solidFill>
              </a:rPr>
              <a:t> deposition by</a:t>
            </a:r>
            <a:br>
              <a:rPr lang="en-US" sz="1200" b="0" i="1" dirty="0" smtClean="0">
                <a:solidFill>
                  <a:schemeClr val="tx1">
                    <a:lumMod val="75000"/>
                    <a:lumOff val="25000"/>
                  </a:schemeClr>
                </a:solidFill>
              </a:rPr>
            </a:br>
            <a:r>
              <a:rPr lang="en-US" sz="1200" b="0" i="1" dirty="0" smtClean="0">
                <a:solidFill>
                  <a:schemeClr val="tx1">
                    <a:lumMod val="75000"/>
                    <a:lumOff val="25000"/>
                  </a:schemeClr>
                </a:solidFill>
              </a:rPr>
              <a:t>atomic layer deposition</a:t>
            </a:r>
            <a:endParaRPr lang="en-US" sz="1200" b="0" i="1" dirty="0">
              <a:solidFill>
                <a:schemeClr val="tx1">
                  <a:lumMod val="75000"/>
                  <a:lumOff val="25000"/>
                </a:schemeClr>
              </a:solidFill>
            </a:endParaRPr>
          </a:p>
        </p:txBody>
      </p:sp>
      <p:sp>
        <p:nvSpPr>
          <p:cNvPr id="55" name="TextBox 54"/>
          <p:cNvSpPr txBox="1"/>
          <p:nvPr/>
        </p:nvSpPr>
        <p:spPr>
          <a:xfrm>
            <a:off x="2015652" y="3539158"/>
            <a:ext cx="505267"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chemeClr val="tx1">
                    <a:lumMod val="65000"/>
                    <a:lumOff val="35000"/>
                  </a:schemeClr>
                </a:solidFill>
                <a:latin typeface="Calibri"/>
              </a:rPr>
              <a:t>n-Si</a:t>
            </a:r>
          </a:p>
        </p:txBody>
      </p:sp>
      <p:sp>
        <p:nvSpPr>
          <p:cNvPr id="56" name="TextBox 55"/>
          <p:cNvSpPr txBox="1"/>
          <p:nvPr/>
        </p:nvSpPr>
        <p:spPr>
          <a:xfrm>
            <a:off x="2020110" y="5142934"/>
            <a:ext cx="505267"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chemeClr val="tx1">
                    <a:lumMod val="65000"/>
                    <a:lumOff val="35000"/>
                  </a:schemeClr>
                </a:solidFill>
                <a:latin typeface="Calibri"/>
              </a:rPr>
              <a:t>n-Si</a:t>
            </a:r>
          </a:p>
        </p:txBody>
      </p:sp>
      <p:cxnSp>
        <p:nvCxnSpPr>
          <p:cNvPr id="63" name="Straight Arrow Connector 62"/>
          <p:cNvCxnSpPr/>
          <p:nvPr/>
        </p:nvCxnSpPr>
        <p:spPr>
          <a:xfrm>
            <a:off x="766239" y="4043670"/>
            <a:ext cx="0" cy="468105"/>
          </a:xfrm>
          <a:prstGeom prst="straightConnector1">
            <a:avLst/>
          </a:prstGeom>
          <a:ln w="28575">
            <a:solidFill>
              <a:schemeClr val="tx1">
                <a:lumMod val="65000"/>
                <a:lumOff val="35000"/>
              </a:schemeClr>
            </a:solidFill>
            <a:headEnd type="none" w="med" len="med"/>
            <a:tailEnd type="triangle" w="lg" len="lg"/>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flipV="1">
            <a:off x="2076949" y="2049154"/>
            <a:ext cx="148062" cy="191049"/>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2159695" y="3076362"/>
            <a:ext cx="572593"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rgbClr val="4F81BD">
                    <a:lumMod val="75000"/>
                  </a:srgbClr>
                </a:solidFill>
                <a:latin typeface="Calibri"/>
              </a:rPr>
              <a:t>p</a:t>
            </a:r>
            <a:r>
              <a:rPr lang="en-US" sz="1600" kern="0" baseline="30000" dirty="0" smtClean="0">
                <a:solidFill>
                  <a:srgbClr val="4F81BD">
                    <a:lumMod val="75000"/>
                  </a:srgbClr>
                </a:solidFill>
                <a:latin typeface="Calibri"/>
              </a:rPr>
              <a:t>+</a:t>
            </a:r>
            <a:r>
              <a:rPr lang="en-US" sz="1600" kern="0" dirty="0" smtClean="0">
                <a:solidFill>
                  <a:srgbClr val="4F81BD">
                    <a:lumMod val="75000"/>
                  </a:srgbClr>
                </a:solidFill>
                <a:latin typeface="Calibri"/>
              </a:rPr>
              <a:t>-Si</a:t>
            </a:r>
          </a:p>
        </p:txBody>
      </p:sp>
      <p:cxnSp>
        <p:nvCxnSpPr>
          <p:cNvPr id="68" name="Straight Connector 67"/>
          <p:cNvCxnSpPr/>
          <p:nvPr/>
        </p:nvCxnSpPr>
        <p:spPr>
          <a:xfrm flipV="1">
            <a:off x="2076949" y="3245639"/>
            <a:ext cx="148062" cy="191049"/>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159695" y="4605808"/>
            <a:ext cx="572593"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rgbClr val="4F81BD">
                    <a:lumMod val="75000"/>
                  </a:srgbClr>
                </a:solidFill>
                <a:latin typeface="Calibri"/>
              </a:rPr>
              <a:t>p</a:t>
            </a:r>
            <a:r>
              <a:rPr lang="en-US" sz="1600" kern="0" baseline="30000" dirty="0" smtClean="0">
                <a:solidFill>
                  <a:srgbClr val="4F81BD">
                    <a:lumMod val="75000"/>
                  </a:srgbClr>
                </a:solidFill>
                <a:latin typeface="Calibri"/>
              </a:rPr>
              <a:t>+</a:t>
            </a:r>
            <a:r>
              <a:rPr lang="en-US" sz="1600" kern="0" dirty="0" smtClean="0">
                <a:solidFill>
                  <a:srgbClr val="4F81BD">
                    <a:lumMod val="75000"/>
                  </a:srgbClr>
                </a:solidFill>
                <a:latin typeface="Calibri"/>
              </a:rPr>
              <a:t>-Si</a:t>
            </a:r>
          </a:p>
        </p:txBody>
      </p:sp>
      <p:cxnSp>
        <p:nvCxnSpPr>
          <p:cNvPr id="70" name="Straight Connector 69"/>
          <p:cNvCxnSpPr/>
          <p:nvPr/>
        </p:nvCxnSpPr>
        <p:spPr>
          <a:xfrm flipV="1">
            <a:off x="2076949" y="4775085"/>
            <a:ext cx="148062" cy="191049"/>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1666523" y="4764101"/>
            <a:ext cx="148062" cy="19104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186" y="1934213"/>
            <a:ext cx="2665500" cy="21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340" y="1879877"/>
            <a:ext cx="2868880" cy="219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4"/>
          <p:cNvSpPr txBox="1">
            <a:spLocks noChangeArrowheads="1"/>
          </p:cNvSpPr>
          <p:nvPr/>
        </p:nvSpPr>
        <p:spPr bwMode="auto">
          <a:xfrm>
            <a:off x="3319749" y="4422340"/>
            <a:ext cx="2124725" cy="523220"/>
          </a:xfrm>
          <a:prstGeom prst="rect">
            <a:avLst/>
          </a:prstGeom>
          <a:noFill/>
          <a:ln w="9525">
            <a:noFill/>
            <a:miter lim="800000"/>
            <a:headEnd/>
            <a:tailEnd/>
          </a:ln>
        </p:spPr>
        <p:txBody>
          <a:bodyPr wrap="square">
            <a:prstTxWarp prst="textNoShape">
              <a:avLst/>
            </a:prstTxWarp>
            <a:spAutoFit/>
          </a:bodyPr>
          <a:lstStyle/>
          <a:p>
            <a:r>
              <a:rPr lang="en-US" b="0" i="1" dirty="0" smtClean="0">
                <a:solidFill>
                  <a:schemeClr val="tx1">
                    <a:lumMod val="75000"/>
                    <a:lumOff val="25000"/>
                  </a:schemeClr>
                </a:solidFill>
                <a:latin typeface="Calibri" pitchFamily="-104" charset="0"/>
              </a:rPr>
              <a:t>Photocurrents reach 17 mA/cm</a:t>
            </a:r>
            <a:r>
              <a:rPr lang="en-US" b="0" i="1" baseline="30000" dirty="0" smtClean="0">
                <a:solidFill>
                  <a:schemeClr val="tx1">
                    <a:lumMod val="75000"/>
                    <a:lumOff val="25000"/>
                  </a:schemeClr>
                </a:solidFill>
                <a:latin typeface="Calibri" pitchFamily="-104" charset="0"/>
              </a:rPr>
              <a:t>2</a:t>
            </a:r>
            <a:r>
              <a:rPr lang="en-US" b="0" i="1" dirty="0" smtClean="0">
                <a:solidFill>
                  <a:schemeClr val="tx1">
                    <a:lumMod val="75000"/>
                    <a:lumOff val="25000"/>
                  </a:schemeClr>
                </a:solidFill>
                <a:latin typeface="Calibri" pitchFamily="-104" charset="0"/>
              </a:rPr>
              <a:t> at 1.23 vs. RHE</a:t>
            </a:r>
            <a:endParaRPr lang="en-US" b="0" i="1" dirty="0">
              <a:solidFill>
                <a:schemeClr val="tx1">
                  <a:lumMod val="75000"/>
                  <a:lumOff val="25000"/>
                </a:schemeClr>
              </a:solidFill>
              <a:latin typeface="Calibri" pitchFamily="-104" charset="0"/>
            </a:endParaRPr>
          </a:p>
        </p:txBody>
      </p:sp>
      <p:pic>
        <p:nvPicPr>
          <p:cNvPr id="58" name="Picture 57" descr="MF_Preferred_Logo_ProcessBlu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9084" y="5719537"/>
            <a:ext cx="1503944" cy="571566"/>
          </a:xfrm>
          <a:prstGeom prst="rect">
            <a:avLst/>
          </a:prstGeom>
        </p:spPr>
      </p:pic>
      <p:pic>
        <p:nvPicPr>
          <p:cNvPr id="59" name="Picture 58" descr="ALS_logo_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8243" y="5479100"/>
            <a:ext cx="1351500" cy="938290"/>
          </a:xfrm>
          <a:prstGeom prst="rect">
            <a:avLst/>
          </a:prstGeom>
        </p:spPr>
      </p:pic>
    </p:spTree>
    <p:extLst>
      <p:ext uri="{BB962C8B-B14F-4D97-AF65-F5344CB8AC3E}">
        <p14:creationId xmlns:p14="http://schemas.microsoft.com/office/powerpoint/2010/main" val="12081677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a:xfrm>
            <a:off x="309881" y="2842351"/>
            <a:ext cx="3886200" cy="3273023"/>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104" name="Rectangle 103"/>
          <p:cNvSpPr/>
          <p:nvPr/>
        </p:nvSpPr>
        <p:spPr>
          <a:xfrm>
            <a:off x="4476094" y="2842351"/>
            <a:ext cx="3886200" cy="3283027"/>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2" name="Title 1"/>
          <p:cNvSpPr>
            <a:spLocks noGrp="1"/>
          </p:cNvSpPr>
          <p:nvPr>
            <p:ph type="title"/>
          </p:nvPr>
        </p:nvSpPr>
        <p:spPr/>
        <p:txBody>
          <a:bodyPr/>
          <a:lstStyle/>
          <a:p>
            <a:r>
              <a:rPr lang="en-US" dirty="0" smtClean="0"/>
              <a:t>Assemblies and Processes</a:t>
            </a:r>
            <a:endParaRPr lang="en-US" dirty="0"/>
          </a:p>
        </p:txBody>
      </p:sp>
      <p:sp>
        <p:nvSpPr>
          <p:cNvPr id="3" name="Text Placeholder 2"/>
          <p:cNvSpPr>
            <a:spLocks noGrp="1"/>
          </p:cNvSpPr>
          <p:nvPr>
            <p:ph type="body" sz="quarter" idx="13"/>
          </p:nvPr>
        </p:nvSpPr>
        <p:spPr/>
        <p:txBody>
          <a:bodyPr>
            <a:normAutofit/>
          </a:bodyPr>
          <a:lstStyle/>
          <a:p>
            <a:r>
              <a:rPr lang="en-US" dirty="0"/>
              <a:t>Development of an integrated protective coating and catalyst for water oxidation</a:t>
            </a:r>
          </a:p>
        </p:txBody>
      </p:sp>
      <p:sp>
        <p:nvSpPr>
          <p:cNvPr id="8" name="Text Placeholder 7"/>
          <p:cNvSpPr>
            <a:spLocks noGrp="1"/>
          </p:cNvSpPr>
          <p:nvPr>
            <p:ph type="body" sz="quarter" idx="19"/>
          </p:nvPr>
        </p:nvSpPr>
        <p:spPr>
          <a:xfrm>
            <a:off x="304800" y="6422317"/>
            <a:ext cx="7010400" cy="329578"/>
          </a:xfrm>
        </p:spPr>
        <p:txBody>
          <a:bodyPr/>
          <a:lstStyle/>
          <a:p>
            <a:r>
              <a:rPr lang="en-US" dirty="0" smtClean="0"/>
              <a:t>Shu Hu, Matthew </a:t>
            </a:r>
            <a:r>
              <a:rPr lang="en-US" dirty="0" err="1" smtClean="0"/>
              <a:t>Shaner</a:t>
            </a:r>
            <a:r>
              <a:rPr lang="en-US" dirty="0" smtClean="0"/>
              <a:t>, Joseph </a:t>
            </a:r>
            <a:r>
              <a:rPr lang="en-US" dirty="0" err="1" smtClean="0"/>
              <a:t>Beardslee</a:t>
            </a:r>
            <a:r>
              <a:rPr lang="en-US" dirty="0" smtClean="0"/>
              <a:t>, Michael </a:t>
            </a:r>
            <a:r>
              <a:rPr lang="en-US" dirty="0" err="1" smtClean="0"/>
              <a:t>Lichterman</a:t>
            </a:r>
            <a:r>
              <a:rPr lang="en-US" dirty="0" smtClean="0"/>
              <a:t>, Bruce S. Brunschwig, and Nathan S. Lewis  “Quantitative, Sustained, Efficient Solar-Driven Oxidation of H</a:t>
            </a:r>
            <a:r>
              <a:rPr lang="en-US" baseline="-25000" dirty="0" smtClean="0"/>
              <a:t>2</a:t>
            </a:r>
            <a:r>
              <a:rPr lang="en-US" dirty="0" smtClean="0"/>
              <a:t>O to O</a:t>
            </a:r>
            <a:r>
              <a:rPr lang="en-US" baseline="-25000" dirty="0" smtClean="0"/>
              <a:t>2</a:t>
            </a:r>
            <a:r>
              <a:rPr lang="en-US" dirty="0" smtClean="0"/>
              <a:t>(g) Using Thin Ni </a:t>
            </a:r>
            <a:r>
              <a:rPr lang="en-US" dirty="0" err="1" smtClean="0"/>
              <a:t>Electrocatalytic</a:t>
            </a:r>
            <a:r>
              <a:rPr lang="en-US" dirty="0" smtClean="0"/>
              <a:t> Films on TiO</a:t>
            </a:r>
            <a:r>
              <a:rPr lang="en-US" baseline="-25000" dirty="0" smtClean="0"/>
              <a:t>2</a:t>
            </a:r>
            <a:r>
              <a:rPr lang="en-US" dirty="0" smtClean="0"/>
              <a:t>-Coated Si, </a:t>
            </a:r>
            <a:r>
              <a:rPr lang="en-US" dirty="0" err="1" smtClean="0"/>
              <a:t>GaAs</a:t>
            </a:r>
            <a:r>
              <a:rPr lang="en-US" dirty="0" smtClean="0"/>
              <a:t>, and </a:t>
            </a:r>
            <a:r>
              <a:rPr lang="en-US" dirty="0" err="1" smtClean="0"/>
              <a:t>GaP</a:t>
            </a:r>
            <a:r>
              <a:rPr lang="en-US" dirty="0" smtClean="0"/>
              <a:t> Semiconductor Photoanodes” </a:t>
            </a:r>
            <a:r>
              <a:rPr lang="en-US" b="1" dirty="0" smtClean="0"/>
              <a:t>2014</a:t>
            </a:r>
            <a:r>
              <a:rPr lang="en-US" dirty="0" smtClean="0"/>
              <a:t>, submitted.</a:t>
            </a:r>
            <a:endParaRPr lang="en-US" dirty="0"/>
          </a:p>
        </p:txBody>
      </p:sp>
      <p:sp>
        <p:nvSpPr>
          <p:cNvPr id="9" name="Rectangle 8"/>
          <p:cNvSpPr/>
          <p:nvPr/>
        </p:nvSpPr>
        <p:spPr>
          <a:xfrm>
            <a:off x="309882" y="861182"/>
            <a:ext cx="8052412" cy="1859982"/>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11" name="Text Placeholder 5"/>
          <p:cNvSpPr txBox="1">
            <a:spLocks/>
          </p:cNvSpPr>
          <p:nvPr/>
        </p:nvSpPr>
        <p:spPr bwMode="auto">
          <a:xfrm>
            <a:off x="141720" y="2954872"/>
            <a:ext cx="1961121" cy="318079"/>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Performance</a:t>
            </a:r>
            <a:endParaRPr lang="en-US" sz="1400" cap="small" dirty="0"/>
          </a:p>
        </p:txBody>
      </p:sp>
      <p:sp>
        <p:nvSpPr>
          <p:cNvPr id="13" name="TextBox 12"/>
          <p:cNvSpPr txBox="1"/>
          <p:nvPr/>
        </p:nvSpPr>
        <p:spPr>
          <a:xfrm>
            <a:off x="4688202" y="1094690"/>
            <a:ext cx="2880057" cy="1477328"/>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600" b="0" i="1" dirty="0" smtClean="0">
                <a:solidFill>
                  <a:schemeClr val="tx1">
                    <a:lumMod val="75000"/>
                    <a:lumOff val="25000"/>
                  </a:schemeClr>
                </a:solidFill>
              </a:rPr>
              <a:t>Efficiency is equivalent to a 9.5% efficient photovoltaic in series with an </a:t>
            </a:r>
            <a:r>
              <a:rPr lang="en-US" sz="1600" b="0" i="1" dirty="0" err="1" smtClean="0">
                <a:solidFill>
                  <a:schemeClr val="tx1">
                    <a:lumMod val="75000"/>
                    <a:lumOff val="25000"/>
                  </a:schemeClr>
                </a:solidFill>
              </a:rPr>
              <a:t>electrolyzer</a:t>
            </a:r>
            <a:endParaRPr lang="en-US" sz="1600" b="0" i="1" dirty="0">
              <a:solidFill>
                <a:schemeClr val="tx1">
                  <a:lumMod val="75000"/>
                  <a:lumOff val="25000"/>
                </a:schemeClr>
              </a:solidFill>
            </a:endParaRPr>
          </a:p>
          <a:p>
            <a:pPr marL="171450" indent="-171450">
              <a:buFont typeface="Arial" panose="020B0604020202020204" pitchFamily="34" charset="0"/>
              <a:buChar char="•"/>
            </a:pPr>
            <a:endParaRPr lang="en-US" sz="1600" b="0" i="1" dirty="0" smtClean="0">
              <a:solidFill>
                <a:schemeClr val="tx1">
                  <a:lumMod val="75000"/>
                  <a:lumOff val="25000"/>
                </a:schemeClr>
              </a:solidFill>
            </a:endParaRPr>
          </a:p>
          <a:p>
            <a:pPr marL="171450" indent="-171450">
              <a:buFont typeface="Arial" panose="020B0604020202020204" pitchFamily="34" charset="0"/>
              <a:buChar char="•"/>
            </a:pPr>
            <a:r>
              <a:rPr lang="en-US" sz="1600" b="0" i="1" dirty="0">
                <a:solidFill>
                  <a:schemeClr val="tx1">
                    <a:lumMod val="75000"/>
                    <a:lumOff val="25000"/>
                  </a:schemeClr>
                </a:solidFill>
              </a:rPr>
              <a:t>Photocurrent is stable for more than 100 </a:t>
            </a:r>
            <a:r>
              <a:rPr lang="en-US" sz="1600" b="0" i="1" dirty="0" smtClean="0">
                <a:solidFill>
                  <a:schemeClr val="tx1">
                    <a:lumMod val="75000"/>
                    <a:lumOff val="25000"/>
                  </a:schemeClr>
                </a:solidFill>
              </a:rPr>
              <a:t>hours</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191" y="3374212"/>
            <a:ext cx="3308005" cy="2652549"/>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6" name="Picture 15"/>
          <p:cNvPicPr>
            <a:picLocks noChangeAspect="1"/>
          </p:cNvPicPr>
          <p:nvPr/>
        </p:nvPicPr>
        <p:blipFill>
          <a:blip r:embed="rId4"/>
          <a:stretch>
            <a:fillRect/>
          </a:stretch>
        </p:blipFill>
        <p:spPr>
          <a:xfrm>
            <a:off x="786746" y="3381505"/>
            <a:ext cx="2932470" cy="268987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18" name="Text Placeholder 5"/>
          <p:cNvSpPr txBox="1">
            <a:spLocks/>
          </p:cNvSpPr>
          <p:nvPr/>
        </p:nvSpPr>
        <p:spPr bwMode="auto">
          <a:xfrm>
            <a:off x="4336088" y="2954872"/>
            <a:ext cx="2307771" cy="312328"/>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Stability</a:t>
            </a:r>
            <a:endParaRPr lang="en-US" sz="1400" cap="small" dirty="0"/>
          </a:p>
        </p:txBody>
      </p:sp>
      <p:grpSp>
        <p:nvGrpSpPr>
          <p:cNvPr id="15" name="Group 14"/>
          <p:cNvGrpSpPr/>
          <p:nvPr/>
        </p:nvGrpSpPr>
        <p:grpSpPr>
          <a:xfrm>
            <a:off x="654512" y="898456"/>
            <a:ext cx="2572781" cy="1784259"/>
            <a:chOff x="22030620" y="6439529"/>
            <a:chExt cx="10812619" cy="7498697"/>
          </a:xfrm>
        </p:grpSpPr>
        <p:sp>
          <p:nvSpPr>
            <p:cNvPr id="17" name="Oval 16"/>
            <p:cNvSpPr/>
            <p:nvPr/>
          </p:nvSpPr>
          <p:spPr>
            <a:xfrm rot="5400000">
              <a:off x="26521549" y="9103167"/>
              <a:ext cx="865406" cy="489873"/>
            </a:xfrm>
            <a:prstGeom prst="ellipse">
              <a:avLst/>
            </a:prstGeom>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en-US" sz="300" b="0">
                <a:solidFill>
                  <a:prstClr val="black"/>
                </a:solidFill>
                <a:latin typeface="Calibri"/>
              </a:endParaRPr>
            </a:p>
          </p:txBody>
        </p:sp>
        <p:sp>
          <p:nvSpPr>
            <p:cNvPr id="19" name="TextBox 18"/>
            <p:cNvSpPr txBox="1"/>
            <p:nvPr/>
          </p:nvSpPr>
          <p:spPr>
            <a:xfrm>
              <a:off x="30022798" y="7581898"/>
              <a:ext cx="1631477" cy="1081464"/>
            </a:xfrm>
            <a:prstGeom prst="rect">
              <a:avLst/>
            </a:prstGeom>
            <a:noFill/>
          </p:spPr>
          <p:txBody>
            <a:bodyPr wrap="none" rtlCol="0">
              <a:spAutoFit/>
            </a:bodyPr>
            <a:lstStyle/>
            <a:p>
              <a:pPr fontAlgn="auto">
                <a:spcBef>
                  <a:spcPts val="0"/>
                </a:spcBef>
                <a:spcAft>
                  <a:spcPts val="0"/>
                </a:spcAft>
              </a:pPr>
              <a:r>
                <a:rPr lang="en-US" sz="1050" b="0" dirty="0">
                  <a:solidFill>
                    <a:prstClr val="black"/>
                  </a:solidFill>
                  <a:latin typeface="Calibri"/>
                </a:rPr>
                <a:t>OH</a:t>
              </a:r>
              <a:r>
                <a:rPr lang="en-US" sz="1050" b="0" baseline="30000" dirty="0">
                  <a:solidFill>
                    <a:prstClr val="black"/>
                  </a:solidFill>
                  <a:latin typeface="Calibri"/>
                </a:rPr>
                <a:t>-</a:t>
              </a:r>
            </a:p>
          </p:txBody>
        </p:sp>
        <p:sp>
          <p:nvSpPr>
            <p:cNvPr id="20" name="Oval 19"/>
            <p:cNvSpPr/>
            <p:nvPr/>
          </p:nvSpPr>
          <p:spPr>
            <a:xfrm rot="5400000">
              <a:off x="30783823" y="9165442"/>
              <a:ext cx="865406" cy="489873"/>
            </a:xfrm>
            <a:prstGeom prst="ellipse">
              <a:avLst/>
            </a:prstGeom>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en-US" sz="300" b="0">
                <a:solidFill>
                  <a:prstClr val="black"/>
                </a:solidFill>
                <a:latin typeface="Calibri"/>
              </a:endParaRPr>
            </a:p>
          </p:txBody>
        </p:sp>
        <p:sp>
          <p:nvSpPr>
            <p:cNvPr id="21" name="Oval 20"/>
            <p:cNvSpPr/>
            <p:nvPr/>
          </p:nvSpPr>
          <p:spPr>
            <a:xfrm rot="5400000">
              <a:off x="28354560" y="9250874"/>
              <a:ext cx="865406" cy="489873"/>
            </a:xfrm>
            <a:prstGeom prst="ellipse">
              <a:avLst/>
            </a:prstGeom>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en-US" sz="300" b="0">
                <a:solidFill>
                  <a:prstClr val="black"/>
                </a:solidFill>
                <a:latin typeface="Calibri"/>
              </a:endParaRPr>
            </a:p>
          </p:txBody>
        </p:sp>
        <p:sp>
          <p:nvSpPr>
            <p:cNvPr id="22" name="Oval 21"/>
            <p:cNvSpPr/>
            <p:nvPr/>
          </p:nvSpPr>
          <p:spPr>
            <a:xfrm rot="5400000">
              <a:off x="24882034" y="9255567"/>
              <a:ext cx="865406" cy="489873"/>
            </a:xfrm>
            <a:prstGeom prst="ellipse">
              <a:avLst/>
            </a:prstGeom>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en-US" sz="300" b="0">
                <a:solidFill>
                  <a:prstClr val="black"/>
                </a:solidFill>
                <a:latin typeface="Calibri"/>
              </a:endParaRPr>
            </a:p>
          </p:txBody>
        </p:sp>
        <p:sp>
          <p:nvSpPr>
            <p:cNvPr id="23" name="Curved Right Arrow 22"/>
            <p:cNvSpPr/>
            <p:nvPr/>
          </p:nvSpPr>
          <p:spPr>
            <a:xfrm rot="5400000" flipH="1" flipV="1">
              <a:off x="25347461" y="7966321"/>
              <a:ext cx="547596" cy="1370008"/>
            </a:xfrm>
            <a:prstGeom prst="curvedRightArrow">
              <a:avLst>
                <a:gd name="adj1" fmla="val 30240"/>
                <a:gd name="adj2" fmla="val 65596"/>
                <a:gd name="adj3" fmla="val 25000"/>
              </a:avLst>
            </a:prstGeom>
            <a:gradFill rotWithShape="1">
              <a:gsLst>
                <a:gs pos="0">
                  <a:srgbClr val="68EE04">
                    <a:tint val="98000"/>
                    <a:shade val="25000"/>
                    <a:satMod val="250000"/>
                  </a:srgbClr>
                </a:gs>
                <a:gs pos="68000">
                  <a:srgbClr val="68EE04">
                    <a:tint val="86000"/>
                    <a:satMod val="115000"/>
                  </a:srgbClr>
                </a:gs>
                <a:gs pos="100000">
                  <a:srgbClr val="68EE04">
                    <a:tint val="50000"/>
                    <a:satMod val="150000"/>
                  </a:srgbClr>
                </a:gs>
              </a:gsLst>
              <a:path path="circle">
                <a:fillToRect l="50000" t="130000" r="50000" b="-30000"/>
              </a:path>
            </a:gradFill>
            <a:ln w="9525" cap="flat" cmpd="sng" algn="ctr">
              <a:solidFill>
                <a:srgbClr val="68EE04">
                  <a:shade val="50000"/>
                  <a:satMod val="103000"/>
                </a:srgbClr>
              </a:solidFill>
              <a:prstDash val="solid"/>
            </a:ln>
            <a:effectLst>
              <a:outerShdw blurRad="57150" dist="38100" dir="5400000" algn="ctr" rotWithShape="0">
                <a:srgbClr val="68EE04">
                  <a:shade val="9000"/>
                  <a:satMod val="105000"/>
                  <a:alpha val="48000"/>
                </a:srgbClr>
              </a:outerShdw>
            </a:effectLst>
          </p:spPr>
          <p:txBody>
            <a:bodyPr rtlCol="0" anchor="ctr"/>
            <a:lstStyle/>
            <a:p>
              <a:pPr algn="ctr" fontAlgn="auto">
                <a:spcBef>
                  <a:spcPts val="0"/>
                </a:spcBef>
                <a:spcAft>
                  <a:spcPts val="0"/>
                </a:spcAft>
                <a:defRPr/>
              </a:pPr>
              <a:endParaRPr lang="en-US" sz="300" b="0" kern="0" dirty="0">
                <a:solidFill>
                  <a:prstClr val="black"/>
                </a:solidFill>
                <a:latin typeface="Constantia"/>
              </a:endParaRPr>
            </a:p>
          </p:txBody>
        </p:sp>
        <p:grpSp>
          <p:nvGrpSpPr>
            <p:cNvPr id="24" name="Group 23"/>
            <p:cNvGrpSpPr/>
            <p:nvPr/>
          </p:nvGrpSpPr>
          <p:grpSpPr>
            <a:xfrm>
              <a:off x="23035226" y="9305035"/>
              <a:ext cx="9808013" cy="4633191"/>
              <a:chOff x="22529736" y="2133600"/>
              <a:chExt cx="12674296" cy="4633191"/>
            </a:xfrm>
          </p:grpSpPr>
          <p:sp>
            <p:nvSpPr>
              <p:cNvPr id="68" name="Freeform 67"/>
              <p:cNvSpPr/>
              <p:nvPr/>
            </p:nvSpPr>
            <p:spPr>
              <a:xfrm>
                <a:off x="23317200" y="2240395"/>
                <a:ext cx="10829946" cy="2571750"/>
              </a:xfrm>
              <a:custGeom>
                <a:avLst/>
                <a:gdLst>
                  <a:gd name="connsiteX0" fmla="*/ 0 w 10829946"/>
                  <a:gd name="connsiteY0" fmla="*/ 228600 h 2571750"/>
                  <a:gd name="connsiteX1" fmla="*/ 0 w 10829946"/>
                  <a:gd name="connsiteY1" fmla="*/ 228600 h 2571750"/>
                  <a:gd name="connsiteX2" fmla="*/ 314325 w 10829946"/>
                  <a:gd name="connsiteY2" fmla="*/ 114300 h 2571750"/>
                  <a:gd name="connsiteX3" fmla="*/ 428625 w 10829946"/>
                  <a:gd name="connsiteY3" fmla="*/ 85725 h 2571750"/>
                  <a:gd name="connsiteX4" fmla="*/ 1543050 w 10829946"/>
                  <a:gd name="connsiteY4" fmla="*/ 114300 h 2571750"/>
                  <a:gd name="connsiteX5" fmla="*/ 1714500 w 10829946"/>
                  <a:gd name="connsiteY5" fmla="*/ 171450 h 2571750"/>
                  <a:gd name="connsiteX6" fmla="*/ 2171700 w 10829946"/>
                  <a:gd name="connsiteY6" fmla="*/ 228600 h 2571750"/>
                  <a:gd name="connsiteX7" fmla="*/ 2571750 w 10829946"/>
                  <a:gd name="connsiteY7" fmla="*/ 200025 h 2571750"/>
                  <a:gd name="connsiteX8" fmla="*/ 2800350 w 10829946"/>
                  <a:gd name="connsiteY8" fmla="*/ 142875 h 2571750"/>
                  <a:gd name="connsiteX9" fmla="*/ 2914650 w 10829946"/>
                  <a:gd name="connsiteY9" fmla="*/ 114300 h 2571750"/>
                  <a:gd name="connsiteX10" fmla="*/ 3000375 w 10829946"/>
                  <a:gd name="connsiteY10" fmla="*/ 85725 h 2571750"/>
                  <a:gd name="connsiteX11" fmla="*/ 3228975 w 10829946"/>
                  <a:gd name="connsiteY11" fmla="*/ 57150 h 2571750"/>
                  <a:gd name="connsiteX12" fmla="*/ 4057650 w 10829946"/>
                  <a:gd name="connsiteY12" fmla="*/ 0 h 2571750"/>
                  <a:gd name="connsiteX13" fmla="*/ 4286250 w 10829946"/>
                  <a:gd name="connsiteY13" fmla="*/ 28575 h 2571750"/>
                  <a:gd name="connsiteX14" fmla="*/ 4514850 w 10829946"/>
                  <a:gd name="connsiteY14" fmla="*/ 114300 h 2571750"/>
                  <a:gd name="connsiteX15" fmla="*/ 4657725 w 10829946"/>
                  <a:gd name="connsiteY15" fmla="*/ 142875 h 2571750"/>
                  <a:gd name="connsiteX16" fmla="*/ 4743450 w 10829946"/>
                  <a:gd name="connsiteY16" fmla="*/ 171450 h 2571750"/>
                  <a:gd name="connsiteX17" fmla="*/ 5057775 w 10829946"/>
                  <a:gd name="connsiteY17" fmla="*/ 257175 h 2571750"/>
                  <a:gd name="connsiteX18" fmla="*/ 5829300 w 10829946"/>
                  <a:gd name="connsiteY18" fmla="*/ 228600 h 2571750"/>
                  <a:gd name="connsiteX19" fmla="*/ 6115050 w 10829946"/>
                  <a:gd name="connsiteY19" fmla="*/ 200025 h 2571750"/>
                  <a:gd name="connsiteX20" fmla="*/ 6229350 w 10829946"/>
                  <a:gd name="connsiteY20" fmla="*/ 171450 h 2571750"/>
                  <a:gd name="connsiteX21" fmla="*/ 6829425 w 10829946"/>
                  <a:gd name="connsiteY21" fmla="*/ 142875 h 2571750"/>
                  <a:gd name="connsiteX22" fmla="*/ 6943725 w 10829946"/>
                  <a:gd name="connsiteY22" fmla="*/ 114300 h 2571750"/>
                  <a:gd name="connsiteX23" fmla="*/ 7343775 w 10829946"/>
                  <a:gd name="connsiteY23" fmla="*/ 57150 h 2571750"/>
                  <a:gd name="connsiteX24" fmla="*/ 8401050 w 10829946"/>
                  <a:gd name="connsiteY24" fmla="*/ 85725 h 2571750"/>
                  <a:gd name="connsiteX25" fmla="*/ 8515350 w 10829946"/>
                  <a:gd name="connsiteY25" fmla="*/ 114300 h 2571750"/>
                  <a:gd name="connsiteX26" fmla="*/ 8743950 w 10829946"/>
                  <a:gd name="connsiteY26" fmla="*/ 142875 h 2571750"/>
                  <a:gd name="connsiteX27" fmla="*/ 8829675 w 10829946"/>
                  <a:gd name="connsiteY27" fmla="*/ 171450 h 2571750"/>
                  <a:gd name="connsiteX28" fmla="*/ 9229725 w 10829946"/>
                  <a:gd name="connsiteY28" fmla="*/ 142875 h 2571750"/>
                  <a:gd name="connsiteX29" fmla="*/ 9401175 w 10829946"/>
                  <a:gd name="connsiteY29" fmla="*/ 85725 h 2571750"/>
                  <a:gd name="connsiteX30" fmla="*/ 9515475 w 10829946"/>
                  <a:gd name="connsiteY30" fmla="*/ 57150 h 2571750"/>
                  <a:gd name="connsiteX31" fmla="*/ 10029825 w 10829946"/>
                  <a:gd name="connsiteY31" fmla="*/ 85725 h 2571750"/>
                  <a:gd name="connsiteX32" fmla="*/ 10201275 w 10829946"/>
                  <a:gd name="connsiteY32" fmla="*/ 142875 h 2571750"/>
                  <a:gd name="connsiteX33" fmla="*/ 10458450 w 10829946"/>
                  <a:gd name="connsiteY33" fmla="*/ 171450 h 2571750"/>
                  <a:gd name="connsiteX34" fmla="*/ 10829925 w 10829946"/>
                  <a:gd name="connsiteY34" fmla="*/ 228600 h 2571750"/>
                  <a:gd name="connsiteX35" fmla="*/ 10829925 w 10829946"/>
                  <a:gd name="connsiteY35" fmla="*/ 2571750 h 2571750"/>
                  <a:gd name="connsiteX36" fmla="*/ 57150 w 10829946"/>
                  <a:gd name="connsiteY36" fmla="*/ 2571750 h 2571750"/>
                  <a:gd name="connsiteX37" fmla="*/ 57150 w 10829946"/>
                  <a:gd name="connsiteY37" fmla="*/ 228600 h 2571750"/>
                  <a:gd name="connsiteX38" fmla="*/ 85725 w 10829946"/>
                  <a:gd name="connsiteY38" fmla="*/ 22860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829946" h="2571750">
                    <a:moveTo>
                      <a:pt x="0" y="228600"/>
                    </a:moveTo>
                    <a:lnTo>
                      <a:pt x="0" y="228600"/>
                    </a:lnTo>
                    <a:cubicBezTo>
                      <a:pt x="22022" y="220342"/>
                      <a:pt x="238291" y="136024"/>
                      <a:pt x="314325" y="114300"/>
                    </a:cubicBezTo>
                    <a:cubicBezTo>
                      <a:pt x="352087" y="103511"/>
                      <a:pt x="390525" y="95250"/>
                      <a:pt x="428625" y="85725"/>
                    </a:cubicBezTo>
                    <a:cubicBezTo>
                      <a:pt x="800100" y="95250"/>
                      <a:pt x="1172276" y="89582"/>
                      <a:pt x="1543050" y="114300"/>
                    </a:cubicBezTo>
                    <a:cubicBezTo>
                      <a:pt x="1603158" y="118307"/>
                      <a:pt x="1654864" y="162931"/>
                      <a:pt x="1714500" y="171450"/>
                    </a:cubicBezTo>
                    <a:cubicBezTo>
                      <a:pt x="1999911" y="212223"/>
                      <a:pt x="1847585" y="192587"/>
                      <a:pt x="2171700" y="228600"/>
                    </a:cubicBezTo>
                    <a:cubicBezTo>
                      <a:pt x="2305050" y="219075"/>
                      <a:pt x="2438795" y="214020"/>
                      <a:pt x="2571750" y="200025"/>
                    </a:cubicBezTo>
                    <a:cubicBezTo>
                      <a:pt x="2709727" y="185501"/>
                      <a:pt x="2689904" y="174431"/>
                      <a:pt x="2800350" y="142875"/>
                    </a:cubicBezTo>
                    <a:cubicBezTo>
                      <a:pt x="2838112" y="132086"/>
                      <a:pt x="2876888" y="125089"/>
                      <a:pt x="2914650" y="114300"/>
                    </a:cubicBezTo>
                    <a:cubicBezTo>
                      <a:pt x="2943612" y="106025"/>
                      <a:pt x="2970740" y="91113"/>
                      <a:pt x="3000375" y="85725"/>
                    </a:cubicBezTo>
                    <a:cubicBezTo>
                      <a:pt x="3075929" y="71988"/>
                      <a:pt x="3152604" y="65189"/>
                      <a:pt x="3228975" y="57150"/>
                    </a:cubicBezTo>
                    <a:cubicBezTo>
                      <a:pt x="3574159" y="20815"/>
                      <a:pt x="3667002" y="21703"/>
                      <a:pt x="4057650" y="0"/>
                    </a:cubicBezTo>
                    <a:cubicBezTo>
                      <a:pt x="4133850" y="9525"/>
                      <a:pt x="4210696" y="14838"/>
                      <a:pt x="4286250" y="28575"/>
                    </a:cubicBezTo>
                    <a:cubicBezTo>
                      <a:pt x="4333234" y="37117"/>
                      <a:pt x="4492850" y="107700"/>
                      <a:pt x="4514850" y="114300"/>
                    </a:cubicBezTo>
                    <a:cubicBezTo>
                      <a:pt x="4561370" y="128256"/>
                      <a:pt x="4610607" y="131095"/>
                      <a:pt x="4657725" y="142875"/>
                    </a:cubicBezTo>
                    <a:cubicBezTo>
                      <a:pt x="4686946" y="150180"/>
                      <a:pt x="4714391" y="163525"/>
                      <a:pt x="4743450" y="171450"/>
                    </a:cubicBezTo>
                    <a:cubicBezTo>
                      <a:pt x="5097954" y="268133"/>
                      <a:pt x="4860459" y="191403"/>
                      <a:pt x="5057775" y="257175"/>
                    </a:cubicBezTo>
                    <a:lnTo>
                      <a:pt x="5829300" y="228600"/>
                    </a:lnTo>
                    <a:cubicBezTo>
                      <a:pt x="5924886" y="223433"/>
                      <a:pt x="6020287" y="213563"/>
                      <a:pt x="6115050" y="200025"/>
                    </a:cubicBezTo>
                    <a:cubicBezTo>
                      <a:pt x="6153928" y="194471"/>
                      <a:pt x="6190202" y="174582"/>
                      <a:pt x="6229350" y="171450"/>
                    </a:cubicBezTo>
                    <a:cubicBezTo>
                      <a:pt x="6428964" y="155481"/>
                      <a:pt x="6629400" y="152400"/>
                      <a:pt x="6829425" y="142875"/>
                    </a:cubicBezTo>
                    <a:cubicBezTo>
                      <a:pt x="6867525" y="133350"/>
                      <a:pt x="6904797" y="119490"/>
                      <a:pt x="6943725" y="114300"/>
                    </a:cubicBezTo>
                    <a:cubicBezTo>
                      <a:pt x="7361085" y="58652"/>
                      <a:pt x="7137331" y="125965"/>
                      <a:pt x="7343775" y="57150"/>
                    </a:cubicBezTo>
                    <a:cubicBezTo>
                      <a:pt x="7696200" y="66675"/>
                      <a:pt x="8048915" y="68548"/>
                      <a:pt x="8401050" y="85725"/>
                    </a:cubicBezTo>
                    <a:cubicBezTo>
                      <a:pt x="8440276" y="87638"/>
                      <a:pt x="8476612" y="107844"/>
                      <a:pt x="8515350" y="114300"/>
                    </a:cubicBezTo>
                    <a:cubicBezTo>
                      <a:pt x="8591098" y="126925"/>
                      <a:pt x="8667750" y="133350"/>
                      <a:pt x="8743950" y="142875"/>
                    </a:cubicBezTo>
                    <a:cubicBezTo>
                      <a:pt x="8772525" y="152400"/>
                      <a:pt x="8799554" y="171450"/>
                      <a:pt x="8829675" y="171450"/>
                    </a:cubicBezTo>
                    <a:cubicBezTo>
                      <a:pt x="8963365" y="171450"/>
                      <a:pt x="9097514" y="162707"/>
                      <a:pt x="9229725" y="142875"/>
                    </a:cubicBezTo>
                    <a:cubicBezTo>
                      <a:pt x="9289300" y="133939"/>
                      <a:pt x="9342732" y="100336"/>
                      <a:pt x="9401175" y="85725"/>
                    </a:cubicBezTo>
                    <a:lnTo>
                      <a:pt x="9515475" y="57150"/>
                    </a:lnTo>
                    <a:cubicBezTo>
                      <a:pt x="9686925" y="66675"/>
                      <a:pt x="9859437" y="64426"/>
                      <a:pt x="10029825" y="85725"/>
                    </a:cubicBezTo>
                    <a:cubicBezTo>
                      <a:pt x="10089601" y="93197"/>
                      <a:pt x="10141402" y="136222"/>
                      <a:pt x="10201275" y="142875"/>
                    </a:cubicBezTo>
                    <a:cubicBezTo>
                      <a:pt x="10287000" y="152400"/>
                      <a:pt x="10372552" y="163641"/>
                      <a:pt x="10458450" y="171450"/>
                    </a:cubicBezTo>
                    <a:cubicBezTo>
                      <a:pt x="10839422" y="206084"/>
                      <a:pt x="10829925" y="75426"/>
                      <a:pt x="10829925" y="228600"/>
                    </a:cubicBezTo>
                    <a:lnTo>
                      <a:pt x="10829925" y="2571750"/>
                    </a:lnTo>
                    <a:lnTo>
                      <a:pt x="57150" y="2571750"/>
                    </a:lnTo>
                    <a:lnTo>
                      <a:pt x="57150" y="228600"/>
                    </a:lnTo>
                    <a:lnTo>
                      <a:pt x="85725" y="228600"/>
                    </a:lnTo>
                  </a:path>
                </a:pathLst>
              </a:custGeom>
              <a:solidFill>
                <a:schemeClr val="accent5">
                  <a:lumMod val="40000"/>
                  <a:lumOff val="60000"/>
                </a:schemeClr>
              </a:solidFill>
              <a:ln w="3175">
                <a:noFill/>
                <a:miter lim="800000"/>
                <a:headEnd/>
                <a:tailEnd/>
              </a:ln>
              <a:effectLst>
                <a:glow rad="228600">
                  <a:schemeClr val="accent5">
                    <a:satMod val="175000"/>
                    <a:alpha val="40000"/>
                  </a:schemeClr>
                </a:glow>
              </a:effectLst>
            </p:spPr>
            <p:txBody>
              <a:bodyPr anchor="ctr"/>
              <a:lstStyle/>
              <a:p>
                <a:pPr algn="ctr" fontAlgn="auto">
                  <a:spcBef>
                    <a:spcPts val="0"/>
                  </a:spcBef>
                  <a:spcAft>
                    <a:spcPts val="0"/>
                  </a:spcAft>
                </a:pPr>
                <a:endParaRPr lang="en-US" sz="100" b="0" kern="0">
                  <a:solidFill>
                    <a:srgbClr val="FFFFFF"/>
                  </a:solidFill>
                  <a:latin typeface="Calibri"/>
                  <a:ea typeface="新細明體"/>
                </a:endParaRPr>
              </a:p>
            </p:txBody>
          </p:sp>
          <p:sp>
            <p:nvSpPr>
              <p:cNvPr id="69" name="Freeform 68"/>
              <p:cNvSpPr/>
              <p:nvPr/>
            </p:nvSpPr>
            <p:spPr>
              <a:xfrm>
                <a:off x="23317200" y="3971925"/>
                <a:ext cx="10829946" cy="2571750"/>
              </a:xfrm>
              <a:custGeom>
                <a:avLst/>
                <a:gdLst>
                  <a:gd name="connsiteX0" fmla="*/ 0 w 10829946"/>
                  <a:gd name="connsiteY0" fmla="*/ 228600 h 2571750"/>
                  <a:gd name="connsiteX1" fmla="*/ 0 w 10829946"/>
                  <a:gd name="connsiteY1" fmla="*/ 228600 h 2571750"/>
                  <a:gd name="connsiteX2" fmla="*/ 314325 w 10829946"/>
                  <a:gd name="connsiteY2" fmla="*/ 114300 h 2571750"/>
                  <a:gd name="connsiteX3" fmla="*/ 428625 w 10829946"/>
                  <a:gd name="connsiteY3" fmla="*/ 85725 h 2571750"/>
                  <a:gd name="connsiteX4" fmla="*/ 1543050 w 10829946"/>
                  <a:gd name="connsiteY4" fmla="*/ 114300 h 2571750"/>
                  <a:gd name="connsiteX5" fmla="*/ 1714500 w 10829946"/>
                  <a:gd name="connsiteY5" fmla="*/ 171450 h 2571750"/>
                  <a:gd name="connsiteX6" fmla="*/ 2171700 w 10829946"/>
                  <a:gd name="connsiteY6" fmla="*/ 228600 h 2571750"/>
                  <a:gd name="connsiteX7" fmla="*/ 2571750 w 10829946"/>
                  <a:gd name="connsiteY7" fmla="*/ 200025 h 2571750"/>
                  <a:gd name="connsiteX8" fmla="*/ 2800350 w 10829946"/>
                  <a:gd name="connsiteY8" fmla="*/ 142875 h 2571750"/>
                  <a:gd name="connsiteX9" fmla="*/ 2914650 w 10829946"/>
                  <a:gd name="connsiteY9" fmla="*/ 114300 h 2571750"/>
                  <a:gd name="connsiteX10" fmla="*/ 3000375 w 10829946"/>
                  <a:gd name="connsiteY10" fmla="*/ 85725 h 2571750"/>
                  <a:gd name="connsiteX11" fmla="*/ 3228975 w 10829946"/>
                  <a:gd name="connsiteY11" fmla="*/ 57150 h 2571750"/>
                  <a:gd name="connsiteX12" fmla="*/ 4057650 w 10829946"/>
                  <a:gd name="connsiteY12" fmla="*/ 0 h 2571750"/>
                  <a:gd name="connsiteX13" fmla="*/ 4286250 w 10829946"/>
                  <a:gd name="connsiteY13" fmla="*/ 28575 h 2571750"/>
                  <a:gd name="connsiteX14" fmla="*/ 4514850 w 10829946"/>
                  <a:gd name="connsiteY14" fmla="*/ 114300 h 2571750"/>
                  <a:gd name="connsiteX15" fmla="*/ 4657725 w 10829946"/>
                  <a:gd name="connsiteY15" fmla="*/ 142875 h 2571750"/>
                  <a:gd name="connsiteX16" fmla="*/ 4743450 w 10829946"/>
                  <a:gd name="connsiteY16" fmla="*/ 171450 h 2571750"/>
                  <a:gd name="connsiteX17" fmla="*/ 5057775 w 10829946"/>
                  <a:gd name="connsiteY17" fmla="*/ 257175 h 2571750"/>
                  <a:gd name="connsiteX18" fmla="*/ 5829300 w 10829946"/>
                  <a:gd name="connsiteY18" fmla="*/ 228600 h 2571750"/>
                  <a:gd name="connsiteX19" fmla="*/ 6115050 w 10829946"/>
                  <a:gd name="connsiteY19" fmla="*/ 200025 h 2571750"/>
                  <a:gd name="connsiteX20" fmla="*/ 6229350 w 10829946"/>
                  <a:gd name="connsiteY20" fmla="*/ 171450 h 2571750"/>
                  <a:gd name="connsiteX21" fmla="*/ 6829425 w 10829946"/>
                  <a:gd name="connsiteY21" fmla="*/ 142875 h 2571750"/>
                  <a:gd name="connsiteX22" fmla="*/ 6943725 w 10829946"/>
                  <a:gd name="connsiteY22" fmla="*/ 114300 h 2571750"/>
                  <a:gd name="connsiteX23" fmla="*/ 7343775 w 10829946"/>
                  <a:gd name="connsiteY23" fmla="*/ 57150 h 2571750"/>
                  <a:gd name="connsiteX24" fmla="*/ 8401050 w 10829946"/>
                  <a:gd name="connsiteY24" fmla="*/ 85725 h 2571750"/>
                  <a:gd name="connsiteX25" fmla="*/ 8515350 w 10829946"/>
                  <a:gd name="connsiteY25" fmla="*/ 114300 h 2571750"/>
                  <a:gd name="connsiteX26" fmla="*/ 8743950 w 10829946"/>
                  <a:gd name="connsiteY26" fmla="*/ 142875 h 2571750"/>
                  <a:gd name="connsiteX27" fmla="*/ 8829675 w 10829946"/>
                  <a:gd name="connsiteY27" fmla="*/ 171450 h 2571750"/>
                  <a:gd name="connsiteX28" fmla="*/ 9229725 w 10829946"/>
                  <a:gd name="connsiteY28" fmla="*/ 142875 h 2571750"/>
                  <a:gd name="connsiteX29" fmla="*/ 9401175 w 10829946"/>
                  <a:gd name="connsiteY29" fmla="*/ 85725 h 2571750"/>
                  <a:gd name="connsiteX30" fmla="*/ 9515475 w 10829946"/>
                  <a:gd name="connsiteY30" fmla="*/ 57150 h 2571750"/>
                  <a:gd name="connsiteX31" fmla="*/ 10029825 w 10829946"/>
                  <a:gd name="connsiteY31" fmla="*/ 85725 h 2571750"/>
                  <a:gd name="connsiteX32" fmla="*/ 10201275 w 10829946"/>
                  <a:gd name="connsiteY32" fmla="*/ 142875 h 2571750"/>
                  <a:gd name="connsiteX33" fmla="*/ 10458450 w 10829946"/>
                  <a:gd name="connsiteY33" fmla="*/ 171450 h 2571750"/>
                  <a:gd name="connsiteX34" fmla="*/ 10829925 w 10829946"/>
                  <a:gd name="connsiteY34" fmla="*/ 228600 h 2571750"/>
                  <a:gd name="connsiteX35" fmla="*/ 10829925 w 10829946"/>
                  <a:gd name="connsiteY35" fmla="*/ 2571750 h 2571750"/>
                  <a:gd name="connsiteX36" fmla="*/ 57150 w 10829946"/>
                  <a:gd name="connsiteY36" fmla="*/ 2571750 h 2571750"/>
                  <a:gd name="connsiteX37" fmla="*/ 57150 w 10829946"/>
                  <a:gd name="connsiteY37" fmla="*/ 228600 h 2571750"/>
                  <a:gd name="connsiteX38" fmla="*/ 85725 w 10829946"/>
                  <a:gd name="connsiteY38" fmla="*/ 22860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829946" h="2571750">
                    <a:moveTo>
                      <a:pt x="0" y="228600"/>
                    </a:moveTo>
                    <a:lnTo>
                      <a:pt x="0" y="228600"/>
                    </a:lnTo>
                    <a:cubicBezTo>
                      <a:pt x="22022" y="220342"/>
                      <a:pt x="238291" y="136024"/>
                      <a:pt x="314325" y="114300"/>
                    </a:cubicBezTo>
                    <a:cubicBezTo>
                      <a:pt x="352087" y="103511"/>
                      <a:pt x="390525" y="95250"/>
                      <a:pt x="428625" y="85725"/>
                    </a:cubicBezTo>
                    <a:cubicBezTo>
                      <a:pt x="800100" y="95250"/>
                      <a:pt x="1172276" y="89582"/>
                      <a:pt x="1543050" y="114300"/>
                    </a:cubicBezTo>
                    <a:cubicBezTo>
                      <a:pt x="1603158" y="118307"/>
                      <a:pt x="1654864" y="162931"/>
                      <a:pt x="1714500" y="171450"/>
                    </a:cubicBezTo>
                    <a:cubicBezTo>
                      <a:pt x="1999911" y="212223"/>
                      <a:pt x="1847585" y="192587"/>
                      <a:pt x="2171700" y="228600"/>
                    </a:cubicBezTo>
                    <a:cubicBezTo>
                      <a:pt x="2305050" y="219075"/>
                      <a:pt x="2438795" y="214020"/>
                      <a:pt x="2571750" y="200025"/>
                    </a:cubicBezTo>
                    <a:cubicBezTo>
                      <a:pt x="2709727" y="185501"/>
                      <a:pt x="2689904" y="174431"/>
                      <a:pt x="2800350" y="142875"/>
                    </a:cubicBezTo>
                    <a:cubicBezTo>
                      <a:pt x="2838112" y="132086"/>
                      <a:pt x="2876888" y="125089"/>
                      <a:pt x="2914650" y="114300"/>
                    </a:cubicBezTo>
                    <a:cubicBezTo>
                      <a:pt x="2943612" y="106025"/>
                      <a:pt x="2970740" y="91113"/>
                      <a:pt x="3000375" y="85725"/>
                    </a:cubicBezTo>
                    <a:cubicBezTo>
                      <a:pt x="3075929" y="71988"/>
                      <a:pt x="3152604" y="65189"/>
                      <a:pt x="3228975" y="57150"/>
                    </a:cubicBezTo>
                    <a:cubicBezTo>
                      <a:pt x="3574159" y="20815"/>
                      <a:pt x="3667002" y="21703"/>
                      <a:pt x="4057650" y="0"/>
                    </a:cubicBezTo>
                    <a:cubicBezTo>
                      <a:pt x="4133850" y="9525"/>
                      <a:pt x="4210696" y="14838"/>
                      <a:pt x="4286250" y="28575"/>
                    </a:cubicBezTo>
                    <a:cubicBezTo>
                      <a:pt x="4333234" y="37117"/>
                      <a:pt x="4492850" y="107700"/>
                      <a:pt x="4514850" y="114300"/>
                    </a:cubicBezTo>
                    <a:cubicBezTo>
                      <a:pt x="4561370" y="128256"/>
                      <a:pt x="4610607" y="131095"/>
                      <a:pt x="4657725" y="142875"/>
                    </a:cubicBezTo>
                    <a:cubicBezTo>
                      <a:pt x="4686946" y="150180"/>
                      <a:pt x="4714391" y="163525"/>
                      <a:pt x="4743450" y="171450"/>
                    </a:cubicBezTo>
                    <a:cubicBezTo>
                      <a:pt x="5097954" y="268133"/>
                      <a:pt x="4860459" y="191403"/>
                      <a:pt x="5057775" y="257175"/>
                    </a:cubicBezTo>
                    <a:lnTo>
                      <a:pt x="5829300" y="228600"/>
                    </a:lnTo>
                    <a:cubicBezTo>
                      <a:pt x="5924886" y="223433"/>
                      <a:pt x="6020287" y="213563"/>
                      <a:pt x="6115050" y="200025"/>
                    </a:cubicBezTo>
                    <a:cubicBezTo>
                      <a:pt x="6153928" y="194471"/>
                      <a:pt x="6190202" y="174582"/>
                      <a:pt x="6229350" y="171450"/>
                    </a:cubicBezTo>
                    <a:cubicBezTo>
                      <a:pt x="6428964" y="155481"/>
                      <a:pt x="6629400" y="152400"/>
                      <a:pt x="6829425" y="142875"/>
                    </a:cubicBezTo>
                    <a:cubicBezTo>
                      <a:pt x="6867525" y="133350"/>
                      <a:pt x="6904797" y="119490"/>
                      <a:pt x="6943725" y="114300"/>
                    </a:cubicBezTo>
                    <a:cubicBezTo>
                      <a:pt x="7361085" y="58652"/>
                      <a:pt x="7137331" y="125965"/>
                      <a:pt x="7343775" y="57150"/>
                    </a:cubicBezTo>
                    <a:cubicBezTo>
                      <a:pt x="7696200" y="66675"/>
                      <a:pt x="8048915" y="68548"/>
                      <a:pt x="8401050" y="85725"/>
                    </a:cubicBezTo>
                    <a:cubicBezTo>
                      <a:pt x="8440276" y="87638"/>
                      <a:pt x="8476612" y="107844"/>
                      <a:pt x="8515350" y="114300"/>
                    </a:cubicBezTo>
                    <a:cubicBezTo>
                      <a:pt x="8591098" y="126925"/>
                      <a:pt x="8667750" y="133350"/>
                      <a:pt x="8743950" y="142875"/>
                    </a:cubicBezTo>
                    <a:cubicBezTo>
                      <a:pt x="8772525" y="152400"/>
                      <a:pt x="8799554" y="171450"/>
                      <a:pt x="8829675" y="171450"/>
                    </a:cubicBezTo>
                    <a:cubicBezTo>
                      <a:pt x="8963365" y="171450"/>
                      <a:pt x="9097514" y="162707"/>
                      <a:pt x="9229725" y="142875"/>
                    </a:cubicBezTo>
                    <a:cubicBezTo>
                      <a:pt x="9289300" y="133939"/>
                      <a:pt x="9342732" y="100336"/>
                      <a:pt x="9401175" y="85725"/>
                    </a:cubicBezTo>
                    <a:lnTo>
                      <a:pt x="9515475" y="57150"/>
                    </a:lnTo>
                    <a:cubicBezTo>
                      <a:pt x="9686925" y="66675"/>
                      <a:pt x="9859437" y="64426"/>
                      <a:pt x="10029825" y="85725"/>
                    </a:cubicBezTo>
                    <a:cubicBezTo>
                      <a:pt x="10089601" y="93197"/>
                      <a:pt x="10141402" y="136222"/>
                      <a:pt x="10201275" y="142875"/>
                    </a:cubicBezTo>
                    <a:cubicBezTo>
                      <a:pt x="10287000" y="152400"/>
                      <a:pt x="10372552" y="163641"/>
                      <a:pt x="10458450" y="171450"/>
                    </a:cubicBezTo>
                    <a:cubicBezTo>
                      <a:pt x="10839422" y="206084"/>
                      <a:pt x="10829925" y="75426"/>
                      <a:pt x="10829925" y="228600"/>
                    </a:cubicBezTo>
                    <a:lnTo>
                      <a:pt x="10829925" y="2571750"/>
                    </a:lnTo>
                    <a:lnTo>
                      <a:pt x="57150" y="2571750"/>
                    </a:lnTo>
                    <a:lnTo>
                      <a:pt x="57150" y="228600"/>
                    </a:lnTo>
                    <a:lnTo>
                      <a:pt x="85725" y="228600"/>
                    </a:lnTo>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00" b="0">
                  <a:solidFill>
                    <a:prstClr val="white"/>
                  </a:solidFill>
                  <a:latin typeface="Calibri"/>
                </a:endParaRPr>
              </a:p>
            </p:txBody>
          </p:sp>
          <p:sp>
            <p:nvSpPr>
              <p:cNvPr id="70" name="Rectangle 69"/>
              <p:cNvSpPr/>
              <p:nvPr/>
            </p:nvSpPr>
            <p:spPr>
              <a:xfrm>
                <a:off x="22529736" y="2133600"/>
                <a:ext cx="835043" cy="4633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00" b="0">
                  <a:solidFill>
                    <a:prstClr val="white"/>
                  </a:solidFill>
                  <a:latin typeface="Calibri"/>
                </a:endParaRPr>
              </a:p>
            </p:txBody>
          </p:sp>
          <p:sp>
            <p:nvSpPr>
              <p:cNvPr id="71" name="Rectangle 70"/>
              <p:cNvSpPr/>
              <p:nvPr/>
            </p:nvSpPr>
            <p:spPr>
              <a:xfrm>
                <a:off x="34185348" y="2133600"/>
                <a:ext cx="1018684" cy="4633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00" b="0">
                  <a:solidFill>
                    <a:prstClr val="white"/>
                  </a:solidFill>
                  <a:latin typeface="Calibri"/>
                </a:endParaRPr>
              </a:p>
            </p:txBody>
          </p:sp>
        </p:grpSp>
        <p:sp>
          <p:nvSpPr>
            <p:cNvPr id="25" name="Rectangle 24"/>
            <p:cNvSpPr/>
            <p:nvPr/>
          </p:nvSpPr>
          <p:spPr>
            <a:xfrm>
              <a:off x="23035224" y="9792833"/>
              <a:ext cx="665413" cy="3909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00" b="0">
                <a:solidFill>
                  <a:prstClr val="white"/>
                </a:solidFill>
                <a:latin typeface="Calibri"/>
              </a:endParaRPr>
            </a:p>
          </p:txBody>
        </p:sp>
        <p:sp>
          <p:nvSpPr>
            <p:cNvPr id="26" name="Rectangle 25"/>
            <p:cNvSpPr/>
            <p:nvPr/>
          </p:nvSpPr>
          <p:spPr>
            <a:xfrm>
              <a:off x="32054925" y="9792833"/>
              <a:ext cx="788312" cy="3909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00" b="0">
                <a:solidFill>
                  <a:prstClr val="white"/>
                </a:solidFill>
                <a:latin typeface="Calibri"/>
              </a:endParaRPr>
            </a:p>
          </p:txBody>
        </p:sp>
        <p:grpSp>
          <p:nvGrpSpPr>
            <p:cNvPr id="27" name="Group 26"/>
            <p:cNvGrpSpPr/>
            <p:nvPr/>
          </p:nvGrpSpPr>
          <p:grpSpPr>
            <a:xfrm rot="435310" flipH="1">
              <a:off x="22030620" y="7202074"/>
              <a:ext cx="3416660" cy="5099397"/>
              <a:chOff x="17824176" y="1538332"/>
              <a:chExt cx="3158436" cy="3885227"/>
            </a:xfrm>
          </p:grpSpPr>
          <p:cxnSp>
            <p:nvCxnSpPr>
              <p:cNvPr id="65" name="Curved Connector 64"/>
              <p:cNvCxnSpPr/>
              <p:nvPr/>
            </p:nvCxnSpPr>
            <p:spPr>
              <a:xfrm rot="5400000">
                <a:off x="18002387" y="2237930"/>
                <a:ext cx="2890944" cy="2582274"/>
              </a:xfrm>
              <a:prstGeom prst="curvedConnector3">
                <a:avLst>
                  <a:gd name="adj1" fmla="val 50000"/>
                </a:avLst>
              </a:prstGeom>
              <a:noFill/>
              <a:ln w="28575" cap="flat" cmpd="sng" algn="ctr">
                <a:solidFill>
                  <a:srgbClr val="00B050"/>
                </a:solidFill>
                <a:prstDash val="solid"/>
                <a:tailEnd type="arrow"/>
              </a:ln>
              <a:effectLst/>
            </p:spPr>
          </p:cxnSp>
          <p:cxnSp>
            <p:nvCxnSpPr>
              <p:cNvPr id="66" name="Curved Connector 65"/>
              <p:cNvCxnSpPr/>
              <p:nvPr/>
            </p:nvCxnSpPr>
            <p:spPr>
              <a:xfrm rot="5400000">
                <a:off x="17669841" y="1692667"/>
                <a:ext cx="2890944" cy="2582274"/>
              </a:xfrm>
              <a:prstGeom prst="curvedConnector3">
                <a:avLst>
                  <a:gd name="adj1" fmla="val 50000"/>
                </a:avLst>
              </a:prstGeom>
              <a:noFill/>
              <a:ln w="28575" cap="flat" cmpd="sng" algn="ctr">
                <a:solidFill>
                  <a:schemeClr val="tx2">
                    <a:lumMod val="60000"/>
                    <a:lumOff val="40000"/>
                  </a:schemeClr>
                </a:solidFill>
                <a:prstDash val="solid"/>
                <a:tailEnd type="arrow"/>
              </a:ln>
              <a:effectLst/>
            </p:spPr>
          </p:cxnSp>
          <p:cxnSp>
            <p:nvCxnSpPr>
              <p:cNvPr id="67" name="Curved Connector 66"/>
              <p:cNvCxnSpPr/>
              <p:nvPr/>
            </p:nvCxnSpPr>
            <p:spPr>
              <a:xfrm rot="5400000">
                <a:off x="18246003" y="2686950"/>
                <a:ext cx="2890944" cy="2582274"/>
              </a:xfrm>
              <a:prstGeom prst="curvedConnector3">
                <a:avLst>
                  <a:gd name="adj1" fmla="val 50000"/>
                </a:avLst>
              </a:prstGeom>
              <a:noFill/>
              <a:ln w="28575" cap="flat" cmpd="sng" algn="ctr">
                <a:solidFill>
                  <a:srgbClr val="FF0000"/>
                </a:solidFill>
                <a:prstDash val="solid"/>
                <a:tailEnd type="arrow"/>
              </a:ln>
              <a:effectLst/>
            </p:spPr>
          </p:cxnSp>
        </p:grpSp>
        <p:sp>
          <p:nvSpPr>
            <p:cNvPr id="28" name="Oval 27"/>
            <p:cNvSpPr/>
            <p:nvPr/>
          </p:nvSpPr>
          <p:spPr>
            <a:xfrm>
              <a:off x="29946600" y="11506200"/>
              <a:ext cx="2286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00" b="0">
                <a:solidFill>
                  <a:srgbClr val="FF0000"/>
                </a:solidFill>
                <a:latin typeface="Calibri"/>
              </a:endParaRPr>
            </a:p>
          </p:txBody>
        </p:sp>
        <p:sp>
          <p:nvSpPr>
            <p:cNvPr id="29" name="Oval 28"/>
            <p:cNvSpPr/>
            <p:nvPr/>
          </p:nvSpPr>
          <p:spPr>
            <a:xfrm>
              <a:off x="29949034" y="12155030"/>
              <a:ext cx="228600" cy="2286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00" b="0">
                <a:solidFill>
                  <a:srgbClr val="FF0000"/>
                </a:solidFill>
                <a:latin typeface="Calibri"/>
              </a:endParaRPr>
            </a:p>
          </p:txBody>
        </p:sp>
        <p:sp>
          <p:nvSpPr>
            <p:cNvPr id="30" name="Oval 29"/>
            <p:cNvSpPr/>
            <p:nvPr/>
          </p:nvSpPr>
          <p:spPr>
            <a:xfrm>
              <a:off x="25797289" y="12422885"/>
              <a:ext cx="228600" cy="2286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00" b="0">
                <a:solidFill>
                  <a:srgbClr val="FF0000"/>
                </a:solidFill>
                <a:latin typeface="Calibri"/>
              </a:endParaRPr>
            </a:p>
          </p:txBody>
        </p:sp>
        <p:cxnSp>
          <p:nvCxnSpPr>
            <p:cNvPr id="31" name="Straight Arrow Connector 30"/>
            <p:cNvCxnSpPr/>
            <p:nvPr/>
          </p:nvCxnSpPr>
          <p:spPr>
            <a:xfrm>
              <a:off x="30066387" y="12572976"/>
              <a:ext cx="0" cy="765903"/>
            </a:xfrm>
            <a:prstGeom prst="straightConnector1">
              <a:avLst/>
            </a:prstGeom>
            <a:ln w="190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6610661" y="9406752"/>
              <a:ext cx="0" cy="169151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6593799" y="9982198"/>
              <a:ext cx="3983923" cy="1081464"/>
            </a:xfrm>
            <a:prstGeom prst="rect">
              <a:avLst/>
            </a:prstGeom>
            <a:noFill/>
          </p:spPr>
          <p:txBody>
            <a:bodyPr wrap="none" rtlCol="0">
              <a:spAutoFit/>
            </a:bodyPr>
            <a:lstStyle/>
            <a:p>
              <a:pPr fontAlgn="auto">
                <a:spcBef>
                  <a:spcPts val="0"/>
                </a:spcBef>
                <a:spcAft>
                  <a:spcPts val="0"/>
                </a:spcAft>
              </a:pPr>
              <a:r>
                <a:rPr lang="en-US" sz="1050" b="0" dirty="0">
                  <a:solidFill>
                    <a:prstClr val="black"/>
                  </a:solidFill>
                  <a:latin typeface="Calibri"/>
                </a:rPr>
                <a:t>~100 nm TiO</a:t>
              </a:r>
              <a:r>
                <a:rPr lang="en-US" sz="1050" b="0" baseline="-25000" dirty="0">
                  <a:solidFill>
                    <a:prstClr val="black"/>
                  </a:solidFill>
                  <a:latin typeface="Calibri"/>
                </a:rPr>
                <a:t>2</a:t>
              </a:r>
            </a:p>
          </p:txBody>
        </p:sp>
        <p:sp>
          <p:nvSpPr>
            <p:cNvPr id="34" name="Oval 33"/>
            <p:cNvSpPr/>
            <p:nvPr/>
          </p:nvSpPr>
          <p:spPr>
            <a:xfrm>
              <a:off x="25679400" y="12039600"/>
              <a:ext cx="2286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00" b="0">
                <a:solidFill>
                  <a:srgbClr val="FF0000"/>
                </a:solidFill>
                <a:latin typeface="Calibri"/>
              </a:endParaRPr>
            </a:p>
          </p:txBody>
        </p:sp>
        <p:cxnSp>
          <p:nvCxnSpPr>
            <p:cNvPr id="35" name="Straight Arrow Connector 34"/>
            <p:cNvCxnSpPr/>
            <p:nvPr/>
          </p:nvCxnSpPr>
          <p:spPr>
            <a:xfrm>
              <a:off x="26100935" y="12766224"/>
              <a:ext cx="419099" cy="608635"/>
            </a:xfrm>
            <a:prstGeom prst="straightConnector1">
              <a:avLst/>
            </a:prstGeom>
            <a:ln w="190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25621259" y="9570206"/>
              <a:ext cx="477241" cy="2469394"/>
            </a:xfrm>
            <a:custGeom>
              <a:avLst/>
              <a:gdLst>
                <a:gd name="connsiteX0" fmla="*/ 266733 w 419133"/>
                <a:gd name="connsiteY0" fmla="*/ 1828800 h 1828800"/>
                <a:gd name="connsiteX1" fmla="*/ 381033 w 419133"/>
                <a:gd name="connsiteY1" fmla="*/ 1638300 h 1828800"/>
                <a:gd name="connsiteX2" fmla="*/ 419133 w 419133"/>
                <a:gd name="connsiteY2" fmla="*/ 1409700 h 1828800"/>
                <a:gd name="connsiteX3" fmla="*/ 304833 w 419133"/>
                <a:gd name="connsiteY3" fmla="*/ 1181100 h 1828800"/>
                <a:gd name="connsiteX4" fmla="*/ 190533 w 419133"/>
                <a:gd name="connsiteY4" fmla="*/ 1104900 h 1828800"/>
                <a:gd name="connsiteX5" fmla="*/ 114333 w 419133"/>
                <a:gd name="connsiteY5" fmla="*/ 990600 h 1828800"/>
                <a:gd name="connsiteX6" fmla="*/ 190533 w 419133"/>
                <a:gd name="connsiteY6" fmla="*/ 571500 h 1828800"/>
                <a:gd name="connsiteX7" fmla="*/ 266733 w 419133"/>
                <a:gd name="connsiteY7" fmla="*/ 457200 h 1828800"/>
                <a:gd name="connsiteX8" fmla="*/ 152433 w 419133"/>
                <a:gd name="connsiteY8" fmla="*/ 381000 h 1828800"/>
                <a:gd name="connsiteX9" fmla="*/ 76233 w 419133"/>
                <a:gd name="connsiteY9" fmla="*/ 266700 h 1828800"/>
                <a:gd name="connsiteX10" fmla="*/ 33 w 419133"/>
                <a:gd name="connsiteY10"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133" h="1828800">
                  <a:moveTo>
                    <a:pt x="266733" y="1828800"/>
                  </a:moveTo>
                  <a:cubicBezTo>
                    <a:pt x="304833" y="1765300"/>
                    <a:pt x="355726" y="1707895"/>
                    <a:pt x="381033" y="1638300"/>
                  </a:cubicBezTo>
                  <a:cubicBezTo>
                    <a:pt x="407433" y="1565700"/>
                    <a:pt x="419133" y="1486951"/>
                    <a:pt x="419133" y="1409700"/>
                  </a:cubicBezTo>
                  <a:cubicBezTo>
                    <a:pt x="419133" y="1347725"/>
                    <a:pt x="343360" y="1219627"/>
                    <a:pt x="304833" y="1181100"/>
                  </a:cubicBezTo>
                  <a:cubicBezTo>
                    <a:pt x="272454" y="1148721"/>
                    <a:pt x="228633" y="1130300"/>
                    <a:pt x="190533" y="1104900"/>
                  </a:cubicBezTo>
                  <a:cubicBezTo>
                    <a:pt x="165133" y="1066800"/>
                    <a:pt x="118479" y="1036202"/>
                    <a:pt x="114333" y="990600"/>
                  </a:cubicBezTo>
                  <a:cubicBezTo>
                    <a:pt x="108271" y="923922"/>
                    <a:pt x="139330" y="673907"/>
                    <a:pt x="190533" y="571500"/>
                  </a:cubicBezTo>
                  <a:cubicBezTo>
                    <a:pt x="211011" y="530544"/>
                    <a:pt x="241333" y="495300"/>
                    <a:pt x="266733" y="457200"/>
                  </a:cubicBezTo>
                  <a:cubicBezTo>
                    <a:pt x="228633" y="431800"/>
                    <a:pt x="184812" y="413379"/>
                    <a:pt x="152433" y="381000"/>
                  </a:cubicBezTo>
                  <a:cubicBezTo>
                    <a:pt x="120054" y="348621"/>
                    <a:pt x="94830" y="308544"/>
                    <a:pt x="76233" y="266700"/>
                  </a:cubicBezTo>
                  <a:cubicBezTo>
                    <a:pt x="-3983" y="86214"/>
                    <a:pt x="33" y="108909"/>
                    <a:pt x="33" y="0"/>
                  </a:cubicBez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00" b="0">
                <a:solidFill>
                  <a:prstClr val="white"/>
                </a:solidFill>
                <a:latin typeface="Calibri"/>
              </a:endParaRPr>
            </a:p>
          </p:txBody>
        </p:sp>
        <p:sp>
          <p:nvSpPr>
            <p:cNvPr id="37" name="Oval 36"/>
            <p:cNvSpPr/>
            <p:nvPr/>
          </p:nvSpPr>
          <p:spPr>
            <a:xfrm>
              <a:off x="27870150" y="12123003"/>
              <a:ext cx="228600" cy="2286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00" b="0">
                <a:solidFill>
                  <a:srgbClr val="FF0000"/>
                </a:solidFill>
                <a:latin typeface="Calibri"/>
              </a:endParaRPr>
            </a:p>
          </p:txBody>
        </p:sp>
        <p:sp>
          <p:nvSpPr>
            <p:cNvPr id="38" name="Oval 37"/>
            <p:cNvSpPr/>
            <p:nvPr/>
          </p:nvSpPr>
          <p:spPr>
            <a:xfrm>
              <a:off x="28273790" y="11430000"/>
              <a:ext cx="2286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00" b="0">
                <a:solidFill>
                  <a:srgbClr val="FF0000"/>
                </a:solidFill>
                <a:latin typeface="Calibri"/>
              </a:endParaRPr>
            </a:p>
          </p:txBody>
        </p:sp>
        <p:sp>
          <p:nvSpPr>
            <p:cNvPr id="39" name="TextBox 38"/>
            <p:cNvSpPr txBox="1"/>
            <p:nvPr/>
          </p:nvSpPr>
          <p:spPr>
            <a:xfrm>
              <a:off x="25371915" y="12496775"/>
              <a:ext cx="1174237" cy="1081464"/>
            </a:xfrm>
            <a:prstGeom prst="rect">
              <a:avLst/>
            </a:prstGeom>
            <a:noFill/>
          </p:spPr>
          <p:txBody>
            <a:bodyPr wrap="none" rtlCol="0">
              <a:spAutoFit/>
            </a:bodyPr>
            <a:lstStyle/>
            <a:p>
              <a:pPr fontAlgn="auto">
                <a:spcBef>
                  <a:spcPts val="0"/>
                </a:spcBef>
                <a:spcAft>
                  <a:spcPts val="0"/>
                </a:spcAft>
              </a:pPr>
              <a:r>
                <a:rPr lang="en-US" sz="1050" b="0" dirty="0">
                  <a:solidFill>
                    <a:prstClr val="white"/>
                  </a:solidFill>
                  <a:latin typeface="Calibri"/>
                </a:rPr>
                <a:t>e</a:t>
              </a:r>
              <a:r>
                <a:rPr lang="en-US" sz="1050" b="0" baseline="30000" dirty="0">
                  <a:solidFill>
                    <a:prstClr val="white"/>
                  </a:solidFill>
                  <a:latin typeface="Calibri"/>
                </a:rPr>
                <a:t>-</a:t>
              </a:r>
            </a:p>
          </p:txBody>
        </p:sp>
        <p:sp>
          <p:nvSpPr>
            <p:cNvPr id="40" name="TextBox 39"/>
            <p:cNvSpPr txBox="1"/>
            <p:nvPr/>
          </p:nvSpPr>
          <p:spPr>
            <a:xfrm>
              <a:off x="26174698" y="11607801"/>
              <a:ext cx="1260387" cy="1081464"/>
            </a:xfrm>
            <a:prstGeom prst="rect">
              <a:avLst/>
            </a:prstGeom>
            <a:noFill/>
          </p:spPr>
          <p:txBody>
            <a:bodyPr wrap="none" rtlCol="0">
              <a:spAutoFit/>
            </a:bodyPr>
            <a:lstStyle/>
            <a:p>
              <a:pPr fontAlgn="auto">
                <a:spcBef>
                  <a:spcPts val="0"/>
                </a:spcBef>
                <a:spcAft>
                  <a:spcPts val="0"/>
                </a:spcAft>
              </a:pPr>
              <a:r>
                <a:rPr lang="en-US" sz="1050" b="0" dirty="0">
                  <a:solidFill>
                    <a:prstClr val="white"/>
                  </a:solidFill>
                  <a:latin typeface="Calibri"/>
                </a:rPr>
                <a:t>h</a:t>
              </a:r>
              <a:r>
                <a:rPr lang="en-US" sz="1050" b="0" baseline="30000" dirty="0">
                  <a:solidFill>
                    <a:prstClr val="white"/>
                  </a:solidFill>
                  <a:latin typeface="Calibri"/>
                </a:rPr>
                <a:t>+</a:t>
              </a:r>
            </a:p>
          </p:txBody>
        </p:sp>
        <p:sp>
          <p:nvSpPr>
            <p:cNvPr id="41" name="TextBox 40"/>
            <p:cNvSpPr txBox="1"/>
            <p:nvPr/>
          </p:nvSpPr>
          <p:spPr>
            <a:xfrm>
              <a:off x="28498802" y="11506198"/>
              <a:ext cx="1260387" cy="1081464"/>
            </a:xfrm>
            <a:prstGeom prst="rect">
              <a:avLst/>
            </a:prstGeom>
            <a:noFill/>
          </p:spPr>
          <p:txBody>
            <a:bodyPr wrap="none" rtlCol="0">
              <a:spAutoFit/>
            </a:bodyPr>
            <a:lstStyle/>
            <a:p>
              <a:pPr fontAlgn="auto">
                <a:spcBef>
                  <a:spcPts val="0"/>
                </a:spcBef>
                <a:spcAft>
                  <a:spcPts val="0"/>
                </a:spcAft>
              </a:pPr>
              <a:r>
                <a:rPr lang="en-US" sz="1050" b="0" dirty="0">
                  <a:solidFill>
                    <a:prstClr val="white"/>
                  </a:solidFill>
                  <a:latin typeface="Calibri"/>
                </a:rPr>
                <a:t>h</a:t>
              </a:r>
              <a:r>
                <a:rPr lang="en-US" sz="1050" b="0" baseline="30000" dirty="0">
                  <a:solidFill>
                    <a:prstClr val="white"/>
                  </a:solidFill>
                  <a:latin typeface="Calibri"/>
                </a:rPr>
                <a:t>+</a:t>
              </a:r>
            </a:p>
          </p:txBody>
        </p:sp>
        <p:sp>
          <p:nvSpPr>
            <p:cNvPr id="42" name="TextBox 41"/>
            <p:cNvSpPr txBox="1"/>
            <p:nvPr/>
          </p:nvSpPr>
          <p:spPr>
            <a:xfrm>
              <a:off x="30558635" y="11659731"/>
              <a:ext cx="1260387" cy="1081464"/>
            </a:xfrm>
            <a:prstGeom prst="rect">
              <a:avLst/>
            </a:prstGeom>
            <a:noFill/>
          </p:spPr>
          <p:txBody>
            <a:bodyPr wrap="none" rtlCol="0">
              <a:spAutoFit/>
            </a:bodyPr>
            <a:lstStyle/>
            <a:p>
              <a:pPr fontAlgn="auto">
                <a:spcBef>
                  <a:spcPts val="0"/>
                </a:spcBef>
                <a:spcAft>
                  <a:spcPts val="0"/>
                </a:spcAft>
              </a:pPr>
              <a:r>
                <a:rPr lang="en-US" sz="1050" b="0" dirty="0">
                  <a:solidFill>
                    <a:prstClr val="white"/>
                  </a:solidFill>
                  <a:latin typeface="Calibri"/>
                </a:rPr>
                <a:t>h</a:t>
              </a:r>
              <a:r>
                <a:rPr lang="en-US" sz="1050" b="0" baseline="30000" dirty="0">
                  <a:solidFill>
                    <a:prstClr val="white"/>
                  </a:solidFill>
                  <a:latin typeface="Calibri"/>
                </a:rPr>
                <a:t>+</a:t>
              </a:r>
            </a:p>
          </p:txBody>
        </p:sp>
        <p:sp>
          <p:nvSpPr>
            <p:cNvPr id="43" name="TextBox 42"/>
            <p:cNvSpPr txBox="1"/>
            <p:nvPr/>
          </p:nvSpPr>
          <p:spPr>
            <a:xfrm>
              <a:off x="27292375" y="11970602"/>
              <a:ext cx="1174237" cy="1081464"/>
            </a:xfrm>
            <a:prstGeom prst="rect">
              <a:avLst/>
            </a:prstGeom>
            <a:noFill/>
          </p:spPr>
          <p:txBody>
            <a:bodyPr wrap="none" rtlCol="0">
              <a:spAutoFit/>
            </a:bodyPr>
            <a:lstStyle/>
            <a:p>
              <a:pPr fontAlgn="auto">
                <a:spcBef>
                  <a:spcPts val="0"/>
                </a:spcBef>
                <a:spcAft>
                  <a:spcPts val="0"/>
                </a:spcAft>
              </a:pPr>
              <a:r>
                <a:rPr lang="en-US" sz="1050" b="0" dirty="0">
                  <a:solidFill>
                    <a:prstClr val="white"/>
                  </a:solidFill>
                  <a:latin typeface="Calibri"/>
                </a:rPr>
                <a:t>e</a:t>
              </a:r>
              <a:r>
                <a:rPr lang="en-US" sz="1050" b="0" baseline="30000" dirty="0">
                  <a:solidFill>
                    <a:prstClr val="white"/>
                  </a:solidFill>
                  <a:latin typeface="Calibri"/>
                </a:rPr>
                <a:t>-</a:t>
              </a:r>
            </a:p>
          </p:txBody>
        </p:sp>
        <p:sp>
          <p:nvSpPr>
            <p:cNvPr id="44" name="TextBox 43"/>
            <p:cNvSpPr txBox="1"/>
            <p:nvPr/>
          </p:nvSpPr>
          <p:spPr>
            <a:xfrm>
              <a:off x="29371261" y="12040730"/>
              <a:ext cx="1174237" cy="1081464"/>
            </a:xfrm>
            <a:prstGeom prst="rect">
              <a:avLst/>
            </a:prstGeom>
            <a:noFill/>
          </p:spPr>
          <p:txBody>
            <a:bodyPr wrap="none" rtlCol="0">
              <a:spAutoFit/>
            </a:bodyPr>
            <a:lstStyle/>
            <a:p>
              <a:pPr fontAlgn="auto">
                <a:spcBef>
                  <a:spcPts val="0"/>
                </a:spcBef>
                <a:spcAft>
                  <a:spcPts val="0"/>
                </a:spcAft>
              </a:pPr>
              <a:r>
                <a:rPr lang="en-US" sz="1050" b="0" dirty="0">
                  <a:solidFill>
                    <a:prstClr val="white"/>
                  </a:solidFill>
                  <a:latin typeface="Calibri"/>
                </a:rPr>
                <a:t>e</a:t>
              </a:r>
              <a:r>
                <a:rPr lang="en-US" sz="1050" b="0" baseline="30000" dirty="0">
                  <a:solidFill>
                    <a:prstClr val="white"/>
                  </a:solidFill>
                  <a:latin typeface="Calibri"/>
                </a:rPr>
                <a:t>-</a:t>
              </a:r>
            </a:p>
          </p:txBody>
        </p:sp>
        <p:grpSp>
          <p:nvGrpSpPr>
            <p:cNvPr id="45" name="Group 44"/>
            <p:cNvGrpSpPr/>
            <p:nvPr/>
          </p:nvGrpSpPr>
          <p:grpSpPr>
            <a:xfrm>
              <a:off x="23700635" y="6439529"/>
              <a:ext cx="7890796" cy="2552072"/>
              <a:chOff x="23700635" y="7315200"/>
              <a:chExt cx="7890796" cy="1143000"/>
            </a:xfrm>
          </p:grpSpPr>
          <p:cxnSp>
            <p:nvCxnSpPr>
              <p:cNvPr id="54" name="Straight Connector 53"/>
              <p:cNvCxnSpPr/>
              <p:nvPr/>
            </p:nvCxnSpPr>
            <p:spPr>
              <a:xfrm>
                <a:off x="24123628" y="7843899"/>
                <a:ext cx="4889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5461428" y="7795301"/>
                <a:ext cx="8300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3700635" y="7467600"/>
                <a:ext cx="5629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6375828" y="7315200"/>
                <a:ext cx="632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6974800" y="8082794"/>
                <a:ext cx="3626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9608374" y="8375232"/>
                <a:ext cx="6002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8085075" y="7467600"/>
                <a:ext cx="5110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0745038" y="7792708"/>
                <a:ext cx="4150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9468457" y="7741114"/>
                <a:ext cx="415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1176428" y="7315200"/>
                <a:ext cx="415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5987789" y="8458200"/>
                <a:ext cx="3036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Curved Right Arrow 45"/>
            <p:cNvSpPr/>
            <p:nvPr/>
          </p:nvSpPr>
          <p:spPr>
            <a:xfrm rot="5400000" flipH="1" flipV="1">
              <a:off x="28528718" y="7966321"/>
              <a:ext cx="547596" cy="1370008"/>
            </a:xfrm>
            <a:prstGeom prst="curvedRightArrow">
              <a:avLst>
                <a:gd name="adj1" fmla="val 30240"/>
                <a:gd name="adj2" fmla="val 65596"/>
                <a:gd name="adj3" fmla="val 25000"/>
              </a:avLst>
            </a:prstGeom>
            <a:gradFill rotWithShape="1">
              <a:gsLst>
                <a:gs pos="0">
                  <a:srgbClr val="68EE04">
                    <a:tint val="98000"/>
                    <a:shade val="25000"/>
                    <a:satMod val="250000"/>
                  </a:srgbClr>
                </a:gs>
                <a:gs pos="68000">
                  <a:srgbClr val="68EE04">
                    <a:tint val="86000"/>
                    <a:satMod val="115000"/>
                  </a:srgbClr>
                </a:gs>
                <a:gs pos="100000">
                  <a:srgbClr val="68EE04">
                    <a:tint val="50000"/>
                    <a:satMod val="150000"/>
                  </a:srgbClr>
                </a:gs>
              </a:gsLst>
              <a:path path="circle">
                <a:fillToRect l="50000" t="130000" r="50000" b="-30000"/>
              </a:path>
            </a:gradFill>
            <a:ln w="9525" cap="flat" cmpd="sng" algn="ctr">
              <a:solidFill>
                <a:srgbClr val="68EE04">
                  <a:shade val="50000"/>
                  <a:satMod val="103000"/>
                </a:srgbClr>
              </a:solidFill>
              <a:prstDash val="solid"/>
            </a:ln>
            <a:effectLst>
              <a:outerShdw blurRad="57150" dist="38100" dir="5400000" algn="ctr" rotWithShape="0">
                <a:srgbClr val="68EE04">
                  <a:shade val="9000"/>
                  <a:satMod val="105000"/>
                  <a:alpha val="48000"/>
                </a:srgbClr>
              </a:outerShdw>
            </a:effectLst>
          </p:spPr>
          <p:txBody>
            <a:bodyPr rtlCol="0" anchor="ctr"/>
            <a:lstStyle/>
            <a:p>
              <a:pPr algn="ctr" fontAlgn="auto">
                <a:spcBef>
                  <a:spcPts val="0"/>
                </a:spcBef>
                <a:spcAft>
                  <a:spcPts val="0"/>
                </a:spcAft>
                <a:defRPr/>
              </a:pPr>
              <a:endParaRPr lang="en-US" sz="300" b="0" kern="0" dirty="0">
                <a:solidFill>
                  <a:prstClr val="black"/>
                </a:solidFill>
                <a:latin typeface="Constantia"/>
              </a:endParaRPr>
            </a:p>
          </p:txBody>
        </p:sp>
        <p:sp>
          <p:nvSpPr>
            <p:cNvPr id="47" name="Curved Right Arrow 46"/>
            <p:cNvSpPr/>
            <p:nvPr/>
          </p:nvSpPr>
          <p:spPr>
            <a:xfrm rot="5400000" flipH="1" flipV="1">
              <a:off x="30967406" y="7894594"/>
              <a:ext cx="547596" cy="1370008"/>
            </a:xfrm>
            <a:prstGeom prst="curvedRightArrow">
              <a:avLst>
                <a:gd name="adj1" fmla="val 30240"/>
                <a:gd name="adj2" fmla="val 65596"/>
                <a:gd name="adj3" fmla="val 25000"/>
              </a:avLst>
            </a:prstGeom>
            <a:gradFill rotWithShape="1">
              <a:gsLst>
                <a:gs pos="0">
                  <a:srgbClr val="68EE04">
                    <a:tint val="98000"/>
                    <a:shade val="25000"/>
                    <a:satMod val="250000"/>
                  </a:srgbClr>
                </a:gs>
                <a:gs pos="68000">
                  <a:srgbClr val="68EE04">
                    <a:tint val="86000"/>
                    <a:satMod val="115000"/>
                  </a:srgbClr>
                </a:gs>
                <a:gs pos="100000">
                  <a:srgbClr val="68EE04">
                    <a:tint val="50000"/>
                    <a:satMod val="150000"/>
                  </a:srgbClr>
                </a:gs>
              </a:gsLst>
              <a:path path="circle">
                <a:fillToRect l="50000" t="130000" r="50000" b="-30000"/>
              </a:path>
            </a:gradFill>
            <a:ln w="9525" cap="flat" cmpd="sng" algn="ctr">
              <a:solidFill>
                <a:srgbClr val="68EE04">
                  <a:shade val="50000"/>
                  <a:satMod val="103000"/>
                </a:srgbClr>
              </a:solidFill>
              <a:prstDash val="solid"/>
            </a:ln>
            <a:effectLst>
              <a:outerShdw blurRad="57150" dist="38100" dir="5400000" algn="ctr" rotWithShape="0">
                <a:srgbClr val="68EE04">
                  <a:shade val="9000"/>
                  <a:satMod val="105000"/>
                  <a:alpha val="48000"/>
                </a:srgbClr>
              </a:outerShdw>
            </a:effectLst>
          </p:spPr>
          <p:txBody>
            <a:bodyPr rtlCol="0" anchor="ctr"/>
            <a:lstStyle/>
            <a:p>
              <a:pPr algn="ctr" fontAlgn="auto">
                <a:spcBef>
                  <a:spcPts val="0"/>
                </a:spcBef>
                <a:spcAft>
                  <a:spcPts val="0"/>
                </a:spcAft>
                <a:defRPr/>
              </a:pPr>
              <a:endParaRPr lang="en-US" sz="300" b="0" kern="0" dirty="0">
                <a:solidFill>
                  <a:prstClr val="black"/>
                </a:solidFill>
                <a:latin typeface="Constantia"/>
              </a:endParaRPr>
            </a:p>
          </p:txBody>
        </p:sp>
        <p:sp>
          <p:nvSpPr>
            <p:cNvPr id="48" name="TextBox 47"/>
            <p:cNvSpPr txBox="1"/>
            <p:nvPr/>
          </p:nvSpPr>
          <p:spPr>
            <a:xfrm>
              <a:off x="24427468" y="7689714"/>
              <a:ext cx="1631477" cy="1081464"/>
            </a:xfrm>
            <a:prstGeom prst="rect">
              <a:avLst/>
            </a:prstGeom>
            <a:noFill/>
          </p:spPr>
          <p:txBody>
            <a:bodyPr wrap="none" rtlCol="0">
              <a:spAutoFit/>
            </a:bodyPr>
            <a:lstStyle/>
            <a:p>
              <a:pPr fontAlgn="auto">
                <a:spcBef>
                  <a:spcPts val="0"/>
                </a:spcBef>
                <a:spcAft>
                  <a:spcPts val="0"/>
                </a:spcAft>
              </a:pPr>
              <a:r>
                <a:rPr lang="en-US" sz="1050" b="0" dirty="0">
                  <a:solidFill>
                    <a:prstClr val="black"/>
                  </a:solidFill>
                  <a:latin typeface="Calibri"/>
                </a:rPr>
                <a:t>OH</a:t>
              </a:r>
              <a:r>
                <a:rPr lang="en-US" sz="1050" b="0" baseline="30000" dirty="0">
                  <a:solidFill>
                    <a:prstClr val="black"/>
                  </a:solidFill>
                  <a:latin typeface="Calibri"/>
                </a:rPr>
                <a:t>-</a:t>
              </a:r>
            </a:p>
          </p:txBody>
        </p:sp>
        <p:sp>
          <p:nvSpPr>
            <p:cNvPr id="49" name="TextBox 48"/>
            <p:cNvSpPr txBox="1"/>
            <p:nvPr/>
          </p:nvSpPr>
          <p:spPr>
            <a:xfrm>
              <a:off x="27641344" y="7689714"/>
              <a:ext cx="1631477" cy="1081464"/>
            </a:xfrm>
            <a:prstGeom prst="rect">
              <a:avLst/>
            </a:prstGeom>
            <a:noFill/>
          </p:spPr>
          <p:txBody>
            <a:bodyPr wrap="none" rtlCol="0">
              <a:spAutoFit/>
            </a:bodyPr>
            <a:lstStyle/>
            <a:p>
              <a:pPr fontAlgn="auto">
                <a:spcBef>
                  <a:spcPts val="0"/>
                </a:spcBef>
                <a:spcAft>
                  <a:spcPts val="0"/>
                </a:spcAft>
              </a:pPr>
              <a:r>
                <a:rPr lang="en-US" sz="1050" b="0" dirty="0">
                  <a:solidFill>
                    <a:prstClr val="black"/>
                  </a:solidFill>
                  <a:latin typeface="Calibri"/>
                </a:rPr>
                <a:t>OH</a:t>
              </a:r>
              <a:r>
                <a:rPr lang="en-US" sz="1050" b="0" baseline="30000" dirty="0">
                  <a:solidFill>
                    <a:prstClr val="black"/>
                  </a:solidFill>
                  <a:latin typeface="Calibri"/>
                </a:rPr>
                <a:t>-</a:t>
              </a:r>
            </a:p>
          </p:txBody>
        </p:sp>
        <p:sp>
          <p:nvSpPr>
            <p:cNvPr id="50" name="Freeform 49"/>
            <p:cNvSpPr/>
            <p:nvPr/>
          </p:nvSpPr>
          <p:spPr>
            <a:xfrm>
              <a:off x="30099000" y="9448800"/>
              <a:ext cx="1110254" cy="2019300"/>
            </a:xfrm>
            <a:custGeom>
              <a:avLst/>
              <a:gdLst>
                <a:gd name="connsiteX0" fmla="*/ 0 w 1110254"/>
                <a:gd name="connsiteY0" fmla="*/ 2019300 h 2019300"/>
                <a:gd name="connsiteX1" fmla="*/ 76200 w 1110254"/>
                <a:gd name="connsiteY1" fmla="*/ 1828800 h 2019300"/>
                <a:gd name="connsiteX2" fmla="*/ 152400 w 1110254"/>
                <a:gd name="connsiteY2" fmla="*/ 1600200 h 2019300"/>
                <a:gd name="connsiteX3" fmla="*/ 114300 w 1110254"/>
                <a:gd name="connsiteY3" fmla="*/ 1485900 h 2019300"/>
                <a:gd name="connsiteX4" fmla="*/ 571500 w 1110254"/>
                <a:gd name="connsiteY4" fmla="*/ 1219200 h 2019300"/>
                <a:gd name="connsiteX5" fmla="*/ 723900 w 1110254"/>
                <a:gd name="connsiteY5" fmla="*/ 990600 h 2019300"/>
                <a:gd name="connsiteX6" fmla="*/ 647700 w 1110254"/>
                <a:gd name="connsiteY6" fmla="*/ 762000 h 2019300"/>
                <a:gd name="connsiteX7" fmla="*/ 685800 w 1110254"/>
                <a:gd name="connsiteY7" fmla="*/ 647700 h 2019300"/>
                <a:gd name="connsiteX8" fmla="*/ 723900 w 1110254"/>
                <a:gd name="connsiteY8" fmla="*/ 495300 h 2019300"/>
                <a:gd name="connsiteX9" fmla="*/ 952500 w 1110254"/>
                <a:gd name="connsiteY9" fmla="*/ 457200 h 2019300"/>
                <a:gd name="connsiteX10" fmla="*/ 1104900 w 1110254"/>
                <a:gd name="connsiteY10" fmla="*/ 114300 h 2019300"/>
                <a:gd name="connsiteX11" fmla="*/ 1104900 w 1110254"/>
                <a:gd name="connsiteY11" fmla="*/ 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254" h="2019300">
                  <a:moveTo>
                    <a:pt x="0" y="2019300"/>
                  </a:moveTo>
                  <a:cubicBezTo>
                    <a:pt x="25400" y="1955800"/>
                    <a:pt x="52828" y="1893074"/>
                    <a:pt x="76200" y="1828800"/>
                  </a:cubicBezTo>
                  <a:cubicBezTo>
                    <a:pt x="103649" y="1753314"/>
                    <a:pt x="152400" y="1600200"/>
                    <a:pt x="152400" y="1600200"/>
                  </a:cubicBezTo>
                  <a:cubicBezTo>
                    <a:pt x="139700" y="1562100"/>
                    <a:pt x="114300" y="1526061"/>
                    <a:pt x="114300" y="1485900"/>
                  </a:cubicBezTo>
                  <a:cubicBezTo>
                    <a:pt x="114300" y="1124493"/>
                    <a:pt x="186526" y="1254198"/>
                    <a:pt x="571500" y="1219200"/>
                  </a:cubicBezTo>
                  <a:cubicBezTo>
                    <a:pt x="625426" y="1165274"/>
                    <a:pt x="734928" y="1089850"/>
                    <a:pt x="723900" y="990600"/>
                  </a:cubicBezTo>
                  <a:cubicBezTo>
                    <a:pt x="715030" y="910769"/>
                    <a:pt x="647700" y="762000"/>
                    <a:pt x="647700" y="762000"/>
                  </a:cubicBezTo>
                  <a:cubicBezTo>
                    <a:pt x="660400" y="723900"/>
                    <a:pt x="674767" y="686316"/>
                    <a:pt x="685800" y="647700"/>
                  </a:cubicBezTo>
                  <a:cubicBezTo>
                    <a:pt x="700185" y="597351"/>
                    <a:pt x="681290" y="525736"/>
                    <a:pt x="723900" y="495300"/>
                  </a:cubicBezTo>
                  <a:cubicBezTo>
                    <a:pt x="786762" y="450399"/>
                    <a:pt x="876300" y="469900"/>
                    <a:pt x="952500" y="457200"/>
                  </a:cubicBezTo>
                  <a:cubicBezTo>
                    <a:pt x="1073255" y="276068"/>
                    <a:pt x="1014220" y="386341"/>
                    <a:pt x="1104900" y="114300"/>
                  </a:cubicBezTo>
                  <a:cubicBezTo>
                    <a:pt x="1116948" y="78155"/>
                    <a:pt x="1104900" y="38100"/>
                    <a:pt x="1104900" y="0"/>
                  </a:cubicBez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00" b="0">
                <a:solidFill>
                  <a:prstClr val="white"/>
                </a:solidFill>
                <a:latin typeface="Calibri"/>
              </a:endParaRPr>
            </a:p>
          </p:txBody>
        </p:sp>
        <p:sp>
          <p:nvSpPr>
            <p:cNvPr id="51" name="TextBox 50"/>
            <p:cNvSpPr txBox="1"/>
            <p:nvPr/>
          </p:nvSpPr>
          <p:spPr>
            <a:xfrm>
              <a:off x="25859539" y="7706030"/>
              <a:ext cx="1346529" cy="1081464"/>
            </a:xfrm>
            <a:prstGeom prst="rect">
              <a:avLst/>
            </a:prstGeom>
            <a:noFill/>
          </p:spPr>
          <p:txBody>
            <a:bodyPr wrap="none" rtlCol="0">
              <a:spAutoFit/>
            </a:bodyPr>
            <a:lstStyle/>
            <a:p>
              <a:pPr fontAlgn="auto">
                <a:spcBef>
                  <a:spcPts val="0"/>
                </a:spcBef>
                <a:spcAft>
                  <a:spcPts val="0"/>
                </a:spcAft>
              </a:pPr>
              <a:r>
                <a:rPr lang="en-US" sz="1050" b="0" dirty="0">
                  <a:solidFill>
                    <a:prstClr val="black"/>
                  </a:solidFill>
                  <a:latin typeface="Calibri"/>
                </a:rPr>
                <a:t>O</a:t>
              </a:r>
              <a:r>
                <a:rPr lang="en-US" sz="1050" b="0" baseline="-25000" dirty="0">
                  <a:solidFill>
                    <a:prstClr val="black"/>
                  </a:solidFill>
                  <a:latin typeface="Calibri"/>
                </a:rPr>
                <a:t>2</a:t>
              </a:r>
            </a:p>
          </p:txBody>
        </p:sp>
        <p:sp>
          <p:nvSpPr>
            <p:cNvPr id="52" name="TextBox 51"/>
            <p:cNvSpPr txBox="1"/>
            <p:nvPr/>
          </p:nvSpPr>
          <p:spPr>
            <a:xfrm>
              <a:off x="29070182" y="7706030"/>
              <a:ext cx="1346529" cy="1081464"/>
            </a:xfrm>
            <a:prstGeom prst="rect">
              <a:avLst/>
            </a:prstGeom>
            <a:noFill/>
          </p:spPr>
          <p:txBody>
            <a:bodyPr wrap="none" rtlCol="0">
              <a:spAutoFit/>
            </a:bodyPr>
            <a:lstStyle/>
            <a:p>
              <a:pPr fontAlgn="auto">
                <a:spcBef>
                  <a:spcPts val="0"/>
                </a:spcBef>
                <a:spcAft>
                  <a:spcPts val="0"/>
                </a:spcAft>
              </a:pPr>
              <a:r>
                <a:rPr lang="en-US" sz="1050" b="0" dirty="0">
                  <a:solidFill>
                    <a:prstClr val="black"/>
                  </a:solidFill>
                  <a:latin typeface="Calibri"/>
                </a:rPr>
                <a:t>O</a:t>
              </a:r>
              <a:r>
                <a:rPr lang="en-US" sz="1050" b="0" baseline="-25000" dirty="0">
                  <a:solidFill>
                    <a:prstClr val="black"/>
                  </a:solidFill>
                  <a:latin typeface="Calibri"/>
                </a:rPr>
                <a:t>2</a:t>
              </a:r>
            </a:p>
          </p:txBody>
        </p:sp>
        <p:sp>
          <p:nvSpPr>
            <p:cNvPr id="53" name="TextBox 52"/>
            <p:cNvSpPr txBox="1"/>
            <p:nvPr/>
          </p:nvSpPr>
          <p:spPr>
            <a:xfrm>
              <a:off x="31496708" y="7667928"/>
              <a:ext cx="1346529" cy="1081464"/>
            </a:xfrm>
            <a:prstGeom prst="rect">
              <a:avLst/>
            </a:prstGeom>
            <a:noFill/>
          </p:spPr>
          <p:txBody>
            <a:bodyPr wrap="none" rtlCol="0">
              <a:spAutoFit/>
            </a:bodyPr>
            <a:lstStyle/>
            <a:p>
              <a:pPr fontAlgn="auto">
                <a:spcBef>
                  <a:spcPts val="0"/>
                </a:spcBef>
                <a:spcAft>
                  <a:spcPts val="0"/>
                </a:spcAft>
              </a:pPr>
              <a:r>
                <a:rPr lang="en-US" sz="1050" b="0" dirty="0">
                  <a:solidFill>
                    <a:prstClr val="black"/>
                  </a:solidFill>
                  <a:latin typeface="Calibri"/>
                </a:rPr>
                <a:t>O</a:t>
              </a:r>
              <a:r>
                <a:rPr lang="en-US" sz="1050" b="0" baseline="-25000" dirty="0">
                  <a:solidFill>
                    <a:prstClr val="black"/>
                  </a:solidFill>
                  <a:latin typeface="Calibri"/>
                </a:rPr>
                <a:t>2</a:t>
              </a:r>
            </a:p>
          </p:txBody>
        </p:sp>
      </p:grpSp>
    </p:spTree>
    <p:extLst>
      <p:ext uri="{BB962C8B-B14F-4D97-AF65-F5344CB8AC3E}">
        <p14:creationId xmlns:p14="http://schemas.microsoft.com/office/powerpoint/2010/main" val="30345406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616066" y="1246088"/>
            <a:ext cx="3746227" cy="4879289"/>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12" name="Isosceles Triangle 11"/>
          <p:cNvSpPr/>
          <p:nvPr/>
        </p:nvSpPr>
        <p:spPr>
          <a:xfrm rot="5400000">
            <a:off x="3151068" y="3588500"/>
            <a:ext cx="2334933" cy="315117"/>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314635" y="1205839"/>
            <a:ext cx="3886200" cy="4919539"/>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2" name="Title 1"/>
          <p:cNvSpPr>
            <a:spLocks noGrp="1"/>
          </p:cNvSpPr>
          <p:nvPr>
            <p:ph type="title"/>
          </p:nvPr>
        </p:nvSpPr>
        <p:spPr/>
        <p:txBody>
          <a:bodyPr/>
          <a:lstStyle/>
          <a:p>
            <a:r>
              <a:rPr lang="en-US" dirty="0" smtClean="0"/>
              <a:t>Assemblies and Processes</a:t>
            </a:r>
            <a:endParaRPr lang="en-US" dirty="0"/>
          </a:p>
        </p:txBody>
      </p:sp>
      <p:sp>
        <p:nvSpPr>
          <p:cNvPr id="3" name="Text Placeholder 2"/>
          <p:cNvSpPr>
            <a:spLocks noGrp="1"/>
          </p:cNvSpPr>
          <p:nvPr>
            <p:ph type="body" sz="quarter" idx="13"/>
          </p:nvPr>
        </p:nvSpPr>
        <p:spPr/>
        <p:txBody>
          <a:bodyPr/>
          <a:lstStyle/>
          <a:p>
            <a:r>
              <a:rPr lang="en-US" smtClean="0"/>
              <a:t>Development of an integrated protective coating and catalyst for water oxidation</a:t>
            </a:r>
            <a:endParaRPr lang="en-US" dirty="0"/>
          </a:p>
        </p:txBody>
      </p:sp>
      <p:sp>
        <p:nvSpPr>
          <p:cNvPr id="74" name="Text Placeholder 73"/>
          <p:cNvSpPr>
            <a:spLocks noGrp="1"/>
          </p:cNvSpPr>
          <p:nvPr>
            <p:ph type="body" sz="quarter" idx="18"/>
          </p:nvPr>
        </p:nvSpPr>
        <p:spPr/>
        <p:txBody>
          <a:bodyPr/>
          <a:lstStyle/>
          <a:p>
            <a:r>
              <a:rPr lang="en-US" smtClean="0"/>
              <a:t>Continued</a:t>
            </a:r>
            <a:endParaRPr lang="en-US" dirty="0"/>
          </a:p>
        </p:txBody>
      </p:sp>
      <p:sp>
        <p:nvSpPr>
          <p:cNvPr id="5" name="Text Placeholder 4"/>
          <p:cNvSpPr>
            <a:spLocks noGrp="1"/>
          </p:cNvSpPr>
          <p:nvPr>
            <p:ph type="body" sz="quarter" idx="19"/>
          </p:nvPr>
        </p:nvSpPr>
        <p:spPr>
          <a:xfrm>
            <a:off x="304799" y="6422317"/>
            <a:ext cx="7176287" cy="329578"/>
          </a:xfrm>
        </p:spPr>
        <p:txBody>
          <a:bodyPr/>
          <a:lstStyle/>
          <a:p>
            <a:r>
              <a:rPr lang="en-US" dirty="0"/>
              <a:t>Shu Hu, Matthew </a:t>
            </a:r>
            <a:r>
              <a:rPr lang="en-US" dirty="0" err="1"/>
              <a:t>Shaner</a:t>
            </a:r>
            <a:r>
              <a:rPr lang="en-US" dirty="0"/>
              <a:t>, Joseph </a:t>
            </a:r>
            <a:r>
              <a:rPr lang="en-US" dirty="0" err="1"/>
              <a:t>Beardslee</a:t>
            </a:r>
            <a:r>
              <a:rPr lang="en-US" dirty="0"/>
              <a:t>, Michael </a:t>
            </a:r>
            <a:r>
              <a:rPr lang="en-US" dirty="0" err="1"/>
              <a:t>Lichterman</a:t>
            </a:r>
            <a:r>
              <a:rPr lang="en-US" dirty="0"/>
              <a:t>, Bruce S. Brunschwig, and Nathan S. Lewis  “Quantitative, Sustained, Efficient Solar-Driven Oxidation of H</a:t>
            </a:r>
            <a:r>
              <a:rPr lang="en-US" baseline="-25000" dirty="0"/>
              <a:t>2</a:t>
            </a:r>
            <a:r>
              <a:rPr lang="en-US" dirty="0"/>
              <a:t>O to O</a:t>
            </a:r>
            <a:r>
              <a:rPr lang="en-US" baseline="-25000" dirty="0"/>
              <a:t>2</a:t>
            </a:r>
            <a:r>
              <a:rPr lang="en-US" dirty="0"/>
              <a:t>(g) Using Thin Ni </a:t>
            </a:r>
            <a:r>
              <a:rPr lang="en-US" dirty="0" err="1"/>
              <a:t>Electrocatalytic</a:t>
            </a:r>
            <a:r>
              <a:rPr lang="en-US" dirty="0"/>
              <a:t> Films on TiO</a:t>
            </a:r>
            <a:r>
              <a:rPr lang="en-US" baseline="-25000" dirty="0"/>
              <a:t>2</a:t>
            </a:r>
            <a:r>
              <a:rPr lang="en-US" dirty="0"/>
              <a:t>-Coated Si, </a:t>
            </a:r>
            <a:r>
              <a:rPr lang="en-US" dirty="0" err="1"/>
              <a:t>GaAs</a:t>
            </a:r>
            <a:r>
              <a:rPr lang="en-US" dirty="0"/>
              <a:t>, and </a:t>
            </a:r>
            <a:r>
              <a:rPr lang="en-US" dirty="0" err="1"/>
              <a:t>GaP</a:t>
            </a:r>
            <a:r>
              <a:rPr lang="en-US" dirty="0"/>
              <a:t> Semiconductor Photoanodes” </a:t>
            </a:r>
            <a:r>
              <a:rPr lang="en-US" b="1" dirty="0"/>
              <a:t>2014</a:t>
            </a:r>
            <a:r>
              <a:rPr lang="en-US" dirty="0"/>
              <a:t>, submitted.</a:t>
            </a:r>
          </a:p>
          <a:p>
            <a:r>
              <a:rPr lang="en-US" dirty="0" smtClean="0"/>
              <a:t>.</a:t>
            </a:r>
          </a:p>
          <a:p>
            <a:endParaRPr lang="en-US" dirty="0"/>
          </a:p>
        </p:txBody>
      </p:sp>
      <p:sp>
        <p:nvSpPr>
          <p:cNvPr id="18" name="Text Placeholder 5"/>
          <p:cNvSpPr txBox="1">
            <a:spLocks/>
          </p:cNvSpPr>
          <p:nvPr/>
        </p:nvSpPr>
        <p:spPr bwMode="auto">
          <a:xfrm>
            <a:off x="215780" y="1379459"/>
            <a:ext cx="2846909" cy="312328"/>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Quantitative Oxygen Evolution</a:t>
            </a:r>
            <a:endParaRPr lang="en-US" sz="1400" cap="small" dirty="0"/>
          </a:p>
        </p:txBody>
      </p:sp>
      <p:pic>
        <p:nvPicPr>
          <p:cNvPr id="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83" y="2053880"/>
            <a:ext cx="3632158" cy="3646291"/>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a:extLst/>
        </p:spPr>
      </p:pic>
      <p:pic>
        <p:nvPicPr>
          <p:cNvPr id="1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48906" y="3610523"/>
            <a:ext cx="3480546" cy="2459769"/>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a:extLst/>
        </p:spPr>
      </p:pic>
      <p:grpSp>
        <p:nvGrpSpPr>
          <p:cNvPr id="4" name="Group 3"/>
          <p:cNvGrpSpPr/>
          <p:nvPr/>
        </p:nvGrpSpPr>
        <p:grpSpPr>
          <a:xfrm>
            <a:off x="6489179" y="1809169"/>
            <a:ext cx="1729254" cy="1729254"/>
            <a:chOff x="6386947" y="3950771"/>
            <a:chExt cx="1975346" cy="1975346"/>
          </a:xfrm>
        </p:grpSpPr>
        <p:pic>
          <p:nvPicPr>
            <p:cNvPr id="16" name="Picture 15" descr="C:\Users\shu hu\Documents\TEM\20130806_ALDTiO2_2ndpolish\Side1_loc2_BF3-7.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6947" y="3950771"/>
              <a:ext cx="1975346" cy="1975346"/>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7"/>
            <p:cNvSpPr txBox="1"/>
            <p:nvPr/>
          </p:nvSpPr>
          <p:spPr>
            <a:xfrm>
              <a:off x="7520015" y="4149123"/>
              <a:ext cx="397862" cy="3893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Si</a:t>
              </a:r>
              <a:endParaRPr lang="en-US" b="1" baseline="-25000" dirty="0">
                <a:solidFill>
                  <a:schemeClr val="bg1"/>
                </a:solidFill>
              </a:endParaRPr>
            </a:p>
          </p:txBody>
        </p:sp>
        <p:sp>
          <p:nvSpPr>
            <p:cNvPr id="19" name="TextBox 8"/>
            <p:cNvSpPr txBox="1"/>
            <p:nvPr/>
          </p:nvSpPr>
          <p:spPr>
            <a:xfrm>
              <a:off x="7158469" y="4743772"/>
              <a:ext cx="633090" cy="3893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TiO</a:t>
              </a:r>
              <a:r>
                <a:rPr lang="en-US" b="1" baseline="-25000" dirty="0" smtClean="0">
                  <a:solidFill>
                    <a:schemeClr val="bg1"/>
                  </a:solidFill>
                </a:rPr>
                <a:t>2</a:t>
              </a:r>
              <a:endParaRPr lang="en-US" b="1" baseline="-25000" dirty="0">
                <a:solidFill>
                  <a:schemeClr val="bg1"/>
                </a:solidFill>
              </a:endParaRPr>
            </a:p>
          </p:txBody>
        </p:sp>
        <p:sp>
          <p:nvSpPr>
            <p:cNvPr id="20" name="TextBox 9"/>
            <p:cNvSpPr txBox="1"/>
            <p:nvPr/>
          </p:nvSpPr>
          <p:spPr>
            <a:xfrm>
              <a:off x="7010539" y="5155150"/>
              <a:ext cx="440445" cy="3893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Ni</a:t>
              </a:r>
              <a:endParaRPr lang="en-US" b="1" dirty="0">
                <a:solidFill>
                  <a:schemeClr val="bg1"/>
                </a:solidFill>
              </a:endParaRPr>
            </a:p>
          </p:txBody>
        </p:sp>
      </p:grpSp>
      <p:sp>
        <p:nvSpPr>
          <p:cNvPr id="21" name="Text Placeholder 5"/>
          <p:cNvSpPr txBox="1">
            <a:spLocks/>
          </p:cNvSpPr>
          <p:nvPr/>
        </p:nvSpPr>
        <p:spPr bwMode="auto">
          <a:xfrm>
            <a:off x="4423626" y="1379459"/>
            <a:ext cx="2846909" cy="312328"/>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Depth Profiling</a:t>
            </a:r>
            <a:endParaRPr lang="en-US" sz="1400" cap="small" dirty="0"/>
          </a:p>
        </p:txBody>
      </p:sp>
      <p:sp>
        <p:nvSpPr>
          <p:cNvPr id="22" name="TextBox 21"/>
          <p:cNvSpPr txBox="1"/>
          <p:nvPr/>
        </p:nvSpPr>
        <p:spPr>
          <a:xfrm>
            <a:off x="4748905" y="2124796"/>
            <a:ext cx="1640877" cy="738664"/>
          </a:xfrm>
          <a:prstGeom prst="rect">
            <a:avLst/>
          </a:prstGeom>
          <a:noFill/>
        </p:spPr>
        <p:txBody>
          <a:bodyPr wrap="square" lIns="0" tIns="0" rIns="0" bIns="0" rtlCol="0">
            <a:spAutoFit/>
          </a:bodyPr>
          <a:lstStyle/>
          <a:p>
            <a:r>
              <a:rPr lang="en-US" sz="1600" b="0" i="1" dirty="0" smtClean="0">
                <a:solidFill>
                  <a:schemeClr val="tx1">
                    <a:lumMod val="75000"/>
                    <a:lumOff val="25000"/>
                  </a:schemeClr>
                </a:solidFill>
              </a:rPr>
              <a:t>Intermixing occurs at the TiO2 / Ni interface</a:t>
            </a:r>
            <a:endParaRPr lang="en-US" sz="1600" b="0" i="1" dirty="0">
              <a:solidFill>
                <a:schemeClr val="tx1">
                  <a:lumMod val="75000"/>
                  <a:lumOff val="25000"/>
                </a:schemeClr>
              </a:solidFill>
            </a:endParaRPr>
          </a:p>
        </p:txBody>
      </p:sp>
    </p:spTree>
    <p:extLst>
      <p:ext uri="{BB962C8B-B14F-4D97-AF65-F5344CB8AC3E}">
        <p14:creationId xmlns:p14="http://schemas.microsoft.com/office/powerpoint/2010/main" val="5895475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94982" y="3267075"/>
            <a:ext cx="7965770" cy="2905126"/>
          </a:xfrm>
          <a:prstGeom prst="rect">
            <a:avLst/>
          </a:prstGeom>
          <a:ln>
            <a:no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2" name="Title 1"/>
          <p:cNvSpPr>
            <a:spLocks noGrp="1"/>
          </p:cNvSpPr>
          <p:nvPr>
            <p:ph type="title"/>
          </p:nvPr>
        </p:nvSpPr>
        <p:spPr/>
        <p:txBody>
          <a:bodyPr/>
          <a:lstStyle/>
          <a:p>
            <a:r>
              <a:rPr lang="en-US" dirty="0" smtClean="0"/>
              <a:t>Materials Discovery</a:t>
            </a:r>
            <a:endParaRPr lang="en-US" dirty="0"/>
          </a:p>
        </p:txBody>
      </p:sp>
      <p:sp>
        <p:nvSpPr>
          <p:cNvPr id="3" name="Text Placeholder 2"/>
          <p:cNvSpPr>
            <a:spLocks noGrp="1"/>
          </p:cNvSpPr>
          <p:nvPr>
            <p:ph type="body" sz="quarter" idx="13"/>
          </p:nvPr>
        </p:nvSpPr>
        <p:spPr/>
        <p:txBody>
          <a:bodyPr/>
          <a:lstStyle/>
          <a:p>
            <a:r>
              <a:rPr lang="en-US" dirty="0" smtClean="0"/>
              <a:t>Systematic </a:t>
            </a:r>
            <a:r>
              <a:rPr lang="en-US" dirty="0"/>
              <a:t>Approach to Solar-Fuel Generator Prototypes</a:t>
            </a:r>
          </a:p>
        </p:txBody>
      </p:sp>
      <p:sp>
        <p:nvSpPr>
          <p:cNvPr id="7" name="Rectangle 6"/>
          <p:cNvSpPr/>
          <p:nvPr/>
        </p:nvSpPr>
        <p:spPr>
          <a:xfrm>
            <a:off x="394982" y="1327727"/>
            <a:ext cx="7950732" cy="1405225"/>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17" name="Rectangle 16"/>
          <p:cNvSpPr/>
          <p:nvPr/>
        </p:nvSpPr>
        <p:spPr>
          <a:xfrm>
            <a:off x="561767" y="1561149"/>
            <a:ext cx="2057400" cy="914400"/>
          </a:xfrm>
          <a:prstGeom prst="rect">
            <a:avLst/>
          </a:prstGeom>
          <a:solidFill>
            <a:schemeClr val="bg1">
              <a:lumMod val="75000"/>
            </a:schemeClr>
          </a:solidFill>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pic>
        <p:nvPicPr>
          <p:cNvPr id="18" name="Picture 17"/>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a:stretch/>
        </p:blipFill>
        <p:spPr>
          <a:xfrm>
            <a:off x="1724777" y="1675449"/>
            <a:ext cx="685800" cy="68580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9" name="TextBox 18"/>
          <p:cNvSpPr txBox="1"/>
          <p:nvPr/>
        </p:nvSpPr>
        <p:spPr>
          <a:xfrm>
            <a:off x="561767" y="1561149"/>
            <a:ext cx="1028700" cy="784830"/>
          </a:xfrm>
          <a:prstGeom prst="rect">
            <a:avLst/>
          </a:prstGeom>
          <a:noFill/>
        </p:spPr>
        <p:txBody>
          <a:bodyPr wrap="square" rtlCol="0">
            <a:spAutoFit/>
          </a:bodyPr>
          <a:lstStyle/>
          <a:p>
            <a:pPr>
              <a:spcAft>
                <a:spcPts val="0"/>
              </a:spcAft>
            </a:pPr>
            <a:r>
              <a:rPr lang="en-US" sz="1500" dirty="0" smtClean="0">
                <a:solidFill>
                  <a:schemeClr val="bg1">
                    <a:lumMod val="50000"/>
                  </a:schemeClr>
                </a:solidFill>
              </a:rPr>
              <a:t>Integrated prototype</a:t>
            </a:r>
          </a:p>
          <a:p>
            <a:pPr>
              <a:spcAft>
                <a:spcPts val="0"/>
              </a:spcAft>
            </a:pPr>
            <a:r>
              <a:rPr lang="en-US" sz="1500" dirty="0" smtClean="0">
                <a:solidFill>
                  <a:schemeClr val="bg1">
                    <a:lumMod val="50000"/>
                  </a:schemeClr>
                </a:solidFill>
              </a:rPr>
              <a:t>devices</a:t>
            </a:r>
          </a:p>
        </p:txBody>
      </p:sp>
      <p:sp>
        <p:nvSpPr>
          <p:cNvPr id="21" name="Isosceles Triangle 20"/>
          <p:cNvSpPr/>
          <p:nvPr/>
        </p:nvSpPr>
        <p:spPr>
          <a:xfrm rot="5400000">
            <a:off x="2331336" y="1902004"/>
            <a:ext cx="1238294" cy="232691"/>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5400000">
            <a:off x="5129487" y="1925983"/>
            <a:ext cx="1238294" cy="232691"/>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379436" y="2482171"/>
            <a:ext cx="7983514" cy="3709078"/>
          </a:xfrm>
          <a:custGeom>
            <a:avLst/>
            <a:gdLst>
              <a:gd name="connsiteX0" fmla="*/ 1647825 w 8086725"/>
              <a:gd name="connsiteY0" fmla="*/ 0 h 3352800"/>
              <a:gd name="connsiteX1" fmla="*/ 28575 w 8086725"/>
              <a:gd name="connsiteY1" fmla="*/ 428625 h 3352800"/>
              <a:gd name="connsiteX2" fmla="*/ 0 w 8086725"/>
              <a:gd name="connsiteY2" fmla="*/ 3352800 h 3352800"/>
              <a:gd name="connsiteX3" fmla="*/ 8086725 w 8086725"/>
              <a:gd name="connsiteY3" fmla="*/ 3333750 h 3352800"/>
              <a:gd name="connsiteX4" fmla="*/ 8086725 w 8086725"/>
              <a:gd name="connsiteY4" fmla="*/ 409575 h 3352800"/>
              <a:gd name="connsiteX5" fmla="*/ 4800600 w 8086725"/>
              <a:gd name="connsiteY5" fmla="*/ 0 h 3352800"/>
              <a:gd name="connsiteX6" fmla="*/ 4800600 w 8086725"/>
              <a:gd name="connsiteY6" fmla="*/ 0 h 3352800"/>
              <a:gd name="connsiteX0" fmla="*/ 341539 w 8086725"/>
              <a:gd name="connsiteY0" fmla="*/ 0 h 3686628"/>
              <a:gd name="connsiteX1" fmla="*/ 28575 w 8086725"/>
              <a:gd name="connsiteY1" fmla="*/ 762453 h 3686628"/>
              <a:gd name="connsiteX2" fmla="*/ 0 w 8086725"/>
              <a:gd name="connsiteY2" fmla="*/ 3686628 h 3686628"/>
              <a:gd name="connsiteX3" fmla="*/ 8086725 w 8086725"/>
              <a:gd name="connsiteY3" fmla="*/ 3667578 h 3686628"/>
              <a:gd name="connsiteX4" fmla="*/ 8086725 w 8086725"/>
              <a:gd name="connsiteY4" fmla="*/ 743403 h 3686628"/>
              <a:gd name="connsiteX5" fmla="*/ 4800600 w 8086725"/>
              <a:gd name="connsiteY5" fmla="*/ 333828 h 3686628"/>
              <a:gd name="connsiteX6" fmla="*/ 4800600 w 8086725"/>
              <a:gd name="connsiteY6" fmla="*/ 333828 h 3686628"/>
              <a:gd name="connsiteX0" fmla="*/ 341539 w 8086725"/>
              <a:gd name="connsiteY0" fmla="*/ 0 h 3686628"/>
              <a:gd name="connsiteX1" fmla="*/ 14288 w 8086725"/>
              <a:gd name="connsiteY1" fmla="*/ 767215 h 3686628"/>
              <a:gd name="connsiteX2" fmla="*/ 0 w 8086725"/>
              <a:gd name="connsiteY2" fmla="*/ 3686628 h 3686628"/>
              <a:gd name="connsiteX3" fmla="*/ 8086725 w 8086725"/>
              <a:gd name="connsiteY3" fmla="*/ 3667578 h 3686628"/>
              <a:gd name="connsiteX4" fmla="*/ 8086725 w 8086725"/>
              <a:gd name="connsiteY4" fmla="*/ 743403 h 3686628"/>
              <a:gd name="connsiteX5" fmla="*/ 4800600 w 8086725"/>
              <a:gd name="connsiteY5" fmla="*/ 333828 h 3686628"/>
              <a:gd name="connsiteX6" fmla="*/ 4800600 w 8086725"/>
              <a:gd name="connsiteY6" fmla="*/ 333828 h 3686628"/>
              <a:gd name="connsiteX0" fmla="*/ 279626 w 8086725"/>
              <a:gd name="connsiteY0" fmla="*/ 0 h 3715203"/>
              <a:gd name="connsiteX1" fmla="*/ 14288 w 8086725"/>
              <a:gd name="connsiteY1" fmla="*/ 795790 h 3715203"/>
              <a:gd name="connsiteX2" fmla="*/ 0 w 8086725"/>
              <a:gd name="connsiteY2" fmla="*/ 3715203 h 3715203"/>
              <a:gd name="connsiteX3" fmla="*/ 8086725 w 8086725"/>
              <a:gd name="connsiteY3" fmla="*/ 3696153 h 3715203"/>
              <a:gd name="connsiteX4" fmla="*/ 8086725 w 8086725"/>
              <a:gd name="connsiteY4" fmla="*/ 771978 h 3715203"/>
              <a:gd name="connsiteX5" fmla="*/ 4800600 w 8086725"/>
              <a:gd name="connsiteY5" fmla="*/ 362403 h 3715203"/>
              <a:gd name="connsiteX6" fmla="*/ 4800600 w 8086725"/>
              <a:gd name="connsiteY6" fmla="*/ 362403 h 3715203"/>
              <a:gd name="connsiteX0" fmla="*/ 279626 w 8086725"/>
              <a:gd name="connsiteY0" fmla="*/ 0 h 3715203"/>
              <a:gd name="connsiteX1" fmla="*/ 14288 w 8086725"/>
              <a:gd name="connsiteY1" fmla="*/ 795790 h 3715203"/>
              <a:gd name="connsiteX2" fmla="*/ 0 w 8086725"/>
              <a:gd name="connsiteY2" fmla="*/ 3715203 h 3715203"/>
              <a:gd name="connsiteX3" fmla="*/ 8086725 w 8086725"/>
              <a:gd name="connsiteY3" fmla="*/ 3696153 h 3715203"/>
              <a:gd name="connsiteX4" fmla="*/ 8086725 w 8086725"/>
              <a:gd name="connsiteY4" fmla="*/ 771978 h 3715203"/>
              <a:gd name="connsiteX5" fmla="*/ 4800600 w 8086725"/>
              <a:gd name="connsiteY5" fmla="*/ 362403 h 3715203"/>
              <a:gd name="connsiteX6" fmla="*/ 2343150 w 8086725"/>
              <a:gd name="connsiteY6" fmla="*/ 5215 h 3715203"/>
              <a:gd name="connsiteX0" fmla="*/ 298676 w 8086725"/>
              <a:gd name="connsiteY0" fmla="*/ 0 h 3719965"/>
              <a:gd name="connsiteX1" fmla="*/ 14288 w 8086725"/>
              <a:gd name="connsiteY1" fmla="*/ 800552 h 3719965"/>
              <a:gd name="connsiteX2" fmla="*/ 0 w 8086725"/>
              <a:gd name="connsiteY2" fmla="*/ 3719965 h 3719965"/>
              <a:gd name="connsiteX3" fmla="*/ 8086725 w 8086725"/>
              <a:gd name="connsiteY3" fmla="*/ 3700915 h 3719965"/>
              <a:gd name="connsiteX4" fmla="*/ 8086725 w 8086725"/>
              <a:gd name="connsiteY4" fmla="*/ 776740 h 3719965"/>
              <a:gd name="connsiteX5" fmla="*/ 4800600 w 8086725"/>
              <a:gd name="connsiteY5" fmla="*/ 367165 h 3719965"/>
              <a:gd name="connsiteX6" fmla="*/ 2343150 w 8086725"/>
              <a:gd name="connsiteY6" fmla="*/ 9977 h 3719965"/>
              <a:gd name="connsiteX0" fmla="*/ 298676 w 8086725"/>
              <a:gd name="connsiteY0" fmla="*/ 11795 h 3731760"/>
              <a:gd name="connsiteX1" fmla="*/ 14288 w 8086725"/>
              <a:gd name="connsiteY1" fmla="*/ 812347 h 3731760"/>
              <a:gd name="connsiteX2" fmla="*/ 0 w 8086725"/>
              <a:gd name="connsiteY2" fmla="*/ 3731760 h 3731760"/>
              <a:gd name="connsiteX3" fmla="*/ 8086725 w 8086725"/>
              <a:gd name="connsiteY3" fmla="*/ 3712710 h 3731760"/>
              <a:gd name="connsiteX4" fmla="*/ 8086725 w 8086725"/>
              <a:gd name="connsiteY4" fmla="*/ 788535 h 3731760"/>
              <a:gd name="connsiteX5" fmla="*/ 4800600 w 8086725"/>
              <a:gd name="connsiteY5" fmla="*/ 378960 h 3731760"/>
              <a:gd name="connsiteX6" fmla="*/ 2254939 w 8086725"/>
              <a:gd name="connsiteY6" fmla="*/ 0 h 3731760"/>
              <a:gd name="connsiteX0" fmla="*/ 298676 w 8086725"/>
              <a:gd name="connsiteY0" fmla="*/ 0 h 3719965"/>
              <a:gd name="connsiteX1" fmla="*/ 14288 w 8086725"/>
              <a:gd name="connsiteY1" fmla="*/ 800552 h 3719965"/>
              <a:gd name="connsiteX2" fmla="*/ 0 w 8086725"/>
              <a:gd name="connsiteY2" fmla="*/ 3719965 h 3719965"/>
              <a:gd name="connsiteX3" fmla="*/ 8086725 w 8086725"/>
              <a:gd name="connsiteY3" fmla="*/ 3700915 h 3719965"/>
              <a:gd name="connsiteX4" fmla="*/ 8086725 w 8086725"/>
              <a:gd name="connsiteY4" fmla="*/ 776740 h 3719965"/>
              <a:gd name="connsiteX5" fmla="*/ 4800600 w 8086725"/>
              <a:gd name="connsiteY5" fmla="*/ 367165 h 3719965"/>
              <a:gd name="connsiteX6" fmla="*/ 4548439 w 8086725"/>
              <a:gd name="connsiteY6" fmla="*/ 53520 h 3719965"/>
              <a:gd name="connsiteX0" fmla="*/ 298676 w 8086725"/>
              <a:gd name="connsiteY0" fmla="*/ 0 h 3719965"/>
              <a:gd name="connsiteX1" fmla="*/ 14288 w 8086725"/>
              <a:gd name="connsiteY1" fmla="*/ 800552 h 3719965"/>
              <a:gd name="connsiteX2" fmla="*/ 0 w 8086725"/>
              <a:gd name="connsiteY2" fmla="*/ 3719965 h 3719965"/>
              <a:gd name="connsiteX3" fmla="*/ 8086725 w 8086725"/>
              <a:gd name="connsiteY3" fmla="*/ 3700915 h 3719965"/>
              <a:gd name="connsiteX4" fmla="*/ 8086725 w 8086725"/>
              <a:gd name="connsiteY4" fmla="*/ 776740 h 3719965"/>
              <a:gd name="connsiteX5" fmla="*/ 6432514 w 8086725"/>
              <a:gd name="connsiteY5" fmla="*/ 454251 h 3719965"/>
              <a:gd name="connsiteX6" fmla="*/ 4548439 w 8086725"/>
              <a:gd name="connsiteY6" fmla="*/ 53520 h 3719965"/>
              <a:gd name="connsiteX0" fmla="*/ 298676 w 8086725"/>
              <a:gd name="connsiteY0" fmla="*/ 0 h 3719965"/>
              <a:gd name="connsiteX1" fmla="*/ 14288 w 8086725"/>
              <a:gd name="connsiteY1" fmla="*/ 800552 h 3719965"/>
              <a:gd name="connsiteX2" fmla="*/ 0 w 8086725"/>
              <a:gd name="connsiteY2" fmla="*/ 3719965 h 3719965"/>
              <a:gd name="connsiteX3" fmla="*/ 8086725 w 8086725"/>
              <a:gd name="connsiteY3" fmla="*/ 3700915 h 3719965"/>
              <a:gd name="connsiteX4" fmla="*/ 8086725 w 8086725"/>
              <a:gd name="connsiteY4" fmla="*/ 776740 h 3719965"/>
              <a:gd name="connsiteX5" fmla="*/ 6432514 w 8086725"/>
              <a:gd name="connsiteY5" fmla="*/ 454251 h 3719965"/>
              <a:gd name="connsiteX6" fmla="*/ 5055655 w 8086725"/>
              <a:gd name="connsiteY6" fmla="*/ 20863 h 3719965"/>
              <a:gd name="connsiteX0" fmla="*/ 298676 w 8086725"/>
              <a:gd name="connsiteY0" fmla="*/ 0 h 3719965"/>
              <a:gd name="connsiteX1" fmla="*/ 14288 w 8086725"/>
              <a:gd name="connsiteY1" fmla="*/ 800552 h 3719965"/>
              <a:gd name="connsiteX2" fmla="*/ 0 w 8086725"/>
              <a:gd name="connsiteY2" fmla="*/ 3719965 h 3719965"/>
              <a:gd name="connsiteX3" fmla="*/ 8086725 w 8086725"/>
              <a:gd name="connsiteY3" fmla="*/ 3700915 h 3719965"/>
              <a:gd name="connsiteX4" fmla="*/ 8086725 w 8086725"/>
              <a:gd name="connsiteY4" fmla="*/ 776740 h 3719965"/>
              <a:gd name="connsiteX5" fmla="*/ 6432514 w 8086725"/>
              <a:gd name="connsiteY5" fmla="*/ 454251 h 3719965"/>
              <a:gd name="connsiteX0" fmla="*/ 298676 w 8086725"/>
              <a:gd name="connsiteY0" fmla="*/ 0 h 3719965"/>
              <a:gd name="connsiteX1" fmla="*/ 14288 w 8086725"/>
              <a:gd name="connsiteY1" fmla="*/ 800552 h 3719965"/>
              <a:gd name="connsiteX2" fmla="*/ 0 w 8086725"/>
              <a:gd name="connsiteY2" fmla="*/ 3719965 h 3719965"/>
              <a:gd name="connsiteX3" fmla="*/ 8086725 w 8086725"/>
              <a:gd name="connsiteY3" fmla="*/ 3700915 h 3719965"/>
              <a:gd name="connsiteX4" fmla="*/ 8086725 w 8086725"/>
              <a:gd name="connsiteY4" fmla="*/ 776740 h 3719965"/>
              <a:gd name="connsiteX5" fmla="*/ 5065236 w 8086725"/>
              <a:gd name="connsiteY5" fmla="*/ 51480 h 3719965"/>
              <a:gd name="connsiteX0" fmla="*/ 2978102 w 8086725"/>
              <a:gd name="connsiteY0" fmla="*/ 0 h 3687307"/>
              <a:gd name="connsiteX1" fmla="*/ 14288 w 8086725"/>
              <a:gd name="connsiteY1" fmla="*/ 767894 h 3687307"/>
              <a:gd name="connsiteX2" fmla="*/ 0 w 8086725"/>
              <a:gd name="connsiteY2" fmla="*/ 3687307 h 3687307"/>
              <a:gd name="connsiteX3" fmla="*/ 8086725 w 8086725"/>
              <a:gd name="connsiteY3" fmla="*/ 3668257 h 3687307"/>
              <a:gd name="connsiteX4" fmla="*/ 8086725 w 8086725"/>
              <a:gd name="connsiteY4" fmla="*/ 744082 h 3687307"/>
              <a:gd name="connsiteX5" fmla="*/ 5065236 w 8086725"/>
              <a:gd name="connsiteY5" fmla="*/ 18822 h 3687307"/>
              <a:gd name="connsiteX0" fmla="*/ 5767793 w 8086725"/>
              <a:gd name="connsiteY0" fmla="*/ 0 h 3709078"/>
              <a:gd name="connsiteX1" fmla="*/ 14288 w 8086725"/>
              <a:gd name="connsiteY1" fmla="*/ 789665 h 3709078"/>
              <a:gd name="connsiteX2" fmla="*/ 0 w 8086725"/>
              <a:gd name="connsiteY2" fmla="*/ 3709078 h 3709078"/>
              <a:gd name="connsiteX3" fmla="*/ 8086725 w 8086725"/>
              <a:gd name="connsiteY3" fmla="*/ 3690028 h 3709078"/>
              <a:gd name="connsiteX4" fmla="*/ 8086725 w 8086725"/>
              <a:gd name="connsiteY4" fmla="*/ 765853 h 3709078"/>
              <a:gd name="connsiteX5" fmla="*/ 5065236 w 8086725"/>
              <a:gd name="connsiteY5" fmla="*/ 40593 h 3709078"/>
              <a:gd name="connsiteX0" fmla="*/ 5767793 w 8086725"/>
              <a:gd name="connsiteY0" fmla="*/ 0 h 3709078"/>
              <a:gd name="connsiteX1" fmla="*/ 14288 w 8086725"/>
              <a:gd name="connsiteY1" fmla="*/ 789665 h 3709078"/>
              <a:gd name="connsiteX2" fmla="*/ 0 w 8086725"/>
              <a:gd name="connsiteY2" fmla="*/ 3709078 h 3709078"/>
              <a:gd name="connsiteX3" fmla="*/ 8086725 w 8086725"/>
              <a:gd name="connsiteY3" fmla="*/ 3690028 h 3709078"/>
              <a:gd name="connsiteX4" fmla="*/ 8086725 w 8086725"/>
              <a:gd name="connsiteY4" fmla="*/ 765853 h 3709078"/>
              <a:gd name="connsiteX5" fmla="*/ 7821847 w 8086725"/>
              <a:gd name="connsiteY5" fmla="*/ 29708 h 370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86725" h="3709078">
                <a:moveTo>
                  <a:pt x="5767793" y="0"/>
                </a:moveTo>
                <a:lnTo>
                  <a:pt x="14288" y="789665"/>
                </a:lnTo>
                <a:cubicBezTo>
                  <a:pt x="9525" y="1762803"/>
                  <a:pt x="4763" y="2735940"/>
                  <a:pt x="0" y="3709078"/>
                </a:cubicBezTo>
                <a:lnTo>
                  <a:pt x="8086725" y="3690028"/>
                </a:lnTo>
                <a:lnTo>
                  <a:pt x="8086725" y="765853"/>
                </a:lnTo>
                <a:lnTo>
                  <a:pt x="7821847" y="29708"/>
                </a:lnTo>
              </a:path>
            </a:pathLst>
          </a:custGeom>
          <a:noFill/>
          <a:ln w="952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2691232" y="3453273"/>
            <a:ext cx="1486244" cy="1401755"/>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71" name="TextBox 70"/>
          <p:cNvSpPr txBox="1"/>
          <p:nvPr/>
        </p:nvSpPr>
        <p:spPr>
          <a:xfrm>
            <a:off x="2692657" y="3453274"/>
            <a:ext cx="1449777" cy="307777"/>
          </a:xfrm>
          <a:prstGeom prst="rect">
            <a:avLst/>
          </a:prstGeom>
          <a:noFill/>
        </p:spPr>
        <p:txBody>
          <a:bodyPr wrap="square" rtlCol="0">
            <a:spAutoFit/>
          </a:bodyPr>
          <a:lstStyle/>
          <a:p>
            <a:r>
              <a:rPr lang="en-US" dirty="0" smtClean="0">
                <a:solidFill>
                  <a:schemeClr val="tx1">
                    <a:lumMod val="75000"/>
                    <a:lumOff val="25000"/>
                  </a:schemeClr>
                </a:solidFill>
              </a:rPr>
              <a:t>Light absorbers</a:t>
            </a:r>
            <a:endParaRPr lang="en-US" dirty="0">
              <a:solidFill>
                <a:schemeClr val="tx1">
                  <a:lumMod val="75000"/>
                  <a:lumOff val="25000"/>
                </a:schemeClr>
              </a:solidFill>
            </a:endParaRPr>
          </a:p>
        </p:txBody>
      </p:sp>
      <p:grpSp>
        <p:nvGrpSpPr>
          <p:cNvPr id="8" name="Group 7"/>
          <p:cNvGrpSpPr/>
          <p:nvPr/>
        </p:nvGrpSpPr>
        <p:grpSpPr>
          <a:xfrm>
            <a:off x="5418058" y="5089483"/>
            <a:ext cx="2291310" cy="888065"/>
            <a:chOff x="1160249" y="5829915"/>
            <a:chExt cx="1486244" cy="1788644"/>
          </a:xfrm>
        </p:grpSpPr>
        <p:sp>
          <p:nvSpPr>
            <p:cNvPr id="66" name="Rectangle 65"/>
            <p:cNvSpPr/>
            <p:nvPr/>
          </p:nvSpPr>
          <p:spPr>
            <a:xfrm>
              <a:off x="1160249" y="5829915"/>
              <a:ext cx="1486244" cy="1788644"/>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67" name="TextBox 66"/>
            <p:cNvSpPr txBox="1"/>
            <p:nvPr/>
          </p:nvSpPr>
          <p:spPr>
            <a:xfrm>
              <a:off x="1171972" y="5836173"/>
              <a:ext cx="1359877" cy="1487737"/>
            </a:xfrm>
            <a:prstGeom prst="rect">
              <a:avLst/>
            </a:prstGeom>
            <a:noFill/>
          </p:spPr>
          <p:txBody>
            <a:bodyPr wrap="square" rtlCol="0">
              <a:spAutoFit/>
            </a:bodyPr>
            <a:lstStyle/>
            <a:p>
              <a:r>
                <a:rPr lang="en-US" dirty="0" smtClean="0">
                  <a:solidFill>
                    <a:schemeClr val="tx1">
                      <a:lumMod val="75000"/>
                      <a:lumOff val="25000"/>
                    </a:schemeClr>
                  </a:solidFill>
                </a:rPr>
                <a:t>Basic</a:t>
              </a:r>
              <a:br>
                <a:rPr lang="en-US" dirty="0" smtClean="0">
                  <a:solidFill>
                    <a:schemeClr val="tx1">
                      <a:lumMod val="75000"/>
                      <a:lumOff val="25000"/>
                    </a:schemeClr>
                  </a:solidFill>
                </a:rPr>
              </a:br>
              <a:r>
                <a:rPr lang="en-US" dirty="0" smtClean="0">
                  <a:solidFill>
                    <a:schemeClr val="tx1">
                      <a:lumMod val="75000"/>
                      <a:lumOff val="25000"/>
                    </a:schemeClr>
                  </a:solidFill>
                </a:rPr>
                <a:t>discovery</a:t>
              </a:r>
              <a:br>
                <a:rPr lang="en-US" dirty="0" smtClean="0">
                  <a:solidFill>
                    <a:schemeClr val="tx1">
                      <a:lumMod val="75000"/>
                      <a:lumOff val="25000"/>
                    </a:schemeClr>
                  </a:solidFill>
                </a:rPr>
              </a:br>
              <a:r>
                <a:rPr lang="en-US" dirty="0" smtClean="0">
                  <a:solidFill>
                    <a:schemeClr val="tx1">
                      <a:lumMod val="75000"/>
                      <a:lumOff val="25000"/>
                    </a:schemeClr>
                  </a:solidFill>
                </a:rPr>
                <a:t>science</a:t>
              </a:r>
              <a:endParaRPr lang="en-US" dirty="0">
                <a:solidFill>
                  <a:schemeClr val="tx1">
                    <a:lumMod val="75000"/>
                    <a:lumOff val="25000"/>
                  </a:schemeClr>
                </a:solidFill>
              </a:endParaRPr>
            </a:p>
          </p:txBody>
        </p:sp>
      </p:grpSp>
      <p:grpSp>
        <p:nvGrpSpPr>
          <p:cNvPr id="32" name="Group 31"/>
          <p:cNvGrpSpPr/>
          <p:nvPr/>
        </p:nvGrpSpPr>
        <p:grpSpPr>
          <a:xfrm>
            <a:off x="3301394" y="1573139"/>
            <a:ext cx="2057401" cy="914400"/>
            <a:chOff x="3301394" y="1573139"/>
            <a:chExt cx="2057401" cy="914400"/>
          </a:xfrm>
        </p:grpSpPr>
        <p:sp>
          <p:nvSpPr>
            <p:cNvPr id="33" name="Rectangle 32"/>
            <p:cNvSpPr/>
            <p:nvPr/>
          </p:nvSpPr>
          <p:spPr>
            <a:xfrm>
              <a:off x="3301395" y="1573139"/>
              <a:ext cx="2057400" cy="914400"/>
            </a:xfrm>
            <a:prstGeom prst="rect">
              <a:avLst/>
            </a:prstGeom>
            <a:solidFill>
              <a:schemeClr val="bg1">
                <a:lumMod val="85000"/>
              </a:schemeClr>
            </a:solidFill>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pic>
          <p:nvPicPr>
            <p:cNvPr id="34" name="Picture 3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363207" y="1755782"/>
              <a:ext cx="859640" cy="573093"/>
            </a:xfrm>
            <a:prstGeom prst="rect">
              <a:avLst/>
            </a:prstGeom>
            <a:ln w="12700">
              <a:solidFill>
                <a:schemeClr val="tx1">
                  <a:lumMod val="50000"/>
                  <a:lumOff val="50000"/>
                </a:schemeClr>
              </a:solidFill>
            </a:ln>
            <a:effectLst>
              <a:outerShdw blurRad="50800" dist="38100" dir="2700000" algn="tl" rotWithShape="0">
                <a:prstClr val="black">
                  <a:alpha val="40000"/>
                </a:prstClr>
              </a:outerShdw>
            </a:effectLst>
          </p:spPr>
        </p:pic>
        <p:sp>
          <p:nvSpPr>
            <p:cNvPr id="35" name="TextBox 34"/>
            <p:cNvSpPr txBox="1"/>
            <p:nvPr/>
          </p:nvSpPr>
          <p:spPr>
            <a:xfrm>
              <a:off x="3301394" y="1573139"/>
              <a:ext cx="1068953" cy="784830"/>
            </a:xfrm>
            <a:prstGeom prst="rect">
              <a:avLst/>
            </a:prstGeom>
            <a:noFill/>
          </p:spPr>
          <p:txBody>
            <a:bodyPr wrap="square" rtlCol="0">
              <a:spAutoFit/>
            </a:bodyPr>
            <a:lstStyle/>
            <a:p>
              <a:pPr>
                <a:spcAft>
                  <a:spcPts val="0"/>
                </a:spcAft>
              </a:pPr>
              <a:r>
                <a:rPr lang="en-US" sz="1500" dirty="0" smtClean="0">
                  <a:solidFill>
                    <a:schemeClr val="bg1">
                      <a:lumMod val="50000"/>
                    </a:schemeClr>
                  </a:solidFill>
                </a:rPr>
                <a:t>Assemblies and processes</a:t>
              </a:r>
            </a:p>
          </p:txBody>
        </p:sp>
      </p:grpSp>
      <p:sp>
        <p:nvSpPr>
          <p:cNvPr id="37" name="Rectangle 36"/>
          <p:cNvSpPr/>
          <p:nvPr/>
        </p:nvSpPr>
        <p:spPr>
          <a:xfrm>
            <a:off x="6041023" y="1585129"/>
            <a:ext cx="2057400" cy="914400"/>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9723" y="1699340"/>
            <a:ext cx="800307" cy="68597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45" name="TextBox 44"/>
          <p:cNvSpPr txBox="1"/>
          <p:nvPr/>
        </p:nvSpPr>
        <p:spPr>
          <a:xfrm>
            <a:off x="6041023" y="1585129"/>
            <a:ext cx="1028700" cy="553998"/>
          </a:xfrm>
          <a:prstGeom prst="rect">
            <a:avLst/>
          </a:prstGeom>
          <a:noFill/>
        </p:spPr>
        <p:txBody>
          <a:bodyPr wrap="square" rtlCol="0">
            <a:spAutoFit/>
          </a:bodyPr>
          <a:lstStyle/>
          <a:p>
            <a:pPr>
              <a:spcAft>
                <a:spcPts val="0"/>
              </a:spcAft>
            </a:pPr>
            <a:r>
              <a:rPr lang="en-US" sz="1500" dirty="0" smtClean="0">
                <a:solidFill>
                  <a:schemeClr val="tx1">
                    <a:lumMod val="75000"/>
                    <a:lumOff val="25000"/>
                  </a:schemeClr>
                </a:solidFill>
              </a:rPr>
              <a:t>Materials discovery </a:t>
            </a:r>
          </a:p>
        </p:txBody>
      </p:sp>
      <p:pic>
        <p:nvPicPr>
          <p:cNvPr id="46" name="Picture 4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982630" y="4046446"/>
            <a:ext cx="903447" cy="60229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62" name="Rectangle 61"/>
          <p:cNvSpPr/>
          <p:nvPr/>
        </p:nvSpPr>
        <p:spPr>
          <a:xfrm>
            <a:off x="3024017" y="5083226"/>
            <a:ext cx="2274106" cy="894322"/>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63" name="TextBox 62"/>
          <p:cNvSpPr txBox="1"/>
          <p:nvPr/>
        </p:nvSpPr>
        <p:spPr>
          <a:xfrm>
            <a:off x="3078552" y="5089483"/>
            <a:ext cx="1359877" cy="307777"/>
          </a:xfrm>
          <a:prstGeom prst="rect">
            <a:avLst/>
          </a:prstGeom>
          <a:noFill/>
        </p:spPr>
        <p:txBody>
          <a:bodyPr wrap="square" rtlCol="0">
            <a:spAutoFit/>
          </a:bodyPr>
          <a:lstStyle/>
          <a:p>
            <a:r>
              <a:rPr lang="en-US" dirty="0" smtClean="0">
                <a:solidFill>
                  <a:schemeClr val="tx1">
                    <a:lumMod val="75000"/>
                    <a:lumOff val="25000"/>
                  </a:schemeClr>
                </a:solidFill>
              </a:rPr>
              <a:t>Benchmarking</a:t>
            </a:r>
            <a:endParaRPr lang="en-US" dirty="0">
              <a:solidFill>
                <a:schemeClr val="tx1">
                  <a:lumMod val="75000"/>
                  <a:lumOff val="25000"/>
                </a:schemeClr>
              </a:solidFill>
            </a:endParaRPr>
          </a:p>
        </p:txBody>
      </p:sp>
      <p:pic>
        <p:nvPicPr>
          <p:cNvPr id="47" name="Picture 3" descr="Z:\Desktop\Benchmarkingpi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6859" y="5220261"/>
            <a:ext cx="917539" cy="707686"/>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659173" y="5083226"/>
            <a:ext cx="2291310" cy="888065"/>
            <a:chOff x="1160249" y="5829915"/>
            <a:chExt cx="1486244" cy="1788644"/>
          </a:xfrm>
        </p:grpSpPr>
        <p:sp>
          <p:nvSpPr>
            <p:cNvPr id="50" name="Rectangle 49"/>
            <p:cNvSpPr/>
            <p:nvPr/>
          </p:nvSpPr>
          <p:spPr>
            <a:xfrm>
              <a:off x="1160249" y="5829915"/>
              <a:ext cx="1486244" cy="1788644"/>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51" name="TextBox 50"/>
            <p:cNvSpPr txBox="1"/>
            <p:nvPr/>
          </p:nvSpPr>
          <p:spPr>
            <a:xfrm>
              <a:off x="1171972" y="5836173"/>
              <a:ext cx="1359877" cy="1487737"/>
            </a:xfrm>
            <a:prstGeom prst="rect">
              <a:avLst/>
            </a:prstGeom>
            <a:noFill/>
          </p:spPr>
          <p:txBody>
            <a:bodyPr wrap="square" rtlCol="0">
              <a:spAutoFit/>
            </a:bodyPr>
            <a:lstStyle/>
            <a:p>
              <a:r>
                <a:rPr lang="en-US" dirty="0" smtClean="0">
                  <a:solidFill>
                    <a:schemeClr val="tx1">
                      <a:lumMod val="75000"/>
                      <a:lumOff val="25000"/>
                    </a:schemeClr>
                  </a:solidFill>
                </a:rPr>
                <a:t>High</a:t>
              </a:r>
              <a:br>
                <a:rPr lang="en-US" dirty="0" smtClean="0">
                  <a:solidFill>
                    <a:schemeClr val="tx1">
                      <a:lumMod val="75000"/>
                      <a:lumOff val="25000"/>
                    </a:schemeClr>
                  </a:solidFill>
                </a:rPr>
              </a:br>
              <a:r>
                <a:rPr lang="en-US" dirty="0" smtClean="0">
                  <a:solidFill>
                    <a:schemeClr val="tx1">
                      <a:lumMod val="75000"/>
                      <a:lumOff val="25000"/>
                    </a:schemeClr>
                  </a:solidFill>
                </a:rPr>
                <a:t>throughput</a:t>
              </a:r>
              <a:br>
                <a:rPr lang="en-US" dirty="0" smtClean="0">
                  <a:solidFill>
                    <a:schemeClr val="tx1">
                      <a:lumMod val="75000"/>
                      <a:lumOff val="25000"/>
                    </a:schemeClr>
                  </a:solidFill>
                </a:rPr>
              </a:br>
              <a:r>
                <a:rPr lang="en-US" dirty="0" smtClean="0">
                  <a:solidFill>
                    <a:schemeClr val="tx1">
                      <a:lumMod val="75000"/>
                      <a:lumOff val="25000"/>
                    </a:schemeClr>
                  </a:solidFill>
                </a:rPr>
                <a:t>discovery</a:t>
              </a:r>
              <a:endParaRPr lang="en-US" dirty="0">
                <a:solidFill>
                  <a:schemeClr val="tx1">
                    <a:lumMod val="75000"/>
                    <a:lumOff val="25000"/>
                  </a:schemeClr>
                </a:solidFill>
              </a:endParaRPr>
            </a:p>
          </p:txBody>
        </p:sp>
      </p:grpSp>
      <p:pic>
        <p:nvPicPr>
          <p:cNvPr id="52" name="Picture 2" descr="Z:\Desktop\Temp\Figure 3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75371" y="5397260"/>
            <a:ext cx="958766" cy="512086"/>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86611" y="5251572"/>
            <a:ext cx="846013" cy="61508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grpSp>
        <p:nvGrpSpPr>
          <p:cNvPr id="5" name="Group 4"/>
          <p:cNvGrpSpPr/>
          <p:nvPr/>
        </p:nvGrpSpPr>
        <p:grpSpPr>
          <a:xfrm>
            <a:off x="4336859" y="3453274"/>
            <a:ext cx="1486244" cy="1401756"/>
            <a:chOff x="4336859" y="3453274"/>
            <a:chExt cx="1486244" cy="1401756"/>
          </a:xfrm>
        </p:grpSpPr>
        <p:grpSp>
          <p:nvGrpSpPr>
            <p:cNvPr id="4" name="Group 3"/>
            <p:cNvGrpSpPr/>
            <p:nvPr/>
          </p:nvGrpSpPr>
          <p:grpSpPr>
            <a:xfrm>
              <a:off x="4336859" y="3453274"/>
              <a:ext cx="1486244" cy="1401756"/>
              <a:chOff x="2788671" y="3783401"/>
              <a:chExt cx="1486244" cy="1788645"/>
            </a:xfrm>
          </p:grpSpPr>
          <p:sp>
            <p:nvSpPr>
              <p:cNvPr id="58" name="Rectangle 57"/>
              <p:cNvSpPr/>
              <p:nvPr/>
            </p:nvSpPr>
            <p:spPr>
              <a:xfrm>
                <a:off x="2788671" y="3783401"/>
                <a:ext cx="1486244" cy="1788645"/>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59" name="TextBox 58"/>
              <p:cNvSpPr txBox="1"/>
              <p:nvPr/>
            </p:nvSpPr>
            <p:spPr>
              <a:xfrm>
                <a:off x="2788671" y="3783402"/>
                <a:ext cx="1371601" cy="307777"/>
              </a:xfrm>
              <a:prstGeom prst="rect">
                <a:avLst/>
              </a:prstGeom>
              <a:noFill/>
            </p:spPr>
            <p:txBody>
              <a:bodyPr wrap="square" rtlCol="0">
                <a:spAutoFit/>
              </a:bodyPr>
              <a:lstStyle/>
              <a:p>
                <a:r>
                  <a:rPr lang="en-US" dirty="0" smtClean="0">
                    <a:solidFill>
                      <a:schemeClr val="tx1">
                        <a:lumMod val="75000"/>
                        <a:lumOff val="25000"/>
                      </a:schemeClr>
                    </a:solidFill>
                  </a:rPr>
                  <a:t>Catalysts</a:t>
                </a:r>
                <a:endParaRPr lang="en-US" dirty="0">
                  <a:solidFill>
                    <a:schemeClr val="tx1">
                      <a:lumMod val="75000"/>
                      <a:lumOff val="25000"/>
                    </a:schemeClr>
                  </a:solidFill>
                </a:endParaRPr>
              </a:p>
            </p:txBody>
          </p:sp>
        </p:grp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0763" y="4004606"/>
              <a:ext cx="800307" cy="68597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5854100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Materials Discovery</a:t>
            </a:r>
            <a:endParaRPr lang="en-US" dirty="0"/>
          </a:p>
        </p:txBody>
      </p:sp>
      <p:sp>
        <p:nvSpPr>
          <p:cNvPr id="3" name="Text Placeholder 2"/>
          <p:cNvSpPr>
            <a:spLocks noGrp="1"/>
          </p:cNvSpPr>
          <p:nvPr>
            <p:ph type="body" sz="quarter" idx="13"/>
          </p:nvPr>
        </p:nvSpPr>
        <p:spPr/>
        <p:txBody>
          <a:bodyPr>
            <a:normAutofit/>
          </a:bodyPr>
          <a:lstStyle/>
          <a:p>
            <a:r>
              <a:rPr lang="en-US" dirty="0" smtClean="0"/>
              <a:t>Overview of Benchmarking Project</a:t>
            </a:r>
            <a:endParaRPr lang="en-US" dirty="0"/>
          </a:p>
        </p:txBody>
      </p:sp>
      <p:graphicFrame>
        <p:nvGraphicFramePr>
          <p:cNvPr id="6" name="Content Placeholder 14"/>
          <p:cNvGraphicFramePr>
            <a:graphicFrameLocks/>
          </p:cNvGraphicFramePr>
          <p:nvPr>
            <p:extLst>
              <p:ext uri="{D42A27DB-BD31-4B8C-83A1-F6EECF244321}">
                <p14:modId xmlns:p14="http://schemas.microsoft.com/office/powerpoint/2010/main" val="3297585317"/>
              </p:ext>
            </p:extLst>
          </p:nvPr>
        </p:nvGraphicFramePr>
        <p:xfrm>
          <a:off x="304800" y="838200"/>
          <a:ext cx="4114800"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2517036" y="5571691"/>
            <a:ext cx="3113571" cy="1146674"/>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8" name="Rectangle 7"/>
          <p:cNvSpPr/>
          <p:nvPr/>
        </p:nvSpPr>
        <p:spPr>
          <a:xfrm>
            <a:off x="2510070" y="4297137"/>
            <a:ext cx="3121295" cy="1178112"/>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9" name="Rectangle 8"/>
          <p:cNvSpPr/>
          <p:nvPr/>
        </p:nvSpPr>
        <p:spPr>
          <a:xfrm>
            <a:off x="5809785" y="4274884"/>
            <a:ext cx="2419815" cy="1788644"/>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10" name="TextBox 9"/>
          <p:cNvSpPr txBox="1"/>
          <p:nvPr/>
        </p:nvSpPr>
        <p:spPr>
          <a:xfrm>
            <a:off x="2514600" y="4297137"/>
            <a:ext cx="1559221" cy="769441"/>
          </a:xfrm>
          <a:prstGeom prst="rect">
            <a:avLst/>
          </a:prstGeom>
          <a:noFill/>
        </p:spPr>
        <p:txBody>
          <a:bodyPr wrap="square" rtlCol="0">
            <a:spAutoFit/>
          </a:bodyPr>
          <a:lstStyle/>
          <a:p>
            <a:r>
              <a:rPr lang="en-US" sz="1100" dirty="0" smtClean="0">
                <a:solidFill>
                  <a:schemeClr val="tx1">
                    <a:lumMod val="75000"/>
                    <a:lumOff val="25000"/>
                  </a:schemeClr>
                </a:solidFill>
              </a:rPr>
              <a:t>Design of benchmarking standards and protocols</a:t>
            </a:r>
            <a:endParaRPr lang="en-US" sz="1100" dirty="0">
              <a:solidFill>
                <a:schemeClr val="tx1">
                  <a:lumMod val="75000"/>
                  <a:lumOff val="25000"/>
                </a:schemeClr>
              </a:solidFill>
            </a:endParaRPr>
          </a:p>
        </p:txBody>
      </p:sp>
      <p:sp>
        <p:nvSpPr>
          <p:cNvPr id="12" name="TextBox 11"/>
          <p:cNvSpPr txBox="1"/>
          <p:nvPr/>
        </p:nvSpPr>
        <p:spPr>
          <a:xfrm>
            <a:off x="2514600" y="5591030"/>
            <a:ext cx="1143000" cy="600164"/>
          </a:xfrm>
          <a:prstGeom prst="rect">
            <a:avLst/>
          </a:prstGeom>
          <a:noFill/>
        </p:spPr>
        <p:txBody>
          <a:bodyPr wrap="square" rtlCol="0">
            <a:spAutoFit/>
          </a:bodyPr>
          <a:lstStyle/>
          <a:p>
            <a:r>
              <a:rPr lang="en-US" sz="1100" dirty="0" smtClean="0">
                <a:solidFill>
                  <a:schemeClr val="tx1">
                    <a:lumMod val="75000"/>
                    <a:lumOff val="25000"/>
                  </a:schemeClr>
                </a:solidFill>
              </a:rPr>
              <a:t>Benchmarking of electrocatalysts</a:t>
            </a:r>
            <a:endParaRPr lang="en-US" sz="1100" dirty="0">
              <a:solidFill>
                <a:schemeClr val="tx1">
                  <a:lumMod val="75000"/>
                  <a:lumOff val="25000"/>
                </a:schemeClr>
              </a:solidFill>
            </a:endParaRPr>
          </a:p>
        </p:txBody>
      </p:sp>
      <p:sp>
        <p:nvSpPr>
          <p:cNvPr id="13" name="TextBox 12"/>
          <p:cNvSpPr txBox="1"/>
          <p:nvPr/>
        </p:nvSpPr>
        <p:spPr>
          <a:xfrm>
            <a:off x="5805388" y="4274883"/>
            <a:ext cx="2424211" cy="261610"/>
          </a:xfrm>
          <a:prstGeom prst="rect">
            <a:avLst/>
          </a:prstGeom>
          <a:noFill/>
        </p:spPr>
        <p:txBody>
          <a:bodyPr wrap="square" rtlCol="0">
            <a:spAutoFit/>
          </a:bodyPr>
          <a:lstStyle/>
          <a:p>
            <a:r>
              <a:rPr lang="en-US" sz="1100" dirty="0" smtClean="0">
                <a:solidFill>
                  <a:schemeClr val="tx1">
                    <a:lumMod val="75000"/>
                    <a:lumOff val="25000"/>
                  </a:schemeClr>
                </a:solidFill>
              </a:rPr>
              <a:t>Benchmarking of light absorbers</a:t>
            </a:r>
            <a:endParaRPr lang="en-US" sz="1100" dirty="0">
              <a:solidFill>
                <a:schemeClr val="tx1">
                  <a:lumMod val="75000"/>
                  <a:lumOff val="25000"/>
                </a:schemeClr>
              </a:solidFill>
            </a:endParaRPr>
          </a:p>
        </p:txBody>
      </p:sp>
      <p:sp>
        <p:nvSpPr>
          <p:cNvPr id="15" name="Rectangle 14"/>
          <p:cNvSpPr/>
          <p:nvPr/>
        </p:nvSpPr>
        <p:spPr>
          <a:xfrm>
            <a:off x="351000" y="3797562"/>
            <a:ext cx="1920240" cy="2357263"/>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16" name="Rectangle 15"/>
          <p:cNvSpPr/>
          <p:nvPr/>
        </p:nvSpPr>
        <p:spPr>
          <a:xfrm>
            <a:off x="202629" y="3892569"/>
            <a:ext cx="1621972" cy="381000"/>
          </a:xfrm>
          <a:prstGeom prst="rect">
            <a:avLst/>
          </a:prstGeom>
          <a:solidFill>
            <a:schemeClr val="accent6"/>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cap="small" dirty="0" smtClean="0"/>
              <a:t>Project Leaders</a:t>
            </a:r>
            <a:endParaRPr lang="en-US" cap="small" dirty="0"/>
          </a:p>
        </p:txBody>
      </p:sp>
      <p:sp>
        <p:nvSpPr>
          <p:cNvPr id="17" name="Rectangle 16"/>
          <p:cNvSpPr/>
          <p:nvPr/>
        </p:nvSpPr>
        <p:spPr>
          <a:xfrm>
            <a:off x="2514600" y="3794214"/>
            <a:ext cx="5867399" cy="381000"/>
          </a:xfrm>
          <a:prstGeom prst="rect">
            <a:avLst/>
          </a:prstGeom>
          <a:solidFill>
            <a:schemeClr val="accent6"/>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cap="small" dirty="0" smtClean="0"/>
              <a:t>Approach</a:t>
            </a:r>
            <a:endParaRPr lang="en-US" cap="small" dirty="0"/>
          </a:p>
        </p:txBody>
      </p:sp>
      <p:sp>
        <p:nvSpPr>
          <p:cNvPr id="20" name="TextBox 19"/>
          <p:cNvSpPr txBox="1"/>
          <p:nvPr/>
        </p:nvSpPr>
        <p:spPr>
          <a:xfrm>
            <a:off x="441960" y="5333803"/>
            <a:ext cx="822960" cy="461665"/>
          </a:xfrm>
          <a:prstGeom prst="rect">
            <a:avLst/>
          </a:prstGeom>
          <a:noFill/>
        </p:spPr>
        <p:txBody>
          <a:bodyPr wrap="square" rtlCol="0">
            <a:spAutoFit/>
          </a:bodyPr>
          <a:lstStyle/>
          <a:p>
            <a:r>
              <a:rPr lang="en-US" sz="1200" b="0" i="1" dirty="0" smtClean="0">
                <a:solidFill>
                  <a:schemeClr val="tx1">
                    <a:lumMod val="75000"/>
                    <a:lumOff val="25000"/>
                  </a:schemeClr>
                </a:solidFill>
              </a:rPr>
              <a:t>Jonas Peters</a:t>
            </a:r>
            <a:endParaRPr lang="en-US" sz="1200" b="0" i="1" dirty="0">
              <a:solidFill>
                <a:schemeClr val="tx1">
                  <a:lumMod val="75000"/>
                  <a:lumOff val="25000"/>
                </a:schemeClr>
              </a:solidFill>
            </a:endParaRPr>
          </a:p>
        </p:txBody>
      </p:sp>
      <p:sp>
        <p:nvSpPr>
          <p:cNvPr id="21" name="TextBox 20"/>
          <p:cNvSpPr txBox="1"/>
          <p:nvPr/>
        </p:nvSpPr>
        <p:spPr>
          <a:xfrm>
            <a:off x="1357320" y="5601863"/>
            <a:ext cx="822960" cy="461665"/>
          </a:xfrm>
          <a:prstGeom prst="rect">
            <a:avLst/>
          </a:prstGeom>
          <a:noFill/>
        </p:spPr>
        <p:txBody>
          <a:bodyPr wrap="square" rtlCol="0">
            <a:spAutoFit/>
          </a:bodyPr>
          <a:lstStyle/>
          <a:p>
            <a:r>
              <a:rPr lang="en-US" sz="1200" b="0" i="1" dirty="0" smtClean="0">
                <a:solidFill>
                  <a:schemeClr val="tx1">
                    <a:lumMod val="75000"/>
                    <a:lumOff val="25000"/>
                  </a:schemeClr>
                </a:solidFill>
              </a:rPr>
              <a:t>Tom Jaramillo</a:t>
            </a:r>
            <a:endParaRPr lang="en-US" sz="1200" b="0" i="1" dirty="0">
              <a:solidFill>
                <a:schemeClr val="tx1">
                  <a:lumMod val="75000"/>
                  <a:lumOff val="25000"/>
                </a:schemeClr>
              </a:solidFill>
            </a:endParaRPr>
          </a:p>
        </p:txBody>
      </p:sp>
      <p:sp>
        <p:nvSpPr>
          <p:cNvPr id="22" name="Rectangle 21"/>
          <p:cNvSpPr/>
          <p:nvPr/>
        </p:nvSpPr>
        <p:spPr>
          <a:xfrm>
            <a:off x="4724400" y="976489"/>
            <a:ext cx="3657600" cy="381000"/>
          </a:xfrm>
          <a:prstGeom prst="rect">
            <a:avLst/>
          </a:prstGeom>
          <a:solidFill>
            <a:schemeClr val="accent6"/>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cap="small" dirty="0" smtClean="0"/>
              <a:t>Objectives</a:t>
            </a:r>
            <a:endParaRPr lang="en-US" cap="small" dirty="0"/>
          </a:p>
        </p:txBody>
      </p:sp>
      <p:sp>
        <p:nvSpPr>
          <p:cNvPr id="25" name="TextBox 24"/>
          <p:cNvSpPr txBox="1"/>
          <p:nvPr/>
        </p:nvSpPr>
        <p:spPr>
          <a:xfrm>
            <a:off x="4800600" y="1488118"/>
            <a:ext cx="3429000" cy="1842911"/>
          </a:xfrm>
          <a:prstGeom prst="rect">
            <a:avLst/>
          </a:prstGeom>
          <a:noFill/>
        </p:spPr>
        <p:txBody>
          <a:bodyPr wrap="square" lIns="0" tIns="0" rIns="0" bIns="0" rtlCol="0">
            <a:noAutofit/>
          </a:bodyPr>
          <a:lstStyle/>
          <a:p>
            <a:r>
              <a:rPr lang="en-US" b="0" dirty="0">
                <a:solidFill>
                  <a:srgbClr val="20768C"/>
                </a:solidFill>
              </a:rPr>
              <a:t>The Benchmarking Project serves as a community resource for the performance validation of electrocatalysts and </a:t>
            </a:r>
            <a:r>
              <a:rPr lang="en-US" b="0" dirty="0" err="1">
                <a:solidFill>
                  <a:srgbClr val="20768C"/>
                </a:solidFill>
              </a:rPr>
              <a:t>photocatalysts</a:t>
            </a:r>
            <a:r>
              <a:rPr lang="en-US" b="0" dirty="0">
                <a:solidFill>
                  <a:srgbClr val="20768C"/>
                </a:solidFill>
              </a:rPr>
              <a:t>. By employing a standard set of measurement protocols, unbiased evaluation by the Benchmarking Project provides comparisons that are as accurate as possible between materials/devices coming from different laboratories.</a:t>
            </a: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7320" y="4645024"/>
            <a:ext cx="800100" cy="96012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28" name="Picture 2" descr="http://img.mit.edu/newsoffice/images/article_images/tn/200908311113045285.jpg">
            <a:hlinkClick r:id="rId9"/>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439217" y="4376964"/>
            <a:ext cx="825703" cy="960120"/>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1" name="Picture 3" descr="Z:\Desktop\Benchmarkingpic.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38575" y="5571691"/>
            <a:ext cx="1419197" cy="10946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38575" y="4453146"/>
            <a:ext cx="1376679" cy="91440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91245" y="4698188"/>
            <a:ext cx="1656893" cy="109728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05627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5400000">
            <a:off x="2881996" y="3460453"/>
            <a:ext cx="2863198" cy="397589"/>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70895"/>
          </a:xfrm>
        </p:spPr>
        <p:txBody>
          <a:bodyPr>
            <a:normAutofit/>
          </a:bodyPr>
          <a:lstStyle/>
          <a:p>
            <a:r>
              <a:rPr lang="en-US" dirty="0" smtClean="0"/>
              <a:t>Overview</a:t>
            </a:r>
            <a:endParaRPr lang="en-US" dirty="0"/>
          </a:p>
        </p:txBody>
      </p:sp>
      <p:sp>
        <p:nvSpPr>
          <p:cNvPr id="3" name="Text Placeholder 2"/>
          <p:cNvSpPr>
            <a:spLocks noGrp="1"/>
          </p:cNvSpPr>
          <p:nvPr>
            <p:ph type="body" sz="quarter" idx="13"/>
          </p:nvPr>
        </p:nvSpPr>
        <p:spPr>
          <a:xfrm>
            <a:off x="304800" y="381000"/>
            <a:ext cx="8077200" cy="381000"/>
          </a:xfrm>
        </p:spPr>
        <p:txBody>
          <a:bodyPr/>
          <a:lstStyle/>
          <a:p>
            <a:r>
              <a:rPr lang="en-US" dirty="0" smtClean="0"/>
              <a:t>JCAP Mission</a:t>
            </a:r>
            <a:endParaRPr lang="en-US" dirty="0"/>
          </a:p>
        </p:txBody>
      </p:sp>
      <p:sp>
        <p:nvSpPr>
          <p:cNvPr id="6" name="Rectangle 5"/>
          <p:cNvSpPr/>
          <p:nvPr/>
        </p:nvSpPr>
        <p:spPr>
          <a:xfrm>
            <a:off x="304800" y="990600"/>
            <a:ext cx="8077200" cy="947840"/>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7" name="TextBox 6"/>
          <p:cNvSpPr txBox="1"/>
          <p:nvPr/>
        </p:nvSpPr>
        <p:spPr>
          <a:xfrm>
            <a:off x="495300" y="1049022"/>
            <a:ext cx="7696201" cy="830997"/>
          </a:xfrm>
          <a:prstGeom prst="rect">
            <a:avLst/>
          </a:prstGeom>
          <a:noFill/>
        </p:spPr>
        <p:txBody>
          <a:bodyPr wrap="square" rtlCol="0">
            <a:spAutoFit/>
          </a:bodyPr>
          <a:lstStyle/>
          <a:p>
            <a:r>
              <a:rPr lang="en-US" sz="1600" i="1" dirty="0" smtClean="0">
                <a:solidFill>
                  <a:schemeClr val="tx1">
                    <a:lumMod val="75000"/>
                    <a:lumOff val="25000"/>
                  </a:schemeClr>
                </a:solidFill>
              </a:rPr>
              <a:t>JCAP’s </a:t>
            </a:r>
            <a:r>
              <a:rPr lang="en-US" sz="1600" i="1" dirty="0">
                <a:solidFill>
                  <a:schemeClr val="tx1">
                    <a:lumMod val="75000"/>
                    <a:lumOff val="25000"/>
                  </a:schemeClr>
                </a:solidFill>
              </a:rPr>
              <a:t>Mission is to demonstrate a </a:t>
            </a:r>
            <a:r>
              <a:rPr lang="en-US" sz="1600" i="1" dirty="0" err="1" smtClean="0">
                <a:solidFill>
                  <a:srgbClr val="FF0000"/>
                </a:solidFill>
              </a:rPr>
              <a:t>scalably</a:t>
            </a:r>
            <a:r>
              <a:rPr lang="en-US" sz="1600" i="1" dirty="0" smtClean="0">
                <a:solidFill>
                  <a:srgbClr val="FF0000"/>
                </a:solidFill>
              </a:rPr>
              <a:t> </a:t>
            </a:r>
            <a:r>
              <a:rPr lang="en-US" sz="1600" i="1" dirty="0" err="1" smtClean="0">
                <a:solidFill>
                  <a:srgbClr val="FF0000"/>
                </a:solidFill>
              </a:rPr>
              <a:t>manufacturable</a:t>
            </a:r>
            <a:r>
              <a:rPr lang="en-US" sz="1600" i="1" dirty="0">
                <a:solidFill>
                  <a:schemeClr val="tx1">
                    <a:lumMod val="75000"/>
                    <a:lumOff val="25000"/>
                  </a:schemeClr>
                </a:solidFill>
              </a:rPr>
              <a:t> </a:t>
            </a:r>
            <a:r>
              <a:rPr lang="en-US" sz="1600" i="1" dirty="0" smtClean="0">
                <a:solidFill>
                  <a:schemeClr val="tx1">
                    <a:lumMod val="75000"/>
                    <a:lumOff val="25000"/>
                  </a:schemeClr>
                </a:solidFill>
              </a:rPr>
              <a:t>solar-fuels </a:t>
            </a:r>
            <a:r>
              <a:rPr lang="en-US" sz="1600" i="1" dirty="0">
                <a:solidFill>
                  <a:schemeClr val="tx1">
                    <a:lumMod val="75000"/>
                    <a:lumOff val="25000"/>
                  </a:schemeClr>
                </a:solidFill>
              </a:rPr>
              <a:t>generator using Earth-abundant elements that, with no wires, robustly produces fuel from the Sun ten times more efficiently than (current) crops</a:t>
            </a:r>
            <a:r>
              <a:rPr lang="en-US" sz="1600" i="1" dirty="0" smtClean="0">
                <a:solidFill>
                  <a:schemeClr val="tx1">
                    <a:lumMod val="75000"/>
                    <a:lumOff val="25000"/>
                  </a:schemeClr>
                </a:solidFill>
              </a:rPr>
              <a:t>.</a:t>
            </a:r>
            <a:endParaRPr lang="en-US" sz="1600" i="1" dirty="0">
              <a:solidFill>
                <a:schemeClr val="tx1">
                  <a:lumMod val="75000"/>
                  <a:lumOff val="25000"/>
                </a:schemeClr>
              </a:solidFill>
            </a:endParaRPr>
          </a:p>
        </p:txBody>
      </p:sp>
      <p:sp>
        <p:nvSpPr>
          <p:cNvPr id="8" name="Rectangle 7"/>
          <p:cNvSpPr/>
          <p:nvPr/>
        </p:nvSpPr>
        <p:spPr>
          <a:xfrm>
            <a:off x="304800" y="2133600"/>
            <a:ext cx="3657600" cy="3048000"/>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9" name="Text Placeholder 5"/>
          <p:cNvSpPr txBox="1">
            <a:spLocks/>
          </p:cNvSpPr>
          <p:nvPr/>
        </p:nvSpPr>
        <p:spPr bwMode="auto">
          <a:xfrm>
            <a:off x="121921" y="2286000"/>
            <a:ext cx="2220187"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Natural Photosynthesis</a:t>
            </a:r>
            <a:endParaRPr lang="en-US" sz="1400" cap="small" dirty="0"/>
          </a:p>
        </p:txBody>
      </p:sp>
      <p:sp>
        <p:nvSpPr>
          <p:cNvPr id="10" name="Rectangle 9"/>
          <p:cNvSpPr/>
          <p:nvPr/>
        </p:nvSpPr>
        <p:spPr>
          <a:xfrm>
            <a:off x="4724400" y="2133600"/>
            <a:ext cx="3657600" cy="3048000"/>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13" name="Text Placeholder 5"/>
          <p:cNvSpPr txBox="1">
            <a:spLocks/>
          </p:cNvSpPr>
          <p:nvPr/>
        </p:nvSpPr>
        <p:spPr bwMode="auto">
          <a:xfrm>
            <a:off x="4561613" y="2286000"/>
            <a:ext cx="2220187"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Artificial Photosynthesis</a:t>
            </a:r>
            <a:endParaRPr lang="en-US" sz="1400" cap="small" dirty="0"/>
          </a:p>
        </p:txBody>
      </p:sp>
      <p:sp>
        <p:nvSpPr>
          <p:cNvPr id="14" name="TextBox 13"/>
          <p:cNvSpPr txBox="1"/>
          <p:nvPr/>
        </p:nvSpPr>
        <p:spPr>
          <a:xfrm>
            <a:off x="304800" y="5486400"/>
            <a:ext cx="6781799" cy="1077218"/>
          </a:xfrm>
          <a:prstGeom prst="rect">
            <a:avLst/>
          </a:prstGeom>
          <a:noFill/>
        </p:spPr>
        <p:txBody>
          <a:bodyPr wrap="square" rtlCol="0">
            <a:spAutoFit/>
          </a:bodyPr>
          <a:lstStyle/>
          <a:p>
            <a:r>
              <a:rPr lang="en-US" sz="1600" i="1" dirty="0" smtClean="0">
                <a:solidFill>
                  <a:schemeClr val="accent1">
                    <a:lumMod val="50000"/>
                  </a:schemeClr>
                </a:solidFill>
              </a:rPr>
              <a:t>“It </a:t>
            </a:r>
            <a:r>
              <a:rPr lang="en-US" sz="1600" i="1" dirty="0">
                <a:solidFill>
                  <a:schemeClr val="accent1">
                    <a:lumMod val="50000"/>
                  </a:schemeClr>
                </a:solidFill>
              </a:rPr>
              <a:t>is time to build an actual artificial photosynthetic system, to learn what works and what does not work, and thereby set the stage for making it work better</a:t>
            </a:r>
            <a:r>
              <a:rPr lang="en-US" sz="1600" b="0" i="1" dirty="0" smtClean="0">
                <a:solidFill>
                  <a:schemeClr val="accent1">
                    <a:lumMod val="50000"/>
                  </a:schemeClr>
                </a:solidFill>
              </a:rPr>
              <a:t>”</a:t>
            </a:r>
            <a:endParaRPr lang="en-US" sz="1600" i="1" dirty="0" smtClean="0">
              <a:solidFill>
                <a:schemeClr val="tx1">
                  <a:lumMod val="75000"/>
                  <a:lumOff val="25000"/>
                </a:schemeClr>
              </a:solidFill>
            </a:endParaRPr>
          </a:p>
          <a:p>
            <a:pPr marL="3427413"/>
            <a:r>
              <a:rPr lang="en-US" sz="1600" b="0" dirty="0" smtClean="0">
                <a:solidFill>
                  <a:schemeClr val="tx1">
                    <a:lumMod val="75000"/>
                    <a:lumOff val="25000"/>
                  </a:schemeClr>
                </a:solidFill>
              </a:rPr>
              <a:t>Melvin Calvin (1961 Nobel Laureate)</a:t>
            </a:r>
            <a:endParaRPr lang="en-US" sz="1600" b="0" dirty="0">
              <a:solidFill>
                <a:schemeClr val="tx1">
                  <a:lumMod val="75000"/>
                  <a:lumOff val="25000"/>
                </a:schemeClr>
              </a:solidFill>
            </a:endParaRPr>
          </a:p>
        </p:txBody>
      </p:sp>
      <p:pic>
        <p:nvPicPr>
          <p:cNvPr id="16" name="Picture 15" descr="Photosynthesis.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19149" y="2895600"/>
            <a:ext cx="2697480" cy="1793597"/>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pic>
        <p:nvPicPr>
          <p:cNvPr id="17" name="Picture 5" descr="X:\Desktop\10-058-photosynthesis-graphic-final-2inchwi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4371" y="2703016"/>
            <a:ext cx="2133600" cy="2322513"/>
          </a:xfrm>
          <a:prstGeom prst="rect">
            <a:avLst/>
          </a:prstGeom>
          <a:noFill/>
          <a:ln w="12700">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3816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Materials Discovery</a:t>
            </a:r>
            <a:endParaRPr lang="en-US" dirty="0"/>
          </a:p>
        </p:txBody>
      </p:sp>
      <p:sp>
        <p:nvSpPr>
          <p:cNvPr id="3" name="Text Placeholder 2"/>
          <p:cNvSpPr>
            <a:spLocks noGrp="1"/>
          </p:cNvSpPr>
          <p:nvPr>
            <p:ph type="body" sz="quarter" idx="13"/>
          </p:nvPr>
        </p:nvSpPr>
        <p:spPr/>
        <p:txBody>
          <a:bodyPr/>
          <a:lstStyle/>
          <a:p>
            <a:r>
              <a:rPr lang="en-US" smtClean="0"/>
              <a:t>Development of Methodology for Catalyst Benchmarking</a:t>
            </a:r>
            <a:endParaRPr lang="en-US" dirty="0"/>
          </a:p>
        </p:txBody>
      </p:sp>
      <p:sp>
        <p:nvSpPr>
          <p:cNvPr id="4" name="Text Placeholder 3"/>
          <p:cNvSpPr>
            <a:spLocks noGrp="1"/>
          </p:cNvSpPr>
          <p:nvPr>
            <p:ph type="body" sz="quarter" idx="18"/>
          </p:nvPr>
        </p:nvSpPr>
        <p:spPr/>
        <p:txBody>
          <a:bodyPr/>
          <a:lstStyle/>
          <a:p>
            <a:r>
              <a:rPr lang="en-US" smtClean="0"/>
              <a:t>Benchmarking protocols and standards have been established for electrodeposited catalysts</a:t>
            </a:r>
          </a:p>
          <a:p>
            <a:endParaRPr lang="en-US" dirty="0"/>
          </a:p>
        </p:txBody>
      </p:sp>
      <p:sp>
        <p:nvSpPr>
          <p:cNvPr id="18" name="Text Placeholder 17"/>
          <p:cNvSpPr>
            <a:spLocks noGrp="1"/>
          </p:cNvSpPr>
          <p:nvPr>
            <p:ph type="body" sz="quarter" idx="19"/>
          </p:nvPr>
        </p:nvSpPr>
        <p:spPr/>
        <p:txBody>
          <a:bodyPr/>
          <a:lstStyle/>
          <a:p>
            <a:r>
              <a:rPr lang="en-US" dirty="0"/>
              <a:t>Charles C. L. </a:t>
            </a:r>
            <a:r>
              <a:rPr lang="en-US" dirty="0" err="1"/>
              <a:t>McCrory</a:t>
            </a:r>
            <a:r>
              <a:rPr lang="en-US" dirty="0"/>
              <a:t>, </a:t>
            </a:r>
            <a:r>
              <a:rPr lang="en-US" dirty="0" err="1"/>
              <a:t>Suho</a:t>
            </a:r>
            <a:r>
              <a:rPr lang="en-US" dirty="0"/>
              <a:t> Jung, Jonas C. Peters, and Thomas F. Jaramillo “Benchmarking Heterogeneous Catalysts for the Oxygen Evolution Reaction” </a:t>
            </a:r>
            <a:r>
              <a:rPr lang="en-US" i="1" dirty="0"/>
              <a:t>J. Am. Chem. Soc.</a:t>
            </a:r>
            <a:r>
              <a:rPr lang="en-US" dirty="0"/>
              <a:t> </a:t>
            </a:r>
            <a:r>
              <a:rPr lang="en-US" b="1" dirty="0"/>
              <a:t>2013</a:t>
            </a:r>
            <a:r>
              <a:rPr lang="en-US" dirty="0"/>
              <a:t>, </a:t>
            </a:r>
            <a:r>
              <a:rPr lang="en-US" i="1" dirty="0"/>
              <a:t>135</a:t>
            </a:r>
            <a:r>
              <a:rPr lang="en-US" dirty="0"/>
              <a:t>, 16977-16987. (</a:t>
            </a:r>
            <a:r>
              <a:rPr lang="en-US" u="sng" dirty="0">
                <a:hlinkClick r:id="rId3"/>
              </a:rPr>
              <a:t>DOI: 10.1021/ja407115p</a:t>
            </a:r>
            <a:r>
              <a:rPr lang="en-US" u="sng" dirty="0" smtClean="0">
                <a:hlinkClick r:id="rId3"/>
              </a:rPr>
              <a:t>)</a:t>
            </a:r>
            <a:endParaRPr lang="en-US" dirty="0"/>
          </a:p>
        </p:txBody>
      </p:sp>
      <p:sp>
        <p:nvSpPr>
          <p:cNvPr id="6" name="Rectangle 5"/>
          <p:cNvSpPr/>
          <p:nvPr/>
        </p:nvSpPr>
        <p:spPr>
          <a:xfrm>
            <a:off x="4593771" y="2071192"/>
            <a:ext cx="3788230" cy="3435298"/>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7" name="Isosceles Triangle 6"/>
          <p:cNvSpPr/>
          <p:nvPr/>
        </p:nvSpPr>
        <p:spPr>
          <a:xfrm rot="5400000">
            <a:off x="3114735" y="3775700"/>
            <a:ext cx="2332448" cy="323888"/>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801" y="1462213"/>
            <a:ext cx="3842656" cy="4713599"/>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9" name="Text Placeholder 5"/>
          <p:cNvSpPr txBox="1">
            <a:spLocks/>
          </p:cNvSpPr>
          <p:nvPr/>
        </p:nvSpPr>
        <p:spPr bwMode="auto">
          <a:xfrm>
            <a:off x="177452" y="1629115"/>
            <a:ext cx="3599891"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Catalyst Benchmarking Protocol</a:t>
            </a:r>
            <a:endParaRPr lang="en-US" sz="1400" cap="small" dirty="0"/>
          </a:p>
        </p:txBody>
      </p:sp>
      <p:sp>
        <p:nvSpPr>
          <p:cNvPr id="10" name="TextBox 9"/>
          <p:cNvSpPr txBox="1"/>
          <p:nvPr/>
        </p:nvSpPr>
        <p:spPr>
          <a:xfrm>
            <a:off x="4887687" y="4930649"/>
            <a:ext cx="3246663" cy="507831"/>
          </a:xfrm>
          <a:prstGeom prst="rect">
            <a:avLst/>
          </a:prstGeom>
          <a:noFill/>
        </p:spPr>
        <p:txBody>
          <a:bodyPr wrap="square" lIns="0" tIns="0" rIns="0" bIns="0" rtlCol="0">
            <a:spAutoFit/>
          </a:bodyPr>
          <a:lstStyle/>
          <a:p>
            <a:r>
              <a:rPr lang="en-US" sz="1100" b="0" i="1" dirty="0">
                <a:solidFill>
                  <a:schemeClr val="tx1">
                    <a:lumMod val="75000"/>
                    <a:lumOff val="25000"/>
                  </a:schemeClr>
                </a:solidFill>
              </a:rPr>
              <a:t>Catalytic activity and stability can now be assessed </a:t>
            </a:r>
            <a:r>
              <a:rPr lang="en-US" sz="1100" b="0" i="1" dirty="0" smtClean="0">
                <a:solidFill>
                  <a:schemeClr val="tx1">
                    <a:lumMod val="75000"/>
                    <a:lumOff val="25000"/>
                  </a:schemeClr>
                </a:solidFill>
              </a:rPr>
              <a:t>by measuring electrochemical behavior </a:t>
            </a:r>
            <a:r>
              <a:rPr lang="en-US" sz="1100" b="0" i="1" dirty="0">
                <a:solidFill>
                  <a:schemeClr val="tx1">
                    <a:lumMod val="75000"/>
                    <a:lumOff val="25000"/>
                  </a:schemeClr>
                </a:solidFill>
              </a:rPr>
              <a:t>under standardized </a:t>
            </a:r>
            <a:r>
              <a:rPr lang="en-US" sz="1100" b="0" i="1" dirty="0" smtClean="0">
                <a:solidFill>
                  <a:schemeClr val="tx1">
                    <a:lumMod val="75000"/>
                    <a:lumOff val="25000"/>
                  </a:schemeClr>
                </a:solidFill>
              </a:rPr>
              <a:t>conditions</a:t>
            </a:r>
            <a:endParaRPr lang="en-US" sz="1100" b="0" i="1" baseline="-25000" dirty="0">
              <a:solidFill>
                <a:schemeClr val="tx1">
                  <a:lumMod val="75000"/>
                  <a:lumOff val="25000"/>
                </a:schemeClr>
              </a:solidFill>
            </a:endParaRPr>
          </a:p>
        </p:txBody>
      </p:sp>
      <p:sp>
        <p:nvSpPr>
          <p:cNvPr id="11" name="Rectangle 10"/>
          <p:cNvSpPr/>
          <p:nvPr/>
        </p:nvSpPr>
        <p:spPr>
          <a:xfrm>
            <a:off x="764248" y="2064119"/>
            <a:ext cx="2806272" cy="3979338"/>
          </a:xfrm>
          <a:prstGeom prst="rect">
            <a:avLst/>
          </a:prstGeom>
          <a:solidFill>
            <a:schemeClr val="bg1">
              <a:lumMod val="95000"/>
            </a:schemeClr>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p:cNvSpPr txBox="1">
            <a:spLocks/>
          </p:cNvSpPr>
          <p:nvPr/>
        </p:nvSpPr>
        <p:spPr bwMode="auto">
          <a:xfrm>
            <a:off x="4414258" y="2257070"/>
            <a:ext cx="3320041"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Activity and Stability Measurements</a:t>
            </a:r>
            <a:endParaRPr lang="en-US" sz="1400" cap="small" dirty="0"/>
          </a:p>
        </p:txBody>
      </p:sp>
      <p:sp>
        <p:nvSpPr>
          <p:cNvPr id="13" name="Rectangle 12"/>
          <p:cNvSpPr/>
          <p:nvPr/>
        </p:nvSpPr>
        <p:spPr>
          <a:xfrm>
            <a:off x="5079934" y="2619020"/>
            <a:ext cx="2754378" cy="2275298"/>
          </a:xfrm>
          <a:prstGeom prst="rect">
            <a:avLst/>
          </a:prstGeom>
          <a:solidFill>
            <a:schemeClr val="bg1">
              <a:lumMod val="95000"/>
            </a:schemeClr>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7" descr="Z:\Desktop\McCrory, Jung, Peters, Jaramillo - 07-11-2013_Page_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465" y="2132858"/>
            <a:ext cx="2616403" cy="37983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0610" y="2697618"/>
            <a:ext cx="2653977" cy="2139550"/>
          </a:xfrm>
          <a:prstGeom prst="rect">
            <a:avLst/>
          </a:prstGeom>
        </p:spPr>
      </p:pic>
    </p:spTree>
    <p:extLst>
      <p:ext uri="{BB962C8B-B14F-4D97-AF65-F5344CB8AC3E}">
        <p14:creationId xmlns:p14="http://schemas.microsoft.com/office/powerpoint/2010/main" val="25500415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 Discovery</a:t>
            </a:r>
            <a:endParaRPr lang="en-US" dirty="0"/>
          </a:p>
        </p:txBody>
      </p:sp>
      <p:sp>
        <p:nvSpPr>
          <p:cNvPr id="3" name="Text Placeholder 2"/>
          <p:cNvSpPr>
            <a:spLocks noGrp="1"/>
          </p:cNvSpPr>
          <p:nvPr>
            <p:ph type="body" sz="quarter" idx="13"/>
          </p:nvPr>
        </p:nvSpPr>
        <p:spPr/>
        <p:txBody>
          <a:bodyPr/>
          <a:lstStyle/>
          <a:p>
            <a:r>
              <a:rPr lang="en-US" dirty="0"/>
              <a:t>Validation of Catalytic Activity for OER and HER Catalysts</a:t>
            </a:r>
          </a:p>
        </p:txBody>
      </p:sp>
      <p:sp>
        <p:nvSpPr>
          <p:cNvPr id="4" name="Text Placeholder 3"/>
          <p:cNvSpPr>
            <a:spLocks noGrp="1"/>
          </p:cNvSpPr>
          <p:nvPr>
            <p:ph type="body" sz="quarter" idx="18"/>
          </p:nvPr>
        </p:nvSpPr>
        <p:spPr/>
        <p:txBody>
          <a:bodyPr/>
          <a:lstStyle/>
          <a:p>
            <a:r>
              <a:rPr lang="en-US" dirty="0"/>
              <a:t>Over 40 electrodeposited catalysts have been benchmarked to </a:t>
            </a:r>
            <a:r>
              <a:rPr lang="en-US" dirty="0" smtClean="0"/>
              <a:t>date</a:t>
            </a:r>
            <a:endParaRPr lang="en-US" dirty="0"/>
          </a:p>
        </p:txBody>
      </p:sp>
      <p:sp>
        <p:nvSpPr>
          <p:cNvPr id="6" name="Rectangle 5"/>
          <p:cNvSpPr/>
          <p:nvPr/>
        </p:nvSpPr>
        <p:spPr>
          <a:xfrm>
            <a:off x="304801" y="1271713"/>
            <a:ext cx="6857999" cy="5443412"/>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7" name="Text Placeholder 5"/>
          <p:cNvSpPr txBox="1">
            <a:spLocks/>
          </p:cNvSpPr>
          <p:nvPr/>
        </p:nvSpPr>
        <p:spPr bwMode="auto">
          <a:xfrm>
            <a:off x="177452" y="1390990"/>
            <a:ext cx="3599891"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Catalyst Activity / Stability</a:t>
            </a:r>
            <a:endParaRPr lang="en-US" sz="1400" cap="small" dirty="0"/>
          </a:p>
        </p:txBody>
      </p:sp>
      <p:sp>
        <p:nvSpPr>
          <p:cNvPr id="11" name="Rectangle 10"/>
          <p:cNvSpPr/>
          <p:nvPr/>
        </p:nvSpPr>
        <p:spPr>
          <a:xfrm>
            <a:off x="800100" y="1759045"/>
            <a:ext cx="5867400" cy="4898930"/>
          </a:xfrm>
          <a:prstGeom prst="rect">
            <a:avLst/>
          </a:prstGeom>
          <a:solidFill>
            <a:schemeClr val="bg1">
              <a:lumMod val="95000"/>
            </a:schemeClr>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117" y="1835245"/>
            <a:ext cx="6191652" cy="478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7366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Materials Discovery</a:t>
            </a:r>
            <a:endParaRPr lang="en-US" dirty="0"/>
          </a:p>
        </p:txBody>
      </p:sp>
      <p:sp>
        <p:nvSpPr>
          <p:cNvPr id="3" name="Text Placeholder 2"/>
          <p:cNvSpPr>
            <a:spLocks noGrp="1"/>
          </p:cNvSpPr>
          <p:nvPr>
            <p:ph type="body" sz="quarter" idx="13"/>
          </p:nvPr>
        </p:nvSpPr>
        <p:spPr/>
        <p:txBody>
          <a:bodyPr>
            <a:normAutofit/>
          </a:bodyPr>
          <a:lstStyle/>
          <a:p>
            <a:r>
              <a:rPr lang="en-US" dirty="0" smtClean="0"/>
              <a:t>Overview of the High-Throughput Experimentation Project</a:t>
            </a:r>
            <a:endParaRPr lang="en-US" dirty="0"/>
          </a:p>
        </p:txBody>
      </p:sp>
      <p:graphicFrame>
        <p:nvGraphicFramePr>
          <p:cNvPr id="6" name="Content Placeholder 14"/>
          <p:cNvGraphicFramePr>
            <a:graphicFrameLocks/>
          </p:cNvGraphicFramePr>
          <p:nvPr>
            <p:extLst>
              <p:ext uri="{D42A27DB-BD31-4B8C-83A1-F6EECF244321}">
                <p14:modId xmlns:p14="http://schemas.microsoft.com/office/powerpoint/2010/main" val="2159156637"/>
              </p:ext>
            </p:extLst>
          </p:nvPr>
        </p:nvGraphicFramePr>
        <p:xfrm>
          <a:off x="304800" y="838200"/>
          <a:ext cx="4114800"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4800600" y="1488118"/>
            <a:ext cx="3581400" cy="2282526"/>
          </a:xfrm>
          <a:prstGeom prst="rect">
            <a:avLst/>
          </a:prstGeom>
          <a:noFill/>
        </p:spPr>
        <p:txBody>
          <a:bodyPr wrap="square" lIns="0" tIns="0" rIns="0" bIns="0" rtlCol="0">
            <a:noAutofit/>
          </a:bodyPr>
          <a:lstStyle/>
          <a:p>
            <a:pPr>
              <a:lnSpc>
                <a:spcPts val="1700"/>
              </a:lnSpc>
            </a:pPr>
            <a:r>
              <a:rPr lang="en-US" b="0" dirty="0" smtClean="0">
                <a:solidFill>
                  <a:srgbClr val="20768C"/>
                </a:solidFill>
              </a:rPr>
              <a:t>JCAP’s High-Throughput Experimentation (HTE) Project focuses on automated, high-throughput discovery of light absorbers and heterogeneous catalysts.  The project employs combinatorial techniques that can produce new alloys from Earth abundant elements, rapid screening methods that can identify high-performing light absorbers and catalysts, and surface-science analysis tools that can characterize the structure and composition of promising materials.</a:t>
            </a:r>
            <a:endParaRPr lang="en-US" b="0" dirty="0">
              <a:solidFill>
                <a:srgbClr val="20768C"/>
              </a:solidFill>
            </a:endParaRPr>
          </a:p>
        </p:txBody>
      </p:sp>
      <p:sp>
        <p:nvSpPr>
          <p:cNvPr id="38" name="Rectangle 37"/>
          <p:cNvSpPr/>
          <p:nvPr/>
        </p:nvSpPr>
        <p:spPr>
          <a:xfrm>
            <a:off x="3505201" y="4297136"/>
            <a:ext cx="1371600" cy="1788645"/>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39" name="Rectangle 38"/>
          <p:cNvSpPr/>
          <p:nvPr/>
        </p:nvSpPr>
        <p:spPr>
          <a:xfrm>
            <a:off x="2028093" y="4297137"/>
            <a:ext cx="1371600" cy="1788644"/>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40" name="Rectangle 39"/>
          <p:cNvSpPr/>
          <p:nvPr/>
        </p:nvSpPr>
        <p:spPr>
          <a:xfrm>
            <a:off x="4958941" y="4297137"/>
            <a:ext cx="1371600" cy="1788644"/>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41" name="TextBox 40"/>
          <p:cNvSpPr txBox="1"/>
          <p:nvPr/>
        </p:nvSpPr>
        <p:spPr>
          <a:xfrm>
            <a:off x="2029518" y="4297137"/>
            <a:ext cx="1370175" cy="430887"/>
          </a:xfrm>
          <a:prstGeom prst="rect">
            <a:avLst/>
          </a:prstGeom>
          <a:noFill/>
        </p:spPr>
        <p:txBody>
          <a:bodyPr wrap="square" rtlCol="0">
            <a:spAutoFit/>
          </a:bodyPr>
          <a:lstStyle/>
          <a:p>
            <a:r>
              <a:rPr lang="en-US" sz="1100" dirty="0" smtClean="0">
                <a:solidFill>
                  <a:prstClr val="black">
                    <a:lumMod val="75000"/>
                    <a:lumOff val="25000"/>
                  </a:prstClr>
                </a:solidFill>
              </a:rPr>
              <a:t>Combinatorial materials synthesis</a:t>
            </a:r>
            <a:endParaRPr lang="en-US" sz="1100" dirty="0">
              <a:solidFill>
                <a:prstClr val="black">
                  <a:lumMod val="75000"/>
                  <a:lumOff val="25000"/>
                </a:prstClr>
              </a:solidFill>
            </a:endParaRPr>
          </a:p>
        </p:txBody>
      </p:sp>
      <p:sp>
        <p:nvSpPr>
          <p:cNvPr id="44" name="Rectangle 43"/>
          <p:cNvSpPr/>
          <p:nvPr/>
        </p:nvSpPr>
        <p:spPr>
          <a:xfrm>
            <a:off x="351000" y="3797562"/>
            <a:ext cx="1419185" cy="2288219"/>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45" name="Rectangle 44"/>
          <p:cNvSpPr/>
          <p:nvPr/>
        </p:nvSpPr>
        <p:spPr>
          <a:xfrm>
            <a:off x="202629" y="3892569"/>
            <a:ext cx="1333094" cy="381000"/>
          </a:xfrm>
          <a:prstGeom prst="rect">
            <a:avLst/>
          </a:prstGeom>
          <a:solidFill>
            <a:schemeClr val="accent6"/>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cap="small" dirty="0" smtClean="0">
                <a:solidFill>
                  <a:prstClr val="white"/>
                </a:solidFill>
                <a:latin typeface="Calibri"/>
              </a:rPr>
              <a:t>Project Leader</a:t>
            </a:r>
            <a:endParaRPr lang="en-US" cap="small" dirty="0">
              <a:solidFill>
                <a:prstClr val="white"/>
              </a:solidFill>
              <a:latin typeface="Calibri"/>
            </a:endParaRPr>
          </a:p>
        </p:txBody>
      </p:sp>
      <p:sp>
        <p:nvSpPr>
          <p:cNvPr id="46" name="Rectangle 45"/>
          <p:cNvSpPr/>
          <p:nvPr/>
        </p:nvSpPr>
        <p:spPr>
          <a:xfrm>
            <a:off x="2028092" y="3794214"/>
            <a:ext cx="6353907" cy="381000"/>
          </a:xfrm>
          <a:prstGeom prst="rect">
            <a:avLst/>
          </a:prstGeom>
          <a:solidFill>
            <a:schemeClr val="accent6"/>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cap="small" dirty="0" smtClean="0">
                <a:solidFill>
                  <a:prstClr val="white"/>
                </a:solidFill>
                <a:latin typeface="Calibri"/>
              </a:rPr>
              <a:t>Approach</a:t>
            </a:r>
            <a:endParaRPr lang="en-US" cap="small" dirty="0">
              <a:solidFill>
                <a:prstClr val="white"/>
              </a:solidFill>
              <a:latin typeface="Calibri"/>
            </a:endParaRPr>
          </a:p>
        </p:txBody>
      </p:sp>
      <p:sp>
        <p:nvSpPr>
          <p:cNvPr id="47" name="TextBox 46"/>
          <p:cNvSpPr txBox="1"/>
          <p:nvPr/>
        </p:nvSpPr>
        <p:spPr>
          <a:xfrm>
            <a:off x="649112" y="5333803"/>
            <a:ext cx="822960" cy="461665"/>
          </a:xfrm>
          <a:prstGeom prst="rect">
            <a:avLst/>
          </a:prstGeom>
          <a:noFill/>
        </p:spPr>
        <p:txBody>
          <a:bodyPr wrap="square" rtlCol="0">
            <a:spAutoFit/>
          </a:bodyPr>
          <a:lstStyle/>
          <a:p>
            <a:r>
              <a:rPr lang="en-US" sz="1200" b="0" i="1" dirty="0" smtClean="0">
                <a:solidFill>
                  <a:prstClr val="black">
                    <a:lumMod val="75000"/>
                    <a:lumOff val="25000"/>
                  </a:prstClr>
                </a:solidFill>
              </a:rPr>
              <a:t>John Gregoire</a:t>
            </a:r>
            <a:endParaRPr lang="en-US" sz="1200" b="0" i="1" dirty="0">
              <a:solidFill>
                <a:prstClr val="black">
                  <a:lumMod val="75000"/>
                  <a:lumOff val="25000"/>
                </a:prstClr>
              </a:solidFill>
            </a:endParaRPr>
          </a:p>
        </p:txBody>
      </p:sp>
      <p:sp>
        <p:nvSpPr>
          <p:cNvPr id="54" name="Rectangle 53"/>
          <p:cNvSpPr/>
          <p:nvPr/>
        </p:nvSpPr>
        <p:spPr>
          <a:xfrm>
            <a:off x="4724400" y="976489"/>
            <a:ext cx="3657600" cy="381000"/>
          </a:xfrm>
          <a:prstGeom prst="rect">
            <a:avLst/>
          </a:prstGeom>
          <a:solidFill>
            <a:schemeClr val="accent6"/>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cap="small" dirty="0" smtClean="0">
                <a:solidFill>
                  <a:prstClr val="white"/>
                </a:solidFill>
                <a:latin typeface="Calibri"/>
              </a:rPr>
              <a:t>Objectives</a:t>
            </a:r>
            <a:endParaRPr lang="en-US" cap="small" dirty="0">
              <a:solidFill>
                <a:prstClr val="white"/>
              </a:solidFill>
              <a:latin typeface="Calibri"/>
            </a:endParaRPr>
          </a:p>
        </p:txBody>
      </p:sp>
      <p:pic>
        <p:nvPicPr>
          <p:cNvPr id="2051" name="Picture 3" descr="Z:\Desktop\Temp\Figure 3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0694" y="5250929"/>
            <a:ext cx="1226397" cy="642791"/>
          </a:xfrm>
          <a:prstGeom prst="rect">
            <a:avLst/>
          </a:prstGeom>
          <a:noFill/>
          <a:ln w="3175">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Z:\Desktop\Temp\Figure 3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91798" y="5252284"/>
            <a:ext cx="1198405" cy="640080"/>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3505200" y="4297137"/>
            <a:ext cx="1371601" cy="430887"/>
          </a:xfrm>
          <a:prstGeom prst="rect">
            <a:avLst/>
          </a:prstGeom>
          <a:noFill/>
        </p:spPr>
        <p:txBody>
          <a:bodyPr wrap="square" rtlCol="0">
            <a:spAutoFit/>
          </a:bodyPr>
          <a:lstStyle/>
          <a:p>
            <a:r>
              <a:rPr lang="en-US" sz="1100" dirty="0" smtClean="0">
                <a:solidFill>
                  <a:prstClr val="black">
                    <a:lumMod val="75000"/>
                    <a:lumOff val="25000"/>
                  </a:prstClr>
                </a:solidFill>
              </a:rPr>
              <a:t>High-throughput screening</a:t>
            </a:r>
            <a:endParaRPr lang="en-US" sz="1100" dirty="0">
              <a:solidFill>
                <a:prstClr val="black">
                  <a:lumMod val="75000"/>
                  <a:lumOff val="25000"/>
                </a:prstClr>
              </a:solidFill>
            </a:endParaRPr>
          </a:p>
        </p:txBody>
      </p:sp>
      <p:sp>
        <p:nvSpPr>
          <p:cNvPr id="60" name="Rectangle 59"/>
          <p:cNvSpPr/>
          <p:nvPr/>
        </p:nvSpPr>
        <p:spPr>
          <a:xfrm>
            <a:off x="6435970" y="4301819"/>
            <a:ext cx="1371600" cy="1783962"/>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62" name="Right Arrow 61"/>
          <p:cNvSpPr/>
          <p:nvPr/>
        </p:nvSpPr>
        <p:spPr>
          <a:xfrm>
            <a:off x="2553062" y="4797611"/>
            <a:ext cx="4398723" cy="161251"/>
          </a:xfrm>
          <a:prstGeom prst="rightArrow">
            <a:avLst>
              <a:gd name="adj1" fmla="val 50000"/>
              <a:gd name="adj2" fmla="val 57895"/>
            </a:avLst>
          </a:prstGeom>
          <a:gradFill flip="none" rotWithShape="1">
            <a:gsLst>
              <a:gs pos="85000">
                <a:srgbClr val="94D0F1"/>
              </a:gs>
              <a:gs pos="0">
                <a:srgbClr val="1B677B"/>
              </a:gs>
              <a:gs pos="100000">
                <a:srgbClr val="CAEBFD"/>
              </a:gs>
            </a:gsLst>
            <a:lin ang="16200000" scaled="0"/>
            <a:tileRect/>
          </a:gra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 name="TextBox 62"/>
          <p:cNvSpPr txBox="1"/>
          <p:nvPr/>
        </p:nvSpPr>
        <p:spPr>
          <a:xfrm>
            <a:off x="4970664" y="4303393"/>
            <a:ext cx="1359877" cy="430887"/>
          </a:xfrm>
          <a:prstGeom prst="rect">
            <a:avLst/>
          </a:prstGeom>
          <a:noFill/>
        </p:spPr>
        <p:txBody>
          <a:bodyPr wrap="square" rtlCol="0">
            <a:spAutoFit/>
          </a:bodyPr>
          <a:lstStyle/>
          <a:p>
            <a:r>
              <a:rPr lang="en-US" sz="1100" dirty="0" smtClean="0">
                <a:solidFill>
                  <a:prstClr val="black">
                    <a:lumMod val="75000"/>
                    <a:lumOff val="25000"/>
                  </a:prstClr>
                </a:solidFill>
              </a:rPr>
              <a:t>High-throughput characterization</a:t>
            </a:r>
            <a:endParaRPr lang="en-US" sz="1100" dirty="0">
              <a:solidFill>
                <a:prstClr val="black">
                  <a:lumMod val="75000"/>
                  <a:lumOff val="25000"/>
                </a:prstClr>
              </a:solidFill>
            </a:endParaRPr>
          </a:p>
        </p:txBody>
      </p:sp>
      <p:sp>
        <p:nvSpPr>
          <p:cNvPr id="64" name="TextBox 63"/>
          <p:cNvSpPr txBox="1"/>
          <p:nvPr/>
        </p:nvSpPr>
        <p:spPr>
          <a:xfrm>
            <a:off x="6435970" y="4303393"/>
            <a:ext cx="1359877" cy="430887"/>
          </a:xfrm>
          <a:prstGeom prst="rect">
            <a:avLst/>
          </a:prstGeom>
          <a:noFill/>
        </p:spPr>
        <p:txBody>
          <a:bodyPr wrap="square" rtlCol="0">
            <a:spAutoFit/>
          </a:bodyPr>
          <a:lstStyle/>
          <a:p>
            <a:r>
              <a:rPr lang="en-US" sz="1100" dirty="0" smtClean="0">
                <a:solidFill>
                  <a:prstClr val="black">
                    <a:lumMod val="75000"/>
                    <a:lumOff val="25000"/>
                  </a:prstClr>
                </a:solidFill>
              </a:rPr>
              <a:t>Planning and analysis</a:t>
            </a:r>
            <a:endParaRPr lang="en-US" sz="1100" dirty="0">
              <a:solidFill>
                <a:prstClr val="black">
                  <a:lumMod val="75000"/>
                  <a:lumOff val="25000"/>
                </a:prstClr>
              </a:solidFill>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741" y="4376964"/>
            <a:ext cx="800100" cy="96012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89359" y="5181926"/>
            <a:ext cx="922485" cy="780796"/>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pic>
      <p:pic>
        <p:nvPicPr>
          <p:cNvPr id="58" name="Picture 5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34089" y="5206563"/>
            <a:ext cx="975362" cy="73152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31962" y="6151813"/>
            <a:ext cx="925459" cy="706187"/>
          </a:xfrm>
          <a:prstGeom prst="rect">
            <a:avLst/>
          </a:prstGeom>
        </p:spPr>
      </p:pic>
    </p:spTree>
    <p:extLst>
      <p:ext uri="{BB962C8B-B14F-4D97-AF65-F5344CB8AC3E}">
        <p14:creationId xmlns:p14="http://schemas.microsoft.com/office/powerpoint/2010/main" val="41759669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5944889" y="1482317"/>
            <a:ext cx="2552699" cy="3470683"/>
          </a:xfrm>
          <a:prstGeom prst="rect">
            <a:avLst/>
          </a:prstGeom>
          <a:gradFill flip="none" rotWithShape="1">
            <a:gsLst>
              <a:gs pos="0">
                <a:schemeClr val="accent1">
                  <a:lumMod val="30000"/>
                  <a:lumOff val="70000"/>
                </a:schemeClr>
              </a:gs>
              <a:gs pos="50000">
                <a:schemeClr val="accent6">
                  <a:lumMod val="40000"/>
                  <a:lumOff val="60000"/>
                </a:schemeClr>
              </a:gs>
              <a:gs pos="100000">
                <a:schemeClr val="accent6">
                  <a:lumMod val="25000"/>
                  <a:lumOff val="75000"/>
                </a:schemeClr>
              </a:gs>
            </a:gsLst>
            <a:lin ang="2700000" scaled="0"/>
            <a:tileRect/>
          </a:gradFill>
          <a:ln w="127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 name="Right Arrow 63"/>
          <p:cNvSpPr/>
          <p:nvPr/>
        </p:nvSpPr>
        <p:spPr>
          <a:xfrm>
            <a:off x="5137662" y="3001420"/>
            <a:ext cx="914400" cy="432477"/>
          </a:xfrm>
          <a:prstGeom prst="rightArrow">
            <a:avLst>
              <a:gd name="adj1" fmla="val 50000"/>
              <a:gd name="adj2" fmla="val 57895"/>
            </a:avLst>
          </a:prstGeom>
          <a:gradFill flip="none" rotWithShape="1">
            <a:gsLst>
              <a:gs pos="0">
                <a:schemeClr val="bg2">
                  <a:lumMod val="50000"/>
                </a:schemeClr>
              </a:gs>
              <a:gs pos="100000">
                <a:schemeClr val="bg2">
                  <a:lumMod val="25000"/>
                </a:schemeClr>
              </a:gs>
            </a:gsLst>
            <a:lin ang="0" scaled="1"/>
            <a:tileRect/>
          </a:gra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157751" y="1482317"/>
            <a:ext cx="2552699" cy="3470683"/>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4" name="Right Arrow 3"/>
          <p:cNvSpPr/>
          <p:nvPr/>
        </p:nvSpPr>
        <p:spPr>
          <a:xfrm>
            <a:off x="2362200" y="3001420"/>
            <a:ext cx="914400" cy="432477"/>
          </a:xfrm>
          <a:prstGeom prst="rightArrow">
            <a:avLst>
              <a:gd name="adj1" fmla="val 50000"/>
              <a:gd name="adj2" fmla="val 57895"/>
            </a:avLst>
          </a:prstGeom>
          <a:gradFill flip="none" rotWithShape="1">
            <a:gsLst>
              <a:gs pos="0">
                <a:schemeClr val="bg2">
                  <a:lumMod val="50000"/>
                </a:schemeClr>
              </a:gs>
              <a:gs pos="100000">
                <a:schemeClr val="bg2">
                  <a:lumMod val="25000"/>
                </a:schemeClr>
              </a:gs>
            </a:gsLst>
            <a:lin ang="0" scaled="1"/>
            <a:tileRect/>
          </a:gra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70613" y="1482317"/>
            <a:ext cx="2552699" cy="3470683"/>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2" name="Title 1"/>
          <p:cNvSpPr>
            <a:spLocks noGrp="1"/>
          </p:cNvSpPr>
          <p:nvPr>
            <p:ph type="title"/>
          </p:nvPr>
        </p:nvSpPr>
        <p:spPr/>
        <p:txBody>
          <a:bodyPr>
            <a:normAutofit fontScale="90000"/>
          </a:bodyPr>
          <a:lstStyle/>
          <a:p>
            <a:r>
              <a:rPr lang="en-US" dirty="0" smtClean="0"/>
              <a:t>Materials Discovery</a:t>
            </a:r>
            <a:endParaRPr lang="en-US" dirty="0"/>
          </a:p>
        </p:txBody>
      </p:sp>
      <p:sp>
        <p:nvSpPr>
          <p:cNvPr id="3" name="Text Placeholder 2"/>
          <p:cNvSpPr>
            <a:spLocks noGrp="1"/>
          </p:cNvSpPr>
          <p:nvPr>
            <p:ph type="body" sz="quarter" idx="13"/>
          </p:nvPr>
        </p:nvSpPr>
        <p:spPr>
          <a:xfrm>
            <a:off x="304800" y="381000"/>
            <a:ext cx="8077200" cy="381000"/>
          </a:xfrm>
        </p:spPr>
        <p:txBody>
          <a:bodyPr/>
          <a:lstStyle/>
          <a:p>
            <a:r>
              <a:rPr lang="en-US" dirty="0" smtClean="0"/>
              <a:t>Combinatorial Materials Synthesis</a:t>
            </a:r>
            <a:endParaRPr lang="en-US" dirty="0"/>
          </a:p>
        </p:txBody>
      </p:sp>
      <p:sp>
        <p:nvSpPr>
          <p:cNvPr id="6" name="Text Placeholder 5"/>
          <p:cNvSpPr>
            <a:spLocks noGrp="1"/>
          </p:cNvSpPr>
          <p:nvPr>
            <p:ph type="body" sz="quarter" idx="18"/>
          </p:nvPr>
        </p:nvSpPr>
        <p:spPr/>
        <p:txBody>
          <a:bodyPr/>
          <a:lstStyle/>
          <a:p>
            <a:r>
              <a:rPr lang="en-US" dirty="0" smtClean="0"/>
              <a:t>Discrete composition libraries are produced using ink jet printers</a:t>
            </a:r>
            <a:endParaRPr lang="en-US" dirty="0"/>
          </a:p>
        </p:txBody>
      </p:sp>
      <p:sp>
        <p:nvSpPr>
          <p:cNvPr id="28" name="Text Placeholder 5"/>
          <p:cNvSpPr txBox="1">
            <a:spLocks/>
          </p:cNvSpPr>
          <p:nvPr/>
        </p:nvSpPr>
        <p:spPr bwMode="auto">
          <a:xfrm>
            <a:off x="218213" y="1663953"/>
            <a:ext cx="2372587"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Mapping of Composition Space</a:t>
            </a:r>
            <a:endParaRPr lang="en-US" sz="1400" cap="small" dirty="0"/>
          </a:p>
        </p:txBody>
      </p:sp>
      <p:pic>
        <p:nvPicPr>
          <p:cNvPr id="35" name="Picture 2" descr="D:\Caltech\printing patterns\printing pattern.tif"/>
          <p:cNvPicPr>
            <a:picLocks noChangeAspect="1" noChangeArrowheads="1"/>
          </p:cNvPicPr>
          <p:nvPr/>
        </p:nvPicPr>
        <p:blipFill>
          <a:blip r:embed="rId3" cstate="email">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666987" y="3884228"/>
            <a:ext cx="1844364" cy="999301"/>
          </a:xfrm>
          <a:prstGeom prst="rect">
            <a:avLst/>
          </a:prstGeom>
          <a:solidFill>
            <a:schemeClr val="bg1"/>
          </a:solid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sp>
        <p:nvSpPr>
          <p:cNvPr id="43" name="Right Arrow 42"/>
          <p:cNvSpPr/>
          <p:nvPr/>
        </p:nvSpPr>
        <p:spPr>
          <a:xfrm rot="5400000">
            <a:off x="668645" y="3388847"/>
            <a:ext cx="652644" cy="275750"/>
          </a:xfrm>
          <a:prstGeom prst="rightArrow">
            <a:avLst>
              <a:gd name="adj1" fmla="val 50000"/>
              <a:gd name="adj2" fmla="val 77634"/>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8592" y="1968753"/>
            <a:ext cx="1491638" cy="1595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Text Placeholder 5"/>
          <p:cNvSpPr txBox="1">
            <a:spLocks/>
          </p:cNvSpPr>
          <p:nvPr/>
        </p:nvSpPr>
        <p:spPr bwMode="auto">
          <a:xfrm>
            <a:off x="3000242" y="1663953"/>
            <a:ext cx="2372587"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Ink Formulation and Printing</a:t>
            </a:r>
            <a:endParaRPr lang="en-US" sz="1400" cap="small" dirty="0"/>
          </a:p>
        </p:txBody>
      </p:sp>
      <p:sp>
        <p:nvSpPr>
          <p:cNvPr id="66" name="Text Placeholder 5"/>
          <p:cNvSpPr txBox="1">
            <a:spLocks/>
          </p:cNvSpPr>
          <p:nvPr/>
        </p:nvSpPr>
        <p:spPr bwMode="auto">
          <a:xfrm>
            <a:off x="5780813" y="1663953"/>
            <a:ext cx="2372587"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Calcination</a:t>
            </a:r>
            <a:endParaRPr lang="en-US" sz="1400" cap="small" dirty="0"/>
          </a:p>
        </p:txBody>
      </p:sp>
      <p:sp>
        <p:nvSpPr>
          <p:cNvPr id="69" name="TextBox 68"/>
          <p:cNvSpPr txBox="1"/>
          <p:nvPr/>
        </p:nvSpPr>
        <p:spPr>
          <a:xfrm>
            <a:off x="1904707" y="2131018"/>
            <a:ext cx="936669" cy="1477328"/>
          </a:xfrm>
          <a:prstGeom prst="rect">
            <a:avLst/>
          </a:prstGeom>
          <a:noFill/>
        </p:spPr>
        <p:txBody>
          <a:bodyPr wrap="square" lIns="0" tIns="0" rIns="0" bIns="0" rtlCol="0">
            <a:spAutoFit/>
          </a:bodyPr>
          <a:lstStyle/>
          <a:p>
            <a:pPr marL="171450" indent="-171450">
              <a:buFont typeface="Wingdings" pitchFamily="2" charset="2"/>
              <a:buChar char="§"/>
            </a:pPr>
            <a:r>
              <a:rPr lang="en-US" sz="1200" b="0" dirty="0" smtClean="0"/>
              <a:t>4-element space</a:t>
            </a:r>
          </a:p>
          <a:p>
            <a:pPr marL="171450" indent="-171450">
              <a:buFont typeface="Wingdings" pitchFamily="2" charset="2"/>
              <a:buChar char="§"/>
            </a:pPr>
            <a:r>
              <a:rPr lang="en-US" sz="1200" b="0" dirty="0" smtClean="0"/>
              <a:t>3.33% intervals.</a:t>
            </a:r>
            <a:endParaRPr lang="en-US" sz="1200" b="0" dirty="0"/>
          </a:p>
          <a:p>
            <a:pPr marL="171450" indent="-171450">
              <a:buFont typeface="Wingdings" pitchFamily="2" charset="2"/>
              <a:buChar char="§"/>
            </a:pPr>
            <a:r>
              <a:rPr lang="en-US" sz="1200" b="0" dirty="0" smtClean="0"/>
              <a:t>5456 samples (1mm</a:t>
            </a:r>
            <a:r>
              <a:rPr lang="en-US" sz="1200" b="0" baseline="30000" dirty="0" smtClean="0"/>
              <a:t>2</a:t>
            </a:r>
            <a:r>
              <a:rPr lang="en-US" sz="1200" b="0" dirty="0" smtClean="0"/>
              <a:t>) on 3 plates</a:t>
            </a:r>
            <a:endParaRPr lang="en-US" sz="1200" b="0" dirty="0"/>
          </a:p>
        </p:txBody>
      </p:sp>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8199" y="3564567"/>
            <a:ext cx="1998091" cy="1322489"/>
          </a:xfrm>
          <a:prstGeom prst="rect">
            <a:avLst/>
          </a:prstGeom>
          <a:effectLst>
            <a:outerShdw blurRad="50800" dist="38100" dir="2700000" algn="tl" rotWithShape="0">
              <a:prstClr val="black">
                <a:alpha val="40000"/>
              </a:prstClr>
            </a:outerShdw>
          </a:effectLst>
        </p:spPr>
      </p:pic>
      <p:pic>
        <p:nvPicPr>
          <p:cNvPr id="71" name="Picture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298" y="3800895"/>
            <a:ext cx="1585879" cy="1026003"/>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73" name="Right Arrow 72"/>
          <p:cNvSpPr/>
          <p:nvPr/>
        </p:nvSpPr>
        <p:spPr>
          <a:xfrm rot="5400000">
            <a:off x="4107778" y="3194076"/>
            <a:ext cx="652644" cy="275750"/>
          </a:xfrm>
          <a:prstGeom prst="rightArrow">
            <a:avLst>
              <a:gd name="adj1" fmla="val 50000"/>
              <a:gd name="adj2" fmla="val 77634"/>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3848589" y="2118115"/>
            <a:ext cx="1171020" cy="846469"/>
            <a:chOff x="-1087456" y="2585737"/>
            <a:chExt cx="782656" cy="565741"/>
          </a:xfrm>
        </p:grpSpPr>
        <p:pic>
          <p:nvPicPr>
            <p:cNvPr id="57" name="Picture 56" descr="Vial_green.jp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9336" y="2585737"/>
              <a:ext cx="218776" cy="565741"/>
            </a:xfrm>
            <a:prstGeom prst="rect">
              <a:avLst/>
            </a:prstGeom>
          </p:spPr>
        </p:pic>
        <p:pic>
          <p:nvPicPr>
            <p:cNvPr id="58" name="Picture 57" descr="Vial_orange.jpg"/>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714076" y="2585737"/>
              <a:ext cx="218776" cy="565741"/>
            </a:xfrm>
            <a:prstGeom prst="rect">
              <a:avLst/>
            </a:prstGeom>
          </p:spPr>
        </p:pic>
        <p:pic>
          <p:nvPicPr>
            <p:cNvPr id="59" name="Picture 58" descr="Vial_blue.jpg"/>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3575" y="2585737"/>
              <a:ext cx="218775" cy="565741"/>
            </a:xfrm>
            <a:prstGeom prst="rect">
              <a:avLst/>
            </a:prstGeom>
          </p:spPr>
        </p:pic>
        <p:pic>
          <p:nvPicPr>
            <p:cNvPr id="60" name="Picture 59" descr="Vial_purple.jp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087456" y="2585737"/>
              <a:ext cx="218776" cy="565741"/>
            </a:xfrm>
            <a:prstGeom prst="rect">
              <a:avLst/>
            </a:prstGeom>
          </p:spPr>
        </p:pic>
      </p:grpSp>
      <p:sp>
        <p:nvSpPr>
          <p:cNvPr id="30" name="Rectangle 29"/>
          <p:cNvSpPr/>
          <p:nvPr/>
        </p:nvSpPr>
        <p:spPr>
          <a:xfrm>
            <a:off x="990600" y="5688334"/>
            <a:ext cx="6248400" cy="560066"/>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31" name="TextBox 30"/>
          <p:cNvSpPr txBox="1"/>
          <p:nvPr/>
        </p:nvSpPr>
        <p:spPr>
          <a:xfrm>
            <a:off x="990600" y="5688334"/>
            <a:ext cx="6248400" cy="461665"/>
          </a:xfrm>
          <a:prstGeom prst="rect">
            <a:avLst/>
          </a:prstGeom>
          <a:noFill/>
        </p:spPr>
        <p:txBody>
          <a:bodyPr wrap="square" rtlCol="0">
            <a:spAutoFit/>
          </a:bodyPr>
          <a:lstStyle/>
          <a:p>
            <a:r>
              <a:rPr lang="en-US" sz="1200" b="0" dirty="0">
                <a:solidFill>
                  <a:schemeClr val="tx1">
                    <a:lumMod val="75000"/>
                    <a:lumOff val="25000"/>
                  </a:schemeClr>
                </a:solidFill>
              </a:rPr>
              <a:t>Material libraries consisting of </a:t>
            </a:r>
            <a:r>
              <a:rPr lang="en-US" sz="1200" b="0" dirty="0" smtClean="0">
                <a:solidFill>
                  <a:schemeClr val="tx1">
                    <a:lumMod val="75000"/>
                    <a:lumOff val="25000"/>
                  </a:schemeClr>
                </a:solidFill>
              </a:rPr>
              <a:t>pseudo- binary</a:t>
            </a:r>
            <a:r>
              <a:rPr lang="en-US" sz="1200" b="0" dirty="0">
                <a:solidFill>
                  <a:schemeClr val="tx1">
                    <a:lumMod val="75000"/>
                    <a:lumOff val="25000"/>
                  </a:schemeClr>
                </a:solidFill>
              </a:rPr>
              <a:t>, tertiary, and </a:t>
            </a:r>
            <a:r>
              <a:rPr lang="en-US" sz="1200" b="0" dirty="0" smtClean="0">
                <a:solidFill>
                  <a:schemeClr val="tx1">
                    <a:lumMod val="75000"/>
                    <a:lumOff val="25000"/>
                  </a:schemeClr>
                </a:solidFill>
              </a:rPr>
              <a:t>quaternary compositions can be produced with unprecedented throughput using inkjet printers</a:t>
            </a:r>
            <a:endParaRPr lang="en-US" sz="1200" b="0" dirty="0">
              <a:solidFill>
                <a:schemeClr val="tx1">
                  <a:lumMod val="75000"/>
                  <a:lumOff val="25000"/>
                </a:schemeClr>
              </a:solidFill>
            </a:endParaRPr>
          </a:p>
        </p:txBody>
      </p:sp>
      <p:sp>
        <p:nvSpPr>
          <p:cNvPr id="39" name="Right Arrow 38"/>
          <p:cNvSpPr/>
          <p:nvPr/>
        </p:nvSpPr>
        <p:spPr>
          <a:xfrm rot="5400000">
            <a:off x="6912678" y="3470471"/>
            <a:ext cx="652644" cy="275750"/>
          </a:xfrm>
          <a:prstGeom prst="rightArrow">
            <a:avLst>
              <a:gd name="adj1" fmla="val 50000"/>
              <a:gd name="adj2" fmla="val 77634"/>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rot="10800000">
            <a:off x="2923314" y="5143711"/>
            <a:ext cx="2863198" cy="397589"/>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descr="photo.JPG"/>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rot="5400000">
            <a:off x="6481649" y="2233262"/>
            <a:ext cx="1514702" cy="1235466"/>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19726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232031" y="1480957"/>
            <a:ext cx="3784465" cy="3470683"/>
          </a:xfrm>
          <a:prstGeom prst="rect">
            <a:avLst/>
          </a:prstGeom>
          <a:gradFill flip="none" rotWithShape="1">
            <a:gsLst>
              <a:gs pos="0">
                <a:schemeClr val="accent1">
                  <a:lumMod val="30000"/>
                  <a:lumOff val="70000"/>
                </a:schemeClr>
              </a:gs>
              <a:gs pos="50000">
                <a:schemeClr val="accent6">
                  <a:lumMod val="40000"/>
                  <a:lumOff val="60000"/>
                </a:schemeClr>
              </a:gs>
              <a:gs pos="100000">
                <a:schemeClr val="accent6">
                  <a:lumMod val="25000"/>
                  <a:lumOff val="75000"/>
                </a:schemeClr>
              </a:gs>
            </a:gsLst>
            <a:lin ang="2700000" scaled="0"/>
            <a:tileRect/>
          </a:gradFill>
          <a:ln w="127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375138" y="1482317"/>
            <a:ext cx="3196333" cy="3470683"/>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2" name="Title 1"/>
          <p:cNvSpPr>
            <a:spLocks noGrp="1"/>
          </p:cNvSpPr>
          <p:nvPr>
            <p:ph type="title"/>
          </p:nvPr>
        </p:nvSpPr>
        <p:spPr/>
        <p:txBody>
          <a:bodyPr>
            <a:normAutofit fontScale="90000"/>
          </a:bodyPr>
          <a:lstStyle/>
          <a:p>
            <a:r>
              <a:rPr lang="en-US" dirty="0" smtClean="0"/>
              <a:t>Materials Discovery</a:t>
            </a:r>
            <a:endParaRPr lang="en-US" dirty="0"/>
          </a:p>
        </p:txBody>
      </p:sp>
      <p:sp>
        <p:nvSpPr>
          <p:cNvPr id="3" name="Text Placeholder 2"/>
          <p:cNvSpPr>
            <a:spLocks noGrp="1"/>
          </p:cNvSpPr>
          <p:nvPr>
            <p:ph type="body" sz="quarter" idx="13"/>
          </p:nvPr>
        </p:nvSpPr>
        <p:spPr/>
        <p:txBody>
          <a:bodyPr/>
          <a:lstStyle/>
          <a:p>
            <a:r>
              <a:rPr lang="en-US" dirty="0" smtClean="0"/>
              <a:t>Combinatorial Materials Synthesis</a:t>
            </a:r>
            <a:endParaRPr lang="en-US" dirty="0"/>
          </a:p>
        </p:txBody>
      </p:sp>
      <p:sp>
        <p:nvSpPr>
          <p:cNvPr id="6" name="Text Placeholder 5"/>
          <p:cNvSpPr>
            <a:spLocks noGrp="1"/>
          </p:cNvSpPr>
          <p:nvPr>
            <p:ph type="body" sz="quarter" idx="18"/>
          </p:nvPr>
        </p:nvSpPr>
        <p:spPr/>
        <p:txBody>
          <a:bodyPr/>
          <a:lstStyle/>
          <a:p>
            <a:r>
              <a:rPr lang="en-US" dirty="0" smtClean="0"/>
              <a:t>Continuous composition libraries can be produced using physical vapor deposition</a:t>
            </a:r>
            <a:endParaRPr lang="en-US" dirty="0"/>
          </a:p>
        </p:txBody>
      </p:sp>
      <p:sp>
        <p:nvSpPr>
          <p:cNvPr id="21" name="Right Arrow 20"/>
          <p:cNvSpPr/>
          <p:nvPr/>
        </p:nvSpPr>
        <p:spPr>
          <a:xfrm>
            <a:off x="3200400" y="3000646"/>
            <a:ext cx="914400" cy="432477"/>
          </a:xfrm>
          <a:prstGeom prst="rightArrow">
            <a:avLst>
              <a:gd name="adj1" fmla="val 50000"/>
              <a:gd name="adj2" fmla="val 57895"/>
            </a:avLst>
          </a:prstGeom>
          <a:gradFill flip="none" rotWithShape="1">
            <a:gsLst>
              <a:gs pos="0">
                <a:schemeClr val="bg2">
                  <a:lumMod val="50000"/>
                </a:schemeClr>
              </a:gs>
              <a:gs pos="100000">
                <a:schemeClr val="bg2">
                  <a:lumMod val="25000"/>
                </a:schemeClr>
              </a:gs>
            </a:gsLst>
            <a:lin ang="0" scaled="1"/>
            <a:tileRect/>
          </a:gra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75138" y="1482317"/>
            <a:ext cx="3196333" cy="3470683"/>
          </a:xfrm>
          <a:prstGeom prst="rect">
            <a:avLst/>
          </a:prstGeom>
          <a:gradFill flip="none" rotWithShape="1">
            <a:gsLst>
              <a:gs pos="0">
                <a:schemeClr val="accent1">
                  <a:lumMod val="30000"/>
                  <a:lumOff val="70000"/>
                </a:schemeClr>
              </a:gs>
              <a:gs pos="50000">
                <a:schemeClr val="accent6">
                  <a:lumMod val="40000"/>
                  <a:lumOff val="60000"/>
                </a:schemeClr>
              </a:gs>
              <a:gs pos="100000">
                <a:schemeClr val="accent6">
                  <a:lumMod val="25000"/>
                  <a:lumOff val="75000"/>
                </a:schemeClr>
              </a:gs>
            </a:gsLst>
            <a:lin ang="2700000" scaled="0"/>
            <a:tileRect/>
          </a:gradFill>
          <a:ln w="127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Text Placeholder 5"/>
          <p:cNvSpPr txBox="1">
            <a:spLocks/>
          </p:cNvSpPr>
          <p:nvPr/>
        </p:nvSpPr>
        <p:spPr bwMode="auto">
          <a:xfrm>
            <a:off x="222737" y="1663953"/>
            <a:ext cx="2982187"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Off-Axis Sputtering System</a:t>
            </a:r>
            <a:endParaRPr lang="en-US" sz="1400" cap="small" dirty="0"/>
          </a:p>
        </p:txBody>
      </p:sp>
      <p:sp>
        <p:nvSpPr>
          <p:cNvPr id="26" name="Text Placeholder 5"/>
          <p:cNvSpPr txBox="1">
            <a:spLocks/>
          </p:cNvSpPr>
          <p:nvPr/>
        </p:nvSpPr>
        <p:spPr bwMode="auto">
          <a:xfrm>
            <a:off x="4077176" y="1663953"/>
            <a:ext cx="2372587"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Ternary Library Examples</a:t>
            </a:r>
            <a:endParaRPr lang="en-US" sz="1400" cap="small" dirty="0"/>
          </a:p>
        </p:txBody>
      </p:sp>
      <p:pic>
        <p:nvPicPr>
          <p:cNvPr id="1026" name="Picture 2" descr="Z:\Desktop\Transfer\JCAP20130222-231-sputter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124" y="2138497"/>
            <a:ext cx="1775205" cy="2662808"/>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p:spPr>
      </p:pic>
      <p:sp>
        <p:nvSpPr>
          <p:cNvPr id="28" name="Rectangle 27"/>
          <p:cNvSpPr/>
          <p:nvPr/>
        </p:nvSpPr>
        <p:spPr>
          <a:xfrm>
            <a:off x="990600" y="5688334"/>
            <a:ext cx="6248400" cy="560066"/>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30" name="TextBox 29"/>
          <p:cNvSpPr txBox="1"/>
          <p:nvPr/>
        </p:nvSpPr>
        <p:spPr>
          <a:xfrm>
            <a:off x="990600" y="5688334"/>
            <a:ext cx="6248400" cy="461665"/>
          </a:xfrm>
          <a:prstGeom prst="rect">
            <a:avLst/>
          </a:prstGeom>
          <a:noFill/>
        </p:spPr>
        <p:txBody>
          <a:bodyPr wrap="square" rtlCol="0">
            <a:spAutoFit/>
          </a:bodyPr>
          <a:lstStyle/>
          <a:p>
            <a:r>
              <a:rPr lang="en-US" sz="1200" b="0" dirty="0">
                <a:solidFill>
                  <a:schemeClr val="tx1">
                    <a:lumMod val="75000"/>
                    <a:lumOff val="25000"/>
                  </a:schemeClr>
                </a:solidFill>
              </a:rPr>
              <a:t>Material libraries consisting of pseudo- binary, tertiary, and quaternary compositions can be produced with </a:t>
            </a:r>
            <a:r>
              <a:rPr lang="en-US" sz="1200" b="0" dirty="0" smtClean="0">
                <a:solidFill>
                  <a:schemeClr val="tx1">
                    <a:lumMod val="75000"/>
                    <a:lumOff val="25000"/>
                  </a:schemeClr>
                </a:solidFill>
              </a:rPr>
              <a:t>physical vapor deposition methods</a:t>
            </a:r>
            <a:endParaRPr lang="en-US" sz="1200" b="0" dirty="0">
              <a:solidFill>
                <a:schemeClr val="tx1">
                  <a:lumMod val="75000"/>
                  <a:lumOff val="25000"/>
                </a:schemeClr>
              </a:solidFill>
            </a:endParaRPr>
          </a:p>
        </p:txBody>
      </p:sp>
      <p:sp>
        <p:nvSpPr>
          <p:cNvPr id="31" name="Isosceles Triangle 30"/>
          <p:cNvSpPr/>
          <p:nvPr/>
        </p:nvSpPr>
        <p:spPr>
          <a:xfrm rot="10800000">
            <a:off x="2923314" y="5143711"/>
            <a:ext cx="2863198" cy="397589"/>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435201" y="3659583"/>
            <a:ext cx="1567849" cy="276999"/>
          </a:xfrm>
          <a:prstGeom prst="rect">
            <a:avLst/>
          </a:prstGeom>
          <a:noFill/>
        </p:spPr>
        <p:txBody>
          <a:bodyPr wrap="square" rtlCol="0">
            <a:spAutoFit/>
          </a:bodyPr>
          <a:lstStyle/>
          <a:p>
            <a:r>
              <a:rPr lang="en-US" sz="1200" i="1" dirty="0" smtClean="0">
                <a:solidFill>
                  <a:schemeClr val="tx1">
                    <a:lumMod val="75000"/>
                    <a:lumOff val="25000"/>
                  </a:schemeClr>
                </a:solidFill>
              </a:rPr>
              <a:t>Metal nitride library</a:t>
            </a:r>
            <a:endParaRPr lang="en-US" sz="1200" i="1" dirty="0">
              <a:solidFill>
                <a:schemeClr val="tx1">
                  <a:lumMod val="75000"/>
                  <a:lumOff val="25000"/>
                </a:schemeClr>
              </a:solidFill>
            </a:endParaRPr>
          </a:p>
        </p:txBody>
      </p:sp>
      <p:sp>
        <p:nvSpPr>
          <p:cNvPr id="35" name="TextBox 34"/>
          <p:cNvSpPr txBox="1"/>
          <p:nvPr/>
        </p:nvSpPr>
        <p:spPr>
          <a:xfrm>
            <a:off x="6365399" y="4618181"/>
            <a:ext cx="1455905" cy="276999"/>
          </a:xfrm>
          <a:prstGeom prst="rect">
            <a:avLst/>
          </a:prstGeom>
          <a:noFill/>
        </p:spPr>
        <p:txBody>
          <a:bodyPr wrap="square" rtlCol="0">
            <a:spAutoFit/>
          </a:bodyPr>
          <a:lstStyle/>
          <a:p>
            <a:r>
              <a:rPr lang="en-US" sz="1200" i="1" dirty="0" smtClean="0">
                <a:solidFill>
                  <a:schemeClr val="tx1">
                    <a:lumMod val="75000"/>
                    <a:lumOff val="25000"/>
                  </a:schemeClr>
                </a:solidFill>
              </a:rPr>
              <a:t>Metal oxide library</a:t>
            </a:r>
            <a:endParaRPr lang="en-US" sz="1200" i="1" dirty="0">
              <a:solidFill>
                <a:schemeClr val="tx1">
                  <a:lumMod val="75000"/>
                  <a:lumOff val="25000"/>
                </a:schemeClr>
              </a:solidFill>
            </a:endParaRPr>
          </a:p>
        </p:txBody>
      </p:sp>
      <p:grpSp>
        <p:nvGrpSpPr>
          <p:cNvPr id="5" name="Group 4"/>
          <p:cNvGrpSpPr/>
          <p:nvPr/>
        </p:nvGrpSpPr>
        <p:grpSpPr>
          <a:xfrm>
            <a:off x="4348700" y="2054697"/>
            <a:ext cx="1775563" cy="1544182"/>
            <a:chOff x="5189339" y="2086261"/>
            <a:chExt cx="1775563" cy="1544182"/>
          </a:xfrm>
        </p:grpSpPr>
        <p:pic>
          <p:nvPicPr>
            <p:cNvPr id="1027" name="Picture 3" descr="Z:\Desktop\Transfer\Nitride_Waf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2065" y="2335043"/>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5848946" y="2086261"/>
              <a:ext cx="368318" cy="276999"/>
            </a:xfrm>
            <a:prstGeom prst="rect">
              <a:avLst/>
            </a:prstGeom>
            <a:noFill/>
          </p:spPr>
          <p:txBody>
            <a:bodyPr wrap="square" rtlCol="0">
              <a:spAutoFit/>
            </a:bodyPr>
            <a:lstStyle/>
            <a:p>
              <a:r>
                <a:rPr lang="en-US" sz="1200" dirty="0" smtClean="0">
                  <a:solidFill>
                    <a:schemeClr val="tx1">
                      <a:lumMod val="75000"/>
                      <a:lumOff val="25000"/>
                    </a:schemeClr>
                  </a:solidFill>
                </a:rPr>
                <a:t>Zn</a:t>
              </a:r>
              <a:endParaRPr lang="en-US" sz="1200" dirty="0">
                <a:solidFill>
                  <a:schemeClr val="tx1">
                    <a:lumMod val="75000"/>
                    <a:lumOff val="25000"/>
                  </a:schemeClr>
                </a:solidFill>
              </a:endParaRPr>
            </a:p>
          </p:txBody>
        </p:sp>
        <p:sp>
          <p:nvSpPr>
            <p:cNvPr id="39" name="TextBox 38"/>
            <p:cNvSpPr txBox="1"/>
            <p:nvPr/>
          </p:nvSpPr>
          <p:spPr>
            <a:xfrm>
              <a:off x="6596584" y="3137759"/>
              <a:ext cx="368318" cy="276999"/>
            </a:xfrm>
            <a:prstGeom prst="rect">
              <a:avLst/>
            </a:prstGeom>
            <a:noFill/>
          </p:spPr>
          <p:txBody>
            <a:bodyPr wrap="square" rtlCol="0">
              <a:spAutoFit/>
            </a:bodyPr>
            <a:lstStyle/>
            <a:p>
              <a:r>
                <a:rPr lang="en-US" sz="1200" dirty="0" smtClean="0">
                  <a:solidFill>
                    <a:schemeClr val="tx1">
                      <a:lumMod val="75000"/>
                      <a:lumOff val="25000"/>
                    </a:schemeClr>
                  </a:solidFill>
                </a:rPr>
                <a:t>Si</a:t>
              </a:r>
              <a:endParaRPr lang="en-US" sz="1200" dirty="0">
                <a:solidFill>
                  <a:schemeClr val="tx1">
                    <a:lumMod val="75000"/>
                    <a:lumOff val="25000"/>
                  </a:schemeClr>
                </a:solidFill>
              </a:endParaRPr>
            </a:p>
          </p:txBody>
        </p:sp>
        <p:sp>
          <p:nvSpPr>
            <p:cNvPr id="41" name="TextBox 40"/>
            <p:cNvSpPr txBox="1"/>
            <p:nvPr/>
          </p:nvSpPr>
          <p:spPr>
            <a:xfrm>
              <a:off x="5189339" y="3137759"/>
              <a:ext cx="368318" cy="276999"/>
            </a:xfrm>
            <a:prstGeom prst="rect">
              <a:avLst/>
            </a:prstGeom>
            <a:noFill/>
          </p:spPr>
          <p:txBody>
            <a:bodyPr wrap="square" rtlCol="0">
              <a:spAutoFit/>
            </a:bodyPr>
            <a:lstStyle/>
            <a:p>
              <a:r>
                <a:rPr lang="en-US" sz="1200" dirty="0" err="1" smtClean="0">
                  <a:solidFill>
                    <a:schemeClr val="tx1">
                      <a:lumMod val="75000"/>
                      <a:lumOff val="25000"/>
                    </a:schemeClr>
                  </a:solidFill>
                </a:rPr>
                <a:t>Sn</a:t>
              </a:r>
              <a:endParaRPr lang="en-US" sz="1200" dirty="0">
                <a:solidFill>
                  <a:schemeClr val="tx1">
                    <a:lumMod val="75000"/>
                    <a:lumOff val="25000"/>
                  </a:schemeClr>
                </a:solidFill>
              </a:endParaRPr>
            </a:p>
          </p:txBody>
        </p:sp>
      </p:grpSp>
      <p:grpSp>
        <p:nvGrpSpPr>
          <p:cNvPr id="7" name="Group 6"/>
          <p:cNvGrpSpPr/>
          <p:nvPr/>
        </p:nvGrpSpPr>
        <p:grpSpPr>
          <a:xfrm>
            <a:off x="6329185" y="3176785"/>
            <a:ext cx="1594638" cy="1519594"/>
            <a:chOff x="6486556" y="3460960"/>
            <a:chExt cx="1594638" cy="1519594"/>
          </a:xfrm>
        </p:grpSpPr>
        <p:pic>
          <p:nvPicPr>
            <p:cNvPr id="1028" name="Picture 4" descr="Z:\Desktop\Transfer\oxide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6443" y="3460960"/>
              <a:ext cx="1277146" cy="127714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486556" y="3565267"/>
              <a:ext cx="368318" cy="276999"/>
            </a:xfrm>
            <a:prstGeom prst="rect">
              <a:avLst/>
            </a:prstGeom>
            <a:noFill/>
          </p:spPr>
          <p:txBody>
            <a:bodyPr wrap="square" rtlCol="0">
              <a:spAutoFit/>
            </a:bodyPr>
            <a:lstStyle/>
            <a:p>
              <a:r>
                <a:rPr lang="en-US" sz="1200" dirty="0" smtClean="0">
                  <a:solidFill>
                    <a:schemeClr val="tx1">
                      <a:lumMod val="75000"/>
                      <a:lumOff val="25000"/>
                    </a:schemeClr>
                  </a:solidFill>
                </a:rPr>
                <a:t>V</a:t>
              </a:r>
              <a:endParaRPr lang="en-US" sz="1200" dirty="0">
                <a:solidFill>
                  <a:schemeClr val="tx1">
                    <a:lumMod val="75000"/>
                    <a:lumOff val="25000"/>
                  </a:schemeClr>
                </a:solidFill>
              </a:endParaRPr>
            </a:p>
          </p:txBody>
        </p:sp>
        <p:sp>
          <p:nvSpPr>
            <p:cNvPr id="44" name="TextBox 43"/>
            <p:cNvSpPr txBox="1"/>
            <p:nvPr/>
          </p:nvSpPr>
          <p:spPr>
            <a:xfrm>
              <a:off x="7066564" y="4703555"/>
              <a:ext cx="368318" cy="276999"/>
            </a:xfrm>
            <a:prstGeom prst="rect">
              <a:avLst/>
            </a:prstGeom>
            <a:noFill/>
          </p:spPr>
          <p:txBody>
            <a:bodyPr wrap="square" rtlCol="0">
              <a:spAutoFit/>
            </a:bodyPr>
            <a:lstStyle/>
            <a:p>
              <a:r>
                <a:rPr lang="en-US" sz="1200" dirty="0" smtClean="0">
                  <a:solidFill>
                    <a:schemeClr val="tx1">
                      <a:lumMod val="75000"/>
                      <a:lumOff val="25000"/>
                    </a:schemeClr>
                  </a:solidFill>
                </a:rPr>
                <a:t>Fe</a:t>
              </a:r>
              <a:endParaRPr lang="en-US" sz="1200" dirty="0">
                <a:solidFill>
                  <a:schemeClr val="tx1">
                    <a:lumMod val="75000"/>
                    <a:lumOff val="25000"/>
                  </a:schemeClr>
                </a:solidFill>
              </a:endParaRPr>
            </a:p>
          </p:txBody>
        </p:sp>
        <p:sp>
          <p:nvSpPr>
            <p:cNvPr id="45" name="TextBox 44"/>
            <p:cNvSpPr txBox="1"/>
            <p:nvPr/>
          </p:nvSpPr>
          <p:spPr>
            <a:xfrm>
              <a:off x="7712876" y="3565267"/>
              <a:ext cx="368318" cy="276999"/>
            </a:xfrm>
            <a:prstGeom prst="rect">
              <a:avLst/>
            </a:prstGeom>
            <a:noFill/>
          </p:spPr>
          <p:txBody>
            <a:bodyPr wrap="square" rtlCol="0">
              <a:spAutoFit/>
            </a:bodyPr>
            <a:lstStyle/>
            <a:p>
              <a:r>
                <a:rPr lang="en-US" sz="1200" dirty="0" smtClean="0">
                  <a:solidFill>
                    <a:schemeClr val="tx1">
                      <a:lumMod val="75000"/>
                      <a:lumOff val="25000"/>
                    </a:schemeClr>
                  </a:solidFill>
                </a:rPr>
                <a:t>Bi</a:t>
              </a:r>
              <a:endParaRPr lang="en-US" sz="1200" dirty="0">
                <a:solidFill>
                  <a:schemeClr val="tx1">
                    <a:lumMod val="75000"/>
                    <a:lumOff val="25000"/>
                  </a:schemeClr>
                </a:solidFill>
              </a:endParaRPr>
            </a:p>
          </p:txBody>
        </p:sp>
      </p:grpSp>
    </p:spTree>
    <p:extLst>
      <p:ext uri="{BB962C8B-B14F-4D97-AF65-F5344CB8AC3E}">
        <p14:creationId xmlns:p14="http://schemas.microsoft.com/office/powerpoint/2010/main" val="37359299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61113" y="1344885"/>
            <a:ext cx="3829957" cy="4829935"/>
          </a:xfrm>
          <a:prstGeom prst="rect">
            <a:avLst/>
          </a:prstGeom>
          <a:gradFill flip="none" rotWithShape="1">
            <a:gsLst>
              <a:gs pos="0">
                <a:schemeClr val="accent1">
                  <a:lumMod val="30000"/>
                  <a:lumOff val="70000"/>
                </a:schemeClr>
              </a:gs>
              <a:gs pos="50000">
                <a:schemeClr val="accent6">
                  <a:lumMod val="40000"/>
                  <a:lumOff val="60000"/>
                </a:schemeClr>
              </a:gs>
              <a:gs pos="100000">
                <a:schemeClr val="accent6">
                  <a:lumMod val="25000"/>
                  <a:lumOff val="75000"/>
                </a:schemeClr>
              </a:gs>
            </a:gsLst>
            <a:lin ang="2700000" scaled="0"/>
            <a:tileRect/>
          </a:gradFill>
          <a:ln w="127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a:endParaRPr>
          </a:p>
        </p:txBody>
      </p:sp>
      <p:sp>
        <p:nvSpPr>
          <p:cNvPr id="2" name="Title 1"/>
          <p:cNvSpPr>
            <a:spLocks noGrp="1"/>
          </p:cNvSpPr>
          <p:nvPr>
            <p:ph type="title"/>
          </p:nvPr>
        </p:nvSpPr>
        <p:spPr/>
        <p:txBody>
          <a:bodyPr/>
          <a:lstStyle/>
          <a:p>
            <a:r>
              <a:rPr lang="en-US" dirty="0" smtClean="0"/>
              <a:t>Materials Discovery</a:t>
            </a:r>
            <a:endParaRPr lang="en-US" dirty="0"/>
          </a:p>
        </p:txBody>
      </p:sp>
      <p:sp>
        <p:nvSpPr>
          <p:cNvPr id="3" name="Text Placeholder 2"/>
          <p:cNvSpPr>
            <a:spLocks noGrp="1"/>
          </p:cNvSpPr>
          <p:nvPr>
            <p:ph type="body" sz="quarter" idx="13"/>
          </p:nvPr>
        </p:nvSpPr>
        <p:spPr/>
        <p:txBody>
          <a:bodyPr/>
          <a:lstStyle/>
          <a:p>
            <a:r>
              <a:rPr lang="en-US" smtClean="0"/>
              <a:t>Example Screening Tool:  Bubble Screening System for Catalyst Activity</a:t>
            </a:r>
            <a:endParaRPr lang="en-US" dirty="0"/>
          </a:p>
        </p:txBody>
      </p:sp>
      <p:sp>
        <p:nvSpPr>
          <p:cNvPr id="4" name="Text Placeholder 3"/>
          <p:cNvSpPr>
            <a:spLocks noGrp="1"/>
          </p:cNvSpPr>
          <p:nvPr>
            <p:ph type="body" sz="quarter" idx="18"/>
          </p:nvPr>
        </p:nvSpPr>
        <p:spPr/>
        <p:txBody>
          <a:bodyPr/>
          <a:lstStyle/>
          <a:p>
            <a:r>
              <a:rPr lang="en-US" dirty="0" smtClean="0"/>
              <a:t>Rapid parallel screening of bubbles provides </a:t>
            </a:r>
            <a:endParaRPr lang="en-US" dirty="0"/>
          </a:p>
        </p:txBody>
      </p:sp>
      <p:sp>
        <p:nvSpPr>
          <p:cNvPr id="15" name="Text Placeholder 14"/>
          <p:cNvSpPr>
            <a:spLocks noGrp="1"/>
          </p:cNvSpPr>
          <p:nvPr>
            <p:ph type="body" sz="quarter" idx="19"/>
          </p:nvPr>
        </p:nvSpPr>
        <p:spPr/>
        <p:txBody>
          <a:bodyPr/>
          <a:lstStyle/>
          <a:p>
            <a:r>
              <a:rPr lang="en-US" dirty="0"/>
              <a:t>Chengxiang Xiang, Santosh K. </a:t>
            </a:r>
            <a:r>
              <a:rPr lang="en-US" dirty="0" err="1"/>
              <a:t>Suram</a:t>
            </a:r>
            <a:r>
              <a:rPr lang="en-US" dirty="0"/>
              <a:t>, Joel A. Haber, Dan W. </a:t>
            </a:r>
            <a:r>
              <a:rPr lang="en-US" dirty="0" err="1"/>
              <a:t>Guevarra</a:t>
            </a:r>
            <a:r>
              <a:rPr lang="en-US" dirty="0"/>
              <a:t>, Ed </a:t>
            </a:r>
            <a:r>
              <a:rPr lang="en-US" dirty="0" err="1"/>
              <a:t>Soedarmadji</a:t>
            </a:r>
            <a:r>
              <a:rPr lang="en-US" dirty="0"/>
              <a:t>, Jian Jin, and John M. Gregoire </a:t>
            </a:r>
            <a:r>
              <a:rPr lang="en-US" i="1" dirty="0"/>
              <a:t>ACS </a:t>
            </a:r>
            <a:r>
              <a:rPr lang="en-US" i="1" dirty="0" err="1"/>
              <a:t>Combi</a:t>
            </a:r>
            <a:r>
              <a:rPr lang="en-US" i="1" dirty="0"/>
              <a:t>. Sci.  </a:t>
            </a:r>
            <a:r>
              <a:rPr lang="en-US" b="1" dirty="0"/>
              <a:t>2014</a:t>
            </a:r>
            <a:r>
              <a:rPr lang="en-US" dirty="0"/>
              <a:t>,</a:t>
            </a:r>
            <a:r>
              <a:rPr lang="en-US" i="1" dirty="0"/>
              <a:t>16</a:t>
            </a:r>
            <a:r>
              <a:rPr lang="en-US" dirty="0"/>
              <a:t>, 47-52.</a:t>
            </a:r>
            <a:br>
              <a:rPr lang="en-US" dirty="0"/>
            </a:br>
            <a:r>
              <a:rPr lang="en-US" dirty="0"/>
              <a:t>(DOI: 10.1021/co400151h</a:t>
            </a:r>
            <a:r>
              <a:rPr lang="en-US" dirty="0" smtClean="0"/>
              <a:t>)</a:t>
            </a:r>
            <a:endParaRPr lang="en-US" dirty="0"/>
          </a:p>
        </p:txBody>
      </p:sp>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bwMode="auto">
          <a:xfrm>
            <a:off x="421912" y="1344885"/>
            <a:ext cx="3635536" cy="4829936"/>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p:spPr>
      </p:pic>
      <p:pic>
        <p:nvPicPr>
          <p:cNvPr id="6145" name="Picture 1" descr="Fig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790" t="17385" r="1624" b="1454"/>
          <a:stretch/>
        </p:blipFill>
        <p:spPr bwMode="auto">
          <a:xfrm>
            <a:off x="5415454" y="3759853"/>
            <a:ext cx="2826102" cy="2307022"/>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 descr="Fig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14123" r="37279" b="16891"/>
          <a:stretch/>
        </p:blipFill>
        <p:spPr bwMode="auto">
          <a:xfrm>
            <a:off x="4760737" y="2151391"/>
            <a:ext cx="3430707" cy="1388620"/>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 Placeholder 5"/>
          <p:cNvSpPr txBox="1">
            <a:spLocks/>
          </p:cNvSpPr>
          <p:nvPr/>
        </p:nvSpPr>
        <p:spPr bwMode="auto">
          <a:xfrm>
            <a:off x="4349319" y="1531763"/>
            <a:ext cx="3270681"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Bubble Screening of Catalyst Libraries</a:t>
            </a:r>
            <a:endParaRPr lang="en-US" sz="1400" cap="small" dirty="0"/>
          </a:p>
        </p:txBody>
      </p:sp>
      <p:sp>
        <p:nvSpPr>
          <p:cNvPr id="19" name="TextBox 18"/>
          <p:cNvSpPr txBox="1"/>
          <p:nvPr/>
        </p:nvSpPr>
        <p:spPr>
          <a:xfrm>
            <a:off x="4631530" y="3930470"/>
            <a:ext cx="783924" cy="461665"/>
          </a:xfrm>
          <a:prstGeom prst="rect">
            <a:avLst/>
          </a:prstGeom>
          <a:noFill/>
        </p:spPr>
        <p:txBody>
          <a:bodyPr wrap="square" rtlCol="0">
            <a:spAutoFit/>
          </a:bodyPr>
          <a:lstStyle/>
          <a:p>
            <a:r>
              <a:rPr lang="en-US" sz="1200" i="1" dirty="0" smtClean="0">
                <a:solidFill>
                  <a:schemeClr val="tx1">
                    <a:lumMod val="75000"/>
                    <a:lumOff val="25000"/>
                  </a:schemeClr>
                </a:solidFill>
              </a:rPr>
              <a:t>Catalytic activity</a:t>
            </a:r>
            <a:endParaRPr lang="en-US" sz="1200" i="1" dirty="0">
              <a:solidFill>
                <a:schemeClr val="tx1">
                  <a:lumMod val="75000"/>
                  <a:lumOff val="25000"/>
                </a:schemeClr>
              </a:solidFill>
            </a:endParaRPr>
          </a:p>
        </p:txBody>
      </p:sp>
    </p:spTree>
    <p:extLst>
      <p:ext uri="{BB962C8B-B14F-4D97-AF65-F5344CB8AC3E}">
        <p14:creationId xmlns:p14="http://schemas.microsoft.com/office/powerpoint/2010/main" val="39606985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232031" y="1287563"/>
            <a:ext cx="4149969" cy="3860189"/>
          </a:xfrm>
          <a:prstGeom prst="rect">
            <a:avLst/>
          </a:prstGeom>
          <a:gradFill flip="none" rotWithShape="1">
            <a:gsLst>
              <a:gs pos="0">
                <a:schemeClr val="accent1">
                  <a:lumMod val="30000"/>
                  <a:lumOff val="70000"/>
                </a:schemeClr>
              </a:gs>
              <a:gs pos="50000">
                <a:schemeClr val="accent6">
                  <a:lumMod val="40000"/>
                  <a:lumOff val="60000"/>
                </a:schemeClr>
              </a:gs>
              <a:gs pos="100000">
                <a:schemeClr val="accent6">
                  <a:lumMod val="25000"/>
                  <a:lumOff val="75000"/>
                </a:schemeClr>
              </a:gs>
            </a:gsLst>
            <a:lin ang="2700000" scaled="0"/>
            <a:tileRect/>
          </a:gradFill>
          <a:ln w="127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375138" y="1287563"/>
            <a:ext cx="3196333" cy="3470683"/>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2" name="Title 1"/>
          <p:cNvSpPr>
            <a:spLocks noGrp="1"/>
          </p:cNvSpPr>
          <p:nvPr>
            <p:ph type="title"/>
          </p:nvPr>
        </p:nvSpPr>
        <p:spPr/>
        <p:txBody>
          <a:bodyPr>
            <a:normAutofit fontScale="90000"/>
          </a:bodyPr>
          <a:lstStyle/>
          <a:p>
            <a:r>
              <a:rPr lang="en-US" dirty="0" smtClean="0"/>
              <a:t>Materials Discovery</a:t>
            </a:r>
            <a:endParaRPr lang="en-US" dirty="0"/>
          </a:p>
        </p:txBody>
      </p:sp>
      <p:sp>
        <p:nvSpPr>
          <p:cNvPr id="3" name="Text Placeholder 2"/>
          <p:cNvSpPr>
            <a:spLocks noGrp="1"/>
          </p:cNvSpPr>
          <p:nvPr>
            <p:ph type="body" sz="quarter" idx="13"/>
          </p:nvPr>
        </p:nvSpPr>
        <p:spPr/>
        <p:txBody>
          <a:bodyPr/>
          <a:lstStyle/>
          <a:p>
            <a:r>
              <a:rPr lang="en-US" dirty="0" smtClean="0"/>
              <a:t>Example Screening Tool:  High-Throughput Electrochemical Screening</a:t>
            </a:r>
            <a:endParaRPr lang="en-US" dirty="0"/>
          </a:p>
        </p:txBody>
      </p:sp>
      <p:sp>
        <p:nvSpPr>
          <p:cNvPr id="6" name="Text Placeholder 5"/>
          <p:cNvSpPr>
            <a:spLocks noGrp="1"/>
          </p:cNvSpPr>
          <p:nvPr>
            <p:ph type="body" sz="quarter" idx="18"/>
          </p:nvPr>
        </p:nvSpPr>
        <p:spPr/>
        <p:txBody>
          <a:bodyPr/>
          <a:lstStyle/>
          <a:p>
            <a:r>
              <a:rPr lang="en-US" dirty="0" smtClean="0"/>
              <a:t>Scanning droplet cell offers unprecedented speed for electrochemical measurements</a:t>
            </a:r>
            <a:endParaRPr lang="en-US" dirty="0"/>
          </a:p>
        </p:txBody>
      </p:sp>
      <p:sp>
        <p:nvSpPr>
          <p:cNvPr id="4" name="Text Placeholder 3"/>
          <p:cNvSpPr>
            <a:spLocks noGrp="1"/>
          </p:cNvSpPr>
          <p:nvPr>
            <p:ph type="body" sz="quarter" idx="19"/>
          </p:nvPr>
        </p:nvSpPr>
        <p:spPr/>
        <p:txBody>
          <a:bodyPr/>
          <a:lstStyle/>
          <a:p>
            <a:r>
              <a:rPr lang="en-US" dirty="0"/>
              <a:t>J. M. Gregoire, C. Xiang, X. Liu, M. </a:t>
            </a:r>
            <a:r>
              <a:rPr lang="en-US" dirty="0" err="1"/>
              <a:t>Marcin</a:t>
            </a:r>
            <a:r>
              <a:rPr lang="en-US" dirty="0"/>
              <a:t>, and J. Jin </a:t>
            </a:r>
            <a:r>
              <a:rPr lang="en-US" i="1" dirty="0"/>
              <a:t>Rev. Sci. Inst. </a:t>
            </a:r>
            <a:r>
              <a:rPr lang="en-US" b="1" dirty="0"/>
              <a:t>2013</a:t>
            </a:r>
            <a:r>
              <a:rPr lang="en-US" dirty="0"/>
              <a:t>, </a:t>
            </a:r>
            <a:r>
              <a:rPr lang="en-US" i="1" dirty="0"/>
              <a:t>84</a:t>
            </a:r>
            <a:r>
              <a:rPr lang="en-US" dirty="0"/>
              <a:t>, 024102.  </a:t>
            </a:r>
            <a:r>
              <a:rPr lang="en-US" sz="800" dirty="0"/>
              <a:t>(</a:t>
            </a:r>
            <a:r>
              <a:rPr lang="en-US" sz="800" i="1" dirty="0">
                <a:hlinkClick r:id="rId3"/>
              </a:rPr>
              <a:t>DOI:  10.1063/1.4790419</a:t>
            </a:r>
            <a:r>
              <a:rPr lang="en-US" sz="800" dirty="0"/>
              <a:t>)</a:t>
            </a:r>
          </a:p>
          <a:p>
            <a:endParaRPr lang="en-US" sz="800" dirty="0"/>
          </a:p>
        </p:txBody>
      </p:sp>
      <p:sp>
        <p:nvSpPr>
          <p:cNvPr id="21" name="Right Arrow 20"/>
          <p:cNvSpPr/>
          <p:nvPr/>
        </p:nvSpPr>
        <p:spPr>
          <a:xfrm>
            <a:off x="3317631" y="3000646"/>
            <a:ext cx="914400" cy="432477"/>
          </a:xfrm>
          <a:prstGeom prst="rightArrow">
            <a:avLst>
              <a:gd name="adj1" fmla="val 50000"/>
              <a:gd name="adj2" fmla="val 57895"/>
            </a:avLst>
          </a:prstGeom>
          <a:gradFill flip="none" rotWithShape="1">
            <a:gsLst>
              <a:gs pos="0">
                <a:schemeClr val="bg2">
                  <a:lumMod val="50000"/>
                </a:schemeClr>
              </a:gs>
              <a:gs pos="100000">
                <a:schemeClr val="bg2">
                  <a:lumMod val="25000"/>
                </a:schemeClr>
              </a:gs>
            </a:gsLst>
            <a:lin ang="0" scaled="1"/>
            <a:tileRect/>
          </a:gra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75138" y="1287563"/>
            <a:ext cx="3396762" cy="3860189"/>
          </a:xfrm>
          <a:prstGeom prst="rect">
            <a:avLst/>
          </a:prstGeom>
          <a:gradFill flip="none" rotWithShape="1">
            <a:gsLst>
              <a:gs pos="0">
                <a:schemeClr val="accent1">
                  <a:lumMod val="30000"/>
                  <a:lumOff val="70000"/>
                </a:schemeClr>
              </a:gs>
              <a:gs pos="50000">
                <a:schemeClr val="accent6">
                  <a:lumMod val="40000"/>
                  <a:lumOff val="60000"/>
                </a:schemeClr>
              </a:gs>
              <a:gs pos="100000">
                <a:schemeClr val="accent6">
                  <a:lumMod val="25000"/>
                  <a:lumOff val="75000"/>
                </a:schemeClr>
              </a:gs>
            </a:gsLst>
            <a:lin ang="2700000" scaled="0"/>
            <a:tileRect/>
          </a:gradFill>
          <a:ln w="127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5" name="Text Placeholder 5"/>
          <p:cNvSpPr txBox="1">
            <a:spLocks/>
          </p:cNvSpPr>
          <p:nvPr/>
        </p:nvSpPr>
        <p:spPr bwMode="auto">
          <a:xfrm>
            <a:off x="222737" y="1469199"/>
            <a:ext cx="2982187"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Scanning Droplet Cell</a:t>
            </a:r>
            <a:endParaRPr lang="en-US" sz="1400" cap="small" dirty="0"/>
          </a:p>
        </p:txBody>
      </p:sp>
      <p:sp>
        <p:nvSpPr>
          <p:cNvPr id="26" name="Text Placeholder 5"/>
          <p:cNvSpPr txBox="1">
            <a:spLocks/>
          </p:cNvSpPr>
          <p:nvPr/>
        </p:nvSpPr>
        <p:spPr bwMode="auto">
          <a:xfrm>
            <a:off x="4077176" y="1469199"/>
            <a:ext cx="2860834"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Current-voltage curve </a:t>
            </a:r>
            <a:endParaRPr lang="en-US" sz="1400" cap="small" dirty="0"/>
          </a:p>
        </p:txBody>
      </p:sp>
      <p:sp>
        <p:nvSpPr>
          <p:cNvPr id="28" name="Rectangle 27"/>
          <p:cNvSpPr/>
          <p:nvPr/>
        </p:nvSpPr>
        <p:spPr>
          <a:xfrm>
            <a:off x="990600" y="5688334"/>
            <a:ext cx="6248400" cy="560066"/>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30" name="TextBox 29"/>
          <p:cNvSpPr txBox="1"/>
          <p:nvPr/>
        </p:nvSpPr>
        <p:spPr>
          <a:xfrm>
            <a:off x="990600" y="5688334"/>
            <a:ext cx="6248400" cy="461665"/>
          </a:xfrm>
          <a:prstGeom prst="rect">
            <a:avLst/>
          </a:prstGeom>
          <a:noFill/>
        </p:spPr>
        <p:txBody>
          <a:bodyPr wrap="square" rtlCol="0">
            <a:spAutoFit/>
          </a:bodyPr>
          <a:lstStyle/>
          <a:p>
            <a:r>
              <a:rPr lang="en-US" sz="1200" b="0" dirty="0" smtClean="0">
                <a:solidFill>
                  <a:schemeClr val="tx1">
                    <a:lumMod val="75000"/>
                    <a:lumOff val="25000"/>
                  </a:schemeClr>
                </a:solidFill>
              </a:rPr>
              <a:t>Full 3-electrode electrochemical and photoelectrochemical measurements can be performed to screen potentially promising catalysts and light absorbers.</a:t>
            </a:r>
            <a:endParaRPr lang="en-US" sz="1200" b="0" dirty="0">
              <a:solidFill>
                <a:schemeClr val="tx1">
                  <a:lumMod val="75000"/>
                  <a:lumOff val="25000"/>
                </a:schemeClr>
              </a:solidFill>
            </a:endParaRPr>
          </a:p>
        </p:txBody>
      </p:sp>
      <p:sp>
        <p:nvSpPr>
          <p:cNvPr id="31" name="Isosceles Triangle 30"/>
          <p:cNvSpPr/>
          <p:nvPr/>
        </p:nvSpPr>
        <p:spPr>
          <a:xfrm rot="10800000">
            <a:off x="2903384" y="5232902"/>
            <a:ext cx="2863198" cy="397589"/>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3" descr="C:\Users\JohnnyG\Documents\TALKS\combi2012\cellpic_v7_nolabels.png"/>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14000" contrast="40000"/>
                    </a14:imgEffect>
                  </a14:imgLayer>
                </a14:imgProps>
              </a:ext>
              <a:ext uri="{28A0092B-C50C-407E-A947-70E740481C1C}">
                <a14:useLocalDpi xmlns:a14="http://schemas.microsoft.com/office/drawing/2010/main"/>
              </a:ext>
            </a:extLst>
          </a:blip>
          <a:srcRect/>
          <a:stretch>
            <a:fillRect/>
          </a:stretch>
        </p:blipFill>
        <p:spPr bwMode="auto">
          <a:xfrm>
            <a:off x="558989" y="1952099"/>
            <a:ext cx="3012482" cy="2996857"/>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5069790" y="4360482"/>
            <a:ext cx="2679749" cy="553998"/>
          </a:xfrm>
          <a:prstGeom prst="rect">
            <a:avLst/>
          </a:prstGeom>
          <a:noFill/>
        </p:spPr>
        <p:txBody>
          <a:bodyPr wrap="square" lIns="0" tIns="0" rIns="0" bIns="0" rtlCol="0">
            <a:spAutoFit/>
          </a:bodyPr>
          <a:lstStyle/>
          <a:p>
            <a:r>
              <a:rPr lang="en-US" sz="1200" b="0" i="1" dirty="0" smtClean="0">
                <a:solidFill>
                  <a:schemeClr val="tx1">
                    <a:lumMod val="75000"/>
                    <a:lumOff val="25000"/>
                  </a:schemeClr>
                </a:solidFill>
              </a:rPr>
              <a:t>Collection of current/voltage curve and translation to next library position can be performed in under 4 seconds.</a:t>
            </a:r>
            <a:endParaRPr lang="en-US" sz="1200" b="0" i="1" dirty="0">
              <a:solidFill>
                <a:schemeClr val="tx1">
                  <a:lumMod val="75000"/>
                  <a:lumOff val="25000"/>
                </a:schemeClr>
              </a:solidFill>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1629" y="1941225"/>
            <a:ext cx="3549399" cy="2260370"/>
          </a:xfrm>
          <a:prstGeom prst="rect">
            <a:avLst/>
          </a:prstGeom>
        </p:spPr>
      </p:pic>
    </p:spTree>
    <p:extLst>
      <p:ext uri="{BB962C8B-B14F-4D97-AF65-F5344CB8AC3E}">
        <p14:creationId xmlns:p14="http://schemas.microsoft.com/office/powerpoint/2010/main" val="7194951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75138" y="1287563"/>
            <a:ext cx="3196333" cy="3470683"/>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2" name="Title 1"/>
          <p:cNvSpPr>
            <a:spLocks noGrp="1"/>
          </p:cNvSpPr>
          <p:nvPr>
            <p:ph type="title"/>
          </p:nvPr>
        </p:nvSpPr>
        <p:spPr/>
        <p:txBody>
          <a:bodyPr>
            <a:normAutofit fontScale="90000"/>
          </a:bodyPr>
          <a:lstStyle/>
          <a:p>
            <a:r>
              <a:rPr lang="en-US" dirty="0" smtClean="0"/>
              <a:t>Materials Discovery</a:t>
            </a:r>
            <a:endParaRPr lang="en-US" dirty="0"/>
          </a:p>
        </p:txBody>
      </p:sp>
      <p:sp>
        <p:nvSpPr>
          <p:cNvPr id="3" name="Text Placeholder 2"/>
          <p:cNvSpPr>
            <a:spLocks noGrp="1"/>
          </p:cNvSpPr>
          <p:nvPr>
            <p:ph type="body" sz="quarter" idx="13"/>
          </p:nvPr>
        </p:nvSpPr>
        <p:spPr/>
        <p:txBody>
          <a:bodyPr>
            <a:normAutofit/>
          </a:bodyPr>
          <a:lstStyle/>
          <a:p>
            <a:r>
              <a:rPr lang="en-US" dirty="0"/>
              <a:t>Example Screening Tool:  High-Throughput Electrochemical </a:t>
            </a:r>
            <a:r>
              <a:rPr lang="en-US" dirty="0" smtClean="0"/>
              <a:t>Screening (</a:t>
            </a:r>
            <a:r>
              <a:rPr lang="en-US" i="1" dirty="0" smtClean="0"/>
              <a:t>continued</a:t>
            </a:r>
            <a:r>
              <a:rPr lang="en-US" dirty="0" smtClean="0"/>
              <a:t>)</a:t>
            </a:r>
            <a:endParaRPr lang="en-US" dirty="0"/>
          </a:p>
        </p:txBody>
      </p:sp>
      <p:sp>
        <p:nvSpPr>
          <p:cNvPr id="6" name="Text Placeholder 5"/>
          <p:cNvSpPr>
            <a:spLocks noGrp="1"/>
          </p:cNvSpPr>
          <p:nvPr>
            <p:ph type="body" sz="quarter" idx="18"/>
          </p:nvPr>
        </p:nvSpPr>
        <p:spPr/>
        <p:txBody>
          <a:bodyPr/>
          <a:lstStyle/>
          <a:p>
            <a:r>
              <a:rPr lang="en-US" dirty="0" smtClean="0"/>
              <a:t>Scanning droplet cell serves as a rapid screening tool for oxygen evolution catalysts</a:t>
            </a:r>
            <a:endParaRPr lang="en-US" dirty="0"/>
          </a:p>
        </p:txBody>
      </p:sp>
      <p:sp>
        <p:nvSpPr>
          <p:cNvPr id="4" name="Text Placeholder 3"/>
          <p:cNvSpPr>
            <a:spLocks noGrp="1"/>
          </p:cNvSpPr>
          <p:nvPr>
            <p:ph type="body" sz="quarter" idx="19"/>
          </p:nvPr>
        </p:nvSpPr>
        <p:spPr/>
        <p:txBody>
          <a:bodyPr/>
          <a:lstStyle/>
          <a:p>
            <a:r>
              <a:rPr lang="en-US" dirty="0"/>
              <a:t>J. M. Gregoire, C. Xiang, X. Liu, M. </a:t>
            </a:r>
            <a:r>
              <a:rPr lang="en-US" dirty="0" err="1"/>
              <a:t>Marcin</a:t>
            </a:r>
            <a:r>
              <a:rPr lang="en-US" dirty="0"/>
              <a:t>, and J. Jin </a:t>
            </a:r>
            <a:r>
              <a:rPr lang="en-US" i="1" dirty="0"/>
              <a:t>Rev. Sci. Inst. </a:t>
            </a:r>
            <a:r>
              <a:rPr lang="en-US" b="1" dirty="0"/>
              <a:t>2013</a:t>
            </a:r>
            <a:r>
              <a:rPr lang="en-US" dirty="0"/>
              <a:t>, </a:t>
            </a:r>
            <a:r>
              <a:rPr lang="en-US" i="1" dirty="0"/>
              <a:t>84</a:t>
            </a:r>
            <a:r>
              <a:rPr lang="en-US" dirty="0"/>
              <a:t>, 024102.  </a:t>
            </a:r>
            <a:r>
              <a:rPr lang="en-US" sz="800" dirty="0"/>
              <a:t>(</a:t>
            </a:r>
            <a:r>
              <a:rPr lang="en-US" sz="800" i="1" dirty="0">
                <a:hlinkClick r:id="rId3"/>
              </a:rPr>
              <a:t>DOI:  10.1063/1.4790419</a:t>
            </a:r>
            <a:r>
              <a:rPr lang="en-US" sz="800" dirty="0"/>
              <a:t>)</a:t>
            </a:r>
          </a:p>
          <a:p>
            <a:endParaRPr lang="en-US" sz="800" dirty="0"/>
          </a:p>
        </p:txBody>
      </p:sp>
      <p:sp>
        <p:nvSpPr>
          <p:cNvPr id="21" name="Right Arrow 20"/>
          <p:cNvSpPr/>
          <p:nvPr/>
        </p:nvSpPr>
        <p:spPr>
          <a:xfrm>
            <a:off x="3317631" y="3000646"/>
            <a:ext cx="914400" cy="432477"/>
          </a:xfrm>
          <a:prstGeom prst="rightArrow">
            <a:avLst>
              <a:gd name="adj1" fmla="val 50000"/>
              <a:gd name="adj2" fmla="val 57895"/>
            </a:avLst>
          </a:prstGeom>
          <a:gradFill flip="none" rotWithShape="1">
            <a:gsLst>
              <a:gs pos="0">
                <a:schemeClr val="bg2">
                  <a:lumMod val="50000"/>
                </a:schemeClr>
              </a:gs>
              <a:gs pos="100000">
                <a:schemeClr val="bg2">
                  <a:lumMod val="25000"/>
                </a:schemeClr>
              </a:gs>
            </a:gsLst>
            <a:lin ang="0" scaled="1"/>
            <a:tileRect/>
          </a:gra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75138" y="1287563"/>
            <a:ext cx="8006862" cy="3860189"/>
          </a:xfrm>
          <a:prstGeom prst="rect">
            <a:avLst/>
          </a:prstGeom>
          <a:gradFill flip="none" rotWithShape="1">
            <a:gsLst>
              <a:gs pos="0">
                <a:schemeClr val="accent1">
                  <a:lumMod val="30000"/>
                  <a:lumOff val="70000"/>
                </a:schemeClr>
              </a:gs>
              <a:gs pos="50000">
                <a:schemeClr val="accent6">
                  <a:lumMod val="40000"/>
                  <a:lumOff val="60000"/>
                </a:schemeClr>
              </a:gs>
              <a:gs pos="100000">
                <a:schemeClr val="accent6">
                  <a:lumMod val="25000"/>
                  <a:lumOff val="75000"/>
                </a:schemeClr>
              </a:gs>
            </a:gsLst>
            <a:lin ang="2700000" scaled="0"/>
            <a:tileRect/>
          </a:gradFill>
          <a:ln w="127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5" name="Text Placeholder 5"/>
          <p:cNvSpPr txBox="1">
            <a:spLocks/>
          </p:cNvSpPr>
          <p:nvPr/>
        </p:nvSpPr>
        <p:spPr bwMode="auto">
          <a:xfrm>
            <a:off x="222737" y="1469199"/>
            <a:ext cx="5457973"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Mapping of Catalytic Activity for Oxygen Evolution</a:t>
            </a:r>
            <a:endParaRPr lang="en-US" sz="1400" cap="small" dirty="0"/>
          </a:p>
        </p:txBody>
      </p:sp>
      <p:sp>
        <p:nvSpPr>
          <p:cNvPr id="28" name="Rectangle 27"/>
          <p:cNvSpPr/>
          <p:nvPr/>
        </p:nvSpPr>
        <p:spPr>
          <a:xfrm>
            <a:off x="990600" y="5688334"/>
            <a:ext cx="6248400" cy="560066"/>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30" name="TextBox 29"/>
          <p:cNvSpPr txBox="1"/>
          <p:nvPr/>
        </p:nvSpPr>
        <p:spPr>
          <a:xfrm>
            <a:off x="990600" y="5688334"/>
            <a:ext cx="6248400" cy="461665"/>
          </a:xfrm>
          <a:prstGeom prst="rect">
            <a:avLst/>
          </a:prstGeom>
          <a:noFill/>
        </p:spPr>
        <p:txBody>
          <a:bodyPr wrap="square" rtlCol="0">
            <a:spAutoFit/>
          </a:bodyPr>
          <a:lstStyle/>
          <a:p>
            <a:r>
              <a:rPr lang="en-US" sz="1200" b="0" dirty="0" smtClean="0">
                <a:solidFill>
                  <a:schemeClr val="tx1">
                    <a:lumMod val="75000"/>
                    <a:lumOff val="25000"/>
                  </a:schemeClr>
                </a:solidFill>
              </a:rPr>
              <a:t>Entire libraries of catalysts can be screened to identify the highest performing catalysts as a function of composition. </a:t>
            </a:r>
            <a:endParaRPr lang="en-US" sz="1200" b="0" dirty="0">
              <a:solidFill>
                <a:schemeClr val="tx1">
                  <a:lumMod val="75000"/>
                  <a:lumOff val="25000"/>
                </a:schemeClr>
              </a:solidFill>
            </a:endParaRPr>
          </a:p>
        </p:txBody>
      </p:sp>
      <p:sp>
        <p:nvSpPr>
          <p:cNvPr id="31" name="Isosceles Triangle 30"/>
          <p:cNvSpPr/>
          <p:nvPr/>
        </p:nvSpPr>
        <p:spPr>
          <a:xfrm rot="10800000">
            <a:off x="2903384" y="5232902"/>
            <a:ext cx="2863198" cy="397589"/>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41968" y="4032051"/>
            <a:ext cx="1778815" cy="369332"/>
          </a:xfrm>
          <a:prstGeom prst="rect">
            <a:avLst/>
          </a:prstGeom>
          <a:noFill/>
        </p:spPr>
        <p:txBody>
          <a:bodyPr wrap="square" lIns="0" tIns="0" rIns="0" bIns="0" rtlCol="0">
            <a:spAutoFit/>
          </a:bodyPr>
          <a:lstStyle/>
          <a:p>
            <a:r>
              <a:rPr lang="en-US" sz="1200" b="0" i="1" dirty="0" smtClean="0">
                <a:solidFill>
                  <a:schemeClr val="tx1">
                    <a:lumMod val="75000"/>
                    <a:lumOff val="25000"/>
                  </a:schemeClr>
                </a:solidFill>
              </a:rPr>
              <a:t>Composition library produced by inkjet printing</a:t>
            </a:r>
            <a:endParaRPr lang="en-US" sz="1200" b="0" i="1" dirty="0">
              <a:solidFill>
                <a:schemeClr val="tx1">
                  <a:lumMod val="75000"/>
                  <a:lumOff val="25000"/>
                </a:schemeClr>
              </a:solidFill>
            </a:endParaRPr>
          </a:p>
        </p:txBody>
      </p:sp>
      <p:pic>
        <p:nvPicPr>
          <p:cNvPr id="40" name="Picture 2" descr="Z:\Desktop\Temp\Figure 3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370" y="2558534"/>
            <a:ext cx="2344013" cy="1228566"/>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2" name="Picture 3" descr="Z:\Desktop\Temp\Figure 3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8461" y="2558534"/>
            <a:ext cx="2300216" cy="1228566"/>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4" descr="Z:\Desktop\Temp\Figure3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9785" y="1899455"/>
            <a:ext cx="2177268" cy="188764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3469733" y="4032051"/>
            <a:ext cx="1817672" cy="738664"/>
          </a:xfrm>
          <a:prstGeom prst="rect">
            <a:avLst/>
          </a:prstGeom>
          <a:noFill/>
        </p:spPr>
        <p:txBody>
          <a:bodyPr wrap="square" lIns="0" tIns="0" rIns="0" bIns="0" rtlCol="0">
            <a:spAutoFit/>
          </a:bodyPr>
          <a:lstStyle/>
          <a:p>
            <a:r>
              <a:rPr lang="en-US" sz="1200" b="0" i="1" dirty="0" smtClean="0">
                <a:solidFill>
                  <a:schemeClr val="tx1">
                    <a:lumMod val="75000"/>
                    <a:lumOff val="25000"/>
                  </a:schemeClr>
                </a:solidFill>
              </a:rPr>
              <a:t>Current density measured at 450 mV </a:t>
            </a:r>
            <a:r>
              <a:rPr lang="en-US" sz="1200" b="0" i="1" dirty="0" err="1" smtClean="0">
                <a:solidFill>
                  <a:schemeClr val="tx1">
                    <a:lumMod val="75000"/>
                    <a:lumOff val="25000"/>
                  </a:schemeClr>
                </a:solidFill>
              </a:rPr>
              <a:t>overpotential</a:t>
            </a:r>
            <a:r>
              <a:rPr lang="en-US" sz="1200" b="0" i="1" dirty="0" smtClean="0">
                <a:solidFill>
                  <a:schemeClr val="tx1">
                    <a:lumMod val="75000"/>
                    <a:lumOff val="25000"/>
                  </a:schemeClr>
                </a:solidFill>
              </a:rPr>
              <a:t> as a function of position on composition library</a:t>
            </a:r>
            <a:endParaRPr lang="en-US" sz="1200" b="0" i="1" dirty="0">
              <a:solidFill>
                <a:schemeClr val="tx1">
                  <a:lumMod val="75000"/>
                  <a:lumOff val="25000"/>
                </a:schemeClr>
              </a:solidFill>
            </a:endParaRPr>
          </a:p>
        </p:txBody>
      </p:sp>
      <p:sp>
        <p:nvSpPr>
          <p:cNvPr id="48" name="TextBox 47"/>
          <p:cNvSpPr txBox="1"/>
          <p:nvPr/>
        </p:nvSpPr>
        <p:spPr>
          <a:xfrm>
            <a:off x="6079583" y="4032051"/>
            <a:ext cx="1817672" cy="738664"/>
          </a:xfrm>
          <a:prstGeom prst="rect">
            <a:avLst/>
          </a:prstGeom>
          <a:noFill/>
        </p:spPr>
        <p:txBody>
          <a:bodyPr wrap="square" lIns="0" tIns="0" rIns="0" bIns="0" rtlCol="0">
            <a:spAutoFit/>
          </a:bodyPr>
          <a:lstStyle/>
          <a:p>
            <a:r>
              <a:rPr lang="en-US" sz="1200" b="0" i="1" dirty="0" smtClean="0">
                <a:solidFill>
                  <a:schemeClr val="tx1">
                    <a:lumMod val="75000"/>
                    <a:lumOff val="25000"/>
                  </a:schemeClr>
                </a:solidFill>
              </a:rPr>
              <a:t>Current density measured at 450 mV </a:t>
            </a:r>
            <a:r>
              <a:rPr lang="en-US" sz="1200" b="0" i="1" dirty="0" err="1" smtClean="0">
                <a:solidFill>
                  <a:schemeClr val="tx1">
                    <a:lumMod val="75000"/>
                    <a:lumOff val="25000"/>
                  </a:schemeClr>
                </a:solidFill>
              </a:rPr>
              <a:t>ovepotential</a:t>
            </a:r>
            <a:r>
              <a:rPr lang="en-US" sz="1200" b="0" i="1" dirty="0" smtClean="0">
                <a:solidFill>
                  <a:schemeClr val="tx1">
                    <a:lumMod val="75000"/>
                    <a:lumOff val="25000"/>
                  </a:schemeClr>
                </a:solidFill>
              </a:rPr>
              <a:t> as a function of position in composition space </a:t>
            </a:r>
            <a:endParaRPr lang="en-US" sz="1200" b="0" i="1" dirty="0">
              <a:solidFill>
                <a:schemeClr val="tx1">
                  <a:lumMod val="75000"/>
                  <a:lumOff val="25000"/>
                </a:schemeClr>
              </a:solidFill>
            </a:endParaRPr>
          </a:p>
        </p:txBody>
      </p:sp>
    </p:spTree>
    <p:extLst>
      <p:ext uri="{BB962C8B-B14F-4D97-AF65-F5344CB8AC3E}">
        <p14:creationId xmlns:p14="http://schemas.microsoft.com/office/powerpoint/2010/main" val="1181014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75138" y="1287563"/>
            <a:ext cx="8006862" cy="3757180"/>
          </a:xfrm>
          <a:prstGeom prst="rect">
            <a:avLst/>
          </a:prstGeom>
          <a:gradFill flip="none" rotWithShape="1">
            <a:gsLst>
              <a:gs pos="0">
                <a:schemeClr val="accent1">
                  <a:lumMod val="30000"/>
                  <a:lumOff val="70000"/>
                </a:schemeClr>
              </a:gs>
              <a:gs pos="50000">
                <a:schemeClr val="accent6">
                  <a:lumMod val="40000"/>
                  <a:lumOff val="60000"/>
                </a:schemeClr>
              </a:gs>
              <a:gs pos="100000">
                <a:schemeClr val="accent6">
                  <a:lumMod val="25000"/>
                  <a:lumOff val="75000"/>
                </a:schemeClr>
              </a:gs>
            </a:gsLst>
            <a:lin ang="2700000" scaled="0"/>
            <a:tileRect/>
          </a:gradFill>
          <a:ln w="127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 name="Text Placeholder 5"/>
          <p:cNvSpPr txBox="1">
            <a:spLocks/>
          </p:cNvSpPr>
          <p:nvPr/>
        </p:nvSpPr>
        <p:spPr bwMode="auto">
          <a:xfrm>
            <a:off x="222738" y="1469199"/>
            <a:ext cx="3348734"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Images of Ink-Jet Printed Materials</a:t>
            </a:r>
            <a:endParaRPr lang="en-US" sz="1400" cap="small" dirty="0"/>
          </a:p>
        </p:txBody>
      </p:sp>
      <p:sp>
        <p:nvSpPr>
          <p:cNvPr id="17" name="Rectangle 16"/>
          <p:cNvSpPr/>
          <p:nvPr/>
        </p:nvSpPr>
        <p:spPr>
          <a:xfrm>
            <a:off x="990600" y="5688334"/>
            <a:ext cx="6248400" cy="560066"/>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18" name="Isosceles Triangle 17"/>
          <p:cNvSpPr/>
          <p:nvPr/>
        </p:nvSpPr>
        <p:spPr>
          <a:xfrm rot="10800000">
            <a:off x="2903384" y="5130032"/>
            <a:ext cx="2863198" cy="397589"/>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Materials Discovery</a:t>
            </a:r>
            <a:endParaRPr lang="en-US" dirty="0"/>
          </a:p>
        </p:txBody>
      </p:sp>
      <p:sp>
        <p:nvSpPr>
          <p:cNvPr id="3" name="Text Placeholder 2"/>
          <p:cNvSpPr>
            <a:spLocks noGrp="1"/>
          </p:cNvSpPr>
          <p:nvPr>
            <p:ph type="body" sz="quarter" idx="13"/>
          </p:nvPr>
        </p:nvSpPr>
        <p:spPr/>
        <p:txBody>
          <a:bodyPr/>
          <a:lstStyle/>
          <a:p>
            <a:r>
              <a:rPr lang="en-US" dirty="0" smtClean="0"/>
              <a:t>Transition of High-throughput Materials to Benchmarking</a:t>
            </a:r>
            <a:endParaRPr lang="en-US" dirty="0"/>
          </a:p>
        </p:txBody>
      </p:sp>
      <p:sp>
        <p:nvSpPr>
          <p:cNvPr id="4" name="Text Placeholder 3"/>
          <p:cNvSpPr>
            <a:spLocks noGrp="1"/>
          </p:cNvSpPr>
          <p:nvPr>
            <p:ph type="body" sz="quarter" idx="18"/>
          </p:nvPr>
        </p:nvSpPr>
        <p:spPr/>
        <p:txBody>
          <a:bodyPr/>
          <a:lstStyle/>
          <a:p>
            <a:r>
              <a:rPr lang="en-US" dirty="0" smtClean="0"/>
              <a:t>Promising catalyst materials are being benchmarked </a:t>
            </a: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945" y="1936828"/>
            <a:ext cx="5978566" cy="2527023"/>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19" name="TextBox 18"/>
          <p:cNvSpPr txBox="1"/>
          <p:nvPr/>
        </p:nvSpPr>
        <p:spPr>
          <a:xfrm>
            <a:off x="1792657" y="4543327"/>
            <a:ext cx="1778815" cy="369332"/>
          </a:xfrm>
          <a:prstGeom prst="rect">
            <a:avLst/>
          </a:prstGeom>
          <a:noFill/>
        </p:spPr>
        <p:txBody>
          <a:bodyPr wrap="square" lIns="0" tIns="0" rIns="0" bIns="0" rtlCol="0">
            <a:spAutoFit/>
          </a:bodyPr>
          <a:lstStyle/>
          <a:p>
            <a:r>
              <a:rPr lang="en-US" sz="1200" b="0" i="1" dirty="0" smtClean="0">
                <a:solidFill>
                  <a:schemeClr val="tx1">
                    <a:lumMod val="75000"/>
                    <a:lumOff val="25000"/>
                  </a:schemeClr>
                </a:solidFill>
              </a:rPr>
              <a:t>Standard HTE composition library on FTO glass (4” x 6”)</a:t>
            </a:r>
            <a:endParaRPr lang="en-US" sz="1200" b="0" i="1" dirty="0">
              <a:solidFill>
                <a:schemeClr val="tx1">
                  <a:lumMod val="75000"/>
                  <a:lumOff val="25000"/>
                </a:schemeClr>
              </a:solidFill>
            </a:endParaRPr>
          </a:p>
        </p:txBody>
      </p:sp>
      <p:sp>
        <p:nvSpPr>
          <p:cNvPr id="20" name="TextBox 19"/>
          <p:cNvSpPr txBox="1"/>
          <p:nvPr/>
        </p:nvSpPr>
        <p:spPr>
          <a:xfrm>
            <a:off x="5364177" y="4551488"/>
            <a:ext cx="2265347" cy="369332"/>
          </a:xfrm>
          <a:prstGeom prst="rect">
            <a:avLst/>
          </a:prstGeom>
          <a:noFill/>
        </p:spPr>
        <p:txBody>
          <a:bodyPr wrap="square" lIns="0" tIns="0" rIns="0" bIns="0" rtlCol="0">
            <a:spAutoFit/>
          </a:bodyPr>
          <a:lstStyle/>
          <a:p>
            <a:r>
              <a:rPr lang="en-US" sz="1200" b="0" i="1" dirty="0" smtClean="0">
                <a:solidFill>
                  <a:schemeClr val="tx1">
                    <a:lumMod val="75000"/>
                    <a:lumOff val="25000"/>
                  </a:schemeClr>
                </a:solidFill>
              </a:rPr>
              <a:t>Standard benchmarking electrode on glassy carbon (5 mm diameter)</a:t>
            </a:r>
            <a:endParaRPr lang="en-US" sz="1200" b="0" i="1" dirty="0">
              <a:solidFill>
                <a:schemeClr val="tx1">
                  <a:lumMod val="75000"/>
                  <a:lumOff val="25000"/>
                </a:schemeClr>
              </a:solidFill>
            </a:endParaRPr>
          </a:p>
        </p:txBody>
      </p:sp>
      <p:sp>
        <p:nvSpPr>
          <p:cNvPr id="22" name="Right Arrow 21"/>
          <p:cNvSpPr/>
          <p:nvPr/>
        </p:nvSpPr>
        <p:spPr>
          <a:xfrm>
            <a:off x="3717278" y="4588652"/>
            <a:ext cx="1483372" cy="295004"/>
          </a:xfrm>
          <a:prstGeom prst="rightArrow">
            <a:avLst>
              <a:gd name="adj1" fmla="val 50000"/>
              <a:gd name="adj2" fmla="val 57895"/>
            </a:avLst>
          </a:prstGeom>
          <a:gradFill flip="none" rotWithShape="1">
            <a:gsLst>
              <a:gs pos="0">
                <a:schemeClr val="bg2">
                  <a:lumMod val="50000"/>
                </a:schemeClr>
              </a:gs>
              <a:gs pos="100000">
                <a:schemeClr val="bg2">
                  <a:lumMod val="25000"/>
                </a:schemeClr>
              </a:gs>
            </a:gsLst>
            <a:lin ang="0" scaled="1"/>
            <a:tileRect/>
          </a:gra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90600" y="5688334"/>
            <a:ext cx="6248400" cy="461665"/>
          </a:xfrm>
          <a:prstGeom prst="rect">
            <a:avLst/>
          </a:prstGeom>
          <a:noFill/>
        </p:spPr>
        <p:txBody>
          <a:bodyPr wrap="square" rtlCol="0">
            <a:spAutoFit/>
          </a:bodyPr>
          <a:lstStyle/>
          <a:p>
            <a:r>
              <a:rPr lang="en-US" sz="1200" b="0" dirty="0" smtClean="0">
                <a:solidFill>
                  <a:schemeClr val="tx1">
                    <a:lumMod val="75000"/>
                    <a:lumOff val="25000"/>
                  </a:schemeClr>
                </a:solidFill>
              </a:rPr>
              <a:t>Catalysts that are discovered through the High-Throughput Experimentation Project are further developed for benchmarking.</a:t>
            </a:r>
            <a:endParaRPr lang="en-US" sz="1200" b="0" dirty="0">
              <a:solidFill>
                <a:schemeClr val="tx1">
                  <a:lumMod val="75000"/>
                  <a:lumOff val="25000"/>
                </a:schemeClr>
              </a:solidFill>
            </a:endParaRPr>
          </a:p>
        </p:txBody>
      </p:sp>
    </p:spTree>
    <p:extLst>
      <p:ext uri="{BB962C8B-B14F-4D97-AF65-F5344CB8AC3E}">
        <p14:creationId xmlns:p14="http://schemas.microsoft.com/office/powerpoint/2010/main" val="2220929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916254"/>
            <a:ext cx="8006862" cy="2399949"/>
          </a:xfrm>
          <a:prstGeom prst="rect">
            <a:avLst/>
          </a:prstGeom>
          <a:gradFill flip="none" rotWithShape="1">
            <a:gsLst>
              <a:gs pos="0">
                <a:schemeClr val="accent1">
                  <a:lumMod val="30000"/>
                  <a:lumOff val="70000"/>
                </a:schemeClr>
              </a:gs>
              <a:gs pos="50000">
                <a:schemeClr val="accent6">
                  <a:lumMod val="40000"/>
                  <a:lumOff val="60000"/>
                </a:schemeClr>
              </a:gs>
              <a:gs pos="100000">
                <a:schemeClr val="accent6">
                  <a:lumMod val="25000"/>
                  <a:lumOff val="75000"/>
                </a:schemeClr>
              </a:gs>
            </a:gsLst>
            <a:lin ang="2700000" scaled="0"/>
            <a:tileRect/>
          </a:gradFill>
          <a:ln w="127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0" name="Isosceles Triangle 19"/>
          <p:cNvSpPr/>
          <p:nvPr/>
        </p:nvSpPr>
        <p:spPr>
          <a:xfrm rot="10800000">
            <a:off x="987498" y="3772362"/>
            <a:ext cx="2863198" cy="397589"/>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4799" y="979714"/>
            <a:ext cx="8109857" cy="2830285"/>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2" name="Title 1"/>
          <p:cNvSpPr>
            <a:spLocks noGrp="1"/>
          </p:cNvSpPr>
          <p:nvPr>
            <p:ph type="title"/>
          </p:nvPr>
        </p:nvSpPr>
        <p:spPr/>
        <p:txBody>
          <a:bodyPr>
            <a:normAutofit fontScale="90000"/>
          </a:bodyPr>
          <a:lstStyle/>
          <a:p>
            <a:r>
              <a:rPr lang="en-US" dirty="0" smtClean="0"/>
              <a:t>Materials Discovery</a:t>
            </a:r>
            <a:endParaRPr lang="en-US" dirty="0"/>
          </a:p>
        </p:txBody>
      </p:sp>
      <p:sp>
        <p:nvSpPr>
          <p:cNvPr id="3" name="Text Placeholder 2"/>
          <p:cNvSpPr>
            <a:spLocks noGrp="1"/>
          </p:cNvSpPr>
          <p:nvPr>
            <p:ph type="body" sz="quarter" idx="13"/>
          </p:nvPr>
        </p:nvSpPr>
        <p:spPr>
          <a:xfrm>
            <a:off x="304800" y="381000"/>
            <a:ext cx="8077200" cy="381000"/>
          </a:xfrm>
        </p:spPr>
        <p:txBody>
          <a:bodyPr/>
          <a:lstStyle/>
          <a:p>
            <a:r>
              <a:rPr lang="en-US" dirty="0" smtClean="0"/>
              <a:t>Discovery of a High-Performing Cerium-Rich Oxygen Evolution Catalyst</a:t>
            </a:r>
            <a:endParaRPr lang="en-US" dirty="0"/>
          </a:p>
        </p:txBody>
      </p:sp>
      <p:sp>
        <p:nvSpPr>
          <p:cNvPr id="5" name="Text Placeholder 4"/>
          <p:cNvSpPr>
            <a:spLocks noGrp="1"/>
          </p:cNvSpPr>
          <p:nvPr>
            <p:ph type="body" sz="quarter" idx="19"/>
          </p:nvPr>
        </p:nvSpPr>
        <p:spPr/>
        <p:txBody>
          <a:bodyPr/>
          <a:lstStyle/>
          <a:p>
            <a:r>
              <a:rPr lang="en-US" dirty="0"/>
              <a:t>Joel A. </a:t>
            </a:r>
            <a:r>
              <a:rPr lang="en-US" dirty="0" smtClean="0"/>
              <a:t>Haber, Yun </a:t>
            </a:r>
            <a:r>
              <a:rPr lang="en-US" dirty="0" err="1" smtClean="0"/>
              <a:t>Cai</a:t>
            </a:r>
            <a:r>
              <a:rPr lang="en-US" dirty="0" smtClean="0"/>
              <a:t>, </a:t>
            </a:r>
            <a:r>
              <a:rPr lang="en-US" dirty="0" err="1" smtClean="0"/>
              <a:t>Suho</a:t>
            </a:r>
            <a:r>
              <a:rPr lang="en-US" dirty="0" smtClean="0"/>
              <a:t> Jung, Chengxiang Xiang, Slobodan </a:t>
            </a:r>
            <a:r>
              <a:rPr lang="en-US" dirty="0" err="1" smtClean="0"/>
              <a:t>Mitrovic</a:t>
            </a:r>
            <a:r>
              <a:rPr lang="en-US" dirty="0" smtClean="0"/>
              <a:t>, Jian Jin, Alexis </a:t>
            </a:r>
            <a:r>
              <a:rPr lang="en-US" dirty="0"/>
              <a:t>T. </a:t>
            </a:r>
            <a:r>
              <a:rPr lang="en-US" dirty="0" smtClean="0"/>
              <a:t>Bell, and John </a:t>
            </a:r>
            <a:r>
              <a:rPr lang="en-US" dirty="0"/>
              <a:t>M. </a:t>
            </a:r>
            <a:r>
              <a:rPr lang="en-US" dirty="0" smtClean="0"/>
              <a:t>Gregoire  “Discovering </a:t>
            </a:r>
            <a:r>
              <a:rPr lang="en-US" dirty="0"/>
              <a:t>Ce-rich </a:t>
            </a:r>
            <a:r>
              <a:rPr lang="en-US" dirty="0" smtClean="0"/>
              <a:t>Oxygen Evolution Catalysts</a:t>
            </a:r>
            <a:r>
              <a:rPr lang="en-US" dirty="0"/>
              <a:t>, from </a:t>
            </a:r>
            <a:r>
              <a:rPr lang="en-US" dirty="0" smtClean="0"/>
              <a:t>High Throughput Screening </a:t>
            </a:r>
            <a:r>
              <a:rPr lang="en-US" dirty="0"/>
              <a:t>to </a:t>
            </a:r>
            <a:r>
              <a:rPr lang="en-US" dirty="0" smtClean="0"/>
              <a:t>Water Electrolysis” </a:t>
            </a:r>
            <a:r>
              <a:rPr lang="fr-FR" i="1" dirty="0" err="1"/>
              <a:t>Energy</a:t>
            </a:r>
            <a:r>
              <a:rPr lang="fr-FR" i="1" dirty="0"/>
              <a:t> Environ. </a:t>
            </a:r>
            <a:r>
              <a:rPr lang="fr-FR" i="1" dirty="0" err="1"/>
              <a:t>Sci</a:t>
            </a:r>
            <a:r>
              <a:rPr lang="fr-FR" i="1" dirty="0"/>
              <a:t>.</a:t>
            </a:r>
            <a:r>
              <a:rPr lang="fr-FR" dirty="0"/>
              <a:t>, </a:t>
            </a:r>
            <a:r>
              <a:rPr lang="fr-FR" b="1" dirty="0"/>
              <a:t>2014</a:t>
            </a:r>
            <a:r>
              <a:rPr lang="fr-FR" dirty="0"/>
              <a:t>,</a:t>
            </a:r>
            <a:r>
              <a:rPr lang="fr-FR" i="1" dirty="0"/>
              <a:t>7</a:t>
            </a:r>
            <a:r>
              <a:rPr lang="fr-FR" dirty="0"/>
              <a:t>, </a:t>
            </a:r>
            <a:r>
              <a:rPr lang="fr-FR" dirty="0" smtClean="0"/>
              <a:t>682-688 .</a:t>
            </a:r>
            <a:r>
              <a:rPr lang="fr-FR" dirty="0" smtClean="0">
                <a:hlinkClick r:id="rId3"/>
              </a:rPr>
              <a:t>(DOI</a:t>
            </a:r>
            <a:r>
              <a:rPr lang="fr-FR" dirty="0">
                <a:hlinkClick r:id="rId3"/>
              </a:rPr>
              <a:t>:  </a:t>
            </a:r>
            <a:r>
              <a:rPr lang="fr-FR" dirty="0" smtClean="0">
                <a:hlinkClick r:id="rId3"/>
              </a:rPr>
              <a:t>10.1039/c3ee43683g)</a:t>
            </a:r>
            <a:endParaRPr lang="en-US" dirty="0"/>
          </a:p>
        </p:txBody>
      </p:sp>
      <p:sp>
        <p:nvSpPr>
          <p:cNvPr id="6" name="TextBox 5"/>
          <p:cNvSpPr txBox="1"/>
          <p:nvPr/>
        </p:nvSpPr>
        <p:spPr>
          <a:xfrm>
            <a:off x="5921829" y="1456544"/>
            <a:ext cx="2068286" cy="1169551"/>
          </a:xfrm>
          <a:prstGeom prst="rect">
            <a:avLst/>
          </a:prstGeom>
          <a:noFill/>
        </p:spPr>
        <p:txBody>
          <a:bodyPr wrap="square" rtlCol="0">
            <a:spAutoFit/>
          </a:bodyPr>
          <a:lstStyle/>
          <a:p>
            <a:pPr fontAlgn="auto">
              <a:spcBef>
                <a:spcPts val="0"/>
              </a:spcBef>
              <a:spcAft>
                <a:spcPts val="0"/>
              </a:spcAft>
            </a:pPr>
            <a:r>
              <a:rPr lang="en-US" dirty="0" smtClean="0">
                <a:solidFill>
                  <a:schemeClr val="tx1">
                    <a:lumMod val="75000"/>
                    <a:lumOff val="25000"/>
                  </a:schemeClr>
                </a:solidFill>
                <a:latin typeface="Calibri"/>
              </a:rPr>
              <a:t>Screening results for an (Ni-Fe-Co-Ce)O</a:t>
            </a:r>
            <a:r>
              <a:rPr lang="en-US" baseline="-25000" dirty="0" smtClean="0">
                <a:solidFill>
                  <a:schemeClr val="tx1">
                    <a:lumMod val="75000"/>
                    <a:lumOff val="25000"/>
                  </a:schemeClr>
                </a:solidFill>
                <a:latin typeface="Calibri"/>
              </a:rPr>
              <a:t>x</a:t>
            </a:r>
            <a:r>
              <a:rPr lang="en-US" dirty="0" smtClean="0">
                <a:solidFill>
                  <a:schemeClr val="tx1">
                    <a:lumMod val="75000"/>
                    <a:lumOff val="25000"/>
                  </a:schemeClr>
                </a:solidFill>
                <a:latin typeface="Calibri"/>
              </a:rPr>
              <a:t> system and identification of the new family of Ce-rich catalysts.</a:t>
            </a:r>
          </a:p>
        </p:txBody>
      </p:sp>
      <p:sp>
        <p:nvSpPr>
          <p:cNvPr id="11" name="TextBox 10"/>
          <p:cNvSpPr txBox="1"/>
          <p:nvPr/>
        </p:nvSpPr>
        <p:spPr>
          <a:xfrm>
            <a:off x="512807" y="4169951"/>
            <a:ext cx="4038600" cy="2031325"/>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US" dirty="0" smtClean="0">
                <a:solidFill>
                  <a:schemeClr val="tx1">
                    <a:lumMod val="75000"/>
                    <a:lumOff val="25000"/>
                  </a:schemeClr>
                </a:solidFill>
                <a:latin typeface="Calibri"/>
              </a:rPr>
              <a:t>Catalyst performance resulting from inkjet-printed and electrodeposited catalysts using both high-throughput experimentation and conventional methods.</a:t>
            </a:r>
          </a:p>
          <a:p>
            <a:pPr marL="285750" indent="-285750" fontAlgn="auto">
              <a:spcBef>
                <a:spcPts val="0"/>
              </a:spcBef>
              <a:spcAft>
                <a:spcPts val="0"/>
              </a:spcAft>
              <a:buFont typeface="Arial" panose="020B0604020202020204" pitchFamily="34" charset="0"/>
              <a:buChar char="•"/>
            </a:pPr>
            <a:endParaRPr lang="en-US" dirty="0" smtClean="0">
              <a:solidFill>
                <a:schemeClr val="tx1">
                  <a:lumMod val="75000"/>
                  <a:lumOff val="25000"/>
                </a:schemeClr>
              </a:solidFill>
              <a:latin typeface="Calibri"/>
            </a:endParaRPr>
          </a:p>
          <a:p>
            <a:pPr marL="285750" indent="-285750" fontAlgn="auto">
              <a:spcBef>
                <a:spcPts val="0"/>
              </a:spcBef>
              <a:spcAft>
                <a:spcPts val="0"/>
              </a:spcAft>
              <a:buFont typeface="Arial" panose="020B0604020202020204" pitchFamily="34" charset="0"/>
              <a:buChar char="•"/>
            </a:pPr>
            <a:r>
              <a:rPr lang="en-US" dirty="0" smtClean="0">
                <a:solidFill>
                  <a:schemeClr val="tx1">
                    <a:lumMod val="75000"/>
                    <a:lumOff val="25000"/>
                  </a:schemeClr>
                </a:solidFill>
                <a:latin typeface="Calibri"/>
              </a:rPr>
              <a:t>Oxygen evolution </a:t>
            </a:r>
            <a:r>
              <a:rPr lang="en-US" dirty="0" err="1" smtClean="0">
                <a:solidFill>
                  <a:schemeClr val="tx1">
                    <a:lumMod val="75000"/>
                    <a:lumOff val="25000"/>
                  </a:schemeClr>
                </a:solidFill>
                <a:latin typeface="Calibri"/>
              </a:rPr>
              <a:t>overpotentials</a:t>
            </a:r>
            <a:r>
              <a:rPr lang="en-US" dirty="0" smtClean="0">
                <a:solidFill>
                  <a:schemeClr val="tx1">
                    <a:lumMod val="75000"/>
                    <a:lumOff val="25000"/>
                  </a:schemeClr>
                </a:solidFill>
                <a:latin typeface="Calibri"/>
              </a:rPr>
              <a:t> at 10 mA/cm</a:t>
            </a:r>
            <a:r>
              <a:rPr lang="en-US" baseline="30000" dirty="0" smtClean="0">
                <a:solidFill>
                  <a:schemeClr val="tx1">
                    <a:lumMod val="75000"/>
                    <a:lumOff val="25000"/>
                  </a:schemeClr>
                </a:solidFill>
                <a:latin typeface="Calibri"/>
              </a:rPr>
              <a:t>2</a:t>
            </a:r>
            <a:r>
              <a:rPr lang="en-US" dirty="0" smtClean="0">
                <a:solidFill>
                  <a:schemeClr val="tx1">
                    <a:lumMod val="75000"/>
                    <a:lumOff val="25000"/>
                  </a:schemeClr>
                </a:solidFill>
                <a:latin typeface="Calibri"/>
              </a:rPr>
              <a:t> are nearly equivalent to those of the highest performing noble-metal based catalysts</a:t>
            </a:r>
            <a:endParaRPr lang="en-US" dirty="0">
              <a:solidFill>
                <a:schemeClr val="tx1">
                  <a:lumMod val="75000"/>
                  <a:lumOff val="25000"/>
                </a:schemeClr>
              </a:solidFill>
              <a:latin typeface="Calibri"/>
            </a:endParaRPr>
          </a:p>
          <a:p>
            <a:pPr marL="285750" indent="-285750" fontAlgn="auto">
              <a:spcBef>
                <a:spcPts val="0"/>
              </a:spcBef>
              <a:spcAft>
                <a:spcPts val="0"/>
              </a:spcAft>
              <a:buFont typeface="Arial" panose="020B0604020202020204" pitchFamily="34" charset="0"/>
              <a:buChar char="•"/>
            </a:pPr>
            <a:endParaRPr lang="en-US" dirty="0" smtClean="0">
              <a:solidFill>
                <a:schemeClr val="tx1">
                  <a:lumMod val="75000"/>
                  <a:lumOff val="25000"/>
                </a:schemeClr>
              </a:solidFill>
              <a:latin typeface="Calibri"/>
            </a:endParaRPr>
          </a:p>
        </p:txBody>
      </p:sp>
      <p:pic>
        <p:nvPicPr>
          <p:cNvPr id="12" name="Picture 2" descr="C:\Users\Gregoire\Documents\CaltechWork\NiFeCoCepapers\figs\redacted\highlightfi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14692" y="4007901"/>
            <a:ext cx="3496826" cy="22166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Gregoire\Documents\CaltechWork\NiFeCoCepapers\figs\highlightfig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65760" y="1106155"/>
            <a:ext cx="5109754" cy="2582812"/>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a:extLst/>
        </p:spPr>
      </p:pic>
      <p:sp>
        <p:nvSpPr>
          <p:cNvPr id="16" name="Arc 15"/>
          <p:cNvSpPr/>
          <p:nvPr/>
        </p:nvSpPr>
        <p:spPr>
          <a:xfrm rot="19227519">
            <a:off x="1858521" y="1749096"/>
            <a:ext cx="918420" cy="584449"/>
          </a:xfrm>
          <a:prstGeom prst="arc">
            <a:avLst>
              <a:gd name="adj1" fmla="val 13853785"/>
              <a:gd name="adj2" fmla="val 77195"/>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 name="Arc 16"/>
          <p:cNvSpPr/>
          <p:nvPr/>
        </p:nvSpPr>
        <p:spPr>
          <a:xfrm rot="20052785">
            <a:off x="3160711" y="1603685"/>
            <a:ext cx="995241" cy="665008"/>
          </a:xfrm>
          <a:prstGeom prst="arc">
            <a:avLst>
              <a:gd name="adj1" fmla="val 14327345"/>
              <a:gd name="adj2" fmla="val 20711255"/>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Tree>
    <p:extLst>
      <p:ext uri="{BB962C8B-B14F-4D97-AF65-F5344CB8AC3E}">
        <p14:creationId xmlns:p14="http://schemas.microsoft.com/office/powerpoint/2010/main" val="3232257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134246" y="1314913"/>
            <a:ext cx="2438400" cy="4535278"/>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25" name="Rectangle 24"/>
          <p:cNvSpPr/>
          <p:nvPr/>
        </p:nvSpPr>
        <p:spPr>
          <a:xfrm>
            <a:off x="324892" y="1314913"/>
            <a:ext cx="2438400" cy="4535278"/>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2" name="Title 1"/>
          <p:cNvSpPr>
            <a:spLocks noGrp="1"/>
          </p:cNvSpPr>
          <p:nvPr>
            <p:ph type="title"/>
          </p:nvPr>
        </p:nvSpPr>
        <p:spPr/>
        <p:txBody>
          <a:bodyPr/>
          <a:lstStyle/>
          <a:p>
            <a:r>
              <a:rPr lang="en-US" smtClean="0"/>
              <a:t>Overview</a:t>
            </a:r>
            <a:endParaRPr lang="en-US" dirty="0"/>
          </a:p>
        </p:txBody>
      </p:sp>
      <p:sp>
        <p:nvSpPr>
          <p:cNvPr id="3" name="Text Placeholder 2"/>
          <p:cNvSpPr>
            <a:spLocks noGrp="1"/>
          </p:cNvSpPr>
          <p:nvPr>
            <p:ph type="body" sz="quarter" idx="13"/>
          </p:nvPr>
        </p:nvSpPr>
        <p:spPr/>
        <p:txBody>
          <a:bodyPr/>
          <a:lstStyle/>
          <a:p>
            <a:r>
              <a:rPr lang="en-US" smtClean="0"/>
              <a:t>General Approaches to Artificial Photosynthesis</a:t>
            </a:r>
            <a:endParaRPr lang="en-US" dirty="0"/>
          </a:p>
        </p:txBody>
      </p:sp>
      <p:sp>
        <p:nvSpPr>
          <p:cNvPr id="15" name="Text Placeholder 14"/>
          <p:cNvSpPr>
            <a:spLocks noGrp="1"/>
          </p:cNvSpPr>
          <p:nvPr>
            <p:ph type="body" sz="quarter" idx="18"/>
          </p:nvPr>
        </p:nvSpPr>
        <p:spPr/>
        <p:txBody>
          <a:bodyPr/>
          <a:lstStyle/>
          <a:p>
            <a:r>
              <a:rPr lang="en-US" dirty="0"/>
              <a:t>Key requirements from </a:t>
            </a:r>
            <a:r>
              <a:rPr lang="en-US" dirty="0" err="1"/>
              <a:t>technoeconomic</a:t>
            </a:r>
            <a:r>
              <a:rPr lang="en-US" dirty="0"/>
              <a:t> analysis: </a:t>
            </a:r>
            <a:r>
              <a:rPr lang="en-US" dirty="0" smtClean="0"/>
              <a:t> efficiency</a:t>
            </a:r>
            <a:r>
              <a:rPr lang="en-US" dirty="0"/>
              <a:t>, module cost, stability, safety </a:t>
            </a:r>
          </a:p>
          <a:p>
            <a:endParaRPr lang="en-US" dirty="0"/>
          </a:p>
        </p:txBody>
      </p:sp>
      <p:sp>
        <p:nvSpPr>
          <p:cNvPr id="5" name="Text Placeholder 4"/>
          <p:cNvSpPr>
            <a:spLocks noGrp="1"/>
          </p:cNvSpPr>
          <p:nvPr>
            <p:ph type="body" sz="quarter" idx="19"/>
          </p:nvPr>
        </p:nvSpPr>
        <p:spPr/>
        <p:txBody>
          <a:bodyPr/>
          <a:lstStyle/>
          <a:p>
            <a:r>
              <a:rPr lang="en-US" smtClean="0"/>
              <a:t>1 G. Peharz, F. Dirmouth, and U. Wittstadt Int. J. of Hydrogen Energy 2007, 32, 3248-3252 (</a:t>
            </a:r>
            <a:r>
              <a:rPr lang="en-US" smtClean="0">
                <a:hlinkClick r:id="rId3"/>
              </a:rPr>
              <a:t>DOI: 10.1016/j.ijhydene.2007.04.036</a:t>
            </a:r>
            <a:r>
              <a:rPr lang="en-US" smtClean="0"/>
              <a:t>)</a:t>
            </a:r>
            <a:endParaRPr lang="en-US" dirty="0" smtClean="0"/>
          </a:p>
        </p:txBody>
      </p:sp>
      <p:sp>
        <p:nvSpPr>
          <p:cNvPr id="6" name="Rectangle 5"/>
          <p:cNvSpPr/>
          <p:nvPr/>
        </p:nvSpPr>
        <p:spPr>
          <a:xfrm>
            <a:off x="5943600" y="1314913"/>
            <a:ext cx="2438400" cy="4535277"/>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9" name="Text Placeholder 5"/>
          <p:cNvSpPr txBox="1">
            <a:spLocks/>
          </p:cNvSpPr>
          <p:nvPr/>
        </p:nvSpPr>
        <p:spPr bwMode="auto">
          <a:xfrm>
            <a:off x="142013" y="1467314"/>
            <a:ext cx="2220187" cy="461918"/>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200" cap="small" dirty="0" smtClean="0"/>
              <a:t>Discrete Photovoltaic Wired</a:t>
            </a:r>
            <a:br>
              <a:rPr lang="en-US" sz="1200" cap="small" dirty="0" smtClean="0"/>
            </a:br>
            <a:r>
              <a:rPr lang="en-US" sz="1200" cap="small" dirty="0" smtClean="0"/>
              <a:t>to </a:t>
            </a:r>
            <a:r>
              <a:rPr lang="en-US" sz="1200" cap="small" dirty="0" err="1" smtClean="0"/>
              <a:t>Electrolyzer</a:t>
            </a:r>
            <a:endParaRPr lang="en-US" sz="1200" cap="small" dirty="0"/>
          </a:p>
        </p:txBody>
      </p:sp>
      <p:sp>
        <p:nvSpPr>
          <p:cNvPr id="13" name="TextBox 12"/>
          <p:cNvSpPr txBox="1"/>
          <p:nvPr/>
        </p:nvSpPr>
        <p:spPr>
          <a:xfrm>
            <a:off x="425150" y="4229360"/>
            <a:ext cx="2179709" cy="1615827"/>
          </a:xfrm>
          <a:prstGeom prst="rect">
            <a:avLst/>
          </a:prstGeom>
          <a:noFill/>
        </p:spPr>
        <p:txBody>
          <a:bodyPr wrap="square" rtlCol="0">
            <a:spAutoFit/>
          </a:bodyPr>
          <a:lstStyle/>
          <a:p>
            <a:r>
              <a:rPr lang="en-US" sz="1100" dirty="0" smtClean="0">
                <a:solidFill>
                  <a:schemeClr val="tx1">
                    <a:lumMod val="75000"/>
                    <a:lumOff val="25000"/>
                  </a:schemeClr>
                </a:solidFill>
              </a:rPr>
              <a:t>Advantages</a:t>
            </a:r>
            <a:r>
              <a:rPr lang="en-US" sz="1100" b="0" dirty="0" smtClean="0">
                <a:solidFill>
                  <a:schemeClr val="tx1">
                    <a:lumMod val="75000"/>
                    <a:lumOff val="25000"/>
                  </a:schemeClr>
                </a:solidFill>
              </a:rPr>
              <a:t>:  Operational system has already been demonstrated with 18% electrochemical efficiency.</a:t>
            </a:r>
            <a:r>
              <a:rPr lang="en-US" sz="1100" b="0" baseline="30000" dirty="0" smtClean="0">
                <a:solidFill>
                  <a:schemeClr val="tx1">
                    <a:lumMod val="75000"/>
                    <a:lumOff val="25000"/>
                  </a:schemeClr>
                </a:solidFill>
              </a:rPr>
              <a:t>1</a:t>
            </a:r>
          </a:p>
          <a:p>
            <a:endParaRPr lang="en-US" sz="1100" b="0" i="1" dirty="0" smtClean="0">
              <a:solidFill>
                <a:schemeClr val="tx1">
                  <a:lumMod val="75000"/>
                  <a:lumOff val="25000"/>
                </a:schemeClr>
              </a:solidFill>
            </a:endParaRPr>
          </a:p>
          <a:p>
            <a:r>
              <a:rPr lang="en-US" sz="1100" dirty="0" smtClean="0">
                <a:solidFill>
                  <a:schemeClr val="tx1">
                    <a:lumMod val="75000"/>
                    <a:lumOff val="25000"/>
                  </a:schemeClr>
                </a:solidFill>
              </a:rPr>
              <a:t>Challenges:  </a:t>
            </a:r>
            <a:r>
              <a:rPr lang="en-US" sz="1100" b="0" dirty="0" smtClean="0">
                <a:solidFill>
                  <a:schemeClr val="tx1">
                    <a:lumMod val="75000"/>
                    <a:lumOff val="25000"/>
                  </a:schemeClr>
                </a:solidFill>
              </a:rPr>
              <a:t>Demonstrated system demands expensive components; lack of integration  further reduces cost efficiency.</a:t>
            </a:r>
            <a:endParaRPr lang="en-US" sz="1100" dirty="0">
              <a:solidFill>
                <a:schemeClr val="tx1">
                  <a:lumMod val="75000"/>
                  <a:lumOff val="25000"/>
                </a:schemeClr>
              </a:solidFill>
            </a:endParaRPr>
          </a:p>
        </p:txBody>
      </p:sp>
      <p:pic>
        <p:nvPicPr>
          <p:cNvPr id="5124" name="Picture 4" descr="X:\Desktop\1-s2_0-S0360319907002443-g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25" y="2153114"/>
            <a:ext cx="2121535" cy="1828800"/>
          </a:xfrm>
          <a:prstGeom prst="rect">
            <a:avLst/>
          </a:prstGeom>
          <a:noFill/>
          <a:ln w="12700">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5" name="Picture 5" descr="X:\Desktop\10-058-photosynthesis-graphic-final-2inchwid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2153114"/>
            <a:ext cx="1828800" cy="1990725"/>
          </a:xfrm>
          <a:prstGeom prst="rect">
            <a:avLst/>
          </a:prstGeom>
          <a:noFill/>
          <a:ln w="12700">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 Placeholder 5"/>
          <p:cNvSpPr txBox="1">
            <a:spLocks/>
          </p:cNvSpPr>
          <p:nvPr/>
        </p:nvSpPr>
        <p:spPr bwMode="auto">
          <a:xfrm>
            <a:off x="5760720" y="1472032"/>
            <a:ext cx="2478241" cy="4572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200" cap="small" dirty="0" smtClean="0"/>
              <a:t>Integrated Photoelectrochemical Solar-Fuel Generator</a:t>
            </a:r>
            <a:endParaRPr lang="en-US" sz="1200" cap="small" dirty="0"/>
          </a:p>
        </p:txBody>
      </p:sp>
      <p:sp>
        <p:nvSpPr>
          <p:cNvPr id="29" name="Text Placeholder 5"/>
          <p:cNvSpPr txBox="1">
            <a:spLocks/>
          </p:cNvSpPr>
          <p:nvPr/>
        </p:nvSpPr>
        <p:spPr bwMode="auto">
          <a:xfrm>
            <a:off x="2951367" y="1472032"/>
            <a:ext cx="2220186" cy="4572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200" cap="small" dirty="0" smtClean="0"/>
              <a:t>Solar-Fuel Generating</a:t>
            </a:r>
            <a:br>
              <a:rPr lang="en-US" sz="1200" cap="small" dirty="0" smtClean="0"/>
            </a:br>
            <a:r>
              <a:rPr lang="en-US" sz="1200" cap="small" dirty="0" smtClean="0"/>
              <a:t>Particle Dispersions</a:t>
            </a:r>
            <a:endParaRPr lang="en-US" sz="1200" cap="small" dirty="0"/>
          </a:p>
        </p:txBody>
      </p:sp>
      <p:sp>
        <p:nvSpPr>
          <p:cNvPr id="18" name="TextBox 17"/>
          <p:cNvSpPr txBox="1"/>
          <p:nvPr/>
        </p:nvSpPr>
        <p:spPr>
          <a:xfrm>
            <a:off x="3263591" y="4363831"/>
            <a:ext cx="2179709" cy="1277273"/>
          </a:xfrm>
          <a:prstGeom prst="rect">
            <a:avLst/>
          </a:prstGeom>
          <a:noFill/>
        </p:spPr>
        <p:txBody>
          <a:bodyPr wrap="square" rtlCol="0">
            <a:spAutoFit/>
          </a:bodyPr>
          <a:lstStyle/>
          <a:p>
            <a:r>
              <a:rPr lang="en-US" sz="1100" dirty="0" smtClean="0">
                <a:solidFill>
                  <a:schemeClr val="tx1">
                    <a:lumMod val="75000"/>
                    <a:lumOff val="25000"/>
                  </a:schemeClr>
                </a:solidFill>
              </a:rPr>
              <a:t>Advantages</a:t>
            </a:r>
            <a:r>
              <a:rPr lang="en-US" sz="1100" b="0" dirty="0" smtClean="0">
                <a:solidFill>
                  <a:schemeClr val="tx1">
                    <a:lumMod val="75000"/>
                    <a:lumOff val="25000"/>
                  </a:schemeClr>
                </a:solidFill>
              </a:rPr>
              <a:t>:  Offers a simple architecture with  the potential for low materials cost.</a:t>
            </a:r>
          </a:p>
          <a:p>
            <a:endParaRPr lang="en-US" sz="1100" b="0" i="1" dirty="0" smtClean="0">
              <a:solidFill>
                <a:schemeClr val="tx1">
                  <a:lumMod val="75000"/>
                  <a:lumOff val="25000"/>
                </a:schemeClr>
              </a:solidFill>
            </a:endParaRPr>
          </a:p>
          <a:p>
            <a:r>
              <a:rPr lang="en-US" sz="1100" dirty="0" smtClean="0">
                <a:solidFill>
                  <a:schemeClr val="tx1">
                    <a:lumMod val="75000"/>
                    <a:lumOff val="25000"/>
                  </a:schemeClr>
                </a:solidFill>
              </a:rPr>
              <a:t>Challenges: </a:t>
            </a:r>
            <a:r>
              <a:rPr lang="en-US" sz="1100" b="0" dirty="0" smtClean="0">
                <a:solidFill>
                  <a:schemeClr val="tx1">
                    <a:lumMod val="75000"/>
                    <a:lumOff val="25000"/>
                  </a:schemeClr>
                </a:solidFill>
              </a:rPr>
              <a:t>  Low efficiency and co-generation of fuel and oxidizer pose operational safety issues.</a:t>
            </a:r>
            <a:endParaRPr lang="en-US" sz="1100" dirty="0">
              <a:solidFill>
                <a:schemeClr val="tx1">
                  <a:lumMod val="75000"/>
                  <a:lumOff val="25000"/>
                </a:schemeClr>
              </a:solidFill>
            </a:endParaRPr>
          </a:p>
        </p:txBody>
      </p:sp>
      <p:sp>
        <p:nvSpPr>
          <p:cNvPr id="19" name="TextBox 18"/>
          <p:cNvSpPr txBox="1"/>
          <p:nvPr/>
        </p:nvSpPr>
        <p:spPr>
          <a:xfrm>
            <a:off x="6102032" y="4363831"/>
            <a:ext cx="2179709" cy="1446550"/>
          </a:xfrm>
          <a:prstGeom prst="rect">
            <a:avLst/>
          </a:prstGeom>
          <a:noFill/>
        </p:spPr>
        <p:txBody>
          <a:bodyPr wrap="square" rtlCol="0">
            <a:spAutoFit/>
          </a:bodyPr>
          <a:lstStyle/>
          <a:p>
            <a:r>
              <a:rPr lang="en-US" sz="1100" dirty="0" smtClean="0">
                <a:solidFill>
                  <a:schemeClr val="tx1">
                    <a:lumMod val="75000"/>
                    <a:lumOff val="25000"/>
                  </a:schemeClr>
                </a:solidFill>
              </a:rPr>
              <a:t>Advantages</a:t>
            </a:r>
            <a:r>
              <a:rPr lang="en-US" sz="1100" b="0" dirty="0" smtClean="0">
                <a:solidFill>
                  <a:schemeClr val="tx1">
                    <a:lumMod val="75000"/>
                    <a:lumOff val="25000"/>
                  </a:schemeClr>
                </a:solidFill>
              </a:rPr>
              <a:t>:  Potentially lower component costs than a discrete system with reduced  complexity.</a:t>
            </a:r>
          </a:p>
          <a:p>
            <a:endParaRPr lang="en-US" sz="1100" b="0" dirty="0" smtClean="0">
              <a:solidFill>
                <a:schemeClr val="tx1">
                  <a:lumMod val="75000"/>
                  <a:lumOff val="25000"/>
                </a:schemeClr>
              </a:solidFill>
            </a:endParaRPr>
          </a:p>
          <a:p>
            <a:r>
              <a:rPr lang="en-US" sz="1100" dirty="0" smtClean="0">
                <a:solidFill>
                  <a:schemeClr val="tx1">
                    <a:lumMod val="75000"/>
                    <a:lumOff val="25000"/>
                  </a:schemeClr>
                </a:solidFill>
              </a:rPr>
              <a:t>Challenges:</a:t>
            </a:r>
            <a:r>
              <a:rPr lang="en-US" sz="1100" b="0" dirty="0" smtClean="0">
                <a:solidFill>
                  <a:schemeClr val="tx1">
                    <a:lumMod val="75000"/>
                    <a:lumOff val="25000"/>
                  </a:schemeClr>
                </a:solidFill>
              </a:rPr>
              <a:t>  Requires that semiconductor, catalysts, and membranes </a:t>
            </a:r>
            <a:r>
              <a:rPr lang="en-US" sz="1100" b="0" dirty="0">
                <a:solidFill>
                  <a:schemeClr val="tx1">
                    <a:lumMod val="75000"/>
                    <a:lumOff val="25000"/>
                  </a:schemeClr>
                </a:solidFill>
              </a:rPr>
              <a:t> </a:t>
            </a:r>
            <a:r>
              <a:rPr lang="en-US" sz="1100" b="0" dirty="0" smtClean="0">
                <a:solidFill>
                  <a:schemeClr val="tx1">
                    <a:lumMod val="75000"/>
                    <a:lumOff val="25000"/>
                  </a:schemeClr>
                </a:solidFill>
              </a:rPr>
              <a:t>operate efficiently under identical conditions.</a:t>
            </a:r>
            <a:endParaRPr lang="en-US" sz="1100" dirty="0">
              <a:solidFill>
                <a:schemeClr val="tx1">
                  <a:lumMod val="75000"/>
                  <a:lumOff val="25000"/>
                </a:schemeClr>
              </a:solidFill>
            </a:endParaRPr>
          </a:p>
        </p:txBody>
      </p:sp>
      <p:grpSp>
        <p:nvGrpSpPr>
          <p:cNvPr id="5151" name="Group 5150"/>
          <p:cNvGrpSpPr/>
          <p:nvPr/>
        </p:nvGrpSpPr>
        <p:grpSpPr>
          <a:xfrm>
            <a:off x="3308747" y="2142641"/>
            <a:ext cx="2036199" cy="1921359"/>
            <a:chOff x="3308747" y="2142641"/>
            <a:chExt cx="2036199" cy="1921359"/>
          </a:xfrm>
        </p:grpSpPr>
        <p:sp>
          <p:nvSpPr>
            <p:cNvPr id="156" name="Rectangle 155"/>
            <p:cNvSpPr/>
            <p:nvPr/>
          </p:nvSpPr>
          <p:spPr>
            <a:xfrm>
              <a:off x="3308747" y="2142641"/>
              <a:ext cx="2008320" cy="1921359"/>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7" name="Oval 6"/>
            <p:cNvSpPr/>
            <p:nvPr/>
          </p:nvSpPr>
          <p:spPr>
            <a:xfrm>
              <a:off x="3827038" y="2907892"/>
              <a:ext cx="537404" cy="481167"/>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3500000" scaled="1"/>
              <a:tileRect/>
            </a:gra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rved Down Arrow 3"/>
            <p:cNvSpPr/>
            <p:nvPr/>
          </p:nvSpPr>
          <p:spPr>
            <a:xfrm rot="900000">
              <a:off x="3850379" y="3214688"/>
              <a:ext cx="544845" cy="252096"/>
            </a:xfrm>
            <a:prstGeom prst="curvedDownArrow">
              <a:avLst/>
            </a:prstGeom>
            <a:solidFill>
              <a:srgbClr val="1B677B"/>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p:cNvSpPr/>
            <p:nvPr/>
          </p:nvSpPr>
          <p:spPr>
            <a:xfrm rot="4500000" flipH="1">
              <a:off x="3516865" y="2932643"/>
              <a:ext cx="544845" cy="252096"/>
            </a:xfrm>
            <a:prstGeom prst="curvedDownArrow">
              <a:avLst/>
            </a:prstGeom>
            <a:solidFill>
              <a:srgbClr val="1B677B"/>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p:cNvSpPr txBox="1"/>
            <p:nvPr/>
          </p:nvSpPr>
          <p:spPr>
            <a:xfrm>
              <a:off x="3472435" y="2505036"/>
              <a:ext cx="431139" cy="261610"/>
            </a:xfrm>
            <a:prstGeom prst="rect">
              <a:avLst/>
            </a:prstGeom>
            <a:noFill/>
          </p:spPr>
          <p:txBody>
            <a:bodyPr wrap="square" rtlCol="0">
              <a:spAutoFit/>
            </a:bodyPr>
            <a:lstStyle/>
            <a:p>
              <a:r>
                <a:rPr lang="en-US" sz="1100" dirty="0" smtClean="0">
                  <a:solidFill>
                    <a:schemeClr val="tx1">
                      <a:lumMod val="75000"/>
                      <a:lumOff val="25000"/>
                    </a:schemeClr>
                  </a:solidFill>
                </a:rPr>
                <a:t>H</a:t>
              </a:r>
              <a:r>
                <a:rPr lang="en-US" sz="1100" baseline="-25000" dirty="0" smtClean="0">
                  <a:solidFill>
                    <a:schemeClr val="tx1">
                      <a:lumMod val="75000"/>
                      <a:lumOff val="25000"/>
                    </a:schemeClr>
                  </a:solidFill>
                </a:rPr>
                <a:t>2</a:t>
              </a:r>
              <a:endParaRPr lang="en-US" sz="1100" dirty="0">
                <a:solidFill>
                  <a:schemeClr val="tx1">
                    <a:lumMod val="75000"/>
                    <a:lumOff val="25000"/>
                  </a:schemeClr>
                </a:solidFill>
              </a:endParaRPr>
            </a:p>
          </p:txBody>
        </p:sp>
        <p:sp>
          <p:nvSpPr>
            <p:cNvPr id="32" name="TextBox 31"/>
            <p:cNvSpPr txBox="1"/>
            <p:nvPr/>
          </p:nvSpPr>
          <p:spPr>
            <a:xfrm>
              <a:off x="4122801" y="3582551"/>
              <a:ext cx="431139" cy="261610"/>
            </a:xfrm>
            <a:prstGeom prst="rect">
              <a:avLst/>
            </a:prstGeom>
            <a:noFill/>
          </p:spPr>
          <p:txBody>
            <a:bodyPr wrap="square" rtlCol="0">
              <a:spAutoFit/>
            </a:bodyPr>
            <a:lstStyle/>
            <a:p>
              <a:r>
                <a:rPr lang="en-US" sz="1100" dirty="0" smtClean="0">
                  <a:solidFill>
                    <a:schemeClr val="tx1">
                      <a:lumMod val="75000"/>
                      <a:lumOff val="25000"/>
                    </a:schemeClr>
                  </a:solidFill>
                </a:rPr>
                <a:t>O</a:t>
              </a:r>
              <a:r>
                <a:rPr lang="en-US" sz="1100" baseline="-25000" dirty="0" smtClean="0">
                  <a:solidFill>
                    <a:schemeClr val="tx1">
                      <a:lumMod val="75000"/>
                      <a:lumOff val="25000"/>
                    </a:schemeClr>
                  </a:solidFill>
                </a:rPr>
                <a:t>2</a:t>
              </a:r>
              <a:endParaRPr lang="en-US" sz="1100" dirty="0">
                <a:solidFill>
                  <a:schemeClr val="tx1">
                    <a:lumMod val="75000"/>
                    <a:lumOff val="25000"/>
                  </a:schemeClr>
                </a:solidFill>
              </a:endParaRPr>
            </a:p>
          </p:txBody>
        </p:sp>
        <p:grpSp>
          <p:nvGrpSpPr>
            <p:cNvPr id="5139" name="Group 5138"/>
            <p:cNvGrpSpPr/>
            <p:nvPr/>
          </p:nvGrpSpPr>
          <p:grpSpPr>
            <a:xfrm>
              <a:off x="3435912" y="3098886"/>
              <a:ext cx="219075" cy="340519"/>
              <a:chOff x="4812506" y="2968712"/>
              <a:chExt cx="438150" cy="681037"/>
            </a:xfrm>
          </p:grpSpPr>
          <p:sp>
            <p:nvSpPr>
              <p:cNvPr id="46" name="Freeform 15"/>
              <p:cNvSpPr>
                <a:spLocks/>
              </p:cNvSpPr>
              <p:nvPr/>
            </p:nvSpPr>
            <p:spPr bwMode="auto">
              <a:xfrm>
                <a:off x="4812506" y="2968712"/>
                <a:ext cx="438150" cy="681037"/>
              </a:xfrm>
              <a:custGeom>
                <a:avLst/>
                <a:gdLst>
                  <a:gd name="T0" fmla="*/ 308 w 551"/>
                  <a:gd name="T1" fmla="*/ 11 h 857"/>
                  <a:gd name="T2" fmla="*/ 281 w 551"/>
                  <a:gd name="T3" fmla="*/ 36 h 857"/>
                  <a:gd name="T4" fmla="*/ 243 w 551"/>
                  <a:gd name="T5" fmla="*/ 76 h 857"/>
                  <a:gd name="T6" fmla="*/ 222 w 551"/>
                  <a:gd name="T7" fmla="*/ 99 h 857"/>
                  <a:gd name="T8" fmla="*/ 200 w 551"/>
                  <a:gd name="T9" fmla="*/ 125 h 857"/>
                  <a:gd name="T10" fmla="*/ 177 w 551"/>
                  <a:gd name="T11" fmla="*/ 154 h 857"/>
                  <a:gd name="T12" fmla="*/ 156 w 551"/>
                  <a:gd name="T13" fmla="*/ 186 h 857"/>
                  <a:gd name="T14" fmla="*/ 131 w 551"/>
                  <a:gd name="T15" fmla="*/ 218 h 857"/>
                  <a:gd name="T16" fmla="*/ 108 w 551"/>
                  <a:gd name="T17" fmla="*/ 253 h 857"/>
                  <a:gd name="T18" fmla="*/ 87 w 551"/>
                  <a:gd name="T19" fmla="*/ 291 h 857"/>
                  <a:gd name="T20" fmla="*/ 67 w 551"/>
                  <a:gd name="T21" fmla="*/ 331 h 857"/>
                  <a:gd name="T22" fmla="*/ 49 w 551"/>
                  <a:gd name="T23" fmla="*/ 371 h 857"/>
                  <a:gd name="T24" fmla="*/ 32 w 551"/>
                  <a:gd name="T25" fmla="*/ 412 h 857"/>
                  <a:gd name="T26" fmla="*/ 19 w 551"/>
                  <a:gd name="T27" fmla="*/ 456 h 857"/>
                  <a:gd name="T28" fmla="*/ 10 w 551"/>
                  <a:gd name="T29" fmla="*/ 502 h 857"/>
                  <a:gd name="T30" fmla="*/ 0 w 551"/>
                  <a:gd name="T31" fmla="*/ 546 h 857"/>
                  <a:gd name="T32" fmla="*/ 0 w 551"/>
                  <a:gd name="T33" fmla="*/ 595 h 857"/>
                  <a:gd name="T34" fmla="*/ 2 w 551"/>
                  <a:gd name="T35" fmla="*/ 641 h 857"/>
                  <a:gd name="T36" fmla="*/ 10 w 551"/>
                  <a:gd name="T37" fmla="*/ 684 h 857"/>
                  <a:gd name="T38" fmla="*/ 21 w 551"/>
                  <a:gd name="T39" fmla="*/ 720 h 857"/>
                  <a:gd name="T40" fmla="*/ 40 w 551"/>
                  <a:gd name="T41" fmla="*/ 753 h 857"/>
                  <a:gd name="T42" fmla="*/ 63 w 551"/>
                  <a:gd name="T43" fmla="*/ 781 h 857"/>
                  <a:gd name="T44" fmla="*/ 91 w 551"/>
                  <a:gd name="T45" fmla="*/ 806 h 857"/>
                  <a:gd name="T46" fmla="*/ 120 w 551"/>
                  <a:gd name="T47" fmla="*/ 823 h 857"/>
                  <a:gd name="T48" fmla="*/ 154 w 551"/>
                  <a:gd name="T49" fmla="*/ 838 h 857"/>
                  <a:gd name="T50" fmla="*/ 188 w 551"/>
                  <a:gd name="T51" fmla="*/ 848 h 857"/>
                  <a:gd name="T52" fmla="*/ 226 w 551"/>
                  <a:gd name="T53" fmla="*/ 854 h 857"/>
                  <a:gd name="T54" fmla="*/ 262 w 551"/>
                  <a:gd name="T55" fmla="*/ 855 h 857"/>
                  <a:gd name="T56" fmla="*/ 299 w 551"/>
                  <a:gd name="T57" fmla="*/ 854 h 857"/>
                  <a:gd name="T58" fmla="*/ 337 w 551"/>
                  <a:gd name="T59" fmla="*/ 848 h 857"/>
                  <a:gd name="T60" fmla="*/ 373 w 551"/>
                  <a:gd name="T61" fmla="*/ 838 h 857"/>
                  <a:gd name="T62" fmla="*/ 405 w 551"/>
                  <a:gd name="T63" fmla="*/ 825 h 857"/>
                  <a:gd name="T64" fmla="*/ 439 w 551"/>
                  <a:gd name="T65" fmla="*/ 808 h 857"/>
                  <a:gd name="T66" fmla="*/ 468 w 551"/>
                  <a:gd name="T67" fmla="*/ 787 h 857"/>
                  <a:gd name="T68" fmla="*/ 494 w 551"/>
                  <a:gd name="T69" fmla="*/ 762 h 857"/>
                  <a:gd name="T70" fmla="*/ 515 w 551"/>
                  <a:gd name="T71" fmla="*/ 734 h 857"/>
                  <a:gd name="T72" fmla="*/ 532 w 551"/>
                  <a:gd name="T73" fmla="*/ 701 h 857"/>
                  <a:gd name="T74" fmla="*/ 544 w 551"/>
                  <a:gd name="T75" fmla="*/ 669 h 857"/>
                  <a:gd name="T76" fmla="*/ 551 w 551"/>
                  <a:gd name="T77" fmla="*/ 633 h 857"/>
                  <a:gd name="T78" fmla="*/ 549 w 551"/>
                  <a:gd name="T79" fmla="*/ 593 h 857"/>
                  <a:gd name="T80" fmla="*/ 548 w 551"/>
                  <a:gd name="T81" fmla="*/ 553 h 857"/>
                  <a:gd name="T82" fmla="*/ 542 w 551"/>
                  <a:gd name="T83" fmla="*/ 513 h 857"/>
                  <a:gd name="T84" fmla="*/ 534 w 551"/>
                  <a:gd name="T85" fmla="*/ 471 h 857"/>
                  <a:gd name="T86" fmla="*/ 525 w 551"/>
                  <a:gd name="T87" fmla="*/ 431 h 857"/>
                  <a:gd name="T88" fmla="*/ 513 w 551"/>
                  <a:gd name="T89" fmla="*/ 390 h 857"/>
                  <a:gd name="T90" fmla="*/ 498 w 551"/>
                  <a:gd name="T91" fmla="*/ 350 h 857"/>
                  <a:gd name="T92" fmla="*/ 485 w 551"/>
                  <a:gd name="T93" fmla="*/ 310 h 857"/>
                  <a:gd name="T94" fmla="*/ 468 w 551"/>
                  <a:gd name="T95" fmla="*/ 272 h 857"/>
                  <a:gd name="T96" fmla="*/ 453 w 551"/>
                  <a:gd name="T97" fmla="*/ 236 h 857"/>
                  <a:gd name="T98" fmla="*/ 439 w 551"/>
                  <a:gd name="T99" fmla="*/ 199 h 857"/>
                  <a:gd name="T100" fmla="*/ 422 w 551"/>
                  <a:gd name="T101" fmla="*/ 167 h 857"/>
                  <a:gd name="T102" fmla="*/ 403 w 551"/>
                  <a:gd name="T103" fmla="*/ 135 h 857"/>
                  <a:gd name="T104" fmla="*/ 388 w 551"/>
                  <a:gd name="T105" fmla="*/ 104 h 857"/>
                  <a:gd name="T106" fmla="*/ 373 w 551"/>
                  <a:gd name="T107" fmla="*/ 80 h 857"/>
                  <a:gd name="T108" fmla="*/ 361 w 551"/>
                  <a:gd name="T109" fmla="*/ 59 h 857"/>
                  <a:gd name="T110" fmla="*/ 338 w 551"/>
                  <a:gd name="T111" fmla="*/ 23 h 857"/>
                  <a:gd name="T112" fmla="*/ 325 w 551"/>
                  <a:gd name="T113"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1" h="857">
                    <a:moveTo>
                      <a:pt x="325" y="0"/>
                    </a:moveTo>
                    <a:lnTo>
                      <a:pt x="321" y="2"/>
                    </a:lnTo>
                    <a:lnTo>
                      <a:pt x="308" y="11"/>
                    </a:lnTo>
                    <a:lnTo>
                      <a:pt x="299" y="17"/>
                    </a:lnTo>
                    <a:lnTo>
                      <a:pt x="293" y="26"/>
                    </a:lnTo>
                    <a:lnTo>
                      <a:pt x="281" y="36"/>
                    </a:lnTo>
                    <a:lnTo>
                      <a:pt x="270" y="49"/>
                    </a:lnTo>
                    <a:lnTo>
                      <a:pt x="257" y="61"/>
                    </a:lnTo>
                    <a:lnTo>
                      <a:pt x="243" y="76"/>
                    </a:lnTo>
                    <a:lnTo>
                      <a:pt x="236" y="82"/>
                    </a:lnTo>
                    <a:lnTo>
                      <a:pt x="230" y="89"/>
                    </a:lnTo>
                    <a:lnTo>
                      <a:pt x="222" y="99"/>
                    </a:lnTo>
                    <a:lnTo>
                      <a:pt x="217" y="108"/>
                    </a:lnTo>
                    <a:lnTo>
                      <a:pt x="207" y="116"/>
                    </a:lnTo>
                    <a:lnTo>
                      <a:pt x="200" y="125"/>
                    </a:lnTo>
                    <a:lnTo>
                      <a:pt x="192" y="133"/>
                    </a:lnTo>
                    <a:lnTo>
                      <a:pt x="186" y="144"/>
                    </a:lnTo>
                    <a:lnTo>
                      <a:pt x="177" y="154"/>
                    </a:lnTo>
                    <a:lnTo>
                      <a:pt x="169" y="163"/>
                    </a:lnTo>
                    <a:lnTo>
                      <a:pt x="162" y="175"/>
                    </a:lnTo>
                    <a:lnTo>
                      <a:pt x="156" y="186"/>
                    </a:lnTo>
                    <a:lnTo>
                      <a:pt x="146" y="196"/>
                    </a:lnTo>
                    <a:lnTo>
                      <a:pt x="139" y="207"/>
                    </a:lnTo>
                    <a:lnTo>
                      <a:pt x="131" y="218"/>
                    </a:lnTo>
                    <a:lnTo>
                      <a:pt x="124" y="230"/>
                    </a:lnTo>
                    <a:lnTo>
                      <a:pt x="116" y="241"/>
                    </a:lnTo>
                    <a:lnTo>
                      <a:pt x="108" y="253"/>
                    </a:lnTo>
                    <a:lnTo>
                      <a:pt x="101" y="266"/>
                    </a:lnTo>
                    <a:lnTo>
                      <a:pt x="95" y="279"/>
                    </a:lnTo>
                    <a:lnTo>
                      <a:pt x="87" y="291"/>
                    </a:lnTo>
                    <a:lnTo>
                      <a:pt x="80" y="304"/>
                    </a:lnTo>
                    <a:lnTo>
                      <a:pt x="72" y="317"/>
                    </a:lnTo>
                    <a:lnTo>
                      <a:pt x="67" y="331"/>
                    </a:lnTo>
                    <a:lnTo>
                      <a:pt x="59" y="344"/>
                    </a:lnTo>
                    <a:lnTo>
                      <a:pt x="53" y="357"/>
                    </a:lnTo>
                    <a:lnTo>
                      <a:pt x="49" y="371"/>
                    </a:lnTo>
                    <a:lnTo>
                      <a:pt x="44" y="386"/>
                    </a:lnTo>
                    <a:lnTo>
                      <a:pt x="38" y="399"/>
                    </a:lnTo>
                    <a:lnTo>
                      <a:pt x="32" y="412"/>
                    </a:lnTo>
                    <a:lnTo>
                      <a:pt x="29" y="428"/>
                    </a:lnTo>
                    <a:lnTo>
                      <a:pt x="23" y="441"/>
                    </a:lnTo>
                    <a:lnTo>
                      <a:pt x="19" y="456"/>
                    </a:lnTo>
                    <a:lnTo>
                      <a:pt x="13" y="471"/>
                    </a:lnTo>
                    <a:lnTo>
                      <a:pt x="11" y="487"/>
                    </a:lnTo>
                    <a:lnTo>
                      <a:pt x="10" y="502"/>
                    </a:lnTo>
                    <a:lnTo>
                      <a:pt x="6" y="515"/>
                    </a:lnTo>
                    <a:lnTo>
                      <a:pt x="4" y="530"/>
                    </a:lnTo>
                    <a:lnTo>
                      <a:pt x="0" y="546"/>
                    </a:lnTo>
                    <a:lnTo>
                      <a:pt x="0" y="563"/>
                    </a:lnTo>
                    <a:lnTo>
                      <a:pt x="0" y="578"/>
                    </a:lnTo>
                    <a:lnTo>
                      <a:pt x="0" y="595"/>
                    </a:lnTo>
                    <a:lnTo>
                      <a:pt x="0" y="610"/>
                    </a:lnTo>
                    <a:lnTo>
                      <a:pt x="2" y="625"/>
                    </a:lnTo>
                    <a:lnTo>
                      <a:pt x="2" y="641"/>
                    </a:lnTo>
                    <a:lnTo>
                      <a:pt x="4" y="656"/>
                    </a:lnTo>
                    <a:lnTo>
                      <a:pt x="6" y="669"/>
                    </a:lnTo>
                    <a:lnTo>
                      <a:pt x="10" y="684"/>
                    </a:lnTo>
                    <a:lnTo>
                      <a:pt x="13" y="696"/>
                    </a:lnTo>
                    <a:lnTo>
                      <a:pt x="17" y="707"/>
                    </a:lnTo>
                    <a:lnTo>
                      <a:pt x="21" y="720"/>
                    </a:lnTo>
                    <a:lnTo>
                      <a:pt x="29" y="732"/>
                    </a:lnTo>
                    <a:lnTo>
                      <a:pt x="32" y="743"/>
                    </a:lnTo>
                    <a:lnTo>
                      <a:pt x="40" y="753"/>
                    </a:lnTo>
                    <a:lnTo>
                      <a:pt x="46" y="762"/>
                    </a:lnTo>
                    <a:lnTo>
                      <a:pt x="55" y="774"/>
                    </a:lnTo>
                    <a:lnTo>
                      <a:pt x="63" y="781"/>
                    </a:lnTo>
                    <a:lnTo>
                      <a:pt x="72" y="789"/>
                    </a:lnTo>
                    <a:lnTo>
                      <a:pt x="80" y="797"/>
                    </a:lnTo>
                    <a:lnTo>
                      <a:pt x="91" y="806"/>
                    </a:lnTo>
                    <a:lnTo>
                      <a:pt x="101" y="812"/>
                    </a:lnTo>
                    <a:lnTo>
                      <a:pt x="108" y="817"/>
                    </a:lnTo>
                    <a:lnTo>
                      <a:pt x="120" y="823"/>
                    </a:lnTo>
                    <a:lnTo>
                      <a:pt x="131" y="829"/>
                    </a:lnTo>
                    <a:lnTo>
                      <a:pt x="141" y="833"/>
                    </a:lnTo>
                    <a:lnTo>
                      <a:pt x="154" y="838"/>
                    </a:lnTo>
                    <a:lnTo>
                      <a:pt x="164" y="842"/>
                    </a:lnTo>
                    <a:lnTo>
                      <a:pt x="177" y="846"/>
                    </a:lnTo>
                    <a:lnTo>
                      <a:pt x="188" y="848"/>
                    </a:lnTo>
                    <a:lnTo>
                      <a:pt x="200" y="850"/>
                    </a:lnTo>
                    <a:lnTo>
                      <a:pt x="211" y="852"/>
                    </a:lnTo>
                    <a:lnTo>
                      <a:pt x="226" y="854"/>
                    </a:lnTo>
                    <a:lnTo>
                      <a:pt x="238" y="854"/>
                    </a:lnTo>
                    <a:lnTo>
                      <a:pt x="249" y="855"/>
                    </a:lnTo>
                    <a:lnTo>
                      <a:pt x="262" y="855"/>
                    </a:lnTo>
                    <a:lnTo>
                      <a:pt x="276" y="857"/>
                    </a:lnTo>
                    <a:lnTo>
                      <a:pt x="287" y="855"/>
                    </a:lnTo>
                    <a:lnTo>
                      <a:pt x="299" y="854"/>
                    </a:lnTo>
                    <a:lnTo>
                      <a:pt x="312" y="854"/>
                    </a:lnTo>
                    <a:lnTo>
                      <a:pt x="323" y="852"/>
                    </a:lnTo>
                    <a:lnTo>
                      <a:pt x="337" y="848"/>
                    </a:lnTo>
                    <a:lnTo>
                      <a:pt x="348" y="846"/>
                    </a:lnTo>
                    <a:lnTo>
                      <a:pt x="359" y="842"/>
                    </a:lnTo>
                    <a:lnTo>
                      <a:pt x="373" y="838"/>
                    </a:lnTo>
                    <a:lnTo>
                      <a:pt x="382" y="833"/>
                    </a:lnTo>
                    <a:lnTo>
                      <a:pt x="395" y="829"/>
                    </a:lnTo>
                    <a:lnTo>
                      <a:pt x="405" y="825"/>
                    </a:lnTo>
                    <a:lnTo>
                      <a:pt x="416" y="819"/>
                    </a:lnTo>
                    <a:lnTo>
                      <a:pt x="428" y="814"/>
                    </a:lnTo>
                    <a:lnTo>
                      <a:pt x="439" y="808"/>
                    </a:lnTo>
                    <a:lnTo>
                      <a:pt x="449" y="802"/>
                    </a:lnTo>
                    <a:lnTo>
                      <a:pt x="460" y="795"/>
                    </a:lnTo>
                    <a:lnTo>
                      <a:pt x="468" y="787"/>
                    </a:lnTo>
                    <a:lnTo>
                      <a:pt x="475" y="779"/>
                    </a:lnTo>
                    <a:lnTo>
                      <a:pt x="485" y="770"/>
                    </a:lnTo>
                    <a:lnTo>
                      <a:pt x="494" y="762"/>
                    </a:lnTo>
                    <a:lnTo>
                      <a:pt x="500" y="751"/>
                    </a:lnTo>
                    <a:lnTo>
                      <a:pt x="508" y="743"/>
                    </a:lnTo>
                    <a:lnTo>
                      <a:pt x="515" y="734"/>
                    </a:lnTo>
                    <a:lnTo>
                      <a:pt x="523" y="724"/>
                    </a:lnTo>
                    <a:lnTo>
                      <a:pt x="527" y="713"/>
                    </a:lnTo>
                    <a:lnTo>
                      <a:pt x="532" y="701"/>
                    </a:lnTo>
                    <a:lnTo>
                      <a:pt x="536" y="692"/>
                    </a:lnTo>
                    <a:lnTo>
                      <a:pt x="540" y="681"/>
                    </a:lnTo>
                    <a:lnTo>
                      <a:pt x="544" y="669"/>
                    </a:lnTo>
                    <a:lnTo>
                      <a:pt x="548" y="656"/>
                    </a:lnTo>
                    <a:lnTo>
                      <a:pt x="548" y="644"/>
                    </a:lnTo>
                    <a:lnTo>
                      <a:pt x="551" y="633"/>
                    </a:lnTo>
                    <a:lnTo>
                      <a:pt x="549" y="620"/>
                    </a:lnTo>
                    <a:lnTo>
                      <a:pt x="549" y="606"/>
                    </a:lnTo>
                    <a:lnTo>
                      <a:pt x="549" y="593"/>
                    </a:lnTo>
                    <a:lnTo>
                      <a:pt x="549" y="580"/>
                    </a:lnTo>
                    <a:lnTo>
                      <a:pt x="548" y="566"/>
                    </a:lnTo>
                    <a:lnTo>
                      <a:pt x="548" y="553"/>
                    </a:lnTo>
                    <a:lnTo>
                      <a:pt x="546" y="538"/>
                    </a:lnTo>
                    <a:lnTo>
                      <a:pt x="546" y="527"/>
                    </a:lnTo>
                    <a:lnTo>
                      <a:pt x="542" y="513"/>
                    </a:lnTo>
                    <a:lnTo>
                      <a:pt x="540" y="500"/>
                    </a:lnTo>
                    <a:lnTo>
                      <a:pt x="536" y="487"/>
                    </a:lnTo>
                    <a:lnTo>
                      <a:pt x="534" y="471"/>
                    </a:lnTo>
                    <a:lnTo>
                      <a:pt x="530" y="458"/>
                    </a:lnTo>
                    <a:lnTo>
                      <a:pt x="529" y="445"/>
                    </a:lnTo>
                    <a:lnTo>
                      <a:pt x="525" y="431"/>
                    </a:lnTo>
                    <a:lnTo>
                      <a:pt x="523" y="418"/>
                    </a:lnTo>
                    <a:lnTo>
                      <a:pt x="519" y="405"/>
                    </a:lnTo>
                    <a:lnTo>
                      <a:pt x="513" y="390"/>
                    </a:lnTo>
                    <a:lnTo>
                      <a:pt x="510" y="376"/>
                    </a:lnTo>
                    <a:lnTo>
                      <a:pt x="504" y="363"/>
                    </a:lnTo>
                    <a:lnTo>
                      <a:pt x="498" y="350"/>
                    </a:lnTo>
                    <a:lnTo>
                      <a:pt x="494" y="336"/>
                    </a:lnTo>
                    <a:lnTo>
                      <a:pt x="491" y="323"/>
                    </a:lnTo>
                    <a:lnTo>
                      <a:pt x="485" y="310"/>
                    </a:lnTo>
                    <a:lnTo>
                      <a:pt x="479" y="296"/>
                    </a:lnTo>
                    <a:lnTo>
                      <a:pt x="475" y="283"/>
                    </a:lnTo>
                    <a:lnTo>
                      <a:pt x="468" y="272"/>
                    </a:lnTo>
                    <a:lnTo>
                      <a:pt x="464" y="258"/>
                    </a:lnTo>
                    <a:lnTo>
                      <a:pt x="458" y="245"/>
                    </a:lnTo>
                    <a:lnTo>
                      <a:pt x="453" y="236"/>
                    </a:lnTo>
                    <a:lnTo>
                      <a:pt x="449" y="222"/>
                    </a:lnTo>
                    <a:lnTo>
                      <a:pt x="445" y="213"/>
                    </a:lnTo>
                    <a:lnTo>
                      <a:pt x="439" y="199"/>
                    </a:lnTo>
                    <a:lnTo>
                      <a:pt x="432" y="188"/>
                    </a:lnTo>
                    <a:lnTo>
                      <a:pt x="426" y="177"/>
                    </a:lnTo>
                    <a:lnTo>
                      <a:pt x="422" y="167"/>
                    </a:lnTo>
                    <a:lnTo>
                      <a:pt x="416" y="154"/>
                    </a:lnTo>
                    <a:lnTo>
                      <a:pt x="409" y="144"/>
                    </a:lnTo>
                    <a:lnTo>
                      <a:pt x="403" y="135"/>
                    </a:lnTo>
                    <a:lnTo>
                      <a:pt x="399" y="125"/>
                    </a:lnTo>
                    <a:lnTo>
                      <a:pt x="394" y="116"/>
                    </a:lnTo>
                    <a:lnTo>
                      <a:pt x="388" y="104"/>
                    </a:lnTo>
                    <a:lnTo>
                      <a:pt x="382" y="95"/>
                    </a:lnTo>
                    <a:lnTo>
                      <a:pt x="378" y="89"/>
                    </a:lnTo>
                    <a:lnTo>
                      <a:pt x="373" y="80"/>
                    </a:lnTo>
                    <a:lnTo>
                      <a:pt x="369" y="72"/>
                    </a:lnTo>
                    <a:lnTo>
                      <a:pt x="365" y="64"/>
                    </a:lnTo>
                    <a:lnTo>
                      <a:pt x="361" y="59"/>
                    </a:lnTo>
                    <a:lnTo>
                      <a:pt x="352" y="44"/>
                    </a:lnTo>
                    <a:lnTo>
                      <a:pt x="346" y="30"/>
                    </a:lnTo>
                    <a:lnTo>
                      <a:pt x="338" y="23"/>
                    </a:lnTo>
                    <a:lnTo>
                      <a:pt x="335" y="15"/>
                    </a:lnTo>
                    <a:lnTo>
                      <a:pt x="327" y="2"/>
                    </a:lnTo>
                    <a:lnTo>
                      <a:pt x="325" y="0"/>
                    </a:lnTo>
                    <a:lnTo>
                      <a:pt x="325" y="0"/>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6"/>
              <p:cNvSpPr>
                <a:spLocks/>
              </p:cNvSpPr>
              <p:nvPr/>
            </p:nvSpPr>
            <p:spPr bwMode="auto">
              <a:xfrm>
                <a:off x="4845844" y="3016337"/>
                <a:ext cx="371475" cy="596900"/>
              </a:xfrm>
              <a:custGeom>
                <a:avLst/>
                <a:gdLst>
                  <a:gd name="T0" fmla="*/ 262 w 468"/>
                  <a:gd name="T1" fmla="*/ 11 h 751"/>
                  <a:gd name="T2" fmla="*/ 239 w 468"/>
                  <a:gd name="T3" fmla="*/ 32 h 751"/>
                  <a:gd name="T4" fmla="*/ 207 w 468"/>
                  <a:gd name="T5" fmla="*/ 66 h 751"/>
                  <a:gd name="T6" fmla="*/ 177 w 468"/>
                  <a:gd name="T7" fmla="*/ 100 h 751"/>
                  <a:gd name="T8" fmla="*/ 158 w 468"/>
                  <a:gd name="T9" fmla="*/ 127 h 751"/>
                  <a:gd name="T10" fmla="*/ 137 w 468"/>
                  <a:gd name="T11" fmla="*/ 152 h 751"/>
                  <a:gd name="T12" fmla="*/ 120 w 468"/>
                  <a:gd name="T13" fmla="*/ 182 h 751"/>
                  <a:gd name="T14" fmla="*/ 97 w 468"/>
                  <a:gd name="T15" fmla="*/ 211 h 751"/>
                  <a:gd name="T16" fmla="*/ 82 w 468"/>
                  <a:gd name="T17" fmla="*/ 243 h 751"/>
                  <a:gd name="T18" fmla="*/ 61 w 468"/>
                  <a:gd name="T19" fmla="*/ 277 h 751"/>
                  <a:gd name="T20" fmla="*/ 45 w 468"/>
                  <a:gd name="T21" fmla="*/ 311 h 751"/>
                  <a:gd name="T22" fmla="*/ 30 w 468"/>
                  <a:gd name="T23" fmla="*/ 348 h 751"/>
                  <a:gd name="T24" fmla="*/ 19 w 468"/>
                  <a:gd name="T25" fmla="*/ 386 h 751"/>
                  <a:gd name="T26" fmla="*/ 9 w 468"/>
                  <a:gd name="T27" fmla="*/ 426 h 751"/>
                  <a:gd name="T28" fmla="*/ 2 w 468"/>
                  <a:gd name="T29" fmla="*/ 464 h 751"/>
                  <a:gd name="T30" fmla="*/ 0 w 468"/>
                  <a:gd name="T31" fmla="*/ 505 h 751"/>
                  <a:gd name="T32" fmla="*/ 2 w 468"/>
                  <a:gd name="T33" fmla="*/ 547 h 751"/>
                  <a:gd name="T34" fmla="*/ 4 w 468"/>
                  <a:gd name="T35" fmla="*/ 585 h 751"/>
                  <a:gd name="T36" fmla="*/ 13 w 468"/>
                  <a:gd name="T37" fmla="*/ 618 h 751"/>
                  <a:gd name="T38" fmla="*/ 28 w 468"/>
                  <a:gd name="T39" fmla="*/ 648 h 751"/>
                  <a:gd name="T40" fmla="*/ 45 w 468"/>
                  <a:gd name="T41" fmla="*/ 677 h 751"/>
                  <a:gd name="T42" fmla="*/ 66 w 468"/>
                  <a:gd name="T43" fmla="*/ 697 h 751"/>
                  <a:gd name="T44" fmla="*/ 91 w 468"/>
                  <a:gd name="T45" fmla="*/ 716 h 751"/>
                  <a:gd name="T46" fmla="*/ 120 w 468"/>
                  <a:gd name="T47" fmla="*/ 728 h 751"/>
                  <a:gd name="T48" fmla="*/ 148 w 468"/>
                  <a:gd name="T49" fmla="*/ 741 h 751"/>
                  <a:gd name="T50" fmla="*/ 179 w 468"/>
                  <a:gd name="T51" fmla="*/ 745 h 751"/>
                  <a:gd name="T52" fmla="*/ 211 w 468"/>
                  <a:gd name="T53" fmla="*/ 749 h 751"/>
                  <a:gd name="T54" fmla="*/ 243 w 468"/>
                  <a:gd name="T55" fmla="*/ 749 h 751"/>
                  <a:gd name="T56" fmla="*/ 274 w 468"/>
                  <a:gd name="T57" fmla="*/ 745 h 751"/>
                  <a:gd name="T58" fmla="*/ 304 w 468"/>
                  <a:gd name="T59" fmla="*/ 736 h 751"/>
                  <a:gd name="T60" fmla="*/ 334 w 468"/>
                  <a:gd name="T61" fmla="*/ 726 h 751"/>
                  <a:gd name="T62" fmla="*/ 361 w 468"/>
                  <a:gd name="T63" fmla="*/ 711 h 751"/>
                  <a:gd name="T64" fmla="*/ 390 w 468"/>
                  <a:gd name="T65" fmla="*/ 696 h 751"/>
                  <a:gd name="T66" fmla="*/ 430 w 468"/>
                  <a:gd name="T67" fmla="*/ 650 h 751"/>
                  <a:gd name="T68" fmla="*/ 449 w 468"/>
                  <a:gd name="T69" fmla="*/ 616 h 751"/>
                  <a:gd name="T70" fmla="*/ 460 w 468"/>
                  <a:gd name="T71" fmla="*/ 587 h 751"/>
                  <a:gd name="T72" fmla="*/ 468 w 468"/>
                  <a:gd name="T73" fmla="*/ 555 h 751"/>
                  <a:gd name="T74" fmla="*/ 466 w 468"/>
                  <a:gd name="T75" fmla="*/ 519 h 751"/>
                  <a:gd name="T76" fmla="*/ 462 w 468"/>
                  <a:gd name="T77" fmla="*/ 485 h 751"/>
                  <a:gd name="T78" fmla="*/ 458 w 468"/>
                  <a:gd name="T79" fmla="*/ 446 h 751"/>
                  <a:gd name="T80" fmla="*/ 454 w 468"/>
                  <a:gd name="T81" fmla="*/ 412 h 751"/>
                  <a:gd name="T82" fmla="*/ 445 w 468"/>
                  <a:gd name="T83" fmla="*/ 376 h 751"/>
                  <a:gd name="T84" fmla="*/ 435 w 468"/>
                  <a:gd name="T85" fmla="*/ 342 h 751"/>
                  <a:gd name="T86" fmla="*/ 424 w 468"/>
                  <a:gd name="T87" fmla="*/ 306 h 751"/>
                  <a:gd name="T88" fmla="*/ 411 w 468"/>
                  <a:gd name="T89" fmla="*/ 272 h 751"/>
                  <a:gd name="T90" fmla="*/ 397 w 468"/>
                  <a:gd name="T91" fmla="*/ 237 h 751"/>
                  <a:gd name="T92" fmla="*/ 384 w 468"/>
                  <a:gd name="T93" fmla="*/ 205 h 751"/>
                  <a:gd name="T94" fmla="*/ 371 w 468"/>
                  <a:gd name="T95" fmla="*/ 175 h 751"/>
                  <a:gd name="T96" fmla="*/ 357 w 468"/>
                  <a:gd name="T97" fmla="*/ 144 h 751"/>
                  <a:gd name="T98" fmla="*/ 344 w 468"/>
                  <a:gd name="T99" fmla="*/ 118 h 751"/>
                  <a:gd name="T100" fmla="*/ 331 w 468"/>
                  <a:gd name="T101" fmla="*/ 93 h 751"/>
                  <a:gd name="T102" fmla="*/ 314 w 468"/>
                  <a:gd name="T103" fmla="*/ 64 h 751"/>
                  <a:gd name="T104" fmla="*/ 293 w 468"/>
                  <a:gd name="T105" fmla="*/ 28 h 751"/>
                  <a:gd name="T106" fmla="*/ 277 w 468"/>
                  <a:gd name="T107" fmla="*/ 3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8" h="751">
                    <a:moveTo>
                      <a:pt x="276" y="0"/>
                    </a:moveTo>
                    <a:lnTo>
                      <a:pt x="272" y="2"/>
                    </a:lnTo>
                    <a:lnTo>
                      <a:pt x="262" y="11"/>
                    </a:lnTo>
                    <a:lnTo>
                      <a:pt x="255" y="15"/>
                    </a:lnTo>
                    <a:lnTo>
                      <a:pt x="249" y="24"/>
                    </a:lnTo>
                    <a:lnTo>
                      <a:pt x="239" y="32"/>
                    </a:lnTo>
                    <a:lnTo>
                      <a:pt x="230" y="43"/>
                    </a:lnTo>
                    <a:lnTo>
                      <a:pt x="218" y="53"/>
                    </a:lnTo>
                    <a:lnTo>
                      <a:pt x="207" y="66"/>
                    </a:lnTo>
                    <a:lnTo>
                      <a:pt x="196" y="80"/>
                    </a:lnTo>
                    <a:lnTo>
                      <a:pt x="184" y="95"/>
                    </a:lnTo>
                    <a:lnTo>
                      <a:pt x="177" y="100"/>
                    </a:lnTo>
                    <a:lnTo>
                      <a:pt x="169" y="108"/>
                    </a:lnTo>
                    <a:lnTo>
                      <a:pt x="161" y="118"/>
                    </a:lnTo>
                    <a:lnTo>
                      <a:pt x="158" y="127"/>
                    </a:lnTo>
                    <a:lnTo>
                      <a:pt x="150" y="135"/>
                    </a:lnTo>
                    <a:lnTo>
                      <a:pt x="144" y="144"/>
                    </a:lnTo>
                    <a:lnTo>
                      <a:pt x="137" y="152"/>
                    </a:lnTo>
                    <a:lnTo>
                      <a:pt x="133" y="163"/>
                    </a:lnTo>
                    <a:lnTo>
                      <a:pt x="125" y="173"/>
                    </a:lnTo>
                    <a:lnTo>
                      <a:pt x="120" y="182"/>
                    </a:lnTo>
                    <a:lnTo>
                      <a:pt x="112" y="190"/>
                    </a:lnTo>
                    <a:lnTo>
                      <a:pt x="104" y="201"/>
                    </a:lnTo>
                    <a:lnTo>
                      <a:pt x="97" y="211"/>
                    </a:lnTo>
                    <a:lnTo>
                      <a:pt x="93" y="220"/>
                    </a:lnTo>
                    <a:lnTo>
                      <a:pt x="85" y="232"/>
                    </a:lnTo>
                    <a:lnTo>
                      <a:pt x="82" y="243"/>
                    </a:lnTo>
                    <a:lnTo>
                      <a:pt x="74" y="254"/>
                    </a:lnTo>
                    <a:lnTo>
                      <a:pt x="66" y="266"/>
                    </a:lnTo>
                    <a:lnTo>
                      <a:pt x="61" y="277"/>
                    </a:lnTo>
                    <a:lnTo>
                      <a:pt x="57" y="289"/>
                    </a:lnTo>
                    <a:lnTo>
                      <a:pt x="51" y="300"/>
                    </a:lnTo>
                    <a:lnTo>
                      <a:pt x="45" y="311"/>
                    </a:lnTo>
                    <a:lnTo>
                      <a:pt x="42" y="323"/>
                    </a:lnTo>
                    <a:lnTo>
                      <a:pt x="38" y="336"/>
                    </a:lnTo>
                    <a:lnTo>
                      <a:pt x="30" y="348"/>
                    </a:lnTo>
                    <a:lnTo>
                      <a:pt x="26" y="359"/>
                    </a:lnTo>
                    <a:lnTo>
                      <a:pt x="23" y="372"/>
                    </a:lnTo>
                    <a:lnTo>
                      <a:pt x="19" y="386"/>
                    </a:lnTo>
                    <a:lnTo>
                      <a:pt x="15" y="397"/>
                    </a:lnTo>
                    <a:lnTo>
                      <a:pt x="11" y="410"/>
                    </a:lnTo>
                    <a:lnTo>
                      <a:pt x="9" y="426"/>
                    </a:lnTo>
                    <a:lnTo>
                      <a:pt x="7" y="439"/>
                    </a:lnTo>
                    <a:lnTo>
                      <a:pt x="4" y="450"/>
                    </a:lnTo>
                    <a:lnTo>
                      <a:pt x="2" y="464"/>
                    </a:lnTo>
                    <a:lnTo>
                      <a:pt x="0" y="477"/>
                    </a:lnTo>
                    <a:lnTo>
                      <a:pt x="0" y="492"/>
                    </a:lnTo>
                    <a:lnTo>
                      <a:pt x="0" y="505"/>
                    </a:lnTo>
                    <a:lnTo>
                      <a:pt x="0" y="519"/>
                    </a:lnTo>
                    <a:lnTo>
                      <a:pt x="0" y="532"/>
                    </a:lnTo>
                    <a:lnTo>
                      <a:pt x="2" y="547"/>
                    </a:lnTo>
                    <a:lnTo>
                      <a:pt x="2" y="559"/>
                    </a:lnTo>
                    <a:lnTo>
                      <a:pt x="2" y="572"/>
                    </a:lnTo>
                    <a:lnTo>
                      <a:pt x="4" y="585"/>
                    </a:lnTo>
                    <a:lnTo>
                      <a:pt x="7" y="597"/>
                    </a:lnTo>
                    <a:lnTo>
                      <a:pt x="9" y="608"/>
                    </a:lnTo>
                    <a:lnTo>
                      <a:pt x="13" y="618"/>
                    </a:lnTo>
                    <a:lnTo>
                      <a:pt x="17" y="629"/>
                    </a:lnTo>
                    <a:lnTo>
                      <a:pt x="23" y="640"/>
                    </a:lnTo>
                    <a:lnTo>
                      <a:pt x="28" y="648"/>
                    </a:lnTo>
                    <a:lnTo>
                      <a:pt x="32" y="658"/>
                    </a:lnTo>
                    <a:lnTo>
                      <a:pt x="38" y="667"/>
                    </a:lnTo>
                    <a:lnTo>
                      <a:pt x="45" y="677"/>
                    </a:lnTo>
                    <a:lnTo>
                      <a:pt x="53" y="682"/>
                    </a:lnTo>
                    <a:lnTo>
                      <a:pt x="59" y="690"/>
                    </a:lnTo>
                    <a:lnTo>
                      <a:pt x="66" y="697"/>
                    </a:lnTo>
                    <a:lnTo>
                      <a:pt x="76" y="705"/>
                    </a:lnTo>
                    <a:lnTo>
                      <a:pt x="84" y="711"/>
                    </a:lnTo>
                    <a:lnTo>
                      <a:pt x="91" y="716"/>
                    </a:lnTo>
                    <a:lnTo>
                      <a:pt x="101" y="720"/>
                    </a:lnTo>
                    <a:lnTo>
                      <a:pt x="110" y="726"/>
                    </a:lnTo>
                    <a:lnTo>
                      <a:pt x="120" y="728"/>
                    </a:lnTo>
                    <a:lnTo>
                      <a:pt x="129" y="734"/>
                    </a:lnTo>
                    <a:lnTo>
                      <a:pt x="139" y="736"/>
                    </a:lnTo>
                    <a:lnTo>
                      <a:pt x="148" y="741"/>
                    </a:lnTo>
                    <a:lnTo>
                      <a:pt x="158" y="741"/>
                    </a:lnTo>
                    <a:lnTo>
                      <a:pt x="169" y="743"/>
                    </a:lnTo>
                    <a:lnTo>
                      <a:pt x="179" y="745"/>
                    </a:lnTo>
                    <a:lnTo>
                      <a:pt x="190" y="749"/>
                    </a:lnTo>
                    <a:lnTo>
                      <a:pt x="199" y="749"/>
                    </a:lnTo>
                    <a:lnTo>
                      <a:pt x="211" y="749"/>
                    </a:lnTo>
                    <a:lnTo>
                      <a:pt x="222" y="749"/>
                    </a:lnTo>
                    <a:lnTo>
                      <a:pt x="234" y="751"/>
                    </a:lnTo>
                    <a:lnTo>
                      <a:pt x="243" y="749"/>
                    </a:lnTo>
                    <a:lnTo>
                      <a:pt x="253" y="749"/>
                    </a:lnTo>
                    <a:lnTo>
                      <a:pt x="264" y="747"/>
                    </a:lnTo>
                    <a:lnTo>
                      <a:pt x="274" y="745"/>
                    </a:lnTo>
                    <a:lnTo>
                      <a:pt x="283" y="741"/>
                    </a:lnTo>
                    <a:lnTo>
                      <a:pt x="295" y="739"/>
                    </a:lnTo>
                    <a:lnTo>
                      <a:pt x="304" y="736"/>
                    </a:lnTo>
                    <a:lnTo>
                      <a:pt x="315" y="734"/>
                    </a:lnTo>
                    <a:lnTo>
                      <a:pt x="323" y="730"/>
                    </a:lnTo>
                    <a:lnTo>
                      <a:pt x="334" y="726"/>
                    </a:lnTo>
                    <a:lnTo>
                      <a:pt x="344" y="720"/>
                    </a:lnTo>
                    <a:lnTo>
                      <a:pt x="353" y="716"/>
                    </a:lnTo>
                    <a:lnTo>
                      <a:pt x="361" y="711"/>
                    </a:lnTo>
                    <a:lnTo>
                      <a:pt x="371" y="705"/>
                    </a:lnTo>
                    <a:lnTo>
                      <a:pt x="380" y="699"/>
                    </a:lnTo>
                    <a:lnTo>
                      <a:pt x="390" y="696"/>
                    </a:lnTo>
                    <a:lnTo>
                      <a:pt x="403" y="680"/>
                    </a:lnTo>
                    <a:lnTo>
                      <a:pt x="418" y="667"/>
                    </a:lnTo>
                    <a:lnTo>
                      <a:pt x="430" y="650"/>
                    </a:lnTo>
                    <a:lnTo>
                      <a:pt x="441" y="635"/>
                    </a:lnTo>
                    <a:lnTo>
                      <a:pt x="445" y="623"/>
                    </a:lnTo>
                    <a:lnTo>
                      <a:pt x="449" y="616"/>
                    </a:lnTo>
                    <a:lnTo>
                      <a:pt x="454" y="606"/>
                    </a:lnTo>
                    <a:lnTo>
                      <a:pt x="458" y="597"/>
                    </a:lnTo>
                    <a:lnTo>
                      <a:pt x="460" y="587"/>
                    </a:lnTo>
                    <a:lnTo>
                      <a:pt x="462" y="576"/>
                    </a:lnTo>
                    <a:lnTo>
                      <a:pt x="464" y="564"/>
                    </a:lnTo>
                    <a:lnTo>
                      <a:pt x="468" y="555"/>
                    </a:lnTo>
                    <a:lnTo>
                      <a:pt x="466" y="542"/>
                    </a:lnTo>
                    <a:lnTo>
                      <a:pt x="466" y="530"/>
                    </a:lnTo>
                    <a:lnTo>
                      <a:pt x="466" y="519"/>
                    </a:lnTo>
                    <a:lnTo>
                      <a:pt x="466" y="507"/>
                    </a:lnTo>
                    <a:lnTo>
                      <a:pt x="464" y="496"/>
                    </a:lnTo>
                    <a:lnTo>
                      <a:pt x="462" y="485"/>
                    </a:lnTo>
                    <a:lnTo>
                      <a:pt x="462" y="471"/>
                    </a:lnTo>
                    <a:lnTo>
                      <a:pt x="462" y="462"/>
                    </a:lnTo>
                    <a:lnTo>
                      <a:pt x="458" y="446"/>
                    </a:lnTo>
                    <a:lnTo>
                      <a:pt x="456" y="437"/>
                    </a:lnTo>
                    <a:lnTo>
                      <a:pt x="456" y="424"/>
                    </a:lnTo>
                    <a:lnTo>
                      <a:pt x="454" y="412"/>
                    </a:lnTo>
                    <a:lnTo>
                      <a:pt x="450" y="401"/>
                    </a:lnTo>
                    <a:lnTo>
                      <a:pt x="449" y="388"/>
                    </a:lnTo>
                    <a:lnTo>
                      <a:pt x="445" y="376"/>
                    </a:lnTo>
                    <a:lnTo>
                      <a:pt x="443" y="367"/>
                    </a:lnTo>
                    <a:lnTo>
                      <a:pt x="439" y="351"/>
                    </a:lnTo>
                    <a:lnTo>
                      <a:pt x="435" y="342"/>
                    </a:lnTo>
                    <a:lnTo>
                      <a:pt x="431" y="329"/>
                    </a:lnTo>
                    <a:lnTo>
                      <a:pt x="428" y="317"/>
                    </a:lnTo>
                    <a:lnTo>
                      <a:pt x="424" y="306"/>
                    </a:lnTo>
                    <a:lnTo>
                      <a:pt x="418" y="294"/>
                    </a:lnTo>
                    <a:lnTo>
                      <a:pt x="414" y="283"/>
                    </a:lnTo>
                    <a:lnTo>
                      <a:pt x="411" y="272"/>
                    </a:lnTo>
                    <a:lnTo>
                      <a:pt x="407" y="260"/>
                    </a:lnTo>
                    <a:lnTo>
                      <a:pt x="403" y="249"/>
                    </a:lnTo>
                    <a:lnTo>
                      <a:pt x="397" y="237"/>
                    </a:lnTo>
                    <a:lnTo>
                      <a:pt x="393" y="226"/>
                    </a:lnTo>
                    <a:lnTo>
                      <a:pt x="390" y="216"/>
                    </a:lnTo>
                    <a:lnTo>
                      <a:pt x="384" y="205"/>
                    </a:lnTo>
                    <a:lnTo>
                      <a:pt x="380" y="196"/>
                    </a:lnTo>
                    <a:lnTo>
                      <a:pt x="376" y="186"/>
                    </a:lnTo>
                    <a:lnTo>
                      <a:pt x="371" y="175"/>
                    </a:lnTo>
                    <a:lnTo>
                      <a:pt x="367" y="165"/>
                    </a:lnTo>
                    <a:lnTo>
                      <a:pt x="361" y="154"/>
                    </a:lnTo>
                    <a:lnTo>
                      <a:pt x="357" y="144"/>
                    </a:lnTo>
                    <a:lnTo>
                      <a:pt x="353" y="137"/>
                    </a:lnTo>
                    <a:lnTo>
                      <a:pt x="348" y="127"/>
                    </a:lnTo>
                    <a:lnTo>
                      <a:pt x="344" y="118"/>
                    </a:lnTo>
                    <a:lnTo>
                      <a:pt x="338" y="110"/>
                    </a:lnTo>
                    <a:lnTo>
                      <a:pt x="334" y="100"/>
                    </a:lnTo>
                    <a:lnTo>
                      <a:pt x="331" y="93"/>
                    </a:lnTo>
                    <a:lnTo>
                      <a:pt x="325" y="85"/>
                    </a:lnTo>
                    <a:lnTo>
                      <a:pt x="321" y="78"/>
                    </a:lnTo>
                    <a:lnTo>
                      <a:pt x="314" y="64"/>
                    </a:lnTo>
                    <a:lnTo>
                      <a:pt x="308" y="51"/>
                    </a:lnTo>
                    <a:lnTo>
                      <a:pt x="298" y="38"/>
                    </a:lnTo>
                    <a:lnTo>
                      <a:pt x="293" y="28"/>
                    </a:lnTo>
                    <a:lnTo>
                      <a:pt x="287" y="21"/>
                    </a:lnTo>
                    <a:lnTo>
                      <a:pt x="283" y="13"/>
                    </a:lnTo>
                    <a:lnTo>
                      <a:pt x="277" y="3"/>
                    </a:lnTo>
                    <a:lnTo>
                      <a:pt x="276" y="0"/>
                    </a:lnTo>
                    <a:lnTo>
                      <a:pt x="276"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8"/>
              <p:cNvSpPr>
                <a:spLocks/>
              </p:cNvSpPr>
              <p:nvPr/>
            </p:nvSpPr>
            <p:spPr bwMode="auto">
              <a:xfrm>
                <a:off x="4874419" y="3068725"/>
                <a:ext cx="252412" cy="522287"/>
              </a:xfrm>
              <a:custGeom>
                <a:avLst/>
                <a:gdLst>
                  <a:gd name="T0" fmla="*/ 219 w 317"/>
                  <a:gd name="T1" fmla="*/ 0 h 658"/>
                  <a:gd name="T2" fmla="*/ 152 w 317"/>
                  <a:gd name="T3" fmla="*/ 76 h 658"/>
                  <a:gd name="T4" fmla="*/ 93 w 317"/>
                  <a:gd name="T5" fmla="*/ 162 h 658"/>
                  <a:gd name="T6" fmla="*/ 44 w 317"/>
                  <a:gd name="T7" fmla="*/ 261 h 658"/>
                  <a:gd name="T8" fmla="*/ 8 w 317"/>
                  <a:gd name="T9" fmla="*/ 365 h 658"/>
                  <a:gd name="T10" fmla="*/ 0 w 317"/>
                  <a:gd name="T11" fmla="*/ 462 h 658"/>
                  <a:gd name="T12" fmla="*/ 9 w 317"/>
                  <a:gd name="T13" fmla="*/ 548 h 658"/>
                  <a:gd name="T14" fmla="*/ 46 w 317"/>
                  <a:gd name="T15" fmla="*/ 613 h 658"/>
                  <a:gd name="T16" fmla="*/ 112 w 317"/>
                  <a:gd name="T17" fmla="*/ 647 h 658"/>
                  <a:gd name="T18" fmla="*/ 179 w 317"/>
                  <a:gd name="T19" fmla="*/ 658 h 658"/>
                  <a:gd name="T20" fmla="*/ 243 w 317"/>
                  <a:gd name="T21" fmla="*/ 639 h 658"/>
                  <a:gd name="T22" fmla="*/ 289 w 317"/>
                  <a:gd name="T23" fmla="*/ 592 h 658"/>
                  <a:gd name="T24" fmla="*/ 317 w 317"/>
                  <a:gd name="T25" fmla="*/ 489 h 658"/>
                  <a:gd name="T26" fmla="*/ 317 w 317"/>
                  <a:gd name="T27" fmla="*/ 371 h 658"/>
                  <a:gd name="T28" fmla="*/ 295 w 317"/>
                  <a:gd name="T29" fmla="*/ 215 h 658"/>
                  <a:gd name="T30" fmla="*/ 219 w 317"/>
                  <a:gd name="T31" fmla="*/ 0 h 658"/>
                  <a:gd name="T32" fmla="*/ 219 w 317"/>
                  <a:gd name="T33"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658">
                    <a:moveTo>
                      <a:pt x="219" y="0"/>
                    </a:moveTo>
                    <a:lnTo>
                      <a:pt x="152" y="76"/>
                    </a:lnTo>
                    <a:lnTo>
                      <a:pt x="93" y="162"/>
                    </a:lnTo>
                    <a:lnTo>
                      <a:pt x="44" y="261"/>
                    </a:lnTo>
                    <a:lnTo>
                      <a:pt x="8" y="365"/>
                    </a:lnTo>
                    <a:lnTo>
                      <a:pt x="0" y="462"/>
                    </a:lnTo>
                    <a:lnTo>
                      <a:pt x="9" y="548"/>
                    </a:lnTo>
                    <a:lnTo>
                      <a:pt x="46" y="613"/>
                    </a:lnTo>
                    <a:lnTo>
                      <a:pt x="112" y="647"/>
                    </a:lnTo>
                    <a:lnTo>
                      <a:pt x="179" y="658"/>
                    </a:lnTo>
                    <a:lnTo>
                      <a:pt x="243" y="639"/>
                    </a:lnTo>
                    <a:lnTo>
                      <a:pt x="289" y="592"/>
                    </a:lnTo>
                    <a:lnTo>
                      <a:pt x="317" y="489"/>
                    </a:lnTo>
                    <a:lnTo>
                      <a:pt x="317" y="371"/>
                    </a:lnTo>
                    <a:lnTo>
                      <a:pt x="295" y="215"/>
                    </a:lnTo>
                    <a:lnTo>
                      <a:pt x="219" y="0"/>
                    </a:lnTo>
                    <a:lnTo>
                      <a:pt x="219" y="0"/>
                    </a:lnTo>
                    <a:close/>
                  </a:path>
                </a:pathLst>
              </a:custGeom>
              <a:solidFill>
                <a:srgbClr val="4DB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9"/>
              <p:cNvSpPr>
                <a:spLocks/>
              </p:cNvSpPr>
              <p:nvPr/>
            </p:nvSpPr>
            <p:spPr bwMode="auto">
              <a:xfrm>
                <a:off x="4909344" y="3129050"/>
                <a:ext cx="182562" cy="425450"/>
              </a:xfrm>
              <a:custGeom>
                <a:avLst/>
                <a:gdLst>
                  <a:gd name="T0" fmla="*/ 156 w 230"/>
                  <a:gd name="T1" fmla="*/ 0 h 537"/>
                  <a:gd name="T2" fmla="*/ 89 w 230"/>
                  <a:gd name="T3" fmla="*/ 88 h 537"/>
                  <a:gd name="T4" fmla="*/ 45 w 230"/>
                  <a:gd name="T5" fmla="*/ 189 h 537"/>
                  <a:gd name="T6" fmla="*/ 9 w 230"/>
                  <a:gd name="T7" fmla="*/ 287 h 537"/>
                  <a:gd name="T8" fmla="*/ 0 w 230"/>
                  <a:gd name="T9" fmla="*/ 390 h 537"/>
                  <a:gd name="T10" fmla="*/ 11 w 230"/>
                  <a:gd name="T11" fmla="*/ 466 h 537"/>
                  <a:gd name="T12" fmla="*/ 57 w 230"/>
                  <a:gd name="T13" fmla="*/ 519 h 537"/>
                  <a:gd name="T14" fmla="*/ 116 w 230"/>
                  <a:gd name="T15" fmla="*/ 537 h 537"/>
                  <a:gd name="T16" fmla="*/ 175 w 230"/>
                  <a:gd name="T17" fmla="*/ 519 h 537"/>
                  <a:gd name="T18" fmla="*/ 215 w 230"/>
                  <a:gd name="T19" fmla="*/ 449 h 537"/>
                  <a:gd name="T20" fmla="*/ 230 w 230"/>
                  <a:gd name="T21" fmla="*/ 320 h 537"/>
                  <a:gd name="T22" fmla="*/ 222 w 230"/>
                  <a:gd name="T23" fmla="*/ 202 h 537"/>
                  <a:gd name="T24" fmla="*/ 175 w 230"/>
                  <a:gd name="T25" fmla="*/ 44 h 537"/>
                  <a:gd name="T26" fmla="*/ 156 w 230"/>
                  <a:gd name="T27" fmla="*/ 0 h 537"/>
                  <a:gd name="T28" fmla="*/ 156 w 230"/>
                  <a:gd name="T29"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537">
                    <a:moveTo>
                      <a:pt x="156" y="0"/>
                    </a:moveTo>
                    <a:lnTo>
                      <a:pt x="89" y="88"/>
                    </a:lnTo>
                    <a:lnTo>
                      <a:pt x="45" y="189"/>
                    </a:lnTo>
                    <a:lnTo>
                      <a:pt x="9" y="287"/>
                    </a:lnTo>
                    <a:lnTo>
                      <a:pt x="0" y="390"/>
                    </a:lnTo>
                    <a:lnTo>
                      <a:pt x="11" y="466"/>
                    </a:lnTo>
                    <a:lnTo>
                      <a:pt x="57" y="519"/>
                    </a:lnTo>
                    <a:lnTo>
                      <a:pt x="116" y="537"/>
                    </a:lnTo>
                    <a:lnTo>
                      <a:pt x="175" y="519"/>
                    </a:lnTo>
                    <a:lnTo>
                      <a:pt x="215" y="449"/>
                    </a:lnTo>
                    <a:lnTo>
                      <a:pt x="230" y="320"/>
                    </a:lnTo>
                    <a:lnTo>
                      <a:pt x="222" y="202"/>
                    </a:lnTo>
                    <a:lnTo>
                      <a:pt x="175" y="44"/>
                    </a:lnTo>
                    <a:lnTo>
                      <a:pt x="156" y="0"/>
                    </a:lnTo>
                    <a:lnTo>
                      <a:pt x="156" y="0"/>
                    </a:lnTo>
                    <a:close/>
                  </a:path>
                </a:pathLst>
              </a:custGeom>
              <a:solidFill>
                <a:srgbClr val="8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0"/>
              <p:cNvSpPr>
                <a:spLocks/>
              </p:cNvSpPr>
              <p:nvPr/>
            </p:nvSpPr>
            <p:spPr bwMode="auto">
              <a:xfrm>
                <a:off x="5026819" y="3078250"/>
                <a:ext cx="168275" cy="538162"/>
              </a:xfrm>
              <a:custGeom>
                <a:avLst/>
                <a:gdLst>
                  <a:gd name="T0" fmla="*/ 59 w 213"/>
                  <a:gd name="T1" fmla="*/ 0 h 677"/>
                  <a:gd name="T2" fmla="*/ 97 w 213"/>
                  <a:gd name="T3" fmla="*/ 97 h 677"/>
                  <a:gd name="T4" fmla="*/ 141 w 213"/>
                  <a:gd name="T5" fmla="*/ 239 h 677"/>
                  <a:gd name="T6" fmla="*/ 162 w 213"/>
                  <a:gd name="T7" fmla="*/ 367 h 677"/>
                  <a:gd name="T8" fmla="*/ 158 w 213"/>
                  <a:gd name="T9" fmla="*/ 483 h 677"/>
                  <a:gd name="T10" fmla="*/ 137 w 213"/>
                  <a:gd name="T11" fmla="*/ 583 h 677"/>
                  <a:gd name="T12" fmla="*/ 82 w 213"/>
                  <a:gd name="T13" fmla="*/ 644 h 677"/>
                  <a:gd name="T14" fmla="*/ 0 w 213"/>
                  <a:gd name="T15" fmla="*/ 677 h 677"/>
                  <a:gd name="T16" fmla="*/ 105 w 213"/>
                  <a:gd name="T17" fmla="*/ 661 h 677"/>
                  <a:gd name="T18" fmla="*/ 173 w 213"/>
                  <a:gd name="T19" fmla="*/ 618 h 677"/>
                  <a:gd name="T20" fmla="*/ 203 w 213"/>
                  <a:gd name="T21" fmla="*/ 553 h 677"/>
                  <a:gd name="T22" fmla="*/ 213 w 213"/>
                  <a:gd name="T23" fmla="*/ 467 h 677"/>
                  <a:gd name="T24" fmla="*/ 203 w 213"/>
                  <a:gd name="T25" fmla="*/ 348 h 677"/>
                  <a:gd name="T26" fmla="*/ 177 w 213"/>
                  <a:gd name="T27" fmla="*/ 241 h 677"/>
                  <a:gd name="T28" fmla="*/ 114 w 213"/>
                  <a:gd name="T29" fmla="*/ 83 h 677"/>
                  <a:gd name="T30" fmla="*/ 59 w 213"/>
                  <a:gd name="T31" fmla="*/ 0 h 677"/>
                  <a:gd name="T32" fmla="*/ 59 w 213"/>
                  <a:gd name="T33"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 h="677">
                    <a:moveTo>
                      <a:pt x="59" y="0"/>
                    </a:moveTo>
                    <a:lnTo>
                      <a:pt x="97" y="97"/>
                    </a:lnTo>
                    <a:lnTo>
                      <a:pt x="141" y="239"/>
                    </a:lnTo>
                    <a:lnTo>
                      <a:pt x="162" y="367"/>
                    </a:lnTo>
                    <a:lnTo>
                      <a:pt x="158" y="483"/>
                    </a:lnTo>
                    <a:lnTo>
                      <a:pt x="137" y="583"/>
                    </a:lnTo>
                    <a:lnTo>
                      <a:pt x="82" y="644"/>
                    </a:lnTo>
                    <a:lnTo>
                      <a:pt x="0" y="677"/>
                    </a:lnTo>
                    <a:lnTo>
                      <a:pt x="105" y="661"/>
                    </a:lnTo>
                    <a:lnTo>
                      <a:pt x="173" y="618"/>
                    </a:lnTo>
                    <a:lnTo>
                      <a:pt x="203" y="553"/>
                    </a:lnTo>
                    <a:lnTo>
                      <a:pt x="213" y="467"/>
                    </a:lnTo>
                    <a:lnTo>
                      <a:pt x="203" y="348"/>
                    </a:lnTo>
                    <a:lnTo>
                      <a:pt x="177" y="241"/>
                    </a:lnTo>
                    <a:lnTo>
                      <a:pt x="114" y="83"/>
                    </a:lnTo>
                    <a:lnTo>
                      <a:pt x="59" y="0"/>
                    </a:lnTo>
                    <a:lnTo>
                      <a:pt x="59" y="0"/>
                    </a:lnTo>
                    <a:close/>
                  </a:path>
                </a:pathLst>
              </a:cu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1"/>
              <p:cNvSpPr>
                <a:spLocks/>
              </p:cNvSpPr>
              <p:nvPr/>
            </p:nvSpPr>
            <p:spPr bwMode="auto">
              <a:xfrm>
                <a:off x="4939506" y="3208425"/>
                <a:ext cx="100012" cy="304800"/>
              </a:xfrm>
              <a:custGeom>
                <a:avLst/>
                <a:gdLst>
                  <a:gd name="T0" fmla="*/ 89 w 125"/>
                  <a:gd name="T1" fmla="*/ 0 h 384"/>
                  <a:gd name="T2" fmla="*/ 47 w 125"/>
                  <a:gd name="T3" fmla="*/ 76 h 384"/>
                  <a:gd name="T4" fmla="*/ 19 w 125"/>
                  <a:gd name="T5" fmla="*/ 160 h 384"/>
                  <a:gd name="T6" fmla="*/ 0 w 125"/>
                  <a:gd name="T7" fmla="*/ 251 h 384"/>
                  <a:gd name="T8" fmla="*/ 0 w 125"/>
                  <a:gd name="T9" fmla="*/ 320 h 384"/>
                  <a:gd name="T10" fmla="*/ 21 w 125"/>
                  <a:gd name="T11" fmla="*/ 371 h 384"/>
                  <a:gd name="T12" fmla="*/ 51 w 125"/>
                  <a:gd name="T13" fmla="*/ 384 h 384"/>
                  <a:gd name="T14" fmla="*/ 87 w 125"/>
                  <a:gd name="T15" fmla="*/ 367 h 384"/>
                  <a:gd name="T16" fmla="*/ 118 w 125"/>
                  <a:gd name="T17" fmla="*/ 308 h 384"/>
                  <a:gd name="T18" fmla="*/ 125 w 125"/>
                  <a:gd name="T19" fmla="*/ 221 h 384"/>
                  <a:gd name="T20" fmla="*/ 121 w 125"/>
                  <a:gd name="T21" fmla="*/ 109 h 384"/>
                  <a:gd name="T22" fmla="*/ 89 w 125"/>
                  <a:gd name="T23" fmla="*/ 0 h 384"/>
                  <a:gd name="T24" fmla="*/ 89 w 125"/>
                  <a:gd name="T2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384">
                    <a:moveTo>
                      <a:pt x="89" y="0"/>
                    </a:moveTo>
                    <a:lnTo>
                      <a:pt x="47" y="76"/>
                    </a:lnTo>
                    <a:lnTo>
                      <a:pt x="19" y="160"/>
                    </a:lnTo>
                    <a:lnTo>
                      <a:pt x="0" y="251"/>
                    </a:lnTo>
                    <a:lnTo>
                      <a:pt x="0" y="320"/>
                    </a:lnTo>
                    <a:lnTo>
                      <a:pt x="21" y="371"/>
                    </a:lnTo>
                    <a:lnTo>
                      <a:pt x="51" y="384"/>
                    </a:lnTo>
                    <a:lnTo>
                      <a:pt x="87" y="367"/>
                    </a:lnTo>
                    <a:lnTo>
                      <a:pt x="118" y="308"/>
                    </a:lnTo>
                    <a:lnTo>
                      <a:pt x="125" y="221"/>
                    </a:lnTo>
                    <a:lnTo>
                      <a:pt x="121" y="109"/>
                    </a:lnTo>
                    <a:lnTo>
                      <a:pt x="89" y="0"/>
                    </a:lnTo>
                    <a:lnTo>
                      <a:pt x="89" y="0"/>
                    </a:lnTo>
                    <a:close/>
                  </a:path>
                </a:pathLst>
              </a:custGeom>
              <a:solidFill>
                <a:srgbClr val="BA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8" name="TextBox 147"/>
            <p:cNvSpPr txBox="1"/>
            <p:nvPr/>
          </p:nvSpPr>
          <p:spPr>
            <a:xfrm>
              <a:off x="3525707" y="3385647"/>
              <a:ext cx="431139" cy="261610"/>
            </a:xfrm>
            <a:prstGeom prst="rect">
              <a:avLst/>
            </a:prstGeom>
            <a:noFill/>
          </p:spPr>
          <p:txBody>
            <a:bodyPr wrap="square" rtlCol="0">
              <a:spAutoFit/>
            </a:bodyPr>
            <a:lstStyle/>
            <a:p>
              <a:r>
                <a:rPr lang="en-US" sz="1100" dirty="0" smtClean="0">
                  <a:solidFill>
                    <a:schemeClr val="tx1">
                      <a:lumMod val="75000"/>
                      <a:lumOff val="25000"/>
                    </a:schemeClr>
                  </a:solidFill>
                </a:rPr>
                <a:t>H</a:t>
              </a:r>
              <a:r>
                <a:rPr lang="en-US" sz="1100" baseline="-25000" dirty="0" smtClean="0">
                  <a:solidFill>
                    <a:schemeClr val="tx1">
                      <a:lumMod val="75000"/>
                      <a:lumOff val="25000"/>
                    </a:schemeClr>
                  </a:solidFill>
                </a:rPr>
                <a:t>2</a:t>
              </a:r>
              <a:r>
                <a:rPr lang="en-US" sz="1100" dirty="0" smtClean="0">
                  <a:solidFill>
                    <a:schemeClr val="tx1">
                      <a:lumMod val="75000"/>
                      <a:lumOff val="25000"/>
                    </a:schemeClr>
                  </a:solidFill>
                </a:rPr>
                <a:t>O</a:t>
              </a:r>
              <a:endParaRPr lang="en-US" sz="1100" dirty="0">
                <a:solidFill>
                  <a:schemeClr val="tx1">
                    <a:lumMod val="75000"/>
                    <a:lumOff val="25000"/>
                  </a:schemeClr>
                </a:solidFill>
              </a:endParaRPr>
            </a:p>
          </p:txBody>
        </p:sp>
        <p:sp>
          <p:nvSpPr>
            <p:cNvPr id="5140" name="Isosceles Triangle 5139"/>
            <p:cNvSpPr/>
            <p:nvPr/>
          </p:nvSpPr>
          <p:spPr>
            <a:xfrm rot="2572361">
              <a:off x="4383824" y="2154040"/>
              <a:ext cx="396307" cy="1034032"/>
            </a:xfrm>
            <a:prstGeom prst="triangle">
              <a:avLst/>
            </a:prstGeom>
            <a:gradFill flip="none" rotWithShape="1">
              <a:gsLst>
                <a:gs pos="33000">
                  <a:srgbClr val="FFFF99">
                    <a:alpha val="20000"/>
                  </a:srgbClr>
                </a:gs>
                <a:gs pos="98333">
                  <a:schemeClr val="bg1">
                    <a:alpha val="0"/>
                  </a:schemeClr>
                </a:gs>
                <a:gs pos="75000">
                  <a:schemeClr val="bg1">
                    <a:alpha val="10000"/>
                  </a:schemeClr>
                </a:gs>
                <a:gs pos="0">
                  <a:srgbClr val="FFFF00">
                    <a:lumMod val="96000"/>
                    <a:lumOff val="4000"/>
                    <a:alpha val="7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p:cNvSpPr txBox="1"/>
            <p:nvPr/>
          </p:nvSpPr>
          <p:spPr>
            <a:xfrm>
              <a:off x="4418566" y="3344024"/>
              <a:ext cx="926380" cy="369332"/>
            </a:xfrm>
            <a:prstGeom prst="rect">
              <a:avLst/>
            </a:prstGeom>
            <a:noFill/>
          </p:spPr>
          <p:txBody>
            <a:bodyPr wrap="square" rtlCol="0">
              <a:spAutoFit/>
            </a:bodyPr>
            <a:lstStyle/>
            <a:p>
              <a:r>
                <a:rPr lang="en-US" sz="900" b="0" i="1" dirty="0" smtClean="0">
                  <a:solidFill>
                    <a:schemeClr val="tx1">
                      <a:lumMod val="75000"/>
                      <a:lumOff val="25000"/>
                    </a:schemeClr>
                  </a:solidFill>
                </a:rPr>
                <a:t>Semiconductor</a:t>
              </a:r>
              <a:br>
                <a:rPr lang="en-US" sz="900" b="0" i="1" dirty="0" smtClean="0">
                  <a:solidFill>
                    <a:schemeClr val="tx1">
                      <a:lumMod val="75000"/>
                      <a:lumOff val="25000"/>
                    </a:schemeClr>
                  </a:solidFill>
                </a:rPr>
              </a:br>
              <a:r>
                <a:rPr lang="en-US" sz="900" b="0" i="1" dirty="0" smtClean="0">
                  <a:solidFill>
                    <a:schemeClr val="tx1">
                      <a:lumMod val="75000"/>
                      <a:lumOff val="25000"/>
                    </a:schemeClr>
                  </a:solidFill>
                </a:rPr>
                <a:t>nanoparticle</a:t>
              </a:r>
              <a:endParaRPr lang="en-US" sz="900" b="0" i="1" dirty="0">
                <a:solidFill>
                  <a:schemeClr val="tx1">
                    <a:lumMod val="75000"/>
                    <a:lumOff val="25000"/>
                  </a:schemeClr>
                </a:solidFill>
              </a:endParaRPr>
            </a:p>
          </p:txBody>
        </p:sp>
        <p:sp>
          <p:nvSpPr>
            <p:cNvPr id="5142" name="Oval 5141"/>
            <p:cNvSpPr/>
            <p:nvPr/>
          </p:nvSpPr>
          <p:spPr>
            <a:xfrm>
              <a:off x="3780267" y="2994703"/>
              <a:ext cx="165679" cy="165679"/>
            </a:xfrm>
            <a:prstGeom prst="ellipse">
              <a:avLst/>
            </a:prstGeom>
            <a:gradFill flip="none" rotWithShape="1">
              <a:gsLst>
                <a:gs pos="100000">
                  <a:schemeClr val="accent3"/>
                </a:gs>
                <a:gs pos="0">
                  <a:schemeClr val="accent3">
                    <a:lumMod val="60000"/>
                    <a:lumOff val="40000"/>
                  </a:schemeClr>
                </a:gs>
              </a:gsLst>
              <a:path path="circle">
                <a:fillToRect l="50000" t="50000" r="50000" b="50000"/>
              </a:path>
              <a:tileRect/>
            </a:gra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p:cNvSpPr txBox="1"/>
            <p:nvPr/>
          </p:nvSpPr>
          <p:spPr>
            <a:xfrm>
              <a:off x="3735199" y="2535814"/>
              <a:ext cx="588794" cy="230832"/>
            </a:xfrm>
            <a:prstGeom prst="rect">
              <a:avLst/>
            </a:prstGeom>
            <a:noFill/>
          </p:spPr>
          <p:txBody>
            <a:bodyPr wrap="square" rtlCol="0">
              <a:spAutoFit/>
            </a:bodyPr>
            <a:lstStyle/>
            <a:p>
              <a:r>
                <a:rPr lang="en-US" sz="900" b="0" i="1" dirty="0">
                  <a:solidFill>
                    <a:schemeClr val="tx1">
                      <a:lumMod val="75000"/>
                      <a:lumOff val="25000"/>
                    </a:schemeClr>
                  </a:solidFill>
                </a:rPr>
                <a:t>C</a:t>
              </a:r>
              <a:r>
                <a:rPr lang="en-US" sz="900" b="0" i="1" dirty="0" smtClean="0">
                  <a:solidFill>
                    <a:schemeClr val="tx1">
                      <a:lumMod val="75000"/>
                      <a:lumOff val="25000"/>
                    </a:schemeClr>
                  </a:solidFill>
                </a:rPr>
                <a:t>atalyst</a:t>
              </a:r>
              <a:endParaRPr lang="en-US" sz="900" b="0" i="1" dirty="0">
                <a:solidFill>
                  <a:schemeClr val="tx1">
                    <a:lumMod val="75000"/>
                    <a:lumOff val="25000"/>
                  </a:schemeClr>
                </a:solidFill>
              </a:endParaRPr>
            </a:p>
          </p:txBody>
        </p:sp>
        <p:cxnSp>
          <p:nvCxnSpPr>
            <p:cNvPr id="5144" name="Straight Connector 5143"/>
            <p:cNvCxnSpPr>
              <a:stCxn id="5142" idx="7"/>
              <a:endCxn id="159" idx="2"/>
            </p:cNvCxnSpPr>
            <p:nvPr/>
          </p:nvCxnSpPr>
          <p:spPr>
            <a:xfrm flipV="1">
              <a:off x="3921683" y="2766646"/>
              <a:ext cx="107913" cy="25232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flipV="1">
              <a:off x="4350832" y="3257856"/>
              <a:ext cx="463191" cy="7159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9458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04800" y="4053623"/>
            <a:ext cx="8006862" cy="2142834"/>
          </a:xfrm>
          <a:prstGeom prst="rect">
            <a:avLst/>
          </a:prstGeom>
          <a:gradFill flip="none" rotWithShape="1">
            <a:gsLst>
              <a:gs pos="0">
                <a:schemeClr val="accent1">
                  <a:lumMod val="30000"/>
                  <a:lumOff val="70000"/>
                </a:schemeClr>
              </a:gs>
              <a:gs pos="50000">
                <a:schemeClr val="accent6">
                  <a:lumMod val="40000"/>
                  <a:lumOff val="60000"/>
                </a:schemeClr>
              </a:gs>
              <a:gs pos="100000">
                <a:schemeClr val="accent6">
                  <a:lumMod val="25000"/>
                  <a:lumOff val="75000"/>
                </a:schemeClr>
              </a:gs>
            </a:gsLst>
            <a:lin ang="2700000" scaled="0"/>
            <a:tileRect/>
          </a:gradFill>
          <a:ln w="127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5" name="Rectangle 14"/>
          <p:cNvSpPr/>
          <p:nvPr/>
        </p:nvSpPr>
        <p:spPr>
          <a:xfrm>
            <a:off x="304799" y="870858"/>
            <a:ext cx="8109857" cy="3045396"/>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2" name="Title 1"/>
          <p:cNvSpPr>
            <a:spLocks noGrp="1"/>
          </p:cNvSpPr>
          <p:nvPr>
            <p:ph type="title"/>
          </p:nvPr>
        </p:nvSpPr>
        <p:spPr/>
        <p:txBody>
          <a:bodyPr>
            <a:normAutofit fontScale="90000"/>
          </a:bodyPr>
          <a:lstStyle/>
          <a:p>
            <a:r>
              <a:rPr lang="en-US" dirty="0" smtClean="0"/>
              <a:t>Materials Discovery</a:t>
            </a:r>
            <a:endParaRPr lang="en-US" dirty="0"/>
          </a:p>
        </p:txBody>
      </p:sp>
      <p:sp>
        <p:nvSpPr>
          <p:cNvPr id="3" name="Text Placeholder 2"/>
          <p:cNvSpPr>
            <a:spLocks noGrp="1"/>
          </p:cNvSpPr>
          <p:nvPr>
            <p:ph type="body" sz="quarter" idx="13"/>
          </p:nvPr>
        </p:nvSpPr>
        <p:spPr/>
        <p:txBody>
          <a:bodyPr/>
          <a:lstStyle/>
          <a:p>
            <a:r>
              <a:rPr lang="en-US" dirty="0" smtClean="0"/>
              <a:t>Rapid Technological Development of the Cerium-Rich Catalyst</a:t>
            </a:r>
            <a:endParaRPr lang="en-US" dirty="0"/>
          </a:p>
        </p:txBody>
      </p:sp>
      <p:pic>
        <p:nvPicPr>
          <p:cNvPr id="9"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4716" y="4257379"/>
            <a:ext cx="2399882" cy="1790821"/>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5927" y="4660938"/>
            <a:ext cx="1517558" cy="13872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1863" y="1725955"/>
            <a:ext cx="6672735" cy="208404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497409" y="1356807"/>
            <a:ext cx="1254623" cy="307777"/>
          </a:xfrm>
          <a:prstGeom prst="rect">
            <a:avLst/>
          </a:prstGeom>
          <a:noFill/>
        </p:spPr>
        <p:txBody>
          <a:bodyPr wrap="square" rtlCol="0">
            <a:spAutoFit/>
          </a:bodyPr>
          <a:lstStyle/>
          <a:p>
            <a:pPr fontAlgn="auto">
              <a:spcBef>
                <a:spcPts val="0"/>
              </a:spcBef>
              <a:spcAft>
                <a:spcPts val="0"/>
              </a:spcAft>
            </a:pPr>
            <a:r>
              <a:rPr lang="en-US" i="1" dirty="0" smtClean="0">
                <a:solidFill>
                  <a:schemeClr val="tx1">
                    <a:lumMod val="75000"/>
                    <a:lumOff val="25000"/>
                  </a:schemeClr>
                </a:solidFill>
                <a:latin typeface="Calibri"/>
              </a:rPr>
              <a:t>Benchmarking</a:t>
            </a:r>
          </a:p>
        </p:txBody>
      </p:sp>
      <p:sp>
        <p:nvSpPr>
          <p:cNvPr id="19" name="Text Placeholder 5"/>
          <p:cNvSpPr txBox="1">
            <a:spLocks/>
          </p:cNvSpPr>
          <p:nvPr/>
        </p:nvSpPr>
        <p:spPr bwMode="auto">
          <a:xfrm>
            <a:off x="222737" y="4217888"/>
            <a:ext cx="3946492"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Integration into JCAP Prototypes</a:t>
            </a:r>
            <a:endParaRPr lang="en-US" sz="1400" cap="small" dirty="0"/>
          </a:p>
        </p:txBody>
      </p:sp>
      <p:sp>
        <p:nvSpPr>
          <p:cNvPr id="20" name="Text Placeholder 5"/>
          <p:cNvSpPr txBox="1">
            <a:spLocks/>
          </p:cNvSpPr>
          <p:nvPr/>
        </p:nvSpPr>
        <p:spPr bwMode="auto">
          <a:xfrm>
            <a:off x="222737" y="994740"/>
            <a:ext cx="3946492"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Performance Validation</a:t>
            </a:r>
            <a:endParaRPr lang="en-US" sz="1400" cap="small" dirty="0"/>
          </a:p>
        </p:txBody>
      </p:sp>
      <p:sp>
        <p:nvSpPr>
          <p:cNvPr id="21" name="TextBox 20"/>
          <p:cNvSpPr txBox="1"/>
          <p:nvPr/>
        </p:nvSpPr>
        <p:spPr>
          <a:xfrm>
            <a:off x="5960466" y="1314445"/>
            <a:ext cx="1398277" cy="523220"/>
          </a:xfrm>
          <a:prstGeom prst="rect">
            <a:avLst/>
          </a:prstGeom>
          <a:noFill/>
        </p:spPr>
        <p:txBody>
          <a:bodyPr wrap="square" rtlCol="0">
            <a:spAutoFit/>
          </a:bodyPr>
          <a:lstStyle/>
          <a:p>
            <a:pPr fontAlgn="auto">
              <a:spcBef>
                <a:spcPts val="0"/>
              </a:spcBef>
              <a:spcAft>
                <a:spcPts val="0"/>
              </a:spcAft>
            </a:pPr>
            <a:r>
              <a:rPr lang="en-US" i="1" dirty="0" smtClean="0">
                <a:solidFill>
                  <a:schemeClr val="tx1">
                    <a:lumMod val="75000"/>
                    <a:lumOff val="25000"/>
                  </a:schemeClr>
                </a:solidFill>
                <a:latin typeface="Calibri"/>
              </a:rPr>
              <a:t>Heterogeneous</a:t>
            </a:r>
            <a:br>
              <a:rPr lang="en-US" i="1" dirty="0" smtClean="0">
                <a:solidFill>
                  <a:schemeClr val="tx1">
                    <a:lumMod val="75000"/>
                    <a:lumOff val="25000"/>
                  </a:schemeClr>
                </a:solidFill>
                <a:latin typeface="Calibri"/>
              </a:rPr>
            </a:br>
            <a:r>
              <a:rPr lang="en-US" i="1" dirty="0" err="1" smtClean="0">
                <a:solidFill>
                  <a:schemeClr val="tx1">
                    <a:lumMod val="75000"/>
                    <a:lumOff val="25000"/>
                  </a:schemeClr>
                </a:solidFill>
                <a:latin typeface="Calibri"/>
              </a:rPr>
              <a:t>catalystis</a:t>
            </a:r>
            <a:endParaRPr lang="en-US" i="1" dirty="0" smtClean="0">
              <a:solidFill>
                <a:schemeClr val="tx1">
                  <a:lumMod val="75000"/>
                  <a:lumOff val="25000"/>
                </a:schemeClr>
              </a:solidFill>
              <a:latin typeface="Calibri"/>
            </a:endParaRPr>
          </a:p>
        </p:txBody>
      </p:sp>
      <p:sp>
        <p:nvSpPr>
          <p:cNvPr id="22" name="Right Arrow 21"/>
          <p:cNvSpPr/>
          <p:nvPr/>
        </p:nvSpPr>
        <p:spPr>
          <a:xfrm>
            <a:off x="4963885" y="1334785"/>
            <a:ext cx="879213" cy="295004"/>
          </a:xfrm>
          <a:prstGeom prst="rightArrow">
            <a:avLst>
              <a:gd name="adj1" fmla="val 50000"/>
              <a:gd name="adj2" fmla="val 57895"/>
            </a:avLst>
          </a:prstGeom>
          <a:gradFill flip="none" rotWithShape="1">
            <a:gsLst>
              <a:gs pos="0">
                <a:schemeClr val="bg2">
                  <a:lumMod val="50000"/>
                </a:schemeClr>
              </a:gs>
              <a:gs pos="100000">
                <a:schemeClr val="bg2">
                  <a:lumMod val="25000"/>
                </a:schemeClr>
              </a:gs>
            </a:gsLst>
            <a:lin ang="0" scaled="1"/>
            <a:tileRect/>
          </a:gra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2544706" y="1356807"/>
            <a:ext cx="879213" cy="295004"/>
          </a:xfrm>
          <a:prstGeom prst="rightArrow">
            <a:avLst>
              <a:gd name="adj1" fmla="val 50000"/>
              <a:gd name="adj2" fmla="val 57895"/>
            </a:avLst>
          </a:prstGeom>
          <a:gradFill flip="none" rotWithShape="1">
            <a:gsLst>
              <a:gs pos="0">
                <a:schemeClr val="bg2">
                  <a:lumMod val="50000"/>
                </a:schemeClr>
              </a:gs>
              <a:gs pos="100000">
                <a:schemeClr val="bg2">
                  <a:lumMod val="25000"/>
                </a:schemeClr>
              </a:gs>
            </a:gsLst>
            <a:lin ang="0" scaled="1"/>
            <a:tileRect/>
          </a:gra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044741" y="1356807"/>
            <a:ext cx="1254623" cy="307777"/>
          </a:xfrm>
          <a:prstGeom prst="rect">
            <a:avLst/>
          </a:prstGeom>
          <a:noFill/>
        </p:spPr>
        <p:txBody>
          <a:bodyPr wrap="square" rtlCol="0">
            <a:spAutoFit/>
          </a:bodyPr>
          <a:lstStyle/>
          <a:p>
            <a:pPr algn="ctr" fontAlgn="auto">
              <a:spcBef>
                <a:spcPts val="0"/>
              </a:spcBef>
              <a:spcAft>
                <a:spcPts val="0"/>
              </a:spcAft>
            </a:pPr>
            <a:r>
              <a:rPr lang="en-US" i="1" dirty="0" smtClean="0">
                <a:solidFill>
                  <a:schemeClr val="tx1">
                    <a:lumMod val="75000"/>
                    <a:lumOff val="25000"/>
                  </a:schemeClr>
                </a:solidFill>
                <a:latin typeface="Calibri"/>
              </a:rPr>
              <a:t>HTE</a:t>
            </a:r>
          </a:p>
        </p:txBody>
      </p:sp>
      <p:sp>
        <p:nvSpPr>
          <p:cNvPr id="26" name="Right Arrow 25"/>
          <p:cNvSpPr/>
          <p:nvPr/>
        </p:nvSpPr>
        <p:spPr>
          <a:xfrm rot="5400000">
            <a:off x="6348753" y="3946529"/>
            <a:ext cx="326697" cy="295004"/>
          </a:xfrm>
          <a:prstGeom prst="rightArrow">
            <a:avLst>
              <a:gd name="adj1" fmla="val 50000"/>
              <a:gd name="adj2" fmla="val 57895"/>
            </a:avLst>
          </a:prstGeom>
          <a:gradFill flip="none" rotWithShape="1">
            <a:gsLst>
              <a:gs pos="0">
                <a:schemeClr val="bg2">
                  <a:lumMod val="50000"/>
                </a:schemeClr>
              </a:gs>
              <a:gs pos="100000">
                <a:schemeClr val="bg2">
                  <a:lumMod val="25000"/>
                </a:schemeClr>
              </a:gs>
            </a:gsLst>
            <a:lin ang="0" scaled="1"/>
            <a:tileRect/>
          </a:gra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LS_logo_B.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9497" y="1426876"/>
            <a:ext cx="1000739" cy="694771"/>
          </a:xfrm>
          <a:prstGeom prst="rect">
            <a:avLst/>
          </a:prstGeom>
        </p:spPr>
      </p:pic>
    </p:spTree>
    <p:extLst>
      <p:ext uri="{BB962C8B-B14F-4D97-AF65-F5344CB8AC3E}">
        <p14:creationId xmlns:p14="http://schemas.microsoft.com/office/powerpoint/2010/main" val="16833430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04798" y="870857"/>
            <a:ext cx="8109857" cy="5192485"/>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2" name="Title 1"/>
          <p:cNvSpPr>
            <a:spLocks noGrp="1"/>
          </p:cNvSpPr>
          <p:nvPr>
            <p:ph type="title"/>
          </p:nvPr>
        </p:nvSpPr>
        <p:spPr/>
        <p:txBody>
          <a:bodyPr>
            <a:normAutofit fontScale="90000"/>
          </a:bodyPr>
          <a:lstStyle/>
          <a:p>
            <a:r>
              <a:rPr lang="en-US" dirty="0" smtClean="0"/>
              <a:t>Materials Discovery</a:t>
            </a:r>
            <a:endParaRPr lang="en-US" dirty="0"/>
          </a:p>
        </p:txBody>
      </p:sp>
      <p:sp>
        <p:nvSpPr>
          <p:cNvPr id="3" name="Text Placeholder 2"/>
          <p:cNvSpPr>
            <a:spLocks noGrp="1"/>
          </p:cNvSpPr>
          <p:nvPr>
            <p:ph type="body" sz="quarter" idx="13"/>
          </p:nvPr>
        </p:nvSpPr>
        <p:spPr/>
        <p:txBody>
          <a:bodyPr/>
          <a:lstStyle/>
          <a:p>
            <a:r>
              <a:rPr lang="en-US" dirty="0" smtClean="0"/>
              <a:t>Rapid Technological Development of the Cerium-Rich Catalyst (</a:t>
            </a:r>
            <a:r>
              <a:rPr lang="en-US" i="1" dirty="0" smtClean="0"/>
              <a:t>continued</a:t>
            </a:r>
            <a:r>
              <a:rPr lang="en-US" dirty="0" smtClean="0"/>
              <a:t>)</a:t>
            </a:r>
            <a:endParaRPr lang="en-US" dirty="0"/>
          </a:p>
        </p:txBody>
      </p:sp>
      <p:sp>
        <p:nvSpPr>
          <p:cNvPr id="20" name="Text Placeholder 5"/>
          <p:cNvSpPr txBox="1">
            <a:spLocks/>
          </p:cNvSpPr>
          <p:nvPr/>
        </p:nvSpPr>
        <p:spPr bwMode="auto">
          <a:xfrm>
            <a:off x="222737" y="994740"/>
            <a:ext cx="3946492"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Transmission Electron Microscope Imaging</a:t>
            </a:r>
            <a:endParaRPr lang="en-US" sz="1400" cap="small" dirty="0"/>
          </a:p>
        </p:txBody>
      </p:sp>
      <p:pic>
        <p:nvPicPr>
          <p:cNvPr id="27" name="Picture 26" descr="Screen Shot 2014-02-19 at 9.47.38 AM.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55816" y="1982406"/>
            <a:ext cx="4015854" cy="392023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29" name="TextBox 28"/>
          <p:cNvSpPr txBox="1"/>
          <p:nvPr/>
        </p:nvSpPr>
        <p:spPr>
          <a:xfrm>
            <a:off x="5214257" y="1043913"/>
            <a:ext cx="3124198" cy="4862870"/>
          </a:xfrm>
          <a:prstGeom prst="rect">
            <a:avLst/>
          </a:prstGeom>
          <a:noFill/>
        </p:spPr>
        <p:txBody>
          <a:bodyPr wrap="square" rtlCol="0">
            <a:spAutoFit/>
          </a:bodyPr>
          <a:lstStyle/>
          <a:p>
            <a:pPr marL="342900" indent="-342900">
              <a:spcBef>
                <a:spcPts val="600"/>
              </a:spcBef>
              <a:buAutoNum type="arabicPeriod"/>
            </a:pPr>
            <a:r>
              <a:rPr lang="en-US" dirty="0" smtClean="0"/>
              <a:t>The </a:t>
            </a:r>
            <a:r>
              <a:rPr lang="en-US" b="1" i="1" dirty="0"/>
              <a:t>high-Ce </a:t>
            </a:r>
            <a:r>
              <a:rPr lang="en-US" dirty="0" smtClean="0"/>
              <a:t>catalyst </a:t>
            </a:r>
            <a:r>
              <a:rPr lang="en-US" dirty="0"/>
              <a:t>is stable </a:t>
            </a:r>
            <a:r>
              <a:rPr lang="en-US" dirty="0" smtClean="0"/>
              <a:t>operating at pH 14 (XPS, SEM/EDS, EXAFS, XANES, Micro x-ray fluorescence)</a:t>
            </a:r>
          </a:p>
          <a:p>
            <a:pPr marL="342900" indent="-342900">
              <a:spcBef>
                <a:spcPts val="600"/>
              </a:spcBef>
              <a:buFontTx/>
              <a:buAutoNum type="arabicPeriod"/>
            </a:pPr>
            <a:r>
              <a:rPr lang="en-US" dirty="0" smtClean="0"/>
              <a:t>The </a:t>
            </a:r>
            <a:r>
              <a:rPr lang="en-US" b="1" i="1" dirty="0" smtClean="0"/>
              <a:t>high-Ce</a:t>
            </a:r>
            <a:r>
              <a:rPr lang="en-US" dirty="0" smtClean="0"/>
              <a:t> catalyst is 2-phase </a:t>
            </a:r>
          </a:p>
          <a:p>
            <a:pPr marL="914400" lvl="1" indent="-457200">
              <a:spcBef>
                <a:spcPts val="600"/>
              </a:spcBef>
              <a:buFont typeface="+mj-lt"/>
              <a:buAutoNum type="alphaUcPeriod"/>
            </a:pPr>
            <a:r>
              <a:rPr lang="en-US" dirty="0" smtClean="0"/>
              <a:t>transition metals (Ni, Fe, Co) mixed together in a single oxide (</a:t>
            </a:r>
            <a:r>
              <a:rPr lang="en-US" dirty="0" err="1" smtClean="0"/>
              <a:t>NiO</a:t>
            </a:r>
            <a:r>
              <a:rPr lang="en-US" dirty="0" smtClean="0"/>
              <a:t>) phase</a:t>
            </a:r>
          </a:p>
          <a:p>
            <a:pPr marL="914400" lvl="1" indent="-457200">
              <a:spcBef>
                <a:spcPts val="600"/>
              </a:spcBef>
              <a:buFont typeface="+mj-lt"/>
              <a:buAutoNum type="alphaUcPeriod"/>
            </a:pPr>
            <a:r>
              <a:rPr lang="en-US" dirty="0" smtClean="0"/>
              <a:t>Ce is segregated to CeO</a:t>
            </a:r>
            <a:r>
              <a:rPr lang="en-US" baseline="-25000" dirty="0" smtClean="0"/>
              <a:t>2</a:t>
            </a:r>
            <a:endParaRPr lang="en-US" dirty="0"/>
          </a:p>
          <a:p>
            <a:pPr marL="914400" lvl="1" indent="-457200">
              <a:spcBef>
                <a:spcPts val="600"/>
              </a:spcBef>
              <a:buFont typeface="+mj-lt"/>
              <a:buAutoNum type="alphaUcPeriod"/>
            </a:pPr>
            <a:r>
              <a:rPr lang="en-US" dirty="0" smtClean="0"/>
              <a:t>Both phases are well mixed </a:t>
            </a:r>
            <a:r>
              <a:rPr lang="en-US" dirty="0"/>
              <a:t>nanometer crystallites</a:t>
            </a:r>
            <a:r>
              <a:rPr lang="en-US" dirty="0" smtClean="0"/>
              <a:t> </a:t>
            </a:r>
          </a:p>
          <a:p>
            <a:pPr marL="342900" indent="-342900">
              <a:spcBef>
                <a:spcPts val="600"/>
              </a:spcBef>
              <a:buFontTx/>
              <a:buAutoNum type="arabicPeriod"/>
            </a:pPr>
            <a:r>
              <a:rPr lang="en-US" dirty="0" smtClean="0"/>
              <a:t>X-ray </a:t>
            </a:r>
            <a:r>
              <a:rPr lang="en-US" dirty="0"/>
              <a:t>powder diffraction of powders </a:t>
            </a:r>
            <a:r>
              <a:rPr lang="en-US" dirty="0" err="1"/>
              <a:t>calcined</a:t>
            </a:r>
            <a:r>
              <a:rPr lang="en-US" dirty="0"/>
              <a:t> at 350 ⁰C and 450 ⁰ C confirm </a:t>
            </a:r>
            <a:r>
              <a:rPr lang="en-US" dirty="0" smtClean="0"/>
              <a:t>the bulk </a:t>
            </a:r>
            <a:r>
              <a:rPr lang="en-US" dirty="0"/>
              <a:t>powder matches </a:t>
            </a:r>
            <a:r>
              <a:rPr lang="en-US" dirty="0" smtClean="0"/>
              <a:t>the TEM results</a:t>
            </a:r>
          </a:p>
          <a:p>
            <a:pPr marL="342900" indent="-342900">
              <a:spcBef>
                <a:spcPts val="600"/>
              </a:spcBef>
              <a:buFontTx/>
              <a:buAutoNum type="arabicPeriod"/>
            </a:pPr>
            <a:r>
              <a:rPr lang="en-US" dirty="0" smtClean="0"/>
              <a:t>TEM analysis of similar catalyst compositions electrodeposited by Yun </a:t>
            </a:r>
            <a:r>
              <a:rPr lang="en-US" dirty="0" err="1" smtClean="0"/>
              <a:t>Cai</a:t>
            </a:r>
            <a:r>
              <a:rPr lang="en-US" dirty="0" smtClean="0"/>
              <a:t> display a finer crystallite size, but similar two-phase microstructure.</a:t>
            </a:r>
          </a:p>
        </p:txBody>
      </p:sp>
      <p:pic>
        <p:nvPicPr>
          <p:cNvPr id="18" name="Picture 17"/>
          <p:cNvPicPr>
            <a:picLocks noChangeAspect="1"/>
          </p:cNvPicPr>
          <p:nvPr/>
        </p:nvPicPr>
        <p:blipFill rotWithShape="1">
          <a:blip r:embed="rId4"/>
          <a:srcRect l="65939" t="43837" r="5211" b="22824"/>
          <a:stretch/>
        </p:blipFill>
        <p:spPr>
          <a:xfrm>
            <a:off x="443297" y="1475722"/>
            <a:ext cx="2520446" cy="2250399"/>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9" name="Picture 8" descr="NCEM_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4313" y="6134784"/>
            <a:ext cx="1558082" cy="380319"/>
          </a:xfrm>
          <a:prstGeom prst="rect">
            <a:avLst/>
          </a:prstGeom>
        </p:spPr>
      </p:pic>
    </p:spTree>
    <p:extLst>
      <p:ext uri="{BB962C8B-B14F-4D97-AF65-F5344CB8AC3E}">
        <p14:creationId xmlns:p14="http://schemas.microsoft.com/office/powerpoint/2010/main" val="13681262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04798" y="929424"/>
            <a:ext cx="8109857" cy="5192485"/>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2" name="Title 1"/>
          <p:cNvSpPr>
            <a:spLocks noGrp="1"/>
          </p:cNvSpPr>
          <p:nvPr>
            <p:ph type="title"/>
          </p:nvPr>
        </p:nvSpPr>
        <p:spPr/>
        <p:txBody>
          <a:bodyPr>
            <a:normAutofit fontScale="90000"/>
          </a:bodyPr>
          <a:lstStyle/>
          <a:p>
            <a:r>
              <a:rPr lang="en-US" dirty="0" smtClean="0"/>
              <a:t>Materials Discovery</a:t>
            </a:r>
            <a:endParaRPr lang="en-US" dirty="0"/>
          </a:p>
        </p:txBody>
      </p:sp>
      <p:sp>
        <p:nvSpPr>
          <p:cNvPr id="3" name="Text Placeholder 2"/>
          <p:cNvSpPr>
            <a:spLocks noGrp="1"/>
          </p:cNvSpPr>
          <p:nvPr>
            <p:ph type="body" sz="quarter" idx="13"/>
          </p:nvPr>
        </p:nvSpPr>
        <p:spPr/>
        <p:txBody>
          <a:bodyPr/>
          <a:lstStyle/>
          <a:p>
            <a:r>
              <a:rPr lang="en-US" dirty="0" smtClean="0"/>
              <a:t>Rapid Technological Development of the Cerium-Rich Catalyst (</a:t>
            </a:r>
            <a:r>
              <a:rPr lang="en-US" i="1" dirty="0" smtClean="0"/>
              <a:t>continued</a:t>
            </a:r>
            <a:r>
              <a:rPr lang="en-US" dirty="0" smtClean="0"/>
              <a:t>)</a:t>
            </a:r>
            <a:endParaRPr lang="en-US" dirty="0"/>
          </a:p>
        </p:txBody>
      </p:sp>
      <p:sp>
        <p:nvSpPr>
          <p:cNvPr id="20" name="Text Placeholder 5"/>
          <p:cNvSpPr txBox="1">
            <a:spLocks/>
          </p:cNvSpPr>
          <p:nvPr/>
        </p:nvSpPr>
        <p:spPr bwMode="auto">
          <a:xfrm>
            <a:off x="222737" y="1049170"/>
            <a:ext cx="4392806"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Extending the Catalyst Search</a:t>
            </a:r>
            <a:endParaRPr lang="en-US" sz="1400" cap="small" dirty="0"/>
          </a:p>
        </p:txBody>
      </p:sp>
      <p:sp>
        <p:nvSpPr>
          <p:cNvPr id="9" name="TextBox 8"/>
          <p:cNvSpPr txBox="1"/>
          <p:nvPr/>
        </p:nvSpPr>
        <p:spPr>
          <a:xfrm>
            <a:off x="5715000" y="1184716"/>
            <a:ext cx="1933671" cy="2554545"/>
          </a:xfrm>
          <a:prstGeom prst="rect">
            <a:avLst/>
          </a:prstGeom>
          <a:noFill/>
        </p:spPr>
        <p:txBody>
          <a:bodyPr wrap="none" rtlCol="0">
            <a:spAutoFit/>
          </a:bodyPr>
          <a:lstStyle/>
          <a:p>
            <a:pPr fontAlgn="t"/>
            <a:r>
              <a:rPr lang="en-US" sz="2000" b="1" dirty="0"/>
              <a:t>(Ni-</a:t>
            </a:r>
            <a:r>
              <a:rPr lang="en-US" sz="2000" b="1" dirty="0">
                <a:solidFill>
                  <a:srgbClr val="FF0000"/>
                </a:solidFill>
              </a:rPr>
              <a:t>Fe</a:t>
            </a:r>
            <a:r>
              <a:rPr lang="en-US" sz="2000" b="1" dirty="0"/>
              <a:t>-Co-Ce)O</a:t>
            </a:r>
            <a:r>
              <a:rPr lang="en-US" sz="2000" b="1" baseline="-25000" dirty="0"/>
              <a:t>x</a:t>
            </a:r>
            <a:endParaRPr lang="en-US" sz="2000" dirty="0"/>
          </a:p>
          <a:p>
            <a:r>
              <a:rPr lang="en-US" sz="2000" dirty="0"/>
              <a:t>(Ni-</a:t>
            </a:r>
            <a:r>
              <a:rPr lang="en-US" sz="2000" dirty="0">
                <a:solidFill>
                  <a:schemeClr val="bg2">
                    <a:lumMod val="50000"/>
                  </a:schemeClr>
                </a:solidFill>
              </a:rPr>
              <a:t>Cu</a:t>
            </a:r>
            <a:r>
              <a:rPr lang="en-US" sz="2000" dirty="0"/>
              <a:t>-Co-Ce)O</a:t>
            </a:r>
            <a:r>
              <a:rPr lang="en-US" sz="2000" baseline="-25000" dirty="0"/>
              <a:t>x</a:t>
            </a:r>
            <a:endParaRPr lang="en-US" sz="2000" dirty="0"/>
          </a:p>
          <a:p>
            <a:r>
              <a:rPr lang="en-US" sz="2000" dirty="0"/>
              <a:t>(Ni-</a:t>
            </a:r>
            <a:r>
              <a:rPr lang="en-US" sz="2000" dirty="0" err="1">
                <a:solidFill>
                  <a:schemeClr val="bg2">
                    <a:lumMod val="50000"/>
                  </a:schemeClr>
                </a:solidFill>
              </a:rPr>
              <a:t>Mn</a:t>
            </a:r>
            <a:r>
              <a:rPr lang="en-US" sz="2000" dirty="0"/>
              <a:t>-Co-Ce)O</a:t>
            </a:r>
            <a:r>
              <a:rPr lang="en-US" sz="2000" baseline="-25000" dirty="0"/>
              <a:t>x</a:t>
            </a:r>
            <a:endParaRPr lang="en-US" sz="2000" dirty="0"/>
          </a:p>
          <a:p>
            <a:r>
              <a:rPr lang="en-US" sz="2000" dirty="0"/>
              <a:t>(Ni-</a:t>
            </a:r>
            <a:r>
              <a:rPr lang="en-US" sz="2000" dirty="0">
                <a:solidFill>
                  <a:schemeClr val="bg2">
                    <a:lumMod val="50000"/>
                  </a:schemeClr>
                </a:solidFill>
              </a:rPr>
              <a:t>Ta</a:t>
            </a:r>
            <a:r>
              <a:rPr lang="en-US" sz="2000" dirty="0"/>
              <a:t>-Co-Ce)O</a:t>
            </a:r>
            <a:r>
              <a:rPr lang="en-US" sz="2000" baseline="-25000" dirty="0"/>
              <a:t>x</a:t>
            </a:r>
            <a:endParaRPr lang="en-US" sz="2000" dirty="0"/>
          </a:p>
          <a:p>
            <a:r>
              <a:rPr lang="en-US" sz="2000" dirty="0"/>
              <a:t>(Ni-</a:t>
            </a:r>
            <a:r>
              <a:rPr lang="en-US" sz="2000" dirty="0">
                <a:solidFill>
                  <a:schemeClr val="bg2">
                    <a:lumMod val="50000"/>
                  </a:schemeClr>
                </a:solidFill>
              </a:rPr>
              <a:t>Zn</a:t>
            </a:r>
            <a:r>
              <a:rPr lang="en-US" sz="2000" dirty="0"/>
              <a:t>-Co-Ce)O</a:t>
            </a:r>
            <a:r>
              <a:rPr lang="en-US" sz="2000" baseline="-25000" dirty="0"/>
              <a:t>x</a:t>
            </a:r>
            <a:endParaRPr lang="en-US" sz="2000" dirty="0"/>
          </a:p>
          <a:p>
            <a:r>
              <a:rPr lang="en-US" sz="2000" dirty="0"/>
              <a:t>(Ni-</a:t>
            </a:r>
            <a:r>
              <a:rPr lang="en-US" sz="2000" dirty="0">
                <a:solidFill>
                  <a:schemeClr val="bg2">
                    <a:lumMod val="50000"/>
                  </a:schemeClr>
                </a:solidFill>
              </a:rPr>
              <a:t>Sn</a:t>
            </a:r>
            <a:r>
              <a:rPr lang="en-US" sz="2000" dirty="0"/>
              <a:t>-Co-Ce)O</a:t>
            </a:r>
            <a:r>
              <a:rPr lang="en-US" sz="2000" baseline="-25000" dirty="0"/>
              <a:t>x</a:t>
            </a:r>
            <a:endParaRPr lang="en-US" sz="2000" dirty="0"/>
          </a:p>
          <a:p>
            <a:r>
              <a:rPr lang="en-US" sz="2000" dirty="0"/>
              <a:t>(Ni-</a:t>
            </a:r>
            <a:r>
              <a:rPr lang="en-US" sz="2000" dirty="0">
                <a:solidFill>
                  <a:schemeClr val="bg2">
                    <a:lumMod val="50000"/>
                  </a:schemeClr>
                </a:solidFill>
              </a:rPr>
              <a:t>La</a:t>
            </a:r>
            <a:r>
              <a:rPr lang="en-US" sz="2000" dirty="0"/>
              <a:t>-Co-Ce)O</a:t>
            </a:r>
            <a:r>
              <a:rPr lang="en-US" sz="2000" baseline="-25000" dirty="0"/>
              <a:t>x</a:t>
            </a:r>
            <a:endParaRPr lang="en-US" sz="2000" dirty="0"/>
          </a:p>
          <a:p>
            <a:r>
              <a:rPr lang="en-US" sz="2000" dirty="0"/>
              <a:t>(</a:t>
            </a:r>
            <a:r>
              <a:rPr lang="en-US" sz="2000" dirty="0" smtClean="0"/>
              <a:t>Ni-</a:t>
            </a:r>
            <a:r>
              <a:rPr lang="en-US" sz="2000" dirty="0" smtClean="0">
                <a:solidFill>
                  <a:schemeClr val="bg2">
                    <a:lumMod val="50000"/>
                  </a:schemeClr>
                </a:solidFill>
              </a:rPr>
              <a:t>Y</a:t>
            </a:r>
            <a:r>
              <a:rPr lang="en-US" sz="2000" dirty="0" smtClean="0"/>
              <a:t>-Co-Ce)O</a:t>
            </a:r>
            <a:r>
              <a:rPr lang="en-US" sz="2000" baseline="-25000" dirty="0" smtClean="0"/>
              <a:t>x</a:t>
            </a:r>
            <a:endParaRPr lang="en-US" sz="20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870" y="1523998"/>
            <a:ext cx="4213759" cy="2215263"/>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66607" y="3921034"/>
            <a:ext cx="4754880" cy="201168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12" name="TextBox 11"/>
          <p:cNvSpPr txBox="1"/>
          <p:nvPr/>
        </p:nvSpPr>
        <p:spPr>
          <a:xfrm>
            <a:off x="488870" y="4088183"/>
            <a:ext cx="2743203" cy="1677382"/>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smtClean="0">
                <a:solidFill>
                  <a:schemeClr val="tx1">
                    <a:lumMod val="75000"/>
                    <a:lumOff val="25000"/>
                  </a:schemeClr>
                </a:solidFill>
              </a:rPr>
              <a:t>Discovery of a new catalyst (Ni</a:t>
            </a:r>
            <a:r>
              <a:rPr lang="en-US" baseline="-25000" dirty="0" smtClean="0">
                <a:solidFill>
                  <a:schemeClr val="tx1">
                    <a:lumMod val="75000"/>
                    <a:lumOff val="25000"/>
                  </a:schemeClr>
                </a:solidFill>
              </a:rPr>
              <a:t>10</a:t>
            </a:r>
            <a:r>
              <a:rPr lang="en-US" dirty="0" smtClean="0">
                <a:solidFill>
                  <a:schemeClr val="tx1">
                    <a:lumMod val="75000"/>
                    <a:lumOff val="25000"/>
                  </a:schemeClr>
                </a:solidFill>
              </a:rPr>
              <a:t>La</a:t>
            </a:r>
            <a:r>
              <a:rPr lang="en-US" baseline="-25000" dirty="0" smtClean="0">
                <a:solidFill>
                  <a:schemeClr val="tx1">
                    <a:lumMod val="75000"/>
                    <a:lumOff val="25000"/>
                  </a:schemeClr>
                </a:solidFill>
              </a:rPr>
              <a:t>10</a:t>
            </a:r>
            <a:r>
              <a:rPr lang="en-US" dirty="0" smtClean="0">
                <a:solidFill>
                  <a:schemeClr val="tx1">
                    <a:lumMod val="75000"/>
                    <a:lumOff val="25000"/>
                  </a:schemeClr>
                </a:solidFill>
              </a:rPr>
              <a:t>Co</a:t>
            </a:r>
            <a:r>
              <a:rPr lang="en-US" baseline="-25000" dirty="0" smtClean="0">
                <a:solidFill>
                  <a:schemeClr val="tx1">
                    <a:lumMod val="75000"/>
                    <a:lumOff val="25000"/>
                  </a:schemeClr>
                </a:solidFill>
              </a:rPr>
              <a:t>30</a:t>
            </a:r>
            <a:r>
              <a:rPr lang="en-US" dirty="0" smtClean="0">
                <a:solidFill>
                  <a:schemeClr val="tx1">
                    <a:lumMod val="75000"/>
                    <a:lumOff val="25000"/>
                  </a:schemeClr>
                </a:solidFill>
              </a:rPr>
              <a:t>Ce</a:t>
            </a:r>
            <a:r>
              <a:rPr lang="en-US" baseline="-25000" dirty="0" smtClean="0">
                <a:solidFill>
                  <a:schemeClr val="tx1">
                    <a:lumMod val="75000"/>
                    <a:lumOff val="25000"/>
                  </a:schemeClr>
                </a:solidFill>
              </a:rPr>
              <a:t>50</a:t>
            </a:r>
            <a:r>
              <a:rPr lang="en-US" dirty="0" smtClean="0">
                <a:solidFill>
                  <a:schemeClr val="tx1">
                    <a:lumMod val="75000"/>
                    <a:lumOff val="25000"/>
                  </a:schemeClr>
                </a:solidFill>
              </a:rPr>
              <a:t>) with high catalytic activity and transparency</a:t>
            </a:r>
          </a:p>
          <a:p>
            <a:pPr marL="285750" indent="-285750">
              <a:spcBef>
                <a:spcPts val="600"/>
              </a:spcBef>
              <a:buFont typeface="Arial" panose="020B0604020202020204" pitchFamily="34" charset="0"/>
              <a:buChar char="•"/>
            </a:pPr>
            <a:r>
              <a:rPr lang="en-US" dirty="0" smtClean="0">
                <a:solidFill>
                  <a:schemeClr val="tx1">
                    <a:lumMod val="75000"/>
                    <a:lumOff val="25000"/>
                  </a:schemeClr>
                </a:solidFill>
              </a:rPr>
              <a:t>Catalyst is also stable for 100 h in a prototype test-bed </a:t>
            </a:r>
            <a:r>
              <a:rPr lang="en-US" dirty="0" err="1" smtClean="0">
                <a:solidFill>
                  <a:schemeClr val="tx1">
                    <a:lumMod val="75000"/>
                    <a:lumOff val="25000"/>
                  </a:schemeClr>
                </a:solidFill>
              </a:rPr>
              <a:t>electrolyzer</a:t>
            </a:r>
            <a:r>
              <a:rPr lang="en-US" dirty="0">
                <a:solidFill>
                  <a:schemeClr val="tx1">
                    <a:lumMod val="75000"/>
                    <a:lumOff val="25000"/>
                  </a:schemeClr>
                </a:solidFill>
              </a:rPr>
              <a:t> </a:t>
            </a:r>
            <a:r>
              <a:rPr lang="en-US" dirty="0" smtClean="0">
                <a:solidFill>
                  <a:schemeClr val="tx1">
                    <a:lumMod val="75000"/>
                    <a:lumOff val="25000"/>
                  </a:schemeClr>
                </a:solidFill>
              </a:rPr>
              <a:t>(data not shown)</a:t>
            </a:r>
          </a:p>
        </p:txBody>
      </p:sp>
    </p:spTree>
    <p:extLst>
      <p:ext uri="{BB962C8B-B14F-4D97-AF65-F5344CB8AC3E}">
        <p14:creationId xmlns:p14="http://schemas.microsoft.com/office/powerpoint/2010/main" val="20780014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04798" y="929424"/>
            <a:ext cx="8109857" cy="5192485"/>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2" name="Title 1"/>
          <p:cNvSpPr>
            <a:spLocks noGrp="1"/>
          </p:cNvSpPr>
          <p:nvPr>
            <p:ph type="title"/>
          </p:nvPr>
        </p:nvSpPr>
        <p:spPr/>
        <p:txBody>
          <a:bodyPr>
            <a:normAutofit fontScale="90000"/>
          </a:bodyPr>
          <a:lstStyle/>
          <a:p>
            <a:r>
              <a:rPr lang="en-US" dirty="0" smtClean="0"/>
              <a:t>Materials Discovery</a:t>
            </a:r>
            <a:endParaRPr lang="en-US" dirty="0"/>
          </a:p>
        </p:txBody>
      </p:sp>
      <p:sp>
        <p:nvSpPr>
          <p:cNvPr id="3" name="Text Placeholder 2"/>
          <p:cNvSpPr>
            <a:spLocks noGrp="1"/>
          </p:cNvSpPr>
          <p:nvPr>
            <p:ph type="body" sz="quarter" idx="13"/>
          </p:nvPr>
        </p:nvSpPr>
        <p:spPr/>
        <p:txBody>
          <a:bodyPr/>
          <a:lstStyle/>
          <a:p>
            <a:r>
              <a:rPr lang="en-US" dirty="0" smtClean="0"/>
              <a:t>Rapid Technological Development of the Cerium-Rich Catalyst (</a:t>
            </a:r>
            <a:r>
              <a:rPr lang="en-US" i="1" dirty="0" smtClean="0"/>
              <a:t>continued</a:t>
            </a:r>
            <a:r>
              <a:rPr lang="en-US" dirty="0" smtClean="0"/>
              <a:t>)</a:t>
            </a:r>
            <a:endParaRPr lang="en-US" dirty="0"/>
          </a:p>
        </p:txBody>
      </p:sp>
      <p:sp>
        <p:nvSpPr>
          <p:cNvPr id="20" name="Text Placeholder 5"/>
          <p:cNvSpPr txBox="1">
            <a:spLocks/>
          </p:cNvSpPr>
          <p:nvPr/>
        </p:nvSpPr>
        <p:spPr bwMode="auto">
          <a:xfrm>
            <a:off x="222737" y="1049170"/>
            <a:ext cx="4392806"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Tailoring High-Performing Catalysts for Light Absorbers</a:t>
            </a:r>
            <a:endParaRPr lang="en-US" sz="1400" cap="small" dirty="0"/>
          </a:p>
        </p:txBody>
      </p:sp>
      <p:sp>
        <p:nvSpPr>
          <p:cNvPr id="13" name="TextBox 12"/>
          <p:cNvSpPr txBox="1"/>
          <p:nvPr/>
        </p:nvSpPr>
        <p:spPr>
          <a:xfrm>
            <a:off x="572801" y="1611084"/>
            <a:ext cx="1094530" cy="307777"/>
          </a:xfrm>
          <a:prstGeom prst="rect">
            <a:avLst/>
          </a:prstGeom>
          <a:noFill/>
        </p:spPr>
        <p:txBody>
          <a:bodyPr wrap="none" rtlCol="0">
            <a:spAutoFit/>
          </a:bodyPr>
          <a:lstStyle/>
          <a:p>
            <a:r>
              <a:rPr lang="en-US" dirty="0" err="1" smtClean="0">
                <a:solidFill>
                  <a:schemeClr val="tx1">
                    <a:lumMod val="75000"/>
                    <a:lumOff val="25000"/>
                  </a:schemeClr>
                </a:solidFill>
              </a:rPr>
              <a:t>NiFeCoCeOx</a:t>
            </a:r>
            <a:endParaRPr lang="en-US" dirty="0">
              <a:solidFill>
                <a:schemeClr val="tx1">
                  <a:lumMod val="75000"/>
                  <a:lumOff val="25000"/>
                </a:schemeClr>
              </a:solidFill>
            </a:endParaRPr>
          </a:p>
        </p:txBody>
      </p:sp>
      <p:sp>
        <p:nvSpPr>
          <p:cNvPr id="14" name="TextBox 13"/>
          <p:cNvSpPr txBox="1"/>
          <p:nvPr/>
        </p:nvSpPr>
        <p:spPr>
          <a:xfrm>
            <a:off x="4515540" y="1611084"/>
            <a:ext cx="1089144" cy="307777"/>
          </a:xfrm>
          <a:prstGeom prst="rect">
            <a:avLst/>
          </a:prstGeom>
          <a:noFill/>
        </p:spPr>
        <p:txBody>
          <a:bodyPr wrap="none" rtlCol="0">
            <a:spAutoFit/>
          </a:bodyPr>
          <a:lstStyle/>
          <a:p>
            <a:r>
              <a:rPr lang="en-US" dirty="0" err="1" smtClean="0">
                <a:solidFill>
                  <a:schemeClr val="tx1">
                    <a:lumMod val="75000"/>
                    <a:lumOff val="25000"/>
                  </a:schemeClr>
                </a:solidFill>
              </a:rPr>
              <a:t>NiLaCoCeOx</a:t>
            </a:r>
            <a:endParaRPr lang="en-US" dirty="0">
              <a:solidFill>
                <a:schemeClr val="tx1">
                  <a:lumMod val="75000"/>
                  <a:lumOff val="25000"/>
                </a:schemeClr>
              </a:solidFill>
            </a:endParaRPr>
          </a:p>
        </p:txBody>
      </p:sp>
      <p:pic>
        <p:nvPicPr>
          <p:cNvPr id="16" name="Picture 2" descr="C:\Users\idsharp\Downloads\NFeCoCe on BVO 300 dpi cropped.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459" y="2093022"/>
            <a:ext cx="2805798" cy="2717437"/>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3" descr="C:\Users\idsharp\Downloads\NiLaCoCe on BVO 300 dpi cropped.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5543" y="2093023"/>
            <a:ext cx="2691581" cy="2717436"/>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5540" y="2093022"/>
            <a:ext cx="3829968" cy="270636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459" y="2093022"/>
            <a:ext cx="3791925" cy="271388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1" name="TextBox 20"/>
          <p:cNvSpPr txBox="1"/>
          <p:nvPr/>
        </p:nvSpPr>
        <p:spPr>
          <a:xfrm>
            <a:off x="1731734" y="5316398"/>
            <a:ext cx="5255983" cy="307777"/>
          </a:xfrm>
          <a:prstGeom prst="rect">
            <a:avLst/>
          </a:prstGeom>
          <a:noFill/>
        </p:spPr>
        <p:txBody>
          <a:bodyPr wrap="square" rtlCol="0">
            <a:spAutoFit/>
          </a:bodyPr>
          <a:lstStyle/>
          <a:p>
            <a:pPr>
              <a:spcBef>
                <a:spcPts val="600"/>
              </a:spcBef>
            </a:pPr>
            <a:r>
              <a:rPr lang="en-US" i="1" dirty="0" smtClean="0">
                <a:solidFill>
                  <a:schemeClr val="tx1">
                    <a:lumMod val="75000"/>
                    <a:lumOff val="25000"/>
                  </a:schemeClr>
                </a:solidFill>
              </a:rPr>
              <a:t>Deposition of catalyst materials directly onto light absorbers</a:t>
            </a:r>
          </a:p>
        </p:txBody>
      </p:sp>
    </p:spTree>
    <p:extLst>
      <p:ext uri="{BB962C8B-B14F-4D97-AF65-F5344CB8AC3E}">
        <p14:creationId xmlns:p14="http://schemas.microsoft.com/office/powerpoint/2010/main" val="347145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Materials Discovery</a:t>
            </a:r>
            <a:endParaRPr lang="en-US" dirty="0"/>
          </a:p>
        </p:txBody>
      </p:sp>
      <p:sp>
        <p:nvSpPr>
          <p:cNvPr id="3" name="Text Placeholder 2"/>
          <p:cNvSpPr>
            <a:spLocks noGrp="1"/>
          </p:cNvSpPr>
          <p:nvPr>
            <p:ph type="body" sz="quarter" idx="13"/>
          </p:nvPr>
        </p:nvSpPr>
        <p:spPr/>
        <p:txBody>
          <a:bodyPr/>
          <a:lstStyle/>
          <a:p>
            <a:r>
              <a:rPr lang="en-US" dirty="0" smtClean="0"/>
              <a:t>…And More…</a:t>
            </a:r>
            <a:endParaRPr lang="en-US" dirty="0"/>
          </a:p>
        </p:txBody>
      </p:sp>
      <p:sp>
        <p:nvSpPr>
          <p:cNvPr id="10" name="Rectangle 9"/>
          <p:cNvSpPr/>
          <p:nvPr/>
        </p:nvSpPr>
        <p:spPr>
          <a:xfrm>
            <a:off x="5857803" y="1025117"/>
            <a:ext cx="2552699" cy="2425655"/>
          </a:xfrm>
          <a:prstGeom prst="rect">
            <a:avLst/>
          </a:prstGeom>
          <a:gradFill flip="none" rotWithShape="1">
            <a:gsLst>
              <a:gs pos="0">
                <a:schemeClr val="accent1">
                  <a:lumMod val="30000"/>
                  <a:lumOff val="70000"/>
                </a:schemeClr>
              </a:gs>
              <a:gs pos="50000">
                <a:schemeClr val="accent6">
                  <a:lumMod val="40000"/>
                  <a:lumOff val="60000"/>
                </a:schemeClr>
              </a:gs>
              <a:gs pos="100000">
                <a:schemeClr val="accent6">
                  <a:lumMod val="25000"/>
                  <a:lumOff val="75000"/>
                </a:schemeClr>
              </a:gs>
            </a:gsLst>
            <a:lin ang="2700000" scaled="0"/>
            <a:tileRect/>
          </a:gradFill>
          <a:ln w="127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p:cNvSpPr/>
          <p:nvPr/>
        </p:nvSpPr>
        <p:spPr>
          <a:xfrm>
            <a:off x="3070665" y="1025117"/>
            <a:ext cx="2552699" cy="2425655"/>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12" name="Rectangle 11"/>
          <p:cNvSpPr/>
          <p:nvPr/>
        </p:nvSpPr>
        <p:spPr>
          <a:xfrm>
            <a:off x="283527" y="1025117"/>
            <a:ext cx="2552699" cy="2425655"/>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13" name="Text Placeholder 5"/>
          <p:cNvSpPr txBox="1">
            <a:spLocks/>
          </p:cNvSpPr>
          <p:nvPr/>
        </p:nvSpPr>
        <p:spPr bwMode="auto">
          <a:xfrm>
            <a:off x="131127" y="1206753"/>
            <a:ext cx="2503216"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Efficient light Architectures</a:t>
            </a:r>
            <a:endParaRPr lang="en-US" sz="1400" cap="small" dirty="0"/>
          </a:p>
        </p:txBody>
      </p:sp>
      <p:sp>
        <p:nvSpPr>
          <p:cNvPr id="14" name="Text Placeholder 5"/>
          <p:cNvSpPr txBox="1">
            <a:spLocks/>
          </p:cNvSpPr>
          <p:nvPr/>
        </p:nvSpPr>
        <p:spPr bwMode="auto">
          <a:xfrm>
            <a:off x="2913156" y="1206753"/>
            <a:ext cx="2470559"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Tunable Light Absorbers</a:t>
            </a:r>
            <a:endParaRPr lang="en-US" sz="1400" cap="small" dirty="0"/>
          </a:p>
        </p:txBody>
      </p:sp>
      <p:sp>
        <p:nvSpPr>
          <p:cNvPr id="15" name="Text Placeholder 5"/>
          <p:cNvSpPr txBox="1">
            <a:spLocks/>
          </p:cNvSpPr>
          <p:nvPr/>
        </p:nvSpPr>
        <p:spPr bwMode="auto">
          <a:xfrm>
            <a:off x="5693727" y="1206753"/>
            <a:ext cx="2470559"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Earth abundant H</a:t>
            </a:r>
            <a:r>
              <a:rPr lang="en-US" sz="1400" cap="small" baseline="-25000" dirty="0" smtClean="0"/>
              <a:t>2</a:t>
            </a:r>
            <a:r>
              <a:rPr lang="en-US" sz="1400" cap="small" dirty="0" smtClean="0"/>
              <a:t> Catalysts</a:t>
            </a:r>
            <a:endParaRPr lang="en-US" sz="1400" cap="small" dirty="0"/>
          </a:p>
        </p:txBody>
      </p:sp>
      <p:sp>
        <p:nvSpPr>
          <p:cNvPr id="16" name="Rectangle 15"/>
          <p:cNvSpPr/>
          <p:nvPr/>
        </p:nvSpPr>
        <p:spPr>
          <a:xfrm>
            <a:off x="5852694" y="3603172"/>
            <a:ext cx="2552699" cy="2425655"/>
          </a:xfrm>
          <a:prstGeom prst="rect">
            <a:avLst/>
          </a:prstGeom>
          <a:gradFill flip="none" rotWithShape="1">
            <a:gsLst>
              <a:gs pos="0">
                <a:schemeClr val="accent1">
                  <a:lumMod val="30000"/>
                  <a:lumOff val="70000"/>
                </a:schemeClr>
              </a:gs>
              <a:gs pos="50000">
                <a:schemeClr val="accent6">
                  <a:lumMod val="40000"/>
                  <a:lumOff val="60000"/>
                </a:schemeClr>
              </a:gs>
              <a:gs pos="100000">
                <a:schemeClr val="accent6">
                  <a:lumMod val="25000"/>
                  <a:lumOff val="75000"/>
                </a:schemeClr>
              </a:gs>
            </a:gsLst>
            <a:lin ang="2700000" scaled="0"/>
            <a:tileRect/>
          </a:gradFill>
          <a:ln w="127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3065556" y="3603172"/>
            <a:ext cx="2552699" cy="2425655"/>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18" name="Rectangle 17"/>
          <p:cNvSpPr/>
          <p:nvPr/>
        </p:nvSpPr>
        <p:spPr>
          <a:xfrm>
            <a:off x="278418" y="3603172"/>
            <a:ext cx="2552699" cy="2425655"/>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19" name="Text Placeholder 5"/>
          <p:cNvSpPr txBox="1">
            <a:spLocks/>
          </p:cNvSpPr>
          <p:nvPr/>
        </p:nvSpPr>
        <p:spPr bwMode="auto">
          <a:xfrm>
            <a:off x="126018" y="3784808"/>
            <a:ext cx="2508325"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Stable, efficient Photocathodes</a:t>
            </a:r>
            <a:endParaRPr lang="en-US" sz="1400" cap="small" dirty="0"/>
          </a:p>
        </p:txBody>
      </p:sp>
      <p:sp>
        <p:nvSpPr>
          <p:cNvPr id="20" name="Text Placeholder 5"/>
          <p:cNvSpPr txBox="1">
            <a:spLocks/>
          </p:cNvSpPr>
          <p:nvPr/>
        </p:nvSpPr>
        <p:spPr bwMode="auto">
          <a:xfrm>
            <a:off x="2908047" y="3784808"/>
            <a:ext cx="2470559"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OER catalyst Mechanisms</a:t>
            </a:r>
            <a:endParaRPr lang="en-US" sz="1400" cap="small" dirty="0"/>
          </a:p>
        </p:txBody>
      </p:sp>
      <p:sp>
        <p:nvSpPr>
          <p:cNvPr id="21" name="Text Placeholder 5"/>
          <p:cNvSpPr txBox="1">
            <a:spLocks/>
          </p:cNvSpPr>
          <p:nvPr/>
        </p:nvSpPr>
        <p:spPr bwMode="auto">
          <a:xfrm>
            <a:off x="5688618" y="3784808"/>
            <a:ext cx="2470559"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Fundamental catalyst studies</a:t>
            </a:r>
            <a:endParaRPr lang="en-US" sz="1400" cap="small" dirty="0"/>
          </a:p>
        </p:txBody>
      </p:sp>
      <p:pic>
        <p:nvPicPr>
          <p:cNvPr id="22" name="Picture 110" descr="G:\Experiments\SEM\20120209_nGaAsSAGonGaAs_Si_Br2X\nGaAsSAG_3611onSi_2.5X_2um_006.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259" y="1631790"/>
            <a:ext cx="1718684" cy="1468917"/>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894" y="2002848"/>
            <a:ext cx="1573449" cy="137172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2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343"/>
          <a:stretch/>
        </p:blipFill>
        <p:spPr bwMode="auto">
          <a:xfrm>
            <a:off x="3179940" y="1631790"/>
            <a:ext cx="1620660" cy="1539627"/>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5" name="Picture 24"/>
          <p:cNvPicPr>
            <a:picLocks noChangeAspect="1"/>
          </p:cNvPicPr>
          <p:nvPr/>
        </p:nvPicPr>
        <p:blipFill>
          <a:blip r:embed="rId6"/>
          <a:stretch>
            <a:fillRect/>
          </a:stretch>
        </p:blipFill>
        <p:spPr>
          <a:xfrm>
            <a:off x="4155418" y="1929927"/>
            <a:ext cx="1290364" cy="1444647"/>
          </a:xfrm>
          <a:prstGeom prst="rect">
            <a:avLst/>
          </a:prstGeom>
        </p:spPr>
      </p:pic>
      <p:pic>
        <p:nvPicPr>
          <p:cNvPr id="26" name="Picture 25"/>
          <p:cNvPicPr/>
          <p:nvPr/>
        </p:nvPicPr>
        <p:blipFill rotWithShape="1">
          <a:blip r:embed="rId7" cstate="print">
            <a:extLst>
              <a:ext uri="{28A0092B-C50C-407E-A947-70E740481C1C}">
                <a14:useLocalDpi xmlns:a14="http://schemas.microsoft.com/office/drawing/2010/main" val="0"/>
              </a:ext>
            </a:extLst>
          </a:blip>
          <a:srcRect/>
          <a:stretch/>
        </p:blipFill>
        <p:spPr bwMode="auto">
          <a:xfrm>
            <a:off x="6033031" y="1631790"/>
            <a:ext cx="1684009" cy="1610791"/>
          </a:xfrm>
          <a:prstGeom prst="rect">
            <a:avLst/>
          </a:prstGeom>
          <a:noFill/>
          <a:ln>
            <a:noFill/>
          </a:ln>
        </p:spPr>
      </p:pic>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bwMode="auto">
          <a:xfrm>
            <a:off x="6629401" y="1929927"/>
            <a:ext cx="1619017" cy="1387525"/>
          </a:xfrm>
          <a:prstGeom prst="rect">
            <a:avLst/>
          </a:prstGeom>
          <a:noFill/>
          <a:ln>
            <a:noFill/>
          </a:ln>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1601" y="4444597"/>
            <a:ext cx="1477852" cy="149480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6016" y="4254300"/>
            <a:ext cx="1436419" cy="112339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30" name="Picture 29"/>
          <p:cNvPicPr>
            <a:picLocks noChangeAspect="1"/>
          </p:cNvPicPr>
          <p:nvPr/>
        </p:nvPicPr>
        <p:blipFill rotWithShape="1">
          <a:blip r:embed="rId11" cstate="print">
            <a:extLst>
              <a:ext uri="{28A0092B-C50C-407E-A947-70E740481C1C}">
                <a14:useLocalDpi xmlns:a14="http://schemas.microsoft.com/office/drawing/2010/main" val="0"/>
              </a:ext>
            </a:extLst>
          </a:blip>
          <a:srcRect r="62103"/>
          <a:stretch/>
        </p:blipFill>
        <p:spPr>
          <a:xfrm>
            <a:off x="3478451" y="4254300"/>
            <a:ext cx="1726908" cy="159063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32" name="Picture 2"/>
          <p:cNvPicPr>
            <a:picLocks noChangeAspect="1" noChangeArrowheads="1"/>
          </p:cNvPicPr>
          <p:nvPr/>
        </p:nvPicPr>
        <p:blipFill>
          <a:blip r:embed="rId12" cstate="print"/>
          <a:srcRect/>
          <a:stretch>
            <a:fillRect/>
          </a:stretch>
        </p:blipFill>
        <p:spPr bwMode="auto">
          <a:xfrm>
            <a:off x="5918595" y="4254300"/>
            <a:ext cx="2020821" cy="1531633"/>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pic>
        <p:nvPicPr>
          <p:cNvPr id="53" name="Picture 2"/>
          <p:cNvPicPr>
            <a:picLocks noChangeAspect="1" noChangeArrowheads="1"/>
          </p:cNvPicPr>
          <p:nvPr/>
        </p:nvPicPr>
        <p:blipFill rotWithShape="1">
          <a:blip r:embed="rId13" cstate="print"/>
          <a:srcRect l="50846" t="53312" r="-1974"/>
          <a:stretch/>
        </p:blipFill>
        <p:spPr bwMode="auto">
          <a:xfrm>
            <a:off x="6570229" y="4444597"/>
            <a:ext cx="1737360" cy="1485260"/>
          </a:xfrm>
          <a:prstGeom prst="rect">
            <a:avLst/>
          </a:prstGeom>
          <a:solidFill>
            <a:schemeClr val="bg1"/>
          </a:solid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pic>
        <p:nvPicPr>
          <p:cNvPr id="31" name="Picture 30" descr="NCEM_logo.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5777" y="6216184"/>
            <a:ext cx="1558082" cy="380319"/>
          </a:xfrm>
          <a:prstGeom prst="rect">
            <a:avLst/>
          </a:prstGeom>
        </p:spPr>
      </p:pic>
      <p:pic>
        <p:nvPicPr>
          <p:cNvPr id="33" name="Picture 32" descr="ALS_logo_B.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20109" y="5853544"/>
            <a:ext cx="1264288" cy="877742"/>
          </a:xfrm>
          <a:prstGeom prst="rect">
            <a:avLst/>
          </a:prstGeom>
        </p:spPr>
      </p:pic>
      <p:pic>
        <p:nvPicPr>
          <p:cNvPr id="34" name="Pictur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56653" y="5971270"/>
            <a:ext cx="1162061" cy="886730"/>
          </a:xfrm>
          <a:prstGeom prst="rect">
            <a:avLst/>
          </a:prstGeom>
        </p:spPr>
      </p:pic>
    </p:spTree>
    <p:extLst>
      <p:ext uri="{BB962C8B-B14F-4D97-AF65-F5344CB8AC3E}">
        <p14:creationId xmlns:p14="http://schemas.microsoft.com/office/powerpoint/2010/main" val="26958552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04801" y="1034143"/>
            <a:ext cx="8074152" cy="4900989"/>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2" name="Title 1"/>
          <p:cNvSpPr>
            <a:spLocks noGrp="1"/>
          </p:cNvSpPr>
          <p:nvPr>
            <p:ph type="title"/>
          </p:nvPr>
        </p:nvSpPr>
        <p:spPr/>
        <p:txBody>
          <a:bodyPr/>
          <a:lstStyle/>
          <a:p>
            <a:r>
              <a:rPr lang="en-US" dirty="0" smtClean="0"/>
              <a:t>Summary</a:t>
            </a:r>
            <a:endParaRPr lang="en-US" dirty="0"/>
          </a:p>
        </p:txBody>
      </p:sp>
      <p:sp>
        <p:nvSpPr>
          <p:cNvPr id="3" name="Text Placeholder 2"/>
          <p:cNvSpPr>
            <a:spLocks noGrp="1"/>
          </p:cNvSpPr>
          <p:nvPr>
            <p:ph type="body" sz="quarter" idx="13"/>
          </p:nvPr>
        </p:nvSpPr>
        <p:spPr>
          <a:xfrm>
            <a:off x="304800" y="381000"/>
            <a:ext cx="8077200" cy="381000"/>
          </a:xfrm>
        </p:spPr>
        <p:txBody>
          <a:bodyPr/>
          <a:lstStyle/>
          <a:p>
            <a:r>
              <a:rPr lang="en-US" dirty="0" smtClean="0"/>
              <a:t>JCAP’s Future Direction</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1034143"/>
            <a:ext cx="8074152" cy="2817824"/>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17" name="Text Placeholder 5"/>
          <p:cNvSpPr txBox="1">
            <a:spLocks/>
          </p:cNvSpPr>
          <p:nvPr/>
        </p:nvSpPr>
        <p:spPr bwMode="auto">
          <a:xfrm>
            <a:off x="356546" y="4068211"/>
            <a:ext cx="4195755"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Opportunities and Challenges</a:t>
            </a:r>
            <a:endParaRPr lang="en-US" sz="1400" cap="small" dirty="0"/>
          </a:p>
        </p:txBody>
      </p:sp>
      <p:sp>
        <p:nvSpPr>
          <p:cNvPr id="13" name="TextBox 12"/>
          <p:cNvSpPr txBox="1"/>
          <p:nvPr/>
        </p:nvSpPr>
        <p:spPr>
          <a:xfrm>
            <a:off x="383007" y="4515827"/>
            <a:ext cx="7953031" cy="984885"/>
          </a:xfrm>
          <a:prstGeom prst="rect">
            <a:avLst/>
          </a:prstGeom>
          <a:noFill/>
        </p:spPr>
        <p:txBody>
          <a:bodyPr wrap="square" lIns="0" tIns="0" rIns="0" bIns="0" rtlCol="0">
            <a:spAutoFit/>
          </a:bodyPr>
          <a:lstStyle/>
          <a:p>
            <a:r>
              <a:rPr lang="en-US" sz="1600" dirty="0"/>
              <a:t>• greater than 10% efficient micro-wire water-splitting </a:t>
            </a:r>
            <a:r>
              <a:rPr lang="en-US" sz="1600" dirty="0" smtClean="0"/>
              <a:t>devices</a:t>
            </a:r>
            <a:endParaRPr lang="en-US" sz="1600" dirty="0"/>
          </a:p>
          <a:p>
            <a:r>
              <a:rPr lang="en-US" sz="1600" dirty="0"/>
              <a:t>• photocathode assemblies for combined carbon dioxide separation and reduction</a:t>
            </a:r>
          </a:p>
          <a:p>
            <a:r>
              <a:rPr lang="en-US" sz="1600" dirty="0"/>
              <a:t>• </a:t>
            </a:r>
            <a:r>
              <a:rPr lang="en-US" sz="1600" dirty="0" err="1"/>
              <a:t>plasmonic</a:t>
            </a:r>
            <a:r>
              <a:rPr lang="en-US" sz="1600" dirty="0"/>
              <a:t> effects in </a:t>
            </a:r>
            <a:r>
              <a:rPr lang="en-US" sz="1600" dirty="0" err="1"/>
              <a:t>electrocatalysis</a:t>
            </a:r>
            <a:endParaRPr lang="en-US" sz="1600" dirty="0"/>
          </a:p>
          <a:p>
            <a:r>
              <a:rPr lang="en-US" sz="1600" dirty="0"/>
              <a:t>• high-throughput structure determinations (with JCESR and CMI)</a:t>
            </a:r>
            <a:endParaRPr lang="en-US" sz="1600" b="0" i="1" dirty="0">
              <a:solidFill>
                <a:schemeClr val="tx1">
                  <a:lumMod val="75000"/>
                  <a:lumOff val="25000"/>
                </a:schemeClr>
              </a:solidFill>
            </a:endParaRPr>
          </a:p>
        </p:txBody>
      </p:sp>
      <p:sp>
        <p:nvSpPr>
          <p:cNvPr id="23" name="TextBox 22"/>
          <p:cNvSpPr txBox="1"/>
          <p:nvPr/>
        </p:nvSpPr>
        <p:spPr>
          <a:xfrm>
            <a:off x="6444343" y="3912533"/>
            <a:ext cx="1934610" cy="184666"/>
          </a:xfrm>
          <a:prstGeom prst="rect">
            <a:avLst/>
          </a:prstGeom>
          <a:noFill/>
        </p:spPr>
        <p:txBody>
          <a:bodyPr wrap="square" lIns="0" tIns="0" rIns="0" bIns="0" rtlCol="0">
            <a:spAutoFit/>
          </a:bodyPr>
          <a:lstStyle/>
          <a:p>
            <a:r>
              <a:rPr lang="en-US" sz="1200" i="1" dirty="0" smtClean="0">
                <a:solidFill>
                  <a:schemeClr val="tx1">
                    <a:lumMod val="75000"/>
                    <a:lumOff val="25000"/>
                  </a:schemeClr>
                </a:solidFill>
              </a:rPr>
              <a:t>2014 JCAP All-Hands Meeting</a:t>
            </a:r>
            <a:endParaRPr lang="en-US" sz="1200" i="1" dirty="0">
              <a:solidFill>
                <a:schemeClr val="tx1">
                  <a:lumMod val="75000"/>
                  <a:lumOff val="25000"/>
                </a:schemeClr>
              </a:solidFill>
            </a:endParaRPr>
          </a:p>
        </p:txBody>
      </p:sp>
    </p:spTree>
    <p:extLst>
      <p:ext uri="{BB962C8B-B14F-4D97-AF65-F5344CB8AC3E}">
        <p14:creationId xmlns:p14="http://schemas.microsoft.com/office/powerpoint/2010/main" val="19817466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264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5400000">
            <a:off x="3418709" y="3251346"/>
            <a:ext cx="2863198" cy="397589"/>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Overview</a:t>
            </a:r>
            <a:endParaRPr lang="en-US" dirty="0"/>
          </a:p>
        </p:txBody>
      </p:sp>
      <p:sp>
        <p:nvSpPr>
          <p:cNvPr id="3" name="Text Placeholder 2"/>
          <p:cNvSpPr>
            <a:spLocks noGrp="1"/>
          </p:cNvSpPr>
          <p:nvPr>
            <p:ph type="body" sz="quarter" idx="13"/>
          </p:nvPr>
        </p:nvSpPr>
        <p:spPr/>
        <p:txBody>
          <a:bodyPr/>
          <a:lstStyle/>
          <a:p>
            <a:r>
              <a:rPr lang="en-US" dirty="0" smtClean="0"/>
              <a:t>An Integrated Approach to Artificial Photosynthesis</a:t>
            </a:r>
            <a:endParaRPr lang="en-US" dirty="0"/>
          </a:p>
        </p:txBody>
      </p:sp>
      <p:sp>
        <p:nvSpPr>
          <p:cNvPr id="6" name="Rectangle 5"/>
          <p:cNvSpPr/>
          <p:nvPr/>
        </p:nvSpPr>
        <p:spPr>
          <a:xfrm>
            <a:off x="304800" y="914399"/>
            <a:ext cx="4346714" cy="5109029"/>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pic>
        <p:nvPicPr>
          <p:cNvPr id="7" name="Picture 2" descr="Z:\Desktop\JCAP\Public Talks and Meetings\IEEE Aerospace Talk\Requested Information\Artificial Photosynthes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164" y="1672579"/>
            <a:ext cx="3892068" cy="4234735"/>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 Placeholder 5"/>
          <p:cNvSpPr txBox="1">
            <a:spLocks/>
          </p:cNvSpPr>
          <p:nvPr/>
        </p:nvSpPr>
        <p:spPr bwMode="auto">
          <a:xfrm>
            <a:off x="142013" y="1055998"/>
            <a:ext cx="3134587"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JCAP System Concept</a:t>
            </a:r>
            <a:endParaRPr lang="en-US" sz="1400" cap="small" dirty="0"/>
          </a:p>
        </p:txBody>
      </p:sp>
      <p:sp>
        <p:nvSpPr>
          <p:cNvPr id="13" name="Rectangle 12"/>
          <p:cNvSpPr/>
          <p:nvPr/>
        </p:nvSpPr>
        <p:spPr>
          <a:xfrm>
            <a:off x="5221357" y="914398"/>
            <a:ext cx="3173343" cy="5109029"/>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15" name="Text Placeholder 5"/>
          <p:cNvSpPr txBox="1">
            <a:spLocks/>
          </p:cNvSpPr>
          <p:nvPr/>
        </p:nvSpPr>
        <p:spPr bwMode="auto">
          <a:xfrm>
            <a:off x="5049103" y="1045196"/>
            <a:ext cx="2637711"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Fuel Forming Reactions</a:t>
            </a:r>
            <a:endParaRPr lang="en-US" sz="1400" cap="small" dirty="0"/>
          </a:p>
        </p:txBody>
      </p:sp>
      <p:cxnSp>
        <p:nvCxnSpPr>
          <p:cNvPr id="18" name="Straight Arrow Connector 17"/>
          <p:cNvCxnSpPr/>
          <p:nvPr/>
        </p:nvCxnSpPr>
        <p:spPr>
          <a:xfrm>
            <a:off x="5863570" y="2362752"/>
            <a:ext cx="344843" cy="0"/>
          </a:xfrm>
          <a:prstGeom prst="straightConnector1">
            <a:avLst/>
          </a:prstGeom>
          <a:ln w="127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34000" y="1693010"/>
            <a:ext cx="3060700" cy="3539430"/>
          </a:xfrm>
          <a:prstGeom prst="rect">
            <a:avLst/>
          </a:prstGeom>
          <a:noFill/>
        </p:spPr>
        <p:txBody>
          <a:bodyPr wrap="square" rtlCol="0">
            <a:spAutoFit/>
          </a:bodyPr>
          <a:lstStyle/>
          <a:p>
            <a:r>
              <a:rPr lang="en-US" sz="1600" dirty="0" smtClean="0">
                <a:solidFill>
                  <a:schemeClr val="tx1">
                    <a:lumMod val="75000"/>
                    <a:lumOff val="25000"/>
                  </a:schemeClr>
                </a:solidFill>
              </a:rPr>
              <a:t>Hydrogen production</a:t>
            </a:r>
          </a:p>
          <a:p>
            <a:endParaRPr lang="en-US" sz="1600" b="0" dirty="0" smtClean="0">
              <a:solidFill>
                <a:schemeClr val="tx1">
                  <a:lumMod val="75000"/>
                  <a:lumOff val="25000"/>
                </a:schemeClr>
              </a:solidFill>
            </a:endParaRPr>
          </a:p>
          <a:p>
            <a:r>
              <a:rPr lang="en-US" sz="1600" b="0" dirty="0" smtClean="0">
                <a:solidFill>
                  <a:schemeClr val="tx1">
                    <a:lumMod val="75000"/>
                    <a:lumOff val="25000"/>
                  </a:schemeClr>
                </a:solidFill>
              </a:rPr>
              <a:t>H</a:t>
            </a:r>
            <a:r>
              <a:rPr lang="en-US" sz="1600" b="0" baseline="-25000" dirty="0" smtClean="0">
                <a:solidFill>
                  <a:schemeClr val="tx1">
                    <a:lumMod val="75000"/>
                    <a:lumOff val="25000"/>
                  </a:schemeClr>
                </a:solidFill>
              </a:rPr>
              <a:t>2</a:t>
            </a:r>
            <a:r>
              <a:rPr lang="en-US" sz="1600" b="0" dirty="0" smtClean="0">
                <a:solidFill>
                  <a:schemeClr val="tx1">
                    <a:lumMod val="75000"/>
                    <a:lumOff val="25000"/>
                  </a:schemeClr>
                </a:solidFill>
              </a:rPr>
              <a:t>O            H</a:t>
            </a:r>
            <a:r>
              <a:rPr lang="en-US" sz="1600" b="0" baseline="-25000" dirty="0" smtClean="0">
                <a:solidFill>
                  <a:schemeClr val="tx1">
                    <a:lumMod val="75000"/>
                    <a:lumOff val="25000"/>
                  </a:schemeClr>
                </a:solidFill>
              </a:rPr>
              <a:t>2</a:t>
            </a:r>
            <a:r>
              <a:rPr lang="en-US" sz="1600" b="0" dirty="0" smtClean="0">
                <a:solidFill>
                  <a:schemeClr val="tx1">
                    <a:lumMod val="75000"/>
                    <a:lumOff val="25000"/>
                  </a:schemeClr>
                </a:solidFill>
              </a:rPr>
              <a:t> + ½O</a:t>
            </a:r>
            <a:r>
              <a:rPr lang="en-US" sz="1600" b="0" baseline="-25000" dirty="0" smtClean="0">
                <a:solidFill>
                  <a:schemeClr val="tx1">
                    <a:lumMod val="75000"/>
                    <a:lumOff val="25000"/>
                  </a:schemeClr>
                </a:solidFill>
              </a:rPr>
              <a:t>2</a:t>
            </a:r>
            <a:endParaRPr lang="en-US" sz="1600" b="0" baseline="-25000" dirty="0">
              <a:solidFill>
                <a:schemeClr val="tx1">
                  <a:lumMod val="75000"/>
                  <a:lumOff val="25000"/>
                </a:schemeClr>
              </a:solidFill>
            </a:endParaRPr>
          </a:p>
          <a:p>
            <a:endParaRPr lang="en-US" sz="1600" b="0" i="1" dirty="0" smtClean="0">
              <a:solidFill>
                <a:schemeClr val="tx1">
                  <a:lumMod val="75000"/>
                  <a:lumOff val="25000"/>
                </a:schemeClr>
              </a:solidFill>
            </a:endParaRPr>
          </a:p>
          <a:p>
            <a:endParaRPr lang="en-US" sz="1600" b="0" i="1" dirty="0" smtClean="0">
              <a:solidFill>
                <a:schemeClr val="tx1">
                  <a:lumMod val="75000"/>
                  <a:lumOff val="25000"/>
                </a:schemeClr>
              </a:solidFill>
            </a:endParaRPr>
          </a:p>
          <a:p>
            <a:r>
              <a:rPr lang="en-US" sz="1600" dirty="0" smtClean="0">
                <a:solidFill>
                  <a:schemeClr val="tx1">
                    <a:lumMod val="75000"/>
                    <a:lumOff val="25000"/>
                  </a:schemeClr>
                </a:solidFill>
              </a:rPr>
              <a:t>Hydrocarbon production</a:t>
            </a:r>
          </a:p>
          <a:p>
            <a:endParaRPr lang="en-US" sz="1600" i="1" dirty="0" smtClean="0">
              <a:solidFill>
                <a:schemeClr val="tx1">
                  <a:lumMod val="75000"/>
                  <a:lumOff val="25000"/>
                </a:schemeClr>
              </a:solidFill>
            </a:endParaRPr>
          </a:p>
          <a:p>
            <a:pPr>
              <a:tabLst>
                <a:tab pos="1485900" algn="l"/>
              </a:tabLst>
            </a:pPr>
            <a:r>
              <a:rPr lang="en-US" sz="1600" b="0" dirty="0" smtClean="0">
                <a:solidFill>
                  <a:schemeClr val="tx1">
                    <a:lumMod val="75000"/>
                    <a:lumOff val="25000"/>
                  </a:schemeClr>
                </a:solidFill>
              </a:rPr>
              <a:t>CO</a:t>
            </a:r>
            <a:r>
              <a:rPr lang="en-US" sz="1600" b="0" baseline="-25000" dirty="0" smtClean="0">
                <a:solidFill>
                  <a:schemeClr val="tx1">
                    <a:lumMod val="75000"/>
                    <a:lumOff val="25000"/>
                  </a:schemeClr>
                </a:solidFill>
              </a:rPr>
              <a:t>2</a:t>
            </a:r>
            <a:r>
              <a:rPr lang="en-US" sz="1600" b="0" dirty="0" smtClean="0">
                <a:solidFill>
                  <a:schemeClr val="tx1">
                    <a:lumMod val="75000"/>
                    <a:lumOff val="25000"/>
                  </a:schemeClr>
                </a:solidFill>
              </a:rPr>
              <a:t> + H</a:t>
            </a:r>
            <a:r>
              <a:rPr lang="en-US" sz="1600" b="0" baseline="-25000" dirty="0" smtClean="0">
                <a:solidFill>
                  <a:schemeClr val="tx1">
                    <a:lumMod val="75000"/>
                    <a:lumOff val="25000"/>
                  </a:schemeClr>
                </a:solidFill>
              </a:rPr>
              <a:t>2</a:t>
            </a:r>
            <a:r>
              <a:rPr lang="en-US" sz="1600" b="0" dirty="0" smtClean="0">
                <a:solidFill>
                  <a:schemeClr val="tx1">
                    <a:lumMod val="75000"/>
                    <a:lumOff val="25000"/>
                  </a:schemeClr>
                </a:solidFill>
              </a:rPr>
              <a:t>O	HCOOH + ½O</a:t>
            </a:r>
            <a:r>
              <a:rPr lang="en-US" sz="1600" b="0" baseline="-25000" dirty="0" smtClean="0">
                <a:solidFill>
                  <a:schemeClr val="tx1">
                    <a:lumMod val="75000"/>
                    <a:lumOff val="25000"/>
                  </a:schemeClr>
                </a:solidFill>
              </a:rPr>
              <a:t>2</a:t>
            </a:r>
          </a:p>
          <a:p>
            <a:pPr>
              <a:tabLst>
                <a:tab pos="1485900" algn="l"/>
              </a:tabLst>
            </a:pPr>
            <a:endParaRPr lang="en-US" sz="1600" b="0" dirty="0">
              <a:solidFill>
                <a:schemeClr val="tx1">
                  <a:lumMod val="75000"/>
                  <a:lumOff val="25000"/>
                </a:schemeClr>
              </a:solidFill>
            </a:endParaRPr>
          </a:p>
          <a:p>
            <a:pPr>
              <a:tabLst>
                <a:tab pos="1485900" algn="l"/>
              </a:tabLst>
            </a:pPr>
            <a:r>
              <a:rPr lang="en-US" sz="1600" b="0" dirty="0">
                <a:solidFill>
                  <a:schemeClr val="tx1">
                    <a:lumMod val="75000"/>
                    <a:lumOff val="25000"/>
                  </a:schemeClr>
                </a:solidFill>
              </a:rPr>
              <a:t>CO</a:t>
            </a:r>
            <a:r>
              <a:rPr lang="en-US" sz="1600" b="0" baseline="-25000" dirty="0">
                <a:solidFill>
                  <a:schemeClr val="tx1">
                    <a:lumMod val="75000"/>
                    <a:lumOff val="25000"/>
                  </a:schemeClr>
                </a:solidFill>
              </a:rPr>
              <a:t>2</a:t>
            </a:r>
            <a:r>
              <a:rPr lang="en-US" sz="1600" b="0" dirty="0">
                <a:solidFill>
                  <a:schemeClr val="tx1">
                    <a:lumMod val="75000"/>
                    <a:lumOff val="25000"/>
                  </a:schemeClr>
                </a:solidFill>
              </a:rPr>
              <a:t> + </a:t>
            </a:r>
            <a:r>
              <a:rPr lang="en-US" sz="1600" b="0" dirty="0" smtClean="0">
                <a:solidFill>
                  <a:schemeClr val="tx1">
                    <a:lumMod val="75000"/>
                    <a:lumOff val="25000"/>
                  </a:schemeClr>
                </a:solidFill>
              </a:rPr>
              <a:t>H</a:t>
            </a:r>
            <a:r>
              <a:rPr lang="en-US" sz="1600" b="0" baseline="-25000" dirty="0" smtClean="0">
                <a:solidFill>
                  <a:schemeClr val="tx1">
                    <a:lumMod val="75000"/>
                    <a:lumOff val="25000"/>
                  </a:schemeClr>
                </a:solidFill>
              </a:rPr>
              <a:t>2</a:t>
            </a:r>
            <a:r>
              <a:rPr lang="en-US" sz="1600" b="0" dirty="0" smtClean="0">
                <a:solidFill>
                  <a:schemeClr val="tx1">
                    <a:lumMod val="75000"/>
                    <a:lumOff val="25000"/>
                  </a:schemeClr>
                </a:solidFill>
              </a:rPr>
              <a:t>O	HCHO + O</a:t>
            </a:r>
            <a:r>
              <a:rPr lang="en-US" sz="1600" b="0" baseline="-25000" dirty="0" smtClean="0">
                <a:solidFill>
                  <a:schemeClr val="tx1">
                    <a:lumMod val="75000"/>
                    <a:lumOff val="25000"/>
                  </a:schemeClr>
                </a:solidFill>
              </a:rPr>
              <a:t>2</a:t>
            </a:r>
            <a:endParaRPr lang="en-US" sz="1600" b="0" baseline="-25000" dirty="0">
              <a:solidFill>
                <a:schemeClr val="tx1">
                  <a:lumMod val="75000"/>
                  <a:lumOff val="25000"/>
                </a:schemeClr>
              </a:solidFill>
            </a:endParaRPr>
          </a:p>
          <a:p>
            <a:pPr>
              <a:tabLst>
                <a:tab pos="1485900" algn="l"/>
              </a:tabLst>
            </a:pPr>
            <a:endParaRPr lang="en-US" sz="1600" b="0" dirty="0" smtClean="0">
              <a:solidFill>
                <a:schemeClr val="tx1">
                  <a:lumMod val="75000"/>
                  <a:lumOff val="25000"/>
                </a:schemeClr>
              </a:solidFill>
            </a:endParaRPr>
          </a:p>
          <a:p>
            <a:pPr>
              <a:tabLst>
                <a:tab pos="1485900" algn="l"/>
              </a:tabLst>
            </a:pPr>
            <a:r>
              <a:rPr lang="en-US" sz="1600" b="0" dirty="0">
                <a:solidFill>
                  <a:schemeClr val="tx1">
                    <a:lumMod val="75000"/>
                    <a:lumOff val="25000"/>
                  </a:schemeClr>
                </a:solidFill>
              </a:rPr>
              <a:t>CO</a:t>
            </a:r>
            <a:r>
              <a:rPr lang="en-US" sz="1600" b="0" baseline="-25000" dirty="0">
                <a:solidFill>
                  <a:schemeClr val="tx1">
                    <a:lumMod val="75000"/>
                    <a:lumOff val="25000"/>
                  </a:schemeClr>
                </a:solidFill>
              </a:rPr>
              <a:t>2</a:t>
            </a:r>
            <a:r>
              <a:rPr lang="en-US" sz="1600" b="0" dirty="0">
                <a:solidFill>
                  <a:schemeClr val="tx1">
                    <a:lumMod val="75000"/>
                    <a:lumOff val="25000"/>
                  </a:schemeClr>
                </a:solidFill>
              </a:rPr>
              <a:t> + </a:t>
            </a:r>
            <a:r>
              <a:rPr lang="en-US" sz="1600" b="0" dirty="0" smtClean="0">
                <a:solidFill>
                  <a:schemeClr val="tx1">
                    <a:lumMod val="75000"/>
                    <a:lumOff val="25000"/>
                  </a:schemeClr>
                </a:solidFill>
              </a:rPr>
              <a:t>2H</a:t>
            </a:r>
            <a:r>
              <a:rPr lang="en-US" sz="1600" b="0" baseline="-25000" dirty="0" smtClean="0">
                <a:solidFill>
                  <a:schemeClr val="tx1">
                    <a:lumMod val="75000"/>
                    <a:lumOff val="25000"/>
                  </a:schemeClr>
                </a:solidFill>
              </a:rPr>
              <a:t>2</a:t>
            </a:r>
            <a:r>
              <a:rPr lang="en-US" sz="1600" b="0" dirty="0" smtClean="0">
                <a:solidFill>
                  <a:schemeClr val="tx1">
                    <a:lumMod val="75000"/>
                    <a:lumOff val="25000"/>
                  </a:schemeClr>
                </a:solidFill>
              </a:rPr>
              <a:t>O	CH</a:t>
            </a:r>
            <a:r>
              <a:rPr lang="en-US" sz="1600" b="0" baseline="-25000" dirty="0" smtClean="0">
                <a:solidFill>
                  <a:schemeClr val="tx1">
                    <a:lumMod val="75000"/>
                    <a:lumOff val="25000"/>
                  </a:schemeClr>
                </a:solidFill>
              </a:rPr>
              <a:t>3</a:t>
            </a:r>
            <a:r>
              <a:rPr lang="en-US" sz="1600" b="0" dirty="0" smtClean="0">
                <a:solidFill>
                  <a:schemeClr val="tx1">
                    <a:lumMod val="75000"/>
                    <a:lumOff val="25000"/>
                  </a:schemeClr>
                </a:solidFill>
              </a:rPr>
              <a:t>OH + 3/2 O</a:t>
            </a:r>
            <a:r>
              <a:rPr lang="en-US" sz="1600" b="0" baseline="-25000" dirty="0" smtClean="0">
                <a:solidFill>
                  <a:schemeClr val="tx1">
                    <a:lumMod val="75000"/>
                    <a:lumOff val="25000"/>
                  </a:schemeClr>
                </a:solidFill>
              </a:rPr>
              <a:t>2</a:t>
            </a:r>
            <a:r>
              <a:rPr lang="en-US" sz="1600" b="0" dirty="0" smtClean="0">
                <a:solidFill>
                  <a:schemeClr val="tx1">
                    <a:lumMod val="75000"/>
                    <a:lumOff val="25000"/>
                  </a:schemeClr>
                </a:solidFill>
              </a:rPr>
              <a:t> </a:t>
            </a:r>
            <a:endParaRPr lang="en-US" sz="1600" b="0" dirty="0">
              <a:solidFill>
                <a:schemeClr val="tx1">
                  <a:lumMod val="75000"/>
                  <a:lumOff val="25000"/>
                </a:schemeClr>
              </a:solidFill>
            </a:endParaRPr>
          </a:p>
          <a:p>
            <a:pPr>
              <a:tabLst>
                <a:tab pos="1485900" algn="l"/>
              </a:tabLst>
            </a:pPr>
            <a:endParaRPr lang="en-US" sz="1600" b="0" dirty="0" smtClean="0">
              <a:solidFill>
                <a:schemeClr val="tx1">
                  <a:lumMod val="75000"/>
                  <a:lumOff val="25000"/>
                </a:schemeClr>
              </a:solidFill>
            </a:endParaRPr>
          </a:p>
          <a:p>
            <a:pPr>
              <a:tabLst>
                <a:tab pos="1485900" algn="l"/>
              </a:tabLst>
            </a:pPr>
            <a:r>
              <a:rPr lang="en-US" sz="1600" b="0" dirty="0">
                <a:solidFill>
                  <a:schemeClr val="tx1">
                    <a:lumMod val="75000"/>
                    <a:lumOff val="25000"/>
                  </a:schemeClr>
                </a:solidFill>
              </a:rPr>
              <a:t>CO</a:t>
            </a:r>
            <a:r>
              <a:rPr lang="en-US" sz="1600" b="0" baseline="-25000" dirty="0">
                <a:solidFill>
                  <a:schemeClr val="tx1">
                    <a:lumMod val="75000"/>
                    <a:lumOff val="25000"/>
                  </a:schemeClr>
                </a:solidFill>
              </a:rPr>
              <a:t>2</a:t>
            </a:r>
            <a:r>
              <a:rPr lang="en-US" sz="1600" b="0" dirty="0">
                <a:solidFill>
                  <a:schemeClr val="tx1">
                    <a:lumMod val="75000"/>
                    <a:lumOff val="25000"/>
                  </a:schemeClr>
                </a:solidFill>
              </a:rPr>
              <a:t> + </a:t>
            </a:r>
            <a:r>
              <a:rPr lang="en-US" sz="1600" b="0" dirty="0" smtClean="0">
                <a:solidFill>
                  <a:schemeClr val="tx1">
                    <a:lumMod val="75000"/>
                    <a:lumOff val="25000"/>
                  </a:schemeClr>
                </a:solidFill>
              </a:rPr>
              <a:t>2H</a:t>
            </a:r>
            <a:r>
              <a:rPr lang="en-US" sz="1600" b="0" baseline="-25000" dirty="0" smtClean="0">
                <a:solidFill>
                  <a:schemeClr val="tx1">
                    <a:lumMod val="75000"/>
                    <a:lumOff val="25000"/>
                  </a:schemeClr>
                </a:solidFill>
              </a:rPr>
              <a:t>2</a:t>
            </a:r>
            <a:r>
              <a:rPr lang="en-US" sz="1600" b="0" dirty="0" smtClean="0">
                <a:solidFill>
                  <a:schemeClr val="tx1">
                    <a:lumMod val="75000"/>
                    <a:lumOff val="25000"/>
                  </a:schemeClr>
                </a:solidFill>
              </a:rPr>
              <a:t>O	CH</a:t>
            </a:r>
            <a:r>
              <a:rPr lang="en-US" sz="1600" b="0" baseline="-25000" dirty="0">
                <a:solidFill>
                  <a:schemeClr val="tx1">
                    <a:lumMod val="75000"/>
                    <a:lumOff val="25000"/>
                  </a:schemeClr>
                </a:solidFill>
              </a:rPr>
              <a:t>4</a:t>
            </a:r>
            <a:r>
              <a:rPr lang="en-US" sz="1600" b="0" dirty="0" smtClean="0">
                <a:solidFill>
                  <a:schemeClr val="tx1">
                    <a:lumMod val="75000"/>
                    <a:lumOff val="25000"/>
                  </a:schemeClr>
                </a:solidFill>
              </a:rPr>
              <a:t> </a:t>
            </a:r>
            <a:r>
              <a:rPr lang="en-US" sz="1600" b="0" dirty="0">
                <a:solidFill>
                  <a:schemeClr val="tx1">
                    <a:lumMod val="75000"/>
                    <a:lumOff val="25000"/>
                  </a:schemeClr>
                </a:solidFill>
              </a:rPr>
              <a:t>+ </a:t>
            </a:r>
            <a:r>
              <a:rPr lang="en-US" sz="1600" b="0" dirty="0" smtClean="0">
                <a:solidFill>
                  <a:schemeClr val="tx1">
                    <a:lumMod val="75000"/>
                    <a:lumOff val="25000"/>
                  </a:schemeClr>
                </a:solidFill>
              </a:rPr>
              <a:t>2O</a:t>
            </a:r>
            <a:r>
              <a:rPr lang="en-US" sz="1600" b="0" baseline="-25000" dirty="0" smtClean="0">
                <a:solidFill>
                  <a:schemeClr val="tx1">
                    <a:lumMod val="75000"/>
                    <a:lumOff val="25000"/>
                  </a:schemeClr>
                </a:solidFill>
              </a:rPr>
              <a:t>2</a:t>
            </a:r>
            <a:endParaRPr lang="en-US" sz="1600" b="0" dirty="0" smtClean="0">
              <a:solidFill>
                <a:schemeClr val="tx1">
                  <a:lumMod val="75000"/>
                  <a:lumOff val="25000"/>
                </a:schemeClr>
              </a:solidFill>
            </a:endParaRPr>
          </a:p>
        </p:txBody>
      </p:sp>
      <p:cxnSp>
        <p:nvCxnSpPr>
          <p:cNvPr id="48" name="Straight Arrow Connector 47"/>
          <p:cNvCxnSpPr/>
          <p:nvPr/>
        </p:nvCxnSpPr>
        <p:spPr>
          <a:xfrm>
            <a:off x="6467791" y="3569252"/>
            <a:ext cx="344843" cy="0"/>
          </a:xfrm>
          <a:prstGeom prst="straightConnector1">
            <a:avLst/>
          </a:prstGeom>
          <a:ln w="127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6467791" y="4064552"/>
            <a:ext cx="344843" cy="0"/>
          </a:xfrm>
          <a:prstGeom prst="straightConnector1">
            <a:avLst/>
          </a:prstGeom>
          <a:ln w="127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6467791" y="4547152"/>
            <a:ext cx="344843" cy="0"/>
          </a:xfrm>
          <a:prstGeom prst="straightConnector1">
            <a:avLst/>
          </a:prstGeom>
          <a:ln w="127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6467791" y="5029752"/>
            <a:ext cx="344843" cy="0"/>
          </a:xfrm>
          <a:prstGeom prst="straightConnector1">
            <a:avLst/>
          </a:prstGeom>
          <a:ln w="127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3085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Overview</a:t>
            </a:r>
            <a:endParaRPr lang="en-US" dirty="0"/>
          </a:p>
        </p:txBody>
      </p:sp>
      <p:sp>
        <p:nvSpPr>
          <p:cNvPr id="3" name="Text Placeholder 2"/>
          <p:cNvSpPr>
            <a:spLocks noGrp="1"/>
          </p:cNvSpPr>
          <p:nvPr>
            <p:ph type="body" sz="quarter" idx="13"/>
          </p:nvPr>
        </p:nvSpPr>
        <p:spPr/>
        <p:txBody>
          <a:bodyPr/>
          <a:lstStyle/>
          <a:p>
            <a:r>
              <a:rPr lang="en-US" dirty="0" smtClean="0"/>
              <a:t>JCAP’s Original Concept for an Integrated Solar-Fuel Generator</a:t>
            </a:r>
            <a:endParaRPr lang="en-US" dirty="0"/>
          </a:p>
        </p:txBody>
      </p:sp>
      <p:sp>
        <p:nvSpPr>
          <p:cNvPr id="7" name="Text Placeholder 6"/>
          <p:cNvSpPr>
            <a:spLocks noGrp="1"/>
          </p:cNvSpPr>
          <p:nvPr>
            <p:ph type="body" sz="quarter" idx="18"/>
          </p:nvPr>
        </p:nvSpPr>
        <p:spPr/>
        <p:txBody>
          <a:bodyPr/>
          <a:lstStyle/>
          <a:p>
            <a:r>
              <a:rPr lang="en-US" dirty="0"/>
              <a:t>Key requirements from </a:t>
            </a:r>
            <a:r>
              <a:rPr lang="en-US" dirty="0" err="1"/>
              <a:t>technoeconomic</a:t>
            </a:r>
            <a:r>
              <a:rPr lang="en-US" dirty="0"/>
              <a:t> analysis: </a:t>
            </a:r>
            <a:r>
              <a:rPr lang="en-US" dirty="0" smtClean="0"/>
              <a:t> efficiency</a:t>
            </a:r>
            <a:r>
              <a:rPr lang="en-US" dirty="0"/>
              <a:t>, module cost, stability, </a:t>
            </a:r>
            <a:r>
              <a:rPr lang="en-US" dirty="0" smtClean="0"/>
              <a:t>safety</a:t>
            </a:r>
            <a:endParaRPr lang="en-US" dirty="0"/>
          </a:p>
        </p:txBody>
      </p:sp>
      <p:pic>
        <p:nvPicPr>
          <p:cNvPr id="9" name="Picture 2" descr="Z:\Desktop\JCAP\Public Talks and Meetings\IEEE Aerospace Talk\Requested Information\Artificial Photosynthes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8800" y="1248346"/>
            <a:ext cx="4748865" cy="5166966"/>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5907314" y="2325063"/>
            <a:ext cx="1465943" cy="2319508"/>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36" y="3590282"/>
            <a:ext cx="1495425" cy="155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6908410" y="1676199"/>
            <a:ext cx="1598884" cy="584776"/>
          </a:xfrm>
          <a:prstGeom prst="rect">
            <a:avLst/>
          </a:prstGeom>
          <a:noFill/>
        </p:spPr>
        <p:txBody>
          <a:bodyPr wrap="square" rtlCol="0">
            <a:spAutoFit/>
          </a:bodyPr>
          <a:lstStyle/>
          <a:p>
            <a:r>
              <a:rPr lang="en-US" sz="1600" dirty="0" smtClean="0">
                <a:solidFill>
                  <a:schemeClr val="tx1">
                    <a:lumMod val="75000"/>
                    <a:lumOff val="25000"/>
                  </a:schemeClr>
                </a:solidFill>
              </a:rPr>
              <a:t>Tandem light absorbers</a:t>
            </a:r>
            <a:endParaRPr lang="en-US" sz="1600" dirty="0">
              <a:solidFill>
                <a:schemeClr val="tx1">
                  <a:lumMod val="75000"/>
                  <a:lumOff val="25000"/>
                </a:schemeClr>
              </a:solidFill>
            </a:endParaRPr>
          </a:p>
        </p:txBody>
      </p:sp>
      <p:cxnSp>
        <p:nvCxnSpPr>
          <p:cNvPr id="24" name="Straight Arrow Connector 23"/>
          <p:cNvCxnSpPr/>
          <p:nvPr/>
        </p:nvCxnSpPr>
        <p:spPr>
          <a:xfrm flipH="1">
            <a:off x="5515429" y="2271830"/>
            <a:ext cx="1488246" cy="1267611"/>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7240" y="2883483"/>
            <a:ext cx="1598884" cy="584775"/>
          </a:xfrm>
          <a:prstGeom prst="rect">
            <a:avLst/>
          </a:prstGeom>
          <a:noFill/>
        </p:spPr>
        <p:txBody>
          <a:bodyPr wrap="square" rtlCol="0">
            <a:spAutoFit/>
          </a:bodyPr>
          <a:lstStyle/>
          <a:p>
            <a:r>
              <a:rPr lang="en-US" sz="1600" dirty="0" smtClean="0">
                <a:solidFill>
                  <a:schemeClr val="tx1">
                    <a:lumMod val="75000"/>
                    <a:lumOff val="25000"/>
                  </a:schemeClr>
                </a:solidFill>
              </a:rPr>
              <a:t>Fuel and oxygen catalysts</a:t>
            </a:r>
            <a:endParaRPr lang="en-US" sz="1600" dirty="0">
              <a:solidFill>
                <a:schemeClr val="tx1">
                  <a:lumMod val="75000"/>
                  <a:lumOff val="25000"/>
                </a:schemeClr>
              </a:solidFill>
            </a:endParaRPr>
          </a:p>
        </p:txBody>
      </p:sp>
      <p:sp>
        <p:nvSpPr>
          <p:cNvPr id="28" name="TextBox 27"/>
          <p:cNvSpPr txBox="1"/>
          <p:nvPr/>
        </p:nvSpPr>
        <p:spPr>
          <a:xfrm>
            <a:off x="6919264" y="4170797"/>
            <a:ext cx="1656203" cy="830997"/>
          </a:xfrm>
          <a:prstGeom prst="rect">
            <a:avLst/>
          </a:prstGeom>
          <a:noFill/>
        </p:spPr>
        <p:txBody>
          <a:bodyPr wrap="square" rtlCol="0">
            <a:spAutoFit/>
          </a:bodyPr>
          <a:lstStyle/>
          <a:p>
            <a:r>
              <a:rPr lang="en-US" sz="1600" dirty="0" smtClean="0">
                <a:solidFill>
                  <a:schemeClr val="tx1">
                    <a:lumMod val="75000"/>
                    <a:lumOff val="25000"/>
                  </a:schemeClr>
                </a:solidFill>
              </a:rPr>
              <a:t>Ion-conducting,</a:t>
            </a:r>
          </a:p>
          <a:p>
            <a:r>
              <a:rPr lang="en-US" sz="1600" dirty="0">
                <a:solidFill>
                  <a:schemeClr val="tx1">
                    <a:lumMod val="75000"/>
                    <a:lumOff val="25000"/>
                  </a:schemeClr>
                </a:solidFill>
              </a:rPr>
              <a:t>g</a:t>
            </a:r>
            <a:r>
              <a:rPr lang="en-US" sz="1600" dirty="0" smtClean="0">
                <a:solidFill>
                  <a:schemeClr val="tx1">
                    <a:lumMod val="75000"/>
                    <a:lumOff val="25000"/>
                  </a:schemeClr>
                </a:solidFill>
              </a:rPr>
              <a:t>as-separation membrane</a:t>
            </a:r>
            <a:endParaRPr lang="en-US" sz="1600" dirty="0">
              <a:solidFill>
                <a:schemeClr val="tx1">
                  <a:lumMod val="75000"/>
                  <a:lumOff val="25000"/>
                </a:schemeClr>
              </a:solidFill>
            </a:endParaRPr>
          </a:p>
        </p:txBody>
      </p:sp>
      <p:cxnSp>
        <p:nvCxnSpPr>
          <p:cNvPr id="29" name="Straight Arrow Connector 28"/>
          <p:cNvCxnSpPr/>
          <p:nvPr/>
        </p:nvCxnSpPr>
        <p:spPr>
          <a:xfrm>
            <a:off x="1596571" y="3506812"/>
            <a:ext cx="1480458" cy="663985"/>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596571" y="3309257"/>
            <a:ext cx="1872343" cy="395110"/>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6531429" y="4020457"/>
            <a:ext cx="1187278" cy="0"/>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3393" y="1559526"/>
            <a:ext cx="1845641" cy="830997"/>
          </a:xfrm>
          <a:prstGeom prst="rect">
            <a:avLst/>
          </a:prstGeom>
          <a:noFill/>
        </p:spPr>
        <p:txBody>
          <a:bodyPr wrap="square" rtlCol="0">
            <a:spAutoFit/>
          </a:bodyPr>
          <a:lstStyle/>
          <a:p>
            <a:r>
              <a:rPr lang="en-US" sz="1600" dirty="0">
                <a:solidFill>
                  <a:schemeClr val="tx1">
                    <a:lumMod val="75000"/>
                    <a:lumOff val="25000"/>
                  </a:schemeClr>
                </a:solidFill>
              </a:rPr>
              <a:t>R</a:t>
            </a:r>
            <a:r>
              <a:rPr lang="en-US" sz="1600" dirty="0" smtClean="0">
                <a:solidFill>
                  <a:schemeClr val="tx1">
                    <a:lumMod val="75000"/>
                    <a:lumOff val="25000"/>
                  </a:schemeClr>
                </a:solidFill>
              </a:rPr>
              <a:t>adial collection of </a:t>
            </a:r>
            <a:r>
              <a:rPr lang="en-US" sz="1600" dirty="0" err="1" smtClean="0">
                <a:solidFill>
                  <a:schemeClr val="tx1">
                    <a:lumMod val="75000"/>
                    <a:lumOff val="25000"/>
                  </a:schemeClr>
                </a:solidFill>
              </a:rPr>
              <a:t>photogenerated</a:t>
            </a:r>
            <a:r>
              <a:rPr lang="en-US" sz="1600" dirty="0" smtClean="0">
                <a:solidFill>
                  <a:schemeClr val="tx1">
                    <a:lumMod val="75000"/>
                    <a:lumOff val="25000"/>
                  </a:schemeClr>
                </a:solidFill>
              </a:rPr>
              <a:t> carriers</a:t>
            </a:r>
            <a:endParaRPr lang="en-US" sz="1600" dirty="0">
              <a:solidFill>
                <a:schemeClr val="tx1">
                  <a:lumMod val="75000"/>
                  <a:lumOff val="25000"/>
                </a:schemeClr>
              </a:solidFill>
            </a:endParaRPr>
          </a:p>
        </p:txBody>
      </p:sp>
      <p:cxnSp>
        <p:nvCxnSpPr>
          <p:cNvPr id="17" name="Straight Arrow Connector 16"/>
          <p:cNvCxnSpPr/>
          <p:nvPr/>
        </p:nvCxnSpPr>
        <p:spPr>
          <a:xfrm>
            <a:off x="1132392" y="2246956"/>
            <a:ext cx="1959704" cy="1084270"/>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496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304800" y="1208398"/>
            <a:ext cx="3886200" cy="4263529"/>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34" name="Text Placeholder 5"/>
          <p:cNvSpPr txBox="1">
            <a:spLocks/>
          </p:cNvSpPr>
          <p:nvPr/>
        </p:nvSpPr>
        <p:spPr bwMode="auto">
          <a:xfrm>
            <a:off x="142013" y="1349997"/>
            <a:ext cx="3418271"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Acid-Stable Embedded Microwire Array</a:t>
            </a:r>
            <a:endParaRPr lang="en-US" sz="1400" cap="small" dirty="0"/>
          </a:p>
        </p:txBody>
      </p:sp>
      <p:sp>
        <p:nvSpPr>
          <p:cNvPr id="35" name="Rectangle 34"/>
          <p:cNvSpPr/>
          <p:nvPr/>
        </p:nvSpPr>
        <p:spPr>
          <a:xfrm>
            <a:off x="4493759" y="1208398"/>
            <a:ext cx="3886200" cy="4263529"/>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2" name="Title 1"/>
          <p:cNvSpPr>
            <a:spLocks noGrp="1"/>
          </p:cNvSpPr>
          <p:nvPr>
            <p:ph type="title"/>
          </p:nvPr>
        </p:nvSpPr>
        <p:spPr/>
        <p:txBody>
          <a:bodyPr/>
          <a:lstStyle/>
          <a:p>
            <a:r>
              <a:rPr lang="en-US" dirty="0" smtClean="0"/>
              <a:t>Overview</a:t>
            </a:r>
            <a:endParaRPr lang="en-US" dirty="0"/>
          </a:p>
        </p:txBody>
      </p:sp>
      <p:sp>
        <p:nvSpPr>
          <p:cNvPr id="9" name="Text Placeholder 8"/>
          <p:cNvSpPr>
            <a:spLocks noGrp="1"/>
          </p:cNvSpPr>
          <p:nvPr>
            <p:ph type="body" sz="quarter" idx="13"/>
          </p:nvPr>
        </p:nvSpPr>
        <p:spPr/>
        <p:txBody>
          <a:bodyPr/>
          <a:lstStyle/>
          <a:p>
            <a:r>
              <a:rPr lang="en-US" smtClean="0"/>
              <a:t>Core-Shell Tandem Junction Microwire Arrays</a:t>
            </a:r>
            <a:endParaRPr lang="en-US" dirty="0"/>
          </a:p>
        </p:txBody>
      </p:sp>
      <p:grpSp>
        <p:nvGrpSpPr>
          <p:cNvPr id="38" name="Group 37"/>
          <p:cNvGrpSpPr/>
          <p:nvPr/>
        </p:nvGrpSpPr>
        <p:grpSpPr>
          <a:xfrm>
            <a:off x="4722359" y="2162833"/>
            <a:ext cx="3429000" cy="2757029"/>
            <a:chOff x="6411274" y="1868835"/>
            <a:chExt cx="3429000" cy="2757029"/>
          </a:xfrm>
        </p:grpSpPr>
        <p:pic>
          <p:nvPicPr>
            <p:cNvPr id="18" name="Picture 17" descr="TiO2 FTO Si in QAPSF peeled cs3.jpg"/>
            <p:cNvPicPr>
              <a:picLocks noChangeAspect="1"/>
            </p:cNvPicPr>
            <p:nvPr/>
          </p:nvPicPr>
          <p:blipFill rotWithShape="1">
            <a:blip r:embed="rId3" cstate="print">
              <a:extLst>
                <a:ext uri="{28A0092B-C50C-407E-A947-70E740481C1C}">
                  <a14:useLocalDpi xmlns:a14="http://schemas.microsoft.com/office/drawing/2010/main"/>
                </a:ext>
              </a:extLst>
            </a:blip>
            <a:srcRect r="33726"/>
            <a:stretch/>
          </p:blipFill>
          <p:spPr>
            <a:xfrm rot="10800000">
              <a:off x="6411274" y="1868835"/>
              <a:ext cx="3429000" cy="2757029"/>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20" name="Rectangle 19"/>
            <p:cNvSpPr/>
            <p:nvPr/>
          </p:nvSpPr>
          <p:spPr>
            <a:xfrm>
              <a:off x="8560606" y="2540374"/>
              <a:ext cx="116424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8817426" y="2206026"/>
              <a:ext cx="650601" cy="307777"/>
            </a:xfrm>
            <a:prstGeom prst="rect">
              <a:avLst/>
            </a:prstGeom>
            <a:noFill/>
          </p:spPr>
          <p:txBody>
            <a:bodyPr wrap="square" rtlCol="0">
              <a:spAutoFit/>
            </a:bodyPr>
            <a:lstStyle/>
            <a:p>
              <a:pPr algn="ctr"/>
              <a:r>
                <a:rPr lang="en-US" dirty="0" smtClean="0">
                  <a:solidFill>
                    <a:srgbClr val="FFFFFF"/>
                  </a:solidFill>
                </a:rPr>
                <a:t>50 </a:t>
              </a:r>
              <a:r>
                <a:rPr lang="en-US" dirty="0" err="1" smtClean="0">
                  <a:solidFill>
                    <a:srgbClr val="FFFFFF"/>
                  </a:solidFill>
                </a:rPr>
                <a:t>μm</a:t>
              </a:r>
              <a:endParaRPr lang="en-US" dirty="0">
                <a:solidFill>
                  <a:srgbClr val="FFFFFF"/>
                </a:solidFill>
              </a:endParaRPr>
            </a:p>
          </p:txBody>
        </p:sp>
      </p:grpSp>
      <p:grpSp>
        <p:nvGrpSpPr>
          <p:cNvPr id="39" name="Group 38"/>
          <p:cNvGrpSpPr/>
          <p:nvPr/>
        </p:nvGrpSpPr>
        <p:grpSpPr>
          <a:xfrm>
            <a:off x="534762" y="2162833"/>
            <a:ext cx="3426276" cy="2757029"/>
            <a:chOff x="534762" y="1868835"/>
            <a:chExt cx="3426276" cy="2757029"/>
          </a:xfrm>
        </p:grpSpPr>
        <p:pic>
          <p:nvPicPr>
            <p:cNvPr id="28" name="Picture 27" descr="TiO2 FTO Si in Nafion peeled cs3.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0800000">
              <a:off x="534762" y="1868835"/>
              <a:ext cx="3426276" cy="2757029"/>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p:spPr>
        </p:pic>
        <p:sp>
          <p:nvSpPr>
            <p:cNvPr id="29" name="Rectangle 28"/>
            <p:cNvSpPr/>
            <p:nvPr/>
          </p:nvSpPr>
          <p:spPr>
            <a:xfrm>
              <a:off x="2308266" y="4389879"/>
              <a:ext cx="1377535" cy="866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 name="TextBox 29"/>
            <p:cNvSpPr txBox="1"/>
            <p:nvPr/>
          </p:nvSpPr>
          <p:spPr>
            <a:xfrm>
              <a:off x="2618332" y="4085346"/>
              <a:ext cx="757402" cy="307777"/>
            </a:xfrm>
            <a:prstGeom prst="rect">
              <a:avLst/>
            </a:prstGeom>
            <a:noFill/>
          </p:spPr>
          <p:txBody>
            <a:bodyPr wrap="square" rtlCol="0">
              <a:spAutoFit/>
            </a:bodyPr>
            <a:lstStyle/>
            <a:p>
              <a:pPr algn="ctr"/>
              <a:r>
                <a:rPr lang="en-US" dirty="0" smtClean="0">
                  <a:solidFill>
                    <a:schemeClr val="bg1"/>
                  </a:solidFill>
                </a:rPr>
                <a:t>100 </a:t>
              </a:r>
              <a:r>
                <a:rPr lang="en-US" dirty="0" err="1" smtClean="0">
                  <a:solidFill>
                    <a:schemeClr val="bg1"/>
                  </a:solidFill>
                </a:rPr>
                <a:t>μm</a:t>
              </a:r>
              <a:endParaRPr lang="en-US" dirty="0">
                <a:solidFill>
                  <a:schemeClr val="bg1"/>
                </a:solidFill>
              </a:endParaRPr>
            </a:p>
          </p:txBody>
        </p:sp>
      </p:grpSp>
      <p:sp>
        <p:nvSpPr>
          <p:cNvPr id="37" name="Text Placeholder 5"/>
          <p:cNvSpPr txBox="1">
            <a:spLocks/>
          </p:cNvSpPr>
          <p:nvPr/>
        </p:nvSpPr>
        <p:spPr bwMode="auto">
          <a:xfrm>
            <a:off x="4392687" y="1349997"/>
            <a:ext cx="3418271" cy="304800"/>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Alkaline-Stable Embedded Microwire Array</a:t>
            </a:r>
            <a:endParaRPr lang="en-US" sz="1400" cap="small" dirty="0"/>
          </a:p>
        </p:txBody>
      </p:sp>
    </p:spTree>
    <p:extLst>
      <p:ext uri="{BB962C8B-B14F-4D97-AF65-F5344CB8AC3E}">
        <p14:creationId xmlns:p14="http://schemas.microsoft.com/office/powerpoint/2010/main" val="472131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94982" y="2886419"/>
            <a:ext cx="7950732" cy="3227942"/>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2" name="Title 1"/>
          <p:cNvSpPr>
            <a:spLocks noGrp="1"/>
          </p:cNvSpPr>
          <p:nvPr>
            <p:ph type="title"/>
          </p:nvPr>
        </p:nvSpPr>
        <p:spPr/>
        <p:txBody>
          <a:bodyPr/>
          <a:lstStyle/>
          <a:p>
            <a:r>
              <a:rPr lang="en-US" dirty="0" smtClean="0"/>
              <a:t>Overview</a:t>
            </a:r>
            <a:endParaRPr lang="en-US" dirty="0"/>
          </a:p>
        </p:txBody>
      </p:sp>
      <p:sp>
        <p:nvSpPr>
          <p:cNvPr id="3" name="Text Placeholder 2"/>
          <p:cNvSpPr>
            <a:spLocks noGrp="1"/>
          </p:cNvSpPr>
          <p:nvPr>
            <p:ph type="body" sz="quarter" idx="13"/>
          </p:nvPr>
        </p:nvSpPr>
        <p:spPr/>
        <p:txBody>
          <a:bodyPr/>
          <a:lstStyle/>
          <a:p>
            <a:r>
              <a:rPr lang="en-US" dirty="0" smtClean="0"/>
              <a:t>Systematic </a:t>
            </a:r>
            <a:r>
              <a:rPr lang="en-US" dirty="0"/>
              <a:t>Approach to Solar</a:t>
            </a:r>
            <a:r>
              <a:rPr lang="en-US" dirty="0" smtClean="0"/>
              <a:t>-Fuel Generator Prototypes</a:t>
            </a:r>
            <a:endParaRPr lang="en-US" dirty="0"/>
          </a:p>
        </p:txBody>
      </p:sp>
      <p:sp>
        <p:nvSpPr>
          <p:cNvPr id="7" name="Rectangle 6"/>
          <p:cNvSpPr/>
          <p:nvPr/>
        </p:nvSpPr>
        <p:spPr>
          <a:xfrm>
            <a:off x="394982" y="1327727"/>
            <a:ext cx="7950732" cy="1405225"/>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17" name="Rectangle 16"/>
          <p:cNvSpPr/>
          <p:nvPr/>
        </p:nvSpPr>
        <p:spPr>
          <a:xfrm>
            <a:off x="561767" y="1561149"/>
            <a:ext cx="2057400" cy="914400"/>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24777" y="1675449"/>
            <a:ext cx="685800" cy="68580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9" name="TextBox 18"/>
          <p:cNvSpPr txBox="1"/>
          <p:nvPr/>
        </p:nvSpPr>
        <p:spPr>
          <a:xfrm>
            <a:off x="561767" y="1561149"/>
            <a:ext cx="1028700" cy="784830"/>
          </a:xfrm>
          <a:prstGeom prst="rect">
            <a:avLst/>
          </a:prstGeom>
          <a:noFill/>
        </p:spPr>
        <p:txBody>
          <a:bodyPr wrap="square" rtlCol="0">
            <a:spAutoFit/>
          </a:bodyPr>
          <a:lstStyle/>
          <a:p>
            <a:pPr>
              <a:spcAft>
                <a:spcPts val="0"/>
              </a:spcAft>
            </a:pPr>
            <a:r>
              <a:rPr lang="en-US" sz="1500" dirty="0" smtClean="0">
                <a:solidFill>
                  <a:schemeClr val="tx1">
                    <a:lumMod val="75000"/>
                    <a:lumOff val="25000"/>
                  </a:schemeClr>
                </a:solidFill>
              </a:rPr>
              <a:t>Integrated prototype</a:t>
            </a:r>
          </a:p>
          <a:p>
            <a:pPr>
              <a:spcAft>
                <a:spcPts val="0"/>
              </a:spcAft>
            </a:pPr>
            <a:r>
              <a:rPr lang="en-US" sz="1500" dirty="0" smtClean="0">
                <a:solidFill>
                  <a:schemeClr val="tx1">
                    <a:lumMod val="75000"/>
                    <a:lumOff val="25000"/>
                  </a:schemeClr>
                </a:solidFill>
              </a:rPr>
              <a:t>devices</a:t>
            </a:r>
          </a:p>
        </p:txBody>
      </p:sp>
      <p:sp>
        <p:nvSpPr>
          <p:cNvPr id="21" name="Isosceles Triangle 20"/>
          <p:cNvSpPr/>
          <p:nvPr/>
        </p:nvSpPr>
        <p:spPr>
          <a:xfrm rot="5400000">
            <a:off x="2331336" y="1902004"/>
            <a:ext cx="1238294" cy="232691"/>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5400000">
            <a:off x="5129487" y="1925983"/>
            <a:ext cx="1238294" cy="232691"/>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301394" y="1573139"/>
            <a:ext cx="2057401" cy="914400"/>
            <a:chOff x="3301394" y="1573139"/>
            <a:chExt cx="2057401" cy="914400"/>
          </a:xfrm>
        </p:grpSpPr>
        <p:sp>
          <p:nvSpPr>
            <p:cNvPr id="13" name="Rectangle 12"/>
            <p:cNvSpPr/>
            <p:nvPr/>
          </p:nvSpPr>
          <p:spPr>
            <a:xfrm>
              <a:off x="3301395" y="1573139"/>
              <a:ext cx="2057400" cy="914400"/>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207" y="1755782"/>
              <a:ext cx="859640" cy="573093"/>
            </a:xfrm>
            <a:prstGeom prst="rect">
              <a:avLst/>
            </a:prstGeom>
            <a:ln w="12700">
              <a:solidFill>
                <a:schemeClr val="tx1">
                  <a:lumMod val="50000"/>
                  <a:lumOff val="50000"/>
                </a:schemeClr>
              </a:solidFill>
            </a:ln>
            <a:effectLst>
              <a:outerShdw blurRad="50800" dist="38100" dir="2700000" algn="tl" rotWithShape="0">
                <a:prstClr val="black">
                  <a:alpha val="40000"/>
                </a:prstClr>
              </a:outerShdw>
            </a:effectLst>
          </p:spPr>
        </p:pic>
        <p:sp>
          <p:nvSpPr>
            <p:cNvPr id="16" name="TextBox 15"/>
            <p:cNvSpPr txBox="1"/>
            <p:nvPr/>
          </p:nvSpPr>
          <p:spPr>
            <a:xfrm>
              <a:off x="3301394" y="1573139"/>
              <a:ext cx="1068953" cy="784830"/>
            </a:xfrm>
            <a:prstGeom prst="rect">
              <a:avLst/>
            </a:prstGeom>
            <a:noFill/>
          </p:spPr>
          <p:txBody>
            <a:bodyPr wrap="square" rtlCol="0">
              <a:spAutoFit/>
            </a:bodyPr>
            <a:lstStyle/>
            <a:p>
              <a:pPr>
                <a:spcAft>
                  <a:spcPts val="0"/>
                </a:spcAft>
              </a:pPr>
              <a:r>
                <a:rPr lang="en-US" sz="1500" dirty="0" smtClean="0">
                  <a:solidFill>
                    <a:schemeClr val="tx1">
                      <a:lumMod val="75000"/>
                      <a:lumOff val="25000"/>
                    </a:schemeClr>
                  </a:solidFill>
                </a:rPr>
                <a:t>Assemblies and processes</a:t>
              </a:r>
            </a:p>
          </p:txBody>
        </p:sp>
      </p:grpSp>
      <p:grpSp>
        <p:nvGrpSpPr>
          <p:cNvPr id="8" name="Group 7"/>
          <p:cNvGrpSpPr/>
          <p:nvPr/>
        </p:nvGrpSpPr>
        <p:grpSpPr>
          <a:xfrm>
            <a:off x="6041023" y="1585129"/>
            <a:ext cx="2057400" cy="914400"/>
            <a:chOff x="6041023" y="1585129"/>
            <a:chExt cx="2057400" cy="914400"/>
          </a:xfrm>
        </p:grpSpPr>
        <p:sp>
          <p:nvSpPr>
            <p:cNvPr id="14" name="Rectangle 13"/>
            <p:cNvSpPr/>
            <p:nvPr/>
          </p:nvSpPr>
          <p:spPr>
            <a:xfrm>
              <a:off x="6041023" y="1585129"/>
              <a:ext cx="2057400" cy="914400"/>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9723" y="1699340"/>
              <a:ext cx="800307" cy="68597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20" name="TextBox 19"/>
            <p:cNvSpPr txBox="1"/>
            <p:nvPr/>
          </p:nvSpPr>
          <p:spPr>
            <a:xfrm>
              <a:off x="6041023" y="1585129"/>
              <a:ext cx="1028700" cy="553998"/>
            </a:xfrm>
            <a:prstGeom prst="rect">
              <a:avLst/>
            </a:prstGeom>
            <a:noFill/>
          </p:spPr>
          <p:txBody>
            <a:bodyPr wrap="square" rtlCol="0">
              <a:spAutoFit/>
            </a:bodyPr>
            <a:lstStyle/>
            <a:p>
              <a:pPr>
                <a:spcAft>
                  <a:spcPts val="0"/>
                </a:spcAft>
              </a:pPr>
              <a:r>
                <a:rPr lang="en-US" sz="1500" dirty="0" smtClean="0">
                  <a:solidFill>
                    <a:schemeClr val="tx1">
                      <a:lumMod val="75000"/>
                      <a:lumOff val="25000"/>
                    </a:schemeClr>
                  </a:solidFill>
                </a:rPr>
                <a:t>Materials discovery</a:t>
              </a:r>
            </a:p>
          </p:txBody>
        </p:sp>
      </p:grpSp>
      <p:sp>
        <p:nvSpPr>
          <p:cNvPr id="22" name="Rectangle 21"/>
          <p:cNvSpPr/>
          <p:nvPr/>
        </p:nvSpPr>
        <p:spPr>
          <a:xfrm>
            <a:off x="4510578" y="3916751"/>
            <a:ext cx="2034515" cy="1569660"/>
          </a:xfrm>
          <a:prstGeom prst="rect">
            <a:avLst/>
          </a:prstGeom>
        </p:spPr>
        <p:txBody>
          <a:bodyPr wrap="square">
            <a:spAutoFit/>
          </a:bodyPr>
          <a:lstStyle/>
          <a:p>
            <a:pPr marL="174625" indent="-174625"/>
            <a:r>
              <a:rPr lang="en-US" sz="1500" dirty="0" smtClean="0">
                <a:solidFill>
                  <a:schemeClr val="tx1">
                    <a:lumMod val="75000"/>
                    <a:lumOff val="25000"/>
                  </a:schemeClr>
                </a:solidFill>
              </a:rPr>
              <a:t>•	High-throughput </a:t>
            </a:r>
            <a:r>
              <a:rPr lang="en-US" sz="1500" dirty="0">
                <a:solidFill>
                  <a:schemeClr val="tx1">
                    <a:lumMod val="75000"/>
                    <a:lumOff val="25000"/>
                  </a:schemeClr>
                </a:solidFill>
              </a:rPr>
              <a:t>materials </a:t>
            </a:r>
            <a:r>
              <a:rPr lang="en-US" sz="1500" dirty="0" smtClean="0">
                <a:solidFill>
                  <a:schemeClr val="tx1">
                    <a:lumMod val="75000"/>
                    <a:lumOff val="25000"/>
                  </a:schemeClr>
                </a:solidFill>
              </a:rPr>
              <a:t>discovery</a:t>
            </a:r>
            <a:br>
              <a:rPr lang="en-US" sz="1500" dirty="0" smtClean="0">
                <a:solidFill>
                  <a:schemeClr val="tx1">
                    <a:lumMod val="75000"/>
                    <a:lumOff val="25000"/>
                  </a:schemeClr>
                </a:solidFill>
              </a:rPr>
            </a:br>
            <a:endParaRPr lang="en-US" sz="1500" dirty="0" smtClean="0">
              <a:solidFill>
                <a:schemeClr val="tx1">
                  <a:lumMod val="75000"/>
                  <a:lumOff val="25000"/>
                </a:schemeClr>
              </a:solidFill>
            </a:endParaRPr>
          </a:p>
          <a:p>
            <a:pPr marL="174625" indent="-174625"/>
            <a:endParaRPr lang="en-US" sz="1500" dirty="0">
              <a:solidFill>
                <a:schemeClr val="tx1">
                  <a:lumMod val="75000"/>
                  <a:lumOff val="25000"/>
                </a:schemeClr>
              </a:solidFill>
            </a:endParaRPr>
          </a:p>
          <a:p>
            <a:pPr marL="174625" indent="-174625"/>
            <a:r>
              <a:rPr lang="en-US" sz="1800" dirty="0" smtClean="0">
                <a:solidFill>
                  <a:schemeClr val="tx1">
                    <a:lumMod val="75000"/>
                    <a:lumOff val="25000"/>
                  </a:schemeClr>
                </a:solidFill>
              </a:rPr>
              <a:t>•	</a:t>
            </a:r>
            <a:r>
              <a:rPr lang="en-US" sz="1800" dirty="0">
                <a:solidFill>
                  <a:schemeClr val="tx1">
                    <a:lumMod val="75000"/>
                    <a:lumOff val="25000"/>
                  </a:schemeClr>
                </a:solidFill>
              </a:rPr>
              <a:t>P</a:t>
            </a:r>
            <a:r>
              <a:rPr lang="en-US" sz="1800" dirty="0" smtClean="0">
                <a:solidFill>
                  <a:schemeClr val="tx1">
                    <a:lumMod val="75000"/>
                    <a:lumOff val="25000"/>
                  </a:schemeClr>
                </a:solidFill>
              </a:rPr>
              <a:t>rograms </a:t>
            </a:r>
            <a:r>
              <a:rPr lang="en-US" sz="1800" dirty="0">
                <a:solidFill>
                  <a:schemeClr val="tx1">
                    <a:lumMod val="75000"/>
                    <a:lumOff val="25000"/>
                  </a:schemeClr>
                </a:solidFill>
              </a:rPr>
              <a:t>at DOE user </a:t>
            </a:r>
            <a:r>
              <a:rPr lang="en-US" sz="1800" dirty="0" smtClean="0">
                <a:solidFill>
                  <a:schemeClr val="tx1">
                    <a:lumMod val="75000"/>
                    <a:lumOff val="25000"/>
                  </a:schemeClr>
                </a:solidFill>
              </a:rPr>
              <a:t>facilities</a:t>
            </a:r>
            <a:endParaRPr lang="en-US" sz="1800" dirty="0">
              <a:solidFill>
                <a:schemeClr val="tx1">
                  <a:lumMod val="75000"/>
                  <a:lumOff val="25000"/>
                </a:schemeClr>
              </a:solidFill>
            </a:endParaRPr>
          </a:p>
        </p:txBody>
      </p:sp>
      <p:sp>
        <p:nvSpPr>
          <p:cNvPr id="27" name="Rectangle 26"/>
          <p:cNvSpPr/>
          <p:nvPr/>
        </p:nvSpPr>
        <p:spPr>
          <a:xfrm>
            <a:off x="522166" y="3688830"/>
            <a:ext cx="2015594" cy="1862048"/>
          </a:xfrm>
          <a:prstGeom prst="rect">
            <a:avLst/>
          </a:prstGeom>
        </p:spPr>
        <p:txBody>
          <a:bodyPr wrap="square">
            <a:spAutoFit/>
          </a:bodyPr>
          <a:lstStyle/>
          <a:p>
            <a:pPr marL="231775" indent="-231775">
              <a:spcAft>
                <a:spcPts val="600"/>
              </a:spcAft>
            </a:pPr>
            <a:r>
              <a:rPr lang="en-US" sz="1500" dirty="0" smtClean="0">
                <a:solidFill>
                  <a:schemeClr val="tx1">
                    <a:lumMod val="75000"/>
                    <a:lumOff val="25000"/>
                  </a:schemeClr>
                </a:solidFill>
              </a:rPr>
              <a:t>•	Design</a:t>
            </a:r>
            <a:r>
              <a:rPr lang="en-US" sz="1500" dirty="0">
                <a:solidFill>
                  <a:schemeClr val="tx1">
                    <a:lumMod val="75000"/>
                    <a:lumOff val="25000"/>
                  </a:schemeClr>
                </a:solidFill>
              </a:rPr>
              <a:t>, fabrication and testing of </a:t>
            </a:r>
            <a:r>
              <a:rPr lang="en-US" sz="1500" dirty="0" smtClean="0">
                <a:solidFill>
                  <a:schemeClr val="tx1">
                    <a:lumMod val="75000"/>
                    <a:lumOff val="25000"/>
                  </a:schemeClr>
                </a:solidFill>
              </a:rPr>
              <a:t>prototypes</a:t>
            </a:r>
          </a:p>
          <a:p>
            <a:pPr marL="231775" indent="-231775">
              <a:spcAft>
                <a:spcPts val="600"/>
              </a:spcAft>
            </a:pPr>
            <a:endParaRPr lang="en-US" sz="1500" dirty="0">
              <a:solidFill>
                <a:schemeClr val="tx1">
                  <a:lumMod val="75000"/>
                  <a:lumOff val="25000"/>
                </a:schemeClr>
              </a:solidFill>
            </a:endParaRPr>
          </a:p>
          <a:p>
            <a:pPr marL="231775" indent="-231775">
              <a:spcAft>
                <a:spcPts val="600"/>
              </a:spcAft>
            </a:pPr>
            <a:r>
              <a:rPr lang="en-US" sz="1500" dirty="0" smtClean="0">
                <a:solidFill>
                  <a:schemeClr val="tx1">
                    <a:lumMod val="75000"/>
                    <a:lumOff val="25000"/>
                  </a:schemeClr>
                </a:solidFill>
              </a:rPr>
              <a:t>•	Simulation </a:t>
            </a:r>
            <a:r>
              <a:rPr lang="en-US" sz="1500" dirty="0">
                <a:solidFill>
                  <a:schemeClr val="tx1">
                    <a:lumMod val="75000"/>
                    <a:lumOff val="25000"/>
                  </a:schemeClr>
                </a:solidFill>
              </a:rPr>
              <a:t>and modeling of </a:t>
            </a:r>
            <a:r>
              <a:rPr lang="en-US" sz="1500" dirty="0" smtClean="0">
                <a:solidFill>
                  <a:schemeClr val="tx1">
                    <a:lumMod val="75000"/>
                    <a:lumOff val="25000"/>
                  </a:schemeClr>
                </a:solidFill>
              </a:rPr>
              <a:t>solar-fuels generators</a:t>
            </a:r>
            <a:endParaRPr lang="en-US" sz="1500" dirty="0">
              <a:solidFill>
                <a:schemeClr val="tx1">
                  <a:lumMod val="75000"/>
                  <a:lumOff val="25000"/>
                </a:schemeClr>
              </a:solidFill>
            </a:endParaRPr>
          </a:p>
        </p:txBody>
      </p:sp>
      <p:sp>
        <p:nvSpPr>
          <p:cNvPr id="28" name="Text Placeholder 5"/>
          <p:cNvSpPr txBox="1">
            <a:spLocks/>
          </p:cNvSpPr>
          <p:nvPr/>
        </p:nvSpPr>
        <p:spPr bwMode="auto">
          <a:xfrm>
            <a:off x="258858" y="3045337"/>
            <a:ext cx="3664942" cy="324648"/>
          </a:xfrm>
          <a:prstGeom prst="rect">
            <a:avLst/>
          </a:prstGeom>
          <a:solidFill>
            <a:srgbClr val="1B677B"/>
          </a:solidFill>
          <a:ln w="9525">
            <a:solidFill>
              <a:schemeClr val="accent6">
                <a:lumMod val="75000"/>
              </a:schemeClr>
            </a:solidFill>
            <a:miter lim="800000"/>
            <a:headEnd/>
            <a:tailEnd/>
          </a:ln>
        </p:spPr>
        <p:txBody>
          <a:bodyPr vert="horz" wrap="square" lIns="91440" tIns="45720" rIns="91440" bIns="45720" numCol="1" anchor="t" anchorCtr="0" compatLnSpc="1">
            <a:prstTxWarp prst="textNoShape">
              <a:avLst/>
            </a:prstTxWarp>
            <a:noAutofit/>
          </a:bodyPr>
          <a:lstStyle>
            <a:lvl1pPr algn="l" rtl="0" fontAlgn="base">
              <a:spcBef>
                <a:spcPct val="20000"/>
              </a:spcBef>
              <a:spcAft>
                <a:spcPct val="0"/>
              </a:spcAft>
              <a:defRPr sz="1800" b="1">
                <a:solidFill>
                  <a:schemeClr val="bg1"/>
                </a:solidFill>
                <a:latin typeface="+mj-lt"/>
                <a:ea typeface="MS PGothic" pitchFamily="34" charset="-128"/>
                <a:cs typeface="+mn-cs"/>
              </a:defRPr>
            </a:lvl1pPr>
            <a:lvl2pPr marL="742950" indent="-285750" algn="l" rtl="0" fontAlgn="base">
              <a:spcBef>
                <a:spcPct val="20000"/>
              </a:spcBef>
              <a:spcAft>
                <a:spcPct val="0"/>
              </a:spcAft>
              <a:defRPr sz="1200">
                <a:solidFill>
                  <a:schemeClr val="tx1"/>
                </a:solidFill>
                <a:latin typeface="+mn-lt"/>
                <a:ea typeface="MS PGothic" pitchFamily="34" charset="-128"/>
                <a:cs typeface="+mn-cs"/>
              </a:defRPr>
            </a:lvl2pPr>
            <a:lvl3pPr marL="1143000" indent="-228600" algn="l" rtl="0" fontAlgn="base">
              <a:spcBef>
                <a:spcPct val="20000"/>
              </a:spcBef>
              <a:spcAft>
                <a:spcPct val="0"/>
              </a:spcAft>
              <a:defRPr sz="1200">
                <a:solidFill>
                  <a:schemeClr val="tx1"/>
                </a:solidFill>
                <a:latin typeface="+mn-lt"/>
                <a:ea typeface="MS PGothic" pitchFamily="34" charset="-128"/>
                <a:cs typeface="+mn-cs"/>
              </a:defRPr>
            </a:lvl3pPr>
            <a:lvl4pPr marL="1600200" indent="-228600" algn="l" rtl="0" fontAlgn="base">
              <a:spcBef>
                <a:spcPct val="20000"/>
              </a:spcBef>
              <a:spcAft>
                <a:spcPct val="0"/>
              </a:spcAft>
              <a:defRPr sz="1200">
                <a:solidFill>
                  <a:schemeClr val="tx1"/>
                </a:solidFill>
                <a:latin typeface="+mn-lt"/>
                <a:ea typeface="MS PGothic" pitchFamily="34" charset="-128"/>
                <a:cs typeface="+mn-cs"/>
              </a:defRPr>
            </a:lvl4pPr>
            <a:lvl5pPr marL="2057400" indent="-228600" algn="l" rtl="0" fontAlgn="base">
              <a:spcBef>
                <a:spcPct val="20000"/>
              </a:spcBef>
              <a:spcAft>
                <a:spcPct val="0"/>
              </a:spcAft>
              <a:defRPr sz="1200">
                <a:solidFill>
                  <a:schemeClr val="tx1"/>
                </a:solidFill>
                <a:latin typeface="+mn-lt"/>
                <a:ea typeface="MS PGothic" pitchFamily="34"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1400" cap="small" dirty="0" smtClean="0"/>
              <a:t>Critical Enabling capabilities and partnerships</a:t>
            </a:r>
            <a:endParaRPr lang="en-US" sz="1400" cap="small" dirty="0"/>
          </a:p>
        </p:txBody>
      </p:sp>
      <p:sp>
        <p:nvSpPr>
          <p:cNvPr id="23" name="Right Arrow 22"/>
          <p:cNvSpPr/>
          <p:nvPr/>
        </p:nvSpPr>
        <p:spPr>
          <a:xfrm rot="5400000">
            <a:off x="3974323" y="2809540"/>
            <a:ext cx="482262" cy="327814"/>
          </a:xfrm>
          <a:prstGeom prst="rightArrow">
            <a:avLst>
              <a:gd name="adj1" fmla="val 50001"/>
              <a:gd name="adj2" fmla="val 57895"/>
            </a:avLst>
          </a:prstGeom>
          <a:gradFill flip="none" rotWithShape="1">
            <a:gsLst>
              <a:gs pos="85000">
                <a:srgbClr val="94D0F1"/>
              </a:gs>
              <a:gs pos="0">
                <a:srgbClr val="1B677B"/>
              </a:gs>
              <a:gs pos="100000">
                <a:srgbClr val="CAEBFD"/>
              </a:gs>
            </a:gsLst>
            <a:lin ang="16200000" scaled="0"/>
            <a:tileRect/>
          </a:gra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475669" y="3721390"/>
            <a:ext cx="2015594" cy="2092881"/>
          </a:xfrm>
          <a:prstGeom prst="rect">
            <a:avLst/>
          </a:prstGeom>
        </p:spPr>
        <p:txBody>
          <a:bodyPr wrap="square">
            <a:spAutoFit/>
          </a:bodyPr>
          <a:lstStyle/>
          <a:p>
            <a:pPr marL="231775" indent="-231775">
              <a:spcAft>
                <a:spcPts val="600"/>
              </a:spcAft>
            </a:pPr>
            <a:r>
              <a:rPr lang="en-US" sz="1500" dirty="0" smtClean="0">
                <a:solidFill>
                  <a:schemeClr val="tx1">
                    <a:lumMod val="75000"/>
                    <a:lumOff val="25000"/>
                  </a:schemeClr>
                </a:solidFill>
              </a:rPr>
              <a:t>•	Interdisciplinary </a:t>
            </a:r>
            <a:r>
              <a:rPr lang="en-US" sz="1500" dirty="0">
                <a:solidFill>
                  <a:schemeClr val="tx1">
                    <a:lumMod val="75000"/>
                    <a:lumOff val="25000"/>
                  </a:schemeClr>
                </a:solidFill>
              </a:rPr>
              <a:t>problem-solving </a:t>
            </a:r>
            <a:r>
              <a:rPr lang="en-US" sz="1500" dirty="0" smtClean="0">
                <a:solidFill>
                  <a:schemeClr val="tx1">
                    <a:lumMod val="75000"/>
                    <a:lumOff val="25000"/>
                  </a:schemeClr>
                </a:solidFill>
              </a:rPr>
              <a:t>teams</a:t>
            </a:r>
          </a:p>
          <a:p>
            <a:pPr marL="231775" indent="-231775">
              <a:spcAft>
                <a:spcPts val="600"/>
              </a:spcAft>
            </a:pPr>
            <a:endParaRPr lang="en-US" sz="1500" dirty="0">
              <a:solidFill>
                <a:schemeClr val="tx1">
                  <a:lumMod val="75000"/>
                  <a:lumOff val="25000"/>
                </a:schemeClr>
              </a:solidFill>
            </a:endParaRPr>
          </a:p>
          <a:p>
            <a:pPr marL="231775" indent="-231775">
              <a:spcAft>
                <a:spcPts val="600"/>
              </a:spcAft>
            </a:pPr>
            <a:r>
              <a:rPr lang="en-US" sz="1500" dirty="0" smtClean="0">
                <a:solidFill>
                  <a:schemeClr val="tx1">
                    <a:lumMod val="75000"/>
                    <a:lumOff val="25000"/>
                  </a:schemeClr>
                </a:solidFill>
              </a:rPr>
              <a:t>•	Performance benchmarking </a:t>
            </a:r>
            <a:r>
              <a:rPr lang="en-US" sz="1500" dirty="0">
                <a:solidFill>
                  <a:schemeClr val="tx1">
                    <a:lumMod val="75000"/>
                    <a:lumOff val="25000"/>
                  </a:schemeClr>
                </a:solidFill>
              </a:rPr>
              <a:t>of light absorbers and catalysts</a:t>
            </a:r>
          </a:p>
        </p:txBody>
      </p:sp>
      <p:pic>
        <p:nvPicPr>
          <p:cNvPr id="24" name="Picture 23" descr="ALS_logo_B.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4273" y="3004522"/>
            <a:ext cx="995399" cy="691064"/>
          </a:xfrm>
          <a:prstGeom prst="rect">
            <a:avLst/>
          </a:prstGeom>
        </p:spPr>
      </p:pic>
      <p:pic>
        <p:nvPicPr>
          <p:cNvPr id="25" name="Picture 24" descr="MF_Preferred_Logo_ProcessBlu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1073" y="3033317"/>
            <a:ext cx="1503944" cy="571566"/>
          </a:xfrm>
          <a:prstGeom prst="rect">
            <a:avLst/>
          </a:prstGeom>
        </p:spPr>
      </p:pic>
      <p:pic>
        <p:nvPicPr>
          <p:cNvPr id="30" name="Picture 29" descr="NCEM_logo.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4491" y="3741606"/>
            <a:ext cx="1558082" cy="380319"/>
          </a:xfrm>
          <a:prstGeom prst="rect">
            <a:avLst/>
          </a:prstGeom>
        </p:spPr>
      </p:pic>
      <p:pic>
        <p:nvPicPr>
          <p:cNvPr id="32" name="Picture 31" descr="NERSC_logo_color.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0747" y="4301400"/>
            <a:ext cx="1202481" cy="421133"/>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3311" y="4862044"/>
            <a:ext cx="1335500" cy="1019075"/>
          </a:xfrm>
          <a:prstGeom prst="rect">
            <a:avLst/>
          </a:prstGeom>
        </p:spPr>
      </p:pic>
    </p:spTree>
    <p:extLst>
      <p:ext uri="{BB962C8B-B14F-4D97-AF65-F5344CB8AC3E}">
        <p14:creationId xmlns:p14="http://schemas.microsoft.com/office/powerpoint/2010/main" val="10925427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94982" y="3267075"/>
            <a:ext cx="7965770" cy="2905126"/>
          </a:xfrm>
          <a:prstGeom prst="rect">
            <a:avLst/>
          </a:prstGeom>
          <a:ln>
            <a:no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2" name="Title 1"/>
          <p:cNvSpPr>
            <a:spLocks noGrp="1"/>
          </p:cNvSpPr>
          <p:nvPr>
            <p:ph type="title"/>
          </p:nvPr>
        </p:nvSpPr>
        <p:spPr/>
        <p:txBody>
          <a:bodyPr/>
          <a:lstStyle/>
          <a:p>
            <a:r>
              <a:rPr lang="en-US" dirty="0" smtClean="0"/>
              <a:t>Integrated Prototype Devices</a:t>
            </a:r>
            <a:endParaRPr lang="en-US" dirty="0"/>
          </a:p>
        </p:txBody>
      </p:sp>
      <p:sp>
        <p:nvSpPr>
          <p:cNvPr id="3" name="Text Placeholder 2"/>
          <p:cNvSpPr>
            <a:spLocks noGrp="1"/>
          </p:cNvSpPr>
          <p:nvPr>
            <p:ph type="body" sz="quarter" idx="13"/>
          </p:nvPr>
        </p:nvSpPr>
        <p:spPr/>
        <p:txBody>
          <a:bodyPr/>
          <a:lstStyle/>
          <a:p>
            <a:r>
              <a:rPr lang="en-US" dirty="0" smtClean="0"/>
              <a:t>Systematic Approach to Solar-Fuel Generator Prototypes</a:t>
            </a:r>
            <a:endParaRPr lang="en-US" dirty="0"/>
          </a:p>
        </p:txBody>
      </p:sp>
      <p:sp>
        <p:nvSpPr>
          <p:cNvPr id="7" name="Rectangle 6"/>
          <p:cNvSpPr/>
          <p:nvPr/>
        </p:nvSpPr>
        <p:spPr>
          <a:xfrm>
            <a:off x="394982" y="1327727"/>
            <a:ext cx="7950732" cy="1405225"/>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17" name="Rectangle 16"/>
          <p:cNvSpPr/>
          <p:nvPr/>
        </p:nvSpPr>
        <p:spPr>
          <a:xfrm>
            <a:off x="561767" y="1561149"/>
            <a:ext cx="2057400" cy="914400"/>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24777" y="1675449"/>
            <a:ext cx="685800" cy="68580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9" name="TextBox 18"/>
          <p:cNvSpPr txBox="1"/>
          <p:nvPr/>
        </p:nvSpPr>
        <p:spPr>
          <a:xfrm>
            <a:off x="561767" y="1561149"/>
            <a:ext cx="1028700" cy="784830"/>
          </a:xfrm>
          <a:prstGeom prst="rect">
            <a:avLst/>
          </a:prstGeom>
          <a:noFill/>
        </p:spPr>
        <p:txBody>
          <a:bodyPr wrap="square" rtlCol="0">
            <a:spAutoFit/>
          </a:bodyPr>
          <a:lstStyle/>
          <a:p>
            <a:pPr>
              <a:spcAft>
                <a:spcPts val="0"/>
              </a:spcAft>
            </a:pPr>
            <a:r>
              <a:rPr lang="en-US" sz="1500" dirty="0" smtClean="0">
                <a:solidFill>
                  <a:schemeClr val="tx1">
                    <a:lumMod val="75000"/>
                    <a:lumOff val="25000"/>
                  </a:schemeClr>
                </a:solidFill>
              </a:rPr>
              <a:t>Integrated prototype</a:t>
            </a:r>
          </a:p>
          <a:p>
            <a:pPr>
              <a:spcAft>
                <a:spcPts val="0"/>
              </a:spcAft>
            </a:pPr>
            <a:r>
              <a:rPr lang="en-US" sz="1500" dirty="0" smtClean="0">
                <a:solidFill>
                  <a:schemeClr val="tx1">
                    <a:lumMod val="75000"/>
                    <a:lumOff val="25000"/>
                  </a:schemeClr>
                </a:solidFill>
              </a:rPr>
              <a:t>devices</a:t>
            </a:r>
          </a:p>
        </p:txBody>
      </p:sp>
      <p:sp>
        <p:nvSpPr>
          <p:cNvPr id="21" name="Isosceles Triangle 20"/>
          <p:cNvSpPr/>
          <p:nvPr/>
        </p:nvSpPr>
        <p:spPr>
          <a:xfrm rot="5400000">
            <a:off x="2331336" y="1902004"/>
            <a:ext cx="1238294" cy="232691"/>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41023" y="1585129"/>
            <a:ext cx="2057400" cy="914400"/>
          </a:xfrm>
          <a:prstGeom prst="rect">
            <a:avLst/>
          </a:prstGeom>
          <a:solidFill>
            <a:schemeClr val="bg1">
              <a:lumMod val="85000"/>
            </a:schemeClr>
          </a:solidFill>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15" name="Isosceles Triangle 14"/>
          <p:cNvSpPr/>
          <p:nvPr/>
        </p:nvSpPr>
        <p:spPr>
          <a:xfrm rot="5400000">
            <a:off x="5129487" y="1925983"/>
            <a:ext cx="1238294" cy="232691"/>
          </a:xfrm>
          <a:prstGeom prst="triangle">
            <a:avLst>
              <a:gd name="adj" fmla="val 51210"/>
            </a:avLst>
          </a:prstGeom>
          <a:gradFill>
            <a:gsLst>
              <a:gs pos="0">
                <a:srgbClr val="1B677B"/>
              </a:gs>
              <a:gs pos="85000">
                <a:srgbClr val="8ED0F1"/>
              </a:gs>
              <a:gs pos="100000">
                <a:srgbClr val="CAEBFD"/>
              </a:gs>
            </a:gsLst>
            <a:lin ang="16200000" scaled="1"/>
          </a:gra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7069723" y="1699340"/>
            <a:ext cx="800307" cy="68597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grpSp>
        <p:nvGrpSpPr>
          <p:cNvPr id="9" name="Group 8"/>
          <p:cNvGrpSpPr/>
          <p:nvPr/>
        </p:nvGrpSpPr>
        <p:grpSpPr>
          <a:xfrm>
            <a:off x="3301394" y="1573139"/>
            <a:ext cx="2057401" cy="914400"/>
            <a:chOff x="3301394" y="1573139"/>
            <a:chExt cx="2057401" cy="914400"/>
          </a:xfrm>
        </p:grpSpPr>
        <p:sp>
          <p:nvSpPr>
            <p:cNvPr id="13" name="Rectangle 12"/>
            <p:cNvSpPr/>
            <p:nvPr/>
          </p:nvSpPr>
          <p:spPr>
            <a:xfrm>
              <a:off x="3301395" y="1573139"/>
              <a:ext cx="2057400" cy="914400"/>
            </a:xfrm>
            <a:prstGeom prst="rect">
              <a:avLst/>
            </a:prstGeom>
            <a:solidFill>
              <a:schemeClr val="bg1">
                <a:lumMod val="85000"/>
              </a:schemeClr>
            </a:solidFill>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pic>
          <p:nvPicPr>
            <p:cNvPr id="11" name="Picture 10"/>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4363207" y="1755782"/>
              <a:ext cx="859640" cy="573093"/>
            </a:xfrm>
            <a:prstGeom prst="rect">
              <a:avLst/>
            </a:prstGeom>
            <a:ln w="12700">
              <a:solidFill>
                <a:schemeClr val="tx1">
                  <a:lumMod val="50000"/>
                  <a:lumOff val="50000"/>
                </a:schemeClr>
              </a:solidFill>
            </a:ln>
            <a:effectLst>
              <a:outerShdw blurRad="50800" dist="38100" dir="2700000" algn="tl" rotWithShape="0">
                <a:prstClr val="black">
                  <a:alpha val="40000"/>
                </a:prstClr>
              </a:outerShdw>
            </a:effectLst>
          </p:spPr>
        </p:pic>
        <p:sp>
          <p:nvSpPr>
            <p:cNvPr id="16" name="TextBox 15"/>
            <p:cNvSpPr txBox="1"/>
            <p:nvPr/>
          </p:nvSpPr>
          <p:spPr>
            <a:xfrm>
              <a:off x="3301394" y="1573139"/>
              <a:ext cx="1068953" cy="784830"/>
            </a:xfrm>
            <a:prstGeom prst="rect">
              <a:avLst/>
            </a:prstGeom>
            <a:noFill/>
          </p:spPr>
          <p:txBody>
            <a:bodyPr wrap="square" rtlCol="0">
              <a:spAutoFit/>
            </a:bodyPr>
            <a:lstStyle/>
            <a:p>
              <a:pPr>
                <a:spcAft>
                  <a:spcPts val="0"/>
                </a:spcAft>
              </a:pPr>
              <a:r>
                <a:rPr lang="en-US" sz="1500" dirty="0" smtClean="0">
                  <a:solidFill>
                    <a:schemeClr val="bg1">
                      <a:lumMod val="50000"/>
                    </a:schemeClr>
                  </a:solidFill>
                </a:rPr>
                <a:t>Assemblies and processes</a:t>
              </a:r>
            </a:p>
          </p:txBody>
        </p:sp>
      </p:grpSp>
      <p:sp>
        <p:nvSpPr>
          <p:cNvPr id="20" name="TextBox 19"/>
          <p:cNvSpPr txBox="1"/>
          <p:nvPr/>
        </p:nvSpPr>
        <p:spPr>
          <a:xfrm>
            <a:off x="6041023" y="1585129"/>
            <a:ext cx="1028700" cy="553998"/>
          </a:xfrm>
          <a:prstGeom prst="rect">
            <a:avLst/>
          </a:prstGeom>
          <a:noFill/>
        </p:spPr>
        <p:txBody>
          <a:bodyPr wrap="square" rtlCol="0">
            <a:spAutoFit/>
          </a:bodyPr>
          <a:lstStyle/>
          <a:p>
            <a:pPr>
              <a:spcAft>
                <a:spcPts val="0"/>
              </a:spcAft>
            </a:pPr>
            <a:r>
              <a:rPr lang="en-US" sz="1500" dirty="0" smtClean="0">
                <a:solidFill>
                  <a:schemeClr val="bg1">
                    <a:lumMod val="50000"/>
                  </a:schemeClr>
                </a:solidFill>
              </a:rPr>
              <a:t>Materials discovery</a:t>
            </a:r>
          </a:p>
        </p:txBody>
      </p:sp>
      <p:grpSp>
        <p:nvGrpSpPr>
          <p:cNvPr id="4" name="Group 3"/>
          <p:cNvGrpSpPr/>
          <p:nvPr/>
        </p:nvGrpSpPr>
        <p:grpSpPr>
          <a:xfrm>
            <a:off x="2788671" y="3783401"/>
            <a:ext cx="1486244" cy="1788645"/>
            <a:chOff x="2788671" y="3783401"/>
            <a:chExt cx="1486244" cy="1788645"/>
          </a:xfrm>
        </p:grpSpPr>
        <p:sp>
          <p:nvSpPr>
            <p:cNvPr id="23" name="Rectangle 22"/>
            <p:cNvSpPr/>
            <p:nvPr/>
          </p:nvSpPr>
          <p:spPr>
            <a:xfrm>
              <a:off x="2788671" y="3783401"/>
              <a:ext cx="1486244" cy="1788645"/>
            </a:xfrm>
            <a:prstGeom prst="rect">
              <a:avLst/>
            </a:prstGeom>
            <a:ln>
              <a:solidFill>
                <a:schemeClr val="tx1">
                  <a:lumMod val="50000"/>
                  <a:lumOff val="50000"/>
                </a:schemeClr>
              </a:solidFill>
            </a:ln>
          </p:spPr>
          <p:style>
            <a:lnRef idx="1">
              <a:scrgbClr r="0" g="0" b="0"/>
            </a:lnRef>
            <a:fillRef idx="2">
              <a:schemeClr val="accent6">
                <a:shade val="50000"/>
                <a:hueOff val="308715"/>
                <a:satOff val="-39123"/>
                <a:lumOff val="40942"/>
                <a:alphaOff val="0"/>
              </a:schemeClr>
            </a:fillRef>
            <a:effectRef idx="1">
              <a:schemeClr val="accent6">
                <a:shade val="50000"/>
                <a:hueOff val="308715"/>
                <a:satOff val="-39123"/>
                <a:lumOff val="40942"/>
                <a:alphaOff val="0"/>
              </a:schemeClr>
            </a:effectRef>
            <a:fontRef idx="minor">
              <a:schemeClr val="dk1"/>
            </a:fontRef>
          </p:style>
        </p:sp>
        <p:sp>
          <p:nvSpPr>
            <p:cNvPr id="24" name="TextBox 23"/>
            <p:cNvSpPr txBox="1"/>
            <p:nvPr/>
          </p:nvSpPr>
          <p:spPr>
            <a:xfrm>
              <a:off x="2788671" y="3783402"/>
              <a:ext cx="1371601" cy="954107"/>
            </a:xfrm>
            <a:prstGeom prst="rect">
              <a:avLst/>
            </a:prstGeom>
            <a:noFill/>
          </p:spPr>
          <p:txBody>
            <a:bodyPr wrap="square" rtlCol="0">
              <a:spAutoFit/>
            </a:bodyPr>
            <a:lstStyle/>
            <a:p>
              <a:r>
                <a:rPr lang="en-US" dirty="0" smtClean="0">
                  <a:solidFill>
                    <a:schemeClr val="tx1">
                      <a:lumMod val="75000"/>
                      <a:lumOff val="25000"/>
                    </a:schemeClr>
                  </a:solidFill>
                </a:rPr>
                <a:t>Detailed </a:t>
              </a:r>
              <a:r>
                <a:rPr lang="en-US" dirty="0">
                  <a:solidFill>
                    <a:schemeClr val="tx1">
                      <a:lumMod val="75000"/>
                      <a:lumOff val="25000"/>
                    </a:schemeClr>
                  </a:solidFill>
                </a:rPr>
                <a:t>m</a:t>
              </a:r>
              <a:r>
                <a:rPr lang="en-US" dirty="0" smtClean="0">
                  <a:solidFill>
                    <a:schemeClr val="tx1">
                      <a:lumMod val="75000"/>
                      <a:lumOff val="25000"/>
                    </a:schemeClr>
                  </a:solidFill>
                </a:rPr>
                <a:t>odeling of prototype design space</a:t>
              </a:r>
              <a:endParaRPr lang="en-US" dirty="0">
                <a:solidFill>
                  <a:schemeClr val="tx1">
                    <a:lumMod val="75000"/>
                    <a:lumOff val="25000"/>
                  </a:schemeClr>
                </a:solidFill>
              </a:endParaRPr>
            </a:p>
          </p:txBody>
        </p:sp>
        <p:pic>
          <p:nvPicPr>
            <p:cNvPr id="2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3367" y="4785738"/>
              <a:ext cx="1416851" cy="48564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grpSp>
        <p:nvGrpSpPr>
          <p:cNvPr id="8" name="Group 7"/>
          <p:cNvGrpSpPr/>
          <p:nvPr/>
        </p:nvGrpSpPr>
        <p:grpSpPr>
          <a:xfrm>
            <a:off x="6079925" y="3783401"/>
            <a:ext cx="1486244" cy="1783962"/>
            <a:chOff x="6079925" y="3783401"/>
            <a:chExt cx="1486244" cy="1783962"/>
          </a:xfrm>
        </p:grpSpPr>
        <p:sp>
          <p:nvSpPr>
            <p:cNvPr id="27" name="Rectangle 26"/>
            <p:cNvSpPr/>
            <p:nvPr/>
          </p:nvSpPr>
          <p:spPr>
            <a:xfrm>
              <a:off x="6079925" y="3783401"/>
              <a:ext cx="1486244" cy="1783962"/>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28" name="TextBox 27"/>
            <p:cNvSpPr txBox="1"/>
            <p:nvPr/>
          </p:nvSpPr>
          <p:spPr>
            <a:xfrm>
              <a:off x="6091648" y="3789658"/>
              <a:ext cx="1359877" cy="738664"/>
            </a:xfrm>
            <a:prstGeom prst="rect">
              <a:avLst/>
            </a:prstGeom>
            <a:noFill/>
          </p:spPr>
          <p:txBody>
            <a:bodyPr wrap="square" rtlCol="0">
              <a:spAutoFit/>
            </a:bodyPr>
            <a:lstStyle/>
            <a:p>
              <a:r>
                <a:rPr lang="en-US" dirty="0" smtClean="0">
                  <a:solidFill>
                    <a:schemeClr val="tx1">
                      <a:lumMod val="75000"/>
                      <a:lumOff val="25000"/>
                    </a:schemeClr>
                  </a:solidFill>
                </a:rPr>
                <a:t>Fabrication, assembly, and testing</a:t>
              </a:r>
              <a:endParaRPr lang="en-US" dirty="0">
                <a:solidFill>
                  <a:schemeClr val="tx1">
                    <a:lumMod val="75000"/>
                    <a:lumOff val="25000"/>
                  </a:schemeClr>
                </a:solidFill>
              </a:endParaRPr>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3289" y="4669955"/>
              <a:ext cx="859030" cy="819295"/>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grpSp>
        <p:nvGrpSpPr>
          <p:cNvPr id="6" name="Group 5"/>
          <p:cNvGrpSpPr/>
          <p:nvPr/>
        </p:nvGrpSpPr>
        <p:grpSpPr>
          <a:xfrm>
            <a:off x="4434298" y="3783401"/>
            <a:ext cx="1486244" cy="1788644"/>
            <a:chOff x="4434298" y="3783401"/>
            <a:chExt cx="1486244" cy="1788644"/>
          </a:xfrm>
        </p:grpSpPr>
        <p:sp>
          <p:nvSpPr>
            <p:cNvPr id="31" name="Rectangle 30"/>
            <p:cNvSpPr/>
            <p:nvPr/>
          </p:nvSpPr>
          <p:spPr>
            <a:xfrm>
              <a:off x="4434298" y="3783401"/>
              <a:ext cx="1486244" cy="1788644"/>
            </a:xfrm>
            <a:prstGeom prst="rect">
              <a:avLst/>
            </a:prstGeom>
            <a:ln>
              <a:solidFill>
                <a:schemeClr val="tx1">
                  <a:lumMod val="50000"/>
                  <a:lumOff val="50000"/>
                </a:schemeClr>
              </a:solidFill>
            </a:ln>
          </p:spPr>
          <p:style>
            <a:lnRef idx="1">
              <a:scrgbClr r="0" g="0" b="0"/>
            </a:lnRef>
            <a:fillRef idx="2">
              <a:schemeClr val="accent6">
                <a:shade val="50000"/>
                <a:hueOff val="154358"/>
                <a:satOff val="-19562"/>
                <a:lumOff val="20471"/>
                <a:alphaOff val="0"/>
              </a:schemeClr>
            </a:fillRef>
            <a:effectRef idx="1">
              <a:schemeClr val="accent6">
                <a:shade val="50000"/>
                <a:hueOff val="154358"/>
                <a:satOff val="-19562"/>
                <a:lumOff val="20471"/>
                <a:alphaOff val="0"/>
              </a:schemeClr>
            </a:effectRef>
            <a:fontRef idx="minor">
              <a:schemeClr val="dk1"/>
            </a:fontRef>
          </p:style>
        </p:sp>
        <p:sp>
          <p:nvSpPr>
            <p:cNvPr id="32" name="TextBox 31"/>
            <p:cNvSpPr txBox="1"/>
            <p:nvPr/>
          </p:nvSpPr>
          <p:spPr>
            <a:xfrm>
              <a:off x="4446021" y="3789658"/>
              <a:ext cx="1359877" cy="738664"/>
            </a:xfrm>
            <a:prstGeom prst="rect">
              <a:avLst/>
            </a:prstGeom>
            <a:noFill/>
          </p:spPr>
          <p:txBody>
            <a:bodyPr wrap="square" rtlCol="0">
              <a:spAutoFit/>
            </a:bodyPr>
            <a:lstStyle/>
            <a:p>
              <a:r>
                <a:rPr lang="en-US" dirty="0" smtClean="0">
                  <a:solidFill>
                    <a:schemeClr val="tx1">
                      <a:lumMod val="75000"/>
                      <a:lumOff val="25000"/>
                    </a:schemeClr>
                  </a:solidFill>
                </a:rPr>
                <a:t>Comprehensive design of prototypes</a:t>
              </a:r>
              <a:endParaRPr lang="en-US" dirty="0">
                <a:solidFill>
                  <a:schemeClr val="tx1">
                    <a:lumMod val="75000"/>
                    <a:lumOff val="25000"/>
                  </a:schemeClr>
                </a:solidFill>
              </a:endParaRPr>
            </a:p>
          </p:txBody>
        </p:sp>
        <p:pic>
          <p:nvPicPr>
            <p:cNvPr id="33" name="Picture 32" descr="snake_skin.jpg"/>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621808" y="4675382"/>
              <a:ext cx="1111224" cy="787959"/>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grpSp>
      <p:grpSp>
        <p:nvGrpSpPr>
          <p:cNvPr id="5" name="Group 4"/>
          <p:cNvGrpSpPr/>
          <p:nvPr/>
        </p:nvGrpSpPr>
        <p:grpSpPr>
          <a:xfrm>
            <a:off x="1143044" y="3783401"/>
            <a:ext cx="1486244" cy="1788644"/>
            <a:chOff x="1143044" y="3783401"/>
            <a:chExt cx="1486244" cy="1788644"/>
          </a:xfrm>
        </p:grpSpPr>
        <p:sp>
          <p:nvSpPr>
            <p:cNvPr id="35" name="Rectangle 34"/>
            <p:cNvSpPr/>
            <p:nvPr/>
          </p:nvSpPr>
          <p:spPr>
            <a:xfrm>
              <a:off x="1143044" y="3783401"/>
              <a:ext cx="1486244" cy="1788644"/>
            </a:xfrm>
            <a:prstGeom prst="rect">
              <a:avLst/>
            </a:prstGeom>
            <a:ln>
              <a:solidFill>
                <a:schemeClr val="tx1">
                  <a:lumMod val="50000"/>
                  <a:lumOff val="50000"/>
                </a:schemeClr>
              </a:solidFill>
            </a:ln>
          </p:spPr>
          <p:style>
            <a:lnRef idx="1">
              <a:scrgbClr r="0" g="0" b="0"/>
            </a:lnRef>
            <a:fillRef idx="2">
              <a:schemeClr val="accent6">
                <a:shade val="50000"/>
                <a:hueOff val="0"/>
                <a:satOff val="0"/>
                <a:lumOff val="0"/>
                <a:alphaOff val="0"/>
              </a:schemeClr>
            </a:fillRef>
            <a:effectRef idx="1">
              <a:schemeClr val="accent6">
                <a:shade val="50000"/>
                <a:hueOff val="0"/>
                <a:satOff val="0"/>
                <a:lumOff val="0"/>
                <a:alphaOff val="0"/>
              </a:schemeClr>
            </a:effectRef>
            <a:fontRef idx="minor">
              <a:schemeClr val="dk1"/>
            </a:fontRef>
          </p:style>
        </p:sp>
        <p:sp>
          <p:nvSpPr>
            <p:cNvPr id="36" name="TextBox 35"/>
            <p:cNvSpPr txBox="1"/>
            <p:nvPr/>
          </p:nvSpPr>
          <p:spPr>
            <a:xfrm>
              <a:off x="1144469" y="3783402"/>
              <a:ext cx="1370175" cy="738664"/>
            </a:xfrm>
            <a:prstGeom prst="rect">
              <a:avLst/>
            </a:prstGeom>
            <a:noFill/>
          </p:spPr>
          <p:txBody>
            <a:bodyPr wrap="square" rtlCol="0">
              <a:spAutoFit/>
            </a:bodyPr>
            <a:lstStyle/>
            <a:p>
              <a:r>
                <a:rPr lang="en-US" dirty="0" smtClean="0">
                  <a:solidFill>
                    <a:schemeClr val="tx1">
                      <a:lumMod val="75000"/>
                      <a:lumOff val="25000"/>
                    </a:schemeClr>
                  </a:solidFill>
                </a:rPr>
                <a:t>Conceptual design of pre-prototypes</a:t>
              </a:r>
              <a:endParaRPr lang="en-US" dirty="0">
                <a:solidFill>
                  <a:schemeClr val="tx1">
                    <a:lumMod val="75000"/>
                    <a:lumOff val="25000"/>
                  </a:schemeClr>
                </a:solidFill>
              </a:endParaRPr>
            </a:p>
          </p:txBody>
        </p:sp>
        <p:pic>
          <p:nvPicPr>
            <p:cNvPr id="37"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78085" y="4675382"/>
              <a:ext cx="1416161" cy="655549"/>
            </a:xfrm>
            <a:prstGeom prst="rect">
              <a:avLst/>
            </a:prstGeom>
            <a:noFill/>
            <a:ln>
              <a:noFill/>
            </a:ln>
            <a:effectLst>
              <a:outerShdw dist="35921" dir="27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9" name="Freeform 38"/>
          <p:cNvSpPr/>
          <p:nvPr/>
        </p:nvSpPr>
        <p:spPr>
          <a:xfrm>
            <a:off x="379436" y="2459489"/>
            <a:ext cx="7983514" cy="3731760"/>
          </a:xfrm>
          <a:custGeom>
            <a:avLst/>
            <a:gdLst>
              <a:gd name="connsiteX0" fmla="*/ 1647825 w 8086725"/>
              <a:gd name="connsiteY0" fmla="*/ 0 h 3352800"/>
              <a:gd name="connsiteX1" fmla="*/ 28575 w 8086725"/>
              <a:gd name="connsiteY1" fmla="*/ 428625 h 3352800"/>
              <a:gd name="connsiteX2" fmla="*/ 0 w 8086725"/>
              <a:gd name="connsiteY2" fmla="*/ 3352800 h 3352800"/>
              <a:gd name="connsiteX3" fmla="*/ 8086725 w 8086725"/>
              <a:gd name="connsiteY3" fmla="*/ 3333750 h 3352800"/>
              <a:gd name="connsiteX4" fmla="*/ 8086725 w 8086725"/>
              <a:gd name="connsiteY4" fmla="*/ 409575 h 3352800"/>
              <a:gd name="connsiteX5" fmla="*/ 4800600 w 8086725"/>
              <a:gd name="connsiteY5" fmla="*/ 0 h 3352800"/>
              <a:gd name="connsiteX6" fmla="*/ 4800600 w 8086725"/>
              <a:gd name="connsiteY6" fmla="*/ 0 h 3352800"/>
              <a:gd name="connsiteX0" fmla="*/ 341539 w 8086725"/>
              <a:gd name="connsiteY0" fmla="*/ 0 h 3686628"/>
              <a:gd name="connsiteX1" fmla="*/ 28575 w 8086725"/>
              <a:gd name="connsiteY1" fmla="*/ 762453 h 3686628"/>
              <a:gd name="connsiteX2" fmla="*/ 0 w 8086725"/>
              <a:gd name="connsiteY2" fmla="*/ 3686628 h 3686628"/>
              <a:gd name="connsiteX3" fmla="*/ 8086725 w 8086725"/>
              <a:gd name="connsiteY3" fmla="*/ 3667578 h 3686628"/>
              <a:gd name="connsiteX4" fmla="*/ 8086725 w 8086725"/>
              <a:gd name="connsiteY4" fmla="*/ 743403 h 3686628"/>
              <a:gd name="connsiteX5" fmla="*/ 4800600 w 8086725"/>
              <a:gd name="connsiteY5" fmla="*/ 333828 h 3686628"/>
              <a:gd name="connsiteX6" fmla="*/ 4800600 w 8086725"/>
              <a:gd name="connsiteY6" fmla="*/ 333828 h 3686628"/>
              <a:gd name="connsiteX0" fmla="*/ 341539 w 8086725"/>
              <a:gd name="connsiteY0" fmla="*/ 0 h 3686628"/>
              <a:gd name="connsiteX1" fmla="*/ 14288 w 8086725"/>
              <a:gd name="connsiteY1" fmla="*/ 767215 h 3686628"/>
              <a:gd name="connsiteX2" fmla="*/ 0 w 8086725"/>
              <a:gd name="connsiteY2" fmla="*/ 3686628 h 3686628"/>
              <a:gd name="connsiteX3" fmla="*/ 8086725 w 8086725"/>
              <a:gd name="connsiteY3" fmla="*/ 3667578 h 3686628"/>
              <a:gd name="connsiteX4" fmla="*/ 8086725 w 8086725"/>
              <a:gd name="connsiteY4" fmla="*/ 743403 h 3686628"/>
              <a:gd name="connsiteX5" fmla="*/ 4800600 w 8086725"/>
              <a:gd name="connsiteY5" fmla="*/ 333828 h 3686628"/>
              <a:gd name="connsiteX6" fmla="*/ 4800600 w 8086725"/>
              <a:gd name="connsiteY6" fmla="*/ 333828 h 3686628"/>
              <a:gd name="connsiteX0" fmla="*/ 279626 w 8086725"/>
              <a:gd name="connsiteY0" fmla="*/ 0 h 3715203"/>
              <a:gd name="connsiteX1" fmla="*/ 14288 w 8086725"/>
              <a:gd name="connsiteY1" fmla="*/ 795790 h 3715203"/>
              <a:gd name="connsiteX2" fmla="*/ 0 w 8086725"/>
              <a:gd name="connsiteY2" fmla="*/ 3715203 h 3715203"/>
              <a:gd name="connsiteX3" fmla="*/ 8086725 w 8086725"/>
              <a:gd name="connsiteY3" fmla="*/ 3696153 h 3715203"/>
              <a:gd name="connsiteX4" fmla="*/ 8086725 w 8086725"/>
              <a:gd name="connsiteY4" fmla="*/ 771978 h 3715203"/>
              <a:gd name="connsiteX5" fmla="*/ 4800600 w 8086725"/>
              <a:gd name="connsiteY5" fmla="*/ 362403 h 3715203"/>
              <a:gd name="connsiteX6" fmla="*/ 4800600 w 8086725"/>
              <a:gd name="connsiteY6" fmla="*/ 362403 h 3715203"/>
              <a:gd name="connsiteX0" fmla="*/ 279626 w 8086725"/>
              <a:gd name="connsiteY0" fmla="*/ 0 h 3715203"/>
              <a:gd name="connsiteX1" fmla="*/ 14288 w 8086725"/>
              <a:gd name="connsiteY1" fmla="*/ 795790 h 3715203"/>
              <a:gd name="connsiteX2" fmla="*/ 0 w 8086725"/>
              <a:gd name="connsiteY2" fmla="*/ 3715203 h 3715203"/>
              <a:gd name="connsiteX3" fmla="*/ 8086725 w 8086725"/>
              <a:gd name="connsiteY3" fmla="*/ 3696153 h 3715203"/>
              <a:gd name="connsiteX4" fmla="*/ 8086725 w 8086725"/>
              <a:gd name="connsiteY4" fmla="*/ 771978 h 3715203"/>
              <a:gd name="connsiteX5" fmla="*/ 4800600 w 8086725"/>
              <a:gd name="connsiteY5" fmla="*/ 362403 h 3715203"/>
              <a:gd name="connsiteX6" fmla="*/ 2343150 w 8086725"/>
              <a:gd name="connsiteY6" fmla="*/ 5215 h 3715203"/>
              <a:gd name="connsiteX0" fmla="*/ 298676 w 8086725"/>
              <a:gd name="connsiteY0" fmla="*/ 0 h 3719965"/>
              <a:gd name="connsiteX1" fmla="*/ 14288 w 8086725"/>
              <a:gd name="connsiteY1" fmla="*/ 800552 h 3719965"/>
              <a:gd name="connsiteX2" fmla="*/ 0 w 8086725"/>
              <a:gd name="connsiteY2" fmla="*/ 3719965 h 3719965"/>
              <a:gd name="connsiteX3" fmla="*/ 8086725 w 8086725"/>
              <a:gd name="connsiteY3" fmla="*/ 3700915 h 3719965"/>
              <a:gd name="connsiteX4" fmla="*/ 8086725 w 8086725"/>
              <a:gd name="connsiteY4" fmla="*/ 776740 h 3719965"/>
              <a:gd name="connsiteX5" fmla="*/ 4800600 w 8086725"/>
              <a:gd name="connsiteY5" fmla="*/ 367165 h 3719965"/>
              <a:gd name="connsiteX6" fmla="*/ 2343150 w 8086725"/>
              <a:gd name="connsiteY6" fmla="*/ 9977 h 3719965"/>
              <a:gd name="connsiteX0" fmla="*/ 298676 w 8086725"/>
              <a:gd name="connsiteY0" fmla="*/ 11795 h 3731760"/>
              <a:gd name="connsiteX1" fmla="*/ 14288 w 8086725"/>
              <a:gd name="connsiteY1" fmla="*/ 812347 h 3731760"/>
              <a:gd name="connsiteX2" fmla="*/ 0 w 8086725"/>
              <a:gd name="connsiteY2" fmla="*/ 3731760 h 3731760"/>
              <a:gd name="connsiteX3" fmla="*/ 8086725 w 8086725"/>
              <a:gd name="connsiteY3" fmla="*/ 3712710 h 3731760"/>
              <a:gd name="connsiteX4" fmla="*/ 8086725 w 8086725"/>
              <a:gd name="connsiteY4" fmla="*/ 788535 h 3731760"/>
              <a:gd name="connsiteX5" fmla="*/ 4800600 w 8086725"/>
              <a:gd name="connsiteY5" fmla="*/ 378960 h 3731760"/>
              <a:gd name="connsiteX6" fmla="*/ 2254939 w 8086725"/>
              <a:gd name="connsiteY6" fmla="*/ 0 h 373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86725" h="3731760">
                <a:moveTo>
                  <a:pt x="298676" y="11795"/>
                </a:moveTo>
                <a:lnTo>
                  <a:pt x="14288" y="812347"/>
                </a:lnTo>
                <a:cubicBezTo>
                  <a:pt x="9525" y="1785485"/>
                  <a:pt x="4763" y="2758622"/>
                  <a:pt x="0" y="3731760"/>
                </a:cubicBezTo>
                <a:lnTo>
                  <a:pt x="8086725" y="3712710"/>
                </a:lnTo>
                <a:lnTo>
                  <a:pt x="8086725" y="788535"/>
                </a:lnTo>
                <a:lnTo>
                  <a:pt x="4800600" y="378960"/>
                </a:lnTo>
                <a:lnTo>
                  <a:pt x="2254939" y="0"/>
                </a:lnTo>
              </a:path>
            </a:pathLst>
          </a:custGeom>
          <a:noFill/>
          <a:ln w="952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a:off x="980969" y="5500773"/>
            <a:ext cx="6850656" cy="266849"/>
          </a:xfrm>
          <a:prstGeom prst="rightArrow">
            <a:avLst>
              <a:gd name="adj1" fmla="val 50000"/>
              <a:gd name="adj2" fmla="val 57895"/>
            </a:avLst>
          </a:prstGeom>
          <a:gradFill flip="none" rotWithShape="1">
            <a:gsLst>
              <a:gs pos="85000">
                <a:srgbClr val="94D0F1"/>
              </a:gs>
              <a:gs pos="0">
                <a:srgbClr val="1B677B"/>
              </a:gs>
              <a:gs pos="100000">
                <a:srgbClr val="CAEBFD"/>
              </a:gs>
            </a:gsLst>
            <a:lin ang="16200000" scaled="0"/>
            <a:tileRect/>
          </a:gra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461403"/>
      </p:ext>
    </p:extLst>
  </p:cSld>
  <p:clrMapOvr>
    <a:masterClrMapping/>
  </p:clrMapOvr>
  <p:timing>
    <p:tnLst>
      <p:par>
        <p:cTn id="1" dur="indefinite" restart="never" nodeType="tmRoot"/>
      </p:par>
    </p:tnLst>
  </p:timing>
</p:sld>
</file>

<file path=ppt/theme/theme1.xml><?xml version="1.0" encoding="utf-8"?>
<a:theme xmlns:a="http://schemas.openxmlformats.org/drawingml/2006/main" name="JCAP Presentation">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lnDef>
      <a:spPr>
        <a:ln w="12700">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JCAP Presentation">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lnDef>
      <a:spPr>
        <a:ln w="12700">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NEW MASTER JCAP TEMPLATE">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lnDef>
      <a:spPr>
        <a:ln w="12700">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2955</Words>
  <Application>Microsoft Office PowerPoint</Application>
  <PresentationFormat>On-screen Show (4:3)</PresentationFormat>
  <Paragraphs>499</Paragraphs>
  <Slides>46</Slides>
  <Notes>46</Notes>
  <HiddenSlides>0</HiddenSlides>
  <MMClips>0</MMClips>
  <ScaleCrop>false</ScaleCrop>
  <HeadingPairs>
    <vt:vector size="4" baseType="variant">
      <vt:variant>
        <vt:lpstr>Theme</vt:lpstr>
      </vt:variant>
      <vt:variant>
        <vt:i4>4</vt:i4>
      </vt:variant>
      <vt:variant>
        <vt:lpstr>Slide Titles</vt:lpstr>
      </vt:variant>
      <vt:variant>
        <vt:i4>46</vt:i4>
      </vt:variant>
    </vt:vector>
  </HeadingPairs>
  <TitlesOfParts>
    <vt:vector size="50" baseType="lpstr">
      <vt:lpstr>JCAP Presentation</vt:lpstr>
      <vt:lpstr>1_JCAP Presentation</vt:lpstr>
      <vt:lpstr>NEW MASTER JCAP TEMPLATE</vt:lpstr>
      <vt:lpstr>1_Office Theme</vt:lpstr>
      <vt:lpstr>PowerPoint Presentation</vt:lpstr>
      <vt:lpstr>Overview</vt:lpstr>
      <vt:lpstr>Overview</vt:lpstr>
      <vt:lpstr>Overview</vt:lpstr>
      <vt:lpstr>Overview</vt:lpstr>
      <vt:lpstr>Overview</vt:lpstr>
      <vt:lpstr>Overview</vt:lpstr>
      <vt:lpstr>Overview</vt:lpstr>
      <vt:lpstr>Integrated Prototype Devices</vt:lpstr>
      <vt:lpstr>Integrated Prototype Devices</vt:lpstr>
      <vt:lpstr>Integrated Prototype Devices</vt:lpstr>
      <vt:lpstr>Integrated Prototype Devices</vt:lpstr>
      <vt:lpstr>Integrated Prototype Devices</vt:lpstr>
      <vt:lpstr>Integrated Prototype Devices</vt:lpstr>
      <vt:lpstr>Integrated Prototype Devices</vt:lpstr>
      <vt:lpstr>Assemblies and Processes</vt:lpstr>
      <vt:lpstr>Assemblies and Processes</vt:lpstr>
      <vt:lpstr>Assemblies and Processes</vt:lpstr>
      <vt:lpstr>Assemblies and Processes</vt:lpstr>
      <vt:lpstr>Assemblies and Processes</vt:lpstr>
      <vt:lpstr>Assemblies and Processes</vt:lpstr>
      <vt:lpstr>Assemblies and Processes</vt:lpstr>
      <vt:lpstr>Assemblies and Processes</vt:lpstr>
      <vt:lpstr>Assemblies and Processes</vt:lpstr>
      <vt:lpstr>Assemblies and Processes</vt:lpstr>
      <vt:lpstr>Assemblies and Processes</vt:lpstr>
      <vt:lpstr>Assemblies and Processes</vt:lpstr>
      <vt:lpstr>Materials Discovery</vt:lpstr>
      <vt:lpstr>Materials Discovery</vt:lpstr>
      <vt:lpstr>Materials Discovery</vt:lpstr>
      <vt:lpstr>Materials Discovery</vt:lpstr>
      <vt:lpstr>Materials Discovery</vt:lpstr>
      <vt:lpstr>Materials Discovery</vt:lpstr>
      <vt:lpstr>Materials Discovery</vt:lpstr>
      <vt:lpstr>Materials Discovery</vt:lpstr>
      <vt:lpstr>Materials Discovery</vt:lpstr>
      <vt:lpstr>Materials Discovery</vt:lpstr>
      <vt:lpstr>Materials Discovery</vt:lpstr>
      <vt:lpstr>Materials Discovery</vt:lpstr>
      <vt:lpstr>Materials Discovery</vt:lpstr>
      <vt:lpstr>Materials Discovery</vt:lpstr>
      <vt:lpstr>Materials Discovery</vt:lpstr>
      <vt:lpstr>Materials Discovery</vt:lpstr>
      <vt:lpstr>Materials Discovery</vt:lpstr>
      <vt:lpstr>Summary</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2014-03-07T18:58:32Z</dcterms:created>
  <dcterms:modified xsi:type="dcterms:W3CDTF">2014-03-07T18:59:24Z</dcterms:modified>
</cp:coreProperties>
</file>