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5" r:id="rId2"/>
  </p:sldMasterIdLst>
  <p:notesMasterIdLst>
    <p:notesMasterId r:id="rId31"/>
  </p:notesMasterIdLst>
  <p:handoutMasterIdLst>
    <p:handoutMasterId r:id="rId32"/>
  </p:handoutMasterIdLst>
  <p:sldIdLst>
    <p:sldId id="256" r:id="rId3"/>
    <p:sldId id="740" r:id="rId4"/>
    <p:sldId id="849" r:id="rId5"/>
    <p:sldId id="867" r:id="rId6"/>
    <p:sldId id="877" r:id="rId7"/>
    <p:sldId id="792" r:id="rId8"/>
    <p:sldId id="832" r:id="rId9"/>
    <p:sldId id="879" r:id="rId10"/>
    <p:sldId id="898" r:id="rId11"/>
    <p:sldId id="885" r:id="rId12"/>
    <p:sldId id="878" r:id="rId13"/>
    <p:sldId id="821" r:id="rId14"/>
    <p:sldId id="881" r:id="rId15"/>
    <p:sldId id="882" r:id="rId16"/>
    <p:sldId id="889" r:id="rId17"/>
    <p:sldId id="896" r:id="rId18"/>
    <p:sldId id="893" r:id="rId19"/>
    <p:sldId id="888" r:id="rId20"/>
    <p:sldId id="880" r:id="rId21"/>
    <p:sldId id="897" r:id="rId22"/>
    <p:sldId id="894" r:id="rId23"/>
    <p:sldId id="873" r:id="rId24"/>
    <p:sldId id="869" r:id="rId25"/>
    <p:sldId id="870" r:id="rId26"/>
    <p:sldId id="871" r:id="rId27"/>
    <p:sldId id="868" r:id="rId28"/>
    <p:sldId id="883" r:id="rId29"/>
    <p:sldId id="884"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06636"/>
    <a:srgbClr val="FFFF99"/>
    <a:srgbClr val="0000FF"/>
    <a:srgbClr val="008000"/>
    <a:srgbClr val="FF0000"/>
    <a:srgbClr val="000099"/>
    <a:srgbClr val="0033CC"/>
    <a:srgbClr val="006600"/>
    <a:srgbClr val="FF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4" autoAdjust="0"/>
    <p:restoredTop sz="81865" autoAdjust="0"/>
  </p:normalViewPr>
  <p:slideViewPr>
    <p:cSldViewPr snapToGrid="0" showGuides="1">
      <p:cViewPr>
        <p:scale>
          <a:sx n="61" d="100"/>
          <a:sy n="61" d="100"/>
        </p:scale>
        <p:origin x="-2634" y="-750"/>
      </p:cViewPr>
      <p:guideLst>
        <p:guide orient="horz" pos="312"/>
        <p:guide pos="288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93" d="100"/>
          <a:sy n="93" d="100"/>
        </p:scale>
        <p:origin x="-293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cnas5p.sc.science.doe.gov\kung\My%20Documents\BESAC\Feb14\FY%202015%20PR%2001-29-14v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cnas5p.sc.science.doe.gov\kung\My%20Documents\BESAC\Feb14\FY%202015%20PR%2001-29-14v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cnas5p.sc.science.doe.gov\kung\My%20Documents\BESAC\Feb14\Fully%20Funded%20Stats_CSGB_DMS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cnas5p.sc.science.doe.gov\kung\My%20Documents\BESAC\Feb14\Fully%20Funded%20Stats_CSGB_DMS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bm99:Documents:My%20Documents:BES%20SUFD:BES%20SUFD%20FY14:ORNL%20Budget%20Review%20FY2014:All%20users%201996_2013%20one%20chart_Nov%202013_vn.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d3k289:Desktop:BES%20Facilities%20Division:NSRC%20User%20Statistics%20FY10-12%20djg.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oleObject" Target="file:///\\scnas5p.sc.science.doe.gov\hayerob\My%20Documents\BES\Excel%20Help\XLS%20for%20Senate%20Briefing_3_rl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bar"/>
        <c:varyColors val="1"/>
        <c:ser>
          <c:idx val="0"/>
          <c:order val="0"/>
          <c:dPt>
            <c:idx val="0"/>
            <c:bubble3D val="0"/>
            <c:spPr>
              <a:solidFill>
                <a:srgbClr val="FFFF99"/>
              </a:solidFill>
            </c:spPr>
          </c:dPt>
          <c:dPt>
            <c:idx val="1"/>
            <c:bubble3D val="0"/>
            <c:spPr>
              <a:solidFill>
                <a:srgbClr val="FF3399"/>
              </a:solidFill>
            </c:spPr>
          </c:dPt>
          <c:dPt>
            <c:idx val="2"/>
            <c:bubble3D val="0"/>
            <c:spPr>
              <a:solidFill>
                <a:srgbClr val="00EA6A"/>
              </a:solidFill>
            </c:spPr>
          </c:dPt>
          <c:dPt>
            <c:idx val="3"/>
            <c:bubble3D val="0"/>
            <c:spPr>
              <a:solidFill>
                <a:srgbClr val="FFB84F"/>
              </a:solidFill>
            </c:spPr>
          </c:dPt>
          <c:dPt>
            <c:idx val="4"/>
            <c:bubble3D val="0"/>
            <c:spPr>
              <a:solidFill>
                <a:srgbClr val="00FFFF"/>
              </a:solidFill>
            </c:spPr>
          </c:dPt>
          <c:dPt>
            <c:idx val="5"/>
            <c:bubble3D val="0"/>
            <c:spPr>
              <a:solidFill>
                <a:schemeClr val="tx2">
                  <a:lumMod val="40000"/>
                  <a:lumOff val="60000"/>
                </a:schemeClr>
              </a:solidFill>
            </c:spPr>
          </c:dPt>
          <c:dPt>
            <c:idx val="6"/>
            <c:bubble3D val="0"/>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dPt>
          <c:dPt>
            <c:idx val="7"/>
            <c:bubble3D val="0"/>
            <c: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c:spPr>
          </c:dPt>
          <c:dPt>
            <c:idx val="8"/>
            <c:bubble3D val="0"/>
            <c:sp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c:spPr>
          </c:dPt>
          <c:dPt>
            <c:idx val="9"/>
            <c:bubble3D val="0"/>
            <c:spPr>
              <a:solidFill>
                <a:srgbClr val="0066FF"/>
              </a:solidFill>
            </c:spPr>
          </c:dPt>
          <c:dPt>
            <c:idx val="10"/>
            <c:bubble3D val="0"/>
            <c:spPr>
              <a:solidFill>
                <a:srgbClr val="0066FF"/>
              </a:solidFill>
            </c:spPr>
          </c:dPt>
          <c:cat>
            <c:strRef>
              <c:f>'[2]FY13 Operating Plan Pie Chart'!$C$7:$C$15</c:f>
              <c:strCache>
                <c:ptCount val="9"/>
                <c:pt idx="0">
                  <c:v>MSE Research</c:v>
                </c:pt>
                <c:pt idx="1">
                  <c:v>CSGB Research</c:v>
                </c:pt>
                <c:pt idx="2">
                  <c:v>EFRCs+Hubs</c:v>
                </c:pt>
                <c:pt idx="3">
                  <c:v>SUF Research</c:v>
                </c:pt>
                <c:pt idx="4">
                  <c:v>Constructions + OPC+MIE</c:v>
                </c:pt>
                <c:pt idx="5">
                  <c:v>SBIR/STTP + GPP</c:v>
                </c:pt>
                <c:pt idx="6">
                  <c:v>NSRC</c:v>
                </c:pt>
                <c:pt idx="7">
                  <c:v>neutron</c:v>
                </c:pt>
                <c:pt idx="8">
                  <c:v>Light Sources</c:v>
                </c:pt>
              </c:strCache>
            </c:strRef>
          </c:cat>
          <c:val>
            <c:numRef>
              <c:f>'[2]FY13 Operating Plan Pie Chart'!$D$7:$D$15</c:f>
              <c:numCache>
                <c:formatCode>General</c:formatCode>
                <c:ptCount val="9"/>
                <c:pt idx="0">
                  <c:v>265969</c:v>
                </c:pt>
                <c:pt idx="1">
                  <c:v>236349</c:v>
                </c:pt>
                <c:pt idx="2">
                  <c:v>148474</c:v>
                </c:pt>
                <c:pt idx="3">
                  <c:v>26691</c:v>
                </c:pt>
                <c:pt idx="4">
                  <c:v>126103</c:v>
                </c:pt>
                <c:pt idx="5">
                  <c:v>49910</c:v>
                </c:pt>
                <c:pt idx="6">
                  <c:v>100500</c:v>
                </c:pt>
                <c:pt idx="7">
                  <c:v>246000</c:v>
                </c:pt>
                <c:pt idx="8">
                  <c:v>396170</c:v>
                </c:pt>
              </c:numCache>
            </c:numRef>
          </c:val>
        </c:ser>
        <c:dLbls>
          <c:showLegendKey val="0"/>
          <c:showVal val="0"/>
          <c:showCatName val="0"/>
          <c:showSerName val="0"/>
          <c:showPercent val="0"/>
          <c:showBubbleSize val="0"/>
          <c:showLeaderLines val="0"/>
        </c:dLbls>
        <c:gapWidth val="100"/>
        <c:splitType val="pos"/>
        <c:splitPos val="3"/>
        <c:secondPieSize val="75"/>
        <c:serLines/>
      </c:ofPieChart>
    </c:plotArea>
    <c:plotVisOnly val="1"/>
    <c:dispBlanksAs val="zero"/>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40"/>
      <c:rAngAx val="1"/>
    </c:view3D>
    <c:floor>
      <c:thickness val="0"/>
    </c:floor>
    <c:sideWall>
      <c:thickness val="0"/>
    </c:sideWall>
    <c:backWall>
      <c:thickness val="0"/>
    </c:backWall>
    <c:plotArea>
      <c:layout>
        <c:manualLayout>
          <c:layoutTarget val="inner"/>
          <c:xMode val="edge"/>
          <c:yMode val="edge"/>
          <c:x val="6.6243682515066099E-2"/>
          <c:y val="2.3428389018940197E-2"/>
          <c:w val="0.9069351735070087"/>
          <c:h val="0.85310042325790369"/>
        </c:manualLayout>
      </c:layout>
      <c:bar3DChart>
        <c:barDir val="col"/>
        <c:grouping val="clustered"/>
        <c:varyColors val="0"/>
        <c:ser>
          <c:idx val="0"/>
          <c:order val="0"/>
          <c:tx>
            <c:strRef>
              <c:f>'[2]Bar Grpah'!$B$1</c:f>
              <c:strCache>
                <c:ptCount val="1"/>
                <c:pt idx="0">
                  <c:v>FY 2012</c:v>
                </c:pt>
              </c:strCache>
            </c:strRef>
          </c:tx>
          <c:spPr>
            <a:solidFill>
              <a:srgbClr val="0066FF"/>
            </a:solidFill>
          </c:spPr>
          <c:invertIfNegative val="0"/>
          <c:cat>
            <c:strRef>
              <c:f>'Bar Graphs'!$A$2:$A$5</c:f>
              <c:strCache>
                <c:ptCount val="4"/>
                <c:pt idx="0">
                  <c:v>EFRCs+Hubs</c:v>
                </c:pt>
                <c:pt idx="1">
                  <c:v>Core Research</c:v>
                </c:pt>
                <c:pt idx="2">
                  <c:v>Facilities Operations </c:v>
                </c:pt>
                <c:pt idx="3">
                  <c:v>MIE/Construction</c:v>
                </c:pt>
              </c:strCache>
            </c:strRef>
          </c:cat>
          <c:val>
            <c:numRef>
              <c:f>'[2]Bar Grpah'!$B$2:$B$5</c:f>
              <c:numCache>
                <c:formatCode>General</c:formatCode>
                <c:ptCount val="4"/>
                <c:pt idx="0">
                  <c:v>143673</c:v>
                </c:pt>
                <c:pt idx="1">
                  <c:v>556015</c:v>
                </c:pt>
                <c:pt idx="2">
                  <c:v>755805</c:v>
                </c:pt>
                <c:pt idx="3">
                  <c:v>232600</c:v>
                </c:pt>
              </c:numCache>
            </c:numRef>
          </c:val>
        </c:ser>
        <c:ser>
          <c:idx val="1"/>
          <c:order val="1"/>
          <c:tx>
            <c:strRef>
              <c:f>'[2]Bar Grpah'!$C$1</c:f>
              <c:strCache>
                <c:ptCount val="1"/>
                <c:pt idx="0">
                  <c:v>FY 2013</c:v>
                </c:pt>
              </c:strCache>
            </c:strRef>
          </c:tx>
          <c:spPr>
            <a:solidFill>
              <a:srgbClr val="FF0000"/>
            </a:solidFill>
          </c:spPr>
          <c:invertIfNegative val="0"/>
          <c:cat>
            <c:strRef>
              <c:f>'Bar Graphs'!$A$2:$A$5</c:f>
              <c:strCache>
                <c:ptCount val="4"/>
                <c:pt idx="0">
                  <c:v>EFRCs+Hubs</c:v>
                </c:pt>
                <c:pt idx="1">
                  <c:v>Core Research</c:v>
                </c:pt>
                <c:pt idx="2">
                  <c:v>Facilities Operations </c:v>
                </c:pt>
                <c:pt idx="3">
                  <c:v>MIE/Construction</c:v>
                </c:pt>
              </c:strCache>
            </c:strRef>
          </c:cat>
          <c:val>
            <c:numRef>
              <c:f>'[2]Bar Grpah'!$C$2:$C$5</c:f>
              <c:numCache>
                <c:formatCode>General</c:formatCode>
                <c:ptCount val="4"/>
                <c:pt idx="0">
                  <c:v>148474</c:v>
                </c:pt>
                <c:pt idx="1">
                  <c:v>554465</c:v>
                </c:pt>
                <c:pt idx="2">
                  <c:v>767124</c:v>
                </c:pt>
                <c:pt idx="3">
                  <c:v>126103</c:v>
                </c:pt>
              </c:numCache>
            </c:numRef>
          </c:val>
        </c:ser>
        <c:ser>
          <c:idx val="2"/>
          <c:order val="2"/>
          <c:tx>
            <c:strRef>
              <c:f>'Bar Graphs'!$D$1</c:f>
              <c:strCache>
                <c:ptCount val="1"/>
                <c:pt idx="0">
                  <c:v>FY 2014</c:v>
                </c:pt>
              </c:strCache>
            </c:strRef>
          </c:tx>
          <c:spPr>
            <a:solidFill>
              <a:srgbClr val="00B050"/>
            </a:solidFill>
          </c:spPr>
          <c:invertIfNegative val="0"/>
          <c:cat>
            <c:strRef>
              <c:f>'Bar Graphs'!$A$2:$A$5</c:f>
              <c:strCache>
                <c:ptCount val="4"/>
                <c:pt idx="0">
                  <c:v>EFRCs+Hubs</c:v>
                </c:pt>
                <c:pt idx="1">
                  <c:v>Core Research</c:v>
                </c:pt>
                <c:pt idx="2">
                  <c:v>Facilities Operations </c:v>
                </c:pt>
                <c:pt idx="3">
                  <c:v>MIE/Construction</c:v>
                </c:pt>
              </c:strCache>
            </c:strRef>
          </c:cat>
          <c:val>
            <c:numRef>
              <c:f>'Bar Graphs'!$D$2:$D$5</c:f>
              <c:numCache>
                <c:formatCode>#,##0_);\-#,##0_);\—\—_)</c:formatCode>
                <c:ptCount val="4"/>
                <c:pt idx="0">
                  <c:v>148474</c:v>
                </c:pt>
                <c:pt idx="1">
                  <c:v>573662</c:v>
                </c:pt>
                <c:pt idx="2">
                  <c:v>806221</c:v>
                </c:pt>
                <c:pt idx="3">
                  <c:v>184400</c:v>
                </c:pt>
              </c:numCache>
            </c:numRef>
          </c:val>
        </c:ser>
        <c:dLbls>
          <c:showLegendKey val="0"/>
          <c:showVal val="0"/>
          <c:showCatName val="0"/>
          <c:showSerName val="0"/>
          <c:showPercent val="0"/>
          <c:showBubbleSize val="0"/>
        </c:dLbls>
        <c:gapWidth val="139"/>
        <c:gapDepth val="4"/>
        <c:shape val="cylinder"/>
        <c:axId val="76398592"/>
        <c:axId val="76400128"/>
        <c:axId val="0"/>
      </c:bar3DChart>
      <c:catAx>
        <c:axId val="76398592"/>
        <c:scaling>
          <c:orientation val="minMax"/>
        </c:scaling>
        <c:delete val="0"/>
        <c:axPos val="b"/>
        <c:majorTickMark val="out"/>
        <c:minorTickMark val="none"/>
        <c:tickLblPos val="nextTo"/>
        <c:txPr>
          <a:bodyPr/>
          <a:lstStyle/>
          <a:p>
            <a:pPr>
              <a:defRPr sz="1400" b="1">
                <a:latin typeface="Arial Narrow" pitchFamily="34" charset="0"/>
              </a:defRPr>
            </a:pPr>
            <a:endParaRPr lang="en-US"/>
          </a:p>
        </c:txPr>
        <c:crossAx val="76400128"/>
        <c:crosses val="autoZero"/>
        <c:auto val="1"/>
        <c:lblAlgn val="ctr"/>
        <c:lblOffset val="100"/>
        <c:noMultiLvlLbl val="0"/>
      </c:catAx>
      <c:valAx>
        <c:axId val="76400128"/>
        <c:scaling>
          <c:orientation val="minMax"/>
        </c:scaling>
        <c:delete val="0"/>
        <c:axPos val="l"/>
        <c:majorGridlines/>
        <c:numFmt formatCode="General" sourceLinked="1"/>
        <c:majorTickMark val="out"/>
        <c:minorTickMark val="none"/>
        <c:tickLblPos val="nextTo"/>
        <c:txPr>
          <a:bodyPr/>
          <a:lstStyle/>
          <a:p>
            <a:pPr>
              <a:defRPr sz="1800" b="1">
                <a:latin typeface="Arial Narrow" pitchFamily="34" charset="0"/>
              </a:defRPr>
            </a:pPr>
            <a:endParaRPr lang="en-US"/>
          </a:p>
        </c:txPr>
        <c:crossAx val="76398592"/>
        <c:crosses val="autoZero"/>
        <c:crossBetween val="between"/>
        <c:majorUnit val="200000"/>
        <c:dispUnits>
          <c:builtInUnit val="thousands"/>
        </c:dispUnits>
      </c:valAx>
    </c:plotArea>
    <c:legend>
      <c:legendPos val="r"/>
      <c:layout>
        <c:manualLayout>
          <c:xMode val="edge"/>
          <c:yMode val="edge"/>
          <c:x val="0.15182848144817096"/>
          <c:y val="6.3555129933082682E-2"/>
          <c:w val="0.17114370992226521"/>
          <c:h val="0.31386039582890002"/>
        </c:manualLayout>
      </c:layout>
      <c:overlay val="0"/>
      <c:spPr>
        <a:solidFill>
          <a:schemeClr val="bg1"/>
        </a:solidFill>
        <a:ln>
          <a:solidFill>
            <a:schemeClr val="tx1"/>
          </a:solidFill>
        </a:ln>
      </c:spPr>
      <c:txPr>
        <a:bodyPr/>
        <a:lstStyle/>
        <a:p>
          <a:pPr>
            <a:defRPr sz="1600" b="1">
              <a:latin typeface="Arial Narrow" pitchFamily="34" charset="0"/>
            </a:defRPr>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042029285812981"/>
          <c:y val="5.1400554097404488E-2"/>
          <c:w val="0.55866617796370954"/>
          <c:h val="0.76156481798470865"/>
        </c:manualLayout>
      </c:layout>
      <c:barChart>
        <c:barDir val="col"/>
        <c:grouping val="stacked"/>
        <c:varyColors val="0"/>
        <c:ser>
          <c:idx val="0"/>
          <c:order val="0"/>
          <c:tx>
            <c:strRef>
              <c:f>DMSE!$B$4</c:f>
              <c:strCache>
                <c:ptCount val="1"/>
                <c:pt idx="0">
                  <c:v>Renewal (R )</c:v>
                </c:pt>
              </c:strCache>
            </c:strRef>
          </c:tx>
          <c:spPr>
            <a:solidFill>
              <a:srgbClr val="0000FF"/>
            </a:solidFill>
          </c:spPr>
          <c:invertIfNegative val="0"/>
          <c:cat>
            <c:strRef>
              <c:f>DMSE!$C$1:$Z$3</c:f>
              <c:strCache>
                <c:ptCount val="17"/>
                <c:pt idx="1">
                  <c:v>         All DMSE</c:v>
                </c:pt>
                <c:pt idx="6">
                  <c:v>         CMMP</c:v>
                </c:pt>
                <c:pt idx="11">
                  <c:v>         MDDS</c:v>
                </c:pt>
                <c:pt idx="16">
                  <c:v>        SIST</c:v>
                </c:pt>
              </c:strCache>
            </c:strRef>
          </c:cat>
          <c:val>
            <c:numRef>
              <c:f>DMSE!$C$4:$Z$4</c:f>
              <c:numCache>
                <c:formatCode>General</c:formatCode>
                <c:ptCount val="21"/>
                <c:pt idx="1">
                  <c:v>147</c:v>
                </c:pt>
                <c:pt idx="6">
                  <c:v>69</c:v>
                </c:pt>
                <c:pt idx="11">
                  <c:v>51</c:v>
                </c:pt>
                <c:pt idx="16">
                  <c:v>27</c:v>
                </c:pt>
              </c:numCache>
            </c:numRef>
          </c:val>
        </c:ser>
        <c:ser>
          <c:idx val="1"/>
          <c:order val="1"/>
          <c:tx>
            <c:strRef>
              <c:f>DMSE!$B$5</c:f>
              <c:strCache>
                <c:ptCount val="1"/>
                <c:pt idx="0">
                  <c:v>Not Encouraged</c:v>
                </c:pt>
              </c:strCache>
            </c:strRef>
          </c:tx>
          <c:spPr>
            <a:solidFill>
              <a:srgbClr val="FF0066"/>
            </a:solidFill>
          </c:spPr>
          <c:invertIfNegative val="0"/>
          <c:cat>
            <c:strRef>
              <c:f>DMSE!$C$1:$Z$3</c:f>
              <c:strCache>
                <c:ptCount val="17"/>
                <c:pt idx="1">
                  <c:v>         All DMSE</c:v>
                </c:pt>
                <c:pt idx="6">
                  <c:v>         CMMP</c:v>
                </c:pt>
                <c:pt idx="11">
                  <c:v>         MDDS</c:v>
                </c:pt>
                <c:pt idx="16">
                  <c:v>        SIST</c:v>
                </c:pt>
              </c:strCache>
            </c:strRef>
          </c:cat>
          <c:val>
            <c:numRef>
              <c:f>DMSE!$C$5:$Z$5</c:f>
            </c:numRef>
          </c:val>
        </c:ser>
        <c:ser>
          <c:idx val="2"/>
          <c:order val="2"/>
          <c:tx>
            <c:strRef>
              <c:f>DMSE!$B$6</c:f>
              <c:strCache>
                <c:ptCount val="1"/>
                <c:pt idx="0">
                  <c:v>NCE</c:v>
                </c:pt>
              </c:strCache>
            </c:strRef>
          </c:tx>
          <c:spPr>
            <a:solidFill>
              <a:srgbClr val="92D050"/>
            </a:solidFill>
          </c:spPr>
          <c:invertIfNegative val="0"/>
          <c:cat>
            <c:strRef>
              <c:f>DMSE!$C$1:$Z$3</c:f>
              <c:strCache>
                <c:ptCount val="17"/>
                <c:pt idx="1">
                  <c:v>         All DMSE</c:v>
                </c:pt>
                <c:pt idx="6">
                  <c:v>         CMMP</c:v>
                </c:pt>
                <c:pt idx="11">
                  <c:v>         MDDS</c:v>
                </c:pt>
                <c:pt idx="16">
                  <c:v>        SIST</c:v>
                </c:pt>
              </c:strCache>
            </c:strRef>
          </c:cat>
          <c:val>
            <c:numRef>
              <c:f>DMSE!$C$6:$Z$6</c:f>
            </c:numRef>
          </c:val>
        </c:ser>
        <c:ser>
          <c:idx val="4"/>
          <c:order val="3"/>
          <c:tx>
            <c:strRef>
              <c:f>DMSE!$B$8</c:f>
              <c:strCache>
                <c:ptCount val="1"/>
                <c:pt idx="0">
                  <c:v>New (N)</c:v>
                </c:pt>
              </c:strCache>
            </c:strRef>
          </c:tx>
          <c:spPr>
            <a:solidFill>
              <a:srgbClr val="00B050"/>
            </a:solidFill>
          </c:spPr>
          <c:invertIfNegative val="0"/>
          <c:cat>
            <c:strRef>
              <c:f>DMSE!$C$1:$Z$3</c:f>
              <c:strCache>
                <c:ptCount val="17"/>
                <c:pt idx="1">
                  <c:v>         All DMSE</c:v>
                </c:pt>
                <c:pt idx="6">
                  <c:v>         CMMP</c:v>
                </c:pt>
                <c:pt idx="11">
                  <c:v>         MDDS</c:v>
                </c:pt>
                <c:pt idx="16">
                  <c:v>        SIST</c:v>
                </c:pt>
              </c:strCache>
            </c:strRef>
          </c:cat>
          <c:val>
            <c:numRef>
              <c:f>DMSE!$C$8:$Z$8</c:f>
              <c:numCache>
                <c:formatCode>General</c:formatCode>
                <c:ptCount val="21"/>
                <c:pt idx="2">
                  <c:v>177</c:v>
                </c:pt>
                <c:pt idx="7">
                  <c:v>125</c:v>
                </c:pt>
                <c:pt idx="12">
                  <c:v>41</c:v>
                </c:pt>
                <c:pt idx="17">
                  <c:v>11</c:v>
                </c:pt>
              </c:numCache>
            </c:numRef>
          </c:val>
        </c:ser>
        <c:ser>
          <c:idx val="3"/>
          <c:order val="4"/>
          <c:tx>
            <c:strRef>
              <c:f>DMSE!$B$9</c:f>
              <c:strCache>
                <c:ptCount val="1"/>
                <c:pt idx="0">
                  <c:v>Estimated Award (N+R)</c:v>
                </c:pt>
              </c:strCache>
            </c:strRef>
          </c:tx>
          <c:spPr>
            <a:solidFill>
              <a:srgbClr val="FF0000"/>
            </a:solidFill>
          </c:spPr>
          <c:invertIfNegative val="0"/>
          <c:cat>
            <c:strRef>
              <c:f>DMSE!$C$1:$Z$3</c:f>
              <c:strCache>
                <c:ptCount val="17"/>
                <c:pt idx="1">
                  <c:v>         All DMSE</c:v>
                </c:pt>
                <c:pt idx="6">
                  <c:v>         CMMP</c:v>
                </c:pt>
                <c:pt idx="11">
                  <c:v>         MDDS</c:v>
                </c:pt>
                <c:pt idx="16">
                  <c:v>        SIST</c:v>
                </c:pt>
              </c:strCache>
            </c:strRef>
          </c:cat>
          <c:val>
            <c:numRef>
              <c:f>DMSE!$C$9:$Z$9</c:f>
              <c:numCache>
                <c:formatCode>General</c:formatCode>
                <c:ptCount val="21"/>
                <c:pt idx="3">
                  <c:v>71</c:v>
                </c:pt>
                <c:pt idx="8">
                  <c:v>39</c:v>
                </c:pt>
                <c:pt idx="13">
                  <c:v>19</c:v>
                </c:pt>
                <c:pt idx="18">
                  <c:v>13</c:v>
                </c:pt>
              </c:numCache>
            </c:numRef>
          </c:val>
        </c:ser>
        <c:dLbls>
          <c:showLegendKey val="0"/>
          <c:showVal val="0"/>
          <c:showCatName val="0"/>
          <c:showSerName val="0"/>
          <c:showPercent val="0"/>
          <c:showBubbleSize val="0"/>
        </c:dLbls>
        <c:gapWidth val="0"/>
        <c:overlap val="100"/>
        <c:axId val="86271104"/>
        <c:axId val="86272640"/>
      </c:barChart>
      <c:catAx>
        <c:axId val="86271104"/>
        <c:scaling>
          <c:orientation val="minMax"/>
        </c:scaling>
        <c:delete val="0"/>
        <c:axPos val="b"/>
        <c:majorTickMark val="none"/>
        <c:minorTickMark val="none"/>
        <c:tickLblPos val="nextTo"/>
        <c:txPr>
          <a:bodyPr/>
          <a:lstStyle/>
          <a:p>
            <a:pPr>
              <a:defRPr sz="1050" b="1"/>
            </a:pPr>
            <a:endParaRPr lang="en-US"/>
          </a:p>
        </c:txPr>
        <c:crossAx val="86272640"/>
        <c:crosses val="autoZero"/>
        <c:auto val="1"/>
        <c:lblAlgn val="ctr"/>
        <c:lblOffset val="100"/>
        <c:noMultiLvlLbl val="1"/>
      </c:catAx>
      <c:valAx>
        <c:axId val="86272640"/>
        <c:scaling>
          <c:orientation val="minMax"/>
        </c:scaling>
        <c:delete val="0"/>
        <c:axPos val="l"/>
        <c:majorGridlines/>
        <c:numFmt formatCode="General" sourceLinked="1"/>
        <c:majorTickMark val="out"/>
        <c:minorTickMark val="none"/>
        <c:tickLblPos val="nextTo"/>
        <c:txPr>
          <a:bodyPr/>
          <a:lstStyle/>
          <a:p>
            <a:pPr>
              <a:defRPr sz="1100" b="1"/>
            </a:pPr>
            <a:endParaRPr lang="en-US"/>
          </a:p>
        </c:txPr>
        <c:crossAx val="86271104"/>
        <c:crosses val="autoZero"/>
        <c:crossBetween val="midCat"/>
        <c:majorUnit val="50"/>
      </c:valAx>
      <c:spPr>
        <a:solidFill>
          <a:sysClr val="window" lastClr="FFFFFF"/>
        </a:solidFill>
        <a:ln>
          <a:solidFill>
            <a:schemeClr val="tx1"/>
          </a:solidFill>
        </a:ln>
      </c:spPr>
    </c:plotArea>
    <c:legend>
      <c:legendPos val="r"/>
      <c:layout>
        <c:manualLayout>
          <c:xMode val="edge"/>
          <c:yMode val="edge"/>
          <c:x val="0.53789630228805674"/>
          <c:y val="8.2373631867445077E-2"/>
          <c:w val="0.27333139537333112"/>
          <c:h val="0.19248992685438129"/>
        </c:manualLayout>
      </c:layout>
      <c:overlay val="0"/>
      <c:spPr>
        <a:solidFill>
          <a:schemeClr val="bg1"/>
        </a:solidFill>
        <a:ln>
          <a:solidFill>
            <a:sysClr val="windowText" lastClr="000000"/>
          </a:solidFill>
        </a:ln>
      </c:spPr>
      <c:txPr>
        <a:bodyPr/>
        <a:lstStyle/>
        <a:p>
          <a:pPr>
            <a:defRPr sz="1100" b="1"/>
          </a:pPr>
          <a:endParaRPr lang="en-US"/>
        </a:p>
      </c:txPr>
    </c:legend>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042029285812976"/>
          <c:y val="5.1400554097404488E-2"/>
          <c:w val="0.55866617796370954"/>
          <c:h val="0.76156481798470865"/>
        </c:manualLayout>
      </c:layout>
      <c:barChart>
        <c:barDir val="col"/>
        <c:grouping val="stacked"/>
        <c:varyColors val="0"/>
        <c:ser>
          <c:idx val="0"/>
          <c:order val="0"/>
          <c:tx>
            <c:strRef>
              <c:f>CSGB!$B$4</c:f>
              <c:strCache>
                <c:ptCount val="1"/>
                <c:pt idx="0">
                  <c:v>Renewal (R )</c:v>
                </c:pt>
              </c:strCache>
            </c:strRef>
          </c:tx>
          <c:spPr>
            <a:solidFill>
              <a:srgbClr val="0000FF"/>
            </a:solidFill>
          </c:spPr>
          <c:invertIfNegative val="0"/>
          <c:cat>
            <c:strRef>
              <c:f>CSGB!$C$1:$Z$3</c:f>
              <c:strCache>
                <c:ptCount val="17"/>
                <c:pt idx="1">
                  <c:v>         All CSGB</c:v>
                </c:pt>
                <c:pt idx="6">
                  <c:v>         FI Team</c:v>
                </c:pt>
                <c:pt idx="11">
                  <c:v>         PC&amp;BC</c:v>
                </c:pt>
                <c:pt idx="16">
                  <c:v>         CT Team</c:v>
                </c:pt>
              </c:strCache>
            </c:strRef>
          </c:cat>
          <c:val>
            <c:numRef>
              <c:f>CSGB!$C$4:$Z$4</c:f>
              <c:numCache>
                <c:formatCode>General</c:formatCode>
                <c:ptCount val="21"/>
                <c:pt idx="1">
                  <c:v>226</c:v>
                </c:pt>
                <c:pt idx="6">
                  <c:v>58</c:v>
                </c:pt>
                <c:pt idx="11">
                  <c:v>78</c:v>
                </c:pt>
                <c:pt idx="16">
                  <c:v>90</c:v>
                </c:pt>
              </c:numCache>
            </c:numRef>
          </c:val>
        </c:ser>
        <c:ser>
          <c:idx val="1"/>
          <c:order val="1"/>
          <c:tx>
            <c:strRef>
              <c:f>CSGB!$B$5</c:f>
              <c:strCache>
                <c:ptCount val="1"/>
                <c:pt idx="0">
                  <c:v>Not Encouraged</c:v>
                </c:pt>
              </c:strCache>
            </c:strRef>
          </c:tx>
          <c:spPr>
            <a:solidFill>
              <a:srgbClr val="FF0066"/>
            </a:solidFill>
          </c:spPr>
          <c:invertIfNegative val="0"/>
          <c:cat>
            <c:strRef>
              <c:f>CSGB!$C$1:$Z$3</c:f>
              <c:strCache>
                <c:ptCount val="17"/>
                <c:pt idx="1">
                  <c:v>         All CSGB</c:v>
                </c:pt>
                <c:pt idx="6">
                  <c:v>         FI Team</c:v>
                </c:pt>
                <c:pt idx="11">
                  <c:v>         PC&amp;BC</c:v>
                </c:pt>
                <c:pt idx="16">
                  <c:v>         CT Team</c:v>
                </c:pt>
              </c:strCache>
            </c:strRef>
          </c:cat>
          <c:val>
            <c:numRef>
              <c:f>CSGB!$C$5:$Z$5</c:f>
            </c:numRef>
          </c:val>
        </c:ser>
        <c:ser>
          <c:idx val="2"/>
          <c:order val="2"/>
          <c:tx>
            <c:strRef>
              <c:f>CSGB!$B$6</c:f>
              <c:strCache>
                <c:ptCount val="1"/>
                <c:pt idx="0">
                  <c:v>NCE</c:v>
                </c:pt>
              </c:strCache>
            </c:strRef>
          </c:tx>
          <c:spPr>
            <a:solidFill>
              <a:srgbClr val="92D050"/>
            </a:solidFill>
          </c:spPr>
          <c:invertIfNegative val="0"/>
          <c:cat>
            <c:strRef>
              <c:f>CSGB!$C$1:$Z$3</c:f>
              <c:strCache>
                <c:ptCount val="17"/>
                <c:pt idx="1">
                  <c:v>         All CSGB</c:v>
                </c:pt>
                <c:pt idx="6">
                  <c:v>         FI Team</c:v>
                </c:pt>
                <c:pt idx="11">
                  <c:v>         PC&amp;BC</c:v>
                </c:pt>
                <c:pt idx="16">
                  <c:v>         CT Team</c:v>
                </c:pt>
              </c:strCache>
            </c:strRef>
          </c:cat>
          <c:val>
            <c:numRef>
              <c:f>CSGB!$C$6:$Z$6</c:f>
            </c:numRef>
          </c:val>
        </c:ser>
        <c:ser>
          <c:idx val="4"/>
          <c:order val="3"/>
          <c:tx>
            <c:strRef>
              <c:f>CSGB!$B$8</c:f>
              <c:strCache>
                <c:ptCount val="1"/>
                <c:pt idx="0">
                  <c:v>New (N)</c:v>
                </c:pt>
              </c:strCache>
            </c:strRef>
          </c:tx>
          <c:spPr>
            <a:solidFill>
              <a:srgbClr val="00B050"/>
            </a:solidFill>
          </c:spPr>
          <c:invertIfNegative val="0"/>
          <c:cat>
            <c:strRef>
              <c:f>CSGB!$C$1:$Z$3</c:f>
              <c:strCache>
                <c:ptCount val="17"/>
                <c:pt idx="1">
                  <c:v>         All CSGB</c:v>
                </c:pt>
                <c:pt idx="6">
                  <c:v>         FI Team</c:v>
                </c:pt>
                <c:pt idx="11">
                  <c:v>         PC&amp;BC</c:v>
                </c:pt>
                <c:pt idx="16">
                  <c:v>         CT Team</c:v>
                </c:pt>
              </c:strCache>
            </c:strRef>
          </c:cat>
          <c:val>
            <c:numRef>
              <c:f>CSGB!$C$8:$Z$8</c:f>
              <c:numCache>
                <c:formatCode>General</c:formatCode>
                <c:ptCount val="21"/>
                <c:pt idx="2">
                  <c:v>122</c:v>
                </c:pt>
                <c:pt idx="7">
                  <c:v>39</c:v>
                </c:pt>
                <c:pt idx="12">
                  <c:v>34</c:v>
                </c:pt>
                <c:pt idx="17">
                  <c:v>49</c:v>
                </c:pt>
              </c:numCache>
            </c:numRef>
          </c:val>
        </c:ser>
        <c:ser>
          <c:idx val="3"/>
          <c:order val="4"/>
          <c:tx>
            <c:strRef>
              <c:f>CSGB!$B$9</c:f>
              <c:strCache>
                <c:ptCount val="1"/>
                <c:pt idx="0">
                  <c:v>Estimated Award (N+R)</c:v>
                </c:pt>
              </c:strCache>
            </c:strRef>
          </c:tx>
          <c:spPr>
            <a:solidFill>
              <a:srgbClr val="FF0000"/>
            </a:solidFill>
          </c:spPr>
          <c:invertIfNegative val="0"/>
          <c:cat>
            <c:strRef>
              <c:f>CSGB!$C$1:$Z$3</c:f>
              <c:strCache>
                <c:ptCount val="17"/>
                <c:pt idx="1">
                  <c:v>         All CSGB</c:v>
                </c:pt>
                <c:pt idx="6">
                  <c:v>         FI Team</c:v>
                </c:pt>
                <c:pt idx="11">
                  <c:v>         PC&amp;BC</c:v>
                </c:pt>
                <c:pt idx="16">
                  <c:v>         CT Team</c:v>
                </c:pt>
              </c:strCache>
            </c:strRef>
          </c:cat>
          <c:val>
            <c:numRef>
              <c:f>CSGB!$C$9:$Z$9</c:f>
              <c:numCache>
                <c:formatCode>General</c:formatCode>
                <c:ptCount val="21"/>
                <c:pt idx="3">
                  <c:v>85</c:v>
                </c:pt>
                <c:pt idx="8">
                  <c:v>20</c:v>
                </c:pt>
                <c:pt idx="13">
                  <c:v>33</c:v>
                </c:pt>
                <c:pt idx="18">
                  <c:v>32</c:v>
                </c:pt>
              </c:numCache>
            </c:numRef>
          </c:val>
        </c:ser>
        <c:dLbls>
          <c:showLegendKey val="0"/>
          <c:showVal val="0"/>
          <c:showCatName val="0"/>
          <c:showSerName val="0"/>
          <c:showPercent val="0"/>
          <c:showBubbleSize val="0"/>
        </c:dLbls>
        <c:gapWidth val="0"/>
        <c:overlap val="100"/>
        <c:axId val="86304256"/>
        <c:axId val="86305792"/>
      </c:barChart>
      <c:catAx>
        <c:axId val="86304256"/>
        <c:scaling>
          <c:orientation val="minMax"/>
        </c:scaling>
        <c:delete val="0"/>
        <c:axPos val="b"/>
        <c:majorTickMark val="none"/>
        <c:minorTickMark val="none"/>
        <c:tickLblPos val="nextTo"/>
        <c:txPr>
          <a:bodyPr/>
          <a:lstStyle/>
          <a:p>
            <a:pPr>
              <a:defRPr sz="1100" b="1"/>
            </a:pPr>
            <a:endParaRPr lang="en-US"/>
          </a:p>
        </c:txPr>
        <c:crossAx val="86305792"/>
        <c:crosses val="autoZero"/>
        <c:auto val="1"/>
        <c:lblAlgn val="ctr"/>
        <c:lblOffset val="100"/>
        <c:noMultiLvlLbl val="1"/>
      </c:catAx>
      <c:valAx>
        <c:axId val="86305792"/>
        <c:scaling>
          <c:orientation val="minMax"/>
        </c:scaling>
        <c:delete val="0"/>
        <c:axPos val="l"/>
        <c:majorGridlines/>
        <c:numFmt formatCode="General" sourceLinked="1"/>
        <c:majorTickMark val="out"/>
        <c:minorTickMark val="none"/>
        <c:tickLblPos val="nextTo"/>
        <c:txPr>
          <a:bodyPr/>
          <a:lstStyle/>
          <a:p>
            <a:pPr>
              <a:defRPr sz="1100" b="1"/>
            </a:pPr>
            <a:endParaRPr lang="en-US"/>
          </a:p>
        </c:txPr>
        <c:crossAx val="86304256"/>
        <c:crosses val="autoZero"/>
        <c:crossBetween val="midCat"/>
      </c:valAx>
      <c:spPr>
        <a:solidFill>
          <a:sysClr val="window" lastClr="FFFFFF"/>
        </a:solidFill>
        <a:ln>
          <a:solidFill>
            <a:schemeClr val="tx1"/>
          </a:solidFill>
        </a:ln>
      </c:spPr>
    </c:plotArea>
    <c:legend>
      <c:legendPos val="r"/>
      <c:layout>
        <c:manualLayout>
          <c:xMode val="edge"/>
          <c:yMode val="edge"/>
          <c:x val="0.522915028879817"/>
          <c:y val="7.1061210674457559E-2"/>
          <c:w val="0.28617248686610802"/>
          <c:h val="0.20413563971924323"/>
        </c:manualLayout>
      </c:layout>
      <c:overlay val="0"/>
      <c:spPr>
        <a:solidFill>
          <a:schemeClr val="bg1"/>
        </a:solidFill>
        <a:ln>
          <a:solidFill>
            <a:sysClr val="windowText" lastClr="000000"/>
          </a:solidFill>
        </a:ln>
      </c:spPr>
      <c:txPr>
        <a:bodyPr/>
        <a:lstStyle/>
        <a:p>
          <a:pPr>
            <a:defRPr sz="1100" b="1"/>
          </a:pPr>
          <a:endParaRPr lang="en-US"/>
        </a:p>
      </c:txPr>
    </c:legend>
    <c:plotVisOnly val="1"/>
    <c:dispBlanksAs val="gap"/>
    <c:showDLblsOverMax val="0"/>
  </c:chart>
  <c:spPr>
    <a:no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75302538300141"/>
          <c:y val="3.1228544792101531E-2"/>
          <c:w val="0.86200391943573962"/>
          <c:h val="0.82849194439941731"/>
        </c:manualLayout>
      </c:layout>
      <c:barChart>
        <c:barDir val="col"/>
        <c:grouping val="stacked"/>
        <c:varyColors val="0"/>
        <c:ser>
          <c:idx val="0"/>
          <c:order val="0"/>
          <c:tx>
            <c:strRef>
              <c:f>'FY96-FY12 Chart'!$A$4</c:f>
              <c:strCache>
                <c:ptCount val="1"/>
                <c:pt idx="0">
                  <c:v>NSLS</c:v>
                </c:pt>
              </c:strCache>
            </c:strRef>
          </c:tx>
          <c:spPr>
            <a:solidFill>
              <a:srgbClr val="0070C0"/>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Chart'!$B$4:$S$4</c:f>
              <c:numCache>
                <c:formatCode>_(* #,##0_);_(* \(#,##0\);_(* "-"??_);_(@_)</c:formatCode>
                <c:ptCount val="18"/>
                <c:pt idx="0">
                  <c:v>2261</c:v>
                </c:pt>
                <c:pt idx="1">
                  <c:v>2320</c:v>
                </c:pt>
                <c:pt idx="2">
                  <c:v>2380</c:v>
                </c:pt>
                <c:pt idx="3">
                  <c:v>2416</c:v>
                </c:pt>
                <c:pt idx="4">
                  <c:v>2551</c:v>
                </c:pt>
                <c:pt idx="5">
                  <c:v>2523</c:v>
                </c:pt>
                <c:pt idx="6">
                  <c:v>2413</c:v>
                </c:pt>
                <c:pt idx="7">
                  <c:v>2206</c:v>
                </c:pt>
                <c:pt idx="8">
                  <c:v>2299</c:v>
                </c:pt>
                <c:pt idx="9">
                  <c:v>2256</c:v>
                </c:pt>
                <c:pt idx="10">
                  <c:v>2105</c:v>
                </c:pt>
                <c:pt idx="11">
                  <c:v>2219</c:v>
                </c:pt>
                <c:pt idx="12">
                  <c:v>2128</c:v>
                </c:pt>
                <c:pt idx="13">
                  <c:v>2214</c:v>
                </c:pt>
                <c:pt idx="14">
                  <c:v>2229</c:v>
                </c:pt>
                <c:pt idx="15">
                  <c:v>2313</c:v>
                </c:pt>
                <c:pt idx="16">
                  <c:v>2453</c:v>
                </c:pt>
                <c:pt idx="17">
                  <c:v>2367</c:v>
                </c:pt>
              </c:numCache>
            </c:numRef>
          </c:val>
        </c:ser>
        <c:ser>
          <c:idx val="1"/>
          <c:order val="1"/>
          <c:tx>
            <c:strRef>
              <c:f>'FY96-FY12 Chart'!$A$5</c:f>
              <c:strCache>
                <c:ptCount val="1"/>
                <c:pt idx="0">
                  <c:v>SSRL</c:v>
                </c:pt>
              </c:strCache>
            </c:strRef>
          </c:tx>
          <c:spPr>
            <a:solidFill>
              <a:srgbClr val="FFFF00"/>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Chart'!$B$5:$S$5</c:f>
              <c:numCache>
                <c:formatCode>_(* #,##0_);_(* \(#,##0\);_(* "-"??_);_(@_)</c:formatCode>
                <c:ptCount val="18"/>
                <c:pt idx="0">
                  <c:v>647</c:v>
                </c:pt>
                <c:pt idx="1">
                  <c:v>721</c:v>
                </c:pt>
                <c:pt idx="2">
                  <c:v>763</c:v>
                </c:pt>
                <c:pt idx="3">
                  <c:v>782</c:v>
                </c:pt>
                <c:pt idx="4">
                  <c:v>895</c:v>
                </c:pt>
                <c:pt idx="5">
                  <c:v>907</c:v>
                </c:pt>
                <c:pt idx="6">
                  <c:v>1023</c:v>
                </c:pt>
                <c:pt idx="7">
                  <c:v>867</c:v>
                </c:pt>
                <c:pt idx="8">
                  <c:v>741</c:v>
                </c:pt>
                <c:pt idx="9">
                  <c:v>1007</c:v>
                </c:pt>
                <c:pt idx="10">
                  <c:v>1124</c:v>
                </c:pt>
                <c:pt idx="11">
                  <c:v>1151</c:v>
                </c:pt>
                <c:pt idx="12">
                  <c:v>1147</c:v>
                </c:pt>
                <c:pt idx="13">
                  <c:v>1361</c:v>
                </c:pt>
                <c:pt idx="14">
                  <c:v>1436</c:v>
                </c:pt>
                <c:pt idx="15">
                  <c:v>1515</c:v>
                </c:pt>
                <c:pt idx="16">
                  <c:v>1597</c:v>
                </c:pt>
                <c:pt idx="17">
                  <c:v>1675</c:v>
                </c:pt>
              </c:numCache>
            </c:numRef>
          </c:val>
        </c:ser>
        <c:ser>
          <c:idx val="2"/>
          <c:order val="2"/>
          <c:tx>
            <c:strRef>
              <c:f>'FY96-FY12 Chart'!$A$6</c:f>
              <c:strCache>
                <c:ptCount val="1"/>
                <c:pt idx="0">
                  <c:v>ALS</c:v>
                </c:pt>
              </c:strCache>
            </c:strRef>
          </c:tx>
          <c:spPr>
            <a:solidFill>
              <a:srgbClr val="FF0000"/>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Chart'!$B$6:$S$6</c:f>
              <c:numCache>
                <c:formatCode>_(* #,##0_);_(* \(#,##0\);_(* "-"??_);_(@_)</c:formatCode>
                <c:ptCount val="18"/>
                <c:pt idx="0">
                  <c:v>184</c:v>
                </c:pt>
                <c:pt idx="1">
                  <c:v>295</c:v>
                </c:pt>
                <c:pt idx="2">
                  <c:v>659</c:v>
                </c:pt>
                <c:pt idx="3">
                  <c:v>805</c:v>
                </c:pt>
                <c:pt idx="4">
                  <c:v>1036</c:v>
                </c:pt>
                <c:pt idx="5">
                  <c:v>1163</c:v>
                </c:pt>
                <c:pt idx="6">
                  <c:v>1385</c:v>
                </c:pt>
                <c:pt idx="7">
                  <c:v>1662</c:v>
                </c:pt>
                <c:pt idx="8">
                  <c:v>1898</c:v>
                </c:pt>
                <c:pt idx="9">
                  <c:v>2003</c:v>
                </c:pt>
                <c:pt idx="10">
                  <c:v>2158</c:v>
                </c:pt>
                <c:pt idx="11">
                  <c:v>1748</c:v>
                </c:pt>
                <c:pt idx="12">
                  <c:v>1938</c:v>
                </c:pt>
                <c:pt idx="13">
                  <c:v>1918</c:v>
                </c:pt>
                <c:pt idx="14">
                  <c:v>2032</c:v>
                </c:pt>
                <c:pt idx="15">
                  <c:v>1931</c:v>
                </c:pt>
                <c:pt idx="16">
                  <c:v>1995</c:v>
                </c:pt>
                <c:pt idx="17">
                  <c:v>2222</c:v>
                </c:pt>
              </c:numCache>
            </c:numRef>
          </c:val>
        </c:ser>
        <c:ser>
          <c:idx val="3"/>
          <c:order val="3"/>
          <c:tx>
            <c:strRef>
              <c:f>'FY96-FY12 Chart'!$A$7</c:f>
              <c:strCache>
                <c:ptCount val="1"/>
                <c:pt idx="0">
                  <c:v>APS</c:v>
                </c:pt>
              </c:strCache>
            </c:strRef>
          </c:tx>
          <c:spPr>
            <a:solidFill>
              <a:srgbClr val="16DF07"/>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Chart'!$B$7:$S$7</c:f>
              <c:numCache>
                <c:formatCode>_(* #,##0_);_(* \(#,##0\);_(* "-"??_);_(@_)</c:formatCode>
                <c:ptCount val="18"/>
                <c:pt idx="0">
                  <c:v>0</c:v>
                </c:pt>
                <c:pt idx="1">
                  <c:v>536</c:v>
                </c:pt>
                <c:pt idx="2">
                  <c:v>734</c:v>
                </c:pt>
                <c:pt idx="3">
                  <c:v>1222</c:v>
                </c:pt>
                <c:pt idx="4">
                  <c:v>1527</c:v>
                </c:pt>
                <c:pt idx="5">
                  <c:v>1989</c:v>
                </c:pt>
                <c:pt idx="6">
                  <c:v>2299</c:v>
                </c:pt>
                <c:pt idx="7">
                  <c:v>2767</c:v>
                </c:pt>
                <c:pt idx="8">
                  <c:v>2773</c:v>
                </c:pt>
                <c:pt idx="9">
                  <c:v>3215</c:v>
                </c:pt>
                <c:pt idx="10">
                  <c:v>3274</c:v>
                </c:pt>
                <c:pt idx="11">
                  <c:v>3420</c:v>
                </c:pt>
                <c:pt idx="12">
                  <c:v>3279</c:v>
                </c:pt>
                <c:pt idx="13">
                  <c:v>3537</c:v>
                </c:pt>
                <c:pt idx="14">
                  <c:v>3796</c:v>
                </c:pt>
                <c:pt idx="15">
                  <c:v>3986</c:v>
                </c:pt>
                <c:pt idx="16">
                  <c:v>4360</c:v>
                </c:pt>
                <c:pt idx="17">
                  <c:v>4542</c:v>
                </c:pt>
              </c:numCache>
            </c:numRef>
          </c:val>
        </c:ser>
        <c:ser>
          <c:idx val="4"/>
          <c:order val="4"/>
          <c:tx>
            <c:strRef>
              <c:f>'FY96-FY12 Chart'!$A$8</c:f>
              <c:strCache>
                <c:ptCount val="1"/>
                <c:pt idx="0">
                  <c:v>LCLS </c:v>
                </c:pt>
              </c:strCache>
            </c:strRef>
          </c:tx>
          <c:spPr>
            <a:solidFill>
              <a:srgbClr val="7030A0"/>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Chart'!$B$8:$S$8</c:f>
              <c:numCache>
                <c:formatCode>General</c:formatCode>
                <c:ptCount val="18"/>
                <c:pt idx="14">
                  <c:v>359</c:v>
                </c:pt>
                <c:pt idx="15" formatCode="_(* #,##0_);_(* \(#,##0\);_(* &quot;-&quot;??_);_(@_)">
                  <c:v>516</c:v>
                </c:pt>
                <c:pt idx="16" formatCode="_(* #,##0_);_(* \(#,##0\);_(* &quot;-&quot;??_);_(@_)">
                  <c:v>571</c:v>
                </c:pt>
                <c:pt idx="17" formatCode="_(* #,##0_);_(* \(#,##0\);_(* &quot;-&quot;??_);_(@_)">
                  <c:v>594</c:v>
                </c:pt>
              </c:numCache>
            </c:numRef>
          </c:val>
        </c:ser>
        <c:ser>
          <c:idx val="6"/>
          <c:order val="5"/>
          <c:tx>
            <c:strRef>
              <c:f>'FY96-FY12 Chart'!$A$9</c:f>
              <c:strCache>
                <c:ptCount val="1"/>
                <c:pt idx="0">
                  <c:v>HFBR</c:v>
                </c:pt>
              </c:strCache>
            </c:strRef>
          </c:tx>
          <c:spPr>
            <a:solidFill>
              <a:srgbClr val="254061"/>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Chart'!$B$9:$S$9</c:f>
              <c:numCache>
                <c:formatCode>General</c:formatCode>
                <c:ptCount val="18"/>
                <c:pt idx="0">
                  <c:v>280</c:v>
                </c:pt>
                <c:pt idx="1">
                  <c:v>89</c:v>
                </c:pt>
              </c:numCache>
            </c:numRef>
          </c:val>
        </c:ser>
        <c:ser>
          <c:idx val="7"/>
          <c:order val="6"/>
          <c:tx>
            <c:strRef>
              <c:f>'FY96-FY12 Chart'!$A$10</c:f>
              <c:strCache>
                <c:ptCount val="1"/>
                <c:pt idx="0">
                  <c:v>IPNS</c:v>
                </c:pt>
              </c:strCache>
            </c:strRef>
          </c:tx>
          <c:spPr>
            <a:solidFill>
              <a:srgbClr val="984807"/>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Chart'!$B$10:$S$10</c:f>
              <c:numCache>
                <c:formatCode>General</c:formatCode>
                <c:ptCount val="18"/>
                <c:pt idx="0">
                  <c:v>201</c:v>
                </c:pt>
                <c:pt idx="1">
                  <c:v>228</c:v>
                </c:pt>
                <c:pt idx="2">
                  <c:v>221</c:v>
                </c:pt>
                <c:pt idx="3">
                  <c:v>208</c:v>
                </c:pt>
                <c:pt idx="4">
                  <c:v>230</c:v>
                </c:pt>
                <c:pt idx="5">
                  <c:v>240</c:v>
                </c:pt>
                <c:pt idx="6">
                  <c:v>243</c:v>
                </c:pt>
                <c:pt idx="7">
                  <c:v>229</c:v>
                </c:pt>
                <c:pt idx="8">
                  <c:v>279</c:v>
                </c:pt>
                <c:pt idx="9">
                  <c:v>244</c:v>
                </c:pt>
                <c:pt idx="10">
                  <c:v>211</c:v>
                </c:pt>
                <c:pt idx="11">
                  <c:v>173</c:v>
                </c:pt>
                <c:pt idx="12">
                  <c:v>89</c:v>
                </c:pt>
              </c:numCache>
            </c:numRef>
          </c:val>
        </c:ser>
        <c:ser>
          <c:idx val="8"/>
          <c:order val="7"/>
          <c:tx>
            <c:strRef>
              <c:f>'FY96-FY12 Chart'!$A$11</c:f>
              <c:strCache>
                <c:ptCount val="1"/>
                <c:pt idx="0">
                  <c:v>SNS</c:v>
                </c:pt>
              </c:strCache>
            </c:strRef>
          </c:tx>
          <c:spPr>
            <a:solidFill>
              <a:srgbClr val="E46C0A"/>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Chart'!$B$11:$S$11</c:f>
              <c:numCache>
                <c:formatCode>General</c:formatCode>
                <c:ptCount val="18"/>
                <c:pt idx="11" formatCode="_(* #,##0_);_(* \(#,##0\);_(* &quot;-&quot;??_);_(@_)">
                  <c:v>24</c:v>
                </c:pt>
                <c:pt idx="12" formatCode="_(* #,##0_);_(* \(#,##0\);_(* &quot;-&quot;??_);_(@_)">
                  <c:v>165</c:v>
                </c:pt>
                <c:pt idx="13" formatCode="_(* #,##0_);_(* \(#,##0\);_(* &quot;-&quot;??_);_(@_)">
                  <c:v>307</c:v>
                </c:pt>
                <c:pt idx="14" formatCode="_(* #,##0_);_(* \(#,##0\);_(* &quot;-&quot;??_);_(@_)">
                  <c:v>430</c:v>
                </c:pt>
                <c:pt idx="15" formatCode="_(* #,##0_);_(* \(#,##0\);_(* &quot;-&quot;??_);_(@_)">
                  <c:v>890</c:v>
                </c:pt>
                <c:pt idx="16" formatCode="_(* #,##0_);_(* \(#,##0\);_(* &quot;-&quot;??_);_(@_)">
                  <c:v>799</c:v>
                </c:pt>
                <c:pt idx="17" formatCode="_(* #,##0_);_(* \(#,##0\);_(* &quot;-&quot;??_);_(@_)">
                  <c:v>726</c:v>
                </c:pt>
              </c:numCache>
            </c:numRef>
          </c:val>
        </c:ser>
        <c:ser>
          <c:idx val="9"/>
          <c:order val="8"/>
          <c:tx>
            <c:strRef>
              <c:f>'FY96-FY12 Chart'!$A$12</c:f>
              <c:strCache>
                <c:ptCount val="1"/>
                <c:pt idx="0">
                  <c:v>HFIR</c:v>
                </c:pt>
              </c:strCache>
            </c:strRef>
          </c:tx>
          <c:spPr>
            <a:solidFill>
              <a:srgbClr val="775D97"/>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Chart'!$B$12:$S$12</c:f>
              <c:numCache>
                <c:formatCode>_(* #,##0_);_(* \(#,##0\);_(* "-"??_);_(@_)</c:formatCode>
                <c:ptCount val="18"/>
                <c:pt idx="0">
                  <c:v>258</c:v>
                </c:pt>
                <c:pt idx="1">
                  <c:v>258</c:v>
                </c:pt>
                <c:pt idx="2">
                  <c:v>258</c:v>
                </c:pt>
                <c:pt idx="3">
                  <c:v>258</c:v>
                </c:pt>
                <c:pt idx="4">
                  <c:v>153</c:v>
                </c:pt>
                <c:pt idx="5">
                  <c:v>0</c:v>
                </c:pt>
                <c:pt idx="6">
                  <c:v>22</c:v>
                </c:pt>
                <c:pt idx="7">
                  <c:v>51</c:v>
                </c:pt>
                <c:pt idx="8">
                  <c:v>48</c:v>
                </c:pt>
                <c:pt idx="9">
                  <c:v>96</c:v>
                </c:pt>
                <c:pt idx="10">
                  <c:v>42</c:v>
                </c:pt>
                <c:pt idx="11">
                  <c:v>72</c:v>
                </c:pt>
                <c:pt idx="12">
                  <c:v>258</c:v>
                </c:pt>
                <c:pt idx="13">
                  <c:v>358</c:v>
                </c:pt>
                <c:pt idx="14">
                  <c:v>375</c:v>
                </c:pt>
                <c:pt idx="15">
                  <c:v>477</c:v>
                </c:pt>
                <c:pt idx="16">
                  <c:v>442</c:v>
                </c:pt>
                <c:pt idx="17">
                  <c:v>395</c:v>
                </c:pt>
              </c:numCache>
            </c:numRef>
          </c:val>
        </c:ser>
        <c:ser>
          <c:idx val="10"/>
          <c:order val="9"/>
          <c:tx>
            <c:strRef>
              <c:f>'FY96-FY12 Chart'!$A$13</c:f>
              <c:strCache>
                <c:ptCount val="1"/>
                <c:pt idx="0">
                  <c:v>Lujan</c:v>
                </c:pt>
              </c:strCache>
            </c:strRef>
          </c:tx>
          <c:spPr>
            <a:solidFill>
              <a:srgbClr val="46A1B9"/>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Chart'!$B$13:$S$13</c:f>
              <c:numCache>
                <c:formatCode>_(* #,##0_);_(* \(#,##0\);_(* "-"??_);_(@_)</c:formatCode>
                <c:ptCount val="18"/>
                <c:pt idx="0">
                  <c:v>261</c:v>
                </c:pt>
                <c:pt idx="1">
                  <c:v>261</c:v>
                </c:pt>
                <c:pt idx="2">
                  <c:v>261</c:v>
                </c:pt>
                <c:pt idx="3">
                  <c:v>261</c:v>
                </c:pt>
                <c:pt idx="4">
                  <c:v>25</c:v>
                </c:pt>
                <c:pt idx="5">
                  <c:v>122</c:v>
                </c:pt>
                <c:pt idx="6">
                  <c:v>164</c:v>
                </c:pt>
                <c:pt idx="7">
                  <c:v>269</c:v>
                </c:pt>
                <c:pt idx="8">
                  <c:v>339</c:v>
                </c:pt>
                <c:pt idx="9">
                  <c:v>221</c:v>
                </c:pt>
                <c:pt idx="10">
                  <c:v>297</c:v>
                </c:pt>
                <c:pt idx="11">
                  <c:v>272</c:v>
                </c:pt>
                <c:pt idx="12">
                  <c:v>261</c:v>
                </c:pt>
                <c:pt idx="13">
                  <c:v>416</c:v>
                </c:pt>
                <c:pt idx="14">
                  <c:v>325</c:v>
                </c:pt>
                <c:pt idx="15">
                  <c:v>308</c:v>
                </c:pt>
                <c:pt idx="16">
                  <c:v>249</c:v>
                </c:pt>
                <c:pt idx="17">
                  <c:v>208</c:v>
                </c:pt>
              </c:numCache>
            </c:numRef>
          </c:val>
        </c:ser>
        <c:ser>
          <c:idx val="11"/>
          <c:order val="10"/>
          <c:tx>
            <c:strRef>
              <c:f>'FY96-FY12 Chart'!$A$14</c:f>
              <c:strCache>
                <c:ptCount val="1"/>
                <c:pt idx="0">
                  <c:v>EMC</c:v>
                </c:pt>
              </c:strCache>
            </c:strRef>
          </c:tx>
          <c:spPr>
            <a:solidFill>
              <a:srgbClr val="E78C41"/>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Chart'!$B$14:$S$14</c:f>
              <c:numCache>
                <c:formatCode>_(* #,##0_);_(* \(#,##0\);_(* "-"??_);_(@_)</c:formatCode>
                <c:ptCount val="18"/>
                <c:pt idx="0">
                  <c:v>130</c:v>
                </c:pt>
                <c:pt idx="1">
                  <c:v>131</c:v>
                </c:pt>
                <c:pt idx="2">
                  <c:v>73</c:v>
                </c:pt>
                <c:pt idx="3">
                  <c:v>81</c:v>
                </c:pt>
                <c:pt idx="4">
                  <c:v>83</c:v>
                </c:pt>
                <c:pt idx="5">
                  <c:v>88</c:v>
                </c:pt>
                <c:pt idx="6">
                  <c:v>103</c:v>
                </c:pt>
                <c:pt idx="7">
                  <c:v>95</c:v>
                </c:pt>
                <c:pt idx="8">
                  <c:v>128</c:v>
                </c:pt>
                <c:pt idx="9">
                  <c:v>154</c:v>
                </c:pt>
                <c:pt idx="10">
                  <c:v>140</c:v>
                </c:pt>
                <c:pt idx="11">
                  <c:v>199</c:v>
                </c:pt>
                <c:pt idx="12">
                  <c:v>153</c:v>
                </c:pt>
                <c:pt idx="13">
                  <c:v>155</c:v>
                </c:pt>
                <c:pt idx="14">
                  <c:v>190</c:v>
                </c:pt>
                <c:pt idx="15">
                  <c:v>220</c:v>
                </c:pt>
                <c:pt idx="16">
                  <c:v>206</c:v>
                </c:pt>
                <c:pt idx="17">
                  <c:v>162</c:v>
                </c:pt>
              </c:numCache>
            </c:numRef>
          </c:val>
        </c:ser>
        <c:ser>
          <c:idx val="12"/>
          <c:order val="11"/>
          <c:tx>
            <c:strRef>
              <c:f>'FY96-FY12 Chart'!$A$15</c:f>
              <c:strCache>
                <c:ptCount val="1"/>
                <c:pt idx="0">
                  <c:v>NCEM</c:v>
                </c:pt>
              </c:strCache>
            </c:strRef>
          </c:tx>
          <c:spPr>
            <a:solidFill>
              <a:srgbClr val="7E9BC8"/>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Chart'!$B$15:$S$15</c:f>
              <c:numCache>
                <c:formatCode>_(* #,##0_);_(* \(#,##0\);_(* "-"??_);_(@_)</c:formatCode>
                <c:ptCount val="18"/>
                <c:pt idx="0">
                  <c:v>178</c:v>
                </c:pt>
                <c:pt idx="1">
                  <c:v>195</c:v>
                </c:pt>
                <c:pt idx="2">
                  <c:v>216</c:v>
                </c:pt>
                <c:pt idx="3">
                  <c:v>188</c:v>
                </c:pt>
                <c:pt idx="4">
                  <c:v>201</c:v>
                </c:pt>
                <c:pt idx="5">
                  <c:v>212</c:v>
                </c:pt>
                <c:pt idx="6">
                  <c:v>232</c:v>
                </c:pt>
                <c:pt idx="7">
                  <c:v>253</c:v>
                </c:pt>
                <c:pt idx="8">
                  <c:v>241</c:v>
                </c:pt>
                <c:pt idx="9">
                  <c:v>232</c:v>
                </c:pt>
                <c:pt idx="10">
                  <c:v>205</c:v>
                </c:pt>
                <c:pt idx="11">
                  <c:v>183</c:v>
                </c:pt>
                <c:pt idx="12">
                  <c:v>152</c:v>
                </c:pt>
                <c:pt idx="13">
                  <c:v>149</c:v>
                </c:pt>
                <c:pt idx="14">
                  <c:v>164</c:v>
                </c:pt>
                <c:pt idx="15">
                  <c:v>188</c:v>
                </c:pt>
                <c:pt idx="16">
                  <c:v>184</c:v>
                </c:pt>
                <c:pt idx="17">
                  <c:v>209</c:v>
                </c:pt>
              </c:numCache>
            </c:numRef>
          </c:val>
        </c:ser>
        <c:ser>
          <c:idx val="13"/>
          <c:order val="12"/>
          <c:tx>
            <c:strRef>
              <c:f>'FY96-FY12 Chart'!$A$16</c:f>
              <c:strCache>
                <c:ptCount val="1"/>
                <c:pt idx="0">
                  <c:v>ShaRE</c:v>
                </c:pt>
              </c:strCache>
            </c:strRef>
          </c:tx>
          <c:spPr>
            <a:solidFill>
              <a:srgbClr val="CA7E7D"/>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Chart'!$B$16:$S$16</c:f>
              <c:numCache>
                <c:formatCode>_(* #,##0_);_(* \(#,##0\);_(* "-"??_);_(@_)</c:formatCode>
                <c:ptCount val="18"/>
                <c:pt idx="0">
                  <c:v>95</c:v>
                </c:pt>
                <c:pt idx="1">
                  <c:v>85</c:v>
                </c:pt>
                <c:pt idx="2">
                  <c:v>95</c:v>
                </c:pt>
                <c:pt idx="3">
                  <c:v>108</c:v>
                </c:pt>
                <c:pt idx="4">
                  <c:v>99</c:v>
                </c:pt>
                <c:pt idx="5">
                  <c:v>97</c:v>
                </c:pt>
                <c:pt idx="6">
                  <c:v>111</c:v>
                </c:pt>
                <c:pt idx="7">
                  <c:v>112</c:v>
                </c:pt>
                <c:pt idx="8">
                  <c:v>109</c:v>
                </c:pt>
                <c:pt idx="9">
                  <c:v>150</c:v>
                </c:pt>
                <c:pt idx="10">
                  <c:v>132</c:v>
                </c:pt>
                <c:pt idx="11">
                  <c:v>159</c:v>
                </c:pt>
                <c:pt idx="12">
                  <c:v>144</c:v>
                </c:pt>
                <c:pt idx="13">
                  <c:v>161</c:v>
                </c:pt>
                <c:pt idx="14">
                  <c:v>165</c:v>
                </c:pt>
                <c:pt idx="15">
                  <c:v>210</c:v>
                </c:pt>
                <c:pt idx="16">
                  <c:v>209</c:v>
                </c:pt>
                <c:pt idx="17">
                  <c:v>210</c:v>
                </c:pt>
              </c:numCache>
            </c:numRef>
          </c:val>
        </c:ser>
        <c:ser>
          <c:idx val="14"/>
          <c:order val="13"/>
          <c:tx>
            <c:strRef>
              <c:f>'FY96-FY12 Chart'!$A$17</c:f>
              <c:strCache>
                <c:ptCount val="1"/>
                <c:pt idx="0">
                  <c:v>CNMS</c:v>
                </c:pt>
              </c:strCache>
            </c:strRef>
          </c:tx>
          <c:spPr>
            <a:solidFill>
              <a:srgbClr val="AEC683"/>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Chart'!$B$17:$S$17</c:f>
              <c:numCache>
                <c:formatCode>General</c:formatCode>
                <c:ptCount val="18"/>
                <c:pt idx="10" formatCode="_(* #,##0_);_(* \(#,##0\);_(* &quot;-&quot;??_);_(@_)">
                  <c:v>139</c:v>
                </c:pt>
                <c:pt idx="11" formatCode="_(* #,##0_);_(* \(#,##0\);_(* &quot;-&quot;??_);_(@_)">
                  <c:v>309</c:v>
                </c:pt>
                <c:pt idx="12" formatCode="_(* #,##0_);_(* \(#,##0\);_(* &quot;-&quot;??_);_(@_)">
                  <c:v>404</c:v>
                </c:pt>
                <c:pt idx="13" formatCode="_(* #,##0_);_(* \(#,##0\);_(* &quot;-&quot;??_);_(@_)">
                  <c:v>317</c:v>
                </c:pt>
                <c:pt idx="14" formatCode="_(* #,##0_);_(* \(#,##0\);_(* &quot;-&quot;??_);_(@_)">
                  <c:v>360</c:v>
                </c:pt>
                <c:pt idx="15" formatCode="_(* #,##0_);_(* \(#,##0\);_(* &quot;-&quot;??_);_(@_)">
                  <c:v>374</c:v>
                </c:pt>
                <c:pt idx="16" formatCode="_(* #,##0_);_(* \(#,##0\);_(* &quot;-&quot;??_);_(@_)">
                  <c:v>409</c:v>
                </c:pt>
                <c:pt idx="17" formatCode="_(* #,##0_);_(* \(#,##0\);_(* &quot;-&quot;??_);_(@_)">
                  <c:v>467</c:v>
                </c:pt>
              </c:numCache>
            </c:numRef>
          </c:val>
        </c:ser>
        <c:ser>
          <c:idx val="15"/>
          <c:order val="14"/>
          <c:tx>
            <c:strRef>
              <c:f>'FY96-FY12 Chart'!$A$18</c:f>
              <c:strCache>
                <c:ptCount val="1"/>
                <c:pt idx="0">
                  <c:v>MF</c:v>
                </c:pt>
              </c:strCache>
            </c:strRef>
          </c:tx>
          <c:spPr>
            <a:solidFill>
              <a:srgbClr val="9B89B3"/>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Chart'!$B$18:$S$18</c:f>
              <c:numCache>
                <c:formatCode>General</c:formatCode>
                <c:ptCount val="18"/>
                <c:pt idx="11" formatCode="_(* #,##0_);_(* \(#,##0\);_(* &quot;-&quot;??_);_(@_)">
                  <c:v>164</c:v>
                </c:pt>
                <c:pt idx="12" formatCode="_(* #,##0_);_(* \(#,##0\);_(* &quot;-&quot;??_);_(@_)">
                  <c:v>303</c:v>
                </c:pt>
                <c:pt idx="13" formatCode="_(* #,##0_);_(* \(#,##0\);_(* &quot;-&quot;??_);_(@_)">
                  <c:v>209</c:v>
                </c:pt>
                <c:pt idx="14" formatCode="_(* #,##0_);_(* \(#,##0\);_(* &quot;-&quot;??_);_(@_)">
                  <c:v>274</c:v>
                </c:pt>
                <c:pt idx="15" formatCode="_(* #,##0_);_(* \(#,##0\);_(* &quot;-&quot;??_);_(@_)">
                  <c:v>327</c:v>
                </c:pt>
                <c:pt idx="16" formatCode="_(* #,##0_);_(* \(#,##0\);_(* &quot;-&quot;??_);_(@_)">
                  <c:v>434</c:v>
                </c:pt>
                <c:pt idx="17" formatCode="_(* #,##0_);_(* \(#,##0\);_(* &quot;-&quot;??_);_(@_)">
                  <c:v>451</c:v>
                </c:pt>
              </c:numCache>
            </c:numRef>
          </c:val>
        </c:ser>
        <c:ser>
          <c:idx val="16"/>
          <c:order val="15"/>
          <c:tx>
            <c:strRef>
              <c:f>'FY96-FY12 Chart'!$A$19</c:f>
              <c:strCache>
                <c:ptCount val="1"/>
                <c:pt idx="0">
                  <c:v>CINT</c:v>
                </c:pt>
              </c:strCache>
            </c:strRef>
          </c:tx>
          <c:spPr>
            <a:solidFill>
              <a:srgbClr val="7CBBCF"/>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Chart'!$B$19:$S$19</c:f>
              <c:numCache>
                <c:formatCode>General</c:formatCode>
                <c:ptCount val="18"/>
                <c:pt idx="11" formatCode="_(* #,##0_);_(* \(#,##0\);_(* &quot;-&quot;??_);_(@_)">
                  <c:v>189</c:v>
                </c:pt>
                <c:pt idx="12" formatCode="_(* #,##0_);_(* \(#,##0\);_(* &quot;-&quot;??_);_(@_)">
                  <c:v>272</c:v>
                </c:pt>
                <c:pt idx="13" formatCode="_(* #,##0_);_(* \(#,##0\);_(* &quot;-&quot;??_);_(@_)">
                  <c:v>354</c:v>
                </c:pt>
                <c:pt idx="14" formatCode="_(* #,##0_);_(* \(#,##0\);_(* &quot;-&quot;??_);_(@_)">
                  <c:v>358</c:v>
                </c:pt>
                <c:pt idx="15" formatCode="_(* #,##0_);_(* \(#,##0\);_(* &quot;-&quot;??_);_(@_)">
                  <c:v>348</c:v>
                </c:pt>
                <c:pt idx="16" formatCode="_(* #,##0_);_(* \(#,##0\);_(* &quot;-&quot;??_);_(@_)">
                  <c:v>356</c:v>
                </c:pt>
                <c:pt idx="17" formatCode="_(* #,##0_);_(* \(#,##0\);_(* &quot;-&quot;??_);_(@_)">
                  <c:v>447</c:v>
                </c:pt>
              </c:numCache>
            </c:numRef>
          </c:val>
        </c:ser>
        <c:ser>
          <c:idx val="17"/>
          <c:order val="16"/>
          <c:tx>
            <c:strRef>
              <c:f>'FY96-FY12 Chart'!$A$20</c:f>
              <c:strCache>
                <c:ptCount val="1"/>
                <c:pt idx="0">
                  <c:v>CNM</c:v>
                </c:pt>
              </c:strCache>
            </c:strRef>
          </c:tx>
          <c:spPr>
            <a:solidFill>
              <a:srgbClr val="F8AA79"/>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Chart'!$B$20:$S$20</c:f>
              <c:numCache>
                <c:formatCode>General</c:formatCode>
                <c:ptCount val="18"/>
                <c:pt idx="11" formatCode="_(* #,##0_);_(* \(#,##0\);_(* &quot;-&quot;??_);_(@_)">
                  <c:v>112</c:v>
                </c:pt>
                <c:pt idx="12" formatCode="_(* #,##0_);_(* \(#,##0\);_(* &quot;-&quot;??_);_(@_)">
                  <c:v>196</c:v>
                </c:pt>
                <c:pt idx="13" formatCode="_(* #,##0_);_(* \(#,##0\);_(* &quot;-&quot;??_);_(@_)">
                  <c:v>305</c:v>
                </c:pt>
                <c:pt idx="14" formatCode="_(* #,##0_);_(* \(#,##0\);_(* &quot;-&quot;??_);_(@_)">
                  <c:v>377</c:v>
                </c:pt>
                <c:pt idx="15" formatCode="_(* #,##0_);_(* \(#,##0\);_(* &quot;-&quot;??_);_(@_)">
                  <c:v>368</c:v>
                </c:pt>
                <c:pt idx="16" formatCode="_(* #,##0_);_(* \(#,##0\);_(* &quot;-&quot;??_);_(@_)">
                  <c:v>444</c:v>
                </c:pt>
                <c:pt idx="17" formatCode="_(* #,##0_);_(* \(#,##0\);_(* &quot;-&quot;??_);_(@_)">
                  <c:v>454</c:v>
                </c:pt>
              </c:numCache>
            </c:numRef>
          </c:val>
        </c:ser>
        <c:ser>
          <c:idx val="5"/>
          <c:order val="17"/>
          <c:tx>
            <c:strRef>
              <c:f>'FY96-FY12 Chart'!$A$21</c:f>
              <c:strCache>
                <c:ptCount val="1"/>
                <c:pt idx="0">
                  <c:v>CFN</c:v>
                </c:pt>
              </c:strCache>
            </c:strRef>
          </c:tx>
          <c:spPr>
            <a:solidFill>
              <a:srgbClr val="C27535"/>
            </a:solidFill>
            <a:ln w="12700">
              <a:solidFill>
                <a:srgbClr val="000000"/>
              </a:solidFill>
              <a:prstDash val="solid"/>
            </a:ln>
          </c:spPr>
          <c:invertIfNegative val="0"/>
          <c:cat>
            <c:strRef>
              <c:f>'FY96-FY12 Chart'!$B$3:$S$3</c:f>
              <c:strCache>
                <c:ptCount val="18"/>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c:v>
                </c:pt>
                <c:pt idx="15">
                  <c:v> 2011</c:v>
                </c:pt>
                <c:pt idx="16">
                  <c:v> 2012</c:v>
                </c:pt>
                <c:pt idx="17">
                  <c:v> 2013</c:v>
                </c:pt>
              </c:strCache>
            </c:strRef>
          </c:cat>
          <c:val>
            <c:numRef>
              <c:f>'FY96-FY12 Chart'!$B$21:$S$21</c:f>
              <c:numCache>
                <c:formatCode>General</c:formatCode>
                <c:ptCount val="18"/>
                <c:pt idx="12" formatCode="_(* #,##0_);_(* \(#,##0\);_(* &quot;-&quot;??_);_(@_)">
                  <c:v>106</c:v>
                </c:pt>
                <c:pt idx="13" formatCode="_(* #,##0_);_(* \(#,##0\);_(* &quot;-&quot;??_);_(@_)">
                  <c:v>213</c:v>
                </c:pt>
                <c:pt idx="14" formatCode="_(* #,##0_);_(* \(#,##0\);_(* &quot;-&quot;??_);_(@_)">
                  <c:v>281</c:v>
                </c:pt>
                <c:pt idx="15" formatCode="_(* #,##0_);_(* \(#,##0\);_(* &quot;-&quot;??_);_(@_)">
                  <c:v>363</c:v>
                </c:pt>
                <c:pt idx="16" formatCode="_(* #,##0_);_(* \(#,##0\);_(* &quot;-&quot;??_);_(@_)">
                  <c:v>446</c:v>
                </c:pt>
                <c:pt idx="17" formatCode="_(* #,##0_);_(* \(#,##0\);_(* &quot;-&quot;??_);_(@_)">
                  <c:v>439</c:v>
                </c:pt>
              </c:numCache>
            </c:numRef>
          </c:val>
        </c:ser>
        <c:dLbls>
          <c:showLegendKey val="0"/>
          <c:showVal val="0"/>
          <c:showCatName val="0"/>
          <c:showSerName val="0"/>
          <c:showPercent val="0"/>
          <c:showBubbleSize val="0"/>
        </c:dLbls>
        <c:gapWidth val="83"/>
        <c:overlap val="100"/>
        <c:axId val="97119616"/>
        <c:axId val="97203712"/>
      </c:barChart>
      <c:catAx>
        <c:axId val="97119616"/>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sz="1400" baseline="0"/>
                  <a:t>Fiscal Year</a:t>
                </a:r>
              </a:p>
            </c:rich>
          </c:tx>
          <c:layout>
            <c:manualLayout>
              <c:xMode val="edge"/>
              <c:yMode val="edge"/>
              <c:x val="0.47234450528848543"/>
              <c:y val="0.93074368582241951"/>
            </c:manualLayout>
          </c:layout>
          <c:overlay val="0"/>
          <c:spPr>
            <a:noFill/>
            <a:ln w="25400">
              <a:noFill/>
            </a:ln>
          </c:spPr>
        </c:title>
        <c:numFmt formatCode="@" sourceLinked="0"/>
        <c:majorTickMark val="none"/>
        <c:minorTickMark val="none"/>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7203712"/>
        <c:crossesAt val="0"/>
        <c:auto val="0"/>
        <c:lblAlgn val="ctr"/>
        <c:lblOffset val="100"/>
        <c:tickLblSkip val="1"/>
        <c:tickMarkSkip val="1"/>
        <c:noMultiLvlLbl val="0"/>
      </c:catAx>
      <c:valAx>
        <c:axId val="97203712"/>
        <c:scaling>
          <c:orientation val="minMax"/>
          <c:max val="16000"/>
          <c:min val="0"/>
        </c:scaling>
        <c:delete val="0"/>
        <c:axPos val="l"/>
        <c:majorGridlines>
          <c:spPr>
            <a:ln w="12700">
              <a:solidFill>
                <a:srgbClr val="C0C0C0"/>
              </a:solidFill>
              <a:prstDash val="sysDash"/>
            </a:ln>
          </c:spPr>
        </c:majorGridlines>
        <c:title>
          <c:tx>
            <c:rich>
              <a:bodyPr/>
              <a:lstStyle/>
              <a:p>
                <a:pPr>
                  <a:defRPr sz="1350" b="1" i="0" u="none" strike="noStrike" baseline="0">
                    <a:solidFill>
                      <a:srgbClr val="000000"/>
                    </a:solidFill>
                    <a:latin typeface="Arial"/>
                    <a:ea typeface="Arial"/>
                    <a:cs typeface="Arial"/>
                  </a:defRPr>
                </a:pPr>
                <a:r>
                  <a:rPr lang="en-US" sz="1350" baseline="0"/>
                  <a:t>Number of Users</a:t>
                </a:r>
              </a:p>
            </c:rich>
          </c:tx>
          <c:layout>
            <c:manualLayout>
              <c:xMode val="edge"/>
              <c:yMode val="edge"/>
              <c:x val="7.3608244024442058E-3"/>
              <c:y val="0.29078218650840298"/>
            </c:manualLayout>
          </c:layout>
          <c:overlay val="0"/>
          <c:spPr>
            <a:noFill/>
            <a:ln w="25400">
              <a:noFill/>
            </a:ln>
          </c:spPr>
        </c:title>
        <c:numFmt formatCode="#,##0" sourceLinked="0"/>
        <c:majorTickMark val="in"/>
        <c:minorTickMark val="none"/>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7119616"/>
        <c:crosses val="autoZero"/>
        <c:crossBetween val="between"/>
        <c:majorUnit val="1000"/>
      </c:valAx>
      <c:spPr>
        <a:solidFill>
          <a:srgbClr val="FFFFFF"/>
        </a:solidFill>
        <a:ln w="25400">
          <a:noFill/>
        </a:ln>
      </c:spPr>
    </c:plotArea>
    <c:legend>
      <c:legendPos val="r"/>
      <c:layout>
        <c:manualLayout>
          <c:xMode val="edge"/>
          <c:yMode val="edge"/>
          <c:x val="0.1135773052584324"/>
          <c:y val="7.0001801036076353E-2"/>
          <c:w val="0.19152771429324728"/>
          <c:h val="0.36857763633764951"/>
        </c:manualLayout>
      </c:layout>
      <c:overlay val="0"/>
      <c:spPr>
        <a:solidFill>
          <a:srgbClr val="FFFFFF"/>
        </a:solidFill>
        <a:ln w="3175">
          <a:solidFill>
            <a:srgbClr val="000000"/>
          </a:solidFill>
          <a:prstDash val="solid"/>
        </a:ln>
        <a:effectLst>
          <a:outerShdw dist="35921" dir="2700000" algn="br">
            <a:srgbClr val="000000"/>
          </a:outerShdw>
        </a:effectLst>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276854910797159"/>
          <c:y val="4.5463261125928842E-2"/>
          <c:w val="0.51538778137048258"/>
          <c:h val="0.82369767857157861"/>
        </c:manualLayout>
      </c:layout>
      <c:bar3DChart>
        <c:barDir val="col"/>
        <c:grouping val="stacked"/>
        <c:varyColors val="0"/>
        <c:ser>
          <c:idx val="0"/>
          <c:order val="0"/>
          <c:tx>
            <c:strRef>
              <c:f>'Sorted by FY'!$A$4</c:f>
              <c:strCache>
                <c:ptCount val="1"/>
                <c:pt idx="0">
                  <c:v>CFN</c:v>
                </c:pt>
              </c:strCache>
            </c:strRef>
          </c:tx>
          <c:spPr>
            <a:solidFill>
              <a:srgbClr val="B3A2C7"/>
            </a:solidFill>
          </c:spPr>
          <c:invertIfNegative val="0"/>
          <c:cat>
            <c:strRef>
              <c:f>'Sorted by FY'!$B$3:$G$3</c:f>
              <c:strCache>
                <c:ptCount val="6"/>
                <c:pt idx="0">
                  <c:v>FY08</c:v>
                </c:pt>
                <c:pt idx="1">
                  <c:v>FY09</c:v>
                </c:pt>
                <c:pt idx="2">
                  <c:v>FY10</c:v>
                </c:pt>
                <c:pt idx="3">
                  <c:v>FY11</c:v>
                </c:pt>
                <c:pt idx="4">
                  <c:v>FY12</c:v>
                </c:pt>
                <c:pt idx="5">
                  <c:v>FY13</c:v>
                </c:pt>
              </c:strCache>
            </c:strRef>
          </c:cat>
          <c:val>
            <c:numRef>
              <c:f>'Sorted by FY'!$B$4:$G$4</c:f>
              <c:numCache>
                <c:formatCode>General</c:formatCode>
                <c:ptCount val="6"/>
                <c:pt idx="0">
                  <c:v>106</c:v>
                </c:pt>
                <c:pt idx="1">
                  <c:v>213</c:v>
                </c:pt>
                <c:pt idx="2">
                  <c:v>281</c:v>
                </c:pt>
                <c:pt idx="3">
                  <c:v>363</c:v>
                </c:pt>
                <c:pt idx="4">
                  <c:v>446</c:v>
                </c:pt>
                <c:pt idx="5">
                  <c:v>439</c:v>
                </c:pt>
              </c:numCache>
            </c:numRef>
          </c:val>
        </c:ser>
        <c:ser>
          <c:idx val="1"/>
          <c:order val="1"/>
          <c:tx>
            <c:strRef>
              <c:f>'Sorted by FY'!$A$5</c:f>
              <c:strCache>
                <c:ptCount val="1"/>
                <c:pt idx="0">
                  <c:v>CNM</c:v>
                </c:pt>
              </c:strCache>
            </c:strRef>
          </c:tx>
          <c:spPr>
            <a:solidFill>
              <a:srgbClr val="376092"/>
            </a:solidFill>
          </c:spPr>
          <c:invertIfNegative val="0"/>
          <c:cat>
            <c:strRef>
              <c:f>'Sorted by FY'!$B$3:$G$3</c:f>
              <c:strCache>
                <c:ptCount val="6"/>
                <c:pt idx="0">
                  <c:v>FY08</c:v>
                </c:pt>
                <c:pt idx="1">
                  <c:v>FY09</c:v>
                </c:pt>
                <c:pt idx="2">
                  <c:v>FY10</c:v>
                </c:pt>
                <c:pt idx="3">
                  <c:v>FY11</c:v>
                </c:pt>
                <c:pt idx="4">
                  <c:v>FY12</c:v>
                </c:pt>
                <c:pt idx="5">
                  <c:v>FY13</c:v>
                </c:pt>
              </c:strCache>
            </c:strRef>
          </c:cat>
          <c:val>
            <c:numRef>
              <c:f>'Sorted by FY'!$B$5:$G$5</c:f>
              <c:numCache>
                <c:formatCode>General</c:formatCode>
                <c:ptCount val="6"/>
                <c:pt idx="0">
                  <c:v>196</c:v>
                </c:pt>
                <c:pt idx="1">
                  <c:v>305</c:v>
                </c:pt>
                <c:pt idx="2">
                  <c:v>470</c:v>
                </c:pt>
                <c:pt idx="3">
                  <c:v>368</c:v>
                </c:pt>
                <c:pt idx="4">
                  <c:v>444</c:v>
                </c:pt>
                <c:pt idx="5">
                  <c:v>454</c:v>
                </c:pt>
              </c:numCache>
            </c:numRef>
          </c:val>
        </c:ser>
        <c:ser>
          <c:idx val="2"/>
          <c:order val="2"/>
          <c:tx>
            <c:strRef>
              <c:f>'Sorted by FY'!$A$6</c:f>
              <c:strCache>
                <c:ptCount val="1"/>
                <c:pt idx="0">
                  <c:v>CINT</c:v>
                </c:pt>
              </c:strCache>
            </c:strRef>
          </c:tx>
          <c:invertIfNegative val="0"/>
          <c:cat>
            <c:strRef>
              <c:f>'Sorted by FY'!$B$3:$G$3</c:f>
              <c:strCache>
                <c:ptCount val="6"/>
                <c:pt idx="0">
                  <c:v>FY08</c:v>
                </c:pt>
                <c:pt idx="1">
                  <c:v>FY09</c:v>
                </c:pt>
                <c:pt idx="2">
                  <c:v>FY10</c:v>
                </c:pt>
                <c:pt idx="3">
                  <c:v>FY11</c:v>
                </c:pt>
                <c:pt idx="4">
                  <c:v>FY12</c:v>
                </c:pt>
                <c:pt idx="5">
                  <c:v>FY13</c:v>
                </c:pt>
              </c:strCache>
            </c:strRef>
          </c:cat>
          <c:val>
            <c:numRef>
              <c:f>'Sorted by FY'!$B$6:$G$6</c:f>
              <c:numCache>
                <c:formatCode>General</c:formatCode>
                <c:ptCount val="6"/>
                <c:pt idx="0">
                  <c:v>272</c:v>
                </c:pt>
                <c:pt idx="1">
                  <c:v>354</c:v>
                </c:pt>
                <c:pt idx="2">
                  <c:v>358</c:v>
                </c:pt>
                <c:pt idx="3">
                  <c:v>348</c:v>
                </c:pt>
                <c:pt idx="4">
                  <c:v>356</c:v>
                </c:pt>
                <c:pt idx="5">
                  <c:v>447</c:v>
                </c:pt>
              </c:numCache>
            </c:numRef>
          </c:val>
        </c:ser>
        <c:ser>
          <c:idx val="3"/>
          <c:order val="3"/>
          <c:tx>
            <c:strRef>
              <c:f>'Sorted by FY'!$A$7</c:f>
              <c:strCache>
                <c:ptCount val="1"/>
                <c:pt idx="0">
                  <c:v>TMF</c:v>
                </c:pt>
              </c:strCache>
            </c:strRef>
          </c:tx>
          <c:spPr>
            <a:solidFill>
              <a:srgbClr val="CC3300"/>
            </a:solidFill>
          </c:spPr>
          <c:invertIfNegative val="0"/>
          <c:cat>
            <c:strRef>
              <c:f>'Sorted by FY'!$B$3:$G$3</c:f>
              <c:strCache>
                <c:ptCount val="6"/>
                <c:pt idx="0">
                  <c:v>FY08</c:v>
                </c:pt>
                <c:pt idx="1">
                  <c:v>FY09</c:v>
                </c:pt>
                <c:pt idx="2">
                  <c:v>FY10</c:v>
                </c:pt>
                <c:pt idx="3">
                  <c:v>FY11</c:v>
                </c:pt>
                <c:pt idx="4">
                  <c:v>FY12</c:v>
                </c:pt>
                <c:pt idx="5">
                  <c:v>FY13</c:v>
                </c:pt>
              </c:strCache>
            </c:strRef>
          </c:cat>
          <c:val>
            <c:numRef>
              <c:f>'Sorted by FY'!$B$7:$G$7</c:f>
              <c:numCache>
                <c:formatCode>General</c:formatCode>
                <c:ptCount val="6"/>
                <c:pt idx="0">
                  <c:v>303</c:v>
                </c:pt>
                <c:pt idx="1">
                  <c:v>259</c:v>
                </c:pt>
                <c:pt idx="2">
                  <c:v>274</c:v>
                </c:pt>
                <c:pt idx="3">
                  <c:v>330</c:v>
                </c:pt>
                <c:pt idx="4">
                  <c:v>434</c:v>
                </c:pt>
                <c:pt idx="5">
                  <c:v>451</c:v>
                </c:pt>
              </c:numCache>
            </c:numRef>
          </c:val>
        </c:ser>
        <c:ser>
          <c:idx val="4"/>
          <c:order val="4"/>
          <c:tx>
            <c:strRef>
              <c:f>'Sorted by FY'!$A$8</c:f>
              <c:strCache>
                <c:ptCount val="1"/>
                <c:pt idx="0">
                  <c:v>CNMS</c:v>
                </c:pt>
              </c:strCache>
            </c:strRef>
          </c:tx>
          <c:spPr>
            <a:solidFill>
              <a:srgbClr val="558ED5"/>
            </a:solidFill>
          </c:spPr>
          <c:invertIfNegative val="0"/>
          <c:cat>
            <c:strRef>
              <c:f>'Sorted by FY'!$B$3:$G$3</c:f>
              <c:strCache>
                <c:ptCount val="6"/>
                <c:pt idx="0">
                  <c:v>FY08</c:v>
                </c:pt>
                <c:pt idx="1">
                  <c:v>FY09</c:v>
                </c:pt>
                <c:pt idx="2">
                  <c:v>FY10</c:v>
                </c:pt>
                <c:pt idx="3">
                  <c:v>FY11</c:v>
                </c:pt>
                <c:pt idx="4">
                  <c:v>FY12</c:v>
                </c:pt>
                <c:pt idx="5">
                  <c:v>FY13</c:v>
                </c:pt>
              </c:strCache>
            </c:strRef>
          </c:cat>
          <c:val>
            <c:numRef>
              <c:f>'Sorted by FY'!$B$8:$G$8</c:f>
              <c:numCache>
                <c:formatCode>General</c:formatCode>
                <c:ptCount val="6"/>
                <c:pt idx="0">
                  <c:v>404</c:v>
                </c:pt>
                <c:pt idx="1">
                  <c:v>317</c:v>
                </c:pt>
                <c:pt idx="2">
                  <c:v>360</c:v>
                </c:pt>
                <c:pt idx="3">
                  <c:v>374</c:v>
                </c:pt>
                <c:pt idx="4">
                  <c:v>409</c:v>
                </c:pt>
                <c:pt idx="5">
                  <c:v>467</c:v>
                </c:pt>
              </c:numCache>
            </c:numRef>
          </c:val>
        </c:ser>
        <c:dLbls>
          <c:showLegendKey val="0"/>
          <c:showVal val="0"/>
          <c:showCatName val="0"/>
          <c:showSerName val="0"/>
          <c:showPercent val="0"/>
          <c:showBubbleSize val="0"/>
        </c:dLbls>
        <c:gapWidth val="177"/>
        <c:gapDepth val="75"/>
        <c:shape val="box"/>
        <c:axId val="97242496"/>
        <c:axId val="97252480"/>
        <c:axId val="0"/>
      </c:bar3DChart>
      <c:catAx>
        <c:axId val="97242496"/>
        <c:scaling>
          <c:orientation val="minMax"/>
        </c:scaling>
        <c:delete val="0"/>
        <c:axPos val="b"/>
        <c:majorTickMark val="none"/>
        <c:minorTickMark val="none"/>
        <c:tickLblPos val="nextTo"/>
        <c:txPr>
          <a:bodyPr/>
          <a:lstStyle/>
          <a:p>
            <a:pPr>
              <a:defRPr sz="1400" b="0"/>
            </a:pPr>
            <a:endParaRPr lang="en-US"/>
          </a:p>
        </c:txPr>
        <c:crossAx val="97252480"/>
        <c:crosses val="autoZero"/>
        <c:auto val="1"/>
        <c:lblAlgn val="ctr"/>
        <c:lblOffset val="100"/>
        <c:noMultiLvlLbl val="0"/>
      </c:catAx>
      <c:valAx>
        <c:axId val="97252480"/>
        <c:scaling>
          <c:orientation val="minMax"/>
        </c:scaling>
        <c:delete val="0"/>
        <c:axPos val="l"/>
        <c:majorGridlines/>
        <c:minorGridlines/>
        <c:title>
          <c:tx>
            <c:rich>
              <a:bodyPr/>
              <a:lstStyle/>
              <a:p>
                <a:pPr>
                  <a:defRPr sz="1600"/>
                </a:pPr>
                <a:r>
                  <a:rPr lang="en-US" sz="1600"/>
                  <a:t>Total</a:t>
                </a:r>
                <a:r>
                  <a:rPr lang="en-US" sz="1600" baseline="0"/>
                  <a:t> Users</a:t>
                </a:r>
                <a:endParaRPr lang="en-US" sz="1600"/>
              </a:p>
            </c:rich>
          </c:tx>
          <c:overlay val="0"/>
        </c:title>
        <c:numFmt formatCode="General" sourceLinked="1"/>
        <c:majorTickMark val="out"/>
        <c:minorTickMark val="none"/>
        <c:tickLblPos val="nextTo"/>
        <c:txPr>
          <a:bodyPr/>
          <a:lstStyle/>
          <a:p>
            <a:pPr>
              <a:defRPr sz="1400" b="0"/>
            </a:pPr>
            <a:endParaRPr lang="en-US"/>
          </a:p>
        </c:txPr>
        <c:crossAx val="97242496"/>
        <c:crosses val="autoZero"/>
        <c:crossBetween val="between"/>
        <c:minorUnit val="250"/>
      </c:valAx>
    </c:plotArea>
    <c:legend>
      <c:legendPos val="r"/>
      <c:layout>
        <c:manualLayout>
          <c:xMode val="edge"/>
          <c:yMode val="edge"/>
          <c:x val="0.14443810175436192"/>
          <c:y val="7.762508603140722E-2"/>
          <c:w val="9.1094963447043945E-2"/>
          <c:h val="0.30476445979134131"/>
        </c:manualLayout>
      </c:layout>
      <c:overlay val="0"/>
      <c:spPr>
        <a:solidFill>
          <a:schemeClr val="bg1"/>
        </a:solidFill>
        <a:ln>
          <a:solidFill>
            <a:schemeClr val="tx1"/>
          </a:solidFill>
        </a:ln>
      </c:spPr>
      <c:txPr>
        <a:bodyPr/>
        <a:lstStyle/>
        <a:p>
          <a:pPr>
            <a:defRPr sz="1200" b="1"/>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73522578973647"/>
          <c:y val="6.73858847999321E-2"/>
          <c:w val="0.64082795640731272"/>
          <c:h val="0.51150417049649233"/>
        </c:manualLayout>
      </c:layout>
      <c:barChart>
        <c:barDir val="col"/>
        <c:grouping val="clustered"/>
        <c:varyColors val="0"/>
        <c:ser>
          <c:idx val="0"/>
          <c:order val="0"/>
          <c:tx>
            <c:strRef>
              <c:f>Sheet1!$B$33</c:f>
              <c:strCache>
                <c:ptCount val="1"/>
                <c:pt idx="0">
                  <c:v>CNM 2012</c:v>
                </c:pt>
              </c:strCache>
            </c:strRef>
          </c:tx>
          <c:spPr>
            <a:solidFill>
              <a:srgbClr val="376092"/>
            </a:solidFill>
          </c:spPr>
          <c:invertIfNegative val="0"/>
          <c:cat>
            <c:strRef>
              <c:f>Sheet1!$A$34:$A$36</c:f>
              <c:strCache>
                <c:ptCount val="3"/>
                <c:pt idx="0">
                  <c:v>Users not from Host Lab</c:v>
                </c:pt>
                <c:pt idx="1">
                  <c:v>Host DOE Lab - associated with host user facility</c:v>
                </c:pt>
                <c:pt idx="2">
                  <c:v>Host DOE Lab - not associated with host user facility</c:v>
                </c:pt>
              </c:strCache>
            </c:strRef>
          </c:cat>
          <c:val>
            <c:numRef>
              <c:f>Sheet1!$B$34:$B$36</c:f>
              <c:numCache>
                <c:formatCode>0%</c:formatCode>
                <c:ptCount val="3"/>
                <c:pt idx="0">
                  <c:v>0.55630630630630551</c:v>
                </c:pt>
                <c:pt idx="1">
                  <c:v>0.13963963963963988</c:v>
                </c:pt>
                <c:pt idx="2">
                  <c:v>0.29954954954955032</c:v>
                </c:pt>
              </c:numCache>
            </c:numRef>
          </c:val>
        </c:ser>
        <c:ser>
          <c:idx val="1"/>
          <c:order val="1"/>
          <c:tx>
            <c:strRef>
              <c:f>Sheet1!$C$33</c:f>
              <c:strCache>
                <c:ptCount val="1"/>
                <c:pt idx="0">
                  <c:v>TMF 2012</c:v>
                </c:pt>
              </c:strCache>
            </c:strRef>
          </c:tx>
          <c:spPr>
            <a:solidFill>
              <a:srgbClr val="C00000"/>
            </a:solidFill>
          </c:spPr>
          <c:invertIfNegative val="0"/>
          <c:cat>
            <c:strRef>
              <c:f>Sheet1!$A$34:$A$36</c:f>
              <c:strCache>
                <c:ptCount val="3"/>
                <c:pt idx="0">
                  <c:v>Users not from Host Lab</c:v>
                </c:pt>
                <c:pt idx="1">
                  <c:v>Host DOE Lab - associated with host user facility</c:v>
                </c:pt>
                <c:pt idx="2">
                  <c:v>Host DOE Lab - not associated with host user facility</c:v>
                </c:pt>
              </c:strCache>
            </c:strRef>
          </c:cat>
          <c:val>
            <c:numRef>
              <c:f>Sheet1!$C$34:$C$36</c:f>
              <c:numCache>
                <c:formatCode>0%</c:formatCode>
                <c:ptCount val="3"/>
                <c:pt idx="0">
                  <c:v>0.75806451612903458</c:v>
                </c:pt>
                <c:pt idx="1">
                  <c:v>0.14976958525345599</c:v>
                </c:pt>
                <c:pt idx="2">
                  <c:v>9.2165898617511524E-2</c:v>
                </c:pt>
              </c:numCache>
            </c:numRef>
          </c:val>
        </c:ser>
        <c:ser>
          <c:idx val="2"/>
          <c:order val="2"/>
          <c:tx>
            <c:strRef>
              <c:f>Sheet1!$D$33</c:f>
              <c:strCache>
                <c:ptCount val="1"/>
                <c:pt idx="0">
                  <c:v>CINT 2012</c:v>
                </c:pt>
              </c:strCache>
            </c:strRef>
          </c:tx>
          <c:invertIfNegative val="0"/>
          <c:cat>
            <c:strRef>
              <c:f>Sheet1!$A$34:$A$36</c:f>
              <c:strCache>
                <c:ptCount val="3"/>
                <c:pt idx="0">
                  <c:v>Users not from Host Lab</c:v>
                </c:pt>
                <c:pt idx="1">
                  <c:v>Host DOE Lab - associated with host user facility</c:v>
                </c:pt>
                <c:pt idx="2">
                  <c:v>Host DOE Lab - not associated with host user facility</c:v>
                </c:pt>
              </c:strCache>
            </c:strRef>
          </c:cat>
          <c:val>
            <c:numRef>
              <c:f>Sheet1!$D$34:$D$36</c:f>
              <c:numCache>
                <c:formatCode>0%</c:formatCode>
                <c:ptCount val="3"/>
                <c:pt idx="0">
                  <c:v>0.70786516853932602</c:v>
                </c:pt>
                <c:pt idx="1">
                  <c:v>0</c:v>
                </c:pt>
                <c:pt idx="2">
                  <c:v>0.29213483146067398</c:v>
                </c:pt>
              </c:numCache>
            </c:numRef>
          </c:val>
        </c:ser>
        <c:ser>
          <c:idx val="3"/>
          <c:order val="3"/>
          <c:tx>
            <c:strRef>
              <c:f>Sheet1!$E$33</c:f>
              <c:strCache>
                <c:ptCount val="1"/>
                <c:pt idx="0">
                  <c:v>CFN 2012</c:v>
                </c:pt>
              </c:strCache>
            </c:strRef>
          </c:tx>
          <c:spPr>
            <a:solidFill>
              <a:srgbClr val="B3A2C7"/>
            </a:solidFill>
          </c:spPr>
          <c:invertIfNegative val="0"/>
          <c:cat>
            <c:strRef>
              <c:f>Sheet1!$A$34:$A$36</c:f>
              <c:strCache>
                <c:ptCount val="3"/>
                <c:pt idx="0">
                  <c:v>Users not from Host Lab</c:v>
                </c:pt>
                <c:pt idx="1">
                  <c:v>Host DOE Lab - associated with host user facility</c:v>
                </c:pt>
                <c:pt idx="2">
                  <c:v>Host DOE Lab - not associated with host user facility</c:v>
                </c:pt>
              </c:strCache>
            </c:strRef>
          </c:cat>
          <c:val>
            <c:numRef>
              <c:f>Sheet1!$E$34:$E$36</c:f>
              <c:numCache>
                <c:formatCode>0%</c:formatCode>
                <c:ptCount val="3"/>
                <c:pt idx="0">
                  <c:v>0.83408071748879264</c:v>
                </c:pt>
                <c:pt idx="1">
                  <c:v>1.3452914798206301E-2</c:v>
                </c:pt>
                <c:pt idx="2">
                  <c:v>0.15246636771300459</c:v>
                </c:pt>
              </c:numCache>
            </c:numRef>
          </c:val>
        </c:ser>
        <c:ser>
          <c:idx val="4"/>
          <c:order val="4"/>
          <c:tx>
            <c:strRef>
              <c:f>Sheet1!$F$33</c:f>
              <c:strCache>
                <c:ptCount val="1"/>
                <c:pt idx="0">
                  <c:v>CNMS 2012</c:v>
                </c:pt>
              </c:strCache>
            </c:strRef>
          </c:tx>
          <c:spPr>
            <a:solidFill>
              <a:srgbClr val="558ED5"/>
            </a:solidFill>
          </c:spPr>
          <c:invertIfNegative val="0"/>
          <c:cat>
            <c:strRef>
              <c:f>Sheet1!$A$34:$A$36</c:f>
              <c:strCache>
                <c:ptCount val="3"/>
                <c:pt idx="0">
                  <c:v>Users not from Host Lab</c:v>
                </c:pt>
                <c:pt idx="1">
                  <c:v>Host DOE Lab - associated with host user facility</c:v>
                </c:pt>
                <c:pt idx="2">
                  <c:v>Host DOE Lab - not associated with host user facility</c:v>
                </c:pt>
              </c:strCache>
            </c:strRef>
          </c:cat>
          <c:val>
            <c:numRef>
              <c:f>Sheet1!$F$34:$F$36</c:f>
              <c:numCache>
                <c:formatCode>0%</c:formatCode>
                <c:ptCount val="3"/>
                <c:pt idx="0">
                  <c:v>0.770171149144254</c:v>
                </c:pt>
                <c:pt idx="1">
                  <c:v>0.12713936430317788</c:v>
                </c:pt>
                <c:pt idx="2">
                  <c:v>0.10268948655256695</c:v>
                </c:pt>
              </c:numCache>
            </c:numRef>
          </c:val>
        </c:ser>
        <c:dLbls>
          <c:showLegendKey val="0"/>
          <c:showVal val="0"/>
          <c:showCatName val="0"/>
          <c:showSerName val="0"/>
          <c:showPercent val="0"/>
          <c:showBubbleSize val="0"/>
        </c:dLbls>
        <c:gapWidth val="150"/>
        <c:axId val="97272192"/>
        <c:axId val="97273728"/>
      </c:barChart>
      <c:catAx>
        <c:axId val="97272192"/>
        <c:scaling>
          <c:orientation val="minMax"/>
        </c:scaling>
        <c:delete val="0"/>
        <c:axPos val="b"/>
        <c:majorTickMark val="out"/>
        <c:minorTickMark val="none"/>
        <c:tickLblPos val="nextTo"/>
        <c:crossAx val="97273728"/>
        <c:crosses val="autoZero"/>
        <c:auto val="1"/>
        <c:lblAlgn val="ctr"/>
        <c:lblOffset val="100"/>
        <c:noMultiLvlLbl val="0"/>
      </c:catAx>
      <c:valAx>
        <c:axId val="97273728"/>
        <c:scaling>
          <c:orientation val="minMax"/>
        </c:scaling>
        <c:delete val="0"/>
        <c:axPos val="l"/>
        <c:majorGridlines/>
        <c:numFmt formatCode="0%" sourceLinked="1"/>
        <c:majorTickMark val="out"/>
        <c:minorTickMark val="none"/>
        <c:tickLblPos val="nextTo"/>
        <c:crossAx val="97272192"/>
        <c:crosses val="autoZero"/>
        <c:crossBetween val="between"/>
        <c:majorUnit val="0.2"/>
      </c:valAx>
    </c:plotArea>
    <c:legend>
      <c:legendPos val="r"/>
      <c:layout>
        <c:manualLayout>
          <c:xMode val="edge"/>
          <c:yMode val="edge"/>
          <c:x val="0.78726635677933543"/>
          <c:y val="3.7810787292434297E-2"/>
          <c:w val="0.20264546764724192"/>
          <c:h val="0.68593606381537153"/>
        </c:manualLayout>
      </c:layout>
      <c:overlay val="0"/>
    </c:legend>
    <c:plotVisOnly val="1"/>
    <c:dispBlanksAs val="gap"/>
    <c:showDLblsOverMax val="0"/>
  </c:chart>
  <c:txPr>
    <a:bodyPr/>
    <a:lstStyle/>
    <a:p>
      <a:pPr>
        <a:defRPr sz="1200">
          <a:latin typeface="Arial Narrow"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93441894422859"/>
          <c:y val="6.4169360471285297E-2"/>
          <c:w val="0.81613941529378453"/>
          <c:h val="0.43807384645760694"/>
        </c:manualLayout>
      </c:layout>
      <c:barChart>
        <c:barDir val="col"/>
        <c:grouping val="clustered"/>
        <c:varyColors val="0"/>
        <c:ser>
          <c:idx val="0"/>
          <c:order val="0"/>
          <c:tx>
            <c:strRef>
              <c:f>Sheet1!$B$39</c:f>
              <c:strCache>
                <c:ptCount val="1"/>
                <c:pt idx="0">
                  <c:v>CNM 2012</c:v>
                </c:pt>
              </c:strCache>
            </c:strRef>
          </c:tx>
          <c:spPr>
            <a:solidFill>
              <a:srgbClr val="376092"/>
            </a:solidFill>
          </c:spPr>
          <c:invertIfNegative val="0"/>
          <c:cat>
            <c:strRef>
              <c:f>Sheet1!$A$40:$A$42</c:f>
              <c:strCache>
                <c:ptCount val="3"/>
                <c:pt idx="0">
                  <c:v>Users not from Host Lab</c:v>
                </c:pt>
                <c:pt idx="1">
                  <c:v>Host DOE Lab - associated with host user facility</c:v>
                </c:pt>
                <c:pt idx="2">
                  <c:v>Host DOE Lab - not associated with host user facility</c:v>
                </c:pt>
              </c:strCache>
            </c:strRef>
          </c:cat>
          <c:val>
            <c:numRef>
              <c:f>Sheet1!$B$40:$B$42</c:f>
              <c:numCache>
                <c:formatCode>_(* #,##0_);_(* \(#,##0\);_(* "-"??_);_(@_)</c:formatCode>
                <c:ptCount val="3"/>
                <c:pt idx="0">
                  <c:v>247</c:v>
                </c:pt>
                <c:pt idx="1">
                  <c:v>62</c:v>
                </c:pt>
                <c:pt idx="2">
                  <c:v>133</c:v>
                </c:pt>
              </c:numCache>
            </c:numRef>
          </c:val>
        </c:ser>
        <c:ser>
          <c:idx val="1"/>
          <c:order val="1"/>
          <c:tx>
            <c:strRef>
              <c:f>Sheet1!$C$39</c:f>
              <c:strCache>
                <c:ptCount val="1"/>
                <c:pt idx="0">
                  <c:v>TMF 2012</c:v>
                </c:pt>
              </c:strCache>
            </c:strRef>
          </c:tx>
          <c:spPr>
            <a:solidFill>
              <a:srgbClr val="C00000"/>
            </a:solidFill>
          </c:spPr>
          <c:invertIfNegative val="0"/>
          <c:cat>
            <c:strRef>
              <c:f>Sheet1!$A$40:$A$42</c:f>
              <c:strCache>
                <c:ptCount val="3"/>
                <c:pt idx="0">
                  <c:v>Users not from Host Lab</c:v>
                </c:pt>
                <c:pt idx="1">
                  <c:v>Host DOE Lab - associated with host user facility</c:v>
                </c:pt>
                <c:pt idx="2">
                  <c:v>Host DOE Lab - not associated with host user facility</c:v>
                </c:pt>
              </c:strCache>
            </c:strRef>
          </c:cat>
          <c:val>
            <c:numRef>
              <c:f>Sheet1!$C$40:$C$42</c:f>
              <c:numCache>
                <c:formatCode>_(* #,##0_);_(* \(#,##0\);_(* "-"??_);_(@_)</c:formatCode>
                <c:ptCount val="3"/>
                <c:pt idx="0">
                  <c:v>329</c:v>
                </c:pt>
                <c:pt idx="1">
                  <c:v>65</c:v>
                </c:pt>
                <c:pt idx="2">
                  <c:v>40</c:v>
                </c:pt>
              </c:numCache>
            </c:numRef>
          </c:val>
        </c:ser>
        <c:ser>
          <c:idx val="2"/>
          <c:order val="2"/>
          <c:tx>
            <c:strRef>
              <c:f>Sheet1!$D$39</c:f>
              <c:strCache>
                <c:ptCount val="1"/>
                <c:pt idx="0">
                  <c:v>CINT 2012</c:v>
                </c:pt>
              </c:strCache>
            </c:strRef>
          </c:tx>
          <c:invertIfNegative val="0"/>
          <c:cat>
            <c:strRef>
              <c:f>Sheet1!$A$40:$A$42</c:f>
              <c:strCache>
                <c:ptCount val="3"/>
                <c:pt idx="0">
                  <c:v>Users not from Host Lab</c:v>
                </c:pt>
                <c:pt idx="1">
                  <c:v>Host DOE Lab - associated with host user facility</c:v>
                </c:pt>
                <c:pt idx="2">
                  <c:v>Host DOE Lab - not associated with host user facility</c:v>
                </c:pt>
              </c:strCache>
            </c:strRef>
          </c:cat>
          <c:val>
            <c:numRef>
              <c:f>Sheet1!$D$40:$D$42</c:f>
              <c:numCache>
                <c:formatCode>_(* #,##0_);_(* \(#,##0\);_(* "-"??_);_(@_)</c:formatCode>
                <c:ptCount val="3"/>
                <c:pt idx="0">
                  <c:v>252</c:v>
                </c:pt>
                <c:pt idx="1">
                  <c:v>0</c:v>
                </c:pt>
                <c:pt idx="2">
                  <c:v>104</c:v>
                </c:pt>
              </c:numCache>
            </c:numRef>
          </c:val>
        </c:ser>
        <c:ser>
          <c:idx val="3"/>
          <c:order val="3"/>
          <c:tx>
            <c:strRef>
              <c:f>Sheet1!$E$39</c:f>
              <c:strCache>
                <c:ptCount val="1"/>
                <c:pt idx="0">
                  <c:v>CFN 2012</c:v>
                </c:pt>
              </c:strCache>
            </c:strRef>
          </c:tx>
          <c:spPr>
            <a:solidFill>
              <a:srgbClr val="B3A2C7"/>
            </a:solidFill>
          </c:spPr>
          <c:invertIfNegative val="0"/>
          <c:cat>
            <c:strRef>
              <c:f>Sheet1!$A$40:$A$42</c:f>
              <c:strCache>
                <c:ptCount val="3"/>
                <c:pt idx="0">
                  <c:v>Users not from Host Lab</c:v>
                </c:pt>
                <c:pt idx="1">
                  <c:v>Host DOE Lab - associated with host user facility</c:v>
                </c:pt>
                <c:pt idx="2">
                  <c:v>Host DOE Lab - not associated with host user facility</c:v>
                </c:pt>
              </c:strCache>
            </c:strRef>
          </c:cat>
          <c:val>
            <c:numRef>
              <c:f>Sheet1!$E$40:$E$42</c:f>
              <c:numCache>
                <c:formatCode>_(* #,##0_);_(* \(#,##0\);_(* "-"??_);_(@_)</c:formatCode>
                <c:ptCount val="3"/>
                <c:pt idx="0">
                  <c:v>372</c:v>
                </c:pt>
                <c:pt idx="1">
                  <c:v>6</c:v>
                </c:pt>
                <c:pt idx="2">
                  <c:v>68</c:v>
                </c:pt>
              </c:numCache>
            </c:numRef>
          </c:val>
        </c:ser>
        <c:ser>
          <c:idx val="4"/>
          <c:order val="4"/>
          <c:tx>
            <c:strRef>
              <c:f>Sheet1!$F$39</c:f>
              <c:strCache>
                <c:ptCount val="1"/>
                <c:pt idx="0">
                  <c:v>CNMS 2012</c:v>
                </c:pt>
              </c:strCache>
            </c:strRef>
          </c:tx>
          <c:spPr>
            <a:solidFill>
              <a:srgbClr val="558ED5"/>
            </a:solidFill>
          </c:spPr>
          <c:invertIfNegative val="0"/>
          <c:cat>
            <c:strRef>
              <c:f>Sheet1!$A$40:$A$42</c:f>
              <c:strCache>
                <c:ptCount val="3"/>
                <c:pt idx="0">
                  <c:v>Users not from Host Lab</c:v>
                </c:pt>
                <c:pt idx="1">
                  <c:v>Host DOE Lab - associated with host user facility</c:v>
                </c:pt>
                <c:pt idx="2">
                  <c:v>Host DOE Lab - not associated with host user facility</c:v>
                </c:pt>
              </c:strCache>
            </c:strRef>
          </c:cat>
          <c:val>
            <c:numRef>
              <c:f>Sheet1!$F$40:$F$42</c:f>
              <c:numCache>
                <c:formatCode>_(* #,##0_);_(* \(#,##0\);_(* "-"??_);_(@_)</c:formatCode>
                <c:ptCount val="3"/>
                <c:pt idx="0">
                  <c:v>315</c:v>
                </c:pt>
                <c:pt idx="1">
                  <c:v>52</c:v>
                </c:pt>
                <c:pt idx="2">
                  <c:v>42</c:v>
                </c:pt>
              </c:numCache>
            </c:numRef>
          </c:val>
        </c:ser>
        <c:dLbls>
          <c:showLegendKey val="0"/>
          <c:showVal val="0"/>
          <c:showCatName val="0"/>
          <c:showSerName val="0"/>
          <c:showPercent val="0"/>
          <c:showBubbleSize val="0"/>
        </c:dLbls>
        <c:gapWidth val="150"/>
        <c:axId val="97297152"/>
        <c:axId val="97298688"/>
      </c:barChart>
      <c:catAx>
        <c:axId val="97297152"/>
        <c:scaling>
          <c:orientation val="minMax"/>
        </c:scaling>
        <c:delete val="0"/>
        <c:axPos val="b"/>
        <c:majorTickMark val="out"/>
        <c:minorTickMark val="none"/>
        <c:tickLblPos val="nextTo"/>
        <c:crossAx val="97298688"/>
        <c:crosses val="autoZero"/>
        <c:auto val="1"/>
        <c:lblAlgn val="ctr"/>
        <c:lblOffset val="100"/>
        <c:noMultiLvlLbl val="0"/>
      </c:catAx>
      <c:valAx>
        <c:axId val="97298688"/>
        <c:scaling>
          <c:orientation val="minMax"/>
        </c:scaling>
        <c:delete val="0"/>
        <c:axPos val="l"/>
        <c:majorGridlines/>
        <c:numFmt formatCode="_(* #,##0_);_(* \(#,##0\);_(* &quot;-&quot;??_);_(@_)" sourceLinked="1"/>
        <c:majorTickMark val="out"/>
        <c:minorTickMark val="none"/>
        <c:tickLblPos val="nextTo"/>
        <c:crossAx val="97297152"/>
        <c:crosses val="autoZero"/>
        <c:crossBetween val="between"/>
        <c:majorUnit val="100"/>
      </c:valAx>
    </c:plotArea>
    <c:plotVisOnly val="1"/>
    <c:dispBlanksAs val="gap"/>
    <c:showDLblsOverMax val="0"/>
  </c:chart>
  <c:txPr>
    <a:bodyPr/>
    <a:lstStyle/>
    <a:p>
      <a:pPr>
        <a:defRPr sz="1200">
          <a:latin typeface="Arial Narrow"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45980078224086"/>
          <c:y val="3.2378294358610012E-2"/>
          <c:w val="0.7625146885137507"/>
          <c:h val="0.83272324459892999"/>
        </c:manualLayout>
      </c:layout>
      <c:barChart>
        <c:barDir val="col"/>
        <c:grouping val="stacked"/>
        <c:varyColors val="0"/>
        <c:ser>
          <c:idx val="0"/>
          <c:order val="0"/>
          <c:tx>
            <c:strRef>
              <c:f>'Res-Ops-Constr'!$A$47</c:f>
              <c:strCache>
                <c:ptCount val="1"/>
                <c:pt idx="0">
                  <c:v>Construction+MIE+OPC</c:v>
                </c:pt>
              </c:strCache>
            </c:strRef>
          </c:tx>
          <c:spPr>
            <a:solidFill>
              <a:srgbClr val="0066FF"/>
            </a:solidFill>
          </c:spPr>
          <c:invertIfNegative val="0"/>
          <c:cat>
            <c:numRef>
              <c:f>'Res-Ops-Constr'!$G$53:$BM$53</c:f>
              <c:numCache>
                <c:formatCode>General</c:formatCode>
                <c:ptCount val="59"/>
                <c:pt idx="1">
                  <c:v>2000</c:v>
                </c:pt>
                <c:pt idx="5">
                  <c:v>2001</c:v>
                </c:pt>
                <c:pt idx="9">
                  <c:v>2002</c:v>
                </c:pt>
                <c:pt idx="13">
                  <c:v>2003</c:v>
                </c:pt>
                <c:pt idx="17">
                  <c:v>2004</c:v>
                </c:pt>
                <c:pt idx="21">
                  <c:v>2005</c:v>
                </c:pt>
                <c:pt idx="25">
                  <c:v>2006</c:v>
                </c:pt>
                <c:pt idx="29">
                  <c:v>2007</c:v>
                </c:pt>
                <c:pt idx="33">
                  <c:v>2008</c:v>
                </c:pt>
                <c:pt idx="37">
                  <c:v>2009</c:v>
                </c:pt>
                <c:pt idx="41">
                  <c:v>2010</c:v>
                </c:pt>
                <c:pt idx="45">
                  <c:v>2011</c:v>
                </c:pt>
                <c:pt idx="49">
                  <c:v>2012</c:v>
                </c:pt>
                <c:pt idx="53">
                  <c:v>2013</c:v>
                </c:pt>
                <c:pt idx="57">
                  <c:v>2014</c:v>
                </c:pt>
              </c:numCache>
            </c:numRef>
          </c:cat>
          <c:val>
            <c:numRef>
              <c:f>'Res-Ops-Constr'!$G$47:$BM$47</c:f>
              <c:numCache>
                <c:formatCode>General</c:formatCode>
                <c:ptCount val="59"/>
                <c:pt idx="0" formatCode="#,##0_);\-#,##0_);\—\—_)">
                  <c:v>123750</c:v>
                </c:pt>
                <c:pt idx="4" formatCode="#,##0_);\-#,##0_);\—\—_)">
                  <c:v>290938</c:v>
                </c:pt>
                <c:pt idx="8" formatCode="#,##0_);\-#,##0_);\—\—_)">
                  <c:v>305350</c:v>
                </c:pt>
                <c:pt idx="12" formatCode="#,##0_);\-#,##0_);\—\—_)">
                  <c:v>286567</c:v>
                </c:pt>
                <c:pt idx="16" formatCode="#,##0_);\-#,##0_);\—\—_)">
                  <c:v>257537</c:v>
                </c:pt>
                <c:pt idx="20" formatCode="#,##0_);\-#,##0_);\—\—_)">
                  <c:v>291254</c:v>
                </c:pt>
                <c:pt idx="24" formatCode="#,##0_);\-#,##0_);\—\—_)">
                  <c:v>245702</c:v>
                </c:pt>
                <c:pt idx="28" formatCode="#,##0_);\-#,##0_);\—\—_)">
                  <c:v>179967</c:v>
                </c:pt>
                <c:pt idx="32" formatCode="#,##0_);\-#,##0_);\—\—_)">
                  <c:v>159408</c:v>
                </c:pt>
                <c:pt idx="36" formatCode="#,##0_);\-#,##0_);\—\—_)">
                  <c:v>206512</c:v>
                </c:pt>
                <c:pt idx="40" formatCode="#,##0_);\-#,##0_);\—\—_)">
                  <c:v>187082</c:v>
                </c:pt>
                <c:pt idx="44" formatCode="#,##0_);\-#,##0_);\—\—_)">
                  <c:v>172197</c:v>
                </c:pt>
                <c:pt idx="48" formatCode="#,##0_);\-#,##0_);\—\—_)">
                  <c:v>232600</c:v>
                </c:pt>
                <c:pt idx="52" formatCode="#,##0_);\-#,##0_);\—\—_)">
                  <c:v>126103</c:v>
                </c:pt>
                <c:pt idx="56" formatCode="#,##0_);\-#,##0_);\—\—_)">
                  <c:v>184400</c:v>
                </c:pt>
              </c:numCache>
            </c:numRef>
          </c:val>
        </c:ser>
        <c:ser>
          <c:idx val="1"/>
          <c:order val="1"/>
          <c:tx>
            <c:strRef>
              <c:f>'Res-Ops-Constr'!$A$48</c:f>
              <c:strCache>
                <c:ptCount val="1"/>
                <c:pt idx="0">
                  <c:v>Facility Operations</c:v>
                </c:pt>
              </c:strCache>
            </c:strRef>
          </c:tx>
          <c:spPr>
            <a:solidFill>
              <a:srgbClr val="FFFF00"/>
            </a:solidFill>
          </c:spPr>
          <c:invertIfNegative val="0"/>
          <c:cat>
            <c:numRef>
              <c:f>'Res-Ops-Constr'!$G$53:$BM$53</c:f>
              <c:numCache>
                <c:formatCode>General</c:formatCode>
                <c:ptCount val="59"/>
                <c:pt idx="1">
                  <c:v>2000</c:v>
                </c:pt>
                <c:pt idx="5">
                  <c:v>2001</c:v>
                </c:pt>
                <c:pt idx="9">
                  <c:v>2002</c:v>
                </c:pt>
                <c:pt idx="13">
                  <c:v>2003</c:v>
                </c:pt>
                <c:pt idx="17">
                  <c:v>2004</c:v>
                </c:pt>
                <c:pt idx="21">
                  <c:v>2005</c:v>
                </c:pt>
                <c:pt idx="25">
                  <c:v>2006</c:v>
                </c:pt>
                <c:pt idx="29">
                  <c:v>2007</c:v>
                </c:pt>
                <c:pt idx="33">
                  <c:v>2008</c:v>
                </c:pt>
                <c:pt idx="37">
                  <c:v>2009</c:v>
                </c:pt>
                <c:pt idx="41">
                  <c:v>2010</c:v>
                </c:pt>
                <c:pt idx="45">
                  <c:v>2011</c:v>
                </c:pt>
                <c:pt idx="49">
                  <c:v>2012</c:v>
                </c:pt>
                <c:pt idx="53">
                  <c:v>2013</c:v>
                </c:pt>
                <c:pt idx="57">
                  <c:v>2014</c:v>
                </c:pt>
              </c:numCache>
            </c:numRef>
          </c:cat>
          <c:val>
            <c:numRef>
              <c:f>'Res-Ops-Constr'!$G$48:$BM$48</c:f>
              <c:numCache>
                <c:formatCode>#,##0_);\-#,##0_);\—\—_)</c:formatCode>
                <c:ptCount val="59"/>
                <c:pt idx="1">
                  <c:v>256995</c:v>
                </c:pt>
                <c:pt idx="5">
                  <c:v>269871</c:v>
                </c:pt>
                <c:pt idx="9">
                  <c:v>258309</c:v>
                </c:pt>
                <c:pt idx="13">
                  <c:v>272507</c:v>
                </c:pt>
                <c:pt idx="17">
                  <c:v>285633</c:v>
                </c:pt>
                <c:pt idx="21">
                  <c:v>298663</c:v>
                </c:pt>
                <c:pt idx="25">
                  <c:v>424259</c:v>
                </c:pt>
                <c:pt idx="29">
                  <c:v>585449</c:v>
                </c:pt>
                <c:pt idx="33">
                  <c:v>630733</c:v>
                </c:pt>
                <c:pt idx="37">
                  <c:v>689047</c:v>
                </c:pt>
                <c:pt idx="41">
                  <c:v>743886</c:v>
                </c:pt>
                <c:pt idx="45">
                  <c:v>767963</c:v>
                </c:pt>
                <c:pt idx="49">
                  <c:v>730568</c:v>
                </c:pt>
                <c:pt idx="53">
                  <c:v>767124</c:v>
                </c:pt>
                <c:pt idx="57">
                  <c:v>806221</c:v>
                </c:pt>
              </c:numCache>
            </c:numRef>
          </c:val>
        </c:ser>
        <c:ser>
          <c:idx val="2"/>
          <c:order val="2"/>
          <c:tx>
            <c:strRef>
              <c:f>'Res-Ops-Constr'!$A$49</c:f>
              <c:strCache>
                <c:ptCount val="1"/>
                <c:pt idx="0">
                  <c:v>Core Research</c:v>
                </c:pt>
              </c:strCache>
            </c:strRef>
          </c:tx>
          <c:spPr>
            <a:solidFill>
              <a:srgbClr val="FF0000"/>
            </a:solidFill>
          </c:spPr>
          <c:invertIfNegative val="0"/>
          <c:cat>
            <c:numRef>
              <c:f>'Res-Ops-Constr'!$G$53:$BM$53</c:f>
              <c:numCache>
                <c:formatCode>General</c:formatCode>
                <c:ptCount val="59"/>
                <c:pt idx="1">
                  <c:v>2000</c:v>
                </c:pt>
                <c:pt idx="5">
                  <c:v>2001</c:v>
                </c:pt>
                <c:pt idx="9">
                  <c:v>2002</c:v>
                </c:pt>
                <c:pt idx="13">
                  <c:v>2003</c:v>
                </c:pt>
                <c:pt idx="17">
                  <c:v>2004</c:v>
                </c:pt>
                <c:pt idx="21">
                  <c:v>2005</c:v>
                </c:pt>
                <c:pt idx="25">
                  <c:v>2006</c:v>
                </c:pt>
                <c:pt idx="29">
                  <c:v>2007</c:v>
                </c:pt>
                <c:pt idx="33">
                  <c:v>2008</c:v>
                </c:pt>
                <c:pt idx="37">
                  <c:v>2009</c:v>
                </c:pt>
                <c:pt idx="41">
                  <c:v>2010</c:v>
                </c:pt>
                <c:pt idx="45">
                  <c:v>2011</c:v>
                </c:pt>
                <c:pt idx="49">
                  <c:v>2012</c:v>
                </c:pt>
                <c:pt idx="53">
                  <c:v>2013</c:v>
                </c:pt>
                <c:pt idx="57">
                  <c:v>2014</c:v>
                </c:pt>
              </c:numCache>
            </c:numRef>
          </c:cat>
          <c:val>
            <c:numRef>
              <c:f>'Res-Ops-Constr'!$G$49:$BM$49</c:f>
              <c:numCache>
                <c:formatCode>General</c:formatCode>
                <c:ptCount val="59"/>
                <c:pt idx="2" formatCode="#,##0_);\-#,##0_);\—\—_)">
                  <c:v>374828</c:v>
                </c:pt>
                <c:pt idx="6" formatCode="#,##0_);\-#,##0_);\—\—_)">
                  <c:v>412959</c:v>
                </c:pt>
                <c:pt idx="10" formatCode="#,##0_);\-#,##0_);\—\—_)">
                  <c:v>416329</c:v>
                </c:pt>
                <c:pt idx="14" formatCode="#,##0_);\-#,##0_);\—\—_)">
                  <c:v>443304</c:v>
                </c:pt>
                <c:pt idx="18" formatCode="#,##0_);\-#,##0_);\—\—_)">
                  <c:v>448092</c:v>
                </c:pt>
                <c:pt idx="22" formatCode="#,##0_);\-#,##0_);\—\—_)">
                  <c:v>493699</c:v>
                </c:pt>
                <c:pt idx="26" formatCode="#,##0_);\-#,##0_);\—\—_)">
                  <c:v>440187</c:v>
                </c:pt>
                <c:pt idx="30" formatCode="#,##0_);\-#,##0_);\—\—_)">
                  <c:v>484834</c:v>
                </c:pt>
                <c:pt idx="34" formatCode="#,##0_);\-#,##0_);\—\—_)">
                  <c:v>492883</c:v>
                </c:pt>
                <c:pt idx="38" formatCode="#,##0_);\-#,##0_);\—\—_)">
                  <c:v>540206</c:v>
                </c:pt>
                <c:pt idx="42" formatCode="#,##0_);\-#,##0_);\—\—_)">
                  <c:v>568000</c:v>
                </c:pt>
                <c:pt idx="46" formatCode="#,##0_);\-#,##0_);\—\—_)">
                  <c:v>576351</c:v>
                </c:pt>
                <c:pt idx="50" formatCode="#,##0_);\-#,##0_);\—\—_)">
                  <c:v>581252</c:v>
                </c:pt>
                <c:pt idx="54" formatCode="#,##0_);\-#,##0_);\—\—_)">
                  <c:v>554465</c:v>
                </c:pt>
                <c:pt idx="58" formatCode="#,##0_);\-#,##0_);\—\—_)">
                  <c:v>573662</c:v>
                </c:pt>
              </c:numCache>
            </c:numRef>
          </c:val>
        </c:ser>
        <c:ser>
          <c:idx val="3"/>
          <c:order val="3"/>
          <c:tx>
            <c:strRef>
              <c:f>'Res-Ops-Constr'!$A$50</c:f>
              <c:strCache>
                <c:ptCount val="1"/>
                <c:pt idx="0">
                  <c:v>EFRCs+Hubs</c:v>
                </c:pt>
              </c:strCache>
            </c:strRef>
          </c:tx>
          <c:spPr>
            <a:solidFill>
              <a:srgbClr val="00CC66"/>
            </a:solidFill>
          </c:spPr>
          <c:invertIfNegative val="0"/>
          <c:cat>
            <c:numRef>
              <c:f>'Res-Ops-Constr'!$G$53:$BM$53</c:f>
              <c:numCache>
                <c:formatCode>General</c:formatCode>
                <c:ptCount val="59"/>
                <c:pt idx="1">
                  <c:v>2000</c:v>
                </c:pt>
                <c:pt idx="5">
                  <c:v>2001</c:v>
                </c:pt>
                <c:pt idx="9">
                  <c:v>2002</c:v>
                </c:pt>
                <c:pt idx="13">
                  <c:v>2003</c:v>
                </c:pt>
                <c:pt idx="17">
                  <c:v>2004</c:v>
                </c:pt>
                <c:pt idx="21">
                  <c:v>2005</c:v>
                </c:pt>
                <c:pt idx="25">
                  <c:v>2006</c:v>
                </c:pt>
                <c:pt idx="29">
                  <c:v>2007</c:v>
                </c:pt>
                <c:pt idx="33">
                  <c:v>2008</c:v>
                </c:pt>
                <c:pt idx="37">
                  <c:v>2009</c:v>
                </c:pt>
                <c:pt idx="41">
                  <c:v>2010</c:v>
                </c:pt>
                <c:pt idx="45">
                  <c:v>2011</c:v>
                </c:pt>
                <c:pt idx="49">
                  <c:v>2012</c:v>
                </c:pt>
                <c:pt idx="53">
                  <c:v>2013</c:v>
                </c:pt>
                <c:pt idx="57">
                  <c:v>2014</c:v>
                </c:pt>
              </c:numCache>
            </c:numRef>
          </c:cat>
          <c:val>
            <c:numRef>
              <c:f>'Res-Ops-Constr'!$G$50:$BM$50</c:f>
              <c:numCache>
                <c:formatCode>General</c:formatCode>
                <c:ptCount val="59"/>
                <c:pt idx="2" formatCode="#,##0_);\-#,##0_);\—\—_)">
                  <c:v>0</c:v>
                </c:pt>
                <c:pt idx="6" formatCode="#,##0_);\-#,##0_);\—\—_)">
                  <c:v>0</c:v>
                </c:pt>
                <c:pt idx="10" formatCode="#,##0_);\-#,##0_);\—\—_)">
                  <c:v>0</c:v>
                </c:pt>
                <c:pt idx="14" formatCode="#,##0_);\-#,##0_);\—\—_)">
                  <c:v>0</c:v>
                </c:pt>
                <c:pt idx="18" formatCode="#,##0_);\-#,##0_);\—\—_)">
                  <c:v>0</c:v>
                </c:pt>
                <c:pt idx="22" formatCode="#,##0_);\-#,##0_);\—\—_)">
                  <c:v>0</c:v>
                </c:pt>
                <c:pt idx="26" formatCode="#,##0_);\-#,##0_);\—\—_)">
                  <c:v>0</c:v>
                </c:pt>
                <c:pt idx="30" formatCode="#,##0_);\-#,##0_);\—\—_)">
                  <c:v>0</c:v>
                </c:pt>
                <c:pt idx="34" formatCode="#,##0_);\-#,##0_);\—\—_)">
                  <c:v>0</c:v>
                </c:pt>
                <c:pt idx="38" formatCode="#,##0_);\-#,##0_);\—\—_)">
                  <c:v>100000</c:v>
                </c:pt>
                <c:pt idx="42" formatCode="#,##0_);\-#,##0_);\—\—_)">
                  <c:v>100000</c:v>
                </c:pt>
                <c:pt idx="46" formatCode="#,##0_);\-#,##0_);\—\—_)">
                  <c:v>122000</c:v>
                </c:pt>
                <c:pt idx="50" formatCode="#,##0_);\-#,##0_);\—\—_)">
                  <c:v>143673</c:v>
                </c:pt>
                <c:pt idx="54" formatCode="#,##0_);\-#,##0_);\—\—_)">
                  <c:v>148474</c:v>
                </c:pt>
                <c:pt idx="58" formatCode="#,##0_);\-#,##0_);\—\—_)">
                  <c:v>148474</c:v>
                </c:pt>
              </c:numCache>
            </c:numRef>
          </c:val>
        </c:ser>
        <c:dLbls>
          <c:showLegendKey val="0"/>
          <c:showVal val="0"/>
          <c:showCatName val="0"/>
          <c:showSerName val="0"/>
          <c:showPercent val="0"/>
          <c:showBubbleSize val="0"/>
        </c:dLbls>
        <c:gapWidth val="0"/>
        <c:overlap val="100"/>
        <c:axId val="97895936"/>
        <c:axId val="98770944"/>
      </c:barChart>
      <c:lineChart>
        <c:grouping val="standard"/>
        <c:varyColors val="0"/>
        <c:ser>
          <c:idx val="5"/>
          <c:order val="4"/>
          <c:tx>
            <c:v>line</c:v>
          </c:tx>
          <c:spPr>
            <a:ln>
              <a:solidFill>
                <a:schemeClr val="tx1"/>
              </a:solidFill>
            </a:ln>
          </c:spPr>
          <c:marker>
            <c:symbol val="none"/>
          </c:marker>
          <c:cat>
            <c:numRef>
              <c:f>'Res-Ops-Constr'!$F$53:$BM$53</c:f>
              <c:numCache>
                <c:formatCode>General</c:formatCode>
                <c:ptCount val="60"/>
                <c:pt idx="2">
                  <c:v>2000</c:v>
                </c:pt>
                <c:pt idx="6">
                  <c:v>2001</c:v>
                </c:pt>
                <c:pt idx="10">
                  <c:v>2002</c:v>
                </c:pt>
                <c:pt idx="14">
                  <c:v>2003</c:v>
                </c:pt>
                <c:pt idx="18">
                  <c:v>2004</c:v>
                </c:pt>
                <c:pt idx="22">
                  <c:v>2005</c:v>
                </c:pt>
                <c:pt idx="26">
                  <c:v>2006</c:v>
                </c:pt>
                <c:pt idx="30">
                  <c:v>2007</c:v>
                </c:pt>
                <c:pt idx="34">
                  <c:v>2008</c:v>
                </c:pt>
                <c:pt idx="38">
                  <c:v>2009</c:v>
                </c:pt>
                <c:pt idx="42">
                  <c:v>2010</c:v>
                </c:pt>
                <c:pt idx="46">
                  <c:v>2011</c:v>
                </c:pt>
                <c:pt idx="50">
                  <c:v>2012</c:v>
                </c:pt>
                <c:pt idx="54">
                  <c:v>2013</c:v>
                </c:pt>
                <c:pt idx="58">
                  <c:v>2014</c:v>
                </c:pt>
              </c:numCache>
            </c:numRef>
          </c:cat>
          <c:val>
            <c:numRef>
              <c:f>'Res-Ops-Constr'!$F$55:$BM$55</c:f>
              <c:numCache>
                <c:formatCode>General</c:formatCode>
                <c:ptCount val="60"/>
                <c:pt idx="2" formatCode="#,##0_);\-#,##0_);\—\—_)">
                  <c:v>755573</c:v>
                </c:pt>
                <c:pt idx="3" formatCode="#,##0_);\-#,##0_);\—\—_)">
                  <c:v>810122</c:v>
                </c:pt>
                <c:pt idx="4" formatCode="#,##0_);\-#,##0_);\—\—_)">
                  <c:v>864671</c:v>
                </c:pt>
                <c:pt idx="5" formatCode="#,##0_);\-#,##0_);\—\—_)">
                  <c:v>919219</c:v>
                </c:pt>
                <c:pt idx="6" formatCode="#,##0_);\-#,##0_);\—\—_)">
                  <c:v>973768</c:v>
                </c:pt>
                <c:pt idx="7" formatCode="#,##0_);\-#,##0_);\—\—_)">
                  <c:v>975323</c:v>
                </c:pt>
                <c:pt idx="8" formatCode="#,##0_);\-#,##0_);\—\—_)">
                  <c:v>976878</c:v>
                </c:pt>
                <c:pt idx="9" formatCode="#,##0_);\-#,##0_);\—\—_)">
                  <c:v>978433</c:v>
                </c:pt>
                <c:pt idx="10" formatCode="#,##0_);\-#,##0_);\—\—_)">
                  <c:v>979988</c:v>
                </c:pt>
                <c:pt idx="11" formatCode="#,##0_);\-#,##0_);\—\—_)">
                  <c:v>985586</c:v>
                </c:pt>
                <c:pt idx="12" formatCode="#,##0_);\-#,##0_);\—\—_)">
                  <c:v>991183</c:v>
                </c:pt>
                <c:pt idx="13" formatCode="#,##0_);\-#,##0_);\—\—_)">
                  <c:v>996781</c:v>
                </c:pt>
                <c:pt idx="14" formatCode="#,##0_);\-#,##0_);\—\—_)">
                  <c:v>1002378</c:v>
                </c:pt>
                <c:pt idx="15" formatCode="#,##0_);\-#,##0_);\—\—_)">
                  <c:v>999599</c:v>
                </c:pt>
                <c:pt idx="16" formatCode="#,##0_);\-#,##0_);\—\—_)">
                  <c:v>996820</c:v>
                </c:pt>
                <c:pt idx="17" formatCode="#,##0_);\-#,##0_);\—\—_)">
                  <c:v>994041</c:v>
                </c:pt>
                <c:pt idx="18" formatCode="#,##0_);\-#,##0_);\—\—_)">
                  <c:v>991262</c:v>
                </c:pt>
                <c:pt idx="19" formatCode="#,##0_);\-#,##0_);\—\—_)">
                  <c:v>1014351</c:v>
                </c:pt>
                <c:pt idx="20" formatCode="#,##0_);\-#,##0_);\—\—_)">
                  <c:v>1037439</c:v>
                </c:pt>
                <c:pt idx="21" formatCode="#,##0_);\-#,##0_);\—\—_)">
                  <c:v>1060528</c:v>
                </c:pt>
                <c:pt idx="22" formatCode="#,##0_);\-#,##0_);\—\—_)">
                  <c:v>1083616</c:v>
                </c:pt>
                <c:pt idx="23" formatCode="#,##0_);\-#,##0_);\—\—_)">
                  <c:v>1090249</c:v>
                </c:pt>
                <c:pt idx="24" formatCode="#,##0_);\-#,##0_);\—\—_)">
                  <c:v>1096882</c:v>
                </c:pt>
                <c:pt idx="25" formatCode="#,##0_);\-#,##0_);\—\—_)">
                  <c:v>1103515</c:v>
                </c:pt>
                <c:pt idx="26" formatCode="#,##0_);\-#,##0_);\—\—_)">
                  <c:v>1110148</c:v>
                </c:pt>
                <c:pt idx="27" formatCode="#,##0_);\-#,##0_);\—\—_)">
                  <c:v>1145174</c:v>
                </c:pt>
                <c:pt idx="28" formatCode="#,##0_);\-#,##0_);\—\—_)">
                  <c:v>1180199</c:v>
                </c:pt>
                <c:pt idx="29" formatCode="#,##0_);\-#,##0_);\—\—_)">
                  <c:v>1215225</c:v>
                </c:pt>
                <c:pt idx="30" formatCode="#,##0_);\-#,##0_);\—\—_)">
                  <c:v>1250250</c:v>
                </c:pt>
                <c:pt idx="31" formatCode="#,##0_);\-#,##0_);\—\—_)">
                  <c:v>1258444</c:v>
                </c:pt>
                <c:pt idx="32" formatCode="#,##0_);\-#,##0_);\—\—_)">
                  <c:v>1266637</c:v>
                </c:pt>
                <c:pt idx="33" formatCode="#,##0_);\-#,##0_);\—\—_)">
                  <c:v>1274831</c:v>
                </c:pt>
                <c:pt idx="34" formatCode="#,##0_);\-#,##0_);\—\—_)">
                  <c:v>1283024</c:v>
                </c:pt>
                <c:pt idx="35" formatCode="#,##0_);\-#,##0_);\—\—_)">
                  <c:v>1346209</c:v>
                </c:pt>
                <c:pt idx="36" formatCode="#,##0_);\-#,##0_);\—\—_)">
                  <c:v>1409395</c:v>
                </c:pt>
                <c:pt idx="37" formatCode="#,##0_);\-#,##0_);\—\—_)">
                  <c:v>1472580</c:v>
                </c:pt>
                <c:pt idx="38" formatCode="#,##0_);\-#,##0_);\—\—_)">
                  <c:v>1535765</c:v>
                </c:pt>
                <c:pt idx="39" formatCode="#,##0_);\-#,##0_);\—\—_)">
                  <c:v>1551566</c:v>
                </c:pt>
                <c:pt idx="40" formatCode="#,##0_);\-#,##0_);\—\—_)">
                  <c:v>1567367</c:v>
                </c:pt>
                <c:pt idx="41" formatCode="#,##0_);\-#,##0_);\—\—_)">
                  <c:v>1583167</c:v>
                </c:pt>
                <c:pt idx="42" formatCode="#,##0_);\-#,##0_);\—\—_)">
                  <c:v>1598968</c:v>
                </c:pt>
                <c:pt idx="43" formatCode="#,##0_);\-#,##0_);\—\—_)">
                  <c:v>1608854</c:v>
                </c:pt>
                <c:pt idx="44" formatCode="#,##0_);\-#,##0_);\—\—_)">
                  <c:v>1618740</c:v>
                </c:pt>
                <c:pt idx="45" formatCode="#,##0_);\-#,##0_);\—\—_)">
                  <c:v>1628625</c:v>
                </c:pt>
                <c:pt idx="46" formatCode="#,##0_);\-#,##0_);\—\—_)">
                  <c:v>1638511</c:v>
                </c:pt>
                <c:pt idx="47" formatCode="#,##0_);\-#,##0_);\—\—_)">
                  <c:v>1650907</c:v>
                </c:pt>
                <c:pt idx="48" formatCode="#,##0_);\-#,##0_);\—\—_)">
                  <c:v>1663302</c:v>
                </c:pt>
                <c:pt idx="49" formatCode="#,##0_);\-#,##0_);\—\—_)">
                  <c:v>1675698</c:v>
                </c:pt>
                <c:pt idx="50" formatCode="#,##0_);\-#,##0_);\—\—_)">
                  <c:v>1688093</c:v>
                </c:pt>
                <c:pt idx="51" formatCode="#,##0_);\-#,##0_);\—\—_)">
                  <c:v>1665111</c:v>
                </c:pt>
                <c:pt idx="52" formatCode="#,##0_);\-#,##0_);\—\—_)">
                  <c:v>1642130</c:v>
                </c:pt>
                <c:pt idx="53" formatCode="#,##0_);\-#,##0_);\—\—_)">
                  <c:v>1619148</c:v>
                </c:pt>
                <c:pt idx="54" formatCode="#,##0_);\-#,##0_);\—\—_)">
                  <c:v>1596166</c:v>
                </c:pt>
                <c:pt idx="55" formatCode="#,##0_);\-#,##0_);\—\—_)">
                  <c:v>1625314</c:v>
                </c:pt>
                <c:pt idx="56" formatCode="#,##0_);\-#,##0_);\—\—_)">
                  <c:v>1654462</c:v>
                </c:pt>
                <c:pt idx="57" formatCode="#,##0_);\-#,##0_);\—\—_)">
                  <c:v>1683609</c:v>
                </c:pt>
                <c:pt idx="58" formatCode="#,##0_);\-#,##0_);\—\—_)">
                  <c:v>1712757</c:v>
                </c:pt>
              </c:numCache>
            </c:numRef>
          </c:val>
          <c:smooth val="0"/>
        </c:ser>
        <c:ser>
          <c:idx val="4"/>
          <c:order val="5"/>
          <c:tx>
            <c:v>Total</c:v>
          </c:tx>
          <c:spPr>
            <a:ln>
              <a:solidFill>
                <a:schemeClr val="tx1"/>
              </a:solidFill>
            </a:ln>
          </c:spPr>
          <c:marker>
            <c:symbol val="diamond"/>
            <c:size val="7"/>
            <c:spPr>
              <a:solidFill>
                <a:srgbClr val="FF0000"/>
              </a:solidFill>
              <a:ln>
                <a:solidFill>
                  <a:schemeClr val="tx1"/>
                </a:solidFill>
              </a:ln>
            </c:spPr>
          </c:marker>
          <c:cat>
            <c:numRef>
              <c:f>'Res-Ops-Constr'!$F$53:$BM$53</c:f>
              <c:numCache>
                <c:formatCode>General</c:formatCode>
                <c:ptCount val="60"/>
                <c:pt idx="2">
                  <c:v>2000</c:v>
                </c:pt>
                <c:pt idx="6">
                  <c:v>2001</c:v>
                </c:pt>
                <c:pt idx="10">
                  <c:v>2002</c:v>
                </c:pt>
                <c:pt idx="14">
                  <c:v>2003</c:v>
                </c:pt>
                <c:pt idx="18">
                  <c:v>2004</c:v>
                </c:pt>
                <c:pt idx="22">
                  <c:v>2005</c:v>
                </c:pt>
                <c:pt idx="26">
                  <c:v>2006</c:v>
                </c:pt>
                <c:pt idx="30">
                  <c:v>2007</c:v>
                </c:pt>
                <c:pt idx="34">
                  <c:v>2008</c:v>
                </c:pt>
                <c:pt idx="38">
                  <c:v>2009</c:v>
                </c:pt>
                <c:pt idx="42">
                  <c:v>2010</c:v>
                </c:pt>
                <c:pt idx="46">
                  <c:v>2011</c:v>
                </c:pt>
                <c:pt idx="50">
                  <c:v>2012</c:v>
                </c:pt>
                <c:pt idx="54">
                  <c:v>2013</c:v>
                </c:pt>
                <c:pt idx="58">
                  <c:v>2014</c:v>
                </c:pt>
              </c:numCache>
            </c:numRef>
          </c:cat>
          <c:val>
            <c:numRef>
              <c:f>'Res-Ops-Constr'!$F$54:$BM$54</c:f>
              <c:numCache>
                <c:formatCode>General</c:formatCode>
                <c:ptCount val="60"/>
                <c:pt idx="2" formatCode="#,##0_);\-#,##0_);\—\—_)">
                  <c:v>755573</c:v>
                </c:pt>
                <c:pt idx="6" formatCode="#,##0_);\-#,##0_);\—\—_)">
                  <c:v>973768</c:v>
                </c:pt>
                <c:pt idx="10" formatCode="#,##0_);\-#,##0_);\—\—_)">
                  <c:v>979988</c:v>
                </c:pt>
                <c:pt idx="14" formatCode="#,##0_);\-#,##0_);\—\—_)">
                  <c:v>1002378</c:v>
                </c:pt>
                <c:pt idx="18" formatCode="#,##0_);\-#,##0_);\—\—_)">
                  <c:v>991262</c:v>
                </c:pt>
                <c:pt idx="22" formatCode="#,##0_);\-#,##0_);\—\—_)">
                  <c:v>1083616</c:v>
                </c:pt>
                <c:pt idx="26" formatCode="#,##0_);\-#,##0_);\—\—_)">
                  <c:v>1110148</c:v>
                </c:pt>
                <c:pt idx="30" formatCode="#,##0_);\-#,##0_);\—\—_)">
                  <c:v>1250250</c:v>
                </c:pt>
                <c:pt idx="34" formatCode="#,##0_);\-#,##0_);\—\—_)">
                  <c:v>1283024</c:v>
                </c:pt>
                <c:pt idx="38" formatCode="#,##0_);\-#,##0_);\—\—_)">
                  <c:v>1535765</c:v>
                </c:pt>
                <c:pt idx="42" formatCode="#,##0_);\-#,##0_);\—\—_)">
                  <c:v>1598968</c:v>
                </c:pt>
                <c:pt idx="46" formatCode="#,##0_);\-#,##0_);\—\—_)">
                  <c:v>1638511</c:v>
                </c:pt>
                <c:pt idx="50" formatCode="#,##0_);\-#,##0_);\—\—_)">
                  <c:v>1688093</c:v>
                </c:pt>
                <c:pt idx="54" formatCode="#,##0_);\-#,##0_);\—\—_)">
                  <c:v>1596166</c:v>
                </c:pt>
                <c:pt idx="58" formatCode="#,##0_);\-#,##0_);\—\—_)">
                  <c:v>1712757</c:v>
                </c:pt>
              </c:numCache>
            </c:numRef>
          </c:val>
          <c:smooth val="0"/>
        </c:ser>
        <c:dLbls>
          <c:showLegendKey val="0"/>
          <c:showVal val="0"/>
          <c:showCatName val="0"/>
          <c:showSerName val="0"/>
          <c:showPercent val="0"/>
          <c:showBubbleSize val="0"/>
        </c:dLbls>
        <c:marker val="1"/>
        <c:smooth val="0"/>
        <c:axId val="97895936"/>
        <c:axId val="98770944"/>
      </c:lineChart>
      <c:catAx>
        <c:axId val="97895936"/>
        <c:scaling>
          <c:orientation val="minMax"/>
        </c:scaling>
        <c:delete val="0"/>
        <c:axPos val="b"/>
        <c:title>
          <c:tx>
            <c:rich>
              <a:bodyPr/>
              <a:lstStyle/>
              <a:p>
                <a:pPr>
                  <a:defRPr sz="1400"/>
                </a:pPr>
                <a:r>
                  <a:rPr lang="en-US" sz="1400"/>
                  <a:t>Fiscal Year</a:t>
                </a:r>
              </a:p>
            </c:rich>
          </c:tx>
          <c:overlay val="0"/>
        </c:title>
        <c:numFmt formatCode="General" sourceLinked="1"/>
        <c:majorTickMark val="out"/>
        <c:minorTickMark val="none"/>
        <c:tickLblPos val="nextTo"/>
        <c:txPr>
          <a:bodyPr/>
          <a:lstStyle/>
          <a:p>
            <a:pPr>
              <a:defRPr sz="1200" b="1"/>
            </a:pPr>
            <a:endParaRPr lang="en-US"/>
          </a:p>
        </c:txPr>
        <c:crossAx val="98770944"/>
        <c:crosses val="autoZero"/>
        <c:auto val="1"/>
        <c:lblAlgn val="ctr"/>
        <c:lblOffset val="100"/>
        <c:noMultiLvlLbl val="0"/>
      </c:catAx>
      <c:valAx>
        <c:axId val="98770944"/>
        <c:scaling>
          <c:orientation val="minMax"/>
        </c:scaling>
        <c:delete val="0"/>
        <c:axPos val="l"/>
        <c:majorGridlines/>
        <c:title>
          <c:tx>
            <c:rich>
              <a:bodyPr rot="-5400000" vert="horz"/>
              <a:lstStyle/>
              <a:p>
                <a:pPr>
                  <a:defRPr sz="1400"/>
                </a:pPr>
                <a:r>
                  <a:rPr lang="en-US" sz="1400"/>
                  <a:t>$ in thousands</a:t>
                </a:r>
              </a:p>
            </c:rich>
          </c:tx>
          <c:overlay val="0"/>
        </c:title>
        <c:numFmt formatCode="#,##0_);\-#,##0_);\—\—_)" sourceLinked="1"/>
        <c:majorTickMark val="out"/>
        <c:minorTickMark val="none"/>
        <c:tickLblPos val="nextTo"/>
        <c:txPr>
          <a:bodyPr/>
          <a:lstStyle/>
          <a:p>
            <a:pPr>
              <a:defRPr sz="1200" b="1"/>
            </a:pPr>
            <a:endParaRPr lang="en-US"/>
          </a:p>
        </c:txPr>
        <c:crossAx val="97895936"/>
        <c:crosses val="autoZero"/>
        <c:crossBetween val="between"/>
      </c:valAx>
    </c:plotArea>
    <c:legend>
      <c:legendPos val="r"/>
      <c:legendEntry>
        <c:idx val="4"/>
        <c:delete val="1"/>
      </c:legendEntry>
      <c:layout>
        <c:manualLayout>
          <c:xMode val="edge"/>
          <c:yMode val="edge"/>
          <c:x val="0.17212809788737837"/>
          <c:y val="4.8892293335131433E-2"/>
          <c:w val="0.20463066198057905"/>
          <c:h val="0.26367613347108076"/>
        </c:manualLayout>
      </c:layout>
      <c:overlay val="0"/>
      <c:spPr>
        <a:solidFill>
          <a:schemeClr val="bg1"/>
        </a:solidFill>
        <a:ln w="3175">
          <a:solidFill>
            <a:schemeClr val="tx1"/>
          </a:solidFill>
        </a:ln>
      </c:spPr>
      <c:txPr>
        <a:bodyPr/>
        <a:lstStyle/>
        <a:p>
          <a:pPr>
            <a:defRPr sz="11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0.83008</cdr:y>
    </cdr:from>
    <cdr:to>
      <cdr:x>0.12108</cdr:x>
      <cdr:y>0.93452</cdr:y>
    </cdr:to>
    <cdr:sp macro="" textlink="">
      <cdr:nvSpPr>
        <cdr:cNvPr id="2" name="TextBox 1"/>
        <cdr:cNvSpPr txBox="1"/>
      </cdr:nvSpPr>
      <cdr:spPr>
        <a:xfrm xmlns:a="http://schemas.openxmlformats.org/drawingml/2006/main">
          <a:off x="0" y="2510485"/>
          <a:ext cx="793192" cy="315844"/>
        </a:xfrm>
        <a:prstGeom xmlns:a="http://schemas.openxmlformats.org/drawingml/2006/main" prst="rect">
          <a:avLst/>
        </a:prstGeom>
      </cdr:spPr>
      <cdr:txBody>
        <a:bodyPr xmlns:a="http://schemas.openxmlformats.org/drawingml/2006/main" vertOverflow="clip" vert="horz" wrap="none" rtlCol="0"/>
        <a:lstStyle xmlns:a="http://schemas.openxmlformats.org/drawingml/2006/main"/>
        <a:p xmlns:a="http://schemas.openxmlformats.org/drawingml/2006/main">
          <a:r>
            <a:rPr lang="en-US" sz="1600" b="1" dirty="0" smtClean="0">
              <a:latin typeface="Arial Narrow" panose="020B0606020202030204" pitchFamily="34" charset="0"/>
            </a:rPr>
            <a:t>$Million</a:t>
          </a:r>
          <a:endParaRPr lang="en-US" sz="1600" b="1" dirty="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8"/>
          </a:xfrm>
          <a:prstGeom prst="rect">
            <a:avLst/>
          </a:prstGeom>
        </p:spPr>
        <p:txBody>
          <a:bodyPr vert="horz" lIns="91418" tIns="45708" rIns="91418" bIns="45708"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18" tIns="45708" rIns="91418" bIns="45708" rtlCol="0"/>
          <a:lstStyle>
            <a:lvl1pPr algn="r">
              <a:defRPr sz="1200"/>
            </a:lvl1pPr>
          </a:lstStyle>
          <a:p>
            <a:fld id="{1DCF576A-B395-4BA3-973E-2655D899A55A}" type="datetimeFigureOut">
              <a:rPr lang="en-US" smtClean="0"/>
              <a:pPr/>
              <a:t>3/4/2014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18" tIns="45708" rIns="91418"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18" tIns="45708" rIns="91418" bIns="45708" rtlCol="0" anchor="b"/>
          <a:lstStyle>
            <a:lvl1pPr algn="r">
              <a:defRPr sz="1200"/>
            </a:lvl1pPr>
          </a:lstStyle>
          <a:p>
            <a:fld id="{A0D92419-4B5B-4C6E-854B-DA725B5B53F6}" type="slidenum">
              <a:rPr lang="en-US" smtClean="0"/>
              <a:pPr/>
              <a:t>‹#›</a:t>
            </a:fld>
            <a:endParaRPr lang="en-US"/>
          </a:p>
        </p:txBody>
      </p:sp>
    </p:spTree>
    <p:extLst>
      <p:ext uri="{BB962C8B-B14F-4D97-AF65-F5344CB8AC3E}">
        <p14:creationId xmlns:p14="http://schemas.microsoft.com/office/powerpoint/2010/main" val="395544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36888" cy="464980"/>
          </a:xfrm>
          <a:prstGeom prst="rect">
            <a:avLst/>
          </a:prstGeom>
        </p:spPr>
        <p:txBody>
          <a:bodyPr vert="horz" lIns="92382" tIns="46192" rIns="92382" bIns="4619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7" y="1"/>
            <a:ext cx="3036888" cy="464980"/>
          </a:xfrm>
          <a:prstGeom prst="rect">
            <a:avLst/>
          </a:prstGeom>
        </p:spPr>
        <p:txBody>
          <a:bodyPr vert="horz" lIns="92382" tIns="46192" rIns="92382" bIns="46192" rtlCol="0"/>
          <a:lstStyle>
            <a:lvl1pPr algn="r" fontAlgn="auto">
              <a:spcBef>
                <a:spcPts val="0"/>
              </a:spcBef>
              <a:spcAft>
                <a:spcPts val="0"/>
              </a:spcAft>
              <a:defRPr sz="1200">
                <a:latin typeface="+mn-lt"/>
              </a:defRPr>
            </a:lvl1pPr>
          </a:lstStyle>
          <a:p>
            <a:pPr>
              <a:defRPr/>
            </a:pPr>
            <a:fld id="{E8BFB6E3-E718-4ADF-8A24-8EDFEB6E0545}" type="datetimeFigureOut">
              <a:rPr lang="en-US"/>
              <a:pPr>
                <a:defRPr/>
              </a:pPr>
              <a:t>3/4/2014</a:t>
            </a:fld>
            <a:endParaRPr lang="en-US"/>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2382" tIns="46192" rIns="92382" bIns="46192" rtlCol="0" anchor="ctr"/>
          <a:lstStyle/>
          <a:p>
            <a:pPr lvl="0"/>
            <a:endParaRPr lang="en-US" noProof="0"/>
          </a:p>
        </p:txBody>
      </p:sp>
      <p:sp>
        <p:nvSpPr>
          <p:cNvPr id="5" name="Notes Placeholder 4"/>
          <p:cNvSpPr>
            <a:spLocks noGrp="1"/>
          </p:cNvSpPr>
          <p:nvPr>
            <p:ph type="body" sz="quarter" idx="3"/>
          </p:nvPr>
        </p:nvSpPr>
        <p:spPr>
          <a:xfrm>
            <a:off x="701678" y="4416511"/>
            <a:ext cx="5607050" cy="4183221"/>
          </a:xfrm>
          <a:prstGeom prst="rect">
            <a:avLst/>
          </a:prstGeom>
        </p:spPr>
        <p:txBody>
          <a:bodyPr vert="horz" lIns="92382" tIns="46192" rIns="92382" bIns="4619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829825"/>
            <a:ext cx="3036888" cy="464980"/>
          </a:xfrm>
          <a:prstGeom prst="rect">
            <a:avLst/>
          </a:prstGeom>
        </p:spPr>
        <p:txBody>
          <a:bodyPr vert="horz" lIns="92382" tIns="46192" rIns="92382" bIns="4619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7" y="8829825"/>
            <a:ext cx="3036888" cy="464980"/>
          </a:xfrm>
          <a:prstGeom prst="rect">
            <a:avLst/>
          </a:prstGeom>
        </p:spPr>
        <p:txBody>
          <a:bodyPr vert="horz" lIns="92382" tIns="46192" rIns="92382" bIns="46192" rtlCol="0" anchor="b"/>
          <a:lstStyle>
            <a:lvl1pPr algn="r" fontAlgn="auto">
              <a:spcBef>
                <a:spcPts val="0"/>
              </a:spcBef>
              <a:spcAft>
                <a:spcPts val="0"/>
              </a:spcAft>
              <a:defRPr sz="1200">
                <a:latin typeface="+mn-lt"/>
              </a:defRPr>
            </a:lvl1pPr>
          </a:lstStyle>
          <a:p>
            <a:pPr>
              <a:defRPr/>
            </a:pPr>
            <a:fld id="{B9E21006-5B50-44E3-AEBF-5DCAA283C668}" type="slidenum">
              <a:rPr lang="en-US"/>
              <a:pPr>
                <a:defRPr/>
              </a:pPr>
              <a:t>‹#›</a:t>
            </a:fld>
            <a:endParaRPr lang="en-US"/>
          </a:p>
        </p:txBody>
      </p:sp>
    </p:spTree>
    <p:extLst>
      <p:ext uri="{BB962C8B-B14F-4D97-AF65-F5344CB8AC3E}">
        <p14:creationId xmlns:p14="http://schemas.microsoft.com/office/powerpoint/2010/main" val="3441274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39" algn="l" rtl="0" eaLnBrk="0" fontAlgn="base" hangingPunct="0">
      <a:spcBef>
        <a:spcPct val="30000"/>
      </a:spcBef>
      <a:spcAft>
        <a:spcPct val="0"/>
      </a:spcAft>
      <a:defRPr sz="1200" kern="1200">
        <a:solidFill>
          <a:schemeClr val="tx1"/>
        </a:solidFill>
        <a:latin typeface="+mn-lt"/>
        <a:ea typeface="+mn-ea"/>
        <a:cs typeface="+mn-cs"/>
      </a:defRPr>
    </a:lvl2pPr>
    <a:lvl3pPr marL="914079" algn="l" rtl="0" eaLnBrk="0" fontAlgn="base" hangingPunct="0">
      <a:spcBef>
        <a:spcPct val="30000"/>
      </a:spcBef>
      <a:spcAft>
        <a:spcPct val="0"/>
      </a:spcAft>
      <a:defRPr sz="1200" kern="1200">
        <a:solidFill>
          <a:schemeClr val="tx1"/>
        </a:solidFill>
        <a:latin typeface="+mn-lt"/>
        <a:ea typeface="+mn-ea"/>
        <a:cs typeface="+mn-cs"/>
      </a:defRPr>
    </a:lvl3pPr>
    <a:lvl4pPr marL="1371119" algn="l" rtl="0" eaLnBrk="0" fontAlgn="base" hangingPunct="0">
      <a:spcBef>
        <a:spcPct val="30000"/>
      </a:spcBef>
      <a:spcAft>
        <a:spcPct val="0"/>
      </a:spcAft>
      <a:defRPr sz="1200" kern="1200">
        <a:solidFill>
          <a:schemeClr val="tx1"/>
        </a:solidFill>
        <a:latin typeface="+mn-lt"/>
        <a:ea typeface="+mn-ea"/>
        <a:cs typeface="+mn-cs"/>
      </a:defRPr>
    </a:lvl4pPr>
    <a:lvl5pPr marL="1828159" algn="l" rtl="0" eaLnBrk="0" fontAlgn="base" hangingPunct="0">
      <a:spcBef>
        <a:spcPct val="30000"/>
      </a:spcBef>
      <a:spcAft>
        <a:spcPct val="0"/>
      </a:spcAft>
      <a:defRPr sz="1200" kern="1200">
        <a:solidFill>
          <a:schemeClr val="tx1"/>
        </a:solidFill>
        <a:latin typeface="+mn-lt"/>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indent="-342900" eaLnBrk="0" fontAlgn="base" hangingPunct="0">
              <a:spcAft>
                <a:spcPct val="0"/>
              </a:spcAft>
              <a:buFont typeface="Arial" charset="0"/>
              <a:buNone/>
              <a:defRPr/>
            </a:pPr>
            <a:r>
              <a:rPr lang="en-US" dirty="0" smtClean="0"/>
              <a:t>1</a:t>
            </a:r>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17</a:t>
            </a:fld>
            <a:endParaRPr lang="en-US"/>
          </a:p>
        </p:txBody>
      </p:sp>
    </p:spTree>
    <p:extLst>
      <p:ext uri="{BB962C8B-B14F-4D97-AF65-F5344CB8AC3E}">
        <p14:creationId xmlns:p14="http://schemas.microsoft.com/office/powerpoint/2010/main" val="400868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baseline="0" dirty="0" smtClean="0"/>
          </a:p>
        </p:txBody>
      </p:sp>
      <p:sp>
        <p:nvSpPr>
          <p:cNvPr id="4" name="Slide Number Placeholder 3"/>
          <p:cNvSpPr>
            <a:spLocks noGrp="1"/>
          </p:cNvSpPr>
          <p:nvPr>
            <p:ph type="sldNum" sz="quarter" idx="10"/>
          </p:nvPr>
        </p:nvSpPr>
        <p:spPr/>
        <p:txBody>
          <a:bodyPr/>
          <a:lstStyle/>
          <a:p>
            <a:fld id="{16210A8A-16C0-4562-AD3A-B1BC2569C64A}" type="slidenum">
              <a:rPr lang="en-US" smtClean="0"/>
              <a:pPr/>
              <a:t>18</a:t>
            </a:fld>
            <a:endParaRPr lang="en-US"/>
          </a:p>
        </p:txBody>
      </p:sp>
    </p:spTree>
    <p:extLst>
      <p:ext uri="{BB962C8B-B14F-4D97-AF65-F5344CB8AC3E}">
        <p14:creationId xmlns:p14="http://schemas.microsoft.com/office/powerpoint/2010/main" val="201340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smtClean="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21</a:t>
            </a:fld>
            <a:endParaRPr lang="en-US"/>
          </a:p>
        </p:txBody>
      </p:sp>
    </p:spTree>
    <p:extLst>
      <p:ext uri="{BB962C8B-B14F-4D97-AF65-F5344CB8AC3E}">
        <p14:creationId xmlns:p14="http://schemas.microsoft.com/office/powerpoint/2010/main" val="200284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693738"/>
            <a:ext cx="4629150" cy="34718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3B66D2-84D0-499C-AD19-AE8F97CF8DE5}"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4350">
              <a:defRPr/>
            </a:pPr>
            <a:endParaRPr lang="en-US" dirty="0"/>
          </a:p>
        </p:txBody>
      </p:sp>
      <p:sp>
        <p:nvSpPr>
          <p:cNvPr id="4" name="Slide Number Placeholder 3"/>
          <p:cNvSpPr>
            <a:spLocks noGrp="1"/>
          </p:cNvSpPr>
          <p:nvPr>
            <p:ph type="sldNum" sz="quarter" idx="10"/>
          </p:nvPr>
        </p:nvSpPr>
        <p:spPr/>
        <p:txBody>
          <a:bodyPr/>
          <a:lstStyle/>
          <a:p>
            <a:fld id="{8AF6CDB3-AA32-44E7-85A1-F443729CD652}" type="slidenum">
              <a:rPr lang="en-US" smtClean="0"/>
              <a:pPr/>
              <a:t>24</a:t>
            </a:fld>
            <a:endParaRPr lang="en-US"/>
          </a:p>
        </p:txBody>
      </p:sp>
    </p:spTree>
    <p:extLst>
      <p:ext uri="{BB962C8B-B14F-4D97-AF65-F5344CB8AC3E}">
        <p14:creationId xmlns:p14="http://schemas.microsoft.com/office/powerpoint/2010/main" val="3835390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endParaRPr lang="en-US" altLang="en-US" sz="600"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itchFamily="34" charset="0"/>
                <a:cs typeface="Arial" pitchFamily="34" charset="0"/>
              </a:defRPr>
            </a:lvl1pPr>
            <a:lvl2pPr marL="742909" indent="-285734" eaLnBrk="0" hangingPunct="0">
              <a:defRPr>
                <a:solidFill>
                  <a:schemeClr val="tx1"/>
                </a:solidFill>
                <a:latin typeface="Calibri" pitchFamily="34" charset="0"/>
                <a:cs typeface="Arial" pitchFamily="34" charset="0"/>
              </a:defRPr>
            </a:lvl2pPr>
            <a:lvl3pPr marL="1142937" indent="-228587" eaLnBrk="0" hangingPunct="0">
              <a:defRPr>
                <a:solidFill>
                  <a:schemeClr val="tx1"/>
                </a:solidFill>
                <a:latin typeface="Calibri" pitchFamily="34" charset="0"/>
                <a:cs typeface="Arial" pitchFamily="34" charset="0"/>
              </a:defRPr>
            </a:lvl3pPr>
            <a:lvl4pPr marL="1600111" indent="-228587" eaLnBrk="0" hangingPunct="0">
              <a:defRPr>
                <a:solidFill>
                  <a:schemeClr val="tx1"/>
                </a:solidFill>
                <a:latin typeface="Calibri" pitchFamily="34" charset="0"/>
                <a:cs typeface="Arial" pitchFamily="34" charset="0"/>
              </a:defRPr>
            </a:lvl4pPr>
            <a:lvl5pPr marL="2057287" indent="-228587" eaLnBrk="0" hangingPunct="0">
              <a:defRPr>
                <a:solidFill>
                  <a:schemeClr val="tx1"/>
                </a:solidFill>
                <a:latin typeface="Calibri" pitchFamily="34" charset="0"/>
                <a:cs typeface="Arial" pitchFamily="34" charset="0"/>
              </a:defRPr>
            </a:lvl5pPr>
            <a:lvl6pPr marL="2514461" indent="-228587" eaLnBrk="0" fontAlgn="base" hangingPunct="0">
              <a:spcBef>
                <a:spcPct val="0"/>
              </a:spcBef>
              <a:spcAft>
                <a:spcPct val="0"/>
              </a:spcAft>
              <a:defRPr>
                <a:solidFill>
                  <a:schemeClr val="tx1"/>
                </a:solidFill>
                <a:latin typeface="Calibri" pitchFamily="34" charset="0"/>
                <a:cs typeface="Arial" pitchFamily="34" charset="0"/>
              </a:defRPr>
            </a:lvl6pPr>
            <a:lvl7pPr marL="2971635" indent="-228587" eaLnBrk="0" fontAlgn="base" hangingPunct="0">
              <a:spcBef>
                <a:spcPct val="0"/>
              </a:spcBef>
              <a:spcAft>
                <a:spcPct val="0"/>
              </a:spcAft>
              <a:defRPr>
                <a:solidFill>
                  <a:schemeClr val="tx1"/>
                </a:solidFill>
                <a:latin typeface="Calibri" pitchFamily="34" charset="0"/>
                <a:cs typeface="Arial" pitchFamily="34" charset="0"/>
              </a:defRPr>
            </a:lvl7pPr>
            <a:lvl8pPr marL="3428811" indent="-228587" eaLnBrk="0" fontAlgn="base" hangingPunct="0">
              <a:spcBef>
                <a:spcPct val="0"/>
              </a:spcBef>
              <a:spcAft>
                <a:spcPct val="0"/>
              </a:spcAft>
              <a:defRPr>
                <a:solidFill>
                  <a:schemeClr val="tx1"/>
                </a:solidFill>
                <a:latin typeface="Calibri" pitchFamily="34" charset="0"/>
                <a:cs typeface="Arial" pitchFamily="34" charset="0"/>
              </a:defRPr>
            </a:lvl8pPr>
            <a:lvl9pPr marL="3885985" indent="-22858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88EE003-9B7A-4ABE-B815-090F7098F55A}" type="slidenum">
              <a:rPr lang="en-US" altLang="en-US">
                <a:solidFill>
                  <a:prstClr val="black"/>
                </a:solidFill>
              </a:rPr>
              <a:pPr eaLnBrk="1" hangingPunct="1"/>
              <a:t>25</a:t>
            </a:fld>
            <a:endParaRPr lang="en-US"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D574C-1E8D-4667-9E8A-DDB29B0D5818}" type="slidenum">
              <a:rPr lang="en-US"/>
              <a:pPr/>
              <a:t>27</a:t>
            </a:fld>
            <a:endParaRPr lang="en-US"/>
          </a:p>
        </p:txBody>
      </p:sp>
      <p:sp>
        <p:nvSpPr>
          <p:cNvPr id="171010" name="Rectangle 2"/>
          <p:cNvSpPr>
            <a:spLocks noGrp="1" noRot="1" noChangeAspect="1" noChangeArrowheads="1" noTextEdit="1"/>
          </p:cNvSpPr>
          <p:nvPr>
            <p:ph type="sldImg"/>
          </p:nvPr>
        </p:nvSpPr>
        <p:spPr>
          <a:xfrm>
            <a:off x="1189038" y="693738"/>
            <a:ext cx="4632325" cy="3473450"/>
          </a:xfrm>
          <a:ln/>
        </p:spPr>
      </p:sp>
      <p:sp>
        <p:nvSpPr>
          <p:cNvPr id="171011" name="Rectangle 3"/>
          <p:cNvSpPr>
            <a:spLocks noGrp="1" noChangeArrowheads="1"/>
          </p:cNvSpPr>
          <p:nvPr>
            <p:ph type="body" idx="1"/>
          </p:nvPr>
        </p:nvSpPr>
        <p:spPr>
          <a:xfrm>
            <a:off x="924015" y="4396689"/>
            <a:ext cx="5162377" cy="416587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pPr/>
              <a:t>6</a:t>
            </a:fld>
            <a:endParaRPr lang="en-US" smtClean="0"/>
          </a:p>
        </p:txBody>
      </p:sp>
      <p:sp>
        <p:nvSpPr>
          <p:cNvPr id="87043" name="Rectangle 2"/>
          <p:cNvSpPr>
            <a:spLocks noGrp="1" noRot="1" noChangeAspect="1" noChangeArrowheads="1" noTextEdit="1"/>
          </p:cNvSpPr>
          <p:nvPr>
            <p:ph type="sldImg"/>
          </p:nvPr>
        </p:nvSpPr>
        <p:spPr>
          <a:xfrm>
            <a:off x="873125" y="465138"/>
            <a:ext cx="5267325" cy="3951287"/>
          </a:xfrm>
          <a:ln/>
        </p:spPr>
      </p:sp>
      <p:sp>
        <p:nvSpPr>
          <p:cNvPr id="87044" name="Rectangle 3"/>
          <p:cNvSpPr>
            <a:spLocks noGrp="1" noChangeArrowheads="1"/>
          </p:cNvSpPr>
          <p:nvPr>
            <p:ph type="body" idx="1"/>
          </p:nvPr>
        </p:nvSpPr>
        <p:spPr>
          <a:xfrm>
            <a:off x="933557" y="4415790"/>
            <a:ext cx="5143293" cy="4184972"/>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11</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873125" y="463550"/>
            <a:ext cx="5268913" cy="3952875"/>
          </a:xfrm>
          <a:ln/>
        </p:spPr>
      </p:sp>
      <p:sp>
        <p:nvSpPr>
          <p:cNvPr id="87044" name="Rectangle 3"/>
          <p:cNvSpPr>
            <a:spLocks noGrp="1" noChangeArrowheads="1"/>
          </p:cNvSpPr>
          <p:nvPr>
            <p:ph type="body" idx="1"/>
          </p:nvPr>
        </p:nvSpPr>
        <p:spPr>
          <a:xfrm>
            <a:off x="933557" y="4415791"/>
            <a:ext cx="5143293" cy="4184973"/>
          </a:xfrm>
          <a:noFill/>
          <a:ln/>
        </p:spPr>
        <p:txBody>
          <a:bodyPr>
            <a:normAutofit fontScale="40000" lnSpcReduction="20000"/>
          </a:bodyPr>
          <a:lstStyle/>
          <a:p>
            <a:pPr eaLnBrk="1" hangingPunct="1"/>
            <a:r>
              <a:rPr lang="en-US" b="1" dirty="0" smtClean="0"/>
              <a:t>EFRC Members</a:t>
            </a:r>
          </a:p>
          <a:p>
            <a:pPr eaLnBrk="1" hangingPunct="1"/>
            <a:r>
              <a:rPr lang="en-US" b="0" dirty="0" smtClean="0"/>
              <a:t>Last updated April 30, 2013.  Senior investigators in</a:t>
            </a:r>
            <a:r>
              <a:rPr lang="en-US" b="0" baseline="0" dirty="0" smtClean="0"/>
              <a:t> more than one EFRC have only been counted once.  Students only refer to graduate students.  If undergrads were included, the number would increase to ~2250.</a:t>
            </a:r>
            <a:endParaRPr lang="en-US" b="0" dirty="0" smtClean="0"/>
          </a:p>
          <a:p>
            <a:pPr eaLnBrk="1" hangingPunct="1"/>
            <a:endParaRPr lang="en-US" b="1" dirty="0" smtClean="0"/>
          </a:p>
          <a:p>
            <a:pPr eaLnBrk="1" hangingPunct="1"/>
            <a:r>
              <a:rPr lang="en-US" b="1" dirty="0" smtClean="0"/>
              <a:t>Scientific Advisory Board </a:t>
            </a:r>
          </a:p>
          <a:p>
            <a:pPr eaLnBrk="1" hangingPunct="1"/>
            <a:r>
              <a:rPr lang="en-US" b="0" dirty="0" smtClean="0"/>
              <a:t>Last</a:t>
            </a:r>
            <a:r>
              <a:rPr lang="en-US" b="0" baseline="0" dirty="0" smtClean="0"/>
              <a:t> updated April 30, 2013.  </a:t>
            </a:r>
            <a:r>
              <a:rPr lang="en-US" b="0" dirty="0" smtClean="0"/>
              <a:t>Countries </a:t>
            </a:r>
            <a:r>
              <a:rPr lang="en-US" b="0" baseline="0" dirty="0" smtClean="0"/>
              <a:t>includes USA; 266 unique advisors, 300 EFRC advisors (236 serve on 1 board, 26 serve on 2 boards, and 4 serve on 3 boards); 33 states + DC; Institution Type – Total unique board members (unique institutions): University – 143 (85); National Lab – 49 (13); Government – 6 (6); Non-Profit – 5 (5); Industry – 63 (41)</a:t>
            </a:r>
            <a:endParaRPr lang="en-US" b="0" dirty="0" smtClean="0"/>
          </a:p>
          <a:p>
            <a:pPr eaLnBrk="1" hangingPunct="1"/>
            <a:endParaRPr lang="en-US" b="1" baseline="0" dirty="0" smtClean="0"/>
          </a:p>
          <a:p>
            <a:pPr eaLnBrk="1" hangingPunct="1"/>
            <a:r>
              <a:rPr lang="en-US" b="1" baseline="0" dirty="0" smtClean="0"/>
              <a:t>Publications</a:t>
            </a:r>
          </a:p>
          <a:p>
            <a:pPr eaLnBrk="1" hangingPunct="1"/>
            <a:r>
              <a:rPr lang="en-US" b="0" baseline="0" dirty="0" smtClean="0"/>
              <a:t>Last updated 8/19/2013.  Each publication is only counted once, even if more than one EFRC is on the paper.</a:t>
            </a:r>
          </a:p>
          <a:p>
            <a:pPr eaLnBrk="1" hangingPunct="1"/>
            <a:endParaRPr lang="en-US" b="1" baseline="0" dirty="0" smtClean="0"/>
          </a:p>
          <a:p>
            <a:pPr eaLnBrk="1" hangingPunct="1"/>
            <a:r>
              <a:rPr lang="en-US" b="1" baseline="0" dirty="0" smtClean="0"/>
              <a:t>PECASE and DOE EC Awards</a:t>
            </a:r>
          </a:p>
          <a:p>
            <a:pPr eaLnBrk="1" hangingPunct="1"/>
            <a:r>
              <a:rPr lang="en-US" b="0" baseline="0" dirty="0" smtClean="0"/>
              <a:t>Last updated January 2014.  If a PI who has a PECASE or EC award leaves the EFRC program, their award is removed from the total count of awards.</a:t>
            </a:r>
          </a:p>
          <a:p>
            <a:pPr eaLnBrk="1" hangingPunct="1"/>
            <a:endParaRPr lang="en-US" b="1" baseline="0" dirty="0" smtClean="0"/>
          </a:p>
          <a:p>
            <a:pPr eaLnBrk="1" hangingPunct="1"/>
            <a:r>
              <a:rPr lang="en-US" b="1" baseline="0" dirty="0" smtClean="0"/>
              <a:t>Patents </a:t>
            </a:r>
          </a:p>
          <a:p>
            <a:pPr eaLnBrk="1" hangingPunct="1"/>
            <a:r>
              <a:rPr lang="en-US" b="0" baseline="0" dirty="0" smtClean="0"/>
              <a:t>Last updated April 30, 2013.  Once an invention/patent disclosure is used in a patent application, we no longer count it as a disclosure.  Starting in April 2013, PCT or other foreign patent applications are reported separately, even if there is a related U.S. patent.  The large increase in patent activity in the last six months is due in part to more complete reporting by the EFRCs and the counting of foreign patents separately.  </a:t>
            </a:r>
          </a:p>
          <a:p>
            <a:pPr eaLnBrk="1" hangingPunct="1"/>
            <a:endParaRPr lang="en-US" baseline="0" dirty="0" smtClean="0"/>
          </a:p>
          <a:p>
            <a:pPr eaLnBrk="1" hangingPunct="1"/>
            <a:r>
              <a:rPr lang="en-US" b="1" baseline="0" dirty="0" smtClean="0"/>
              <a:t>Companies</a:t>
            </a:r>
          </a:p>
          <a:p>
            <a:pPr eaLnBrk="1" hangingPunct="1"/>
            <a:r>
              <a:rPr lang="en-US" b="0" baseline="0" dirty="0" smtClean="0"/>
              <a:t>Last updated April 2013</a:t>
            </a:r>
          </a:p>
          <a:p>
            <a:pPr eaLnBrk="1" hangingPunct="1"/>
            <a:r>
              <a:rPr lang="en-US" b="0" baseline="0" dirty="0" smtClean="0"/>
              <a:t>When to count a company:</a:t>
            </a:r>
          </a:p>
          <a:p>
            <a:pPr eaLnBrk="1" hangingPunct="1"/>
            <a:r>
              <a:rPr lang="en-US" b="0" baseline="0" dirty="0" smtClean="0"/>
              <a:t>-  They have licensed EFRC IP</a:t>
            </a:r>
          </a:p>
          <a:p>
            <a:pPr eaLnBrk="1" hangingPunct="1"/>
            <a:r>
              <a:rPr lang="en-US" b="0" baseline="0" dirty="0" smtClean="0"/>
              <a:t>-  There is a CRADA</a:t>
            </a:r>
          </a:p>
          <a:p>
            <a:pPr eaLnBrk="1" hangingPunct="1"/>
            <a:r>
              <a:rPr lang="en-US" b="0" baseline="0" dirty="0" smtClean="0"/>
              <a:t>-  The company is using the ideas in their business</a:t>
            </a:r>
          </a:p>
          <a:p>
            <a:pPr eaLnBrk="1" hangingPunct="1"/>
            <a:r>
              <a:rPr lang="en-US" b="0" baseline="0" dirty="0" smtClean="0"/>
              <a:t>When not to count a company:</a:t>
            </a:r>
          </a:p>
          <a:p>
            <a:pPr eaLnBrk="1" hangingPunct="1"/>
            <a:r>
              <a:rPr lang="en-US" b="0" baseline="0" dirty="0" smtClean="0"/>
              <a:t>-  The only interaction is with an advisory board member</a:t>
            </a:r>
          </a:p>
          <a:p>
            <a:pPr eaLnBrk="1" hangingPunct="1"/>
            <a:r>
              <a:rPr lang="en-US" b="0" baseline="0" dirty="0" smtClean="0"/>
              <a:t>-  There have only been talks</a:t>
            </a:r>
          </a:p>
          <a:p>
            <a:pPr eaLnBrk="1" hangingPunct="1"/>
            <a:r>
              <a:rPr lang="en-US" b="0" baseline="0" dirty="0" smtClean="0"/>
              <a:t>Guiding Principal - If the company is asked, would they say the EFRC contribution is significant to their business or are they simply helping out the EFRC.  If the former, count the company.  Providing a few materials or measuring a couple properties is a grey area that is decided on a case by case basis.</a:t>
            </a:r>
            <a:endParaRPr lang="en-US" baseline="0" dirty="0" smtClean="0"/>
          </a:p>
          <a:p>
            <a:pPr eaLnBrk="1" hangingPunct="1"/>
            <a:endParaRPr lang="en-US" baseline="0" dirty="0" smtClean="0"/>
          </a:p>
          <a:p>
            <a:pPr eaLnBrk="1" hangingPunct="1"/>
            <a:r>
              <a:rPr lang="en-US" b="1" baseline="0" dirty="0" smtClean="0"/>
              <a:t>EFRC Alumni </a:t>
            </a:r>
          </a:p>
          <a:p>
            <a:pPr eaLnBrk="1" hangingPunct="1"/>
            <a:r>
              <a:rPr lang="en-US" b="0" baseline="0" dirty="0" smtClean="0"/>
              <a:t>Last updated April 30, 2013.  Interesting fact:  39 EFRC Alumni from 16 different EFRCs have been hired by Intel.  That’s more than 3% of all EFRC Alumni from over 1/3 of the EFRCs.</a:t>
            </a:r>
            <a:endParaRPr lang="en-US" baseline="0" dirty="0" smtClean="0"/>
          </a:p>
          <a:p>
            <a:endParaRPr lang="en-US" dirty="0" smtClean="0"/>
          </a:p>
          <a:p>
            <a:r>
              <a:rPr lang="en-US" dirty="0" smtClean="0"/>
              <a:t> </a:t>
            </a:r>
          </a:p>
          <a:p>
            <a:pPr eaLnBrk="1" hangingPunct="1"/>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13</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873125" y="463550"/>
            <a:ext cx="5268913" cy="3952875"/>
          </a:xfrm>
          <a:ln/>
        </p:spPr>
      </p:sp>
      <p:sp>
        <p:nvSpPr>
          <p:cNvPr id="87044" name="Rectangle 3"/>
          <p:cNvSpPr>
            <a:spLocks noGrp="1" noChangeArrowheads="1"/>
          </p:cNvSpPr>
          <p:nvPr>
            <p:ph type="body" idx="1"/>
          </p:nvPr>
        </p:nvSpPr>
        <p:spPr>
          <a:xfrm>
            <a:off x="933557" y="4415791"/>
            <a:ext cx="5143293" cy="4184973"/>
          </a:xfrm>
          <a:noFill/>
          <a:ln/>
        </p:spPr>
        <p:txBody>
          <a:bodyPr>
            <a:normAutofit fontScale="40000" lnSpcReduction="20000"/>
          </a:bodyPr>
          <a:lstStyle/>
          <a:p>
            <a:pPr eaLnBrk="1" hangingPunct="1"/>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053585" lvl="5" indent="0">
              <a:spcBef>
                <a:spcPts val="0"/>
              </a:spcBef>
              <a:spcAft>
                <a:spcPts val="300"/>
              </a:spcAft>
              <a:buNone/>
            </a:pPr>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14</a:t>
            </a:fld>
            <a:endParaRPr lang="en-US"/>
          </a:p>
        </p:txBody>
      </p:sp>
    </p:spTree>
    <p:extLst>
      <p:ext uri="{BB962C8B-B14F-4D97-AF65-F5344CB8AC3E}">
        <p14:creationId xmlns:p14="http://schemas.microsoft.com/office/powerpoint/2010/main" val="183268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053585" lvl="5" indent="0">
              <a:spcBef>
                <a:spcPts val="0"/>
              </a:spcBef>
              <a:spcAft>
                <a:spcPts val="300"/>
              </a:spcAft>
              <a:buNone/>
            </a:pPr>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15</a:t>
            </a:fld>
            <a:endParaRPr lang="en-US"/>
          </a:p>
        </p:txBody>
      </p:sp>
    </p:spTree>
    <p:extLst>
      <p:ext uri="{BB962C8B-B14F-4D97-AF65-F5344CB8AC3E}">
        <p14:creationId xmlns:p14="http://schemas.microsoft.com/office/powerpoint/2010/main" val="1832689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3"/>
            <a:ext cx="5334000" cy="8921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Energy Facts 2011</a:t>
            </a:r>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21"/>
          <p:cNvSpPr>
            <a:spLocks noChangeArrowheads="1"/>
          </p:cNvSpPr>
          <p:nvPr userDrawn="1"/>
        </p:nvSpPr>
        <p:spPr bwMode="auto">
          <a:xfrm>
            <a:off x="0" y="0"/>
            <a:ext cx="9144000" cy="6858000"/>
          </a:xfrm>
          <a:prstGeom prst="rect">
            <a:avLst/>
          </a:prstGeom>
          <a:gradFill rotWithShape="1">
            <a:gsLst>
              <a:gs pos="0">
                <a:srgbClr val="D9F0FF"/>
              </a:gs>
              <a:gs pos="100000">
                <a:srgbClr val="D6D6D8"/>
              </a:gs>
            </a:gsLst>
            <a:lin ang="5400000" scaled="1"/>
          </a:gradFill>
          <a:ln w="9525">
            <a:solidFill>
              <a:schemeClr val="tx1"/>
            </a:solidFill>
            <a:miter lim="800000"/>
            <a:headEnd/>
            <a:tailEnd/>
          </a:ln>
          <a:effectLst/>
        </p:spPr>
        <p:txBody>
          <a:bodyPr wrap="none" lIns="82030" tIns="41015" rIns="82030" bIns="41015" anchor="ctr"/>
          <a:lstStyle/>
          <a:p>
            <a:pPr defTabSz="914287"/>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0" y="87092"/>
            <a:ext cx="9144000" cy="598714"/>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dirty="0" smtClean="0"/>
              <a:t>Click to Insert Title</a:t>
            </a:r>
          </a:p>
        </p:txBody>
      </p:sp>
      <p:sp>
        <p:nvSpPr>
          <p:cNvPr id="7" name="Footer Placeholder 4"/>
          <p:cNvSpPr>
            <a:spLocks noGrp="1"/>
          </p:cNvSpPr>
          <p:nvPr>
            <p:ph type="ftr" sz="quarter" idx="3"/>
          </p:nvPr>
        </p:nvSpPr>
        <p:spPr>
          <a:xfrm>
            <a:off x="3124200" y="6353973"/>
            <a:ext cx="5334000" cy="365125"/>
          </a:xfrm>
          <a:prstGeom prst="rect">
            <a:avLst/>
          </a:prstGeom>
        </p:spPr>
        <p:txBody>
          <a:bodyPr vert="horz" lIns="91407" tIns="45704" rIns="91407" bIns="45704"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r>
              <a:rPr lang="en-US" smtClean="0"/>
              <a:t>Energy Facts 2010</a:t>
            </a:r>
            <a:endParaRPr lang="en-US" dirty="0"/>
          </a:p>
        </p:txBody>
      </p:sp>
      <p:sp>
        <p:nvSpPr>
          <p:cNvPr id="8" name="Slide Number Placeholder 5"/>
          <p:cNvSpPr>
            <a:spLocks noGrp="1"/>
          </p:cNvSpPr>
          <p:nvPr>
            <p:ph type="sldNum" sz="quarter" idx="4"/>
          </p:nvPr>
        </p:nvSpPr>
        <p:spPr>
          <a:xfrm>
            <a:off x="8413751" y="6353973"/>
            <a:ext cx="381000" cy="365125"/>
          </a:xfrm>
          <a:prstGeom prst="rect">
            <a:avLst/>
          </a:prstGeom>
        </p:spPr>
        <p:txBody>
          <a:bodyPr vert="horz" lIns="91407" tIns="45704" rIns="91407" bIns="45704"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fld id="{6EEA275D-5A49-48A8-817D-44C3EA0A3A2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9" r:id="rId2"/>
    <p:sldLayoutId id="2147483800" r:id="rId3"/>
  </p:sldLayoutIdLst>
  <p:hf hdr="0" dt="0"/>
  <p:txStyles>
    <p:titleStyle>
      <a:lvl1pPr algn="ctr" rtl="0" eaLnBrk="0" fontAlgn="base" hangingPunct="0">
        <a:spcBef>
          <a:spcPct val="0"/>
        </a:spcBef>
        <a:spcAft>
          <a:spcPct val="0"/>
        </a:spcAft>
        <a:defRPr sz="2400" kern="1200" baseline="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039" algn="ctr" rtl="0" fontAlgn="base">
        <a:spcBef>
          <a:spcPct val="0"/>
        </a:spcBef>
        <a:spcAft>
          <a:spcPct val="0"/>
        </a:spcAft>
        <a:defRPr sz="2400">
          <a:solidFill>
            <a:srgbClr val="106636"/>
          </a:solidFill>
          <a:latin typeface="Arial" charset="0"/>
          <a:cs typeface="Arial" charset="0"/>
        </a:defRPr>
      </a:lvl6pPr>
      <a:lvl7pPr marL="914079" algn="ctr" rtl="0" fontAlgn="base">
        <a:spcBef>
          <a:spcPct val="0"/>
        </a:spcBef>
        <a:spcAft>
          <a:spcPct val="0"/>
        </a:spcAft>
        <a:defRPr sz="2400">
          <a:solidFill>
            <a:srgbClr val="106636"/>
          </a:solidFill>
          <a:latin typeface="Arial" charset="0"/>
          <a:cs typeface="Arial" charset="0"/>
        </a:defRPr>
      </a:lvl7pPr>
      <a:lvl8pPr marL="1371119" algn="ctr" rtl="0" fontAlgn="base">
        <a:spcBef>
          <a:spcPct val="0"/>
        </a:spcBef>
        <a:spcAft>
          <a:spcPct val="0"/>
        </a:spcAft>
        <a:defRPr sz="2400">
          <a:solidFill>
            <a:srgbClr val="106636"/>
          </a:solidFill>
          <a:latin typeface="Arial" charset="0"/>
          <a:cs typeface="Arial" charset="0"/>
        </a:defRPr>
      </a:lvl8pPr>
      <a:lvl9pPr marL="1828159" algn="ctr" rtl="0" fontAlgn="base">
        <a:spcBef>
          <a:spcPct val="0"/>
        </a:spcBef>
        <a:spcAft>
          <a:spcPct val="0"/>
        </a:spcAft>
        <a:defRPr sz="2400">
          <a:solidFill>
            <a:srgbClr val="106636"/>
          </a:solidFill>
          <a:latin typeface="Arial" charset="0"/>
          <a:cs typeface="Arial" charset="0"/>
        </a:defRPr>
      </a:lvl9pPr>
    </p:titleStyle>
    <p:bodyStyle>
      <a:lvl1pPr marL="342780" indent="-34278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689" indent="-2856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599" indent="-22851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638" indent="-22851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6678" indent="-22851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27" y="866775"/>
            <a:ext cx="8410575" cy="5259388"/>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07D9EDA4-3321-4A4F-B234-B5F2EEE78D67}" type="slidenum">
              <a:rPr lang="en-US"/>
              <a:pPr>
                <a:defRPr/>
              </a:pPr>
              <a:t>‹#›</a:t>
            </a:fld>
            <a:endParaRPr lang="en-US" dirty="0"/>
          </a:p>
        </p:txBody>
      </p:sp>
      <p:pic>
        <p:nvPicPr>
          <p:cNvPr id="2054" name="Picture 9" descr="horizontal-logo-green-text.jpg"/>
          <p:cNvPicPr>
            <a:picLocks noChangeAspect="1"/>
          </p:cNvPicPr>
          <p:nvPr/>
        </p:nvPicPr>
        <p:blipFill>
          <a:blip r:embed="rId6" cstate="print"/>
          <a:srcRect/>
          <a:stretch>
            <a:fillRect/>
          </a:stretch>
        </p:blipFill>
        <p:spPr bwMode="auto">
          <a:xfrm>
            <a:off x="457200" y="6354765"/>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16" r:id="rId3"/>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986" algn="ctr" rtl="0" fontAlgn="base">
        <a:spcBef>
          <a:spcPct val="0"/>
        </a:spcBef>
        <a:spcAft>
          <a:spcPct val="0"/>
        </a:spcAft>
        <a:defRPr sz="2400">
          <a:solidFill>
            <a:srgbClr val="106636"/>
          </a:solidFill>
          <a:latin typeface="Arial" charset="0"/>
          <a:cs typeface="Arial" charset="0"/>
        </a:defRPr>
      </a:lvl6pPr>
      <a:lvl7pPr marL="913972" algn="ctr" rtl="0" fontAlgn="base">
        <a:spcBef>
          <a:spcPct val="0"/>
        </a:spcBef>
        <a:spcAft>
          <a:spcPct val="0"/>
        </a:spcAft>
        <a:defRPr sz="2400">
          <a:solidFill>
            <a:srgbClr val="106636"/>
          </a:solidFill>
          <a:latin typeface="Arial" charset="0"/>
          <a:cs typeface="Arial" charset="0"/>
        </a:defRPr>
      </a:lvl7pPr>
      <a:lvl8pPr marL="1370959" algn="ctr" rtl="0" fontAlgn="base">
        <a:spcBef>
          <a:spcPct val="0"/>
        </a:spcBef>
        <a:spcAft>
          <a:spcPct val="0"/>
        </a:spcAft>
        <a:defRPr sz="2400">
          <a:solidFill>
            <a:srgbClr val="106636"/>
          </a:solidFill>
          <a:latin typeface="Arial" charset="0"/>
          <a:cs typeface="Arial" charset="0"/>
        </a:defRPr>
      </a:lvl8pPr>
      <a:lvl9pPr marL="1827945" algn="ctr" rtl="0" fontAlgn="base">
        <a:spcBef>
          <a:spcPct val="0"/>
        </a:spcBef>
        <a:spcAft>
          <a:spcPct val="0"/>
        </a:spcAft>
        <a:defRPr sz="2400">
          <a:solidFill>
            <a:srgbClr val="106636"/>
          </a:solidFill>
          <a:latin typeface="Arial" charset="0"/>
          <a:cs typeface="Arial" charset="0"/>
        </a:defRPr>
      </a:lvl9pPr>
    </p:titleStyle>
    <p:body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hyperlink" Target="http://science.energy.gov/bes/efrc/"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6.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tiff"/></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7.emf"/><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2.xml"/><Relationship Id="rId16" Type="http://schemas.openxmlformats.org/officeDocument/2006/relationships/image" Target="../media/image52.gif"/><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0.emf"/><Relationship Id="rId4" Type="http://schemas.openxmlformats.org/officeDocument/2006/relationships/image" Target="../media/image59.emf"/></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2.png"/><Relationship Id="rId18" Type="http://schemas.openxmlformats.org/officeDocument/2006/relationships/image" Target="../media/image77.png"/><Relationship Id="rId26" Type="http://schemas.openxmlformats.org/officeDocument/2006/relationships/image" Target="../media/image85.gif"/><Relationship Id="rId3" Type="http://schemas.openxmlformats.org/officeDocument/2006/relationships/image" Target="../media/image62.png"/><Relationship Id="rId21" Type="http://schemas.openxmlformats.org/officeDocument/2006/relationships/image" Target="../media/image80.png"/><Relationship Id="rId34" Type="http://schemas.openxmlformats.org/officeDocument/2006/relationships/image" Target="../media/image93.png"/><Relationship Id="rId7" Type="http://schemas.openxmlformats.org/officeDocument/2006/relationships/image" Target="../media/image66.emf"/><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84.png"/><Relationship Id="rId33" Type="http://schemas.openxmlformats.org/officeDocument/2006/relationships/image" Target="../media/image92.tiff"/><Relationship Id="rId2" Type="http://schemas.openxmlformats.org/officeDocument/2006/relationships/notesSlide" Target="../notesSlides/notesSlide16.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8.jpeg"/><Relationship Id="rId1" Type="http://schemas.openxmlformats.org/officeDocument/2006/relationships/slideLayout" Target="../slideLayouts/slideLayout6.xml"/><Relationship Id="rId6" Type="http://schemas.openxmlformats.org/officeDocument/2006/relationships/image" Target="../media/image65.emf"/><Relationship Id="rId11" Type="http://schemas.openxmlformats.org/officeDocument/2006/relationships/image" Target="../media/image70.png"/><Relationship Id="rId24" Type="http://schemas.openxmlformats.org/officeDocument/2006/relationships/image" Target="../media/image83.png"/><Relationship Id="rId32" Type="http://schemas.openxmlformats.org/officeDocument/2006/relationships/image" Target="../media/image91.jpeg"/><Relationship Id="rId5" Type="http://schemas.openxmlformats.org/officeDocument/2006/relationships/image" Target="../media/image64.emf"/><Relationship Id="rId15" Type="http://schemas.openxmlformats.org/officeDocument/2006/relationships/image" Target="../media/image74.png"/><Relationship Id="rId23" Type="http://schemas.openxmlformats.org/officeDocument/2006/relationships/image" Target="../media/image82.png"/><Relationship Id="rId28" Type="http://schemas.openxmlformats.org/officeDocument/2006/relationships/image" Target="../media/image87.jpeg"/><Relationship Id="rId36" Type="http://schemas.openxmlformats.org/officeDocument/2006/relationships/image" Target="../media/image95.png"/><Relationship Id="rId10" Type="http://schemas.openxmlformats.org/officeDocument/2006/relationships/image" Target="../media/image69.png"/><Relationship Id="rId19" Type="http://schemas.openxmlformats.org/officeDocument/2006/relationships/image" Target="../media/image78.emf"/><Relationship Id="rId31" Type="http://schemas.openxmlformats.org/officeDocument/2006/relationships/image" Target="../media/image90.jpeg"/><Relationship Id="rId4" Type="http://schemas.openxmlformats.org/officeDocument/2006/relationships/image" Target="../media/image63.emf"/><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6.png"/><Relationship Id="rId30" Type="http://schemas.openxmlformats.org/officeDocument/2006/relationships/image" Target="../media/image89.jpeg"/><Relationship Id="rId35" Type="http://schemas.openxmlformats.org/officeDocument/2006/relationships/image" Target="../media/image94.png"/></Relationships>
</file>

<file path=ppt/slides/_rels/slide25.xml.rels><?xml version="1.0" encoding="UTF-8" standalone="yes"?>
<Relationships xmlns="http://schemas.openxmlformats.org/package/2006/relationships"><Relationship Id="rId8" Type="http://schemas.openxmlformats.org/officeDocument/2006/relationships/image" Target="../media/image101.jpe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99.jpeg"/><Relationship Id="rId11" Type="http://schemas.openxmlformats.org/officeDocument/2006/relationships/image" Target="../media/image104.jpeg"/><Relationship Id="rId5" Type="http://schemas.openxmlformats.org/officeDocument/2006/relationships/image" Target="../media/image98.emf"/><Relationship Id="rId10" Type="http://schemas.openxmlformats.org/officeDocument/2006/relationships/image" Target="../media/image103.gif"/><Relationship Id="rId4" Type="http://schemas.openxmlformats.org/officeDocument/2006/relationships/image" Target="../media/image97.png"/><Relationship Id="rId9" Type="http://schemas.openxmlformats.org/officeDocument/2006/relationships/image" Target="../media/image102.jpeg"/></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12.jpeg"/><Relationship Id="rId13" Type="http://schemas.openxmlformats.org/officeDocument/2006/relationships/image" Target="../media/image117.png"/><Relationship Id="rId18" Type="http://schemas.openxmlformats.org/officeDocument/2006/relationships/image" Target="../media/image122.jpeg"/><Relationship Id="rId3" Type="http://schemas.openxmlformats.org/officeDocument/2006/relationships/image" Target="../media/image107.png"/><Relationship Id="rId21" Type="http://schemas.openxmlformats.org/officeDocument/2006/relationships/image" Target="../media/image125.jpe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jpeg"/><Relationship Id="rId25" Type="http://schemas.openxmlformats.org/officeDocument/2006/relationships/image" Target="../media/image129.jpeg"/><Relationship Id="rId2" Type="http://schemas.openxmlformats.org/officeDocument/2006/relationships/notesSlide" Target="../notesSlides/notesSlide19.xml"/><Relationship Id="rId16" Type="http://schemas.openxmlformats.org/officeDocument/2006/relationships/image" Target="../media/image120.jpeg"/><Relationship Id="rId20" Type="http://schemas.openxmlformats.org/officeDocument/2006/relationships/image" Target="../media/image124.jpeg"/><Relationship Id="rId1" Type="http://schemas.openxmlformats.org/officeDocument/2006/relationships/slideLayout" Target="../slideLayouts/slideLayout6.xml"/><Relationship Id="rId6" Type="http://schemas.openxmlformats.org/officeDocument/2006/relationships/image" Target="../media/image110.png"/><Relationship Id="rId11" Type="http://schemas.openxmlformats.org/officeDocument/2006/relationships/image" Target="../media/image115.png"/><Relationship Id="rId24" Type="http://schemas.openxmlformats.org/officeDocument/2006/relationships/image" Target="../media/image128.png"/><Relationship Id="rId5" Type="http://schemas.openxmlformats.org/officeDocument/2006/relationships/image" Target="../media/image109.jpeg"/><Relationship Id="rId15" Type="http://schemas.openxmlformats.org/officeDocument/2006/relationships/image" Target="../media/image119.jpeg"/><Relationship Id="rId23" Type="http://schemas.openxmlformats.org/officeDocument/2006/relationships/image" Target="../media/image127.jpeg"/><Relationship Id="rId10" Type="http://schemas.openxmlformats.org/officeDocument/2006/relationships/image" Target="../media/image114.png"/><Relationship Id="rId19" Type="http://schemas.openxmlformats.org/officeDocument/2006/relationships/image" Target="../media/image123.jpeg"/><Relationship Id="rId4" Type="http://schemas.openxmlformats.org/officeDocument/2006/relationships/image" Target="../media/image108.jpeg"/><Relationship Id="rId9" Type="http://schemas.openxmlformats.org/officeDocument/2006/relationships/image" Target="../media/image113.jpeg"/><Relationship Id="rId14" Type="http://schemas.openxmlformats.org/officeDocument/2006/relationships/image" Target="../media/image118.jpeg"/><Relationship Id="rId22" Type="http://schemas.openxmlformats.org/officeDocument/2006/relationships/image" Target="../media/image126.jpeg"/></Relationships>
</file>

<file path=ppt/slides/_rels/slide2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371600" y="3902444"/>
            <a:ext cx="6400800" cy="1274163"/>
          </a:xfrm>
          <a:prstGeom prst="rect">
            <a:avLst/>
          </a:prstGeom>
        </p:spPr>
        <p:txBody>
          <a:bodyPr lIns="91407" tIns="45704" rIns="91407" bIns="45704" rtlCol="0">
            <a:spAutoFit/>
          </a:bodyPr>
          <a:lstStyle/>
          <a:p>
            <a:pPr marL="252860" indent="-252860" algn="ctr" defTabSz="1014540">
              <a:buNone/>
            </a:pPr>
            <a:r>
              <a:rPr lang="en-US" kern="0" dirty="0" smtClean="0">
                <a:solidFill>
                  <a:srgbClr val="006600"/>
                </a:solidFill>
              </a:rPr>
              <a:t>BES Advisory Committee Meeting</a:t>
            </a:r>
          </a:p>
          <a:p>
            <a:pPr marL="252860" indent="-252860" algn="ctr" defTabSz="1014540">
              <a:buNone/>
            </a:pPr>
            <a:r>
              <a:rPr lang="en-US" sz="2200" kern="0" dirty="0" smtClean="0">
                <a:solidFill>
                  <a:srgbClr val="006600"/>
                </a:solidFill>
              </a:rPr>
              <a:t>February 27, 2014</a:t>
            </a:r>
          </a:p>
          <a:p>
            <a:pPr marL="252860" indent="-252860" algn="ctr" defTabSz="1014540"/>
            <a:endParaRPr lang="en-US" sz="2200" b="0" dirty="0" smtClean="0">
              <a:solidFill>
                <a:schemeClr val="tx1"/>
              </a:solidFill>
            </a:endParaRPr>
          </a:p>
        </p:txBody>
      </p:sp>
      <p:sp useBgFill="1">
        <p:nvSpPr>
          <p:cNvPr id="3075" name="Title 3"/>
          <p:cNvSpPr>
            <a:spLocks noGrp="1"/>
          </p:cNvSpPr>
          <p:nvPr>
            <p:ph type="title" idx="4294967295"/>
          </p:nvPr>
        </p:nvSpPr>
        <p:spPr>
          <a:xfrm>
            <a:off x="84138" y="2445063"/>
            <a:ext cx="8978900" cy="590919"/>
          </a:xfr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90000"/>
              </a:lnSpc>
              <a:defRPr/>
            </a:pPr>
            <a:r>
              <a:rPr lang="en-US" sz="3600" b="1" spc="50" dirty="0" smtClean="0">
                <a:ln w="11430"/>
                <a:solidFill>
                  <a:srgbClr val="006600"/>
                </a:solidFill>
              </a:rPr>
              <a:t>Basic Energy Sciences Update</a:t>
            </a:r>
            <a:endParaRPr lang="en-US" sz="3600" b="1" i="1" spc="50" dirty="0" smtClean="0">
              <a:ln w="11430"/>
              <a:solidFill>
                <a:srgbClr val="006600"/>
              </a:solidFill>
            </a:endParaRPr>
          </a:p>
        </p:txBody>
      </p:sp>
      <p:sp>
        <p:nvSpPr>
          <p:cNvPr id="8196" name="Rectangle 4"/>
          <p:cNvSpPr>
            <a:spLocks noChangeArrowheads="1"/>
          </p:cNvSpPr>
          <p:nvPr/>
        </p:nvSpPr>
        <p:spPr bwMode="auto">
          <a:xfrm>
            <a:off x="675864" y="5826765"/>
            <a:ext cx="7792279" cy="840198"/>
          </a:xfrm>
          <a:prstGeom prst="rect">
            <a:avLst/>
          </a:prstGeom>
          <a:noFill/>
          <a:ln w="9525">
            <a:noFill/>
            <a:miter lim="800000"/>
            <a:headEnd/>
            <a:tailEnd/>
          </a:ln>
        </p:spPr>
        <p:txBody>
          <a:bodyPr wrap="square" lIns="91407" tIns="45704" rIns="91407" bIns="45704">
            <a:spAutoFit/>
          </a:bodyPr>
          <a:lstStyle/>
          <a:p>
            <a:pPr algn="ctr">
              <a:lnSpc>
                <a:spcPct val="90000"/>
              </a:lnSpc>
              <a:spcBef>
                <a:spcPts val="0"/>
              </a:spcBef>
            </a:pPr>
            <a:r>
              <a:rPr lang="en-US" dirty="0" smtClean="0">
                <a:solidFill>
                  <a:srgbClr val="006600"/>
                </a:solidFill>
                <a:latin typeface="Arial" pitchFamily="34" charset="0"/>
                <a:cs typeface="Arial" pitchFamily="34" charset="0"/>
              </a:rPr>
              <a:t>Harriet Kung</a:t>
            </a:r>
            <a:r>
              <a:rPr lang="en-US" dirty="0">
                <a:solidFill>
                  <a:srgbClr val="006600"/>
                </a:solidFill>
                <a:latin typeface="Arial" pitchFamily="34" charset="0"/>
                <a:cs typeface="Arial" pitchFamily="34" charset="0"/>
              </a:rPr>
              <a:t/>
            </a:r>
            <a:br>
              <a:rPr lang="en-US" dirty="0">
                <a:solidFill>
                  <a:srgbClr val="006600"/>
                </a:solidFill>
                <a:latin typeface="Arial" pitchFamily="34" charset="0"/>
                <a:cs typeface="Arial" pitchFamily="34" charset="0"/>
              </a:rPr>
            </a:br>
            <a:r>
              <a:rPr lang="en-US" dirty="0" smtClean="0">
                <a:solidFill>
                  <a:srgbClr val="006600"/>
                </a:solidFill>
                <a:latin typeface="Arial" pitchFamily="34" charset="0"/>
                <a:cs typeface="Arial" pitchFamily="34" charset="0"/>
              </a:rPr>
              <a:t>Director, Basic Energy Sciences</a:t>
            </a:r>
            <a:endParaRPr lang="en-US" dirty="0">
              <a:solidFill>
                <a:srgbClr val="006600"/>
              </a:solidFill>
              <a:latin typeface="Arial" pitchFamily="34" charset="0"/>
              <a:cs typeface="Arial" pitchFamily="34" charset="0"/>
            </a:endParaRPr>
          </a:p>
          <a:p>
            <a:pPr algn="ctr">
              <a:lnSpc>
                <a:spcPct val="90000"/>
              </a:lnSpc>
              <a:spcBef>
                <a:spcPts val="0"/>
              </a:spcBef>
            </a:pPr>
            <a:r>
              <a:rPr lang="en-US" dirty="0">
                <a:solidFill>
                  <a:srgbClr val="006600"/>
                </a:solidFill>
                <a:latin typeface="Arial" pitchFamily="34" charset="0"/>
                <a:cs typeface="Arial" pitchFamily="34" charset="0"/>
              </a:rPr>
              <a:t>Office of Science, U.S. Department of </a:t>
            </a:r>
            <a:r>
              <a:rPr lang="en-US" dirty="0" smtClean="0">
                <a:solidFill>
                  <a:srgbClr val="006600"/>
                </a:solidFill>
                <a:latin typeface="Arial" pitchFamily="34" charset="0"/>
                <a:cs typeface="Arial" pitchFamily="34" charset="0"/>
              </a:rPr>
              <a:t>Energy</a:t>
            </a:r>
            <a:r>
              <a:rPr lang="en-US" sz="1200" dirty="0" smtClean="0">
                <a:solidFill>
                  <a:srgbClr val="006600"/>
                </a:solidFill>
                <a:latin typeface="Arial" pitchFamily="34" charset="0"/>
                <a:cs typeface="Arial" pitchFamily="34" charset="0"/>
              </a:rPr>
              <a:t> </a:t>
            </a:r>
            <a:endParaRPr lang="en-US" dirty="0">
              <a:solidFill>
                <a:srgbClr val="0066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2072235652"/>
              </p:ext>
            </p:extLst>
          </p:nvPr>
        </p:nvGraphicFramePr>
        <p:xfrm>
          <a:off x="-665918" y="901760"/>
          <a:ext cx="5934075" cy="3360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683884851"/>
              </p:ext>
            </p:extLst>
          </p:nvPr>
        </p:nvGraphicFramePr>
        <p:xfrm>
          <a:off x="3668857" y="879651"/>
          <a:ext cx="5934075" cy="336804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10</a:t>
            </a:fld>
            <a:endParaRPr lang="en-US" b="0" u="none" dirty="0"/>
          </a:p>
        </p:txBody>
      </p:sp>
      <p:sp>
        <p:nvSpPr>
          <p:cNvPr id="4" name="Rectangle 3"/>
          <p:cNvSpPr/>
          <p:nvPr/>
        </p:nvSpPr>
        <p:spPr>
          <a:xfrm>
            <a:off x="0" y="-140732"/>
            <a:ext cx="9143999" cy="769441"/>
          </a:xfrm>
          <a:prstGeom prst="rect">
            <a:avLst/>
          </a:prstGeom>
        </p:spPr>
        <p:txBody>
          <a:bodyPr wrap="square">
            <a:spAutoFit/>
          </a:bodyPr>
          <a:lstStyle/>
          <a:p>
            <a:pPr algn="ctr"/>
            <a:endParaRPr lang="en-US" sz="2400" dirty="0">
              <a:solidFill>
                <a:srgbClr val="106636"/>
              </a:solidFill>
            </a:endParaRPr>
          </a:p>
          <a:p>
            <a:pPr algn="ctr"/>
            <a:r>
              <a:rPr lang="en-US" sz="2000" dirty="0" smtClean="0">
                <a:solidFill>
                  <a:srgbClr val="106636"/>
                </a:solidFill>
              </a:rPr>
              <a:t>Current Status of Implementing Full Funding of Financial Assistance Awards</a:t>
            </a:r>
          </a:p>
        </p:txBody>
      </p:sp>
      <p:sp>
        <p:nvSpPr>
          <p:cNvPr id="25601" name="Rectangle 1"/>
          <p:cNvSpPr>
            <a:spLocks noChangeArrowheads="1"/>
          </p:cNvSpPr>
          <p:nvPr/>
        </p:nvSpPr>
        <p:spPr bwMode="auto">
          <a:xfrm>
            <a:off x="322585" y="4075372"/>
            <a:ext cx="8449912" cy="2046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66688" marR="0" lvl="0" indent="-166688" algn="l" defTabSz="914400" rtl="0" eaLnBrk="1" fontAlgn="base" latinLnBrk="0" hangingPunct="1">
              <a:lnSpc>
                <a:spcPct val="100000"/>
              </a:lnSpc>
              <a:spcBef>
                <a:spcPct val="0"/>
              </a:spcBef>
              <a:spcAft>
                <a:spcPts val="600"/>
              </a:spcAft>
              <a:buClrTx/>
              <a:buSzTx/>
              <a:buFont typeface="Wingdings" pitchFamily="2" charset="2"/>
              <a:buChar char="§"/>
              <a:tabLst/>
            </a:pPr>
            <a:r>
              <a:rPr kumimoji="0" lang="en-US" sz="1400" b="0" i="0" u="none" strike="noStrike" cap="none" normalizeH="0" baseline="0" dirty="0" smtClean="0">
                <a:ln>
                  <a:noFill/>
                </a:ln>
                <a:effectLst/>
                <a:latin typeface="Arial" pitchFamily="34" charset="0"/>
                <a:ea typeface="Calibri" pitchFamily="34" charset="0"/>
              </a:rPr>
              <a:t>To comply </a:t>
            </a:r>
            <a:r>
              <a:rPr lang="en-US" sz="1400" dirty="0" smtClean="0">
                <a:latin typeface="Arial" pitchFamily="34" charset="0"/>
                <a:ea typeface="Calibri" pitchFamily="34" charset="0"/>
              </a:rPr>
              <a:t>with</a:t>
            </a:r>
            <a:r>
              <a:rPr kumimoji="0" lang="en-US" sz="1400" b="0" i="0" u="none" strike="noStrike" cap="none" normalizeH="0" baseline="0" dirty="0" smtClean="0">
                <a:ln>
                  <a:noFill/>
                </a:ln>
                <a:effectLst/>
                <a:latin typeface="Arial" pitchFamily="34" charset="0"/>
                <a:ea typeface="Calibri" pitchFamily="34" charset="0"/>
              </a:rPr>
              <a:t> </a:t>
            </a:r>
            <a:r>
              <a:rPr kumimoji="0" lang="en-US" sz="1400" b="0" i="0" u="none" strike="noStrike" cap="none" normalizeH="0" dirty="0" smtClean="0">
                <a:ln>
                  <a:noFill/>
                </a:ln>
                <a:effectLst/>
                <a:latin typeface="Arial" pitchFamily="34" charset="0"/>
                <a:ea typeface="Calibri" pitchFamily="34" charset="0"/>
              </a:rPr>
              <a:t>full funding of all awards under $1M, th</a:t>
            </a:r>
            <a:r>
              <a:rPr lang="en-US" sz="1400" dirty="0" smtClean="0">
                <a:latin typeface="Arial" pitchFamily="34" charset="0"/>
                <a:ea typeface="Calibri" pitchFamily="34" charset="0"/>
              </a:rPr>
              <a:t>e two research divisions are making a concerted effort to use all available options, including no cost extensions (NCE), to maintain quality and portfolio balance.</a:t>
            </a:r>
          </a:p>
          <a:p>
            <a:pPr marL="166688" marR="0" lvl="0" indent="-166688" algn="l" defTabSz="914400" rtl="0" eaLnBrk="0" fontAlgn="base" latinLnBrk="0" hangingPunct="0">
              <a:lnSpc>
                <a:spcPct val="100000"/>
              </a:lnSpc>
              <a:spcBef>
                <a:spcPct val="0"/>
              </a:spcBef>
              <a:spcAft>
                <a:spcPts val="600"/>
              </a:spcAft>
              <a:buClrTx/>
              <a:buSzTx/>
              <a:buFont typeface="Wingdings" pitchFamily="2" charset="2"/>
              <a:buChar char="§"/>
              <a:tabLst/>
            </a:pPr>
            <a:r>
              <a:rPr lang="en-US" sz="1400" dirty="0" smtClean="0">
                <a:latin typeface="Arial" pitchFamily="34" charset="0"/>
                <a:ea typeface="Calibri" pitchFamily="34" charset="0"/>
              </a:rPr>
              <a:t>The average success rate for renewals is expected to be less than 50% as compared to ~80% of historical norm.</a:t>
            </a:r>
            <a:endParaRPr kumimoji="0" lang="en-US" sz="1400" b="0" i="0" u="none" strike="noStrike" cap="none" normalizeH="0" baseline="0" dirty="0" smtClean="0">
              <a:ln>
                <a:noFill/>
              </a:ln>
              <a:effectLst/>
              <a:latin typeface="Arial" pitchFamily="34" charset="0"/>
              <a:ea typeface="Calibri" pitchFamily="34" charset="0"/>
            </a:endParaRPr>
          </a:p>
          <a:p>
            <a:pPr marL="166688" marR="0" lvl="0" indent="-166688" algn="l" defTabSz="914400" rtl="0" eaLnBrk="0" fontAlgn="base" latinLnBrk="0" hangingPunct="0">
              <a:lnSpc>
                <a:spcPct val="100000"/>
              </a:lnSpc>
              <a:spcBef>
                <a:spcPct val="0"/>
              </a:spcBef>
              <a:spcAft>
                <a:spcPts val="600"/>
              </a:spcAft>
              <a:buClrTx/>
              <a:buSzTx/>
              <a:buFont typeface="Wingdings" pitchFamily="2" charset="2"/>
              <a:buChar char="§"/>
              <a:tabLst/>
            </a:pPr>
            <a:r>
              <a:rPr kumimoji="0" lang="en-US" sz="1400" b="0" i="0" u="none" strike="noStrike" cap="none" normalizeH="0" baseline="0" dirty="0" smtClean="0">
                <a:ln>
                  <a:noFill/>
                </a:ln>
                <a:effectLst/>
                <a:latin typeface="Arial" pitchFamily="34" charset="0"/>
                <a:ea typeface="Calibri" pitchFamily="34" charset="0"/>
              </a:rPr>
              <a:t>Overall, the success</a:t>
            </a:r>
            <a:r>
              <a:rPr kumimoji="0" lang="en-US" sz="1400" b="0" i="0" u="none" strike="noStrike" cap="none" normalizeH="0" dirty="0" smtClean="0">
                <a:ln>
                  <a:noFill/>
                </a:ln>
                <a:effectLst/>
                <a:latin typeface="Arial" pitchFamily="34" charset="0"/>
                <a:ea typeface="Calibri" pitchFamily="34" charset="0"/>
              </a:rPr>
              <a:t> rate for the combined new and renewal applications is expected to be ~25%.  </a:t>
            </a:r>
          </a:p>
          <a:p>
            <a:pPr marL="166688" marR="0" lvl="0" indent="-166688" algn="l" defTabSz="914400" rtl="0" eaLnBrk="0" fontAlgn="base" latinLnBrk="0" hangingPunct="0">
              <a:lnSpc>
                <a:spcPct val="100000"/>
              </a:lnSpc>
              <a:spcBef>
                <a:spcPct val="0"/>
              </a:spcBef>
              <a:spcAft>
                <a:spcPts val="600"/>
              </a:spcAft>
              <a:buClrTx/>
              <a:buSzTx/>
              <a:buFont typeface="Wingdings" pitchFamily="2" charset="2"/>
              <a:buChar char="§"/>
              <a:tabLst/>
            </a:pPr>
            <a:r>
              <a:rPr kumimoji="0" lang="en-US" sz="1400" b="0" i="0" u="none" strike="noStrike" cap="none" normalizeH="0" dirty="0" smtClean="0">
                <a:ln>
                  <a:noFill/>
                </a:ln>
                <a:effectLst/>
                <a:latin typeface="Arial" pitchFamily="34" charset="0"/>
                <a:ea typeface="Calibri" pitchFamily="34" charset="0"/>
              </a:rPr>
              <a:t>While the NCE approach will afford extra flexibility to adjust to the full funding requirement, it will also delay the time for the divisions to return to the normal portfolio size and success rates.</a:t>
            </a:r>
            <a:endParaRPr kumimoji="0" lang="en-US" sz="1400" b="0" i="0" u="none" strike="noStrike" cap="none" normalizeH="0" baseline="0" dirty="0" smtClean="0">
              <a:ln>
                <a:noFill/>
              </a:ln>
              <a:effectLst/>
              <a:latin typeface="Arial" pitchFamily="34" charset="0"/>
            </a:endParaRPr>
          </a:p>
        </p:txBody>
      </p:sp>
      <p:sp>
        <p:nvSpPr>
          <p:cNvPr id="2" name="TextBox 1"/>
          <p:cNvSpPr txBox="1"/>
          <p:nvPr/>
        </p:nvSpPr>
        <p:spPr>
          <a:xfrm>
            <a:off x="424035" y="1657083"/>
            <a:ext cx="353943" cy="1708460"/>
          </a:xfrm>
          <a:prstGeom prst="rect">
            <a:avLst/>
          </a:prstGeom>
          <a:noFill/>
        </p:spPr>
        <p:txBody>
          <a:bodyPr vert="vert270" wrap="square" rtlCol="0">
            <a:spAutoFit/>
          </a:bodyPr>
          <a:lstStyle/>
          <a:p>
            <a:pPr algn="ctr"/>
            <a:r>
              <a:rPr lang="en-US" sz="1100" b="1" dirty="0" smtClean="0">
                <a:latin typeface="+mn-lt"/>
              </a:rPr>
              <a:t># of Proposals*</a:t>
            </a:r>
            <a:endParaRPr lang="en-US" sz="1100" b="1" dirty="0">
              <a:latin typeface="+mn-lt"/>
            </a:endParaRPr>
          </a:p>
        </p:txBody>
      </p:sp>
      <p:sp>
        <p:nvSpPr>
          <p:cNvPr id="22" name="TextBox 21"/>
          <p:cNvSpPr txBox="1"/>
          <p:nvPr/>
        </p:nvSpPr>
        <p:spPr>
          <a:xfrm>
            <a:off x="4776105" y="1531123"/>
            <a:ext cx="353943" cy="1708460"/>
          </a:xfrm>
          <a:prstGeom prst="rect">
            <a:avLst/>
          </a:prstGeom>
          <a:noFill/>
        </p:spPr>
        <p:txBody>
          <a:bodyPr vert="vert270" wrap="square" rtlCol="0">
            <a:spAutoFit/>
          </a:bodyPr>
          <a:lstStyle/>
          <a:p>
            <a:pPr algn="ctr"/>
            <a:r>
              <a:rPr lang="en-US" sz="1100" b="1" dirty="0" smtClean="0">
                <a:latin typeface="+mn-lt"/>
              </a:rPr>
              <a:t># of Proposals*</a:t>
            </a:r>
            <a:endParaRPr lang="en-US" sz="1100" b="1" dirty="0">
              <a:latin typeface="+mn-lt"/>
            </a:endParaRPr>
          </a:p>
        </p:txBody>
      </p:sp>
      <p:sp>
        <p:nvSpPr>
          <p:cNvPr id="6" name="TextBox 5"/>
          <p:cNvSpPr txBox="1"/>
          <p:nvPr/>
        </p:nvSpPr>
        <p:spPr>
          <a:xfrm>
            <a:off x="3754030" y="6291621"/>
            <a:ext cx="2252540" cy="307777"/>
          </a:xfrm>
          <a:prstGeom prst="rect">
            <a:avLst/>
          </a:prstGeom>
          <a:noFill/>
        </p:spPr>
        <p:txBody>
          <a:bodyPr wrap="none" rtlCol="0">
            <a:spAutoFit/>
          </a:bodyPr>
          <a:lstStyle/>
          <a:p>
            <a:r>
              <a:rPr lang="en-US" sz="1400" dirty="0" smtClean="0"/>
              <a:t>* as of mid-February 2014</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35" t="4867" r="6244"/>
          <a:stretch/>
        </p:blipFill>
        <p:spPr>
          <a:xfrm>
            <a:off x="5234155" y="812236"/>
            <a:ext cx="3657600" cy="2893353"/>
          </a:xfrm>
          <a:prstGeom prst="rect">
            <a:avLst/>
          </a:prstGeom>
        </p:spPr>
      </p:pic>
      <p:sp>
        <p:nvSpPr>
          <p:cNvPr id="3292165" name="Rectangle 5"/>
          <p:cNvSpPr>
            <a:spLocks noChangeArrowheads="1"/>
          </p:cNvSpPr>
          <p:nvPr/>
        </p:nvSpPr>
        <p:spPr bwMode="auto">
          <a:xfrm>
            <a:off x="0" y="6"/>
            <a:ext cx="9144000" cy="754743"/>
          </a:xfrm>
          <a:prstGeom prst="rect">
            <a:avLst/>
          </a:prstGeom>
          <a:noFill/>
          <a:ln w="9525" cap="flat" cmpd="sng">
            <a:noFill/>
            <a:prstDash val="solid"/>
            <a:miter lim="800000"/>
            <a:headEnd/>
            <a:tailEnd/>
          </a:ln>
          <a:effectLst/>
        </p:spPr>
        <p:txBody>
          <a:bodyPr lIns="90897" tIns="45452" rIns="90897" bIns="45452"/>
          <a:lstStyle/>
          <a:p>
            <a:pPr algn="ctr" defTabSz="909491">
              <a:defRPr/>
            </a:pPr>
            <a:r>
              <a:rPr lang="en-US" sz="2400" b="0" dirty="0">
                <a:solidFill>
                  <a:srgbClr val="106636"/>
                </a:solidFill>
                <a:cs typeface="Arial" pitchFamily="34" charset="0"/>
              </a:rPr>
              <a:t>Energy Frontier Research Centers</a:t>
            </a:r>
          </a:p>
          <a:p>
            <a:pPr algn="ctr" defTabSz="913544">
              <a:defRPr/>
            </a:pPr>
            <a:r>
              <a:rPr lang="en-US" sz="1600" b="0" dirty="0">
                <a:solidFill>
                  <a:srgbClr val="106636"/>
                </a:solidFill>
                <a:cs typeface="Arial" pitchFamily="34" charset="0"/>
              </a:rPr>
              <a:t>46 EFRCs were launched in late FY 2009; $777M for 5 Years</a:t>
            </a:r>
          </a:p>
          <a:p>
            <a:pPr algn="ctr" defTabSz="909491">
              <a:defRPr/>
            </a:pPr>
            <a:endParaRPr lang="en-US" sz="2400" b="0" i="1" dirty="0">
              <a:solidFill>
                <a:srgbClr val="106636"/>
              </a:solidFill>
              <a:effectLst>
                <a:outerShdw blurRad="38100" dist="38100" dir="2700000" algn="tl">
                  <a:srgbClr val="000000">
                    <a:alpha val="43137"/>
                  </a:srgbClr>
                </a:outerShdw>
              </a:effectLst>
              <a:cs typeface="Arial" pitchFamily="34" charset="0"/>
            </a:endParaRPr>
          </a:p>
        </p:txBody>
      </p:sp>
      <p:sp>
        <p:nvSpPr>
          <p:cNvPr id="41" name="TextBox 5"/>
          <p:cNvSpPr txBox="1">
            <a:spLocks noChangeArrowheads="1"/>
          </p:cNvSpPr>
          <p:nvPr/>
        </p:nvSpPr>
        <p:spPr bwMode="auto">
          <a:xfrm>
            <a:off x="227084" y="1000914"/>
            <a:ext cx="6488311" cy="5285818"/>
          </a:xfrm>
          <a:prstGeom prst="rect">
            <a:avLst/>
          </a:prstGeom>
          <a:noFill/>
          <a:ln w="9525">
            <a:noFill/>
            <a:miter lim="800000"/>
            <a:headEnd/>
            <a:tailEnd/>
          </a:ln>
        </p:spPr>
        <p:txBody>
          <a:bodyPr wrap="square" lIns="91195" tIns="45599" rIns="91195" bIns="45599">
            <a:spAutoFit/>
          </a:bodyPr>
          <a:lstStyle/>
          <a:p>
            <a:pPr>
              <a:spcAft>
                <a:spcPts val="300"/>
              </a:spcAft>
            </a:pPr>
            <a:r>
              <a:rPr lang="en-US" dirty="0">
                <a:solidFill>
                  <a:prstClr val="black"/>
                </a:solidFill>
                <a:cs typeface="Arial" pitchFamily="34" charset="0"/>
              </a:rPr>
              <a:t>Participants:</a:t>
            </a:r>
          </a:p>
          <a:p>
            <a:pPr marL="287102" lvl="2" indent="-158622">
              <a:spcAft>
                <a:spcPts val="300"/>
              </a:spcAft>
              <a:buFont typeface="Wingdings" pitchFamily="2" charset="2"/>
              <a:buChar char="§"/>
            </a:pPr>
            <a:r>
              <a:rPr lang="en-US" sz="1600" b="0" dirty="0">
                <a:solidFill>
                  <a:prstClr val="black"/>
                </a:solidFill>
                <a:cs typeface="Arial" pitchFamily="34" charset="0"/>
              </a:rPr>
              <a:t>46 EFRCs in 35 States + Washington D.C.</a:t>
            </a:r>
          </a:p>
          <a:p>
            <a:pPr marL="287102" lvl="2" indent="-166553">
              <a:spcAft>
                <a:spcPts val="300"/>
              </a:spcAft>
              <a:buFont typeface="Wingdings" pitchFamily="2" charset="2"/>
              <a:buChar char="§"/>
            </a:pPr>
            <a:r>
              <a:rPr lang="en-US" sz="1600" b="0" dirty="0">
                <a:solidFill>
                  <a:prstClr val="black"/>
                </a:solidFill>
                <a:cs typeface="Arial" pitchFamily="34" charset="0"/>
              </a:rPr>
              <a:t>~850 senior investigators and </a:t>
            </a:r>
            <a:br>
              <a:rPr lang="en-US" sz="1600" b="0" dirty="0">
                <a:solidFill>
                  <a:prstClr val="black"/>
                </a:solidFill>
                <a:cs typeface="Arial" pitchFamily="34" charset="0"/>
              </a:rPr>
            </a:br>
            <a:r>
              <a:rPr lang="en-US" sz="1600" b="0" dirty="0">
                <a:solidFill>
                  <a:prstClr val="black"/>
                </a:solidFill>
                <a:cs typeface="Arial" pitchFamily="34" charset="0"/>
              </a:rPr>
              <a:t>~2,000 students, postdoctoral fellows, and </a:t>
            </a:r>
            <a:br>
              <a:rPr lang="en-US" sz="1600" b="0" dirty="0">
                <a:solidFill>
                  <a:prstClr val="black"/>
                </a:solidFill>
                <a:cs typeface="Arial" pitchFamily="34" charset="0"/>
              </a:rPr>
            </a:br>
            <a:r>
              <a:rPr lang="en-US" sz="1600" b="0" dirty="0">
                <a:solidFill>
                  <a:prstClr val="black"/>
                </a:solidFill>
                <a:cs typeface="Arial" pitchFamily="34" charset="0"/>
              </a:rPr>
              <a:t>technical staff at ~115 institutions</a:t>
            </a:r>
          </a:p>
          <a:p>
            <a:pPr marL="287102" lvl="2" indent="-158622">
              <a:spcAft>
                <a:spcPts val="300"/>
              </a:spcAft>
              <a:buFont typeface="Wingdings" pitchFamily="2" charset="2"/>
              <a:buChar char="§"/>
            </a:pPr>
            <a:r>
              <a:rPr lang="en-US" sz="1600" b="0" dirty="0">
                <a:solidFill>
                  <a:prstClr val="black"/>
                </a:solidFill>
                <a:cs typeface="Arial" pitchFamily="34" charset="0"/>
              </a:rPr>
              <a:t>&gt; 260 scientific advisory board members </a:t>
            </a:r>
          </a:p>
          <a:p>
            <a:pPr marL="287102" lvl="2" indent="-158622">
              <a:spcAft>
                <a:spcPts val="300"/>
              </a:spcAft>
            </a:pPr>
            <a:r>
              <a:rPr lang="en-US" sz="1600" b="0" dirty="0">
                <a:solidFill>
                  <a:prstClr val="black"/>
                </a:solidFill>
                <a:cs typeface="Arial" pitchFamily="34" charset="0"/>
              </a:rPr>
              <a:t>	from 13 countries and &gt; 40 companies</a:t>
            </a:r>
          </a:p>
          <a:p>
            <a:pPr marL="287102" lvl="2" indent="-158622">
              <a:spcAft>
                <a:spcPts val="300"/>
              </a:spcAft>
            </a:pPr>
            <a:endParaRPr lang="en-US" b="0" u="none" dirty="0">
              <a:solidFill>
                <a:prstClr val="black"/>
              </a:solidFill>
              <a:latin typeface="Arial" pitchFamily="34" charset="0"/>
              <a:cs typeface="Arial" pitchFamily="34" charset="0"/>
            </a:endParaRPr>
          </a:p>
          <a:p>
            <a:pPr>
              <a:spcAft>
                <a:spcPts val="300"/>
              </a:spcAft>
            </a:pPr>
            <a:r>
              <a:rPr lang="en-US" dirty="0">
                <a:solidFill>
                  <a:prstClr val="black"/>
                </a:solidFill>
                <a:cs typeface="Arial" pitchFamily="34" charset="0"/>
              </a:rPr>
              <a:t>Progress to-date (~4 years funding):</a:t>
            </a:r>
          </a:p>
          <a:p>
            <a:pPr marL="283930" lvl="2" indent="-169724">
              <a:spcAft>
                <a:spcPts val="300"/>
              </a:spcAft>
              <a:buFont typeface="Wingdings" pitchFamily="2" charset="2"/>
              <a:buChar char="§"/>
            </a:pPr>
            <a:r>
              <a:rPr lang="en-US" sz="1600" dirty="0">
                <a:solidFill>
                  <a:prstClr val="black"/>
                </a:solidFill>
                <a:cs typeface="Arial" pitchFamily="34" charset="0"/>
              </a:rPr>
              <a:t>&gt;</a:t>
            </a:r>
            <a:r>
              <a:rPr lang="en-US" sz="1600" b="0" dirty="0">
                <a:solidFill>
                  <a:prstClr val="black"/>
                </a:solidFill>
                <a:cs typeface="Arial" pitchFamily="34" charset="0"/>
              </a:rPr>
              <a:t>4,000 peer-reviewed papers including </a:t>
            </a:r>
            <a:br>
              <a:rPr lang="en-US" sz="1600" b="0" dirty="0">
                <a:solidFill>
                  <a:prstClr val="black"/>
                </a:solidFill>
                <a:cs typeface="Arial" pitchFamily="34" charset="0"/>
              </a:rPr>
            </a:br>
            <a:r>
              <a:rPr lang="en-US" sz="1600" b="0" dirty="0">
                <a:solidFill>
                  <a:prstClr val="black"/>
                </a:solidFill>
                <a:cs typeface="Arial" pitchFamily="34" charset="0"/>
              </a:rPr>
              <a:t>&gt;135 publications in </a:t>
            </a:r>
            <a:r>
              <a:rPr lang="en-US" sz="1600" b="0" i="1" dirty="0">
                <a:solidFill>
                  <a:prstClr val="black"/>
                </a:solidFill>
                <a:cs typeface="Arial" pitchFamily="34" charset="0"/>
              </a:rPr>
              <a:t>Science</a:t>
            </a:r>
            <a:r>
              <a:rPr lang="en-US" sz="1600" b="0" dirty="0">
                <a:solidFill>
                  <a:prstClr val="black"/>
                </a:solidFill>
                <a:cs typeface="Arial" pitchFamily="34" charset="0"/>
              </a:rPr>
              <a:t> and </a:t>
            </a:r>
            <a:r>
              <a:rPr lang="en-US" sz="1600" b="0" i="1" dirty="0">
                <a:solidFill>
                  <a:prstClr val="black"/>
                </a:solidFill>
                <a:cs typeface="Arial" pitchFamily="34" charset="0"/>
              </a:rPr>
              <a:t>Nature</a:t>
            </a:r>
            <a:endParaRPr lang="en-US" sz="1600" b="0" dirty="0">
              <a:solidFill>
                <a:prstClr val="black"/>
              </a:solidFill>
              <a:cs typeface="Arial" pitchFamily="34" charset="0"/>
            </a:endParaRPr>
          </a:p>
          <a:p>
            <a:pPr marL="283930" lvl="2" indent="-169724">
              <a:spcAft>
                <a:spcPts val="300"/>
              </a:spcAft>
              <a:buFont typeface="Wingdings" pitchFamily="2" charset="2"/>
              <a:buChar char="§"/>
            </a:pPr>
            <a:r>
              <a:rPr lang="en-US" sz="1600" b="0" dirty="0">
                <a:solidFill>
                  <a:prstClr val="black"/>
                </a:solidFill>
                <a:cs typeface="Arial" pitchFamily="34" charset="0"/>
              </a:rPr>
              <a:t>17 PECASE and 13 DOE Early Career Awards</a:t>
            </a:r>
          </a:p>
          <a:p>
            <a:pPr marL="283930" lvl="2" indent="-169724">
              <a:spcAft>
                <a:spcPts val="300"/>
              </a:spcAft>
              <a:buFont typeface="Wingdings" pitchFamily="2" charset="2"/>
              <a:buChar char="§"/>
            </a:pPr>
            <a:r>
              <a:rPr lang="en-US" sz="1600" b="0" dirty="0">
                <a:solidFill>
                  <a:prstClr val="black"/>
                </a:solidFill>
                <a:cs typeface="Arial" pitchFamily="34" charset="0"/>
              </a:rPr>
              <a:t>over 200 US and 130 foreign patent applications, </a:t>
            </a:r>
            <a:br>
              <a:rPr lang="en-US" sz="1600" b="0" dirty="0">
                <a:solidFill>
                  <a:prstClr val="black"/>
                </a:solidFill>
                <a:cs typeface="Arial" pitchFamily="34" charset="0"/>
              </a:rPr>
            </a:br>
            <a:r>
              <a:rPr lang="en-US" sz="1600" b="0" dirty="0">
                <a:solidFill>
                  <a:prstClr val="black"/>
                </a:solidFill>
                <a:cs typeface="Arial" pitchFamily="34" charset="0"/>
              </a:rPr>
              <a:t>nearly 90 patent/invention disclosures, </a:t>
            </a:r>
            <a:br>
              <a:rPr lang="en-US" sz="1600" b="0" dirty="0">
                <a:solidFill>
                  <a:prstClr val="black"/>
                </a:solidFill>
                <a:cs typeface="Arial" pitchFamily="34" charset="0"/>
              </a:rPr>
            </a:br>
            <a:r>
              <a:rPr lang="en-US" sz="1600" b="0" dirty="0">
                <a:solidFill>
                  <a:prstClr val="black"/>
                </a:solidFill>
                <a:cs typeface="Arial" pitchFamily="34" charset="0"/>
              </a:rPr>
              <a:t>and at least 50 licenses by 36 of the EFRCs</a:t>
            </a:r>
          </a:p>
          <a:p>
            <a:pPr marL="283930" lvl="2" indent="-169724">
              <a:spcAft>
                <a:spcPts val="300"/>
              </a:spcAft>
              <a:buFont typeface="Wingdings" pitchFamily="2" charset="2"/>
              <a:buChar char="§"/>
            </a:pPr>
            <a:r>
              <a:rPr lang="en-US" sz="1600" b="0" dirty="0">
                <a:solidFill>
                  <a:prstClr val="black"/>
                </a:solidFill>
                <a:cs typeface="Arial" pitchFamily="34" charset="0"/>
              </a:rPr>
              <a:t>~ 60 companies have benefited from EFRC research</a:t>
            </a:r>
          </a:p>
          <a:p>
            <a:pPr marL="283930" lvl="2" indent="-169724">
              <a:spcAft>
                <a:spcPts val="300"/>
              </a:spcAft>
              <a:buFont typeface="Wingdings" pitchFamily="2" charset="2"/>
              <a:buChar char="§"/>
            </a:pPr>
            <a:r>
              <a:rPr lang="en-US" sz="1600" b="0" dirty="0">
                <a:solidFill>
                  <a:prstClr val="black"/>
                </a:solidFill>
                <a:cs typeface="Arial" pitchFamily="34" charset="0"/>
              </a:rPr>
              <a:t>EFRC students and staff now work </a:t>
            </a:r>
            <a:r>
              <a:rPr lang="en-US" sz="1600" b="0" dirty="0" smtClean="0">
                <a:solidFill>
                  <a:prstClr val="black"/>
                </a:solidFill>
                <a:cs typeface="Arial" pitchFamily="34" charset="0"/>
              </a:rPr>
              <a:t>in </a:t>
            </a:r>
            <a:r>
              <a:rPr lang="en-US" sz="1600" b="0" dirty="0">
                <a:solidFill>
                  <a:prstClr val="black"/>
                </a:solidFill>
                <a:cs typeface="Arial" pitchFamily="34" charset="0"/>
              </a:rPr>
              <a:t>&gt; 215 university faculty and staff positions; &gt; 340 industrial positions; </a:t>
            </a:r>
            <a:br>
              <a:rPr lang="en-US" sz="1600" b="0" dirty="0">
                <a:solidFill>
                  <a:prstClr val="black"/>
                </a:solidFill>
                <a:cs typeface="Arial" pitchFamily="34" charset="0"/>
              </a:rPr>
            </a:br>
            <a:r>
              <a:rPr lang="en-US" sz="1600" b="0" dirty="0">
                <a:solidFill>
                  <a:prstClr val="black"/>
                </a:solidFill>
                <a:cs typeface="Arial" pitchFamily="34" charset="0"/>
              </a:rPr>
              <a:t>&gt; 130 national labs, government, and non-profit positions</a:t>
            </a:r>
          </a:p>
        </p:txBody>
      </p:sp>
      <p:sp>
        <p:nvSpPr>
          <p:cNvPr id="12" name="TextBox 11"/>
          <p:cNvSpPr txBox="1"/>
          <p:nvPr/>
        </p:nvSpPr>
        <p:spPr>
          <a:xfrm>
            <a:off x="6557871" y="5994407"/>
            <a:ext cx="2704243" cy="276924"/>
          </a:xfrm>
          <a:prstGeom prst="rect">
            <a:avLst/>
          </a:prstGeom>
          <a:noFill/>
        </p:spPr>
        <p:txBody>
          <a:bodyPr wrap="none" lIns="91365" tIns="45683" rIns="91365" bIns="45683" rtlCol="0">
            <a:spAutoFit/>
          </a:bodyPr>
          <a:lstStyle/>
          <a:p>
            <a:pPr fontAlgn="base">
              <a:spcBef>
                <a:spcPct val="0"/>
              </a:spcBef>
              <a:spcAft>
                <a:spcPct val="0"/>
              </a:spcAft>
            </a:pPr>
            <a:r>
              <a:rPr lang="en-US" sz="1200" dirty="0">
                <a:solidFill>
                  <a:prstClr val="black"/>
                </a:solidFill>
                <a:hlinkClick r:id="rId4"/>
              </a:rPr>
              <a:t>http://science.energy.gov/bes/efrc/</a:t>
            </a:r>
            <a:endParaRPr lang="en-US" sz="1200" dirty="0">
              <a:solidFill>
                <a:prstClr val="black"/>
              </a:solidFill>
            </a:endParaRPr>
          </a:p>
        </p:txBody>
      </p:sp>
      <p:pic>
        <p:nvPicPr>
          <p:cNvPr id="7" name="Picture 6" descr="efrc_tech_report_cover_2012_v3_sm.jpg"/>
          <p:cNvPicPr>
            <a:picLocks noChangeAspect="1"/>
          </p:cNvPicPr>
          <p:nvPr/>
        </p:nvPicPr>
        <p:blipFill>
          <a:blip r:embed="rId5" cstate="print"/>
          <a:stretch>
            <a:fillRect/>
          </a:stretch>
        </p:blipFill>
        <p:spPr>
          <a:xfrm>
            <a:off x="6715395" y="3730167"/>
            <a:ext cx="1771022" cy="2286000"/>
          </a:xfrm>
          <a:prstGeom prst="rect">
            <a:avLst/>
          </a:prstGeom>
          <a:ln w="9525">
            <a:solidFill>
              <a:schemeClr val="tx1"/>
            </a:solidFill>
          </a:ln>
        </p:spPr>
      </p:pic>
      <p:sp>
        <p:nvSpPr>
          <p:cNvPr id="8" name="Slide Number Placeholder 2"/>
          <p:cNvSpPr txBox="1">
            <a:spLocks/>
          </p:cNvSpPr>
          <p:nvPr/>
        </p:nvSpPr>
        <p:spPr>
          <a:xfrm>
            <a:off x="8372186" y="6311247"/>
            <a:ext cx="381000" cy="365125"/>
          </a:xfrm>
          <a:prstGeom prst="rect">
            <a:avLst/>
          </a:prstGeom>
        </p:spPr>
        <p:txBody>
          <a:bodyPr vert="horz" lIns="90779" tIns="45394" rIns="90779" bIns="45394" rtlCol="0" anchor="ctr"/>
          <a:lstStyle/>
          <a:p>
            <a:pPr algn="r" defTabSz="820487" fontAlgn="auto">
              <a:spcBef>
                <a:spcPts val="0"/>
              </a:spcBef>
              <a:spcAft>
                <a:spcPts val="0"/>
              </a:spcAft>
              <a:defRPr/>
            </a:pPr>
            <a:fld id="{894C652A-1437-4DEE-BE20-1D8E4CBD3D73}" type="slidenum">
              <a:rPr lang="en-US" sz="1200" smtClean="0">
                <a:solidFill>
                  <a:srgbClr val="106636"/>
                </a:solidFill>
                <a:cs typeface="Arial" pitchFamily="34" charset="0"/>
              </a:rPr>
              <a:pPr algn="r" defTabSz="820487" fontAlgn="auto">
                <a:spcBef>
                  <a:spcPts val="0"/>
                </a:spcBef>
                <a:spcAft>
                  <a:spcPts val="0"/>
                </a:spcAft>
                <a:defRPr/>
              </a:pPr>
              <a:t>11</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251405634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62000"/>
          </a:xfrm>
          <a:prstGeom prst="rect">
            <a:avLst/>
          </a:prstGeom>
        </p:spPr>
        <p:txBody>
          <a:bodyPr/>
          <a:lstStyle/>
          <a:p>
            <a:r>
              <a:rPr lang="en-US" dirty="0" smtClean="0"/>
              <a:t>Energy Frontier Research Centers</a:t>
            </a:r>
            <a:r>
              <a:rPr lang="en-US" b="1" dirty="0" smtClean="0"/>
              <a:t/>
            </a:r>
            <a:br>
              <a:rPr lang="en-US" b="1" dirty="0" smtClean="0"/>
            </a:br>
            <a:r>
              <a:rPr lang="en-US" dirty="0" err="1" smtClean="0"/>
              <a:t>Recompetition</a:t>
            </a:r>
            <a:r>
              <a:rPr lang="en-US" dirty="0" smtClean="0"/>
              <a:t> in FY2014</a:t>
            </a:r>
            <a:endParaRPr lang="en-US" dirty="0"/>
          </a:p>
        </p:txBody>
      </p:sp>
      <p:pic>
        <p:nvPicPr>
          <p:cNvPr id="6" name="Picture 26"/>
          <p:cNvPicPr preferRelativeResize="0">
            <a:picLocks noGrp="1" noChangeAspect="1" noChangeArrowheads="1"/>
          </p:cNvPicPr>
          <p:nvPr>
            <p:ph sz="quarter" idx="4294967295"/>
          </p:nvPr>
        </p:nvPicPr>
        <p:blipFill>
          <a:blip r:embed="rId3" cstate="print"/>
          <a:srcRect/>
          <a:stretch>
            <a:fillRect/>
          </a:stretch>
        </p:blipFill>
        <p:spPr>
          <a:xfrm>
            <a:off x="1254658" y="4243431"/>
            <a:ext cx="805815" cy="980801"/>
          </a:xfrm>
          <a:ln w="28575">
            <a:solidFill>
              <a:srgbClr val="FF0000"/>
            </a:solidFill>
          </a:ln>
        </p:spPr>
      </p:pic>
      <p:pic>
        <p:nvPicPr>
          <p:cNvPr id="7" name="Picture 43" descr="GC_xlg"/>
          <p:cNvPicPr preferRelativeResize="0">
            <a:picLocks noChangeArrowheads="1"/>
          </p:cNvPicPr>
          <p:nvPr/>
        </p:nvPicPr>
        <p:blipFill>
          <a:blip r:embed="rId4" cstate="print"/>
          <a:srcRect/>
          <a:stretch>
            <a:fillRect/>
          </a:stretch>
        </p:blipFill>
        <p:spPr bwMode="auto">
          <a:xfrm>
            <a:off x="1286556" y="5206385"/>
            <a:ext cx="755972" cy="935665"/>
          </a:xfrm>
          <a:prstGeom prst="rect">
            <a:avLst/>
          </a:prstGeom>
          <a:noFill/>
          <a:ln w="38100">
            <a:solidFill>
              <a:srgbClr val="FF0000"/>
            </a:solidFill>
            <a:miter lim="800000"/>
            <a:headEnd/>
            <a:tailEnd/>
          </a:ln>
        </p:spPr>
      </p:pic>
      <p:grpSp>
        <p:nvGrpSpPr>
          <p:cNvPr id="2" name="Group 31"/>
          <p:cNvGrpSpPr/>
          <p:nvPr/>
        </p:nvGrpSpPr>
        <p:grpSpPr>
          <a:xfrm>
            <a:off x="2094409" y="4259254"/>
            <a:ext cx="5893780" cy="1913277"/>
            <a:chOff x="2094409" y="4944723"/>
            <a:chExt cx="5893780" cy="1913277"/>
          </a:xfrm>
        </p:grpSpPr>
        <p:grpSp>
          <p:nvGrpSpPr>
            <p:cNvPr id="3" name="Group 28"/>
            <p:cNvGrpSpPr/>
            <p:nvPr/>
          </p:nvGrpSpPr>
          <p:grpSpPr>
            <a:xfrm>
              <a:off x="2094409" y="4944723"/>
              <a:ext cx="5893780" cy="1913277"/>
              <a:chOff x="1093384" y="4040284"/>
              <a:chExt cx="5893780" cy="1913277"/>
            </a:xfrm>
          </p:grpSpPr>
          <p:grpSp>
            <p:nvGrpSpPr>
              <p:cNvPr id="5" name="Group 29"/>
              <p:cNvGrpSpPr>
                <a:grpSpLocks noChangeAspect="1"/>
              </p:cNvGrpSpPr>
              <p:nvPr/>
            </p:nvGrpSpPr>
            <p:grpSpPr bwMode="auto">
              <a:xfrm>
                <a:off x="1093384" y="4040284"/>
                <a:ext cx="3571875" cy="1905952"/>
                <a:chOff x="702" y="1964"/>
                <a:chExt cx="2500" cy="1334"/>
              </a:xfrm>
            </p:grpSpPr>
            <p:pic>
              <p:nvPicPr>
                <p:cNvPr id="11" name="Picture 30" descr="CAT_lg"/>
                <p:cNvPicPr preferRelativeResize="0">
                  <a:picLocks noChangeAspect="1" noChangeArrowheads="1"/>
                </p:cNvPicPr>
                <p:nvPr/>
              </p:nvPicPr>
              <p:blipFill>
                <a:blip r:embed="rId5" cstate="print"/>
                <a:srcRect/>
                <a:stretch>
                  <a:fillRect/>
                </a:stretch>
              </p:blipFill>
              <p:spPr bwMode="auto">
                <a:xfrm>
                  <a:off x="2211" y="2644"/>
                  <a:ext cx="488" cy="654"/>
                </a:xfrm>
                <a:prstGeom prst="rect">
                  <a:avLst/>
                </a:prstGeom>
                <a:noFill/>
                <a:ln w="28575">
                  <a:solidFill>
                    <a:srgbClr val="FF0000"/>
                  </a:solidFill>
                  <a:miter lim="800000"/>
                  <a:headEnd/>
                  <a:tailEnd/>
                </a:ln>
              </p:spPr>
            </p:pic>
            <p:grpSp>
              <p:nvGrpSpPr>
                <p:cNvPr id="8" name="Group 31"/>
                <p:cNvGrpSpPr>
                  <a:grpSpLocks/>
                </p:cNvGrpSpPr>
                <p:nvPr/>
              </p:nvGrpSpPr>
              <p:grpSpPr bwMode="auto">
                <a:xfrm>
                  <a:off x="702" y="1964"/>
                  <a:ext cx="2500" cy="1334"/>
                  <a:chOff x="758" y="2004"/>
                  <a:chExt cx="2500" cy="1334"/>
                </a:xfrm>
              </p:grpSpPr>
              <p:pic>
                <p:nvPicPr>
                  <p:cNvPr id="13" name="Picture 32" descr="BES_H_Cover8-03"/>
                  <p:cNvPicPr preferRelativeResize="0">
                    <a:picLocks noChangeAspect="1" noChangeArrowheads="1"/>
                  </p:cNvPicPr>
                  <p:nvPr/>
                </p:nvPicPr>
                <p:blipFill>
                  <a:blip r:embed="rId6" cstate="print"/>
                  <a:srcRect/>
                  <a:stretch>
                    <a:fillRect/>
                  </a:stretch>
                </p:blipFill>
                <p:spPr bwMode="auto">
                  <a:xfrm>
                    <a:off x="769" y="2004"/>
                    <a:ext cx="488" cy="654"/>
                  </a:xfrm>
                  <a:prstGeom prst="rect">
                    <a:avLst/>
                  </a:prstGeom>
                  <a:noFill/>
                  <a:ln w="28575">
                    <a:solidFill>
                      <a:srgbClr val="FF0000"/>
                    </a:solidFill>
                    <a:miter lim="800000"/>
                    <a:headEnd/>
                    <a:tailEnd/>
                  </a:ln>
                </p:spPr>
              </p:pic>
              <p:pic>
                <p:nvPicPr>
                  <p:cNvPr id="14" name="Picture 33"/>
                  <p:cNvPicPr preferRelativeResize="0">
                    <a:picLocks noChangeAspect="1" noChangeArrowheads="1"/>
                  </p:cNvPicPr>
                  <p:nvPr/>
                </p:nvPicPr>
                <p:blipFill>
                  <a:blip r:embed="rId7" cstate="print"/>
                  <a:srcRect/>
                  <a:stretch>
                    <a:fillRect/>
                  </a:stretch>
                </p:blipFill>
                <p:spPr bwMode="auto">
                  <a:xfrm>
                    <a:off x="1269" y="2004"/>
                    <a:ext cx="488" cy="654"/>
                  </a:xfrm>
                  <a:prstGeom prst="rect">
                    <a:avLst/>
                  </a:prstGeom>
                  <a:noFill/>
                  <a:ln w="28575">
                    <a:solidFill>
                      <a:srgbClr val="FF0000"/>
                    </a:solidFill>
                    <a:miter lim="800000"/>
                    <a:headEnd/>
                    <a:tailEnd/>
                  </a:ln>
                </p:spPr>
              </p:pic>
              <p:pic>
                <p:nvPicPr>
                  <p:cNvPr id="15" name="Picture 34"/>
                  <p:cNvPicPr preferRelativeResize="0">
                    <a:picLocks noChangeAspect="1" noChangeArrowheads="1"/>
                  </p:cNvPicPr>
                  <p:nvPr/>
                </p:nvPicPr>
                <p:blipFill>
                  <a:blip r:embed="rId8" cstate="print">
                    <a:lum bright="-10000" contrast="20000"/>
                  </a:blip>
                  <a:srcRect/>
                  <a:stretch>
                    <a:fillRect/>
                  </a:stretch>
                </p:blipFill>
                <p:spPr bwMode="auto">
                  <a:xfrm>
                    <a:off x="2270" y="2004"/>
                    <a:ext cx="488" cy="654"/>
                  </a:xfrm>
                  <a:prstGeom prst="rect">
                    <a:avLst/>
                  </a:prstGeom>
                  <a:noFill/>
                  <a:ln w="28575">
                    <a:solidFill>
                      <a:srgbClr val="FF0000"/>
                    </a:solidFill>
                    <a:miter lim="800000"/>
                    <a:headEnd/>
                    <a:tailEnd/>
                  </a:ln>
                </p:spPr>
              </p:pic>
              <p:pic>
                <p:nvPicPr>
                  <p:cNvPr id="16" name="Picture 35"/>
                  <p:cNvPicPr preferRelativeResize="0">
                    <a:picLocks noChangeAspect="1" noChangeArrowheads="1"/>
                  </p:cNvPicPr>
                  <p:nvPr/>
                </p:nvPicPr>
                <p:blipFill>
                  <a:blip r:embed="rId9" cstate="print"/>
                  <a:srcRect/>
                  <a:stretch>
                    <a:fillRect/>
                  </a:stretch>
                </p:blipFill>
                <p:spPr bwMode="auto">
                  <a:xfrm>
                    <a:off x="2770" y="2004"/>
                    <a:ext cx="488" cy="654"/>
                  </a:xfrm>
                  <a:prstGeom prst="rect">
                    <a:avLst/>
                  </a:prstGeom>
                  <a:noFill/>
                  <a:ln w="28575">
                    <a:solidFill>
                      <a:srgbClr val="FF0000"/>
                    </a:solidFill>
                    <a:miter lim="800000"/>
                    <a:headEnd/>
                    <a:tailEnd/>
                  </a:ln>
                </p:spPr>
              </p:pic>
              <p:pic>
                <p:nvPicPr>
                  <p:cNvPr id="17" name="Picture 36"/>
                  <p:cNvPicPr preferRelativeResize="0">
                    <a:picLocks noChangeAspect="1" noChangeArrowheads="1"/>
                  </p:cNvPicPr>
                  <p:nvPr/>
                </p:nvPicPr>
                <p:blipFill>
                  <a:blip r:embed="rId10" cstate="print"/>
                  <a:srcRect/>
                  <a:stretch>
                    <a:fillRect/>
                  </a:stretch>
                </p:blipFill>
                <p:spPr bwMode="auto">
                  <a:xfrm>
                    <a:off x="758" y="2684"/>
                    <a:ext cx="489" cy="654"/>
                  </a:xfrm>
                  <a:prstGeom prst="rect">
                    <a:avLst/>
                  </a:prstGeom>
                  <a:noFill/>
                  <a:ln w="28575">
                    <a:solidFill>
                      <a:srgbClr val="FF0000"/>
                    </a:solidFill>
                    <a:miter lim="800000"/>
                    <a:headEnd/>
                    <a:tailEnd/>
                  </a:ln>
                </p:spPr>
              </p:pic>
              <p:pic>
                <p:nvPicPr>
                  <p:cNvPr id="18" name="Picture 37" descr="EES_xlg"/>
                  <p:cNvPicPr preferRelativeResize="0">
                    <a:picLocks noChangeAspect="1" noChangeArrowheads="1"/>
                  </p:cNvPicPr>
                  <p:nvPr/>
                </p:nvPicPr>
                <p:blipFill>
                  <a:blip r:embed="rId11" cstate="print"/>
                  <a:srcRect/>
                  <a:stretch>
                    <a:fillRect/>
                  </a:stretch>
                </p:blipFill>
                <p:spPr bwMode="auto">
                  <a:xfrm>
                    <a:off x="1758" y="2684"/>
                    <a:ext cx="489" cy="654"/>
                  </a:xfrm>
                  <a:prstGeom prst="rect">
                    <a:avLst/>
                  </a:prstGeom>
                  <a:noFill/>
                  <a:ln w="28575">
                    <a:solidFill>
                      <a:srgbClr val="FF0000"/>
                    </a:solidFill>
                    <a:miter lim="800000"/>
                    <a:headEnd/>
                    <a:tailEnd/>
                  </a:ln>
                </p:spPr>
              </p:pic>
              <p:pic>
                <p:nvPicPr>
                  <p:cNvPr id="19" name="Picture 38" descr="GEO_lg"/>
                  <p:cNvPicPr preferRelativeResize="0">
                    <a:picLocks noChangeAspect="1" noChangeArrowheads="1"/>
                  </p:cNvPicPr>
                  <p:nvPr/>
                </p:nvPicPr>
                <p:blipFill>
                  <a:blip r:embed="rId12" cstate="print"/>
                  <a:srcRect/>
                  <a:stretch>
                    <a:fillRect/>
                  </a:stretch>
                </p:blipFill>
                <p:spPr bwMode="auto">
                  <a:xfrm>
                    <a:off x="1259" y="2684"/>
                    <a:ext cx="488" cy="654"/>
                  </a:xfrm>
                  <a:prstGeom prst="rect">
                    <a:avLst/>
                  </a:prstGeom>
                  <a:noFill/>
                  <a:ln w="28575">
                    <a:solidFill>
                      <a:srgbClr val="FF0000"/>
                    </a:solidFill>
                    <a:miter lim="800000"/>
                    <a:headEnd/>
                    <a:tailEnd/>
                  </a:ln>
                </p:spPr>
              </p:pic>
              <p:pic>
                <p:nvPicPr>
                  <p:cNvPr id="20" name="Picture 39" descr="MuEE"/>
                  <p:cNvPicPr preferRelativeResize="0">
                    <a:picLocks noChangeAspect="1" noChangeArrowheads="1"/>
                  </p:cNvPicPr>
                  <p:nvPr/>
                </p:nvPicPr>
                <p:blipFill>
                  <a:blip r:embed="rId13" cstate="print"/>
                  <a:srcRect/>
                  <a:stretch>
                    <a:fillRect/>
                  </a:stretch>
                </p:blipFill>
                <p:spPr bwMode="auto">
                  <a:xfrm>
                    <a:off x="2760" y="2684"/>
                    <a:ext cx="488" cy="654"/>
                  </a:xfrm>
                  <a:prstGeom prst="rect">
                    <a:avLst/>
                  </a:prstGeom>
                  <a:noFill/>
                  <a:ln w="28575">
                    <a:solidFill>
                      <a:srgbClr val="FF0000"/>
                    </a:solidFill>
                    <a:miter lim="800000"/>
                    <a:headEnd/>
                    <a:tailEnd/>
                  </a:ln>
                </p:spPr>
              </p:pic>
              <p:pic>
                <p:nvPicPr>
                  <p:cNvPr id="21" name="Picture 40" descr="Cover_921"/>
                  <p:cNvPicPr preferRelativeResize="0">
                    <a:picLocks noChangeAspect="1" noChangeArrowheads="1"/>
                  </p:cNvPicPr>
                  <p:nvPr/>
                </p:nvPicPr>
                <p:blipFill>
                  <a:blip r:embed="rId14" cstate="print"/>
                  <a:srcRect/>
                  <a:stretch>
                    <a:fillRect/>
                  </a:stretch>
                </p:blipFill>
                <p:spPr bwMode="auto">
                  <a:xfrm>
                    <a:off x="1769" y="2004"/>
                    <a:ext cx="489" cy="654"/>
                  </a:xfrm>
                  <a:prstGeom prst="rect">
                    <a:avLst/>
                  </a:prstGeom>
                  <a:noFill/>
                  <a:ln w="28575">
                    <a:solidFill>
                      <a:srgbClr val="FF0000"/>
                    </a:solidFill>
                    <a:miter lim="800000"/>
                    <a:headEnd/>
                    <a:tailEnd/>
                  </a:ln>
                </p:spPr>
              </p:pic>
            </p:grpSp>
          </p:grpSp>
          <p:grpSp>
            <p:nvGrpSpPr>
              <p:cNvPr id="9" name="Group 27"/>
              <p:cNvGrpSpPr/>
              <p:nvPr/>
            </p:nvGrpSpPr>
            <p:grpSpPr>
              <a:xfrm>
                <a:off x="5442261" y="4044277"/>
                <a:ext cx="1544903" cy="1909284"/>
                <a:chOff x="5442261" y="4044277"/>
                <a:chExt cx="1544903" cy="1909284"/>
              </a:xfrm>
            </p:grpSpPr>
            <p:grpSp>
              <p:nvGrpSpPr>
                <p:cNvPr id="10" name="Group 26"/>
                <p:cNvGrpSpPr>
                  <a:grpSpLocks noChangeAspect="1"/>
                </p:cNvGrpSpPr>
                <p:nvPr/>
              </p:nvGrpSpPr>
              <p:grpSpPr>
                <a:xfrm>
                  <a:off x="5442261" y="4044277"/>
                  <a:ext cx="1544903" cy="1909284"/>
                  <a:chOff x="5944729" y="4034826"/>
                  <a:chExt cx="1716559" cy="2121427"/>
                </a:xfrm>
              </p:grpSpPr>
              <p:pic>
                <p:nvPicPr>
                  <p:cNvPr id="23" name="Picture 22" descr="SETF_xlg.jpg"/>
                  <p:cNvPicPr>
                    <a:picLocks noChangeAspect="1"/>
                  </p:cNvPicPr>
                  <p:nvPr/>
                </p:nvPicPr>
                <p:blipFill>
                  <a:blip r:embed="rId15" cstate="print"/>
                  <a:stretch>
                    <a:fillRect/>
                  </a:stretch>
                </p:blipFill>
                <p:spPr>
                  <a:xfrm>
                    <a:off x="6798545" y="5084177"/>
                    <a:ext cx="862743" cy="1072076"/>
                  </a:xfrm>
                  <a:prstGeom prst="rect">
                    <a:avLst/>
                  </a:prstGeom>
                  <a:ln w="28575">
                    <a:solidFill>
                      <a:srgbClr val="FF0000"/>
                    </a:solidFill>
                  </a:ln>
                </p:spPr>
              </p:pic>
              <p:pic>
                <p:nvPicPr>
                  <p:cNvPr id="24" name="Picture 23" descr="CCB2020_xlg.jpg"/>
                  <p:cNvPicPr>
                    <a:picLocks noChangeAspect="1"/>
                  </p:cNvPicPr>
                  <p:nvPr/>
                </p:nvPicPr>
                <p:blipFill>
                  <a:blip r:embed="rId16" cstate="print"/>
                  <a:stretch>
                    <a:fillRect/>
                  </a:stretch>
                </p:blipFill>
                <p:spPr>
                  <a:xfrm>
                    <a:off x="5968226" y="4034826"/>
                    <a:ext cx="825136" cy="1036552"/>
                  </a:xfrm>
                  <a:prstGeom prst="rect">
                    <a:avLst/>
                  </a:prstGeom>
                  <a:ln w="28575">
                    <a:solidFill>
                      <a:srgbClr val="FF0000"/>
                    </a:solidFill>
                  </a:ln>
                </p:spPr>
              </p:pic>
              <p:pic>
                <p:nvPicPr>
                  <p:cNvPr id="25" name="Picture 24" descr="CMSC_xlg.jpg"/>
                  <p:cNvPicPr>
                    <a:picLocks noChangeAspect="1"/>
                  </p:cNvPicPr>
                  <p:nvPr/>
                </p:nvPicPr>
                <p:blipFill>
                  <a:blip r:embed="rId17" cstate="print"/>
                  <a:stretch>
                    <a:fillRect/>
                  </a:stretch>
                </p:blipFill>
                <p:spPr>
                  <a:xfrm>
                    <a:off x="5944729" y="5096787"/>
                    <a:ext cx="834072" cy="1047776"/>
                  </a:xfrm>
                  <a:prstGeom prst="rect">
                    <a:avLst/>
                  </a:prstGeom>
                  <a:ln w="28575">
                    <a:solidFill>
                      <a:srgbClr val="FF0000"/>
                    </a:solidFill>
                  </a:ln>
                </p:spPr>
              </p:pic>
            </p:grpSp>
            <p:pic>
              <p:nvPicPr>
                <p:cNvPr id="26" name="Picture 2"/>
                <p:cNvPicPr preferRelativeResize="0">
                  <a:picLocks noChangeAspect="1" noChangeArrowheads="1"/>
                </p:cNvPicPr>
                <p:nvPr/>
              </p:nvPicPr>
              <p:blipFill>
                <a:blip r:embed="rId18" cstate="print"/>
                <a:stretch>
                  <a:fillRect/>
                </a:stretch>
              </p:blipFill>
              <p:spPr bwMode="auto">
                <a:xfrm>
                  <a:off x="6212638" y="4050210"/>
                  <a:ext cx="773408" cy="923518"/>
                </a:xfrm>
                <a:prstGeom prst="rect">
                  <a:avLst/>
                </a:prstGeom>
                <a:noFill/>
                <a:ln w="28575">
                  <a:solidFill>
                    <a:srgbClr val="FF0000"/>
                  </a:solidFill>
                  <a:miter lim="800000"/>
                  <a:headEnd/>
                  <a:tailEnd/>
                </a:ln>
              </p:spPr>
            </p:pic>
          </p:grpSp>
        </p:grpSp>
        <p:pic>
          <p:nvPicPr>
            <p:cNvPr id="30" name="Picture 29" descr="nsssef-xlg.jpg"/>
            <p:cNvPicPr>
              <a:picLocks noChangeAspect="1"/>
            </p:cNvPicPr>
            <p:nvPr/>
          </p:nvPicPr>
          <p:blipFill>
            <a:blip r:embed="rId19" cstate="print"/>
            <a:stretch>
              <a:fillRect/>
            </a:stretch>
          </p:blipFill>
          <p:spPr>
            <a:xfrm>
              <a:off x="5662361" y="4950166"/>
              <a:ext cx="733425" cy="948214"/>
            </a:xfrm>
            <a:prstGeom prst="rect">
              <a:avLst/>
            </a:prstGeom>
            <a:ln w="38100">
              <a:solidFill>
                <a:srgbClr val="FF0000"/>
              </a:solidFill>
            </a:ln>
          </p:spPr>
        </p:pic>
        <p:pic>
          <p:nvPicPr>
            <p:cNvPr id="31" name="Picture 30" descr="set-xlg.jpg"/>
            <p:cNvPicPr>
              <a:picLocks noChangeAspect="1"/>
            </p:cNvPicPr>
            <p:nvPr/>
          </p:nvPicPr>
          <p:blipFill>
            <a:blip r:embed="rId20" cstate="print"/>
            <a:stretch>
              <a:fillRect/>
            </a:stretch>
          </p:blipFill>
          <p:spPr>
            <a:xfrm>
              <a:off x="5665286" y="5893498"/>
              <a:ext cx="733425" cy="949262"/>
            </a:xfrm>
            <a:prstGeom prst="rect">
              <a:avLst/>
            </a:prstGeom>
            <a:ln w="38100">
              <a:solidFill>
                <a:srgbClr val="FF0000"/>
              </a:solidFill>
            </a:ln>
          </p:spPr>
        </p:pic>
      </p:grpSp>
      <p:sp>
        <p:nvSpPr>
          <p:cNvPr id="33" name="Rectangle 32"/>
          <p:cNvSpPr/>
          <p:nvPr/>
        </p:nvSpPr>
        <p:spPr>
          <a:xfrm>
            <a:off x="6416040" y="4267200"/>
            <a:ext cx="1584960" cy="1920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4"/>
          <p:cNvSpPr>
            <a:spLocks noGrp="1"/>
          </p:cNvSpPr>
          <p:nvPr>
            <p:ph idx="4294967295"/>
          </p:nvPr>
        </p:nvSpPr>
        <p:spPr>
          <a:xfrm>
            <a:off x="91440" y="755974"/>
            <a:ext cx="8765871" cy="5259388"/>
          </a:xfrm>
          <a:prstGeom prst="rect">
            <a:avLst/>
          </a:prstGeom>
        </p:spPr>
        <p:txBody>
          <a:bodyPr/>
          <a:lstStyle/>
          <a:p>
            <a:pPr marL="350838" lvl="1" indent="-350838">
              <a:buFont typeface="Wingdings" pitchFamily="2" charset="2"/>
              <a:buChar char="§"/>
            </a:pPr>
            <a:r>
              <a:rPr lang="en-US" sz="1700" dirty="0" smtClean="0">
                <a:solidFill>
                  <a:srgbClr val="006600"/>
                </a:solidFill>
              </a:rPr>
              <a:t>The initial 46 EFRCs were funded for 5-years beginning in FY 2009: 30 EFRCs were funded annually at about $100M; 16 were fully funded by Recovery Act support</a:t>
            </a:r>
          </a:p>
          <a:p>
            <a:pPr marL="350838" indent="-350838">
              <a:buFont typeface="Wingdings" pitchFamily="2" charset="2"/>
              <a:buChar char="§"/>
            </a:pPr>
            <a:r>
              <a:rPr lang="en-US" sz="1700" b="0" dirty="0" smtClean="0">
                <a:solidFill>
                  <a:srgbClr val="106636"/>
                </a:solidFill>
              </a:rPr>
              <a:t>Solicitation will request both renewal and new EFRC applications including:</a:t>
            </a:r>
          </a:p>
          <a:p>
            <a:pPr lvl="1"/>
            <a:r>
              <a:rPr lang="en-US" sz="1400" dirty="0" smtClean="0">
                <a:solidFill>
                  <a:schemeClr val="tx1"/>
                </a:solidFill>
              </a:rPr>
              <a:t>Areas </a:t>
            </a:r>
            <a:r>
              <a:rPr lang="en-US" sz="1400" dirty="0">
                <a:solidFill>
                  <a:schemeClr val="tx1"/>
                </a:solidFill>
              </a:rPr>
              <a:t>of energy-relevant research </a:t>
            </a:r>
            <a:r>
              <a:rPr lang="en-US" sz="1400" dirty="0" smtClean="0">
                <a:solidFill>
                  <a:schemeClr val="tx1"/>
                </a:solidFill>
              </a:rPr>
              <a:t>identified </a:t>
            </a:r>
            <a:r>
              <a:rPr lang="en-US" sz="1400" dirty="0">
                <a:solidFill>
                  <a:schemeClr val="tx1"/>
                </a:solidFill>
              </a:rPr>
              <a:t>by recent BES and BESAC </a:t>
            </a:r>
            <a:r>
              <a:rPr lang="en-US" sz="1400" dirty="0" smtClean="0">
                <a:solidFill>
                  <a:schemeClr val="tx1"/>
                </a:solidFill>
              </a:rPr>
              <a:t>workshops</a:t>
            </a:r>
          </a:p>
          <a:p>
            <a:pPr lvl="1"/>
            <a:r>
              <a:rPr lang="en-US" sz="1400" dirty="0">
                <a:solidFill>
                  <a:schemeClr val="tx1"/>
                </a:solidFill>
              </a:rPr>
              <a:t>R</a:t>
            </a:r>
            <a:r>
              <a:rPr lang="en-US" sz="1400" dirty="0" smtClean="0">
                <a:solidFill>
                  <a:schemeClr val="tx1"/>
                </a:solidFill>
              </a:rPr>
              <a:t>esearch </a:t>
            </a:r>
            <a:r>
              <a:rPr lang="en-US" sz="1400" dirty="0">
                <a:solidFill>
                  <a:schemeClr val="tx1"/>
                </a:solidFill>
              </a:rPr>
              <a:t>to advance the rate of materials and chemical discovery </a:t>
            </a:r>
            <a:endParaRPr lang="en-US" sz="1400" dirty="0" smtClean="0">
              <a:solidFill>
                <a:schemeClr val="tx1"/>
              </a:solidFill>
            </a:endParaRPr>
          </a:p>
          <a:p>
            <a:pPr lvl="1"/>
            <a:r>
              <a:rPr lang="en-US" sz="1400" dirty="0" smtClean="0">
                <a:solidFill>
                  <a:schemeClr val="tx1"/>
                </a:solidFill>
              </a:rPr>
              <a:t>Mesoscale science</a:t>
            </a:r>
            <a:endParaRPr lang="en-US" sz="1400" dirty="0">
              <a:solidFill>
                <a:schemeClr val="tx1"/>
              </a:solidFill>
            </a:endParaRPr>
          </a:p>
          <a:p>
            <a:pPr lvl="0">
              <a:buFont typeface="Wingdings" pitchFamily="2" charset="2"/>
              <a:buChar char="§"/>
            </a:pPr>
            <a:r>
              <a:rPr lang="en-US" sz="1700" b="0" dirty="0" smtClean="0">
                <a:solidFill>
                  <a:srgbClr val="106636"/>
                </a:solidFill>
              </a:rPr>
              <a:t>Selection of awards will be based on rigorous peer review of applications of the proposed research</a:t>
            </a:r>
          </a:p>
          <a:p>
            <a:pPr lvl="1"/>
            <a:r>
              <a:rPr lang="en-US" sz="1400" b="0" dirty="0" smtClean="0">
                <a:solidFill>
                  <a:schemeClr val="tx1"/>
                </a:solidFill>
              </a:rPr>
              <a:t>Renewal </a:t>
            </a:r>
            <a:r>
              <a:rPr lang="en-US" sz="1400" b="0" dirty="0">
                <a:solidFill>
                  <a:schemeClr val="tx1"/>
                </a:solidFill>
              </a:rPr>
              <a:t>awards will </a:t>
            </a:r>
            <a:r>
              <a:rPr lang="en-US" sz="1400" b="0" dirty="0" smtClean="0">
                <a:solidFill>
                  <a:schemeClr val="tx1"/>
                </a:solidFill>
              </a:rPr>
              <a:t>include </a:t>
            </a:r>
            <a:r>
              <a:rPr lang="en-US" sz="1400" b="0" dirty="0">
                <a:solidFill>
                  <a:schemeClr val="tx1"/>
                </a:solidFill>
              </a:rPr>
              <a:t>assessment of the progress during the first 5-year </a:t>
            </a:r>
            <a:r>
              <a:rPr lang="en-US" sz="1400" b="0" dirty="0" smtClean="0">
                <a:solidFill>
                  <a:schemeClr val="tx1"/>
                </a:solidFill>
              </a:rPr>
              <a:t>award</a:t>
            </a:r>
          </a:p>
          <a:p>
            <a:pPr>
              <a:buFont typeface="Wingdings" pitchFamily="2" charset="2"/>
              <a:buChar char="§"/>
            </a:pPr>
            <a:r>
              <a:rPr lang="en-US" sz="1700" b="0" dirty="0">
                <a:solidFill>
                  <a:srgbClr val="106636"/>
                </a:solidFill>
              </a:rPr>
              <a:t>Renewal and new awards will maintain a balanced EFRC portfolio for </a:t>
            </a:r>
            <a:r>
              <a:rPr lang="en-US" sz="1700" b="0" dirty="0" smtClean="0">
                <a:solidFill>
                  <a:srgbClr val="106636"/>
                </a:solidFill>
              </a:rPr>
              <a:t>grand challenge and use-inspired </a:t>
            </a:r>
            <a:r>
              <a:rPr lang="en-US" sz="1700" b="0" dirty="0">
                <a:solidFill>
                  <a:srgbClr val="106636"/>
                </a:solidFill>
              </a:rPr>
              <a:t>energy </a:t>
            </a:r>
            <a:r>
              <a:rPr lang="en-US" sz="1700" b="0" dirty="0" smtClean="0">
                <a:solidFill>
                  <a:srgbClr val="106636"/>
                </a:solidFill>
              </a:rPr>
              <a:t>research </a:t>
            </a:r>
            <a:endParaRPr lang="en-US" sz="1700" b="0" dirty="0">
              <a:solidFill>
                <a:srgbClr val="106636"/>
              </a:solidFill>
            </a:endParaRPr>
          </a:p>
          <a:p>
            <a:endParaRPr lang="en-US" dirty="0">
              <a:solidFill>
                <a:schemeClr val="tx1"/>
              </a:solidFill>
            </a:endParaRPr>
          </a:p>
        </p:txBody>
      </p:sp>
      <p:sp>
        <p:nvSpPr>
          <p:cNvPr id="29" name="Slide Number Placeholder 2"/>
          <p:cNvSpPr txBox="1">
            <a:spLocks/>
          </p:cNvSpPr>
          <p:nvPr/>
        </p:nvSpPr>
        <p:spPr>
          <a:xfrm>
            <a:off x="8372186" y="6311247"/>
            <a:ext cx="381000" cy="365125"/>
          </a:xfrm>
          <a:prstGeom prst="rect">
            <a:avLst/>
          </a:prstGeom>
        </p:spPr>
        <p:txBody>
          <a:bodyPr vert="horz" lIns="90779" tIns="45394" rIns="90779" bIns="45394" rtlCol="0" anchor="ctr"/>
          <a:lstStyle/>
          <a:p>
            <a:pPr algn="r" defTabSz="820487" fontAlgn="auto">
              <a:spcBef>
                <a:spcPts val="0"/>
              </a:spcBef>
              <a:spcAft>
                <a:spcPts val="0"/>
              </a:spcAft>
              <a:defRPr/>
            </a:pPr>
            <a:fld id="{894C652A-1437-4DEE-BE20-1D8E4CBD3D73}" type="slidenum">
              <a:rPr lang="en-US" sz="1200" smtClean="0">
                <a:solidFill>
                  <a:srgbClr val="106636"/>
                </a:solidFill>
                <a:cs typeface="Arial" pitchFamily="34" charset="0"/>
              </a:rPr>
              <a:pPr algn="r" defTabSz="820487" fontAlgn="auto">
                <a:spcBef>
                  <a:spcPts val="0"/>
                </a:spcBef>
                <a:spcAft>
                  <a:spcPts val="0"/>
                </a:spcAft>
                <a:defRPr/>
              </a:pPr>
              <a:t>12</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1931689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2165" name="Rectangle 5"/>
          <p:cNvSpPr>
            <a:spLocks noChangeArrowheads="1"/>
          </p:cNvSpPr>
          <p:nvPr/>
        </p:nvSpPr>
        <p:spPr bwMode="auto">
          <a:xfrm>
            <a:off x="0" y="6"/>
            <a:ext cx="9144000" cy="754743"/>
          </a:xfrm>
          <a:prstGeom prst="rect">
            <a:avLst/>
          </a:prstGeom>
          <a:noFill/>
          <a:ln w="9525" cap="flat" cmpd="sng">
            <a:noFill/>
            <a:prstDash val="solid"/>
            <a:miter lim="800000"/>
            <a:headEnd/>
            <a:tailEnd/>
          </a:ln>
          <a:effectLst/>
        </p:spPr>
        <p:txBody>
          <a:bodyPr lIns="90897" tIns="45452" rIns="90897" bIns="45452" anchor="ctr"/>
          <a:lstStyle/>
          <a:p>
            <a:pPr algn="ctr" defTabSz="909491">
              <a:defRPr/>
            </a:pPr>
            <a:r>
              <a:rPr lang="en-US" sz="2500" dirty="0">
                <a:solidFill>
                  <a:srgbClr val="106636"/>
                </a:solidFill>
                <a:latin typeface="Arial" pitchFamily="34" charset="0"/>
                <a:cs typeface="Arial" pitchFamily="34" charset="0"/>
              </a:rPr>
              <a:t>EFRC FY2014 </a:t>
            </a:r>
            <a:r>
              <a:rPr lang="en-US" sz="2500" dirty="0" err="1">
                <a:solidFill>
                  <a:srgbClr val="106636"/>
                </a:solidFill>
                <a:latin typeface="Arial" pitchFamily="34" charset="0"/>
                <a:cs typeface="Arial" pitchFamily="34" charset="0"/>
              </a:rPr>
              <a:t>Recompetition</a:t>
            </a:r>
            <a:endParaRPr lang="en-US" sz="2500" dirty="0">
              <a:solidFill>
                <a:srgbClr val="106636"/>
              </a:solidFill>
              <a:latin typeface="Arial" pitchFamily="34" charset="0"/>
              <a:cs typeface="Arial" pitchFamily="34" charset="0"/>
            </a:endParaRPr>
          </a:p>
        </p:txBody>
      </p:sp>
      <p:cxnSp>
        <p:nvCxnSpPr>
          <p:cNvPr id="5" name="Straight Arrow Connector 4"/>
          <p:cNvCxnSpPr/>
          <p:nvPr/>
        </p:nvCxnSpPr>
        <p:spPr>
          <a:xfrm flipV="1">
            <a:off x="612156" y="1736917"/>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7149" y="2252900"/>
            <a:ext cx="968438" cy="590691"/>
          </a:xfrm>
          <a:prstGeom prst="rect">
            <a:avLst/>
          </a:prstGeom>
        </p:spPr>
        <p:style>
          <a:lnRef idx="2">
            <a:schemeClr val="dk1"/>
          </a:lnRef>
          <a:fillRef idx="1">
            <a:schemeClr val="lt1"/>
          </a:fillRef>
          <a:effectRef idx="0">
            <a:schemeClr val="dk1"/>
          </a:effectRef>
          <a:fontRef idx="minor">
            <a:schemeClr val="dk1"/>
          </a:fontRef>
        </p:style>
        <p:txBody>
          <a:bodyPr wrap="none" lIns="82058" tIns="41029" rIns="82058" bIns="41029" rtlCol="0">
            <a:spAutoFit/>
          </a:bodyPr>
          <a:lstStyle/>
          <a:p>
            <a:pPr algn="ctr"/>
            <a:r>
              <a:rPr lang="en-US" sz="1400" b="1" dirty="0">
                <a:solidFill>
                  <a:srgbClr val="0070C0"/>
                </a:solidFill>
              </a:rPr>
              <a:t>9/30/2013</a:t>
            </a:r>
          </a:p>
          <a:p>
            <a:pPr algn="ctr"/>
            <a:endParaRPr lang="en-US" sz="500" dirty="0"/>
          </a:p>
          <a:p>
            <a:pPr algn="ctr"/>
            <a:r>
              <a:rPr lang="en-US" sz="1400" dirty="0"/>
              <a:t>FOA issued</a:t>
            </a:r>
          </a:p>
        </p:txBody>
      </p:sp>
      <p:sp>
        <p:nvSpPr>
          <p:cNvPr id="14" name="TextBox 13"/>
          <p:cNvSpPr txBox="1"/>
          <p:nvPr/>
        </p:nvSpPr>
        <p:spPr>
          <a:xfrm>
            <a:off x="1294621" y="2252900"/>
            <a:ext cx="1080655" cy="1249211"/>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p>
            <a:pPr algn="ctr"/>
            <a:r>
              <a:rPr lang="en-US" sz="1400" b="1" dirty="0">
                <a:solidFill>
                  <a:srgbClr val="0070C0"/>
                </a:solidFill>
              </a:rPr>
              <a:t>11/13/2013</a:t>
            </a:r>
          </a:p>
          <a:p>
            <a:pPr algn="ctr"/>
            <a:endParaRPr lang="en-US" sz="500" dirty="0"/>
          </a:p>
          <a:p>
            <a:pPr algn="ctr"/>
            <a:r>
              <a:rPr lang="en-US" sz="1400" dirty="0"/>
              <a:t>Nearly 300 letters of intent received</a:t>
            </a:r>
          </a:p>
        </p:txBody>
      </p:sp>
      <p:sp>
        <p:nvSpPr>
          <p:cNvPr id="15" name="TextBox 14"/>
          <p:cNvSpPr txBox="1"/>
          <p:nvPr/>
        </p:nvSpPr>
        <p:spPr>
          <a:xfrm>
            <a:off x="2463106" y="2252900"/>
            <a:ext cx="1080655" cy="1249211"/>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p>
            <a:pPr algn="ctr"/>
            <a:r>
              <a:rPr lang="en-US" sz="1400" b="1" dirty="0" smtClean="0">
                <a:solidFill>
                  <a:srgbClr val="0070C0"/>
                </a:solidFill>
              </a:rPr>
              <a:t>1/9/2014</a:t>
            </a:r>
            <a:endParaRPr lang="en-US" sz="1400" b="1" dirty="0">
              <a:solidFill>
                <a:srgbClr val="0070C0"/>
              </a:solidFill>
            </a:endParaRPr>
          </a:p>
          <a:p>
            <a:pPr algn="ctr"/>
            <a:endParaRPr lang="en-US" sz="500" dirty="0"/>
          </a:p>
          <a:p>
            <a:pPr algn="ctr"/>
            <a:r>
              <a:rPr lang="en-US" sz="1400" dirty="0"/>
              <a:t>More than 200 proposals received</a:t>
            </a:r>
          </a:p>
        </p:txBody>
      </p:sp>
      <p:sp>
        <p:nvSpPr>
          <p:cNvPr id="16" name="TextBox 15"/>
          <p:cNvSpPr txBox="1"/>
          <p:nvPr/>
        </p:nvSpPr>
        <p:spPr>
          <a:xfrm>
            <a:off x="3666231" y="2252901"/>
            <a:ext cx="1080655" cy="1031957"/>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p>
            <a:pPr algn="ctr"/>
            <a:r>
              <a:rPr lang="en-US" sz="1400" b="1" dirty="0">
                <a:solidFill>
                  <a:srgbClr val="0070C0"/>
                </a:solidFill>
              </a:rPr>
              <a:t>Feb – April 2014</a:t>
            </a:r>
          </a:p>
          <a:p>
            <a:pPr algn="ctr"/>
            <a:endParaRPr lang="en-US" sz="500" dirty="0"/>
          </a:p>
          <a:p>
            <a:pPr algn="ctr"/>
            <a:r>
              <a:rPr lang="en-US" sz="1400" dirty="0"/>
              <a:t>Merit Review</a:t>
            </a:r>
          </a:p>
        </p:txBody>
      </p:sp>
      <p:sp>
        <p:nvSpPr>
          <p:cNvPr id="17" name="TextBox 16"/>
          <p:cNvSpPr txBox="1"/>
          <p:nvPr/>
        </p:nvSpPr>
        <p:spPr>
          <a:xfrm>
            <a:off x="4892173" y="2252900"/>
            <a:ext cx="1080655" cy="814703"/>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p>
            <a:pPr algn="ctr"/>
            <a:r>
              <a:rPr lang="en-US" sz="1400" b="1" dirty="0">
                <a:solidFill>
                  <a:srgbClr val="0070C0"/>
                </a:solidFill>
              </a:rPr>
              <a:t>May 2014</a:t>
            </a:r>
          </a:p>
          <a:p>
            <a:pPr algn="ctr"/>
            <a:endParaRPr lang="en-US" sz="500" dirty="0"/>
          </a:p>
          <a:p>
            <a:pPr algn="ctr"/>
            <a:r>
              <a:rPr lang="en-US" sz="1400" dirty="0"/>
              <a:t>Awards Selected</a:t>
            </a:r>
          </a:p>
        </p:txBody>
      </p:sp>
      <p:sp>
        <p:nvSpPr>
          <p:cNvPr id="18" name="TextBox 17"/>
          <p:cNvSpPr txBox="1"/>
          <p:nvPr/>
        </p:nvSpPr>
        <p:spPr>
          <a:xfrm>
            <a:off x="6046316" y="2252900"/>
            <a:ext cx="1080655" cy="814703"/>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p>
            <a:pPr algn="ctr"/>
            <a:r>
              <a:rPr lang="en-US" sz="1400" b="1" dirty="0">
                <a:solidFill>
                  <a:srgbClr val="0070C0"/>
                </a:solidFill>
              </a:rPr>
              <a:t>June 2014</a:t>
            </a:r>
          </a:p>
          <a:p>
            <a:pPr algn="ctr"/>
            <a:endParaRPr lang="en-US" sz="500" dirty="0"/>
          </a:p>
          <a:p>
            <a:pPr algn="ctr"/>
            <a:r>
              <a:rPr lang="en-US" sz="1400" dirty="0"/>
              <a:t>Awards Announced</a:t>
            </a:r>
          </a:p>
        </p:txBody>
      </p:sp>
      <p:sp>
        <p:nvSpPr>
          <p:cNvPr id="19" name="TextBox 18"/>
          <p:cNvSpPr txBox="1"/>
          <p:nvPr/>
        </p:nvSpPr>
        <p:spPr>
          <a:xfrm>
            <a:off x="7557643" y="2252900"/>
            <a:ext cx="1080655" cy="1249211"/>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p>
            <a:pPr algn="ctr"/>
            <a:r>
              <a:rPr lang="en-US" sz="1400" b="1" dirty="0">
                <a:solidFill>
                  <a:srgbClr val="0070C0"/>
                </a:solidFill>
              </a:rPr>
              <a:t>August/ September 2014</a:t>
            </a:r>
          </a:p>
          <a:p>
            <a:pPr algn="ctr"/>
            <a:endParaRPr lang="en-US" sz="500" dirty="0"/>
          </a:p>
          <a:p>
            <a:pPr algn="ctr"/>
            <a:r>
              <a:rPr lang="en-US" sz="1400" dirty="0"/>
              <a:t>Awards Start</a:t>
            </a:r>
          </a:p>
        </p:txBody>
      </p:sp>
      <p:cxnSp>
        <p:nvCxnSpPr>
          <p:cNvPr id="20" name="Straight Arrow Connector 19"/>
          <p:cNvCxnSpPr/>
          <p:nvPr/>
        </p:nvCxnSpPr>
        <p:spPr>
          <a:xfrm flipV="1">
            <a:off x="1665473" y="1736917"/>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92515" y="1736917"/>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09883" y="1736917"/>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646194" y="1736917"/>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63608" y="1736917"/>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089830" y="1736917"/>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12156"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330082"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048007"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765933"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483858"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201784"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19709"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637635"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355560"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073485"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791411"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509332" y="1244332"/>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8897" y="1017568"/>
            <a:ext cx="611354" cy="282914"/>
          </a:xfrm>
          <a:prstGeom prst="rect">
            <a:avLst/>
          </a:prstGeom>
          <a:noFill/>
        </p:spPr>
        <p:txBody>
          <a:bodyPr wrap="none" lIns="82058" tIns="41029" rIns="82058" bIns="41029" rtlCol="0">
            <a:spAutoFit/>
          </a:bodyPr>
          <a:lstStyle/>
          <a:p>
            <a:r>
              <a:rPr lang="en-US" sz="1300" dirty="0">
                <a:latin typeface="+mn-lt"/>
              </a:rPr>
              <a:t>Oct 13</a:t>
            </a:r>
          </a:p>
        </p:txBody>
      </p:sp>
      <p:sp>
        <p:nvSpPr>
          <p:cNvPr id="40" name="TextBox 39"/>
          <p:cNvSpPr txBox="1"/>
          <p:nvPr/>
        </p:nvSpPr>
        <p:spPr>
          <a:xfrm>
            <a:off x="1755410" y="1017568"/>
            <a:ext cx="630590" cy="282914"/>
          </a:xfrm>
          <a:prstGeom prst="rect">
            <a:avLst/>
          </a:prstGeom>
          <a:noFill/>
        </p:spPr>
        <p:txBody>
          <a:bodyPr wrap="none" lIns="82058" tIns="41029" rIns="82058" bIns="41029" rtlCol="0">
            <a:spAutoFit/>
          </a:bodyPr>
          <a:lstStyle/>
          <a:p>
            <a:r>
              <a:rPr lang="en-US" sz="1300" dirty="0">
                <a:latin typeface="+mn-lt"/>
              </a:rPr>
              <a:t>Dec 13</a:t>
            </a:r>
          </a:p>
        </p:txBody>
      </p:sp>
      <p:sp>
        <p:nvSpPr>
          <p:cNvPr id="42" name="TextBox 41"/>
          <p:cNvSpPr txBox="1"/>
          <p:nvPr/>
        </p:nvSpPr>
        <p:spPr>
          <a:xfrm>
            <a:off x="3168872" y="1017568"/>
            <a:ext cx="620138" cy="282914"/>
          </a:xfrm>
          <a:prstGeom prst="rect">
            <a:avLst/>
          </a:prstGeom>
          <a:noFill/>
        </p:spPr>
        <p:txBody>
          <a:bodyPr wrap="none" lIns="82058" tIns="41029" rIns="82058" bIns="41029" rtlCol="0">
            <a:spAutoFit/>
          </a:bodyPr>
          <a:lstStyle/>
          <a:p>
            <a:r>
              <a:rPr lang="en-US" sz="1300" dirty="0">
                <a:latin typeface="+mn-lt"/>
              </a:rPr>
              <a:t>Feb 14</a:t>
            </a:r>
          </a:p>
        </p:txBody>
      </p:sp>
      <p:sp>
        <p:nvSpPr>
          <p:cNvPr id="43" name="TextBox 42"/>
          <p:cNvSpPr txBox="1"/>
          <p:nvPr/>
        </p:nvSpPr>
        <p:spPr>
          <a:xfrm>
            <a:off x="4629491" y="1017568"/>
            <a:ext cx="616163" cy="282914"/>
          </a:xfrm>
          <a:prstGeom prst="rect">
            <a:avLst/>
          </a:prstGeom>
          <a:noFill/>
        </p:spPr>
        <p:txBody>
          <a:bodyPr wrap="none" lIns="82058" tIns="41029" rIns="82058" bIns="41029" rtlCol="0">
            <a:spAutoFit/>
          </a:bodyPr>
          <a:lstStyle/>
          <a:p>
            <a:r>
              <a:rPr lang="en-US" sz="1300" dirty="0">
                <a:latin typeface="+mn-lt"/>
              </a:rPr>
              <a:t>Apr 14</a:t>
            </a:r>
          </a:p>
        </p:txBody>
      </p:sp>
      <p:sp>
        <p:nvSpPr>
          <p:cNvPr id="44" name="TextBox 43"/>
          <p:cNvSpPr txBox="1"/>
          <p:nvPr/>
        </p:nvSpPr>
        <p:spPr>
          <a:xfrm>
            <a:off x="6109929" y="1017568"/>
            <a:ext cx="603339" cy="282914"/>
          </a:xfrm>
          <a:prstGeom prst="rect">
            <a:avLst/>
          </a:prstGeom>
          <a:noFill/>
        </p:spPr>
        <p:txBody>
          <a:bodyPr wrap="none" lIns="82058" tIns="41029" rIns="82058" bIns="41029" rtlCol="0">
            <a:spAutoFit/>
          </a:bodyPr>
          <a:lstStyle/>
          <a:p>
            <a:r>
              <a:rPr lang="en-US" sz="1300" dirty="0">
                <a:latin typeface="+mn-lt"/>
              </a:rPr>
              <a:t>Jun 14</a:t>
            </a:r>
          </a:p>
        </p:txBody>
      </p:sp>
      <p:sp>
        <p:nvSpPr>
          <p:cNvPr id="45" name="TextBox 44"/>
          <p:cNvSpPr txBox="1"/>
          <p:nvPr/>
        </p:nvSpPr>
        <p:spPr>
          <a:xfrm>
            <a:off x="6807917" y="1017568"/>
            <a:ext cx="553645" cy="282914"/>
          </a:xfrm>
          <a:prstGeom prst="rect">
            <a:avLst/>
          </a:prstGeom>
          <a:noFill/>
        </p:spPr>
        <p:txBody>
          <a:bodyPr wrap="none" lIns="82058" tIns="41029" rIns="82058" bIns="41029" rtlCol="0">
            <a:spAutoFit/>
          </a:bodyPr>
          <a:lstStyle/>
          <a:p>
            <a:r>
              <a:rPr lang="en-US" sz="1300" dirty="0">
                <a:latin typeface="+mn-lt"/>
              </a:rPr>
              <a:t>Jul 14</a:t>
            </a:r>
          </a:p>
        </p:txBody>
      </p:sp>
      <p:sp>
        <p:nvSpPr>
          <p:cNvPr id="46" name="TextBox 45"/>
          <p:cNvSpPr txBox="1"/>
          <p:nvPr/>
        </p:nvSpPr>
        <p:spPr>
          <a:xfrm>
            <a:off x="7459272" y="1017568"/>
            <a:ext cx="637002" cy="282914"/>
          </a:xfrm>
          <a:prstGeom prst="rect">
            <a:avLst/>
          </a:prstGeom>
          <a:noFill/>
        </p:spPr>
        <p:txBody>
          <a:bodyPr wrap="none" lIns="82058" tIns="41029" rIns="82058" bIns="41029" rtlCol="0">
            <a:spAutoFit/>
          </a:bodyPr>
          <a:lstStyle/>
          <a:p>
            <a:r>
              <a:rPr lang="en-US" sz="1300" dirty="0">
                <a:latin typeface="+mn-lt"/>
              </a:rPr>
              <a:t>Aug 14</a:t>
            </a:r>
          </a:p>
        </p:txBody>
      </p:sp>
      <p:sp>
        <p:nvSpPr>
          <p:cNvPr id="47" name="TextBox 46"/>
          <p:cNvSpPr txBox="1"/>
          <p:nvPr/>
        </p:nvSpPr>
        <p:spPr>
          <a:xfrm>
            <a:off x="8192229" y="1017568"/>
            <a:ext cx="622575" cy="282914"/>
          </a:xfrm>
          <a:prstGeom prst="rect">
            <a:avLst/>
          </a:prstGeom>
          <a:noFill/>
        </p:spPr>
        <p:txBody>
          <a:bodyPr wrap="none" lIns="82058" tIns="41029" rIns="82058" bIns="41029" rtlCol="0">
            <a:spAutoFit/>
          </a:bodyPr>
          <a:lstStyle/>
          <a:p>
            <a:r>
              <a:rPr lang="en-US" sz="1300" dirty="0">
                <a:latin typeface="+mn-lt"/>
              </a:rPr>
              <a:t>Sep 14</a:t>
            </a:r>
          </a:p>
        </p:txBody>
      </p:sp>
      <p:sp>
        <p:nvSpPr>
          <p:cNvPr id="48" name="TextBox 47"/>
          <p:cNvSpPr txBox="1"/>
          <p:nvPr/>
        </p:nvSpPr>
        <p:spPr>
          <a:xfrm>
            <a:off x="1014171" y="1017568"/>
            <a:ext cx="644311" cy="282914"/>
          </a:xfrm>
          <a:prstGeom prst="rect">
            <a:avLst/>
          </a:prstGeom>
          <a:noFill/>
        </p:spPr>
        <p:txBody>
          <a:bodyPr wrap="none" lIns="82058" tIns="41029" rIns="82058" bIns="41029" rtlCol="0">
            <a:spAutoFit/>
          </a:bodyPr>
          <a:lstStyle/>
          <a:p>
            <a:r>
              <a:rPr lang="en-US" sz="1300" dirty="0">
                <a:latin typeface="+mn-lt"/>
              </a:rPr>
              <a:t>Nov 13</a:t>
            </a:r>
          </a:p>
        </p:txBody>
      </p:sp>
      <p:sp>
        <p:nvSpPr>
          <p:cNvPr id="49" name="TextBox 48"/>
          <p:cNvSpPr txBox="1"/>
          <p:nvPr/>
        </p:nvSpPr>
        <p:spPr>
          <a:xfrm>
            <a:off x="2478171" y="1017568"/>
            <a:ext cx="595323" cy="282914"/>
          </a:xfrm>
          <a:prstGeom prst="rect">
            <a:avLst/>
          </a:prstGeom>
          <a:noFill/>
        </p:spPr>
        <p:txBody>
          <a:bodyPr wrap="none" lIns="82058" tIns="41029" rIns="82058" bIns="41029" rtlCol="0">
            <a:spAutoFit/>
          </a:bodyPr>
          <a:lstStyle/>
          <a:p>
            <a:r>
              <a:rPr lang="en-US" sz="1300" dirty="0">
                <a:latin typeface="+mn-lt"/>
              </a:rPr>
              <a:t>Jan 14</a:t>
            </a:r>
          </a:p>
        </p:txBody>
      </p:sp>
      <p:sp>
        <p:nvSpPr>
          <p:cNvPr id="50" name="TextBox 49"/>
          <p:cNvSpPr txBox="1"/>
          <p:nvPr/>
        </p:nvSpPr>
        <p:spPr>
          <a:xfrm>
            <a:off x="3879042" y="1017568"/>
            <a:ext cx="654635" cy="282914"/>
          </a:xfrm>
          <a:prstGeom prst="rect">
            <a:avLst/>
          </a:prstGeom>
          <a:noFill/>
        </p:spPr>
        <p:txBody>
          <a:bodyPr wrap="none" lIns="82058" tIns="41029" rIns="82058" bIns="41029" rtlCol="0">
            <a:spAutoFit/>
          </a:bodyPr>
          <a:lstStyle/>
          <a:p>
            <a:r>
              <a:rPr lang="en-US" sz="1300" dirty="0">
                <a:latin typeface="+mn-lt"/>
              </a:rPr>
              <a:t>Mar 14</a:t>
            </a:r>
          </a:p>
        </p:txBody>
      </p:sp>
      <p:sp>
        <p:nvSpPr>
          <p:cNvPr id="51" name="TextBox 50"/>
          <p:cNvSpPr txBox="1"/>
          <p:nvPr/>
        </p:nvSpPr>
        <p:spPr>
          <a:xfrm>
            <a:off x="5343508" y="1017568"/>
            <a:ext cx="669190" cy="282914"/>
          </a:xfrm>
          <a:prstGeom prst="rect">
            <a:avLst/>
          </a:prstGeom>
          <a:noFill/>
        </p:spPr>
        <p:txBody>
          <a:bodyPr wrap="none" lIns="82058" tIns="41029" rIns="82058" bIns="41029" rtlCol="0">
            <a:spAutoFit/>
          </a:bodyPr>
          <a:lstStyle/>
          <a:p>
            <a:r>
              <a:rPr lang="en-US" sz="1300" dirty="0">
                <a:latin typeface="+mn-lt"/>
              </a:rPr>
              <a:t>May 14</a:t>
            </a:r>
          </a:p>
        </p:txBody>
      </p:sp>
      <p:sp>
        <p:nvSpPr>
          <p:cNvPr id="52" name="TextBox 5"/>
          <p:cNvSpPr txBox="1">
            <a:spLocks noChangeArrowheads="1"/>
          </p:cNvSpPr>
          <p:nvPr/>
        </p:nvSpPr>
        <p:spPr bwMode="auto">
          <a:xfrm>
            <a:off x="308898" y="4003514"/>
            <a:ext cx="8500050" cy="2007998"/>
          </a:xfrm>
          <a:prstGeom prst="rect">
            <a:avLst/>
          </a:prstGeom>
          <a:noFill/>
          <a:ln w="9525">
            <a:noFill/>
            <a:miter lim="800000"/>
            <a:headEnd/>
            <a:tailEnd/>
          </a:ln>
        </p:spPr>
        <p:txBody>
          <a:bodyPr wrap="square" lIns="91195" tIns="45599" rIns="91195" bIns="45599">
            <a:spAutoFit/>
          </a:bodyPr>
          <a:lstStyle/>
          <a:p>
            <a:pPr>
              <a:spcAft>
                <a:spcPts val="300"/>
              </a:spcAft>
            </a:pPr>
            <a:r>
              <a:rPr lang="en-US" sz="1600" dirty="0">
                <a:solidFill>
                  <a:prstClr val="black"/>
                </a:solidFill>
                <a:latin typeface="Arial" pitchFamily="34" charset="0"/>
                <a:cs typeface="Arial" pitchFamily="34" charset="0"/>
              </a:rPr>
              <a:t>Proposal and Review Statistics</a:t>
            </a:r>
          </a:p>
          <a:p>
            <a:pPr marL="256432" indent="-256432">
              <a:spcAft>
                <a:spcPts val="300"/>
              </a:spcAft>
              <a:buFont typeface="Wingdings" pitchFamily="2" charset="2"/>
              <a:buChar char="§"/>
            </a:pPr>
            <a:r>
              <a:rPr lang="en-US" sz="1600" dirty="0">
                <a:solidFill>
                  <a:prstClr val="black"/>
                </a:solidFill>
                <a:latin typeface="Arial" pitchFamily="34" charset="0"/>
                <a:cs typeface="Arial" pitchFamily="34" charset="0"/>
              </a:rPr>
              <a:t>Lead institutions: 83% university, 15% national laboratory, and 2% industry/non-profit</a:t>
            </a:r>
          </a:p>
          <a:p>
            <a:pPr marL="256432" indent="-256432">
              <a:spcAft>
                <a:spcPts val="300"/>
              </a:spcAft>
              <a:buFont typeface="Wingdings" pitchFamily="2" charset="2"/>
              <a:buChar char="§"/>
            </a:pPr>
            <a:r>
              <a:rPr lang="en-US" sz="1600" dirty="0">
                <a:solidFill>
                  <a:prstClr val="black"/>
                </a:solidFill>
                <a:latin typeface="Arial" pitchFamily="34" charset="0"/>
                <a:cs typeface="Arial" pitchFamily="34" charset="0"/>
              </a:rPr>
              <a:t>~ 300 unique partner institutions from 49 states, DC, Puerto Rico, and 19 foreign countries</a:t>
            </a:r>
          </a:p>
          <a:p>
            <a:pPr marL="256432" indent="-256432">
              <a:spcAft>
                <a:spcPts val="300"/>
              </a:spcAft>
              <a:buFont typeface="Wingdings" pitchFamily="2" charset="2"/>
              <a:buChar char="§"/>
            </a:pPr>
            <a:r>
              <a:rPr lang="en-US" sz="1600" dirty="0">
                <a:solidFill>
                  <a:prstClr val="black"/>
                </a:solidFill>
                <a:latin typeface="Arial" pitchFamily="34" charset="0"/>
                <a:cs typeface="Arial" pitchFamily="34" charset="0"/>
              </a:rPr>
              <a:t>~ 3900 key personnel, of which 3200 are unique individuals</a:t>
            </a:r>
          </a:p>
          <a:p>
            <a:pPr marL="256432" indent="-256432">
              <a:spcAft>
                <a:spcPts val="300"/>
              </a:spcAft>
              <a:buFont typeface="Arial" panose="020B0604020202020204" pitchFamily="34" charset="0"/>
              <a:buChar char="•"/>
            </a:pPr>
            <a:endParaRPr lang="en-US" sz="1600" dirty="0">
              <a:solidFill>
                <a:prstClr val="black"/>
              </a:solidFill>
              <a:latin typeface="Arial" pitchFamily="34" charset="0"/>
              <a:cs typeface="Arial" pitchFamily="34" charset="0"/>
            </a:endParaRPr>
          </a:p>
          <a:p>
            <a:pPr>
              <a:spcAft>
                <a:spcPts val="300"/>
              </a:spcAft>
            </a:pPr>
            <a:r>
              <a:rPr lang="en-US" sz="1600" dirty="0">
                <a:solidFill>
                  <a:prstClr val="black"/>
                </a:solidFill>
                <a:latin typeface="Arial" pitchFamily="34" charset="0"/>
                <a:cs typeface="Arial" pitchFamily="34" charset="0"/>
              </a:rPr>
              <a:t>Budget: FY2014 Omnibus Appropriation includes $100M for EFRCs</a:t>
            </a:r>
          </a:p>
        </p:txBody>
      </p:sp>
      <p:sp>
        <p:nvSpPr>
          <p:cNvPr id="53" name="AutoShape 12"/>
          <p:cNvSpPr>
            <a:spLocks noChangeArrowheads="1"/>
          </p:cNvSpPr>
          <p:nvPr/>
        </p:nvSpPr>
        <p:spPr bwMode="auto">
          <a:xfrm>
            <a:off x="361950" y="1257301"/>
            <a:ext cx="8610600" cy="676274"/>
          </a:xfrm>
          <a:prstGeom prst="rightArrow">
            <a:avLst>
              <a:gd name="adj1" fmla="val 33618"/>
              <a:gd name="adj2" fmla="val 52711"/>
            </a:avLst>
          </a:prstGeom>
          <a:gradFill rotWithShape="1">
            <a:gsLst>
              <a:gs pos="0">
                <a:srgbClr val="FF3399"/>
              </a:gs>
              <a:gs pos="25000">
                <a:srgbClr val="FF6633"/>
              </a:gs>
              <a:gs pos="50000">
                <a:srgbClr val="FFFF00"/>
              </a:gs>
              <a:gs pos="75000">
                <a:srgbClr val="01A78F"/>
              </a:gs>
              <a:gs pos="100000">
                <a:srgbClr val="3366FF"/>
              </a:gs>
            </a:gsLst>
            <a:lin ang="0" scaled="1"/>
          </a:gradFill>
          <a:ln w="9525">
            <a:solidFill>
              <a:schemeClr val="tx1"/>
            </a:solidFill>
            <a:miter lim="800000"/>
            <a:headEnd/>
            <a:tailEnd/>
          </a:ln>
        </p:spPr>
        <p:txBody>
          <a:bodyPr wrap="none" lIns="82012" tIns="41005" rIns="82012" bIns="41005" anchor="ctr"/>
          <a:lstStyle/>
          <a:p>
            <a:pPr defTabSz="820258">
              <a:defRPr/>
            </a:pPr>
            <a:endParaRPr lang="en-US" dirty="0">
              <a:effectLst>
                <a:outerShdw blurRad="38100" dist="38100" dir="2700000" algn="tl">
                  <a:srgbClr val="FFFFFF"/>
                </a:outerShdw>
              </a:effectLst>
            </a:endParaRPr>
          </a:p>
        </p:txBody>
      </p:sp>
      <p:sp>
        <p:nvSpPr>
          <p:cNvPr id="54" name="Slide Number Placeholder 2"/>
          <p:cNvSpPr txBox="1">
            <a:spLocks/>
          </p:cNvSpPr>
          <p:nvPr/>
        </p:nvSpPr>
        <p:spPr>
          <a:xfrm>
            <a:off x="8372186" y="6311247"/>
            <a:ext cx="381000" cy="365125"/>
          </a:xfrm>
          <a:prstGeom prst="rect">
            <a:avLst/>
          </a:prstGeom>
        </p:spPr>
        <p:txBody>
          <a:bodyPr vert="horz" lIns="90779" tIns="45394" rIns="90779" bIns="45394" rtlCol="0" anchor="ctr"/>
          <a:lstStyle/>
          <a:p>
            <a:pPr algn="r" defTabSz="820487" fontAlgn="auto">
              <a:spcBef>
                <a:spcPts val="0"/>
              </a:spcBef>
              <a:spcAft>
                <a:spcPts val="0"/>
              </a:spcAft>
              <a:defRPr/>
            </a:pPr>
            <a:fld id="{894C652A-1437-4DEE-BE20-1D8E4CBD3D73}" type="slidenum">
              <a:rPr lang="en-US" sz="1200" smtClean="0">
                <a:solidFill>
                  <a:srgbClr val="106636"/>
                </a:solidFill>
                <a:cs typeface="Arial" pitchFamily="34" charset="0"/>
              </a:rPr>
              <a:pPr algn="r" defTabSz="820487" fontAlgn="auto">
                <a:spcBef>
                  <a:spcPts val="0"/>
                </a:spcBef>
                <a:spcAft>
                  <a:spcPts val="0"/>
                </a:spcAft>
                <a:defRPr/>
              </a:pPr>
              <a:t>13</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4683172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501"/>
            <a:ext cx="9144000" cy="850901"/>
          </a:xfrm>
        </p:spPr>
        <p:txBody>
          <a:bodyPr/>
          <a:lstStyle/>
          <a:p>
            <a:r>
              <a:rPr lang="en-US" dirty="0" smtClean="0"/>
              <a:t>Ultrafast Materials and Chemical Sciences </a:t>
            </a:r>
            <a:br>
              <a:rPr lang="en-US" dirty="0" smtClean="0"/>
            </a:br>
            <a:r>
              <a:rPr lang="en-US" sz="2000" dirty="0" smtClean="0"/>
              <a:t>FY 2014 Funding Opportunity Announcement</a:t>
            </a:r>
            <a:endParaRPr lang="en-US" dirty="0"/>
          </a:p>
        </p:txBody>
      </p:sp>
      <p:sp>
        <p:nvSpPr>
          <p:cNvPr id="17" name="Slide Number Placeholder 3"/>
          <p:cNvSpPr txBox="1">
            <a:spLocks/>
          </p:cNvSpPr>
          <p:nvPr/>
        </p:nvSpPr>
        <p:spPr>
          <a:xfrm>
            <a:off x="8318500" y="6351588"/>
            <a:ext cx="476250" cy="365125"/>
          </a:xfrm>
          <a:prstGeom prst="rect">
            <a:avLst/>
          </a:prstGeom>
        </p:spPr>
        <p:txBody>
          <a:bodyPr vert="horz" lIns="91397" tIns="45698" rIns="91397" bIns="45698"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EEA275D-5A49-48A8-817D-44C3EA0A3A2F}"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18" name="Content Placeholder 4"/>
          <p:cNvSpPr>
            <a:spLocks noGrp="1"/>
          </p:cNvSpPr>
          <p:nvPr>
            <p:ph idx="1"/>
          </p:nvPr>
        </p:nvSpPr>
        <p:spPr>
          <a:xfrm>
            <a:off x="0" y="762000"/>
            <a:ext cx="9144000" cy="5562600"/>
          </a:xfrm>
        </p:spPr>
        <p:txBody>
          <a:bodyPr/>
          <a:lstStyle/>
          <a:p>
            <a:pPr>
              <a:buFont typeface="Wingdings" pitchFamily="2" charset="2"/>
              <a:buChar char="§"/>
            </a:pPr>
            <a:r>
              <a:rPr lang="en-US" sz="1800" dirty="0" smtClean="0"/>
              <a:t>Funding Opportunity for Scientific </a:t>
            </a:r>
            <a:r>
              <a:rPr lang="en-US" sz="1800" dirty="0"/>
              <a:t>Discovery through Ultrafast Materials and Chemical </a:t>
            </a:r>
            <a:r>
              <a:rPr lang="en-US" sz="1800" dirty="0" smtClean="0"/>
              <a:t>Sciences</a:t>
            </a:r>
          </a:p>
          <a:p>
            <a:pPr marL="630238" lvl="1" indent="-236538"/>
            <a:r>
              <a:rPr lang="en-US" sz="1700" dirty="0" smtClean="0"/>
              <a:t>Support for hypothesis-driven research by collaborative investigator teams that combine </a:t>
            </a:r>
            <a:r>
              <a:rPr lang="en-US" sz="1700" dirty="0"/>
              <a:t>experimental and theoretical </a:t>
            </a:r>
            <a:r>
              <a:rPr lang="en-US" sz="1700" dirty="0" smtClean="0"/>
              <a:t>efforts</a:t>
            </a:r>
          </a:p>
          <a:p>
            <a:pPr marL="630238" lvl="1" indent="-236538"/>
            <a:r>
              <a:rPr lang="en-US" sz="1700" dirty="0" smtClean="0"/>
              <a:t>$4M available for new awards at $400K to $1M/year for 3 years</a:t>
            </a:r>
          </a:p>
          <a:p>
            <a:pPr marL="630238" lvl="1" indent="-236538"/>
            <a:r>
              <a:rPr lang="en-US" sz="1700" dirty="0"/>
              <a:t>DE-FOA-0001089 (Grants) and LAB 14-1089 (National Labs)</a:t>
            </a:r>
            <a:endParaRPr lang="en-US" sz="1700" b="0" dirty="0" smtClean="0"/>
          </a:p>
          <a:p>
            <a:pPr>
              <a:buFont typeface="Wingdings" pitchFamily="2" charset="2"/>
              <a:buChar char="§"/>
            </a:pPr>
            <a:r>
              <a:rPr lang="en-US" sz="1800" b="0" dirty="0"/>
              <a:t>Addresses the grand challenge to characterize and control </a:t>
            </a:r>
            <a:r>
              <a:rPr lang="en-US" sz="1800" b="0" dirty="0" smtClean="0"/>
              <a:t>chemical </a:t>
            </a:r>
            <a:r>
              <a:rPr lang="en-US" sz="1800" b="0" dirty="0"/>
              <a:t>and materials processes at the level of the </a:t>
            </a:r>
            <a:r>
              <a:rPr lang="en-US" sz="1800" b="0" dirty="0" smtClean="0"/>
              <a:t>electrons</a:t>
            </a:r>
          </a:p>
          <a:p>
            <a:pPr>
              <a:buFont typeface="Wingdings" pitchFamily="2" charset="2"/>
              <a:buChar char="§"/>
            </a:pPr>
            <a:r>
              <a:rPr lang="en-US" sz="1800" b="0" dirty="0" smtClean="0"/>
              <a:t>Focus on application </a:t>
            </a:r>
            <a:r>
              <a:rPr lang="en-US" sz="1800" b="0" dirty="0"/>
              <a:t>of the new ultrafast </a:t>
            </a:r>
            <a:r>
              <a:rPr lang="en-US" sz="1800" b="0" dirty="0" smtClean="0"/>
              <a:t>capabilities </a:t>
            </a:r>
            <a:r>
              <a:rPr lang="en-US" sz="1800" b="0" dirty="0"/>
              <a:t>in areas critical to the BES </a:t>
            </a:r>
            <a:r>
              <a:rPr lang="en-US" sz="1800" b="0" dirty="0" smtClean="0"/>
              <a:t>mission, utilizing </a:t>
            </a:r>
            <a:r>
              <a:rPr lang="en-US" sz="1800" b="0" dirty="0"/>
              <a:t>x-rays, VUV, and </a:t>
            </a:r>
            <a:r>
              <a:rPr lang="en-US" sz="1800" b="0" dirty="0" smtClean="0"/>
              <a:t>lower </a:t>
            </a:r>
            <a:r>
              <a:rPr lang="en-US" sz="1800" b="0" dirty="0"/>
              <a:t>energy </a:t>
            </a:r>
            <a:r>
              <a:rPr lang="en-US" sz="1800" b="0" dirty="0" smtClean="0"/>
              <a:t>photons; not source development</a:t>
            </a:r>
            <a:endParaRPr lang="en-US" sz="1800" b="0" dirty="0"/>
          </a:p>
          <a:p>
            <a:pPr marL="628650" lvl="1" indent="-228600"/>
            <a:r>
              <a:rPr lang="en-US" sz="1700" b="0" dirty="0" smtClean="0"/>
              <a:t>Ultrafast optical probes for </a:t>
            </a:r>
            <a:r>
              <a:rPr lang="en-US" sz="1700" dirty="0" smtClean="0"/>
              <a:t>direct </a:t>
            </a:r>
            <a:r>
              <a:rPr lang="en-US" sz="1700" dirty="0"/>
              <a:t>characterization and control of </a:t>
            </a:r>
            <a:r>
              <a:rPr lang="en-US" sz="1700" dirty="0" smtClean="0"/>
              <a:t>energy relevant chemical </a:t>
            </a:r>
            <a:r>
              <a:rPr lang="en-US" sz="1700" dirty="0"/>
              <a:t>processes at the level of the electrons and manipulation of highly correlated electron systems in condensed </a:t>
            </a:r>
            <a:r>
              <a:rPr lang="en-US" sz="1700" dirty="0" smtClean="0"/>
              <a:t>matter</a:t>
            </a:r>
          </a:p>
          <a:p>
            <a:pPr marL="628650" lvl="1" indent="-228600"/>
            <a:r>
              <a:rPr lang="en-US" sz="1700" dirty="0" smtClean="0"/>
              <a:t>Free </a:t>
            </a:r>
            <a:r>
              <a:rPr lang="en-US" sz="1700" dirty="0"/>
              <a:t>electron laser </a:t>
            </a:r>
            <a:r>
              <a:rPr lang="en-US" sz="1700" dirty="0" smtClean="0"/>
              <a:t>science to investigate time-resolved phenomena, correlated electron excitations, and complex chemical systems</a:t>
            </a:r>
          </a:p>
          <a:p>
            <a:pPr marL="228693" indent="-228600"/>
            <a:r>
              <a:rPr lang="en-US" sz="1900" b="0" dirty="0" smtClean="0"/>
              <a:t>Important Deadlines:</a:t>
            </a:r>
          </a:p>
          <a:p>
            <a:pPr marL="628650" lvl="1" indent="-228600"/>
            <a:r>
              <a:rPr lang="en-US" sz="1700" b="1" dirty="0" smtClean="0"/>
              <a:t>Required Letters of Intent </a:t>
            </a:r>
            <a:r>
              <a:rPr lang="en-US" sz="1700" dirty="0" smtClean="0"/>
              <a:t>are due on March 17 before 5:00 pm</a:t>
            </a:r>
          </a:p>
          <a:p>
            <a:pPr marL="628650" lvl="1" indent="-228600"/>
            <a:r>
              <a:rPr lang="en-US" sz="1700" dirty="0" smtClean="0"/>
              <a:t>Final applications are due </a:t>
            </a:r>
            <a:r>
              <a:rPr lang="en-US" sz="1700" dirty="0"/>
              <a:t>on </a:t>
            </a:r>
            <a:r>
              <a:rPr lang="en-US" sz="1700" dirty="0" smtClean="0"/>
              <a:t>April 21 </a:t>
            </a:r>
            <a:r>
              <a:rPr lang="en-US" sz="1700" dirty="0"/>
              <a:t>before 5:00 pm</a:t>
            </a:r>
          </a:p>
          <a:p>
            <a:pPr marL="628650" lvl="1" indent="-228600"/>
            <a:endParaRPr lang="en-US" sz="1700" dirty="0" smtClean="0"/>
          </a:p>
          <a:p>
            <a:pPr marL="628650" lvl="1" indent="-228600"/>
            <a:endParaRPr lang="en-US" sz="1700" b="0" dirty="0" smtClean="0"/>
          </a:p>
        </p:txBody>
      </p:sp>
    </p:spTree>
    <p:extLst>
      <p:ext uri="{BB962C8B-B14F-4D97-AF65-F5344CB8AC3E}">
        <p14:creationId xmlns:p14="http://schemas.microsoft.com/office/powerpoint/2010/main" val="3329516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501"/>
            <a:ext cx="9144000" cy="850901"/>
          </a:xfrm>
        </p:spPr>
        <p:txBody>
          <a:bodyPr/>
          <a:lstStyle/>
          <a:p>
            <a:r>
              <a:rPr lang="en-US" dirty="0" err="1" smtClean="0"/>
              <a:t>EPSCoR</a:t>
            </a:r>
            <a:r>
              <a:rPr lang="en-US" dirty="0" smtClean="0"/>
              <a:t> Implementation Grants</a:t>
            </a:r>
            <a:br>
              <a:rPr lang="en-US" dirty="0" smtClean="0"/>
            </a:br>
            <a:r>
              <a:rPr lang="en-US" dirty="0" smtClean="0"/>
              <a:t>FY 2014 Funding Opportunity Announcement</a:t>
            </a:r>
            <a:endParaRPr lang="en-US" dirty="0"/>
          </a:p>
        </p:txBody>
      </p:sp>
      <p:sp>
        <p:nvSpPr>
          <p:cNvPr id="17" name="Slide Number Placeholder 3"/>
          <p:cNvSpPr txBox="1">
            <a:spLocks/>
          </p:cNvSpPr>
          <p:nvPr/>
        </p:nvSpPr>
        <p:spPr>
          <a:xfrm>
            <a:off x="8318500" y="6351588"/>
            <a:ext cx="476250" cy="365125"/>
          </a:xfrm>
          <a:prstGeom prst="rect">
            <a:avLst/>
          </a:prstGeom>
        </p:spPr>
        <p:txBody>
          <a:bodyPr vert="horz" lIns="91397" tIns="45698" rIns="91397" bIns="45698"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EEA275D-5A49-48A8-817D-44C3EA0A3A2F}"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18" name="Content Placeholder 4"/>
          <p:cNvSpPr>
            <a:spLocks noGrp="1"/>
          </p:cNvSpPr>
          <p:nvPr>
            <p:ph idx="1"/>
          </p:nvPr>
        </p:nvSpPr>
        <p:spPr>
          <a:xfrm>
            <a:off x="0" y="762000"/>
            <a:ext cx="9144000" cy="5562600"/>
          </a:xfrm>
        </p:spPr>
        <p:txBody>
          <a:bodyPr/>
          <a:lstStyle/>
          <a:p>
            <a:pPr>
              <a:spcBef>
                <a:spcPts val="480"/>
              </a:spcBef>
              <a:buFont typeface="Wingdings" panose="05000000000000000000" pitchFamily="2" charset="2"/>
              <a:buChar char="§"/>
            </a:pPr>
            <a:r>
              <a:rPr lang="en-US" sz="1800" dirty="0" smtClean="0"/>
              <a:t>Funding Opportunity for Implementation Grants for the DOE </a:t>
            </a:r>
            <a:r>
              <a:rPr lang="en-US" sz="1800" i="1" dirty="0" smtClean="0"/>
              <a:t>Experimental </a:t>
            </a:r>
            <a:r>
              <a:rPr lang="en-US" sz="1800" i="1" dirty="0"/>
              <a:t>Program to Stimulate Competitive Research </a:t>
            </a:r>
            <a:r>
              <a:rPr lang="en-US" sz="1800" i="1" dirty="0" smtClean="0"/>
              <a:t>Program</a:t>
            </a:r>
            <a:endParaRPr lang="en-US" sz="1800" dirty="0" smtClean="0"/>
          </a:p>
          <a:p>
            <a:pPr marL="630238" lvl="1" indent="-236538">
              <a:spcBef>
                <a:spcPts val="480"/>
              </a:spcBef>
            </a:pPr>
            <a:r>
              <a:rPr lang="en-US" sz="1650" dirty="0" smtClean="0"/>
              <a:t>DOE </a:t>
            </a:r>
            <a:r>
              <a:rPr lang="en-US" sz="1650" dirty="0" err="1" smtClean="0"/>
              <a:t>EPSCoR</a:t>
            </a:r>
            <a:r>
              <a:rPr lang="en-US" sz="1650" dirty="0" smtClean="0"/>
              <a:t> is federal-state </a:t>
            </a:r>
            <a:r>
              <a:rPr lang="en-US" sz="1650" dirty="0"/>
              <a:t>partnership program designed to help </a:t>
            </a:r>
            <a:r>
              <a:rPr lang="en-US" sz="1650" dirty="0" smtClean="0"/>
              <a:t>DOE increase </a:t>
            </a:r>
            <a:r>
              <a:rPr lang="en-US" sz="1650" dirty="0"/>
              <a:t>the geographic diversity of competitive </a:t>
            </a:r>
            <a:r>
              <a:rPr lang="en-US" sz="1650" dirty="0" smtClean="0"/>
              <a:t>capabilities </a:t>
            </a:r>
            <a:r>
              <a:rPr lang="en-US" sz="1650" dirty="0"/>
              <a:t>to conduct energy-related research and </a:t>
            </a:r>
            <a:r>
              <a:rPr lang="en-US" sz="1650" dirty="0" smtClean="0"/>
              <a:t>development</a:t>
            </a:r>
            <a:endParaRPr lang="en-US" sz="1650" dirty="0"/>
          </a:p>
          <a:p>
            <a:pPr marL="630238" lvl="1" indent="-236538">
              <a:spcBef>
                <a:spcPts val="480"/>
              </a:spcBef>
            </a:pPr>
            <a:r>
              <a:rPr lang="en-US" sz="1650" dirty="0" smtClean="0"/>
              <a:t>Eligible jurisdictions:  Alabama</a:t>
            </a:r>
            <a:r>
              <a:rPr lang="en-US" sz="1650" dirty="0"/>
              <a:t>, Alaska, Arkansas, Delaware, Guam, Hawaii, Idaho, Kansas, Kentucky, Louisiana, Maine, Mississippi, Missouri, Montana, Nebraska, Nevada, New Hampshire, New Mexico, North Dakota, Oklahoma, Puerto Rico, Rhode Island, South Carolina, South Dakota, Vermont, Virgin Islands, West Virginia, and Wyoming</a:t>
            </a:r>
            <a:r>
              <a:rPr lang="en-US" sz="1650" dirty="0" smtClean="0"/>
              <a:t>.</a:t>
            </a:r>
          </a:p>
          <a:p>
            <a:pPr marL="630238" lvl="1" indent="-236538">
              <a:spcBef>
                <a:spcPts val="480"/>
              </a:spcBef>
            </a:pPr>
            <a:r>
              <a:rPr lang="en-US" sz="1650" dirty="0" smtClean="0"/>
              <a:t>Implementation grants provide support for research </a:t>
            </a:r>
            <a:r>
              <a:rPr lang="en-US" sz="1650" dirty="0"/>
              <a:t>by a group of scientists and engineers, including graduate students and post-doctoral fellows, </a:t>
            </a:r>
            <a:r>
              <a:rPr lang="en-US" sz="1650" dirty="0" smtClean="0"/>
              <a:t>that is focused </a:t>
            </a:r>
            <a:r>
              <a:rPr lang="en-US" sz="1650" dirty="0"/>
              <a:t>on a common energy-related scientific </a:t>
            </a:r>
            <a:r>
              <a:rPr lang="en-US" sz="1650" dirty="0" smtClean="0"/>
              <a:t>theme and that will improve the research infrastructure for the host institution(s)</a:t>
            </a:r>
          </a:p>
          <a:p>
            <a:pPr marL="630238" lvl="1" indent="-236538">
              <a:spcBef>
                <a:spcPts val="480"/>
              </a:spcBef>
            </a:pPr>
            <a:r>
              <a:rPr lang="en-US" sz="1650" dirty="0"/>
              <a:t>Applications must identify </a:t>
            </a:r>
            <a:r>
              <a:rPr lang="en-US" sz="1650" dirty="0" smtClean="0"/>
              <a:t>a </a:t>
            </a:r>
            <a:r>
              <a:rPr lang="en-US" sz="1650" dirty="0"/>
              <a:t>topical research </a:t>
            </a:r>
            <a:r>
              <a:rPr lang="en-US" sz="1650" dirty="0" smtClean="0"/>
              <a:t>area(s) from among the DOE Office of Science programs and/or the DOE Technology Offices</a:t>
            </a:r>
            <a:endParaRPr lang="en-US" sz="1650" dirty="0"/>
          </a:p>
          <a:p>
            <a:pPr marL="630238" lvl="1" indent="-236538">
              <a:spcBef>
                <a:spcPts val="480"/>
              </a:spcBef>
            </a:pPr>
            <a:r>
              <a:rPr lang="en-US" sz="1650" dirty="0" smtClean="0"/>
              <a:t>Support for 2-3 new </a:t>
            </a:r>
            <a:r>
              <a:rPr lang="en-US" sz="1650" dirty="0"/>
              <a:t>awards at </a:t>
            </a:r>
            <a:r>
              <a:rPr lang="en-US" sz="1650" dirty="0" smtClean="0"/>
              <a:t>$1,000K </a:t>
            </a:r>
            <a:r>
              <a:rPr lang="en-US" sz="1650" dirty="0"/>
              <a:t>to </a:t>
            </a:r>
            <a:r>
              <a:rPr lang="en-US" sz="1650" dirty="0" smtClean="0"/>
              <a:t>$2.5 M/year </a:t>
            </a:r>
            <a:r>
              <a:rPr lang="en-US" sz="1650" dirty="0"/>
              <a:t>for 3 </a:t>
            </a:r>
            <a:r>
              <a:rPr lang="en-US" sz="1650" dirty="0" smtClean="0"/>
              <a:t>years</a:t>
            </a:r>
          </a:p>
          <a:p>
            <a:pPr marL="336643" indent="-342900">
              <a:spcBef>
                <a:spcPts val="480"/>
              </a:spcBef>
              <a:buFont typeface="Wingdings" panose="05000000000000000000" pitchFamily="2" charset="2"/>
              <a:buChar char="§"/>
            </a:pPr>
            <a:r>
              <a:rPr lang="en-US" sz="2000" dirty="0" smtClean="0"/>
              <a:t> </a:t>
            </a:r>
            <a:r>
              <a:rPr lang="en-US" sz="1800" dirty="0"/>
              <a:t>Important Deadlines for </a:t>
            </a:r>
            <a:r>
              <a:rPr lang="en-US" sz="1800" dirty="0" smtClean="0"/>
              <a:t>DE-FOA-0001087 </a:t>
            </a:r>
            <a:endParaRPr lang="en-US" sz="2000" dirty="0"/>
          </a:p>
          <a:p>
            <a:pPr marL="628650" lvl="1" indent="-228600">
              <a:spcBef>
                <a:spcPts val="480"/>
              </a:spcBef>
            </a:pPr>
            <a:r>
              <a:rPr lang="en-US" sz="1650" b="1" dirty="0" smtClean="0"/>
              <a:t>Required Letters of Intent </a:t>
            </a:r>
            <a:r>
              <a:rPr lang="en-US" sz="1650" dirty="0" smtClean="0"/>
              <a:t>are due on March 22 before 5:00 pm</a:t>
            </a:r>
          </a:p>
          <a:p>
            <a:pPr marL="628650" lvl="1" indent="-228600">
              <a:spcBef>
                <a:spcPts val="480"/>
              </a:spcBef>
            </a:pPr>
            <a:r>
              <a:rPr lang="en-US" sz="1650" dirty="0" smtClean="0"/>
              <a:t>Final applications are due </a:t>
            </a:r>
            <a:r>
              <a:rPr lang="en-US" sz="1650" dirty="0"/>
              <a:t>on </a:t>
            </a:r>
            <a:r>
              <a:rPr lang="en-US" sz="1650" dirty="0" smtClean="0"/>
              <a:t>April 15 </a:t>
            </a:r>
            <a:r>
              <a:rPr lang="en-US" sz="1650" dirty="0"/>
              <a:t>before </a:t>
            </a:r>
            <a:r>
              <a:rPr lang="en-US" sz="1650" dirty="0" smtClean="0"/>
              <a:t>11:59 </a:t>
            </a:r>
            <a:r>
              <a:rPr lang="en-US" sz="1650" dirty="0"/>
              <a:t>pm</a:t>
            </a:r>
          </a:p>
          <a:p>
            <a:pPr marL="628650" lvl="1" indent="-228600"/>
            <a:endParaRPr lang="en-US" sz="1700" dirty="0" smtClean="0"/>
          </a:p>
          <a:p>
            <a:pPr marL="628650" lvl="1" indent="-228600"/>
            <a:endParaRPr lang="en-US" sz="1700" b="0" dirty="0" smtClean="0"/>
          </a:p>
        </p:txBody>
      </p:sp>
    </p:spTree>
    <p:extLst>
      <p:ext uri="{BB962C8B-B14F-4D97-AF65-F5344CB8AC3E}">
        <p14:creationId xmlns:p14="http://schemas.microsoft.com/office/powerpoint/2010/main" val="3400942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56615"/>
            <a:ext cx="5547360" cy="5259388"/>
          </a:xfrm>
        </p:spPr>
        <p:txBody>
          <a:bodyPr/>
          <a:lstStyle/>
          <a:p>
            <a:pPr>
              <a:buFont typeface="Wingdings" panose="05000000000000000000" pitchFamily="2" charset="2"/>
              <a:buChar char="§"/>
            </a:pPr>
            <a:r>
              <a:rPr lang="en-US" sz="2000" dirty="0" smtClean="0"/>
              <a:t>BES 2014 Summary Report</a:t>
            </a:r>
          </a:p>
          <a:p>
            <a:pPr lvl="1"/>
            <a:r>
              <a:rPr lang="en-US" sz="2000" dirty="0" smtClean="0"/>
              <a:t>Update to the 2011 Summary Report</a:t>
            </a:r>
          </a:p>
          <a:p>
            <a:pPr lvl="1"/>
            <a:r>
              <a:rPr lang="en-US" sz="2000" dirty="0" smtClean="0"/>
              <a:t>Overview of BES</a:t>
            </a:r>
          </a:p>
          <a:p>
            <a:pPr lvl="1"/>
            <a:r>
              <a:rPr lang="en-US" sz="2000" dirty="0" smtClean="0"/>
              <a:t>How BES does business</a:t>
            </a:r>
          </a:p>
          <a:p>
            <a:pPr lvl="1"/>
            <a:r>
              <a:rPr lang="en-US" sz="2000" dirty="0" smtClean="0"/>
              <a:t>Descriptions of all three BES divisions, EFRCs, and Hubs</a:t>
            </a:r>
          </a:p>
          <a:p>
            <a:pPr lvl="1"/>
            <a:r>
              <a:rPr lang="en-US" sz="2000" dirty="0" smtClean="0"/>
              <a:t>Representative research highlights from the BES divisions, EFRCs, and Hubs</a:t>
            </a:r>
          </a:p>
          <a:p>
            <a:endParaRPr lang="en-US" sz="2000" dirty="0" smtClean="0"/>
          </a:p>
          <a:p>
            <a:pPr>
              <a:buFont typeface="Wingdings" panose="05000000000000000000" pitchFamily="2" charset="2"/>
              <a:buChar char="§"/>
            </a:pPr>
            <a:r>
              <a:rPr lang="en-US" sz="2000" dirty="0" smtClean="0"/>
              <a:t>BES Core Research Activities (CRAs)</a:t>
            </a:r>
          </a:p>
          <a:p>
            <a:pPr lvl="1"/>
            <a:r>
              <a:rPr lang="en-US" sz="2000" dirty="0" smtClean="0"/>
              <a:t>Updated to reflect current portfolio descriptions, accomplishments, and challenges</a:t>
            </a:r>
            <a:endParaRPr lang="en-US" sz="2000" dirty="0"/>
          </a:p>
          <a:p>
            <a:endParaRPr lang="en-US" sz="2000" dirty="0"/>
          </a:p>
          <a:p>
            <a:pPr marL="0" indent="0" algn="ctr">
              <a:buNone/>
            </a:pPr>
            <a:r>
              <a:rPr lang="en-US" sz="1600" u="sng" dirty="0">
                <a:solidFill>
                  <a:srgbClr val="0000CC"/>
                </a:solidFill>
              </a:rPr>
              <a:t>http://science.energy.gov/bes/research</a:t>
            </a:r>
            <a:r>
              <a:rPr lang="en-US" sz="1600" u="sng" dirty="0" smtClean="0">
                <a:solidFill>
                  <a:srgbClr val="0000CC"/>
                </a:solidFill>
              </a:rPr>
              <a:t>/</a:t>
            </a:r>
            <a:endParaRPr lang="en-US" sz="1600" u="sng" dirty="0">
              <a:solidFill>
                <a:srgbClr val="0000CC"/>
              </a:solidFill>
            </a:endParaRPr>
          </a:p>
        </p:txBody>
      </p:sp>
      <p:sp>
        <p:nvSpPr>
          <p:cNvPr id="3" name="Title 2"/>
          <p:cNvSpPr>
            <a:spLocks noGrp="1"/>
          </p:cNvSpPr>
          <p:nvPr>
            <p:ph type="title"/>
          </p:nvPr>
        </p:nvSpPr>
        <p:spPr>
          <a:xfrm>
            <a:off x="0" y="0"/>
            <a:ext cx="9144000" cy="782320"/>
          </a:xfrm>
        </p:spPr>
        <p:txBody>
          <a:bodyPr/>
          <a:lstStyle/>
          <a:p>
            <a:r>
              <a:rPr lang="en-US" dirty="0" smtClean="0"/>
              <a:t>BES Communications</a:t>
            </a:r>
            <a:endParaRPr lang="en-US" dirty="0"/>
          </a:p>
        </p:txBody>
      </p:sp>
      <p:sp>
        <p:nvSpPr>
          <p:cNvPr id="5" name="Slide Number Placeholder 4"/>
          <p:cNvSpPr>
            <a:spLocks noGrp="1"/>
          </p:cNvSpPr>
          <p:nvPr>
            <p:ph type="sldNum" sz="quarter" idx="11"/>
          </p:nvPr>
        </p:nvSpPr>
        <p:spPr/>
        <p:txBody>
          <a:bodyPr/>
          <a:lstStyle/>
          <a:p>
            <a:pPr>
              <a:defRPr/>
            </a:pPr>
            <a:fld id="{21722FF3-B2FF-4B9D-A1FC-2641F0BD8CF1}" type="slidenum">
              <a:rPr lang="en-US" smtClean="0"/>
              <a:pPr>
                <a:defRPr/>
              </a:pPr>
              <a:t>16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760" y="1117600"/>
            <a:ext cx="3098800" cy="4006306"/>
          </a:xfrm>
          <a:prstGeom prst="rect">
            <a:avLst/>
          </a:prstGeom>
        </p:spPr>
      </p:pic>
    </p:spTree>
    <p:extLst>
      <p:ext uri="{BB962C8B-B14F-4D97-AF65-F5344CB8AC3E}">
        <p14:creationId xmlns:p14="http://schemas.microsoft.com/office/powerpoint/2010/main" val="278923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2001"/>
          </a:xfrm>
        </p:spPr>
        <p:txBody>
          <a:bodyPr/>
          <a:lstStyle/>
          <a:p>
            <a:r>
              <a:rPr lang="en-US" dirty="0"/>
              <a:t>Materials </a:t>
            </a:r>
            <a:r>
              <a:rPr lang="en-US" dirty="0" smtClean="0"/>
              <a:t>Sciences </a:t>
            </a:r>
            <a:r>
              <a:rPr lang="en-US" dirty="0"/>
              <a:t>and Engineering </a:t>
            </a:r>
            <a:r>
              <a:rPr lang="en-US" dirty="0" smtClean="0"/>
              <a:t>Division</a:t>
            </a:r>
            <a:r>
              <a:rPr lang="en-US" sz="1800" dirty="0" smtClean="0"/>
              <a:t/>
            </a:r>
            <a:br>
              <a:rPr lang="en-US" sz="1800" dirty="0" smtClean="0"/>
            </a:br>
            <a:r>
              <a:rPr lang="en-US" sz="1800" dirty="0" smtClean="0"/>
              <a:t> Metal Organic Frameworks  (MOFs)– Creating New Properties and Functions</a:t>
            </a:r>
            <a:endParaRPr lang="en-US" sz="1800" dirty="0"/>
          </a:p>
        </p:txBody>
      </p:sp>
      <p:sp>
        <p:nvSpPr>
          <p:cNvPr id="7" name="TextBox 6"/>
          <p:cNvSpPr txBox="1"/>
          <p:nvPr/>
        </p:nvSpPr>
        <p:spPr>
          <a:xfrm>
            <a:off x="0" y="869382"/>
            <a:ext cx="7279839" cy="1188018"/>
          </a:xfrm>
          <a:prstGeom prst="rect">
            <a:avLst/>
          </a:prstGeom>
          <a:noFill/>
        </p:spPr>
        <p:txBody>
          <a:bodyPr wrap="square" rtlCol="0">
            <a:spAutoFit/>
          </a:bodyPr>
          <a:lstStyle/>
          <a:p>
            <a:pPr marL="342900" indent="-342900" fontAlgn="base">
              <a:spcBef>
                <a:spcPct val="20000"/>
              </a:spcBef>
              <a:spcAft>
                <a:spcPct val="0"/>
              </a:spcAft>
              <a:buFont typeface="Wingdings" pitchFamily="2" charset="2"/>
              <a:buChar char="§"/>
            </a:pPr>
            <a:r>
              <a:rPr lang="en-US" sz="2000" b="1" dirty="0" smtClean="0">
                <a:solidFill>
                  <a:srgbClr val="146737"/>
                </a:solidFill>
                <a:latin typeface="Arial" pitchFamily="34" charset="0"/>
                <a:cs typeface="Arial" pitchFamily="34" charset="0"/>
              </a:rPr>
              <a:t>Electrical conductivity realized in MOFs</a:t>
            </a:r>
          </a:p>
          <a:p>
            <a:pPr lvl="1" indent="-236538" fontAlgn="base">
              <a:spcBef>
                <a:spcPct val="20000"/>
              </a:spcBef>
              <a:spcAft>
                <a:spcPct val="0"/>
              </a:spcAft>
              <a:buFont typeface="Arial" pitchFamily="34" charset="0"/>
              <a:buChar char="–"/>
            </a:pPr>
            <a:r>
              <a:rPr lang="en-US" sz="1600" dirty="0" smtClean="0">
                <a:latin typeface="Arial" panose="020B0604020202020204" pitchFamily="34" charset="0"/>
                <a:cs typeface="Arial" pitchFamily="34" charset="0"/>
              </a:rPr>
              <a:t>Discovery of </a:t>
            </a:r>
            <a:r>
              <a:rPr lang="en-US" sz="1600" dirty="0">
                <a:latin typeface="Arial" panose="020B0604020202020204" pitchFamily="34" charset="0"/>
                <a:cs typeface="Arial" pitchFamily="34" charset="0"/>
              </a:rPr>
              <a:t>electrical conductivity on par with organic semiconductors while maintaining porosity of MOF is </a:t>
            </a:r>
            <a:r>
              <a:rPr lang="en-US" sz="1600" dirty="0" smtClean="0">
                <a:latin typeface="Arial" panose="020B0604020202020204" pitchFamily="34" charset="0"/>
                <a:cs typeface="Arial" pitchFamily="34" charset="0"/>
              </a:rPr>
              <a:t>a key </a:t>
            </a:r>
            <a:r>
              <a:rPr lang="en-US" sz="1600" dirty="0">
                <a:latin typeface="Arial" panose="020B0604020202020204" pitchFamily="34" charset="0"/>
                <a:cs typeface="Arial" pitchFamily="34" charset="0"/>
              </a:rPr>
              <a:t>step for their use in novel energy applications. (</a:t>
            </a:r>
            <a:r>
              <a:rPr lang="en-US" sz="1600" dirty="0" err="1" smtClean="0">
                <a:latin typeface="Arial" panose="020B0604020202020204" pitchFamily="34" charset="0"/>
                <a:cs typeface="Arial" pitchFamily="34" charset="0"/>
              </a:rPr>
              <a:t>Dinca</a:t>
            </a:r>
            <a:r>
              <a:rPr lang="en-US" sz="1600" dirty="0" smtClean="0">
                <a:latin typeface="Arial" panose="020B0604020202020204" pitchFamily="34" charset="0"/>
                <a:cs typeface="Arial" pitchFamily="34" charset="0"/>
              </a:rPr>
              <a:t>, </a:t>
            </a:r>
            <a:r>
              <a:rPr lang="en-US" sz="1600" dirty="0">
                <a:latin typeface="Arial" panose="020B0604020202020204" pitchFamily="34" charset="0"/>
                <a:cs typeface="Arial" pitchFamily="34" charset="0"/>
              </a:rPr>
              <a:t>MIT</a:t>
            </a:r>
            <a:r>
              <a:rPr lang="en-US" sz="1600" dirty="0" smtClean="0">
                <a:latin typeface="Arial" panose="020B0604020202020204" pitchFamily="34" charset="0"/>
                <a:cs typeface="Arial" pitchFamily="34" charset="0"/>
              </a:rPr>
              <a:t>) – Early Career awardee</a:t>
            </a:r>
            <a:endParaRPr lang="en-US" sz="1600" dirty="0">
              <a:latin typeface="Arial" panose="020B0604020202020204" pitchFamily="34" charset="0"/>
              <a:cs typeface="Arial" pitchFamily="34" charset="0"/>
            </a:endParaRPr>
          </a:p>
        </p:txBody>
      </p:sp>
      <p:sp>
        <p:nvSpPr>
          <p:cNvPr id="9" name="TextBox 8"/>
          <p:cNvSpPr txBox="1"/>
          <p:nvPr/>
        </p:nvSpPr>
        <p:spPr>
          <a:xfrm>
            <a:off x="-18197" y="3200400"/>
            <a:ext cx="6876198" cy="1434239"/>
          </a:xfrm>
          <a:prstGeom prst="rect">
            <a:avLst/>
          </a:prstGeom>
          <a:noFill/>
        </p:spPr>
        <p:txBody>
          <a:bodyPr wrap="square" rtlCol="0">
            <a:spAutoFit/>
          </a:bodyPr>
          <a:lstStyle/>
          <a:p>
            <a:pPr marL="342900" indent="-342900" fontAlgn="base">
              <a:spcBef>
                <a:spcPct val="20000"/>
              </a:spcBef>
              <a:spcAft>
                <a:spcPct val="0"/>
              </a:spcAft>
              <a:buFont typeface="Wingdings" pitchFamily="2" charset="2"/>
              <a:buChar char="§"/>
            </a:pPr>
            <a:r>
              <a:rPr lang="en-US" sz="2000" b="1" dirty="0" smtClean="0">
                <a:solidFill>
                  <a:srgbClr val="106636"/>
                </a:solidFill>
                <a:latin typeface="Arial" panose="020B0604020202020204" pitchFamily="34" charset="0"/>
                <a:cs typeface="Arial" panose="020B0604020202020204" pitchFamily="34" charset="0"/>
              </a:rPr>
              <a:t>Flexible MOF cage can bind to multiple metal ions</a:t>
            </a:r>
            <a:endParaRPr lang="en-US" sz="1600" b="1" dirty="0">
              <a:solidFill>
                <a:srgbClr val="404040"/>
              </a:solidFill>
              <a:latin typeface="Arial" pitchFamily="34" charset="0"/>
              <a:cs typeface="Arial" pitchFamily="34" charset="0"/>
            </a:endParaRPr>
          </a:p>
          <a:p>
            <a:pPr lvl="1" indent="-220663" fontAlgn="base">
              <a:spcBef>
                <a:spcPct val="20000"/>
              </a:spcBef>
              <a:spcAft>
                <a:spcPct val="0"/>
              </a:spcAft>
              <a:buFont typeface="Arial" pitchFamily="34" charset="0"/>
              <a:buChar char="–"/>
            </a:pPr>
            <a:r>
              <a:rPr lang="en-US" sz="1600" dirty="0" smtClean="0">
                <a:latin typeface="Arial" pitchFamily="34" charset="0"/>
                <a:cs typeface="Arial" pitchFamily="34" charset="0"/>
              </a:rPr>
              <a:t>Designed a flexible MOF structure with soft </a:t>
            </a:r>
            <a:r>
              <a:rPr lang="en-US" sz="1600" dirty="0">
                <a:latin typeface="Arial" pitchFamily="34" charset="0"/>
                <a:cs typeface="Arial" pitchFamily="34" charset="0"/>
              </a:rPr>
              <a:t>anionic </a:t>
            </a:r>
            <a:r>
              <a:rPr lang="en-US" sz="1600" dirty="0" err="1">
                <a:latin typeface="Arial" pitchFamily="34" charset="0"/>
                <a:cs typeface="Arial" pitchFamily="34" charset="0"/>
              </a:rPr>
              <a:t>ligands</a:t>
            </a:r>
            <a:r>
              <a:rPr lang="en-US" sz="1600" dirty="0">
                <a:latin typeface="Arial" pitchFamily="34" charset="0"/>
                <a:cs typeface="Arial" pitchFamily="34" charset="0"/>
              </a:rPr>
              <a:t> </a:t>
            </a:r>
            <a:r>
              <a:rPr lang="en-US" sz="1600" dirty="0" smtClean="0">
                <a:latin typeface="Arial" pitchFamily="34" charset="0"/>
                <a:cs typeface="Arial" pitchFamily="34" charset="0"/>
              </a:rPr>
              <a:t>for preferential uptake </a:t>
            </a:r>
            <a:r>
              <a:rPr lang="en-US" sz="1600" dirty="0">
                <a:latin typeface="Arial" panose="020B0604020202020204" pitchFamily="34" charset="0"/>
                <a:cs typeface="Arial" pitchFamily="34" charset="0"/>
              </a:rPr>
              <a:t>of </a:t>
            </a:r>
            <a:r>
              <a:rPr lang="en-US" sz="1600" dirty="0" smtClean="0">
                <a:latin typeface="Arial" panose="020B0604020202020204" pitchFamily="34" charset="0"/>
                <a:cs typeface="Arial" pitchFamily="34" charset="0"/>
              </a:rPr>
              <a:t>a second metal cation (e.g., Co2</a:t>
            </a:r>
            <a:r>
              <a:rPr lang="en-US" sz="1600" dirty="0">
                <a:latin typeface="Arial" panose="020B0604020202020204" pitchFamily="34" charset="0"/>
                <a:cs typeface="Arial" pitchFamily="34" charset="0"/>
              </a:rPr>
              <a:t>+ </a:t>
            </a:r>
            <a:r>
              <a:rPr lang="en-US" sz="1600" dirty="0" smtClean="0">
                <a:latin typeface="Arial" panose="020B0604020202020204" pitchFamily="34" charset="0"/>
                <a:cs typeface="Arial" pitchFamily="34" charset="0"/>
              </a:rPr>
              <a:t>or Ni2+), providing insights for selective recovery of toxic or “critical” metals and energy storage applications. (</a:t>
            </a:r>
            <a:r>
              <a:rPr lang="en-US" sz="1600" dirty="0" err="1" smtClean="0">
                <a:latin typeface="Arial" panose="020B0604020202020204" pitchFamily="34" charset="0"/>
                <a:cs typeface="Arial" pitchFamily="34" charset="0"/>
              </a:rPr>
              <a:t>Thallapally</a:t>
            </a:r>
            <a:r>
              <a:rPr lang="en-US" sz="1600" dirty="0" smtClean="0">
                <a:latin typeface="Arial" panose="020B0604020202020204" pitchFamily="34" charset="0"/>
                <a:cs typeface="Arial" pitchFamily="34" charset="0"/>
              </a:rPr>
              <a:t>, </a:t>
            </a:r>
            <a:r>
              <a:rPr lang="en-US" sz="1600" dirty="0">
                <a:latin typeface="Arial" panose="020B0604020202020204" pitchFamily="34" charset="0"/>
                <a:cs typeface="Arial" pitchFamily="34" charset="0"/>
              </a:rPr>
              <a:t>PNNL</a:t>
            </a:r>
            <a:r>
              <a:rPr lang="en-US" sz="1600" dirty="0" smtClean="0">
                <a:latin typeface="Arial" panose="020B0604020202020204" pitchFamily="34" charset="0"/>
                <a:cs typeface="Arial" pitchFamily="34" charset="0"/>
              </a:rPr>
              <a:t>)</a:t>
            </a:r>
            <a:endParaRPr lang="en-US" sz="1600" dirty="0">
              <a:latin typeface="Arial" panose="020B0604020202020204" pitchFamily="34" charset="0"/>
              <a:cs typeface="Arial" pitchFamily="34" charset="0"/>
            </a:endParaRPr>
          </a:p>
        </p:txBody>
      </p:sp>
      <p:sp>
        <p:nvSpPr>
          <p:cNvPr id="8" name="Rectangle 7"/>
          <p:cNvSpPr/>
          <p:nvPr/>
        </p:nvSpPr>
        <p:spPr>
          <a:xfrm>
            <a:off x="7128560" y="1041562"/>
            <a:ext cx="183499" cy="19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2012382"/>
            <a:ext cx="7485797" cy="1188018"/>
          </a:xfrm>
          <a:prstGeom prst="rect">
            <a:avLst/>
          </a:prstGeom>
          <a:noFill/>
        </p:spPr>
        <p:txBody>
          <a:bodyPr wrap="square" rtlCol="0">
            <a:spAutoFit/>
          </a:bodyPr>
          <a:lstStyle/>
          <a:p>
            <a:pPr marL="342900" indent="-342900" fontAlgn="base">
              <a:spcBef>
                <a:spcPct val="20000"/>
              </a:spcBef>
              <a:spcAft>
                <a:spcPct val="0"/>
              </a:spcAft>
              <a:buFont typeface="Wingdings" pitchFamily="2" charset="2"/>
              <a:buChar char="§"/>
            </a:pPr>
            <a:r>
              <a:rPr lang="en-US" sz="2000" b="1" dirty="0" smtClean="0">
                <a:solidFill>
                  <a:srgbClr val="146737"/>
                </a:solidFill>
                <a:latin typeface="Arial" pitchFamily="34" charset="0"/>
                <a:cs typeface="Arial" pitchFamily="34" charset="0"/>
              </a:rPr>
              <a:t>MOFs as a platform for new 1-dimensional (1-D) magnets</a:t>
            </a:r>
          </a:p>
          <a:p>
            <a:pPr marL="457200" lvl="2" indent="-222250" fontAlgn="base">
              <a:spcBef>
                <a:spcPct val="20000"/>
              </a:spcBef>
              <a:spcAft>
                <a:spcPct val="0"/>
              </a:spcAft>
              <a:buFont typeface="Arial" pitchFamily="34" charset="0"/>
              <a:buChar char="–"/>
            </a:pPr>
            <a:r>
              <a:rPr lang="en-US" sz="1600" dirty="0" smtClean="0">
                <a:latin typeface="Arial" panose="020B0604020202020204" pitchFamily="34" charset="0"/>
                <a:cs typeface="Arial" pitchFamily="34" charset="0"/>
              </a:rPr>
              <a:t>Simulations reveal, and experiments confirm, that 1-D magnetism exists in MOFs, providing a family of easily synthesized 1-D magnetic materials that can be useful in future magnetic device applications. (</a:t>
            </a:r>
            <a:r>
              <a:rPr lang="en-US" sz="1600" dirty="0" err="1" smtClean="0">
                <a:latin typeface="Arial" pitchFamily="34" charset="0"/>
                <a:cs typeface="Arial" pitchFamily="34" charset="0"/>
              </a:rPr>
              <a:t>Chabal</a:t>
            </a:r>
            <a:r>
              <a:rPr lang="en-US" sz="1600" dirty="0" smtClean="0">
                <a:latin typeface="Arial" pitchFamily="34" charset="0"/>
                <a:cs typeface="Arial" pitchFamily="34" charset="0"/>
              </a:rPr>
              <a:t>, UT-Dallas)</a:t>
            </a:r>
            <a:endParaRPr lang="en-US" sz="1600" dirty="0">
              <a:latin typeface="Arial" pitchFamily="34" charset="0"/>
              <a:cs typeface="Arial" pitchFamily="34" charset="0"/>
            </a:endParaRPr>
          </a:p>
        </p:txBody>
      </p:sp>
      <p:pic>
        <p:nvPicPr>
          <p:cNvPr id="20" name="Picture 19"/>
          <p:cNvPicPr>
            <a:picLocks noChangeAspect="1"/>
          </p:cNvPicPr>
          <p:nvPr/>
        </p:nvPicPr>
        <p:blipFill>
          <a:blip r:embed="rId3" cstate="print"/>
          <a:stretch>
            <a:fillRect/>
          </a:stretch>
        </p:blipFill>
        <p:spPr>
          <a:xfrm>
            <a:off x="7370417" y="2316863"/>
            <a:ext cx="1475370" cy="1223375"/>
          </a:xfrm>
          <a:prstGeom prst="rect">
            <a:avLst/>
          </a:prstGeom>
          <a:ln>
            <a:noFill/>
          </a:ln>
          <a:effectLst>
            <a:softEdge rad="112500"/>
          </a:effectLst>
        </p:spPr>
      </p:pic>
      <p:pic>
        <p:nvPicPr>
          <p:cNvPr id="3" name="Picture 2" descr="Q:\SC-22.2\Team MDDS Kini\MDDS Highlights\1.Modules\MOF Module\Dinca_MIT_Conductive MOFs_MC\Image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6627" y="869382"/>
            <a:ext cx="134295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1197" y="5410200"/>
            <a:ext cx="6277041" cy="369332"/>
          </a:xfrm>
          <a:prstGeom prst="rect">
            <a:avLst/>
          </a:prstGeom>
          <a:noFill/>
        </p:spPr>
        <p:txBody>
          <a:bodyPr wrap="square" rtlCol="0">
            <a:spAutoFit/>
          </a:bodyPr>
          <a:lstStyle/>
          <a:p>
            <a:r>
              <a:rPr lang="en-US" dirty="0"/>
              <a:t> </a:t>
            </a: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18197" y="4693384"/>
            <a:ext cx="7333397" cy="1631216"/>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rgbClr val="106636"/>
                </a:solidFill>
                <a:latin typeface="Arial" panose="020B0604020202020204" pitchFamily="34" charset="0"/>
                <a:cs typeface="Arial" panose="020B0604020202020204" pitchFamily="34" charset="0"/>
              </a:rPr>
              <a:t>B</a:t>
            </a:r>
            <a:r>
              <a:rPr lang="en-US" sz="2000" b="1" dirty="0" smtClean="0">
                <a:solidFill>
                  <a:srgbClr val="106636"/>
                </a:solidFill>
                <a:latin typeface="Arial" panose="020B0604020202020204" pitchFamily="34" charset="0"/>
                <a:cs typeface="Arial" panose="020B0604020202020204" pitchFamily="34" charset="0"/>
              </a:rPr>
              <a:t>iomimetic motors by integrating MOFs with peptides</a:t>
            </a:r>
          </a:p>
          <a:p>
            <a:pPr lvl="1" indent="-236538">
              <a:buFont typeface="Arial" pitchFamily="34" charset="0"/>
              <a:buChar char="–"/>
            </a:pPr>
            <a:r>
              <a:rPr lang="en-US" sz="1600" dirty="0" smtClean="0">
                <a:latin typeface="Arial" panose="020B0604020202020204" pitchFamily="34" charset="0"/>
                <a:cs typeface="Arial" panose="020B0604020202020204" pitchFamily="34" charset="0"/>
              </a:rPr>
              <a:t>A hybrid MOF-peptide system has been created that functions as an autonomous motor powered </a:t>
            </a:r>
            <a:r>
              <a:rPr lang="en-US" sz="1600" dirty="0">
                <a:latin typeface="Arial" panose="020B0604020202020204" pitchFamily="34" charset="0"/>
                <a:cs typeface="Arial" panose="020B0604020202020204" pitchFamily="34" charset="0"/>
              </a:rPr>
              <a:t>by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release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peptides </a:t>
            </a:r>
            <a:r>
              <a:rPr lang="en-US" sz="1600" dirty="0" smtClean="0">
                <a:latin typeface="Arial" panose="020B0604020202020204" pitchFamily="34" charset="0"/>
                <a:cs typeface="Arial" panose="020B0604020202020204" pitchFamily="34" charset="0"/>
              </a:rPr>
              <a:t>from within the pores of MOF, thus mimicking </a:t>
            </a:r>
            <a:r>
              <a:rPr lang="en-US" sz="1600" dirty="0" err="1" smtClean="0">
                <a:latin typeface="Arial" panose="020B0604020202020204" pitchFamily="34" charset="0"/>
                <a:cs typeface="Arial" panose="020B0604020202020204" pitchFamily="34" charset="0"/>
              </a:rPr>
              <a:t>chemotaxis</a:t>
            </a:r>
            <a:r>
              <a:rPr lang="en-US" sz="1600" dirty="0" smtClean="0">
                <a:latin typeface="Arial" panose="020B0604020202020204" pitchFamily="34" charset="0"/>
                <a:cs typeface="Arial" panose="020B0604020202020204" pitchFamily="34" charset="0"/>
              </a:rPr>
              <a:t> (motion induced by chemical gradients) see in biological motors and swimming bacteria. (Matsui, CUNY)</a:t>
            </a:r>
            <a:endParaRPr lang="en-US" sz="1600" dirty="0">
              <a:latin typeface="Arial" panose="020B0604020202020204" pitchFamily="34" charset="0"/>
              <a:cs typeface="Arial" panose="020B0604020202020204" pitchFamily="34" charset="0"/>
            </a:endParaRPr>
          </a:p>
        </p:txBody>
      </p:sp>
      <p:grpSp>
        <p:nvGrpSpPr>
          <p:cNvPr id="22" name="Group 21"/>
          <p:cNvGrpSpPr/>
          <p:nvPr/>
        </p:nvGrpSpPr>
        <p:grpSpPr>
          <a:xfrm>
            <a:off x="7370417" y="4833846"/>
            <a:ext cx="1662595" cy="1152708"/>
            <a:chOff x="2599944" y="1170432"/>
            <a:chExt cx="1644510" cy="1736541"/>
          </a:xfrm>
        </p:grpSpPr>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r="58305" b="61556"/>
            <a:stretch/>
          </p:blipFill>
          <p:spPr>
            <a:xfrm>
              <a:off x="2599944" y="1170432"/>
              <a:ext cx="1644510" cy="1736541"/>
            </a:xfrm>
            <a:prstGeom prst="rect">
              <a:avLst/>
            </a:prstGeom>
          </p:spPr>
        </p:pic>
        <p:sp>
          <p:nvSpPr>
            <p:cNvPr id="25" name="Rectangle 24"/>
            <p:cNvSpPr/>
            <p:nvPr/>
          </p:nvSpPr>
          <p:spPr>
            <a:xfrm>
              <a:off x="4038600" y="1371600"/>
              <a:ext cx="205854"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640523" y="3615348"/>
            <a:ext cx="2205264" cy="1112488"/>
            <a:chOff x="6687060" y="3600781"/>
            <a:chExt cx="2358225" cy="1218059"/>
          </a:xfrm>
        </p:grpSpPr>
        <p:pic>
          <p:nvPicPr>
            <p:cNvPr id="1026" name="Picture 2" descr="C:\Users\kini\AppData\Local\Microsoft\Windows\Temporary Internet Files\Content.Outlook\LS2KNKQU\Figure 4a.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3600781"/>
              <a:ext cx="1425285" cy="12180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04126" y="4086699"/>
              <a:ext cx="615874" cy="246221"/>
            </a:xfrm>
            <a:prstGeom prst="rect">
              <a:avLst/>
            </a:prstGeom>
            <a:noFill/>
            <a:ln w="3175">
              <a:noFill/>
            </a:ln>
          </p:spPr>
          <p:txBody>
            <a:bodyPr wrap="none" rtlCol="0">
              <a:spAutoFit/>
            </a:bodyPr>
            <a:lstStyle/>
            <a:p>
              <a:r>
                <a:rPr lang="en-US" sz="1000" b="1" dirty="0" smtClean="0"/>
                <a:t>Blue=Zn</a:t>
              </a:r>
              <a:endParaRPr lang="en-US" sz="1000" b="1" dirty="0"/>
            </a:p>
          </p:txBody>
        </p:sp>
        <p:sp>
          <p:nvSpPr>
            <p:cNvPr id="10" name="TextBox 9"/>
            <p:cNvSpPr txBox="1"/>
            <p:nvPr/>
          </p:nvSpPr>
          <p:spPr>
            <a:xfrm>
              <a:off x="6687060" y="4345315"/>
              <a:ext cx="997389" cy="246221"/>
            </a:xfrm>
            <a:prstGeom prst="rect">
              <a:avLst/>
            </a:prstGeom>
            <a:noFill/>
            <a:ln w="6350">
              <a:noFill/>
            </a:ln>
          </p:spPr>
          <p:txBody>
            <a:bodyPr wrap="none" rtlCol="0">
              <a:spAutoFit/>
            </a:bodyPr>
            <a:lstStyle/>
            <a:p>
              <a:r>
                <a:rPr lang="en-US" sz="1000" b="1" dirty="0" smtClean="0">
                  <a:cs typeface="Arial" pitchFamily="34" charset="0"/>
                </a:rPr>
                <a:t>Green=Co or Ni</a:t>
              </a:r>
              <a:endParaRPr lang="en-US" sz="1000" b="1" dirty="0"/>
            </a:p>
          </p:txBody>
        </p:sp>
      </p:grpSp>
      <p:sp>
        <p:nvSpPr>
          <p:cNvPr id="18" name="Slide Number Placeholder 2"/>
          <p:cNvSpPr txBox="1">
            <a:spLocks/>
          </p:cNvSpPr>
          <p:nvPr/>
        </p:nvSpPr>
        <p:spPr>
          <a:xfrm>
            <a:off x="8372186" y="6311247"/>
            <a:ext cx="381000" cy="365125"/>
          </a:xfrm>
          <a:prstGeom prst="rect">
            <a:avLst/>
          </a:prstGeom>
        </p:spPr>
        <p:txBody>
          <a:bodyPr vert="horz" lIns="90779" tIns="45394" rIns="90779" bIns="45394" rtlCol="0" anchor="ctr"/>
          <a:lstStyle/>
          <a:p>
            <a:pPr algn="r" defTabSz="820487" fontAlgn="auto">
              <a:spcBef>
                <a:spcPts val="0"/>
              </a:spcBef>
              <a:spcAft>
                <a:spcPts val="0"/>
              </a:spcAft>
              <a:defRPr/>
            </a:pPr>
            <a:fld id="{894C652A-1437-4DEE-BE20-1D8E4CBD3D73}" type="slidenum">
              <a:rPr lang="en-US" sz="1200" smtClean="0">
                <a:solidFill>
                  <a:srgbClr val="106636"/>
                </a:solidFill>
                <a:cs typeface="Arial" pitchFamily="34" charset="0"/>
              </a:rPr>
              <a:pPr algn="r" defTabSz="820487" fontAlgn="auto">
                <a:spcBef>
                  <a:spcPts val="0"/>
                </a:spcBef>
                <a:spcAft>
                  <a:spcPts val="0"/>
                </a:spcAft>
                <a:defRPr/>
              </a:pPr>
              <a:t>17</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1608589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066800"/>
          </a:xfrm>
        </p:spPr>
        <p:txBody>
          <a:bodyPr/>
          <a:lstStyle/>
          <a:p>
            <a:pPr>
              <a:tabLst>
                <a:tab pos="5200650" algn="l"/>
              </a:tabLst>
            </a:pPr>
            <a:r>
              <a:rPr lang="en-US" sz="2200" dirty="0" smtClean="0"/>
              <a:t>Chemical Sciences, Geosciences and Biosciences Division </a:t>
            </a:r>
            <a:br>
              <a:rPr lang="en-US" sz="2200" dirty="0" smtClean="0"/>
            </a:br>
            <a:r>
              <a:rPr lang="en-US" sz="2000" dirty="0" smtClean="0"/>
              <a:t>Atomic-Level Understanding to Catalysis by Design</a:t>
            </a:r>
            <a:endParaRPr lang="en-US" sz="2000" dirty="0"/>
          </a:p>
        </p:txBody>
      </p:sp>
      <p:sp>
        <p:nvSpPr>
          <p:cNvPr id="3" name="TextBox 2"/>
          <p:cNvSpPr txBox="1"/>
          <p:nvPr/>
        </p:nvSpPr>
        <p:spPr>
          <a:xfrm>
            <a:off x="28219" y="721354"/>
            <a:ext cx="6032339" cy="5841599"/>
          </a:xfrm>
          <a:prstGeom prst="rect">
            <a:avLst/>
          </a:prstGeom>
          <a:noFill/>
        </p:spPr>
        <p:txBody>
          <a:bodyPr wrap="square" rtlCol="0">
            <a:spAutoFit/>
          </a:bodyPr>
          <a:lstStyle/>
          <a:p>
            <a:pPr marL="166688" lvl="1" indent="-166688">
              <a:buFont typeface="Wingdings" pitchFamily="2" charset="2"/>
              <a:buChar char="§"/>
            </a:pPr>
            <a:r>
              <a:rPr lang="en-US" b="1" dirty="0" smtClean="0">
                <a:solidFill>
                  <a:srgbClr val="106636"/>
                </a:solidFill>
              </a:rPr>
              <a:t>Isolated Palladium Atoms for Highly Selective Catalysis of Hydrogenation Reactions</a:t>
            </a:r>
          </a:p>
          <a:p>
            <a:pPr marL="231775" lvl="1" indent="-173038">
              <a:spcAft>
                <a:spcPts val="0"/>
              </a:spcAft>
              <a:buFont typeface="Calibri" pitchFamily="34" charset="0"/>
              <a:buChar char="─"/>
            </a:pPr>
            <a:r>
              <a:rPr lang="en-US" sz="1400" dirty="0" smtClean="0">
                <a:solidFill>
                  <a:prstClr val="black"/>
                </a:solidFill>
                <a:latin typeface="Calibri"/>
              </a:rPr>
              <a:t>Demonstrated for the first time how single palladium atoms converted the inert surface of copper into an </a:t>
            </a:r>
            <a:r>
              <a:rPr lang="en-US" sz="1400" dirty="0" err="1" smtClean="0">
                <a:solidFill>
                  <a:prstClr val="black"/>
                </a:solidFill>
                <a:latin typeface="Calibri"/>
              </a:rPr>
              <a:t>ultraselective</a:t>
            </a:r>
            <a:r>
              <a:rPr lang="en-US" sz="1400" dirty="0" smtClean="0">
                <a:solidFill>
                  <a:prstClr val="black"/>
                </a:solidFill>
                <a:latin typeface="Calibri"/>
              </a:rPr>
              <a:t> hydrogenation catalyst.</a:t>
            </a:r>
          </a:p>
          <a:p>
            <a:pPr marL="231775" lvl="1" indent="-173038">
              <a:spcAft>
                <a:spcPts val="600"/>
              </a:spcAft>
              <a:buFont typeface="Calibri" pitchFamily="34" charset="0"/>
              <a:buChar char="─"/>
            </a:pPr>
            <a:r>
              <a:rPr lang="en-US" sz="1400" dirty="0" smtClean="0">
                <a:solidFill>
                  <a:prstClr val="black"/>
                </a:solidFill>
                <a:latin typeface="Calibri"/>
              </a:rPr>
              <a:t>Binding single metal atoms to a different metal allows for a general strategy to design novel </a:t>
            </a:r>
            <a:r>
              <a:rPr lang="en-US" sz="1400" dirty="0" err="1" smtClean="0">
                <a:solidFill>
                  <a:prstClr val="black"/>
                </a:solidFill>
                <a:latin typeface="Calibri"/>
              </a:rPr>
              <a:t>bifunctional</a:t>
            </a:r>
            <a:r>
              <a:rPr lang="en-US" sz="1400" dirty="0" smtClean="0">
                <a:solidFill>
                  <a:prstClr val="black"/>
                </a:solidFill>
                <a:latin typeface="Calibri"/>
              </a:rPr>
              <a:t> heterogeneous catalysts that can be fine-tuned for catalyst selectivity and activity. </a:t>
            </a:r>
            <a:r>
              <a:rPr lang="en-US" sz="1400" dirty="0">
                <a:solidFill>
                  <a:prstClr val="black"/>
                </a:solidFill>
                <a:latin typeface="Calibri"/>
              </a:rPr>
              <a:t>(</a:t>
            </a:r>
            <a:r>
              <a:rPr lang="en-US" sz="1400" dirty="0" err="1" smtClean="0">
                <a:solidFill>
                  <a:prstClr val="black"/>
                </a:solidFill>
                <a:latin typeface="Calibri"/>
              </a:rPr>
              <a:t>Kyriakou</a:t>
            </a:r>
            <a:r>
              <a:rPr lang="en-US" sz="1400" dirty="0" smtClean="0">
                <a:solidFill>
                  <a:prstClr val="black"/>
                </a:solidFill>
                <a:latin typeface="Calibri"/>
              </a:rPr>
              <a:t> et al. and Boucher et al., Tufts)</a:t>
            </a:r>
          </a:p>
          <a:p>
            <a:pPr marL="166688" lvl="1" indent="-166688" fontAlgn="base">
              <a:spcBef>
                <a:spcPct val="20000"/>
              </a:spcBef>
              <a:spcAft>
                <a:spcPct val="0"/>
              </a:spcAft>
              <a:buFont typeface="Wingdings" pitchFamily="2" charset="2"/>
              <a:buChar char="§"/>
            </a:pPr>
            <a:r>
              <a:rPr lang="en-US" b="1" dirty="0" smtClean="0">
                <a:solidFill>
                  <a:srgbClr val="106636"/>
                </a:solidFill>
                <a:latin typeface="Arial" pitchFamily="34" charset="0"/>
                <a:cs typeface="Arial" pitchFamily="34" charset="0"/>
              </a:rPr>
              <a:t>Innovative Non-Noble Metal </a:t>
            </a:r>
            <a:r>
              <a:rPr lang="en-US" b="1" dirty="0" err="1" smtClean="0">
                <a:solidFill>
                  <a:srgbClr val="106636"/>
                </a:solidFill>
                <a:latin typeface="Arial" pitchFamily="34" charset="0"/>
                <a:cs typeface="Arial" pitchFamily="34" charset="0"/>
              </a:rPr>
              <a:t>Electrocatalyst</a:t>
            </a:r>
            <a:r>
              <a:rPr lang="en-US" b="1" dirty="0" smtClean="0">
                <a:solidFill>
                  <a:srgbClr val="106636"/>
                </a:solidFill>
                <a:latin typeface="Arial" pitchFamily="34" charset="0"/>
                <a:cs typeface="Arial" pitchFamily="34" charset="0"/>
              </a:rPr>
              <a:t> for Water  Oxidation and Oxygen Reduction</a:t>
            </a:r>
          </a:p>
          <a:p>
            <a:pPr marL="233363" lvl="1" indent="-174625">
              <a:spcBef>
                <a:spcPts val="0"/>
              </a:spcBef>
              <a:spcAft>
                <a:spcPts val="0"/>
              </a:spcAft>
              <a:buFont typeface="Calibri" pitchFamily="34" charset="0"/>
              <a:buChar char="─"/>
            </a:pPr>
            <a:r>
              <a:rPr lang="en-US" sz="1400" dirty="0" smtClean="0">
                <a:latin typeface="+mn-lt"/>
              </a:rPr>
              <a:t>Discovered that a layered structure of </a:t>
            </a:r>
            <a:r>
              <a:rPr lang="en-US" sz="1400" smtClean="0">
                <a:latin typeface="+mn-lt"/>
              </a:rPr>
              <a:t>cobalt-molybdenum nitride </a:t>
            </a:r>
            <a:r>
              <a:rPr lang="en-US" sz="1400" dirty="0" smtClean="0">
                <a:latin typeface="+mn-lt"/>
              </a:rPr>
              <a:t>had unexpected catalytic activity and stability similar to that of platinum.</a:t>
            </a:r>
          </a:p>
          <a:p>
            <a:pPr marL="233363" lvl="1" indent="-174625">
              <a:spcBef>
                <a:spcPts val="0"/>
              </a:spcBef>
              <a:spcAft>
                <a:spcPts val="600"/>
              </a:spcAft>
              <a:buFont typeface="Calibri" pitchFamily="34" charset="0"/>
              <a:buChar char="─"/>
            </a:pPr>
            <a:r>
              <a:rPr lang="en-US" sz="1400" dirty="0" smtClean="0">
                <a:latin typeface="+mn-lt"/>
              </a:rPr>
              <a:t>Structural knowledge revealed by x-ray and neutron scattering should aid in the computational search for novel inexpensive compounds with optimal hydrogen </a:t>
            </a:r>
            <a:r>
              <a:rPr lang="en-US" sz="1400" dirty="0" err="1" smtClean="0">
                <a:latin typeface="+mn-lt"/>
              </a:rPr>
              <a:t>electrocatalytic</a:t>
            </a:r>
            <a:r>
              <a:rPr lang="en-US" sz="1400" dirty="0" smtClean="0">
                <a:latin typeface="+mn-lt"/>
              </a:rPr>
              <a:t> production. (Cao et al., BNL (CFN), ANL (APS), ORNL (SNS), Stony Brook)</a:t>
            </a:r>
          </a:p>
          <a:p>
            <a:pPr marL="166688" indent="-166688">
              <a:buFont typeface="Wingdings" pitchFamily="2" charset="2"/>
              <a:buChar char="§"/>
            </a:pPr>
            <a:r>
              <a:rPr lang="en-US" b="1" dirty="0" smtClean="0">
                <a:solidFill>
                  <a:srgbClr val="106636"/>
                </a:solidFill>
              </a:rPr>
              <a:t>Designing Selective Catalysts for Reduction of Carbon Dioxide to Methanol</a:t>
            </a:r>
          </a:p>
          <a:p>
            <a:pPr marL="228600" indent="-169863">
              <a:buFont typeface="Calibri" pitchFamily="34" charset="0"/>
              <a:buChar char="─"/>
            </a:pPr>
            <a:r>
              <a:rPr lang="en-US" sz="1400" dirty="0" smtClean="0">
                <a:latin typeface="+mn-lt"/>
              </a:rPr>
              <a:t>Predicted novel compositions of nickel-gallium catalysts that experimentally reduce carbon dioxide to methanol at ambient conditions with long-term stability with  higher activity and selectivity than industrial catalysts.</a:t>
            </a:r>
          </a:p>
          <a:p>
            <a:pPr marL="228600" indent="-169863">
              <a:buFont typeface="Calibri" pitchFamily="34" charset="0"/>
              <a:buChar char="─"/>
            </a:pPr>
            <a:r>
              <a:rPr lang="en-US" sz="1400" dirty="0" smtClean="0">
                <a:latin typeface="+mn-lt"/>
              </a:rPr>
              <a:t>Effective computer modeling of catalyst design may lead to more efficient selection of candidates for experimental testing and provide novel solutions tailored for specific purposes or environments. (</a:t>
            </a:r>
            <a:r>
              <a:rPr lang="en-US" sz="1400" dirty="0" err="1" smtClean="0">
                <a:latin typeface="+mn-lt"/>
              </a:rPr>
              <a:t>Studt</a:t>
            </a:r>
            <a:r>
              <a:rPr lang="en-US" sz="1400" dirty="0" smtClean="0">
                <a:latin typeface="+mn-lt"/>
              </a:rPr>
              <a:t> et al., Stanford (SLAC))</a:t>
            </a:r>
            <a:endParaRPr lang="en-US" sz="1400" dirty="0">
              <a:latin typeface="+mn-lt"/>
            </a:endParaRPr>
          </a:p>
        </p:txBody>
      </p:sp>
      <p:grpSp>
        <p:nvGrpSpPr>
          <p:cNvPr id="2" name="Group 6"/>
          <p:cNvGrpSpPr/>
          <p:nvPr/>
        </p:nvGrpSpPr>
        <p:grpSpPr>
          <a:xfrm>
            <a:off x="6283183" y="2595800"/>
            <a:ext cx="2807092" cy="1774838"/>
            <a:chOff x="5964587" y="787611"/>
            <a:chExt cx="2807092" cy="1774838"/>
          </a:xfrm>
        </p:grpSpPr>
        <p:pic>
          <p:nvPicPr>
            <p:cNvPr id="9"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64587" y="921042"/>
              <a:ext cx="2025939" cy="164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90526" y="787611"/>
              <a:ext cx="781153" cy="17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7456494" y="4803613"/>
            <a:ext cx="174349" cy="1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31868" y="4819324"/>
            <a:ext cx="174349" cy="126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6764142" y="842610"/>
            <a:ext cx="1811514" cy="1640945"/>
          </a:xfrm>
          <a:prstGeom prst="rect">
            <a:avLst/>
          </a:prstGeom>
        </p:spPr>
      </p:pic>
      <p:pic>
        <p:nvPicPr>
          <p:cNvPr id="12" name="Picture 11"/>
          <p:cNvPicPr>
            <a:picLocks noChangeAspect="1"/>
          </p:cNvPicPr>
          <p:nvPr/>
        </p:nvPicPr>
        <p:blipFill>
          <a:blip r:embed="rId6" cstate="print"/>
          <a:stretch>
            <a:fillRect/>
          </a:stretch>
        </p:blipFill>
        <p:spPr>
          <a:xfrm>
            <a:off x="6266353" y="4570416"/>
            <a:ext cx="2224512" cy="1665133"/>
          </a:xfrm>
          <a:prstGeom prst="rect">
            <a:avLst/>
          </a:prstGeom>
        </p:spPr>
      </p:pic>
      <p:pic>
        <p:nvPicPr>
          <p:cNvPr id="1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6217" y="4548199"/>
            <a:ext cx="1267228" cy="783408"/>
          </a:xfrm>
          <a:prstGeom prst="rect">
            <a:avLst/>
          </a:prstGeom>
          <a:noFill/>
          <a:ln>
            <a:noFill/>
          </a:ln>
          <a:effectLst>
            <a:glow>
              <a:schemeClr val="accent1"/>
            </a:glow>
          </a:effectLst>
          <a:extLst/>
        </p:spPr>
      </p:pic>
      <p:sp>
        <p:nvSpPr>
          <p:cNvPr id="17" name="Slide Number Placeholder 2"/>
          <p:cNvSpPr txBox="1">
            <a:spLocks/>
          </p:cNvSpPr>
          <p:nvPr/>
        </p:nvSpPr>
        <p:spPr>
          <a:xfrm>
            <a:off x="8372186" y="6311247"/>
            <a:ext cx="381000" cy="365125"/>
          </a:xfrm>
          <a:prstGeom prst="rect">
            <a:avLst/>
          </a:prstGeom>
        </p:spPr>
        <p:txBody>
          <a:bodyPr vert="horz" lIns="90779" tIns="45394" rIns="90779" bIns="45394" rtlCol="0" anchor="ctr"/>
          <a:lstStyle/>
          <a:p>
            <a:pPr algn="r" defTabSz="820487" fontAlgn="auto">
              <a:spcBef>
                <a:spcPts val="0"/>
              </a:spcBef>
              <a:spcAft>
                <a:spcPts val="0"/>
              </a:spcAft>
              <a:defRPr/>
            </a:pPr>
            <a:fld id="{894C652A-1437-4DEE-BE20-1D8E4CBD3D73}" type="slidenum">
              <a:rPr lang="en-US" sz="1200" smtClean="0">
                <a:solidFill>
                  <a:srgbClr val="106636"/>
                </a:solidFill>
                <a:cs typeface="Arial" pitchFamily="34" charset="0"/>
              </a:rPr>
              <a:pPr algn="r" defTabSz="820487" fontAlgn="auto">
                <a:spcBef>
                  <a:spcPts val="0"/>
                </a:spcBef>
                <a:spcAft>
                  <a:spcPts val="0"/>
                </a:spcAft>
                <a:defRPr/>
              </a:pPr>
              <a:t>18</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78359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Scientific User Facilities Division</a:t>
            </a:r>
            <a:br>
              <a:rPr lang="en-US" sz="2400" dirty="0" smtClean="0"/>
            </a:br>
            <a:r>
              <a:rPr lang="en-US" sz="2200" dirty="0" smtClean="0"/>
              <a:t>Optics and Nanostructures for Synchrotrons and FELs</a:t>
            </a:r>
            <a:endParaRPr lang="en-US" sz="2200" dirty="0"/>
          </a:p>
        </p:txBody>
      </p:sp>
      <p:sp>
        <p:nvSpPr>
          <p:cNvPr id="5" name="TextBox 4"/>
          <p:cNvSpPr txBox="1"/>
          <p:nvPr/>
        </p:nvSpPr>
        <p:spPr>
          <a:xfrm>
            <a:off x="5105400" y="3886200"/>
            <a:ext cx="4038600" cy="1785104"/>
          </a:xfrm>
          <a:prstGeom prst="rect">
            <a:avLst/>
          </a:prstGeom>
          <a:noFill/>
        </p:spPr>
        <p:txBody>
          <a:bodyPr wrap="square" rtlCol="0">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100" dirty="0" smtClean="0">
                <a:solidFill>
                  <a:srgbClr val="000000"/>
                </a:solidFill>
                <a:ea typeface="msgothic" charset="0"/>
                <a:cs typeface="msgothic" charset="0"/>
              </a:rPr>
              <a:t>Scanning electron microscopy images of (a) x-ray zone plate top view, (b) cross section of an ultra-high aspect ratio x-ray zone plate, (c) spiral zone plate demonstrating capability for high aspect ratios with arbitrary patterns not restricted to linear or circular, (d) Platinum zone plate formed for high photon energy focusing, (e) linear x-ray gratings, (f) x-ray focal spot at 8.5 </a:t>
            </a:r>
            <a:r>
              <a:rPr lang="en-GB" sz="1100" dirty="0" err="1" smtClean="0">
                <a:solidFill>
                  <a:srgbClr val="000000"/>
                </a:solidFill>
                <a:ea typeface="msgothic" charset="0"/>
                <a:cs typeface="msgothic" charset="0"/>
              </a:rPr>
              <a:t>keV</a:t>
            </a:r>
            <a:r>
              <a:rPr lang="en-GB" sz="1100" dirty="0" smtClean="0">
                <a:solidFill>
                  <a:srgbClr val="000000"/>
                </a:solidFill>
                <a:ea typeface="msgothic" charset="0"/>
                <a:cs typeface="msgothic" charset="0"/>
              </a:rPr>
              <a:t> using  a Pt zone plate, (g) one of 80 million identical nanostructures fabricated for use with FEL liquid injection technique,  and (h) one of 15 thousand nanostructure diffraction patterns obtained at SACLA .  </a:t>
            </a:r>
            <a:endParaRPr lang="en-GB" sz="1100" dirty="0">
              <a:solidFill>
                <a:srgbClr val="000000"/>
              </a:solidFill>
              <a:ea typeface="msgothic" charset="0"/>
              <a:cs typeface="msgothic" charset="0"/>
            </a:endParaRPr>
          </a:p>
        </p:txBody>
      </p:sp>
      <p:sp>
        <p:nvSpPr>
          <p:cNvPr id="7" name="TextBox 6"/>
          <p:cNvSpPr txBox="1"/>
          <p:nvPr/>
        </p:nvSpPr>
        <p:spPr>
          <a:xfrm>
            <a:off x="5155840" y="5795343"/>
            <a:ext cx="3839314" cy="461665"/>
          </a:xfrm>
          <a:prstGeom prst="rect">
            <a:avLst/>
          </a:prstGeom>
          <a:noFill/>
        </p:spPr>
        <p:txBody>
          <a:bodyPr wrap="square" rtlCol="0">
            <a:spAutoFit/>
          </a:bodyPr>
          <a:lstStyle/>
          <a:p>
            <a:r>
              <a:rPr lang="en-GB" sz="1200" dirty="0" smtClean="0">
                <a:solidFill>
                  <a:srgbClr val="106636"/>
                </a:solidFill>
                <a:ea typeface="msgothic" charset="0"/>
                <a:cs typeface="msgothic" charset="0"/>
              </a:rPr>
              <a:t>A. </a:t>
            </a:r>
            <a:r>
              <a:rPr lang="en-GB" sz="1200" dirty="0" err="1" smtClean="0">
                <a:solidFill>
                  <a:srgbClr val="106636"/>
                </a:solidFill>
                <a:ea typeface="msgothic" charset="0"/>
                <a:cs typeface="msgothic" charset="0"/>
              </a:rPr>
              <a:t>Sakdinawat</a:t>
            </a:r>
            <a:r>
              <a:rPr lang="en-GB" sz="1200" dirty="0" smtClean="0">
                <a:solidFill>
                  <a:srgbClr val="106636"/>
                </a:solidFill>
                <a:ea typeface="msgothic" charset="0"/>
                <a:cs typeface="msgothic" charset="0"/>
              </a:rPr>
              <a:t> and C. Chang, Patent Pending (2013)</a:t>
            </a:r>
          </a:p>
          <a:p>
            <a:r>
              <a:rPr lang="en-GB" sz="1200" dirty="0" smtClean="0">
                <a:solidFill>
                  <a:srgbClr val="106636"/>
                </a:solidFill>
                <a:ea typeface="msgothic" charset="0"/>
                <a:cs typeface="msgothic" charset="0"/>
              </a:rPr>
              <a:t>C. Chang and A. </a:t>
            </a:r>
            <a:r>
              <a:rPr lang="en-GB" sz="1200" dirty="0" err="1" smtClean="0">
                <a:solidFill>
                  <a:srgbClr val="106636"/>
                </a:solidFill>
                <a:ea typeface="msgothic" charset="0"/>
                <a:cs typeface="msgothic" charset="0"/>
              </a:rPr>
              <a:t>Sakdinawat</a:t>
            </a:r>
            <a:r>
              <a:rPr lang="en-GB" sz="1200" dirty="0" smtClean="0">
                <a:solidFill>
                  <a:srgbClr val="106636"/>
                </a:solidFill>
                <a:ea typeface="msgothic" charset="0"/>
                <a:cs typeface="msgothic" charset="0"/>
              </a:rPr>
              <a:t>, submitted (2014)</a:t>
            </a:r>
          </a:p>
        </p:txBody>
      </p:sp>
      <p:sp>
        <p:nvSpPr>
          <p:cNvPr id="8" name="Content Placeholder 1"/>
          <p:cNvSpPr txBox="1">
            <a:spLocks/>
          </p:cNvSpPr>
          <p:nvPr/>
        </p:nvSpPr>
        <p:spPr bwMode="auto">
          <a:xfrm>
            <a:off x="0" y="734860"/>
            <a:ext cx="5257800" cy="5181600"/>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marL="0" marR="0" lvl="0" indent="-340795" algn="l" defTabSz="914400" rtl="0" eaLnBrk="1" fontAlgn="base" latinLnBrk="0" hangingPunct="1">
              <a:lnSpc>
                <a:spcPct val="100000"/>
              </a:lnSpc>
              <a:spcBef>
                <a:spcPts val="0"/>
              </a:spcBef>
              <a:spcAft>
                <a:spcPts val="300"/>
              </a:spcAft>
              <a:buClrTx/>
              <a:buSzTx/>
              <a:buFont typeface="Arial" charset="0"/>
              <a:buNone/>
              <a:tabLst/>
              <a:defRPr/>
            </a:pPr>
            <a:r>
              <a:rPr kumimoji="0" lang="en-US" sz="2000" b="1" i="0" u="none" strike="noStrike" kern="1200" cap="none" spc="0" normalizeH="0" baseline="0" noProof="0" dirty="0" smtClean="0">
                <a:ln>
                  <a:noFill/>
                </a:ln>
                <a:solidFill>
                  <a:srgbClr val="106636"/>
                </a:solidFill>
                <a:effectLst/>
                <a:uLnTx/>
                <a:uFillTx/>
                <a:latin typeface="Arial" pitchFamily="34" charset="0"/>
                <a:ea typeface="+mn-ea"/>
                <a:cs typeface="Arial" pitchFamily="34" charset="0"/>
              </a:rPr>
              <a:t>Scientific Achievement</a:t>
            </a:r>
          </a:p>
          <a:p>
            <a:pPr marL="238125" marR="0" lvl="1" indent="0" algn="l" defTabSz="914400" rtl="0" eaLnBrk="1" fontAlgn="base" latinLnBrk="0" hangingPunct="1">
              <a:lnSpc>
                <a:spcPct val="100000"/>
              </a:lnSpc>
              <a:spcBef>
                <a:spcPts val="0"/>
              </a:spcBef>
              <a:spcAft>
                <a:spcPts val="300"/>
              </a:spcAft>
              <a:buClrTx/>
              <a:buSzTx/>
              <a:buFont typeface="Arial" charset="0"/>
              <a:buNone/>
              <a:tabLst/>
              <a:defRPr/>
            </a:pPr>
            <a:r>
              <a:rPr lang="en-US" sz="1600" dirty="0" smtClean="0">
                <a:cs typeface="Arial" pitchFamily="34" charset="0"/>
              </a:rPr>
              <a:t>New methods for fabricating ultrahigh aspect ratio, 3D x-ray diffractive nanostructures enables high resolution, high efficiency manipulation of hard x-rays, and exploration of new FEL science. </a:t>
            </a:r>
            <a:endParaRPr kumimoji="0" lang="en-US" sz="1600" i="1" u="none" strike="noStrike" kern="1200" cap="none" spc="0" normalizeH="0" baseline="0" noProof="0" dirty="0" smtClean="0">
              <a:ln>
                <a:noFill/>
              </a:ln>
              <a:solidFill>
                <a:srgbClr val="106636"/>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ts val="0"/>
              </a:spcBef>
              <a:spcAft>
                <a:spcPts val="300"/>
              </a:spcAft>
              <a:buClrTx/>
              <a:buSzTx/>
              <a:buFont typeface="Arial" charset="0"/>
              <a:buNone/>
              <a:tabLst/>
              <a:defRPr/>
            </a:pPr>
            <a:r>
              <a:rPr kumimoji="0" lang="en-US" sz="2000" b="1" i="0" u="none" strike="noStrike" kern="1200" cap="none" spc="0" normalizeH="0" baseline="0" noProof="0" dirty="0" smtClean="0">
                <a:ln>
                  <a:noFill/>
                </a:ln>
                <a:solidFill>
                  <a:srgbClr val="106636"/>
                </a:solidFill>
                <a:effectLst/>
                <a:uLnTx/>
                <a:uFillTx/>
                <a:latin typeface="Arial" pitchFamily="34" charset="0"/>
                <a:ea typeface="+mn-ea"/>
                <a:cs typeface="Arial" pitchFamily="34" charset="0"/>
              </a:rPr>
              <a:t>Significance and Impact</a:t>
            </a:r>
          </a:p>
          <a:p>
            <a:pPr marL="228600" marR="0" lvl="0" indent="0" algn="l" defTabSz="914400" rtl="0" eaLnBrk="1" fontAlgn="base" latinLnBrk="0" hangingPunct="1">
              <a:lnSpc>
                <a:spcPct val="100000"/>
              </a:lnSpc>
              <a:spcBef>
                <a:spcPts val="0"/>
              </a:spcBef>
              <a:spcAft>
                <a:spcPts val="300"/>
              </a:spcAft>
              <a:buClrTx/>
              <a:buSzTx/>
              <a:buFont typeface="Arial" charset="0"/>
              <a:buNone/>
              <a:tabLst/>
              <a:defRPr/>
            </a:pPr>
            <a:r>
              <a:rPr kumimoji="0" lang="en-US" sz="1600" i="0" u="none" strike="noStrike" kern="1200" cap="none" spc="0" normalizeH="0" baseline="0" noProof="0" dirty="0" smtClean="0">
                <a:ln>
                  <a:noFill/>
                </a:ln>
                <a:solidFill>
                  <a:schemeClr val="tx1"/>
                </a:solidFill>
                <a:effectLst/>
                <a:uLnTx/>
                <a:uFillTx/>
                <a:latin typeface="Arial" pitchFamily="34" charset="0"/>
                <a:cs typeface="Arial" pitchFamily="34" charset="0"/>
              </a:rPr>
              <a:t>A wide range of</a:t>
            </a:r>
            <a:r>
              <a:rPr kumimoji="0" lang="en-US" sz="1600" i="0" u="none" strike="noStrike" kern="1200" cap="none" spc="0" normalizeH="0" noProof="0" dirty="0" smtClean="0">
                <a:ln>
                  <a:noFill/>
                </a:ln>
                <a:solidFill>
                  <a:schemeClr val="tx1"/>
                </a:solidFill>
                <a:effectLst/>
                <a:uLnTx/>
                <a:uFillTx/>
                <a:latin typeface="Arial" pitchFamily="34" charset="0"/>
                <a:cs typeface="Arial" pitchFamily="34" charset="0"/>
              </a:rPr>
              <a:t> hard x-ray </a:t>
            </a:r>
            <a:r>
              <a:rPr lang="en-US" sz="1600" dirty="0" smtClean="0">
                <a:latin typeface="Arial" pitchFamily="34" charset="0"/>
                <a:cs typeface="Arial" pitchFamily="34" charset="0"/>
              </a:rPr>
              <a:t>s</a:t>
            </a:r>
            <a:r>
              <a:rPr kumimoji="0" lang="en-US" sz="1600" i="0" u="none" strike="noStrike" kern="1200" cap="none" spc="0" normalizeH="0" baseline="0" noProof="0" dirty="0" err="1" smtClean="0">
                <a:ln>
                  <a:noFill/>
                </a:ln>
                <a:solidFill>
                  <a:schemeClr val="tx1"/>
                </a:solidFill>
                <a:effectLst/>
                <a:uLnTx/>
                <a:uFillTx/>
                <a:latin typeface="Arial" pitchFamily="34" charset="0"/>
                <a:cs typeface="Arial" pitchFamily="34" charset="0"/>
              </a:rPr>
              <a:t>ynchrotron</a:t>
            </a:r>
            <a:r>
              <a:rPr kumimoji="0" lang="en-US" sz="1600" i="0" u="none" strike="noStrike" kern="1200" cap="none" spc="0" normalizeH="0" baseline="0" noProof="0" dirty="0" smtClean="0">
                <a:ln>
                  <a:noFill/>
                </a:ln>
                <a:solidFill>
                  <a:schemeClr val="tx1"/>
                </a:solidFill>
                <a:effectLst/>
                <a:uLnTx/>
                <a:uFillTx/>
                <a:latin typeface="Arial" pitchFamily="34" charset="0"/>
                <a:cs typeface="Arial" pitchFamily="34" charset="0"/>
              </a:rPr>
              <a:t> and FEL</a:t>
            </a:r>
            <a:r>
              <a:rPr kumimoji="0" lang="en-US" sz="1600" i="0" u="none" strike="noStrike" kern="1200" cap="none" spc="0" normalizeH="0" noProof="0" dirty="0" smtClean="0">
                <a:ln>
                  <a:noFill/>
                </a:ln>
                <a:solidFill>
                  <a:schemeClr val="tx1"/>
                </a:solidFill>
                <a:effectLst/>
                <a:uLnTx/>
                <a:uFillTx/>
                <a:latin typeface="Arial" pitchFamily="34" charset="0"/>
                <a:cs typeface="Arial" pitchFamily="34" charset="0"/>
              </a:rPr>
              <a:t> sciences can be advanced </a:t>
            </a:r>
            <a:r>
              <a:rPr lang="en-US" sz="1600" dirty="0" smtClean="0">
                <a:latin typeface="Arial" pitchFamily="34" charset="0"/>
                <a:cs typeface="Arial" pitchFamily="34" charset="0"/>
              </a:rPr>
              <a:t>using these new </a:t>
            </a:r>
            <a:r>
              <a:rPr kumimoji="0" lang="en-US" sz="1600" i="0" u="none" strike="noStrike" kern="1200" cap="none" spc="0" normalizeH="0" noProof="0" dirty="0" smtClean="0">
                <a:ln>
                  <a:noFill/>
                </a:ln>
                <a:solidFill>
                  <a:schemeClr val="tx1"/>
                </a:solidFill>
                <a:effectLst/>
                <a:uLnTx/>
                <a:uFillTx/>
                <a:latin typeface="Arial" pitchFamily="34" charset="0"/>
                <a:cs typeface="Arial" pitchFamily="34" charset="0"/>
              </a:rPr>
              <a:t>nanofabrication capabilities. </a:t>
            </a:r>
            <a:endParaRPr kumimoji="0" lang="en-US" sz="16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 typeface="Arial" charset="0"/>
              <a:buNone/>
              <a:tabLst/>
              <a:defRPr/>
            </a:pPr>
            <a:r>
              <a:rPr kumimoji="0" lang="en-US" sz="2000" b="1" i="0" u="none" strike="noStrike" kern="1200" cap="none" spc="0" normalizeH="0" baseline="0" noProof="0" dirty="0" smtClean="0">
                <a:ln>
                  <a:noFill/>
                </a:ln>
                <a:solidFill>
                  <a:srgbClr val="106636"/>
                </a:solidFill>
                <a:effectLst/>
                <a:uLnTx/>
                <a:uFillTx/>
                <a:latin typeface="Arial" pitchFamily="34" charset="0"/>
                <a:ea typeface="+mn-ea"/>
                <a:cs typeface="Arial" pitchFamily="34" charset="0"/>
              </a:rPr>
              <a:t>Research Details</a:t>
            </a:r>
          </a:p>
          <a:p>
            <a:pPr marL="284163" marR="0" lvl="1" indent="-173038" algn="l" defTabSz="914400" rtl="0" eaLnBrk="1" fontAlgn="base" latinLnBrk="0" hangingPunct="1">
              <a:lnSpc>
                <a:spcPct val="100000"/>
              </a:lnSpc>
              <a:spcBef>
                <a:spcPts val="0"/>
              </a:spcBef>
              <a:spcAft>
                <a:spcPts val="300"/>
              </a:spcAft>
              <a:buClrTx/>
              <a:buSzTx/>
              <a:buFont typeface="Arial" charset="0"/>
              <a:buChar char="–"/>
              <a:tabLst/>
              <a:defRPr/>
            </a:pPr>
            <a:r>
              <a:rPr lang="en-US" sz="1600" dirty="0" smtClean="0">
                <a:latin typeface="Arial" pitchFamily="34" charset="0"/>
                <a:cs typeface="Arial" pitchFamily="34" charset="0"/>
              </a:rPr>
              <a:t>High resolution, high efficiency, arbitrarily shaped x-ray diffractive optics can now be fabricated.  Hard x-ray optics tested at SSRL demonstrated greater than 20% efficiency at 9 </a:t>
            </a:r>
            <a:r>
              <a:rPr lang="en-US" sz="1600" dirty="0" err="1" smtClean="0">
                <a:latin typeface="Arial" pitchFamily="34" charset="0"/>
                <a:cs typeface="Arial" pitchFamily="34" charset="0"/>
              </a:rPr>
              <a:t>keV</a:t>
            </a:r>
            <a:r>
              <a:rPr lang="en-US" sz="1600" dirty="0" smtClean="0">
                <a:latin typeface="Arial" pitchFamily="34" charset="0"/>
                <a:cs typeface="Arial" pitchFamily="34" charset="0"/>
              </a:rPr>
              <a:t>, and with optimization, efficiencies approaching 40% are within reach; pathways to efficiencies approaching 70% are being pursued.</a:t>
            </a:r>
            <a:endParaRPr kumimoji="0" 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4163" lvl="1" indent="-173038" fontAlgn="base">
              <a:spcAft>
                <a:spcPct val="0"/>
              </a:spcAft>
              <a:buFont typeface="Arial" charset="0"/>
              <a:buChar char="–"/>
              <a:defRPr/>
            </a:pPr>
            <a:r>
              <a:rPr kumimoji="0" 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Single molecule imaging with</a:t>
            </a:r>
            <a:r>
              <a:rPr kumimoji="0" lang="en-US" sz="1600" b="0" i="0" u="none" strike="noStrike" kern="1200" cap="none" spc="0" normalizeH="0" noProof="0" dirty="0" smtClean="0">
                <a:ln>
                  <a:noFill/>
                </a:ln>
                <a:solidFill>
                  <a:schemeClr val="tx1"/>
                </a:solidFill>
                <a:effectLst/>
                <a:uLnTx/>
                <a:uFillTx/>
                <a:latin typeface="Arial" pitchFamily="34" charset="0"/>
                <a:cs typeface="Arial" pitchFamily="34" charset="0"/>
              </a:rPr>
              <a:t> FELs requires alignment and reconstruction algorithm development. This </a:t>
            </a:r>
            <a:r>
              <a:rPr lang="en-US" sz="1600" dirty="0" smtClean="0">
                <a:latin typeface="Arial" pitchFamily="34" charset="0"/>
                <a:cs typeface="Arial" pitchFamily="34" charset="0"/>
              </a:rPr>
              <a:t>is significantly </a:t>
            </a:r>
            <a:r>
              <a:rPr kumimoji="0" lang="en-US" sz="1600" b="0" i="0" u="none" strike="noStrike" kern="1200" cap="none" spc="0" normalizeH="0" noProof="0" dirty="0" smtClean="0">
                <a:ln>
                  <a:noFill/>
                </a:ln>
                <a:solidFill>
                  <a:schemeClr val="tx1"/>
                </a:solidFill>
                <a:effectLst/>
                <a:uLnTx/>
                <a:uFillTx/>
                <a:latin typeface="Arial" pitchFamily="34" charset="0"/>
                <a:cs typeface="Arial" pitchFamily="34" charset="0"/>
              </a:rPr>
              <a:t>aided by novel nanofabricated structures.</a:t>
            </a:r>
            <a:endParaRPr kumimoji="0" 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06400" marR="0" lvl="1" indent="-180975" algn="l" defTabSz="914400" rtl="0" eaLnBrk="1" fontAlgn="base" latinLnBrk="0" hangingPunct="1">
              <a:lnSpc>
                <a:spcPct val="100000"/>
              </a:lnSpc>
              <a:spcBef>
                <a:spcPts val="0"/>
              </a:spcBef>
              <a:spcAft>
                <a:spcPct val="0"/>
              </a:spcAft>
              <a:buClrTx/>
              <a:buSzTx/>
              <a:buFont typeface="Arial"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pic>
        <p:nvPicPr>
          <p:cNvPr id="9" name="Picture 9"/>
          <p:cNvPicPr>
            <a:picLocks noChangeAspect="1" noChangeArrowheads="1"/>
          </p:cNvPicPr>
          <p:nvPr/>
        </p:nvPicPr>
        <p:blipFill>
          <a:blip r:embed="rId3" cstate="print"/>
          <a:srcRect/>
          <a:stretch>
            <a:fillRect/>
          </a:stretch>
        </p:blipFill>
        <p:spPr bwMode="auto">
          <a:xfrm>
            <a:off x="4707658" y="6324600"/>
            <a:ext cx="492479" cy="49982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3793258" y="6272520"/>
            <a:ext cx="981075" cy="585480"/>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6250348" y="6324600"/>
            <a:ext cx="379052" cy="485776"/>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5241058" y="6324600"/>
            <a:ext cx="457200" cy="457200"/>
          </a:xfrm>
          <a:prstGeom prst="rect">
            <a:avLst/>
          </a:prstGeom>
          <a:noFill/>
          <a:ln w="9525">
            <a:noFill/>
            <a:miter lim="800000"/>
            <a:headEnd/>
            <a:tailEnd/>
          </a:ln>
        </p:spPr>
      </p:pic>
      <p:pic>
        <p:nvPicPr>
          <p:cNvPr id="21" name="Picture 5"/>
          <p:cNvPicPr>
            <a:picLocks noChangeAspect="1" noChangeArrowheads="1"/>
          </p:cNvPicPr>
          <p:nvPr/>
        </p:nvPicPr>
        <p:blipFill>
          <a:blip r:embed="rId7" cstate="print"/>
          <a:srcRect/>
          <a:stretch>
            <a:fillRect/>
          </a:stretch>
        </p:blipFill>
        <p:spPr bwMode="auto">
          <a:xfrm>
            <a:off x="5774458" y="6324600"/>
            <a:ext cx="487680" cy="457200"/>
          </a:xfrm>
          <a:prstGeom prst="rect">
            <a:avLst/>
          </a:prstGeom>
          <a:noFill/>
          <a:ln w="9525">
            <a:noFill/>
            <a:miter lim="800000"/>
            <a:headEnd/>
            <a:tailEnd/>
          </a:ln>
        </p:spPr>
      </p:pic>
      <p:grpSp>
        <p:nvGrpSpPr>
          <p:cNvPr id="22" name="Group 21"/>
          <p:cNvGrpSpPr/>
          <p:nvPr/>
        </p:nvGrpSpPr>
        <p:grpSpPr>
          <a:xfrm>
            <a:off x="5181600" y="838199"/>
            <a:ext cx="3831771" cy="3048001"/>
            <a:chOff x="5181600" y="838199"/>
            <a:chExt cx="3831771" cy="3048001"/>
          </a:xfrm>
        </p:grpSpPr>
        <p:grpSp>
          <p:nvGrpSpPr>
            <p:cNvPr id="24" name="Group 23"/>
            <p:cNvGrpSpPr>
              <a:grpSpLocks noChangeAspect="1"/>
            </p:cNvGrpSpPr>
            <p:nvPr/>
          </p:nvGrpSpPr>
          <p:grpSpPr>
            <a:xfrm>
              <a:off x="5181600" y="838199"/>
              <a:ext cx="3831771" cy="3048000"/>
              <a:chOff x="5334000" y="1066800"/>
              <a:chExt cx="3352800" cy="2667000"/>
            </a:xfrm>
          </p:grpSpPr>
          <p:grpSp>
            <p:nvGrpSpPr>
              <p:cNvPr id="11" name="Group 5"/>
              <p:cNvGrpSpPr>
                <a:grpSpLocks noChangeAspect="1"/>
              </p:cNvGrpSpPr>
              <p:nvPr/>
            </p:nvGrpSpPr>
            <p:grpSpPr>
              <a:xfrm>
                <a:off x="5334000" y="1066800"/>
                <a:ext cx="1681548" cy="1752600"/>
                <a:chOff x="1066800" y="1056679"/>
                <a:chExt cx="5181602" cy="5725122"/>
              </a:xfrm>
            </p:grpSpPr>
            <p:pic>
              <p:nvPicPr>
                <p:cNvPr id="12" name="Picture 11"/>
                <p:cNvPicPr>
                  <a:picLocks noChangeAspect="1" noChangeArrowheads="1"/>
                </p:cNvPicPr>
                <p:nvPr/>
              </p:nvPicPr>
              <p:blipFill>
                <a:blip r:embed="rId8" cstate="print"/>
                <a:srcRect/>
                <a:stretch>
                  <a:fillRect/>
                </a:stretch>
              </p:blipFill>
              <p:spPr bwMode="auto">
                <a:xfrm>
                  <a:off x="1066800" y="1056679"/>
                  <a:ext cx="5181601" cy="2600921"/>
                </a:xfrm>
                <a:prstGeom prst="rect">
                  <a:avLst/>
                </a:prstGeom>
                <a:noFill/>
                <a:ln w="9525">
                  <a:noFill/>
                  <a:miter lim="800000"/>
                  <a:headEnd/>
                  <a:tailEnd/>
                </a:ln>
              </p:spPr>
            </p:pic>
            <p:pic>
              <p:nvPicPr>
                <p:cNvPr id="13" name="Picture 6"/>
                <p:cNvPicPr>
                  <a:picLocks noChangeAspect="1" noChangeArrowheads="1"/>
                </p:cNvPicPr>
                <p:nvPr/>
              </p:nvPicPr>
              <p:blipFill>
                <a:blip r:embed="rId9" cstate="print"/>
                <a:srcRect/>
                <a:stretch>
                  <a:fillRect/>
                </a:stretch>
              </p:blipFill>
              <p:spPr bwMode="auto">
                <a:xfrm>
                  <a:off x="1066801" y="3734597"/>
                  <a:ext cx="5181601" cy="3047204"/>
                </a:xfrm>
                <a:prstGeom prst="rect">
                  <a:avLst/>
                </a:prstGeom>
                <a:noFill/>
                <a:ln w="9525">
                  <a:noFill/>
                  <a:miter lim="800000"/>
                  <a:headEnd/>
                  <a:tailEnd/>
                </a:ln>
              </p:spPr>
            </p:pic>
          </p:grpSp>
          <p:pic>
            <p:nvPicPr>
              <p:cNvPr id="14" name="Picture 5"/>
              <p:cNvPicPr>
                <a:picLocks noChangeAspect="1" noChangeArrowheads="1"/>
              </p:cNvPicPr>
              <p:nvPr/>
            </p:nvPicPr>
            <p:blipFill>
              <a:blip r:embed="rId10" cstate="print"/>
              <a:srcRect/>
              <a:stretch>
                <a:fillRect/>
              </a:stretch>
            </p:blipFill>
            <p:spPr bwMode="auto">
              <a:xfrm>
                <a:off x="5334000" y="2851458"/>
                <a:ext cx="917430" cy="882342"/>
              </a:xfrm>
              <a:prstGeom prst="rect">
                <a:avLst/>
              </a:prstGeom>
              <a:noFill/>
              <a:ln w="9525">
                <a:noFill/>
                <a:miter lim="800000"/>
                <a:headEnd/>
                <a:tailEnd/>
              </a:ln>
            </p:spPr>
          </p:pic>
          <p:pic>
            <p:nvPicPr>
              <p:cNvPr id="1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t="5594"/>
              <a:stretch>
                <a:fillRect/>
              </a:stretch>
            </p:blipFill>
            <p:spPr bwMode="auto">
              <a:xfrm>
                <a:off x="7032691" y="1066800"/>
                <a:ext cx="73970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cstate="print">
                <a:grayscl/>
              </a:blip>
              <a:srcRect/>
              <a:stretch>
                <a:fillRect/>
              </a:stretch>
            </p:blipFill>
            <p:spPr bwMode="auto">
              <a:xfrm>
                <a:off x="7836152" y="2895600"/>
                <a:ext cx="850648" cy="838200"/>
              </a:xfrm>
              <a:prstGeom prst="rect">
                <a:avLst/>
              </a:prstGeom>
              <a:noFill/>
              <a:ln w="9525">
                <a:noFill/>
                <a:miter lim="800000"/>
                <a:headEnd/>
                <a:tailEnd/>
              </a:ln>
            </p:spPr>
          </p:pic>
          <p:pic>
            <p:nvPicPr>
              <p:cNvPr id="1027" name="Picture 3"/>
              <p:cNvPicPr>
                <a:picLocks noChangeAspect="1" noChangeArrowheads="1"/>
              </p:cNvPicPr>
              <p:nvPr/>
            </p:nvPicPr>
            <p:blipFill>
              <a:blip r:embed="rId13" cstate="print"/>
              <a:srcRect/>
              <a:stretch>
                <a:fillRect/>
              </a:stretch>
            </p:blipFill>
            <p:spPr bwMode="auto">
              <a:xfrm>
                <a:off x="7821990" y="1981200"/>
                <a:ext cx="864810" cy="838200"/>
              </a:xfrm>
              <a:prstGeom prst="rect">
                <a:avLst/>
              </a:prstGeom>
              <a:noFill/>
              <a:ln w="9525">
                <a:noFill/>
                <a:miter lim="800000"/>
                <a:headEnd/>
                <a:tailEnd/>
              </a:ln>
            </p:spPr>
          </p:pic>
          <p:pic>
            <p:nvPicPr>
              <p:cNvPr id="23" name="Picture 3" descr="C:\Users\Anne\Desktop\D4-17 JPEG.JPG"/>
              <p:cNvPicPr>
                <a:picLocks noChangeAspect="1" noChangeArrowheads="1"/>
              </p:cNvPicPr>
              <p:nvPr/>
            </p:nvPicPr>
            <p:blipFill>
              <a:blip r:embed="rId14" cstate="print"/>
              <a:srcRect/>
              <a:stretch>
                <a:fillRect/>
              </a:stretch>
            </p:blipFill>
            <p:spPr bwMode="auto">
              <a:xfrm>
                <a:off x="7814843" y="1066800"/>
                <a:ext cx="871957" cy="863334"/>
              </a:xfrm>
              <a:prstGeom prst="rect">
                <a:avLst/>
              </a:prstGeom>
              <a:noFill/>
            </p:spPr>
          </p:pic>
        </p:grpSp>
        <p:pic>
          <p:nvPicPr>
            <p:cNvPr id="1030" name="Picture 6"/>
            <p:cNvPicPr>
              <a:picLocks noChangeAspect="1" noChangeArrowheads="1"/>
            </p:cNvPicPr>
            <p:nvPr/>
          </p:nvPicPr>
          <p:blipFill>
            <a:blip r:embed="rId15" cstate="print"/>
            <a:srcRect/>
            <a:stretch>
              <a:fillRect/>
            </a:stretch>
          </p:blipFill>
          <p:spPr bwMode="auto">
            <a:xfrm>
              <a:off x="6270171" y="2895600"/>
              <a:ext cx="805326" cy="990600"/>
            </a:xfrm>
            <a:prstGeom prst="rect">
              <a:avLst/>
            </a:prstGeom>
            <a:noFill/>
            <a:ln w="9525">
              <a:noFill/>
              <a:miter lim="800000"/>
              <a:headEnd/>
              <a:tailEnd/>
            </a:ln>
            <a:effectLst/>
          </p:spPr>
        </p:pic>
      </p:grpSp>
      <p:pic>
        <p:nvPicPr>
          <p:cNvPr id="1033" name="Picture 9" descr="LCLS"/>
          <p:cNvPicPr>
            <a:picLocks noChangeAspect="1" noChangeArrowheads="1"/>
          </p:cNvPicPr>
          <p:nvPr/>
        </p:nvPicPr>
        <p:blipFill>
          <a:blip r:embed="rId16" cstate="print"/>
          <a:srcRect/>
          <a:stretch>
            <a:fillRect/>
          </a:stretch>
        </p:blipFill>
        <p:spPr bwMode="auto">
          <a:xfrm>
            <a:off x="6629399" y="6477000"/>
            <a:ext cx="685801" cy="228600"/>
          </a:xfrm>
          <a:prstGeom prst="rect">
            <a:avLst/>
          </a:prstGeom>
          <a:noFill/>
        </p:spPr>
      </p:pic>
      <p:sp>
        <p:nvSpPr>
          <p:cNvPr id="26" name="TextBox 25"/>
          <p:cNvSpPr txBox="1"/>
          <p:nvPr/>
        </p:nvSpPr>
        <p:spPr>
          <a:xfrm>
            <a:off x="5105400" y="1600200"/>
            <a:ext cx="228600" cy="215444"/>
          </a:xfrm>
          <a:prstGeom prst="rect">
            <a:avLst/>
          </a:prstGeom>
          <a:noFill/>
        </p:spPr>
        <p:txBody>
          <a:bodyPr wrap="square" rtlCol="0">
            <a:spAutoFit/>
          </a:bodyPr>
          <a:lstStyle/>
          <a:p>
            <a:r>
              <a:rPr lang="en-US" sz="800" dirty="0" smtClean="0">
                <a:solidFill>
                  <a:schemeClr val="bg1"/>
                </a:solidFill>
              </a:rPr>
              <a:t>a</a:t>
            </a:r>
            <a:endParaRPr lang="en-US" sz="800" dirty="0">
              <a:solidFill>
                <a:schemeClr val="bg1"/>
              </a:solidFill>
            </a:endParaRPr>
          </a:p>
        </p:txBody>
      </p:sp>
      <p:sp>
        <p:nvSpPr>
          <p:cNvPr id="27" name="TextBox 26"/>
          <p:cNvSpPr txBox="1"/>
          <p:nvPr/>
        </p:nvSpPr>
        <p:spPr>
          <a:xfrm>
            <a:off x="5105400" y="2680156"/>
            <a:ext cx="228600" cy="215444"/>
          </a:xfrm>
          <a:prstGeom prst="rect">
            <a:avLst/>
          </a:prstGeom>
          <a:noFill/>
        </p:spPr>
        <p:txBody>
          <a:bodyPr wrap="square" rtlCol="0">
            <a:spAutoFit/>
          </a:bodyPr>
          <a:lstStyle/>
          <a:p>
            <a:r>
              <a:rPr lang="en-US" sz="800" dirty="0" smtClean="0">
                <a:solidFill>
                  <a:schemeClr val="bg1"/>
                </a:solidFill>
              </a:rPr>
              <a:t>b</a:t>
            </a:r>
            <a:endParaRPr lang="en-US" sz="800" dirty="0">
              <a:solidFill>
                <a:schemeClr val="bg1"/>
              </a:solidFill>
            </a:endParaRPr>
          </a:p>
        </p:txBody>
      </p:sp>
      <p:sp>
        <p:nvSpPr>
          <p:cNvPr id="28" name="TextBox 27"/>
          <p:cNvSpPr txBox="1"/>
          <p:nvPr/>
        </p:nvSpPr>
        <p:spPr>
          <a:xfrm>
            <a:off x="5105400" y="3733800"/>
            <a:ext cx="228600" cy="215444"/>
          </a:xfrm>
          <a:prstGeom prst="rect">
            <a:avLst/>
          </a:prstGeom>
          <a:noFill/>
        </p:spPr>
        <p:txBody>
          <a:bodyPr wrap="square" rtlCol="0">
            <a:spAutoFit/>
          </a:bodyPr>
          <a:lstStyle/>
          <a:p>
            <a:r>
              <a:rPr lang="en-US" sz="800" dirty="0" smtClean="0">
                <a:solidFill>
                  <a:schemeClr val="bg1"/>
                </a:solidFill>
              </a:rPr>
              <a:t>c</a:t>
            </a:r>
            <a:endParaRPr lang="en-US" sz="800" dirty="0">
              <a:solidFill>
                <a:schemeClr val="bg1"/>
              </a:solidFill>
            </a:endParaRPr>
          </a:p>
        </p:txBody>
      </p:sp>
      <p:sp>
        <p:nvSpPr>
          <p:cNvPr id="29" name="TextBox 28"/>
          <p:cNvSpPr txBox="1"/>
          <p:nvPr/>
        </p:nvSpPr>
        <p:spPr>
          <a:xfrm>
            <a:off x="6248400" y="3733800"/>
            <a:ext cx="228600" cy="215444"/>
          </a:xfrm>
          <a:prstGeom prst="rect">
            <a:avLst/>
          </a:prstGeom>
          <a:noFill/>
        </p:spPr>
        <p:txBody>
          <a:bodyPr wrap="square" rtlCol="0">
            <a:spAutoFit/>
          </a:bodyPr>
          <a:lstStyle/>
          <a:p>
            <a:r>
              <a:rPr lang="en-US" sz="800" dirty="0" smtClean="0">
                <a:solidFill>
                  <a:schemeClr val="bg1"/>
                </a:solidFill>
              </a:rPr>
              <a:t>d</a:t>
            </a:r>
            <a:endParaRPr lang="en-US" sz="800" dirty="0">
              <a:solidFill>
                <a:schemeClr val="bg1"/>
              </a:solidFill>
            </a:endParaRPr>
          </a:p>
        </p:txBody>
      </p:sp>
      <p:sp>
        <p:nvSpPr>
          <p:cNvPr id="30" name="TextBox 29"/>
          <p:cNvSpPr txBox="1"/>
          <p:nvPr/>
        </p:nvSpPr>
        <p:spPr>
          <a:xfrm>
            <a:off x="7086600" y="3733800"/>
            <a:ext cx="228600" cy="215444"/>
          </a:xfrm>
          <a:prstGeom prst="rect">
            <a:avLst/>
          </a:prstGeom>
          <a:noFill/>
        </p:spPr>
        <p:txBody>
          <a:bodyPr wrap="square" rtlCol="0">
            <a:spAutoFit/>
          </a:bodyPr>
          <a:lstStyle/>
          <a:p>
            <a:r>
              <a:rPr lang="en-US" sz="800" dirty="0" smtClean="0">
                <a:solidFill>
                  <a:schemeClr val="bg1"/>
                </a:solidFill>
              </a:rPr>
              <a:t>e</a:t>
            </a:r>
            <a:endParaRPr lang="en-US" sz="800" dirty="0">
              <a:solidFill>
                <a:schemeClr val="bg1"/>
              </a:solidFill>
            </a:endParaRPr>
          </a:p>
        </p:txBody>
      </p:sp>
      <p:sp>
        <p:nvSpPr>
          <p:cNvPr id="31" name="TextBox 30"/>
          <p:cNvSpPr txBox="1"/>
          <p:nvPr/>
        </p:nvSpPr>
        <p:spPr>
          <a:xfrm>
            <a:off x="8001000" y="1676400"/>
            <a:ext cx="228600" cy="215444"/>
          </a:xfrm>
          <a:prstGeom prst="rect">
            <a:avLst/>
          </a:prstGeom>
          <a:noFill/>
        </p:spPr>
        <p:txBody>
          <a:bodyPr wrap="square" rtlCol="0">
            <a:spAutoFit/>
          </a:bodyPr>
          <a:lstStyle/>
          <a:p>
            <a:r>
              <a:rPr lang="en-US" sz="800" dirty="0" smtClean="0">
                <a:solidFill>
                  <a:schemeClr val="bg1"/>
                </a:solidFill>
              </a:rPr>
              <a:t>f</a:t>
            </a:r>
            <a:endParaRPr lang="en-US" sz="800" dirty="0">
              <a:solidFill>
                <a:schemeClr val="bg1"/>
              </a:solidFill>
            </a:endParaRPr>
          </a:p>
        </p:txBody>
      </p:sp>
      <p:sp>
        <p:nvSpPr>
          <p:cNvPr id="32" name="TextBox 31"/>
          <p:cNvSpPr txBox="1"/>
          <p:nvPr/>
        </p:nvSpPr>
        <p:spPr>
          <a:xfrm>
            <a:off x="8001000" y="2667000"/>
            <a:ext cx="228600" cy="215444"/>
          </a:xfrm>
          <a:prstGeom prst="rect">
            <a:avLst/>
          </a:prstGeom>
          <a:noFill/>
        </p:spPr>
        <p:txBody>
          <a:bodyPr wrap="square" rtlCol="0">
            <a:spAutoFit/>
          </a:bodyPr>
          <a:lstStyle/>
          <a:p>
            <a:r>
              <a:rPr lang="en-US" sz="800" dirty="0" smtClean="0">
                <a:solidFill>
                  <a:schemeClr val="bg1"/>
                </a:solidFill>
              </a:rPr>
              <a:t>g</a:t>
            </a:r>
            <a:endParaRPr lang="en-US" sz="800" dirty="0">
              <a:solidFill>
                <a:schemeClr val="bg1"/>
              </a:solidFill>
            </a:endParaRPr>
          </a:p>
        </p:txBody>
      </p:sp>
      <p:sp>
        <p:nvSpPr>
          <p:cNvPr id="33" name="TextBox 32"/>
          <p:cNvSpPr txBox="1"/>
          <p:nvPr/>
        </p:nvSpPr>
        <p:spPr>
          <a:xfrm>
            <a:off x="8001000" y="3733800"/>
            <a:ext cx="228600" cy="215444"/>
          </a:xfrm>
          <a:prstGeom prst="rect">
            <a:avLst/>
          </a:prstGeom>
          <a:noFill/>
        </p:spPr>
        <p:txBody>
          <a:bodyPr wrap="square" rtlCol="0">
            <a:spAutoFit/>
          </a:bodyPr>
          <a:lstStyle/>
          <a:p>
            <a:r>
              <a:rPr lang="en-US" sz="800" dirty="0" smtClean="0">
                <a:solidFill>
                  <a:schemeClr val="bg1"/>
                </a:solidFill>
              </a:rPr>
              <a:t>h</a:t>
            </a:r>
            <a:endParaRPr lang="en-US" sz="800" dirty="0">
              <a:solidFill>
                <a:schemeClr val="bg1"/>
              </a:solidFill>
            </a:endParaRPr>
          </a:p>
        </p:txBody>
      </p:sp>
      <p:sp>
        <p:nvSpPr>
          <p:cNvPr id="34" name="Slide Number Placeholder 2"/>
          <p:cNvSpPr txBox="1">
            <a:spLocks/>
          </p:cNvSpPr>
          <p:nvPr/>
        </p:nvSpPr>
        <p:spPr>
          <a:xfrm>
            <a:off x="8372186" y="6311247"/>
            <a:ext cx="381000" cy="365125"/>
          </a:xfrm>
          <a:prstGeom prst="rect">
            <a:avLst/>
          </a:prstGeom>
        </p:spPr>
        <p:txBody>
          <a:bodyPr vert="horz" lIns="90779" tIns="45394" rIns="90779" bIns="45394" rtlCol="0" anchor="ctr"/>
          <a:lstStyle/>
          <a:p>
            <a:pPr algn="r" defTabSz="820487" fontAlgn="auto">
              <a:spcBef>
                <a:spcPts val="0"/>
              </a:spcBef>
              <a:spcAft>
                <a:spcPts val="0"/>
              </a:spcAft>
              <a:defRPr/>
            </a:pPr>
            <a:fld id="{894C652A-1437-4DEE-BE20-1D8E4CBD3D73}" type="slidenum">
              <a:rPr lang="en-US" sz="1200" smtClean="0">
                <a:solidFill>
                  <a:srgbClr val="106636"/>
                </a:solidFill>
                <a:cs typeface="Arial" pitchFamily="34" charset="0"/>
              </a:rPr>
              <a:pPr algn="r" defTabSz="820487" fontAlgn="auto">
                <a:spcBef>
                  <a:spcPts val="0"/>
                </a:spcBef>
                <a:spcAft>
                  <a:spcPts val="0"/>
                </a:spcAft>
                <a:defRPr/>
              </a:pPr>
              <a:t>19</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331965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721" y="1744230"/>
            <a:ext cx="7419976" cy="3170076"/>
          </a:xfrm>
          <a:prstGeom prst="rect">
            <a:avLst/>
          </a:prstGeom>
        </p:spPr>
        <p:txBody>
          <a:bodyPr wrap="square" lIns="91418" tIns="45709" rIns="91418" bIns="45709">
            <a:spAutoFit/>
          </a:bodyPr>
          <a:lstStyle/>
          <a:p>
            <a:pPr marL="628219" indent="-626457" defTabSz="912328">
              <a:spcBef>
                <a:spcPts val="1200"/>
              </a:spcBef>
              <a:spcAft>
                <a:spcPts val="1200"/>
              </a:spcAft>
              <a:buFont typeface="Wingdings" pitchFamily="2" charset="2"/>
              <a:buChar char="§"/>
            </a:pPr>
            <a:r>
              <a:rPr lang="en-US" sz="2400" dirty="0" smtClean="0">
                <a:solidFill>
                  <a:srgbClr val="006600"/>
                </a:solidFill>
                <a:latin typeface="Arial" pitchFamily="34" charset="0"/>
                <a:cs typeface="Arial" pitchFamily="34" charset="0"/>
              </a:rPr>
              <a:t>BES Staffing Update</a:t>
            </a:r>
          </a:p>
          <a:p>
            <a:pPr marL="628219" indent="-626457" defTabSz="912328">
              <a:spcBef>
                <a:spcPts val="1200"/>
              </a:spcBef>
              <a:spcAft>
                <a:spcPts val="1200"/>
              </a:spcAft>
              <a:buFont typeface="Wingdings" pitchFamily="2" charset="2"/>
              <a:buChar char="§"/>
            </a:pPr>
            <a:r>
              <a:rPr lang="en-US" sz="2400" dirty="0" smtClean="0">
                <a:solidFill>
                  <a:srgbClr val="006600"/>
                </a:solidFill>
                <a:latin typeface="Arial" pitchFamily="34" charset="0"/>
                <a:cs typeface="Arial" pitchFamily="34" charset="0"/>
              </a:rPr>
              <a:t>FY 2014 Appropriation</a:t>
            </a:r>
          </a:p>
          <a:p>
            <a:pPr marL="628219" indent="-626457" defTabSz="912328">
              <a:spcBef>
                <a:spcPts val="1200"/>
              </a:spcBef>
              <a:spcAft>
                <a:spcPts val="1200"/>
              </a:spcAft>
              <a:buFont typeface="Wingdings" pitchFamily="2" charset="2"/>
              <a:buChar char="§"/>
            </a:pPr>
            <a:r>
              <a:rPr lang="en-US" sz="2400" dirty="0" smtClean="0">
                <a:solidFill>
                  <a:srgbClr val="006600"/>
                </a:solidFill>
                <a:latin typeface="Arial" pitchFamily="34" charset="0"/>
                <a:cs typeface="Arial" pitchFamily="34" charset="0"/>
              </a:rPr>
              <a:t>Program Highlights</a:t>
            </a:r>
          </a:p>
          <a:p>
            <a:pPr marL="628219" indent="-626457" defTabSz="912328">
              <a:spcBef>
                <a:spcPts val="1200"/>
              </a:spcBef>
              <a:spcAft>
                <a:spcPts val="1200"/>
              </a:spcAft>
              <a:buFont typeface="Wingdings" pitchFamily="2" charset="2"/>
              <a:buChar char="§"/>
            </a:pPr>
            <a:r>
              <a:rPr lang="en-US" sz="2400" dirty="0" smtClean="0">
                <a:solidFill>
                  <a:srgbClr val="006600"/>
                </a:solidFill>
                <a:latin typeface="Arial" pitchFamily="34" charset="0"/>
                <a:cs typeface="Arial" pitchFamily="34" charset="0"/>
              </a:rPr>
              <a:t>New BESAC Charge</a:t>
            </a:r>
          </a:p>
          <a:p>
            <a:pPr marL="628219" indent="-626457" defTabSz="912328">
              <a:spcBef>
                <a:spcPts val="1200"/>
              </a:spcBef>
              <a:spcAft>
                <a:spcPts val="1200"/>
              </a:spcAft>
              <a:buFont typeface="Wingdings" pitchFamily="2" charset="2"/>
              <a:buChar char="§"/>
            </a:pPr>
            <a:endParaRPr lang="en-US" sz="2400" dirty="0" smtClean="0">
              <a:solidFill>
                <a:srgbClr val="006600"/>
              </a:solidFill>
              <a:latin typeface="Arial" pitchFamily="34" charset="0"/>
              <a:cs typeface="Arial" pitchFamily="34" charset="0"/>
            </a:endParaRPr>
          </a:p>
        </p:txBody>
      </p:sp>
      <p:sp>
        <p:nvSpPr>
          <p:cNvPr id="4" name="Rectangle 3"/>
          <p:cNvSpPr>
            <a:spLocks noChangeArrowheads="1"/>
          </p:cNvSpPr>
          <p:nvPr/>
        </p:nvSpPr>
        <p:spPr bwMode="auto">
          <a:xfrm>
            <a:off x="0" y="115168"/>
            <a:ext cx="9144000" cy="723265"/>
          </a:xfrm>
          <a:prstGeom prst="rect">
            <a:avLst/>
          </a:prstGeom>
          <a:noFill/>
          <a:ln w="9525">
            <a:noFill/>
            <a:miter lim="800000"/>
            <a:headEnd/>
            <a:tailEnd/>
          </a:ln>
        </p:spPr>
        <p:txBody>
          <a:bodyPr lIns="101633" tIns="50817" rIns="101633" bIns="50817"/>
          <a:lstStyle/>
          <a:p>
            <a:pPr algn="ctr" defTabSz="914186" fontAlgn="auto">
              <a:spcBef>
                <a:spcPts val="0"/>
              </a:spcBef>
              <a:spcAft>
                <a:spcPts val="0"/>
              </a:spcAft>
              <a:tabLst>
                <a:tab pos="1886424" algn="l"/>
              </a:tabLst>
              <a:defRPr/>
            </a:pPr>
            <a:r>
              <a:rPr lang="en-US" sz="3000" kern="0" dirty="0">
                <a:solidFill>
                  <a:srgbClr val="006600"/>
                </a:solidFill>
                <a:latin typeface="Arial" pitchFamily="34" charset="0"/>
                <a:cs typeface="Arial" pitchFamily="34" charset="0"/>
              </a:rPr>
              <a:t>Outline</a:t>
            </a:r>
          </a:p>
        </p:txBody>
      </p:sp>
      <p:sp>
        <p:nvSpPr>
          <p:cNvPr id="5"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1" y="740862"/>
            <a:ext cx="7022024" cy="5507538"/>
          </a:xfrm>
        </p:spPr>
        <p:txBody>
          <a:bodyPr/>
          <a:lstStyle/>
          <a:p>
            <a:pPr marL="285750" lvl="1" indent="-285750">
              <a:buFont typeface="Wingdings" pitchFamily="2" charset="2"/>
              <a:buChar char="§"/>
            </a:pPr>
            <a:r>
              <a:rPr lang="en-US" sz="1800" b="1" dirty="0" smtClean="0">
                <a:solidFill>
                  <a:srgbClr val="106636"/>
                </a:solidFill>
              </a:rPr>
              <a:t>First Observation of Theoretical Predicted novel electronic structure – the Hofstadter </a:t>
            </a:r>
            <a:r>
              <a:rPr lang="en-US" sz="1800" b="1" dirty="0">
                <a:solidFill>
                  <a:srgbClr val="106636"/>
                </a:solidFill>
              </a:rPr>
              <a:t>Butterfly </a:t>
            </a:r>
            <a:endParaRPr lang="en-US" sz="1800" b="1" dirty="0" smtClean="0">
              <a:solidFill>
                <a:srgbClr val="106636"/>
              </a:solidFill>
            </a:endParaRPr>
          </a:p>
          <a:p>
            <a:pPr marL="461963" lvl="2" indent="-227013">
              <a:buFont typeface="Arial" pitchFamily="34" charset="0"/>
              <a:buChar char="–"/>
            </a:pPr>
            <a:r>
              <a:rPr lang="en-US" altLang="ja-JP" sz="1600" dirty="0" smtClean="0">
                <a:solidFill>
                  <a:srgbClr val="1E1C11"/>
                </a:solidFill>
              </a:rPr>
              <a:t>Predicted in 1977, this novel energy </a:t>
            </a:r>
            <a:r>
              <a:rPr lang="en-US" altLang="ja-JP" sz="1600" dirty="0">
                <a:solidFill>
                  <a:srgbClr val="1E1C11"/>
                </a:solidFill>
              </a:rPr>
              <a:t>structure</a:t>
            </a:r>
            <a:r>
              <a:rPr lang="en-US" altLang="ja-JP" sz="1600" dirty="0" smtClean="0">
                <a:solidFill>
                  <a:srgbClr val="1E1C11"/>
                </a:solidFill>
              </a:rPr>
              <a:t> emerges </a:t>
            </a:r>
            <a:r>
              <a:rPr lang="en-US" altLang="ja-JP" sz="1600" dirty="0">
                <a:solidFill>
                  <a:srgbClr val="1E1C11"/>
                </a:solidFill>
              </a:rPr>
              <a:t>when electrons are confined </a:t>
            </a:r>
            <a:r>
              <a:rPr lang="en-US" altLang="ja-JP" sz="1600" dirty="0" smtClean="0">
                <a:solidFill>
                  <a:srgbClr val="1E1C11"/>
                </a:solidFill>
              </a:rPr>
              <a:t>in two dimensions and </a:t>
            </a:r>
            <a:r>
              <a:rPr lang="en-US" altLang="ja-JP" sz="1600" dirty="0">
                <a:solidFill>
                  <a:srgbClr val="1E1C11"/>
                </a:solidFill>
              </a:rPr>
              <a:t>subjected to both a periodic potential energy </a:t>
            </a:r>
            <a:r>
              <a:rPr lang="en-US" altLang="ja-JP" sz="1600" dirty="0" smtClean="0">
                <a:solidFill>
                  <a:srgbClr val="1E1C11"/>
                </a:solidFill>
              </a:rPr>
              <a:t>and a strong magnetic field. </a:t>
            </a:r>
            <a:r>
              <a:rPr lang="en-US" sz="1600" dirty="0" smtClean="0"/>
              <a:t>Electronic conductivity and capacitance </a:t>
            </a:r>
            <a:r>
              <a:rPr lang="en-US" altLang="ja-JP" sz="1600" dirty="0" smtClean="0">
                <a:solidFill>
                  <a:srgbClr val="1E1C11"/>
                </a:solidFill>
              </a:rPr>
              <a:t>measurements of </a:t>
            </a:r>
            <a:r>
              <a:rPr lang="en-US" sz="1600" dirty="0" smtClean="0"/>
              <a:t>atomically thin graphene on an atomically flat BN substrate at low temperatures and </a:t>
            </a:r>
            <a:r>
              <a:rPr lang="en-US" altLang="ja-JP" sz="1600" dirty="0" smtClean="0">
                <a:solidFill>
                  <a:srgbClr val="1E1C11"/>
                </a:solidFill>
              </a:rPr>
              <a:t>high magnetic fields </a:t>
            </a:r>
            <a:r>
              <a:rPr lang="en-US" sz="1600" dirty="0" smtClean="0"/>
              <a:t>show the predicted self-similar patterns. </a:t>
            </a:r>
            <a:r>
              <a:rPr lang="en-US" altLang="ja-JP" sz="1600" dirty="0">
                <a:solidFill>
                  <a:srgbClr val="1E1C11"/>
                </a:solidFill>
              </a:rPr>
              <a:t>(Kim, Columbia, and </a:t>
            </a:r>
            <a:r>
              <a:rPr lang="en-US" altLang="ja-JP" sz="1600" dirty="0" err="1">
                <a:solidFill>
                  <a:srgbClr val="1E1C11"/>
                </a:solidFill>
              </a:rPr>
              <a:t>Ashorri</a:t>
            </a:r>
            <a:r>
              <a:rPr lang="en-US" altLang="ja-JP" sz="1600" dirty="0">
                <a:solidFill>
                  <a:srgbClr val="1E1C11"/>
                </a:solidFill>
              </a:rPr>
              <a:t>, Jarillo-Herrero at MIT).</a:t>
            </a:r>
            <a:endParaRPr lang="en-US" altLang="ja-JP" sz="1600" dirty="0" smtClean="0">
              <a:solidFill>
                <a:srgbClr val="1E1C11"/>
              </a:solidFill>
            </a:endParaRPr>
          </a:p>
          <a:p>
            <a:pPr marL="285750" lvl="1" indent="-285750">
              <a:buFont typeface="Wingdings" pitchFamily="2" charset="2"/>
              <a:buChar char="§"/>
            </a:pPr>
            <a:r>
              <a:rPr lang="en-US" sz="1800" b="1" dirty="0" smtClean="0">
                <a:solidFill>
                  <a:srgbClr val="106636"/>
                </a:solidFill>
              </a:rPr>
              <a:t>Controlling Light-Matter Interactions with </a:t>
            </a:r>
            <a:r>
              <a:rPr lang="en-US" sz="1800" b="1" dirty="0" err="1" smtClean="0">
                <a:solidFill>
                  <a:srgbClr val="106636"/>
                </a:solidFill>
              </a:rPr>
              <a:t>Metamaterials</a:t>
            </a:r>
            <a:endParaRPr lang="en-US" sz="1800" b="1" dirty="0" smtClean="0">
              <a:solidFill>
                <a:srgbClr val="106636"/>
              </a:solidFill>
            </a:endParaRPr>
          </a:p>
          <a:p>
            <a:pPr marL="461963" lvl="2" indent="-227013">
              <a:buFont typeface="Arial" pitchFamily="34" charset="0"/>
              <a:buChar char="–"/>
            </a:pPr>
            <a:r>
              <a:rPr lang="en-US" altLang="ja-JP" sz="1600" dirty="0" err="1" smtClean="0">
                <a:solidFill>
                  <a:srgbClr val="1E1C11"/>
                </a:solidFill>
              </a:rPr>
              <a:t>Metamaterial</a:t>
            </a:r>
            <a:r>
              <a:rPr lang="en-US" altLang="ja-JP" sz="1600" dirty="0" smtClean="0">
                <a:solidFill>
                  <a:srgbClr val="1E1C11"/>
                </a:solidFill>
              </a:rPr>
              <a:t> with a zero-index of refraction has been fabricated that creates </a:t>
            </a:r>
            <a:r>
              <a:rPr lang="en-US" altLang="ja-JP" sz="1600" dirty="0">
                <a:solidFill>
                  <a:srgbClr val="1E1C11"/>
                </a:solidFill>
              </a:rPr>
              <a:t>a phase mismatch–free environment for nonlinear </a:t>
            </a:r>
            <a:r>
              <a:rPr lang="en-US" altLang="ja-JP" sz="1600" dirty="0" smtClean="0">
                <a:solidFill>
                  <a:srgbClr val="1E1C11"/>
                </a:solidFill>
              </a:rPr>
              <a:t>electromagnetic propagation</a:t>
            </a:r>
            <a:r>
              <a:rPr lang="en-US" altLang="ja-JP" sz="1600" dirty="0">
                <a:solidFill>
                  <a:srgbClr val="1E1C11"/>
                </a:solidFill>
              </a:rPr>
              <a:t>, enabling realization of novel non-linear </a:t>
            </a:r>
            <a:r>
              <a:rPr lang="en-US" altLang="ja-JP" sz="1600" dirty="0" smtClean="0">
                <a:solidFill>
                  <a:srgbClr val="1E1C11"/>
                </a:solidFill>
              </a:rPr>
              <a:t>effects (Zhang, LBNL).</a:t>
            </a:r>
          </a:p>
          <a:p>
            <a:pPr marL="285750" lvl="1" indent="-285750">
              <a:buFont typeface="Wingdings" pitchFamily="2" charset="2"/>
              <a:buChar char="§"/>
            </a:pPr>
            <a:r>
              <a:rPr lang="en-US" sz="1800" b="1" dirty="0" smtClean="0">
                <a:solidFill>
                  <a:srgbClr val="106636"/>
                </a:solidFill>
                <a:latin typeface="Arial" charset="0"/>
                <a:cs typeface="Arial" charset="0"/>
              </a:rPr>
              <a:t>Manipulating Dirac Electrons with Ultrafast Laser Pulses</a:t>
            </a:r>
          </a:p>
          <a:p>
            <a:pPr marL="461963" lvl="2" indent="-227013">
              <a:buFont typeface="Arial" pitchFamily="34" charset="0"/>
              <a:buChar char="–"/>
            </a:pPr>
            <a:r>
              <a:rPr lang="en-US" altLang="ja-JP" sz="1600" dirty="0" smtClean="0">
                <a:solidFill>
                  <a:srgbClr val="1E1C11"/>
                </a:solidFill>
              </a:rPr>
              <a:t>Ultrafast laser pulsed were used to populate the spin polarized electronic surface states of a topological insulator.  The persistent surface metallic state is maintained as it is continuously filled by electrons from the bulk, </a:t>
            </a:r>
            <a:r>
              <a:rPr lang="en-US" sz="1600" dirty="0" smtClean="0">
                <a:solidFill>
                  <a:prstClr val="black"/>
                </a:solidFill>
                <a:latin typeface="Arial" charset="0"/>
                <a:cs typeface="Arial" charset="0"/>
              </a:rPr>
              <a:t>demonstrating the feasibility of manipulating these electrons for technological applications</a:t>
            </a:r>
            <a:r>
              <a:rPr lang="en-US" altLang="ja-JP" sz="1600" dirty="0" smtClean="0">
                <a:solidFill>
                  <a:srgbClr val="1E1C11"/>
                </a:solidFill>
              </a:rPr>
              <a:t>. (</a:t>
            </a:r>
            <a:r>
              <a:rPr lang="en-US" altLang="ja-JP" sz="1600" dirty="0" err="1" smtClean="0">
                <a:solidFill>
                  <a:srgbClr val="1E1C11"/>
                </a:solidFill>
              </a:rPr>
              <a:t>Sobota</a:t>
            </a:r>
            <a:r>
              <a:rPr lang="en-US" altLang="ja-JP" sz="1600" dirty="0" smtClean="0">
                <a:solidFill>
                  <a:srgbClr val="1E1C11"/>
                </a:solidFill>
              </a:rPr>
              <a:t>, SLAC).</a:t>
            </a:r>
          </a:p>
          <a:p>
            <a:pPr marL="461963" lvl="2" indent="-227013">
              <a:buFont typeface="Arial" pitchFamily="34" charset="0"/>
              <a:buChar char="–"/>
            </a:pPr>
            <a:endParaRPr lang="en-US" altLang="ja-JP" sz="1600" dirty="0">
              <a:solidFill>
                <a:srgbClr val="1E1C11"/>
              </a:solidFill>
            </a:endParaRPr>
          </a:p>
        </p:txBody>
      </p:sp>
      <p:sp>
        <p:nvSpPr>
          <p:cNvPr id="3" name="Title 2"/>
          <p:cNvSpPr>
            <a:spLocks noGrp="1"/>
          </p:cNvSpPr>
          <p:nvPr>
            <p:ph type="title"/>
          </p:nvPr>
        </p:nvSpPr>
        <p:spPr>
          <a:xfrm>
            <a:off x="0" y="-1"/>
            <a:ext cx="9144000" cy="762001"/>
          </a:xfrm>
        </p:spPr>
        <p:txBody>
          <a:bodyPr/>
          <a:lstStyle/>
          <a:p>
            <a:r>
              <a:rPr lang="en-US" dirty="0"/>
              <a:t>Materials </a:t>
            </a:r>
            <a:r>
              <a:rPr lang="en-US" dirty="0" smtClean="0"/>
              <a:t>Sciences </a:t>
            </a:r>
            <a:r>
              <a:rPr lang="en-US" dirty="0"/>
              <a:t>and Engineering </a:t>
            </a:r>
            <a:r>
              <a:rPr lang="en-US" dirty="0" smtClean="0"/>
              <a:t>Division</a:t>
            </a:r>
            <a:r>
              <a:rPr lang="en-US" dirty="0"/>
              <a:t/>
            </a:r>
            <a:br>
              <a:rPr lang="en-US" dirty="0"/>
            </a:br>
            <a:r>
              <a:rPr lang="en-US" sz="2200" dirty="0"/>
              <a:t>Moving towards </a:t>
            </a:r>
            <a:r>
              <a:rPr lang="en-US" sz="2200" dirty="0" smtClean="0"/>
              <a:t>Novel, Exotic Materials</a:t>
            </a:r>
            <a:endParaRPr lang="en-US" dirty="0"/>
          </a:p>
        </p:txBody>
      </p:sp>
      <p:sp>
        <p:nvSpPr>
          <p:cNvPr id="5" name="Slide Number Placeholder 4"/>
          <p:cNvSpPr>
            <a:spLocks noGrp="1"/>
          </p:cNvSpPr>
          <p:nvPr>
            <p:ph type="sldNum" sz="quarter" idx="11"/>
          </p:nvPr>
        </p:nvSpPr>
        <p:spPr/>
        <p:txBody>
          <a:bodyPr/>
          <a:lstStyle/>
          <a:p>
            <a:pPr>
              <a:defRPr/>
            </a:pPr>
            <a:fld id="{C0A2BE09-5C53-429F-9B0D-04D6F428253C}" type="slidenum">
              <a:rPr lang="en-US" smtClean="0"/>
              <a:pPr>
                <a:defRPr/>
              </a:pPr>
              <a:t>20</a:t>
            </a:fld>
            <a:endParaRPr lang="en-US" dirty="0"/>
          </a:p>
        </p:txBody>
      </p:sp>
      <p:pic>
        <p:nvPicPr>
          <p:cNvPr id="9" name="Picture 3"/>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171632" y="2590800"/>
            <a:ext cx="1743768"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l="20314" t="68350"/>
          <a:stretch>
            <a:fillRect/>
          </a:stretch>
        </p:blipFill>
        <p:spPr>
          <a:xfrm>
            <a:off x="6934200" y="1036320"/>
            <a:ext cx="2133600" cy="1097280"/>
          </a:xfrm>
          <a:prstGeom prst="rect">
            <a:avLst/>
          </a:prstGeom>
        </p:spPr>
      </p:pic>
      <p:grpSp>
        <p:nvGrpSpPr>
          <p:cNvPr id="4" name="Group 11"/>
          <p:cNvGrpSpPr/>
          <p:nvPr/>
        </p:nvGrpSpPr>
        <p:grpSpPr>
          <a:xfrm>
            <a:off x="7156779" y="4495800"/>
            <a:ext cx="1682421" cy="1593900"/>
            <a:chOff x="7086600" y="788426"/>
            <a:chExt cx="1682421" cy="1593900"/>
          </a:xfrm>
        </p:grpSpPr>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8486" y="1142999"/>
              <a:ext cx="47053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763612" y="924232"/>
              <a:ext cx="47053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1961" y="788426"/>
              <a:ext cx="47053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086600" y="1788551"/>
              <a:ext cx="1537705" cy="437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29294" y="2012994"/>
              <a:ext cx="649537" cy="369332"/>
            </a:xfrm>
            <a:prstGeom prst="rect">
              <a:avLst/>
            </a:prstGeom>
            <a:noFill/>
          </p:spPr>
          <p:txBody>
            <a:bodyPr wrap="none" rtlCol="0">
              <a:spAutoFit/>
            </a:bodyPr>
            <a:lstStyle/>
            <a:p>
              <a:r>
                <a:rPr lang="en-US" dirty="0" smtClean="0"/>
                <a:t>Time</a:t>
              </a:r>
              <a:endParaRPr lang="en-US" dirty="0"/>
            </a:p>
          </p:txBody>
        </p:sp>
      </p:grpSp>
    </p:spTree>
    <p:extLst>
      <p:ext uri="{BB962C8B-B14F-4D97-AF65-F5344CB8AC3E}">
        <p14:creationId xmlns:p14="http://schemas.microsoft.com/office/powerpoint/2010/main" val="42358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5969" y="2816942"/>
            <a:ext cx="2124981" cy="13421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a:spLocks noGrp="1"/>
          </p:cNvSpPr>
          <p:nvPr>
            <p:ph type="title"/>
          </p:nvPr>
        </p:nvSpPr>
        <p:spPr>
          <a:xfrm>
            <a:off x="-75156" y="-196547"/>
            <a:ext cx="9144000" cy="1066800"/>
          </a:xfrm>
        </p:spPr>
        <p:txBody>
          <a:bodyPr/>
          <a:lstStyle/>
          <a:p>
            <a:r>
              <a:rPr lang="en-US" sz="2200" dirty="0" smtClean="0"/>
              <a:t>Chemical Sciences, Geosciences and Biosciences Division</a:t>
            </a:r>
            <a:br>
              <a:rPr lang="en-US" sz="2200" dirty="0" smtClean="0"/>
            </a:br>
            <a:r>
              <a:rPr lang="en-US" sz="2000" dirty="0" smtClean="0"/>
              <a:t>Fundamental Science to Enable Advanced Engine and Fuel Modeling</a:t>
            </a:r>
            <a:endParaRPr lang="en-US" sz="2000" dirty="0"/>
          </a:p>
        </p:txBody>
      </p:sp>
      <p:pic>
        <p:nvPicPr>
          <p:cNvPr id="7" name="Content Placeholder 6" descr="Picture.jpg"/>
          <p:cNvPicPr>
            <a:picLocks noGrp="1" noChangeAspect="1"/>
          </p:cNvPicPr>
          <p:nvPr>
            <p:ph idx="1"/>
          </p:nvPr>
        </p:nvPicPr>
        <p:blipFill rotWithShape="1">
          <a:blip r:embed="rId3" cstate="print"/>
          <a:srcRect l="-829" t="37623"/>
          <a:stretch/>
        </p:blipFill>
        <p:spPr>
          <a:xfrm>
            <a:off x="6799452" y="4537056"/>
            <a:ext cx="2167762" cy="1525107"/>
          </a:xfrm>
          <a:prstGeom prst="rect">
            <a:avLst/>
          </a:prstGeom>
        </p:spPr>
      </p:pic>
      <p:sp>
        <p:nvSpPr>
          <p:cNvPr id="8" name="Rectangle 7"/>
          <p:cNvSpPr/>
          <p:nvPr/>
        </p:nvSpPr>
        <p:spPr>
          <a:xfrm>
            <a:off x="0" y="820149"/>
            <a:ext cx="6499571" cy="6063198"/>
          </a:xfrm>
          <a:prstGeom prst="rect">
            <a:avLst/>
          </a:prstGeom>
        </p:spPr>
        <p:txBody>
          <a:bodyPr wrap="square">
            <a:spAutoFit/>
          </a:bodyPr>
          <a:lstStyle/>
          <a:p>
            <a:pPr marL="285750" lvl="1" indent="-285750">
              <a:buFont typeface="Wingdings" panose="05000000000000000000" pitchFamily="2" charset="2"/>
              <a:buChar char="§"/>
            </a:pPr>
            <a:r>
              <a:rPr lang="en-US" b="1" dirty="0">
                <a:solidFill>
                  <a:srgbClr val="106636"/>
                </a:solidFill>
                <a:latin typeface="Arial" panose="020B0604020202020204" pitchFamily="34" charset="0"/>
                <a:cs typeface="Arial" panose="020B0604020202020204" pitchFamily="34" charset="0"/>
              </a:rPr>
              <a:t>Measurement of Previously Unobserved </a:t>
            </a:r>
            <a:r>
              <a:rPr lang="en-US" b="1" dirty="0" err="1">
                <a:solidFill>
                  <a:srgbClr val="106636"/>
                </a:solidFill>
                <a:latin typeface="Arial" panose="020B0604020202020204" pitchFamily="34" charset="0"/>
                <a:cs typeface="Arial" panose="020B0604020202020204" pitchFamily="34" charset="0"/>
              </a:rPr>
              <a:t>Autoignition</a:t>
            </a:r>
            <a:r>
              <a:rPr lang="en-US" b="1" dirty="0">
                <a:solidFill>
                  <a:srgbClr val="106636"/>
                </a:solidFill>
                <a:latin typeface="Arial" panose="020B0604020202020204" pitchFamily="34" charset="0"/>
                <a:cs typeface="Arial" panose="020B0604020202020204" pitchFamily="34" charset="0"/>
              </a:rPr>
              <a:t> </a:t>
            </a:r>
            <a:r>
              <a:rPr lang="en-US" b="1" dirty="0" smtClean="0">
                <a:solidFill>
                  <a:srgbClr val="106636"/>
                </a:solidFill>
                <a:latin typeface="Arial" panose="020B0604020202020204" pitchFamily="34" charset="0"/>
                <a:cs typeface="Arial" panose="020B0604020202020204" pitchFamily="34" charset="0"/>
              </a:rPr>
              <a:t>Intermediates</a:t>
            </a:r>
            <a:endParaRPr lang="en-US" b="1" dirty="0">
              <a:solidFill>
                <a:srgbClr val="106636"/>
              </a:solidFill>
              <a:latin typeface="Arial" panose="020B0604020202020204" pitchFamily="34" charset="0"/>
              <a:cs typeface="Arial" panose="020B0604020202020204" pitchFamily="34" charset="0"/>
            </a:endParaRPr>
          </a:p>
          <a:p>
            <a:pPr marL="520700" indent="-285750">
              <a:spcAft>
                <a:spcPts val="0"/>
              </a:spcAft>
              <a:buFontTx/>
              <a:buChar char="─"/>
            </a:pPr>
            <a:r>
              <a:rPr lang="en-US" sz="1400" dirty="0" smtClean="0"/>
              <a:t>Produced, observed and directly measured reaction kinetics for </a:t>
            </a:r>
            <a:r>
              <a:rPr lang="en-US" sz="1400" dirty="0" err="1" smtClean="0"/>
              <a:t>hydroperoxyalkyl</a:t>
            </a:r>
            <a:r>
              <a:rPr lang="en-US" sz="1400" dirty="0" smtClean="0"/>
              <a:t> radicals (QOOH) which are key intermediates for initiating the combustion process.  </a:t>
            </a:r>
            <a:endParaRPr lang="en-US" sz="1400" dirty="0"/>
          </a:p>
          <a:p>
            <a:pPr marL="520700" indent="-285750">
              <a:spcAft>
                <a:spcPts val="600"/>
              </a:spcAft>
              <a:buFontTx/>
              <a:buChar char="─"/>
            </a:pPr>
            <a:r>
              <a:rPr lang="en-US" sz="1400" dirty="0"/>
              <a:t>M</a:t>
            </a:r>
            <a:r>
              <a:rPr lang="en-US" sz="1400" dirty="0" smtClean="0"/>
              <a:t>easurements performed at the ALS provide further details to improve </a:t>
            </a:r>
            <a:r>
              <a:rPr lang="en-US" sz="1400" dirty="0" err="1"/>
              <a:t>autoignition</a:t>
            </a:r>
            <a:r>
              <a:rPr lang="en-US" sz="1400" dirty="0"/>
              <a:t> </a:t>
            </a:r>
            <a:r>
              <a:rPr lang="en-US" sz="1400" dirty="0" smtClean="0"/>
              <a:t>chemistry predictive modeling </a:t>
            </a:r>
            <a:r>
              <a:rPr lang="en-US" sz="1400" dirty="0" smtClean="0">
                <a:latin typeface="Arial" panose="020B0604020202020204" pitchFamily="34" charset="0"/>
                <a:cs typeface="Arial" panose="020B0604020202020204" pitchFamily="34" charset="0"/>
              </a:rPr>
              <a:t>(</a:t>
            </a:r>
            <a:r>
              <a:rPr lang="en-US" sz="1400" dirty="0" err="1" smtClean="0"/>
              <a:t>Zádor</a:t>
            </a:r>
            <a:r>
              <a:rPr lang="en-US" sz="1400" dirty="0" smtClean="0"/>
              <a:t> </a:t>
            </a:r>
            <a:r>
              <a:rPr lang="en-US" sz="1400" dirty="0"/>
              <a:t>et al., SNL</a:t>
            </a:r>
            <a:r>
              <a:rPr lang="en-US" sz="1400" dirty="0" smtClean="0"/>
              <a:t>).</a:t>
            </a:r>
            <a:endParaRPr lang="en-US" sz="14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US" b="1" dirty="0" smtClean="0">
                <a:solidFill>
                  <a:srgbClr val="106636"/>
                </a:solidFill>
                <a:cs typeface="Arial" charset="0"/>
              </a:rPr>
              <a:t>Quantum Tunneling Affects Engine Performance</a:t>
            </a:r>
            <a:endParaRPr lang="en-US" b="1" dirty="0" smtClean="0">
              <a:solidFill>
                <a:srgbClr val="106636"/>
              </a:solidFill>
            </a:endParaRPr>
          </a:p>
          <a:p>
            <a:pPr marL="520700" lvl="0" indent="-285750">
              <a:spcAft>
                <a:spcPts val="0"/>
              </a:spcAft>
              <a:buFont typeface="Arial" panose="020B0604020202020204" pitchFamily="34" charset="0"/>
              <a:buChar char="─"/>
            </a:pPr>
            <a:r>
              <a:rPr lang="en-US" sz="1400" dirty="0" smtClean="0"/>
              <a:t>Determined molecular reaction rates for surrogate biodiesel fuels </a:t>
            </a:r>
            <a:r>
              <a:rPr lang="en-US" sz="1400" dirty="0"/>
              <a:t>by first-principles quantum chemical </a:t>
            </a:r>
            <a:r>
              <a:rPr lang="en-US" sz="1400" dirty="0" smtClean="0"/>
              <a:t>calculations, and found that inclusion of tunneling </a:t>
            </a:r>
            <a:r>
              <a:rPr lang="en-US" sz="1400" dirty="0"/>
              <a:t>reactions </a:t>
            </a:r>
            <a:r>
              <a:rPr lang="en-US" sz="1400" dirty="0" smtClean="0"/>
              <a:t>in high-fidelity </a:t>
            </a:r>
            <a:r>
              <a:rPr lang="en-US" sz="1400" dirty="0"/>
              <a:t>engine </a:t>
            </a:r>
            <a:r>
              <a:rPr lang="en-US" sz="1400" dirty="0" smtClean="0"/>
              <a:t>models has a noticeable </a:t>
            </a:r>
            <a:r>
              <a:rPr lang="en-US" sz="1400" dirty="0"/>
              <a:t>impact </a:t>
            </a:r>
            <a:r>
              <a:rPr lang="en-US" sz="1400" dirty="0" smtClean="0"/>
              <a:t>on engine performance. </a:t>
            </a:r>
          </a:p>
          <a:p>
            <a:pPr marL="520700" lvl="0" indent="-285750">
              <a:spcAft>
                <a:spcPts val="600"/>
              </a:spcAft>
              <a:buFont typeface="Arial" panose="020B0604020202020204" pitchFamily="34" charset="0"/>
              <a:buChar char="─"/>
            </a:pPr>
            <a:r>
              <a:rPr lang="en-US" sz="1400" dirty="0" smtClean="0"/>
              <a:t>Such calculations will assist in the design and optimization of compression-ignition </a:t>
            </a:r>
            <a:r>
              <a:rPr lang="en-US" sz="1400" dirty="0"/>
              <a:t>engines </a:t>
            </a:r>
            <a:r>
              <a:rPr lang="en-US" sz="1400" dirty="0" smtClean="0"/>
              <a:t>(Davis </a:t>
            </a:r>
            <a:r>
              <a:rPr lang="en-US" sz="1400" dirty="0"/>
              <a:t>et al., ANL</a:t>
            </a:r>
            <a:r>
              <a:rPr lang="en-US" sz="1400" dirty="0" smtClean="0"/>
              <a:t>).</a:t>
            </a:r>
            <a:endParaRPr lang="en-US" b="1" dirty="0" smtClean="0"/>
          </a:p>
          <a:p>
            <a:pPr marL="342900" lvl="1" indent="-342900">
              <a:buFont typeface="Wingdings" panose="05000000000000000000" pitchFamily="2" charset="2"/>
              <a:buChar char="§"/>
            </a:pPr>
            <a:r>
              <a:rPr lang="en-US" b="1" dirty="0" smtClean="0">
                <a:solidFill>
                  <a:srgbClr val="106636"/>
                </a:solidFill>
              </a:rPr>
              <a:t>New Conceptual Model for High-Pressure Fuel Injection Processes</a:t>
            </a:r>
          </a:p>
          <a:p>
            <a:pPr marL="52070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Established a new fundamental theory on how spray atomization </a:t>
            </a:r>
            <a:r>
              <a:rPr lang="en-US" sz="1400" dirty="0" smtClean="0"/>
              <a:t>is </a:t>
            </a:r>
            <a:r>
              <a:rPr lang="en-US" sz="1400" dirty="0"/>
              <a:t>replaced by </a:t>
            </a:r>
            <a:r>
              <a:rPr lang="en-US" sz="1400" dirty="0" smtClean="0"/>
              <a:t>diffusion-dominated </a:t>
            </a:r>
            <a:r>
              <a:rPr lang="en-US" sz="1400" dirty="0"/>
              <a:t>mixing without </a:t>
            </a:r>
            <a:r>
              <a:rPr lang="en-US" sz="1400" dirty="0" smtClean="0"/>
              <a:t>droplet formation </a:t>
            </a:r>
            <a:r>
              <a:rPr lang="en-US" sz="1400" dirty="0"/>
              <a:t>at supercritical </a:t>
            </a:r>
            <a:r>
              <a:rPr lang="en-US" sz="1400" dirty="0" smtClean="0"/>
              <a:t>conditions, where molecular</a:t>
            </a:r>
            <a:r>
              <a:rPr lang="en-US" sz="1400" dirty="0" smtClean="0">
                <a:latin typeface="Arial" panose="020B0604020202020204" pitchFamily="34" charset="0"/>
                <a:cs typeface="Arial" panose="020B0604020202020204" pitchFamily="34" charset="0"/>
              </a:rPr>
              <a:t> </a:t>
            </a:r>
            <a:r>
              <a:rPr lang="en-US" sz="1400" dirty="0"/>
              <a:t>interfaces broaden and transition into </a:t>
            </a:r>
            <a:r>
              <a:rPr lang="en-US" sz="1400" dirty="0" smtClean="0"/>
              <a:t>a continuum regime. </a:t>
            </a:r>
            <a:endParaRPr lang="en-US" sz="1400" dirty="0" smtClean="0">
              <a:latin typeface="Arial" panose="020B0604020202020204" pitchFamily="34" charset="0"/>
              <a:cs typeface="Arial" panose="020B0604020202020204" pitchFamily="34" charset="0"/>
            </a:endParaRPr>
          </a:p>
          <a:p>
            <a:pPr marL="52070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Experimental evidence at actual device operating pressures validates the conceptual model and further challenges the current classical view of </a:t>
            </a:r>
            <a:r>
              <a:rPr lang="en-US" sz="1400" dirty="0">
                <a:latin typeface="Arial" panose="020B0604020202020204" pitchFamily="34" charset="0"/>
                <a:cs typeface="Arial" panose="020B0604020202020204" pitchFamily="34" charset="0"/>
              </a:rPr>
              <a:t>spray atomization </a:t>
            </a:r>
            <a:r>
              <a:rPr lang="en-US" sz="1400" dirty="0" smtClean="0">
                <a:latin typeface="Arial" panose="020B0604020202020204" pitchFamily="34" charset="0"/>
                <a:cs typeface="Arial" panose="020B0604020202020204" pitchFamily="34" charset="0"/>
              </a:rPr>
              <a:t>in typical </a:t>
            </a:r>
            <a:r>
              <a:rPr lang="en-US" sz="1400" dirty="0">
                <a:latin typeface="Arial" panose="020B0604020202020204" pitchFamily="34" charset="0"/>
                <a:cs typeface="Arial" panose="020B0604020202020204" pitchFamily="34" charset="0"/>
              </a:rPr>
              <a:t>diesel </a:t>
            </a:r>
            <a:r>
              <a:rPr lang="en-US" sz="1400" dirty="0" smtClean="0">
                <a:latin typeface="Arial" panose="020B0604020202020204" pitchFamily="34" charset="0"/>
                <a:cs typeface="Arial" panose="020B0604020202020204" pitchFamily="34" charset="0"/>
              </a:rPr>
              <a:t>engines (</a:t>
            </a:r>
            <a:r>
              <a:rPr lang="en-US" sz="1400" dirty="0" err="1" smtClean="0">
                <a:latin typeface="Arial" panose="020B0604020202020204" pitchFamily="34" charset="0"/>
                <a:cs typeface="Arial" panose="020B0604020202020204" pitchFamily="34" charset="0"/>
              </a:rPr>
              <a:t>Dahms</a:t>
            </a:r>
            <a:r>
              <a:rPr lang="en-US" sz="1400" dirty="0" smtClean="0">
                <a:latin typeface="Arial" panose="020B0604020202020204" pitchFamily="34" charset="0"/>
                <a:cs typeface="Arial" panose="020B0604020202020204" pitchFamily="34" charset="0"/>
              </a:rPr>
              <a:t> et al., SNL).</a:t>
            </a:r>
            <a:r>
              <a:rPr lang="en-US" sz="800" dirty="0" smtClean="0">
                <a:latin typeface="Arial" panose="020B0604020202020204" pitchFamily="34" charset="0"/>
                <a:cs typeface="Arial" panose="020B0604020202020204" pitchFamily="34" charset="0"/>
              </a:rPr>
              <a:t/>
            </a:r>
            <a:br>
              <a:rPr lang="en-US" sz="800" dirty="0" smtClean="0">
                <a:latin typeface="Arial" panose="020B0604020202020204" pitchFamily="34" charset="0"/>
                <a:cs typeface="Arial" panose="020B0604020202020204" pitchFamily="34" charset="0"/>
              </a:rPr>
            </a:br>
            <a:endParaRPr lang="en-US" sz="800" dirty="0" smtClean="0">
              <a:latin typeface="Arial" panose="020B0604020202020204" pitchFamily="34" charset="0"/>
              <a:cs typeface="Arial" panose="020B0604020202020204" pitchFamily="34" charset="0"/>
            </a:endParaRPr>
          </a:p>
          <a:p>
            <a:endParaRPr lang="en-US" sz="1600" dirty="0">
              <a:solidFill>
                <a:srgbClr val="106636"/>
              </a:solidFill>
              <a:latin typeface="Arial" panose="020B0604020202020204" pitchFamily="34" charset="0"/>
              <a:cs typeface="Arial" panose="020B0604020202020204" pitchFamily="34" charset="0"/>
            </a:endParaRPr>
          </a:p>
        </p:txBody>
      </p:sp>
      <p:pic>
        <p:nvPicPr>
          <p:cNvPr id="20" name="Picture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481" y="1066236"/>
            <a:ext cx="2270237" cy="1524876"/>
          </a:xfrm>
          <a:prstGeom prst="rect">
            <a:avLst/>
          </a:prstGeom>
          <a:noFill/>
          <a:ln>
            <a:noFill/>
          </a:ln>
        </p:spPr>
      </p:pic>
      <p:pic>
        <p:nvPicPr>
          <p:cNvPr id="1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2233" y="2982018"/>
            <a:ext cx="1979725" cy="104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p:nvSpPr>
        <p:spPr>
          <a:xfrm>
            <a:off x="8372186" y="6311247"/>
            <a:ext cx="381000" cy="365125"/>
          </a:xfrm>
          <a:prstGeom prst="rect">
            <a:avLst/>
          </a:prstGeom>
        </p:spPr>
        <p:txBody>
          <a:bodyPr vert="horz" lIns="90779" tIns="45394" rIns="90779" bIns="45394" rtlCol="0" anchor="ctr"/>
          <a:lstStyle/>
          <a:p>
            <a:pPr algn="r" defTabSz="820487" fontAlgn="auto">
              <a:spcBef>
                <a:spcPts val="0"/>
              </a:spcBef>
              <a:spcAft>
                <a:spcPts val="0"/>
              </a:spcAft>
              <a:defRPr/>
            </a:pPr>
            <a:fld id="{894C652A-1437-4DEE-BE20-1D8E4CBD3D73}" type="slidenum">
              <a:rPr lang="en-US" sz="1200" smtClean="0">
                <a:solidFill>
                  <a:srgbClr val="106636"/>
                </a:solidFill>
                <a:cs typeface="Arial" pitchFamily="34" charset="0"/>
              </a:rPr>
              <a:pPr algn="r" defTabSz="820487" fontAlgn="auto">
                <a:spcBef>
                  <a:spcPts val="0"/>
                </a:spcBef>
                <a:spcAft>
                  <a:spcPts val="0"/>
                </a:spcAft>
                <a:defRPr/>
              </a:pPr>
              <a:t>21</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684624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411578906"/>
              </p:ext>
            </p:extLst>
          </p:nvPr>
        </p:nvGraphicFramePr>
        <p:xfrm>
          <a:off x="184577" y="850900"/>
          <a:ext cx="8571642" cy="478613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303960" y="5548133"/>
            <a:ext cx="8840037" cy="773707"/>
          </a:xfrm>
          <a:prstGeom prst="rect">
            <a:avLst/>
          </a:prstGeom>
          <a:noFill/>
          <a:ln w="9525">
            <a:noFill/>
            <a:miter lim="800000"/>
            <a:headEnd/>
            <a:tailEnd/>
          </a:ln>
        </p:spPr>
        <p:txBody>
          <a:bodyPr wrap="square" lIns="81743" tIns="40870" rIns="81743" bIns="40870">
            <a:spAutoFit/>
          </a:bodyPr>
          <a:lstStyle/>
          <a:p>
            <a:r>
              <a:rPr lang="en-US" sz="1500" dirty="0">
                <a:latin typeface="Arial" pitchFamily="34" charset="0"/>
                <a:cs typeface="Arial" pitchFamily="34" charset="0"/>
              </a:rPr>
              <a:t>More than 300 companies from various sectors of the manufacturing, chemical, and pharmaceutical industries conducted research at BES scientific user facilities.  Over 30 companies were Fortune 500 companies.</a:t>
            </a:r>
          </a:p>
        </p:txBody>
      </p:sp>
      <p:sp>
        <p:nvSpPr>
          <p:cNvPr id="5" name="Rectangle 7"/>
          <p:cNvSpPr>
            <a:spLocks noChangeArrowheads="1"/>
          </p:cNvSpPr>
          <p:nvPr/>
        </p:nvSpPr>
        <p:spPr bwMode="auto">
          <a:xfrm rot="10800000" flipV="1">
            <a:off x="-1" y="145621"/>
            <a:ext cx="9144000" cy="467572"/>
          </a:xfrm>
          <a:prstGeom prst="rect">
            <a:avLst/>
          </a:prstGeom>
          <a:noFill/>
          <a:ln w="9525">
            <a:noFill/>
            <a:miter lim="800000"/>
            <a:headEnd/>
            <a:tailEnd/>
          </a:ln>
        </p:spPr>
        <p:txBody>
          <a:bodyPr wrap="square" lIns="81743" tIns="40870" rIns="81743" bIns="40870">
            <a:spAutoFit/>
          </a:bodyPr>
          <a:lstStyle/>
          <a:p>
            <a:pPr algn="ctr" defTabSz="817322" fontAlgn="auto">
              <a:spcBef>
                <a:spcPts val="0"/>
              </a:spcBef>
              <a:spcAft>
                <a:spcPts val="0"/>
              </a:spcAft>
            </a:pPr>
            <a:r>
              <a:rPr lang="en-US" sz="2500" kern="0" dirty="0">
                <a:solidFill>
                  <a:srgbClr val="106636"/>
                </a:solidFill>
                <a:latin typeface="Arial" pitchFamily="34" charset="0"/>
                <a:cs typeface="Arial" pitchFamily="34" charset="0"/>
              </a:rPr>
              <a:t>BES User Facilities Hosted Over 15,000 Users in FY </a:t>
            </a:r>
            <a:r>
              <a:rPr lang="en-US" sz="2500" kern="0" dirty="0" smtClean="0">
                <a:solidFill>
                  <a:srgbClr val="106636"/>
                </a:solidFill>
                <a:latin typeface="Arial" pitchFamily="34" charset="0"/>
                <a:cs typeface="Arial" pitchFamily="34" charset="0"/>
              </a:rPr>
              <a:t>2013</a:t>
            </a:r>
            <a:endParaRPr lang="en-US" sz="2500" kern="0" dirty="0">
              <a:solidFill>
                <a:srgbClr val="106636"/>
              </a:solidFill>
              <a:latin typeface="Arial" pitchFamily="34" charset="0"/>
              <a:cs typeface="Arial" pitchFamily="34" charset="0"/>
            </a:endParaRPr>
          </a:p>
        </p:txBody>
      </p:sp>
      <p:sp>
        <p:nvSpPr>
          <p:cNvPr id="6" name="Slide Number Placeholder 39"/>
          <p:cNvSpPr>
            <a:spLocks noGrp="1"/>
          </p:cNvSpPr>
          <p:nvPr>
            <p:ph type="sldNum" sz="quarter" idx="4294967295"/>
          </p:nvPr>
        </p:nvSpPr>
        <p:spPr bwMode="auto">
          <a:xfrm>
            <a:off x="8413750" y="6321430"/>
            <a:ext cx="381000" cy="365125"/>
          </a:xfrm>
          <a:prstGeom prst="rect">
            <a:avLst/>
          </a:prstGeom>
          <a:noFill/>
          <a:ln>
            <a:miter lim="800000"/>
            <a:headEnd/>
            <a:tailEnd/>
          </a:ln>
        </p:spPr>
        <p:txBody>
          <a:bodyPr vert="horz" wrap="square" lIns="90960" tIns="45483" rIns="90960" bIns="45483" numCol="1" rtlCol="0" anchor="ctr" anchorCtr="0" compatLnSpc="1">
            <a:prstTxWarp prst="textNoShape">
              <a:avLst/>
            </a:prstTxWarp>
          </a:bodyPr>
          <a:lstStyle/>
          <a:p>
            <a:fld id="{90944929-F3F1-48F8-BC26-BA0BFE417CEF}" type="slidenum">
              <a:rPr lang="en-US" b="0" u="none" smtClean="0"/>
              <a:pPr/>
              <a:t>22</a:t>
            </a:fld>
            <a:endParaRPr lang="en-US" b="0" u="none"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815478"/>
            <a:ext cx="3879014" cy="2801510"/>
          </a:xfrm>
          <a:prstGeom prst="rect">
            <a:avLst/>
          </a:prstGeom>
        </p:spPr>
      </p:pic>
      <p:graphicFrame>
        <p:nvGraphicFramePr>
          <p:cNvPr id="3" name="Chart 2"/>
          <p:cNvGraphicFramePr>
            <a:graphicFrameLocks/>
          </p:cNvGraphicFramePr>
          <p:nvPr>
            <p:extLst>
              <p:ext uri="{D42A27DB-BD31-4B8C-83A1-F6EECF244321}">
                <p14:modId xmlns:p14="http://schemas.microsoft.com/office/powerpoint/2010/main" val="1002556391"/>
              </p:ext>
            </p:extLst>
          </p:nvPr>
        </p:nvGraphicFramePr>
        <p:xfrm>
          <a:off x="0" y="796384"/>
          <a:ext cx="7974184" cy="3419155"/>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5262498" y="3557826"/>
            <a:ext cx="3527114" cy="861774"/>
          </a:xfrm>
          <a:prstGeom prst="rect">
            <a:avLst/>
          </a:prstGeom>
        </p:spPr>
        <p:txBody>
          <a:bodyPr wrap="square">
            <a:spAutoFit/>
          </a:bodyPr>
          <a:lstStyle/>
          <a:p>
            <a:pPr marL="285750" indent="-285750">
              <a:buFont typeface="Wingdings" pitchFamily="2" charset="2"/>
              <a:buChar char="§"/>
            </a:pPr>
            <a:r>
              <a:rPr lang="en-US" sz="1600" b="0" dirty="0" smtClean="0">
                <a:solidFill>
                  <a:srgbClr val="006600"/>
                </a:solidFill>
              </a:rPr>
              <a:t>Average &gt;400 users per NSRC currently; mostly </a:t>
            </a:r>
            <a:r>
              <a:rPr lang="en-US" sz="1600" b="0" dirty="0" err="1" smtClean="0">
                <a:solidFill>
                  <a:srgbClr val="006600"/>
                </a:solidFill>
              </a:rPr>
              <a:t>badged</a:t>
            </a:r>
            <a:r>
              <a:rPr lang="en-US" sz="1600" b="0" dirty="0" smtClean="0">
                <a:solidFill>
                  <a:srgbClr val="006600"/>
                </a:solidFill>
              </a:rPr>
              <a:t> users</a:t>
            </a:r>
          </a:p>
          <a:p>
            <a:pPr marL="285750" indent="-285750">
              <a:buFont typeface="Wingdings" pitchFamily="2" charset="2"/>
              <a:buChar char="§"/>
            </a:pPr>
            <a:r>
              <a:rPr lang="en-US" sz="1600" b="0" dirty="0" smtClean="0">
                <a:solidFill>
                  <a:srgbClr val="006600"/>
                </a:solidFill>
              </a:rPr>
              <a:t>Very High </a:t>
            </a:r>
            <a:r>
              <a:rPr lang="en-US" sz="1600" b="0" dirty="0">
                <a:solidFill>
                  <a:srgbClr val="006600"/>
                </a:solidFill>
              </a:rPr>
              <a:t>u</a:t>
            </a:r>
            <a:r>
              <a:rPr lang="en-US" sz="1600" b="0" dirty="0" smtClean="0">
                <a:solidFill>
                  <a:srgbClr val="006600"/>
                </a:solidFill>
              </a:rPr>
              <a:t>ser satisfaction</a:t>
            </a:r>
          </a:p>
        </p:txBody>
      </p:sp>
      <p:graphicFrame>
        <p:nvGraphicFramePr>
          <p:cNvPr id="6" name="Chart 5"/>
          <p:cNvGraphicFramePr>
            <a:graphicFrameLocks/>
          </p:cNvGraphicFramePr>
          <p:nvPr>
            <p:extLst>
              <p:ext uri="{D42A27DB-BD31-4B8C-83A1-F6EECF244321}">
                <p14:modId xmlns:p14="http://schemas.microsoft.com/office/powerpoint/2010/main" val="4086381729"/>
              </p:ext>
            </p:extLst>
          </p:nvPr>
        </p:nvGraphicFramePr>
        <p:xfrm>
          <a:off x="0" y="4129757"/>
          <a:ext cx="4988910" cy="24500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822647772"/>
              </p:ext>
            </p:extLst>
          </p:nvPr>
        </p:nvGraphicFramePr>
        <p:xfrm>
          <a:off x="4951975" y="4285121"/>
          <a:ext cx="3937875" cy="2572879"/>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5"/>
          <p:cNvSpPr>
            <a:spLocks noChangeArrowheads="1"/>
          </p:cNvSpPr>
          <p:nvPr/>
        </p:nvSpPr>
        <p:spPr bwMode="auto">
          <a:xfrm>
            <a:off x="-185980" y="8996"/>
            <a:ext cx="9517941" cy="876194"/>
          </a:xfrm>
          <a:prstGeom prst="rect">
            <a:avLst/>
          </a:prstGeom>
          <a:noFill/>
          <a:ln w="9525">
            <a:noFill/>
            <a:miter lim="800000"/>
            <a:headEnd/>
            <a:tailEnd/>
          </a:ln>
        </p:spPr>
        <p:txBody>
          <a:bodyPr lIns="101882" tIns="50941" rIns="101882" bIns="50941" anchor="ctr"/>
          <a:lstStyle/>
          <a:p>
            <a:pPr algn="ctr" defTabSz="914294">
              <a:defRPr/>
            </a:pPr>
            <a:r>
              <a:rPr lang="en-US" sz="2400" b="0" u="none" dirty="0">
                <a:solidFill>
                  <a:srgbClr val="106636"/>
                </a:solidFill>
                <a:ea typeface="+mj-ea"/>
              </a:rPr>
              <a:t>User Numbers at the NSRCs Continue to Increase</a:t>
            </a:r>
          </a:p>
        </p:txBody>
      </p:sp>
      <p:sp>
        <p:nvSpPr>
          <p:cNvPr id="9" name="Slide Number Placeholder 1"/>
          <p:cNvSpPr>
            <a:spLocks noGrp="1"/>
          </p:cNvSpPr>
          <p:nvPr>
            <p:ph type="sldNum" sz="quarter" idx="11"/>
          </p:nvPr>
        </p:nvSpPr>
        <p:spPr>
          <a:xfrm>
            <a:off x="8413750" y="6351588"/>
            <a:ext cx="381000" cy="365125"/>
          </a:xfrm>
        </p:spPr>
        <p:txBody>
          <a:bodyPr/>
          <a:lstStyle/>
          <a:p>
            <a:pPr>
              <a:defRPr/>
            </a:pPr>
            <a:fld id="{D1C3E240-9EB6-4604-A43D-9910B3F588EA}" type="slidenum">
              <a:rPr lang="en-US" b="0" u="none" smtClean="0"/>
              <a:pPr>
                <a:defRPr/>
              </a:pPr>
              <a:t>23</a:t>
            </a:fld>
            <a:endParaRPr lang="en-US" b="0" u="none" dirty="0"/>
          </a:p>
        </p:txBody>
      </p:sp>
      <p:sp>
        <p:nvSpPr>
          <p:cNvPr id="10" name="TextBox 9"/>
          <p:cNvSpPr txBox="1"/>
          <p:nvPr/>
        </p:nvSpPr>
        <p:spPr>
          <a:xfrm>
            <a:off x="7060764" y="3288268"/>
            <a:ext cx="1869423" cy="338554"/>
          </a:xfrm>
          <a:prstGeom prst="rect">
            <a:avLst/>
          </a:prstGeom>
          <a:noFill/>
        </p:spPr>
        <p:txBody>
          <a:bodyPr wrap="none" rtlCol="0">
            <a:spAutoFit/>
          </a:bodyPr>
          <a:lstStyle/>
          <a:p>
            <a:r>
              <a:rPr lang="en-US" sz="1600" b="0" dirty="0" smtClean="0">
                <a:solidFill>
                  <a:srgbClr val="106636"/>
                </a:solidFill>
              </a:rPr>
              <a:t>2013 NSRC Users</a:t>
            </a:r>
            <a:endParaRPr lang="en-US" sz="1600" b="0" dirty="0">
              <a:solidFill>
                <a:srgbClr val="106636"/>
              </a:solidFill>
            </a:endParaRPr>
          </a:p>
        </p:txBody>
      </p:sp>
    </p:spTree>
    <p:extLst>
      <p:ext uri="{BB962C8B-B14F-4D97-AF65-F5344CB8AC3E}">
        <p14:creationId xmlns:p14="http://schemas.microsoft.com/office/powerpoint/2010/main" val="223222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4882" y="0"/>
            <a:ext cx="8229600" cy="639763"/>
          </a:xfrm>
        </p:spPr>
        <p:txBody>
          <a:bodyPr>
            <a:noAutofit/>
          </a:bodyPr>
          <a:lstStyle/>
          <a:p>
            <a:r>
              <a:rPr lang="en-US" kern="1200" dirty="0" smtClean="0">
                <a:effectLst/>
                <a:ea typeface="+mn-ea"/>
                <a:cs typeface="+mn-cs"/>
              </a:rPr>
              <a:t>NSRCs </a:t>
            </a:r>
            <a:r>
              <a:rPr lang="en-US" kern="1200" dirty="0">
                <a:effectLst/>
                <a:ea typeface="+mn-ea"/>
                <a:cs typeface="+mn-cs"/>
              </a:rPr>
              <a:t>and Industry Users</a:t>
            </a:r>
            <a:br>
              <a:rPr lang="en-US" kern="1200" dirty="0">
                <a:effectLst/>
                <a:ea typeface="+mn-ea"/>
                <a:cs typeface="+mn-cs"/>
              </a:rPr>
            </a:br>
            <a:r>
              <a:rPr lang="en-US" sz="2000" kern="1200" dirty="0">
                <a:effectLst/>
                <a:ea typeface="+mn-ea"/>
                <a:cs typeface="+mn-cs"/>
              </a:rPr>
              <a:t>Balance Between Large and Small Company Research</a:t>
            </a: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75" y="3804156"/>
            <a:ext cx="18002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4950" y="5557721"/>
            <a:ext cx="16843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136" y="4466907"/>
            <a:ext cx="61436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230" y="981264"/>
            <a:ext cx="738722" cy="74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6185" y="1652120"/>
            <a:ext cx="1255712" cy="58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5918" y="2375682"/>
            <a:ext cx="2220769" cy="52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7643" y="5312279"/>
            <a:ext cx="673683" cy="686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27031" y="4047044"/>
            <a:ext cx="1755253" cy="59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4418" y="4319906"/>
            <a:ext cx="1957705" cy="42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26680" y="5557721"/>
            <a:ext cx="1447800" cy="62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18999" y="4743555"/>
            <a:ext cx="1828800" cy="46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37169" y="3335435"/>
            <a:ext cx="1904999" cy="77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71012" y="4669203"/>
            <a:ext cx="1757764" cy="53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075" y="3104154"/>
            <a:ext cx="3128387" cy="46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86238" y="2638509"/>
            <a:ext cx="974509" cy="63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39492" y="1772033"/>
            <a:ext cx="980380" cy="40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3249" y="1821082"/>
            <a:ext cx="1917981"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88183" y="3553057"/>
            <a:ext cx="1414463"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143576" y="921040"/>
            <a:ext cx="230368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05810" y="3767369"/>
            <a:ext cx="1137879" cy="72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1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609473" y="5121244"/>
            <a:ext cx="1790954" cy="47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61" descr="VistaLogo.png"/>
          <p:cNvPicPr>
            <a:picLocks noChangeAspect="1"/>
          </p:cNvPicPr>
          <p:nvPr/>
        </p:nvPicPr>
        <p:blipFill>
          <a:blip r:embed="rId24" cstate="print"/>
          <a:stretch>
            <a:fillRect/>
          </a:stretch>
        </p:blipFill>
        <p:spPr>
          <a:xfrm>
            <a:off x="5946169" y="2615733"/>
            <a:ext cx="1090680" cy="698843"/>
          </a:xfrm>
          <a:prstGeom prst="rect">
            <a:avLst/>
          </a:prstGeom>
        </p:spPr>
      </p:pic>
      <p:pic>
        <p:nvPicPr>
          <p:cNvPr id="63" name="Picture 62"/>
          <p:cNvPicPr>
            <a:picLocks noChangeAspect="1"/>
          </p:cNvPicPr>
          <p:nvPr/>
        </p:nvPicPr>
        <p:blipFill>
          <a:blip r:embed="rId25" cstate="print"/>
          <a:stretch>
            <a:fillRect/>
          </a:stretch>
        </p:blipFill>
        <p:spPr>
          <a:xfrm>
            <a:off x="316204" y="5494273"/>
            <a:ext cx="1528488" cy="668081"/>
          </a:xfrm>
          <a:prstGeom prst="rect">
            <a:avLst/>
          </a:prstGeom>
        </p:spPr>
      </p:pic>
      <p:pic>
        <p:nvPicPr>
          <p:cNvPr id="64" name="Picture 63" descr="Sharp.gif"/>
          <p:cNvPicPr>
            <a:picLocks noChangeAspect="1"/>
          </p:cNvPicPr>
          <p:nvPr/>
        </p:nvPicPr>
        <p:blipFill>
          <a:blip r:embed="rId26" cstate="print"/>
          <a:stretch>
            <a:fillRect/>
          </a:stretch>
        </p:blipFill>
        <p:spPr>
          <a:xfrm>
            <a:off x="7627681" y="772525"/>
            <a:ext cx="1341471" cy="681915"/>
          </a:xfrm>
          <a:prstGeom prst="rect">
            <a:avLst/>
          </a:prstGeom>
        </p:spPr>
      </p:pic>
      <p:pic>
        <p:nvPicPr>
          <p:cNvPr id="65" name="Picture 6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143850" y="4669203"/>
            <a:ext cx="810402" cy="88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5" descr="gm-logo.jp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986122" y="1492209"/>
            <a:ext cx="883473" cy="883473"/>
          </a:xfrm>
          <a:prstGeom prst="rect">
            <a:avLst/>
          </a:prstGeom>
        </p:spPr>
      </p:pic>
      <p:pic>
        <p:nvPicPr>
          <p:cNvPr id="67" name="Picture 66" descr="pratt-whitney-logo-marker-bg.jp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524243" y="772525"/>
            <a:ext cx="1251303" cy="1001043"/>
          </a:xfrm>
          <a:prstGeom prst="rect">
            <a:avLst/>
          </a:prstGeom>
        </p:spPr>
      </p:pic>
      <p:pic>
        <p:nvPicPr>
          <p:cNvPr id="68" name="Picture 67" descr="lockheed-martin.jp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7968" y="2345258"/>
            <a:ext cx="2992094" cy="593473"/>
          </a:xfrm>
          <a:prstGeom prst="rect">
            <a:avLst/>
          </a:prstGeom>
        </p:spPr>
      </p:pic>
      <p:pic>
        <p:nvPicPr>
          <p:cNvPr id="69" name="Picture 68" descr="timken.jpg"/>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709351" y="5063934"/>
            <a:ext cx="1185735" cy="415008"/>
          </a:xfrm>
          <a:prstGeom prst="rect">
            <a:avLst/>
          </a:prstGeom>
        </p:spPr>
      </p:pic>
      <p:pic>
        <p:nvPicPr>
          <p:cNvPr id="70" name="Picture 105" descr="logo.jpg"/>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750857" y="4233006"/>
            <a:ext cx="10266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427387" y="5717741"/>
            <a:ext cx="1298448" cy="365760"/>
          </a:xfrm>
          <a:prstGeom prst="rect">
            <a:avLst/>
          </a:prstGeom>
        </p:spPr>
      </p:pic>
      <p:pic>
        <p:nvPicPr>
          <p:cNvPr id="72" name="Picture 1" descr="Carl Zeiss Germany"/>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33686" y="1006346"/>
            <a:ext cx="542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729497" y="3104154"/>
            <a:ext cx="1600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5"/>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347118" y="1615750"/>
            <a:ext cx="784689" cy="85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Slide Number Placeholder 1"/>
          <p:cNvSpPr>
            <a:spLocks noGrp="1"/>
          </p:cNvSpPr>
          <p:nvPr>
            <p:ph type="sldNum" sz="quarter" idx="11"/>
          </p:nvPr>
        </p:nvSpPr>
        <p:spPr>
          <a:xfrm>
            <a:off x="8413750" y="6351588"/>
            <a:ext cx="381000" cy="365125"/>
          </a:xfrm>
        </p:spPr>
        <p:txBody>
          <a:bodyPr/>
          <a:lstStyle/>
          <a:p>
            <a:pPr>
              <a:defRPr/>
            </a:pPr>
            <a:fld id="{D1C3E240-9EB6-4604-A43D-9910B3F588EA}" type="slidenum">
              <a:rPr lang="en-US" b="0" u="none" smtClean="0"/>
              <a:pPr>
                <a:defRPr/>
              </a:pPr>
              <a:t>24</a:t>
            </a:fld>
            <a:endParaRPr lang="en-US" b="0" u="none" dirty="0"/>
          </a:p>
        </p:txBody>
      </p:sp>
    </p:spTree>
    <p:extLst>
      <p:ext uri="{BB962C8B-B14F-4D97-AF65-F5344CB8AC3E}">
        <p14:creationId xmlns:p14="http://schemas.microsoft.com/office/powerpoint/2010/main" val="57715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1"/>
          <p:cNvSpPr>
            <a:spLocks noGrp="1"/>
          </p:cNvSpPr>
          <p:nvPr>
            <p:ph type="sldNum" sz="quarter" idx="11"/>
          </p:nvPr>
        </p:nvSpPr>
        <p:spPr/>
        <p:txBody>
          <a:bodyPr/>
          <a:lstStyle/>
          <a:p>
            <a:pPr algn="r">
              <a:defRPr/>
            </a:pPr>
            <a:fld id="{D1C3E240-9EB6-4604-A43D-9910B3F588EA}" type="slidenum">
              <a:rPr lang="en-US" sz="1200" b="0" u="none" smtClean="0">
                <a:solidFill>
                  <a:srgbClr val="106636"/>
                </a:solidFill>
              </a:rPr>
              <a:pPr algn="r">
                <a:defRPr/>
              </a:pPr>
              <a:t>25</a:t>
            </a:fld>
            <a:endParaRPr lang="en-US" sz="1200" b="0" u="none" dirty="0">
              <a:solidFill>
                <a:srgbClr val="106636"/>
              </a:solidFill>
            </a:endParaRPr>
          </a:p>
        </p:txBody>
      </p:sp>
      <p:sp>
        <p:nvSpPr>
          <p:cNvPr id="50178" name="Title 2"/>
          <p:cNvSpPr>
            <a:spLocks noGrp="1"/>
          </p:cNvSpPr>
          <p:nvPr>
            <p:ph type="title" idx="4294967295"/>
          </p:nvPr>
        </p:nvSpPr>
        <p:spPr>
          <a:xfrm>
            <a:off x="0" y="0"/>
            <a:ext cx="9144000" cy="752475"/>
          </a:xfrm>
          <a:prstGeom prst="rect">
            <a:avLst/>
          </a:prstGeom>
          <a:ln/>
        </p:spPr>
        <p:txBody>
          <a:bodyPr anchor="ctr">
            <a:noAutofit/>
          </a:bodyPr>
          <a:lstStyle/>
          <a:p>
            <a:r>
              <a:rPr lang="en-US" altLang="en-US" sz="2400" kern="1200" dirty="0" smtClean="0">
                <a:solidFill>
                  <a:srgbClr val="106636"/>
                </a:solidFill>
                <a:effectLst/>
                <a:ea typeface="+mn-ea"/>
              </a:rPr>
              <a:t>Examples of Industry Use of NSRCs</a:t>
            </a:r>
            <a:endParaRPr lang="en-US" altLang="en-US" sz="2400" kern="1200" dirty="0">
              <a:solidFill>
                <a:srgbClr val="106636"/>
              </a:solidFill>
              <a:effectLst/>
              <a:ea typeface="+mn-ea"/>
            </a:endParaRPr>
          </a:p>
        </p:txBody>
      </p:sp>
      <p:sp>
        <p:nvSpPr>
          <p:cNvPr id="41" name="TextBox 40"/>
          <p:cNvSpPr txBox="1"/>
          <p:nvPr/>
        </p:nvSpPr>
        <p:spPr>
          <a:xfrm>
            <a:off x="5753099" y="1492523"/>
            <a:ext cx="1371600" cy="742536"/>
          </a:xfrm>
          <a:prstGeom prst="rect">
            <a:avLst/>
          </a:prstGeom>
          <a:noFill/>
        </p:spPr>
        <p:txBody>
          <a:bodyPr wrap="square" lIns="91407" tIns="45704" rIns="91407" bIns="45704" rtlCol="0">
            <a:spAutoFit/>
          </a:bodyPr>
          <a:lstStyle/>
          <a:p>
            <a:pPr algn="ctr"/>
            <a:r>
              <a:rPr lang="en-US" sz="1400" dirty="0">
                <a:cs typeface="Arial" panose="020B0604020202020204" pitchFamily="34" charset="0"/>
              </a:rPr>
              <a:t>High Performance Fuel Cells</a:t>
            </a:r>
          </a:p>
        </p:txBody>
      </p:sp>
      <p:sp>
        <p:nvSpPr>
          <p:cNvPr id="42" name="TextBox 41"/>
          <p:cNvSpPr txBox="1"/>
          <p:nvPr/>
        </p:nvSpPr>
        <p:spPr>
          <a:xfrm>
            <a:off x="5638802" y="2162178"/>
            <a:ext cx="1600201" cy="2054409"/>
          </a:xfrm>
          <a:prstGeom prst="rect">
            <a:avLst/>
          </a:prstGeom>
          <a:noFill/>
        </p:spPr>
        <p:txBody>
          <a:bodyPr wrap="square" lIns="91407" tIns="45704" rIns="91407" bIns="45704" rtlCol="0">
            <a:spAutoFit/>
          </a:bodyPr>
          <a:lstStyle/>
          <a:p>
            <a:pPr algn="ctr">
              <a:lnSpc>
                <a:spcPts val="1700"/>
              </a:lnSpc>
            </a:pPr>
            <a:r>
              <a:rPr lang="en-US" sz="1200" dirty="0">
                <a:cs typeface="Arial" panose="020B0604020202020204" pitchFamily="34" charset="0"/>
              </a:rPr>
              <a:t>Understanding limitations to new Nanostructured Thin Film (NSTF) catalyst activity</a:t>
            </a:r>
          </a:p>
          <a:p>
            <a:pPr algn="ctr">
              <a:lnSpc>
                <a:spcPts val="1700"/>
              </a:lnSpc>
            </a:pPr>
            <a:r>
              <a:rPr lang="en-US" sz="1200" dirty="0">
                <a:cs typeface="Arial" panose="020B0604020202020204" pitchFamily="34" charset="0"/>
              </a:rPr>
              <a:t>to improve</a:t>
            </a:r>
          </a:p>
          <a:p>
            <a:pPr algn="ctr">
              <a:lnSpc>
                <a:spcPts val="1700"/>
              </a:lnSpc>
            </a:pPr>
            <a:r>
              <a:rPr lang="en-US" sz="1200" dirty="0">
                <a:cs typeface="Arial" panose="020B0604020202020204" pitchFamily="34" charset="0"/>
              </a:rPr>
              <a:t>Performance and durability of  fuel cells</a:t>
            </a:r>
          </a:p>
        </p:txBody>
      </p:sp>
      <p:sp>
        <p:nvSpPr>
          <p:cNvPr id="46" name="TextBox 45"/>
          <p:cNvSpPr txBox="1"/>
          <p:nvPr/>
        </p:nvSpPr>
        <p:spPr>
          <a:xfrm>
            <a:off x="4038216" y="1705633"/>
            <a:ext cx="1532681" cy="307744"/>
          </a:xfrm>
          <a:prstGeom prst="rect">
            <a:avLst/>
          </a:prstGeom>
          <a:noFill/>
        </p:spPr>
        <p:txBody>
          <a:bodyPr wrap="square" lIns="91407" tIns="45704" rIns="91407" bIns="45704" rtlCol="0">
            <a:spAutoFit/>
          </a:bodyPr>
          <a:lstStyle/>
          <a:p>
            <a:pPr algn="ctr"/>
            <a:r>
              <a:rPr lang="en-US" sz="1400" dirty="0">
                <a:cs typeface="Arial" panose="020B0604020202020204" pitchFamily="34" charset="0"/>
              </a:rPr>
              <a:t>Drug Discovery</a:t>
            </a:r>
          </a:p>
        </p:txBody>
      </p:sp>
      <p:sp>
        <p:nvSpPr>
          <p:cNvPr id="47" name="TextBox 46"/>
          <p:cNvSpPr txBox="1"/>
          <p:nvPr/>
        </p:nvSpPr>
        <p:spPr>
          <a:xfrm>
            <a:off x="4004456" y="2162175"/>
            <a:ext cx="1600201" cy="2490425"/>
          </a:xfrm>
          <a:prstGeom prst="rect">
            <a:avLst/>
          </a:prstGeom>
          <a:noFill/>
        </p:spPr>
        <p:txBody>
          <a:bodyPr wrap="square" lIns="91407" tIns="45704" rIns="91407" bIns="45704" rtlCol="0">
            <a:spAutoFit/>
          </a:bodyPr>
          <a:lstStyle/>
          <a:p>
            <a:pPr algn="ctr">
              <a:lnSpc>
                <a:spcPts val="1700"/>
              </a:lnSpc>
            </a:pPr>
            <a:r>
              <a:rPr lang="en-US" sz="1200" dirty="0">
                <a:cs typeface="Arial" panose="020B0604020202020204" pitchFamily="34" charset="0"/>
              </a:rPr>
              <a:t>Developed a new cryogenic electron tomography (</a:t>
            </a:r>
            <a:r>
              <a:rPr lang="en-US" sz="1200" dirty="0" err="1">
                <a:cs typeface="Arial" panose="020B0604020202020204" pitchFamily="34" charset="0"/>
              </a:rPr>
              <a:t>cryo</a:t>
            </a:r>
            <a:r>
              <a:rPr lang="en-US" sz="1200" dirty="0">
                <a:cs typeface="Arial" panose="020B0604020202020204" pitchFamily="34" charset="0"/>
              </a:rPr>
              <a:t>-EM) technique to probe new mechanisms such as the transfer of cholesterol ester proteins for pharmaceuticals development</a:t>
            </a:r>
          </a:p>
        </p:txBody>
      </p:sp>
      <p:sp>
        <p:nvSpPr>
          <p:cNvPr id="51" name="TextBox 50"/>
          <p:cNvSpPr txBox="1"/>
          <p:nvPr/>
        </p:nvSpPr>
        <p:spPr>
          <a:xfrm>
            <a:off x="2140310" y="1492523"/>
            <a:ext cx="1485901" cy="523220"/>
          </a:xfrm>
          <a:prstGeom prst="rect">
            <a:avLst/>
          </a:prstGeom>
          <a:noFill/>
        </p:spPr>
        <p:txBody>
          <a:bodyPr wrap="square" lIns="91407" tIns="45704" rIns="91407" bIns="45704" rtlCol="0">
            <a:spAutoFit/>
          </a:bodyPr>
          <a:lstStyle/>
          <a:p>
            <a:pPr algn="ctr"/>
            <a:r>
              <a:rPr lang="en-US" sz="1400" dirty="0" err="1">
                <a:cs typeface="Arial" panose="020B0604020202020204" pitchFamily="34" charset="0"/>
              </a:rPr>
              <a:t>Ultradense</a:t>
            </a:r>
            <a:r>
              <a:rPr lang="en-US" sz="1400" dirty="0">
                <a:cs typeface="Arial" panose="020B0604020202020204" pitchFamily="34" charset="0"/>
              </a:rPr>
              <a:t> Memories</a:t>
            </a:r>
          </a:p>
        </p:txBody>
      </p:sp>
      <p:sp>
        <p:nvSpPr>
          <p:cNvPr id="52" name="TextBox 51"/>
          <p:cNvSpPr txBox="1"/>
          <p:nvPr/>
        </p:nvSpPr>
        <p:spPr>
          <a:xfrm>
            <a:off x="2083160" y="2162176"/>
            <a:ext cx="1600201" cy="2708401"/>
          </a:xfrm>
          <a:prstGeom prst="rect">
            <a:avLst/>
          </a:prstGeom>
          <a:noFill/>
        </p:spPr>
        <p:txBody>
          <a:bodyPr wrap="square" lIns="91407" tIns="45704" rIns="91407" bIns="45704" rtlCol="0">
            <a:spAutoFit/>
          </a:bodyPr>
          <a:lstStyle/>
          <a:p>
            <a:pPr algn="ctr">
              <a:lnSpc>
                <a:spcPts val="1700"/>
              </a:lnSpc>
            </a:pPr>
            <a:r>
              <a:rPr lang="en-US" sz="1200" dirty="0">
                <a:cs typeface="Arial" panose="020B0604020202020204" pitchFamily="34" charset="0"/>
              </a:rPr>
              <a:t>Expertise in polymer nanostructure self-assembly and electron microscopy can be applied to Terabit/cm2 scale magnetic memories for computing and imaging</a:t>
            </a:r>
          </a:p>
        </p:txBody>
      </p:sp>
      <p:sp>
        <p:nvSpPr>
          <p:cNvPr id="56" name="TextBox 55"/>
          <p:cNvSpPr txBox="1"/>
          <p:nvPr/>
        </p:nvSpPr>
        <p:spPr>
          <a:xfrm>
            <a:off x="356635" y="1467065"/>
            <a:ext cx="1371600" cy="523220"/>
          </a:xfrm>
          <a:prstGeom prst="rect">
            <a:avLst/>
          </a:prstGeom>
          <a:noFill/>
        </p:spPr>
        <p:txBody>
          <a:bodyPr wrap="square" lIns="91407" tIns="45704" rIns="91407" bIns="45704" rtlCol="0">
            <a:spAutoFit/>
          </a:bodyPr>
          <a:lstStyle/>
          <a:p>
            <a:pPr algn="ctr"/>
            <a:r>
              <a:rPr lang="en-US" sz="1400" dirty="0">
                <a:cs typeface="Arial" panose="020B0604020202020204" pitchFamily="34" charset="0"/>
              </a:rPr>
              <a:t>Disease Therapeutics</a:t>
            </a:r>
          </a:p>
        </p:txBody>
      </p:sp>
      <p:sp>
        <p:nvSpPr>
          <p:cNvPr id="57" name="TextBox 56"/>
          <p:cNvSpPr txBox="1"/>
          <p:nvPr/>
        </p:nvSpPr>
        <p:spPr>
          <a:xfrm>
            <a:off x="242338" y="2045748"/>
            <a:ext cx="1600201" cy="2708434"/>
          </a:xfrm>
          <a:prstGeom prst="rect">
            <a:avLst/>
          </a:prstGeom>
          <a:noFill/>
        </p:spPr>
        <p:txBody>
          <a:bodyPr wrap="square" lIns="91407" tIns="45704" rIns="91407" bIns="45704" rtlCol="0">
            <a:spAutoFit/>
          </a:bodyPr>
          <a:lstStyle/>
          <a:p>
            <a:pPr algn="ctr">
              <a:lnSpc>
                <a:spcPts val="1700"/>
              </a:lnSpc>
            </a:pPr>
            <a:r>
              <a:rPr lang="en-US" sz="1200" dirty="0">
                <a:cs typeface="Arial" panose="020B0604020202020204" pitchFamily="34" charset="0"/>
              </a:rPr>
              <a:t>Groundbreaking </a:t>
            </a:r>
            <a:r>
              <a:rPr lang="en-US" sz="1200" dirty="0" err="1">
                <a:cs typeface="Arial" panose="020B0604020202020204" pitchFamily="34" charset="0"/>
              </a:rPr>
              <a:t>nanoscience</a:t>
            </a:r>
            <a:r>
              <a:rPr lang="en-US" sz="1200" dirty="0">
                <a:cs typeface="Arial" panose="020B0604020202020204" pitchFamily="34" charset="0"/>
              </a:rPr>
              <a:t> highly sensitive technique for detecting </a:t>
            </a:r>
            <a:r>
              <a:rPr lang="en-US" sz="1200" dirty="0" err="1">
                <a:cs typeface="Arial" panose="020B0604020202020204" pitchFamily="34" charset="0"/>
              </a:rPr>
              <a:t>misfolded</a:t>
            </a:r>
            <a:r>
              <a:rPr lang="en-US" sz="1200" dirty="0">
                <a:cs typeface="Arial" panose="020B0604020202020204" pitchFamily="34" charset="0"/>
              </a:rPr>
              <a:t> proteins could help pinpoint Alzheimer’s in its early stages and enable researchers to discover new disease therapies.</a:t>
            </a:r>
          </a:p>
          <a:p>
            <a:pPr algn="ctr">
              <a:lnSpc>
                <a:spcPts val="1700"/>
              </a:lnSpc>
            </a:pPr>
            <a:endParaRPr lang="en-US" sz="1200" dirty="0">
              <a:cs typeface="Arial" panose="020B0604020202020204" pitchFamily="34" charset="0"/>
            </a:endParaRPr>
          </a:p>
        </p:txBody>
      </p:sp>
      <p:pic>
        <p:nvPicPr>
          <p:cNvPr id="35" name="Picture 34" descr="Screen shot 2013-03-28 at 11.1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723" y="811576"/>
            <a:ext cx="1517075" cy="629816"/>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313" y="4756173"/>
            <a:ext cx="1783895" cy="98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11442" y="5965700"/>
            <a:ext cx="502038" cy="276987"/>
          </a:xfrm>
          <a:prstGeom prst="rect">
            <a:avLst/>
          </a:prstGeom>
          <a:noFill/>
        </p:spPr>
        <p:txBody>
          <a:bodyPr wrap="none" lIns="91407" tIns="45704" rIns="91407" bIns="45704" rtlCol="0">
            <a:spAutoFit/>
          </a:bodyPr>
          <a:lstStyle/>
          <a:p>
            <a:r>
              <a:rPr lang="en-US" sz="1200" dirty="0"/>
              <a:t>TMF</a:t>
            </a:r>
          </a:p>
        </p:txBody>
      </p:sp>
      <p:sp>
        <p:nvSpPr>
          <p:cNvPr id="38" name="TextBox 37"/>
          <p:cNvSpPr txBox="1"/>
          <p:nvPr/>
        </p:nvSpPr>
        <p:spPr>
          <a:xfrm>
            <a:off x="2665089" y="5975657"/>
            <a:ext cx="500436" cy="276987"/>
          </a:xfrm>
          <a:prstGeom prst="rect">
            <a:avLst/>
          </a:prstGeom>
          <a:noFill/>
        </p:spPr>
        <p:txBody>
          <a:bodyPr wrap="none" lIns="91407" tIns="45704" rIns="91407" bIns="45704" rtlCol="0">
            <a:spAutoFit/>
          </a:bodyPr>
          <a:lstStyle/>
          <a:p>
            <a:r>
              <a:rPr lang="en-US" sz="1200" dirty="0"/>
              <a:t>CFN</a:t>
            </a:r>
          </a:p>
        </p:txBody>
      </p:sp>
      <p:sp>
        <p:nvSpPr>
          <p:cNvPr id="39" name="TextBox 38"/>
          <p:cNvSpPr txBox="1"/>
          <p:nvPr/>
        </p:nvSpPr>
        <p:spPr>
          <a:xfrm>
            <a:off x="4553537" y="5976088"/>
            <a:ext cx="502038" cy="276987"/>
          </a:xfrm>
          <a:prstGeom prst="rect">
            <a:avLst/>
          </a:prstGeom>
          <a:noFill/>
        </p:spPr>
        <p:txBody>
          <a:bodyPr wrap="none" lIns="91407" tIns="45704" rIns="91407" bIns="45704" rtlCol="0">
            <a:spAutoFit/>
          </a:bodyPr>
          <a:lstStyle/>
          <a:p>
            <a:r>
              <a:rPr lang="en-US" sz="1200" dirty="0"/>
              <a:t>TMF</a:t>
            </a:r>
          </a:p>
        </p:txBody>
      </p:sp>
      <p:pic>
        <p:nvPicPr>
          <p:cNvPr id="25" name="Picture 24" descr="3M.pdf"/>
          <p:cNvPicPr>
            <a:picLocks noChangeAspect="1"/>
          </p:cNvPicPr>
          <p:nvPr/>
        </p:nvPicPr>
        <p:blipFill rotWithShape="1">
          <a:blip r:embed="rId5" cstate="print">
            <a:extLst>
              <a:ext uri="{28A0092B-C50C-407E-A947-70E740481C1C}">
                <a14:useLocalDpi xmlns:a14="http://schemas.microsoft.com/office/drawing/2010/main" val="0"/>
              </a:ext>
            </a:extLst>
          </a:blip>
          <a:srcRect l="2476" t="2963" r="74517" b="85926"/>
          <a:stretch/>
        </p:blipFill>
        <p:spPr>
          <a:xfrm>
            <a:off x="5910578" y="796285"/>
            <a:ext cx="1056642" cy="660401"/>
          </a:xfrm>
          <a:prstGeom prst="rect">
            <a:avLst/>
          </a:prstGeom>
        </p:spPr>
      </p:pic>
      <p:sp>
        <p:nvSpPr>
          <p:cNvPr id="27" name="TextBox 26"/>
          <p:cNvSpPr txBox="1"/>
          <p:nvPr/>
        </p:nvSpPr>
        <p:spPr>
          <a:xfrm>
            <a:off x="5933793" y="5996038"/>
            <a:ext cx="1175300" cy="276987"/>
          </a:xfrm>
          <a:prstGeom prst="rect">
            <a:avLst/>
          </a:prstGeom>
          <a:noFill/>
        </p:spPr>
        <p:txBody>
          <a:bodyPr wrap="none" lIns="91407" tIns="45704" rIns="91407" bIns="45704" rtlCol="0">
            <a:spAutoFit/>
          </a:bodyPr>
          <a:lstStyle/>
          <a:p>
            <a:r>
              <a:rPr lang="en-US" sz="1200" dirty="0"/>
              <a:t>CNMS/ShaRE</a:t>
            </a:r>
          </a:p>
        </p:txBody>
      </p:sp>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2115" y="4356412"/>
            <a:ext cx="995105" cy="1490030"/>
          </a:xfrm>
          <a:prstGeom prst="rect">
            <a:avLst/>
          </a:prstGeom>
        </p:spPr>
      </p:pic>
      <p:grpSp>
        <p:nvGrpSpPr>
          <p:cNvPr id="2" name="Group 32"/>
          <p:cNvGrpSpPr/>
          <p:nvPr/>
        </p:nvGrpSpPr>
        <p:grpSpPr>
          <a:xfrm>
            <a:off x="321319" y="4632427"/>
            <a:ext cx="1521219" cy="1237186"/>
            <a:chOff x="228600" y="922749"/>
            <a:chExt cx="4114799" cy="3233358"/>
          </a:xfrm>
        </p:grpSpPr>
        <p:sp>
          <p:nvSpPr>
            <p:cNvPr id="34" name="Rounded Rectangle 33"/>
            <p:cNvSpPr/>
            <p:nvPr/>
          </p:nvSpPr>
          <p:spPr>
            <a:xfrm>
              <a:off x="228600" y="922749"/>
              <a:ext cx="4114799" cy="3233358"/>
            </a:xfrm>
            <a:prstGeom prst="roundRect">
              <a:avLst>
                <a:gd name="adj" fmla="val 5235"/>
              </a:avLst>
            </a:prstGeom>
            <a:solidFill>
              <a:srgbClr val="D8F8E6"/>
            </a:solidFill>
            <a:ln cap="rnd">
              <a:solidFill>
                <a:srgbClr val="106636"/>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36"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014696"/>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2" descr="http://www.hpc-ch.org/wp-content/uploads/2013/01/novartis-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10" y="781052"/>
            <a:ext cx="2012050" cy="4870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319.photobucket.com/albums/mm444/solymarphobuk/Merck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4192" y="811578"/>
            <a:ext cx="1440726" cy="42033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policymed.typepad.com/.a/6a00e5520572bb88340176166d3066970c-p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6245" y="1189023"/>
            <a:ext cx="796616" cy="49801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Ren.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4215808" y="4249447"/>
            <a:ext cx="1177491" cy="200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7260937" y="1551742"/>
            <a:ext cx="1661398" cy="523188"/>
          </a:xfrm>
          <a:prstGeom prst="rect">
            <a:avLst/>
          </a:prstGeom>
          <a:noFill/>
        </p:spPr>
        <p:txBody>
          <a:bodyPr wrap="square" lIns="91407" tIns="45704" rIns="91407" bIns="45704" rtlCol="0">
            <a:spAutoFit/>
          </a:bodyPr>
          <a:lstStyle/>
          <a:p>
            <a:pPr algn="ctr"/>
            <a:r>
              <a:rPr lang="en-US" sz="1400" dirty="0">
                <a:cs typeface="Arial" panose="020B0604020202020204" pitchFamily="34" charset="0"/>
              </a:rPr>
              <a:t>Advanced Microprocessors</a:t>
            </a:r>
          </a:p>
        </p:txBody>
      </p:sp>
      <p:sp>
        <p:nvSpPr>
          <p:cNvPr id="31" name="TextBox 30"/>
          <p:cNvSpPr txBox="1"/>
          <p:nvPr/>
        </p:nvSpPr>
        <p:spPr>
          <a:xfrm>
            <a:off x="7291539" y="1989392"/>
            <a:ext cx="1600201" cy="2490413"/>
          </a:xfrm>
          <a:prstGeom prst="rect">
            <a:avLst/>
          </a:prstGeom>
          <a:noFill/>
        </p:spPr>
        <p:txBody>
          <a:bodyPr wrap="square" lIns="91407" tIns="45704" rIns="91407" bIns="45704" rtlCol="0">
            <a:spAutoFit/>
          </a:bodyPr>
          <a:lstStyle/>
          <a:p>
            <a:pPr algn="ctr">
              <a:lnSpc>
                <a:spcPts val="1700"/>
              </a:lnSpc>
            </a:pPr>
            <a:r>
              <a:rPr lang="en-US" sz="1200" dirty="0">
                <a:cs typeface="Arial" panose="020B0604020202020204" pitchFamily="34" charset="0"/>
              </a:rPr>
              <a:t>Unique hard x-ray Nanoprobe enables nondestructive measure of in-situ strain distributions in silicon-on-insulator (SOI)-based CMOS for sub 130 nm microprocessor technology.</a:t>
            </a:r>
          </a:p>
        </p:txBody>
      </p:sp>
      <p:sp>
        <p:nvSpPr>
          <p:cNvPr id="32" name="TextBox 31"/>
          <p:cNvSpPr txBox="1"/>
          <p:nvPr/>
        </p:nvSpPr>
        <p:spPr>
          <a:xfrm>
            <a:off x="7843010" y="6003331"/>
            <a:ext cx="534098" cy="276987"/>
          </a:xfrm>
          <a:prstGeom prst="rect">
            <a:avLst/>
          </a:prstGeom>
          <a:noFill/>
        </p:spPr>
        <p:txBody>
          <a:bodyPr wrap="none" lIns="91407" tIns="45704" rIns="91407" bIns="45704" rtlCol="0">
            <a:spAutoFit/>
          </a:bodyPr>
          <a:lstStyle/>
          <a:p>
            <a:r>
              <a:rPr lang="en-US" sz="1200" dirty="0"/>
              <a:t>CNM</a:t>
            </a:r>
          </a:p>
        </p:txBody>
      </p:sp>
      <p:pic>
        <p:nvPicPr>
          <p:cNvPr id="40" name="Picture 39"/>
          <p:cNvPicPr>
            <a:picLocks noChangeAspect="1"/>
          </p:cNvPicPr>
          <p:nvPr/>
        </p:nvPicPr>
        <p:blipFill>
          <a:blip r:embed="rId12" cstate="print"/>
          <a:stretch>
            <a:fillRect/>
          </a:stretch>
        </p:blipFill>
        <p:spPr>
          <a:xfrm>
            <a:off x="7405836" y="874406"/>
            <a:ext cx="1371600" cy="504156"/>
          </a:xfrm>
          <a:prstGeom prst="rect">
            <a:avLst/>
          </a:prstGeom>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24753" y="4655599"/>
            <a:ext cx="1733773" cy="119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052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1379653155"/>
              </p:ext>
            </p:extLst>
          </p:nvPr>
        </p:nvGraphicFramePr>
        <p:xfrm>
          <a:off x="0" y="847769"/>
          <a:ext cx="9070848" cy="5577840"/>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Straight Arrow Connector 28"/>
          <p:cNvCxnSpPr/>
          <p:nvPr/>
        </p:nvCxnSpPr>
        <p:spPr bwMode="auto">
          <a:xfrm>
            <a:off x="5244557" y="1689901"/>
            <a:ext cx="0" cy="23323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Connector 29"/>
          <p:cNvCxnSpPr>
            <a:stCxn id="6" idx="2"/>
          </p:cNvCxnSpPr>
          <p:nvPr/>
        </p:nvCxnSpPr>
        <p:spPr>
          <a:xfrm>
            <a:off x="2112184" y="4252471"/>
            <a:ext cx="0" cy="35516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Slide Number Placeholder 3"/>
          <p:cNvSpPr txBox="1">
            <a:spLocks/>
          </p:cNvSpPr>
          <p:nvPr/>
        </p:nvSpPr>
        <p:spPr>
          <a:xfrm>
            <a:off x="8413750" y="6351588"/>
            <a:ext cx="381000" cy="365125"/>
          </a:xfrm>
          <a:prstGeom prst="rect">
            <a:avLst/>
          </a:prstGeom>
        </p:spPr>
        <p:txBody>
          <a:bodyPr lIns="82058" tIns="41029" rIns="82058" bIns="41029"/>
          <a:lstStyle/>
          <a:p>
            <a:pPr algn="r" defTabSz="820583" eaLnBrk="1" hangingPunct="1">
              <a:defRPr/>
            </a:pPr>
            <a:fld id="{970AA921-4423-419F-989D-ABD5BD36FEB1}" type="slidenum">
              <a:rPr lang="en-US" sz="1200" b="0" smtClean="0">
                <a:solidFill>
                  <a:srgbClr val="106636"/>
                </a:solidFill>
                <a:cs typeface="Arial" pitchFamily="34" charset="0"/>
              </a:rPr>
              <a:pPr algn="r" defTabSz="820583" eaLnBrk="1" hangingPunct="1">
                <a:defRPr/>
              </a:pPr>
              <a:t>26</a:t>
            </a:fld>
            <a:endParaRPr lang="en-US" sz="1200" b="0" dirty="0">
              <a:solidFill>
                <a:srgbClr val="106636"/>
              </a:solidFill>
              <a:cs typeface="Arial" pitchFamily="34" charset="0"/>
            </a:endParaRPr>
          </a:p>
        </p:txBody>
      </p:sp>
      <p:sp>
        <p:nvSpPr>
          <p:cNvPr id="15" name="Text Box 1980"/>
          <p:cNvSpPr txBox="1">
            <a:spLocks noChangeArrowheads="1"/>
          </p:cNvSpPr>
          <p:nvPr/>
        </p:nvSpPr>
        <p:spPr bwMode="auto">
          <a:xfrm>
            <a:off x="502227" y="132632"/>
            <a:ext cx="8151091" cy="484654"/>
          </a:xfrm>
          <a:prstGeom prst="rect">
            <a:avLst/>
          </a:prstGeom>
          <a:noFill/>
          <a:ln w="9525" algn="ctr">
            <a:noFill/>
            <a:miter lim="800000"/>
            <a:headEnd/>
            <a:tailEnd/>
          </a:ln>
          <a:effectLst/>
        </p:spPr>
        <p:txBody>
          <a:bodyPr lIns="91407" tIns="45704" rIns="91407" bIns="45704"/>
          <a:lstStyle/>
          <a:p>
            <a:pPr algn="ctr" defTabSz="914501">
              <a:lnSpc>
                <a:spcPct val="95000"/>
              </a:lnSpc>
              <a:tabLst>
                <a:tab pos="1696528" algn="l"/>
              </a:tabLst>
            </a:pPr>
            <a:r>
              <a:rPr lang="en-US" sz="2500" b="0" dirty="0">
                <a:solidFill>
                  <a:srgbClr val="146737"/>
                </a:solidFill>
                <a:cs typeface="Arial" pitchFamily="34" charset="0"/>
              </a:rPr>
              <a:t>BES Budgets and Portfolios – </a:t>
            </a:r>
            <a:r>
              <a:rPr lang="en-US" sz="2500" b="0" dirty="0" smtClean="0">
                <a:solidFill>
                  <a:srgbClr val="146737"/>
                </a:solidFill>
                <a:cs typeface="Arial" pitchFamily="34" charset="0"/>
              </a:rPr>
              <a:t>NNI &amp; Beyond</a:t>
            </a:r>
            <a:endParaRPr lang="en-US" sz="1300" b="0" dirty="0">
              <a:solidFill>
                <a:srgbClr val="146737"/>
              </a:solidFill>
              <a:cs typeface="Arial" pitchFamily="34" charset="0"/>
            </a:endParaRPr>
          </a:p>
        </p:txBody>
      </p:sp>
      <p:sp>
        <p:nvSpPr>
          <p:cNvPr id="8" name="Text Box 2005"/>
          <p:cNvSpPr txBox="1">
            <a:spLocks noChangeArrowheads="1"/>
          </p:cNvSpPr>
          <p:nvPr/>
        </p:nvSpPr>
        <p:spPr bwMode="auto">
          <a:xfrm>
            <a:off x="3495320" y="3754701"/>
            <a:ext cx="947272" cy="307764"/>
          </a:xfrm>
          <a:prstGeom prst="rect">
            <a:avLst/>
          </a:prstGeom>
          <a:solidFill>
            <a:srgbClr val="FFE5FF"/>
          </a:solidFill>
          <a:ln w="12700" algn="ctr">
            <a:solidFill>
              <a:schemeClr val="tx1"/>
            </a:solidFill>
            <a:miter lim="800000"/>
            <a:headEnd/>
            <a:tailEnd/>
          </a:ln>
          <a:effectLst/>
        </p:spPr>
        <p:txBody>
          <a:bodyPr wrap="square" lIns="32823" tIns="45714" rIns="32823" bIns="45714">
            <a:spAutoFit/>
          </a:bodyPr>
          <a:lstStyle/>
          <a:p>
            <a:pPr algn="ctr" defTabSz="914501"/>
            <a:r>
              <a:rPr lang="en-US" sz="1400" dirty="0" smtClean="0">
                <a:latin typeface="Calibri" pitchFamily="34" charset="0"/>
                <a:cs typeface="Calibri" pitchFamily="34" charset="0"/>
              </a:rPr>
              <a:t>HFI 2005-</a:t>
            </a:r>
            <a:endParaRPr lang="en-US" sz="1400" dirty="0">
              <a:latin typeface="Calibri" pitchFamily="34" charset="0"/>
              <a:cs typeface="Calibri" pitchFamily="34" charset="0"/>
            </a:endParaRPr>
          </a:p>
        </p:txBody>
      </p:sp>
      <p:sp>
        <p:nvSpPr>
          <p:cNvPr id="16" name="Text Box 2007"/>
          <p:cNvSpPr txBox="1">
            <a:spLocks noChangeArrowheads="1"/>
          </p:cNvSpPr>
          <p:nvPr/>
        </p:nvSpPr>
        <p:spPr bwMode="auto">
          <a:xfrm>
            <a:off x="4687709" y="986875"/>
            <a:ext cx="1090247" cy="738652"/>
          </a:xfrm>
          <a:prstGeom prst="rect">
            <a:avLst/>
          </a:prstGeom>
          <a:solidFill>
            <a:srgbClr val="E9F7FF"/>
          </a:solidFill>
          <a:ln w="12700" algn="ctr">
            <a:solidFill>
              <a:schemeClr val="tx1"/>
            </a:solidFill>
            <a:miter lim="800000"/>
            <a:headEnd/>
            <a:tailEnd/>
          </a:ln>
          <a:effectLst/>
        </p:spPr>
        <p:txBody>
          <a:bodyPr wrap="square" lIns="32823" tIns="45714" rIns="32823" bIns="45714">
            <a:spAutoFit/>
          </a:bodyPr>
          <a:lstStyle/>
          <a:p>
            <a:pPr algn="ctr" defTabSz="914501"/>
            <a:r>
              <a:rPr lang="en-US" sz="1400" dirty="0" smtClean="0">
                <a:latin typeface="Calibri" pitchFamily="34" charset="0"/>
                <a:cs typeface="Calibri" pitchFamily="34" charset="0"/>
              </a:rPr>
              <a:t>All five NSRCs operational 2008-</a:t>
            </a:r>
            <a:endParaRPr lang="en-US" sz="1400" dirty="0">
              <a:latin typeface="Calibri" pitchFamily="34" charset="0"/>
              <a:cs typeface="Calibri" pitchFamily="34" charset="0"/>
            </a:endParaRPr>
          </a:p>
        </p:txBody>
      </p:sp>
      <p:sp>
        <p:nvSpPr>
          <p:cNvPr id="6" name="Text Box 2005"/>
          <p:cNvSpPr txBox="1">
            <a:spLocks noChangeArrowheads="1"/>
          </p:cNvSpPr>
          <p:nvPr/>
        </p:nvSpPr>
        <p:spPr bwMode="auto">
          <a:xfrm>
            <a:off x="1664797" y="3944707"/>
            <a:ext cx="894773" cy="307764"/>
          </a:xfrm>
          <a:prstGeom prst="rect">
            <a:avLst/>
          </a:prstGeom>
          <a:solidFill>
            <a:srgbClr val="FFE5FF"/>
          </a:solidFill>
          <a:ln w="12700" algn="ctr">
            <a:solidFill>
              <a:schemeClr val="tx1"/>
            </a:solidFill>
            <a:miter lim="800000"/>
            <a:headEnd/>
            <a:tailEnd/>
          </a:ln>
          <a:effectLst/>
        </p:spPr>
        <p:txBody>
          <a:bodyPr wrap="square" lIns="32823" tIns="45714" rIns="32823" bIns="45714">
            <a:spAutoFit/>
          </a:bodyPr>
          <a:lstStyle/>
          <a:p>
            <a:pPr algn="ctr" defTabSz="914501"/>
            <a:r>
              <a:rPr lang="en-US" sz="1400" dirty="0" smtClean="0">
                <a:latin typeface="Calibri" pitchFamily="34" charset="0"/>
                <a:cs typeface="Calibri" pitchFamily="34" charset="0"/>
              </a:rPr>
              <a:t>NNI 2001-</a:t>
            </a:r>
            <a:endParaRPr lang="en-US" sz="1400" dirty="0">
              <a:latin typeface="Calibri" pitchFamily="34" charset="0"/>
              <a:cs typeface="Calibri" pitchFamily="34" charset="0"/>
            </a:endParaRPr>
          </a:p>
        </p:txBody>
      </p:sp>
      <p:sp>
        <p:nvSpPr>
          <p:cNvPr id="10" name="Text Box 2007"/>
          <p:cNvSpPr txBox="1">
            <a:spLocks noChangeArrowheads="1"/>
          </p:cNvSpPr>
          <p:nvPr/>
        </p:nvSpPr>
        <p:spPr bwMode="auto">
          <a:xfrm>
            <a:off x="2612571" y="3206614"/>
            <a:ext cx="2608386" cy="307764"/>
          </a:xfrm>
          <a:prstGeom prst="rect">
            <a:avLst/>
          </a:prstGeom>
          <a:solidFill>
            <a:srgbClr val="E9F7FF"/>
          </a:solidFill>
          <a:ln w="12700" algn="ctr">
            <a:solidFill>
              <a:schemeClr val="tx1"/>
            </a:solidFill>
            <a:miter lim="800000"/>
            <a:headEnd/>
            <a:tailEnd/>
          </a:ln>
          <a:effectLst/>
        </p:spPr>
        <p:txBody>
          <a:bodyPr wrap="square" lIns="32823" tIns="45714" rIns="32823" bIns="45714">
            <a:spAutoFit/>
          </a:bodyPr>
          <a:lstStyle/>
          <a:p>
            <a:pPr algn="ctr" defTabSz="914501"/>
            <a:r>
              <a:rPr lang="en-US" sz="1400" dirty="0" smtClean="0">
                <a:latin typeface="Calibri" pitchFamily="34" charset="0"/>
                <a:cs typeface="Calibri" pitchFamily="34" charset="0"/>
              </a:rPr>
              <a:t>NSRCs constructions 2003-2008</a:t>
            </a:r>
            <a:endParaRPr lang="en-US" sz="1400" dirty="0">
              <a:latin typeface="Calibri" pitchFamily="34" charset="0"/>
              <a:cs typeface="Calibri" pitchFamily="34" charset="0"/>
            </a:endParaRPr>
          </a:p>
        </p:txBody>
      </p:sp>
      <p:cxnSp>
        <p:nvCxnSpPr>
          <p:cNvPr id="22" name="Straight Connector 21"/>
          <p:cNvCxnSpPr/>
          <p:nvPr/>
        </p:nvCxnSpPr>
        <p:spPr>
          <a:xfrm>
            <a:off x="5823907" y="3560062"/>
            <a:ext cx="0" cy="40895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 Box 2005"/>
          <p:cNvSpPr txBox="1">
            <a:spLocks noChangeArrowheads="1"/>
          </p:cNvSpPr>
          <p:nvPr/>
        </p:nvSpPr>
        <p:spPr bwMode="auto">
          <a:xfrm>
            <a:off x="5493204" y="2495582"/>
            <a:ext cx="1406768" cy="523208"/>
          </a:xfrm>
          <a:prstGeom prst="rect">
            <a:avLst/>
          </a:prstGeom>
          <a:solidFill>
            <a:srgbClr val="FFE5FF"/>
          </a:solidFill>
          <a:ln w="12700" algn="ctr">
            <a:solidFill>
              <a:schemeClr val="tx1"/>
            </a:solidFill>
            <a:miter lim="800000"/>
            <a:headEnd/>
            <a:tailEnd/>
          </a:ln>
          <a:effectLst/>
        </p:spPr>
        <p:txBody>
          <a:bodyPr wrap="square" lIns="32823" tIns="45714" rIns="32823" bIns="45714">
            <a:spAutoFit/>
          </a:bodyPr>
          <a:lstStyle/>
          <a:p>
            <a:pPr algn="ctr" defTabSz="914501"/>
            <a:r>
              <a:rPr lang="en-US" sz="1400" dirty="0" smtClean="0">
                <a:latin typeface="Calibri" pitchFamily="34" charset="0"/>
                <a:cs typeface="Calibri" pitchFamily="34" charset="0"/>
              </a:rPr>
              <a:t>Solar Fuels Hub (JCAP) 2010-</a:t>
            </a:r>
            <a:endParaRPr lang="en-US" sz="1400" dirty="0">
              <a:latin typeface="Calibri" pitchFamily="34" charset="0"/>
              <a:cs typeface="Calibri" pitchFamily="34" charset="0"/>
            </a:endParaRPr>
          </a:p>
        </p:txBody>
      </p:sp>
      <p:sp>
        <p:nvSpPr>
          <p:cNvPr id="33" name="Text Box 2005"/>
          <p:cNvSpPr txBox="1">
            <a:spLocks noChangeArrowheads="1"/>
          </p:cNvSpPr>
          <p:nvPr/>
        </p:nvSpPr>
        <p:spPr bwMode="auto">
          <a:xfrm>
            <a:off x="7134949" y="2566832"/>
            <a:ext cx="1148860" cy="523208"/>
          </a:xfrm>
          <a:prstGeom prst="rect">
            <a:avLst/>
          </a:prstGeom>
          <a:solidFill>
            <a:srgbClr val="FFE5FF"/>
          </a:solidFill>
          <a:ln w="12700" algn="ctr">
            <a:solidFill>
              <a:schemeClr val="tx1"/>
            </a:solidFill>
            <a:miter lim="800000"/>
            <a:headEnd/>
            <a:tailEnd/>
          </a:ln>
          <a:effectLst/>
        </p:spPr>
        <p:txBody>
          <a:bodyPr wrap="square" lIns="32823" tIns="45714" rIns="32823" bIns="45714">
            <a:spAutoFit/>
          </a:bodyPr>
          <a:lstStyle/>
          <a:p>
            <a:pPr algn="ctr" defTabSz="914501"/>
            <a:r>
              <a:rPr lang="en-US" sz="1400" dirty="0" smtClean="0">
                <a:latin typeface="Calibri" pitchFamily="34" charset="0"/>
                <a:cs typeface="Calibri" pitchFamily="34" charset="0"/>
              </a:rPr>
              <a:t>Batteries Hub (JCESR) 2013-</a:t>
            </a:r>
            <a:endParaRPr lang="en-US" sz="1400" dirty="0">
              <a:latin typeface="Calibri" pitchFamily="34" charset="0"/>
              <a:cs typeface="Calibri" pitchFamily="34" charset="0"/>
            </a:endParaRPr>
          </a:p>
        </p:txBody>
      </p:sp>
      <p:cxnSp>
        <p:nvCxnSpPr>
          <p:cNvPr id="35" name="Straight Arrow Connector 34"/>
          <p:cNvCxnSpPr/>
          <p:nvPr/>
        </p:nvCxnSpPr>
        <p:spPr bwMode="auto">
          <a:xfrm flipH="1">
            <a:off x="6264542" y="3030070"/>
            <a:ext cx="12717" cy="8094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7662487" y="3101320"/>
            <a:ext cx="0" cy="6988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stCxn id="8" idx="2"/>
          </p:cNvCxnSpPr>
          <p:nvPr/>
        </p:nvCxnSpPr>
        <p:spPr bwMode="auto">
          <a:xfrm>
            <a:off x="3968956" y="4062465"/>
            <a:ext cx="0" cy="3551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 Box 2005"/>
          <p:cNvSpPr txBox="1">
            <a:spLocks noChangeArrowheads="1"/>
          </p:cNvSpPr>
          <p:nvPr/>
        </p:nvSpPr>
        <p:spPr bwMode="auto">
          <a:xfrm>
            <a:off x="5284982" y="3238670"/>
            <a:ext cx="1148860" cy="307764"/>
          </a:xfrm>
          <a:prstGeom prst="rect">
            <a:avLst/>
          </a:prstGeom>
          <a:solidFill>
            <a:srgbClr val="FFE5FF"/>
          </a:solidFill>
          <a:ln w="12700" algn="ctr">
            <a:solidFill>
              <a:schemeClr val="tx1"/>
            </a:solidFill>
            <a:miter lim="800000"/>
            <a:headEnd/>
            <a:tailEnd/>
          </a:ln>
          <a:effectLst/>
        </p:spPr>
        <p:txBody>
          <a:bodyPr wrap="square" lIns="32823" tIns="45714" rIns="32823" bIns="45714">
            <a:spAutoFit/>
          </a:bodyPr>
          <a:lstStyle/>
          <a:p>
            <a:pPr algn="ctr" defTabSz="914501"/>
            <a:r>
              <a:rPr lang="en-US" sz="1400" dirty="0" smtClean="0">
                <a:latin typeface="Calibri" pitchFamily="34" charset="0"/>
                <a:cs typeface="Calibri" pitchFamily="34" charset="0"/>
              </a:rPr>
              <a:t>EFRCs 2009-</a:t>
            </a: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1860898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Line 15"/>
          <p:cNvSpPr>
            <a:spLocks noChangeShapeType="1"/>
          </p:cNvSpPr>
          <p:nvPr/>
        </p:nvSpPr>
        <p:spPr bwMode="auto">
          <a:xfrm flipH="1">
            <a:off x="8680720" y="1177280"/>
            <a:ext cx="4302" cy="412981"/>
          </a:xfrm>
          <a:prstGeom prst="line">
            <a:avLst/>
          </a:prstGeom>
          <a:noFill/>
          <a:ln w="28575">
            <a:solidFill>
              <a:schemeClr val="tx1"/>
            </a:solidFill>
            <a:round/>
            <a:headEnd/>
            <a:tailEnd/>
          </a:ln>
          <a:effectLst/>
        </p:spPr>
        <p:txBody>
          <a:bodyPr lIns="91429" tIns="45714" rIns="91429" bIns="45714"/>
          <a:lstStyle/>
          <a:p>
            <a:endParaRPr lang="en-US"/>
          </a:p>
        </p:txBody>
      </p:sp>
      <p:sp>
        <p:nvSpPr>
          <p:cNvPr id="99" name="Rectangle 98"/>
          <p:cNvSpPr/>
          <p:nvPr/>
        </p:nvSpPr>
        <p:spPr>
          <a:xfrm>
            <a:off x="0" y="5674426"/>
            <a:ext cx="1369868" cy="476992"/>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ine 15"/>
          <p:cNvSpPr>
            <a:spLocks noChangeShapeType="1"/>
          </p:cNvSpPr>
          <p:nvPr/>
        </p:nvSpPr>
        <p:spPr bwMode="auto">
          <a:xfrm flipH="1">
            <a:off x="7083534" y="1143633"/>
            <a:ext cx="4302" cy="412981"/>
          </a:xfrm>
          <a:prstGeom prst="line">
            <a:avLst/>
          </a:prstGeom>
          <a:noFill/>
          <a:ln w="28575">
            <a:solidFill>
              <a:schemeClr val="tx1"/>
            </a:solidFill>
            <a:round/>
            <a:headEnd/>
            <a:tailEnd/>
          </a:ln>
          <a:effectLst/>
        </p:spPr>
        <p:txBody>
          <a:bodyPr lIns="91429" tIns="45714" rIns="91429" bIns="45714"/>
          <a:lstStyle/>
          <a:p>
            <a:endParaRPr lang="en-US"/>
          </a:p>
        </p:txBody>
      </p:sp>
      <p:sp>
        <p:nvSpPr>
          <p:cNvPr id="58" name="Line 15"/>
          <p:cNvSpPr>
            <a:spLocks noChangeShapeType="1"/>
          </p:cNvSpPr>
          <p:nvPr/>
        </p:nvSpPr>
        <p:spPr bwMode="auto">
          <a:xfrm flipH="1">
            <a:off x="7851426" y="1143633"/>
            <a:ext cx="4302" cy="412981"/>
          </a:xfrm>
          <a:prstGeom prst="line">
            <a:avLst/>
          </a:prstGeom>
          <a:noFill/>
          <a:ln w="28575">
            <a:solidFill>
              <a:schemeClr val="tx1"/>
            </a:solidFill>
            <a:round/>
            <a:headEnd/>
            <a:tailEnd/>
          </a:ln>
          <a:effectLst/>
        </p:spPr>
        <p:txBody>
          <a:bodyPr lIns="91429" tIns="45714" rIns="91429" bIns="45714"/>
          <a:lstStyle/>
          <a:p>
            <a:endParaRPr lang="en-US"/>
          </a:p>
        </p:txBody>
      </p:sp>
      <p:cxnSp>
        <p:nvCxnSpPr>
          <p:cNvPr id="39" name="Straight Connector 38"/>
          <p:cNvCxnSpPr/>
          <p:nvPr/>
        </p:nvCxnSpPr>
        <p:spPr>
          <a:xfrm>
            <a:off x="1045535" y="1143633"/>
            <a:ext cx="0" cy="450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51048" y="1143633"/>
            <a:ext cx="0" cy="450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032223" y="1143633"/>
            <a:ext cx="0" cy="450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295388" y="1143633"/>
            <a:ext cx="0" cy="450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5822" y="1143633"/>
            <a:ext cx="0" cy="450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9987" name="Rectangle 3"/>
          <p:cNvSpPr>
            <a:spLocks noGrp="1" noChangeArrowheads="1"/>
          </p:cNvSpPr>
          <p:nvPr>
            <p:ph type="title" idx="4294967295"/>
          </p:nvPr>
        </p:nvSpPr>
        <p:spPr>
          <a:xfrm>
            <a:off x="0" y="166255"/>
            <a:ext cx="8959850" cy="439387"/>
          </a:xfrm>
          <a:noFill/>
          <a:ln/>
        </p:spPr>
        <p:txBody>
          <a:bodyPr lIns="91418" tIns="45709" rIns="91418" bIns="45709" anchor="t"/>
          <a:lstStyle/>
          <a:p>
            <a:pPr>
              <a:lnSpc>
                <a:spcPct val="95000"/>
              </a:lnSpc>
              <a:tabLst>
                <a:tab pos="1890492" algn="l"/>
              </a:tabLst>
            </a:pPr>
            <a:r>
              <a:rPr lang="en-US" sz="2300" dirty="0" smtClean="0">
                <a:solidFill>
                  <a:srgbClr val="106636"/>
                </a:solidFill>
                <a:effectLst/>
              </a:rPr>
              <a:t>Strategic Planning and Program Development</a:t>
            </a:r>
            <a:endParaRPr lang="en-US" sz="2300" dirty="0">
              <a:solidFill>
                <a:srgbClr val="106636"/>
              </a:solidFill>
              <a:effectLst/>
            </a:endParaRPr>
          </a:p>
        </p:txBody>
      </p:sp>
      <p:pic>
        <p:nvPicPr>
          <p:cNvPr id="73" name="Picture 14"/>
          <p:cNvPicPr preferRelativeResize="0">
            <a:picLocks noGrp="1" noChangeAspect="1" noChangeArrowheads="1"/>
          </p:cNvPicPr>
          <p:nvPr>
            <p:ph sz="half" idx="4294967295"/>
          </p:nvPr>
        </p:nvPicPr>
        <p:blipFill>
          <a:blip r:embed="rId3" cstate="print"/>
          <a:srcRect/>
          <a:stretch>
            <a:fillRect/>
          </a:stretch>
        </p:blipFill>
        <p:spPr bwMode="auto">
          <a:xfrm>
            <a:off x="1325912" y="4675941"/>
            <a:ext cx="741363" cy="938212"/>
          </a:xfrm>
          <a:noFill/>
          <a:ln w="28575">
            <a:solidFill>
              <a:schemeClr val="tx1"/>
            </a:solidFill>
            <a:miter lim="800000"/>
            <a:headEnd/>
            <a:tailEnd/>
          </a:ln>
        </p:spPr>
      </p:pic>
      <p:sp>
        <p:nvSpPr>
          <p:cNvPr id="169997" name="Line 13"/>
          <p:cNvSpPr>
            <a:spLocks noChangeShapeType="1"/>
          </p:cNvSpPr>
          <p:nvPr/>
        </p:nvSpPr>
        <p:spPr bwMode="auto">
          <a:xfrm flipH="1">
            <a:off x="5723156" y="1143633"/>
            <a:ext cx="5857" cy="490440"/>
          </a:xfrm>
          <a:prstGeom prst="line">
            <a:avLst/>
          </a:prstGeom>
          <a:noFill/>
          <a:ln w="28575">
            <a:solidFill>
              <a:schemeClr val="tx1"/>
            </a:solidFill>
            <a:round/>
            <a:headEnd/>
            <a:tailEnd/>
          </a:ln>
          <a:effectLst/>
        </p:spPr>
        <p:txBody>
          <a:bodyPr lIns="91429" tIns="45714" rIns="91429" bIns="45714"/>
          <a:lstStyle/>
          <a:p>
            <a:endParaRPr lang="en-US"/>
          </a:p>
        </p:txBody>
      </p:sp>
      <p:sp>
        <p:nvSpPr>
          <p:cNvPr id="170000" name="Text Box 16"/>
          <p:cNvSpPr txBox="1">
            <a:spLocks noChangeArrowheads="1"/>
          </p:cNvSpPr>
          <p:nvPr/>
        </p:nvSpPr>
        <p:spPr bwMode="auto">
          <a:xfrm>
            <a:off x="201385" y="879823"/>
            <a:ext cx="563225" cy="298285"/>
          </a:xfrm>
          <a:prstGeom prst="rect">
            <a:avLst/>
          </a:prstGeom>
          <a:noFill/>
          <a:ln w="9525">
            <a:noFill/>
            <a:miter lim="800000"/>
            <a:headEnd/>
            <a:tailEnd/>
          </a:ln>
          <a:effectLst/>
        </p:spPr>
        <p:txBody>
          <a:bodyPr wrap="none" lIns="82039" tIns="41020" rIns="82039" bIns="41020">
            <a:spAutoFit/>
          </a:bodyPr>
          <a:lstStyle/>
          <a:p>
            <a:pPr eaLnBrk="1" hangingPunct="1"/>
            <a:r>
              <a:rPr lang="en-US" sz="1400" dirty="0" smtClean="0"/>
              <a:t>1999</a:t>
            </a:r>
            <a:endParaRPr lang="en-US" sz="1400" dirty="0"/>
          </a:p>
        </p:txBody>
      </p:sp>
      <p:sp>
        <p:nvSpPr>
          <p:cNvPr id="170002" name="Text Box 18"/>
          <p:cNvSpPr txBox="1">
            <a:spLocks noChangeArrowheads="1"/>
          </p:cNvSpPr>
          <p:nvPr/>
        </p:nvSpPr>
        <p:spPr bwMode="auto">
          <a:xfrm>
            <a:off x="4048302" y="879823"/>
            <a:ext cx="563225" cy="298285"/>
          </a:xfrm>
          <a:prstGeom prst="rect">
            <a:avLst/>
          </a:prstGeom>
          <a:noFill/>
          <a:ln w="9525">
            <a:noFill/>
            <a:miter lim="800000"/>
            <a:headEnd/>
            <a:tailEnd/>
          </a:ln>
          <a:effectLst/>
        </p:spPr>
        <p:txBody>
          <a:bodyPr wrap="none" lIns="82039" tIns="41020" rIns="82039" bIns="41020">
            <a:spAutoFit/>
          </a:bodyPr>
          <a:lstStyle/>
          <a:p>
            <a:pPr eaLnBrk="1" hangingPunct="1"/>
            <a:r>
              <a:rPr lang="en-US" sz="1400" dirty="0" smtClean="0"/>
              <a:t>2006</a:t>
            </a:r>
            <a:endParaRPr lang="en-US" sz="1400" dirty="0"/>
          </a:p>
        </p:txBody>
      </p:sp>
      <p:sp>
        <p:nvSpPr>
          <p:cNvPr id="170004" name="Text Box 20"/>
          <p:cNvSpPr txBox="1">
            <a:spLocks noChangeArrowheads="1"/>
          </p:cNvSpPr>
          <p:nvPr/>
        </p:nvSpPr>
        <p:spPr bwMode="auto">
          <a:xfrm>
            <a:off x="7583586" y="879823"/>
            <a:ext cx="563225" cy="298285"/>
          </a:xfrm>
          <a:prstGeom prst="rect">
            <a:avLst/>
          </a:prstGeom>
          <a:solidFill>
            <a:schemeClr val="bg1"/>
          </a:solidFill>
          <a:ln w="9525">
            <a:noFill/>
            <a:miter lim="800000"/>
            <a:headEnd/>
            <a:tailEnd/>
          </a:ln>
          <a:effectLst/>
        </p:spPr>
        <p:txBody>
          <a:bodyPr wrap="none" lIns="82039" tIns="41020" rIns="82039" bIns="41020">
            <a:spAutoFit/>
          </a:bodyPr>
          <a:lstStyle/>
          <a:p>
            <a:pPr eaLnBrk="1" hangingPunct="1"/>
            <a:r>
              <a:rPr lang="en-US" sz="1400" dirty="0" smtClean="0"/>
              <a:t>2012</a:t>
            </a:r>
            <a:endParaRPr lang="en-US" sz="1400" dirty="0"/>
          </a:p>
        </p:txBody>
      </p:sp>
      <p:sp>
        <p:nvSpPr>
          <p:cNvPr id="170006" name="AutoShape 22"/>
          <p:cNvSpPr>
            <a:spLocks noChangeArrowheads="1"/>
          </p:cNvSpPr>
          <p:nvPr/>
        </p:nvSpPr>
        <p:spPr bwMode="auto">
          <a:xfrm>
            <a:off x="399857" y="1134494"/>
            <a:ext cx="8786812" cy="649392"/>
          </a:xfrm>
          <a:prstGeom prst="rightArrow">
            <a:avLst>
              <a:gd name="adj1" fmla="val 49880"/>
              <a:gd name="adj2" fmla="val 37990"/>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4800000" scaled="0"/>
          </a:gradFill>
          <a:ln w="952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miter lim="800000"/>
            <a:headEnd/>
            <a:tailEnd/>
          </a:ln>
          <a:effectLst/>
        </p:spPr>
        <p:txBody>
          <a:bodyPr wrap="none" lIns="91429" tIns="45714" rIns="91429" bIns="45714" anchor="ctr"/>
          <a:lstStyle/>
          <a:p>
            <a:endParaRPr lang="en-US"/>
          </a:p>
        </p:txBody>
      </p:sp>
      <p:sp>
        <p:nvSpPr>
          <p:cNvPr id="34"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fld id="{894C652A-1437-4DEE-BE20-1D8E4CBD3D73}" type="slidenum">
              <a:rPr lang="en-US" sz="1200" b="0" smtClean="0">
                <a:solidFill>
                  <a:srgbClr val="106636"/>
                </a:solidFill>
                <a:cs typeface="Arial" pitchFamily="34" charset="0"/>
              </a:rPr>
              <a:pPr algn="r" defTabSz="820295" fontAlgn="auto">
                <a:spcBef>
                  <a:spcPts val="0"/>
                </a:spcBef>
                <a:spcAft>
                  <a:spcPts val="0"/>
                </a:spcAft>
                <a:defRPr/>
              </a:pPr>
              <a:t>27</a:t>
            </a:fld>
            <a:endParaRPr lang="en-US" sz="1200" b="0" dirty="0">
              <a:solidFill>
                <a:srgbClr val="106636"/>
              </a:solidFill>
              <a:cs typeface="Arial" pitchFamily="34" charset="0"/>
            </a:endParaRPr>
          </a:p>
        </p:txBody>
      </p:sp>
      <p:sp>
        <p:nvSpPr>
          <p:cNvPr id="44" name="Text Box 21"/>
          <p:cNvSpPr txBox="1">
            <a:spLocks noChangeArrowheads="1"/>
          </p:cNvSpPr>
          <p:nvPr/>
        </p:nvSpPr>
        <p:spPr bwMode="auto">
          <a:xfrm>
            <a:off x="1728938" y="879823"/>
            <a:ext cx="563225" cy="298285"/>
          </a:xfrm>
          <a:prstGeom prst="rect">
            <a:avLst/>
          </a:prstGeom>
          <a:noFill/>
          <a:ln w="9525">
            <a:noFill/>
            <a:miter lim="800000"/>
            <a:headEnd/>
            <a:tailEnd/>
          </a:ln>
          <a:effectLst/>
        </p:spPr>
        <p:txBody>
          <a:bodyPr wrap="none" lIns="82039" tIns="41020" rIns="82039" bIns="41020">
            <a:spAutoFit/>
          </a:bodyPr>
          <a:lstStyle/>
          <a:p>
            <a:pPr eaLnBrk="1" hangingPunct="1"/>
            <a:r>
              <a:rPr lang="en-US" sz="1400" dirty="0" smtClean="0"/>
              <a:t>2002</a:t>
            </a:r>
            <a:endParaRPr lang="en-US" sz="1400" dirty="0"/>
          </a:p>
        </p:txBody>
      </p:sp>
      <p:sp>
        <p:nvSpPr>
          <p:cNvPr id="46" name="Text Box 21"/>
          <p:cNvSpPr txBox="1">
            <a:spLocks noChangeArrowheads="1"/>
          </p:cNvSpPr>
          <p:nvPr/>
        </p:nvSpPr>
        <p:spPr bwMode="auto">
          <a:xfrm>
            <a:off x="2795241" y="879823"/>
            <a:ext cx="563225" cy="298285"/>
          </a:xfrm>
          <a:prstGeom prst="rect">
            <a:avLst/>
          </a:prstGeom>
          <a:noFill/>
          <a:ln w="9525">
            <a:noFill/>
            <a:miter lim="800000"/>
            <a:headEnd/>
            <a:tailEnd/>
          </a:ln>
          <a:effectLst/>
        </p:spPr>
        <p:txBody>
          <a:bodyPr wrap="none" lIns="82039" tIns="41020" rIns="82039" bIns="41020">
            <a:spAutoFit/>
          </a:bodyPr>
          <a:lstStyle/>
          <a:p>
            <a:pPr eaLnBrk="1" hangingPunct="1"/>
            <a:r>
              <a:rPr lang="en-US" sz="1400" dirty="0" smtClean="0"/>
              <a:t>2004</a:t>
            </a:r>
            <a:endParaRPr lang="en-US" sz="1400" dirty="0"/>
          </a:p>
        </p:txBody>
      </p:sp>
      <p:sp>
        <p:nvSpPr>
          <p:cNvPr id="54" name="Text Box 18"/>
          <p:cNvSpPr txBox="1">
            <a:spLocks noChangeArrowheads="1"/>
          </p:cNvSpPr>
          <p:nvPr/>
        </p:nvSpPr>
        <p:spPr bwMode="auto">
          <a:xfrm>
            <a:off x="6785668" y="879823"/>
            <a:ext cx="563225" cy="298285"/>
          </a:xfrm>
          <a:prstGeom prst="rect">
            <a:avLst/>
          </a:prstGeom>
          <a:noFill/>
          <a:ln w="9525">
            <a:noFill/>
            <a:miter lim="800000"/>
            <a:headEnd/>
            <a:tailEnd/>
          </a:ln>
          <a:effectLst/>
        </p:spPr>
        <p:txBody>
          <a:bodyPr wrap="none" lIns="82039" tIns="41020" rIns="82039" bIns="41020">
            <a:spAutoFit/>
          </a:bodyPr>
          <a:lstStyle/>
          <a:p>
            <a:pPr eaLnBrk="1" hangingPunct="1"/>
            <a:r>
              <a:rPr lang="en-US" sz="1400" dirty="0" smtClean="0"/>
              <a:t>2010</a:t>
            </a:r>
            <a:endParaRPr lang="en-US" sz="1400" dirty="0"/>
          </a:p>
        </p:txBody>
      </p:sp>
      <p:sp>
        <p:nvSpPr>
          <p:cNvPr id="52" name="Text Box 21"/>
          <p:cNvSpPr txBox="1">
            <a:spLocks noChangeArrowheads="1"/>
          </p:cNvSpPr>
          <p:nvPr/>
        </p:nvSpPr>
        <p:spPr bwMode="auto">
          <a:xfrm>
            <a:off x="813565" y="879823"/>
            <a:ext cx="563225" cy="298285"/>
          </a:xfrm>
          <a:prstGeom prst="rect">
            <a:avLst/>
          </a:prstGeom>
          <a:noFill/>
          <a:ln w="9525">
            <a:noFill/>
            <a:miter lim="800000"/>
            <a:headEnd/>
            <a:tailEnd/>
          </a:ln>
          <a:effectLst/>
        </p:spPr>
        <p:txBody>
          <a:bodyPr wrap="none" lIns="82039" tIns="41020" rIns="82039" bIns="41020">
            <a:spAutoFit/>
          </a:bodyPr>
          <a:lstStyle/>
          <a:p>
            <a:pPr eaLnBrk="1" hangingPunct="1"/>
            <a:r>
              <a:rPr lang="en-US" sz="1400" dirty="0" smtClean="0"/>
              <a:t>2000</a:t>
            </a:r>
            <a:endParaRPr lang="en-US" sz="1400" dirty="0"/>
          </a:p>
        </p:txBody>
      </p:sp>
      <p:grpSp>
        <p:nvGrpSpPr>
          <p:cNvPr id="3" name="Group 99"/>
          <p:cNvGrpSpPr/>
          <p:nvPr/>
        </p:nvGrpSpPr>
        <p:grpSpPr>
          <a:xfrm>
            <a:off x="6201767" y="1605456"/>
            <a:ext cx="902981" cy="1465718"/>
            <a:chOff x="6369983" y="1639576"/>
            <a:chExt cx="902981" cy="1465718"/>
          </a:xfrm>
        </p:grpSpPr>
        <p:sp>
          <p:nvSpPr>
            <p:cNvPr id="89" name="Line 26"/>
            <p:cNvSpPr>
              <a:spLocks noChangeShapeType="1"/>
            </p:cNvSpPr>
            <p:nvPr/>
          </p:nvSpPr>
          <p:spPr bwMode="auto">
            <a:xfrm flipH="1">
              <a:off x="7212631" y="1639576"/>
              <a:ext cx="18123" cy="1416598"/>
            </a:xfrm>
            <a:prstGeom prst="line">
              <a:avLst/>
            </a:prstGeom>
            <a:noFill/>
            <a:ln w="38100">
              <a:solidFill>
                <a:schemeClr val="tx1"/>
              </a:solidFill>
              <a:round/>
              <a:headEnd type="stealth" w="med" len="lg"/>
              <a:tailEnd/>
            </a:ln>
            <a:effectLst/>
          </p:spPr>
          <p:txBody>
            <a:bodyPr lIns="91429" tIns="45714" rIns="91429" bIns="45714"/>
            <a:lstStyle/>
            <a:p>
              <a:endParaRPr lang="en-US"/>
            </a:p>
          </p:txBody>
        </p:sp>
        <p:sp>
          <p:nvSpPr>
            <p:cNvPr id="56" name="Line 26"/>
            <p:cNvSpPr>
              <a:spLocks noChangeShapeType="1"/>
            </p:cNvSpPr>
            <p:nvPr/>
          </p:nvSpPr>
          <p:spPr bwMode="auto">
            <a:xfrm>
              <a:off x="6665827" y="1645549"/>
              <a:ext cx="1113" cy="529465"/>
            </a:xfrm>
            <a:prstGeom prst="line">
              <a:avLst/>
            </a:prstGeom>
            <a:noFill/>
            <a:ln w="38100">
              <a:solidFill>
                <a:schemeClr val="tx1"/>
              </a:solidFill>
              <a:round/>
              <a:headEnd type="stealth" w="med" len="lg"/>
              <a:tailEnd/>
            </a:ln>
            <a:effectLst/>
          </p:spPr>
          <p:txBody>
            <a:bodyPr lIns="91429" tIns="45714" rIns="91429" bIns="45714"/>
            <a:lstStyle/>
            <a:p>
              <a:endParaRPr lang="en-US"/>
            </a:p>
          </p:txBody>
        </p:sp>
        <p:sp>
          <p:nvSpPr>
            <p:cNvPr id="55" name="Text Box 8"/>
            <p:cNvSpPr txBox="1">
              <a:spLocks noChangeArrowheads="1"/>
            </p:cNvSpPr>
            <p:nvPr/>
          </p:nvSpPr>
          <p:spPr bwMode="auto">
            <a:xfrm>
              <a:off x="6369983" y="1895921"/>
              <a:ext cx="770563" cy="334764"/>
            </a:xfrm>
            <a:prstGeom prst="rect">
              <a:avLst/>
            </a:prstGeom>
            <a:solidFill>
              <a:schemeClr val="bg1"/>
            </a:solidFill>
            <a:ln w="19050">
              <a:solidFill>
                <a:schemeClr val="tx1"/>
              </a:solidFill>
              <a:miter lim="800000"/>
              <a:headEnd/>
              <a:tailEnd/>
            </a:ln>
            <a:effectLst/>
          </p:spPr>
          <p:txBody>
            <a:bodyPr lIns="82039" tIns="41020" rIns="82039" bIns="41020"/>
            <a:lstStyle/>
            <a:p>
              <a:pPr algn="ctr" eaLnBrk="1" hangingPunct="1"/>
              <a:r>
                <a:rPr lang="en-US" sz="1400" dirty="0" smtClean="0"/>
                <a:t>EFRCs</a:t>
              </a:r>
            </a:p>
          </p:txBody>
        </p:sp>
        <p:sp>
          <p:nvSpPr>
            <p:cNvPr id="50" name="Text Box 8"/>
            <p:cNvSpPr txBox="1">
              <a:spLocks noChangeArrowheads="1"/>
            </p:cNvSpPr>
            <p:nvPr/>
          </p:nvSpPr>
          <p:spPr bwMode="auto">
            <a:xfrm>
              <a:off x="6452176" y="2462629"/>
              <a:ext cx="820788" cy="642665"/>
            </a:xfrm>
            <a:prstGeom prst="rect">
              <a:avLst/>
            </a:prstGeom>
            <a:solidFill>
              <a:schemeClr val="bg1"/>
            </a:solidFill>
            <a:ln w="19050">
              <a:solidFill>
                <a:schemeClr val="tx1"/>
              </a:solidFill>
              <a:miter lim="800000"/>
              <a:headEnd/>
              <a:tailEnd/>
            </a:ln>
            <a:effectLst/>
          </p:spPr>
          <p:txBody>
            <a:bodyPr lIns="82039" tIns="41020" rIns="82039" bIns="41020"/>
            <a:lstStyle/>
            <a:p>
              <a:pPr algn="ctr">
                <a:lnSpc>
                  <a:spcPts val="1436"/>
                </a:lnSpc>
              </a:pPr>
              <a:r>
                <a:rPr lang="en-US" sz="1400" dirty="0" smtClean="0"/>
                <a:t>Solar Fuels Hub</a:t>
              </a:r>
            </a:p>
          </p:txBody>
        </p:sp>
      </p:grpSp>
      <p:sp>
        <p:nvSpPr>
          <p:cNvPr id="64" name="Text Box 18"/>
          <p:cNvSpPr txBox="1">
            <a:spLocks noChangeArrowheads="1"/>
          </p:cNvSpPr>
          <p:nvPr/>
        </p:nvSpPr>
        <p:spPr bwMode="auto">
          <a:xfrm>
            <a:off x="5477933" y="879823"/>
            <a:ext cx="563225" cy="298285"/>
          </a:xfrm>
          <a:prstGeom prst="rect">
            <a:avLst/>
          </a:prstGeom>
          <a:noFill/>
          <a:ln w="9525">
            <a:noFill/>
            <a:miter lim="800000"/>
            <a:headEnd/>
            <a:tailEnd/>
          </a:ln>
          <a:effectLst/>
        </p:spPr>
        <p:txBody>
          <a:bodyPr wrap="none" lIns="82039" tIns="41020" rIns="82039" bIns="41020">
            <a:spAutoFit/>
          </a:bodyPr>
          <a:lstStyle/>
          <a:p>
            <a:pPr eaLnBrk="1" hangingPunct="1"/>
            <a:r>
              <a:rPr lang="en-US" sz="1400" dirty="0" smtClean="0"/>
              <a:t>2008</a:t>
            </a:r>
            <a:endParaRPr lang="en-US" sz="1400" dirty="0"/>
          </a:p>
        </p:txBody>
      </p:sp>
      <p:grpSp>
        <p:nvGrpSpPr>
          <p:cNvPr id="4" name="Group 91"/>
          <p:cNvGrpSpPr/>
          <p:nvPr/>
        </p:nvGrpSpPr>
        <p:grpSpPr>
          <a:xfrm>
            <a:off x="154471" y="1626499"/>
            <a:ext cx="1906850" cy="3078679"/>
            <a:chOff x="316396" y="1626499"/>
            <a:chExt cx="1906850" cy="3078679"/>
          </a:xfrm>
        </p:grpSpPr>
        <p:sp>
          <p:nvSpPr>
            <p:cNvPr id="169988" name="Line 4"/>
            <p:cNvSpPr>
              <a:spLocks noChangeShapeType="1"/>
            </p:cNvSpPr>
            <p:nvPr/>
          </p:nvSpPr>
          <p:spPr bwMode="auto">
            <a:xfrm flipH="1">
              <a:off x="620335" y="1626499"/>
              <a:ext cx="0" cy="2141537"/>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sp>
          <p:nvSpPr>
            <p:cNvPr id="170009" name="Line 25"/>
            <p:cNvSpPr>
              <a:spLocks noChangeShapeType="1"/>
            </p:cNvSpPr>
            <p:nvPr/>
          </p:nvSpPr>
          <p:spPr bwMode="auto">
            <a:xfrm>
              <a:off x="2141185" y="1626499"/>
              <a:ext cx="17753" cy="1952329"/>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pic>
          <p:nvPicPr>
            <p:cNvPr id="66" name="Picture 6" descr="nes_fc"/>
            <p:cNvPicPr>
              <a:picLocks noChangeAspect="1" noChangeArrowheads="1"/>
            </p:cNvPicPr>
            <p:nvPr/>
          </p:nvPicPr>
          <p:blipFill>
            <a:blip r:embed="rId4" cstate="print"/>
            <a:srcRect/>
            <a:stretch>
              <a:fillRect/>
            </a:stretch>
          </p:blipFill>
          <p:spPr bwMode="auto">
            <a:xfrm>
              <a:off x="317189" y="2762250"/>
              <a:ext cx="730561" cy="941788"/>
            </a:xfrm>
            <a:prstGeom prst="rect">
              <a:avLst/>
            </a:prstGeom>
            <a:noFill/>
            <a:ln w="28575">
              <a:solidFill>
                <a:srgbClr val="FF0000"/>
              </a:solidFill>
              <a:miter lim="800000"/>
              <a:headEnd/>
              <a:tailEnd/>
            </a:ln>
          </p:spPr>
        </p:pic>
        <p:pic>
          <p:nvPicPr>
            <p:cNvPr id="11268" name="Picture 4" descr="http://science.energy.gov/~/media/bes/images/reports/cs-xlg.jpg"/>
            <p:cNvPicPr>
              <a:picLocks noChangeAspect="1" noChangeArrowheads="1"/>
            </p:cNvPicPr>
            <p:nvPr/>
          </p:nvPicPr>
          <p:blipFill>
            <a:blip r:embed="rId5" cstate="print"/>
            <a:srcRect/>
            <a:stretch>
              <a:fillRect/>
            </a:stretch>
          </p:blipFill>
          <p:spPr bwMode="auto">
            <a:xfrm>
              <a:off x="316396" y="3746891"/>
              <a:ext cx="747982" cy="958287"/>
            </a:xfrm>
            <a:prstGeom prst="rect">
              <a:avLst/>
            </a:prstGeom>
            <a:noFill/>
            <a:ln w="19050">
              <a:solidFill>
                <a:srgbClr val="FF0000"/>
              </a:solidFill>
            </a:ln>
          </p:spPr>
        </p:pic>
        <p:pic>
          <p:nvPicPr>
            <p:cNvPr id="69" name="Picture 3"/>
            <p:cNvPicPr preferRelativeResize="0">
              <a:picLocks noChangeArrowheads="1"/>
            </p:cNvPicPr>
            <p:nvPr/>
          </p:nvPicPr>
          <p:blipFill>
            <a:blip r:embed="rId6" cstate="print"/>
            <a:srcRect/>
            <a:stretch>
              <a:fillRect/>
            </a:stretch>
          </p:blipFill>
          <p:spPr bwMode="auto">
            <a:xfrm>
              <a:off x="1485395" y="2816718"/>
              <a:ext cx="736518" cy="901699"/>
            </a:xfrm>
            <a:prstGeom prst="rect">
              <a:avLst/>
            </a:prstGeom>
            <a:noFill/>
            <a:ln w="28575">
              <a:solidFill>
                <a:schemeClr val="tx1"/>
              </a:solidFill>
              <a:miter lim="800000"/>
              <a:headEnd/>
              <a:tailEnd/>
            </a:ln>
          </p:spPr>
        </p:pic>
        <p:pic>
          <p:nvPicPr>
            <p:cNvPr id="70" name="Picture 4"/>
            <p:cNvPicPr preferRelativeResize="0">
              <a:picLocks noChangeArrowheads="1"/>
            </p:cNvPicPr>
            <p:nvPr/>
          </p:nvPicPr>
          <p:blipFill>
            <a:blip r:embed="rId7" cstate="print"/>
            <a:srcRect/>
            <a:stretch>
              <a:fillRect/>
            </a:stretch>
          </p:blipFill>
          <p:spPr bwMode="auto">
            <a:xfrm>
              <a:off x="1494240" y="3746891"/>
              <a:ext cx="729006" cy="911122"/>
            </a:xfrm>
            <a:prstGeom prst="rect">
              <a:avLst/>
            </a:prstGeom>
            <a:noFill/>
            <a:ln w="28575">
              <a:solidFill>
                <a:schemeClr val="tx1"/>
              </a:solidFill>
              <a:miter lim="800000"/>
              <a:headEnd/>
              <a:tailEnd/>
            </a:ln>
          </p:spPr>
        </p:pic>
      </p:grpSp>
      <p:grpSp>
        <p:nvGrpSpPr>
          <p:cNvPr id="5" name="Group 102"/>
          <p:cNvGrpSpPr/>
          <p:nvPr/>
        </p:nvGrpSpPr>
        <p:grpSpPr>
          <a:xfrm>
            <a:off x="2112975" y="1626919"/>
            <a:ext cx="4070608" cy="4903072"/>
            <a:chOff x="2486677" y="1710294"/>
            <a:chExt cx="4070608" cy="4903072"/>
          </a:xfrm>
        </p:grpSpPr>
        <p:sp>
          <p:nvSpPr>
            <p:cNvPr id="85" name="Line 2"/>
            <p:cNvSpPr>
              <a:spLocks noChangeShapeType="1"/>
            </p:cNvSpPr>
            <p:nvPr/>
          </p:nvSpPr>
          <p:spPr bwMode="auto">
            <a:xfrm>
              <a:off x="5192048" y="1721748"/>
              <a:ext cx="15237" cy="2228258"/>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sp>
          <p:nvSpPr>
            <p:cNvPr id="170016" name="Line 32"/>
            <p:cNvSpPr>
              <a:spLocks noChangeShapeType="1"/>
            </p:cNvSpPr>
            <p:nvPr/>
          </p:nvSpPr>
          <p:spPr bwMode="auto">
            <a:xfrm>
              <a:off x="5800725" y="1710294"/>
              <a:ext cx="53043" cy="1945269"/>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sp>
          <p:nvSpPr>
            <p:cNvPr id="80" name="Line 2"/>
            <p:cNvSpPr>
              <a:spLocks noChangeShapeType="1"/>
            </p:cNvSpPr>
            <p:nvPr/>
          </p:nvSpPr>
          <p:spPr bwMode="auto">
            <a:xfrm>
              <a:off x="4587585" y="1721748"/>
              <a:ext cx="15237" cy="2228258"/>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sp>
          <p:nvSpPr>
            <p:cNvPr id="49" name="Line 26"/>
            <p:cNvSpPr>
              <a:spLocks noChangeShapeType="1"/>
            </p:cNvSpPr>
            <p:nvPr/>
          </p:nvSpPr>
          <p:spPr bwMode="auto">
            <a:xfrm flipH="1">
              <a:off x="3848099" y="1721748"/>
              <a:ext cx="5348" cy="2878827"/>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sp>
          <p:nvSpPr>
            <p:cNvPr id="170010" name="Line 26"/>
            <p:cNvSpPr>
              <a:spLocks noChangeShapeType="1"/>
            </p:cNvSpPr>
            <p:nvPr/>
          </p:nvSpPr>
          <p:spPr bwMode="auto">
            <a:xfrm flipH="1">
              <a:off x="2714625" y="1721748"/>
              <a:ext cx="12430" cy="2878827"/>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sp>
          <p:nvSpPr>
            <p:cNvPr id="53" name="Line 2"/>
            <p:cNvSpPr>
              <a:spLocks noChangeShapeType="1"/>
            </p:cNvSpPr>
            <p:nvPr/>
          </p:nvSpPr>
          <p:spPr bwMode="auto">
            <a:xfrm>
              <a:off x="3335853" y="1721748"/>
              <a:ext cx="13524" cy="1845309"/>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pic>
          <p:nvPicPr>
            <p:cNvPr id="72" name="Picture 42" descr="OD_xlg"/>
            <p:cNvPicPr>
              <a:picLocks noChangeArrowheads="1"/>
            </p:cNvPicPr>
            <p:nvPr/>
          </p:nvPicPr>
          <p:blipFill>
            <a:blip r:embed="rId8" cstate="print"/>
            <a:srcRect/>
            <a:stretch>
              <a:fillRect/>
            </a:stretch>
          </p:blipFill>
          <p:spPr bwMode="auto">
            <a:xfrm>
              <a:off x="2895690" y="3397743"/>
              <a:ext cx="751637" cy="911122"/>
            </a:xfrm>
            <a:prstGeom prst="rect">
              <a:avLst/>
            </a:prstGeom>
            <a:noFill/>
            <a:ln w="28575">
              <a:solidFill>
                <a:schemeClr val="tx1"/>
              </a:solidFill>
              <a:miter lim="800000"/>
              <a:headEnd/>
              <a:tailEnd/>
            </a:ln>
          </p:spPr>
        </p:pic>
        <p:pic>
          <p:nvPicPr>
            <p:cNvPr id="74" name="Picture 3" descr="BES_H_Cover8-03"/>
            <p:cNvPicPr preferRelativeResize="0">
              <a:picLocks noChangeAspect="1" noChangeArrowheads="1"/>
            </p:cNvPicPr>
            <p:nvPr/>
          </p:nvPicPr>
          <p:blipFill>
            <a:blip r:embed="rId9" cstate="print"/>
            <a:srcRect/>
            <a:stretch>
              <a:fillRect/>
            </a:stretch>
          </p:blipFill>
          <p:spPr bwMode="auto">
            <a:xfrm>
              <a:off x="2486677" y="4489664"/>
              <a:ext cx="736475" cy="951923"/>
            </a:xfrm>
            <a:prstGeom prst="rect">
              <a:avLst/>
            </a:prstGeom>
            <a:noFill/>
            <a:ln w="28575">
              <a:solidFill>
                <a:srgbClr val="FF0000"/>
              </a:solidFill>
              <a:miter lim="800000"/>
              <a:headEnd/>
              <a:tailEnd/>
            </a:ln>
          </p:spPr>
        </p:pic>
        <p:pic>
          <p:nvPicPr>
            <p:cNvPr id="75" name="Picture 4"/>
            <p:cNvPicPr preferRelativeResize="0">
              <a:picLocks noChangeAspect="1" noChangeArrowheads="1"/>
            </p:cNvPicPr>
            <p:nvPr/>
          </p:nvPicPr>
          <p:blipFill>
            <a:blip r:embed="rId10" cstate="print"/>
            <a:srcRect/>
            <a:stretch>
              <a:fillRect/>
            </a:stretch>
          </p:blipFill>
          <p:spPr bwMode="auto">
            <a:xfrm>
              <a:off x="3270886" y="4485292"/>
              <a:ext cx="736042" cy="951364"/>
            </a:xfrm>
            <a:prstGeom prst="rect">
              <a:avLst/>
            </a:prstGeom>
            <a:noFill/>
            <a:ln w="28575">
              <a:solidFill>
                <a:srgbClr val="FF0000"/>
              </a:solidFill>
              <a:miter lim="800000"/>
              <a:headEnd/>
              <a:tailEnd/>
            </a:ln>
          </p:spPr>
        </p:pic>
        <p:pic>
          <p:nvPicPr>
            <p:cNvPr id="76" name="Picture 5"/>
            <p:cNvPicPr preferRelativeResize="0">
              <a:picLocks noChangeAspect="1" noChangeArrowheads="1"/>
            </p:cNvPicPr>
            <p:nvPr/>
          </p:nvPicPr>
          <p:blipFill>
            <a:blip r:embed="rId11" cstate="print">
              <a:lum bright="-10000" contrast="20000"/>
            </a:blip>
            <a:srcRect/>
            <a:stretch>
              <a:fillRect/>
            </a:stretch>
          </p:blipFill>
          <p:spPr bwMode="auto">
            <a:xfrm>
              <a:off x="4154939" y="5673280"/>
              <a:ext cx="727318" cy="940086"/>
            </a:xfrm>
            <a:prstGeom prst="rect">
              <a:avLst/>
            </a:prstGeom>
            <a:noFill/>
            <a:ln w="28575">
              <a:solidFill>
                <a:srgbClr val="FF0000"/>
              </a:solidFill>
              <a:miter lim="800000"/>
              <a:headEnd/>
              <a:tailEnd/>
            </a:ln>
          </p:spPr>
        </p:pic>
        <p:pic>
          <p:nvPicPr>
            <p:cNvPr id="77" name="Picture 6"/>
            <p:cNvPicPr preferRelativeResize="0">
              <a:picLocks noChangeAspect="1" noChangeArrowheads="1"/>
            </p:cNvPicPr>
            <p:nvPr/>
          </p:nvPicPr>
          <p:blipFill>
            <a:blip r:embed="rId12" cstate="print"/>
            <a:srcRect/>
            <a:stretch>
              <a:fillRect/>
            </a:stretch>
          </p:blipFill>
          <p:spPr bwMode="auto">
            <a:xfrm>
              <a:off x="4154971" y="4707509"/>
              <a:ext cx="728138" cy="941150"/>
            </a:xfrm>
            <a:prstGeom prst="rect">
              <a:avLst/>
            </a:prstGeom>
            <a:noFill/>
            <a:ln w="28575">
              <a:solidFill>
                <a:srgbClr val="FF0000"/>
              </a:solidFill>
              <a:miter lim="800000"/>
              <a:headEnd/>
              <a:tailEnd/>
            </a:ln>
          </p:spPr>
        </p:pic>
        <p:pic>
          <p:nvPicPr>
            <p:cNvPr id="78" name="Picture 7"/>
            <p:cNvPicPr preferRelativeResize="0">
              <a:picLocks noChangeAspect="1" noChangeArrowheads="1"/>
            </p:cNvPicPr>
            <p:nvPr/>
          </p:nvPicPr>
          <p:blipFill>
            <a:blip r:embed="rId13" cstate="print"/>
            <a:srcRect/>
            <a:stretch>
              <a:fillRect/>
            </a:stretch>
          </p:blipFill>
          <p:spPr bwMode="auto">
            <a:xfrm>
              <a:off x="4153235" y="2816718"/>
              <a:ext cx="729048" cy="942323"/>
            </a:xfrm>
            <a:prstGeom prst="rect">
              <a:avLst/>
            </a:prstGeom>
            <a:noFill/>
            <a:ln w="28575">
              <a:solidFill>
                <a:srgbClr val="FF0000"/>
              </a:solidFill>
              <a:miter lim="800000"/>
              <a:headEnd/>
              <a:tailEnd/>
            </a:ln>
          </p:spPr>
        </p:pic>
        <p:pic>
          <p:nvPicPr>
            <p:cNvPr id="79" name="Picture 12" descr="Cover_921"/>
            <p:cNvPicPr preferRelativeResize="0">
              <a:picLocks noChangeAspect="1" noChangeArrowheads="1"/>
            </p:cNvPicPr>
            <p:nvPr/>
          </p:nvPicPr>
          <p:blipFill>
            <a:blip r:embed="rId14" cstate="print"/>
            <a:srcRect/>
            <a:stretch>
              <a:fillRect/>
            </a:stretch>
          </p:blipFill>
          <p:spPr bwMode="auto">
            <a:xfrm>
              <a:off x="4154101" y="3746891"/>
              <a:ext cx="729048" cy="942323"/>
            </a:xfrm>
            <a:prstGeom prst="rect">
              <a:avLst/>
            </a:prstGeom>
            <a:noFill/>
            <a:ln w="28575">
              <a:solidFill>
                <a:srgbClr val="FF0000"/>
              </a:solidFill>
              <a:miter lim="800000"/>
              <a:headEnd/>
              <a:tailEnd/>
            </a:ln>
          </p:spPr>
        </p:pic>
        <p:pic>
          <p:nvPicPr>
            <p:cNvPr id="81" name="Picture 8" descr="EES_xlg"/>
            <p:cNvPicPr preferRelativeResize="0">
              <a:picLocks noChangeAspect="1" noChangeArrowheads="1"/>
            </p:cNvPicPr>
            <p:nvPr/>
          </p:nvPicPr>
          <p:blipFill>
            <a:blip r:embed="rId15" cstate="print"/>
            <a:srcRect/>
            <a:stretch>
              <a:fillRect/>
            </a:stretch>
          </p:blipFill>
          <p:spPr bwMode="auto">
            <a:xfrm>
              <a:off x="5009301" y="3746891"/>
              <a:ext cx="723679" cy="935385"/>
            </a:xfrm>
            <a:prstGeom prst="rect">
              <a:avLst/>
            </a:prstGeom>
            <a:noFill/>
            <a:ln w="28575">
              <a:solidFill>
                <a:srgbClr val="FF0000"/>
              </a:solidFill>
              <a:miter lim="800000"/>
              <a:headEnd/>
              <a:tailEnd/>
            </a:ln>
          </p:spPr>
        </p:pic>
        <p:pic>
          <p:nvPicPr>
            <p:cNvPr id="82" name="Picture 9" descr="CAT_lg"/>
            <p:cNvPicPr preferRelativeResize="0">
              <a:picLocks noChangeAspect="1" noChangeArrowheads="1"/>
            </p:cNvPicPr>
            <p:nvPr/>
          </p:nvPicPr>
          <p:blipFill>
            <a:blip r:embed="rId16" cstate="print"/>
            <a:srcRect/>
            <a:stretch>
              <a:fillRect/>
            </a:stretch>
          </p:blipFill>
          <p:spPr bwMode="auto">
            <a:xfrm>
              <a:off x="5015872" y="4707509"/>
              <a:ext cx="714496" cy="925019"/>
            </a:xfrm>
            <a:prstGeom prst="rect">
              <a:avLst/>
            </a:prstGeom>
            <a:noFill/>
            <a:ln w="28575">
              <a:solidFill>
                <a:srgbClr val="FF0000"/>
              </a:solidFill>
              <a:miter lim="800000"/>
              <a:headEnd/>
              <a:tailEnd/>
            </a:ln>
          </p:spPr>
        </p:pic>
        <p:pic>
          <p:nvPicPr>
            <p:cNvPr id="83" name="Picture 10" descr="GEO_lg"/>
            <p:cNvPicPr preferRelativeResize="0">
              <a:picLocks noChangeAspect="1" noChangeArrowheads="1"/>
            </p:cNvPicPr>
            <p:nvPr/>
          </p:nvPicPr>
          <p:blipFill>
            <a:blip r:embed="rId17" cstate="print"/>
            <a:srcRect/>
            <a:stretch>
              <a:fillRect/>
            </a:stretch>
          </p:blipFill>
          <p:spPr bwMode="auto">
            <a:xfrm>
              <a:off x="5013001" y="2816718"/>
              <a:ext cx="715661" cy="925020"/>
            </a:xfrm>
            <a:prstGeom prst="rect">
              <a:avLst/>
            </a:prstGeom>
            <a:noFill/>
            <a:ln w="28575">
              <a:solidFill>
                <a:srgbClr val="FF0000"/>
              </a:solidFill>
              <a:miter lim="800000"/>
              <a:headEnd/>
              <a:tailEnd/>
            </a:ln>
          </p:spPr>
        </p:pic>
        <p:pic>
          <p:nvPicPr>
            <p:cNvPr id="84" name="Picture 11" descr="MuEE"/>
            <p:cNvPicPr preferRelativeResize="0">
              <a:picLocks noChangeAspect="1" noChangeArrowheads="1"/>
            </p:cNvPicPr>
            <p:nvPr/>
          </p:nvPicPr>
          <p:blipFill>
            <a:blip r:embed="rId18" cstate="print"/>
            <a:srcRect/>
            <a:stretch>
              <a:fillRect/>
            </a:stretch>
          </p:blipFill>
          <p:spPr bwMode="auto">
            <a:xfrm>
              <a:off x="5011938" y="5673280"/>
              <a:ext cx="721042" cy="931975"/>
            </a:xfrm>
            <a:prstGeom prst="rect">
              <a:avLst/>
            </a:prstGeom>
            <a:noFill/>
            <a:ln w="28575">
              <a:solidFill>
                <a:srgbClr val="FF0000"/>
              </a:solidFill>
              <a:miter lim="800000"/>
              <a:headEnd/>
              <a:tailEnd/>
            </a:ln>
          </p:spPr>
        </p:pic>
        <p:pic>
          <p:nvPicPr>
            <p:cNvPr id="86" name="Picture 4" descr="GC_xlg"/>
            <p:cNvPicPr>
              <a:picLocks noChangeAspect="1" noChangeArrowheads="1"/>
            </p:cNvPicPr>
            <p:nvPr/>
          </p:nvPicPr>
          <p:blipFill>
            <a:blip r:embed="rId19" cstate="print"/>
            <a:srcRect/>
            <a:stretch>
              <a:fillRect/>
            </a:stretch>
          </p:blipFill>
          <p:spPr bwMode="auto">
            <a:xfrm>
              <a:off x="5805372" y="3423238"/>
              <a:ext cx="751913" cy="972836"/>
            </a:xfrm>
            <a:prstGeom prst="rect">
              <a:avLst/>
            </a:prstGeom>
            <a:noFill/>
            <a:ln w="19050">
              <a:solidFill>
                <a:schemeClr val="tx1"/>
              </a:solidFill>
            </a:ln>
          </p:spPr>
        </p:pic>
        <p:pic>
          <p:nvPicPr>
            <p:cNvPr id="87" name="Picture 41"/>
            <p:cNvPicPr preferRelativeResize="0">
              <a:picLocks noChangeAspect="1" noChangeArrowheads="1"/>
            </p:cNvPicPr>
            <p:nvPr/>
          </p:nvPicPr>
          <p:blipFill>
            <a:blip r:embed="rId20" cstate="print"/>
            <a:srcRect/>
            <a:stretch>
              <a:fillRect/>
            </a:stretch>
          </p:blipFill>
          <p:spPr bwMode="auto">
            <a:xfrm>
              <a:off x="5796536" y="4421245"/>
              <a:ext cx="743383" cy="960380"/>
            </a:xfrm>
            <a:prstGeom prst="rect">
              <a:avLst/>
            </a:prstGeom>
            <a:noFill/>
            <a:ln w="28575">
              <a:solidFill>
                <a:schemeClr val="tx1"/>
              </a:solidFill>
              <a:miter lim="800000"/>
              <a:headEnd/>
              <a:tailEnd/>
            </a:ln>
          </p:spPr>
        </p:pic>
      </p:grpSp>
      <p:grpSp>
        <p:nvGrpSpPr>
          <p:cNvPr id="6" name="Group 100"/>
          <p:cNvGrpSpPr/>
          <p:nvPr/>
        </p:nvGrpSpPr>
        <p:grpSpPr>
          <a:xfrm>
            <a:off x="6649664" y="1626499"/>
            <a:ext cx="754354" cy="4765970"/>
            <a:chOff x="6849564" y="1626499"/>
            <a:chExt cx="754354" cy="4765970"/>
          </a:xfrm>
        </p:grpSpPr>
        <p:sp>
          <p:nvSpPr>
            <p:cNvPr id="95" name="Line 32"/>
            <p:cNvSpPr>
              <a:spLocks noChangeShapeType="1"/>
            </p:cNvSpPr>
            <p:nvPr/>
          </p:nvSpPr>
          <p:spPr bwMode="auto">
            <a:xfrm>
              <a:off x="7338867" y="1626499"/>
              <a:ext cx="2" cy="1933815"/>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pic>
          <p:nvPicPr>
            <p:cNvPr id="88" name="Picture 87" descr="SETF_xlg.jpg"/>
            <p:cNvPicPr>
              <a:picLocks noChangeAspect="1"/>
            </p:cNvPicPr>
            <p:nvPr/>
          </p:nvPicPr>
          <p:blipFill>
            <a:blip r:embed="rId21" cstate="print"/>
            <a:stretch>
              <a:fillRect/>
            </a:stretch>
          </p:blipFill>
          <p:spPr>
            <a:xfrm>
              <a:off x="6853158" y="3423238"/>
              <a:ext cx="739444" cy="957052"/>
            </a:xfrm>
            <a:prstGeom prst="rect">
              <a:avLst/>
            </a:prstGeom>
            <a:ln w="28575">
              <a:solidFill>
                <a:schemeClr val="tx1"/>
              </a:solidFill>
            </a:ln>
          </p:spPr>
        </p:pic>
        <p:pic>
          <p:nvPicPr>
            <p:cNvPr id="90" name="Picture 89" descr="CCB2020_xlg.jpg"/>
            <p:cNvPicPr>
              <a:picLocks noChangeAspect="1"/>
            </p:cNvPicPr>
            <p:nvPr/>
          </p:nvPicPr>
          <p:blipFill>
            <a:blip r:embed="rId22" cstate="print"/>
            <a:stretch>
              <a:fillRect/>
            </a:stretch>
          </p:blipFill>
          <p:spPr>
            <a:xfrm>
              <a:off x="6849564" y="5417838"/>
              <a:ext cx="753027" cy="974631"/>
            </a:xfrm>
            <a:prstGeom prst="rect">
              <a:avLst/>
            </a:prstGeom>
            <a:ln w="28575">
              <a:solidFill>
                <a:srgbClr val="FF0000"/>
              </a:solidFill>
            </a:ln>
          </p:spPr>
        </p:pic>
        <p:pic>
          <p:nvPicPr>
            <p:cNvPr id="91" name="Picture 90" descr="CMSC_xlg.jpg"/>
            <p:cNvPicPr>
              <a:picLocks noChangeAspect="1"/>
            </p:cNvPicPr>
            <p:nvPr/>
          </p:nvPicPr>
          <p:blipFill>
            <a:blip r:embed="rId23" cstate="print"/>
            <a:stretch>
              <a:fillRect/>
            </a:stretch>
          </p:blipFill>
          <p:spPr>
            <a:xfrm>
              <a:off x="6850893" y="4421245"/>
              <a:ext cx="753025" cy="974631"/>
            </a:xfrm>
            <a:prstGeom prst="rect">
              <a:avLst/>
            </a:prstGeom>
            <a:ln w="28575">
              <a:solidFill>
                <a:srgbClr val="FF0000"/>
              </a:solidFill>
            </a:ln>
          </p:spPr>
        </p:pic>
      </p:grpSp>
      <p:sp>
        <p:nvSpPr>
          <p:cNvPr id="67" name="Line 26"/>
          <p:cNvSpPr>
            <a:spLocks noChangeShapeType="1"/>
          </p:cNvSpPr>
          <p:nvPr/>
        </p:nvSpPr>
        <p:spPr bwMode="auto">
          <a:xfrm>
            <a:off x="8272073" y="1618104"/>
            <a:ext cx="16486" cy="877866"/>
          </a:xfrm>
          <a:prstGeom prst="line">
            <a:avLst/>
          </a:prstGeom>
          <a:noFill/>
          <a:ln w="38100">
            <a:solidFill>
              <a:schemeClr val="tx1"/>
            </a:solidFill>
            <a:round/>
            <a:headEnd type="stealth" w="med" len="lg"/>
            <a:tailEnd/>
          </a:ln>
          <a:effectLst/>
        </p:spPr>
        <p:txBody>
          <a:bodyPr lIns="91429" tIns="45714" rIns="91429" bIns="45714"/>
          <a:lstStyle/>
          <a:p>
            <a:endParaRPr lang="en-US"/>
          </a:p>
        </p:txBody>
      </p:sp>
      <p:sp>
        <p:nvSpPr>
          <p:cNvPr id="94" name="Line 32"/>
          <p:cNvSpPr>
            <a:spLocks noChangeShapeType="1"/>
          </p:cNvSpPr>
          <p:nvPr/>
        </p:nvSpPr>
        <p:spPr bwMode="auto">
          <a:xfrm>
            <a:off x="7830946" y="1626499"/>
            <a:ext cx="2" cy="1933815"/>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pic>
        <p:nvPicPr>
          <p:cNvPr id="1026" name="Picture 2"/>
          <p:cNvPicPr>
            <a:picLocks noChangeAspect="1" noChangeArrowheads="1"/>
          </p:cNvPicPr>
          <p:nvPr/>
        </p:nvPicPr>
        <p:blipFill>
          <a:blip r:embed="rId24" cstate="print"/>
          <a:srcRect/>
          <a:stretch>
            <a:fillRect/>
          </a:stretch>
        </p:blipFill>
        <p:spPr bwMode="auto">
          <a:xfrm>
            <a:off x="7462136" y="3490176"/>
            <a:ext cx="812934" cy="1050155"/>
          </a:xfrm>
          <a:prstGeom prst="rect">
            <a:avLst/>
          </a:prstGeom>
          <a:noFill/>
          <a:ln w="9525">
            <a:solidFill>
              <a:schemeClr val="tx1"/>
            </a:solidFill>
            <a:miter lim="800000"/>
            <a:headEnd/>
            <a:tailEnd/>
          </a:ln>
        </p:spPr>
      </p:pic>
      <p:pic>
        <p:nvPicPr>
          <p:cNvPr id="71" name="Picture 70" descr="nren-xlg.jpg"/>
          <p:cNvPicPr>
            <a:picLocks noChangeAspect="1"/>
          </p:cNvPicPr>
          <p:nvPr/>
        </p:nvPicPr>
        <p:blipFill>
          <a:blip r:embed="rId25" cstate="print"/>
          <a:stretch>
            <a:fillRect/>
          </a:stretch>
        </p:blipFill>
        <p:spPr>
          <a:xfrm>
            <a:off x="2565893" y="2290825"/>
            <a:ext cx="761054" cy="971550"/>
          </a:xfrm>
          <a:prstGeom prst="rect">
            <a:avLst/>
          </a:prstGeom>
          <a:ln w="19050">
            <a:solidFill>
              <a:srgbClr val="FF0000"/>
            </a:solidFill>
          </a:ln>
        </p:spPr>
      </p:pic>
      <p:cxnSp>
        <p:nvCxnSpPr>
          <p:cNvPr id="93" name="Straight Connector 92"/>
          <p:cNvCxnSpPr/>
          <p:nvPr/>
        </p:nvCxnSpPr>
        <p:spPr>
          <a:xfrm>
            <a:off x="83875" y="5857875"/>
            <a:ext cx="371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3875" y="6096000"/>
            <a:ext cx="3714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69650" y="5629275"/>
            <a:ext cx="795411" cy="307777"/>
          </a:xfrm>
          <a:prstGeom prst="rect">
            <a:avLst/>
          </a:prstGeom>
          <a:noFill/>
        </p:spPr>
        <p:txBody>
          <a:bodyPr wrap="none" rtlCol="0">
            <a:spAutoFit/>
          </a:bodyPr>
          <a:lstStyle/>
          <a:p>
            <a:r>
              <a:rPr lang="en-US" sz="1400" b="0" dirty="0" smtClean="0"/>
              <a:t>BESAC</a:t>
            </a:r>
            <a:endParaRPr lang="en-US" sz="1400" b="0" dirty="0"/>
          </a:p>
        </p:txBody>
      </p:sp>
      <p:sp>
        <p:nvSpPr>
          <p:cNvPr id="98" name="TextBox 97"/>
          <p:cNvSpPr txBox="1"/>
          <p:nvPr/>
        </p:nvSpPr>
        <p:spPr>
          <a:xfrm>
            <a:off x="626800" y="5915025"/>
            <a:ext cx="545342" cy="307777"/>
          </a:xfrm>
          <a:prstGeom prst="rect">
            <a:avLst/>
          </a:prstGeom>
          <a:noFill/>
        </p:spPr>
        <p:txBody>
          <a:bodyPr wrap="none" rtlCol="0">
            <a:spAutoFit/>
          </a:bodyPr>
          <a:lstStyle/>
          <a:p>
            <a:r>
              <a:rPr lang="en-US" sz="1400" b="0" dirty="0" smtClean="0"/>
              <a:t>BES</a:t>
            </a:r>
            <a:endParaRPr lang="en-US" sz="1400" b="0" dirty="0"/>
          </a:p>
        </p:txBody>
      </p:sp>
      <p:sp>
        <p:nvSpPr>
          <p:cNvPr id="100" name="Rectangle 99"/>
          <p:cNvSpPr/>
          <p:nvPr/>
        </p:nvSpPr>
        <p:spPr>
          <a:xfrm>
            <a:off x="3114675" y="6596390"/>
            <a:ext cx="6029325" cy="261610"/>
          </a:xfrm>
          <a:prstGeom prst="rect">
            <a:avLst/>
          </a:prstGeom>
        </p:spPr>
        <p:txBody>
          <a:bodyPr wrap="square">
            <a:spAutoFit/>
          </a:bodyPr>
          <a:lstStyle/>
          <a:p>
            <a:r>
              <a:rPr lang="en-US" sz="1100" b="0" u="sng" dirty="0" smtClean="0">
                <a:solidFill>
                  <a:srgbClr val="0000FF"/>
                </a:solidFill>
              </a:rPr>
              <a:t>http://science.energy.gov/bes/news-and-resources/reports/</a:t>
            </a:r>
            <a:endParaRPr lang="en-US" sz="1100" b="0" u="sng" dirty="0">
              <a:solidFill>
                <a:srgbClr val="0000FF"/>
              </a:solidFill>
            </a:endParaRPr>
          </a:p>
        </p:txBody>
      </p:sp>
      <p:sp>
        <p:nvSpPr>
          <p:cNvPr id="106" name="Text Box 20"/>
          <p:cNvSpPr txBox="1">
            <a:spLocks noChangeArrowheads="1"/>
          </p:cNvSpPr>
          <p:nvPr/>
        </p:nvSpPr>
        <p:spPr bwMode="auto">
          <a:xfrm>
            <a:off x="8401005" y="877844"/>
            <a:ext cx="563225" cy="298285"/>
          </a:xfrm>
          <a:prstGeom prst="rect">
            <a:avLst/>
          </a:prstGeom>
          <a:solidFill>
            <a:schemeClr val="bg1"/>
          </a:solidFill>
          <a:ln w="9525">
            <a:noFill/>
            <a:miter lim="800000"/>
            <a:headEnd/>
            <a:tailEnd/>
          </a:ln>
          <a:effectLst/>
        </p:spPr>
        <p:txBody>
          <a:bodyPr wrap="none" lIns="82039" tIns="41020" rIns="82039" bIns="41020">
            <a:spAutoFit/>
          </a:bodyPr>
          <a:lstStyle/>
          <a:p>
            <a:pPr eaLnBrk="1" hangingPunct="1"/>
            <a:r>
              <a:rPr lang="en-US" sz="1400" dirty="0" smtClean="0"/>
              <a:t>2014</a:t>
            </a:r>
            <a:endParaRPr lang="en-US" sz="1400" dirty="0"/>
          </a:p>
        </p:txBody>
      </p:sp>
      <p:grpSp>
        <p:nvGrpSpPr>
          <p:cNvPr id="2" name="Group 70"/>
          <p:cNvGrpSpPr/>
          <p:nvPr/>
        </p:nvGrpSpPr>
        <p:grpSpPr>
          <a:xfrm>
            <a:off x="1438386" y="1626499"/>
            <a:ext cx="616449" cy="615302"/>
            <a:chOff x="1438386" y="1626499"/>
            <a:chExt cx="616449" cy="615302"/>
          </a:xfrm>
        </p:grpSpPr>
        <p:sp>
          <p:nvSpPr>
            <p:cNvPr id="63" name="Line 26"/>
            <p:cNvSpPr>
              <a:spLocks noChangeShapeType="1"/>
            </p:cNvSpPr>
            <p:nvPr/>
          </p:nvSpPr>
          <p:spPr bwMode="auto">
            <a:xfrm>
              <a:off x="1917148" y="1626499"/>
              <a:ext cx="1113" cy="529465"/>
            </a:xfrm>
            <a:prstGeom prst="line">
              <a:avLst/>
            </a:prstGeom>
            <a:noFill/>
            <a:ln w="38100">
              <a:solidFill>
                <a:schemeClr val="tx1"/>
              </a:solidFill>
              <a:round/>
              <a:headEnd type="stealth" w="med" len="lg"/>
              <a:tailEnd/>
            </a:ln>
            <a:effectLst/>
          </p:spPr>
          <p:txBody>
            <a:bodyPr lIns="91429" tIns="45714" rIns="91429" bIns="45714"/>
            <a:lstStyle/>
            <a:p>
              <a:endParaRPr lang="en-US"/>
            </a:p>
          </p:txBody>
        </p:sp>
        <p:sp>
          <p:nvSpPr>
            <p:cNvPr id="62" name="Text Box 8"/>
            <p:cNvSpPr txBox="1">
              <a:spLocks noChangeArrowheads="1"/>
            </p:cNvSpPr>
            <p:nvPr/>
          </p:nvSpPr>
          <p:spPr bwMode="auto">
            <a:xfrm>
              <a:off x="1438386" y="1895921"/>
              <a:ext cx="616449" cy="345880"/>
            </a:xfrm>
            <a:prstGeom prst="rect">
              <a:avLst/>
            </a:prstGeom>
            <a:solidFill>
              <a:schemeClr val="bg1"/>
            </a:solidFill>
            <a:ln w="19050">
              <a:solidFill>
                <a:schemeClr val="tx1"/>
              </a:solidFill>
              <a:miter lim="800000"/>
              <a:headEnd/>
              <a:tailEnd/>
            </a:ln>
            <a:effectLst/>
          </p:spPr>
          <p:txBody>
            <a:bodyPr lIns="82039" tIns="41020" rIns="82039" bIns="41020"/>
            <a:lstStyle/>
            <a:p>
              <a:pPr algn="ctr" eaLnBrk="1" hangingPunct="1"/>
              <a:endParaRPr lang="en-US" sz="400" dirty="0">
                <a:solidFill>
                  <a:srgbClr val="FF0000"/>
                </a:solidFill>
              </a:endParaRPr>
            </a:p>
            <a:p>
              <a:pPr algn="ctr">
                <a:lnSpc>
                  <a:spcPts val="1436"/>
                </a:lnSpc>
              </a:pPr>
              <a:r>
                <a:rPr lang="en-US" sz="1400" dirty="0" smtClean="0"/>
                <a:t>NNI</a:t>
              </a:r>
            </a:p>
          </p:txBody>
        </p:sp>
      </p:grpSp>
      <p:grpSp>
        <p:nvGrpSpPr>
          <p:cNvPr id="8" name="Group 7"/>
          <p:cNvGrpSpPr/>
          <p:nvPr/>
        </p:nvGrpSpPr>
        <p:grpSpPr>
          <a:xfrm>
            <a:off x="7956468" y="1636395"/>
            <a:ext cx="1045028" cy="4336893"/>
            <a:chOff x="7956468" y="1636395"/>
            <a:chExt cx="1045028" cy="4336893"/>
          </a:xfrm>
        </p:grpSpPr>
        <p:sp>
          <p:nvSpPr>
            <p:cNvPr id="108" name="Line 32"/>
            <p:cNvSpPr>
              <a:spLocks noChangeShapeType="1"/>
            </p:cNvSpPr>
            <p:nvPr/>
          </p:nvSpPr>
          <p:spPr bwMode="auto">
            <a:xfrm>
              <a:off x="8814618" y="1636395"/>
              <a:ext cx="20623" cy="3125610"/>
            </a:xfrm>
            <a:prstGeom prst="line">
              <a:avLst/>
            </a:prstGeom>
            <a:noFill/>
            <a:ln w="38100">
              <a:solidFill>
                <a:schemeClr val="accent2"/>
              </a:solidFill>
              <a:round/>
              <a:headEnd type="stealth" w="med" len="lg"/>
              <a:tailEnd/>
            </a:ln>
            <a:effectLst/>
          </p:spPr>
          <p:txBody>
            <a:bodyPr lIns="91429" tIns="45714" rIns="91429" bIns="45714"/>
            <a:lstStyle/>
            <a:p>
              <a:endParaRPr lang="en-US"/>
            </a:p>
          </p:txBody>
        </p:sp>
        <p:sp>
          <p:nvSpPr>
            <p:cNvPr id="107" name="Rectangle 106"/>
            <p:cNvSpPr/>
            <p:nvPr/>
          </p:nvSpPr>
          <p:spPr>
            <a:xfrm>
              <a:off x="7956468" y="4762005"/>
              <a:ext cx="1045028" cy="1211283"/>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06636"/>
                  </a:solidFill>
                  <a:latin typeface="Arial Narrow" pitchFamily="34" charset="0"/>
                </a:rPr>
                <a:t>New BESAC Report</a:t>
              </a:r>
              <a:endParaRPr lang="en-US" b="1" dirty="0">
                <a:solidFill>
                  <a:srgbClr val="106636"/>
                </a:solidFill>
                <a:latin typeface="Arial Narrow" pitchFamily="34" charset="0"/>
              </a:endParaRPr>
            </a:p>
          </p:txBody>
        </p:sp>
      </p:grpSp>
      <p:grpSp>
        <p:nvGrpSpPr>
          <p:cNvPr id="92" name="Group 70"/>
          <p:cNvGrpSpPr/>
          <p:nvPr/>
        </p:nvGrpSpPr>
        <p:grpSpPr>
          <a:xfrm>
            <a:off x="3326947" y="1626919"/>
            <a:ext cx="616449" cy="615302"/>
            <a:chOff x="1438386" y="1626499"/>
            <a:chExt cx="616449" cy="615302"/>
          </a:xfrm>
        </p:grpSpPr>
        <p:sp>
          <p:nvSpPr>
            <p:cNvPr id="101" name="Line 26"/>
            <p:cNvSpPr>
              <a:spLocks noChangeShapeType="1"/>
            </p:cNvSpPr>
            <p:nvPr/>
          </p:nvSpPr>
          <p:spPr bwMode="auto">
            <a:xfrm>
              <a:off x="1917148" y="1626499"/>
              <a:ext cx="1113" cy="529465"/>
            </a:xfrm>
            <a:prstGeom prst="line">
              <a:avLst/>
            </a:prstGeom>
            <a:noFill/>
            <a:ln w="38100">
              <a:solidFill>
                <a:schemeClr val="tx1"/>
              </a:solidFill>
              <a:round/>
              <a:headEnd type="stealth" w="med" len="lg"/>
              <a:tailEnd/>
            </a:ln>
            <a:effectLst/>
          </p:spPr>
          <p:txBody>
            <a:bodyPr lIns="91429" tIns="45714" rIns="91429" bIns="45714"/>
            <a:lstStyle/>
            <a:p>
              <a:endParaRPr lang="en-US"/>
            </a:p>
          </p:txBody>
        </p:sp>
        <p:sp>
          <p:nvSpPr>
            <p:cNvPr id="102" name="Text Box 8"/>
            <p:cNvSpPr txBox="1">
              <a:spLocks noChangeArrowheads="1"/>
            </p:cNvSpPr>
            <p:nvPr/>
          </p:nvSpPr>
          <p:spPr bwMode="auto">
            <a:xfrm>
              <a:off x="1438386" y="1895921"/>
              <a:ext cx="616449" cy="345880"/>
            </a:xfrm>
            <a:prstGeom prst="rect">
              <a:avLst/>
            </a:prstGeom>
            <a:solidFill>
              <a:schemeClr val="bg1"/>
            </a:solidFill>
            <a:ln w="19050">
              <a:solidFill>
                <a:schemeClr val="tx1"/>
              </a:solidFill>
              <a:miter lim="800000"/>
              <a:headEnd/>
              <a:tailEnd/>
            </a:ln>
            <a:effectLst/>
          </p:spPr>
          <p:txBody>
            <a:bodyPr lIns="82039" tIns="41020" rIns="82039" bIns="41020"/>
            <a:lstStyle/>
            <a:p>
              <a:pPr algn="ctr" eaLnBrk="1" hangingPunct="1"/>
              <a:endParaRPr lang="en-US" sz="400" dirty="0">
                <a:solidFill>
                  <a:srgbClr val="FF0000"/>
                </a:solidFill>
              </a:endParaRPr>
            </a:p>
            <a:p>
              <a:pPr algn="ctr">
                <a:lnSpc>
                  <a:spcPts val="1436"/>
                </a:lnSpc>
              </a:pPr>
              <a:r>
                <a:rPr lang="en-US" sz="1400" dirty="0" smtClean="0"/>
                <a:t>HFI</a:t>
              </a:r>
            </a:p>
          </p:txBody>
        </p:sp>
      </p:grpSp>
      <p:sp>
        <p:nvSpPr>
          <p:cNvPr id="68" name="Text Box 8"/>
          <p:cNvSpPr txBox="1">
            <a:spLocks noChangeArrowheads="1"/>
          </p:cNvSpPr>
          <p:nvPr/>
        </p:nvSpPr>
        <p:spPr bwMode="auto">
          <a:xfrm>
            <a:off x="7891156" y="2477610"/>
            <a:ext cx="1046190" cy="408449"/>
          </a:xfrm>
          <a:prstGeom prst="rect">
            <a:avLst/>
          </a:prstGeom>
          <a:solidFill>
            <a:schemeClr val="bg1"/>
          </a:solidFill>
          <a:ln w="19050">
            <a:solidFill>
              <a:schemeClr val="tx1"/>
            </a:solidFill>
            <a:miter lim="800000"/>
            <a:headEnd/>
            <a:tailEnd/>
          </a:ln>
          <a:effectLst/>
        </p:spPr>
        <p:txBody>
          <a:bodyPr lIns="82039" tIns="41020" rIns="82039" bIns="41020"/>
          <a:lstStyle/>
          <a:p>
            <a:pPr algn="ctr">
              <a:lnSpc>
                <a:spcPts val="1436"/>
              </a:lnSpc>
            </a:pPr>
            <a:r>
              <a:rPr lang="en-US" sz="1400" dirty="0" smtClean="0"/>
              <a:t>Batteries Hub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fill="hold"/>
                                        <p:tgtEl>
                                          <p:spTgt spid="92"/>
                                        </p:tgtEl>
                                        <p:attrNameLst>
                                          <p:attrName>ppt_x</p:attrName>
                                        </p:attrNameLst>
                                      </p:cBhvr>
                                      <p:tavLst>
                                        <p:tav tm="0">
                                          <p:val>
                                            <p:strVal val="#ppt_x"/>
                                          </p:val>
                                        </p:tav>
                                        <p:tav tm="100000">
                                          <p:val>
                                            <p:strVal val="#ppt_x"/>
                                          </p:val>
                                        </p:tav>
                                      </p:tavLst>
                                    </p:anim>
                                    <p:anim calcmode="lin" valueType="num">
                                      <p:cBhvr additive="base">
                                        <p:cTn id="12" dur="500" fill="hold"/>
                                        <p:tgtEl>
                                          <p:spTgt spid="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ppt_x"/>
                                          </p:val>
                                        </p:tav>
                                        <p:tav tm="100000">
                                          <p:val>
                                            <p:strVal val="#ppt_x"/>
                                          </p:val>
                                        </p:tav>
                                      </p:tavLst>
                                    </p:anim>
                                    <p:anim calcmode="lin" valueType="num">
                                      <p:cBhvr additive="base">
                                        <p:cTn id="2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28</a:t>
            </a:fld>
            <a:endParaRPr lang="en-US" b="0" u="none" dirty="0"/>
          </a:p>
        </p:txBody>
      </p:sp>
      <p:sp>
        <p:nvSpPr>
          <p:cNvPr id="4" name="Rectangle 3"/>
          <p:cNvSpPr/>
          <p:nvPr/>
        </p:nvSpPr>
        <p:spPr>
          <a:xfrm>
            <a:off x="261468" y="139184"/>
            <a:ext cx="8589211" cy="461665"/>
          </a:xfrm>
          <a:prstGeom prst="rect">
            <a:avLst/>
          </a:prstGeom>
        </p:spPr>
        <p:txBody>
          <a:bodyPr wrap="none">
            <a:spAutoFit/>
          </a:bodyPr>
          <a:lstStyle/>
          <a:p>
            <a:r>
              <a:rPr lang="en-US" sz="2400" dirty="0" smtClean="0">
                <a:solidFill>
                  <a:srgbClr val="106636"/>
                </a:solidFill>
              </a:rPr>
              <a:t>BESAC New Charge on Strategic Planning for BES Research</a:t>
            </a:r>
            <a:endParaRPr lang="en-US" sz="2400" dirty="0">
              <a:solidFill>
                <a:srgbClr val="106636"/>
              </a:solidFill>
            </a:endParaRPr>
          </a:p>
        </p:txBody>
      </p:sp>
      <p:pic>
        <p:nvPicPr>
          <p:cNvPr id="2051" name="Picture 3"/>
          <p:cNvPicPr>
            <a:picLocks noChangeAspect="1" noChangeArrowheads="1"/>
          </p:cNvPicPr>
          <p:nvPr/>
        </p:nvPicPr>
        <p:blipFill>
          <a:blip r:embed="rId2" cstate="print"/>
          <a:srcRect/>
          <a:stretch>
            <a:fillRect/>
          </a:stretch>
        </p:blipFill>
        <p:spPr bwMode="auto">
          <a:xfrm rot="600000">
            <a:off x="1611080" y="2112123"/>
            <a:ext cx="1938140" cy="2348131"/>
          </a:xfrm>
          <a:prstGeom prst="rect">
            <a:avLst/>
          </a:prstGeom>
          <a:noFill/>
          <a:ln w="9525">
            <a:solidFill>
              <a:schemeClr val="tx1"/>
            </a:solidFill>
            <a:miter lim="800000"/>
            <a:headEnd/>
            <a:tailEnd/>
          </a:ln>
        </p:spPr>
      </p:pic>
      <p:pic>
        <p:nvPicPr>
          <p:cNvPr id="2049" name="Picture 1"/>
          <p:cNvPicPr>
            <a:picLocks noChangeAspect="1" noChangeArrowheads="1"/>
          </p:cNvPicPr>
          <p:nvPr/>
        </p:nvPicPr>
        <p:blipFill>
          <a:blip r:embed="rId3" cstate="print"/>
          <a:srcRect/>
          <a:stretch>
            <a:fillRect/>
          </a:stretch>
        </p:blipFill>
        <p:spPr bwMode="auto">
          <a:xfrm rot="600000">
            <a:off x="221438" y="1236452"/>
            <a:ext cx="1869808" cy="2317071"/>
          </a:xfrm>
          <a:prstGeom prst="rect">
            <a:avLst/>
          </a:prstGeom>
          <a:noFill/>
          <a:ln w="9525">
            <a:solidFill>
              <a:schemeClr val="tx1"/>
            </a:solidFill>
            <a:miter lim="800000"/>
            <a:headEnd/>
            <a:tailEnd/>
          </a:ln>
        </p:spPr>
      </p:pic>
      <p:sp>
        <p:nvSpPr>
          <p:cNvPr id="2052" name="Rectangle 4"/>
          <p:cNvSpPr>
            <a:spLocks noChangeArrowheads="1"/>
          </p:cNvSpPr>
          <p:nvPr/>
        </p:nvSpPr>
        <p:spPr bwMode="auto">
          <a:xfrm>
            <a:off x="3811980" y="783773"/>
            <a:ext cx="5177641" cy="5419228"/>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Dr. Pat Dehmer (Acting Director of Office of Science)</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new BESAC study should evaluate the breakthrough potential of current and prospective energy science frontiers based on how well the research advances the five grand science challenges.  Your report will advise BES in its future development of focused, effective research strategies for sustained U.S. leadership in science innovation and energy research.</a:t>
            </a:r>
            <a:endParaRPr lang="en-US" sz="11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ask BESAC to consider the following questions in formulating the study plan: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progress has been achieved in our understanding of the five BESAC Grand Science Challenges?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impact has advancement in the five Grand Science Challenges had on addressing DOE’s energy missions?  With evolving energy technology and U.S. energy landscape, what fundamental new knowledge areas are needed to further advance the energy sciences?  Please consider examples where filling the knowledge gaps will have direct impacts on energy sciences.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should the balance of funding modalities (e.g., core research, EFRCs, Hubs) be for BES to fully capitalize on the emerging opportunities?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Identify research areas that may not be sufficiently supported or represented in the US community to fully address the DOE’s missions.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13" y="0"/>
            <a:ext cx="9219869" cy="7219530"/>
          </a:xfrm>
          <a:prstGeom prst="rect">
            <a:avLst/>
          </a:prstGeom>
          <a:noFill/>
          <a:ln w="9525">
            <a:noFill/>
            <a:miter lim="800000"/>
            <a:headEnd/>
            <a:tailEnd/>
          </a:ln>
        </p:spPr>
      </p:pic>
      <p:sp>
        <p:nvSpPr>
          <p:cNvPr id="5" name="Oval 4"/>
          <p:cNvSpPr/>
          <p:nvPr/>
        </p:nvSpPr>
        <p:spPr>
          <a:xfrm>
            <a:off x="4860766" y="6259384"/>
            <a:ext cx="512618" cy="134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6" name="Oval 5"/>
          <p:cNvSpPr/>
          <p:nvPr/>
        </p:nvSpPr>
        <p:spPr>
          <a:xfrm>
            <a:off x="4860766" y="6571180"/>
            <a:ext cx="512618" cy="13447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11" name="Rectangle 10"/>
          <p:cNvSpPr/>
          <p:nvPr/>
        </p:nvSpPr>
        <p:spPr>
          <a:xfrm>
            <a:off x="4709788" y="6169128"/>
            <a:ext cx="1848178" cy="6447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886" tIns="40941" rIns="81886" bIns="40941" rtlCol="0" anchor="ctr"/>
          <a:lstStyle/>
          <a:p>
            <a:pPr algn="ctr"/>
            <a:endParaRPr lang="en-US" b="1">
              <a:latin typeface="Arial Narrow" pitchFamily="34" charset="0"/>
            </a:endParaRPr>
          </a:p>
        </p:txBody>
      </p:sp>
      <p:grpSp>
        <p:nvGrpSpPr>
          <p:cNvPr id="12" name="Group 18"/>
          <p:cNvGrpSpPr/>
          <p:nvPr/>
        </p:nvGrpSpPr>
        <p:grpSpPr>
          <a:xfrm>
            <a:off x="5602373" y="6146776"/>
            <a:ext cx="936805" cy="671485"/>
            <a:chOff x="2583444" y="5774834"/>
            <a:chExt cx="851640" cy="1001794"/>
          </a:xfrm>
        </p:grpSpPr>
        <p:sp>
          <p:nvSpPr>
            <p:cNvPr id="13" name="TextBox 12"/>
            <p:cNvSpPr txBox="1"/>
            <p:nvPr/>
          </p:nvSpPr>
          <p:spPr>
            <a:xfrm>
              <a:off x="2583444" y="5774834"/>
              <a:ext cx="504467" cy="536623"/>
            </a:xfrm>
            <a:prstGeom prst="rect">
              <a:avLst/>
            </a:prstGeom>
            <a:noFill/>
          </p:spPr>
          <p:txBody>
            <a:bodyPr wrap="none" lIns="81892" tIns="40945" rIns="81892" bIns="40945" rtlCol="0">
              <a:spAutoFit/>
            </a:bodyPr>
            <a:lstStyle/>
            <a:p>
              <a:r>
                <a:rPr lang="en-US" b="1" dirty="0" smtClean="0">
                  <a:latin typeface="Arial Narrow" pitchFamily="34" charset="0"/>
                </a:rPr>
                <a:t>New</a:t>
              </a:r>
              <a:endParaRPr lang="en-US" b="1" dirty="0">
                <a:latin typeface="Arial Narrow" pitchFamily="34" charset="0"/>
              </a:endParaRPr>
            </a:p>
          </p:txBody>
        </p:sp>
        <p:sp>
          <p:nvSpPr>
            <p:cNvPr id="14" name="TextBox 13"/>
            <p:cNvSpPr txBox="1"/>
            <p:nvPr/>
          </p:nvSpPr>
          <p:spPr>
            <a:xfrm>
              <a:off x="2593228" y="6240005"/>
              <a:ext cx="841856" cy="536623"/>
            </a:xfrm>
            <a:prstGeom prst="rect">
              <a:avLst/>
            </a:prstGeom>
            <a:noFill/>
          </p:spPr>
          <p:txBody>
            <a:bodyPr wrap="none" lIns="81892" tIns="40945" rIns="81892" bIns="40945" rtlCol="0">
              <a:spAutoFit/>
            </a:bodyPr>
            <a:lstStyle/>
            <a:p>
              <a:r>
                <a:rPr lang="en-US" b="1" dirty="0" smtClean="0">
                  <a:latin typeface="Arial Narrow" pitchFamily="34" charset="0"/>
                </a:rPr>
                <a:t>Vacancy</a:t>
              </a:r>
              <a:endParaRPr lang="en-US" b="1" dirty="0">
                <a:latin typeface="Arial Narrow" pitchFamily="34" charset="0"/>
              </a:endParaRPr>
            </a:p>
          </p:txBody>
        </p:sp>
      </p:grpSp>
      <p:sp>
        <p:nvSpPr>
          <p:cNvPr id="17" name="Oval 16"/>
          <p:cNvSpPr/>
          <p:nvPr/>
        </p:nvSpPr>
        <p:spPr>
          <a:xfrm>
            <a:off x="4709788" y="4511017"/>
            <a:ext cx="927100" cy="1759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18" name="Oval 17"/>
          <p:cNvSpPr/>
          <p:nvPr/>
        </p:nvSpPr>
        <p:spPr>
          <a:xfrm>
            <a:off x="1446830" y="4071021"/>
            <a:ext cx="512618"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15" name="Oval 14"/>
          <p:cNvSpPr/>
          <p:nvPr/>
        </p:nvSpPr>
        <p:spPr>
          <a:xfrm>
            <a:off x="7288141" y="4610748"/>
            <a:ext cx="512618"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19" name="Oval 18"/>
          <p:cNvSpPr/>
          <p:nvPr/>
        </p:nvSpPr>
        <p:spPr>
          <a:xfrm>
            <a:off x="6164737" y="1553703"/>
            <a:ext cx="2562731" cy="55371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20" name="Oval 19"/>
          <p:cNvSpPr/>
          <p:nvPr/>
        </p:nvSpPr>
        <p:spPr>
          <a:xfrm>
            <a:off x="6945556" y="5830455"/>
            <a:ext cx="1197787" cy="189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21" name="Oval 20"/>
          <p:cNvSpPr/>
          <p:nvPr/>
        </p:nvSpPr>
        <p:spPr>
          <a:xfrm>
            <a:off x="6981709" y="4082009"/>
            <a:ext cx="1136583" cy="153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Tree>
    <p:extLst>
      <p:ext uri="{BB962C8B-B14F-4D97-AF65-F5344CB8AC3E}">
        <p14:creationId xmlns:p14="http://schemas.microsoft.com/office/powerpoint/2010/main" val="25641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9310" t="17722" r="38448" b="16077"/>
          <a:stretch>
            <a:fillRect/>
          </a:stretch>
        </p:blipFill>
        <p:spPr bwMode="auto">
          <a:xfrm>
            <a:off x="362601" y="867104"/>
            <a:ext cx="5297219" cy="5045042"/>
          </a:xfrm>
          <a:prstGeom prst="rect">
            <a:avLst/>
          </a:prstGeom>
          <a:noFill/>
          <a:ln w="9525">
            <a:solidFill>
              <a:schemeClr val="tx1"/>
            </a:solidFill>
            <a:miter lim="800000"/>
            <a:headEnd/>
            <a:tailEnd/>
          </a:ln>
        </p:spPr>
      </p:pic>
      <p:sp>
        <p:nvSpPr>
          <p:cNvPr id="4" name="Oval 3"/>
          <p:cNvSpPr/>
          <p:nvPr/>
        </p:nvSpPr>
        <p:spPr>
          <a:xfrm>
            <a:off x="2081046" y="3452649"/>
            <a:ext cx="1734201" cy="220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31309" y="1765739"/>
            <a:ext cx="3212691" cy="830997"/>
          </a:xfrm>
          <a:prstGeom prst="rect">
            <a:avLst/>
          </a:prstGeom>
          <a:noFill/>
        </p:spPr>
        <p:txBody>
          <a:bodyPr wrap="square" rtlCol="0">
            <a:spAutoFit/>
          </a:bodyPr>
          <a:lstStyle/>
          <a:p>
            <a:r>
              <a:rPr lang="en-US" sz="2400" b="1" dirty="0" smtClean="0">
                <a:latin typeface="Arial Narrow" pitchFamily="34" charset="0"/>
              </a:rPr>
              <a:t>Job number:</a:t>
            </a:r>
          </a:p>
          <a:p>
            <a:r>
              <a:rPr lang="en-US" sz="2400" b="1" dirty="0" smtClean="0">
                <a:latin typeface="Arial Narrow" pitchFamily="34" charset="0"/>
              </a:rPr>
              <a:t>14-SES-SC-HQ-001</a:t>
            </a:r>
            <a:endParaRPr lang="en-US" sz="2400" b="1" dirty="0">
              <a:latin typeface="Arial Narrow" pitchFamily="34" charset="0"/>
            </a:endParaRPr>
          </a:p>
        </p:txBody>
      </p:sp>
      <p:sp>
        <p:nvSpPr>
          <p:cNvPr id="6" name="TextBox 5"/>
          <p:cNvSpPr txBox="1"/>
          <p:nvPr/>
        </p:nvSpPr>
        <p:spPr>
          <a:xfrm>
            <a:off x="5963321" y="3105806"/>
            <a:ext cx="3180679" cy="1569660"/>
          </a:xfrm>
          <a:prstGeom prst="rect">
            <a:avLst/>
          </a:prstGeom>
          <a:noFill/>
        </p:spPr>
        <p:txBody>
          <a:bodyPr wrap="none" rtlCol="0">
            <a:spAutoFit/>
          </a:bodyPr>
          <a:lstStyle/>
          <a:p>
            <a:r>
              <a:rPr lang="en-US" sz="2400" b="1" u="sng" dirty="0" smtClean="0">
                <a:solidFill>
                  <a:srgbClr val="FF0000"/>
                </a:solidFill>
                <a:latin typeface="Arial Narrow" pitchFamily="34" charset="0"/>
              </a:rPr>
              <a:t>Open Period:  2/17 – 3/19</a:t>
            </a:r>
          </a:p>
          <a:p>
            <a:endParaRPr lang="en-US" sz="2400" b="1" dirty="0" smtClean="0">
              <a:latin typeface="Arial Narrow" pitchFamily="34" charset="0"/>
            </a:endParaRPr>
          </a:p>
          <a:p>
            <a:r>
              <a:rPr lang="en-US" sz="2400" b="1" dirty="0" smtClean="0">
                <a:latin typeface="Arial Narrow" pitchFamily="34" charset="0"/>
              </a:rPr>
              <a:t>Apply via USAJOBS</a:t>
            </a:r>
          </a:p>
          <a:p>
            <a:endParaRPr lang="en-US" sz="2400" b="1" dirty="0" smtClean="0">
              <a:latin typeface="Arial Narrow" pitchFamily="34" charset="0"/>
            </a:endParaRPr>
          </a:p>
        </p:txBody>
      </p:sp>
      <p:sp>
        <p:nvSpPr>
          <p:cNvPr id="7" name="Oval 6"/>
          <p:cNvSpPr/>
          <p:nvPr/>
        </p:nvSpPr>
        <p:spPr>
          <a:xfrm>
            <a:off x="1923393" y="3936123"/>
            <a:ext cx="3673366" cy="2417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p:cNvSpPr>
            <a:spLocks noChangeArrowheads="1"/>
          </p:cNvSpPr>
          <p:nvPr/>
        </p:nvSpPr>
        <p:spPr bwMode="auto">
          <a:xfrm>
            <a:off x="0" y="0"/>
            <a:ext cx="9144000" cy="614922"/>
          </a:xfrm>
          <a:prstGeom prst="rect">
            <a:avLst/>
          </a:prstGeom>
          <a:noFill/>
          <a:ln w="9525" cap="flat" cmpd="sng">
            <a:noFill/>
            <a:prstDash val="solid"/>
            <a:miter lim="800000"/>
            <a:headEnd/>
            <a:tailEnd/>
          </a:ln>
          <a:effectLst/>
        </p:spPr>
        <p:txBody>
          <a:bodyPr lIns="90726" tIns="45368" rIns="90726" bIns="45368"/>
          <a:lstStyle/>
          <a:p>
            <a:pPr algn="ctr" defTabSz="907793">
              <a:lnSpc>
                <a:spcPts val="2600"/>
              </a:lnSpc>
              <a:defRPr/>
            </a:pPr>
            <a:r>
              <a:rPr lang="en-US" sz="2400" dirty="0" smtClean="0">
                <a:solidFill>
                  <a:srgbClr val="006600"/>
                </a:solidFill>
                <a:latin typeface="Arial" pitchFamily="34" charset="0"/>
                <a:cs typeface="Arial" pitchFamily="34" charset="0"/>
              </a:rPr>
              <a:t>Director Search:</a:t>
            </a:r>
          </a:p>
          <a:p>
            <a:pPr algn="ctr" defTabSz="907793">
              <a:lnSpc>
                <a:spcPts val="2600"/>
              </a:lnSpc>
              <a:defRPr/>
            </a:pPr>
            <a:r>
              <a:rPr lang="en-US" sz="2400" dirty="0" smtClean="0">
                <a:solidFill>
                  <a:srgbClr val="006600"/>
                </a:solidFill>
                <a:latin typeface="Arial" pitchFamily="34" charset="0"/>
                <a:cs typeface="Arial" pitchFamily="34" charset="0"/>
              </a:rPr>
              <a:t>Chemical Sciences, Geosciences, and Biosciences Division</a:t>
            </a:r>
            <a:endParaRPr lang="en-US" sz="2400" dirty="0">
              <a:solidFill>
                <a:srgbClr val="006600"/>
              </a:solidFill>
              <a:latin typeface="Arial" pitchFamily="34" charset="0"/>
              <a:cs typeface="Arial" pitchFamily="34" charset="0"/>
            </a:endParaRPr>
          </a:p>
        </p:txBody>
      </p:sp>
      <p:sp>
        <p:nvSpPr>
          <p:cNvPr id="9" name="Slide Number Placeholder 2"/>
          <p:cNvSpPr txBox="1">
            <a:spLocks/>
          </p:cNvSpPr>
          <p:nvPr/>
        </p:nvSpPr>
        <p:spPr>
          <a:xfrm>
            <a:off x="8372186" y="6311247"/>
            <a:ext cx="381000" cy="365125"/>
          </a:xfrm>
          <a:prstGeom prst="rect">
            <a:avLst/>
          </a:prstGeom>
        </p:spPr>
        <p:txBody>
          <a:bodyPr vert="horz" lIns="90779" tIns="45394" rIns="90779" bIns="45394" rtlCol="0" anchor="ctr"/>
          <a:lstStyle/>
          <a:p>
            <a:pPr algn="r" defTabSz="820487" fontAlgn="auto">
              <a:spcBef>
                <a:spcPts val="0"/>
              </a:spcBef>
              <a:spcAft>
                <a:spcPts val="0"/>
              </a:spcAft>
              <a:defRPr/>
            </a:pPr>
            <a:fld id="{894C652A-1437-4DEE-BE20-1D8E4CBD3D73}" type="slidenum">
              <a:rPr lang="en-US" sz="1200" smtClean="0">
                <a:solidFill>
                  <a:srgbClr val="106636"/>
                </a:solidFill>
                <a:cs typeface="Arial" pitchFamily="34" charset="0"/>
              </a:rPr>
              <a:pPr algn="r" defTabSz="820487" fontAlgn="auto">
                <a:spcBef>
                  <a:spcPts val="0"/>
                </a:spcBef>
                <a:spcAft>
                  <a:spcPts val="0"/>
                </a:spcAft>
                <a:defRPr/>
              </a:pPr>
              <a:t>4</a:t>
            </a:fld>
            <a:endParaRPr lang="en-US" sz="1200" dirty="0">
              <a:solidFill>
                <a:srgbClr val="106636"/>
              </a:solidFill>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5</a:t>
            </a:fld>
            <a:endParaRPr lang="en-US" b="0" u="none" dirty="0"/>
          </a:p>
        </p:txBody>
      </p:sp>
      <p:sp>
        <p:nvSpPr>
          <p:cNvPr id="4" name="Rectangle 3"/>
          <p:cNvSpPr/>
          <p:nvPr/>
        </p:nvSpPr>
        <p:spPr>
          <a:xfrm>
            <a:off x="381000" y="791054"/>
            <a:ext cx="8140700" cy="5355312"/>
          </a:xfrm>
          <a:prstGeom prst="rect">
            <a:avLst/>
          </a:prstGeom>
        </p:spPr>
        <p:txBody>
          <a:bodyPr wrap="square">
            <a:spAutoFit/>
          </a:bodyPr>
          <a:lstStyle/>
          <a:p>
            <a:r>
              <a:rPr lang="en-US" dirty="0" smtClean="0">
                <a:latin typeface="Arial Narrow" panose="020B0606020202030204" pitchFamily="34" charset="0"/>
              </a:rPr>
              <a:t>“</a:t>
            </a:r>
            <a:r>
              <a:rPr lang="en-US" i="1" dirty="0" smtClean="0">
                <a:latin typeface="Arial Narrow" panose="020B0606020202030204" pitchFamily="34" charset="0"/>
              </a:rPr>
              <a:t>Basic </a:t>
            </a:r>
            <a:r>
              <a:rPr lang="en-US" i="1" dirty="0">
                <a:latin typeface="Arial Narrow" panose="020B0606020202030204" pitchFamily="34" charset="0"/>
              </a:rPr>
              <a:t>Energy Science..-Within available funds, the agreement includes </a:t>
            </a:r>
            <a:r>
              <a:rPr lang="en-US" b="1" i="1" dirty="0">
                <a:latin typeface="Arial Narrow" panose="020B0606020202030204" pitchFamily="34" charset="0"/>
              </a:rPr>
              <a:t>$24,237,000 </a:t>
            </a:r>
            <a:r>
              <a:rPr lang="en-US" i="1" dirty="0">
                <a:latin typeface="Arial Narrow" panose="020B0606020202030204" pitchFamily="34" charset="0"/>
              </a:rPr>
              <a:t>for the </a:t>
            </a:r>
            <a:r>
              <a:rPr lang="en-US" i="1" dirty="0" smtClean="0">
                <a:latin typeface="Arial Narrow" panose="020B0606020202030204" pitchFamily="34" charset="0"/>
              </a:rPr>
              <a:t>fifth year </a:t>
            </a:r>
            <a:r>
              <a:rPr lang="en-US" i="1" dirty="0">
                <a:latin typeface="Arial Narrow" panose="020B0606020202030204" pitchFamily="34" charset="0"/>
              </a:rPr>
              <a:t>of the Fuels from Sunlight Innovation Hub, </a:t>
            </a:r>
            <a:r>
              <a:rPr lang="en-US" b="1" i="1" dirty="0">
                <a:latin typeface="Arial Narrow" panose="020B0606020202030204" pitchFamily="34" charset="0"/>
              </a:rPr>
              <a:t>$24,237,000 </a:t>
            </a:r>
            <a:r>
              <a:rPr lang="en-US" i="1" dirty="0">
                <a:latin typeface="Arial Narrow" panose="020B0606020202030204" pitchFamily="34" charset="0"/>
              </a:rPr>
              <a:t>for the second year of the Batteries </a:t>
            </a:r>
            <a:r>
              <a:rPr lang="en-US" i="1" dirty="0" smtClean="0">
                <a:latin typeface="Arial Narrow" panose="020B0606020202030204" pitchFamily="34" charset="0"/>
              </a:rPr>
              <a:t>and Energy </a:t>
            </a:r>
            <a:r>
              <a:rPr lang="en-US" i="1" dirty="0">
                <a:latin typeface="Arial Narrow" panose="020B0606020202030204" pitchFamily="34" charset="0"/>
              </a:rPr>
              <a:t>Storage Innovation Hub, </a:t>
            </a:r>
            <a:r>
              <a:rPr lang="en-US" b="1" i="1" dirty="0">
                <a:latin typeface="Arial Narrow" panose="020B0606020202030204" pitchFamily="34" charset="0"/>
              </a:rPr>
              <a:t>$10,000,000 </a:t>
            </a:r>
            <a:r>
              <a:rPr lang="en-US" i="1" dirty="0">
                <a:latin typeface="Arial Narrow" panose="020B0606020202030204" pitchFamily="34" charset="0"/>
              </a:rPr>
              <a:t>for the Experimental Program to Stimulate </a:t>
            </a:r>
            <a:r>
              <a:rPr lang="en-US" i="1" dirty="0" smtClean="0">
                <a:latin typeface="Arial Narrow" panose="020B0606020202030204" pitchFamily="34" charset="0"/>
              </a:rPr>
              <a:t>Competitive Research</a:t>
            </a:r>
            <a:r>
              <a:rPr lang="en-US" i="1" dirty="0">
                <a:latin typeface="Arial Narrow" panose="020B0606020202030204" pitchFamily="34" charset="0"/>
              </a:rPr>
              <a:t>, and up to </a:t>
            </a:r>
            <a:r>
              <a:rPr lang="en-US" b="1" i="1" dirty="0">
                <a:latin typeface="Arial Narrow" panose="020B0606020202030204" pitchFamily="34" charset="0"/>
              </a:rPr>
              <a:t>$100,000,000 </a:t>
            </a:r>
            <a:r>
              <a:rPr lang="en-US" i="1" dirty="0">
                <a:latin typeface="Arial Narrow" panose="020B0606020202030204" pitchFamily="34" charset="0"/>
              </a:rPr>
              <a:t>for Energy Frontier Research Centers.</a:t>
            </a:r>
          </a:p>
          <a:p>
            <a:endParaRPr lang="en-US" i="1" dirty="0" smtClean="0">
              <a:latin typeface="Arial Narrow" panose="020B0606020202030204" pitchFamily="34" charset="0"/>
            </a:endParaRPr>
          </a:p>
          <a:p>
            <a:r>
              <a:rPr lang="en-US" i="1" dirty="0" smtClean="0">
                <a:latin typeface="Arial Narrow" panose="020B0606020202030204" pitchFamily="34" charset="0"/>
              </a:rPr>
              <a:t>For </a:t>
            </a:r>
            <a:r>
              <a:rPr lang="en-US" i="1" dirty="0">
                <a:latin typeface="Arial Narrow" panose="020B0606020202030204" pitchFamily="34" charset="0"/>
              </a:rPr>
              <a:t>scientific user facilities, the agreement provides </a:t>
            </a:r>
            <a:r>
              <a:rPr lang="en-US" b="1" i="1" dirty="0">
                <a:latin typeface="Arial Narrow" panose="020B0606020202030204" pitchFamily="34" charset="0"/>
              </a:rPr>
              <a:t>$45,000,000 </a:t>
            </a:r>
            <a:r>
              <a:rPr lang="en-US" i="1" dirty="0">
                <a:latin typeface="Arial Narrow" panose="020B0606020202030204" pitchFamily="34" charset="0"/>
              </a:rPr>
              <a:t>for major items of equipment, </a:t>
            </a:r>
            <a:r>
              <a:rPr lang="en-US" i="1" dirty="0" smtClean="0">
                <a:latin typeface="Arial Narrow" panose="020B0606020202030204" pitchFamily="34" charset="0"/>
              </a:rPr>
              <a:t>to include </a:t>
            </a:r>
            <a:r>
              <a:rPr lang="en-US" b="1" i="1" dirty="0">
                <a:latin typeface="Arial Narrow" panose="020B0606020202030204" pitchFamily="34" charset="0"/>
              </a:rPr>
              <a:t>$20,000,000 </a:t>
            </a:r>
            <a:r>
              <a:rPr lang="en-US" i="1" dirty="0">
                <a:latin typeface="Arial Narrow" panose="020B0606020202030204" pitchFamily="34" charset="0"/>
              </a:rPr>
              <a:t>for the Advanced Photon Source Upgrade and </a:t>
            </a:r>
            <a:r>
              <a:rPr lang="en-US" b="1" i="1" dirty="0">
                <a:latin typeface="Arial Narrow" panose="020B0606020202030204" pitchFamily="34" charset="0"/>
              </a:rPr>
              <a:t>$25,000,000 </a:t>
            </a:r>
            <a:r>
              <a:rPr lang="en-US" i="1" dirty="0">
                <a:latin typeface="Arial Narrow" panose="020B0606020202030204" pitchFamily="34" charset="0"/>
              </a:rPr>
              <a:t>for National </a:t>
            </a:r>
            <a:r>
              <a:rPr lang="en-US" i="1" dirty="0" smtClean="0">
                <a:latin typeface="Arial Narrow" panose="020B0606020202030204" pitchFamily="34" charset="0"/>
              </a:rPr>
              <a:t>Synchrotron Light </a:t>
            </a:r>
            <a:r>
              <a:rPr lang="en-US" i="1" dirty="0">
                <a:latin typeface="Arial Narrow" panose="020B0606020202030204" pitchFamily="34" charset="0"/>
              </a:rPr>
              <a:t>Source II (NSLS-II) Experimental Tools. </a:t>
            </a:r>
            <a:endParaRPr lang="en-US" i="1" dirty="0" smtClean="0">
              <a:latin typeface="Arial Narrow" panose="020B0606020202030204" pitchFamily="34" charset="0"/>
            </a:endParaRPr>
          </a:p>
          <a:p>
            <a:endParaRPr lang="en-US" i="1" dirty="0">
              <a:latin typeface="Arial Narrow" panose="020B0606020202030204" pitchFamily="34" charset="0"/>
            </a:endParaRPr>
          </a:p>
          <a:p>
            <a:r>
              <a:rPr lang="en-US" i="1" dirty="0" smtClean="0">
                <a:latin typeface="Arial Narrow" panose="020B0606020202030204" pitchFamily="34" charset="0"/>
              </a:rPr>
              <a:t>For </a:t>
            </a:r>
            <a:r>
              <a:rPr lang="en-US" i="1" dirty="0">
                <a:latin typeface="Arial Narrow" panose="020B0606020202030204" pitchFamily="34" charset="0"/>
              </a:rPr>
              <a:t>facilities operations, the agreement </a:t>
            </a:r>
            <a:r>
              <a:rPr lang="en-US" i="1" dirty="0" smtClean="0">
                <a:latin typeface="Arial Narrow" panose="020B0606020202030204" pitchFamily="34" charset="0"/>
              </a:rPr>
              <a:t>provides </a:t>
            </a:r>
            <a:r>
              <a:rPr lang="en-US" b="1" i="1" dirty="0" smtClean="0">
                <a:latin typeface="Arial Narrow" panose="020B0606020202030204" pitchFamily="34" charset="0"/>
              </a:rPr>
              <a:t>$778,785,000 </a:t>
            </a:r>
            <a:r>
              <a:rPr lang="en-US" i="1" dirty="0">
                <a:latin typeface="Arial Narrow" panose="020B0606020202030204" pitchFamily="34" charset="0"/>
              </a:rPr>
              <a:t>for Synchrotron Radiation Light Sources, High-Flux Neutron Sources, and </a:t>
            </a:r>
            <a:r>
              <a:rPr lang="en-US" i="1" dirty="0" err="1" smtClean="0">
                <a:latin typeface="Arial Narrow" panose="020B0606020202030204" pitchFamily="34" charset="0"/>
              </a:rPr>
              <a:t>Nanoscale</a:t>
            </a:r>
            <a:r>
              <a:rPr lang="en-US" i="1" dirty="0">
                <a:latin typeface="Arial Narrow" panose="020B0606020202030204" pitchFamily="34" charset="0"/>
              </a:rPr>
              <a:t> </a:t>
            </a:r>
            <a:r>
              <a:rPr lang="en-US" i="1" dirty="0" smtClean="0">
                <a:latin typeface="Arial Narrow" panose="020B0606020202030204" pitchFamily="34" charset="0"/>
              </a:rPr>
              <a:t>Science </a:t>
            </a:r>
            <a:r>
              <a:rPr lang="en-US" i="1" dirty="0">
                <a:latin typeface="Arial Narrow" panose="020B0606020202030204" pitchFamily="34" charset="0"/>
              </a:rPr>
              <a:t>Research Centers, to include </a:t>
            </a:r>
            <a:r>
              <a:rPr lang="en-US" b="1" i="1" dirty="0">
                <a:latin typeface="Arial Narrow" panose="020B0606020202030204" pitchFamily="34" charset="0"/>
              </a:rPr>
              <a:t>$56,000,000 </a:t>
            </a:r>
            <a:r>
              <a:rPr lang="en-US" i="1" dirty="0">
                <a:latin typeface="Arial Narrow" panose="020B0606020202030204" pitchFamily="34" charset="0"/>
              </a:rPr>
              <a:t>for early operations of NSLS-II at Brookhaven </a:t>
            </a:r>
            <a:r>
              <a:rPr lang="en-US" i="1" dirty="0" smtClean="0">
                <a:latin typeface="Arial Narrow" panose="020B0606020202030204" pitchFamily="34" charset="0"/>
              </a:rPr>
              <a:t>National Laboratory</a:t>
            </a:r>
            <a:r>
              <a:rPr lang="en-US" i="1" dirty="0">
                <a:latin typeface="Arial Narrow" panose="020B0606020202030204" pitchFamily="34" charset="0"/>
              </a:rPr>
              <a:t>. The agreement also includes </a:t>
            </a:r>
            <a:r>
              <a:rPr lang="en-US" b="1" i="1" dirty="0">
                <a:latin typeface="Arial Narrow" panose="020B0606020202030204" pitchFamily="34" charset="0"/>
              </a:rPr>
              <a:t>$37,400,000 </a:t>
            </a:r>
            <a:r>
              <a:rPr lang="en-US" i="1" dirty="0">
                <a:latin typeface="Arial Narrow" panose="020B0606020202030204" pitchFamily="34" charset="0"/>
              </a:rPr>
              <a:t>for Other Project Costs, including </a:t>
            </a:r>
            <a:r>
              <a:rPr lang="en-US" b="1" i="1" dirty="0">
                <a:latin typeface="Arial Narrow" panose="020B0606020202030204" pitchFamily="34" charset="0"/>
              </a:rPr>
              <a:t>$10,000,000 </a:t>
            </a:r>
            <a:r>
              <a:rPr lang="en-US" i="1" dirty="0">
                <a:latin typeface="Arial Narrow" panose="020B0606020202030204" pitchFamily="34" charset="0"/>
              </a:rPr>
              <a:t>for</a:t>
            </a:r>
          </a:p>
          <a:p>
            <a:r>
              <a:rPr lang="en-US" i="1" dirty="0">
                <a:latin typeface="Arial Narrow" panose="020B0606020202030204" pitchFamily="34" charset="0"/>
              </a:rPr>
              <a:t>the LINAC Coherent Light Source II (LCLS-II).</a:t>
            </a:r>
          </a:p>
          <a:p>
            <a:endParaRPr lang="en-US" i="1" dirty="0" smtClean="0">
              <a:latin typeface="Arial Narrow" panose="020B0606020202030204" pitchFamily="34" charset="0"/>
            </a:endParaRPr>
          </a:p>
          <a:p>
            <a:r>
              <a:rPr lang="en-US" i="1" dirty="0" smtClean="0">
                <a:latin typeface="Arial Narrow" panose="020B0606020202030204" pitchFamily="34" charset="0"/>
              </a:rPr>
              <a:t>For </a:t>
            </a:r>
            <a:r>
              <a:rPr lang="en-US" i="1" dirty="0">
                <a:latin typeface="Arial Narrow" panose="020B0606020202030204" pitchFamily="34" charset="0"/>
              </a:rPr>
              <a:t>construction, the agreement provides </a:t>
            </a:r>
            <a:r>
              <a:rPr lang="en-US" b="1" i="1" dirty="0">
                <a:latin typeface="Arial Narrow" panose="020B0606020202030204" pitchFamily="34" charset="0"/>
              </a:rPr>
              <a:t>$75,700,000 </a:t>
            </a:r>
            <a:r>
              <a:rPr lang="en-US" i="1" dirty="0">
                <a:latin typeface="Arial Narrow" panose="020B0606020202030204" pitchFamily="34" charset="0"/>
              </a:rPr>
              <a:t>for LCLS-II at SLAC National </a:t>
            </a:r>
            <a:r>
              <a:rPr lang="en-US" i="1" dirty="0" smtClean="0">
                <a:latin typeface="Arial Narrow" panose="020B0606020202030204" pitchFamily="34" charset="0"/>
              </a:rPr>
              <a:t>Accelerator Laboratory </a:t>
            </a:r>
            <a:r>
              <a:rPr lang="en-US" i="1" dirty="0">
                <a:latin typeface="Arial Narrow" panose="020B0606020202030204" pitchFamily="34" charset="0"/>
              </a:rPr>
              <a:t>to account for the project's revised baseline cost, schedule, and scope. The agreement </a:t>
            </a:r>
            <a:r>
              <a:rPr lang="en-US" i="1" dirty="0" smtClean="0">
                <a:latin typeface="Arial Narrow" panose="020B0606020202030204" pitchFamily="34" charset="0"/>
              </a:rPr>
              <a:t>includes no </a:t>
            </a:r>
            <a:r>
              <a:rPr lang="en-US" i="1" dirty="0">
                <a:latin typeface="Arial Narrow" panose="020B0606020202030204" pitchFamily="34" charset="0"/>
              </a:rPr>
              <a:t>direction regarding a novel free-electron laser array light </a:t>
            </a:r>
            <a:r>
              <a:rPr lang="en-US" i="1" dirty="0" smtClean="0">
                <a:latin typeface="Arial Narrow" panose="020B0606020202030204" pitchFamily="34" charset="0"/>
              </a:rPr>
              <a:t>source</a:t>
            </a:r>
            <a:r>
              <a:rPr lang="en-US" dirty="0" smtClean="0">
                <a:latin typeface="Arial Narrow" panose="020B0606020202030204" pitchFamily="34" charset="0"/>
              </a:rPr>
              <a:t>.”</a:t>
            </a:r>
            <a:endParaRPr lang="en-US" dirty="0">
              <a:latin typeface="Arial Narrow" panose="020B0606020202030204" pitchFamily="34" charset="0"/>
            </a:endParaRPr>
          </a:p>
        </p:txBody>
      </p:sp>
      <p:sp>
        <p:nvSpPr>
          <p:cNvPr id="6" name="Rectangle 5"/>
          <p:cNvSpPr/>
          <p:nvPr/>
        </p:nvSpPr>
        <p:spPr>
          <a:xfrm>
            <a:off x="0" y="-140732"/>
            <a:ext cx="9143999" cy="830997"/>
          </a:xfrm>
          <a:prstGeom prst="rect">
            <a:avLst/>
          </a:prstGeom>
        </p:spPr>
        <p:txBody>
          <a:bodyPr wrap="square">
            <a:spAutoFit/>
          </a:bodyPr>
          <a:lstStyle/>
          <a:p>
            <a:pPr algn="ctr"/>
            <a:endParaRPr lang="en-US" sz="2400" dirty="0">
              <a:solidFill>
                <a:srgbClr val="106636"/>
              </a:solidFill>
            </a:endParaRPr>
          </a:p>
          <a:p>
            <a:pPr algn="ctr"/>
            <a:r>
              <a:rPr lang="en-US" sz="2400" dirty="0">
                <a:solidFill>
                  <a:srgbClr val="106636"/>
                </a:solidFill>
              </a:rPr>
              <a:t> FY 2014 Appropriations Conference Act </a:t>
            </a:r>
            <a:endParaRPr lang="en-US" sz="2400" dirty="0" smtClean="0">
              <a:solidFill>
                <a:srgbClr val="106636"/>
              </a:solidFill>
            </a:endParaRPr>
          </a:p>
        </p:txBody>
      </p:sp>
    </p:spTree>
    <p:extLst>
      <p:ext uri="{BB962C8B-B14F-4D97-AF65-F5344CB8AC3E}">
        <p14:creationId xmlns:p14="http://schemas.microsoft.com/office/powerpoint/2010/main" val="3129680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extLst>
              <p:ext uri="{D42A27DB-BD31-4B8C-83A1-F6EECF244321}">
                <p14:modId xmlns:p14="http://schemas.microsoft.com/office/powerpoint/2010/main" val="1803357656"/>
              </p:ext>
            </p:extLst>
          </p:nvPr>
        </p:nvGraphicFramePr>
        <p:xfrm>
          <a:off x="3736428" y="1134664"/>
          <a:ext cx="5407571" cy="405963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57"/>
          <p:cNvGrpSpPr/>
          <p:nvPr/>
        </p:nvGrpSpPr>
        <p:grpSpPr>
          <a:xfrm>
            <a:off x="3736428" y="1048054"/>
            <a:ext cx="5407572" cy="3454805"/>
            <a:chOff x="3924663" y="1184979"/>
            <a:chExt cx="6119275" cy="3973939"/>
          </a:xfrm>
        </p:grpSpPr>
        <p:sp>
          <p:nvSpPr>
            <p:cNvPr id="42" name="Text Box 9"/>
            <p:cNvSpPr txBox="1">
              <a:spLocks noChangeArrowheads="1"/>
            </p:cNvSpPr>
            <p:nvPr/>
          </p:nvSpPr>
          <p:spPr bwMode="auto">
            <a:xfrm>
              <a:off x="6023169" y="3127617"/>
              <a:ext cx="1408346" cy="1008797"/>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chemeClr val="bg1"/>
                  </a:solidFill>
                  <a:latin typeface="Arial Narrow" pitchFamily="34" charset="0"/>
                </a:rPr>
                <a:t>Facilities </a:t>
              </a:r>
            </a:p>
            <a:p>
              <a:pPr algn="ctr"/>
              <a:r>
                <a:rPr lang="en-US" sz="1800" dirty="0" smtClean="0">
                  <a:solidFill>
                    <a:schemeClr val="bg1"/>
                  </a:solidFill>
                  <a:latin typeface="Arial Narrow" pitchFamily="34" charset="0"/>
                </a:rPr>
                <a:t>Ops 779</a:t>
              </a:r>
              <a:endParaRPr lang="en-US" sz="1800" dirty="0">
                <a:solidFill>
                  <a:schemeClr val="bg1"/>
                </a:solidFill>
                <a:latin typeface="Arial Narrow" pitchFamily="34" charset="0"/>
              </a:endParaRPr>
            </a:p>
          </p:txBody>
        </p:sp>
        <p:sp>
          <p:nvSpPr>
            <p:cNvPr id="43" name="Text Box 15"/>
            <p:cNvSpPr txBox="1">
              <a:spLocks noChangeArrowheads="1"/>
            </p:cNvSpPr>
            <p:nvPr/>
          </p:nvSpPr>
          <p:spPr bwMode="auto">
            <a:xfrm>
              <a:off x="4720884" y="4177545"/>
              <a:ext cx="1326301" cy="653291"/>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MSE </a:t>
              </a:r>
            </a:p>
            <a:p>
              <a:pPr algn="ctr"/>
              <a:r>
                <a:rPr lang="en-US" sz="1600" dirty="0">
                  <a:latin typeface="Arial Narrow" pitchFamily="34" charset="0"/>
                </a:rPr>
                <a:t>Research</a:t>
              </a:r>
            </a:p>
          </p:txBody>
        </p:sp>
        <p:sp>
          <p:nvSpPr>
            <p:cNvPr id="44" name="Text Box 23"/>
            <p:cNvSpPr txBox="1">
              <a:spLocks noChangeArrowheads="1"/>
            </p:cNvSpPr>
            <p:nvPr/>
          </p:nvSpPr>
          <p:spPr bwMode="auto">
            <a:xfrm>
              <a:off x="4923805" y="4752915"/>
              <a:ext cx="1010673" cy="406003"/>
            </a:xfrm>
            <a:prstGeom prst="rect">
              <a:avLst/>
            </a:prstGeom>
            <a:noFill/>
            <a:ln w="12700" algn="ctr">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buFont typeface="Wingdings" pitchFamily="2" charset="2"/>
                <a:buNone/>
              </a:pPr>
              <a:r>
                <a:rPr lang="en-US" sz="1600" dirty="0" smtClean="0">
                  <a:latin typeface="Arial Narrow" pitchFamily="34" charset="0"/>
                </a:rPr>
                <a:t>269</a:t>
              </a:r>
              <a:endParaRPr lang="en-US" sz="1600" dirty="0">
                <a:latin typeface="Arial Narrow" pitchFamily="34" charset="0"/>
              </a:endParaRPr>
            </a:p>
          </p:txBody>
        </p:sp>
        <p:sp>
          <p:nvSpPr>
            <p:cNvPr id="45" name="Text Box 16"/>
            <p:cNvSpPr txBox="1">
              <a:spLocks noChangeArrowheads="1"/>
            </p:cNvSpPr>
            <p:nvPr/>
          </p:nvSpPr>
          <p:spPr bwMode="auto">
            <a:xfrm>
              <a:off x="3924663" y="3296780"/>
              <a:ext cx="1369059" cy="932552"/>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chemeClr val="bg1"/>
                  </a:solidFill>
                  <a:latin typeface="Arial Narrow" pitchFamily="34" charset="0"/>
                </a:rPr>
                <a:t>CSGB </a:t>
              </a:r>
            </a:p>
            <a:p>
              <a:pPr algn="ctr"/>
              <a:r>
                <a:rPr lang="en-US" sz="1600" dirty="0">
                  <a:solidFill>
                    <a:schemeClr val="bg1"/>
                  </a:solidFill>
                  <a:latin typeface="Arial Narrow" pitchFamily="34" charset="0"/>
                </a:rPr>
                <a:t>Research</a:t>
              </a:r>
            </a:p>
            <a:p>
              <a:pPr algn="ctr"/>
              <a:r>
                <a:rPr lang="en-US" sz="1600" dirty="0" smtClean="0">
                  <a:solidFill>
                    <a:schemeClr val="bg1"/>
                  </a:solidFill>
                  <a:latin typeface="Arial Narrow" pitchFamily="34" charset="0"/>
                </a:rPr>
                <a:t>240</a:t>
              </a:r>
              <a:endParaRPr lang="en-US" sz="1600" dirty="0">
                <a:solidFill>
                  <a:schemeClr val="bg1"/>
                </a:solidFill>
                <a:latin typeface="Arial Narrow" pitchFamily="34" charset="0"/>
              </a:endParaRPr>
            </a:p>
          </p:txBody>
        </p:sp>
        <p:sp>
          <p:nvSpPr>
            <p:cNvPr id="46" name="Text Box 83"/>
            <p:cNvSpPr txBox="1">
              <a:spLocks noChangeArrowheads="1"/>
            </p:cNvSpPr>
            <p:nvPr/>
          </p:nvSpPr>
          <p:spPr bwMode="auto">
            <a:xfrm>
              <a:off x="8615160" y="3784307"/>
              <a:ext cx="1205679" cy="932562"/>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Light Sources</a:t>
              </a:r>
            </a:p>
            <a:p>
              <a:pPr algn="ctr"/>
              <a:r>
                <a:rPr lang="en-US" sz="1600" dirty="0" smtClean="0">
                  <a:latin typeface="Arial Narrow" pitchFamily="34" charset="0"/>
                </a:rPr>
                <a:t>432</a:t>
              </a:r>
              <a:endParaRPr lang="en-US" sz="1600" dirty="0">
                <a:latin typeface="Arial Narrow" pitchFamily="34" charset="0"/>
              </a:endParaRPr>
            </a:p>
          </p:txBody>
        </p:sp>
        <p:sp>
          <p:nvSpPr>
            <p:cNvPr id="47" name="Text Box 84"/>
            <p:cNvSpPr txBox="1">
              <a:spLocks noChangeArrowheads="1"/>
            </p:cNvSpPr>
            <p:nvPr/>
          </p:nvSpPr>
          <p:spPr bwMode="auto">
            <a:xfrm>
              <a:off x="8525862" y="2602995"/>
              <a:ext cx="1411030" cy="932562"/>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Neutron Sources</a:t>
              </a:r>
            </a:p>
            <a:p>
              <a:pPr algn="ctr"/>
              <a:r>
                <a:rPr lang="en-US" sz="1600" dirty="0" smtClean="0">
                  <a:latin typeface="Arial Narrow" pitchFamily="34" charset="0"/>
                </a:rPr>
                <a:t>246</a:t>
              </a:r>
              <a:endParaRPr lang="en-US" sz="1600" dirty="0">
                <a:latin typeface="Arial Narrow" pitchFamily="34" charset="0"/>
              </a:endParaRPr>
            </a:p>
          </p:txBody>
        </p:sp>
        <p:sp>
          <p:nvSpPr>
            <p:cNvPr id="48" name="Text Box 85"/>
            <p:cNvSpPr txBox="1">
              <a:spLocks noChangeArrowheads="1"/>
            </p:cNvSpPr>
            <p:nvPr/>
          </p:nvSpPr>
          <p:spPr bwMode="auto">
            <a:xfrm>
              <a:off x="8497111" y="2275094"/>
              <a:ext cx="1546827" cy="384466"/>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Arial Narrow" pitchFamily="34" charset="0"/>
                </a:rPr>
                <a:t>NSRCs 101</a:t>
              </a:r>
              <a:endParaRPr lang="en-US" sz="1600" dirty="0">
                <a:latin typeface="Arial Narrow" pitchFamily="34" charset="0"/>
              </a:endParaRPr>
            </a:p>
          </p:txBody>
        </p:sp>
        <p:sp>
          <p:nvSpPr>
            <p:cNvPr id="50" name="Text Box 17"/>
            <p:cNvSpPr txBox="1">
              <a:spLocks noChangeArrowheads="1"/>
            </p:cNvSpPr>
            <p:nvPr/>
          </p:nvSpPr>
          <p:spPr bwMode="auto">
            <a:xfrm>
              <a:off x="4346731" y="2402676"/>
              <a:ext cx="892022" cy="656217"/>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Arial Narrow" pitchFamily="34" charset="0"/>
                </a:rPr>
                <a:t>EFRCs + Hubs</a:t>
              </a:r>
              <a:endParaRPr lang="en-US" sz="1600" dirty="0">
                <a:latin typeface="Arial Narrow" pitchFamily="34" charset="0"/>
              </a:endParaRPr>
            </a:p>
            <a:p>
              <a:pPr algn="ctr"/>
              <a:r>
                <a:rPr lang="en-US" sz="1600" dirty="0" smtClean="0">
                  <a:latin typeface="Arial Narrow" pitchFamily="34" charset="0"/>
                </a:rPr>
                <a:t>148</a:t>
              </a:r>
              <a:endParaRPr lang="en-US" sz="1600" dirty="0">
                <a:latin typeface="Arial Narrow" pitchFamily="34" charset="0"/>
              </a:endParaRPr>
            </a:p>
          </p:txBody>
        </p:sp>
        <p:sp>
          <p:nvSpPr>
            <p:cNvPr id="51" name="Text Box 18"/>
            <p:cNvSpPr txBox="1">
              <a:spLocks noChangeArrowheads="1"/>
            </p:cNvSpPr>
            <p:nvPr/>
          </p:nvSpPr>
          <p:spPr bwMode="auto">
            <a:xfrm>
              <a:off x="5123780" y="1184979"/>
              <a:ext cx="1526497" cy="468881"/>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Arial Narrow" pitchFamily="34" charset="0"/>
                </a:rPr>
                <a:t>SBIR/STTR, LTSM </a:t>
              </a:r>
              <a:r>
                <a:rPr lang="en-US" sz="1600" dirty="0">
                  <a:latin typeface="Arial Narrow" pitchFamily="34" charset="0"/>
                </a:rPr>
                <a:t>&amp; </a:t>
              </a:r>
              <a:r>
                <a:rPr lang="en-US" sz="1600" dirty="0" smtClean="0">
                  <a:latin typeface="Arial Narrow" pitchFamily="34" charset="0"/>
                </a:rPr>
                <a:t>GPP </a:t>
              </a:r>
            </a:p>
            <a:p>
              <a:pPr algn="ctr"/>
              <a:r>
                <a:rPr lang="en-US" sz="1600" dirty="0" smtClean="0">
                  <a:latin typeface="Arial Narrow" pitchFamily="34" charset="0"/>
                </a:rPr>
                <a:t>63  </a:t>
              </a:r>
              <a:endParaRPr lang="en-US" sz="1600" dirty="0">
                <a:latin typeface="Arial Narrow" pitchFamily="34" charset="0"/>
              </a:endParaRPr>
            </a:p>
            <a:p>
              <a:pPr algn="ctr"/>
              <a:endParaRPr lang="en-US" sz="1600" dirty="0">
                <a:solidFill>
                  <a:schemeClr val="bg1"/>
                </a:solidFill>
                <a:latin typeface="Arial Narrow" pitchFamily="34" charset="0"/>
              </a:endParaRPr>
            </a:p>
          </p:txBody>
        </p:sp>
        <p:sp>
          <p:nvSpPr>
            <p:cNvPr id="52" name="Rectangle 51"/>
            <p:cNvSpPr>
              <a:spLocks noChangeArrowheads="1"/>
            </p:cNvSpPr>
            <p:nvPr/>
          </p:nvSpPr>
          <p:spPr bwMode="auto">
            <a:xfrm>
              <a:off x="4011804" y="1345670"/>
              <a:ext cx="1256582" cy="587171"/>
            </a:xfrm>
            <a:prstGeom prst="rect">
              <a:avLst/>
            </a:prstGeom>
            <a:noFill/>
            <a:ln w="9525">
              <a:noFill/>
              <a:miter lim="800000"/>
              <a:headEnd/>
              <a:tailEnd/>
            </a:ln>
          </p:spPr>
          <p:txBody>
            <a:bodyPr wrap="square" lIns="91408" tIns="45704" rIns="91408" bIns="45704">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600" dirty="0">
                  <a:latin typeface="Arial Narrow" pitchFamily="34" charset="0"/>
                </a:rPr>
                <a:t>SUF Research</a:t>
              </a:r>
            </a:p>
            <a:p>
              <a:pPr algn="ctr" eaLnBrk="0" hangingPunct="0"/>
              <a:r>
                <a:rPr lang="en-US" sz="1600" dirty="0" smtClean="0">
                  <a:latin typeface="Arial Narrow" pitchFamily="34" charset="0"/>
                </a:rPr>
                <a:t>29</a:t>
              </a:r>
              <a:endParaRPr lang="en-US" sz="1600" dirty="0">
                <a:latin typeface="Arial Narrow" pitchFamily="34" charset="0"/>
              </a:endParaRPr>
            </a:p>
          </p:txBody>
        </p:sp>
        <p:sp>
          <p:nvSpPr>
            <p:cNvPr id="53" name="Text Box 80"/>
            <p:cNvSpPr txBox="1">
              <a:spLocks noChangeArrowheads="1"/>
            </p:cNvSpPr>
            <p:nvPr/>
          </p:nvSpPr>
          <p:spPr bwMode="auto">
            <a:xfrm>
              <a:off x="4998385" y="1838147"/>
              <a:ext cx="888644" cy="895049"/>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Arial Narrow" pitchFamily="34" charset="0"/>
                </a:rPr>
                <a:t>Const, OPC, MIE</a:t>
              </a:r>
              <a:endParaRPr lang="en-US" sz="1600" dirty="0">
                <a:latin typeface="Arial Narrow" pitchFamily="34" charset="0"/>
              </a:endParaRPr>
            </a:p>
          </p:txBody>
        </p:sp>
      </p:grpSp>
      <p:sp>
        <p:nvSpPr>
          <p:cNvPr id="54" name="Text Box 23"/>
          <p:cNvSpPr txBox="1">
            <a:spLocks noChangeArrowheads="1"/>
          </p:cNvSpPr>
          <p:nvPr/>
        </p:nvSpPr>
        <p:spPr bwMode="auto">
          <a:xfrm>
            <a:off x="4911169" y="2353821"/>
            <a:ext cx="584792" cy="339224"/>
          </a:xfrm>
          <a:prstGeom prst="rect">
            <a:avLst/>
          </a:prstGeom>
          <a:noFill/>
          <a:ln w="12700" algn="ctr">
            <a:noFill/>
            <a:miter lim="800000"/>
            <a:headEnd/>
            <a:tailEnd/>
          </a:ln>
        </p:spPr>
        <p:txBody>
          <a:bodyPr wrap="square" lIns="81985" tIns="40991" rIns="81985" bIns="4099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buFont typeface="Wingdings" pitchFamily="2" charset="2"/>
              <a:buNone/>
            </a:pPr>
            <a:r>
              <a:rPr lang="en-US" sz="1600" dirty="0" smtClean="0">
                <a:latin typeface="Arial Narrow" pitchFamily="34" charset="0"/>
              </a:rPr>
              <a:t>184</a:t>
            </a:r>
            <a:endParaRPr lang="en-US" sz="1600" dirty="0">
              <a:latin typeface="Arial Narrow" pitchFamily="34" charset="0"/>
            </a:endParaRPr>
          </a:p>
        </p:txBody>
      </p:sp>
      <p:sp>
        <p:nvSpPr>
          <p:cNvPr id="55" name="Rectangle 54"/>
          <p:cNvSpPr>
            <a:spLocks noChangeArrowheads="1"/>
          </p:cNvSpPr>
          <p:nvPr/>
        </p:nvSpPr>
        <p:spPr bwMode="auto">
          <a:xfrm>
            <a:off x="7494402" y="1033064"/>
            <a:ext cx="1649598" cy="714031"/>
          </a:xfrm>
          <a:prstGeom prst="rect">
            <a:avLst/>
          </a:prstGeom>
          <a:noFill/>
          <a:ln w="9525">
            <a:noFill/>
            <a:miter lim="800000"/>
            <a:headEnd/>
            <a:tailEnd/>
          </a:ln>
        </p:spPr>
        <p:txBody>
          <a:bodyPr wrap="square" lIns="82012" tIns="41005" rIns="82012" bIns="41005">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endParaRPr lang="en-US" sz="1300" dirty="0"/>
          </a:p>
        </p:txBody>
      </p:sp>
      <p:sp>
        <p:nvSpPr>
          <p:cNvPr id="3292165" name="Rectangle 5"/>
          <p:cNvSpPr>
            <a:spLocks noChangeArrowheads="1"/>
          </p:cNvSpPr>
          <p:nvPr/>
        </p:nvSpPr>
        <p:spPr bwMode="auto">
          <a:xfrm>
            <a:off x="0" y="256609"/>
            <a:ext cx="9144000" cy="614922"/>
          </a:xfrm>
          <a:prstGeom prst="rect">
            <a:avLst/>
          </a:prstGeom>
          <a:noFill/>
          <a:ln w="9525" cap="flat" cmpd="sng">
            <a:noFill/>
            <a:prstDash val="solid"/>
            <a:miter lim="800000"/>
            <a:headEnd/>
            <a:tailEnd/>
          </a:ln>
          <a:effectLst/>
        </p:spPr>
        <p:txBody>
          <a:bodyPr lIns="90726" tIns="45368" rIns="90726" bIns="45368"/>
          <a:lstStyle/>
          <a:p>
            <a:pPr algn="ctr" defTabSz="907793">
              <a:defRPr/>
            </a:pPr>
            <a:r>
              <a:rPr lang="en-US" sz="2500" dirty="0">
                <a:solidFill>
                  <a:srgbClr val="006600"/>
                </a:solidFill>
                <a:latin typeface="Arial" pitchFamily="34" charset="0"/>
                <a:cs typeface="Arial" pitchFamily="34" charset="0"/>
              </a:rPr>
              <a:t>FY </a:t>
            </a:r>
            <a:r>
              <a:rPr lang="en-US" sz="2500" dirty="0" smtClean="0">
                <a:solidFill>
                  <a:srgbClr val="006600"/>
                </a:solidFill>
                <a:latin typeface="Arial" pitchFamily="34" charset="0"/>
                <a:cs typeface="Arial" pitchFamily="34" charset="0"/>
              </a:rPr>
              <a:t>2014 </a:t>
            </a:r>
            <a:r>
              <a:rPr lang="en-US" sz="2500" dirty="0">
                <a:solidFill>
                  <a:srgbClr val="006600"/>
                </a:solidFill>
                <a:latin typeface="Arial" pitchFamily="34" charset="0"/>
                <a:cs typeface="Arial" pitchFamily="34" charset="0"/>
              </a:rPr>
              <a:t>BES </a:t>
            </a:r>
            <a:r>
              <a:rPr lang="en-US" sz="2500" dirty="0" smtClean="0">
                <a:solidFill>
                  <a:srgbClr val="006600"/>
                </a:solidFill>
                <a:latin typeface="Arial" pitchFamily="34" charset="0"/>
                <a:cs typeface="Arial" pitchFamily="34" charset="0"/>
              </a:rPr>
              <a:t>Budget Appropriation</a:t>
            </a:r>
            <a:endParaRPr lang="en-US" sz="2500" dirty="0">
              <a:solidFill>
                <a:srgbClr val="006600"/>
              </a:solidFill>
              <a:latin typeface="Arial" pitchFamily="34" charset="0"/>
              <a:cs typeface="Arial" pitchFamily="34" charset="0"/>
            </a:endParaRPr>
          </a:p>
        </p:txBody>
      </p:sp>
      <p:sp>
        <p:nvSpPr>
          <p:cNvPr id="23" name="Rectangle 9"/>
          <p:cNvSpPr>
            <a:spLocks noChangeArrowheads="1"/>
          </p:cNvSpPr>
          <p:nvPr/>
        </p:nvSpPr>
        <p:spPr bwMode="auto">
          <a:xfrm>
            <a:off x="6769135" y="766219"/>
            <a:ext cx="2308585" cy="1009685"/>
          </a:xfrm>
          <a:prstGeom prst="rect">
            <a:avLst/>
          </a:prstGeom>
          <a:noFill/>
          <a:ln w="25400">
            <a:solidFill>
              <a:schemeClr val="tx1"/>
            </a:solidFill>
            <a:miter lim="800000"/>
            <a:headEnd/>
            <a:tailEnd/>
          </a:ln>
        </p:spPr>
        <p:txBody>
          <a:bodyPr wrap="square" lIns="73240" tIns="73240" rIns="73240" bIns="73240">
            <a:spAutoFit/>
          </a:bodyPr>
          <a:lstStyle/>
          <a:p>
            <a:pPr algn="ctr" defTabSz="732664"/>
            <a:r>
              <a:rPr lang="en-US" sz="1600" dirty="0" smtClean="0">
                <a:solidFill>
                  <a:srgbClr val="000000"/>
                </a:solidFill>
              </a:rPr>
              <a:t>FY 2014 </a:t>
            </a:r>
            <a:r>
              <a:rPr lang="en-US" sz="1600" dirty="0" err="1" smtClean="0">
                <a:solidFill>
                  <a:srgbClr val="000000"/>
                </a:solidFill>
              </a:rPr>
              <a:t>Approp</a:t>
            </a:r>
            <a:r>
              <a:rPr lang="en-US" sz="1600" dirty="0" smtClean="0">
                <a:solidFill>
                  <a:srgbClr val="000000"/>
                </a:solidFill>
              </a:rPr>
              <a:t>:</a:t>
            </a:r>
            <a:endParaRPr lang="en-US" sz="1600" dirty="0">
              <a:solidFill>
                <a:srgbClr val="000000"/>
              </a:solidFill>
            </a:endParaRPr>
          </a:p>
          <a:p>
            <a:pPr algn="ctr" defTabSz="732664"/>
            <a:r>
              <a:rPr lang="en-US" sz="1600" dirty="0">
                <a:solidFill>
                  <a:srgbClr val="000000"/>
                </a:solidFill>
              </a:rPr>
              <a:t>$ </a:t>
            </a:r>
            <a:r>
              <a:rPr lang="en-US" sz="1600" dirty="0" smtClean="0">
                <a:solidFill>
                  <a:srgbClr val="000000"/>
                </a:solidFill>
              </a:rPr>
              <a:t>1,712M </a:t>
            </a:r>
          </a:p>
          <a:p>
            <a:pPr algn="ctr" defTabSz="732664"/>
            <a:r>
              <a:rPr lang="en-US" sz="1200" dirty="0" smtClean="0">
                <a:solidFill>
                  <a:srgbClr val="000000"/>
                </a:solidFill>
              </a:rPr>
              <a:t>(+116M from FY 2013</a:t>
            </a:r>
          </a:p>
          <a:p>
            <a:pPr algn="ctr" defTabSz="732664"/>
            <a:r>
              <a:rPr lang="en-US" sz="1200" dirty="0" smtClean="0">
                <a:solidFill>
                  <a:srgbClr val="000000"/>
                </a:solidFill>
              </a:rPr>
              <a:t>-$150M from FY 2014 Request)</a:t>
            </a:r>
            <a:endParaRPr lang="en-US" sz="1200" dirty="0">
              <a:solidFill>
                <a:srgbClr val="000000"/>
              </a:solidFill>
            </a:endParaRPr>
          </a:p>
        </p:txBody>
      </p:sp>
      <p:sp>
        <p:nvSpPr>
          <p:cNvPr id="24" name="Rectangle 4"/>
          <p:cNvSpPr>
            <a:spLocks noChangeArrowheads="1"/>
          </p:cNvSpPr>
          <p:nvPr/>
        </p:nvSpPr>
        <p:spPr bwMode="auto">
          <a:xfrm>
            <a:off x="0" y="766219"/>
            <a:ext cx="3911600" cy="4280310"/>
          </a:xfrm>
          <a:prstGeom prst="rect">
            <a:avLst/>
          </a:prstGeom>
          <a:noFill/>
          <a:ln w="9525">
            <a:noFill/>
            <a:miter lim="800000"/>
            <a:headEnd/>
            <a:tailEnd/>
          </a:ln>
        </p:spPr>
        <p:txBody>
          <a:bodyPr wrap="square" lIns="81450" tIns="40721" rIns="81450" bIns="40721">
            <a:spAutoFit/>
          </a:bodyPr>
          <a:lstStyle/>
          <a:p>
            <a:pPr eaLnBrk="0" hangingPunct="0"/>
            <a:r>
              <a:rPr lang="en-US" sz="2000" dirty="0">
                <a:solidFill>
                  <a:srgbClr val="FF0303"/>
                </a:solidFill>
                <a:cs typeface="Times New Roman" pitchFamily="18" charset="0"/>
              </a:rPr>
              <a:t>Research programs</a:t>
            </a:r>
          </a:p>
          <a:p>
            <a:pPr marL="292100" lvl="1" indent="-177800" eaLnBrk="0" hangingPunct="0">
              <a:spcBef>
                <a:spcPct val="20000"/>
              </a:spcBef>
              <a:buFont typeface="Wingdings" pitchFamily="2" charset="2"/>
              <a:buChar char="§"/>
            </a:pPr>
            <a:r>
              <a:rPr lang="en-US" sz="1700" dirty="0">
                <a:solidFill>
                  <a:srgbClr val="0000CC"/>
                </a:solidFill>
                <a:latin typeface="Arial Narrow" pitchFamily="34" charset="0"/>
                <a:cs typeface="Times New Roman" pitchFamily="18" charset="0"/>
              </a:rPr>
              <a:t>Energy Innovation </a:t>
            </a:r>
            <a:r>
              <a:rPr lang="en-US" sz="1700" dirty="0" smtClean="0">
                <a:solidFill>
                  <a:srgbClr val="0000CC"/>
                </a:solidFill>
                <a:latin typeface="Arial Narrow" pitchFamily="34" charset="0"/>
                <a:cs typeface="Times New Roman" pitchFamily="18" charset="0"/>
              </a:rPr>
              <a:t>Hubs</a:t>
            </a:r>
            <a:r>
              <a:rPr lang="en-US" sz="1700" dirty="0">
                <a:solidFill>
                  <a:srgbClr val="0000CC"/>
                </a:solidFill>
                <a:latin typeface="Arial Narrow" pitchFamily="34" charset="0"/>
                <a:cs typeface="Times New Roman" pitchFamily="18" charset="0"/>
              </a:rPr>
              <a:t> </a:t>
            </a:r>
            <a:r>
              <a:rPr lang="en-US" sz="1700" dirty="0" smtClean="0">
                <a:solidFill>
                  <a:srgbClr val="0000CC"/>
                </a:solidFill>
                <a:latin typeface="Arial Narrow" pitchFamily="34" charset="0"/>
                <a:cs typeface="Times New Roman" pitchFamily="18" charset="0"/>
              </a:rPr>
              <a:t>&amp; Energy </a:t>
            </a:r>
            <a:r>
              <a:rPr lang="en-US" sz="1700" dirty="0">
                <a:solidFill>
                  <a:srgbClr val="0000CC"/>
                </a:solidFill>
                <a:latin typeface="Arial Narrow" pitchFamily="34" charset="0"/>
                <a:cs typeface="Times New Roman" pitchFamily="18" charset="0"/>
              </a:rPr>
              <a:t>Frontier Research </a:t>
            </a:r>
            <a:r>
              <a:rPr lang="en-US" sz="1700" dirty="0" smtClean="0">
                <a:solidFill>
                  <a:srgbClr val="0000CC"/>
                </a:solidFill>
                <a:latin typeface="Arial Narrow" pitchFamily="34" charset="0"/>
                <a:cs typeface="Times New Roman" pitchFamily="18" charset="0"/>
              </a:rPr>
              <a:t>Centers are funded at FY 2013 levels</a:t>
            </a:r>
            <a:endParaRPr lang="en-US" sz="1700" dirty="0">
              <a:solidFill>
                <a:srgbClr val="0000CC"/>
              </a:solidFill>
              <a:latin typeface="Arial Narrow" pitchFamily="34" charset="0"/>
              <a:cs typeface="Times New Roman" pitchFamily="18" charset="0"/>
            </a:endParaRPr>
          </a:p>
          <a:p>
            <a:pPr marL="292100" lvl="1" indent="-177800" eaLnBrk="0" hangingPunct="0">
              <a:spcBef>
                <a:spcPct val="20000"/>
              </a:spcBef>
              <a:buFont typeface="Wingdings" pitchFamily="2" charset="2"/>
              <a:buChar char="§"/>
            </a:pPr>
            <a:r>
              <a:rPr lang="en-US" sz="1700" dirty="0" smtClean="0">
                <a:solidFill>
                  <a:srgbClr val="0000CC"/>
                </a:solidFill>
                <a:latin typeface="Arial Narrow" pitchFamily="34" charset="0"/>
                <a:cs typeface="Times New Roman" pitchFamily="18" charset="0"/>
              </a:rPr>
              <a:t>Core Research nearly flat with FY 2013 (+$6M)</a:t>
            </a:r>
          </a:p>
          <a:p>
            <a:pPr marL="292100" lvl="1" indent="-177800" eaLnBrk="0" hangingPunct="0">
              <a:spcBef>
                <a:spcPct val="20000"/>
              </a:spcBef>
              <a:buFont typeface="Wingdings" pitchFamily="2" charset="2"/>
              <a:buChar char="§"/>
            </a:pPr>
            <a:r>
              <a:rPr lang="en-US" sz="1700" dirty="0" err="1" smtClean="0">
                <a:solidFill>
                  <a:srgbClr val="0000CC"/>
                </a:solidFill>
                <a:latin typeface="Arial Narrow" pitchFamily="34" charset="0"/>
                <a:cs typeface="Times New Roman" pitchFamily="18" charset="0"/>
              </a:rPr>
              <a:t>EPSCoR</a:t>
            </a:r>
            <a:r>
              <a:rPr lang="en-US" sz="1700" dirty="0" smtClean="0">
                <a:solidFill>
                  <a:srgbClr val="0000CC"/>
                </a:solidFill>
                <a:latin typeface="Arial Narrow" pitchFamily="34" charset="0"/>
                <a:cs typeface="Times New Roman" pitchFamily="18" charset="0"/>
              </a:rPr>
              <a:t> (~$10M)</a:t>
            </a:r>
          </a:p>
          <a:p>
            <a:pPr marL="292100" lvl="1" indent="-177800" eaLnBrk="0" hangingPunct="0">
              <a:spcBef>
                <a:spcPct val="20000"/>
              </a:spcBef>
              <a:buFont typeface="Wingdings" pitchFamily="2" charset="2"/>
              <a:buChar char="§"/>
            </a:pPr>
            <a:r>
              <a:rPr lang="en-US" sz="1700" b="1" u="sng" dirty="0" smtClean="0">
                <a:latin typeface="Arial Narrow" pitchFamily="34" charset="0"/>
                <a:cs typeface="Times New Roman" pitchFamily="18" charset="0"/>
              </a:rPr>
              <a:t>Full funding of financial assistance awards of $1M or less.</a:t>
            </a:r>
          </a:p>
          <a:p>
            <a:pPr marL="292100" lvl="1" indent="-177800" eaLnBrk="0" hangingPunct="0">
              <a:spcBef>
                <a:spcPct val="20000"/>
              </a:spcBef>
              <a:buFont typeface="Wingdings" pitchFamily="2" charset="2"/>
              <a:buChar char="§"/>
            </a:pPr>
            <a:endParaRPr lang="en-US" sz="1100" dirty="0">
              <a:solidFill>
                <a:srgbClr val="0000CC"/>
              </a:solidFill>
              <a:cs typeface="Times New Roman" pitchFamily="18" charset="0"/>
            </a:endParaRPr>
          </a:p>
          <a:p>
            <a:pPr marL="292100" indent="-292100" eaLnBrk="0" hangingPunct="0"/>
            <a:r>
              <a:rPr lang="en-US" sz="2000" dirty="0">
                <a:solidFill>
                  <a:srgbClr val="FF0303"/>
                </a:solidFill>
                <a:cs typeface="Times New Roman" pitchFamily="18" charset="0"/>
              </a:rPr>
              <a:t>Scientific user </a:t>
            </a:r>
            <a:r>
              <a:rPr lang="en-US" sz="2000" dirty="0" smtClean="0">
                <a:solidFill>
                  <a:srgbClr val="FF0303"/>
                </a:solidFill>
                <a:cs typeface="Times New Roman" pitchFamily="18" charset="0"/>
              </a:rPr>
              <a:t>facilities</a:t>
            </a:r>
            <a:endParaRPr lang="en-US" sz="900" dirty="0">
              <a:solidFill>
                <a:srgbClr val="0000CC"/>
              </a:solidFill>
              <a:cs typeface="Times New Roman" pitchFamily="18" charset="0"/>
            </a:endParaRPr>
          </a:p>
          <a:p>
            <a:pPr marL="292100" lvl="2" indent="-177800" eaLnBrk="0" hangingPunct="0">
              <a:buFont typeface="Wingdings" pitchFamily="2" charset="2"/>
              <a:buChar char="§"/>
            </a:pPr>
            <a:r>
              <a:rPr lang="en-US" sz="1700" dirty="0" smtClean="0">
                <a:solidFill>
                  <a:srgbClr val="0000CC"/>
                </a:solidFill>
                <a:latin typeface="Arial Narrow" pitchFamily="34" charset="0"/>
                <a:cs typeface="Times New Roman" pitchFamily="18" charset="0"/>
              </a:rPr>
              <a:t>Facilities at </a:t>
            </a:r>
            <a:r>
              <a:rPr lang="en-US" sz="1700" b="1" dirty="0" smtClean="0">
                <a:latin typeface="Arial Narrow" pitchFamily="34" charset="0"/>
                <a:cs typeface="Times New Roman" pitchFamily="18" charset="0"/>
              </a:rPr>
              <a:t>~</a:t>
            </a:r>
            <a:r>
              <a:rPr lang="en-US" sz="1700" b="1" u="sng" dirty="0" smtClean="0">
                <a:latin typeface="Arial Narrow" pitchFamily="34" charset="0"/>
                <a:cs typeface="Times New Roman" pitchFamily="18" charset="0"/>
              </a:rPr>
              <a:t>97%</a:t>
            </a:r>
            <a:r>
              <a:rPr lang="en-US" sz="1700" b="1" dirty="0" smtClean="0">
                <a:latin typeface="Arial Narrow" pitchFamily="34" charset="0"/>
                <a:cs typeface="Times New Roman" pitchFamily="18" charset="0"/>
              </a:rPr>
              <a:t> </a:t>
            </a:r>
            <a:r>
              <a:rPr lang="en-US" sz="1700" dirty="0" smtClean="0">
                <a:solidFill>
                  <a:srgbClr val="0000CC"/>
                </a:solidFill>
                <a:latin typeface="Arial Narrow" pitchFamily="34" charset="0"/>
                <a:cs typeface="Times New Roman" pitchFamily="18" charset="0"/>
              </a:rPr>
              <a:t>of optimal operations</a:t>
            </a:r>
          </a:p>
          <a:p>
            <a:pPr marL="292100" lvl="2" indent="-177800" eaLnBrk="0" hangingPunct="0">
              <a:buFont typeface="Wingdings" pitchFamily="2" charset="2"/>
              <a:buChar char="§"/>
            </a:pPr>
            <a:r>
              <a:rPr lang="en-US" sz="1700" dirty="0" smtClean="0">
                <a:solidFill>
                  <a:srgbClr val="0000CC"/>
                </a:solidFill>
                <a:latin typeface="Arial Narrow" pitchFamily="34" charset="0"/>
                <a:cs typeface="Times New Roman" pitchFamily="18" charset="0"/>
              </a:rPr>
              <a:t>NSLS-II early ops ($56M)</a:t>
            </a:r>
          </a:p>
          <a:p>
            <a:pPr marL="120196" indent="-120196" eaLnBrk="0" hangingPunct="0">
              <a:buFont typeface="Wingdings" pitchFamily="2" charset="2"/>
              <a:buChar char="§"/>
            </a:pPr>
            <a:endParaRPr lang="fr-FR" sz="1600" dirty="0">
              <a:solidFill>
                <a:srgbClr val="0000CC"/>
              </a:solidFill>
            </a:endParaRPr>
          </a:p>
          <a:p>
            <a:pPr marL="460966" lvl="1" indent="-183814" eaLnBrk="0" hangingPunct="0">
              <a:buFont typeface="Wingdings" pitchFamily="2" charset="2"/>
              <a:buChar char="§"/>
            </a:pPr>
            <a:endParaRPr lang="en-US" dirty="0">
              <a:solidFill>
                <a:srgbClr val="0000CC"/>
              </a:solidFill>
            </a:endParaRPr>
          </a:p>
        </p:txBody>
      </p:sp>
      <p:sp>
        <p:nvSpPr>
          <p:cNvPr id="39" name="Rectangle 38"/>
          <p:cNvSpPr/>
          <p:nvPr/>
        </p:nvSpPr>
        <p:spPr>
          <a:xfrm>
            <a:off x="0" y="4710402"/>
            <a:ext cx="8077200" cy="2147598"/>
          </a:xfrm>
          <a:prstGeom prst="rect">
            <a:avLst/>
          </a:prstGeom>
        </p:spPr>
        <p:txBody>
          <a:bodyPr wrap="square" lIns="81625" tIns="40810" rIns="81625" bIns="40810">
            <a:spAutoFit/>
          </a:bodyPr>
          <a:lstStyle/>
          <a:p>
            <a:pPr eaLnBrk="0" hangingPunct="0"/>
            <a:r>
              <a:rPr lang="en-US" sz="2000" dirty="0" smtClean="0">
                <a:solidFill>
                  <a:srgbClr val="FF0303"/>
                </a:solidFill>
                <a:cs typeface="Times New Roman" pitchFamily="18" charset="0"/>
              </a:rPr>
              <a:t>Construction and instrumentation</a:t>
            </a:r>
          </a:p>
          <a:p>
            <a:pPr marL="292100" lvl="1" indent="-177800" eaLnBrk="0" hangingPunct="0">
              <a:buFont typeface="Wingdings" pitchFamily="2" charset="2"/>
              <a:buChar char="§"/>
            </a:pPr>
            <a:r>
              <a:rPr lang="en-US" sz="1700" dirty="0" smtClean="0">
                <a:solidFill>
                  <a:srgbClr val="0000CC"/>
                </a:solidFill>
                <a:latin typeface="Arial Narrow" pitchFamily="34" charset="0"/>
                <a:cs typeface="Times New Roman" pitchFamily="18" charset="0"/>
              </a:rPr>
              <a:t>Construction and MIE projects are funded at optimal or near-optimal levels:</a:t>
            </a:r>
          </a:p>
          <a:p>
            <a:pPr marL="857250" lvl="2" indent="-285750" eaLnBrk="0" hangingPunct="0">
              <a:buFont typeface="Calibri" pitchFamily="34" charset="0"/>
              <a:buChar char="─"/>
            </a:pPr>
            <a:r>
              <a:rPr lang="en-US" sz="1700" dirty="0" smtClean="0">
                <a:solidFill>
                  <a:srgbClr val="0000CC"/>
                </a:solidFill>
                <a:latin typeface="Arial Narrow" pitchFamily="34" charset="0"/>
                <a:cs typeface="Times New Roman" pitchFamily="18" charset="0"/>
              </a:rPr>
              <a:t>National Synchrotron Light Source-II ($53.7M)  and NEXT instrumentation ($25M)</a:t>
            </a:r>
          </a:p>
          <a:p>
            <a:pPr marL="857250" lvl="2" indent="-285750" eaLnBrk="0" hangingPunct="0">
              <a:spcBef>
                <a:spcPct val="15000"/>
              </a:spcBef>
              <a:buFont typeface="Calibri" pitchFamily="34" charset="0"/>
              <a:buChar char="─"/>
            </a:pPr>
            <a:r>
              <a:rPr lang="fr-FR" sz="1700" dirty="0" smtClean="0">
                <a:solidFill>
                  <a:srgbClr val="0000CC"/>
                </a:solidFill>
                <a:latin typeface="Arial Narrow" pitchFamily="34" charset="0"/>
              </a:rPr>
              <a:t>Advanced Photon Source upgrade ($20M)</a:t>
            </a:r>
          </a:p>
          <a:p>
            <a:pPr marL="857250" lvl="2" indent="-285750" eaLnBrk="0" hangingPunct="0">
              <a:spcBef>
                <a:spcPct val="15000"/>
              </a:spcBef>
              <a:buFont typeface="Calibri" pitchFamily="34" charset="0"/>
              <a:buChar char="─"/>
            </a:pPr>
            <a:r>
              <a:rPr lang="fr-FR" sz="1700" dirty="0" err="1" smtClean="0">
                <a:solidFill>
                  <a:srgbClr val="0000CC"/>
                </a:solidFill>
                <a:latin typeface="Arial Narrow" pitchFamily="34" charset="0"/>
              </a:rPr>
              <a:t>Linac</a:t>
            </a:r>
            <a:r>
              <a:rPr lang="fr-FR" sz="1700" dirty="0" smtClean="0">
                <a:solidFill>
                  <a:srgbClr val="0000CC"/>
                </a:solidFill>
                <a:latin typeface="Arial Narrow" pitchFamily="34" charset="0"/>
              </a:rPr>
              <a:t> </a:t>
            </a:r>
            <a:r>
              <a:rPr lang="fr-FR" sz="1700" dirty="0" err="1" smtClean="0">
                <a:solidFill>
                  <a:srgbClr val="0000CC"/>
                </a:solidFill>
                <a:latin typeface="Arial Narrow" pitchFamily="34" charset="0"/>
              </a:rPr>
              <a:t>Coherent</a:t>
            </a:r>
            <a:r>
              <a:rPr lang="fr-FR" sz="1700" dirty="0" smtClean="0">
                <a:solidFill>
                  <a:srgbClr val="0000CC"/>
                </a:solidFill>
                <a:latin typeface="Arial Narrow" pitchFamily="34" charset="0"/>
              </a:rPr>
              <a:t> Light Source-II ($85.7M)</a:t>
            </a:r>
          </a:p>
          <a:p>
            <a:pPr marL="460966" lvl="1" indent="-183814" eaLnBrk="0" hangingPunct="0">
              <a:spcBef>
                <a:spcPct val="15000"/>
              </a:spcBef>
            </a:pPr>
            <a:endParaRPr lang="fr-FR" sz="1600" dirty="0" smtClean="0">
              <a:solidFill>
                <a:srgbClr val="0000CC"/>
              </a:solidFill>
            </a:endParaRPr>
          </a:p>
          <a:p>
            <a:pPr marL="460966" lvl="1" indent="-183814" eaLnBrk="0" hangingPunct="0">
              <a:spcBef>
                <a:spcPct val="15000"/>
              </a:spcBef>
            </a:pPr>
            <a:r>
              <a:rPr lang="fr-FR" sz="1600" dirty="0" smtClean="0">
                <a:solidFill>
                  <a:srgbClr val="0000CC"/>
                </a:solidFill>
              </a:rPr>
              <a:t>	</a:t>
            </a:r>
            <a:endParaRPr lang="en-US" dirty="0"/>
          </a:p>
        </p:txBody>
      </p:sp>
      <p:sp>
        <p:nvSpPr>
          <p:cNvPr id="26"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318500" y="6351588"/>
            <a:ext cx="476250" cy="365125"/>
          </a:xfrm>
          <a:prstGeom prst="rect">
            <a:avLst/>
          </a:prstGeom>
        </p:spPr>
        <p:txBody>
          <a:bodyPr vert="horz" lIns="91397" tIns="45698" rIns="91397" bIns="45698"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EEA275D-5A49-48A8-817D-44C3EA0A3A2F}"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6" name="Text Box 2"/>
          <p:cNvSpPr txBox="1">
            <a:spLocks noChangeArrowheads="1"/>
          </p:cNvSpPr>
          <p:nvPr/>
        </p:nvSpPr>
        <p:spPr bwMode="auto">
          <a:xfrm>
            <a:off x="0" y="-126986"/>
            <a:ext cx="9144000" cy="956533"/>
          </a:xfrm>
          <a:prstGeom prst="rect">
            <a:avLst/>
          </a:prstGeom>
          <a:noFill/>
          <a:ln w="9525">
            <a:noFill/>
            <a:miter lim="800000"/>
            <a:headEnd/>
            <a:tailEnd/>
          </a:ln>
          <a:effectLst/>
        </p:spPr>
        <p:txBody>
          <a:bodyPr wrap="square" lIns="91046" tIns="130741" rIns="91046" bIns="130741">
            <a:spAutoFit/>
          </a:bodyPr>
          <a:lstStyle/>
          <a:p>
            <a:pPr algn="ctr"/>
            <a:r>
              <a:rPr lang="en-US" sz="2500" dirty="0" smtClean="0">
                <a:solidFill>
                  <a:srgbClr val="006600"/>
                </a:solidFill>
                <a:latin typeface="Arial" pitchFamily="34" charset="0"/>
                <a:cs typeface="Arial" pitchFamily="34" charset="0"/>
              </a:rPr>
              <a:t>Appropriations of BES Major Program Components </a:t>
            </a:r>
          </a:p>
          <a:p>
            <a:pPr algn="ctr"/>
            <a:r>
              <a:rPr lang="en-US" sz="2000" dirty="0" smtClean="0">
                <a:solidFill>
                  <a:srgbClr val="006600"/>
                </a:solidFill>
                <a:latin typeface="Arial" pitchFamily="34" charset="0"/>
                <a:cs typeface="Arial" pitchFamily="34" charset="0"/>
              </a:rPr>
              <a:t>FY 2012 – FY 2014</a:t>
            </a:r>
            <a:endParaRPr lang="en-US" sz="2000" dirty="0">
              <a:solidFill>
                <a:srgbClr val="006600"/>
              </a:solidFill>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873294868"/>
              </p:ext>
            </p:extLst>
          </p:nvPr>
        </p:nvGraphicFramePr>
        <p:xfrm>
          <a:off x="999997" y="843147"/>
          <a:ext cx="6550978" cy="302437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217345" y="3869197"/>
            <a:ext cx="8677274"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2070" indent="-262070">
              <a:spcAft>
                <a:spcPts val="600"/>
              </a:spcAft>
              <a:buFont typeface="Wingdings" pitchFamily="2" charset="2"/>
              <a:buChar char="§"/>
            </a:pPr>
            <a:r>
              <a:rPr lang="en-US" sz="1400" dirty="0" smtClean="0">
                <a:latin typeface="Arial" pitchFamily="34" charset="0"/>
                <a:cs typeface="Arial" pitchFamily="34" charset="0"/>
              </a:rPr>
              <a:t>Within the appropriated funding and by following Congressional directions,  a balance among the major components of the BES program – research, facilities operations, and construction or upgrade of facilities – is carefully considered and maintained to ensure that all subprograms will remain world-leading in their respective fields. </a:t>
            </a:r>
          </a:p>
          <a:p>
            <a:pPr marL="262070" indent="-262070">
              <a:spcAft>
                <a:spcPts val="600"/>
              </a:spcAft>
              <a:buFont typeface="Wingdings" pitchFamily="2" charset="2"/>
              <a:buChar char="§"/>
            </a:pPr>
            <a:r>
              <a:rPr lang="en-US" sz="1400" dirty="0" smtClean="0">
                <a:latin typeface="Arial" pitchFamily="34" charset="0"/>
                <a:cs typeface="Arial" pitchFamily="34" charset="0"/>
              </a:rPr>
              <a:t>The FY 2013 sequestration in funding (-$92M vs. FY 2012)  was largely absorbed by the MIE/construction funding roll off.  In turn, the core research, EFRCs, Hubs, and facility operations were generally kept flat with FY 2012.</a:t>
            </a:r>
          </a:p>
          <a:p>
            <a:pPr marL="262070" indent="-262070">
              <a:spcAft>
                <a:spcPts val="600"/>
              </a:spcAft>
              <a:buFont typeface="Wingdings" pitchFamily="2" charset="2"/>
              <a:buChar char="§"/>
            </a:pPr>
            <a:r>
              <a:rPr lang="en-US" sz="1400" dirty="0" smtClean="0">
                <a:latin typeface="Arial" pitchFamily="34" charset="0"/>
                <a:cs typeface="Arial" pitchFamily="34" charset="0"/>
              </a:rPr>
              <a:t>The increase in funding in FY 2014 (+$115M vs. FY 2013) raises the construction/MIE funding to approach normal level and enables NSLS-II to assume early operations as planned.  The rest of the facilities are operated at ~ 97% optimal level.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8</a:t>
            </a:fld>
            <a:endParaRPr lang="en-US" b="0" u="none" dirty="0"/>
          </a:p>
        </p:txBody>
      </p:sp>
      <p:grpSp>
        <p:nvGrpSpPr>
          <p:cNvPr id="8" name="Group 7"/>
          <p:cNvGrpSpPr/>
          <p:nvPr/>
        </p:nvGrpSpPr>
        <p:grpSpPr>
          <a:xfrm>
            <a:off x="304992" y="1035311"/>
            <a:ext cx="3787955" cy="4822061"/>
            <a:chOff x="5667266" y="2903043"/>
            <a:chExt cx="3241942" cy="3692585"/>
          </a:xfrm>
        </p:grpSpPr>
        <p:grpSp>
          <p:nvGrpSpPr>
            <p:cNvPr id="5" name="Group 4"/>
            <p:cNvGrpSpPr/>
            <p:nvPr/>
          </p:nvGrpSpPr>
          <p:grpSpPr>
            <a:xfrm>
              <a:off x="5667266" y="2940266"/>
              <a:ext cx="3232912" cy="3655362"/>
              <a:chOff x="7424231" y="3933390"/>
              <a:chExt cx="4265253" cy="5597227"/>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231" y="3933390"/>
                <a:ext cx="4265253" cy="543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5879" y="8912015"/>
                <a:ext cx="3573839" cy="61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5750034" y="2903043"/>
              <a:ext cx="3159174" cy="3682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140732"/>
            <a:ext cx="9143999" cy="830997"/>
          </a:xfrm>
          <a:prstGeom prst="rect">
            <a:avLst/>
          </a:prstGeom>
        </p:spPr>
        <p:txBody>
          <a:bodyPr wrap="square">
            <a:spAutoFit/>
          </a:bodyPr>
          <a:lstStyle/>
          <a:p>
            <a:pPr algn="ctr"/>
            <a:endParaRPr lang="en-US" sz="2400" dirty="0">
              <a:solidFill>
                <a:srgbClr val="106636"/>
              </a:solidFill>
            </a:endParaRPr>
          </a:p>
          <a:p>
            <a:pPr algn="ctr"/>
            <a:r>
              <a:rPr lang="en-US" sz="2400" dirty="0" smtClean="0">
                <a:solidFill>
                  <a:srgbClr val="106636"/>
                </a:solidFill>
              </a:rPr>
              <a:t>SC Memo on Full Funding Financial Assistance Awards</a:t>
            </a:r>
          </a:p>
        </p:txBody>
      </p:sp>
      <p:sp>
        <p:nvSpPr>
          <p:cNvPr id="26625" name="Rectangle 1"/>
          <p:cNvSpPr>
            <a:spLocks noChangeArrowheads="1"/>
          </p:cNvSpPr>
          <p:nvPr/>
        </p:nvSpPr>
        <p:spPr bwMode="auto">
          <a:xfrm>
            <a:off x="4546053" y="1048521"/>
            <a:ext cx="4255047" cy="49705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smtClean="0"/>
              <a:t>Section 310 of Division D of the act states </a:t>
            </a:r>
          </a:p>
          <a:p>
            <a:endParaRPr lang="en-US" sz="1100" dirty="0" smtClean="0"/>
          </a:p>
          <a:p>
            <a:r>
              <a:rPr lang="en-US" sz="1200" dirty="0" smtClean="0"/>
              <a:t>Notwithstanding section 30l(c) of this Act, none of the funds made available under the heading 'Department of Energy-   Energy Programs-   Science' may be used for a multiyear contract, grant, cooperative agreement, or Other Transaction  Agreement of $1,000,000 or less unless the contract, grant, cooperative agreement, or Other Transaction Agreement is funded for the full period of performance as anticipated at the time of award.</a:t>
            </a:r>
            <a:endParaRPr kumimoji="0" lang="en-US" sz="1100" b="0" i="0" u="none" strike="noStrike" cap="none" normalizeH="0" baseline="0" dirty="0" smtClean="0">
              <a:ln>
                <a:noFill/>
              </a:ln>
              <a:solidFill>
                <a:srgbClr val="313131"/>
              </a:solidFill>
              <a:effectLst/>
              <a:latin typeface="Calibri" pitchFamily="34" charset="0"/>
              <a:ea typeface="Times New Roman" pitchFamily="18" charset="0"/>
              <a:cs typeface="Times New Roman" pitchFamily="18" charset="0"/>
            </a:endParaRPr>
          </a:p>
          <a:p>
            <a:pPr marL="0" marR="0" lvl="0" indent="635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313131"/>
              </a:solidFill>
              <a:latin typeface="Calibri" pitchFamily="34" charset="0"/>
              <a:ea typeface="Times New Roman" pitchFamily="18" charset="0"/>
              <a:cs typeface="Times New Roman" pitchFamily="18" charset="0"/>
            </a:endParaRPr>
          </a:p>
          <a:p>
            <a:pPr marL="0" marR="0" lvl="0" indent="635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313131"/>
              </a:solidFill>
              <a:effectLst/>
              <a:latin typeface="Calibri" pitchFamily="34" charset="0"/>
              <a:ea typeface="Times New Roman" pitchFamily="18" charset="0"/>
              <a:cs typeface="Times New Roman" pitchFamily="18" charset="0"/>
            </a:endParaRPr>
          </a:p>
          <a:p>
            <a:pPr marL="0" marR="0" lvl="0" indent="635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13131"/>
                </a:solidFill>
                <a:effectLst/>
                <a:latin typeface="Arial" pitchFamily="34" charset="0"/>
                <a:ea typeface="Times New Roman" pitchFamily="18" charset="0"/>
                <a:cs typeface="Arial" pitchFamily="34" charset="0"/>
              </a:rPr>
              <a:t>Any new or renewal financial assistance award with </a:t>
            </a:r>
            <a:r>
              <a:rPr kumimoji="0" lang="en-US" sz="1200" b="0" i="0" u="none" strike="noStrike" cap="none" normalizeH="0" baseline="0" dirty="0" smtClean="0">
                <a:ln>
                  <a:noFill/>
                </a:ln>
                <a:solidFill>
                  <a:srgbClr val="3F3F41"/>
                </a:solidFill>
                <a:effectLst/>
                <a:latin typeface="Arial" pitchFamily="34" charset="0"/>
                <a:ea typeface="Times New Roman" pitchFamily="18" charset="0"/>
                <a:cs typeface="Arial" pitchFamily="34" charset="0"/>
              </a:rPr>
              <a:t>a </a:t>
            </a:r>
            <a:r>
              <a:rPr kumimoji="0" lang="en-US" sz="1200" b="0" i="0" u="none" strike="noStrike" cap="none" normalizeH="0" baseline="0" dirty="0" smtClean="0">
                <a:ln>
                  <a:noFill/>
                </a:ln>
                <a:solidFill>
                  <a:srgbClr val="313131"/>
                </a:solidFill>
                <a:effectLst/>
                <a:latin typeface="Arial" pitchFamily="34" charset="0"/>
                <a:ea typeface="Times New Roman" pitchFamily="18" charset="0"/>
                <a:cs typeface="Arial" pitchFamily="34" charset="0"/>
              </a:rPr>
              <a:t>project </a:t>
            </a:r>
            <a:r>
              <a:rPr kumimoji="0" lang="en-US" sz="1200" b="0" i="0" u="none" strike="noStrike" cap="none" normalizeH="0" baseline="0" dirty="0" smtClean="0">
                <a:ln>
                  <a:noFill/>
                </a:ln>
                <a:solidFill>
                  <a:srgbClr val="3F3F41"/>
                </a:solidFill>
                <a:effectLst/>
                <a:latin typeface="Arial" pitchFamily="34" charset="0"/>
                <a:ea typeface="Times New Roman" pitchFamily="18" charset="0"/>
                <a:cs typeface="Arial" pitchFamily="34" charset="0"/>
              </a:rPr>
              <a:t>period </a:t>
            </a:r>
            <a:r>
              <a:rPr kumimoji="0" lang="en-US" sz="1200" b="0" i="0" u="none" strike="noStrike" cap="none" normalizeH="0" baseline="0" dirty="0" smtClean="0">
                <a:ln>
                  <a:noFill/>
                </a:ln>
                <a:solidFill>
                  <a:srgbClr val="313131"/>
                </a:solidFill>
                <a:effectLst/>
                <a:latin typeface="Arial" pitchFamily="34" charset="0"/>
                <a:ea typeface="Times New Roman" pitchFamily="18" charset="0"/>
                <a:cs typeface="Arial" pitchFamily="34" charset="0"/>
              </a:rPr>
              <a:t>total cost of $1,000,000 or less will be funded in full.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635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F3F41"/>
              </a:solidFill>
              <a:effectLst/>
              <a:latin typeface="Arial" pitchFamily="34" charset="0"/>
              <a:ea typeface="Times New Roman" pitchFamily="18" charset="0"/>
              <a:cs typeface="Arial" pitchFamily="34" charset="0"/>
            </a:endParaRPr>
          </a:p>
          <a:p>
            <a:pPr marL="0" marR="0" lvl="0" indent="635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3F3F41"/>
                </a:solidFill>
                <a:effectLst/>
                <a:latin typeface="Arial" pitchFamily="34" charset="0"/>
                <a:ea typeface="Times New Roman" pitchFamily="18" charset="0"/>
                <a:cs typeface="Arial" pitchFamily="34" charset="0"/>
              </a:rPr>
              <a:t>Beginning immediately, the entire </a:t>
            </a:r>
            <a:r>
              <a:rPr kumimoji="0" lang="en-US" sz="1200" b="1" i="0" u="sng" strike="noStrike" cap="none" normalizeH="0" baseline="0" dirty="0" smtClean="0">
                <a:ln>
                  <a:noFill/>
                </a:ln>
                <a:solidFill>
                  <a:srgbClr val="313131"/>
                </a:solidFill>
                <a:effectLst/>
                <a:latin typeface="Arial" pitchFamily="34" charset="0"/>
                <a:ea typeface="Times New Roman" pitchFamily="18" charset="0"/>
                <a:cs typeface="Arial" pitchFamily="34" charset="0"/>
              </a:rPr>
              <a:t>value of any grant </a:t>
            </a:r>
            <a:r>
              <a:rPr kumimoji="0" lang="en-US" sz="1200" b="1" i="0" u="sng" strike="noStrike" cap="none" normalizeH="0" baseline="0" dirty="0" smtClean="0">
                <a:ln>
                  <a:noFill/>
                </a:ln>
                <a:solidFill>
                  <a:srgbClr val="3F3F41"/>
                </a:solidFill>
                <a:effectLst/>
                <a:latin typeface="Arial" pitchFamily="34" charset="0"/>
                <a:ea typeface="Times New Roman" pitchFamily="18" charset="0"/>
                <a:cs typeface="Arial" pitchFamily="34" charset="0"/>
              </a:rPr>
              <a:t>or </a:t>
            </a:r>
            <a:r>
              <a:rPr kumimoji="0" lang="en-US" sz="1200" b="1" i="0" u="sng" strike="noStrike" cap="none" normalizeH="0" baseline="0" dirty="0" smtClean="0">
                <a:ln>
                  <a:noFill/>
                </a:ln>
                <a:solidFill>
                  <a:srgbClr val="313131"/>
                </a:solidFill>
                <a:effectLst/>
                <a:latin typeface="Arial" pitchFamily="34" charset="0"/>
                <a:ea typeface="Times New Roman" pitchFamily="18" charset="0"/>
                <a:cs typeface="Arial" pitchFamily="34" charset="0"/>
              </a:rPr>
              <a:t>cooperative </a:t>
            </a:r>
            <a:r>
              <a:rPr kumimoji="0" lang="en-US" sz="1200" b="1" i="0" u="sng" strike="noStrike" cap="none" normalizeH="0" baseline="0" dirty="0" smtClean="0">
                <a:ln>
                  <a:noFill/>
                </a:ln>
                <a:solidFill>
                  <a:srgbClr val="3F3F41"/>
                </a:solidFill>
                <a:effectLst/>
                <a:latin typeface="Arial" pitchFamily="34" charset="0"/>
                <a:ea typeface="Times New Roman" pitchFamily="18" charset="0"/>
                <a:cs typeface="Arial" pitchFamily="34" charset="0"/>
              </a:rPr>
              <a:t>agreement </a:t>
            </a:r>
            <a:r>
              <a:rPr kumimoji="0" lang="en-US" sz="1200" b="1" i="0" u="sng" strike="noStrike" cap="none" normalizeH="0" baseline="0" dirty="0" smtClean="0">
                <a:ln>
                  <a:noFill/>
                </a:ln>
                <a:solidFill>
                  <a:srgbClr val="313131"/>
                </a:solidFill>
                <a:effectLst/>
                <a:latin typeface="Arial" pitchFamily="34" charset="0"/>
                <a:ea typeface="Times New Roman" pitchFamily="18" charset="0"/>
                <a:cs typeface="Arial" pitchFamily="34" charset="0"/>
              </a:rPr>
              <a:t>with a </a:t>
            </a:r>
            <a:r>
              <a:rPr kumimoji="0" lang="en-US" sz="1200" b="1" i="0" u="sng" strike="noStrike" cap="none" normalizeH="0" baseline="0" dirty="0" smtClean="0">
                <a:ln>
                  <a:noFill/>
                </a:ln>
                <a:solidFill>
                  <a:srgbClr val="3F3F41"/>
                </a:solidFill>
                <a:effectLst/>
                <a:latin typeface="Arial" pitchFamily="34" charset="0"/>
                <a:ea typeface="Times New Roman" pitchFamily="18" charset="0"/>
                <a:cs typeface="Arial" pitchFamily="34" charset="0"/>
              </a:rPr>
              <a:t>total </a:t>
            </a:r>
            <a:r>
              <a:rPr kumimoji="0" lang="en-US" sz="1200" b="1" i="0" u="sng" strike="noStrike" cap="none" normalizeH="0" baseline="0" dirty="0" smtClean="0">
                <a:ln>
                  <a:noFill/>
                </a:ln>
                <a:solidFill>
                  <a:srgbClr val="313131"/>
                </a:solidFill>
                <a:effectLst/>
                <a:latin typeface="Arial" pitchFamily="34" charset="0"/>
                <a:ea typeface="Times New Roman" pitchFamily="18" charset="0"/>
                <a:cs typeface="Arial" pitchFamily="34" charset="0"/>
              </a:rPr>
              <a:t>cost of$1,000,000 or </a:t>
            </a:r>
            <a:r>
              <a:rPr kumimoji="0" lang="en-US" sz="1200" b="1" i="0" u="sng" strike="noStrike" cap="none" normalizeH="0" baseline="0" dirty="0" smtClean="0">
                <a:ln>
                  <a:noFill/>
                </a:ln>
                <a:solidFill>
                  <a:srgbClr val="3F3F41"/>
                </a:solidFill>
                <a:effectLst/>
                <a:latin typeface="Arial" pitchFamily="34" charset="0"/>
                <a:ea typeface="Times New Roman" pitchFamily="18" charset="0"/>
                <a:cs typeface="Arial" pitchFamily="34" charset="0"/>
              </a:rPr>
              <a:t>less will be </a:t>
            </a:r>
            <a:r>
              <a:rPr kumimoji="0" lang="en-US" sz="1200" b="1" i="0" u="sng" strike="noStrike" cap="none" normalizeH="0" baseline="0" dirty="0" smtClean="0">
                <a:ln>
                  <a:noFill/>
                </a:ln>
                <a:solidFill>
                  <a:srgbClr val="313131"/>
                </a:solidFill>
                <a:effectLst/>
                <a:latin typeface="Arial" pitchFamily="34" charset="0"/>
                <a:ea typeface="Times New Roman" pitchFamily="18" charset="0"/>
                <a:cs typeface="Arial" pitchFamily="34" charset="0"/>
              </a:rPr>
              <a:t>obligated when the </a:t>
            </a:r>
            <a:r>
              <a:rPr kumimoji="0" lang="en-US" sz="1200" b="1" i="0" u="sng" strike="noStrike" cap="none" normalizeH="0" baseline="0" dirty="0" smtClean="0">
                <a:ln>
                  <a:noFill/>
                </a:ln>
                <a:solidFill>
                  <a:srgbClr val="3F3F41"/>
                </a:solidFill>
                <a:effectLst/>
                <a:latin typeface="Arial" pitchFamily="34" charset="0"/>
                <a:ea typeface="Times New Roman" pitchFamily="18" charset="0"/>
                <a:cs typeface="Arial" pitchFamily="34" charset="0"/>
              </a:rPr>
              <a:t>award is made</a:t>
            </a:r>
            <a:r>
              <a:rPr kumimoji="0" lang="en-US" sz="1200" b="1" i="0" u="sng" strike="noStrike" cap="none" normalizeH="0" baseline="0" dirty="0" smtClean="0">
                <a:ln>
                  <a:noFill/>
                </a:ln>
                <a:solidFill>
                  <a:srgbClr val="050505"/>
                </a:solidFill>
                <a:effectLst/>
                <a:latin typeface="Arial" pitchFamily="34" charset="0"/>
                <a:ea typeface="Times New Roman" pitchFamily="18" charset="0"/>
                <a:cs typeface="Arial" pitchFamily="34" charset="0"/>
              </a:rPr>
              <a:t>.  </a:t>
            </a:r>
          </a:p>
          <a:p>
            <a:pPr marL="0" marR="0" lvl="0" indent="6350" algn="l" defTabSz="914400" rtl="0" eaLnBrk="0" fontAlgn="base" latinLnBrk="0" hangingPunct="0">
              <a:lnSpc>
                <a:spcPct val="100000"/>
              </a:lnSpc>
              <a:spcBef>
                <a:spcPct val="0"/>
              </a:spcBef>
              <a:spcAft>
                <a:spcPct val="0"/>
              </a:spcAft>
              <a:buClrTx/>
              <a:buSzTx/>
              <a:buFontTx/>
              <a:buNone/>
              <a:tabLst/>
            </a:pPr>
            <a:endParaRPr lang="en-US" sz="1200" b="1" u="sng" dirty="0" smtClean="0">
              <a:solidFill>
                <a:srgbClr val="050505"/>
              </a:solidFill>
              <a:latin typeface="Arial" pitchFamily="34" charset="0"/>
              <a:cs typeface="Arial" pitchFamily="34" charset="0"/>
            </a:endParaRPr>
          </a:p>
          <a:p>
            <a:pPr lvl="0" indent="6350" eaLnBrk="0" hangingPunct="0"/>
            <a:r>
              <a:rPr lang="en-US" sz="1200" b="1" u="sng" dirty="0" smtClean="0">
                <a:latin typeface="Arial" pitchFamily="34" charset="0"/>
              </a:rPr>
              <a:t>The Office of Science anticipates that applications for new and renewal grants and cooperative agreements will be awarded at reduced success rates over the next three to five years.</a:t>
            </a:r>
            <a:r>
              <a:rPr lang="en-US" sz="1200" dirty="0" smtClean="0">
                <a:latin typeface="Arial" pitchFamily="34" charset="0"/>
              </a:rPr>
              <a:t> After this transition period, success rates should return to historic norms.</a:t>
            </a:r>
          </a:p>
          <a:p>
            <a:pPr marL="0" marR="0" lvl="0" indent="6350" algn="l" defTabSz="914400" rtl="0" eaLnBrk="0" fontAlgn="base" latinLnBrk="0" hangingPunct="0">
              <a:lnSpc>
                <a:spcPct val="100000"/>
              </a:lnSpc>
              <a:spcBef>
                <a:spcPct val="0"/>
              </a:spcBef>
              <a:spcAft>
                <a:spcPct val="0"/>
              </a:spcAft>
              <a:buClrTx/>
              <a:buSzTx/>
              <a:buFontTx/>
              <a:buNone/>
              <a:tabLst/>
            </a:pPr>
            <a:endParaRPr kumimoji="0" lang="en-US" b="1" i="0" u="sng"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634284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9</a:t>
            </a:fld>
            <a:endParaRPr lang="en-US" b="0" u="none" dirty="0"/>
          </a:p>
        </p:txBody>
      </p:sp>
      <p:sp>
        <p:nvSpPr>
          <p:cNvPr id="4" name="Rectangle 3"/>
          <p:cNvSpPr/>
          <p:nvPr/>
        </p:nvSpPr>
        <p:spPr>
          <a:xfrm>
            <a:off x="385174" y="526587"/>
            <a:ext cx="8373650" cy="5632311"/>
          </a:xfrm>
          <a:prstGeom prst="rect">
            <a:avLst/>
          </a:prstGeom>
        </p:spPr>
        <p:txBody>
          <a:bodyPr wrap="square">
            <a:spAutoFit/>
          </a:bodyPr>
          <a:lstStyle/>
          <a:p>
            <a:endParaRPr lang="en-US" dirty="0"/>
          </a:p>
          <a:p>
            <a:endParaRPr lang="en-US" dirty="0"/>
          </a:p>
          <a:p>
            <a:pPr marL="285750" indent="-285750">
              <a:buFont typeface="Wingdings" panose="05000000000000000000" pitchFamily="2" charset="2"/>
              <a:buChar char="§"/>
            </a:pPr>
            <a:r>
              <a:rPr lang="en-US" dirty="0"/>
              <a:t>Beginning </a:t>
            </a:r>
            <a:r>
              <a:rPr lang="en-US" dirty="0" smtClean="0"/>
              <a:t>immediately, </a:t>
            </a:r>
            <a:r>
              <a:rPr lang="en-US" dirty="0"/>
              <a:t>DOE/SC will </a:t>
            </a:r>
            <a:r>
              <a:rPr lang="en-US" dirty="0" smtClean="0"/>
              <a:t>implement full </a:t>
            </a:r>
            <a:r>
              <a:rPr lang="en-US" dirty="0"/>
              <a:t>funding of multi-year grants and/or cooperative agreements </a:t>
            </a:r>
            <a:r>
              <a:rPr lang="en-US" dirty="0" smtClean="0"/>
              <a:t>with </a:t>
            </a:r>
            <a:r>
              <a:rPr lang="en-US" dirty="0"/>
              <a:t>total cost </a:t>
            </a:r>
            <a:r>
              <a:rPr lang="en-US" dirty="0" smtClean="0"/>
              <a:t>of </a:t>
            </a:r>
            <a:r>
              <a:rPr lang="en-US" dirty="0"/>
              <a:t>$</a:t>
            </a:r>
            <a:r>
              <a:rPr lang="en-US" dirty="0" smtClean="0"/>
              <a:t>1M or less. “</a:t>
            </a:r>
            <a:r>
              <a:rPr lang="en-US" dirty="0"/>
              <a:t>Full funding” </a:t>
            </a:r>
            <a:r>
              <a:rPr lang="en-US" dirty="0" smtClean="0"/>
              <a:t>means </a:t>
            </a:r>
            <a:r>
              <a:rPr lang="en-US" dirty="0"/>
              <a:t>funds for the </a:t>
            </a:r>
            <a:r>
              <a:rPr lang="en-US" i="1" dirty="0"/>
              <a:t>entire award </a:t>
            </a:r>
            <a:r>
              <a:rPr lang="en-US" dirty="0"/>
              <a:t>for the project period is obligated at the time the award is made, instead of funding year-by-year. </a:t>
            </a:r>
          </a:p>
          <a:p>
            <a:endParaRPr lang="en-US" dirty="0"/>
          </a:p>
          <a:p>
            <a:pPr marL="285750" indent="-285750">
              <a:buFont typeface="Wingdings" panose="05000000000000000000" pitchFamily="2" charset="2"/>
              <a:buChar char="§"/>
            </a:pPr>
            <a:r>
              <a:rPr lang="en-US" dirty="0" smtClean="0"/>
              <a:t>Process </a:t>
            </a:r>
            <a:r>
              <a:rPr lang="en-US" dirty="0"/>
              <a:t>for full funding applies to new, renewal, or supplemental grant </a:t>
            </a:r>
            <a:r>
              <a:rPr lang="en-US" dirty="0" smtClean="0"/>
              <a:t>awards. Grants </a:t>
            </a:r>
            <a:r>
              <a:rPr lang="en-US" dirty="0"/>
              <a:t>and cooperative agreements with </a:t>
            </a:r>
            <a:r>
              <a:rPr lang="en-US" dirty="0" smtClean="0"/>
              <a:t>a total </a:t>
            </a:r>
            <a:r>
              <a:rPr lang="en-US" dirty="0"/>
              <a:t>cost of </a:t>
            </a:r>
            <a:r>
              <a:rPr lang="en-US" dirty="0" smtClean="0"/>
              <a:t>more than $1M</a:t>
            </a:r>
            <a:r>
              <a:rPr lang="en-US" sz="1600" dirty="0" smtClean="0"/>
              <a:t>, </a:t>
            </a:r>
            <a:r>
              <a:rPr lang="en-US" dirty="0" smtClean="0"/>
              <a:t>integrated </a:t>
            </a:r>
            <a:r>
              <a:rPr lang="en-US" dirty="0"/>
              <a:t>over the project </a:t>
            </a:r>
            <a:r>
              <a:rPr lang="en-US" dirty="0" smtClean="0"/>
              <a:t>period</a:t>
            </a:r>
            <a:r>
              <a:rPr lang="en-US" sz="1600" dirty="0" smtClean="0"/>
              <a:t>, </a:t>
            </a:r>
            <a:r>
              <a:rPr lang="en-US" dirty="0" smtClean="0"/>
              <a:t>are </a:t>
            </a:r>
            <a:r>
              <a:rPr lang="en-US" dirty="0"/>
              <a:t>exempt from </a:t>
            </a:r>
            <a:r>
              <a:rPr lang="en-US" dirty="0" smtClean="0"/>
              <a:t>the full funding requirement. </a:t>
            </a:r>
            <a:endParaRPr lang="en-US" dirty="0"/>
          </a:p>
          <a:p>
            <a:endParaRPr lang="en-US" dirty="0"/>
          </a:p>
          <a:p>
            <a:pPr marL="285750" indent="-285750">
              <a:buFont typeface="Wingdings" panose="05000000000000000000" pitchFamily="2" charset="2"/>
              <a:buChar char="§"/>
            </a:pPr>
            <a:r>
              <a:rPr lang="en-US" dirty="0" smtClean="0"/>
              <a:t>There </a:t>
            </a:r>
            <a:r>
              <a:rPr lang="en-US" dirty="0"/>
              <a:t>will be no change to how an applicant applies for a grant or cooperative </a:t>
            </a:r>
            <a:r>
              <a:rPr lang="en-US" dirty="0" smtClean="0"/>
              <a:t>agreement, nor will there be changes to the </a:t>
            </a:r>
            <a:r>
              <a:rPr lang="en-US" dirty="0"/>
              <a:t>merit review process. </a:t>
            </a:r>
          </a:p>
          <a:p>
            <a:endParaRPr lang="en-US" dirty="0"/>
          </a:p>
          <a:p>
            <a:pPr marL="285750" indent="-285750">
              <a:buFont typeface="Wingdings" panose="05000000000000000000" pitchFamily="2" charset="2"/>
              <a:buChar char="§"/>
            </a:pPr>
            <a:r>
              <a:rPr lang="en-US" dirty="0" smtClean="0"/>
              <a:t>BES </a:t>
            </a:r>
            <a:r>
              <a:rPr lang="en-US" dirty="0"/>
              <a:t>Program Managers </a:t>
            </a:r>
            <a:r>
              <a:rPr lang="en-US" dirty="0" smtClean="0"/>
              <a:t>will </a:t>
            </a:r>
            <a:r>
              <a:rPr lang="en-US" dirty="0"/>
              <a:t>continue to have oversight of the research program by requiring PIs to submit an annual </a:t>
            </a:r>
            <a:r>
              <a:rPr lang="en-US" dirty="0" smtClean="0"/>
              <a:t>progress </a:t>
            </a:r>
            <a:r>
              <a:rPr lang="en-US" dirty="0"/>
              <a:t>report that must be approved by the </a:t>
            </a:r>
            <a:r>
              <a:rPr lang="en-US" dirty="0" smtClean="0"/>
              <a:t>BES </a:t>
            </a:r>
            <a:r>
              <a:rPr lang="en-US" dirty="0"/>
              <a:t>prior to any funds being accessed by the PI the following year. </a:t>
            </a:r>
          </a:p>
          <a:p>
            <a:endParaRPr lang="en-US" dirty="0"/>
          </a:p>
        </p:txBody>
      </p:sp>
      <p:sp>
        <p:nvSpPr>
          <p:cNvPr id="5" name="Rectangle 4"/>
          <p:cNvSpPr/>
          <p:nvPr/>
        </p:nvSpPr>
        <p:spPr>
          <a:xfrm>
            <a:off x="0" y="-140732"/>
            <a:ext cx="9143999" cy="830997"/>
          </a:xfrm>
          <a:prstGeom prst="rect">
            <a:avLst/>
          </a:prstGeom>
        </p:spPr>
        <p:txBody>
          <a:bodyPr wrap="square">
            <a:spAutoFit/>
          </a:bodyPr>
          <a:lstStyle/>
          <a:p>
            <a:pPr algn="ctr"/>
            <a:endParaRPr lang="en-US" sz="2400" dirty="0">
              <a:solidFill>
                <a:srgbClr val="106636"/>
              </a:solidFill>
            </a:endParaRPr>
          </a:p>
          <a:p>
            <a:pPr algn="ctr"/>
            <a:r>
              <a:rPr lang="en-US" sz="2400" dirty="0" smtClean="0">
                <a:solidFill>
                  <a:srgbClr val="106636"/>
                </a:solidFill>
              </a:rPr>
              <a:t>Implementing Full Funding Financial Assistance Awards</a:t>
            </a:r>
          </a:p>
        </p:txBody>
      </p:sp>
    </p:spTree>
    <p:extLst>
      <p:ext uri="{BB962C8B-B14F-4D97-AF65-F5344CB8AC3E}">
        <p14:creationId xmlns:p14="http://schemas.microsoft.com/office/powerpoint/2010/main" val="3611349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Opulent</Template>
  <TotalTime>12486</TotalTime>
  <Words>3885</Words>
  <Application>Microsoft Office PowerPoint</Application>
  <PresentationFormat>On-screen Show (4:3)</PresentationFormat>
  <Paragraphs>412</Paragraphs>
  <Slides>28</Slides>
  <Notes>19</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Basic Energy Sciences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Frontier Research Centers Recompetition in FY2014</vt:lpstr>
      <vt:lpstr>PowerPoint Presentation</vt:lpstr>
      <vt:lpstr>Ultrafast Materials and Chemical Sciences  FY 2014 Funding Opportunity Announcement</vt:lpstr>
      <vt:lpstr>EPSCoR Implementation Grants FY 2014 Funding Opportunity Announcement</vt:lpstr>
      <vt:lpstr>BES Communications</vt:lpstr>
      <vt:lpstr>Materials Sciences and Engineering Division  Metal Organic Frameworks  (MOFs)– Creating New Properties and Functions</vt:lpstr>
      <vt:lpstr>Chemical Sciences, Geosciences and Biosciences Division  Atomic-Level Understanding to Catalysis by Design</vt:lpstr>
      <vt:lpstr>Scientific User Facilities Division Optics and Nanostructures for Synchrotrons and FELs</vt:lpstr>
      <vt:lpstr>Materials Sciences and Engineering Division Moving towards Novel, Exotic Materials</vt:lpstr>
      <vt:lpstr>Chemical Sciences, Geosciences and Biosciences Division Fundamental Science to Enable Advanced Engine and Fuel Modeling</vt:lpstr>
      <vt:lpstr>PowerPoint Presentation</vt:lpstr>
      <vt:lpstr>PowerPoint Presentation</vt:lpstr>
      <vt:lpstr>NSRCs and Industry Users Balance Between Large and Small Company Research</vt:lpstr>
      <vt:lpstr>Examples of Industry Use of NSRCs</vt:lpstr>
      <vt:lpstr>PowerPoint Presentation</vt:lpstr>
      <vt:lpstr>Strategic Planning and Program Development</vt:lpstr>
      <vt:lpstr>PowerPoint Presentation</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kPerine</cp:lastModifiedBy>
  <cp:revision>1458</cp:revision>
  <cp:lastPrinted>2013-07-24T12:35:37Z</cp:lastPrinted>
  <dcterms:created xsi:type="dcterms:W3CDTF">2009-10-19T15:58:14Z</dcterms:created>
  <dcterms:modified xsi:type="dcterms:W3CDTF">2014-03-04T15:43:06Z</dcterms:modified>
</cp:coreProperties>
</file>